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94"/>
  </p:notesMasterIdLst>
  <p:handoutMasterIdLst>
    <p:handoutMasterId r:id="rId95"/>
  </p:handoutMasterIdLst>
  <p:sldIdLst>
    <p:sldId id="444" r:id="rId5"/>
    <p:sldId id="456" r:id="rId6"/>
    <p:sldId id="457" r:id="rId7"/>
    <p:sldId id="453" r:id="rId8"/>
    <p:sldId id="832" r:id="rId9"/>
    <p:sldId id="834" r:id="rId10"/>
    <p:sldId id="835" r:id="rId11"/>
    <p:sldId id="836" r:id="rId12"/>
    <p:sldId id="840" r:id="rId13"/>
    <p:sldId id="841" r:id="rId14"/>
    <p:sldId id="842" r:id="rId15"/>
    <p:sldId id="843" r:id="rId16"/>
    <p:sldId id="844" r:id="rId17"/>
    <p:sldId id="845" r:id="rId18"/>
    <p:sldId id="846" r:id="rId19"/>
    <p:sldId id="847" r:id="rId20"/>
    <p:sldId id="848" r:id="rId21"/>
    <p:sldId id="849" r:id="rId22"/>
    <p:sldId id="850" r:id="rId23"/>
    <p:sldId id="852" r:id="rId24"/>
    <p:sldId id="853" r:id="rId25"/>
    <p:sldId id="854" r:id="rId26"/>
    <p:sldId id="857" r:id="rId27"/>
    <p:sldId id="858" r:id="rId28"/>
    <p:sldId id="859" r:id="rId29"/>
    <p:sldId id="860" r:id="rId30"/>
    <p:sldId id="862" r:id="rId31"/>
    <p:sldId id="863" r:id="rId32"/>
    <p:sldId id="864" r:id="rId33"/>
    <p:sldId id="865" r:id="rId34"/>
    <p:sldId id="866" r:id="rId35"/>
    <p:sldId id="868" r:id="rId36"/>
    <p:sldId id="869" r:id="rId37"/>
    <p:sldId id="870" r:id="rId38"/>
    <p:sldId id="871" r:id="rId39"/>
    <p:sldId id="588" r:id="rId40"/>
    <p:sldId id="923" r:id="rId41"/>
    <p:sldId id="872" r:id="rId42"/>
    <p:sldId id="874" r:id="rId43"/>
    <p:sldId id="875" r:id="rId44"/>
    <p:sldId id="876" r:id="rId45"/>
    <p:sldId id="877" r:id="rId46"/>
    <p:sldId id="878" r:id="rId47"/>
    <p:sldId id="880" r:id="rId48"/>
    <p:sldId id="879" r:id="rId49"/>
    <p:sldId id="882" r:id="rId50"/>
    <p:sldId id="883" r:id="rId51"/>
    <p:sldId id="884" r:id="rId52"/>
    <p:sldId id="885" r:id="rId53"/>
    <p:sldId id="886" r:id="rId54"/>
    <p:sldId id="887" r:id="rId55"/>
    <p:sldId id="888" r:id="rId56"/>
    <p:sldId id="590" r:id="rId57"/>
    <p:sldId id="889" r:id="rId58"/>
    <p:sldId id="891" r:id="rId59"/>
    <p:sldId id="892" r:id="rId60"/>
    <p:sldId id="893" r:id="rId61"/>
    <p:sldId id="894" r:id="rId62"/>
    <p:sldId id="895" r:id="rId63"/>
    <p:sldId id="896" r:id="rId64"/>
    <p:sldId id="897" r:id="rId65"/>
    <p:sldId id="898" r:id="rId66"/>
    <p:sldId id="899" r:id="rId67"/>
    <p:sldId id="900" r:id="rId68"/>
    <p:sldId id="901" r:id="rId69"/>
    <p:sldId id="902" r:id="rId70"/>
    <p:sldId id="903" r:id="rId71"/>
    <p:sldId id="906" r:id="rId72"/>
    <p:sldId id="907" r:id="rId73"/>
    <p:sldId id="908" r:id="rId74"/>
    <p:sldId id="591" r:id="rId75"/>
    <p:sldId id="924" r:id="rId76"/>
    <p:sldId id="925" r:id="rId77"/>
    <p:sldId id="926" r:id="rId78"/>
    <p:sldId id="910" r:id="rId79"/>
    <p:sldId id="828" r:id="rId80"/>
    <p:sldId id="912" r:id="rId81"/>
    <p:sldId id="913" r:id="rId82"/>
    <p:sldId id="914" r:id="rId83"/>
    <p:sldId id="915" r:id="rId84"/>
    <p:sldId id="916" r:id="rId85"/>
    <p:sldId id="917" r:id="rId86"/>
    <p:sldId id="919" r:id="rId87"/>
    <p:sldId id="920" r:id="rId88"/>
    <p:sldId id="921" r:id="rId89"/>
    <p:sldId id="922" r:id="rId90"/>
    <p:sldId id="784" r:id="rId91"/>
    <p:sldId id="612" r:id="rId92"/>
    <p:sldId id="522" r:id="rId93"/>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0403" autoAdjust="0"/>
  </p:normalViewPr>
  <p:slideViewPr>
    <p:cSldViewPr>
      <p:cViewPr varScale="1">
        <p:scale>
          <a:sx n="80" d="100"/>
          <a:sy n="80" d="100"/>
        </p:scale>
        <p:origin x="2480" y="16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174" y="-90"/>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notesMaster" Target="notesMasters/notesMaster1.xml"/><Relationship Id="rId95" Type="http://schemas.openxmlformats.org/officeDocument/2006/relationships/handoutMaster" Target="handoutMasters/handoutMaster1.xml"/><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12/12/15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12/12/15</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830440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There’s no</a:t>
            </a:r>
            <a:r>
              <a:rPr lang="en-US" baseline="0" dirty="0" smtClean="0"/>
              <a:t> </a:t>
            </a:r>
            <a:r>
              <a:rPr lang="en-US" dirty="0" smtClean="0"/>
              <a:t>downside to an inferred type when you</a:t>
            </a:r>
            <a:r>
              <a:rPr lang="en-US" baseline="0" dirty="0" smtClean="0"/>
              <a:t> are initializing a variable’s value on the same line where you are declaring it</a:t>
            </a:r>
            <a:r>
              <a:rPr lang="en-US" dirty="0" smtClean="0"/>
              <a:t>.  The inferred variable is still strongly typed,</a:t>
            </a:r>
            <a:r>
              <a:rPr lang="en-US" baseline="0" dirty="0" smtClean="0"/>
              <a:t> there’s just less typing.</a:t>
            </a:r>
          </a:p>
          <a:p>
            <a:endParaRPr lang="en-US" baseline="0" dirty="0" smtClean="0"/>
          </a:p>
          <a:p>
            <a:r>
              <a:rPr lang="en-US" baseline="0" dirty="0" smtClean="0"/>
              <a:t>In C#, the line:</a:t>
            </a:r>
          </a:p>
          <a:p>
            <a:r>
              <a:rPr lang="en-US" b="0" baseline="0" dirty="0" smtClean="0">
                <a:latin typeface="Courier New" pitchFamily="49" charset="0"/>
                <a:cs typeface="Courier New" pitchFamily="49" charset="0"/>
              </a:rPr>
              <a:t>List&lt;Person&gt; people = new List&lt;Person&gt;();</a:t>
            </a:r>
          </a:p>
          <a:p>
            <a:endParaRPr lang="en-US" baseline="0" dirty="0" smtClean="0"/>
          </a:p>
          <a:p>
            <a:r>
              <a:rPr lang="en-US" baseline="0" dirty="0" smtClean="0"/>
              <a:t>Is exactly the same as:</a:t>
            </a:r>
          </a:p>
          <a:p>
            <a:r>
              <a:rPr lang="en-US" baseline="0" dirty="0" err="1" smtClean="0"/>
              <a:t>var</a:t>
            </a:r>
            <a:r>
              <a:rPr lang="en-US" baseline="0" dirty="0" smtClean="0"/>
              <a:t> people = new List&lt;Person&gt;();</a:t>
            </a:r>
          </a:p>
          <a:p>
            <a:endParaRPr lang="en-US" baseline="0" dirty="0" smtClean="0"/>
          </a:p>
          <a:p>
            <a:r>
              <a:rPr lang="en-US" baseline="0" dirty="0" smtClean="0"/>
              <a:t>It’s just a little shorter.</a:t>
            </a:r>
          </a:p>
          <a:p>
            <a:endParaRPr lang="en-US" baseline="0" dirty="0" smtClean="0"/>
          </a:p>
          <a:p>
            <a:r>
              <a:rPr lang="en-US" baseline="0" dirty="0" smtClean="0"/>
              <a:t>You can re-write the examples on the two previous slides using </a:t>
            </a:r>
            <a:r>
              <a:rPr lang="en-US" baseline="0" dirty="0" err="1" smtClean="0"/>
              <a:t>var</a:t>
            </a:r>
            <a:endParaRPr lang="en-US" baseline="0" dirty="0" smtClean="0"/>
          </a:p>
          <a:p>
            <a:endParaRPr lang="en-US" baseline="0" dirty="0" smtClean="0"/>
          </a:p>
          <a:p>
            <a:r>
              <a:rPr lang="en-US" baseline="0" dirty="0" smtClean="0"/>
              <a:t>In VB, both lines below produce the same results:</a:t>
            </a:r>
          </a:p>
          <a:p>
            <a:endParaRPr lang="en-US" baseline="0" dirty="0" smtClean="0"/>
          </a:p>
          <a:p>
            <a:r>
              <a:rPr lang="en-US" baseline="0" dirty="0" smtClean="0"/>
              <a:t>Dim people as New List(of Person)</a:t>
            </a:r>
          </a:p>
          <a:p>
            <a:r>
              <a:rPr lang="en-US" baseline="0" dirty="0" smtClean="0"/>
              <a:t>Dim people = New List(of Person)</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There’s no</a:t>
            </a:r>
            <a:r>
              <a:rPr lang="en-US" baseline="0" dirty="0" smtClean="0"/>
              <a:t> </a:t>
            </a:r>
            <a:r>
              <a:rPr lang="en-US" dirty="0" smtClean="0"/>
              <a:t>downside to an inferred type when you</a:t>
            </a:r>
            <a:r>
              <a:rPr lang="en-US" baseline="0" dirty="0" smtClean="0"/>
              <a:t> are initializing a variable’s value on the same line where you are declaring it</a:t>
            </a:r>
            <a:r>
              <a:rPr lang="en-US" dirty="0" smtClean="0"/>
              <a:t>.  The inferred variable is still strongly typed,</a:t>
            </a:r>
            <a:r>
              <a:rPr lang="en-US" baseline="0" dirty="0" smtClean="0"/>
              <a:t> there’s just less typing.</a:t>
            </a:r>
          </a:p>
          <a:p>
            <a:endParaRPr lang="en-US" baseline="0" dirty="0" smtClean="0"/>
          </a:p>
          <a:p>
            <a:r>
              <a:rPr lang="en-US" baseline="0" dirty="0" smtClean="0"/>
              <a:t>In C#, the line:</a:t>
            </a:r>
          </a:p>
          <a:p>
            <a:r>
              <a:rPr lang="en-US" b="0" baseline="0" dirty="0" smtClean="0">
                <a:latin typeface="Courier New" pitchFamily="49" charset="0"/>
                <a:cs typeface="Courier New" pitchFamily="49" charset="0"/>
              </a:rPr>
              <a:t>List&lt;Person&gt; people = new List&lt;Person&gt;();</a:t>
            </a:r>
          </a:p>
          <a:p>
            <a:endParaRPr lang="en-US" baseline="0" dirty="0" smtClean="0"/>
          </a:p>
          <a:p>
            <a:r>
              <a:rPr lang="en-US" baseline="0" dirty="0" smtClean="0"/>
              <a:t>Is exactly the same as:</a:t>
            </a:r>
          </a:p>
          <a:p>
            <a:r>
              <a:rPr lang="en-US" baseline="0" dirty="0" err="1" smtClean="0"/>
              <a:t>var</a:t>
            </a:r>
            <a:r>
              <a:rPr lang="en-US" baseline="0" dirty="0" smtClean="0"/>
              <a:t> people = new List&lt;Person&gt;();</a:t>
            </a:r>
          </a:p>
          <a:p>
            <a:endParaRPr lang="en-US" baseline="0" dirty="0" smtClean="0"/>
          </a:p>
          <a:p>
            <a:r>
              <a:rPr lang="en-US" baseline="0" dirty="0" smtClean="0"/>
              <a:t>It’s just a little shorter.</a:t>
            </a:r>
          </a:p>
          <a:p>
            <a:endParaRPr lang="en-US" baseline="0" dirty="0" smtClean="0"/>
          </a:p>
          <a:p>
            <a:r>
              <a:rPr lang="en-US" baseline="0" dirty="0" smtClean="0"/>
              <a:t>You can re-write the examples on the two previous slides using </a:t>
            </a:r>
            <a:r>
              <a:rPr lang="en-US" baseline="0" dirty="0" err="1" smtClean="0"/>
              <a:t>var</a:t>
            </a:r>
            <a:endParaRPr lang="en-US" baseline="0" dirty="0" smtClean="0"/>
          </a:p>
          <a:p>
            <a:endParaRPr lang="en-US" baseline="0" dirty="0" smtClean="0"/>
          </a:p>
          <a:p>
            <a:r>
              <a:rPr lang="en-US" baseline="0" dirty="0" smtClean="0"/>
              <a:t>In VB, both lines below produce the same results:</a:t>
            </a:r>
          </a:p>
          <a:p>
            <a:endParaRPr lang="en-US" baseline="0" dirty="0" smtClean="0"/>
          </a:p>
          <a:p>
            <a:r>
              <a:rPr lang="en-US" baseline="0" dirty="0" smtClean="0"/>
              <a:t>Dim people as New List(of Person)</a:t>
            </a:r>
          </a:p>
          <a:p>
            <a:r>
              <a:rPr lang="en-US" baseline="0" dirty="0" smtClean="0"/>
              <a:t>Dim people = New List(of Person)</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Anonymous types would most likely be used with </a:t>
            </a:r>
            <a:r>
              <a:rPr lang="en-US" dirty="0" err="1" smtClean="0"/>
              <a:t>Linq</a:t>
            </a:r>
            <a:r>
              <a:rPr lang="en-US" dirty="0" smtClean="0"/>
              <a:t>.  You might do a demo without </a:t>
            </a:r>
            <a:r>
              <a:rPr lang="en-US" dirty="0" err="1" smtClean="0"/>
              <a:t>Linq</a:t>
            </a:r>
            <a:r>
              <a:rPr lang="en-US" dirty="0" smtClean="0"/>
              <a:t> if you’re so inclined though.</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Anonymous types would most likely be used with </a:t>
            </a:r>
            <a:r>
              <a:rPr lang="en-US" dirty="0" err="1" smtClean="0"/>
              <a:t>Linq</a:t>
            </a:r>
            <a:r>
              <a:rPr lang="en-US" dirty="0" smtClean="0"/>
              <a:t>.  You might do a demo without </a:t>
            </a:r>
            <a:r>
              <a:rPr lang="en-US" dirty="0" err="1" smtClean="0"/>
              <a:t>Linq</a:t>
            </a:r>
            <a:r>
              <a:rPr lang="en-US" dirty="0" smtClean="0"/>
              <a:t> if you’re so inclined though.</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Extension</a:t>
            </a:r>
            <a:r>
              <a:rPr lang="en-US" baseline="0" noProof="0" dirty="0" smtClean="0"/>
              <a:t> methods are not declared the same way in VB and C#. VB uses the Extension attribute, while C# uses the static – this combination. Note that the class must be static / Shared (a module is a Shared Class in VB).</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Horizontally because</a:t>
            </a:r>
            <a:r>
              <a:rPr lang="en-US" baseline="0" noProof="0" dirty="0" smtClean="0"/>
              <a:t> the partial method is in the same class, as opposed to overriding /events, where the relation is between derived or included classes.</a:t>
            </a:r>
          </a:p>
          <a:p>
            <a:endParaRPr lang="en-US" baseline="0" noProof="0" dirty="0" smtClean="0"/>
          </a:p>
          <a:p>
            <a:r>
              <a:rPr lang="en-US" baseline="0" noProof="0" dirty="0" smtClean="0"/>
              <a:t>We’ll see partial methods with LINQ.</a:t>
            </a:r>
            <a:endParaRPr lang="en-US" noProof="0" dirty="0" smtClean="0"/>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Horizontally because</a:t>
            </a:r>
            <a:r>
              <a:rPr lang="en-US" baseline="0" noProof="0" dirty="0" smtClean="0"/>
              <a:t> the partial method is in the same class, as opposed to overriding /events, where the relation is between derived or included classes.</a:t>
            </a:r>
          </a:p>
          <a:p>
            <a:endParaRPr lang="en-US" baseline="0" noProof="0" dirty="0" smtClean="0"/>
          </a:p>
          <a:p>
            <a:r>
              <a:rPr lang="en-US" baseline="0" noProof="0" dirty="0" smtClean="0"/>
              <a:t>We’ll see partial methods with LINQ.</a:t>
            </a:r>
            <a:endParaRPr lang="en-US" noProof="0" dirty="0" smtClean="0"/>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12/12/15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a:t>
            </a:fld>
            <a:endParaRPr lang="en-US"/>
          </a:p>
        </p:txBody>
      </p:sp>
    </p:spTree>
    <p:extLst>
      <p:ext uri="{BB962C8B-B14F-4D97-AF65-F5344CB8AC3E}">
        <p14:creationId xmlns:p14="http://schemas.microsoft.com/office/powerpoint/2010/main" val="2771125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We’ll look at most of</a:t>
            </a:r>
            <a:r>
              <a:rPr lang="en-US" baseline="0" noProof="0" dirty="0" smtClean="0"/>
              <a:t> these features in this chapter.</a:t>
            </a:r>
          </a:p>
          <a:p>
            <a:r>
              <a:rPr lang="en-US" baseline="0" noProof="0" dirty="0" smtClean="0"/>
              <a:t>Optional arguments already existed in previous versions of VB.</a:t>
            </a:r>
          </a:p>
          <a:p>
            <a:r>
              <a:rPr lang="en-US" baseline="0" noProof="0" dirty="0" err="1" smtClean="0"/>
              <a:t>Nullable</a:t>
            </a:r>
            <a:r>
              <a:rPr lang="en-US" baseline="0" noProof="0" dirty="0" smtClean="0"/>
              <a:t> value type (</a:t>
            </a:r>
            <a:r>
              <a:rPr lang="en-US" baseline="0" noProof="0" dirty="0" err="1" smtClean="0"/>
              <a:t>int</a:t>
            </a:r>
            <a:r>
              <a:rPr lang="en-US" baseline="0" noProof="0" dirty="0" smtClean="0"/>
              <a:t>? </a:t>
            </a:r>
            <a:r>
              <a:rPr lang="en-US" baseline="0" noProof="0" dirty="0" err="1" smtClean="0"/>
              <a:t>i</a:t>
            </a:r>
            <a:r>
              <a:rPr lang="en-US" baseline="0" noProof="0" dirty="0" smtClean="0"/>
              <a:t>) already existed in previous versions of C#.</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The dynamic keyword</a:t>
            </a:r>
            <a:r>
              <a:rPr lang="en-US" baseline="0" noProof="0" dirty="0" smtClean="0"/>
              <a:t> doesn’t exist in VB. You can use an Object variable, and set Option Strict Off to get a similar effect of late binding.</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The dynamic keyword</a:t>
            </a:r>
            <a:r>
              <a:rPr lang="en-US" baseline="0" noProof="0" dirty="0" smtClean="0"/>
              <a:t> doesn’t exist in VB. You can use an Object variable, and set Option Strict Off to get a similar effect of late binding.</a:t>
            </a:r>
          </a:p>
          <a:p>
            <a:r>
              <a:rPr lang="fr-FR" baseline="0" noProof="0" dirty="0" smtClean="0"/>
              <a:t>For </a:t>
            </a:r>
            <a:r>
              <a:rPr lang="fr-FR" baseline="0" noProof="0" dirty="0" err="1" smtClean="0"/>
              <a:t>this</a:t>
            </a:r>
            <a:r>
              <a:rPr lang="fr-FR" baseline="0" noProof="0" dirty="0" smtClean="0"/>
              <a:t> </a:t>
            </a:r>
            <a:r>
              <a:rPr lang="fr-FR" baseline="0" noProof="0" dirty="0" err="1" smtClean="0"/>
              <a:t>small</a:t>
            </a:r>
            <a:r>
              <a:rPr lang="fr-FR" baseline="0" noProof="0" dirty="0" smtClean="0"/>
              <a:t> </a:t>
            </a:r>
            <a:r>
              <a:rPr lang="fr-FR" baseline="0" noProof="0" dirty="0" err="1" smtClean="0"/>
              <a:t>example</a:t>
            </a:r>
            <a:r>
              <a:rPr lang="fr-FR" baseline="0" noProof="0" dirty="0" smtClean="0"/>
              <a:t>, </a:t>
            </a:r>
            <a:r>
              <a:rPr lang="fr-FR" baseline="0" noProof="0" dirty="0" err="1" smtClean="0"/>
              <a:t>you</a:t>
            </a:r>
            <a:r>
              <a:rPr lang="fr-FR" baseline="0" noProof="0" dirty="0" smtClean="0"/>
              <a:t> </a:t>
            </a:r>
            <a:r>
              <a:rPr lang="fr-FR" baseline="0" noProof="0" dirty="0" err="1" smtClean="0"/>
              <a:t>could</a:t>
            </a:r>
            <a:r>
              <a:rPr lang="fr-FR" baseline="0" noProof="0" dirty="0" smtClean="0"/>
              <a:t> use an interface </a:t>
            </a:r>
            <a:r>
              <a:rPr lang="fr-FR" baseline="0" noProof="0" dirty="0" err="1" smtClean="0"/>
              <a:t>IPrintable</a:t>
            </a:r>
            <a:r>
              <a:rPr lang="fr-FR" baseline="0" noProof="0" dirty="0" smtClean="0"/>
              <a:t> and </a:t>
            </a:r>
            <a:r>
              <a:rPr lang="fr-FR" baseline="0" noProof="0" dirty="0" err="1" smtClean="0"/>
              <a:t>implement</a:t>
            </a:r>
            <a:r>
              <a:rPr lang="fr-FR" baseline="0" noProof="0" dirty="0" smtClean="0"/>
              <a:t> </a:t>
            </a:r>
            <a:r>
              <a:rPr lang="fr-FR" baseline="0" noProof="0" dirty="0" err="1" smtClean="0"/>
              <a:t>it</a:t>
            </a:r>
            <a:r>
              <a:rPr lang="fr-FR" baseline="0" noProof="0" dirty="0" smtClean="0"/>
              <a:t> on </a:t>
            </a:r>
            <a:r>
              <a:rPr lang="fr-FR" baseline="0" noProof="0" dirty="0" err="1" smtClean="0"/>
              <a:t>specified</a:t>
            </a:r>
            <a:r>
              <a:rPr lang="fr-FR" baseline="0" noProof="0" dirty="0" smtClean="0"/>
              <a:t> </a:t>
            </a:r>
            <a:r>
              <a:rPr lang="fr-FR" baseline="0" noProof="0" dirty="0" err="1" smtClean="0"/>
              <a:t>objects</a:t>
            </a:r>
            <a:r>
              <a:rPr lang="fr-FR" baseline="0" noProof="0" dirty="0" smtClean="0"/>
              <a:t>, </a:t>
            </a:r>
            <a:r>
              <a:rPr lang="fr-FR" baseline="0" noProof="0" dirty="0" err="1" smtClean="0"/>
              <a:t>instead</a:t>
            </a:r>
            <a:r>
              <a:rPr lang="fr-FR" baseline="0" noProof="0" dirty="0" smtClean="0"/>
              <a:t> of </a:t>
            </a:r>
            <a:r>
              <a:rPr lang="fr-FR" baseline="0" noProof="0" dirty="0" err="1" smtClean="0"/>
              <a:t>dynamic</a:t>
            </a:r>
            <a:r>
              <a:rPr lang="fr-FR" baseline="0" noProof="0" dirty="0" smtClean="0"/>
              <a:t>. But </a:t>
            </a:r>
            <a:r>
              <a:rPr lang="fr-FR" baseline="0" noProof="0" dirty="0" err="1" smtClean="0"/>
              <a:t>this</a:t>
            </a:r>
            <a:r>
              <a:rPr lang="fr-FR" baseline="0" noProof="0" dirty="0" smtClean="0"/>
              <a:t> </a:t>
            </a:r>
            <a:r>
              <a:rPr lang="fr-FR" baseline="0" noProof="0" dirty="0" err="1" smtClean="0"/>
              <a:t>will</a:t>
            </a:r>
            <a:r>
              <a:rPr lang="fr-FR" baseline="0" noProof="0" dirty="0" smtClean="0"/>
              <a:t> </a:t>
            </a:r>
            <a:r>
              <a:rPr lang="fr-FR" baseline="0" noProof="0" dirty="0" err="1" smtClean="0"/>
              <a:t>only</a:t>
            </a:r>
            <a:r>
              <a:rPr lang="fr-FR" baseline="0" noProof="0" dirty="0" smtClean="0"/>
              <a:t> </a:t>
            </a:r>
            <a:r>
              <a:rPr lang="fr-FR" baseline="0" noProof="0" dirty="0" err="1" smtClean="0"/>
              <a:t>work</a:t>
            </a:r>
            <a:r>
              <a:rPr lang="fr-FR" baseline="0" noProof="0" dirty="0" smtClean="0"/>
              <a:t> if </a:t>
            </a:r>
            <a:r>
              <a:rPr lang="fr-FR" baseline="0" noProof="0" dirty="0" err="1" smtClean="0"/>
              <a:t>you</a:t>
            </a:r>
            <a:r>
              <a:rPr lang="fr-FR" baseline="0" noProof="0" dirty="0" smtClean="0"/>
              <a:t> </a:t>
            </a:r>
            <a:r>
              <a:rPr lang="fr-FR" baseline="0" noProof="0" dirty="0" err="1" smtClean="0"/>
              <a:t>can</a:t>
            </a:r>
            <a:r>
              <a:rPr lang="fr-FR" baseline="0" noProof="0" dirty="0" smtClean="0"/>
              <a:t> </a:t>
            </a:r>
            <a:r>
              <a:rPr lang="fr-FR" baseline="0" noProof="0" dirty="0" err="1" smtClean="0"/>
              <a:t>add</a:t>
            </a:r>
            <a:r>
              <a:rPr lang="fr-FR" baseline="0" noProof="0" dirty="0" smtClean="0"/>
              <a:t> interfaces to </a:t>
            </a:r>
            <a:r>
              <a:rPr lang="fr-FR" baseline="0" noProof="0" dirty="0" err="1" smtClean="0"/>
              <a:t>these</a:t>
            </a:r>
            <a:r>
              <a:rPr lang="fr-FR" baseline="0" noProof="0" dirty="0" smtClean="0"/>
              <a:t> </a:t>
            </a:r>
            <a:r>
              <a:rPr lang="fr-FR" baseline="0" noProof="0" dirty="0" err="1" smtClean="0"/>
              <a:t>objects</a:t>
            </a:r>
            <a:r>
              <a:rPr lang="fr-FR" baseline="0" noProof="0" dirty="0" smtClean="0"/>
              <a:t>.</a:t>
            </a:r>
            <a:endParaRPr lang="en-US" baseline="0" noProof="0" dirty="0" smtClean="0"/>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We’ll look at most of</a:t>
            </a:r>
            <a:r>
              <a:rPr lang="en-US" baseline="0" noProof="0" dirty="0" smtClean="0"/>
              <a:t> these features in this chapter.</a:t>
            </a:r>
          </a:p>
          <a:p>
            <a:r>
              <a:rPr lang="en-US" baseline="0" noProof="0" dirty="0" smtClean="0"/>
              <a:t>Optional arguments already existed in previous versions of VB.</a:t>
            </a:r>
          </a:p>
          <a:p>
            <a:r>
              <a:rPr lang="en-US" baseline="0" noProof="0" dirty="0" err="1" smtClean="0"/>
              <a:t>Nullable</a:t>
            </a:r>
            <a:r>
              <a:rPr lang="en-US" baseline="0" noProof="0" dirty="0" smtClean="0"/>
              <a:t> value type (</a:t>
            </a:r>
            <a:r>
              <a:rPr lang="en-US" baseline="0" noProof="0" dirty="0" err="1" smtClean="0"/>
              <a:t>int</a:t>
            </a:r>
            <a:r>
              <a:rPr lang="en-US" baseline="0" noProof="0" dirty="0" smtClean="0"/>
              <a:t>? </a:t>
            </a:r>
            <a:r>
              <a:rPr lang="en-US" baseline="0" noProof="0" dirty="0" err="1" smtClean="0"/>
              <a:t>i</a:t>
            </a:r>
            <a:r>
              <a:rPr lang="en-US" baseline="0" noProof="0" smtClean="0"/>
              <a:t>) already existed in previous versions of C#.</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00"/>
                </a:solidFill>
              </a:rPr>
              <a:t>COM = component object model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00"/>
                </a:solidFill>
              </a:rPr>
              <a:t>DOM = document object model</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Pros:</a:t>
            </a:r>
          </a:p>
          <a:p>
            <a:pPr lvl="1"/>
            <a:r>
              <a:rPr lang="en-US" dirty="0" smtClean="0"/>
              <a:t>No check at compile-time</a:t>
            </a:r>
          </a:p>
          <a:p>
            <a:pPr lvl="1"/>
            <a:r>
              <a:rPr lang="en-US" dirty="0" smtClean="0"/>
              <a:t>Can replace use of Object</a:t>
            </a:r>
          </a:p>
          <a:p>
            <a:pPr lvl="1"/>
            <a:r>
              <a:rPr lang="en-US" dirty="0" smtClean="0"/>
              <a:t>Code simpler to write (no call to reflection to find members)</a:t>
            </a:r>
          </a:p>
          <a:p>
            <a:pPr lvl="1"/>
            <a:r>
              <a:rPr lang="en-US" dirty="0" smtClean="0"/>
              <a:t>Interoperability with dynamic languages</a:t>
            </a:r>
          </a:p>
          <a:p>
            <a:pPr lvl="1"/>
            <a:r>
              <a:rPr lang="en-US" dirty="0" smtClean="0"/>
              <a:t>Simpler syntax (no bag[“name”] = “value”)</a:t>
            </a:r>
          </a:p>
          <a:p>
            <a:r>
              <a:rPr lang="fr-FR" dirty="0" smtClean="0"/>
              <a:t>Cons:</a:t>
            </a:r>
          </a:p>
          <a:p>
            <a:pPr lvl="1"/>
            <a:r>
              <a:rPr lang="en-US" dirty="0" smtClean="0"/>
              <a:t>No check at compile-time</a:t>
            </a:r>
          </a:p>
          <a:p>
            <a:pPr lvl="1"/>
            <a:r>
              <a:rPr lang="en-US" dirty="0" smtClean="0"/>
              <a:t>Flexible</a:t>
            </a:r>
          </a:p>
          <a:p>
            <a:pPr lvl="1"/>
            <a:r>
              <a:rPr lang="en-US" dirty="0" smtClean="0"/>
              <a:t>No </a:t>
            </a:r>
            <a:r>
              <a:rPr lang="en-US" dirty="0" err="1" smtClean="0"/>
              <a:t>Intellisense</a:t>
            </a:r>
            <a:endParaRPr lang="en-US" dirty="0" smtClean="0"/>
          </a:p>
          <a:p>
            <a:pPr lvl="1"/>
            <a:r>
              <a:rPr lang="fr-FR" dirty="0" smtClean="0"/>
              <a:t>Performance issue</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aseline="0" noProof="0" dirty="0" smtClean="0"/>
              <a:t>The main thing in C# and VB is that auto-implemented properties require much less code. </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Sort</a:t>
            </a:r>
            <a:r>
              <a:rPr lang="fr-FR" baseline="0" dirty="0" smtClean="0"/>
              <a:t> </a:t>
            </a:r>
            <a:r>
              <a:rPr lang="fr-FR" baseline="0" dirty="0" err="1" smtClean="0"/>
              <a:t>it</a:t>
            </a:r>
            <a:r>
              <a:rPr lang="fr-FR" baseline="0" dirty="0" smtClean="0"/>
              <a:t> as a string </a:t>
            </a:r>
            <a:r>
              <a:rPr lang="fr-FR" baseline="0" dirty="0" err="1" smtClean="0"/>
              <a:t>ascending</a:t>
            </a:r>
            <a:r>
              <a:rPr lang="fr-FR" baseline="0" dirty="0" smtClean="0"/>
              <a:t> »:</a:t>
            </a:r>
            <a:r>
              <a:rPr lang="en-US" baseline="0" dirty="0" smtClean="0"/>
              <a:t> Check the first number, then the second. Example:</a:t>
            </a:r>
          </a:p>
          <a:p>
            <a:r>
              <a:rPr lang="fr-FR" baseline="0" dirty="0" smtClean="0"/>
              <a:t>[4, 1, 55, 32, 12]</a:t>
            </a:r>
          </a:p>
          <a:p>
            <a:r>
              <a:rPr lang="fr-FR" baseline="0" dirty="0" smtClean="0"/>
              <a:t>Sort by value </a:t>
            </a:r>
            <a:r>
              <a:rPr lang="fr-FR" baseline="0" dirty="0" err="1" smtClean="0"/>
              <a:t>renders</a:t>
            </a:r>
            <a:r>
              <a:rPr lang="fr-FR" baseline="0" dirty="0" smtClean="0"/>
              <a:t> : [1, 4, 12, 32, 55]</a:t>
            </a:r>
          </a:p>
          <a:p>
            <a:r>
              <a:rPr lang="fr-FR" baseline="0" dirty="0" smtClean="0"/>
              <a:t>Sort as a string </a:t>
            </a:r>
            <a:r>
              <a:rPr lang="fr-FR" baseline="0" dirty="0" err="1" smtClean="0"/>
              <a:t>renders</a:t>
            </a:r>
            <a:r>
              <a:rPr lang="fr-FR" baseline="0" dirty="0" smtClean="0"/>
              <a:t>: [1, 12, 32, 4, 55]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72</a:t>
            </a:fld>
            <a:endParaRPr lang="en-US"/>
          </a:p>
        </p:txBody>
      </p:sp>
    </p:spTree>
    <p:extLst>
      <p:ext uri="{BB962C8B-B14F-4D97-AF65-F5344CB8AC3E}">
        <p14:creationId xmlns:p14="http://schemas.microsoft.com/office/powerpoint/2010/main" val="38144242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26803720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41720858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00"/>
                </a:solidFill>
              </a:rPr>
              <a:t>MSDN = Microsoft Developer Network</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Nombre</a:t>
            </a:r>
            <a:r>
              <a:rPr lang="en-US" dirty="0" smtClean="0"/>
              <a:t> </a:t>
            </a:r>
            <a:r>
              <a:rPr lang="en-US" dirty="0" err="1" smtClean="0"/>
              <a:t>imaginaire</a:t>
            </a:r>
            <a:r>
              <a:rPr lang="en-US" dirty="0" smtClean="0"/>
              <a:t> </a:t>
            </a:r>
            <a:r>
              <a:rPr lang="en-US" dirty="0" err="1" smtClean="0"/>
              <a:t>introduit</a:t>
            </a:r>
            <a:r>
              <a:rPr lang="en-US" baseline="0" dirty="0" smtClean="0"/>
              <a:t> le </a:t>
            </a:r>
            <a:r>
              <a:rPr lang="en-US" baseline="0" dirty="0" err="1" smtClean="0"/>
              <a:t>nombre</a:t>
            </a:r>
            <a:r>
              <a:rPr lang="en-US" baseline="0" dirty="0" smtClean="0"/>
              <a:t> </a:t>
            </a:r>
            <a:r>
              <a:rPr lang="en-US" baseline="0" dirty="0" err="1" smtClean="0"/>
              <a:t>i</a:t>
            </a:r>
            <a:r>
              <a:rPr lang="en-US" baseline="0" dirty="0" smtClean="0"/>
              <a:t>. un </a:t>
            </a:r>
            <a:r>
              <a:rPr lang="en-US" baseline="0" dirty="0" err="1" smtClean="0"/>
              <a:t>nombre</a:t>
            </a:r>
            <a:r>
              <a:rPr lang="en-US" baseline="0" dirty="0" smtClean="0"/>
              <a:t> </a:t>
            </a:r>
            <a:r>
              <a:rPr lang="en-US" baseline="0" dirty="0" err="1" smtClean="0"/>
              <a:t>complexe</a:t>
            </a:r>
            <a:r>
              <a:rPr lang="en-US" baseline="0" dirty="0" smtClean="0"/>
              <a:t> se </a:t>
            </a:r>
            <a:r>
              <a:rPr lang="en-US" baseline="0" dirty="0" err="1" smtClean="0"/>
              <a:t>définti</a:t>
            </a:r>
            <a:r>
              <a:rPr lang="en-US" baseline="0" dirty="0" smtClean="0"/>
              <a:t> </a:t>
            </a:r>
            <a:r>
              <a:rPr lang="en-US" baseline="0" dirty="0" err="1" smtClean="0"/>
              <a:t>comme</a:t>
            </a:r>
            <a:r>
              <a:rPr lang="en-US" baseline="0" dirty="0" smtClean="0"/>
              <a:t> z = a + bi. I </a:t>
            </a:r>
            <a:r>
              <a:rPr lang="en-US" baseline="0" dirty="0" err="1" smtClean="0"/>
              <a:t>est</a:t>
            </a:r>
            <a:r>
              <a:rPr lang="en-US" baseline="0" dirty="0" smtClean="0"/>
              <a:t> </a:t>
            </a:r>
            <a:r>
              <a:rPr lang="en-US" baseline="0" dirty="0" err="1" smtClean="0"/>
              <a:t>l’unité</a:t>
            </a:r>
            <a:r>
              <a:rPr lang="en-US" baseline="0" dirty="0" smtClean="0"/>
              <a:t> </a:t>
            </a:r>
            <a:r>
              <a:rPr lang="en-US" baseline="0" dirty="0" err="1" smtClean="0"/>
              <a:t>imaginaire</a:t>
            </a:r>
            <a:r>
              <a:rPr lang="en-US" baseline="0" dirty="0" smtClean="0"/>
              <a:t> et a et b </a:t>
            </a:r>
            <a:r>
              <a:rPr lang="en-US" baseline="0" dirty="0" err="1" smtClean="0"/>
              <a:t>sont</a:t>
            </a:r>
            <a:r>
              <a:rPr lang="en-US" baseline="0" dirty="0" smtClean="0"/>
              <a:t> des </a:t>
            </a:r>
            <a:r>
              <a:rPr lang="en-US" baseline="0" dirty="0" err="1" smtClean="0"/>
              <a:t>nombres</a:t>
            </a:r>
            <a:r>
              <a:rPr lang="en-US" baseline="0" dirty="0" smtClean="0"/>
              <a:t> </a:t>
            </a:r>
            <a:r>
              <a:rPr lang="en-US" baseline="0" dirty="0" err="1" smtClean="0"/>
              <a:t>réels</a:t>
            </a:r>
            <a:endParaRPr lang="en-US" baseline="0" dirty="0" smtClean="0"/>
          </a:p>
          <a:p>
            <a:r>
              <a:rPr lang="en-US" baseline="0" dirty="0" err="1" smtClean="0"/>
              <a:t>Propriété</a:t>
            </a:r>
            <a:r>
              <a:rPr lang="en-US" baseline="0" dirty="0" smtClean="0"/>
              <a:t> </a:t>
            </a:r>
            <a:r>
              <a:rPr lang="en-US" baseline="0" dirty="0" err="1" smtClean="0"/>
              <a:t>connue</a:t>
            </a:r>
            <a:r>
              <a:rPr lang="en-US" baseline="0" dirty="0" smtClean="0"/>
              <a:t> : I</a:t>
            </a:r>
            <a:r>
              <a:rPr lang="fr-FR" baseline="0" dirty="0" smtClean="0"/>
              <a:t>^2 = -1</a:t>
            </a:r>
          </a:p>
          <a:p>
            <a:r>
              <a:rPr lang="fr-FR" baseline="0" dirty="0" smtClean="0"/>
              <a:t>Résoudre x^2 + 4 = 0 (résultat imaginaire)</a:t>
            </a:r>
          </a:p>
          <a:p>
            <a:r>
              <a:rPr lang="fr-FR" baseline="0" dirty="0" smtClean="0"/>
              <a:t>X^2 = -4</a:t>
            </a:r>
            <a:r>
              <a:rPr lang="en-US" baseline="0" dirty="0" smtClean="0"/>
              <a:t> Pas possible …</a:t>
            </a:r>
          </a:p>
          <a:p>
            <a:r>
              <a:rPr lang="en-US" baseline="0" dirty="0" smtClean="0"/>
              <a:t>Pour </a:t>
            </a:r>
            <a:r>
              <a:rPr lang="en-US" baseline="0" dirty="0" err="1" smtClean="0"/>
              <a:t>cela</a:t>
            </a:r>
            <a:r>
              <a:rPr lang="en-US" baseline="0" dirty="0" smtClean="0"/>
              <a:t> </a:t>
            </a:r>
            <a:r>
              <a:rPr lang="en-US" baseline="0" dirty="0" err="1" smtClean="0"/>
              <a:t>qu’on</a:t>
            </a:r>
            <a:r>
              <a:rPr lang="en-US" baseline="0" dirty="0" smtClean="0"/>
              <a:t> a </a:t>
            </a:r>
            <a:r>
              <a:rPr lang="en-US" baseline="0" dirty="0" err="1" smtClean="0"/>
              <a:t>besoin</a:t>
            </a:r>
            <a:r>
              <a:rPr lang="en-US" baseline="0" dirty="0" smtClean="0"/>
              <a:t> d’un </a:t>
            </a:r>
            <a:r>
              <a:rPr lang="en-US" baseline="0" dirty="0" err="1" smtClean="0"/>
              <a:t>nombre</a:t>
            </a:r>
            <a:r>
              <a:rPr lang="en-US" baseline="0" dirty="0" smtClean="0"/>
              <a:t> </a:t>
            </a:r>
            <a:r>
              <a:rPr lang="en-US" baseline="0" dirty="0" err="1" smtClean="0"/>
              <a:t>dit</a:t>
            </a:r>
            <a:r>
              <a:rPr lang="en-US" baseline="0" dirty="0" smtClean="0"/>
              <a:t> </a:t>
            </a:r>
            <a:r>
              <a:rPr lang="en-US" baseline="0" dirty="0" err="1" smtClean="0"/>
              <a:t>imaginaire</a:t>
            </a:r>
            <a:endParaRPr lang="en-US" baseline="0" dirty="0" smtClean="0"/>
          </a:p>
          <a:p>
            <a:r>
              <a:rPr lang="en-US" baseline="0" dirty="0" smtClean="0"/>
              <a:t>X</a:t>
            </a:r>
            <a:r>
              <a:rPr lang="fr-FR" baseline="0" dirty="0" smtClean="0"/>
              <a:t>^2 = 4 x -1 = 4 x i^2</a:t>
            </a:r>
          </a:p>
          <a:p>
            <a:r>
              <a:rPr lang="fr-FR" baseline="0" dirty="0" smtClean="0"/>
              <a:t>Du coup racine(x^2) = racine(4 x i^2) = racine(4) x racine(i^2) = 2 x i OU 2 x –i</a:t>
            </a:r>
          </a:p>
          <a:p>
            <a:r>
              <a:rPr lang="fr-FR" baseline="0" dirty="0" smtClean="0"/>
              <a:t>(en effet si l’on considère racine(x^2) x est soit négatif soit positif !!!</a:t>
            </a:r>
          </a:p>
          <a:p>
            <a:r>
              <a:rPr lang="fr-FR" baseline="0" dirty="0" smtClean="0"/>
              <a:t>Imaginons x = 2. x^2 = 4 et racine = 2</a:t>
            </a:r>
          </a:p>
          <a:p>
            <a:r>
              <a:rPr lang="fr-FR" baseline="0" dirty="0" smtClean="0"/>
              <a:t>Maintenant imaginons x = - 2. Alors x^2 = 4 et racine encore = 2</a:t>
            </a:r>
          </a:p>
          <a:p>
            <a:r>
              <a:rPr lang="fr-FR" baseline="0" dirty="0" smtClean="0"/>
              <a:t>)</a:t>
            </a:r>
          </a:p>
          <a:p>
            <a:r>
              <a:rPr lang="fr-FR" baseline="0" dirty="0" smtClean="0"/>
              <a:t>Utilité dans le domaine de l’électricité et de la géométrie plane</a:t>
            </a:r>
          </a:p>
          <a:p>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The </a:t>
            </a:r>
            <a:r>
              <a:rPr lang="fr-FR" dirty="0" err="1" smtClean="0"/>
              <a:t>advantage</a:t>
            </a:r>
            <a:r>
              <a:rPr lang="fr-FR" dirty="0" smtClean="0"/>
              <a:t> of </a:t>
            </a:r>
            <a:r>
              <a:rPr lang="fr-FR" dirty="0" err="1" smtClean="0"/>
              <a:t>object</a:t>
            </a:r>
            <a:r>
              <a:rPr lang="fr-FR" dirty="0" smtClean="0"/>
              <a:t>-</a:t>
            </a:r>
            <a:r>
              <a:rPr lang="fr-FR" dirty="0" err="1" smtClean="0"/>
              <a:t>initializers</a:t>
            </a:r>
            <a:r>
              <a:rPr lang="fr-FR" dirty="0" smtClean="0"/>
              <a:t> </a:t>
            </a:r>
            <a:r>
              <a:rPr lang="fr-FR" dirty="0" err="1" smtClean="0"/>
              <a:t>is</a:t>
            </a:r>
            <a:r>
              <a:rPr lang="fr-FR" dirty="0" smtClean="0"/>
              <a:t> </a:t>
            </a:r>
            <a:r>
              <a:rPr lang="fr-FR" dirty="0" err="1" smtClean="0"/>
              <a:t>that</a:t>
            </a:r>
            <a:r>
              <a:rPr lang="fr-FR" dirty="0" smtClean="0"/>
              <a:t> </a:t>
            </a:r>
            <a:r>
              <a:rPr lang="fr-FR" dirty="0" err="1" smtClean="0"/>
              <a:t>they</a:t>
            </a:r>
            <a:r>
              <a:rPr lang="fr-FR" dirty="0" smtClean="0"/>
              <a:t> </a:t>
            </a:r>
            <a:r>
              <a:rPr lang="fr-FR" dirty="0" err="1" smtClean="0"/>
              <a:t>allow</a:t>
            </a:r>
            <a:r>
              <a:rPr lang="fr-FR" dirty="0" smtClean="0"/>
              <a:t> </a:t>
            </a:r>
            <a:r>
              <a:rPr lang="fr-FR" dirty="0" err="1" smtClean="0"/>
              <a:t>objects</a:t>
            </a:r>
            <a:r>
              <a:rPr lang="fr-FR" baseline="0" dirty="0" smtClean="0"/>
              <a:t> to </a:t>
            </a:r>
            <a:r>
              <a:rPr lang="fr-FR" baseline="0" dirty="0" err="1" smtClean="0"/>
              <a:t>be</a:t>
            </a:r>
            <a:r>
              <a:rPr lang="fr-FR" baseline="0" dirty="0" smtClean="0"/>
              <a:t> </a:t>
            </a:r>
            <a:r>
              <a:rPr lang="fr-FR" baseline="0" dirty="0" err="1" smtClean="0"/>
              <a:t>initialized</a:t>
            </a:r>
            <a:r>
              <a:rPr lang="fr-FR" baseline="0" dirty="0" smtClean="0"/>
              <a:t> </a:t>
            </a:r>
            <a:r>
              <a:rPr lang="fr-FR" baseline="0" dirty="0" err="1" smtClean="0"/>
              <a:t>at</a:t>
            </a:r>
            <a:r>
              <a:rPr lang="fr-FR" baseline="0" dirty="0" smtClean="0"/>
              <a:t> construction </a:t>
            </a:r>
            <a:r>
              <a:rPr lang="fr-FR" baseline="0" dirty="0" err="1" smtClean="0"/>
              <a:t>without</a:t>
            </a:r>
            <a:r>
              <a:rPr lang="fr-FR" baseline="0" dirty="0" smtClean="0"/>
              <a:t> </a:t>
            </a:r>
            <a:r>
              <a:rPr lang="fr-FR" baseline="0" dirty="0" err="1" smtClean="0"/>
              <a:t>having</a:t>
            </a:r>
            <a:r>
              <a:rPr lang="fr-FR" baseline="0" dirty="0" smtClean="0"/>
              <a:t> to </a:t>
            </a:r>
            <a:r>
              <a:rPr lang="fr-FR" baseline="0" dirty="0" err="1" smtClean="0"/>
              <a:t>create</a:t>
            </a:r>
            <a:r>
              <a:rPr lang="fr-FR" baseline="0" dirty="0" smtClean="0"/>
              <a:t> </a:t>
            </a:r>
            <a:r>
              <a:rPr lang="fr-FR" baseline="0" dirty="0" err="1" smtClean="0"/>
              <a:t>constructors</a:t>
            </a:r>
            <a:r>
              <a:rPr lang="fr-FR" baseline="0" dirty="0" smtClean="0"/>
              <a:t>.  It </a:t>
            </a:r>
            <a:r>
              <a:rPr lang="fr-FR" baseline="0" dirty="0" err="1" smtClean="0"/>
              <a:t>makes</a:t>
            </a:r>
            <a:r>
              <a:rPr lang="fr-FR" baseline="0" dirty="0" smtClean="0"/>
              <a:t> the class </a:t>
            </a:r>
            <a:r>
              <a:rPr lang="fr-FR" baseline="0" dirty="0" err="1" smtClean="0"/>
              <a:t>easier</a:t>
            </a:r>
            <a:r>
              <a:rPr lang="fr-FR" baseline="0" dirty="0" smtClean="0"/>
              <a:t> to </a:t>
            </a:r>
            <a:r>
              <a:rPr lang="fr-FR" baseline="0" dirty="0" err="1" smtClean="0"/>
              <a:t>create</a:t>
            </a:r>
            <a:r>
              <a:rPr lang="fr-FR" baseline="0" dirty="0" smtClean="0"/>
              <a:t> and construction </a:t>
            </a:r>
            <a:r>
              <a:rPr lang="fr-FR" baseline="0" dirty="0" err="1" smtClean="0"/>
              <a:t>becomes</a:t>
            </a:r>
            <a:r>
              <a:rPr lang="fr-FR" baseline="0" dirty="0" smtClean="0"/>
              <a:t> more flexible.  You </a:t>
            </a:r>
            <a:r>
              <a:rPr lang="fr-FR" baseline="0" dirty="0" err="1" smtClean="0"/>
              <a:t>only</a:t>
            </a:r>
            <a:r>
              <a:rPr lang="fr-FR" baseline="0" dirty="0" smtClean="0"/>
              <a:t> have to </a:t>
            </a:r>
            <a:r>
              <a:rPr lang="fr-FR" baseline="0" dirty="0" err="1" smtClean="0"/>
              <a:t>initialize</a:t>
            </a:r>
            <a:r>
              <a:rPr lang="fr-FR" baseline="0" dirty="0" smtClean="0"/>
              <a:t> </a:t>
            </a:r>
            <a:r>
              <a:rPr lang="fr-FR" baseline="0" dirty="0" err="1" smtClean="0"/>
              <a:t>properties</a:t>
            </a:r>
            <a:r>
              <a:rPr lang="fr-FR" baseline="0" dirty="0" smtClean="0"/>
              <a:t> </a:t>
            </a:r>
            <a:r>
              <a:rPr lang="fr-FR" baseline="0" dirty="0" err="1" smtClean="0"/>
              <a:t>that</a:t>
            </a:r>
            <a:r>
              <a:rPr lang="fr-FR" baseline="0" dirty="0" smtClean="0"/>
              <a:t> </a:t>
            </a:r>
            <a:r>
              <a:rPr lang="fr-FR" baseline="0" dirty="0" err="1" smtClean="0"/>
              <a:t>you</a:t>
            </a:r>
            <a:r>
              <a:rPr lang="fr-FR" baseline="0" dirty="0" smtClean="0"/>
              <a:t> </a:t>
            </a:r>
            <a:r>
              <a:rPr lang="fr-FR" baseline="0" dirty="0" err="1" smtClean="0"/>
              <a:t>want</a:t>
            </a:r>
            <a:r>
              <a:rPr lang="fr-FR" baseline="0" dirty="0" smtClean="0"/>
              <a:t> to </a:t>
            </a:r>
            <a:r>
              <a:rPr lang="fr-FR" baseline="0" dirty="0" err="1" smtClean="0"/>
              <a:t>initialize</a:t>
            </a:r>
            <a:r>
              <a:rPr lang="fr-FR" baseline="0" dirty="0" smtClean="0"/>
              <a:t>.  You </a:t>
            </a:r>
            <a:r>
              <a:rPr lang="fr-FR" baseline="0" dirty="0" err="1" smtClean="0"/>
              <a:t>don’t</a:t>
            </a:r>
            <a:r>
              <a:rPr lang="fr-FR" baseline="0" dirty="0" smtClean="0"/>
              <a:t> </a:t>
            </a:r>
            <a:r>
              <a:rPr lang="fr-FR" baseline="0" dirty="0" err="1" smtClean="0"/>
              <a:t>need</a:t>
            </a:r>
            <a:r>
              <a:rPr lang="fr-FR" baseline="0" dirty="0" smtClean="0"/>
              <a:t> to </a:t>
            </a:r>
            <a:r>
              <a:rPr lang="fr-FR" baseline="0" dirty="0" err="1" smtClean="0"/>
              <a:t>create</a:t>
            </a:r>
            <a:r>
              <a:rPr lang="fr-FR" baseline="0" dirty="0" smtClean="0"/>
              <a:t> a </a:t>
            </a:r>
            <a:r>
              <a:rPr lang="fr-FR" baseline="0" dirty="0" err="1" smtClean="0"/>
              <a:t>number</a:t>
            </a:r>
            <a:r>
              <a:rPr lang="fr-FR" baseline="0" dirty="0" smtClean="0"/>
              <a:t> of </a:t>
            </a:r>
            <a:r>
              <a:rPr lang="fr-FR" baseline="0" dirty="0" err="1" smtClean="0"/>
              <a:t>overloaded</a:t>
            </a:r>
            <a:r>
              <a:rPr lang="fr-FR" baseline="0" dirty="0" smtClean="0"/>
              <a:t> </a:t>
            </a:r>
            <a:r>
              <a:rPr lang="fr-FR" baseline="0" dirty="0" err="1" smtClean="0"/>
              <a:t>constructors</a:t>
            </a:r>
            <a:r>
              <a:rPr lang="fr-FR" baseline="0" dirty="0" smtClean="0"/>
              <a:t> to </a:t>
            </a:r>
            <a:r>
              <a:rPr lang="fr-FR" baseline="0" dirty="0" err="1" smtClean="0"/>
              <a:t>provide</a:t>
            </a:r>
            <a:r>
              <a:rPr lang="fr-FR" baseline="0" dirty="0" smtClean="0"/>
              <a:t> for </a:t>
            </a:r>
            <a:r>
              <a:rPr lang="fr-FR" baseline="0" dirty="0" err="1" smtClean="0"/>
              <a:t>flexibility</a:t>
            </a:r>
            <a:r>
              <a:rPr lang="fr-FR" baseline="0" dirty="0" smtClean="0"/>
              <a:t>.</a:t>
            </a:r>
            <a:endParaRPr lang="fr-FR" dirty="0" smtClean="0"/>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Excellent article about </a:t>
            </a:r>
            <a:r>
              <a:rPr lang="fr-FR" dirty="0" err="1" smtClean="0"/>
              <a:t>tuples</a:t>
            </a:r>
            <a:r>
              <a:rPr lang="fr-FR" dirty="0" smtClean="0"/>
              <a:t>:</a:t>
            </a:r>
            <a:r>
              <a:rPr lang="fr-FR" baseline="0" dirty="0" smtClean="0"/>
              <a:t> https://msdn.microsoft.com/en-us/magazine/dd942829.aspx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http://</a:t>
            </a:r>
            <a:r>
              <a:rPr lang="en-US" dirty="0" err="1" smtClean="0"/>
              <a:t>www.dotnetperls.com</a:t>
            </a:r>
            <a:r>
              <a:rPr lang="en-US" dirty="0" smtClean="0"/>
              <a:t>/</a:t>
            </a:r>
            <a:r>
              <a:rPr lang="en-US" dirty="0" err="1" smtClean="0"/>
              <a:t>sortedset</a:t>
            </a:r>
            <a:endParaRPr lang="en-US" dirty="0" smtClean="0"/>
          </a:p>
          <a:p>
            <a:r>
              <a:rPr lang="en-US" dirty="0" smtClean="0"/>
              <a:t>Reverse</a:t>
            </a:r>
          </a:p>
          <a:p>
            <a:r>
              <a:rPr lang="en-US" dirty="0" smtClean="0"/>
              <a:t>Contains</a:t>
            </a:r>
          </a:p>
          <a:p>
            <a:r>
              <a:rPr lang="en-US" dirty="0" err="1" smtClean="0"/>
              <a:t>getViewBetween</a:t>
            </a:r>
            <a:r>
              <a:rPr lang="en-US" baseline="0" dirty="0" smtClean="0"/>
              <a:t> (</a:t>
            </a:r>
            <a:r>
              <a:rPr lang="en-US" baseline="0" dirty="0" err="1" smtClean="0"/>
              <a:t>recup</a:t>
            </a:r>
            <a:r>
              <a:rPr lang="en-US" baseline="0" dirty="0" smtClean="0"/>
              <a:t> un </a:t>
            </a:r>
            <a:r>
              <a:rPr lang="en-US" baseline="0" dirty="0" err="1" smtClean="0"/>
              <a:t>intervalle</a:t>
            </a:r>
            <a:r>
              <a:rPr lang="en-US" baseline="0" dirty="0" smtClean="0"/>
              <a:t> de </a:t>
            </a:r>
            <a:r>
              <a:rPr lang="en-US" baseline="0" dirty="0" err="1" smtClean="0"/>
              <a:t>valeur</a:t>
            </a:r>
            <a:r>
              <a:rPr lang="en-US" baseline="0" dirty="0" smtClean="0"/>
              <a:t> (</a:t>
            </a:r>
            <a:r>
              <a:rPr lang="en-US" baseline="0" dirty="0" err="1" smtClean="0"/>
              <a:t>cas</a:t>
            </a:r>
            <a:r>
              <a:rPr lang="en-US" baseline="0" dirty="0" smtClean="0"/>
              <a:t> de </a:t>
            </a:r>
            <a:r>
              <a:rPr lang="en-US" baseline="0" dirty="0" err="1" smtClean="0"/>
              <a:t>int</a:t>
            </a:r>
            <a:r>
              <a:rPr lang="en-US" baseline="0" dirty="0" smtClean="0"/>
              <a:t>))</a:t>
            </a:r>
          </a:p>
          <a:p>
            <a:r>
              <a:rPr lang="en-US" dirty="0" err="1" smtClean="0"/>
              <a:t>setEquals</a:t>
            </a:r>
            <a:r>
              <a:rPr lang="en-US" dirty="0" smtClean="0"/>
              <a:t> (</a:t>
            </a:r>
            <a:r>
              <a:rPr lang="en-US" dirty="0" err="1" smtClean="0"/>
              <a:t>liste</a:t>
            </a:r>
            <a:r>
              <a:rPr lang="en-US" dirty="0" smtClean="0"/>
              <a:t> contains same element)</a:t>
            </a:r>
          </a:p>
          <a:p>
            <a:r>
              <a:rPr lang="en-US" dirty="0" err="1" smtClean="0"/>
              <a:t>Ifsubsetof</a:t>
            </a:r>
            <a:r>
              <a:rPr lang="en-US" baseline="0" dirty="0" smtClean="0"/>
              <a:t> (</a:t>
            </a:r>
            <a:r>
              <a:rPr lang="en-US" baseline="0" dirty="0" err="1" smtClean="0"/>
              <a:t>liste</a:t>
            </a:r>
            <a:r>
              <a:rPr lang="en-US" baseline="0" dirty="0" smtClean="0"/>
              <a:t> </a:t>
            </a:r>
            <a:r>
              <a:rPr lang="en-US" baseline="0" dirty="0" err="1" smtClean="0"/>
              <a:t>contient</a:t>
            </a:r>
            <a:r>
              <a:rPr lang="en-US" baseline="0" dirty="0" smtClean="0"/>
              <a:t> </a:t>
            </a:r>
            <a:r>
              <a:rPr lang="en-US" baseline="0" dirty="0" err="1" smtClean="0"/>
              <a:t>une</a:t>
            </a:r>
            <a:r>
              <a:rPr lang="en-US" baseline="0" dirty="0" smtClean="0"/>
              <a:t> </a:t>
            </a:r>
            <a:r>
              <a:rPr lang="en-US" baseline="0" dirty="0" err="1" smtClean="0"/>
              <a:t>partie</a:t>
            </a:r>
            <a:r>
              <a:rPr lang="en-US" baseline="0" dirty="0" smtClean="0"/>
              <a:t> </a:t>
            </a:r>
            <a:r>
              <a:rPr lang="en-US" baseline="0" dirty="0" err="1" smtClean="0"/>
              <a:t>d’autre</a:t>
            </a:r>
            <a:r>
              <a:rPr lang="en-US" baseline="0" dirty="0" smtClean="0"/>
              <a:t> </a:t>
            </a:r>
            <a:r>
              <a:rPr lang="en-US" baseline="0" dirty="0" err="1" smtClean="0"/>
              <a:t>liste</a:t>
            </a:r>
            <a:r>
              <a:rPr lang="en-US" baseline="0" dirty="0" smtClean="0"/>
              <a:t>)</a:t>
            </a:r>
          </a:p>
          <a:p>
            <a:r>
              <a:rPr lang="en-US" baseline="0" dirty="0" smtClean="0"/>
              <a:t>Where</a:t>
            </a:r>
          </a:p>
          <a:p>
            <a:r>
              <a:rPr lang="en-US" baseline="0" dirty="0" smtClean="0"/>
              <a:t>Min max</a:t>
            </a:r>
          </a:p>
          <a:p>
            <a:endParaRPr lang="en-US"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12/13/15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https://</a:t>
            </a:r>
            <a:r>
              <a:rPr lang="en-US" dirty="0" err="1" smtClean="0"/>
              <a:t>msdn.microsoft.com</a:t>
            </a:r>
            <a:r>
              <a:rPr lang="en-US" dirty="0" smtClean="0"/>
              <a:t>/</a:t>
            </a:r>
            <a:r>
              <a:rPr lang="en-US" dirty="0" err="1" smtClean="0"/>
              <a:t>fr-fr</a:t>
            </a:r>
            <a:r>
              <a:rPr lang="en-US" dirty="0" smtClean="0"/>
              <a:t>/library/dd997372(v=vs.110).</a:t>
            </a:r>
            <a:r>
              <a:rPr lang="en-US" dirty="0" err="1" smtClean="0"/>
              <a:t>aspx</a:t>
            </a:r>
            <a:endParaRPr lang="en-US" dirty="0" smtClean="0"/>
          </a:p>
          <a:p>
            <a:r>
              <a:rPr lang="en-US" dirty="0" err="1" smtClean="0"/>
              <a:t>Mutex</a:t>
            </a:r>
            <a:r>
              <a:rPr lang="en-US" baseline="0" dirty="0" smtClean="0"/>
              <a:t> concurrence </a:t>
            </a:r>
            <a:r>
              <a:rPr lang="en-US" baseline="0" smtClean="0"/>
              <a:t>entre thread</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12/13/15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dirty="0" err="1" smtClean="0">
                <a:latin typeface="Courier New" pitchFamily="49" charset="0"/>
                <a:cs typeface="Courier New" pitchFamily="49" charset="0"/>
              </a:rPr>
              <a:t>MemoryMappedFile</a:t>
            </a:r>
            <a:r>
              <a:rPr lang="en-US" sz="1200" dirty="0" smtClean="0"/>
              <a:t> class is in the </a:t>
            </a:r>
            <a:r>
              <a:rPr lang="en-US" sz="1200" dirty="0" err="1" smtClean="0">
                <a:latin typeface="Courier New" pitchFamily="49" charset="0"/>
                <a:cs typeface="Courier New" pitchFamily="49" charset="0"/>
              </a:rPr>
              <a:t>System.IO.MemoryMappedFiles</a:t>
            </a:r>
            <a:r>
              <a:rPr lang="en-US" sz="1200" dirty="0" smtClean="0"/>
              <a:t> namespace</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err="1" smtClean="0"/>
              <a:t>Délégué</a:t>
            </a:r>
            <a:r>
              <a:rPr lang="en-US" dirty="0" smtClean="0"/>
              <a:t> : delegate</a:t>
            </a:r>
          </a:p>
          <a:p>
            <a:pPr marL="228600" indent="-228600">
              <a:buAutoNum type="arabicParenR"/>
            </a:pPr>
            <a:r>
              <a:rPr lang="en-US" dirty="0" smtClean="0"/>
              <a:t>.Average</a:t>
            </a:r>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12/12/15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88</a:t>
            </a:fld>
            <a:endParaRPr lang="en-US"/>
          </a:p>
        </p:txBody>
      </p:sp>
    </p:spTree>
    <p:extLst>
      <p:ext uri="{BB962C8B-B14F-4D97-AF65-F5344CB8AC3E}">
        <p14:creationId xmlns:p14="http://schemas.microsoft.com/office/powerpoint/2010/main" val="253475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12/12/15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12/12/2015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12/12/2015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12/12/2015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12/12/2015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12/12/2015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12/12/2015</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12/12/2015</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12/12/2015</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12/12/2015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12/12/2015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12/12/2015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Fizz_buzz"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hyperlink" Target="https://msdn.microsoft.com/en-us/library/system.eventhandler(v=vs.110).aspx"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hyperlink" Target="http://ironpython.net/"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0.tiff"/><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C# Enhancements</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a:solidFill>
                  <a:schemeClr val="tx1">
                    <a:lumMod val="95000"/>
                    <a:lumOff val="5000"/>
                  </a:schemeClr>
                </a:solidFill>
                <a:latin typeface="Verdana" charset="0"/>
                <a:ea typeface="ＭＳ Ｐゴシック" charset="0"/>
                <a:cs typeface="ＭＳ Ｐゴシック" charset="0"/>
              </a:rPr>
              <a:t>4</a:t>
            </a:r>
            <a:r>
              <a:rPr lang="en-US" dirty="0" smtClean="0">
                <a:solidFill>
                  <a:schemeClr val="tx1">
                    <a:lumMod val="95000"/>
                    <a:lumOff val="5000"/>
                  </a:schemeClr>
                </a:solidFill>
                <a:latin typeface="Verdana" charset="0"/>
                <a:ea typeface="ＭＳ Ｐゴシック" charset="0"/>
                <a:cs typeface="ＭＳ Ｐゴシック" charset="0"/>
              </a:rPr>
              <a:t>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Object </a:t>
            </a:r>
            <a:r>
              <a:rPr lang="en-US" dirty="0" err="1" smtClean="0"/>
              <a:t>Initializers</a:t>
            </a:r>
            <a:endParaRPr lang="en-US" spc="-15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à coins arrondis 4"/>
          <p:cNvSpPr/>
          <p:nvPr/>
        </p:nvSpPr>
        <p:spPr>
          <a:xfrm>
            <a:off x="251520" y="1201316"/>
            <a:ext cx="8424936" cy="201622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fr-FR" kern="0" dirty="0" smtClean="0">
                <a:solidFill>
                  <a:srgbClr val="0000FF"/>
                </a:solidFill>
                <a:latin typeface="Courier New" pitchFamily="49" charset="0"/>
                <a:cs typeface="Courier New" pitchFamily="49" charset="0"/>
              </a:rPr>
              <a:t>class</a:t>
            </a:r>
            <a:r>
              <a:rPr lang="fr-FR" kern="0" dirty="0" smtClean="0">
                <a:solidFill>
                  <a:prstClr val="black"/>
                </a:solidFill>
                <a:latin typeface="Courier New" pitchFamily="49" charset="0"/>
                <a:cs typeface="Courier New" pitchFamily="49" charset="0"/>
              </a:rPr>
              <a:t> </a:t>
            </a:r>
            <a:r>
              <a:rPr lang="fr-FR" kern="0" dirty="0" smtClean="0">
                <a:solidFill>
                  <a:srgbClr val="2B91AF"/>
                </a:solidFill>
                <a:latin typeface="Courier New" pitchFamily="49" charset="0"/>
                <a:cs typeface="Courier New" pitchFamily="49" charset="0"/>
              </a:rPr>
              <a:t>Person</a:t>
            </a:r>
          </a:p>
          <a:p>
            <a:pPr marL="0" marR="0" lvl="0" indent="0" defTabSz="914400" eaLnBrk="1" fontAlgn="auto" latinLnBrk="0" hangingPunct="1">
              <a:lnSpc>
                <a:spcPct val="100000"/>
              </a:lnSpc>
              <a:spcBef>
                <a:spcPts val="0"/>
              </a:spcBef>
              <a:spcAft>
                <a:spcPts val="0"/>
              </a:spcAft>
              <a:buClrTx/>
              <a:buSzTx/>
              <a:buFontTx/>
              <a:buNone/>
              <a:tabLst/>
              <a:defRPr/>
            </a:pPr>
            <a:r>
              <a:rPr lang="fr-FR" kern="0" dirty="0" smtClean="0">
                <a:solidFill>
                  <a:prstClr val="black"/>
                </a:solidFill>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ourier New" pitchFamily="49" charset="0"/>
                <a:cs typeface="Courier New" pitchFamily="49" charset="0"/>
              </a:rPr>
              <a:t>    </a:t>
            </a:r>
            <a:r>
              <a:rPr lang="en-US" kern="0" dirty="0" smtClean="0">
                <a:solidFill>
                  <a:srgbClr val="0000FF"/>
                </a:solidFill>
                <a:latin typeface="Courier New" pitchFamily="49" charset="0"/>
                <a:cs typeface="Courier New" pitchFamily="49" charset="0"/>
              </a:rPr>
              <a:t>public</a:t>
            </a:r>
            <a:r>
              <a:rPr lang="en-US" kern="0" dirty="0" smtClean="0">
                <a:solidFill>
                  <a:prstClr val="black"/>
                </a:solidFill>
                <a:latin typeface="Courier New" pitchFamily="49" charset="0"/>
                <a:cs typeface="Courier New" pitchFamily="49" charset="0"/>
              </a:rPr>
              <a:t> </a:t>
            </a:r>
            <a:r>
              <a:rPr lang="en-US" kern="0" dirty="0" smtClean="0">
                <a:solidFill>
                  <a:srgbClr val="0000FF"/>
                </a:solidFill>
                <a:latin typeface="Courier New" pitchFamily="49" charset="0"/>
                <a:cs typeface="Courier New" pitchFamily="49" charset="0"/>
              </a:rPr>
              <a:t>string</a:t>
            </a:r>
            <a:r>
              <a:rPr lang="en-US" kern="0" dirty="0" smtClean="0">
                <a:solidFill>
                  <a:prstClr val="black"/>
                </a:solidFill>
                <a:latin typeface="Courier New" pitchFamily="49" charset="0"/>
                <a:cs typeface="Courier New" pitchFamily="49" charset="0"/>
              </a:rPr>
              <a:t> Name { </a:t>
            </a:r>
            <a:r>
              <a:rPr lang="en-US" kern="0" dirty="0" smtClean="0">
                <a:solidFill>
                  <a:srgbClr val="0000FF"/>
                </a:solidFill>
                <a:latin typeface="Courier New" pitchFamily="49" charset="0"/>
                <a:cs typeface="Courier New" pitchFamily="49" charset="0"/>
              </a:rPr>
              <a:t>get</a:t>
            </a:r>
            <a:r>
              <a:rPr lang="en-US" kern="0" dirty="0" smtClean="0">
                <a:solidFill>
                  <a:prstClr val="black"/>
                </a:solidFill>
                <a:latin typeface="Courier New" pitchFamily="49" charset="0"/>
                <a:cs typeface="Courier New" pitchFamily="49" charset="0"/>
              </a:rPr>
              <a:t>; </a:t>
            </a:r>
            <a:r>
              <a:rPr lang="en-US" kern="0" dirty="0" smtClean="0">
                <a:solidFill>
                  <a:srgbClr val="0000FF"/>
                </a:solidFill>
                <a:latin typeface="Courier New" pitchFamily="49" charset="0"/>
                <a:cs typeface="Courier New" pitchFamily="49" charset="0"/>
              </a:rPr>
              <a:t>set</a:t>
            </a:r>
            <a:r>
              <a:rPr lang="en-US" kern="0" dirty="0" smtClean="0">
                <a:solidFill>
                  <a:prstClr val="black"/>
                </a:solidFill>
                <a:latin typeface="Courier New" pitchFamily="49" charset="0"/>
                <a:cs typeface="Courier New"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ourier New" pitchFamily="49" charset="0"/>
                <a:cs typeface="Courier New" pitchFamily="49" charset="0"/>
              </a:rPr>
              <a:t>    </a:t>
            </a:r>
            <a:r>
              <a:rPr lang="en-US" kern="0" dirty="0" smtClean="0">
                <a:solidFill>
                  <a:srgbClr val="0000FF"/>
                </a:solidFill>
                <a:latin typeface="Courier New" pitchFamily="49" charset="0"/>
                <a:cs typeface="Courier New" pitchFamily="49" charset="0"/>
              </a:rPr>
              <a:t>public</a:t>
            </a:r>
            <a:r>
              <a:rPr lang="en-US" kern="0" dirty="0" smtClean="0">
                <a:solidFill>
                  <a:prstClr val="black"/>
                </a:solidFill>
                <a:latin typeface="Courier New" pitchFamily="49" charset="0"/>
                <a:cs typeface="Courier New" pitchFamily="49" charset="0"/>
              </a:rPr>
              <a:t> </a:t>
            </a:r>
            <a:r>
              <a:rPr lang="en-US" kern="0" dirty="0" err="1" smtClean="0">
                <a:solidFill>
                  <a:srgbClr val="0000FF"/>
                </a:solidFill>
                <a:latin typeface="Courier New" pitchFamily="49" charset="0"/>
                <a:cs typeface="Courier New" pitchFamily="49" charset="0"/>
              </a:rPr>
              <a:t>int</a:t>
            </a:r>
            <a:r>
              <a:rPr lang="en-US" kern="0" dirty="0" smtClean="0">
                <a:solidFill>
                  <a:prstClr val="black"/>
                </a:solidFill>
                <a:latin typeface="Courier New" pitchFamily="49" charset="0"/>
                <a:cs typeface="Courier New" pitchFamily="49" charset="0"/>
              </a:rPr>
              <a:t> Age { </a:t>
            </a:r>
            <a:r>
              <a:rPr lang="en-US" kern="0" dirty="0" smtClean="0">
                <a:solidFill>
                  <a:srgbClr val="0000FF"/>
                </a:solidFill>
                <a:latin typeface="Courier New" pitchFamily="49" charset="0"/>
                <a:cs typeface="Courier New" pitchFamily="49" charset="0"/>
              </a:rPr>
              <a:t>get</a:t>
            </a:r>
            <a:r>
              <a:rPr lang="en-US" kern="0" dirty="0" smtClean="0">
                <a:solidFill>
                  <a:prstClr val="black"/>
                </a:solidFill>
                <a:latin typeface="Courier New" pitchFamily="49" charset="0"/>
                <a:cs typeface="Courier New" pitchFamily="49" charset="0"/>
              </a:rPr>
              <a:t>; </a:t>
            </a:r>
            <a:r>
              <a:rPr lang="en-US" kern="0" dirty="0" smtClean="0">
                <a:solidFill>
                  <a:srgbClr val="0000FF"/>
                </a:solidFill>
                <a:latin typeface="Courier New" pitchFamily="49" charset="0"/>
                <a:cs typeface="Courier New" pitchFamily="49" charset="0"/>
              </a:rPr>
              <a:t>set</a:t>
            </a:r>
            <a:r>
              <a:rPr lang="en-US" kern="0" dirty="0" smtClean="0">
                <a:solidFill>
                  <a:prstClr val="black"/>
                </a:solidFill>
                <a:latin typeface="Courier New" pitchFamily="49" charset="0"/>
                <a:cs typeface="Courier New"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fr-FR" kern="0" dirty="0" smtClean="0">
                <a:solidFill>
                  <a:prstClr val="black"/>
                </a:solidFill>
                <a:latin typeface="Courier New" pitchFamily="49" charset="0"/>
                <a:cs typeface="Courier New" pitchFamily="49" charset="0"/>
              </a:rPr>
              <a:t>}</a:t>
            </a:r>
            <a:endParaRPr lang="fr-FR" kern="0" dirty="0">
              <a:solidFill>
                <a:prstClr val="black"/>
              </a:solidFill>
              <a:latin typeface="Courier New" pitchFamily="49" charset="0"/>
              <a:cs typeface="Courier New" pitchFamily="49" charset="0"/>
            </a:endParaRPr>
          </a:p>
        </p:txBody>
      </p:sp>
      <p:sp>
        <p:nvSpPr>
          <p:cNvPr id="15" name="Rectangle à coins arrondis 4"/>
          <p:cNvSpPr/>
          <p:nvPr/>
        </p:nvSpPr>
        <p:spPr>
          <a:xfrm>
            <a:off x="251520" y="3505572"/>
            <a:ext cx="8424936" cy="165618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srgbClr val="2B91AF"/>
                </a:solidFill>
                <a:latin typeface="Courier New" pitchFamily="49" charset="0"/>
                <a:cs typeface="Courier New" pitchFamily="49" charset="0"/>
              </a:rPr>
              <a:t>Person</a:t>
            </a:r>
            <a:r>
              <a:rPr lang="en-US" kern="0" dirty="0" smtClean="0">
                <a:solidFill>
                  <a:prstClr val="black"/>
                </a:solidFill>
                <a:latin typeface="Courier New" pitchFamily="49" charset="0"/>
                <a:cs typeface="Courier New" pitchFamily="49" charset="0"/>
              </a:rPr>
              <a:t> Andrew = </a:t>
            </a:r>
            <a:r>
              <a:rPr lang="en-US" kern="0" dirty="0" smtClean="0">
                <a:solidFill>
                  <a:srgbClr val="0000FF"/>
                </a:solidFill>
                <a:latin typeface="Courier New" pitchFamily="49" charset="0"/>
                <a:cs typeface="Courier New" pitchFamily="49" charset="0"/>
              </a:rPr>
              <a:t>new</a:t>
            </a:r>
            <a:r>
              <a:rPr lang="en-US" kern="0" dirty="0" smtClean="0">
                <a:solidFill>
                  <a:prstClr val="black"/>
                </a:solidFill>
                <a:latin typeface="Courier New" pitchFamily="49" charset="0"/>
                <a:cs typeface="Courier New" pitchFamily="49" charset="0"/>
              </a:rPr>
              <a:t> </a:t>
            </a:r>
            <a:r>
              <a:rPr lang="en-US" kern="0" dirty="0" smtClean="0">
                <a:solidFill>
                  <a:srgbClr val="2B91AF"/>
                </a:solidFill>
                <a:latin typeface="Courier New" pitchFamily="49" charset="0"/>
                <a:cs typeface="Courier New" pitchFamily="49" charset="0"/>
              </a:rPr>
              <a:t>Person</a:t>
            </a:r>
            <a:r>
              <a:rPr lang="en-US" kern="0" dirty="0" smtClean="0">
                <a:solidFill>
                  <a:prstClr val="black"/>
                </a:solidFill>
                <a:latin typeface="Courier New" pitchFamily="49" charset="0"/>
                <a:cs typeface="Courier New"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ourier New" pitchFamily="49" charset="0"/>
                <a:cs typeface="Courier New"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ourier New" pitchFamily="49" charset="0"/>
                <a:cs typeface="Courier New" pitchFamily="49" charset="0"/>
              </a:rPr>
              <a:t>    Name = </a:t>
            </a:r>
            <a:r>
              <a:rPr lang="en-US" kern="0" dirty="0" smtClean="0">
                <a:solidFill>
                  <a:srgbClr val="A31515"/>
                </a:solidFill>
                <a:latin typeface="Courier New" pitchFamily="49" charset="0"/>
                <a:cs typeface="Courier New" pitchFamily="49" charset="0"/>
              </a:rPr>
              <a:t>"Andrew"</a:t>
            </a:r>
            <a:r>
              <a:rPr lang="en-US" kern="0" dirty="0" smtClean="0">
                <a:solidFill>
                  <a:prstClr val="black"/>
                </a:solidFill>
                <a:latin typeface="Courier New" pitchFamily="49" charset="0"/>
                <a:cs typeface="Courier New"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ourier New" pitchFamily="49" charset="0"/>
                <a:cs typeface="Courier New" pitchFamily="49" charset="0"/>
              </a:rPr>
              <a:t>    Age = 28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ourier New" pitchFamily="49" charset="0"/>
                <a:cs typeface="Courier New" pitchFamily="49" charset="0"/>
              </a:rPr>
              <a:t>};</a:t>
            </a:r>
            <a:endParaRPr lang="en-US" kern="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Collection </a:t>
            </a:r>
            <a:r>
              <a:rPr lang="en-US" dirty="0" err="1" smtClean="0"/>
              <a:t>Initializers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Collections can also be initialized when instantiated</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ectangle à coins arrondis 4"/>
          <p:cNvSpPr/>
          <p:nvPr/>
        </p:nvSpPr>
        <p:spPr>
          <a:xfrm>
            <a:off x="179388" y="2209524"/>
            <a:ext cx="8785225"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smtClean="0">
                <a:solidFill>
                  <a:srgbClr val="2B91AF"/>
                </a:solidFill>
                <a:latin typeface="Courier New" pitchFamily="49" charset="0"/>
                <a:cs typeface="Courier New" pitchFamily="49" charset="0"/>
              </a:rPr>
              <a:t>List</a:t>
            </a:r>
            <a:r>
              <a:rPr lang="en-US" sz="2000" dirty="0" smtClean="0">
                <a:solidFill>
                  <a:prstClr val="black"/>
                </a:solidFill>
                <a:latin typeface="Courier New" pitchFamily="49" charset="0"/>
                <a:cs typeface="Courier New" pitchFamily="49" charset="0"/>
              </a:rPr>
              <a:t>&lt;</a:t>
            </a:r>
            <a:r>
              <a:rPr lang="en-US" sz="2000" dirty="0" err="1" smtClean="0">
                <a:solidFill>
                  <a:srgbClr val="0000FF"/>
                </a:solidFill>
                <a:latin typeface="Courier New" pitchFamily="49" charset="0"/>
                <a:cs typeface="Courier New" pitchFamily="49" charset="0"/>
              </a:rPr>
              <a:t>int</a:t>
            </a:r>
            <a:r>
              <a:rPr lang="en-US" sz="2000" dirty="0" smtClean="0">
                <a:solidFill>
                  <a:prstClr val="black"/>
                </a:solidFill>
                <a:latin typeface="Courier New" pitchFamily="49" charset="0"/>
                <a:cs typeface="Courier New" pitchFamily="49" charset="0"/>
              </a:rPr>
              <a:t>&gt; </a:t>
            </a:r>
            <a:r>
              <a:rPr lang="en-US" sz="2000" dirty="0" err="1" smtClean="0">
                <a:solidFill>
                  <a:prstClr val="black"/>
                </a:solidFill>
                <a:latin typeface="Courier New" pitchFamily="49" charset="0"/>
                <a:cs typeface="Courier New" pitchFamily="49" charset="0"/>
              </a:rPr>
              <a:t>EvenNumbers</a:t>
            </a:r>
            <a:r>
              <a:rPr lang="en-US" sz="2000" dirty="0" smtClean="0">
                <a:solidFill>
                  <a:prstClr val="black"/>
                </a:solidFill>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new</a:t>
            </a:r>
            <a:r>
              <a:rPr lang="en-US" sz="2000" dirty="0" smtClean="0">
                <a:solidFill>
                  <a:prstClr val="black"/>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List</a:t>
            </a:r>
            <a:r>
              <a:rPr lang="en-US" sz="2000" dirty="0" smtClean="0">
                <a:solidFill>
                  <a:prstClr val="black"/>
                </a:solidFill>
                <a:latin typeface="Courier New" pitchFamily="49" charset="0"/>
                <a:cs typeface="Courier New" pitchFamily="49" charset="0"/>
              </a:rPr>
              <a:t>&lt;</a:t>
            </a:r>
            <a:r>
              <a:rPr lang="en-US" sz="2000" dirty="0" err="1" smtClean="0">
                <a:solidFill>
                  <a:srgbClr val="0000FF"/>
                </a:solidFill>
                <a:latin typeface="Courier New" pitchFamily="49" charset="0"/>
                <a:cs typeface="Courier New" pitchFamily="49" charset="0"/>
              </a:rPr>
              <a:t>int</a:t>
            </a:r>
            <a:r>
              <a:rPr lang="en-US" sz="2000" dirty="0" smtClean="0">
                <a:solidFill>
                  <a:prstClr val="black"/>
                </a:solidFill>
                <a:latin typeface="Courier New" pitchFamily="49" charset="0"/>
                <a:cs typeface="Courier New" pitchFamily="49" charset="0"/>
              </a:rPr>
              <a:t>&gt;()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 0, 2, 4, 6, 8, 10 };</a:t>
            </a:r>
            <a:endParaRPr lang="en-US"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Collection </a:t>
            </a:r>
            <a:r>
              <a:rPr lang="en-US" dirty="0" err="1" smtClean="0"/>
              <a:t>Initializers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Collection </a:t>
            </a:r>
            <a:r>
              <a:rPr lang="en-US" dirty="0" err="1" smtClean="0"/>
              <a:t>initializers</a:t>
            </a:r>
            <a:r>
              <a:rPr lang="en-US" dirty="0" smtClean="0"/>
              <a:t> and object </a:t>
            </a:r>
            <a:r>
              <a:rPr lang="en-US" dirty="0" err="1" smtClean="0"/>
              <a:t>initializers</a:t>
            </a:r>
            <a:r>
              <a:rPr lang="en-US" dirty="0" smtClean="0"/>
              <a:t> can be mixed</a:t>
            </a:r>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à coins arrondis 4"/>
          <p:cNvSpPr/>
          <p:nvPr/>
        </p:nvSpPr>
        <p:spPr>
          <a:xfrm>
            <a:off x="215391" y="2785492"/>
            <a:ext cx="8785225" cy="1440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700" dirty="0" smtClean="0">
                <a:solidFill>
                  <a:srgbClr val="2B91AF"/>
                </a:solidFill>
                <a:latin typeface="Courier New" pitchFamily="49" charset="0"/>
                <a:cs typeface="Courier New" pitchFamily="49" charset="0"/>
              </a:rPr>
              <a:t>List</a:t>
            </a:r>
            <a:r>
              <a:rPr lang="fr-FR" sz="1700" dirty="0" smtClean="0">
                <a:solidFill>
                  <a:prstClr val="black"/>
                </a:solidFill>
                <a:latin typeface="Courier New" pitchFamily="49" charset="0"/>
                <a:cs typeface="Courier New" pitchFamily="49" charset="0"/>
              </a:rPr>
              <a:t>&lt;</a:t>
            </a:r>
            <a:r>
              <a:rPr lang="fr-FR" sz="1700" dirty="0" smtClean="0">
                <a:solidFill>
                  <a:srgbClr val="2B91AF"/>
                </a:solidFill>
                <a:latin typeface="Courier New" pitchFamily="49" charset="0"/>
                <a:cs typeface="Courier New" pitchFamily="49" charset="0"/>
              </a:rPr>
              <a:t>Person</a:t>
            </a:r>
            <a:r>
              <a:rPr lang="fr-FR" sz="1700" dirty="0" smtClean="0">
                <a:solidFill>
                  <a:prstClr val="black"/>
                </a:solidFill>
                <a:latin typeface="Courier New" pitchFamily="49" charset="0"/>
                <a:cs typeface="Courier New" pitchFamily="49" charset="0"/>
              </a:rPr>
              <a:t>&gt; </a:t>
            </a:r>
            <a:r>
              <a:rPr lang="fr-FR" sz="1700" dirty="0" err="1" smtClean="0">
                <a:solidFill>
                  <a:prstClr val="black"/>
                </a:solidFill>
                <a:latin typeface="Courier New" pitchFamily="49" charset="0"/>
                <a:cs typeface="Courier New" pitchFamily="49" charset="0"/>
              </a:rPr>
              <a:t>Employees</a:t>
            </a:r>
            <a:r>
              <a:rPr lang="fr-FR" sz="1700" dirty="0" smtClean="0">
                <a:solidFill>
                  <a:prstClr val="black"/>
                </a:solidFill>
                <a:latin typeface="Courier New" pitchFamily="49" charset="0"/>
                <a:cs typeface="Courier New" pitchFamily="49" charset="0"/>
              </a:rPr>
              <a:t> = </a:t>
            </a:r>
            <a:r>
              <a:rPr lang="fr-FR" sz="1700" dirty="0" smtClean="0">
                <a:solidFill>
                  <a:srgbClr val="0000FF"/>
                </a:solidFill>
                <a:latin typeface="Courier New" pitchFamily="49" charset="0"/>
                <a:cs typeface="Courier New" pitchFamily="49" charset="0"/>
              </a:rPr>
              <a:t>new</a:t>
            </a:r>
            <a:r>
              <a:rPr lang="fr-FR" sz="1700" dirty="0" smtClean="0">
                <a:solidFill>
                  <a:prstClr val="black"/>
                </a:solidFill>
                <a:latin typeface="Courier New" pitchFamily="49" charset="0"/>
                <a:cs typeface="Courier New" pitchFamily="49" charset="0"/>
              </a:rPr>
              <a:t> </a:t>
            </a:r>
            <a:r>
              <a:rPr lang="fr-FR" sz="1700" dirty="0" smtClean="0">
                <a:solidFill>
                  <a:srgbClr val="2B91AF"/>
                </a:solidFill>
                <a:latin typeface="Courier New" pitchFamily="49" charset="0"/>
                <a:cs typeface="Courier New" pitchFamily="49" charset="0"/>
              </a:rPr>
              <a:t>List</a:t>
            </a:r>
            <a:r>
              <a:rPr lang="fr-FR" sz="1700" dirty="0" smtClean="0">
                <a:solidFill>
                  <a:prstClr val="black"/>
                </a:solidFill>
                <a:latin typeface="Courier New" pitchFamily="49" charset="0"/>
                <a:cs typeface="Courier New" pitchFamily="49" charset="0"/>
              </a:rPr>
              <a:t>&lt;</a:t>
            </a:r>
            <a:r>
              <a:rPr lang="fr-FR" sz="1700" dirty="0" smtClean="0">
                <a:solidFill>
                  <a:srgbClr val="2B91AF"/>
                </a:solidFill>
                <a:latin typeface="Courier New" pitchFamily="49" charset="0"/>
                <a:cs typeface="Courier New" pitchFamily="49" charset="0"/>
              </a:rPr>
              <a:t>Person</a:t>
            </a:r>
            <a:r>
              <a:rPr lang="fr-FR" sz="1700" dirty="0" smtClean="0">
                <a:solidFill>
                  <a:prstClr val="black"/>
                </a:solidFill>
                <a:latin typeface="Courier New" pitchFamily="49" charset="0"/>
                <a:cs typeface="Courier New" pitchFamily="49" charset="0"/>
              </a:rPr>
              <a:t>&gt;()</a:t>
            </a:r>
          </a:p>
          <a:p>
            <a:r>
              <a:rPr lang="fr-FR" sz="1700" dirty="0" smtClean="0">
                <a:solidFill>
                  <a:prstClr val="black"/>
                </a:solidFill>
                <a:latin typeface="Courier New" pitchFamily="49" charset="0"/>
                <a:cs typeface="Courier New" pitchFamily="49" charset="0"/>
              </a:rPr>
              <a:t>{</a:t>
            </a:r>
          </a:p>
          <a:p>
            <a:r>
              <a:rPr lang="fr-FR" sz="1700" dirty="0" smtClean="0">
                <a:solidFill>
                  <a:prstClr val="black"/>
                </a:solidFill>
                <a:latin typeface="Courier New" pitchFamily="49" charset="0"/>
                <a:cs typeface="Courier New" pitchFamily="49" charset="0"/>
              </a:rPr>
              <a:t>    </a:t>
            </a:r>
            <a:r>
              <a:rPr lang="en-US" sz="1700" dirty="0" smtClean="0">
                <a:solidFill>
                  <a:srgbClr val="0000FF"/>
                </a:solidFill>
                <a:latin typeface="Courier New" pitchFamily="49" charset="0"/>
                <a:cs typeface="Courier New" pitchFamily="49" charset="0"/>
              </a:rPr>
              <a:t>new</a:t>
            </a:r>
            <a:r>
              <a:rPr lang="en-US" sz="1700" dirty="0" smtClean="0">
                <a:solidFill>
                  <a:prstClr val="black"/>
                </a:solidFill>
                <a:latin typeface="Courier New" pitchFamily="49" charset="0"/>
                <a:cs typeface="Courier New" pitchFamily="49" charset="0"/>
              </a:rPr>
              <a:t> </a:t>
            </a:r>
            <a:r>
              <a:rPr lang="en-US" sz="1700" dirty="0" smtClean="0">
                <a:solidFill>
                  <a:srgbClr val="2B91AF"/>
                </a:solidFill>
                <a:latin typeface="Courier New" pitchFamily="49" charset="0"/>
                <a:cs typeface="Courier New" pitchFamily="49" charset="0"/>
              </a:rPr>
              <a:t>Person</a:t>
            </a:r>
            <a:r>
              <a:rPr lang="en-US" sz="1700" dirty="0" smtClean="0">
                <a:solidFill>
                  <a:prstClr val="black"/>
                </a:solidFill>
                <a:latin typeface="Courier New" pitchFamily="49" charset="0"/>
                <a:cs typeface="Courier New" pitchFamily="49" charset="0"/>
              </a:rPr>
              <a:t> { Name = </a:t>
            </a:r>
            <a:r>
              <a:rPr lang="en-US" sz="1700" dirty="0" smtClean="0">
                <a:solidFill>
                  <a:srgbClr val="A31515"/>
                </a:solidFill>
                <a:latin typeface="Courier New" pitchFamily="49" charset="0"/>
                <a:cs typeface="Courier New" pitchFamily="49" charset="0"/>
              </a:rPr>
              <a:t>"Andrew"</a:t>
            </a:r>
            <a:r>
              <a:rPr lang="en-US" sz="1700" dirty="0" smtClean="0">
                <a:solidFill>
                  <a:prstClr val="black"/>
                </a:solidFill>
                <a:latin typeface="Courier New" pitchFamily="49" charset="0"/>
                <a:cs typeface="Courier New" pitchFamily="49" charset="0"/>
              </a:rPr>
              <a:t>, Age = 28 }</a:t>
            </a:r>
            <a:r>
              <a:rPr lang="fr-FR" sz="1700" dirty="0" smtClean="0">
                <a:solidFill>
                  <a:prstClr val="black"/>
                </a:solidFill>
                <a:latin typeface="Courier New" pitchFamily="49" charset="0"/>
                <a:cs typeface="Courier New" pitchFamily="49" charset="0"/>
              </a:rPr>
              <a:t>,</a:t>
            </a:r>
          </a:p>
          <a:p>
            <a:r>
              <a:rPr lang="en-US" sz="1700" dirty="0" smtClean="0">
                <a:solidFill>
                  <a:prstClr val="black"/>
                </a:solidFill>
                <a:latin typeface="Courier New" pitchFamily="49" charset="0"/>
                <a:cs typeface="Courier New" pitchFamily="49" charset="0"/>
              </a:rPr>
              <a:t>    </a:t>
            </a:r>
            <a:r>
              <a:rPr lang="en-US" sz="1700" dirty="0" smtClean="0">
                <a:solidFill>
                  <a:srgbClr val="0000FF"/>
                </a:solidFill>
                <a:latin typeface="Courier New" pitchFamily="49" charset="0"/>
                <a:cs typeface="Courier New" pitchFamily="49" charset="0"/>
              </a:rPr>
              <a:t>new</a:t>
            </a:r>
            <a:r>
              <a:rPr lang="en-US" sz="1700" dirty="0" smtClean="0">
                <a:solidFill>
                  <a:prstClr val="black"/>
                </a:solidFill>
                <a:latin typeface="Courier New" pitchFamily="49" charset="0"/>
                <a:cs typeface="Courier New" pitchFamily="49" charset="0"/>
              </a:rPr>
              <a:t> </a:t>
            </a:r>
            <a:r>
              <a:rPr lang="en-US" sz="1700" dirty="0" smtClean="0">
                <a:solidFill>
                  <a:srgbClr val="2B91AF"/>
                </a:solidFill>
                <a:latin typeface="Courier New" pitchFamily="49" charset="0"/>
                <a:cs typeface="Courier New" pitchFamily="49" charset="0"/>
              </a:rPr>
              <a:t>Person</a:t>
            </a:r>
            <a:r>
              <a:rPr lang="en-US" sz="1700" dirty="0" smtClean="0">
                <a:solidFill>
                  <a:prstClr val="black"/>
                </a:solidFill>
                <a:latin typeface="Courier New" pitchFamily="49" charset="0"/>
                <a:cs typeface="Courier New" pitchFamily="49" charset="0"/>
              </a:rPr>
              <a:t> { Name = </a:t>
            </a:r>
            <a:r>
              <a:rPr lang="en-US" sz="1700" dirty="0" smtClean="0">
                <a:solidFill>
                  <a:srgbClr val="A31515"/>
                </a:solidFill>
                <a:latin typeface="Courier New" pitchFamily="49" charset="0"/>
                <a:cs typeface="Courier New" pitchFamily="49" charset="0"/>
              </a:rPr>
              <a:t>"Sarah"</a:t>
            </a:r>
            <a:r>
              <a:rPr lang="en-US" sz="1700" dirty="0" smtClean="0">
                <a:solidFill>
                  <a:prstClr val="black"/>
                </a:solidFill>
                <a:latin typeface="Courier New" pitchFamily="49" charset="0"/>
                <a:cs typeface="Courier New" pitchFamily="49" charset="0"/>
              </a:rPr>
              <a:t>, Age = 25 }</a:t>
            </a:r>
          </a:p>
          <a:p>
            <a:r>
              <a:rPr lang="fr-FR" sz="1700" dirty="0" smtClean="0">
                <a:solidFill>
                  <a:prstClr val="black"/>
                </a:solidFill>
                <a:latin typeface="Courier New" pitchFamily="49" charset="0"/>
                <a:cs typeface="Courier New" pitchFamily="49" charset="0"/>
              </a:rPr>
              <a:t>};</a:t>
            </a:r>
            <a:endParaRPr lang="fr-FR" sz="17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Type Inference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variable’s data type is determined by its initial assignment</a:t>
            </a:r>
          </a:p>
          <a:p>
            <a:pPr lvl="1"/>
            <a:r>
              <a:rPr lang="en-US" dirty="0" smtClean="0"/>
              <a:t>Declared with </a:t>
            </a:r>
            <a:r>
              <a:rPr lang="en-US" dirty="0" err="1" smtClean="0">
                <a:latin typeface="Courier New" pitchFamily="49" charset="0"/>
                <a:cs typeface="Courier New" pitchFamily="49" charset="0"/>
              </a:rPr>
              <a:t>var</a:t>
            </a:r>
            <a:endParaRPr lang="en-US" dirty="0" smtClean="0"/>
          </a:p>
          <a:p>
            <a:pPr lvl="1"/>
            <a:r>
              <a:rPr lang="en-US" dirty="0" smtClean="0"/>
              <a:t>The variable is still strongly typed</a:t>
            </a:r>
          </a:p>
          <a:p>
            <a:pPr lvl="2"/>
            <a:r>
              <a:rPr lang="en-US" dirty="0" smtClean="0"/>
              <a:t>This is different from the old </a:t>
            </a:r>
            <a:r>
              <a:rPr lang="en-US" dirty="0" smtClean="0">
                <a:latin typeface="Courier New" pitchFamily="49" charset="0"/>
                <a:cs typeface="Courier New" pitchFamily="49" charset="0"/>
              </a:rPr>
              <a:t>Variant</a:t>
            </a:r>
            <a:r>
              <a:rPr lang="en-US" dirty="0" smtClean="0"/>
              <a:t> VB data type</a:t>
            </a:r>
          </a:p>
          <a:p>
            <a:pPr lvl="2"/>
            <a:r>
              <a:rPr lang="en-US" dirty="0" smtClean="0"/>
              <a:t>Or from an </a:t>
            </a:r>
            <a:r>
              <a:rPr lang="en-US" dirty="0" smtClean="0">
                <a:latin typeface="Courier New" pitchFamily="49" charset="0"/>
                <a:cs typeface="Courier New" pitchFamily="49" charset="0"/>
              </a:rPr>
              <a:t>Object</a:t>
            </a:r>
            <a:r>
              <a:rPr lang="en-US" dirty="0" smtClean="0"/>
              <a:t> data type</a:t>
            </a: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Type Inference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3649588"/>
            <a:ext cx="8280920" cy="1709812"/>
          </a:xfrm>
        </p:spPr>
        <p:txBody>
          <a:bodyPr/>
          <a:lstStyle/>
          <a:p>
            <a:r>
              <a:rPr lang="en-US" dirty="0" smtClean="0"/>
              <a:t>Often a convenience that developers like or dislike</a:t>
            </a:r>
          </a:p>
          <a:p>
            <a:pPr lvl="1"/>
            <a:r>
              <a:rPr lang="en-US" dirty="0" smtClean="0"/>
              <a:t>But it is necessary when used with anonymous types</a:t>
            </a:r>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5" name="shape3"/>
          <p:cNvGrpSpPr>
            <a:grpSpLocks noChangeAspect="1"/>
          </p:cNvGrpSpPr>
          <p:nvPr/>
        </p:nvGrpSpPr>
        <p:grpSpPr>
          <a:xfrm>
            <a:off x="2843808" y="1197731"/>
            <a:ext cx="3813811" cy="2095500"/>
            <a:chOff x="687462" y="3065004"/>
            <a:chExt cx="3467101" cy="1905000"/>
          </a:xfrm>
          <a:solidFill>
            <a:srgbClr val="FFFFFF"/>
          </a:solidFill>
        </p:grpSpPr>
        <p:pic>
          <p:nvPicPr>
            <p:cNvPr id="16" name="Picture 5" descr="C:\Users\Gerard\LTI\2620\2620 Slides and Exercises\Images\02-0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62" y="3065004"/>
              <a:ext cx="3467101" cy="1905000"/>
            </a:xfrm>
            <a:prstGeom prst="rect">
              <a:avLst/>
            </a:prstGeom>
            <a:grpFill/>
            <a:ln w="28575">
              <a:solidFill>
                <a:schemeClr val="tx1"/>
              </a:solidFill>
            </a:ln>
          </p:spPr>
        </p:pic>
        <p:pic>
          <p:nvPicPr>
            <p:cNvPr id="17" name="Picture 2"/>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61542" t="10688" r="10969" b="81252"/>
            <a:stretch/>
          </p:blipFill>
          <p:spPr bwMode="auto">
            <a:xfrm>
              <a:off x="2443160" y="3270974"/>
              <a:ext cx="814390" cy="133788"/>
            </a:xfrm>
            <a:prstGeom prst="rect">
              <a:avLst/>
            </a:prstGeom>
            <a:grpFill/>
            <a:ln w="28575">
              <a:solidFill>
                <a:schemeClr val="tx1"/>
              </a:solidFill>
              <a:miter lim="800000"/>
              <a:headEnd/>
              <a:tailEnd/>
            </a:ln>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Anonymous Types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type that has no name</a:t>
            </a:r>
          </a:p>
          <a:p>
            <a:pPr lvl="1"/>
            <a:r>
              <a:rPr lang="en-US" dirty="0" smtClean="0"/>
              <a:t>Created with an object </a:t>
            </a:r>
            <a:r>
              <a:rPr lang="en-US" dirty="0" err="1" smtClean="0"/>
              <a:t>initializer</a:t>
            </a:r>
            <a:endParaRPr lang="en-US" dirty="0" smtClean="0"/>
          </a:p>
          <a:p>
            <a:pPr lvl="1"/>
            <a:r>
              <a:rPr lang="en-US" dirty="0" smtClean="0"/>
              <a:t>Compiler generate a name inaccessible to the developer</a:t>
            </a:r>
          </a:p>
          <a:p>
            <a:pPr lvl="1"/>
            <a:r>
              <a:rPr lang="en-US" dirty="0" smtClean="0"/>
              <a:t>Especially useful in LINQ queries</a:t>
            </a:r>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Anonymous Types</a:t>
            </a:r>
            <a:endParaRPr lang="en-US" spc="-15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shape9" descr="C:\Users\Gerard\LTI\2620\2620 Slides and Exercises\Images\02-10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2137420"/>
            <a:ext cx="8166078" cy="1985370"/>
          </a:xfrm>
          <a:prstGeom prst="rect">
            <a:avLst/>
          </a:prstGeom>
          <a:noFill/>
          <a:ln w="28575">
            <a:solidFill>
              <a:schemeClr val="tx1"/>
            </a:solidFill>
          </a:ln>
        </p:spPr>
      </p:pic>
      <p:sp>
        <p:nvSpPr>
          <p:cNvPr id="2" name="Rectangle avec flèche vers le bas 1"/>
          <p:cNvSpPr/>
          <p:nvPr/>
        </p:nvSpPr>
        <p:spPr>
          <a:xfrm>
            <a:off x="611560" y="1105818"/>
            <a:ext cx="2978027" cy="1031603"/>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Anonymous type </a:t>
            </a:r>
            <a:r>
              <a:rPr lang="en-US" sz="2000" b="1" kern="0" dirty="0" smtClean="0">
                <a:solidFill>
                  <a:schemeClr val="bg1"/>
                </a:solidFill>
                <a:latin typeface="+mj-lt"/>
              </a:rPr>
              <a:t/>
            </a:r>
            <a:br>
              <a:rPr lang="en-US" sz="2000" b="1" kern="0" dirty="0" smtClean="0">
                <a:solidFill>
                  <a:schemeClr val="bg1"/>
                </a:solidFill>
                <a:latin typeface="+mj-lt"/>
              </a:rPr>
            </a:br>
            <a:r>
              <a:rPr lang="en-US" sz="2000" b="1" kern="0" dirty="0" smtClean="0">
                <a:solidFill>
                  <a:schemeClr val="bg1"/>
                </a:solidFill>
                <a:latin typeface="+mj-lt"/>
              </a:rPr>
              <a:t>(</a:t>
            </a:r>
            <a:r>
              <a:rPr lang="en-US" sz="2000" b="1" kern="0" dirty="0">
                <a:solidFill>
                  <a:schemeClr val="bg1"/>
                </a:solidFill>
                <a:latin typeface="+mj-lt"/>
              </a:rPr>
              <a:t>no name</a:t>
            </a:r>
            <a:r>
              <a:rPr lang="en-US" sz="2000" b="1" kern="0" dirty="0" smtClean="0">
                <a:solidFill>
                  <a:schemeClr val="bg1"/>
                </a:solidFill>
                <a:latin typeface="+mj-lt"/>
              </a:rPr>
              <a:t>)</a:t>
            </a:r>
            <a:endParaRPr lang="en-US" sz="2000" b="1" kern="0" dirty="0">
              <a:solidFill>
                <a:schemeClr val="bg1"/>
              </a:solidFill>
              <a:latin typeface="+mj-lt"/>
            </a:endParaRPr>
          </a:p>
        </p:txBody>
      </p:sp>
      <p:sp>
        <p:nvSpPr>
          <p:cNvPr id="3" name="Rectangle 2"/>
          <p:cNvSpPr/>
          <p:nvPr/>
        </p:nvSpPr>
        <p:spPr>
          <a:xfrm>
            <a:off x="1547664" y="3289548"/>
            <a:ext cx="2808312" cy="504056"/>
          </a:xfrm>
          <a:prstGeom prst="wedgeRectCallout">
            <a:avLst>
              <a:gd name="adj1" fmla="val 60626"/>
              <a:gd name="adj2" fmla="val -179576"/>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Still strongly </a:t>
            </a:r>
            <a:r>
              <a:rPr lang="en-US" sz="2000" b="1" kern="0" dirty="0" smtClean="0">
                <a:solidFill>
                  <a:schemeClr val="bg1"/>
                </a:solidFill>
                <a:latin typeface="+mj-lt"/>
              </a:rPr>
              <a:t>typed</a:t>
            </a:r>
            <a:endParaRPr lang="en-US" sz="2000" b="1" kern="0" dirty="0">
              <a:solidFill>
                <a:schemeClr val="bg1"/>
              </a:solidFill>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Extension Methods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method that seems to be part of a class</a:t>
            </a:r>
          </a:p>
          <a:p>
            <a:pPr lvl="1"/>
            <a:r>
              <a:rPr lang="en-US" dirty="0" smtClean="0"/>
              <a:t>Can be added to existing classes</a:t>
            </a:r>
          </a:p>
          <a:p>
            <a:pPr lvl="1"/>
            <a:r>
              <a:rPr lang="en-US" dirty="0" smtClean="0"/>
              <a:t>Especially useful when the source code of the class is not available</a:t>
            </a:r>
          </a:p>
          <a:p>
            <a:pPr lvl="2"/>
            <a:r>
              <a:rPr lang="en-US" dirty="0" smtClean="0"/>
              <a:t>For example, the .NET Framework classes</a:t>
            </a:r>
          </a:p>
          <a:p>
            <a:r>
              <a:rPr lang="en-US" dirty="0" smtClean="0"/>
              <a:t>Must be defined in a </a:t>
            </a:r>
            <a:r>
              <a:rPr lang="en-US" dirty="0" smtClean="0">
                <a:latin typeface="Courier New" pitchFamily="49" charset="0"/>
                <a:cs typeface="Courier New" pitchFamily="49" charset="0"/>
              </a:rPr>
              <a:t>static class</a:t>
            </a:r>
            <a:r>
              <a:rPr lang="en-US" dirty="0" smtClean="0"/>
              <a:t> </a:t>
            </a:r>
          </a:p>
          <a:p>
            <a:pPr lvl="1"/>
            <a:r>
              <a:rPr lang="en-US" dirty="0" smtClean="0"/>
              <a:t>Must be brought into scope by adding a </a:t>
            </a:r>
            <a:br>
              <a:rPr lang="en-US" dirty="0" smtClean="0"/>
            </a:br>
            <a:r>
              <a:rPr lang="en-US" dirty="0" smtClean="0">
                <a:latin typeface="Courier New" pitchFamily="49" charset="0"/>
                <a:cs typeface="Courier New" pitchFamily="49" charset="0"/>
              </a:rPr>
              <a:t>using</a:t>
            </a:r>
            <a:r>
              <a:rPr lang="en-US" dirty="0" smtClean="0"/>
              <a:t> / </a:t>
            </a:r>
            <a:r>
              <a:rPr lang="en-US" dirty="0" smtClean="0">
                <a:latin typeface="Courier New" pitchFamily="49" charset="0"/>
                <a:cs typeface="Courier New" pitchFamily="49" charset="0"/>
              </a:rPr>
              <a:t>Imports</a:t>
            </a:r>
            <a:r>
              <a:rPr lang="en-US" dirty="0" smtClean="0"/>
              <a:t> for the namespace where it is defined</a:t>
            </a: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Extension Methods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.NET Framework defines many extension methods</a:t>
            </a:r>
          </a:p>
          <a:p>
            <a:pPr lvl="1"/>
            <a:r>
              <a:rPr lang="en-US" dirty="0" smtClean="0"/>
              <a:t>Most in the </a:t>
            </a:r>
            <a:r>
              <a:rPr lang="en-US" dirty="0" err="1" smtClean="0">
                <a:latin typeface="Courier New" pitchFamily="49" charset="0"/>
                <a:cs typeface="Courier New" pitchFamily="49" charset="0"/>
              </a:rPr>
              <a:t>System.Linq</a:t>
            </a:r>
            <a:r>
              <a:rPr lang="en-US" dirty="0" smtClean="0"/>
              <a:t> namespace</a:t>
            </a:r>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shape2" descr="C:\Users\Gerard\LTI\2620\2620 Slides and Exercises\Images\02-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9054" y="2945595"/>
            <a:ext cx="3918947" cy="1784113"/>
          </a:xfrm>
          <a:prstGeom prst="rect">
            <a:avLst/>
          </a:prstGeom>
          <a:noFill/>
          <a:ln w="28575">
            <a:solidFill>
              <a:srgbClr val="FF9933"/>
            </a:solidFill>
          </a:ln>
        </p:spPr>
      </p:pic>
      <p:sp>
        <p:nvSpPr>
          <p:cNvPr id="2" name="Rectangle avec flèche vers la droite 1"/>
          <p:cNvSpPr/>
          <p:nvPr/>
        </p:nvSpPr>
        <p:spPr>
          <a:xfrm>
            <a:off x="539552" y="3361556"/>
            <a:ext cx="4537050" cy="1432160"/>
          </a:xfrm>
          <a:prstGeom prst="rightArrowCallout">
            <a:avLst>
              <a:gd name="adj1" fmla="val 20558"/>
              <a:gd name="adj2" fmla="val 25000"/>
              <a:gd name="adj3" fmla="val 25000"/>
              <a:gd name="adj4" fmla="val 6497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mj-lt"/>
              </a:rPr>
              <a:t>Note the arrow next to the method icon; it denotes an extension </a:t>
            </a:r>
            <a:r>
              <a:rPr lang="en-US" sz="2000" b="1" dirty="0" smtClean="0">
                <a:solidFill>
                  <a:schemeClr val="bg1"/>
                </a:solidFill>
                <a:latin typeface="+mj-lt"/>
              </a:rPr>
              <a:t>method</a:t>
            </a:r>
            <a:endParaRPr lang="en-US" sz="2000" b="1" dirty="0">
              <a:solidFill>
                <a:schemeClr val="bg1"/>
              </a:solidFill>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Extension Methods Illustrated</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case-insensitive </a:t>
            </a:r>
            <a:r>
              <a:rPr lang="en-US" dirty="0" smtClean="0">
                <a:latin typeface="Courier New" pitchFamily="49" charset="0"/>
                <a:cs typeface="Courier New" pitchFamily="49" charset="0"/>
              </a:rPr>
              <a:t>Contains()</a:t>
            </a:r>
            <a:r>
              <a:rPr lang="en-US" dirty="0" smtClean="0"/>
              <a:t> method for the </a:t>
            </a:r>
            <a:r>
              <a:rPr lang="en-US" dirty="0" smtClean="0">
                <a:latin typeface="Courier New" pitchFamily="49" charset="0"/>
                <a:cs typeface="Courier New" pitchFamily="49" charset="0"/>
              </a:rPr>
              <a:t>String</a:t>
            </a:r>
            <a:r>
              <a:rPr lang="en-US" dirty="0" smtClean="0"/>
              <a:t> class</a:t>
            </a:r>
          </a:p>
          <a:p>
            <a:pPr lvl="1"/>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à coins arrondis 4"/>
          <p:cNvSpPr/>
          <p:nvPr/>
        </p:nvSpPr>
        <p:spPr>
          <a:xfrm>
            <a:off x="179388" y="2137420"/>
            <a:ext cx="8785225" cy="2376264"/>
          </a:xfrm>
          <a:prstGeom prst="roundRect">
            <a:avLst>
              <a:gd name="adj" fmla="val 11313"/>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dirty="0" err="1" smtClean="0">
                <a:solidFill>
                  <a:srgbClr val="0000FF"/>
                </a:solidFill>
                <a:latin typeface="Courier New" pitchFamily="49" charset="0"/>
                <a:cs typeface="Courier New" pitchFamily="49" charset="0"/>
              </a:rPr>
              <a:t>static</a:t>
            </a:r>
            <a:r>
              <a:rPr lang="fr-FR" dirty="0" smtClean="0">
                <a:solidFill>
                  <a:prstClr val="black"/>
                </a:solidFill>
                <a:latin typeface="Courier New" pitchFamily="49" charset="0"/>
                <a:cs typeface="Courier New" pitchFamily="49" charset="0"/>
              </a:rPr>
              <a:t> </a:t>
            </a:r>
            <a:r>
              <a:rPr lang="fr-FR" dirty="0" smtClean="0">
                <a:solidFill>
                  <a:srgbClr val="0000FF"/>
                </a:solidFill>
                <a:latin typeface="Courier New" pitchFamily="49" charset="0"/>
                <a:cs typeface="Courier New" pitchFamily="49" charset="0"/>
              </a:rPr>
              <a:t>class</a:t>
            </a:r>
            <a:r>
              <a:rPr lang="fr-FR" dirty="0" smtClean="0">
                <a:solidFill>
                  <a:prstClr val="black"/>
                </a:solidFill>
                <a:latin typeface="Courier New" pitchFamily="49" charset="0"/>
                <a:cs typeface="Courier New" pitchFamily="49" charset="0"/>
              </a:rPr>
              <a:t> </a:t>
            </a:r>
            <a:r>
              <a:rPr lang="fr-FR" dirty="0" err="1" smtClean="0">
                <a:solidFill>
                  <a:srgbClr val="2B91AF"/>
                </a:solidFill>
                <a:latin typeface="Courier New" pitchFamily="49" charset="0"/>
                <a:cs typeface="Courier New" pitchFamily="49" charset="0"/>
              </a:rPr>
              <a:t>StringExtensions</a:t>
            </a:r>
            <a:endParaRPr lang="fr-FR" dirty="0" smtClean="0">
              <a:solidFill>
                <a:srgbClr val="2B91AF"/>
              </a:solidFill>
              <a:latin typeface="Courier New" pitchFamily="49" charset="0"/>
              <a:cs typeface="Courier New" pitchFamily="49" charset="0"/>
            </a:endParaRPr>
          </a:p>
          <a:p>
            <a:r>
              <a:rPr lang="fr-FR" dirty="0" smtClean="0">
                <a:solidFill>
                  <a:prstClr val="black"/>
                </a:solidFill>
                <a:latin typeface="Courier New" pitchFamily="49" charset="0"/>
                <a:cs typeface="Courier New" pitchFamily="49" charset="0"/>
              </a:rPr>
              <a:t>{</a:t>
            </a:r>
          </a:p>
          <a:p>
            <a:r>
              <a:rPr lang="en-US" dirty="0" smtClean="0">
                <a:solidFill>
                  <a:prstClr val="black"/>
                </a:solidFill>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public</a:t>
            </a:r>
            <a:r>
              <a:rPr lang="en-US" dirty="0" smtClean="0">
                <a:solidFill>
                  <a:prstClr val="black"/>
                </a:solidFill>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static</a:t>
            </a:r>
            <a:r>
              <a:rPr lang="en-US" dirty="0" smtClean="0">
                <a:solidFill>
                  <a:prstClr val="black"/>
                </a:solidFill>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bool</a:t>
            </a:r>
            <a:r>
              <a:rPr lang="en-US" dirty="0" smtClean="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CaseInsensitiveContains</a:t>
            </a:r>
            <a:r>
              <a:rPr lang="en-US" dirty="0" smtClean="0">
                <a:solidFill>
                  <a:prstClr val="black"/>
                </a:solidFill>
                <a:latin typeface="Courier New" pitchFamily="49" charset="0"/>
                <a:cs typeface="Courier New" pitchFamily="49" charset="0"/>
              </a:rPr>
              <a:t>(</a:t>
            </a:r>
            <a:r>
              <a:rPr lang="en-US" dirty="0" smtClean="0">
                <a:solidFill>
                  <a:srgbClr val="0000FF"/>
                </a:solidFill>
                <a:latin typeface="Courier New" pitchFamily="49" charset="0"/>
                <a:cs typeface="Courier New" pitchFamily="49" charset="0"/>
              </a:rPr>
              <a:t>this</a:t>
            </a:r>
            <a:r>
              <a:rPr lang="en-US" dirty="0" smtClean="0">
                <a:solidFill>
                  <a:prstClr val="black"/>
                </a:solidFill>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string</a:t>
            </a:r>
            <a:r>
              <a:rPr lang="en-US" dirty="0" smtClean="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str</a:t>
            </a:r>
            <a:r>
              <a:rPr lang="en-US" dirty="0" smtClean="0">
                <a:solidFill>
                  <a:prstClr val="black"/>
                </a:solidFill>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string</a:t>
            </a:r>
            <a:r>
              <a:rPr lang="en-US" dirty="0" smtClean="0">
                <a:solidFill>
                  <a:prstClr val="black"/>
                </a:solidFill>
                <a:latin typeface="Courier New" pitchFamily="49" charset="0"/>
                <a:cs typeface="Courier New" pitchFamily="49" charset="0"/>
              </a:rPr>
              <a:t> Text)</a:t>
            </a:r>
          </a:p>
          <a:p>
            <a:r>
              <a:rPr lang="fr-FR" dirty="0" smtClean="0">
                <a:solidFill>
                  <a:prstClr val="black"/>
                </a:solidFill>
                <a:latin typeface="Courier New" pitchFamily="49" charset="0"/>
                <a:cs typeface="Courier New" pitchFamily="49" charset="0"/>
              </a:rPr>
              <a:t>    {</a:t>
            </a:r>
          </a:p>
          <a:p>
            <a:r>
              <a:rPr lang="fr-FR" dirty="0" smtClean="0">
                <a:solidFill>
                  <a:prstClr val="black"/>
                </a:solidFill>
                <a:latin typeface="Courier New" pitchFamily="49" charset="0"/>
                <a:cs typeface="Courier New" pitchFamily="49" charset="0"/>
              </a:rPr>
              <a:t>        </a:t>
            </a:r>
            <a:r>
              <a:rPr lang="fr-FR" dirty="0" smtClean="0">
                <a:solidFill>
                  <a:srgbClr val="0000FF"/>
                </a:solidFill>
                <a:latin typeface="Courier New" pitchFamily="49" charset="0"/>
                <a:cs typeface="Courier New" pitchFamily="49" charset="0"/>
              </a:rPr>
              <a:t>return</a:t>
            </a:r>
            <a:r>
              <a:rPr lang="fr-FR" dirty="0" smtClean="0">
                <a:solidFill>
                  <a:prstClr val="black"/>
                </a:solidFill>
                <a:latin typeface="Courier New" pitchFamily="49" charset="0"/>
                <a:cs typeface="Courier New" pitchFamily="49" charset="0"/>
              </a:rPr>
              <a:t> </a:t>
            </a:r>
            <a:r>
              <a:rPr lang="fr-FR" dirty="0" err="1" smtClean="0">
                <a:solidFill>
                  <a:prstClr val="black"/>
                </a:solidFill>
                <a:latin typeface="Courier New" pitchFamily="49" charset="0"/>
                <a:cs typeface="Courier New" pitchFamily="49" charset="0"/>
              </a:rPr>
              <a:t>str.ToLower</a:t>
            </a:r>
            <a:r>
              <a:rPr lang="fr-FR" dirty="0" smtClean="0">
                <a:solidFill>
                  <a:prstClr val="black"/>
                </a:solidFill>
                <a:latin typeface="Courier New" pitchFamily="49" charset="0"/>
                <a:cs typeface="Courier New" pitchFamily="49" charset="0"/>
              </a:rPr>
              <a:t>().</a:t>
            </a:r>
            <a:r>
              <a:rPr lang="fr-FR" dirty="0" err="1" smtClean="0">
                <a:solidFill>
                  <a:prstClr val="black"/>
                </a:solidFill>
                <a:latin typeface="Courier New" pitchFamily="49" charset="0"/>
                <a:cs typeface="Courier New" pitchFamily="49" charset="0"/>
              </a:rPr>
              <a:t>Contains</a:t>
            </a:r>
            <a:r>
              <a:rPr lang="fr-FR" dirty="0" smtClean="0">
                <a:solidFill>
                  <a:prstClr val="black"/>
                </a:solidFill>
                <a:latin typeface="Courier New" pitchFamily="49" charset="0"/>
                <a:cs typeface="Courier New" pitchFamily="49" charset="0"/>
              </a:rPr>
              <a:t>(</a:t>
            </a:r>
            <a:r>
              <a:rPr lang="fr-FR" dirty="0" err="1" smtClean="0">
                <a:solidFill>
                  <a:prstClr val="black"/>
                </a:solidFill>
                <a:latin typeface="Courier New" pitchFamily="49" charset="0"/>
                <a:cs typeface="Courier New" pitchFamily="49" charset="0"/>
              </a:rPr>
              <a:t>Text.ToLower</a:t>
            </a:r>
            <a:r>
              <a:rPr lang="fr-FR" dirty="0" smtClean="0">
                <a:solidFill>
                  <a:prstClr val="black"/>
                </a:solidFill>
                <a:latin typeface="Courier New" pitchFamily="49" charset="0"/>
                <a:cs typeface="Courier New" pitchFamily="49" charset="0"/>
              </a:rPr>
              <a:t>());</a:t>
            </a:r>
          </a:p>
          <a:p>
            <a:r>
              <a:rPr lang="fr-FR" dirty="0" smtClean="0">
                <a:solidFill>
                  <a:prstClr val="black"/>
                </a:solidFill>
                <a:latin typeface="Courier New" pitchFamily="49" charset="0"/>
                <a:cs typeface="Courier New" pitchFamily="49" charset="0"/>
              </a:rPr>
              <a:t>    }</a:t>
            </a:r>
          </a:p>
          <a:p>
            <a:r>
              <a:rPr lang="fr-FR" dirty="0" smtClean="0">
                <a:solidFill>
                  <a:prstClr val="black"/>
                </a:solidFill>
                <a:latin typeface="Courier New" pitchFamily="49" charset="0"/>
                <a:cs typeface="Courier New" pitchFamily="49" charset="0"/>
              </a:rPr>
              <a:t>}</a:t>
            </a:r>
            <a:endParaRPr lang="en-US" b="1" dirty="0">
              <a:solidFill>
                <a:srgbClr val="0070C0"/>
              </a:solidFill>
              <a:latin typeface="Courier New"/>
              <a:cs typeface="Courier New"/>
            </a:endParaRPr>
          </a:p>
        </p:txBody>
      </p:sp>
      <p:pic>
        <p:nvPicPr>
          <p:cNvPr id="15" name="shape7" descr="C:\Users\Gerard\LTI\2620\2620 Slides and Exercises\Images\02-11a.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8392" b="60356"/>
          <a:stretch/>
        </p:blipFill>
        <p:spPr bwMode="auto">
          <a:xfrm>
            <a:off x="4734597" y="4009628"/>
            <a:ext cx="4229891" cy="1084736"/>
          </a:xfrm>
          <a:prstGeom prst="rect">
            <a:avLst/>
          </a:prstGeom>
          <a:solidFill>
            <a:schemeClr val="bg1"/>
          </a:solidFill>
          <a:ln w="127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avec flèche vers le bas 1"/>
          <p:cNvSpPr/>
          <p:nvPr/>
        </p:nvSpPr>
        <p:spPr>
          <a:xfrm>
            <a:off x="5364088" y="1704702"/>
            <a:ext cx="3547643" cy="108079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The </a:t>
            </a:r>
            <a:r>
              <a:rPr lang="en-US" b="1" kern="0" dirty="0">
                <a:solidFill>
                  <a:schemeClr val="bg1"/>
                </a:solidFill>
                <a:latin typeface="Courier New" panose="02070309020205020404" pitchFamily="49" charset="0"/>
                <a:cs typeface="Courier New" panose="02070309020205020404" pitchFamily="49" charset="0"/>
              </a:rPr>
              <a:t>this</a:t>
            </a:r>
            <a:r>
              <a:rPr lang="en-US" b="1" kern="0" dirty="0">
                <a:solidFill>
                  <a:schemeClr val="bg1"/>
                </a:solidFill>
                <a:latin typeface="+mj-lt"/>
              </a:rPr>
              <a:t> </a:t>
            </a:r>
            <a:r>
              <a:rPr lang="en-US" sz="2000" b="1" kern="0" dirty="0">
                <a:solidFill>
                  <a:schemeClr val="bg1"/>
                </a:solidFill>
                <a:latin typeface="+mj-lt"/>
              </a:rPr>
              <a:t>keyword identifies the class this method </a:t>
            </a:r>
            <a:r>
              <a:rPr lang="en-US" sz="2000" b="1" kern="0" dirty="0" smtClean="0">
                <a:solidFill>
                  <a:schemeClr val="bg1"/>
                </a:solidFill>
                <a:latin typeface="+mj-lt"/>
              </a:rPr>
              <a:t>extends</a:t>
            </a:r>
            <a:endParaRPr lang="en-US" sz="2000" b="1" kern="0" dirty="0">
              <a:solidFill>
                <a:schemeClr val="bg1"/>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a:r>
              <a:rPr lang="en-US" dirty="0" smtClean="0"/>
              <a:t>Review the C# introduced in the .NET Framework 3.5</a:t>
            </a:r>
          </a:p>
          <a:p>
            <a:pPr lvl="1"/>
            <a:r>
              <a:rPr lang="en-US" dirty="0" smtClean="0"/>
              <a:t>Improve applications with .NET 4 and 4.5 new features</a:t>
            </a:r>
          </a:p>
          <a:p>
            <a:pPr lvl="1"/>
            <a:r>
              <a:rPr lang="en-US" dirty="0" smtClean="0"/>
              <a:t>Explore the Dynamic Language Runtime</a:t>
            </a:r>
          </a:p>
          <a:p>
            <a:pPr lvl="1"/>
            <a:r>
              <a:rPr lang="en-US" dirty="0" smtClean="0"/>
              <a:t>Write fast and powerful queries with LINQ</a:t>
            </a:r>
          </a:p>
          <a:p>
            <a:pPr lvl="1"/>
            <a:r>
              <a:rPr lang="en-US" dirty="0" smtClean="0"/>
              <a:t>Explore some of the .NET 4 core enhancements</a:t>
            </a:r>
            <a:endParaRPr lang="en-US" sz="2000" dirty="0" smtClean="0"/>
          </a:p>
        </p:txBody>
      </p:sp>
      <p:sp>
        <p:nvSpPr>
          <p:cNvPr id="34819" name="Espace réservé du contenu 3"/>
          <p:cNvSpPr>
            <a:spLocks noGrp="1"/>
          </p:cNvSpPr>
          <p:nvPr>
            <p:ph sz="quarter" idx="13"/>
          </p:nvPr>
        </p:nvSpPr>
        <p:spPr/>
        <p:txBody>
          <a:bodyPr/>
          <a:lstStyle/>
          <a:p>
            <a:pPr>
              <a:defRPr/>
            </a:pPr>
            <a:r>
              <a:rPr lang="en-US" dirty="0" smtClean="0">
                <a:ea typeface="MS PGothic" charset="0"/>
                <a:cs typeface="Myriad Pro"/>
              </a:rPr>
              <a:t>C# Enhancements</a:t>
            </a:r>
          </a:p>
        </p:txBody>
      </p:sp>
      <p:pic>
        <p:nvPicPr>
          <p:cNvPr id="1027" name="Picture 3" descr="D:\Users\Renaud\Desktop\StageFinEtudesSupinfo\Icons-New\v3\Objectiv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Partial Methods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Allow developer to customize partial class behavior</a:t>
            </a:r>
          </a:p>
          <a:p>
            <a:pPr lvl="1"/>
            <a:r>
              <a:rPr lang="en-US" dirty="0" smtClean="0"/>
              <a:t>Typically one that is generated by a designer</a:t>
            </a:r>
          </a:p>
          <a:p>
            <a:pPr lvl="1"/>
            <a:r>
              <a:rPr lang="en-US" dirty="0" smtClean="0"/>
              <a:t>Generated class contains a list of partial methods, with no implementation</a:t>
            </a:r>
          </a:p>
          <a:p>
            <a:pPr lvl="1"/>
            <a:r>
              <a:rPr lang="en-US" dirty="0" smtClean="0"/>
              <a:t>Generated class calls these methods when appropriate</a:t>
            </a:r>
          </a:p>
          <a:p>
            <a:pPr lvl="1"/>
            <a:r>
              <a:rPr lang="en-US" dirty="0" smtClean="0"/>
              <a:t>Developer may supply implementations in a partial class</a:t>
            </a:r>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Partial Methods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Work much like events but with less overhead</a:t>
            </a:r>
          </a:p>
          <a:p>
            <a:pPr lvl="1"/>
            <a:r>
              <a:rPr lang="en-US" dirty="0" smtClean="0"/>
              <a:t>“Horizontally” in the same class, as opposed to “vertically” for inheritance</a:t>
            </a:r>
          </a:p>
          <a:p>
            <a:pPr lvl="1"/>
            <a:r>
              <a:rPr lang="en-US" dirty="0" smtClean="0"/>
              <a:t>Simplify the extension of designer-generated code</a:t>
            </a:r>
          </a:p>
          <a:p>
            <a:pPr lvl="1"/>
            <a:r>
              <a:rPr lang="en-US" dirty="0" smtClean="0"/>
              <a:t>Used by the Entity Framework</a:t>
            </a:r>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à coins arrondis 4"/>
          <p:cNvSpPr/>
          <p:nvPr/>
        </p:nvSpPr>
        <p:spPr>
          <a:xfrm>
            <a:off x="179512" y="3721596"/>
            <a:ext cx="8785225" cy="1512168"/>
          </a:xfrm>
          <a:prstGeom prst="roundRect">
            <a:avLst>
              <a:gd name="adj" fmla="val 9831"/>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400" dirty="0" smtClean="0">
                <a:solidFill>
                  <a:srgbClr val="0000FF"/>
                </a:solidFill>
                <a:latin typeface="Courier New" pitchFamily="49" charset="0"/>
                <a:cs typeface="Courier New" pitchFamily="49" charset="0"/>
              </a:rPr>
              <a:t>partial</a:t>
            </a:r>
            <a:r>
              <a:rPr lang="fr-FR" sz="1400" dirty="0" smtClean="0">
                <a:solidFill>
                  <a:prstClr val="black"/>
                </a:solidFill>
                <a:latin typeface="Courier New" pitchFamily="49" charset="0"/>
                <a:cs typeface="Courier New" pitchFamily="49" charset="0"/>
              </a:rPr>
              <a:t> </a:t>
            </a:r>
            <a:r>
              <a:rPr lang="fr-FR" sz="1400" dirty="0" smtClean="0">
                <a:solidFill>
                  <a:srgbClr val="0000FF"/>
                </a:solidFill>
                <a:latin typeface="Courier New" pitchFamily="49" charset="0"/>
                <a:cs typeface="Courier New" pitchFamily="49" charset="0"/>
              </a:rPr>
              <a:t>class</a:t>
            </a:r>
            <a:r>
              <a:rPr lang="fr-FR" sz="1400" dirty="0" smtClean="0">
                <a:solidFill>
                  <a:prstClr val="black"/>
                </a:solidFill>
                <a:latin typeface="Courier New" pitchFamily="49" charset="0"/>
                <a:cs typeface="Courier New" pitchFamily="49" charset="0"/>
              </a:rPr>
              <a:t> </a:t>
            </a:r>
            <a:r>
              <a:rPr lang="fr-FR" sz="1400" dirty="0" err="1" smtClean="0">
                <a:solidFill>
                  <a:srgbClr val="2B91AF"/>
                </a:solidFill>
                <a:latin typeface="Courier New" pitchFamily="49" charset="0"/>
                <a:cs typeface="Courier New" pitchFamily="49" charset="0"/>
              </a:rPr>
              <a:t>Employee</a:t>
            </a:r>
            <a:endParaRPr lang="fr-FR" sz="1400" dirty="0" smtClean="0">
              <a:solidFill>
                <a:prstClr val="black"/>
              </a:solidFill>
              <a:latin typeface="Courier New" pitchFamily="49" charset="0"/>
              <a:cs typeface="Courier New" pitchFamily="49" charset="0"/>
            </a:endParaRPr>
          </a:p>
          <a:p>
            <a:r>
              <a:rPr lang="fr-FR" sz="1400" dirty="0" smtClean="0">
                <a:solidFill>
                  <a:prstClr val="black"/>
                </a:solidFill>
                <a:latin typeface="Courier New" pitchFamily="49" charset="0"/>
                <a:cs typeface="Courier New" pitchFamily="49" charset="0"/>
              </a:rPr>
              <a:t>    {</a:t>
            </a:r>
          </a:p>
          <a:p>
            <a:r>
              <a:rPr lang="fr-FR" sz="1400" dirty="0" smtClean="0">
                <a:solidFill>
                  <a:prstClr val="black"/>
                </a:solidFill>
                <a:latin typeface="Courier New" pitchFamily="49" charset="0"/>
                <a:cs typeface="Courier New" pitchFamily="49" charset="0"/>
              </a:rPr>
              <a:t>        </a:t>
            </a:r>
            <a:r>
              <a:rPr lang="fr-FR" sz="1400" b="1" dirty="0" smtClean="0">
                <a:solidFill>
                  <a:srgbClr val="0000FF"/>
                </a:solidFill>
                <a:latin typeface="Courier New" pitchFamily="49" charset="0"/>
                <a:cs typeface="Courier New" pitchFamily="49" charset="0"/>
              </a:rPr>
              <a:t>partial</a:t>
            </a:r>
            <a:r>
              <a:rPr lang="fr-FR" sz="1400" dirty="0" smtClean="0">
                <a:solidFill>
                  <a:prstClr val="black"/>
                </a:solidFill>
                <a:latin typeface="Courier New" pitchFamily="49" charset="0"/>
                <a:cs typeface="Courier New" pitchFamily="49" charset="0"/>
              </a:rPr>
              <a:t> </a:t>
            </a:r>
            <a:r>
              <a:rPr lang="fr-FR" sz="1400" dirty="0" err="1" smtClean="0">
                <a:solidFill>
                  <a:srgbClr val="0000FF"/>
                </a:solidFill>
                <a:latin typeface="Courier New" pitchFamily="49" charset="0"/>
                <a:cs typeface="Courier New" pitchFamily="49" charset="0"/>
              </a:rPr>
              <a:t>void</a:t>
            </a:r>
            <a:r>
              <a:rPr lang="fr-FR" sz="1400" dirty="0" smtClean="0">
                <a:solidFill>
                  <a:prstClr val="black"/>
                </a:solidFill>
                <a:latin typeface="Courier New" pitchFamily="49" charset="0"/>
                <a:cs typeface="Courier New" pitchFamily="49" charset="0"/>
              </a:rPr>
              <a:t> </a:t>
            </a:r>
            <a:r>
              <a:rPr lang="fr-FR" sz="1400" dirty="0" err="1" smtClean="0">
                <a:solidFill>
                  <a:prstClr val="black"/>
                </a:solidFill>
                <a:latin typeface="Courier New" pitchFamily="49" charset="0"/>
                <a:cs typeface="Courier New" pitchFamily="49" charset="0"/>
              </a:rPr>
              <a:t>SalaryChanged</a:t>
            </a:r>
            <a:r>
              <a:rPr lang="fr-FR" sz="1400" dirty="0" smtClean="0">
                <a:solidFill>
                  <a:prstClr val="black"/>
                </a:solidFill>
                <a:latin typeface="Courier New" pitchFamily="49" charset="0"/>
                <a:cs typeface="Courier New" pitchFamily="49" charset="0"/>
              </a:rPr>
              <a:t>()</a:t>
            </a:r>
          </a:p>
          <a:p>
            <a:r>
              <a:rPr lang="fr-FR" sz="1400" dirty="0" smtClean="0">
                <a:solidFill>
                  <a:prstClr val="black"/>
                </a:solidFill>
                <a:latin typeface="Courier New" pitchFamily="49" charset="0"/>
                <a:cs typeface="Courier New" pitchFamily="49" charset="0"/>
              </a:rPr>
              <a:t>        {</a:t>
            </a:r>
          </a:p>
          <a:p>
            <a:r>
              <a:rPr lang="en-US" sz="1400" dirty="0" smtClean="0">
                <a:solidFill>
                  <a:prstClr val="black"/>
                </a:solidFill>
                <a:latin typeface="Courier New" pitchFamily="49" charset="0"/>
                <a:cs typeface="Courier New" pitchFamily="49" charset="0"/>
              </a:rPr>
              <a:t>            </a:t>
            </a:r>
            <a:r>
              <a:rPr lang="en-US" sz="1400" dirty="0" err="1" smtClean="0">
                <a:solidFill>
                  <a:srgbClr val="2B91AF"/>
                </a:solidFill>
                <a:latin typeface="Courier New" pitchFamily="49" charset="0"/>
                <a:cs typeface="Courier New" pitchFamily="49" charset="0"/>
              </a:rPr>
              <a:t>Console</a:t>
            </a:r>
            <a:r>
              <a:rPr lang="en-US" sz="1400" dirty="0" err="1" smtClean="0">
                <a:solidFill>
                  <a:prstClr val="black"/>
                </a:solidFill>
                <a:latin typeface="Courier New" pitchFamily="49" charset="0"/>
                <a:cs typeface="Courier New" pitchFamily="49" charset="0"/>
              </a:rPr>
              <a:t>.WriteLine</a:t>
            </a:r>
            <a:r>
              <a:rPr lang="en-US" sz="1400" dirty="0" smtClean="0">
                <a:solidFill>
                  <a:prstClr val="black"/>
                </a:solidFill>
                <a:latin typeface="Courier New" pitchFamily="49" charset="0"/>
                <a:cs typeface="Courier New" pitchFamily="49" charset="0"/>
              </a:rPr>
              <a:t>(</a:t>
            </a:r>
            <a:r>
              <a:rPr lang="en-US" sz="1400" dirty="0" smtClean="0">
                <a:solidFill>
                  <a:srgbClr val="A31515"/>
                </a:solidFill>
                <a:latin typeface="Courier New" pitchFamily="49" charset="0"/>
                <a:cs typeface="Courier New" pitchFamily="49" charset="0"/>
              </a:rPr>
              <a:t>"The salary changed: "</a:t>
            </a:r>
            <a:r>
              <a:rPr lang="en-US" sz="1400" dirty="0" smtClean="0">
                <a:solidFill>
                  <a:prstClr val="black"/>
                </a:solidFill>
                <a:latin typeface="Courier New" pitchFamily="49" charset="0"/>
                <a:cs typeface="Courier New" pitchFamily="49" charset="0"/>
              </a:rPr>
              <a:t> + </a:t>
            </a:r>
            <a:r>
              <a:rPr lang="en-US" sz="1400" dirty="0" err="1" smtClean="0">
                <a:solidFill>
                  <a:prstClr val="black"/>
                </a:solidFill>
                <a:latin typeface="Courier New" pitchFamily="49" charset="0"/>
                <a:cs typeface="Courier New" pitchFamily="49" charset="0"/>
              </a:rPr>
              <a:t>Salary.ToString</a:t>
            </a:r>
            <a:r>
              <a:rPr lang="en-US" sz="1400" dirty="0" smtClean="0">
                <a:solidFill>
                  <a:prstClr val="black"/>
                </a:solidFill>
                <a:latin typeface="Courier New" pitchFamily="49" charset="0"/>
                <a:cs typeface="Courier New" pitchFamily="49" charset="0"/>
              </a:rPr>
              <a:t>());</a:t>
            </a:r>
          </a:p>
          <a:p>
            <a:r>
              <a:rPr lang="fr-FR" sz="1400" dirty="0" smtClean="0">
                <a:solidFill>
                  <a:prstClr val="black"/>
                </a:solidFill>
                <a:latin typeface="Courier New" pitchFamily="49" charset="0"/>
                <a:cs typeface="Courier New" pitchFamily="49" charset="0"/>
              </a:rPr>
              <a:t>        }</a:t>
            </a:r>
          </a:p>
          <a:p>
            <a:r>
              <a:rPr lang="fr-FR" sz="1400" dirty="0" smtClean="0">
                <a:solidFill>
                  <a:prstClr val="black"/>
                </a:solidFill>
                <a:latin typeface="Courier New" pitchFamily="49" charset="0"/>
                <a:cs typeface="Courier New" pitchFamily="49" charset="0"/>
              </a:rPr>
              <a:t>    }</a:t>
            </a:r>
            <a:endParaRPr lang="fr-FR" sz="1400" dirty="0">
              <a:solidFill>
                <a:prstClr val="black"/>
              </a:solidFill>
              <a:latin typeface="Courier New" pitchFamily="49" charset="0"/>
              <a:cs typeface="Courier New" pitchFamily="49" charset="0"/>
            </a:endParaRPr>
          </a:p>
        </p:txBody>
      </p:sp>
      <p:sp>
        <p:nvSpPr>
          <p:cNvPr id="14" name="Rectangle à coins arrondis 4"/>
          <p:cNvSpPr/>
          <p:nvPr/>
        </p:nvSpPr>
        <p:spPr>
          <a:xfrm>
            <a:off x="179388" y="1201316"/>
            <a:ext cx="8785225" cy="2376264"/>
          </a:xfrm>
          <a:prstGeom prst="roundRect">
            <a:avLst>
              <a:gd name="adj" fmla="val 8636"/>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400" dirty="0" smtClean="0">
                <a:solidFill>
                  <a:srgbClr val="0000FF"/>
                </a:solidFill>
                <a:latin typeface="Courier New" pitchFamily="49" charset="0"/>
                <a:cs typeface="Courier New" pitchFamily="49" charset="0"/>
              </a:rPr>
              <a:t>partial class</a:t>
            </a:r>
            <a:r>
              <a:rPr lang="fr-FR" sz="1400" dirty="0" smtClean="0">
                <a:solidFill>
                  <a:prstClr val="black"/>
                </a:solidFill>
                <a:latin typeface="Courier New" pitchFamily="49" charset="0"/>
                <a:cs typeface="Courier New" pitchFamily="49" charset="0"/>
              </a:rPr>
              <a:t> </a:t>
            </a:r>
            <a:r>
              <a:rPr lang="fr-FR" sz="1400" dirty="0" err="1" smtClean="0">
                <a:solidFill>
                  <a:srgbClr val="2B91AF"/>
                </a:solidFill>
                <a:latin typeface="Courier New" pitchFamily="49" charset="0"/>
                <a:cs typeface="Courier New" pitchFamily="49" charset="0"/>
              </a:rPr>
              <a:t>Employee</a:t>
            </a:r>
            <a:r>
              <a:rPr lang="fr-FR" sz="1400" dirty="0" smtClean="0">
                <a:solidFill>
                  <a:prstClr val="black"/>
                </a:solidFill>
                <a:latin typeface="Courier New" pitchFamily="49" charset="0"/>
                <a:cs typeface="Courier New" pitchFamily="49" charset="0"/>
              </a:rPr>
              <a:t> : </a:t>
            </a:r>
            <a:r>
              <a:rPr lang="fr-FR" sz="1400" dirty="0" smtClean="0">
                <a:solidFill>
                  <a:srgbClr val="2B91AF"/>
                </a:solidFill>
                <a:latin typeface="Courier New" pitchFamily="49" charset="0"/>
                <a:cs typeface="Courier New" pitchFamily="49" charset="0"/>
              </a:rPr>
              <a:t>Person</a:t>
            </a:r>
          </a:p>
          <a:p>
            <a:r>
              <a:rPr lang="fr-FR" sz="1400" dirty="0" smtClean="0">
                <a:solidFill>
                  <a:prstClr val="black"/>
                </a:solidFill>
                <a:latin typeface="Courier New" pitchFamily="49" charset="0"/>
                <a:cs typeface="Courier New" pitchFamily="49" charset="0"/>
              </a:rPr>
              <a:t>{</a:t>
            </a:r>
          </a:p>
          <a:p>
            <a:r>
              <a:rPr lang="fr-FR" sz="1400" dirty="0" smtClean="0">
                <a:solidFill>
                  <a:prstClr val="black"/>
                </a:solidFill>
                <a:latin typeface="Courier New" pitchFamily="49" charset="0"/>
                <a:cs typeface="Courier New" pitchFamily="49" charset="0"/>
              </a:rPr>
              <a:t>    </a:t>
            </a:r>
            <a:r>
              <a:rPr lang="fr-FR" sz="1400" dirty="0" err="1" smtClean="0">
                <a:solidFill>
                  <a:srgbClr val="0000FF"/>
                </a:solidFill>
                <a:latin typeface="Courier New" pitchFamily="49" charset="0"/>
                <a:cs typeface="Courier New" pitchFamily="49" charset="0"/>
              </a:rPr>
              <a:t>private</a:t>
            </a:r>
            <a:r>
              <a:rPr lang="fr-FR" sz="1400" dirty="0" smtClean="0">
                <a:solidFill>
                  <a:prstClr val="black"/>
                </a:solidFill>
                <a:latin typeface="Courier New" pitchFamily="49" charset="0"/>
                <a:cs typeface="Courier New" pitchFamily="49" charset="0"/>
              </a:rPr>
              <a:t> </a:t>
            </a:r>
            <a:r>
              <a:rPr lang="fr-FR" sz="1400" dirty="0" err="1" smtClean="0">
                <a:solidFill>
                  <a:srgbClr val="0000FF"/>
                </a:solidFill>
                <a:latin typeface="Courier New" pitchFamily="49" charset="0"/>
                <a:cs typeface="Courier New" pitchFamily="49" charset="0"/>
              </a:rPr>
              <a:t>decimal</a:t>
            </a:r>
            <a:r>
              <a:rPr lang="fr-FR" sz="1400" dirty="0" smtClean="0">
                <a:solidFill>
                  <a:prstClr val="black"/>
                </a:solidFill>
                <a:latin typeface="Courier New" pitchFamily="49" charset="0"/>
                <a:cs typeface="Courier New" pitchFamily="49" charset="0"/>
              </a:rPr>
              <a:t> </a:t>
            </a:r>
            <a:r>
              <a:rPr lang="fr-FR" sz="1400" dirty="0" err="1" smtClean="0">
                <a:solidFill>
                  <a:prstClr val="black"/>
                </a:solidFill>
                <a:latin typeface="Courier New" pitchFamily="49" charset="0"/>
                <a:cs typeface="Courier New" pitchFamily="49" charset="0"/>
              </a:rPr>
              <a:t>_salary</a:t>
            </a:r>
            <a:r>
              <a:rPr lang="fr-FR" sz="1400" dirty="0" smtClean="0">
                <a:solidFill>
                  <a:prstClr val="black"/>
                </a:solidFill>
                <a:latin typeface="Courier New" pitchFamily="49" charset="0"/>
                <a:cs typeface="Courier New" pitchFamily="49" charset="0"/>
              </a:rPr>
              <a:t>;</a:t>
            </a:r>
          </a:p>
          <a:p>
            <a:r>
              <a:rPr lang="fr-FR" sz="1400" dirty="0" smtClean="0">
                <a:solidFill>
                  <a:prstClr val="black"/>
                </a:solidFill>
                <a:latin typeface="Courier New" pitchFamily="49" charset="0"/>
                <a:cs typeface="Courier New" pitchFamily="49" charset="0"/>
              </a:rPr>
              <a:t>    </a:t>
            </a:r>
            <a:r>
              <a:rPr lang="fr-FR" sz="1400" dirty="0" smtClean="0">
                <a:solidFill>
                  <a:srgbClr val="0000FF"/>
                </a:solidFill>
                <a:latin typeface="Courier New" pitchFamily="49" charset="0"/>
                <a:cs typeface="Courier New" pitchFamily="49" charset="0"/>
              </a:rPr>
              <a:t>public</a:t>
            </a:r>
            <a:r>
              <a:rPr lang="fr-FR" sz="1400" dirty="0" smtClean="0">
                <a:solidFill>
                  <a:prstClr val="black"/>
                </a:solidFill>
                <a:latin typeface="Courier New" pitchFamily="49" charset="0"/>
                <a:cs typeface="Courier New" pitchFamily="49" charset="0"/>
              </a:rPr>
              <a:t> </a:t>
            </a:r>
            <a:r>
              <a:rPr lang="fr-FR" sz="1400" dirty="0" err="1" smtClean="0">
                <a:solidFill>
                  <a:srgbClr val="0000FF"/>
                </a:solidFill>
                <a:latin typeface="Courier New" pitchFamily="49" charset="0"/>
                <a:cs typeface="Courier New" pitchFamily="49" charset="0"/>
              </a:rPr>
              <a:t>decimal</a:t>
            </a:r>
            <a:r>
              <a:rPr lang="fr-FR" sz="1400" dirty="0" smtClean="0">
                <a:solidFill>
                  <a:prstClr val="black"/>
                </a:solidFill>
                <a:latin typeface="Courier New" pitchFamily="49" charset="0"/>
                <a:cs typeface="Courier New" pitchFamily="49" charset="0"/>
              </a:rPr>
              <a:t> </a:t>
            </a:r>
            <a:r>
              <a:rPr lang="fr-FR" sz="1400" dirty="0" err="1" smtClean="0">
                <a:solidFill>
                  <a:prstClr val="black"/>
                </a:solidFill>
                <a:latin typeface="Courier New" pitchFamily="49" charset="0"/>
                <a:cs typeface="Courier New" pitchFamily="49" charset="0"/>
              </a:rPr>
              <a:t>Salary</a:t>
            </a:r>
            <a:endParaRPr lang="fr-FR" sz="1400" dirty="0" smtClean="0">
              <a:solidFill>
                <a:prstClr val="black"/>
              </a:solidFill>
              <a:latin typeface="Courier New" pitchFamily="49" charset="0"/>
              <a:cs typeface="Courier New" pitchFamily="49" charset="0"/>
            </a:endParaRPr>
          </a:p>
          <a:p>
            <a:r>
              <a:rPr lang="fr-FR" sz="1400" dirty="0" smtClean="0">
                <a:solidFill>
                  <a:prstClr val="black"/>
                </a:solidFill>
                <a:latin typeface="Courier New" pitchFamily="49" charset="0"/>
                <a:cs typeface="Courier New" pitchFamily="49" charset="0"/>
              </a:rPr>
              <a:t>    {</a:t>
            </a:r>
          </a:p>
          <a:p>
            <a:r>
              <a:rPr lang="fr-FR" sz="1400" dirty="0" smtClean="0">
                <a:solidFill>
                  <a:prstClr val="black"/>
                </a:solidFill>
                <a:latin typeface="Courier New" pitchFamily="49" charset="0"/>
                <a:cs typeface="Courier New" pitchFamily="49" charset="0"/>
              </a:rPr>
              <a:t>        </a:t>
            </a:r>
            <a:r>
              <a:rPr lang="fr-FR" sz="1400" dirty="0" err="1" smtClean="0">
                <a:solidFill>
                  <a:srgbClr val="0000FF"/>
                </a:solidFill>
                <a:latin typeface="Courier New" pitchFamily="49" charset="0"/>
                <a:cs typeface="Courier New" pitchFamily="49" charset="0"/>
              </a:rPr>
              <a:t>get</a:t>
            </a:r>
            <a:r>
              <a:rPr lang="fr-FR" sz="1400" dirty="0" smtClean="0">
                <a:solidFill>
                  <a:prstClr val="black"/>
                </a:solidFill>
                <a:latin typeface="Courier New" pitchFamily="49" charset="0"/>
                <a:cs typeface="Courier New" pitchFamily="49" charset="0"/>
              </a:rPr>
              <a:t> { </a:t>
            </a:r>
            <a:r>
              <a:rPr lang="fr-FR" sz="1400" dirty="0" smtClean="0">
                <a:solidFill>
                  <a:srgbClr val="0000FF"/>
                </a:solidFill>
                <a:latin typeface="Courier New" pitchFamily="49" charset="0"/>
                <a:cs typeface="Courier New" pitchFamily="49" charset="0"/>
              </a:rPr>
              <a:t>return</a:t>
            </a:r>
            <a:r>
              <a:rPr lang="fr-FR" sz="1400" dirty="0" smtClean="0">
                <a:solidFill>
                  <a:prstClr val="black"/>
                </a:solidFill>
                <a:latin typeface="Courier New" pitchFamily="49" charset="0"/>
                <a:cs typeface="Courier New" pitchFamily="49" charset="0"/>
              </a:rPr>
              <a:t> </a:t>
            </a:r>
            <a:r>
              <a:rPr lang="fr-FR" sz="1400" dirty="0" err="1" smtClean="0">
                <a:solidFill>
                  <a:prstClr val="black"/>
                </a:solidFill>
                <a:latin typeface="Courier New" pitchFamily="49" charset="0"/>
                <a:cs typeface="Courier New" pitchFamily="49" charset="0"/>
              </a:rPr>
              <a:t>_salary</a:t>
            </a:r>
            <a:r>
              <a:rPr lang="fr-FR" sz="1400" dirty="0" smtClean="0">
                <a:solidFill>
                  <a:prstClr val="black"/>
                </a:solidFill>
                <a:latin typeface="Courier New" pitchFamily="49" charset="0"/>
                <a:cs typeface="Courier New" pitchFamily="49" charset="0"/>
              </a:rPr>
              <a:t>; }</a:t>
            </a:r>
          </a:p>
          <a:p>
            <a:r>
              <a:rPr lang="fr-FR" sz="1400" dirty="0" smtClean="0">
                <a:solidFill>
                  <a:prstClr val="black"/>
                </a:solidFill>
                <a:latin typeface="Courier New" pitchFamily="49" charset="0"/>
                <a:cs typeface="Courier New" pitchFamily="49" charset="0"/>
              </a:rPr>
              <a:t>        </a:t>
            </a:r>
            <a:r>
              <a:rPr lang="fr-FR" sz="1400" dirty="0" smtClean="0">
                <a:solidFill>
                  <a:srgbClr val="0000FF"/>
                </a:solidFill>
                <a:latin typeface="Courier New" pitchFamily="49" charset="0"/>
                <a:cs typeface="Courier New" pitchFamily="49" charset="0"/>
              </a:rPr>
              <a:t>set</a:t>
            </a:r>
            <a:r>
              <a:rPr lang="fr-FR" sz="1400" dirty="0" smtClean="0">
                <a:solidFill>
                  <a:prstClr val="black"/>
                </a:solidFill>
                <a:latin typeface="Courier New" pitchFamily="49" charset="0"/>
                <a:cs typeface="Courier New" pitchFamily="49" charset="0"/>
              </a:rPr>
              <a:t> { </a:t>
            </a:r>
            <a:r>
              <a:rPr lang="fr-FR" sz="1400" dirty="0" err="1" smtClean="0">
                <a:solidFill>
                  <a:prstClr val="black"/>
                </a:solidFill>
                <a:latin typeface="Courier New" pitchFamily="49" charset="0"/>
                <a:cs typeface="Courier New" pitchFamily="49" charset="0"/>
              </a:rPr>
              <a:t>_salary</a:t>
            </a:r>
            <a:r>
              <a:rPr lang="fr-FR" sz="1400" dirty="0" smtClean="0">
                <a:solidFill>
                  <a:prstClr val="black"/>
                </a:solidFill>
                <a:latin typeface="Courier New" pitchFamily="49" charset="0"/>
                <a:cs typeface="Courier New" pitchFamily="49" charset="0"/>
              </a:rPr>
              <a:t> = </a:t>
            </a:r>
            <a:r>
              <a:rPr lang="fr-FR" sz="1400" dirty="0" smtClean="0">
                <a:solidFill>
                  <a:srgbClr val="0000FF"/>
                </a:solidFill>
                <a:latin typeface="Courier New" pitchFamily="49" charset="0"/>
                <a:cs typeface="Courier New" pitchFamily="49" charset="0"/>
              </a:rPr>
              <a:t>value</a:t>
            </a:r>
            <a:r>
              <a:rPr lang="fr-FR" sz="1400" dirty="0" smtClean="0">
                <a:solidFill>
                  <a:prstClr val="black"/>
                </a:solidFill>
                <a:latin typeface="Courier New" pitchFamily="49" charset="0"/>
                <a:cs typeface="Courier New" pitchFamily="49" charset="0"/>
              </a:rPr>
              <a:t>; </a:t>
            </a:r>
            <a:r>
              <a:rPr lang="fr-FR" sz="1400" dirty="0" err="1" smtClean="0">
                <a:solidFill>
                  <a:prstClr val="black"/>
                </a:solidFill>
                <a:latin typeface="Courier New" pitchFamily="49" charset="0"/>
                <a:cs typeface="Courier New" pitchFamily="49" charset="0"/>
              </a:rPr>
              <a:t>SalaryChanged</a:t>
            </a:r>
            <a:r>
              <a:rPr lang="fr-FR" sz="1400" dirty="0" smtClean="0">
                <a:solidFill>
                  <a:prstClr val="black"/>
                </a:solidFill>
                <a:latin typeface="Courier New" pitchFamily="49" charset="0"/>
                <a:cs typeface="Courier New" pitchFamily="49" charset="0"/>
              </a:rPr>
              <a:t>(); }</a:t>
            </a:r>
          </a:p>
          <a:p>
            <a:r>
              <a:rPr lang="fr-FR" sz="1400" dirty="0" smtClean="0">
                <a:solidFill>
                  <a:prstClr val="black"/>
                </a:solidFill>
                <a:latin typeface="Courier New" pitchFamily="49" charset="0"/>
                <a:cs typeface="Courier New" pitchFamily="49" charset="0"/>
              </a:rPr>
              <a:t>    }</a:t>
            </a:r>
          </a:p>
          <a:p>
            <a:endParaRPr lang="fr-FR" sz="1400" dirty="0" smtClean="0">
              <a:solidFill>
                <a:prstClr val="black"/>
              </a:solidFill>
              <a:latin typeface="Courier New" pitchFamily="49" charset="0"/>
              <a:cs typeface="Courier New" pitchFamily="49" charset="0"/>
            </a:endParaRPr>
          </a:p>
          <a:p>
            <a:r>
              <a:rPr lang="fr-FR" sz="1400" dirty="0" smtClean="0">
                <a:solidFill>
                  <a:prstClr val="black"/>
                </a:solidFill>
                <a:latin typeface="Courier New" pitchFamily="49" charset="0"/>
                <a:cs typeface="Courier New" pitchFamily="49" charset="0"/>
              </a:rPr>
              <a:t>    </a:t>
            </a:r>
            <a:r>
              <a:rPr lang="fr-FR" sz="1400" dirty="0" smtClean="0">
                <a:solidFill>
                  <a:srgbClr val="0000FF"/>
                </a:solidFill>
                <a:latin typeface="Courier New" pitchFamily="49" charset="0"/>
                <a:cs typeface="Courier New" pitchFamily="49" charset="0"/>
              </a:rPr>
              <a:t>public</a:t>
            </a:r>
            <a:r>
              <a:rPr lang="fr-FR" sz="1400" dirty="0" smtClean="0">
                <a:solidFill>
                  <a:prstClr val="black"/>
                </a:solidFill>
                <a:latin typeface="Courier New" pitchFamily="49" charset="0"/>
                <a:cs typeface="Courier New" pitchFamily="49" charset="0"/>
              </a:rPr>
              <a:t> </a:t>
            </a:r>
            <a:r>
              <a:rPr lang="fr-FR" sz="1400" b="1" dirty="0" smtClean="0">
                <a:solidFill>
                  <a:srgbClr val="0000FF"/>
                </a:solidFill>
                <a:latin typeface="Courier New" pitchFamily="49" charset="0"/>
                <a:cs typeface="Courier New" pitchFamily="49" charset="0"/>
              </a:rPr>
              <a:t>partial</a:t>
            </a:r>
            <a:r>
              <a:rPr lang="fr-FR" sz="1400" dirty="0" smtClean="0">
                <a:solidFill>
                  <a:prstClr val="black"/>
                </a:solidFill>
                <a:latin typeface="Courier New" pitchFamily="49" charset="0"/>
                <a:cs typeface="Courier New" pitchFamily="49" charset="0"/>
              </a:rPr>
              <a:t> </a:t>
            </a:r>
            <a:r>
              <a:rPr lang="fr-FR" sz="1400" dirty="0" err="1" smtClean="0">
                <a:solidFill>
                  <a:srgbClr val="0000FF"/>
                </a:solidFill>
                <a:latin typeface="Courier New" pitchFamily="49" charset="0"/>
                <a:cs typeface="Courier New" pitchFamily="49" charset="0"/>
              </a:rPr>
              <a:t>void</a:t>
            </a:r>
            <a:r>
              <a:rPr lang="fr-FR" sz="1400" dirty="0" smtClean="0">
                <a:solidFill>
                  <a:prstClr val="black"/>
                </a:solidFill>
                <a:latin typeface="Courier New" pitchFamily="49" charset="0"/>
                <a:cs typeface="Courier New" pitchFamily="49" charset="0"/>
              </a:rPr>
              <a:t> </a:t>
            </a:r>
            <a:r>
              <a:rPr lang="fr-FR" sz="1400" dirty="0" err="1" smtClean="0">
                <a:solidFill>
                  <a:prstClr val="black"/>
                </a:solidFill>
                <a:latin typeface="Courier New" pitchFamily="49" charset="0"/>
                <a:cs typeface="Courier New" pitchFamily="49" charset="0"/>
              </a:rPr>
              <a:t>SalaryChanged</a:t>
            </a:r>
            <a:r>
              <a:rPr lang="fr-FR" sz="1400" dirty="0" smtClean="0">
                <a:solidFill>
                  <a:prstClr val="black"/>
                </a:solidFill>
                <a:latin typeface="Courier New" pitchFamily="49" charset="0"/>
                <a:cs typeface="Courier New" pitchFamily="49" charset="0"/>
              </a:rPr>
              <a:t>();</a:t>
            </a:r>
          </a:p>
          <a:p>
            <a:r>
              <a:rPr lang="fr-FR" sz="1400" dirty="0" smtClean="0">
                <a:solidFill>
                  <a:prstClr val="black"/>
                </a:solidFill>
                <a:latin typeface="Courier New" pitchFamily="49" charset="0"/>
                <a:cs typeface="Courier New" pitchFamily="49" charset="0"/>
              </a:rPr>
              <a:t>}</a:t>
            </a:r>
            <a:endParaRPr lang="fr-FR" sz="1400" dirty="0">
              <a:solidFill>
                <a:prstClr val="black"/>
              </a:solidFill>
              <a:latin typeface="Courier New" pitchFamily="49" charset="0"/>
              <a:cs typeface="Courier New" pitchFamily="49" charset="0"/>
            </a:endParaRPr>
          </a:p>
        </p:txBody>
      </p:sp>
      <p:sp>
        <p:nvSpPr>
          <p:cNvPr id="18433" name="Titre 1"/>
          <p:cNvSpPr>
            <a:spLocks noGrp="1"/>
          </p:cNvSpPr>
          <p:nvPr>
            <p:ph type="title"/>
          </p:nvPr>
        </p:nvSpPr>
        <p:spPr>
          <a:xfrm>
            <a:off x="1116013" y="336550"/>
            <a:ext cx="7777162" cy="504825"/>
          </a:xfrm>
        </p:spPr>
        <p:txBody>
          <a:bodyPr/>
          <a:lstStyle/>
          <a:p>
            <a:r>
              <a:rPr lang="en-US" dirty="0" smtClean="0"/>
              <a:t>Partial Methods Illustrated</a:t>
            </a:r>
            <a:endParaRPr lang="en-US" spc="-15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5436259" y="1417340"/>
            <a:ext cx="2736304" cy="690973"/>
          </a:xfrm>
          <a:prstGeom prst="wedgeRectCallout">
            <a:avLst>
              <a:gd name="adj1" fmla="val -66455"/>
              <a:gd name="adj2" fmla="val 1094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smtClean="0"/>
              <a:t>Call the partial </a:t>
            </a:r>
            <a:r>
              <a:rPr lang="fr-FR" sz="2000" b="1" dirty="0" err="1" smtClean="0"/>
              <a:t>method</a:t>
            </a:r>
            <a:r>
              <a:rPr lang="fr-FR" sz="2000" b="1" dirty="0" smtClean="0"/>
              <a:t> </a:t>
            </a:r>
            <a:r>
              <a:rPr lang="fr-FR" sz="2000" b="1" dirty="0" err="1" smtClean="0"/>
              <a:t>when</a:t>
            </a:r>
            <a:r>
              <a:rPr lang="fr-FR" sz="2000" b="1" dirty="0" smtClean="0"/>
              <a:t> </a:t>
            </a:r>
            <a:r>
              <a:rPr lang="fr-FR" sz="2000" b="1" dirty="0" err="1" smtClean="0"/>
              <a:t>appropriate</a:t>
            </a:r>
            <a:endParaRPr lang="en-US" sz="2000" b="1" dirty="0"/>
          </a:p>
        </p:txBody>
      </p:sp>
      <p:sp>
        <p:nvSpPr>
          <p:cNvPr id="13" name="Rectangle 12"/>
          <p:cNvSpPr/>
          <p:nvPr/>
        </p:nvSpPr>
        <p:spPr>
          <a:xfrm>
            <a:off x="5436096" y="2857500"/>
            <a:ext cx="2736304" cy="690973"/>
          </a:xfrm>
          <a:prstGeom prst="wedgeRectCallout">
            <a:avLst>
              <a:gd name="adj1" fmla="val -78950"/>
              <a:gd name="adj2" fmla="val 7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err="1" smtClean="0"/>
              <a:t>Define</a:t>
            </a:r>
            <a:r>
              <a:rPr lang="fr-FR" sz="2000" b="1" dirty="0" smtClean="0"/>
              <a:t> partial </a:t>
            </a:r>
            <a:r>
              <a:rPr lang="fr-FR" sz="2000" b="1" dirty="0" err="1" smtClean="0"/>
              <a:t>method</a:t>
            </a:r>
            <a:r>
              <a:rPr lang="fr-FR" sz="2000" b="1" dirty="0" smtClean="0"/>
              <a:t>, no </a:t>
            </a:r>
            <a:r>
              <a:rPr lang="fr-FR" sz="2000" b="1" dirty="0" err="1" smtClean="0"/>
              <a:t>implementation</a:t>
            </a:r>
            <a:endParaRPr lang="en-US" sz="2000" b="1" dirty="0"/>
          </a:p>
        </p:txBody>
      </p:sp>
      <p:sp>
        <p:nvSpPr>
          <p:cNvPr id="15" name="Rectangle 14"/>
          <p:cNvSpPr/>
          <p:nvPr/>
        </p:nvSpPr>
        <p:spPr>
          <a:xfrm>
            <a:off x="5436096" y="3726810"/>
            <a:ext cx="2736304" cy="690973"/>
          </a:xfrm>
          <a:prstGeom prst="wedgeRectCallout">
            <a:avLst>
              <a:gd name="adj1" fmla="val -73429"/>
              <a:gd name="adj2" fmla="val 652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err="1" smtClean="0"/>
              <a:t>Implement</a:t>
            </a:r>
            <a:r>
              <a:rPr lang="fr-FR" sz="2000" b="1" dirty="0" smtClean="0"/>
              <a:t> </a:t>
            </a:r>
            <a:r>
              <a:rPr lang="fr-FR" sz="2000" b="1" dirty="0" err="1" smtClean="0"/>
              <a:t>it</a:t>
            </a:r>
            <a:r>
              <a:rPr lang="fr-FR" sz="2000" b="1" dirty="0" smtClean="0"/>
              <a:t> in a partial class</a:t>
            </a:r>
            <a:endParaRPr lang="en-US" sz="2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Lambda Expressions </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S</a:t>
            </a:r>
            <a:r>
              <a:rPr lang="en-US" dirty="0" smtClean="0"/>
              <a:t>imple way to write an anonymous function</a:t>
            </a:r>
          </a:p>
          <a:p>
            <a:pPr lvl="1"/>
            <a:r>
              <a:rPr lang="en-US" dirty="0" smtClean="0"/>
              <a:t>Supersedes .NET 2.0 anonymous delegates</a:t>
            </a:r>
          </a:p>
          <a:p>
            <a:r>
              <a:rPr lang="en-US" dirty="0" smtClean="0"/>
              <a:t>Example: using the </a:t>
            </a:r>
            <a:r>
              <a:rPr lang="en-US" dirty="0" err="1" smtClean="0">
                <a:latin typeface="Courier New" pitchFamily="49" charset="0"/>
                <a:cs typeface="Courier New" pitchFamily="49" charset="0"/>
              </a:rPr>
              <a:t>FindAll</a:t>
            </a:r>
            <a:r>
              <a:rPr lang="en-US" dirty="0" smtClean="0"/>
              <a:t> method of the </a:t>
            </a:r>
            <a:r>
              <a:rPr lang="en-US" dirty="0" smtClean="0">
                <a:latin typeface="Courier New" pitchFamily="49" charset="0"/>
                <a:cs typeface="Courier New" pitchFamily="49" charset="0"/>
              </a:rPr>
              <a:t>List&lt;T&gt;</a:t>
            </a:r>
            <a:r>
              <a:rPr lang="en-US" dirty="0" smtClean="0"/>
              <a:t> class</a:t>
            </a:r>
          </a:p>
          <a:p>
            <a:pPr lvl="1"/>
            <a:r>
              <a:rPr lang="en-US" dirty="0" smtClean="0"/>
              <a:t>Starting from a list of numbers</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à coins arrondis 4"/>
          <p:cNvSpPr/>
          <p:nvPr/>
        </p:nvSpPr>
        <p:spPr>
          <a:xfrm>
            <a:off x="179388" y="4009676"/>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1600" dirty="0" err="1" smtClean="0">
                <a:solidFill>
                  <a:srgbClr val="0000FF"/>
                </a:solidFill>
                <a:latin typeface="Courier New" pitchFamily="49" charset="0"/>
                <a:cs typeface="Courier New" pitchFamily="49" charset="0"/>
              </a:rPr>
              <a:t>var</a:t>
            </a:r>
            <a:r>
              <a:rPr lang="en-US" sz="1600" dirty="0" smtClean="0">
                <a:solidFill>
                  <a:prstClr val="black"/>
                </a:solidFill>
                <a:latin typeface="Courier New" pitchFamily="49" charset="0"/>
                <a:cs typeface="Courier New" pitchFamily="49" charset="0"/>
              </a:rPr>
              <a:t> numbers = </a:t>
            </a:r>
            <a:r>
              <a:rPr lang="en-US" sz="1600" dirty="0" smtClean="0">
                <a:solidFill>
                  <a:srgbClr val="0000FF"/>
                </a:solidFill>
                <a:latin typeface="Courier New" pitchFamily="49" charset="0"/>
                <a:cs typeface="Courier New" pitchFamily="49" charset="0"/>
              </a:rPr>
              <a:t>new</a:t>
            </a:r>
            <a:r>
              <a:rPr lang="en-US" sz="1600" dirty="0" smtClean="0">
                <a:solidFill>
                  <a:prstClr val="black"/>
                </a:solidFill>
                <a:latin typeface="Courier New" pitchFamily="49" charset="0"/>
                <a:cs typeface="Courier New" pitchFamily="49" charset="0"/>
              </a:rPr>
              <a:t> </a:t>
            </a:r>
            <a:r>
              <a:rPr lang="en-US" sz="1600" dirty="0" smtClean="0">
                <a:solidFill>
                  <a:srgbClr val="2B91AF"/>
                </a:solidFill>
                <a:latin typeface="Courier New" pitchFamily="49" charset="0"/>
                <a:cs typeface="Courier New" pitchFamily="49" charset="0"/>
              </a:rPr>
              <a:t>List</a:t>
            </a:r>
            <a:r>
              <a:rPr lang="en-US" sz="1600" dirty="0" smtClean="0">
                <a:solidFill>
                  <a:prstClr val="black"/>
                </a:solidFill>
                <a:latin typeface="Courier New" pitchFamily="49" charset="0"/>
                <a:cs typeface="Courier New" pitchFamily="49" charset="0"/>
              </a:rPr>
              <a:t>&lt;</a:t>
            </a:r>
            <a:r>
              <a:rPr lang="en-US" sz="1600" dirty="0" err="1" smtClean="0">
                <a:solidFill>
                  <a:srgbClr val="0000FF"/>
                </a:solidFill>
                <a:latin typeface="Courier New" pitchFamily="49" charset="0"/>
                <a:cs typeface="Courier New" pitchFamily="49" charset="0"/>
              </a:rPr>
              <a:t>int</a:t>
            </a:r>
            <a:r>
              <a:rPr lang="en-US" sz="1600" dirty="0" smtClean="0">
                <a:solidFill>
                  <a:prstClr val="black"/>
                </a:solidFill>
                <a:latin typeface="Courier New" pitchFamily="49" charset="0"/>
                <a:cs typeface="Courier New" pitchFamily="49" charset="0"/>
              </a:rPr>
              <a:t>&gt;() { 1, 3, 5, 7, 9, 2, 4, 6, 8, 0 };</a:t>
            </a:r>
            <a:endParaRPr lang="en-US" sz="16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contenu 2"/>
          <p:cNvSpPr>
            <a:spLocks noGrp="1"/>
          </p:cNvSpPr>
          <p:nvPr>
            <p:ph idx="1"/>
          </p:nvPr>
        </p:nvSpPr>
        <p:spPr>
          <a:xfrm>
            <a:off x="467544" y="1128713"/>
            <a:ext cx="8280920" cy="4230687"/>
          </a:xfrm>
        </p:spPr>
        <p:txBody>
          <a:bodyPr/>
          <a:lstStyle/>
          <a:p>
            <a:r>
              <a:rPr lang="en-US" dirty="0" smtClean="0"/>
              <a:t>Example: using the </a:t>
            </a:r>
            <a:r>
              <a:rPr lang="en-US" dirty="0" err="1" smtClean="0">
                <a:latin typeface="Courier New" pitchFamily="49" charset="0"/>
                <a:cs typeface="Courier New" pitchFamily="49" charset="0"/>
              </a:rPr>
              <a:t>FindAll</a:t>
            </a:r>
            <a:r>
              <a:rPr lang="en-US" dirty="0" smtClean="0"/>
              <a:t> method of the </a:t>
            </a:r>
            <a:r>
              <a:rPr lang="en-US" dirty="0" smtClean="0">
                <a:latin typeface="Courier New" pitchFamily="49" charset="0"/>
                <a:cs typeface="Courier New" pitchFamily="49" charset="0"/>
              </a:rPr>
              <a:t>List&lt;T&gt;</a:t>
            </a:r>
            <a:r>
              <a:rPr lang="en-US" dirty="0" smtClean="0"/>
              <a:t> class</a:t>
            </a:r>
          </a:p>
          <a:p>
            <a:pPr lvl="1"/>
            <a:r>
              <a:rPr lang="en-US" dirty="0" smtClean="0"/>
              <a:t>Get a new list containing only numbers less than 5</a:t>
            </a:r>
          </a:p>
          <a:p>
            <a:pPr lvl="1"/>
            <a:endParaRPr lang="en-US" dirty="0" smtClean="0"/>
          </a:p>
        </p:txBody>
      </p:sp>
      <p:sp>
        <p:nvSpPr>
          <p:cNvPr id="11" name="Rectangle à coins arrondis 4"/>
          <p:cNvSpPr/>
          <p:nvPr/>
        </p:nvSpPr>
        <p:spPr>
          <a:xfrm>
            <a:off x="179388" y="3865660"/>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a:t>
            </a:r>
            <a:r>
              <a:rPr lang="en-US" sz="2000" dirty="0" err="1" smtClean="0">
                <a:solidFill>
                  <a:prstClr val="black"/>
                </a:solidFill>
                <a:latin typeface="Courier New" pitchFamily="49" charset="0"/>
                <a:cs typeface="Courier New" pitchFamily="49" charset="0"/>
              </a:rPr>
              <a:t>smallNumbers</a:t>
            </a:r>
            <a:r>
              <a:rPr lang="en-US" sz="2000" dirty="0" smtClean="0">
                <a:solidFill>
                  <a:prstClr val="black"/>
                </a:solidFill>
                <a:latin typeface="Courier New" pitchFamily="49" charset="0"/>
                <a:cs typeface="Courier New" pitchFamily="49" charset="0"/>
              </a:rPr>
              <a:t> = </a:t>
            </a:r>
            <a:r>
              <a:rPr lang="en-US" sz="2000" dirty="0" err="1" smtClean="0">
                <a:solidFill>
                  <a:prstClr val="black"/>
                </a:solidFill>
                <a:latin typeface="Courier New" pitchFamily="49" charset="0"/>
                <a:cs typeface="Courier New" pitchFamily="49" charset="0"/>
              </a:rPr>
              <a:t>numbers.FindAll</a:t>
            </a:r>
            <a:r>
              <a:rPr lang="en-US" sz="2000" dirty="0" smtClean="0">
                <a:solidFill>
                  <a:prstClr val="black"/>
                </a:solidFill>
                <a:latin typeface="Courier New" pitchFamily="49" charset="0"/>
                <a:cs typeface="Courier New" pitchFamily="49" charset="0"/>
              </a:rPr>
              <a:t>(n =&gt; n &lt; 5);</a:t>
            </a:r>
            <a:endParaRPr lang="en-US" sz="2000" dirty="0">
              <a:solidFill>
                <a:prstClr val="black"/>
              </a:solidFill>
              <a:latin typeface="Courier New" pitchFamily="49" charset="0"/>
              <a:cs typeface="Courier New" pitchFamily="49" charset="0"/>
            </a:endParaRPr>
          </a:p>
        </p:txBody>
      </p:sp>
      <p:sp>
        <p:nvSpPr>
          <p:cNvPr id="18433" name="Titre 1"/>
          <p:cNvSpPr>
            <a:spLocks noGrp="1"/>
          </p:cNvSpPr>
          <p:nvPr>
            <p:ph type="title"/>
          </p:nvPr>
        </p:nvSpPr>
        <p:spPr>
          <a:xfrm>
            <a:off x="1116013" y="336550"/>
            <a:ext cx="7777162" cy="504825"/>
          </a:xfrm>
        </p:spPr>
        <p:txBody>
          <a:bodyPr/>
          <a:lstStyle/>
          <a:p>
            <a:r>
              <a:rPr lang="en-US" dirty="0" smtClean="0"/>
              <a:t>Lambda Expressions</a:t>
            </a:r>
            <a:endParaRPr lang="en-US" spc="-15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avec flèche vers le bas 8"/>
          <p:cNvSpPr/>
          <p:nvPr/>
        </p:nvSpPr>
        <p:spPr>
          <a:xfrm>
            <a:off x="4788024" y="2784870"/>
            <a:ext cx="3547643" cy="108079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en-US" sz="2000" b="1" kern="0" dirty="0">
                <a:solidFill>
                  <a:schemeClr val="bg1"/>
                </a:solidFill>
                <a:latin typeface="+mj-lt"/>
              </a:rPr>
              <a:t>Evaluates each number in the list returning true if less than 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Lambda Expressions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Example: using the </a:t>
            </a:r>
            <a:r>
              <a:rPr lang="en-US" dirty="0" err="1" smtClean="0">
                <a:latin typeface="Courier New" pitchFamily="49" charset="0"/>
                <a:cs typeface="Courier New" pitchFamily="49" charset="0"/>
              </a:rPr>
              <a:t>FindAll</a:t>
            </a:r>
            <a:r>
              <a:rPr lang="en-US" dirty="0" smtClean="0"/>
              <a:t> method of the </a:t>
            </a:r>
            <a:r>
              <a:rPr lang="en-US" dirty="0" smtClean="0">
                <a:latin typeface="Courier New" pitchFamily="49" charset="0"/>
                <a:cs typeface="Courier New" pitchFamily="49" charset="0"/>
              </a:rPr>
              <a:t>List&lt;T&gt;</a:t>
            </a:r>
            <a:r>
              <a:rPr lang="en-US" dirty="0" smtClean="0"/>
              <a:t> class</a:t>
            </a:r>
          </a:p>
          <a:p>
            <a:pPr lvl="1"/>
            <a:r>
              <a:rPr lang="en-US" dirty="0" err="1" smtClean="0">
                <a:latin typeface="Courier New" pitchFamily="49" charset="0"/>
                <a:cs typeface="Courier New" pitchFamily="49" charset="0"/>
              </a:rPr>
              <a:t>smallNumbers</a:t>
            </a:r>
            <a:r>
              <a:rPr lang="en-US" dirty="0" smtClean="0"/>
              <a:t> contains </a:t>
            </a:r>
            <a:r>
              <a:rPr lang="en-US" b="1" dirty="0" smtClean="0">
                <a:latin typeface="Courier New" panose="02070309020205020404" pitchFamily="49" charset="0"/>
                <a:cs typeface="Courier New" panose="02070309020205020404" pitchFamily="49" charset="0"/>
              </a:rPr>
              <a:t>[1, 3, 2, 4, 0]</a:t>
            </a:r>
          </a:p>
          <a:p>
            <a:r>
              <a:rPr lang="en-US" dirty="0" smtClean="0"/>
              <a:t>In C#, </a:t>
            </a:r>
            <a:r>
              <a:rPr lang="en-US" dirty="0" smtClean="0">
                <a:latin typeface="Courier New" pitchFamily="49" charset="0"/>
                <a:cs typeface="Courier New" pitchFamily="49" charset="0"/>
              </a:rPr>
              <a:t>=&gt;</a:t>
            </a:r>
            <a:r>
              <a:rPr lang="en-US" dirty="0" smtClean="0"/>
              <a:t> is read “goes to”</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Lambda Expressions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Can have zero or several parameters</a:t>
            </a:r>
          </a:p>
          <a:p>
            <a:pPr lvl="1"/>
            <a:r>
              <a:rPr lang="en-US" dirty="0" smtClean="0"/>
              <a:t>Example: sort a list of strings by length</a:t>
            </a:r>
          </a:p>
          <a:p>
            <a:pPr lvl="1"/>
            <a:endParaRPr lang="fr-FR" dirty="0"/>
          </a:p>
          <a:p>
            <a:pPr lvl="1"/>
            <a:endParaRPr lang="fr-FR" dirty="0" smtClean="0"/>
          </a:p>
          <a:p>
            <a:pPr lvl="1"/>
            <a:endParaRPr lang="fr-FR" dirty="0"/>
          </a:p>
          <a:p>
            <a:pPr lvl="1"/>
            <a:r>
              <a:rPr lang="en-US" dirty="0"/>
              <a:t>The </a:t>
            </a:r>
            <a:r>
              <a:rPr lang="en-US" dirty="0">
                <a:latin typeface="Courier New" pitchFamily="49" charset="0"/>
                <a:cs typeface="Courier New" pitchFamily="49" charset="0"/>
              </a:rPr>
              <a:t>Sort</a:t>
            </a:r>
            <a:r>
              <a:rPr lang="en-US" dirty="0"/>
              <a:t> method of the </a:t>
            </a:r>
            <a:r>
              <a:rPr lang="en-US" dirty="0">
                <a:latin typeface="Courier New" pitchFamily="49" charset="0"/>
                <a:cs typeface="Courier New" pitchFamily="49" charset="0"/>
              </a:rPr>
              <a:t>List&lt;T&gt;</a:t>
            </a:r>
            <a:r>
              <a:rPr lang="en-US" dirty="0"/>
              <a:t> class can take a function for parameter</a:t>
            </a:r>
          </a:p>
          <a:p>
            <a:pPr lvl="1"/>
            <a:endParaRPr lang="en-US" dirty="0" smtClean="0"/>
          </a:p>
          <a:p>
            <a:endParaRPr lang="en-US" dirty="0" smtClean="0"/>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à coins arrondis 4"/>
          <p:cNvSpPr/>
          <p:nvPr/>
        </p:nvSpPr>
        <p:spPr>
          <a:xfrm>
            <a:off x="179388" y="2281436"/>
            <a:ext cx="8785225"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words = </a:t>
            </a:r>
            <a:r>
              <a:rPr lang="en-US" sz="2000" dirty="0" smtClean="0">
                <a:solidFill>
                  <a:srgbClr val="0000FF"/>
                </a:solidFill>
                <a:latin typeface="Courier New" pitchFamily="49" charset="0"/>
                <a:cs typeface="Courier New" pitchFamily="49" charset="0"/>
              </a:rPr>
              <a:t>new</a:t>
            </a:r>
            <a:r>
              <a:rPr lang="en-US" sz="2000" dirty="0" smtClean="0">
                <a:solidFill>
                  <a:prstClr val="black"/>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List</a:t>
            </a:r>
            <a:r>
              <a:rPr lang="en-US" sz="2000" dirty="0" smtClean="0">
                <a:solidFill>
                  <a:prstClr val="black"/>
                </a:solidFill>
                <a:latin typeface="Courier New" pitchFamily="49" charset="0"/>
                <a:cs typeface="Courier New" pitchFamily="49" charset="0"/>
              </a:rPr>
              <a:t>&lt;</a:t>
            </a:r>
            <a:r>
              <a:rPr lang="en-US" sz="2000" dirty="0" smtClean="0">
                <a:solidFill>
                  <a:srgbClr val="0000FF"/>
                </a:solidFill>
                <a:latin typeface="Courier New" pitchFamily="49" charset="0"/>
                <a:cs typeface="Courier New" pitchFamily="49" charset="0"/>
              </a:rPr>
              <a:t>string</a:t>
            </a:r>
            <a:r>
              <a:rPr lang="en-US" sz="2000" dirty="0" smtClean="0">
                <a:solidFill>
                  <a:prstClr val="black"/>
                </a:solidFill>
                <a:latin typeface="Courier New" pitchFamily="49" charset="0"/>
                <a:cs typeface="Courier New" pitchFamily="49" charset="0"/>
              </a:rPr>
              <a:t>&gt;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 </a:t>
            </a:r>
            <a:r>
              <a:rPr lang="en-US" sz="2000" dirty="0" smtClean="0">
                <a:solidFill>
                  <a:srgbClr val="A31515"/>
                </a:solidFill>
                <a:latin typeface="Courier New" pitchFamily="49" charset="0"/>
                <a:cs typeface="Courier New" pitchFamily="49" charset="0"/>
              </a:rPr>
              <a:t>"expressions"</a:t>
            </a:r>
            <a:r>
              <a:rPr lang="en-US" sz="2000" dirty="0" smtClean="0">
                <a:solidFill>
                  <a:prstClr val="black"/>
                </a:solidFill>
                <a:latin typeface="Courier New" pitchFamily="49" charset="0"/>
                <a:cs typeface="Courier New" pitchFamily="49" charset="0"/>
              </a:rPr>
              <a:t>, </a:t>
            </a:r>
            <a:r>
              <a:rPr lang="en-US" sz="2000" dirty="0" smtClean="0">
                <a:solidFill>
                  <a:srgbClr val="A31515"/>
                </a:solidFill>
                <a:latin typeface="Courier New" pitchFamily="49" charset="0"/>
                <a:cs typeface="Courier New" pitchFamily="49" charset="0"/>
              </a:rPr>
              <a:t>"love"</a:t>
            </a:r>
            <a:r>
              <a:rPr lang="en-US" sz="2000" dirty="0" smtClean="0">
                <a:solidFill>
                  <a:prstClr val="black"/>
                </a:solidFill>
                <a:latin typeface="Courier New" pitchFamily="49" charset="0"/>
                <a:cs typeface="Courier New" pitchFamily="49" charset="0"/>
              </a:rPr>
              <a:t>, </a:t>
            </a:r>
            <a:r>
              <a:rPr lang="en-US" sz="2000" dirty="0" smtClean="0">
                <a:solidFill>
                  <a:srgbClr val="A31515"/>
                </a:solidFill>
                <a:latin typeface="Courier New" pitchFamily="49" charset="0"/>
                <a:cs typeface="Courier New" pitchFamily="49" charset="0"/>
              </a:rPr>
              <a:t>"lambda"</a:t>
            </a:r>
            <a:r>
              <a:rPr lang="en-US" sz="2000" dirty="0" smtClean="0">
                <a:solidFill>
                  <a:prstClr val="black"/>
                </a:solidFill>
                <a:latin typeface="Courier New" pitchFamily="49" charset="0"/>
                <a:cs typeface="Courier New" pitchFamily="49" charset="0"/>
              </a:rPr>
              <a:t>, </a:t>
            </a:r>
            <a:r>
              <a:rPr lang="en-US" sz="2000" dirty="0" smtClean="0">
                <a:solidFill>
                  <a:srgbClr val="A31515"/>
                </a:solidFill>
                <a:latin typeface="Courier New" pitchFamily="49" charset="0"/>
                <a:cs typeface="Courier New" pitchFamily="49" charset="0"/>
              </a:rPr>
              <a:t>"I"</a:t>
            </a:r>
            <a:r>
              <a:rPr lang="en-US" sz="2000" dirty="0" smtClean="0">
                <a:solidFill>
                  <a:prstClr val="black"/>
                </a:solidFill>
                <a:latin typeface="Courier New" pitchFamily="49" charset="0"/>
                <a:cs typeface="Courier New" pitchFamily="49" charset="0"/>
              </a:rPr>
              <a:t> };</a:t>
            </a:r>
            <a:endParaRPr lang="en-US" sz="2000" dirty="0">
              <a:solidFill>
                <a:prstClr val="black"/>
              </a:solidFill>
              <a:latin typeface="Courier New" pitchFamily="49" charset="0"/>
              <a:cs typeface="Courier New" pitchFamily="49" charset="0"/>
            </a:endParaRPr>
          </a:p>
        </p:txBody>
      </p:sp>
      <p:sp>
        <p:nvSpPr>
          <p:cNvPr id="13" name="Rectangle à coins arrondis 4"/>
          <p:cNvSpPr/>
          <p:nvPr/>
        </p:nvSpPr>
        <p:spPr>
          <a:xfrm>
            <a:off x="179388" y="4441724"/>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latin typeface="Courier New" pitchFamily="49" charset="0"/>
                <a:cs typeface="Courier New" pitchFamily="49" charset="0"/>
              </a:rPr>
              <a:t>words.Sort</a:t>
            </a:r>
            <a:r>
              <a:rPr lang="fr-FR" sz="2000" dirty="0" smtClean="0">
                <a:latin typeface="Courier New" pitchFamily="49" charset="0"/>
                <a:cs typeface="Courier New" pitchFamily="49" charset="0"/>
              </a:rPr>
              <a:t>((w1, w2) =&gt; w1.</a:t>
            </a:r>
            <a:r>
              <a:rPr lang="fr-FR" sz="2000" dirty="0" err="1" smtClean="0">
                <a:latin typeface="Courier New" pitchFamily="49" charset="0"/>
                <a:cs typeface="Courier New" pitchFamily="49" charset="0"/>
              </a:rPr>
              <a:t>Length.CompareTo</a:t>
            </a:r>
            <a:r>
              <a:rPr lang="fr-FR" sz="2000" dirty="0" smtClean="0">
                <a:latin typeface="Courier New" pitchFamily="49" charset="0"/>
                <a:cs typeface="Courier New" pitchFamily="49" charset="0"/>
              </a:rPr>
              <a:t>(w2.</a:t>
            </a:r>
            <a:r>
              <a:rPr lang="fr-FR" sz="2000" dirty="0" err="1" smtClean="0">
                <a:latin typeface="Courier New" pitchFamily="49" charset="0"/>
                <a:cs typeface="Courier New" pitchFamily="49" charset="0"/>
              </a:rPr>
              <a:t>Length</a:t>
            </a:r>
            <a:r>
              <a:rPr lang="fr-FR" sz="2000" dirty="0" smtClean="0">
                <a:latin typeface="Courier New" pitchFamily="49" charset="0"/>
                <a:cs typeface="Courier New" pitchFamily="49" charset="0"/>
              </a:rPr>
              <a:t>));</a:t>
            </a:r>
            <a:endParaRPr lang="fr-FR"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Lambda Expressions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Can have zero or several parameters</a:t>
            </a:r>
          </a:p>
          <a:p>
            <a:pPr lvl="1"/>
            <a:r>
              <a:rPr lang="en-US" dirty="0" smtClean="0"/>
              <a:t>The </a:t>
            </a:r>
            <a:r>
              <a:rPr lang="en-US" dirty="0" smtClean="0">
                <a:latin typeface="Courier New" pitchFamily="49" charset="0"/>
                <a:cs typeface="Courier New" pitchFamily="49" charset="0"/>
              </a:rPr>
              <a:t>words</a:t>
            </a:r>
            <a:r>
              <a:rPr lang="en-US" dirty="0" smtClean="0"/>
              <a:t> list contains the following list of words:</a:t>
            </a:r>
          </a:p>
          <a:p>
            <a:pPr lvl="1"/>
            <a:endParaRPr lang="en-US" dirty="0" smtClean="0"/>
          </a:p>
          <a:p>
            <a:pPr lvl="1"/>
            <a:endParaRPr lang="en-US" dirty="0" smtClean="0"/>
          </a:p>
          <a:p>
            <a:r>
              <a:rPr lang="en-US" dirty="0" smtClean="0"/>
              <a:t>Lambda expressions are used for </a:t>
            </a:r>
            <a:r>
              <a:rPr lang="en-US" dirty="0" smtClean="0">
                <a:latin typeface="Courier New" pitchFamily="49" charset="0"/>
                <a:cs typeface="Courier New" pitchFamily="49" charset="0"/>
              </a:rPr>
              <a:t>where</a:t>
            </a:r>
            <a:r>
              <a:rPr lang="en-US" dirty="0" smtClean="0"/>
              <a:t> clauses in LINQ expressions</a:t>
            </a:r>
          </a:p>
          <a:p>
            <a:endParaRPr lang="en-US" dirty="0" smtClean="0"/>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shape6"/>
          <p:cNvSpPr/>
          <p:nvPr/>
        </p:nvSpPr>
        <p:spPr bwMode="blackWhite">
          <a:xfrm>
            <a:off x="2734125" y="2353444"/>
            <a:ext cx="3675751" cy="369332"/>
          </a:xfrm>
          <a:prstGeom prst="rect">
            <a:avLst/>
          </a:prstGeom>
          <a:solidFill>
            <a:srgbClr val="FFFFFF"/>
          </a:solidFill>
          <a:ln>
            <a:solidFill>
              <a:srgbClr val="00008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I love lambda expressions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Events and Lambda Expressions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Event handlers are delegates</a:t>
            </a:r>
          </a:p>
          <a:p>
            <a:pPr lvl="1"/>
            <a:r>
              <a:rPr lang="en-US" dirty="0" smtClean="0"/>
              <a:t>Can be declared with inline delegate or lambda expression</a:t>
            </a:r>
          </a:p>
          <a:p>
            <a:pPr lvl="1"/>
            <a:r>
              <a:rPr lang="en-US" dirty="0" smtClean="0"/>
              <a:t>Useful for those “single-line event handlers”</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Events and Lambda Expressions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Using a class called </a:t>
            </a:r>
            <a:r>
              <a:rPr lang="en-US" dirty="0" err="1" smtClean="0">
                <a:latin typeface="Courier New" pitchFamily="49" charset="0"/>
                <a:cs typeface="Courier New" pitchFamily="49" charset="0"/>
              </a:rPr>
              <a:t>EmployeeWithEvents</a:t>
            </a:r>
            <a:endParaRPr lang="en-US" dirty="0" smtClean="0">
              <a:latin typeface="Courier New" pitchFamily="49" charset="0"/>
              <a:cs typeface="Courier New" pitchFamily="49" charset="0"/>
            </a:endParaRPr>
          </a:p>
          <a:p>
            <a:pPr lvl="1"/>
            <a:r>
              <a:rPr lang="en-US" dirty="0" smtClean="0"/>
              <a:t>Having an event called </a:t>
            </a:r>
            <a:r>
              <a:rPr lang="en-US" dirty="0" err="1" smtClean="0">
                <a:latin typeface="Courier New" pitchFamily="49" charset="0"/>
                <a:cs typeface="Courier New" pitchFamily="49" charset="0"/>
              </a:rPr>
              <a:t>SalaryChanged</a:t>
            </a:r>
            <a:endParaRPr lang="en-US" dirty="0" smtClean="0">
              <a:latin typeface="Courier New" pitchFamily="49" charset="0"/>
              <a:cs typeface="Courier New" pitchFamily="49" charset="0"/>
            </a:endParaRPr>
          </a:p>
          <a:p>
            <a:pPr lvl="1"/>
            <a:r>
              <a:rPr lang="en-US" dirty="0" smtClean="0"/>
              <a:t>And an event handler called </a:t>
            </a:r>
            <a:r>
              <a:rPr lang="en-US" dirty="0" err="1" smtClean="0">
                <a:latin typeface="Courier New" pitchFamily="49" charset="0"/>
                <a:cs typeface="Courier New" pitchFamily="49" charset="0"/>
              </a:rPr>
              <a:t>SalaryChanged</a:t>
            </a:r>
            <a:endParaRPr lang="en-US" dirty="0" smtClean="0"/>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à coins arrondis 4"/>
          <p:cNvSpPr/>
          <p:nvPr/>
        </p:nvSpPr>
        <p:spPr>
          <a:xfrm>
            <a:off x="179388" y="2857596"/>
            <a:ext cx="8785225" cy="144006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a:t>
            </a:r>
            <a:r>
              <a:rPr lang="en-US" sz="2000" dirty="0" err="1" smtClean="0">
                <a:solidFill>
                  <a:prstClr val="black"/>
                </a:solidFill>
                <a:latin typeface="Courier New" pitchFamily="49" charset="0"/>
                <a:cs typeface="Courier New" pitchFamily="49" charset="0"/>
              </a:rPr>
              <a:t>emp</a:t>
            </a:r>
            <a:r>
              <a:rPr lang="en-US" sz="2000" dirty="0" smtClean="0">
                <a:solidFill>
                  <a:prstClr val="black"/>
                </a:solidFill>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new</a:t>
            </a:r>
            <a:r>
              <a:rPr lang="en-US" sz="2000" dirty="0" smtClean="0">
                <a:solidFill>
                  <a:prstClr val="black"/>
                </a:solidFill>
                <a:latin typeface="Courier New" pitchFamily="49" charset="0"/>
                <a:cs typeface="Courier New" pitchFamily="49" charset="0"/>
              </a:rPr>
              <a:t> </a:t>
            </a:r>
            <a:r>
              <a:rPr lang="en-US" sz="2000" dirty="0" err="1" smtClean="0">
                <a:solidFill>
                  <a:srgbClr val="2B91AF"/>
                </a:solidFill>
                <a:latin typeface="Courier New" pitchFamily="49" charset="0"/>
                <a:cs typeface="Courier New" pitchFamily="49" charset="0"/>
              </a:rPr>
              <a:t>EmployeeWithEvents</a:t>
            </a:r>
            <a:r>
              <a:rPr lang="en-US" sz="2000" dirty="0" smtClean="0">
                <a:solidFill>
                  <a:prstClr val="black"/>
                </a:solidFill>
                <a:latin typeface="Courier New" pitchFamily="49" charset="0"/>
                <a:cs typeface="Courier New" pitchFamily="49" charset="0"/>
              </a:rPr>
              <a:t> {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Name = </a:t>
            </a:r>
            <a:r>
              <a:rPr lang="en-US" sz="2000" dirty="0" smtClean="0">
                <a:solidFill>
                  <a:srgbClr val="A31515"/>
                </a:solidFill>
                <a:latin typeface="Courier New" pitchFamily="49" charset="0"/>
                <a:cs typeface="Courier New" pitchFamily="49" charset="0"/>
              </a:rPr>
              <a:t>"An employee"</a:t>
            </a:r>
            <a:r>
              <a:rPr lang="en-US" sz="2000" dirty="0" smtClean="0">
                <a:solidFill>
                  <a:prstClr val="black"/>
                </a:solidFill>
                <a:latin typeface="Courier New" pitchFamily="49" charset="0"/>
                <a:cs typeface="Courier New" pitchFamily="49" charset="0"/>
              </a:rPr>
              <a:t>,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Salary = 500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a:t>
            </a:r>
            <a:endParaRPr lang="en-US"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a:endParaRPr lang="en-US" dirty="0" smtClean="0"/>
          </a:p>
          <a:p>
            <a:pPr lvl="1"/>
            <a:endParaRPr lang="en-US" dirty="0" smtClean="0"/>
          </a:p>
          <a:p>
            <a:pPr lvl="1"/>
            <a:r>
              <a:rPr lang="en-US" dirty="0" smtClean="0"/>
              <a:t>.NET 3.5 Language Review</a:t>
            </a:r>
          </a:p>
          <a:p>
            <a:pPr lvl="1"/>
            <a:r>
              <a:rPr lang="en-US" dirty="0" smtClean="0"/>
              <a:t>Dynamic Language Runtime</a:t>
            </a:r>
          </a:p>
          <a:p>
            <a:pPr lvl="1"/>
            <a:r>
              <a:rPr lang="en-US" dirty="0" smtClean="0"/>
              <a:t>LINQ: A Query Language</a:t>
            </a:r>
          </a:p>
          <a:p>
            <a:pPr lvl="1"/>
            <a:r>
              <a:rPr lang="en-US" dirty="0" smtClean="0"/>
              <a:t>.NET 4 Core Enhancements</a:t>
            </a:r>
          </a:p>
        </p:txBody>
      </p:sp>
      <p:sp>
        <p:nvSpPr>
          <p:cNvPr id="35843" name="Espace réservé du contenu 3"/>
          <p:cNvSpPr>
            <a:spLocks noGrp="1"/>
          </p:cNvSpPr>
          <p:nvPr>
            <p:ph sz="quarter" idx="13"/>
          </p:nvPr>
        </p:nvSpPr>
        <p:spPr/>
        <p:txBody>
          <a:bodyPr/>
          <a:lstStyle/>
          <a:p>
            <a:pPr>
              <a:defRPr/>
            </a:pPr>
            <a:r>
              <a:rPr lang="en-US" dirty="0" smtClean="0">
                <a:ea typeface="MS PGothic" charset="0"/>
                <a:cs typeface="Myriad Pro"/>
              </a:rPr>
              <a:t>C# Enhancements</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Events and Lambda Expressions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Classic event handler</a:t>
            </a:r>
          </a:p>
          <a:p>
            <a:endParaRPr lang="en-US" dirty="0" smtClean="0"/>
          </a:p>
          <a:p>
            <a:r>
              <a:rPr lang="en-US" dirty="0" smtClean="0"/>
              <a:t>Can be simplified</a:t>
            </a:r>
          </a:p>
          <a:p>
            <a:endParaRPr lang="en-US" dirty="0" smtClean="0"/>
          </a:p>
          <a:p>
            <a:r>
              <a:rPr lang="en-US" dirty="0" smtClean="0"/>
              <a:t>Using an anonymous delegate</a:t>
            </a: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à coins arrondis 4"/>
          <p:cNvSpPr/>
          <p:nvPr/>
        </p:nvSpPr>
        <p:spPr>
          <a:xfrm>
            <a:off x="179388" y="1705420"/>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latin typeface="Courier New" pitchFamily="49" charset="0"/>
                <a:cs typeface="Courier New" pitchFamily="49" charset="0"/>
              </a:rPr>
              <a:t>emp.SalaryChanged</a:t>
            </a:r>
            <a:r>
              <a:rPr lang="fr-FR" sz="2000" dirty="0" smtClean="0">
                <a:latin typeface="Courier New" pitchFamily="49" charset="0"/>
                <a:cs typeface="Courier New" pitchFamily="49" charset="0"/>
              </a:rPr>
              <a:t> += </a:t>
            </a:r>
            <a:r>
              <a:rPr lang="fr-FR" sz="2000" dirty="0" smtClean="0">
                <a:solidFill>
                  <a:srgbClr val="0000FF"/>
                </a:solidFill>
                <a:latin typeface="Courier New" pitchFamily="49" charset="0"/>
                <a:cs typeface="Courier New" pitchFamily="49" charset="0"/>
              </a:rPr>
              <a:t>new</a:t>
            </a:r>
            <a:r>
              <a:rPr lang="fr-FR" sz="2000" dirty="0" smtClean="0">
                <a:solidFill>
                  <a:prstClr val="black"/>
                </a:solidFill>
                <a:latin typeface="Courier New" pitchFamily="49" charset="0"/>
                <a:cs typeface="Courier New" pitchFamily="49" charset="0"/>
              </a:rPr>
              <a:t> </a:t>
            </a:r>
            <a:r>
              <a:rPr lang="fr-FR" sz="2000" dirty="0" err="1" smtClean="0">
                <a:solidFill>
                  <a:srgbClr val="2B91AF"/>
                </a:solidFill>
                <a:latin typeface="Courier New" pitchFamily="49" charset="0"/>
                <a:cs typeface="Courier New" pitchFamily="49" charset="0"/>
              </a:rPr>
              <a:t>EventHandler</a:t>
            </a:r>
            <a:r>
              <a:rPr lang="fr-FR" sz="2000" dirty="0" smtClean="0">
                <a:solidFill>
                  <a:prstClr val="black"/>
                </a:solidFill>
                <a:latin typeface="Courier New" pitchFamily="49" charset="0"/>
                <a:cs typeface="Courier New" pitchFamily="49" charset="0"/>
              </a:rPr>
              <a:t>(</a:t>
            </a:r>
            <a:r>
              <a:rPr lang="fr-FR" sz="2000" dirty="0" err="1" smtClean="0">
                <a:solidFill>
                  <a:prstClr val="black"/>
                </a:solidFill>
                <a:latin typeface="Courier New" pitchFamily="49" charset="0"/>
                <a:cs typeface="Courier New" pitchFamily="49" charset="0"/>
              </a:rPr>
              <a:t>SalaryChanged</a:t>
            </a:r>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
        <p:nvSpPr>
          <p:cNvPr id="15" name="Rectangle à coins arrondis 4"/>
          <p:cNvSpPr/>
          <p:nvPr/>
        </p:nvSpPr>
        <p:spPr>
          <a:xfrm>
            <a:off x="179512" y="2713532"/>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latin typeface="Courier New" pitchFamily="49" charset="0"/>
                <a:cs typeface="Courier New" pitchFamily="49" charset="0"/>
              </a:rPr>
              <a:t>emp.SalaryChanged</a:t>
            </a:r>
            <a:r>
              <a:rPr lang="fr-FR" sz="2000" dirty="0" smtClean="0">
                <a:latin typeface="Courier New" pitchFamily="49" charset="0"/>
                <a:cs typeface="Courier New" pitchFamily="49" charset="0"/>
              </a:rPr>
              <a:t> += </a:t>
            </a:r>
            <a:r>
              <a:rPr lang="fr-FR" sz="2000" dirty="0" err="1" smtClean="0">
                <a:latin typeface="Courier New" pitchFamily="49" charset="0"/>
                <a:cs typeface="Courier New" pitchFamily="49" charset="0"/>
              </a:rPr>
              <a:t>SalaryChanged</a:t>
            </a:r>
            <a:r>
              <a:rPr lang="fr-FR" sz="2000" dirty="0" smtClean="0">
                <a:latin typeface="Courier New" pitchFamily="49" charset="0"/>
                <a:cs typeface="Courier New" pitchFamily="49" charset="0"/>
              </a:rPr>
              <a:t>;</a:t>
            </a:r>
            <a:endParaRPr lang="fr-FR" sz="2000" dirty="0">
              <a:latin typeface="Courier New" pitchFamily="49" charset="0"/>
              <a:cs typeface="Courier New" pitchFamily="49" charset="0"/>
            </a:endParaRPr>
          </a:p>
        </p:txBody>
      </p:sp>
      <p:sp>
        <p:nvSpPr>
          <p:cNvPr id="17" name="Rectangle à coins arrondis 4"/>
          <p:cNvSpPr/>
          <p:nvPr/>
        </p:nvSpPr>
        <p:spPr>
          <a:xfrm>
            <a:off x="179512" y="3721644"/>
            <a:ext cx="8785225" cy="1512120"/>
          </a:xfrm>
          <a:prstGeom prst="roundRect">
            <a:avLst>
              <a:gd name="adj" fmla="val 9305"/>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dirty="0" err="1" smtClean="0">
                <a:latin typeface="Courier New" pitchFamily="49" charset="0"/>
                <a:cs typeface="Courier New" pitchFamily="49" charset="0"/>
              </a:rPr>
              <a:t>emp.SalaryChanged</a:t>
            </a:r>
            <a:r>
              <a:rPr lang="en-US" dirty="0" smtClean="0">
                <a:latin typeface="Courier New" pitchFamily="49" charset="0"/>
                <a:cs typeface="Courier New" pitchFamily="49" charset="0"/>
              </a:rPr>
              <a:t> += </a:t>
            </a:r>
            <a:r>
              <a:rPr lang="en-US" dirty="0" smtClean="0">
                <a:solidFill>
                  <a:srgbClr val="0000FF"/>
                </a:solidFill>
                <a:latin typeface="Courier New" pitchFamily="49" charset="0"/>
                <a:cs typeface="Courier New" pitchFamily="49" charset="0"/>
              </a:rPr>
              <a:t>delegate</a:t>
            </a:r>
            <a:r>
              <a:rPr lang="en-US" dirty="0" smtClean="0">
                <a:solidFill>
                  <a:prstClr val="black"/>
                </a:solidFill>
                <a:latin typeface="Courier New" pitchFamily="49" charset="0"/>
                <a:cs typeface="Courier New" pitchFamily="49" charset="0"/>
              </a:rPr>
              <a:t>(</a:t>
            </a:r>
            <a:r>
              <a:rPr lang="en-US" dirty="0" smtClean="0">
                <a:solidFill>
                  <a:srgbClr val="0000FF"/>
                </a:solidFill>
                <a:latin typeface="Courier New" pitchFamily="49" charset="0"/>
                <a:cs typeface="Courier New" pitchFamily="49" charset="0"/>
              </a:rPr>
              <a:t>object</a:t>
            </a:r>
            <a:r>
              <a:rPr lang="en-US" dirty="0" smtClean="0">
                <a:solidFill>
                  <a:prstClr val="black"/>
                </a:solidFill>
                <a:latin typeface="Courier New" pitchFamily="49" charset="0"/>
                <a:cs typeface="Courier New" pitchFamily="49" charset="0"/>
              </a:rPr>
              <a:t> sender, </a:t>
            </a:r>
            <a:r>
              <a:rPr lang="en-US" dirty="0" err="1" smtClean="0">
                <a:solidFill>
                  <a:srgbClr val="2B91AF"/>
                </a:solidFill>
                <a:latin typeface="Courier New" pitchFamily="49" charset="0"/>
                <a:cs typeface="Courier New" pitchFamily="49" charset="0"/>
              </a:rPr>
              <a:t>EventArgs</a:t>
            </a:r>
            <a:r>
              <a:rPr lang="en-US" dirty="0" smtClean="0">
                <a:solidFill>
                  <a:prstClr val="black"/>
                </a:solidFill>
                <a:latin typeface="Courier New" pitchFamily="49" charset="0"/>
                <a:cs typeface="Courier New" pitchFamily="49" charset="0"/>
              </a:rPr>
              <a:t> e)</a:t>
            </a:r>
          </a:p>
          <a:p>
            <a:r>
              <a:rPr lang="fr-FR" dirty="0" smtClean="0">
                <a:solidFill>
                  <a:prstClr val="black"/>
                </a:solidFill>
                <a:latin typeface="Courier New" pitchFamily="49" charset="0"/>
                <a:cs typeface="Courier New" pitchFamily="49" charset="0"/>
              </a:rPr>
              <a:t>{</a:t>
            </a:r>
          </a:p>
          <a:p>
            <a:r>
              <a:rPr lang="en-US" dirty="0" smtClean="0">
                <a:solidFill>
                  <a:srgbClr val="2B91AF"/>
                </a:solidFill>
                <a:latin typeface="Courier New" pitchFamily="49" charset="0"/>
                <a:cs typeface="Courier New" pitchFamily="49" charset="0"/>
              </a:rPr>
              <a:t>  </a:t>
            </a:r>
            <a:r>
              <a:rPr lang="en-US" dirty="0" err="1" smtClean="0">
                <a:solidFill>
                  <a:srgbClr val="2B91AF"/>
                </a:solidFill>
                <a:latin typeface="Courier New" pitchFamily="49" charset="0"/>
                <a:cs typeface="Courier New" pitchFamily="49" charset="0"/>
              </a:rPr>
              <a:t>Console</a:t>
            </a:r>
            <a:r>
              <a:rPr lang="en-US" dirty="0" err="1" smtClean="0">
                <a:solidFill>
                  <a:prstClr val="black"/>
                </a:solidFill>
                <a:latin typeface="Courier New" pitchFamily="49" charset="0"/>
                <a:cs typeface="Courier New" pitchFamily="49" charset="0"/>
              </a:rPr>
              <a:t>.WriteLine</a:t>
            </a:r>
            <a:r>
              <a:rPr lang="en-US" dirty="0" smtClean="0">
                <a:solidFill>
                  <a:prstClr val="black"/>
                </a:solidFill>
                <a:latin typeface="Courier New" pitchFamily="49" charset="0"/>
                <a:cs typeface="Courier New" pitchFamily="49" charset="0"/>
              </a:rPr>
              <a:t>(</a:t>
            </a:r>
            <a:r>
              <a:rPr lang="en-US" dirty="0" smtClean="0">
                <a:solidFill>
                  <a:srgbClr val="A31515"/>
                </a:solidFill>
                <a:latin typeface="Courier New" pitchFamily="49" charset="0"/>
                <a:cs typeface="Courier New" pitchFamily="49" charset="0"/>
              </a:rPr>
              <a:t>"{0}'s salary has changed: {1}"</a:t>
            </a:r>
            <a:r>
              <a:rPr lang="en-US" dirty="0" smtClean="0">
                <a:solidFill>
                  <a:prstClr val="black"/>
                </a:solidFill>
                <a:latin typeface="Courier New" pitchFamily="49" charset="0"/>
                <a:cs typeface="Courier New" pitchFamily="49" charset="0"/>
              </a:rPr>
              <a:t>, </a:t>
            </a:r>
          </a:p>
          <a:p>
            <a:r>
              <a:rPr lang="en-US" dirty="0" smtClean="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emp.Name</a:t>
            </a:r>
            <a:r>
              <a:rPr lang="en-US" dirty="0" smtClean="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emp.Salary</a:t>
            </a:r>
            <a:r>
              <a:rPr lang="en-US" dirty="0" smtClean="0">
                <a:solidFill>
                  <a:prstClr val="black"/>
                </a:solidFill>
                <a:latin typeface="Courier New" pitchFamily="49" charset="0"/>
                <a:cs typeface="Courier New" pitchFamily="49" charset="0"/>
              </a:rPr>
              <a:t>);</a:t>
            </a:r>
          </a:p>
          <a:p>
            <a:r>
              <a:rPr lang="fr-FR" dirty="0" smtClean="0">
                <a:solidFill>
                  <a:prstClr val="black"/>
                </a:solidFill>
                <a:latin typeface="Courier New" pitchFamily="49" charset="0"/>
                <a:cs typeface="Courier New" pitchFamily="49" charset="0"/>
              </a:rPr>
              <a:t>};</a:t>
            </a:r>
            <a:endParaRPr lang="fr-FR"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4"/>
          <p:cNvSpPr/>
          <p:nvPr/>
        </p:nvSpPr>
        <p:spPr>
          <a:xfrm>
            <a:off x="179512" y="2209476"/>
            <a:ext cx="8785225" cy="1800152"/>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latin typeface="Courier New" pitchFamily="49" charset="0"/>
                <a:cs typeface="Courier New" pitchFamily="49" charset="0"/>
              </a:rPr>
              <a:t>emp.SalaryChanged</a:t>
            </a:r>
            <a:r>
              <a:rPr lang="fr-FR" sz="2000" dirty="0" smtClean="0">
                <a:latin typeface="Courier New" pitchFamily="49" charset="0"/>
                <a:cs typeface="Courier New" pitchFamily="49" charset="0"/>
              </a:rPr>
              <a:t> += </a:t>
            </a:r>
          </a:p>
          <a:p>
            <a:r>
              <a:rPr lang="fr-FR" sz="2000" dirty="0" smtClean="0">
                <a:latin typeface="Courier New" pitchFamily="49" charset="0"/>
                <a:cs typeface="Courier New" pitchFamily="49" charset="0"/>
              </a:rPr>
              <a:t>    (</a:t>
            </a:r>
            <a:r>
              <a:rPr lang="fr-FR" sz="2000" dirty="0" err="1" smtClean="0">
                <a:latin typeface="Courier New" pitchFamily="49" charset="0"/>
                <a:cs typeface="Courier New" pitchFamily="49" charset="0"/>
              </a:rPr>
              <a:t>sender</a:t>
            </a:r>
            <a:r>
              <a:rPr lang="fr-FR" sz="2000" dirty="0" smtClean="0">
                <a:latin typeface="Courier New" pitchFamily="49" charset="0"/>
                <a:cs typeface="Courier New" pitchFamily="49" charset="0"/>
              </a:rPr>
              <a:t>, e) =&gt;</a:t>
            </a:r>
          </a:p>
          <a:p>
            <a:r>
              <a:rPr lang="en-US" sz="2000" dirty="0" smtClean="0">
                <a:latin typeface="Courier New" pitchFamily="49" charset="0"/>
                <a:cs typeface="Courier New" pitchFamily="49" charset="0"/>
              </a:rPr>
              <a:t>       </a:t>
            </a:r>
            <a:r>
              <a:rPr lang="en-US" sz="2000" dirty="0" err="1" smtClean="0">
                <a:solidFill>
                  <a:srgbClr val="2B91AF"/>
                </a:solidFill>
                <a:latin typeface="Courier New" pitchFamily="49" charset="0"/>
                <a:cs typeface="Courier New" pitchFamily="49" charset="0"/>
              </a:rPr>
              <a:t>Console</a:t>
            </a:r>
            <a:r>
              <a:rPr lang="en-US" sz="2000" dirty="0" err="1" smtClean="0">
                <a:solidFill>
                  <a:prstClr val="black"/>
                </a:solidFill>
                <a:latin typeface="Courier New" pitchFamily="49" charset="0"/>
                <a:cs typeface="Courier New" pitchFamily="49" charset="0"/>
              </a:rPr>
              <a:t>.WriteLine</a:t>
            </a:r>
            <a:r>
              <a:rPr lang="en-US" sz="2000" dirty="0" smtClean="0">
                <a:solidFill>
                  <a:prstClr val="black"/>
                </a:solidFill>
                <a:latin typeface="Courier New" pitchFamily="49" charset="0"/>
                <a:cs typeface="Courier New" pitchFamily="49" charset="0"/>
              </a:rPr>
              <a:t>(</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a:t>
            </a:r>
            <a:r>
              <a:rPr lang="en-US" sz="2000" dirty="0" smtClean="0">
                <a:solidFill>
                  <a:srgbClr val="A31515"/>
                </a:solidFill>
                <a:latin typeface="Courier New" pitchFamily="49" charset="0"/>
                <a:cs typeface="Courier New" pitchFamily="49" charset="0"/>
              </a:rPr>
              <a:t>"{0}'s salary has changed: {1}"</a:t>
            </a:r>
            <a:r>
              <a:rPr lang="en-US" sz="2000" dirty="0" smtClean="0">
                <a:solidFill>
                  <a:prstClr val="black"/>
                </a:solidFill>
                <a:latin typeface="Courier New" pitchFamily="49" charset="0"/>
                <a:cs typeface="Courier New" pitchFamily="49" charset="0"/>
              </a:rPr>
              <a:t>,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a:t>
            </a:r>
            <a:r>
              <a:rPr lang="en-US" sz="2000" dirty="0" err="1" smtClean="0">
                <a:solidFill>
                  <a:prstClr val="black"/>
                </a:solidFill>
                <a:latin typeface="Courier New" pitchFamily="49" charset="0"/>
                <a:cs typeface="Courier New" pitchFamily="49" charset="0"/>
              </a:rPr>
              <a:t>emp.Name</a:t>
            </a:r>
            <a:r>
              <a:rPr lang="en-US" sz="2000" dirty="0" smtClean="0">
                <a:solidFill>
                  <a:prstClr val="black"/>
                </a:solidFill>
                <a:latin typeface="Courier New" pitchFamily="49" charset="0"/>
                <a:cs typeface="Courier New" pitchFamily="49" charset="0"/>
              </a:rPr>
              <a:t>, </a:t>
            </a:r>
            <a:r>
              <a:rPr lang="en-US" sz="2000" dirty="0" err="1" smtClean="0">
                <a:solidFill>
                  <a:prstClr val="black"/>
                </a:solidFill>
                <a:latin typeface="Courier New" pitchFamily="49" charset="0"/>
                <a:cs typeface="Courier New" pitchFamily="49" charset="0"/>
              </a:rPr>
              <a:t>emp.Salary</a:t>
            </a:r>
            <a:r>
              <a:rPr lang="en-US" sz="2000" dirty="0" smtClean="0">
                <a:solidFill>
                  <a:prstClr val="black"/>
                </a:solidFill>
                <a:latin typeface="Courier New" pitchFamily="49" charset="0"/>
                <a:cs typeface="Courier New" pitchFamily="49" charset="0"/>
              </a:rPr>
              <a:t>);</a:t>
            </a:r>
            <a:endParaRPr lang="en-US" sz="2000" dirty="0">
              <a:solidFill>
                <a:prstClr val="black"/>
              </a:solidFill>
              <a:latin typeface="Courier New" pitchFamily="49" charset="0"/>
              <a:cs typeface="Courier New" pitchFamily="49" charset="0"/>
            </a:endParaRPr>
          </a:p>
        </p:txBody>
      </p:sp>
      <p:sp>
        <p:nvSpPr>
          <p:cNvPr id="18433" name="Titre 1"/>
          <p:cNvSpPr>
            <a:spLocks noGrp="1"/>
          </p:cNvSpPr>
          <p:nvPr>
            <p:ph type="title"/>
          </p:nvPr>
        </p:nvSpPr>
        <p:spPr>
          <a:xfrm>
            <a:off x="1116013" y="336550"/>
            <a:ext cx="7777162" cy="504825"/>
          </a:xfrm>
        </p:spPr>
        <p:txBody>
          <a:bodyPr/>
          <a:lstStyle/>
          <a:p>
            <a:r>
              <a:rPr lang="en-US" dirty="0" smtClean="0"/>
              <a:t>Events and Lambda Expressions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Using a lambda expression</a:t>
            </a:r>
            <a:endParaRPr lang="en-US" dirty="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4355976" y="1993404"/>
            <a:ext cx="3456384" cy="720080"/>
          </a:xfrm>
          <a:prstGeom prst="wedgeRectCallout">
            <a:avLst>
              <a:gd name="adj1" fmla="val -82715"/>
              <a:gd name="adj2" fmla="val 62499"/>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Courier New" panose="02070309020205020404" pitchFamily="49" charset="0"/>
                <a:cs typeface="Courier New" panose="02070309020205020404" pitchFamily="49" charset="0"/>
              </a:rPr>
              <a:t>sender</a:t>
            </a:r>
            <a:r>
              <a:rPr lang="en-US" sz="2000" b="1" kern="0" dirty="0">
                <a:solidFill>
                  <a:schemeClr val="bg1"/>
                </a:solidFill>
                <a:latin typeface="+mj-lt"/>
              </a:rPr>
              <a:t> and </a:t>
            </a:r>
            <a:r>
              <a:rPr lang="en-US" sz="2000" b="1" kern="0" dirty="0">
                <a:solidFill>
                  <a:schemeClr val="bg1"/>
                </a:solidFill>
                <a:latin typeface="Courier New" panose="02070309020205020404" pitchFamily="49" charset="0"/>
                <a:cs typeface="Courier New" panose="02070309020205020404" pitchFamily="49" charset="0"/>
              </a:rPr>
              <a:t>e</a:t>
            </a:r>
            <a:r>
              <a:rPr lang="en-US" sz="2000" b="1" kern="0" dirty="0">
                <a:solidFill>
                  <a:schemeClr val="bg1"/>
                </a:solidFill>
                <a:latin typeface="+mj-lt"/>
              </a:rPr>
              <a:t> are </a:t>
            </a:r>
            <a:r>
              <a:rPr lang="en-US" sz="2000" b="1" kern="0" dirty="0" smtClean="0">
                <a:solidFill>
                  <a:schemeClr val="bg1"/>
                </a:solidFill>
                <a:latin typeface="+mj-lt"/>
              </a:rPr>
              <a:t/>
            </a:r>
            <a:br>
              <a:rPr lang="en-US" sz="2000" b="1" kern="0" dirty="0" smtClean="0">
                <a:solidFill>
                  <a:schemeClr val="bg1"/>
                </a:solidFill>
                <a:latin typeface="+mj-lt"/>
              </a:rPr>
            </a:br>
            <a:r>
              <a:rPr lang="en-US" sz="2000" b="1" kern="0" dirty="0" smtClean="0">
                <a:solidFill>
                  <a:schemeClr val="bg1"/>
                </a:solidFill>
                <a:latin typeface="+mj-lt"/>
              </a:rPr>
              <a:t>implicitly typed</a:t>
            </a:r>
            <a:endParaRPr lang="en-US" sz="2000" b="1" kern="0" dirty="0">
              <a:solidFill>
                <a:schemeClr val="bg1"/>
              </a:solidFill>
              <a:latin typeface="+mj-lt"/>
            </a:endParaRPr>
          </a:p>
        </p:txBody>
      </p:sp>
      <p:sp>
        <p:nvSpPr>
          <p:cNvPr id="12" name="Rectangle 11"/>
          <p:cNvSpPr/>
          <p:nvPr/>
        </p:nvSpPr>
        <p:spPr>
          <a:xfrm>
            <a:off x="4355976" y="4081636"/>
            <a:ext cx="3456384" cy="720080"/>
          </a:xfrm>
          <a:prstGeom prst="wedgeRectCallout">
            <a:avLst>
              <a:gd name="adj1" fmla="val -79954"/>
              <a:gd name="adj2" fmla="val -71112"/>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en-US" sz="2000" b="1" kern="0" dirty="0">
                <a:solidFill>
                  <a:schemeClr val="bg1"/>
                </a:solidFill>
                <a:latin typeface="+mj-lt"/>
              </a:rPr>
              <a:t>Note the use of the </a:t>
            </a:r>
            <a:r>
              <a:rPr lang="en-US" sz="2000" b="1" kern="0" dirty="0" err="1">
                <a:solidFill>
                  <a:schemeClr val="bg1"/>
                </a:solidFill>
                <a:latin typeface="Courier New" panose="02070309020205020404" pitchFamily="49" charset="0"/>
                <a:cs typeface="Courier New" panose="02070309020205020404" pitchFamily="49" charset="0"/>
              </a:rPr>
              <a:t>emp</a:t>
            </a:r>
            <a:r>
              <a:rPr lang="en-US" sz="2000" b="1" kern="0" dirty="0">
                <a:solidFill>
                  <a:schemeClr val="bg1"/>
                </a:solidFill>
                <a:latin typeface="+mj-lt"/>
              </a:rPr>
              <a:t> variable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cs typeface="Courier New" pitchFamily="49" charset="0"/>
              </a:rPr>
              <a:t>Func</a:t>
            </a:r>
            <a:r>
              <a:rPr lang="en-US" dirty="0" smtClean="0"/>
              <a:t> and </a:t>
            </a:r>
            <a:r>
              <a:rPr lang="en-US" dirty="0" smtClean="0">
                <a:latin typeface="Courier New" pitchFamily="49" charset="0"/>
                <a:cs typeface="Courier New" pitchFamily="49" charset="0"/>
              </a:rPr>
              <a:t>Action</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latin typeface="Courier New" pitchFamily="49" charset="0"/>
                <a:cs typeface="Courier New" pitchFamily="49" charset="0"/>
              </a:rPr>
              <a:t>Func</a:t>
            </a:r>
            <a:r>
              <a:rPr lang="en-US" dirty="0">
                <a:cs typeface="Courier New" pitchFamily="49" charset="0"/>
              </a:rPr>
              <a:t>:</a:t>
            </a:r>
            <a:r>
              <a:rPr lang="en-US" dirty="0" smtClean="0"/>
              <a:t> </a:t>
            </a:r>
          </a:p>
          <a:p>
            <a:pPr lvl="1"/>
            <a:r>
              <a:rPr lang="en-US" dirty="0" smtClean="0"/>
              <a:t>Delegate encapsulating a method that returns a value</a:t>
            </a:r>
          </a:p>
          <a:p>
            <a:pPr lvl="1"/>
            <a:r>
              <a:rPr lang="en-US" dirty="0" smtClean="0"/>
              <a:t>Generic delegate having from zero to 16 parameters</a:t>
            </a:r>
          </a:p>
          <a:p>
            <a:pPr lvl="1"/>
            <a:r>
              <a:rPr lang="en-US" dirty="0" smtClean="0"/>
              <a:t>Last generic parameter is the return value</a:t>
            </a:r>
          </a:p>
          <a:p>
            <a:pPr lvl="1"/>
            <a:r>
              <a:rPr lang="en-US" dirty="0" smtClean="0"/>
              <a:t>Can be used as a parameter to a method</a:t>
            </a:r>
          </a:p>
          <a:p>
            <a:pPr lvl="1"/>
            <a:r>
              <a:rPr lang="en-US" dirty="0" smtClean="0"/>
              <a:t>Example: The </a:t>
            </a:r>
            <a:r>
              <a:rPr lang="en-US" dirty="0" err="1" smtClean="0">
                <a:latin typeface="Courier New" pitchFamily="49" charset="0"/>
                <a:cs typeface="Courier New" pitchFamily="49" charset="0"/>
              </a:rPr>
              <a:t>UseFunc</a:t>
            </a:r>
            <a:r>
              <a:rPr lang="en-US" dirty="0" smtClean="0"/>
              <a:t> parameter must be a method that takes a </a:t>
            </a:r>
            <a:r>
              <a:rPr lang="en-US" dirty="0" smtClean="0">
                <a:latin typeface="Courier New" pitchFamily="49" charset="0"/>
                <a:cs typeface="Courier New" pitchFamily="49" charset="0"/>
              </a:rPr>
              <a:t>Double</a:t>
            </a:r>
            <a:r>
              <a:rPr lang="en-US" dirty="0" smtClean="0"/>
              <a:t> parameter and returns a </a:t>
            </a:r>
            <a:r>
              <a:rPr lang="en-US" dirty="0" smtClean="0">
                <a:latin typeface="Courier New" pitchFamily="49" charset="0"/>
                <a:cs typeface="Courier New" pitchFamily="49" charset="0"/>
              </a:rPr>
              <a:t>String</a:t>
            </a: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à coins arrondis 4"/>
          <p:cNvSpPr/>
          <p:nvPr/>
        </p:nvSpPr>
        <p:spPr>
          <a:xfrm>
            <a:off x="179512" y="4441676"/>
            <a:ext cx="8785225" cy="360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600" dirty="0" err="1" smtClean="0">
                <a:solidFill>
                  <a:srgbClr val="0000FF"/>
                </a:solidFill>
                <a:latin typeface="Courier New" pitchFamily="49" charset="0"/>
                <a:cs typeface="Courier New" pitchFamily="49" charset="0"/>
              </a:rPr>
              <a:t>void</a:t>
            </a:r>
            <a:r>
              <a:rPr lang="fr-FR" sz="1600" dirty="0" smtClean="0">
                <a:solidFill>
                  <a:prstClr val="black"/>
                </a:solidFill>
                <a:latin typeface="Courier New" pitchFamily="49" charset="0"/>
                <a:cs typeface="Courier New" pitchFamily="49" charset="0"/>
              </a:rPr>
              <a:t> </a:t>
            </a:r>
            <a:r>
              <a:rPr lang="fr-FR" sz="1600" dirty="0" err="1" smtClean="0">
                <a:solidFill>
                  <a:prstClr val="black"/>
                </a:solidFill>
                <a:latin typeface="Courier New" pitchFamily="49" charset="0"/>
                <a:cs typeface="Courier New" pitchFamily="49" charset="0"/>
              </a:rPr>
              <a:t>UseFunc</a:t>
            </a:r>
            <a:r>
              <a:rPr lang="fr-FR" sz="1600" dirty="0" smtClean="0">
                <a:solidFill>
                  <a:prstClr val="black"/>
                </a:solidFill>
                <a:latin typeface="Courier New" pitchFamily="49" charset="0"/>
                <a:cs typeface="Courier New" pitchFamily="49" charset="0"/>
              </a:rPr>
              <a:t>(</a:t>
            </a:r>
            <a:r>
              <a:rPr lang="fr-FR" sz="1600" dirty="0" err="1" smtClean="0">
                <a:solidFill>
                  <a:srgbClr val="2B91AF"/>
                </a:solidFill>
                <a:latin typeface="Courier New" pitchFamily="49" charset="0"/>
                <a:cs typeface="Courier New" pitchFamily="49" charset="0"/>
              </a:rPr>
              <a:t>Func</a:t>
            </a:r>
            <a:r>
              <a:rPr lang="fr-FR" sz="1600" dirty="0" smtClean="0">
                <a:solidFill>
                  <a:prstClr val="black"/>
                </a:solidFill>
                <a:latin typeface="Courier New" pitchFamily="49" charset="0"/>
                <a:cs typeface="Courier New" pitchFamily="49" charset="0"/>
              </a:rPr>
              <a:t>&lt;</a:t>
            </a:r>
            <a:r>
              <a:rPr lang="fr-FR" sz="1600" dirty="0" smtClean="0">
                <a:solidFill>
                  <a:srgbClr val="0000FF"/>
                </a:solidFill>
                <a:latin typeface="Courier New" pitchFamily="49" charset="0"/>
                <a:cs typeface="Courier New" pitchFamily="49" charset="0"/>
              </a:rPr>
              <a:t>double</a:t>
            </a:r>
            <a:r>
              <a:rPr lang="fr-FR" sz="1600" dirty="0" smtClean="0">
                <a:solidFill>
                  <a:prstClr val="black"/>
                </a:solidFill>
                <a:latin typeface="Courier New" pitchFamily="49" charset="0"/>
                <a:cs typeface="Courier New" pitchFamily="49" charset="0"/>
              </a:rPr>
              <a:t>, </a:t>
            </a:r>
            <a:r>
              <a:rPr lang="fr-FR" sz="1600" dirty="0" smtClean="0">
                <a:solidFill>
                  <a:srgbClr val="0000FF"/>
                </a:solidFill>
                <a:latin typeface="Courier New" pitchFamily="49" charset="0"/>
                <a:cs typeface="Courier New" pitchFamily="49" charset="0"/>
              </a:rPr>
              <a:t>string</a:t>
            </a:r>
            <a:r>
              <a:rPr lang="fr-FR" sz="1600" dirty="0" smtClean="0">
                <a:solidFill>
                  <a:prstClr val="black"/>
                </a:solidFill>
                <a:latin typeface="Courier New" pitchFamily="49" charset="0"/>
                <a:cs typeface="Courier New" pitchFamily="49" charset="0"/>
              </a:rPr>
              <a:t>&gt; Fun)</a:t>
            </a:r>
            <a:endParaRPr lang="fr-FR" sz="16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cs typeface="Courier New" pitchFamily="49" charset="0"/>
              </a:rPr>
              <a:t>Func</a:t>
            </a:r>
            <a:r>
              <a:rPr lang="en-US" dirty="0" smtClean="0"/>
              <a:t> and </a:t>
            </a:r>
            <a:r>
              <a:rPr lang="en-US" dirty="0" smtClean="0">
                <a:latin typeface="Courier New" pitchFamily="49" charset="0"/>
                <a:cs typeface="Courier New" pitchFamily="49" charset="0"/>
              </a:rPr>
              <a:t>Action</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ourier New" pitchFamily="49" charset="0"/>
                <a:cs typeface="Courier New" pitchFamily="49" charset="0"/>
              </a:rPr>
              <a:t>Action</a:t>
            </a:r>
            <a:r>
              <a:rPr lang="en-US" dirty="0" smtClean="0"/>
              <a:t> is similar to </a:t>
            </a:r>
            <a:r>
              <a:rPr lang="en-US" dirty="0" err="1" smtClean="0">
                <a:latin typeface="Courier New" pitchFamily="49" charset="0"/>
                <a:cs typeface="Courier New" pitchFamily="49" charset="0"/>
              </a:rPr>
              <a:t>Func</a:t>
            </a:r>
            <a:r>
              <a:rPr lang="en-US" dirty="0" smtClean="0"/>
              <a:t>, but the method does not return a value</a:t>
            </a:r>
          </a:p>
          <a:p>
            <a:pPr lvl="1"/>
            <a:r>
              <a:rPr lang="en-US" dirty="0" smtClean="0"/>
              <a:t>Example: The </a:t>
            </a:r>
            <a:r>
              <a:rPr lang="en-US" dirty="0" err="1" smtClean="0">
                <a:latin typeface="Courier New" pitchFamily="49" charset="0"/>
                <a:cs typeface="Courier New" pitchFamily="49" charset="0"/>
              </a:rPr>
              <a:t>UseAction</a:t>
            </a:r>
            <a:r>
              <a:rPr lang="en-US" dirty="0" smtClean="0"/>
              <a:t> parameter must be a method that takes an integer parameter (a </a:t>
            </a:r>
            <a:r>
              <a:rPr lang="en-US" dirty="0" smtClean="0">
                <a:latin typeface="Courier New" pitchFamily="49" charset="0"/>
                <a:cs typeface="Courier New" pitchFamily="49" charset="0"/>
              </a:rPr>
              <a:t>Sub</a:t>
            </a:r>
            <a:r>
              <a:rPr lang="en-US" dirty="0" smtClean="0"/>
              <a:t> in VB)</a:t>
            </a:r>
            <a:endParaRPr lang="en-US"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à coins arrondis 4"/>
          <p:cNvSpPr/>
          <p:nvPr/>
        </p:nvSpPr>
        <p:spPr>
          <a:xfrm>
            <a:off x="179388" y="3289596"/>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solidFill>
                  <a:srgbClr val="0000FF"/>
                </a:solidFill>
                <a:latin typeface="Courier New" pitchFamily="49" charset="0"/>
                <a:cs typeface="Courier New" pitchFamily="49" charset="0"/>
              </a:rPr>
              <a:t>void</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UseAction</a:t>
            </a:r>
            <a:r>
              <a:rPr lang="fr-FR" sz="2000" dirty="0" smtClean="0">
                <a:solidFill>
                  <a:prstClr val="black"/>
                </a:solidFill>
                <a:latin typeface="Courier New" pitchFamily="49" charset="0"/>
                <a:cs typeface="Courier New" pitchFamily="49" charset="0"/>
              </a:rPr>
              <a:t>(</a:t>
            </a:r>
            <a:r>
              <a:rPr lang="fr-FR" sz="2000" dirty="0" smtClean="0">
                <a:solidFill>
                  <a:srgbClr val="2B91AF"/>
                </a:solidFill>
                <a:latin typeface="Courier New" pitchFamily="49" charset="0"/>
                <a:cs typeface="Courier New" pitchFamily="49" charset="0"/>
              </a:rPr>
              <a:t>Action</a:t>
            </a:r>
            <a:r>
              <a:rPr lang="fr-FR" sz="2000" dirty="0" smtClean="0">
                <a:solidFill>
                  <a:prstClr val="black"/>
                </a:solidFill>
                <a:latin typeface="Courier New" pitchFamily="49" charset="0"/>
                <a:cs typeface="Courier New" pitchFamily="49" charset="0"/>
              </a:rPr>
              <a:t>&lt;</a:t>
            </a:r>
            <a:r>
              <a:rPr lang="fr-FR" sz="2000" dirty="0" err="1" smtClean="0">
                <a:solidFill>
                  <a:srgbClr val="0000FF"/>
                </a:solidFill>
                <a:latin typeface="Courier New" pitchFamily="49" charset="0"/>
                <a:cs typeface="Courier New" pitchFamily="49" charset="0"/>
              </a:rPr>
              <a:t>int</a:t>
            </a:r>
            <a:r>
              <a:rPr lang="fr-FR" sz="2000" dirty="0" smtClean="0">
                <a:solidFill>
                  <a:prstClr val="black"/>
                </a:solidFill>
                <a:latin typeface="Courier New" pitchFamily="49" charset="0"/>
                <a:cs typeface="Courier New" pitchFamily="49" charset="0"/>
              </a:rPr>
              <a:t>&gt; </a:t>
            </a:r>
            <a:r>
              <a:rPr lang="fr-FR" sz="2000" dirty="0" err="1" smtClean="0">
                <a:solidFill>
                  <a:prstClr val="black"/>
                </a:solidFill>
                <a:latin typeface="Courier New" pitchFamily="49" charset="0"/>
                <a:cs typeface="Courier New" pitchFamily="49" charset="0"/>
              </a:rPr>
              <a:t>Act</a:t>
            </a:r>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Optional and Named Parameters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Visual Basic always had optional &amp; named </a:t>
            </a:r>
            <a:r>
              <a:rPr lang="en-US" dirty="0" err="1" smtClean="0"/>
              <a:t>params</a:t>
            </a:r>
            <a:endParaRPr lang="en-US" dirty="0" smtClean="0"/>
          </a:p>
          <a:p>
            <a:pPr lvl="1"/>
            <a:r>
              <a:rPr lang="en-US" dirty="0" smtClean="0"/>
              <a:t>They have finally reached C# in version 4</a:t>
            </a:r>
          </a:p>
          <a:p>
            <a:pPr lvl="1"/>
            <a:r>
              <a:rPr lang="en-US" dirty="0" smtClean="0"/>
              <a:t>Parameters are declared optional by setting a default value</a:t>
            </a:r>
            <a:endParaRPr lang="en-US"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à coins arrondis 4"/>
          <p:cNvSpPr/>
          <p:nvPr/>
        </p:nvSpPr>
        <p:spPr>
          <a:xfrm>
            <a:off x="179512" y="2569468"/>
            <a:ext cx="8785225" cy="2304256"/>
          </a:xfrm>
          <a:prstGeom prst="roundRect">
            <a:avLst>
              <a:gd name="adj" fmla="val 10456"/>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smtClean="0">
                <a:solidFill>
                  <a:srgbClr val="0000FF"/>
                </a:solidFill>
                <a:latin typeface="Courier New" pitchFamily="49" charset="0"/>
                <a:cs typeface="Courier New" pitchFamily="49" charset="0"/>
              </a:rPr>
              <a:t>public</a:t>
            </a:r>
            <a:r>
              <a:rPr lang="en-US" sz="2000" dirty="0" smtClean="0">
                <a:solidFill>
                  <a:prstClr val="black"/>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void</a:t>
            </a:r>
            <a:r>
              <a:rPr lang="en-US" sz="2000" dirty="0" smtClean="0">
                <a:solidFill>
                  <a:prstClr val="black"/>
                </a:solidFill>
                <a:latin typeface="Courier New" pitchFamily="49" charset="0"/>
                <a:cs typeface="Courier New" pitchFamily="49" charset="0"/>
              </a:rPr>
              <a:t> </a:t>
            </a:r>
            <a:r>
              <a:rPr lang="en-US" sz="2000" dirty="0" err="1" smtClean="0">
                <a:solidFill>
                  <a:prstClr val="black"/>
                </a:solidFill>
                <a:latin typeface="Courier New" pitchFamily="49" charset="0"/>
                <a:cs typeface="Courier New" pitchFamily="49" charset="0"/>
              </a:rPr>
              <a:t>RaiseSalary</a:t>
            </a:r>
            <a:r>
              <a:rPr lang="en-US" sz="2000" dirty="0" smtClean="0">
                <a:solidFill>
                  <a:prstClr val="black"/>
                </a:solidFill>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decimal</a:t>
            </a:r>
            <a:r>
              <a:rPr lang="en-US" sz="2000" dirty="0" smtClean="0">
                <a:solidFill>
                  <a:prstClr val="black"/>
                </a:solidFill>
                <a:latin typeface="Courier New" pitchFamily="49" charset="0"/>
                <a:cs typeface="Courier New" pitchFamily="49" charset="0"/>
              </a:rPr>
              <a:t> Amount, </a:t>
            </a:r>
          </a:p>
          <a:p>
            <a:r>
              <a:rPr lang="en-US" sz="2000" dirty="0" smtClean="0">
                <a:solidFill>
                  <a:prstClr val="black"/>
                </a:solidFill>
                <a:latin typeface="Courier New" pitchFamily="49" charset="0"/>
                <a:cs typeface="Courier New" pitchFamily="49" charset="0"/>
              </a:rPr>
              <a:t>    </a:t>
            </a:r>
            <a:r>
              <a:rPr lang="en-US" sz="2000" dirty="0" err="1" smtClean="0">
                <a:solidFill>
                  <a:srgbClr val="2B91AF"/>
                </a:solidFill>
                <a:latin typeface="Courier New" pitchFamily="49" charset="0"/>
                <a:cs typeface="Courier New" pitchFamily="49" charset="0"/>
              </a:rPr>
              <a:t>DateTime</a:t>
            </a:r>
            <a:r>
              <a:rPr lang="en-US" sz="2000" dirty="0" smtClean="0">
                <a:solidFill>
                  <a:prstClr val="black"/>
                </a:solidFill>
                <a:latin typeface="Courier New" pitchFamily="49" charset="0"/>
                <a:cs typeface="Courier New" pitchFamily="49" charset="0"/>
              </a:rPr>
              <a:t>? </a:t>
            </a:r>
            <a:r>
              <a:rPr lang="en-US" sz="2000" dirty="0" err="1" smtClean="0">
                <a:solidFill>
                  <a:prstClr val="black"/>
                </a:solidFill>
                <a:latin typeface="Courier New" pitchFamily="49" charset="0"/>
                <a:cs typeface="Courier New" pitchFamily="49" charset="0"/>
              </a:rPr>
              <a:t>FromDate</a:t>
            </a:r>
            <a:r>
              <a:rPr lang="en-US" sz="2000" dirty="0" smtClean="0">
                <a:solidFill>
                  <a:prstClr val="black"/>
                </a:solidFill>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null</a:t>
            </a:r>
            <a:r>
              <a:rPr lang="en-US" sz="2000" dirty="0" smtClean="0">
                <a:solidFill>
                  <a:prstClr val="black"/>
                </a:solidFill>
                <a:latin typeface="Courier New" pitchFamily="49" charset="0"/>
                <a:cs typeface="Courier New" pitchFamily="49" charset="0"/>
              </a:rPr>
              <a:t>,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string</a:t>
            </a:r>
            <a:r>
              <a:rPr lang="en-US" sz="2000" dirty="0" smtClean="0">
                <a:solidFill>
                  <a:prstClr val="black"/>
                </a:solidFill>
                <a:latin typeface="Courier New" pitchFamily="49" charset="0"/>
                <a:cs typeface="Courier New" pitchFamily="49" charset="0"/>
              </a:rPr>
              <a:t> Reason = </a:t>
            </a:r>
            <a:r>
              <a:rPr lang="en-US" sz="2000" dirty="0" smtClean="0">
                <a:solidFill>
                  <a:srgbClr val="A31515"/>
                </a:solidFill>
                <a:latin typeface="Courier New" pitchFamily="49" charset="0"/>
                <a:cs typeface="Courier New" pitchFamily="49" charset="0"/>
              </a:rPr>
              <a:t>"Normal raise"</a:t>
            </a:r>
            <a:r>
              <a:rPr lang="en-US" sz="2000" dirty="0" smtClean="0">
                <a:solidFill>
                  <a:prstClr val="black"/>
                </a:solidFill>
                <a:latin typeface="Courier New" pitchFamily="49" charset="0"/>
                <a:cs typeface="Courier New" pitchFamily="49" charset="0"/>
              </a:rPr>
              <a:t>)</a:t>
            </a:r>
          </a:p>
          <a:p>
            <a:r>
              <a:rPr lang="fr-FR" sz="2000" dirty="0" smtClean="0">
                <a:latin typeface="Courier New" pitchFamily="49" charset="0"/>
                <a:cs typeface="Courier New" pitchFamily="49" charset="0"/>
              </a:rPr>
              <a:t>{</a:t>
            </a:r>
          </a:p>
          <a:p>
            <a:r>
              <a:rPr lang="fr-FR" sz="2000" dirty="0" smtClean="0">
                <a:latin typeface="Courier New" pitchFamily="49" charset="0"/>
                <a:cs typeface="Courier New" pitchFamily="49" charset="0"/>
              </a:rPr>
              <a:t>    </a:t>
            </a:r>
            <a:r>
              <a:rPr lang="fr-FR" sz="2000" dirty="0" err="1" smtClean="0">
                <a:solidFill>
                  <a:srgbClr val="2B91AF"/>
                </a:solidFill>
                <a:latin typeface="Courier New" pitchFamily="49" charset="0"/>
                <a:cs typeface="Courier New" pitchFamily="49" charset="0"/>
              </a:rPr>
              <a:t>DateTime</a:t>
            </a:r>
            <a:r>
              <a:rPr lang="fr-FR" sz="2000" dirty="0" smtClean="0">
                <a:solidFill>
                  <a:prstClr val="black"/>
                </a:solidFill>
                <a:latin typeface="Courier New" pitchFamily="49" charset="0"/>
                <a:cs typeface="Courier New" pitchFamily="49" charset="0"/>
              </a:rPr>
              <a:t> date = </a:t>
            </a:r>
            <a:r>
              <a:rPr lang="fr-FR" sz="2000" dirty="0" err="1" smtClean="0">
                <a:solidFill>
                  <a:prstClr val="black"/>
                </a:solidFill>
                <a:latin typeface="Courier New" pitchFamily="49" charset="0"/>
                <a:cs typeface="Courier New" pitchFamily="49" charset="0"/>
              </a:rPr>
              <a:t>FromDate</a:t>
            </a:r>
            <a:r>
              <a:rPr lang="fr-FR" sz="2000" dirty="0" smtClean="0">
                <a:solidFill>
                  <a:prstClr val="black"/>
                </a:solidFill>
                <a:latin typeface="Courier New" pitchFamily="49" charset="0"/>
                <a:cs typeface="Courier New" pitchFamily="49" charset="0"/>
              </a:rPr>
              <a:t> ?? </a:t>
            </a:r>
            <a:r>
              <a:rPr lang="fr-FR" sz="2000" dirty="0" err="1" smtClean="0">
                <a:solidFill>
                  <a:srgbClr val="2B91AF"/>
                </a:solidFill>
                <a:latin typeface="Courier New" pitchFamily="49" charset="0"/>
                <a:cs typeface="Courier New" pitchFamily="49" charset="0"/>
              </a:rPr>
              <a:t>DateTime</a:t>
            </a:r>
            <a:r>
              <a:rPr lang="fr-FR" sz="2000" dirty="0" err="1" smtClean="0">
                <a:solidFill>
                  <a:prstClr val="black"/>
                </a:solidFill>
                <a:latin typeface="Courier New" pitchFamily="49" charset="0"/>
                <a:cs typeface="Courier New" pitchFamily="49" charset="0"/>
              </a:rPr>
              <a:t>.Today</a:t>
            </a:r>
            <a:r>
              <a:rPr lang="fr-FR" sz="2000" dirty="0" smtClean="0">
                <a:solidFill>
                  <a:prstClr val="black"/>
                </a:solidFill>
                <a:latin typeface="Courier New" pitchFamily="49" charset="0"/>
                <a:cs typeface="Courier New" pitchFamily="49" charset="0"/>
              </a:rPr>
              <a:t>;</a:t>
            </a:r>
          </a:p>
          <a:p>
            <a:r>
              <a:rPr lang="en-US" sz="2000" dirty="0" smtClean="0">
                <a:solidFill>
                  <a:prstClr val="black"/>
                </a:solidFill>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Use date to set new salary...</a:t>
            </a:r>
            <a:endParaRPr lang="en-US" sz="2000" dirty="0" smtClean="0">
              <a:solidFill>
                <a:prstClr val="black"/>
              </a:solidFill>
              <a:latin typeface="Courier New" pitchFamily="49" charset="0"/>
              <a:cs typeface="Courier New" pitchFamily="49" charset="0"/>
            </a:endParaRPr>
          </a:p>
          <a:p>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
        <p:nvSpPr>
          <p:cNvPr id="2" name="Rectangle avec flèche vers le haut 1"/>
          <p:cNvSpPr/>
          <p:nvPr/>
        </p:nvSpPr>
        <p:spPr>
          <a:xfrm>
            <a:off x="4499992" y="4225651"/>
            <a:ext cx="3312368" cy="1007517"/>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Testing if value has </a:t>
            </a:r>
            <a:r>
              <a:rPr lang="en-US" sz="2000" b="1" kern="0" dirty="0" smtClean="0">
                <a:solidFill>
                  <a:schemeClr val="bg1"/>
                </a:solidFill>
                <a:latin typeface="+mj-lt"/>
              </a:rPr>
              <a:t/>
            </a:r>
            <a:br>
              <a:rPr lang="en-US" sz="2000" b="1" kern="0" dirty="0" smtClean="0">
                <a:solidFill>
                  <a:schemeClr val="bg1"/>
                </a:solidFill>
                <a:latin typeface="+mj-lt"/>
              </a:rPr>
            </a:br>
            <a:r>
              <a:rPr lang="en-US" sz="2000" b="1" kern="0" dirty="0" smtClean="0">
                <a:solidFill>
                  <a:schemeClr val="bg1"/>
                </a:solidFill>
                <a:latin typeface="+mj-lt"/>
              </a:rPr>
              <a:t>been passed</a:t>
            </a:r>
            <a:endParaRPr lang="en-US" sz="2000" b="1" kern="0" dirty="0">
              <a:solidFill>
                <a:schemeClr val="bg1"/>
              </a:solidFill>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Optional and Named Parameters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Visual Basic always had optional &amp; named </a:t>
            </a:r>
            <a:r>
              <a:rPr lang="en-US" dirty="0" err="1" smtClean="0"/>
              <a:t>params</a:t>
            </a:r>
            <a:endParaRPr lang="en-US" dirty="0" smtClean="0"/>
          </a:p>
          <a:p>
            <a:pPr lvl="1"/>
            <a:r>
              <a:rPr lang="en-US" dirty="0" smtClean="0"/>
              <a:t>Method can be called with one, two, or three parameters</a:t>
            </a:r>
          </a:p>
          <a:p>
            <a:pPr lvl="1"/>
            <a:endParaRPr lang="en-US" dirty="0" smtClean="0"/>
          </a:p>
          <a:p>
            <a:pPr lvl="1"/>
            <a:endParaRPr lang="en-US" dirty="0" smtClean="0"/>
          </a:p>
          <a:p>
            <a:pPr lvl="1"/>
            <a:endParaRPr lang="en-US" dirty="0" smtClean="0"/>
          </a:p>
          <a:p>
            <a:pPr lvl="1"/>
            <a:r>
              <a:rPr lang="en-US" dirty="0" smtClean="0"/>
              <a:t>Parameters can be named when calling the method</a:t>
            </a:r>
            <a:endParaRPr lang="en-US"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à coins arrondis 4"/>
          <p:cNvSpPr/>
          <p:nvPr/>
        </p:nvSpPr>
        <p:spPr>
          <a:xfrm>
            <a:off x="179512" y="2281436"/>
            <a:ext cx="8785225"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latin typeface="Courier New" pitchFamily="49" charset="0"/>
                <a:cs typeface="Courier New" pitchFamily="49" charset="0"/>
              </a:rPr>
              <a:t>emp.RaiseSalary</a:t>
            </a:r>
            <a:r>
              <a:rPr lang="fr-FR" sz="2000" dirty="0" smtClean="0">
                <a:latin typeface="Courier New" pitchFamily="49" charset="0"/>
                <a:cs typeface="Courier New" pitchFamily="49" charset="0"/>
              </a:rPr>
              <a:t>(500);</a:t>
            </a:r>
          </a:p>
          <a:p>
            <a:r>
              <a:rPr lang="fr-FR" sz="2000" dirty="0" err="1" smtClean="0">
                <a:latin typeface="Courier New" pitchFamily="49" charset="0"/>
                <a:cs typeface="Courier New" pitchFamily="49" charset="0"/>
              </a:rPr>
              <a:t>emp.RaiseSalary</a:t>
            </a:r>
            <a:r>
              <a:rPr lang="fr-FR" sz="2000" dirty="0" smtClean="0">
                <a:latin typeface="Courier New" pitchFamily="49" charset="0"/>
                <a:cs typeface="Courier New" pitchFamily="49" charset="0"/>
              </a:rPr>
              <a:t>(500, </a:t>
            </a:r>
            <a:r>
              <a:rPr lang="fr-FR" sz="2000" dirty="0" err="1" smtClean="0">
                <a:solidFill>
                  <a:srgbClr val="2B91AF"/>
                </a:solidFill>
                <a:latin typeface="Courier New" pitchFamily="49" charset="0"/>
                <a:cs typeface="Courier New" pitchFamily="49" charset="0"/>
              </a:rPr>
              <a:t>DateTime</a:t>
            </a:r>
            <a:r>
              <a:rPr lang="fr-FR" sz="2000" dirty="0" err="1" smtClean="0">
                <a:solidFill>
                  <a:prstClr val="black"/>
                </a:solidFill>
                <a:latin typeface="Courier New" pitchFamily="49" charset="0"/>
                <a:cs typeface="Courier New" pitchFamily="49" charset="0"/>
              </a:rPr>
              <a:t>.Today.AddMonths</a:t>
            </a:r>
            <a:r>
              <a:rPr lang="fr-FR" sz="2000" dirty="0" smtClean="0">
                <a:solidFill>
                  <a:prstClr val="black"/>
                </a:solidFill>
                <a:latin typeface="Courier New" pitchFamily="49" charset="0"/>
                <a:cs typeface="Courier New" pitchFamily="49" charset="0"/>
              </a:rPr>
              <a:t>(1));</a:t>
            </a:r>
            <a:endParaRPr lang="fr-FR" sz="2000" dirty="0">
              <a:solidFill>
                <a:prstClr val="black"/>
              </a:solidFill>
              <a:latin typeface="Courier New" pitchFamily="49" charset="0"/>
              <a:cs typeface="Courier New" pitchFamily="49" charset="0"/>
            </a:endParaRPr>
          </a:p>
        </p:txBody>
      </p:sp>
      <p:sp>
        <p:nvSpPr>
          <p:cNvPr id="14" name="Rectangle à coins arrondis 4"/>
          <p:cNvSpPr/>
          <p:nvPr/>
        </p:nvSpPr>
        <p:spPr>
          <a:xfrm>
            <a:off x="179512" y="4081636"/>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latin typeface="Courier New" pitchFamily="49" charset="0"/>
                <a:cs typeface="Courier New" pitchFamily="49" charset="0"/>
              </a:rPr>
              <a:t>emp.RaiseSalary</a:t>
            </a:r>
            <a:r>
              <a:rPr lang="fr-FR" sz="2000" dirty="0" smtClean="0">
                <a:latin typeface="Courier New" pitchFamily="49" charset="0"/>
                <a:cs typeface="Courier New" pitchFamily="49" charset="0"/>
              </a:rPr>
              <a:t>(500, </a:t>
            </a:r>
            <a:r>
              <a:rPr lang="fr-FR" sz="2000" dirty="0" err="1" smtClean="0">
                <a:latin typeface="Courier New" pitchFamily="49" charset="0"/>
                <a:cs typeface="Courier New" pitchFamily="49" charset="0"/>
              </a:rPr>
              <a:t>Reason</a:t>
            </a:r>
            <a:r>
              <a:rPr lang="fr-FR" sz="2000" dirty="0" smtClean="0">
                <a:latin typeface="Courier New" pitchFamily="49" charset="0"/>
                <a:cs typeface="Courier New" pitchFamily="49" charset="0"/>
              </a:rPr>
              <a:t>: </a:t>
            </a:r>
            <a:r>
              <a:rPr lang="fr-FR" sz="2000" dirty="0" smtClean="0">
                <a:solidFill>
                  <a:srgbClr val="A31515"/>
                </a:solidFill>
                <a:latin typeface="Courier New" pitchFamily="49" charset="0"/>
                <a:cs typeface="Courier New" pitchFamily="49" charset="0"/>
              </a:rPr>
              <a:t>"Best </a:t>
            </a:r>
            <a:r>
              <a:rPr lang="fr-FR" sz="2000" dirty="0" err="1" smtClean="0">
                <a:solidFill>
                  <a:srgbClr val="A31515"/>
                </a:solidFill>
                <a:latin typeface="Courier New" pitchFamily="49" charset="0"/>
                <a:cs typeface="Courier New" pitchFamily="49" charset="0"/>
              </a:rPr>
              <a:t>vendor</a:t>
            </a:r>
            <a:r>
              <a:rPr lang="fr-FR" sz="2000" dirty="0" smtClean="0">
                <a:solidFill>
                  <a:srgbClr val="A31515"/>
                </a:solidFill>
                <a:latin typeface="Courier New" pitchFamily="49" charset="0"/>
                <a:cs typeface="Courier New" pitchFamily="49" charset="0"/>
              </a:rPr>
              <a:t>"</a:t>
            </a:r>
            <a:r>
              <a:rPr lang="fr-FR" sz="2000" dirty="0" smtClean="0">
                <a:solidFill>
                  <a:prstClr val="black"/>
                </a:solidFill>
                <a:latin typeface="Courier New" pitchFamily="49" charset="0"/>
                <a:cs typeface="Courier New" pitchFamily="49" charset="0"/>
              </a:rPr>
              <a:t>);</a:t>
            </a:r>
            <a:endParaRPr lang="fr-FR" sz="20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endParaRPr lang="fr-FR" dirty="0" smtClean="0"/>
          </a:p>
          <a:p>
            <a:r>
              <a:rPr lang="fr-FR" dirty="0" smtClean="0"/>
              <a:t>Read </a:t>
            </a:r>
            <a:r>
              <a:rPr lang="fr-FR" dirty="0" err="1" smtClean="0"/>
              <a:t>this</a:t>
            </a:r>
            <a:r>
              <a:rPr lang="fr-FR" dirty="0" smtClean="0"/>
              <a:t> </a:t>
            </a:r>
            <a:r>
              <a:rPr lang="fr-FR" dirty="0" err="1" smtClean="0"/>
              <a:t>event</a:t>
            </a:r>
            <a:r>
              <a:rPr lang="fr-FR" dirty="0" smtClean="0"/>
              <a:t> </a:t>
            </a:r>
            <a:r>
              <a:rPr lang="fr-FR" dirty="0" err="1" smtClean="0"/>
              <a:t>example</a:t>
            </a:r>
            <a:r>
              <a:rPr lang="fr-FR" dirty="0" smtClean="0"/>
              <a:t>:</a:t>
            </a:r>
          </a:p>
          <a:p>
            <a:pPr marL="0" indent="0" algn="ctr">
              <a:buNone/>
            </a:pPr>
            <a:r>
              <a:rPr lang="en-US" sz="1800" dirty="0">
                <a:hlinkClick r:id="rId2"/>
              </a:rPr>
              <a:t>https://msdn.microsoft.com/en-us/library/system.eventhandler(v=vs.110).</a:t>
            </a:r>
            <a:r>
              <a:rPr lang="en-US" sz="1800" dirty="0" smtClean="0">
                <a:hlinkClick r:id="rId2"/>
              </a:rPr>
              <a:t>aspx</a:t>
            </a:r>
            <a:endParaRPr lang="en-US" sz="1800" dirty="0" smtClean="0"/>
          </a:p>
          <a:p>
            <a:pPr marL="0" indent="0">
              <a:buNone/>
            </a:pPr>
            <a:endParaRPr lang="fr-FR" dirty="0" smtClean="0"/>
          </a:p>
          <a:p>
            <a:r>
              <a:rPr lang="fr-FR" dirty="0" err="1" smtClean="0"/>
              <a:t>Create</a:t>
            </a:r>
            <a:r>
              <a:rPr lang="fr-FR" dirty="0" smtClean="0"/>
              <a:t> a </a:t>
            </a:r>
            <a:r>
              <a:rPr lang="fr-FR" dirty="0" err="1" smtClean="0"/>
              <a:t>similar</a:t>
            </a:r>
            <a:r>
              <a:rPr lang="fr-FR" dirty="0" smtClean="0"/>
              <a:t> </a:t>
            </a:r>
            <a:r>
              <a:rPr lang="fr-FR" dirty="0" err="1" smtClean="0"/>
              <a:t>event</a:t>
            </a:r>
            <a:r>
              <a:rPr lang="fr-FR" dirty="0" smtClean="0"/>
              <a:t> system to </a:t>
            </a:r>
            <a:r>
              <a:rPr lang="fr-FR" dirty="0" err="1" smtClean="0"/>
              <a:t>reproduce</a:t>
            </a:r>
            <a:r>
              <a:rPr lang="fr-FR" dirty="0" smtClean="0"/>
              <a:t> the </a:t>
            </a:r>
            <a:r>
              <a:rPr lang="fr-FR" dirty="0" err="1" smtClean="0"/>
              <a:t>FizzBuzz</a:t>
            </a:r>
            <a:r>
              <a:rPr lang="fr-FR" dirty="0" smtClean="0"/>
              <a:t> system</a:t>
            </a:r>
          </a:p>
          <a:p>
            <a:pPr marL="0" indent="0" algn="ctr">
              <a:buNone/>
            </a:pPr>
            <a:r>
              <a:rPr lang="fr-FR" sz="1800" dirty="0">
                <a:hlinkClick r:id="rId3"/>
              </a:rPr>
              <a:t>https://</a:t>
            </a:r>
            <a:r>
              <a:rPr lang="fr-FR" sz="1800" dirty="0" smtClean="0">
                <a:hlinkClick r:id="rId3"/>
              </a:rPr>
              <a:t>en.wikipedia.org/wiki/Fizz_buzz</a:t>
            </a:r>
            <a:endParaRPr lang="fr-FR" sz="1800" dirty="0" smtClean="0"/>
          </a:p>
          <a:p>
            <a:endParaRPr lang="fr-FR" dirty="0" smtClean="0"/>
          </a:p>
          <a:p>
            <a:endParaRPr lang="fr-FR" dirty="0" smtClean="0"/>
          </a:p>
        </p:txBody>
      </p:sp>
      <p:sp>
        <p:nvSpPr>
          <p:cNvPr id="4" name="Espace réservé du contenu 3"/>
          <p:cNvSpPr>
            <a:spLocks noGrp="1"/>
          </p:cNvSpPr>
          <p:nvPr>
            <p:ph sz="quarter" idx="13"/>
          </p:nvPr>
        </p:nvSpPr>
        <p:spPr/>
        <p:txBody>
          <a:bodyPr/>
          <a:lstStyle/>
          <a:p>
            <a:r>
              <a:rPr lang="en-US" dirty="0" smtClean="0"/>
              <a:t>.NET 3.5 Language Review</a:t>
            </a:r>
            <a:endParaRPr lang="en-US" dirty="0"/>
          </a:p>
        </p:txBody>
      </p:sp>
      <p:pic>
        <p:nvPicPr>
          <p:cNvPr id="10242" name="Picture 2" descr="D:\Users\Renaud\Desktop\StageFinEtudesSupinfo\Icons-New\v3\Min\Exerc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71767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Dynamic language runtime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C# Enhancements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Dynamic Types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ourier New" pitchFamily="49" charset="0"/>
                <a:cs typeface="Courier New" pitchFamily="49" charset="0"/>
              </a:rPr>
              <a:t>dynamic</a:t>
            </a:r>
            <a:r>
              <a:rPr lang="en-US" dirty="0" smtClean="0"/>
              <a:t> keyword defines a variable of any type</a:t>
            </a:r>
          </a:p>
          <a:p>
            <a:pPr lvl="1"/>
            <a:r>
              <a:rPr lang="en-US" dirty="0" smtClean="0"/>
              <a:t>The compiler doesn’t do any checks</a:t>
            </a:r>
          </a:p>
          <a:p>
            <a:pPr lvl="1"/>
            <a:r>
              <a:rPr lang="en-US" dirty="0" smtClean="0"/>
              <a:t>Misuse raise a </a:t>
            </a:r>
            <a:r>
              <a:rPr lang="en-US" dirty="0" err="1" smtClean="0">
                <a:latin typeface="Courier New" pitchFamily="49" charset="0"/>
                <a:cs typeface="Courier New" pitchFamily="49" charset="0"/>
              </a:rPr>
              <a:t>RuntimeBinderException</a:t>
            </a:r>
            <a:r>
              <a:rPr lang="en-US" dirty="0" smtClean="0"/>
              <a:t> at runtime</a:t>
            </a:r>
          </a:p>
          <a:p>
            <a:pPr lvl="1"/>
            <a:r>
              <a:rPr lang="en-US" dirty="0" smtClean="0"/>
              <a:t>VB has always had a similar feature with late binding </a:t>
            </a:r>
          </a:p>
          <a:p>
            <a:pPr lvl="2"/>
            <a:r>
              <a:rPr lang="en-US" dirty="0" smtClean="0"/>
              <a:t>Set </a:t>
            </a:r>
            <a:r>
              <a:rPr lang="en-US" dirty="0" smtClean="0">
                <a:latin typeface="Courier New" pitchFamily="49" charset="0"/>
                <a:cs typeface="Courier New" pitchFamily="49" charset="0"/>
              </a:rPr>
              <a:t>Option Strict Off</a:t>
            </a:r>
            <a:r>
              <a:rPr lang="en-US" dirty="0" smtClean="0"/>
              <a:t> and use </a:t>
            </a:r>
            <a:r>
              <a:rPr lang="en-US" dirty="0" err="1" smtClean="0"/>
              <a:t>untyped</a:t>
            </a:r>
            <a:r>
              <a:rPr lang="en-US" dirty="0" smtClean="0"/>
              <a:t> </a:t>
            </a:r>
            <a:r>
              <a:rPr lang="en-US" dirty="0" smtClean="0">
                <a:latin typeface="Courier New" pitchFamily="49" charset="0"/>
                <a:cs typeface="Courier New" pitchFamily="49" charset="0"/>
              </a:rPr>
              <a:t>Dim</a:t>
            </a: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.NET 3.5 Language review</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C# Enhancements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Dynamic Types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2569468"/>
            <a:ext cx="8280920" cy="2789932"/>
          </a:xfrm>
        </p:spPr>
        <p:txBody>
          <a:bodyPr/>
          <a:lstStyle/>
          <a:p>
            <a:r>
              <a:rPr lang="en-US" dirty="0" smtClean="0"/>
              <a:t>Similar to using </a:t>
            </a:r>
            <a:r>
              <a:rPr lang="en-US" dirty="0" smtClean="0">
                <a:latin typeface="Courier New" pitchFamily="49" charset="0"/>
                <a:cs typeface="Courier New" pitchFamily="49" charset="0"/>
              </a:rPr>
              <a:t>Object</a:t>
            </a:r>
          </a:p>
          <a:p>
            <a:pPr lvl="1"/>
            <a:r>
              <a:rPr lang="en-US" dirty="0" smtClean="0"/>
              <a:t>Without the need to cast in C# with </a:t>
            </a:r>
            <a:r>
              <a:rPr lang="en-US" dirty="0" smtClean="0">
                <a:latin typeface="Courier New" pitchFamily="49" charset="0"/>
                <a:cs typeface="Courier New" pitchFamily="49" charset="0"/>
              </a:rPr>
              <a:t>Option Strict On</a:t>
            </a:r>
            <a:r>
              <a:rPr lang="en-US" dirty="0" smtClean="0"/>
              <a:t> </a:t>
            </a:r>
          </a:p>
          <a:p>
            <a:pPr lvl="2"/>
            <a:endParaRPr lang="en-US" dirty="0" smtClean="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ectangle à coins arrondis 4"/>
          <p:cNvSpPr/>
          <p:nvPr/>
        </p:nvSpPr>
        <p:spPr>
          <a:xfrm>
            <a:off x="179512" y="1201412"/>
            <a:ext cx="8713663"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solidFill>
                  <a:srgbClr val="0000FF"/>
                </a:solidFill>
                <a:latin typeface="Courier New" pitchFamily="49" charset="0"/>
                <a:cs typeface="Courier New" pitchFamily="49" charset="0"/>
              </a:rPr>
              <a:t>dynamic</a:t>
            </a:r>
            <a:r>
              <a:rPr lang="fr-FR" sz="2000" dirty="0" smtClean="0">
                <a:solidFill>
                  <a:prstClr val="black"/>
                </a:solidFill>
                <a:latin typeface="Courier New" pitchFamily="49" charset="0"/>
                <a:cs typeface="Courier New" pitchFamily="49" charset="0"/>
              </a:rPr>
              <a:t> x = </a:t>
            </a:r>
            <a:r>
              <a:rPr lang="fr-FR" sz="2000" dirty="0" smtClean="0">
                <a:solidFill>
                  <a:srgbClr val="0000FF"/>
                </a:solidFill>
                <a:latin typeface="Courier New" pitchFamily="49" charset="0"/>
                <a:cs typeface="Courier New" pitchFamily="49" charset="0"/>
              </a:rPr>
              <a:t>new</a:t>
            </a:r>
            <a:r>
              <a:rPr lang="fr-FR" sz="2000" dirty="0" smtClean="0">
                <a:solidFill>
                  <a:prstClr val="black"/>
                </a:solidFill>
                <a:latin typeface="Courier New" pitchFamily="49" charset="0"/>
                <a:cs typeface="Courier New" pitchFamily="49" charset="0"/>
              </a:rPr>
              <a:t> </a:t>
            </a:r>
            <a:r>
              <a:rPr lang="fr-FR" sz="2000" dirty="0" smtClean="0">
                <a:solidFill>
                  <a:srgbClr val="2B91AF"/>
                </a:solidFill>
                <a:latin typeface="Courier New" pitchFamily="49" charset="0"/>
                <a:cs typeface="Courier New" pitchFamily="49" charset="0"/>
              </a:rPr>
              <a:t>Person</a:t>
            </a:r>
            <a:r>
              <a:rPr lang="fr-FR" sz="2000" dirty="0" smtClean="0">
                <a:solidFill>
                  <a:prstClr val="black"/>
                </a:solidFill>
                <a:latin typeface="Courier New" pitchFamily="49" charset="0"/>
                <a:cs typeface="Courier New" pitchFamily="49" charset="0"/>
              </a:rPr>
              <a:t>();</a:t>
            </a:r>
          </a:p>
          <a:p>
            <a:r>
              <a:rPr lang="fr-FR" sz="2000" dirty="0" err="1" smtClean="0">
                <a:solidFill>
                  <a:prstClr val="black"/>
                </a:solidFill>
                <a:latin typeface="Courier New" pitchFamily="49" charset="0"/>
                <a:cs typeface="Courier New" pitchFamily="49" charset="0"/>
              </a:rPr>
              <a:t>x.Name</a:t>
            </a:r>
            <a:r>
              <a:rPr lang="fr-FR" sz="2000" dirty="0" smtClean="0">
                <a:solidFill>
                  <a:prstClr val="black"/>
                </a:solidFill>
                <a:latin typeface="Courier New" pitchFamily="49" charset="0"/>
                <a:cs typeface="Courier New" pitchFamily="49" charset="0"/>
              </a:rPr>
              <a:t> = </a:t>
            </a:r>
            <a:r>
              <a:rPr lang="fr-FR" sz="2000" dirty="0" smtClean="0">
                <a:solidFill>
                  <a:srgbClr val="A31515"/>
                </a:solidFill>
                <a:latin typeface="Courier New" pitchFamily="49" charset="0"/>
                <a:cs typeface="Courier New" pitchFamily="49" charset="0"/>
              </a:rPr>
              <a:t>"Doug"</a:t>
            </a:r>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
        <p:nvSpPr>
          <p:cNvPr id="21" name="Rectangle à coins arrondis 4"/>
          <p:cNvSpPr/>
          <p:nvPr/>
        </p:nvSpPr>
        <p:spPr>
          <a:xfrm>
            <a:off x="179513" y="4153740"/>
            <a:ext cx="8496943"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600" dirty="0" err="1" smtClean="0">
                <a:solidFill>
                  <a:srgbClr val="0000FF"/>
                </a:solidFill>
                <a:latin typeface="Courier New" pitchFamily="49" charset="0"/>
                <a:cs typeface="Courier New" pitchFamily="49" charset="0"/>
              </a:rPr>
              <a:t>object</a:t>
            </a:r>
            <a:r>
              <a:rPr lang="fr-FR" sz="1600" dirty="0" smtClean="0">
                <a:solidFill>
                  <a:prstClr val="black"/>
                </a:solidFill>
                <a:latin typeface="Courier New" pitchFamily="49" charset="0"/>
                <a:cs typeface="Courier New" pitchFamily="49" charset="0"/>
              </a:rPr>
              <a:t> y = </a:t>
            </a:r>
            <a:r>
              <a:rPr lang="fr-FR" sz="1600" dirty="0" smtClean="0">
                <a:solidFill>
                  <a:srgbClr val="0000FF"/>
                </a:solidFill>
                <a:latin typeface="Courier New" pitchFamily="49" charset="0"/>
                <a:cs typeface="Courier New" pitchFamily="49" charset="0"/>
              </a:rPr>
              <a:t>new</a:t>
            </a:r>
            <a:r>
              <a:rPr lang="fr-FR" sz="1600" dirty="0" smtClean="0">
                <a:solidFill>
                  <a:prstClr val="black"/>
                </a:solidFill>
                <a:latin typeface="Courier New" pitchFamily="49" charset="0"/>
                <a:cs typeface="Courier New" pitchFamily="49" charset="0"/>
              </a:rPr>
              <a:t> </a:t>
            </a:r>
            <a:r>
              <a:rPr lang="fr-FR" sz="1600" dirty="0" smtClean="0">
                <a:solidFill>
                  <a:srgbClr val="2B91AF"/>
                </a:solidFill>
                <a:latin typeface="Courier New" pitchFamily="49" charset="0"/>
                <a:cs typeface="Courier New" pitchFamily="49" charset="0"/>
              </a:rPr>
              <a:t>Person</a:t>
            </a:r>
            <a:r>
              <a:rPr lang="fr-FR" sz="1600" dirty="0" smtClean="0">
                <a:solidFill>
                  <a:prstClr val="black"/>
                </a:solidFill>
                <a:latin typeface="Courier New" pitchFamily="49" charset="0"/>
                <a:cs typeface="Courier New" pitchFamily="49" charset="0"/>
              </a:rPr>
              <a:t>();</a:t>
            </a:r>
          </a:p>
          <a:p>
            <a:r>
              <a:rPr lang="fr-FR" sz="1600" dirty="0" smtClean="0">
                <a:solidFill>
                  <a:prstClr val="black"/>
                </a:solidFill>
                <a:latin typeface="Courier New" pitchFamily="49" charset="0"/>
                <a:cs typeface="Courier New" pitchFamily="49" charset="0"/>
              </a:rPr>
              <a:t>((</a:t>
            </a:r>
            <a:r>
              <a:rPr lang="fr-FR" sz="1600" dirty="0" smtClean="0">
                <a:solidFill>
                  <a:srgbClr val="2B91AF"/>
                </a:solidFill>
                <a:latin typeface="Courier New" pitchFamily="49" charset="0"/>
                <a:cs typeface="Courier New" pitchFamily="49" charset="0"/>
              </a:rPr>
              <a:t>Person</a:t>
            </a:r>
            <a:r>
              <a:rPr lang="fr-FR" sz="1600" dirty="0" smtClean="0">
                <a:solidFill>
                  <a:prstClr val="black"/>
                </a:solidFill>
                <a:latin typeface="Courier New" pitchFamily="49" charset="0"/>
                <a:cs typeface="Courier New" pitchFamily="49" charset="0"/>
              </a:rPr>
              <a:t>)y).Name = </a:t>
            </a:r>
            <a:r>
              <a:rPr lang="fr-FR" sz="1600" dirty="0" smtClean="0">
                <a:solidFill>
                  <a:srgbClr val="A31515"/>
                </a:solidFill>
                <a:latin typeface="Courier New" pitchFamily="49" charset="0"/>
                <a:cs typeface="Courier New" pitchFamily="49" charset="0"/>
              </a:rPr>
              <a:t>"Doug"</a:t>
            </a:r>
            <a:r>
              <a:rPr lang="fr-FR" sz="1600" dirty="0" smtClean="0">
                <a:solidFill>
                  <a:prstClr val="black"/>
                </a:solidFill>
                <a:latin typeface="Courier New" pitchFamily="49" charset="0"/>
                <a:cs typeface="Courier New" pitchFamily="49" charset="0"/>
              </a:rPr>
              <a:t>;</a:t>
            </a:r>
            <a:endParaRPr lang="fr-FR" sz="1600" dirty="0">
              <a:solidFill>
                <a:prstClr val="black"/>
              </a:solidFill>
              <a:latin typeface="Courier New" pitchFamily="49" charset="0"/>
              <a:cs typeface="Courier New" pitchFamily="49" charset="0"/>
            </a:endParaRPr>
          </a:p>
        </p:txBody>
      </p:sp>
      <p:sp>
        <p:nvSpPr>
          <p:cNvPr id="2" name="Rectangle avec flèche vers la gauche 1"/>
          <p:cNvSpPr/>
          <p:nvPr/>
        </p:nvSpPr>
        <p:spPr>
          <a:xfrm>
            <a:off x="3059832" y="1345332"/>
            <a:ext cx="5256584" cy="1007538"/>
          </a:xfrm>
          <a:prstGeom prst="leftArrowCallout">
            <a:avLst>
              <a:gd name="adj1" fmla="val 25000"/>
              <a:gd name="adj2" fmla="val 25000"/>
              <a:gd name="adj3" fmla="val 25000"/>
              <a:gd name="adj4" fmla="val 77532"/>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Will fail at runtime if </a:t>
            </a:r>
            <a:r>
              <a:rPr lang="en-US" sz="2000" b="1" kern="0" dirty="0" smtClean="0">
                <a:solidFill>
                  <a:schemeClr val="bg1"/>
                </a:solidFill>
                <a:latin typeface="+mj-lt"/>
              </a:rPr>
              <a:t>the </a:t>
            </a:r>
            <a:r>
              <a:rPr lang="en-US" sz="2000" b="1" kern="0" dirty="0" smtClean="0">
                <a:solidFill>
                  <a:schemeClr val="bg1"/>
                </a:solidFill>
                <a:latin typeface="Courier New" panose="02070309020205020404" pitchFamily="49" charset="0"/>
                <a:cs typeface="Courier New" panose="02070309020205020404" pitchFamily="49" charset="0"/>
              </a:rPr>
              <a:t>Name</a:t>
            </a:r>
            <a:r>
              <a:rPr lang="en-US" sz="2000" b="1" kern="0" dirty="0" smtClean="0">
                <a:solidFill>
                  <a:schemeClr val="bg1"/>
                </a:solidFill>
                <a:latin typeface="+mj-lt"/>
              </a:rPr>
              <a:t> </a:t>
            </a:r>
            <a:r>
              <a:rPr lang="en-US" sz="2000" b="1" kern="0" dirty="0">
                <a:solidFill>
                  <a:schemeClr val="bg1"/>
                </a:solidFill>
                <a:latin typeface="+mj-lt"/>
              </a:rPr>
              <a:t>property doesn’t exist in the </a:t>
            </a:r>
            <a:r>
              <a:rPr lang="en-US" sz="2000" b="1" kern="0" dirty="0">
                <a:solidFill>
                  <a:schemeClr val="bg1"/>
                </a:solidFill>
                <a:latin typeface="Courier New" panose="02070309020205020404" pitchFamily="49" charset="0"/>
                <a:cs typeface="Courier New" panose="02070309020205020404" pitchFamily="49" charset="0"/>
              </a:rPr>
              <a:t>Person</a:t>
            </a:r>
            <a:r>
              <a:rPr lang="en-US" sz="2000" b="1" kern="0" dirty="0">
                <a:solidFill>
                  <a:schemeClr val="bg1"/>
                </a:solidFill>
                <a:latin typeface="+mj-lt"/>
              </a:rPr>
              <a:t> </a:t>
            </a:r>
            <a:r>
              <a:rPr lang="en-US" sz="2000" b="1" kern="0" dirty="0" smtClean="0">
                <a:solidFill>
                  <a:schemeClr val="bg1"/>
                </a:solidFill>
                <a:latin typeface="+mj-lt"/>
              </a:rPr>
              <a:t>class</a:t>
            </a:r>
            <a:endParaRPr lang="en-US" sz="2000" b="1" dirty="0">
              <a:solidFill>
                <a:schemeClr val="bg1"/>
              </a:solidFill>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Dynamic Types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Dynamic variables can be passed as method parameters</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ectangle à coins arrondis 4"/>
          <p:cNvSpPr/>
          <p:nvPr/>
        </p:nvSpPr>
        <p:spPr>
          <a:xfrm>
            <a:off x="179512" y="2065412"/>
            <a:ext cx="8568952" cy="1728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smtClean="0">
                <a:solidFill>
                  <a:srgbClr val="0000FF"/>
                </a:solidFill>
                <a:latin typeface="Courier New" pitchFamily="49" charset="0"/>
                <a:cs typeface="Courier New" pitchFamily="49" charset="0"/>
              </a:rPr>
              <a:t>public</a:t>
            </a:r>
            <a:r>
              <a:rPr lang="fr-FR" sz="2000" dirty="0" smtClean="0">
                <a:solidFill>
                  <a:prstClr val="black"/>
                </a:solidFill>
                <a:latin typeface="Courier New" pitchFamily="49" charset="0"/>
                <a:cs typeface="Courier New" pitchFamily="49" charset="0"/>
              </a:rPr>
              <a:t> </a:t>
            </a:r>
            <a:r>
              <a:rPr lang="fr-FR" sz="2000" dirty="0" err="1" smtClean="0">
                <a:solidFill>
                  <a:srgbClr val="0000FF"/>
                </a:solidFill>
                <a:latin typeface="Courier New" pitchFamily="49" charset="0"/>
                <a:cs typeface="Courier New" pitchFamily="49" charset="0"/>
              </a:rPr>
              <a:t>void</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Print</a:t>
            </a:r>
            <a:r>
              <a:rPr lang="fr-FR" sz="2000" dirty="0" smtClean="0">
                <a:solidFill>
                  <a:prstClr val="black"/>
                </a:solidFill>
                <a:latin typeface="Courier New" pitchFamily="49" charset="0"/>
                <a:cs typeface="Courier New" pitchFamily="49" charset="0"/>
              </a:rPr>
              <a:t>(</a:t>
            </a:r>
            <a:r>
              <a:rPr lang="fr-FR" sz="2000" dirty="0" err="1" smtClean="0">
                <a:solidFill>
                  <a:srgbClr val="0000FF"/>
                </a:solidFill>
                <a:latin typeface="Courier New" pitchFamily="49" charset="0"/>
                <a:cs typeface="Courier New" pitchFamily="49" charset="0"/>
              </a:rPr>
              <a:t>dynamic</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objectToPrint</a:t>
            </a:r>
            <a:r>
              <a:rPr lang="fr-FR" sz="2000" dirty="0" smtClean="0">
                <a:solidFill>
                  <a:prstClr val="black"/>
                </a:solidFill>
                <a:latin typeface="Courier New" pitchFamily="49" charset="0"/>
                <a:cs typeface="Courier New" pitchFamily="49" charset="0"/>
              </a:rPr>
              <a:t>)</a:t>
            </a:r>
          </a:p>
          <a:p>
            <a:r>
              <a:rPr lang="fr-FR" sz="2000" dirty="0" smtClean="0">
                <a:solidFill>
                  <a:prstClr val="black"/>
                </a:solidFill>
                <a:latin typeface="Courier New" pitchFamily="49" charset="0"/>
                <a:cs typeface="Courier New" pitchFamily="49" charset="0"/>
              </a:rPr>
              <a:t>{</a:t>
            </a:r>
          </a:p>
          <a:p>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objectToPrint.PrintMe</a:t>
            </a:r>
            <a:r>
              <a:rPr lang="fr-FR" sz="2000" dirty="0" smtClean="0">
                <a:solidFill>
                  <a:prstClr val="black"/>
                </a:solidFill>
                <a:latin typeface="Courier New" pitchFamily="49" charset="0"/>
                <a:cs typeface="Courier New" pitchFamily="49" charset="0"/>
              </a:rPr>
              <a:t>();</a:t>
            </a:r>
          </a:p>
          <a:p>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
        <p:nvSpPr>
          <p:cNvPr id="2" name="Rectangle avec flèche vers le haut 1"/>
          <p:cNvSpPr/>
          <p:nvPr/>
        </p:nvSpPr>
        <p:spPr>
          <a:xfrm>
            <a:off x="971600" y="3433564"/>
            <a:ext cx="4968552" cy="1224136"/>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Will fail at runtime if the </a:t>
            </a:r>
            <a:r>
              <a:rPr lang="en-US" sz="2000" b="1" kern="0" dirty="0" err="1">
                <a:solidFill>
                  <a:schemeClr val="bg1"/>
                </a:solidFill>
                <a:latin typeface="Courier New" panose="02070309020205020404" pitchFamily="49" charset="0"/>
                <a:cs typeface="Courier New" panose="02070309020205020404" pitchFamily="49" charset="0"/>
              </a:rPr>
              <a:t>PrintMe</a:t>
            </a:r>
            <a:r>
              <a:rPr lang="en-US" sz="2000" b="1" kern="0" dirty="0">
                <a:solidFill>
                  <a:schemeClr val="bg1"/>
                </a:solidFill>
                <a:latin typeface="+mj-lt"/>
              </a:rPr>
              <a:t> method doesn’t exist in the </a:t>
            </a:r>
            <a:r>
              <a:rPr lang="en-US" sz="2000" b="1" kern="0" dirty="0" smtClean="0">
                <a:solidFill>
                  <a:schemeClr val="bg1"/>
                </a:solidFill>
                <a:latin typeface="+mj-lt"/>
              </a:rPr>
              <a:t>object</a:t>
            </a:r>
            <a:endParaRPr lang="en-US" sz="2000" b="1" kern="0" dirty="0">
              <a:solidFill>
                <a:schemeClr val="bg1"/>
              </a:solidFill>
              <a:latin typeface="+mj-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cs typeface="Courier New" pitchFamily="49" charset="0"/>
              </a:rPr>
              <a:t>ExpandoObject</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An </a:t>
            </a:r>
            <a:r>
              <a:rPr lang="en-US" dirty="0" err="1" smtClean="0">
                <a:latin typeface="Courier New" pitchFamily="49" charset="0"/>
                <a:cs typeface="Courier New" pitchFamily="49" charset="0"/>
              </a:rPr>
              <a:t>ExpandoObject</a:t>
            </a:r>
            <a:r>
              <a:rPr lang="en-US" dirty="0" smtClean="0"/>
              <a:t> is an object whose members can be dynamically added and removed at run time</a:t>
            </a:r>
          </a:p>
          <a:p>
            <a:pPr lvl="1"/>
            <a:r>
              <a:rPr lang="en-US" dirty="0" smtClean="0"/>
              <a:t>Properties, methods, events</a:t>
            </a:r>
          </a:p>
          <a:p>
            <a:pPr lvl="1"/>
            <a:r>
              <a:rPr lang="en-US" dirty="0" smtClean="0"/>
              <a:t>Can be passed to dynamic languages</a:t>
            </a:r>
          </a:p>
          <a:p>
            <a:pPr lvl="1"/>
            <a:r>
              <a:rPr lang="en-US" dirty="0" smtClean="0"/>
              <a:t>In the </a:t>
            </a:r>
            <a:r>
              <a:rPr lang="en-US" dirty="0" err="1" smtClean="0">
                <a:latin typeface="Courier New" pitchFamily="49" charset="0"/>
                <a:cs typeface="Courier New" pitchFamily="49" charset="0"/>
              </a:rPr>
              <a:t>System.Dynamic</a:t>
            </a:r>
            <a:r>
              <a:rPr lang="en-US" dirty="0" smtClean="0"/>
              <a:t> namespace</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s://pbs.twimg.com/profile_images/459711317100601344/ydR7CCNl.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8704" y="3289548"/>
            <a:ext cx="1865784" cy="1865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cs typeface="Courier New" pitchFamily="49" charset="0"/>
              </a:rPr>
              <a:t>ExpandoObject</a:t>
            </a:r>
            <a:endParaRPr lang="en-US" spc="-15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à coins arrondis 4"/>
          <p:cNvSpPr/>
          <p:nvPr/>
        </p:nvSpPr>
        <p:spPr>
          <a:xfrm>
            <a:off x="179388" y="1417340"/>
            <a:ext cx="8785225" cy="129614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solidFill>
                  <a:srgbClr val="0000FF"/>
                </a:solidFill>
                <a:latin typeface="Courier New" pitchFamily="49" charset="0"/>
                <a:cs typeface="Courier New" pitchFamily="49" charset="0"/>
              </a:rPr>
              <a:t>dynamic</a:t>
            </a:r>
            <a:r>
              <a:rPr lang="fr-FR" sz="2000" dirty="0" smtClean="0">
                <a:solidFill>
                  <a:prstClr val="black"/>
                </a:solidFill>
                <a:latin typeface="Courier New" pitchFamily="49" charset="0"/>
                <a:cs typeface="Courier New" pitchFamily="49" charset="0"/>
              </a:rPr>
              <a:t> bag = </a:t>
            </a:r>
            <a:r>
              <a:rPr lang="fr-FR" sz="2000" dirty="0" smtClean="0">
                <a:solidFill>
                  <a:srgbClr val="0000FF"/>
                </a:solidFill>
                <a:latin typeface="Courier New" pitchFamily="49" charset="0"/>
                <a:cs typeface="Courier New" pitchFamily="49" charset="0"/>
              </a:rPr>
              <a:t>new</a:t>
            </a:r>
            <a:r>
              <a:rPr lang="fr-FR" sz="2000" dirty="0" smtClean="0">
                <a:solidFill>
                  <a:prstClr val="black"/>
                </a:solidFill>
                <a:latin typeface="Courier New" pitchFamily="49" charset="0"/>
                <a:cs typeface="Courier New" pitchFamily="49" charset="0"/>
              </a:rPr>
              <a:t> </a:t>
            </a:r>
            <a:r>
              <a:rPr lang="fr-FR" sz="2000" dirty="0" err="1" smtClean="0">
                <a:solidFill>
                  <a:srgbClr val="2B91AF"/>
                </a:solidFill>
                <a:latin typeface="Courier New" pitchFamily="49" charset="0"/>
                <a:cs typeface="Courier New" pitchFamily="49" charset="0"/>
              </a:rPr>
              <a:t>ExpandoObject</a:t>
            </a:r>
            <a:r>
              <a:rPr lang="fr-FR" sz="2000" dirty="0" smtClean="0">
                <a:solidFill>
                  <a:prstClr val="black"/>
                </a:solidFill>
                <a:latin typeface="Courier New" pitchFamily="49" charset="0"/>
                <a:cs typeface="Courier New" pitchFamily="49" charset="0"/>
              </a:rPr>
              <a:t>();</a:t>
            </a:r>
          </a:p>
          <a:p>
            <a:r>
              <a:rPr lang="fr-FR" sz="2000" dirty="0" err="1" smtClean="0">
                <a:solidFill>
                  <a:prstClr val="black"/>
                </a:solidFill>
                <a:latin typeface="Courier New" pitchFamily="49" charset="0"/>
                <a:cs typeface="Courier New" pitchFamily="49" charset="0"/>
              </a:rPr>
              <a:t>bag.Name</a:t>
            </a:r>
            <a:r>
              <a:rPr lang="fr-FR" sz="2000" dirty="0" smtClean="0">
                <a:solidFill>
                  <a:prstClr val="black"/>
                </a:solidFill>
                <a:latin typeface="Courier New" pitchFamily="49" charset="0"/>
                <a:cs typeface="Courier New" pitchFamily="49" charset="0"/>
              </a:rPr>
              <a:t> = </a:t>
            </a:r>
            <a:r>
              <a:rPr lang="fr-FR" sz="2000" dirty="0" smtClean="0">
                <a:solidFill>
                  <a:srgbClr val="A31515"/>
                </a:solidFill>
                <a:latin typeface="Courier New" pitchFamily="49" charset="0"/>
                <a:cs typeface="Courier New" pitchFamily="49" charset="0"/>
              </a:rPr>
              <a:t>"John"</a:t>
            </a:r>
            <a:r>
              <a:rPr lang="fr-FR" sz="2000" dirty="0" smtClean="0">
                <a:solidFill>
                  <a:prstClr val="black"/>
                </a:solidFill>
                <a:latin typeface="Courier New" pitchFamily="49" charset="0"/>
                <a:cs typeface="Courier New" pitchFamily="49" charset="0"/>
              </a:rPr>
              <a:t>;</a:t>
            </a:r>
          </a:p>
          <a:p>
            <a:r>
              <a:rPr lang="fr-FR" sz="2000" dirty="0" err="1" smtClean="0">
                <a:solidFill>
                  <a:prstClr val="black"/>
                </a:solidFill>
                <a:latin typeface="Courier New" pitchFamily="49" charset="0"/>
                <a:cs typeface="Courier New" pitchFamily="49" charset="0"/>
              </a:rPr>
              <a:t>bag.Display</a:t>
            </a:r>
            <a:r>
              <a:rPr lang="fr-FR" sz="2000" dirty="0" smtClean="0">
                <a:solidFill>
                  <a:prstClr val="black"/>
                </a:solidFill>
                <a:latin typeface="Courier New" pitchFamily="49" charset="0"/>
                <a:cs typeface="Courier New" pitchFamily="49" charset="0"/>
              </a:rPr>
              <a:t> = (</a:t>
            </a:r>
            <a:r>
              <a:rPr lang="fr-FR" sz="2000" dirty="0" smtClean="0">
                <a:solidFill>
                  <a:srgbClr val="2B91AF"/>
                </a:solidFill>
                <a:latin typeface="Courier New" pitchFamily="49" charset="0"/>
                <a:cs typeface="Courier New" pitchFamily="49" charset="0"/>
              </a:rPr>
              <a:t>Action</a:t>
            </a:r>
            <a:r>
              <a:rPr lang="fr-FR" sz="2000" dirty="0" smtClean="0">
                <a:solidFill>
                  <a:prstClr val="black"/>
                </a:solidFill>
                <a:latin typeface="Courier New" pitchFamily="49" charset="0"/>
                <a:cs typeface="Courier New" pitchFamily="49" charset="0"/>
              </a:rPr>
              <a:t>&lt;</a:t>
            </a:r>
            <a:r>
              <a:rPr lang="fr-FR" sz="2000" dirty="0" smtClean="0">
                <a:solidFill>
                  <a:srgbClr val="2B91AF"/>
                </a:solidFill>
                <a:latin typeface="Courier New" pitchFamily="49" charset="0"/>
                <a:cs typeface="Courier New" pitchFamily="49" charset="0"/>
              </a:rPr>
              <a:t>String</a:t>
            </a:r>
            <a:r>
              <a:rPr lang="fr-FR" sz="2000" dirty="0" smtClean="0">
                <a:solidFill>
                  <a:prstClr val="black"/>
                </a:solidFill>
                <a:latin typeface="Courier New" pitchFamily="49" charset="0"/>
                <a:cs typeface="Courier New" pitchFamily="49" charset="0"/>
              </a:rPr>
              <a:t>&gt;)((</a:t>
            </a:r>
            <a:r>
              <a:rPr lang="fr-FR" sz="2000" dirty="0" err="1" smtClean="0">
                <a:solidFill>
                  <a:prstClr val="black"/>
                </a:solidFill>
                <a:latin typeface="Courier New" pitchFamily="49" charset="0"/>
                <a:cs typeface="Courier New" pitchFamily="49" charset="0"/>
              </a:rPr>
              <a:t>text</a:t>
            </a:r>
            <a:r>
              <a:rPr lang="fr-FR" sz="2000" dirty="0" smtClean="0">
                <a:solidFill>
                  <a:prstClr val="black"/>
                </a:solidFill>
                <a:latin typeface="Courier New" pitchFamily="49" charset="0"/>
                <a:cs typeface="Courier New" pitchFamily="49" charset="0"/>
              </a:rPr>
              <a:t>) =&gt; </a:t>
            </a:r>
            <a:r>
              <a:rPr lang="fr-FR" sz="2000" dirty="0" err="1" smtClean="0">
                <a:solidFill>
                  <a:srgbClr val="2B91AF"/>
                </a:solidFill>
                <a:latin typeface="Courier New" pitchFamily="49" charset="0"/>
                <a:cs typeface="Courier New" pitchFamily="49" charset="0"/>
              </a:rPr>
              <a:t>Console</a:t>
            </a:r>
            <a:r>
              <a:rPr lang="fr-FR" sz="2000" dirty="0" err="1" smtClean="0">
                <a:solidFill>
                  <a:prstClr val="black"/>
                </a:solidFill>
                <a:latin typeface="Courier New" pitchFamily="49" charset="0"/>
                <a:cs typeface="Courier New" pitchFamily="49" charset="0"/>
              </a:rPr>
              <a:t>.WriteLine</a:t>
            </a:r>
            <a:r>
              <a:rPr lang="fr-FR" sz="2000" dirty="0" smtClean="0">
                <a:solidFill>
                  <a:prstClr val="black"/>
                </a:solidFill>
                <a:latin typeface="Courier New" pitchFamily="49" charset="0"/>
                <a:cs typeface="Courier New" pitchFamily="49" charset="0"/>
              </a:rPr>
              <a:t>(</a:t>
            </a:r>
            <a:r>
              <a:rPr lang="fr-FR" sz="2000" dirty="0" err="1" smtClean="0">
                <a:solidFill>
                  <a:prstClr val="black"/>
                </a:solidFill>
                <a:latin typeface="Courier New" pitchFamily="49" charset="0"/>
                <a:cs typeface="Courier New" pitchFamily="49" charset="0"/>
              </a:rPr>
              <a:t>text</a:t>
            </a:r>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
        <p:nvSpPr>
          <p:cNvPr id="22" name="Rectangle à coins arrondis 4"/>
          <p:cNvSpPr/>
          <p:nvPr/>
        </p:nvSpPr>
        <p:spPr>
          <a:xfrm>
            <a:off x="179388" y="3721644"/>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lvl="0"/>
            <a:r>
              <a:rPr lang="fr-FR" sz="2000" dirty="0" err="1" smtClean="0">
                <a:solidFill>
                  <a:srgbClr val="000000"/>
                </a:solidFill>
                <a:latin typeface="Courier New" pitchFamily="49" charset="0"/>
                <a:cs typeface="Courier New" pitchFamily="49" charset="0"/>
              </a:rPr>
              <a:t>bag.Display</a:t>
            </a:r>
            <a:r>
              <a:rPr lang="fr-FR" sz="2000" dirty="0" smtClean="0">
                <a:solidFill>
                  <a:srgbClr val="000000"/>
                </a:solidFill>
                <a:latin typeface="Courier New" pitchFamily="49" charset="0"/>
                <a:cs typeface="Courier New" pitchFamily="49" charset="0"/>
              </a:rPr>
              <a:t>(</a:t>
            </a:r>
            <a:r>
              <a:rPr lang="fr-FR" sz="2000" dirty="0" err="1" smtClean="0">
                <a:solidFill>
                  <a:srgbClr val="000000"/>
                </a:solidFill>
                <a:latin typeface="Courier New" pitchFamily="49" charset="0"/>
                <a:cs typeface="Courier New" pitchFamily="49" charset="0"/>
              </a:rPr>
              <a:t>bag.Name</a:t>
            </a:r>
            <a:r>
              <a:rPr lang="fr-FR" sz="2000" dirty="0" smtClean="0">
                <a:solidFill>
                  <a:srgbClr val="000000"/>
                </a:solidFill>
                <a:latin typeface="Courier New" pitchFamily="49" charset="0"/>
                <a:cs typeface="Courier New" pitchFamily="49" charset="0"/>
              </a:rPr>
              <a:t>);</a:t>
            </a:r>
            <a:endParaRPr lang="fr-FR" sz="20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cs typeface="Courier New" pitchFamily="49" charset="0"/>
              </a:rPr>
              <a:t>DynamicObject</a:t>
            </a:r>
            <a:r>
              <a:rPr lang="en-US" dirty="0" smtClean="0"/>
              <a:t> Class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Base class to create new dynamic objects</a:t>
            </a:r>
          </a:p>
          <a:p>
            <a:pPr lvl="1"/>
            <a:r>
              <a:rPr lang="en-US" dirty="0" smtClean="0"/>
              <a:t>Operations that can be done can be defined in the class</a:t>
            </a:r>
          </a:p>
          <a:p>
            <a:pPr lvl="1"/>
            <a:r>
              <a:rPr lang="en-US" dirty="0" smtClean="0"/>
              <a:t>Override </a:t>
            </a:r>
            <a:r>
              <a:rPr lang="en-US" dirty="0" err="1" smtClean="0">
                <a:latin typeface="Courier New" pitchFamily="49" charset="0"/>
                <a:cs typeface="Courier New" pitchFamily="49" charset="0"/>
              </a:rPr>
              <a:t>TryGetMember</a:t>
            </a:r>
            <a:r>
              <a:rPr lang="en-US" dirty="0" smtClean="0"/>
              <a:t>, </a:t>
            </a:r>
            <a:r>
              <a:rPr lang="en-US" dirty="0" err="1" smtClean="0">
                <a:latin typeface="Courier New" pitchFamily="49" charset="0"/>
                <a:cs typeface="Courier New" pitchFamily="49" charset="0"/>
              </a:rPr>
              <a:t>TrySetMember</a:t>
            </a:r>
            <a:r>
              <a:rPr lang="en-US" dirty="0" smtClean="0"/>
              <a:t>, </a:t>
            </a:r>
            <a:r>
              <a:rPr lang="en-US" dirty="0" err="1" smtClean="0">
                <a:latin typeface="Courier New" pitchFamily="49" charset="0"/>
                <a:cs typeface="Courier New" pitchFamily="49" charset="0"/>
              </a:rPr>
              <a:t>TryInvoke</a:t>
            </a:r>
            <a:r>
              <a:rPr lang="en-US" dirty="0" smtClean="0"/>
              <a:t> to control dynamic property access or method calls</a:t>
            </a:r>
          </a:p>
          <a:p>
            <a:r>
              <a:rPr lang="en-US" dirty="0" smtClean="0"/>
              <a:t>Example: a bag where property names are case-insensitive</a:t>
            </a: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gd name="adj" fmla="val 10532"/>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t"/>
          <a:lstStyle/>
          <a:p>
            <a:pPr lvl="2"/>
            <a:r>
              <a:rPr lang="fr-FR" sz="1400" dirty="0" smtClean="0">
                <a:solidFill>
                  <a:schemeClr val="tx1"/>
                </a:solidFill>
                <a:latin typeface="Courier New" pitchFamily="49" charset="0"/>
                <a:cs typeface="Courier New" pitchFamily="49" charset="0"/>
              </a:rPr>
              <a:t>class </a:t>
            </a:r>
            <a:r>
              <a:rPr lang="fr-FR" sz="1400" dirty="0" err="1" smtClean="0">
                <a:solidFill>
                  <a:schemeClr val="tx1"/>
                </a:solidFill>
                <a:latin typeface="Courier New" pitchFamily="49" charset="0"/>
                <a:cs typeface="Courier New" pitchFamily="49" charset="0"/>
              </a:rPr>
              <a:t>MyBag</a:t>
            </a:r>
            <a:r>
              <a:rPr lang="fr-FR" sz="1400" dirty="0" smtClean="0">
                <a:solidFill>
                  <a:schemeClr val="tx1"/>
                </a:solidFill>
                <a:latin typeface="Courier New" pitchFamily="49" charset="0"/>
                <a:cs typeface="Courier New" pitchFamily="49" charset="0"/>
              </a:rPr>
              <a:t> : </a:t>
            </a:r>
            <a:r>
              <a:rPr lang="fr-FR" sz="1400" dirty="0" err="1" smtClean="0">
                <a:solidFill>
                  <a:schemeClr val="tx1"/>
                </a:solidFill>
                <a:latin typeface="Courier New" pitchFamily="49" charset="0"/>
                <a:cs typeface="Courier New" pitchFamily="49" charset="0"/>
              </a:rPr>
              <a:t>DynamicObject</a:t>
            </a:r>
            <a:r>
              <a:rPr lang="fr-FR" sz="1400" dirty="0">
                <a:solidFill>
                  <a:schemeClr val="tx1"/>
                </a:solidFill>
                <a:latin typeface="Courier New" pitchFamily="49" charset="0"/>
                <a:cs typeface="Courier New" pitchFamily="49" charset="0"/>
              </a:rPr>
              <a:t> </a:t>
            </a:r>
            <a:r>
              <a:rPr lang="fr-FR" sz="1400" dirty="0" smtClean="0">
                <a:solidFill>
                  <a:schemeClr val="tx1"/>
                </a:solidFill>
                <a:latin typeface="Courier New" pitchFamily="49" charset="0"/>
                <a:cs typeface="Courier New" pitchFamily="49" charset="0"/>
              </a:rPr>
              <a:t>{</a:t>
            </a:r>
          </a:p>
          <a:p>
            <a:pPr lvl="2"/>
            <a:r>
              <a:rPr lang="en-US" sz="1400" dirty="0" smtClean="0">
                <a:solidFill>
                  <a:schemeClr val="tx1"/>
                </a:solidFill>
                <a:latin typeface="Courier New" pitchFamily="49" charset="0"/>
                <a:cs typeface="Courier New" pitchFamily="49" charset="0"/>
              </a:rPr>
              <a:t>    private Dictionary&lt;string, object&gt; </a:t>
            </a:r>
            <a:r>
              <a:rPr lang="en-US" sz="1400" dirty="0" err="1" smtClean="0">
                <a:solidFill>
                  <a:schemeClr val="tx1"/>
                </a:solidFill>
                <a:latin typeface="Courier New" pitchFamily="49" charset="0"/>
                <a:cs typeface="Courier New" pitchFamily="49" charset="0"/>
              </a:rPr>
              <a:t>dic</a:t>
            </a:r>
            <a:r>
              <a:rPr lang="en-US" sz="1400" dirty="0" smtClean="0">
                <a:solidFill>
                  <a:schemeClr val="tx1"/>
                </a:solidFill>
                <a:latin typeface="Courier New" pitchFamily="49" charset="0"/>
                <a:cs typeface="Courier New" pitchFamily="49" charset="0"/>
              </a:rPr>
              <a:t> = new Dictionary&lt;string, object&gt;();</a:t>
            </a:r>
          </a:p>
          <a:p>
            <a:pPr lvl="2"/>
            <a:endParaRPr lang="fr-FR" sz="1400" dirty="0" smtClean="0">
              <a:solidFill>
                <a:schemeClr val="tx1"/>
              </a:solidFill>
              <a:latin typeface="Courier New" pitchFamily="49" charset="0"/>
              <a:cs typeface="Courier New" pitchFamily="49" charset="0"/>
            </a:endParaRPr>
          </a:p>
          <a:p>
            <a:pPr lvl="2"/>
            <a:r>
              <a:rPr lang="fr-FR" sz="1400" dirty="0" smtClean="0">
                <a:solidFill>
                  <a:schemeClr val="tx1"/>
                </a:solidFill>
                <a:latin typeface="Courier New" pitchFamily="49" charset="0"/>
                <a:cs typeface="Courier New" pitchFamily="49" charset="0"/>
              </a:rPr>
              <a:t>    public </a:t>
            </a:r>
            <a:r>
              <a:rPr lang="fr-FR" sz="1400" dirty="0" err="1" smtClean="0">
                <a:solidFill>
                  <a:schemeClr val="tx1"/>
                </a:solidFill>
                <a:latin typeface="Courier New" pitchFamily="49" charset="0"/>
                <a:cs typeface="Courier New" pitchFamily="49" charset="0"/>
              </a:rPr>
              <a:t>override</a:t>
            </a:r>
            <a:r>
              <a:rPr lang="fr-FR" sz="1400" dirty="0" smtClean="0">
                <a:solidFill>
                  <a:schemeClr val="tx1"/>
                </a:solidFill>
                <a:latin typeface="Courier New" pitchFamily="49" charset="0"/>
                <a:cs typeface="Courier New" pitchFamily="49" charset="0"/>
              </a:rPr>
              <a:t> </a:t>
            </a:r>
            <a:r>
              <a:rPr lang="fr-FR" sz="1400" dirty="0" err="1" smtClean="0">
                <a:solidFill>
                  <a:schemeClr val="tx1"/>
                </a:solidFill>
                <a:latin typeface="Courier New" pitchFamily="49" charset="0"/>
                <a:cs typeface="Courier New" pitchFamily="49" charset="0"/>
              </a:rPr>
              <a:t>bool</a:t>
            </a:r>
            <a:r>
              <a:rPr lang="fr-FR" sz="1400" dirty="0" smtClean="0">
                <a:solidFill>
                  <a:schemeClr val="tx1"/>
                </a:solidFill>
                <a:latin typeface="Courier New" pitchFamily="49" charset="0"/>
                <a:cs typeface="Courier New" pitchFamily="49" charset="0"/>
              </a:rPr>
              <a:t> </a:t>
            </a:r>
            <a:r>
              <a:rPr lang="fr-FR" sz="1400" dirty="0" err="1" smtClean="0">
                <a:solidFill>
                  <a:schemeClr val="tx1"/>
                </a:solidFill>
                <a:latin typeface="Courier New" pitchFamily="49" charset="0"/>
                <a:cs typeface="Courier New" pitchFamily="49" charset="0"/>
              </a:rPr>
              <a:t>TrySetMember</a:t>
            </a:r>
            <a:r>
              <a:rPr lang="fr-FR" sz="1400" dirty="0" smtClean="0">
                <a:solidFill>
                  <a:schemeClr val="tx1"/>
                </a:solidFill>
                <a:latin typeface="Courier New" pitchFamily="49" charset="0"/>
                <a:cs typeface="Courier New" pitchFamily="49" charset="0"/>
              </a:rPr>
              <a:t>(</a:t>
            </a:r>
            <a:r>
              <a:rPr lang="fr-FR" sz="1400" dirty="0" err="1" smtClean="0">
                <a:solidFill>
                  <a:schemeClr val="tx1"/>
                </a:solidFill>
                <a:latin typeface="Courier New" pitchFamily="49" charset="0"/>
                <a:cs typeface="Courier New" pitchFamily="49" charset="0"/>
              </a:rPr>
              <a:t>SetMemberBinder</a:t>
            </a:r>
            <a:r>
              <a:rPr lang="fr-FR" sz="1400" dirty="0" smtClean="0">
                <a:solidFill>
                  <a:schemeClr val="tx1"/>
                </a:solidFill>
                <a:latin typeface="Courier New" pitchFamily="49" charset="0"/>
                <a:cs typeface="Courier New" pitchFamily="49" charset="0"/>
              </a:rPr>
              <a:t> binder, </a:t>
            </a:r>
            <a:r>
              <a:rPr lang="fr-FR" sz="1400" dirty="0" err="1" smtClean="0">
                <a:solidFill>
                  <a:schemeClr val="tx1"/>
                </a:solidFill>
                <a:latin typeface="Courier New" pitchFamily="49" charset="0"/>
                <a:cs typeface="Courier New" pitchFamily="49" charset="0"/>
              </a:rPr>
              <a:t>object</a:t>
            </a:r>
            <a:r>
              <a:rPr lang="fr-FR" sz="1400" dirty="0" smtClean="0">
                <a:solidFill>
                  <a:schemeClr val="tx1"/>
                </a:solidFill>
                <a:latin typeface="Courier New" pitchFamily="49" charset="0"/>
                <a:cs typeface="Courier New" pitchFamily="49" charset="0"/>
              </a:rPr>
              <a:t> value)</a:t>
            </a:r>
          </a:p>
          <a:p>
            <a:pPr lvl="2"/>
            <a:r>
              <a:rPr lang="fr-FR" sz="1400" dirty="0" smtClean="0">
                <a:solidFill>
                  <a:schemeClr val="tx1"/>
                </a:solidFill>
                <a:latin typeface="Courier New" pitchFamily="49" charset="0"/>
                <a:cs typeface="Courier New" pitchFamily="49" charset="0"/>
              </a:rPr>
              <a:t>    {</a:t>
            </a:r>
          </a:p>
          <a:p>
            <a:pPr lvl="2"/>
            <a:r>
              <a:rPr lang="fr-FR" sz="1400" dirty="0" smtClean="0">
                <a:solidFill>
                  <a:schemeClr val="tx1"/>
                </a:solidFill>
                <a:latin typeface="Courier New" pitchFamily="49" charset="0"/>
                <a:cs typeface="Courier New" pitchFamily="49" charset="0"/>
              </a:rPr>
              <a:t>        </a:t>
            </a:r>
            <a:r>
              <a:rPr lang="fr-FR" sz="1400" dirty="0" err="1" smtClean="0">
                <a:solidFill>
                  <a:schemeClr val="tx1"/>
                </a:solidFill>
                <a:latin typeface="Courier New" pitchFamily="49" charset="0"/>
                <a:cs typeface="Courier New" pitchFamily="49" charset="0"/>
              </a:rPr>
              <a:t>dic</a:t>
            </a:r>
            <a:r>
              <a:rPr lang="fr-FR" sz="1400" dirty="0" smtClean="0">
                <a:solidFill>
                  <a:schemeClr val="tx1"/>
                </a:solidFill>
                <a:latin typeface="Courier New" pitchFamily="49" charset="0"/>
                <a:cs typeface="Courier New" pitchFamily="49" charset="0"/>
              </a:rPr>
              <a:t>[</a:t>
            </a:r>
            <a:r>
              <a:rPr lang="fr-FR" sz="1400" dirty="0" err="1" smtClean="0">
                <a:solidFill>
                  <a:schemeClr val="tx1"/>
                </a:solidFill>
                <a:latin typeface="Courier New" pitchFamily="49" charset="0"/>
                <a:cs typeface="Courier New" pitchFamily="49" charset="0"/>
              </a:rPr>
              <a:t>binder.Name</a:t>
            </a:r>
            <a:r>
              <a:rPr lang="fr-FR" sz="1400" dirty="0" smtClean="0">
                <a:solidFill>
                  <a:schemeClr val="tx1"/>
                </a:solidFill>
                <a:latin typeface="Courier New" pitchFamily="49" charset="0"/>
                <a:cs typeface="Courier New" pitchFamily="49" charset="0"/>
              </a:rPr>
              <a:t>.</a:t>
            </a:r>
            <a:r>
              <a:rPr lang="fr-FR" sz="1400" dirty="0" err="1" smtClean="0">
                <a:solidFill>
                  <a:schemeClr val="tx1"/>
                </a:solidFill>
                <a:latin typeface="Courier New" pitchFamily="49" charset="0"/>
                <a:cs typeface="Courier New" pitchFamily="49" charset="0"/>
              </a:rPr>
              <a:t>ToLower</a:t>
            </a:r>
            <a:r>
              <a:rPr lang="fr-FR" sz="1400" dirty="0" smtClean="0">
                <a:solidFill>
                  <a:schemeClr val="tx1"/>
                </a:solidFill>
                <a:latin typeface="Courier New" pitchFamily="49" charset="0"/>
                <a:cs typeface="Courier New" pitchFamily="49" charset="0"/>
              </a:rPr>
              <a:t>()] = value;</a:t>
            </a:r>
          </a:p>
          <a:p>
            <a:pPr lvl="2"/>
            <a:r>
              <a:rPr lang="fr-FR" sz="1400" dirty="0" smtClean="0">
                <a:solidFill>
                  <a:schemeClr val="tx1"/>
                </a:solidFill>
                <a:latin typeface="Courier New" pitchFamily="49" charset="0"/>
                <a:cs typeface="Courier New" pitchFamily="49" charset="0"/>
              </a:rPr>
              <a:t>        return </a:t>
            </a:r>
            <a:r>
              <a:rPr lang="fr-FR" sz="1400" dirty="0" err="1" smtClean="0">
                <a:solidFill>
                  <a:schemeClr val="tx1"/>
                </a:solidFill>
                <a:latin typeface="Courier New" pitchFamily="49" charset="0"/>
                <a:cs typeface="Courier New" pitchFamily="49" charset="0"/>
              </a:rPr>
              <a:t>true</a:t>
            </a:r>
            <a:r>
              <a:rPr lang="fr-FR" sz="1400" dirty="0" smtClean="0">
                <a:solidFill>
                  <a:schemeClr val="tx1"/>
                </a:solidFill>
                <a:latin typeface="Courier New" pitchFamily="49" charset="0"/>
                <a:cs typeface="Courier New" pitchFamily="49" charset="0"/>
              </a:rPr>
              <a:t>;</a:t>
            </a:r>
          </a:p>
          <a:p>
            <a:pPr lvl="2"/>
            <a:r>
              <a:rPr lang="fr-FR" sz="1400" dirty="0" smtClean="0">
                <a:solidFill>
                  <a:schemeClr val="tx1"/>
                </a:solidFill>
                <a:latin typeface="Courier New" pitchFamily="49" charset="0"/>
                <a:cs typeface="Courier New" pitchFamily="49" charset="0"/>
              </a:rPr>
              <a:t>    }</a:t>
            </a:r>
          </a:p>
          <a:p>
            <a:pPr lvl="2"/>
            <a:endParaRPr lang="fr-FR" sz="1400" dirty="0" smtClean="0">
              <a:solidFill>
                <a:schemeClr val="tx1"/>
              </a:solidFill>
              <a:latin typeface="Courier New" pitchFamily="49" charset="0"/>
              <a:cs typeface="Courier New" pitchFamily="49" charset="0"/>
            </a:endParaRPr>
          </a:p>
          <a:p>
            <a:pPr lvl="2"/>
            <a:r>
              <a:rPr lang="en-US" sz="1400" dirty="0" smtClean="0">
                <a:solidFill>
                  <a:schemeClr val="tx1"/>
                </a:solidFill>
                <a:latin typeface="Courier New" pitchFamily="49" charset="0"/>
                <a:cs typeface="Courier New" pitchFamily="49" charset="0"/>
              </a:rPr>
              <a:t>    public override </a:t>
            </a:r>
            <a:r>
              <a:rPr lang="en-US" sz="1400" dirty="0" err="1" smtClean="0">
                <a:solidFill>
                  <a:schemeClr val="tx1"/>
                </a:solidFill>
                <a:latin typeface="Courier New" pitchFamily="49" charset="0"/>
                <a:cs typeface="Courier New" pitchFamily="49" charset="0"/>
              </a:rPr>
              <a:t>bool</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TryGetMember</a:t>
            </a:r>
            <a:r>
              <a:rPr lang="en-US" sz="1400" dirty="0" smtClean="0">
                <a:solidFill>
                  <a:schemeClr val="tx1"/>
                </a:solidFill>
                <a:latin typeface="Courier New" pitchFamily="49" charset="0"/>
                <a:cs typeface="Courier New" pitchFamily="49" charset="0"/>
              </a:rPr>
              <a:t>(</a:t>
            </a:r>
            <a:r>
              <a:rPr lang="en-US" sz="1400" dirty="0" err="1" smtClean="0">
                <a:solidFill>
                  <a:schemeClr val="tx1"/>
                </a:solidFill>
                <a:latin typeface="Courier New" pitchFamily="49" charset="0"/>
                <a:cs typeface="Courier New" pitchFamily="49" charset="0"/>
              </a:rPr>
              <a:t>GetMemberBinder</a:t>
            </a:r>
            <a:r>
              <a:rPr lang="en-US" sz="1400" dirty="0" smtClean="0">
                <a:solidFill>
                  <a:schemeClr val="tx1"/>
                </a:solidFill>
                <a:latin typeface="Courier New" pitchFamily="49" charset="0"/>
                <a:cs typeface="Courier New" pitchFamily="49" charset="0"/>
              </a:rPr>
              <a:t> binder, out object result)</a:t>
            </a:r>
          </a:p>
          <a:p>
            <a:pPr lvl="2"/>
            <a:r>
              <a:rPr lang="fr-FR" sz="1400" dirty="0" smtClean="0">
                <a:solidFill>
                  <a:schemeClr val="tx1"/>
                </a:solidFill>
                <a:latin typeface="Courier New" pitchFamily="49" charset="0"/>
                <a:cs typeface="Courier New" pitchFamily="49" charset="0"/>
              </a:rPr>
              <a:t>    {</a:t>
            </a:r>
          </a:p>
          <a:p>
            <a:pPr lvl="2"/>
            <a:r>
              <a:rPr lang="fr-FR" sz="1400" dirty="0" smtClean="0">
                <a:solidFill>
                  <a:schemeClr val="tx1"/>
                </a:solidFill>
                <a:latin typeface="Courier New" pitchFamily="49" charset="0"/>
                <a:cs typeface="Courier New" pitchFamily="49" charset="0"/>
              </a:rPr>
              <a:t>        return </a:t>
            </a:r>
            <a:r>
              <a:rPr lang="fr-FR" sz="1400" dirty="0" err="1" smtClean="0">
                <a:solidFill>
                  <a:schemeClr val="tx1"/>
                </a:solidFill>
                <a:latin typeface="Courier New" pitchFamily="49" charset="0"/>
                <a:cs typeface="Courier New" pitchFamily="49" charset="0"/>
              </a:rPr>
              <a:t>dic.TryGetValue</a:t>
            </a:r>
            <a:r>
              <a:rPr lang="fr-FR" sz="1400" dirty="0" smtClean="0">
                <a:solidFill>
                  <a:schemeClr val="tx1"/>
                </a:solidFill>
                <a:latin typeface="Courier New" pitchFamily="49" charset="0"/>
                <a:cs typeface="Courier New" pitchFamily="49" charset="0"/>
              </a:rPr>
              <a:t>(</a:t>
            </a:r>
            <a:r>
              <a:rPr lang="fr-FR" sz="1400" dirty="0" err="1" smtClean="0">
                <a:solidFill>
                  <a:schemeClr val="tx1"/>
                </a:solidFill>
                <a:latin typeface="Courier New" pitchFamily="49" charset="0"/>
                <a:cs typeface="Courier New" pitchFamily="49" charset="0"/>
              </a:rPr>
              <a:t>binder.Name</a:t>
            </a:r>
            <a:r>
              <a:rPr lang="fr-FR" sz="1400" dirty="0" smtClean="0">
                <a:solidFill>
                  <a:schemeClr val="tx1"/>
                </a:solidFill>
                <a:latin typeface="Courier New" pitchFamily="49" charset="0"/>
                <a:cs typeface="Courier New" pitchFamily="49" charset="0"/>
              </a:rPr>
              <a:t>.</a:t>
            </a:r>
            <a:r>
              <a:rPr lang="fr-FR" sz="1400" dirty="0" err="1" smtClean="0">
                <a:solidFill>
                  <a:schemeClr val="tx1"/>
                </a:solidFill>
                <a:latin typeface="Courier New" pitchFamily="49" charset="0"/>
                <a:cs typeface="Courier New" pitchFamily="49" charset="0"/>
              </a:rPr>
              <a:t>ToLower</a:t>
            </a:r>
            <a:r>
              <a:rPr lang="fr-FR" sz="1400" dirty="0" smtClean="0">
                <a:solidFill>
                  <a:schemeClr val="tx1"/>
                </a:solidFill>
                <a:latin typeface="Courier New" pitchFamily="49" charset="0"/>
                <a:cs typeface="Courier New" pitchFamily="49" charset="0"/>
              </a:rPr>
              <a:t>(), out </a:t>
            </a:r>
            <a:r>
              <a:rPr lang="fr-FR" sz="1400" dirty="0" err="1" smtClean="0">
                <a:solidFill>
                  <a:schemeClr val="tx1"/>
                </a:solidFill>
                <a:latin typeface="Courier New" pitchFamily="49" charset="0"/>
                <a:cs typeface="Courier New" pitchFamily="49" charset="0"/>
              </a:rPr>
              <a:t>result</a:t>
            </a:r>
            <a:r>
              <a:rPr lang="fr-FR" sz="1400" dirty="0" smtClean="0">
                <a:solidFill>
                  <a:schemeClr val="tx1"/>
                </a:solidFill>
                <a:latin typeface="Courier New" pitchFamily="49" charset="0"/>
                <a:cs typeface="Courier New" pitchFamily="49" charset="0"/>
              </a:rPr>
              <a:t>);</a:t>
            </a:r>
          </a:p>
          <a:p>
            <a:pPr lvl="2"/>
            <a:r>
              <a:rPr lang="fr-FR" sz="1400" dirty="0" smtClean="0">
                <a:solidFill>
                  <a:schemeClr val="tx1"/>
                </a:solidFill>
                <a:latin typeface="Courier New" pitchFamily="49" charset="0"/>
                <a:cs typeface="Courier New" pitchFamily="49" charset="0"/>
              </a:rPr>
              <a:t>    }</a:t>
            </a:r>
          </a:p>
          <a:p>
            <a:pPr lvl="2"/>
            <a:endParaRPr lang="fr-FR" sz="1400" dirty="0" smtClean="0">
              <a:solidFill>
                <a:schemeClr val="tx1"/>
              </a:solidFill>
              <a:latin typeface="Courier New" pitchFamily="49" charset="0"/>
              <a:cs typeface="Courier New" pitchFamily="49" charset="0"/>
            </a:endParaRPr>
          </a:p>
          <a:p>
            <a:pPr lvl="2"/>
            <a:r>
              <a:rPr lang="en-US" sz="1400" dirty="0" smtClean="0">
                <a:solidFill>
                  <a:schemeClr val="tx1"/>
                </a:solidFill>
                <a:latin typeface="Courier New" pitchFamily="49" charset="0"/>
                <a:cs typeface="Courier New" pitchFamily="49" charset="0"/>
              </a:rPr>
              <a:t>    public </a:t>
            </a:r>
            <a:r>
              <a:rPr lang="en-US" sz="1400" dirty="0" err="1" smtClean="0">
                <a:solidFill>
                  <a:schemeClr val="tx1"/>
                </a:solidFill>
                <a:latin typeface="Courier New" pitchFamily="49" charset="0"/>
                <a:cs typeface="Courier New" pitchFamily="49" charset="0"/>
              </a:rPr>
              <a:t>int</a:t>
            </a:r>
            <a:r>
              <a:rPr lang="en-US" sz="1400" dirty="0" smtClean="0">
                <a:solidFill>
                  <a:schemeClr val="tx1"/>
                </a:solidFill>
                <a:latin typeface="Courier New" pitchFamily="49" charset="0"/>
                <a:cs typeface="Courier New" pitchFamily="49" charset="0"/>
              </a:rPr>
              <a:t> Count { get { return </a:t>
            </a:r>
            <a:r>
              <a:rPr lang="en-US" sz="1400" dirty="0" err="1" smtClean="0">
                <a:solidFill>
                  <a:schemeClr val="tx1"/>
                </a:solidFill>
                <a:latin typeface="Courier New" pitchFamily="49" charset="0"/>
                <a:cs typeface="Courier New" pitchFamily="49" charset="0"/>
              </a:rPr>
              <a:t>dic.Count</a:t>
            </a:r>
            <a:r>
              <a:rPr lang="en-US" sz="1400" dirty="0" smtClean="0">
                <a:solidFill>
                  <a:schemeClr val="tx1"/>
                </a:solidFill>
                <a:latin typeface="Courier New" pitchFamily="49" charset="0"/>
                <a:cs typeface="Courier New" pitchFamily="49" charset="0"/>
              </a:rPr>
              <a:t>; } }</a:t>
            </a:r>
          </a:p>
          <a:p>
            <a:pPr lvl="2"/>
            <a:r>
              <a:rPr lang="fr-FR" sz="1400" dirty="0" smtClean="0">
                <a:solidFill>
                  <a:schemeClr val="tx1"/>
                </a:solidFill>
                <a:latin typeface="Courier New" pitchFamily="49" charset="0"/>
                <a:cs typeface="Courier New" pitchFamily="49" charset="0"/>
              </a:rPr>
              <a:t>}</a:t>
            </a:r>
          </a:p>
        </p:txBody>
      </p:sp>
      <p:cxnSp>
        <p:nvCxnSpPr>
          <p:cNvPr id="7" name="Connecteur droit 6"/>
          <p:cNvCxnSpPr/>
          <p:nvPr/>
        </p:nvCxnSpPr>
        <p:spPr>
          <a:xfrm>
            <a:off x="1115616" y="72008"/>
            <a:ext cx="0" cy="5161756"/>
          </a:xfrm>
          <a:prstGeom prst="line">
            <a:avLst/>
          </a:prstGeom>
          <a:ln w="28575">
            <a:solidFill>
              <a:schemeClr val="tx1"/>
            </a:solidFill>
          </a:ln>
        </p:spPr>
        <p:style>
          <a:lnRef idx="2">
            <a:schemeClr val="accent6"/>
          </a:lnRef>
          <a:fillRef idx="1">
            <a:schemeClr val="lt1"/>
          </a:fillRef>
          <a:effectRef idx="0">
            <a:schemeClr val="accent6"/>
          </a:effectRef>
          <a:fontRef idx="minor">
            <a:schemeClr val="dk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DynamicObject</a:t>
            </a:r>
            <a:r>
              <a:rPr lang="en-US" sz="2400" b="1" dirty="0" smtClean="0">
                <a:latin typeface="Calibri (Heading)"/>
                <a:cs typeface="Calibri (Heading)"/>
              </a:rPr>
              <a:t> Class (C#)</a:t>
            </a:r>
            <a:endParaRPr lang="en-US" sz="2400" b="1" dirty="0">
              <a:latin typeface="Calibri (Heading)"/>
              <a:cs typeface="Calibri (Heading)"/>
            </a:endParaRPr>
          </a:p>
        </p:txBody>
      </p:sp>
      <p:sp>
        <p:nvSpPr>
          <p:cNvPr id="6" name="Rectangle à coins arrondis 4"/>
          <p:cNvSpPr/>
          <p:nvPr/>
        </p:nvSpPr>
        <p:spPr>
          <a:xfrm>
            <a:off x="5364089" y="4441676"/>
            <a:ext cx="3600399" cy="79208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400" dirty="0" err="1" smtClean="0">
                <a:solidFill>
                  <a:srgbClr val="000000"/>
                </a:solidFill>
                <a:latin typeface="Courier New" pitchFamily="49" charset="0"/>
                <a:cs typeface="Courier New" pitchFamily="49" charset="0"/>
              </a:rPr>
              <a:t>dynamic</a:t>
            </a:r>
            <a:r>
              <a:rPr lang="fr-FR" sz="1400" dirty="0" smtClean="0">
                <a:solidFill>
                  <a:srgbClr val="000000"/>
                </a:solidFill>
                <a:latin typeface="Courier New" pitchFamily="49" charset="0"/>
                <a:cs typeface="Courier New" pitchFamily="49" charset="0"/>
              </a:rPr>
              <a:t> </a:t>
            </a:r>
            <a:r>
              <a:rPr lang="fr-FR" sz="1400" dirty="0" err="1" smtClean="0">
                <a:solidFill>
                  <a:srgbClr val="000000"/>
                </a:solidFill>
                <a:latin typeface="Courier New" pitchFamily="49" charset="0"/>
                <a:cs typeface="Courier New" pitchFamily="49" charset="0"/>
              </a:rPr>
              <a:t>newBag</a:t>
            </a:r>
            <a:r>
              <a:rPr lang="fr-FR" sz="1400" dirty="0" smtClean="0">
                <a:solidFill>
                  <a:srgbClr val="000000"/>
                </a:solidFill>
                <a:latin typeface="Courier New" pitchFamily="49" charset="0"/>
                <a:cs typeface="Courier New" pitchFamily="49" charset="0"/>
              </a:rPr>
              <a:t> = new </a:t>
            </a:r>
            <a:r>
              <a:rPr lang="fr-FR" sz="1400" dirty="0" err="1" smtClean="0">
                <a:solidFill>
                  <a:srgbClr val="000000"/>
                </a:solidFill>
                <a:latin typeface="Courier New" pitchFamily="49" charset="0"/>
                <a:cs typeface="Courier New" pitchFamily="49" charset="0"/>
              </a:rPr>
              <a:t>MyBag</a:t>
            </a:r>
            <a:r>
              <a:rPr lang="fr-FR" sz="1400" dirty="0" smtClean="0">
                <a:solidFill>
                  <a:srgbClr val="000000"/>
                </a:solidFill>
                <a:latin typeface="Courier New" pitchFamily="49" charset="0"/>
                <a:cs typeface="Courier New" pitchFamily="49" charset="0"/>
              </a:rPr>
              <a:t>();</a:t>
            </a:r>
          </a:p>
          <a:p>
            <a:r>
              <a:rPr lang="fr-FR" sz="1400" dirty="0" err="1" smtClean="0">
                <a:solidFill>
                  <a:srgbClr val="000000"/>
                </a:solidFill>
                <a:latin typeface="Courier New" pitchFamily="49" charset="0"/>
                <a:cs typeface="Courier New" pitchFamily="49" charset="0"/>
              </a:rPr>
              <a:t>newBag.NaMe</a:t>
            </a:r>
            <a:r>
              <a:rPr lang="fr-FR" sz="1400" dirty="0" smtClean="0">
                <a:solidFill>
                  <a:srgbClr val="000000"/>
                </a:solidFill>
                <a:latin typeface="Courier New" pitchFamily="49" charset="0"/>
                <a:cs typeface="Courier New" pitchFamily="49" charset="0"/>
              </a:rPr>
              <a:t> = "Hello";</a:t>
            </a:r>
          </a:p>
          <a:p>
            <a:r>
              <a:rPr lang="fr-FR" sz="1400" dirty="0" err="1" smtClean="0">
                <a:solidFill>
                  <a:srgbClr val="000000"/>
                </a:solidFill>
                <a:latin typeface="Courier New" pitchFamily="49" charset="0"/>
                <a:cs typeface="Courier New" pitchFamily="49" charset="0"/>
              </a:rPr>
              <a:t>Console.WriteLine</a:t>
            </a:r>
            <a:r>
              <a:rPr lang="fr-FR" sz="1400" dirty="0" smtClean="0">
                <a:solidFill>
                  <a:srgbClr val="000000"/>
                </a:solidFill>
                <a:latin typeface="Courier New" pitchFamily="49" charset="0"/>
                <a:cs typeface="Courier New" pitchFamily="49" charset="0"/>
              </a:rPr>
              <a:t>(</a:t>
            </a:r>
            <a:r>
              <a:rPr lang="fr-FR" sz="1400" dirty="0" err="1" smtClean="0">
                <a:solidFill>
                  <a:srgbClr val="000000"/>
                </a:solidFill>
                <a:latin typeface="Courier New" pitchFamily="49" charset="0"/>
                <a:cs typeface="Courier New" pitchFamily="49" charset="0"/>
              </a:rPr>
              <a:t>newBag.nAmE</a:t>
            </a:r>
            <a:r>
              <a:rPr lang="fr-FR" sz="1400" dirty="0" smtClean="0">
                <a:solidFill>
                  <a:srgbClr val="000000"/>
                </a:solidFill>
                <a:latin typeface="Courier New" pitchFamily="49" charset="0"/>
                <a:cs typeface="Courier New" pitchFamily="49" charset="0"/>
              </a:rPr>
              <a:t>);</a:t>
            </a:r>
          </a:p>
        </p:txBody>
      </p:sp>
      <p:sp>
        <p:nvSpPr>
          <p:cNvPr id="3" name="Rectangle avec flèche vers la droite 2"/>
          <p:cNvSpPr/>
          <p:nvPr/>
        </p:nvSpPr>
        <p:spPr>
          <a:xfrm>
            <a:off x="1824207" y="4513684"/>
            <a:ext cx="3539881" cy="648072"/>
          </a:xfrm>
          <a:prstGeom prst="rightArrowCallout">
            <a:avLst>
              <a:gd name="adj1" fmla="val 25000"/>
              <a:gd name="adj2" fmla="val 25000"/>
              <a:gd name="adj3" fmla="val 25000"/>
              <a:gd name="adj4" fmla="val 84294"/>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Note the case for </a:t>
            </a:r>
            <a:r>
              <a:rPr lang="en-US" sz="2000" b="1" kern="0" dirty="0" smtClean="0">
                <a:solidFill>
                  <a:schemeClr val="bg1"/>
                </a:solidFill>
                <a:latin typeface="+mj-lt"/>
              </a:rPr>
              <a:t/>
            </a:r>
            <a:br>
              <a:rPr lang="en-US" sz="2000" b="1" kern="0" dirty="0" smtClean="0">
                <a:solidFill>
                  <a:schemeClr val="bg1"/>
                </a:solidFill>
                <a:latin typeface="+mj-lt"/>
              </a:rPr>
            </a:br>
            <a:r>
              <a:rPr lang="en-US" sz="2000" b="1" kern="0" dirty="0" err="1" smtClean="0">
                <a:solidFill>
                  <a:schemeClr val="bg1"/>
                </a:solidFill>
                <a:latin typeface="Courier New" panose="02070309020205020404" pitchFamily="49" charset="0"/>
                <a:cs typeface="Courier New" panose="02070309020205020404" pitchFamily="49" charset="0"/>
              </a:rPr>
              <a:t>NaMe</a:t>
            </a:r>
            <a:r>
              <a:rPr lang="en-US" sz="2000" b="1" kern="0" dirty="0" smtClean="0">
                <a:solidFill>
                  <a:schemeClr val="bg1"/>
                </a:solidFill>
                <a:latin typeface="+mj-lt"/>
              </a:rPr>
              <a:t> </a:t>
            </a:r>
            <a:r>
              <a:rPr lang="en-US" sz="2000" b="1" kern="0" dirty="0">
                <a:solidFill>
                  <a:schemeClr val="bg1"/>
                </a:solidFill>
                <a:latin typeface="+mj-lt"/>
              </a:rPr>
              <a:t>and </a:t>
            </a:r>
            <a:r>
              <a:rPr lang="en-US" sz="2000" b="1" kern="0" dirty="0" err="1" smtClean="0">
                <a:solidFill>
                  <a:schemeClr val="bg1"/>
                </a:solidFill>
                <a:latin typeface="Courier New" panose="02070309020205020404" pitchFamily="49" charset="0"/>
                <a:cs typeface="Courier New" panose="02070309020205020404" pitchFamily="49" charset="0"/>
              </a:rPr>
              <a:t>nAmE</a:t>
            </a:r>
            <a:endParaRPr lang="en-US" sz="2000" b="1" kern="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465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49"/>
            <a:ext cx="7777162" cy="576735"/>
          </a:xfrm>
        </p:spPr>
        <p:txBody>
          <a:bodyPr/>
          <a:lstStyle/>
          <a:p>
            <a:r>
              <a:rPr lang="en-US" dirty="0" smtClean="0"/>
              <a:t>Dynamic Types—Pros and Cons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057300"/>
            <a:ext cx="8280920" cy="4302100"/>
          </a:xfrm>
        </p:spPr>
        <p:txBody>
          <a:bodyPr/>
          <a:lstStyle/>
          <a:p>
            <a:r>
              <a:rPr lang="en-US" dirty="0" smtClean="0"/>
              <a:t>Dynamic variables are useful</a:t>
            </a:r>
          </a:p>
          <a:p>
            <a:pPr lvl="1"/>
            <a:r>
              <a:rPr lang="en-US" dirty="0" smtClean="0"/>
              <a:t>For COM Interop calling Office apps or HTML DOM objects</a:t>
            </a:r>
          </a:p>
          <a:p>
            <a:pPr lvl="1"/>
            <a:r>
              <a:rPr lang="en-US" dirty="0" smtClean="0"/>
              <a:t>For ASP.NET MVC 3+ Razor Bag</a:t>
            </a:r>
          </a:p>
          <a:p>
            <a:pPr lvl="2"/>
            <a:r>
              <a:rPr lang="en-US" dirty="0" smtClean="0"/>
              <a:t>Pass data from the controller to the view</a:t>
            </a:r>
          </a:p>
          <a:p>
            <a:pPr lvl="1"/>
            <a:r>
              <a:rPr lang="en-US" dirty="0" smtClean="0"/>
              <a:t>For interacting with dynamic languages through the </a:t>
            </a:r>
            <a:r>
              <a:rPr lang="en-US" u="sng" dirty="0" smtClean="0"/>
              <a:t>D</a:t>
            </a:r>
            <a:r>
              <a:rPr lang="en-US" dirty="0" smtClean="0"/>
              <a:t>ynamic </a:t>
            </a:r>
            <a:r>
              <a:rPr lang="en-US" u="sng" dirty="0" smtClean="0"/>
              <a:t>L</a:t>
            </a:r>
            <a:r>
              <a:rPr lang="en-US" dirty="0" smtClean="0"/>
              <a:t>anguage </a:t>
            </a:r>
            <a:r>
              <a:rPr lang="en-US" u="sng" dirty="0" smtClean="0"/>
              <a:t>R</a:t>
            </a:r>
            <a:r>
              <a:rPr lang="en-US" dirty="0" smtClean="0"/>
              <a:t>untime (DLR)</a:t>
            </a:r>
          </a:p>
          <a:p>
            <a:pPr lvl="2"/>
            <a:r>
              <a:rPr lang="en-US" dirty="0" err="1" smtClean="0"/>
              <a:t>IronPython</a:t>
            </a:r>
            <a:r>
              <a:rPr lang="en-US" dirty="0" smtClean="0"/>
              <a:t> and </a:t>
            </a:r>
            <a:r>
              <a:rPr lang="en-US" dirty="0" err="1" smtClean="0"/>
              <a:t>IronRuby</a:t>
            </a:r>
            <a:r>
              <a:rPr lang="en-US" dirty="0" smtClean="0"/>
              <a:t> are open-source dynamic languages</a:t>
            </a: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49"/>
            <a:ext cx="7777162" cy="576735"/>
          </a:xfrm>
        </p:spPr>
        <p:txBody>
          <a:bodyPr/>
          <a:lstStyle/>
          <a:p>
            <a:r>
              <a:rPr lang="en-US" dirty="0" smtClean="0"/>
              <a:t>Dynamic Types—Pros and Cons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489348"/>
            <a:ext cx="8280920" cy="3870052"/>
          </a:xfrm>
        </p:spPr>
        <p:txBody>
          <a:bodyPr/>
          <a:lstStyle/>
          <a:p>
            <a:pPr>
              <a:tabLst>
                <a:tab pos="8229600" algn="l"/>
              </a:tabLst>
            </a:pPr>
            <a:r>
              <a:rPr lang="en-US" dirty="0" smtClean="0"/>
              <a:t>Dynamic types pros</a:t>
            </a:r>
            <a:br>
              <a:rPr lang="en-US" dirty="0" smtClean="0"/>
            </a:br>
            <a:r>
              <a:rPr lang="en-US" u="sng" dirty="0" smtClean="0"/>
              <a:t>	</a:t>
            </a:r>
            <a:br>
              <a:rPr lang="en-US" u="sng" dirty="0" smtClean="0"/>
            </a:br>
            <a:r>
              <a:rPr lang="en-US" u="sng" dirty="0" smtClean="0"/>
              <a:t>	</a:t>
            </a:r>
          </a:p>
          <a:p>
            <a:r>
              <a:rPr lang="en-US" dirty="0" smtClean="0"/>
              <a:t>Dynamic types cons</a:t>
            </a:r>
          </a:p>
          <a:p>
            <a:pPr marL="344487" lvl="1" indent="0">
              <a:buNone/>
              <a:tabLst>
                <a:tab pos="8229600" algn="l"/>
              </a:tabLst>
            </a:pPr>
            <a:r>
              <a:rPr lang="en-US" u="sng" dirty="0" smtClean="0"/>
              <a:t>	</a:t>
            </a:r>
            <a:br>
              <a:rPr lang="en-US" u="sng" dirty="0" smtClean="0"/>
            </a:br>
            <a:r>
              <a:rPr lang="en-US" u="sng" dirty="0" smtClean="0"/>
              <a:t>	</a:t>
            </a:r>
            <a:br>
              <a:rPr lang="en-US" u="sng" dirty="0" smtClean="0"/>
            </a:br>
            <a:r>
              <a:rPr lang="en-US" u="sng" dirty="0" smtClean="0"/>
              <a:t>	</a:t>
            </a:r>
            <a:endParaRPr lang="en-US" dirty="0"/>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Dynamic Language Runtime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Runtime environment to develop dynamic languages</a:t>
            </a:r>
          </a:p>
          <a:p>
            <a:pPr lvl="1"/>
            <a:r>
              <a:rPr lang="en-US" dirty="0" smtClean="0"/>
              <a:t>Running on the .NET Framework</a:t>
            </a:r>
          </a:p>
          <a:p>
            <a:pPr lvl="1"/>
            <a:r>
              <a:rPr lang="en-US" dirty="0" smtClean="0"/>
              <a:t>Dynamic languages identify the object type at run time</a:t>
            </a: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Dynamic Language Runtime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Advantages of dynamic languages</a:t>
            </a:r>
          </a:p>
          <a:p>
            <a:pPr lvl="1"/>
            <a:r>
              <a:rPr lang="en-US" dirty="0" smtClean="0"/>
              <a:t>Rapid feedback loop: enter statements and see results immediately</a:t>
            </a:r>
          </a:p>
          <a:p>
            <a:pPr lvl="1"/>
            <a:r>
              <a:rPr lang="en-US" dirty="0" smtClean="0"/>
              <a:t>Top-down development, calling functions not yet developed</a:t>
            </a:r>
          </a:p>
          <a:p>
            <a:pPr lvl="1"/>
            <a:r>
              <a:rPr lang="en-US" dirty="0" smtClean="0"/>
              <a:t>Easier refactoring of code</a:t>
            </a:r>
          </a:p>
          <a:p>
            <a:pPr lvl="1"/>
            <a:r>
              <a:rPr lang="en-US" dirty="0" smtClean="0"/>
              <a:t>Adapted to scripting environments</a:t>
            </a: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New Features in C# and VB</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Many new features have been introduced in C# and VB since .NET 3.0</a:t>
            </a:r>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3916901185"/>
              </p:ext>
            </p:extLst>
          </p:nvPr>
        </p:nvGraphicFramePr>
        <p:xfrm>
          <a:off x="457200" y="2209428"/>
          <a:ext cx="8363272" cy="2864850"/>
        </p:xfrm>
        <a:graphic>
          <a:graphicData uri="http://schemas.openxmlformats.org/drawingml/2006/table">
            <a:tbl>
              <a:tblPr firstRow="1" bandRow="1">
                <a:tableStyleId>{5C22544A-7EE6-4342-B048-85BDC9FD1C3A}</a:tableStyleId>
              </a:tblPr>
              <a:tblGrid>
                <a:gridCol w="4181636"/>
                <a:gridCol w="4181636"/>
              </a:tblGrid>
              <a:tr h="370795">
                <a:tc>
                  <a:txBody>
                    <a:bodyPr/>
                    <a:lstStyle/>
                    <a:p>
                      <a:endParaRPr lang="fr-FR" dirty="0"/>
                    </a:p>
                  </a:txBody>
                  <a:tcPr marT="45714" marB="45714"/>
                </a:tc>
                <a:tc>
                  <a:txBody>
                    <a:bodyPr/>
                    <a:lstStyle/>
                    <a:p>
                      <a:endParaRPr lang="fr-FR" dirty="0"/>
                    </a:p>
                  </a:txBody>
                  <a:tcPr marT="45714" marB="45714"/>
                </a:tc>
              </a:tr>
              <a:tr h="370795">
                <a:tc>
                  <a:txBody>
                    <a:bodyPr/>
                    <a:lstStyle/>
                    <a:p>
                      <a:r>
                        <a:rPr lang="en-US" sz="1800" noProof="0" dirty="0" smtClean="0"/>
                        <a:t>Auto-implemented properties (VB)</a:t>
                      </a:r>
                      <a:endParaRPr lang="en-US" sz="1800" noProof="0" dirty="0"/>
                    </a:p>
                  </a:txBody>
                  <a:tcPr/>
                </a:tc>
                <a:tc>
                  <a:txBody>
                    <a:bodyPr/>
                    <a:lstStyle/>
                    <a:p>
                      <a:r>
                        <a:rPr lang="en-US" sz="1800" noProof="0" dirty="0" smtClean="0"/>
                        <a:t>Object and</a:t>
                      </a:r>
                      <a:r>
                        <a:rPr lang="en-US" sz="1800" baseline="0" noProof="0" dirty="0" smtClean="0"/>
                        <a:t> collection </a:t>
                      </a:r>
                      <a:r>
                        <a:rPr lang="en-US" sz="1800" noProof="0" dirty="0" smtClean="0"/>
                        <a:t>initializers</a:t>
                      </a:r>
                      <a:endParaRPr lang="en-US" sz="1800" noProof="0" dirty="0"/>
                    </a:p>
                  </a:txBody>
                  <a:tcPr/>
                </a:tc>
              </a:tr>
              <a:tr h="370795">
                <a:tc>
                  <a:txBody>
                    <a:bodyPr/>
                    <a:lstStyle/>
                    <a:p>
                      <a:r>
                        <a:rPr lang="en-US" sz="1800" noProof="0" dirty="0" smtClean="0"/>
                        <a:t>Type inference</a:t>
                      </a:r>
                      <a:endParaRPr lang="en-US" sz="1800" noProof="0" dirty="0"/>
                    </a:p>
                  </a:txBody>
                  <a:tcPr/>
                </a:tc>
                <a:tc>
                  <a:txBody>
                    <a:bodyPr/>
                    <a:lstStyle/>
                    <a:p>
                      <a:r>
                        <a:rPr lang="en-US" sz="1800" noProof="0" dirty="0" smtClean="0"/>
                        <a:t>Anonymous types</a:t>
                      </a:r>
                      <a:endParaRPr lang="en-US" sz="1800" noProof="0" dirty="0"/>
                    </a:p>
                  </a:txBody>
                  <a:tcPr/>
                </a:tc>
              </a:tr>
              <a:tr h="370795">
                <a:tc>
                  <a:txBody>
                    <a:bodyPr/>
                    <a:lstStyle/>
                    <a:p>
                      <a:r>
                        <a:rPr lang="en-US" sz="1800" noProof="0" dirty="0" smtClean="0"/>
                        <a:t>Extension</a:t>
                      </a:r>
                      <a:r>
                        <a:rPr lang="en-US" sz="1800" baseline="0" noProof="0" dirty="0" smtClean="0"/>
                        <a:t> methods</a:t>
                      </a:r>
                      <a:endParaRPr lang="en-US" sz="1800" noProof="0" dirty="0"/>
                    </a:p>
                  </a:txBody>
                  <a:tcPr/>
                </a:tc>
                <a:tc>
                  <a:txBody>
                    <a:bodyPr/>
                    <a:lstStyle/>
                    <a:p>
                      <a:r>
                        <a:rPr lang="en-US" sz="1800" noProof="0" dirty="0" smtClean="0"/>
                        <a:t>Partial methods</a:t>
                      </a:r>
                      <a:endParaRPr lang="en-US" sz="1800" noProof="0" dirty="0"/>
                    </a:p>
                  </a:txBody>
                  <a:tcPr/>
                </a:tc>
              </a:tr>
              <a:tr h="370795">
                <a:tc>
                  <a:txBody>
                    <a:bodyPr/>
                    <a:lstStyle/>
                    <a:p>
                      <a:r>
                        <a:rPr lang="en-US" sz="1800" noProof="0" dirty="0" smtClean="0"/>
                        <a:t>Lambda expressions</a:t>
                      </a:r>
                      <a:endParaRPr lang="en-US" sz="1800" noProof="0" dirty="0"/>
                    </a:p>
                  </a:txBody>
                  <a:tcPr/>
                </a:tc>
                <a:tc>
                  <a:txBody>
                    <a:bodyPr/>
                    <a:lstStyle/>
                    <a:p>
                      <a:r>
                        <a:rPr lang="en-US" sz="1800" noProof="0" dirty="0" smtClean="0"/>
                        <a:t>Dynamic types (C#)</a:t>
                      </a:r>
                      <a:endParaRPr lang="en-US" sz="1800" noProof="0" dirty="0"/>
                    </a:p>
                  </a:txBody>
                  <a:tcPr/>
                </a:tc>
              </a:tr>
              <a:tr h="370795">
                <a:tc>
                  <a:txBody>
                    <a:bodyPr/>
                    <a:lstStyle/>
                    <a:p>
                      <a:r>
                        <a:rPr lang="en-US" sz="1800" noProof="0" dirty="0" smtClean="0"/>
                        <a:t>Query keywords</a:t>
                      </a:r>
                      <a:r>
                        <a:rPr lang="en-US" sz="1800" baseline="0" noProof="0" dirty="0" smtClean="0"/>
                        <a:t> (LINQ)</a:t>
                      </a:r>
                      <a:endParaRPr lang="en-US" sz="1800" noProof="0" dirty="0"/>
                    </a:p>
                  </a:txBody>
                  <a:tcPr/>
                </a:tc>
                <a:tc>
                  <a:txBody>
                    <a:bodyPr/>
                    <a:lstStyle/>
                    <a:p>
                      <a:r>
                        <a:rPr lang="en-US" sz="1800" noProof="0" dirty="0" smtClean="0"/>
                        <a:t>Optional arguments (C#)</a:t>
                      </a:r>
                      <a:endParaRPr lang="en-US" sz="1800" noProof="0" dirty="0"/>
                    </a:p>
                  </a:txBody>
                  <a:tcPr/>
                </a:tc>
              </a:tr>
              <a:tr h="370795">
                <a:tc>
                  <a:txBody>
                    <a:bodyPr/>
                    <a:lstStyle/>
                    <a:p>
                      <a:r>
                        <a:rPr lang="en-US" sz="1800" noProof="0" dirty="0" smtClean="0"/>
                        <a:t>Asynchronous</a:t>
                      </a:r>
                      <a:r>
                        <a:rPr lang="en-US" sz="1800" baseline="0" noProof="0" dirty="0" smtClean="0"/>
                        <a:t> keywords</a:t>
                      </a:r>
                      <a:endParaRPr lang="en-US" sz="1800" noProof="0" dirty="0"/>
                    </a:p>
                  </a:txBody>
                  <a:tcPr/>
                </a:tc>
                <a:tc>
                  <a:txBody>
                    <a:bodyPr/>
                    <a:lstStyle/>
                    <a:p>
                      <a:r>
                        <a:rPr lang="en-US" sz="1800" noProof="0" dirty="0" smtClean="0"/>
                        <a:t>Implicit line continuation and nullable value type (VB)</a:t>
                      </a:r>
                      <a:endParaRPr lang="en-US" sz="1800" noProof="0"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Dynamic Language Runtime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t>IronPython</a:t>
            </a:r>
            <a:r>
              <a:rPr lang="en-US" dirty="0" smtClean="0"/>
              <a:t> is an example of dynamic language</a:t>
            </a:r>
          </a:p>
          <a:p>
            <a:pPr lvl="1"/>
            <a:r>
              <a:rPr lang="en-US" dirty="0" smtClean="0"/>
              <a:t>Uses the Python language</a:t>
            </a:r>
          </a:p>
          <a:p>
            <a:pPr lvl="1"/>
            <a:r>
              <a:rPr lang="en-US" dirty="0" smtClean="0"/>
              <a:t>Integrates with .NET</a:t>
            </a:r>
          </a:p>
          <a:p>
            <a:pPr lvl="1"/>
            <a:r>
              <a:rPr lang="en-US" dirty="0" smtClean="0"/>
              <a:t>Free download from </a:t>
            </a:r>
            <a:r>
              <a:rPr lang="en-US" dirty="0" smtClean="0">
                <a:latin typeface="Courier New" pitchFamily="49" charset="0"/>
                <a:cs typeface="Courier New" pitchFamily="49" charset="0"/>
                <a:hlinkClick r:id="rId3"/>
              </a:rPr>
              <a:t>http://ironpython.net/</a:t>
            </a:r>
            <a:endParaRPr lang="en-US" dirty="0" smtClean="0">
              <a:latin typeface="Courier New" pitchFamily="49" charset="0"/>
              <a:cs typeface="Courier New" pitchFamily="49" charset="0"/>
            </a:endParaRPr>
          </a:p>
          <a:p>
            <a:pPr lvl="1"/>
            <a:endParaRPr lang="en-US" dirty="0" smtClean="0"/>
          </a:p>
          <a:p>
            <a:pPr lvl="1"/>
            <a:r>
              <a:rPr lang="en-US" smtClean="0"/>
              <a:t>Not </a:t>
            </a:r>
            <a:r>
              <a:rPr lang="en-US" dirty="0" smtClean="0"/>
              <a:t>real Python anymore</a:t>
            </a:r>
            <a:endParaRPr lang="en-US" dirty="0" smtClean="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The </a:t>
            </a:r>
            <a:r>
              <a:rPr lang="en-US" dirty="0" err="1" smtClean="0"/>
              <a:t>IronPython</a:t>
            </a:r>
            <a:r>
              <a:rPr lang="en-US" dirty="0" smtClean="0"/>
              <a:t> Console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buSzPct val="100000"/>
              <a:buFont typeface="+mj-lt"/>
              <a:buAutoNum type="arabicPeriod"/>
            </a:pPr>
            <a:r>
              <a:rPr lang="en-US" dirty="0" smtClean="0"/>
              <a:t>Press the Windows key to go to the Start screen and click on the </a:t>
            </a:r>
            <a:r>
              <a:rPr lang="en-US" dirty="0" err="1" smtClean="0"/>
              <a:t>IronPython</a:t>
            </a:r>
            <a:r>
              <a:rPr lang="en-US" dirty="0" smtClean="0"/>
              <a:t> Console tile</a:t>
            </a:r>
          </a:p>
          <a:p>
            <a:pPr>
              <a:buSzPct val="100000"/>
              <a:buFont typeface="+mj-lt"/>
              <a:buAutoNum type="arabicPeriod"/>
            </a:pPr>
            <a:r>
              <a:rPr lang="en-US" dirty="0" smtClean="0"/>
              <a:t>Type an arithmetic operation such as </a:t>
            </a:r>
            <a:r>
              <a:rPr lang="en-US" dirty="0" smtClean="0">
                <a:latin typeface="Courier New" pitchFamily="49" charset="0"/>
                <a:cs typeface="Courier New" pitchFamily="49" charset="0"/>
              </a:rPr>
              <a:t>2*3</a:t>
            </a:r>
            <a:r>
              <a:rPr lang="en-US" dirty="0" smtClean="0"/>
              <a:t> and press </a:t>
            </a:r>
            <a:r>
              <a:rPr lang="en-US" dirty="0" smtClean="0">
                <a:latin typeface="Courier New" pitchFamily="49" charset="0"/>
                <a:cs typeface="Courier New" pitchFamily="49" charset="0"/>
              </a:rPr>
              <a:t>&lt;Enter&gt;</a:t>
            </a:r>
          </a:p>
          <a:p>
            <a:pPr marL="685800" lvl="1" indent="-231775">
              <a:buSzPct val="115000"/>
              <a:buFont typeface="Arial" pitchFamily="34" charset="0"/>
              <a:buChar char="•"/>
            </a:pPr>
            <a:r>
              <a:rPr lang="en-US" dirty="0" smtClean="0"/>
              <a:t>You can also try more complex arithmetic operations!</a:t>
            </a:r>
          </a:p>
          <a:p>
            <a:pPr>
              <a:buSzPct val="100000"/>
              <a:buFont typeface="+mj-lt"/>
              <a:buAutoNum type="arabicPeriod"/>
            </a:pPr>
            <a:r>
              <a:rPr lang="en-US" dirty="0" smtClean="0"/>
              <a:t>Type the following code to define a function:</a:t>
            </a:r>
          </a:p>
          <a:p>
            <a:pPr marL="455612" lvl="1" indent="0">
              <a:buNone/>
            </a:pPr>
            <a:r>
              <a:rPr lang="en-US" dirty="0" smtClean="0">
                <a:latin typeface="Courier New" pitchFamily="49" charset="0"/>
                <a:cs typeface="Courier New" pitchFamily="49" charset="0"/>
              </a:rPr>
              <a:t>def add(x, y): return x + y</a:t>
            </a:r>
          </a:p>
          <a:p>
            <a:pPr marL="685800" lvl="1" indent="-231775">
              <a:buSzPct val="115000"/>
              <a:buFont typeface="Arial" pitchFamily="34" charset="0"/>
              <a:buChar char="•"/>
            </a:pPr>
            <a:r>
              <a:rPr lang="en-US" dirty="0" smtClean="0"/>
              <a:t>Press </a:t>
            </a:r>
            <a:r>
              <a:rPr lang="en-US" dirty="0" smtClean="0">
                <a:latin typeface="Courier New" pitchFamily="49" charset="0"/>
                <a:cs typeface="Courier New" pitchFamily="49" charset="0"/>
              </a:rPr>
              <a:t>&lt;Enter&gt;</a:t>
            </a:r>
            <a:r>
              <a:rPr lang="en-US" dirty="0" smtClean="0"/>
              <a:t> twice to go back to the </a:t>
            </a:r>
            <a:r>
              <a:rPr lang="en-US" dirty="0" smtClean="0">
                <a:latin typeface="Courier New" pitchFamily="49" charset="0"/>
                <a:cs typeface="Courier New" pitchFamily="49" charset="0"/>
              </a:rPr>
              <a:t>&gt;&gt;&gt;</a:t>
            </a:r>
            <a:r>
              <a:rPr lang="en-US" dirty="0" smtClean="0"/>
              <a:t> prompt</a:t>
            </a:r>
            <a:endParaRPr lang="en-US" dirty="0" smtClean="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The </a:t>
            </a:r>
            <a:r>
              <a:rPr lang="en-US" dirty="0" err="1" smtClean="0"/>
              <a:t>IronPython</a:t>
            </a:r>
            <a:r>
              <a:rPr lang="en-US" dirty="0" smtClean="0"/>
              <a:t> Console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buSzPct val="100000"/>
              <a:buNone/>
            </a:pPr>
            <a:r>
              <a:rPr lang="en-US" dirty="0" smtClean="0"/>
              <a:t>4. Call the </a:t>
            </a:r>
            <a:r>
              <a:rPr lang="en-US" dirty="0" smtClean="0">
                <a:latin typeface="Courier New" pitchFamily="49" charset="0"/>
                <a:cs typeface="Courier New" pitchFamily="49" charset="0"/>
              </a:rPr>
              <a:t>add</a:t>
            </a:r>
            <a:r>
              <a:rPr lang="en-US" dirty="0" smtClean="0"/>
              <a:t> function by typing:</a:t>
            </a:r>
          </a:p>
          <a:p>
            <a:pPr marL="455612" lvl="1" indent="0">
              <a:buNone/>
            </a:pPr>
            <a:r>
              <a:rPr lang="en-US" dirty="0" smtClean="0">
                <a:latin typeface="Courier New" pitchFamily="49" charset="0"/>
                <a:cs typeface="Courier New" pitchFamily="49" charset="0"/>
              </a:rPr>
              <a:t>add(2, 3)</a:t>
            </a:r>
          </a:p>
          <a:p>
            <a:pPr marL="685800" lvl="1" indent="-231775">
              <a:buSzPct val="115000"/>
              <a:buFont typeface="Arial" pitchFamily="34" charset="0"/>
              <a:buChar char="•"/>
            </a:pPr>
            <a:r>
              <a:rPr lang="en-US" dirty="0" smtClean="0"/>
              <a:t>Press </a:t>
            </a:r>
            <a:r>
              <a:rPr lang="en-US" dirty="0" smtClean="0">
                <a:latin typeface="Courier New" pitchFamily="49" charset="0"/>
                <a:cs typeface="Courier New" pitchFamily="49" charset="0"/>
              </a:rPr>
              <a:t>&lt;Enter&gt;</a:t>
            </a:r>
          </a:p>
          <a:p>
            <a:pPr>
              <a:buSzPct val="100000"/>
              <a:buNone/>
            </a:pPr>
            <a:r>
              <a:rPr lang="en-US" dirty="0" smtClean="0"/>
              <a:t>5. Call the </a:t>
            </a:r>
            <a:r>
              <a:rPr lang="en-US" dirty="0" smtClean="0">
                <a:latin typeface="Courier New" pitchFamily="49" charset="0"/>
                <a:cs typeface="Courier New" pitchFamily="49" charset="0"/>
              </a:rPr>
              <a:t>add</a:t>
            </a:r>
            <a:r>
              <a:rPr lang="en-US" dirty="0" smtClean="0"/>
              <a:t> function again by typing:</a:t>
            </a:r>
          </a:p>
          <a:p>
            <a:pPr marL="455612" lvl="1" indent="0">
              <a:buNone/>
            </a:pPr>
            <a:r>
              <a:rPr lang="en-US" dirty="0" smtClean="0">
                <a:latin typeface="Courier New" pitchFamily="49" charset="0"/>
                <a:cs typeface="Courier New" pitchFamily="49" charset="0"/>
              </a:rPr>
              <a:t>add("Hello ", "Goodbye")</a:t>
            </a:r>
          </a:p>
          <a:p>
            <a:pPr marL="685800" lvl="1" indent="-231775">
              <a:buSzPct val="115000"/>
              <a:buFont typeface="Arial" pitchFamily="34" charset="0"/>
              <a:buChar char="•"/>
            </a:pPr>
            <a:r>
              <a:rPr lang="en-US" dirty="0" smtClean="0"/>
              <a:t>Press </a:t>
            </a:r>
            <a:r>
              <a:rPr lang="en-US" dirty="0" smtClean="0">
                <a:latin typeface="Courier New" pitchFamily="49" charset="0"/>
                <a:cs typeface="Courier New" pitchFamily="49" charset="0"/>
              </a:rPr>
              <a:t>&lt;Enter&gt;</a:t>
            </a:r>
            <a:endParaRPr lang="en-US"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Dynamic Language Runtime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err="1" smtClean="0"/>
              <a:t>Linq</a:t>
            </a:r>
            <a:r>
              <a:rPr lang="en-US" dirty="0" smtClean="0"/>
              <a:t>: a query language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C# Enhancements</a:t>
            </a:r>
          </a:p>
        </p:txBody>
      </p:sp>
      <p:pic>
        <p:nvPicPr>
          <p:cNvPr id="2052" name="Picture 4" descr="http://vignette2.wikia.nocookie.net/zelda/images/b/bb/Link_Filet_%C3%A0_papillon_SS.png/revision/latest/scale-to-width-down/149?cb=20130313205307&amp;path-prefix=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167" y="2431008"/>
            <a:ext cx="2211313" cy="2730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LINQ Flavors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Language-integrated queries (LINQ) were added to the Framework with .NET 3.5</a:t>
            </a:r>
          </a:p>
          <a:p>
            <a:pPr lvl="1"/>
            <a:r>
              <a:rPr lang="en-US" dirty="0" smtClean="0"/>
              <a:t>Allows the creation of queries to query collections of data</a:t>
            </a:r>
          </a:p>
          <a:p>
            <a:pPr lvl="1"/>
            <a:r>
              <a:rPr lang="en-US" dirty="0" smtClean="0"/>
              <a:t>LINQ offers many extension methods to existing classes</a:t>
            </a:r>
          </a:p>
          <a:p>
            <a:pPr lvl="2"/>
            <a:r>
              <a:rPr lang="en-US" dirty="0" smtClean="0"/>
              <a:t>Several aggregation methods</a:t>
            </a:r>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LINQ Flavors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LINQ comes in several flavors</a:t>
            </a:r>
          </a:p>
          <a:p>
            <a:pPr lvl="1"/>
            <a:r>
              <a:rPr lang="en-US" dirty="0" smtClean="0"/>
              <a:t>Can be extended</a:t>
            </a: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Espace réservé du contenu 4"/>
          <p:cNvGraphicFramePr>
            <a:graphicFrameLocks/>
          </p:cNvGraphicFramePr>
          <p:nvPr>
            <p:extLst>
              <p:ext uri="{D42A27DB-BD31-4B8C-83A1-F6EECF244321}">
                <p14:modId xmlns:p14="http://schemas.microsoft.com/office/powerpoint/2010/main" val="3916901185"/>
              </p:ext>
            </p:extLst>
          </p:nvPr>
        </p:nvGraphicFramePr>
        <p:xfrm>
          <a:off x="457200" y="2281436"/>
          <a:ext cx="8363272" cy="2494055"/>
        </p:xfrm>
        <a:graphic>
          <a:graphicData uri="http://schemas.openxmlformats.org/drawingml/2006/table">
            <a:tbl>
              <a:tblPr firstRow="1" bandRow="1">
                <a:tableStyleId>{5C22544A-7EE6-4342-B048-85BDC9FD1C3A}</a:tableStyleId>
              </a:tblPr>
              <a:tblGrid>
                <a:gridCol w="1810544"/>
                <a:gridCol w="6552728"/>
              </a:tblGrid>
              <a:tr h="370795">
                <a:tc>
                  <a:txBody>
                    <a:bodyPr/>
                    <a:lstStyle/>
                    <a:p>
                      <a:r>
                        <a:rPr lang="en-US" b="1" noProof="0" dirty="0" smtClean="0"/>
                        <a:t>LINQ</a:t>
                      </a:r>
                      <a:endParaRPr lang="en-US" b="1" noProof="0" dirty="0"/>
                    </a:p>
                  </a:txBody>
                  <a:tcPr anchor="ctr"/>
                </a:tc>
                <a:tc>
                  <a:txBody>
                    <a:bodyPr/>
                    <a:lstStyle/>
                    <a:p>
                      <a:r>
                        <a:rPr lang="en-US" b="1" noProof="0" dirty="0" smtClean="0"/>
                        <a:t>Description</a:t>
                      </a:r>
                      <a:endParaRPr lang="en-US" b="1" noProof="0" dirty="0"/>
                    </a:p>
                  </a:txBody>
                  <a:tcPr anchor="ctr"/>
                </a:tc>
              </a:tr>
              <a:tr h="370795">
                <a:tc>
                  <a:txBody>
                    <a:bodyPr/>
                    <a:lstStyle/>
                    <a:p>
                      <a:r>
                        <a:rPr lang="en-US" dirty="0" smtClean="0"/>
                        <a:t>LINQ to Objects</a:t>
                      </a:r>
                      <a:endParaRPr lang="en-US" noProof="0" dirty="0"/>
                    </a:p>
                  </a:txBody>
                  <a:tcPr anchor="ctr"/>
                </a:tc>
                <a:tc>
                  <a:txBody>
                    <a:bodyPr/>
                    <a:lstStyle/>
                    <a:p>
                      <a:r>
                        <a:rPr lang="en-US" dirty="0" smtClean="0"/>
                        <a:t>Query any collection of objects</a:t>
                      </a:r>
                      <a:endParaRPr lang="en-US" noProof="0" dirty="0"/>
                    </a:p>
                  </a:txBody>
                  <a:tcPr anchor="ctr"/>
                </a:tc>
              </a:tr>
              <a:tr h="370795">
                <a:tc>
                  <a:txBody>
                    <a:bodyPr/>
                    <a:lstStyle/>
                    <a:p>
                      <a:r>
                        <a:rPr lang="en-US" dirty="0" smtClean="0"/>
                        <a:t>LINQ to SQL</a:t>
                      </a:r>
                      <a:endParaRPr lang="en-US" noProof="0" dirty="0"/>
                    </a:p>
                  </a:txBody>
                  <a:tcPr anchor="ctr"/>
                </a:tc>
                <a:tc>
                  <a:txBody>
                    <a:bodyPr/>
                    <a:lstStyle/>
                    <a:p>
                      <a:r>
                        <a:rPr lang="en-US" dirty="0" smtClean="0"/>
                        <a:t>Queries will generate SQL queries for SQL Server</a:t>
                      </a:r>
                      <a:endParaRPr lang="en-US" noProof="0" dirty="0"/>
                    </a:p>
                  </a:txBody>
                  <a:tcPr anchor="ctr"/>
                </a:tc>
              </a:tr>
              <a:tr h="370795">
                <a:tc>
                  <a:txBody>
                    <a:bodyPr/>
                    <a:lstStyle/>
                    <a:p>
                      <a:r>
                        <a:rPr lang="en-US" dirty="0" smtClean="0"/>
                        <a:t>LINQ to Entities</a:t>
                      </a:r>
                      <a:endParaRPr lang="en-US" noProof="0" dirty="0"/>
                    </a:p>
                  </a:txBody>
                  <a:tcPr anchor="ctr"/>
                </a:tc>
                <a:tc>
                  <a:txBody>
                    <a:bodyPr/>
                    <a:lstStyle/>
                    <a:p>
                      <a:r>
                        <a:rPr lang="en-US" dirty="0" smtClean="0"/>
                        <a:t>Related to the Entity Framework; different providers allow to query data in SQL Server, Oracle,</a:t>
                      </a:r>
                      <a:r>
                        <a:rPr lang="en-US" baseline="0" dirty="0" smtClean="0"/>
                        <a:t> etc.</a:t>
                      </a:r>
                      <a:endParaRPr lang="en-US" noProof="0" dirty="0"/>
                    </a:p>
                  </a:txBody>
                  <a:tcPr anchor="ctr"/>
                </a:tc>
              </a:tr>
              <a:tr h="370795">
                <a:tc>
                  <a:txBody>
                    <a:bodyPr/>
                    <a:lstStyle/>
                    <a:p>
                      <a:r>
                        <a:rPr lang="en-US" dirty="0" smtClean="0"/>
                        <a:t>LINQ to Dataset</a:t>
                      </a:r>
                      <a:endParaRPr lang="en-US" noProof="0" dirty="0"/>
                    </a:p>
                  </a:txBody>
                  <a:tcPr anchor="ctr"/>
                </a:tc>
                <a:tc>
                  <a:txBody>
                    <a:bodyPr/>
                    <a:lstStyle/>
                    <a:p>
                      <a:r>
                        <a:rPr lang="en-US" dirty="0" smtClean="0"/>
                        <a:t>Query datasets</a:t>
                      </a:r>
                      <a:endParaRPr lang="en-US" noProof="0" dirty="0"/>
                    </a:p>
                  </a:txBody>
                  <a:tcPr anchor="ctr"/>
                </a:tc>
              </a:tr>
              <a:tr h="370795">
                <a:tc>
                  <a:txBody>
                    <a:bodyPr/>
                    <a:lstStyle/>
                    <a:p>
                      <a:r>
                        <a:rPr lang="en-US" dirty="0" smtClean="0"/>
                        <a:t>LINQ to XML</a:t>
                      </a:r>
                      <a:endParaRPr lang="en-US" noProof="0" dirty="0"/>
                    </a:p>
                  </a:txBody>
                  <a:tcPr anchor="ctr"/>
                </a:tc>
                <a:tc>
                  <a:txBody>
                    <a:bodyPr/>
                    <a:lstStyle/>
                    <a:p>
                      <a:r>
                        <a:rPr lang="en-US" dirty="0" smtClean="0"/>
                        <a:t>Read and write XML in a natural and easy way</a:t>
                      </a:r>
                      <a:endParaRPr lang="en-US" noProof="0" dirty="0"/>
                    </a:p>
                  </a:txBody>
                  <a:tcPr anchor="ct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Basic LINQ Queries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LINQ to Objects to query collections of data</a:t>
            </a:r>
          </a:p>
          <a:p>
            <a:pPr lvl="1"/>
            <a:r>
              <a:rPr lang="en-US" dirty="0" smtClean="0"/>
              <a:t>Let’s start with a collection of integers</a:t>
            </a:r>
          </a:p>
          <a:p>
            <a:pPr lvl="1"/>
            <a:endParaRPr lang="en-US" dirty="0" smtClean="0"/>
          </a:p>
          <a:p>
            <a:pPr lvl="1">
              <a:buNone/>
            </a:pPr>
            <a:endParaRPr lang="en-US" dirty="0" smtClean="0"/>
          </a:p>
          <a:p>
            <a:pPr lvl="1"/>
            <a:r>
              <a:rPr lang="en-US" dirty="0" smtClean="0"/>
              <a:t>The following query will return a sorted list:</a:t>
            </a:r>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ectangle à coins arrondis 4"/>
          <p:cNvSpPr/>
          <p:nvPr/>
        </p:nvSpPr>
        <p:spPr>
          <a:xfrm>
            <a:off x="179388" y="2353492"/>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int</a:t>
            </a:r>
            <a:r>
              <a:rPr lang="en-US" sz="2000" dirty="0" smtClean="0">
                <a:solidFill>
                  <a:prstClr val="black"/>
                </a:solidFill>
                <a:latin typeface="Courier New" pitchFamily="49" charset="0"/>
                <a:cs typeface="Courier New" pitchFamily="49" charset="0"/>
              </a:rPr>
              <a:t>[] numbers = { 5, 8, 3, 6, 2, 1, 0, 9, 4, 7 };</a:t>
            </a:r>
            <a:endParaRPr lang="en-US" sz="2000" dirty="0">
              <a:solidFill>
                <a:prstClr val="black"/>
              </a:solidFill>
              <a:latin typeface="Courier New" pitchFamily="49" charset="0"/>
              <a:cs typeface="Courier New" pitchFamily="49" charset="0"/>
            </a:endParaRPr>
          </a:p>
        </p:txBody>
      </p:sp>
      <p:sp>
        <p:nvSpPr>
          <p:cNvPr id="25" name="Rectangle à coins arrondis 4"/>
          <p:cNvSpPr/>
          <p:nvPr/>
        </p:nvSpPr>
        <p:spPr>
          <a:xfrm>
            <a:off x="179512" y="3649588"/>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q1 = </a:t>
            </a:r>
            <a:r>
              <a:rPr lang="en-US" sz="2000" dirty="0" smtClean="0">
                <a:solidFill>
                  <a:srgbClr val="0000FF"/>
                </a:solidFill>
                <a:latin typeface="Courier New" pitchFamily="49" charset="0"/>
                <a:cs typeface="Courier New" pitchFamily="49" charset="0"/>
              </a:rPr>
              <a:t>from</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in</a:t>
            </a:r>
            <a:r>
              <a:rPr lang="en-US" sz="2000" dirty="0" smtClean="0">
                <a:solidFill>
                  <a:prstClr val="black"/>
                </a:solidFill>
                <a:latin typeface="Courier New" pitchFamily="49" charset="0"/>
                <a:cs typeface="Courier New" pitchFamily="49" charset="0"/>
              </a:rPr>
              <a:t> numbers </a:t>
            </a:r>
            <a:r>
              <a:rPr lang="en-US" sz="2000" dirty="0" err="1" smtClean="0">
                <a:solidFill>
                  <a:srgbClr val="0000FF"/>
                </a:solidFill>
                <a:latin typeface="Courier New" pitchFamily="49" charset="0"/>
                <a:cs typeface="Courier New" pitchFamily="49" charset="0"/>
              </a:rPr>
              <a:t>orderby</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select</a:t>
            </a:r>
            <a:r>
              <a:rPr lang="en-US" sz="2000" dirty="0" smtClean="0">
                <a:solidFill>
                  <a:prstClr val="black"/>
                </a:solidFill>
                <a:latin typeface="Courier New" pitchFamily="49" charset="0"/>
                <a:cs typeface="Courier New" pitchFamily="49" charset="0"/>
              </a:rPr>
              <a:t> n;</a:t>
            </a:r>
            <a:endParaRPr lang="en-US"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Basic LINQ Queries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LINQ to Objects to query collections of data</a:t>
            </a:r>
          </a:p>
          <a:p>
            <a:pPr lvl="1"/>
            <a:r>
              <a:rPr lang="en-US" dirty="0" smtClean="0"/>
              <a:t>Result of type </a:t>
            </a:r>
            <a:r>
              <a:rPr lang="en-US" dirty="0" err="1" smtClean="0">
                <a:latin typeface="Courier New" pitchFamily="49" charset="0"/>
                <a:cs typeface="Courier New" pitchFamily="49" charset="0"/>
              </a:rPr>
              <a:t>IOrderedEnumerable</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&gt;</a:t>
            </a:r>
            <a:endParaRPr lang="en-US" dirty="0" smtClean="0"/>
          </a:p>
          <a:p>
            <a:pPr lvl="1"/>
            <a:r>
              <a:rPr lang="en-US" dirty="0" smtClean="0"/>
              <a:t>It can be looped through</a:t>
            </a: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shape7" descr="C:\Users\Gerard\LTI\2620\2620 Slides and Exercises\Images\02-2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4374999"/>
            <a:ext cx="2717025" cy="19792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à coins arrondis 4"/>
          <p:cNvSpPr/>
          <p:nvPr/>
        </p:nvSpPr>
        <p:spPr>
          <a:xfrm>
            <a:off x="323529" y="2929603"/>
            <a:ext cx="8568951" cy="1158057"/>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sv-SE" sz="2000" dirty="0" smtClean="0">
                <a:solidFill>
                  <a:srgbClr val="0000FF"/>
                </a:solidFill>
                <a:latin typeface="Courier New" pitchFamily="49" charset="0"/>
                <a:cs typeface="Courier New" pitchFamily="49" charset="0"/>
              </a:rPr>
              <a:t>foreach</a:t>
            </a:r>
            <a:r>
              <a:rPr lang="sv-SE" sz="2000" dirty="0" smtClean="0">
                <a:solidFill>
                  <a:prstClr val="black"/>
                </a:solidFill>
                <a:latin typeface="Courier New" pitchFamily="49" charset="0"/>
                <a:cs typeface="Courier New" pitchFamily="49" charset="0"/>
              </a:rPr>
              <a:t> (</a:t>
            </a:r>
            <a:r>
              <a:rPr lang="sv-SE" sz="2000" dirty="0" smtClean="0">
                <a:solidFill>
                  <a:srgbClr val="0000FF"/>
                </a:solidFill>
                <a:latin typeface="Courier New" pitchFamily="49" charset="0"/>
                <a:cs typeface="Courier New" pitchFamily="49" charset="0"/>
              </a:rPr>
              <a:t>var</a:t>
            </a:r>
            <a:r>
              <a:rPr lang="sv-SE" sz="2000" dirty="0" smtClean="0">
                <a:solidFill>
                  <a:prstClr val="black"/>
                </a:solidFill>
                <a:latin typeface="Courier New" pitchFamily="49" charset="0"/>
                <a:cs typeface="Courier New" pitchFamily="49" charset="0"/>
              </a:rPr>
              <a:t> n </a:t>
            </a:r>
            <a:r>
              <a:rPr lang="sv-SE" sz="2000" dirty="0" smtClean="0">
                <a:solidFill>
                  <a:srgbClr val="0000FF"/>
                </a:solidFill>
                <a:latin typeface="Courier New" pitchFamily="49" charset="0"/>
                <a:cs typeface="Courier New" pitchFamily="49" charset="0"/>
              </a:rPr>
              <a:t>in</a:t>
            </a:r>
            <a:r>
              <a:rPr lang="sv-SE" sz="2000" dirty="0" smtClean="0">
                <a:solidFill>
                  <a:prstClr val="black"/>
                </a:solidFill>
                <a:latin typeface="Courier New" pitchFamily="49" charset="0"/>
                <a:cs typeface="Courier New" pitchFamily="49" charset="0"/>
              </a:rPr>
              <a:t> q1) {</a:t>
            </a:r>
          </a:p>
          <a:p>
            <a:r>
              <a:rPr lang="fr-FR" sz="2000" dirty="0" smtClean="0">
                <a:solidFill>
                  <a:prstClr val="black"/>
                </a:solidFill>
                <a:latin typeface="Courier New" pitchFamily="49" charset="0"/>
                <a:cs typeface="Courier New" pitchFamily="49" charset="0"/>
              </a:rPr>
              <a:t>    </a:t>
            </a:r>
            <a:r>
              <a:rPr lang="fr-FR" sz="2000" dirty="0" err="1" smtClean="0">
                <a:solidFill>
                  <a:srgbClr val="2B91AF"/>
                </a:solidFill>
                <a:latin typeface="Courier New" pitchFamily="49" charset="0"/>
                <a:cs typeface="Courier New" pitchFamily="49" charset="0"/>
              </a:rPr>
              <a:t>Console</a:t>
            </a:r>
            <a:r>
              <a:rPr lang="fr-FR" sz="2000" dirty="0" err="1" smtClean="0">
                <a:solidFill>
                  <a:prstClr val="black"/>
                </a:solidFill>
                <a:latin typeface="Courier New" pitchFamily="49" charset="0"/>
                <a:cs typeface="Courier New" pitchFamily="49" charset="0"/>
              </a:rPr>
              <a:t>.Write</a:t>
            </a:r>
            <a:r>
              <a:rPr lang="fr-FR" sz="2000" dirty="0" smtClean="0">
                <a:solidFill>
                  <a:prstClr val="black"/>
                </a:solidFill>
                <a:latin typeface="Courier New" pitchFamily="49" charset="0"/>
                <a:cs typeface="Courier New" pitchFamily="49" charset="0"/>
              </a:rPr>
              <a:t>(</a:t>
            </a:r>
            <a:r>
              <a:rPr lang="fr-FR" sz="2000" dirty="0" err="1" smtClean="0">
                <a:solidFill>
                  <a:prstClr val="black"/>
                </a:solidFill>
                <a:latin typeface="Courier New" pitchFamily="49" charset="0"/>
                <a:cs typeface="Courier New" pitchFamily="49" charset="0"/>
              </a:rPr>
              <a:t>n.ToString</a:t>
            </a:r>
            <a:r>
              <a:rPr lang="fr-FR" sz="2000" dirty="0" smtClean="0">
                <a:solidFill>
                  <a:prstClr val="black"/>
                </a:solidFill>
                <a:latin typeface="Courier New" pitchFamily="49" charset="0"/>
                <a:cs typeface="Courier New" pitchFamily="49" charset="0"/>
              </a:rPr>
              <a:t>() + </a:t>
            </a:r>
            <a:r>
              <a:rPr lang="fr-FR" sz="2000" dirty="0" smtClean="0">
                <a:solidFill>
                  <a:srgbClr val="A31515"/>
                </a:solidFill>
                <a:latin typeface="Courier New" pitchFamily="49" charset="0"/>
                <a:cs typeface="Courier New" pitchFamily="49" charset="0"/>
              </a:rPr>
              <a:t>" "</a:t>
            </a:r>
            <a:r>
              <a:rPr lang="fr-FR" sz="2000" dirty="0" smtClean="0">
                <a:solidFill>
                  <a:prstClr val="black"/>
                </a:solidFill>
                <a:latin typeface="Courier New" pitchFamily="49" charset="0"/>
                <a:cs typeface="Courier New" pitchFamily="49" charset="0"/>
              </a:rPr>
              <a:t>);</a:t>
            </a:r>
          </a:p>
          <a:p>
            <a:r>
              <a:rPr lang="fr-FR" sz="2000" dirty="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latin typeface="Courier New" pitchFamily="49" charset="0"/>
                <a:cs typeface="Courier New" pitchFamily="49" charset="0"/>
              </a:rPr>
              <a:t>from</a:t>
            </a:r>
            <a:r>
              <a:rPr lang="en-US" dirty="0" smtClean="0"/>
              <a:t>…</a:t>
            </a:r>
            <a:r>
              <a:rPr lang="en-US" dirty="0" smtClean="0">
                <a:latin typeface="Courier New" pitchFamily="49" charset="0"/>
                <a:cs typeface="Courier New" pitchFamily="49" charset="0"/>
              </a:rPr>
              <a:t>in</a:t>
            </a:r>
            <a:r>
              <a:rPr lang="en-US" dirty="0" smtClean="0"/>
              <a:t>…</a:t>
            </a:r>
            <a:r>
              <a:rPr lang="en-US" dirty="0" smtClean="0">
                <a:latin typeface="Courier New" pitchFamily="49" charset="0"/>
                <a:cs typeface="Courier New" pitchFamily="49" charset="0"/>
              </a:rPr>
              <a:t>select</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Anatomy of a LINQ query:</a:t>
            </a:r>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à coins arrondis 4"/>
          <p:cNvSpPr/>
          <p:nvPr/>
        </p:nvSpPr>
        <p:spPr>
          <a:xfrm>
            <a:off x="467543" y="3649636"/>
            <a:ext cx="8425631"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q = </a:t>
            </a:r>
            <a:r>
              <a:rPr lang="en-US" sz="2000" dirty="0" smtClean="0">
                <a:solidFill>
                  <a:srgbClr val="0000FF"/>
                </a:solidFill>
                <a:latin typeface="Courier New" pitchFamily="49" charset="0"/>
                <a:cs typeface="Courier New" pitchFamily="49" charset="0"/>
              </a:rPr>
              <a:t>from</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in</a:t>
            </a:r>
            <a:r>
              <a:rPr lang="en-US" sz="2000" dirty="0" smtClean="0">
                <a:solidFill>
                  <a:prstClr val="black"/>
                </a:solidFill>
                <a:latin typeface="Courier New" pitchFamily="49" charset="0"/>
                <a:cs typeface="Courier New" pitchFamily="49" charset="0"/>
              </a:rPr>
              <a:t>  numbers  </a:t>
            </a:r>
            <a:r>
              <a:rPr lang="en-US" sz="2000" dirty="0" smtClean="0">
                <a:solidFill>
                  <a:srgbClr val="0000FF"/>
                </a:solidFill>
                <a:latin typeface="Courier New" pitchFamily="49" charset="0"/>
                <a:cs typeface="Courier New" pitchFamily="49" charset="0"/>
              </a:rPr>
              <a:t>select</a:t>
            </a:r>
            <a:r>
              <a:rPr lang="en-US" sz="2000" dirty="0" smtClean="0">
                <a:solidFill>
                  <a:prstClr val="black"/>
                </a:solidFill>
                <a:latin typeface="Courier New" pitchFamily="49" charset="0"/>
                <a:cs typeface="Courier New" pitchFamily="49" charset="0"/>
              </a:rPr>
              <a:t>  n;</a:t>
            </a:r>
            <a:endParaRPr lang="en-US" sz="2000" dirty="0">
              <a:solidFill>
                <a:prstClr val="black"/>
              </a:solidFill>
              <a:latin typeface="Courier New" pitchFamily="49" charset="0"/>
              <a:cs typeface="Courier New" pitchFamily="49" charset="0"/>
            </a:endParaRPr>
          </a:p>
        </p:txBody>
      </p:sp>
      <p:sp>
        <p:nvSpPr>
          <p:cNvPr id="3" name="Rectangle 2"/>
          <p:cNvSpPr/>
          <p:nvPr/>
        </p:nvSpPr>
        <p:spPr>
          <a:xfrm>
            <a:off x="1299141" y="1679668"/>
            <a:ext cx="3567898" cy="440989"/>
          </a:xfrm>
          <a:prstGeom prst="wedgeRectCallout">
            <a:avLst>
              <a:gd name="adj1" fmla="val -3228"/>
              <a:gd name="adj2" fmla="val 401299"/>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b="1" dirty="0">
                <a:solidFill>
                  <a:schemeClr val="bg1"/>
                </a:solidFill>
              </a:rPr>
              <a:t>A LINQ </a:t>
            </a:r>
            <a:r>
              <a:rPr lang="fr-FR" b="1" dirty="0" err="1">
                <a:solidFill>
                  <a:schemeClr val="bg1"/>
                </a:solidFill>
              </a:rPr>
              <a:t>query</a:t>
            </a:r>
            <a:r>
              <a:rPr lang="fr-FR" b="1" dirty="0">
                <a:solidFill>
                  <a:schemeClr val="bg1"/>
                </a:solidFill>
              </a:rPr>
              <a:t> </a:t>
            </a:r>
            <a:r>
              <a:rPr lang="fr-FR" b="1" dirty="0" err="1">
                <a:solidFill>
                  <a:schemeClr val="bg1"/>
                </a:solidFill>
              </a:rPr>
              <a:t>starts</a:t>
            </a:r>
            <a:r>
              <a:rPr lang="fr-FR" b="1" dirty="0">
                <a:solidFill>
                  <a:schemeClr val="bg1"/>
                </a:solidFill>
              </a:rPr>
              <a:t> </a:t>
            </a:r>
            <a:r>
              <a:rPr lang="fr-FR" b="1" dirty="0" err="1">
                <a:solidFill>
                  <a:schemeClr val="bg1"/>
                </a:solidFill>
              </a:rPr>
              <a:t>with</a:t>
            </a:r>
            <a:r>
              <a:rPr lang="fr-FR" b="1" dirty="0">
                <a:solidFill>
                  <a:schemeClr val="bg1"/>
                </a:solidFill>
              </a:rPr>
              <a:t> </a:t>
            </a:r>
            <a:r>
              <a:rPr lang="fr-FR" b="1" dirty="0" err="1" smtClean="0">
                <a:solidFill>
                  <a:schemeClr val="bg1"/>
                </a:solidFill>
                <a:latin typeface="Courier New" panose="02070309020205020404" pitchFamily="49" charset="0"/>
                <a:cs typeface="Courier New" panose="02070309020205020404" pitchFamily="49" charset="0"/>
              </a:rPr>
              <a:t>from</a:t>
            </a:r>
            <a:endParaRPr lang="en-US" b="1" dirty="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1835696" y="2049857"/>
            <a:ext cx="4496995" cy="510972"/>
          </a:xfrm>
          <a:prstGeom prst="wedgeRectCallout">
            <a:avLst>
              <a:gd name="adj1" fmla="val -5414"/>
              <a:gd name="adj2" fmla="val 268916"/>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ourier New" panose="02070309020205020404" pitchFamily="49" charset="0"/>
                <a:cs typeface="Courier New" panose="02070309020205020404" pitchFamily="49" charset="0"/>
              </a:rPr>
              <a:t>n</a:t>
            </a:r>
            <a:r>
              <a:rPr lang="en-US" sz="2000" b="1" kern="0" dirty="0">
                <a:solidFill>
                  <a:schemeClr val="bg1"/>
                </a:solidFill>
                <a:latin typeface="+mj-lt"/>
              </a:rPr>
              <a:t> is like the loop variable in a </a:t>
            </a:r>
            <a:r>
              <a:rPr lang="en-US" sz="2000" b="1" kern="0" dirty="0" err="1">
                <a:solidFill>
                  <a:schemeClr val="bg1"/>
                </a:solidFill>
                <a:latin typeface="Courier New" panose="02070309020205020404" pitchFamily="49" charset="0"/>
                <a:cs typeface="Courier New" panose="02070309020205020404" pitchFamily="49" charset="0"/>
              </a:rPr>
              <a:t>foreach</a:t>
            </a:r>
            <a:endParaRPr lang="en-US" sz="2000" b="1" kern="0" dirty="0">
              <a:solidFill>
                <a:schemeClr val="bg1"/>
              </a:solidFill>
              <a:latin typeface="Courier New" panose="02070309020205020404" pitchFamily="49" charset="0"/>
              <a:cs typeface="Courier New" panose="02070309020205020404" pitchFamily="49" charset="0"/>
            </a:endParaRPr>
          </a:p>
        </p:txBody>
      </p:sp>
      <p:sp>
        <p:nvSpPr>
          <p:cNvPr id="18" name="Rectangle 17"/>
          <p:cNvSpPr/>
          <p:nvPr/>
        </p:nvSpPr>
        <p:spPr>
          <a:xfrm>
            <a:off x="2955325" y="2490029"/>
            <a:ext cx="4352979" cy="438270"/>
          </a:xfrm>
          <a:prstGeom prst="wedgeRectCallout">
            <a:avLst>
              <a:gd name="adj1" fmla="val -10284"/>
              <a:gd name="adj2" fmla="val 227093"/>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ourier New" panose="02070309020205020404" pitchFamily="49" charset="0"/>
                <a:cs typeface="Courier New" panose="02070309020205020404" pitchFamily="49" charset="0"/>
              </a:rPr>
              <a:t>in</a:t>
            </a:r>
            <a:r>
              <a:rPr lang="en-US" sz="2000" b="1" kern="0" dirty="0">
                <a:solidFill>
                  <a:schemeClr val="bg1"/>
                </a:solidFill>
                <a:latin typeface="+mj-lt"/>
              </a:rPr>
              <a:t> </a:t>
            </a:r>
            <a:r>
              <a:rPr lang="en-US" sz="2000" b="1" kern="0" dirty="0" smtClean="0">
                <a:solidFill>
                  <a:schemeClr val="bg1"/>
                </a:solidFill>
                <a:latin typeface="+mj-lt"/>
              </a:rPr>
              <a:t>set </a:t>
            </a:r>
            <a:r>
              <a:rPr lang="en-US" sz="2000" b="1" kern="0" dirty="0">
                <a:solidFill>
                  <a:schemeClr val="bg1"/>
                </a:solidFill>
                <a:latin typeface="+mj-lt"/>
              </a:rPr>
              <a:t>collection to </a:t>
            </a:r>
            <a:r>
              <a:rPr lang="en-US" sz="2000" b="1" kern="0" dirty="0" smtClean="0">
                <a:solidFill>
                  <a:schemeClr val="bg1"/>
                </a:solidFill>
                <a:latin typeface="+mj-lt"/>
              </a:rPr>
              <a:t>query: </a:t>
            </a:r>
            <a:r>
              <a:rPr lang="en-US" sz="2000" b="1" kern="0" dirty="0">
                <a:solidFill>
                  <a:schemeClr val="bg1"/>
                </a:solidFill>
                <a:latin typeface="Courier New" panose="02070309020205020404" pitchFamily="49" charset="0"/>
                <a:cs typeface="Courier New" panose="02070309020205020404" pitchFamily="49" charset="0"/>
              </a:rPr>
              <a:t>numbers</a:t>
            </a:r>
          </a:p>
        </p:txBody>
      </p:sp>
      <p:sp>
        <p:nvSpPr>
          <p:cNvPr id="19" name="Rectangle 18"/>
          <p:cNvSpPr/>
          <p:nvPr/>
        </p:nvSpPr>
        <p:spPr>
          <a:xfrm>
            <a:off x="3851920" y="2857500"/>
            <a:ext cx="4277072" cy="438270"/>
          </a:xfrm>
          <a:prstGeom prst="wedgeRectCallout">
            <a:avLst>
              <a:gd name="adj1" fmla="val 20002"/>
              <a:gd name="adj2" fmla="val 143638"/>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ourier New" panose="02070309020205020404" pitchFamily="49" charset="0"/>
                <a:cs typeface="Courier New" panose="02070309020205020404" pitchFamily="49" charset="0"/>
              </a:rPr>
              <a:t>Select</a:t>
            </a:r>
            <a:r>
              <a:rPr lang="en-US" sz="2000" b="1" kern="0" dirty="0">
                <a:solidFill>
                  <a:schemeClr val="bg1"/>
                </a:solidFill>
                <a:latin typeface="+mj-lt"/>
              </a:rPr>
              <a:t> defines </a:t>
            </a:r>
            <a:r>
              <a:rPr lang="en-US" sz="2000" b="1" kern="0" dirty="0" smtClean="0">
                <a:solidFill>
                  <a:schemeClr val="bg1"/>
                </a:solidFill>
                <a:latin typeface="+mj-lt"/>
              </a:rPr>
              <a:t>query return </a:t>
            </a:r>
            <a:r>
              <a:rPr lang="en-US" sz="2000" b="1" kern="0" dirty="0">
                <a:solidFill>
                  <a:schemeClr val="bg1"/>
                </a:solidFill>
                <a:latin typeface="+mj-lt"/>
              </a:rPr>
              <a:t>value(s</a:t>
            </a:r>
            <a:r>
              <a:rPr lang="en-US" sz="2000" b="1" kern="0" dirty="0" smtClean="0">
                <a:solidFill>
                  <a:schemeClr val="bg1"/>
                </a:solidFill>
                <a:latin typeface="+mj-lt"/>
              </a:rPr>
              <a:t>)</a:t>
            </a:r>
            <a:endParaRPr lang="en-US" sz="2000" b="1" kern="0" dirty="0">
              <a:solidFill>
                <a:schemeClr val="bg1"/>
              </a:solidFill>
              <a:latin typeface="+mj-lt"/>
              <a:cs typeface="Courier New" pitchFamily="49" charset="0"/>
            </a:endParaRPr>
          </a:p>
        </p:txBody>
      </p:sp>
      <p:sp>
        <p:nvSpPr>
          <p:cNvPr id="20" name="Rectangle 19"/>
          <p:cNvSpPr/>
          <p:nvPr/>
        </p:nvSpPr>
        <p:spPr>
          <a:xfrm>
            <a:off x="2339752" y="4345265"/>
            <a:ext cx="4925144" cy="744483"/>
          </a:xfrm>
          <a:prstGeom prst="wedgeRectCallout">
            <a:avLst>
              <a:gd name="adj1" fmla="val -47026"/>
              <a:gd name="adj2" fmla="val -8954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rPr>
              <a:t>The result can be typed, but it’s usually easier to use an inferred type</a:t>
            </a:r>
            <a:endParaRPr lang="en-US" sz="2000" b="1" kern="0"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New Features in C# and VB</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Several language features were introduced for LINQ</a:t>
            </a:r>
          </a:p>
          <a:p>
            <a:pPr lvl="1"/>
            <a:r>
              <a:rPr lang="en-US" dirty="0" smtClean="0"/>
              <a:t>But can be used independently of LINQ</a:t>
            </a:r>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latin typeface="Courier New" pitchFamily="49" charset="0"/>
                <a:cs typeface="Courier New" pitchFamily="49" charset="0"/>
              </a:rPr>
              <a:t>from</a:t>
            </a:r>
            <a:r>
              <a:rPr lang="en-US" dirty="0" smtClean="0"/>
              <a:t>…</a:t>
            </a:r>
            <a:r>
              <a:rPr lang="en-US" dirty="0" smtClean="0">
                <a:latin typeface="Courier New" pitchFamily="49" charset="0"/>
                <a:cs typeface="Courier New" pitchFamily="49" charset="0"/>
              </a:rPr>
              <a:t>in</a:t>
            </a:r>
            <a:r>
              <a:rPr lang="en-US" dirty="0" smtClean="0"/>
              <a:t>…</a:t>
            </a:r>
            <a:r>
              <a:rPr lang="en-US" dirty="0" smtClean="0">
                <a:latin typeface="Courier New" pitchFamily="49" charset="0"/>
                <a:cs typeface="Courier New" pitchFamily="49" charset="0"/>
              </a:rPr>
              <a:t>select</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compiler translates those statements into the </a:t>
            </a:r>
            <a:r>
              <a:rPr lang="en-US" i="1" dirty="0" smtClean="0">
                <a:latin typeface="Century Schoolbook" pitchFamily="18" charset="0"/>
              </a:rPr>
              <a:t>method syntax</a:t>
            </a:r>
          </a:p>
          <a:p>
            <a:pPr lvl="1"/>
            <a:r>
              <a:rPr lang="en-US" dirty="0" smtClean="0"/>
              <a:t>Equivalent queries with the method syntax</a:t>
            </a: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à coins arrondis 4"/>
          <p:cNvSpPr/>
          <p:nvPr/>
        </p:nvSpPr>
        <p:spPr>
          <a:xfrm>
            <a:off x="179388" y="3721596"/>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smtClean="0">
                <a:solidFill>
                  <a:srgbClr val="0000FF"/>
                </a:solidFill>
                <a:latin typeface="Courier New" pitchFamily="49" charset="0"/>
                <a:cs typeface="Courier New" pitchFamily="49" charset="0"/>
              </a:rPr>
              <a:t>var</a:t>
            </a:r>
            <a:r>
              <a:rPr lang="fr-FR" sz="2000" dirty="0" smtClean="0">
                <a:solidFill>
                  <a:prstClr val="black"/>
                </a:solidFill>
                <a:latin typeface="Courier New" pitchFamily="49" charset="0"/>
                <a:cs typeface="Courier New" pitchFamily="49" charset="0"/>
              </a:rPr>
              <a:t> q = </a:t>
            </a:r>
            <a:r>
              <a:rPr lang="fr-FR" sz="2000" dirty="0" err="1" smtClean="0">
                <a:solidFill>
                  <a:prstClr val="black"/>
                </a:solidFill>
                <a:latin typeface="Courier New" pitchFamily="49" charset="0"/>
                <a:cs typeface="Courier New" pitchFamily="49" charset="0"/>
              </a:rPr>
              <a:t>numbers.Select</a:t>
            </a:r>
            <a:r>
              <a:rPr lang="fr-FR" sz="2000" dirty="0" smtClean="0">
                <a:solidFill>
                  <a:prstClr val="black"/>
                </a:solidFill>
                <a:latin typeface="Courier New" pitchFamily="49" charset="0"/>
                <a:cs typeface="Courier New" pitchFamily="49" charset="0"/>
              </a:rPr>
              <a:t>(n =&gt; n);</a:t>
            </a:r>
            <a:endParaRPr lang="fr-FR" sz="2000" dirty="0">
              <a:solidFill>
                <a:prstClr val="black"/>
              </a:solidFill>
              <a:latin typeface="Courier New" pitchFamily="49" charset="0"/>
              <a:cs typeface="Courier New" pitchFamily="49" charset="0"/>
            </a:endParaRPr>
          </a:p>
        </p:txBody>
      </p:sp>
      <p:sp>
        <p:nvSpPr>
          <p:cNvPr id="2" name="Rectangle avec flèche vers le haut 1"/>
          <p:cNvSpPr/>
          <p:nvPr/>
        </p:nvSpPr>
        <p:spPr>
          <a:xfrm>
            <a:off x="683568" y="4091003"/>
            <a:ext cx="4680520" cy="1070753"/>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Courier New" pitchFamily="49" charset="0"/>
                <a:cs typeface="Courier New" pitchFamily="49" charset="0"/>
              </a:rPr>
              <a:t>Select</a:t>
            </a:r>
            <a:r>
              <a:rPr lang="en-US" sz="2000" b="1" kern="0" dirty="0">
                <a:solidFill>
                  <a:schemeClr val="bg1"/>
                </a:solidFill>
              </a:rPr>
              <a:t> is an extension method in </a:t>
            </a:r>
            <a:r>
              <a:rPr lang="en-US" sz="2000" b="1" kern="0" dirty="0" smtClean="0">
                <a:solidFill>
                  <a:schemeClr val="bg1"/>
                </a:solidFill>
              </a:rPr>
              <a:t/>
            </a:r>
            <a:br>
              <a:rPr lang="en-US" sz="2000" b="1" kern="0" dirty="0" smtClean="0">
                <a:solidFill>
                  <a:schemeClr val="bg1"/>
                </a:solidFill>
              </a:rPr>
            </a:br>
            <a:r>
              <a:rPr lang="en-US" sz="2000" b="1" kern="0" dirty="0" smtClean="0">
                <a:solidFill>
                  <a:schemeClr val="bg1"/>
                </a:solidFill>
              </a:rPr>
              <a:t>the </a:t>
            </a:r>
            <a:r>
              <a:rPr lang="en-US" sz="2000" b="1" kern="0" dirty="0" err="1">
                <a:solidFill>
                  <a:schemeClr val="bg1"/>
                </a:solidFill>
                <a:latin typeface="Courier New" pitchFamily="49" charset="0"/>
                <a:cs typeface="Courier New" pitchFamily="49" charset="0"/>
              </a:rPr>
              <a:t>System.Linq</a:t>
            </a:r>
            <a:r>
              <a:rPr lang="en-US" sz="2000" b="1" kern="0" dirty="0">
                <a:solidFill>
                  <a:schemeClr val="bg1"/>
                </a:solidFill>
              </a:rPr>
              <a:t> </a:t>
            </a:r>
            <a:r>
              <a:rPr lang="en-US" sz="2000" b="1" kern="0" dirty="0" smtClean="0">
                <a:solidFill>
                  <a:schemeClr val="bg1"/>
                </a:solidFill>
              </a:rPr>
              <a:t>namespace</a:t>
            </a:r>
            <a:endParaRPr lang="en-US" sz="2000" b="1" kern="0" dirty="0">
              <a:solidFill>
                <a:schemeClr val="bg1"/>
              </a:solidFill>
              <a:latin typeface="Courier New" pitchFamily="49" charset="0"/>
              <a:cs typeface="Courier New" pitchFamily="49" charset="0"/>
            </a:endParaRPr>
          </a:p>
        </p:txBody>
      </p:sp>
      <p:sp>
        <p:nvSpPr>
          <p:cNvPr id="3" name="Rectangle 2"/>
          <p:cNvSpPr/>
          <p:nvPr/>
        </p:nvSpPr>
        <p:spPr>
          <a:xfrm>
            <a:off x="4860032" y="2569468"/>
            <a:ext cx="3816424" cy="720080"/>
          </a:xfrm>
          <a:prstGeom prst="wedgeRectCallout">
            <a:avLst>
              <a:gd name="adj1" fmla="val -59377"/>
              <a:gd name="adj2" fmla="val 10998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smtClean="0"/>
              <a:t>Note the use of </a:t>
            </a:r>
            <a:br>
              <a:rPr lang="fr-FR" sz="2000" b="1" dirty="0" smtClean="0"/>
            </a:br>
            <a:r>
              <a:rPr lang="fr-FR" sz="2000" b="1" dirty="0" smtClean="0"/>
              <a:t>a lambda expression</a:t>
            </a:r>
            <a:endParaRPr lang="en-US" sz="20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a:t>
            </a:r>
            <a:r>
              <a:rPr lang="en-US" dirty="0" smtClean="0">
                <a:latin typeface="Courier New" pitchFamily="49" charset="0"/>
                <a:cs typeface="Courier New" pitchFamily="49" charset="0"/>
              </a:rPr>
              <a:t>where</a:t>
            </a:r>
            <a:r>
              <a:rPr lang="en-US" dirty="0" smtClean="0"/>
              <a:t> Clause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Limits the number of items returned</a:t>
            </a:r>
          </a:p>
          <a:p>
            <a:pPr lvl="1"/>
            <a:r>
              <a:rPr lang="en-US" dirty="0" smtClean="0"/>
              <a:t>Takes an expression that returns a Boolean value</a:t>
            </a:r>
          </a:p>
          <a:p>
            <a:r>
              <a:rPr lang="en-US" dirty="0" smtClean="0"/>
              <a:t>Get the list of even numbers:</a:t>
            </a:r>
          </a:p>
          <a:p>
            <a:pPr>
              <a:buNone/>
            </a:pPr>
            <a:endParaRPr lang="en-US" sz="1400" dirty="0" smtClean="0"/>
          </a:p>
          <a:p>
            <a:pPr>
              <a:buNone/>
            </a:pPr>
            <a:endParaRPr lang="en-US" dirty="0" smtClean="0"/>
          </a:p>
          <a:p>
            <a:r>
              <a:rPr lang="en-US" dirty="0" smtClean="0"/>
              <a:t>Equivalent method syntax:</a:t>
            </a: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shape10" descr="C:\Users\Gerard\LTI\2620\2620 Slides and Exercises\Images\02-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226443"/>
            <a:ext cx="1284513" cy="19900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à coins arrondis 4"/>
          <p:cNvSpPr/>
          <p:nvPr/>
        </p:nvSpPr>
        <p:spPr>
          <a:xfrm>
            <a:off x="179388" y="2785532"/>
            <a:ext cx="8785225" cy="360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1600" dirty="0" err="1" smtClean="0">
                <a:solidFill>
                  <a:srgbClr val="0000FF"/>
                </a:solidFill>
                <a:latin typeface="Courier New" pitchFamily="49" charset="0"/>
                <a:cs typeface="Courier New" pitchFamily="49" charset="0"/>
              </a:rPr>
              <a:t>var</a:t>
            </a:r>
            <a:r>
              <a:rPr lang="en-US" sz="1600" dirty="0" smtClean="0">
                <a:solidFill>
                  <a:prstClr val="black"/>
                </a:solidFill>
                <a:latin typeface="Courier New" pitchFamily="49" charset="0"/>
                <a:cs typeface="Courier New" pitchFamily="49" charset="0"/>
              </a:rPr>
              <a:t> q2 = </a:t>
            </a:r>
            <a:r>
              <a:rPr lang="en-US" sz="1600" dirty="0" smtClean="0">
                <a:solidFill>
                  <a:srgbClr val="0000FF"/>
                </a:solidFill>
                <a:latin typeface="Courier New" pitchFamily="49" charset="0"/>
                <a:cs typeface="Courier New" pitchFamily="49" charset="0"/>
              </a:rPr>
              <a:t>from</a:t>
            </a:r>
            <a:r>
              <a:rPr lang="en-US" sz="1600" dirty="0" smtClean="0">
                <a:solidFill>
                  <a:prstClr val="black"/>
                </a:solidFill>
                <a:latin typeface="Courier New" pitchFamily="49" charset="0"/>
                <a:cs typeface="Courier New" pitchFamily="49" charset="0"/>
              </a:rPr>
              <a:t> n </a:t>
            </a:r>
            <a:r>
              <a:rPr lang="en-US" sz="1600" dirty="0" smtClean="0">
                <a:solidFill>
                  <a:srgbClr val="0000FF"/>
                </a:solidFill>
                <a:latin typeface="Courier New" pitchFamily="49" charset="0"/>
                <a:cs typeface="Courier New" pitchFamily="49" charset="0"/>
              </a:rPr>
              <a:t>in</a:t>
            </a:r>
            <a:r>
              <a:rPr lang="en-US" sz="1600" dirty="0" smtClean="0">
                <a:solidFill>
                  <a:prstClr val="black"/>
                </a:solidFill>
                <a:latin typeface="Courier New" pitchFamily="49" charset="0"/>
                <a:cs typeface="Courier New" pitchFamily="49" charset="0"/>
              </a:rPr>
              <a:t> numbers </a:t>
            </a:r>
            <a:r>
              <a:rPr lang="en-US" sz="1600" dirty="0" smtClean="0">
                <a:solidFill>
                  <a:srgbClr val="0000FF"/>
                </a:solidFill>
                <a:latin typeface="Courier New" pitchFamily="49" charset="0"/>
                <a:cs typeface="Courier New" pitchFamily="49" charset="0"/>
              </a:rPr>
              <a:t>where</a:t>
            </a:r>
            <a:r>
              <a:rPr lang="en-US" sz="1600" dirty="0" smtClean="0">
                <a:solidFill>
                  <a:prstClr val="black"/>
                </a:solidFill>
                <a:latin typeface="Courier New" pitchFamily="49" charset="0"/>
                <a:cs typeface="Courier New" pitchFamily="49" charset="0"/>
              </a:rPr>
              <a:t> n % 2 == 0 </a:t>
            </a:r>
            <a:r>
              <a:rPr lang="en-US" sz="1600" dirty="0" err="1" smtClean="0">
                <a:solidFill>
                  <a:srgbClr val="0000FF"/>
                </a:solidFill>
                <a:latin typeface="Courier New" pitchFamily="49" charset="0"/>
                <a:cs typeface="Courier New" pitchFamily="49" charset="0"/>
              </a:rPr>
              <a:t>orderby</a:t>
            </a:r>
            <a:r>
              <a:rPr lang="en-US" sz="1600" dirty="0" smtClean="0">
                <a:solidFill>
                  <a:prstClr val="black"/>
                </a:solidFill>
                <a:latin typeface="Courier New" pitchFamily="49" charset="0"/>
                <a:cs typeface="Courier New" pitchFamily="49" charset="0"/>
              </a:rPr>
              <a:t> n </a:t>
            </a:r>
            <a:r>
              <a:rPr lang="en-US" sz="1600" dirty="0" smtClean="0">
                <a:solidFill>
                  <a:srgbClr val="0000FF"/>
                </a:solidFill>
                <a:latin typeface="Courier New" pitchFamily="49" charset="0"/>
                <a:cs typeface="Courier New" pitchFamily="49" charset="0"/>
              </a:rPr>
              <a:t>select</a:t>
            </a:r>
            <a:r>
              <a:rPr lang="en-US" sz="1600" dirty="0" smtClean="0">
                <a:solidFill>
                  <a:prstClr val="black"/>
                </a:solidFill>
                <a:latin typeface="Courier New" pitchFamily="49" charset="0"/>
                <a:cs typeface="Courier New" pitchFamily="49" charset="0"/>
              </a:rPr>
              <a:t> n;</a:t>
            </a:r>
            <a:endParaRPr lang="en-US" sz="1600" dirty="0">
              <a:solidFill>
                <a:prstClr val="black"/>
              </a:solidFill>
              <a:latin typeface="Courier New" pitchFamily="49" charset="0"/>
              <a:cs typeface="Courier New" pitchFamily="49" charset="0"/>
            </a:endParaRPr>
          </a:p>
        </p:txBody>
      </p:sp>
      <p:sp>
        <p:nvSpPr>
          <p:cNvPr id="16" name="Rectangle à coins arrondis 4"/>
          <p:cNvSpPr/>
          <p:nvPr/>
        </p:nvSpPr>
        <p:spPr>
          <a:xfrm>
            <a:off x="179388" y="4081636"/>
            <a:ext cx="8785225" cy="360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pt-BR" sz="1600" dirty="0" smtClean="0">
                <a:solidFill>
                  <a:srgbClr val="0000FF"/>
                </a:solidFill>
                <a:latin typeface="Courier New" pitchFamily="49" charset="0"/>
                <a:cs typeface="Courier New" pitchFamily="49" charset="0"/>
              </a:rPr>
              <a:t>var</a:t>
            </a:r>
            <a:r>
              <a:rPr lang="pt-BR" sz="1600" dirty="0" smtClean="0">
                <a:solidFill>
                  <a:prstClr val="black"/>
                </a:solidFill>
                <a:latin typeface="Courier New" pitchFamily="49" charset="0"/>
                <a:cs typeface="Courier New" pitchFamily="49" charset="0"/>
              </a:rPr>
              <a:t> qm2 = numbers.Where(n =&gt; n % 2 == 0).OrderBy(n =&gt; n);</a:t>
            </a:r>
            <a:endParaRPr lang="pt-BR" sz="1600" dirty="0">
              <a:solidFill>
                <a:prstClr val="black"/>
              </a:solidFill>
              <a:latin typeface="Courier New" pitchFamily="49" charset="0"/>
              <a:cs typeface="Courier New" pitchFamily="49" charset="0"/>
            </a:endParaRPr>
          </a:p>
        </p:txBody>
      </p:sp>
      <p:sp>
        <p:nvSpPr>
          <p:cNvPr id="2" name="Rectangle avec flèche vers le haut 1"/>
          <p:cNvSpPr/>
          <p:nvPr/>
        </p:nvSpPr>
        <p:spPr>
          <a:xfrm>
            <a:off x="5973363" y="4441676"/>
            <a:ext cx="2592288" cy="563497"/>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smtClean="0"/>
              <a:t>Select </a:t>
            </a:r>
            <a:r>
              <a:rPr lang="fr-FR" sz="2000" b="1" dirty="0" err="1" smtClean="0"/>
              <a:t>can</a:t>
            </a:r>
            <a:r>
              <a:rPr lang="fr-FR" sz="2000" b="1" dirty="0" smtClean="0"/>
              <a:t> </a:t>
            </a:r>
            <a:r>
              <a:rPr lang="fr-FR" sz="2000" b="1" dirty="0" err="1" smtClean="0"/>
              <a:t>be</a:t>
            </a:r>
            <a:r>
              <a:rPr lang="fr-FR" sz="2000" b="1" dirty="0" smtClean="0"/>
              <a:t> </a:t>
            </a:r>
            <a:r>
              <a:rPr lang="fr-FR" sz="2000" b="1" dirty="0" err="1" smtClean="0"/>
              <a:t>omitted</a:t>
            </a:r>
            <a:endParaRPr lang="en-US" sz="20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a:t>
            </a:r>
            <a:r>
              <a:rPr lang="en-US" dirty="0" smtClean="0">
                <a:latin typeface="Courier New" pitchFamily="49" charset="0"/>
                <a:cs typeface="Courier New" pitchFamily="49" charset="0"/>
              </a:rPr>
              <a:t>select</a:t>
            </a:r>
            <a:r>
              <a:rPr lang="en-US" dirty="0" smtClean="0"/>
              <a:t> Clause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Shapes the returned data</a:t>
            </a:r>
          </a:p>
          <a:p>
            <a:pPr lvl="1"/>
            <a:r>
              <a:rPr lang="en-US" dirty="0" smtClean="0"/>
              <a:t>Can be a single item or a list of items</a:t>
            </a:r>
          </a:p>
          <a:p>
            <a:pPr lvl="1"/>
            <a:r>
              <a:rPr lang="en-US" dirty="0" smtClean="0"/>
              <a:t>Can also be an anonymous type</a:t>
            </a:r>
          </a:p>
          <a:p>
            <a:r>
              <a:rPr lang="en-US" dirty="0" smtClean="0"/>
              <a:t>The following query returns an ordered list of anonymous objects having the two properties </a:t>
            </a:r>
            <a:r>
              <a:rPr lang="en-US" dirty="0" smtClean="0">
                <a:latin typeface="Courier New" pitchFamily="49" charset="0"/>
                <a:cs typeface="Courier New" pitchFamily="49" charset="0"/>
              </a:rPr>
              <a:t>Value</a:t>
            </a:r>
            <a:r>
              <a:rPr lang="en-US" dirty="0" smtClean="0"/>
              <a:t> and </a:t>
            </a:r>
            <a:r>
              <a:rPr lang="en-US" dirty="0" smtClean="0">
                <a:latin typeface="Courier New" pitchFamily="49" charset="0"/>
                <a:cs typeface="Courier New" pitchFamily="49" charset="0"/>
              </a:rPr>
              <a:t>Square</a:t>
            </a:r>
            <a:r>
              <a:rPr lang="en-US" dirty="0" smtClean="0">
                <a:cs typeface="Courier New" pitchFamily="49" charset="0"/>
              </a:rPr>
              <a:t>:</a:t>
            </a:r>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à coins arrondis 4"/>
          <p:cNvSpPr/>
          <p:nvPr/>
        </p:nvSpPr>
        <p:spPr>
          <a:xfrm>
            <a:off x="179263" y="4081636"/>
            <a:ext cx="8785225" cy="79208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q3 = </a:t>
            </a:r>
            <a:r>
              <a:rPr lang="en-US" sz="2000" dirty="0" smtClean="0">
                <a:solidFill>
                  <a:srgbClr val="0000FF"/>
                </a:solidFill>
                <a:latin typeface="Courier New" pitchFamily="49" charset="0"/>
                <a:cs typeface="Courier New" pitchFamily="49" charset="0"/>
              </a:rPr>
              <a:t>from</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in</a:t>
            </a:r>
            <a:r>
              <a:rPr lang="en-US" sz="2000" dirty="0" smtClean="0">
                <a:solidFill>
                  <a:prstClr val="black"/>
                </a:solidFill>
                <a:latin typeface="Courier New" pitchFamily="49" charset="0"/>
                <a:cs typeface="Courier New" pitchFamily="49" charset="0"/>
              </a:rPr>
              <a:t> numbers </a:t>
            </a:r>
            <a:r>
              <a:rPr lang="en-US" sz="2000" dirty="0" smtClean="0">
                <a:solidFill>
                  <a:srgbClr val="0000FF"/>
                </a:solidFill>
                <a:latin typeface="Courier New" pitchFamily="49" charset="0"/>
                <a:cs typeface="Courier New" pitchFamily="49" charset="0"/>
              </a:rPr>
              <a:t>where</a:t>
            </a:r>
            <a:r>
              <a:rPr lang="en-US" sz="2000" dirty="0" smtClean="0">
                <a:solidFill>
                  <a:prstClr val="black"/>
                </a:solidFill>
                <a:latin typeface="Courier New" pitchFamily="49" charset="0"/>
                <a:cs typeface="Courier New" pitchFamily="49" charset="0"/>
              </a:rPr>
              <a:t> n % 2 == 0 </a:t>
            </a:r>
            <a:r>
              <a:rPr lang="en-US" sz="2000" dirty="0" err="1" smtClean="0">
                <a:solidFill>
                  <a:srgbClr val="0000FF"/>
                </a:solidFill>
                <a:latin typeface="Courier New" pitchFamily="49" charset="0"/>
                <a:cs typeface="Courier New" pitchFamily="49" charset="0"/>
              </a:rPr>
              <a:t>orderby</a:t>
            </a:r>
            <a:r>
              <a:rPr lang="en-US" sz="2000" dirty="0" smtClean="0">
                <a:solidFill>
                  <a:prstClr val="black"/>
                </a:solidFill>
                <a:latin typeface="Courier New" pitchFamily="49" charset="0"/>
                <a:cs typeface="Courier New" pitchFamily="49" charset="0"/>
              </a:rPr>
              <a:t> n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select</a:t>
            </a:r>
            <a:r>
              <a:rPr lang="en-US" sz="2000" dirty="0" smtClean="0">
                <a:solidFill>
                  <a:prstClr val="black"/>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new</a:t>
            </a:r>
            <a:r>
              <a:rPr lang="en-US" sz="2000" dirty="0" smtClean="0">
                <a:solidFill>
                  <a:prstClr val="black"/>
                </a:solidFill>
                <a:latin typeface="Courier New" pitchFamily="49" charset="0"/>
                <a:cs typeface="Courier New" pitchFamily="49" charset="0"/>
              </a:rPr>
              <a:t> { Value = n, Square = n * n };</a:t>
            </a:r>
            <a:endParaRPr lang="en-US"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a:t>
            </a:r>
            <a:r>
              <a:rPr lang="en-US" dirty="0" smtClean="0">
                <a:latin typeface="Courier New" pitchFamily="49" charset="0"/>
                <a:cs typeface="Courier New" pitchFamily="49" charset="0"/>
              </a:rPr>
              <a:t>select</a:t>
            </a:r>
            <a:r>
              <a:rPr lang="en-US" dirty="0" smtClean="0"/>
              <a:t> Clause</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lvl="1"/>
            <a:r>
              <a:rPr lang="en-US" dirty="0" smtClean="0"/>
              <a:t>The anonymous object’s properties can be used</a:t>
            </a: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à coins arrondis 4"/>
          <p:cNvSpPr/>
          <p:nvPr/>
        </p:nvSpPr>
        <p:spPr>
          <a:xfrm>
            <a:off x="179263" y="1993404"/>
            <a:ext cx="8785225" cy="151216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solidFill>
                  <a:srgbClr val="0000FF"/>
                </a:solidFill>
                <a:latin typeface="Courier New" pitchFamily="49" charset="0"/>
                <a:cs typeface="Courier New" pitchFamily="49" charset="0"/>
              </a:rPr>
              <a:t>foreach</a:t>
            </a:r>
            <a:r>
              <a:rPr lang="fr-FR" sz="2000" dirty="0" smtClean="0">
                <a:solidFill>
                  <a:prstClr val="black"/>
                </a:solidFill>
                <a:latin typeface="Courier New" pitchFamily="49" charset="0"/>
                <a:cs typeface="Courier New" pitchFamily="49" charset="0"/>
              </a:rPr>
              <a:t> (</a:t>
            </a:r>
            <a:r>
              <a:rPr lang="fr-FR" sz="2000" dirty="0" smtClean="0">
                <a:solidFill>
                  <a:srgbClr val="0000FF"/>
                </a:solidFill>
                <a:latin typeface="Courier New" pitchFamily="49" charset="0"/>
                <a:cs typeface="Courier New" pitchFamily="49" charset="0"/>
              </a:rPr>
              <a:t>var</a:t>
            </a:r>
            <a:r>
              <a:rPr lang="fr-FR" sz="2000" dirty="0" smtClean="0">
                <a:solidFill>
                  <a:prstClr val="black"/>
                </a:solidFill>
                <a:latin typeface="Courier New" pitchFamily="49" charset="0"/>
                <a:cs typeface="Courier New" pitchFamily="49" charset="0"/>
              </a:rPr>
              <a:t> item </a:t>
            </a:r>
            <a:r>
              <a:rPr lang="fr-FR" sz="2000" dirty="0" smtClean="0">
                <a:solidFill>
                  <a:srgbClr val="0000FF"/>
                </a:solidFill>
                <a:latin typeface="Courier New" pitchFamily="49" charset="0"/>
                <a:cs typeface="Courier New" pitchFamily="49" charset="0"/>
              </a:rPr>
              <a:t>in</a:t>
            </a:r>
            <a:r>
              <a:rPr lang="fr-FR" sz="2000" dirty="0" smtClean="0">
                <a:solidFill>
                  <a:prstClr val="black"/>
                </a:solidFill>
                <a:latin typeface="Courier New" pitchFamily="49" charset="0"/>
                <a:cs typeface="Courier New" pitchFamily="49" charset="0"/>
              </a:rPr>
              <a:t> q3){</a:t>
            </a:r>
          </a:p>
          <a:p>
            <a:r>
              <a:rPr lang="fr-FR" sz="2000" dirty="0" smtClean="0">
                <a:solidFill>
                  <a:prstClr val="black"/>
                </a:solidFill>
                <a:latin typeface="Courier New" pitchFamily="49" charset="0"/>
                <a:cs typeface="Courier New" pitchFamily="49" charset="0"/>
              </a:rPr>
              <a:t>    </a:t>
            </a:r>
            <a:r>
              <a:rPr lang="fr-FR" sz="2000" dirty="0" err="1" smtClean="0">
                <a:solidFill>
                  <a:srgbClr val="2B91AF"/>
                </a:solidFill>
                <a:latin typeface="Courier New" pitchFamily="49" charset="0"/>
                <a:cs typeface="Courier New" pitchFamily="49" charset="0"/>
              </a:rPr>
              <a:t>Console</a:t>
            </a:r>
            <a:r>
              <a:rPr lang="fr-FR" sz="2000" dirty="0" err="1" smtClean="0">
                <a:solidFill>
                  <a:prstClr val="black"/>
                </a:solidFill>
                <a:latin typeface="Courier New" pitchFamily="49" charset="0"/>
                <a:cs typeface="Courier New" pitchFamily="49" charset="0"/>
              </a:rPr>
              <a:t>.WriteLine</a:t>
            </a:r>
            <a:r>
              <a:rPr lang="fr-FR" sz="2000" dirty="0" smtClean="0">
                <a:solidFill>
                  <a:prstClr val="black"/>
                </a:solidFill>
                <a:latin typeface="Courier New" pitchFamily="49" charset="0"/>
                <a:cs typeface="Courier New" pitchFamily="49" charset="0"/>
              </a:rPr>
              <a:t>(</a:t>
            </a:r>
            <a:r>
              <a:rPr lang="fr-FR" sz="2000" dirty="0" err="1" smtClean="0">
                <a:solidFill>
                  <a:prstClr val="black"/>
                </a:solidFill>
                <a:latin typeface="Courier New" pitchFamily="49" charset="0"/>
                <a:cs typeface="Courier New" pitchFamily="49" charset="0"/>
              </a:rPr>
              <a:t>item.Value</a:t>
            </a:r>
            <a:r>
              <a:rPr lang="fr-FR" sz="2000" dirty="0" smtClean="0">
                <a:solidFill>
                  <a:prstClr val="black"/>
                </a:solidFill>
                <a:latin typeface="Courier New" pitchFamily="49" charset="0"/>
                <a:cs typeface="Courier New" pitchFamily="49" charset="0"/>
              </a:rPr>
              <a:t> + </a:t>
            </a:r>
            <a:r>
              <a:rPr lang="fr-FR" sz="2000" dirty="0" smtClean="0">
                <a:solidFill>
                  <a:srgbClr val="A31515"/>
                </a:solidFill>
                <a:latin typeface="Courier New" pitchFamily="49" charset="0"/>
                <a:cs typeface="Courier New" pitchFamily="49" charset="0"/>
              </a:rPr>
              <a:t>" - "</a:t>
            </a:r>
            <a:r>
              <a:rPr lang="fr-FR" sz="2000" dirty="0" smtClean="0">
                <a:solidFill>
                  <a:prstClr val="black"/>
                </a:solidFill>
                <a:latin typeface="Courier New" pitchFamily="49" charset="0"/>
                <a:cs typeface="Courier New" pitchFamily="49" charset="0"/>
              </a:rPr>
              <a:t> + 	</a:t>
            </a:r>
            <a:r>
              <a:rPr lang="fr-FR" sz="2000" dirty="0" err="1" smtClean="0">
                <a:solidFill>
                  <a:prstClr val="black"/>
                </a:solidFill>
                <a:latin typeface="Courier New" pitchFamily="49" charset="0"/>
                <a:cs typeface="Courier New" pitchFamily="49" charset="0"/>
              </a:rPr>
              <a:t>item.Square</a:t>
            </a:r>
            <a:r>
              <a:rPr lang="fr-FR" sz="2000" dirty="0" smtClean="0">
                <a:solidFill>
                  <a:prstClr val="black"/>
                </a:solidFill>
                <a:latin typeface="Courier New" pitchFamily="49" charset="0"/>
                <a:cs typeface="Courier New" pitchFamily="49" charset="0"/>
              </a:rPr>
              <a:t>);</a:t>
            </a:r>
          </a:p>
          <a:p>
            <a:r>
              <a:rPr lang="fr-FR" sz="2000" dirty="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Aggregate Functions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LINQ adds aggregate functions to existing classes</a:t>
            </a:r>
          </a:p>
          <a:p>
            <a:pPr lvl="1"/>
            <a:r>
              <a:rPr lang="en-US" dirty="0" smtClean="0"/>
              <a:t>As extension methods</a:t>
            </a:r>
          </a:p>
          <a:p>
            <a:pPr lvl="1"/>
            <a:endParaRPr lang="en-US" dirty="0"/>
          </a:p>
          <a:p>
            <a:r>
              <a:rPr lang="en-US" dirty="0" smtClean="0"/>
              <a:t>Some examples:</a:t>
            </a:r>
          </a:p>
          <a:p>
            <a:pPr lvl="1"/>
            <a:r>
              <a:rPr lang="en-US" dirty="0" smtClean="0">
                <a:latin typeface="Courier New" pitchFamily="49" charset="0"/>
                <a:cs typeface="Courier New" pitchFamily="49" charset="0"/>
              </a:rPr>
              <a:t>Sum</a:t>
            </a:r>
            <a:r>
              <a:rPr lang="en-US" dirty="0" smtClean="0"/>
              <a:t>, </a:t>
            </a:r>
            <a:r>
              <a:rPr lang="en-US" dirty="0" smtClean="0">
                <a:latin typeface="Courier New" pitchFamily="49" charset="0"/>
                <a:cs typeface="Courier New" pitchFamily="49" charset="0"/>
              </a:rPr>
              <a:t>Average</a:t>
            </a:r>
            <a:r>
              <a:rPr lang="en-US" dirty="0" smtClean="0"/>
              <a:t>, </a:t>
            </a: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Max</a:t>
            </a:r>
            <a:r>
              <a:rPr lang="en-US" dirty="0" smtClean="0"/>
              <a:t>, </a:t>
            </a:r>
            <a:r>
              <a:rPr lang="en-US" dirty="0" smtClean="0">
                <a:latin typeface="Courier New" pitchFamily="49" charset="0"/>
                <a:cs typeface="Courier New" pitchFamily="49" charset="0"/>
              </a:rPr>
              <a:t>Min</a:t>
            </a:r>
            <a:r>
              <a:rPr lang="en-US" dirty="0" smtClean="0"/>
              <a:t>, </a:t>
            </a:r>
            <a:r>
              <a:rPr lang="en-US" dirty="0" smtClean="0">
                <a:latin typeface="Courier New" pitchFamily="49" charset="0"/>
                <a:cs typeface="Courier New" pitchFamily="49" charset="0"/>
              </a:rPr>
              <a:t>Take</a:t>
            </a:r>
          </a:p>
          <a:p>
            <a:pPr lvl="1"/>
            <a:r>
              <a:rPr lang="en-US" dirty="0" smtClean="0"/>
              <a:t>Sum of numbers:</a:t>
            </a:r>
          </a:p>
          <a:p>
            <a:pPr lvl="1">
              <a:buNone/>
            </a:pP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à coins arrondis 4"/>
          <p:cNvSpPr/>
          <p:nvPr/>
        </p:nvSpPr>
        <p:spPr>
          <a:xfrm>
            <a:off x="179263" y="4225652"/>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int</a:t>
            </a:r>
            <a:r>
              <a:rPr lang="en-US" sz="2000" dirty="0" smtClean="0">
                <a:solidFill>
                  <a:prstClr val="black"/>
                </a:solidFill>
                <a:latin typeface="Courier New" pitchFamily="49" charset="0"/>
                <a:cs typeface="Courier New" pitchFamily="49" charset="0"/>
              </a:rPr>
              <a:t> total = (</a:t>
            </a:r>
            <a:r>
              <a:rPr lang="en-US" sz="2000" dirty="0" smtClean="0">
                <a:solidFill>
                  <a:srgbClr val="0000FF"/>
                </a:solidFill>
                <a:latin typeface="Courier New" pitchFamily="49" charset="0"/>
                <a:cs typeface="Courier New" pitchFamily="49" charset="0"/>
              </a:rPr>
              <a:t>from</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in</a:t>
            </a:r>
            <a:r>
              <a:rPr lang="en-US" sz="2000" dirty="0" smtClean="0">
                <a:solidFill>
                  <a:prstClr val="black"/>
                </a:solidFill>
                <a:latin typeface="Courier New" pitchFamily="49" charset="0"/>
                <a:cs typeface="Courier New" pitchFamily="49" charset="0"/>
              </a:rPr>
              <a:t> numbers </a:t>
            </a:r>
            <a:r>
              <a:rPr lang="en-US" sz="2000" dirty="0" smtClean="0">
                <a:solidFill>
                  <a:srgbClr val="0000FF"/>
                </a:solidFill>
                <a:latin typeface="Courier New" pitchFamily="49" charset="0"/>
                <a:cs typeface="Courier New" pitchFamily="49" charset="0"/>
              </a:rPr>
              <a:t>select</a:t>
            </a:r>
            <a:r>
              <a:rPr lang="en-US" sz="2000" dirty="0" smtClean="0">
                <a:solidFill>
                  <a:prstClr val="black"/>
                </a:solidFill>
                <a:latin typeface="Courier New" pitchFamily="49" charset="0"/>
                <a:cs typeface="Courier New" pitchFamily="49" charset="0"/>
              </a:rPr>
              <a:t> n).Sum();</a:t>
            </a:r>
            <a:endParaRPr lang="en-US"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Aggregate Functions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Some examples:</a:t>
            </a:r>
          </a:p>
          <a:p>
            <a:pPr lvl="1">
              <a:spcBef>
                <a:spcPts val="1200"/>
              </a:spcBef>
            </a:pPr>
            <a:r>
              <a:rPr lang="en-US" dirty="0" smtClean="0"/>
              <a:t>Take top items in a list (equivalent to </a:t>
            </a:r>
            <a:r>
              <a:rPr lang="en-US" dirty="0" smtClean="0">
                <a:latin typeface="Courier New" pitchFamily="49" charset="0"/>
                <a:cs typeface="Courier New" pitchFamily="49" charset="0"/>
              </a:rPr>
              <a:t>select top</a:t>
            </a:r>
            <a:r>
              <a:rPr lang="en-US" dirty="0" smtClean="0"/>
              <a:t> in SQL)</a:t>
            </a:r>
          </a:p>
          <a:p>
            <a:pPr lvl="1">
              <a:buNone/>
            </a:pP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à coins arrondis 4"/>
          <p:cNvSpPr/>
          <p:nvPr/>
        </p:nvSpPr>
        <p:spPr>
          <a:xfrm>
            <a:off x="179263" y="2497460"/>
            <a:ext cx="8785225"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first5 = </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from</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in</a:t>
            </a:r>
            <a:r>
              <a:rPr lang="en-US" sz="2000" dirty="0" smtClean="0">
                <a:solidFill>
                  <a:prstClr val="black"/>
                </a:solidFill>
                <a:latin typeface="Courier New" pitchFamily="49" charset="0"/>
                <a:cs typeface="Courier New" pitchFamily="49" charset="0"/>
              </a:rPr>
              <a:t> numbers </a:t>
            </a:r>
            <a:r>
              <a:rPr lang="en-US" sz="2000" dirty="0" err="1" smtClean="0">
                <a:solidFill>
                  <a:srgbClr val="0000FF"/>
                </a:solidFill>
                <a:latin typeface="Courier New" pitchFamily="49" charset="0"/>
                <a:cs typeface="Courier New" pitchFamily="49" charset="0"/>
              </a:rPr>
              <a:t>orderby</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select</a:t>
            </a:r>
            <a:r>
              <a:rPr lang="en-US" sz="2000" dirty="0" smtClean="0">
                <a:solidFill>
                  <a:prstClr val="black"/>
                </a:solidFill>
                <a:latin typeface="Courier New" pitchFamily="49" charset="0"/>
                <a:cs typeface="Courier New" pitchFamily="49" charset="0"/>
              </a:rPr>
              <a:t> n)</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.Take(5);</a:t>
            </a:r>
            <a:endParaRPr lang="en-US"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LINQ Method Syntax</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LINQ queries can be written with the method syntax</a:t>
            </a:r>
          </a:p>
          <a:p>
            <a:pPr lvl="1"/>
            <a:r>
              <a:rPr lang="en-US" dirty="0" smtClean="0"/>
              <a:t>Using extension methods supplied by LINQ</a:t>
            </a:r>
          </a:p>
          <a:p>
            <a:pPr lvl="1"/>
            <a:r>
              <a:rPr lang="en-US" dirty="0" smtClean="0"/>
              <a:t>That is what the C# compiler generate from LINQ queries</a:t>
            </a: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LINQ Method Syntax</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Both formats are equivalent</a:t>
            </a:r>
          </a:p>
          <a:p>
            <a:pPr lvl="1">
              <a:buNone/>
            </a:pP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à coins arrondis 4"/>
          <p:cNvSpPr/>
          <p:nvPr/>
        </p:nvSpPr>
        <p:spPr>
          <a:xfrm>
            <a:off x="954000" y="1849388"/>
            <a:ext cx="7236000" cy="1440000"/>
          </a:xfrm>
          <a:prstGeom prst="roundRect">
            <a:avLst>
              <a:gd name="adj" fmla="val 10041"/>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q3 = </a:t>
            </a:r>
            <a:r>
              <a:rPr lang="en-US" sz="2000" dirty="0" smtClean="0">
                <a:solidFill>
                  <a:srgbClr val="0000FF"/>
                </a:solidFill>
                <a:latin typeface="Courier New" pitchFamily="49" charset="0"/>
                <a:cs typeface="Courier New" pitchFamily="49" charset="0"/>
              </a:rPr>
              <a:t>from</a:t>
            </a:r>
            <a:r>
              <a:rPr lang="en-US" sz="2000" dirty="0" smtClean="0">
                <a:solidFill>
                  <a:prstClr val="black"/>
                </a:solidFill>
                <a:latin typeface="Courier New" pitchFamily="49" charset="0"/>
                <a:cs typeface="Courier New" pitchFamily="49" charset="0"/>
              </a:rPr>
              <a:t> n </a:t>
            </a:r>
            <a:r>
              <a:rPr lang="en-US" sz="2000" dirty="0" smtClean="0">
                <a:solidFill>
                  <a:srgbClr val="0000FF"/>
                </a:solidFill>
                <a:latin typeface="Courier New" pitchFamily="49" charset="0"/>
                <a:cs typeface="Courier New" pitchFamily="49" charset="0"/>
              </a:rPr>
              <a:t>in</a:t>
            </a:r>
            <a:r>
              <a:rPr lang="en-US" sz="2000" dirty="0" smtClean="0">
                <a:solidFill>
                  <a:prstClr val="black"/>
                </a:solidFill>
                <a:latin typeface="Courier New" pitchFamily="49" charset="0"/>
                <a:cs typeface="Courier New" pitchFamily="49" charset="0"/>
              </a:rPr>
              <a:t> numbers </a:t>
            </a:r>
          </a:p>
          <a:p>
            <a:r>
              <a:rPr lang="en-US" sz="2000" dirty="0" smtClean="0">
                <a:solidFill>
                  <a:prstClr val="black"/>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where</a:t>
            </a:r>
            <a:r>
              <a:rPr lang="en-US" sz="2000" dirty="0" smtClean="0">
                <a:solidFill>
                  <a:prstClr val="black"/>
                </a:solidFill>
                <a:latin typeface="Courier New" pitchFamily="49" charset="0"/>
                <a:cs typeface="Courier New" pitchFamily="49" charset="0"/>
              </a:rPr>
              <a:t> n % 2 == 0 </a:t>
            </a:r>
          </a:p>
          <a:p>
            <a:r>
              <a:rPr lang="en-US" sz="2000" dirty="0" smtClean="0">
                <a:solidFill>
                  <a:prstClr val="black"/>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orderby</a:t>
            </a:r>
            <a:r>
              <a:rPr lang="en-US" sz="2000" dirty="0" smtClean="0">
                <a:solidFill>
                  <a:prstClr val="black"/>
                </a:solidFill>
                <a:latin typeface="Courier New" pitchFamily="49" charset="0"/>
                <a:cs typeface="Courier New" pitchFamily="49" charset="0"/>
              </a:rPr>
              <a:t> n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select</a:t>
            </a:r>
            <a:r>
              <a:rPr lang="en-US" sz="2000" dirty="0" smtClean="0">
                <a:solidFill>
                  <a:prstClr val="black"/>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new</a:t>
            </a:r>
            <a:r>
              <a:rPr lang="en-US" sz="2000" dirty="0" smtClean="0">
                <a:solidFill>
                  <a:prstClr val="black"/>
                </a:solidFill>
                <a:latin typeface="Courier New" pitchFamily="49" charset="0"/>
                <a:cs typeface="Courier New" pitchFamily="49" charset="0"/>
              </a:rPr>
              <a:t> { Value = n, Square = n * n };</a:t>
            </a:r>
            <a:endParaRPr lang="en-US" sz="2000" dirty="0">
              <a:solidFill>
                <a:prstClr val="black"/>
              </a:solidFill>
              <a:latin typeface="Courier New" pitchFamily="49" charset="0"/>
              <a:cs typeface="Courier New" pitchFamily="49" charset="0"/>
            </a:endParaRPr>
          </a:p>
        </p:txBody>
      </p:sp>
      <p:sp>
        <p:nvSpPr>
          <p:cNvPr id="11" name="Rectangle à coins arrondis 4"/>
          <p:cNvSpPr/>
          <p:nvPr/>
        </p:nvSpPr>
        <p:spPr>
          <a:xfrm>
            <a:off x="954000" y="3505764"/>
            <a:ext cx="7236000" cy="1728000"/>
          </a:xfrm>
          <a:prstGeom prst="roundRect">
            <a:avLst>
              <a:gd name="adj" fmla="val 10685"/>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pt-BR" sz="2000" dirty="0" smtClean="0">
                <a:solidFill>
                  <a:srgbClr val="0000FF"/>
                </a:solidFill>
                <a:latin typeface="Courier New" pitchFamily="49" charset="0"/>
                <a:cs typeface="Courier New" pitchFamily="49" charset="0"/>
              </a:rPr>
              <a:t>var</a:t>
            </a:r>
            <a:r>
              <a:rPr lang="pt-BR" sz="2000" dirty="0" smtClean="0">
                <a:solidFill>
                  <a:prstClr val="black"/>
                </a:solidFill>
                <a:latin typeface="Courier New" pitchFamily="49" charset="0"/>
                <a:cs typeface="Courier New" pitchFamily="49" charset="0"/>
              </a:rPr>
              <a:t> q3m = numbers</a:t>
            </a:r>
          </a:p>
          <a:p>
            <a:r>
              <a:rPr lang="pt-BR" sz="2000" dirty="0" smtClean="0">
                <a:solidFill>
                  <a:prstClr val="black"/>
                </a:solidFill>
                <a:latin typeface="Courier New" pitchFamily="49" charset="0"/>
                <a:cs typeface="Courier New" pitchFamily="49" charset="0"/>
              </a:rPr>
              <a:t>    .Where(n =&gt; n % 2 == 0)</a:t>
            </a:r>
          </a:p>
          <a:p>
            <a:r>
              <a:rPr lang="pt-BR" sz="2000" dirty="0" smtClean="0">
                <a:solidFill>
                  <a:prstClr val="black"/>
                </a:solidFill>
                <a:latin typeface="Courier New" pitchFamily="49" charset="0"/>
                <a:cs typeface="Courier New" pitchFamily="49" charset="0"/>
              </a:rPr>
              <a:t>    .OrderBy(n =&gt; n)</a:t>
            </a:r>
            <a:br>
              <a:rPr lang="pt-BR" sz="2000" dirty="0" smtClean="0">
                <a:solidFill>
                  <a:prstClr val="black"/>
                </a:solidFill>
                <a:latin typeface="Courier New" pitchFamily="49" charset="0"/>
                <a:cs typeface="Courier New" pitchFamily="49" charset="0"/>
              </a:rPr>
            </a:br>
            <a:r>
              <a:rPr lang="pt-BR" sz="2000" dirty="0" smtClean="0">
                <a:solidFill>
                  <a:prstClr val="black"/>
                </a:solidFill>
                <a:latin typeface="Courier New" pitchFamily="49" charset="0"/>
                <a:cs typeface="Courier New" pitchFamily="49" charset="0"/>
              </a:rPr>
              <a:t>    .Select(n =&gt; </a:t>
            </a:r>
            <a:r>
              <a:rPr lang="pt-BR" sz="2000" dirty="0" smtClean="0">
                <a:solidFill>
                  <a:srgbClr val="0000FF"/>
                </a:solidFill>
                <a:latin typeface="Courier New" pitchFamily="49" charset="0"/>
                <a:cs typeface="Courier New" pitchFamily="49" charset="0"/>
              </a:rPr>
              <a:t>new</a:t>
            </a:r>
            <a:r>
              <a:rPr lang="pt-BR" sz="2000" dirty="0" smtClean="0">
                <a:solidFill>
                  <a:prstClr val="black"/>
                </a:solidFill>
                <a:latin typeface="Courier New" pitchFamily="49" charset="0"/>
                <a:cs typeface="Courier New" pitchFamily="49" charset="0"/>
              </a:rPr>
              <a:t> { Value = n, Square = n * n });</a:t>
            </a:r>
            <a:endParaRPr lang="pt-BR" sz="2000" dirty="0">
              <a:solidFill>
                <a:prstClr val="black"/>
              </a:solidFill>
              <a:latin typeface="Courier New" pitchFamily="49" charset="0"/>
              <a:cs typeface="Courier New" pitchFamily="49" charset="0"/>
            </a:endParaRPr>
          </a:p>
        </p:txBody>
      </p:sp>
      <p:sp>
        <p:nvSpPr>
          <p:cNvPr id="10" name="shape3"/>
          <p:cNvSpPr txBox="1"/>
          <p:nvPr/>
        </p:nvSpPr>
        <p:spPr>
          <a:xfrm>
            <a:off x="35496" y="2283177"/>
            <a:ext cx="974693" cy="646331"/>
          </a:xfrm>
          <a:prstGeom prst="rect">
            <a:avLst/>
          </a:prstGeom>
          <a:noFill/>
        </p:spPr>
        <p:txBody>
          <a:bodyPr wrap="square" rtlCol="0">
            <a:spAutoFit/>
          </a:bodyPr>
          <a:lstStyle/>
          <a:p>
            <a:r>
              <a:rPr lang="en-US" dirty="0" smtClean="0"/>
              <a:t>Query syntax</a:t>
            </a:r>
            <a:endParaRPr lang="en-US" dirty="0"/>
          </a:p>
        </p:txBody>
      </p:sp>
      <p:sp>
        <p:nvSpPr>
          <p:cNvPr id="12" name="shape2"/>
          <p:cNvSpPr txBox="1"/>
          <p:nvPr/>
        </p:nvSpPr>
        <p:spPr>
          <a:xfrm>
            <a:off x="-16806" y="4083377"/>
            <a:ext cx="1060414" cy="646331"/>
          </a:xfrm>
          <a:prstGeom prst="rect">
            <a:avLst/>
          </a:prstGeom>
          <a:noFill/>
        </p:spPr>
        <p:txBody>
          <a:bodyPr wrap="square" rtlCol="0">
            <a:spAutoFit/>
          </a:bodyPr>
          <a:lstStyle/>
          <a:p>
            <a:r>
              <a:rPr lang="en-US" dirty="0" smtClean="0"/>
              <a:t>Method syntax</a:t>
            </a:r>
            <a:endParaRPr lang="en-US" dirty="0"/>
          </a:p>
        </p:txBody>
      </p:sp>
      <p:sp>
        <p:nvSpPr>
          <p:cNvPr id="13" name="shape1"/>
          <p:cNvSpPr/>
          <p:nvPr/>
        </p:nvSpPr>
        <p:spPr bwMode="blackWhite">
          <a:xfrm>
            <a:off x="8244408" y="2641476"/>
            <a:ext cx="504056" cy="1800200"/>
          </a:xfrm>
          <a:prstGeom prst="curvedLeftArrow">
            <a:avLst/>
          </a:prstGeom>
          <a:solidFill>
            <a:srgbClr val="DA212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LINQ Extension Methods (1/2)</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LINQ has more than 40 extension methods, called query operators</a:t>
            </a:r>
          </a:p>
          <a:p>
            <a:pPr lvl="1"/>
            <a:r>
              <a:rPr lang="en-US" dirty="0" smtClean="0"/>
              <a:t>The table below shows some of the most significant methods </a:t>
            </a:r>
          </a:p>
          <a:p>
            <a:pPr lvl="1">
              <a:buNone/>
            </a:pP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4" name="Espace réservé du contenu 4"/>
          <p:cNvGraphicFramePr>
            <a:graphicFrameLocks/>
          </p:cNvGraphicFramePr>
          <p:nvPr>
            <p:extLst>
              <p:ext uri="{D42A27DB-BD31-4B8C-83A1-F6EECF244321}">
                <p14:modId xmlns:p14="http://schemas.microsoft.com/office/powerpoint/2010/main" val="3916901185"/>
              </p:ext>
            </p:extLst>
          </p:nvPr>
        </p:nvGraphicFramePr>
        <p:xfrm>
          <a:off x="457200" y="3073524"/>
          <a:ext cx="8362800" cy="1884000"/>
        </p:xfrm>
        <a:graphic>
          <a:graphicData uri="http://schemas.openxmlformats.org/drawingml/2006/table">
            <a:tbl>
              <a:tblPr firstRow="1" bandRow="1">
                <a:tableStyleId>{5C22544A-7EE6-4342-B048-85BDC9FD1C3A}</a:tableStyleId>
              </a:tblPr>
              <a:tblGrid>
                <a:gridCol w="3610800"/>
                <a:gridCol w="4752000"/>
              </a:tblGrid>
              <a:tr h="370795">
                <a:tc>
                  <a:txBody>
                    <a:bodyPr/>
                    <a:lstStyle/>
                    <a:p>
                      <a:r>
                        <a:rPr lang="en-US" sz="2000" b="1" noProof="0" dirty="0" smtClean="0">
                          <a:latin typeface="+mn-lt"/>
                        </a:rPr>
                        <a:t>Operator</a:t>
                      </a:r>
                      <a:endParaRPr lang="en-US" sz="2000" b="1" noProof="0" dirty="0">
                        <a:latin typeface="+mn-lt"/>
                      </a:endParaRPr>
                    </a:p>
                  </a:txBody>
                  <a:tcPr marT="36000" marB="36000" anchor="ctr"/>
                </a:tc>
                <a:tc>
                  <a:txBody>
                    <a:bodyPr/>
                    <a:lstStyle/>
                    <a:p>
                      <a:r>
                        <a:rPr lang="en-US" sz="2000" b="1" noProof="0" dirty="0" smtClean="0">
                          <a:latin typeface="+mn-lt"/>
                        </a:rPr>
                        <a:t>Description</a:t>
                      </a:r>
                      <a:endParaRPr lang="en-US" sz="2000" b="1" noProof="0" dirty="0">
                        <a:latin typeface="+mn-lt"/>
                      </a:endParaRPr>
                    </a:p>
                  </a:txBody>
                  <a:tcPr marT="36000" marB="36000" anchor="ctr"/>
                </a:tc>
              </a:tr>
              <a:tr h="370795">
                <a:tc>
                  <a:txBody>
                    <a:bodyPr/>
                    <a:lstStyle/>
                    <a:p>
                      <a:r>
                        <a:rPr lang="en-US" sz="2000" noProof="0" dirty="0" smtClean="0">
                          <a:latin typeface="+mn-lt"/>
                          <a:cs typeface="Courier New" pitchFamily="49" charset="0"/>
                        </a:rPr>
                        <a:t>Take</a:t>
                      </a:r>
                      <a:endParaRPr lang="en-US" sz="2000" noProof="0" dirty="0">
                        <a:latin typeface="+mn-lt"/>
                        <a:cs typeface="Courier New" pitchFamily="49" charset="0"/>
                      </a:endParaRPr>
                    </a:p>
                  </a:txBody>
                  <a:tcPr marT="36000" marB="36000" anchor="ctr"/>
                </a:tc>
                <a:tc>
                  <a:txBody>
                    <a:bodyPr/>
                    <a:lstStyle/>
                    <a:p>
                      <a:r>
                        <a:rPr lang="en-US" sz="2000" noProof="0" dirty="0" smtClean="0">
                          <a:latin typeface="+mn-lt"/>
                        </a:rPr>
                        <a:t>Retain a specific number of elements</a:t>
                      </a:r>
                      <a:endParaRPr lang="en-US" sz="2000" noProof="0" dirty="0">
                        <a:latin typeface="+mn-lt"/>
                      </a:endParaRPr>
                    </a:p>
                  </a:txBody>
                  <a:tcPr marT="36000" marB="36000" anchor="ctr"/>
                </a:tc>
              </a:tr>
              <a:tr h="370795">
                <a:tc>
                  <a:txBody>
                    <a:bodyPr/>
                    <a:lstStyle/>
                    <a:p>
                      <a:r>
                        <a:rPr lang="en-US" sz="2000" noProof="0" dirty="0" smtClean="0">
                          <a:latin typeface="+mn-lt"/>
                          <a:cs typeface="Courier New" pitchFamily="49" charset="0"/>
                        </a:rPr>
                        <a:t>Skip</a:t>
                      </a:r>
                      <a:endParaRPr lang="en-US" sz="2000" noProof="0" dirty="0">
                        <a:latin typeface="+mn-lt"/>
                        <a:cs typeface="Courier New" pitchFamily="49" charset="0"/>
                      </a:endParaRPr>
                    </a:p>
                  </a:txBody>
                  <a:tcPr marT="36000" marB="36000" anchor="ctr"/>
                </a:tc>
                <a:tc>
                  <a:txBody>
                    <a:bodyPr/>
                    <a:lstStyle/>
                    <a:p>
                      <a:r>
                        <a:rPr lang="en-US" sz="2000" noProof="0" dirty="0" smtClean="0">
                          <a:latin typeface="+mn-lt"/>
                        </a:rPr>
                        <a:t>Skip a specific number of elements </a:t>
                      </a:r>
                      <a:endParaRPr lang="en-US" sz="2000" noProof="0" dirty="0">
                        <a:latin typeface="+mn-lt"/>
                      </a:endParaRPr>
                    </a:p>
                  </a:txBody>
                  <a:tcPr marT="36000" marB="36000" anchor="ctr"/>
                </a:tc>
              </a:tr>
              <a:tr h="370795">
                <a:tc>
                  <a:txBody>
                    <a:bodyPr/>
                    <a:lstStyle/>
                    <a:p>
                      <a:r>
                        <a:rPr lang="en-US" sz="2000" noProof="0" dirty="0" smtClean="0">
                          <a:latin typeface="+mn-lt"/>
                          <a:cs typeface="Courier New" pitchFamily="49" charset="0"/>
                        </a:rPr>
                        <a:t>Join</a:t>
                      </a:r>
                      <a:endParaRPr lang="en-US" sz="2000" noProof="0" dirty="0">
                        <a:latin typeface="+mn-lt"/>
                        <a:cs typeface="Courier New" pitchFamily="49" charset="0"/>
                      </a:endParaRPr>
                    </a:p>
                  </a:txBody>
                  <a:tcPr marT="36000" marB="36000" anchor="ctr"/>
                </a:tc>
                <a:tc>
                  <a:txBody>
                    <a:bodyPr/>
                    <a:lstStyle/>
                    <a:p>
                      <a:r>
                        <a:rPr lang="en-US" sz="2000" noProof="0" dirty="0" smtClean="0">
                          <a:latin typeface="+mn-lt"/>
                        </a:rPr>
                        <a:t>Join two or more collections</a:t>
                      </a:r>
                      <a:endParaRPr lang="en-US" sz="2000" noProof="0" dirty="0">
                        <a:latin typeface="+mn-lt"/>
                      </a:endParaRPr>
                    </a:p>
                  </a:txBody>
                  <a:tcPr marT="36000" marB="36000" anchor="ctr"/>
                </a:tc>
              </a:tr>
              <a:tr h="370795">
                <a:tc>
                  <a:txBody>
                    <a:bodyPr/>
                    <a:lstStyle/>
                    <a:p>
                      <a:r>
                        <a:rPr lang="en-US" sz="2000" noProof="0" dirty="0" smtClean="0">
                          <a:latin typeface="+mn-lt"/>
                          <a:cs typeface="Courier New" pitchFamily="49" charset="0"/>
                        </a:rPr>
                        <a:t>GroupBy</a:t>
                      </a:r>
                      <a:endParaRPr lang="en-US" sz="2000" noProof="0" dirty="0">
                        <a:latin typeface="+mn-lt"/>
                        <a:cs typeface="Courier New" pitchFamily="49" charset="0"/>
                      </a:endParaRPr>
                    </a:p>
                  </a:txBody>
                  <a:tcPr marT="36000" marB="36000" anchor="ctr"/>
                </a:tc>
                <a:tc>
                  <a:txBody>
                    <a:bodyPr/>
                    <a:lstStyle/>
                    <a:p>
                      <a:r>
                        <a:rPr lang="en-US" sz="2000" noProof="0" dirty="0" smtClean="0">
                          <a:latin typeface="+mn-lt"/>
                        </a:rPr>
                        <a:t>Group the elements of a sequence</a:t>
                      </a:r>
                      <a:endParaRPr lang="en-US" sz="2000" noProof="0" dirty="0">
                        <a:latin typeface="+mn-lt"/>
                      </a:endParaRPr>
                    </a:p>
                  </a:txBody>
                  <a:tcPr marT="36000" marB="36000" anchor="ct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LINQ Extension Methods (2/2)</a:t>
            </a:r>
            <a:endParaRPr lang="en-US" spc="-15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4" name="Espace réservé du contenu 4"/>
          <p:cNvGraphicFramePr>
            <a:graphicFrameLocks/>
          </p:cNvGraphicFramePr>
          <p:nvPr>
            <p:extLst>
              <p:ext uri="{D42A27DB-BD31-4B8C-83A1-F6EECF244321}">
                <p14:modId xmlns:p14="http://schemas.microsoft.com/office/powerpoint/2010/main" val="3916901185"/>
              </p:ext>
            </p:extLst>
          </p:nvPr>
        </p:nvGraphicFramePr>
        <p:xfrm>
          <a:off x="457200" y="1129308"/>
          <a:ext cx="8363272" cy="3842850"/>
        </p:xfrm>
        <a:graphic>
          <a:graphicData uri="http://schemas.openxmlformats.org/drawingml/2006/table">
            <a:tbl>
              <a:tblPr firstRow="1" bandRow="1">
                <a:tableStyleId>{5C22544A-7EE6-4342-B048-85BDC9FD1C3A}</a:tableStyleId>
              </a:tblPr>
              <a:tblGrid>
                <a:gridCol w="3610744"/>
                <a:gridCol w="4752528"/>
              </a:tblGrid>
              <a:tr h="370795">
                <a:tc>
                  <a:txBody>
                    <a:bodyPr/>
                    <a:lstStyle/>
                    <a:p>
                      <a:r>
                        <a:rPr lang="en-US" sz="2000" b="1" noProof="0" dirty="0" smtClean="0">
                          <a:latin typeface="+mn-lt"/>
                        </a:rPr>
                        <a:t>Operator</a:t>
                      </a:r>
                      <a:endParaRPr lang="en-US" sz="2000" b="1" noProof="0" dirty="0">
                        <a:latin typeface="+mn-lt"/>
                      </a:endParaRPr>
                    </a:p>
                  </a:txBody>
                  <a:tcPr marT="36000" marB="36000" anchor="ctr"/>
                </a:tc>
                <a:tc>
                  <a:txBody>
                    <a:bodyPr/>
                    <a:lstStyle/>
                    <a:p>
                      <a:r>
                        <a:rPr lang="en-US" sz="2000" b="1" noProof="0" dirty="0" smtClean="0">
                          <a:latin typeface="+mn-lt"/>
                        </a:rPr>
                        <a:t>Description</a:t>
                      </a:r>
                      <a:endParaRPr lang="en-US" sz="2000" b="1" noProof="0" dirty="0">
                        <a:latin typeface="+mn-lt"/>
                      </a:endParaRPr>
                    </a:p>
                  </a:txBody>
                  <a:tcPr marT="36000" marB="36000" anchor="ctr"/>
                </a:tc>
              </a:tr>
              <a:tr h="370795">
                <a:tc>
                  <a:txBody>
                    <a:bodyPr/>
                    <a:lstStyle/>
                    <a:p>
                      <a:r>
                        <a:rPr lang="en-US" sz="1800" noProof="0" dirty="0" smtClean="0">
                          <a:latin typeface="Courier New" pitchFamily="49" charset="0"/>
                          <a:cs typeface="Courier New" pitchFamily="49" charset="0"/>
                        </a:rPr>
                        <a:t>Distinct</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Return</a:t>
                      </a:r>
                      <a:r>
                        <a:rPr lang="en-US" sz="1800" baseline="0" noProof="0" dirty="0" smtClean="0"/>
                        <a:t> distinct elements from a sequence</a:t>
                      </a:r>
                      <a:endParaRPr lang="en-US" sz="1800" noProof="0" dirty="0"/>
                    </a:p>
                  </a:txBody>
                  <a:tcPr marT="36000" marB="36000" anchor="ctr"/>
                </a:tc>
              </a:tr>
              <a:tr h="370795">
                <a:tc>
                  <a:txBody>
                    <a:bodyPr/>
                    <a:lstStyle/>
                    <a:p>
                      <a:r>
                        <a:rPr lang="en-US" sz="1800" noProof="0" dirty="0" smtClean="0">
                          <a:latin typeface="Courier New" pitchFamily="49" charset="0"/>
                          <a:cs typeface="Courier New" pitchFamily="49" charset="0"/>
                        </a:rPr>
                        <a:t>ToList</a:t>
                      </a:r>
                      <a:r>
                        <a:rPr lang="en-US" sz="1800" noProof="0" dirty="0" smtClean="0">
                          <a:latin typeface="+mj-lt"/>
                          <a:cs typeface="Courier New" pitchFamily="49" charset="0"/>
                        </a:rPr>
                        <a:t>, </a:t>
                      </a:r>
                      <a:r>
                        <a:rPr lang="en-US" sz="1800" noProof="0" dirty="0" smtClean="0">
                          <a:latin typeface="Courier New" pitchFamily="49" charset="0"/>
                          <a:cs typeface="Courier New" pitchFamily="49" charset="0"/>
                        </a:rPr>
                        <a:t>ToArray</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Create a </a:t>
                      </a:r>
                      <a:r>
                        <a:rPr lang="en-US" sz="1800" noProof="0" dirty="0" smtClean="0">
                          <a:latin typeface="Courier New" pitchFamily="49" charset="0"/>
                          <a:cs typeface="Courier New" pitchFamily="49" charset="0"/>
                        </a:rPr>
                        <a:t>List&lt;T&gt;</a:t>
                      </a:r>
                      <a:r>
                        <a:rPr lang="en-US" sz="1800" noProof="0" dirty="0" smtClean="0"/>
                        <a:t> or typed</a:t>
                      </a:r>
                      <a:r>
                        <a:rPr lang="en-US" sz="1800" baseline="0" noProof="0" dirty="0" smtClean="0"/>
                        <a:t> array</a:t>
                      </a:r>
                      <a:endParaRPr lang="en-US" sz="1800" noProof="0" dirty="0"/>
                    </a:p>
                  </a:txBody>
                  <a:tcPr marT="36000" marB="36000" anchor="ctr"/>
                </a:tc>
              </a:tr>
              <a:tr h="370795">
                <a:tc>
                  <a:txBody>
                    <a:bodyPr/>
                    <a:lstStyle/>
                    <a:p>
                      <a:r>
                        <a:rPr lang="en-US" sz="1800" noProof="0" dirty="0" smtClean="0">
                          <a:latin typeface="Courier New" pitchFamily="49" charset="0"/>
                          <a:cs typeface="Courier New" pitchFamily="49" charset="0"/>
                        </a:rPr>
                        <a:t>Cast</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Cast each element to the specified type</a:t>
                      </a:r>
                      <a:endParaRPr lang="en-US" sz="1800" noProof="0" dirty="0"/>
                    </a:p>
                  </a:txBody>
                  <a:tcPr marT="36000" marB="36000" anchor="ctr"/>
                </a:tc>
              </a:tr>
              <a:tr h="370795">
                <a:tc>
                  <a:txBody>
                    <a:bodyPr/>
                    <a:lstStyle/>
                    <a:p>
                      <a:r>
                        <a:rPr lang="en-US" sz="1800" noProof="0" dirty="0" smtClean="0">
                          <a:latin typeface="Courier New" pitchFamily="49" charset="0"/>
                          <a:cs typeface="Courier New" pitchFamily="49" charset="0"/>
                        </a:rPr>
                        <a:t>First</a:t>
                      </a:r>
                      <a:r>
                        <a:rPr lang="en-US" sz="1800" noProof="0" dirty="0" smtClean="0">
                          <a:latin typeface="+mj-lt"/>
                          <a:cs typeface="Courier New" pitchFamily="49" charset="0"/>
                        </a:rPr>
                        <a:t>, </a:t>
                      </a:r>
                      <a:r>
                        <a:rPr lang="en-US" sz="1800" noProof="0" dirty="0" smtClean="0">
                          <a:latin typeface="Courier New" pitchFamily="49" charset="0"/>
                          <a:cs typeface="Courier New" pitchFamily="49" charset="0"/>
                        </a:rPr>
                        <a:t>FirstOrDefault</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Return the first element of a sequence (or null)</a:t>
                      </a:r>
                      <a:endParaRPr lang="en-US" sz="1800" noProof="0" dirty="0"/>
                    </a:p>
                  </a:txBody>
                  <a:tcPr marT="36000" marB="36000" anchor="ctr"/>
                </a:tc>
              </a:tr>
              <a:tr h="370795">
                <a:tc>
                  <a:txBody>
                    <a:bodyPr/>
                    <a:lstStyle/>
                    <a:p>
                      <a:r>
                        <a:rPr lang="en-US" sz="1800" noProof="0" dirty="0" smtClean="0">
                          <a:latin typeface="Courier New" pitchFamily="49" charset="0"/>
                          <a:cs typeface="Courier New" pitchFamily="49" charset="0"/>
                        </a:rPr>
                        <a:t>Single</a:t>
                      </a:r>
                      <a:r>
                        <a:rPr lang="en-US" sz="1800" noProof="0" dirty="0" smtClean="0">
                          <a:latin typeface="+mj-lt"/>
                          <a:cs typeface="Courier New" pitchFamily="49" charset="0"/>
                        </a:rPr>
                        <a:t>, </a:t>
                      </a:r>
                      <a:r>
                        <a:rPr lang="en-US" sz="1800" noProof="0" dirty="0" smtClean="0">
                          <a:latin typeface="Courier New" pitchFamily="49" charset="0"/>
                          <a:cs typeface="Courier New" pitchFamily="49" charset="0"/>
                        </a:rPr>
                        <a:t>SingleOrDefault</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Return the only element of a sequence (or null)</a:t>
                      </a:r>
                      <a:endParaRPr lang="en-US" sz="1800" noProof="0" dirty="0"/>
                    </a:p>
                  </a:txBody>
                  <a:tcPr marT="36000" marB="36000" anchor="ctr"/>
                </a:tc>
              </a:tr>
              <a:tr h="370795">
                <a:tc>
                  <a:txBody>
                    <a:bodyPr/>
                    <a:lstStyle/>
                    <a:p>
                      <a:r>
                        <a:rPr lang="en-US" sz="1800" noProof="0" dirty="0" smtClean="0">
                          <a:latin typeface="Courier New" pitchFamily="49" charset="0"/>
                          <a:cs typeface="Courier New" pitchFamily="49" charset="0"/>
                        </a:rPr>
                        <a:t>Except</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Return the elements that are not in</a:t>
                      </a:r>
                      <a:r>
                        <a:rPr lang="en-US" sz="1800" baseline="0" noProof="0" dirty="0" smtClean="0"/>
                        <a:t> the another collection</a:t>
                      </a:r>
                      <a:endParaRPr lang="en-US" sz="1800" noProof="0" dirty="0"/>
                    </a:p>
                  </a:txBody>
                  <a:tcPr marT="36000" marB="36000" anchor="ctr"/>
                </a:tc>
              </a:tr>
              <a:tr h="370795">
                <a:tc>
                  <a:txBody>
                    <a:bodyPr/>
                    <a:lstStyle/>
                    <a:p>
                      <a:r>
                        <a:rPr lang="en-US" sz="1800" noProof="0" dirty="0" smtClean="0">
                          <a:latin typeface="Courier New" pitchFamily="49" charset="0"/>
                          <a:cs typeface="Courier New" pitchFamily="49" charset="0"/>
                        </a:rPr>
                        <a:t>Count</a:t>
                      </a:r>
                      <a:r>
                        <a:rPr lang="en-US" sz="1800" noProof="0" dirty="0" smtClean="0">
                          <a:latin typeface="+mj-lt"/>
                          <a:cs typeface="Courier New" pitchFamily="49" charset="0"/>
                        </a:rPr>
                        <a:t>, </a:t>
                      </a:r>
                      <a:r>
                        <a:rPr lang="en-US" sz="1800" noProof="0" dirty="0" smtClean="0">
                          <a:latin typeface="Courier New" pitchFamily="49" charset="0"/>
                          <a:cs typeface="Courier New" pitchFamily="49" charset="0"/>
                        </a:rPr>
                        <a:t>Sum</a:t>
                      </a:r>
                      <a:r>
                        <a:rPr lang="en-US" sz="1800" noProof="0" dirty="0" smtClean="0">
                          <a:latin typeface="+mj-lt"/>
                          <a:cs typeface="Courier New" pitchFamily="49" charset="0"/>
                        </a:rPr>
                        <a:t>, </a:t>
                      </a:r>
                      <a:r>
                        <a:rPr lang="en-US" sz="1800" noProof="0" dirty="0" smtClean="0">
                          <a:latin typeface="Courier New" pitchFamily="49" charset="0"/>
                          <a:cs typeface="Courier New" pitchFamily="49" charset="0"/>
                        </a:rPr>
                        <a:t>Min</a:t>
                      </a:r>
                      <a:r>
                        <a:rPr lang="en-US" sz="1800" noProof="0" dirty="0" smtClean="0">
                          <a:latin typeface="+mj-lt"/>
                          <a:cs typeface="Courier New" pitchFamily="49" charset="0"/>
                        </a:rPr>
                        <a:t>,</a:t>
                      </a:r>
                      <a:r>
                        <a:rPr lang="en-US" sz="1800" baseline="0" noProof="0" dirty="0" smtClean="0">
                          <a:latin typeface="+mj-lt"/>
                          <a:cs typeface="Courier New" pitchFamily="49" charset="0"/>
                        </a:rPr>
                        <a:t> </a:t>
                      </a:r>
                      <a:r>
                        <a:rPr lang="en-US" sz="1800" baseline="0" noProof="0" dirty="0" smtClean="0">
                          <a:latin typeface="Courier New" pitchFamily="49" charset="0"/>
                          <a:cs typeface="Courier New" pitchFamily="49" charset="0"/>
                        </a:rPr>
                        <a:t>Max</a:t>
                      </a:r>
                      <a:r>
                        <a:rPr lang="en-US" sz="1800" baseline="0" noProof="0" dirty="0" smtClean="0">
                          <a:latin typeface="+mj-lt"/>
                          <a:cs typeface="Courier New" pitchFamily="49" charset="0"/>
                        </a:rPr>
                        <a:t>, </a:t>
                      </a:r>
                      <a:r>
                        <a:rPr lang="en-US" sz="1800" baseline="0" noProof="0" dirty="0" smtClean="0">
                          <a:latin typeface="Courier New" pitchFamily="49" charset="0"/>
                          <a:cs typeface="Courier New" pitchFamily="49" charset="0"/>
                        </a:rPr>
                        <a:t>Average</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Aggregation</a:t>
                      </a:r>
                      <a:r>
                        <a:rPr lang="en-US" sz="1800" baseline="0" noProof="0" dirty="0" smtClean="0"/>
                        <a:t> methods</a:t>
                      </a:r>
                      <a:endParaRPr lang="en-US" sz="1800" noProof="0" dirty="0"/>
                    </a:p>
                  </a:txBody>
                  <a:tcPr marT="36000" marB="36000" anchor="ctr"/>
                </a:tc>
              </a:tr>
              <a:tr h="370795">
                <a:tc>
                  <a:txBody>
                    <a:bodyPr/>
                    <a:lstStyle/>
                    <a:p>
                      <a:r>
                        <a:rPr lang="en-US" sz="1800" noProof="0" dirty="0" smtClean="0">
                          <a:latin typeface="Courier New" pitchFamily="49" charset="0"/>
                          <a:cs typeface="Courier New" pitchFamily="49" charset="0"/>
                        </a:rPr>
                        <a:t>Any</a:t>
                      </a:r>
                      <a:r>
                        <a:rPr lang="en-US" sz="1800" noProof="0" dirty="0" smtClean="0">
                          <a:latin typeface="+mj-lt"/>
                          <a:cs typeface="Courier New" pitchFamily="49" charset="0"/>
                        </a:rPr>
                        <a:t>, </a:t>
                      </a:r>
                      <a:r>
                        <a:rPr lang="en-US" sz="1800" noProof="0" dirty="0" smtClean="0">
                          <a:latin typeface="Courier New" pitchFamily="49" charset="0"/>
                          <a:cs typeface="Courier New" pitchFamily="49" charset="0"/>
                        </a:rPr>
                        <a:t>All</a:t>
                      </a:r>
                      <a:endParaRPr lang="en-US" sz="1800" noProof="0" dirty="0">
                        <a:latin typeface="Courier New" pitchFamily="49" charset="0"/>
                        <a:cs typeface="Courier New" pitchFamily="49" charset="0"/>
                      </a:endParaRPr>
                    </a:p>
                  </a:txBody>
                  <a:tcPr marT="36000" marB="36000" anchor="ctr"/>
                </a:tc>
                <a:tc>
                  <a:txBody>
                    <a:bodyPr/>
                    <a:lstStyle/>
                    <a:p>
                      <a:r>
                        <a:rPr lang="en-US" sz="1800" noProof="0" dirty="0" smtClean="0"/>
                        <a:t>Determines whether any/all element of a sequence exists or satisfies a condition</a:t>
                      </a:r>
                      <a:endParaRPr lang="en-US" sz="1800" noProof="0" dirty="0"/>
                    </a:p>
                  </a:txBody>
                  <a:tcPr marT="36000" marB="3600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Auto-Implemented Properties </a:t>
            </a:r>
            <a:r>
              <a:rPr lang="en-US" spc="-150" dirty="0" smtClean="0"/>
              <a:t>(1/2)</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For properties that do nothing more but expose a private member</a:t>
            </a:r>
          </a:p>
          <a:p>
            <a:pPr lvl="1"/>
            <a:r>
              <a:rPr lang="en-US" dirty="0" smtClean="0"/>
              <a:t>The compiler automatically adds a backing field</a:t>
            </a:r>
          </a:p>
          <a:p>
            <a:pPr lvl="1"/>
            <a:r>
              <a:rPr lang="en-US" dirty="0" smtClean="0"/>
              <a:t>Backing field is not accessible to the programmer in C#</a:t>
            </a:r>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shape5"/>
          <p:cNvSpPr txBox="1">
            <a:spLocks noChangeAspect="1"/>
          </p:cNvSpPr>
          <p:nvPr/>
        </p:nvSpPr>
        <p:spPr bwMode="blackWhite">
          <a:xfrm>
            <a:off x="612566" y="3083732"/>
            <a:ext cx="2879314" cy="353943"/>
          </a:xfrm>
          <a:prstGeom prst="rect">
            <a:avLst/>
          </a:prstGeom>
          <a:solidFill>
            <a:srgbClr val="FFFFCC"/>
          </a:solidFill>
          <a:ln>
            <a:solidFill>
              <a:srgbClr val="000080"/>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smtClean="0">
                <a:ln>
                  <a:noFill/>
                </a:ln>
                <a:solidFill>
                  <a:sysClr val="windowText" lastClr="000000"/>
                </a:solidFill>
                <a:effectLst/>
                <a:uLnTx/>
                <a:uFillTx/>
              </a:rPr>
              <a:t>Classic property declaration</a:t>
            </a:r>
            <a:endParaRPr kumimoji="0" lang="en-US" sz="1700" b="0" i="0" u="none" strike="noStrike" kern="0" cap="none" spc="0" normalizeH="0" baseline="0" noProof="0" dirty="0">
              <a:ln>
                <a:noFill/>
              </a:ln>
              <a:solidFill>
                <a:sysClr val="windowText" lastClr="000000"/>
              </a:solidFill>
              <a:effectLst/>
              <a:uLnTx/>
              <a:uFillTx/>
            </a:endParaRPr>
          </a:p>
        </p:txBody>
      </p:sp>
      <p:sp>
        <p:nvSpPr>
          <p:cNvPr id="24" name="shape4"/>
          <p:cNvSpPr txBox="1">
            <a:spLocks noChangeAspect="1"/>
          </p:cNvSpPr>
          <p:nvPr/>
        </p:nvSpPr>
        <p:spPr bwMode="blackWhite">
          <a:xfrm>
            <a:off x="4792236" y="3083732"/>
            <a:ext cx="3877985" cy="353943"/>
          </a:xfrm>
          <a:prstGeom prst="rect">
            <a:avLst/>
          </a:prstGeom>
          <a:solidFill>
            <a:srgbClr val="FFFFCC"/>
          </a:solidFill>
          <a:ln>
            <a:solidFill>
              <a:srgbClr val="000080"/>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smtClean="0">
                <a:ln>
                  <a:noFill/>
                </a:ln>
                <a:solidFill>
                  <a:sysClr val="windowText" lastClr="000000"/>
                </a:solidFill>
                <a:effectLst/>
                <a:uLnTx/>
                <a:uFillTx/>
              </a:rPr>
              <a:t>Equivalent auto-implemented property</a:t>
            </a:r>
            <a:endParaRPr kumimoji="0" lang="en-US" sz="1700" b="0" i="0" u="none" strike="noStrike" kern="0" cap="none" spc="0" normalizeH="0" baseline="0" noProof="0" dirty="0">
              <a:ln>
                <a:noFill/>
              </a:ln>
              <a:solidFill>
                <a:sysClr val="windowText" lastClr="000000"/>
              </a:solidFill>
              <a:effectLst/>
              <a:uLnTx/>
              <a:uFillTx/>
            </a:endParaRPr>
          </a:p>
        </p:txBody>
      </p:sp>
      <p:sp>
        <p:nvSpPr>
          <p:cNvPr id="13" name="Rectangle à coins arrondis 4"/>
          <p:cNvSpPr/>
          <p:nvPr/>
        </p:nvSpPr>
        <p:spPr>
          <a:xfrm>
            <a:off x="251520" y="3577580"/>
            <a:ext cx="3600523" cy="165618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smtClean="0">
                <a:solidFill>
                  <a:srgbClr val="0000FF"/>
                </a:solidFill>
                <a:latin typeface="Courier New" pitchFamily="49" charset="0"/>
                <a:cs typeface="Courier New" pitchFamily="49" charset="0"/>
              </a:rPr>
              <a:t>private</a:t>
            </a:r>
            <a:r>
              <a:rPr lang="en-US" sz="1600" kern="0" dirty="0" smtClean="0">
                <a:solidFill>
                  <a:prstClr val="black"/>
                </a:solidFill>
                <a:latin typeface="Courier New" pitchFamily="49" charset="0"/>
                <a:cs typeface="Courier New" pitchFamily="49" charset="0"/>
              </a:rPr>
              <a:t> </a:t>
            </a:r>
            <a:r>
              <a:rPr lang="en-US" sz="1600" kern="0" dirty="0" smtClean="0">
                <a:solidFill>
                  <a:srgbClr val="0000FF"/>
                </a:solidFill>
                <a:latin typeface="Courier New" pitchFamily="49" charset="0"/>
                <a:cs typeface="Courier New" pitchFamily="49" charset="0"/>
              </a:rPr>
              <a:t>string</a:t>
            </a:r>
            <a:r>
              <a:rPr lang="en-US" sz="1600" kern="0" dirty="0" smtClean="0">
                <a:solidFill>
                  <a:prstClr val="black"/>
                </a:solidFill>
                <a:latin typeface="Courier New" pitchFamily="49" charset="0"/>
                <a:cs typeface="Courier New" pitchFamily="49" charset="0"/>
              </a:rPr>
              <a:t> _name;</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smtClean="0">
                <a:solidFill>
                  <a:srgbClr val="0000FF"/>
                </a:solidFill>
                <a:latin typeface="Courier New" pitchFamily="49" charset="0"/>
                <a:cs typeface="Courier New" pitchFamily="49" charset="0"/>
              </a:rPr>
              <a:t>public</a:t>
            </a:r>
            <a:r>
              <a:rPr lang="en-US" sz="1600" kern="0" dirty="0" smtClean="0">
                <a:solidFill>
                  <a:prstClr val="black"/>
                </a:solidFill>
                <a:latin typeface="Courier New" pitchFamily="49" charset="0"/>
                <a:cs typeface="Courier New" pitchFamily="49" charset="0"/>
              </a:rPr>
              <a:t> </a:t>
            </a:r>
            <a:r>
              <a:rPr lang="en-US" sz="1600" kern="0" dirty="0" smtClean="0">
                <a:solidFill>
                  <a:srgbClr val="0000FF"/>
                </a:solidFill>
                <a:latin typeface="Courier New" pitchFamily="49" charset="0"/>
                <a:cs typeface="Courier New" pitchFamily="49" charset="0"/>
              </a:rPr>
              <a:t>string</a:t>
            </a:r>
            <a:r>
              <a:rPr lang="en-US" sz="1600" kern="0" dirty="0" smtClean="0">
                <a:solidFill>
                  <a:prstClr val="black"/>
                </a:solidFill>
                <a:latin typeface="Courier New" pitchFamily="49" charset="0"/>
                <a:cs typeface="Courier New" pitchFamily="49" charset="0"/>
              </a:rPr>
              <a:t> Name</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smtClean="0">
                <a:solidFill>
                  <a:prstClr val="black"/>
                </a:solidFill>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smtClean="0">
                <a:solidFill>
                  <a:prstClr val="black"/>
                </a:solidFill>
                <a:latin typeface="Courier New" pitchFamily="49" charset="0"/>
                <a:cs typeface="Courier New" pitchFamily="49" charset="0"/>
              </a:rPr>
              <a:t>    </a:t>
            </a:r>
            <a:r>
              <a:rPr lang="en-US" sz="1600" kern="0" dirty="0" smtClean="0">
                <a:solidFill>
                  <a:srgbClr val="0000FF"/>
                </a:solidFill>
                <a:latin typeface="Courier New" pitchFamily="49" charset="0"/>
                <a:cs typeface="Courier New" pitchFamily="49" charset="0"/>
              </a:rPr>
              <a:t>get</a:t>
            </a:r>
            <a:r>
              <a:rPr lang="en-US" sz="1600" kern="0" dirty="0" smtClean="0">
                <a:solidFill>
                  <a:prstClr val="black"/>
                </a:solidFill>
                <a:latin typeface="Courier New" pitchFamily="49" charset="0"/>
                <a:cs typeface="Courier New" pitchFamily="49" charset="0"/>
              </a:rPr>
              <a:t> { </a:t>
            </a:r>
            <a:r>
              <a:rPr lang="en-US" sz="1600" kern="0" dirty="0" smtClean="0">
                <a:solidFill>
                  <a:srgbClr val="0000FF"/>
                </a:solidFill>
                <a:latin typeface="Courier New" pitchFamily="49" charset="0"/>
                <a:cs typeface="Courier New" pitchFamily="49" charset="0"/>
              </a:rPr>
              <a:t>return</a:t>
            </a:r>
            <a:r>
              <a:rPr lang="en-US" sz="1600" kern="0" dirty="0" smtClean="0">
                <a:solidFill>
                  <a:prstClr val="black"/>
                </a:solidFill>
                <a:latin typeface="Courier New" pitchFamily="49" charset="0"/>
                <a:cs typeface="Courier New" pitchFamily="49" charset="0"/>
              </a:rPr>
              <a:t> _name;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smtClean="0">
                <a:solidFill>
                  <a:prstClr val="black"/>
                </a:solidFill>
                <a:latin typeface="Courier New" pitchFamily="49" charset="0"/>
                <a:cs typeface="Courier New" pitchFamily="49" charset="0"/>
              </a:rPr>
              <a:t>    </a:t>
            </a:r>
            <a:r>
              <a:rPr lang="en-US" sz="1600" kern="0" dirty="0" smtClean="0">
                <a:solidFill>
                  <a:srgbClr val="0000FF"/>
                </a:solidFill>
                <a:latin typeface="Courier New" pitchFamily="49" charset="0"/>
                <a:cs typeface="Courier New" pitchFamily="49" charset="0"/>
              </a:rPr>
              <a:t>set</a:t>
            </a:r>
            <a:r>
              <a:rPr lang="en-US" sz="1600" kern="0" dirty="0" smtClean="0">
                <a:solidFill>
                  <a:prstClr val="black"/>
                </a:solidFill>
                <a:latin typeface="Courier New" pitchFamily="49" charset="0"/>
                <a:cs typeface="Courier New" pitchFamily="49" charset="0"/>
              </a:rPr>
              <a:t> { _name = </a:t>
            </a:r>
            <a:r>
              <a:rPr lang="en-US" sz="1600" kern="0" dirty="0" smtClean="0">
                <a:solidFill>
                  <a:srgbClr val="0000FF"/>
                </a:solidFill>
                <a:latin typeface="Courier New" pitchFamily="49" charset="0"/>
                <a:cs typeface="Courier New" pitchFamily="49" charset="0"/>
              </a:rPr>
              <a:t>value</a:t>
            </a:r>
            <a:r>
              <a:rPr lang="en-US" sz="1600" kern="0" dirty="0" smtClean="0">
                <a:solidFill>
                  <a:prstClr val="black"/>
                </a:solidFill>
                <a:latin typeface="Courier New" pitchFamily="49" charset="0"/>
                <a:cs typeface="Courier New"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smtClean="0">
                <a:solidFill>
                  <a:prstClr val="black"/>
                </a:solidFill>
                <a:latin typeface="Courier New" pitchFamily="49" charset="0"/>
                <a:cs typeface="Courier New" pitchFamily="49" charset="0"/>
              </a:rPr>
              <a:t>}</a:t>
            </a:r>
            <a:endParaRPr lang="en-US" sz="1600" kern="0" dirty="0">
              <a:solidFill>
                <a:prstClr val="black"/>
              </a:solidFill>
              <a:latin typeface="Courier New" pitchFamily="49" charset="0"/>
              <a:cs typeface="Courier New" pitchFamily="49" charset="0"/>
            </a:endParaRPr>
          </a:p>
        </p:txBody>
      </p:sp>
      <p:sp>
        <p:nvSpPr>
          <p:cNvPr id="15" name="Rectangle à coins arrondis 4"/>
          <p:cNvSpPr/>
          <p:nvPr/>
        </p:nvSpPr>
        <p:spPr>
          <a:xfrm>
            <a:off x="4652392" y="3577580"/>
            <a:ext cx="4240088" cy="504056"/>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smtClean="0">
                <a:solidFill>
                  <a:srgbClr val="0000FF"/>
                </a:solidFill>
                <a:latin typeface="Courier New" pitchFamily="49" charset="0"/>
                <a:cs typeface="Courier New" pitchFamily="49" charset="0"/>
              </a:rPr>
              <a:t>public</a:t>
            </a:r>
            <a:r>
              <a:rPr lang="en-US" sz="1600" kern="0" dirty="0" smtClean="0">
                <a:solidFill>
                  <a:prstClr val="black"/>
                </a:solidFill>
                <a:latin typeface="Courier New" pitchFamily="49" charset="0"/>
                <a:cs typeface="Courier New" pitchFamily="49" charset="0"/>
              </a:rPr>
              <a:t> </a:t>
            </a:r>
            <a:r>
              <a:rPr lang="en-US" sz="1600" kern="0" dirty="0" smtClean="0">
                <a:solidFill>
                  <a:srgbClr val="0000FF"/>
                </a:solidFill>
                <a:latin typeface="Courier New" pitchFamily="49" charset="0"/>
                <a:cs typeface="Courier New" pitchFamily="49" charset="0"/>
              </a:rPr>
              <a:t>string</a:t>
            </a:r>
            <a:r>
              <a:rPr lang="en-US" sz="1600" kern="0" dirty="0" smtClean="0">
                <a:solidFill>
                  <a:prstClr val="black"/>
                </a:solidFill>
                <a:latin typeface="Courier New" pitchFamily="49" charset="0"/>
                <a:cs typeface="Courier New" pitchFamily="49" charset="0"/>
              </a:rPr>
              <a:t> Name { </a:t>
            </a:r>
            <a:r>
              <a:rPr lang="en-US" sz="1600" kern="0" dirty="0" smtClean="0">
                <a:solidFill>
                  <a:srgbClr val="0000FF"/>
                </a:solidFill>
                <a:latin typeface="Courier New" pitchFamily="49" charset="0"/>
                <a:cs typeface="Courier New" pitchFamily="49" charset="0"/>
              </a:rPr>
              <a:t>get</a:t>
            </a:r>
            <a:r>
              <a:rPr lang="en-US" sz="1600" kern="0" dirty="0" smtClean="0">
                <a:solidFill>
                  <a:prstClr val="black"/>
                </a:solidFill>
                <a:latin typeface="Courier New" pitchFamily="49" charset="0"/>
                <a:cs typeface="Courier New" pitchFamily="49" charset="0"/>
              </a:rPr>
              <a:t>; </a:t>
            </a:r>
            <a:r>
              <a:rPr lang="en-US" sz="1600" kern="0" dirty="0" smtClean="0">
                <a:solidFill>
                  <a:srgbClr val="0000FF"/>
                </a:solidFill>
                <a:latin typeface="Courier New" pitchFamily="49" charset="0"/>
                <a:cs typeface="Courier New" pitchFamily="49" charset="0"/>
              </a:rPr>
              <a:t>set</a:t>
            </a:r>
            <a:r>
              <a:rPr lang="en-US" sz="1600" kern="0" dirty="0" smtClean="0">
                <a:solidFill>
                  <a:prstClr val="black"/>
                </a:solidFill>
                <a:latin typeface="Courier New" pitchFamily="49" charset="0"/>
                <a:cs typeface="Courier New" pitchFamily="49" charset="0"/>
              </a:rPr>
              <a:t>; }</a:t>
            </a:r>
            <a:endParaRPr lang="en-US" sz="1600" kern="0" dirty="0">
              <a:solidFill>
                <a:prstClr val="black"/>
              </a:solidFill>
              <a:latin typeface="Courier New" pitchFamily="49" charset="0"/>
              <a:cs typeface="Courier New" pitchFamily="49" charset="0"/>
            </a:endParaRPr>
          </a:p>
        </p:txBody>
      </p:sp>
      <p:sp>
        <p:nvSpPr>
          <p:cNvPr id="2" name="Rectangle avec flèche vers le haut 1"/>
          <p:cNvSpPr/>
          <p:nvPr/>
        </p:nvSpPr>
        <p:spPr>
          <a:xfrm>
            <a:off x="5220072" y="4172024"/>
            <a:ext cx="3096344" cy="1061740"/>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kern="0" dirty="0">
                <a:solidFill>
                  <a:schemeClr val="bg1"/>
                </a:solidFill>
                <a:latin typeface="+mj-lt"/>
              </a:rPr>
              <a:t>Can be initialized in the class </a:t>
            </a:r>
            <a:r>
              <a:rPr lang="en-US" sz="2000" b="1" kern="0" dirty="0" smtClean="0">
                <a:solidFill>
                  <a:schemeClr val="bg1"/>
                </a:solidFill>
                <a:latin typeface="+mj-lt"/>
              </a:rPr>
              <a:t>constructor</a:t>
            </a:r>
            <a:endParaRPr lang="en-US" sz="2000" b="1" kern="0" dirty="0">
              <a:solidFill>
                <a:schemeClr val="bg1"/>
              </a:solidFill>
              <a:latin typeface="+mj-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Going Further With LINQ</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Many functions are available with LINQ</a:t>
            </a:r>
          </a:p>
          <a:p>
            <a:pPr lvl="1"/>
            <a:r>
              <a:rPr lang="en-US" dirty="0" smtClean="0"/>
              <a:t>Joins</a:t>
            </a:r>
          </a:p>
          <a:p>
            <a:pPr lvl="1"/>
            <a:r>
              <a:rPr lang="en-US" dirty="0" smtClean="0"/>
              <a:t>Grouping data</a:t>
            </a:r>
          </a:p>
          <a:p>
            <a:pPr lvl="1"/>
            <a:r>
              <a:rPr lang="en-US" dirty="0" smtClean="0"/>
              <a:t>Other aggregation functions</a:t>
            </a:r>
          </a:p>
          <a:p>
            <a:pPr lvl="1"/>
            <a:r>
              <a:rPr lang="en-US" dirty="0" smtClean="0"/>
              <a:t>Create own extension methods</a:t>
            </a:r>
          </a:p>
          <a:p>
            <a:r>
              <a:rPr lang="en-US" dirty="0" smtClean="0"/>
              <a:t>To help write queries, download free </a:t>
            </a:r>
            <a:r>
              <a:rPr lang="en-US" dirty="0" err="1" smtClean="0"/>
              <a:t>LINQPad</a:t>
            </a:r>
            <a:endParaRPr lang="en-US" dirty="0" smtClean="0"/>
          </a:p>
          <a:p>
            <a:pPr lvl="1"/>
            <a:r>
              <a:rPr lang="en-US" dirty="0" smtClean="0"/>
              <a:t>From </a:t>
            </a:r>
            <a:r>
              <a:rPr lang="en-US" dirty="0" smtClean="0">
                <a:latin typeface="Courier New" pitchFamily="49" charset="0"/>
                <a:cs typeface="Courier New" pitchFamily="49" charset="0"/>
              </a:rPr>
              <a:t>www.linqpad.net</a:t>
            </a:r>
          </a:p>
          <a:p>
            <a:pPr lvl="1">
              <a:buNone/>
            </a:pPr>
            <a:endParaRPr lang="en-US" dirty="0"/>
          </a:p>
        </p:txBody>
      </p:sp>
      <p:sp>
        <p:nvSpPr>
          <p:cNvPr id="18435" name="Espace réservé du contenu 3"/>
          <p:cNvSpPr>
            <a:spLocks noGrp="1"/>
          </p:cNvSpPr>
          <p:nvPr>
            <p:ph sz="quarter" idx="13"/>
          </p:nvPr>
        </p:nvSpPr>
        <p:spPr/>
        <p:txBody>
          <a:bodyPr/>
          <a:lstStyle/>
          <a:p>
            <a:r>
              <a:rPr lang="en-US" dirty="0" smtClean="0"/>
              <a:t>LINQ: A Query Language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(1/3)</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an </a:t>
            </a:r>
            <a:r>
              <a:rPr lang="fr-FR" dirty="0" err="1" smtClean="0"/>
              <a:t>array</a:t>
            </a:r>
            <a:r>
              <a:rPr lang="fr-FR" dirty="0"/>
              <a:t> </a:t>
            </a:r>
            <a:r>
              <a:rPr lang="fr-FR" dirty="0" smtClean="0"/>
              <a:t>(or a List) of </a:t>
            </a:r>
            <a:r>
              <a:rPr lang="fr-FR" dirty="0" err="1" smtClean="0"/>
              <a:t>integer</a:t>
            </a:r>
            <a:endParaRPr lang="fr-FR" dirty="0"/>
          </a:p>
          <a:p>
            <a:pPr lvl="1"/>
            <a:r>
              <a:rPr lang="fr-FR" dirty="0" err="1" smtClean="0"/>
              <a:t>Fill</a:t>
            </a:r>
            <a:r>
              <a:rPr lang="fr-FR" dirty="0" smtClean="0"/>
              <a:t> </a:t>
            </a:r>
            <a:r>
              <a:rPr lang="fr-FR" dirty="0" err="1" smtClean="0"/>
              <a:t>it</a:t>
            </a:r>
            <a:r>
              <a:rPr lang="fr-FR" dirty="0" smtClean="0"/>
              <a:t> </a:t>
            </a:r>
            <a:r>
              <a:rPr lang="fr-FR" dirty="0" err="1" smtClean="0"/>
              <a:t>with</a:t>
            </a:r>
            <a:r>
              <a:rPr lang="fr-FR" dirty="0" smtClean="0"/>
              <a:t> </a:t>
            </a:r>
            <a:r>
              <a:rPr lang="fr-FR" dirty="0" err="1" smtClean="0"/>
              <a:t>random</a:t>
            </a:r>
            <a:r>
              <a:rPr lang="fr-FR" dirty="0" smtClean="0"/>
              <a:t> values </a:t>
            </a:r>
            <a:r>
              <a:rPr lang="fr-FR" dirty="0" err="1" smtClean="0"/>
              <a:t>from</a:t>
            </a:r>
            <a:r>
              <a:rPr lang="fr-FR" dirty="0" smtClean="0"/>
              <a:t> 1 to 100 </a:t>
            </a:r>
            <a:r>
              <a:rPr lang="fr-FR" dirty="0" err="1" smtClean="0"/>
              <a:t>then</a:t>
            </a:r>
            <a:r>
              <a:rPr lang="fr-FR" dirty="0" smtClean="0"/>
              <a:t> output </a:t>
            </a:r>
            <a:r>
              <a:rPr lang="fr-FR" dirty="0" err="1" smtClean="0"/>
              <a:t>it</a:t>
            </a:r>
            <a:endParaRPr lang="fr-FR" dirty="0" smtClean="0"/>
          </a:p>
          <a:p>
            <a:pPr lvl="1"/>
            <a:r>
              <a:rPr lang="fr-FR" dirty="0" err="1" smtClean="0"/>
              <a:t>Process</a:t>
            </a:r>
            <a:r>
              <a:rPr lang="fr-FR" dirty="0" smtClean="0"/>
              <a:t> </a:t>
            </a:r>
            <a:r>
              <a:rPr lang="fr-FR" dirty="0" err="1" smtClean="0"/>
              <a:t>some</a:t>
            </a:r>
            <a:r>
              <a:rPr lang="fr-FR" dirty="0" smtClean="0"/>
              <a:t> LINQ </a:t>
            </a:r>
            <a:r>
              <a:rPr lang="fr-FR" dirty="0" err="1" smtClean="0"/>
              <a:t>queries</a:t>
            </a:r>
            <a:r>
              <a:rPr lang="fr-FR" dirty="0" smtClean="0"/>
              <a:t> on </a:t>
            </a:r>
            <a:r>
              <a:rPr lang="fr-FR" dirty="0" err="1" smtClean="0"/>
              <a:t>it</a:t>
            </a:r>
            <a:r>
              <a:rPr lang="fr-FR" dirty="0" smtClean="0"/>
              <a:t>:</a:t>
            </a:r>
          </a:p>
          <a:p>
            <a:pPr lvl="2"/>
            <a:r>
              <a:rPr lang="fr-FR" dirty="0" smtClean="0"/>
              <a:t>Sort </a:t>
            </a:r>
            <a:r>
              <a:rPr lang="fr-FR" dirty="0" err="1" smtClean="0"/>
              <a:t>it</a:t>
            </a:r>
            <a:r>
              <a:rPr lang="fr-FR" dirty="0" smtClean="0"/>
              <a:t> by value </a:t>
            </a:r>
            <a:r>
              <a:rPr lang="fr-FR" dirty="0" err="1" smtClean="0"/>
              <a:t>ascending</a:t>
            </a:r>
            <a:endParaRPr lang="fr-FR" dirty="0" smtClean="0"/>
          </a:p>
          <a:p>
            <a:pPr lvl="2"/>
            <a:r>
              <a:rPr lang="fr-FR" dirty="0" smtClean="0"/>
              <a:t>Sort </a:t>
            </a:r>
            <a:r>
              <a:rPr lang="fr-FR" dirty="0" err="1" smtClean="0"/>
              <a:t>it</a:t>
            </a:r>
            <a:r>
              <a:rPr lang="fr-FR" dirty="0" smtClean="0"/>
              <a:t> as a string </a:t>
            </a:r>
            <a:r>
              <a:rPr lang="fr-FR" dirty="0" err="1" smtClean="0"/>
              <a:t>ascending</a:t>
            </a:r>
            <a:r>
              <a:rPr lang="fr-FR" dirty="0" smtClean="0"/>
              <a:t>*</a:t>
            </a:r>
          </a:p>
          <a:p>
            <a:pPr lvl="2"/>
            <a:r>
              <a:rPr lang="fr-FR" dirty="0" err="1" smtClean="0"/>
              <a:t>Get</a:t>
            </a:r>
            <a:r>
              <a:rPr lang="fr-FR" dirty="0" smtClean="0"/>
              <a:t> </a:t>
            </a:r>
            <a:r>
              <a:rPr lang="fr-FR" dirty="0" err="1" smtClean="0"/>
              <a:t>only</a:t>
            </a:r>
            <a:r>
              <a:rPr lang="fr-FR" dirty="0" smtClean="0"/>
              <a:t> </a:t>
            </a:r>
            <a:r>
              <a:rPr lang="fr-FR" dirty="0" err="1" smtClean="0"/>
              <a:t>even</a:t>
            </a:r>
            <a:r>
              <a:rPr lang="fr-FR" dirty="0" smtClean="0"/>
              <a:t> </a:t>
            </a:r>
            <a:r>
              <a:rPr lang="fr-FR" dirty="0" err="1" smtClean="0"/>
              <a:t>numbers</a:t>
            </a:r>
            <a:endParaRPr lang="fr-FR" dirty="0" smtClean="0"/>
          </a:p>
          <a:p>
            <a:endParaRPr lang="fr-FR" dirty="0" smtClean="0"/>
          </a:p>
        </p:txBody>
      </p:sp>
      <p:sp>
        <p:nvSpPr>
          <p:cNvPr id="4" name="Espace réservé du contenu 3"/>
          <p:cNvSpPr>
            <a:spLocks noGrp="1"/>
          </p:cNvSpPr>
          <p:nvPr>
            <p:ph sz="quarter" idx="13"/>
          </p:nvPr>
        </p:nvSpPr>
        <p:spPr/>
        <p:txBody>
          <a:bodyPr/>
          <a:lstStyle/>
          <a:p>
            <a:r>
              <a:rPr lang="en-US" dirty="0"/>
              <a:t>LINQ: A Query Language</a:t>
            </a:r>
            <a:endParaRPr lang="en-US" dirty="0">
              <a:ea typeface="ＭＳ Ｐゴシック" pitchFamily="34" charset="-128"/>
            </a:endParaRP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92898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(2/3)</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a </a:t>
            </a:r>
            <a:r>
              <a:rPr lang="fr-FR" dirty="0" err="1" smtClean="0"/>
              <a:t>Student</a:t>
            </a:r>
            <a:r>
              <a:rPr lang="fr-FR" dirty="0" smtClean="0"/>
              <a:t> class </a:t>
            </a:r>
            <a:r>
              <a:rPr lang="fr-FR" dirty="0" err="1" smtClean="0"/>
              <a:t>with</a:t>
            </a:r>
            <a:r>
              <a:rPr lang="fr-FR" dirty="0" smtClean="0"/>
              <a:t> </a:t>
            </a:r>
            <a:r>
              <a:rPr lang="fr-FR" dirty="0" err="1" smtClean="0"/>
              <a:t>these</a:t>
            </a:r>
            <a:r>
              <a:rPr lang="fr-FR" dirty="0" smtClean="0"/>
              <a:t> </a:t>
            </a:r>
            <a:r>
              <a:rPr lang="fr-FR" dirty="0" err="1" smtClean="0"/>
              <a:t>properties</a:t>
            </a:r>
            <a:r>
              <a:rPr lang="fr-FR" dirty="0" smtClean="0"/>
              <a:t>:</a:t>
            </a:r>
          </a:p>
          <a:p>
            <a:pPr lvl="1"/>
            <a:r>
              <a:rPr lang="fr-FR" dirty="0" err="1" smtClean="0"/>
              <a:t>BoosterId</a:t>
            </a:r>
            <a:endParaRPr lang="fr-FR" dirty="0" smtClean="0"/>
          </a:p>
          <a:p>
            <a:pPr lvl="1"/>
            <a:r>
              <a:rPr lang="fr-FR" dirty="0" err="1" smtClean="0"/>
              <a:t>FirstName</a:t>
            </a:r>
            <a:endParaRPr lang="fr-FR" dirty="0" smtClean="0"/>
          </a:p>
          <a:p>
            <a:pPr lvl="1"/>
            <a:r>
              <a:rPr lang="fr-FR" dirty="0" err="1" smtClean="0"/>
              <a:t>LastName</a:t>
            </a:r>
            <a:endParaRPr lang="fr-FR" dirty="0" smtClean="0"/>
          </a:p>
          <a:p>
            <a:pPr lvl="1"/>
            <a:endParaRPr lang="fr-FR" dirty="0"/>
          </a:p>
          <a:p>
            <a:r>
              <a:rPr lang="fr-FR" dirty="0" err="1" smtClean="0"/>
              <a:t>Create</a:t>
            </a:r>
            <a:r>
              <a:rPr lang="fr-FR" dirty="0" smtClean="0"/>
              <a:t> an </a:t>
            </a:r>
            <a:r>
              <a:rPr lang="fr-FR" dirty="0" err="1" smtClean="0"/>
              <a:t>array</a:t>
            </a:r>
            <a:r>
              <a:rPr lang="fr-FR" dirty="0" smtClean="0"/>
              <a:t> (or a List) of </a:t>
            </a:r>
            <a:r>
              <a:rPr lang="fr-FR" dirty="0" err="1" smtClean="0"/>
              <a:t>Student</a:t>
            </a:r>
            <a:endParaRPr lang="fr-FR" dirty="0" smtClean="0"/>
          </a:p>
          <a:p>
            <a:pPr lvl="1"/>
            <a:r>
              <a:rPr lang="fr-FR" dirty="0" err="1" smtClean="0"/>
              <a:t>Fill</a:t>
            </a:r>
            <a:r>
              <a:rPr lang="fr-FR" dirty="0" smtClean="0"/>
              <a:t> </a:t>
            </a:r>
            <a:r>
              <a:rPr lang="fr-FR" dirty="0" err="1" smtClean="0"/>
              <a:t>it</a:t>
            </a:r>
            <a:r>
              <a:rPr lang="fr-FR" dirty="0" smtClean="0"/>
              <a:t> </a:t>
            </a:r>
            <a:r>
              <a:rPr lang="fr-FR" dirty="0" err="1" smtClean="0"/>
              <a:t>with</a:t>
            </a:r>
            <a:r>
              <a:rPr lang="fr-FR" dirty="0" smtClean="0"/>
              <a:t> </a:t>
            </a:r>
            <a:r>
              <a:rPr lang="fr-FR" dirty="0" err="1" smtClean="0"/>
              <a:t>some</a:t>
            </a:r>
            <a:r>
              <a:rPr lang="fr-FR" dirty="0" smtClean="0"/>
              <a:t> </a:t>
            </a:r>
            <a:r>
              <a:rPr lang="fr-FR" dirty="0" err="1" smtClean="0"/>
              <a:t>hardcoded</a:t>
            </a:r>
            <a:r>
              <a:rPr lang="fr-FR" dirty="0" smtClean="0"/>
              <a:t> values</a:t>
            </a:r>
          </a:p>
        </p:txBody>
      </p:sp>
      <p:sp>
        <p:nvSpPr>
          <p:cNvPr id="4" name="Espace réservé du contenu 3"/>
          <p:cNvSpPr>
            <a:spLocks noGrp="1"/>
          </p:cNvSpPr>
          <p:nvPr>
            <p:ph sz="quarter" idx="13"/>
          </p:nvPr>
        </p:nvSpPr>
        <p:spPr/>
        <p:txBody>
          <a:bodyPr/>
          <a:lstStyle/>
          <a:p>
            <a:r>
              <a:rPr lang="en-US" dirty="0"/>
              <a:t>LINQ: A Query Language</a:t>
            </a:r>
            <a:endParaRPr lang="en-US" dirty="0">
              <a:ea typeface="ＭＳ Ｐゴシック" pitchFamily="34" charset="-128"/>
            </a:endParaRP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020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(3/3)</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a:t>
            </a:r>
            <a:r>
              <a:rPr lang="fr-FR" dirty="0" err="1" smtClean="0"/>
              <a:t>three</a:t>
            </a:r>
            <a:r>
              <a:rPr lang="fr-FR" dirty="0" smtClean="0"/>
              <a:t> </a:t>
            </a:r>
            <a:r>
              <a:rPr lang="fr-FR" dirty="0" err="1" smtClean="0"/>
              <a:t>functions</a:t>
            </a:r>
            <a:r>
              <a:rPr lang="fr-FR" dirty="0" smtClean="0"/>
              <a:t>:</a:t>
            </a:r>
          </a:p>
          <a:p>
            <a:pPr lvl="1"/>
            <a:r>
              <a:rPr lang="fr-FR" dirty="0" err="1" smtClean="0"/>
              <a:t>GetFullName</a:t>
            </a:r>
            <a:r>
              <a:rPr lang="fr-FR" dirty="0" smtClean="0"/>
              <a:t>(</a:t>
            </a:r>
            <a:r>
              <a:rPr lang="fr-FR" dirty="0" err="1" smtClean="0"/>
              <a:t>int</a:t>
            </a:r>
            <a:r>
              <a:rPr lang="fr-FR" dirty="0" smtClean="0"/>
              <a:t> </a:t>
            </a:r>
            <a:r>
              <a:rPr lang="fr-FR" dirty="0" err="1" smtClean="0"/>
              <a:t>BoosterId</a:t>
            </a:r>
            <a:r>
              <a:rPr lang="fr-FR" dirty="0" smtClean="0"/>
              <a:t>): </a:t>
            </a:r>
          </a:p>
          <a:p>
            <a:pPr lvl="2"/>
            <a:r>
              <a:rPr lang="fr-FR" dirty="0"/>
              <a:t>R</a:t>
            </a:r>
            <a:r>
              <a:rPr lang="fr-FR" dirty="0" smtClean="0"/>
              <a:t>eturn </a:t>
            </a:r>
            <a:r>
              <a:rPr lang="fr-FR" dirty="0" err="1" smtClean="0"/>
              <a:t>FullName</a:t>
            </a:r>
            <a:r>
              <a:rPr lang="fr-FR" dirty="0" smtClean="0"/>
              <a:t> (</a:t>
            </a:r>
            <a:r>
              <a:rPr lang="fr-FR" dirty="0" err="1" smtClean="0"/>
              <a:t>FirstName</a:t>
            </a:r>
            <a:r>
              <a:rPr lang="fr-FR" dirty="0" smtClean="0"/>
              <a:t> + </a:t>
            </a:r>
            <a:r>
              <a:rPr lang="fr-FR" dirty="0" err="1" smtClean="0"/>
              <a:t>LastName</a:t>
            </a:r>
            <a:r>
              <a:rPr lang="fr-FR" dirty="0" smtClean="0"/>
              <a:t>) by </a:t>
            </a:r>
            <a:r>
              <a:rPr lang="fr-FR" dirty="0" err="1" smtClean="0"/>
              <a:t>BoosterId</a:t>
            </a:r>
            <a:endParaRPr lang="fr-FR" dirty="0" smtClean="0"/>
          </a:p>
          <a:p>
            <a:pPr lvl="1"/>
            <a:r>
              <a:rPr lang="fr-FR" dirty="0" err="1" smtClean="0"/>
              <a:t>GetLastThree</a:t>
            </a:r>
            <a:r>
              <a:rPr lang="fr-FR" dirty="0" smtClean="0"/>
              <a:t>():</a:t>
            </a:r>
          </a:p>
          <a:p>
            <a:pPr lvl="2"/>
            <a:r>
              <a:rPr lang="fr-FR" dirty="0" err="1" smtClean="0"/>
              <a:t>Take</a:t>
            </a:r>
            <a:r>
              <a:rPr lang="fr-FR" dirty="0" smtClean="0"/>
              <a:t> </a:t>
            </a:r>
            <a:r>
              <a:rPr lang="fr-FR" dirty="0" err="1" smtClean="0"/>
              <a:t>only</a:t>
            </a:r>
            <a:r>
              <a:rPr lang="fr-FR" dirty="0" smtClean="0"/>
              <a:t> the last 3 </a:t>
            </a:r>
            <a:r>
              <a:rPr lang="fr-FR" dirty="0" err="1" smtClean="0"/>
              <a:t>Student</a:t>
            </a:r>
            <a:r>
              <a:rPr lang="fr-FR" dirty="0" smtClean="0"/>
              <a:t> </a:t>
            </a:r>
            <a:r>
              <a:rPr lang="fr-FR" dirty="0" err="1" smtClean="0"/>
              <a:t>after</a:t>
            </a:r>
            <a:r>
              <a:rPr lang="fr-FR" dirty="0" smtClean="0"/>
              <a:t> </a:t>
            </a:r>
            <a:r>
              <a:rPr lang="fr-FR" dirty="0" err="1" smtClean="0"/>
              <a:t>ordering</a:t>
            </a:r>
            <a:r>
              <a:rPr lang="fr-FR" dirty="0" smtClean="0"/>
              <a:t> </a:t>
            </a:r>
            <a:r>
              <a:rPr lang="fr-FR" dirty="0" err="1" smtClean="0"/>
              <a:t>asc</a:t>
            </a:r>
            <a:endParaRPr lang="fr-FR" dirty="0" smtClean="0"/>
          </a:p>
          <a:p>
            <a:pPr lvl="1"/>
            <a:r>
              <a:rPr lang="fr-FR" dirty="0" err="1" smtClean="0"/>
              <a:t>Search</a:t>
            </a:r>
            <a:r>
              <a:rPr lang="fr-FR" dirty="0" smtClean="0"/>
              <a:t>(string </a:t>
            </a:r>
            <a:r>
              <a:rPr lang="fr-FR" dirty="0" err="1" smtClean="0"/>
              <a:t>text</a:t>
            </a:r>
            <a:r>
              <a:rPr lang="fr-FR" dirty="0" smtClean="0"/>
              <a:t>):</a:t>
            </a:r>
          </a:p>
          <a:p>
            <a:pPr lvl="2"/>
            <a:r>
              <a:rPr lang="fr-FR" dirty="0" smtClean="0"/>
              <a:t>Return a </a:t>
            </a:r>
            <a:r>
              <a:rPr lang="fr-FR" dirty="0" err="1" smtClean="0"/>
              <a:t>Student</a:t>
            </a:r>
            <a:r>
              <a:rPr lang="fr-FR" dirty="0" smtClean="0"/>
              <a:t> </a:t>
            </a:r>
            <a:r>
              <a:rPr lang="fr-FR" dirty="0" err="1" smtClean="0"/>
              <a:t>having</a:t>
            </a:r>
            <a:r>
              <a:rPr lang="fr-FR" dirty="0" smtClean="0"/>
              <a:t> </a:t>
            </a:r>
            <a:r>
              <a:rPr lang="fr-FR" dirty="0" err="1" smtClean="0"/>
              <a:t>specified</a:t>
            </a:r>
            <a:r>
              <a:rPr lang="fr-FR" dirty="0" smtClean="0"/>
              <a:t> </a:t>
            </a:r>
            <a:r>
              <a:rPr lang="fr-FR" dirty="0" err="1" smtClean="0"/>
              <a:t>text</a:t>
            </a:r>
            <a:r>
              <a:rPr lang="fr-FR" dirty="0" smtClean="0"/>
              <a:t> in </a:t>
            </a:r>
            <a:r>
              <a:rPr lang="fr-FR" dirty="0" err="1" smtClean="0"/>
              <a:t>FirstName</a:t>
            </a:r>
            <a:r>
              <a:rPr lang="fr-FR" dirty="0" smtClean="0"/>
              <a:t> or </a:t>
            </a:r>
            <a:r>
              <a:rPr lang="fr-FR" dirty="0" err="1" smtClean="0"/>
              <a:t>LastName</a:t>
            </a:r>
            <a:endParaRPr lang="fr-FR" dirty="0" smtClean="0"/>
          </a:p>
        </p:txBody>
      </p:sp>
      <p:sp>
        <p:nvSpPr>
          <p:cNvPr id="4" name="Espace réservé du contenu 3"/>
          <p:cNvSpPr>
            <a:spLocks noGrp="1"/>
          </p:cNvSpPr>
          <p:nvPr>
            <p:ph sz="quarter" idx="13"/>
          </p:nvPr>
        </p:nvSpPr>
        <p:spPr/>
        <p:txBody>
          <a:bodyPr/>
          <a:lstStyle/>
          <a:p>
            <a:r>
              <a:rPr lang="en-US" dirty="0"/>
              <a:t>LINQ: A Query Language</a:t>
            </a:r>
            <a:endParaRPr lang="en-US" dirty="0">
              <a:ea typeface="ＭＳ Ｐゴシック" pitchFamily="34" charset="-128"/>
            </a:endParaRP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6102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.NET 4 core enhancements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C# Enhancements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.NET 4 New Data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r>
              <a:rPr lang="en-US" dirty="0" smtClean="0"/>
              <a:t>.NET 4 Framework has enhancements in many areas</a:t>
            </a:r>
          </a:p>
          <a:p>
            <a:pPr lvl="1"/>
            <a:r>
              <a:rPr lang="en-US" dirty="0" smtClean="0"/>
              <a:t>Some of them are minor, others are more important</a:t>
            </a:r>
          </a:p>
          <a:p>
            <a:pPr lvl="1"/>
            <a:r>
              <a:rPr lang="en-US" dirty="0" smtClean="0"/>
              <a:t>Only a selection is shown here</a:t>
            </a:r>
          </a:p>
          <a:p>
            <a:pPr lvl="1"/>
            <a:r>
              <a:rPr lang="en-US" dirty="0" smtClean="0"/>
              <a:t>Exhaustive list can be found in .NET 4 MSDN documentation</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.NET 4 New Data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t>BigInteger</a:t>
            </a:r>
            <a:r>
              <a:rPr lang="en-US" dirty="0" smtClean="0"/>
              <a:t> data type, defined in System.Numerics.dll</a:t>
            </a:r>
          </a:p>
          <a:p>
            <a:pPr lvl="1"/>
            <a:r>
              <a:rPr lang="en-US" dirty="0" smtClean="0"/>
              <a:t>Represents an arbitrarily large integer number—can be bigger than UInt64</a:t>
            </a:r>
          </a:p>
          <a:p>
            <a:pPr lvl="1"/>
            <a:r>
              <a:rPr lang="en-US" dirty="0" smtClean="0"/>
              <a:t>Can be built from a 32-bit or 64-bit integer, decimal, double, or byte array</a:t>
            </a:r>
          </a:p>
          <a:p>
            <a:pPr lvl="1"/>
            <a:r>
              <a:rPr lang="en-US" dirty="0" smtClean="0"/>
              <a:t>Has most operations of integers, but no max or min value</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.NET 4 New Data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Complex data type, also defined in </a:t>
            </a:r>
            <a:r>
              <a:rPr lang="en-US" dirty="0" err="1" smtClean="0"/>
              <a:t>System.Numerics.dll</a:t>
            </a:r>
            <a:endParaRPr lang="en-US" dirty="0" smtClean="0"/>
          </a:p>
          <a:p>
            <a:pPr lvl="1"/>
            <a:r>
              <a:rPr lang="en-US" dirty="0" smtClean="0"/>
              <a:t>Represents a complex number</a:t>
            </a:r>
          </a:p>
          <a:p>
            <a:pPr lvl="1"/>
            <a:r>
              <a:rPr lang="en-US" dirty="0" smtClean="0"/>
              <a:t>Defined by its real and imaginary parts</a:t>
            </a:r>
          </a:p>
          <a:p>
            <a:pPr lvl="1"/>
            <a:r>
              <a:rPr lang="en-US" dirty="0" smtClean="0"/>
              <a:t>Can also be expressed by its polar coordinates, comprising a magnitude (distance from origin) and an angle</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467544" y="4153644"/>
            <a:ext cx="8280920"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complex = </a:t>
            </a:r>
            <a:r>
              <a:rPr lang="en-US" sz="2000" dirty="0" smtClean="0">
                <a:solidFill>
                  <a:srgbClr val="0000FF"/>
                </a:solidFill>
                <a:latin typeface="Courier New" pitchFamily="49" charset="0"/>
                <a:cs typeface="Courier New" pitchFamily="49" charset="0"/>
              </a:rPr>
              <a:t>new</a:t>
            </a:r>
            <a:r>
              <a:rPr lang="en-US" sz="2000" dirty="0" smtClean="0">
                <a:solidFill>
                  <a:prstClr val="black"/>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Complex</a:t>
            </a:r>
            <a:r>
              <a:rPr lang="en-US" sz="2000" dirty="0" smtClean="0">
                <a:solidFill>
                  <a:prstClr val="black"/>
                </a:solidFill>
                <a:latin typeface="Courier New" pitchFamily="49" charset="0"/>
                <a:cs typeface="Courier New" pitchFamily="49" charset="0"/>
              </a:rPr>
              <a:t>(15, 3);</a:t>
            </a:r>
            <a:endParaRPr lang="en-US" sz="2000" dirty="0">
              <a:solidFill>
                <a:prstClr val="black"/>
              </a:solidFill>
              <a:latin typeface="Courier New" pitchFamily="49" charset="0"/>
              <a:cs typeface="Courier New" pitchFamily="49" charset="0"/>
            </a:endParaRPr>
          </a:p>
        </p:txBody>
      </p:sp>
      <p:sp>
        <p:nvSpPr>
          <p:cNvPr id="11" name="Rectangle 11"/>
          <p:cNvSpPr/>
          <p:nvPr/>
        </p:nvSpPr>
        <p:spPr bwMode="blackWhite">
          <a:xfrm>
            <a:off x="6444208" y="4371409"/>
            <a:ext cx="2160240" cy="646331"/>
          </a:xfrm>
          <a:prstGeom prst="wedgeRectCallout">
            <a:avLst>
              <a:gd name="adj1" fmla="val -46906"/>
              <a:gd name="adj2" fmla="val -1978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r>
              <a:rPr lang="en-US" dirty="0" smtClean="0"/>
              <a:t>Real part is 15</a:t>
            </a:r>
            <a:br>
              <a:rPr lang="en-US" dirty="0" smtClean="0"/>
            </a:br>
            <a:r>
              <a:rPr lang="en-US" dirty="0" smtClean="0"/>
              <a:t>Imaginary part is 3</a:t>
            </a:r>
            <a:endParaRPr lang="en-US" dirty="0">
              <a:latin typeface="Courier New" pitchFamily="49" charset="0"/>
              <a:cs typeface="Courier New" pitchFamily="49" charset="0"/>
            </a:endParaRPr>
          </a:p>
        </p:txBody>
      </p:sp>
      <p:pic>
        <p:nvPicPr>
          <p:cNvPr id="2" name="Image 1"/>
          <p:cNvPicPr>
            <a:picLocks noChangeAspect="1"/>
          </p:cNvPicPr>
          <p:nvPr/>
        </p:nvPicPr>
        <p:blipFill>
          <a:blip r:embed="rId4"/>
          <a:stretch>
            <a:fillRect/>
          </a:stretch>
        </p:blipFill>
        <p:spPr>
          <a:xfrm>
            <a:off x="5991674" y="-10132"/>
            <a:ext cx="3152326" cy="1485528"/>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Tuples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a:t>
            </a:r>
            <a:r>
              <a:rPr lang="en-US" dirty="0" err="1" smtClean="0">
                <a:latin typeface="Courier New" pitchFamily="49" charset="0"/>
                <a:cs typeface="Courier New" pitchFamily="49" charset="0"/>
              </a:rPr>
              <a:t>Tuple</a:t>
            </a:r>
            <a:r>
              <a:rPr lang="en-US" dirty="0" smtClean="0"/>
              <a:t> represents a set of values</a:t>
            </a:r>
          </a:p>
          <a:p>
            <a:pPr lvl="1"/>
            <a:r>
              <a:rPr lang="en-US" dirty="0" smtClean="0"/>
              <a:t>Each item in the </a:t>
            </a:r>
            <a:r>
              <a:rPr lang="en-US" dirty="0" err="1" smtClean="0"/>
              <a:t>tuple</a:t>
            </a:r>
            <a:r>
              <a:rPr lang="en-US" dirty="0" smtClean="0"/>
              <a:t> is typed</a:t>
            </a:r>
          </a:p>
          <a:p>
            <a:pPr lvl="1"/>
            <a:r>
              <a:rPr lang="en-US" dirty="0" smtClean="0">
                <a:latin typeface="Courier New" pitchFamily="49" charset="0"/>
                <a:cs typeface="Courier New" pitchFamily="49" charset="0"/>
              </a:rPr>
              <a:t>Tuple</a:t>
            </a:r>
            <a:r>
              <a:rPr lang="en-US" dirty="0" smtClean="0"/>
              <a:t> class defines tuples that have from 1 to 8 items</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à coins arrondis 4"/>
          <p:cNvSpPr/>
          <p:nvPr/>
        </p:nvSpPr>
        <p:spPr>
          <a:xfrm>
            <a:off x="179263" y="3001516"/>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smtClean="0">
                <a:solidFill>
                  <a:srgbClr val="0000FF"/>
                </a:solidFill>
                <a:latin typeface="Courier New" pitchFamily="49" charset="0"/>
                <a:cs typeface="Courier New" pitchFamily="49" charset="0"/>
              </a:rPr>
              <a:t>var</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person</a:t>
            </a:r>
            <a:r>
              <a:rPr lang="fr-FR" sz="2000" dirty="0" smtClean="0">
                <a:solidFill>
                  <a:prstClr val="black"/>
                </a:solidFill>
                <a:latin typeface="Courier New" pitchFamily="49" charset="0"/>
                <a:cs typeface="Courier New" pitchFamily="49" charset="0"/>
              </a:rPr>
              <a:t> = </a:t>
            </a:r>
            <a:r>
              <a:rPr lang="fr-FR" sz="2000" dirty="0" smtClean="0">
                <a:solidFill>
                  <a:srgbClr val="0000FF"/>
                </a:solidFill>
                <a:latin typeface="Courier New" pitchFamily="49" charset="0"/>
                <a:cs typeface="Courier New" pitchFamily="49" charset="0"/>
              </a:rPr>
              <a:t>new</a:t>
            </a:r>
            <a:r>
              <a:rPr lang="fr-FR" sz="2000" dirty="0" smtClean="0">
                <a:solidFill>
                  <a:prstClr val="black"/>
                </a:solidFill>
                <a:latin typeface="Courier New" pitchFamily="49" charset="0"/>
                <a:cs typeface="Courier New" pitchFamily="49" charset="0"/>
              </a:rPr>
              <a:t> </a:t>
            </a:r>
            <a:r>
              <a:rPr lang="fr-FR" sz="2000" dirty="0" err="1" smtClean="0">
                <a:solidFill>
                  <a:srgbClr val="2B91AF"/>
                </a:solidFill>
                <a:latin typeface="Courier New" pitchFamily="49" charset="0"/>
                <a:cs typeface="Courier New" pitchFamily="49" charset="0"/>
              </a:rPr>
              <a:t>Tuple</a:t>
            </a:r>
            <a:r>
              <a:rPr lang="fr-FR" sz="2000" dirty="0" smtClean="0">
                <a:solidFill>
                  <a:prstClr val="black"/>
                </a:solidFill>
                <a:latin typeface="Courier New" pitchFamily="49" charset="0"/>
                <a:cs typeface="Courier New" pitchFamily="49" charset="0"/>
              </a:rPr>
              <a:t>&lt;</a:t>
            </a:r>
            <a:r>
              <a:rPr lang="fr-FR" sz="2000" dirty="0" smtClean="0">
                <a:solidFill>
                  <a:srgbClr val="0000FF"/>
                </a:solidFill>
                <a:latin typeface="Courier New" pitchFamily="49" charset="0"/>
                <a:cs typeface="Courier New" pitchFamily="49" charset="0"/>
              </a:rPr>
              <a:t>string</a:t>
            </a:r>
            <a:r>
              <a:rPr lang="fr-FR" sz="2000" dirty="0" smtClean="0">
                <a:solidFill>
                  <a:prstClr val="black"/>
                </a:solidFill>
                <a:latin typeface="Courier New" pitchFamily="49" charset="0"/>
                <a:cs typeface="Courier New" pitchFamily="49" charset="0"/>
              </a:rPr>
              <a:t>, </a:t>
            </a:r>
            <a:r>
              <a:rPr lang="fr-FR" sz="2000" dirty="0" err="1" smtClean="0">
                <a:solidFill>
                  <a:srgbClr val="0000FF"/>
                </a:solidFill>
                <a:latin typeface="Courier New" pitchFamily="49" charset="0"/>
                <a:cs typeface="Courier New" pitchFamily="49" charset="0"/>
              </a:rPr>
              <a:t>int</a:t>
            </a:r>
            <a:r>
              <a:rPr lang="fr-FR" sz="2000" dirty="0" smtClean="0">
                <a:solidFill>
                  <a:prstClr val="black"/>
                </a:solidFill>
                <a:latin typeface="Courier New" pitchFamily="49" charset="0"/>
                <a:cs typeface="Courier New" pitchFamily="49" charset="0"/>
              </a:rPr>
              <a:t>&gt;(</a:t>
            </a:r>
            <a:r>
              <a:rPr lang="fr-FR" sz="2000" dirty="0" smtClean="0">
                <a:solidFill>
                  <a:srgbClr val="A31515"/>
                </a:solidFill>
                <a:latin typeface="Courier New" pitchFamily="49" charset="0"/>
                <a:cs typeface="Courier New" pitchFamily="49" charset="0"/>
              </a:rPr>
              <a:t>"Andrew"</a:t>
            </a:r>
            <a:r>
              <a:rPr lang="fr-FR" sz="2000" dirty="0" smtClean="0">
                <a:solidFill>
                  <a:prstClr val="black"/>
                </a:solidFill>
                <a:latin typeface="Courier New" pitchFamily="49" charset="0"/>
                <a:cs typeface="Courier New" pitchFamily="49" charset="0"/>
              </a:rPr>
              <a:t>, 10);</a:t>
            </a:r>
            <a:endParaRPr lang="fr-FR"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Auto-Implemented Properties </a:t>
            </a:r>
            <a:r>
              <a:rPr lang="en-US" spc="-150" dirty="0" smtClean="0"/>
              <a:t>(2/2) </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For properties that do nothing more but expose a private member</a:t>
            </a:r>
            <a:endParaRPr lang="en-US" sz="900" dirty="0" smtClean="0"/>
          </a:p>
          <a:p>
            <a:pPr lvl="1"/>
            <a:r>
              <a:rPr lang="en-US" dirty="0" smtClean="0">
                <a:latin typeface="Courier New" pitchFamily="49" charset="0"/>
                <a:cs typeface="Courier New" pitchFamily="49" charset="0"/>
              </a:rPr>
              <a:t>get</a:t>
            </a:r>
            <a:r>
              <a:rPr lang="en-US" dirty="0" smtClean="0"/>
              <a:t> and </a:t>
            </a:r>
            <a:r>
              <a:rPr lang="en-US" dirty="0" smtClean="0">
                <a:latin typeface="Courier New" pitchFamily="49" charset="0"/>
                <a:cs typeface="Courier New" pitchFamily="49" charset="0"/>
              </a:rPr>
              <a:t>set</a:t>
            </a:r>
            <a:r>
              <a:rPr lang="en-US" dirty="0" smtClean="0"/>
              <a:t> can have different accessibility levels</a:t>
            </a:r>
          </a:p>
          <a:p>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179388" y="2857500"/>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smtClean="0">
                <a:solidFill>
                  <a:srgbClr val="0000FF"/>
                </a:solidFill>
                <a:latin typeface="Courier New" pitchFamily="49" charset="0"/>
                <a:cs typeface="Courier New" pitchFamily="49" charset="0"/>
              </a:rPr>
              <a:t>public</a:t>
            </a:r>
            <a:r>
              <a:rPr lang="en-US" sz="2000" kern="0" dirty="0" smtClean="0">
                <a:solidFill>
                  <a:prstClr val="black"/>
                </a:solidFill>
                <a:latin typeface="Courier New" pitchFamily="49" charset="0"/>
                <a:cs typeface="Courier New" pitchFamily="49" charset="0"/>
              </a:rPr>
              <a:t> </a:t>
            </a:r>
            <a:r>
              <a:rPr lang="en-US" sz="2000" kern="0" dirty="0" smtClean="0">
                <a:solidFill>
                  <a:srgbClr val="2B91AF"/>
                </a:solidFill>
                <a:latin typeface="Courier New" pitchFamily="49" charset="0"/>
                <a:cs typeface="Courier New" pitchFamily="49" charset="0"/>
              </a:rPr>
              <a:t>List</a:t>
            </a:r>
            <a:r>
              <a:rPr lang="en-US" sz="2000" kern="0" dirty="0" smtClean="0">
                <a:solidFill>
                  <a:prstClr val="black"/>
                </a:solidFill>
                <a:latin typeface="Courier New" pitchFamily="49" charset="0"/>
                <a:cs typeface="Courier New" pitchFamily="49" charset="0"/>
              </a:rPr>
              <a:t>&lt;Person&gt; Employees { </a:t>
            </a:r>
            <a:r>
              <a:rPr lang="en-US" sz="2000" kern="0" dirty="0" smtClean="0">
                <a:solidFill>
                  <a:srgbClr val="0000FF"/>
                </a:solidFill>
                <a:latin typeface="Courier New" pitchFamily="49" charset="0"/>
                <a:cs typeface="Courier New" pitchFamily="49" charset="0"/>
              </a:rPr>
              <a:t>get</a:t>
            </a:r>
            <a:r>
              <a:rPr lang="en-US" sz="2000" kern="0" dirty="0" smtClean="0">
                <a:solidFill>
                  <a:prstClr val="black"/>
                </a:solidFill>
                <a:latin typeface="Courier New" pitchFamily="49" charset="0"/>
                <a:cs typeface="Courier New" pitchFamily="49" charset="0"/>
              </a:rPr>
              <a:t>; </a:t>
            </a:r>
            <a:r>
              <a:rPr lang="en-US" sz="2000" kern="0" dirty="0" smtClean="0">
                <a:solidFill>
                  <a:srgbClr val="0000FF"/>
                </a:solidFill>
                <a:latin typeface="Courier New" pitchFamily="49" charset="0"/>
                <a:cs typeface="Courier New" pitchFamily="49" charset="0"/>
              </a:rPr>
              <a:t>private</a:t>
            </a:r>
            <a:r>
              <a:rPr lang="en-US" sz="2000" kern="0" dirty="0" smtClean="0">
                <a:solidFill>
                  <a:prstClr val="black"/>
                </a:solidFill>
                <a:latin typeface="Courier New" pitchFamily="49" charset="0"/>
                <a:cs typeface="Courier New" pitchFamily="49" charset="0"/>
              </a:rPr>
              <a:t> </a:t>
            </a:r>
            <a:r>
              <a:rPr lang="en-US" sz="2000" kern="0" dirty="0" smtClean="0">
                <a:solidFill>
                  <a:srgbClr val="0000FF"/>
                </a:solidFill>
                <a:latin typeface="Courier New" pitchFamily="49" charset="0"/>
                <a:cs typeface="Courier New" pitchFamily="49" charset="0"/>
              </a:rPr>
              <a:t>set</a:t>
            </a:r>
            <a:r>
              <a:rPr lang="en-US" sz="2000" kern="0" dirty="0" smtClean="0">
                <a:solidFill>
                  <a:prstClr val="black"/>
                </a:solidFill>
                <a:latin typeface="Courier New" pitchFamily="49" charset="0"/>
                <a:cs typeface="Courier New" pitchFamily="49" charset="0"/>
              </a:rPr>
              <a:t>; }</a:t>
            </a:r>
            <a:endParaRPr lang="en-US" sz="2000" kern="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Tuples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Uses of </a:t>
            </a:r>
            <a:r>
              <a:rPr lang="en-US" dirty="0" err="1" smtClean="0"/>
              <a:t>tuples</a:t>
            </a:r>
            <a:r>
              <a:rPr lang="en-US" dirty="0" smtClean="0"/>
              <a:t>:</a:t>
            </a:r>
          </a:p>
          <a:p>
            <a:pPr lvl="1"/>
            <a:r>
              <a:rPr lang="en-US" dirty="0" smtClean="0"/>
              <a:t>Manipulate a set of data in a single variable</a:t>
            </a:r>
          </a:p>
          <a:p>
            <a:pPr lvl="1"/>
            <a:r>
              <a:rPr lang="en-US" dirty="0" smtClean="0"/>
              <a:t>Return multiple values from a function without using </a:t>
            </a:r>
            <a:r>
              <a:rPr lang="en-US" dirty="0" smtClean="0">
                <a:latin typeface="Courier New" pitchFamily="49" charset="0"/>
                <a:cs typeface="Courier New" pitchFamily="49" charset="0"/>
              </a:rPr>
              <a:t>out</a:t>
            </a:r>
            <a:endParaRPr lang="en-US" dirty="0" smtClean="0"/>
          </a:p>
          <a:p>
            <a:pPr lvl="1"/>
            <a:r>
              <a:rPr lang="en-US" dirty="0" smtClean="0"/>
              <a:t>Pass multiple values to a method that takes one parameter</a:t>
            </a:r>
          </a:p>
          <a:p>
            <a:pPr lvl="1"/>
            <a:endParaRPr lang="fr-FR" dirty="0"/>
          </a:p>
          <a:p>
            <a:r>
              <a:rPr lang="fr-FR" dirty="0" err="1" smtClean="0"/>
              <a:t>Remember</a:t>
            </a:r>
            <a:r>
              <a:rPr lang="fr-FR" dirty="0" smtClean="0"/>
              <a:t>, .NET </a:t>
            </a:r>
            <a:r>
              <a:rPr lang="fr-FR" dirty="0" err="1" smtClean="0"/>
              <a:t>framework</a:t>
            </a:r>
            <a:r>
              <a:rPr lang="fr-FR" dirty="0" smtClean="0"/>
              <a:t> has </a:t>
            </a:r>
            <a:r>
              <a:rPr lang="fr-FR" dirty="0" err="1" smtClean="0"/>
              <a:t>many</a:t>
            </a:r>
            <a:r>
              <a:rPr lang="fr-FR" dirty="0" smtClean="0"/>
              <a:t> </a:t>
            </a:r>
            <a:r>
              <a:rPr lang="fr-FR" dirty="0" err="1" smtClean="0"/>
              <a:t>languages</a:t>
            </a:r>
            <a:endParaRPr lang="fr-FR" dirty="0" smtClean="0"/>
          </a:p>
          <a:p>
            <a:pPr lvl="1"/>
            <a:r>
              <a:rPr lang="fr-FR" dirty="0" err="1" smtClean="0"/>
              <a:t>Tuples</a:t>
            </a:r>
            <a:r>
              <a:rPr lang="fr-FR" dirty="0" smtClean="0"/>
              <a:t> are </a:t>
            </a:r>
            <a:r>
              <a:rPr lang="fr-FR" dirty="0" err="1" smtClean="0"/>
              <a:t>convenient</a:t>
            </a:r>
            <a:r>
              <a:rPr lang="fr-FR" dirty="0" smtClean="0"/>
              <a:t> </a:t>
            </a:r>
            <a:r>
              <a:rPr lang="fr-FR" dirty="0" err="1" smtClean="0"/>
              <a:t>especially</a:t>
            </a:r>
            <a:r>
              <a:rPr lang="fr-FR" dirty="0" smtClean="0"/>
              <a:t> for F#</a:t>
            </a:r>
          </a:p>
          <a:p>
            <a:pPr lvl="1"/>
            <a:endParaRPr lang="en-US" dirty="0" smtClean="0"/>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New Generic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ourier New" pitchFamily="49" charset="0"/>
                <a:cs typeface="Courier New" pitchFamily="49" charset="0"/>
              </a:rPr>
              <a:t>Lazy&lt;T&gt;</a:t>
            </a:r>
            <a:r>
              <a:rPr lang="en-US" dirty="0" smtClean="0"/>
              <a:t> is a generic class that do lazy initialization</a:t>
            </a:r>
          </a:p>
          <a:p>
            <a:pPr lvl="1"/>
            <a:r>
              <a:rPr lang="en-US" dirty="0" smtClean="0"/>
              <a:t>Useful for objects that are resource-intensive when created</a:t>
            </a:r>
          </a:p>
          <a:p>
            <a:pPr lvl="1"/>
            <a:r>
              <a:rPr lang="en-US" dirty="0" smtClean="0"/>
              <a:t>Especially if they might not be used during the execution</a:t>
            </a:r>
          </a:p>
          <a:p>
            <a:pPr lvl="1"/>
            <a:r>
              <a:rPr lang="en-US" dirty="0" smtClean="0"/>
              <a:t>Object constructor will be called if </a:t>
            </a:r>
            <a:r>
              <a:rPr lang="en-US" dirty="0" smtClean="0">
                <a:latin typeface="Courier New" pitchFamily="49" charset="0"/>
                <a:cs typeface="Courier New" pitchFamily="49" charset="0"/>
              </a:rPr>
              <a:t>Value</a:t>
            </a:r>
            <a:r>
              <a:rPr lang="en-US" dirty="0" smtClean="0"/>
              <a:t> property is used</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New Generic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latin typeface="Courier New" pitchFamily="49" charset="0"/>
                <a:cs typeface="Courier New" pitchFamily="49" charset="0"/>
              </a:rPr>
              <a:t>SortedSet</a:t>
            </a:r>
            <a:r>
              <a:rPr lang="en-US" dirty="0" smtClean="0">
                <a:latin typeface="Courier New" pitchFamily="49" charset="0"/>
                <a:cs typeface="Courier New" pitchFamily="49" charset="0"/>
              </a:rPr>
              <a:t>&lt;T&gt;</a:t>
            </a:r>
            <a:r>
              <a:rPr lang="en-US" dirty="0" smtClean="0"/>
              <a:t> is a collection that automatically sorts added items as they are added to the collection</a:t>
            </a:r>
          </a:p>
          <a:p>
            <a:pPr lvl="1"/>
            <a:r>
              <a:rPr lang="en-US" dirty="0" smtClean="0"/>
              <a:t>Pass an </a:t>
            </a:r>
            <a:r>
              <a:rPr lang="en-US" dirty="0" err="1" smtClean="0">
                <a:latin typeface="Courier New" pitchFamily="49" charset="0"/>
                <a:cs typeface="Courier New" pitchFamily="49" charset="0"/>
              </a:rPr>
              <a:t>IComparer</a:t>
            </a:r>
            <a:r>
              <a:rPr lang="en-US" dirty="0" smtClean="0"/>
              <a:t> object to the constructor</a:t>
            </a:r>
          </a:p>
          <a:p>
            <a:pPr lvl="1"/>
            <a:r>
              <a:rPr lang="en-US" dirty="0" smtClean="0"/>
              <a:t>Or add objects that implement </a:t>
            </a:r>
            <a:r>
              <a:rPr lang="en-US" dirty="0" err="1" smtClean="0">
                <a:latin typeface="Courier New" pitchFamily="49" charset="0"/>
                <a:cs typeface="Courier New" pitchFamily="49" charset="0"/>
              </a:rPr>
              <a:t>IComparable</a:t>
            </a:r>
            <a:endParaRPr lang="en-US" dirty="0" smtClean="0">
              <a:latin typeface="Courier New" pitchFamily="49" charset="0"/>
              <a:cs typeface="Courier New" pitchFamily="49" charset="0"/>
            </a:endParaRPr>
          </a:p>
          <a:p>
            <a:pPr lvl="1"/>
            <a:endParaRPr lang="en-US" dirty="0" smtClean="0"/>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Memory-Mapped Files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en-US" dirty="0" smtClean="0"/>
              <a:t>Memory-mapped files: In Windows since early NT days</a:t>
            </a:r>
          </a:p>
          <a:p>
            <a:pPr lvl="1"/>
            <a:r>
              <a:rPr lang="en-US" dirty="0" smtClean="0"/>
              <a:t>With .NET 4, can be easily accessed from managed code</a:t>
            </a:r>
          </a:p>
          <a:p>
            <a:pPr lvl="1"/>
            <a:r>
              <a:rPr lang="en-US" dirty="0" smtClean="0"/>
              <a:t>Used to share data between processes</a:t>
            </a:r>
          </a:p>
          <a:p>
            <a:pPr lvl="1"/>
            <a:r>
              <a:rPr lang="en-US" dirty="0" smtClean="0"/>
              <a:t>Can store very large sets of data</a:t>
            </a:r>
          </a:p>
          <a:p>
            <a:pPr lvl="1"/>
            <a:r>
              <a:rPr lang="en-US" dirty="0" smtClean="0"/>
              <a:t>Accessed through views—part of the data mapped in memory</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Memory-Mapped Files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Represents a file mapped to memory</a:t>
            </a:r>
          </a:p>
          <a:p>
            <a:pPr lvl="1"/>
            <a:r>
              <a:rPr lang="en-US" dirty="0" smtClean="0"/>
              <a:t>Can be persisted: Corresponds to a file in the file system</a:t>
            </a:r>
          </a:p>
          <a:p>
            <a:pPr lvl="1"/>
            <a:r>
              <a:rPr lang="en-US" dirty="0" smtClean="0"/>
              <a:t>Or not: Disappears once the last process to use it ends</a:t>
            </a:r>
          </a:p>
          <a:p>
            <a:endParaRPr lang="en-US" dirty="0" smtClean="0"/>
          </a:p>
          <a:p>
            <a:r>
              <a:rPr lang="en-US" dirty="0" smtClean="0"/>
              <a:t>Can be accessed in two ways</a:t>
            </a:r>
          </a:p>
          <a:p>
            <a:pPr lvl="1"/>
            <a:r>
              <a:rPr lang="en-US" dirty="0" smtClean="0"/>
              <a:t>Sequentially, typically for non-persisted files</a:t>
            </a:r>
          </a:p>
          <a:p>
            <a:pPr lvl="1"/>
            <a:r>
              <a:rPr lang="en-US" dirty="0" smtClean="0"/>
              <a:t>Randomly, for persisted memory-mapped files</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Memory-Mapped Files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sz="2600" dirty="0" err="1" smtClean="0">
                <a:latin typeface="Courier New" pitchFamily="49" charset="0"/>
                <a:cs typeface="Courier New" pitchFamily="49" charset="0"/>
              </a:rPr>
              <a:t>MemoryMappedFile</a:t>
            </a:r>
            <a:r>
              <a:rPr lang="en-US" sz="2600" dirty="0" smtClean="0"/>
              <a:t> manages memory-mapped files</a:t>
            </a:r>
          </a:p>
          <a:p>
            <a:pPr lvl="1"/>
            <a:r>
              <a:rPr lang="en-US" dirty="0" smtClean="0"/>
              <a:t>Main methods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1439963066"/>
              </p:ext>
            </p:extLst>
          </p:nvPr>
        </p:nvGraphicFramePr>
        <p:xfrm>
          <a:off x="457200" y="2235653"/>
          <a:ext cx="8362800" cy="2494055"/>
        </p:xfrm>
        <a:graphic>
          <a:graphicData uri="http://schemas.openxmlformats.org/drawingml/2006/table">
            <a:tbl>
              <a:tblPr firstRow="1" bandRow="1">
                <a:tableStyleId>{5C22544A-7EE6-4342-B048-85BDC9FD1C3A}</a:tableStyleId>
              </a:tblPr>
              <a:tblGrid>
                <a:gridCol w="3034680"/>
                <a:gridCol w="5328120"/>
              </a:tblGrid>
              <a:tr h="370795">
                <a:tc>
                  <a:txBody>
                    <a:bodyPr/>
                    <a:lstStyle/>
                    <a:p>
                      <a:r>
                        <a:rPr lang="en-US" b="1" noProof="0" dirty="0" smtClean="0"/>
                        <a:t>Method</a:t>
                      </a:r>
                      <a:endParaRPr lang="en-US" b="1" noProof="0" dirty="0"/>
                    </a:p>
                  </a:txBody>
                  <a:tcPr anchor="ctr"/>
                </a:tc>
                <a:tc>
                  <a:txBody>
                    <a:bodyPr/>
                    <a:lstStyle/>
                    <a:p>
                      <a:r>
                        <a:rPr lang="en-US" b="1" noProof="0" dirty="0" smtClean="0"/>
                        <a:t>Description</a:t>
                      </a:r>
                      <a:endParaRPr lang="en-US" b="1" noProof="0" dirty="0"/>
                    </a:p>
                  </a:txBody>
                  <a:tcPr anchor="ctr"/>
                </a:tc>
              </a:tr>
              <a:tr h="370795">
                <a:tc>
                  <a:txBody>
                    <a:bodyPr/>
                    <a:lstStyle/>
                    <a:p>
                      <a:r>
                        <a:rPr lang="en-US" noProof="0" dirty="0" smtClean="0">
                          <a:latin typeface="Courier New" pitchFamily="49" charset="0"/>
                          <a:cs typeface="Courier New" pitchFamily="49" charset="0"/>
                        </a:rPr>
                        <a:t>CreateFromFile</a:t>
                      </a:r>
                      <a:endParaRPr lang="en-US" noProof="0" dirty="0">
                        <a:latin typeface="Courier New" pitchFamily="49" charset="0"/>
                        <a:cs typeface="Courier New" pitchFamily="49" charset="0"/>
                      </a:endParaRPr>
                    </a:p>
                  </a:txBody>
                  <a:tcPr anchor="ctr"/>
                </a:tc>
                <a:tc>
                  <a:txBody>
                    <a:bodyPr/>
                    <a:lstStyle/>
                    <a:p>
                      <a:r>
                        <a:rPr lang="en-US" noProof="0" dirty="0" smtClean="0"/>
                        <a:t>Access a persistent memory-mapped file</a:t>
                      </a:r>
                      <a:endParaRPr lang="en-US" noProof="0" dirty="0"/>
                    </a:p>
                  </a:txBody>
                  <a:tcPr anchor="ctr"/>
                </a:tc>
              </a:tr>
              <a:tr h="370795">
                <a:tc>
                  <a:txBody>
                    <a:bodyPr/>
                    <a:lstStyle/>
                    <a:p>
                      <a:r>
                        <a:rPr lang="en-US" sz="1600" noProof="0" dirty="0" smtClean="0">
                          <a:latin typeface="Courier New" pitchFamily="49" charset="0"/>
                          <a:cs typeface="Courier New" pitchFamily="49" charset="0"/>
                        </a:rPr>
                        <a:t>CreateNew</a:t>
                      </a:r>
                      <a:r>
                        <a:rPr lang="en-US" sz="1600" noProof="0" dirty="0" smtClean="0"/>
                        <a:t> or </a:t>
                      </a:r>
                      <a:r>
                        <a:rPr lang="en-US" sz="1600" noProof="0" dirty="0" smtClean="0">
                          <a:latin typeface="Courier New" pitchFamily="49" charset="0"/>
                          <a:cs typeface="Courier New" pitchFamily="49" charset="0"/>
                        </a:rPr>
                        <a:t>CreateOrOpen</a:t>
                      </a:r>
                      <a:endParaRPr lang="en-US" sz="1700" noProof="0" dirty="0">
                        <a:latin typeface="Courier New" pitchFamily="49" charset="0"/>
                        <a:cs typeface="Courier New" pitchFamily="49" charset="0"/>
                      </a:endParaRPr>
                    </a:p>
                  </a:txBody>
                  <a:tcPr anchor="ctr"/>
                </a:tc>
                <a:tc>
                  <a:txBody>
                    <a:bodyPr/>
                    <a:lstStyle/>
                    <a:p>
                      <a:r>
                        <a:rPr lang="en-US" noProof="0" dirty="0" smtClean="0"/>
                        <a:t>Create or open</a:t>
                      </a:r>
                      <a:r>
                        <a:rPr lang="en-US" baseline="0" noProof="0" dirty="0" smtClean="0"/>
                        <a:t> a non-persistent memory-mapped file</a:t>
                      </a:r>
                      <a:endParaRPr lang="en-US" noProof="0" dirty="0"/>
                    </a:p>
                  </a:txBody>
                  <a:tcPr anchor="ctr"/>
                </a:tc>
              </a:tr>
              <a:tr h="370795">
                <a:tc>
                  <a:txBody>
                    <a:bodyPr/>
                    <a:lstStyle/>
                    <a:p>
                      <a:r>
                        <a:rPr lang="en-US" noProof="0" dirty="0" smtClean="0">
                          <a:latin typeface="Courier New" pitchFamily="49" charset="0"/>
                          <a:cs typeface="Courier New" pitchFamily="49" charset="0"/>
                        </a:rPr>
                        <a:t>OpenExisting</a:t>
                      </a:r>
                      <a:endParaRPr lang="en-US" noProof="0" dirty="0">
                        <a:latin typeface="Courier New" pitchFamily="49" charset="0"/>
                        <a:cs typeface="Courier New" pitchFamily="49" charset="0"/>
                      </a:endParaRPr>
                    </a:p>
                  </a:txBody>
                  <a:tcPr anchor="ctr"/>
                </a:tc>
                <a:tc>
                  <a:txBody>
                    <a:bodyPr/>
                    <a:lstStyle/>
                    <a:p>
                      <a:r>
                        <a:rPr lang="en-US" noProof="0" dirty="0" smtClean="0"/>
                        <a:t>Open an existing memory-mapped</a:t>
                      </a:r>
                      <a:r>
                        <a:rPr lang="en-US" baseline="0" noProof="0" dirty="0" smtClean="0"/>
                        <a:t> file (typically, one created by another process)</a:t>
                      </a:r>
                      <a:endParaRPr lang="en-US" noProof="0" dirty="0"/>
                    </a:p>
                  </a:txBody>
                  <a:tcPr anchor="ctr"/>
                </a:tc>
              </a:tr>
              <a:tr h="370795">
                <a:tc>
                  <a:txBody>
                    <a:bodyPr/>
                    <a:lstStyle/>
                    <a:p>
                      <a:r>
                        <a:rPr lang="en-US" noProof="0" dirty="0" smtClean="0">
                          <a:latin typeface="Courier New" pitchFamily="49" charset="0"/>
                          <a:cs typeface="Courier New" pitchFamily="49" charset="0"/>
                        </a:rPr>
                        <a:t>CreateViewStream</a:t>
                      </a:r>
                      <a:endParaRPr lang="en-US" noProof="0" dirty="0">
                        <a:latin typeface="Courier New" pitchFamily="49" charset="0"/>
                        <a:cs typeface="Courier New" pitchFamily="49" charset="0"/>
                      </a:endParaRPr>
                    </a:p>
                  </a:txBody>
                  <a:tcPr anchor="ctr"/>
                </a:tc>
                <a:tc>
                  <a:txBody>
                    <a:bodyPr/>
                    <a:lstStyle/>
                    <a:p>
                      <a:r>
                        <a:rPr lang="en-US" noProof="0" dirty="0" smtClean="0"/>
                        <a:t>Access a memory-mapped file sequentially</a:t>
                      </a:r>
                      <a:endParaRPr lang="en-US" noProof="0" dirty="0"/>
                    </a:p>
                  </a:txBody>
                  <a:tcPr anchor="ctr"/>
                </a:tc>
              </a:tr>
              <a:tr h="370795">
                <a:tc>
                  <a:txBody>
                    <a:bodyPr/>
                    <a:lstStyle/>
                    <a:p>
                      <a:r>
                        <a:rPr lang="en-US" noProof="0" dirty="0" smtClean="0">
                          <a:latin typeface="Courier New" pitchFamily="49" charset="0"/>
                          <a:cs typeface="Courier New" pitchFamily="49" charset="0"/>
                        </a:rPr>
                        <a:t>CreateViewAccessor</a:t>
                      </a:r>
                      <a:endParaRPr lang="en-US" noProof="0" dirty="0">
                        <a:latin typeface="Courier New" pitchFamily="49" charset="0"/>
                        <a:cs typeface="Courier New" pitchFamily="49" charset="0"/>
                      </a:endParaRPr>
                    </a:p>
                  </a:txBody>
                  <a:tcPr anchor="ctr"/>
                </a:tc>
                <a:tc>
                  <a:txBody>
                    <a:bodyPr/>
                    <a:lstStyle/>
                    <a:p>
                      <a:r>
                        <a:rPr lang="en-US" noProof="0" dirty="0" smtClean="0"/>
                        <a:t>Access a memory-mapped file randomly</a:t>
                      </a:r>
                      <a:endParaRPr lang="en-US" noProof="0" dirty="0"/>
                    </a:p>
                  </a:txBody>
                  <a:tcPr anchor="ct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Memory-Mapped Files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sz="2600" dirty="0" err="1" smtClean="0">
                <a:latin typeface="Courier New" pitchFamily="49" charset="0"/>
                <a:cs typeface="Courier New" pitchFamily="49" charset="0"/>
              </a:rPr>
              <a:t>MemoryMappedFile</a:t>
            </a:r>
            <a:r>
              <a:rPr lang="en-US" sz="2600" dirty="0" smtClean="0"/>
              <a:t> manages memory-mapped files</a:t>
            </a:r>
          </a:p>
          <a:p>
            <a:pPr lvl="1"/>
            <a:r>
              <a:rPr lang="en-US" dirty="0" smtClean="0"/>
              <a:t>The </a:t>
            </a:r>
            <a:r>
              <a:rPr lang="en-US" dirty="0" err="1" smtClean="0">
                <a:latin typeface="Courier New" pitchFamily="49" charset="0"/>
                <a:cs typeface="Courier New" pitchFamily="49" charset="0"/>
              </a:rPr>
              <a:t>CreateViewStream</a:t>
            </a:r>
            <a:r>
              <a:rPr lang="en-US" dirty="0" smtClean="0"/>
              <a:t> and </a:t>
            </a:r>
            <a:r>
              <a:rPr lang="en-US" dirty="0" err="1" smtClean="0">
                <a:latin typeface="Courier New" pitchFamily="49" charset="0"/>
                <a:cs typeface="Courier New" pitchFamily="49" charset="0"/>
              </a:rPr>
              <a:t>CreateViewAccessor</a:t>
            </a:r>
            <a:r>
              <a:rPr lang="en-US" dirty="0" smtClean="0"/>
              <a:t> methods map a view of the file in memory</a:t>
            </a:r>
          </a:p>
          <a:p>
            <a:pPr lvl="1"/>
            <a:r>
              <a:rPr lang="en-US" dirty="0" smtClean="0"/>
              <a:t>Can then read/write to the view</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.NET 4 Core Enhancements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Quiz</a:t>
            </a:r>
            <a:endParaRPr lang="en-US" dirty="0"/>
          </a:p>
        </p:txBody>
      </p:sp>
      <p:pic>
        <p:nvPicPr>
          <p:cNvPr id="8" name="Picture 2" descr="D:\Users\Renaud\Desktop\StageFinEtudesSupinfo\Icons-New\v3\Min\Ques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Espace réservé du contenu 2"/>
          <p:cNvSpPr>
            <a:spLocks noGrp="1"/>
          </p:cNvSpPr>
          <p:nvPr>
            <p:ph idx="1"/>
          </p:nvPr>
        </p:nvSpPr>
        <p:spPr>
          <a:xfrm>
            <a:off x="323528" y="1128713"/>
            <a:ext cx="8712968" cy="4230687"/>
          </a:xfrm>
        </p:spPr>
        <p:txBody>
          <a:bodyPr/>
          <a:lstStyle/>
          <a:p>
            <a:pPr marL="0" indent="0">
              <a:buNone/>
            </a:pPr>
            <a:r>
              <a:rPr lang="en-US" dirty="0" smtClean="0"/>
              <a:t>Write a lambda expression that returns the square of a number in C#:</a:t>
            </a:r>
          </a:p>
          <a:p>
            <a:pPr>
              <a:spcBef>
                <a:spcPts val="1000"/>
              </a:spcBef>
              <a:buNone/>
            </a:pPr>
            <a:r>
              <a:rPr lang="en-US" u="sng" dirty="0" smtClean="0"/>
              <a:t>									_________________________</a:t>
            </a:r>
            <a:r>
              <a:rPr lang="en-US" dirty="0" smtClean="0"/>
              <a:t> </a:t>
            </a:r>
          </a:p>
          <a:p>
            <a:pPr>
              <a:spcBef>
                <a:spcPts val="1000"/>
              </a:spcBef>
              <a:buNone/>
            </a:pPr>
            <a:endParaRPr lang="en-US" dirty="0" smtClean="0"/>
          </a:p>
          <a:p>
            <a:pPr>
              <a:spcBef>
                <a:spcPts val="1000"/>
              </a:spcBef>
              <a:buNone/>
            </a:pPr>
            <a:r>
              <a:rPr lang="en-US" dirty="0" smtClean="0"/>
              <a:t>Write a LINQ query that computes the average of an array of numbers:</a:t>
            </a:r>
          </a:p>
          <a:p>
            <a:pPr>
              <a:spcBef>
                <a:spcPts val="1000"/>
              </a:spcBef>
              <a:buNone/>
            </a:pPr>
            <a:r>
              <a:rPr lang="en-US" spc="-150" dirty="0" smtClean="0"/>
              <a:t>___________________________________________________</a:t>
            </a:r>
          </a:p>
          <a:p>
            <a:pPr>
              <a:spcBef>
                <a:spcPts val="1000"/>
              </a:spcBef>
              <a:buNone/>
            </a:pPr>
            <a:endParaRPr lang="en-US" dirty="0" smtClean="0"/>
          </a:p>
        </p:txBody>
      </p:sp>
    </p:spTree>
    <p:extLst>
      <p:ext uri="{BB962C8B-B14F-4D97-AF65-F5344CB8AC3E}">
        <p14:creationId xmlns:p14="http://schemas.microsoft.com/office/powerpoint/2010/main" val="26360462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pPr>
              <a:defRPr/>
            </a:pPr>
            <a:r>
              <a:rPr lang="en-US" dirty="0" smtClean="0">
                <a:ea typeface="MS PGothic" charset="0"/>
                <a:cs typeface="Myriad Pro"/>
              </a:rPr>
              <a:t>C# and VB Language Enhancements</a:t>
            </a:r>
          </a:p>
        </p:txBody>
      </p:sp>
      <p:pic>
        <p:nvPicPr>
          <p:cNvPr id="16386" name="Picture 2" descr="D:\Users\Renaud\Desktop\StageFinEtudesSupinfo\Icons-New\v3\Min\Conclus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Object </a:t>
            </a:r>
            <a:r>
              <a:rPr lang="en-US" dirty="0" err="1" smtClean="0"/>
              <a:t>Initializers</a:t>
            </a:r>
            <a:endParaRPr lang="en-US" spc="-150"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Initializing an object means giving values to its properties</a:t>
            </a:r>
          </a:p>
          <a:p>
            <a:pPr lvl="1"/>
            <a:r>
              <a:rPr lang="en-US" dirty="0" smtClean="0"/>
              <a:t>This is usually done by defining several constructors</a:t>
            </a:r>
          </a:p>
          <a:p>
            <a:pPr lvl="2"/>
            <a:r>
              <a:rPr lang="en-US" dirty="0" smtClean="0"/>
              <a:t>One for each set of properties to initialize</a:t>
            </a:r>
          </a:p>
          <a:p>
            <a:pPr lvl="2"/>
            <a:r>
              <a:rPr lang="en-US" dirty="0" smtClean="0"/>
              <a:t>Can lead to classes with many constructors</a:t>
            </a:r>
          </a:p>
          <a:p>
            <a:r>
              <a:rPr lang="en-US" dirty="0" smtClean="0"/>
              <a:t>Objects can now be initialized when instantiated</a:t>
            </a:r>
          </a:p>
          <a:p>
            <a:pPr lvl="1"/>
            <a:r>
              <a:rPr lang="en-US" dirty="0" smtClean="0"/>
              <a:t>List of properties to initialize between curly brackets (yes, curly brackets in VB!)</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t>.NET 3.5 Language Review</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88DA28-9FFE-4F62-816F-25087E0FEB64}">
  <ds:schemaRefs>
    <ds:schemaRef ds:uri="http://schemas.microsoft.com/sharepoint/v3/contenttype/forms"/>
  </ds:schemaRefs>
</ds:datastoreItem>
</file>

<file path=customXml/itemProps2.xml><?xml version="1.0" encoding="utf-8"?>
<ds:datastoreItem xmlns:ds="http://schemas.openxmlformats.org/officeDocument/2006/customXml" ds:itemID="{DFE432CF-1730-4A1B-8F60-19BD51212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65DDC4-F16F-42D6-BBAA-59FAA007636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6039</Words>
  <Application>Microsoft Macintosh PowerPoint</Application>
  <PresentationFormat>Présentation à l'écran (16:10)</PresentationFormat>
  <Paragraphs>1106</Paragraphs>
  <Slides>89</Slides>
  <Notes>77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89</vt:i4>
      </vt:variant>
    </vt:vector>
  </HeadingPairs>
  <TitlesOfParts>
    <vt:vector size="99" baseType="lpstr">
      <vt:lpstr>Calibri</vt:lpstr>
      <vt:lpstr>Calibri (Heading)</vt:lpstr>
      <vt:lpstr>Century Schoolbook</vt:lpstr>
      <vt:lpstr>Courier New</vt:lpstr>
      <vt:lpstr>MS PGothic</vt:lpstr>
      <vt:lpstr>ＭＳ Ｐゴシック</vt:lpstr>
      <vt:lpstr>Myriad Pro</vt:lpstr>
      <vt:lpstr>Verdana</vt:lpstr>
      <vt:lpstr>Arial</vt:lpstr>
      <vt:lpstr>SUPINFOTheme</vt:lpstr>
      <vt:lpstr>Présentation PowerPoint</vt:lpstr>
      <vt:lpstr>Objectives</vt:lpstr>
      <vt:lpstr>Course plan</vt:lpstr>
      <vt:lpstr>.NET 3.5 Language review</vt:lpstr>
      <vt:lpstr>New Features in C# and VB</vt:lpstr>
      <vt:lpstr>New Features in C# and VB</vt:lpstr>
      <vt:lpstr>Auto-Implemented Properties (1/2)</vt:lpstr>
      <vt:lpstr>Auto-Implemented Properties (2/2) </vt:lpstr>
      <vt:lpstr>Object Initializers</vt:lpstr>
      <vt:lpstr>Object Initializers</vt:lpstr>
      <vt:lpstr>Collection Initializers</vt:lpstr>
      <vt:lpstr>Collection Initializers</vt:lpstr>
      <vt:lpstr>Type Inference</vt:lpstr>
      <vt:lpstr>Type Inference</vt:lpstr>
      <vt:lpstr>Anonymous Types</vt:lpstr>
      <vt:lpstr>Anonymous Types</vt:lpstr>
      <vt:lpstr>Extension Methods</vt:lpstr>
      <vt:lpstr>Extension Methods</vt:lpstr>
      <vt:lpstr>Extension Methods Illustrated</vt:lpstr>
      <vt:lpstr>Partial Methods</vt:lpstr>
      <vt:lpstr>Partial Methods</vt:lpstr>
      <vt:lpstr>Partial Methods Illustrated</vt:lpstr>
      <vt:lpstr>Lambda Expressions </vt:lpstr>
      <vt:lpstr>Lambda Expressions</vt:lpstr>
      <vt:lpstr>Lambda Expressions</vt:lpstr>
      <vt:lpstr>Lambda Expressions</vt:lpstr>
      <vt:lpstr>Lambda Expressions</vt:lpstr>
      <vt:lpstr>Events and Lambda Expressions</vt:lpstr>
      <vt:lpstr>Events and Lambda Expressions</vt:lpstr>
      <vt:lpstr>Events and Lambda Expressions</vt:lpstr>
      <vt:lpstr>Events and Lambda Expressions</vt:lpstr>
      <vt:lpstr>Func and Action</vt:lpstr>
      <vt:lpstr>Func and Action</vt:lpstr>
      <vt:lpstr>Optional and Named Parameters</vt:lpstr>
      <vt:lpstr>Optional and Named Parameters</vt:lpstr>
      <vt:lpstr>Questions?</vt:lpstr>
      <vt:lpstr>Exercise</vt:lpstr>
      <vt:lpstr>Dynamic language runtime</vt:lpstr>
      <vt:lpstr>Dynamic Types</vt:lpstr>
      <vt:lpstr>Dynamic Types</vt:lpstr>
      <vt:lpstr>Using Dynamic Types</vt:lpstr>
      <vt:lpstr>ExpandoObject</vt:lpstr>
      <vt:lpstr>ExpandoObject</vt:lpstr>
      <vt:lpstr>DynamicObject Class</vt:lpstr>
      <vt:lpstr>Présentation PowerPoint</vt:lpstr>
      <vt:lpstr>Dynamic Types—Pros and Cons</vt:lpstr>
      <vt:lpstr>Dynamic Types—Pros and Cons</vt:lpstr>
      <vt:lpstr>The Dynamic Language Runtime</vt:lpstr>
      <vt:lpstr>The Dynamic Language Runtime</vt:lpstr>
      <vt:lpstr>The Dynamic Language Runtime</vt:lpstr>
      <vt:lpstr>Using The IronPython Console</vt:lpstr>
      <vt:lpstr>Using The IronPython Console</vt:lpstr>
      <vt:lpstr>Questions?</vt:lpstr>
      <vt:lpstr>Linq: a query language</vt:lpstr>
      <vt:lpstr>LINQ Flavors</vt:lpstr>
      <vt:lpstr>LINQ Flavors</vt:lpstr>
      <vt:lpstr>Basic LINQ Queries</vt:lpstr>
      <vt:lpstr>Basic LINQ Queries</vt:lpstr>
      <vt:lpstr>from…in…select</vt:lpstr>
      <vt:lpstr>from…in…select</vt:lpstr>
      <vt:lpstr>The where Clause</vt:lpstr>
      <vt:lpstr>The select Clause</vt:lpstr>
      <vt:lpstr>The select Clause</vt:lpstr>
      <vt:lpstr>Aggregate Functions</vt:lpstr>
      <vt:lpstr>Aggregate Functions</vt:lpstr>
      <vt:lpstr>Using LINQ Method Syntax</vt:lpstr>
      <vt:lpstr>Using LINQ Method Syntax</vt:lpstr>
      <vt:lpstr>LINQ Extension Methods (1/2)</vt:lpstr>
      <vt:lpstr>LINQ Extension Methods (2/2)</vt:lpstr>
      <vt:lpstr>Going Further With LINQ</vt:lpstr>
      <vt:lpstr>Questions?</vt:lpstr>
      <vt:lpstr>Exercise (1/3)</vt:lpstr>
      <vt:lpstr>Exercise (2/3)</vt:lpstr>
      <vt:lpstr>Exercise (3/3)</vt:lpstr>
      <vt:lpstr>.NET 4 core enhancements</vt:lpstr>
      <vt:lpstr>.NET 4 New Data Types</vt:lpstr>
      <vt:lpstr>.NET 4 New Data Types</vt:lpstr>
      <vt:lpstr>.NET 4 New Data Types</vt:lpstr>
      <vt:lpstr>Tuples</vt:lpstr>
      <vt:lpstr>Tuples</vt:lpstr>
      <vt:lpstr>New Generic Types</vt:lpstr>
      <vt:lpstr>New Generic Types</vt:lpstr>
      <vt:lpstr>Memory-Mapped Files</vt:lpstr>
      <vt:lpstr>Memory-Mapped Files</vt:lpstr>
      <vt:lpstr>Memory-Mapped Files</vt:lpstr>
      <vt:lpstr>Memory-Mapped Files</vt:lpstr>
      <vt:lpstr>Questions?</vt:lpstr>
      <vt:lpstr>Quiz</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2015-12-13T20:42:19Z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