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4"/>
  </p:sldMasterIdLst>
  <p:notesMasterIdLst>
    <p:notesMasterId r:id="rId56"/>
  </p:notesMasterIdLst>
  <p:handoutMasterIdLst>
    <p:handoutMasterId r:id="rId57"/>
  </p:handoutMasterIdLst>
  <p:sldIdLst>
    <p:sldId id="444" r:id="rId5"/>
    <p:sldId id="456" r:id="rId6"/>
    <p:sldId id="457" r:id="rId7"/>
    <p:sldId id="453" r:id="rId8"/>
    <p:sldId id="532" r:id="rId9"/>
    <p:sldId id="542" r:id="rId10"/>
    <p:sldId id="568" r:id="rId11"/>
    <p:sldId id="543" r:id="rId12"/>
    <p:sldId id="544" r:id="rId13"/>
    <p:sldId id="547" r:id="rId14"/>
    <p:sldId id="549" r:id="rId15"/>
    <p:sldId id="560" r:id="rId16"/>
    <p:sldId id="545" r:id="rId17"/>
    <p:sldId id="564" r:id="rId18"/>
    <p:sldId id="546" r:id="rId19"/>
    <p:sldId id="550" r:id="rId20"/>
    <p:sldId id="588" r:id="rId21"/>
    <p:sldId id="587" r:id="rId22"/>
    <p:sldId id="551" r:id="rId23"/>
    <p:sldId id="552" r:id="rId24"/>
    <p:sldId id="553" r:id="rId25"/>
    <p:sldId id="554" r:id="rId26"/>
    <p:sldId id="555" r:id="rId27"/>
    <p:sldId id="556" r:id="rId28"/>
    <p:sldId id="557" r:id="rId29"/>
    <p:sldId id="558" r:id="rId30"/>
    <p:sldId id="561" r:id="rId31"/>
    <p:sldId id="589" r:id="rId32"/>
    <p:sldId id="562" r:id="rId33"/>
    <p:sldId id="563" r:id="rId34"/>
    <p:sldId id="569" r:id="rId35"/>
    <p:sldId id="570" r:id="rId36"/>
    <p:sldId id="571" r:id="rId37"/>
    <p:sldId id="572" r:id="rId38"/>
    <p:sldId id="573" r:id="rId39"/>
    <p:sldId id="574" r:id="rId40"/>
    <p:sldId id="575" r:id="rId41"/>
    <p:sldId id="576" r:id="rId42"/>
    <p:sldId id="577" r:id="rId43"/>
    <p:sldId id="578" r:id="rId44"/>
    <p:sldId id="579" r:id="rId45"/>
    <p:sldId id="580" r:id="rId46"/>
    <p:sldId id="581" r:id="rId47"/>
    <p:sldId id="582" r:id="rId48"/>
    <p:sldId id="583" r:id="rId49"/>
    <p:sldId id="584" r:id="rId50"/>
    <p:sldId id="585" r:id="rId51"/>
    <p:sldId id="565" r:id="rId52"/>
    <p:sldId id="566" r:id="rId53"/>
    <p:sldId id="586" r:id="rId54"/>
    <p:sldId id="522" r:id="rId55"/>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E2C5"/>
    <a:srgbClr val="5F5F5F"/>
    <a:srgbClr val="808080"/>
    <a:srgbClr val="479B8F"/>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24"/>
    <p:restoredTop sz="70403" autoAdjust="0"/>
  </p:normalViewPr>
  <p:slideViewPr>
    <p:cSldViewPr>
      <p:cViewPr varScale="1">
        <p:scale>
          <a:sx n="80" d="100"/>
          <a:sy n="80" d="100"/>
        </p:scale>
        <p:origin x="1280" y="18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3/9/16</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3/9/16</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extLst>
      <p:ext uri="{BB962C8B-B14F-4D97-AF65-F5344CB8AC3E}">
        <p14:creationId xmlns:p14="http://schemas.microsoft.com/office/powerpoint/2010/main" val="1809703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16</a:t>
            </a:fld>
            <a:endParaRPr lang="en-US"/>
          </a:p>
        </p:txBody>
      </p:sp>
    </p:spTree>
    <p:extLst>
      <p:ext uri="{BB962C8B-B14F-4D97-AF65-F5344CB8AC3E}">
        <p14:creationId xmlns:p14="http://schemas.microsoft.com/office/powerpoint/2010/main" val="1702632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17</a:t>
            </a:fld>
            <a:endParaRPr lang="en-US"/>
          </a:p>
        </p:txBody>
      </p:sp>
    </p:spTree>
    <p:extLst>
      <p:ext uri="{BB962C8B-B14F-4D97-AF65-F5344CB8AC3E}">
        <p14:creationId xmlns:p14="http://schemas.microsoft.com/office/powerpoint/2010/main" val="758264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18</a:t>
            </a:fld>
            <a:endParaRPr lang="en-US"/>
          </a:p>
        </p:txBody>
      </p:sp>
    </p:spTree>
    <p:extLst>
      <p:ext uri="{BB962C8B-B14F-4D97-AF65-F5344CB8AC3E}">
        <p14:creationId xmlns:p14="http://schemas.microsoft.com/office/powerpoint/2010/main" val="2093274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19</a:t>
            </a:fld>
            <a:endParaRPr lang="en-US"/>
          </a:p>
        </p:txBody>
      </p:sp>
    </p:spTree>
    <p:extLst>
      <p:ext uri="{BB962C8B-B14F-4D97-AF65-F5344CB8AC3E}">
        <p14:creationId xmlns:p14="http://schemas.microsoft.com/office/powerpoint/2010/main" val="4020672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Tous les </a:t>
            </a:r>
            <a:r>
              <a:rPr lang="fr-FR" dirty="0" err="1" smtClean="0"/>
              <a:t>controls</a:t>
            </a:r>
            <a:r>
              <a:rPr lang="fr-FR" dirty="0" smtClean="0"/>
              <a:t> on des équivalant en html… </a:t>
            </a:r>
          </a:p>
          <a:p>
            <a:r>
              <a:rPr lang="fr-FR" dirty="0" err="1" smtClean="0"/>
              <a:t>Button</a:t>
            </a:r>
            <a:r>
              <a:rPr lang="fr-FR" baseline="0" dirty="0" smtClean="0"/>
              <a:t> : &lt;</a:t>
            </a:r>
            <a:r>
              <a:rPr lang="fr-FR" baseline="0" dirty="0" err="1" smtClean="0"/>
              <a:t>button</a:t>
            </a:r>
            <a:r>
              <a:rPr lang="fr-FR" baseline="0" dirty="0" smtClean="0"/>
              <a:t>&gt;</a:t>
            </a:r>
          </a:p>
          <a:p>
            <a:r>
              <a:rPr lang="fr-FR" baseline="0" dirty="0" err="1" smtClean="0"/>
              <a:t>Checkbox</a:t>
            </a:r>
            <a:r>
              <a:rPr lang="fr-FR" baseline="0" dirty="0" smtClean="0"/>
              <a:t> : </a:t>
            </a:r>
            <a:r>
              <a:rPr lang="fr-FR" sz="1200" b="0" i="0" kern="1200" dirty="0" smtClean="0">
                <a:solidFill>
                  <a:schemeClr val="tx1"/>
                </a:solidFill>
                <a:effectLst/>
                <a:latin typeface="Arial" charset="0"/>
                <a:ea typeface="ＭＳ Ｐゴシック" charset="-128"/>
                <a:cs typeface="ＭＳ Ｐゴシック" charset="-128"/>
              </a:rPr>
              <a:t>&lt;input type="radio" </a:t>
            </a:r>
            <a:r>
              <a:rPr lang="fr-FR" sz="1200" b="0" i="0" kern="1200" dirty="0" err="1" smtClean="0">
                <a:solidFill>
                  <a:schemeClr val="tx1"/>
                </a:solidFill>
                <a:effectLst/>
                <a:latin typeface="Arial" charset="0"/>
                <a:ea typeface="ＭＳ Ｐゴシック" charset="-128"/>
                <a:cs typeface="ＭＳ Ｐゴシック" charset="-128"/>
              </a:rPr>
              <a:t>name</a:t>
            </a:r>
            <a:r>
              <a:rPr lang="fr-FR" sz="1200" b="0" i="0" kern="1200" dirty="0" smtClean="0">
                <a:solidFill>
                  <a:schemeClr val="tx1"/>
                </a:solidFill>
                <a:effectLst/>
                <a:latin typeface="Arial" charset="0"/>
                <a:ea typeface="ＭＳ Ｐゴシック" charset="-128"/>
                <a:cs typeface="ＭＳ Ｐゴシック" charset="-128"/>
              </a:rPr>
              <a:t>="</a:t>
            </a:r>
            <a:r>
              <a:rPr lang="fr-FR" sz="1200" b="0" i="0" kern="1200" dirty="0" err="1" smtClean="0">
                <a:solidFill>
                  <a:schemeClr val="tx1"/>
                </a:solidFill>
                <a:effectLst/>
                <a:latin typeface="Arial" charset="0"/>
                <a:ea typeface="ＭＳ Ｐゴシック" charset="-128"/>
                <a:cs typeface="ＭＳ Ｐゴシック" charset="-128"/>
              </a:rPr>
              <a:t>gender</a:t>
            </a:r>
            <a:r>
              <a:rPr lang="fr-FR" sz="1200" b="0" i="0" kern="1200" dirty="0" smtClean="0">
                <a:solidFill>
                  <a:schemeClr val="tx1"/>
                </a:solidFill>
                <a:effectLst/>
                <a:latin typeface="Arial" charset="0"/>
                <a:ea typeface="ＭＳ Ｐゴシック" charset="-128"/>
                <a:cs typeface="ＭＳ Ｐゴシック" charset="-128"/>
              </a:rPr>
              <a:t>" value="male" </a:t>
            </a:r>
            <a:r>
              <a:rPr lang="fr-FR" sz="1200" b="0" i="0" kern="1200" dirty="0" err="1" smtClean="0">
                <a:solidFill>
                  <a:schemeClr val="tx1"/>
                </a:solidFill>
                <a:effectLst/>
                <a:latin typeface="Arial" charset="0"/>
                <a:ea typeface="ＭＳ Ｐゴシック" charset="-128"/>
                <a:cs typeface="ＭＳ Ｐゴシック" charset="-128"/>
              </a:rPr>
              <a:t>checked</a:t>
            </a:r>
            <a:r>
              <a:rPr lang="fr-FR" sz="1200" b="0" i="0" kern="1200" dirty="0" smtClean="0">
                <a:solidFill>
                  <a:schemeClr val="tx1"/>
                </a:solidFill>
                <a:effectLst/>
                <a:latin typeface="Arial" charset="0"/>
                <a:ea typeface="ＭＳ Ｐゴシック" charset="-128"/>
                <a:cs typeface="ＭＳ Ｐゴシック" charset="-128"/>
              </a:rPr>
              <a:t>&gt;</a:t>
            </a:r>
          </a:p>
          <a:p>
            <a:r>
              <a:rPr lang="fr-FR" sz="1200" b="0" i="0" kern="1200" dirty="0" smtClean="0">
                <a:solidFill>
                  <a:schemeClr val="tx1"/>
                </a:solidFill>
                <a:effectLst/>
                <a:latin typeface="Arial" charset="0"/>
                <a:ea typeface="ＭＳ Ｐゴシック" charset="-128"/>
                <a:cs typeface="ＭＳ Ｐゴシック" charset="-128"/>
              </a:rPr>
              <a:t>…</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20</a:t>
            </a:fld>
            <a:endParaRPr lang="en-US"/>
          </a:p>
        </p:txBody>
      </p:sp>
    </p:spTree>
    <p:extLst>
      <p:ext uri="{BB962C8B-B14F-4D97-AF65-F5344CB8AC3E}">
        <p14:creationId xmlns:p14="http://schemas.microsoft.com/office/powerpoint/2010/main" val="1970959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21</a:t>
            </a:fld>
            <a:endParaRPr lang="en-US"/>
          </a:p>
        </p:txBody>
      </p:sp>
    </p:spTree>
    <p:extLst>
      <p:ext uri="{BB962C8B-B14F-4D97-AF65-F5344CB8AC3E}">
        <p14:creationId xmlns:p14="http://schemas.microsoft.com/office/powerpoint/2010/main" val="3421574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22</a:t>
            </a:fld>
            <a:endParaRPr lang="en-US"/>
          </a:p>
        </p:txBody>
      </p:sp>
    </p:spTree>
    <p:extLst>
      <p:ext uri="{BB962C8B-B14F-4D97-AF65-F5344CB8AC3E}">
        <p14:creationId xmlns:p14="http://schemas.microsoft.com/office/powerpoint/2010/main" val="3063834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23</a:t>
            </a:fld>
            <a:endParaRPr lang="en-US"/>
          </a:p>
        </p:txBody>
      </p:sp>
    </p:spTree>
    <p:extLst>
      <p:ext uri="{BB962C8B-B14F-4D97-AF65-F5344CB8AC3E}">
        <p14:creationId xmlns:p14="http://schemas.microsoft.com/office/powerpoint/2010/main" val="830320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24</a:t>
            </a:fld>
            <a:endParaRPr lang="en-US"/>
          </a:p>
        </p:txBody>
      </p:sp>
    </p:spTree>
    <p:extLst>
      <p:ext uri="{BB962C8B-B14F-4D97-AF65-F5344CB8AC3E}">
        <p14:creationId xmlns:p14="http://schemas.microsoft.com/office/powerpoint/2010/main" val="2496544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Single-Line</a:t>
            </a:r>
            <a:r>
              <a:rPr lang="fr-FR" baseline="0" dirty="0" smtClean="0"/>
              <a:t> </a:t>
            </a:r>
            <a:r>
              <a:rPr lang="fr-FR" baseline="0" dirty="0" err="1" smtClean="0"/>
              <a:t>text</a:t>
            </a:r>
            <a:r>
              <a:rPr lang="fr-FR" baseline="0" dirty="0" smtClean="0"/>
              <a:t> box : &lt;input type=« </a:t>
            </a:r>
            <a:r>
              <a:rPr lang="fr-FR" baseline="0" dirty="0" err="1" smtClean="0"/>
              <a:t>text</a:t>
            </a:r>
            <a:r>
              <a:rPr lang="fr-FR" baseline="0" dirty="0" smtClean="0"/>
              <a:t> » /&gt;</a:t>
            </a:r>
          </a:p>
          <a:p>
            <a:r>
              <a:rPr lang="fr-FR" baseline="0" dirty="0" err="1" smtClean="0"/>
              <a:t>Password</a:t>
            </a:r>
            <a:r>
              <a:rPr lang="fr-FR" baseline="0" dirty="0" smtClean="0"/>
              <a:t> : &lt;input type=« </a:t>
            </a:r>
            <a:r>
              <a:rPr lang="fr-FR" baseline="0" dirty="0" err="1" smtClean="0"/>
              <a:t>password</a:t>
            </a:r>
            <a:r>
              <a:rPr lang="fr-FR" baseline="0" dirty="0" smtClean="0"/>
              <a:t> » /&gt;</a:t>
            </a:r>
          </a:p>
          <a:p>
            <a:r>
              <a:rPr lang="fr-FR" baseline="0" dirty="0" smtClean="0"/>
              <a:t>Multi-Line </a:t>
            </a:r>
            <a:r>
              <a:rPr lang="fr-FR" baseline="0" dirty="0" err="1" smtClean="0"/>
              <a:t>text</a:t>
            </a:r>
            <a:r>
              <a:rPr lang="fr-FR" baseline="0" dirty="0" smtClean="0"/>
              <a:t> box : &lt;</a:t>
            </a:r>
            <a:r>
              <a:rPr lang="fr-FR" baseline="0" dirty="0" err="1" smtClean="0"/>
              <a:t>textarea</a:t>
            </a:r>
            <a:r>
              <a:rPr lang="fr-FR" baseline="0" dirty="0" smtClean="0"/>
              <a:t>/&gt;</a:t>
            </a:r>
          </a:p>
          <a:p>
            <a:r>
              <a:rPr lang="fr-FR" baseline="0" dirty="0" smtClean="0"/>
              <a:t>Rich </a:t>
            </a:r>
            <a:r>
              <a:rPr lang="fr-FR" baseline="0" dirty="0" err="1" smtClean="0"/>
              <a:t>text</a:t>
            </a:r>
            <a:r>
              <a:rPr lang="fr-FR" baseline="0" dirty="0" smtClean="0"/>
              <a:t> box : plugin ???</a:t>
            </a:r>
          </a:p>
          <a:p>
            <a:endParaRPr lang="fr-FR" baseline="0" dirty="0" smtClean="0"/>
          </a:p>
          <a:p>
            <a:endParaRPr lang="fr-FR" baseline="0"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25</a:t>
            </a:fld>
            <a:endParaRPr lang="en-US"/>
          </a:p>
        </p:txBody>
      </p:sp>
    </p:spTree>
    <p:extLst>
      <p:ext uri="{BB962C8B-B14F-4D97-AF65-F5344CB8AC3E}">
        <p14:creationId xmlns:p14="http://schemas.microsoft.com/office/powerpoint/2010/main" val="1372045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For</a:t>
            </a:r>
            <a:r>
              <a:rPr lang="fr-FR" baseline="0" dirty="0" smtClean="0"/>
              <a:t> </a:t>
            </a:r>
            <a:r>
              <a:rPr lang="fr-FR" baseline="0" dirty="0" err="1" smtClean="0"/>
              <a:t>flyout</a:t>
            </a:r>
            <a:r>
              <a:rPr lang="fr-FR" baseline="0" dirty="0" smtClean="0"/>
              <a:t>, </a:t>
            </a:r>
            <a:r>
              <a:rPr lang="fr-FR" baseline="0" dirty="0" err="1" smtClean="0"/>
              <a:t>tooltip</a:t>
            </a:r>
            <a:r>
              <a:rPr lang="fr-FR" baseline="0" dirty="0" smtClean="0"/>
              <a:t>, message </a:t>
            </a:r>
            <a:r>
              <a:rPr lang="fr-FR" baseline="0" dirty="0" err="1" smtClean="0"/>
              <a:t>dialog</a:t>
            </a:r>
            <a:r>
              <a:rPr lang="fr-FR" baseline="0" dirty="0" smtClean="0"/>
              <a:t> (content </a:t>
            </a:r>
            <a:r>
              <a:rPr lang="fr-FR" baseline="0" dirty="0" err="1" smtClean="0"/>
              <a:t>dialog</a:t>
            </a:r>
            <a:r>
              <a:rPr lang="fr-FR" baseline="0" dirty="0" smtClean="0"/>
              <a:t>), and more : </a:t>
            </a:r>
            <a:r>
              <a:rPr lang="fr-FR" baseline="0" dirty="0" err="1" smtClean="0"/>
              <a:t>see</a:t>
            </a:r>
            <a:r>
              <a:rPr lang="fr-FR" baseline="0" dirty="0" smtClean="0"/>
              <a:t> http://</a:t>
            </a:r>
            <a:r>
              <a:rPr lang="fr-FR" baseline="0" dirty="0" err="1" smtClean="0"/>
              <a:t>winjs.azurewebsites.net</a:t>
            </a:r>
            <a:r>
              <a:rPr lang="fr-FR" baseline="0" dirty="0" smtClean="0"/>
              <a:t>/</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26</a:t>
            </a:fld>
            <a:endParaRPr lang="en-US"/>
          </a:p>
        </p:txBody>
      </p:sp>
    </p:spTree>
    <p:extLst>
      <p:ext uri="{BB962C8B-B14F-4D97-AF65-F5344CB8AC3E}">
        <p14:creationId xmlns:p14="http://schemas.microsoft.com/office/powerpoint/2010/main" val="4010267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27</a:t>
            </a:fld>
            <a:endParaRPr lang="en-US"/>
          </a:p>
        </p:txBody>
      </p:sp>
    </p:spTree>
    <p:extLst>
      <p:ext uri="{BB962C8B-B14F-4D97-AF65-F5344CB8AC3E}">
        <p14:creationId xmlns:p14="http://schemas.microsoft.com/office/powerpoint/2010/main" val="3779607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28</a:t>
            </a:fld>
            <a:endParaRPr lang="en-US"/>
          </a:p>
        </p:txBody>
      </p:sp>
    </p:spTree>
    <p:extLst>
      <p:ext uri="{BB962C8B-B14F-4D97-AF65-F5344CB8AC3E}">
        <p14:creationId xmlns:p14="http://schemas.microsoft.com/office/powerpoint/2010/main" val="4994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1" dirty="0" err="1" smtClean="0">
                <a:solidFill>
                  <a:schemeClr val="tx1"/>
                </a:solidFill>
                <a:latin typeface="Courier New"/>
                <a:ea typeface="ＭＳ Ｐゴシック" pitchFamily="1" charset="-128"/>
                <a:cs typeface="Courier New"/>
              </a:rPr>
              <a:t>querySelector</a:t>
            </a:r>
            <a:r>
              <a:rPr lang="fr-FR" sz="1200" b="1" dirty="0" smtClean="0">
                <a:solidFill>
                  <a:schemeClr val="tx1"/>
                </a:solidFill>
                <a:latin typeface="Courier New"/>
                <a:ea typeface="ＭＳ Ｐゴシック" pitchFamily="1" charset="-128"/>
                <a:cs typeface="Courier New"/>
              </a:rPr>
              <a:t> </a:t>
            </a:r>
            <a:r>
              <a:rPr lang="fr-FR" sz="1200" b="0" dirty="0" err="1" smtClean="0">
                <a:solidFill>
                  <a:schemeClr val="tx1"/>
                </a:solidFill>
                <a:latin typeface="Courier New"/>
                <a:ea typeface="ＭＳ Ｐゴシック" pitchFamily="1" charset="-128"/>
                <a:cs typeface="Courier New"/>
              </a:rPr>
              <a:t>is</a:t>
            </a:r>
            <a:r>
              <a:rPr lang="fr-FR" sz="1200" b="0" dirty="0" smtClean="0">
                <a:solidFill>
                  <a:schemeClr val="tx1"/>
                </a:solidFill>
                <a:latin typeface="Courier New"/>
                <a:ea typeface="ＭＳ Ｐゴシック" pitchFamily="1" charset="-128"/>
                <a:cs typeface="Courier New"/>
              </a:rPr>
              <a:t> a native JS </a:t>
            </a:r>
            <a:r>
              <a:rPr lang="fr-FR" sz="1200" b="0" dirty="0" err="1" smtClean="0">
                <a:solidFill>
                  <a:schemeClr val="tx1"/>
                </a:solidFill>
                <a:latin typeface="Courier New"/>
                <a:ea typeface="ＭＳ Ｐゴシック" pitchFamily="1" charset="-128"/>
                <a:cs typeface="Courier New"/>
              </a:rPr>
              <a:t>function</a:t>
            </a:r>
            <a:endParaRPr lang="fr-FR" sz="1200" b="0" dirty="0" smtClean="0">
              <a:solidFill>
                <a:schemeClr val="tx1"/>
              </a:solidFill>
              <a:latin typeface="Courier New"/>
              <a:ea typeface="ＭＳ Ｐゴシック" pitchFamily="1" charset="-128"/>
              <a:cs typeface="Courier New"/>
            </a:endParaRPr>
          </a:p>
          <a:p>
            <a:r>
              <a:rPr lang="fr-FR" sz="1200" b="1" dirty="0" err="1" smtClean="0">
                <a:solidFill>
                  <a:schemeClr val="tx1"/>
                </a:solidFill>
                <a:latin typeface="Courier New"/>
                <a:ea typeface="ＭＳ Ｐゴシック" pitchFamily="1" charset="-128"/>
                <a:cs typeface="Courier New"/>
              </a:rPr>
              <a:t>winControl</a:t>
            </a:r>
            <a:r>
              <a:rPr lang="fr-FR" sz="1200" b="1" dirty="0" smtClean="0">
                <a:solidFill>
                  <a:schemeClr val="tx1"/>
                </a:solidFill>
                <a:latin typeface="Courier New"/>
                <a:ea typeface="ＭＳ Ｐゴシック" pitchFamily="1" charset="-128"/>
                <a:cs typeface="Courier New"/>
              </a:rPr>
              <a:t> </a:t>
            </a:r>
            <a:r>
              <a:rPr lang="fr-FR" sz="1200" b="0" dirty="0" err="1" smtClean="0">
                <a:solidFill>
                  <a:schemeClr val="tx1"/>
                </a:solidFill>
                <a:latin typeface="Courier New"/>
                <a:ea typeface="ＭＳ Ｐゴシック" pitchFamily="1" charset="-128"/>
                <a:cs typeface="Courier New"/>
              </a:rPr>
              <a:t>is</a:t>
            </a:r>
            <a:r>
              <a:rPr lang="fr-FR" sz="1200" b="0" dirty="0" smtClean="0">
                <a:solidFill>
                  <a:schemeClr val="tx1"/>
                </a:solidFill>
                <a:latin typeface="Courier New"/>
                <a:ea typeface="ＭＳ Ｐゴシック" pitchFamily="1" charset="-128"/>
                <a:cs typeface="Courier New"/>
              </a:rPr>
              <a:t> </a:t>
            </a:r>
            <a:r>
              <a:rPr lang="fr-FR" sz="1200" b="0" dirty="0" err="1" smtClean="0">
                <a:solidFill>
                  <a:schemeClr val="tx1"/>
                </a:solidFill>
                <a:latin typeface="Courier New"/>
                <a:ea typeface="ＭＳ Ｐゴシック" pitchFamily="1" charset="-128"/>
                <a:cs typeface="Courier New"/>
              </a:rPr>
              <a:t>WinJS</a:t>
            </a:r>
            <a:r>
              <a:rPr lang="fr-FR" sz="1200" b="0" dirty="0" smtClean="0">
                <a:solidFill>
                  <a:schemeClr val="tx1"/>
                </a:solidFill>
                <a:latin typeface="Courier New"/>
                <a:ea typeface="ＭＳ Ｐゴシック" pitchFamily="1" charset="-128"/>
                <a:cs typeface="Courier New"/>
              </a:rPr>
              <a:t> </a:t>
            </a:r>
            <a:r>
              <a:rPr lang="fr-FR" sz="1200" b="0" dirty="0" err="1" smtClean="0">
                <a:solidFill>
                  <a:schemeClr val="tx1"/>
                </a:solidFill>
                <a:latin typeface="Courier New"/>
                <a:ea typeface="ＭＳ Ｐゴシック" pitchFamily="1" charset="-128"/>
                <a:cs typeface="Courier New"/>
              </a:rPr>
              <a:t>wrapper</a:t>
            </a:r>
            <a:r>
              <a:rPr lang="fr-FR" sz="1200" b="0" dirty="0" smtClean="0">
                <a:solidFill>
                  <a:schemeClr val="tx1"/>
                </a:solidFill>
                <a:latin typeface="Courier New"/>
                <a:ea typeface="ＭＳ Ｐゴシック" pitchFamily="1" charset="-128"/>
                <a:cs typeface="Courier New"/>
              </a:rPr>
              <a:t>, </a:t>
            </a:r>
            <a:r>
              <a:rPr lang="fr-FR" sz="1200" b="0" dirty="0" err="1" smtClean="0">
                <a:solidFill>
                  <a:schemeClr val="tx1"/>
                </a:solidFill>
                <a:latin typeface="Courier New"/>
                <a:ea typeface="ＭＳ Ｐゴシック" pitchFamily="1" charset="-128"/>
                <a:cs typeface="Courier New"/>
              </a:rPr>
              <a:t>kinda</a:t>
            </a:r>
            <a:r>
              <a:rPr lang="fr-FR" sz="1200" b="0" dirty="0" smtClean="0">
                <a:solidFill>
                  <a:schemeClr val="tx1"/>
                </a:solidFill>
                <a:latin typeface="Courier New"/>
                <a:ea typeface="ＭＳ Ｐゴシック" pitchFamily="1" charset="-128"/>
                <a:cs typeface="Courier New"/>
              </a:rPr>
              <a:t> </a:t>
            </a:r>
            <a:r>
              <a:rPr lang="fr-FR" sz="1200" b="0" dirty="0" err="1" smtClean="0">
                <a:solidFill>
                  <a:schemeClr val="tx1"/>
                </a:solidFill>
                <a:latin typeface="Courier New"/>
                <a:ea typeface="ＭＳ Ｐゴシック" pitchFamily="1" charset="-128"/>
                <a:cs typeface="Courier New"/>
              </a:rPr>
              <a:t>like</a:t>
            </a:r>
            <a:r>
              <a:rPr lang="fr-FR" sz="1200" b="0" dirty="0" smtClean="0">
                <a:solidFill>
                  <a:schemeClr val="tx1"/>
                </a:solidFill>
                <a:latin typeface="Courier New"/>
                <a:ea typeface="ＭＳ Ｐゴシック" pitchFamily="1" charset="-128"/>
                <a:cs typeface="Courier New"/>
              </a:rPr>
              <a:t> as $(el) in jQuery</a:t>
            </a:r>
          </a:p>
          <a:p>
            <a:r>
              <a:rPr lang="fr-FR" sz="1200" b="0" dirty="0" err="1" smtClean="0">
                <a:solidFill>
                  <a:schemeClr val="tx1"/>
                </a:solidFill>
                <a:latin typeface="Courier New"/>
                <a:ea typeface="ＭＳ Ｐゴシック" pitchFamily="1" charset="-128"/>
                <a:cs typeface="Courier New"/>
              </a:rPr>
              <a:t>Also</a:t>
            </a:r>
            <a:r>
              <a:rPr lang="fr-FR" sz="1200" b="0" dirty="0" smtClean="0">
                <a:solidFill>
                  <a:schemeClr val="tx1"/>
                </a:solidFill>
                <a:latin typeface="Courier New"/>
                <a:ea typeface="ＭＳ Ｐゴシック" pitchFamily="1" charset="-128"/>
                <a:cs typeface="Courier New"/>
              </a:rPr>
              <a:t> </a:t>
            </a:r>
            <a:r>
              <a:rPr lang="fr-FR" sz="1200" b="0" dirty="0" err="1" smtClean="0">
                <a:solidFill>
                  <a:schemeClr val="tx1"/>
                </a:solidFill>
                <a:latin typeface="Courier New"/>
                <a:ea typeface="ＭＳ Ｐゴシック" pitchFamily="1" charset="-128"/>
                <a:cs typeface="Courier New"/>
              </a:rPr>
              <a:t>see</a:t>
            </a:r>
            <a:r>
              <a:rPr lang="fr-FR" sz="1200" b="0" baseline="0" dirty="0" smtClean="0">
                <a:solidFill>
                  <a:schemeClr val="tx1"/>
                </a:solidFill>
                <a:latin typeface="Courier New"/>
                <a:ea typeface="ＭＳ Ｐゴシック" pitchFamily="1" charset="-128"/>
                <a:cs typeface="Courier New"/>
              </a:rPr>
              <a:t> </a:t>
            </a:r>
            <a:r>
              <a:rPr lang="fr-FR" sz="1200" b="1" baseline="0" dirty="0" err="1" smtClean="0">
                <a:solidFill>
                  <a:schemeClr val="tx1"/>
                </a:solidFill>
                <a:latin typeface="Courier New"/>
                <a:ea typeface="ＭＳ Ｐゴシック" pitchFamily="1" charset="-128"/>
                <a:cs typeface="Courier New"/>
              </a:rPr>
              <a:t>getCommandById</a:t>
            </a:r>
            <a:r>
              <a:rPr lang="fr-FR" sz="1200" b="0" baseline="0" dirty="0" smtClean="0">
                <a:solidFill>
                  <a:schemeClr val="tx1"/>
                </a:solidFill>
                <a:latin typeface="Courier New"/>
                <a:ea typeface="ＭＳ Ｐゴシック" pitchFamily="1" charset="-128"/>
                <a:cs typeface="Courier New"/>
              </a:rPr>
              <a:t> </a:t>
            </a:r>
            <a:r>
              <a:rPr lang="fr-FR" sz="1200" b="0" baseline="0" dirty="0" err="1" smtClean="0">
                <a:solidFill>
                  <a:schemeClr val="tx1"/>
                </a:solidFill>
                <a:latin typeface="Courier New"/>
                <a:ea typeface="ＭＳ Ｐゴシック" pitchFamily="1" charset="-128"/>
                <a:cs typeface="Courier New"/>
              </a:rPr>
              <a:t>which</a:t>
            </a:r>
            <a:r>
              <a:rPr lang="fr-FR" sz="1200" b="0" baseline="0" dirty="0" smtClean="0">
                <a:solidFill>
                  <a:schemeClr val="tx1"/>
                </a:solidFill>
                <a:latin typeface="Courier New"/>
                <a:ea typeface="ＭＳ Ｐゴシック" pitchFamily="1" charset="-128"/>
                <a:cs typeface="Courier New"/>
              </a:rPr>
              <a:t> </a:t>
            </a:r>
            <a:r>
              <a:rPr lang="fr-FR" sz="1200" b="0" baseline="0" dirty="0" err="1" smtClean="0">
                <a:solidFill>
                  <a:schemeClr val="tx1"/>
                </a:solidFill>
                <a:latin typeface="Courier New"/>
                <a:ea typeface="ＭＳ Ｐゴシック" pitchFamily="1" charset="-128"/>
                <a:cs typeface="Courier New"/>
              </a:rPr>
              <a:t>is</a:t>
            </a:r>
            <a:r>
              <a:rPr lang="fr-FR" sz="1200" b="0" baseline="0" dirty="0" smtClean="0">
                <a:solidFill>
                  <a:schemeClr val="tx1"/>
                </a:solidFill>
                <a:latin typeface="Courier New"/>
                <a:ea typeface="ＭＳ Ｐゴシック" pitchFamily="1" charset="-128"/>
                <a:cs typeface="Courier New"/>
              </a:rPr>
              <a:t> a Win JS </a:t>
            </a:r>
            <a:r>
              <a:rPr lang="fr-FR" sz="1200" b="0" baseline="0" dirty="0" err="1" smtClean="0">
                <a:solidFill>
                  <a:schemeClr val="tx1"/>
                </a:solidFill>
                <a:latin typeface="Courier New"/>
                <a:ea typeface="ＭＳ Ｐゴシック" pitchFamily="1" charset="-128"/>
                <a:cs typeface="Courier New"/>
              </a:rPr>
              <a:t>function</a:t>
            </a:r>
            <a:r>
              <a:rPr lang="fr-FR" sz="1200" b="0" baseline="0" dirty="0" smtClean="0">
                <a:solidFill>
                  <a:schemeClr val="tx1"/>
                </a:solidFill>
                <a:latin typeface="Courier New"/>
                <a:ea typeface="ＭＳ Ｐゴシック" pitchFamily="1" charset="-128"/>
                <a:cs typeface="Courier New"/>
              </a:rPr>
              <a:t> </a:t>
            </a:r>
            <a:r>
              <a:rPr lang="fr-FR" sz="1200" b="0" baseline="0" dirty="0" err="1" smtClean="0">
                <a:solidFill>
                  <a:schemeClr val="tx1"/>
                </a:solidFill>
                <a:latin typeface="Courier New"/>
                <a:ea typeface="ＭＳ Ｐゴシック" pitchFamily="1" charset="-128"/>
                <a:cs typeface="Courier New"/>
              </a:rPr>
              <a:t>based</a:t>
            </a:r>
            <a:r>
              <a:rPr lang="fr-FR" sz="1200" b="0" baseline="0" dirty="0" smtClean="0">
                <a:solidFill>
                  <a:schemeClr val="tx1"/>
                </a:solidFill>
                <a:latin typeface="Courier New"/>
                <a:ea typeface="ＭＳ Ｐゴシック" pitchFamily="1" charset="-128"/>
                <a:cs typeface="Courier New"/>
              </a:rPr>
              <a:t> on id </a:t>
            </a:r>
            <a:r>
              <a:rPr lang="fr-FR" sz="1200" b="0" baseline="0" dirty="0" err="1" smtClean="0">
                <a:solidFill>
                  <a:schemeClr val="tx1"/>
                </a:solidFill>
                <a:latin typeface="Courier New"/>
                <a:ea typeface="ＭＳ Ｐゴシック" pitchFamily="1" charset="-128"/>
                <a:cs typeface="Courier New"/>
              </a:rPr>
              <a:t>supplied</a:t>
            </a:r>
            <a:r>
              <a:rPr lang="fr-FR" sz="1200" b="0" baseline="0" dirty="0" smtClean="0">
                <a:solidFill>
                  <a:schemeClr val="tx1"/>
                </a:solidFill>
                <a:latin typeface="Courier New"/>
                <a:ea typeface="ＭＳ Ｐゴシック" pitchFamily="1" charset="-128"/>
                <a:cs typeface="Courier New"/>
              </a:rPr>
              <a:t> in data-</a:t>
            </a:r>
            <a:r>
              <a:rPr lang="fr-FR" sz="1200" b="0" baseline="0" dirty="0" err="1" smtClean="0">
                <a:solidFill>
                  <a:schemeClr val="tx1"/>
                </a:solidFill>
                <a:latin typeface="Courier New"/>
                <a:ea typeface="ＭＳ Ｐゴシック" pitchFamily="1" charset="-128"/>
                <a:cs typeface="Courier New"/>
              </a:rPr>
              <a:t>win</a:t>
            </a:r>
            <a:r>
              <a:rPr lang="fr-FR" sz="1200" b="0" baseline="0" dirty="0" smtClean="0">
                <a:solidFill>
                  <a:schemeClr val="tx1"/>
                </a:solidFill>
                <a:latin typeface="Courier New"/>
                <a:ea typeface="ＭＳ Ｐゴシック" pitchFamily="1" charset="-128"/>
                <a:cs typeface="Courier New"/>
              </a:rPr>
              <a:t>-options.</a:t>
            </a:r>
            <a:endParaRPr lang="en-US" sz="1200" b="0" dirty="0" smtClean="0">
              <a:solidFill>
                <a:schemeClr val="tx1"/>
              </a:solidFill>
              <a:latin typeface="Courier New"/>
              <a:ea typeface="ＭＳ Ｐゴシック" pitchFamily="1" charset="-128"/>
              <a:cs typeface="Courier New"/>
            </a:endParaRPr>
          </a:p>
          <a:p>
            <a:r>
              <a:rPr lang="en-US" sz="1200" b="1" dirty="0" smtClean="0">
                <a:solidFill>
                  <a:schemeClr val="tx1"/>
                </a:solidFill>
                <a:latin typeface="Courier New"/>
                <a:ea typeface="ＭＳ Ｐゴシック" pitchFamily="1" charset="-128"/>
                <a:cs typeface="Courier New"/>
              </a:rPr>
              <a:t> </a:t>
            </a:r>
          </a:p>
          <a:p>
            <a:r>
              <a:rPr lang="fr-FR" b="0" dirty="0" smtClean="0"/>
              <a:t>Be sure to </a:t>
            </a:r>
            <a:r>
              <a:rPr lang="fr-FR" b="0" dirty="0" err="1" smtClean="0"/>
              <a:t>link</a:t>
            </a:r>
            <a:r>
              <a:rPr lang="fr-FR" b="0" baseline="0" dirty="0" smtClean="0"/>
              <a:t> </a:t>
            </a:r>
            <a:r>
              <a:rPr lang="fr-FR" b="0" baseline="0" dirty="0" err="1" smtClean="0"/>
              <a:t>WinJS.Namespace.Define</a:t>
            </a:r>
            <a:r>
              <a:rPr lang="fr-FR" b="0" baseline="0" dirty="0" smtClean="0"/>
              <a:t>("</a:t>
            </a:r>
            <a:r>
              <a:rPr lang="fr-FR" b="0" baseline="0" dirty="0" err="1" smtClean="0"/>
              <a:t>DemoWinJS.pages.appbar</a:t>
            </a:r>
            <a:r>
              <a:rPr lang="fr-FR" b="0" baseline="0" dirty="0" smtClean="0"/>
              <a:t>") to HTML code in </a:t>
            </a:r>
            <a:r>
              <a:rPr lang="fr-FR" b="0" baseline="0" dirty="0" err="1" smtClean="0"/>
              <a:t>previous</a:t>
            </a:r>
            <a:r>
              <a:rPr lang="fr-FR" b="0" baseline="0" dirty="0" smtClean="0"/>
              <a:t> slide</a:t>
            </a:r>
          </a:p>
          <a:p>
            <a:r>
              <a:rPr lang="fr-FR" b="0" baseline="0" dirty="0" smtClean="0"/>
              <a:t>Corresponds to « </a:t>
            </a:r>
            <a:r>
              <a:rPr lang="fr-FR" b="0" baseline="0" dirty="0" err="1" smtClean="0"/>
              <a:t>onclick</a:t>
            </a:r>
            <a:r>
              <a:rPr lang="fr-FR" b="0" baseline="0" dirty="0" smtClean="0"/>
              <a:t> » </a:t>
            </a:r>
            <a:r>
              <a:rPr lang="fr-FR" b="0" baseline="0" dirty="0" err="1" smtClean="0"/>
              <a:t>Remove</a:t>
            </a:r>
            <a:r>
              <a:rPr lang="fr-FR" b="0" baseline="0" dirty="0" smtClean="0"/>
              <a:t> </a:t>
            </a:r>
            <a:r>
              <a:rPr lang="fr-FR" b="0" baseline="0" dirty="0" err="1" smtClean="0"/>
              <a:t>button</a:t>
            </a:r>
            <a:r>
              <a:rPr lang="fr-FR" b="0" baseline="0" dirty="0" smtClean="0"/>
              <a:t>. This </a:t>
            </a:r>
            <a:r>
              <a:rPr lang="fr-FR" b="0" baseline="0" dirty="0" err="1" smtClean="0"/>
              <a:t>onclick</a:t>
            </a:r>
            <a:r>
              <a:rPr lang="fr-FR" b="0" baseline="0" dirty="0" smtClean="0"/>
              <a:t> </a:t>
            </a:r>
            <a:r>
              <a:rPr lang="fr-FR" b="0" baseline="0" dirty="0" err="1" smtClean="0"/>
              <a:t>searches</a:t>
            </a:r>
            <a:r>
              <a:rPr lang="fr-FR" b="0" baseline="0" dirty="0" smtClean="0"/>
              <a:t> for </a:t>
            </a:r>
            <a:r>
              <a:rPr lang="fr-FR" b="0" baseline="0" dirty="0" err="1" smtClean="0"/>
              <a:t>this</a:t>
            </a:r>
            <a:r>
              <a:rPr lang="fr-FR" b="0" baseline="0" dirty="0" smtClean="0"/>
              <a:t> </a:t>
            </a:r>
            <a:r>
              <a:rPr lang="fr-FR" b="0" baseline="0" dirty="0" err="1" smtClean="0"/>
              <a:t>namespace</a:t>
            </a:r>
            <a:r>
              <a:rPr lang="fr-FR" b="0" baseline="0" dirty="0" smtClean="0"/>
              <a:t>, and select the « </a:t>
            </a:r>
            <a:r>
              <a:rPr lang="fr-FR" b="0" baseline="0" dirty="0" err="1" smtClean="0"/>
              <a:t>remove</a:t>
            </a:r>
            <a:r>
              <a:rPr lang="fr-FR" b="0" baseline="0" dirty="0" smtClean="0"/>
              <a:t> » </a:t>
            </a:r>
            <a:r>
              <a:rPr lang="fr-FR" b="0" baseline="0" dirty="0" err="1" smtClean="0"/>
              <a:t>method</a:t>
            </a:r>
            <a:endParaRPr lang="fr-FR" b="0"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29</a:t>
            </a:fld>
            <a:endParaRPr lang="en-US"/>
          </a:p>
        </p:txBody>
      </p:sp>
    </p:spTree>
    <p:extLst>
      <p:ext uri="{BB962C8B-B14F-4D97-AF65-F5344CB8AC3E}">
        <p14:creationId xmlns:p14="http://schemas.microsoft.com/office/powerpoint/2010/main" val="11680693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30</a:t>
            </a:fld>
            <a:endParaRPr lang="en-US"/>
          </a:p>
        </p:txBody>
      </p:sp>
    </p:spTree>
    <p:extLst>
      <p:ext uri="{BB962C8B-B14F-4D97-AF65-F5344CB8AC3E}">
        <p14:creationId xmlns:p14="http://schemas.microsoft.com/office/powerpoint/2010/main" val="3535392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32</a:t>
            </a:fld>
            <a:endParaRPr lang="en-US"/>
          </a:p>
        </p:txBody>
      </p:sp>
    </p:spTree>
    <p:extLst>
      <p:ext uri="{BB962C8B-B14F-4D97-AF65-F5344CB8AC3E}">
        <p14:creationId xmlns:p14="http://schemas.microsoft.com/office/powerpoint/2010/main" val="1183153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a:t>
            </a:r>
            <a:r>
              <a:rPr lang="fr-FR" dirty="0" err="1" smtClean="0"/>
              <a:t>social.msdn.microsoft.com</a:t>
            </a:r>
            <a:r>
              <a:rPr lang="fr-FR" dirty="0" smtClean="0"/>
              <a:t>/Forums/en-US/d10b5e9b-7e9d-4469-b437-9b2774124f1a/i-dont-understand-the-purpose-and-when-to-use-winjsuiviewbox?forum=winappswithhtml5</a:t>
            </a:r>
          </a:p>
          <a:p>
            <a:endParaRPr lang="fr-FR" dirty="0" smtClean="0"/>
          </a:p>
          <a:p>
            <a:r>
              <a:rPr lang="fr-FR" sz="1200" b="0" i="0" kern="1200" dirty="0" err="1" smtClean="0">
                <a:solidFill>
                  <a:schemeClr val="tx1"/>
                </a:solidFill>
                <a:effectLst/>
                <a:latin typeface="Arial" charset="0"/>
                <a:ea typeface="ＭＳ Ｐゴシック" charset="-128"/>
                <a:cs typeface="ＭＳ Ｐゴシック" charset="-128"/>
              </a:rPr>
              <a:t>Scales</a:t>
            </a:r>
            <a:r>
              <a:rPr lang="fr-FR" sz="1200" b="0" i="0" kern="1200" dirty="0" smtClean="0">
                <a:solidFill>
                  <a:schemeClr val="tx1"/>
                </a:solidFill>
                <a:effectLst/>
                <a:latin typeface="Arial" charset="0"/>
                <a:ea typeface="ＭＳ Ｐゴシック" charset="-128"/>
                <a:cs typeface="ＭＳ Ｐゴシック" charset="-128"/>
              </a:rPr>
              <a:t> a single </a:t>
            </a:r>
            <a:r>
              <a:rPr lang="fr-FR" sz="1200" b="0" i="0" kern="1200" dirty="0" err="1" smtClean="0">
                <a:solidFill>
                  <a:schemeClr val="tx1"/>
                </a:solidFill>
                <a:effectLst/>
                <a:latin typeface="Arial" charset="0"/>
                <a:ea typeface="ＭＳ Ｐゴシック" charset="-128"/>
                <a:cs typeface="ＭＳ Ｐゴシック" charset="-128"/>
              </a:rPr>
              <a:t>child</a:t>
            </a:r>
            <a:r>
              <a:rPr lang="fr-FR" sz="1200" b="0" i="0" kern="1200" dirty="0" smtClean="0">
                <a:solidFill>
                  <a:schemeClr val="tx1"/>
                </a:solidFill>
                <a:effectLst/>
                <a:latin typeface="Arial" charset="0"/>
                <a:ea typeface="ＭＳ Ｐゴシック" charset="-128"/>
                <a:cs typeface="ＭＳ Ｐゴシック" charset="-128"/>
              </a:rPr>
              <a:t> </a:t>
            </a:r>
            <a:r>
              <a:rPr lang="fr-FR" sz="1200" b="0" i="0" kern="1200" dirty="0" err="1" smtClean="0">
                <a:solidFill>
                  <a:schemeClr val="tx1"/>
                </a:solidFill>
                <a:effectLst/>
                <a:latin typeface="Arial" charset="0"/>
                <a:ea typeface="ＭＳ Ｐゴシック" charset="-128"/>
                <a:cs typeface="ＭＳ Ｐゴシック" charset="-128"/>
              </a:rPr>
              <a:t>element</a:t>
            </a:r>
            <a:r>
              <a:rPr lang="fr-FR" sz="1200" b="0" i="0" kern="1200" dirty="0" smtClean="0">
                <a:solidFill>
                  <a:schemeClr val="tx1"/>
                </a:solidFill>
                <a:effectLst/>
                <a:latin typeface="Arial" charset="0"/>
                <a:ea typeface="ＭＳ Ｐゴシック" charset="-128"/>
                <a:cs typeface="ＭＳ Ｐゴシック" charset="-128"/>
              </a:rPr>
              <a:t> to </a:t>
            </a:r>
            <a:r>
              <a:rPr lang="fr-FR" sz="1200" b="0" i="0" kern="1200" dirty="0" err="1" smtClean="0">
                <a:solidFill>
                  <a:schemeClr val="tx1"/>
                </a:solidFill>
                <a:effectLst/>
                <a:latin typeface="Arial" charset="0"/>
                <a:ea typeface="ＭＳ Ｐゴシック" charset="-128"/>
                <a:cs typeface="ＭＳ Ｐゴシック" charset="-128"/>
              </a:rPr>
              <a:t>fill</a:t>
            </a:r>
            <a:r>
              <a:rPr lang="fr-FR" sz="1200" b="0" i="0" kern="1200" dirty="0" smtClean="0">
                <a:solidFill>
                  <a:schemeClr val="tx1"/>
                </a:solidFill>
                <a:effectLst/>
                <a:latin typeface="Arial" charset="0"/>
                <a:ea typeface="ＭＳ Ｐゴシック" charset="-128"/>
                <a:cs typeface="ＭＳ Ｐゴシック" charset="-128"/>
              </a:rPr>
              <a:t> the </a:t>
            </a:r>
            <a:r>
              <a:rPr lang="fr-FR" sz="1200" b="0" i="0" kern="1200" dirty="0" err="1" smtClean="0">
                <a:solidFill>
                  <a:schemeClr val="tx1"/>
                </a:solidFill>
                <a:effectLst/>
                <a:latin typeface="Arial" charset="0"/>
                <a:ea typeface="ＭＳ Ｐゴシック" charset="-128"/>
                <a:cs typeface="ＭＳ Ｐゴシック" charset="-128"/>
              </a:rPr>
              <a:t>available</a:t>
            </a:r>
            <a:r>
              <a:rPr lang="fr-FR" sz="1200" b="0" i="0" kern="1200" dirty="0" smtClean="0">
                <a:solidFill>
                  <a:schemeClr val="tx1"/>
                </a:solidFill>
                <a:effectLst/>
                <a:latin typeface="Arial" charset="0"/>
                <a:ea typeface="ＭＳ Ｐゴシック" charset="-128"/>
                <a:cs typeface="ＭＳ Ｐゴシック" charset="-128"/>
              </a:rPr>
              <a:t> </a:t>
            </a:r>
            <a:r>
              <a:rPr lang="fr-FR" sz="1200" b="0" i="0" kern="1200" dirty="0" err="1" smtClean="0">
                <a:solidFill>
                  <a:schemeClr val="tx1"/>
                </a:solidFill>
                <a:effectLst/>
                <a:latin typeface="Arial" charset="0"/>
                <a:ea typeface="ＭＳ Ｐゴシック" charset="-128"/>
                <a:cs typeface="ＭＳ Ｐゴシック" charset="-128"/>
              </a:rPr>
              <a:t>space</a:t>
            </a:r>
            <a:r>
              <a:rPr lang="fr-FR" sz="1200" b="0" i="0" kern="1200" dirty="0" smtClean="0">
                <a:solidFill>
                  <a:schemeClr val="tx1"/>
                </a:solidFill>
                <a:effectLst/>
                <a:latin typeface="Arial" charset="0"/>
                <a:ea typeface="ＭＳ Ｐゴシック" charset="-128"/>
                <a:cs typeface="ＭＳ Ｐゴシック" charset="-128"/>
              </a:rPr>
              <a:t> </a:t>
            </a:r>
            <a:r>
              <a:rPr lang="fr-FR" sz="1200" b="0" i="0" kern="1200" dirty="0" err="1" smtClean="0">
                <a:solidFill>
                  <a:schemeClr val="tx1"/>
                </a:solidFill>
                <a:effectLst/>
                <a:latin typeface="Arial" charset="0"/>
                <a:ea typeface="ＭＳ Ｐゴシック" charset="-128"/>
                <a:cs typeface="ＭＳ Ｐゴシック" charset="-128"/>
              </a:rPr>
              <a:t>without</a:t>
            </a:r>
            <a:r>
              <a:rPr lang="fr-FR" sz="1200" b="0" i="0" kern="1200" dirty="0" smtClean="0">
                <a:solidFill>
                  <a:schemeClr val="tx1"/>
                </a:solidFill>
                <a:effectLst/>
                <a:latin typeface="Arial" charset="0"/>
                <a:ea typeface="ＭＳ Ｐゴシック" charset="-128"/>
                <a:cs typeface="ＭＳ Ｐゴシック" charset="-128"/>
              </a:rPr>
              <a:t> </a:t>
            </a:r>
            <a:r>
              <a:rPr lang="fr-FR" sz="1200" b="0" i="0" kern="1200" dirty="0" err="1" smtClean="0">
                <a:solidFill>
                  <a:schemeClr val="tx1"/>
                </a:solidFill>
                <a:effectLst/>
                <a:latin typeface="Arial" charset="0"/>
                <a:ea typeface="ＭＳ Ｐゴシック" charset="-128"/>
                <a:cs typeface="ＭＳ Ｐゴシック" charset="-128"/>
              </a:rPr>
              <a:t>resizing</a:t>
            </a:r>
            <a:r>
              <a:rPr lang="fr-FR" sz="1200" b="0" i="0" kern="1200" dirty="0" smtClean="0">
                <a:solidFill>
                  <a:schemeClr val="tx1"/>
                </a:solidFill>
                <a:effectLst/>
                <a:latin typeface="Arial" charset="0"/>
                <a:ea typeface="ＭＳ Ｐゴシック" charset="-128"/>
                <a:cs typeface="ＭＳ Ｐゴシック" charset="-128"/>
              </a:rPr>
              <a:t> </a:t>
            </a:r>
            <a:r>
              <a:rPr lang="fr-FR" sz="1200" b="0" i="0" kern="1200" dirty="0" err="1" smtClean="0">
                <a:solidFill>
                  <a:schemeClr val="tx1"/>
                </a:solidFill>
                <a:effectLst/>
                <a:latin typeface="Arial" charset="0"/>
                <a:ea typeface="ＭＳ Ｐゴシック" charset="-128"/>
                <a:cs typeface="ＭＳ Ｐゴシック" charset="-128"/>
              </a:rPr>
              <a:t>it</a:t>
            </a:r>
            <a:r>
              <a:rPr lang="fr-FR" sz="1200" b="0" i="0" kern="1200" dirty="0" smtClean="0">
                <a:solidFill>
                  <a:schemeClr val="tx1"/>
                </a:solidFill>
                <a:effectLst/>
                <a:latin typeface="Arial" charset="0"/>
                <a:ea typeface="ＭＳ Ｐゴシック" charset="-128"/>
                <a:cs typeface="ＭＳ Ｐゴシック" charset="-128"/>
              </a:rPr>
              <a:t>. This control </a:t>
            </a:r>
            <a:r>
              <a:rPr lang="fr-FR" sz="1200" b="0" i="0" kern="1200" dirty="0" err="1" smtClean="0">
                <a:solidFill>
                  <a:schemeClr val="tx1"/>
                </a:solidFill>
                <a:effectLst/>
                <a:latin typeface="Arial" charset="0"/>
                <a:ea typeface="ＭＳ Ｐゴシック" charset="-128"/>
                <a:cs typeface="ＭＳ Ｐゴシック" charset="-128"/>
              </a:rPr>
              <a:t>reacts</a:t>
            </a:r>
            <a:r>
              <a:rPr lang="fr-FR" sz="1200" b="0" i="0" kern="1200" dirty="0" smtClean="0">
                <a:solidFill>
                  <a:schemeClr val="tx1"/>
                </a:solidFill>
                <a:effectLst/>
                <a:latin typeface="Arial" charset="0"/>
                <a:ea typeface="ＭＳ Ｐゴシック" charset="-128"/>
                <a:cs typeface="ＭＳ Ｐゴシック" charset="-128"/>
              </a:rPr>
              <a:t> to changes in the size of the container as </a:t>
            </a:r>
            <a:r>
              <a:rPr lang="fr-FR" sz="1200" b="0" i="0" kern="1200" dirty="0" err="1" smtClean="0">
                <a:solidFill>
                  <a:schemeClr val="tx1"/>
                </a:solidFill>
                <a:effectLst/>
                <a:latin typeface="Arial" charset="0"/>
                <a:ea typeface="ＭＳ Ｐゴシック" charset="-128"/>
                <a:cs typeface="ＭＳ Ｐゴシック" charset="-128"/>
              </a:rPr>
              <a:t>well</a:t>
            </a:r>
            <a:r>
              <a:rPr lang="fr-FR" sz="1200" b="0" i="0" kern="1200" dirty="0" smtClean="0">
                <a:solidFill>
                  <a:schemeClr val="tx1"/>
                </a:solidFill>
                <a:effectLst/>
                <a:latin typeface="Arial" charset="0"/>
                <a:ea typeface="ＭＳ Ｐゴシック" charset="-128"/>
                <a:cs typeface="ＭＳ Ｐゴシック" charset="-128"/>
              </a:rPr>
              <a:t> as changes in size of the </a:t>
            </a:r>
            <a:r>
              <a:rPr lang="fr-FR" sz="1200" b="0" i="0" kern="1200" dirty="0" err="1" smtClean="0">
                <a:solidFill>
                  <a:schemeClr val="tx1"/>
                </a:solidFill>
                <a:effectLst/>
                <a:latin typeface="Arial" charset="0"/>
                <a:ea typeface="ＭＳ Ｐゴシック" charset="-128"/>
                <a:cs typeface="ＭＳ Ｐゴシック" charset="-128"/>
              </a:rPr>
              <a:t>child</a:t>
            </a:r>
            <a:r>
              <a:rPr lang="fr-FR" sz="1200" b="0" i="0" kern="1200" dirty="0" smtClean="0">
                <a:solidFill>
                  <a:schemeClr val="tx1"/>
                </a:solidFill>
                <a:effectLst/>
                <a:latin typeface="Arial" charset="0"/>
                <a:ea typeface="ＭＳ Ｐゴシック" charset="-128"/>
                <a:cs typeface="ＭＳ Ｐゴシック" charset="-128"/>
              </a:rPr>
              <a:t> </a:t>
            </a:r>
            <a:r>
              <a:rPr lang="fr-FR" sz="1200" b="0" i="0" kern="1200" dirty="0" err="1" smtClean="0">
                <a:solidFill>
                  <a:schemeClr val="tx1"/>
                </a:solidFill>
                <a:effectLst/>
                <a:latin typeface="Arial" charset="0"/>
                <a:ea typeface="ＭＳ Ｐゴシック" charset="-128"/>
                <a:cs typeface="ＭＳ Ｐゴシック" charset="-128"/>
              </a:rPr>
              <a:t>element</a:t>
            </a:r>
            <a:r>
              <a:rPr lang="fr-FR" sz="1200" b="0" i="0" kern="1200" dirty="0" smtClean="0">
                <a:solidFill>
                  <a:schemeClr val="tx1"/>
                </a:solidFill>
                <a:effectLst/>
                <a:latin typeface="Arial" charset="0"/>
                <a:ea typeface="ＭＳ Ｐゴシック" charset="-128"/>
                <a:cs typeface="ＭＳ Ｐゴシック" charset="-128"/>
              </a:rPr>
              <a:t>. For </a:t>
            </a:r>
            <a:r>
              <a:rPr lang="fr-FR" sz="1200" b="0" i="0" kern="1200" dirty="0" err="1" smtClean="0">
                <a:solidFill>
                  <a:schemeClr val="tx1"/>
                </a:solidFill>
                <a:effectLst/>
                <a:latin typeface="Arial" charset="0"/>
                <a:ea typeface="ＭＳ Ｐゴシック" charset="-128"/>
                <a:cs typeface="ＭＳ Ｐゴシック" charset="-128"/>
              </a:rPr>
              <a:t>example</a:t>
            </a:r>
            <a:r>
              <a:rPr lang="fr-FR" sz="1200" b="0" i="0" kern="1200" dirty="0" smtClean="0">
                <a:solidFill>
                  <a:schemeClr val="tx1"/>
                </a:solidFill>
                <a:effectLst/>
                <a:latin typeface="Arial" charset="0"/>
                <a:ea typeface="ＭＳ Ｐゴシック" charset="-128"/>
                <a:cs typeface="ＭＳ Ｐゴシック" charset="-128"/>
              </a:rPr>
              <a:t>, a media </a:t>
            </a:r>
            <a:r>
              <a:rPr lang="fr-FR" sz="1200" b="0" i="0" kern="1200" dirty="0" err="1" smtClean="0">
                <a:solidFill>
                  <a:schemeClr val="tx1"/>
                </a:solidFill>
                <a:effectLst/>
                <a:latin typeface="Arial" charset="0"/>
                <a:ea typeface="ＭＳ Ｐゴシック" charset="-128"/>
                <a:cs typeface="ＭＳ Ｐゴシック" charset="-128"/>
              </a:rPr>
              <a:t>query</a:t>
            </a:r>
            <a:r>
              <a:rPr lang="fr-FR" sz="1200" b="0" i="0" kern="1200" dirty="0" smtClean="0">
                <a:solidFill>
                  <a:schemeClr val="tx1"/>
                </a:solidFill>
                <a:effectLst/>
                <a:latin typeface="Arial" charset="0"/>
                <a:ea typeface="ＭＳ Ｐゴシック" charset="-128"/>
                <a:cs typeface="ＭＳ Ｐゴシック" charset="-128"/>
              </a:rPr>
              <a:t> </a:t>
            </a:r>
            <a:r>
              <a:rPr lang="fr-FR" sz="1200" b="0" i="0" kern="1200" dirty="0" err="1" smtClean="0">
                <a:solidFill>
                  <a:schemeClr val="tx1"/>
                </a:solidFill>
                <a:effectLst/>
                <a:latin typeface="Arial" charset="0"/>
                <a:ea typeface="ＭＳ Ｐゴシック" charset="-128"/>
                <a:cs typeface="ＭＳ Ｐゴシック" charset="-128"/>
              </a:rPr>
              <a:t>may</a:t>
            </a:r>
            <a:r>
              <a:rPr lang="fr-FR" sz="1200" b="0" i="0" kern="1200" dirty="0" smtClean="0">
                <a:solidFill>
                  <a:schemeClr val="tx1"/>
                </a:solidFill>
                <a:effectLst/>
                <a:latin typeface="Arial" charset="0"/>
                <a:ea typeface="ＭＳ Ｐゴシック" charset="-128"/>
                <a:cs typeface="ＭＳ Ｐゴシック" charset="-128"/>
              </a:rPr>
              <a:t> </a:t>
            </a:r>
            <a:r>
              <a:rPr lang="fr-FR" sz="1200" b="0" i="0" kern="1200" dirty="0" err="1" smtClean="0">
                <a:solidFill>
                  <a:schemeClr val="tx1"/>
                </a:solidFill>
                <a:effectLst/>
                <a:latin typeface="Arial" charset="0"/>
                <a:ea typeface="ＭＳ Ｐゴシック" charset="-128"/>
                <a:cs typeface="ＭＳ Ｐゴシック" charset="-128"/>
              </a:rPr>
              <a:t>result</a:t>
            </a:r>
            <a:r>
              <a:rPr lang="fr-FR" sz="1200" b="0" i="0" kern="1200" dirty="0" smtClean="0">
                <a:solidFill>
                  <a:schemeClr val="tx1"/>
                </a:solidFill>
                <a:effectLst/>
                <a:latin typeface="Arial" charset="0"/>
                <a:ea typeface="ＭＳ Ｐゴシック" charset="-128"/>
                <a:cs typeface="ＭＳ Ｐゴシック" charset="-128"/>
              </a:rPr>
              <a:t> in a change in aspect ratio.</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33</a:t>
            </a:fld>
            <a:endParaRPr lang="en-US"/>
          </a:p>
        </p:txBody>
      </p:sp>
    </p:spTree>
    <p:extLst>
      <p:ext uri="{BB962C8B-B14F-4D97-AF65-F5344CB8AC3E}">
        <p14:creationId xmlns:p14="http://schemas.microsoft.com/office/powerpoint/2010/main" val="12901222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Notice the « </a:t>
            </a:r>
            <a:r>
              <a:rPr lang="fr-FR" dirty="0" err="1" smtClean="0"/>
              <a:t>itemtemplate</a:t>
            </a:r>
            <a:r>
              <a:rPr lang="fr-FR" dirty="0" smtClean="0"/>
              <a:t> », </a:t>
            </a:r>
            <a:r>
              <a:rPr lang="fr-FR" dirty="0" err="1" smtClean="0"/>
              <a:t>it’s</a:t>
            </a:r>
            <a:r>
              <a:rPr lang="fr-FR" dirty="0" smtClean="0"/>
              <a:t> a</a:t>
            </a:r>
            <a:r>
              <a:rPr lang="fr-FR" baseline="0" dirty="0" smtClean="0"/>
              <a:t> </a:t>
            </a:r>
            <a:r>
              <a:rPr lang="fr-FR" baseline="0" dirty="0" err="1" smtClean="0"/>
              <a:t>very</a:t>
            </a:r>
            <a:r>
              <a:rPr lang="fr-FR" baseline="0" dirty="0" smtClean="0"/>
              <a:t> important part.</a:t>
            </a:r>
          </a:p>
          <a:p>
            <a:r>
              <a:rPr lang="fr-FR" baseline="0" dirty="0" smtClean="0"/>
              <a:t>It shows the HTML code for </a:t>
            </a:r>
            <a:r>
              <a:rPr lang="fr-FR" baseline="0" dirty="0" err="1" smtClean="0"/>
              <a:t>each</a:t>
            </a:r>
            <a:r>
              <a:rPr lang="fr-FR" baseline="0" dirty="0" smtClean="0"/>
              <a:t> item in the </a:t>
            </a:r>
            <a:r>
              <a:rPr lang="fr-FR" baseline="0" dirty="0" err="1" smtClean="0"/>
              <a:t>list</a:t>
            </a:r>
            <a:r>
              <a:rPr lang="fr-FR" baseline="0" dirty="0" smtClean="0"/>
              <a:t> </a:t>
            </a:r>
            <a:r>
              <a:rPr lang="fr-FR" baseline="0" dirty="0" err="1" smtClean="0"/>
              <a:t>view</a:t>
            </a:r>
            <a:r>
              <a:rPr lang="fr-FR" baseline="0" dirty="0" smtClean="0"/>
              <a:t>, and </a:t>
            </a:r>
            <a:r>
              <a:rPr lang="fr-FR" baseline="0" dirty="0" err="1" smtClean="0"/>
              <a:t>will</a:t>
            </a:r>
            <a:r>
              <a:rPr lang="fr-FR" baseline="0" dirty="0" smtClean="0"/>
              <a:t> </a:t>
            </a:r>
            <a:r>
              <a:rPr lang="fr-FR" baseline="0" dirty="0" err="1" smtClean="0"/>
              <a:t>also</a:t>
            </a:r>
            <a:r>
              <a:rPr lang="fr-FR" baseline="0" dirty="0" smtClean="0"/>
              <a:t> </a:t>
            </a:r>
            <a:r>
              <a:rPr lang="fr-FR" baseline="0" dirty="0" err="1" smtClean="0"/>
              <a:t>be</a:t>
            </a:r>
            <a:r>
              <a:rPr lang="fr-FR" baseline="0" dirty="0" smtClean="0"/>
              <a:t> </a:t>
            </a:r>
            <a:r>
              <a:rPr lang="fr-FR" baseline="0" dirty="0" err="1" smtClean="0"/>
              <a:t>used</a:t>
            </a:r>
            <a:r>
              <a:rPr lang="fr-FR" baseline="0" dirty="0" smtClean="0"/>
              <a:t> in </a:t>
            </a:r>
            <a:r>
              <a:rPr lang="fr-FR" baseline="0" dirty="0" err="1" smtClean="0"/>
              <a:t>next</a:t>
            </a:r>
            <a:r>
              <a:rPr lang="fr-FR" baseline="0" dirty="0" smtClean="0"/>
              <a:t> slides (</a:t>
            </a:r>
            <a:r>
              <a:rPr lang="fr-FR" baseline="0" dirty="0" err="1" smtClean="0"/>
              <a:t>grouping</a:t>
            </a:r>
            <a:r>
              <a:rPr lang="fr-FR" baseline="0" dirty="0" smtClean="0"/>
              <a:t>)</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34</a:t>
            </a:fld>
            <a:endParaRPr lang="en-US"/>
          </a:p>
        </p:txBody>
      </p:sp>
    </p:spTree>
    <p:extLst>
      <p:ext uri="{BB962C8B-B14F-4D97-AF65-F5344CB8AC3E}">
        <p14:creationId xmlns:p14="http://schemas.microsoft.com/office/powerpoint/2010/main" val="3305208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35</a:t>
            </a:fld>
            <a:endParaRPr lang="en-US"/>
          </a:p>
        </p:txBody>
      </p:sp>
    </p:spTree>
    <p:extLst>
      <p:ext uri="{BB962C8B-B14F-4D97-AF65-F5344CB8AC3E}">
        <p14:creationId xmlns:p14="http://schemas.microsoft.com/office/powerpoint/2010/main" val="23871426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First,</a:t>
            </a:r>
            <a:r>
              <a:rPr lang="fr-FR" baseline="0" dirty="0" smtClean="0"/>
              <a:t> </a:t>
            </a:r>
            <a:r>
              <a:rPr lang="fr-FR" baseline="0" dirty="0" err="1" smtClean="0"/>
              <a:t>we</a:t>
            </a:r>
            <a:r>
              <a:rPr lang="fr-FR" baseline="0" dirty="0" smtClean="0"/>
              <a:t> </a:t>
            </a:r>
            <a:r>
              <a:rPr lang="fr-FR" baseline="0" dirty="0" err="1" smtClean="0"/>
              <a:t>create</a:t>
            </a:r>
            <a:r>
              <a:rPr lang="fr-FR" baseline="0" dirty="0" smtClean="0"/>
              <a:t> a Binding for a List (</a:t>
            </a:r>
            <a:r>
              <a:rPr lang="fr-FR" baseline="0" dirty="0" err="1" smtClean="0"/>
              <a:t>dataList</a:t>
            </a:r>
            <a:r>
              <a:rPr lang="fr-FR" baseline="0" dirty="0" smtClean="0"/>
              <a:t>). This </a:t>
            </a:r>
            <a:r>
              <a:rPr lang="fr-FR" baseline="0" dirty="0" err="1" smtClean="0"/>
              <a:t>is</a:t>
            </a:r>
            <a:r>
              <a:rPr lang="fr-FR" baseline="0" dirty="0" smtClean="0"/>
              <a:t> a JavaScript </a:t>
            </a:r>
            <a:r>
              <a:rPr lang="fr-FR" baseline="0" dirty="0" err="1" smtClean="0"/>
              <a:t>object</a:t>
            </a:r>
            <a:r>
              <a:rPr lang="fr-FR" baseline="0" dirty="0" smtClean="0"/>
              <a:t> </a:t>
            </a:r>
            <a:r>
              <a:rPr lang="fr-FR" baseline="0" dirty="0" err="1" smtClean="0"/>
              <a:t>that</a:t>
            </a:r>
            <a:r>
              <a:rPr lang="fr-FR" baseline="0" dirty="0" smtClean="0"/>
              <a:t> </a:t>
            </a:r>
            <a:r>
              <a:rPr lang="fr-FR" baseline="0" dirty="0" err="1" smtClean="0"/>
              <a:t>represents</a:t>
            </a:r>
            <a:r>
              <a:rPr lang="fr-FR" baseline="0" dirty="0" smtClean="0"/>
              <a:t> a .NET Binding </a:t>
            </a:r>
            <a:r>
              <a:rPr lang="fr-FR" baseline="0" dirty="0" err="1" smtClean="0"/>
              <a:t>between</a:t>
            </a:r>
            <a:r>
              <a:rPr lang="fr-FR" baseline="0" dirty="0" smtClean="0"/>
              <a:t> HTML and data, </a:t>
            </a:r>
            <a:r>
              <a:rPr lang="fr-FR" baseline="0" dirty="0" err="1" smtClean="0"/>
              <a:t>with</a:t>
            </a:r>
            <a:r>
              <a:rPr lang="fr-FR" baseline="0" dirty="0" smtClean="0"/>
              <a:t> a lot of </a:t>
            </a:r>
            <a:r>
              <a:rPr lang="fr-FR" baseline="0" dirty="0" err="1" smtClean="0"/>
              <a:t>properties</a:t>
            </a:r>
            <a:r>
              <a:rPr lang="fr-FR" baseline="0" dirty="0" smtClean="0"/>
              <a:t>.</a:t>
            </a:r>
          </a:p>
          <a:p>
            <a:r>
              <a:rPr lang="fr-FR" baseline="0" dirty="0" err="1" smtClean="0"/>
              <a:t>Next</a:t>
            </a:r>
            <a:r>
              <a:rPr lang="fr-FR" baseline="0" dirty="0" smtClean="0"/>
              <a:t>, </a:t>
            </a:r>
            <a:r>
              <a:rPr lang="fr-FR" baseline="0" dirty="0" err="1" smtClean="0"/>
              <a:t>we</a:t>
            </a:r>
            <a:r>
              <a:rPr lang="fr-FR" baseline="0" dirty="0" smtClean="0"/>
              <a:t> </a:t>
            </a:r>
            <a:r>
              <a:rPr lang="fr-FR" baseline="0" dirty="0" err="1" smtClean="0"/>
              <a:t>define</a:t>
            </a:r>
            <a:r>
              <a:rPr lang="fr-FR" baseline="0" dirty="0" smtClean="0"/>
              <a:t> </a:t>
            </a:r>
            <a:r>
              <a:rPr lang="fr-FR" baseline="0" dirty="0" err="1" smtClean="0"/>
              <a:t>some</a:t>
            </a:r>
            <a:r>
              <a:rPr lang="fr-FR" baseline="0" dirty="0" smtClean="0"/>
              <a:t> exports for </a:t>
            </a:r>
            <a:r>
              <a:rPr lang="fr-FR" baseline="0" dirty="0" err="1" smtClean="0"/>
              <a:t>our</a:t>
            </a:r>
            <a:r>
              <a:rPr lang="fr-FR" baseline="0" dirty="0" smtClean="0"/>
              <a:t> </a:t>
            </a:r>
            <a:r>
              <a:rPr lang="fr-FR" baseline="0" dirty="0" err="1" smtClean="0"/>
              <a:t>view</a:t>
            </a:r>
            <a:r>
              <a:rPr lang="fr-FR" baseline="0" dirty="0" smtClean="0"/>
              <a:t> (</a:t>
            </a:r>
            <a:r>
              <a:rPr lang="fr-FR" baseline="0" dirty="0" err="1" smtClean="0"/>
              <a:t>publicMembers</a:t>
            </a:r>
            <a:r>
              <a:rPr lang="fr-FR" baseline="0" dirty="0" smtClean="0"/>
              <a:t>). </a:t>
            </a:r>
            <a:r>
              <a:rPr lang="fr-FR" baseline="0" dirty="0" err="1" smtClean="0"/>
              <a:t>Here</a:t>
            </a:r>
            <a:r>
              <a:rPr lang="fr-FR" baseline="0" dirty="0" smtClean="0"/>
              <a:t>, </a:t>
            </a:r>
            <a:r>
              <a:rPr lang="fr-FR" baseline="0" dirty="0" err="1" smtClean="0"/>
              <a:t>we</a:t>
            </a:r>
            <a:r>
              <a:rPr lang="fr-FR" baseline="0" dirty="0" smtClean="0"/>
              <a:t> </a:t>
            </a:r>
            <a:r>
              <a:rPr lang="fr-FR" baseline="0" dirty="0" err="1" smtClean="0"/>
              <a:t>could</a:t>
            </a:r>
            <a:r>
              <a:rPr lang="fr-FR" baseline="0" dirty="0" smtClean="0"/>
              <a:t> </a:t>
            </a:r>
            <a:r>
              <a:rPr lang="fr-FR" baseline="0" dirty="0" err="1" smtClean="0"/>
              <a:t>add</a:t>
            </a:r>
            <a:r>
              <a:rPr lang="fr-FR" baseline="0" dirty="0" smtClean="0"/>
              <a:t> </a:t>
            </a:r>
            <a:r>
              <a:rPr lang="fr-FR" baseline="0" dirty="0" err="1" smtClean="0"/>
              <a:t>several</a:t>
            </a:r>
            <a:r>
              <a:rPr lang="fr-FR" baseline="0" dirty="0" smtClean="0"/>
              <a:t> keys and values, </a:t>
            </a:r>
            <a:r>
              <a:rPr lang="fr-FR" baseline="0" dirty="0" err="1" smtClean="0"/>
              <a:t>everything</a:t>
            </a:r>
            <a:r>
              <a:rPr lang="fr-FR" baseline="0" dirty="0" smtClean="0"/>
              <a:t> in </a:t>
            </a:r>
            <a:r>
              <a:rPr lang="fr-FR" baseline="0" dirty="0" err="1" smtClean="0"/>
              <a:t>this</a:t>
            </a:r>
            <a:r>
              <a:rPr lang="fr-FR" baseline="0" dirty="0" smtClean="0"/>
              <a:t> </a:t>
            </a:r>
            <a:r>
              <a:rPr lang="fr-FR" baseline="0" dirty="0" err="1" smtClean="0"/>
              <a:t>literal</a:t>
            </a:r>
            <a:r>
              <a:rPr lang="fr-FR" baseline="0" dirty="0" smtClean="0"/>
              <a:t> </a:t>
            </a:r>
            <a:r>
              <a:rPr lang="fr-FR" baseline="0" dirty="0" err="1" smtClean="0"/>
              <a:t>object</a:t>
            </a:r>
            <a:r>
              <a:rPr lang="fr-FR" baseline="0" dirty="0" smtClean="0"/>
              <a:t> </a:t>
            </a:r>
            <a:r>
              <a:rPr lang="fr-FR" baseline="0" dirty="0" err="1" smtClean="0"/>
              <a:t>will</a:t>
            </a:r>
            <a:r>
              <a:rPr lang="fr-FR" baseline="0" dirty="0" smtClean="0"/>
              <a:t> </a:t>
            </a:r>
            <a:r>
              <a:rPr lang="fr-FR" baseline="0" dirty="0" err="1" smtClean="0"/>
              <a:t>be</a:t>
            </a:r>
            <a:r>
              <a:rPr lang="fr-FR" baseline="0" dirty="0" smtClean="0"/>
              <a:t> </a:t>
            </a:r>
            <a:r>
              <a:rPr lang="fr-FR" baseline="0" dirty="0" err="1" smtClean="0"/>
              <a:t>exported</a:t>
            </a:r>
            <a:r>
              <a:rPr lang="fr-FR" baseline="0" dirty="0" smtClean="0"/>
              <a:t> to the </a:t>
            </a:r>
            <a:r>
              <a:rPr lang="fr-FR" baseline="0" dirty="0" err="1" smtClean="0"/>
              <a:t>view</a:t>
            </a:r>
            <a:r>
              <a:rPr lang="fr-FR" baseline="0" dirty="0" smtClean="0"/>
              <a:t>.</a:t>
            </a:r>
          </a:p>
          <a:p>
            <a:r>
              <a:rPr lang="fr-FR" baseline="0" dirty="0" smtClean="0"/>
              <a:t>Last, </a:t>
            </a:r>
            <a:r>
              <a:rPr lang="fr-FR" baseline="0" dirty="0" err="1" smtClean="0"/>
              <a:t>we</a:t>
            </a:r>
            <a:r>
              <a:rPr lang="fr-FR" baseline="0" dirty="0" smtClean="0"/>
              <a:t> </a:t>
            </a:r>
            <a:r>
              <a:rPr lang="fr-FR" baseline="0" dirty="0" err="1" smtClean="0"/>
              <a:t>define</a:t>
            </a:r>
            <a:r>
              <a:rPr lang="fr-FR" baseline="0" dirty="0" smtClean="0"/>
              <a:t> a new </a:t>
            </a:r>
            <a:r>
              <a:rPr lang="fr-FR" baseline="0" dirty="0" err="1" smtClean="0"/>
              <a:t>namespace</a:t>
            </a:r>
            <a:r>
              <a:rPr lang="fr-FR" baseline="0" dirty="0" smtClean="0"/>
              <a:t> to </a:t>
            </a:r>
            <a:r>
              <a:rPr lang="fr-FR" baseline="0" dirty="0" err="1" smtClean="0"/>
              <a:t>access</a:t>
            </a:r>
            <a:r>
              <a:rPr lang="fr-FR" baseline="0" dirty="0" smtClean="0"/>
              <a:t> </a:t>
            </a:r>
            <a:r>
              <a:rPr lang="fr-FR" baseline="0" dirty="0" err="1" smtClean="0"/>
              <a:t>these</a:t>
            </a:r>
            <a:r>
              <a:rPr lang="fr-FR" baseline="0" dirty="0" smtClean="0"/>
              <a:t> public </a:t>
            </a:r>
            <a:r>
              <a:rPr lang="fr-FR" baseline="0" dirty="0" err="1" smtClean="0"/>
              <a:t>members</a:t>
            </a:r>
            <a:r>
              <a:rPr lang="fr-FR" baseline="0" dirty="0" smtClean="0"/>
              <a:t>. </a:t>
            </a:r>
            <a:r>
              <a:rPr lang="fr-FR" baseline="0" dirty="0" err="1" smtClean="0"/>
              <a:t>Here</a:t>
            </a:r>
            <a:r>
              <a:rPr lang="fr-FR" baseline="0" dirty="0" smtClean="0"/>
              <a:t> </a:t>
            </a:r>
            <a:r>
              <a:rPr lang="fr-FR" baseline="0" dirty="0" err="1" smtClean="0"/>
              <a:t>we</a:t>
            </a:r>
            <a:r>
              <a:rPr lang="fr-FR" baseline="0" dirty="0" smtClean="0"/>
              <a:t> </a:t>
            </a:r>
            <a:r>
              <a:rPr lang="fr-FR" baseline="0" dirty="0" err="1" smtClean="0"/>
              <a:t>name</a:t>
            </a:r>
            <a:r>
              <a:rPr lang="fr-FR" baseline="0" dirty="0" smtClean="0"/>
              <a:t> </a:t>
            </a:r>
            <a:r>
              <a:rPr lang="fr-FR" baseline="0" dirty="0" err="1" smtClean="0"/>
              <a:t>it</a:t>
            </a:r>
            <a:r>
              <a:rPr lang="fr-FR" baseline="0" dirty="0" smtClean="0"/>
              <a:t> </a:t>
            </a:r>
            <a:r>
              <a:rPr lang="fr-FR" baseline="0" dirty="0" err="1" smtClean="0"/>
              <a:t>DataExample</a:t>
            </a:r>
            <a:r>
              <a:rPr lang="fr-FR" baseline="0" dirty="0" smtClean="0"/>
              <a:t> but </a:t>
            </a:r>
            <a:r>
              <a:rPr lang="fr-FR" baseline="0" dirty="0" err="1" smtClean="0"/>
              <a:t>it</a:t>
            </a:r>
            <a:r>
              <a:rPr lang="fr-FR" baseline="0" dirty="0" smtClean="0"/>
              <a:t> </a:t>
            </a:r>
            <a:r>
              <a:rPr lang="fr-FR" baseline="0" dirty="0" err="1" smtClean="0"/>
              <a:t>could</a:t>
            </a:r>
            <a:r>
              <a:rPr lang="fr-FR" baseline="0" dirty="0" smtClean="0"/>
              <a:t> </a:t>
            </a:r>
            <a:r>
              <a:rPr lang="fr-FR" baseline="0" dirty="0" err="1" smtClean="0"/>
              <a:t>be</a:t>
            </a:r>
            <a:r>
              <a:rPr lang="fr-FR" baseline="0" dirty="0" smtClean="0"/>
              <a:t> </a:t>
            </a:r>
            <a:r>
              <a:rPr lang="fr-FR" baseline="0" dirty="0" err="1" smtClean="0"/>
              <a:t>anything</a:t>
            </a:r>
            <a:r>
              <a:rPr lang="fr-FR" baseline="0" dirty="0" smtClean="0"/>
              <a:t>.</a:t>
            </a:r>
          </a:p>
          <a:p>
            <a:endParaRPr lang="fr-FR" baseline="0" dirty="0" smtClean="0"/>
          </a:p>
          <a:p>
            <a:r>
              <a:rPr lang="fr-FR" baseline="0" dirty="0" smtClean="0"/>
              <a:t>The </a:t>
            </a:r>
            <a:r>
              <a:rPr lang="fr-FR" baseline="0" dirty="0" err="1" smtClean="0"/>
              <a:t>view</a:t>
            </a:r>
            <a:r>
              <a:rPr lang="fr-FR" baseline="0" dirty="0" smtClean="0"/>
              <a:t> </a:t>
            </a:r>
            <a:r>
              <a:rPr lang="fr-FR" baseline="0" dirty="0" err="1" smtClean="0"/>
              <a:t>specify</a:t>
            </a:r>
            <a:r>
              <a:rPr lang="fr-FR" baseline="0" dirty="0" smtClean="0"/>
              <a:t> </a:t>
            </a:r>
            <a:r>
              <a:rPr lang="fr-FR" b="1" baseline="0" dirty="0" err="1" smtClean="0"/>
              <a:t>itemDataSource</a:t>
            </a:r>
            <a:r>
              <a:rPr lang="fr-FR" b="1" baseline="0" dirty="0" smtClean="0"/>
              <a:t>: </a:t>
            </a:r>
            <a:r>
              <a:rPr lang="en-US" sz="1200" b="1" dirty="0" err="1" smtClean="0">
                <a:solidFill>
                  <a:srgbClr val="17B240"/>
                </a:solidFill>
                <a:latin typeface="Courier New"/>
                <a:ea typeface="ＭＳ Ｐゴシック" pitchFamily="1" charset="-128"/>
                <a:cs typeface="Courier New"/>
              </a:rPr>
              <a:t>DataExample.itemList.dataSource</a:t>
            </a:r>
            <a:r>
              <a:rPr lang="en-US" sz="1200" b="1" dirty="0" smtClean="0">
                <a:solidFill>
                  <a:srgbClr val="17B240"/>
                </a:solidFill>
                <a:latin typeface="Courier New"/>
                <a:ea typeface="ＭＳ Ｐゴシック" pitchFamily="1" charset="-128"/>
                <a:cs typeface="Courier New"/>
              </a:rPr>
              <a:t> </a:t>
            </a:r>
            <a:r>
              <a:rPr lang="en-US" sz="1200" b="0" dirty="0" smtClean="0">
                <a:solidFill>
                  <a:srgbClr val="17B240"/>
                </a:solidFill>
                <a:latin typeface="Courier New"/>
                <a:ea typeface="ＭＳ Ｐゴシック" pitchFamily="1" charset="-128"/>
                <a:cs typeface="Courier New"/>
              </a:rPr>
              <a:t>(as shown in previous</a:t>
            </a:r>
            <a:r>
              <a:rPr lang="en-US" sz="1200" b="0" baseline="0" dirty="0" smtClean="0">
                <a:solidFill>
                  <a:srgbClr val="17B240"/>
                </a:solidFill>
                <a:latin typeface="Courier New"/>
                <a:ea typeface="ＭＳ Ｐゴシック" pitchFamily="1" charset="-128"/>
                <a:cs typeface="Courier New"/>
              </a:rPr>
              <a:t> slides)</a:t>
            </a:r>
          </a:p>
          <a:p>
            <a:r>
              <a:rPr lang="fr-FR" sz="1200" b="0" baseline="0" dirty="0" smtClean="0">
                <a:solidFill>
                  <a:srgbClr val="17B240"/>
                </a:solidFill>
                <a:latin typeface="Courier New"/>
                <a:ea typeface="ＭＳ Ｐゴシック" pitchFamily="1" charset="-128"/>
                <a:cs typeface="Courier New"/>
              </a:rPr>
              <a:t>It </a:t>
            </a:r>
            <a:r>
              <a:rPr lang="fr-FR" sz="1200" b="0" baseline="0" dirty="0" err="1" smtClean="0">
                <a:solidFill>
                  <a:srgbClr val="17B240"/>
                </a:solidFill>
                <a:latin typeface="Courier New"/>
                <a:ea typeface="ＭＳ Ｐゴシック" pitchFamily="1" charset="-128"/>
                <a:cs typeface="Courier New"/>
              </a:rPr>
              <a:t>will</a:t>
            </a:r>
            <a:r>
              <a:rPr lang="fr-FR" sz="1200" b="0" baseline="0" dirty="0" smtClean="0">
                <a:solidFill>
                  <a:srgbClr val="17B240"/>
                </a:solidFill>
                <a:latin typeface="Courier New"/>
                <a:ea typeface="ＭＳ Ｐゴシック" pitchFamily="1" charset="-128"/>
                <a:cs typeface="Courier New"/>
              </a:rPr>
              <a:t> </a:t>
            </a:r>
            <a:r>
              <a:rPr lang="fr-FR" sz="1200" b="0" baseline="0" dirty="0" err="1" smtClean="0">
                <a:solidFill>
                  <a:srgbClr val="17B240"/>
                </a:solidFill>
                <a:latin typeface="Courier New"/>
                <a:ea typeface="ＭＳ Ｐゴシック" pitchFamily="1" charset="-128"/>
                <a:cs typeface="Courier New"/>
              </a:rPr>
              <a:t>get</a:t>
            </a:r>
            <a:r>
              <a:rPr lang="fr-FR" sz="1200" b="0" baseline="0" dirty="0" smtClean="0">
                <a:solidFill>
                  <a:srgbClr val="17B240"/>
                </a:solidFill>
                <a:latin typeface="Courier New"/>
                <a:ea typeface="ＭＳ Ｐゴシック" pitchFamily="1" charset="-128"/>
                <a:cs typeface="Courier New"/>
              </a:rPr>
              <a:t> the </a:t>
            </a:r>
            <a:r>
              <a:rPr lang="fr-FR" sz="1200" b="0" baseline="0" dirty="0" err="1" smtClean="0">
                <a:solidFill>
                  <a:srgbClr val="17B240"/>
                </a:solidFill>
                <a:latin typeface="Courier New"/>
                <a:ea typeface="ＭＳ Ｐゴシック" pitchFamily="1" charset="-128"/>
                <a:cs typeface="Courier New"/>
              </a:rPr>
              <a:t>namespace</a:t>
            </a:r>
            <a:r>
              <a:rPr lang="fr-FR" sz="1200" b="0" baseline="0" dirty="0" smtClean="0">
                <a:solidFill>
                  <a:srgbClr val="17B240"/>
                </a:solidFill>
                <a:latin typeface="Courier New"/>
                <a:ea typeface="ＭＳ Ｐゴシック" pitchFamily="1" charset="-128"/>
                <a:cs typeface="Courier New"/>
              </a:rPr>
              <a:t> (</a:t>
            </a:r>
            <a:r>
              <a:rPr lang="fr-FR" sz="1200" b="0" baseline="0" dirty="0" err="1" smtClean="0">
                <a:solidFill>
                  <a:srgbClr val="17B240"/>
                </a:solidFill>
                <a:latin typeface="Courier New"/>
                <a:ea typeface="ＭＳ Ｐゴシック" pitchFamily="1" charset="-128"/>
                <a:cs typeface="Courier New"/>
              </a:rPr>
              <a:t>DataExample</a:t>
            </a:r>
            <a:r>
              <a:rPr lang="fr-FR" sz="1200" b="0" baseline="0" dirty="0" smtClean="0">
                <a:solidFill>
                  <a:srgbClr val="17B240"/>
                </a:solidFill>
                <a:latin typeface="Courier New"/>
                <a:ea typeface="ＭＳ Ｐゴシック" pitchFamily="1" charset="-128"/>
                <a:cs typeface="Courier New"/>
              </a:rPr>
              <a:t>) </a:t>
            </a:r>
            <a:r>
              <a:rPr lang="fr-FR" sz="1200" b="0" baseline="0" dirty="0" err="1" smtClean="0">
                <a:solidFill>
                  <a:srgbClr val="17B240"/>
                </a:solidFill>
                <a:latin typeface="Courier New"/>
                <a:ea typeface="ＭＳ Ｐゴシック" pitchFamily="1" charset="-128"/>
                <a:cs typeface="Courier New"/>
              </a:rPr>
              <a:t>that</a:t>
            </a:r>
            <a:r>
              <a:rPr lang="fr-FR" sz="1200" b="0" baseline="0" dirty="0" smtClean="0">
                <a:solidFill>
                  <a:srgbClr val="17B240"/>
                </a:solidFill>
                <a:latin typeface="Courier New"/>
                <a:ea typeface="ＭＳ Ｐゴシック" pitchFamily="1" charset="-128"/>
                <a:cs typeface="Courier New"/>
              </a:rPr>
              <a:t> </a:t>
            </a:r>
            <a:r>
              <a:rPr lang="fr-FR" sz="1200" b="0" baseline="0" dirty="0" err="1" smtClean="0">
                <a:solidFill>
                  <a:srgbClr val="17B240"/>
                </a:solidFill>
                <a:latin typeface="Courier New"/>
                <a:ea typeface="ＭＳ Ｐゴシック" pitchFamily="1" charset="-128"/>
                <a:cs typeface="Courier New"/>
              </a:rPr>
              <a:t>will</a:t>
            </a:r>
            <a:r>
              <a:rPr lang="fr-FR" sz="1200" b="0" baseline="0" dirty="0" smtClean="0">
                <a:solidFill>
                  <a:srgbClr val="17B240"/>
                </a:solidFill>
                <a:latin typeface="Courier New"/>
                <a:ea typeface="ＭＳ Ｐゴシック" pitchFamily="1" charset="-128"/>
                <a:cs typeface="Courier New"/>
              </a:rPr>
              <a:t> return </a:t>
            </a:r>
            <a:r>
              <a:rPr lang="fr-FR" sz="1200" b="0" baseline="0" dirty="0" err="1" smtClean="0">
                <a:solidFill>
                  <a:srgbClr val="17B240"/>
                </a:solidFill>
                <a:latin typeface="Courier New"/>
                <a:ea typeface="ＭＳ Ｐゴシック" pitchFamily="1" charset="-128"/>
                <a:cs typeface="Courier New"/>
              </a:rPr>
              <a:t>our</a:t>
            </a:r>
            <a:r>
              <a:rPr lang="fr-FR" sz="1200" b="0" baseline="0" dirty="0" smtClean="0">
                <a:solidFill>
                  <a:srgbClr val="17B240"/>
                </a:solidFill>
                <a:latin typeface="Courier New"/>
                <a:ea typeface="ＭＳ Ｐゴシック" pitchFamily="1" charset="-128"/>
                <a:cs typeface="Courier New"/>
              </a:rPr>
              <a:t> </a:t>
            </a:r>
            <a:r>
              <a:rPr lang="fr-FR" sz="1200" b="0" baseline="0" dirty="0" err="1" smtClean="0">
                <a:solidFill>
                  <a:srgbClr val="17B240"/>
                </a:solidFill>
                <a:latin typeface="Courier New"/>
                <a:ea typeface="ＭＳ Ｐゴシック" pitchFamily="1" charset="-128"/>
                <a:cs typeface="Courier New"/>
              </a:rPr>
              <a:t>publicMembers</a:t>
            </a:r>
            <a:r>
              <a:rPr lang="fr-FR" sz="1200" b="0" baseline="0" dirty="0" smtClean="0">
                <a:solidFill>
                  <a:srgbClr val="17B240"/>
                </a:solidFill>
                <a:latin typeface="Courier New"/>
                <a:ea typeface="ＭＳ Ｐゴシック" pitchFamily="1" charset="-128"/>
                <a:cs typeface="Courier New"/>
              </a:rPr>
              <a:t> </a:t>
            </a:r>
            <a:r>
              <a:rPr lang="fr-FR" sz="1200" b="0" baseline="0" dirty="0" err="1" smtClean="0">
                <a:solidFill>
                  <a:srgbClr val="17B240"/>
                </a:solidFill>
                <a:latin typeface="Courier New"/>
                <a:ea typeface="ＭＳ Ｐゴシック" pitchFamily="1" charset="-128"/>
                <a:cs typeface="Courier New"/>
              </a:rPr>
              <a:t>literal</a:t>
            </a:r>
            <a:r>
              <a:rPr lang="fr-FR" sz="1200" b="0" baseline="0" dirty="0" smtClean="0">
                <a:solidFill>
                  <a:srgbClr val="17B240"/>
                </a:solidFill>
                <a:latin typeface="Courier New"/>
                <a:ea typeface="ＭＳ Ｐゴシック" pitchFamily="1" charset="-128"/>
                <a:cs typeface="Courier New"/>
              </a:rPr>
              <a:t> </a:t>
            </a:r>
            <a:r>
              <a:rPr lang="fr-FR" sz="1200" b="0" baseline="0" dirty="0" err="1" smtClean="0">
                <a:solidFill>
                  <a:srgbClr val="17B240"/>
                </a:solidFill>
                <a:latin typeface="Courier New"/>
                <a:ea typeface="ＭＳ Ｐゴシック" pitchFamily="1" charset="-128"/>
                <a:cs typeface="Courier New"/>
              </a:rPr>
              <a:t>object</a:t>
            </a:r>
            <a:r>
              <a:rPr lang="fr-FR" sz="1200" b="0" baseline="0" dirty="0" smtClean="0">
                <a:solidFill>
                  <a:srgbClr val="17B240"/>
                </a:solidFill>
                <a:latin typeface="Courier New"/>
                <a:ea typeface="ＭＳ Ｐゴシック" pitchFamily="1" charset="-128"/>
                <a:cs typeface="Courier New"/>
              </a:rPr>
              <a:t>…</a:t>
            </a:r>
          </a:p>
          <a:p>
            <a:r>
              <a:rPr lang="fr-FR" sz="1200" b="0" baseline="0" dirty="0" smtClean="0">
                <a:solidFill>
                  <a:srgbClr val="17B240"/>
                </a:solidFill>
                <a:latin typeface="Courier New"/>
                <a:ea typeface="ＭＳ Ｐゴシック" pitchFamily="1" charset="-128"/>
                <a:cs typeface="Courier New"/>
              </a:rPr>
              <a:t>	…</a:t>
            </a:r>
            <a:r>
              <a:rPr lang="fr-FR" sz="1200" b="0" baseline="0" dirty="0" err="1" smtClean="0">
                <a:solidFill>
                  <a:srgbClr val="17B240"/>
                </a:solidFill>
                <a:latin typeface="Courier New"/>
                <a:ea typeface="ＭＳ Ｐゴシック" pitchFamily="1" charset="-128"/>
                <a:cs typeface="Courier New"/>
              </a:rPr>
              <a:t>then</a:t>
            </a:r>
            <a:r>
              <a:rPr lang="fr-FR" sz="1200" b="0" baseline="0" dirty="0" smtClean="0">
                <a:solidFill>
                  <a:srgbClr val="17B240"/>
                </a:solidFill>
                <a:latin typeface="Courier New"/>
                <a:ea typeface="ＭＳ Ｐゴシック" pitchFamily="1" charset="-128"/>
                <a:cs typeface="Courier New"/>
              </a:rPr>
              <a:t> the </a:t>
            </a:r>
            <a:r>
              <a:rPr lang="fr-FR" sz="1200" b="0" baseline="0" dirty="0" err="1" smtClean="0">
                <a:solidFill>
                  <a:srgbClr val="17B240"/>
                </a:solidFill>
                <a:latin typeface="Courier New"/>
                <a:ea typeface="ＭＳ Ｐゴシック" pitchFamily="1" charset="-128"/>
                <a:cs typeface="Courier New"/>
              </a:rPr>
              <a:t>itemList</a:t>
            </a:r>
            <a:r>
              <a:rPr lang="fr-FR" sz="1200" b="0" baseline="0" dirty="0" smtClean="0">
                <a:solidFill>
                  <a:srgbClr val="17B240"/>
                </a:solidFill>
                <a:latin typeface="Courier New"/>
                <a:ea typeface="ＭＳ Ｐゴシック" pitchFamily="1" charset="-128"/>
                <a:cs typeface="Courier New"/>
              </a:rPr>
              <a:t> </a:t>
            </a:r>
            <a:r>
              <a:rPr lang="fr-FR" sz="1200" b="0" baseline="0" dirty="0" err="1" smtClean="0">
                <a:solidFill>
                  <a:srgbClr val="17B240"/>
                </a:solidFill>
                <a:latin typeface="Courier New"/>
                <a:ea typeface="ＭＳ Ｐゴシック" pitchFamily="1" charset="-128"/>
                <a:cs typeface="Courier New"/>
              </a:rPr>
              <a:t>property</a:t>
            </a:r>
            <a:r>
              <a:rPr lang="fr-FR" sz="1200" b="0" baseline="0" dirty="0" smtClean="0">
                <a:solidFill>
                  <a:srgbClr val="17B240"/>
                </a:solidFill>
                <a:latin typeface="Courier New"/>
                <a:ea typeface="ＭＳ Ｐゴシック" pitchFamily="1" charset="-128"/>
                <a:cs typeface="Courier New"/>
              </a:rPr>
              <a:t> (</a:t>
            </a:r>
            <a:r>
              <a:rPr lang="fr-FR" sz="1200" b="0" baseline="0" dirty="0" err="1" smtClean="0">
                <a:solidFill>
                  <a:srgbClr val="17B240"/>
                </a:solidFill>
                <a:latin typeface="Courier New"/>
                <a:ea typeface="ＭＳ Ｐゴシック" pitchFamily="1" charset="-128"/>
                <a:cs typeface="Courier New"/>
              </a:rPr>
              <a:t>which</a:t>
            </a:r>
            <a:r>
              <a:rPr lang="fr-FR" sz="1200" b="0" baseline="0" dirty="0" smtClean="0">
                <a:solidFill>
                  <a:srgbClr val="17B240"/>
                </a:solidFill>
                <a:latin typeface="Courier New"/>
                <a:ea typeface="ＭＳ Ｐゴシック" pitchFamily="1" charset="-128"/>
                <a:cs typeface="Courier New"/>
              </a:rPr>
              <a:t> </a:t>
            </a:r>
            <a:r>
              <a:rPr lang="fr-FR" sz="1200" b="0" baseline="0" dirty="0" err="1" smtClean="0">
                <a:solidFill>
                  <a:srgbClr val="17B240"/>
                </a:solidFill>
                <a:latin typeface="Courier New"/>
                <a:ea typeface="ＭＳ Ｐゴシック" pitchFamily="1" charset="-128"/>
                <a:cs typeface="Courier New"/>
              </a:rPr>
              <a:t>is</a:t>
            </a:r>
            <a:r>
              <a:rPr lang="fr-FR" sz="1200" b="0" baseline="0" dirty="0" smtClean="0">
                <a:solidFill>
                  <a:srgbClr val="17B240"/>
                </a:solidFill>
                <a:latin typeface="Courier New"/>
                <a:ea typeface="ＭＳ Ｐゴシック" pitchFamily="1" charset="-128"/>
                <a:cs typeface="Courier New"/>
              </a:rPr>
              <a:t> </a:t>
            </a:r>
            <a:r>
              <a:rPr lang="fr-FR" sz="1200" b="0" baseline="0" dirty="0" err="1" smtClean="0">
                <a:solidFill>
                  <a:srgbClr val="17B240"/>
                </a:solidFill>
                <a:latin typeface="Courier New"/>
                <a:ea typeface="ＭＳ Ｐゴシック" pitchFamily="1" charset="-128"/>
                <a:cs typeface="Courier New"/>
              </a:rPr>
              <a:t>our</a:t>
            </a:r>
            <a:r>
              <a:rPr lang="fr-FR" sz="1200" b="0" baseline="0" dirty="0" smtClean="0">
                <a:solidFill>
                  <a:srgbClr val="17B240"/>
                </a:solidFill>
                <a:latin typeface="Courier New"/>
                <a:ea typeface="ＭＳ Ｐゴシック" pitchFamily="1" charset="-128"/>
                <a:cs typeface="Courier New"/>
              </a:rPr>
              <a:t> Binding instance)…</a:t>
            </a:r>
          </a:p>
          <a:p>
            <a:r>
              <a:rPr lang="fr-FR" sz="1200" b="0" baseline="0" dirty="0" smtClean="0">
                <a:solidFill>
                  <a:srgbClr val="17B240"/>
                </a:solidFill>
                <a:latin typeface="Courier New"/>
                <a:ea typeface="ＭＳ Ｐゴシック" pitchFamily="1" charset="-128"/>
                <a:cs typeface="Courier New"/>
              </a:rPr>
              <a:t>	…</a:t>
            </a:r>
            <a:r>
              <a:rPr lang="fr-FR" sz="1200" b="0" baseline="0" dirty="0" err="1" smtClean="0">
                <a:solidFill>
                  <a:srgbClr val="17B240"/>
                </a:solidFill>
                <a:latin typeface="Courier New"/>
                <a:ea typeface="ＭＳ Ｐゴシック" pitchFamily="1" charset="-128"/>
                <a:cs typeface="Courier New"/>
              </a:rPr>
              <a:t>then</a:t>
            </a:r>
            <a:r>
              <a:rPr lang="fr-FR" sz="1200" b="0" baseline="0" dirty="0" smtClean="0">
                <a:solidFill>
                  <a:srgbClr val="17B240"/>
                </a:solidFill>
                <a:latin typeface="Courier New"/>
                <a:ea typeface="ＭＳ Ｐゴシック" pitchFamily="1" charset="-128"/>
                <a:cs typeface="Courier New"/>
              </a:rPr>
              <a:t> the </a:t>
            </a:r>
            <a:r>
              <a:rPr lang="fr-FR" sz="1200" b="0" baseline="0" dirty="0" err="1" smtClean="0">
                <a:solidFill>
                  <a:srgbClr val="17B240"/>
                </a:solidFill>
                <a:latin typeface="Courier New"/>
                <a:ea typeface="ＭＳ Ｐゴシック" pitchFamily="1" charset="-128"/>
                <a:cs typeface="Courier New"/>
              </a:rPr>
              <a:t>dataSource</a:t>
            </a:r>
            <a:r>
              <a:rPr lang="fr-FR" sz="1200" b="0" baseline="0" dirty="0" smtClean="0">
                <a:solidFill>
                  <a:srgbClr val="17B240"/>
                </a:solidFill>
                <a:latin typeface="Courier New"/>
                <a:ea typeface="ＭＳ Ｐゴシック" pitchFamily="1" charset="-128"/>
                <a:cs typeface="Courier New"/>
              </a:rPr>
              <a:t> </a:t>
            </a:r>
            <a:r>
              <a:rPr lang="fr-FR" sz="1200" b="0" baseline="0" dirty="0" err="1" smtClean="0">
                <a:solidFill>
                  <a:srgbClr val="17B240"/>
                </a:solidFill>
                <a:latin typeface="Courier New"/>
                <a:ea typeface="ＭＳ Ｐゴシック" pitchFamily="1" charset="-128"/>
                <a:cs typeface="Courier New"/>
              </a:rPr>
              <a:t>property</a:t>
            </a:r>
            <a:r>
              <a:rPr lang="fr-FR" sz="1200" b="0" baseline="0" dirty="0" smtClean="0">
                <a:solidFill>
                  <a:srgbClr val="17B240"/>
                </a:solidFill>
                <a:latin typeface="Courier New"/>
                <a:ea typeface="ＭＳ Ｐゴシック" pitchFamily="1" charset="-128"/>
                <a:cs typeface="Courier New"/>
              </a:rPr>
              <a:t> of </a:t>
            </a:r>
            <a:r>
              <a:rPr lang="fr-FR" sz="1200" b="0" baseline="0" dirty="0" err="1" smtClean="0">
                <a:solidFill>
                  <a:srgbClr val="17B240"/>
                </a:solidFill>
                <a:latin typeface="Courier New"/>
                <a:ea typeface="ＭＳ Ｐゴシック" pitchFamily="1" charset="-128"/>
                <a:cs typeface="Courier New"/>
              </a:rPr>
              <a:t>this</a:t>
            </a:r>
            <a:r>
              <a:rPr lang="fr-FR" sz="1200" b="0" baseline="0" dirty="0" smtClean="0">
                <a:solidFill>
                  <a:srgbClr val="17B240"/>
                </a:solidFill>
                <a:latin typeface="Courier New"/>
                <a:ea typeface="ＭＳ Ｐゴシック" pitchFamily="1" charset="-128"/>
                <a:cs typeface="Courier New"/>
              </a:rPr>
              <a:t> </a:t>
            </a:r>
            <a:r>
              <a:rPr lang="fr-FR" sz="1200" b="0" baseline="0" dirty="0" err="1" smtClean="0">
                <a:solidFill>
                  <a:srgbClr val="17B240"/>
                </a:solidFill>
                <a:latin typeface="Courier New"/>
                <a:ea typeface="ＭＳ Ｐゴシック" pitchFamily="1" charset="-128"/>
                <a:cs typeface="Courier New"/>
              </a:rPr>
              <a:t>WinJS</a:t>
            </a:r>
            <a:r>
              <a:rPr lang="fr-FR" sz="1200" b="0" baseline="0" dirty="0" smtClean="0">
                <a:solidFill>
                  <a:srgbClr val="17B240"/>
                </a:solidFill>
                <a:latin typeface="Courier New"/>
                <a:ea typeface="ＭＳ Ｐゴシック" pitchFamily="1" charset="-128"/>
                <a:cs typeface="Courier New"/>
              </a:rPr>
              <a:t> </a:t>
            </a:r>
            <a:r>
              <a:rPr lang="fr-FR" sz="1200" b="0" baseline="0" dirty="0" err="1" smtClean="0">
                <a:solidFill>
                  <a:srgbClr val="17B240"/>
                </a:solidFill>
                <a:latin typeface="Courier New"/>
                <a:ea typeface="ＭＳ Ｐゴシック" pitchFamily="1" charset="-128"/>
                <a:cs typeface="Courier New"/>
              </a:rPr>
              <a:t>object</a:t>
            </a:r>
            <a:r>
              <a:rPr lang="fr-FR" sz="1200" b="0" baseline="0" dirty="0" smtClean="0">
                <a:solidFill>
                  <a:srgbClr val="17B240"/>
                </a:solidFill>
                <a:latin typeface="Courier New"/>
                <a:ea typeface="ＭＳ Ｐゴシック" pitchFamily="1" charset="-128"/>
                <a:cs typeface="Courier New"/>
              </a:rPr>
              <a:t>, </a:t>
            </a:r>
            <a:r>
              <a:rPr lang="fr-FR" sz="1200" b="0" baseline="0" dirty="0" err="1" smtClean="0">
                <a:solidFill>
                  <a:srgbClr val="17B240"/>
                </a:solidFill>
                <a:latin typeface="Courier New"/>
                <a:ea typeface="ＭＳ Ｐゴシック" pitchFamily="1" charset="-128"/>
                <a:cs typeface="Courier New"/>
              </a:rPr>
              <a:t>containing</a:t>
            </a:r>
            <a:r>
              <a:rPr lang="fr-FR" sz="1200" b="0" baseline="0" dirty="0" smtClean="0">
                <a:solidFill>
                  <a:srgbClr val="17B240"/>
                </a:solidFill>
                <a:latin typeface="Courier New"/>
                <a:ea typeface="ＭＳ Ｐゴシック" pitchFamily="1" charset="-128"/>
                <a:cs typeface="Courier New"/>
              </a:rPr>
              <a:t> the data and </a:t>
            </a:r>
            <a:r>
              <a:rPr lang="fr-FR" sz="1200" b="0" baseline="0" dirty="0" err="1" smtClean="0">
                <a:solidFill>
                  <a:srgbClr val="17B240"/>
                </a:solidFill>
                <a:latin typeface="Courier New"/>
                <a:ea typeface="ＭＳ Ｐゴシック" pitchFamily="1" charset="-128"/>
                <a:cs typeface="Courier New"/>
              </a:rPr>
              <a:t>some</a:t>
            </a:r>
            <a:r>
              <a:rPr lang="fr-FR" sz="1200" b="0" baseline="0" dirty="0" smtClean="0">
                <a:solidFill>
                  <a:srgbClr val="17B240"/>
                </a:solidFill>
                <a:latin typeface="Courier New"/>
                <a:ea typeface="ＭＳ Ｐゴシック" pitchFamily="1" charset="-128"/>
                <a:cs typeface="Courier New"/>
              </a:rPr>
              <a:t> </a:t>
            </a:r>
            <a:r>
              <a:rPr lang="fr-FR" sz="1200" b="0" baseline="0" dirty="0" err="1" smtClean="0">
                <a:solidFill>
                  <a:srgbClr val="17B240"/>
                </a:solidFill>
                <a:latin typeface="Courier New"/>
                <a:ea typeface="ＭＳ Ｐゴシック" pitchFamily="1" charset="-128"/>
                <a:cs typeface="Courier New"/>
              </a:rPr>
              <a:t>iterators</a:t>
            </a:r>
            <a:r>
              <a:rPr lang="fr-FR" sz="1200" b="0" baseline="0" dirty="0" smtClean="0">
                <a:solidFill>
                  <a:srgbClr val="17B240"/>
                </a:solidFill>
                <a:latin typeface="Courier New"/>
                <a:ea typeface="ＭＳ Ｐゴシック" pitchFamily="1" charset="-128"/>
                <a:cs typeface="Courier New"/>
              </a:rPr>
              <a:t> </a:t>
            </a:r>
            <a:r>
              <a:rPr lang="fr-FR" sz="1200" b="0" baseline="0" dirty="0" err="1" smtClean="0">
                <a:solidFill>
                  <a:srgbClr val="17B240"/>
                </a:solidFill>
                <a:latin typeface="Courier New"/>
                <a:ea typeface="ＭＳ Ｐゴシック" pitchFamily="1" charset="-128"/>
                <a:cs typeface="Courier New"/>
              </a:rPr>
              <a:t>asked</a:t>
            </a:r>
            <a:r>
              <a:rPr lang="fr-FR" sz="1200" b="0" baseline="0" dirty="0" smtClean="0">
                <a:solidFill>
                  <a:srgbClr val="17B240"/>
                </a:solidFill>
                <a:latin typeface="Courier New"/>
                <a:ea typeface="ＭＳ Ｐゴシック" pitchFamily="1" charset="-128"/>
                <a:cs typeface="Courier New"/>
              </a:rPr>
              <a:t> by the </a:t>
            </a:r>
            <a:r>
              <a:rPr lang="fr-FR" sz="1200" b="0" baseline="0" dirty="0" err="1" smtClean="0">
                <a:solidFill>
                  <a:srgbClr val="17B240"/>
                </a:solidFill>
                <a:latin typeface="Courier New"/>
                <a:ea typeface="ＭＳ Ｐゴシック" pitchFamily="1" charset="-128"/>
                <a:cs typeface="Courier New"/>
              </a:rPr>
              <a:t>view</a:t>
            </a:r>
            <a:r>
              <a:rPr lang="fr-FR" sz="1200" b="0" baseline="0" dirty="0" smtClean="0">
                <a:solidFill>
                  <a:srgbClr val="17B240"/>
                </a:solidFill>
                <a:latin typeface="Courier New"/>
                <a:ea typeface="ＭＳ Ｐゴシック" pitchFamily="1" charset="-128"/>
                <a:cs typeface="Courier New"/>
              </a:rPr>
              <a:t>.</a:t>
            </a:r>
            <a:endParaRPr lang="fr-FR" b="1" baseline="0"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36</a:t>
            </a:fld>
            <a:endParaRPr lang="en-US"/>
          </a:p>
        </p:txBody>
      </p:sp>
    </p:spTree>
    <p:extLst>
      <p:ext uri="{BB962C8B-B14F-4D97-AF65-F5344CB8AC3E}">
        <p14:creationId xmlns:p14="http://schemas.microsoft.com/office/powerpoint/2010/main" val="2399086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11038292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We’ll</a:t>
            </a:r>
            <a:r>
              <a:rPr lang="fr-FR" dirty="0" smtClean="0"/>
              <a:t> </a:t>
            </a:r>
            <a:r>
              <a:rPr lang="fr-FR" dirty="0" err="1" smtClean="0"/>
              <a:t>see</a:t>
            </a:r>
            <a:r>
              <a:rPr lang="fr-FR" dirty="0" smtClean="0"/>
              <a:t> </a:t>
            </a:r>
            <a:r>
              <a:rPr lang="fr-FR" dirty="0" err="1" smtClean="0"/>
              <a:t>only</a:t>
            </a:r>
            <a:r>
              <a:rPr lang="fr-FR" dirty="0" smtClean="0"/>
              <a:t> </a:t>
            </a:r>
            <a:r>
              <a:rPr lang="fr-FR" dirty="0" err="1" smtClean="0"/>
              <a:t>Grouping</a:t>
            </a:r>
            <a:r>
              <a:rPr lang="fr-FR" baseline="0" dirty="0" smtClean="0"/>
              <a:t> for </a:t>
            </a:r>
            <a:r>
              <a:rPr lang="fr-FR" baseline="0" dirty="0" err="1" smtClean="0"/>
              <a:t>this</a:t>
            </a:r>
            <a:r>
              <a:rPr lang="fr-FR" baseline="0" dirty="0" smtClean="0"/>
              <a:t> course, but </a:t>
            </a:r>
            <a:r>
              <a:rPr lang="fr-FR" baseline="0" dirty="0" err="1" smtClean="0"/>
              <a:t>don’t</a:t>
            </a:r>
            <a:r>
              <a:rPr lang="fr-FR" baseline="0" dirty="0" smtClean="0"/>
              <a:t> </a:t>
            </a:r>
            <a:r>
              <a:rPr lang="fr-FR" baseline="0" dirty="0" err="1" smtClean="0"/>
              <a:t>hesitate</a:t>
            </a:r>
            <a:r>
              <a:rPr lang="fr-FR" baseline="0" dirty="0" smtClean="0"/>
              <a:t> to </a:t>
            </a:r>
            <a:r>
              <a:rPr lang="fr-FR" baseline="0" dirty="0" err="1" smtClean="0"/>
              <a:t>discover</a:t>
            </a:r>
            <a:r>
              <a:rPr lang="fr-FR" baseline="0" dirty="0" smtClean="0"/>
              <a:t> </a:t>
            </a:r>
            <a:r>
              <a:rPr lang="fr-FR" baseline="0" dirty="0" err="1" smtClean="0"/>
              <a:t>selections</a:t>
            </a:r>
            <a:r>
              <a:rPr lang="fr-FR" baseline="0" dirty="0" smtClean="0"/>
              <a:t> and animations on </a:t>
            </a:r>
            <a:r>
              <a:rPr lang="fr-FR" baseline="0" dirty="0" err="1" smtClean="0"/>
              <a:t>your</a:t>
            </a:r>
            <a:r>
              <a:rPr lang="fr-FR" baseline="0" dirty="0" smtClean="0"/>
              <a:t> </a:t>
            </a:r>
            <a:r>
              <a:rPr lang="fr-FR" baseline="0" dirty="0" err="1" smtClean="0"/>
              <a:t>own</a:t>
            </a: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37</a:t>
            </a:fld>
            <a:endParaRPr lang="en-US"/>
          </a:p>
        </p:txBody>
      </p:sp>
    </p:spTree>
    <p:extLst>
      <p:ext uri="{BB962C8B-B14F-4D97-AF65-F5344CB8AC3E}">
        <p14:creationId xmlns:p14="http://schemas.microsoft.com/office/powerpoint/2010/main" val="28843851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https://msdn.microsoft.com/en-us/library/windows/apps/hh465464.aspx</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38</a:t>
            </a:fld>
            <a:endParaRPr lang="en-US"/>
          </a:p>
        </p:txBody>
      </p:sp>
    </p:spTree>
    <p:extLst>
      <p:ext uri="{BB962C8B-B14F-4D97-AF65-F5344CB8AC3E}">
        <p14:creationId xmlns:p14="http://schemas.microsoft.com/office/powerpoint/2010/main" val="2752219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Based</a:t>
            </a:r>
            <a:r>
              <a:rPr lang="fr-FR" dirty="0" smtClean="0"/>
              <a:t> on </a:t>
            </a:r>
            <a:r>
              <a:rPr lang="fr-FR" dirty="0" err="1" smtClean="0"/>
              <a:t>previous</a:t>
            </a:r>
            <a:r>
              <a:rPr lang="fr-FR" dirty="0" smtClean="0"/>
              <a:t> </a:t>
            </a:r>
            <a:r>
              <a:rPr lang="fr-FR" dirty="0" err="1" smtClean="0"/>
              <a:t>example</a:t>
            </a:r>
            <a:r>
              <a:rPr lang="fr-FR" dirty="0" smtClean="0"/>
              <a:t> data:</a:t>
            </a:r>
          </a:p>
          <a:p>
            <a:r>
              <a:rPr lang="fr-FR" dirty="0" smtClean="0"/>
              <a:t>- </a:t>
            </a:r>
            <a:r>
              <a:rPr lang="fr-FR" dirty="0" err="1" smtClean="0"/>
              <a:t>getGroupKey</a:t>
            </a:r>
            <a:r>
              <a:rPr lang="fr-FR" dirty="0" smtClean="0"/>
              <a:t> </a:t>
            </a:r>
            <a:r>
              <a:rPr lang="fr-FR" dirty="0" err="1" smtClean="0"/>
              <a:t>will</a:t>
            </a:r>
            <a:r>
              <a:rPr lang="fr-FR" dirty="0" smtClean="0"/>
              <a:t> return </a:t>
            </a:r>
            <a:r>
              <a:rPr lang="fr-FR" dirty="0" err="1" smtClean="0"/>
              <a:t>either</a:t>
            </a:r>
            <a:r>
              <a:rPr lang="fr-FR" dirty="0" smtClean="0"/>
              <a:t> Cat or Dog.</a:t>
            </a:r>
          </a:p>
          <a:p>
            <a:r>
              <a:rPr lang="fr-FR" dirty="0" smtClean="0"/>
              <a:t>- </a:t>
            </a:r>
            <a:r>
              <a:rPr lang="fr-FR" dirty="0" err="1" smtClean="0"/>
              <a:t>getGroupData</a:t>
            </a:r>
            <a:r>
              <a:rPr lang="fr-FR" dirty="0" smtClean="0"/>
              <a:t> </a:t>
            </a:r>
            <a:r>
              <a:rPr lang="fr-FR" dirty="0" err="1" smtClean="0"/>
              <a:t>will</a:t>
            </a:r>
            <a:r>
              <a:rPr lang="fr-FR" dirty="0" smtClean="0"/>
              <a:t> return </a:t>
            </a:r>
            <a:r>
              <a:rPr lang="fr-FR" dirty="0" err="1" smtClean="0"/>
              <a:t>our</a:t>
            </a:r>
            <a:r>
              <a:rPr lang="fr-FR" dirty="0" smtClean="0"/>
              <a:t> label (for </a:t>
            </a:r>
            <a:r>
              <a:rPr lang="fr-FR" dirty="0" err="1" smtClean="0"/>
              <a:t>example</a:t>
            </a:r>
            <a:r>
              <a:rPr lang="fr-FR" dirty="0" smtClean="0"/>
              <a:t>, « Cat </a:t>
            </a:r>
            <a:r>
              <a:rPr lang="fr-FR" dirty="0" err="1" smtClean="0"/>
              <a:t>category</a:t>
            </a:r>
            <a:r>
              <a:rPr lang="fr-FR" dirty="0" smtClean="0"/>
              <a:t> »)</a:t>
            </a:r>
          </a:p>
          <a:p>
            <a:r>
              <a:rPr lang="fr-FR" dirty="0" smtClean="0"/>
              <a:t>- </a:t>
            </a:r>
            <a:r>
              <a:rPr lang="fr-FR" dirty="0" err="1" smtClean="0"/>
              <a:t>compareGroups</a:t>
            </a:r>
            <a:r>
              <a:rPr lang="fr-FR" dirty="0" smtClean="0"/>
              <a:t> </a:t>
            </a:r>
            <a:r>
              <a:rPr lang="fr-FR" dirty="0" err="1" smtClean="0"/>
              <a:t>will</a:t>
            </a:r>
            <a:r>
              <a:rPr lang="fr-FR" dirty="0" smtClean="0"/>
              <a:t> sort data </a:t>
            </a:r>
            <a:r>
              <a:rPr lang="fr-FR" dirty="0" err="1" smtClean="0"/>
              <a:t>inside</a:t>
            </a:r>
            <a:r>
              <a:rPr lang="fr-FR" dirty="0" smtClean="0"/>
              <a:t> </a:t>
            </a:r>
            <a:r>
              <a:rPr lang="fr-FR" dirty="0" err="1" smtClean="0"/>
              <a:t>each</a:t>
            </a:r>
            <a:r>
              <a:rPr lang="fr-FR" dirty="0" smtClean="0"/>
              <a:t> group</a:t>
            </a:r>
          </a:p>
          <a:p>
            <a:endParaRPr lang="fr-FR" dirty="0" smtClean="0"/>
          </a:p>
          <a:p>
            <a:r>
              <a:rPr lang="fr-FR" dirty="0" err="1" smtClean="0"/>
              <a:t>Example</a:t>
            </a:r>
            <a:r>
              <a:rPr lang="fr-FR" baseline="0" dirty="0" smtClean="0"/>
              <a:t> of how data COULD </a:t>
            </a:r>
            <a:r>
              <a:rPr lang="fr-FR" baseline="0" dirty="0" err="1" smtClean="0"/>
              <a:t>be</a:t>
            </a:r>
            <a:r>
              <a:rPr lang="fr-FR" baseline="0" dirty="0" smtClean="0"/>
              <a:t> </a:t>
            </a:r>
            <a:r>
              <a:rPr lang="fr-FR" baseline="0" dirty="0" err="1" smtClean="0"/>
              <a:t>sorted</a:t>
            </a:r>
            <a:r>
              <a:rPr lang="fr-FR" baseline="0" dirty="0" smtClean="0"/>
              <a:t> (</a:t>
            </a:r>
            <a:r>
              <a:rPr lang="fr-FR" baseline="0" dirty="0" err="1" smtClean="0"/>
              <a:t>this</a:t>
            </a:r>
            <a:r>
              <a:rPr lang="fr-FR" baseline="0" dirty="0" smtClean="0"/>
              <a:t> </a:t>
            </a:r>
            <a:r>
              <a:rPr lang="fr-FR" baseline="0" dirty="0" err="1" smtClean="0"/>
              <a:t>is</a:t>
            </a:r>
            <a:r>
              <a:rPr lang="fr-FR" baseline="0" dirty="0" smtClean="0"/>
              <a:t> NOT the </a:t>
            </a:r>
            <a:r>
              <a:rPr lang="fr-FR" baseline="0" dirty="0" err="1" smtClean="0"/>
              <a:t>actual</a:t>
            </a:r>
            <a:r>
              <a:rPr lang="fr-FR" baseline="0" dirty="0" smtClean="0"/>
              <a:t> data structure!):</a:t>
            </a:r>
          </a:p>
          <a:p>
            <a:r>
              <a:rPr lang="fr-FR" baseline="0" dirty="0" smtClean="0"/>
              <a:t>var groups = {</a:t>
            </a:r>
          </a:p>
          <a:p>
            <a:r>
              <a:rPr lang="fr-FR" baseline="0" dirty="0" smtClean="0"/>
              <a:t>  cats: {</a:t>
            </a:r>
            <a:br>
              <a:rPr lang="fr-FR" baseline="0" dirty="0" smtClean="0"/>
            </a:br>
            <a:r>
              <a:rPr lang="fr-FR" baseline="0" dirty="0" smtClean="0"/>
              <a:t>    </a:t>
            </a:r>
            <a:r>
              <a:rPr lang="fr-FR" baseline="0" dirty="0" err="1" smtClean="0"/>
              <a:t>groupKey</a:t>
            </a:r>
            <a:r>
              <a:rPr lang="fr-FR" baseline="0" dirty="0" smtClean="0"/>
              <a:t>: "cat",</a:t>
            </a:r>
          </a:p>
          <a:p>
            <a:r>
              <a:rPr lang="fr-FR" baseline="0" dirty="0" smtClean="0"/>
              <a:t>    label: "Cat </a:t>
            </a:r>
            <a:r>
              <a:rPr lang="fr-FR" baseline="0" dirty="0" err="1" smtClean="0"/>
              <a:t>category</a:t>
            </a:r>
            <a:r>
              <a:rPr lang="fr-FR" baseline="0" dirty="0" smtClean="0"/>
              <a:t>",</a:t>
            </a:r>
          </a:p>
          <a:p>
            <a:r>
              <a:rPr lang="fr-FR" b="0" baseline="0" dirty="0" smtClean="0"/>
              <a:t>    </a:t>
            </a:r>
            <a:r>
              <a:rPr lang="fr-FR" b="0" baseline="0" dirty="0" err="1" smtClean="0"/>
              <a:t>elements</a:t>
            </a:r>
            <a:r>
              <a:rPr lang="fr-FR" b="0" baseline="0" dirty="0" smtClean="0"/>
              <a:t>: [ // </a:t>
            </a:r>
            <a:r>
              <a:rPr lang="fr-FR" b="0" baseline="0" dirty="0" err="1" smtClean="0"/>
              <a:t>Sorted</a:t>
            </a:r>
            <a:r>
              <a:rPr lang="fr-FR" b="0" baseline="0" dirty="0" smtClean="0"/>
              <a:t> by </a:t>
            </a:r>
            <a:r>
              <a:rPr lang="fr-FR" b="0" baseline="0" dirty="0" err="1" smtClean="0"/>
              <a:t>name</a:t>
            </a:r>
            <a:endParaRPr lang="fr-FR" b="0" baseline="0" dirty="0" smtClean="0"/>
          </a:p>
          <a:p>
            <a:r>
              <a:rPr lang="fr-FR" sz="1200" b="0" baseline="0" dirty="0" smtClean="0">
                <a:solidFill>
                  <a:srgbClr val="0070C0"/>
                </a:solidFill>
                <a:latin typeface="Courier New"/>
                <a:ea typeface="ＭＳ Ｐゴシック" pitchFamily="1" charset="-128"/>
                <a:cs typeface="Courier New"/>
              </a:rPr>
              <a:t>      </a:t>
            </a:r>
            <a:r>
              <a:rPr lang="en-US" sz="1200" b="0" dirty="0" smtClean="0">
                <a:solidFill>
                  <a:srgbClr val="0070C0"/>
                </a:solidFill>
                <a:latin typeface="Courier New"/>
                <a:ea typeface="ＭＳ Ｐゴシック" pitchFamily="1" charset="-128"/>
                <a:cs typeface="Courier New"/>
              </a:rPr>
              <a:t>{ name: "Izzy", species: "cat" },</a:t>
            </a:r>
          </a:p>
          <a:p>
            <a:r>
              <a:rPr lang="en-US" sz="1200" b="0" dirty="0" smtClean="0">
                <a:solidFill>
                  <a:srgbClr val="0070C0"/>
                </a:solidFill>
                <a:latin typeface="Courier New"/>
                <a:ea typeface="ＭＳ Ｐゴシック" pitchFamily="1" charset="-128"/>
                <a:cs typeface="Courier New"/>
              </a:rPr>
              <a:t>      { name: "Lola", species: "cat" },</a:t>
            </a:r>
          </a:p>
          <a:p>
            <a:r>
              <a:rPr lang="en-US" sz="1200" b="0" dirty="0" smtClean="0">
                <a:solidFill>
                  <a:srgbClr val="0070C0"/>
                </a:solidFill>
                <a:latin typeface="Courier New"/>
                <a:ea typeface="ＭＳ Ｐゴシック" pitchFamily="1" charset="-128"/>
                <a:cs typeface="Courier New"/>
              </a:rPr>
              <a:t>      { name: "Ziggy", species: "cat" },</a:t>
            </a:r>
          </a:p>
          <a:p>
            <a:r>
              <a:rPr lang="fr-FR" baseline="0" dirty="0" smtClean="0"/>
              <a:t>    ],</a:t>
            </a:r>
          </a:p>
          <a:p>
            <a:r>
              <a:rPr lang="fr-FR" baseline="0" dirty="0" smtClean="0"/>
              <a:t>  },</a:t>
            </a:r>
          </a:p>
          <a:p>
            <a:r>
              <a:rPr lang="fr-FR" baseline="0" dirty="0" smtClean="0"/>
              <a:t>  </a:t>
            </a:r>
            <a:r>
              <a:rPr lang="fr-FR" baseline="0" dirty="0" err="1" smtClean="0"/>
              <a:t>dogs</a:t>
            </a:r>
            <a:r>
              <a:rPr lang="fr-FR" baseline="0" dirty="0" smtClean="0"/>
              <a:t>: {</a:t>
            </a:r>
          </a:p>
          <a:p>
            <a:r>
              <a:rPr lang="fr-FR" baseline="0" dirty="0" smtClean="0"/>
              <a:t>    </a:t>
            </a:r>
            <a:r>
              <a:rPr lang="fr-FR" baseline="0" dirty="0" err="1" smtClean="0"/>
              <a:t>groupKey</a:t>
            </a:r>
            <a:r>
              <a:rPr lang="fr-FR" baseline="0" dirty="0" smtClean="0"/>
              <a:t>: "dog",</a:t>
            </a:r>
          </a:p>
          <a:p>
            <a:r>
              <a:rPr lang="fr-FR" baseline="0" dirty="0" smtClean="0"/>
              <a:t>    label: "Dog </a:t>
            </a:r>
            <a:r>
              <a:rPr lang="fr-FR" baseline="0" dirty="0" err="1" smtClean="0"/>
              <a:t>category</a:t>
            </a:r>
            <a:r>
              <a:rPr lang="fr-FR" baseline="0" dirty="0" smtClean="0"/>
              <a:t>",</a:t>
            </a:r>
          </a:p>
          <a:p>
            <a:r>
              <a:rPr lang="fr-FR" baseline="0" dirty="0" smtClean="0"/>
              <a:t>    </a:t>
            </a:r>
            <a:r>
              <a:rPr lang="fr-FR" baseline="0" dirty="0" err="1" smtClean="0"/>
              <a:t>elements</a:t>
            </a:r>
            <a:r>
              <a:rPr lang="fr-FR" baseline="0" dirty="0" smtClean="0"/>
              <a:t>: [ // </a:t>
            </a:r>
            <a:r>
              <a:rPr lang="fr-FR" baseline="0" dirty="0" err="1" smtClean="0"/>
              <a:t>Sorted</a:t>
            </a:r>
            <a:r>
              <a:rPr lang="fr-FR" baseline="0" dirty="0" smtClean="0"/>
              <a:t> by </a:t>
            </a:r>
            <a:r>
              <a:rPr lang="fr-FR" baseline="0" dirty="0" err="1" smtClean="0"/>
              <a:t>name</a:t>
            </a:r>
            <a:endParaRPr lang="en-US" sz="1200" b="0" dirty="0" smtClean="0">
              <a:solidFill>
                <a:srgbClr val="0070C0"/>
              </a:solidFill>
              <a:latin typeface="Courier New"/>
              <a:ea typeface="ＭＳ Ｐゴシック" pitchFamily="1" charset="-128"/>
              <a:cs typeface="Courier New"/>
            </a:endParaRPr>
          </a:p>
          <a:p>
            <a:r>
              <a:rPr lang="en-US" sz="1200" b="0" dirty="0" smtClean="0">
                <a:solidFill>
                  <a:srgbClr val="0070C0"/>
                </a:solidFill>
                <a:latin typeface="Courier New"/>
                <a:ea typeface="ＭＳ Ｐゴシック" pitchFamily="1" charset="-128"/>
                <a:cs typeface="Courier New"/>
              </a:rPr>
              <a:t>      { name: "Leo", species: "dog" },</a:t>
            </a:r>
            <a:endParaRPr lang="fr-FR" baseline="0" dirty="0" smtClean="0"/>
          </a:p>
          <a:p>
            <a:r>
              <a:rPr lang="en-US" sz="1200" b="0" dirty="0" smtClean="0">
                <a:solidFill>
                  <a:srgbClr val="0070C0"/>
                </a:solidFill>
                <a:latin typeface="Courier New"/>
                <a:ea typeface="ＭＳ Ｐゴシック" pitchFamily="1" charset="-128"/>
                <a:cs typeface="Courier New"/>
              </a:rPr>
              <a:t>      { name: "Marley", species: "dog" }, </a:t>
            </a:r>
          </a:p>
          <a:p>
            <a:r>
              <a:rPr lang="en-US" sz="1200" b="0" dirty="0" smtClean="0">
                <a:solidFill>
                  <a:srgbClr val="0070C0"/>
                </a:solidFill>
                <a:latin typeface="Courier New"/>
                <a:ea typeface="ＭＳ Ｐゴシック" pitchFamily="1" charset="-128"/>
                <a:cs typeface="Courier New"/>
              </a:rPr>
              <a:t>      { name: "Ruby", species: "dog" }</a:t>
            </a:r>
            <a:br>
              <a:rPr lang="en-US" sz="1200" b="0" dirty="0" smtClean="0">
                <a:solidFill>
                  <a:srgbClr val="0070C0"/>
                </a:solidFill>
                <a:latin typeface="Courier New"/>
                <a:ea typeface="ＭＳ Ｐゴシック" pitchFamily="1" charset="-128"/>
                <a:cs typeface="Courier New"/>
              </a:rPr>
            </a:br>
            <a:r>
              <a:rPr lang="en-US" sz="1200" b="0" dirty="0" smtClean="0">
                <a:solidFill>
                  <a:srgbClr val="0070C0"/>
                </a:solidFill>
                <a:latin typeface="Courier New"/>
                <a:ea typeface="ＭＳ Ｐゴシック" pitchFamily="1" charset="-128"/>
                <a:cs typeface="Courier New"/>
              </a:rPr>
              <a:t>    ]</a:t>
            </a:r>
            <a:endParaRPr lang="fr-FR" b="0" baseline="0" dirty="0" smtClean="0"/>
          </a:p>
          <a:p>
            <a:r>
              <a:rPr lang="fr-FR" b="0" baseline="0" dirty="0" smtClean="0"/>
              <a:t>  }</a:t>
            </a:r>
          </a:p>
          <a:p>
            <a:r>
              <a:rPr lang="fr-FR" b="0" baseline="0" dirty="0" smtClean="0"/>
              <a:t>}</a:t>
            </a:r>
          </a:p>
          <a:p>
            <a:endParaRPr lang="fr-FR" b="0" baseline="0" dirty="0" smtClean="0"/>
          </a:p>
          <a:p>
            <a:r>
              <a:rPr lang="en-US" b="0" dirty="0" smtClean="0"/>
              <a:t>https://msdn.microsoft.com/en-us/library/windows/apps/hh465464.aspx</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39</a:t>
            </a:fld>
            <a:endParaRPr lang="en-US"/>
          </a:p>
        </p:txBody>
      </p:sp>
    </p:spTree>
    <p:extLst>
      <p:ext uri="{BB962C8B-B14F-4D97-AF65-F5344CB8AC3E}">
        <p14:creationId xmlns:p14="http://schemas.microsoft.com/office/powerpoint/2010/main" val="2897758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compareGroups</a:t>
            </a:r>
            <a:r>
              <a:rPr lang="fr-FR" dirty="0" smtClean="0"/>
              <a:t> </a:t>
            </a:r>
            <a:r>
              <a:rPr lang="fr-FR" dirty="0" err="1" smtClean="0"/>
              <a:t>will</a:t>
            </a:r>
            <a:r>
              <a:rPr lang="fr-FR" dirty="0" smtClean="0"/>
              <a:t> sort</a:t>
            </a:r>
            <a:r>
              <a:rPr lang="fr-FR" baseline="0" dirty="0" smtClean="0"/>
              <a:t> by first </a:t>
            </a:r>
            <a:r>
              <a:rPr lang="fr-FR" baseline="0" dirty="0" err="1" smtClean="0"/>
              <a:t>letter</a:t>
            </a:r>
            <a:r>
              <a:rPr lang="fr-FR" baseline="0" dirty="0" smtClean="0"/>
              <a:t>.</a:t>
            </a:r>
          </a:p>
          <a:p>
            <a:r>
              <a:rPr lang="fr-FR" b="0" baseline="0" dirty="0" err="1" smtClean="0"/>
              <a:t>getGroupKey</a:t>
            </a:r>
            <a:r>
              <a:rPr lang="fr-FR" b="0" baseline="0" dirty="0" smtClean="0"/>
              <a:t> </a:t>
            </a:r>
            <a:r>
              <a:rPr lang="fr-FR" b="0" baseline="0" dirty="0" err="1" smtClean="0"/>
              <a:t>will</a:t>
            </a:r>
            <a:r>
              <a:rPr lang="fr-FR" b="0" baseline="0" dirty="0" smtClean="0"/>
              <a:t> return « cat » ou « dog »</a:t>
            </a:r>
          </a:p>
          <a:p>
            <a:r>
              <a:rPr lang="fr-FR" b="0" baseline="0" dirty="0" err="1" smtClean="0"/>
              <a:t>getGroupData</a:t>
            </a:r>
            <a:r>
              <a:rPr lang="fr-FR" b="0" baseline="0" dirty="0" smtClean="0"/>
              <a:t> </a:t>
            </a:r>
            <a:r>
              <a:rPr lang="fr-FR" b="0" baseline="0" dirty="0" err="1" smtClean="0"/>
              <a:t>will</a:t>
            </a:r>
            <a:r>
              <a:rPr lang="fr-FR" b="0" baseline="0" dirty="0" smtClean="0"/>
              <a:t> return an </a:t>
            </a:r>
            <a:r>
              <a:rPr lang="fr-FR" b="0" baseline="0" dirty="0" err="1" smtClean="0"/>
              <a:t>object</a:t>
            </a:r>
            <a:r>
              <a:rPr lang="fr-FR" b="0" baseline="0" dirty="0" smtClean="0"/>
              <a:t> </a:t>
            </a:r>
            <a:r>
              <a:rPr lang="fr-FR" b="0" baseline="0" dirty="0" err="1" smtClean="0"/>
              <a:t>with</a:t>
            </a:r>
            <a:r>
              <a:rPr lang="fr-FR" b="0" baseline="0" dirty="0" smtClean="0"/>
              <a:t> a single </a:t>
            </a:r>
            <a:r>
              <a:rPr lang="fr-FR" b="0" baseline="0" dirty="0" err="1" smtClean="0"/>
              <a:t>field</a:t>
            </a:r>
            <a:r>
              <a:rPr lang="fr-FR" b="0" baseline="0" dirty="0" smtClean="0"/>
              <a:t>, « </a:t>
            </a:r>
            <a:r>
              <a:rPr lang="fr-FR" b="0" baseline="0" dirty="0" err="1" smtClean="0"/>
              <a:t>groupDescription</a:t>
            </a:r>
            <a:r>
              <a:rPr lang="fr-FR" b="0" baseline="0" dirty="0" smtClean="0"/>
              <a:t> », </a:t>
            </a:r>
            <a:r>
              <a:rPr lang="fr-FR" b="0" baseline="0" dirty="0" err="1" smtClean="0"/>
              <a:t>containing</a:t>
            </a:r>
            <a:r>
              <a:rPr lang="fr-FR" b="0" baseline="0" dirty="0" smtClean="0"/>
              <a:t> </a:t>
            </a:r>
            <a:r>
              <a:rPr lang="fr-FR" b="0" baseline="0" dirty="0" err="1" smtClean="0"/>
              <a:t>either</a:t>
            </a:r>
            <a:r>
              <a:rPr lang="fr-FR" b="0" baseline="0" dirty="0" smtClean="0"/>
              <a:t> « Cat » or « Dog »</a:t>
            </a:r>
          </a:p>
          <a:p>
            <a:endParaRPr lang="fr-FR" b="0" baseline="0" dirty="0" smtClean="0"/>
          </a:p>
          <a:p>
            <a:r>
              <a:rPr lang="en-US" b="0" dirty="0" smtClean="0"/>
              <a:t>https://msdn.microsoft.com/en-us/library/windows/apps/hh465464.aspx</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40</a:t>
            </a:fld>
            <a:endParaRPr lang="en-US"/>
          </a:p>
        </p:txBody>
      </p:sp>
    </p:spTree>
    <p:extLst>
      <p:ext uri="{BB962C8B-B14F-4D97-AF65-F5344CB8AC3E}">
        <p14:creationId xmlns:p14="http://schemas.microsoft.com/office/powerpoint/2010/main" val="28080454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b="0" dirty="0" smtClean="0"/>
              <a:t>https://msdn.microsoft.com/en-us/library/windows/apps/hh465464.aspx</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41</a:t>
            </a:fld>
            <a:endParaRPr lang="en-US"/>
          </a:p>
        </p:txBody>
      </p:sp>
    </p:spTree>
    <p:extLst>
      <p:ext uri="{BB962C8B-B14F-4D97-AF65-F5344CB8AC3E}">
        <p14:creationId xmlns:p14="http://schemas.microsoft.com/office/powerpoint/2010/main" val="16903900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b="0" dirty="0" smtClean="0"/>
              <a:t>https://msdn.microsoft.com/en-us/library/windows/apps/hh465464.aspx</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42</a:t>
            </a:fld>
            <a:endParaRPr lang="en-US"/>
          </a:p>
        </p:txBody>
      </p:sp>
    </p:spTree>
    <p:extLst>
      <p:ext uri="{BB962C8B-B14F-4D97-AF65-F5344CB8AC3E}">
        <p14:creationId xmlns:p14="http://schemas.microsoft.com/office/powerpoint/2010/main" val="14961868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b="0" dirty="0" smtClean="0"/>
              <a:t>https://msdn.microsoft.com/en-us/library/windows/apps/hh465464.aspx</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43</a:t>
            </a:fld>
            <a:endParaRPr lang="en-US"/>
          </a:p>
        </p:txBody>
      </p:sp>
    </p:spTree>
    <p:extLst>
      <p:ext uri="{BB962C8B-B14F-4D97-AF65-F5344CB8AC3E}">
        <p14:creationId xmlns:p14="http://schemas.microsoft.com/office/powerpoint/2010/main" val="27508507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b="0" dirty="0" smtClean="0"/>
              <a:t>https://</a:t>
            </a:r>
            <a:r>
              <a:rPr lang="en-US" b="0" dirty="0" err="1" smtClean="0"/>
              <a:t>msdn.microsoft.com</a:t>
            </a:r>
            <a:r>
              <a:rPr lang="en-US" b="0" dirty="0" smtClean="0"/>
              <a:t>/en-us/library/windows/apps/hh465464.asp</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44</a:t>
            </a:fld>
            <a:endParaRPr lang="en-US"/>
          </a:p>
        </p:txBody>
      </p:sp>
    </p:spTree>
    <p:extLst>
      <p:ext uri="{BB962C8B-B14F-4D97-AF65-F5344CB8AC3E}">
        <p14:creationId xmlns:p14="http://schemas.microsoft.com/office/powerpoint/2010/main" val="38945631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b="0" dirty="0" smtClean="0"/>
              <a:t>https://msdn.microsoft.com/en-us/library/windows/apps/hh465464.aspx</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45</a:t>
            </a:fld>
            <a:endParaRPr lang="en-US"/>
          </a:p>
        </p:txBody>
      </p:sp>
    </p:spTree>
    <p:extLst>
      <p:ext uri="{BB962C8B-B14F-4D97-AF65-F5344CB8AC3E}">
        <p14:creationId xmlns:p14="http://schemas.microsoft.com/office/powerpoint/2010/main" val="3855844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b="0" dirty="0" smtClean="0"/>
              <a:t>https://msdn.microsoft.com/en-us/library/windows/apps/hh465464.aspx</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46</a:t>
            </a:fld>
            <a:endParaRPr lang="en-US"/>
          </a:p>
        </p:txBody>
      </p:sp>
    </p:spTree>
    <p:extLst>
      <p:ext uri="{BB962C8B-B14F-4D97-AF65-F5344CB8AC3E}">
        <p14:creationId xmlns:p14="http://schemas.microsoft.com/office/powerpoint/2010/main" val="3250544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1778792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b="0" dirty="0" smtClean="0"/>
              <a:t>https://msdn.microsoft.com/en-us/library/windows/apps/hh465464.aspx</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47</a:t>
            </a:fld>
            <a:endParaRPr lang="en-US"/>
          </a:p>
        </p:txBody>
      </p:sp>
    </p:spTree>
    <p:extLst>
      <p:ext uri="{BB962C8B-B14F-4D97-AF65-F5344CB8AC3E}">
        <p14:creationId xmlns:p14="http://schemas.microsoft.com/office/powerpoint/2010/main" val="2898242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3249218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a:t>
            </a:fld>
            <a:endParaRPr lang="en-US"/>
          </a:p>
        </p:txBody>
      </p:sp>
    </p:spTree>
    <p:extLst>
      <p:ext uri="{BB962C8B-B14F-4D97-AF65-F5344CB8AC3E}">
        <p14:creationId xmlns:p14="http://schemas.microsoft.com/office/powerpoint/2010/main" val="3509648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a:t>
            </a:fld>
            <a:endParaRPr lang="en-US"/>
          </a:p>
        </p:txBody>
      </p:sp>
    </p:spTree>
    <p:extLst>
      <p:ext uri="{BB962C8B-B14F-4D97-AF65-F5344CB8AC3E}">
        <p14:creationId xmlns:p14="http://schemas.microsoft.com/office/powerpoint/2010/main" val="3212169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 JS code </a:t>
            </a:r>
            <a:r>
              <a:rPr lang="fr-FR" dirty="0" err="1" smtClean="0"/>
              <a:t>is</a:t>
            </a:r>
            <a:r>
              <a:rPr lang="fr-FR" dirty="0" smtClean="0"/>
              <a:t> longer </a:t>
            </a:r>
            <a:r>
              <a:rPr lang="fr-FR" dirty="0" err="1" smtClean="0"/>
              <a:t>than</a:t>
            </a:r>
            <a:r>
              <a:rPr lang="fr-FR" dirty="0" smtClean="0"/>
              <a:t> C# code! »</a:t>
            </a:r>
          </a:p>
          <a:p>
            <a:r>
              <a:rPr lang="fr-FR" dirty="0" err="1" smtClean="0"/>
              <a:t>True</a:t>
            </a:r>
            <a:r>
              <a:rPr lang="fr-FR" dirty="0" smtClean="0"/>
              <a:t>. But as JavaScript </a:t>
            </a:r>
            <a:r>
              <a:rPr lang="fr-FR" dirty="0" err="1" smtClean="0"/>
              <a:t>specifies</a:t>
            </a:r>
            <a:r>
              <a:rPr lang="fr-FR" dirty="0" smtClean="0"/>
              <a:t> the </a:t>
            </a:r>
            <a:r>
              <a:rPr lang="fr-FR" dirty="0" err="1" smtClean="0"/>
              <a:t>handled</a:t>
            </a:r>
            <a:r>
              <a:rPr lang="fr-FR" baseline="0" dirty="0" smtClean="0"/>
              <a:t> page (/pages/hubpage.html), </a:t>
            </a:r>
            <a:r>
              <a:rPr lang="fr-FR" baseline="0" dirty="0" err="1" smtClean="0"/>
              <a:t>it’s</a:t>
            </a:r>
            <a:r>
              <a:rPr lang="fr-FR" baseline="0" dirty="0" smtClean="0"/>
              <a:t> possible to </a:t>
            </a:r>
            <a:r>
              <a:rPr lang="fr-FR" baseline="0" dirty="0" err="1" smtClean="0"/>
              <a:t>create</a:t>
            </a:r>
            <a:r>
              <a:rPr lang="fr-FR" baseline="0" dirty="0" smtClean="0"/>
              <a:t> one JavaScript for </a:t>
            </a:r>
            <a:r>
              <a:rPr lang="fr-FR" baseline="0" dirty="0" err="1" smtClean="0"/>
              <a:t>several</a:t>
            </a:r>
            <a:r>
              <a:rPr lang="fr-FR" baseline="0" dirty="0" smtClean="0"/>
              <a:t> files.</a:t>
            </a:r>
          </a:p>
          <a:p>
            <a:r>
              <a:rPr lang="fr-FR" baseline="0" dirty="0" smtClean="0"/>
              <a:t>XAML code </a:t>
            </a:r>
            <a:r>
              <a:rPr lang="fr-FR" baseline="0" dirty="0" err="1" smtClean="0"/>
              <a:t>behind</a:t>
            </a:r>
            <a:r>
              <a:rPr lang="fr-FR" baseline="0" dirty="0" smtClean="0"/>
              <a:t> </a:t>
            </a:r>
            <a:r>
              <a:rPr lang="fr-FR" baseline="0" dirty="0" err="1" smtClean="0"/>
              <a:t>is</a:t>
            </a:r>
            <a:r>
              <a:rPr lang="fr-FR" baseline="0" dirty="0" smtClean="0"/>
              <a:t> cool but </a:t>
            </a:r>
            <a:r>
              <a:rPr lang="fr-FR" baseline="0" dirty="0" err="1" smtClean="0"/>
              <a:t>can</a:t>
            </a:r>
            <a:r>
              <a:rPr lang="fr-FR" baseline="0" dirty="0" smtClean="0"/>
              <a:t> </a:t>
            </a:r>
            <a:r>
              <a:rPr lang="fr-FR" baseline="0" dirty="0" err="1" smtClean="0"/>
              <a:t>quickly</a:t>
            </a:r>
            <a:r>
              <a:rPr lang="fr-FR" baseline="0" dirty="0" smtClean="0"/>
              <a:t> </a:t>
            </a:r>
            <a:r>
              <a:rPr lang="fr-FR" baseline="0" dirty="0" err="1" smtClean="0"/>
              <a:t>imply</a:t>
            </a:r>
            <a:r>
              <a:rPr lang="fr-FR" baseline="0" dirty="0" smtClean="0"/>
              <a:t> a lot of files</a:t>
            </a:r>
            <a:r>
              <a:rPr lang="fr-FR" baseline="0" dirty="0" smtClean="0"/>
              <a:t>.</a:t>
            </a:r>
          </a:p>
          <a:p>
            <a:r>
              <a:rPr lang="fr-FR" baseline="0" dirty="0" smtClean="0">
                <a:sym typeface="Wingdings"/>
              </a:rPr>
              <a:t> On peut utiliser des fichiers </a:t>
            </a:r>
            <a:r>
              <a:rPr lang="fr-FR" baseline="0" dirty="0" err="1" smtClean="0">
                <a:sym typeface="Wingdings"/>
              </a:rPr>
              <a:t>js</a:t>
            </a:r>
            <a:r>
              <a:rPr lang="fr-FR" baseline="0" dirty="0" smtClean="0">
                <a:sym typeface="Wingdings"/>
              </a:rPr>
              <a:t> communs entre pages plus facilement qu’avec du </a:t>
            </a:r>
            <a:r>
              <a:rPr lang="fr-FR" baseline="0" dirty="0" err="1" smtClean="0">
                <a:sym typeface="Wingdings"/>
              </a:rPr>
              <a:t>c#</a:t>
            </a:r>
            <a:r>
              <a:rPr lang="fr-FR" baseline="0" dirty="0" smtClean="0">
                <a:sym typeface="Wingdings"/>
              </a:rPr>
              <a:t> avec lequel on ne pourra pas utiliser un code </a:t>
            </a:r>
            <a:r>
              <a:rPr lang="fr-FR" baseline="0" dirty="0" err="1" smtClean="0">
                <a:sym typeface="Wingdings"/>
              </a:rPr>
              <a:t>behind</a:t>
            </a:r>
            <a:r>
              <a:rPr lang="fr-FR" baseline="0" dirty="0" smtClean="0">
                <a:sym typeface="Wingdings"/>
              </a:rPr>
              <a:t> commun.</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a:t>
            </a:fld>
            <a:endParaRPr lang="en-US"/>
          </a:p>
        </p:txBody>
      </p:sp>
    </p:spTree>
    <p:extLst>
      <p:ext uri="{BB962C8B-B14F-4D97-AF65-F5344CB8AC3E}">
        <p14:creationId xmlns:p14="http://schemas.microsoft.com/office/powerpoint/2010/main" val="3427003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As</a:t>
            </a:r>
            <a:r>
              <a:rPr lang="fr-FR" baseline="0" dirty="0" smtClean="0"/>
              <a:t> JavaScript </a:t>
            </a:r>
            <a:r>
              <a:rPr lang="fr-FR" baseline="0" dirty="0" err="1" smtClean="0"/>
              <a:t>is</a:t>
            </a:r>
            <a:r>
              <a:rPr lang="fr-FR" baseline="0" dirty="0" smtClean="0"/>
              <a:t> </a:t>
            </a:r>
            <a:r>
              <a:rPr lang="fr-FR" baseline="0" dirty="0" err="1" smtClean="0"/>
              <a:t>built</a:t>
            </a:r>
            <a:r>
              <a:rPr lang="fr-FR" baseline="0" dirty="0" smtClean="0"/>
              <a:t> </a:t>
            </a:r>
            <a:r>
              <a:rPr lang="fr-FR" baseline="0" dirty="0" err="1" smtClean="0"/>
              <a:t>with</a:t>
            </a:r>
            <a:r>
              <a:rPr lang="fr-FR" baseline="0" dirty="0" smtClean="0"/>
              <a:t> callbacks in </a:t>
            </a:r>
            <a:r>
              <a:rPr lang="fr-FR" baseline="0" dirty="0" err="1" smtClean="0"/>
              <a:t>mind</a:t>
            </a:r>
            <a:r>
              <a:rPr lang="fr-FR" baseline="0" dirty="0" smtClean="0"/>
              <a:t>, </a:t>
            </a:r>
            <a:r>
              <a:rPr lang="fr-FR" baseline="0" dirty="0" err="1" smtClean="0"/>
              <a:t>you</a:t>
            </a:r>
            <a:r>
              <a:rPr lang="fr-FR" baseline="0" dirty="0" smtClean="0"/>
              <a:t> </a:t>
            </a:r>
            <a:r>
              <a:rPr lang="fr-FR" baseline="0" dirty="0" err="1" smtClean="0"/>
              <a:t>can</a:t>
            </a:r>
            <a:r>
              <a:rPr lang="fr-FR" baseline="0" dirty="0" smtClean="0"/>
              <a:t> </a:t>
            </a:r>
            <a:r>
              <a:rPr lang="fr-FR" baseline="0" dirty="0" err="1" smtClean="0"/>
              <a:t>define</a:t>
            </a:r>
            <a:r>
              <a:rPr lang="fr-FR" baseline="0" dirty="0" smtClean="0"/>
              <a:t> </a:t>
            </a:r>
            <a:r>
              <a:rPr lang="fr-FR" baseline="0" dirty="0" err="1" smtClean="0"/>
              <a:t>your</a:t>
            </a:r>
            <a:r>
              <a:rPr lang="fr-FR" baseline="0" dirty="0" smtClean="0"/>
              <a:t> </a:t>
            </a:r>
            <a:r>
              <a:rPr lang="fr-FR" baseline="0" dirty="0" err="1" smtClean="0"/>
              <a:t>event</a:t>
            </a:r>
            <a:r>
              <a:rPr lang="fr-FR" baseline="0" dirty="0" smtClean="0"/>
              <a:t> as </a:t>
            </a:r>
            <a:r>
              <a:rPr lang="fr-FR" baseline="0" dirty="0" err="1" smtClean="0"/>
              <a:t>such</a:t>
            </a:r>
            <a:r>
              <a:rPr lang="fr-FR" baseline="0" dirty="0" smtClean="0"/>
              <a:t>:</a:t>
            </a:r>
          </a:p>
          <a:p>
            <a:r>
              <a:rPr lang="fr-FR" b="1" baseline="0" dirty="0" err="1" smtClean="0"/>
              <a:t>el.onclick</a:t>
            </a:r>
            <a:r>
              <a:rPr lang="fr-FR" b="1" baseline="0" dirty="0" smtClean="0"/>
              <a:t> = </a:t>
            </a:r>
            <a:r>
              <a:rPr lang="fr-FR" b="1" baseline="0" dirty="0" err="1" smtClean="0"/>
              <a:t>function</a:t>
            </a:r>
            <a:r>
              <a:rPr lang="fr-FR" b="1" baseline="0" dirty="0" smtClean="0"/>
              <a:t>(e) { … };</a:t>
            </a:r>
          </a:p>
          <a:p>
            <a:endParaRPr lang="fr-FR" b="1" baseline="0" dirty="0" smtClean="0"/>
          </a:p>
          <a:p>
            <a:r>
              <a:rPr lang="fr-FR" baseline="0" dirty="0" smtClean="0"/>
              <a:t>And put </a:t>
            </a:r>
            <a:r>
              <a:rPr lang="fr-FR" baseline="0" dirty="0" err="1" smtClean="0"/>
              <a:t>this</a:t>
            </a:r>
            <a:r>
              <a:rPr lang="fr-FR" baseline="0" dirty="0" smtClean="0"/>
              <a:t> code </a:t>
            </a:r>
            <a:r>
              <a:rPr lang="fr-FR" baseline="0" dirty="0" err="1" smtClean="0"/>
              <a:t>anywhere</a:t>
            </a:r>
            <a:r>
              <a:rPr lang="fr-FR" baseline="0" dirty="0" smtClean="0"/>
              <a:t> in </a:t>
            </a:r>
            <a:r>
              <a:rPr lang="fr-FR" baseline="0" dirty="0" err="1" smtClean="0"/>
              <a:t>your</a:t>
            </a:r>
            <a:r>
              <a:rPr lang="fr-FR" baseline="0" dirty="0" smtClean="0"/>
              <a:t> code. You </a:t>
            </a:r>
            <a:r>
              <a:rPr lang="fr-FR" baseline="0" dirty="0" err="1" smtClean="0"/>
              <a:t>can</a:t>
            </a:r>
            <a:r>
              <a:rPr lang="fr-FR" baseline="0" dirty="0" smtClean="0"/>
              <a:t> </a:t>
            </a:r>
            <a:r>
              <a:rPr lang="fr-FR" baseline="0" dirty="0" err="1" smtClean="0"/>
              <a:t>also</a:t>
            </a:r>
            <a:r>
              <a:rPr lang="fr-FR" baseline="0" dirty="0" smtClean="0"/>
              <a:t> </a:t>
            </a:r>
            <a:r>
              <a:rPr lang="fr-FR" baseline="0" dirty="0" err="1" smtClean="0"/>
              <a:t>create</a:t>
            </a:r>
            <a:r>
              <a:rPr lang="fr-FR" baseline="0" dirty="0" smtClean="0"/>
              <a:t> a variable to store the callback and use </a:t>
            </a:r>
            <a:r>
              <a:rPr lang="fr-FR" baseline="0" dirty="0" err="1" smtClean="0"/>
              <a:t>it</a:t>
            </a:r>
            <a:r>
              <a:rPr lang="fr-FR" baseline="0" dirty="0" smtClean="0"/>
              <a:t> for the </a:t>
            </a:r>
            <a:r>
              <a:rPr lang="fr-FR" baseline="0" dirty="0" err="1" smtClean="0"/>
              <a:t>event</a:t>
            </a:r>
            <a:r>
              <a:rPr lang="fr-FR" baseline="0" dirty="0" smtClean="0"/>
              <a:t> registration:</a:t>
            </a:r>
          </a:p>
          <a:p>
            <a:r>
              <a:rPr lang="fr-FR" b="1" baseline="0" dirty="0" smtClean="0">
                <a:latin typeface="Courier New" panose="02070309020205020404" pitchFamily="49" charset="0"/>
                <a:cs typeface="Courier New" panose="02070309020205020404" pitchFamily="49" charset="0"/>
              </a:rPr>
              <a:t>var </a:t>
            </a:r>
            <a:r>
              <a:rPr lang="fr-FR" b="1" baseline="0" dirty="0" err="1" smtClean="0">
                <a:latin typeface="Courier New" panose="02070309020205020404" pitchFamily="49" charset="0"/>
                <a:cs typeface="Courier New" panose="02070309020205020404" pitchFamily="49" charset="0"/>
              </a:rPr>
              <a:t>doSomething</a:t>
            </a:r>
            <a:r>
              <a:rPr lang="fr-FR" b="1" baseline="0" dirty="0" smtClean="0">
                <a:latin typeface="Courier New" panose="02070309020205020404" pitchFamily="49" charset="0"/>
                <a:cs typeface="Courier New" panose="02070309020205020404" pitchFamily="49" charset="0"/>
              </a:rPr>
              <a:t> = </a:t>
            </a:r>
            <a:r>
              <a:rPr lang="fr-FR" b="1" baseline="0" dirty="0" err="1" smtClean="0">
                <a:latin typeface="Courier New" panose="02070309020205020404" pitchFamily="49" charset="0"/>
                <a:cs typeface="Courier New" panose="02070309020205020404" pitchFamily="49" charset="0"/>
              </a:rPr>
              <a:t>function</a:t>
            </a:r>
            <a:r>
              <a:rPr lang="fr-FR" b="1" baseline="0" dirty="0" smtClean="0">
                <a:latin typeface="Courier New" panose="02070309020205020404" pitchFamily="49" charset="0"/>
                <a:cs typeface="Courier New" panose="02070309020205020404" pitchFamily="49" charset="0"/>
              </a:rPr>
              <a:t>(e) { … };</a:t>
            </a:r>
          </a:p>
          <a:p>
            <a:r>
              <a:rPr lang="fr-FR" b="1" baseline="0" dirty="0" err="1" smtClean="0">
                <a:latin typeface="Courier New" panose="02070309020205020404" pitchFamily="49" charset="0"/>
                <a:cs typeface="Courier New" panose="02070309020205020404" pitchFamily="49" charset="0"/>
              </a:rPr>
              <a:t>el.onclick</a:t>
            </a:r>
            <a:r>
              <a:rPr lang="fr-FR" b="1" baseline="0" dirty="0" smtClean="0">
                <a:latin typeface="Courier New" panose="02070309020205020404" pitchFamily="49" charset="0"/>
                <a:cs typeface="Courier New" panose="02070309020205020404" pitchFamily="49" charset="0"/>
              </a:rPr>
              <a:t> = </a:t>
            </a:r>
            <a:r>
              <a:rPr lang="fr-FR" b="1" baseline="0" dirty="0" err="1" smtClean="0">
                <a:latin typeface="Courier New" panose="02070309020205020404" pitchFamily="49" charset="0"/>
                <a:cs typeface="Courier New" panose="02070309020205020404" pitchFamily="49" charset="0"/>
              </a:rPr>
              <a:t>doSomething</a:t>
            </a:r>
            <a:r>
              <a:rPr lang="fr-FR" b="1" baseline="0" dirty="0" smtClean="0">
                <a:latin typeface="Courier New" panose="02070309020205020404" pitchFamily="49" charset="0"/>
                <a:cs typeface="Courier New" panose="02070309020205020404" pitchFamily="49" charset="0"/>
              </a:rPr>
              <a:t>;</a:t>
            </a:r>
          </a:p>
          <a:p>
            <a:endParaRPr lang="fr-FR" baseline="0" dirty="0" smtClean="0"/>
          </a:p>
          <a:p>
            <a:r>
              <a:rPr lang="fr-FR" baseline="0" dirty="0" err="1" smtClean="0"/>
              <a:t>Finally</a:t>
            </a:r>
            <a:r>
              <a:rPr lang="fr-FR" baseline="0" dirty="0" smtClean="0"/>
              <a:t> </a:t>
            </a:r>
            <a:r>
              <a:rPr lang="fr-FR" baseline="0" dirty="0" err="1" smtClean="0"/>
              <a:t>you</a:t>
            </a:r>
            <a:r>
              <a:rPr lang="fr-FR" baseline="0" dirty="0" smtClean="0"/>
              <a:t> </a:t>
            </a:r>
            <a:r>
              <a:rPr lang="fr-FR" baseline="0" dirty="0" err="1" smtClean="0"/>
              <a:t>can</a:t>
            </a:r>
            <a:r>
              <a:rPr lang="fr-FR" baseline="0" dirty="0" smtClean="0"/>
              <a:t> </a:t>
            </a:r>
            <a:r>
              <a:rPr lang="fr-FR" baseline="0" dirty="0" err="1" smtClean="0"/>
              <a:t>also</a:t>
            </a:r>
            <a:r>
              <a:rPr lang="fr-FR" baseline="0" dirty="0" smtClean="0"/>
              <a:t> </a:t>
            </a:r>
            <a:r>
              <a:rPr lang="fr-FR" baseline="0" dirty="0" err="1" smtClean="0"/>
              <a:t>define</a:t>
            </a:r>
            <a:r>
              <a:rPr lang="fr-FR" baseline="0" dirty="0" smtClean="0"/>
              <a:t> </a:t>
            </a:r>
            <a:r>
              <a:rPr lang="fr-FR" baseline="0" dirty="0" err="1" smtClean="0"/>
              <a:t>it</a:t>
            </a:r>
            <a:r>
              <a:rPr lang="fr-FR" baseline="0" dirty="0" smtClean="0"/>
              <a:t> in HTML, as </a:t>
            </a:r>
            <a:r>
              <a:rPr lang="fr-FR" baseline="0" dirty="0" err="1" smtClean="0"/>
              <a:t>always</a:t>
            </a:r>
            <a:r>
              <a:rPr lang="fr-FR" baseline="0" dirty="0" smtClean="0"/>
              <a:t>:</a:t>
            </a:r>
          </a:p>
          <a:p>
            <a:r>
              <a:rPr lang="fr-FR" b="1" baseline="0" dirty="0" smtClean="0"/>
              <a:t>&lt;div click="</a:t>
            </a:r>
            <a:r>
              <a:rPr lang="fr-FR" b="1" baseline="0" dirty="0" err="1" smtClean="0"/>
              <a:t>MyNamespaceName.Property</a:t>
            </a:r>
            <a:r>
              <a:rPr lang="fr-FR" b="1" baseline="0" dirty="0" smtClean="0"/>
              <a:t>"&gt;&lt;/div&gt;</a:t>
            </a:r>
          </a:p>
          <a:p>
            <a:r>
              <a:rPr lang="fr-FR" baseline="0" dirty="0" err="1" smtClean="0"/>
              <a:t>See</a:t>
            </a:r>
            <a:r>
              <a:rPr lang="fr-FR" baseline="0" dirty="0" smtClean="0"/>
              <a:t> </a:t>
            </a:r>
            <a:r>
              <a:rPr lang="fr-FR" baseline="0" dirty="0" err="1" smtClean="0"/>
              <a:t>later</a:t>
            </a:r>
            <a:r>
              <a:rPr lang="fr-FR" baseline="0" dirty="0" smtClean="0"/>
              <a:t> for </a:t>
            </a:r>
            <a:r>
              <a:rPr lang="fr-FR" baseline="0" dirty="0" err="1" smtClean="0"/>
              <a:t>event</a:t>
            </a:r>
            <a:r>
              <a:rPr lang="fr-FR" baseline="0" dirty="0" smtClean="0"/>
              <a:t> inclusion in HTML</a:t>
            </a:r>
          </a:p>
          <a:p>
            <a:endParaRPr lang="fr-FR" dirty="0" smtClean="0"/>
          </a:p>
          <a:p>
            <a:r>
              <a:rPr lang="fr-FR" dirty="0" smtClean="0"/>
              <a:t>String </a:t>
            </a:r>
            <a:r>
              <a:rPr lang="fr-FR" dirty="0" err="1" smtClean="0"/>
              <a:t>resources</a:t>
            </a:r>
            <a:r>
              <a:rPr lang="fr-FR" dirty="0" smtClean="0"/>
              <a:t> in C#/XAML</a:t>
            </a:r>
            <a:r>
              <a:rPr lang="fr-FR" baseline="0" dirty="0" smtClean="0"/>
              <a:t> file </a:t>
            </a:r>
            <a:r>
              <a:rPr lang="fr-FR" baseline="0" dirty="0" err="1" smtClean="0"/>
              <a:t>is</a:t>
            </a:r>
            <a:r>
              <a:rPr lang="fr-FR" baseline="0" dirty="0" smtClean="0"/>
              <a:t> </a:t>
            </a:r>
            <a:r>
              <a:rPr lang="fr-FR" baseline="0" dirty="0" err="1" smtClean="0"/>
              <a:t>nicely</a:t>
            </a:r>
            <a:r>
              <a:rPr lang="fr-FR" baseline="0" dirty="0" smtClean="0"/>
              <a:t> </a:t>
            </a:r>
            <a:r>
              <a:rPr lang="fr-FR" baseline="0" dirty="0" err="1" smtClean="0"/>
              <a:t>displayed</a:t>
            </a:r>
            <a:r>
              <a:rPr lang="fr-FR" baseline="0" dirty="0" smtClean="0"/>
              <a:t> in Visual Studio, but if </a:t>
            </a:r>
            <a:r>
              <a:rPr lang="fr-FR" baseline="0" dirty="0" err="1" smtClean="0"/>
              <a:t>you</a:t>
            </a:r>
            <a:r>
              <a:rPr lang="fr-FR" baseline="0" dirty="0" smtClean="0"/>
              <a:t> open </a:t>
            </a:r>
            <a:r>
              <a:rPr lang="fr-FR" baseline="0" dirty="0" err="1" smtClean="0"/>
              <a:t>it</a:t>
            </a:r>
            <a:r>
              <a:rPr lang="fr-FR" baseline="0" dirty="0" smtClean="0"/>
              <a:t> </a:t>
            </a:r>
            <a:r>
              <a:rPr lang="fr-FR" baseline="0" dirty="0" err="1" smtClean="0"/>
              <a:t>with</a:t>
            </a:r>
            <a:r>
              <a:rPr lang="fr-FR" baseline="0" dirty="0" smtClean="0"/>
              <a:t> </a:t>
            </a:r>
            <a:r>
              <a:rPr lang="fr-FR" baseline="0" dirty="0" err="1" smtClean="0"/>
              <a:t>another</a:t>
            </a:r>
            <a:r>
              <a:rPr lang="fr-FR" baseline="0" dirty="0" smtClean="0"/>
              <a:t> editor (</a:t>
            </a:r>
            <a:r>
              <a:rPr lang="fr-FR" baseline="0" dirty="0" err="1" smtClean="0"/>
              <a:t>SublimeText</a:t>
            </a:r>
            <a:r>
              <a:rPr lang="fr-FR" baseline="0" dirty="0" smtClean="0"/>
              <a:t>, Fraise, Notepad++, </a:t>
            </a:r>
            <a:r>
              <a:rPr lang="fr-FR" baseline="0" dirty="0" err="1" smtClean="0"/>
              <a:t>vim</a:t>
            </a:r>
            <a:r>
              <a:rPr lang="fr-FR" baseline="0" dirty="0" smtClean="0"/>
              <a:t>, …), </a:t>
            </a:r>
            <a:r>
              <a:rPr lang="fr-FR" baseline="0" dirty="0" err="1" smtClean="0"/>
              <a:t>you’ll</a:t>
            </a:r>
            <a:r>
              <a:rPr lang="fr-FR" baseline="0" dirty="0" smtClean="0"/>
              <a:t> </a:t>
            </a:r>
            <a:r>
              <a:rPr lang="fr-FR" baseline="0" dirty="0" err="1" smtClean="0"/>
              <a:t>see</a:t>
            </a:r>
            <a:r>
              <a:rPr lang="fr-FR" baseline="0" dirty="0" smtClean="0"/>
              <a:t> the XML.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a:t>
            </a:fld>
            <a:endParaRPr lang="en-US"/>
          </a:p>
        </p:txBody>
      </p:sp>
    </p:spTree>
    <p:extLst>
      <p:ext uri="{BB962C8B-B14F-4D97-AF65-F5344CB8AC3E}">
        <p14:creationId xmlns:p14="http://schemas.microsoft.com/office/powerpoint/2010/main" val="221025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09/03/2016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09/03/2016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09/03/2016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09/03/2016</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09/03/2016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09/03/2016</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09/03/2016</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09/03/2016</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09/03/2016</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09/03/2016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09/03/2016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 xmlns:a14="http://schemas.microsoft.com/office/drawing/2010/main">
                <a:solidFill>
                  <a:srgbClr val="FFFFFF">
                    <a:alpha val="72940"/>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try.buildwinjs.com/" TargetMode="External"/><Relationship Id="rId4" Type="http://schemas.openxmlformats.org/officeDocument/2006/relationships/hyperlink" Target="http://winjs.azurewebsites.net/" TargetMode="External"/><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https://upload.wikimedia.org/wikipedia/fr/9/9e/Google_Chrome_logo.png" TargetMode="External"/><Relationship Id="rId5" Type="http://schemas.openxmlformats.org/officeDocument/2006/relationships/hyperlink" Target="http://unityfoundation.lu/wp-content/uploads/2014/01/439px-Microsoft_logo.svg_.png" TargetMode="External"/><Relationship Id="rId6" Type="http://schemas.openxmlformats.org/officeDocument/2006/relationships/hyperlink" Target="http://archiveteam.org/images/1/15/Apple-logo.jpg" TargetMode="External"/><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json-generator.com/" TargetMode="Externa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308324"/>
          </a:xfrm>
          <a:prstGeom prst="rect">
            <a:avLst/>
          </a:prstGeom>
          <a:noFill/>
        </p:spPr>
        <p:txBody>
          <a:bodyPr>
            <a:spAutoFit/>
          </a:bodyPr>
          <a:lstStyle/>
          <a:p>
            <a:pPr>
              <a:defRPr/>
            </a:pPr>
            <a:r>
              <a:rPr lang="en-US" sz="3200" dirty="0" smtClean="0">
                <a:latin typeface="Myriad Pro"/>
                <a:ea typeface="MS PGothic" charset="0"/>
                <a:cs typeface="Myriad Pro"/>
              </a:rPr>
              <a:t>Universal Apps with </a:t>
            </a:r>
            <a:r>
              <a:rPr lang="en-US" sz="3200" dirty="0" err="1" smtClean="0">
                <a:latin typeface="Myriad Pro"/>
                <a:ea typeface="MS PGothic" charset="0"/>
                <a:cs typeface="Myriad Pro"/>
              </a:rPr>
              <a:t>WinJS</a:t>
            </a:r>
            <a:endParaRPr lang="en-US" sz="3200" dirty="0" smtClean="0">
              <a:latin typeface="Myriad Pro"/>
              <a:ea typeface="MS PGothic" charset="0"/>
              <a:cs typeface="Myriad Pro"/>
            </a:endParaRPr>
          </a:p>
          <a:p>
            <a:pPr>
              <a:defRPr/>
            </a:pPr>
            <a:endParaRPr lang="en-US" dirty="0" smtClean="0">
              <a:solidFill>
                <a:schemeClr val="tx1">
                  <a:lumMod val="95000"/>
                  <a:lumOff val="5000"/>
                </a:schemeClr>
              </a:solidFill>
              <a:latin typeface="Verdana" charset="0"/>
              <a:ea typeface="ＭＳ Ｐゴシック" charset="0"/>
              <a:cs typeface="ＭＳ Ｐゴシック" charset="0"/>
            </a:endParaRPr>
          </a:p>
          <a:p>
            <a:pPr>
              <a:defRPr/>
            </a:pPr>
            <a:r>
              <a:rPr lang="en-US" dirty="0" smtClean="0">
                <a:solidFill>
                  <a:schemeClr val="tx1">
                    <a:lumMod val="95000"/>
                    <a:lumOff val="5000"/>
                  </a:schemeClr>
                </a:solidFill>
                <a:latin typeface="Verdana" charset="0"/>
                <a:ea typeface="ＭＳ Ｐゴシック" charset="0"/>
                <a:cs typeface="ＭＳ Ｐゴシック" charset="0"/>
              </a:rPr>
              <a:t>4NET</a:t>
            </a:r>
          </a:p>
          <a:p>
            <a:pPr>
              <a:defRPr/>
            </a:pPr>
            <a:endParaRPr lang="en-US" sz="14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4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r>
              <a:rPr lang="en-US" sz="1200" dirty="0" smtClean="0">
                <a:solidFill>
                  <a:schemeClr val="tx1">
                    <a:lumMod val="95000"/>
                    <a:lumOff val="5000"/>
                  </a:schemeClr>
                </a:solidFill>
                <a:latin typeface="Verdana" charset="0"/>
                <a:ea typeface="ＭＳ Ｐゴシック" charset="0"/>
                <a:cs typeface="ＭＳ Ｐゴシック" charset="0"/>
              </a:rPr>
              <a:t>SUPINFO Official Document</a:t>
            </a:r>
            <a:endParaRPr lang="en-US"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Anything</a:t>
            </a:r>
            <a:r>
              <a:rPr lang="fr-FR" dirty="0" smtClean="0">
                <a:ea typeface="ＭＳ Ｐゴシック" pitchFamily="34" charset="-128"/>
              </a:rPr>
              <a:t> </a:t>
            </a:r>
            <a:r>
              <a:rPr lang="fr-FR" dirty="0" err="1" smtClean="0">
                <a:ea typeface="ＭＳ Ｐゴシック" pitchFamily="34" charset="-128"/>
              </a:rPr>
              <a:t>different</a:t>
            </a:r>
            <a:r>
              <a:rPr lang="fr-FR" dirty="0" smtClean="0">
                <a:ea typeface="ＭＳ Ｐゴシック" pitchFamily="34" charset="-128"/>
              </a:rPr>
              <a:t>?</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smtClean="0">
                <a:latin typeface="+mj-lt"/>
                <a:cs typeface="Segoe UI" panose="020B0502040204020203" pitchFamily="34" charset="0"/>
              </a:rPr>
              <a:t>Not </a:t>
            </a:r>
            <a:r>
              <a:rPr lang="fr-FR" dirty="0" err="1" smtClean="0">
                <a:latin typeface="+mj-lt"/>
                <a:cs typeface="Segoe UI" panose="020B0502040204020203" pitchFamily="34" charset="0"/>
              </a:rPr>
              <a:t>really</a:t>
            </a:r>
            <a:r>
              <a:rPr lang="fr-FR" dirty="0" smtClean="0">
                <a:latin typeface="+mj-lt"/>
                <a:cs typeface="Segoe UI" panose="020B0502040204020203" pitchFamily="34" charset="0"/>
              </a:rPr>
              <a:t>!</a:t>
            </a:r>
          </a:p>
          <a:p>
            <a:pPr lvl="1"/>
            <a:r>
              <a:rPr lang="fr-FR" dirty="0" smtClean="0">
                <a:latin typeface="+mj-lt"/>
                <a:cs typeface="Segoe UI" panose="020B0502040204020203" pitchFamily="34" charset="0"/>
              </a:rPr>
              <a:t>File handling:</a:t>
            </a:r>
          </a:p>
          <a:p>
            <a:pPr lvl="2"/>
            <a:r>
              <a:rPr lang="fr-FR" dirty="0" smtClean="0">
                <a:latin typeface="+mj-lt"/>
                <a:cs typeface="Segoe UI" panose="020B0502040204020203" pitchFamily="34" charset="0"/>
              </a:rPr>
              <a:t>C#: </a:t>
            </a:r>
            <a:r>
              <a:rPr lang="fr-FR" dirty="0" err="1" smtClean="0">
                <a:latin typeface="+mj-lt"/>
                <a:cs typeface="Segoe UI" panose="020B0502040204020203" pitchFamily="34" charset="0"/>
              </a:rPr>
              <a:t>Page.xaml.cs</a:t>
            </a:r>
            <a:r>
              <a:rPr lang="fr-FR" dirty="0" smtClean="0">
                <a:latin typeface="+mj-lt"/>
                <a:cs typeface="Segoe UI" panose="020B0502040204020203" pitchFamily="34" charset="0"/>
              </a:rPr>
              <a:t>:</a:t>
            </a:r>
          </a:p>
          <a:p>
            <a:pPr lvl="3"/>
            <a:r>
              <a:rPr lang="fr-FR" dirty="0" smtClean="0">
                <a:latin typeface="+mj-lt"/>
                <a:cs typeface="Segoe UI" panose="020B0502040204020203" pitchFamily="34" charset="0"/>
              </a:rPr>
              <a:t>Must </a:t>
            </a:r>
            <a:r>
              <a:rPr lang="fr-FR" dirty="0" err="1" smtClean="0">
                <a:latin typeface="+mj-lt"/>
                <a:cs typeface="Segoe UI" panose="020B0502040204020203" pitchFamily="34" charset="0"/>
              </a:rPr>
              <a:t>be</a:t>
            </a:r>
            <a:r>
              <a:rPr lang="fr-FR" dirty="0" smtClean="0">
                <a:latin typeface="+mj-lt"/>
                <a:cs typeface="Segoe UI" panose="020B0502040204020203" pitchFamily="34" charset="0"/>
              </a:rPr>
              <a:t> </a:t>
            </a:r>
            <a:r>
              <a:rPr lang="fr-FR" dirty="0" err="1" smtClean="0">
                <a:latin typeface="+mj-lt"/>
                <a:cs typeface="Segoe UI" panose="020B0502040204020203" pitchFamily="34" charset="0"/>
              </a:rPr>
              <a:t>placed</a:t>
            </a:r>
            <a:r>
              <a:rPr lang="fr-FR" dirty="0" smtClean="0">
                <a:latin typeface="+mj-lt"/>
                <a:cs typeface="Segoe UI" panose="020B0502040204020203" pitchFamily="34" charset="0"/>
              </a:rPr>
              <a:t> </a:t>
            </a:r>
            <a:r>
              <a:rPr lang="fr-FR" dirty="0" err="1" smtClean="0">
                <a:latin typeface="+mj-lt"/>
                <a:cs typeface="Segoe UI" panose="020B0502040204020203" pitchFamily="34" charset="0"/>
              </a:rPr>
              <a:t>next</a:t>
            </a:r>
            <a:r>
              <a:rPr lang="fr-FR" dirty="0" smtClean="0">
                <a:latin typeface="+mj-lt"/>
                <a:cs typeface="Segoe UI" panose="020B0502040204020203" pitchFamily="34" charset="0"/>
              </a:rPr>
              <a:t> to XAML file (</a:t>
            </a:r>
            <a:r>
              <a:rPr lang="fr-FR" dirty="0" err="1" smtClean="0">
                <a:latin typeface="+mj-lt"/>
                <a:cs typeface="Segoe UI" panose="020B0502040204020203" pitchFamily="34" charset="0"/>
              </a:rPr>
              <a:t>same</a:t>
            </a:r>
            <a:r>
              <a:rPr lang="fr-FR" dirty="0" smtClean="0">
                <a:latin typeface="+mj-lt"/>
                <a:cs typeface="Segoe UI" panose="020B0502040204020203" pitchFamily="34" charset="0"/>
              </a:rPr>
              <a:t> </a:t>
            </a:r>
            <a:r>
              <a:rPr lang="fr-FR" dirty="0" err="1" smtClean="0">
                <a:latin typeface="+mj-lt"/>
                <a:cs typeface="Segoe UI" panose="020B0502040204020203" pitchFamily="34" charset="0"/>
              </a:rPr>
              <a:t>folder</a:t>
            </a:r>
            <a:r>
              <a:rPr lang="fr-FR" dirty="0" smtClean="0">
                <a:latin typeface="+mj-lt"/>
                <a:cs typeface="Segoe UI" panose="020B0502040204020203" pitchFamily="34" charset="0"/>
              </a:rPr>
              <a:t>)</a:t>
            </a:r>
          </a:p>
          <a:p>
            <a:pPr lvl="2"/>
            <a:r>
              <a:rPr lang="fr-FR" dirty="0" err="1" smtClean="0">
                <a:latin typeface="+mj-lt"/>
                <a:cs typeface="Segoe UI" panose="020B0502040204020203" pitchFamily="34" charset="0"/>
              </a:rPr>
              <a:t>WinJS</a:t>
            </a:r>
            <a:r>
              <a:rPr lang="fr-FR" dirty="0" smtClean="0">
                <a:latin typeface="+mj-lt"/>
                <a:cs typeface="Segoe UI" panose="020B0502040204020203" pitchFamily="34" charset="0"/>
              </a:rPr>
              <a:t>: Page.js</a:t>
            </a:r>
          </a:p>
          <a:p>
            <a:pPr lvl="3"/>
            <a:r>
              <a:rPr lang="fr-FR" dirty="0" smtClean="0">
                <a:latin typeface="+mj-lt"/>
                <a:cs typeface="Segoe UI" panose="020B0502040204020203" pitchFamily="34" charset="0"/>
              </a:rPr>
              <a:t>JavaScript </a:t>
            </a:r>
            <a:r>
              <a:rPr lang="fr-FR" dirty="0" err="1" smtClean="0">
                <a:latin typeface="+mj-lt"/>
                <a:cs typeface="Segoe UI" panose="020B0502040204020203" pitchFamily="34" charset="0"/>
              </a:rPr>
              <a:t>link</a:t>
            </a:r>
            <a:r>
              <a:rPr lang="fr-FR" dirty="0" smtClean="0">
                <a:latin typeface="+mj-lt"/>
                <a:cs typeface="Segoe UI" panose="020B0502040204020203" pitchFamily="34" charset="0"/>
              </a:rPr>
              <a:t> </a:t>
            </a:r>
            <a:r>
              <a:rPr lang="fr-FR" dirty="0" err="1" smtClean="0">
                <a:latin typeface="+mj-lt"/>
                <a:cs typeface="Segoe UI" panose="020B0502040204020203" pitchFamily="34" charset="0"/>
              </a:rPr>
              <a:t>is</a:t>
            </a:r>
            <a:r>
              <a:rPr lang="fr-FR" dirty="0" smtClean="0">
                <a:latin typeface="+mj-lt"/>
                <a:cs typeface="Segoe UI" panose="020B0502040204020203" pitchFamily="34" charset="0"/>
              </a:rPr>
              <a:t> </a:t>
            </a:r>
            <a:r>
              <a:rPr lang="fr-FR" dirty="0" err="1" smtClean="0">
                <a:latin typeface="+mj-lt"/>
                <a:cs typeface="Segoe UI" panose="020B0502040204020203" pitchFamily="34" charset="0"/>
              </a:rPr>
              <a:t>just</a:t>
            </a:r>
            <a:r>
              <a:rPr lang="fr-FR" dirty="0" smtClean="0">
                <a:latin typeface="+mj-lt"/>
                <a:cs typeface="Segoe UI" panose="020B0502040204020203" pitchFamily="34" charset="0"/>
              </a:rPr>
              <a:t> a &lt;script&gt; tag</a:t>
            </a:r>
          </a:p>
          <a:p>
            <a:pPr lvl="3"/>
            <a:r>
              <a:rPr lang="fr-FR" dirty="0" smtClean="0">
                <a:latin typeface="+mj-lt"/>
                <a:cs typeface="Segoe UI" panose="020B0502040204020203" pitchFamily="34" charset="0"/>
              </a:rPr>
              <a:t>Can </a:t>
            </a:r>
            <a:r>
              <a:rPr lang="fr-FR" dirty="0" err="1" smtClean="0">
                <a:latin typeface="+mj-lt"/>
                <a:cs typeface="Segoe UI" panose="020B0502040204020203" pitchFamily="34" charset="0"/>
              </a:rPr>
              <a:t>be</a:t>
            </a:r>
            <a:r>
              <a:rPr lang="fr-FR" dirty="0" smtClean="0">
                <a:latin typeface="+mj-lt"/>
                <a:cs typeface="Segoe UI" panose="020B0502040204020203" pitchFamily="34" charset="0"/>
              </a:rPr>
              <a:t> </a:t>
            </a:r>
            <a:r>
              <a:rPr lang="fr-FR" dirty="0" err="1" smtClean="0">
                <a:latin typeface="+mj-lt"/>
                <a:cs typeface="Segoe UI" panose="020B0502040204020203" pitchFamily="34" charset="0"/>
              </a:rPr>
              <a:t>placed</a:t>
            </a:r>
            <a:r>
              <a:rPr lang="fr-FR" dirty="0" smtClean="0">
                <a:latin typeface="+mj-lt"/>
                <a:cs typeface="Segoe UI" panose="020B0502040204020203" pitchFamily="34" charset="0"/>
              </a:rPr>
              <a:t> </a:t>
            </a:r>
            <a:r>
              <a:rPr lang="fr-FR" dirty="0" err="1" smtClean="0">
                <a:latin typeface="+mj-lt"/>
                <a:cs typeface="Segoe UI" panose="020B0502040204020203" pitchFamily="34" charset="0"/>
              </a:rPr>
              <a:t>anywhere</a:t>
            </a:r>
            <a:r>
              <a:rPr lang="fr-FR" dirty="0" smtClean="0">
                <a:latin typeface="+mj-lt"/>
                <a:cs typeface="Segoe UI" panose="020B0502040204020203" pitchFamily="34" charset="0"/>
              </a:rPr>
              <a:t> (</a:t>
            </a:r>
            <a:r>
              <a:rPr lang="fr-FR" dirty="0" err="1" smtClean="0">
                <a:latin typeface="+mj-lt"/>
                <a:cs typeface="Segoe UI" panose="020B0502040204020203" pitchFamily="34" charset="0"/>
              </a:rPr>
              <a:t>please</a:t>
            </a:r>
            <a:r>
              <a:rPr lang="fr-FR" dirty="0" smtClean="0">
                <a:latin typeface="+mj-lt"/>
                <a:cs typeface="Segoe UI" panose="020B0502040204020203" pitchFamily="34" charset="0"/>
              </a:rPr>
              <a:t> put </a:t>
            </a:r>
            <a:r>
              <a:rPr lang="fr-FR" dirty="0" err="1" smtClean="0">
                <a:latin typeface="+mj-lt"/>
                <a:cs typeface="Segoe UI" panose="020B0502040204020203" pitchFamily="34" charset="0"/>
              </a:rPr>
              <a:t>it</a:t>
            </a:r>
            <a:r>
              <a:rPr lang="fr-FR" dirty="0" smtClean="0">
                <a:latin typeface="+mj-lt"/>
                <a:cs typeface="Segoe UI" panose="020B0502040204020203" pitchFamily="34" charset="0"/>
              </a:rPr>
              <a:t> in </a:t>
            </a:r>
            <a:r>
              <a:rPr lang="fr-FR" dirty="0" err="1" smtClean="0">
                <a:latin typeface="+mj-lt"/>
                <a:cs typeface="Segoe UI" panose="020B0502040204020203" pitchFamily="34" charset="0"/>
              </a:rPr>
              <a:t>same</a:t>
            </a:r>
            <a:r>
              <a:rPr lang="fr-FR" dirty="0" smtClean="0">
                <a:latin typeface="+mj-lt"/>
                <a:cs typeface="Segoe UI" panose="020B0502040204020203" pitchFamily="34" charset="0"/>
              </a:rPr>
              <a:t> </a:t>
            </a:r>
            <a:r>
              <a:rPr lang="fr-FR" dirty="0" err="1" smtClean="0">
                <a:latin typeface="+mj-lt"/>
                <a:cs typeface="Segoe UI" panose="020B0502040204020203" pitchFamily="34" charset="0"/>
              </a:rPr>
              <a:t>folder</a:t>
            </a:r>
            <a:r>
              <a:rPr lang="fr-FR" dirty="0" smtClean="0">
                <a:latin typeface="+mj-lt"/>
                <a:cs typeface="Segoe UI" panose="020B0502040204020203" pitchFamily="34" charset="0"/>
              </a:rPr>
              <a:t>!)</a:t>
            </a:r>
          </a:p>
          <a:p>
            <a:pPr lvl="1"/>
            <a:r>
              <a:rPr lang="fr-FR" dirty="0" err="1" smtClean="0">
                <a:latin typeface="+mj-lt"/>
                <a:cs typeface="Segoe UI" panose="020B0502040204020203" pitchFamily="34" charset="0"/>
              </a:rPr>
              <a:t>Methods</a:t>
            </a:r>
            <a:r>
              <a:rPr lang="fr-FR" dirty="0" smtClean="0">
                <a:latin typeface="+mj-lt"/>
                <a:cs typeface="Segoe UI" panose="020B0502040204020203" pitchFamily="34" charset="0"/>
              </a:rPr>
              <a:t> &amp; </a:t>
            </a:r>
            <a:r>
              <a:rPr lang="fr-FR" dirty="0" err="1" smtClean="0">
                <a:latin typeface="+mj-lt"/>
                <a:cs typeface="Segoe UI" panose="020B0502040204020203" pitchFamily="34" charset="0"/>
              </a:rPr>
              <a:t>initialization</a:t>
            </a:r>
            <a:endParaRPr lang="fr-FR" dirty="0" smtClean="0">
              <a:latin typeface="+mj-lt"/>
              <a:cs typeface="Segoe UI" panose="020B0502040204020203" pitchFamily="34" charset="0"/>
            </a:endParaRPr>
          </a:p>
          <a:p>
            <a:pPr lvl="2"/>
            <a:r>
              <a:rPr lang="fr-FR" dirty="0" smtClean="0">
                <a:latin typeface="+mj-lt"/>
                <a:cs typeface="Segoe UI" panose="020B0502040204020203" pitchFamily="34" charset="0"/>
              </a:rPr>
              <a:t>C#: </a:t>
            </a:r>
            <a:r>
              <a:rPr lang="fr-FR" dirty="0" err="1" smtClean="0">
                <a:latin typeface="+mj-lt"/>
                <a:cs typeface="Segoe UI" panose="020B0502040204020203" pitchFamily="34" charset="0"/>
              </a:rPr>
              <a:t>Constructor</a:t>
            </a:r>
            <a:r>
              <a:rPr lang="fr-FR" dirty="0" smtClean="0">
                <a:latin typeface="+mj-lt"/>
                <a:cs typeface="Segoe UI" panose="020B0502040204020203" pitchFamily="34" charset="0"/>
              </a:rPr>
              <a:t>, </a:t>
            </a:r>
            <a:r>
              <a:rPr lang="fr-FR" dirty="0" err="1" smtClean="0">
                <a:latin typeface="+mj-lt"/>
                <a:cs typeface="Segoe UI" panose="020B0502040204020203" pitchFamily="34" charset="0"/>
              </a:rPr>
              <a:t>event</a:t>
            </a:r>
            <a:r>
              <a:rPr lang="fr-FR" dirty="0" smtClean="0">
                <a:latin typeface="+mj-lt"/>
                <a:cs typeface="Segoe UI" panose="020B0502040204020203" pitchFamily="34" charset="0"/>
              </a:rPr>
              <a:t> </a:t>
            </a:r>
            <a:r>
              <a:rPr lang="fr-FR" dirty="0" err="1" smtClean="0">
                <a:latin typeface="+mj-lt"/>
                <a:cs typeface="Segoe UI" panose="020B0502040204020203" pitchFamily="34" charset="0"/>
              </a:rPr>
              <a:t>overloading</a:t>
            </a:r>
            <a:endParaRPr lang="fr-FR" dirty="0" smtClean="0">
              <a:latin typeface="+mj-lt"/>
              <a:cs typeface="Segoe UI" panose="020B0502040204020203" pitchFamily="34" charset="0"/>
            </a:endParaRPr>
          </a:p>
          <a:p>
            <a:pPr lvl="2"/>
            <a:r>
              <a:rPr lang="fr-FR" dirty="0" err="1" smtClean="0">
                <a:latin typeface="+mj-lt"/>
                <a:cs typeface="Segoe UI" panose="020B0502040204020203" pitchFamily="34" charset="0"/>
              </a:rPr>
              <a:t>WinJS</a:t>
            </a:r>
            <a:r>
              <a:rPr lang="fr-FR" dirty="0" smtClean="0">
                <a:latin typeface="+mj-lt"/>
                <a:cs typeface="Segoe UI" panose="020B0502040204020203" pitchFamily="34" charset="0"/>
              </a:rPr>
              <a:t>: </a:t>
            </a:r>
            <a:r>
              <a:rPr lang="fr-FR" dirty="0" err="1" smtClean="0">
                <a:latin typeface="+mj-lt"/>
                <a:cs typeface="Segoe UI" panose="020B0502040204020203" pitchFamily="34" charset="0"/>
              </a:rPr>
              <a:t>Special</a:t>
            </a:r>
            <a:r>
              <a:rPr lang="fr-FR" dirty="0" smtClean="0">
                <a:latin typeface="+mj-lt"/>
                <a:cs typeface="Segoe UI" panose="020B0502040204020203" pitchFamily="34" charset="0"/>
              </a:rPr>
              <a:t> </a:t>
            </a:r>
            <a:r>
              <a:rPr lang="fr-FR" dirty="0" err="1" smtClean="0">
                <a:latin typeface="+mj-lt"/>
                <a:cs typeface="Segoe UI" panose="020B0502040204020203" pitchFamily="34" charset="0"/>
              </a:rPr>
              <a:t>property</a:t>
            </a:r>
            <a:r>
              <a:rPr lang="fr-FR" dirty="0" smtClean="0">
                <a:latin typeface="+mj-lt"/>
                <a:cs typeface="Segoe UI" panose="020B0502040204020203" pitchFamily="34" charset="0"/>
              </a:rPr>
              <a:t> in JSON</a:t>
            </a:r>
            <a:endParaRPr lang="en-US" dirty="0">
              <a:latin typeface="+mj-lt"/>
              <a:cs typeface="Segoe UI" panose="020B0502040204020203" pitchFamily="34" charset="0"/>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What is </a:t>
            </a:r>
            <a:r>
              <a:rPr lang="en-US" dirty="0" err="1" smtClean="0">
                <a:ea typeface="ＭＳ Ｐゴシック" pitchFamily="34" charset="-128"/>
              </a:rPr>
              <a:t>WinJS</a:t>
            </a:r>
            <a:r>
              <a:rPr lang="en-US" dirty="0" smtClean="0">
                <a:ea typeface="ＭＳ Ｐゴシック" pitchFamily="34" charset="-128"/>
              </a:rPr>
              <a: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858565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 vs. JS </a:t>
            </a:r>
            <a:r>
              <a:rPr lang="fr-FR" dirty="0" err="1" smtClean="0">
                <a:ea typeface="ＭＳ Ｐゴシック" pitchFamily="34" charset="-128"/>
              </a:rPr>
              <a:t>example</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smtClean="0">
                <a:latin typeface="+mj-lt"/>
                <a:cs typeface="Segoe UI" panose="020B0502040204020203" pitchFamily="34" charset="0"/>
              </a:rPr>
              <a:t>Equivalent codes:</a:t>
            </a:r>
            <a:endParaRPr lang="en-US" dirty="0">
              <a:latin typeface="+mj-lt"/>
              <a:cs typeface="Segoe UI" panose="020B0502040204020203" pitchFamily="34" charset="0"/>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What is </a:t>
            </a:r>
            <a:r>
              <a:rPr lang="en-US" dirty="0" err="1" smtClean="0">
                <a:ea typeface="ＭＳ Ｐゴシック" pitchFamily="34" charset="-128"/>
              </a:rPr>
              <a:t>WinJS</a:t>
            </a:r>
            <a:r>
              <a:rPr lang="en-US" dirty="0" smtClean="0">
                <a:ea typeface="ＭＳ Ｐゴシック" pitchFamily="34" charset="-128"/>
              </a:rPr>
              <a: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7" name="Groupe 6"/>
          <p:cNvGrpSpPr/>
          <p:nvPr/>
        </p:nvGrpSpPr>
        <p:grpSpPr>
          <a:xfrm>
            <a:off x="179512" y="1777330"/>
            <a:ext cx="8856984" cy="3240410"/>
            <a:chOff x="179512" y="1633344"/>
            <a:chExt cx="8856984" cy="3240410"/>
          </a:xfrm>
        </p:grpSpPr>
        <p:sp>
          <p:nvSpPr>
            <p:cNvPr id="8" name="Rectangle à coins arrondis 7"/>
            <p:cNvSpPr/>
            <p:nvPr/>
          </p:nvSpPr>
          <p:spPr>
            <a:xfrm>
              <a:off x="179512" y="1633538"/>
              <a:ext cx="8785225" cy="3240186"/>
            </a:xfrm>
            <a:prstGeom prst="roundRect">
              <a:avLst>
                <a:gd name="adj" fmla="val 9395"/>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panose="02070309020205020404" pitchFamily="49" charset="0"/>
                  <a:cs typeface="Courier New" panose="02070309020205020404" pitchFamily="49" charset="0"/>
                </a:rPr>
                <a:t>public </a:t>
              </a:r>
              <a:r>
                <a:rPr lang="en-US" sz="1600" b="1" dirty="0">
                  <a:solidFill>
                    <a:schemeClr val="tx1"/>
                  </a:solidFill>
                  <a:latin typeface="Courier New" panose="02070309020205020404" pitchFamily="49" charset="0"/>
                  <a:cs typeface="Courier New" panose="02070309020205020404" pitchFamily="49" charset="0"/>
                </a:rPr>
                <a:t>sealed partial </a:t>
              </a:r>
              <a:r>
                <a:rPr lang="en-US" sz="1600" b="1" dirty="0" smtClean="0">
                  <a:solidFill>
                    <a:schemeClr val="tx1"/>
                  </a:solidFill>
                  <a:latin typeface="Courier New" panose="02070309020205020404" pitchFamily="49" charset="0"/>
                  <a:cs typeface="Courier New" panose="02070309020205020404" pitchFamily="49" charset="0"/>
                </a:rPr>
                <a:t/>
              </a:r>
              <a:br>
                <a:rPr lang="en-US" sz="1600" b="1" dirty="0" smtClean="0">
                  <a:solidFill>
                    <a:schemeClr val="tx1"/>
                  </a:solidFill>
                  <a:latin typeface="Courier New" panose="02070309020205020404" pitchFamily="49" charset="0"/>
                  <a:cs typeface="Courier New" panose="02070309020205020404" pitchFamily="49" charset="0"/>
                </a:rPr>
              </a:br>
              <a:r>
                <a:rPr lang="en-US" sz="1600" b="1" dirty="0" smtClean="0">
                  <a:solidFill>
                    <a:schemeClr val="tx1"/>
                  </a:solidFill>
                  <a:latin typeface="Courier New" panose="02070309020205020404" pitchFamily="49" charset="0"/>
                  <a:cs typeface="Courier New" panose="02070309020205020404" pitchFamily="49" charset="0"/>
                </a:rPr>
                <a:t>class </a:t>
              </a:r>
              <a:r>
                <a:rPr lang="en-US" sz="1600" b="1" dirty="0" err="1">
                  <a:solidFill>
                    <a:schemeClr val="tx1"/>
                  </a:solidFill>
                  <a:latin typeface="Courier New" panose="02070309020205020404" pitchFamily="49" charset="0"/>
                  <a:cs typeface="Courier New" panose="02070309020205020404" pitchFamily="49" charset="0"/>
                </a:rPr>
                <a:t>HubPage</a:t>
              </a:r>
              <a:r>
                <a:rPr lang="en-US" sz="1600" b="1" dirty="0">
                  <a:solidFill>
                    <a:schemeClr val="tx1"/>
                  </a:solidFill>
                  <a:latin typeface="Courier New" panose="02070309020205020404" pitchFamily="49" charset="0"/>
                  <a:cs typeface="Courier New" panose="02070309020205020404" pitchFamily="49" charset="0"/>
                </a:rPr>
                <a:t> : Page</a:t>
              </a:r>
            </a:p>
            <a:p>
              <a:r>
                <a:rPr lang="en-US" sz="1600" b="1" dirty="0" smtClean="0">
                  <a:solidFill>
                    <a:schemeClr val="tx1"/>
                  </a:solidFill>
                  <a:latin typeface="Courier New" panose="02070309020205020404" pitchFamily="49" charset="0"/>
                  <a:cs typeface="Courier New" panose="02070309020205020404" pitchFamily="49" charset="0"/>
                </a:rPr>
                <a:t>{</a:t>
              </a:r>
              <a:endParaRPr lang="en-US" sz="1600" b="1" dirty="0">
                <a:solidFill>
                  <a:schemeClr val="tx1"/>
                </a:solidFill>
                <a:latin typeface="Courier New" panose="02070309020205020404" pitchFamily="49" charset="0"/>
                <a:cs typeface="Courier New" panose="02070309020205020404" pitchFamily="49" charset="0"/>
              </a:endParaRPr>
            </a:p>
            <a:p>
              <a:r>
                <a:rPr lang="en-US" sz="1600" b="1" dirty="0" smtClean="0">
                  <a:solidFill>
                    <a:schemeClr val="tx1"/>
                  </a:solidFill>
                  <a:latin typeface="Courier New" panose="02070309020205020404" pitchFamily="49" charset="0"/>
                  <a:cs typeface="Courier New" panose="02070309020205020404" pitchFamily="49" charset="0"/>
                </a:rPr>
                <a:t>  public </a:t>
              </a:r>
              <a:r>
                <a:rPr lang="en-US" sz="1600" b="1" dirty="0" err="1">
                  <a:solidFill>
                    <a:schemeClr val="tx1"/>
                  </a:solidFill>
                  <a:latin typeface="Courier New" panose="02070309020205020404" pitchFamily="49" charset="0"/>
                  <a:cs typeface="Courier New" panose="02070309020205020404" pitchFamily="49" charset="0"/>
                </a:rPr>
                <a:t>HubPage</a:t>
              </a:r>
              <a:r>
                <a:rPr lang="en-US" sz="1600" b="1" dirty="0">
                  <a:solidFill>
                    <a:schemeClr val="tx1"/>
                  </a:solidFill>
                  <a:latin typeface="Courier New" panose="02070309020205020404" pitchFamily="49" charset="0"/>
                  <a:cs typeface="Courier New" panose="02070309020205020404" pitchFamily="49" charset="0"/>
                </a:rPr>
                <a:t>()</a:t>
              </a:r>
            </a:p>
            <a:p>
              <a:r>
                <a:rPr lang="en-US" sz="1600" b="1" dirty="0">
                  <a:solidFill>
                    <a:schemeClr val="tx1"/>
                  </a:solidFill>
                  <a:latin typeface="Courier New" panose="02070309020205020404" pitchFamily="49" charset="0"/>
                  <a:cs typeface="Courier New" panose="02070309020205020404" pitchFamily="49" charset="0"/>
                </a:rPr>
                <a:t>  </a:t>
              </a:r>
              <a:r>
                <a:rPr lang="en-US" sz="1600" b="1" dirty="0" smtClean="0">
                  <a:solidFill>
                    <a:schemeClr val="tx1"/>
                  </a:solidFill>
                  <a:latin typeface="Courier New" panose="02070309020205020404" pitchFamily="49" charset="0"/>
                  <a:cs typeface="Courier New" panose="02070309020205020404" pitchFamily="49" charset="0"/>
                </a:rPr>
                <a:t>{</a:t>
              </a:r>
              <a:endParaRPr lang="en-US" sz="1600" b="1" dirty="0">
                <a:solidFill>
                  <a:schemeClr val="tx1"/>
                </a:solidFill>
                <a:latin typeface="Courier New" panose="02070309020205020404" pitchFamily="49" charset="0"/>
                <a:cs typeface="Courier New" panose="02070309020205020404" pitchFamily="49" charset="0"/>
              </a:endParaRPr>
            </a:p>
            <a:p>
              <a:r>
                <a:rPr lang="en-US" sz="1600" b="1" dirty="0" smtClean="0">
                  <a:solidFill>
                    <a:schemeClr val="tx1"/>
                  </a:solidFill>
                  <a:latin typeface="Courier New" panose="02070309020205020404" pitchFamily="49" charset="0"/>
                  <a:cs typeface="Courier New" panose="02070309020205020404" pitchFamily="49" charset="0"/>
                </a:rPr>
                <a:t>    </a:t>
              </a:r>
              <a:r>
                <a:rPr lang="en-US" sz="1600" b="1" dirty="0" err="1" smtClean="0">
                  <a:solidFill>
                    <a:schemeClr val="tx1"/>
                  </a:solidFill>
                  <a:latin typeface="Courier New" panose="02070309020205020404" pitchFamily="49" charset="0"/>
                  <a:cs typeface="Courier New" panose="02070309020205020404" pitchFamily="49" charset="0"/>
                </a:rPr>
                <a:t>this.InitializeComponent</a:t>
              </a:r>
              <a:r>
                <a:rPr lang="en-US" sz="1600" b="1" dirty="0" smtClean="0">
                  <a:solidFill>
                    <a:schemeClr val="tx1"/>
                  </a:solidFill>
                  <a:latin typeface="Courier New" panose="02070309020205020404" pitchFamily="49" charset="0"/>
                  <a:cs typeface="Courier New" panose="02070309020205020404" pitchFamily="49" charset="0"/>
                </a:rPr>
                <a:t>();</a:t>
              </a:r>
            </a:p>
            <a:p>
              <a:r>
                <a:rPr lang="fr-FR" sz="1600" b="1" dirty="0" smtClean="0">
                  <a:solidFill>
                    <a:schemeClr val="tx1"/>
                  </a:solidFill>
                  <a:latin typeface="Courier New" panose="02070309020205020404" pitchFamily="49" charset="0"/>
                  <a:cs typeface="Courier New" panose="02070309020205020404" pitchFamily="49" charset="0"/>
                </a:rPr>
                <a:t>    ...</a:t>
              </a:r>
              <a:endParaRPr lang="en-US" sz="1600" b="1" dirty="0">
                <a:solidFill>
                  <a:schemeClr val="tx1"/>
                </a:solidFill>
                <a:latin typeface="Courier New" panose="02070309020205020404" pitchFamily="49" charset="0"/>
                <a:cs typeface="Courier New" panose="02070309020205020404" pitchFamily="49" charset="0"/>
              </a:endParaRPr>
            </a:p>
            <a:p>
              <a:r>
                <a:rPr lang="en-US" sz="1600" b="1" dirty="0" smtClean="0">
                  <a:solidFill>
                    <a:schemeClr val="tx1"/>
                  </a:solidFill>
                  <a:latin typeface="Courier New" panose="02070309020205020404" pitchFamily="49" charset="0"/>
                  <a:cs typeface="Courier New" panose="02070309020205020404" pitchFamily="49" charset="0"/>
                </a:rPr>
                <a:t>  }</a:t>
              </a:r>
            </a:p>
            <a:p>
              <a:r>
                <a:rPr lang="fr-FR" sz="1600" b="1" dirty="0" smtClean="0">
                  <a:solidFill>
                    <a:schemeClr val="tx1"/>
                  </a:solidFill>
                  <a:latin typeface="Courier New" panose="02070309020205020404" pitchFamily="49" charset="0"/>
                  <a:cs typeface="Courier New" panose="02070309020205020404" pitchFamily="49" charset="0"/>
                </a:rPr>
                <a:t>}</a:t>
              </a:r>
            </a:p>
            <a:p>
              <a:endParaRPr lang="fr-FR" sz="1600" b="1" dirty="0">
                <a:solidFill>
                  <a:schemeClr val="tx1"/>
                </a:solidFill>
                <a:latin typeface="Courier New" panose="02070309020205020404" pitchFamily="49" charset="0"/>
                <a:cs typeface="Courier New" panose="02070309020205020404" pitchFamily="49" charset="0"/>
              </a:endParaRPr>
            </a:p>
            <a:p>
              <a:endParaRPr lang="fr-FR" sz="1600" b="1" dirty="0" smtClean="0">
                <a:solidFill>
                  <a:schemeClr val="tx1"/>
                </a:solidFill>
                <a:latin typeface="Courier New" panose="02070309020205020404" pitchFamily="49" charset="0"/>
                <a:cs typeface="Courier New" panose="02070309020205020404" pitchFamily="49" charset="0"/>
              </a:endParaRPr>
            </a:p>
            <a:p>
              <a:endParaRPr lang="en-US" sz="1600" b="1" dirty="0">
                <a:solidFill>
                  <a:schemeClr val="tx1"/>
                </a:solidFill>
                <a:latin typeface="Courier New" panose="02070309020205020404" pitchFamily="49" charset="0"/>
                <a:cs typeface="Courier New" panose="02070309020205020404" pitchFamily="49" charset="0"/>
              </a:endParaRPr>
            </a:p>
          </p:txBody>
        </p:sp>
        <p:sp>
          <p:nvSpPr>
            <p:cNvPr id="2" name="ZoneTexte 1"/>
            <p:cNvSpPr txBox="1"/>
            <p:nvPr/>
          </p:nvSpPr>
          <p:spPr>
            <a:xfrm>
              <a:off x="4283720" y="1705372"/>
              <a:ext cx="4752776" cy="2800767"/>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(function () {</a:t>
              </a:r>
            </a:p>
            <a:p>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use strict</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var</a:t>
              </a:r>
              <a:r>
                <a:rPr lang="en-US" sz="1600" b="1" dirty="0" smtClean="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WinJS.UI</a:t>
              </a:r>
              <a:r>
                <a:rPr lang="en-US" sz="1600" b="1" dirty="0" smtClean="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ui.Pages.define</a:t>
              </a:r>
              <a:r>
                <a:rPr lang="en-US" sz="1600" b="1" dirty="0" smtClean="0">
                  <a:latin typeface="Courier New" panose="02070309020205020404" pitchFamily="49" charset="0"/>
                  <a:cs typeface="Courier New" panose="02070309020205020404" pitchFamily="49" charset="0"/>
                </a:rPr>
                <a:t>(</a:t>
              </a:r>
              <a:br>
                <a:rPr lang="en-US" sz="1600" b="1" dirty="0" smtClean="0">
                  <a:latin typeface="Courier New" panose="02070309020205020404" pitchFamily="49" charset="0"/>
                  <a:cs typeface="Courier New" panose="02070309020205020404" pitchFamily="49" charset="0"/>
                </a:rPr>
              </a:br>
              <a:r>
                <a:rPr lang="en-US" sz="1600" b="1" dirty="0" smtClean="0">
                  <a:latin typeface="Courier New" panose="02070309020205020404" pitchFamily="49" charset="0"/>
                  <a:cs typeface="Courier New" panose="02070309020205020404" pitchFamily="49" charset="0"/>
                </a:rPr>
                <a:t>	"/pages/hubpage.html</a:t>
              </a:r>
              <a:r>
                <a:rPr lang="en-US" sz="1600" b="1" dirty="0">
                  <a:latin typeface="Courier New" panose="02070309020205020404" pitchFamily="49" charset="0"/>
                  <a:cs typeface="Courier New" panose="02070309020205020404" pitchFamily="49" charset="0"/>
                </a:rPr>
                <a:t>", {</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init</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function(element</a:t>
              </a:r>
              <a:r>
                <a:rPr lang="en-US" sz="1600" b="1" dirty="0">
                  <a:latin typeface="Courier New" panose="02070309020205020404" pitchFamily="49" charset="0"/>
                  <a:cs typeface="Courier New" panose="02070309020205020404" pitchFamily="49" charset="0"/>
                </a:rPr>
                <a:t>, options</a:t>
              </a:r>
              <a:r>
                <a:rPr lang="en-US" sz="1600" b="1" dirty="0" smtClean="0">
                  <a:latin typeface="Courier New" panose="02070309020205020404" pitchFamily="49" charset="0"/>
                  <a:cs typeface="Courier New" panose="02070309020205020404" pitchFamily="49" charset="0"/>
                </a:rPr>
                <a:t>){</a:t>
              </a:r>
            </a:p>
            <a:p>
              <a:r>
                <a:rPr lang="fr-FR" sz="1600" b="1" dirty="0" smtClean="0">
                  <a:latin typeface="Courier New" panose="02070309020205020404" pitchFamily="49" charset="0"/>
                  <a:cs typeface="Courier New" panose="02070309020205020404" pitchFamily="49" charset="0"/>
                </a:rPr>
                <a:t>      ...</a:t>
              </a:r>
            </a:p>
            <a:p>
              <a:r>
                <a:rPr lang="fr-FR" sz="1600" b="1" dirty="0">
                  <a:latin typeface="Courier New" panose="02070309020205020404" pitchFamily="49" charset="0"/>
                  <a:cs typeface="Courier New" panose="02070309020205020404" pitchFamily="49" charset="0"/>
                </a:rPr>
                <a:t> </a:t>
              </a:r>
              <a:r>
                <a:rPr lang="fr-FR" sz="1600" b="1" dirty="0" smtClean="0">
                  <a:latin typeface="Courier New" panose="02070309020205020404" pitchFamily="49" charset="0"/>
                  <a:cs typeface="Courier New" panose="02070309020205020404" pitchFamily="49" charset="0"/>
                </a:rPr>
                <a:t>   }</a:t>
              </a:r>
            </a:p>
            <a:p>
              <a:r>
                <a:rPr lang="fr-FR" sz="1600" b="1" dirty="0">
                  <a:latin typeface="Courier New" panose="02070309020205020404" pitchFamily="49" charset="0"/>
                  <a:cs typeface="Courier New" panose="02070309020205020404" pitchFamily="49" charset="0"/>
                </a:rPr>
                <a:t> </a:t>
              </a:r>
              <a:r>
                <a:rPr lang="fr-FR" sz="1600" b="1" dirty="0" smtClean="0">
                  <a:latin typeface="Courier New" panose="02070309020205020404" pitchFamily="49" charset="0"/>
                  <a:cs typeface="Courier New" panose="02070309020205020404" pitchFamily="49" charset="0"/>
                </a:rPr>
                <a:t> });</a:t>
              </a:r>
            </a:p>
            <a:p>
              <a:r>
                <a:rPr lang="fr-FR"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cxnSp>
          <p:nvCxnSpPr>
            <p:cNvPr id="4" name="Connecteur droit 3"/>
            <p:cNvCxnSpPr/>
            <p:nvPr/>
          </p:nvCxnSpPr>
          <p:spPr>
            <a:xfrm>
              <a:off x="4283968" y="1633344"/>
              <a:ext cx="0" cy="3240410"/>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9896031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Anything</a:t>
            </a:r>
            <a:r>
              <a:rPr lang="fr-FR" dirty="0" smtClean="0">
                <a:ea typeface="ＭＳ Ｐゴシック" pitchFamily="34" charset="-128"/>
              </a:rPr>
              <a:t> </a:t>
            </a:r>
            <a:r>
              <a:rPr lang="fr-FR" dirty="0" err="1" smtClean="0">
                <a:ea typeface="ＭＳ Ｐゴシック" pitchFamily="34" charset="-128"/>
              </a:rPr>
              <a:t>different</a:t>
            </a:r>
            <a:r>
              <a:rPr lang="fr-FR" dirty="0" smtClean="0">
                <a:ea typeface="ＭＳ Ｐゴシック" pitchFamily="34" charset="-128"/>
              </a:rPr>
              <a:t>?</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smtClean="0">
                <a:latin typeface="+mj-lt"/>
                <a:cs typeface="Segoe UI" panose="020B0502040204020203" pitchFamily="34" charset="0"/>
              </a:rPr>
              <a:t>Not </a:t>
            </a:r>
            <a:r>
              <a:rPr lang="fr-FR" dirty="0" err="1" smtClean="0">
                <a:latin typeface="+mj-lt"/>
                <a:cs typeface="Segoe UI" panose="020B0502040204020203" pitchFamily="34" charset="0"/>
              </a:rPr>
              <a:t>really</a:t>
            </a:r>
            <a:r>
              <a:rPr lang="fr-FR" dirty="0" smtClean="0">
                <a:latin typeface="+mj-lt"/>
                <a:cs typeface="Segoe UI" panose="020B0502040204020203" pitchFamily="34" charset="0"/>
              </a:rPr>
              <a:t>!</a:t>
            </a:r>
          </a:p>
          <a:p>
            <a:pPr lvl="1"/>
            <a:r>
              <a:rPr lang="fr-FR" dirty="0" smtClean="0">
                <a:latin typeface="+mj-lt"/>
                <a:cs typeface="Segoe UI" panose="020B0502040204020203" pitchFamily="34" charset="0"/>
              </a:rPr>
              <a:t>Events:</a:t>
            </a:r>
          </a:p>
          <a:p>
            <a:pPr lvl="2"/>
            <a:r>
              <a:rPr lang="fr-FR" dirty="0" smtClean="0">
                <a:latin typeface="+mj-lt"/>
                <a:cs typeface="Segoe UI" panose="020B0502040204020203" pitchFamily="34" charset="0"/>
              </a:rPr>
              <a:t>C#/XAML:</a:t>
            </a:r>
          </a:p>
          <a:p>
            <a:pPr lvl="3"/>
            <a:r>
              <a:rPr lang="fr-FR" dirty="0" smtClean="0">
                <a:latin typeface="+mj-lt"/>
                <a:cs typeface="Segoe UI" panose="020B0502040204020203" pitchFamily="34" charset="0"/>
              </a:rPr>
              <a:t>Method </a:t>
            </a:r>
            <a:r>
              <a:rPr lang="fr-FR" dirty="0" err="1" smtClean="0">
                <a:latin typeface="+mj-lt"/>
                <a:cs typeface="Segoe UI" panose="020B0502040204020203" pitchFamily="34" charset="0"/>
              </a:rPr>
              <a:t>name</a:t>
            </a:r>
            <a:r>
              <a:rPr lang="fr-FR" dirty="0" smtClean="0">
                <a:latin typeface="+mj-lt"/>
                <a:cs typeface="Segoe UI" panose="020B0502040204020203" pitchFamily="34" charset="0"/>
              </a:rPr>
              <a:t> in XAML, </a:t>
            </a:r>
            <a:r>
              <a:rPr lang="fr-FR" dirty="0" err="1" smtClean="0">
                <a:latin typeface="+mj-lt"/>
                <a:cs typeface="Segoe UI" panose="020B0502040204020203" pitchFamily="34" charset="0"/>
              </a:rPr>
              <a:t>dedicated</a:t>
            </a:r>
            <a:r>
              <a:rPr lang="fr-FR" dirty="0" smtClean="0">
                <a:latin typeface="+mj-lt"/>
                <a:cs typeface="Segoe UI" panose="020B0502040204020203" pitchFamily="34" charset="0"/>
              </a:rPr>
              <a:t> </a:t>
            </a:r>
            <a:r>
              <a:rPr lang="fr-FR" dirty="0" err="1" smtClean="0">
                <a:latin typeface="+mj-lt"/>
                <a:cs typeface="Segoe UI" panose="020B0502040204020203" pitchFamily="34" charset="0"/>
              </a:rPr>
              <a:t>method</a:t>
            </a:r>
            <a:r>
              <a:rPr lang="fr-FR" dirty="0" smtClean="0">
                <a:latin typeface="+mj-lt"/>
                <a:cs typeface="Segoe UI" panose="020B0502040204020203" pitchFamily="34" charset="0"/>
              </a:rPr>
              <a:t> for </a:t>
            </a:r>
            <a:r>
              <a:rPr lang="fr-FR" dirty="0" err="1" smtClean="0">
                <a:latin typeface="+mj-lt"/>
                <a:cs typeface="Segoe UI" panose="020B0502040204020203" pitchFamily="34" charset="0"/>
              </a:rPr>
              <a:t>processing</a:t>
            </a:r>
            <a:endParaRPr lang="fr-FR" dirty="0" smtClean="0">
              <a:latin typeface="+mj-lt"/>
              <a:cs typeface="Segoe UI" panose="020B0502040204020203" pitchFamily="34" charset="0"/>
            </a:endParaRPr>
          </a:p>
          <a:p>
            <a:pPr lvl="2"/>
            <a:r>
              <a:rPr lang="fr-FR" dirty="0" err="1" smtClean="0">
                <a:latin typeface="+mj-lt"/>
                <a:cs typeface="Segoe UI" panose="020B0502040204020203" pitchFamily="34" charset="0"/>
              </a:rPr>
              <a:t>WinJS</a:t>
            </a:r>
            <a:r>
              <a:rPr lang="fr-FR" dirty="0" smtClean="0">
                <a:latin typeface="+mj-lt"/>
                <a:cs typeface="Segoe UI" panose="020B0502040204020203" pitchFamily="34" charset="0"/>
              </a:rPr>
              <a:t>:</a:t>
            </a:r>
          </a:p>
          <a:p>
            <a:pPr lvl="3"/>
            <a:r>
              <a:rPr lang="fr-FR" dirty="0" err="1" smtClean="0">
                <a:latin typeface="+mj-lt"/>
                <a:cs typeface="Segoe UI" panose="020B0502040204020203" pitchFamily="34" charset="0"/>
              </a:rPr>
              <a:t>Define</a:t>
            </a:r>
            <a:r>
              <a:rPr lang="fr-FR" dirty="0" smtClean="0">
                <a:latin typeface="+mj-lt"/>
                <a:cs typeface="Segoe UI" panose="020B0502040204020203" pitchFamily="34" charset="0"/>
              </a:rPr>
              <a:t> </a:t>
            </a:r>
            <a:r>
              <a:rPr lang="fr-FR" dirty="0" err="1" smtClean="0">
                <a:latin typeface="+mj-lt"/>
                <a:cs typeface="Segoe UI" panose="020B0502040204020203" pitchFamily="34" charset="0"/>
              </a:rPr>
              <a:t>event</a:t>
            </a:r>
            <a:r>
              <a:rPr lang="fr-FR" dirty="0" smtClean="0">
                <a:latin typeface="+mj-lt"/>
                <a:cs typeface="Segoe UI" panose="020B0502040204020203" pitchFamily="34" charset="0"/>
              </a:rPr>
              <a:t> </a:t>
            </a:r>
            <a:r>
              <a:rPr lang="fr-FR" dirty="0" err="1" smtClean="0">
                <a:latin typeface="+mj-lt"/>
                <a:cs typeface="Segoe UI" panose="020B0502040204020203" pitchFamily="34" charset="0"/>
              </a:rPr>
              <a:t>anywhere</a:t>
            </a:r>
            <a:r>
              <a:rPr lang="fr-FR" dirty="0" smtClean="0">
                <a:latin typeface="+mj-lt"/>
                <a:cs typeface="Segoe UI" panose="020B0502040204020203" pitchFamily="34" charset="0"/>
              </a:rPr>
              <a:t> in JS or HTML, use </a:t>
            </a:r>
            <a:r>
              <a:rPr lang="fr-FR" dirty="0" err="1" smtClean="0">
                <a:latin typeface="+mj-lt"/>
                <a:cs typeface="Segoe UI" panose="020B0502040204020203" pitchFamily="34" charset="0"/>
              </a:rPr>
              <a:t>method</a:t>
            </a:r>
            <a:r>
              <a:rPr lang="fr-FR" dirty="0" smtClean="0">
                <a:latin typeface="+mj-lt"/>
                <a:cs typeface="Segoe UI" panose="020B0502040204020203" pitchFamily="34" charset="0"/>
              </a:rPr>
              <a:t> on </a:t>
            </a:r>
            <a:r>
              <a:rPr lang="fr-FR" dirty="0" err="1" smtClean="0">
                <a:latin typeface="+mj-lt"/>
                <a:cs typeface="Segoe UI" panose="020B0502040204020203" pitchFamily="34" charset="0"/>
              </a:rPr>
              <a:t>purpose</a:t>
            </a:r>
            <a:endParaRPr lang="fr-FR" dirty="0" smtClean="0">
              <a:latin typeface="+mj-lt"/>
              <a:cs typeface="Segoe UI" panose="020B0502040204020203" pitchFamily="34" charset="0"/>
            </a:endParaRPr>
          </a:p>
          <a:p>
            <a:pPr lvl="1"/>
            <a:r>
              <a:rPr lang="fr-FR" dirty="0" smtClean="0">
                <a:latin typeface="+mj-lt"/>
                <a:cs typeface="Segoe UI" panose="020B0502040204020203" pitchFamily="34" charset="0"/>
              </a:rPr>
              <a:t>String </a:t>
            </a:r>
            <a:r>
              <a:rPr lang="fr-FR" dirty="0" err="1" smtClean="0">
                <a:latin typeface="+mj-lt"/>
                <a:cs typeface="Segoe UI" panose="020B0502040204020203" pitchFamily="34" charset="0"/>
              </a:rPr>
              <a:t>Resources</a:t>
            </a:r>
            <a:r>
              <a:rPr lang="fr-FR" dirty="0" smtClean="0">
                <a:latin typeface="+mj-lt"/>
                <a:cs typeface="Segoe UI" panose="020B0502040204020203" pitchFamily="34" charset="0"/>
              </a:rPr>
              <a:t>:</a:t>
            </a:r>
          </a:p>
          <a:p>
            <a:pPr lvl="2"/>
            <a:r>
              <a:rPr lang="fr-FR" dirty="0" smtClean="0">
                <a:latin typeface="+mj-lt"/>
                <a:cs typeface="Segoe UI" panose="020B0502040204020203" pitchFamily="34" charset="0"/>
              </a:rPr>
              <a:t>C#/XAML: </a:t>
            </a:r>
            <a:r>
              <a:rPr lang="fr-FR" dirty="0" err="1" smtClean="0">
                <a:latin typeface="+mj-lt"/>
                <a:cs typeface="Segoe UI" panose="020B0502040204020203" pitchFamily="34" charset="0"/>
              </a:rPr>
              <a:t>Big</a:t>
            </a:r>
            <a:r>
              <a:rPr lang="fr-FR" dirty="0" smtClean="0">
                <a:latin typeface="+mj-lt"/>
                <a:cs typeface="Segoe UI" panose="020B0502040204020203" pitchFamily="34" charset="0"/>
              </a:rPr>
              <a:t> XML</a:t>
            </a:r>
          </a:p>
          <a:p>
            <a:pPr lvl="2"/>
            <a:r>
              <a:rPr lang="fr-FR" dirty="0" err="1" smtClean="0">
                <a:latin typeface="+mj-lt"/>
                <a:cs typeface="Segoe UI" panose="020B0502040204020203" pitchFamily="34" charset="0"/>
              </a:rPr>
              <a:t>WinJS</a:t>
            </a:r>
            <a:r>
              <a:rPr lang="fr-FR" dirty="0" smtClean="0">
                <a:latin typeface="+mj-lt"/>
                <a:cs typeface="Segoe UI" panose="020B0502040204020203" pitchFamily="34" charset="0"/>
              </a:rPr>
              <a:t>: Plain JSON file</a:t>
            </a:r>
            <a:endParaRPr lang="en-US" dirty="0">
              <a:latin typeface="+mj-lt"/>
              <a:cs typeface="Segoe UI" panose="020B0502040204020203" pitchFamily="34" charset="0"/>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What is </a:t>
            </a:r>
            <a:r>
              <a:rPr lang="en-US" dirty="0" err="1" smtClean="0">
                <a:ea typeface="ＭＳ Ｐゴシック" pitchFamily="34" charset="-128"/>
              </a:rPr>
              <a:t>WinJS</a:t>
            </a:r>
            <a:r>
              <a:rPr lang="en-US" dirty="0" smtClean="0">
                <a:ea typeface="ＭＳ Ｐゴシック" pitchFamily="34" charset="-128"/>
              </a:rPr>
              <a: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5161962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29303395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a:t>
            </a:r>
            <a:endParaRPr lang="en-US" dirty="0"/>
          </a:p>
        </p:txBody>
      </p:sp>
      <p:sp>
        <p:nvSpPr>
          <p:cNvPr id="3" name="Espace réservé du contenu 2"/>
          <p:cNvSpPr>
            <a:spLocks noGrp="1"/>
          </p:cNvSpPr>
          <p:nvPr>
            <p:ph idx="1"/>
          </p:nvPr>
        </p:nvSpPr>
        <p:spPr/>
        <p:txBody>
          <a:bodyPr/>
          <a:lstStyle/>
          <a:p>
            <a:r>
              <a:rPr lang="en-US" sz="2800" dirty="0" smtClean="0"/>
              <a:t>Create a new Hub Application</a:t>
            </a:r>
          </a:p>
          <a:p>
            <a:pPr lvl="1"/>
            <a:r>
              <a:rPr lang="fr-FR" dirty="0" err="1" smtClean="0"/>
              <a:t>With</a:t>
            </a:r>
            <a:r>
              <a:rPr lang="fr-FR" dirty="0" smtClean="0"/>
              <a:t> </a:t>
            </a:r>
            <a:r>
              <a:rPr lang="fr-FR" dirty="0" err="1" smtClean="0"/>
              <a:t>WinJS</a:t>
            </a:r>
            <a:r>
              <a:rPr lang="fr-FR" dirty="0" smtClean="0"/>
              <a:t> of course!</a:t>
            </a:r>
          </a:p>
          <a:p>
            <a:pPr lvl="1"/>
            <a:r>
              <a:rPr lang="fr-FR" dirty="0" smtClean="0"/>
              <a:t>Universal App Pivot/Hub Application</a:t>
            </a:r>
          </a:p>
          <a:p>
            <a:pPr lvl="1"/>
            <a:endParaRPr lang="fr-FR" dirty="0"/>
          </a:p>
          <a:p>
            <a:r>
              <a:rPr lang="fr-FR" dirty="0" err="1" smtClean="0"/>
              <a:t>Try</a:t>
            </a:r>
            <a:r>
              <a:rPr lang="fr-FR" dirty="0" smtClean="0"/>
              <a:t> to change the application </a:t>
            </a:r>
            <a:r>
              <a:rPr lang="fr-FR" dirty="0" err="1" smtClean="0"/>
              <a:t>title</a:t>
            </a:r>
            <a:r>
              <a:rPr lang="fr-FR" dirty="0" smtClean="0"/>
              <a:t>:</a:t>
            </a:r>
          </a:p>
          <a:p>
            <a:pPr lvl="1"/>
            <a:endParaRPr lang="fr-FR" dirty="0"/>
          </a:p>
          <a:p>
            <a:endParaRPr lang="en-US" dirty="0" smtClean="0"/>
          </a:p>
        </p:txBody>
      </p:sp>
      <p:sp>
        <p:nvSpPr>
          <p:cNvPr id="4" name="Espace réservé du contenu 3"/>
          <p:cNvSpPr>
            <a:spLocks noGrp="1"/>
          </p:cNvSpPr>
          <p:nvPr>
            <p:ph sz="quarter" idx="13"/>
          </p:nvPr>
        </p:nvSpPr>
        <p:spPr/>
        <p:txBody>
          <a:bodyPr/>
          <a:lstStyle/>
          <a:p>
            <a:r>
              <a:rPr lang="en-US" dirty="0" smtClean="0"/>
              <a:t>What is </a:t>
            </a:r>
            <a:r>
              <a:rPr lang="en-US" dirty="0" err="1" smtClean="0"/>
              <a:t>WinJS</a:t>
            </a:r>
            <a:r>
              <a:rPr lang="en-US" dirty="0" smtClean="0"/>
              <a:t>?</a:t>
            </a:r>
            <a:endParaRPr lang="en-US"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Image 4"/>
          <p:cNvPicPr>
            <a:picLocks noChangeAspect="1"/>
          </p:cNvPicPr>
          <p:nvPr/>
        </p:nvPicPr>
        <p:blipFill>
          <a:blip r:embed="rId3"/>
          <a:stretch>
            <a:fillRect/>
          </a:stretch>
        </p:blipFill>
        <p:spPr>
          <a:xfrm>
            <a:off x="719138" y="3577580"/>
            <a:ext cx="7705725" cy="143827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65022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err="1" smtClean="0"/>
              <a:t>WinJS</a:t>
            </a:r>
            <a:r>
              <a:rPr lang="en-US" dirty="0" smtClean="0"/>
              <a:t> Syntax &amp; Controls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Universal Apps with </a:t>
            </a:r>
            <a:r>
              <a:rPr lang="en-US" dirty="0" err="1" smtClean="0"/>
              <a:t>WinJS</a:t>
            </a:r>
            <a:endParaRPr lang="en-US" dirty="0"/>
          </a:p>
        </p:txBody>
      </p:sp>
    </p:spTree>
    <p:extLst>
      <p:ext uri="{BB962C8B-B14F-4D97-AF65-F5344CB8AC3E}">
        <p14:creationId xmlns:p14="http://schemas.microsoft.com/office/powerpoint/2010/main" val="2683089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How to </a:t>
            </a:r>
            <a:r>
              <a:rPr lang="fr-FR" dirty="0" err="1" smtClean="0">
                <a:ea typeface="ＭＳ Ｐゴシック" pitchFamily="34" charset="-128"/>
              </a:rPr>
              <a:t>learn</a:t>
            </a:r>
            <a:r>
              <a:rPr lang="fr-FR" dirty="0" smtClean="0">
                <a:ea typeface="ＭＳ Ｐゴシック" pitchFamily="34" charset="-128"/>
              </a:rPr>
              <a:t> about </a:t>
            </a:r>
            <a:r>
              <a:rPr lang="fr-FR" dirty="0" err="1" smtClean="0">
                <a:ea typeface="ＭＳ Ｐゴシック" pitchFamily="34" charset="-128"/>
              </a:rPr>
              <a:t>WinJS</a:t>
            </a:r>
            <a:r>
              <a:rPr lang="fr-FR" dirty="0" smtClean="0">
                <a:ea typeface="ＭＳ Ｐゴシック" pitchFamily="34" charset="-128"/>
              </a:rPr>
              <a:t> ?</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a:latin typeface="+mj-lt"/>
                <a:ea typeface="ＭＳ Ｐゴシック" pitchFamily="34" charset="-128"/>
                <a:hlinkClick r:id="rId3"/>
              </a:rPr>
              <a:t>http://try.buildwinjs.com</a:t>
            </a:r>
            <a:r>
              <a:rPr lang="en-US" dirty="0" smtClean="0">
                <a:latin typeface="+mj-lt"/>
                <a:ea typeface="ＭＳ Ｐゴシック" pitchFamily="34" charset="-128"/>
                <a:hlinkClick r:id="rId3"/>
              </a:rPr>
              <a:t>/</a:t>
            </a:r>
            <a:endParaRPr lang="en-US" dirty="0" smtClean="0">
              <a:latin typeface="+mj-lt"/>
              <a:ea typeface="ＭＳ Ｐゴシック" pitchFamily="34" charset="-128"/>
            </a:endParaRPr>
          </a:p>
          <a:p>
            <a:r>
              <a:rPr lang="en-US" dirty="0">
                <a:latin typeface="+mj-lt"/>
                <a:ea typeface="ＭＳ Ｐゴシック" pitchFamily="34" charset="-128"/>
                <a:hlinkClick r:id="rId4"/>
              </a:rPr>
              <a:t>http://winjs.azurewebsites.net</a:t>
            </a:r>
            <a:r>
              <a:rPr lang="en-US" dirty="0" smtClean="0">
                <a:latin typeface="+mj-lt"/>
                <a:ea typeface="ＭＳ Ｐゴシック" pitchFamily="34" charset="-128"/>
                <a:hlinkClick r:id="rId4"/>
              </a:rPr>
              <a:t>/</a:t>
            </a:r>
            <a:endParaRPr lang="en-US" dirty="0" smtClean="0">
              <a:latin typeface="+mj-lt"/>
              <a:ea typeface="ＭＳ Ｐゴシック" pitchFamily="34" charset="-128"/>
            </a:endParaRPr>
          </a:p>
          <a:p>
            <a:endParaRPr lang="en-US" dirty="0" smtClean="0">
              <a:latin typeface="+mj-lt"/>
              <a:ea typeface="ＭＳ Ｐゴシック" pitchFamily="34" charset="-128"/>
            </a:endParaRPr>
          </a:p>
          <a:p>
            <a:endParaRPr lang="en-US" dirty="0">
              <a:latin typeface="+mj-lt"/>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smtClean="0">
                <a:ea typeface="ＭＳ Ｐゴシック" pitchFamily="34" charset="-128"/>
              </a:rPr>
              <a:t>WinJS</a:t>
            </a:r>
            <a:r>
              <a:rPr lang="en-US" dirty="0" smtClean="0">
                <a:ea typeface="ＭＳ Ｐゴシック" pitchFamily="34" charset="-128"/>
              </a:rPr>
              <a:t> Syntax &amp; Controls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1633749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Exercise</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2425452"/>
            <a:ext cx="8280920" cy="576064"/>
          </a:xfrm>
        </p:spPr>
        <p:txBody>
          <a:bodyPr/>
          <a:lstStyle/>
          <a:p>
            <a:pPr marL="0" indent="0">
              <a:buNone/>
            </a:pPr>
            <a:r>
              <a:rPr lang="en-US" smtClean="0">
                <a:latin typeface="+mj-lt"/>
                <a:ea typeface="ＭＳ Ｐゴシック" pitchFamily="34" charset="-128"/>
              </a:rPr>
              <a:t>Create new hub section</a:t>
            </a:r>
            <a:endParaRPr lang="en-US" dirty="0" smtClean="0">
              <a:latin typeface="+mj-lt"/>
              <a:ea typeface="ＭＳ Ｐゴシック" pitchFamily="34" charset="-128"/>
            </a:endParaRPr>
          </a:p>
          <a:p>
            <a:endParaRPr lang="en-US" dirty="0">
              <a:latin typeface="+mj-lt"/>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smtClean="0">
                <a:ea typeface="ＭＳ Ｐゴシック" pitchFamily="34" charset="-128"/>
              </a:rPr>
              <a:t>WinJS</a:t>
            </a:r>
            <a:r>
              <a:rPr lang="en-US" dirty="0" smtClean="0">
                <a:ea typeface="ＭＳ Ｐゴシック" pitchFamily="34" charset="-128"/>
              </a:rPr>
              <a:t> Syntax &amp; Controls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12554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Dynamic</a:t>
            </a:r>
            <a:r>
              <a:rPr lang="fr-FR" dirty="0" smtClean="0">
                <a:ea typeface="ＭＳ Ｐゴシック" pitchFamily="34" charset="-128"/>
              </a:rPr>
              <a:t> HTML</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smtClean="0">
                <a:latin typeface="+mj-lt"/>
                <a:ea typeface="ＭＳ Ｐゴシック" pitchFamily="34" charset="-128"/>
              </a:rPr>
              <a:t>HTML </a:t>
            </a:r>
            <a:r>
              <a:rPr lang="fr-FR" dirty="0" err="1" smtClean="0">
                <a:latin typeface="+mj-lt"/>
                <a:ea typeface="ＭＳ Ｐゴシック" pitchFamily="34" charset="-128"/>
              </a:rPr>
              <a:t>attributes</a:t>
            </a:r>
            <a:r>
              <a:rPr lang="fr-FR" dirty="0" smtClean="0">
                <a:latin typeface="+mj-lt"/>
                <a:ea typeface="ＭＳ Ｐゴシック" pitchFamily="34" charset="-128"/>
              </a:rPr>
              <a:t> </a:t>
            </a:r>
            <a:r>
              <a:rPr lang="fr-FR" dirty="0" err="1" smtClean="0">
                <a:latin typeface="+mj-lt"/>
                <a:ea typeface="ＭＳ Ｐゴシック" pitchFamily="34" charset="-128"/>
              </a:rPr>
              <a:t>you</a:t>
            </a:r>
            <a:r>
              <a:rPr lang="fr-FR" dirty="0" smtClean="0">
                <a:latin typeface="+mj-lt"/>
                <a:ea typeface="ＭＳ Ｐゴシック" pitchFamily="34" charset="-128"/>
              </a:rPr>
              <a:t> </a:t>
            </a:r>
            <a:r>
              <a:rPr lang="fr-FR" dirty="0" err="1" smtClean="0">
                <a:latin typeface="+mj-lt"/>
                <a:ea typeface="ＭＳ Ｐゴシック" pitchFamily="34" charset="-128"/>
              </a:rPr>
              <a:t>need</a:t>
            </a:r>
            <a:r>
              <a:rPr lang="fr-FR" dirty="0" smtClean="0">
                <a:latin typeface="+mj-lt"/>
                <a:ea typeface="ＭＳ Ｐゴシック" pitchFamily="34" charset="-128"/>
              </a:rPr>
              <a:t> to know:</a:t>
            </a:r>
          </a:p>
          <a:p>
            <a:pPr lvl="1"/>
            <a:r>
              <a:rPr lang="fr-FR" dirty="0" smtClean="0">
                <a:latin typeface="+mj-lt"/>
                <a:ea typeface="ＭＳ Ｐゴシック" pitchFamily="34" charset="-128"/>
              </a:rPr>
              <a:t>data-</a:t>
            </a:r>
            <a:r>
              <a:rPr lang="fr-FR" dirty="0" err="1" smtClean="0">
                <a:latin typeface="+mj-lt"/>
                <a:ea typeface="ＭＳ Ｐゴシック" pitchFamily="34" charset="-128"/>
              </a:rPr>
              <a:t>win</a:t>
            </a:r>
            <a:r>
              <a:rPr lang="fr-FR" dirty="0" smtClean="0">
                <a:latin typeface="+mj-lt"/>
                <a:ea typeface="ＭＳ Ｐゴシック" pitchFamily="34" charset="-128"/>
              </a:rPr>
              <a:t>-options</a:t>
            </a:r>
            <a:endParaRPr lang="fr-FR" dirty="0">
              <a:latin typeface="+mj-lt"/>
              <a:ea typeface="ＭＳ Ｐゴシック" pitchFamily="34" charset="-128"/>
            </a:endParaRPr>
          </a:p>
          <a:p>
            <a:pPr lvl="1"/>
            <a:r>
              <a:rPr lang="fr-FR" dirty="0" smtClean="0">
                <a:latin typeface="+mj-lt"/>
                <a:ea typeface="ＭＳ Ｐゴシック" pitchFamily="34" charset="-128"/>
              </a:rPr>
              <a:t>data-</a:t>
            </a:r>
            <a:r>
              <a:rPr lang="fr-FR" dirty="0" err="1" smtClean="0">
                <a:latin typeface="+mj-lt"/>
                <a:ea typeface="ＭＳ Ｐゴシック" pitchFamily="34" charset="-128"/>
              </a:rPr>
              <a:t>win</a:t>
            </a:r>
            <a:r>
              <a:rPr lang="fr-FR" dirty="0" smtClean="0">
                <a:latin typeface="+mj-lt"/>
                <a:ea typeface="ＭＳ Ｐゴシック" pitchFamily="34" charset="-128"/>
              </a:rPr>
              <a:t>-</a:t>
            </a:r>
            <a:r>
              <a:rPr lang="fr-FR" dirty="0" err="1" smtClean="0">
                <a:latin typeface="+mj-lt"/>
                <a:ea typeface="ＭＳ Ｐゴシック" pitchFamily="34" charset="-128"/>
              </a:rPr>
              <a:t>controls</a:t>
            </a:r>
            <a:endParaRPr lang="fr-FR" dirty="0">
              <a:latin typeface="+mj-lt"/>
              <a:ea typeface="ＭＳ Ｐゴシック" pitchFamily="34" charset="-128"/>
            </a:endParaRPr>
          </a:p>
          <a:p>
            <a:endParaRPr lang="fr-FR" dirty="0">
              <a:latin typeface="+mj-lt"/>
              <a:ea typeface="ＭＳ Ｐゴシック" pitchFamily="34" charset="-128"/>
            </a:endParaRPr>
          </a:p>
          <a:p>
            <a:r>
              <a:rPr lang="fr-FR" dirty="0" err="1" smtClean="0">
                <a:latin typeface="+mj-lt"/>
                <a:ea typeface="ＭＳ Ｐゴシック" pitchFamily="34" charset="-128"/>
              </a:rPr>
              <a:t>These</a:t>
            </a:r>
            <a:r>
              <a:rPr lang="fr-FR" dirty="0" smtClean="0">
                <a:latin typeface="+mj-lt"/>
                <a:ea typeface="ＭＳ Ｐゴシック" pitchFamily="34" charset="-128"/>
              </a:rPr>
              <a:t> </a:t>
            </a:r>
            <a:r>
              <a:rPr lang="fr-FR" dirty="0" err="1">
                <a:latin typeface="+mj-lt"/>
                <a:ea typeface="ＭＳ Ｐゴシック" pitchFamily="34" charset="-128"/>
              </a:rPr>
              <a:t>two</a:t>
            </a:r>
            <a:r>
              <a:rPr lang="fr-FR" dirty="0">
                <a:latin typeface="+mj-lt"/>
                <a:ea typeface="ＭＳ Ｐゴシック" pitchFamily="34" charset="-128"/>
              </a:rPr>
              <a:t> </a:t>
            </a:r>
            <a:r>
              <a:rPr lang="fr-FR" dirty="0" err="1" smtClean="0">
                <a:latin typeface="+mj-lt"/>
                <a:ea typeface="ＭＳ Ｐゴシック" pitchFamily="34" charset="-128"/>
              </a:rPr>
              <a:t>attributes</a:t>
            </a:r>
            <a:r>
              <a:rPr lang="fr-FR" dirty="0">
                <a:latin typeface="+mj-lt"/>
                <a:ea typeface="ＭＳ Ｐゴシック" pitchFamily="34" charset="-128"/>
              </a:rPr>
              <a:t> </a:t>
            </a:r>
            <a:r>
              <a:rPr lang="fr-FR" dirty="0" err="1" smtClean="0">
                <a:latin typeface="+mj-lt"/>
                <a:ea typeface="ＭＳ Ｐゴシック" pitchFamily="34" charset="-128"/>
              </a:rPr>
              <a:t>modify</a:t>
            </a:r>
            <a:r>
              <a:rPr lang="fr-FR" dirty="0" smtClean="0">
                <a:latin typeface="+mj-lt"/>
                <a:ea typeface="ＭＳ Ｐゴシック" pitchFamily="34" charset="-128"/>
              </a:rPr>
              <a:t> HTML tags’ </a:t>
            </a:r>
            <a:r>
              <a:rPr lang="fr-FR" dirty="0" err="1" smtClean="0">
                <a:latin typeface="+mj-lt"/>
                <a:ea typeface="ＭＳ Ｐゴシック" pitchFamily="34" charset="-128"/>
              </a:rPr>
              <a:t>behavior</a:t>
            </a:r>
            <a:r>
              <a:rPr lang="fr-FR" dirty="0">
                <a:latin typeface="+mj-lt"/>
                <a:ea typeface="ＭＳ Ｐゴシック" pitchFamily="34" charset="-128"/>
              </a:rPr>
              <a:t> </a:t>
            </a:r>
            <a:r>
              <a:rPr lang="fr-FR" dirty="0" smtClean="0">
                <a:latin typeface="+mj-lt"/>
                <a:ea typeface="ＭＳ Ｐゴシック" pitchFamily="34" charset="-128"/>
              </a:rPr>
              <a:t>(div </a:t>
            </a:r>
            <a:r>
              <a:rPr lang="fr-FR" dirty="0" err="1" smtClean="0">
                <a:latin typeface="+mj-lt"/>
                <a:ea typeface="ＭＳ Ｐゴシック" pitchFamily="34" charset="-128"/>
              </a:rPr>
              <a:t>most</a:t>
            </a:r>
            <a:r>
              <a:rPr lang="fr-FR" dirty="0" smtClean="0">
                <a:latin typeface="+mj-lt"/>
                <a:ea typeface="ＭＳ Ｐゴシック" pitchFamily="34" charset="-128"/>
              </a:rPr>
              <a:t> </a:t>
            </a:r>
            <a:r>
              <a:rPr lang="fr-FR" dirty="0">
                <a:latin typeface="+mj-lt"/>
                <a:ea typeface="ＭＳ Ｐゴシック" pitchFamily="34" charset="-128"/>
              </a:rPr>
              <a:t>of the time) to </a:t>
            </a:r>
            <a:r>
              <a:rPr lang="fr-FR" dirty="0" err="1">
                <a:latin typeface="+mj-lt"/>
                <a:ea typeface="ＭＳ Ｐゴシック" pitchFamily="34" charset="-128"/>
              </a:rPr>
              <a:t>give</a:t>
            </a:r>
            <a:r>
              <a:rPr lang="fr-FR" dirty="0">
                <a:latin typeface="+mj-lt"/>
                <a:ea typeface="ＭＳ Ｐゴシック" pitchFamily="34" charset="-128"/>
              </a:rPr>
              <a:t> </a:t>
            </a:r>
            <a:r>
              <a:rPr lang="fr-FR" dirty="0" err="1">
                <a:latin typeface="+mj-lt"/>
                <a:ea typeface="ＭＳ Ｐゴシック" pitchFamily="34" charset="-128"/>
              </a:rPr>
              <a:t>them</a:t>
            </a:r>
            <a:r>
              <a:rPr lang="fr-FR" dirty="0">
                <a:latin typeface="+mj-lt"/>
                <a:ea typeface="ＭＳ Ｐゴシック" pitchFamily="34" charset="-128"/>
              </a:rPr>
              <a:t> more </a:t>
            </a:r>
            <a:r>
              <a:rPr lang="fr-FR" dirty="0" smtClean="0">
                <a:latin typeface="+mj-lt"/>
                <a:ea typeface="ＭＳ Ｐゴシック" pitchFamily="34" charset="-128"/>
              </a:rPr>
              <a:t>option</a:t>
            </a:r>
            <a:endParaRPr lang="en-US" dirty="0">
              <a:latin typeface="+mj-lt"/>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smtClean="0">
                <a:ea typeface="ＭＳ Ｐゴシック" pitchFamily="34" charset="-128"/>
              </a:rPr>
              <a:t>WinJS</a:t>
            </a:r>
            <a:r>
              <a:rPr lang="en-US" dirty="0" smtClean="0">
                <a:ea typeface="ＭＳ Ｐゴシック" pitchFamily="34" charset="-128"/>
              </a:rPr>
              <a:t> Syntax &amp; Controls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644522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Dynamic</a:t>
            </a:r>
            <a:r>
              <a:rPr lang="fr-FR" dirty="0" smtClean="0">
                <a:ea typeface="ＭＳ Ｐゴシック" pitchFamily="34" charset="-128"/>
              </a:rPr>
              <a:t> HTML</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a:latin typeface="+mj-lt"/>
                <a:ea typeface="ＭＳ Ｐゴシック" pitchFamily="34" charset="-128"/>
              </a:rPr>
              <a:t>If </a:t>
            </a:r>
            <a:r>
              <a:rPr lang="en-US" dirty="0" smtClean="0">
                <a:latin typeface="+mj-lt"/>
                <a:ea typeface="ＭＳ Ｐゴシック" pitchFamily="34" charset="-128"/>
              </a:rPr>
              <a:t>controls </a:t>
            </a:r>
            <a:r>
              <a:rPr lang="en-US" dirty="0">
                <a:latin typeface="+mj-lt"/>
                <a:ea typeface="ＭＳ Ｐゴシック" pitchFamily="34" charset="-128"/>
              </a:rPr>
              <a:t>already exists in </a:t>
            </a:r>
            <a:r>
              <a:rPr lang="en-US" dirty="0" smtClean="0">
                <a:latin typeface="+mj-lt"/>
                <a:ea typeface="ＭＳ Ｐゴシック" pitchFamily="34" charset="-128"/>
              </a:rPr>
              <a:t>HTML5, simply write it</a:t>
            </a:r>
            <a:endParaRPr lang="en-US" dirty="0">
              <a:latin typeface="+mj-lt"/>
              <a:ea typeface="ＭＳ Ｐゴシック" pitchFamily="34" charset="-128"/>
            </a:endParaRPr>
          </a:p>
          <a:p>
            <a:endParaRPr lang="en-US" dirty="0">
              <a:latin typeface="+mj-lt"/>
              <a:ea typeface="ＭＳ Ｐゴシック" pitchFamily="34" charset="-128"/>
            </a:endParaRPr>
          </a:p>
          <a:p>
            <a:r>
              <a:rPr lang="en-US" dirty="0">
                <a:latin typeface="+mj-lt"/>
                <a:ea typeface="ＭＳ Ｐゴシック" pitchFamily="34" charset="-128"/>
              </a:rPr>
              <a:t>If </a:t>
            </a:r>
            <a:r>
              <a:rPr lang="en-US" dirty="0" smtClean="0">
                <a:latin typeface="+mj-lt"/>
                <a:ea typeface="ＭＳ Ｐゴシック" pitchFamily="34" charset="-128"/>
              </a:rPr>
              <a:t>the control doesn’t exist, use </a:t>
            </a:r>
            <a:r>
              <a:rPr lang="en-US" dirty="0">
                <a:latin typeface="+mj-lt"/>
                <a:ea typeface="ＭＳ Ｐゴシック" pitchFamily="34" charset="-128"/>
              </a:rPr>
              <a:t>implemented controls thanks to </a:t>
            </a:r>
            <a:r>
              <a:rPr lang="en-US" dirty="0" smtClean="0">
                <a:latin typeface="+mj-lt"/>
                <a:ea typeface="ＭＳ Ｐゴシック" pitchFamily="34" charset="-128"/>
              </a:rPr>
              <a:t>these </a:t>
            </a:r>
            <a:r>
              <a:rPr lang="en-US" dirty="0">
                <a:latin typeface="+mj-lt"/>
                <a:ea typeface="ＭＳ Ｐゴシック" pitchFamily="34" charset="-128"/>
              </a:rPr>
              <a:t>two </a:t>
            </a:r>
            <a:r>
              <a:rPr lang="en-US" dirty="0" smtClean="0">
                <a:latin typeface="+mj-lt"/>
                <a:ea typeface="ＭＳ Ｐゴシック" pitchFamily="34" charset="-128"/>
              </a:rPr>
              <a:t>previous attributes!</a:t>
            </a:r>
            <a:endParaRPr lang="en-US" dirty="0">
              <a:latin typeface="+mj-lt"/>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smtClean="0">
                <a:ea typeface="ＭＳ Ｐゴシック" pitchFamily="34" charset="-128"/>
              </a:rPr>
              <a:t>WinJS</a:t>
            </a:r>
            <a:r>
              <a:rPr lang="en-US" dirty="0" smtClean="0">
                <a:ea typeface="ＭＳ Ｐゴシック" pitchFamily="34" charset="-128"/>
              </a:rPr>
              <a:t> Syntax &amp; Controls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699146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en-US" smtClean="0">
                <a:ea typeface="ＭＳ Ｐゴシック" pitchFamily="34" charset="-128"/>
              </a:rPr>
              <a:t>Objectives</a:t>
            </a:r>
          </a:p>
        </p:txBody>
      </p:sp>
      <p:sp>
        <p:nvSpPr>
          <p:cNvPr id="34818" name="Espace réservé du contenu 2"/>
          <p:cNvSpPr>
            <a:spLocks noGrp="1"/>
          </p:cNvSpPr>
          <p:nvPr>
            <p:ph idx="1"/>
          </p:nvPr>
        </p:nvSpPr>
        <p:spPr/>
        <p:txBody>
          <a:bodyPr/>
          <a:lstStyle/>
          <a:p>
            <a:pPr marL="0" indent="0">
              <a:buNone/>
            </a:pPr>
            <a:r>
              <a:rPr lang="en-US" dirty="0" smtClean="0">
                <a:ea typeface="ＭＳ Ｐゴシック" pitchFamily="34" charset="-128"/>
              </a:rPr>
              <a:t>By completing this course, you’ll be able to:</a:t>
            </a:r>
          </a:p>
          <a:p>
            <a:pPr lvl="1" eaLnBrk="1" hangingPunct="1"/>
            <a:endParaRPr lang="en-US" sz="2400" dirty="0" smtClean="0"/>
          </a:p>
          <a:p>
            <a:pPr lvl="1" eaLnBrk="1" hangingPunct="1"/>
            <a:r>
              <a:rPr lang="en-US" dirty="0" smtClean="0"/>
              <a:t>Discover </a:t>
            </a:r>
            <a:r>
              <a:rPr lang="en-US" dirty="0" err="1" smtClean="0"/>
              <a:t>WinJS</a:t>
            </a:r>
            <a:r>
              <a:rPr lang="en-US" dirty="0" smtClean="0"/>
              <a:t> approach</a:t>
            </a:r>
          </a:p>
          <a:p>
            <a:pPr lvl="1" eaLnBrk="1" hangingPunct="1"/>
            <a:endParaRPr lang="fr-FR" dirty="0"/>
          </a:p>
          <a:p>
            <a:pPr lvl="1" eaLnBrk="1" hangingPunct="1"/>
            <a:r>
              <a:rPr lang="fr-FR" dirty="0" smtClean="0"/>
              <a:t>Use </a:t>
            </a:r>
            <a:r>
              <a:rPr lang="fr-FR" dirty="0" err="1" smtClean="0"/>
              <a:t>WinJS</a:t>
            </a:r>
            <a:r>
              <a:rPr lang="fr-FR" dirty="0" smtClean="0"/>
              <a:t> to </a:t>
            </a:r>
            <a:r>
              <a:rPr lang="fr-FR" dirty="0" err="1" smtClean="0"/>
              <a:t>create</a:t>
            </a:r>
            <a:r>
              <a:rPr lang="fr-FR" dirty="0" smtClean="0"/>
              <a:t> Universal Apps</a:t>
            </a:r>
          </a:p>
          <a:p>
            <a:pPr lvl="1" eaLnBrk="1" hangingPunct="1"/>
            <a:endParaRPr lang="fr-FR" dirty="0"/>
          </a:p>
          <a:p>
            <a:pPr lvl="1" eaLnBrk="1" hangingPunct="1"/>
            <a:r>
              <a:rPr lang="fr-FR" dirty="0" err="1" smtClean="0"/>
              <a:t>Review</a:t>
            </a:r>
            <a:r>
              <a:rPr lang="fr-FR" dirty="0" smtClean="0"/>
              <a:t> Universal Apps </a:t>
            </a:r>
            <a:r>
              <a:rPr lang="fr-FR" dirty="0" err="1" smtClean="0"/>
              <a:t>controls</a:t>
            </a:r>
            <a:r>
              <a:rPr lang="fr-FR" dirty="0" smtClean="0"/>
              <a:t> </a:t>
            </a:r>
            <a:r>
              <a:rPr lang="fr-FR" dirty="0" err="1" smtClean="0"/>
              <a:t>with</a:t>
            </a:r>
            <a:r>
              <a:rPr lang="fr-FR" dirty="0" smtClean="0"/>
              <a:t> </a:t>
            </a:r>
            <a:r>
              <a:rPr lang="fr-FR" dirty="0" err="1" smtClean="0"/>
              <a:t>WinJS</a:t>
            </a:r>
            <a:endParaRPr lang="en-US" dirty="0"/>
          </a:p>
        </p:txBody>
      </p:sp>
      <p:sp>
        <p:nvSpPr>
          <p:cNvPr id="34819" name="Espace réservé du contenu 3"/>
          <p:cNvSpPr>
            <a:spLocks noGrp="1"/>
          </p:cNvSpPr>
          <p:nvPr>
            <p:ph sz="quarter" idx="13"/>
          </p:nvPr>
        </p:nvSpPr>
        <p:spPr/>
        <p:txBody>
          <a:bodyPr/>
          <a:lstStyle/>
          <a:p>
            <a:r>
              <a:rPr lang="en-US" dirty="0" smtClean="0">
                <a:ea typeface="ＭＳ Ｐゴシック" pitchFamily="34" charset="-128"/>
              </a:rPr>
              <a:t>Universal Apps with </a:t>
            </a:r>
            <a:r>
              <a:rPr lang="en-US" dirty="0" err="1" smtClean="0">
                <a:ea typeface="ＭＳ Ｐゴシック" pitchFamily="34" charset="-128"/>
              </a:rPr>
              <a:t>WinJS</a:t>
            </a:r>
            <a:endParaRPr lang="en-US" dirty="0" smtClean="0">
              <a:ea typeface="ＭＳ Ｐゴシック" pitchFamily="34" charset="-128"/>
            </a:endParaRPr>
          </a:p>
        </p:txBody>
      </p:sp>
      <p:pic>
        <p:nvPicPr>
          <p:cNvPr id="1027"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Common </a:t>
            </a:r>
            <a:r>
              <a:rPr lang="fr-FR" dirty="0" err="1" smtClean="0">
                <a:ea typeface="ＭＳ Ｐゴシック" pitchFamily="34" charset="-128"/>
              </a:rPr>
              <a:t>Controls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smtClean="0">
                <a:ea typeface="ＭＳ Ｐゴシック" pitchFamily="34" charset="-128"/>
              </a:rPr>
              <a:t>WinJS</a:t>
            </a:r>
            <a:r>
              <a:rPr lang="en-US" dirty="0" smtClean="0">
                <a:ea typeface="ＭＳ Ｐゴシック" pitchFamily="34" charset="-128"/>
              </a:rPr>
              <a:t> Syntax &amp; Controls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1"/>
          <p:cNvPicPr>
            <a:picLocks noChangeAspect="1"/>
          </p:cNvPicPr>
          <p:nvPr/>
        </p:nvPicPr>
        <p:blipFill>
          <a:blip r:embed="rId4"/>
          <a:stretch>
            <a:fillRect/>
          </a:stretch>
        </p:blipFill>
        <p:spPr>
          <a:xfrm>
            <a:off x="1259632" y="1561356"/>
            <a:ext cx="6480720" cy="3024587"/>
          </a:xfrm>
          <a:prstGeom prst="rect">
            <a:avLst/>
          </a:prstGeom>
        </p:spPr>
      </p:pic>
    </p:spTree>
    <p:extLst>
      <p:ext uri="{BB962C8B-B14F-4D97-AF65-F5344CB8AC3E}">
        <p14:creationId xmlns:p14="http://schemas.microsoft.com/office/powerpoint/2010/main" val="506128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Stylable</a:t>
            </a:r>
            <a:r>
              <a:rPr lang="fr-FR" dirty="0" smtClean="0">
                <a:ea typeface="ＭＳ Ｐゴシック" pitchFamily="34" charset="-128"/>
              </a:rPr>
              <a:t>!</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smtClean="0">
                <a:ea typeface="ＭＳ Ｐゴシック" pitchFamily="34" charset="-128"/>
              </a:rPr>
              <a:t>WinJS</a:t>
            </a:r>
            <a:r>
              <a:rPr lang="en-US" dirty="0" smtClean="0">
                <a:ea typeface="ＭＳ Ｐゴシック" pitchFamily="34" charset="-128"/>
              </a:rPr>
              <a:t> Syntax &amp; Controls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259632" y="1582509"/>
            <a:ext cx="6480720" cy="3028093"/>
          </a:xfrm>
          <a:prstGeom prst="rect">
            <a:avLst/>
          </a:prstGeom>
        </p:spPr>
      </p:pic>
    </p:spTree>
    <p:extLst>
      <p:ext uri="{BB962C8B-B14F-4D97-AF65-F5344CB8AC3E}">
        <p14:creationId xmlns:p14="http://schemas.microsoft.com/office/powerpoint/2010/main" val="23225328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Using</a:t>
            </a:r>
            <a:r>
              <a:rPr lang="fr-FR" dirty="0" smtClean="0">
                <a:ea typeface="ＭＳ Ｐゴシック" pitchFamily="34" charset="-128"/>
              </a:rPr>
              <a:t> HTML5 control: </a:t>
            </a:r>
            <a:r>
              <a:rPr lang="fr-FR" dirty="0" err="1" smtClean="0">
                <a:ea typeface="ＭＳ Ｐゴシック" pitchFamily="34" charset="-128"/>
              </a:rPr>
              <a:t>ProgressBar</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latin typeface="+mj-lt"/>
                <a:ea typeface="ＭＳ Ｐゴシック" pitchFamily="34" charset="-128"/>
              </a:rPr>
              <a:t>HTML5 use and parameters:</a:t>
            </a:r>
            <a:endParaRPr lang="en-US" dirty="0">
              <a:latin typeface="+mj-lt"/>
              <a:ea typeface="ＭＳ Ｐゴシック" pitchFamily="34" charset="-128"/>
            </a:endParaRPr>
          </a:p>
          <a:p>
            <a:pPr lvl="1"/>
            <a:endParaRPr lang="en-US" dirty="0" smtClean="0">
              <a:latin typeface="+mj-lt"/>
              <a:ea typeface="ＭＳ Ｐゴシック" pitchFamily="34" charset="-128"/>
            </a:endParaRPr>
          </a:p>
          <a:p>
            <a:pPr lvl="1"/>
            <a:endParaRPr lang="en-US" dirty="0">
              <a:latin typeface="+mj-lt"/>
              <a:ea typeface="ＭＳ Ｐゴシック" pitchFamily="34" charset="-128"/>
            </a:endParaRPr>
          </a:p>
          <a:p>
            <a:r>
              <a:rPr lang="en-US" dirty="0" smtClean="0">
                <a:latin typeface="+mj-lt"/>
                <a:ea typeface="ＭＳ Ｐゴシック" pitchFamily="34" charset="-128"/>
              </a:rPr>
              <a:t>Using </a:t>
            </a:r>
            <a:r>
              <a:rPr lang="en-US" dirty="0">
                <a:latin typeface="+mj-lt"/>
                <a:ea typeface="ＭＳ Ｐゴシック" pitchFamily="34" charset="-128"/>
              </a:rPr>
              <a:t>as a Ring ? Simply add a class</a:t>
            </a:r>
            <a:r>
              <a:rPr lang="en-US" dirty="0" smtClean="0">
                <a:latin typeface="+mj-lt"/>
                <a:ea typeface="ＭＳ Ｐゴシック" pitchFamily="34" charset="-128"/>
              </a:rPr>
              <a:t>.</a:t>
            </a:r>
          </a:p>
          <a:p>
            <a:pPr marL="0" indent="0">
              <a:buNone/>
            </a:pPr>
            <a:endParaRPr lang="en-US" dirty="0">
              <a:latin typeface="+mj-lt"/>
              <a:ea typeface="ＭＳ Ｐゴシック" pitchFamily="34" charset="-128"/>
            </a:endParaRPr>
          </a:p>
          <a:p>
            <a:r>
              <a:rPr lang="en-US" dirty="0">
                <a:latin typeface="+mj-lt"/>
                <a:ea typeface="ＭＳ Ｐゴシック" pitchFamily="34" charset="-128"/>
              </a:rPr>
              <a:t>Ring with Text !</a:t>
            </a:r>
          </a:p>
          <a:p>
            <a:endParaRPr lang="en-US" dirty="0">
              <a:latin typeface="+mj-lt"/>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smtClean="0">
                <a:ea typeface="ＭＳ Ｐゴシック" pitchFamily="34" charset="-128"/>
              </a:rPr>
              <a:t>WinJS</a:t>
            </a:r>
            <a:r>
              <a:rPr lang="en-US" dirty="0" smtClean="0">
                <a:ea typeface="ＭＳ Ｐゴシック" pitchFamily="34" charset="-128"/>
              </a:rPr>
              <a:t> Syntax &amp; Controls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6"/>
          <p:cNvSpPr/>
          <p:nvPr/>
        </p:nvSpPr>
        <p:spPr>
          <a:xfrm>
            <a:off x="179512" y="1777380"/>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660066"/>
                </a:solidFill>
                <a:latin typeface="Courier New"/>
                <a:cs typeface="Courier New"/>
              </a:rPr>
              <a:t>&lt;progress&gt;&lt;/progress&gt; &lt;!-- Indeterminate --&gt;</a:t>
            </a:r>
          </a:p>
          <a:p>
            <a:r>
              <a:rPr lang="fr-FR" sz="1600" b="1" dirty="0" smtClean="0">
                <a:solidFill>
                  <a:srgbClr val="660066"/>
                </a:solidFill>
                <a:latin typeface="Courier New"/>
                <a:cs typeface="Courier New"/>
              </a:rPr>
              <a:t>&lt;</a:t>
            </a:r>
            <a:r>
              <a:rPr lang="fr-FR" sz="1600" b="1" dirty="0" err="1" smtClean="0">
                <a:solidFill>
                  <a:srgbClr val="660066"/>
                </a:solidFill>
                <a:latin typeface="Courier New"/>
                <a:cs typeface="Courier New"/>
              </a:rPr>
              <a:t>progress</a:t>
            </a:r>
            <a:r>
              <a:rPr lang="fr-FR" sz="1600" b="1" dirty="0" smtClean="0">
                <a:solidFill>
                  <a:srgbClr val="660066"/>
                </a:solidFill>
                <a:latin typeface="Courier New"/>
                <a:cs typeface="Courier New"/>
              </a:rPr>
              <a:t> value="0" max="100"&gt;&lt;/</a:t>
            </a:r>
            <a:r>
              <a:rPr lang="fr-FR" sz="1600" b="1" dirty="0" err="1" smtClean="0">
                <a:solidFill>
                  <a:srgbClr val="660066"/>
                </a:solidFill>
                <a:latin typeface="Courier New"/>
                <a:cs typeface="Courier New"/>
              </a:rPr>
              <a:t>progress</a:t>
            </a:r>
            <a:r>
              <a:rPr lang="fr-FR" sz="1600" b="1" dirty="0" smtClean="0">
                <a:solidFill>
                  <a:srgbClr val="660066"/>
                </a:solidFill>
                <a:latin typeface="Courier New"/>
                <a:cs typeface="Courier New"/>
              </a:rPr>
              <a:t> &lt;!-- </a:t>
            </a:r>
            <a:r>
              <a:rPr lang="fr-FR" sz="1600" b="1" dirty="0" err="1" smtClean="0">
                <a:solidFill>
                  <a:srgbClr val="660066"/>
                </a:solidFill>
                <a:latin typeface="Courier New"/>
                <a:cs typeface="Courier New"/>
              </a:rPr>
              <a:t>Determinate</a:t>
            </a:r>
            <a:r>
              <a:rPr lang="fr-FR" sz="1600" b="1" dirty="0" smtClean="0">
                <a:solidFill>
                  <a:srgbClr val="660066"/>
                </a:solidFill>
                <a:latin typeface="Courier New"/>
                <a:cs typeface="Courier New"/>
              </a:rPr>
              <a:t> --&gt;</a:t>
            </a:r>
            <a:endParaRPr lang="en-US" sz="1600" b="1" dirty="0">
              <a:solidFill>
                <a:srgbClr val="00B050"/>
              </a:solidFill>
              <a:latin typeface="Courier New"/>
              <a:cs typeface="Courier New"/>
            </a:endParaRPr>
          </a:p>
        </p:txBody>
      </p:sp>
      <p:sp>
        <p:nvSpPr>
          <p:cNvPr id="8" name="Rectangle à coins arrondis 7"/>
          <p:cNvSpPr/>
          <p:nvPr/>
        </p:nvSpPr>
        <p:spPr>
          <a:xfrm>
            <a:off x="179512" y="3073524"/>
            <a:ext cx="8785225" cy="43204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sz="1600" b="1" dirty="0" smtClean="0">
                <a:solidFill>
                  <a:srgbClr val="660066"/>
                </a:solidFill>
                <a:latin typeface="Courier New"/>
                <a:cs typeface="Courier New"/>
              </a:rPr>
              <a:t>&lt;</a:t>
            </a:r>
            <a:r>
              <a:rPr lang="fr-FR" sz="1600" b="1" dirty="0" err="1" smtClean="0">
                <a:solidFill>
                  <a:srgbClr val="660066"/>
                </a:solidFill>
                <a:latin typeface="Courier New"/>
                <a:cs typeface="Courier New"/>
              </a:rPr>
              <a:t>progress</a:t>
            </a:r>
            <a:r>
              <a:rPr lang="fr-FR" sz="1600" b="1" dirty="0" smtClean="0">
                <a:solidFill>
                  <a:srgbClr val="660066"/>
                </a:solidFill>
                <a:latin typeface="Courier New"/>
                <a:cs typeface="Courier New"/>
              </a:rPr>
              <a:t> class="</a:t>
            </a:r>
            <a:r>
              <a:rPr lang="fr-FR" sz="1600" b="1" dirty="0" err="1" smtClean="0">
                <a:solidFill>
                  <a:srgbClr val="660066"/>
                </a:solidFill>
                <a:latin typeface="Courier New"/>
                <a:cs typeface="Courier New"/>
              </a:rPr>
              <a:t>win</a:t>
            </a:r>
            <a:r>
              <a:rPr lang="fr-FR" sz="1600" b="1" dirty="0" smtClean="0">
                <a:solidFill>
                  <a:srgbClr val="660066"/>
                </a:solidFill>
                <a:latin typeface="Courier New"/>
                <a:cs typeface="Courier New"/>
              </a:rPr>
              <a:t>-ring"&gt;&lt;/</a:t>
            </a:r>
            <a:r>
              <a:rPr lang="fr-FR" sz="1600" b="1" dirty="0" err="1" smtClean="0">
                <a:solidFill>
                  <a:srgbClr val="660066"/>
                </a:solidFill>
                <a:latin typeface="Courier New"/>
                <a:cs typeface="Courier New"/>
              </a:rPr>
              <a:t>progress</a:t>
            </a:r>
            <a:r>
              <a:rPr lang="fr-FR" sz="1600" b="1" dirty="0" smtClean="0">
                <a:solidFill>
                  <a:srgbClr val="660066"/>
                </a:solidFill>
                <a:latin typeface="Courier New"/>
                <a:cs typeface="Courier New"/>
              </a:rPr>
              <a:t>&gt;</a:t>
            </a:r>
            <a:endParaRPr lang="en-US" sz="1600" b="1" dirty="0">
              <a:solidFill>
                <a:srgbClr val="00B050"/>
              </a:solidFill>
              <a:latin typeface="Courier New"/>
              <a:cs typeface="Courier New"/>
            </a:endParaRPr>
          </a:p>
        </p:txBody>
      </p:sp>
      <p:sp>
        <p:nvSpPr>
          <p:cNvPr id="9" name="Rectangle à coins arrondis 8"/>
          <p:cNvSpPr/>
          <p:nvPr/>
        </p:nvSpPr>
        <p:spPr>
          <a:xfrm>
            <a:off x="179512" y="4081636"/>
            <a:ext cx="8785225" cy="108012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sz="1600" b="1" dirty="0" smtClean="0">
                <a:solidFill>
                  <a:srgbClr val="660066"/>
                </a:solidFill>
                <a:latin typeface="Courier New"/>
                <a:cs typeface="Courier New"/>
              </a:rPr>
              <a:t>&lt;label&gt;</a:t>
            </a:r>
          </a:p>
          <a:p>
            <a:r>
              <a:rPr lang="fr-FR" sz="1600" b="1" dirty="0">
                <a:solidFill>
                  <a:srgbClr val="660066"/>
                </a:solidFill>
                <a:latin typeface="Courier New"/>
                <a:cs typeface="Courier New"/>
              </a:rPr>
              <a:t> </a:t>
            </a:r>
            <a:r>
              <a:rPr lang="fr-FR" sz="1600" b="1" dirty="0" smtClean="0">
                <a:solidFill>
                  <a:srgbClr val="660066"/>
                </a:solidFill>
                <a:latin typeface="Courier New"/>
                <a:cs typeface="Courier New"/>
              </a:rPr>
              <a:t> &lt;</a:t>
            </a:r>
            <a:r>
              <a:rPr lang="fr-FR" sz="1600" b="1" dirty="0" err="1" smtClean="0">
                <a:solidFill>
                  <a:srgbClr val="660066"/>
                </a:solidFill>
                <a:latin typeface="Courier New"/>
                <a:cs typeface="Courier New"/>
              </a:rPr>
              <a:t>progress</a:t>
            </a:r>
            <a:r>
              <a:rPr lang="fr-FR" sz="1600" b="1" dirty="0" smtClean="0">
                <a:solidFill>
                  <a:srgbClr val="660066"/>
                </a:solidFill>
                <a:latin typeface="Courier New"/>
                <a:cs typeface="Courier New"/>
              </a:rPr>
              <a:t> class="</a:t>
            </a:r>
            <a:r>
              <a:rPr lang="fr-FR" sz="1600" b="1" dirty="0" err="1" smtClean="0">
                <a:solidFill>
                  <a:srgbClr val="660066"/>
                </a:solidFill>
                <a:latin typeface="Courier New"/>
                <a:cs typeface="Courier New"/>
              </a:rPr>
              <a:t>win</a:t>
            </a:r>
            <a:r>
              <a:rPr lang="fr-FR" sz="1600" b="1" dirty="0" smtClean="0">
                <a:solidFill>
                  <a:srgbClr val="660066"/>
                </a:solidFill>
                <a:latin typeface="Courier New"/>
                <a:cs typeface="Courier New"/>
              </a:rPr>
              <a:t>-ring"&gt;&lt;/</a:t>
            </a:r>
            <a:r>
              <a:rPr lang="fr-FR" sz="1600" b="1" dirty="0" err="1" smtClean="0">
                <a:solidFill>
                  <a:srgbClr val="660066"/>
                </a:solidFill>
                <a:latin typeface="Courier New"/>
                <a:cs typeface="Courier New"/>
              </a:rPr>
              <a:t>progress</a:t>
            </a:r>
            <a:r>
              <a:rPr lang="fr-FR" sz="1600" b="1" dirty="0" smtClean="0">
                <a:solidFill>
                  <a:srgbClr val="660066"/>
                </a:solidFill>
                <a:latin typeface="Courier New"/>
                <a:cs typeface="Courier New"/>
              </a:rPr>
              <a:t>&gt;</a:t>
            </a:r>
          </a:p>
          <a:p>
            <a:r>
              <a:rPr lang="fr-FR" sz="1600" b="1" dirty="0">
                <a:solidFill>
                  <a:srgbClr val="660066"/>
                </a:solidFill>
                <a:latin typeface="Courier New"/>
                <a:cs typeface="Courier New"/>
              </a:rPr>
              <a:t> </a:t>
            </a:r>
            <a:r>
              <a:rPr lang="fr-FR" sz="1600" b="1" dirty="0" smtClean="0">
                <a:solidFill>
                  <a:srgbClr val="660066"/>
                </a:solidFill>
                <a:latin typeface="Courier New"/>
                <a:cs typeface="Courier New"/>
              </a:rPr>
              <a:t> </a:t>
            </a:r>
            <a:r>
              <a:rPr lang="fr-FR" sz="1600" b="1" dirty="0" err="1" smtClean="0">
                <a:solidFill>
                  <a:srgbClr val="660066"/>
                </a:solidFill>
                <a:latin typeface="Courier New"/>
                <a:cs typeface="Courier New"/>
              </a:rPr>
              <a:t>Working</a:t>
            </a:r>
            <a:endParaRPr lang="fr-FR" sz="1600" b="1" dirty="0" smtClean="0">
              <a:solidFill>
                <a:srgbClr val="660066"/>
              </a:solidFill>
              <a:latin typeface="Courier New"/>
              <a:cs typeface="Courier New"/>
            </a:endParaRPr>
          </a:p>
          <a:p>
            <a:r>
              <a:rPr lang="fr-FR" sz="1600" b="1" dirty="0" smtClean="0">
                <a:solidFill>
                  <a:srgbClr val="660066"/>
                </a:solidFill>
                <a:latin typeface="Courier New"/>
                <a:cs typeface="Courier New"/>
              </a:rPr>
              <a:t>&lt;/label&gt;</a:t>
            </a:r>
            <a:endParaRPr lang="en-US" sz="1600" b="1" dirty="0">
              <a:solidFill>
                <a:srgbClr val="00B050"/>
              </a:solidFill>
              <a:latin typeface="Courier New"/>
              <a:cs typeface="Courier New"/>
            </a:endParaRPr>
          </a:p>
        </p:txBody>
      </p:sp>
    </p:spTree>
    <p:extLst>
      <p:ext uri="{BB962C8B-B14F-4D97-AF65-F5344CB8AC3E}">
        <p14:creationId xmlns:p14="http://schemas.microsoft.com/office/powerpoint/2010/main" val="1841898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Using</a:t>
            </a:r>
            <a:r>
              <a:rPr lang="fr-FR" dirty="0" smtClean="0">
                <a:ea typeface="ＭＳ Ｐゴシック" pitchFamily="34" charset="-128"/>
              </a:rPr>
              <a:t> </a:t>
            </a:r>
            <a:r>
              <a:rPr lang="fr-FR" dirty="0" err="1" smtClean="0">
                <a:ea typeface="ＭＳ Ｐゴシック" pitchFamily="34" charset="-128"/>
              </a:rPr>
              <a:t>WinJS</a:t>
            </a:r>
            <a:r>
              <a:rPr lang="fr-FR" dirty="0" smtClean="0">
                <a:ea typeface="ＭＳ Ｐゴシック" pitchFamily="34" charset="-128"/>
              </a:rPr>
              <a:t> control: Rating</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latin typeface="+mj-lt"/>
                <a:ea typeface="ＭＳ Ｐゴシック" pitchFamily="34" charset="-128"/>
              </a:rPr>
              <a:t>In HTML:</a:t>
            </a:r>
          </a:p>
          <a:p>
            <a:endParaRPr lang="fr-FR" dirty="0">
              <a:latin typeface="+mj-lt"/>
              <a:ea typeface="ＭＳ Ｐゴシック" pitchFamily="34" charset="-128"/>
            </a:endParaRPr>
          </a:p>
          <a:p>
            <a:endParaRPr lang="fr-FR" dirty="0" smtClean="0">
              <a:latin typeface="+mj-lt"/>
              <a:ea typeface="ＭＳ Ｐゴシック" pitchFamily="34" charset="-128"/>
            </a:endParaRPr>
          </a:p>
          <a:p>
            <a:endParaRPr lang="fr-FR" dirty="0">
              <a:latin typeface="+mj-lt"/>
              <a:ea typeface="ＭＳ Ｐゴシック" pitchFamily="34" charset="-128"/>
            </a:endParaRPr>
          </a:p>
          <a:p>
            <a:endParaRPr lang="fr-FR" dirty="0" smtClean="0">
              <a:latin typeface="+mj-lt"/>
              <a:ea typeface="ＭＳ Ｐゴシック" pitchFamily="34" charset="-128"/>
            </a:endParaRPr>
          </a:p>
          <a:p>
            <a:r>
              <a:rPr lang="fr-FR" dirty="0" err="1" smtClean="0">
                <a:latin typeface="+mj-lt"/>
                <a:ea typeface="ＭＳ Ｐゴシック" pitchFamily="34" charset="-128"/>
              </a:rPr>
              <a:t>Rendering</a:t>
            </a:r>
            <a:r>
              <a:rPr lang="fr-FR" dirty="0" smtClean="0">
                <a:latin typeface="+mj-lt"/>
                <a:ea typeface="ＭＳ Ｐゴシック" pitchFamily="34" charset="-128"/>
              </a:rPr>
              <a:t>:</a:t>
            </a:r>
            <a:endParaRPr lang="en-US" dirty="0">
              <a:latin typeface="+mj-lt"/>
              <a:ea typeface="ＭＳ Ｐゴシック" pitchFamily="34" charset="-128"/>
            </a:endParaRPr>
          </a:p>
          <a:p>
            <a:endParaRPr lang="en-US" dirty="0">
              <a:latin typeface="+mj-lt"/>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smtClean="0">
                <a:ea typeface="ＭＳ Ｐゴシック" pitchFamily="34" charset="-128"/>
              </a:rPr>
              <a:t>WinJS</a:t>
            </a:r>
            <a:r>
              <a:rPr lang="en-US" dirty="0" smtClean="0">
                <a:ea typeface="ＭＳ Ｐゴシック" pitchFamily="34" charset="-128"/>
              </a:rPr>
              <a:t> Syntax &amp; Controls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6"/>
          <p:cNvSpPr/>
          <p:nvPr/>
        </p:nvSpPr>
        <p:spPr>
          <a:xfrm>
            <a:off x="179512" y="1705372"/>
            <a:ext cx="8785225" cy="158417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sz="1600" b="1" dirty="0" smtClean="0">
                <a:solidFill>
                  <a:srgbClr val="660066"/>
                </a:solidFill>
                <a:latin typeface="Courier New"/>
                <a:cs typeface="Courier New"/>
              </a:rPr>
              <a:t>&lt;div&gt;</a:t>
            </a:r>
          </a:p>
          <a:p>
            <a:r>
              <a:rPr lang="fr-FR" sz="1600" b="1" dirty="0">
                <a:solidFill>
                  <a:srgbClr val="660066"/>
                </a:solidFill>
                <a:latin typeface="Courier New"/>
                <a:cs typeface="Courier New"/>
              </a:rPr>
              <a:t> </a:t>
            </a:r>
            <a:r>
              <a:rPr lang="fr-FR" sz="1600" b="1" dirty="0" smtClean="0">
                <a:solidFill>
                  <a:srgbClr val="660066"/>
                </a:solidFill>
                <a:latin typeface="Courier New"/>
                <a:cs typeface="Courier New"/>
              </a:rPr>
              <a:t> &lt;div id="rater"</a:t>
            </a:r>
          </a:p>
          <a:p>
            <a:r>
              <a:rPr lang="fr-FR" sz="1600" b="1" dirty="0" smtClean="0">
                <a:solidFill>
                  <a:srgbClr val="660066"/>
                </a:solidFill>
                <a:latin typeface="Courier New"/>
                <a:cs typeface="Courier New"/>
              </a:rPr>
              <a:t>    data-</a:t>
            </a:r>
            <a:r>
              <a:rPr lang="fr-FR" sz="1600" b="1" dirty="0" err="1" smtClean="0">
                <a:solidFill>
                  <a:srgbClr val="660066"/>
                </a:solidFill>
                <a:latin typeface="Courier New"/>
                <a:cs typeface="Courier New"/>
              </a:rPr>
              <a:t>win</a:t>
            </a:r>
            <a:r>
              <a:rPr lang="fr-FR" sz="1600" b="1" dirty="0" smtClean="0">
                <a:solidFill>
                  <a:srgbClr val="660066"/>
                </a:solidFill>
                <a:latin typeface="Courier New"/>
                <a:cs typeface="Courier New"/>
              </a:rPr>
              <a:t>-control="</a:t>
            </a:r>
            <a:r>
              <a:rPr lang="fr-FR" sz="1600" b="1" dirty="0" err="1" smtClean="0">
                <a:solidFill>
                  <a:srgbClr val="660066"/>
                </a:solidFill>
                <a:latin typeface="Courier New"/>
                <a:cs typeface="Courier New"/>
              </a:rPr>
              <a:t>WinJS.UI.Rating</a:t>
            </a:r>
            <a:r>
              <a:rPr lang="fr-FR" sz="1600" b="1" dirty="0" smtClean="0">
                <a:solidFill>
                  <a:srgbClr val="660066"/>
                </a:solidFill>
                <a:latin typeface="Courier New"/>
                <a:cs typeface="Courier New"/>
              </a:rPr>
              <a:t>"</a:t>
            </a:r>
          </a:p>
          <a:p>
            <a:r>
              <a:rPr lang="fr-FR" sz="1600" b="1" dirty="0" smtClean="0">
                <a:solidFill>
                  <a:srgbClr val="660066"/>
                </a:solidFill>
                <a:latin typeface="Courier New"/>
                <a:cs typeface="Courier New"/>
              </a:rPr>
              <a:t>    data-</a:t>
            </a:r>
            <a:r>
              <a:rPr lang="fr-FR" sz="1600" b="1" dirty="0" err="1" smtClean="0">
                <a:solidFill>
                  <a:srgbClr val="660066"/>
                </a:solidFill>
                <a:latin typeface="Courier New"/>
                <a:cs typeface="Courier New"/>
              </a:rPr>
              <a:t>win</a:t>
            </a:r>
            <a:r>
              <a:rPr lang="fr-FR" sz="1600" b="1" dirty="0" smtClean="0">
                <a:solidFill>
                  <a:srgbClr val="660066"/>
                </a:solidFill>
                <a:latin typeface="Courier New"/>
                <a:cs typeface="Courier New"/>
              </a:rPr>
              <a:t>-options="{</a:t>
            </a:r>
            <a:r>
              <a:rPr lang="fr-FR" sz="1600" b="1" dirty="0" err="1" smtClean="0">
                <a:solidFill>
                  <a:srgbClr val="660066"/>
                </a:solidFill>
                <a:latin typeface="Courier New"/>
                <a:cs typeface="Courier New"/>
              </a:rPr>
              <a:t>maxRating</a:t>
            </a:r>
            <a:r>
              <a:rPr lang="fr-FR" sz="1600" b="1" dirty="0" smtClean="0">
                <a:solidFill>
                  <a:srgbClr val="660066"/>
                </a:solidFill>
                <a:latin typeface="Courier New"/>
                <a:cs typeface="Courier New"/>
              </a:rPr>
              <a:t>: 5}"&gt;</a:t>
            </a:r>
            <a:endParaRPr lang="fr-FR" sz="1600" b="1" dirty="0">
              <a:solidFill>
                <a:srgbClr val="660066"/>
              </a:solidFill>
              <a:latin typeface="Courier New"/>
              <a:cs typeface="Courier New"/>
            </a:endParaRPr>
          </a:p>
          <a:p>
            <a:r>
              <a:rPr lang="fr-FR" sz="1600" b="1" dirty="0" smtClean="0">
                <a:solidFill>
                  <a:srgbClr val="660066"/>
                </a:solidFill>
                <a:latin typeface="Courier New"/>
                <a:cs typeface="Courier New"/>
              </a:rPr>
              <a:t>  &lt;/div&gt;</a:t>
            </a:r>
          </a:p>
          <a:p>
            <a:r>
              <a:rPr lang="fr-FR" sz="1600" b="1" dirty="0" smtClean="0">
                <a:solidFill>
                  <a:srgbClr val="660066"/>
                </a:solidFill>
                <a:latin typeface="Courier New"/>
                <a:cs typeface="Courier New"/>
              </a:rPr>
              <a:t>&lt;/div&gt;</a:t>
            </a:r>
            <a:endParaRPr lang="en-US" sz="1600" b="1" dirty="0">
              <a:solidFill>
                <a:srgbClr val="00B050"/>
              </a:solidFill>
              <a:latin typeface="Courier New"/>
              <a:cs typeface="Courier New"/>
            </a:endParaRPr>
          </a:p>
        </p:txBody>
      </p:sp>
      <p:pic>
        <p:nvPicPr>
          <p:cNvPr id="10" name="Espace réservé du contenu 1"/>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3656618" y="3751230"/>
            <a:ext cx="2695951" cy="5620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67062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Using</a:t>
            </a:r>
            <a:r>
              <a:rPr lang="fr-FR" dirty="0" smtClean="0">
                <a:ea typeface="ＭＳ Ｐゴシック" pitchFamily="34" charset="-128"/>
              </a:rPr>
              <a:t> </a:t>
            </a:r>
            <a:r>
              <a:rPr lang="fr-FR" dirty="0" err="1" smtClean="0">
                <a:ea typeface="ＭＳ Ｐゴシック" pitchFamily="34" charset="-128"/>
              </a:rPr>
              <a:t>WinJS</a:t>
            </a:r>
            <a:r>
              <a:rPr lang="fr-FR" dirty="0" smtClean="0">
                <a:ea typeface="ＭＳ Ｐゴシック" pitchFamily="34" charset="-128"/>
              </a:rPr>
              <a:t> control: </a:t>
            </a:r>
            <a:r>
              <a:rPr lang="fr-FR" dirty="0" err="1" smtClean="0">
                <a:ea typeface="ＭＳ Ｐゴシック" pitchFamily="34" charset="-128"/>
              </a:rPr>
              <a:t>ToggleSwitch</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latin typeface="+mj-lt"/>
                <a:ea typeface="ＭＳ Ｐゴシック" pitchFamily="34" charset="-128"/>
              </a:rPr>
              <a:t>In HTML:</a:t>
            </a:r>
          </a:p>
          <a:p>
            <a:endParaRPr lang="fr-FR" dirty="0">
              <a:latin typeface="+mj-lt"/>
              <a:ea typeface="ＭＳ Ｐゴシック" pitchFamily="34" charset="-128"/>
            </a:endParaRPr>
          </a:p>
          <a:p>
            <a:endParaRPr lang="fr-FR" dirty="0" smtClean="0">
              <a:latin typeface="+mj-lt"/>
              <a:ea typeface="ＭＳ Ｐゴシック" pitchFamily="34" charset="-128"/>
            </a:endParaRPr>
          </a:p>
          <a:p>
            <a:endParaRPr lang="fr-FR" dirty="0">
              <a:latin typeface="+mj-lt"/>
              <a:ea typeface="ＭＳ Ｐゴシック" pitchFamily="34" charset="-128"/>
            </a:endParaRPr>
          </a:p>
          <a:p>
            <a:endParaRPr lang="fr-FR" dirty="0" smtClean="0">
              <a:latin typeface="+mj-lt"/>
              <a:ea typeface="ＭＳ Ｐゴシック" pitchFamily="34" charset="-128"/>
            </a:endParaRPr>
          </a:p>
          <a:p>
            <a:r>
              <a:rPr lang="fr-FR" dirty="0" err="1" smtClean="0">
                <a:latin typeface="+mj-lt"/>
                <a:ea typeface="ＭＳ Ｐゴシック" pitchFamily="34" charset="-128"/>
              </a:rPr>
              <a:t>Rendering</a:t>
            </a:r>
            <a:r>
              <a:rPr lang="fr-FR" dirty="0" smtClean="0">
                <a:latin typeface="+mj-lt"/>
                <a:ea typeface="ＭＳ Ｐゴシック" pitchFamily="34" charset="-128"/>
              </a:rPr>
              <a:t>:</a:t>
            </a:r>
            <a:endParaRPr lang="en-US" dirty="0">
              <a:latin typeface="+mj-lt"/>
              <a:ea typeface="ＭＳ Ｐゴシック" pitchFamily="34" charset="-128"/>
            </a:endParaRPr>
          </a:p>
          <a:p>
            <a:endParaRPr lang="en-US" dirty="0">
              <a:latin typeface="+mj-lt"/>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smtClean="0">
                <a:ea typeface="ＭＳ Ｐゴシック" pitchFamily="34" charset="-128"/>
              </a:rPr>
              <a:t>WinJS</a:t>
            </a:r>
            <a:r>
              <a:rPr lang="en-US" dirty="0" smtClean="0">
                <a:ea typeface="ＭＳ Ｐゴシック" pitchFamily="34" charset="-128"/>
              </a:rPr>
              <a:t> Syntax &amp; Controls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6"/>
          <p:cNvSpPr/>
          <p:nvPr/>
        </p:nvSpPr>
        <p:spPr>
          <a:xfrm>
            <a:off x="179512" y="1705372"/>
            <a:ext cx="8785225" cy="129614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sz="1600" b="1" dirty="0" smtClean="0">
                <a:solidFill>
                  <a:srgbClr val="660066"/>
                </a:solidFill>
                <a:latin typeface="Courier New"/>
                <a:cs typeface="Courier New"/>
              </a:rPr>
              <a:t>&lt;div id="</a:t>
            </a:r>
            <a:r>
              <a:rPr lang="fr-FR" sz="1600" b="1" dirty="0" err="1" smtClean="0">
                <a:solidFill>
                  <a:srgbClr val="660066"/>
                </a:solidFill>
                <a:latin typeface="Courier New"/>
                <a:cs typeface="Courier New"/>
              </a:rPr>
              <a:t>gpsoption</a:t>
            </a:r>
            <a:r>
              <a:rPr lang="fr-FR" sz="1600" b="1" dirty="0" smtClean="0">
                <a:solidFill>
                  <a:srgbClr val="660066"/>
                </a:solidFill>
                <a:latin typeface="Courier New"/>
                <a:cs typeface="Courier New"/>
              </a:rPr>
              <a:t>"</a:t>
            </a:r>
          </a:p>
          <a:p>
            <a:r>
              <a:rPr lang="fr-FR" sz="1600" b="1" dirty="0" smtClean="0">
                <a:solidFill>
                  <a:srgbClr val="660066"/>
                </a:solidFill>
                <a:latin typeface="Courier New"/>
                <a:cs typeface="Courier New"/>
              </a:rPr>
              <a:t>  data-</a:t>
            </a:r>
            <a:r>
              <a:rPr lang="fr-FR" sz="1600" b="1" dirty="0" err="1" smtClean="0">
                <a:solidFill>
                  <a:srgbClr val="660066"/>
                </a:solidFill>
                <a:latin typeface="Courier New"/>
                <a:cs typeface="Courier New"/>
              </a:rPr>
              <a:t>win</a:t>
            </a:r>
            <a:r>
              <a:rPr lang="fr-FR" sz="1600" b="1" dirty="0" smtClean="0">
                <a:solidFill>
                  <a:srgbClr val="660066"/>
                </a:solidFill>
                <a:latin typeface="Courier New"/>
                <a:cs typeface="Courier New"/>
              </a:rPr>
              <a:t>-control="</a:t>
            </a:r>
            <a:r>
              <a:rPr lang="fr-FR" sz="1600" b="1" dirty="0" err="1" smtClean="0">
                <a:solidFill>
                  <a:srgbClr val="660066"/>
                </a:solidFill>
                <a:latin typeface="Courier New"/>
                <a:cs typeface="Courier New"/>
              </a:rPr>
              <a:t>WinJS.UI.ToggleSwitch</a:t>
            </a:r>
            <a:r>
              <a:rPr lang="fr-FR" sz="1600" b="1" dirty="0" smtClean="0">
                <a:solidFill>
                  <a:srgbClr val="660066"/>
                </a:solidFill>
                <a:latin typeface="Courier New"/>
                <a:cs typeface="Courier New"/>
              </a:rPr>
              <a:t>"</a:t>
            </a:r>
          </a:p>
          <a:p>
            <a:r>
              <a:rPr lang="fr-FR" sz="1600" b="1" dirty="0" smtClean="0">
                <a:solidFill>
                  <a:srgbClr val="660066"/>
                </a:solidFill>
                <a:latin typeface="Courier New"/>
                <a:cs typeface="Courier New"/>
              </a:rPr>
              <a:t>  data-</a:t>
            </a:r>
            <a:r>
              <a:rPr lang="fr-FR" sz="1600" b="1" dirty="0" err="1" smtClean="0">
                <a:solidFill>
                  <a:srgbClr val="660066"/>
                </a:solidFill>
                <a:latin typeface="Courier New"/>
                <a:cs typeface="Courier New"/>
              </a:rPr>
              <a:t>win</a:t>
            </a:r>
            <a:r>
              <a:rPr lang="fr-FR" sz="1600" b="1" dirty="0" smtClean="0">
                <a:solidFill>
                  <a:srgbClr val="660066"/>
                </a:solidFill>
                <a:latin typeface="Courier New"/>
                <a:cs typeface="Courier New"/>
              </a:rPr>
              <a:t>-options="{</a:t>
            </a:r>
            <a:r>
              <a:rPr lang="fr-FR" sz="1600" b="1" dirty="0" err="1" smtClean="0">
                <a:solidFill>
                  <a:srgbClr val="660066"/>
                </a:solidFill>
                <a:latin typeface="Courier New"/>
                <a:cs typeface="Courier New"/>
              </a:rPr>
              <a:t>title</a:t>
            </a:r>
            <a:r>
              <a:rPr lang="fr-FR" sz="1600" b="1" dirty="0" smtClean="0">
                <a:solidFill>
                  <a:srgbClr val="660066"/>
                </a:solidFill>
                <a:latin typeface="Courier New"/>
                <a:cs typeface="Courier New"/>
              </a:rPr>
              <a:t>: 'GPS'}"&gt;</a:t>
            </a:r>
          </a:p>
          <a:p>
            <a:r>
              <a:rPr lang="fr-FR" sz="1600" b="1" dirty="0" smtClean="0">
                <a:solidFill>
                  <a:srgbClr val="660066"/>
                </a:solidFill>
                <a:latin typeface="Courier New"/>
                <a:cs typeface="Courier New"/>
              </a:rPr>
              <a:t>&lt;/div&gt;</a:t>
            </a:r>
            <a:endParaRPr lang="en-US" sz="1600" b="1" dirty="0">
              <a:solidFill>
                <a:srgbClr val="00B050"/>
              </a:solidFill>
              <a:latin typeface="Courier New"/>
              <a:cs typeface="Courier New"/>
            </a:endParaRPr>
          </a:p>
        </p:txBody>
      </p:sp>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1714" y="3488072"/>
            <a:ext cx="2685759" cy="899095"/>
          </a:xfrm>
          <a:prstGeom prst="rect">
            <a:avLst/>
          </a:prstGeom>
        </p:spPr>
      </p:pic>
    </p:spTree>
    <p:extLst>
      <p:ext uri="{BB962C8B-B14F-4D97-AF65-F5344CB8AC3E}">
        <p14:creationId xmlns:p14="http://schemas.microsoft.com/office/powerpoint/2010/main" val="7595021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Text</a:t>
            </a:r>
            <a:r>
              <a:rPr lang="fr-FR" dirty="0" smtClean="0">
                <a:ea typeface="ＭＳ Ｐゴシック" pitchFamily="34" charset="-128"/>
              </a:rPr>
              <a:t> </a:t>
            </a:r>
            <a:r>
              <a:rPr lang="fr-FR" dirty="0" err="1" smtClean="0">
                <a:ea typeface="ＭＳ Ｐゴシック" pitchFamily="34" charset="-128"/>
              </a:rPr>
              <a:t>editing</a:t>
            </a:r>
            <a:r>
              <a:rPr lang="fr-FR" dirty="0" smtClean="0">
                <a:ea typeface="ＭＳ Ｐゴシック" pitchFamily="34" charset="-128"/>
              </a:rPr>
              <a:t> </a:t>
            </a:r>
            <a:r>
              <a:rPr lang="fr-FR" dirty="0" err="1" smtClean="0">
                <a:ea typeface="ＭＳ Ｐゴシック" pitchFamily="34" charset="-128"/>
              </a:rPr>
              <a:t>controls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smtClean="0">
                <a:ea typeface="ＭＳ Ｐゴシック" pitchFamily="34" charset="-128"/>
              </a:rPr>
              <a:t>WinJS</a:t>
            </a:r>
            <a:r>
              <a:rPr lang="en-US" dirty="0" smtClean="0">
                <a:ea typeface="ＭＳ Ｐゴシック" pitchFamily="34" charset="-128"/>
              </a:rPr>
              <a:t> Syntax &amp; Controls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2"/>
          <p:cNvPicPr>
            <a:picLocks noChangeAspect="1"/>
          </p:cNvPicPr>
          <p:nvPr/>
        </p:nvPicPr>
        <p:blipFill rotWithShape="1">
          <a:blip r:embed="rId4"/>
          <a:srcRect l="5900" t="18718" r="4325" b="11549"/>
          <a:stretch/>
        </p:blipFill>
        <p:spPr>
          <a:xfrm>
            <a:off x="561181" y="1177925"/>
            <a:ext cx="8062298" cy="3783622"/>
          </a:xfrm>
          <a:prstGeom prst="rect">
            <a:avLst/>
          </a:prstGeom>
        </p:spPr>
      </p:pic>
    </p:spTree>
    <p:extLst>
      <p:ext uri="{BB962C8B-B14F-4D97-AF65-F5344CB8AC3E}">
        <p14:creationId xmlns:p14="http://schemas.microsoft.com/office/powerpoint/2010/main" val="35136430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Commanding</a:t>
            </a:r>
            <a:r>
              <a:rPr lang="fr-FR" dirty="0" smtClean="0">
                <a:ea typeface="ＭＳ Ｐゴシック" pitchFamily="34" charset="-128"/>
              </a:rPr>
              <a:t> Surfaces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smtClean="0">
                <a:ea typeface="ＭＳ Ｐゴシック" pitchFamily="34" charset="-128"/>
              </a:rPr>
              <a:t>WinJS</a:t>
            </a:r>
            <a:r>
              <a:rPr lang="en-US" dirty="0" smtClean="0">
                <a:ea typeface="ＭＳ Ｐゴシック" pitchFamily="34" charset="-128"/>
              </a:rPr>
              <a:t> Syntax &amp; Controls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1"/>
          <p:cNvPicPr>
            <a:picLocks noChangeAspect="1"/>
          </p:cNvPicPr>
          <p:nvPr/>
        </p:nvPicPr>
        <p:blipFill rotWithShape="1">
          <a:blip r:embed="rId4"/>
          <a:srcRect l="5900" t="12853" r="4325" b="17415"/>
          <a:stretch/>
        </p:blipFill>
        <p:spPr>
          <a:xfrm>
            <a:off x="561181" y="1280043"/>
            <a:ext cx="8136904" cy="3818634"/>
          </a:xfrm>
          <a:prstGeom prst="rect">
            <a:avLst/>
          </a:prstGeom>
        </p:spPr>
      </p:pic>
    </p:spTree>
    <p:extLst>
      <p:ext uri="{BB962C8B-B14F-4D97-AF65-F5344CB8AC3E}">
        <p14:creationId xmlns:p14="http://schemas.microsoft.com/office/powerpoint/2010/main" val="34806355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3372" y="193203"/>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effectLst/>
              </a:rPr>
              <a:t>Example </a:t>
            </a:r>
            <a:r>
              <a:rPr lang="en-US" b="1" dirty="0" err="1" smtClean="0">
                <a:solidFill>
                  <a:schemeClr val="tx1"/>
                </a:solidFill>
              </a:rPr>
              <a:t>A</a:t>
            </a:r>
            <a:r>
              <a:rPr lang="en-US" b="1" dirty="0" err="1" smtClean="0">
                <a:solidFill>
                  <a:schemeClr val="tx1"/>
                </a:solidFill>
                <a:effectLst/>
              </a:rPr>
              <a:t>ppBar</a:t>
            </a:r>
            <a:endParaRPr lang="en-US" b="1" dirty="0" smtClean="0">
              <a:solidFill>
                <a:schemeClr val="tx1"/>
              </a:solidFill>
              <a:effectLst/>
            </a:endParaRPr>
          </a:p>
          <a:p>
            <a:pPr algn="ctr"/>
            <a:r>
              <a:rPr lang="en-US" b="1" dirty="0">
                <a:solidFill>
                  <a:schemeClr val="tx1"/>
                </a:solidFill>
              </a:rPr>
              <a:t>http://</a:t>
            </a:r>
            <a:r>
              <a:rPr lang="en-US" b="1" dirty="0" err="1">
                <a:solidFill>
                  <a:schemeClr val="tx1"/>
                </a:solidFill>
              </a:rPr>
              <a:t>winjs.azurewebsites.net</a:t>
            </a:r>
            <a:r>
              <a:rPr lang="en-US" b="1" dirty="0">
                <a:solidFill>
                  <a:schemeClr val="tx1"/>
                </a:solidFill>
              </a:rPr>
              <a:t>/#</a:t>
            </a:r>
            <a:r>
              <a:rPr lang="en-US" b="1" dirty="0" err="1">
                <a:solidFill>
                  <a:schemeClr val="tx1"/>
                </a:solidFill>
              </a:rPr>
              <a:t>appbar</a:t>
            </a:r>
            <a:endParaRPr lang="en-US" b="1" dirty="0">
              <a:solidFill>
                <a:schemeClr val="tx1"/>
              </a:solidFill>
              <a:effectLst/>
            </a:endParaRPr>
          </a:p>
        </p:txBody>
      </p:sp>
      <p:cxnSp>
        <p:nvCxnSpPr>
          <p:cNvPr id="7" name="Connecteur droit 6"/>
          <p:cNvCxnSpPr/>
          <p:nvPr/>
        </p:nvCxnSpPr>
        <p:spPr>
          <a:xfrm>
            <a:off x="1115740" y="149245"/>
            <a:ext cx="0" cy="4588228"/>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194619"/>
            <a:ext cx="4464496" cy="461665"/>
          </a:xfrm>
          <a:prstGeom prst="rect">
            <a:avLst/>
          </a:prstGeom>
          <a:noFill/>
        </p:spPr>
        <p:txBody>
          <a:bodyPr wrap="square" rtlCol="0">
            <a:spAutoFit/>
          </a:bodyPr>
          <a:lstStyle/>
          <a:p>
            <a:pPr algn="ctr"/>
            <a:r>
              <a:rPr lang="en-US" sz="2400" b="1" dirty="0" smtClean="0">
                <a:latin typeface="Calibri (Heading)"/>
                <a:cs typeface="Calibri (Heading)"/>
              </a:rPr>
              <a:t>Complex control: </a:t>
            </a:r>
            <a:r>
              <a:rPr lang="en-US" sz="2400" b="1" dirty="0" err="1" smtClean="0">
                <a:latin typeface="Calibri (Heading)"/>
                <a:cs typeface="Calibri (Heading)"/>
              </a:rPr>
              <a:t>AppBar</a:t>
            </a:r>
            <a:r>
              <a:rPr lang="en-US" sz="2400" b="1" dirty="0" smtClean="0">
                <a:latin typeface="Calibri (Heading)"/>
                <a:cs typeface="Calibri (Heading)"/>
              </a:rPr>
              <a:t> </a:t>
            </a:r>
            <a:endParaRPr lang="en-US" sz="2400" b="1" dirty="0">
              <a:latin typeface="Calibri (Heading)"/>
              <a:cs typeface="Calibri (Heading)"/>
            </a:endParaRPr>
          </a:p>
        </p:txBody>
      </p:sp>
      <p:pic>
        <p:nvPicPr>
          <p:cNvPr id="11" name="Image 10"/>
          <p:cNvPicPr>
            <a:picLocks noChangeAspect="1"/>
          </p:cNvPicPr>
          <p:nvPr/>
        </p:nvPicPr>
        <p:blipFill>
          <a:blip r:embed="rId3"/>
          <a:stretch>
            <a:fillRect/>
          </a:stretch>
        </p:blipFill>
        <p:spPr>
          <a:xfrm>
            <a:off x="0" y="4809599"/>
            <a:ext cx="9151200" cy="516298"/>
          </a:xfrm>
          <a:prstGeom prst="rect">
            <a:avLst/>
          </a:prstGeom>
        </p:spPr>
      </p:pic>
    </p:spTree>
    <p:extLst>
      <p:ext uri="{BB962C8B-B14F-4D97-AF65-F5344CB8AC3E}">
        <p14:creationId xmlns:p14="http://schemas.microsoft.com/office/powerpoint/2010/main" val="22054951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bg1"/>
                </a:solidFill>
              </a:ln>
              <a:effectLst/>
            </a:endParaRPr>
          </a:p>
        </p:txBody>
      </p:sp>
      <p:sp>
        <p:nvSpPr>
          <p:cNvPr id="5" name="Rectangle à coins arrondis 4"/>
          <p:cNvSpPr/>
          <p:nvPr/>
        </p:nvSpPr>
        <p:spPr>
          <a:xfrm>
            <a:off x="179512" y="126425"/>
            <a:ext cx="8785225" cy="460851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sz="1500" b="1" dirty="0">
                <a:solidFill>
                  <a:srgbClr val="0070C0"/>
                </a:solidFill>
                <a:latin typeface="Courier New"/>
                <a:ea typeface="ＭＳ Ｐゴシック" pitchFamily="1" charset="-128"/>
                <a:cs typeface="Courier New"/>
              </a:rPr>
              <a:t>&lt;div </a:t>
            </a:r>
            <a:r>
              <a:rPr lang="en-US" sz="1500" b="1" dirty="0">
                <a:solidFill>
                  <a:srgbClr val="FF0000"/>
                </a:solidFill>
                <a:latin typeface="Courier New" pitchFamily="49" charset="0"/>
                <a:cs typeface="Courier New" pitchFamily="49" charset="0"/>
              </a:rPr>
              <a:t>id</a:t>
            </a:r>
            <a:r>
              <a:rPr lang="en-US" sz="1500" b="1" dirty="0" smtClean="0">
                <a:latin typeface="Courier New" pitchFamily="49" charset="0"/>
                <a:cs typeface="Courier New" pitchFamily="49" charset="0"/>
              </a:rPr>
              <a:t>=</a:t>
            </a:r>
            <a:r>
              <a:rPr lang="en-US" sz="1500" b="1" dirty="0" smtClean="0">
                <a:solidFill>
                  <a:srgbClr val="00B050"/>
                </a:solidFill>
                <a:latin typeface="Courier New" pitchFamily="49" charset="0"/>
                <a:cs typeface="Courier New" pitchFamily="49" charset="0"/>
              </a:rPr>
              <a:t>"</a:t>
            </a:r>
            <a:r>
              <a:rPr lang="en-US" sz="1500" b="1" dirty="0" err="1" smtClean="0">
                <a:solidFill>
                  <a:srgbClr val="00B050"/>
                </a:solidFill>
                <a:latin typeface="Courier New" pitchFamily="49" charset="0"/>
                <a:cs typeface="Courier New" pitchFamily="49" charset="0"/>
              </a:rPr>
              <a:t>myAppBar</a:t>
            </a:r>
            <a:r>
              <a:rPr lang="en-US" sz="1500" b="1" dirty="0">
                <a:solidFill>
                  <a:srgbClr val="00B050"/>
                </a:solidFill>
                <a:latin typeface="Courier New" pitchFamily="49" charset="0"/>
                <a:cs typeface="Courier New" pitchFamily="49" charset="0"/>
              </a:rPr>
              <a:t>"</a:t>
            </a:r>
            <a:r>
              <a:rPr lang="en-US" sz="1500" b="1" dirty="0">
                <a:latin typeface="Courier New" pitchFamily="49" charset="0"/>
                <a:cs typeface="Courier New" pitchFamily="49" charset="0"/>
              </a:rPr>
              <a:t> </a:t>
            </a:r>
            <a:endParaRPr lang="en-US" sz="1500" b="1" dirty="0" smtClean="0">
              <a:latin typeface="Courier New" pitchFamily="49" charset="0"/>
              <a:cs typeface="Courier New" pitchFamily="49" charset="0"/>
            </a:endParaRPr>
          </a:p>
          <a:p>
            <a:pPr lvl="2"/>
            <a:r>
              <a:rPr lang="en-US" sz="1500" b="1" dirty="0">
                <a:solidFill>
                  <a:srgbClr val="FF0000"/>
                </a:solidFill>
                <a:latin typeface="Courier New" pitchFamily="49" charset="0"/>
                <a:cs typeface="Courier New" pitchFamily="49" charset="0"/>
              </a:rPr>
              <a:t> </a:t>
            </a:r>
            <a:r>
              <a:rPr lang="en-US" sz="1500" b="1" dirty="0" smtClean="0">
                <a:solidFill>
                  <a:srgbClr val="FF0000"/>
                </a:solidFill>
                <a:latin typeface="Courier New" pitchFamily="49" charset="0"/>
                <a:cs typeface="Courier New" pitchFamily="49" charset="0"/>
              </a:rPr>
              <a:t> data-win-control</a:t>
            </a:r>
            <a:r>
              <a:rPr lang="en-US" sz="1500" b="1" dirty="0">
                <a:latin typeface="Courier New" pitchFamily="49" charset="0"/>
                <a:cs typeface="Courier New" pitchFamily="49" charset="0"/>
              </a:rPr>
              <a:t>=</a:t>
            </a:r>
            <a:r>
              <a:rPr lang="en-US" sz="1500" b="1" dirty="0">
                <a:solidFill>
                  <a:srgbClr val="00B050"/>
                </a:solidFill>
                <a:latin typeface="Courier New" pitchFamily="49" charset="0"/>
                <a:cs typeface="Courier New" pitchFamily="49" charset="0"/>
              </a:rPr>
              <a:t>"</a:t>
            </a:r>
            <a:r>
              <a:rPr lang="en-US" sz="1500" b="1" dirty="0" err="1">
                <a:solidFill>
                  <a:srgbClr val="00B050"/>
                </a:solidFill>
                <a:latin typeface="Courier New" pitchFamily="49" charset="0"/>
                <a:cs typeface="Courier New" pitchFamily="49" charset="0"/>
              </a:rPr>
              <a:t>WinJS.UI.AppBar</a:t>
            </a:r>
            <a:r>
              <a:rPr lang="en-US" sz="1500" b="1" dirty="0">
                <a:solidFill>
                  <a:srgbClr val="00B050"/>
                </a:solidFill>
                <a:latin typeface="Courier New" pitchFamily="49" charset="0"/>
                <a:cs typeface="Courier New" pitchFamily="49" charset="0"/>
              </a:rPr>
              <a:t>" </a:t>
            </a:r>
            <a:r>
              <a:rPr lang="en-US" sz="1500" b="1" dirty="0">
                <a:solidFill>
                  <a:srgbClr val="FF0000"/>
                </a:solidFill>
                <a:latin typeface="Courier New" pitchFamily="49" charset="0"/>
                <a:cs typeface="Courier New" pitchFamily="49" charset="0"/>
              </a:rPr>
              <a:t>data-win-options</a:t>
            </a:r>
            <a:r>
              <a:rPr lang="en-US" sz="1500" b="1" dirty="0">
                <a:latin typeface="Courier New" pitchFamily="49" charset="0"/>
                <a:cs typeface="Courier New" pitchFamily="49" charset="0"/>
              </a:rPr>
              <a:t>=</a:t>
            </a:r>
            <a:r>
              <a:rPr lang="en-US" sz="1500" b="1" dirty="0">
                <a:solidFill>
                  <a:srgbClr val="00B050"/>
                </a:solidFill>
                <a:latin typeface="Courier New" pitchFamily="49" charset="0"/>
                <a:cs typeface="Courier New" pitchFamily="49" charset="0"/>
              </a:rPr>
              <a:t>""</a:t>
            </a:r>
            <a:r>
              <a:rPr lang="en-US" sz="1500" b="1" dirty="0">
                <a:solidFill>
                  <a:srgbClr val="0070C0"/>
                </a:solidFill>
                <a:latin typeface="Courier New" pitchFamily="49" charset="0"/>
                <a:cs typeface="Courier New" pitchFamily="49" charset="0"/>
              </a:rPr>
              <a:t>&gt;</a:t>
            </a:r>
            <a:r>
              <a:rPr lang="en-US" sz="1500" b="1" dirty="0">
                <a:latin typeface="Courier New" pitchFamily="49" charset="0"/>
                <a:cs typeface="Courier New" pitchFamily="49" charset="0"/>
              </a:rPr>
              <a:t> </a:t>
            </a:r>
            <a:endParaRPr lang="en-US" sz="1500" b="1" dirty="0">
              <a:solidFill>
                <a:srgbClr val="0070C0"/>
              </a:solidFill>
              <a:latin typeface="Courier New" pitchFamily="49" charset="0"/>
              <a:ea typeface="ＭＳ Ｐゴシック" pitchFamily="1" charset="-128"/>
              <a:cs typeface="Courier New" pitchFamily="49" charset="0"/>
            </a:endParaRPr>
          </a:p>
          <a:p>
            <a:pPr lvl="2"/>
            <a:r>
              <a:rPr lang="en-US" sz="1500" b="1" dirty="0" smtClean="0">
                <a:solidFill>
                  <a:srgbClr val="0070C0"/>
                </a:solidFill>
                <a:latin typeface="Courier New" pitchFamily="49" charset="0"/>
                <a:ea typeface="ＭＳ Ｐゴシック" pitchFamily="1" charset="-128"/>
                <a:cs typeface="Courier New" pitchFamily="49" charset="0"/>
              </a:rPr>
              <a:t>  &lt;</a:t>
            </a:r>
            <a:r>
              <a:rPr lang="en-US" sz="1500" b="1" dirty="0">
                <a:solidFill>
                  <a:srgbClr val="0070C0"/>
                </a:solidFill>
                <a:latin typeface="Courier New" pitchFamily="49" charset="0"/>
                <a:ea typeface="ＭＳ Ｐゴシック" pitchFamily="1" charset="-128"/>
                <a:cs typeface="Courier New" pitchFamily="49" charset="0"/>
              </a:rPr>
              <a:t>button </a:t>
            </a:r>
            <a:r>
              <a:rPr lang="en-US" sz="1500" b="1" dirty="0" smtClean="0">
                <a:solidFill>
                  <a:srgbClr val="FF0000"/>
                </a:solidFill>
                <a:latin typeface="Courier New" pitchFamily="49" charset="0"/>
                <a:cs typeface="Courier New" pitchFamily="49" charset="0"/>
              </a:rPr>
              <a:t>data-win-control</a:t>
            </a:r>
            <a:r>
              <a:rPr lang="en-US" sz="1500" b="1" dirty="0">
                <a:latin typeface="Courier New" pitchFamily="49" charset="0"/>
                <a:cs typeface="Courier New" pitchFamily="49" charset="0"/>
              </a:rPr>
              <a:t>="</a:t>
            </a:r>
            <a:r>
              <a:rPr lang="en-US" sz="1500" b="1" dirty="0" err="1">
                <a:solidFill>
                  <a:srgbClr val="00B050"/>
                </a:solidFill>
                <a:latin typeface="Courier New" pitchFamily="49" charset="0"/>
                <a:cs typeface="Courier New" pitchFamily="49" charset="0"/>
              </a:rPr>
              <a:t>WinJS.UI.AppBarCommand</a:t>
            </a:r>
            <a:r>
              <a:rPr lang="en-US" sz="1500" b="1" dirty="0">
                <a:solidFill>
                  <a:srgbClr val="00B050"/>
                </a:solidFill>
                <a:latin typeface="Courier New" pitchFamily="49" charset="0"/>
                <a:cs typeface="Courier New" pitchFamily="49" charset="0"/>
              </a:rPr>
              <a:t>"</a:t>
            </a:r>
          </a:p>
          <a:p>
            <a:pPr lvl="2"/>
            <a:r>
              <a:rPr lang="en-US" sz="1500" b="1" dirty="0" smtClean="0">
                <a:latin typeface="Courier New" pitchFamily="49" charset="0"/>
                <a:cs typeface="Courier New" pitchFamily="49" charset="0"/>
              </a:rPr>
              <a:t>    </a:t>
            </a:r>
            <a:r>
              <a:rPr lang="en-US" sz="1500" b="1" dirty="0" smtClean="0">
                <a:solidFill>
                  <a:srgbClr val="FF0000"/>
                </a:solidFill>
                <a:latin typeface="Courier New" pitchFamily="49" charset="0"/>
                <a:cs typeface="Courier New" pitchFamily="49" charset="0"/>
              </a:rPr>
              <a:t>data-win-options</a:t>
            </a:r>
            <a:r>
              <a:rPr lang="en-US" sz="1500" b="1" dirty="0">
                <a:latin typeface="Courier New" pitchFamily="49" charset="0"/>
                <a:cs typeface="Courier New" pitchFamily="49" charset="0"/>
              </a:rPr>
              <a:t>=</a:t>
            </a:r>
            <a:r>
              <a:rPr lang="en-US" sz="1500" b="1" dirty="0">
                <a:solidFill>
                  <a:srgbClr val="00B050"/>
                </a:solidFill>
                <a:latin typeface="Courier New" pitchFamily="49" charset="0"/>
                <a:cs typeface="Courier New" pitchFamily="49" charset="0"/>
              </a:rPr>
              <a:t>"{</a:t>
            </a:r>
            <a:r>
              <a:rPr lang="en-US" sz="1500" b="1" dirty="0" smtClean="0">
                <a:solidFill>
                  <a:srgbClr val="00B050"/>
                </a:solidFill>
                <a:latin typeface="Courier New" pitchFamily="49" charset="0"/>
                <a:cs typeface="Courier New" pitchFamily="49" charset="0"/>
              </a:rPr>
              <a:t>id:'</a:t>
            </a:r>
            <a:r>
              <a:rPr lang="en-US" sz="1500" b="1" dirty="0" err="1" smtClean="0">
                <a:solidFill>
                  <a:srgbClr val="00B050"/>
                </a:solidFill>
                <a:latin typeface="Courier New" pitchFamily="49" charset="0"/>
                <a:cs typeface="Courier New" pitchFamily="49" charset="0"/>
              </a:rPr>
              <a:t>cmdAdd</a:t>
            </a:r>
            <a:r>
              <a:rPr lang="en-US" sz="1500" b="1" dirty="0">
                <a:solidFill>
                  <a:srgbClr val="00B050"/>
                </a:solidFill>
                <a:latin typeface="Courier New" pitchFamily="49" charset="0"/>
                <a:cs typeface="Courier New" pitchFamily="49" charset="0"/>
              </a:rPr>
              <a:t>',</a:t>
            </a:r>
            <a:r>
              <a:rPr lang="en-US" sz="1500" b="1" dirty="0" err="1">
                <a:solidFill>
                  <a:srgbClr val="00B050"/>
                </a:solidFill>
                <a:latin typeface="Courier New" pitchFamily="49" charset="0"/>
                <a:cs typeface="Courier New" pitchFamily="49" charset="0"/>
              </a:rPr>
              <a:t>label:'Remove</a:t>
            </a:r>
            <a:r>
              <a:rPr lang="en-US" sz="1500" b="1" dirty="0" err="1" smtClean="0">
                <a:solidFill>
                  <a:srgbClr val="00B050"/>
                </a:solidFill>
                <a:latin typeface="Courier New" pitchFamily="49" charset="0"/>
                <a:cs typeface="Courier New" pitchFamily="49" charset="0"/>
              </a:rPr>
              <a:t>',icon:'add</a:t>
            </a:r>
            <a:r>
              <a:rPr lang="en-US" sz="1500" b="1" dirty="0" smtClean="0">
                <a:solidFill>
                  <a:srgbClr val="00B050"/>
                </a:solidFill>
                <a:latin typeface="Courier New" pitchFamily="49" charset="0"/>
                <a:cs typeface="Courier New" pitchFamily="49" charset="0"/>
              </a:rPr>
              <a:t>',</a:t>
            </a:r>
          </a:p>
          <a:p>
            <a:pPr lvl="2"/>
            <a:r>
              <a:rPr lang="en-US" sz="1500" b="1" dirty="0">
                <a:solidFill>
                  <a:srgbClr val="00B050"/>
                </a:solidFill>
                <a:latin typeface="Courier New" pitchFamily="49" charset="0"/>
                <a:cs typeface="Courier New" pitchFamily="49" charset="0"/>
              </a:rPr>
              <a:t> </a:t>
            </a:r>
            <a:r>
              <a:rPr lang="en-US" sz="1500" b="1" dirty="0" smtClean="0">
                <a:solidFill>
                  <a:srgbClr val="00B050"/>
                </a:solidFill>
                <a:latin typeface="Courier New" pitchFamily="49" charset="0"/>
                <a:cs typeface="Courier New" pitchFamily="49" charset="0"/>
              </a:rPr>
              <a:t>     </a:t>
            </a:r>
            <a:r>
              <a:rPr lang="en-US" sz="1500" b="1" dirty="0" err="1" smtClean="0">
                <a:solidFill>
                  <a:srgbClr val="00B050"/>
                </a:solidFill>
                <a:latin typeface="Courier New" pitchFamily="49" charset="0"/>
                <a:cs typeface="Courier New" pitchFamily="49" charset="0"/>
              </a:rPr>
              <a:t>section:'global',tooltip:'Add</a:t>
            </a:r>
            <a:r>
              <a:rPr lang="en-US" sz="1500" b="1" dirty="0" smtClean="0">
                <a:solidFill>
                  <a:srgbClr val="00B050"/>
                </a:solidFill>
                <a:latin typeface="Courier New" pitchFamily="49" charset="0"/>
                <a:cs typeface="Courier New" pitchFamily="49" charset="0"/>
              </a:rPr>
              <a:t> </a:t>
            </a:r>
            <a:r>
              <a:rPr lang="en-US" sz="1500" b="1" dirty="0">
                <a:solidFill>
                  <a:srgbClr val="00B050"/>
                </a:solidFill>
                <a:latin typeface="Courier New" pitchFamily="49" charset="0"/>
                <a:cs typeface="Courier New" pitchFamily="49" charset="0"/>
              </a:rPr>
              <a:t>item</a:t>
            </a:r>
            <a:r>
              <a:rPr lang="en-US" sz="1500" b="1" dirty="0" smtClean="0">
                <a:solidFill>
                  <a:srgbClr val="00B050"/>
                </a:solidFill>
                <a:latin typeface="Courier New" pitchFamily="49" charset="0"/>
                <a:cs typeface="Courier New" pitchFamily="49" charset="0"/>
              </a:rPr>
              <a:t>'}"</a:t>
            </a:r>
            <a:r>
              <a:rPr lang="en-US" sz="1500" b="1" dirty="0" smtClean="0">
                <a:solidFill>
                  <a:srgbClr val="0070C0"/>
                </a:solidFill>
                <a:latin typeface="Courier New" pitchFamily="49" charset="0"/>
                <a:cs typeface="Courier New" pitchFamily="49" charset="0"/>
              </a:rPr>
              <a:t>&gt;&lt;/button&gt;</a:t>
            </a:r>
            <a:endParaRPr lang="en-US" sz="1500" b="1" dirty="0">
              <a:solidFill>
                <a:srgbClr val="0070C0"/>
              </a:solidFill>
              <a:latin typeface="Courier New" pitchFamily="49" charset="0"/>
              <a:cs typeface="Courier New" pitchFamily="49" charset="0"/>
            </a:endParaRPr>
          </a:p>
          <a:p>
            <a:pPr lvl="2"/>
            <a:r>
              <a:rPr lang="en-US" sz="1500" b="1" dirty="0" smtClean="0">
                <a:solidFill>
                  <a:srgbClr val="0070C0"/>
                </a:solidFill>
                <a:latin typeface="Courier New" pitchFamily="49" charset="0"/>
                <a:cs typeface="Courier New" pitchFamily="49" charset="0"/>
              </a:rPr>
              <a:t>  &lt;</a:t>
            </a:r>
            <a:r>
              <a:rPr lang="en-US" sz="1500" b="1" dirty="0">
                <a:solidFill>
                  <a:srgbClr val="0070C0"/>
                </a:solidFill>
                <a:latin typeface="Courier New" pitchFamily="49" charset="0"/>
                <a:cs typeface="Courier New" pitchFamily="49" charset="0"/>
              </a:rPr>
              <a:t>button </a:t>
            </a:r>
            <a:r>
              <a:rPr lang="en-US" sz="1500" b="1" dirty="0" smtClean="0">
                <a:solidFill>
                  <a:srgbClr val="FF0000"/>
                </a:solidFill>
                <a:latin typeface="Courier New" pitchFamily="49" charset="0"/>
                <a:cs typeface="Courier New" pitchFamily="49" charset="0"/>
              </a:rPr>
              <a:t>data-win-control</a:t>
            </a:r>
            <a:r>
              <a:rPr lang="en-US" sz="1500" b="1" dirty="0">
                <a:latin typeface="Courier New" pitchFamily="49" charset="0"/>
                <a:cs typeface="Courier New" pitchFamily="49" charset="0"/>
              </a:rPr>
              <a:t>=</a:t>
            </a:r>
            <a:r>
              <a:rPr lang="en-US" sz="1500" b="1" dirty="0">
                <a:solidFill>
                  <a:srgbClr val="00B050"/>
                </a:solidFill>
                <a:latin typeface="Courier New" pitchFamily="49" charset="0"/>
                <a:cs typeface="Courier New" pitchFamily="49" charset="0"/>
              </a:rPr>
              <a:t>"</a:t>
            </a:r>
            <a:r>
              <a:rPr lang="en-US" sz="1500" b="1" dirty="0" err="1" smtClean="0">
                <a:solidFill>
                  <a:srgbClr val="00B050"/>
                </a:solidFill>
                <a:latin typeface="Courier New" pitchFamily="49" charset="0"/>
                <a:cs typeface="Courier New" pitchFamily="49" charset="0"/>
              </a:rPr>
              <a:t>WinJS.UI.AppBarCommand</a:t>
            </a:r>
            <a:r>
              <a:rPr lang="en-US" sz="1500" b="1" dirty="0" smtClean="0">
                <a:solidFill>
                  <a:srgbClr val="00B050"/>
                </a:solidFill>
                <a:latin typeface="Courier New" pitchFamily="49" charset="0"/>
                <a:cs typeface="Courier New" pitchFamily="49" charset="0"/>
              </a:rPr>
              <a:t>"</a:t>
            </a:r>
          </a:p>
          <a:p>
            <a:pPr lvl="2"/>
            <a:r>
              <a:rPr lang="en-US" sz="1500" b="1" dirty="0">
                <a:solidFill>
                  <a:srgbClr val="00B050"/>
                </a:solidFill>
                <a:latin typeface="Courier New" pitchFamily="49" charset="0"/>
                <a:cs typeface="Courier New" pitchFamily="49" charset="0"/>
              </a:rPr>
              <a:t> </a:t>
            </a:r>
            <a:r>
              <a:rPr lang="en-US" sz="1500" b="1" dirty="0" smtClean="0">
                <a:solidFill>
                  <a:srgbClr val="00B050"/>
                </a:solidFill>
                <a:latin typeface="Courier New" pitchFamily="49" charset="0"/>
                <a:cs typeface="Courier New" pitchFamily="49" charset="0"/>
              </a:rPr>
              <a:t>   </a:t>
            </a:r>
            <a:r>
              <a:rPr lang="en-US" sz="1500" b="1" dirty="0" smtClean="0">
                <a:solidFill>
                  <a:srgbClr val="FF0000"/>
                </a:solidFill>
                <a:latin typeface="Courier New" pitchFamily="49" charset="0"/>
                <a:cs typeface="Courier New" pitchFamily="49" charset="0"/>
              </a:rPr>
              <a:t>data-win-options</a:t>
            </a:r>
            <a:r>
              <a:rPr lang="en-US" sz="1500" b="1" dirty="0">
                <a:latin typeface="Courier New" pitchFamily="49" charset="0"/>
                <a:cs typeface="Courier New" pitchFamily="49" charset="0"/>
              </a:rPr>
              <a:t>=</a:t>
            </a:r>
            <a:r>
              <a:rPr lang="en-US" sz="1500" b="1" dirty="0">
                <a:solidFill>
                  <a:srgbClr val="00B050"/>
                </a:solidFill>
                <a:latin typeface="Courier New" pitchFamily="49" charset="0"/>
                <a:cs typeface="Courier New" pitchFamily="49" charset="0"/>
              </a:rPr>
              <a:t>"{id:'</a:t>
            </a:r>
            <a:r>
              <a:rPr lang="en-US" sz="1500" b="1" dirty="0" err="1">
                <a:solidFill>
                  <a:srgbClr val="00B050"/>
                </a:solidFill>
                <a:latin typeface="Courier New" pitchFamily="49" charset="0"/>
                <a:cs typeface="Courier New" pitchFamily="49" charset="0"/>
              </a:rPr>
              <a:t>cmdRemove</a:t>
            </a:r>
            <a:r>
              <a:rPr lang="en-US" sz="1500" b="1" dirty="0">
                <a:solidFill>
                  <a:srgbClr val="00B050"/>
                </a:solidFill>
                <a:latin typeface="Courier New" pitchFamily="49" charset="0"/>
                <a:cs typeface="Courier New" pitchFamily="49" charset="0"/>
              </a:rPr>
              <a:t>',</a:t>
            </a:r>
            <a:r>
              <a:rPr lang="en-US" sz="1500" b="1" dirty="0" err="1">
                <a:solidFill>
                  <a:srgbClr val="00B050"/>
                </a:solidFill>
                <a:latin typeface="Courier New" pitchFamily="49" charset="0"/>
                <a:cs typeface="Courier New" pitchFamily="49" charset="0"/>
              </a:rPr>
              <a:t>label:'Remove</a:t>
            </a:r>
            <a:r>
              <a:rPr lang="en-US" sz="1500" b="1" dirty="0" smtClean="0">
                <a:solidFill>
                  <a:srgbClr val="00B050"/>
                </a:solidFill>
                <a:latin typeface="Courier New" pitchFamily="49" charset="0"/>
                <a:cs typeface="Courier New" pitchFamily="49" charset="0"/>
              </a:rPr>
              <a:t>',</a:t>
            </a:r>
          </a:p>
          <a:p>
            <a:pPr lvl="2"/>
            <a:r>
              <a:rPr lang="en-US" sz="1500" b="1" dirty="0">
                <a:solidFill>
                  <a:srgbClr val="00B050"/>
                </a:solidFill>
                <a:latin typeface="Courier New" pitchFamily="49" charset="0"/>
                <a:cs typeface="Courier New" pitchFamily="49" charset="0"/>
              </a:rPr>
              <a:t> </a:t>
            </a:r>
            <a:r>
              <a:rPr lang="en-US" sz="1500" b="1" dirty="0" smtClean="0">
                <a:solidFill>
                  <a:srgbClr val="00B050"/>
                </a:solidFill>
                <a:latin typeface="Courier New" pitchFamily="49" charset="0"/>
                <a:cs typeface="Courier New" pitchFamily="49" charset="0"/>
              </a:rPr>
              <a:t>     </a:t>
            </a:r>
            <a:r>
              <a:rPr lang="en-US" sz="1500" b="1" dirty="0" err="1" smtClean="0">
                <a:solidFill>
                  <a:srgbClr val="00B050"/>
                </a:solidFill>
                <a:latin typeface="Courier New" pitchFamily="49" charset="0"/>
                <a:cs typeface="Courier New" pitchFamily="49" charset="0"/>
              </a:rPr>
              <a:t>icon</a:t>
            </a:r>
            <a:r>
              <a:rPr lang="en-US" sz="1500" b="1" dirty="0" err="1">
                <a:solidFill>
                  <a:srgbClr val="00B050"/>
                </a:solidFill>
                <a:latin typeface="Courier New" pitchFamily="49" charset="0"/>
                <a:cs typeface="Courier New" pitchFamily="49" charset="0"/>
              </a:rPr>
              <a:t>:'remove</a:t>
            </a:r>
            <a:r>
              <a:rPr lang="en-US" sz="1500" b="1" dirty="0">
                <a:solidFill>
                  <a:srgbClr val="00B050"/>
                </a:solidFill>
                <a:latin typeface="Courier New" pitchFamily="49" charset="0"/>
                <a:cs typeface="Courier New" pitchFamily="49" charset="0"/>
              </a:rPr>
              <a:t>', section: 'global', </a:t>
            </a:r>
            <a:endParaRPr lang="en-US" sz="1500" b="1" dirty="0" smtClean="0">
              <a:solidFill>
                <a:srgbClr val="00B050"/>
              </a:solidFill>
              <a:latin typeface="Courier New" pitchFamily="49" charset="0"/>
              <a:cs typeface="Courier New" pitchFamily="49" charset="0"/>
            </a:endParaRPr>
          </a:p>
          <a:p>
            <a:pPr lvl="2"/>
            <a:r>
              <a:rPr lang="en-US" sz="1500" b="1" dirty="0">
                <a:solidFill>
                  <a:srgbClr val="00B050"/>
                </a:solidFill>
                <a:latin typeface="Courier New" pitchFamily="49" charset="0"/>
                <a:cs typeface="Courier New" pitchFamily="49" charset="0"/>
              </a:rPr>
              <a:t> </a:t>
            </a:r>
            <a:r>
              <a:rPr lang="en-US" sz="1500" b="1" dirty="0" smtClean="0">
                <a:solidFill>
                  <a:srgbClr val="00B050"/>
                </a:solidFill>
                <a:latin typeface="Courier New" pitchFamily="49" charset="0"/>
                <a:cs typeface="Courier New" pitchFamily="49" charset="0"/>
              </a:rPr>
              <a:t>     tooltip</a:t>
            </a:r>
            <a:r>
              <a:rPr lang="en-US" sz="1500" b="1" dirty="0">
                <a:solidFill>
                  <a:srgbClr val="00B050"/>
                </a:solidFill>
                <a:latin typeface="Courier New" pitchFamily="49" charset="0"/>
                <a:cs typeface="Courier New" pitchFamily="49" charset="0"/>
              </a:rPr>
              <a:t>: 'Remove item</a:t>
            </a:r>
            <a:r>
              <a:rPr lang="en-US" sz="1500" b="1" dirty="0" smtClean="0">
                <a:solidFill>
                  <a:srgbClr val="00B050"/>
                </a:solidFill>
                <a:latin typeface="Courier New" pitchFamily="49" charset="0"/>
                <a:cs typeface="Courier New" pitchFamily="49" charset="0"/>
              </a:rPr>
              <a:t>'}"</a:t>
            </a:r>
          </a:p>
          <a:p>
            <a:pPr lvl="2"/>
            <a:r>
              <a:rPr lang="en-US" sz="1500" b="1" dirty="0" smtClean="0">
                <a:solidFill>
                  <a:srgbClr val="FF0000"/>
                </a:solidFill>
                <a:latin typeface="Courier New" pitchFamily="49" charset="0"/>
                <a:cs typeface="Courier New" pitchFamily="49" charset="0"/>
              </a:rPr>
              <a:t>    </a:t>
            </a:r>
            <a:r>
              <a:rPr lang="en-US" sz="1500" b="1" dirty="0" err="1" smtClean="0">
                <a:solidFill>
                  <a:srgbClr val="FF0000"/>
                </a:solidFill>
                <a:latin typeface="Courier New" pitchFamily="49" charset="0"/>
                <a:cs typeface="Courier New" pitchFamily="49" charset="0"/>
              </a:rPr>
              <a:t>onclick</a:t>
            </a:r>
            <a:r>
              <a:rPr lang="en-US" sz="1500" b="1" dirty="0" smtClean="0">
                <a:solidFill>
                  <a:srgbClr val="00B050"/>
                </a:solidFill>
                <a:latin typeface="Courier New" pitchFamily="49" charset="0"/>
                <a:cs typeface="Courier New" pitchFamily="49" charset="0"/>
              </a:rPr>
              <a:t>="</a:t>
            </a:r>
            <a:r>
              <a:rPr lang="en-US" sz="1500" b="1" dirty="0" err="1" smtClean="0">
                <a:solidFill>
                  <a:srgbClr val="00B050"/>
                </a:solidFill>
                <a:latin typeface="Courier New" pitchFamily="49" charset="0"/>
                <a:cs typeface="Courier New" pitchFamily="49" charset="0"/>
              </a:rPr>
              <a:t>DemoWinJS.pages.appbar.remove</a:t>
            </a:r>
            <a:r>
              <a:rPr lang="en-US" sz="1500" b="1" dirty="0" smtClean="0">
                <a:solidFill>
                  <a:srgbClr val="00B050"/>
                </a:solidFill>
                <a:latin typeface="Courier New" pitchFamily="49" charset="0"/>
                <a:cs typeface="Courier New" pitchFamily="49" charset="0"/>
              </a:rPr>
              <a:t>()"</a:t>
            </a:r>
            <a:r>
              <a:rPr lang="en-US" sz="1500" b="1" dirty="0" smtClean="0">
                <a:solidFill>
                  <a:srgbClr val="0070C0"/>
                </a:solidFill>
                <a:latin typeface="Courier New" pitchFamily="49" charset="0"/>
                <a:cs typeface="Courier New" pitchFamily="49" charset="0"/>
              </a:rPr>
              <a:t>&gt;&lt;/button&gt;</a:t>
            </a:r>
          </a:p>
          <a:p>
            <a:pPr lvl="2"/>
            <a:r>
              <a:rPr lang="en-US" sz="1500" b="1" dirty="0" smtClean="0">
                <a:solidFill>
                  <a:srgbClr val="0070C0"/>
                </a:solidFill>
                <a:latin typeface="Courier New"/>
                <a:ea typeface="ＭＳ Ｐゴシック" pitchFamily="1" charset="-128"/>
                <a:cs typeface="Courier New"/>
              </a:rPr>
              <a:t>  &lt;</a:t>
            </a:r>
            <a:r>
              <a:rPr lang="en-US" sz="1500" b="1" dirty="0" err="1">
                <a:solidFill>
                  <a:srgbClr val="0070C0"/>
                </a:solidFill>
                <a:latin typeface="Courier New"/>
                <a:ea typeface="ＭＳ Ｐゴシック" pitchFamily="1" charset="-128"/>
                <a:cs typeface="Courier New"/>
              </a:rPr>
              <a:t>hr</a:t>
            </a:r>
            <a:r>
              <a:rPr lang="en-US" sz="1500" b="1" dirty="0">
                <a:solidFill>
                  <a:srgbClr val="0070C0"/>
                </a:solidFill>
                <a:latin typeface="Courier New"/>
                <a:ea typeface="ＭＳ Ｐゴシック" pitchFamily="1" charset="-128"/>
                <a:cs typeface="Courier New"/>
              </a:rPr>
              <a:t> </a:t>
            </a:r>
            <a:r>
              <a:rPr lang="en-US" sz="1500" b="1" dirty="0" smtClean="0">
                <a:solidFill>
                  <a:srgbClr val="FF0000"/>
                </a:solidFill>
                <a:latin typeface="Courier New"/>
                <a:ea typeface="ＭＳ Ｐゴシック" pitchFamily="1" charset="-128"/>
                <a:cs typeface="Courier New"/>
              </a:rPr>
              <a:t>data-win-control</a:t>
            </a:r>
            <a:r>
              <a:rPr lang="en-US" sz="1500" b="1" dirty="0">
                <a:solidFill>
                  <a:schemeClr val="tx1"/>
                </a:solidFill>
                <a:latin typeface="Courier New"/>
                <a:ea typeface="ＭＳ Ｐゴシック" pitchFamily="1" charset="-128"/>
                <a:cs typeface="Courier New"/>
              </a:rPr>
              <a:t>=</a:t>
            </a:r>
            <a:r>
              <a:rPr lang="en-US" sz="1500" b="1" dirty="0">
                <a:solidFill>
                  <a:srgbClr val="00B050"/>
                </a:solidFill>
                <a:latin typeface="Courier New"/>
                <a:ea typeface="ＭＳ Ｐゴシック" pitchFamily="1" charset="-128"/>
                <a:cs typeface="Courier New"/>
              </a:rPr>
              <a:t>"</a:t>
            </a:r>
            <a:r>
              <a:rPr lang="en-US" sz="1500" b="1" dirty="0" err="1">
                <a:solidFill>
                  <a:srgbClr val="00B050"/>
                </a:solidFill>
                <a:latin typeface="Courier New"/>
                <a:ea typeface="ＭＳ Ｐゴシック" pitchFamily="1" charset="-128"/>
                <a:cs typeface="Courier New"/>
              </a:rPr>
              <a:t>WinJS.UI.AppBarCommand</a:t>
            </a:r>
            <a:r>
              <a:rPr lang="en-US" sz="1500" b="1" dirty="0">
                <a:solidFill>
                  <a:srgbClr val="00B050"/>
                </a:solidFill>
                <a:latin typeface="Courier New"/>
                <a:ea typeface="ＭＳ Ｐゴシック" pitchFamily="1" charset="-128"/>
                <a:cs typeface="Courier New"/>
              </a:rPr>
              <a:t>" </a:t>
            </a:r>
          </a:p>
          <a:p>
            <a:pPr lvl="2"/>
            <a:r>
              <a:rPr lang="en-US" sz="1500" b="1" dirty="0" smtClean="0">
                <a:solidFill>
                  <a:srgbClr val="0070C0"/>
                </a:solidFill>
                <a:latin typeface="Courier New"/>
                <a:ea typeface="ＭＳ Ｐゴシック" pitchFamily="1" charset="-128"/>
                <a:cs typeface="Courier New"/>
              </a:rPr>
              <a:t>    </a:t>
            </a:r>
            <a:r>
              <a:rPr lang="en-US" sz="1500" b="1" dirty="0" smtClean="0">
                <a:solidFill>
                  <a:srgbClr val="FF0000"/>
                </a:solidFill>
                <a:latin typeface="Courier New"/>
                <a:ea typeface="ＭＳ Ｐゴシック" pitchFamily="1" charset="-128"/>
                <a:cs typeface="Courier New"/>
              </a:rPr>
              <a:t>data-win-options</a:t>
            </a:r>
            <a:r>
              <a:rPr lang="en-US" sz="1500" b="1" dirty="0">
                <a:solidFill>
                  <a:schemeClr val="tx1"/>
                </a:solidFill>
                <a:latin typeface="Courier New"/>
                <a:ea typeface="ＭＳ Ｐゴシック" pitchFamily="1" charset="-128"/>
                <a:cs typeface="Courier New"/>
              </a:rPr>
              <a:t>=</a:t>
            </a:r>
            <a:r>
              <a:rPr lang="en-US" sz="1500" b="1" dirty="0">
                <a:solidFill>
                  <a:srgbClr val="00B050"/>
                </a:solidFill>
                <a:latin typeface="Courier New"/>
                <a:ea typeface="ＭＳ Ｐゴシック" pitchFamily="1" charset="-128"/>
                <a:cs typeface="Courier New"/>
              </a:rPr>
              <a:t>"{</a:t>
            </a:r>
            <a:r>
              <a:rPr lang="en-US" sz="1500" b="1" dirty="0" err="1">
                <a:solidFill>
                  <a:srgbClr val="00B050"/>
                </a:solidFill>
                <a:latin typeface="Courier New"/>
                <a:ea typeface="ＭＳ Ｐゴシック" pitchFamily="1" charset="-128"/>
                <a:cs typeface="Courier New"/>
              </a:rPr>
              <a:t>type:</a:t>
            </a:r>
            <a:r>
              <a:rPr lang="en-US" sz="1500" b="1" dirty="0" err="1" smtClean="0">
                <a:solidFill>
                  <a:srgbClr val="00B050"/>
                </a:solidFill>
                <a:latin typeface="Courier New"/>
                <a:ea typeface="ＭＳ Ｐゴシック" pitchFamily="1" charset="-128"/>
                <a:cs typeface="Courier New"/>
              </a:rPr>
              <a:t>'separator',section</a:t>
            </a:r>
            <a:r>
              <a:rPr lang="en-US" sz="1500" b="1" dirty="0" err="1">
                <a:solidFill>
                  <a:srgbClr val="00B050"/>
                </a:solidFill>
                <a:latin typeface="Courier New"/>
                <a:ea typeface="ＭＳ Ｐゴシック" pitchFamily="1" charset="-128"/>
                <a:cs typeface="Courier New"/>
              </a:rPr>
              <a:t>:'global</a:t>
            </a:r>
            <a:r>
              <a:rPr lang="en-US" sz="1500" b="1" dirty="0">
                <a:solidFill>
                  <a:srgbClr val="00B050"/>
                </a:solidFill>
                <a:latin typeface="Courier New"/>
                <a:ea typeface="ＭＳ Ｐゴシック" pitchFamily="1" charset="-128"/>
                <a:cs typeface="Courier New"/>
              </a:rPr>
              <a:t>'}" </a:t>
            </a:r>
            <a:r>
              <a:rPr lang="en-US" sz="1500" b="1" dirty="0">
                <a:solidFill>
                  <a:srgbClr val="0070C0"/>
                </a:solidFill>
                <a:latin typeface="Courier New"/>
                <a:ea typeface="ＭＳ Ｐゴシック" pitchFamily="1" charset="-128"/>
                <a:cs typeface="Courier New"/>
              </a:rPr>
              <a:t>/&gt; </a:t>
            </a:r>
          </a:p>
          <a:p>
            <a:pPr lvl="2"/>
            <a:r>
              <a:rPr lang="en-US" sz="1500" b="1" dirty="0" smtClean="0">
                <a:solidFill>
                  <a:srgbClr val="0070C0"/>
                </a:solidFill>
                <a:latin typeface="Courier New"/>
                <a:ea typeface="ＭＳ Ｐゴシック" pitchFamily="1" charset="-128"/>
                <a:cs typeface="Courier New"/>
              </a:rPr>
              <a:t>  &lt;</a:t>
            </a:r>
            <a:r>
              <a:rPr lang="en-US" sz="1500" b="1" dirty="0">
                <a:solidFill>
                  <a:srgbClr val="0070C0"/>
                </a:solidFill>
                <a:latin typeface="Courier New"/>
                <a:ea typeface="ＭＳ Ｐゴシック" pitchFamily="1" charset="-128"/>
                <a:cs typeface="Courier New"/>
              </a:rPr>
              <a:t>button </a:t>
            </a:r>
            <a:r>
              <a:rPr lang="en-US" sz="1500" b="1" dirty="0" smtClean="0">
                <a:solidFill>
                  <a:srgbClr val="FF0000"/>
                </a:solidFill>
                <a:latin typeface="Courier New"/>
                <a:ea typeface="ＭＳ Ｐゴシック" pitchFamily="1" charset="-128"/>
                <a:cs typeface="Courier New"/>
              </a:rPr>
              <a:t>data-win-control</a:t>
            </a:r>
            <a:r>
              <a:rPr lang="en-US" sz="1500" b="1" dirty="0">
                <a:solidFill>
                  <a:schemeClr val="tx1"/>
                </a:solidFill>
                <a:latin typeface="Courier New"/>
                <a:ea typeface="ＭＳ Ｐゴシック" pitchFamily="1" charset="-128"/>
                <a:cs typeface="Courier New"/>
              </a:rPr>
              <a:t>=</a:t>
            </a:r>
            <a:r>
              <a:rPr lang="en-US" sz="1500" b="1" dirty="0">
                <a:solidFill>
                  <a:srgbClr val="00B050"/>
                </a:solidFill>
                <a:latin typeface="Courier New"/>
                <a:ea typeface="ＭＳ Ｐゴシック" pitchFamily="1" charset="-128"/>
                <a:cs typeface="Courier New"/>
              </a:rPr>
              <a:t>"</a:t>
            </a:r>
            <a:r>
              <a:rPr lang="en-US" sz="1500" b="1" dirty="0" err="1">
                <a:solidFill>
                  <a:srgbClr val="00B050"/>
                </a:solidFill>
                <a:latin typeface="Courier New"/>
                <a:ea typeface="ＭＳ Ｐゴシック" pitchFamily="1" charset="-128"/>
                <a:cs typeface="Courier New"/>
              </a:rPr>
              <a:t>WinJS.UI.AppBarCommand</a:t>
            </a:r>
            <a:r>
              <a:rPr lang="en-US" sz="1500" b="1" dirty="0">
                <a:solidFill>
                  <a:srgbClr val="00B050"/>
                </a:solidFill>
                <a:latin typeface="Courier New"/>
                <a:ea typeface="ＭＳ Ｐゴシック" pitchFamily="1" charset="-128"/>
                <a:cs typeface="Courier New"/>
              </a:rPr>
              <a:t>" </a:t>
            </a:r>
          </a:p>
          <a:p>
            <a:pPr lvl="2"/>
            <a:r>
              <a:rPr lang="en-US" sz="1500" b="1" dirty="0">
                <a:solidFill>
                  <a:srgbClr val="0070C0"/>
                </a:solidFill>
                <a:latin typeface="Courier New"/>
                <a:ea typeface="ＭＳ Ｐゴシック" pitchFamily="1" charset="-128"/>
                <a:cs typeface="Courier New"/>
              </a:rPr>
              <a:t> </a:t>
            </a:r>
            <a:r>
              <a:rPr lang="en-US" sz="1500" b="1" dirty="0" smtClean="0">
                <a:solidFill>
                  <a:srgbClr val="0070C0"/>
                </a:solidFill>
                <a:latin typeface="Courier New"/>
                <a:ea typeface="ＭＳ Ｐゴシック" pitchFamily="1" charset="-128"/>
                <a:cs typeface="Courier New"/>
              </a:rPr>
              <a:t>   </a:t>
            </a:r>
            <a:r>
              <a:rPr lang="en-US" sz="1500" b="1" dirty="0" smtClean="0">
                <a:solidFill>
                  <a:srgbClr val="FF0000"/>
                </a:solidFill>
                <a:latin typeface="Courier New"/>
                <a:ea typeface="ＭＳ Ｐゴシック" pitchFamily="1" charset="-128"/>
                <a:cs typeface="Courier New"/>
              </a:rPr>
              <a:t>data-win-options</a:t>
            </a:r>
            <a:r>
              <a:rPr lang="en-US" sz="1500" b="1" dirty="0">
                <a:solidFill>
                  <a:schemeClr val="tx1"/>
                </a:solidFill>
                <a:latin typeface="Courier New"/>
                <a:ea typeface="ＭＳ Ｐゴシック" pitchFamily="1" charset="-128"/>
                <a:cs typeface="Courier New"/>
              </a:rPr>
              <a:t>=</a:t>
            </a:r>
            <a:r>
              <a:rPr lang="en-US" sz="1500" b="1" dirty="0">
                <a:solidFill>
                  <a:srgbClr val="00B050"/>
                </a:solidFill>
                <a:latin typeface="Courier New"/>
                <a:ea typeface="ＭＳ Ｐゴシック" pitchFamily="1" charset="-128"/>
                <a:cs typeface="Courier New"/>
              </a:rPr>
              <a:t>"{id:'</a:t>
            </a:r>
            <a:r>
              <a:rPr lang="en-US" sz="1500" b="1" dirty="0" err="1">
                <a:solidFill>
                  <a:srgbClr val="00B050"/>
                </a:solidFill>
                <a:latin typeface="Courier New"/>
                <a:ea typeface="ＭＳ Ｐゴシック" pitchFamily="1" charset="-128"/>
                <a:cs typeface="Courier New"/>
              </a:rPr>
              <a:t>cmdDelete</a:t>
            </a:r>
            <a:r>
              <a:rPr lang="en-US" sz="1500" b="1" dirty="0" smtClean="0">
                <a:solidFill>
                  <a:srgbClr val="00B050"/>
                </a:solidFill>
                <a:latin typeface="Courier New"/>
                <a:ea typeface="ＭＳ Ｐゴシック" pitchFamily="1" charset="-128"/>
                <a:cs typeface="Courier New"/>
              </a:rPr>
              <a:t>',</a:t>
            </a:r>
            <a:r>
              <a:rPr lang="en-US" sz="1500" b="1" dirty="0" err="1" smtClean="0">
                <a:solidFill>
                  <a:srgbClr val="00B050"/>
                </a:solidFill>
                <a:latin typeface="Courier New"/>
                <a:ea typeface="ＭＳ Ｐゴシック" pitchFamily="1" charset="-128"/>
                <a:cs typeface="Courier New"/>
              </a:rPr>
              <a:t>label:'Delete</a:t>
            </a:r>
            <a:r>
              <a:rPr lang="en-US" sz="1500" b="1" dirty="0" smtClean="0">
                <a:solidFill>
                  <a:srgbClr val="00B050"/>
                </a:solidFill>
                <a:latin typeface="Courier New"/>
                <a:ea typeface="ＭＳ Ｐゴシック" pitchFamily="1" charset="-128"/>
                <a:cs typeface="Courier New"/>
              </a:rPr>
              <a:t>',</a:t>
            </a:r>
            <a:br>
              <a:rPr lang="en-US" sz="1500" b="1" dirty="0" smtClean="0">
                <a:solidFill>
                  <a:srgbClr val="00B050"/>
                </a:solidFill>
                <a:latin typeface="Courier New"/>
                <a:ea typeface="ＭＳ Ｐゴシック" pitchFamily="1" charset="-128"/>
                <a:cs typeface="Courier New"/>
              </a:rPr>
            </a:br>
            <a:r>
              <a:rPr lang="en-US" sz="1500" b="1" dirty="0" smtClean="0">
                <a:solidFill>
                  <a:srgbClr val="00B050"/>
                </a:solidFill>
                <a:latin typeface="Courier New"/>
                <a:ea typeface="ＭＳ Ｐゴシック" pitchFamily="1" charset="-128"/>
                <a:cs typeface="Courier New"/>
              </a:rPr>
              <a:t>    </a:t>
            </a:r>
            <a:r>
              <a:rPr lang="en-US" sz="1500" b="1" dirty="0" err="1" smtClean="0">
                <a:solidFill>
                  <a:srgbClr val="00B050"/>
                </a:solidFill>
                <a:latin typeface="Courier New"/>
                <a:ea typeface="ＭＳ Ｐゴシック" pitchFamily="1" charset="-128"/>
                <a:cs typeface="Courier New"/>
              </a:rPr>
              <a:t>icon</a:t>
            </a:r>
            <a:r>
              <a:rPr lang="en-US" sz="1500" b="1" dirty="0" err="1">
                <a:solidFill>
                  <a:srgbClr val="00B050"/>
                </a:solidFill>
                <a:latin typeface="Courier New"/>
                <a:ea typeface="ＭＳ Ｐゴシック" pitchFamily="1" charset="-128"/>
                <a:cs typeface="Courier New"/>
              </a:rPr>
              <a:t>:'delete</a:t>
            </a:r>
            <a:r>
              <a:rPr lang="en-US" sz="1500" b="1" dirty="0" err="1" smtClean="0">
                <a:solidFill>
                  <a:srgbClr val="00B050"/>
                </a:solidFill>
                <a:latin typeface="Courier New"/>
                <a:ea typeface="ＭＳ Ｐゴシック" pitchFamily="1" charset="-128"/>
                <a:cs typeface="Courier New"/>
              </a:rPr>
              <a:t>',section</a:t>
            </a:r>
            <a:r>
              <a:rPr lang="en-US" sz="1500" b="1" dirty="0" err="1">
                <a:solidFill>
                  <a:srgbClr val="00B050"/>
                </a:solidFill>
                <a:latin typeface="Courier New"/>
                <a:ea typeface="ＭＳ Ｐゴシック" pitchFamily="1" charset="-128"/>
                <a:cs typeface="Courier New"/>
              </a:rPr>
              <a:t>:'global</a:t>
            </a:r>
            <a:r>
              <a:rPr lang="en-US" sz="1500" b="1" dirty="0" err="1" smtClean="0">
                <a:solidFill>
                  <a:srgbClr val="00B050"/>
                </a:solidFill>
                <a:latin typeface="Courier New"/>
                <a:ea typeface="ＭＳ Ｐゴシック" pitchFamily="1" charset="-128"/>
                <a:cs typeface="Courier New"/>
              </a:rPr>
              <a:t>',tooltip</a:t>
            </a:r>
            <a:r>
              <a:rPr lang="en-US" sz="1500" b="1" dirty="0" err="1">
                <a:solidFill>
                  <a:srgbClr val="00B050"/>
                </a:solidFill>
                <a:latin typeface="Courier New"/>
                <a:ea typeface="ＭＳ Ｐゴシック" pitchFamily="1" charset="-128"/>
                <a:cs typeface="Courier New"/>
              </a:rPr>
              <a:t>:</a:t>
            </a:r>
            <a:r>
              <a:rPr lang="en-US" sz="1500" b="1" dirty="0" err="1" smtClean="0">
                <a:solidFill>
                  <a:srgbClr val="00B050"/>
                </a:solidFill>
                <a:latin typeface="Courier New"/>
                <a:ea typeface="ＭＳ Ｐゴシック" pitchFamily="1" charset="-128"/>
                <a:cs typeface="Courier New"/>
              </a:rPr>
              <a:t>'Delete</a:t>
            </a:r>
            <a:r>
              <a:rPr lang="en-US" sz="1500" b="1" dirty="0" smtClean="0">
                <a:solidFill>
                  <a:srgbClr val="00B050"/>
                </a:solidFill>
                <a:latin typeface="Courier New"/>
                <a:ea typeface="ＭＳ Ｐゴシック" pitchFamily="1" charset="-128"/>
                <a:cs typeface="Courier New"/>
              </a:rPr>
              <a:t>'}"</a:t>
            </a:r>
            <a:r>
              <a:rPr lang="en-US" sz="1500" b="1" dirty="0" smtClean="0">
                <a:solidFill>
                  <a:srgbClr val="0070C0"/>
                </a:solidFill>
                <a:latin typeface="Courier New"/>
                <a:ea typeface="ＭＳ Ｐゴシック" pitchFamily="1" charset="-128"/>
                <a:cs typeface="Courier New"/>
              </a:rPr>
              <a:t>&gt;&lt;/button&gt;</a:t>
            </a:r>
            <a:endParaRPr lang="en-US" sz="1500" b="1" dirty="0">
              <a:solidFill>
                <a:srgbClr val="0070C0"/>
              </a:solidFill>
              <a:latin typeface="Courier New"/>
              <a:ea typeface="ＭＳ Ｐゴシック" pitchFamily="1" charset="-128"/>
              <a:cs typeface="Courier New"/>
            </a:endParaRPr>
          </a:p>
          <a:p>
            <a:pPr lvl="2"/>
            <a:r>
              <a:rPr lang="en-US" sz="1500" b="1" dirty="0" smtClean="0">
                <a:solidFill>
                  <a:srgbClr val="0070C0"/>
                </a:solidFill>
                <a:latin typeface="Courier New"/>
                <a:ea typeface="ＭＳ Ｐゴシック" pitchFamily="1" charset="-128"/>
                <a:cs typeface="Courier New"/>
              </a:rPr>
              <a:t>  &lt;</a:t>
            </a:r>
            <a:r>
              <a:rPr lang="en-US" sz="1500" b="1" dirty="0">
                <a:solidFill>
                  <a:srgbClr val="0070C0"/>
                </a:solidFill>
                <a:latin typeface="Courier New"/>
                <a:ea typeface="ＭＳ Ｐゴシック" pitchFamily="1" charset="-128"/>
                <a:cs typeface="Courier New"/>
              </a:rPr>
              <a:t>button </a:t>
            </a:r>
            <a:r>
              <a:rPr lang="en-US" sz="1500" b="1" dirty="0" smtClean="0">
                <a:solidFill>
                  <a:srgbClr val="FF0000"/>
                </a:solidFill>
                <a:latin typeface="Courier New"/>
                <a:ea typeface="ＭＳ Ｐゴシック" pitchFamily="1" charset="-128"/>
                <a:cs typeface="Courier New"/>
              </a:rPr>
              <a:t>data-win-control</a:t>
            </a:r>
            <a:r>
              <a:rPr lang="en-US" sz="1500" b="1" dirty="0">
                <a:solidFill>
                  <a:schemeClr val="tx1"/>
                </a:solidFill>
                <a:latin typeface="Courier New"/>
                <a:ea typeface="ＭＳ Ｐゴシック" pitchFamily="1" charset="-128"/>
                <a:cs typeface="Courier New"/>
              </a:rPr>
              <a:t>=</a:t>
            </a:r>
            <a:r>
              <a:rPr lang="en-US" sz="1500" b="1" dirty="0">
                <a:solidFill>
                  <a:srgbClr val="00B050"/>
                </a:solidFill>
                <a:latin typeface="Courier New"/>
                <a:ea typeface="ＭＳ Ｐゴシック" pitchFamily="1" charset="-128"/>
                <a:cs typeface="Courier New"/>
              </a:rPr>
              <a:t>"</a:t>
            </a:r>
            <a:r>
              <a:rPr lang="en-US" sz="1500" b="1" dirty="0" err="1">
                <a:solidFill>
                  <a:srgbClr val="00B050"/>
                </a:solidFill>
                <a:latin typeface="Courier New"/>
                <a:ea typeface="ＭＳ Ｐゴシック" pitchFamily="1" charset="-128"/>
                <a:cs typeface="Courier New"/>
              </a:rPr>
              <a:t>WinJS.UI.AppBarCommand</a:t>
            </a:r>
            <a:r>
              <a:rPr lang="en-US" sz="1500" b="1" dirty="0">
                <a:solidFill>
                  <a:srgbClr val="00B050"/>
                </a:solidFill>
                <a:latin typeface="Courier New"/>
                <a:ea typeface="ＭＳ Ｐゴシック" pitchFamily="1" charset="-128"/>
                <a:cs typeface="Courier New"/>
              </a:rPr>
              <a:t>" </a:t>
            </a:r>
          </a:p>
          <a:p>
            <a:pPr lvl="2"/>
            <a:r>
              <a:rPr lang="en-US" sz="1500" b="1" dirty="0" smtClean="0">
                <a:solidFill>
                  <a:srgbClr val="0070C0"/>
                </a:solidFill>
                <a:latin typeface="Courier New"/>
                <a:ea typeface="ＭＳ Ｐゴシック" pitchFamily="1" charset="-128"/>
                <a:cs typeface="Courier New"/>
              </a:rPr>
              <a:t>    </a:t>
            </a:r>
            <a:r>
              <a:rPr lang="en-US" sz="1500" b="1" dirty="0" smtClean="0">
                <a:solidFill>
                  <a:srgbClr val="FF0000"/>
                </a:solidFill>
                <a:latin typeface="Courier New"/>
                <a:ea typeface="ＭＳ Ｐゴシック" pitchFamily="1" charset="-128"/>
                <a:cs typeface="Courier New"/>
              </a:rPr>
              <a:t>data-win-options</a:t>
            </a:r>
            <a:r>
              <a:rPr lang="en-US" sz="1500" b="1" dirty="0">
                <a:solidFill>
                  <a:schemeClr val="tx1"/>
                </a:solidFill>
                <a:latin typeface="Courier New"/>
                <a:ea typeface="ＭＳ Ｐゴシック" pitchFamily="1" charset="-128"/>
                <a:cs typeface="Courier New"/>
              </a:rPr>
              <a:t>=</a:t>
            </a:r>
            <a:r>
              <a:rPr lang="en-US" sz="1500" b="1" dirty="0">
                <a:solidFill>
                  <a:srgbClr val="00B050"/>
                </a:solidFill>
                <a:latin typeface="Courier New"/>
                <a:ea typeface="ＭＳ Ｐゴシック" pitchFamily="1" charset="-128"/>
                <a:cs typeface="Courier New"/>
              </a:rPr>
              <a:t>"{id:'</a:t>
            </a:r>
            <a:r>
              <a:rPr lang="en-US" sz="1500" b="1" dirty="0" err="1">
                <a:solidFill>
                  <a:srgbClr val="00B050"/>
                </a:solidFill>
                <a:latin typeface="Courier New"/>
                <a:ea typeface="ＭＳ Ｐゴシック" pitchFamily="1" charset="-128"/>
                <a:cs typeface="Courier New"/>
              </a:rPr>
              <a:t>cmdCamera</a:t>
            </a:r>
            <a:r>
              <a:rPr lang="en-US" sz="1500" b="1" dirty="0">
                <a:solidFill>
                  <a:srgbClr val="00B050"/>
                </a:solidFill>
                <a:latin typeface="Courier New"/>
                <a:ea typeface="ＭＳ Ｐゴシック" pitchFamily="1" charset="-128"/>
                <a:cs typeface="Courier New"/>
              </a:rPr>
              <a:t>', label: </a:t>
            </a:r>
            <a:r>
              <a:rPr lang="en-US" sz="1500" b="1" dirty="0" smtClean="0">
                <a:solidFill>
                  <a:srgbClr val="00B050"/>
                </a:solidFill>
                <a:latin typeface="Courier New"/>
                <a:ea typeface="ＭＳ Ｐゴシック" pitchFamily="1" charset="-128"/>
                <a:cs typeface="Courier New"/>
              </a:rPr>
              <a:t>'Camera',</a:t>
            </a:r>
          </a:p>
          <a:p>
            <a:pPr lvl="2"/>
            <a:r>
              <a:rPr lang="en-US" sz="1500" b="1" dirty="0">
                <a:solidFill>
                  <a:srgbClr val="00B050"/>
                </a:solidFill>
                <a:latin typeface="Courier New"/>
                <a:ea typeface="ＭＳ Ｐゴシック" pitchFamily="1" charset="-128"/>
                <a:cs typeface="Courier New"/>
              </a:rPr>
              <a:t> </a:t>
            </a:r>
            <a:r>
              <a:rPr lang="en-US" sz="1500" b="1" dirty="0" smtClean="0">
                <a:solidFill>
                  <a:srgbClr val="00B050"/>
                </a:solidFill>
                <a:latin typeface="Courier New"/>
                <a:ea typeface="ＭＳ Ｐゴシック" pitchFamily="1" charset="-128"/>
                <a:cs typeface="Courier New"/>
              </a:rPr>
              <a:t>     </a:t>
            </a:r>
            <a:r>
              <a:rPr lang="en-US" sz="1500" b="1" dirty="0" err="1" smtClean="0">
                <a:solidFill>
                  <a:srgbClr val="00B050"/>
                </a:solidFill>
                <a:latin typeface="Courier New"/>
                <a:ea typeface="ＭＳ Ｐゴシック" pitchFamily="1" charset="-128"/>
                <a:cs typeface="Courier New"/>
              </a:rPr>
              <a:t>icon:'camera</a:t>
            </a:r>
            <a:r>
              <a:rPr lang="en-US" sz="1500" b="1" dirty="0">
                <a:solidFill>
                  <a:srgbClr val="00B050"/>
                </a:solidFill>
                <a:latin typeface="Courier New"/>
                <a:ea typeface="ＭＳ Ｐゴシック" pitchFamily="1" charset="-128"/>
                <a:cs typeface="Courier New"/>
              </a:rPr>
              <a:t>', </a:t>
            </a:r>
            <a:r>
              <a:rPr lang="en-US" sz="1500" b="1" dirty="0" err="1" smtClean="0">
                <a:solidFill>
                  <a:srgbClr val="00B050"/>
                </a:solidFill>
                <a:latin typeface="Courier New"/>
                <a:ea typeface="ＭＳ Ｐゴシック" pitchFamily="1" charset="-128"/>
                <a:cs typeface="Courier New"/>
              </a:rPr>
              <a:t>section:'selection</a:t>
            </a:r>
            <a:r>
              <a:rPr lang="en-US" sz="1500" b="1" dirty="0">
                <a:solidFill>
                  <a:srgbClr val="00B050"/>
                </a:solidFill>
                <a:latin typeface="Courier New"/>
                <a:ea typeface="ＭＳ Ｐゴシック" pitchFamily="1" charset="-128"/>
                <a:cs typeface="Courier New"/>
              </a:rPr>
              <a:t>', </a:t>
            </a:r>
            <a:endParaRPr lang="en-US" sz="1500" b="1" dirty="0" smtClean="0">
              <a:solidFill>
                <a:srgbClr val="00B050"/>
              </a:solidFill>
              <a:latin typeface="Courier New"/>
              <a:ea typeface="ＭＳ Ｐゴシック" pitchFamily="1" charset="-128"/>
              <a:cs typeface="Courier New"/>
            </a:endParaRPr>
          </a:p>
          <a:p>
            <a:pPr lvl="2"/>
            <a:r>
              <a:rPr lang="en-US" sz="1500" b="1" dirty="0">
                <a:solidFill>
                  <a:srgbClr val="00B050"/>
                </a:solidFill>
                <a:latin typeface="Courier New"/>
                <a:ea typeface="ＭＳ Ｐゴシック" pitchFamily="1" charset="-128"/>
                <a:cs typeface="Courier New"/>
              </a:rPr>
              <a:t> </a:t>
            </a:r>
            <a:r>
              <a:rPr lang="en-US" sz="1500" b="1" dirty="0" smtClean="0">
                <a:solidFill>
                  <a:srgbClr val="00B050"/>
                </a:solidFill>
                <a:latin typeface="Courier New"/>
                <a:ea typeface="ＭＳ Ｐゴシック" pitchFamily="1" charset="-128"/>
                <a:cs typeface="Courier New"/>
              </a:rPr>
              <a:t>     </a:t>
            </a:r>
            <a:r>
              <a:rPr lang="en-US" sz="1500" b="1" dirty="0" err="1" smtClean="0">
                <a:solidFill>
                  <a:srgbClr val="00B050"/>
                </a:solidFill>
                <a:latin typeface="Courier New"/>
                <a:ea typeface="ＭＳ Ｐゴシック" pitchFamily="1" charset="-128"/>
                <a:cs typeface="Courier New"/>
              </a:rPr>
              <a:t>tooltip:'Take</a:t>
            </a:r>
            <a:r>
              <a:rPr lang="en-US" sz="1500" b="1" dirty="0" smtClean="0">
                <a:solidFill>
                  <a:srgbClr val="00B050"/>
                </a:solidFill>
                <a:latin typeface="Courier New"/>
                <a:ea typeface="ＭＳ Ｐゴシック" pitchFamily="1" charset="-128"/>
                <a:cs typeface="Courier New"/>
              </a:rPr>
              <a:t> </a:t>
            </a:r>
            <a:r>
              <a:rPr lang="en-US" sz="1500" b="1" dirty="0">
                <a:solidFill>
                  <a:srgbClr val="00B050"/>
                </a:solidFill>
                <a:latin typeface="Courier New"/>
                <a:ea typeface="ＭＳ Ｐゴシック" pitchFamily="1" charset="-128"/>
                <a:cs typeface="Courier New"/>
              </a:rPr>
              <a:t>a picture</a:t>
            </a:r>
            <a:r>
              <a:rPr lang="en-US" sz="1500" b="1" dirty="0" smtClean="0">
                <a:solidFill>
                  <a:srgbClr val="00B050"/>
                </a:solidFill>
                <a:latin typeface="Courier New"/>
                <a:ea typeface="ＭＳ Ｐゴシック" pitchFamily="1" charset="-128"/>
                <a:cs typeface="Courier New"/>
              </a:rPr>
              <a:t>'}"</a:t>
            </a:r>
            <a:r>
              <a:rPr lang="en-US" sz="1500" b="1" dirty="0" smtClean="0">
                <a:solidFill>
                  <a:srgbClr val="0070C0"/>
                </a:solidFill>
                <a:latin typeface="Courier New"/>
                <a:ea typeface="ＭＳ Ｐゴシック" pitchFamily="1" charset="-128"/>
                <a:cs typeface="Courier New"/>
              </a:rPr>
              <a:t>&gt;&lt;/button&gt;</a:t>
            </a:r>
            <a:endParaRPr lang="en-US" sz="1500" b="1" dirty="0">
              <a:solidFill>
                <a:srgbClr val="0070C0"/>
              </a:solidFill>
              <a:latin typeface="Courier New"/>
              <a:ea typeface="ＭＳ Ｐゴシック" pitchFamily="1" charset="-128"/>
              <a:cs typeface="Courier New"/>
            </a:endParaRPr>
          </a:p>
          <a:p>
            <a:pPr lvl="2"/>
            <a:r>
              <a:rPr lang="en-US" sz="1500" b="1" dirty="0">
                <a:solidFill>
                  <a:srgbClr val="0070C0"/>
                </a:solidFill>
                <a:latin typeface="Courier New"/>
                <a:ea typeface="ＭＳ Ｐゴシック" pitchFamily="1" charset="-128"/>
                <a:cs typeface="Courier New"/>
              </a:rPr>
              <a:t>&lt;/div</a:t>
            </a:r>
            <a:r>
              <a:rPr lang="en-US" sz="1500" b="1" dirty="0" smtClean="0">
                <a:solidFill>
                  <a:srgbClr val="0070C0"/>
                </a:solidFill>
                <a:latin typeface="Courier New"/>
                <a:ea typeface="ＭＳ Ｐゴシック" pitchFamily="1" charset="-128"/>
                <a:cs typeface="Courier New"/>
              </a:rPr>
              <a:t>&gt;</a:t>
            </a:r>
          </a:p>
        </p:txBody>
      </p:sp>
      <p:cxnSp>
        <p:nvCxnSpPr>
          <p:cNvPr id="7" name="Connecteur droit 6"/>
          <p:cNvCxnSpPr/>
          <p:nvPr/>
        </p:nvCxnSpPr>
        <p:spPr>
          <a:xfrm>
            <a:off x="1115740" y="149245"/>
            <a:ext cx="0" cy="4588228"/>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194619"/>
            <a:ext cx="4464496" cy="461665"/>
          </a:xfrm>
          <a:prstGeom prst="rect">
            <a:avLst/>
          </a:prstGeom>
          <a:noFill/>
        </p:spPr>
        <p:txBody>
          <a:bodyPr wrap="square" rtlCol="0">
            <a:spAutoFit/>
          </a:bodyPr>
          <a:lstStyle/>
          <a:p>
            <a:pPr algn="ctr"/>
            <a:r>
              <a:rPr lang="en-US" sz="2400" b="1" dirty="0" smtClean="0">
                <a:latin typeface="Calibri (Heading)"/>
                <a:cs typeface="Calibri (Heading)"/>
              </a:rPr>
              <a:t>Complex control: </a:t>
            </a:r>
            <a:r>
              <a:rPr lang="en-US" sz="2400" b="1" dirty="0" err="1" smtClean="0">
                <a:latin typeface="Calibri (Heading)"/>
                <a:cs typeface="Calibri (Heading)"/>
              </a:rPr>
              <a:t>AppBar</a:t>
            </a:r>
            <a:r>
              <a:rPr lang="en-US" sz="2400" b="1" dirty="0" smtClean="0">
                <a:latin typeface="Calibri (Heading)"/>
                <a:cs typeface="Calibri (Heading)"/>
              </a:rPr>
              <a:t> </a:t>
            </a:r>
            <a:endParaRPr lang="en-US" sz="2400" b="1" dirty="0">
              <a:latin typeface="Calibri (Heading)"/>
              <a:cs typeface="Calibri (Heading)"/>
            </a:endParaRPr>
          </a:p>
        </p:txBody>
      </p:sp>
      <p:sp>
        <p:nvSpPr>
          <p:cNvPr id="6" name="Virage 5"/>
          <p:cNvSpPr/>
          <p:nvPr/>
        </p:nvSpPr>
        <p:spPr>
          <a:xfrm rot="5400000">
            <a:off x="6444208" y="1993404"/>
            <a:ext cx="4248472" cy="1080120"/>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11" name="Image 10"/>
          <p:cNvPicPr>
            <a:picLocks noChangeAspect="1"/>
          </p:cNvPicPr>
          <p:nvPr/>
        </p:nvPicPr>
        <p:blipFill>
          <a:blip r:embed="rId3"/>
          <a:stretch>
            <a:fillRect/>
          </a:stretch>
        </p:blipFill>
        <p:spPr>
          <a:xfrm>
            <a:off x="0" y="4809599"/>
            <a:ext cx="9151200" cy="516298"/>
          </a:xfrm>
          <a:prstGeom prst="rect">
            <a:avLst/>
          </a:prstGeom>
        </p:spPr>
      </p:pic>
    </p:spTree>
    <p:extLst>
      <p:ext uri="{BB962C8B-B14F-4D97-AF65-F5344CB8AC3E}">
        <p14:creationId xmlns:p14="http://schemas.microsoft.com/office/powerpoint/2010/main" val="7086302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AppBar</a:t>
            </a:r>
            <a:r>
              <a:rPr lang="fr-FR" dirty="0" smtClean="0">
                <a:ea typeface="ＭＳ Ｐゴシック" pitchFamily="34" charset="-128"/>
              </a:rPr>
              <a:t> JS Code </a:t>
            </a:r>
            <a:r>
              <a:rPr lang="fr-FR" dirty="0" err="1" smtClean="0">
                <a:ea typeface="ＭＳ Ｐゴシック" pitchFamily="34" charset="-128"/>
              </a:rPr>
              <a:t>Behind</a:t>
            </a:r>
            <a:r>
              <a:rPr lang="fr-FR" dirty="0" smtClean="0">
                <a:ea typeface="ＭＳ Ｐゴシック" pitchFamily="34" charset="-128"/>
              </a:rPr>
              <a:t> </a:t>
            </a:r>
            <a:r>
              <a:rPr lang="fr-FR" dirty="0" err="1" smtClean="0">
                <a:ea typeface="ＭＳ Ｐゴシック" pitchFamily="34" charset="-128"/>
              </a:rPr>
              <a:t>example</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smtClean="0">
                <a:ea typeface="ＭＳ Ｐゴシック" pitchFamily="34" charset="-128"/>
              </a:rPr>
              <a:t>WinJS</a:t>
            </a:r>
            <a:r>
              <a:rPr lang="en-US" dirty="0" smtClean="0">
                <a:ea typeface="ＭＳ Ｐゴシック" pitchFamily="34" charset="-128"/>
              </a:rPr>
              <a:t> Syntax &amp; Controls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6"/>
          <p:cNvSpPr/>
          <p:nvPr/>
        </p:nvSpPr>
        <p:spPr>
          <a:xfrm>
            <a:off x="179512" y="913284"/>
            <a:ext cx="8785225" cy="4257798"/>
          </a:xfrm>
          <a:prstGeom prst="roundRect">
            <a:avLst>
              <a:gd name="adj" fmla="val 11165"/>
            </a:avLst>
          </a:prstGeom>
        </p:spPr>
        <p:style>
          <a:lnRef idx="2">
            <a:schemeClr val="dk1"/>
          </a:lnRef>
          <a:fillRef idx="1">
            <a:schemeClr val="lt1"/>
          </a:fillRef>
          <a:effectRef idx="0">
            <a:schemeClr val="dk1"/>
          </a:effectRef>
          <a:fontRef idx="minor">
            <a:schemeClr val="dk1"/>
          </a:fontRef>
        </p:style>
        <p:txBody>
          <a:bodyPr anchor="ctr"/>
          <a:lstStyle/>
          <a:p>
            <a:r>
              <a:rPr lang="en-US" sz="1600" b="1" dirty="0" err="1">
                <a:solidFill>
                  <a:schemeClr val="tx1"/>
                </a:solidFill>
                <a:latin typeface="Courier New"/>
                <a:ea typeface="ＭＳ Ｐゴシック" pitchFamily="1" charset="-128"/>
                <a:cs typeface="Courier New"/>
              </a:rPr>
              <a:t>WinJS.UI.Pages.define</a:t>
            </a:r>
            <a:r>
              <a:rPr lang="en-US" sz="1600" b="1" dirty="0" smtClean="0">
                <a:solidFill>
                  <a:schemeClr val="tx1"/>
                </a:solidFill>
                <a:latin typeface="Courier New"/>
                <a:ea typeface="ＭＳ Ｐゴシック" pitchFamily="1" charset="-128"/>
                <a:cs typeface="Courier New"/>
              </a:rPr>
              <a:t>(</a:t>
            </a:r>
            <a:r>
              <a:rPr lang="en-US" sz="1600" b="1" dirty="0" smtClean="0">
                <a:solidFill>
                  <a:srgbClr val="C00000"/>
                </a:solidFill>
                <a:latin typeface="Courier New"/>
                <a:ea typeface="ＭＳ Ｐゴシック" pitchFamily="1" charset="-128"/>
                <a:cs typeface="Courier New"/>
              </a:rPr>
              <a:t>"/pages/</a:t>
            </a:r>
            <a:r>
              <a:rPr lang="en-US" sz="1600" b="1" dirty="0" err="1" smtClean="0">
                <a:solidFill>
                  <a:srgbClr val="C00000"/>
                </a:solidFill>
                <a:latin typeface="Courier New"/>
                <a:ea typeface="ＭＳ Ｐゴシック" pitchFamily="1" charset="-128"/>
                <a:cs typeface="Courier New"/>
              </a:rPr>
              <a:t>appbar</a:t>
            </a:r>
            <a:r>
              <a:rPr lang="en-US" sz="1600" b="1" dirty="0" smtClean="0">
                <a:solidFill>
                  <a:srgbClr val="C00000"/>
                </a:solidFill>
                <a:latin typeface="Courier New"/>
                <a:ea typeface="ＭＳ Ｐゴシック" pitchFamily="1" charset="-128"/>
                <a:cs typeface="Courier New"/>
              </a:rPr>
              <a:t>/appbar.html"</a:t>
            </a:r>
            <a:r>
              <a:rPr lang="en-US" sz="1600" b="1" dirty="0" smtClean="0">
                <a:solidFill>
                  <a:schemeClr val="tx1"/>
                </a:solidFill>
                <a:latin typeface="Courier New"/>
                <a:ea typeface="ＭＳ Ｐゴシック" pitchFamily="1" charset="-128"/>
                <a:cs typeface="Courier New"/>
              </a:rPr>
              <a:t>,</a:t>
            </a:r>
            <a:r>
              <a:rPr lang="en-US" sz="1600" b="1" dirty="0" smtClean="0">
                <a:solidFill>
                  <a:srgbClr val="C00000"/>
                </a:solidFill>
                <a:latin typeface="Courier New"/>
                <a:ea typeface="ＭＳ Ｐゴシック" pitchFamily="1" charset="-128"/>
                <a:cs typeface="Courier New"/>
              </a:rPr>
              <a:t> </a:t>
            </a:r>
            <a:r>
              <a:rPr lang="en-US" sz="1600" b="1" dirty="0">
                <a:solidFill>
                  <a:schemeClr val="tx1"/>
                </a:solidFill>
                <a:latin typeface="Courier New"/>
                <a:ea typeface="ＭＳ Ｐゴシック" pitchFamily="1" charset="-128"/>
                <a:cs typeface="Courier New"/>
              </a:rPr>
              <a:t>{</a:t>
            </a:r>
          </a:p>
          <a:p>
            <a:r>
              <a:rPr lang="en-US" sz="1600" b="1" dirty="0">
                <a:solidFill>
                  <a:schemeClr val="tx1"/>
                </a:solidFill>
                <a:latin typeface="Courier New"/>
                <a:ea typeface="ＭＳ Ｐゴシック" pitchFamily="1" charset="-128"/>
                <a:cs typeface="Courier New"/>
              </a:rPr>
              <a:t>  ready: </a:t>
            </a:r>
            <a:r>
              <a:rPr lang="en-US" sz="1600" b="1" dirty="0">
                <a:solidFill>
                  <a:srgbClr val="0070C0"/>
                </a:solidFill>
                <a:latin typeface="Courier New"/>
                <a:ea typeface="ＭＳ Ｐゴシック" pitchFamily="1" charset="-128"/>
                <a:cs typeface="Courier New"/>
              </a:rPr>
              <a:t>function</a:t>
            </a:r>
            <a:r>
              <a:rPr lang="en-US" sz="1600" b="1" dirty="0">
                <a:solidFill>
                  <a:schemeClr val="tx1"/>
                </a:solidFill>
                <a:latin typeface="Courier New"/>
                <a:ea typeface="ＭＳ Ｐゴシック" pitchFamily="1" charset="-128"/>
                <a:cs typeface="Courier New"/>
              </a:rPr>
              <a:t> (element, options) </a:t>
            </a:r>
            <a:r>
              <a:rPr lang="en-US" sz="1600" b="1" dirty="0" smtClean="0">
                <a:solidFill>
                  <a:schemeClr val="tx1"/>
                </a:solidFill>
                <a:latin typeface="Courier New"/>
                <a:ea typeface="ＭＳ Ｐゴシック" pitchFamily="1" charset="-128"/>
                <a:cs typeface="Courier New"/>
              </a:rPr>
              <a:t>{</a:t>
            </a:r>
          </a:p>
          <a:p>
            <a:r>
              <a:rPr lang="en-US" sz="1600" b="1" dirty="0" smtClean="0">
                <a:solidFill>
                  <a:srgbClr val="0070C0"/>
                </a:solidFill>
                <a:latin typeface="Courier New"/>
                <a:ea typeface="ＭＳ Ｐゴシック" pitchFamily="1" charset="-128"/>
                <a:cs typeface="Courier New"/>
              </a:rPr>
              <a:t>    </a:t>
            </a:r>
            <a:r>
              <a:rPr lang="en-US" sz="1600" b="1" dirty="0" err="1" smtClean="0">
                <a:solidFill>
                  <a:srgbClr val="0070C0"/>
                </a:solidFill>
                <a:latin typeface="Courier New"/>
                <a:ea typeface="ＭＳ Ｐゴシック" pitchFamily="1" charset="-128"/>
                <a:cs typeface="Courier New"/>
              </a:rPr>
              <a:t>var</a:t>
            </a:r>
            <a:r>
              <a:rPr lang="en-US" sz="1600" b="1" dirty="0" smtClean="0">
                <a:solidFill>
                  <a:schemeClr val="tx1"/>
                </a:solidFill>
                <a:latin typeface="Courier New"/>
                <a:ea typeface="ＭＳ Ｐゴシック" pitchFamily="1" charset="-128"/>
                <a:cs typeface="Courier New"/>
              </a:rPr>
              <a:t> bar = </a:t>
            </a:r>
            <a:r>
              <a:rPr lang="en-US" sz="1600" b="1" dirty="0" err="1" smtClean="0">
                <a:solidFill>
                  <a:schemeClr val="tx1"/>
                </a:solidFill>
                <a:latin typeface="Courier New"/>
                <a:ea typeface="ＭＳ Ｐゴシック" pitchFamily="1" charset="-128"/>
                <a:cs typeface="Courier New"/>
              </a:rPr>
              <a:t>element.querySelector</a:t>
            </a:r>
            <a:r>
              <a:rPr lang="en-US" sz="1600" b="1" dirty="0" smtClean="0">
                <a:solidFill>
                  <a:schemeClr val="tx1"/>
                </a:solidFill>
                <a:latin typeface="Courier New"/>
                <a:ea typeface="ＭＳ Ｐゴシック" pitchFamily="1" charset="-128"/>
                <a:cs typeface="Courier New"/>
              </a:rPr>
              <a:t>(</a:t>
            </a:r>
            <a:r>
              <a:rPr lang="en-US" sz="1600" b="1" dirty="0" smtClean="0">
                <a:solidFill>
                  <a:srgbClr val="C00000"/>
                </a:solidFill>
                <a:latin typeface="Courier New"/>
                <a:ea typeface="ＭＳ Ｐゴシック" pitchFamily="1" charset="-128"/>
                <a:cs typeface="Courier New"/>
              </a:rPr>
              <a:t>"#</a:t>
            </a:r>
            <a:r>
              <a:rPr lang="en-US" sz="1600" b="1" dirty="0" err="1" smtClean="0">
                <a:solidFill>
                  <a:srgbClr val="C00000"/>
                </a:solidFill>
                <a:latin typeface="Courier New"/>
                <a:ea typeface="ＭＳ Ｐゴシック" pitchFamily="1" charset="-128"/>
                <a:cs typeface="Courier New"/>
              </a:rPr>
              <a:t>myAppBar</a:t>
            </a:r>
            <a:r>
              <a:rPr lang="en-US" sz="1600" b="1" dirty="0" smtClean="0">
                <a:solidFill>
                  <a:srgbClr val="C00000"/>
                </a:solidFill>
                <a:latin typeface="Courier New"/>
                <a:ea typeface="ＭＳ Ｐゴシック" pitchFamily="1" charset="-128"/>
                <a:cs typeface="Courier New"/>
              </a:rPr>
              <a:t>"</a:t>
            </a:r>
            <a:r>
              <a:rPr lang="en-US" sz="1600" b="1" dirty="0" smtClean="0">
                <a:solidFill>
                  <a:schemeClr val="tx1"/>
                </a:solidFill>
                <a:latin typeface="Courier New"/>
                <a:ea typeface="ＭＳ Ｐゴシック" pitchFamily="1" charset="-128"/>
                <a:cs typeface="Courier New"/>
              </a:rPr>
              <a:t>).</a:t>
            </a:r>
            <a:r>
              <a:rPr lang="en-US" sz="1600" b="1" dirty="0" err="1">
                <a:solidFill>
                  <a:schemeClr val="tx1"/>
                </a:solidFill>
                <a:latin typeface="Courier New"/>
                <a:ea typeface="ＭＳ Ｐゴシック" pitchFamily="1" charset="-128"/>
                <a:cs typeface="Courier New"/>
              </a:rPr>
              <a:t>winControl</a:t>
            </a:r>
            <a:r>
              <a:rPr lang="en-US" sz="1600" b="1" dirty="0" smtClean="0">
                <a:solidFill>
                  <a:schemeClr val="tx1"/>
                </a:solidFill>
                <a:latin typeface="Courier New"/>
                <a:ea typeface="ＭＳ Ｐゴシック" pitchFamily="1" charset="-128"/>
                <a:cs typeface="Courier New"/>
              </a:rPr>
              <a:t>;</a:t>
            </a:r>
            <a:endParaRPr lang="en-US" sz="1600" b="1" dirty="0">
              <a:solidFill>
                <a:schemeClr val="tx1"/>
              </a:solidFill>
              <a:latin typeface="Courier New"/>
              <a:ea typeface="ＭＳ Ｐゴシック" pitchFamily="1" charset="-128"/>
              <a:cs typeface="Courier New"/>
            </a:endParaRP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//imperatively add a click handler for the add button</a:t>
            </a:r>
          </a:p>
          <a:p>
            <a:r>
              <a:rPr lang="en-US" sz="1600" b="1" dirty="0">
                <a:solidFill>
                  <a:schemeClr val="tx1"/>
                </a:solidFill>
                <a:latin typeface="Courier New"/>
                <a:ea typeface="ＭＳ Ｐゴシック" pitchFamily="1" charset="-128"/>
                <a:cs typeface="Courier New"/>
              </a:rPr>
              <a:t>    </a:t>
            </a:r>
            <a:r>
              <a:rPr lang="en-US" sz="1600" b="1" dirty="0" err="1">
                <a:solidFill>
                  <a:srgbClr val="0070C0"/>
                </a:solidFill>
                <a:latin typeface="Courier New"/>
                <a:ea typeface="ＭＳ Ｐゴシック" pitchFamily="1" charset="-128"/>
                <a:cs typeface="Courier New"/>
              </a:rPr>
              <a:t>var</a:t>
            </a:r>
            <a:r>
              <a:rPr lang="en-US" sz="1600" b="1" dirty="0">
                <a:solidFill>
                  <a:schemeClr val="tx1"/>
                </a:solidFill>
                <a:latin typeface="Courier New"/>
                <a:ea typeface="ＭＳ Ｐゴシック" pitchFamily="1" charset="-128"/>
                <a:cs typeface="Courier New"/>
              </a:rPr>
              <a:t> </a:t>
            </a:r>
            <a:r>
              <a:rPr lang="en-US" sz="1600" b="1" dirty="0" err="1">
                <a:solidFill>
                  <a:schemeClr val="tx1"/>
                </a:solidFill>
                <a:latin typeface="Courier New"/>
                <a:ea typeface="ＭＳ Ｐゴシック" pitchFamily="1" charset="-128"/>
                <a:cs typeface="Courier New"/>
              </a:rPr>
              <a:t>cmdAdd</a:t>
            </a:r>
            <a:r>
              <a:rPr lang="en-US" sz="1600" b="1" dirty="0">
                <a:solidFill>
                  <a:schemeClr val="tx1"/>
                </a:solidFill>
                <a:latin typeface="Courier New"/>
                <a:ea typeface="ＭＳ Ｐゴシック" pitchFamily="1" charset="-128"/>
                <a:cs typeface="Courier New"/>
              </a:rPr>
              <a:t> = </a:t>
            </a:r>
            <a:r>
              <a:rPr lang="en-US" sz="1600" b="1" dirty="0" err="1" smtClean="0">
                <a:solidFill>
                  <a:schemeClr val="tx1"/>
                </a:solidFill>
                <a:latin typeface="Courier New"/>
                <a:ea typeface="ＭＳ Ｐゴシック" pitchFamily="1" charset="-128"/>
                <a:cs typeface="Courier New"/>
              </a:rPr>
              <a:t>bar.getCommandById</a:t>
            </a:r>
            <a:r>
              <a:rPr lang="en-US" sz="1600" b="1" dirty="0" smtClean="0">
                <a:solidFill>
                  <a:schemeClr val="tx1"/>
                </a:solidFill>
                <a:latin typeface="Courier New"/>
                <a:ea typeface="ＭＳ Ｐゴシック" pitchFamily="1" charset="-128"/>
                <a:cs typeface="Courier New"/>
              </a:rPr>
              <a:t>(</a:t>
            </a:r>
            <a:r>
              <a:rPr lang="en-US" sz="1600" b="1" dirty="0" smtClean="0">
                <a:solidFill>
                  <a:srgbClr val="C00000"/>
                </a:solidFill>
                <a:latin typeface="Courier New"/>
                <a:ea typeface="ＭＳ Ｐゴシック" pitchFamily="1" charset="-128"/>
                <a:cs typeface="Courier New"/>
              </a:rPr>
              <a:t>"</a:t>
            </a:r>
            <a:r>
              <a:rPr lang="en-US" sz="1600" b="1" dirty="0" err="1" smtClean="0">
                <a:solidFill>
                  <a:srgbClr val="C00000"/>
                </a:solidFill>
                <a:latin typeface="Courier New"/>
                <a:ea typeface="ＭＳ Ｐゴシック" pitchFamily="1" charset="-128"/>
                <a:cs typeface="Courier New"/>
              </a:rPr>
              <a:t>cmdAdd</a:t>
            </a:r>
            <a:r>
              <a:rPr lang="en-US" sz="1600" b="1" dirty="0" smtClean="0">
                <a:solidFill>
                  <a:srgbClr val="C00000"/>
                </a:solidFill>
                <a:latin typeface="Courier New"/>
                <a:ea typeface="ＭＳ Ｐゴシック" pitchFamily="1" charset="-128"/>
                <a:cs typeface="Courier New"/>
              </a:rPr>
              <a:t>"</a:t>
            </a:r>
            <a:r>
              <a:rPr lang="en-US" sz="1600" b="1" dirty="0" smtClean="0">
                <a:solidFill>
                  <a:schemeClr val="tx1"/>
                </a:solidFill>
                <a:latin typeface="Courier New"/>
                <a:ea typeface="ＭＳ Ｐゴシック" pitchFamily="1" charset="-128"/>
                <a:cs typeface="Courier New"/>
              </a:rPr>
              <a:t>);</a:t>
            </a:r>
            <a:endParaRPr lang="en-US" sz="1600" b="1" dirty="0">
              <a:solidFill>
                <a:schemeClr val="tx1"/>
              </a:solidFill>
              <a:latin typeface="Courier New"/>
              <a:ea typeface="ＭＳ Ｐゴシック" pitchFamily="1" charset="-128"/>
              <a:cs typeface="Courier New"/>
            </a:endParaRPr>
          </a:p>
          <a:p>
            <a:r>
              <a:rPr lang="en-US" sz="1600" b="1" dirty="0">
                <a:solidFill>
                  <a:schemeClr val="tx1"/>
                </a:solidFill>
                <a:latin typeface="Courier New"/>
                <a:ea typeface="ＭＳ Ｐゴシック" pitchFamily="1" charset="-128"/>
                <a:cs typeface="Courier New"/>
              </a:rPr>
              <a:t>    </a:t>
            </a:r>
            <a:r>
              <a:rPr lang="en-US" sz="1600" b="1" dirty="0" err="1">
                <a:solidFill>
                  <a:schemeClr val="tx1"/>
                </a:solidFill>
                <a:latin typeface="Courier New"/>
                <a:ea typeface="ＭＳ Ｐゴシック" pitchFamily="1" charset="-128"/>
                <a:cs typeface="Courier New"/>
              </a:rPr>
              <a:t>cmdAdd.onclick</a:t>
            </a:r>
            <a:r>
              <a:rPr lang="en-US" sz="1600" b="1" dirty="0">
                <a:solidFill>
                  <a:schemeClr val="tx1"/>
                </a:solidFill>
                <a:latin typeface="Courier New"/>
                <a:ea typeface="ＭＳ Ｐゴシック" pitchFamily="1" charset="-128"/>
                <a:cs typeface="Courier New"/>
              </a:rPr>
              <a:t> = function (e) {</a:t>
            </a:r>
          </a:p>
          <a:p>
            <a:r>
              <a:rPr lang="en-US" sz="1600" b="1" dirty="0">
                <a:solidFill>
                  <a:schemeClr val="tx1"/>
                </a:solidFill>
                <a:latin typeface="Courier New"/>
                <a:ea typeface="ＭＳ Ｐゴシック" pitchFamily="1" charset="-128"/>
                <a:cs typeface="Courier New"/>
              </a:rPr>
              <a:t>      </a:t>
            </a:r>
            <a:r>
              <a:rPr lang="en-US" sz="1600" b="1" dirty="0" err="1" smtClean="0">
                <a:solidFill>
                  <a:schemeClr val="tx1"/>
                </a:solidFill>
                <a:latin typeface="Courier New"/>
                <a:ea typeface="ＭＳ Ｐゴシック" pitchFamily="1" charset="-128"/>
                <a:cs typeface="Courier New"/>
              </a:rPr>
              <a:t>Windows.UI.Popups.MessageDialog</a:t>
            </a:r>
            <a:r>
              <a:rPr lang="en-US" sz="1600" b="1" dirty="0" smtClean="0">
                <a:solidFill>
                  <a:schemeClr val="tx1"/>
                </a:solidFill>
                <a:latin typeface="Courier New"/>
                <a:ea typeface="ＭＳ Ｐゴシック" pitchFamily="1" charset="-128"/>
                <a:cs typeface="Courier New"/>
              </a:rPr>
              <a:t>(</a:t>
            </a:r>
            <a:r>
              <a:rPr lang="en-US" sz="1600" b="1" dirty="0" smtClean="0">
                <a:solidFill>
                  <a:srgbClr val="C00000"/>
                </a:solidFill>
                <a:latin typeface="Courier New"/>
                <a:ea typeface="ＭＳ Ｐゴシック" pitchFamily="1" charset="-128"/>
                <a:cs typeface="Courier New"/>
              </a:rPr>
              <a:t>"add"</a:t>
            </a:r>
            <a:r>
              <a:rPr lang="en-US" sz="1600" b="1" dirty="0" smtClean="0">
                <a:solidFill>
                  <a:schemeClr val="tx1"/>
                </a:solidFill>
                <a:latin typeface="Courier New"/>
                <a:ea typeface="ＭＳ Ｐゴシック" pitchFamily="1" charset="-128"/>
                <a:cs typeface="Courier New"/>
              </a:rPr>
              <a:t>).</a:t>
            </a:r>
            <a:r>
              <a:rPr lang="en-US" sz="1600" b="1" dirty="0" err="1">
                <a:solidFill>
                  <a:schemeClr val="tx1"/>
                </a:solidFill>
                <a:latin typeface="Courier New"/>
                <a:ea typeface="ＭＳ Ｐゴシック" pitchFamily="1" charset="-128"/>
                <a:cs typeface="Courier New"/>
              </a:rPr>
              <a:t>showAsync</a:t>
            </a:r>
            <a:r>
              <a:rPr lang="en-US" sz="1600" b="1" dirty="0">
                <a:solidFill>
                  <a:schemeClr val="tx1"/>
                </a:solidFill>
                <a:latin typeface="Courier New"/>
                <a:ea typeface="ＭＳ Ｐゴシック" pitchFamily="1" charset="-128"/>
                <a:cs typeface="Courier New"/>
              </a:rPr>
              <a:t>();</a:t>
            </a:r>
          </a:p>
          <a:p>
            <a:r>
              <a:rPr lang="en-US" sz="1600" b="1" dirty="0">
                <a:solidFill>
                  <a:schemeClr val="tx1"/>
                </a:solidFill>
                <a:latin typeface="Courier New"/>
                <a:ea typeface="ＭＳ Ｐゴシック" pitchFamily="1" charset="-128"/>
                <a:cs typeface="Courier New"/>
              </a:rPr>
              <a:t>  </a:t>
            </a:r>
            <a:r>
              <a:rPr lang="en-US" sz="1600" b="1" dirty="0" smtClean="0">
                <a:solidFill>
                  <a:schemeClr val="tx1"/>
                </a:solidFill>
                <a:latin typeface="Courier New"/>
                <a:ea typeface="ＭＳ Ｐゴシック" pitchFamily="1" charset="-128"/>
                <a:cs typeface="Courier New"/>
              </a:rPr>
              <a:t>  };</a:t>
            </a:r>
            <a:endParaRPr lang="en-US" sz="1600" b="1" dirty="0" smtClean="0">
              <a:solidFill>
                <a:srgbClr val="C00000"/>
              </a:solidFill>
              <a:latin typeface="Courier New"/>
              <a:ea typeface="ＭＳ Ｐゴシック" pitchFamily="1" charset="-128"/>
              <a:cs typeface="Courier New"/>
            </a:endParaRPr>
          </a:p>
          <a:p>
            <a:r>
              <a:rPr lang="en-US" sz="1600" b="1" dirty="0">
                <a:solidFill>
                  <a:srgbClr val="C00000"/>
                </a:solidFill>
                <a:latin typeface="Courier New"/>
                <a:ea typeface="ＭＳ Ｐゴシック" pitchFamily="1" charset="-128"/>
                <a:cs typeface="Courier New"/>
              </a:rPr>
              <a:t> </a:t>
            </a:r>
            <a:r>
              <a:rPr lang="en-US" sz="1600" b="1" dirty="0" smtClean="0">
                <a:solidFill>
                  <a:srgbClr val="C00000"/>
                </a:solidFill>
                <a:latin typeface="Courier New"/>
                <a:ea typeface="ＭＳ Ｐゴシック" pitchFamily="1" charset="-128"/>
                <a:cs typeface="Courier New"/>
              </a:rPr>
              <a:t>   </a:t>
            </a:r>
            <a:r>
              <a:rPr lang="en-US" sz="1600" b="1" dirty="0" smtClean="0">
                <a:solidFill>
                  <a:srgbClr val="00B050"/>
                </a:solidFill>
                <a:latin typeface="Courier New"/>
                <a:ea typeface="ＭＳ Ｐゴシック" pitchFamily="1" charset="-128"/>
                <a:cs typeface="Courier New"/>
              </a:rPr>
              <a:t>//</a:t>
            </a:r>
            <a:r>
              <a:rPr lang="en-US" sz="1600" b="1" dirty="0">
                <a:solidFill>
                  <a:srgbClr val="00B050"/>
                </a:solidFill>
                <a:latin typeface="Courier New"/>
                <a:ea typeface="ＭＳ Ｐゴシック" pitchFamily="1" charset="-128"/>
                <a:cs typeface="Courier New"/>
              </a:rPr>
              <a:t>expose a function to the declaration page</a:t>
            </a:r>
          </a:p>
          <a:p>
            <a:r>
              <a:rPr lang="en-US" sz="1600" b="1" dirty="0">
                <a:solidFill>
                  <a:srgbClr val="C00000"/>
                </a:solidFill>
                <a:latin typeface="Courier New"/>
                <a:ea typeface="ＭＳ Ｐゴシック" pitchFamily="1" charset="-128"/>
                <a:cs typeface="Courier New"/>
              </a:rPr>
              <a:t>   </a:t>
            </a:r>
            <a:r>
              <a:rPr lang="en-US" sz="1600" b="1" dirty="0" smtClean="0">
                <a:solidFill>
                  <a:srgbClr val="C00000"/>
                </a:solidFill>
                <a:latin typeface="Courier New"/>
                <a:ea typeface="ＭＳ Ｐゴシック" pitchFamily="1" charset="-128"/>
                <a:cs typeface="Courier New"/>
              </a:rPr>
              <a:t> </a:t>
            </a:r>
            <a:r>
              <a:rPr lang="en-US" sz="1600" b="1" dirty="0" err="1" smtClean="0">
                <a:solidFill>
                  <a:schemeClr val="tx1"/>
                </a:solidFill>
                <a:latin typeface="Courier New"/>
                <a:ea typeface="ＭＳ Ｐゴシック" pitchFamily="1" charset="-128"/>
                <a:cs typeface="Courier New"/>
              </a:rPr>
              <a:t>WinJS.Namespace.define</a:t>
            </a:r>
            <a:r>
              <a:rPr lang="en-US" sz="1600" b="1" dirty="0" smtClean="0">
                <a:solidFill>
                  <a:schemeClr val="tx1"/>
                </a:solidFill>
                <a:latin typeface="Courier New"/>
                <a:ea typeface="ＭＳ Ｐゴシック" pitchFamily="1" charset="-128"/>
                <a:cs typeface="Courier New"/>
              </a:rPr>
              <a:t>(</a:t>
            </a:r>
            <a:r>
              <a:rPr lang="en-US" sz="1600" b="1" dirty="0" smtClean="0">
                <a:solidFill>
                  <a:srgbClr val="C00000"/>
                </a:solidFill>
                <a:latin typeface="Courier New"/>
                <a:ea typeface="ＭＳ Ｐゴシック" pitchFamily="1" charset="-128"/>
                <a:cs typeface="Courier New"/>
              </a:rPr>
              <a:t>"</a:t>
            </a:r>
            <a:r>
              <a:rPr lang="en-US" sz="1600" b="1" dirty="0" err="1" smtClean="0">
                <a:solidFill>
                  <a:srgbClr val="C00000"/>
                </a:solidFill>
                <a:latin typeface="Courier New"/>
                <a:ea typeface="ＭＳ Ｐゴシック" pitchFamily="1" charset="-128"/>
                <a:cs typeface="Courier New"/>
              </a:rPr>
              <a:t>DemoWinJS.pages.appbar</a:t>
            </a:r>
            <a:r>
              <a:rPr lang="en-US" sz="1600" b="1" dirty="0" smtClean="0">
                <a:solidFill>
                  <a:srgbClr val="C00000"/>
                </a:solidFill>
                <a:latin typeface="Courier New"/>
                <a:ea typeface="ＭＳ Ｐゴシック" pitchFamily="1" charset="-128"/>
                <a:cs typeface="Courier New"/>
              </a:rPr>
              <a:t>"</a:t>
            </a:r>
            <a:r>
              <a:rPr lang="en-US" sz="1600" b="1" dirty="0" smtClean="0">
                <a:solidFill>
                  <a:schemeClr val="tx1"/>
                </a:solidFill>
                <a:latin typeface="Courier New"/>
                <a:ea typeface="ＭＳ Ｐゴシック" pitchFamily="1" charset="-128"/>
                <a:cs typeface="Courier New"/>
              </a:rPr>
              <a:t>, </a:t>
            </a:r>
            <a:r>
              <a:rPr lang="en-US" sz="1600" b="1" dirty="0">
                <a:solidFill>
                  <a:schemeClr val="tx1"/>
                </a:solidFill>
                <a:latin typeface="Courier New"/>
                <a:ea typeface="ＭＳ Ｐゴシック" pitchFamily="1" charset="-128"/>
                <a:cs typeface="Courier New"/>
              </a:rPr>
              <a:t>{</a:t>
            </a:r>
          </a:p>
          <a:p>
            <a:r>
              <a:rPr lang="en-US" sz="1600" b="1" dirty="0">
                <a:solidFill>
                  <a:schemeClr val="tx1"/>
                </a:solidFill>
                <a:latin typeface="Courier New"/>
                <a:ea typeface="ＭＳ Ｐゴシック" pitchFamily="1" charset="-128"/>
                <a:cs typeface="Courier New"/>
              </a:rPr>
              <a:t>   </a:t>
            </a:r>
            <a:r>
              <a:rPr lang="en-US" sz="1600" b="1" dirty="0" smtClean="0">
                <a:solidFill>
                  <a:schemeClr val="tx1"/>
                </a:solidFill>
                <a:latin typeface="Courier New"/>
                <a:ea typeface="ＭＳ Ｐゴシック" pitchFamily="1" charset="-128"/>
                <a:cs typeface="Courier New"/>
              </a:rPr>
              <a:t>   remove</a:t>
            </a:r>
            <a:r>
              <a:rPr lang="en-US" sz="1600" b="1" dirty="0">
                <a:solidFill>
                  <a:schemeClr val="tx1"/>
                </a:solidFill>
                <a:latin typeface="Courier New"/>
                <a:ea typeface="ＭＳ Ｐゴシック" pitchFamily="1" charset="-128"/>
                <a:cs typeface="Courier New"/>
              </a:rPr>
              <a:t>: </a:t>
            </a:r>
            <a:r>
              <a:rPr lang="en-US" sz="1600" b="1" dirty="0" err="1" smtClean="0">
                <a:solidFill>
                  <a:schemeClr val="tx1"/>
                </a:solidFill>
                <a:latin typeface="Courier New"/>
                <a:ea typeface="ＭＳ Ｐゴシック" pitchFamily="1" charset="-128"/>
                <a:cs typeface="Courier New"/>
              </a:rPr>
              <a:t>WinJS.Utilities.markSupportedForProcessing</a:t>
            </a:r>
            <a:r>
              <a:rPr lang="en-US" sz="1600" b="1" dirty="0" smtClean="0">
                <a:solidFill>
                  <a:schemeClr val="tx1"/>
                </a:solidFill>
                <a:latin typeface="Courier New"/>
                <a:ea typeface="ＭＳ Ｐゴシック" pitchFamily="1" charset="-128"/>
                <a:cs typeface="Courier New"/>
              </a:rPr>
              <a:t>(function(){</a:t>
            </a:r>
            <a:endParaRPr lang="en-US" sz="1600" b="1" dirty="0">
              <a:solidFill>
                <a:schemeClr val="tx1"/>
              </a:solidFill>
              <a:latin typeface="Courier New"/>
              <a:ea typeface="ＭＳ Ｐゴシック" pitchFamily="1" charset="-128"/>
              <a:cs typeface="Courier New"/>
            </a:endParaRPr>
          </a:p>
          <a:p>
            <a:r>
              <a:rPr lang="en-US" sz="1600" b="1" dirty="0">
                <a:solidFill>
                  <a:schemeClr val="tx1"/>
                </a:solidFill>
                <a:latin typeface="Courier New"/>
                <a:ea typeface="ＭＳ Ｐゴシック" pitchFamily="1" charset="-128"/>
                <a:cs typeface="Courier New"/>
              </a:rPr>
              <a:t>     </a:t>
            </a:r>
            <a:r>
              <a:rPr lang="en-US" sz="1600" b="1" dirty="0" smtClean="0">
                <a:solidFill>
                  <a:schemeClr val="tx1"/>
                </a:solidFill>
                <a:latin typeface="Courier New"/>
                <a:ea typeface="ＭＳ Ｐゴシック" pitchFamily="1" charset="-128"/>
                <a:cs typeface="Courier New"/>
              </a:rPr>
              <a:t>   </a:t>
            </a:r>
            <a:r>
              <a:rPr lang="en-US" sz="1600" b="1" dirty="0" err="1" smtClean="0">
                <a:solidFill>
                  <a:schemeClr val="tx1"/>
                </a:solidFill>
                <a:latin typeface="Courier New"/>
                <a:ea typeface="ＭＳ Ｐゴシック" pitchFamily="1" charset="-128"/>
                <a:cs typeface="Courier New"/>
              </a:rPr>
              <a:t>Windows.UI.Popups.MessageDialog</a:t>
            </a:r>
            <a:r>
              <a:rPr lang="en-US" sz="1600" b="1" dirty="0" smtClean="0">
                <a:solidFill>
                  <a:schemeClr val="tx1"/>
                </a:solidFill>
                <a:latin typeface="Courier New"/>
                <a:ea typeface="ＭＳ Ｐゴシック" pitchFamily="1" charset="-128"/>
                <a:cs typeface="Courier New"/>
              </a:rPr>
              <a:t>(</a:t>
            </a:r>
            <a:r>
              <a:rPr lang="en-US" sz="1600" b="1" dirty="0" smtClean="0">
                <a:solidFill>
                  <a:srgbClr val="C00000"/>
                </a:solidFill>
                <a:latin typeface="Courier New"/>
                <a:ea typeface="ＭＳ Ｐゴシック" pitchFamily="1" charset="-128"/>
                <a:cs typeface="Courier New"/>
              </a:rPr>
              <a:t>"remove"</a:t>
            </a:r>
            <a:r>
              <a:rPr lang="en-US" sz="1600" b="1" dirty="0" smtClean="0">
                <a:solidFill>
                  <a:schemeClr val="tx1"/>
                </a:solidFill>
                <a:latin typeface="Courier New"/>
                <a:ea typeface="ＭＳ Ｐゴシック" pitchFamily="1" charset="-128"/>
                <a:cs typeface="Courier New"/>
              </a:rPr>
              <a:t>).</a:t>
            </a:r>
            <a:r>
              <a:rPr lang="en-US" sz="1600" b="1" dirty="0" err="1">
                <a:solidFill>
                  <a:schemeClr val="tx1"/>
                </a:solidFill>
                <a:latin typeface="Courier New"/>
                <a:ea typeface="ＭＳ Ｐゴシック" pitchFamily="1" charset="-128"/>
                <a:cs typeface="Courier New"/>
              </a:rPr>
              <a:t>showAsync</a:t>
            </a:r>
            <a:r>
              <a:rPr lang="en-US" sz="1600" b="1" dirty="0">
                <a:solidFill>
                  <a:schemeClr val="tx1"/>
                </a:solidFill>
                <a:latin typeface="Courier New"/>
                <a:ea typeface="ＭＳ Ｐゴシック" pitchFamily="1" charset="-128"/>
                <a:cs typeface="Courier New"/>
              </a:rPr>
              <a:t>();</a:t>
            </a:r>
          </a:p>
          <a:p>
            <a:r>
              <a:rPr lang="en-US" sz="1600" b="1" dirty="0" smtClean="0">
                <a:solidFill>
                  <a:schemeClr val="tx1"/>
                </a:solidFill>
                <a:latin typeface="Courier New"/>
                <a:ea typeface="ＭＳ Ｐゴシック" pitchFamily="1" charset="-128"/>
                <a:cs typeface="Courier New"/>
              </a:rPr>
              <a:t>      })</a:t>
            </a:r>
            <a:endParaRPr lang="en-US" sz="1600" b="1" dirty="0">
              <a:solidFill>
                <a:schemeClr val="tx1"/>
              </a:solidFill>
              <a:latin typeface="Courier New"/>
              <a:ea typeface="ＭＳ Ｐゴシック" pitchFamily="1" charset="-128"/>
              <a:cs typeface="Courier New"/>
            </a:endParaRPr>
          </a:p>
          <a:p>
            <a:r>
              <a:rPr lang="en-US" sz="1600" b="1" dirty="0" smtClean="0">
                <a:solidFill>
                  <a:schemeClr val="tx1"/>
                </a:solidFill>
                <a:latin typeface="Courier New"/>
                <a:ea typeface="ＭＳ Ｐゴシック" pitchFamily="1" charset="-128"/>
                <a:cs typeface="Courier New"/>
              </a:rPr>
              <a:t>    });</a:t>
            </a:r>
          </a:p>
          <a:p>
            <a:r>
              <a:rPr lang="fr-FR" sz="1600" b="1" dirty="0" smtClean="0">
                <a:solidFill>
                  <a:schemeClr val="tx1"/>
                </a:solidFill>
                <a:latin typeface="Courier New"/>
                <a:ea typeface="ＭＳ Ｐゴシック" pitchFamily="1" charset="-128"/>
                <a:cs typeface="Courier New"/>
              </a:rPr>
              <a:t>  }</a:t>
            </a:r>
            <a:endParaRPr lang="en-US" sz="1600" b="1" dirty="0" smtClean="0">
              <a:solidFill>
                <a:schemeClr val="tx1"/>
              </a:solidFill>
              <a:latin typeface="Courier New"/>
              <a:ea typeface="ＭＳ Ｐゴシック" pitchFamily="1" charset="-128"/>
              <a:cs typeface="Courier New"/>
            </a:endParaRPr>
          </a:p>
          <a:p>
            <a:r>
              <a:rPr lang="fr-FR" sz="1600" b="1" dirty="0" smtClean="0">
                <a:solidFill>
                  <a:schemeClr val="tx1"/>
                </a:solidFill>
                <a:latin typeface="Courier New"/>
                <a:ea typeface="ＭＳ Ｐゴシック" pitchFamily="1" charset="-128"/>
                <a:cs typeface="Courier New"/>
              </a:rPr>
              <a:t>});</a:t>
            </a:r>
            <a:endParaRPr lang="en-US" sz="1600" b="1" dirty="0">
              <a:solidFill>
                <a:schemeClr val="tx1"/>
              </a:solidFill>
              <a:latin typeface="Courier New"/>
              <a:ea typeface="ＭＳ Ｐゴシック" pitchFamily="1" charset="-128"/>
              <a:cs typeface="Courier New"/>
            </a:endParaRPr>
          </a:p>
        </p:txBody>
      </p:sp>
    </p:spTree>
    <p:extLst>
      <p:ext uri="{BB962C8B-B14F-4D97-AF65-F5344CB8AC3E}">
        <p14:creationId xmlns:p14="http://schemas.microsoft.com/office/powerpoint/2010/main" val="585407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en-US" smtClean="0">
                <a:ea typeface="ＭＳ Ｐゴシック" pitchFamily="34" charset="-128"/>
              </a:rPr>
              <a:t>Course plan</a:t>
            </a:r>
          </a:p>
        </p:txBody>
      </p:sp>
      <p:sp>
        <p:nvSpPr>
          <p:cNvPr id="35842" name="Espace réservé du contenu 2"/>
          <p:cNvSpPr>
            <a:spLocks noGrp="1"/>
          </p:cNvSpPr>
          <p:nvPr>
            <p:ph idx="1"/>
          </p:nvPr>
        </p:nvSpPr>
        <p:spPr>
          <a:xfrm>
            <a:off x="3635896" y="1128713"/>
            <a:ext cx="5257279" cy="4230687"/>
          </a:xfrm>
        </p:spPr>
        <p:txBody>
          <a:bodyPr/>
          <a:lstStyle/>
          <a:p>
            <a:pPr lvl="1" eaLnBrk="1" hangingPunct="1"/>
            <a:r>
              <a:rPr lang="en-US" dirty="0" smtClean="0"/>
              <a:t>What is </a:t>
            </a:r>
            <a:r>
              <a:rPr lang="en-US" dirty="0" err="1" smtClean="0"/>
              <a:t>WinJS</a:t>
            </a:r>
            <a:r>
              <a:rPr lang="en-US" dirty="0" smtClean="0"/>
              <a:t>?</a:t>
            </a:r>
            <a:endParaRPr lang="en-US" dirty="0"/>
          </a:p>
          <a:p>
            <a:pPr lvl="1" eaLnBrk="1" hangingPunct="1"/>
            <a:endParaRPr lang="en-US" dirty="0" smtClean="0"/>
          </a:p>
          <a:p>
            <a:pPr lvl="1" eaLnBrk="1" hangingPunct="1"/>
            <a:r>
              <a:rPr lang="en-US" dirty="0" err="1" smtClean="0"/>
              <a:t>WinJS</a:t>
            </a:r>
            <a:r>
              <a:rPr lang="en-US" dirty="0" smtClean="0"/>
              <a:t> syntax and controls</a:t>
            </a:r>
            <a:endParaRPr lang="en-US" dirty="0"/>
          </a:p>
          <a:p>
            <a:pPr lvl="1" eaLnBrk="1" hangingPunct="1"/>
            <a:endParaRPr lang="en-US" dirty="0" smtClean="0"/>
          </a:p>
          <a:p>
            <a:pPr lvl="1" eaLnBrk="1" hangingPunct="1"/>
            <a:r>
              <a:rPr lang="fr-FR" dirty="0" err="1" smtClean="0"/>
              <a:t>WinJS</a:t>
            </a:r>
            <a:r>
              <a:rPr lang="fr-FR" smtClean="0"/>
              <a:t> Bindings</a:t>
            </a:r>
            <a:endParaRPr lang="en-US" dirty="0"/>
          </a:p>
        </p:txBody>
      </p:sp>
      <p:sp>
        <p:nvSpPr>
          <p:cNvPr id="35843" name="Espace réservé du contenu 3"/>
          <p:cNvSpPr>
            <a:spLocks noGrp="1"/>
          </p:cNvSpPr>
          <p:nvPr>
            <p:ph sz="quarter" idx="13"/>
          </p:nvPr>
        </p:nvSpPr>
        <p:spPr/>
        <p:txBody>
          <a:bodyPr/>
          <a:lstStyle/>
          <a:p>
            <a:r>
              <a:rPr lang="en-US" dirty="0" smtClean="0">
                <a:ea typeface="ＭＳ Ｐゴシック" pitchFamily="34" charset="-128"/>
              </a:rPr>
              <a:t>Universal Apps with </a:t>
            </a:r>
            <a:r>
              <a:rPr lang="en-US" dirty="0" err="1" smtClean="0">
                <a:ea typeface="ＭＳ Ｐゴシック" pitchFamily="34" charset="-128"/>
              </a:rPr>
              <a:t>WinJS</a:t>
            </a:r>
            <a:endParaRPr lang="en-US" dirty="0" smtClean="0">
              <a:ea typeface="ＭＳ Ｐゴシック" pitchFamily="34" charset="-128"/>
            </a:endParaRP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AppBar</a:t>
            </a:r>
            <a:r>
              <a:rPr lang="fr-FR" dirty="0" smtClean="0">
                <a:ea typeface="ＭＳ Ｐゴシック" pitchFamily="34" charset="-128"/>
              </a:rPr>
              <a:t> </a:t>
            </a:r>
            <a:r>
              <a:rPr lang="fr-FR" dirty="0" err="1" smtClean="0">
                <a:ea typeface="ＭＳ Ｐゴシック" pitchFamily="34" charset="-128"/>
              </a:rPr>
              <a:t>event</a:t>
            </a:r>
            <a:r>
              <a:rPr lang="fr-FR" dirty="0" smtClean="0">
                <a:ea typeface="ＭＳ Ｐゴシック" pitchFamily="34" charset="-128"/>
              </a:rPr>
              <a:t>: Message </a:t>
            </a:r>
            <a:r>
              <a:rPr lang="fr-FR" dirty="0" err="1" smtClean="0">
                <a:ea typeface="ＭＳ Ｐゴシック" pitchFamily="34" charset="-128"/>
              </a:rPr>
              <a:t>Dialog</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smtClean="0">
                <a:ea typeface="ＭＳ Ｐゴシック" pitchFamily="34" charset="-128"/>
              </a:rPr>
              <a:t>WinJS</a:t>
            </a:r>
            <a:r>
              <a:rPr lang="en-US" dirty="0" smtClean="0">
                <a:ea typeface="ＭＳ Ｐゴシック" pitchFamily="34" charset="-128"/>
              </a:rPr>
              <a:t> Syntax &amp; Controls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Espace réservé du contenu 2"/>
          <p:cNvSpPr>
            <a:spLocks noGrp="1"/>
          </p:cNvSpPr>
          <p:nvPr>
            <p:ph idx="1"/>
          </p:nvPr>
        </p:nvSpPr>
        <p:spPr>
          <a:xfrm>
            <a:off x="467544" y="1128713"/>
            <a:ext cx="8280920" cy="4230687"/>
          </a:xfrm>
        </p:spPr>
        <p:txBody>
          <a:bodyPr/>
          <a:lstStyle/>
          <a:p>
            <a:r>
              <a:rPr lang="en-US" dirty="0" smtClean="0">
                <a:latin typeface="+mj-lt"/>
                <a:ea typeface="ＭＳ Ｐゴシック" pitchFamily="34" charset="-128"/>
              </a:rPr>
              <a:t>See this piece of code from previous slide:</a:t>
            </a:r>
          </a:p>
          <a:p>
            <a:pPr lvl="2"/>
            <a:endParaRPr lang="fr-FR" dirty="0">
              <a:latin typeface="+mj-lt"/>
              <a:ea typeface="ＭＳ Ｐゴシック" pitchFamily="34" charset="-128"/>
            </a:endParaRPr>
          </a:p>
          <a:p>
            <a:endParaRPr lang="fr-FR" dirty="0" smtClean="0">
              <a:latin typeface="+mj-lt"/>
              <a:ea typeface="ＭＳ Ｐゴシック" pitchFamily="34" charset="-128"/>
            </a:endParaRPr>
          </a:p>
          <a:p>
            <a:pPr marL="0" indent="0">
              <a:buNone/>
            </a:pPr>
            <a:endParaRPr lang="fr-FR" dirty="0" smtClean="0">
              <a:latin typeface="+mj-lt"/>
              <a:ea typeface="ＭＳ Ｐゴシック" pitchFamily="34" charset="-128"/>
            </a:endParaRPr>
          </a:p>
          <a:p>
            <a:r>
              <a:rPr lang="fr-FR" dirty="0" smtClean="0">
                <a:latin typeface="+mj-lt"/>
                <a:ea typeface="ＭＳ Ｐゴシック" pitchFamily="34" charset="-128"/>
              </a:rPr>
              <a:t>Click:</a:t>
            </a:r>
            <a:endParaRPr lang="en-US" dirty="0">
              <a:latin typeface="+mj-lt"/>
              <a:ea typeface="ＭＳ Ｐゴシック" pitchFamily="34" charset="-128"/>
            </a:endParaRPr>
          </a:p>
          <a:p>
            <a:endParaRPr lang="en-US" dirty="0">
              <a:latin typeface="+mj-lt"/>
              <a:ea typeface="ＭＳ Ｐゴシック" pitchFamily="34" charset="-128"/>
            </a:endParaRPr>
          </a:p>
        </p:txBody>
      </p:sp>
      <p:sp>
        <p:nvSpPr>
          <p:cNvPr id="9" name="Rectangle à coins arrondis 8"/>
          <p:cNvSpPr/>
          <p:nvPr/>
        </p:nvSpPr>
        <p:spPr>
          <a:xfrm>
            <a:off x="179512" y="1705372"/>
            <a:ext cx="8785225" cy="1305470"/>
          </a:xfrm>
          <a:prstGeom prst="roundRect">
            <a:avLst>
              <a:gd name="adj" fmla="val 11165"/>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ea typeface="ＭＳ Ｐゴシック" pitchFamily="1" charset="-128"/>
                <a:cs typeface="Courier New"/>
              </a:rPr>
              <a:t>...</a:t>
            </a:r>
            <a:endParaRPr lang="en-US" sz="1600" b="1" dirty="0">
              <a:solidFill>
                <a:schemeClr val="tx1"/>
              </a:solidFill>
              <a:latin typeface="Courier New"/>
              <a:ea typeface="ＭＳ Ｐゴシック" pitchFamily="1" charset="-128"/>
              <a:cs typeface="Courier New"/>
            </a:endParaRPr>
          </a:p>
          <a:p>
            <a:r>
              <a:rPr lang="en-US" sz="1600" b="1" dirty="0" err="1" smtClean="0">
                <a:solidFill>
                  <a:schemeClr val="tx1"/>
                </a:solidFill>
                <a:latin typeface="Courier New"/>
                <a:ea typeface="ＭＳ Ｐゴシック" pitchFamily="1" charset="-128"/>
                <a:cs typeface="Courier New"/>
              </a:rPr>
              <a:t>cmdAdd.onclick</a:t>
            </a:r>
            <a:r>
              <a:rPr lang="en-US" sz="1600" b="1" dirty="0" smtClean="0">
                <a:solidFill>
                  <a:schemeClr val="tx1"/>
                </a:solidFill>
                <a:latin typeface="Courier New"/>
                <a:ea typeface="ＭＳ Ｐゴシック" pitchFamily="1" charset="-128"/>
                <a:cs typeface="Courier New"/>
              </a:rPr>
              <a:t> </a:t>
            </a:r>
            <a:r>
              <a:rPr lang="en-US" sz="1600" b="1" dirty="0">
                <a:solidFill>
                  <a:schemeClr val="tx1"/>
                </a:solidFill>
                <a:latin typeface="Courier New"/>
                <a:ea typeface="ＭＳ Ｐゴシック" pitchFamily="1" charset="-128"/>
                <a:cs typeface="Courier New"/>
              </a:rPr>
              <a:t>= function (e) {</a:t>
            </a:r>
          </a:p>
          <a:p>
            <a:r>
              <a:rPr lang="en-US" sz="1600" b="1" dirty="0" smtClean="0">
                <a:solidFill>
                  <a:schemeClr val="tx1"/>
                </a:solidFill>
                <a:latin typeface="Courier New"/>
                <a:ea typeface="ＭＳ Ｐゴシック" pitchFamily="1" charset="-128"/>
                <a:cs typeface="Courier New"/>
              </a:rPr>
              <a:t>  </a:t>
            </a:r>
            <a:r>
              <a:rPr lang="en-US" sz="1600" b="1" dirty="0" err="1" smtClean="0">
                <a:solidFill>
                  <a:schemeClr val="tx1"/>
                </a:solidFill>
                <a:latin typeface="Courier New"/>
                <a:ea typeface="ＭＳ Ｐゴシック" pitchFamily="1" charset="-128"/>
                <a:cs typeface="Courier New"/>
              </a:rPr>
              <a:t>Windows.UI.Popups.MessageDialog</a:t>
            </a:r>
            <a:r>
              <a:rPr lang="en-US" sz="1600" b="1" dirty="0" smtClean="0">
                <a:solidFill>
                  <a:schemeClr val="tx1"/>
                </a:solidFill>
                <a:latin typeface="Courier New"/>
                <a:ea typeface="ＭＳ Ｐゴシック" pitchFamily="1" charset="-128"/>
                <a:cs typeface="Courier New"/>
              </a:rPr>
              <a:t>(</a:t>
            </a:r>
            <a:r>
              <a:rPr lang="en-US" sz="1600" b="1" dirty="0" smtClean="0">
                <a:solidFill>
                  <a:srgbClr val="C00000"/>
                </a:solidFill>
                <a:latin typeface="Courier New"/>
                <a:ea typeface="ＭＳ Ｐゴシック" pitchFamily="1" charset="-128"/>
                <a:cs typeface="Courier New"/>
              </a:rPr>
              <a:t>"add"</a:t>
            </a:r>
            <a:r>
              <a:rPr lang="en-US" sz="1600" b="1" dirty="0" smtClean="0">
                <a:solidFill>
                  <a:schemeClr val="tx1"/>
                </a:solidFill>
                <a:latin typeface="Courier New"/>
                <a:ea typeface="ＭＳ Ｐゴシック" pitchFamily="1" charset="-128"/>
                <a:cs typeface="Courier New"/>
              </a:rPr>
              <a:t>).</a:t>
            </a:r>
            <a:r>
              <a:rPr lang="en-US" sz="1600" b="1" dirty="0" err="1">
                <a:solidFill>
                  <a:schemeClr val="tx1"/>
                </a:solidFill>
                <a:latin typeface="Courier New"/>
                <a:ea typeface="ＭＳ Ｐゴシック" pitchFamily="1" charset="-128"/>
                <a:cs typeface="Courier New"/>
              </a:rPr>
              <a:t>showAsync</a:t>
            </a:r>
            <a:r>
              <a:rPr lang="en-US" sz="1600" b="1" dirty="0">
                <a:solidFill>
                  <a:schemeClr val="tx1"/>
                </a:solidFill>
                <a:latin typeface="Courier New"/>
                <a:ea typeface="ＭＳ Ｐゴシック" pitchFamily="1" charset="-128"/>
                <a:cs typeface="Courier New"/>
              </a:rPr>
              <a:t>();</a:t>
            </a:r>
          </a:p>
          <a:p>
            <a:r>
              <a:rPr lang="en-US" sz="1600" b="1" dirty="0" smtClean="0">
                <a:solidFill>
                  <a:schemeClr val="tx1"/>
                </a:solidFill>
                <a:latin typeface="Courier New"/>
                <a:ea typeface="ＭＳ Ｐゴシック" pitchFamily="1" charset="-128"/>
                <a:cs typeface="Courier New"/>
              </a:rPr>
              <a:t>};</a:t>
            </a:r>
            <a:endParaRPr lang="en-US" sz="1600" b="1" dirty="0" smtClean="0">
              <a:solidFill>
                <a:srgbClr val="C00000"/>
              </a:solidFill>
              <a:latin typeface="Courier New"/>
              <a:ea typeface="ＭＳ Ｐゴシック" pitchFamily="1" charset="-128"/>
              <a:cs typeface="Courier New"/>
            </a:endParaRPr>
          </a:p>
          <a:p>
            <a:r>
              <a:rPr lang="fr-FR" sz="1600" b="1" dirty="0" smtClean="0">
                <a:solidFill>
                  <a:srgbClr val="C00000"/>
                </a:solidFill>
                <a:latin typeface="Courier New"/>
                <a:ea typeface="ＭＳ Ｐゴシック" pitchFamily="1" charset="-128"/>
                <a:cs typeface="Courier New"/>
              </a:rPr>
              <a:t>...</a:t>
            </a:r>
            <a:endParaRPr lang="en-US" sz="1600" b="1" dirty="0">
              <a:solidFill>
                <a:schemeClr val="tx1"/>
              </a:solidFill>
              <a:latin typeface="Courier New"/>
              <a:ea typeface="ＭＳ Ｐゴシック" pitchFamily="1" charset="-128"/>
              <a:cs typeface="Courier New"/>
            </a:endParaRPr>
          </a:p>
        </p:txBody>
      </p:sp>
      <p:pic>
        <p:nvPicPr>
          <p:cNvPr id="2" name="Image 1"/>
          <p:cNvPicPr>
            <a:picLocks noChangeAspect="1"/>
          </p:cNvPicPr>
          <p:nvPr/>
        </p:nvPicPr>
        <p:blipFill>
          <a:blip r:embed="rId4"/>
          <a:stretch>
            <a:fillRect/>
          </a:stretch>
        </p:blipFill>
        <p:spPr>
          <a:xfrm>
            <a:off x="1472766" y="3577580"/>
            <a:ext cx="6198468" cy="1549617"/>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453716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err="1" smtClean="0"/>
              <a:t>Winjs</a:t>
            </a:r>
            <a:r>
              <a:rPr lang="en-US" dirty="0" smtClean="0"/>
              <a:t> Bindings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Universal Apps with </a:t>
            </a:r>
            <a:r>
              <a:rPr lang="en-US" dirty="0" err="1" smtClean="0"/>
              <a:t>WinJS</a:t>
            </a:r>
            <a:endParaRPr lang="en-US" dirty="0"/>
          </a:p>
        </p:txBody>
      </p:sp>
    </p:spTree>
    <p:extLst>
      <p:ext uri="{BB962C8B-B14F-4D97-AF65-F5344CB8AC3E}">
        <p14:creationId xmlns:p14="http://schemas.microsoft.com/office/powerpoint/2010/main" val="29811020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Organize</a:t>
            </a:r>
            <a:r>
              <a:rPr lang="fr-FR" dirty="0" smtClean="0">
                <a:ea typeface="ＭＳ Ｐゴシック" pitchFamily="34" charset="-128"/>
              </a:rPr>
              <a:t> Data</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Bindings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1"/>
          <p:cNvPicPr>
            <a:picLocks noChangeAspect="1"/>
          </p:cNvPicPr>
          <p:nvPr/>
        </p:nvPicPr>
        <p:blipFill rotWithShape="1">
          <a:blip r:embed="rId4"/>
          <a:srcRect l="9445" t="31752" r="7476" b="30449"/>
          <a:stretch/>
        </p:blipFill>
        <p:spPr>
          <a:xfrm>
            <a:off x="683568" y="1849388"/>
            <a:ext cx="8076494" cy="2220079"/>
          </a:xfrm>
          <a:prstGeom prst="rect">
            <a:avLst/>
          </a:prstGeom>
        </p:spPr>
      </p:pic>
    </p:spTree>
    <p:extLst>
      <p:ext uri="{BB962C8B-B14F-4D97-AF65-F5344CB8AC3E}">
        <p14:creationId xmlns:p14="http://schemas.microsoft.com/office/powerpoint/2010/main" val="35985569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Organize</a:t>
            </a:r>
            <a:r>
              <a:rPr lang="fr-FR" dirty="0" smtClean="0">
                <a:ea typeface="ＭＳ Ｐゴシック" pitchFamily="34" charset="-128"/>
              </a:rPr>
              <a:t> Data: </a:t>
            </a:r>
            <a:r>
              <a:rPr lang="fr-FR" dirty="0" err="1" smtClean="0">
                <a:ea typeface="ＭＳ Ｐゴシック" pitchFamily="34" charset="-128"/>
              </a:rPr>
              <a:t>ViewBox</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Bindings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Espace réservé du contenu 2"/>
          <p:cNvSpPr>
            <a:spLocks noGrp="1"/>
          </p:cNvSpPr>
          <p:nvPr>
            <p:ph idx="1"/>
          </p:nvPr>
        </p:nvSpPr>
        <p:spPr>
          <a:xfrm>
            <a:off x="467544" y="1128713"/>
            <a:ext cx="8280920" cy="4230687"/>
          </a:xfrm>
        </p:spPr>
        <p:txBody>
          <a:bodyPr/>
          <a:lstStyle/>
          <a:p>
            <a:r>
              <a:rPr lang="fr-FR" dirty="0" smtClean="0">
                <a:latin typeface="+mj-lt"/>
                <a:ea typeface="ＭＳ Ｐゴシック" pitchFamily="34" charset="-128"/>
              </a:rPr>
              <a:t>The </a:t>
            </a:r>
            <a:r>
              <a:rPr lang="fr-FR" dirty="0" err="1" smtClean="0">
                <a:latin typeface="+mj-lt"/>
                <a:ea typeface="ＭＳ Ｐゴシック" pitchFamily="34" charset="-128"/>
              </a:rPr>
              <a:t>ViewBox</a:t>
            </a:r>
            <a:r>
              <a:rPr lang="fr-FR" dirty="0" smtClean="0">
                <a:latin typeface="+mj-lt"/>
                <a:ea typeface="ＭＳ Ｐゴシック" pitchFamily="34" charset="-128"/>
              </a:rPr>
              <a:t> </a:t>
            </a:r>
            <a:r>
              <a:rPr lang="fr-FR" dirty="0" err="1" smtClean="0">
                <a:latin typeface="+mj-lt"/>
                <a:ea typeface="ＭＳ Ｐゴシック" pitchFamily="34" charset="-128"/>
              </a:rPr>
              <a:t>automatically</a:t>
            </a:r>
            <a:r>
              <a:rPr lang="fr-FR" dirty="0" smtClean="0">
                <a:latin typeface="+mj-lt"/>
                <a:ea typeface="ＭＳ Ｐゴシック" pitchFamily="34" charset="-128"/>
              </a:rPr>
              <a:t> </a:t>
            </a:r>
            <a:r>
              <a:rPr lang="fr-FR" dirty="0" err="1" smtClean="0">
                <a:latin typeface="+mj-lt"/>
                <a:ea typeface="ＭＳ Ｐゴシック" pitchFamily="34" charset="-128"/>
              </a:rPr>
              <a:t>adapt</a:t>
            </a:r>
            <a:r>
              <a:rPr lang="fr-FR" dirty="0" smtClean="0">
                <a:latin typeface="+mj-lt"/>
                <a:ea typeface="ＭＳ Ｐゴシック" pitchFamily="34" charset="-128"/>
              </a:rPr>
              <a:t> </a:t>
            </a:r>
            <a:r>
              <a:rPr lang="fr-FR" dirty="0" err="1" smtClean="0">
                <a:latin typeface="+mj-lt"/>
                <a:ea typeface="ＭＳ Ｐゴシック" pitchFamily="34" charset="-128"/>
              </a:rPr>
              <a:t>its</a:t>
            </a:r>
            <a:r>
              <a:rPr lang="fr-FR" dirty="0" smtClean="0">
                <a:latin typeface="+mj-lt"/>
                <a:ea typeface="ＭＳ Ｐゴシック" pitchFamily="34" charset="-128"/>
              </a:rPr>
              <a:t> </a:t>
            </a:r>
            <a:r>
              <a:rPr lang="fr-FR" dirty="0" err="1" smtClean="0">
                <a:latin typeface="+mj-lt"/>
                <a:ea typeface="ＭＳ Ｐゴシック" pitchFamily="34" charset="-128"/>
              </a:rPr>
              <a:t>scale</a:t>
            </a:r>
            <a:endParaRPr lang="en-US" dirty="0">
              <a:latin typeface="+mj-lt"/>
              <a:ea typeface="ＭＳ Ｐゴシック" pitchFamily="34" charset="-128"/>
            </a:endParaRPr>
          </a:p>
          <a:p>
            <a:endParaRPr lang="en-US" dirty="0">
              <a:latin typeface="+mj-lt"/>
              <a:ea typeface="ＭＳ Ｐゴシック" pitchFamily="34" charset="-128"/>
            </a:endParaRPr>
          </a:p>
        </p:txBody>
      </p:sp>
      <p:sp>
        <p:nvSpPr>
          <p:cNvPr id="10" name="Rectangle à coins arrondis 4"/>
          <p:cNvSpPr/>
          <p:nvPr/>
        </p:nvSpPr>
        <p:spPr>
          <a:xfrm>
            <a:off x="107504" y="1777380"/>
            <a:ext cx="8857109" cy="252028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0070C0"/>
                </a:solidFill>
                <a:latin typeface="Courier New"/>
                <a:ea typeface="ＭＳ Ｐゴシック" pitchFamily="1" charset="-128"/>
                <a:cs typeface="Courier New"/>
              </a:rPr>
              <a:t>&lt;div </a:t>
            </a:r>
            <a:r>
              <a:rPr lang="en-US" sz="1600" b="1" dirty="0" smtClean="0">
                <a:solidFill>
                  <a:srgbClr val="FF0000"/>
                </a:solidFill>
                <a:latin typeface="Courier New"/>
                <a:ea typeface="ＭＳ Ｐゴシック" pitchFamily="1" charset="-128"/>
                <a:cs typeface="Courier New"/>
              </a:rPr>
              <a:t>data-win-control</a:t>
            </a:r>
            <a:r>
              <a:rPr lang="en-US" sz="1600" b="1" dirty="0" smtClean="0">
                <a:solidFill>
                  <a:srgbClr val="000000"/>
                </a:solidFill>
                <a:latin typeface="Courier New"/>
                <a:ea typeface="ＭＳ Ｐゴシック" pitchFamily="1" charset="-128"/>
                <a:cs typeface="Courier New"/>
              </a:rPr>
              <a:t>=</a:t>
            </a:r>
            <a:r>
              <a:rPr lang="en-US" sz="1600" b="1" dirty="0" smtClean="0">
                <a:solidFill>
                  <a:srgbClr val="17B240"/>
                </a:solidFill>
                <a:latin typeface="Courier New"/>
                <a:ea typeface="ＭＳ Ｐゴシック" pitchFamily="1" charset="-128"/>
                <a:cs typeface="Courier New"/>
              </a:rPr>
              <a:t>"</a:t>
            </a:r>
            <a:r>
              <a:rPr lang="en-US" sz="1600" b="1" dirty="0" err="1" smtClean="0">
                <a:solidFill>
                  <a:srgbClr val="17B240"/>
                </a:solidFill>
                <a:latin typeface="Courier New"/>
                <a:ea typeface="ＭＳ Ｐゴシック" pitchFamily="1" charset="-128"/>
                <a:cs typeface="Courier New"/>
              </a:rPr>
              <a:t>WinJS.UI.ViewBox</a:t>
            </a:r>
            <a:r>
              <a:rPr lang="en-US" sz="1600" b="1" dirty="0" smtClean="0">
                <a:solidFill>
                  <a:srgbClr val="17B240"/>
                </a:solidFill>
                <a:latin typeface="Courier New"/>
                <a:ea typeface="ＭＳ Ｐゴシック" pitchFamily="1" charset="-128"/>
                <a:cs typeface="Courier New"/>
              </a:rPr>
              <a:t>"</a:t>
            </a:r>
            <a:r>
              <a:rPr lang="en-US" sz="1600" b="1" dirty="0" smtClean="0">
                <a:solidFill>
                  <a:srgbClr val="0070C0"/>
                </a:solidFill>
                <a:latin typeface="Courier New"/>
                <a:ea typeface="ＭＳ Ｐゴシック" pitchFamily="1" charset="-128"/>
                <a:cs typeface="Courier New"/>
              </a:rPr>
              <a:t>&gt;</a:t>
            </a:r>
          </a:p>
          <a:p>
            <a:r>
              <a:rPr lang="en-US" sz="1600" b="1" dirty="0" smtClean="0">
                <a:solidFill>
                  <a:srgbClr val="0070C0"/>
                </a:solidFill>
                <a:latin typeface="Courier New"/>
                <a:ea typeface="ＭＳ Ｐゴシック" pitchFamily="1" charset="-128"/>
                <a:cs typeface="Courier New"/>
              </a:rPr>
              <a:t>  &lt;div&gt;</a:t>
            </a:r>
          </a:p>
          <a:p>
            <a:r>
              <a:rPr lang="en-US" sz="1600" b="1" dirty="0" smtClean="0">
                <a:solidFill>
                  <a:srgbClr val="0070C0"/>
                </a:solidFill>
                <a:latin typeface="Courier New"/>
                <a:ea typeface="ＭＳ Ｐゴシック" pitchFamily="1" charset="-128"/>
                <a:cs typeface="Courier New"/>
              </a:rPr>
              <a:t>    &lt;</a:t>
            </a:r>
            <a:r>
              <a:rPr lang="en-US" sz="1600" b="1" dirty="0" err="1" smtClean="0">
                <a:solidFill>
                  <a:srgbClr val="0070C0"/>
                </a:solidFill>
                <a:latin typeface="Courier New"/>
                <a:ea typeface="ＭＳ Ｐゴシック" pitchFamily="1" charset="-128"/>
                <a:cs typeface="Courier New"/>
              </a:rPr>
              <a:t>img</a:t>
            </a:r>
            <a:r>
              <a:rPr lang="en-US" sz="1600" b="1" dirty="0" smtClean="0">
                <a:solidFill>
                  <a:srgbClr val="0070C0"/>
                </a:solidFill>
                <a:latin typeface="Courier New"/>
                <a:ea typeface="ＭＳ Ｐゴシック" pitchFamily="1" charset="-128"/>
                <a:cs typeface="Courier New"/>
              </a:rPr>
              <a:t> </a:t>
            </a:r>
            <a:r>
              <a:rPr lang="en-US" sz="1600" b="1" dirty="0" err="1" smtClean="0">
                <a:solidFill>
                  <a:srgbClr val="FF0000"/>
                </a:solidFill>
                <a:latin typeface="Courier New"/>
                <a:ea typeface="ＭＳ Ｐゴシック" pitchFamily="1" charset="-128"/>
                <a:cs typeface="Courier New"/>
              </a:rPr>
              <a:t>src</a:t>
            </a:r>
            <a:r>
              <a:rPr lang="en-US" sz="1600" b="1" dirty="0" smtClean="0">
                <a:solidFill>
                  <a:srgbClr val="000000"/>
                </a:solidFill>
                <a:latin typeface="Courier New"/>
                <a:ea typeface="ＭＳ Ｐゴシック" pitchFamily="1" charset="-128"/>
                <a:cs typeface="Courier New"/>
              </a:rPr>
              <a:t>=</a:t>
            </a:r>
            <a:r>
              <a:rPr lang="en-US" sz="1600" b="1" dirty="0" smtClean="0">
                <a:solidFill>
                  <a:srgbClr val="17B240"/>
                </a:solidFill>
                <a:latin typeface="Courier New"/>
                <a:ea typeface="ＭＳ Ｐゴシック" pitchFamily="1" charset="-128"/>
                <a:cs typeface="Courier New"/>
              </a:rPr>
              <a:t>"/images/windows8.png" </a:t>
            </a:r>
            <a:r>
              <a:rPr lang="en-US" sz="1600" b="1" dirty="0" smtClean="0">
                <a:solidFill>
                  <a:srgbClr val="FF0000"/>
                </a:solidFill>
                <a:latin typeface="Courier New"/>
                <a:ea typeface="ＭＳ Ｐゴシック" pitchFamily="1" charset="-128"/>
                <a:cs typeface="Courier New"/>
              </a:rPr>
              <a:t>height</a:t>
            </a:r>
            <a:r>
              <a:rPr lang="en-US" sz="1600" b="1" dirty="0" smtClean="0">
                <a:solidFill>
                  <a:srgbClr val="000000"/>
                </a:solidFill>
                <a:latin typeface="Courier New"/>
                <a:ea typeface="ＭＳ Ｐゴシック" pitchFamily="1" charset="-128"/>
                <a:cs typeface="Courier New"/>
              </a:rPr>
              <a:t>=</a:t>
            </a:r>
            <a:r>
              <a:rPr lang="en-US" sz="1600" b="1" dirty="0" smtClean="0">
                <a:solidFill>
                  <a:srgbClr val="17B240"/>
                </a:solidFill>
                <a:latin typeface="Courier New"/>
                <a:ea typeface="ＭＳ Ｐゴシック" pitchFamily="1" charset="-128"/>
                <a:cs typeface="Courier New"/>
              </a:rPr>
              <a:t>"50" </a:t>
            </a:r>
            <a:r>
              <a:rPr lang="en-US" sz="1600" b="1" dirty="0" smtClean="0">
                <a:solidFill>
                  <a:srgbClr val="FF0000"/>
                </a:solidFill>
                <a:latin typeface="Courier New"/>
                <a:ea typeface="ＭＳ Ｐゴシック" pitchFamily="1" charset="-128"/>
                <a:cs typeface="Courier New"/>
              </a:rPr>
              <a:t>width</a:t>
            </a:r>
            <a:r>
              <a:rPr lang="en-US" sz="1600" b="1" dirty="0" smtClean="0">
                <a:solidFill>
                  <a:srgbClr val="000000"/>
                </a:solidFill>
                <a:latin typeface="Courier New"/>
                <a:ea typeface="ＭＳ Ｐゴシック" pitchFamily="1" charset="-128"/>
                <a:cs typeface="Courier New"/>
              </a:rPr>
              <a:t>=</a:t>
            </a:r>
            <a:r>
              <a:rPr lang="en-US" sz="1600" b="1" dirty="0" smtClean="0">
                <a:solidFill>
                  <a:srgbClr val="17B240"/>
                </a:solidFill>
                <a:latin typeface="Courier New"/>
                <a:ea typeface="ＭＳ Ｐゴシック" pitchFamily="1" charset="-128"/>
                <a:cs typeface="Courier New"/>
              </a:rPr>
              <a:t>"50"</a:t>
            </a:r>
            <a:r>
              <a:rPr lang="en-US" sz="1600" b="1" dirty="0" smtClean="0">
                <a:solidFill>
                  <a:srgbClr val="0070C0"/>
                </a:solidFill>
                <a:latin typeface="Courier New"/>
                <a:ea typeface="ＭＳ Ｐゴシック" pitchFamily="1" charset="-128"/>
                <a:cs typeface="Courier New"/>
              </a:rPr>
              <a:t>&gt;</a:t>
            </a:r>
          </a:p>
          <a:p>
            <a:r>
              <a:rPr lang="en-US" sz="1600" b="1" dirty="0" smtClean="0">
                <a:solidFill>
                  <a:srgbClr val="0070C0"/>
                </a:solidFill>
                <a:latin typeface="Courier New"/>
                <a:ea typeface="ＭＳ Ｐゴシック" pitchFamily="1" charset="-128"/>
                <a:cs typeface="Courier New"/>
              </a:rPr>
              <a:t>      &lt;p&gt; </a:t>
            </a:r>
            <a:r>
              <a:rPr lang="fr-FR" sz="1600" b="1" dirty="0" err="1" smtClean="0">
                <a:latin typeface="Courier New" pitchFamily="49" charset="0"/>
                <a:cs typeface="Courier New" pitchFamily="49" charset="0"/>
              </a:rPr>
              <a:t>Lorem</a:t>
            </a:r>
            <a:r>
              <a:rPr lang="fr-FR" sz="1600" b="1" dirty="0" smtClean="0">
                <a:latin typeface="Courier New" pitchFamily="49" charset="0"/>
                <a:cs typeface="Courier New" pitchFamily="49" charset="0"/>
              </a:rPr>
              <a:t> </a:t>
            </a:r>
            <a:r>
              <a:rPr lang="fr-FR" sz="1600" b="1" dirty="0" err="1" smtClean="0">
                <a:latin typeface="Courier New" pitchFamily="49" charset="0"/>
                <a:cs typeface="Courier New" pitchFamily="49" charset="0"/>
              </a:rPr>
              <a:t>ipsum</a:t>
            </a:r>
            <a:r>
              <a:rPr lang="fr-FR" sz="1600" b="1" dirty="0" smtClean="0">
                <a:latin typeface="Courier New" pitchFamily="49" charset="0"/>
                <a:cs typeface="Courier New" pitchFamily="49" charset="0"/>
              </a:rPr>
              <a:t> </a:t>
            </a:r>
            <a:r>
              <a:rPr lang="fr-FR" sz="1600" b="1" dirty="0" err="1" smtClean="0">
                <a:latin typeface="Courier New" pitchFamily="49" charset="0"/>
                <a:cs typeface="Courier New" pitchFamily="49" charset="0"/>
              </a:rPr>
              <a:t>dolor</a:t>
            </a:r>
            <a:r>
              <a:rPr lang="fr-FR" sz="1600" b="1" dirty="0" smtClean="0">
                <a:latin typeface="Courier New" pitchFamily="49" charset="0"/>
                <a:cs typeface="Courier New" pitchFamily="49" charset="0"/>
              </a:rPr>
              <a:t> </a:t>
            </a:r>
            <a:r>
              <a:rPr lang="fr-FR" sz="1600" b="1" dirty="0" err="1" smtClean="0">
                <a:latin typeface="Courier New" pitchFamily="49" charset="0"/>
                <a:cs typeface="Courier New" pitchFamily="49" charset="0"/>
              </a:rPr>
              <a:t>sit</a:t>
            </a:r>
            <a:r>
              <a:rPr lang="fr-FR" sz="1600" b="1" dirty="0" smtClean="0">
                <a:latin typeface="Courier New" pitchFamily="49" charset="0"/>
                <a:cs typeface="Courier New" pitchFamily="49" charset="0"/>
              </a:rPr>
              <a:t> </a:t>
            </a:r>
            <a:r>
              <a:rPr lang="fr-FR" sz="1600" b="1" dirty="0" err="1" smtClean="0">
                <a:latin typeface="Courier New" pitchFamily="49" charset="0"/>
                <a:cs typeface="Courier New" pitchFamily="49" charset="0"/>
              </a:rPr>
              <a:t>amet</a:t>
            </a:r>
            <a:r>
              <a:rPr lang="fr-FR" sz="1600" b="1" dirty="0" smtClean="0">
                <a:latin typeface="Courier New" pitchFamily="49" charset="0"/>
                <a:cs typeface="Courier New" pitchFamily="49" charset="0"/>
              </a:rPr>
              <a:t>, </a:t>
            </a:r>
            <a:r>
              <a:rPr lang="fr-FR" sz="1600" b="1" dirty="0" err="1" smtClean="0">
                <a:latin typeface="Courier New" pitchFamily="49" charset="0"/>
                <a:cs typeface="Courier New" pitchFamily="49" charset="0"/>
              </a:rPr>
              <a:t>consectetur</a:t>
            </a:r>
            <a:r>
              <a:rPr lang="fr-FR" sz="1600" b="1" dirty="0" smtClean="0">
                <a:latin typeface="Courier New" pitchFamily="49" charset="0"/>
                <a:cs typeface="Courier New" pitchFamily="49" charset="0"/>
              </a:rPr>
              <a:t> </a:t>
            </a:r>
            <a:r>
              <a:rPr lang="fr-FR" sz="1600" b="1" dirty="0" err="1" smtClean="0">
                <a:latin typeface="Courier New" pitchFamily="49" charset="0"/>
                <a:cs typeface="Courier New" pitchFamily="49" charset="0"/>
              </a:rPr>
              <a:t>adipiscing</a:t>
            </a:r>
            <a:r>
              <a:rPr lang="fr-FR" sz="1600" b="1" dirty="0" smtClean="0">
                <a:latin typeface="Courier New" pitchFamily="49" charset="0"/>
                <a:cs typeface="Courier New" pitchFamily="49" charset="0"/>
              </a:rPr>
              <a:t>    	</a:t>
            </a:r>
            <a:r>
              <a:rPr lang="fr-FR" sz="1600" b="1" dirty="0" err="1" smtClean="0">
                <a:latin typeface="Courier New" pitchFamily="49" charset="0"/>
                <a:cs typeface="Courier New" pitchFamily="49" charset="0"/>
              </a:rPr>
              <a:t>elit</a:t>
            </a:r>
            <a:r>
              <a:rPr lang="fr-FR" sz="1600" b="1" dirty="0" smtClean="0">
                <a:latin typeface="Courier New" pitchFamily="49" charset="0"/>
                <a:cs typeface="Courier New" pitchFamily="49" charset="0"/>
              </a:rPr>
              <a:t>, </a:t>
            </a:r>
            <a:r>
              <a:rPr lang="fr-FR" sz="1600" b="1" dirty="0" err="1" smtClean="0">
                <a:latin typeface="Courier New" pitchFamily="49" charset="0"/>
                <a:cs typeface="Courier New" pitchFamily="49" charset="0"/>
              </a:rPr>
              <a:t>sed</a:t>
            </a:r>
            <a:r>
              <a:rPr lang="fr-FR" sz="1600" b="1" dirty="0" smtClean="0">
                <a:latin typeface="Courier New" pitchFamily="49" charset="0"/>
                <a:cs typeface="Courier New" pitchFamily="49" charset="0"/>
              </a:rPr>
              <a:t> do </a:t>
            </a:r>
            <a:r>
              <a:rPr lang="fr-FR" sz="1600" b="1" dirty="0" err="1" smtClean="0">
                <a:latin typeface="Courier New" pitchFamily="49" charset="0"/>
                <a:cs typeface="Courier New" pitchFamily="49" charset="0"/>
              </a:rPr>
              <a:t>eiusmod</a:t>
            </a:r>
            <a:r>
              <a:rPr lang="fr-FR" sz="1600" b="1" dirty="0" smtClean="0">
                <a:latin typeface="Courier New" pitchFamily="49" charset="0"/>
                <a:cs typeface="Courier New" pitchFamily="49" charset="0"/>
              </a:rPr>
              <a:t> </a:t>
            </a:r>
            <a:r>
              <a:rPr lang="fr-FR" sz="1600" b="1" dirty="0" err="1" smtClean="0">
                <a:latin typeface="Courier New" pitchFamily="49" charset="0"/>
                <a:cs typeface="Courier New" pitchFamily="49" charset="0"/>
              </a:rPr>
              <a:t>tempor</a:t>
            </a:r>
            <a:r>
              <a:rPr lang="fr-FR" sz="1600" b="1" dirty="0" smtClean="0">
                <a:latin typeface="Courier New" pitchFamily="49" charset="0"/>
                <a:cs typeface="Courier New" pitchFamily="49" charset="0"/>
              </a:rPr>
              <a:t> </a:t>
            </a:r>
            <a:r>
              <a:rPr lang="fr-FR" sz="1600" b="1" dirty="0" err="1" smtClean="0">
                <a:latin typeface="Courier New" pitchFamily="49" charset="0"/>
                <a:cs typeface="Courier New" pitchFamily="49" charset="0"/>
              </a:rPr>
              <a:t>incididunt</a:t>
            </a:r>
            <a:r>
              <a:rPr lang="fr-FR" sz="1600" b="1" dirty="0" smtClean="0">
                <a:latin typeface="Courier New" pitchFamily="49" charset="0"/>
                <a:cs typeface="Courier New" pitchFamily="49" charset="0"/>
              </a:rPr>
              <a:t> ut </a:t>
            </a:r>
            <a:r>
              <a:rPr lang="fr-FR" sz="1600" b="1" dirty="0" err="1" smtClean="0">
                <a:latin typeface="Courier New" pitchFamily="49" charset="0"/>
                <a:cs typeface="Courier New" pitchFamily="49" charset="0"/>
              </a:rPr>
              <a:t>labore</a:t>
            </a:r>
            <a:r>
              <a:rPr lang="fr-FR" sz="1600" b="1" dirty="0" smtClean="0">
                <a:latin typeface="Courier New" pitchFamily="49" charset="0"/>
                <a:cs typeface="Courier New" pitchFamily="49" charset="0"/>
              </a:rPr>
              <a:t> et 	</a:t>
            </a:r>
            <a:r>
              <a:rPr lang="fr-FR" sz="1600" b="1" dirty="0" err="1" smtClean="0">
                <a:latin typeface="Courier New" pitchFamily="49" charset="0"/>
                <a:cs typeface="Courier New" pitchFamily="49" charset="0"/>
              </a:rPr>
              <a:t>dolore</a:t>
            </a:r>
            <a:r>
              <a:rPr lang="fr-FR" sz="1600" b="1" dirty="0" smtClean="0">
                <a:latin typeface="Courier New" pitchFamily="49" charset="0"/>
                <a:cs typeface="Courier New" pitchFamily="49" charset="0"/>
              </a:rPr>
              <a:t> magna </a:t>
            </a:r>
            <a:r>
              <a:rPr lang="fr-FR" sz="1600" b="1" dirty="0" err="1" smtClean="0">
                <a:latin typeface="Courier New" pitchFamily="49" charset="0"/>
                <a:cs typeface="Courier New" pitchFamily="49" charset="0"/>
              </a:rPr>
              <a:t>aliqua</a:t>
            </a:r>
            <a:r>
              <a:rPr lang="fr-FR" sz="1600" b="1" dirty="0" smtClean="0">
                <a:latin typeface="Courier New" pitchFamily="49" charset="0"/>
                <a:cs typeface="Courier New" pitchFamily="49" charset="0"/>
              </a:rPr>
              <a:t>. </a:t>
            </a:r>
          </a:p>
          <a:p>
            <a:r>
              <a:rPr lang="fr-FR" sz="1600" b="1" dirty="0" smtClean="0">
                <a:solidFill>
                  <a:srgbClr val="0070C0"/>
                </a:solidFill>
                <a:latin typeface="Courier New" pitchFamily="49" charset="0"/>
                <a:ea typeface="ＭＳ Ｐゴシック" pitchFamily="1" charset="-128"/>
                <a:cs typeface="Courier New" pitchFamily="49" charset="0"/>
              </a:rPr>
              <a:t>      &lt;/p&gt;</a:t>
            </a:r>
          </a:p>
          <a:p>
            <a:r>
              <a:rPr lang="fr-FR" sz="1600" b="1" dirty="0" smtClean="0">
                <a:solidFill>
                  <a:srgbClr val="0070C0"/>
                </a:solidFill>
                <a:latin typeface="Courier New" pitchFamily="49" charset="0"/>
                <a:ea typeface="ＭＳ Ｐゴシック" pitchFamily="1" charset="-128"/>
                <a:cs typeface="Courier New" pitchFamily="49" charset="0"/>
              </a:rPr>
              <a:t>  &lt;/</a:t>
            </a:r>
            <a:r>
              <a:rPr lang="fr-FR" sz="1600" b="1" dirty="0" err="1" smtClean="0">
                <a:solidFill>
                  <a:srgbClr val="0070C0"/>
                </a:solidFill>
                <a:latin typeface="Courier New" pitchFamily="49" charset="0"/>
                <a:ea typeface="ＭＳ Ｐゴシック" pitchFamily="1" charset="-128"/>
                <a:cs typeface="Courier New" pitchFamily="49" charset="0"/>
              </a:rPr>
              <a:t>div</a:t>
            </a:r>
            <a:r>
              <a:rPr lang="fr-FR" sz="1600" b="1" dirty="0" smtClean="0">
                <a:solidFill>
                  <a:srgbClr val="0070C0"/>
                </a:solidFill>
                <a:latin typeface="Courier New" pitchFamily="49" charset="0"/>
                <a:ea typeface="ＭＳ Ｐゴシック" pitchFamily="1" charset="-128"/>
                <a:cs typeface="Courier New" pitchFamily="49" charset="0"/>
              </a:rPr>
              <a:t>&gt;</a:t>
            </a:r>
            <a:endParaRPr lang="en-US" sz="1600" b="1" dirty="0" smtClean="0">
              <a:solidFill>
                <a:srgbClr val="0070C0"/>
              </a:solidFill>
              <a:latin typeface="Courier New"/>
              <a:ea typeface="ＭＳ Ｐゴシック" pitchFamily="1" charset="-128"/>
              <a:cs typeface="Courier New"/>
            </a:endParaRPr>
          </a:p>
          <a:p>
            <a:r>
              <a:rPr lang="en-US" sz="1600" b="1" dirty="0" smtClean="0">
                <a:solidFill>
                  <a:srgbClr val="0070C0"/>
                </a:solidFill>
                <a:latin typeface="Courier New"/>
                <a:ea typeface="ＭＳ Ｐゴシック" pitchFamily="1" charset="-128"/>
                <a:cs typeface="Courier New"/>
              </a:rPr>
              <a:t>&lt;/div&gt;</a:t>
            </a:r>
            <a:endParaRPr lang="en-US" sz="1600" b="1" dirty="0" smtClean="0">
              <a:solidFill>
                <a:srgbClr val="000000"/>
              </a:solidFill>
              <a:latin typeface="Courier New"/>
              <a:ea typeface="ＭＳ Ｐゴシック" pitchFamily="1" charset="-128"/>
              <a:cs typeface="Courier New"/>
            </a:endParaRPr>
          </a:p>
        </p:txBody>
      </p:sp>
    </p:spTree>
    <p:extLst>
      <p:ext uri="{BB962C8B-B14F-4D97-AF65-F5344CB8AC3E}">
        <p14:creationId xmlns:p14="http://schemas.microsoft.com/office/powerpoint/2010/main" val="33527888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Organize Data : </a:t>
            </a:r>
            <a:r>
              <a:rPr lang="en-US" dirty="0" err="1" smtClean="0">
                <a:ea typeface="ＭＳ Ｐゴシック" pitchFamily="34" charset="-128"/>
              </a:rPr>
              <a:t>ListView</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A control with a Template (HTML)</a:t>
            </a:r>
          </a:p>
          <a:p>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smtClean="0"/>
              <a:t>WinJS</a:t>
            </a:r>
            <a:r>
              <a:rPr lang="en-US" dirty="0" smtClean="0"/>
              <a:t> Controls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à coins arrondis 4"/>
          <p:cNvSpPr/>
          <p:nvPr/>
        </p:nvSpPr>
        <p:spPr>
          <a:xfrm>
            <a:off x="107504" y="1633439"/>
            <a:ext cx="8857109" cy="3456309"/>
          </a:xfrm>
          <a:prstGeom prst="roundRect">
            <a:avLst>
              <a:gd name="adj" fmla="val 9535"/>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0070C0"/>
                </a:solidFill>
                <a:latin typeface="Courier New"/>
                <a:ea typeface="ＭＳ Ｐゴシック" pitchFamily="1" charset="-128"/>
                <a:cs typeface="Courier New"/>
              </a:rPr>
              <a:t>&lt;div </a:t>
            </a:r>
            <a:r>
              <a:rPr lang="en-US" sz="1600" b="1" dirty="0" smtClean="0">
                <a:solidFill>
                  <a:srgbClr val="FF0000"/>
                </a:solidFill>
                <a:latin typeface="Courier New"/>
                <a:ea typeface="ＭＳ Ｐゴシック" pitchFamily="1" charset="-128"/>
                <a:cs typeface="Courier New"/>
              </a:rPr>
              <a:t>class</a:t>
            </a:r>
            <a:r>
              <a:rPr lang="en-US" sz="1600" b="1" dirty="0" smtClean="0">
                <a:solidFill>
                  <a:srgbClr val="000000"/>
                </a:solidFill>
                <a:latin typeface="Courier New"/>
                <a:ea typeface="ＭＳ Ｐゴシック" pitchFamily="1" charset="-128"/>
                <a:cs typeface="Courier New"/>
              </a:rPr>
              <a:t>=</a:t>
            </a:r>
            <a:r>
              <a:rPr lang="en-US" sz="1600" b="1" dirty="0" smtClean="0">
                <a:solidFill>
                  <a:srgbClr val="17B240"/>
                </a:solidFill>
                <a:latin typeface="Courier New"/>
                <a:ea typeface="ＭＳ Ｐゴシック" pitchFamily="1" charset="-128"/>
                <a:cs typeface="Courier New"/>
              </a:rPr>
              <a:t>"</a:t>
            </a:r>
            <a:r>
              <a:rPr lang="en-US" sz="1600" b="1" dirty="0" err="1" smtClean="0">
                <a:solidFill>
                  <a:srgbClr val="17B240"/>
                </a:solidFill>
                <a:latin typeface="Courier New"/>
                <a:ea typeface="ＭＳ Ｐゴシック" pitchFamily="1" charset="-128"/>
                <a:cs typeface="Courier New"/>
              </a:rPr>
              <a:t>itemtemplate</a:t>
            </a:r>
            <a:r>
              <a:rPr lang="en-US" sz="1600" b="1" dirty="0" smtClean="0">
                <a:solidFill>
                  <a:srgbClr val="17B240"/>
                </a:solidFill>
                <a:latin typeface="Courier New"/>
                <a:ea typeface="ＭＳ Ｐゴシック" pitchFamily="1" charset="-128"/>
                <a:cs typeface="Courier New"/>
              </a:rPr>
              <a:t>" </a:t>
            </a:r>
            <a:r>
              <a:rPr lang="en-US" sz="1600" b="1" dirty="0" smtClean="0">
                <a:solidFill>
                  <a:srgbClr val="FF0000"/>
                </a:solidFill>
                <a:latin typeface="Courier New"/>
                <a:ea typeface="ＭＳ Ｐゴシック" pitchFamily="1" charset="-128"/>
                <a:cs typeface="Courier New"/>
              </a:rPr>
              <a:t>data-win-control</a:t>
            </a:r>
            <a:r>
              <a:rPr lang="en-US" sz="1600" b="1" dirty="0" smtClean="0">
                <a:solidFill>
                  <a:srgbClr val="000000"/>
                </a:solidFill>
                <a:latin typeface="Courier New"/>
                <a:ea typeface="ＭＳ Ｐゴシック" pitchFamily="1" charset="-128"/>
                <a:cs typeface="Courier New"/>
              </a:rPr>
              <a:t>=</a:t>
            </a:r>
            <a:r>
              <a:rPr lang="en-US" sz="1600" b="1" dirty="0" smtClean="0">
                <a:solidFill>
                  <a:srgbClr val="17B240"/>
                </a:solidFill>
                <a:latin typeface="Courier New"/>
                <a:ea typeface="ＭＳ Ｐゴシック" pitchFamily="1" charset="-128"/>
                <a:cs typeface="Courier New"/>
              </a:rPr>
              <a:t>"</a:t>
            </a:r>
            <a:r>
              <a:rPr lang="en-US" sz="1600" b="1" dirty="0" err="1" smtClean="0">
                <a:solidFill>
                  <a:srgbClr val="17B240"/>
                </a:solidFill>
                <a:latin typeface="Courier New"/>
                <a:ea typeface="ＭＳ Ｐゴシック" pitchFamily="1" charset="-128"/>
                <a:cs typeface="Courier New"/>
              </a:rPr>
              <a:t>WinJS.Binding.Template</a:t>
            </a:r>
            <a:r>
              <a:rPr lang="en-US" sz="1600" b="1" dirty="0" smtClean="0">
                <a:solidFill>
                  <a:srgbClr val="17B240"/>
                </a:solidFill>
                <a:latin typeface="Courier New"/>
                <a:ea typeface="ＭＳ Ｐゴシック" pitchFamily="1" charset="-128"/>
                <a:cs typeface="Courier New"/>
              </a:rPr>
              <a:t>"</a:t>
            </a:r>
            <a:r>
              <a:rPr lang="en-US" sz="1600" b="1" dirty="0" smtClean="0">
                <a:solidFill>
                  <a:srgbClr val="0070C0"/>
                </a:solidFill>
                <a:latin typeface="Courier New"/>
                <a:ea typeface="ＭＳ Ｐゴシック" pitchFamily="1" charset="-128"/>
                <a:cs typeface="Courier New"/>
              </a:rPr>
              <a:t>&gt;</a:t>
            </a:r>
          </a:p>
          <a:p>
            <a:r>
              <a:rPr lang="en-US" sz="1600" b="1" dirty="0" smtClean="0">
                <a:solidFill>
                  <a:srgbClr val="0070C0"/>
                </a:solidFill>
                <a:latin typeface="Courier New"/>
                <a:ea typeface="ＭＳ Ｐゴシック" pitchFamily="1" charset="-128"/>
                <a:cs typeface="Courier New"/>
              </a:rPr>
              <a:t>  &lt;div&gt;</a:t>
            </a:r>
          </a:p>
          <a:p>
            <a:r>
              <a:rPr lang="en-US" sz="1600" b="1" dirty="0" smtClean="0">
                <a:solidFill>
                  <a:srgbClr val="0070C0"/>
                </a:solidFill>
                <a:latin typeface="Courier New"/>
                <a:ea typeface="ＭＳ Ｐゴシック" pitchFamily="1" charset="-128"/>
                <a:cs typeface="Courier New"/>
              </a:rPr>
              <a:t>    &lt;</a:t>
            </a:r>
            <a:r>
              <a:rPr lang="en-US" sz="1600" b="1" dirty="0" err="1" smtClean="0">
                <a:solidFill>
                  <a:srgbClr val="0070C0"/>
                </a:solidFill>
                <a:latin typeface="Courier New"/>
                <a:ea typeface="ＭＳ Ｐゴシック" pitchFamily="1" charset="-128"/>
                <a:cs typeface="Courier New"/>
              </a:rPr>
              <a:t>img</a:t>
            </a:r>
            <a:r>
              <a:rPr lang="en-US" sz="1600" b="1" dirty="0" smtClean="0">
                <a:solidFill>
                  <a:srgbClr val="0070C0"/>
                </a:solidFill>
                <a:latin typeface="Courier New"/>
                <a:ea typeface="ＭＳ Ｐゴシック" pitchFamily="1" charset="-128"/>
                <a:cs typeface="Courier New"/>
              </a:rPr>
              <a:t> </a:t>
            </a:r>
            <a:r>
              <a:rPr lang="en-US" sz="1600" b="1" dirty="0" smtClean="0">
                <a:solidFill>
                  <a:srgbClr val="FF0000"/>
                </a:solidFill>
                <a:latin typeface="Courier New"/>
                <a:ea typeface="ＭＳ Ｐゴシック" pitchFamily="1" charset="-128"/>
                <a:cs typeface="Courier New"/>
              </a:rPr>
              <a:t>style</a:t>
            </a:r>
            <a:r>
              <a:rPr lang="en-US" sz="1600" b="1" dirty="0" smtClean="0">
                <a:solidFill>
                  <a:srgbClr val="000000"/>
                </a:solidFill>
                <a:latin typeface="Courier New"/>
                <a:ea typeface="ＭＳ Ｐゴシック" pitchFamily="1" charset="-128"/>
                <a:cs typeface="Courier New"/>
              </a:rPr>
              <a:t>=</a:t>
            </a:r>
            <a:r>
              <a:rPr lang="en-US" sz="1600" b="1" dirty="0" smtClean="0">
                <a:solidFill>
                  <a:srgbClr val="00B050"/>
                </a:solidFill>
                <a:latin typeface="Courier New"/>
                <a:ea typeface="ＭＳ Ｐゴシック" pitchFamily="1" charset="-128"/>
                <a:cs typeface="Courier New"/>
              </a:rPr>
              <a:t>"</a:t>
            </a:r>
            <a:r>
              <a:rPr lang="en-US" sz="1600" b="1" dirty="0" smtClean="0">
                <a:solidFill>
                  <a:srgbClr val="FF0000"/>
                </a:solidFill>
                <a:latin typeface="Courier New"/>
                <a:ea typeface="ＭＳ Ｐゴシック" pitchFamily="1" charset="-128"/>
                <a:cs typeface="Courier New"/>
              </a:rPr>
              <a:t>width</a:t>
            </a:r>
            <a:r>
              <a:rPr lang="en-US" sz="1600" b="1" dirty="0">
                <a:solidFill>
                  <a:srgbClr val="000000"/>
                </a:solidFill>
                <a:latin typeface="Courier New"/>
                <a:ea typeface="ＭＳ Ｐゴシック" pitchFamily="1" charset="-128"/>
                <a:cs typeface="Courier New"/>
              </a:rPr>
              <a:t>:</a:t>
            </a:r>
            <a:r>
              <a:rPr lang="en-US" sz="1600" b="1" dirty="0" smtClean="0">
                <a:solidFill>
                  <a:srgbClr val="17B240"/>
                </a:solidFill>
                <a:latin typeface="Courier New"/>
                <a:ea typeface="ＭＳ Ｐゴシック" pitchFamily="1" charset="-128"/>
                <a:cs typeface="Courier New"/>
              </a:rPr>
              <a:t>50px;</a:t>
            </a:r>
            <a:r>
              <a:rPr lang="en-US" sz="1600" b="1" dirty="0" smtClean="0">
                <a:solidFill>
                  <a:srgbClr val="000000"/>
                </a:solidFill>
                <a:latin typeface="Courier New"/>
                <a:ea typeface="ＭＳ Ｐゴシック" pitchFamily="1" charset="-128"/>
                <a:cs typeface="Courier New"/>
              </a:rPr>
              <a:t> </a:t>
            </a:r>
            <a:r>
              <a:rPr lang="en-US" sz="1600" b="1" dirty="0" smtClean="0">
                <a:solidFill>
                  <a:srgbClr val="FF0000"/>
                </a:solidFill>
                <a:latin typeface="Courier New"/>
                <a:ea typeface="ＭＳ Ｐゴシック" pitchFamily="1" charset="-128"/>
                <a:cs typeface="Courier New"/>
              </a:rPr>
              <a:t>height</a:t>
            </a:r>
            <a:r>
              <a:rPr lang="en-US" sz="1600" b="1" dirty="0" smtClean="0">
                <a:solidFill>
                  <a:srgbClr val="000000"/>
                </a:solidFill>
                <a:latin typeface="Courier New"/>
                <a:ea typeface="ＭＳ Ｐゴシック" pitchFamily="1" charset="-128"/>
                <a:cs typeface="Courier New"/>
              </a:rPr>
              <a:t>=</a:t>
            </a:r>
            <a:r>
              <a:rPr lang="en-US" sz="1600" b="1" dirty="0" smtClean="0">
                <a:solidFill>
                  <a:srgbClr val="17B240"/>
                </a:solidFill>
                <a:latin typeface="Courier New"/>
                <a:ea typeface="ＭＳ Ｐゴシック" pitchFamily="1" charset="-128"/>
                <a:cs typeface="Courier New"/>
              </a:rPr>
              <a:t>60px;"</a:t>
            </a:r>
            <a:endParaRPr lang="en-US" sz="1600" b="1" dirty="0" smtClean="0">
              <a:solidFill>
                <a:srgbClr val="0070C0"/>
              </a:solidFill>
              <a:latin typeface="Courier New"/>
              <a:ea typeface="ＭＳ Ｐゴシック" pitchFamily="1" charset="-128"/>
              <a:cs typeface="Courier New"/>
            </a:endParaRPr>
          </a:p>
          <a:p>
            <a:r>
              <a:rPr lang="en-US" sz="1600" b="1" dirty="0" smtClean="0">
                <a:solidFill>
                  <a:srgbClr val="FF0000"/>
                </a:solidFill>
                <a:latin typeface="Courier New"/>
                <a:ea typeface="ＭＳ Ｐゴシック" pitchFamily="1" charset="-128"/>
                <a:cs typeface="Courier New"/>
              </a:rPr>
              <a:t>         data-win-bind</a:t>
            </a:r>
            <a:r>
              <a:rPr lang="en-US" sz="1600" b="1" dirty="0" smtClean="0">
                <a:solidFill>
                  <a:srgbClr val="000000"/>
                </a:solidFill>
                <a:latin typeface="Courier New"/>
                <a:ea typeface="ＭＳ Ｐゴシック" pitchFamily="1" charset="-128"/>
                <a:cs typeface="Courier New"/>
              </a:rPr>
              <a:t>=</a:t>
            </a:r>
            <a:r>
              <a:rPr lang="en-US" sz="1600" b="1" dirty="0" smtClean="0">
                <a:solidFill>
                  <a:srgbClr val="17B240"/>
                </a:solidFill>
                <a:latin typeface="Courier New"/>
                <a:ea typeface="ＭＳ Ｐゴシック" pitchFamily="1" charset="-128"/>
                <a:cs typeface="Courier New"/>
              </a:rPr>
              <a:t>"</a:t>
            </a:r>
            <a:r>
              <a:rPr lang="en-US" sz="1600" b="1" dirty="0" err="1" smtClean="0">
                <a:solidFill>
                  <a:srgbClr val="17B240"/>
                </a:solidFill>
                <a:latin typeface="Courier New"/>
                <a:ea typeface="ＭＳ Ｐゴシック" pitchFamily="1" charset="-128"/>
                <a:cs typeface="Courier New"/>
              </a:rPr>
              <a:t>src:imageUrl</a:t>
            </a:r>
            <a:r>
              <a:rPr lang="en-US" sz="1600" b="1" dirty="0" smtClean="0">
                <a:solidFill>
                  <a:srgbClr val="17B240"/>
                </a:solidFill>
                <a:latin typeface="Courier New"/>
                <a:ea typeface="ＭＳ Ｐゴシック" pitchFamily="1" charset="-128"/>
                <a:cs typeface="Courier New"/>
              </a:rPr>
              <a:t>" </a:t>
            </a:r>
            <a:r>
              <a:rPr lang="en-US" sz="1600" b="1" dirty="0" smtClean="0">
                <a:solidFill>
                  <a:srgbClr val="0070C0"/>
                </a:solidFill>
                <a:latin typeface="Courier New"/>
                <a:ea typeface="ＭＳ Ｐゴシック" pitchFamily="1" charset="-128"/>
                <a:cs typeface="Courier New"/>
              </a:rPr>
              <a:t>/&gt;</a:t>
            </a:r>
          </a:p>
          <a:p>
            <a:r>
              <a:rPr lang="en-US" sz="1600" b="1" dirty="0" smtClean="0">
                <a:solidFill>
                  <a:srgbClr val="0070C0"/>
                </a:solidFill>
                <a:latin typeface="Courier New"/>
                <a:ea typeface="ＭＳ Ｐゴシック" pitchFamily="1" charset="-128"/>
                <a:cs typeface="Courier New"/>
              </a:rPr>
              <a:t>    &lt;h3 </a:t>
            </a:r>
            <a:r>
              <a:rPr lang="en-US" sz="1600" b="1" dirty="0" smtClean="0">
                <a:solidFill>
                  <a:srgbClr val="FF0000"/>
                </a:solidFill>
                <a:latin typeface="Courier New"/>
                <a:ea typeface="ＭＳ Ｐゴシック" pitchFamily="1" charset="-128"/>
                <a:cs typeface="Courier New"/>
              </a:rPr>
              <a:t>data-win-bind</a:t>
            </a:r>
            <a:r>
              <a:rPr lang="en-US" sz="1600" b="1" dirty="0" smtClean="0">
                <a:solidFill>
                  <a:srgbClr val="000000"/>
                </a:solidFill>
                <a:latin typeface="Courier New"/>
                <a:ea typeface="ＭＳ Ｐゴシック" pitchFamily="1" charset="-128"/>
                <a:cs typeface="Courier New"/>
              </a:rPr>
              <a:t>=</a:t>
            </a:r>
            <a:r>
              <a:rPr lang="en-US" sz="1600" b="1" dirty="0" smtClean="0">
                <a:solidFill>
                  <a:srgbClr val="17B240"/>
                </a:solidFill>
                <a:latin typeface="Courier New"/>
                <a:ea typeface="ＭＳ Ｐゴシック" pitchFamily="1" charset="-128"/>
                <a:cs typeface="Courier New"/>
              </a:rPr>
              <a:t>"</a:t>
            </a:r>
            <a:r>
              <a:rPr lang="en-US" sz="1600" b="1" dirty="0" err="1" smtClean="0">
                <a:solidFill>
                  <a:srgbClr val="17B240"/>
                </a:solidFill>
                <a:latin typeface="Courier New"/>
                <a:ea typeface="ＭＳ Ｐゴシック" pitchFamily="1" charset="-128"/>
                <a:cs typeface="Courier New"/>
              </a:rPr>
              <a:t>innerText:name</a:t>
            </a:r>
            <a:r>
              <a:rPr lang="en-US" sz="1600" b="1" dirty="0" smtClean="0">
                <a:solidFill>
                  <a:srgbClr val="17B240"/>
                </a:solidFill>
                <a:latin typeface="Courier New"/>
                <a:ea typeface="ＭＳ Ｐゴシック" pitchFamily="1" charset="-128"/>
                <a:cs typeface="Courier New"/>
              </a:rPr>
              <a:t>"</a:t>
            </a:r>
            <a:r>
              <a:rPr lang="en-US" sz="1600" b="1" dirty="0" smtClean="0">
                <a:solidFill>
                  <a:srgbClr val="0070C0"/>
                </a:solidFill>
                <a:latin typeface="Courier New"/>
                <a:ea typeface="ＭＳ Ｐゴシック" pitchFamily="1" charset="-128"/>
                <a:cs typeface="Courier New"/>
              </a:rPr>
              <a:t>&gt;&lt;/h3&gt;</a:t>
            </a:r>
          </a:p>
          <a:p>
            <a:r>
              <a:rPr lang="fr-FR" sz="1600" b="1" dirty="0" smtClean="0">
                <a:solidFill>
                  <a:srgbClr val="0070C0"/>
                </a:solidFill>
                <a:latin typeface="Courier New" pitchFamily="49" charset="0"/>
                <a:ea typeface="ＭＳ Ｐゴシック" pitchFamily="1" charset="-128"/>
                <a:cs typeface="Courier New" pitchFamily="49" charset="0"/>
              </a:rPr>
              <a:t>  &lt;/</a:t>
            </a:r>
            <a:r>
              <a:rPr lang="fr-FR" sz="1600" b="1" dirty="0" err="1" smtClean="0">
                <a:solidFill>
                  <a:srgbClr val="0070C0"/>
                </a:solidFill>
                <a:latin typeface="Courier New" pitchFamily="49" charset="0"/>
                <a:ea typeface="ＭＳ Ｐゴシック" pitchFamily="1" charset="-128"/>
                <a:cs typeface="Courier New" pitchFamily="49" charset="0"/>
              </a:rPr>
              <a:t>div</a:t>
            </a:r>
            <a:r>
              <a:rPr lang="fr-FR" sz="1600" b="1" dirty="0" smtClean="0">
                <a:solidFill>
                  <a:srgbClr val="0070C0"/>
                </a:solidFill>
                <a:latin typeface="Courier New" pitchFamily="49" charset="0"/>
                <a:ea typeface="ＭＳ Ｐゴシック" pitchFamily="1" charset="-128"/>
                <a:cs typeface="Courier New" pitchFamily="49" charset="0"/>
              </a:rPr>
              <a:t>&gt;</a:t>
            </a:r>
            <a:endParaRPr lang="en-US" sz="1600" b="1" dirty="0" smtClean="0">
              <a:solidFill>
                <a:srgbClr val="0070C0"/>
              </a:solidFill>
              <a:latin typeface="Courier New"/>
              <a:ea typeface="ＭＳ Ｐゴシック" pitchFamily="1" charset="-128"/>
              <a:cs typeface="Courier New"/>
            </a:endParaRPr>
          </a:p>
          <a:p>
            <a:r>
              <a:rPr lang="en-US" sz="1600" b="1" dirty="0" smtClean="0">
                <a:solidFill>
                  <a:srgbClr val="0070C0"/>
                </a:solidFill>
                <a:latin typeface="Courier New"/>
                <a:ea typeface="ＭＳ Ｐゴシック" pitchFamily="1" charset="-128"/>
                <a:cs typeface="Courier New"/>
              </a:rPr>
              <a:t>&lt;/div&gt;</a:t>
            </a:r>
          </a:p>
          <a:p>
            <a:r>
              <a:rPr lang="en-US" sz="1600" b="1" dirty="0">
                <a:solidFill>
                  <a:srgbClr val="0070C0"/>
                </a:solidFill>
                <a:latin typeface="Courier New"/>
                <a:ea typeface="ＭＳ Ｐゴシック" pitchFamily="1" charset="-128"/>
                <a:cs typeface="Courier New"/>
              </a:rPr>
              <a:t>&lt;div </a:t>
            </a:r>
            <a:r>
              <a:rPr lang="en-US" sz="1600" b="1" dirty="0" smtClean="0">
                <a:solidFill>
                  <a:srgbClr val="FF0000"/>
                </a:solidFill>
                <a:latin typeface="Courier New"/>
                <a:ea typeface="ＭＳ Ｐゴシック" pitchFamily="1" charset="-128"/>
                <a:cs typeface="Courier New"/>
              </a:rPr>
              <a:t>id</a:t>
            </a:r>
            <a:r>
              <a:rPr lang="en-US" sz="1600" b="1" dirty="0" smtClean="0">
                <a:solidFill>
                  <a:srgbClr val="000000"/>
                </a:solidFill>
                <a:latin typeface="Courier New"/>
                <a:ea typeface="ＭＳ Ｐゴシック" pitchFamily="1" charset="-128"/>
                <a:cs typeface="Courier New"/>
              </a:rPr>
              <a:t>=</a:t>
            </a:r>
            <a:r>
              <a:rPr lang="en-US" sz="1600" b="1" dirty="0" smtClean="0">
                <a:solidFill>
                  <a:srgbClr val="17B240"/>
                </a:solidFill>
                <a:latin typeface="Courier New"/>
                <a:ea typeface="ＭＳ Ｐゴシック" pitchFamily="1" charset="-128"/>
                <a:cs typeface="Courier New"/>
              </a:rPr>
              <a:t>"</a:t>
            </a:r>
            <a:r>
              <a:rPr lang="en-US" sz="1600" b="1" dirty="0" err="1" smtClean="0">
                <a:solidFill>
                  <a:srgbClr val="17B240"/>
                </a:solidFill>
                <a:latin typeface="Courier New"/>
                <a:ea typeface="ＭＳ Ｐゴシック" pitchFamily="1" charset="-128"/>
                <a:cs typeface="Courier New"/>
              </a:rPr>
              <a:t>basicListView</a:t>
            </a:r>
            <a:r>
              <a:rPr lang="en-US" sz="1600" b="1" dirty="0" smtClean="0">
                <a:solidFill>
                  <a:srgbClr val="17B240"/>
                </a:solidFill>
                <a:latin typeface="Courier New"/>
                <a:ea typeface="ＭＳ Ｐゴシック" pitchFamily="1" charset="-128"/>
                <a:cs typeface="Courier New"/>
              </a:rPr>
              <a:t>" </a:t>
            </a:r>
            <a:r>
              <a:rPr lang="en-US" sz="1600" b="1" dirty="0" smtClean="0">
                <a:solidFill>
                  <a:srgbClr val="FF0000"/>
                </a:solidFill>
                <a:latin typeface="Courier New"/>
                <a:ea typeface="ＭＳ Ｐゴシック" pitchFamily="1" charset="-128"/>
                <a:cs typeface="Courier New"/>
              </a:rPr>
              <a:t>data-win-control</a:t>
            </a:r>
            <a:r>
              <a:rPr lang="en-US" sz="1600" b="1" dirty="0" smtClean="0">
                <a:solidFill>
                  <a:srgbClr val="000000"/>
                </a:solidFill>
                <a:latin typeface="Courier New"/>
                <a:ea typeface="ＭＳ Ｐゴシック" pitchFamily="1" charset="-128"/>
                <a:cs typeface="Courier New"/>
              </a:rPr>
              <a:t>=</a:t>
            </a:r>
            <a:r>
              <a:rPr lang="en-US" sz="1600" b="1" dirty="0" smtClean="0">
                <a:solidFill>
                  <a:srgbClr val="17B240"/>
                </a:solidFill>
                <a:latin typeface="Courier New"/>
                <a:ea typeface="ＭＳ Ｐゴシック" pitchFamily="1" charset="-128"/>
                <a:cs typeface="Courier New"/>
              </a:rPr>
              <a:t>"</a:t>
            </a:r>
            <a:r>
              <a:rPr lang="en-US" sz="1600" b="1" dirty="0" err="1" smtClean="0">
                <a:solidFill>
                  <a:srgbClr val="17B240"/>
                </a:solidFill>
                <a:latin typeface="Courier New"/>
                <a:ea typeface="ＭＳ Ｐゴシック" pitchFamily="1" charset="-128"/>
                <a:cs typeface="Courier New"/>
              </a:rPr>
              <a:t>WinJS.UI.ListView</a:t>
            </a:r>
            <a:r>
              <a:rPr lang="en-US" sz="1600" b="1" dirty="0" smtClean="0">
                <a:solidFill>
                  <a:srgbClr val="17B240"/>
                </a:solidFill>
                <a:latin typeface="Courier New"/>
                <a:ea typeface="ＭＳ Ｐゴシック" pitchFamily="1" charset="-128"/>
                <a:cs typeface="Courier New"/>
              </a:rPr>
              <a:t>"</a:t>
            </a:r>
            <a:endParaRPr lang="en-US" sz="1600" b="1" dirty="0">
              <a:solidFill>
                <a:srgbClr val="0070C0"/>
              </a:solidFill>
              <a:latin typeface="Courier New"/>
              <a:ea typeface="ＭＳ Ｐゴシック" pitchFamily="1" charset="-128"/>
              <a:cs typeface="Courier New"/>
            </a:endParaRPr>
          </a:p>
          <a:p>
            <a:r>
              <a:rPr lang="en-US" sz="1600" b="1" dirty="0">
                <a:solidFill>
                  <a:srgbClr val="FF0000"/>
                </a:solidFill>
                <a:latin typeface="Courier New"/>
                <a:ea typeface="ＭＳ Ｐゴシック" pitchFamily="1" charset="-128"/>
                <a:cs typeface="Courier New"/>
              </a:rPr>
              <a:t>  </a:t>
            </a:r>
            <a:r>
              <a:rPr lang="en-US" sz="1600" b="1" dirty="0" smtClean="0">
                <a:solidFill>
                  <a:srgbClr val="FF0000"/>
                </a:solidFill>
                <a:latin typeface="Courier New"/>
                <a:ea typeface="ＭＳ Ｐゴシック" pitchFamily="1" charset="-128"/>
                <a:cs typeface="Courier New"/>
              </a:rPr>
              <a:t>data-win-options</a:t>
            </a:r>
            <a:r>
              <a:rPr lang="en-US" sz="1600" b="1" dirty="0" smtClean="0">
                <a:solidFill>
                  <a:srgbClr val="000000"/>
                </a:solidFill>
                <a:latin typeface="Courier New"/>
                <a:ea typeface="ＭＳ Ｐゴシック" pitchFamily="1" charset="-128"/>
                <a:cs typeface="Courier New"/>
              </a:rPr>
              <a:t>=</a:t>
            </a:r>
            <a:r>
              <a:rPr lang="en-US" sz="1600" b="1" dirty="0" smtClean="0">
                <a:solidFill>
                  <a:srgbClr val="17B240"/>
                </a:solidFill>
                <a:latin typeface="Courier New"/>
                <a:ea typeface="ＭＳ Ｐゴシック" pitchFamily="1" charset="-128"/>
                <a:cs typeface="Courier New"/>
              </a:rPr>
              <a:t>"{ </a:t>
            </a:r>
          </a:p>
          <a:p>
            <a:r>
              <a:rPr lang="en-US" sz="1600" b="1" dirty="0">
                <a:solidFill>
                  <a:srgbClr val="17B240"/>
                </a:solidFill>
                <a:latin typeface="Courier New"/>
                <a:ea typeface="ＭＳ Ｐゴシック" pitchFamily="1" charset="-128"/>
                <a:cs typeface="Courier New"/>
              </a:rPr>
              <a:t> </a:t>
            </a:r>
            <a:r>
              <a:rPr lang="en-US" sz="1600" b="1" dirty="0" smtClean="0">
                <a:solidFill>
                  <a:srgbClr val="17B240"/>
                </a:solidFill>
                <a:latin typeface="Courier New"/>
                <a:ea typeface="ＭＳ Ｐゴシック" pitchFamily="1" charset="-128"/>
                <a:cs typeface="Courier New"/>
              </a:rPr>
              <a:t>   </a:t>
            </a:r>
            <a:r>
              <a:rPr lang="en-US" sz="1600" b="1" dirty="0" err="1" smtClean="0">
                <a:solidFill>
                  <a:srgbClr val="17B240"/>
                </a:solidFill>
                <a:latin typeface="Courier New"/>
                <a:ea typeface="ＭＳ Ｐゴシック" pitchFamily="1" charset="-128"/>
                <a:cs typeface="Courier New"/>
              </a:rPr>
              <a:t>itemDataSource</a:t>
            </a:r>
            <a:r>
              <a:rPr lang="en-US" sz="1600" b="1" dirty="0" smtClean="0">
                <a:solidFill>
                  <a:srgbClr val="17B240"/>
                </a:solidFill>
                <a:latin typeface="Courier New"/>
                <a:ea typeface="ＭＳ Ｐゴシック" pitchFamily="1" charset="-128"/>
                <a:cs typeface="Courier New"/>
              </a:rPr>
              <a:t> </a:t>
            </a:r>
            <a:r>
              <a:rPr lang="en-US" sz="1600" b="1" dirty="0">
                <a:solidFill>
                  <a:srgbClr val="17B240"/>
                </a:solidFill>
                <a:latin typeface="Courier New"/>
                <a:ea typeface="ＭＳ Ｐゴシック" pitchFamily="1" charset="-128"/>
                <a:cs typeface="Courier New"/>
              </a:rPr>
              <a:t>: </a:t>
            </a:r>
            <a:r>
              <a:rPr lang="en-US" sz="1600" b="1" dirty="0" err="1">
                <a:solidFill>
                  <a:srgbClr val="17B240"/>
                </a:solidFill>
                <a:latin typeface="Courier New"/>
                <a:ea typeface="ＭＳ Ｐゴシック" pitchFamily="1" charset="-128"/>
                <a:cs typeface="Courier New"/>
              </a:rPr>
              <a:t>DataExample.itemList.dataSource</a:t>
            </a:r>
            <a:r>
              <a:rPr lang="en-US" sz="1600" b="1" dirty="0">
                <a:solidFill>
                  <a:srgbClr val="17B240"/>
                </a:solidFill>
                <a:latin typeface="Courier New"/>
                <a:ea typeface="ＭＳ Ｐゴシック" pitchFamily="1" charset="-128"/>
                <a:cs typeface="Courier New"/>
              </a:rPr>
              <a:t>, </a:t>
            </a:r>
            <a:endParaRPr lang="en-US" sz="1600" b="1" dirty="0" smtClean="0">
              <a:solidFill>
                <a:srgbClr val="17B240"/>
              </a:solidFill>
              <a:latin typeface="Courier New"/>
              <a:ea typeface="ＭＳ Ｐゴシック" pitchFamily="1" charset="-128"/>
              <a:cs typeface="Courier New"/>
            </a:endParaRPr>
          </a:p>
          <a:p>
            <a:r>
              <a:rPr lang="en-US" sz="1600" b="1" dirty="0">
                <a:solidFill>
                  <a:srgbClr val="17B240"/>
                </a:solidFill>
                <a:latin typeface="Courier New"/>
                <a:ea typeface="ＭＳ Ｐゴシック" pitchFamily="1" charset="-128"/>
                <a:cs typeface="Courier New"/>
              </a:rPr>
              <a:t> </a:t>
            </a:r>
            <a:r>
              <a:rPr lang="en-US" sz="1600" b="1" dirty="0" smtClean="0">
                <a:solidFill>
                  <a:srgbClr val="17B240"/>
                </a:solidFill>
                <a:latin typeface="Courier New"/>
                <a:ea typeface="ＭＳ Ｐゴシック" pitchFamily="1" charset="-128"/>
                <a:cs typeface="Courier New"/>
              </a:rPr>
              <a:t>   </a:t>
            </a:r>
            <a:r>
              <a:rPr lang="en-US" sz="1600" b="1" dirty="0" err="1" smtClean="0">
                <a:solidFill>
                  <a:srgbClr val="17B240"/>
                </a:solidFill>
                <a:latin typeface="Courier New"/>
                <a:ea typeface="ＭＳ Ｐゴシック" pitchFamily="1" charset="-128"/>
                <a:cs typeface="Courier New"/>
              </a:rPr>
              <a:t>itemTemplate</a:t>
            </a:r>
            <a:r>
              <a:rPr lang="en-US" sz="1600" b="1" dirty="0">
                <a:solidFill>
                  <a:srgbClr val="17B240"/>
                </a:solidFill>
                <a:latin typeface="Courier New"/>
                <a:ea typeface="ＭＳ Ｐゴシック" pitchFamily="1" charset="-128"/>
                <a:cs typeface="Courier New"/>
              </a:rPr>
              <a:t>: select</a:t>
            </a:r>
            <a:r>
              <a:rPr lang="en-US" sz="1600" b="1" dirty="0" smtClean="0">
                <a:solidFill>
                  <a:srgbClr val="17B240"/>
                </a:solidFill>
                <a:latin typeface="Courier New"/>
                <a:ea typeface="ＭＳ Ｐゴシック" pitchFamily="1" charset="-128"/>
                <a:cs typeface="Courier New"/>
              </a:rPr>
              <a:t>('.</a:t>
            </a:r>
            <a:r>
              <a:rPr lang="en-US" sz="1600" b="1" dirty="0" err="1" smtClean="0">
                <a:solidFill>
                  <a:srgbClr val="17B240"/>
                </a:solidFill>
                <a:latin typeface="Courier New"/>
                <a:ea typeface="ＭＳ Ｐゴシック" pitchFamily="1" charset="-128"/>
                <a:cs typeface="Courier New"/>
              </a:rPr>
              <a:t>itemtemplate</a:t>
            </a:r>
            <a:r>
              <a:rPr lang="en-US" sz="1600" b="1" dirty="0" smtClean="0">
                <a:solidFill>
                  <a:srgbClr val="17B240"/>
                </a:solidFill>
                <a:latin typeface="Courier New"/>
                <a:ea typeface="ＭＳ Ｐゴシック" pitchFamily="1" charset="-128"/>
                <a:cs typeface="Courier New"/>
              </a:rPr>
              <a:t>')</a:t>
            </a:r>
          </a:p>
          <a:p>
            <a:r>
              <a:rPr lang="en-US" sz="1600" b="1" dirty="0">
                <a:solidFill>
                  <a:srgbClr val="17B240"/>
                </a:solidFill>
                <a:latin typeface="Courier New"/>
                <a:ea typeface="ＭＳ Ｐゴシック" pitchFamily="1" charset="-128"/>
                <a:cs typeface="Courier New"/>
              </a:rPr>
              <a:t> </a:t>
            </a:r>
            <a:r>
              <a:rPr lang="en-US" sz="1600" b="1" dirty="0" smtClean="0">
                <a:solidFill>
                  <a:srgbClr val="17B240"/>
                </a:solidFill>
                <a:latin typeface="Courier New"/>
                <a:ea typeface="ＭＳ Ｐゴシック" pitchFamily="1" charset="-128"/>
                <a:cs typeface="Courier New"/>
              </a:rPr>
              <a:t> }"</a:t>
            </a:r>
            <a:r>
              <a:rPr lang="fr-FR" sz="1600" b="1" dirty="0" smtClean="0">
                <a:solidFill>
                  <a:srgbClr val="0070C0"/>
                </a:solidFill>
                <a:latin typeface="Courier New" pitchFamily="49" charset="0"/>
                <a:ea typeface="ＭＳ Ｐゴシック" pitchFamily="1" charset="-128"/>
                <a:cs typeface="Courier New" pitchFamily="49" charset="0"/>
              </a:rPr>
              <a:t>&gt;</a:t>
            </a:r>
            <a:endParaRPr lang="en-US" sz="1600" b="1" dirty="0">
              <a:solidFill>
                <a:srgbClr val="0070C0"/>
              </a:solidFill>
              <a:latin typeface="Courier New"/>
              <a:ea typeface="ＭＳ Ｐゴシック" pitchFamily="1" charset="-128"/>
              <a:cs typeface="Courier New"/>
            </a:endParaRPr>
          </a:p>
          <a:p>
            <a:r>
              <a:rPr lang="en-US" sz="1600" b="1" dirty="0">
                <a:solidFill>
                  <a:srgbClr val="0070C0"/>
                </a:solidFill>
                <a:latin typeface="Courier New"/>
                <a:ea typeface="ＭＳ Ｐゴシック" pitchFamily="1" charset="-128"/>
                <a:cs typeface="Courier New"/>
              </a:rPr>
              <a:t>&lt;/div</a:t>
            </a:r>
            <a:r>
              <a:rPr lang="en-US" sz="1600" b="1" dirty="0" smtClean="0">
                <a:solidFill>
                  <a:srgbClr val="0070C0"/>
                </a:solidFill>
                <a:latin typeface="Courier New"/>
                <a:ea typeface="ＭＳ Ｐゴシック" pitchFamily="1" charset="-128"/>
                <a:cs typeface="Courier New"/>
              </a:rPr>
              <a:t>&gt;</a:t>
            </a:r>
            <a:endParaRPr lang="en-US" sz="1600" b="1" dirty="0">
              <a:solidFill>
                <a:srgbClr val="0070C0"/>
              </a:solidFill>
              <a:latin typeface="Courier New"/>
              <a:ea typeface="ＭＳ Ｐゴシック" pitchFamily="1" charset="-128"/>
              <a:cs typeface="Courier New"/>
            </a:endParaRPr>
          </a:p>
        </p:txBody>
      </p:sp>
    </p:spTree>
    <p:extLst>
      <p:ext uri="{BB962C8B-B14F-4D97-AF65-F5344CB8AC3E}">
        <p14:creationId xmlns:p14="http://schemas.microsoft.com/office/powerpoint/2010/main" val="34102703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Presenting Data : </a:t>
            </a:r>
            <a:r>
              <a:rPr lang="en-US" dirty="0" err="1" smtClean="0">
                <a:ea typeface="ＭＳ Ｐゴシック" pitchFamily="34" charset="-128"/>
              </a:rPr>
              <a:t>ListView</a:t>
            </a:r>
            <a:r>
              <a:rPr lang="en-US" dirty="0" smtClean="0">
                <a:ea typeface="ＭＳ Ｐゴシック" pitchFamily="34" charset="-128"/>
              </a:rPr>
              <a:t> (1/2) </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And the JS code</a:t>
            </a:r>
          </a:p>
          <a:p>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smtClean="0"/>
              <a:t>WinJS</a:t>
            </a:r>
            <a:r>
              <a:rPr lang="en-US" dirty="0" smtClean="0"/>
              <a:t> Controls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à coins arrondis 4"/>
          <p:cNvSpPr/>
          <p:nvPr/>
        </p:nvSpPr>
        <p:spPr>
          <a:xfrm>
            <a:off x="107504" y="1777380"/>
            <a:ext cx="8857109" cy="3240360"/>
          </a:xfrm>
          <a:prstGeom prst="roundRect">
            <a:avLst>
              <a:gd name="adj" fmla="val 10532"/>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ea typeface="ＭＳ Ｐゴシック" pitchFamily="1" charset="-128"/>
                <a:cs typeface="Courier New"/>
              </a:rPr>
              <a:t>(</a:t>
            </a:r>
            <a:r>
              <a:rPr lang="en-US" sz="1600" b="1" dirty="0" smtClean="0">
                <a:solidFill>
                  <a:srgbClr val="0070C0"/>
                </a:solidFill>
                <a:latin typeface="Courier New"/>
                <a:ea typeface="ＭＳ Ｐゴシック" pitchFamily="1" charset="-128"/>
                <a:cs typeface="Courier New"/>
              </a:rPr>
              <a:t>function</a:t>
            </a:r>
            <a:r>
              <a:rPr lang="en-US" sz="1600" b="1" dirty="0" smtClean="0">
                <a:solidFill>
                  <a:schemeClr val="tx1"/>
                </a:solidFill>
                <a:latin typeface="Courier New"/>
                <a:ea typeface="ＭＳ Ｐゴシック" pitchFamily="1" charset="-128"/>
                <a:cs typeface="Courier New"/>
              </a:rPr>
              <a:t> () {</a:t>
            </a:r>
          </a:p>
          <a:p>
            <a:r>
              <a:rPr lang="en-US" sz="1600" b="1" dirty="0" smtClean="0">
                <a:solidFill>
                  <a:schemeClr val="tx1"/>
                </a:solidFill>
                <a:latin typeface="Courier New"/>
                <a:ea typeface="ＭＳ Ｐゴシック" pitchFamily="1" charset="-128"/>
                <a:cs typeface="Courier New"/>
              </a:rPr>
              <a:t>  </a:t>
            </a:r>
            <a:r>
              <a:rPr lang="en-US" sz="1600" b="1" dirty="0" smtClean="0">
                <a:solidFill>
                  <a:srgbClr val="C00000"/>
                </a:solidFill>
                <a:latin typeface="Courier New"/>
                <a:ea typeface="ＭＳ Ｐゴシック" pitchFamily="1" charset="-128"/>
                <a:cs typeface="Courier New"/>
              </a:rPr>
              <a:t>"use strict"</a:t>
            </a:r>
            <a:r>
              <a:rPr lang="en-US" sz="1600" b="1" dirty="0" smtClean="0">
                <a:solidFill>
                  <a:schemeClr val="tx1"/>
                </a:solidFill>
                <a:latin typeface="Courier New"/>
                <a:ea typeface="ＭＳ Ｐゴシック" pitchFamily="1" charset="-128"/>
                <a:cs typeface="Courier New"/>
              </a:rPr>
              <a:t>;</a:t>
            </a:r>
          </a:p>
          <a:p>
            <a:endParaRPr lang="en-US" sz="1600" b="1" dirty="0" smtClean="0">
              <a:solidFill>
                <a:schemeClr val="tx1"/>
              </a:solidFill>
              <a:latin typeface="Courier New"/>
              <a:ea typeface="ＭＳ Ｐゴシック" pitchFamily="1" charset="-128"/>
              <a:cs typeface="Courier New"/>
            </a:endParaRPr>
          </a:p>
          <a:p>
            <a:r>
              <a:rPr lang="en-US" sz="1600" b="1" dirty="0" smtClean="0">
                <a:solidFill>
                  <a:schemeClr val="tx1"/>
                </a:solidFill>
                <a:latin typeface="Courier New"/>
                <a:ea typeface="ＭＳ Ｐゴシック" pitchFamily="1" charset="-128"/>
                <a:cs typeface="Courier New"/>
              </a:rPr>
              <a:t>  </a:t>
            </a:r>
            <a:r>
              <a:rPr lang="en-US" sz="1600" b="1" dirty="0" err="1" smtClean="0">
                <a:solidFill>
                  <a:srgbClr val="0070C0"/>
                </a:solidFill>
                <a:latin typeface="Courier New"/>
                <a:ea typeface="ＭＳ Ｐゴシック" pitchFamily="1" charset="-128"/>
                <a:cs typeface="Courier New"/>
              </a:rPr>
              <a:t>var</a:t>
            </a:r>
            <a:r>
              <a:rPr lang="en-US" sz="1600" b="1" dirty="0" smtClean="0">
                <a:solidFill>
                  <a:schemeClr val="tx1"/>
                </a:solidFill>
                <a:latin typeface="Courier New"/>
                <a:ea typeface="ＭＳ Ｐゴシック" pitchFamily="1" charset="-128"/>
                <a:cs typeface="Courier New"/>
              </a:rPr>
              <a:t> attractions = [</a:t>
            </a:r>
          </a:p>
          <a:p>
            <a:r>
              <a:rPr lang="en-US" sz="1600" b="1" dirty="0" smtClean="0">
                <a:solidFill>
                  <a:schemeClr val="tx1"/>
                </a:solidFill>
                <a:latin typeface="Courier New"/>
                <a:ea typeface="ＭＳ Ｐゴシック" pitchFamily="1" charset="-128"/>
                <a:cs typeface="Courier New"/>
              </a:rPr>
              <a:t>    { name : </a:t>
            </a:r>
            <a:r>
              <a:rPr lang="en-US" sz="1600" b="1" dirty="0" smtClean="0">
                <a:solidFill>
                  <a:srgbClr val="C00000"/>
                </a:solidFill>
                <a:latin typeface="Courier New"/>
                <a:ea typeface="ＭＳ Ｐゴシック" pitchFamily="1" charset="-128"/>
                <a:cs typeface="Courier New"/>
              </a:rPr>
              <a:t>"Google"</a:t>
            </a:r>
            <a:r>
              <a:rPr lang="en-US" sz="1600" b="1" dirty="0" smtClean="0">
                <a:solidFill>
                  <a:schemeClr val="tx1"/>
                </a:solidFill>
                <a:latin typeface="Courier New"/>
                <a:ea typeface="ＭＳ Ｐゴシック" pitchFamily="1" charset="-128"/>
                <a:cs typeface="Courier New"/>
              </a:rPr>
              <a:t>, </a:t>
            </a:r>
            <a:r>
              <a:rPr lang="en-US" sz="1600" b="1" dirty="0" err="1" smtClean="0">
                <a:solidFill>
                  <a:schemeClr val="tx1"/>
                </a:solidFill>
                <a:latin typeface="Courier New"/>
                <a:ea typeface="ＭＳ Ｐゴシック" pitchFamily="1" charset="-128"/>
                <a:cs typeface="Courier New"/>
              </a:rPr>
              <a:t>imageUrl</a:t>
            </a:r>
            <a:r>
              <a:rPr lang="en-US" sz="1600" b="1" dirty="0" smtClean="0">
                <a:solidFill>
                  <a:schemeClr val="tx1"/>
                </a:solidFill>
                <a:latin typeface="Courier New"/>
                <a:ea typeface="ＭＳ Ｐゴシック" pitchFamily="1" charset="-128"/>
                <a:cs typeface="Courier New"/>
              </a:rPr>
              <a:t>:</a:t>
            </a:r>
            <a:r>
              <a:rPr lang="en-US" sz="1600" b="1" dirty="0" smtClean="0">
                <a:solidFill>
                  <a:srgbClr val="C00000"/>
                </a:solidFill>
                <a:latin typeface="Courier New"/>
                <a:ea typeface="ＭＳ Ｐゴシック" pitchFamily="1" charset="-128"/>
                <a:cs typeface="Courier New"/>
              </a:rPr>
              <a:t>"</a:t>
            </a:r>
            <a:r>
              <a:rPr lang="en-US" sz="1600" b="1" dirty="0" smtClean="0">
                <a:solidFill>
                  <a:schemeClr val="tx1"/>
                </a:solidFill>
                <a:latin typeface="Courier New"/>
                <a:ea typeface="ＭＳ Ｐゴシック" pitchFamily="1" charset="-128"/>
                <a:cs typeface="Courier New"/>
              </a:rPr>
              <a:t> </a:t>
            </a:r>
            <a:r>
              <a:rPr lang="en-US" sz="1600" b="1" dirty="0" smtClean="0">
                <a:solidFill>
                  <a:schemeClr val="tx1"/>
                </a:solidFill>
                <a:latin typeface="Courier New"/>
                <a:ea typeface="ＭＳ Ｐゴシック" pitchFamily="1" charset="-128"/>
                <a:cs typeface="Courier New"/>
                <a:hlinkClick r:id="rId4"/>
              </a:rPr>
              <a:t>https://upload.wikimedia.org/wikipedia/fr/9/9e/Google_Chrome_logo.png</a:t>
            </a:r>
            <a:r>
              <a:rPr lang="en-US" sz="1600" b="1" dirty="0" smtClean="0">
                <a:solidFill>
                  <a:srgbClr val="C00000"/>
                </a:solidFill>
                <a:latin typeface="Courier New"/>
                <a:ea typeface="ＭＳ Ｐゴシック" pitchFamily="1" charset="-128"/>
                <a:cs typeface="Courier New"/>
              </a:rPr>
              <a:t>"</a:t>
            </a:r>
            <a:r>
              <a:rPr lang="en-US" sz="1600" b="1" dirty="0" smtClean="0">
                <a:solidFill>
                  <a:schemeClr val="tx1"/>
                </a:solidFill>
                <a:latin typeface="Courier New"/>
                <a:ea typeface="ＭＳ Ｐゴシック" pitchFamily="1" charset="-128"/>
                <a:cs typeface="Courier New"/>
              </a:rPr>
              <a:t> },</a:t>
            </a:r>
          </a:p>
          <a:p>
            <a:r>
              <a:rPr lang="en-US" sz="1600" b="1" dirty="0" smtClean="0">
                <a:solidFill>
                  <a:schemeClr val="tx1"/>
                </a:solidFill>
                <a:latin typeface="Courier New"/>
                <a:ea typeface="ＭＳ Ｐゴシック" pitchFamily="1" charset="-128"/>
                <a:cs typeface="Courier New"/>
              </a:rPr>
              <a:t>    { name : </a:t>
            </a:r>
            <a:r>
              <a:rPr lang="en-US" sz="1600" b="1" dirty="0" smtClean="0">
                <a:solidFill>
                  <a:srgbClr val="C00000"/>
                </a:solidFill>
                <a:latin typeface="Courier New"/>
                <a:ea typeface="ＭＳ Ｐゴシック" pitchFamily="1" charset="-128"/>
                <a:cs typeface="Courier New"/>
              </a:rPr>
              <a:t>"Microsoft"</a:t>
            </a:r>
            <a:r>
              <a:rPr lang="en-US" sz="1600" b="1" dirty="0" smtClean="0">
                <a:solidFill>
                  <a:schemeClr val="tx1"/>
                </a:solidFill>
                <a:latin typeface="Courier New"/>
                <a:ea typeface="ＭＳ Ｐゴシック" pitchFamily="1" charset="-128"/>
                <a:cs typeface="Courier New"/>
              </a:rPr>
              <a:t>, </a:t>
            </a:r>
            <a:r>
              <a:rPr lang="en-US" sz="1600" b="1" dirty="0" err="1" smtClean="0">
                <a:solidFill>
                  <a:schemeClr val="tx1"/>
                </a:solidFill>
                <a:latin typeface="Courier New"/>
                <a:ea typeface="ＭＳ Ｐゴシック" pitchFamily="1" charset="-128"/>
                <a:cs typeface="Courier New"/>
              </a:rPr>
              <a:t>imageUrl</a:t>
            </a:r>
            <a:r>
              <a:rPr lang="en-US" sz="1600" b="1" dirty="0" smtClean="0">
                <a:solidFill>
                  <a:schemeClr val="tx1"/>
                </a:solidFill>
                <a:latin typeface="Courier New"/>
                <a:ea typeface="ＭＳ Ｐゴシック" pitchFamily="1" charset="-128"/>
                <a:cs typeface="Courier New"/>
              </a:rPr>
              <a:t>:</a:t>
            </a:r>
            <a:r>
              <a:rPr lang="en-US" sz="1600" b="1" dirty="0" smtClean="0">
                <a:solidFill>
                  <a:srgbClr val="C00000"/>
                </a:solidFill>
                <a:latin typeface="Courier New"/>
                <a:ea typeface="ＭＳ Ｐゴシック" pitchFamily="1" charset="-128"/>
                <a:cs typeface="Courier New"/>
              </a:rPr>
              <a:t>"</a:t>
            </a:r>
            <a:r>
              <a:rPr lang="en-US" sz="1600" b="1" dirty="0" smtClean="0">
                <a:solidFill>
                  <a:srgbClr val="C00000"/>
                </a:solidFill>
                <a:latin typeface="Courier New"/>
                <a:ea typeface="ＭＳ Ｐゴシック" pitchFamily="1" charset="-128"/>
                <a:cs typeface="Courier New"/>
                <a:hlinkClick r:id="rId5"/>
              </a:rPr>
              <a:t>http://unityfoundation.lu/wp-content/uploads/2014/01/439px-Microsoft_logo.svg_.png</a:t>
            </a:r>
            <a:r>
              <a:rPr lang="en-US" sz="1600" b="1" dirty="0" smtClean="0">
                <a:solidFill>
                  <a:srgbClr val="C00000"/>
                </a:solidFill>
                <a:latin typeface="Courier New"/>
                <a:ea typeface="ＭＳ Ｐゴシック" pitchFamily="1" charset="-128"/>
                <a:cs typeface="Courier New"/>
              </a:rPr>
              <a:t>"</a:t>
            </a:r>
            <a:r>
              <a:rPr lang="en-US" sz="1600" b="1" dirty="0" smtClean="0">
                <a:solidFill>
                  <a:schemeClr val="tx1"/>
                </a:solidFill>
                <a:latin typeface="Courier New"/>
                <a:ea typeface="ＭＳ Ｐゴシック" pitchFamily="1" charset="-128"/>
                <a:cs typeface="Courier New"/>
              </a:rPr>
              <a:t> },</a:t>
            </a:r>
          </a:p>
          <a:p>
            <a:r>
              <a:rPr lang="en-US" sz="1600" b="1" dirty="0" smtClean="0">
                <a:solidFill>
                  <a:schemeClr val="tx1"/>
                </a:solidFill>
                <a:latin typeface="Courier New"/>
                <a:ea typeface="ＭＳ Ｐゴシック" pitchFamily="1" charset="-128"/>
                <a:cs typeface="Courier New"/>
              </a:rPr>
              <a:t>    { name : </a:t>
            </a:r>
            <a:r>
              <a:rPr lang="en-US" sz="1600" b="1" dirty="0" smtClean="0">
                <a:solidFill>
                  <a:srgbClr val="C00000"/>
                </a:solidFill>
                <a:latin typeface="Courier New"/>
                <a:ea typeface="ＭＳ Ｐゴシック" pitchFamily="1" charset="-128"/>
                <a:cs typeface="Courier New"/>
              </a:rPr>
              <a:t>"Apple"</a:t>
            </a:r>
            <a:r>
              <a:rPr lang="en-US" sz="1600" b="1" dirty="0" smtClean="0">
                <a:solidFill>
                  <a:schemeClr val="tx1"/>
                </a:solidFill>
                <a:latin typeface="Courier New"/>
                <a:ea typeface="ＭＳ Ｐゴシック" pitchFamily="1" charset="-128"/>
                <a:cs typeface="Courier New"/>
              </a:rPr>
              <a:t>, </a:t>
            </a:r>
            <a:r>
              <a:rPr lang="en-US" sz="1600" b="1" dirty="0" err="1" smtClean="0">
                <a:solidFill>
                  <a:schemeClr val="tx1"/>
                </a:solidFill>
                <a:latin typeface="Courier New"/>
                <a:ea typeface="ＭＳ Ｐゴシック" pitchFamily="1" charset="-128"/>
                <a:cs typeface="Courier New"/>
              </a:rPr>
              <a:t>imageUrl</a:t>
            </a:r>
            <a:r>
              <a:rPr lang="en-US" sz="1600" b="1" dirty="0" smtClean="0">
                <a:solidFill>
                  <a:schemeClr val="tx1"/>
                </a:solidFill>
                <a:latin typeface="Courier New"/>
                <a:ea typeface="ＭＳ Ｐゴシック" pitchFamily="1" charset="-128"/>
                <a:cs typeface="Courier New"/>
              </a:rPr>
              <a:t>:</a:t>
            </a:r>
            <a:r>
              <a:rPr lang="en-US" sz="1600" b="1" dirty="0" smtClean="0">
                <a:solidFill>
                  <a:srgbClr val="C00000"/>
                </a:solidFill>
                <a:latin typeface="Courier New"/>
                <a:ea typeface="ＭＳ Ｐゴシック" pitchFamily="1" charset="-128"/>
                <a:cs typeface="Courier New"/>
              </a:rPr>
              <a:t>" </a:t>
            </a:r>
            <a:r>
              <a:rPr lang="en-US" sz="1600" b="1" dirty="0" smtClean="0">
                <a:solidFill>
                  <a:srgbClr val="C00000"/>
                </a:solidFill>
                <a:latin typeface="Courier New"/>
                <a:ea typeface="ＭＳ Ｐゴシック" pitchFamily="1" charset="-128"/>
                <a:cs typeface="Courier New"/>
                <a:hlinkClick r:id="rId6"/>
              </a:rPr>
              <a:t>http://archiveteam.org/images/1/15/Apple-logo.jpg</a:t>
            </a:r>
            <a:r>
              <a:rPr lang="en-US" sz="1600" b="1" dirty="0" smtClean="0">
                <a:solidFill>
                  <a:srgbClr val="C00000"/>
                </a:solidFill>
                <a:latin typeface="Courier New"/>
                <a:ea typeface="ＭＳ Ｐゴシック" pitchFamily="1" charset="-128"/>
                <a:cs typeface="Courier New"/>
              </a:rPr>
              <a:t>"</a:t>
            </a:r>
            <a:r>
              <a:rPr lang="en-US" sz="1600" b="1" dirty="0" smtClean="0">
                <a:solidFill>
                  <a:schemeClr val="tx1"/>
                </a:solidFill>
                <a:latin typeface="Courier New"/>
                <a:ea typeface="ＭＳ Ｐゴシック" pitchFamily="1" charset="-128"/>
                <a:cs typeface="Courier New"/>
              </a:rPr>
              <a:t> },</a:t>
            </a:r>
          </a:p>
          <a:p>
            <a:r>
              <a:rPr lang="en-US" sz="1600" b="1" dirty="0" smtClean="0">
                <a:solidFill>
                  <a:schemeClr val="tx1"/>
                </a:solidFill>
                <a:latin typeface="Courier New"/>
                <a:ea typeface="ＭＳ Ｐゴシック" pitchFamily="1" charset="-128"/>
                <a:cs typeface="Courier New"/>
              </a:rPr>
              <a:t>  ]</a:t>
            </a:r>
          </a:p>
        </p:txBody>
      </p:sp>
    </p:spTree>
    <p:extLst>
      <p:ext uri="{BB962C8B-B14F-4D97-AF65-F5344CB8AC3E}">
        <p14:creationId xmlns:p14="http://schemas.microsoft.com/office/powerpoint/2010/main" val="38902523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Presenting Data : </a:t>
            </a:r>
            <a:r>
              <a:rPr lang="en-US" dirty="0" err="1" smtClean="0">
                <a:ea typeface="ＭＳ Ｐゴシック" pitchFamily="34" charset="-128"/>
              </a:rPr>
              <a:t>ListView</a:t>
            </a:r>
            <a:r>
              <a:rPr lang="en-US" dirty="0" smtClean="0">
                <a:ea typeface="ＭＳ Ｐゴシック" pitchFamily="34" charset="-128"/>
              </a:rPr>
              <a:t> (2/2) </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And the JS code</a:t>
            </a:r>
          </a:p>
          <a:p>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smtClean="0"/>
              <a:t>WinJS</a:t>
            </a:r>
            <a:r>
              <a:rPr lang="en-US" dirty="0" smtClean="0"/>
              <a:t> Controls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à coins arrondis 4"/>
          <p:cNvSpPr/>
          <p:nvPr/>
        </p:nvSpPr>
        <p:spPr>
          <a:xfrm>
            <a:off x="107504" y="1777380"/>
            <a:ext cx="8857109" cy="2736304"/>
          </a:xfrm>
          <a:prstGeom prst="roundRect">
            <a:avLst>
              <a:gd name="adj" fmla="val 12495"/>
            </a:avLst>
          </a:prstGeom>
        </p:spPr>
        <p:style>
          <a:lnRef idx="2">
            <a:schemeClr val="dk1"/>
          </a:lnRef>
          <a:fillRef idx="1">
            <a:schemeClr val="lt1"/>
          </a:fillRef>
          <a:effectRef idx="0">
            <a:schemeClr val="dk1"/>
          </a:effectRef>
          <a:fontRef idx="minor">
            <a:schemeClr val="dk1"/>
          </a:fontRef>
        </p:style>
        <p:txBody>
          <a:bodyPr anchor="ctr"/>
          <a:lstStyle/>
          <a:p>
            <a:r>
              <a:rPr lang="en-US" sz="1600" b="1" dirty="0" err="1" smtClean="0">
                <a:solidFill>
                  <a:srgbClr val="0070C0"/>
                </a:solidFill>
                <a:latin typeface="Courier New"/>
                <a:ea typeface="ＭＳ Ｐゴシック" pitchFamily="1" charset="-128"/>
                <a:cs typeface="Courier New"/>
              </a:rPr>
              <a:t>var</a:t>
            </a:r>
            <a:r>
              <a:rPr lang="en-US" sz="1600" b="1" dirty="0" smtClean="0">
                <a:solidFill>
                  <a:schemeClr val="tx1"/>
                </a:solidFill>
                <a:latin typeface="Courier New"/>
                <a:ea typeface="ＭＳ Ｐゴシック" pitchFamily="1" charset="-128"/>
                <a:cs typeface="Courier New"/>
              </a:rPr>
              <a:t> </a:t>
            </a:r>
            <a:r>
              <a:rPr lang="en-US" sz="1600" b="1" dirty="0" err="1" smtClean="0">
                <a:solidFill>
                  <a:schemeClr val="tx1"/>
                </a:solidFill>
                <a:latin typeface="Courier New"/>
                <a:ea typeface="ＭＳ Ｐゴシック" pitchFamily="1" charset="-128"/>
                <a:cs typeface="Courier New"/>
              </a:rPr>
              <a:t>dataList</a:t>
            </a:r>
            <a:r>
              <a:rPr lang="en-US" sz="1600" b="1" dirty="0" smtClean="0">
                <a:solidFill>
                  <a:schemeClr val="tx1"/>
                </a:solidFill>
                <a:latin typeface="Courier New"/>
                <a:ea typeface="ＭＳ Ｐゴシック" pitchFamily="1" charset="-128"/>
                <a:cs typeface="Courier New"/>
              </a:rPr>
              <a:t> = </a:t>
            </a:r>
            <a:r>
              <a:rPr lang="en-US" sz="1600" b="1" dirty="0" smtClean="0">
                <a:solidFill>
                  <a:srgbClr val="0070C0"/>
                </a:solidFill>
                <a:latin typeface="Courier New"/>
                <a:ea typeface="ＭＳ Ｐゴシック" pitchFamily="1" charset="-128"/>
                <a:cs typeface="Courier New"/>
              </a:rPr>
              <a:t>new</a:t>
            </a:r>
            <a:r>
              <a:rPr lang="en-US" sz="1600" b="1" dirty="0" smtClean="0">
                <a:solidFill>
                  <a:schemeClr val="tx1"/>
                </a:solidFill>
                <a:latin typeface="Courier New"/>
                <a:ea typeface="ＭＳ Ｐゴシック" pitchFamily="1" charset="-128"/>
                <a:cs typeface="Courier New"/>
              </a:rPr>
              <a:t> </a:t>
            </a:r>
            <a:r>
              <a:rPr lang="en-US" sz="1600" b="1" dirty="0" err="1" smtClean="0">
                <a:solidFill>
                  <a:schemeClr val="tx1"/>
                </a:solidFill>
                <a:latin typeface="Courier New"/>
                <a:ea typeface="ＭＳ Ｐゴシック" pitchFamily="1" charset="-128"/>
                <a:cs typeface="Courier New"/>
              </a:rPr>
              <a:t>WinJS.Binding.List</a:t>
            </a:r>
            <a:r>
              <a:rPr lang="en-US" sz="1600" b="1" dirty="0" smtClean="0">
                <a:solidFill>
                  <a:schemeClr val="tx1"/>
                </a:solidFill>
                <a:latin typeface="Courier New"/>
                <a:ea typeface="ＭＳ Ｐゴシック" pitchFamily="1" charset="-128"/>
                <a:cs typeface="Courier New"/>
              </a:rPr>
              <a:t>(attractions);</a:t>
            </a:r>
          </a:p>
          <a:p>
            <a:endParaRPr lang="en-US" sz="1600" b="1" dirty="0" smtClean="0">
              <a:solidFill>
                <a:schemeClr val="tx1"/>
              </a:solidFill>
              <a:latin typeface="Courier New"/>
              <a:ea typeface="ＭＳ Ｐゴシック" pitchFamily="1" charset="-128"/>
              <a:cs typeface="Courier New"/>
            </a:endParaRPr>
          </a:p>
          <a:p>
            <a:r>
              <a:rPr lang="en-US" sz="1600" b="1" dirty="0" smtClean="0">
                <a:solidFill>
                  <a:schemeClr val="tx1"/>
                </a:solidFill>
                <a:latin typeface="Courier New"/>
                <a:ea typeface="ＭＳ Ｐゴシック" pitchFamily="1" charset="-128"/>
                <a:cs typeface="Courier New"/>
              </a:rPr>
              <a:t>  </a:t>
            </a:r>
            <a:r>
              <a:rPr lang="en-US" sz="1600" b="1" dirty="0" smtClean="0">
                <a:solidFill>
                  <a:srgbClr val="00B050"/>
                </a:solidFill>
                <a:latin typeface="Courier New"/>
                <a:ea typeface="ＭＳ Ｐゴシック" pitchFamily="1" charset="-128"/>
                <a:cs typeface="Courier New"/>
              </a:rPr>
              <a:t>// Create a namespace to make the data publicly accessible.</a:t>
            </a:r>
          </a:p>
          <a:p>
            <a:r>
              <a:rPr lang="en-US" sz="1600" b="1" dirty="0" smtClean="0">
                <a:solidFill>
                  <a:schemeClr val="tx1"/>
                </a:solidFill>
                <a:latin typeface="Courier New"/>
                <a:ea typeface="ＭＳ Ｐゴシック" pitchFamily="1" charset="-128"/>
                <a:cs typeface="Courier New"/>
              </a:rPr>
              <a:t>  </a:t>
            </a:r>
            <a:r>
              <a:rPr lang="en-US" sz="1600" b="1" dirty="0" err="1" smtClean="0">
                <a:solidFill>
                  <a:srgbClr val="0070C0"/>
                </a:solidFill>
                <a:latin typeface="Courier New"/>
                <a:ea typeface="ＭＳ Ｐゴシック" pitchFamily="1" charset="-128"/>
                <a:cs typeface="Courier New"/>
              </a:rPr>
              <a:t>var</a:t>
            </a:r>
            <a:r>
              <a:rPr lang="en-US" sz="1600" b="1" dirty="0" smtClean="0">
                <a:solidFill>
                  <a:schemeClr val="tx1"/>
                </a:solidFill>
                <a:latin typeface="Courier New"/>
                <a:ea typeface="ＭＳ Ｐゴシック" pitchFamily="1" charset="-128"/>
                <a:cs typeface="Courier New"/>
              </a:rPr>
              <a:t> </a:t>
            </a:r>
            <a:r>
              <a:rPr lang="en-US" sz="1600" b="1" dirty="0" err="1" smtClean="0">
                <a:solidFill>
                  <a:schemeClr val="tx1"/>
                </a:solidFill>
                <a:latin typeface="Courier New"/>
                <a:ea typeface="ＭＳ Ｐゴシック" pitchFamily="1" charset="-128"/>
                <a:cs typeface="Courier New"/>
              </a:rPr>
              <a:t>publicMembers</a:t>
            </a:r>
            <a:r>
              <a:rPr lang="en-US" sz="1600" b="1" dirty="0" smtClean="0">
                <a:solidFill>
                  <a:schemeClr val="tx1"/>
                </a:solidFill>
                <a:latin typeface="Courier New"/>
                <a:ea typeface="ＭＳ Ｐゴシック" pitchFamily="1" charset="-128"/>
                <a:cs typeface="Courier New"/>
              </a:rPr>
              <a:t> =</a:t>
            </a:r>
          </a:p>
          <a:p>
            <a:r>
              <a:rPr lang="en-US" sz="1600" b="1" dirty="0" smtClean="0">
                <a:solidFill>
                  <a:schemeClr val="tx1"/>
                </a:solidFill>
                <a:latin typeface="Courier New"/>
                <a:ea typeface="ＭＳ Ｐゴシック" pitchFamily="1" charset="-128"/>
                <a:cs typeface="Courier New"/>
              </a:rPr>
              <a:t>  {</a:t>
            </a:r>
          </a:p>
          <a:p>
            <a:r>
              <a:rPr lang="en-US" sz="1600" b="1" dirty="0" smtClean="0">
                <a:solidFill>
                  <a:schemeClr val="tx1"/>
                </a:solidFill>
                <a:latin typeface="Courier New"/>
                <a:ea typeface="ＭＳ Ｐゴシック" pitchFamily="1" charset="-128"/>
                <a:cs typeface="Courier New"/>
              </a:rPr>
              <a:t>        </a:t>
            </a:r>
            <a:r>
              <a:rPr lang="en-US" sz="1600" b="1" dirty="0" err="1" smtClean="0">
                <a:solidFill>
                  <a:schemeClr val="tx1"/>
                </a:solidFill>
                <a:latin typeface="Courier New"/>
                <a:ea typeface="ＭＳ Ｐゴシック" pitchFamily="1" charset="-128"/>
                <a:cs typeface="Courier New"/>
              </a:rPr>
              <a:t>itemList</a:t>
            </a:r>
            <a:r>
              <a:rPr lang="en-US" sz="1600" b="1" dirty="0" smtClean="0">
                <a:solidFill>
                  <a:schemeClr val="tx1"/>
                </a:solidFill>
                <a:latin typeface="Courier New"/>
                <a:ea typeface="ＭＳ Ｐゴシック" pitchFamily="1" charset="-128"/>
                <a:cs typeface="Courier New"/>
              </a:rPr>
              <a:t> : </a:t>
            </a:r>
            <a:r>
              <a:rPr lang="en-US" sz="1600" b="1" dirty="0" err="1" smtClean="0">
                <a:solidFill>
                  <a:schemeClr val="tx1"/>
                </a:solidFill>
                <a:latin typeface="Courier New"/>
                <a:ea typeface="ＭＳ Ｐゴシック" pitchFamily="1" charset="-128"/>
                <a:cs typeface="Courier New"/>
              </a:rPr>
              <a:t>dataList</a:t>
            </a:r>
            <a:endParaRPr lang="en-US" sz="1600" b="1" dirty="0" smtClean="0">
              <a:solidFill>
                <a:schemeClr val="tx1"/>
              </a:solidFill>
              <a:latin typeface="Courier New"/>
              <a:ea typeface="ＭＳ Ｐゴシック" pitchFamily="1" charset="-128"/>
              <a:cs typeface="Courier New"/>
            </a:endParaRPr>
          </a:p>
          <a:p>
            <a:r>
              <a:rPr lang="en-US" sz="1600" b="1" dirty="0" smtClean="0">
                <a:solidFill>
                  <a:schemeClr val="tx1"/>
                </a:solidFill>
                <a:latin typeface="Courier New"/>
                <a:ea typeface="ＭＳ Ｐゴシック" pitchFamily="1" charset="-128"/>
                <a:cs typeface="Courier New"/>
              </a:rPr>
              <a:t>  };</a:t>
            </a:r>
          </a:p>
          <a:p>
            <a:r>
              <a:rPr lang="en-US" sz="1600" b="1" dirty="0" smtClean="0">
                <a:solidFill>
                  <a:schemeClr val="tx1"/>
                </a:solidFill>
                <a:latin typeface="Courier New"/>
                <a:ea typeface="ＭＳ Ｐゴシック" pitchFamily="1" charset="-128"/>
                <a:cs typeface="Courier New"/>
              </a:rPr>
              <a:t>  </a:t>
            </a:r>
            <a:r>
              <a:rPr lang="en-US" sz="1600" b="1" dirty="0" err="1" smtClean="0">
                <a:solidFill>
                  <a:schemeClr val="tx1"/>
                </a:solidFill>
                <a:latin typeface="Courier New"/>
                <a:ea typeface="ＭＳ Ｐゴシック" pitchFamily="1" charset="-128"/>
                <a:cs typeface="Courier New"/>
              </a:rPr>
              <a:t>WinJS.Namespace.define</a:t>
            </a:r>
            <a:r>
              <a:rPr lang="en-US" sz="1600" b="1" dirty="0" smtClean="0">
                <a:solidFill>
                  <a:schemeClr val="tx1"/>
                </a:solidFill>
                <a:latin typeface="Courier New"/>
                <a:ea typeface="ＭＳ Ｐゴシック" pitchFamily="1" charset="-128"/>
                <a:cs typeface="Courier New"/>
              </a:rPr>
              <a:t>(</a:t>
            </a:r>
            <a:r>
              <a:rPr lang="en-US" sz="1600" b="1" dirty="0" smtClean="0">
                <a:solidFill>
                  <a:srgbClr val="C00000"/>
                </a:solidFill>
                <a:latin typeface="Courier New"/>
                <a:ea typeface="ＭＳ Ｐゴシック" pitchFamily="1" charset="-128"/>
                <a:cs typeface="Courier New"/>
              </a:rPr>
              <a:t>"</a:t>
            </a:r>
            <a:r>
              <a:rPr lang="en-US" sz="1600" b="1" dirty="0" err="1" smtClean="0">
                <a:solidFill>
                  <a:srgbClr val="C00000"/>
                </a:solidFill>
                <a:latin typeface="Courier New"/>
                <a:ea typeface="ＭＳ Ｐゴシック" pitchFamily="1" charset="-128"/>
                <a:cs typeface="Courier New"/>
              </a:rPr>
              <a:t>DataExample</a:t>
            </a:r>
            <a:r>
              <a:rPr lang="en-US" sz="1600" b="1" dirty="0" smtClean="0">
                <a:solidFill>
                  <a:srgbClr val="C00000"/>
                </a:solidFill>
                <a:latin typeface="Courier New"/>
                <a:ea typeface="ＭＳ Ｐゴシック" pitchFamily="1" charset="-128"/>
                <a:cs typeface="Courier New"/>
              </a:rPr>
              <a:t>"</a:t>
            </a:r>
            <a:r>
              <a:rPr lang="en-US" sz="1600" b="1" dirty="0" smtClean="0">
                <a:solidFill>
                  <a:schemeClr val="tx1"/>
                </a:solidFill>
                <a:latin typeface="Courier New"/>
                <a:ea typeface="ＭＳ Ｐゴシック" pitchFamily="1" charset="-128"/>
                <a:cs typeface="Courier New"/>
              </a:rPr>
              <a:t>, </a:t>
            </a:r>
            <a:r>
              <a:rPr lang="en-US" sz="1600" b="1" dirty="0" err="1" smtClean="0">
                <a:solidFill>
                  <a:schemeClr val="tx1"/>
                </a:solidFill>
                <a:latin typeface="Courier New"/>
                <a:ea typeface="ＭＳ Ｐゴシック" pitchFamily="1" charset="-128"/>
                <a:cs typeface="Courier New"/>
              </a:rPr>
              <a:t>publicMembers</a:t>
            </a:r>
            <a:r>
              <a:rPr lang="en-US" sz="1600" b="1" dirty="0" smtClean="0">
                <a:solidFill>
                  <a:schemeClr val="tx1"/>
                </a:solidFill>
                <a:latin typeface="Courier New"/>
                <a:ea typeface="ＭＳ Ｐゴシック" pitchFamily="1" charset="-128"/>
                <a:cs typeface="Courier New"/>
              </a:rPr>
              <a:t>);</a:t>
            </a:r>
          </a:p>
          <a:p>
            <a:r>
              <a:rPr lang="en-US" sz="1600" b="1" dirty="0" smtClean="0">
                <a:solidFill>
                  <a:schemeClr val="tx1"/>
                </a:solidFill>
                <a:latin typeface="Courier New"/>
                <a:ea typeface="ＭＳ Ｐゴシック" pitchFamily="1" charset="-128"/>
                <a:cs typeface="Courier New"/>
              </a:rPr>
              <a:t>})();</a:t>
            </a:r>
          </a:p>
        </p:txBody>
      </p:sp>
    </p:spTree>
    <p:extLst>
      <p:ext uri="{BB962C8B-B14F-4D97-AF65-F5344CB8AC3E}">
        <p14:creationId xmlns:p14="http://schemas.microsoft.com/office/powerpoint/2010/main" val="39294219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Grouping, Selecting and Animating</a:t>
            </a:r>
          </a:p>
        </p:txBody>
      </p:sp>
      <p:sp>
        <p:nvSpPr>
          <p:cNvPr id="18435" name="Espace réservé du contenu 3"/>
          <p:cNvSpPr>
            <a:spLocks noGrp="1"/>
          </p:cNvSpPr>
          <p:nvPr>
            <p:ph sz="quarter" idx="13"/>
          </p:nvPr>
        </p:nvSpPr>
        <p:spPr/>
        <p:txBody>
          <a:bodyPr/>
          <a:lstStyle/>
          <a:p>
            <a:r>
              <a:rPr lang="en-US" dirty="0" err="1" smtClean="0"/>
              <a:t>WinJS</a:t>
            </a:r>
            <a:r>
              <a:rPr lang="en-US" dirty="0" smtClean="0"/>
              <a:t> Controls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p:cNvPicPr>
            <a:picLocks noChangeAspect="1"/>
          </p:cNvPicPr>
          <p:nvPr/>
        </p:nvPicPr>
        <p:blipFill rotWithShape="1">
          <a:blip r:embed="rId4" cstate="print"/>
          <a:srcRect l="6295" t="23280" r="3932" b="33055"/>
          <a:stretch/>
        </p:blipFill>
        <p:spPr>
          <a:xfrm>
            <a:off x="458097" y="1818931"/>
            <a:ext cx="8435078" cy="2478729"/>
          </a:xfrm>
          <a:prstGeom prst="rect">
            <a:avLst/>
          </a:prstGeom>
        </p:spPr>
      </p:pic>
    </p:spTree>
    <p:extLst>
      <p:ext uri="{BB962C8B-B14F-4D97-AF65-F5344CB8AC3E}">
        <p14:creationId xmlns:p14="http://schemas.microsoft.com/office/powerpoint/2010/main" val="42237631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Grouping Data : </a:t>
            </a:r>
            <a:r>
              <a:rPr lang="en-US" dirty="0" err="1" smtClean="0">
                <a:ea typeface="ＭＳ Ｐゴシック" pitchFamily="34" charset="-128"/>
              </a:rPr>
              <a:t>GroupedListView</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Based on JS code to group data</a:t>
            </a:r>
          </a:p>
          <a:p>
            <a:pPr lvl="1"/>
            <a:r>
              <a:rPr lang="fr-FR" dirty="0" err="1" smtClean="0">
                <a:ea typeface="ＭＳ Ｐゴシック" pitchFamily="34" charset="-128"/>
              </a:rPr>
              <a:t>Example</a:t>
            </a:r>
            <a:r>
              <a:rPr lang="fr-FR" dirty="0" smtClean="0">
                <a:ea typeface="ＭＳ Ｐゴシック" pitchFamily="34" charset="-128"/>
              </a:rPr>
              <a:t> </a:t>
            </a:r>
            <a:r>
              <a:rPr lang="fr-FR" dirty="0" err="1" smtClean="0">
                <a:ea typeface="ＭＳ Ｐゴシック" pitchFamily="34" charset="-128"/>
              </a:rPr>
              <a:t>DataSet</a:t>
            </a:r>
            <a:endParaRPr lang="en-US" dirty="0" smtClean="0">
              <a:ea typeface="ＭＳ Ｐゴシック" pitchFamily="34" charset="-128"/>
            </a:endParaRPr>
          </a:p>
          <a:p>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smtClean="0"/>
              <a:t>WinJS</a:t>
            </a:r>
            <a:r>
              <a:rPr lang="en-US" dirty="0" smtClean="0"/>
              <a:t> Controls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à coins arrondis 4"/>
          <p:cNvSpPr/>
          <p:nvPr/>
        </p:nvSpPr>
        <p:spPr>
          <a:xfrm>
            <a:off x="107504" y="2353444"/>
            <a:ext cx="8857109" cy="2232248"/>
          </a:xfrm>
          <a:prstGeom prst="roundRect">
            <a:avLst>
              <a:gd name="adj" fmla="val 9535"/>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0070C0"/>
                </a:solidFill>
                <a:latin typeface="Courier New"/>
                <a:ea typeface="ＭＳ Ｐゴシック" pitchFamily="1" charset="-128"/>
                <a:cs typeface="Courier New"/>
              </a:rPr>
              <a:t> </a:t>
            </a:r>
            <a:r>
              <a:rPr lang="en-US" sz="1600" b="1" dirty="0" err="1">
                <a:solidFill>
                  <a:srgbClr val="0070C0"/>
                </a:solidFill>
                <a:latin typeface="Courier New"/>
                <a:ea typeface="ＭＳ Ｐゴシック" pitchFamily="1" charset="-128"/>
                <a:cs typeface="Courier New"/>
              </a:rPr>
              <a:t>var</a:t>
            </a:r>
            <a:r>
              <a:rPr lang="en-US" sz="1600" b="1" dirty="0">
                <a:solidFill>
                  <a:srgbClr val="0070C0"/>
                </a:solidFill>
                <a:latin typeface="Courier New"/>
                <a:ea typeface="ＭＳ Ｐゴシック" pitchFamily="1" charset="-128"/>
                <a:cs typeface="Courier New"/>
              </a:rPr>
              <a:t> </a:t>
            </a:r>
            <a:r>
              <a:rPr lang="en-US" sz="1600" b="1" dirty="0" err="1">
                <a:solidFill>
                  <a:schemeClr val="tx1"/>
                </a:solidFill>
                <a:latin typeface="Courier New"/>
                <a:ea typeface="ＭＳ Ｐゴシック" pitchFamily="1" charset="-128"/>
                <a:cs typeface="Courier New"/>
              </a:rPr>
              <a:t>myList</a:t>
            </a:r>
            <a:r>
              <a:rPr lang="en-US" sz="1600" b="1" dirty="0">
                <a:solidFill>
                  <a:schemeClr val="tx1"/>
                </a:solidFill>
                <a:latin typeface="Courier New"/>
                <a:ea typeface="ＭＳ Ｐゴシック" pitchFamily="1" charset="-128"/>
                <a:cs typeface="Courier New"/>
              </a:rPr>
              <a:t> = </a:t>
            </a:r>
            <a:r>
              <a:rPr lang="en-US" sz="1600" b="1" dirty="0">
                <a:solidFill>
                  <a:srgbClr val="0070C0"/>
                </a:solidFill>
                <a:latin typeface="Courier New"/>
                <a:ea typeface="ＭＳ Ｐゴシック" pitchFamily="1" charset="-128"/>
                <a:cs typeface="Courier New"/>
              </a:rPr>
              <a:t>new </a:t>
            </a:r>
            <a:r>
              <a:rPr lang="en-US" sz="1600" b="1" dirty="0" err="1">
                <a:solidFill>
                  <a:schemeClr val="tx1"/>
                </a:solidFill>
                <a:latin typeface="Courier New"/>
                <a:ea typeface="ＭＳ Ｐゴシック" pitchFamily="1" charset="-128"/>
                <a:cs typeface="Courier New"/>
              </a:rPr>
              <a:t>WinJS.Binding.List</a:t>
            </a:r>
            <a:r>
              <a:rPr lang="en-US" sz="1600" b="1" dirty="0">
                <a:solidFill>
                  <a:schemeClr val="tx1"/>
                </a:solidFill>
                <a:latin typeface="Courier New"/>
                <a:ea typeface="ＭＳ Ｐゴシック" pitchFamily="1" charset="-128"/>
                <a:cs typeface="Courier New"/>
              </a:rPr>
              <a:t>([</a:t>
            </a:r>
          </a:p>
          <a:p>
            <a:r>
              <a:rPr lang="en-US" sz="1600" b="1" dirty="0">
                <a:solidFill>
                  <a:schemeClr val="tx1"/>
                </a:solidFill>
                <a:latin typeface="Courier New"/>
                <a:ea typeface="ＭＳ Ｐゴシック" pitchFamily="1" charset="-128"/>
                <a:cs typeface="Courier New"/>
              </a:rPr>
              <a:t>   </a:t>
            </a:r>
            <a:r>
              <a:rPr lang="en-US" sz="1600" b="1" dirty="0" smtClean="0">
                <a:solidFill>
                  <a:schemeClr val="tx1"/>
                </a:solidFill>
                <a:latin typeface="Courier New"/>
                <a:ea typeface="ＭＳ Ｐゴシック" pitchFamily="1" charset="-128"/>
                <a:cs typeface="Courier New"/>
              </a:rPr>
              <a:t>{ </a:t>
            </a:r>
            <a:r>
              <a:rPr lang="en-US" sz="1600" b="1" dirty="0">
                <a:solidFill>
                  <a:schemeClr val="tx1"/>
                </a:solidFill>
                <a:latin typeface="Courier New"/>
                <a:ea typeface="ＭＳ Ｐゴシック" pitchFamily="1" charset="-128"/>
                <a:cs typeface="Courier New"/>
              </a:rPr>
              <a:t>name: </a:t>
            </a:r>
            <a:r>
              <a:rPr lang="en-US" sz="1600" b="1" dirty="0">
                <a:solidFill>
                  <a:srgbClr val="00B050"/>
                </a:solidFill>
                <a:latin typeface="Courier New"/>
                <a:ea typeface="ＭＳ Ｐゴシック" pitchFamily="1" charset="-128"/>
                <a:cs typeface="Courier New"/>
              </a:rPr>
              <a:t>"Marley"</a:t>
            </a:r>
            <a:r>
              <a:rPr lang="en-US" sz="1600" b="1" dirty="0">
                <a:solidFill>
                  <a:schemeClr val="tx1"/>
                </a:solidFill>
                <a:latin typeface="Courier New"/>
                <a:ea typeface="ＭＳ Ｐゴシック" pitchFamily="1" charset="-128"/>
                <a:cs typeface="Courier New"/>
              </a:rPr>
              <a:t>, species: </a:t>
            </a:r>
            <a:r>
              <a:rPr lang="en-US" sz="1600" b="1" dirty="0">
                <a:solidFill>
                  <a:srgbClr val="00B050"/>
                </a:solidFill>
                <a:latin typeface="Courier New"/>
                <a:ea typeface="ＭＳ Ｐゴシック" pitchFamily="1" charset="-128"/>
                <a:cs typeface="Courier New"/>
              </a:rPr>
              <a:t>"dog"</a:t>
            </a:r>
            <a:r>
              <a:rPr lang="en-US" sz="1600" b="1" dirty="0">
                <a:solidFill>
                  <a:schemeClr val="tx1"/>
                </a:solidFill>
                <a:latin typeface="Courier New"/>
                <a:ea typeface="ＭＳ Ｐゴシック" pitchFamily="1" charset="-128"/>
                <a:cs typeface="Courier New"/>
              </a:rPr>
              <a:t> },</a:t>
            </a:r>
          </a:p>
          <a:p>
            <a:r>
              <a:rPr lang="en-US" sz="1600" b="1" dirty="0">
                <a:solidFill>
                  <a:schemeClr val="tx1"/>
                </a:solidFill>
                <a:latin typeface="Courier New"/>
                <a:ea typeface="ＭＳ Ｐゴシック" pitchFamily="1" charset="-128"/>
                <a:cs typeface="Courier New"/>
              </a:rPr>
              <a:t> </a:t>
            </a:r>
            <a:r>
              <a:rPr lang="en-US" sz="1600" b="1" dirty="0" smtClean="0">
                <a:solidFill>
                  <a:schemeClr val="tx1"/>
                </a:solidFill>
                <a:latin typeface="Courier New"/>
                <a:ea typeface="ＭＳ Ｐゴシック" pitchFamily="1" charset="-128"/>
                <a:cs typeface="Courier New"/>
              </a:rPr>
              <a:t>  </a:t>
            </a:r>
            <a:r>
              <a:rPr lang="en-US" sz="1600" b="1" dirty="0">
                <a:solidFill>
                  <a:schemeClr val="tx1"/>
                </a:solidFill>
                <a:latin typeface="Courier New"/>
                <a:ea typeface="ＭＳ Ｐゴシック" pitchFamily="1" charset="-128"/>
                <a:cs typeface="Courier New"/>
              </a:rPr>
              <a:t>{ name: </a:t>
            </a:r>
            <a:r>
              <a:rPr lang="en-US" sz="1600" b="1" dirty="0">
                <a:solidFill>
                  <a:srgbClr val="00B050"/>
                </a:solidFill>
                <a:latin typeface="Courier New"/>
                <a:ea typeface="ＭＳ Ｐゴシック" pitchFamily="1" charset="-128"/>
                <a:cs typeface="Courier New"/>
              </a:rPr>
              <a:t>"Lola"</a:t>
            </a:r>
            <a:r>
              <a:rPr lang="en-US" sz="1600" b="1" dirty="0">
                <a:solidFill>
                  <a:schemeClr val="tx1"/>
                </a:solidFill>
                <a:latin typeface="Courier New"/>
                <a:ea typeface="ＭＳ Ｐゴシック" pitchFamily="1" charset="-128"/>
                <a:cs typeface="Courier New"/>
              </a:rPr>
              <a:t>, species: </a:t>
            </a:r>
            <a:r>
              <a:rPr lang="en-US" sz="1600" b="1" dirty="0">
                <a:solidFill>
                  <a:srgbClr val="00B050"/>
                </a:solidFill>
                <a:latin typeface="Courier New"/>
                <a:ea typeface="ＭＳ Ｐゴシック" pitchFamily="1" charset="-128"/>
                <a:cs typeface="Courier New"/>
              </a:rPr>
              <a:t>"cat" </a:t>
            </a:r>
            <a:r>
              <a:rPr lang="en-US" sz="1600" b="1" dirty="0">
                <a:solidFill>
                  <a:schemeClr val="tx1"/>
                </a:solidFill>
                <a:latin typeface="Courier New"/>
                <a:ea typeface="ＭＳ Ｐゴシック" pitchFamily="1" charset="-128"/>
                <a:cs typeface="Courier New"/>
              </a:rPr>
              <a:t>},</a:t>
            </a:r>
          </a:p>
          <a:p>
            <a:r>
              <a:rPr lang="en-US" sz="1600" b="1" dirty="0">
                <a:solidFill>
                  <a:schemeClr val="tx1"/>
                </a:solidFill>
                <a:latin typeface="Courier New"/>
                <a:ea typeface="ＭＳ Ｐゴシック" pitchFamily="1" charset="-128"/>
                <a:cs typeface="Courier New"/>
              </a:rPr>
              <a:t> </a:t>
            </a:r>
            <a:r>
              <a:rPr lang="en-US" sz="1600" b="1" dirty="0" smtClean="0">
                <a:solidFill>
                  <a:schemeClr val="tx1"/>
                </a:solidFill>
                <a:latin typeface="Courier New"/>
                <a:ea typeface="ＭＳ Ｐゴシック" pitchFamily="1" charset="-128"/>
                <a:cs typeface="Courier New"/>
              </a:rPr>
              <a:t>  </a:t>
            </a:r>
            <a:r>
              <a:rPr lang="en-US" sz="1600" b="1" dirty="0">
                <a:solidFill>
                  <a:schemeClr val="tx1"/>
                </a:solidFill>
                <a:latin typeface="Courier New"/>
                <a:ea typeface="ＭＳ Ｐゴシック" pitchFamily="1" charset="-128"/>
                <a:cs typeface="Courier New"/>
              </a:rPr>
              <a:t>{ name: </a:t>
            </a:r>
            <a:r>
              <a:rPr lang="en-US" sz="1600" b="1" dirty="0">
                <a:solidFill>
                  <a:srgbClr val="00B050"/>
                </a:solidFill>
                <a:latin typeface="Courier New"/>
                <a:ea typeface="ＭＳ Ｐゴシック" pitchFamily="1" charset="-128"/>
                <a:cs typeface="Courier New"/>
              </a:rPr>
              <a:t>"Leo"</a:t>
            </a:r>
            <a:r>
              <a:rPr lang="en-US" sz="1600" b="1" dirty="0">
                <a:solidFill>
                  <a:schemeClr val="tx1"/>
                </a:solidFill>
                <a:latin typeface="Courier New"/>
                <a:ea typeface="ＭＳ Ｐゴシック" pitchFamily="1" charset="-128"/>
                <a:cs typeface="Courier New"/>
              </a:rPr>
              <a:t>, species: </a:t>
            </a:r>
            <a:r>
              <a:rPr lang="en-US" sz="1600" b="1" dirty="0">
                <a:solidFill>
                  <a:srgbClr val="00B050"/>
                </a:solidFill>
                <a:latin typeface="Courier New"/>
                <a:ea typeface="ＭＳ Ｐゴシック" pitchFamily="1" charset="-128"/>
                <a:cs typeface="Courier New"/>
              </a:rPr>
              <a:t>"dog" </a:t>
            </a:r>
            <a:r>
              <a:rPr lang="en-US" sz="1600" b="1" dirty="0">
                <a:solidFill>
                  <a:schemeClr val="tx1"/>
                </a:solidFill>
                <a:latin typeface="Courier New"/>
                <a:ea typeface="ＭＳ Ｐゴシック" pitchFamily="1" charset="-128"/>
                <a:cs typeface="Courier New"/>
              </a:rPr>
              <a:t>},</a:t>
            </a:r>
          </a:p>
          <a:p>
            <a:r>
              <a:rPr lang="en-US" sz="1600" b="1" dirty="0">
                <a:solidFill>
                  <a:schemeClr val="tx1"/>
                </a:solidFill>
                <a:latin typeface="Courier New"/>
                <a:ea typeface="ＭＳ Ｐゴシック" pitchFamily="1" charset="-128"/>
                <a:cs typeface="Courier New"/>
              </a:rPr>
              <a:t> </a:t>
            </a:r>
            <a:r>
              <a:rPr lang="en-US" sz="1600" b="1" dirty="0" smtClean="0">
                <a:solidFill>
                  <a:schemeClr val="tx1"/>
                </a:solidFill>
                <a:latin typeface="Courier New"/>
                <a:ea typeface="ＭＳ Ｐゴシック" pitchFamily="1" charset="-128"/>
                <a:cs typeface="Courier New"/>
              </a:rPr>
              <a:t>  </a:t>
            </a:r>
            <a:r>
              <a:rPr lang="en-US" sz="1600" b="1" dirty="0">
                <a:solidFill>
                  <a:schemeClr val="tx1"/>
                </a:solidFill>
                <a:latin typeface="Courier New"/>
                <a:ea typeface="ＭＳ Ｐゴシック" pitchFamily="1" charset="-128"/>
                <a:cs typeface="Courier New"/>
              </a:rPr>
              <a:t>{ name: </a:t>
            </a:r>
            <a:r>
              <a:rPr lang="en-US" sz="1600" b="1" dirty="0">
                <a:solidFill>
                  <a:srgbClr val="00B050"/>
                </a:solidFill>
                <a:latin typeface="Courier New"/>
                <a:ea typeface="ＭＳ Ｐゴシック" pitchFamily="1" charset="-128"/>
                <a:cs typeface="Courier New"/>
              </a:rPr>
              <a:t>"Izzy"</a:t>
            </a:r>
            <a:r>
              <a:rPr lang="en-US" sz="1600" b="1" dirty="0">
                <a:solidFill>
                  <a:schemeClr val="tx1"/>
                </a:solidFill>
                <a:latin typeface="Courier New"/>
                <a:ea typeface="ＭＳ Ｐゴシック" pitchFamily="1" charset="-128"/>
                <a:cs typeface="Courier New"/>
              </a:rPr>
              <a:t>, species: </a:t>
            </a:r>
            <a:r>
              <a:rPr lang="en-US" sz="1600" b="1" dirty="0">
                <a:solidFill>
                  <a:srgbClr val="00B050"/>
                </a:solidFill>
                <a:latin typeface="Courier New"/>
                <a:ea typeface="ＭＳ Ｐゴシック" pitchFamily="1" charset="-128"/>
                <a:cs typeface="Courier New"/>
              </a:rPr>
              <a:t>"cat" </a:t>
            </a:r>
            <a:r>
              <a:rPr lang="en-US" sz="1600" b="1" dirty="0">
                <a:solidFill>
                  <a:schemeClr val="tx1"/>
                </a:solidFill>
                <a:latin typeface="Courier New"/>
                <a:ea typeface="ＭＳ Ｐゴシック" pitchFamily="1" charset="-128"/>
                <a:cs typeface="Courier New"/>
              </a:rPr>
              <a:t>},</a:t>
            </a:r>
          </a:p>
          <a:p>
            <a:r>
              <a:rPr lang="en-US" sz="1600" b="1" dirty="0">
                <a:solidFill>
                  <a:schemeClr val="tx1"/>
                </a:solidFill>
                <a:latin typeface="Courier New"/>
                <a:ea typeface="ＭＳ Ｐゴシック" pitchFamily="1" charset="-128"/>
                <a:cs typeface="Courier New"/>
              </a:rPr>
              <a:t> </a:t>
            </a:r>
            <a:r>
              <a:rPr lang="en-US" sz="1600" b="1" dirty="0" smtClean="0">
                <a:solidFill>
                  <a:schemeClr val="tx1"/>
                </a:solidFill>
                <a:latin typeface="Courier New"/>
                <a:ea typeface="ＭＳ Ｐゴシック" pitchFamily="1" charset="-128"/>
                <a:cs typeface="Courier New"/>
              </a:rPr>
              <a:t>  </a:t>
            </a:r>
            <a:r>
              <a:rPr lang="en-US" sz="1600" b="1" dirty="0">
                <a:solidFill>
                  <a:schemeClr val="tx1"/>
                </a:solidFill>
                <a:latin typeface="Courier New"/>
                <a:ea typeface="ＭＳ Ｐゴシック" pitchFamily="1" charset="-128"/>
                <a:cs typeface="Courier New"/>
              </a:rPr>
              <a:t>{ name: </a:t>
            </a:r>
            <a:r>
              <a:rPr lang="en-US" sz="1600" b="1" dirty="0">
                <a:solidFill>
                  <a:srgbClr val="00B050"/>
                </a:solidFill>
                <a:latin typeface="Courier New"/>
                <a:ea typeface="ＭＳ Ｐゴシック" pitchFamily="1" charset="-128"/>
                <a:cs typeface="Courier New"/>
              </a:rPr>
              <a:t>"Ziggy"</a:t>
            </a:r>
            <a:r>
              <a:rPr lang="en-US" sz="1600" b="1" dirty="0">
                <a:solidFill>
                  <a:schemeClr val="tx1"/>
                </a:solidFill>
                <a:latin typeface="Courier New"/>
                <a:ea typeface="ＭＳ Ｐゴシック" pitchFamily="1" charset="-128"/>
                <a:cs typeface="Courier New"/>
              </a:rPr>
              <a:t>, species: </a:t>
            </a:r>
            <a:r>
              <a:rPr lang="en-US" sz="1600" b="1" dirty="0">
                <a:solidFill>
                  <a:srgbClr val="00B050"/>
                </a:solidFill>
                <a:latin typeface="Courier New"/>
                <a:ea typeface="ＭＳ Ｐゴシック" pitchFamily="1" charset="-128"/>
                <a:cs typeface="Courier New"/>
              </a:rPr>
              <a:t>"cat" </a:t>
            </a:r>
            <a:r>
              <a:rPr lang="en-US" sz="1600" b="1" dirty="0">
                <a:solidFill>
                  <a:schemeClr val="tx1"/>
                </a:solidFill>
                <a:latin typeface="Courier New"/>
                <a:ea typeface="ＭＳ Ｐゴシック" pitchFamily="1" charset="-128"/>
                <a:cs typeface="Courier New"/>
              </a:rPr>
              <a:t>},</a:t>
            </a:r>
          </a:p>
          <a:p>
            <a:r>
              <a:rPr lang="en-US" sz="1600" b="1" dirty="0">
                <a:solidFill>
                  <a:schemeClr val="tx1"/>
                </a:solidFill>
                <a:latin typeface="Courier New"/>
                <a:ea typeface="ＭＳ Ｐゴシック" pitchFamily="1" charset="-128"/>
                <a:cs typeface="Courier New"/>
              </a:rPr>
              <a:t> </a:t>
            </a:r>
            <a:r>
              <a:rPr lang="en-US" sz="1600" b="1" dirty="0" smtClean="0">
                <a:solidFill>
                  <a:schemeClr val="tx1"/>
                </a:solidFill>
                <a:latin typeface="Courier New"/>
                <a:ea typeface="ＭＳ Ｐゴシック" pitchFamily="1" charset="-128"/>
                <a:cs typeface="Courier New"/>
              </a:rPr>
              <a:t>  </a:t>
            </a:r>
            <a:r>
              <a:rPr lang="en-US" sz="1600" b="1" dirty="0">
                <a:solidFill>
                  <a:schemeClr val="tx1"/>
                </a:solidFill>
                <a:latin typeface="Courier New"/>
                <a:ea typeface="ＭＳ Ｐゴシック" pitchFamily="1" charset="-128"/>
                <a:cs typeface="Courier New"/>
              </a:rPr>
              <a:t>{ name: </a:t>
            </a:r>
            <a:r>
              <a:rPr lang="en-US" sz="1600" b="1" dirty="0">
                <a:solidFill>
                  <a:srgbClr val="00B050"/>
                </a:solidFill>
                <a:latin typeface="Courier New"/>
                <a:ea typeface="ＭＳ Ｐゴシック" pitchFamily="1" charset="-128"/>
                <a:cs typeface="Courier New"/>
              </a:rPr>
              <a:t>"Ruby"</a:t>
            </a:r>
            <a:r>
              <a:rPr lang="en-US" sz="1600" b="1" dirty="0">
                <a:solidFill>
                  <a:schemeClr val="tx1"/>
                </a:solidFill>
                <a:latin typeface="Courier New"/>
                <a:ea typeface="ＭＳ Ｐゴシック" pitchFamily="1" charset="-128"/>
                <a:cs typeface="Courier New"/>
              </a:rPr>
              <a:t>, species: </a:t>
            </a:r>
            <a:r>
              <a:rPr lang="en-US" sz="1600" b="1" dirty="0">
                <a:solidFill>
                  <a:srgbClr val="00B050"/>
                </a:solidFill>
                <a:latin typeface="Courier New"/>
                <a:ea typeface="ＭＳ Ｐゴシック" pitchFamily="1" charset="-128"/>
                <a:cs typeface="Courier New"/>
              </a:rPr>
              <a:t>"dog" </a:t>
            </a:r>
            <a:r>
              <a:rPr lang="en-US" sz="1600" b="1" dirty="0">
                <a:solidFill>
                  <a:schemeClr val="tx1"/>
                </a:solidFill>
                <a:latin typeface="Courier New"/>
                <a:ea typeface="ＭＳ Ｐゴシック" pitchFamily="1" charset="-128"/>
                <a:cs typeface="Courier New"/>
              </a:rPr>
              <a:t>}</a:t>
            </a:r>
          </a:p>
          <a:p>
            <a:r>
              <a:rPr lang="en-US" sz="1600" b="1" dirty="0" smtClean="0">
                <a:solidFill>
                  <a:schemeClr val="tx1"/>
                </a:solidFill>
                <a:latin typeface="Courier New"/>
                <a:ea typeface="ＭＳ Ｐゴシック" pitchFamily="1" charset="-128"/>
                <a:cs typeface="Courier New"/>
              </a:rPr>
              <a:t>]);</a:t>
            </a:r>
            <a:endParaRPr lang="en-US" sz="1600" b="1" dirty="0">
              <a:solidFill>
                <a:schemeClr val="tx1"/>
              </a:solidFill>
              <a:latin typeface="Courier New"/>
              <a:ea typeface="ＭＳ Ｐゴシック" pitchFamily="1" charset="-128"/>
              <a:cs typeface="Courier New"/>
            </a:endParaRPr>
          </a:p>
        </p:txBody>
      </p:sp>
    </p:spTree>
    <p:extLst>
      <p:ext uri="{BB962C8B-B14F-4D97-AF65-F5344CB8AC3E}">
        <p14:creationId xmlns:p14="http://schemas.microsoft.com/office/powerpoint/2010/main" val="5423191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Grouping Data : </a:t>
            </a:r>
            <a:r>
              <a:rPr lang="en-US" dirty="0" err="1" smtClean="0">
                <a:ea typeface="ＭＳ Ｐゴシック" pitchFamily="34" charset="-128"/>
              </a:rPr>
              <a:t>GroupedListView</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smtClean="0">
                <a:ea typeface="ＭＳ Ｐゴシック" pitchFamily="34" charset="-128"/>
              </a:rPr>
              <a:t>Use of « </a:t>
            </a:r>
            <a:r>
              <a:rPr lang="fr-FR" dirty="0" err="1" smtClean="0">
                <a:ea typeface="ＭＳ Ｐゴシック" pitchFamily="34" charset="-128"/>
              </a:rPr>
              <a:t>createGrouped</a:t>
            </a:r>
            <a:r>
              <a:rPr lang="fr-FR" dirty="0" smtClean="0">
                <a:ea typeface="ＭＳ Ｐゴシック" pitchFamily="34" charset="-128"/>
              </a:rPr>
              <a:t> » to group data</a:t>
            </a:r>
          </a:p>
          <a:p>
            <a:endParaRPr lang="fr-FR" dirty="0">
              <a:ea typeface="ＭＳ Ｐゴシック" pitchFamily="34" charset="-128"/>
            </a:endParaRPr>
          </a:p>
          <a:p>
            <a:endParaRPr lang="fr-FR" dirty="0" smtClean="0">
              <a:ea typeface="ＭＳ Ｐゴシック" pitchFamily="34" charset="-128"/>
            </a:endParaRPr>
          </a:p>
          <a:p>
            <a:pPr lvl="3"/>
            <a:endParaRPr lang="fr-FR" dirty="0" smtClean="0">
              <a:ea typeface="ＭＳ Ｐゴシック" pitchFamily="34" charset="-128"/>
            </a:endParaRPr>
          </a:p>
          <a:p>
            <a:pPr lvl="2"/>
            <a:endParaRPr lang="fr-FR" dirty="0">
              <a:ea typeface="ＭＳ Ｐゴシック" pitchFamily="34" charset="-128"/>
            </a:endParaRPr>
          </a:p>
          <a:p>
            <a:pPr lvl="1"/>
            <a:r>
              <a:rPr lang="fr-FR" dirty="0" err="1" smtClean="0">
                <a:ea typeface="ＭＳ Ｐゴシック" pitchFamily="34" charset="-128"/>
              </a:rPr>
              <a:t>getGroupKey</a:t>
            </a:r>
            <a:r>
              <a:rPr lang="fr-FR" dirty="0" smtClean="0">
                <a:ea typeface="ＭＳ Ｐゴシック" pitchFamily="34" charset="-128"/>
              </a:rPr>
              <a:t>: </a:t>
            </a:r>
            <a:r>
              <a:rPr lang="fr-FR" dirty="0" err="1" smtClean="0">
                <a:ea typeface="ＭＳ Ｐゴシック" pitchFamily="34" charset="-128"/>
              </a:rPr>
              <a:t>Returns</a:t>
            </a:r>
            <a:r>
              <a:rPr lang="fr-FR" dirty="0" smtClean="0">
                <a:ea typeface="ＭＳ Ｐゴシック" pitchFamily="34" charset="-128"/>
              </a:rPr>
              <a:t> the key to group data </a:t>
            </a:r>
            <a:r>
              <a:rPr lang="fr-FR" dirty="0" err="1" smtClean="0">
                <a:ea typeface="ＭＳ Ｐゴシック" pitchFamily="34" charset="-128"/>
              </a:rPr>
              <a:t>with</a:t>
            </a:r>
            <a:endParaRPr lang="fr-FR" dirty="0" smtClean="0">
              <a:ea typeface="ＭＳ Ｐゴシック" pitchFamily="34" charset="-128"/>
            </a:endParaRPr>
          </a:p>
          <a:p>
            <a:pPr lvl="1"/>
            <a:r>
              <a:rPr lang="fr-FR" dirty="0" err="1" smtClean="0">
                <a:ea typeface="ＭＳ Ｐゴシック" pitchFamily="34" charset="-128"/>
              </a:rPr>
              <a:t>getGroupData</a:t>
            </a:r>
            <a:r>
              <a:rPr lang="fr-FR" dirty="0" smtClean="0">
                <a:ea typeface="ＭＳ Ｐゴシック" pitchFamily="34" charset="-128"/>
              </a:rPr>
              <a:t>: </a:t>
            </a:r>
            <a:r>
              <a:rPr lang="fr-FR" dirty="0" err="1" smtClean="0">
                <a:ea typeface="ＭＳ Ｐゴシック" pitchFamily="34" charset="-128"/>
              </a:rPr>
              <a:t>Returns</a:t>
            </a:r>
            <a:r>
              <a:rPr lang="fr-FR" dirty="0" smtClean="0">
                <a:ea typeface="ＭＳ Ｐゴシック" pitchFamily="34" charset="-128"/>
              </a:rPr>
              <a:t> the </a:t>
            </a:r>
            <a:r>
              <a:rPr lang="fr-FR" dirty="0" err="1" smtClean="0">
                <a:ea typeface="ＭＳ Ｐゴシック" pitchFamily="34" charset="-128"/>
              </a:rPr>
              <a:t>category</a:t>
            </a:r>
            <a:r>
              <a:rPr lang="fr-FR" dirty="0" smtClean="0">
                <a:ea typeface="ＭＳ Ｐゴシック" pitchFamily="34" charset="-128"/>
              </a:rPr>
              <a:t> </a:t>
            </a:r>
            <a:r>
              <a:rPr lang="fr-FR" dirty="0" err="1" smtClean="0">
                <a:ea typeface="ＭＳ Ｐゴシック" pitchFamily="34" charset="-128"/>
              </a:rPr>
              <a:t>name</a:t>
            </a:r>
            <a:r>
              <a:rPr lang="fr-FR" dirty="0" smtClean="0">
                <a:ea typeface="ＭＳ Ｐゴシック" pitchFamily="34" charset="-128"/>
              </a:rPr>
              <a:t> (display)</a:t>
            </a:r>
          </a:p>
          <a:p>
            <a:pPr lvl="1"/>
            <a:r>
              <a:rPr lang="fr-FR" dirty="0" err="1" smtClean="0">
                <a:ea typeface="ＭＳ Ｐゴシック" pitchFamily="34" charset="-128"/>
              </a:rPr>
              <a:t>compareGroups</a:t>
            </a:r>
            <a:r>
              <a:rPr lang="fr-FR" dirty="0" smtClean="0">
                <a:ea typeface="ＭＳ Ｐゴシック" pitchFamily="34" charset="-128"/>
              </a:rPr>
              <a:t>: Sort data </a:t>
            </a:r>
            <a:r>
              <a:rPr lang="fr-FR" dirty="0" err="1" smtClean="0">
                <a:ea typeface="ＭＳ Ｐゴシック" pitchFamily="34" charset="-128"/>
              </a:rPr>
              <a:t>inside</a:t>
            </a:r>
            <a:r>
              <a:rPr lang="fr-FR" dirty="0" smtClean="0">
                <a:ea typeface="ＭＳ Ｐゴシック" pitchFamily="34" charset="-128"/>
              </a:rPr>
              <a:t> a group</a:t>
            </a:r>
            <a:endParaRPr lang="en-US" dirty="0" smtClean="0">
              <a:ea typeface="ＭＳ Ｐゴシック" pitchFamily="34" charset="-128"/>
            </a:endParaRPr>
          </a:p>
          <a:p>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smtClean="0"/>
              <a:t>WinJS</a:t>
            </a:r>
            <a:r>
              <a:rPr lang="en-US" dirty="0" smtClean="0"/>
              <a:t> Controls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à coins arrondis 4"/>
          <p:cNvSpPr/>
          <p:nvPr/>
        </p:nvSpPr>
        <p:spPr>
          <a:xfrm>
            <a:off x="107504" y="1777380"/>
            <a:ext cx="8857109" cy="1512168"/>
          </a:xfrm>
          <a:prstGeom prst="roundRect">
            <a:avLst>
              <a:gd name="adj" fmla="val 9535"/>
            </a:avLst>
          </a:prstGeom>
        </p:spPr>
        <p:style>
          <a:lnRef idx="2">
            <a:schemeClr val="dk1"/>
          </a:lnRef>
          <a:fillRef idx="1">
            <a:schemeClr val="lt1"/>
          </a:fillRef>
          <a:effectRef idx="0">
            <a:schemeClr val="dk1"/>
          </a:effectRef>
          <a:fontRef idx="minor">
            <a:schemeClr val="dk1"/>
          </a:fontRef>
        </p:style>
        <p:txBody>
          <a:bodyPr anchor="ctr"/>
          <a:lstStyle/>
          <a:p>
            <a:r>
              <a:rPr lang="en-US" sz="1600" b="1" dirty="0" err="1">
                <a:solidFill>
                  <a:srgbClr val="0070C0"/>
                </a:solidFill>
                <a:latin typeface="Courier New"/>
                <a:ea typeface="ＭＳ Ｐゴシック" pitchFamily="1" charset="-128"/>
                <a:cs typeface="Courier New"/>
              </a:rPr>
              <a:t>var</a:t>
            </a:r>
            <a:r>
              <a:rPr lang="en-US" sz="1600" b="1" dirty="0">
                <a:solidFill>
                  <a:srgbClr val="0070C0"/>
                </a:solidFill>
                <a:latin typeface="Courier New"/>
                <a:ea typeface="ＭＳ Ｐゴシック" pitchFamily="1" charset="-128"/>
                <a:cs typeface="Courier New"/>
              </a:rPr>
              <a:t> </a:t>
            </a:r>
            <a:r>
              <a:rPr lang="en-US" sz="1600" b="1" dirty="0" err="1">
                <a:solidFill>
                  <a:schemeClr val="tx1"/>
                </a:solidFill>
                <a:latin typeface="Courier New"/>
                <a:ea typeface="ＭＳ Ｐゴシック" pitchFamily="1" charset="-128"/>
                <a:cs typeface="Courier New"/>
              </a:rPr>
              <a:t>myGroupedList</a:t>
            </a:r>
            <a:r>
              <a:rPr lang="en-US" sz="1600" b="1" dirty="0">
                <a:solidFill>
                  <a:schemeClr val="tx1"/>
                </a:solidFill>
                <a:latin typeface="Courier New"/>
                <a:ea typeface="ＭＳ Ｐゴシック" pitchFamily="1" charset="-128"/>
                <a:cs typeface="Courier New"/>
              </a:rPr>
              <a:t> = </a:t>
            </a:r>
            <a:r>
              <a:rPr lang="en-US" sz="1600" b="1" dirty="0" err="1">
                <a:solidFill>
                  <a:schemeClr val="tx1"/>
                </a:solidFill>
                <a:latin typeface="Courier New"/>
                <a:ea typeface="ＭＳ Ｐゴシック" pitchFamily="1" charset="-128"/>
                <a:cs typeface="Courier New"/>
              </a:rPr>
              <a:t>myList.createGrouped</a:t>
            </a:r>
            <a:r>
              <a:rPr lang="en-US" sz="1600" b="1" dirty="0" smtClean="0">
                <a:solidFill>
                  <a:schemeClr val="tx1"/>
                </a:solidFill>
                <a:latin typeface="Courier New"/>
                <a:ea typeface="ＭＳ Ｐゴシック" pitchFamily="1" charset="-128"/>
                <a:cs typeface="Courier New"/>
              </a:rPr>
              <a:t>(</a:t>
            </a:r>
          </a:p>
          <a:p>
            <a:r>
              <a:rPr lang="en-US" sz="1600" b="1" dirty="0">
                <a:solidFill>
                  <a:schemeClr val="tx1"/>
                </a:solidFill>
                <a:latin typeface="Courier New"/>
                <a:ea typeface="ＭＳ Ｐゴシック" pitchFamily="1" charset="-128"/>
                <a:cs typeface="Courier New"/>
              </a:rPr>
              <a:t> </a:t>
            </a:r>
            <a:r>
              <a:rPr lang="en-US" sz="1600" b="1" dirty="0" smtClean="0">
                <a:solidFill>
                  <a:schemeClr val="tx1"/>
                </a:solidFill>
                <a:latin typeface="Courier New"/>
                <a:ea typeface="ＭＳ Ｐゴシック" pitchFamily="1" charset="-128"/>
                <a:cs typeface="Courier New"/>
              </a:rPr>
              <a:t> </a:t>
            </a:r>
            <a:r>
              <a:rPr lang="en-US" sz="1600" b="1" dirty="0" err="1" smtClean="0">
                <a:solidFill>
                  <a:schemeClr val="tx1"/>
                </a:solidFill>
                <a:latin typeface="Courier New"/>
                <a:ea typeface="ＭＳ Ｐゴシック" pitchFamily="1" charset="-128"/>
                <a:cs typeface="Courier New"/>
              </a:rPr>
              <a:t>getGroupKey</a:t>
            </a:r>
            <a:r>
              <a:rPr lang="en-US" sz="1600" b="1" dirty="0">
                <a:solidFill>
                  <a:schemeClr val="tx1"/>
                </a:solidFill>
                <a:latin typeface="Courier New"/>
                <a:ea typeface="ＭＳ Ｐゴシック" pitchFamily="1" charset="-128"/>
                <a:cs typeface="Courier New"/>
              </a:rPr>
              <a:t>, </a:t>
            </a:r>
            <a:endParaRPr lang="en-US" sz="1600" b="1" dirty="0" smtClean="0">
              <a:solidFill>
                <a:schemeClr val="tx1"/>
              </a:solidFill>
              <a:latin typeface="Courier New"/>
              <a:ea typeface="ＭＳ Ｐゴシック" pitchFamily="1" charset="-128"/>
              <a:cs typeface="Courier New"/>
            </a:endParaRPr>
          </a:p>
          <a:p>
            <a:r>
              <a:rPr lang="en-US" sz="1600" b="1" dirty="0">
                <a:solidFill>
                  <a:schemeClr val="tx1"/>
                </a:solidFill>
                <a:latin typeface="Courier New"/>
                <a:ea typeface="ＭＳ Ｐゴシック" pitchFamily="1" charset="-128"/>
                <a:cs typeface="Courier New"/>
              </a:rPr>
              <a:t> </a:t>
            </a:r>
            <a:r>
              <a:rPr lang="en-US" sz="1600" b="1" dirty="0" smtClean="0">
                <a:solidFill>
                  <a:schemeClr val="tx1"/>
                </a:solidFill>
                <a:latin typeface="Courier New"/>
                <a:ea typeface="ＭＳ Ｐゴシック" pitchFamily="1" charset="-128"/>
                <a:cs typeface="Courier New"/>
              </a:rPr>
              <a:t> </a:t>
            </a:r>
            <a:r>
              <a:rPr lang="en-US" sz="1600" b="1" dirty="0" err="1" smtClean="0">
                <a:solidFill>
                  <a:schemeClr val="tx1"/>
                </a:solidFill>
                <a:latin typeface="Courier New"/>
                <a:ea typeface="ＭＳ Ｐゴシック" pitchFamily="1" charset="-128"/>
                <a:cs typeface="Courier New"/>
              </a:rPr>
              <a:t>getGroupData</a:t>
            </a:r>
            <a:r>
              <a:rPr lang="en-US" sz="1600" b="1" dirty="0">
                <a:solidFill>
                  <a:schemeClr val="tx1"/>
                </a:solidFill>
                <a:latin typeface="Courier New"/>
                <a:ea typeface="ＭＳ Ｐゴシック" pitchFamily="1" charset="-128"/>
                <a:cs typeface="Courier New"/>
              </a:rPr>
              <a:t>, </a:t>
            </a:r>
            <a:endParaRPr lang="en-US" sz="1600" b="1" dirty="0" smtClean="0">
              <a:solidFill>
                <a:schemeClr val="tx1"/>
              </a:solidFill>
              <a:latin typeface="Courier New"/>
              <a:ea typeface="ＭＳ Ｐゴシック" pitchFamily="1" charset="-128"/>
              <a:cs typeface="Courier New"/>
            </a:endParaRPr>
          </a:p>
          <a:p>
            <a:r>
              <a:rPr lang="en-US" sz="1600" b="1" dirty="0">
                <a:solidFill>
                  <a:schemeClr val="tx1"/>
                </a:solidFill>
                <a:latin typeface="Courier New"/>
                <a:ea typeface="ＭＳ Ｐゴシック" pitchFamily="1" charset="-128"/>
                <a:cs typeface="Courier New"/>
              </a:rPr>
              <a:t> </a:t>
            </a:r>
            <a:r>
              <a:rPr lang="en-US" sz="1600" b="1" dirty="0" smtClean="0">
                <a:solidFill>
                  <a:schemeClr val="tx1"/>
                </a:solidFill>
                <a:latin typeface="Courier New"/>
                <a:ea typeface="ＭＳ Ｐゴシック" pitchFamily="1" charset="-128"/>
                <a:cs typeface="Courier New"/>
              </a:rPr>
              <a:t> </a:t>
            </a:r>
            <a:r>
              <a:rPr lang="en-US" sz="1600" b="1" dirty="0" err="1" smtClean="0">
                <a:solidFill>
                  <a:schemeClr val="tx1"/>
                </a:solidFill>
                <a:latin typeface="Courier New"/>
                <a:ea typeface="ＭＳ Ｐゴシック" pitchFamily="1" charset="-128"/>
                <a:cs typeface="Courier New"/>
              </a:rPr>
              <a:t>compareGroups</a:t>
            </a:r>
            <a:endParaRPr lang="en-US" sz="1600" b="1" dirty="0" smtClean="0">
              <a:solidFill>
                <a:schemeClr val="tx1"/>
              </a:solidFill>
              <a:latin typeface="Courier New"/>
              <a:ea typeface="ＭＳ Ｐゴシック" pitchFamily="1" charset="-128"/>
              <a:cs typeface="Courier New"/>
            </a:endParaRPr>
          </a:p>
          <a:p>
            <a:r>
              <a:rPr lang="en-US" sz="1600" b="1" dirty="0" smtClean="0">
                <a:solidFill>
                  <a:schemeClr val="tx1"/>
                </a:solidFill>
                <a:latin typeface="Courier New"/>
                <a:ea typeface="ＭＳ Ｐゴシック" pitchFamily="1" charset="-128"/>
                <a:cs typeface="Courier New"/>
              </a:rPr>
              <a:t>);</a:t>
            </a:r>
            <a:endParaRPr lang="en-US" sz="1600" b="1" dirty="0">
              <a:solidFill>
                <a:schemeClr val="tx1"/>
              </a:solidFill>
              <a:latin typeface="Courier New"/>
              <a:ea typeface="ＭＳ Ｐゴシック" pitchFamily="1" charset="-128"/>
              <a:cs typeface="Courier New"/>
            </a:endParaRPr>
          </a:p>
        </p:txBody>
      </p:sp>
    </p:spTree>
    <p:extLst>
      <p:ext uri="{BB962C8B-B14F-4D97-AF65-F5344CB8AC3E}">
        <p14:creationId xmlns:p14="http://schemas.microsoft.com/office/powerpoint/2010/main" val="2232835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What is </a:t>
            </a:r>
            <a:r>
              <a:rPr lang="en-US" dirty="0" err="1" smtClean="0"/>
              <a:t>WinJS</a:t>
            </a:r>
            <a:r>
              <a:rPr lang="en-US" dirty="0" smtClean="0"/>
              <a:t>?</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Universal Apps with </a:t>
            </a:r>
            <a:r>
              <a:rPr lang="en-US" dirty="0" err="1" smtClean="0"/>
              <a:t>WinJS</a:t>
            </a:r>
            <a:endParaRPr lang="en-US" dirty="0"/>
          </a:p>
        </p:txBody>
      </p:sp>
      <p:pic>
        <p:nvPicPr>
          <p:cNvPr id="1026" name="Picture 2" descr="https://pbs.twimg.com/profile_images/504385093498970112/TTICt6aq_400x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8624" y="2569468"/>
            <a:ext cx="2513856" cy="251385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Grouping Data : </a:t>
            </a:r>
            <a:r>
              <a:rPr lang="en-US" dirty="0" err="1" smtClean="0">
                <a:ea typeface="ＭＳ Ｐゴシック" pitchFamily="34" charset="-128"/>
              </a:rPr>
              <a:t>GroupedListView</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err="1" smtClean="0">
                <a:ea typeface="ＭＳ Ｐゴシック" pitchFamily="34" charset="-128"/>
              </a:rPr>
              <a:t>Implementation</a:t>
            </a:r>
            <a:r>
              <a:rPr lang="fr-FR" dirty="0" smtClean="0">
                <a:ea typeface="ＭＳ Ｐゴシック" pitchFamily="34" charset="-128"/>
              </a:rPr>
              <a:t> </a:t>
            </a:r>
            <a:r>
              <a:rPr lang="fr-FR" dirty="0" err="1" smtClean="0">
                <a:ea typeface="ＭＳ Ｐゴシック" pitchFamily="34" charset="-128"/>
              </a:rPr>
              <a:t>example</a:t>
            </a:r>
            <a:r>
              <a:rPr lang="fr-FR" dirty="0" smtClean="0">
                <a:ea typeface="ＭＳ Ｐゴシック" pitchFamily="34" charset="-128"/>
              </a:rPr>
              <a:t>:</a:t>
            </a:r>
          </a:p>
        </p:txBody>
      </p:sp>
      <p:sp>
        <p:nvSpPr>
          <p:cNvPr id="18435" name="Espace réservé du contenu 3"/>
          <p:cNvSpPr>
            <a:spLocks noGrp="1"/>
          </p:cNvSpPr>
          <p:nvPr>
            <p:ph sz="quarter" idx="13"/>
          </p:nvPr>
        </p:nvSpPr>
        <p:spPr/>
        <p:txBody>
          <a:bodyPr/>
          <a:lstStyle/>
          <a:p>
            <a:r>
              <a:rPr lang="en-US" dirty="0" err="1" smtClean="0"/>
              <a:t>WinJS</a:t>
            </a:r>
            <a:r>
              <a:rPr lang="en-US" dirty="0" smtClean="0"/>
              <a:t> Controls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à coins arrondis 4"/>
          <p:cNvSpPr/>
          <p:nvPr/>
        </p:nvSpPr>
        <p:spPr>
          <a:xfrm>
            <a:off x="107504" y="1777380"/>
            <a:ext cx="8857109" cy="3384376"/>
          </a:xfrm>
          <a:prstGeom prst="roundRect">
            <a:avLst>
              <a:gd name="adj" fmla="val 9535"/>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0070C0"/>
                </a:solidFill>
                <a:latin typeface="Courier New" panose="02070309020205020404" pitchFamily="49" charset="0"/>
                <a:cs typeface="Courier New" panose="02070309020205020404" pitchFamily="49" charset="0"/>
              </a:rPr>
              <a:t>function</a:t>
            </a:r>
            <a:r>
              <a:rPr lang="en-US" sz="1600" b="1" dirty="0" smtClean="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compareGroups</a:t>
            </a:r>
            <a:r>
              <a:rPr lang="en-US" sz="1600" b="1" dirty="0">
                <a:latin typeface="Courier New" panose="02070309020205020404" pitchFamily="49" charset="0"/>
                <a:cs typeface="Courier New" panose="02070309020205020404" pitchFamily="49" charset="0"/>
              </a:rPr>
              <a:t>(left, right) {</a:t>
            </a:r>
          </a:p>
          <a:p>
            <a:r>
              <a:rPr lang="en-US" sz="1600" b="1" dirty="0" smtClean="0">
                <a:latin typeface="Courier New" panose="02070309020205020404" pitchFamily="49" charset="0"/>
                <a:cs typeface="Courier New" panose="02070309020205020404" pitchFamily="49" charset="0"/>
              </a:rPr>
              <a:t>  </a:t>
            </a:r>
            <a:r>
              <a:rPr lang="en-US" sz="1600" b="1" dirty="0" smtClean="0">
                <a:solidFill>
                  <a:srgbClr val="0070C0"/>
                </a:solidFill>
                <a:latin typeface="Courier New" panose="02070309020205020404" pitchFamily="49" charset="0"/>
                <a:cs typeface="Courier New" panose="02070309020205020404" pitchFamily="49" charset="0"/>
              </a:rPr>
              <a:t>return</a:t>
            </a:r>
            <a:r>
              <a:rPr lang="en-US" sz="1600" b="1" dirty="0" smtClean="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left.toUpperCase</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charCodeAt</a:t>
            </a:r>
            <a:r>
              <a:rPr lang="en-US" sz="1600" b="1" dirty="0">
                <a:latin typeface="Courier New" panose="02070309020205020404" pitchFamily="49" charset="0"/>
                <a:cs typeface="Courier New" panose="02070309020205020404" pitchFamily="49" charset="0"/>
              </a:rPr>
              <a:t>(0) </a:t>
            </a:r>
            <a:r>
              <a:rPr lang="en-US" sz="1600" b="1" dirty="0" smtClean="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right.toUpperCase</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charCodeAt</a:t>
            </a:r>
            <a:r>
              <a:rPr lang="en-US" sz="1600" b="1" dirty="0">
                <a:latin typeface="Courier New" panose="02070309020205020404" pitchFamily="49" charset="0"/>
                <a:cs typeface="Courier New" panose="02070309020205020404" pitchFamily="49" charset="0"/>
              </a:rPr>
              <a:t>(0);</a:t>
            </a:r>
          </a:p>
          <a:p>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solidFill>
                  <a:srgbClr val="0070C0"/>
                </a:solidFill>
                <a:latin typeface="Courier New" panose="02070309020205020404" pitchFamily="49" charset="0"/>
                <a:cs typeface="Courier New" panose="02070309020205020404" pitchFamily="49" charset="0"/>
              </a:rPr>
              <a:t>function</a:t>
            </a:r>
            <a:r>
              <a:rPr lang="en-US" sz="1600" b="1" dirty="0" smtClean="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getGroupKey</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dataItem</a:t>
            </a:r>
            <a:r>
              <a:rPr lang="en-US" sz="1600" b="1" dirty="0">
                <a:latin typeface="Courier New" panose="02070309020205020404" pitchFamily="49" charset="0"/>
                <a:cs typeface="Courier New" panose="02070309020205020404" pitchFamily="49" charset="0"/>
              </a:rPr>
              <a:t>) {</a:t>
            </a:r>
          </a:p>
          <a:p>
            <a:r>
              <a:rPr lang="en-US" sz="1600" b="1" dirty="0" smtClean="0">
                <a:latin typeface="Courier New" panose="02070309020205020404" pitchFamily="49" charset="0"/>
                <a:cs typeface="Courier New" panose="02070309020205020404" pitchFamily="49" charset="0"/>
              </a:rPr>
              <a:t>  </a:t>
            </a:r>
            <a:r>
              <a:rPr lang="en-US" sz="1600" b="1" dirty="0" smtClean="0">
                <a:solidFill>
                  <a:srgbClr val="0070C0"/>
                </a:solidFill>
                <a:latin typeface="Courier New" panose="02070309020205020404" pitchFamily="49" charset="0"/>
                <a:cs typeface="Courier New" panose="02070309020205020404" pitchFamily="49" charset="0"/>
              </a:rPr>
              <a:t>return</a:t>
            </a:r>
            <a:r>
              <a:rPr lang="en-US" sz="1600" b="1" dirty="0" smtClean="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dataItem.species</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a:t>
            </a:r>
          </a:p>
          <a:p>
            <a:r>
              <a:rPr lang="en-US" sz="1600" b="1" dirty="0" smtClean="0">
                <a:solidFill>
                  <a:srgbClr val="0070C0"/>
                </a:solidFill>
                <a:latin typeface="Courier New" panose="02070309020205020404" pitchFamily="49" charset="0"/>
                <a:cs typeface="Courier New" panose="02070309020205020404" pitchFamily="49" charset="0"/>
              </a:rPr>
              <a:t>function</a:t>
            </a:r>
            <a:r>
              <a:rPr lang="en-US" sz="1600" b="1" dirty="0" smtClean="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getGroupData</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dataItem</a:t>
            </a:r>
            <a:r>
              <a:rPr lang="en-US" sz="1600" b="1" dirty="0">
                <a:latin typeface="Courier New" panose="02070309020205020404" pitchFamily="49" charset="0"/>
                <a:cs typeface="Courier New" panose="02070309020205020404" pitchFamily="49" charset="0"/>
              </a:rPr>
              <a:t>) {</a:t>
            </a:r>
          </a:p>
          <a:p>
            <a:r>
              <a:rPr lang="en-US" sz="1600" b="1" dirty="0" smtClean="0">
                <a:latin typeface="Courier New" panose="02070309020205020404" pitchFamily="49" charset="0"/>
                <a:cs typeface="Courier New" panose="02070309020205020404" pitchFamily="49" charset="0"/>
              </a:rPr>
              <a:t>  </a:t>
            </a:r>
            <a:r>
              <a:rPr lang="en-US" sz="1600" b="1" dirty="0" smtClean="0">
                <a:solidFill>
                  <a:srgbClr val="0070C0"/>
                </a:solidFill>
                <a:latin typeface="Courier New" panose="02070309020205020404" pitchFamily="49" charset="0"/>
                <a:cs typeface="Courier New" panose="02070309020205020404" pitchFamily="49" charset="0"/>
              </a:rPr>
              <a:t>return</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groupDescription</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dataItem.species</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a:t>
            </a:r>
            <a:endParaRPr lang="en-US" sz="1600" b="1" dirty="0">
              <a:solidFill>
                <a:srgbClr val="0070C0"/>
              </a:solidFill>
              <a:latin typeface="Courier New" panose="02070309020205020404" pitchFamily="49" charset="0"/>
              <a:ea typeface="ＭＳ Ｐゴシック" pitchFamily="1" charset="-128"/>
              <a:cs typeface="Courier New" panose="02070309020205020404" pitchFamily="49" charset="0"/>
            </a:endParaRPr>
          </a:p>
        </p:txBody>
      </p:sp>
    </p:spTree>
    <p:extLst>
      <p:ext uri="{BB962C8B-B14F-4D97-AF65-F5344CB8AC3E}">
        <p14:creationId xmlns:p14="http://schemas.microsoft.com/office/powerpoint/2010/main" val="9166541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Grouping Data : </a:t>
            </a:r>
            <a:r>
              <a:rPr lang="en-US" dirty="0" err="1" smtClean="0">
                <a:ea typeface="ＭＳ Ｐゴシック" pitchFamily="34" charset="-128"/>
              </a:rPr>
              <a:t>GroupedListView</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err="1" smtClean="0">
                <a:ea typeface="ＭＳ Ｐゴシック" pitchFamily="34" charset="-128"/>
              </a:rPr>
              <a:t>Don’t</a:t>
            </a:r>
            <a:r>
              <a:rPr lang="fr-FR" dirty="0" smtClean="0">
                <a:ea typeface="ＭＳ Ｐゴシック" pitchFamily="34" charset="-128"/>
              </a:rPr>
              <a:t> </a:t>
            </a:r>
            <a:r>
              <a:rPr lang="fr-FR" dirty="0" err="1" smtClean="0">
                <a:ea typeface="ＭＳ Ｐゴシック" pitchFamily="34" charset="-128"/>
              </a:rPr>
              <a:t>forget</a:t>
            </a:r>
            <a:r>
              <a:rPr lang="fr-FR" dirty="0" smtClean="0">
                <a:ea typeface="ＭＳ Ｐゴシック" pitchFamily="34" charset="-128"/>
              </a:rPr>
              <a:t> to </a:t>
            </a:r>
            <a:r>
              <a:rPr lang="fr-FR" dirty="0" err="1" smtClean="0">
                <a:ea typeface="ＭＳ Ｐゴシック" pitchFamily="34" charset="-128"/>
              </a:rPr>
              <a:t>make</a:t>
            </a:r>
            <a:r>
              <a:rPr lang="fr-FR" dirty="0" smtClean="0">
                <a:ea typeface="ＭＳ Ｐゴシック" pitchFamily="34" charset="-128"/>
              </a:rPr>
              <a:t> the data </a:t>
            </a:r>
            <a:r>
              <a:rPr lang="fr-FR" dirty="0" err="1" smtClean="0">
                <a:ea typeface="ＭＳ Ｐゴシック" pitchFamily="34" charset="-128"/>
              </a:rPr>
              <a:t>available</a:t>
            </a:r>
            <a:r>
              <a:rPr lang="fr-FR" dirty="0" smtClean="0">
                <a:ea typeface="ＭＳ Ｐゴシック" pitchFamily="34" charset="-128"/>
              </a:rPr>
              <a:t> to the </a:t>
            </a:r>
            <a:r>
              <a:rPr lang="fr-FR" dirty="0" err="1" smtClean="0">
                <a:ea typeface="ＭＳ Ｐゴシック" pitchFamily="34" charset="-128"/>
              </a:rPr>
              <a:t>view</a:t>
            </a:r>
            <a:r>
              <a:rPr lang="fr-FR" dirty="0" smtClean="0">
                <a:ea typeface="ＭＳ Ｐゴシック" pitchFamily="34" charset="-128"/>
              </a:rPr>
              <a:t>!</a:t>
            </a:r>
          </a:p>
          <a:p>
            <a:endParaRPr lang="fr-FR" dirty="0">
              <a:ea typeface="ＭＳ Ｐゴシック" pitchFamily="34" charset="-128"/>
            </a:endParaRPr>
          </a:p>
          <a:p>
            <a:endParaRPr lang="fr-FR" dirty="0" smtClean="0">
              <a:ea typeface="ＭＳ Ｐゴシック" pitchFamily="34" charset="-128"/>
            </a:endParaRPr>
          </a:p>
          <a:p>
            <a:endParaRPr lang="fr-FR" dirty="0">
              <a:ea typeface="ＭＳ Ｐゴシック" pitchFamily="34" charset="-128"/>
            </a:endParaRPr>
          </a:p>
          <a:p>
            <a:endParaRPr lang="fr-FR" dirty="0" smtClean="0">
              <a:ea typeface="ＭＳ Ｐゴシック" pitchFamily="34" charset="-128"/>
            </a:endParaRPr>
          </a:p>
          <a:p>
            <a:r>
              <a:rPr lang="fr-FR" dirty="0" err="1" smtClean="0">
                <a:ea typeface="ＭＳ Ｐゴシック" pitchFamily="34" charset="-128"/>
              </a:rPr>
              <a:t>Now</a:t>
            </a:r>
            <a:r>
              <a:rPr lang="fr-FR" dirty="0" smtClean="0">
                <a:ea typeface="ＭＳ Ｐゴシック" pitchFamily="34" charset="-128"/>
              </a:rPr>
              <a:t>, </a:t>
            </a:r>
            <a:r>
              <a:rPr lang="fr-FR" dirty="0" err="1" smtClean="0">
                <a:ea typeface="ＭＳ Ｐゴシック" pitchFamily="34" charset="-128"/>
              </a:rPr>
              <a:t>let’s</a:t>
            </a:r>
            <a:r>
              <a:rPr lang="fr-FR" dirty="0" smtClean="0">
                <a:ea typeface="ＭＳ Ｐゴシック" pitchFamily="34" charset="-128"/>
              </a:rPr>
              <a:t> </a:t>
            </a:r>
            <a:r>
              <a:rPr lang="fr-FR" dirty="0" err="1" smtClean="0">
                <a:ea typeface="ＭＳ Ｐゴシック" pitchFamily="34" charset="-128"/>
              </a:rPr>
              <a:t>bind</a:t>
            </a:r>
            <a:r>
              <a:rPr lang="fr-FR" dirty="0" smtClean="0">
                <a:ea typeface="ＭＳ Ｐゴシック" pitchFamily="34" charset="-128"/>
              </a:rPr>
              <a:t> </a:t>
            </a:r>
            <a:r>
              <a:rPr lang="fr-FR" dirty="0" err="1" smtClean="0">
                <a:ea typeface="ＭＳ Ｐゴシック" pitchFamily="34" charset="-128"/>
              </a:rPr>
              <a:t>this</a:t>
            </a:r>
            <a:r>
              <a:rPr lang="fr-FR" dirty="0" smtClean="0">
                <a:ea typeface="ＭＳ Ｐゴシック" pitchFamily="34" charset="-128"/>
              </a:rPr>
              <a:t> </a:t>
            </a:r>
            <a:r>
              <a:rPr lang="fr-FR" dirty="0" err="1" smtClean="0">
                <a:ea typeface="ＭＳ Ｐゴシック" pitchFamily="34" charset="-128"/>
              </a:rPr>
              <a:t>with</a:t>
            </a:r>
            <a:r>
              <a:rPr lang="fr-FR" dirty="0" smtClean="0">
                <a:ea typeface="ＭＳ Ｐゴシック" pitchFamily="34" charset="-128"/>
              </a:rPr>
              <a:t> </a:t>
            </a:r>
            <a:r>
              <a:rPr lang="fr-FR" dirty="0" err="1" smtClean="0">
                <a:ea typeface="ＭＳ Ｐゴシック" pitchFamily="34" charset="-128"/>
              </a:rPr>
              <a:t>our</a:t>
            </a:r>
            <a:r>
              <a:rPr lang="fr-FR" dirty="0" smtClean="0">
                <a:ea typeface="ＭＳ Ｐゴシック" pitchFamily="34" charset="-128"/>
              </a:rPr>
              <a:t> </a:t>
            </a:r>
            <a:r>
              <a:rPr lang="fr-FR" dirty="0" err="1" smtClean="0">
                <a:ea typeface="ＭＳ Ｐゴシック" pitchFamily="34" charset="-128"/>
              </a:rPr>
              <a:t>view</a:t>
            </a:r>
            <a:r>
              <a:rPr lang="fr-FR" dirty="0" smtClean="0">
                <a:ea typeface="ＭＳ Ｐゴシック" pitchFamily="34" charset="-128"/>
              </a:rPr>
              <a:t>.</a:t>
            </a:r>
          </a:p>
        </p:txBody>
      </p:sp>
      <p:sp>
        <p:nvSpPr>
          <p:cNvPr id="18435" name="Espace réservé du contenu 3"/>
          <p:cNvSpPr>
            <a:spLocks noGrp="1"/>
          </p:cNvSpPr>
          <p:nvPr>
            <p:ph sz="quarter" idx="13"/>
          </p:nvPr>
        </p:nvSpPr>
        <p:spPr/>
        <p:txBody>
          <a:bodyPr/>
          <a:lstStyle/>
          <a:p>
            <a:r>
              <a:rPr lang="en-US" dirty="0" err="1" smtClean="0"/>
              <a:t>WinJS</a:t>
            </a:r>
            <a:r>
              <a:rPr lang="en-US" dirty="0" smtClean="0"/>
              <a:t> Controls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à coins arrondis 4"/>
          <p:cNvSpPr/>
          <p:nvPr/>
        </p:nvSpPr>
        <p:spPr>
          <a:xfrm>
            <a:off x="107504" y="1849388"/>
            <a:ext cx="8857109" cy="1296144"/>
          </a:xfrm>
          <a:prstGeom prst="roundRect">
            <a:avLst>
              <a:gd name="adj" fmla="val 9535"/>
            </a:avLst>
          </a:prstGeom>
        </p:spPr>
        <p:style>
          <a:lnRef idx="2">
            <a:schemeClr val="dk1"/>
          </a:lnRef>
          <a:fillRef idx="1">
            <a:schemeClr val="lt1"/>
          </a:fillRef>
          <a:effectRef idx="0">
            <a:schemeClr val="dk1"/>
          </a:effectRef>
          <a:fontRef idx="minor">
            <a:schemeClr val="dk1"/>
          </a:fontRef>
        </p:style>
        <p:txBody>
          <a:bodyPr anchor="ctr"/>
          <a:lstStyle/>
          <a:p>
            <a:r>
              <a:rPr lang="en-US" sz="1600" b="1" dirty="0" err="1" smtClean="0">
                <a:latin typeface="Courier New" panose="02070309020205020404" pitchFamily="49" charset="0"/>
                <a:cs typeface="Courier New" panose="02070309020205020404" pitchFamily="49" charset="0"/>
              </a:rPr>
              <a:t>WinJS.Namespace.define</a:t>
            </a:r>
            <a:r>
              <a:rPr lang="en-US" sz="1600" b="1" dirty="0" smtClean="0">
                <a:latin typeface="Courier New" panose="02070309020205020404" pitchFamily="49" charset="0"/>
                <a:cs typeface="Courier New" panose="02070309020205020404" pitchFamily="49" charset="0"/>
              </a:rPr>
              <a:t>(</a:t>
            </a:r>
            <a:r>
              <a:rPr lang="en-US" sz="1600" b="1" dirty="0" smtClean="0">
                <a:solidFill>
                  <a:srgbClr val="00B050"/>
                </a:solidFill>
                <a:latin typeface="Courier New" panose="02070309020205020404" pitchFamily="49" charset="0"/>
                <a:cs typeface="Courier New" panose="02070309020205020404" pitchFamily="49" charset="0"/>
              </a:rPr>
              <a:t>"</a:t>
            </a:r>
            <a:r>
              <a:rPr lang="en-US" sz="1600" b="1" dirty="0" err="1" smtClean="0">
                <a:solidFill>
                  <a:srgbClr val="00B050"/>
                </a:solidFill>
                <a:latin typeface="Courier New" panose="02070309020205020404" pitchFamily="49" charset="0"/>
                <a:cs typeface="Courier New" panose="02070309020205020404" pitchFamily="49" charset="0"/>
              </a:rPr>
              <a:t>ExampleData</a:t>
            </a:r>
            <a:r>
              <a:rPr lang="en-US" sz="1600" b="1" dirty="0" smtClean="0">
                <a:solidFill>
                  <a:srgbClr val="00B050"/>
                </a:solidFill>
                <a:latin typeface="Courier New" panose="02070309020205020404" pitchFamily="49" charset="0"/>
                <a:cs typeface="Courier New" panose="02070309020205020404" pitchFamily="49" charset="0"/>
              </a:rPr>
              <a:t>"</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groupedItemsList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groupedItemsList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endParaRPr lang="en-US" sz="1600" b="1" dirty="0">
              <a:solidFill>
                <a:srgbClr val="0070C0"/>
              </a:solidFill>
              <a:latin typeface="Courier New" panose="02070309020205020404" pitchFamily="49" charset="0"/>
              <a:ea typeface="ＭＳ Ｐゴシック" pitchFamily="1" charset="-128"/>
              <a:cs typeface="Courier New" panose="02070309020205020404" pitchFamily="49" charset="0"/>
            </a:endParaRPr>
          </a:p>
        </p:txBody>
      </p:sp>
    </p:spTree>
    <p:extLst>
      <p:ext uri="{BB962C8B-B14F-4D97-AF65-F5344CB8AC3E}">
        <p14:creationId xmlns:p14="http://schemas.microsoft.com/office/powerpoint/2010/main" val="20130780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Grouping Data : </a:t>
            </a:r>
            <a:r>
              <a:rPr lang="en-US" dirty="0" err="1" smtClean="0">
                <a:ea typeface="ＭＳ Ｐゴシック" pitchFamily="34" charset="-128"/>
              </a:rPr>
              <a:t>GroupedListView</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smtClean="0">
                <a:ea typeface="ＭＳ Ｐゴシック" pitchFamily="34" charset="-128"/>
              </a:rPr>
              <a:t>HTML simple </a:t>
            </a:r>
            <a:r>
              <a:rPr lang="fr-FR" dirty="0" err="1" smtClean="0">
                <a:ea typeface="ＭＳ Ｐゴシック" pitchFamily="34" charset="-128"/>
              </a:rPr>
              <a:t>example</a:t>
            </a:r>
            <a:r>
              <a:rPr lang="fr-FR" dirty="0" smtClean="0">
                <a:ea typeface="ＭＳ Ｐゴシック" pitchFamily="34" charset="-128"/>
              </a:rPr>
              <a:t>:</a:t>
            </a:r>
          </a:p>
          <a:p>
            <a:endParaRPr lang="fr-FR" dirty="0">
              <a:ea typeface="ＭＳ Ｐゴシック" pitchFamily="34" charset="-128"/>
            </a:endParaRPr>
          </a:p>
          <a:p>
            <a:endParaRPr lang="fr-FR" dirty="0" smtClean="0">
              <a:ea typeface="ＭＳ Ｐゴシック" pitchFamily="34" charset="-128"/>
            </a:endParaRPr>
          </a:p>
          <a:p>
            <a:endParaRPr lang="fr-FR" dirty="0">
              <a:ea typeface="ＭＳ Ｐゴシック" pitchFamily="34" charset="-128"/>
            </a:endParaRPr>
          </a:p>
          <a:p>
            <a:endParaRPr lang="fr-FR" dirty="0" smtClean="0">
              <a:ea typeface="ＭＳ Ｐゴシック" pitchFamily="34" charset="-128"/>
            </a:endParaRPr>
          </a:p>
          <a:p>
            <a:endParaRPr lang="fr-FR" dirty="0">
              <a:ea typeface="ＭＳ Ｐゴシック" pitchFamily="34" charset="-128"/>
            </a:endParaRPr>
          </a:p>
          <a:p>
            <a:r>
              <a:rPr lang="fr-FR" dirty="0" smtClean="0">
                <a:ea typeface="ＭＳ Ｐゴシック" pitchFamily="34" charset="-128"/>
              </a:rPr>
              <a:t>Data </a:t>
            </a:r>
            <a:r>
              <a:rPr lang="fr-FR" dirty="0" err="1" smtClean="0">
                <a:ea typeface="ＭＳ Ｐゴシック" pitchFamily="34" charset="-128"/>
              </a:rPr>
              <a:t>bound</a:t>
            </a:r>
            <a:r>
              <a:rPr lang="fr-FR" dirty="0" smtClean="0">
                <a:ea typeface="ＭＳ Ｐゴシック" pitchFamily="34" charset="-128"/>
              </a:rPr>
              <a:t> </a:t>
            </a:r>
            <a:r>
              <a:rPr lang="fr-FR" dirty="0" err="1" smtClean="0">
                <a:ea typeface="ＭＳ Ｐゴシック" pitchFamily="34" charset="-128"/>
              </a:rPr>
              <a:t>with</a:t>
            </a:r>
            <a:r>
              <a:rPr lang="fr-FR" dirty="0" smtClean="0">
                <a:ea typeface="ＭＳ Ｐゴシック" pitchFamily="34" charset="-128"/>
              </a:rPr>
              <a:t> </a:t>
            </a:r>
            <a:r>
              <a:rPr lang="fr-FR" dirty="0" err="1" smtClean="0">
                <a:ea typeface="ＭＳ Ｐゴシック" pitchFamily="34" charset="-128"/>
              </a:rPr>
              <a:t>view</a:t>
            </a:r>
            <a:r>
              <a:rPr lang="fr-FR" dirty="0" smtClean="0">
                <a:ea typeface="ＭＳ Ｐゴシック" pitchFamily="34" charset="-128"/>
              </a:rPr>
              <a:t> as in </a:t>
            </a:r>
            <a:r>
              <a:rPr lang="fr-FR" dirty="0" err="1" smtClean="0">
                <a:ea typeface="ＭＳ Ｐゴシック" pitchFamily="34" charset="-128"/>
              </a:rPr>
              <a:t>classical</a:t>
            </a:r>
            <a:r>
              <a:rPr lang="fr-FR" dirty="0" smtClean="0">
                <a:ea typeface="ＭＳ Ｐゴシック" pitchFamily="34" charset="-128"/>
              </a:rPr>
              <a:t> </a:t>
            </a:r>
            <a:r>
              <a:rPr lang="fr-FR" dirty="0" err="1" smtClean="0">
                <a:ea typeface="ＭＳ Ｐゴシック" pitchFamily="34" charset="-128"/>
              </a:rPr>
              <a:t>ListView</a:t>
            </a:r>
            <a:endParaRPr lang="fr-FR" dirty="0" smtClean="0">
              <a:ea typeface="ＭＳ Ｐゴシック" pitchFamily="34" charset="-128"/>
            </a:endParaRPr>
          </a:p>
          <a:p>
            <a:endParaRPr lang="fr-FR" dirty="0">
              <a:ea typeface="ＭＳ Ｐゴシック" pitchFamily="34" charset="-128"/>
            </a:endParaRPr>
          </a:p>
          <a:p>
            <a:endParaRPr lang="fr-FR" dirty="0" smtClean="0">
              <a:ea typeface="ＭＳ Ｐゴシック" pitchFamily="34" charset="-128"/>
            </a:endParaRPr>
          </a:p>
          <a:p>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smtClean="0"/>
              <a:t>WinJS</a:t>
            </a:r>
            <a:r>
              <a:rPr lang="en-US" dirty="0" smtClean="0"/>
              <a:t> Controls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à coins arrondis 4"/>
          <p:cNvSpPr/>
          <p:nvPr/>
        </p:nvSpPr>
        <p:spPr>
          <a:xfrm>
            <a:off x="107504" y="1849388"/>
            <a:ext cx="8857109" cy="2016224"/>
          </a:xfrm>
          <a:prstGeom prst="roundRect">
            <a:avLst>
              <a:gd name="adj" fmla="val 9535"/>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0070C0"/>
                </a:solidFill>
                <a:latin typeface="Courier New" panose="02070309020205020404" pitchFamily="49" charset="0"/>
                <a:cs typeface="Courier New" panose="02070309020205020404" pitchFamily="49" charset="0"/>
              </a:rPr>
              <a:t>&lt;div </a:t>
            </a:r>
            <a:r>
              <a:rPr lang="en-US" sz="1600" b="1" dirty="0">
                <a:solidFill>
                  <a:srgbClr val="FF0000"/>
                </a:solidFill>
                <a:latin typeface="Courier New" panose="02070309020205020404" pitchFamily="49" charset="0"/>
                <a:cs typeface="Courier New" panose="02070309020205020404" pitchFamily="49" charset="0"/>
              </a:rPr>
              <a:t>id</a:t>
            </a:r>
            <a:r>
              <a:rPr lang="en-US" sz="1600" b="1" dirty="0">
                <a:latin typeface="Courier New" panose="02070309020205020404" pitchFamily="49" charset="0"/>
                <a:cs typeface="Courier New" panose="02070309020205020404" pitchFamily="49" charset="0"/>
              </a:rPr>
              <a:t>=</a:t>
            </a:r>
            <a:r>
              <a:rPr lang="en-US" sz="1600" b="1" dirty="0">
                <a:solidFill>
                  <a:srgbClr val="00B050"/>
                </a:solidFill>
                <a:latin typeface="Courier New" panose="02070309020205020404" pitchFamily="49" charset="0"/>
                <a:cs typeface="Courier New" panose="02070309020205020404" pitchFamily="49" charset="0"/>
              </a:rPr>
              <a:t>"</a:t>
            </a:r>
            <a:r>
              <a:rPr lang="en-US" sz="1600" b="1" dirty="0" err="1">
                <a:solidFill>
                  <a:srgbClr val="00B050"/>
                </a:solidFill>
                <a:latin typeface="Courier New" panose="02070309020205020404" pitchFamily="49" charset="0"/>
                <a:cs typeface="Courier New" panose="02070309020205020404" pitchFamily="49" charset="0"/>
              </a:rPr>
              <a:t>groupedListView</a:t>
            </a:r>
            <a:r>
              <a:rPr lang="en-US" sz="1600" b="1" dirty="0">
                <a:solidFill>
                  <a:srgbClr val="00B050"/>
                </a:solidFill>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r>
              <a:rPr lang="en-US" sz="1600" b="1" dirty="0">
                <a:solidFill>
                  <a:srgbClr val="FF0000"/>
                </a:solidFill>
                <a:latin typeface="Courier New" panose="02070309020205020404" pitchFamily="49" charset="0"/>
                <a:cs typeface="Courier New" panose="02070309020205020404" pitchFamily="49" charset="0"/>
              </a:rPr>
              <a:t>data-win-control</a:t>
            </a:r>
            <a:r>
              <a:rPr lang="en-US" sz="1600" b="1" dirty="0">
                <a:latin typeface="Courier New" panose="02070309020205020404" pitchFamily="49" charset="0"/>
                <a:cs typeface="Courier New" panose="02070309020205020404" pitchFamily="49" charset="0"/>
              </a:rPr>
              <a:t>=</a:t>
            </a:r>
            <a:r>
              <a:rPr lang="en-US" sz="1600" b="1" dirty="0">
                <a:solidFill>
                  <a:srgbClr val="00B050"/>
                </a:solidFill>
                <a:latin typeface="Courier New" panose="02070309020205020404" pitchFamily="49" charset="0"/>
                <a:cs typeface="Courier New" panose="02070309020205020404" pitchFamily="49" charset="0"/>
              </a:rPr>
              <a:t>"</a:t>
            </a:r>
            <a:r>
              <a:rPr lang="en-US" sz="1600" b="1" dirty="0" err="1">
                <a:solidFill>
                  <a:srgbClr val="00B050"/>
                </a:solidFill>
                <a:latin typeface="Courier New" panose="02070309020205020404" pitchFamily="49" charset="0"/>
                <a:cs typeface="Courier New" panose="02070309020205020404" pitchFamily="49" charset="0"/>
              </a:rPr>
              <a:t>WinJS.UI.ListView</a:t>
            </a:r>
            <a:r>
              <a:rPr lang="en-US" sz="1600" b="1" dirty="0">
                <a:solidFill>
                  <a:srgbClr val="00B05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p>
          <a:p>
            <a:r>
              <a:rPr lang="en-US" sz="1600" b="1" dirty="0" smtClean="0">
                <a:latin typeface="Courier New" panose="02070309020205020404" pitchFamily="49" charset="0"/>
                <a:cs typeface="Courier New" panose="02070309020205020404" pitchFamily="49" charset="0"/>
              </a:rPr>
              <a:t>  </a:t>
            </a:r>
            <a:r>
              <a:rPr lang="en-US" sz="1600" b="1" dirty="0" smtClean="0">
                <a:solidFill>
                  <a:srgbClr val="FF0000"/>
                </a:solidFill>
                <a:latin typeface="Courier New" panose="02070309020205020404" pitchFamily="49" charset="0"/>
                <a:cs typeface="Courier New" panose="02070309020205020404" pitchFamily="49" charset="0"/>
              </a:rPr>
              <a:t>data-win-options</a:t>
            </a:r>
            <a:r>
              <a:rPr lang="en-US" sz="1600" b="1" dirty="0" smtClean="0">
                <a:latin typeface="Courier New" panose="02070309020205020404" pitchFamily="49" charset="0"/>
                <a:cs typeface="Courier New" panose="02070309020205020404" pitchFamily="49" charset="0"/>
              </a:rPr>
              <a:t>=</a:t>
            </a:r>
            <a:r>
              <a:rPr lang="en-US" sz="1600" b="1" dirty="0" smtClean="0">
                <a:solidFill>
                  <a:srgbClr val="00B050"/>
                </a:solidFill>
                <a:latin typeface="Courier New" panose="02070309020205020404" pitchFamily="49" charset="0"/>
                <a:cs typeface="Courier New" panose="02070309020205020404" pitchFamily="49" charset="0"/>
              </a:rPr>
              <a:t>"{</a:t>
            </a:r>
          </a:p>
          <a:p>
            <a:r>
              <a:rPr lang="en-US" sz="1600" b="1" dirty="0" smtClean="0">
                <a:solidFill>
                  <a:srgbClr val="00B050"/>
                </a:solidFill>
                <a:latin typeface="Courier New" panose="02070309020205020404" pitchFamily="49" charset="0"/>
                <a:cs typeface="Courier New" panose="02070309020205020404" pitchFamily="49" charset="0"/>
              </a:rPr>
              <a:t>    </a:t>
            </a:r>
            <a:r>
              <a:rPr lang="en-US" sz="1600" b="1" dirty="0" err="1" smtClean="0">
                <a:solidFill>
                  <a:srgbClr val="00B050"/>
                </a:solidFill>
                <a:latin typeface="Courier New" panose="02070309020205020404" pitchFamily="49" charset="0"/>
                <a:cs typeface="Courier New" panose="02070309020205020404" pitchFamily="49" charset="0"/>
              </a:rPr>
              <a:t>itemDataSource</a:t>
            </a:r>
            <a:r>
              <a:rPr lang="en-US" sz="1600" b="1" dirty="0">
                <a:solidFill>
                  <a:srgbClr val="00B050"/>
                </a:solidFill>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E</a:t>
            </a:r>
            <a:r>
              <a:rPr lang="en-US" sz="1600" b="1" dirty="0" err="1" smtClean="0">
                <a:solidFill>
                  <a:srgbClr val="00B050"/>
                </a:solidFill>
                <a:latin typeface="Courier New" panose="02070309020205020404" pitchFamily="49" charset="0"/>
                <a:cs typeface="Courier New" panose="02070309020205020404" pitchFamily="49" charset="0"/>
              </a:rPr>
              <a:t>xampleData.groupedItemsList.dataSource</a:t>
            </a:r>
            <a:r>
              <a:rPr lang="en-US" sz="1600" b="1" dirty="0">
                <a:solidFill>
                  <a:srgbClr val="00B050"/>
                </a:solidFill>
                <a:latin typeface="Courier New" panose="02070309020205020404" pitchFamily="49" charset="0"/>
                <a:cs typeface="Courier New" panose="02070309020205020404" pitchFamily="49" charset="0"/>
              </a:rPr>
              <a:t>, </a:t>
            </a:r>
          </a:p>
          <a:p>
            <a:r>
              <a:rPr lang="en-US" sz="1600" b="1" dirty="0" smtClean="0">
                <a:solidFill>
                  <a:srgbClr val="00B050"/>
                </a:solidFill>
                <a:latin typeface="Courier New" panose="02070309020205020404" pitchFamily="49" charset="0"/>
                <a:cs typeface="Courier New" panose="02070309020205020404" pitchFamily="49" charset="0"/>
              </a:rPr>
              <a:t>    layout</a:t>
            </a:r>
            <a:r>
              <a:rPr lang="en-US" sz="1600" b="1" dirty="0">
                <a:solidFill>
                  <a:srgbClr val="00B050"/>
                </a:solidFill>
                <a:latin typeface="Courier New" panose="02070309020205020404" pitchFamily="49" charset="0"/>
                <a:cs typeface="Courier New" panose="02070309020205020404" pitchFamily="49" charset="0"/>
              </a:rPr>
              <a:t>: {type: </a:t>
            </a:r>
            <a:r>
              <a:rPr lang="en-US" sz="1600" b="1" dirty="0" err="1">
                <a:solidFill>
                  <a:srgbClr val="00B050"/>
                </a:solidFill>
                <a:latin typeface="Courier New" panose="02070309020205020404" pitchFamily="49" charset="0"/>
                <a:cs typeface="Courier New" panose="02070309020205020404" pitchFamily="49" charset="0"/>
              </a:rPr>
              <a:t>WinJS.UI.GridLayout</a:t>
            </a:r>
            <a:r>
              <a:rPr lang="en-US" sz="1600" b="1" dirty="0" smtClean="0">
                <a:solidFill>
                  <a:srgbClr val="00B050"/>
                </a:solidFill>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a:t>
            </a:r>
            <a:r>
              <a:rPr lang="en-US" sz="1600" b="1" dirty="0" smtClean="0">
                <a:solidFill>
                  <a:srgbClr val="00B050"/>
                </a:solidFill>
                <a:latin typeface="Courier New" panose="02070309020205020404" pitchFamily="49" charset="0"/>
                <a:cs typeface="Courier New" panose="02070309020205020404" pitchFamily="49" charset="0"/>
              </a:rPr>
              <a:t> }"</a:t>
            </a:r>
            <a:r>
              <a:rPr lang="en-US" sz="1600" b="1" dirty="0" smtClean="0">
                <a:solidFill>
                  <a:srgbClr val="0070C0"/>
                </a:solidFill>
                <a:latin typeface="Courier New" panose="02070309020205020404" pitchFamily="49" charset="0"/>
                <a:cs typeface="Courier New" panose="02070309020205020404" pitchFamily="49" charset="0"/>
              </a:rPr>
              <a:t>&gt;</a:t>
            </a:r>
          </a:p>
          <a:p>
            <a:r>
              <a:rPr lang="en-US" sz="1600" b="1" dirty="0" smtClean="0">
                <a:solidFill>
                  <a:srgbClr val="0070C0"/>
                </a:solidFill>
                <a:latin typeface="Courier New" panose="02070309020205020404" pitchFamily="49" charset="0"/>
                <a:cs typeface="Courier New" panose="02070309020205020404" pitchFamily="49" charset="0"/>
              </a:rPr>
              <a:t>&lt;/</a:t>
            </a:r>
            <a:r>
              <a:rPr lang="en-US" sz="1600" b="1" dirty="0">
                <a:solidFill>
                  <a:srgbClr val="0070C0"/>
                </a:solidFill>
                <a:latin typeface="Courier New" panose="02070309020205020404" pitchFamily="49" charset="0"/>
                <a:cs typeface="Courier New" panose="02070309020205020404" pitchFamily="49" charset="0"/>
              </a:rPr>
              <a:t>div&gt;</a:t>
            </a:r>
            <a:endParaRPr lang="en-US" sz="1600" b="1" dirty="0">
              <a:solidFill>
                <a:srgbClr val="0070C0"/>
              </a:solidFill>
              <a:latin typeface="Courier New" panose="02070309020205020404" pitchFamily="49" charset="0"/>
              <a:ea typeface="ＭＳ Ｐゴシック" pitchFamily="1" charset="-128"/>
              <a:cs typeface="Courier New" panose="02070309020205020404" pitchFamily="49" charset="0"/>
            </a:endParaRPr>
          </a:p>
        </p:txBody>
      </p:sp>
    </p:spTree>
    <p:extLst>
      <p:ext uri="{BB962C8B-B14F-4D97-AF65-F5344CB8AC3E}">
        <p14:creationId xmlns:p14="http://schemas.microsoft.com/office/powerpoint/2010/main" val="36289205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Grouping Data : </a:t>
            </a:r>
            <a:r>
              <a:rPr lang="en-US" dirty="0" err="1" smtClean="0">
                <a:ea typeface="ＭＳ Ｐゴシック" pitchFamily="34" charset="-128"/>
              </a:rPr>
              <a:t>GroupedListView</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smtClean="0">
                <a:ea typeface="ＭＳ Ｐゴシック" pitchFamily="34" charset="-128"/>
              </a:rPr>
              <a:t>HTML </a:t>
            </a:r>
            <a:r>
              <a:rPr lang="fr-FR" dirty="0" err="1" smtClean="0">
                <a:ea typeface="ＭＳ Ｐゴシック" pitchFamily="34" charset="-128"/>
              </a:rPr>
              <a:t>result</a:t>
            </a:r>
            <a:r>
              <a:rPr lang="fr-FR" dirty="0" smtClean="0">
                <a:ea typeface="ＭＳ Ｐゴシック" pitchFamily="34" charset="-128"/>
              </a:rPr>
              <a:t>:</a:t>
            </a:r>
          </a:p>
          <a:p>
            <a:endParaRPr lang="fr-FR" dirty="0">
              <a:ea typeface="ＭＳ Ｐゴシック" pitchFamily="34" charset="-128"/>
            </a:endParaRPr>
          </a:p>
          <a:p>
            <a:pPr marL="0" indent="0">
              <a:buNone/>
            </a:pPr>
            <a:endParaRPr lang="fr-FR" dirty="0">
              <a:ea typeface="ＭＳ Ｐゴシック" pitchFamily="34" charset="-128"/>
            </a:endParaRPr>
          </a:p>
          <a:p>
            <a:r>
              <a:rPr lang="fr-FR" dirty="0" err="1" smtClean="0">
                <a:ea typeface="ＭＳ Ｐゴシック" pitchFamily="34" charset="-128"/>
              </a:rPr>
              <a:t>Well</a:t>
            </a:r>
            <a:r>
              <a:rPr lang="fr-FR" dirty="0" smtClean="0">
                <a:ea typeface="ＭＳ Ｐゴシック" pitchFamily="34" charset="-128"/>
              </a:rPr>
              <a:t> </a:t>
            </a:r>
            <a:r>
              <a:rPr lang="fr-FR" dirty="0" err="1" smtClean="0">
                <a:ea typeface="ＭＳ Ｐゴシック" pitchFamily="34" charset="-128"/>
              </a:rPr>
              <a:t>that’s</a:t>
            </a:r>
            <a:r>
              <a:rPr lang="fr-FR" dirty="0" smtClean="0">
                <a:ea typeface="ＭＳ Ｐゴシック" pitchFamily="34" charset="-128"/>
              </a:rPr>
              <a:t> </a:t>
            </a:r>
            <a:r>
              <a:rPr lang="fr-FR" dirty="0" err="1" smtClean="0">
                <a:ea typeface="ＭＳ Ｐゴシック" pitchFamily="34" charset="-128"/>
              </a:rPr>
              <a:t>something</a:t>
            </a:r>
            <a:r>
              <a:rPr lang="fr-FR" dirty="0" smtClean="0">
                <a:ea typeface="ＭＳ Ｐゴシック" pitchFamily="34" charset="-128"/>
              </a:rPr>
              <a:t>…</a:t>
            </a:r>
          </a:p>
          <a:p>
            <a:pPr lvl="1"/>
            <a:r>
              <a:rPr lang="fr-FR" dirty="0" smtClean="0">
                <a:ea typeface="ＭＳ Ｐゴシック" pitchFamily="34" charset="-128"/>
              </a:rPr>
              <a:t>But </a:t>
            </a:r>
            <a:r>
              <a:rPr lang="fr-FR" dirty="0" err="1" smtClean="0">
                <a:ea typeface="ＭＳ Ｐゴシック" pitchFamily="34" charset="-128"/>
              </a:rPr>
              <a:t>we</a:t>
            </a:r>
            <a:r>
              <a:rPr lang="fr-FR" dirty="0" smtClean="0">
                <a:ea typeface="ＭＳ Ｐゴシック" pitchFamily="34" charset="-128"/>
              </a:rPr>
              <a:t> </a:t>
            </a:r>
            <a:r>
              <a:rPr lang="fr-FR" dirty="0" err="1" smtClean="0">
                <a:ea typeface="ＭＳ Ｐゴシック" pitchFamily="34" charset="-128"/>
              </a:rPr>
              <a:t>can</a:t>
            </a:r>
            <a:r>
              <a:rPr lang="fr-FR" dirty="0" smtClean="0">
                <a:ea typeface="ＭＳ Ｐゴシック" pitchFamily="34" charset="-128"/>
              </a:rPr>
              <a:t> </a:t>
            </a:r>
            <a:r>
              <a:rPr lang="fr-FR" dirty="0" err="1" smtClean="0">
                <a:ea typeface="ＭＳ Ｐゴシック" pitchFamily="34" charset="-128"/>
              </a:rPr>
              <a:t>customize</a:t>
            </a:r>
            <a:r>
              <a:rPr lang="fr-FR" dirty="0" smtClean="0">
                <a:ea typeface="ＭＳ Ｐゴシック" pitchFamily="34" charset="-128"/>
              </a:rPr>
              <a:t> </a:t>
            </a:r>
            <a:br>
              <a:rPr lang="fr-FR" dirty="0" smtClean="0">
                <a:ea typeface="ＭＳ Ｐゴシック" pitchFamily="34" charset="-128"/>
              </a:rPr>
            </a:br>
            <a:r>
              <a:rPr lang="fr-FR" dirty="0" err="1" smtClean="0">
                <a:ea typeface="ＭＳ Ｐゴシック" pitchFamily="34" charset="-128"/>
              </a:rPr>
              <a:t>rendering</a:t>
            </a:r>
            <a:r>
              <a:rPr lang="fr-FR" dirty="0" smtClean="0">
                <a:ea typeface="ＭＳ Ｐゴシック" pitchFamily="34" charset="-128"/>
              </a:rPr>
              <a:t> </a:t>
            </a:r>
            <a:r>
              <a:rPr lang="fr-FR" dirty="0" err="1" smtClean="0">
                <a:ea typeface="ＭＳ Ｐゴシック" pitchFamily="34" charset="-128"/>
              </a:rPr>
              <a:t>with</a:t>
            </a:r>
            <a:r>
              <a:rPr lang="fr-FR" dirty="0" smtClean="0">
                <a:ea typeface="ＭＳ Ｐゴシック" pitchFamily="34" charset="-128"/>
              </a:rPr>
              <a:t> </a:t>
            </a:r>
            <a:r>
              <a:rPr lang="fr-FR" dirty="0" err="1" smtClean="0">
                <a:ea typeface="ＭＳ Ｐゴシック" pitchFamily="34" charset="-128"/>
              </a:rPr>
              <a:t>ItemTemplates</a:t>
            </a:r>
            <a:endParaRPr lang="fr-FR" dirty="0">
              <a:ea typeface="ＭＳ Ｐゴシック" pitchFamily="34" charset="-128"/>
            </a:endParaRPr>
          </a:p>
          <a:p>
            <a:pPr lvl="1"/>
            <a:r>
              <a:rPr lang="fr-FR" dirty="0" smtClean="0">
                <a:ea typeface="ＭＳ Ｐゴシック" pitchFamily="34" charset="-128"/>
              </a:rPr>
              <a:t>And </a:t>
            </a:r>
            <a:r>
              <a:rPr lang="fr-FR" dirty="0" err="1" smtClean="0">
                <a:ea typeface="ＭＳ Ｐゴシック" pitchFamily="34" charset="-128"/>
              </a:rPr>
              <a:t>even</a:t>
            </a:r>
            <a:r>
              <a:rPr lang="fr-FR" dirty="0" smtClean="0">
                <a:ea typeface="ＭＳ Ｐゴシック" pitchFamily="34" charset="-128"/>
              </a:rPr>
              <a:t> </a:t>
            </a:r>
            <a:r>
              <a:rPr lang="fr-FR" dirty="0" err="1" smtClean="0">
                <a:ea typeface="ＭＳ Ｐゴシック" pitchFamily="34" charset="-128"/>
              </a:rPr>
              <a:t>HeaderTemplates</a:t>
            </a:r>
            <a:endParaRPr lang="fr-FR" dirty="0" smtClean="0">
              <a:ea typeface="ＭＳ Ｐゴシック" pitchFamily="34" charset="-128"/>
            </a:endParaRPr>
          </a:p>
          <a:p>
            <a:pPr lvl="1"/>
            <a:r>
              <a:rPr lang="fr-FR" dirty="0" smtClean="0">
                <a:ea typeface="ＭＳ Ｐゴシック" pitchFamily="34" charset="-128"/>
              </a:rPr>
              <a:t>And </a:t>
            </a:r>
            <a:r>
              <a:rPr lang="fr-FR" dirty="0" err="1" smtClean="0">
                <a:ea typeface="ＭＳ Ｐゴシック" pitchFamily="34" charset="-128"/>
              </a:rPr>
              <a:t>add</a:t>
            </a:r>
            <a:r>
              <a:rPr lang="fr-FR" dirty="0" smtClean="0">
                <a:ea typeface="ＭＳ Ｐゴシック" pitchFamily="34" charset="-128"/>
              </a:rPr>
              <a:t> </a:t>
            </a:r>
            <a:r>
              <a:rPr lang="fr-FR" dirty="0" err="1" smtClean="0">
                <a:ea typeface="ＭＳ Ｐゴシック" pitchFamily="34" charset="-128"/>
              </a:rPr>
              <a:t>some</a:t>
            </a:r>
            <a:r>
              <a:rPr lang="fr-FR" dirty="0" smtClean="0">
                <a:ea typeface="ＭＳ Ｐゴシック" pitchFamily="34" charset="-128"/>
              </a:rPr>
              <a:t> CSS!</a:t>
            </a:r>
          </a:p>
          <a:p>
            <a:endParaRPr lang="fr-FR" dirty="0">
              <a:ea typeface="ＭＳ Ｐゴシック" pitchFamily="34" charset="-128"/>
            </a:endParaRPr>
          </a:p>
          <a:p>
            <a:endParaRPr lang="fr-FR" dirty="0" smtClean="0">
              <a:ea typeface="ＭＳ Ｐゴシック" pitchFamily="34" charset="-128"/>
            </a:endParaRPr>
          </a:p>
          <a:p>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smtClean="0"/>
              <a:t>WinJS</a:t>
            </a:r>
            <a:r>
              <a:rPr lang="en-US" dirty="0" smtClean="0"/>
              <a:t> Controls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2" name="Image 1"/>
          <p:cNvPicPr>
            <a:picLocks noChangeAspect="1"/>
          </p:cNvPicPr>
          <p:nvPr/>
        </p:nvPicPr>
        <p:blipFill>
          <a:blip r:embed="rId4"/>
          <a:stretch>
            <a:fillRect/>
          </a:stretch>
        </p:blipFill>
        <p:spPr>
          <a:xfrm>
            <a:off x="5690939" y="1095955"/>
            <a:ext cx="3057525" cy="2466975"/>
          </a:xfrm>
          <a:prstGeom prst="rect">
            <a:avLst/>
          </a:prstGeom>
        </p:spPr>
      </p:pic>
    </p:spTree>
    <p:extLst>
      <p:ext uri="{BB962C8B-B14F-4D97-AF65-F5344CB8AC3E}">
        <p14:creationId xmlns:p14="http://schemas.microsoft.com/office/powerpoint/2010/main" val="28122420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Grouping Data : </a:t>
            </a:r>
            <a:r>
              <a:rPr lang="en-US" dirty="0" err="1" smtClean="0">
                <a:ea typeface="ＭＳ Ｐゴシック" pitchFamily="34" charset="-128"/>
              </a:rPr>
              <a:t>GroupedListView</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smtClean="0">
                <a:ea typeface="ＭＳ Ｐゴシック" pitchFamily="34" charset="-128"/>
              </a:rPr>
              <a:t>HTML header </a:t>
            </a:r>
            <a:r>
              <a:rPr lang="fr-FR" dirty="0" err="1" smtClean="0">
                <a:ea typeface="ＭＳ Ｐゴシック" pitchFamily="34" charset="-128"/>
              </a:rPr>
              <a:t>template</a:t>
            </a:r>
            <a:r>
              <a:rPr lang="fr-FR" dirty="0" smtClean="0">
                <a:ea typeface="ＭＳ Ｐゴシック" pitchFamily="34" charset="-128"/>
              </a:rPr>
              <a:t> </a:t>
            </a:r>
            <a:r>
              <a:rPr lang="fr-FR" dirty="0" err="1" smtClean="0">
                <a:ea typeface="ＭＳ Ｐゴシック" pitchFamily="34" charset="-128"/>
              </a:rPr>
              <a:t>example</a:t>
            </a:r>
            <a:r>
              <a:rPr lang="fr-FR" dirty="0" smtClean="0">
                <a:ea typeface="ＭＳ Ｐゴシック" pitchFamily="34" charset="-128"/>
              </a:rPr>
              <a:t>:</a:t>
            </a:r>
          </a:p>
          <a:p>
            <a:endParaRPr lang="fr-FR" dirty="0">
              <a:ea typeface="ＭＳ Ｐゴシック" pitchFamily="34" charset="-128"/>
            </a:endParaRPr>
          </a:p>
          <a:p>
            <a:endParaRPr lang="fr-FR" dirty="0" smtClean="0">
              <a:ea typeface="ＭＳ Ｐゴシック" pitchFamily="34" charset="-128"/>
            </a:endParaRPr>
          </a:p>
          <a:p>
            <a:endParaRPr lang="fr-FR" dirty="0">
              <a:ea typeface="ＭＳ Ｐゴシック" pitchFamily="34" charset="-128"/>
            </a:endParaRPr>
          </a:p>
          <a:p>
            <a:endParaRPr lang="fr-FR" dirty="0" smtClean="0">
              <a:ea typeface="ＭＳ Ｐゴシック" pitchFamily="34" charset="-128"/>
            </a:endParaRPr>
          </a:p>
          <a:p>
            <a:endParaRPr lang="fr-FR" dirty="0">
              <a:ea typeface="ＭＳ Ｐゴシック" pitchFamily="34" charset="-128"/>
            </a:endParaRPr>
          </a:p>
          <a:p>
            <a:r>
              <a:rPr lang="fr-FR" dirty="0" smtClean="0">
                <a:ea typeface="ＭＳ Ｐゴシック" pitchFamily="34" charset="-128"/>
              </a:rPr>
              <a:t>Note the « data-</a:t>
            </a:r>
            <a:r>
              <a:rPr lang="fr-FR" dirty="0" err="1" smtClean="0">
                <a:ea typeface="ＭＳ Ｐゴシック" pitchFamily="34" charset="-128"/>
              </a:rPr>
              <a:t>win</a:t>
            </a:r>
            <a:r>
              <a:rPr lang="fr-FR" dirty="0" smtClean="0">
                <a:ea typeface="ＭＳ Ｐゴシック" pitchFamily="34" charset="-128"/>
              </a:rPr>
              <a:t>-</a:t>
            </a:r>
            <a:r>
              <a:rPr lang="fr-FR" dirty="0" err="1" smtClean="0">
                <a:ea typeface="ＭＳ Ｐゴシック" pitchFamily="34" charset="-128"/>
              </a:rPr>
              <a:t>bind</a:t>
            </a:r>
            <a:r>
              <a:rPr lang="fr-FR" dirty="0" smtClean="0">
                <a:ea typeface="ＭＳ Ｐゴシック" pitchFamily="34" charset="-128"/>
              </a:rPr>
              <a:t> » </a:t>
            </a:r>
            <a:r>
              <a:rPr lang="fr-FR" dirty="0" err="1" smtClean="0">
                <a:ea typeface="ＭＳ Ｐゴシック" pitchFamily="34" charset="-128"/>
              </a:rPr>
              <a:t>attribute</a:t>
            </a:r>
            <a:endParaRPr lang="fr-FR" dirty="0" smtClean="0">
              <a:ea typeface="ＭＳ Ｐゴシック" pitchFamily="34" charset="-128"/>
            </a:endParaRPr>
          </a:p>
          <a:p>
            <a:pPr lvl="1"/>
            <a:r>
              <a:rPr lang="fr-FR" dirty="0" err="1" smtClean="0">
                <a:ea typeface="ＭＳ Ｐゴシック" pitchFamily="34" charset="-128"/>
              </a:rPr>
              <a:t>TextContent</a:t>
            </a:r>
            <a:r>
              <a:rPr lang="fr-FR" dirty="0" smtClean="0">
                <a:ea typeface="ＭＳ Ｐゴシック" pitchFamily="34" charset="-128"/>
              </a:rPr>
              <a:t> </a:t>
            </a:r>
            <a:r>
              <a:rPr lang="fr-FR" dirty="0" err="1" smtClean="0">
                <a:ea typeface="ＭＳ Ｐゴシック" pitchFamily="34" charset="-128"/>
              </a:rPr>
              <a:t>will</a:t>
            </a:r>
            <a:r>
              <a:rPr lang="fr-FR" dirty="0" smtClean="0">
                <a:ea typeface="ＭＳ Ｐゴシック" pitchFamily="34" charset="-128"/>
              </a:rPr>
              <a:t> </a:t>
            </a:r>
            <a:r>
              <a:rPr lang="fr-FR" dirty="0" err="1" smtClean="0">
                <a:ea typeface="ＭＳ Ｐゴシック" pitchFamily="34" charset="-128"/>
              </a:rPr>
              <a:t>be</a:t>
            </a:r>
            <a:r>
              <a:rPr lang="fr-FR" dirty="0" smtClean="0">
                <a:ea typeface="ＭＳ Ｐゴシック" pitchFamily="34" charset="-128"/>
              </a:rPr>
              <a:t> </a:t>
            </a:r>
            <a:r>
              <a:rPr lang="fr-FR" dirty="0" err="1" smtClean="0">
                <a:ea typeface="ＭＳ Ｐゴシック" pitchFamily="34" charset="-128"/>
              </a:rPr>
              <a:t>equal</a:t>
            </a:r>
            <a:r>
              <a:rPr lang="fr-FR" dirty="0" smtClean="0">
                <a:ea typeface="ＭＳ Ｐゴシック" pitchFamily="34" charset="-128"/>
              </a:rPr>
              <a:t> to « </a:t>
            </a:r>
            <a:r>
              <a:rPr lang="fr-FR" dirty="0" err="1" smtClean="0">
                <a:ea typeface="ＭＳ Ｐゴシック" pitchFamily="34" charset="-128"/>
              </a:rPr>
              <a:t>groupDescription</a:t>
            </a:r>
            <a:r>
              <a:rPr lang="fr-FR" dirty="0" smtClean="0">
                <a:ea typeface="ＭＳ Ｐゴシック" pitchFamily="34" charset="-128"/>
              </a:rPr>
              <a:t> » </a:t>
            </a:r>
            <a:r>
              <a:rPr lang="fr-FR" dirty="0" err="1" smtClean="0">
                <a:ea typeface="ＭＳ Ｐゴシック" pitchFamily="34" charset="-128"/>
              </a:rPr>
              <a:t>property</a:t>
            </a:r>
            <a:endParaRPr lang="fr-FR" dirty="0">
              <a:ea typeface="ＭＳ Ｐゴシック" pitchFamily="34" charset="-128"/>
            </a:endParaRPr>
          </a:p>
          <a:p>
            <a:endParaRPr lang="fr-FR" dirty="0" smtClean="0">
              <a:ea typeface="ＭＳ Ｐゴシック" pitchFamily="34" charset="-128"/>
            </a:endParaRPr>
          </a:p>
          <a:p>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smtClean="0"/>
              <a:t>WinJS</a:t>
            </a:r>
            <a:r>
              <a:rPr lang="en-US" dirty="0" smtClean="0"/>
              <a:t> Controls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à coins arrondis 4"/>
          <p:cNvSpPr/>
          <p:nvPr/>
        </p:nvSpPr>
        <p:spPr>
          <a:xfrm>
            <a:off x="107504" y="1993404"/>
            <a:ext cx="8857109" cy="1872208"/>
          </a:xfrm>
          <a:prstGeom prst="roundRect">
            <a:avLst>
              <a:gd name="adj" fmla="val 9535"/>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0070C0"/>
                </a:solidFill>
                <a:latin typeface="Courier New" panose="02070309020205020404" pitchFamily="49" charset="0"/>
                <a:cs typeface="Courier New" panose="02070309020205020404" pitchFamily="49" charset="0"/>
              </a:rPr>
              <a:t>&lt;div </a:t>
            </a:r>
            <a:r>
              <a:rPr lang="en-US" sz="1600" b="1" dirty="0">
                <a:solidFill>
                  <a:srgbClr val="FF0000"/>
                </a:solidFill>
                <a:latin typeface="Courier New" panose="02070309020205020404" pitchFamily="49" charset="0"/>
                <a:cs typeface="Courier New" panose="02070309020205020404" pitchFamily="49" charset="0"/>
              </a:rPr>
              <a:t>id</a:t>
            </a:r>
            <a:r>
              <a:rPr lang="en-US" sz="1600" b="1" dirty="0">
                <a:latin typeface="Courier New" panose="02070309020205020404" pitchFamily="49" charset="0"/>
                <a:cs typeface="Courier New" panose="02070309020205020404" pitchFamily="49" charset="0"/>
              </a:rPr>
              <a:t>=</a:t>
            </a:r>
            <a:r>
              <a:rPr lang="en-US" sz="1600" b="1" dirty="0">
                <a:solidFill>
                  <a:srgbClr val="00B050"/>
                </a:solidFill>
                <a:latin typeface="Courier New" panose="02070309020205020404" pitchFamily="49" charset="0"/>
                <a:cs typeface="Courier New" panose="02070309020205020404" pitchFamily="49" charset="0"/>
              </a:rPr>
              <a:t>"</a:t>
            </a:r>
            <a:r>
              <a:rPr lang="en-US" sz="1600" b="1" dirty="0" err="1">
                <a:solidFill>
                  <a:srgbClr val="00B050"/>
                </a:solidFill>
                <a:latin typeface="Courier New" panose="02070309020205020404" pitchFamily="49" charset="0"/>
                <a:cs typeface="Courier New" panose="02070309020205020404" pitchFamily="49" charset="0"/>
              </a:rPr>
              <a:t>headerTemplate</a:t>
            </a:r>
            <a:r>
              <a:rPr lang="en-US" sz="1600" b="1" dirty="0">
                <a:solidFill>
                  <a:srgbClr val="00B05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r>
              <a:rPr lang="en-US" sz="1600" b="1" dirty="0">
                <a:solidFill>
                  <a:srgbClr val="FF0000"/>
                </a:solidFill>
                <a:latin typeface="Courier New" panose="02070309020205020404" pitchFamily="49" charset="0"/>
                <a:cs typeface="Courier New" panose="02070309020205020404" pitchFamily="49" charset="0"/>
              </a:rPr>
              <a:t>data-win-control</a:t>
            </a:r>
            <a:r>
              <a:rPr lang="en-US" sz="1600" b="1" dirty="0">
                <a:latin typeface="Courier New" panose="02070309020205020404" pitchFamily="49" charset="0"/>
                <a:cs typeface="Courier New" panose="02070309020205020404" pitchFamily="49" charset="0"/>
              </a:rPr>
              <a:t>=</a:t>
            </a:r>
            <a:r>
              <a:rPr lang="en-US" sz="1600" b="1" dirty="0">
                <a:solidFill>
                  <a:srgbClr val="00B050"/>
                </a:solidFill>
                <a:latin typeface="Courier New" panose="02070309020205020404" pitchFamily="49" charset="0"/>
                <a:cs typeface="Courier New" panose="02070309020205020404" pitchFamily="49" charset="0"/>
              </a:rPr>
              <a:t>"</a:t>
            </a:r>
            <a:r>
              <a:rPr lang="en-US" sz="1600" b="1" dirty="0" err="1">
                <a:solidFill>
                  <a:srgbClr val="00B050"/>
                </a:solidFill>
                <a:latin typeface="Courier New" panose="02070309020205020404" pitchFamily="49" charset="0"/>
                <a:cs typeface="Courier New" panose="02070309020205020404" pitchFamily="49" charset="0"/>
              </a:rPr>
              <a:t>WinJS.Binding.Template</a:t>
            </a:r>
            <a:r>
              <a:rPr lang="en-US" sz="1600" b="1" dirty="0">
                <a:solidFill>
                  <a:srgbClr val="00B050"/>
                </a:solidFill>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r>
              <a:rPr lang="en-US" sz="1600" b="1" dirty="0" smtClean="0">
                <a:solidFill>
                  <a:srgbClr val="FF0000"/>
                </a:solidFill>
                <a:latin typeface="Courier New" panose="02070309020205020404" pitchFamily="49" charset="0"/>
                <a:cs typeface="Courier New" panose="02070309020205020404" pitchFamily="49" charset="0"/>
              </a:rPr>
              <a:t>style</a:t>
            </a:r>
            <a:r>
              <a:rPr lang="en-US" sz="1600" b="1" dirty="0">
                <a:latin typeface="Courier New" panose="02070309020205020404" pitchFamily="49" charset="0"/>
                <a:cs typeface="Courier New" panose="02070309020205020404" pitchFamily="49" charset="0"/>
              </a:rPr>
              <a:t>=</a:t>
            </a:r>
            <a:r>
              <a:rPr lang="en-US" sz="1600" b="1" dirty="0">
                <a:solidFill>
                  <a:srgbClr val="00B050"/>
                </a:solidFill>
                <a:latin typeface="Courier New" panose="02070309020205020404" pitchFamily="49" charset="0"/>
                <a:cs typeface="Courier New" panose="02070309020205020404" pitchFamily="49" charset="0"/>
              </a:rPr>
              <a:t>"display: none"</a:t>
            </a:r>
            <a:r>
              <a:rPr lang="en-US" sz="1600" b="1" dirty="0">
                <a:solidFill>
                  <a:srgbClr val="0070C0"/>
                </a:solidFill>
                <a:latin typeface="Courier New" panose="02070309020205020404" pitchFamily="49" charset="0"/>
                <a:cs typeface="Courier New" panose="02070309020205020404" pitchFamily="49" charset="0"/>
              </a:rPr>
              <a:t>&gt;</a:t>
            </a:r>
          </a:p>
          <a:p>
            <a:r>
              <a:rPr lang="en-US" sz="1600" b="1" dirty="0" smtClean="0">
                <a:latin typeface="Courier New" panose="02070309020205020404" pitchFamily="49" charset="0"/>
                <a:cs typeface="Courier New" panose="02070309020205020404" pitchFamily="49" charset="0"/>
              </a:rPr>
              <a:t>  </a:t>
            </a:r>
            <a:r>
              <a:rPr lang="en-US" sz="1600" b="1" dirty="0" smtClean="0">
                <a:solidFill>
                  <a:srgbClr val="0070C0"/>
                </a:solidFill>
                <a:latin typeface="Courier New" panose="02070309020205020404" pitchFamily="49" charset="0"/>
                <a:cs typeface="Courier New" panose="02070309020205020404" pitchFamily="49" charset="0"/>
              </a:rPr>
              <a:t>&lt;</a:t>
            </a:r>
            <a:r>
              <a:rPr lang="en-US" sz="1600" b="1" dirty="0">
                <a:solidFill>
                  <a:srgbClr val="0070C0"/>
                </a:solidFill>
                <a:latin typeface="Courier New" panose="02070309020205020404" pitchFamily="49" charset="0"/>
                <a:cs typeface="Courier New" panose="02070309020205020404" pitchFamily="49" charset="0"/>
              </a:rPr>
              <a:t>div </a:t>
            </a:r>
            <a:r>
              <a:rPr lang="en-US" sz="1600" b="1" dirty="0">
                <a:solidFill>
                  <a:srgbClr val="FF0000"/>
                </a:solidFill>
                <a:latin typeface="Courier New" panose="02070309020205020404" pitchFamily="49" charset="0"/>
                <a:cs typeface="Courier New" panose="02070309020205020404" pitchFamily="49" charset="0"/>
              </a:rPr>
              <a:t>class</a:t>
            </a:r>
            <a:r>
              <a:rPr lang="en-US" sz="1600" b="1" dirty="0">
                <a:latin typeface="Courier New" panose="02070309020205020404" pitchFamily="49" charset="0"/>
                <a:cs typeface="Courier New" panose="02070309020205020404" pitchFamily="49" charset="0"/>
              </a:rPr>
              <a:t>=</a:t>
            </a:r>
            <a:r>
              <a:rPr lang="en-US" sz="1600" b="1" dirty="0">
                <a:solidFill>
                  <a:srgbClr val="00B050"/>
                </a:solidFill>
                <a:latin typeface="Courier New" panose="02070309020205020404" pitchFamily="49" charset="0"/>
                <a:cs typeface="Courier New" panose="02070309020205020404" pitchFamily="49" charset="0"/>
              </a:rPr>
              <a:t>"</a:t>
            </a:r>
            <a:r>
              <a:rPr lang="en-US" sz="1600" b="1" dirty="0" err="1">
                <a:solidFill>
                  <a:srgbClr val="00B050"/>
                </a:solidFill>
                <a:latin typeface="Courier New" panose="02070309020205020404" pitchFamily="49" charset="0"/>
                <a:cs typeface="Courier New" panose="02070309020205020404" pitchFamily="49" charset="0"/>
              </a:rPr>
              <a:t>simpleHeaderItem</a:t>
            </a:r>
            <a:r>
              <a:rPr lang="en-US" sz="1600" b="1" dirty="0">
                <a:solidFill>
                  <a:srgbClr val="00B050"/>
                </a:solidFill>
                <a:latin typeface="Courier New" panose="02070309020205020404" pitchFamily="49" charset="0"/>
                <a:cs typeface="Courier New" panose="02070309020205020404" pitchFamily="49" charset="0"/>
              </a:rPr>
              <a:t>"</a:t>
            </a:r>
            <a:r>
              <a:rPr lang="en-US" sz="1600" b="1" dirty="0">
                <a:solidFill>
                  <a:srgbClr val="0070C0"/>
                </a:solidFill>
                <a:latin typeface="Courier New" panose="02070309020205020404" pitchFamily="49" charset="0"/>
                <a:cs typeface="Courier New" panose="02070309020205020404" pitchFamily="49" charset="0"/>
              </a:rPr>
              <a:t>&gt;</a:t>
            </a:r>
          </a:p>
          <a:p>
            <a:r>
              <a:rPr lang="en-US" sz="1600" b="1" dirty="0" smtClean="0">
                <a:latin typeface="Courier New" panose="02070309020205020404" pitchFamily="49" charset="0"/>
                <a:cs typeface="Courier New" panose="02070309020205020404" pitchFamily="49" charset="0"/>
              </a:rPr>
              <a:t>    </a:t>
            </a:r>
            <a:r>
              <a:rPr lang="en-US" sz="1600" b="1" dirty="0" smtClean="0">
                <a:solidFill>
                  <a:srgbClr val="0070C0"/>
                </a:solidFill>
                <a:latin typeface="Courier New" panose="02070309020205020404" pitchFamily="49" charset="0"/>
                <a:cs typeface="Courier New" panose="02070309020205020404" pitchFamily="49" charset="0"/>
              </a:rPr>
              <a:t>&lt;</a:t>
            </a:r>
            <a:r>
              <a:rPr lang="en-US" sz="1600" b="1" dirty="0">
                <a:solidFill>
                  <a:srgbClr val="0070C0"/>
                </a:solidFill>
                <a:latin typeface="Courier New" panose="02070309020205020404" pitchFamily="49" charset="0"/>
                <a:cs typeface="Courier New" panose="02070309020205020404" pitchFamily="49" charset="0"/>
              </a:rPr>
              <a:t>h1 </a:t>
            </a:r>
            <a:r>
              <a:rPr lang="en-US" sz="1600" b="1" dirty="0">
                <a:solidFill>
                  <a:srgbClr val="FF0000"/>
                </a:solidFill>
                <a:latin typeface="Courier New" panose="02070309020205020404" pitchFamily="49" charset="0"/>
                <a:cs typeface="Courier New" panose="02070309020205020404" pitchFamily="49" charset="0"/>
              </a:rPr>
              <a:t>data-win-bind</a:t>
            </a:r>
            <a:r>
              <a:rPr lang="en-US" sz="1600" b="1" dirty="0">
                <a:latin typeface="Courier New" panose="02070309020205020404" pitchFamily="49" charset="0"/>
                <a:cs typeface="Courier New" panose="02070309020205020404" pitchFamily="49" charset="0"/>
              </a:rPr>
              <a:t>=</a:t>
            </a:r>
            <a:r>
              <a:rPr lang="en-US" sz="1600" b="1" dirty="0">
                <a:solidFill>
                  <a:srgbClr val="00B050"/>
                </a:solidFill>
                <a:latin typeface="Courier New" panose="02070309020205020404" pitchFamily="49" charset="0"/>
                <a:cs typeface="Courier New" panose="02070309020205020404" pitchFamily="49" charset="0"/>
              </a:rPr>
              <a:t>"</a:t>
            </a:r>
            <a:r>
              <a:rPr lang="en-US" sz="1600" b="1" dirty="0" err="1">
                <a:solidFill>
                  <a:srgbClr val="00B050"/>
                </a:solidFill>
                <a:latin typeface="Courier New" panose="02070309020205020404" pitchFamily="49" charset="0"/>
                <a:cs typeface="Courier New" panose="02070309020205020404" pitchFamily="49" charset="0"/>
              </a:rPr>
              <a:t>innerText</a:t>
            </a:r>
            <a:r>
              <a:rPr lang="en-US" sz="1600" b="1" dirty="0">
                <a:solidFill>
                  <a:srgbClr val="00B050"/>
                </a:solidFill>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groupDescription</a:t>
            </a:r>
            <a:r>
              <a:rPr lang="en-US" sz="1600" b="1" dirty="0">
                <a:solidFill>
                  <a:srgbClr val="00B050"/>
                </a:solidFill>
                <a:latin typeface="Courier New" panose="02070309020205020404" pitchFamily="49" charset="0"/>
                <a:cs typeface="Courier New" panose="02070309020205020404" pitchFamily="49" charset="0"/>
              </a:rPr>
              <a:t>"</a:t>
            </a:r>
            <a:r>
              <a:rPr lang="en-US" sz="1600" b="1" dirty="0">
                <a:solidFill>
                  <a:srgbClr val="0070C0"/>
                </a:solidFill>
                <a:latin typeface="Courier New" panose="02070309020205020404" pitchFamily="49" charset="0"/>
                <a:cs typeface="Courier New" panose="02070309020205020404" pitchFamily="49" charset="0"/>
              </a:rPr>
              <a:t>&gt;&lt;/h1&gt;</a:t>
            </a:r>
          </a:p>
          <a:p>
            <a:r>
              <a:rPr lang="en-US" sz="1600" b="1" dirty="0" smtClean="0">
                <a:latin typeface="Courier New" panose="02070309020205020404" pitchFamily="49" charset="0"/>
                <a:cs typeface="Courier New" panose="02070309020205020404" pitchFamily="49" charset="0"/>
              </a:rPr>
              <a:t>  </a:t>
            </a:r>
            <a:r>
              <a:rPr lang="en-US" sz="1600" b="1" dirty="0" smtClean="0">
                <a:solidFill>
                  <a:srgbClr val="0070C0"/>
                </a:solidFill>
                <a:latin typeface="Courier New" panose="02070309020205020404" pitchFamily="49" charset="0"/>
                <a:cs typeface="Courier New" panose="02070309020205020404" pitchFamily="49" charset="0"/>
              </a:rPr>
              <a:t>&lt;/</a:t>
            </a:r>
            <a:r>
              <a:rPr lang="en-US" sz="1600" b="1" dirty="0">
                <a:solidFill>
                  <a:srgbClr val="0070C0"/>
                </a:solidFill>
                <a:latin typeface="Courier New" panose="02070309020205020404" pitchFamily="49" charset="0"/>
                <a:cs typeface="Courier New" panose="02070309020205020404" pitchFamily="49" charset="0"/>
              </a:rPr>
              <a:t>div&gt;</a:t>
            </a:r>
          </a:p>
          <a:p>
            <a:r>
              <a:rPr lang="en-US" sz="1600" b="1" dirty="0" smtClean="0">
                <a:solidFill>
                  <a:srgbClr val="0070C0"/>
                </a:solidFill>
                <a:latin typeface="Courier New" panose="02070309020205020404" pitchFamily="49" charset="0"/>
                <a:cs typeface="Courier New" panose="02070309020205020404" pitchFamily="49" charset="0"/>
              </a:rPr>
              <a:t>&lt;/</a:t>
            </a:r>
            <a:r>
              <a:rPr lang="en-US" sz="1600" b="1" dirty="0">
                <a:solidFill>
                  <a:srgbClr val="0070C0"/>
                </a:solidFill>
                <a:latin typeface="Courier New" panose="02070309020205020404" pitchFamily="49" charset="0"/>
                <a:cs typeface="Courier New" panose="02070309020205020404" pitchFamily="49" charset="0"/>
              </a:rPr>
              <a:t>div&gt;</a:t>
            </a:r>
            <a:endParaRPr lang="en-US" sz="1600" b="1" dirty="0">
              <a:solidFill>
                <a:srgbClr val="0070C0"/>
              </a:solidFill>
              <a:latin typeface="Courier New" panose="02070309020205020404" pitchFamily="49" charset="0"/>
              <a:ea typeface="ＭＳ Ｐゴシック" pitchFamily="1" charset="-128"/>
              <a:cs typeface="Courier New" panose="02070309020205020404" pitchFamily="49" charset="0"/>
            </a:endParaRPr>
          </a:p>
        </p:txBody>
      </p:sp>
    </p:spTree>
    <p:extLst>
      <p:ext uri="{BB962C8B-B14F-4D97-AF65-F5344CB8AC3E}">
        <p14:creationId xmlns:p14="http://schemas.microsoft.com/office/powerpoint/2010/main" val="14979876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Grouping Data : </a:t>
            </a:r>
            <a:r>
              <a:rPr lang="en-US" dirty="0" err="1" smtClean="0">
                <a:ea typeface="ＭＳ Ｐゴシック" pitchFamily="34" charset="-128"/>
              </a:rPr>
              <a:t>GroupedListView</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smtClean="0">
                <a:ea typeface="ＭＳ Ｐゴシック" pitchFamily="34" charset="-128"/>
              </a:rPr>
              <a:t>HTML item </a:t>
            </a:r>
            <a:r>
              <a:rPr lang="fr-FR" dirty="0" err="1" smtClean="0">
                <a:ea typeface="ＭＳ Ｐゴシック" pitchFamily="34" charset="-128"/>
              </a:rPr>
              <a:t>template</a:t>
            </a:r>
            <a:r>
              <a:rPr lang="fr-FR" dirty="0" smtClean="0">
                <a:ea typeface="ＭＳ Ｐゴシック" pitchFamily="34" charset="-128"/>
              </a:rPr>
              <a:t> </a:t>
            </a:r>
            <a:r>
              <a:rPr lang="fr-FR" dirty="0" err="1" smtClean="0">
                <a:ea typeface="ＭＳ Ｐゴシック" pitchFamily="34" charset="-128"/>
              </a:rPr>
              <a:t>example</a:t>
            </a:r>
            <a:r>
              <a:rPr lang="fr-FR" dirty="0" smtClean="0">
                <a:ea typeface="ＭＳ Ｐゴシック" pitchFamily="34" charset="-128"/>
              </a:rPr>
              <a:t>:</a:t>
            </a:r>
          </a:p>
          <a:p>
            <a:endParaRPr lang="fr-FR" dirty="0">
              <a:ea typeface="ＭＳ Ｐゴシック" pitchFamily="34" charset="-128"/>
            </a:endParaRPr>
          </a:p>
          <a:p>
            <a:endParaRPr lang="fr-FR" dirty="0" smtClean="0">
              <a:ea typeface="ＭＳ Ｐゴシック" pitchFamily="34" charset="-128"/>
            </a:endParaRPr>
          </a:p>
          <a:p>
            <a:endParaRPr lang="fr-FR" dirty="0">
              <a:ea typeface="ＭＳ Ｐゴシック" pitchFamily="34" charset="-128"/>
            </a:endParaRPr>
          </a:p>
          <a:p>
            <a:endParaRPr lang="fr-FR" dirty="0" smtClean="0">
              <a:ea typeface="ＭＳ Ｐゴシック" pitchFamily="34" charset="-128"/>
            </a:endParaRPr>
          </a:p>
          <a:p>
            <a:endParaRPr lang="fr-FR" dirty="0">
              <a:ea typeface="ＭＳ Ｐゴシック" pitchFamily="34" charset="-128"/>
            </a:endParaRPr>
          </a:p>
          <a:p>
            <a:r>
              <a:rPr lang="fr-FR" dirty="0" smtClean="0">
                <a:ea typeface="ＭＳ Ｐゴシック" pitchFamily="34" charset="-128"/>
              </a:rPr>
              <a:t>Note the « data-</a:t>
            </a:r>
            <a:r>
              <a:rPr lang="fr-FR" dirty="0" err="1" smtClean="0">
                <a:ea typeface="ＭＳ Ｐゴシック" pitchFamily="34" charset="-128"/>
              </a:rPr>
              <a:t>win</a:t>
            </a:r>
            <a:r>
              <a:rPr lang="fr-FR" dirty="0" smtClean="0">
                <a:ea typeface="ＭＳ Ｐゴシック" pitchFamily="34" charset="-128"/>
              </a:rPr>
              <a:t>-</a:t>
            </a:r>
            <a:r>
              <a:rPr lang="fr-FR" dirty="0" err="1" smtClean="0">
                <a:ea typeface="ＭＳ Ｐゴシック" pitchFamily="34" charset="-128"/>
              </a:rPr>
              <a:t>bind</a:t>
            </a:r>
            <a:r>
              <a:rPr lang="fr-FR" dirty="0" smtClean="0">
                <a:ea typeface="ＭＳ Ｐゴシック" pitchFamily="34" charset="-128"/>
              </a:rPr>
              <a:t> » </a:t>
            </a:r>
            <a:r>
              <a:rPr lang="fr-FR" dirty="0" err="1" smtClean="0">
                <a:ea typeface="ＭＳ Ｐゴシック" pitchFamily="34" charset="-128"/>
              </a:rPr>
              <a:t>attribute</a:t>
            </a:r>
            <a:endParaRPr lang="fr-FR" dirty="0" smtClean="0">
              <a:ea typeface="ＭＳ Ｐゴシック" pitchFamily="34" charset="-128"/>
            </a:endParaRPr>
          </a:p>
          <a:p>
            <a:pPr lvl="1"/>
            <a:r>
              <a:rPr lang="fr-FR" dirty="0" err="1" smtClean="0">
                <a:ea typeface="ＭＳ Ｐゴシック" pitchFamily="34" charset="-128"/>
              </a:rPr>
              <a:t>TextContent</a:t>
            </a:r>
            <a:r>
              <a:rPr lang="fr-FR" dirty="0" smtClean="0">
                <a:ea typeface="ＭＳ Ｐゴシック" pitchFamily="34" charset="-128"/>
              </a:rPr>
              <a:t> </a:t>
            </a:r>
            <a:r>
              <a:rPr lang="fr-FR" dirty="0" err="1" smtClean="0">
                <a:ea typeface="ＭＳ Ｐゴシック" pitchFamily="34" charset="-128"/>
              </a:rPr>
              <a:t>will</a:t>
            </a:r>
            <a:r>
              <a:rPr lang="fr-FR" dirty="0" smtClean="0">
                <a:ea typeface="ＭＳ Ｐゴシック" pitchFamily="34" charset="-128"/>
              </a:rPr>
              <a:t> </a:t>
            </a:r>
            <a:r>
              <a:rPr lang="fr-FR" dirty="0" err="1" smtClean="0">
                <a:ea typeface="ＭＳ Ｐゴシック" pitchFamily="34" charset="-128"/>
              </a:rPr>
              <a:t>be</a:t>
            </a:r>
            <a:r>
              <a:rPr lang="fr-FR" dirty="0" smtClean="0">
                <a:ea typeface="ＭＳ Ｐゴシック" pitchFamily="34" charset="-128"/>
              </a:rPr>
              <a:t> </a:t>
            </a:r>
            <a:r>
              <a:rPr lang="fr-FR" dirty="0" err="1" smtClean="0">
                <a:ea typeface="ＭＳ Ｐゴシック" pitchFamily="34" charset="-128"/>
              </a:rPr>
              <a:t>equal</a:t>
            </a:r>
            <a:r>
              <a:rPr lang="fr-FR" dirty="0" smtClean="0">
                <a:ea typeface="ＭＳ Ｐゴシック" pitchFamily="34" charset="-128"/>
              </a:rPr>
              <a:t> to « </a:t>
            </a:r>
            <a:r>
              <a:rPr lang="fr-FR" dirty="0" err="1" smtClean="0">
                <a:ea typeface="ＭＳ Ｐゴシック" pitchFamily="34" charset="-128"/>
              </a:rPr>
              <a:t>name</a:t>
            </a:r>
            <a:r>
              <a:rPr lang="fr-FR" dirty="0" smtClean="0">
                <a:ea typeface="ＭＳ Ｐゴシック" pitchFamily="34" charset="-128"/>
              </a:rPr>
              <a:t> » </a:t>
            </a:r>
            <a:r>
              <a:rPr lang="fr-FR" dirty="0" err="1" smtClean="0">
                <a:ea typeface="ＭＳ Ｐゴシック" pitchFamily="34" charset="-128"/>
              </a:rPr>
              <a:t>field</a:t>
            </a:r>
            <a:r>
              <a:rPr lang="fr-FR" dirty="0" smtClean="0">
                <a:ea typeface="ＭＳ Ｐゴシック" pitchFamily="34" charset="-128"/>
              </a:rPr>
              <a:t> in </a:t>
            </a:r>
            <a:r>
              <a:rPr lang="fr-FR" dirty="0" err="1" smtClean="0">
                <a:ea typeface="ＭＳ Ｐゴシック" pitchFamily="34" charset="-128"/>
              </a:rPr>
              <a:t>our</a:t>
            </a:r>
            <a:r>
              <a:rPr lang="fr-FR" dirty="0" smtClean="0">
                <a:ea typeface="ＭＳ Ｐゴシック" pitchFamily="34" charset="-128"/>
              </a:rPr>
              <a:t> data</a:t>
            </a:r>
            <a:endParaRPr lang="fr-FR" dirty="0">
              <a:ea typeface="ＭＳ Ｐゴシック" pitchFamily="34" charset="-128"/>
            </a:endParaRPr>
          </a:p>
          <a:p>
            <a:endParaRPr lang="fr-FR" dirty="0" smtClean="0">
              <a:ea typeface="ＭＳ Ｐゴシック" pitchFamily="34" charset="-128"/>
            </a:endParaRPr>
          </a:p>
          <a:p>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smtClean="0"/>
              <a:t>WinJS</a:t>
            </a:r>
            <a:r>
              <a:rPr lang="en-US" dirty="0" smtClean="0"/>
              <a:t> Controls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à coins arrondis 4"/>
          <p:cNvSpPr/>
          <p:nvPr/>
        </p:nvSpPr>
        <p:spPr>
          <a:xfrm>
            <a:off x="107504" y="1993404"/>
            <a:ext cx="8857109" cy="1872208"/>
          </a:xfrm>
          <a:prstGeom prst="roundRect">
            <a:avLst>
              <a:gd name="adj" fmla="val 9535"/>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0070C0"/>
                </a:solidFill>
                <a:latin typeface="Courier New" panose="02070309020205020404" pitchFamily="49" charset="0"/>
                <a:cs typeface="Courier New" panose="02070309020205020404" pitchFamily="49" charset="0"/>
              </a:rPr>
              <a:t>&lt;</a:t>
            </a:r>
            <a:r>
              <a:rPr lang="en-US" sz="1600" b="1" dirty="0">
                <a:solidFill>
                  <a:srgbClr val="0070C0"/>
                </a:solidFill>
                <a:latin typeface="Courier New" panose="02070309020205020404" pitchFamily="49" charset="0"/>
                <a:cs typeface="Courier New" panose="02070309020205020404" pitchFamily="49" charset="0"/>
              </a:rPr>
              <a:t>div</a:t>
            </a:r>
            <a:r>
              <a:rPr lang="en-US" sz="1600" b="1" dirty="0">
                <a:latin typeface="Courier New" panose="02070309020205020404" pitchFamily="49" charset="0"/>
                <a:cs typeface="Courier New" panose="02070309020205020404" pitchFamily="49" charset="0"/>
              </a:rPr>
              <a:t> </a:t>
            </a:r>
            <a:r>
              <a:rPr lang="en-US" sz="1600" b="1" dirty="0" smtClean="0">
                <a:solidFill>
                  <a:srgbClr val="FF0000"/>
                </a:solidFill>
                <a:latin typeface="Courier New" panose="02070309020205020404" pitchFamily="49" charset="0"/>
                <a:cs typeface="Courier New" panose="02070309020205020404" pitchFamily="49" charset="0"/>
              </a:rPr>
              <a:t>id</a:t>
            </a:r>
            <a:r>
              <a:rPr lang="en-US" sz="1600" b="1" dirty="0" smtClean="0">
                <a:latin typeface="Courier New" panose="02070309020205020404" pitchFamily="49" charset="0"/>
                <a:cs typeface="Courier New" panose="02070309020205020404" pitchFamily="49" charset="0"/>
              </a:rPr>
              <a:t>=</a:t>
            </a:r>
            <a:r>
              <a:rPr lang="en-US" sz="1600" b="1" dirty="0" smtClean="0">
                <a:solidFill>
                  <a:srgbClr val="00B050"/>
                </a:solidFill>
                <a:latin typeface="Courier New" panose="02070309020205020404" pitchFamily="49" charset="0"/>
                <a:cs typeface="Courier New" panose="02070309020205020404" pitchFamily="49" charset="0"/>
              </a:rPr>
              <a:t>"</a:t>
            </a:r>
            <a:r>
              <a:rPr lang="en-US" sz="1600" b="1" dirty="0" err="1" smtClean="0">
                <a:solidFill>
                  <a:srgbClr val="00B050"/>
                </a:solidFill>
                <a:latin typeface="Courier New" panose="02070309020205020404" pitchFamily="49" charset="0"/>
                <a:cs typeface="Courier New" panose="02070309020205020404" pitchFamily="49" charset="0"/>
              </a:rPr>
              <a:t>itemTemplate</a:t>
            </a:r>
            <a:r>
              <a:rPr lang="en-US" sz="1600" b="1" dirty="0">
                <a:solidFill>
                  <a:srgbClr val="00B050"/>
                </a:solidFill>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r>
              <a:rPr lang="en-US" sz="1600" b="1" dirty="0" smtClean="0">
                <a:solidFill>
                  <a:srgbClr val="FF0000"/>
                </a:solidFill>
                <a:latin typeface="Courier New" panose="02070309020205020404" pitchFamily="49" charset="0"/>
                <a:cs typeface="Courier New" panose="02070309020205020404" pitchFamily="49" charset="0"/>
              </a:rPr>
              <a:t>data-win-control</a:t>
            </a:r>
            <a:r>
              <a:rPr lang="en-US" sz="1600" b="1" dirty="0">
                <a:latin typeface="Courier New" panose="02070309020205020404" pitchFamily="49" charset="0"/>
                <a:cs typeface="Courier New" panose="02070309020205020404" pitchFamily="49" charset="0"/>
              </a:rPr>
              <a:t>=</a:t>
            </a:r>
            <a:r>
              <a:rPr lang="en-US" sz="1600" b="1" dirty="0">
                <a:solidFill>
                  <a:srgbClr val="00B050"/>
                </a:solidFill>
                <a:latin typeface="Courier New" panose="02070309020205020404" pitchFamily="49" charset="0"/>
                <a:cs typeface="Courier New" panose="02070309020205020404" pitchFamily="49" charset="0"/>
              </a:rPr>
              <a:t>"</a:t>
            </a:r>
            <a:r>
              <a:rPr lang="en-US" sz="1600" b="1" dirty="0" err="1">
                <a:solidFill>
                  <a:srgbClr val="00B050"/>
                </a:solidFill>
                <a:latin typeface="Courier New" panose="02070309020205020404" pitchFamily="49" charset="0"/>
                <a:cs typeface="Courier New" panose="02070309020205020404" pitchFamily="49" charset="0"/>
              </a:rPr>
              <a:t>WinJS.Binding.Template</a:t>
            </a:r>
            <a:r>
              <a:rPr lang="en-US" sz="1600" b="1" dirty="0">
                <a:solidFill>
                  <a:srgbClr val="00B050"/>
                </a:solidFill>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r>
              <a:rPr lang="en-US" sz="1600" b="1" dirty="0" smtClean="0">
                <a:solidFill>
                  <a:srgbClr val="FF0000"/>
                </a:solidFill>
                <a:latin typeface="Courier New" panose="02070309020205020404" pitchFamily="49" charset="0"/>
                <a:cs typeface="Courier New" panose="02070309020205020404" pitchFamily="49" charset="0"/>
              </a:rPr>
              <a:t>style</a:t>
            </a:r>
            <a:r>
              <a:rPr lang="en-US" sz="1600" b="1" dirty="0">
                <a:latin typeface="Courier New" panose="02070309020205020404" pitchFamily="49" charset="0"/>
                <a:cs typeface="Courier New" panose="02070309020205020404" pitchFamily="49" charset="0"/>
              </a:rPr>
              <a:t>=</a:t>
            </a:r>
            <a:r>
              <a:rPr lang="en-US" sz="1600" b="1" dirty="0">
                <a:solidFill>
                  <a:srgbClr val="00B050"/>
                </a:solidFill>
                <a:latin typeface="Courier New" panose="02070309020205020404" pitchFamily="49" charset="0"/>
                <a:cs typeface="Courier New" panose="02070309020205020404" pitchFamily="49" charset="0"/>
              </a:rPr>
              <a:t>"display: none"</a:t>
            </a:r>
            <a:r>
              <a:rPr lang="en-US" sz="1600" b="1" dirty="0">
                <a:solidFill>
                  <a:srgbClr val="0070C0"/>
                </a:solidFill>
                <a:latin typeface="Courier New" panose="02070309020205020404" pitchFamily="49" charset="0"/>
                <a:cs typeface="Courier New" panose="02070309020205020404" pitchFamily="49" charset="0"/>
              </a:rPr>
              <a:t>&gt;</a:t>
            </a:r>
          </a:p>
          <a:p>
            <a:r>
              <a:rPr lang="en-US" sz="1600" b="1" dirty="0" smtClean="0">
                <a:solidFill>
                  <a:srgbClr val="0070C0"/>
                </a:solidFill>
                <a:latin typeface="Courier New" panose="02070309020205020404" pitchFamily="49" charset="0"/>
                <a:cs typeface="Courier New" panose="02070309020205020404" pitchFamily="49" charset="0"/>
              </a:rPr>
              <a:t>  &lt;</a:t>
            </a:r>
            <a:r>
              <a:rPr lang="en-US" sz="1600" b="1" dirty="0">
                <a:solidFill>
                  <a:srgbClr val="0070C0"/>
                </a:solidFill>
                <a:latin typeface="Courier New" panose="02070309020205020404" pitchFamily="49" charset="0"/>
                <a:cs typeface="Courier New" panose="02070309020205020404" pitchFamily="49" charset="0"/>
              </a:rPr>
              <a:t>div</a:t>
            </a:r>
            <a:r>
              <a:rPr lang="en-US" sz="1600" b="1" dirty="0">
                <a:latin typeface="Courier New" panose="02070309020205020404" pitchFamily="49" charset="0"/>
                <a:cs typeface="Courier New" panose="02070309020205020404" pitchFamily="49" charset="0"/>
              </a:rPr>
              <a:t> </a:t>
            </a:r>
            <a:r>
              <a:rPr lang="en-US" sz="1600" b="1" dirty="0">
                <a:solidFill>
                  <a:srgbClr val="FF0000"/>
                </a:solidFill>
                <a:latin typeface="Courier New" panose="02070309020205020404" pitchFamily="49" charset="0"/>
                <a:cs typeface="Courier New" panose="02070309020205020404" pitchFamily="49" charset="0"/>
              </a:rPr>
              <a:t>class</a:t>
            </a:r>
            <a:r>
              <a:rPr lang="en-US" sz="1600" b="1" dirty="0">
                <a:latin typeface="Courier New" panose="02070309020205020404" pitchFamily="49" charset="0"/>
                <a:cs typeface="Courier New" panose="02070309020205020404" pitchFamily="49" charset="0"/>
              </a:rPr>
              <a:t>=</a:t>
            </a:r>
            <a:r>
              <a:rPr lang="en-US" sz="1600" b="1" dirty="0">
                <a:solidFill>
                  <a:srgbClr val="00B050"/>
                </a:solidFill>
                <a:latin typeface="Courier New" panose="02070309020205020404" pitchFamily="49" charset="0"/>
                <a:cs typeface="Courier New" panose="02070309020205020404" pitchFamily="49" charset="0"/>
              </a:rPr>
              <a:t>"</a:t>
            </a:r>
            <a:r>
              <a:rPr lang="en-US" sz="1600" b="1" dirty="0" err="1">
                <a:solidFill>
                  <a:srgbClr val="00B050"/>
                </a:solidFill>
                <a:latin typeface="Courier New" panose="02070309020205020404" pitchFamily="49" charset="0"/>
                <a:cs typeface="Courier New" panose="02070309020205020404" pitchFamily="49" charset="0"/>
              </a:rPr>
              <a:t>simpleAnimalItem</a:t>
            </a:r>
            <a:r>
              <a:rPr lang="en-US" sz="1600" b="1" dirty="0">
                <a:solidFill>
                  <a:srgbClr val="00B050"/>
                </a:solidFill>
                <a:latin typeface="Courier New" panose="02070309020205020404" pitchFamily="49" charset="0"/>
                <a:cs typeface="Courier New" panose="02070309020205020404" pitchFamily="49" charset="0"/>
              </a:rPr>
              <a:t>"</a:t>
            </a:r>
            <a:r>
              <a:rPr lang="en-US" sz="1600" b="1" dirty="0">
                <a:solidFill>
                  <a:srgbClr val="0070C0"/>
                </a:solidFill>
                <a:latin typeface="Courier New" panose="02070309020205020404" pitchFamily="49" charset="0"/>
                <a:cs typeface="Courier New" panose="02070309020205020404" pitchFamily="49" charset="0"/>
              </a:rPr>
              <a:t>&gt;</a:t>
            </a:r>
          </a:p>
          <a:p>
            <a:r>
              <a:rPr lang="de-DE" sz="1600" b="1" dirty="0" smtClean="0">
                <a:solidFill>
                  <a:srgbClr val="0070C0"/>
                </a:solidFill>
                <a:latin typeface="Courier New" panose="02070309020205020404" pitchFamily="49" charset="0"/>
                <a:cs typeface="Courier New" panose="02070309020205020404" pitchFamily="49" charset="0"/>
              </a:rPr>
              <a:t>    &lt;</a:t>
            </a:r>
            <a:r>
              <a:rPr lang="de-DE" sz="1600" b="1" dirty="0">
                <a:solidFill>
                  <a:srgbClr val="0070C0"/>
                </a:solidFill>
                <a:latin typeface="Courier New" panose="02070309020205020404" pitchFamily="49" charset="0"/>
                <a:cs typeface="Courier New" panose="02070309020205020404" pitchFamily="49" charset="0"/>
              </a:rPr>
              <a:t>h4</a:t>
            </a:r>
            <a:r>
              <a:rPr lang="de-DE" sz="1600" b="1" dirty="0">
                <a:latin typeface="Courier New" panose="02070309020205020404" pitchFamily="49" charset="0"/>
                <a:cs typeface="Courier New" panose="02070309020205020404" pitchFamily="49" charset="0"/>
              </a:rPr>
              <a:t> </a:t>
            </a:r>
            <a:r>
              <a:rPr lang="de-DE" sz="1600" b="1" dirty="0" err="1">
                <a:solidFill>
                  <a:srgbClr val="FF0000"/>
                </a:solidFill>
                <a:latin typeface="Courier New" panose="02070309020205020404" pitchFamily="49" charset="0"/>
                <a:cs typeface="Courier New" panose="02070309020205020404" pitchFamily="49" charset="0"/>
              </a:rPr>
              <a:t>data</a:t>
            </a:r>
            <a:r>
              <a:rPr lang="de-DE" sz="1600" b="1" dirty="0">
                <a:solidFill>
                  <a:srgbClr val="FF0000"/>
                </a:solidFill>
                <a:latin typeface="Courier New" panose="02070309020205020404" pitchFamily="49" charset="0"/>
                <a:cs typeface="Courier New" panose="02070309020205020404" pitchFamily="49" charset="0"/>
              </a:rPr>
              <a:t>-</a:t>
            </a:r>
            <a:r>
              <a:rPr lang="de-DE" sz="1600" b="1" dirty="0" err="1">
                <a:solidFill>
                  <a:srgbClr val="FF0000"/>
                </a:solidFill>
                <a:latin typeface="Courier New" panose="02070309020205020404" pitchFamily="49" charset="0"/>
                <a:cs typeface="Courier New" panose="02070309020205020404" pitchFamily="49" charset="0"/>
              </a:rPr>
              <a:t>win</a:t>
            </a:r>
            <a:r>
              <a:rPr lang="de-DE" sz="1600" b="1" dirty="0">
                <a:solidFill>
                  <a:srgbClr val="FF0000"/>
                </a:solidFill>
                <a:latin typeface="Courier New" panose="02070309020205020404" pitchFamily="49" charset="0"/>
                <a:cs typeface="Courier New" panose="02070309020205020404" pitchFamily="49" charset="0"/>
              </a:rPr>
              <a:t>-bind</a:t>
            </a:r>
            <a:r>
              <a:rPr lang="de-DE" sz="1600" b="1" dirty="0">
                <a:latin typeface="Courier New" panose="02070309020205020404" pitchFamily="49" charset="0"/>
                <a:cs typeface="Courier New" panose="02070309020205020404" pitchFamily="49" charset="0"/>
              </a:rPr>
              <a:t>=</a:t>
            </a:r>
            <a:r>
              <a:rPr lang="de-DE" sz="1600" b="1" dirty="0">
                <a:solidFill>
                  <a:srgbClr val="00B050"/>
                </a:solidFill>
                <a:latin typeface="Courier New" panose="02070309020205020404" pitchFamily="49" charset="0"/>
                <a:cs typeface="Courier New" panose="02070309020205020404" pitchFamily="49" charset="0"/>
              </a:rPr>
              <a:t>"</a:t>
            </a:r>
            <a:r>
              <a:rPr lang="de-DE" sz="1600" b="1" dirty="0" err="1">
                <a:solidFill>
                  <a:srgbClr val="00B050"/>
                </a:solidFill>
                <a:latin typeface="Courier New" panose="02070309020205020404" pitchFamily="49" charset="0"/>
                <a:cs typeface="Courier New" panose="02070309020205020404" pitchFamily="49" charset="0"/>
              </a:rPr>
              <a:t>innerText</a:t>
            </a:r>
            <a:r>
              <a:rPr lang="de-DE" sz="1600" b="1" dirty="0">
                <a:solidFill>
                  <a:srgbClr val="00B050"/>
                </a:solidFill>
                <a:latin typeface="Courier New" panose="02070309020205020404" pitchFamily="49" charset="0"/>
                <a:cs typeface="Courier New" panose="02070309020205020404" pitchFamily="49" charset="0"/>
              </a:rPr>
              <a:t>: </a:t>
            </a:r>
            <a:r>
              <a:rPr lang="de-DE" sz="1600" b="1" dirty="0" err="1">
                <a:solidFill>
                  <a:srgbClr val="00B050"/>
                </a:solidFill>
                <a:latin typeface="Courier New" panose="02070309020205020404" pitchFamily="49" charset="0"/>
                <a:cs typeface="Courier New" panose="02070309020205020404" pitchFamily="49" charset="0"/>
              </a:rPr>
              <a:t>name</a:t>
            </a:r>
            <a:r>
              <a:rPr lang="de-DE" sz="1600" b="1" dirty="0">
                <a:solidFill>
                  <a:srgbClr val="00B050"/>
                </a:solidFill>
                <a:latin typeface="Courier New" panose="02070309020205020404" pitchFamily="49" charset="0"/>
                <a:cs typeface="Courier New" panose="02070309020205020404" pitchFamily="49" charset="0"/>
              </a:rPr>
              <a:t>"</a:t>
            </a:r>
            <a:r>
              <a:rPr lang="de-DE" sz="1600" b="1" dirty="0">
                <a:solidFill>
                  <a:srgbClr val="0070C0"/>
                </a:solidFill>
                <a:latin typeface="Courier New" panose="02070309020205020404" pitchFamily="49" charset="0"/>
                <a:cs typeface="Courier New" panose="02070309020205020404" pitchFamily="49" charset="0"/>
              </a:rPr>
              <a:t>&gt;&lt;/h4&gt;</a:t>
            </a:r>
          </a:p>
          <a:p>
            <a:r>
              <a:rPr lang="en-US" sz="1600" b="1" dirty="0" smtClean="0">
                <a:solidFill>
                  <a:srgbClr val="0070C0"/>
                </a:solidFill>
                <a:latin typeface="Courier New" panose="02070309020205020404" pitchFamily="49" charset="0"/>
                <a:cs typeface="Courier New" panose="02070309020205020404" pitchFamily="49" charset="0"/>
              </a:rPr>
              <a:t>  &lt;/</a:t>
            </a:r>
            <a:r>
              <a:rPr lang="en-US" sz="1600" b="1" dirty="0">
                <a:solidFill>
                  <a:srgbClr val="0070C0"/>
                </a:solidFill>
                <a:latin typeface="Courier New" panose="02070309020205020404" pitchFamily="49" charset="0"/>
                <a:cs typeface="Courier New" panose="02070309020205020404" pitchFamily="49" charset="0"/>
              </a:rPr>
              <a:t>div&gt;</a:t>
            </a:r>
          </a:p>
          <a:p>
            <a:r>
              <a:rPr lang="en-US" sz="1600" b="1" dirty="0" smtClean="0">
                <a:solidFill>
                  <a:srgbClr val="0070C0"/>
                </a:solidFill>
                <a:latin typeface="Courier New" panose="02070309020205020404" pitchFamily="49" charset="0"/>
                <a:cs typeface="Courier New" panose="02070309020205020404" pitchFamily="49" charset="0"/>
              </a:rPr>
              <a:t>&lt;/</a:t>
            </a:r>
            <a:r>
              <a:rPr lang="en-US" sz="1600" b="1" dirty="0">
                <a:solidFill>
                  <a:srgbClr val="0070C0"/>
                </a:solidFill>
                <a:latin typeface="Courier New" panose="02070309020205020404" pitchFamily="49" charset="0"/>
                <a:cs typeface="Courier New" panose="02070309020205020404" pitchFamily="49" charset="0"/>
              </a:rPr>
              <a:t>div&gt;</a:t>
            </a:r>
            <a:endParaRPr lang="en-US" sz="1600" b="1" dirty="0">
              <a:solidFill>
                <a:srgbClr val="0070C0"/>
              </a:solidFill>
              <a:latin typeface="Courier New" panose="02070309020205020404" pitchFamily="49" charset="0"/>
              <a:ea typeface="ＭＳ Ｐゴシック" pitchFamily="1" charset="-128"/>
              <a:cs typeface="Courier New" panose="02070309020205020404" pitchFamily="49" charset="0"/>
            </a:endParaRPr>
          </a:p>
        </p:txBody>
      </p:sp>
    </p:spTree>
    <p:extLst>
      <p:ext uri="{BB962C8B-B14F-4D97-AF65-F5344CB8AC3E}">
        <p14:creationId xmlns:p14="http://schemas.microsoft.com/office/powerpoint/2010/main" val="9795199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Grouping Data : </a:t>
            </a:r>
            <a:r>
              <a:rPr lang="en-US" dirty="0" err="1" smtClean="0">
                <a:ea typeface="ＭＳ Ｐゴシック" pitchFamily="34" charset="-128"/>
              </a:rPr>
              <a:t>GroupedListView</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smtClean="0">
                <a:ea typeface="ＭＳ Ｐゴシック" pitchFamily="34" charset="-128"/>
              </a:rPr>
              <a:t>HTML </a:t>
            </a:r>
            <a:r>
              <a:rPr lang="fr-FR" dirty="0" err="1" smtClean="0">
                <a:ea typeface="ＭＳ Ｐゴシック" pitchFamily="34" charset="-128"/>
              </a:rPr>
              <a:t>GroupedListView</a:t>
            </a:r>
            <a:r>
              <a:rPr lang="fr-FR" dirty="0" smtClean="0">
                <a:ea typeface="ＭＳ Ｐゴシック" pitchFamily="34" charset="-128"/>
              </a:rPr>
              <a:t> </a:t>
            </a:r>
            <a:r>
              <a:rPr lang="fr-FR" b="1" dirty="0" err="1" smtClean="0">
                <a:ea typeface="ＭＳ Ｐゴシック" pitchFamily="34" charset="-128"/>
              </a:rPr>
              <a:t>updated</a:t>
            </a:r>
            <a:r>
              <a:rPr lang="fr-FR" dirty="0" smtClean="0">
                <a:ea typeface="ＭＳ Ｐゴシック" pitchFamily="34" charset="-128"/>
              </a:rPr>
              <a:t>:</a:t>
            </a:r>
          </a:p>
          <a:p>
            <a:endParaRPr lang="fr-FR" dirty="0">
              <a:ea typeface="ＭＳ Ｐゴシック" pitchFamily="34" charset="-128"/>
            </a:endParaRPr>
          </a:p>
          <a:p>
            <a:endParaRPr lang="fr-FR" dirty="0" smtClean="0">
              <a:ea typeface="ＭＳ Ｐゴシック" pitchFamily="34" charset="-128"/>
            </a:endParaRPr>
          </a:p>
          <a:p>
            <a:endParaRPr lang="fr-FR" dirty="0">
              <a:ea typeface="ＭＳ Ｐゴシック" pitchFamily="34" charset="-128"/>
            </a:endParaRPr>
          </a:p>
          <a:p>
            <a:endParaRPr lang="fr-FR" dirty="0" smtClean="0">
              <a:ea typeface="ＭＳ Ｐゴシック" pitchFamily="34" charset="-128"/>
            </a:endParaRPr>
          </a:p>
          <a:p>
            <a:endParaRPr lang="fr-FR" dirty="0">
              <a:ea typeface="ＭＳ Ｐゴシック" pitchFamily="34" charset="-128"/>
            </a:endParaRPr>
          </a:p>
          <a:p>
            <a:r>
              <a:rPr lang="fr-FR" dirty="0" err="1" smtClean="0">
                <a:ea typeface="ＭＳ Ｐゴシック" pitchFamily="34" charset="-128"/>
              </a:rPr>
              <a:t>We</a:t>
            </a:r>
            <a:r>
              <a:rPr lang="fr-FR" dirty="0" smtClean="0">
                <a:ea typeface="ＭＳ Ｐゴシック" pitchFamily="34" charset="-128"/>
              </a:rPr>
              <a:t> </a:t>
            </a:r>
            <a:r>
              <a:rPr lang="fr-FR" dirty="0" err="1" smtClean="0">
                <a:ea typeface="ＭＳ Ｐゴシック" pitchFamily="34" charset="-128"/>
              </a:rPr>
              <a:t>added</a:t>
            </a:r>
            <a:r>
              <a:rPr lang="fr-FR" dirty="0" smtClean="0">
                <a:ea typeface="ＭＳ Ｐゴシック" pitchFamily="34" charset="-128"/>
              </a:rPr>
              <a:t> </a:t>
            </a:r>
            <a:r>
              <a:rPr lang="fr-FR" dirty="0" err="1" smtClean="0">
                <a:ea typeface="ＭＳ Ｐゴシック" pitchFamily="34" charset="-128"/>
              </a:rPr>
              <a:t>itemTemplate</a:t>
            </a:r>
            <a:r>
              <a:rPr lang="fr-FR" dirty="0" smtClean="0">
                <a:ea typeface="ＭＳ Ｐゴシック" pitchFamily="34" charset="-128"/>
              </a:rPr>
              <a:t> &amp; </a:t>
            </a:r>
            <a:r>
              <a:rPr lang="fr-FR" dirty="0" err="1" smtClean="0">
                <a:ea typeface="ＭＳ Ｐゴシック" pitchFamily="34" charset="-128"/>
              </a:rPr>
              <a:t>groupHeaderTemplate</a:t>
            </a:r>
            <a:endParaRPr lang="fr-FR" dirty="0">
              <a:ea typeface="ＭＳ Ｐゴシック" pitchFamily="34" charset="-128"/>
            </a:endParaRPr>
          </a:p>
          <a:p>
            <a:endParaRPr lang="fr-FR" dirty="0" smtClean="0">
              <a:ea typeface="ＭＳ Ｐゴシック" pitchFamily="34" charset="-128"/>
            </a:endParaRPr>
          </a:p>
          <a:p>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smtClean="0"/>
              <a:t>WinJS</a:t>
            </a:r>
            <a:r>
              <a:rPr lang="en-US" dirty="0" smtClean="0"/>
              <a:t> Controls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à coins arrondis 4"/>
          <p:cNvSpPr/>
          <p:nvPr/>
        </p:nvSpPr>
        <p:spPr>
          <a:xfrm>
            <a:off x="107504" y="1777380"/>
            <a:ext cx="8857109" cy="2304256"/>
          </a:xfrm>
          <a:prstGeom prst="roundRect">
            <a:avLst>
              <a:gd name="adj" fmla="val 9535"/>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0070C0"/>
                </a:solidFill>
                <a:latin typeface="Courier New" panose="02070309020205020404" pitchFamily="49" charset="0"/>
                <a:cs typeface="Courier New" panose="02070309020205020404" pitchFamily="49" charset="0"/>
              </a:rPr>
              <a:t>&lt;div</a:t>
            </a:r>
            <a:r>
              <a:rPr lang="en-US" sz="1600" b="1" dirty="0">
                <a:latin typeface="Courier New" panose="02070309020205020404" pitchFamily="49" charset="0"/>
                <a:cs typeface="Courier New" panose="02070309020205020404" pitchFamily="49" charset="0"/>
              </a:rPr>
              <a:t> </a:t>
            </a:r>
            <a:r>
              <a:rPr lang="en-US" sz="1600" b="1" dirty="0">
                <a:solidFill>
                  <a:srgbClr val="FF0000"/>
                </a:solidFill>
                <a:latin typeface="Courier New" panose="02070309020205020404" pitchFamily="49" charset="0"/>
                <a:cs typeface="Courier New" panose="02070309020205020404" pitchFamily="49" charset="0"/>
              </a:rPr>
              <a:t>id</a:t>
            </a:r>
            <a:r>
              <a:rPr lang="en-US" sz="1600" b="1" dirty="0">
                <a:latin typeface="Courier New" panose="02070309020205020404" pitchFamily="49" charset="0"/>
                <a:cs typeface="Courier New" panose="02070309020205020404" pitchFamily="49" charset="0"/>
              </a:rPr>
              <a:t>=</a:t>
            </a:r>
            <a:r>
              <a:rPr lang="en-US" sz="1600" b="1" dirty="0">
                <a:solidFill>
                  <a:srgbClr val="00B050"/>
                </a:solidFill>
                <a:latin typeface="Courier New" panose="02070309020205020404" pitchFamily="49" charset="0"/>
                <a:cs typeface="Courier New" panose="02070309020205020404" pitchFamily="49" charset="0"/>
              </a:rPr>
              <a:t>"</a:t>
            </a:r>
            <a:r>
              <a:rPr lang="en-US" sz="1600" b="1" dirty="0" err="1" smtClean="0">
                <a:solidFill>
                  <a:srgbClr val="00B050"/>
                </a:solidFill>
                <a:latin typeface="Courier New" panose="02070309020205020404" pitchFamily="49" charset="0"/>
                <a:cs typeface="Courier New" panose="02070309020205020404" pitchFamily="49" charset="0"/>
              </a:rPr>
              <a:t>groupedListView</a:t>
            </a:r>
            <a:r>
              <a:rPr lang="en-US" sz="1600" b="1" dirty="0" smtClean="0">
                <a:solidFill>
                  <a:srgbClr val="00B050"/>
                </a:solidFill>
                <a:latin typeface="Courier New" panose="02070309020205020404" pitchFamily="49" charset="0"/>
                <a:cs typeface="Courier New" panose="02070309020205020404" pitchFamily="49" charset="0"/>
              </a:rPr>
              <a:t>"</a:t>
            </a:r>
            <a:r>
              <a:rPr lang="en-US" sz="1600" b="1" dirty="0" smtClean="0">
                <a:latin typeface="Courier New" panose="02070309020205020404" pitchFamily="49" charset="0"/>
                <a:cs typeface="Courier New" panose="02070309020205020404" pitchFamily="49" charset="0"/>
              </a:rPr>
              <a:t> </a:t>
            </a:r>
            <a:r>
              <a:rPr lang="en-US" sz="1600" b="1" dirty="0" smtClean="0">
                <a:solidFill>
                  <a:srgbClr val="FF0000"/>
                </a:solidFill>
                <a:latin typeface="Courier New" panose="02070309020205020404" pitchFamily="49" charset="0"/>
                <a:cs typeface="Courier New" panose="02070309020205020404" pitchFamily="49" charset="0"/>
              </a:rPr>
              <a:t>data-win-control</a:t>
            </a:r>
            <a:r>
              <a:rPr lang="en-US" sz="1600" b="1" dirty="0">
                <a:latin typeface="Courier New" panose="02070309020205020404" pitchFamily="49" charset="0"/>
                <a:cs typeface="Courier New" panose="02070309020205020404" pitchFamily="49" charset="0"/>
              </a:rPr>
              <a:t>=</a:t>
            </a:r>
            <a:r>
              <a:rPr lang="en-US" sz="1600" b="1" dirty="0">
                <a:solidFill>
                  <a:srgbClr val="00B050"/>
                </a:solidFill>
                <a:latin typeface="Courier New" panose="02070309020205020404" pitchFamily="49" charset="0"/>
                <a:cs typeface="Courier New" panose="02070309020205020404" pitchFamily="49" charset="0"/>
              </a:rPr>
              <a:t>"</a:t>
            </a:r>
            <a:r>
              <a:rPr lang="en-US" sz="1600" b="1" dirty="0" err="1">
                <a:solidFill>
                  <a:srgbClr val="00B050"/>
                </a:solidFill>
                <a:latin typeface="Courier New" panose="02070309020205020404" pitchFamily="49" charset="0"/>
                <a:cs typeface="Courier New" panose="02070309020205020404" pitchFamily="49" charset="0"/>
              </a:rPr>
              <a:t>WinJS.UI.ListView</a:t>
            </a:r>
            <a:r>
              <a:rPr lang="en-US" sz="1600" b="1" dirty="0">
                <a:solidFill>
                  <a:srgbClr val="00B050"/>
                </a:solidFill>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r>
              <a:rPr lang="en-US" sz="1600" b="1" dirty="0" smtClean="0">
                <a:solidFill>
                  <a:srgbClr val="FF0000"/>
                </a:solidFill>
                <a:latin typeface="Courier New" panose="02070309020205020404" pitchFamily="49" charset="0"/>
                <a:cs typeface="Courier New" panose="02070309020205020404" pitchFamily="49" charset="0"/>
              </a:rPr>
              <a:t>data-win-options</a:t>
            </a:r>
            <a:r>
              <a:rPr lang="en-US" sz="1600" b="1" dirty="0" smtClean="0">
                <a:latin typeface="Courier New" panose="02070309020205020404" pitchFamily="49" charset="0"/>
                <a:cs typeface="Courier New" panose="02070309020205020404" pitchFamily="49" charset="0"/>
              </a:rPr>
              <a:t>=</a:t>
            </a:r>
            <a:r>
              <a:rPr lang="en-US" sz="1600" b="1" dirty="0" smtClean="0">
                <a:solidFill>
                  <a:srgbClr val="00B050"/>
                </a:solidFill>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a:t>
            </a:r>
            <a:r>
              <a:rPr lang="en-US" sz="1600" b="1" dirty="0" smtClean="0">
                <a:solidFill>
                  <a:srgbClr val="00B050"/>
                </a:solidFill>
                <a:latin typeface="Courier New" panose="02070309020205020404" pitchFamily="49" charset="0"/>
                <a:cs typeface="Courier New" panose="02070309020205020404" pitchFamily="49" charset="0"/>
              </a:rPr>
              <a:t>   </a:t>
            </a:r>
            <a:r>
              <a:rPr lang="en-US" sz="1600" b="1" dirty="0" err="1" smtClean="0">
                <a:solidFill>
                  <a:srgbClr val="00B050"/>
                </a:solidFill>
                <a:latin typeface="Courier New" panose="02070309020205020404" pitchFamily="49" charset="0"/>
                <a:cs typeface="Courier New" panose="02070309020205020404" pitchFamily="49" charset="0"/>
              </a:rPr>
              <a:t>itemDataSource</a:t>
            </a:r>
            <a:r>
              <a:rPr lang="en-US" sz="1600" b="1" dirty="0">
                <a:solidFill>
                  <a:srgbClr val="00B050"/>
                </a:solidFill>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DataExample.groupedItemsList.dataSource</a:t>
            </a:r>
            <a:r>
              <a:rPr lang="en-US" sz="1600" b="1" dirty="0">
                <a:solidFill>
                  <a:srgbClr val="00B050"/>
                </a:solidFill>
                <a:latin typeface="Courier New" panose="02070309020205020404" pitchFamily="49" charset="0"/>
                <a:cs typeface="Courier New" panose="02070309020205020404" pitchFamily="49" charset="0"/>
              </a:rPr>
              <a:t>,</a:t>
            </a:r>
          </a:p>
          <a:p>
            <a:r>
              <a:rPr lang="en-US" sz="1600" b="1" dirty="0" smtClean="0">
                <a:solidFill>
                  <a:srgbClr val="00B050"/>
                </a:solidFill>
                <a:latin typeface="Courier New" panose="02070309020205020404" pitchFamily="49" charset="0"/>
                <a:cs typeface="Courier New" panose="02070309020205020404" pitchFamily="49" charset="0"/>
              </a:rPr>
              <a:t>    </a:t>
            </a:r>
            <a:r>
              <a:rPr lang="en-US" sz="1600" b="1" dirty="0" err="1" smtClean="0">
                <a:solidFill>
                  <a:srgbClr val="00B050"/>
                </a:solidFill>
                <a:latin typeface="Courier New" panose="02070309020205020404" pitchFamily="49" charset="0"/>
                <a:cs typeface="Courier New" panose="02070309020205020404" pitchFamily="49" charset="0"/>
              </a:rPr>
              <a:t>itemTemplate</a:t>
            </a:r>
            <a:r>
              <a:rPr lang="en-US" sz="1600" b="1" dirty="0">
                <a:solidFill>
                  <a:srgbClr val="00B050"/>
                </a:solidFill>
                <a:latin typeface="Courier New" panose="02070309020205020404" pitchFamily="49" charset="0"/>
                <a:cs typeface="Courier New" panose="02070309020205020404" pitchFamily="49" charset="0"/>
              </a:rPr>
              <a:t>: select('#</a:t>
            </a:r>
            <a:r>
              <a:rPr lang="en-US" sz="1600" b="1" dirty="0" err="1">
                <a:solidFill>
                  <a:srgbClr val="00B050"/>
                </a:solidFill>
                <a:latin typeface="Courier New" panose="02070309020205020404" pitchFamily="49" charset="0"/>
                <a:cs typeface="Courier New" panose="02070309020205020404" pitchFamily="49" charset="0"/>
              </a:rPr>
              <a:t>mediumListIconTextTemplate</a:t>
            </a:r>
            <a:r>
              <a:rPr lang="en-US" sz="1600" b="1" dirty="0">
                <a:solidFill>
                  <a:srgbClr val="00B050"/>
                </a:solidFill>
                <a:latin typeface="Courier New" panose="02070309020205020404" pitchFamily="49" charset="0"/>
                <a:cs typeface="Courier New" panose="02070309020205020404" pitchFamily="49" charset="0"/>
              </a:rPr>
              <a:t>'),</a:t>
            </a:r>
          </a:p>
          <a:p>
            <a:r>
              <a:rPr lang="en-US" sz="1600" b="1" dirty="0" smtClean="0">
                <a:solidFill>
                  <a:srgbClr val="00B050"/>
                </a:solidFill>
                <a:latin typeface="Courier New" panose="02070309020205020404" pitchFamily="49" charset="0"/>
                <a:cs typeface="Courier New" panose="02070309020205020404" pitchFamily="49" charset="0"/>
              </a:rPr>
              <a:t>    </a:t>
            </a:r>
            <a:r>
              <a:rPr lang="en-US" sz="1600" b="1" dirty="0" err="1" smtClean="0">
                <a:solidFill>
                  <a:srgbClr val="00B050"/>
                </a:solidFill>
                <a:latin typeface="Courier New" panose="02070309020205020404" pitchFamily="49" charset="0"/>
                <a:cs typeface="Courier New" panose="02070309020205020404" pitchFamily="49" charset="0"/>
              </a:rPr>
              <a:t>groupHeaderTemplate</a:t>
            </a:r>
            <a:r>
              <a:rPr lang="en-US" sz="1600" b="1" dirty="0">
                <a:solidFill>
                  <a:srgbClr val="00B050"/>
                </a:solidFill>
                <a:latin typeface="Courier New" panose="02070309020205020404" pitchFamily="49" charset="0"/>
                <a:cs typeface="Courier New" panose="02070309020205020404" pitchFamily="49" charset="0"/>
              </a:rPr>
              <a:t>: select('#</a:t>
            </a:r>
            <a:r>
              <a:rPr lang="en-US" sz="1600" b="1" dirty="0" err="1">
                <a:solidFill>
                  <a:srgbClr val="00B050"/>
                </a:solidFill>
                <a:latin typeface="Courier New" panose="02070309020205020404" pitchFamily="49" charset="0"/>
                <a:cs typeface="Courier New" panose="02070309020205020404" pitchFamily="49" charset="0"/>
              </a:rPr>
              <a:t>headerTemplate</a:t>
            </a:r>
            <a:r>
              <a:rPr lang="en-US" sz="1600" b="1" dirty="0">
                <a:solidFill>
                  <a:srgbClr val="00B050"/>
                </a:solidFill>
                <a:latin typeface="Courier New" panose="02070309020205020404" pitchFamily="49" charset="0"/>
                <a:cs typeface="Courier New" panose="02070309020205020404" pitchFamily="49" charset="0"/>
              </a:rPr>
              <a:t>'),</a:t>
            </a:r>
          </a:p>
          <a:p>
            <a:r>
              <a:rPr lang="en-US" sz="1600" b="1" dirty="0" smtClean="0">
                <a:solidFill>
                  <a:srgbClr val="00B050"/>
                </a:solidFill>
                <a:latin typeface="Courier New" panose="02070309020205020404" pitchFamily="49" charset="0"/>
                <a:cs typeface="Courier New" panose="02070309020205020404" pitchFamily="49" charset="0"/>
              </a:rPr>
              <a:t>    </a:t>
            </a:r>
            <a:r>
              <a:rPr lang="en-US" sz="1600" b="1" dirty="0" err="1" smtClean="0">
                <a:solidFill>
                  <a:srgbClr val="00B050"/>
                </a:solidFill>
                <a:latin typeface="Courier New" panose="02070309020205020404" pitchFamily="49" charset="0"/>
                <a:cs typeface="Courier New" panose="02070309020205020404" pitchFamily="49" charset="0"/>
              </a:rPr>
              <a:t>groupDataSource</a:t>
            </a:r>
            <a:r>
              <a:rPr lang="en-US" sz="1600" b="1" dirty="0">
                <a:solidFill>
                  <a:srgbClr val="00B050"/>
                </a:solidFill>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DataExample.groupedItemsList.groups.dataSource</a:t>
            </a:r>
            <a:r>
              <a:rPr lang="en-US" sz="1600" b="1" dirty="0">
                <a:solidFill>
                  <a:srgbClr val="00B050"/>
                </a:solidFill>
                <a:latin typeface="Courier New" panose="02070309020205020404" pitchFamily="49" charset="0"/>
                <a:cs typeface="Courier New" panose="02070309020205020404" pitchFamily="49" charset="0"/>
              </a:rPr>
              <a:t>,</a:t>
            </a:r>
          </a:p>
          <a:p>
            <a:r>
              <a:rPr lang="en-US" sz="1600" b="1" dirty="0" smtClean="0">
                <a:solidFill>
                  <a:srgbClr val="00B050"/>
                </a:solidFill>
                <a:latin typeface="Courier New" panose="02070309020205020404" pitchFamily="49" charset="0"/>
                <a:cs typeface="Courier New" panose="02070309020205020404" pitchFamily="49" charset="0"/>
              </a:rPr>
              <a:t>    layout</a:t>
            </a:r>
            <a:r>
              <a:rPr lang="en-US" sz="1600" b="1" dirty="0">
                <a:solidFill>
                  <a:srgbClr val="00B050"/>
                </a:solidFill>
                <a:latin typeface="Courier New" panose="02070309020205020404" pitchFamily="49" charset="0"/>
                <a:cs typeface="Courier New" panose="02070309020205020404" pitchFamily="49" charset="0"/>
              </a:rPr>
              <a:t>: {type: </a:t>
            </a:r>
            <a:r>
              <a:rPr lang="en-US" sz="1600" b="1" dirty="0" err="1">
                <a:solidFill>
                  <a:srgbClr val="00B050"/>
                </a:solidFill>
                <a:latin typeface="Courier New" panose="02070309020205020404" pitchFamily="49" charset="0"/>
                <a:cs typeface="Courier New" panose="02070309020205020404" pitchFamily="49" charset="0"/>
              </a:rPr>
              <a:t>WinJS.UI.GridLayout</a:t>
            </a:r>
            <a:r>
              <a:rPr lang="en-US" sz="1600" b="1" dirty="0" smtClean="0">
                <a:solidFill>
                  <a:srgbClr val="00B050"/>
                </a:solidFill>
                <a:latin typeface="Courier New" panose="02070309020205020404" pitchFamily="49" charset="0"/>
                <a:cs typeface="Courier New" panose="02070309020205020404" pitchFamily="49" charset="0"/>
              </a:rPr>
              <a:t>}</a:t>
            </a:r>
          </a:p>
          <a:p>
            <a:r>
              <a:rPr lang="en-US" sz="1600" b="1" dirty="0" smtClean="0">
                <a:solidFill>
                  <a:srgbClr val="00B050"/>
                </a:solidFill>
                <a:latin typeface="Courier New" panose="02070309020205020404" pitchFamily="49" charset="0"/>
                <a:cs typeface="Courier New" panose="02070309020205020404" pitchFamily="49" charset="0"/>
              </a:rPr>
              <a:t>}"</a:t>
            </a:r>
            <a:r>
              <a:rPr lang="en-US" sz="1600" b="1" dirty="0" smtClean="0">
                <a:solidFill>
                  <a:srgbClr val="0070C0"/>
                </a:solidFill>
                <a:latin typeface="Courier New" panose="02070309020205020404" pitchFamily="49" charset="0"/>
                <a:cs typeface="Courier New" panose="02070309020205020404" pitchFamily="49" charset="0"/>
              </a:rPr>
              <a:t>&gt;</a:t>
            </a:r>
          </a:p>
          <a:p>
            <a:r>
              <a:rPr lang="fr-FR" sz="1600" b="1" dirty="0" smtClean="0">
                <a:solidFill>
                  <a:srgbClr val="0070C0"/>
                </a:solidFill>
                <a:latin typeface="Courier New" panose="02070309020205020404" pitchFamily="49" charset="0"/>
                <a:ea typeface="ＭＳ Ｐゴシック" pitchFamily="1" charset="-128"/>
                <a:cs typeface="Courier New" panose="02070309020205020404" pitchFamily="49" charset="0"/>
              </a:rPr>
              <a:t>&lt;/div&gt;</a:t>
            </a:r>
            <a:endParaRPr lang="en-US" sz="1600" b="1" dirty="0">
              <a:solidFill>
                <a:srgbClr val="0070C0"/>
              </a:solidFill>
              <a:latin typeface="Courier New" panose="02070309020205020404" pitchFamily="49" charset="0"/>
              <a:ea typeface="ＭＳ Ｐゴシック" pitchFamily="1" charset="-128"/>
              <a:cs typeface="Courier New" panose="02070309020205020404" pitchFamily="49" charset="0"/>
            </a:endParaRPr>
          </a:p>
        </p:txBody>
      </p:sp>
    </p:spTree>
    <p:extLst>
      <p:ext uri="{BB962C8B-B14F-4D97-AF65-F5344CB8AC3E}">
        <p14:creationId xmlns:p14="http://schemas.microsoft.com/office/powerpoint/2010/main" val="22866262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Grouping Data : </a:t>
            </a:r>
            <a:r>
              <a:rPr lang="en-US" dirty="0" err="1" smtClean="0">
                <a:ea typeface="ＭＳ Ｐゴシック" pitchFamily="34" charset="-128"/>
              </a:rPr>
              <a:t>GroupedListView</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smtClean="0">
                <a:ea typeface="ＭＳ Ｐゴシック" pitchFamily="34" charset="-128"/>
              </a:rPr>
              <a:t>Last but not least, </a:t>
            </a:r>
            <a:r>
              <a:rPr lang="fr-FR" dirty="0" err="1" smtClean="0">
                <a:ea typeface="ＭＳ Ｐゴシック" pitchFamily="34" charset="-128"/>
              </a:rPr>
              <a:t>some</a:t>
            </a:r>
            <a:r>
              <a:rPr lang="fr-FR" dirty="0" smtClean="0">
                <a:ea typeface="ＭＳ Ｐゴシック" pitchFamily="34" charset="-128"/>
              </a:rPr>
              <a:t> (</a:t>
            </a:r>
            <a:r>
              <a:rPr lang="fr-FR" dirty="0" err="1" smtClean="0">
                <a:ea typeface="ＭＳ Ｐゴシック" pitchFamily="34" charset="-128"/>
              </a:rPr>
              <a:t>minimalist</a:t>
            </a:r>
            <a:r>
              <a:rPr lang="fr-FR" dirty="0" smtClean="0">
                <a:ea typeface="ＭＳ Ｐゴシック" pitchFamily="34" charset="-128"/>
              </a:rPr>
              <a:t>) CSS:</a:t>
            </a:r>
          </a:p>
          <a:p>
            <a:endParaRPr lang="fr-FR" dirty="0">
              <a:ea typeface="ＭＳ Ｐゴシック" pitchFamily="34" charset="-128"/>
            </a:endParaRPr>
          </a:p>
          <a:p>
            <a:endParaRPr lang="fr-FR" dirty="0" smtClean="0">
              <a:ea typeface="ＭＳ Ｐゴシック" pitchFamily="34" charset="-128"/>
            </a:endParaRPr>
          </a:p>
          <a:p>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smtClean="0"/>
              <a:t>WinJS</a:t>
            </a:r>
            <a:r>
              <a:rPr lang="en-US" dirty="0" smtClean="0"/>
              <a:t> Controls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à coins arrondis 4"/>
          <p:cNvSpPr/>
          <p:nvPr/>
        </p:nvSpPr>
        <p:spPr>
          <a:xfrm>
            <a:off x="107504" y="1705372"/>
            <a:ext cx="8857109" cy="792088"/>
          </a:xfrm>
          <a:prstGeom prst="roundRect">
            <a:avLst>
              <a:gd name="adj" fmla="val 9535"/>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0070C0"/>
                </a:solidFill>
                <a:latin typeface="Courier New" panose="02070309020205020404" pitchFamily="49" charset="0"/>
                <a:cs typeface="Courier New" panose="02070309020205020404" pitchFamily="49" charset="0"/>
              </a:rPr>
              <a:t>#</a:t>
            </a:r>
            <a:r>
              <a:rPr lang="en-US" sz="1600" b="1" dirty="0" err="1">
                <a:solidFill>
                  <a:srgbClr val="0070C0"/>
                </a:solidFill>
                <a:latin typeface="Courier New" panose="02070309020205020404" pitchFamily="49" charset="0"/>
                <a:cs typeface="Courier New" panose="02070309020205020404" pitchFamily="49" charset="0"/>
              </a:rPr>
              <a:t>groupedListView</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smtClean="0">
                <a:solidFill>
                  <a:srgbClr val="FF0000"/>
                </a:solidFill>
                <a:latin typeface="Courier New" panose="02070309020205020404" pitchFamily="49" charset="0"/>
                <a:cs typeface="Courier New" panose="02070309020205020404" pitchFamily="49" charset="0"/>
              </a:rPr>
              <a:t>width</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600px; </a:t>
            </a:r>
            <a:r>
              <a:rPr lang="en-US" sz="1600" b="1" dirty="0" smtClean="0">
                <a:solidFill>
                  <a:srgbClr val="FF0000"/>
                </a:solidFill>
                <a:latin typeface="Courier New" panose="02070309020205020404" pitchFamily="49" charset="0"/>
                <a:cs typeface="Courier New" panose="02070309020205020404" pitchFamily="49" charset="0"/>
              </a:rPr>
              <a:t>border</a:t>
            </a:r>
            <a:r>
              <a:rPr lang="en-US" sz="1600" b="1" dirty="0">
                <a:latin typeface="Courier New" panose="02070309020205020404" pitchFamily="49" charset="0"/>
                <a:cs typeface="Courier New" panose="02070309020205020404" pitchFamily="49" charset="0"/>
              </a:rPr>
              <a:t>: 1px white solid</a:t>
            </a:r>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en-US" sz="1600" b="1" dirty="0">
                <a:solidFill>
                  <a:srgbClr val="0070C0"/>
                </a:solidFill>
                <a:latin typeface="Courier New" panose="02070309020205020404" pitchFamily="49" charset="0"/>
                <a:cs typeface="Courier New" panose="02070309020205020404" pitchFamily="49" charset="0"/>
              </a:rPr>
              <a:t>.</a:t>
            </a:r>
            <a:r>
              <a:rPr lang="en-US" sz="1600" b="1" dirty="0" err="1">
                <a:solidFill>
                  <a:srgbClr val="0070C0"/>
                </a:solidFill>
                <a:latin typeface="Courier New" panose="02070309020205020404" pitchFamily="49" charset="0"/>
                <a:cs typeface="Courier New" panose="02070309020205020404" pitchFamily="49" charset="0"/>
              </a:rPr>
              <a:t>simpleAnimalItem</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simpleHeaderItem</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smtClean="0">
                <a:solidFill>
                  <a:srgbClr val="FF0000"/>
                </a:solidFill>
                <a:latin typeface="Courier New" panose="02070309020205020404" pitchFamily="49" charset="0"/>
                <a:cs typeface="Courier New" panose="02070309020205020404" pitchFamily="49" charset="0"/>
              </a:rPr>
              <a:t>width</a:t>
            </a:r>
            <a:r>
              <a:rPr lang="en-US" sz="1600" b="1" dirty="0">
                <a:latin typeface="Courier New" panose="02070309020205020404" pitchFamily="49" charset="0"/>
                <a:cs typeface="Courier New" panose="02070309020205020404" pitchFamily="49" charset="0"/>
              </a:rPr>
              <a:t>: 250px</a:t>
            </a:r>
            <a:r>
              <a:rPr lang="en-US" sz="1600" b="1" dirty="0" smtClean="0">
                <a:latin typeface="Courier New" panose="02070309020205020404" pitchFamily="49" charset="0"/>
                <a:cs typeface="Courier New" panose="02070309020205020404" pitchFamily="49" charset="0"/>
              </a:rPr>
              <a:t>; }</a:t>
            </a:r>
            <a:endParaRPr lang="en-US" sz="1600" b="1" dirty="0">
              <a:solidFill>
                <a:srgbClr val="0070C0"/>
              </a:solidFill>
              <a:latin typeface="Courier New" panose="02070309020205020404" pitchFamily="49" charset="0"/>
              <a:ea typeface="ＭＳ Ｐゴシック" pitchFamily="1" charset="-128"/>
              <a:cs typeface="Courier New" panose="02070309020205020404" pitchFamily="49" charset="0"/>
            </a:endParaRPr>
          </a:p>
        </p:txBody>
      </p:sp>
      <p:pic>
        <p:nvPicPr>
          <p:cNvPr id="2" name="Image 1"/>
          <p:cNvPicPr>
            <a:picLocks noChangeAspect="1"/>
          </p:cNvPicPr>
          <p:nvPr/>
        </p:nvPicPr>
        <p:blipFill>
          <a:blip r:embed="rId4"/>
          <a:stretch>
            <a:fillRect/>
          </a:stretch>
        </p:blipFill>
        <p:spPr>
          <a:xfrm>
            <a:off x="2093894" y="2925890"/>
            <a:ext cx="4956212" cy="2176087"/>
          </a:xfrm>
          <a:prstGeom prst="rect">
            <a:avLst/>
          </a:prstGeom>
        </p:spPr>
      </p:pic>
    </p:spTree>
    <p:extLst>
      <p:ext uri="{BB962C8B-B14F-4D97-AF65-F5344CB8AC3E}">
        <p14:creationId xmlns:p14="http://schemas.microsoft.com/office/powerpoint/2010/main" val="25515686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3696792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(1/2)</a:t>
            </a:r>
            <a:endParaRPr lang="en-US" dirty="0"/>
          </a:p>
        </p:txBody>
      </p:sp>
      <p:sp>
        <p:nvSpPr>
          <p:cNvPr id="3" name="Espace réservé du contenu 2"/>
          <p:cNvSpPr>
            <a:spLocks noGrp="1"/>
          </p:cNvSpPr>
          <p:nvPr>
            <p:ph idx="1"/>
          </p:nvPr>
        </p:nvSpPr>
        <p:spPr/>
        <p:txBody>
          <a:bodyPr/>
          <a:lstStyle/>
          <a:p>
            <a:r>
              <a:rPr lang="fr-FR" sz="2800" dirty="0" smtClean="0"/>
              <a:t>Set up default data</a:t>
            </a:r>
          </a:p>
          <a:p>
            <a:pPr lvl="1"/>
            <a:r>
              <a:rPr lang="fr-FR" dirty="0" err="1" smtClean="0"/>
              <a:t>Create</a:t>
            </a:r>
            <a:r>
              <a:rPr lang="fr-FR" dirty="0" smtClean="0"/>
              <a:t> </a:t>
            </a:r>
            <a:r>
              <a:rPr lang="fr-FR" dirty="0" err="1" smtClean="0"/>
              <a:t>some</a:t>
            </a:r>
            <a:r>
              <a:rPr lang="fr-FR" dirty="0" smtClean="0"/>
              <a:t> JSON data at </a:t>
            </a:r>
            <a:r>
              <a:rPr lang="fr-FR" dirty="0" smtClean="0">
                <a:hlinkClick r:id="rId2"/>
              </a:rPr>
              <a:t>http</a:t>
            </a:r>
            <a:r>
              <a:rPr lang="fr-FR" dirty="0">
                <a:hlinkClick r:id="rId2"/>
              </a:rPr>
              <a:t>://www.json-generator.com</a:t>
            </a:r>
            <a:r>
              <a:rPr lang="fr-FR" dirty="0" smtClean="0">
                <a:hlinkClick r:id="rId2"/>
              </a:rPr>
              <a:t>/</a:t>
            </a:r>
            <a:endParaRPr lang="fr-FR" dirty="0" smtClean="0"/>
          </a:p>
          <a:p>
            <a:pPr lvl="1"/>
            <a:r>
              <a:rPr lang="fr-FR" dirty="0" smtClean="0"/>
              <a:t>Store </a:t>
            </a:r>
            <a:r>
              <a:rPr lang="fr-FR" dirty="0" err="1" smtClean="0"/>
              <a:t>them</a:t>
            </a:r>
            <a:r>
              <a:rPr lang="fr-FR" dirty="0" smtClean="0"/>
              <a:t> as a single variable in </a:t>
            </a:r>
            <a:r>
              <a:rPr lang="fr-FR" dirty="0" err="1" smtClean="0"/>
              <a:t>your</a:t>
            </a:r>
            <a:r>
              <a:rPr lang="fr-FR" dirty="0" smtClean="0"/>
              <a:t> JS file</a:t>
            </a:r>
          </a:p>
          <a:p>
            <a:pPr lvl="1"/>
            <a:endParaRPr lang="fr-FR" dirty="0"/>
          </a:p>
          <a:p>
            <a:r>
              <a:rPr lang="fr-FR" dirty="0" smtClean="0"/>
              <a:t>Group </a:t>
            </a:r>
            <a:r>
              <a:rPr lang="fr-FR" dirty="0" err="1" smtClean="0"/>
              <a:t>these</a:t>
            </a:r>
            <a:r>
              <a:rPr lang="fr-FR" dirty="0" smtClean="0"/>
              <a:t> data in </a:t>
            </a:r>
            <a:r>
              <a:rPr lang="fr-FR" dirty="0" err="1" smtClean="0"/>
              <a:t>three</a:t>
            </a:r>
            <a:r>
              <a:rPr lang="fr-FR" dirty="0" smtClean="0"/>
              <a:t> </a:t>
            </a:r>
            <a:r>
              <a:rPr lang="fr-FR" dirty="0" err="1" smtClean="0"/>
              <a:t>different</a:t>
            </a:r>
            <a:r>
              <a:rPr lang="fr-FR" dirty="0" smtClean="0"/>
              <a:t> </a:t>
            </a:r>
            <a:r>
              <a:rPr lang="fr-FR" dirty="0" err="1" smtClean="0"/>
              <a:t>ways</a:t>
            </a:r>
            <a:r>
              <a:rPr lang="fr-FR" dirty="0" smtClean="0"/>
              <a:t>:</a:t>
            </a:r>
          </a:p>
          <a:p>
            <a:pPr lvl="1"/>
            <a:r>
              <a:rPr lang="fr-FR" dirty="0" err="1" smtClean="0"/>
              <a:t>isActive</a:t>
            </a:r>
            <a:endParaRPr lang="fr-FR" dirty="0" smtClean="0"/>
          </a:p>
          <a:p>
            <a:pPr lvl="1"/>
            <a:r>
              <a:rPr lang="fr-FR" dirty="0"/>
              <a:t>t</a:t>
            </a:r>
            <a:r>
              <a:rPr lang="fr-FR" dirty="0" smtClean="0"/>
              <a:t>ags</a:t>
            </a:r>
          </a:p>
          <a:p>
            <a:pPr lvl="1"/>
            <a:r>
              <a:rPr lang="fr-FR" dirty="0" err="1" smtClean="0"/>
              <a:t>name</a:t>
            </a:r>
            <a:endParaRPr lang="fr-FR" dirty="0" smtClean="0"/>
          </a:p>
          <a:p>
            <a:pPr lvl="1"/>
            <a:endParaRPr lang="fr-FR" dirty="0"/>
          </a:p>
          <a:p>
            <a:endParaRPr lang="en-US" dirty="0" smtClean="0"/>
          </a:p>
        </p:txBody>
      </p:sp>
      <p:sp>
        <p:nvSpPr>
          <p:cNvPr id="4" name="Espace réservé du contenu 3"/>
          <p:cNvSpPr>
            <a:spLocks noGrp="1"/>
          </p:cNvSpPr>
          <p:nvPr>
            <p:ph sz="quarter" idx="13"/>
          </p:nvPr>
        </p:nvSpPr>
        <p:spPr/>
        <p:txBody>
          <a:bodyPr/>
          <a:lstStyle/>
          <a:p>
            <a:r>
              <a:rPr lang="en-US" dirty="0" err="1" smtClean="0"/>
              <a:t>WinJS</a:t>
            </a:r>
            <a:r>
              <a:rPr lang="en-US" dirty="0" smtClean="0"/>
              <a:t> Syntax &amp; Controls</a:t>
            </a:r>
            <a:endParaRPr lang="en-US" dirty="0"/>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170256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Introduction</a:t>
            </a:r>
          </a:p>
        </p:txBody>
      </p:sp>
      <p:sp>
        <p:nvSpPr>
          <p:cNvPr id="18434" name="Espace réservé du contenu 2"/>
          <p:cNvSpPr>
            <a:spLocks noGrp="1"/>
          </p:cNvSpPr>
          <p:nvPr>
            <p:ph idx="1"/>
          </p:nvPr>
        </p:nvSpPr>
        <p:spPr>
          <a:xfrm>
            <a:off x="467544" y="1128713"/>
            <a:ext cx="8280920" cy="4230687"/>
          </a:xfrm>
        </p:spPr>
        <p:txBody>
          <a:bodyPr/>
          <a:lstStyle/>
          <a:p>
            <a:r>
              <a:rPr lang="fr-FR" dirty="0" smtClean="0">
                <a:ea typeface="ＭＳ Ｐゴシック" pitchFamily="34" charset="-128"/>
              </a:rPr>
              <a:t>Universal Apps </a:t>
            </a:r>
            <a:r>
              <a:rPr lang="fr-FR" dirty="0" err="1" smtClean="0">
                <a:ea typeface="ＭＳ Ｐゴシック" pitchFamily="34" charset="-128"/>
              </a:rPr>
              <a:t>developed</a:t>
            </a:r>
            <a:r>
              <a:rPr lang="fr-FR" dirty="0" smtClean="0">
                <a:ea typeface="ＭＳ Ｐゴシック" pitchFamily="34" charset="-128"/>
              </a:rPr>
              <a:t> </a:t>
            </a:r>
            <a:r>
              <a:rPr lang="fr-FR" dirty="0" err="1" smtClean="0">
                <a:ea typeface="ＭＳ Ｐゴシック" pitchFamily="34" charset="-128"/>
              </a:rPr>
              <a:t>with</a:t>
            </a:r>
            <a:r>
              <a:rPr lang="fr-FR" dirty="0" smtClean="0">
                <a:ea typeface="ＭＳ Ｐゴシック" pitchFamily="34" charset="-128"/>
              </a:rPr>
              <a:t> </a:t>
            </a:r>
            <a:r>
              <a:rPr lang="fr-FR" dirty="0" err="1" smtClean="0">
                <a:ea typeface="ＭＳ Ｐゴシック" pitchFamily="34" charset="-128"/>
              </a:rPr>
              <a:t>many</a:t>
            </a:r>
            <a:r>
              <a:rPr lang="fr-FR" dirty="0" smtClean="0">
                <a:ea typeface="ＭＳ Ｐゴシック" pitchFamily="34" charset="-128"/>
              </a:rPr>
              <a:t> </a:t>
            </a:r>
            <a:r>
              <a:rPr lang="fr-FR" dirty="0" err="1" smtClean="0">
                <a:ea typeface="ＭＳ Ｐゴシック" pitchFamily="34" charset="-128"/>
              </a:rPr>
              <a:t>languages</a:t>
            </a:r>
            <a:endParaRPr lang="fr-FR" dirty="0" smtClean="0">
              <a:ea typeface="ＭＳ Ｐゴシック" pitchFamily="34" charset="-128"/>
            </a:endParaRPr>
          </a:p>
          <a:p>
            <a:pPr lvl="1"/>
            <a:r>
              <a:rPr lang="fr-FR" dirty="0" err="1" smtClean="0">
                <a:ea typeface="ＭＳ Ｐゴシック" pitchFamily="34" charset="-128"/>
              </a:rPr>
              <a:t>Every</a:t>
            </a:r>
            <a:r>
              <a:rPr lang="fr-FR" dirty="0" smtClean="0">
                <a:ea typeface="ＭＳ Ｐゴシック" pitchFamily="34" charset="-128"/>
              </a:rPr>
              <a:t> .NET </a:t>
            </a:r>
            <a:r>
              <a:rPr lang="fr-FR" dirty="0" err="1" smtClean="0">
                <a:ea typeface="ＭＳ Ｐゴシック" pitchFamily="34" charset="-128"/>
              </a:rPr>
              <a:t>language</a:t>
            </a:r>
            <a:r>
              <a:rPr lang="fr-FR" dirty="0" smtClean="0">
                <a:ea typeface="ＭＳ Ｐゴシック" pitchFamily="34" charset="-128"/>
              </a:rPr>
              <a:t> (C#, C++, …) </a:t>
            </a:r>
            <a:r>
              <a:rPr lang="fr-FR" dirty="0" err="1" smtClean="0">
                <a:ea typeface="ＭＳ Ｐゴシック" pitchFamily="34" charset="-128"/>
              </a:rPr>
              <a:t>with</a:t>
            </a:r>
            <a:r>
              <a:rPr lang="fr-FR" dirty="0" smtClean="0">
                <a:ea typeface="ＭＳ Ｐゴシック" pitchFamily="34" charset="-128"/>
              </a:rPr>
              <a:t> XAML</a:t>
            </a:r>
          </a:p>
          <a:p>
            <a:pPr lvl="1"/>
            <a:r>
              <a:rPr lang="fr-FR" dirty="0" err="1" smtClean="0">
                <a:ea typeface="ＭＳ Ｐゴシック" pitchFamily="34" charset="-128"/>
              </a:rPr>
              <a:t>Also</a:t>
            </a:r>
            <a:r>
              <a:rPr lang="fr-FR" dirty="0" smtClean="0">
                <a:ea typeface="ＭＳ Ｐゴシック" pitchFamily="34" charset="-128"/>
              </a:rPr>
              <a:t> HTML and JavaScript!</a:t>
            </a:r>
          </a:p>
          <a:p>
            <a:pPr lvl="1"/>
            <a:endParaRPr lang="fr-FR" dirty="0">
              <a:ea typeface="ＭＳ Ｐゴシック" pitchFamily="34" charset="-128"/>
            </a:endParaRPr>
          </a:p>
          <a:p>
            <a:r>
              <a:rPr lang="fr-FR" dirty="0" err="1" smtClean="0">
                <a:ea typeface="ＭＳ Ｐゴシック" pitchFamily="34" charset="-128"/>
              </a:rPr>
              <a:t>WinJS</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a JavaScript </a:t>
            </a:r>
            <a:r>
              <a:rPr lang="fr-FR" dirty="0" err="1" smtClean="0">
                <a:ea typeface="ＭＳ Ｐゴシック" pitchFamily="34" charset="-128"/>
              </a:rPr>
              <a:t>framework</a:t>
            </a:r>
            <a:endParaRPr lang="fr-FR" dirty="0" smtClean="0">
              <a:ea typeface="ＭＳ Ｐゴシック" pitchFamily="34" charset="-128"/>
            </a:endParaRPr>
          </a:p>
          <a:p>
            <a:pPr lvl="1"/>
            <a:r>
              <a:rPr lang="fr-FR" dirty="0" smtClean="0">
                <a:ea typeface="ＭＳ Ｐゴシック" pitchFamily="34" charset="-128"/>
              </a:rPr>
              <a:t>Use of HTML </a:t>
            </a:r>
            <a:r>
              <a:rPr lang="fr-FR" dirty="0" err="1" smtClean="0">
                <a:ea typeface="ＭＳ Ｐゴシック" pitchFamily="34" charset="-128"/>
              </a:rPr>
              <a:t>attributes</a:t>
            </a:r>
            <a:r>
              <a:rPr lang="fr-FR" dirty="0" smtClean="0">
                <a:ea typeface="ＭＳ Ｐゴシック" pitchFamily="34" charset="-128"/>
              </a:rPr>
              <a:t> to </a:t>
            </a:r>
            <a:r>
              <a:rPr lang="fr-FR" dirty="0" err="1" smtClean="0">
                <a:ea typeface="ＭＳ Ｐゴシック" pitchFamily="34" charset="-128"/>
              </a:rPr>
              <a:t>define</a:t>
            </a:r>
            <a:r>
              <a:rPr lang="fr-FR" dirty="0" smtClean="0">
                <a:ea typeface="ＭＳ Ｐゴシック" pitchFamily="34" charset="-128"/>
              </a:rPr>
              <a:t> </a:t>
            </a:r>
            <a:r>
              <a:rPr lang="fr-FR" dirty="0" err="1" smtClean="0">
                <a:ea typeface="ＭＳ Ｐゴシック" pitchFamily="34" charset="-128"/>
              </a:rPr>
              <a:t>controls</a:t>
            </a:r>
            <a:endParaRPr lang="fr-FR" dirty="0" smtClean="0">
              <a:ea typeface="ＭＳ Ｐゴシック" pitchFamily="34" charset="-128"/>
            </a:endParaRPr>
          </a:p>
          <a:p>
            <a:pPr lvl="1"/>
            <a:r>
              <a:rPr lang="fr-FR" dirty="0" smtClean="0">
                <a:ea typeface="ＭＳ Ｐゴシック" pitchFamily="34" charset="-128"/>
              </a:rPr>
              <a:t>Use of CSS to design </a:t>
            </a:r>
            <a:r>
              <a:rPr lang="fr-FR" dirty="0" err="1" smtClean="0">
                <a:ea typeface="ＭＳ Ｐゴシック" pitchFamily="34" charset="-128"/>
              </a:rPr>
              <a:t>your</a:t>
            </a:r>
            <a:r>
              <a:rPr lang="fr-FR" dirty="0" smtClean="0">
                <a:ea typeface="ＭＳ Ｐゴシック" pitchFamily="34" charset="-128"/>
              </a:rPr>
              <a:t> application</a:t>
            </a:r>
          </a:p>
          <a:p>
            <a:pPr lvl="1"/>
            <a:r>
              <a:rPr lang="fr-FR" dirty="0" smtClean="0">
                <a:ea typeface="ＭＳ Ｐゴシック" pitchFamily="34" charset="-128"/>
              </a:rPr>
              <a:t>Use of JavaScript to </a:t>
            </a:r>
            <a:r>
              <a:rPr lang="fr-FR" dirty="0" err="1" smtClean="0">
                <a:ea typeface="ＭＳ Ｐゴシック" pitchFamily="34" charset="-128"/>
              </a:rPr>
              <a:t>handle</a:t>
            </a:r>
            <a:r>
              <a:rPr lang="fr-FR" dirty="0" smtClean="0">
                <a:ea typeface="ＭＳ Ｐゴシック" pitchFamily="34" charset="-128"/>
              </a:rPr>
              <a:t> code </a:t>
            </a:r>
            <a:r>
              <a:rPr lang="fr-FR" dirty="0" err="1" smtClean="0">
                <a:ea typeface="ＭＳ Ｐゴシック" pitchFamily="34" charset="-128"/>
              </a:rPr>
              <a:t>behind</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What is </a:t>
            </a:r>
            <a:r>
              <a:rPr lang="en-US" dirty="0" err="1" smtClean="0">
                <a:ea typeface="ＭＳ Ｐゴシック" pitchFamily="34" charset="-128"/>
              </a:rPr>
              <a:t>WinJS</a:t>
            </a:r>
            <a:r>
              <a:rPr lang="en-US" dirty="0" smtClean="0">
                <a:ea typeface="ＭＳ Ｐゴシック" pitchFamily="34" charset="-128"/>
              </a:rPr>
              <a: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4432102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(2/2)</a:t>
            </a:r>
            <a:endParaRPr lang="en-US" dirty="0"/>
          </a:p>
        </p:txBody>
      </p:sp>
      <p:sp>
        <p:nvSpPr>
          <p:cNvPr id="3" name="Espace réservé du contenu 2"/>
          <p:cNvSpPr>
            <a:spLocks noGrp="1"/>
          </p:cNvSpPr>
          <p:nvPr>
            <p:ph idx="1"/>
          </p:nvPr>
        </p:nvSpPr>
        <p:spPr/>
        <p:txBody>
          <a:bodyPr/>
          <a:lstStyle/>
          <a:p>
            <a:r>
              <a:rPr lang="fr-FR" sz="2800" dirty="0" err="1" smtClean="0"/>
              <a:t>Create</a:t>
            </a:r>
            <a:r>
              <a:rPr lang="fr-FR" sz="2800" dirty="0" smtClean="0"/>
              <a:t> </a:t>
            </a:r>
            <a:r>
              <a:rPr lang="fr-FR" sz="2800" dirty="0" err="1" smtClean="0"/>
              <a:t>three</a:t>
            </a:r>
            <a:r>
              <a:rPr lang="fr-FR" sz="2800" dirty="0" smtClean="0"/>
              <a:t> </a:t>
            </a:r>
            <a:r>
              <a:rPr lang="fr-FR" sz="2800" dirty="0" err="1" smtClean="0"/>
              <a:t>HubSection</a:t>
            </a:r>
            <a:r>
              <a:rPr lang="fr-FR" sz="2800" dirty="0" smtClean="0"/>
              <a:t> in </a:t>
            </a:r>
            <a:r>
              <a:rPr lang="fr-FR" sz="2800" dirty="0" err="1" smtClean="0"/>
              <a:t>your</a:t>
            </a:r>
            <a:r>
              <a:rPr lang="fr-FR" sz="2800" dirty="0" smtClean="0"/>
              <a:t> App</a:t>
            </a:r>
          </a:p>
          <a:p>
            <a:pPr lvl="1"/>
            <a:r>
              <a:rPr lang="fr-FR" dirty="0" smtClean="0"/>
              <a:t>Display </a:t>
            </a:r>
            <a:r>
              <a:rPr lang="fr-FR" dirty="0" err="1" smtClean="0"/>
              <a:t>these</a:t>
            </a:r>
            <a:r>
              <a:rPr lang="fr-FR" dirty="0" smtClean="0"/>
              <a:t> </a:t>
            </a:r>
            <a:r>
              <a:rPr lang="fr-FR" dirty="0" err="1" smtClean="0"/>
              <a:t>grouped</a:t>
            </a:r>
            <a:r>
              <a:rPr lang="fr-FR" dirty="0" smtClean="0"/>
              <a:t> data </a:t>
            </a:r>
            <a:r>
              <a:rPr lang="fr-FR" dirty="0" err="1" smtClean="0"/>
              <a:t>with</a:t>
            </a:r>
            <a:r>
              <a:rPr lang="fr-FR" dirty="0" smtClean="0"/>
              <a:t> </a:t>
            </a:r>
            <a:r>
              <a:rPr lang="fr-FR" dirty="0" err="1" smtClean="0"/>
              <a:t>nice</a:t>
            </a:r>
            <a:r>
              <a:rPr lang="fr-FR" dirty="0" smtClean="0"/>
              <a:t> UX</a:t>
            </a:r>
          </a:p>
          <a:p>
            <a:pPr lvl="1"/>
            <a:r>
              <a:rPr lang="fr-FR" dirty="0" smtClean="0"/>
              <a:t>Display relevant data in </a:t>
            </a:r>
            <a:r>
              <a:rPr lang="fr-FR" dirty="0" err="1" smtClean="0"/>
              <a:t>each</a:t>
            </a:r>
            <a:r>
              <a:rPr lang="fr-FR" dirty="0" smtClean="0"/>
              <a:t> </a:t>
            </a:r>
            <a:r>
              <a:rPr lang="fr-FR" dirty="0" err="1" smtClean="0"/>
              <a:t>ItemTemplate</a:t>
            </a:r>
            <a:endParaRPr lang="fr-FR" dirty="0"/>
          </a:p>
          <a:p>
            <a:r>
              <a:rPr lang="fr-FR" dirty="0" err="1" smtClean="0"/>
              <a:t>Take</a:t>
            </a:r>
            <a:r>
              <a:rPr lang="fr-FR" dirty="0" smtClean="0"/>
              <a:t> </a:t>
            </a:r>
            <a:r>
              <a:rPr lang="fr-FR" dirty="0" err="1" smtClean="0"/>
              <a:t>some</a:t>
            </a:r>
            <a:r>
              <a:rPr lang="fr-FR" dirty="0" smtClean="0"/>
              <a:t> time to </a:t>
            </a:r>
            <a:r>
              <a:rPr lang="fr-FR" dirty="0" err="1" smtClean="0"/>
              <a:t>make</a:t>
            </a:r>
            <a:r>
              <a:rPr lang="fr-FR" dirty="0" smtClean="0"/>
              <a:t> a confortable design </a:t>
            </a:r>
            <a:r>
              <a:rPr lang="fr-FR" dirty="0" smtClean="0">
                <a:sym typeface="Wingdings" panose="05000000000000000000" pitchFamily="2" charset="2"/>
              </a:rPr>
              <a:t></a:t>
            </a:r>
          </a:p>
          <a:p>
            <a:endParaRPr lang="fr-FR" dirty="0">
              <a:sym typeface="Wingdings" panose="05000000000000000000" pitchFamily="2" charset="2"/>
            </a:endParaRPr>
          </a:p>
          <a:p>
            <a:r>
              <a:rPr lang="fr-FR" dirty="0" smtClean="0">
                <a:sym typeface="Wingdings" panose="05000000000000000000" pitchFamily="2" charset="2"/>
              </a:rPr>
              <a:t>Bonus: On click, </a:t>
            </a:r>
            <a:r>
              <a:rPr lang="fr-FR" dirty="0" err="1" smtClean="0">
                <a:sym typeface="Wingdings" panose="05000000000000000000" pitchFamily="2" charset="2"/>
              </a:rPr>
              <a:t>you</a:t>
            </a:r>
            <a:r>
              <a:rPr lang="fr-FR" dirty="0" smtClean="0">
                <a:sym typeface="Wingdings" panose="05000000000000000000" pitchFamily="2" charset="2"/>
              </a:rPr>
              <a:t> </a:t>
            </a:r>
            <a:r>
              <a:rPr lang="fr-FR" dirty="0" err="1" smtClean="0">
                <a:sym typeface="Wingdings" panose="05000000000000000000" pitchFamily="2" charset="2"/>
              </a:rPr>
              <a:t>should</a:t>
            </a:r>
            <a:r>
              <a:rPr lang="fr-FR" dirty="0" smtClean="0">
                <a:sym typeface="Wingdings" panose="05000000000000000000" pitchFamily="2" charset="2"/>
              </a:rPr>
              <a:t> </a:t>
            </a:r>
            <a:r>
              <a:rPr lang="fr-FR" dirty="0" err="1" smtClean="0">
                <a:sym typeface="Wingdings" panose="05000000000000000000" pitchFamily="2" charset="2"/>
              </a:rPr>
              <a:t>navigate</a:t>
            </a:r>
            <a:r>
              <a:rPr lang="fr-FR" dirty="0" smtClean="0">
                <a:sym typeface="Wingdings" panose="05000000000000000000" pitchFamily="2" charset="2"/>
              </a:rPr>
              <a:t> on an </a:t>
            </a:r>
            <a:r>
              <a:rPr lang="fr-FR" dirty="0" err="1" smtClean="0">
                <a:sym typeface="Wingdings" panose="05000000000000000000" pitchFamily="2" charset="2"/>
              </a:rPr>
              <a:t>ItemPage</a:t>
            </a:r>
            <a:endParaRPr lang="fr-FR" dirty="0" smtClean="0">
              <a:sym typeface="Wingdings" panose="05000000000000000000" pitchFamily="2" charset="2"/>
            </a:endParaRPr>
          </a:p>
          <a:p>
            <a:pPr lvl="1"/>
            <a:r>
              <a:rPr lang="fr-FR" dirty="0" err="1" smtClean="0">
                <a:sym typeface="Wingdings" panose="05000000000000000000" pitchFamily="2" charset="2"/>
              </a:rPr>
              <a:t>Displaying</a:t>
            </a:r>
            <a:r>
              <a:rPr lang="fr-FR" dirty="0" smtClean="0">
                <a:sym typeface="Wingdings" panose="05000000000000000000" pitchFamily="2" charset="2"/>
              </a:rPr>
              <a:t> </a:t>
            </a:r>
            <a:r>
              <a:rPr lang="fr-FR" dirty="0" err="1" smtClean="0">
                <a:sym typeface="Wingdings" panose="05000000000000000000" pitchFamily="2" charset="2"/>
              </a:rPr>
              <a:t>some</a:t>
            </a:r>
            <a:r>
              <a:rPr lang="fr-FR" dirty="0" smtClean="0">
                <a:sym typeface="Wingdings" panose="05000000000000000000" pitchFamily="2" charset="2"/>
              </a:rPr>
              <a:t> data about the </a:t>
            </a:r>
            <a:r>
              <a:rPr lang="fr-FR" dirty="0" err="1" smtClean="0">
                <a:sym typeface="Wingdings" panose="05000000000000000000" pitchFamily="2" charset="2"/>
              </a:rPr>
              <a:t>current</a:t>
            </a:r>
            <a:r>
              <a:rPr lang="fr-FR" dirty="0" smtClean="0">
                <a:sym typeface="Wingdings" panose="05000000000000000000" pitchFamily="2" charset="2"/>
              </a:rPr>
              <a:t> user</a:t>
            </a:r>
          </a:p>
          <a:p>
            <a:pPr lvl="1"/>
            <a:r>
              <a:rPr lang="fr-FR" dirty="0" smtClean="0">
                <a:sym typeface="Wingdings" panose="05000000000000000000" pitchFamily="2" charset="2"/>
              </a:rPr>
              <a:t>Use « id » or « </a:t>
            </a:r>
            <a:r>
              <a:rPr lang="fr-FR" dirty="0" err="1" smtClean="0">
                <a:sym typeface="Wingdings" panose="05000000000000000000" pitchFamily="2" charset="2"/>
              </a:rPr>
              <a:t>guid</a:t>
            </a:r>
            <a:r>
              <a:rPr lang="fr-FR" dirty="0" smtClean="0">
                <a:sym typeface="Wingdings" panose="05000000000000000000" pitchFamily="2" charset="2"/>
              </a:rPr>
              <a:t> » </a:t>
            </a:r>
            <a:r>
              <a:rPr lang="fr-FR" dirty="0" err="1" smtClean="0">
                <a:sym typeface="Wingdings" panose="05000000000000000000" pitchFamily="2" charset="2"/>
              </a:rPr>
              <a:t>property</a:t>
            </a:r>
            <a:r>
              <a:rPr lang="fr-FR" dirty="0" smtClean="0">
                <a:sym typeface="Wingdings" panose="05000000000000000000" pitchFamily="2" charset="2"/>
              </a:rPr>
              <a:t> to </a:t>
            </a:r>
            <a:r>
              <a:rPr lang="fr-FR" dirty="0" err="1" smtClean="0">
                <a:sym typeface="Wingdings" panose="05000000000000000000" pitchFamily="2" charset="2"/>
              </a:rPr>
              <a:t>achieve</a:t>
            </a:r>
            <a:r>
              <a:rPr lang="fr-FR" dirty="0" smtClean="0">
                <a:sym typeface="Wingdings" panose="05000000000000000000" pitchFamily="2" charset="2"/>
              </a:rPr>
              <a:t> </a:t>
            </a:r>
            <a:r>
              <a:rPr lang="fr-FR" dirty="0" err="1" smtClean="0">
                <a:sym typeface="Wingdings" panose="05000000000000000000" pitchFamily="2" charset="2"/>
              </a:rPr>
              <a:t>your</a:t>
            </a:r>
            <a:r>
              <a:rPr lang="fr-FR" dirty="0" smtClean="0">
                <a:sym typeface="Wingdings" panose="05000000000000000000" pitchFamily="2" charset="2"/>
              </a:rPr>
              <a:t> goal</a:t>
            </a:r>
            <a:endParaRPr lang="fr-FR" dirty="0" smtClean="0"/>
          </a:p>
          <a:p>
            <a:pPr lvl="1"/>
            <a:endParaRPr lang="fr-FR" dirty="0"/>
          </a:p>
          <a:p>
            <a:endParaRPr lang="en-US" dirty="0" smtClean="0"/>
          </a:p>
        </p:txBody>
      </p:sp>
      <p:sp>
        <p:nvSpPr>
          <p:cNvPr id="4" name="Espace réservé du contenu 3"/>
          <p:cNvSpPr>
            <a:spLocks noGrp="1"/>
          </p:cNvSpPr>
          <p:nvPr>
            <p:ph sz="quarter" idx="13"/>
          </p:nvPr>
        </p:nvSpPr>
        <p:spPr/>
        <p:txBody>
          <a:bodyPr/>
          <a:lstStyle/>
          <a:p>
            <a:r>
              <a:rPr lang="en-US" dirty="0" err="1" smtClean="0"/>
              <a:t>WinJS</a:t>
            </a:r>
            <a:r>
              <a:rPr lang="en-US" dirty="0" smtClean="0"/>
              <a:t> Syntax &amp; Controls</a:t>
            </a:r>
            <a:endParaRPr lang="en-US"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9894187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The End</a:t>
            </a:r>
            <a:endParaRPr lang="en-US" dirty="0"/>
          </a:p>
        </p:txBody>
      </p:sp>
      <p:sp>
        <p:nvSpPr>
          <p:cNvPr id="4" name="Espace réservé du contenu 3"/>
          <p:cNvSpPr>
            <a:spLocks noGrp="1"/>
          </p:cNvSpPr>
          <p:nvPr>
            <p:ph sz="quarter" idx="13"/>
          </p:nvPr>
        </p:nvSpPr>
        <p:spPr/>
        <p:txBody>
          <a:bodyPr/>
          <a:lstStyle/>
          <a:p>
            <a:r>
              <a:rPr lang="en-US" smtClean="0"/>
              <a:t>Powerpoint title</a:t>
            </a:r>
            <a:endParaRPr lang="en-US"/>
          </a:p>
        </p:txBody>
      </p:sp>
      <p:pic>
        <p:nvPicPr>
          <p:cNvPr id="16386" name="Picture 2" descr="D:\Users\Renaud\Desktop\StageFinEtudesSupinfo\Icons-New\v3\Min\Conclu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en-US" sz="2400" dirty="0" smtClean="0"/>
          </a:p>
          <a:p>
            <a:pPr marL="0" indent="0" algn="ctr">
              <a:buNone/>
            </a:pPr>
            <a:endParaRPr lang="en-US" sz="2400" dirty="0" smtClean="0"/>
          </a:p>
          <a:p>
            <a:pPr marL="0" indent="0" algn="ctr">
              <a:buNone/>
            </a:pPr>
            <a:endParaRPr lang="en-US" sz="4000" dirty="0" smtClean="0"/>
          </a:p>
          <a:p>
            <a:pPr marL="0" indent="0" algn="ctr">
              <a:buNone/>
            </a:pPr>
            <a:endParaRPr lang="en-US" sz="6000" i="1" dirty="0" smtClean="0"/>
          </a:p>
          <a:p>
            <a:pPr marL="0" indent="0" algn="ctr">
              <a:buNone/>
            </a:pPr>
            <a:r>
              <a:rPr lang="en-US" sz="6000" i="1" dirty="0" smtClean="0"/>
              <a:t>That’s all folks!</a:t>
            </a:r>
            <a:endParaRPr lang="en-US"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534038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Introduction</a:t>
            </a:r>
          </a:p>
        </p:txBody>
      </p:sp>
      <p:sp>
        <p:nvSpPr>
          <p:cNvPr id="18434" name="Espace réservé du contenu 2"/>
          <p:cNvSpPr>
            <a:spLocks noGrp="1"/>
          </p:cNvSpPr>
          <p:nvPr>
            <p:ph idx="1"/>
          </p:nvPr>
        </p:nvSpPr>
        <p:spPr>
          <a:xfrm>
            <a:off x="467543" y="1128713"/>
            <a:ext cx="8425631" cy="4230687"/>
          </a:xfrm>
        </p:spPr>
        <p:txBody>
          <a:bodyPr/>
          <a:lstStyle/>
          <a:p>
            <a:r>
              <a:rPr lang="fr-FR" dirty="0" err="1" smtClean="0">
                <a:ea typeface="ＭＳ Ｐゴシック" pitchFamily="34" charset="-128"/>
              </a:rPr>
              <a:t>WinJS</a:t>
            </a:r>
            <a:r>
              <a:rPr lang="fr-FR" dirty="0" smtClean="0">
                <a:ea typeface="ＭＳ Ｐゴシック" pitchFamily="34" charset="-128"/>
              </a:rPr>
              <a:t> </a:t>
            </a:r>
            <a:r>
              <a:rPr lang="fr-FR" dirty="0" err="1" smtClean="0">
                <a:ea typeface="ＭＳ Ｐゴシック" pitchFamily="34" charset="-128"/>
              </a:rPr>
              <a:t>Timeline</a:t>
            </a:r>
            <a:r>
              <a:rPr lang="fr-FR" dirty="0" smtClean="0">
                <a:ea typeface="ＭＳ Ｐゴシック" pitchFamily="34" charset="-128"/>
              </a:rPr>
              <a:t>:</a:t>
            </a:r>
          </a:p>
          <a:p>
            <a:pPr lvl="1"/>
            <a:r>
              <a:rPr lang="fr-FR" dirty="0" smtClean="0">
                <a:ea typeface="ＭＳ Ｐゴシック" pitchFamily="34" charset="-128"/>
              </a:rPr>
              <a:t>1.0: First Release </a:t>
            </a:r>
            <a:r>
              <a:rPr lang="fr-FR" dirty="0" err="1" smtClean="0">
                <a:ea typeface="ＭＳ Ｐゴシック" pitchFamily="34" charset="-128"/>
              </a:rPr>
              <a:t>with</a:t>
            </a:r>
            <a:r>
              <a:rPr lang="fr-FR" dirty="0" smtClean="0">
                <a:ea typeface="ＭＳ Ｐゴシック" pitchFamily="34" charset="-128"/>
              </a:rPr>
              <a:t> Windows 8.0 (26 </a:t>
            </a:r>
            <a:r>
              <a:rPr lang="fr-FR" dirty="0" err="1" smtClean="0">
                <a:ea typeface="ＭＳ Ｐゴシック" pitchFamily="34" charset="-128"/>
              </a:rPr>
              <a:t>Oct</a:t>
            </a:r>
            <a:r>
              <a:rPr lang="fr-FR" dirty="0" smtClean="0">
                <a:ea typeface="ＭＳ Ｐゴシック" pitchFamily="34" charset="-128"/>
              </a:rPr>
              <a:t> 2012)</a:t>
            </a:r>
          </a:p>
          <a:p>
            <a:pPr lvl="1"/>
            <a:r>
              <a:rPr lang="fr-FR" dirty="0" smtClean="0">
                <a:ea typeface="ＭＳ Ｐゴシック" pitchFamily="34" charset="-128"/>
              </a:rPr>
              <a:t>2.0: </a:t>
            </a:r>
            <a:r>
              <a:rPr lang="fr-FR" dirty="0" err="1" smtClean="0">
                <a:ea typeface="ＭＳ Ｐゴシック" pitchFamily="34" charset="-128"/>
              </a:rPr>
              <a:t>Released</a:t>
            </a:r>
            <a:r>
              <a:rPr lang="fr-FR" dirty="0" smtClean="0">
                <a:ea typeface="ＭＳ Ｐゴシック" pitchFamily="34" charset="-128"/>
              </a:rPr>
              <a:t> on </a:t>
            </a:r>
            <a:r>
              <a:rPr lang="fr-FR" dirty="0" err="1" smtClean="0">
                <a:ea typeface="ＭＳ Ｐゴシック" pitchFamily="34" charset="-128"/>
              </a:rPr>
              <a:t>GitHub</a:t>
            </a:r>
            <a:r>
              <a:rPr lang="fr-FR" dirty="0" smtClean="0">
                <a:ea typeface="ＭＳ Ｐゴシック" pitchFamily="34" charset="-128"/>
              </a:rPr>
              <a:t> (25 Mar 2014)</a:t>
            </a:r>
          </a:p>
          <a:p>
            <a:pPr lvl="2"/>
            <a:r>
              <a:rPr lang="en-US" dirty="0" err="1"/>
              <a:t>WinJS</a:t>
            </a:r>
            <a:r>
              <a:rPr lang="en-US" dirty="0"/>
              <a:t> 2.0 for Windows 8.1</a:t>
            </a:r>
          </a:p>
          <a:p>
            <a:pPr lvl="2"/>
            <a:r>
              <a:rPr lang="en-US" dirty="0" err="1"/>
              <a:t>WinJS</a:t>
            </a:r>
            <a:r>
              <a:rPr lang="en-US" dirty="0"/>
              <a:t> Xbox 1.0 for Windows</a:t>
            </a:r>
          </a:p>
          <a:p>
            <a:pPr lvl="2"/>
            <a:r>
              <a:rPr lang="en-US" dirty="0" err="1"/>
              <a:t>WinJS</a:t>
            </a:r>
            <a:r>
              <a:rPr lang="en-US" dirty="0"/>
              <a:t> Phone 2.1 for Windows Phone </a:t>
            </a:r>
            <a:r>
              <a:rPr lang="en-US" dirty="0" smtClean="0"/>
              <a:t>8.1</a:t>
            </a:r>
          </a:p>
          <a:p>
            <a:pPr lvl="1"/>
            <a:r>
              <a:rPr lang="fr-FR" dirty="0" smtClean="0"/>
              <a:t>3.0: Major updates (Sep 2014)</a:t>
            </a:r>
          </a:p>
          <a:p>
            <a:pPr lvl="2"/>
            <a:r>
              <a:rPr lang="en-US" dirty="0" smtClean="0"/>
              <a:t>Many cross-browser/cross-platform support (even Apache Cordova)</a:t>
            </a:r>
            <a:endParaRPr lang="en-US" dirty="0"/>
          </a:p>
          <a:p>
            <a:pPr lvl="2"/>
            <a:r>
              <a:rPr lang="en-US" dirty="0" smtClean="0"/>
              <a:t>JavaScript modularization, improved </a:t>
            </a:r>
            <a:r>
              <a:rPr lang="en-US" dirty="0"/>
              <a:t>universal control </a:t>
            </a:r>
            <a:r>
              <a:rPr lang="en-US" dirty="0" smtClean="0"/>
              <a:t>designs</a:t>
            </a:r>
          </a:p>
          <a:p>
            <a:pPr lvl="1"/>
            <a:r>
              <a:rPr lang="fr-FR" dirty="0" err="1" smtClean="0"/>
              <a:t>Current</a:t>
            </a:r>
            <a:r>
              <a:rPr lang="fr-FR" dirty="0" smtClean="0"/>
              <a:t> major: 4.0 (8 Jun 2015)</a:t>
            </a:r>
            <a:endParaRPr lang="en-US" dirty="0"/>
          </a:p>
          <a:p>
            <a:pPr lvl="1"/>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What is </a:t>
            </a:r>
            <a:r>
              <a:rPr lang="en-US" dirty="0" err="1" smtClean="0">
                <a:ea typeface="ＭＳ Ｐゴシック" pitchFamily="34" charset="-128"/>
              </a:rPr>
              <a:t>WinJS</a:t>
            </a:r>
            <a:r>
              <a:rPr lang="en-US" dirty="0" smtClean="0">
                <a:ea typeface="ＭＳ Ｐゴシック" pitchFamily="34" charset="-128"/>
              </a:rPr>
              <a: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105174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Why </a:t>
            </a:r>
            <a:r>
              <a:rPr lang="en-US" dirty="0" err="1" smtClean="0">
                <a:ea typeface="ＭＳ Ｐゴシック" pitchFamily="34" charset="-128"/>
              </a:rPr>
              <a:t>WinJS</a:t>
            </a:r>
            <a:r>
              <a:rPr lang="en-US" dirty="0" smtClean="0">
                <a:ea typeface="ＭＳ Ｐゴシック" pitchFamily="34" charset="-128"/>
              </a:rPr>
              <a:t>?</a:t>
            </a:r>
          </a:p>
        </p:txBody>
      </p:sp>
      <p:sp>
        <p:nvSpPr>
          <p:cNvPr id="18434" name="Espace réservé du contenu 2"/>
          <p:cNvSpPr>
            <a:spLocks noGrp="1"/>
          </p:cNvSpPr>
          <p:nvPr>
            <p:ph idx="1"/>
          </p:nvPr>
        </p:nvSpPr>
        <p:spPr>
          <a:xfrm>
            <a:off x="467543" y="1128713"/>
            <a:ext cx="8425631" cy="4230687"/>
          </a:xfrm>
        </p:spPr>
        <p:txBody>
          <a:bodyPr/>
          <a:lstStyle/>
          <a:p>
            <a:r>
              <a:rPr lang="fr-FR" dirty="0" err="1" smtClean="0">
                <a:ea typeface="ＭＳ Ｐゴシック" pitchFamily="34" charset="-128"/>
              </a:rPr>
              <a:t>Many</a:t>
            </a:r>
            <a:r>
              <a:rPr lang="fr-FR" dirty="0" smtClean="0">
                <a:ea typeface="ＭＳ Ｐゴシック" pitchFamily="34" charset="-128"/>
              </a:rPr>
              <a:t> </a:t>
            </a:r>
            <a:r>
              <a:rPr lang="fr-FR" dirty="0" err="1" smtClean="0">
                <a:ea typeface="ＭＳ Ｐゴシック" pitchFamily="34" charset="-128"/>
              </a:rPr>
              <a:t>developers</a:t>
            </a:r>
            <a:r>
              <a:rPr lang="fr-FR" dirty="0" smtClean="0">
                <a:ea typeface="ＭＳ Ｐゴシック" pitchFamily="34" charset="-128"/>
              </a:rPr>
              <a:t> know how to use HTML, CSS, JS</a:t>
            </a:r>
          </a:p>
          <a:p>
            <a:pPr lvl="1"/>
            <a:r>
              <a:rPr lang="fr-FR" dirty="0" err="1" smtClean="0">
                <a:ea typeface="ＭＳ Ｐゴシック" pitchFamily="34" charset="-128"/>
              </a:rPr>
              <a:t>Simpler</a:t>
            </a:r>
            <a:r>
              <a:rPr lang="fr-FR" dirty="0" smtClean="0">
                <a:ea typeface="ＭＳ Ｐゴシック" pitchFamily="34" charset="-128"/>
              </a:rPr>
              <a:t> to use </a:t>
            </a:r>
            <a:r>
              <a:rPr lang="fr-FR" dirty="0" err="1" smtClean="0">
                <a:ea typeface="ＭＳ Ｐゴシック" pitchFamily="34" charset="-128"/>
              </a:rPr>
              <a:t>them</a:t>
            </a:r>
            <a:r>
              <a:rPr lang="fr-FR" dirty="0" smtClean="0">
                <a:ea typeface="ＭＳ Ｐゴシック" pitchFamily="34" charset="-128"/>
              </a:rPr>
              <a:t> </a:t>
            </a:r>
            <a:r>
              <a:rPr lang="fr-FR" dirty="0" err="1" smtClean="0">
                <a:ea typeface="ＭＳ Ｐゴシック" pitchFamily="34" charset="-128"/>
              </a:rPr>
              <a:t>rather</a:t>
            </a:r>
            <a:r>
              <a:rPr lang="fr-FR" dirty="0" smtClean="0">
                <a:ea typeface="ＭＳ Ｐゴシック" pitchFamily="34" charset="-128"/>
              </a:rPr>
              <a:t> </a:t>
            </a:r>
            <a:r>
              <a:rPr lang="fr-FR" dirty="0" err="1" smtClean="0">
                <a:ea typeface="ＭＳ Ｐゴシック" pitchFamily="34" charset="-128"/>
              </a:rPr>
              <a:t>than</a:t>
            </a:r>
            <a:r>
              <a:rPr lang="fr-FR" dirty="0" smtClean="0">
                <a:ea typeface="ＭＳ Ｐゴシック" pitchFamily="34" charset="-128"/>
              </a:rPr>
              <a:t> </a:t>
            </a:r>
            <a:r>
              <a:rPr lang="fr-FR" dirty="0" err="1" smtClean="0">
                <a:ea typeface="ＭＳ Ｐゴシック" pitchFamily="34" charset="-128"/>
              </a:rPr>
              <a:t>learn</a:t>
            </a:r>
            <a:r>
              <a:rPr lang="fr-FR" dirty="0" smtClean="0">
                <a:ea typeface="ＭＳ Ｐゴシック" pitchFamily="34" charset="-128"/>
              </a:rPr>
              <a:t> new </a:t>
            </a:r>
            <a:r>
              <a:rPr lang="fr-FR" dirty="0" err="1" smtClean="0">
                <a:ea typeface="ＭＳ Ｐゴシック" pitchFamily="34" charset="-128"/>
              </a:rPr>
              <a:t>language</a:t>
            </a:r>
            <a:endParaRPr lang="fr-FR" dirty="0" smtClean="0">
              <a:ea typeface="ＭＳ Ｐゴシック" pitchFamily="34" charset="-128"/>
            </a:endParaRPr>
          </a:p>
          <a:p>
            <a:pPr lvl="1"/>
            <a:r>
              <a:rPr lang="fr-FR" dirty="0" err="1" smtClean="0">
                <a:ea typeface="ＭＳ Ｐゴシック" pitchFamily="34" charset="-128"/>
              </a:rPr>
              <a:t>Should</a:t>
            </a:r>
            <a:r>
              <a:rPr lang="fr-FR" dirty="0" smtClean="0">
                <a:ea typeface="ＭＳ Ｐゴシック" pitchFamily="34" charset="-128"/>
              </a:rPr>
              <a:t> </a:t>
            </a:r>
            <a:r>
              <a:rPr lang="fr-FR" dirty="0" err="1" smtClean="0">
                <a:ea typeface="ＭＳ Ｐゴシック" pitchFamily="34" charset="-128"/>
              </a:rPr>
              <a:t>be</a:t>
            </a:r>
            <a:r>
              <a:rPr lang="fr-FR" dirty="0" smtClean="0">
                <a:ea typeface="ＭＳ Ｐゴシック" pitchFamily="34" charset="-128"/>
              </a:rPr>
              <a:t> more Universal Apps</a:t>
            </a:r>
          </a:p>
          <a:p>
            <a:pPr lvl="3"/>
            <a:endParaRPr lang="fr-FR" dirty="0">
              <a:ea typeface="ＭＳ Ｐゴシック" pitchFamily="34" charset="-128"/>
            </a:endParaRPr>
          </a:p>
          <a:p>
            <a:r>
              <a:rPr lang="fr-FR" dirty="0" smtClean="0">
                <a:ea typeface="ＭＳ Ｐゴシック" pitchFamily="34" charset="-128"/>
              </a:rPr>
              <a:t>Great </a:t>
            </a:r>
            <a:r>
              <a:rPr lang="fr-FR" dirty="0" err="1" smtClean="0">
                <a:ea typeface="ＭＳ Ｐゴシック" pitchFamily="34" charset="-128"/>
              </a:rPr>
              <a:t>integration</a:t>
            </a:r>
            <a:r>
              <a:rPr lang="fr-FR" dirty="0" smtClean="0">
                <a:ea typeface="ＭＳ Ｐゴシック" pitchFamily="34" charset="-128"/>
              </a:rPr>
              <a:t> </a:t>
            </a:r>
            <a:r>
              <a:rPr lang="fr-FR" dirty="0" err="1" smtClean="0">
                <a:ea typeface="ＭＳ Ｐゴシック" pitchFamily="34" charset="-128"/>
              </a:rPr>
              <a:t>with</a:t>
            </a:r>
            <a:r>
              <a:rPr lang="fr-FR" dirty="0" smtClean="0">
                <a:ea typeface="ＭＳ Ｐゴシック" pitchFamily="34" charset="-128"/>
              </a:rPr>
              <a:t> an </a:t>
            </a:r>
            <a:r>
              <a:rPr lang="fr-FR" dirty="0" err="1" smtClean="0">
                <a:ea typeface="ＭＳ Ｐゴシック" pitchFamily="34" charset="-128"/>
              </a:rPr>
              <a:t>already</a:t>
            </a:r>
            <a:r>
              <a:rPr lang="fr-FR" dirty="0" smtClean="0">
                <a:ea typeface="ＭＳ Ｐゴシック" pitchFamily="34" charset="-128"/>
              </a:rPr>
              <a:t> </a:t>
            </a:r>
            <a:r>
              <a:rPr lang="fr-FR" dirty="0" err="1" smtClean="0">
                <a:ea typeface="ＭＳ Ｐゴシック" pitchFamily="34" charset="-128"/>
              </a:rPr>
              <a:t>existing</a:t>
            </a:r>
            <a:r>
              <a:rPr lang="fr-FR" dirty="0" smtClean="0">
                <a:ea typeface="ＭＳ Ｐゴシック" pitchFamily="34" charset="-128"/>
              </a:rPr>
              <a:t> </a:t>
            </a:r>
            <a:r>
              <a:rPr lang="fr-FR" dirty="0" err="1" smtClean="0">
                <a:ea typeface="ＭＳ Ｐゴシック" pitchFamily="34" charset="-128"/>
              </a:rPr>
              <a:t>website</a:t>
            </a:r>
            <a:endParaRPr lang="fr-FR" dirty="0" smtClean="0">
              <a:ea typeface="ＭＳ Ｐゴシック" pitchFamily="34" charset="-128"/>
            </a:endParaRPr>
          </a:p>
          <a:p>
            <a:pPr lvl="1"/>
            <a:r>
              <a:rPr lang="fr-FR" dirty="0" err="1" smtClean="0">
                <a:ea typeface="ＭＳ Ｐゴシック" pitchFamily="34" charset="-128"/>
              </a:rPr>
              <a:t>Some</a:t>
            </a:r>
            <a:r>
              <a:rPr lang="fr-FR" dirty="0" smtClean="0">
                <a:ea typeface="ＭＳ Ｐゴシック" pitchFamily="34" charset="-128"/>
              </a:rPr>
              <a:t> </a:t>
            </a:r>
            <a:r>
              <a:rPr lang="fr-FR" dirty="0" err="1" smtClean="0">
                <a:ea typeface="ＭＳ Ｐゴシック" pitchFamily="34" charset="-128"/>
              </a:rPr>
              <a:t>attributes</a:t>
            </a:r>
            <a:r>
              <a:rPr lang="fr-FR" dirty="0" smtClean="0">
                <a:ea typeface="ＭＳ Ｐゴシック" pitchFamily="34" charset="-128"/>
              </a:rPr>
              <a:t> to </a:t>
            </a:r>
            <a:r>
              <a:rPr lang="fr-FR" dirty="0" err="1" smtClean="0">
                <a:ea typeface="ＭＳ Ｐゴシック" pitchFamily="34" charset="-128"/>
              </a:rPr>
              <a:t>add</a:t>
            </a:r>
            <a:r>
              <a:rPr lang="fr-FR" dirty="0" smtClean="0">
                <a:ea typeface="ＭＳ Ｐゴシック" pitchFamily="34" charset="-128"/>
              </a:rPr>
              <a:t>, </a:t>
            </a:r>
            <a:r>
              <a:rPr lang="fr-FR" dirty="0" err="1" smtClean="0">
                <a:ea typeface="ＭＳ Ｐゴシック" pitchFamily="34" charset="-128"/>
              </a:rPr>
              <a:t>you</a:t>
            </a:r>
            <a:r>
              <a:rPr lang="fr-FR" dirty="0" smtClean="0">
                <a:ea typeface="ＭＳ Ｐゴシック" pitchFamily="34" charset="-128"/>
              </a:rPr>
              <a:t> </a:t>
            </a:r>
            <a:r>
              <a:rPr lang="fr-FR" dirty="0" err="1" smtClean="0">
                <a:ea typeface="ＭＳ Ｐゴシック" pitchFamily="34" charset="-128"/>
              </a:rPr>
              <a:t>can</a:t>
            </a:r>
            <a:r>
              <a:rPr lang="fr-FR" dirty="0" smtClean="0">
                <a:ea typeface="ＭＳ Ｐゴシック" pitchFamily="34" charset="-128"/>
              </a:rPr>
              <a:t> </a:t>
            </a:r>
            <a:r>
              <a:rPr lang="fr-FR" dirty="0" err="1" smtClean="0">
                <a:ea typeface="ＭＳ Ｐゴシック" pitchFamily="34" charset="-128"/>
              </a:rPr>
              <a:t>keep</a:t>
            </a:r>
            <a:r>
              <a:rPr lang="fr-FR" dirty="0" smtClean="0">
                <a:ea typeface="ＭＳ Ｐゴシック" pitchFamily="34" charset="-128"/>
              </a:rPr>
              <a:t> </a:t>
            </a:r>
            <a:r>
              <a:rPr lang="fr-FR" dirty="0" err="1" smtClean="0">
                <a:ea typeface="ＭＳ Ｐゴシック" pitchFamily="34" charset="-128"/>
              </a:rPr>
              <a:t>almost</a:t>
            </a:r>
            <a:r>
              <a:rPr lang="fr-FR" dirty="0" smtClean="0">
                <a:ea typeface="ＭＳ Ｐゴシック" pitchFamily="34" charset="-128"/>
              </a:rPr>
              <a:t> </a:t>
            </a:r>
            <a:r>
              <a:rPr lang="fr-FR" dirty="0" err="1" smtClean="0">
                <a:ea typeface="ＭＳ Ｐゴシック" pitchFamily="34" charset="-128"/>
              </a:rPr>
              <a:t>every</a:t>
            </a:r>
            <a:r>
              <a:rPr lang="fr-FR" dirty="0" smtClean="0">
                <a:ea typeface="ＭＳ Ｐゴシック" pitchFamily="34" charset="-128"/>
              </a:rPr>
              <a:t> JS byte</a:t>
            </a:r>
          </a:p>
          <a:p>
            <a:pPr lvl="1"/>
            <a:r>
              <a:rPr lang="fr-FR" dirty="0" err="1" smtClean="0">
                <a:ea typeface="ＭＳ Ｐゴシック" pitchFamily="34" charset="-128"/>
              </a:rPr>
              <a:t>Same</a:t>
            </a:r>
            <a:r>
              <a:rPr lang="fr-FR" dirty="0" smtClean="0">
                <a:ea typeface="ＭＳ Ｐゴシック" pitchFamily="34" charset="-128"/>
              </a:rPr>
              <a:t> CSS </a:t>
            </a:r>
            <a:r>
              <a:rPr lang="fr-FR" dirty="0" err="1" smtClean="0">
                <a:ea typeface="ＭＳ Ｐゴシック" pitchFamily="34" charset="-128"/>
              </a:rPr>
              <a:t>rules</a:t>
            </a:r>
            <a:r>
              <a:rPr lang="fr-FR" dirty="0" smtClean="0">
                <a:ea typeface="ＭＳ Ｐゴシック" pitchFamily="34" charset="-128"/>
              </a:rPr>
              <a:t> </a:t>
            </a:r>
            <a:r>
              <a:rPr lang="fr-FR" dirty="0" err="1" smtClean="0">
                <a:ea typeface="ＭＳ Ｐゴシック" pitchFamily="34" charset="-128"/>
              </a:rPr>
              <a:t>can</a:t>
            </a:r>
            <a:r>
              <a:rPr lang="fr-FR" dirty="0" smtClean="0">
                <a:ea typeface="ＭＳ Ｐゴシック" pitchFamily="34" charset="-128"/>
              </a:rPr>
              <a:t> </a:t>
            </a:r>
            <a:r>
              <a:rPr lang="fr-FR" dirty="0" err="1" smtClean="0">
                <a:ea typeface="ＭＳ Ｐゴシック" pitchFamily="34" charset="-128"/>
              </a:rPr>
              <a:t>be</a:t>
            </a:r>
            <a:r>
              <a:rPr lang="fr-FR" dirty="0" smtClean="0">
                <a:ea typeface="ＭＳ Ｐゴシック" pitchFamily="34" charset="-128"/>
              </a:rPr>
              <a:t> </a:t>
            </a:r>
            <a:r>
              <a:rPr lang="fr-FR" dirty="0" err="1" smtClean="0">
                <a:ea typeface="ＭＳ Ｐゴシック" pitchFamily="34" charset="-128"/>
              </a:rPr>
              <a:t>applied</a:t>
            </a:r>
            <a:r>
              <a:rPr lang="fr-FR" dirty="0" smtClean="0">
                <a:ea typeface="ＭＳ Ｐゴシック" pitchFamily="34" charset="-128"/>
              </a:rPr>
              <a:t> for User </a:t>
            </a:r>
            <a:r>
              <a:rPr lang="fr-FR" dirty="0" err="1" smtClean="0">
                <a:ea typeface="ＭＳ Ｐゴシック" pitchFamily="34" charset="-128"/>
              </a:rPr>
              <a:t>eXperience</a:t>
            </a:r>
            <a:endParaRPr lang="fr-FR" dirty="0" smtClean="0">
              <a:ea typeface="ＭＳ Ｐゴシック" pitchFamily="34" charset="-128"/>
            </a:endParaRPr>
          </a:p>
          <a:p>
            <a:pPr lvl="3"/>
            <a:endParaRPr lang="fr-FR" dirty="0">
              <a:ea typeface="ＭＳ Ｐゴシック" pitchFamily="34" charset="-128"/>
            </a:endParaRPr>
          </a:p>
          <a:p>
            <a:r>
              <a:rPr lang="fr-FR" dirty="0" smtClean="0">
                <a:ea typeface="ＭＳ Ｐゴシック" pitchFamily="34" charset="-128"/>
              </a:rPr>
              <a:t>.NET </a:t>
            </a:r>
            <a:r>
              <a:rPr lang="fr-FR" dirty="0" err="1" smtClean="0">
                <a:ea typeface="ＭＳ Ｐゴシック" pitchFamily="34" charset="-128"/>
              </a:rPr>
              <a:t>embraces</a:t>
            </a:r>
            <a:r>
              <a:rPr lang="fr-FR" dirty="0" smtClean="0">
                <a:ea typeface="ＭＳ Ｐゴシック" pitchFamily="34" charset="-128"/>
              </a:rPr>
              <a:t> </a:t>
            </a:r>
            <a:r>
              <a:rPr lang="fr-FR" dirty="0" err="1" smtClean="0">
                <a:ea typeface="ＭＳ Ｐゴシック" pitchFamily="34" charset="-128"/>
              </a:rPr>
              <a:t>many</a:t>
            </a:r>
            <a:r>
              <a:rPr lang="fr-FR" dirty="0" smtClean="0">
                <a:ea typeface="ＭＳ Ｐゴシック" pitchFamily="34" charset="-128"/>
              </a:rPr>
              <a:t> langages, </a:t>
            </a:r>
            <a:r>
              <a:rPr lang="fr-FR" dirty="0" err="1" smtClean="0">
                <a:ea typeface="ＭＳ Ｐゴシック" pitchFamily="34" charset="-128"/>
              </a:rPr>
              <a:t>why</a:t>
            </a:r>
            <a:r>
              <a:rPr lang="fr-FR" dirty="0" smtClean="0">
                <a:ea typeface="ＭＳ Ｐゴシック" pitchFamily="34" charset="-128"/>
              </a:rPr>
              <a:t> not web </a:t>
            </a:r>
            <a:r>
              <a:rPr lang="fr-FR" dirty="0" err="1" smtClean="0">
                <a:ea typeface="ＭＳ Ｐゴシック" pitchFamily="34" charset="-128"/>
              </a:rPr>
              <a:t>ones</a:t>
            </a:r>
            <a:r>
              <a:rPr lang="fr-FR" dirty="0" smtClean="0">
                <a:ea typeface="ＭＳ Ｐゴシック" pitchFamily="34" charset="-128"/>
              </a:rPr>
              <a:t> </a:t>
            </a:r>
            <a:r>
              <a:rPr lang="fr-FR" dirty="0" smtClean="0">
                <a:ea typeface="ＭＳ Ｐゴシック" pitchFamily="34" charset="-128"/>
                <a:sym typeface="Wingdings" panose="05000000000000000000" pitchFamily="2" charset="2"/>
              </a:rPr>
              <a:t></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What is </a:t>
            </a:r>
            <a:r>
              <a:rPr lang="en-US" dirty="0" err="1" smtClean="0">
                <a:ea typeface="ＭＳ Ｐゴシック" pitchFamily="34" charset="-128"/>
              </a:rPr>
              <a:t>WinJS</a:t>
            </a:r>
            <a:r>
              <a:rPr lang="en-US" dirty="0" smtClean="0">
                <a:ea typeface="ＭＳ Ｐゴシック" pitchFamily="34" charset="-128"/>
              </a:rPr>
              <a: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459952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All in a black box</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latin typeface="+mj-lt"/>
                <a:cs typeface="Segoe UI" panose="020B0502040204020203" pitchFamily="34" charset="0"/>
              </a:rPr>
              <a:t>One big library with many options :</a:t>
            </a:r>
          </a:p>
          <a:p>
            <a:pPr lvl="1"/>
            <a:r>
              <a:rPr lang="en-US" dirty="0" smtClean="0">
                <a:latin typeface="+mj-lt"/>
                <a:cs typeface="Segoe UI" panose="020B0502040204020203" pitchFamily="34" charset="0"/>
              </a:rPr>
              <a:t>CSS METRO Style</a:t>
            </a:r>
          </a:p>
          <a:p>
            <a:pPr lvl="1"/>
            <a:r>
              <a:rPr lang="en-US" dirty="0" smtClean="0">
                <a:latin typeface="+mj-lt"/>
                <a:cs typeface="Segoe UI" panose="020B0502040204020203" pitchFamily="34" charset="0"/>
              </a:rPr>
              <a:t>JS Controls</a:t>
            </a:r>
          </a:p>
          <a:p>
            <a:pPr lvl="1"/>
            <a:r>
              <a:rPr lang="en-US" dirty="0" smtClean="0">
                <a:latin typeface="+mj-lt"/>
                <a:cs typeface="Segoe UI" panose="020B0502040204020203" pitchFamily="34" charset="0"/>
              </a:rPr>
              <a:t>JS Functions</a:t>
            </a:r>
          </a:p>
          <a:p>
            <a:pPr lvl="1"/>
            <a:endParaRPr lang="fr-FR" dirty="0" smtClean="0">
              <a:latin typeface="+mj-lt"/>
              <a:cs typeface="Segoe UI" panose="020B0502040204020203" pitchFamily="34" charset="0"/>
            </a:endParaRPr>
          </a:p>
          <a:p>
            <a:pPr lvl="1"/>
            <a:endParaRPr lang="en-US" dirty="0" smtClean="0">
              <a:latin typeface="+mj-lt"/>
              <a:cs typeface="Segoe UI" panose="020B0502040204020203" pitchFamily="34" charset="0"/>
            </a:endParaRPr>
          </a:p>
          <a:p>
            <a:r>
              <a:rPr lang="en-US" dirty="0" smtClean="0">
                <a:latin typeface="+mj-lt"/>
                <a:cs typeface="Segoe UI" panose="020B0502040204020203" pitchFamily="34" charset="0"/>
              </a:rPr>
              <a:t>Automatically link with </a:t>
            </a:r>
            <a:br>
              <a:rPr lang="en-US" dirty="0" smtClean="0">
                <a:latin typeface="+mj-lt"/>
                <a:cs typeface="Segoe UI" panose="020B0502040204020203" pitchFamily="34" charset="0"/>
              </a:rPr>
            </a:br>
            <a:r>
              <a:rPr lang="en-US" dirty="0" smtClean="0">
                <a:latin typeface="+mj-lt"/>
                <a:cs typeface="Segoe UI" panose="020B0502040204020203" pitchFamily="34" charset="0"/>
              </a:rPr>
              <a:t>Windows API</a:t>
            </a:r>
          </a:p>
          <a:p>
            <a:pPr lvl="1"/>
            <a:endParaRPr lang="en-US" dirty="0">
              <a:latin typeface="+mj-lt"/>
              <a:cs typeface="Segoe UI" panose="020B0502040204020203" pitchFamily="34" charset="0"/>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What is </a:t>
            </a:r>
            <a:r>
              <a:rPr lang="en-US" dirty="0" err="1" smtClean="0">
                <a:ea typeface="ＭＳ Ｐゴシック" pitchFamily="34" charset="-128"/>
              </a:rPr>
              <a:t>WinJS</a:t>
            </a:r>
            <a:r>
              <a:rPr lang="en-US" dirty="0" smtClean="0">
                <a:ea typeface="ＭＳ Ｐゴシック" pitchFamily="34" charset="-128"/>
              </a:rPr>
              <a: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2" name="Image 1"/>
          <p:cNvPicPr>
            <a:picLocks noChangeAspect="1"/>
          </p:cNvPicPr>
          <p:nvPr/>
        </p:nvPicPr>
        <p:blipFill rotWithShape="1">
          <a:blip r:embed="rId4"/>
          <a:srcRect l="1772"/>
          <a:stretch/>
        </p:blipFill>
        <p:spPr>
          <a:xfrm>
            <a:off x="5220072" y="1849388"/>
            <a:ext cx="3555370" cy="320992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68392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WinJS</a:t>
            </a:r>
            <a:r>
              <a:rPr lang="fr-FR" dirty="0" smtClean="0">
                <a:ea typeface="ＭＳ Ｐゴシック" pitchFamily="34" charset="-128"/>
              </a:rPr>
              <a:t> </a:t>
            </a:r>
            <a:r>
              <a:rPr lang="fr-FR" dirty="0" err="1" smtClean="0">
                <a:ea typeface="ＭＳ Ｐゴシック" pitchFamily="34" charset="-128"/>
              </a:rPr>
              <a:t>project</a:t>
            </a:r>
            <a:r>
              <a:rPr lang="fr-FR" dirty="0" smtClean="0">
                <a:ea typeface="ＭＳ Ｐゴシック" pitchFamily="34" charset="-128"/>
              </a:rPr>
              <a:t> structure</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smtClean="0">
                <a:latin typeface="+mj-lt"/>
                <a:cs typeface="Segoe UI" panose="020B0502040204020203" pitchFamily="34" charset="0"/>
              </a:rPr>
              <a:t>As C# </a:t>
            </a:r>
            <a:r>
              <a:rPr lang="fr-FR" dirty="0" err="1" smtClean="0">
                <a:latin typeface="+mj-lt"/>
                <a:cs typeface="Segoe UI" panose="020B0502040204020203" pitchFamily="34" charset="0"/>
              </a:rPr>
              <a:t>previous</a:t>
            </a:r>
            <a:r>
              <a:rPr lang="fr-FR" dirty="0" smtClean="0">
                <a:latin typeface="+mj-lt"/>
                <a:cs typeface="Segoe UI" panose="020B0502040204020203" pitchFamily="34" charset="0"/>
              </a:rPr>
              <a:t> </a:t>
            </a:r>
            <a:r>
              <a:rPr lang="fr-FR" dirty="0" err="1" smtClean="0">
                <a:latin typeface="+mj-lt"/>
                <a:cs typeface="Segoe UI" panose="020B0502040204020203" pitchFamily="34" charset="0"/>
              </a:rPr>
              <a:t>projects</a:t>
            </a:r>
            <a:endParaRPr lang="fr-FR" dirty="0" smtClean="0">
              <a:latin typeface="+mj-lt"/>
              <a:cs typeface="Segoe UI" panose="020B0502040204020203" pitchFamily="34" charset="0"/>
            </a:endParaRPr>
          </a:p>
          <a:p>
            <a:pPr lvl="1"/>
            <a:r>
              <a:rPr lang="fr-FR" dirty="0" smtClean="0">
                <a:latin typeface="+mj-lt"/>
                <a:cs typeface="Segoe UI" panose="020B0502040204020203" pitchFamily="34" charset="0"/>
              </a:rPr>
              <a:t>Windows </a:t>
            </a:r>
            <a:r>
              <a:rPr lang="fr-FR" dirty="0" err="1" smtClean="0">
                <a:latin typeface="+mj-lt"/>
                <a:cs typeface="Segoe UI" panose="020B0502040204020203" pitchFamily="34" charset="0"/>
              </a:rPr>
              <a:t>project</a:t>
            </a:r>
            <a:endParaRPr lang="fr-FR" dirty="0" smtClean="0">
              <a:latin typeface="+mj-lt"/>
              <a:cs typeface="Segoe UI" panose="020B0502040204020203" pitchFamily="34" charset="0"/>
            </a:endParaRPr>
          </a:p>
          <a:p>
            <a:pPr lvl="1"/>
            <a:r>
              <a:rPr lang="fr-FR" dirty="0" smtClean="0">
                <a:latin typeface="+mj-lt"/>
                <a:cs typeface="Segoe UI" panose="020B0502040204020203" pitchFamily="34" charset="0"/>
              </a:rPr>
              <a:t>Windows Phone </a:t>
            </a:r>
            <a:r>
              <a:rPr lang="fr-FR" dirty="0" err="1" smtClean="0">
                <a:latin typeface="+mj-lt"/>
                <a:cs typeface="Segoe UI" panose="020B0502040204020203" pitchFamily="34" charset="0"/>
              </a:rPr>
              <a:t>project</a:t>
            </a:r>
            <a:endParaRPr lang="fr-FR" dirty="0" smtClean="0">
              <a:latin typeface="+mj-lt"/>
              <a:cs typeface="Segoe UI" panose="020B0502040204020203" pitchFamily="34" charset="0"/>
            </a:endParaRPr>
          </a:p>
          <a:p>
            <a:pPr lvl="1"/>
            <a:r>
              <a:rPr lang="fr-FR" dirty="0" err="1" smtClean="0">
                <a:latin typeface="+mj-lt"/>
                <a:cs typeface="Segoe UI" panose="020B0502040204020203" pitchFamily="34" charset="0"/>
              </a:rPr>
              <a:t>Shared</a:t>
            </a:r>
            <a:r>
              <a:rPr lang="fr-FR" dirty="0" smtClean="0">
                <a:latin typeface="+mj-lt"/>
                <a:cs typeface="Segoe UI" panose="020B0502040204020203" pitchFamily="34" charset="0"/>
              </a:rPr>
              <a:t> </a:t>
            </a:r>
            <a:r>
              <a:rPr lang="fr-FR" dirty="0" err="1" smtClean="0">
                <a:latin typeface="+mj-lt"/>
                <a:cs typeface="Segoe UI" panose="020B0502040204020203" pitchFamily="34" charset="0"/>
              </a:rPr>
              <a:t>project</a:t>
            </a:r>
            <a:r>
              <a:rPr lang="fr-FR" dirty="0" smtClean="0">
                <a:latin typeface="+mj-lt"/>
                <a:cs typeface="Segoe UI" panose="020B0502040204020203" pitchFamily="34" charset="0"/>
              </a:rPr>
              <a:t> to </a:t>
            </a:r>
            <a:r>
              <a:rPr lang="fr-FR" dirty="0" err="1" smtClean="0">
                <a:latin typeface="+mj-lt"/>
                <a:cs typeface="Segoe UI" panose="020B0502040204020203" pitchFamily="34" charset="0"/>
              </a:rPr>
              <a:t>handle</a:t>
            </a:r>
            <a:r>
              <a:rPr lang="fr-FR" dirty="0" smtClean="0">
                <a:latin typeface="+mj-lt"/>
                <a:cs typeface="Segoe UI" panose="020B0502040204020203" pitchFamily="34" charset="0"/>
              </a:rPr>
              <a:t> </a:t>
            </a:r>
            <a:br>
              <a:rPr lang="fr-FR" dirty="0" smtClean="0">
                <a:latin typeface="+mj-lt"/>
                <a:cs typeface="Segoe UI" panose="020B0502040204020203" pitchFamily="34" charset="0"/>
              </a:rPr>
            </a:br>
            <a:r>
              <a:rPr lang="fr-FR" dirty="0" err="1" smtClean="0">
                <a:latin typeface="+mj-lt"/>
                <a:cs typeface="Segoe UI" panose="020B0502040204020203" pitchFamily="34" charset="0"/>
              </a:rPr>
              <a:t>common</a:t>
            </a:r>
            <a:r>
              <a:rPr lang="fr-FR" dirty="0" smtClean="0">
                <a:latin typeface="+mj-lt"/>
                <a:cs typeface="Segoe UI" panose="020B0502040204020203" pitchFamily="34" charset="0"/>
              </a:rPr>
              <a:t> </a:t>
            </a:r>
            <a:r>
              <a:rPr lang="fr-FR" dirty="0" err="1" smtClean="0">
                <a:latin typeface="+mj-lt"/>
                <a:cs typeface="Segoe UI" panose="020B0502040204020203" pitchFamily="34" charset="0"/>
              </a:rPr>
              <a:t>resources</a:t>
            </a:r>
            <a:endParaRPr lang="fr-FR" dirty="0" smtClean="0">
              <a:latin typeface="+mj-lt"/>
              <a:cs typeface="Segoe UI" panose="020B0502040204020203" pitchFamily="34" charset="0"/>
            </a:endParaRPr>
          </a:p>
          <a:p>
            <a:pPr lvl="2"/>
            <a:r>
              <a:rPr lang="fr-FR" dirty="0" smtClean="0">
                <a:latin typeface="+mj-lt"/>
                <a:cs typeface="Segoe UI" panose="020B0502040204020203" pitchFamily="34" charset="0"/>
              </a:rPr>
              <a:t>JavaScript</a:t>
            </a:r>
          </a:p>
          <a:p>
            <a:pPr lvl="2"/>
            <a:r>
              <a:rPr lang="fr-FR" dirty="0" smtClean="0">
                <a:latin typeface="+mj-lt"/>
                <a:cs typeface="Segoe UI" panose="020B0502040204020203" pitchFamily="34" charset="0"/>
              </a:rPr>
              <a:t>Images</a:t>
            </a:r>
            <a:endParaRPr lang="en-US" dirty="0" smtClean="0">
              <a:latin typeface="+mj-lt"/>
              <a:cs typeface="Segoe UI" panose="020B0502040204020203" pitchFamily="34" charset="0"/>
            </a:endParaRPr>
          </a:p>
          <a:p>
            <a:pPr lvl="1"/>
            <a:r>
              <a:rPr lang="fr-FR" dirty="0" err="1" smtClean="0">
                <a:latin typeface="+mj-lt"/>
                <a:cs typeface="Segoe UI" panose="020B0502040204020203" pitchFamily="34" charset="0"/>
              </a:rPr>
              <a:t>Stylesheets</a:t>
            </a:r>
            <a:r>
              <a:rPr lang="fr-FR" dirty="0" smtClean="0">
                <a:latin typeface="+mj-lt"/>
                <a:cs typeface="Segoe UI" panose="020B0502040204020203" pitchFamily="34" charset="0"/>
              </a:rPr>
              <a:t> </a:t>
            </a:r>
            <a:r>
              <a:rPr lang="fr-FR" dirty="0" err="1" smtClean="0">
                <a:latin typeface="+mj-lt"/>
                <a:cs typeface="Segoe UI" panose="020B0502040204020203" pitchFamily="34" charset="0"/>
              </a:rPr>
              <a:t>belongs</a:t>
            </a:r>
            <a:r>
              <a:rPr lang="fr-FR" dirty="0" smtClean="0">
                <a:latin typeface="+mj-lt"/>
                <a:cs typeface="Segoe UI" panose="020B0502040204020203" pitchFamily="34" charset="0"/>
              </a:rPr>
              <a:t> to </a:t>
            </a:r>
            <a:br>
              <a:rPr lang="fr-FR" dirty="0" smtClean="0">
                <a:latin typeface="+mj-lt"/>
                <a:cs typeface="Segoe UI" panose="020B0502040204020203" pitchFamily="34" charset="0"/>
              </a:rPr>
            </a:br>
            <a:r>
              <a:rPr lang="fr-FR" dirty="0" smtClean="0">
                <a:latin typeface="+mj-lt"/>
                <a:cs typeface="Segoe UI" panose="020B0502040204020203" pitchFamily="34" charset="0"/>
              </a:rPr>
              <a:t>Windows/Windows Phone </a:t>
            </a:r>
            <a:br>
              <a:rPr lang="fr-FR" dirty="0" smtClean="0">
                <a:latin typeface="+mj-lt"/>
                <a:cs typeface="Segoe UI" panose="020B0502040204020203" pitchFamily="34" charset="0"/>
              </a:rPr>
            </a:br>
            <a:r>
              <a:rPr lang="fr-FR" dirty="0" err="1" smtClean="0">
                <a:latin typeface="+mj-lt"/>
                <a:cs typeface="Segoe UI" panose="020B0502040204020203" pitchFamily="34" charset="0"/>
              </a:rPr>
              <a:t>projects</a:t>
            </a:r>
            <a:endParaRPr lang="fr-FR" dirty="0" smtClean="0">
              <a:latin typeface="+mj-lt"/>
              <a:cs typeface="Segoe UI" panose="020B0502040204020203" pitchFamily="34" charset="0"/>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What is </a:t>
            </a:r>
            <a:r>
              <a:rPr lang="en-US" dirty="0" err="1" smtClean="0">
                <a:ea typeface="ＭＳ Ｐゴシック" pitchFamily="34" charset="-128"/>
              </a:rPr>
              <a:t>WinJS</a:t>
            </a:r>
            <a:r>
              <a:rPr lang="en-US" dirty="0" smtClean="0">
                <a:ea typeface="ＭＳ Ｐゴシック" pitchFamily="34" charset="-128"/>
              </a:rPr>
              <a: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2" name="Image 1"/>
          <p:cNvPicPr>
            <a:picLocks noChangeAspect="1"/>
          </p:cNvPicPr>
          <p:nvPr/>
        </p:nvPicPr>
        <p:blipFill>
          <a:blip r:embed="rId4"/>
          <a:stretch>
            <a:fillRect/>
          </a:stretch>
        </p:blipFill>
        <p:spPr>
          <a:xfrm>
            <a:off x="5102225" y="1367631"/>
            <a:ext cx="3790950" cy="375285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28398061"/>
      </p:ext>
    </p:extLst>
  </p:cSld>
  <p:clrMapOvr>
    <a:masterClrMapping/>
  </p:clrMapOvr>
  <p:timing>
    <p:tnLst>
      <p:par>
        <p:cT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4A719B0F9A0F047AFDFAEEE7580822F" ma:contentTypeVersion="3" ma:contentTypeDescription="Crée un document." ma:contentTypeScope="" ma:versionID="f0166c43c5e533d753ad1136be89c6b2">
  <xsd:schema xmlns:xsd="http://www.w3.org/2001/XMLSchema" xmlns:xs="http://www.w3.org/2001/XMLSchema" xmlns:p="http://schemas.microsoft.com/office/2006/metadata/properties" xmlns:ns2="cac1e2cd-caea-4862-842c-e8cbcf68099c" targetNamespace="http://schemas.microsoft.com/office/2006/metadata/properties" ma:root="true" ma:fieldsID="27f0ea2683614741cecd4cfc4b2d73fe"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ABB905F-EFA7-4BF4-BE69-A61068518150}">
  <ds:schemaRefs>
    <ds:schemaRef ds:uri="http://schemas.microsoft.com/sharepoint/v3/contenttype/forms"/>
  </ds:schemaRefs>
</ds:datastoreItem>
</file>

<file path=customXml/itemProps2.xml><?xml version="1.0" encoding="utf-8"?>
<ds:datastoreItem xmlns:ds="http://schemas.openxmlformats.org/officeDocument/2006/customXml" ds:itemID="{106797A4-89EA-4BDD-A063-C872E6DAE9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c1e2cd-caea-4862-842c-e8cbcf6809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5DE42B3-592B-47E4-A89F-31094933ACE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SUPINFOTheme.thmx</Template>
  <TotalTime>0</TotalTime>
  <Words>3086</Words>
  <Application>Microsoft Macintosh PowerPoint</Application>
  <PresentationFormat>Présentation à l'écran (16:10)</PresentationFormat>
  <Paragraphs>731</Paragraphs>
  <Slides>51</Slides>
  <Notes>40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51</vt:i4>
      </vt:variant>
    </vt:vector>
  </HeadingPairs>
  <TitlesOfParts>
    <vt:vector size="62" baseType="lpstr">
      <vt:lpstr>Calibri</vt:lpstr>
      <vt:lpstr>Calibri (Heading)</vt:lpstr>
      <vt:lpstr>Courier New</vt:lpstr>
      <vt:lpstr>MS PGothic</vt:lpstr>
      <vt:lpstr>ＭＳ Ｐゴシック</vt:lpstr>
      <vt:lpstr>Myriad Pro</vt:lpstr>
      <vt:lpstr>Segoe UI</vt:lpstr>
      <vt:lpstr>Verdana</vt:lpstr>
      <vt:lpstr>Wingdings</vt:lpstr>
      <vt:lpstr>Arial</vt:lpstr>
      <vt:lpstr>SUPINFOTheme</vt:lpstr>
      <vt:lpstr>Présentation PowerPoint</vt:lpstr>
      <vt:lpstr>Objectives</vt:lpstr>
      <vt:lpstr>Course plan</vt:lpstr>
      <vt:lpstr>What is WinJS?</vt:lpstr>
      <vt:lpstr>Introduction</vt:lpstr>
      <vt:lpstr>Introduction</vt:lpstr>
      <vt:lpstr>Why WinJS?</vt:lpstr>
      <vt:lpstr>All in a black box</vt:lpstr>
      <vt:lpstr>WinJS project structure</vt:lpstr>
      <vt:lpstr>Anything different?</vt:lpstr>
      <vt:lpstr>C# vs. JS example</vt:lpstr>
      <vt:lpstr>Anything different?</vt:lpstr>
      <vt:lpstr>Questions?</vt:lpstr>
      <vt:lpstr>Exercise</vt:lpstr>
      <vt:lpstr>WinJS Syntax &amp; Controls</vt:lpstr>
      <vt:lpstr>How to learn about WinJS ?</vt:lpstr>
      <vt:lpstr>Exercise</vt:lpstr>
      <vt:lpstr>Dynamic HTML</vt:lpstr>
      <vt:lpstr>Dynamic HTML</vt:lpstr>
      <vt:lpstr>Common Controls</vt:lpstr>
      <vt:lpstr>Stylable!</vt:lpstr>
      <vt:lpstr>Using HTML5 control: ProgressBar</vt:lpstr>
      <vt:lpstr>Using WinJS control: Rating</vt:lpstr>
      <vt:lpstr>Using WinJS control: ToggleSwitch</vt:lpstr>
      <vt:lpstr>Text editing controls</vt:lpstr>
      <vt:lpstr>Commanding Surfaces</vt:lpstr>
      <vt:lpstr>Présentation PowerPoint</vt:lpstr>
      <vt:lpstr>Présentation PowerPoint</vt:lpstr>
      <vt:lpstr>AppBar JS Code Behind example</vt:lpstr>
      <vt:lpstr>AppBar event: Message Dialog</vt:lpstr>
      <vt:lpstr>Winjs Bindings</vt:lpstr>
      <vt:lpstr>Organize Data</vt:lpstr>
      <vt:lpstr>Organize Data: ViewBox</vt:lpstr>
      <vt:lpstr>Organize Data : ListView</vt:lpstr>
      <vt:lpstr>Presenting Data : ListView (1/2) </vt:lpstr>
      <vt:lpstr>Presenting Data : ListView (2/2) </vt:lpstr>
      <vt:lpstr>Grouping, Selecting and Animating</vt:lpstr>
      <vt:lpstr>Grouping Data : GroupedListView</vt:lpstr>
      <vt:lpstr>Grouping Data : GroupedListView</vt:lpstr>
      <vt:lpstr>Grouping Data : GroupedListView</vt:lpstr>
      <vt:lpstr>Grouping Data : GroupedListView</vt:lpstr>
      <vt:lpstr>Grouping Data : GroupedListView</vt:lpstr>
      <vt:lpstr>Grouping Data : GroupedListView</vt:lpstr>
      <vt:lpstr>Grouping Data : GroupedListView</vt:lpstr>
      <vt:lpstr>Grouping Data : GroupedListView</vt:lpstr>
      <vt:lpstr>Grouping Data : GroupedListView</vt:lpstr>
      <vt:lpstr>Grouping Data : GroupedListView</vt:lpstr>
      <vt:lpstr>Questions?</vt:lpstr>
      <vt:lpstr>Exercise (1/2)</vt:lpstr>
      <vt:lpstr>Exercise (2/2)</vt:lpstr>
      <vt:lpstr>The End</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2016-03-14T12:40:32Z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0x010100D4A719B0F9A0F047AFDFAEEE7580822F</vt:lpwstr>
  </property>
</Properties>
</file>