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4"/>
  </p:sldMasterIdLst>
  <p:notesMasterIdLst>
    <p:notesMasterId r:id="rId66"/>
  </p:notesMasterIdLst>
  <p:handoutMasterIdLst>
    <p:handoutMasterId r:id="rId67"/>
  </p:handoutMasterIdLst>
  <p:sldIdLst>
    <p:sldId id="444" r:id="rId5"/>
    <p:sldId id="456" r:id="rId6"/>
    <p:sldId id="457" r:id="rId7"/>
    <p:sldId id="453" r:id="rId8"/>
    <p:sldId id="542" r:id="rId9"/>
    <p:sldId id="584" r:id="rId10"/>
    <p:sldId id="585" r:id="rId11"/>
    <p:sldId id="586" r:id="rId12"/>
    <p:sldId id="588" r:id="rId13"/>
    <p:sldId id="589" r:id="rId14"/>
    <p:sldId id="590" r:id="rId15"/>
    <p:sldId id="591" r:id="rId16"/>
    <p:sldId id="592" r:id="rId17"/>
    <p:sldId id="593" r:id="rId18"/>
    <p:sldId id="594" r:id="rId19"/>
    <p:sldId id="595" r:id="rId20"/>
    <p:sldId id="620" r:id="rId21"/>
    <p:sldId id="596" r:id="rId22"/>
    <p:sldId id="597" r:id="rId23"/>
    <p:sldId id="598" r:id="rId24"/>
    <p:sldId id="599" r:id="rId25"/>
    <p:sldId id="550" r:id="rId26"/>
    <p:sldId id="603" r:id="rId27"/>
    <p:sldId id="604" r:id="rId28"/>
    <p:sldId id="605" r:id="rId29"/>
    <p:sldId id="606" r:id="rId30"/>
    <p:sldId id="607" r:id="rId31"/>
    <p:sldId id="602" r:id="rId32"/>
    <p:sldId id="601" r:id="rId33"/>
    <p:sldId id="600" r:id="rId34"/>
    <p:sldId id="608" r:id="rId35"/>
    <p:sldId id="610" r:id="rId36"/>
    <p:sldId id="609" r:id="rId37"/>
    <p:sldId id="611" r:id="rId38"/>
    <p:sldId id="612" r:id="rId39"/>
    <p:sldId id="613" r:id="rId40"/>
    <p:sldId id="614" r:id="rId41"/>
    <p:sldId id="616" r:id="rId42"/>
    <p:sldId id="617" r:id="rId43"/>
    <p:sldId id="618" r:id="rId44"/>
    <p:sldId id="619" r:id="rId45"/>
    <p:sldId id="621" r:id="rId46"/>
    <p:sldId id="622" r:id="rId47"/>
    <p:sldId id="623" r:id="rId48"/>
    <p:sldId id="551" r:id="rId49"/>
    <p:sldId id="632" r:id="rId50"/>
    <p:sldId id="634" r:id="rId51"/>
    <p:sldId id="635" r:id="rId52"/>
    <p:sldId id="633" r:id="rId53"/>
    <p:sldId id="624" r:id="rId54"/>
    <p:sldId id="625" r:id="rId55"/>
    <p:sldId id="626" r:id="rId56"/>
    <p:sldId id="627" r:id="rId57"/>
    <p:sldId id="628" r:id="rId58"/>
    <p:sldId id="629" r:id="rId59"/>
    <p:sldId id="631" r:id="rId60"/>
    <p:sldId id="630" r:id="rId61"/>
    <p:sldId id="636" r:id="rId62"/>
    <p:sldId id="637" r:id="rId63"/>
    <p:sldId id="638" r:id="rId64"/>
    <p:sldId id="522" r:id="rId65"/>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0403" autoAdjust="0"/>
  </p:normalViewPr>
  <p:slideViewPr>
    <p:cSldViewPr>
      <p:cViewPr varScale="1">
        <p:scale>
          <a:sx n="80" d="100"/>
          <a:sy n="80" d="100"/>
        </p:scale>
        <p:origin x="2024"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2/29/16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2/29/16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6155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3695845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Explain</a:t>
            </a:r>
            <a:r>
              <a:rPr lang="fr-FR" baseline="0" dirty="0" smtClean="0"/>
              <a:t> </a:t>
            </a:r>
            <a:r>
              <a:rPr lang="fr-FR" baseline="0" dirty="0" err="1" smtClean="0"/>
              <a:t>what</a:t>
            </a:r>
            <a:r>
              <a:rPr lang="fr-FR" baseline="0" dirty="0" smtClean="0"/>
              <a:t> </a:t>
            </a:r>
            <a:r>
              <a:rPr lang="fr-FR" baseline="0" dirty="0" err="1" smtClean="0"/>
              <a:t>you</a:t>
            </a:r>
            <a:r>
              <a:rPr lang="fr-FR" baseline="0" dirty="0" smtClean="0"/>
              <a:t> know </a:t>
            </a:r>
            <a:r>
              <a:rPr lang="fr-FR" baseline="0" dirty="0" err="1" smtClean="0"/>
              <a:t>based</a:t>
            </a:r>
            <a:r>
              <a:rPr lang="fr-FR" baseline="0" dirty="0" smtClean="0"/>
              <a:t> on </a:t>
            </a:r>
            <a:r>
              <a:rPr lang="fr-FR" baseline="0" dirty="0" err="1" smtClean="0"/>
              <a:t>previous</a:t>
            </a:r>
            <a:r>
              <a:rPr lang="fr-FR" baseline="0" dirty="0" smtClean="0"/>
              <a:t> slides</a:t>
            </a:r>
          </a:p>
          <a:p>
            <a:r>
              <a:rPr lang="fr-FR" baseline="0" dirty="0" err="1" smtClean="0"/>
              <a:t>Guess</a:t>
            </a:r>
            <a:r>
              <a:rPr lang="fr-FR" baseline="0" dirty="0" smtClean="0"/>
              <a:t> </a:t>
            </a:r>
            <a:r>
              <a:rPr lang="fr-FR" baseline="0" dirty="0" err="1" smtClean="0"/>
              <a:t>what</a:t>
            </a:r>
            <a:r>
              <a:rPr lang="fr-FR" baseline="0" dirty="0" smtClean="0"/>
              <a:t> </a:t>
            </a:r>
            <a:r>
              <a:rPr lang="fr-FR" baseline="0" dirty="0" err="1" smtClean="0"/>
              <a:t>you</a:t>
            </a:r>
            <a:r>
              <a:rPr lang="fr-FR" baseline="0" dirty="0" smtClean="0"/>
              <a:t> </a:t>
            </a:r>
            <a:r>
              <a:rPr lang="fr-FR" baseline="0" dirty="0" err="1" smtClean="0"/>
              <a:t>didn’t</a:t>
            </a:r>
            <a:r>
              <a:rPr lang="fr-FR" baseline="0" dirty="0" smtClean="0"/>
              <a:t> </a:t>
            </a:r>
            <a:r>
              <a:rPr lang="fr-FR" baseline="0" dirty="0" err="1" smtClean="0"/>
              <a:t>see</a:t>
            </a:r>
            <a:r>
              <a:rPr lang="fr-FR" baseline="0" dirty="0" smtClean="0"/>
              <a:t> </a:t>
            </a:r>
            <a:r>
              <a:rPr lang="fr-FR" baseline="0" dirty="0" err="1" smtClean="0"/>
              <a:t>yet</a:t>
            </a:r>
            <a:r>
              <a:rPr lang="fr-FR" baseline="0" dirty="0" smtClean="0"/>
              <a:t>, </a:t>
            </a:r>
            <a:r>
              <a:rPr lang="fr-FR" baseline="0" dirty="0" err="1" smtClean="0"/>
              <a:t>most</a:t>
            </a:r>
            <a:r>
              <a:rPr lang="fr-FR" baseline="0" dirty="0" smtClean="0"/>
              <a:t> of tags are self-</a:t>
            </a:r>
            <a:r>
              <a:rPr lang="fr-FR" baseline="0" dirty="0" err="1" smtClean="0"/>
              <a:t>explained</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046480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Explain</a:t>
            </a:r>
            <a:r>
              <a:rPr lang="fr-FR" baseline="0" dirty="0" smtClean="0"/>
              <a:t> </a:t>
            </a:r>
            <a:r>
              <a:rPr lang="fr-FR" baseline="0" dirty="0" err="1" smtClean="0"/>
              <a:t>what</a:t>
            </a:r>
            <a:r>
              <a:rPr lang="fr-FR" baseline="0" dirty="0" smtClean="0"/>
              <a:t> </a:t>
            </a:r>
            <a:r>
              <a:rPr lang="fr-FR" baseline="0" dirty="0" err="1" smtClean="0"/>
              <a:t>you</a:t>
            </a:r>
            <a:r>
              <a:rPr lang="fr-FR" baseline="0" dirty="0" smtClean="0"/>
              <a:t> know </a:t>
            </a:r>
            <a:r>
              <a:rPr lang="fr-FR" baseline="0" dirty="0" err="1" smtClean="0"/>
              <a:t>based</a:t>
            </a:r>
            <a:r>
              <a:rPr lang="fr-FR" baseline="0" dirty="0" smtClean="0"/>
              <a:t> on </a:t>
            </a:r>
            <a:r>
              <a:rPr lang="fr-FR" baseline="0" dirty="0" err="1" smtClean="0"/>
              <a:t>previous</a:t>
            </a:r>
            <a:r>
              <a:rPr lang="fr-FR" baseline="0" dirty="0" smtClean="0"/>
              <a:t> slides</a:t>
            </a:r>
          </a:p>
          <a:p>
            <a:r>
              <a:rPr lang="fr-FR" baseline="0" dirty="0" err="1" smtClean="0"/>
              <a:t>Guess</a:t>
            </a:r>
            <a:r>
              <a:rPr lang="fr-FR" baseline="0" dirty="0" smtClean="0"/>
              <a:t> </a:t>
            </a:r>
            <a:r>
              <a:rPr lang="fr-FR" baseline="0" dirty="0" err="1" smtClean="0"/>
              <a:t>what</a:t>
            </a:r>
            <a:r>
              <a:rPr lang="fr-FR" baseline="0" dirty="0" smtClean="0"/>
              <a:t> </a:t>
            </a:r>
            <a:r>
              <a:rPr lang="fr-FR" baseline="0" dirty="0" err="1" smtClean="0"/>
              <a:t>you</a:t>
            </a:r>
            <a:r>
              <a:rPr lang="fr-FR" baseline="0" dirty="0" smtClean="0"/>
              <a:t> </a:t>
            </a:r>
            <a:r>
              <a:rPr lang="fr-FR" baseline="0" dirty="0" err="1" smtClean="0"/>
              <a:t>didn’t</a:t>
            </a:r>
            <a:r>
              <a:rPr lang="fr-FR" baseline="0" dirty="0" smtClean="0"/>
              <a:t> </a:t>
            </a:r>
            <a:r>
              <a:rPr lang="fr-FR" baseline="0" dirty="0" err="1" smtClean="0"/>
              <a:t>see</a:t>
            </a:r>
            <a:r>
              <a:rPr lang="fr-FR" baseline="0" dirty="0" smtClean="0"/>
              <a:t> </a:t>
            </a:r>
            <a:r>
              <a:rPr lang="fr-FR" baseline="0" dirty="0" err="1" smtClean="0"/>
              <a:t>yet</a:t>
            </a:r>
            <a:r>
              <a:rPr lang="fr-FR" baseline="0" dirty="0" smtClean="0"/>
              <a:t>, </a:t>
            </a:r>
            <a:r>
              <a:rPr lang="fr-FR" baseline="0" dirty="0" err="1" smtClean="0"/>
              <a:t>most</a:t>
            </a:r>
            <a:r>
              <a:rPr lang="fr-FR" baseline="0" dirty="0" smtClean="0"/>
              <a:t> of tags are self-</a:t>
            </a:r>
            <a:r>
              <a:rPr lang="fr-FR" baseline="0" dirty="0" err="1" smtClean="0"/>
              <a:t>explained</a:t>
            </a:r>
            <a:endParaRPr lang="en-US" dirty="0"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3922472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4280241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2415652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56892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270312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2672471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4222188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4017647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428622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Explain</a:t>
            </a:r>
            <a:r>
              <a:rPr lang="fr-FR" baseline="0" dirty="0" smtClean="0"/>
              <a:t> </a:t>
            </a:r>
            <a:r>
              <a:rPr lang="fr-FR" baseline="0" dirty="0" err="1" smtClean="0"/>
              <a:t>what</a:t>
            </a:r>
            <a:r>
              <a:rPr lang="fr-FR" baseline="0" dirty="0" smtClean="0"/>
              <a:t> </a:t>
            </a:r>
            <a:r>
              <a:rPr lang="fr-FR" baseline="0" dirty="0" err="1" smtClean="0"/>
              <a:t>you</a:t>
            </a:r>
            <a:r>
              <a:rPr lang="fr-FR" baseline="0" dirty="0" smtClean="0"/>
              <a:t> know </a:t>
            </a:r>
            <a:r>
              <a:rPr lang="fr-FR" baseline="0" dirty="0" err="1" smtClean="0"/>
              <a:t>based</a:t>
            </a:r>
            <a:r>
              <a:rPr lang="fr-FR" baseline="0" dirty="0" smtClean="0"/>
              <a:t> on </a:t>
            </a:r>
            <a:r>
              <a:rPr lang="fr-FR" baseline="0" dirty="0" err="1" smtClean="0"/>
              <a:t>previous</a:t>
            </a:r>
            <a:r>
              <a:rPr lang="fr-FR" baseline="0" dirty="0" smtClean="0"/>
              <a:t> slides</a:t>
            </a:r>
          </a:p>
          <a:p>
            <a:r>
              <a:rPr lang="fr-FR" baseline="0" dirty="0" err="1" smtClean="0"/>
              <a:t>Guess</a:t>
            </a:r>
            <a:r>
              <a:rPr lang="fr-FR" baseline="0" dirty="0" smtClean="0"/>
              <a:t> </a:t>
            </a:r>
            <a:r>
              <a:rPr lang="fr-FR" baseline="0" dirty="0" err="1" smtClean="0"/>
              <a:t>what</a:t>
            </a:r>
            <a:r>
              <a:rPr lang="fr-FR" baseline="0" dirty="0" smtClean="0"/>
              <a:t> </a:t>
            </a:r>
            <a:r>
              <a:rPr lang="fr-FR" baseline="0" dirty="0" err="1" smtClean="0"/>
              <a:t>you</a:t>
            </a:r>
            <a:r>
              <a:rPr lang="fr-FR" baseline="0" dirty="0" smtClean="0"/>
              <a:t> </a:t>
            </a:r>
            <a:r>
              <a:rPr lang="fr-FR" baseline="0" dirty="0" err="1" smtClean="0"/>
              <a:t>didn’t</a:t>
            </a:r>
            <a:r>
              <a:rPr lang="fr-FR" baseline="0" dirty="0" smtClean="0"/>
              <a:t> </a:t>
            </a:r>
            <a:r>
              <a:rPr lang="fr-FR" baseline="0" dirty="0" err="1" smtClean="0"/>
              <a:t>see</a:t>
            </a:r>
            <a:r>
              <a:rPr lang="fr-FR" baseline="0" dirty="0" smtClean="0"/>
              <a:t> </a:t>
            </a:r>
            <a:r>
              <a:rPr lang="fr-FR" baseline="0" dirty="0" err="1" smtClean="0"/>
              <a:t>yet</a:t>
            </a:r>
            <a:r>
              <a:rPr lang="fr-FR" baseline="0" dirty="0" smtClean="0"/>
              <a:t>, </a:t>
            </a:r>
            <a:r>
              <a:rPr lang="fr-FR" baseline="0" dirty="0" err="1" smtClean="0"/>
              <a:t>most</a:t>
            </a:r>
            <a:r>
              <a:rPr lang="fr-FR" baseline="0" dirty="0" smtClean="0"/>
              <a:t> of tags are self-</a:t>
            </a:r>
            <a:r>
              <a:rPr lang="fr-FR" baseline="0" dirty="0" err="1" smtClean="0"/>
              <a:t>explained</a:t>
            </a:r>
            <a:endParaRPr lang="en-US" dirty="0"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409913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List of </a:t>
            </a:r>
            <a:r>
              <a:rPr lang="fr-FR" dirty="0" err="1" smtClean="0"/>
              <a:t>available</a:t>
            </a:r>
            <a:r>
              <a:rPr lang="fr-FR" dirty="0" smtClean="0"/>
              <a:t> </a:t>
            </a:r>
            <a:r>
              <a:rPr lang="fr-FR" dirty="0" err="1" smtClean="0"/>
              <a:t>icons</a:t>
            </a:r>
            <a:r>
              <a:rPr lang="fr-FR" dirty="0" smtClean="0"/>
              <a:t> : https://</a:t>
            </a:r>
            <a:r>
              <a:rPr lang="fr-FR" dirty="0" err="1" smtClean="0"/>
              <a:t>msdn.microsoft.com</a:t>
            </a:r>
            <a:r>
              <a:rPr lang="fr-FR" dirty="0" smtClean="0"/>
              <a:t>/en-us/</a:t>
            </a:r>
            <a:r>
              <a:rPr lang="fr-FR" dirty="0" err="1" smtClean="0"/>
              <a:t>library</a:t>
            </a:r>
            <a:r>
              <a:rPr lang="fr-FR" dirty="0" smtClean="0"/>
              <a:t>/</a:t>
            </a:r>
            <a:r>
              <a:rPr lang="fr-FR" dirty="0" err="1" smtClean="0"/>
              <a:t>windows</a:t>
            </a:r>
            <a:r>
              <a:rPr lang="fr-FR" dirty="0" smtClean="0"/>
              <a:t>/</a:t>
            </a:r>
            <a:r>
              <a:rPr lang="fr-FR" dirty="0" err="1" smtClean="0"/>
              <a:t>apps</a:t>
            </a:r>
            <a:r>
              <a:rPr lang="fr-FR" dirty="0" smtClean="0"/>
              <a:t>/jj841126.aspx</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834563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30538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2594429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43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3757308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491960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2833840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564656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81852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318127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2653159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754523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3350352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2864373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2992198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3330853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Of course</a:t>
            </a:r>
            <a:r>
              <a:rPr lang="fr-FR" baseline="0" dirty="0" smtClean="0"/>
              <a:t> </a:t>
            </a:r>
            <a:r>
              <a:rPr lang="fr-FR" baseline="0" dirty="0" err="1" smtClean="0"/>
              <a:t>you</a:t>
            </a:r>
            <a:r>
              <a:rPr lang="fr-FR" baseline="0" dirty="0" smtClean="0"/>
              <a:t> </a:t>
            </a:r>
            <a:r>
              <a:rPr lang="fr-FR" baseline="0" dirty="0" err="1" smtClean="0"/>
              <a:t>can</a:t>
            </a:r>
            <a:r>
              <a:rPr lang="fr-FR" baseline="0" dirty="0" smtClean="0"/>
              <a:t> </a:t>
            </a:r>
            <a:r>
              <a:rPr lang="fr-FR" baseline="0" dirty="0" err="1" smtClean="0"/>
              <a:t>pass</a:t>
            </a:r>
            <a:r>
              <a:rPr lang="fr-FR" baseline="0" dirty="0" smtClean="0"/>
              <a:t> </a:t>
            </a:r>
            <a:r>
              <a:rPr lang="fr-FR" baseline="0" dirty="0" err="1" smtClean="0"/>
              <a:t>directly</a:t>
            </a:r>
            <a:r>
              <a:rPr lang="fr-FR" baseline="0" dirty="0" smtClean="0"/>
              <a:t> a </a:t>
            </a:r>
            <a:r>
              <a:rPr lang="fr-FR" baseline="0" dirty="0" err="1" smtClean="0"/>
              <a:t>Company</a:t>
            </a:r>
            <a:r>
              <a:rPr lang="fr-FR" baseline="0" dirty="0" smtClean="0"/>
              <a:t> </a:t>
            </a:r>
            <a:r>
              <a:rPr lang="fr-FR" baseline="0" dirty="0" err="1" smtClean="0"/>
              <a:t>object</a:t>
            </a:r>
            <a:r>
              <a:rPr lang="fr-FR" baseline="0" dirty="0" smtClean="0"/>
              <a:t> if </a:t>
            </a:r>
            <a:r>
              <a:rPr lang="fr-FR" baseline="0" dirty="0" err="1" smtClean="0"/>
              <a:t>it</a:t>
            </a:r>
            <a:r>
              <a:rPr lang="fr-FR" baseline="0" dirty="0" smtClean="0"/>
              <a:t> </a:t>
            </a:r>
            <a:r>
              <a:rPr lang="fr-FR" baseline="0" dirty="0" err="1" smtClean="0"/>
              <a:t>suits</a:t>
            </a:r>
            <a:r>
              <a:rPr lang="fr-FR" baseline="0" dirty="0" smtClean="0"/>
              <a:t> </a:t>
            </a:r>
            <a:r>
              <a:rPr lang="fr-FR" baseline="0" dirty="0" err="1" smtClean="0"/>
              <a:t>your</a:t>
            </a:r>
            <a:r>
              <a:rPr lang="fr-FR" baseline="0" dirty="0" smtClean="0"/>
              <a:t> </a:t>
            </a:r>
            <a:r>
              <a:rPr lang="fr-FR" baseline="0" dirty="0" err="1" smtClean="0"/>
              <a:t>development</a:t>
            </a:r>
            <a:r>
              <a:rPr lang="fr-FR" baseline="0" dirty="0" smtClean="0"/>
              <a:t> structure</a:t>
            </a:r>
          </a:p>
          <a:p>
            <a:r>
              <a:rPr lang="fr-FR" baseline="0" dirty="0" smtClean="0"/>
              <a:t>The point </a:t>
            </a:r>
            <a:r>
              <a:rPr lang="fr-FR" baseline="0" dirty="0" err="1" smtClean="0"/>
              <a:t>here</a:t>
            </a:r>
            <a:r>
              <a:rPr lang="fr-FR" baseline="0" dirty="0" smtClean="0"/>
              <a:t> </a:t>
            </a:r>
            <a:r>
              <a:rPr lang="fr-FR" baseline="0" dirty="0" err="1" smtClean="0"/>
              <a:t>is</a:t>
            </a:r>
            <a:r>
              <a:rPr lang="fr-FR" baseline="0" dirty="0" smtClean="0"/>
              <a:t>: If </a:t>
            </a:r>
            <a:r>
              <a:rPr lang="fr-FR" baseline="0" dirty="0" err="1" smtClean="0"/>
              <a:t>you</a:t>
            </a:r>
            <a:r>
              <a:rPr lang="fr-FR" baseline="0" dirty="0" smtClean="0"/>
              <a:t> </a:t>
            </a:r>
            <a:r>
              <a:rPr lang="fr-FR" baseline="0" dirty="0" err="1" smtClean="0"/>
              <a:t>need</a:t>
            </a:r>
            <a:r>
              <a:rPr lang="fr-FR" baseline="0" dirty="0" smtClean="0"/>
              <a:t> to </a:t>
            </a:r>
            <a:r>
              <a:rPr lang="fr-FR" baseline="0" dirty="0" err="1" smtClean="0"/>
              <a:t>pass</a:t>
            </a:r>
            <a:r>
              <a:rPr lang="fr-FR" baseline="0" dirty="0" smtClean="0"/>
              <a:t> </a:t>
            </a:r>
            <a:r>
              <a:rPr lang="fr-FR" baseline="0" dirty="0" err="1" smtClean="0"/>
              <a:t>several</a:t>
            </a:r>
            <a:r>
              <a:rPr lang="fr-FR" baseline="0" dirty="0" smtClean="0"/>
              <a:t> data in </a:t>
            </a:r>
            <a:r>
              <a:rPr lang="fr-FR" baseline="0" dirty="0" err="1" smtClean="0"/>
              <a:t>your</a:t>
            </a:r>
            <a:r>
              <a:rPr lang="fr-FR" baseline="0" dirty="0" smtClean="0"/>
              <a:t> </a:t>
            </a:r>
            <a:r>
              <a:rPr lang="fr-FR" baseline="0" dirty="0" err="1" smtClean="0"/>
              <a:t>View</a:t>
            </a:r>
            <a:r>
              <a:rPr lang="fr-FR" baseline="0" dirty="0" smtClean="0"/>
              <a:t> in </a:t>
            </a:r>
            <a:r>
              <a:rPr lang="fr-FR" baseline="0" dirty="0" err="1" smtClean="0"/>
              <a:t>order</a:t>
            </a:r>
            <a:r>
              <a:rPr lang="fr-FR" baseline="0" dirty="0" smtClean="0"/>
              <a:t> to display </a:t>
            </a:r>
            <a:r>
              <a:rPr lang="fr-FR" baseline="0" dirty="0" err="1" smtClean="0"/>
              <a:t>them</a:t>
            </a:r>
            <a:r>
              <a:rPr lang="fr-FR" baseline="0" dirty="0" smtClean="0"/>
              <a:t>, </a:t>
            </a:r>
            <a:r>
              <a:rPr lang="fr-FR" baseline="0" dirty="0" err="1" smtClean="0"/>
              <a:t>create</a:t>
            </a:r>
            <a:r>
              <a:rPr lang="fr-FR" baseline="0" dirty="0" smtClean="0"/>
              <a:t> a class </a:t>
            </a:r>
            <a:r>
              <a:rPr lang="fr-FR" baseline="0" dirty="0" err="1" smtClean="0"/>
              <a:t>with</a:t>
            </a:r>
            <a:r>
              <a:rPr lang="fr-FR" baseline="0" dirty="0" smtClean="0"/>
              <a:t> </a:t>
            </a:r>
            <a:r>
              <a:rPr lang="fr-FR" baseline="0" dirty="0" err="1" smtClean="0"/>
              <a:t>these</a:t>
            </a:r>
            <a:r>
              <a:rPr lang="fr-FR" baseline="0" dirty="0" smtClean="0"/>
              <a:t> </a:t>
            </a:r>
            <a:r>
              <a:rPr lang="fr-FR" baseline="0" dirty="0" err="1" smtClean="0"/>
              <a:t>properties</a:t>
            </a:r>
            <a:r>
              <a:rPr lang="fr-FR" baseline="0" dirty="0" smtClean="0"/>
              <a:t> in </a:t>
            </a:r>
            <a:r>
              <a:rPr lang="fr-FR" baseline="0" dirty="0" err="1" smtClean="0"/>
              <a:t>it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5222353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3672932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23331759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115153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837238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925773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2524532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55</a:t>
            </a:fld>
            <a:endParaRPr lang="en-US"/>
          </a:p>
        </p:txBody>
      </p:sp>
    </p:spTree>
    <p:extLst>
      <p:ext uri="{BB962C8B-B14F-4D97-AF65-F5344CB8AC3E}">
        <p14:creationId xmlns:p14="http://schemas.microsoft.com/office/powerpoint/2010/main" val="17842571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2128695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57</a:t>
            </a:fld>
            <a:endParaRPr lang="en-US"/>
          </a:p>
        </p:txBody>
      </p:sp>
    </p:spTree>
    <p:extLst>
      <p:ext uri="{BB962C8B-B14F-4D97-AF65-F5344CB8AC3E}">
        <p14:creationId xmlns:p14="http://schemas.microsoft.com/office/powerpoint/2010/main" val="24384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2572720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413230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2346074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217633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
            </a:r>
          </a:p>
          <a:p>
            <a:r>
              <a:rPr lang="fr-FR" dirty="0" smtClean="0"/>
              <a:t>| Hello | World                      |</a:t>
            </a:r>
          </a:p>
          <a:p>
            <a:r>
              <a:rPr lang="fr-FR" dirty="0" smtClean="0"/>
              <a:t>+------+---------------------+</a:t>
            </a:r>
          </a:p>
          <a:p>
            <a:r>
              <a:rPr lang="fr-FR" dirty="0" smtClean="0"/>
              <a:t>|           | </a:t>
            </a:r>
            <a:r>
              <a:rPr lang="fr-FR" dirty="0" err="1" smtClean="0"/>
              <a:t>Foo</a:t>
            </a:r>
            <a:r>
              <a:rPr lang="fr-FR" dirty="0" smtClean="0"/>
              <a:t>                         |</a:t>
            </a:r>
          </a:p>
          <a:p>
            <a:r>
              <a:rPr lang="fr-FR" dirty="0" smtClean="0"/>
              <a:t>+------+---------------------+</a:t>
            </a:r>
          </a:p>
          <a:p>
            <a:r>
              <a:rPr lang="fr-FR" dirty="0" smtClean="0"/>
              <a:t>|</a:t>
            </a:r>
            <a:r>
              <a:rPr lang="fr-FR" baseline="0" dirty="0" smtClean="0"/>
              <a:t>           |                                |</a:t>
            </a:r>
          </a:p>
          <a:p>
            <a:r>
              <a:rPr lang="fr-FR" baseline="0" dirty="0" smtClean="0"/>
              <a: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339793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29/02/2016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29/02/2016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29/02/2016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29/02/2016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29/02/2016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29/02/2016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29/02/2016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xmlns="">
                <a:solidFill>
                  <a:srgbClr val="FFFFFF">
                    <a:alpha val="7294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Modern UI Apps Development</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4NET</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Page tag</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err="1" smtClean="0">
                <a:latin typeface="+mj-lt"/>
              </a:rPr>
              <a:t>Root</a:t>
            </a:r>
            <a:r>
              <a:rPr lang="fr-FR" dirty="0" smtClean="0">
                <a:latin typeface="+mj-lt"/>
              </a:rPr>
              <a:t> </a:t>
            </a:r>
            <a:r>
              <a:rPr lang="fr-FR" dirty="0" err="1" smtClean="0">
                <a:latin typeface="+mj-lt"/>
              </a:rPr>
              <a:t>element</a:t>
            </a:r>
            <a:r>
              <a:rPr lang="fr-FR" dirty="0" smtClean="0">
                <a:latin typeface="+mj-lt"/>
              </a:rPr>
              <a:t> of the structure</a:t>
            </a:r>
          </a:p>
          <a:p>
            <a:pPr lvl="1">
              <a:spcAft>
                <a:spcPts val="1200"/>
              </a:spcAft>
            </a:pPr>
            <a:r>
              <a:rPr lang="fr-FR" dirty="0" err="1" smtClean="0">
                <a:latin typeface="+mj-lt"/>
              </a:rPr>
              <a:t>Contains</a:t>
            </a:r>
            <a:r>
              <a:rPr lang="fr-FR" dirty="0" smtClean="0">
                <a:latin typeface="+mj-lt"/>
              </a:rPr>
              <a:t> </a:t>
            </a:r>
            <a:r>
              <a:rPr lang="fr-FR" dirty="0" err="1" smtClean="0">
                <a:latin typeface="+mj-lt"/>
              </a:rPr>
              <a:t>namespaces</a:t>
            </a:r>
            <a:endParaRPr lang="fr-FR" dirty="0" smtClean="0">
              <a:latin typeface="+mj-lt"/>
            </a:endParaRPr>
          </a:p>
          <a:p>
            <a:pPr lvl="2">
              <a:spcAft>
                <a:spcPts val="1200"/>
              </a:spcAft>
            </a:pPr>
            <a:r>
              <a:rPr lang="fr-FR" dirty="0" err="1" smtClean="0">
                <a:latin typeface="+mj-lt"/>
              </a:rPr>
              <a:t>Allow</a:t>
            </a:r>
            <a:r>
              <a:rPr lang="fr-FR" dirty="0" smtClean="0">
                <a:latin typeface="+mj-lt"/>
              </a:rPr>
              <a:t> use of </a:t>
            </a:r>
            <a:r>
              <a:rPr lang="fr-FR" dirty="0" err="1" smtClean="0">
                <a:latin typeface="+mj-lt"/>
              </a:rPr>
              <a:t>controls</a:t>
            </a:r>
            <a:r>
              <a:rPr lang="fr-FR" dirty="0" smtClean="0">
                <a:latin typeface="+mj-lt"/>
              </a:rPr>
              <a:t> in </a:t>
            </a:r>
            <a:r>
              <a:rPr lang="fr-FR" dirty="0" err="1" smtClean="0">
                <a:latin typeface="+mj-lt"/>
              </a:rPr>
              <a:t>it</a:t>
            </a:r>
            <a:endParaRPr lang="fr-FR" dirty="0" smtClean="0">
              <a:latin typeface="+mj-lt"/>
            </a:endParaRPr>
          </a:p>
          <a:p>
            <a:pPr lvl="2">
              <a:spcAft>
                <a:spcPts val="1200"/>
              </a:spcAft>
            </a:pPr>
            <a:r>
              <a:rPr lang="fr-FR" dirty="0" smtClean="0">
                <a:latin typeface="+mj-lt"/>
              </a:rPr>
              <a:t>Ex: </a:t>
            </a:r>
            <a:r>
              <a:rPr lang="en-US" dirty="0" err="1" smtClean="0"/>
              <a:t>xmlns:x</a:t>
            </a:r>
            <a:r>
              <a:rPr lang="en-US" dirty="0" smtClean="0"/>
              <a:t>="http</a:t>
            </a:r>
            <a:r>
              <a:rPr lang="en-US" dirty="0"/>
              <a:t>://</a:t>
            </a:r>
            <a:r>
              <a:rPr lang="en-US" dirty="0" smtClean="0"/>
              <a:t>schemas.microsoft.com/</a:t>
            </a:r>
            <a:r>
              <a:rPr lang="en-US" dirty="0" err="1" smtClean="0"/>
              <a:t>winfx</a:t>
            </a:r>
            <a:r>
              <a:rPr lang="en-US" dirty="0" smtClean="0"/>
              <a:t>/2006/</a:t>
            </a:r>
            <a:r>
              <a:rPr lang="en-US" dirty="0" err="1" smtClean="0"/>
              <a:t>xaml</a:t>
            </a:r>
            <a:r>
              <a:rPr lang="en-US" dirty="0" smtClean="0"/>
              <a:t>"</a:t>
            </a:r>
          </a:p>
          <a:p>
            <a:pPr lvl="2">
              <a:spcAft>
                <a:spcPts val="1200"/>
              </a:spcAft>
            </a:pPr>
            <a:r>
              <a:rPr lang="fr-FR" dirty="0" smtClean="0">
                <a:latin typeface="+mj-lt"/>
              </a:rPr>
              <a:t>« :x » </a:t>
            </a:r>
            <a:r>
              <a:rPr lang="fr-FR" dirty="0" err="1" smtClean="0">
                <a:latin typeface="+mj-lt"/>
              </a:rPr>
              <a:t>allows</a:t>
            </a:r>
            <a:r>
              <a:rPr lang="fr-FR" dirty="0" smtClean="0">
                <a:latin typeface="+mj-lt"/>
              </a:rPr>
              <a:t> to use tags and </a:t>
            </a:r>
            <a:r>
              <a:rPr lang="fr-FR" dirty="0" err="1" smtClean="0">
                <a:latin typeface="+mj-lt"/>
              </a:rPr>
              <a:t>properties</a:t>
            </a:r>
            <a:r>
              <a:rPr lang="fr-FR" dirty="0" smtClean="0">
                <a:latin typeface="+mj-lt"/>
              </a:rPr>
              <a:t> </a:t>
            </a:r>
            <a:r>
              <a:rPr lang="fr-FR" dirty="0" err="1" smtClean="0">
                <a:latin typeface="+mj-lt"/>
              </a:rPr>
              <a:t>starting</a:t>
            </a:r>
            <a:r>
              <a:rPr lang="fr-FR" dirty="0" smtClean="0">
                <a:latin typeface="+mj-lt"/>
              </a:rPr>
              <a:t> </a:t>
            </a:r>
            <a:r>
              <a:rPr lang="fr-FR" dirty="0" err="1" smtClean="0">
                <a:latin typeface="+mj-lt"/>
              </a:rPr>
              <a:t>with</a:t>
            </a:r>
            <a:r>
              <a:rPr lang="fr-FR" dirty="0" smtClean="0">
                <a:latin typeface="+mj-lt"/>
              </a:rPr>
              <a:t> « x: »</a:t>
            </a:r>
          </a:p>
          <a:p>
            <a:pPr lvl="1">
              <a:spcAft>
                <a:spcPts val="1200"/>
              </a:spcAft>
            </a:pPr>
            <a:r>
              <a:rPr lang="fr-FR" dirty="0" smtClean="0">
                <a:latin typeface="+mj-lt"/>
              </a:rPr>
              <a:t>Do NOT </a:t>
            </a:r>
            <a:r>
              <a:rPr lang="fr-FR" dirty="0" err="1" smtClean="0">
                <a:latin typeface="+mj-lt"/>
              </a:rPr>
              <a:t>touch</a:t>
            </a:r>
            <a:r>
              <a:rPr lang="fr-FR" dirty="0" smtClean="0">
                <a:latin typeface="+mj-lt"/>
              </a:rPr>
              <a:t> </a:t>
            </a:r>
            <a:r>
              <a:rPr lang="fr-FR" dirty="0" err="1" smtClean="0">
                <a:latin typeface="+mj-lt"/>
              </a:rPr>
              <a:t>it</a:t>
            </a:r>
            <a:r>
              <a:rPr lang="fr-FR" dirty="0" smtClean="0">
                <a:latin typeface="+mj-lt"/>
              </a:rPr>
              <a:t> </a:t>
            </a:r>
            <a:r>
              <a:rPr lang="fr-FR" dirty="0" smtClean="0">
                <a:latin typeface="+mj-lt"/>
                <a:sym typeface="Wingdings" panose="05000000000000000000" pitchFamily="2" charset="2"/>
              </a:rPr>
              <a:t></a:t>
            </a:r>
          </a:p>
          <a:p>
            <a:pPr lvl="1">
              <a:spcAft>
                <a:spcPts val="1200"/>
              </a:spcAft>
            </a:pPr>
            <a:endParaRPr lang="fr-FR" dirty="0">
              <a:latin typeface="+mj-lt"/>
            </a:endParaRPr>
          </a:p>
          <a:p>
            <a:pPr lvl="1">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Hello Application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2657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Page.Resources</a:t>
            </a:r>
            <a:r>
              <a:rPr lang="en-US" dirty="0" smtClean="0">
                <a:ea typeface="ＭＳ Ｐゴシック" pitchFamily="34" charset="-128"/>
              </a:rPr>
              <a:t> tag</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err="1" smtClean="0">
                <a:latin typeface="+mj-lt"/>
              </a:rPr>
              <a:t>Inner</a:t>
            </a:r>
            <a:r>
              <a:rPr lang="fr-FR" dirty="0" smtClean="0">
                <a:latin typeface="+mj-lt"/>
              </a:rPr>
              <a:t> </a:t>
            </a:r>
            <a:r>
              <a:rPr lang="fr-FR" dirty="0" err="1" smtClean="0">
                <a:latin typeface="+mj-lt"/>
              </a:rPr>
              <a:t>element</a:t>
            </a:r>
            <a:r>
              <a:rPr lang="fr-FR" dirty="0" smtClean="0">
                <a:latin typeface="+mj-lt"/>
              </a:rPr>
              <a:t> of Page tag</a:t>
            </a:r>
          </a:p>
          <a:p>
            <a:pPr lvl="1">
              <a:spcAft>
                <a:spcPts val="1200"/>
              </a:spcAft>
            </a:pPr>
            <a:r>
              <a:rPr lang="fr-FR" dirty="0" err="1" smtClean="0">
                <a:latin typeface="+mj-lt"/>
              </a:rPr>
              <a:t>Contains</a:t>
            </a:r>
            <a:r>
              <a:rPr lang="fr-FR" dirty="0" smtClean="0">
                <a:latin typeface="+mj-lt"/>
              </a:rPr>
              <a:t> </a:t>
            </a:r>
            <a:r>
              <a:rPr lang="fr-FR" dirty="0" err="1" smtClean="0">
                <a:latin typeface="+mj-lt"/>
              </a:rPr>
              <a:t>some</a:t>
            </a:r>
            <a:r>
              <a:rPr lang="fr-FR" dirty="0" smtClean="0">
                <a:latin typeface="+mj-lt"/>
              </a:rPr>
              <a:t> </a:t>
            </a:r>
            <a:r>
              <a:rPr lang="fr-FR" dirty="0" err="1" smtClean="0">
                <a:latin typeface="+mj-lt"/>
              </a:rPr>
              <a:t>resources</a:t>
            </a:r>
            <a:endParaRPr lang="fr-FR" dirty="0" smtClean="0">
              <a:latin typeface="+mj-lt"/>
            </a:endParaRPr>
          </a:p>
          <a:p>
            <a:pPr lvl="2">
              <a:spcAft>
                <a:spcPts val="1200"/>
              </a:spcAft>
            </a:pPr>
            <a:r>
              <a:rPr lang="fr-FR" dirty="0" err="1" smtClean="0">
                <a:latin typeface="+mj-lt"/>
              </a:rPr>
              <a:t>Each</a:t>
            </a:r>
            <a:r>
              <a:rPr lang="fr-FR" dirty="0" smtClean="0">
                <a:latin typeface="+mj-lt"/>
              </a:rPr>
              <a:t> tag </a:t>
            </a:r>
            <a:r>
              <a:rPr lang="fr-FR" dirty="0" err="1" smtClean="0">
                <a:latin typeface="+mj-lt"/>
              </a:rPr>
              <a:t>should</a:t>
            </a:r>
            <a:r>
              <a:rPr lang="fr-FR" dirty="0" smtClean="0">
                <a:latin typeface="+mj-lt"/>
              </a:rPr>
              <a:t> have a « x:Key » </a:t>
            </a:r>
            <a:r>
              <a:rPr lang="fr-FR" dirty="0" err="1" smtClean="0">
                <a:latin typeface="+mj-lt"/>
              </a:rPr>
              <a:t>attribute</a:t>
            </a:r>
            <a:r>
              <a:rPr lang="fr-FR" dirty="0" smtClean="0">
                <a:latin typeface="+mj-lt"/>
              </a:rPr>
              <a:t> to </a:t>
            </a:r>
            <a:r>
              <a:rPr lang="fr-FR" dirty="0" err="1" smtClean="0">
                <a:latin typeface="+mj-lt"/>
              </a:rPr>
              <a:t>refer</a:t>
            </a:r>
            <a:r>
              <a:rPr lang="fr-FR" dirty="0" smtClean="0">
                <a:latin typeface="+mj-lt"/>
              </a:rPr>
              <a:t> to</a:t>
            </a:r>
          </a:p>
          <a:p>
            <a:pPr lvl="2">
              <a:spcAft>
                <a:spcPts val="1200"/>
              </a:spcAft>
            </a:pPr>
            <a:r>
              <a:rPr lang="fr-FR" dirty="0" smtClean="0">
                <a:latin typeface="+mj-lt"/>
              </a:rPr>
              <a:t>Will </a:t>
            </a:r>
            <a:r>
              <a:rPr lang="fr-FR" dirty="0" err="1" smtClean="0">
                <a:latin typeface="+mj-lt"/>
              </a:rPr>
              <a:t>be</a:t>
            </a:r>
            <a:r>
              <a:rPr lang="fr-FR" dirty="0" smtClean="0">
                <a:latin typeface="+mj-lt"/>
              </a:rPr>
              <a:t> </a:t>
            </a:r>
            <a:r>
              <a:rPr lang="fr-FR" dirty="0" err="1" smtClean="0">
                <a:latin typeface="+mj-lt"/>
              </a:rPr>
              <a:t>used</a:t>
            </a:r>
            <a:r>
              <a:rPr lang="fr-FR" dirty="0" smtClean="0">
                <a:latin typeface="+mj-lt"/>
              </a:rPr>
              <a:t> </a:t>
            </a:r>
            <a:r>
              <a:rPr lang="fr-FR" dirty="0" err="1" smtClean="0">
                <a:latin typeface="+mj-lt"/>
              </a:rPr>
              <a:t>with</a:t>
            </a:r>
            <a:r>
              <a:rPr lang="fr-FR" dirty="0" smtClean="0">
                <a:latin typeface="+mj-lt"/>
              </a:rPr>
              <a:t> bindings </a:t>
            </a:r>
            <a:r>
              <a:rPr lang="fr-FR" dirty="0" err="1" smtClean="0">
                <a:latin typeface="+mj-lt"/>
              </a:rPr>
              <a:t>later</a:t>
            </a:r>
            <a:endParaRPr lang="fr-FR" dirty="0" smtClean="0">
              <a:latin typeface="+mj-lt"/>
            </a:endParaRPr>
          </a:p>
          <a:p>
            <a:pPr lvl="1">
              <a:spcAft>
                <a:spcPts val="1200"/>
              </a:spcAft>
            </a:pPr>
            <a:r>
              <a:rPr lang="fr-FR" dirty="0" err="1" smtClean="0">
                <a:latin typeface="+mj-lt"/>
              </a:rPr>
              <a:t>Your</a:t>
            </a:r>
            <a:r>
              <a:rPr lang="fr-FR" dirty="0" smtClean="0">
                <a:latin typeface="+mj-lt"/>
              </a:rPr>
              <a:t> </a:t>
            </a:r>
            <a:r>
              <a:rPr lang="fr-FR" dirty="0" err="1" smtClean="0">
                <a:latin typeface="+mj-lt"/>
              </a:rPr>
              <a:t>app</a:t>
            </a:r>
            <a:r>
              <a:rPr lang="fr-FR" dirty="0" smtClean="0">
                <a:latin typeface="+mj-lt"/>
              </a:rPr>
              <a:t> </a:t>
            </a:r>
            <a:r>
              <a:rPr lang="fr-FR" dirty="0" err="1" smtClean="0">
                <a:latin typeface="+mj-lt"/>
              </a:rPr>
              <a:t>should</a:t>
            </a:r>
            <a:r>
              <a:rPr lang="fr-FR" dirty="0" smtClean="0">
                <a:latin typeface="+mj-lt"/>
              </a:rPr>
              <a:t> have « </a:t>
            </a:r>
            <a:r>
              <a:rPr lang="en-US" dirty="0" smtClean="0"/>
              <a:t>Standard310x260ItemTemplate</a:t>
            </a:r>
            <a:r>
              <a:rPr lang="fr-FR" sz="2000" dirty="0"/>
              <a:t> </a:t>
            </a:r>
            <a:r>
              <a:rPr lang="fr-FR" sz="2000" dirty="0" smtClean="0"/>
              <a:t>»</a:t>
            </a:r>
            <a:endParaRPr lang="fr-FR" dirty="0" smtClean="0"/>
          </a:p>
          <a:p>
            <a:pPr lvl="2">
              <a:spcAft>
                <a:spcPts val="1200"/>
              </a:spcAft>
            </a:pPr>
            <a:r>
              <a:rPr lang="fr-FR" dirty="0" smtClean="0">
                <a:latin typeface="+mj-lt"/>
                <a:sym typeface="Wingdings" panose="05000000000000000000" pitchFamily="2" charset="2"/>
              </a:rPr>
              <a:t>As the </a:t>
            </a:r>
            <a:r>
              <a:rPr lang="fr-FR" dirty="0" err="1" smtClean="0">
                <a:latin typeface="+mj-lt"/>
                <a:sym typeface="Wingdings" panose="05000000000000000000" pitchFamily="2" charset="2"/>
              </a:rPr>
              <a:t>name</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imply</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it’s</a:t>
            </a:r>
            <a:r>
              <a:rPr lang="fr-FR" dirty="0" smtClean="0">
                <a:latin typeface="+mj-lt"/>
                <a:sym typeface="Wingdings" panose="05000000000000000000" pitchFamily="2" charset="2"/>
              </a:rPr>
              <a:t> a standard item </a:t>
            </a:r>
            <a:r>
              <a:rPr lang="fr-FR" dirty="0" err="1" smtClean="0">
                <a:latin typeface="+mj-lt"/>
                <a:sym typeface="Wingdings" panose="05000000000000000000" pitchFamily="2" charset="2"/>
              </a:rPr>
              <a:t>template</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definition</a:t>
            </a:r>
            <a:endParaRPr lang="fr-FR" dirty="0" smtClean="0">
              <a:latin typeface="+mj-lt"/>
              <a:sym typeface="Wingdings" panose="05000000000000000000" pitchFamily="2" charset="2"/>
            </a:endParaRPr>
          </a:p>
          <a:p>
            <a:pPr lvl="1">
              <a:spcAft>
                <a:spcPts val="1200"/>
              </a:spcAft>
            </a:pPr>
            <a:endParaRPr lang="fr-FR" dirty="0">
              <a:latin typeface="+mj-lt"/>
            </a:endParaRPr>
          </a:p>
          <a:p>
            <a:pPr lvl="1">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Hello Application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1191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Grid tag</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err="1" smtClean="0">
                <a:latin typeface="+mj-lt"/>
              </a:rPr>
              <a:t>Kinda</a:t>
            </a:r>
            <a:r>
              <a:rPr lang="fr-FR" dirty="0" smtClean="0">
                <a:latin typeface="+mj-lt"/>
              </a:rPr>
              <a:t> </a:t>
            </a:r>
            <a:r>
              <a:rPr lang="fr-FR" dirty="0" err="1" smtClean="0">
                <a:latin typeface="+mj-lt"/>
              </a:rPr>
              <a:t>like</a:t>
            </a:r>
            <a:r>
              <a:rPr lang="fr-FR" dirty="0" smtClean="0">
                <a:latin typeface="+mj-lt"/>
              </a:rPr>
              <a:t> « table » HTML </a:t>
            </a:r>
            <a:r>
              <a:rPr lang="fr-FR" dirty="0" err="1" smtClean="0">
                <a:latin typeface="+mj-lt"/>
              </a:rPr>
              <a:t>element</a:t>
            </a:r>
            <a:endParaRPr lang="fr-FR" dirty="0" smtClean="0">
              <a:latin typeface="+mj-lt"/>
            </a:endParaRPr>
          </a:p>
          <a:p>
            <a:pPr lvl="1">
              <a:spcAft>
                <a:spcPts val="1200"/>
              </a:spcAft>
            </a:pPr>
            <a:r>
              <a:rPr lang="fr-FR" dirty="0" err="1" smtClean="0">
                <a:latin typeface="+mj-lt"/>
                <a:sym typeface="Wingdings" panose="05000000000000000000" pitchFamily="2" charset="2"/>
              </a:rPr>
              <a:t>Widely</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used</a:t>
            </a:r>
            <a:r>
              <a:rPr lang="fr-FR" dirty="0" smtClean="0">
                <a:latin typeface="+mj-lt"/>
                <a:sym typeface="Wingdings" panose="05000000000000000000" pitchFamily="2" charset="2"/>
              </a:rPr>
              <a:t> to structure </a:t>
            </a:r>
            <a:r>
              <a:rPr lang="fr-FR" dirty="0" err="1" smtClean="0">
                <a:latin typeface="+mj-lt"/>
                <a:sym typeface="Wingdings" panose="05000000000000000000" pitchFamily="2" charset="2"/>
              </a:rPr>
              <a:t>your</a:t>
            </a:r>
            <a:r>
              <a:rPr lang="fr-FR" dirty="0" smtClean="0">
                <a:latin typeface="+mj-lt"/>
                <a:sym typeface="Wingdings" panose="05000000000000000000" pitchFamily="2" charset="2"/>
              </a:rPr>
              <a:t> pages</a:t>
            </a:r>
          </a:p>
          <a:p>
            <a:pPr lvl="1">
              <a:spcAft>
                <a:spcPts val="1200"/>
              </a:spcAft>
            </a:pPr>
            <a:endParaRPr lang="fr-FR" dirty="0">
              <a:latin typeface="+mj-lt"/>
              <a:sym typeface="Wingdings" panose="05000000000000000000" pitchFamily="2" charset="2"/>
            </a:endParaRPr>
          </a:p>
          <a:p>
            <a:pPr>
              <a:spcAft>
                <a:spcPts val="1200"/>
              </a:spcAft>
            </a:pPr>
            <a:r>
              <a:rPr lang="fr-FR" dirty="0" smtClean="0">
                <a:latin typeface="+mj-lt"/>
                <a:sym typeface="Wingdings" panose="05000000000000000000" pitchFamily="2" charset="2"/>
              </a:rPr>
              <a:t>This </a:t>
            </a:r>
            <a:r>
              <a:rPr lang="fr-FR" dirty="0" err="1" smtClean="0">
                <a:latin typeface="+mj-lt"/>
                <a:sym typeface="Wingdings" panose="05000000000000000000" pitchFamily="2" charset="2"/>
              </a:rPr>
              <a:t>element</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specify</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Columns</a:t>
            </a:r>
            <a:r>
              <a:rPr lang="fr-FR" dirty="0" smtClean="0">
                <a:latin typeface="+mj-lt"/>
                <a:sym typeface="Wingdings" panose="05000000000000000000" pitchFamily="2" charset="2"/>
              </a:rPr>
              <a:t> and </a:t>
            </a:r>
            <a:r>
              <a:rPr lang="fr-FR" dirty="0" err="1" smtClean="0">
                <a:latin typeface="+mj-lt"/>
                <a:sym typeface="Wingdings" panose="05000000000000000000" pitchFamily="2" charset="2"/>
              </a:rPr>
              <a:t>Rows</a:t>
            </a:r>
            <a:endParaRPr lang="fr-FR" dirty="0" smtClean="0">
              <a:latin typeface="+mj-lt"/>
              <a:sym typeface="Wingdings" panose="05000000000000000000" pitchFamily="2" charset="2"/>
            </a:endParaRPr>
          </a:p>
          <a:p>
            <a:pPr lvl="1">
              <a:spcAft>
                <a:spcPts val="1200"/>
              </a:spcAft>
            </a:pPr>
            <a:r>
              <a:rPr lang="fr-FR" dirty="0" err="1" smtClean="0">
                <a:latin typeface="+mj-lt"/>
                <a:sym typeface="Wingdings" panose="05000000000000000000" pitchFamily="2" charset="2"/>
              </a:rPr>
              <a:t>Refer</a:t>
            </a:r>
            <a:r>
              <a:rPr lang="fr-FR" dirty="0" smtClean="0">
                <a:latin typeface="+mj-lt"/>
                <a:sym typeface="Wingdings" panose="05000000000000000000" pitchFamily="2" charset="2"/>
              </a:rPr>
              <a:t> to </a:t>
            </a:r>
            <a:r>
              <a:rPr lang="fr-FR" dirty="0" err="1" smtClean="0">
                <a:latin typeface="+mj-lt"/>
                <a:sym typeface="Wingdings" panose="05000000000000000000" pitchFamily="2" charset="2"/>
              </a:rPr>
              <a:t>them</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with</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numbers</a:t>
            </a:r>
            <a:endParaRPr lang="fr-FR" dirty="0" smtClean="0">
              <a:latin typeface="+mj-lt"/>
              <a:sym typeface="Wingdings" panose="05000000000000000000" pitchFamily="2" charset="2"/>
            </a:endParaRPr>
          </a:p>
          <a:p>
            <a:pPr lvl="1">
              <a:spcAft>
                <a:spcPts val="1200"/>
              </a:spcAft>
            </a:pPr>
            <a:r>
              <a:rPr lang="fr-FR" dirty="0" err="1" smtClean="0">
                <a:latin typeface="+mj-lt"/>
                <a:sym typeface="Wingdings" panose="05000000000000000000" pitchFamily="2" charset="2"/>
              </a:rPr>
              <a:t>See</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next</a:t>
            </a:r>
            <a:r>
              <a:rPr lang="fr-FR" dirty="0" smtClean="0">
                <a:latin typeface="+mj-lt"/>
                <a:sym typeface="Wingdings" panose="05000000000000000000" pitchFamily="2" charset="2"/>
              </a:rPr>
              <a:t> slide for an </a:t>
            </a:r>
            <a:r>
              <a:rPr lang="fr-FR" dirty="0" err="1" smtClean="0">
                <a:latin typeface="+mj-lt"/>
                <a:sym typeface="Wingdings" panose="05000000000000000000" pitchFamily="2" charset="2"/>
              </a:rPr>
              <a:t>example</a:t>
            </a:r>
            <a:endParaRPr lang="fr-FR" dirty="0" smtClean="0">
              <a:latin typeface="+mj-lt"/>
              <a:sym typeface="Wingdings" panose="05000000000000000000" pitchFamily="2" charset="2"/>
            </a:endParaRPr>
          </a:p>
          <a:p>
            <a:pPr lvl="1">
              <a:spcAft>
                <a:spcPts val="1200"/>
              </a:spcAft>
            </a:pPr>
            <a:endParaRPr lang="fr-FR" dirty="0">
              <a:latin typeface="+mj-lt"/>
            </a:endParaRPr>
          </a:p>
          <a:p>
            <a:pPr lvl="1">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Hello Application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78113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solidFill>
                  <a:srgbClr val="0070C0"/>
                </a:solidFill>
                <a:latin typeface="Courier New" panose="02070309020205020404" pitchFamily="49" charset="0"/>
                <a:cs typeface="Courier New" panose="02070309020205020404" pitchFamily="49" charset="0"/>
              </a:rPr>
              <a:t>&lt;Grid </a:t>
            </a:r>
            <a:r>
              <a:rPr lang="en-US" b="1" dirty="0" smtClean="0">
                <a:solidFill>
                  <a:srgbClr val="FF0000"/>
                </a:solidFill>
                <a:latin typeface="Courier New" panose="02070309020205020404" pitchFamily="49" charset="0"/>
                <a:cs typeface="Courier New" panose="02070309020205020404" pitchFamily="49" charset="0"/>
              </a:rPr>
              <a:t>x:Name</a:t>
            </a:r>
            <a:r>
              <a:rPr lang="en-US" b="1" dirty="0" smtClean="0">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"exampleGrid"</a:t>
            </a:r>
            <a:r>
              <a:rPr lang="en-US" b="1" dirty="0" smtClean="0">
                <a:latin typeface="Courier New" panose="02070309020205020404" pitchFamily="49" charset="0"/>
                <a:cs typeface="Courier New" panose="02070309020205020404" pitchFamily="49" charset="0"/>
              </a:rPr>
              <a:t> ... </a:t>
            </a:r>
            <a:r>
              <a:rPr lang="en-US" b="1" dirty="0" smtClean="0">
                <a:solidFill>
                  <a:srgbClr val="0070C0"/>
                </a:solidFill>
                <a:latin typeface="Courier New" panose="02070309020205020404" pitchFamily="49" charset="0"/>
                <a:cs typeface="Courier New" panose="02070309020205020404" pitchFamily="49" charset="0"/>
              </a:rPr>
              <a:t>&gt;</a:t>
            </a:r>
          </a:p>
          <a:p>
            <a:pPr lvl="2"/>
            <a:r>
              <a:rPr lang="fr-FR" b="1" dirty="0">
                <a:solidFill>
                  <a:srgbClr val="0070C0"/>
                </a:solidFill>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smtClean="0">
                <a:solidFill>
                  <a:srgbClr val="0070C0"/>
                </a:solidFill>
                <a:latin typeface="Courier New" panose="02070309020205020404" pitchFamily="49" charset="0"/>
                <a:cs typeface="Courier New" panose="02070309020205020404" pitchFamily="49" charset="0"/>
              </a:rPr>
              <a:t>Grid.ColumnDefinitions</a:t>
            </a:r>
            <a:r>
              <a:rPr lang="en-US" b="1" dirty="0" smtClean="0">
                <a:solidFill>
                  <a:srgbClr val="0070C0"/>
                </a:solidFill>
                <a:latin typeface="Courier New" panose="02070309020205020404" pitchFamily="49" charset="0"/>
                <a:cs typeface="Courier New" panose="02070309020205020404" pitchFamily="49" charset="0"/>
              </a:rPr>
              <a:t>&gt;</a:t>
            </a: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&lt;</a:t>
            </a:r>
            <a:r>
              <a:rPr lang="fr-FR" b="1" dirty="0" err="1" smtClean="0">
                <a:solidFill>
                  <a:srgbClr val="0070C0"/>
                </a:solidFill>
                <a:latin typeface="Courier New" panose="02070309020205020404" pitchFamily="49" charset="0"/>
                <a:cs typeface="Courier New" panose="02070309020205020404" pitchFamily="49" charset="0"/>
              </a:rPr>
              <a:t>ColumnDefinition</a:t>
            </a:r>
            <a:r>
              <a:rPr lang="fr-FR" b="1" dirty="0" smtClean="0">
                <a:solidFill>
                  <a:srgbClr val="0070C0"/>
                </a:solidFill>
                <a:latin typeface="Courier New" panose="02070309020205020404" pitchFamily="49" charset="0"/>
                <a:cs typeface="Courier New" panose="02070309020205020404" pitchFamily="49" charset="0"/>
              </a:rPr>
              <a:t> </a:t>
            </a:r>
            <a:r>
              <a:rPr lang="fr-FR" b="1" dirty="0" err="1" smtClean="0">
                <a:solidFill>
                  <a:srgbClr val="FF0000"/>
                </a:solidFill>
                <a:latin typeface="Courier New" panose="02070309020205020404" pitchFamily="49" charset="0"/>
                <a:cs typeface="Courier New" panose="02070309020205020404" pitchFamily="49" charset="0"/>
              </a:rPr>
              <a:t>Width</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"80"</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/&gt;</a:t>
            </a:r>
            <a:r>
              <a:rPr lang="fr-FR" b="1" dirty="0" smtClean="0">
                <a:latin typeface="Courier New" panose="02070309020205020404" pitchFamily="49" charset="0"/>
                <a:cs typeface="Courier New" panose="02070309020205020404" pitchFamily="49" charset="0"/>
              </a:rPr>
              <a:t> </a:t>
            </a:r>
            <a:r>
              <a:rPr lang="fr-FR" b="1" dirty="0" smtClean="0">
                <a:solidFill>
                  <a:srgbClr val="00B050"/>
                </a:solidFill>
                <a:latin typeface="Courier New" panose="02070309020205020404" pitchFamily="49" charset="0"/>
                <a:cs typeface="Courier New" panose="02070309020205020404" pitchFamily="49" charset="0"/>
              </a:rPr>
              <a:t>&lt;!-- Pixels --&gt;</a:t>
            </a:r>
            <a:endParaRPr lang="en-US" b="1" dirty="0">
              <a:solidFill>
                <a:srgbClr val="00B050"/>
              </a:solidFill>
              <a:latin typeface="Courier New" panose="02070309020205020404" pitchFamily="49" charset="0"/>
              <a:cs typeface="Courier New" panose="02070309020205020404" pitchFamily="49" charset="0"/>
            </a:endParaRPr>
          </a:p>
          <a:p>
            <a:pPr lvl="2"/>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ColumnDefinition</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FF0000"/>
                </a:solidFill>
                <a:latin typeface="Courier New" panose="02070309020205020404" pitchFamily="49" charset="0"/>
                <a:cs typeface="Courier New" panose="02070309020205020404" pitchFamily="49" charset="0"/>
              </a:rPr>
              <a:t>Width</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/&gt;</a:t>
            </a:r>
            <a:r>
              <a:rPr lang="fr-FR" b="1" dirty="0" smtClean="0">
                <a:latin typeface="Courier New" panose="02070309020205020404" pitchFamily="49" charset="0"/>
                <a:cs typeface="Courier New" panose="02070309020205020404" pitchFamily="49" charset="0"/>
              </a:rPr>
              <a:t> </a:t>
            </a:r>
            <a:r>
              <a:rPr lang="fr-FR" b="1" dirty="0" smtClean="0">
                <a:solidFill>
                  <a:srgbClr val="00B050"/>
                </a:solidFill>
                <a:latin typeface="Courier New" panose="02070309020205020404" pitchFamily="49" charset="0"/>
                <a:cs typeface="Courier New" panose="02070309020205020404" pitchFamily="49" charset="0"/>
              </a:rPr>
              <a:t>&lt;!-- Max --&gt;</a:t>
            </a:r>
            <a:endParaRPr lang="en-US" b="1" dirty="0">
              <a:solidFill>
                <a:srgbClr val="00B050"/>
              </a:solidFill>
              <a:latin typeface="Courier New" panose="02070309020205020404" pitchFamily="49" charset="0"/>
              <a:cs typeface="Courier New" panose="02070309020205020404" pitchFamily="49" charset="0"/>
            </a:endParaRPr>
          </a:p>
          <a:p>
            <a:pPr lvl="2"/>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&lt;/</a:t>
            </a:r>
            <a:r>
              <a:rPr lang="fr-FR" b="1" dirty="0" err="1" smtClean="0">
                <a:solidFill>
                  <a:srgbClr val="0070C0"/>
                </a:solidFill>
                <a:latin typeface="Courier New" panose="02070309020205020404" pitchFamily="49" charset="0"/>
                <a:cs typeface="Courier New" panose="02070309020205020404" pitchFamily="49" charset="0"/>
              </a:rPr>
              <a:t>Grid.ColumnDefinitions</a:t>
            </a:r>
            <a:r>
              <a:rPr lang="fr-FR" b="1" dirty="0" smtClean="0">
                <a:solidFill>
                  <a:srgbClr val="0070C0"/>
                </a:solidFill>
                <a:latin typeface="Courier New" panose="02070309020205020404" pitchFamily="49" charset="0"/>
                <a:cs typeface="Courier New" panose="02070309020205020404" pitchFamily="49" charset="0"/>
              </a:rPr>
              <a:t>&gt;</a:t>
            </a:r>
          </a:p>
          <a:p>
            <a:pPr lvl="2"/>
            <a:r>
              <a:rPr lang="fr-FR" b="1" dirty="0">
                <a:solidFill>
                  <a:srgbClr val="0070C0"/>
                </a:solidFill>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Grid.RowDefinitions</a:t>
            </a:r>
            <a:r>
              <a:rPr lang="fr-FR" b="1" dirty="0" smtClean="0">
                <a:solidFill>
                  <a:srgbClr val="0070C0"/>
                </a:solidFill>
                <a:latin typeface="Courier New" panose="02070309020205020404" pitchFamily="49" charset="0"/>
                <a:cs typeface="Courier New" panose="02070309020205020404" pitchFamily="49" charset="0"/>
              </a:rPr>
              <a:t>&gt;</a:t>
            </a:r>
          </a:p>
          <a:p>
            <a:pPr lvl="2"/>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RowDefinition</a:t>
            </a:r>
            <a:r>
              <a:rPr lang="fr-FR" b="1" dirty="0" smtClean="0">
                <a:solidFill>
                  <a:srgbClr val="0070C0"/>
                </a:solidFill>
                <a:latin typeface="Courier New" panose="02070309020205020404" pitchFamily="49" charset="0"/>
                <a:cs typeface="Courier New" panose="02070309020205020404" pitchFamily="49" charset="0"/>
              </a:rPr>
              <a:t> </a:t>
            </a:r>
            <a:r>
              <a:rPr lang="fr-FR" b="1" dirty="0" err="1" smtClean="0">
                <a:solidFill>
                  <a:srgbClr val="FF0000"/>
                </a:solidFill>
                <a:latin typeface="Courier New" panose="02070309020205020404" pitchFamily="49" charset="0"/>
                <a:cs typeface="Courier New" panose="02070309020205020404" pitchFamily="49" charset="0"/>
              </a:rPr>
              <a:t>Height</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"100"</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/&gt;</a:t>
            </a:r>
            <a:endParaRPr lang="fr-FR" b="1" dirty="0">
              <a:solidFill>
                <a:srgbClr val="0070C0"/>
              </a:solidFill>
              <a:latin typeface="Courier New" panose="02070309020205020404" pitchFamily="49" charset="0"/>
              <a:cs typeface="Courier New" panose="02070309020205020404" pitchFamily="49" charset="0"/>
            </a:endParaRPr>
          </a:p>
          <a:p>
            <a:pPr lvl="2"/>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RowDefinition</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FF0000"/>
                </a:solidFill>
                <a:latin typeface="Courier New" panose="02070309020205020404" pitchFamily="49" charset="0"/>
                <a:cs typeface="Courier New" panose="02070309020205020404" pitchFamily="49" charset="0"/>
              </a:rPr>
              <a:t>Height</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a:t>
            </a:r>
            <a:r>
              <a:rPr lang="fr-FR" b="1" dirty="0">
                <a:solidFill>
                  <a:srgbClr val="00B050"/>
                </a:solidFill>
                <a:latin typeface="Courier New" panose="02070309020205020404" pitchFamily="49" charset="0"/>
                <a:cs typeface="Courier New" panose="02070309020205020404" pitchFamily="49" charset="0"/>
              </a:rPr>
              <a:t>100"</a:t>
            </a:r>
            <a:r>
              <a:rPr lang="fr-FR" b="1" dirty="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/&gt;</a:t>
            </a:r>
            <a:endParaRPr lang="fr-FR" b="1" dirty="0">
              <a:solidFill>
                <a:srgbClr val="0070C0"/>
              </a:solidFill>
              <a:latin typeface="Courier New" panose="02070309020205020404" pitchFamily="49" charset="0"/>
              <a:cs typeface="Courier New" panose="02070309020205020404" pitchFamily="49" charset="0"/>
            </a:endParaRPr>
          </a:p>
          <a:p>
            <a:pPr lvl="2"/>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RowDefinition</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FF0000"/>
                </a:solidFill>
                <a:latin typeface="Courier New" panose="02070309020205020404" pitchFamily="49" charset="0"/>
                <a:cs typeface="Courier New" panose="02070309020205020404" pitchFamily="49" charset="0"/>
              </a:rPr>
              <a:t>Height</a:t>
            </a:r>
            <a:r>
              <a:rPr lang="fr-FR" b="1" dirty="0">
                <a:latin typeface="Courier New" panose="02070309020205020404" pitchFamily="49" charset="0"/>
                <a:cs typeface="Courier New" panose="02070309020205020404" pitchFamily="49" charset="0"/>
              </a:rPr>
              <a:t>=</a:t>
            </a:r>
            <a:r>
              <a:rPr lang="fr-FR" b="1" dirty="0">
                <a:solidFill>
                  <a:srgbClr val="00B050"/>
                </a:solidFill>
                <a:latin typeface="Courier New" panose="02070309020205020404" pitchFamily="49" charset="0"/>
                <a:cs typeface="Courier New" panose="02070309020205020404" pitchFamily="49" charset="0"/>
              </a:rPr>
              <a:t>"100"</a:t>
            </a: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/&gt;</a:t>
            </a:r>
          </a:p>
          <a:p>
            <a:pPr lvl="2"/>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&lt;</a:t>
            </a:r>
            <a:r>
              <a:rPr lang="fr-FR" b="1" dirty="0" err="1" smtClean="0">
                <a:solidFill>
                  <a:srgbClr val="0070C0"/>
                </a:solidFill>
                <a:latin typeface="Courier New" panose="02070309020205020404" pitchFamily="49" charset="0"/>
                <a:cs typeface="Courier New" panose="02070309020205020404" pitchFamily="49" charset="0"/>
              </a:rPr>
              <a:t>Grid.RowDefinitions</a:t>
            </a:r>
            <a:r>
              <a:rPr lang="fr-FR" b="1" dirty="0" smtClean="0">
                <a:solidFill>
                  <a:srgbClr val="0070C0"/>
                </a:solidFill>
                <a:latin typeface="Courier New" panose="02070309020205020404" pitchFamily="49" charset="0"/>
                <a:cs typeface="Courier New" panose="02070309020205020404" pitchFamily="49" charset="0"/>
              </a:rPr>
              <a:t>&gt;</a:t>
            </a:r>
          </a:p>
          <a:p>
            <a:pPr lvl="2"/>
            <a:endParaRPr lang="fr-FR" b="1" dirty="0">
              <a:latin typeface="Courier New" panose="02070309020205020404" pitchFamily="49" charset="0"/>
              <a:cs typeface="Courier New" panose="02070309020205020404" pitchFamily="49" charset="0"/>
            </a:endParaRPr>
          </a:p>
          <a:p>
            <a:pPr lvl="2"/>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TextBlock</a:t>
            </a:r>
            <a:r>
              <a:rPr lang="fr-FR" b="1" dirty="0" smtClean="0">
                <a:solidFill>
                  <a:srgbClr val="0070C0"/>
                </a:solidFill>
                <a:latin typeface="Courier New" panose="02070309020205020404" pitchFamily="49" charset="0"/>
                <a:cs typeface="Courier New" panose="02070309020205020404" pitchFamily="49" charset="0"/>
              </a:rPr>
              <a:t> </a:t>
            </a:r>
            <a:r>
              <a:rPr lang="fr-FR" b="1" dirty="0" smtClean="0">
                <a:solidFill>
                  <a:srgbClr val="FF0000"/>
                </a:solidFill>
                <a:latin typeface="Courier New" panose="02070309020205020404" pitchFamily="49" charset="0"/>
                <a:cs typeface="Courier New" panose="02070309020205020404" pitchFamily="49" charset="0"/>
              </a:rPr>
              <a:t>x:Name</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"ExampleBlock1"</a:t>
            </a:r>
            <a:r>
              <a:rPr lang="fr-FR" b="1" dirty="0" smtClean="0">
                <a:latin typeface="Courier New" panose="02070309020205020404" pitchFamily="49" charset="0"/>
                <a:cs typeface="Courier New" panose="02070309020205020404" pitchFamily="49" charset="0"/>
              </a:rPr>
              <a:t> </a:t>
            </a:r>
            <a:r>
              <a:rPr lang="fr-FR" b="1" dirty="0" err="1" smtClean="0">
                <a:solidFill>
                  <a:srgbClr val="FF0000"/>
                </a:solidFill>
                <a:latin typeface="Courier New" panose="02070309020205020404" pitchFamily="49" charset="0"/>
                <a:cs typeface="Courier New" panose="02070309020205020404" pitchFamily="49" charset="0"/>
              </a:rPr>
              <a:t>Text</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"Hello"</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/&gt;</a:t>
            </a:r>
            <a:endParaRPr lang="fr-FR" b="1" dirty="0">
              <a:solidFill>
                <a:srgbClr val="0070C0"/>
              </a:solidFill>
              <a:latin typeface="Courier New" panose="02070309020205020404" pitchFamily="49" charset="0"/>
              <a:cs typeface="Courier New" panose="02070309020205020404" pitchFamily="49" charset="0"/>
            </a:endParaRPr>
          </a:p>
          <a:p>
            <a:pPr lvl="2"/>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TextBlock</a:t>
            </a:r>
            <a:r>
              <a:rPr lang="fr-FR" b="1" dirty="0">
                <a:solidFill>
                  <a:srgbClr val="0070C0"/>
                </a:solidFill>
                <a:latin typeface="Courier New" panose="02070309020205020404" pitchFamily="49" charset="0"/>
                <a:cs typeface="Courier New" panose="02070309020205020404" pitchFamily="49" charset="0"/>
              </a:rPr>
              <a:t> </a:t>
            </a:r>
            <a:r>
              <a:rPr lang="fr-FR" b="1" dirty="0">
                <a:solidFill>
                  <a:srgbClr val="FF0000"/>
                </a:solidFill>
                <a:latin typeface="Courier New" panose="02070309020205020404" pitchFamily="49" charset="0"/>
                <a:cs typeface="Courier New" panose="02070309020205020404" pitchFamily="49" charset="0"/>
              </a:rPr>
              <a:t>x:Name</a:t>
            </a:r>
            <a:r>
              <a:rPr lang="fr-FR" b="1" dirty="0">
                <a:latin typeface="Courier New" panose="02070309020205020404" pitchFamily="49" charset="0"/>
                <a:cs typeface="Courier New" panose="02070309020205020404" pitchFamily="49" charset="0"/>
              </a:rPr>
              <a:t>=</a:t>
            </a:r>
            <a:r>
              <a:rPr lang="fr-FR" b="1" dirty="0">
                <a:solidFill>
                  <a:srgbClr val="00B050"/>
                </a:solidFill>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ExampleBlock2"</a:t>
            </a:r>
            <a:r>
              <a:rPr lang="fr-FR" b="1" dirty="0" smtClean="0">
                <a:latin typeface="Courier New" panose="02070309020205020404" pitchFamily="49" charset="0"/>
                <a:cs typeface="Courier New" panose="02070309020205020404" pitchFamily="49" charset="0"/>
              </a:rPr>
              <a:t> </a:t>
            </a:r>
            <a:r>
              <a:rPr lang="fr-FR" b="1" dirty="0" err="1">
                <a:solidFill>
                  <a:srgbClr val="FF0000"/>
                </a:solidFill>
                <a:latin typeface="Courier New" panose="02070309020205020404" pitchFamily="49" charset="0"/>
                <a:cs typeface="Courier New" panose="02070309020205020404" pitchFamily="49" charset="0"/>
              </a:rPr>
              <a:t>Text</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"World"</a:t>
            </a:r>
            <a:r>
              <a:rPr lang="fr-FR" b="1" dirty="0" smtClean="0">
                <a:latin typeface="Courier New" panose="02070309020205020404" pitchFamily="49" charset="0"/>
                <a:cs typeface="Courier New" panose="02070309020205020404" pitchFamily="49" charset="0"/>
              </a:rPr>
              <a:t> </a:t>
            </a:r>
          </a:p>
          <a:p>
            <a:pPr lvl="2"/>
            <a:r>
              <a:rPr lang="fr-FR" b="1" dirty="0">
                <a:latin typeface="Courier New" panose="02070309020205020404" pitchFamily="49" charset="0"/>
                <a:cs typeface="Courier New" panose="02070309020205020404" pitchFamily="49" charset="0"/>
              </a:rPr>
              <a:t>	</a:t>
            </a:r>
            <a:r>
              <a:rPr lang="fr-FR" b="1" dirty="0" err="1" smtClean="0">
                <a:solidFill>
                  <a:srgbClr val="FF0000"/>
                </a:solidFill>
                <a:latin typeface="Courier New" panose="02070309020205020404" pitchFamily="49" charset="0"/>
                <a:cs typeface="Courier New" panose="02070309020205020404" pitchFamily="49" charset="0"/>
              </a:rPr>
              <a:t>Grid.Column</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"1"</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/&gt;</a:t>
            </a:r>
            <a:endParaRPr lang="fr-FR" b="1" dirty="0">
              <a:solidFill>
                <a:srgbClr val="0070C0"/>
              </a:solidFill>
              <a:latin typeface="Courier New" panose="02070309020205020404" pitchFamily="49" charset="0"/>
              <a:cs typeface="Courier New" panose="02070309020205020404" pitchFamily="49" charset="0"/>
            </a:endParaRP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TextBlock</a:t>
            </a:r>
            <a:r>
              <a:rPr lang="fr-FR" b="1" dirty="0">
                <a:solidFill>
                  <a:srgbClr val="FF0000"/>
                </a:solidFill>
                <a:latin typeface="Courier New" panose="02070309020205020404" pitchFamily="49" charset="0"/>
                <a:cs typeface="Courier New" panose="02070309020205020404" pitchFamily="49" charset="0"/>
              </a:rPr>
              <a:t> x:Name</a:t>
            </a:r>
            <a:r>
              <a:rPr lang="fr-FR" b="1" dirty="0">
                <a:latin typeface="Courier New" panose="02070309020205020404" pitchFamily="49" charset="0"/>
                <a:cs typeface="Courier New" panose="02070309020205020404" pitchFamily="49" charset="0"/>
              </a:rPr>
              <a:t>=</a:t>
            </a:r>
            <a:r>
              <a:rPr lang="fr-FR" b="1" dirty="0">
                <a:solidFill>
                  <a:srgbClr val="00B050"/>
                </a:solidFill>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ExampleBlock3" </a:t>
            </a:r>
            <a:r>
              <a:rPr lang="fr-FR" b="1" dirty="0" err="1">
                <a:solidFill>
                  <a:srgbClr val="FF0000"/>
                </a:solidFill>
                <a:latin typeface="Courier New" panose="02070309020205020404" pitchFamily="49" charset="0"/>
                <a:cs typeface="Courier New" panose="02070309020205020404" pitchFamily="49" charset="0"/>
              </a:rPr>
              <a:t>Text</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a:t>
            </a:r>
            <a:r>
              <a:rPr lang="fr-FR" b="1" dirty="0" err="1" smtClean="0">
                <a:solidFill>
                  <a:srgbClr val="00B050"/>
                </a:solidFill>
                <a:latin typeface="Courier New" panose="02070309020205020404" pitchFamily="49" charset="0"/>
                <a:cs typeface="Courier New" panose="02070309020205020404" pitchFamily="49" charset="0"/>
              </a:rPr>
              <a:t>Foo</a:t>
            </a:r>
            <a:r>
              <a:rPr lang="fr-FR" b="1" dirty="0" smtClean="0">
                <a:solidFill>
                  <a:srgbClr val="00B050"/>
                </a:solidFill>
                <a:latin typeface="Courier New" panose="02070309020205020404" pitchFamily="49" charset="0"/>
                <a:cs typeface="Courier New" panose="02070309020205020404" pitchFamily="49" charset="0"/>
              </a:rPr>
              <a:t>"</a:t>
            </a:r>
            <a:r>
              <a:rPr lang="fr-FR" b="1" dirty="0" smtClean="0">
                <a:latin typeface="Courier New" panose="02070309020205020404" pitchFamily="49" charset="0"/>
                <a:cs typeface="Courier New" panose="02070309020205020404" pitchFamily="49" charset="0"/>
              </a:rPr>
              <a:t> </a:t>
            </a:r>
            <a:endParaRPr lang="fr-FR" b="1" dirty="0">
              <a:latin typeface="Courier New" panose="02070309020205020404" pitchFamily="49" charset="0"/>
              <a:cs typeface="Courier New" panose="02070309020205020404" pitchFamily="49" charset="0"/>
            </a:endParaRPr>
          </a:p>
          <a:p>
            <a:pPr lvl="2"/>
            <a:r>
              <a:rPr lang="fr-FR" b="1" dirty="0">
                <a:latin typeface="Courier New" panose="02070309020205020404" pitchFamily="49" charset="0"/>
                <a:cs typeface="Courier New" panose="02070309020205020404" pitchFamily="49" charset="0"/>
              </a:rPr>
              <a:t>	</a:t>
            </a:r>
            <a:r>
              <a:rPr lang="fr-FR" b="1" dirty="0" err="1">
                <a:solidFill>
                  <a:srgbClr val="FF0000"/>
                </a:solidFill>
                <a:latin typeface="Courier New" panose="02070309020205020404" pitchFamily="49" charset="0"/>
                <a:cs typeface="Courier New" panose="02070309020205020404" pitchFamily="49" charset="0"/>
              </a:rPr>
              <a:t>Grid.Column</a:t>
            </a:r>
            <a:r>
              <a:rPr lang="fr-FR" b="1" dirty="0">
                <a:latin typeface="Courier New" panose="02070309020205020404" pitchFamily="49" charset="0"/>
                <a:cs typeface="Courier New" panose="02070309020205020404" pitchFamily="49" charset="0"/>
              </a:rPr>
              <a:t>=</a:t>
            </a:r>
            <a:r>
              <a:rPr lang="fr-FR" b="1" dirty="0">
                <a:solidFill>
                  <a:srgbClr val="00B050"/>
                </a:solidFill>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1"</a:t>
            </a:r>
            <a:r>
              <a:rPr lang="fr-FR" b="1" dirty="0" smtClean="0">
                <a:latin typeface="Courier New" panose="02070309020205020404" pitchFamily="49" charset="0"/>
                <a:cs typeface="Courier New" panose="02070309020205020404" pitchFamily="49" charset="0"/>
              </a:rPr>
              <a:t> </a:t>
            </a:r>
            <a:r>
              <a:rPr lang="fr-FR" b="1" dirty="0" err="1" smtClean="0">
                <a:solidFill>
                  <a:srgbClr val="FF0000"/>
                </a:solidFill>
                <a:latin typeface="Courier New" panose="02070309020205020404" pitchFamily="49" charset="0"/>
                <a:cs typeface="Courier New" panose="02070309020205020404" pitchFamily="49" charset="0"/>
              </a:rPr>
              <a:t>Grid.Row</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"1"</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/&gt;</a:t>
            </a:r>
          </a:p>
          <a:p>
            <a:pPr lvl="2"/>
            <a:r>
              <a:rPr lang="fr-FR" b="1" dirty="0" smtClean="0">
                <a:solidFill>
                  <a:srgbClr val="0070C0"/>
                </a:solidFill>
                <a:latin typeface="Courier New" panose="02070309020205020404" pitchFamily="49" charset="0"/>
                <a:cs typeface="Courier New" panose="02070309020205020404" pitchFamily="49" charset="0"/>
              </a:rPr>
              <a:t>&lt;/</a:t>
            </a:r>
            <a:r>
              <a:rPr lang="fr-FR" b="1" dirty="0" err="1" smtClean="0">
                <a:solidFill>
                  <a:srgbClr val="0070C0"/>
                </a:solidFill>
                <a:latin typeface="Courier New" panose="02070309020205020404" pitchFamily="49" charset="0"/>
                <a:cs typeface="Courier New" panose="02070309020205020404" pitchFamily="49" charset="0"/>
              </a:rPr>
              <a:t>Grid</a:t>
            </a:r>
            <a:r>
              <a:rPr lang="fr-FR" b="1" dirty="0" smtClean="0">
                <a:solidFill>
                  <a:srgbClr val="0070C0"/>
                </a:solidFill>
                <a:latin typeface="Courier New" panose="02070309020205020404" pitchFamily="49" charset="0"/>
                <a:cs typeface="Courier New" panose="02070309020205020404" pitchFamily="49" charset="0"/>
              </a:rPr>
              <a:t>&gt;</a:t>
            </a:r>
            <a:endParaRPr lang="en-US" b="1" dirty="0" smtClean="0">
              <a:solidFill>
                <a:srgbClr val="0070C0"/>
              </a:solidFill>
              <a:latin typeface="Courier New" panose="02070309020205020404" pitchFamily="49" charset="0"/>
              <a:cs typeface="Courier New" panose="02070309020205020404"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Grid structure example</a:t>
            </a:r>
            <a:endParaRPr lang="en-US" sz="2400" b="1" dirty="0">
              <a:latin typeface="Calibri (Heading)"/>
              <a:cs typeface="Calibri (Heading)"/>
            </a:endParaRPr>
          </a:p>
        </p:txBody>
      </p:sp>
    </p:spTree>
    <p:extLst>
      <p:ext uri="{BB962C8B-B14F-4D97-AF65-F5344CB8AC3E}">
        <p14:creationId xmlns:p14="http://schemas.microsoft.com/office/powerpoint/2010/main" val="1627912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Hub &amp; </a:t>
            </a:r>
            <a:r>
              <a:rPr lang="en-US" dirty="0" err="1" smtClean="0">
                <a:ea typeface="ＭＳ Ｐゴシック" pitchFamily="34" charset="-128"/>
              </a:rPr>
              <a:t>HubSection</a:t>
            </a:r>
            <a:r>
              <a:rPr lang="en-US" dirty="0" smtClean="0">
                <a:ea typeface="ＭＳ Ｐゴシック" pitchFamily="34" charset="-128"/>
              </a:rPr>
              <a:t> tags example</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smtClean="0">
                <a:latin typeface="+mj-lt"/>
                <a:sym typeface="Wingdings" panose="05000000000000000000" pitchFamily="2" charset="2"/>
              </a:rPr>
              <a:t>The main visible </a:t>
            </a:r>
            <a:r>
              <a:rPr lang="fr-FR" dirty="0" err="1" smtClean="0">
                <a:latin typeface="+mj-lt"/>
                <a:sym typeface="Wingdings" panose="05000000000000000000" pitchFamily="2" charset="2"/>
              </a:rPr>
              <a:t>element</a:t>
            </a:r>
            <a:endParaRPr lang="fr-FR" dirty="0" smtClean="0">
              <a:latin typeface="+mj-lt"/>
              <a:sym typeface="Wingdings" panose="05000000000000000000" pitchFamily="2" charset="2"/>
            </a:endParaRPr>
          </a:p>
          <a:p>
            <a:pPr lvl="1">
              <a:spcAft>
                <a:spcPts val="1200"/>
              </a:spcAft>
            </a:pPr>
            <a:r>
              <a:rPr lang="fr-FR" dirty="0" err="1" smtClean="0">
                <a:latin typeface="+mj-lt"/>
                <a:sym typeface="Wingdings" panose="05000000000000000000" pitchFamily="2" charset="2"/>
              </a:rPr>
              <a:t>Contains</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several</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HubSection</a:t>
            </a:r>
            <a:r>
              <a:rPr lang="fr-FR" dirty="0" smtClean="0">
                <a:latin typeface="+mj-lt"/>
                <a:sym typeface="Wingdings" panose="05000000000000000000" pitchFamily="2" charset="2"/>
              </a:rPr>
              <a:t> tags</a:t>
            </a:r>
          </a:p>
          <a:p>
            <a:pPr lvl="1">
              <a:spcAft>
                <a:spcPts val="1200"/>
              </a:spcAft>
            </a:pPr>
            <a:r>
              <a:rPr lang="fr-FR" dirty="0" err="1" smtClean="0">
                <a:latin typeface="+mj-lt"/>
                <a:sym typeface="Wingdings" panose="05000000000000000000" pitchFamily="2" charset="2"/>
              </a:rPr>
              <a:t>Separate</a:t>
            </a:r>
            <a:r>
              <a:rPr lang="fr-FR" dirty="0" smtClean="0">
                <a:latin typeface="+mj-lt"/>
                <a:sym typeface="Wingdings" panose="05000000000000000000" pitchFamily="2" charset="2"/>
              </a:rPr>
              <a:t> content in an horizontal </a:t>
            </a:r>
            <a:r>
              <a:rPr lang="fr-FR" dirty="0" err="1" smtClean="0">
                <a:latin typeface="+mj-lt"/>
                <a:sym typeface="Wingdings" panose="05000000000000000000" pitchFamily="2" charset="2"/>
              </a:rPr>
              <a:t>way</a:t>
            </a:r>
            <a:endParaRPr lang="fr-FR" dirty="0" smtClean="0">
              <a:latin typeface="+mj-lt"/>
              <a:sym typeface="Wingdings" panose="05000000000000000000" pitchFamily="2" charset="2"/>
            </a:endParaRPr>
          </a:p>
          <a:p>
            <a:pPr lvl="1">
              <a:spcAft>
                <a:spcPts val="1200"/>
              </a:spcAft>
            </a:pPr>
            <a:r>
              <a:rPr lang="fr-FR" dirty="0" err="1" smtClean="0">
                <a:latin typeface="+mj-lt"/>
                <a:sym typeface="Wingdings" panose="05000000000000000000" pitchFamily="2" charset="2"/>
              </a:rPr>
              <a:t>Each</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contains</a:t>
            </a:r>
            <a:r>
              <a:rPr lang="fr-FR" dirty="0" smtClean="0">
                <a:latin typeface="+mj-lt"/>
                <a:sym typeface="Wingdings" panose="05000000000000000000" pitchFamily="2" charset="2"/>
              </a:rPr>
              <a:t> a </a:t>
            </a:r>
            <a:r>
              <a:rPr lang="fr-FR" dirty="0" err="1" smtClean="0">
                <a:latin typeface="+mj-lt"/>
                <a:sym typeface="Wingdings" panose="05000000000000000000" pitchFamily="2" charset="2"/>
              </a:rPr>
              <a:t>specific</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layout</a:t>
            </a:r>
            <a:endParaRPr lang="fr-FR" dirty="0" smtClean="0">
              <a:latin typeface="+mj-lt"/>
              <a:sym typeface="Wingdings" panose="05000000000000000000" pitchFamily="2" charset="2"/>
            </a:endParaRPr>
          </a:p>
          <a:p>
            <a:pPr lvl="2">
              <a:spcAft>
                <a:spcPts val="1200"/>
              </a:spcAft>
            </a:pPr>
            <a:r>
              <a:rPr lang="fr-FR" dirty="0" err="1" smtClean="0">
                <a:latin typeface="+mj-lt"/>
                <a:sym typeface="Wingdings" panose="05000000000000000000" pitchFamily="2" charset="2"/>
              </a:rPr>
              <a:t>Composed</a:t>
            </a:r>
            <a:r>
              <a:rPr lang="fr-FR" dirty="0" smtClean="0">
                <a:latin typeface="+mj-lt"/>
                <a:sym typeface="Wingdings" panose="05000000000000000000" pitchFamily="2" charset="2"/>
              </a:rPr>
              <a:t> of </a:t>
            </a:r>
            <a:r>
              <a:rPr lang="fr-FR" dirty="0" err="1" smtClean="0">
                <a:latin typeface="+mj-lt"/>
                <a:sym typeface="Wingdings" panose="05000000000000000000" pitchFamily="2" charset="2"/>
              </a:rPr>
              <a:t>anything</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you</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want</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Grids</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StackPanels</a:t>
            </a:r>
            <a:r>
              <a:rPr lang="fr-FR" dirty="0" smtClean="0">
                <a:latin typeface="+mj-lt"/>
                <a:sym typeface="Wingdings" panose="05000000000000000000" pitchFamily="2" charset="2"/>
              </a:rPr>
              <a:t>, …</a:t>
            </a:r>
          </a:p>
          <a:p>
            <a:pPr lvl="2">
              <a:spcAft>
                <a:spcPts val="1200"/>
              </a:spcAft>
            </a:pPr>
            <a:endParaRPr lang="fr-FR" dirty="0">
              <a:latin typeface="+mj-lt"/>
              <a:sym typeface="Wingdings" panose="05000000000000000000" pitchFamily="2" charset="2"/>
            </a:endParaRPr>
          </a:p>
          <a:p>
            <a:pPr>
              <a:spcAft>
                <a:spcPts val="1200"/>
              </a:spcAft>
            </a:pPr>
            <a:r>
              <a:rPr lang="fr-FR" dirty="0" err="1" smtClean="0">
                <a:latin typeface="+mj-lt"/>
                <a:sym typeface="Wingdings" panose="05000000000000000000" pitchFamily="2" charset="2"/>
              </a:rPr>
              <a:t>See</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next</a:t>
            </a:r>
            <a:r>
              <a:rPr lang="fr-FR" dirty="0" smtClean="0">
                <a:latin typeface="+mj-lt"/>
                <a:sym typeface="Wingdings" panose="05000000000000000000" pitchFamily="2" charset="2"/>
              </a:rPr>
              <a:t> slides code of section 2 in </a:t>
            </a:r>
            <a:r>
              <a:rPr lang="fr-FR" dirty="0" err="1" smtClean="0">
                <a:latin typeface="+mj-lt"/>
                <a:sym typeface="Wingdings" panose="05000000000000000000" pitchFamily="2" charset="2"/>
              </a:rPr>
              <a:t>your</a:t>
            </a:r>
            <a:r>
              <a:rPr lang="fr-FR" dirty="0" smtClean="0">
                <a:latin typeface="+mj-lt"/>
                <a:sym typeface="Wingdings" panose="05000000000000000000" pitchFamily="2" charset="2"/>
              </a:rPr>
              <a:t> </a:t>
            </a:r>
            <a:r>
              <a:rPr lang="fr-FR" dirty="0" err="1" smtClean="0">
                <a:latin typeface="+mj-lt"/>
                <a:sym typeface="Wingdings" panose="05000000000000000000" pitchFamily="2" charset="2"/>
              </a:rPr>
              <a:t>app</a:t>
            </a:r>
            <a:endParaRPr lang="fr-FR" dirty="0" smtClean="0">
              <a:latin typeface="+mj-lt"/>
              <a:sym typeface="Wingdings" panose="05000000000000000000" pitchFamily="2" charset="2"/>
            </a:endParaRPr>
          </a:p>
          <a:p>
            <a:pPr lvl="1">
              <a:spcAft>
                <a:spcPts val="1200"/>
              </a:spcAft>
            </a:pPr>
            <a:endParaRPr lang="fr-FR" dirty="0">
              <a:latin typeface="+mj-lt"/>
            </a:endParaRPr>
          </a:p>
          <a:p>
            <a:pPr lvl="1">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Hello Application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95909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HubSection</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Width</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"520" </a:t>
            </a:r>
            <a:endParaRPr lang="en-US" b="1" dirty="0" smtClean="0">
              <a:solidFill>
                <a:srgbClr val="00B050"/>
              </a:solidFill>
              <a:latin typeface="Courier New" panose="02070309020205020404" pitchFamily="49" charset="0"/>
              <a:cs typeface="Courier New" panose="02070309020205020404" pitchFamily="49" charset="0"/>
            </a:endParaRPr>
          </a:p>
          <a:p>
            <a:pPr lvl="2"/>
            <a:r>
              <a:rPr lang="en-US" b="1" dirty="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x:Uid</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"Section2Header"</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Header</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"Section 2"</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DataTemplate</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a:solidFill>
                  <a:srgbClr val="0070C0"/>
                </a:solidFill>
                <a:latin typeface="Courier New" panose="02070309020205020404" pitchFamily="49" charset="0"/>
                <a:cs typeface="Courier New" panose="02070309020205020404" pitchFamily="49" charset="0"/>
              </a:rPr>
              <a:t>Grid&gt;</a:t>
            </a: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Grid.RowDefinitions</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RowDefinition</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Height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"Auto"</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RowDefinition</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Height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"Auto"</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RowDefinition</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Height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"Auto"</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RowDefinition</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Height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Grid.RowDefinitions</a:t>
            </a:r>
            <a:r>
              <a:rPr lang="en-US" b="1" dirty="0">
                <a:solidFill>
                  <a:srgbClr val="0070C0"/>
                </a:solidFill>
                <a:latin typeface="Courier New" panose="02070309020205020404" pitchFamily="49" charset="0"/>
                <a:cs typeface="Courier New" panose="02070309020205020404" pitchFamily="49" charset="0"/>
              </a:rPr>
              <a:t>&gt;</a:t>
            </a:r>
          </a:p>
          <a:p>
            <a:pPr lvl="2"/>
            <a:endParaRPr lang="fr-FR" b="1" dirty="0" smtClean="0">
              <a:latin typeface="Courier New" panose="02070309020205020404" pitchFamily="49" charset="0"/>
              <a:cs typeface="Courier New" panose="02070309020205020404" pitchFamily="49" charset="0"/>
            </a:endParaRP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endParaRPr lang="en-US" b="1" dirty="0" smtClean="0">
              <a:solidFill>
                <a:srgbClr val="0070C0"/>
              </a:solidFill>
              <a:latin typeface="Courier New" panose="02070309020205020404" pitchFamily="49" charset="0"/>
              <a:cs typeface="Courier New" panose="02070309020205020404" pitchFamily="49" charset="0"/>
            </a:endParaRPr>
          </a:p>
          <a:p>
            <a:pPr lvl="2"/>
            <a:r>
              <a:rPr lang="en-US" b="1" dirty="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Style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StaticResource</a:t>
            </a:r>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TitleTextBlockStyle</a:t>
            </a:r>
            <a:r>
              <a:rPr lang="en-US" b="1" dirty="0">
                <a:solidFill>
                  <a:srgbClr val="00B050"/>
                </a:solidFill>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Margin</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0,0,0,10"</a:t>
            </a:r>
            <a:r>
              <a:rPr lang="en-US" b="1" dirty="0" smtClean="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x:Uid</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ItemTitle"</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Text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"Item Title"</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endParaRPr lang="fr-FR" b="1" dirty="0">
              <a:solidFill>
                <a:srgbClr val="0070C0"/>
              </a:solidFill>
              <a:latin typeface="Courier New" panose="02070309020205020404" pitchFamily="49" charset="0"/>
              <a:cs typeface="Courier New" panose="02070309020205020404" pitchFamily="49" charset="0"/>
            </a:endParaRPr>
          </a:p>
          <a:p>
            <a:pPr lvl="2"/>
            <a:r>
              <a:rPr lang="fr-FR" b="1" dirty="0" smtClean="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err="1" smtClean="0">
                <a:latin typeface="Calibri (Heading)"/>
                <a:cs typeface="Calibri (Heading)"/>
              </a:rPr>
              <a:t>HubSection</a:t>
            </a:r>
            <a:r>
              <a:rPr lang="en-US" sz="2400" b="1" dirty="0" smtClean="0">
                <a:latin typeface="Calibri (Heading)"/>
                <a:cs typeface="Calibri (Heading)"/>
              </a:rPr>
              <a:t> example</a:t>
            </a:r>
            <a:endParaRPr lang="en-US" sz="2400" b="1" dirty="0">
              <a:latin typeface="Calibri (Heading)"/>
              <a:cs typeface="Calibri (Heading)"/>
            </a:endParaRPr>
          </a:p>
        </p:txBody>
      </p:sp>
    </p:spTree>
    <p:extLst>
      <p:ext uri="{BB962C8B-B14F-4D97-AF65-F5344CB8AC3E}">
        <p14:creationId xmlns:p14="http://schemas.microsoft.com/office/powerpoint/2010/main" val="2044084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endParaRPr lang="en-US" b="1" dirty="0" smtClean="0">
              <a:solidFill>
                <a:srgbClr val="0070C0"/>
              </a:solidFill>
              <a:latin typeface="Courier New" panose="02070309020205020404" pitchFamily="49" charset="0"/>
              <a:cs typeface="Courier New" panose="02070309020205020404" pitchFamily="49" charset="0"/>
            </a:endParaRP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Style</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StaticResource</a:t>
            </a:r>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SubheaderTextBlockStyle</a:t>
            </a:r>
            <a:r>
              <a:rPr lang="en-US" b="1" dirty="0" smtClean="0">
                <a:solidFill>
                  <a:srgbClr val="00B050"/>
                </a:solidFill>
                <a:latin typeface="Courier New" panose="02070309020205020404" pitchFamily="49" charset="0"/>
                <a:cs typeface="Courier New" panose="02070309020205020404" pitchFamily="49" charset="0"/>
              </a:rPr>
              <a:t>}"</a:t>
            </a:r>
          </a:p>
          <a:p>
            <a:pPr lvl="2"/>
            <a:r>
              <a:rPr lang="en-US" b="1" dirty="0" smtClean="0">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Grid.Row</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1" </a:t>
            </a:r>
          </a:p>
          <a:p>
            <a:pPr lvl="2"/>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x:Uid</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"Section2UnderTitle"</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Text</a:t>
            </a:r>
            <a:r>
              <a:rPr lang="en-US" b="1" dirty="0" smtClean="0">
                <a:solidFill>
                  <a:schemeClr val="tx1"/>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a:t>
            </a:r>
            <a:r>
              <a:rPr lang="en-US" b="1" dirty="0" smtClean="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endParaRPr lang="en-US" b="1" dirty="0" smtClean="0">
              <a:solidFill>
                <a:srgbClr val="0070C0"/>
              </a:solidFill>
              <a:latin typeface="Courier New" panose="02070309020205020404" pitchFamily="49" charset="0"/>
              <a:cs typeface="Courier New" panose="02070309020205020404" pitchFamily="49" charset="0"/>
            </a:endParaRPr>
          </a:p>
          <a:p>
            <a:pPr lvl="2"/>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Style</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StaticResource</a:t>
            </a:r>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SubtitleTextBlockStyle</a:t>
            </a:r>
            <a:r>
              <a:rPr lang="en-US" b="1" dirty="0">
                <a:solidFill>
                  <a:srgbClr val="00B050"/>
                </a:solidFill>
                <a:latin typeface="Courier New" panose="02070309020205020404" pitchFamily="49" charset="0"/>
                <a:cs typeface="Courier New" panose="02070309020205020404" pitchFamily="49" charset="0"/>
              </a:rPr>
              <a:t>}" </a:t>
            </a:r>
            <a:endParaRPr lang="en-US" b="1" dirty="0" smtClean="0">
              <a:solidFill>
                <a:srgbClr val="00B050"/>
              </a:solidFill>
              <a:latin typeface="Courier New" panose="02070309020205020404" pitchFamily="49" charset="0"/>
              <a:cs typeface="Courier New" panose="02070309020205020404" pitchFamily="49" charset="0"/>
            </a:endParaRPr>
          </a:p>
          <a:p>
            <a:pPr lvl="2"/>
            <a:r>
              <a:rPr lang="en-US" b="1" dirty="0" smtClean="0">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Grid.Row</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"2"</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Margin</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0,20,0,0"</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x:Uid</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"ItemSubTitle" </a:t>
            </a:r>
            <a:r>
              <a:rPr lang="en-US" b="1" dirty="0">
                <a:solidFill>
                  <a:srgbClr val="FF0000"/>
                </a:solidFill>
                <a:latin typeface="Courier New" panose="02070309020205020404" pitchFamily="49" charset="0"/>
                <a:cs typeface="Courier New" panose="02070309020205020404" pitchFamily="49" charset="0"/>
              </a:rPr>
              <a:t>Text</a:t>
            </a:r>
            <a:r>
              <a:rPr lang="en-US" b="1" dirty="0" smtClean="0">
                <a:solidFill>
                  <a:schemeClr val="tx1"/>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a:t>
            </a:r>
            <a:r>
              <a:rPr lang="en-US" b="1" dirty="0" smtClean="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endParaRPr lang="en-US" b="1" dirty="0" smtClean="0">
              <a:solidFill>
                <a:srgbClr val="0070C0"/>
              </a:solidFill>
              <a:latin typeface="Courier New" panose="02070309020205020404" pitchFamily="49" charset="0"/>
              <a:cs typeface="Courier New" panose="02070309020205020404" pitchFamily="49" charset="0"/>
            </a:endParaRPr>
          </a:p>
          <a:p>
            <a:pPr lvl="2"/>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Style</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StaticResource</a:t>
            </a:r>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BodyTextBlockStyle</a:t>
            </a:r>
            <a:r>
              <a:rPr lang="en-US" b="1" dirty="0">
                <a:solidFill>
                  <a:srgbClr val="00B050"/>
                </a:solidFill>
                <a:latin typeface="Courier New" panose="02070309020205020404" pitchFamily="49" charset="0"/>
                <a:cs typeface="Courier New" panose="02070309020205020404" pitchFamily="49" charset="0"/>
              </a:rPr>
              <a:t>}" </a:t>
            </a:r>
            <a:endParaRPr lang="en-US" b="1" dirty="0" smtClean="0">
              <a:solidFill>
                <a:srgbClr val="00B050"/>
              </a:solidFill>
              <a:latin typeface="Courier New" panose="02070309020205020404" pitchFamily="49" charset="0"/>
              <a:cs typeface="Courier New" panose="02070309020205020404" pitchFamily="49" charset="0"/>
            </a:endParaRPr>
          </a:p>
          <a:p>
            <a:pPr lvl="2"/>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Grid.Row</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"3"</a:t>
            </a:r>
            <a:r>
              <a:rPr lang="en-US" b="1" dirty="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x:Uid</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"LongText" </a:t>
            </a:r>
            <a:r>
              <a:rPr lang="en-US" b="1" dirty="0">
                <a:solidFill>
                  <a:srgbClr val="FF0000"/>
                </a:solidFill>
                <a:latin typeface="Courier New" panose="02070309020205020404" pitchFamily="49" charset="0"/>
                <a:cs typeface="Courier New" panose="02070309020205020404" pitchFamily="49" charset="0"/>
              </a:rPr>
              <a:t>Text</a:t>
            </a:r>
            <a:r>
              <a:rPr lang="en-US" b="1" dirty="0" smtClean="0">
                <a:solidFill>
                  <a:schemeClr val="tx1"/>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a:t>
            </a:r>
            <a:r>
              <a:rPr lang="en-US" b="1" dirty="0" smtClean="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a:solidFill>
                  <a:srgbClr val="0070C0"/>
                </a:solidFill>
                <a:latin typeface="Courier New" panose="02070309020205020404" pitchFamily="49" charset="0"/>
                <a:cs typeface="Courier New" panose="02070309020205020404" pitchFamily="49" charset="0"/>
              </a:rPr>
              <a:t>Grid&gt;</a:t>
            </a:r>
          </a:p>
          <a:p>
            <a:pPr lvl="2"/>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DataTemplate</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HubSection</a:t>
            </a:r>
            <a:r>
              <a:rPr lang="en-US" b="1" dirty="0">
                <a:solidFill>
                  <a:srgbClr val="0070C0"/>
                </a:solidFill>
                <a:latin typeface="Courier New" panose="02070309020205020404" pitchFamily="49" charset="0"/>
                <a:cs typeface="Courier New" panose="02070309020205020404" pitchFamily="49" charset="0"/>
              </a:rPr>
              <a:t>&gt;</a:t>
            </a:r>
            <a:endParaRPr lang="en-US" b="1" dirty="0" smtClean="0">
              <a:solidFill>
                <a:srgbClr val="0070C0"/>
              </a:solidFill>
              <a:latin typeface="Courier New" panose="02070309020205020404" pitchFamily="49" charset="0"/>
              <a:cs typeface="Courier New" panose="02070309020205020404"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err="1" smtClean="0">
                <a:latin typeface="Calibri (Heading)"/>
                <a:cs typeface="Calibri (Heading)"/>
              </a:rPr>
              <a:t>HubSection</a:t>
            </a:r>
            <a:r>
              <a:rPr lang="en-US" sz="2400" b="1" dirty="0" smtClean="0">
                <a:latin typeface="Calibri (Heading)"/>
                <a:cs typeface="Calibri (Heading)"/>
              </a:rPr>
              <a:t> example</a:t>
            </a:r>
            <a:endParaRPr lang="en-US" sz="2400" b="1" dirty="0">
              <a:latin typeface="Calibri (Heading)"/>
              <a:cs typeface="Calibri (Heading)"/>
            </a:endParaRPr>
          </a:p>
        </p:txBody>
      </p:sp>
    </p:spTree>
    <p:extLst>
      <p:ext uri="{BB962C8B-B14F-4D97-AF65-F5344CB8AC3E}">
        <p14:creationId xmlns:p14="http://schemas.microsoft.com/office/powerpoint/2010/main" val="622809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599567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1/3</a:t>
            </a:r>
            <a:endParaRPr lang="en-US" dirty="0"/>
          </a:p>
        </p:txBody>
      </p:sp>
      <p:sp>
        <p:nvSpPr>
          <p:cNvPr id="3" name="Espace réservé du contenu 2"/>
          <p:cNvSpPr>
            <a:spLocks noGrp="1"/>
          </p:cNvSpPr>
          <p:nvPr>
            <p:ph idx="1"/>
          </p:nvPr>
        </p:nvSpPr>
        <p:spPr/>
        <p:txBody>
          <a:bodyPr/>
          <a:lstStyle/>
          <a:p>
            <a:r>
              <a:rPr lang="en-US" sz="2800" dirty="0" smtClean="0"/>
              <a:t>Add an </a:t>
            </a:r>
            <a:r>
              <a:rPr lang="en-US" sz="2800" dirty="0" err="1" smtClean="0"/>
              <a:t>HubSection</a:t>
            </a:r>
            <a:endParaRPr lang="en-US" sz="2800" dirty="0" smtClean="0"/>
          </a:p>
          <a:p>
            <a:pPr lvl="1"/>
            <a:r>
              <a:rPr lang="fr-FR" sz="2400" dirty="0" smtClean="0"/>
              <a:t>600px </a:t>
            </a:r>
            <a:r>
              <a:rPr lang="fr-FR" sz="2400" dirty="0" err="1" smtClean="0"/>
              <a:t>wide</a:t>
            </a:r>
            <a:endParaRPr lang="en-US" sz="2400" dirty="0" smtClean="0"/>
          </a:p>
          <a:p>
            <a:pPr lvl="1"/>
            <a:r>
              <a:rPr lang="fr-FR" dirty="0" err="1" smtClean="0"/>
              <a:t>Define</a:t>
            </a:r>
            <a:r>
              <a:rPr lang="fr-FR" dirty="0" smtClean="0"/>
              <a:t> in </a:t>
            </a:r>
            <a:r>
              <a:rPr lang="fr-FR" dirty="0" err="1" smtClean="0"/>
              <a:t>it</a:t>
            </a:r>
            <a:r>
              <a:rPr lang="fr-FR" dirty="0" smtClean="0"/>
              <a:t> a </a:t>
            </a:r>
            <a:r>
              <a:rPr lang="fr-FR" dirty="0" err="1" smtClean="0"/>
              <a:t>Grid</a:t>
            </a:r>
            <a:r>
              <a:rPr lang="fr-FR" dirty="0" smtClean="0"/>
              <a:t> </a:t>
            </a:r>
            <a:r>
              <a:rPr lang="fr-FR" dirty="0" err="1" smtClean="0"/>
              <a:t>with</a:t>
            </a:r>
            <a:r>
              <a:rPr lang="fr-FR" dirty="0" smtClean="0"/>
              <a:t> </a:t>
            </a:r>
            <a:r>
              <a:rPr lang="fr-FR" dirty="0" err="1" smtClean="0"/>
              <a:t>two</a:t>
            </a:r>
            <a:r>
              <a:rPr lang="fr-FR" dirty="0" smtClean="0"/>
              <a:t> </a:t>
            </a:r>
            <a:r>
              <a:rPr lang="fr-FR" dirty="0" err="1" smtClean="0"/>
              <a:t>rows</a:t>
            </a:r>
            <a:r>
              <a:rPr lang="fr-FR" dirty="0" smtClean="0"/>
              <a:t> and </a:t>
            </a:r>
            <a:r>
              <a:rPr lang="fr-FR" dirty="0" err="1" smtClean="0"/>
              <a:t>three</a:t>
            </a:r>
            <a:r>
              <a:rPr lang="fr-FR" dirty="0" smtClean="0"/>
              <a:t> </a:t>
            </a:r>
            <a:r>
              <a:rPr lang="fr-FR" dirty="0" err="1" smtClean="0"/>
              <a:t>columns</a:t>
            </a:r>
            <a:endParaRPr lang="fr-FR" dirty="0" smtClean="0"/>
          </a:p>
          <a:p>
            <a:pPr lvl="2"/>
            <a:r>
              <a:rPr lang="fr-FR" dirty="0" err="1" smtClean="0"/>
              <a:t>Column</a:t>
            </a:r>
            <a:r>
              <a:rPr lang="fr-FR" dirty="0" smtClean="0"/>
              <a:t> 0: 200px </a:t>
            </a:r>
            <a:r>
              <a:rPr lang="fr-FR" dirty="0" err="1" smtClean="0"/>
              <a:t>wide</a:t>
            </a:r>
            <a:endParaRPr lang="fr-FR" dirty="0" smtClean="0"/>
          </a:p>
          <a:p>
            <a:pPr lvl="2"/>
            <a:r>
              <a:rPr lang="fr-FR" dirty="0" err="1" smtClean="0"/>
              <a:t>Column</a:t>
            </a:r>
            <a:r>
              <a:rPr lang="fr-FR" dirty="0" smtClean="0"/>
              <a:t> 1: Star</a:t>
            </a:r>
          </a:p>
          <a:p>
            <a:pPr lvl="2"/>
            <a:r>
              <a:rPr lang="fr-FR" dirty="0" err="1" smtClean="0"/>
              <a:t>Row</a:t>
            </a:r>
            <a:r>
              <a:rPr lang="fr-FR" dirty="0" smtClean="0"/>
              <a:t> 0: 100px high</a:t>
            </a:r>
          </a:p>
          <a:p>
            <a:pPr lvl="2"/>
            <a:r>
              <a:rPr lang="fr-FR" dirty="0" err="1" smtClean="0"/>
              <a:t>Row</a:t>
            </a:r>
            <a:r>
              <a:rPr lang="fr-FR" dirty="0" smtClean="0"/>
              <a:t> 1: 200px high</a:t>
            </a:r>
          </a:p>
          <a:p>
            <a:pPr lvl="2"/>
            <a:r>
              <a:rPr lang="fr-FR" dirty="0" err="1" smtClean="0"/>
              <a:t>Row</a:t>
            </a:r>
            <a:r>
              <a:rPr lang="fr-FR" dirty="0" smtClean="0"/>
              <a:t> 2: Star</a:t>
            </a:r>
          </a:p>
          <a:p>
            <a:pPr lvl="1"/>
            <a:endParaRPr lang="en-US" dirty="0" smtClean="0"/>
          </a:p>
        </p:txBody>
      </p:sp>
      <p:sp>
        <p:nvSpPr>
          <p:cNvPr id="4" name="Espace réservé du contenu 3"/>
          <p:cNvSpPr>
            <a:spLocks noGrp="1"/>
          </p:cNvSpPr>
          <p:nvPr>
            <p:ph sz="quarter" idx="13"/>
          </p:nvPr>
        </p:nvSpPr>
        <p:spPr/>
        <p:txBody>
          <a:bodyPr/>
          <a:lstStyle/>
          <a:p>
            <a:r>
              <a:rPr lang="fr-FR" dirty="0" smtClean="0"/>
              <a:t>Hello Application</a:t>
            </a:r>
            <a:endParaRPr lang="en-US" dirty="0"/>
          </a:p>
        </p:txBody>
      </p:sp>
      <p:pic>
        <p:nvPicPr>
          <p:cNvPr id="10242" name="Picture 2" descr="D:\Users\Renaud\Desktop\StageFinEtudesSupinfo\Icons-New\v3\Min\Exerci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7754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2/3</a:t>
            </a:r>
            <a:endParaRPr lang="en-US" dirty="0"/>
          </a:p>
        </p:txBody>
      </p:sp>
      <p:sp>
        <p:nvSpPr>
          <p:cNvPr id="3" name="Espace réservé du contenu 2"/>
          <p:cNvSpPr>
            <a:spLocks noGrp="1"/>
          </p:cNvSpPr>
          <p:nvPr>
            <p:ph idx="1"/>
          </p:nvPr>
        </p:nvSpPr>
        <p:spPr/>
        <p:txBody>
          <a:bodyPr/>
          <a:lstStyle/>
          <a:p>
            <a:r>
              <a:rPr lang="en-US" sz="2800" dirty="0" smtClean="0"/>
              <a:t>Add in your Grid</a:t>
            </a:r>
          </a:p>
          <a:p>
            <a:pPr lvl="1"/>
            <a:r>
              <a:rPr lang="fr-FR" dirty="0" smtClean="0"/>
              <a:t>Col 0 </a:t>
            </a:r>
            <a:r>
              <a:rPr lang="fr-FR" dirty="0" err="1" smtClean="0"/>
              <a:t>Row</a:t>
            </a:r>
            <a:r>
              <a:rPr lang="fr-FR" dirty="0" smtClean="0"/>
              <a:t> 0: A </a:t>
            </a:r>
            <a:r>
              <a:rPr lang="fr-FR" dirty="0" err="1" smtClean="0"/>
              <a:t>TextBlock</a:t>
            </a:r>
            <a:r>
              <a:rPr lang="fr-FR" dirty="0" smtClean="0"/>
              <a:t> </a:t>
            </a:r>
            <a:r>
              <a:rPr lang="fr-FR" dirty="0" err="1" smtClean="0"/>
              <a:t>with</a:t>
            </a:r>
            <a:r>
              <a:rPr lang="fr-FR" dirty="0" smtClean="0"/>
              <a:t> « </a:t>
            </a:r>
            <a:r>
              <a:rPr lang="fr-FR" dirty="0" err="1" smtClean="0"/>
              <a:t>Foo</a:t>
            </a:r>
            <a:r>
              <a:rPr lang="fr-FR" dirty="0" smtClean="0"/>
              <a:t> »</a:t>
            </a:r>
          </a:p>
          <a:p>
            <a:pPr lvl="1"/>
            <a:r>
              <a:rPr lang="fr-FR" dirty="0" smtClean="0"/>
              <a:t>Col 1 </a:t>
            </a:r>
            <a:r>
              <a:rPr lang="fr-FR" dirty="0" err="1" smtClean="0"/>
              <a:t>Row</a:t>
            </a:r>
            <a:r>
              <a:rPr lang="fr-FR" dirty="0" smtClean="0"/>
              <a:t> 0: A </a:t>
            </a:r>
            <a:r>
              <a:rPr lang="fr-FR" dirty="0" err="1" smtClean="0"/>
              <a:t>TextBlock</a:t>
            </a:r>
            <a:r>
              <a:rPr lang="fr-FR" dirty="0" smtClean="0"/>
              <a:t> </a:t>
            </a:r>
            <a:r>
              <a:rPr lang="fr-FR" dirty="0" err="1" smtClean="0"/>
              <a:t>with</a:t>
            </a:r>
            <a:r>
              <a:rPr lang="fr-FR" dirty="0" smtClean="0"/>
              <a:t> « Bar »</a:t>
            </a:r>
          </a:p>
          <a:p>
            <a:pPr lvl="1"/>
            <a:r>
              <a:rPr lang="fr-FR" dirty="0" smtClean="0"/>
              <a:t>Col 0 </a:t>
            </a:r>
            <a:r>
              <a:rPr lang="fr-FR" dirty="0" err="1" smtClean="0"/>
              <a:t>Row</a:t>
            </a:r>
            <a:r>
              <a:rPr lang="fr-FR" dirty="0" smtClean="0"/>
              <a:t> 1: A </a:t>
            </a:r>
            <a:r>
              <a:rPr lang="fr-FR" dirty="0" err="1" smtClean="0"/>
              <a:t>TextBlock</a:t>
            </a:r>
            <a:r>
              <a:rPr lang="fr-FR" dirty="0" smtClean="0"/>
              <a:t> </a:t>
            </a:r>
            <a:r>
              <a:rPr lang="fr-FR" dirty="0" err="1" smtClean="0"/>
              <a:t>with</a:t>
            </a:r>
            <a:r>
              <a:rPr lang="fr-FR" dirty="0" smtClean="0"/>
              <a:t> « Boom »</a:t>
            </a:r>
          </a:p>
          <a:p>
            <a:pPr lvl="1"/>
            <a:r>
              <a:rPr lang="fr-FR" dirty="0" smtClean="0"/>
              <a:t>Col 1 </a:t>
            </a:r>
            <a:r>
              <a:rPr lang="fr-FR" dirty="0" err="1" smtClean="0"/>
              <a:t>Row</a:t>
            </a:r>
            <a:r>
              <a:rPr lang="fr-FR" dirty="0" smtClean="0"/>
              <a:t> 1: A </a:t>
            </a:r>
            <a:r>
              <a:rPr lang="fr-FR" dirty="0" err="1" smtClean="0"/>
              <a:t>TextBlock</a:t>
            </a:r>
            <a:r>
              <a:rPr lang="fr-FR" dirty="0" smtClean="0"/>
              <a:t> </a:t>
            </a:r>
            <a:r>
              <a:rPr lang="fr-FR" dirty="0" err="1" smtClean="0"/>
              <a:t>with</a:t>
            </a:r>
            <a:r>
              <a:rPr lang="fr-FR" dirty="0" smtClean="0"/>
              <a:t> « </a:t>
            </a:r>
            <a:r>
              <a:rPr lang="fr-FR" dirty="0" err="1" smtClean="0"/>
              <a:t>Baz</a:t>
            </a:r>
            <a:r>
              <a:rPr lang="fr-FR" dirty="0" smtClean="0"/>
              <a:t> »</a:t>
            </a:r>
          </a:p>
          <a:p>
            <a:pPr lvl="1"/>
            <a:r>
              <a:rPr lang="fr-FR" dirty="0" smtClean="0"/>
              <a:t>Col 0 </a:t>
            </a:r>
            <a:r>
              <a:rPr lang="fr-FR" dirty="0" err="1" smtClean="0"/>
              <a:t>Row</a:t>
            </a:r>
            <a:r>
              <a:rPr lang="fr-FR" dirty="0" smtClean="0"/>
              <a:t> 2: A </a:t>
            </a:r>
            <a:r>
              <a:rPr lang="fr-FR" dirty="0" err="1" smtClean="0"/>
              <a:t>TextBlock</a:t>
            </a:r>
            <a:r>
              <a:rPr lang="fr-FR" dirty="0" smtClean="0"/>
              <a:t> </a:t>
            </a:r>
            <a:r>
              <a:rPr lang="fr-FR" dirty="0" err="1" smtClean="0"/>
              <a:t>with</a:t>
            </a:r>
            <a:r>
              <a:rPr lang="fr-FR" dirty="0" smtClean="0"/>
              <a:t> « Hello »</a:t>
            </a:r>
          </a:p>
          <a:p>
            <a:pPr lvl="1"/>
            <a:r>
              <a:rPr lang="fr-FR" dirty="0" smtClean="0"/>
              <a:t>Col 1 </a:t>
            </a:r>
            <a:r>
              <a:rPr lang="fr-FR" dirty="0" err="1" smtClean="0"/>
              <a:t>Row</a:t>
            </a:r>
            <a:r>
              <a:rPr lang="fr-FR" dirty="0" smtClean="0"/>
              <a:t> 2: A </a:t>
            </a:r>
            <a:r>
              <a:rPr lang="fr-FR" dirty="0" err="1" smtClean="0"/>
              <a:t>TextBlock</a:t>
            </a:r>
            <a:r>
              <a:rPr lang="fr-FR" dirty="0" smtClean="0"/>
              <a:t> </a:t>
            </a:r>
            <a:r>
              <a:rPr lang="fr-FR" dirty="0" err="1" smtClean="0"/>
              <a:t>with</a:t>
            </a:r>
            <a:r>
              <a:rPr lang="fr-FR" dirty="0" smtClean="0"/>
              <a:t> « World »</a:t>
            </a:r>
          </a:p>
          <a:p>
            <a:pPr lvl="1"/>
            <a:endParaRPr lang="fr-FR" dirty="0" smtClean="0"/>
          </a:p>
          <a:p>
            <a:pPr lvl="1"/>
            <a:endParaRPr lang="en-US" dirty="0" smtClean="0"/>
          </a:p>
        </p:txBody>
      </p:sp>
      <p:sp>
        <p:nvSpPr>
          <p:cNvPr id="4" name="Espace réservé du contenu 3"/>
          <p:cNvSpPr>
            <a:spLocks noGrp="1"/>
          </p:cNvSpPr>
          <p:nvPr>
            <p:ph sz="quarter" idx="13"/>
          </p:nvPr>
        </p:nvSpPr>
        <p:spPr/>
        <p:txBody>
          <a:bodyPr/>
          <a:lstStyle/>
          <a:p>
            <a:r>
              <a:rPr lang="fr-FR" dirty="0"/>
              <a:t>Hello Application</a:t>
            </a:r>
            <a:endParaRPr lang="en-US" dirty="0"/>
          </a:p>
        </p:txBody>
      </p:sp>
      <p:pic>
        <p:nvPicPr>
          <p:cNvPr id="10242" name="Picture 2" descr="D:\Users\Renaud\Desktop\StageFinEtudesSupinfo\Icons-New\v3\Min\Exerci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1341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lvl="1" eaLnBrk="1" hangingPunct="1"/>
            <a:endParaRPr lang="en-US" sz="2400" dirty="0" smtClean="0"/>
          </a:p>
          <a:p>
            <a:pPr lvl="1" eaLnBrk="1" hangingPunct="1"/>
            <a:r>
              <a:rPr lang="en-US" dirty="0" smtClean="0"/>
              <a:t>Discover universal apps development</a:t>
            </a:r>
          </a:p>
          <a:p>
            <a:pPr lvl="1" eaLnBrk="1" hangingPunct="1"/>
            <a:endParaRPr lang="fr-FR" dirty="0"/>
          </a:p>
          <a:p>
            <a:pPr lvl="1" eaLnBrk="1" hangingPunct="1"/>
            <a:r>
              <a:rPr lang="fr-FR" dirty="0" smtClean="0"/>
              <a:t>Use </a:t>
            </a:r>
            <a:r>
              <a:rPr lang="fr-FR" dirty="0" err="1" smtClean="0"/>
              <a:t>several</a:t>
            </a:r>
            <a:r>
              <a:rPr lang="fr-FR" dirty="0" smtClean="0"/>
              <a:t> basic </a:t>
            </a:r>
            <a:r>
              <a:rPr lang="fr-FR" dirty="0" err="1" smtClean="0"/>
              <a:t>controls</a:t>
            </a:r>
            <a:endParaRPr lang="en-US" dirty="0"/>
          </a:p>
        </p:txBody>
      </p:sp>
      <p:sp>
        <p:nvSpPr>
          <p:cNvPr id="34819" name="Espace réservé du contenu 3"/>
          <p:cNvSpPr>
            <a:spLocks noGrp="1"/>
          </p:cNvSpPr>
          <p:nvPr>
            <p:ph sz="quarter" idx="13"/>
          </p:nvPr>
        </p:nvSpPr>
        <p:spPr/>
        <p:txBody>
          <a:bodyPr/>
          <a:lstStyle/>
          <a:p>
            <a:r>
              <a:rPr lang="en-US" dirty="0" smtClean="0">
                <a:ea typeface="ＭＳ Ｐゴシック" pitchFamily="34" charset="-128"/>
              </a:rPr>
              <a:t>Modern UI Apps Development</a:t>
            </a:r>
          </a:p>
        </p:txBody>
      </p:sp>
      <p:pic>
        <p:nvPicPr>
          <p:cNvPr id="1027" name="Picture 3" descr="D:\Users\Renaud\Desktop\StageFinEtudesSupinfo\Icons-New\v3\Objectiv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3/3</a:t>
            </a:r>
            <a:endParaRPr lang="en-US" dirty="0"/>
          </a:p>
        </p:txBody>
      </p:sp>
      <p:sp>
        <p:nvSpPr>
          <p:cNvPr id="4" name="Espace réservé du contenu 3"/>
          <p:cNvSpPr>
            <a:spLocks noGrp="1"/>
          </p:cNvSpPr>
          <p:nvPr>
            <p:ph sz="quarter" idx="13"/>
          </p:nvPr>
        </p:nvSpPr>
        <p:spPr/>
        <p:txBody>
          <a:bodyPr/>
          <a:lstStyle/>
          <a:p>
            <a:r>
              <a:rPr lang="fr-FR" dirty="0"/>
              <a:t>Hello Application</a:t>
            </a:r>
            <a:endParaRPr lang="en-US" dirty="0"/>
          </a:p>
        </p:txBody>
      </p:sp>
      <p:pic>
        <p:nvPicPr>
          <p:cNvPr id="10242" name="Picture 2" descr="D:\Users\Renaud\Desktop\StageFinEtudesSupinfo\Icons-New\v3\Min\Exerci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Image 5"/>
          <p:cNvPicPr>
            <a:picLocks noChangeAspect="1"/>
          </p:cNvPicPr>
          <p:nvPr/>
        </p:nvPicPr>
        <p:blipFill>
          <a:blip r:embed="rId3" cstate="print"/>
          <a:stretch>
            <a:fillRect/>
          </a:stretch>
        </p:blipFill>
        <p:spPr>
          <a:xfrm>
            <a:off x="1564577" y="1129308"/>
            <a:ext cx="6014846" cy="388394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681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Basic Controls &amp; Resources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Modern UI Apps Development</a:t>
            </a:r>
            <a:endParaRPr lang="en-US" dirty="0"/>
          </a:p>
        </p:txBody>
      </p:sp>
    </p:spTree>
    <p:extLst>
      <p:ext uri="{BB962C8B-B14F-4D97-AF65-F5344CB8AC3E}">
        <p14:creationId xmlns:p14="http://schemas.microsoft.com/office/powerpoint/2010/main" val="866535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Most XAML </a:t>
            </a:r>
            <a:r>
              <a:rPr lang="fr-FR" dirty="0" err="1" smtClean="0">
                <a:latin typeface="+mj-lt"/>
              </a:rPr>
              <a:t>controls</a:t>
            </a:r>
            <a:r>
              <a:rPr lang="fr-FR" dirty="0" smtClean="0">
                <a:latin typeface="+mj-lt"/>
              </a:rPr>
              <a:t> are usable for Universal Apps</a:t>
            </a:r>
          </a:p>
          <a:p>
            <a:pPr lvl="1">
              <a:spcAft>
                <a:spcPts val="1200"/>
              </a:spcAft>
            </a:pPr>
            <a:r>
              <a:rPr lang="fr-FR" dirty="0" err="1" smtClean="0">
                <a:latin typeface="+mj-lt"/>
              </a:rPr>
              <a:t>Button</a:t>
            </a:r>
            <a:endParaRPr lang="fr-FR" dirty="0" smtClean="0">
              <a:latin typeface="+mj-lt"/>
            </a:endParaRPr>
          </a:p>
          <a:p>
            <a:pPr lvl="1">
              <a:spcAft>
                <a:spcPts val="1200"/>
              </a:spcAft>
            </a:pPr>
            <a:r>
              <a:rPr lang="fr-FR" dirty="0" err="1" smtClean="0">
                <a:latin typeface="+mj-lt"/>
              </a:rPr>
              <a:t>GridView</a:t>
            </a:r>
            <a:endParaRPr lang="fr-FR" dirty="0" smtClean="0">
              <a:latin typeface="+mj-lt"/>
            </a:endParaRPr>
          </a:p>
          <a:p>
            <a:pPr lvl="1">
              <a:spcAft>
                <a:spcPts val="1200"/>
              </a:spcAft>
            </a:pPr>
            <a:r>
              <a:rPr lang="fr-FR" dirty="0" err="1" smtClean="0">
                <a:latin typeface="+mj-lt"/>
              </a:rPr>
              <a:t>TextBlock</a:t>
            </a:r>
            <a:endParaRPr lang="fr-FR" dirty="0" smtClean="0">
              <a:latin typeface="+mj-lt"/>
            </a:endParaRPr>
          </a:p>
          <a:p>
            <a:pPr lvl="1">
              <a:spcAft>
                <a:spcPts val="1200"/>
              </a:spcAft>
            </a:pPr>
            <a:r>
              <a:rPr lang="fr-FR" dirty="0" err="1" smtClean="0">
                <a:latin typeface="+mj-lt"/>
              </a:rPr>
              <a:t>Grid</a:t>
            </a:r>
            <a:endParaRPr lang="fr-FR" dirty="0" smtClean="0">
              <a:latin typeface="+mj-lt"/>
            </a:endParaRPr>
          </a:p>
          <a:p>
            <a:pPr lvl="1">
              <a:spcAft>
                <a:spcPts val="1200"/>
              </a:spcAft>
            </a:pPr>
            <a:r>
              <a:rPr lang="fr-FR" dirty="0" smtClean="0">
                <a:latin typeface="+mj-lt"/>
              </a:rPr>
              <a:t>…</a:t>
            </a:r>
          </a:p>
          <a:p>
            <a:pPr>
              <a:spcAft>
                <a:spcPts val="1200"/>
              </a:spcAft>
            </a:pPr>
            <a:r>
              <a:rPr lang="fr-FR" dirty="0" err="1" smtClean="0">
                <a:latin typeface="+mj-lt"/>
              </a:rPr>
              <a:t>Let’s</a:t>
            </a:r>
            <a:r>
              <a:rPr lang="fr-FR" dirty="0" smtClean="0">
                <a:latin typeface="+mj-lt"/>
              </a:rPr>
              <a:t> </a:t>
            </a:r>
            <a:r>
              <a:rPr lang="fr-FR" dirty="0" err="1" smtClean="0">
                <a:latin typeface="+mj-lt"/>
              </a:rPr>
              <a:t>see</a:t>
            </a:r>
            <a:r>
              <a:rPr lang="fr-FR" dirty="0" smtClean="0">
                <a:latin typeface="+mj-lt"/>
              </a:rPr>
              <a:t> </a:t>
            </a:r>
            <a:r>
              <a:rPr lang="fr-FR" dirty="0" err="1" smtClean="0">
                <a:latin typeface="+mj-lt"/>
              </a:rPr>
              <a:t>them</a:t>
            </a:r>
            <a:r>
              <a:rPr lang="fr-FR" dirty="0" smtClean="0">
                <a:latin typeface="+mj-lt"/>
              </a:rPr>
              <a:t> </a:t>
            </a:r>
            <a:r>
              <a:rPr lang="fr-FR" dirty="0" err="1" smtClean="0">
                <a:latin typeface="+mj-lt"/>
              </a:rPr>
              <a:t>quickly</a:t>
            </a:r>
            <a:endParaRPr lang="en-US" dirty="0">
              <a:latin typeface="+mj-lt"/>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47599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Button</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Code:</a:t>
            </a:r>
          </a:p>
          <a:p>
            <a:pPr lvl="0">
              <a:spcAft>
                <a:spcPts val="1200"/>
              </a:spcAft>
            </a:pPr>
            <a:endParaRPr lang="fr-FR" dirty="0">
              <a:latin typeface="+mj-lt"/>
            </a:endParaRPr>
          </a:p>
          <a:p>
            <a:pPr lvl="0">
              <a:spcAft>
                <a:spcPts val="1200"/>
              </a:spcAft>
            </a:pPr>
            <a:endParaRPr lang="fr-FR" dirty="0" smtClean="0">
              <a:latin typeface="+mj-lt"/>
            </a:endParaRPr>
          </a:p>
          <a:p>
            <a:pPr lvl="0">
              <a:spcAft>
                <a:spcPts val="1200"/>
              </a:spcAft>
            </a:pPr>
            <a:r>
              <a:rPr lang="fr-FR" dirty="0" err="1" smtClean="0">
                <a:latin typeface="+mj-lt"/>
              </a:rPr>
              <a:t>Customizable</a:t>
            </a:r>
            <a:r>
              <a:rPr lang="fr-FR" dirty="0" smtClean="0">
                <a:latin typeface="+mj-lt"/>
              </a:rPr>
              <a:t>:</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8"/>
          <p:cNvSpPr/>
          <p:nvPr/>
        </p:nvSpPr>
        <p:spPr>
          <a:xfrm>
            <a:off x="179512" y="1705372"/>
            <a:ext cx="6768752"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&lt;Button </a:t>
            </a:r>
            <a:r>
              <a:rPr lang="en-US" b="1" dirty="0">
                <a:solidFill>
                  <a:srgbClr val="FF0000"/>
                </a:solidFill>
                <a:latin typeface="Courier New" panose="02070309020205020404" pitchFamily="49" charset="0"/>
                <a:cs typeface="Courier New" panose="02070309020205020404" pitchFamily="49" charset="0"/>
              </a:rPr>
              <a:t>Content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"Hello </a:t>
            </a:r>
            <a:r>
              <a:rPr lang="en-US" b="1" dirty="0" smtClean="0">
                <a:solidFill>
                  <a:srgbClr val="00B050"/>
                </a:solidFill>
                <a:latin typeface="Courier New" panose="02070309020205020404" pitchFamily="49" charset="0"/>
                <a:cs typeface="Courier New" panose="02070309020205020404" pitchFamily="49" charset="0"/>
              </a:rPr>
              <a:t>World"</a:t>
            </a:r>
            <a:r>
              <a:rPr lang="en-US" b="1" dirty="0" smtClean="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p:txBody>
      </p:sp>
      <p:pic>
        <p:nvPicPr>
          <p:cNvPr id="2" name="Image 1"/>
          <p:cNvPicPr>
            <a:picLocks noChangeAspect="1"/>
          </p:cNvPicPr>
          <p:nvPr/>
        </p:nvPicPr>
        <p:blipFill>
          <a:blip r:embed="rId4" cstate="print"/>
          <a:stretch>
            <a:fillRect/>
          </a:stretch>
        </p:blipFill>
        <p:spPr>
          <a:xfrm>
            <a:off x="7096447" y="1667458"/>
            <a:ext cx="1724025" cy="723900"/>
          </a:xfrm>
          <a:prstGeom prst="rect">
            <a:avLst/>
          </a:prstGeom>
        </p:spPr>
      </p:pic>
      <p:sp>
        <p:nvSpPr>
          <p:cNvPr id="10" name="Rectangle à coins arrondis 9"/>
          <p:cNvSpPr/>
          <p:nvPr/>
        </p:nvSpPr>
        <p:spPr>
          <a:xfrm>
            <a:off x="179512" y="3865612"/>
            <a:ext cx="6768752"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&lt;Button </a:t>
            </a:r>
            <a:r>
              <a:rPr lang="en-US" b="1" dirty="0">
                <a:solidFill>
                  <a:srgbClr val="FF0000"/>
                </a:solidFill>
                <a:latin typeface="Courier New" panose="02070309020205020404" pitchFamily="49" charset="0"/>
                <a:cs typeface="Courier New" panose="02070309020205020404" pitchFamily="49" charset="0"/>
              </a:rPr>
              <a:t>Content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"Hello World"</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Background</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Blue"</a:t>
            </a:r>
          </a:p>
          <a:p>
            <a:r>
              <a:rPr lang="en-US" b="1" dirty="0" smtClean="0">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BorderBrush</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"Red"</a:t>
            </a:r>
            <a:r>
              <a:rPr lang="en-US" b="1" dirty="0">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BorderThickness</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"5"</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p:txBody>
      </p:sp>
      <p:pic>
        <p:nvPicPr>
          <p:cNvPr id="3" name="Image 2"/>
          <p:cNvPicPr>
            <a:picLocks noChangeAspect="1"/>
          </p:cNvPicPr>
          <p:nvPr/>
        </p:nvPicPr>
        <p:blipFill>
          <a:blip r:embed="rId5" cstate="print"/>
          <a:stretch>
            <a:fillRect/>
          </a:stretch>
        </p:blipFill>
        <p:spPr>
          <a:xfrm>
            <a:off x="7077397" y="3803885"/>
            <a:ext cx="1743075" cy="771525"/>
          </a:xfrm>
          <a:prstGeom prst="rect">
            <a:avLst/>
          </a:prstGeom>
        </p:spPr>
      </p:pic>
    </p:spTree>
    <p:extLst>
      <p:ext uri="{BB962C8B-B14F-4D97-AF65-F5344CB8AC3E}">
        <p14:creationId xmlns:p14="http://schemas.microsoft.com/office/powerpoint/2010/main" val="3242507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TextBlock</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Code:</a:t>
            </a:r>
          </a:p>
          <a:p>
            <a:pPr lvl="0">
              <a:spcAft>
                <a:spcPts val="1200"/>
              </a:spcAft>
            </a:pPr>
            <a:endParaRPr lang="fr-FR" dirty="0">
              <a:latin typeface="+mj-lt"/>
            </a:endParaRPr>
          </a:p>
          <a:p>
            <a:pPr lvl="0">
              <a:spcAft>
                <a:spcPts val="1200"/>
              </a:spcAft>
            </a:pPr>
            <a:endParaRPr lang="fr-FR" dirty="0" smtClean="0">
              <a:latin typeface="+mj-lt"/>
            </a:endParaRPr>
          </a:p>
          <a:p>
            <a:pPr lvl="0">
              <a:spcAft>
                <a:spcPts val="1200"/>
              </a:spcAft>
            </a:pPr>
            <a:r>
              <a:rPr lang="fr-FR" dirty="0" err="1" smtClean="0">
                <a:latin typeface="+mj-lt"/>
              </a:rPr>
              <a:t>Customizable</a:t>
            </a:r>
            <a:r>
              <a:rPr lang="fr-FR" dirty="0" smtClean="0">
                <a:latin typeface="+mj-lt"/>
              </a:rPr>
              <a:t>:</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8"/>
          <p:cNvSpPr/>
          <p:nvPr/>
        </p:nvSpPr>
        <p:spPr>
          <a:xfrm>
            <a:off x="179512" y="1705372"/>
            <a:ext cx="6624487"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Text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"Hello World"</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p:txBody>
      </p:sp>
      <p:sp>
        <p:nvSpPr>
          <p:cNvPr id="10" name="Rectangle à coins arrondis 9"/>
          <p:cNvSpPr/>
          <p:nvPr/>
        </p:nvSpPr>
        <p:spPr>
          <a:xfrm>
            <a:off x="179513" y="3865612"/>
            <a:ext cx="5472608"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Text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"Hello World"</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Foreground</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"White"</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Opacity</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".5"</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FontSize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40" </a:t>
            </a:r>
            <a:r>
              <a:rPr lang="en-US" b="1" dirty="0" smtClean="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p:txBody>
      </p:sp>
      <p:pic>
        <p:nvPicPr>
          <p:cNvPr id="4" name="Image 3"/>
          <p:cNvPicPr>
            <a:picLocks noChangeAspect="1"/>
          </p:cNvPicPr>
          <p:nvPr/>
        </p:nvPicPr>
        <p:blipFill>
          <a:blip r:embed="rId4" cstate="print"/>
          <a:stretch>
            <a:fillRect/>
          </a:stretch>
        </p:blipFill>
        <p:spPr>
          <a:xfrm>
            <a:off x="6948264" y="1786991"/>
            <a:ext cx="1686798" cy="507677"/>
          </a:xfrm>
          <a:prstGeom prst="rect">
            <a:avLst/>
          </a:prstGeom>
        </p:spPr>
      </p:pic>
      <p:pic>
        <p:nvPicPr>
          <p:cNvPr id="5" name="Image 4"/>
          <p:cNvPicPr>
            <a:picLocks noChangeAspect="1"/>
          </p:cNvPicPr>
          <p:nvPr/>
        </p:nvPicPr>
        <p:blipFill>
          <a:blip r:embed="rId5" cstate="print"/>
          <a:stretch>
            <a:fillRect/>
          </a:stretch>
        </p:blipFill>
        <p:spPr>
          <a:xfrm>
            <a:off x="5724128" y="3877153"/>
            <a:ext cx="3052983" cy="924563"/>
          </a:xfrm>
          <a:prstGeom prst="rect">
            <a:avLst/>
          </a:prstGeom>
        </p:spPr>
      </p:pic>
    </p:spTree>
    <p:extLst>
      <p:ext uri="{BB962C8B-B14F-4D97-AF65-F5344CB8AC3E}">
        <p14:creationId xmlns:p14="http://schemas.microsoft.com/office/powerpoint/2010/main" val="1661333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TextBox</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Code:</a:t>
            </a:r>
          </a:p>
          <a:p>
            <a:pPr lvl="0">
              <a:spcAft>
                <a:spcPts val="1200"/>
              </a:spcAft>
            </a:pPr>
            <a:endParaRPr lang="fr-FR" dirty="0">
              <a:latin typeface="+mj-lt"/>
            </a:endParaRPr>
          </a:p>
          <a:p>
            <a:pPr lvl="0">
              <a:spcAft>
                <a:spcPts val="1200"/>
              </a:spcAft>
            </a:pPr>
            <a:endParaRPr lang="fr-FR" dirty="0" smtClean="0">
              <a:latin typeface="+mj-lt"/>
            </a:endParaRPr>
          </a:p>
          <a:p>
            <a:pPr lvl="0">
              <a:spcAft>
                <a:spcPts val="1200"/>
              </a:spcAft>
            </a:pPr>
            <a:r>
              <a:rPr lang="fr-FR" dirty="0" err="1" smtClean="0">
                <a:latin typeface="+mj-lt"/>
              </a:rPr>
              <a:t>Customizable</a:t>
            </a:r>
            <a:r>
              <a:rPr lang="fr-FR" dirty="0" smtClean="0">
                <a:latin typeface="+mj-lt"/>
              </a:rPr>
              <a:t>:</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8"/>
          <p:cNvSpPr/>
          <p:nvPr/>
        </p:nvSpPr>
        <p:spPr>
          <a:xfrm>
            <a:off x="179513" y="1705372"/>
            <a:ext cx="649171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TextBox</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Header</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"Type your name here"</a:t>
            </a:r>
            <a:r>
              <a:rPr lang="en-US" b="1" dirty="0">
                <a:solidFill>
                  <a:srgbClr val="0070C0"/>
                </a:solidFill>
                <a:latin typeface="Courier New" panose="02070309020205020404" pitchFamily="49" charset="0"/>
                <a:cs typeface="Courier New" panose="02070309020205020404" pitchFamily="49" charset="0"/>
              </a:rPr>
              <a:t>/&gt;</a:t>
            </a:r>
          </a:p>
        </p:txBody>
      </p:sp>
      <p:sp>
        <p:nvSpPr>
          <p:cNvPr id="10" name="Rectangle à coins arrondis 9"/>
          <p:cNvSpPr/>
          <p:nvPr/>
        </p:nvSpPr>
        <p:spPr>
          <a:xfrm>
            <a:off x="179513" y="3865612"/>
            <a:ext cx="5364359"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TextBox</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Header</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"Type your name here"</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CharacterSpacing</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"300"</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FontWeight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"Bold"</a:t>
            </a:r>
            <a:r>
              <a:rPr lang="en-US" b="1" dirty="0">
                <a:solidFill>
                  <a:srgbClr val="0070C0"/>
                </a:solidFill>
                <a:latin typeface="Courier New" panose="02070309020205020404" pitchFamily="49" charset="0"/>
                <a:cs typeface="Courier New" panose="02070309020205020404" pitchFamily="49" charset="0"/>
              </a:rPr>
              <a:t>/&gt;</a:t>
            </a:r>
          </a:p>
        </p:txBody>
      </p:sp>
      <p:pic>
        <p:nvPicPr>
          <p:cNvPr id="2" name="Image 1"/>
          <p:cNvPicPr>
            <a:picLocks noChangeAspect="1"/>
          </p:cNvPicPr>
          <p:nvPr/>
        </p:nvPicPr>
        <p:blipFill>
          <a:blip r:embed="rId4" cstate="print"/>
          <a:stretch>
            <a:fillRect/>
          </a:stretch>
        </p:blipFill>
        <p:spPr>
          <a:xfrm>
            <a:off x="6772597" y="1581733"/>
            <a:ext cx="2047875" cy="895350"/>
          </a:xfrm>
          <a:prstGeom prst="rect">
            <a:avLst/>
          </a:prstGeom>
        </p:spPr>
      </p:pic>
      <p:pic>
        <p:nvPicPr>
          <p:cNvPr id="3" name="Image 2"/>
          <p:cNvPicPr>
            <a:picLocks noChangeAspect="1"/>
          </p:cNvPicPr>
          <p:nvPr/>
        </p:nvPicPr>
        <p:blipFill>
          <a:blip r:embed="rId5" cstate="print"/>
          <a:stretch>
            <a:fillRect/>
          </a:stretch>
        </p:blipFill>
        <p:spPr>
          <a:xfrm>
            <a:off x="5645242" y="3811116"/>
            <a:ext cx="3276600" cy="990600"/>
          </a:xfrm>
          <a:prstGeom prst="rect">
            <a:avLst/>
          </a:prstGeom>
        </p:spPr>
      </p:pic>
    </p:spTree>
    <p:extLst>
      <p:ext uri="{BB962C8B-B14F-4D97-AF65-F5344CB8AC3E}">
        <p14:creationId xmlns:p14="http://schemas.microsoft.com/office/powerpoint/2010/main" val="560015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Image</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Code:</a:t>
            </a:r>
          </a:p>
          <a:p>
            <a:pPr marL="0" lvl="0" indent="0">
              <a:spcAft>
                <a:spcPts val="1200"/>
              </a:spcAft>
              <a:buNone/>
            </a:pPr>
            <a:endParaRPr lang="fr-FR" dirty="0" smtClean="0">
              <a:latin typeface="+mj-lt"/>
            </a:endParaRPr>
          </a:p>
          <a:p>
            <a:pPr lvl="0">
              <a:spcAft>
                <a:spcPts val="1200"/>
              </a:spcAft>
            </a:pPr>
            <a:r>
              <a:rPr lang="fr-FR" dirty="0" err="1" smtClean="0">
                <a:latin typeface="+mj-lt"/>
              </a:rPr>
              <a:t>Customizable</a:t>
            </a:r>
            <a:r>
              <a:rPr lang="fr-FR" dirty="0" smtClean="0">
                <a:latin typeface="+mj-lt"/>
              </a:rPr>
              <a:t>:</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8"/>
          <p:cNvSpPr/>
          <p:nvPr/>
        </p:nvSpPr>
        <p:spPr>
          <a:xfrm>
            <a:off x="179513" y="1705372"/>
            <a:ext cx="6408712"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&lt;Image </a:t>
            </a:r>
            <a:r>
              <a:rPr lang="en-US" b="1" dirty="0">
                <a:solidFill>
                  <a:srgbClr val="FF0000"/>
                </a:solidFill>
                <a:latin typeface="Courier New" panose="02070309020205020404" pitchFamily="49" charset="0"/>
                <a:cs typeface="Courier New" panose="02070309020205020404" pitchFamily="49" charset="0"/>
              </a:rPr>
              <a:t>Source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Assets/EduardKhil.jpg"</a:t>
            </a: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p:txBody>
      </p:sp>
      <p:sp>
        <p:nvSpPr>
          <p:cNvPr id="10" name="Rectangle à coins arrondis 9"/>
          <p:cNvSpPr/>
          <p:nvPr/>
        </p:nvSpPr>
        <p:spPr>
          <a:xfrm>
            <a:off x="179513" y="3001516"/>
            <a:ext cx="6408712" cy="2088232"/>
          </a:xfrm>
          <a:prstGeom prst="roundRect">
            <a:avLst>
              <a:gd name="adj" fmla="val 6767"/>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anose="02070309020205020404" pitchFamily="49" charset="0"/>
                <a:cs typeface="Courier New" panose="02070309020205020404" pitchFamily="49" charset="0"/>
              </a:rPr>
              <a:t>&lt;</a:t>
            </a:r>
            <a:r>
              <a:rPr lang="en-US" b="1" dirty="0">
                <a:solidFill>
                  <a:srgbClr val="0070C0"/>
                </a:solidFill>
                <a:latin typeface="Courier New" panose="02070309020205020404" pitchFamily="49" charset="0"/>
                <a:cs typeface="Courier New" panose="02070309020205020404" pitchFamily="49" charset="0"/>
              </a:rPr>
              <a:t>Image </a:t>
            </a:r>
            <a:r>
              <a:rPr lang="en-US" b="1" dirty="0">
                <a:solidFill>
                  <a:srgbClr val="FF0000"/>
                </a:solidFill>
                <a:latin typeface="Courier New" panose="02070309020205020404" pitchFamily="49" charset="0"/>
                <a:cs typeface="Courier New" panose="02070309020205020404" pitchFamily="49" charset="0"/>
              </a:rPr>
              <a:t>Source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Assets/EduardKhil.jpg"</a:t>
            </a:r>
          </a:p>
          <a:p>
            <a:r>
              <a:rPr lang="en-US" b="1" dirty="0" smtClean="0">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RenderTransformOrigin</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"0.5, 0.5"</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Image.RenderTransform</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RotateTransform</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CenterX</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"0.5"</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CenterY</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"0.5"</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Angle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"180"</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Image.RenderTransform</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solidFill>
                  <a:srgbClr val="0070C0"/>
                </a:solidFill>
                <a:latin typeface="Courier New" panose="02070309020205020404" pitchFamily="49" charset="0"/>
                <a:cs typeface="Courier New" panose="02070309020205020404" pitchFamily="49" charset="0"/>
              </a:rPr>
              <a:t>&lt;/</a:t>
            </a:r>
            <a:r>
              <a:rPr lang="en-US" b="1" dirty="0">
                <a:solidFill>
                  <a:srgbClr val="0070C0"/>
                </a:solidFill>
                <a:latin typeface="Courier New" panose="02070309020205020404" pitchFamily="49" charset="0"/>
                <a:cs typeface="Courier New" panose="02070309020205020404" pitchFamily="49" charset="0"/>
              </a:rPr>
              <a:t>Image&gt;</a:t>
            </a:r>
          </a:p>
        </p:txBody>
      </p:sp>
      <p:pic>
        <p:nvPicPr>
          <p:cNvPr id="4" name="Image 3"/>
          <p:cNvPicPr>
            <a:picLocks noChangeAspect="1"/>
          </p:cNvPicPr>
          <p:nvPr/>
        </p:nvPicPr>
        <p:blipFill>
          <a:blip r:embed="rId4" cstate="print"/>
          <a:stretch>
            <a:fillRect/>
          </a:stretch>
        </p:blipFill>
        <p:spPr>
          <a:xfrm>
            <a:off x="7020272" y="1138781"/>
            <a:ext cx="1752600" cy="1704975"/>
          </a:xfrm>
          <a:prstGeom prst="rect">
            <a:avLst/>
          </a:prstGeom>
        </p:spPr>
      </p:pic>
      <p:pic>
        <p:nvPicPr>
          <p:cNvPr id="5" name="Image 4"/>
          <p:cNvPicPr>
            <a:picLocks noChangeAspect="1"/>
          </p:cNvPicPr>
          <p:nvPr/>
        </p:nvPicPr>
        <p:blipFill>
          <a:blip r:embed="rId5" cstate="print"/>
          <a:stretch>
            <a:fillRect/>
          </a:stretch>
        </p:blipFill>
        <p:spPr>
          <a:xfrm>
            <a:off x="7020272" y="3191173"/>
            <a:ext cx="1752600" cy="1792659"/>
          </a:xfrm>
          <a:prstGeom prst="rect">
            <a:avLst/>
          </a:prstGeom>
        </p:spPr>
      </p:pic>
    </p:spTree>
    <p:extLst>
      <p:ext uri="{BB962C8B-B14F-4D97-AF65-F5344CB8AC3E}">
        <p14:creationId xmlns:p14="http://schemas.microsoft.com/office/powerpoint/2010/main" val="4245555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GridView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Code:</a:t>
            </a:r>
          </a:p>
          <a:p>
            <a:pPr lvl="0">
              <a:spcAft>
                <a:spcPts val="1200"/>
              </a:spcAft>
            </a:pPr>
            <a:endParaRPr lang="fr-FR"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8"/>
          <p:cNvSpPr/>
          <p:nvPr/>
        </p:nvSpPr>
        <p:spPr>
          <a:xfrm>
            <a:off x="179513" y="1705372"/>
            <a:ext cx="7128792"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anose="02070309020205020404" pitchFamily="49" charset="0"/>
                <a:cs typeface="Courier New" panose="02070309020205020404" pitchFamily="49" charset="0"/>
              </a:rPr>
              <a:t>&lt;</a:t>
            </a:r>
            <a:r>
              <a:rPr lang="en-US" b="1" dirty="0" err="1" smtClean="0">
                <a:solidFill>
                  <a:srgbClr val="0070C0"/>
                </a:solidFill>
                <a:latin typeface="Courier New" panose="02070309020205020404" pitchFamily="49" charset="0"/>
                <a:cs typeface="Courier New" panose="02070309020205020404" pitchFamily="49" charset="0"/>
              </a:rPr>
              <a:t>GridView</a:t>
            </a:r>
            <a:r>
              <a:rPr lang="en-US" b="1" dirty="0" smtClean="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Text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"One"</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Text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"Two"</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Text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"Three"</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Text</a:t>
            </a:r>
            <a:r>
              <a:rPr lang="en-US" b="1" dirty="0" smtClean="0">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"Four"</a:t>
            </a:r>
            <a:r>
              <a:rPr lang="en-US" b="1" dirty="0" smtClean="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Text</a:t>
            </a:r>
            <a:r>
              <a:rPr lang="en-US" b="1" dirty="0" smtClean="0">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"Five</a:t>
            </a:r>
            <a:r>
              <a:rPr lang="en-US" b="1" dirty="0">
                <a:solidFill>
                  <a:srgbClr val="00B05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GridView</a:t>
            </a:r>
            <a:r>
              <a:rPr lang="en-US" b="1" dirty="0">
                <a:solidFill>
                  <a:srgbClr val="0070C0"/>
                </a:solidFill>
                <a:latin typeface="Courier New" panose="02070309020205020404" pitchFamily="49" charset="0"/>
                <a:cs typeface="Courier New" panose="02070309020205020404" pitchFamily="49" charset="0"/>
              </a:rPr>
              <a:t>&gt;</a:t>
            </a:r>
          </a:p>
        </p:txBody>
      </p:sp>
      <p:pic>
        <p:nvPicPr>
          <p:cNvPr id="4" name="Image 3"/>
          <p:cNvPicPr>
            <a:picLocks noChangeAspect="1"/>
          </p:cNvPicPr>
          <p:nvPr/>
        </p:nvPicPr>
        <p:blipFill>
          <a:blip r:embed="rId4" cstate="print"/>
          <a:stretch>
            <a:fillRect/>
          </a:stretch>
        </p:blipFill>
        <p:spPr>
          <a:xfrm>
            <a:off x="7538298" y="1273324"/>
            <a:ext cx="1009650" cy="3581400"/>
          </a:xfrm>
          <a:prstGeom prst="rect">
            <a:avLst/>
          </a:prstGeom>
        </p:spPr>
      </p:pic>
    </p:spTree>
    <p:extLst>
      <p:ext uri="{BB962C8B-B14F-4D97-AF65-F5344CB8AC3E}">
        <p14:creationId xmlns:p14="http://schemas.microsoft.com/office/powerpoint/2010/main" val="1813472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CommandBar</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640960" cy="4230687"/>
          </a:xfrm>
        </p:spPr>
        <p:txBody>
          <a:bodyPr/>
          <a:lstStyle/>
          <a:p>
            <a:pPr lvl="0">
              <a:spcAft>
                <a:spcPts val="1200"/>
              </a:spcAft>
            </a:pPr>
            <a:r>
              <a:rPr lang="en-US" dirty="0" smtClean="0">
                <a:latin typeface="+mj-lt"/>
              </a:rPr>
              <a:t>Accessible with right click</a:t>
            </a:r>
          </a:p>
          <a:p>
            <a:pPr lvl="1">
              <a:spcAft>
                <a:spcPts val="1200"/>
              </a:spcAft>
            </a:pPr>
            <a:r>
              <a:rPr lang="fr-FR" dirty="0" smtClean="0">
                <a:latin typeface="+mj-lt"/>
              </a:rPr>
              <a:t>Show </a:t>
            </a:r>
            <a:r>
              <a:rPr lang="fr-FR" dirty="0" err="1" smtClean="0">
                <a:latin typeface="+mj-lt"/>
              </a:rPr>
              <a:t>some</a:t>
            </a:r>
            <a:r>
              <a:rPr lang="fr-FR" dirty="0" smtClean="0">
                <a:latin typeface="+mj-lt"/>
              </a:rPr>
              <a:t> </a:t>
            </a:r>
            <a:r>
              <a:rPr lang="fr-FR" dirty="0" err="1" smtClean="0">
                <a:latin typeface="+mj-lt"/>
              </a:rPr>
              <a:t>available</a:t>
            </a:r>
            <a:r>
              <a:rPr lang="fr-FR" dirty="0" smtClean="0">
                <a:latin typeface="+mj-lt"/>
              </a:rPr>
              <a:t> </a:t>
            </a:r>
            <a:r>
              <a:rPr lang="fr-FR" dirty="0" err="1" smtClean="0">
                <a:latin typeface="+mj-lt"/>
              </a:rPr>
              <a:t>controls</a:t>
            </a:r>
            <a:endParaRPr lang="fr-FR" dirty="0" smtClean="0">
              <a:latin typeface="+mj-lt"/>
            </a:endParaRPr>
          </a:p>
          <a:p>
            <a:pPr>
              <a:spcAft>
                <a:spcPts val="1200"/>
              </a:spcAft>
            </a:pPr>
            <a:r>
              <a:rPr lang="fr-FR" dirty="0" err="1" smtClean="0">
                <a:latin typeface="+mj-lt"/>
              </a:rPr>
              <a:t>Separated</a:t>
            </a:r>
            <a:r>
              <a:rPr lang="fr-FR" dirty="0" smtClean="0">
                <a:latin typeface="+mj-lt"/>
              </a:rPr>
              <a:t> </a:t>
            </a:r>
            <a:r>
              <a:rPr lang="fr-FR" dirty="0" err="1" smtClean="0">
                <a:latin typeface="+mj-lt"/>
              </a:rPr>
              <a:t>into</a:t>
            </a:r>
            <a:r>
              <a:rPr lang="fr-FR" dirty="0" smtClean="0">
                <a:latin typeface="+mj-lt"/>
              </a:rPr>
              <a:t> </a:t>
            </a:r>
            <a:r>
              <a:rPr lang="fr-FR" dirty="0" err="1" smtClean="0">
                <a:latin typeface="+mj-lt"/>
              </a:rPr>
              <a:t>two</a:t>
            </a:r>
            <a:r>
              <a:rPr lang="fr-FR" dirty="0" smtClean="0">
                <a:latin typeface="+mj-lt"/>
              </a:rPr>
              <a:t> types</a:t>
            </a:r>
          </a:p>
          <a:p>
            <a:pPr lvl="1">
              <a:spcAft>
                <a:spcPts val="1200"/>
              </a:spcAft>
            </a:pPr>
            <a:r>
              <a:rPr lang="fr-FR" dirty="0" err="1" smtClean="0">
                <a:latin typeface="+mj-lt"/>
              </a:rPr>
              <a:t>Primary</a:t>
            </a:r>
            <a:r>
              <a:rPr lang="fr-FR" dirty="0" smtClean="0">
                <a:latin typeface="+mj-lt"/>
              </a:rPr>
              <a:t> </a:t>
            </a:r>
            <a:r>
              <a:rPr lang="fr-FR" dirty="0" err="1" smtClean="0">
                <a:latin typeface="+mj-lt"/>
              </a:rPr>
              <a:t>commands</a:t>
            </a:r>
            <a:r>
              <a:rPr lang="fr-FR" dirty="0" smtClean="0">
                <a:latin typeface="+mj-lt"/>
              </a:rPr>
              <a:t>:</a:t>
            </a:r>
          </a:p>
          <a:p>
            <a:pPr lvl="2">
              <a:spcAft>
                <a:spcPts val="1200"/>
              </a:spcAft>
            </a:pPr>
            <a:r>
              <a:rPr lang="fr-FR" dirty="0" err="1" smtClean="0">
                <a:latin typeface="+mj-lt"/>
              </a:rPr>
              <a:t>Displayed</a:t>
            </a:r>
            <a:r>
              <a:rPr lang="fr-FR" dirty="0" smtClean="0">
                <a:latin typeface="+mj-lt"/>
              </a:rPr>
              <a:t> on Windows Phone, go on the right on Windows</a:t>
            </a:r>
          </a:p>
          <a:p>
            <a:pPr lvl="1">
              <a:spcAft>
                <a:spcPts val="1200"/>
              </a:spcAft>
            </a:pPr>
            <a:r>
              <a:rPr lang="fr-FR" dirty="0" err="1" smtClean="0">
                <a:latin typeface="+mj-lt"/>
              </a:rPr>
              <a:t>Secondary</a:t>
            </a:r>
            <a:r>
              <a:rPr lang="fr-FR" dirty="0" smtClean="0">
                <a:latin typeface="+mj-lt"/>
              </a:rPr>
              <a:t> </a:t>
            </a:r>
            <a:r>
              <a:rPr lang="fr-FR" dirty="0" err="1" smtClean="0">
                <a:latin typeface="+mj-lt"/>
              </a:rPr>
              <a:t>commands</a:t>
            </a:r>
            <a:r>
              <a:rPr lang="fr-FR" dirty="0" smtClean="0">
                <a:latin typeface="+mj-lt"/>
              </a:rPr>
              <a:t>:</a:t>
            </a:r>
          </a:p>
          <a:p>
            <a:pPr lvl="2">
              <a:spcAft>
                <a:spcPts val="1200"/>
              </a:spcAft>
            </a:pPr>
            <a:r>
              <a:rPr lang="fr-FR" dirty="0" smtClean="0">
                <a:latin typeface="+mj-lt"/>
              </a:rPr>
              <a:t>Accessible </a:t>
            </a:r>
            <a:r>
              <a:rPr lang="fr-FR" dirty="0" err="1" smtClean="0">
                <a:latin typeface="+mj-lt"/>
              </a:rPr>
              <a:t>with</a:t>
            </a:r>
            <a:r>
              <a:rPr lang="fr-FR" dirty="0" smtClean="0">
                <a:latin typeface="+mj-lt"/>
              </a:rPr>
              <a:t> « … » on Windows  Phone, go on the </a:t>
            </a:r>
            <a:r>
              <a:rPr lang="fr-FR" dirty="0" err="1" smtClean="0">
                <a:latin typeface="+mj-lt"/>
              </a:rPr>
              <a:t>left</a:t>
            </a:r>
            <a:r>
              <a:rPr lang="fr-FR" dirty="0" smtClean="0">
                <a:latin typeface="+mj-lt"/>
              </a:rPr>
              <a:t> on Windows</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48997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Page.BottomAppBar</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CommandBar</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CommandBar.SecondaryCommands</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AppBarButton</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Name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"Hide"</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Icon</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Cancel"</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Label</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"Hide Other"</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CommandBar.SecondaryCommands</a:t>
            </a:r>
            <a:r>
              <a:rPr lang="en-US" b="1" dirty="0">
                <a:solidFill>
                  <a:srgbClr val="0070C0"/>
                </a:solidFill>
                <a:latin typeface="Courier New" panose="02070309020205020404" pitchFamily="49" charset="0"/>
                <a:cs typeface="Courier New" panose="02070309020205020404" pitchFamily="49" charset="0"/>
              </a:rPr>
              <a:t>&gt;</a:t>
            </a:r>
          </a:p>
          <a:p>
            <a:pPr lvl="2"/>
            <a:endParaRPr lang="en-US" b="1" dirty="0">
              <a:latin typeface="Courier New" panose="02070309020205020404" pitchFamily="49" charset="0"/>
              <a:cs typeface="Courier New" panose="02070309020205020404" pitchFamily="49" charset="0"/>
            </a:endParaRP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CommandBar.PrimaryCommands</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AppBarButton</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Name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"Show"</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Icon</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Accept"</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Label</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"Show Other"</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CommandBar.PrimaryCommands</a:t>
            </a:r>
            <a:r>
              <a:rPr lang="en-US" b="1" dirty="0">
                <a:solidFill>
                  <a:srgbClr val="0070C0"/>
                </a:solidFill>
                <a:latin typeface="Courier New" panose="02070309020205020404" pitchFamily="49" charset="0"/>
                <a:cs typeface="Courier New" panose="02070309020205020404" pitchFamily="49" charset="0"/>
              </a:rPr>
              <a:t>&gt;</a:t>
            </a:r>
          </a:p>
          <a:p>
            <a:pPr lvl="2"/>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CommandBar</a:t>
            </a:r>
            <a:r>
              <a:rPr lang="en-US" b="1" dirty="0" smtClean="0">
                <a:solidFill>
                  <a:srgbClr val="0070C0"/>
                </a:solidFill>
                <a:latin typeface="Courier New" panose="02070309020205020404" pitchFamily="49" charset="0"/>
                <a:cs typeface="Courier New" panose="02070309020205020404" pitchFamily="49" charset="0"/>
              </a:rPr>
              <a:t>&gt;</a:t>
            </a:r>
          </a:p>
          <a:p>
            <a:pPr lvl="2"/>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Page.BottomAppBar</a:t>
            </a:r>
            <a:r>
              <a:rPr lang="en-US" b="1" dirty="0">
                <a:solidFill>
                  <a:srgbClr val="0070C0"/>
                </a:solidFill>
                <a:latin typeface="Courier New" panose="02070309020205020404" pitchFamily="49" charset="0"/>
                <a:cs typeface="Courier New" panose="02070309020205020404" pitchFamily="49" charset="0"/>
              </a:rPr>
              <a:t>&gt;</a:t>
            </a:r>
            <a:endParaRPr lang="en-US" b="1" dirty="0" smtClean="0">
              <a:solidFill>
                <a:srgbClr val="0070C0"/>
              </a:solidFill>
              <a:latin typeface="Courier New" panose="02070309020205020404" pitchFamily="49" charset="0"/>
              <a:cs typeface="Courier New" panose="02070309020205020404"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err="1" smtClean="0">
                <a:latin typeface="Calibri (Heading)"/>
                <a:cs typeface="Calibri (Heading)"/>
              </a:rPr>
              <a:t>CommandBar</a:t>
            </a:r>
            <a:r>
              <a:rPr lang="en-US" sz="2400" b="1" dirty="0" smtClean="0">
                <a:latin typeface="Calibri (Heading)"/>
                <a:cs typeface="Calibri (Heading)"/>
              </a:rPr>
              <a:t> example</a:t>
            </a:r>
            <a:endParaRPr lang="en-US" sz="2400" b="1" dirty="0">
              <a:latin typeface="Calibri (Heading)"/>
              <a:cs typeface="Calibri (Heading)"/>
            </a:endParaRPr>
          </a:p>
        </p:txBody>
      </p:sp>
    </p:spTree>
    <p:extLst>
      <p:ext uri="{BB962C8B-B14F-4D97-AF65-F5344CB8AC3E}">
        <p14:creationId xmlns:p14="http://schemas.microsoft.com/office/powerpoint/2010/main" val="2514617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fr-FR" dirty="0" smtClean="0"/>
              <a:t>Hello Application</a:t>
            </a:r>
            <a:endParaRPr lang="en-US" dirty="0" smtClean="0"/>
          </a:p>
          <a:p>
            <a:pPr lvl="1" eaLnBrk="1" hangingPunct="1"/>
            <a:endParaRPr lang="fr-FR" dirty="0"/>
          </a:p>
          <a:p>
            <a:pPr lvl="1" eaLnBrk="1" hangingPunct="1"/>
            <a:r>
              <a:rPr lang="fr-FR" dirty="0" smtClean="0"/>
              <a:t>Basics </a:t>
            </a:r>
            <a:r>
              <a:rPr lang="fr-FR" dirty="0" err="1" smtClean="0"/>
              <a:t>Controls</a:t>
            </a:r>
            <a:r>
              <a:rPr lang="fr-FR" dirty="0" smtClean="0"/>
              <a:t> &amp; </a:t>
            </a:r>
            <a:r>
              <a:rPr lang="fr-FR" dirty="0" err="1" smtClean="0"/>
              <a:t>Resources</a:t>
            </a:r>
            <a:endParaRPr lang="fr-FR" dirty="0" smtClean="0"/>
          </a:p>
          <a:p>
            <a:pPr lvl="1" eaLnBrk="1" hangingPunct="1"/>
            <a:endParaRPr lang="fr-FR" dirty="0"/>
          </a:p>
          <a:p>
            <a:pPr lvl="1" eaLnBrk="1" hangingPunct="1"/>
            <a:r>
              <a:rPr lang="fr-FR" dirty="0" smtClean="0"/>
              <a:t>Binding</a:t>
            </a:r>
            <a:endParaRPr lang="en-US" dirty="0"/>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Modern UI Apps </a:t>
            </a:r>
            <a:r>
              <a:rPr lang="fr-FR" dirty="0" err="1" smtClean="0">
                <a:ea typeface="ＭＳ Ｐゴシック" pitchFamily="34" charset="-128"/>
              </a:rPr>
              <a:t>Development</a:t>
            </a:r>
            <a:endParaRPr lang="en-US" dirty="0">
              <a:ea typeface="ＭＳ Ｐゴシック" pitchFamily="34" charset="-128"/>
            </a:endParaRP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CommandBar</a:t>
            </a:r>
            <a:r>
              <a:rPr lang="en-US" dirty="0" smtClean="0">
                <a:ea typeface="ＭＳ Ｐゴシック" pitchFamily="34" charset="-128"/>
              </a:rPr>
              <a:t> example</a:t>
            </a:r>
          </a:p>
        </p:txBody>
      </p:sp>
      <p:sp>
        <p:nvSpPr>
          <p:cNvPr id="18434" name="Espace réservé du contenu 2"/>
          <p:cNvSpPr>
            <a:spLocks noGrp="1"/>
          </p:cNvSpPr>
          <p:nvPr>
            <p:ph idx="1"/>
          </p:nvPr>
        </p:nvSpPr>
        <p:spPr>
          <a:xfrm>
            <a:off x="467544" y="1128713"/>
            <a:ext cx="8640960" cy="4230687"/>
          </a:xfrm>
        </p:spPr>
        <p:txBody>
          <a:bodyPr/>
          <a:lstStyle/>
          <a:p>
            <a:pPr lvl="0">
              <a:spcAft>
                <a:spcPts val="1200"/>
              </a:spcAft>
            </a:pPr>
            <a:r>
              <a:rPr lang="fr-FR" dirty="0" smtClean="0">
                <a:latin typeface="+mj-lt"/>
              </a:rPr>
              <a:t>Windows:</a:t>
            </a:r>
          </a:p>
          <a:p>
            <a:pPr lvl="0">
              <a:spcAft>
                <a:spcPts val="1200"/>
              </a:spcAft>
            </a:pPr>
            <a:endParaRPr lang="fr-FR" dirty="0">
              <a:latin typeface="+mj-lt"/>
            </a:endParaRPr>
          </a:p>
          <a:p>
            <a:pPr lvl="0">
              <a:spcAft>
                <a:spcPts val="1200"/>
              </a:spcAft>
            </a:pPr>
            <a:endParaRPr lang="fr-FR" dirty="0" smtClean="0">
              <a:latin typeface="+mj-lt"/>
            </a:endParaRPr>
          </a:p>
          <a:p>
            <a:pPr lvl="0">
              <a:spcAft>
                <a:spcPts val="1200"/>
              </a:spcAft>
            </a:pPr>
            <a:r>
              <a:rPr lang="fr-FR" dirty="0" smtClean="0">
                <a:latin typeface="+mj-lt"/>
              </a:rPr>
              <a:t>Windows Phone:</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Image 1"/>
          <p:cNvPicPr>
            <a:picLocks noChangeAspect="1"/>
          </p:cNvPicPr>
          <p:nvPr/>
        </p:nvPicPr>
        <p:blipFill>
          <a:blip r:embed="rId4" cstate="print"/>
          <a:stretch>
            <a:fillRect/>
          </a:stretch>
        </p:blipFill>
        <p:spPr>
          <a:xfrm>
            <a:off x="650075" y="1879418"/>
            <a:ext cx="7843850" cy="890383"/>
          </a:xfrm>
          <a:prstGeom prst="rect">
            <a:avLst/>
          </a:prstGeom>
        </p:spPr>
      </p:pic>
      <p:pic>
        <p:nvPicPr>
          <p:cNvPr id="3" name="Image 2"/>
          <p:cNvPicPr>
            <a:picLocks noChangeAspect="1"/>
          </p:cNvPicPr>
          <p:nvPr/>
        </p:nvPicPr>
        <p:blipFill>
          <a:blip r:embed="rId5" cstate="print"/>
          <a:stretch>
            <a:fillRect/>
          </a:stretch>
        </p:blipFill>
        <p:spPr>
          <a:xfrm>
            <a:off x="645050" y="4018732"/>
            <a:ext cx="3494902" cy="1051864"/>
          </a:xfrm>
          <a:prstGeom prst="rect">
            <a:avLst/>
          </a:prstGeom>
        </p:spPr>
      </p:pic>
      <p:sp>
        <p:nvSpPr>
          <p:cNvPr id="4" name="Virage 3"/>
          <p:cNvSpPr/>
          <p:nvPr/>
        </p:nvSpPr>
        <p:spPr>
          <a:xfrm>
            <a:off x="3714333" y="3433564"/>
            <a:ext cx="1289715" cy="558323"/>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5" name="Image 4"/>
          <p:cNvPicPr>
            <a:picLocks noChangeAspect="1"/>
          </p:cNvPicPr>
          <p:nvPr/>
        </p:nvPicPr>
        <p:blipFill>
          <a:blip r:embed="rId6" cstate="print"/>
          <a:stretch>
            <a:fillRect/>
          </a:stretch>
        </p:blipFill>
        <p:spPr>
          <a:xfrm>
            <a:off x="4986885" y="3204311"/>
            <a:ext cx="3507040" cy="1890514"/>
          </a:xfrm>
          <a:prstGeom prst="rect">
            <a:avLst/>
          </a:prstGeom>
        </p:spPr>
      </p:pic>
      <p:sp>
        <p:nvSpPr>
          <p:cNvPr id="6" name="ZoneTexte 5"/>
          <p:cNvSpPr txBox="1"/>
          <p:nvPr/>
        </p:nvSpPr>
        <p:spPr>
          <a:xfrm>
            <a:off x="3995936" y="2971899"/>
            <a:ext cx="792088" cy="461665"/>
          </a:xfrm>
          <a:prstGeom prst="rect">
            <a:avLst/>
          </a:prstGeom>
          <a:noFill/>
        </p:spPr>
        <p:txBody>
          <a:bodyPr wrap="square" rtlCol="0">
            <a:spAutoFit/>
          </a:bodyPr>
          <a:lstStyle/>
          <a:p>
            <a:r>
              <a:rPr lang="fr-FR" sz="2400" dirty="0" smtClean="0">
                <a:latin typeface="+mj-lt"/>
              </a:rPr>
              <a:t>Click</a:t>
            </a:r>
            <a:endParaRPr lang="en-US" sz="2400" dirty="0">
              <a:latin typeface="+mj-lt"/>
            </a:endParaRPr>
          </a:p>
        </p:txBody>
      </p:sp>
    </p:spTree>
    <p:extLst>
      <p:ext uri="{BB962C8B-B14F-4D97-AF65-F5344CB8AC3E}">
        <p14:creationId xmlns:p14="http://schemas.microsoft.com/office/powerpoint/2010/main" val="30608726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What about shared resources?</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For </a:t>
            </a:r>
            <a:r>
              <a:rPr lang="fr-FR" dirty="0" err="1" smtClean="0">
                <a:latin typeface="+mj-lt"/>
              </a:rPr>
              <a:t>example</a:t>
            </a:r>
            <a:r>
              <a:rPr lang="fr-FR" dirty="0" smtClean="0">
                <a:latin typeface="+mj-lt"/>
              </a:rPr>
              <a:t>, </a:t>
            </a:r>
            <a:r>
              <a:rPr lang="fr-FR" dirty="0" err="1" smtClean="0">
                <a:latin typeface="+mj-lt"/>
              </a:rPr>
              <a:t>same</a:t>
            </a:r>
            <a:r>
              <a:rPr lang="fr-FR" dirty="0" smtClean="0">
                <a:latin typeface="+mj-lt"/>
              </a:rPr>
              <a:t> </a:t>
            </a:r>
            <a:r>
              <a:rPr lang="fr-FR" dirty="0" err="1" smtClean="0">
                <a:latin typeface="+mj-lt"/>
              </a:rPr>
              <a:t>colors</a:t>
            </a:r>
            <a:r>
              <a:rPr lang="fr-FR" dirty="0" smtClean="0">
                <a:latin typeface="+mj-lt"/>
              </a:rPr>
              <a:t> for </a:t>
            </a:r>
            <a:r>
              <a:rPr lang="fr-FR" dirty="0" err="1" smtClean="0">
                <a:latin typeface="+mj-lt"/>
              </a:rPr>
              <a:t>several</a:t>
            </a:r>
            <a:r>
              <a:rPr lang="fr-FR" dirty="0" smtClean="0">
                <a:latin typeface="+mj-lt"/>
              </a:rPr>
              <a:t> </a:t>
            </a:r>
            <a:r>
              <a:rPr lang="fr-FR" dirty="0" err="1" smtClean="0">
                <a:latin typeface="+mj-lt"/>
              </a:rPr>
              <a:t>elements</a:t>
            </a:r>
            <a:endParaRPr lang="fr-FR" dirty="0" smtClean="0">
              <a:latin typeface="+mj-lt"/>
            </a:endParaRPr>
          </a:p>
          <a:p>
            <a:pPr lvl="1">
              <a:spcAft>
                <a:spcPts val="1200"/>
              </a:spcAft>
            </a:pPr>
            <a:r>
              <a:rPr lang="fr-FR" dirty="0" smtClean="0">
                <a:latin typeface="+mj-lt"/>
              </a:rPr>
              <a:t>You </a:t>
            </a:r>
            <a:r>
              <a:rPr lang="fr-FR" dirty="0" err="1" smtClean="0">
                <a:latin typeface="+mj-lt"/>
              </a:rPr>
              <a:t>don’t</a:t>
            </a:r>
            <a:r>
              <a:rPr lang="fr-FR" dirty="0" smtClean="0">
                <a:latin typeface="+mj-lt"/>
              </a:rPr>
              <a:t> </a:t>
            </a:r>
            <a:r>
              <a:rPr lang="fr-FR" dirty="0" err="1" smtClean="0">
                <a:latin typeface="+mj-lt"/>
              </a:rPr>
              <a:t>want</a:t>
            </a:r>
            <a:r>
              <a:rPr lang="fr-FR" dirty="0" smtClean="0">
                <a:latin typeface="+mj-lt"/>
              </a:rPr>
              <a:t> to type </a:t>
            </a:r>
            <a:r>
              <a:rPr lang="fr-FR" dirty="0" err="1" smtClean="0">
                <a:latin typeface="+mj-lt"/>
              </a:rPr>
              <a:t>them</a:t>
            </a:r>
            <a:r>
              <a:rPr lang="fr-FR" dirty="0" smtClean="0">
                <a:latin typeface="+mj-lt"/>
              </a:rPr>
              <a:t> for </a:t>
            </a:r>
            <a:r>
              <a:rPr lang="fr-FR" dirty="0" err="1" smtClean="0">
                <a:latin typeface="+mj-lt"/>
              </a:rPr>
              <a:t>each</a:t>
            </a:r>
            <a:r>
              <a:rPr lang="fr-FR" dirty="0" smtClean="0">
                <a:latin typeface="+mj-lt"/>
              </a:rPr>
              <a:t> control</a:t>
            </a:r>
          </a:p>
          <a:p>
            <a:pPr>
              <a:spcAft>
                <a:spcPts val="1200"/>
              </a:spcAft>
            </a:pPr>
            <a:r>
              <a:rPr lang="fr-FR" dirty="0" err="1" smtClean="0">
                <a:latin typeface="+mj-lt"/>
              </a:rPr>
              <a:t>It’s</a:t>
            </a:r>
            <a:r>
              <a:rPr lang="fr-FR" dirty="0" smtClean="0">
                <a:latin typeface="+mj-lt"/>
              </a:rPr>
              <a:t> not </a:t>
            </a:r>
            <a:r>
              <a:rPr lang="fr-FR" dirty="0" err="1" smtClean="0">
                <a:latin typeface="+mj-lt"/>
              </a:rPr>
              <a:t>only</a:t>
            </a:r>
            <a:r>
              <a:rPr lang="fr-FR" dirty="0" smtClean="0">
                <a:latin typeface="+mj-lt"/>
              </a:rPr>
              <a:t> for </a:t>
            </a:r>
            <a:r>
              <a:rPr lang="fr-FR" dirty="0" err="1" smtClean="0">
                <a:latin typeface="+mj-lt"/>
              </a:rPr>
              <a:t>colors</a:t>
            </a:r>
            <a:r>
              <a:rPr lang="fr-FR" dirty="0" smtClean="0">
                <a:latin typeface="+mj-lt"/>
              </a:rPr>
              <a:t>… </a:t>
            </a:r>
            <a:r>
              <a:rPr lang="fr-FR" dirty="0" err="1" smtClean="0">
                <a:latin typeface="+mj-lt"/>
              </a:rPr>
              <a:t>Could</a:t>
            </a:r>
            <a:r>
              <a:rPr lang="fr-FR" dirty="0" smtClean="0">
                <a:latin typeface="+mj-lt"/>
              </a:rPr>
              <a:t> </a:t>
            </a:r>
            <a:r>
              <a:rPr lang="fr-FR" dirty="0" err="1" smtClean="0">
                <a:latin typeface="+mj-lt"/>
              </a:rPr>
              <a:t>be</a:t>
            </a:r>
            <a:r>
              <a:rPr lang="fr-FR" dirty="0" smtClean="0">
                <a:latin typeface="+mj-lt"/>
              </a:rPr>
              <a:t>:</a:t>
            </a:r>
          </a:p>
          <a:p>
            <a:pPr lvl="1">
              <a:spcAft>
                <a:spcPts val="1200"/>
              </a:spcAft>
            </a:pPr>
            <a:r>
              <a:rPr lang="fr-FR" dirty="0" err="1" smtClean="0">
                <a:latin typeface="+mj-lt"/>
              </a:rPr>
              <a:t>Texts</a:t>
            </a:r>
            <a:r>
              <a:rPr lang="fr-FR" dirty="0" smtClean="0">
                <a:latin typeface="+mj-lt"/>
              </a:rPr>
              <a:t>, </a:t>
            </a:r>
            <a:r>
              <a:rPr lang="fr-FR" dirty="0" err="1" smtClean="0">
                <a:latin typeface="+mj-lt"/>
              </a:rPr>
              <a:t>URLs</a:t>
            </a:r>
            <a:r>
              <a:rPr lang="fr-FR" dirty="0" smtClean="0">
                <a:latin typeface="+mj-lt"/>
              </a:rPr>
              <a:t>, …</a:t>
            </a:r>
          </a:p>
          <a:p>
            <a:pPr lvl="1">
              <a:spcAft>
                <a:spcPts val="1200"/>
              </a:spcAft>
            </a:pPr>
            <a:r>
              <a:rPr lang="fr-FR" dirty="0" smtClean="0">
                <a:latin typeface="+mj-lt"/>
              </a:rPr>
              <a:t>Images, Gradients, Sizes, </a:t>
            </a:r>
            <a:r>
              <a:rPr lang="fr-FR" dirty="0"/>
              <a:t>Fonts, </a:t>
            </a:r>
            <a:r>
              <a:rPr lang="fr-FR" dirty="0" err="1"/>
              <a:t>Colors</a:t>
            </a:r>
            <a:r>
              <a:rPr lang="fr-FR" dirty="0"/>
              <a:t> </a:t>
            </a:r>
            <a:r>
              <a:rPr lang="fr-FR" dirty="0" smtClean="0">
                <a:latin typeface="+mj-lt"/>
              </a:rPr>
              <a:t>…</a:t>
            </a:r>
          </a:p>
          <a:p>
            <a:pPr lvl="1">
              <a:spcAft>
                <a:spcPts val="1200"/>
              </a:spcAft>
            </a:pPr>
            <a:r>
              <a:rPr lang="fr-FR" dirty="0" smtClean="0">
                <a:latin typeface="+mj-lt"/>
              </a:rPr>
              <a:t>Complete data </a:t>
            </a:r>
            <a:r>
              <a:rPr lang="fr-FR" dirty="0" err="1" smtClean="0">
                <a:latin typeface="+mj-lt"/>
              </a:rPr>
              <a:t>styling</a:t>
            </a:r>
            <a:r>
              <a:rPr lang="fr-FR" dirty="0" smtClean="0">
                <a:latin typeface="+mj-lt"/>
              </a:rPr>
              <a:t> (</a:t>
            </a:r>
            <a:r>
              <a:rPr lang="fr-FR" dirty="0" err="1" smtClean="0">
                <a:latin typeface="+mj-lt"/>
              </a:rPr>
              <a:t>complex</a:t>
            </a:r>
            <a:r>
              <a:rPr lang="fr-FR" dirty="0" smtClean="0">
                <a:latin typeface="+mj-lt"/>
              </a:rPr>
              <a:t> structure </a:t>
            </a:r>
            <a:r>
              <a:rPr lang="fr-FR" dirty="0" err="1" smtClean="0">
                <a:latin typeface="+mj-lt"/>
              </a:rPr>
              <a:t>based</a:t>
            </a:r>
            <a:r>
              <a:rPr lang="fr-FR" dirty="0" smtClean="0">
                <a:latin typeface="+mj-lt"/>
              </a:rPr>
              <a:t> on </a:t>
            </a:r>
            <a:r>
              <a:rPr lang="fr-FR" dirty="0" err="1" smtClean="0">
                <a:latin typeface="+mj-lt"/>
              </a:rPr>
              <a:t>grids</a:t>
            </a:r>
            <a:r>
              <a:rPr lang="fr-FR" dirty="0" smtClean="0">
                <a:latin typeface="+mj-lt"/>
              </a:rPr>
              <a:t>)</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017665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What about shared resources?</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err="1" smtClean="0">
                <a:latin typeface="+mj-lt"/>
              </a:rPr>
              <a:t>Shared</a:t>
            </a:r>
            <a:r>
              <a:rPr lang="fr-FR" dirty="0" smtClean="0">
                <a:latin typeface="+mj-lt"/>
              </a:rPr>
              <a:t> </a:t>
            </a:r>
            <a:r>
              <a:rPr lang="fr-FR" dirty="0" err="1" smtClean="0">
                <a:latin typeface="+mj-lt"/>
              </a:rPr>
              <a:t>resources</a:t>
            </a:r>
            <a:r>
              <a:rPr lang="fr-FR" dirty="0" smtClean="0">
                <a:latin typeface="+mj-lt"/>
              </a:rPr>
              <a:t> </a:t>
            </a:r>
            <a:r>
              <a:rPr lang="fr-FR" dirty="0" err="1" smtClean="0">
                <a:latin typeface="+mj-lt"/>
              </a:rPr>
              <a:t>allow</a:t>
            </a:r>
            <a:r>
              <a:rPr lang="fr-FR" dirty="0" smtClean="0">
                <a:latin typeface="+mj-lt"/>
              </a:rPr>
              <a:t> to type once, use </a:t>
            </a:r>
            <a:r>
              <a:rPr lang="fr-FR" dirty="0" err="1" smtClean="0">
                <a:latin typeface="+mj-lt"/>
              </a:rPr>
              <a:t>everywhere</a:t>
            </a:r>
            <a:endParaRPr lang="fr-FR" dirty="0" smtClean="0">
              <a:latin typeface="+mj-lt"/>
            </a:endParaRPr>
          </a:p>
          <a:p>
            <a:pPr lvl="1">
              <a:spcAft>
                <a:spcPts val="1200"/>
              </a:spcAft>
            </a:pPr>
            <a:r>
              <a:rPr lang="fr-FR" dirty="0" err="1" smtClean="0">
                <a:latin typeface="+mj-lt"/>
              </a:rPr>
              <a:t>Based</a:t>
            </a:r>
            <a:r>
              <a:rPr lang="fr-FR" dirty="0" smtClean="0">
                <a:latin typeface="+mj-lt"/>
              </a:rPr>
              <a:t> on XAML </a:t>
            </a:r>
            <a:r>
              <a:rPr lang="fr-FR" dirty="0" err="1" smtClean="0">
                <a:latin typeface="+mj-lt"/>
              </a:rPr>
              <a:t>too</a:t>
            </a:r>
            <a:endParaRPr lang="fr-FR" dirty="0" smtClean="0">
              <a:latin typeface="+mj-lt"/>
            </a:endParaRPr>
          </a:p>
          <a:p>
            <a:pPr lvl="1">
              <a:spcAft>
                <a:spcPts val="1200"/>
              </a:spcAft>
            </a:pPr>
            <a:endParaRPr lang="fr-FR" dirty="0" smtClean="0">
              <a:latin typeface="+mj-lt"/>
            </a:endParaRPr>
          </a:p>
          <a:p>
            <a:pPr>
              <a:spcAft>
                <a:spcPts val="1200"/>
              </a:spcAft>
            </a:pPr>
            <a:r>
              <a:rPr lang="fr-FR" dirty="0" err="1" smtClean="0">
                <a:latin typeface="+mj-lt"/>
              </a:rPr>
              <a:t>We’ll</a:t>
            </a:r>
            <a:r>
              <a:rPr lang="fr-FR" dirty="0" smtClean="0">
                <a:latin typeface="+mj-lt"/>
              </a:rPr>
              <a:t> </a:t>
            </a:r>
            <a:r>
              <a:rPr lang="fr-FR" dirty="0" err="1" smtClean="0">
                <a:latin typeface="+mj-lt"/>
              </a:rPr>
              <a:t>see</a:t>
            </a:r>
            <a:r>
              <a:rPr lang="fr-FR" dirty="0" smtClean="0">
                <a:latin typeface="+mj-lt"/>
              </a:rPr>
              <a:t> </a:t>
            </a:r>
            <a:r>
              <a:rPr lang="fr-FR" dirty="0" err="1" smtClean="0">
                <a:latin typeface="+mj-lt"/>
              </a:rPr>
              <a:t>two</a:t>
            </a:r>
            <a:r>
              <a:rPr lang="fr-FR" dirty="0" smtClean="0">
                <a:latin typeface="+mj-lt"/>
              </a:rPr>
              <a:t> </a:t>
            </a:r>
            <a:r>
              <a:rPr lang="fr-FR" dirty="0" err="1" smtClean="0">
                <a:latin typeface="+mj-lt"/>
              </a:rPr>
              <a:t>ways</a:t>
            </a:r>
            <a:r>
              <a:rPr lang="fr-FR" dirty="0" smtClean="0">
                <a:latin typeface="+mj-lt"/>
              </a:rPr>
              <a:t>:</a:t>
            </a:r>
          </a:p>
          <a:p>
            <a:pPr lvl="1">
              <a:spcAft>
                <a:spcPts val="1200"/>
              </a:spcAft>
            </a:pPr>
            <a:r>
              <a:rPr lang="fr-FR" dirty="0" smtClean="0">
                <a:latin typeface="+mj-lt"/>
              </a:rPr>
              <a:t>Page </a:t>
            </a:r>
            <a:r>
              <a:rPr lang="fr-FR" dirty="0" err="1" smtClean="0">
                <a:latin typeface="+mj-lt"/>
              </a:rPr>
              <a:t>resources</a:t>
            </a:r>
            <a:endParaRPr lang="fr-FR" dirty="0" smtClean="0">
              <a:latin typeface="+mj-lt"/>
            </a:endParaRPr>
          </a:p>
          <a:p>
            <a:pPr lvl="1">
              <a:spcAft>
                <a:spcPts val="1200"/>
              </a:spcAft>
            </a:pPr>
            <a:r>
              <a:rPr lang="fr-FR" dirty="0" smtClean="0">
                <a:latin typeface="+mj-lt"/>
              </a:rPr>
              <a:t>Resource </a:t>
            </a:r>
            <a:r>
              <a:rPr lang="fr-FR" dirty="0" err="1" smtClean="0">
                <a:latin typeface="+mj-lt"/>
              </a:rPr>
              <a:t>dictionaries</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39661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Page resources</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Tag </a:t>
            </a:r>
            <a:r>
              <a:rPr lang="fr-FR" dirty="0" err="1" smtClean="0">
                <a:latin typeface="+mj-lt"/>
              </a:rPr>
              <a:t>Page.Resources</a:t>
            </a:r>
            <a:endParaRPr lang="fr-FR" dirty="0" smtClean="0">
              <a:latin typeface="+mj-lt"/>
            </a:endParaRPr>
          </a:p>
          <a:p>
            <a:pPr lvl="1">
              <a:spcAft>
                <a:spcPts val="1200"/>
              </a:spcAft>
            </a:pPr>
            <a:r>
              <a:rPr lang="fr-FR" dirty="0" err="1" smtClean="0">
                <a:latin typeface="+mj-lt"/>
              </a:rPr>
              <a:t>Should</a:t>
            </a:r>
            <a:r>
              <a:rPr lang="fr-FR" dirty="0" smtClean="0">
                <a:latin typeface="+mj-lt"/>
              </a:rPr>
              <a:t> </a:t>
            </a:r>
            <a:r>
              <a:rPr lang="fr-FR" dirty="0" err="1" smtClean="0">
                <a:latin typeface="+mj-lt"/>
              </a:rPr>
              <a:t>already</a:t>
            </a:r>
            <a:r>
              <a:rPr lang="fr-FR" dirty="0" smtClean="0">
                <a:latin typeface="+mj-lt"/>
              </a:rPr>
              <a:t> </a:t>
            </a:r>
            <a:r>
              <a:rPr lang="fr-FR" dirty="0" err="1" smtClean="0">
                <a:latin typeface="+mj-lt"/>
              </a:rPr>
              <a:t>be</a:t>
            </a:r>
            <a:r>
              <a:rPr lang="fr-FR" dirty="0" smtClean="0">
                <a:latin typeface="+mj-lt"/>
              </a:rPr>
              <a:t> in </a:t>
            </a:r>
            <a:r>
              <a:rPr lang="fr-FR" dirty="0" err="1" smtClean="0">
                <a:latin typeface="+mj-lt"/>
              </a:rPr>
              <a:t>HubPage.xaml</a:t>
            </a:r>
            <a:endParaRPr lang="fr-FR" dirty="0" smtClean="0">
              <a:latin typeface="+mj-lt"/>
            </a:endParaRPr>
          </a:p>
          <a:p>
            <a:pPr lvl="1">
              <a:spcAft>
                <a:spcPts val="1200"/>
              </a:spcAft>
            </a:pPr>
            <a:endParaRPr lang="fr-FR" dirty="0">
              <a:latin typeface="+mj-lt"/>
            </a:endParaRPr>
          </a:p>
          <a:p>
            <a:pPr lvl="1">
              <a:spcAft>
                <a:spcPts val="1200"/>
              </a:spcAft>
            </a:pPr>
            <a:endParaRPr lang="fr-FR" dirty="0" smtClean="0">
              <a:latin typeface="+mj-lt"/>
            </a:endParaRPr>
          </a:p>
          <a:p>
            <a:pPr>
              <a:spcAft>
                <a:spcPts val="1200"/>
              </a:spcAft>
            </a:pPr>
            <a:r>
              <a:rPr lang="fr-FR" dirty="0" smtClean="0">
                <a:latin typeface="+mj-lt"/>
              </a:rPr>
              <a:t>Use:</a:t>
            </a:r>
            <a:endParaRPr lang="fr-FR" dirty="0">
              <a:latin typeface="+mj-lt"/>
            </a:endParaRPr>
          </a:p>
          <a:p>
            <a:pPr lvl="1">
              <a:spcAft>
                <a:spcPts val="1200"/>
              </a:spcAft>
            </a:pPr>
            <a:endParaRPr lang="fr-FR" dirty="0" smtClean="0">
              <a:latin typeface="+mj-lt"/>
            </a:endParaRPr>
          </a:p>
          <a:p>
            <a:pPr lvl="0">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6"/>
          <p:cNvSpPr/>
          <p:nvPr/>
        </p:nvSpPr>
        <p:spPr>
          <a:xfrm>
            <a:off x="179512" y="2425452"/>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Page.Resources</a:t>
            </a:r>
            <a:r>
              <a:rPr lang="en-US" b="1" dirty="0" smtClean="0">
                <a:solidFill>
                  <a:srgbClr val="0070C0"/>
                </a:solidFill>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SolidColorBrush</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x:Key</a:t>
            </a:r>
            <a:r>
              <a:rPr lang="en-US" b="1" dirty="0" smtClean="0">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"MyBrush"</a:t>
            </a:r>
            <a:r>
              <a:rPr lang="en-US" b="1" dirty="0" smtClean="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Color</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"Blue" </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Page.Resources</a:t>
            </a:r>
            <a:r>
              <a:rPr lang="en-US" b="1" dirty="0">
                <a:solidFill>
                  <a:srgbClr val="0070C0"/>
                </a:solidFill>
                <a:latin typeface="Courier New" panose="02070309020205020404" pitchFamily="49" charset="0"/>
                <a:cs typeface="Courier New" panose="02070309020205020404" pitchFamily="49" charset="0"/>
              </a:rPr>
              <a:t>&gt;</a:t>
            </a:r>
          </a:p>
        </p:txBody>
      </p:sp>
      <p:sp>
        <p:nvSpPr>
          <p:cNvPr id="8" name="Rectangle à coins arrondis 7"/>
          <p:cNvSpPr/>
          <p:nvPr/>
        </p:nvSpPr>
        <p:spPr>
          <a:xfrm>
            <a:off x="179512" y="4225652"/>
            <a:ext cx="8785225"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Text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"One"</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Foreground</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StaticResource</a:t>
            </a:r>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MyBrush</a:t>
            </a:r>
            <a:r>
              <a:rPr lang="en-US" b="1" dirty="0">
                <a:solidFill>
                  <a:srgbClr val="00B05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/&gt;</a:t>
            </a:r>
          </a:p>
        </p:txBody>
      </p:sp>
      <p:cxnSp>
        <p:nvCxnSpPr>
          <p:cNvPr id="5" name="Connecteur droit avec flèche 4"/>
          <p:cNvCxnSpPr/>
          <p:nvPr/>
        </p:nvCxnSpPr>
        <p:spPr>
          <a:xfrm>
            <a:off x="4427984" y="3073524"/>
            <a:ext cx="1008112" cy="15121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86671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Resources dictionaries</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err="1" smtClean="0">
                <a:latin typeface="+mj-lt"/>
              </a:rPr>
              <a:t>Page.Resources</a:t>
            </a:r>
            <a:r>
              <a:rPr lang="fr-FR" dirty="0" smtClean="0">
                <a:latin typeface="+mj-lt"/>
              </a:rPr>
              <a:t> </a:t>
            </a:r>
            <a:r>
              <a:rPr lang="fr-FR" dirty="0" err="1" smtClean="0">
                <a:latin typeface="+mj-lt"/>
              </a:rPr>
              <a:t>is</a:t>
            </a:r>
            <a:r>
              <a:rPr lang="fr-FR" dirty="0" smtClean="0">
                <a:latin typeface="+mj-lt"/>
              </a:rPr>
              <a:t> fine but…</a:t>
            </a:r>
          </a:p>
          <a:p>
            <a:pPr lvl="1">
              <a:spcAft>
                <a:spcPts val="1200"/>
              </a:spcAft>
            </a:pPr>
            <a:r>
              <a:rPr lang="fr-FR" dirty="0" smtClean="0">
                <a:latin typeface="+mj-lt"/>
              </a:rPr>
              <a:t>… </a:t>
            </a:r>
            <a:r>
              <a:rPr lang="fr-FR" dirty="0" err="1" smtClean="0">
                <a:latin typeface="+mj-lt"/>
              </a:rPr>
              <a:t>Only</a:t>
            </a:r>
            <a:r>
              <a:rPr lang="fr-FR" dirty="0" smtClean="0">
                <a:latin typeface="+mj-lt"/>
              </a:rPr>
              <a:t> for </a:t>
            </a:r>
            <a:r>
              <a:rPr lang="fr-FR" dirty="0" err="1" smtClean="0">
                <a:latin typeface="+mj-lt"/>
              </a:rPr>
              <a:t>current</a:t>
            </a:r>
            <a:r>
              <a:rPr lang="fr-FR" dirty="0" smtClean="0">
                <a:latin typeface="+mj-lt"/>
              </a:rPr>
              <a:t> page!</a:t>
            </a:r>
          </a:p>
          <a:p>
            <a:pPr lvl="1">
              <a:spcAft>
                <a:spcPts val="1200"/>
              </a:spcAft>
            </a:pPr>
            <a:r>
              <a:rPr lang="fr-FR" dirty="0" err="1" smtClean="0">
                <a:latin typeface="+mj-lt"/>
              </a:rPr>
              <a:t>ResourceDictionaries</a:t>
            </a:r>
            <a:r>
              <a:rPr lang="fr-FR" dirty="0" smtClean="0">
                <a:latin typeface="+mj-lt"/>
              </a:rPr>
              <a:t> come to the </a:t>
            </a:r>
            <a:r>
              <a:rPr lang="fr-FR" dirty="0" err="1" smtClean="0">
                <a:latin typeface="+mj-lt"/>
              </a:rPr>
              <a:t>rescue</a:t>
            </a:r>
            <a:endParaRPr lang="fr-FR" dirty="0" smtClean="0">
              <a:latin typeface="+mj-lt"/>
            </a:endParaRPr>
          </a:p>
          <a:p>
            <a:pPr lvl="1">
              <a:spcAft>
                <a:spcPts val="1200"/>
              </a:spcAft>
            </a:pPr>
            <a:endParaRPr lang="fr-FR" dirty="0" smtClean="0">
              <a:latin typeface="+mj-lt"/>
            </a:endParaRPr>
          </a:p>
          <a:p>
            <a:pPr>
              <a:spcAft>
                <a:spcPts val="1200"/>
              </a:spcAft>
            </a:pPr>
            <a:r>
              <a:rPr lang="fr-FR" dirty="0" err="1" smtClean="0">
                <a:latin typeface="+mj-lt"/>
              </a:rPr>
              <a:t>Create</a:t>
            </a:r>
            <a:r>
              <a:rPr lang="fr-FR" dirty="0" smtClean="0">
                <a:latin typeface="+mj-lt"/>
              </a:rPr>
              <a:t> a new </a:t>
            </a:r>
            <a:r>
              <a:rPr lang="fr-FR" dirty="0" err="1" smtClean="0">
                <a:latin typeface="+mj-lt"/>
              </a:rPr>
              <a:t>Element</a:t>
            </a:r>
            <a:r>
              <a:rPr lang="fr-FR" dirty="0">
                <a:latin typeface="+mj-lt"/>
              </a:rPr>
              <a:t> </a:t>
            </a:r>
            <a:r>
              <a:rPr lang="fr-FR" dirty="0" smtClean="0">
                <a:latin typeface="+mj-lt"/>
              </a:rPr>
              <a:t>in the « </a:t>
            </a:r>
            <a:r>
              <a:rPr lang="fr-FR" dirty="0" err="1" smtClean="0">
                <a:latin typeface="+mj-lt"/>
              </a:rPr>
              <a:t>Shared</a:t>
            </a:r>
            <a:r>
              <a:rPr lang="fr-FR" dirty="0" smtClean="0">
                <a:latin typeface="+mj-lt"/>
              </a:rPr>
              <a:t> » </a:t>
            </a:r>
            <a:r>
              <a:rPr lang="fr-FR" dirty="0" err="1" smtClean="0">
                <a:latin typeface="+mj-lt"/>
              </a:rPr>
              <a:t>project</a:t>
            </a:r>
            <a:endParaRPr lang="fr-FR" dirty="0" smtClean="0">
              <a:latin typeface="+mj-lt"/>
            </a:endParaRPr>
          </a:p>
          <a:p>
            <a:pPr lvl="1">
              <a:spcAft>
                <a:spcPts val="1200"/>
              </a:spcAft>
            </a:pPr>
            <a:r>
              <a:rPr lang="fr-FR" dirty="0" smtClean="0">
                <a:latin typeface="+mj-lt"/>
              </a:rPr>
              <a:t>Select « </a:t>
            </a:r>
            <a:r>
              <a:rPr lang="fr-FR" dirty="0" err="1" smtClean="0">
                <a:latin typeface="+mj-lt"/>
              </a:rPr>
              <a:t>ResourceDictionary</a:t>
            </a:r>
            <a:r>
              <a:rPr lang="fr-FR" dirty="0" smtClean="0">
                <a:latin typeface="+mj-lt"/>
              </a:rPr>
              <a:t> »</a:t>
            </a:r>
            <a:endParaRPr lang="fr-FR" dirty="0">
              <a:latin typeface="+mj-lt"/>
            </a:endParaRPr>
          </a:p>
          <a:p>
            <a:pPr lvl="1">
              <a:spcAft>
                <a:spcPts val="1200"/>
              </a:spcAft>
            </a:pPr>
            <a:endParaRPr lang="fr-FR" dirty="0" smtClean="0">
              <a:latin typeface="+mj-lt"/>
            </a:endParaRPr>
          </a:p>
          <a:p>
            <a:pPr lvl="0">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652977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Resources dictionaries</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Code </a:t>
            </a:r>
            <a:r>
              <a:rPr lang="fr-FR" dirty="0" err="1" smtClean="0">
                <a:latin typeface="+mj-lt"/>
              </a:rPr>
              <a:t>is</a:t>
            </a:r>
            <a:r>
              <a:rPr lang="fr-FR" dirty="0" smtClean="0">
                <a:latin typeface="+mj-lt"/>
              </a:rPr>
              <a:t> </a:t>
            </a:r>
            <a:r>
              <a:rPr lang="fr-FR" dirty="0" err="1" smtClean="0">
                <a:latin typeface="+mj-lt"/>
              </a:rPr>
              <a:t>still</a:t>
            </a:r>
            <a:r>
              <a:rPr lang="fr-FR" dirty="0" smtClean="0">
                <a:latin typeface="+mj-lt"/>
              </a:rPr>
              <a:t> the </a:t>
            </a:r>
            <a:r>
              <a:rPr lang="fr-FR" dirty="0" err="1" smtClean="0">
                <a:latin typeface="+mj-lt"/>
              </a:rPr>
              <a:t>same</a:t>
            </a:r>
            <a:r>
              <a:rPr lang="fr-FR" dirty="0">
                <a:latin typeface="+mj-lt"/>
              </a:rPr>
              <a:t> </a:t>
            </a:r>
            <a:r>
              <a:rPr lang="fr-FR" dirty="0" smtClean="0">
                <a:latin typeface="+mj-lt"/>
              </a:rPr>
              <a:t>in the </a:t>
            </a:r>
            <a:r>
              <a:rPr lang="fr-FR" dirty="0" err="1" smtClean="0">
                <a:latin typeface="+mj-lt"/>
              </a:rPr>
              <a:t>dictionary</a:t>
            </a:r>
            <a:r>
              <a:rPr lang="fr-FR" dirty="0" smtClean="0">
                <a:latin typeface="+mj-lt"/>
              </a:rPr>
              <a:t>:</a:t>
            </a:r>
          </a:p>
          <a:p>
            <a:pPr lvl="0">
              <a:spcAft>
                <a:spcPts val="1200"/>
              </a:spcAft>
            </a:pPr>
            <a:endParaRPr lang="fr-FR" dirty="0">
              <a:latin typeface="+mj-lt"/>
            </a:endParaRPr>
          </a:p>
          <a:p>
            <a:pPr lvl="0">
              <a:spcAft>
                <a:spcPts val="1200"/>
              </a:spcAft>
            </a:pPr>
            <a:endParaRPr lang="fr-FR" dirty="0" smtClean="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6"/>
          <p:cNvSpPr/>
          <p:nvPr/>
        </p:nvSpPr>
        <p:spPr>
          <a:xfrm>
            <a:off x="179512" y="1849388"/>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a:t>
            </a:r>
            <a:r>
              <a:rPr lang="en-US" b="1" dirty="0" err="1" smtClean="0">
                <a:solidFill>
                  <a:srgbClr val="0070C0"/>
                </a:solidFill>
                <a:latin typeface="Courier New" panose="02070309020205020404" pitchFamily="49" charset="0"/>
                <a:cs typeface="Courier New" panose="02070309020205020404" pitchFamily="49" charset="0"/>
              </a:rPr>
              <a:t>ResourceDictionary</a:t>
            </a:r>
            <a:r>
              <a:rPr lang="en-US" b="1" dirty="0">
                <a:solidFill>
                  <a:srgbClr val="0070C0"/>
                </a:solidFill>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a:t>
            </a:r>
            <a:r>
              <a:rPr lang="fr-FR" b="1" dirty="0" smtClean="0">
                <a:solidFill>
                  <a:srgbClr val="00B050"/>
                </a:solidFill>
                <a:latin typeface="Courier New" panose="02070309020205020404" pitchFamily="49" charset="0"/>
                <a:cs typeface="Courier New" panose="02070309020205020404" pitchFamily="49" charset="0"/>
              </a:rPr>
              <a:t>&lt;!-- You </a:t>
            </a:r>
            <a:r>
              <a:rPr lang="fr-FR" b="1" dirty="0" err="1" smtClean="0">
                <a:solidFill>
                  <a:srgbClr val="00B050"/>
                </a:solidFill>
                <a:latin typeface="Courier New" panose="02070309020205020404" pitchFamily="49" charset="0"/>
                <a:cs typeface="Courier New" panose="02070309020205020404" pitchFamily="49" charset="0"/>
              </a:rPr>
              <a:t>can</a:t>
            </a:r>
            <a:r>
              <a:rPr lang="fr-FR" b="1" dirty="0" smtClean="0">
                <a:solidFill>
                  <a:srgbClr val="00B050"/>
                </a:solidFill>
                <a:latin typeface="Courier New" panose="02070309020205020404" pitchFamily="49" charset="0"/>
                <a:cs typeface="Courier New" panose="02070309020205020404" pitchFamily="49" charset="0"/>
              </a:rPr>
              <a:t> </a:t>
            </a:r>
            <a:r>
              <a:rPr lang="fr-FR" b="1" dirty="0" err="1" smtClean="0">
                <a:solidFill>
                  <a:srgbClr val="00B050"/>
                </a:solidFill>
                <a:latin typeface="Courier New" panose="02070309020205020404" pitchFamily="49" charset="0"/>
                <a:cs typeface="Courier New" panose="02070309020205020404" pitchFamily="49" charset="0"/>
              </a:rPr>
              <a:t>add</a:t>
            </a:r>
            <a:r>
              <a:rPr lang="fr-FR" b="1" dirty="0" smtClean="0">
                <a:solidFill>
                  <a:srgbClr val="00B050"/>
                </a:solidFill>
                <a:latin typeface="Courier New" panose="02070309020205020404" pitchFamily="49" charset="0"/>
                <a:cs typeface="Courier New" panose="02070309020205020404" pitchFamily="49" charset="0"/>
              </a:rPr>
              <a:t> </a:t>
            </a:r>
            <a:r>
              <a:rPr lang="fr-FR" b="1" dirty="0" err="1" smtClean="0">
                <a:solidFill>
                  <a:srgbClr val="00B050"/>
                </a:solidFill>
                <a:latin typeface="Courier New" panose="02070309020205020404" pitchFamily="49" charset="0"/>
                <a:cs typeface="Courier New" panose="02070309020205020404" pitchFamily="49" charset="0"/>
              </a:rPr>
              <a:t>many</a:t>
            </a:r>
            <a:r>
              <a:rPr lang="fr-FR" b="1" dirty="0" smtClean="0">
                <a:solidFill>
                  <a:srgbClr val="00B050"/>
                </a:solidFill>
                <a:latin typeface="Courier New" panose="02070309020205020404" pitchFamily="49" charset="0"/>
                <a:cs typeface="Courier New" panose="02070309020205020404" pitchFamily="49" charset="0"/>
              </a:rPr>
              <a:t> </a:t>
            </a:r>
            <a:r>
              <a:rPr lang="fr-FR" b="1" dirty="0" err="1" smtClean="0">
                <a:solidFill>
                  <a:srgbClr val="00B050"/>
                </a:solidFill>
                <a:latin typeface="Courier New" panose="02070309020205020404" pitchFamily="49" charset="0"/>
                <a:cs typeface="Courier New" panose="02070309020205020404" pitchFamily="49" charset="0"/>
              </a:rPr>
              <a:t>resources</a:t>
            </a:r>
            <a:r>
              <a:rPr lang="fr-FR" b="1" dirty="0" smtClean="0">
                <a:solidFill>
                  <a:srgbClr val="00B050"/>
                </a:solidFill>
                <a:latin typeface="Courier New" panose="02070309020205020404" pitchFamily="49" charset="0"/>
                <a:cs typeface="Courier New" panose="02070309020205020404" pitchFamily="49" charset="0"/>
              </a:rPr>
              <a:t> </a:t>
            </a:r>
            <a:r>
              <a:rPr lang="fr-FR" b="1" dirty="0" err="1" smtClean="0">
                <a:solidFill>
                  <a:srgbClr val="00B050"/>
                </a:solidFill>
                <a:latin typeface="Courier New" panose="02070309020205020404" pitchFamily="49" charset="0"/>
                <a:cs typeface="Courier New" panose="02070309020205020404" pitchFamily="49" charset="0"/>
              </a:rPr>
              <a:t>here</a:t>
            </a:r>
            <a:r>
              <a:rPr lang="fr-FR" b="1" dirty="0" smtClean="0">
                <a:solidFill>
                  <a:srgbClr val="00B050"/>
                </a:solidFill>
                <a:latin typeface="Courier New" panose="02070309020205020404" pitchFamily="49" charset="0"/>
                <a:cs typeface="Courier New" panose="02070309020205020404" pitchFamily="49" charset="0"/>
              </a:rPr>
              <a:t> --&gt;</a:t>
            </a:r>
            <a:endParaRPr lang="en-US" b="1" dirty="0">
              <a:solidFill>
                <a:srgbClr val="00B050"/>
              </a:solidFill>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SolidColorBrush</a:t>
            </a:r>
            <a:r>
              <a:rPr lang="en-US" b="1" dirty="0">
                <a:solidFill>
                  <a:srgbClr val="0070C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x:Key</a:t>
            </a:r>
            <a:r>
              <a:rPr lang="en-US" b="1" dirty="0" smtClean="0">
                <a:solidFill>
                  <a:schemeClr val="tx1"/>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a:t>
            </a:r>
            <a:r>
              <a:rPr lang="en-US" b="1" dirty="0" err="1" smtClean="0">
                <a:solidFill>
                  <a:srgbClr val="00B050"/>
                </a:solidFill>
                <a:latin typeface="Courier New" panose="02070309020205020404" pitchFamily="49" charset="0"/>
                <a:cs typeface="Courier New" panose="02070309020205020404" pitchFamily="49" charset="0"/>
              </a:rPr>
              <a:t>MyBrush</a:t>
            </a:r>
            <a:r>
              <a:rPr lang="en-US" b="1" dirty="0">
                <a:solidFill>
                  <a:srgbClr val="00B05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Color</a:t>
            </a:r>
            <a:r>
              <a:rPr lang="en-US" b="1" dirty="0">
                <a:solidFill>
                  <a:schemeClr val="tx1"/>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"Blue" </a:t>
            </a:r>
            <a:r>
              <a:rPr lang="en-US" b="1" dirty="0">
                <a:solidFill>
                  <a:srgbClr val="0070C0"/>
                </a:solidFill>
                <a:latin typeface="Courier New" panose="02070309020205020404" pitchFamily="49" charset="0"/>
                <a:cs typeface="Courier New" panose="02070309020205020404" pitchFamily="49" charset="0"/>
              </a:rPr>
              <a:t>/&gt;</a:t>
            </a:r>
          </a:p>
          <a:p>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ResourceDictionary</a:t>
            </a:r>
            <a:r>
              <a:rPr lang="en-US" b="1" dirty="0">
                <a:solidFill>
                  <a:srgbClr val="0070C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850962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Resources dictionaries</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err="1" smtClean="0">
                <a:latin typeface="+mj-lt"/>
              </a:rPr>
              <a:t>Now</a:t>
            </a:r>
            <a:r>
              <a:rPr lang="fr-FR" dirty="0" smtClean="0">
                <a:latin typeface="+mj-lt"/>
              </a:rPr>
              <a:t>, in </a:t>
            </a:r>
            <a:r>
              <a:rPr lang="fr-FR" dirty="0" err="1" smtClean="0">
                <a:latin typeface="+mj-lt"/>
              </a:rPr>
              <a:t>your</a:t>
            </a:r>
            <a:r>
              <a:rPr lang="fr-FR" dirty="0" smtClean="0">
                <a:latin typeface="+mj-lt"/>
              </a:rPr>
              <a:t> </a:t>
            </a:r>
            <a:r>
              <a:rPr lang="fr-FR" dirty="0" err="1" smtClean="0">
                <a:latin typeface="+mj-lt"/>
              </a:rPr>
              <a:t>Page.Resources</a:t>
            </a:r>
            <a:r>
              <a:rPr lang="fr-FR" dirty="0" smtClean="0">
                <a:latin typeface="+mj-lt"/>
              </a:rPr>
              <a:t> tag </a:t>
            </a:r>
            <a:r>
              <a:rPr lang="fr-FR" dirty="0">
                <a:latin typeface="+mj-lt"/>
              </a:rPr>
              <a:t>(</a:t>
            </a:r>
            <a:r>
              <a:rPr lang="fr-FR" dirty="0" err="1" smtClean="0"/>
              <a:t>HubPage.xaml</a:t>
            </a:r>
            <a:r>
              <a:rPr lang="fr-FR" dirty="0" smtClean="0"/>
              <a:t>)</a:t>
            </a:r>
            <a:endParaRPr lang="fr-FR" dirty="0">
              <a:latin typeface="+mj-lt"/>
            </a:endParaRPr>
          </a:p>
          <a:p>
            <a:pPr lvl="1">
              <a:spcAft>
                <a:spcPts val="1200"/>
              </a:spcAft>
            </a:pPr>
            <a:endParaRPr lang="fr-FR" dirty="0" smtClean="0">
              <a:latin typeface="+mj-lt"/>
            </a:endParaRPr>
          </a:p>
          <a:p>
            <a:pPr lvl="0">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7"/>
          <p:cNvSpPr/>
          <p:nvPr/>
        </p:nvSpPr>
        <p:spPr>
          <a:xfrm>
            <a:off x="179512" y="1849388"/>
            <a:ext cx="8785225" cy="23042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a:t>
            </a:r>
            <a:r>
              <a:rPr lang="en-US" b="1" dirty="0" err="1" smtClean="0">
                <a:solidFill>
                  <a:srgbClr val="0070C0"/>
                </a:solidFill>
                <a:latin typeface="Courier New" panose="02070309020205020404" pitchFamily="49" charset="0"/>
                <a:cs typeface="Courier New" panose="02070309020205020404" pitchFamily="49" charset="0"/>
              </a:rPr>
              <a:t>ResourceDictionary</a:t>
            </a:r>
            <a:r>
              <a:rPr lang="en-US" b="1" dirty="0" smtClean="0">
                <a:solidFill>
                  <a:srgbClr val="0070C0"/>
                </a:solidFill>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 </a:t>
            </a:r>
            <a:r>
              <a:rPr lang="fr-FR" b="1" dirty="0" smtClean="0">
                <a:solidFill>
                  <a:srgbClr val="00B050"/>
                </a:solidFill>
                <a:latin typeface="Courier New" panose="02070309020205020404" pitchFamily="49" charset="0"/>
                <a:cs typeface="Courier New" panose="02070309020205020404" pitchFamily="49" charset="0"/>
              </a:rPr>
              <a:t>&lt;!-- </a:t>
            </a:r>
            <a:r>
              <a:rPr lang="fr-FR" b="1" dirty="0" err="1" smtClean="0">
                <a:solidFill>
                  <a:srgbClr val="00B050"/>
                </a:solidFill>
                <a:latin typeface="Courier New" panose="02070309020205020404" pitchFamily="49" charset="0"/>
                <a:cs typeface="Courier New" panose="02070309020205020404" pitchFamily="49" charset="0"/>
              </a:rPr>
              <a:t>Other</a:t>
            </a:r>
            <a:r>
              <a:rPr lang="fr-FR" b="1" dirty="0" smtClean="0">
                <a:solidFill>
                  <a:srgbClr val="00B050"/>
                </a:solidFill>
                <a:latin typeface="Courier New" panose="02070309020205020404" pitchFamily="49" charset="0"/>
                <a:cs typeface="Courier New" panose="02070309020205020404" pitchFamily="49" charset="0"/>
              </a:rPr>
              <a:t> styles --&gt;</a:t>
            </a:r>
            <a:endParaRPr lang="en-US" b="1" dirty="0">
              <a:solidFill>
                <a:srgbClr val="00B050"/>
              </a:solidFill>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ResourceDictionary.MergedDictionaries</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ResourceDictionary</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Source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Dictionary.xaml</a:t>
            </a:r>
            <a:r>
              <a:rPr lang="en-US" b="1" dirty="0" smtClean="0">
                <a:solidFill>
                  <a:srgbClr val="00B050"/>
                </a:solidFill>
                <a:latin typeface="Courier New" panose="02070309020205020404" pitchFamily="49" charset="0"/>
                <a:cs typeface="Courier New" panose="02070309020205020404" pitchFamily="49" charset="0"/>
              </a:rPr>
              <a:t>"</a:t>
            </a:r>
            <a:r>
              <a:rPr lang="en-US" b="1" dirty="0" smtClean="0">
                <a:solidFill>
                  <a:srgbClr val="0070C0"/>
                </a:solidFill>
                <a:latin typeface="Courier New" panose="02070309020205020404" pitchFamily="49" charset="0"/>
                <a:cs typeface="Courier New" panose="02070309020205020404" pitchFamily="49" charset="0"/>
              </a:rPr>
              <a:t>/&gt;</a:t>
            </a:r>
          </a:p>
          <a:p>
            <a:r>
              <a:rPr lang="fr-FR" b="1" dirty="0">
                <a:solidFill>
                  <a:srgbClr val="00B050"/>
                </a:solidFill>
                <a:latin typeface="Courier New" panose="02070309020205020404" pitchFamily="49" charset="0"/>
                <a:cs typeface="Courier New" panose="02070309020205020404" pitchFamily="49" charset="0"/>
              </a:rPr>
              <a:t> </a:t>
            </a:r>
            <a:r>
              <a:rPr lang="fr-FR" b="1" dirty="0" smtClean="0">
                <a:solidFill>
                  <a:srgbClr val="00B050"/>
                </a:solidFill>
                <a:latin typeface="Courier New" panose="02070309020205020404" pitchFamily="49" charset="0"/>
                <a:cs typeface="Courier New" panose="02070309020205020404" pitchFamily="49" charset="0"/>
              </a:rPr>
              <a:t>   &lt;!-- </a:t>
            </a:r>
            <a:r>
              <a:rPr lang="fr-FR" b="1" dirty="0" err="1" smtClean="0">
                <a:solidFill>
                  <a:srgbClr val="00B050"/>
                </a:solidFill>
                <a:latin typeface="Courier New" panose="02070309020205020404" pitchFamily="49" charset="0"/>
                <a:cs typeface="Courier New" panose="02070309020205020404" pitchFamily="49" charset="0"/>
              </a:rPr>
              <a:t>Could</a:t>
            </a:r>
            <a:r>
              <a:rPr lang="fr-FR" b="1" dirty="0" smtClean="0">
                <a:solidFill>
                  <a:srgbClr val="00B050"/>
                </a:solidFill>
                <a:latin typeface="Courier New" panose="02070309020205020404" pitchFamily="49" charset="0"/>
                <a:cs typeface="Courier New" panose="02070309020205020404" pitchFamily="49" charset="0"/>
              </a:rPr>
              <a:t> use </a:t>
            </a:r>
            <a:r>
              <a:rPr lang="fr-FR" b="1" dirty="0" err="1" smtClean="0">
                <a:solidFill>
                  <a:srgbClr val="00B050"/>
                </a:solidFill>
                <a:latin typeface="Courier New" panose="02070309020205020404" pitchFamily="49" charset="0"/>
                <a:cs typeface="Courier New" panose="02070309020205020404" pitchFamily="49" charset="0"/>
              </a:rPr>
              <a:t>several</a:t>
            </a:r>
            <a:r>
              <a:rPr lang="fr-FR" b="1" dirty="0" smtClean="0">
                <a:solidFill>
                  <a:srgbClr val="00B050"/>
                </a:solidFill>
                <a:latin typeface="Courier New" panose="02070309020205020404" pitchFamily="49" charset="0"/>
                <a:cs typeface="Courier New" panose="02070309020205020404" pitchFamily="49" charset="0"/>
              </a:rPr>
              <a:t> sources </a:t>
            </a:r>
            <a:r>
              <a:rPr lang="fr-FR" b="1" dirty="0" err="1" smtClean="0">
                <a:solidFill>
                  <a:srgbClr val="00B050"/>
                </a:solidFill>
                <a:latin typeface="Courier New" panose="02070309020205020404" pitchFamily="49" charset="0"/>
                <a:cs typeface="Courier New" panose="02070309020205020404" pitchFamily="49" charset="0"/>
              </a:rPr>
              <a:t>here</a:t>
            </a:r>
            <a:r>
              <a:rPr lang="fr-FR" b="1" dirty="0" smtClean="0">
                <a:solidFill>
                  <a:srgbClr val="00B050"/>
                </a:solidFill>
                <a:latin typeface="Courier New" panose="02070309020205020404" pitchFamily="49" charset="0"/>
                <a:cs typeface="Courier New" panose="02070309020205020404" pitchFamily="49" charset="0"/>
              </a:rPr>
              <a:t> --&gt;</a:t>
            </a:r>
            <a:endParaRPr lang="en-US" b="1" dirty="0">
              <a:solidFill>
                <a:srgbClr val="00B050"/>
              </a:solidFill>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&lt;/</a:t>
            </a:r>
            <a:r>
              <a:rPr lang="en-US" b="1" dirty="0" err="1">
                <a:solidFill>
                  <a:srgbClr val="0070C0"/>
                </a:solidFill>
                <a:latin typeface="Courier New" panose="02070309020205020404" pitchFamily="49" charset="0"/>
                <a:cs typeface="Courier New" panose="02070309020205020404" pitchFamily="49" charset="0"/>
              </a:rPr>
              <a:t>ResourceDictionary.MergedDictionaries</a:t>
            </a:r>
            <a:r>
              <a:rPr lang="en-US" b="1" dirty="0" smtClean="0">
                <a:solidFill>
                  <a:srgbClr val="0070C0"/>
                </a:solidFill>
                <a:latin typeface="Courier New" panose="02070309020205020404" pitchFamily="49" charset="0"/>
                <a:cs typeface="Courier New" panose="02070309020205020404" pitchFamily="49" charset="0"/>
              </a:rPr>
              <a:t>&gt;</a:t>
            </a:r>
          </a:p>
          <a:p>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ResourceDictionary</a:t>
            </a:r>
            <a:r>
              <a:rPr lang="en-US" b="1" dirty="0">
                <a:solidFill>
                  <a:srgbClr val="0070C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1548133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Resources strings</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err="1" smtClean="0">
                <a:latin typeface="+mj-lt"/>
              </a:rPr>
              <a:t>Resources</a:t>
            </a:r>
            <a:r>
              <a:rPr lang="fr-FR" dirty="0" smtClean="0">
                <a:latin typeface="+mj-lt"/>
              </a:rPr>
              <a:t> </a:t>
            </a:r>
            <a:r>
              <a:rPr lang="fr-FR" dirty="0" err="1" smtClean="0">
                <a:latin typeface="+mj-lt"/>
              </a:rPr>
              <a:t>dictionaries</a:t>
            </a:r>
            <a:r>
              <a:rPr lang="fr-FR" dirty="0" smtClean="0">
                <a:latin typeface="+mj-lt"/>
              </a:rPr>
              <a:t> are fine…</a:t>
            </a:r>
          </a:p>
          <a:p>
            <a:pPr lvl="1">
              <a:spcAft>
                <a:spcPts val="1200"/>
              </a:spcAft>
            </a:pPr>
            <a:r>
              <a:rPr lang="fr-FR" dirty="0" smtClean="0">
                <a:latin typeface="+mj-lt"/>
              </a:rPr>
              <a:t>But for strings, </a:t>
            </a:r>
            <a:r>
              <a:rPr lang="fr-FR" dirty="0" err="1" smtClean="0">
                <a:latin typeface="+mj-lt"/>
              </a:rPr>
              <a:t>might</a:t>
            </a:r>
            <a:r>
              <a:rPr lang="fr-FR" dirty="0" smtClean="0">
                <a:latin typeface="+mj-lt"/>
              </a:rPr>
              <a:t> </a:t>
            </a:r>
            <a:r>
              <a:rPr lang="fr-FR" dirty="0" err="1" smtClean="0">
                <a:latin typeface="+mj-lt"/>
              </a:rPr>
              <a:t>be</a:t>
            </a:r>
            <a:r>
              <a:rPr lang="fr-FR" dirty="0" smtClean="0">
                <a:latin typeface="+mj-lt"/>
              </a:rPr>
              <a:t> hard to </a:t>
            </a:r>
            <a:r>
              <a:rPr lang="fr-FR" dirty="0" err="1" smtClean="0">
                <a:latin typeface="+mj-lt"/>
              </a:rPr>
              <a:t>maintain</a:t>
            </a:r>
            <a:endParaRPr lang="fr-FR" dirty="0" smtClean="0">
              <a:latin typeface="+mj-lt"/>
            </a:endParaRPr>
          </a:p>
          <a:p>
            <a:pPr lvl="1">
              <a:spcAft>
                <a:spcPts val="1200"/>
              </a:spcAft>
            </a:pPr>
            <a:r>
              <a:rPr lang="fr-FR" dirty="0" err="1" smtClean="0">
                <a:latin typeface="+mj-lt"/>
              </a:rPr>
              <a:t>What</a:t>
            </a:r>
            <a:r>
              <a:rPr lang="fr-FR" dirty="0" smtClean="0">
                <a:latin typeface="+mj-lt"/>
              </a:rPr>
              <a:t> about </a:t>
            </a:r>
            <a:r>
              <a:rPr lang="fr-FR" dirty="0" err="1" smtClean="0">
                <a:latin typeface="+mj-lt"/>
              </a:rPr>
              <a:t>localization</a:t>
            </a:r>
            <a:r>
              <a:rPr lang="fr-FR" dirty="0" smtClean="0">
                <a:latin typeface="+mj-lt"/>
              </a:rPr>
              <a:t> (</a:t>
            </a:r>
            <a:r>
              <a:rPr lang="fr-FR" sz="3200" b="1" u="sng" dirty="0"/>
              <a:t>internationalization</a:t>
            </a:r>
            <a:r>
              <a:rPr lang="fr-FR" dirty="0" smtClean="0">
                <a:latin typeface="+mj-lt"/>
              </a:rPr>
              <a:t>)?</a:t>
            </a:r>
            <a:endParaRPr lang="fr-FR" dirty="0" smtClean="0">
              <a:latin typeface="+mj-lt"/>
            </a:endParaRPr>
          </a:p>
          <a:p>
            <a:pPr lvl="1">
              <a:spcAft>
                <a:spcPts val="1200"/>
              </a:spcAft>
            </a:pPr>
            <a:endParaRPr lang="fr-FR" dirty="0">
              <a:latin typeface="+mj-lt"/>
            </a:endParaRPr>
          </a:p>
          <a:p>
            <a:pPr>
              <a:spcAft>
                <a:spcPts val="1200"/>
              </a:spcAft>
            </a:pPr>
            <a:r>
              <a:rPr lang="fr-FR" dirty="0" smtClean="0">
                <a:latin typeface="+mj-lt"/>
              </a:rPr>
              <a:t>In </a:t>
            </a:r>
            <a:r>
              <a:rPr lang="fr-FR" dirty="0" err="1" smtClean="0">
                <a:latin typeface="+mj-lt"/>
              </a:rPr>
              <a:t>Shared</a:t>
            </a:r>
            <a:r>
              <a:rPr lang="fr-FR" dirty="0" smtClean="0">
                <a:latin typeface="+mj-lt"/>
              </a:rPr>
              <a:t> </a:t>
            </a:r>
            <a:r>
              <a:rPr lang="fr-FR" dirty="0" err="1" smtClean="0">
                <a:latin typeface="+mj-lt"/>
              </a:rPr>
              <a:t>project</a:t>
            </a:r>
            <a:r>
              <a:rPr lang="fr-FR" dirty="0" smtClean="0">
                <a:latin typeface="+mj-lt"/>
              </a:rPr>
              <a:t>, </a:t>
            </a:r>
            <a:r>
              <a:rPr lang="fr-FR" dirty="0" err="1" smtClean="0">
                <a:latin typeface="+mj-lt"/>
              </a:rPr>
              <a:t>you</a:t>
            </a:r>
            <a:r>
              <a:rPr lang="fr-FR" dirty="0" smtClean="0">
                <a:latin typeface="+mj-lt"/>
              </a:rPr>
              <a:t> have a « Strings » </a:t>
            </a:r>
            <a:r>
              <a:rPr lang="fr-FR" dirty="0" err="1" smtClean="0">
                <a:latin typeface="+mj-lt"/>
              </a:rPr>
              <a:t>folder</a:t>
            </a:r>
            <a:endParaRPr lang="fr-FR" dirty="0" smtClean="0">
              <a:latin typeface="+mj-lt"/>
            </a:endParaRPr>
          </a:p>
          <a:p>
            <a:pPr lvl="1">
              <a:spcAft>
                <a:spcPts val="1200"/>
              </a:spcAft>
            </a:pPr>
            <a:r>
              <a:rPr lang="fr-FR" dirty="0" err="1" smtClean="0">
                <a:latin typeface="+mj-lt"/>
              </a:rPr>
              <a:t>With</a:t>
            </a:r>
            <a:r>
              <a:rPr lang="fr-FR" dirty="0" smtClean="0">
                <a:latin typeface="+mj-lt"/>
              </a:rPr>
              <a:t> a </a:t>
            </a:r>
            <a:r>
              <a:rPr lang="fr-FR" dirty="0" err="1" smtClean="0">
                <a:latin typeface="+mj-lt"/>
              </a:rPr>
              <a:t>folder</a:t>
            </a:r>
            <a:r>
              <a:rPr lang="fr-FR" dirty="0" smtClean="0">
                <a:latin typeface="+mj-lt"/>
              </a:rPr>
              <a:t> for </a:t>
            </a:r>
            <a:r>
              <a:rPr lang="fr-FR" dirty="0" err="1" smtClean="0">
                <a:latin typeface="+mj-lt"/>
              </a:rPr>
              <a:t>your</a:t>
            </a:r>
            <a:r>
              <a:rPr lang="fr-FR" dirty="0" smtClean="0">
                <a:latin typeface="+mj-lt"/>
              </a:rPr>
              <a:t> system </a:t>
            </a:r>
            <a:r>
              <a:rPr lang="fr-FR" dirty="0" err="1" smtClean="0">
                <a:latin typeface="+mj-lt"/>
              </a:rPr>
              <a:t>language</a:t>
            </a:r>
            <a:endParaRPr lang="fr-FR" dirty="0">
              <a:latin typeface="+mj-lt"/>
            </a:endParaRPr>
          </a:p>
          <a:p>
            <a:pPr lvl="1">
              <a:spcAft>
                <a:spcPts val="1200"/>
              </a:spcAft>
            </a:pPr>
            <a:endParaRPr lang="fr-FR" dirty="0" smtClean="0">
              <a:latin typeface="+mj-lt"/>
            </a:endParaRPr>
          </a:p>
          <a:p>
            <a:pPr lvl="0">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84199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Resources strings</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Strings are </a:t>
            </a:r>
            <a:r>
              <a:rPr lang="fr-FR" dirty="0" err="1" smtClean="0">
                <a:latin typeface="+mj-lt"/>
              </a:rPr>
              <a:t>looked</a:t>
            </a:r>
            <a:r>
              <a:rPr lang="fr-FR" dirty="0" smtClean="0">
                <a:latin typeface="+mj-lt"/>
              </a:rPr>
              <a:t> up in « </a:t>
            </a:r>
            <a:r>
              <a:rPr lang="fr-FR" dirty="0" err="1" smtClean="0">
                <a:latin typeface="+mj-lt"/>
              </a:rPr>
              <a:t>Resources.resw</a:t>
            </a:r>
            <a:r>
              <a:rPr lang="fr-FR" dirty="0" smtClean="0">
                <a:latin typeface="+mj-lt"/>
              </a:rPr>
              <a:t> » file</a:t>
            </a:r>
          </a:p>
          <a:p>
            <a:pPr lvl="1">
              <a:spcAft>
                <a:spcPts val="1200"/>
              </a:spcAft>
            </a:pPr>
            <a:r>
              <a:rPr lang="fr-FR" dirty="0" smtClean="0">
                <a:latin typeface="+mj-lt"/>
              </a:rPr>
              <a:t>Just a key/value-</a:t>
            </a:r>
            <a:r>
              <a:rPr lang="fr-FR" dirty="0" err="1" smtClean="0">
                <a:latin typeface="+mj-lt"/>
              </a:rPr>
              <a:t>based</a:t>
            </a:r>
            <a:r>
              <a:rPr lang="fr-FR" dirty="0" smtClean="0">
                <a:latin typeface="+mj-lt"/>
              </a:rPr>
              <a:t> file</a:t>
            </a:r>
            <a:endParaRPr lang="fr-FR" dirty="0">
              <a:latin typeface="+mj-lt"/>
            </a:endParaRPr>
          </a:p>
          <a:p>
            <a:pPr>
              <a:spcAft>
                <a:spcPts val="1200"/>
              </a:spcAft>
            </a:pPr>
            <a:endParaRPr lang="fr-FR" dirty="0" smtClean="0">
              <a:latin typeface="+mj-lt"/>
            </a:endParaRPr>
          </a:p>
          <a:p>
            <a:pPr>
              <a:spcAft>
                <a:spcPts val="1200"/>
              </a:spcAft>
            </a:pPr>
            <a:r>
              <a:rPr lang="fr-FR" dirty="0" err="1" smtClean="0">
                <a:latin typeface="+mj-lt"/>
              </a:rPr>
              <a:t>Example</a:t>
            </a:r>
            <a:r>
              <a:rPr lang="fr-FR" dirty="0" smtClean="0">
                <a:latin typeface="+mj-lt"/>
              </a:rPr>
              <a:t> in </a:t>
            </a:r>
            <a:r>
              <a:rPr lang="fr-FR" dirty="0" err="1" smtClean="0">
                <a:latin typeface="+mj-lt"/>
              </a:rPr>
              <a:t>HubPage.xaml</a:t>
            </a:r>
            <a:r>
              <a:rPr lang="fr-FR" dirty="0" smtClean="0">
                <a:latin typeface="+mj-lt"/>
              </a:rPr>
              <a:t>:</a:t>
            </a:r>
          </a:p>
          <a:p>
            <a:pPr lvl="1">
              <a:spcAft>
                <a:spcPts val="1200"/>
              </a:spcAft>
            </a:pPr>
            <a:r>
              <a:rPr lang="fr-FR" dirty="0">
                <a:latin typeface="+mj-lt"/>
              </a:rPr>
              <a:t>x</a:t>
            </a:r>
            <a:r>
              <a:rPr lang="fr-FR" dirty="0" smtClean="0">
                <a:latin typeface="+mj-lt"/>
              </a:rPr>
              <a:t>:Uid </a:t>
            </a:r>
            <a:r>
              <a:rPr lang="fr-FR" dirty="0" err="1" smtClean="0">
                <a:latin typeface="+mj-lt"/>
              </a:rPr>
              <a:t>attribute</a:t>
            </a:r>
            <a:r>
              <a:rPr lang="fr-FR" dirty="0" smtClean="0">
                <a:latin typeface="+mj-lt"/>
              </a:rPr>
              <a:t> </a:t>
            </a:r>
            <a:r>
              <a:rPr lang="fr-FR" dirty="0" err="1" smtClean="0">
                <a:latin typeface="+mj-lt"/>
              </a:rPr>
              <a:t>is</a:t>
            </a:r>
            <a:r>
              <a:rPr lang="fr-FR" dirty="0" smtClean="0">
                <a:latin typeface="+mj-lt"/>
              </a:rPr>
              <a:t> </a:t>
            </a:r>
            <a:r>
              <a:rPr lang="fr-FR" dirty="0" err="1" smtClean="0">
                <a:latin typeface="+mj-lt"/>
              </a:rPr>
              <a:t>used</a:t>
            </a:r>
            <a:r>
              <a:rPr lang="fr-FR" dirty="0" smtClean="0">
                <a:latin typeface="+mj-lt"/>
              </a:rPr>
              <a:t> by the </a:t>
            </a:r>
            <a:r>
              <a:rPr lang="fr-FR" dirty="0" err="1" smtClean="0">
                <a:latin typeface="+mj-lt"/>
              </a:rPr>
              <a:t>Resources.resw</a:t>
            </a:r>
            <a:r>
              <a:rPr lang="fr-FR" dirty="0" smtClean="0">
                <a:latin typeface="+mj-lt"/>
              </a:rPr>
              <a:t> file</a:t>
            </a:r>
            <a:endParaRPr lang="fr-FR" dirty="0">
              <a:latin typeface="+mj-lt"/>
            </a:endParaRPr>
          </a:p>
          <a:p>
            <a:pPr lvl="1">
              <a:spcAft>
                <a:spcPts val="1200"/>
              </a:spcAft>
            </a:pPr>
            <a:endParaRPr lang="fr-FR" dirty="0" smtClean="0">
              <a:latin typeface="+mj-lt"/>
            </a:endParaRPr>
          </a:p>
          <a:p>
            <a:pPr lvl="0">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6"/>
          <p:cNvSpPr/>
          <p:nvPr/>
        </p:nvSpPr>
        <p:spPr>
          <a:xfrm>
            <a:off x="179512" y="4297660"/>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anose="02070309020205020404" pitchFamily="49" charset="0"/>
                <a:cs typeface="Courier New" panose="02070309020205020404" pitchFamily="49" charset="0"/>
              </a:rPr>
              <a:t>&lt;</a:t>
            </a:r>
            <a:r>
              <a:rPr lang="en-US" b="1" dirty="0" err="1" smtClean="0">
                <a:solidFill>
                  <a:srgbClr val="0070C0"/>
                </a:solidFill>
                <a:latin typeface="Courier New" panose="02070309020205020404" pitchFamily="49" charset="0"/>
                <a:cs typeface="Courier New" panose="02070309020205020404" pitchFamily="49" charset="0"/>
              </a:rPr>
              <a:t>TextBlock</a:t>
            </a:r>
            <a:r>
              <a:rPr lang="en-US" b="1" dirty="0" smtClean="0">
                <a:solidFill>
                  <a:srgbClr val="0070C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x:Uid</a:t>
            </a:r>
            <a:r>
              <a:rPr lang="en-US" b="1" dirty="0" smtClean="0">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a:t>
            </a:r>
            <a:r>
              <a:rPr lang="en-US" b="1" dirty="0" err="1" smtClean="0">
                <a:solidFill>
                  <a:srgbClr val="00B050"/>
                </a:solidFill>
                <a:latin typeface="Courier New" panose="02070309020205020404" pitchFamily="49" charset="0"/>
                <a:cs typeface="Courier New" panose="02070309020205020404" pitchFamily="49" charset="0"/>
              </a:rPr>
              <a:t>MyTextBlock</a:t>
            </a:r>
            <a:r>
              <a:rPr lang="en-US" b="1" dirty="0" smtClean="0">
                <a:solidFill>
                  <a:srgbClr val="00B050"/>
                </a:solidFill>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Text</a:t>
            </a:r>
            <a:r>
              <a:rPr lang="en-US" b="1" dirty="0" smtClean="0">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"Fallback text" </a:t>
            </a:r>
            <a:r>
              <a:rPr lang="en-US" b="1" dirty="0" smtClean="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2994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Resources strings</a:t>
            </a:r>
          </a:p>
        </p:txBody>
      </p:sp>
      <p:sp>
        <p:nvSpPr>
          <p:cNvPr id="18434" name="Espace réservé du contenu 2"/>
          <p:cNvSpPr>
            <a:spLocks noGrp="1"/>
          </p:cNvSpPr>
          <p:nvPr>
            <p:ph idx="1"/>
          </p:nvPr>
        </p:nvSpPr>
        <p:spPr>
          <a:xfrm>
            <a:off x="467544" y="1128713"/>
            <a:ext cx="8352928" cy="4230687"/>
          </a:xfrm>
        </p:spPr>
        <p:txBody>
          <a:bodyPr/>
          <a:lstStyle/>
          <a:p>
            <a:pPr lvl="0">
              <a:spcAft>
                <a:spcPts val="1200"/>
              </a:spcAft>
            </a:pPr>
            <a:r>
              <a:rPr lang="fr-FR" dirty="0" smtClean="0">
                <a:latin typeface="+mj-lt"/>
              </a:rPr>
              <a:t>In </a:t>
            </a:r>
            <a:r>
              <a:rPr lang="fr-FR" dirty="0" err="1" smtClean="0">
                <a:latin typeface="+mj-lt"/>
              </a:rPr>
              <a:t>Resources.resw</a:t>
            </a:r>
            <a:r>
              <a:rPr lang="fr-FR" dirty="0" smtClean="0">
                <a:latin typeface="+mj-lt"/>
              </a:rPr>
              <a:t> file:</a:t>
            </a:r>
            <a:endParaRPr lang="fr-FR" dirty="0">
              <a:latin typeface="+mj-lt"/>
            </a:endParaRPr>
          </a:p>
          <a:p>
            <a:pPr lvl="1">
              <a:spcAft>
                <a:spcPts val="1200"/>
              </a:spcAft>
            </a:pPr>
            <a:endParaRPr lang="fr-FR" dirty="0" smtClean="0">
              <a:latin typeface="+mj-lt"/>
            </a:endParaRPr>
          </a:p>
          <a:p>
            <a:pPr lvl="0">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6"/>
          <p:cNvSpPr/>
          <p:nvPr/>
        </p:nvSpPr>
        <p:spPr>
          <a:xfrm>
            <a:off x="179512" y="4297660"/>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x:Uid</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err="1" smtClean="0">
                <a:solidFill>
                  <a:srgbClr val="00B050"/>
                </a:solidFill>
                <a:latin typeface="Courier New" panose="02070309020205020404" pitchFamily="49" charset="0"/>
                <a:cs typeface="Courier New" panose="02070309020205020404" pitchFamily="49" charset="0"/>
              </a:rPr>
              <a:t>MyTextBlock</a:t>
            </a:r>
            <a:r>
              <a:rPr lang="en-US" b="1" smtClean="0">
                <a:solidFill>
                  <a:srgbClr val="00B050"/>
                </a:solidFill>
                <a:latin typeface="Courier New" panose="02070309020205020404" pitchFamily="49" charset="0"/>
                <a:cs typeface="Courier New" panose="02070309020205020404" pitchFamily="49" charset="0"/>
              </a:rPr>
              <a:t>”</a:t>
            </a:r>
            <a:r>
              <a:rPr lang="en-US" b="1" smtClean="0">
                <a:latin typeface="Courier New" panose="02070309020205020404" pitchFamily="49" charset="0"/>
                <a:cs typeface="Courier New" panose="02070309020205020404" pitchFamily="49" charset="0"/>
              </a:rPr>
              <a:t> </a:t>
            </a:r>
            <a:r>
              <a:rPr lang="en-US" b="1" smtClean="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p:txBody>
      </p:sp>
      <p:pic>
        <p:nvPicPr>
          <p:cNvPr id="2" name="Image 1"/>
          <p:cNvPicPr>
            <a:picLocks noChangeAspect="1"/>
          </p:cNvPicPr>
          <p:nvPr/>
        </p:nvPicPr>
        <p:blipFill>
          <a:blip r:embed="rId4" cstate="print"/>
          <a:stretch>
            <a:fillRect/>
          </a:stretch>
        </p:blipFill>
        <p:spPr>
          <a:xfrm>
            <a:off x="1979712" y="1777380"/>
            <a:ext cx="4924425" cy="1219200"/>
          </a:xfrm>
          <a:prstGeom prst="rect">
            <a:avLst/>
          </a:prstGeom>
        </p:spPr>
      </p:pic>
      <p:sp>
        <p:nvSpPr>
          <p:cNvPr id="3" name="Flèche courbée vers la droite 2"/>
          <p:cNvSpPr/>
          <p:nvPr/>
        </p:nvSpPr>
        <p:spPr>
          <a:xfrm>
            <a:off x="755576" y="1777380"/>
            <a:ext cx="1224136" cy="2229780"/>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1979712" y="1790272"/>
            <a:ext cx="2160240" cy="347148"/>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Image 4"/>
          <p:cNvPicPr>
            <a:picLocks noChangeAspect="1"/>
          </p:cNvPicPr>
          <p:nvPr/>
        </p:nvPicPr>
        <p:blipFill rotWithShape="1">
          <a:blip r:embed="rId5" cstate="print"/>
          <a:srcRect l="4660" r="15467"/>
          <a:stretch/>
        </p:blipFill>
        <p:spPr>
          <a:xfrm>
            <a:off x="2050401" y="3442394"/>
            <a:ext cx="5977983" cy="423218"/>
          </a:xfrm>
          <a:prstGeom prst="rect">
            <a:avLst/>
          </a:prstGeom>
        </p:spPr>
      </p:pic>
      <p:cxnSp>
        <p:nvCxnSpPr>
          <p:cNvPr id="8" name="Connecteur droit avec flèche 7"/>
          <p:cNvCxnSpPr/>
          <p:nvPr/>
        </p:nvCxnSpPr>
        <p:spPr>
          <a:xfrm>
            <a:off x="2843808" y="3865612"/>
            <a:ext cx="504056" cy="4320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onnecteur droit avec flèche 13"/>
          <p:cNvCxnSpPr/>
          <p:nvPr/>
        </p:nvCxnSpPr>
        <p:spPr>
          <a:xfrm>
            <a:off x="3635896" y="3793604"/>
            <a:ext cx="1152128" cy="5040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172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Hello Application</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Modern UI Apps Development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Note about UID</a:t>
            </a:r>
          </a:p>
        </p:txBody>
      </p:sp>
      <p:sp>
        <p:nvSpPr>
          <p:cNvPr id="18434" name="Espace réservé du contenu 2"/>
          <p:cNvSpPr>
            <a:spLocks noGrp="1"/>
          </p:cNvSpPr>
          <p:nvPr>
            <p:ph idx="1"/>
          </p:nvPr>
        </p:nvSpPr>
        <p:spPr>
          <a:xfrm>
            <a:off x="467544" y="1128713"/>
            <a:ext cx="8352928" cy="4230687"/>
          </a:xfrm>
        </p:spPr>
        <p:txBody>
          <a:bodyPr/>
          <a:lstStyle/>
          <a:p>
            <a:pPr marL="0" lvl="0" indent="0" algn="ctr">
              <a:spcAft>
                <a:spcPts val="1200"/>
              </a:spcAft>
              <a:buNone/>
            </a:pPr>
            <a:endParaRPr lang="fr-FR" dirty="0" smtClean="0">
              <a:latin typeface="+mj-lt"/>
            </a:endParaRPr>
          </a:p>
          <a:p>
            <a:pPr marL="0" lvl="0" indent="0" algn="ctr">
              <a:spcAft>
                <a:spcPts val="1200"/>
              </a:spcAft>
              <a:buNone/>
            </a:pPr>
            <a:endParaRPr lang="fr-FR" dirty="0">
              <a:latin typeface="+mj-lt"/>
            </a:endParaRPr>
          </a:p>
          <a:p>
            <a:pPr marL="0" lvl="0" indent="0" algn="ctr">
              <a:spcAft>
                <a:spcPts val="1200"/>
              </a:spcAft>
              <a:buNone/>
            </a:pPr>
            <a:r>
              <a:rPr lang="fr-FR" dirty="0" smtClean="0">
                <a:latin typeface="+mj-lt"/>
              </a:rPr>
              <a:t>UID </a:t>
            </a:r>
            <a:r>
              <a:rPr lang="fr-FR" dirty="0" err="1" smtClean="0">
                <a:latin typeface="+mj-lt"/>
              </a:rPr>
              <a:t>means</a:t>
            </a:r>
            <a:r>
              <a:rPr lang="fr-FR" dirty="0" smtClean="0">
                <a:latin typeface="+mj-lt"/>
              </a:rPr>
              <a:t> </a:t>
            </a:r>
            <a:r>
              <a:rPr lang="fr-FR" dirty="0" err="1" smtClean="0">
                <a:latin typeface="+mj-lt"/>
              </a:rPr>
              <a:t>UniqueID</a:t>
            </a:r>
            <a:r>
              <a:rPr lang="fr-FR" dirty="0" smtClean="0">
                <a:latin typeface="+mj-lt"/>
              </a:rPr>
              <a:t>…</a:t>
            </a:r>
          </a:p>
          <a:p>
            <a:pPr marL="0" lvl="0" indent="0" algn="ctr">
              <a:spcAft>
                <a:spcPts val="1200"/>
              </a:spcAft>
              <a:buNone/>
            </a:pPr>
            <a:r>
              <a:rPr lang="fr-FR" dirty="0" err="1" smtClean="0">
                <a:latin typeface="+mj-lt"/>
              </a:rPr>
              <a:t>Don’t</a:t>
            </a:r>
            <a:r>
              <a:rPr lang="fr-FR" dirty="0" smtClean="0">
                <a:latin typeface="+mj-lt"/>
              </a:rPr>
              <a:t> duplicate </a:t>
            </a:r>
            <a:r>
              <a:rPr lang="fr-FR" dirty="0" err="1" smtClean="0">
                <a:latin typeface="+mj-lt"/>
              </a:rPr>
              <a:t>it</a:t>
            </a:r>
            <a:r>
              <a:rPr lang="fr-FR" dirty="0" smtClean="0">
                <a:latin typeface="+mj-lt"/>
              </a:rPr>
              <a:t> </a:t>
            </a:r>
            <a:r>
              <a:rPr lang="fr-FR" dirty="0" smtClean="0">
                <a:latin typeface="+mj-lt"/>
                <a:sym typeface="Wingdings" panose="05000000000000000000" pitchFamily="2" charset="2"/>
              </a:rPr>
              <a:t></a:t>
            </a:r>
            <a:endParaRPr lang="fr-FR"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789396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547169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en-US" sz="2800" dirty="0" smtClean="0"/>
              <a:t>Add an </a:t>
            </a:r>
            <a:r>
              <a:rPr lang="en-US" sz="2800" dirty="0" err="1" smtClean="0"/>
              <a:t>HubSection</a:t>
            </a:r>
            <a:endParaRPr lang="en-US" sz="2800" dirty="0" smtClean="0"/>
          </a:p>
          <a:p>
            <a:pPr lvl="1"/>
            <a:r>
              <a:rPr lang="fr-FR" dirty="0" smtClean="0"/>
              <a:t>It </a:t>
            </a:r>
            <a:r>
              <a:rPr lang="fr-FR" dirty="0" err="1" smtClean="0"/>
              <a:t>will</a:t>
            </a:r>
            <a:r>
              <a:rPr lang="fr-FR" dirty="0" smtClean="0"/>
              <a:t> </a:t>
            </a:r>
            <a:r>
              <a:rPr lang="fr-FR" dirty="0" err="1" smtClean="0"/>
              <a:t>be</a:t>
            </a:r>
            <a:r>
              <a:rPr lang="fr-FR" dirty="0" smtClean="0"/>
              <a:t> about </a:t>
            </a:r>
            <a:r>
              <a:rPr lang="fr-FR" dirty="0" err="1" smtClean="0"/>
              <a:t>you</a:t>
            </a:r>
            <a:r>
              <a:rPr lang="fr-FR" dirty="0" smtClean="0"/>
              <a:t>!</a:t>
            </a:r>
          </a:p>
          <a:p>
            <a:pPr lvl="1"/>
            <a:r>
              <a:rPr lang="fr-FR" dirty="0" err="1" smtClean="0"/>
              <a:t>Named</a:t>
            </a:r>
            <a:r>
              <a:rPr lang="fr-FR" dirty="0" smtClean="0"/>
              <a:t> « The </a:t>
            </a:r>
            <a:r>
              <a:rPr lang="fr-FR" dirty="0" err="1" smtClean="0"/>
              <a:t>app</a:t>
            </a:r>
            <a:r>
              <a:rPr lang="fr-FR" dirty="0" smtClean="0"/>
              <a:t> </a:t>
            </a:r>
            <a:r>
              <a:rPr lang="fr-FR" dirty="0" err="1" smtClean="0"/>
              <a:t>author</a:t>
            </a:r>
            <a:r>
              <a:rPr lang="fr-FR" dirty="0" smtClean="0"/>
              <a:t> »</a:t>
            </a:r>
          </a:p>
          <a:p>
            <a:pPr lvl="1"/>
            <a:endParaRPr lang="fr-FR" dirty="0"/>
          </a:p>
          <a:p>
            <a:r>
              <a:rPr lang="fr-FR" dirty="0" err="1" smtClean="0"/>
              <a:t>Include</a:t>
            </a:r>
            <a:r>
              <a:rPr lang="fr-FR" dirty="0" smtClean="0"/>
              <a:t> at least:</a:t>
            </a:r>
          </a:p>
          <a:p>
            <a:pPr lvl="1"/>
            <a:r>
              <a:rPr lang="fr-FR" dirty="0" smtClean="0"/>
              <a:t>One </a:t>
            </a:r>
            <a:r>
              <a:rPr lang="fr-FR" dirty="0" err="1" smtClean="0"/>
              <a:t>picture</a:t>
            </a:r>
            <a:endParaRPr lang="fr-FR" dirty="0" smtClean="0"/>
          </a:p>
          <a:p>
            <a:pPr lvl="1"/>
            <a:r>
              <a:rPr lang="fr-FR" dirty="0" err="1" smtClean="0"/>
              <a:t>Your</a:t>
            </a:r>
            <a:r>
              <a:rPr lang="fr-FR" dirty="0" smtClean="0"/>
              <a:t> </a:t>
            </a:r>
            <a:r>
              <a:rPr lang="fr-FR" dirty="0" err="1" smtClean="0"/>
              <a:t>FullName</a:t>
            </a:r>
            <a:endParaRPr lang="fr-FR" dirty="0" smtClean="0"/>
          </a:p>
          <a:p>
            <a:pPr lvl="1"/>
            <a:r>
              <a:rPr lang="fr-FR" dirty="0" smtClean="0"/>
              <a:t>A description about </a:t>
            </a:r>
            <a:r>
              <a:rPr lang="fr-FR" dirty="0" err="1" smtClean="0"/>
              <a:t>you</a:t>
            </a:r>
            <a:r>
              <a:rPr lang="fr-FR" dirty="0"/>
              <a:t> </a:t>
            </a:r>
            <a:r>
              <a:rPr lang="fr-FR" dirty="0" smtClean="0"/>
              <a:t>(</a:t>
            </a:r>
            <a:r>
              <a:rPr lang="fr-FR" dirty="0" err="1" smtClean="0"/>
              <a:t>Lorem</a:t>
            </a:r>
            <a:r>
              <a:rPr lang="fr-FR" dirty="0" smtClean="0"/>
              <a:t> </a:t>
            </a:r>
            <a:r>
              <a:rPr lang="fr-FR" dirty="0" err="1" smtClean="0"/>
              <a:t>Ipsum</a:t>
            </a:r>
            <a:r>
              <a:rPr lang="fr-FR" dirty="0" smtClean="0"/>
              <a:t>)</a:t>
            </a:r>
          </a:p>
          <a:p>
            <a:pPr lvl="1"/>
            <a:r>
              <a:rPr lang="fr-FR" dirty="0" smtClean="0"/>
              <a:t>A </a:t>
            </a:r>
            <a:r>
              <a:rPr lang="fr-FR" dirty="0" err="1" smtClean="0"/>
              <a:t>GridView</a:t>
            </a:r>
            <a:r>
              <a:rPr lang="fr-FR" dirty="0" smtClean="0"/>
              <a:t> </a:t>
            </a:r>
            <a:r>
              <a:rPr lang="fr-FR" dirty="0" err="1" smtClean="0"/>
              <a:t>with</a:t>
            </a:r>
            <a:r>
              <a:rPr lang="fr-FR" dirty="0" smtClean="0"/>
              <a:t> </a:t>
            </a:r>
            <a:r>
              <a:rPr lang="fr-FR" dirty="0" err="1" smtClean="0"/>
              <a:t>your</a:t>
            </a:r>
            <a:r>
              <a:rPr lang="fr-FR" dirty="0" smtClean="0"/>
              <a:t> </a:t>
            </a:r>
            <a:r>
              <a:rPr lang="fr-FR" dirty="0" err="1" smtClean="0"/>
              <a:t>skills</a:t>
            </a:r>
            <a:r>
              <a:rPr lang="fr-FR" dirty="0" smtClean="0"/>
              <a:t> (at least 5)</a:t>
            </a:r>
          </a:p>
          <a:p>
            <a:pPr lvl="1"/>
            <a:endParaRPr lang="en-US" dirty="0" smtClean="0"/>
          </a:p>
        </p:txBody>
      </p:sp>
      <p:sp>
        <p:nvSpPr>
          <p:cNvPr id="4"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pic>
        <p:nvPicPr>
          <p:cNvPr id="10242" name="Picture 2" descr="D:\Users\Renaud\Desktop\StageFinEtudesSupinfo\Icons-New\v3\Min\Exerci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8423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3" name="Espace réservé du contenu 2"/>
          <p:cNvSpPr>
            <a:spLocks noGrp="1"/>
          </p:cNvSpPr>
          <p:nvPr>
            <p:ph idx="1"/>
          </p:nvPr>
        </p:nvSpPr>
        <p:spPr/>
        <p:txBody>
          <a:bodyPr/>
          <a:lstStyle/>
          <a:p>
            <a:r>
              <a:rPr lang="fr-FR" sz="2800" dirty="0" err="1" smtClean="0"/>
              <a:t>Every</a:t>
            </a:r>
            <a:r>
              <a:rPr lang="fr-FR" sz="2800" dirty="0" smtClean="0"/>
              <a:t> </a:t>
            </a:r>
            <a:r>
              <a:rPr lang="fr-FR" sz="2800" dirty="0" err="1" smtClean="0"/>
              <a:t>text</a:t>
            </a:r>
            <a:r>
              <a:rPr lang="fr-FR" sz="2800" dirty="0" smtClean="0"/>
              <a:t> must </a:t>
            </a:r>
            <a:r>
              <a:rPr lang="fr-FR" sz="2800" dirty="0" err="1" smtClean="0"/>
              <a:t>be</a:t>
            </a:r>
            <a:r>
              <a:rPr lang="fr-FR" sz="2800" dirty="0" smtClean="0"/>
              <a:t> </a:t>
            </a:r>
            <a:r>
              <a:rPr lang="fr-FR" sz="2800" dirty="0" err="1" smtClean="0"/>
              <a:t>contained</a:t>
            </a:r>
            <a:r>
              <a:rPr lang="fr-FR" sz="2800" dirty="0" smtClean="0"/>
              <a:t> in the </a:t>
            </a:r>
            <a:r>
              <a:rPr lang="fr-FR" sz="2800" dirty="0" err="1" smtClean="0"/>
              <a:t>Shared</a:t>
            </a:r>
            <a:r>
              <a:rPr lang="fr-FR" sz="2800" dirty="0" smtClean="0"/>
              <a:t> </a:t>
            </a:r>
            <a:r>
              <a:rPr lang="fr-FR" sz="2800" dirty="0" err="1" smtClean="0"/>
              <a:t>path</a:t>
            </a:r>
            <a:endParaRPr lang="fr-FR" sz="2800" dirty="0" smtClean="0"/>
          </a:p>
          <a:p>
            <a:pPr lvl="1"/>
            <a:r>
              <a:rPr lang="fr-FR" dirty="0" err="1" smtClean="0"/>
              <a:t>Same</a:t>
            </a:r>
            <a:r>
              <a:rPr lang="fr-FR" dirty="0" smtClean="0"/>
              <a:t> for image(s)</a:t>
            </a:r>
          </a:p>
          <a:p>
            <a:pPr lvl="1"/>
            <a:r>
              <a:rPr lang="fr-FR" dirty="0" err="1" smtClean="0"/>
              <a:t>Same</a:t>
            </a:r>
            <a:r>
              <a:rPr lang="fr-FR" dirty="0" smtClean="0"/>
              <a:t> for </a:t>
            </a:r>
            <a:r>
              <a:rPr lang="fr-FR" dirty="0" err="1" smtClean="0"/>
              <a:t>styling</a:t>
            </a:r>
            <a:endParaRPr lang="fr-FR" dirty="0" smtClean="0"/>
          </a:p>
          <a:p>
            <a:pPr lvl="1"/>
            <a:endParaRPr lang="fr-FR" dirty="0"/>
          </a:p>
          <a:p>
            <a:r>
              <a:rPr lang="fr-FR" dirty="0" err="1" smtClean="0"/>
              <a:t>Take</a:t>
            </a:r>
            <a:r>
              <a:rPr lang="fr-FR" dirty="0" smtClean="0"/>
              <a:t> </a:t>
            </a:r>
            <a:r>
              <a:rPr lang="fr-FR" dirty="0" err="1" smtClean="0"/>
              <a:t>your</a:t>
            </a:r>
            <a:r>
              <a:rPr lang="fr-FR" dirty="0" smtClean="0"/>
              <a:t> time to </a:t>
            </a:r>
            <a:r>
              <a:rPr lang="fr-FR" dirty="0" err="1" smtClean="0"/>
              <a:t>create</a:t>
            </a:r>
            <a:r>
              <a:rPr lang="fr-FR" dirty="0" smtClean="0"/>
              <a:t> a </a:t>
            </a:r>
            <a:r>
              <a:rPr lang="fr-FR" dirty="0" err="1" smtClean="0"/>
              <a:t>nice</a:t>
            </a:r>
            <a:r>
              <a:rPr lang="fr-FR" dirty="0" smtClean="0"/>
              <a:t> UI</a:t>
            </a:r>
          </a:p>
          <a:p>
            <a:pPr lvl="1"/>
            <a:r>
              <a:rPr lang="fr-FR" dirty="0" smtClean="0"/>
              <a:t>Explore </a:t>
            </a:r>
            <a:r>
              <a:rPr lang="fr-FR" dirty="0" err="1" smtClean="0"/>
              <a:t>with</a:t>
            </a:r>
            <a:r>
              <a:rPr lang="fr-FR" dirty="0" smtClean="0"/>
              <a:t> IntelliSense!</a:t>
            </a:r>
            <a:endParaRPr lang="en-US" dirty="0" smtClean="0"/>
          </a:p>
        </p:txBody>
      </p:sp>
      <p:sp>
        <p:nvSpPr>
          <p:cNvPr id="4" name="Espace réservé du contenu 3"/>
          <p:cNvSpPr>
            <a:spLocks noGrp="1"/>
          </p:cNvSpPr>
          <p:nvPr>
            <p:ph sz="quarter" idx="13"/>
          </p:nvPr>
        </p:nvSpPr>
        <p:spPr/>
        <p:txBody>
          <a:bodyPr/>
          <a:lstStyle/>
          <a:p>
            <a:r>
              <a:rPr lang="en-US" dirty="0">
                <a:ea typeface="ＭＳ Ｐゴシック" pitchFamily="34" charset="-128"/>
              </a:rPr>
              <a:t>Basic Controls &amp; Resources</a:t>
            </a:r>
          </a:p>
        </p:txBody>
      </p:sp>
      <p:pic>
        <p:nvPicPr>
          <p:cNvPr id="10242" name="Picture 2" descr="D:\Users\Renaud\Desktop\StageFinEtudesSupinfo\Icons-New\v3\Min\Exerci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33153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Bindings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Modern UI Apps Development</a:t>
            </a:r>
            <a:endParaRPr lang="en-US" dirty="0"/>
          </a:p>
        </p:txBody>
      </p:sp>
      <p:pic>
        <p:nvPicPr>
          <p:cNvPr id="1026" name="Picture 2" descr="http://www.adequat.com/images/chaineMaill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2065412"/>
            <a:ext cx="42862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2012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err="1" smtClean="0">
                <a:latin typeface="+mj-lt"/>
              </a:rPr>
              <a:t>We</a:t>
            </a:r>
            <a:r>
              <a:rPr lang="fr-FR" dirty="0" smtClean="0">
                <a:latin typeface="+mj-lt"/>
              </a:rPr>
              <a:t> </a:t>
            </a:r>
            <a:r>
              <a:rPr lang="fr-FR" dirty="0" err="1" smtClean="0">
                <a:latin typeface="+mj-lt"/>
              </a:rPr>
              <a:t>only</a:t>
            </a:r>
            <a:r>
              <a:rPr lang="fr-FR" dirty="0" smtClean="0">
                <a:latin typeface="+mj-lt"/>
              </a:rPr>
              <a:t> </a:t>
            </a:r>
            <a:r>
              <a:rPr lang="fr-FR" dirty="0" err="1" smtClean="0">
                <a:latin typeface="+mj-lt"/>
              </a:rPr>
              <a:t>saw</a:t>
            </a:r>
            <a:r>
              <a:rPr lang="fr-FR" dirty="0" smtClean="0">
                <a:latin typeface="+mj-lt"/>
              </a:rPr>
              <a:t> </a:t>
            </a:r>
            <a:r>
              <a:rPr lang="fr-FR" dirty="0" err="1" smtClean="0">
                <a:latin typeface="+mj-lt"/>
              </a:rPr>
              <a:t>static</a:t>
            </a:r>
            <a:r>
              <a:rPr lang="fr-FR" dirty="0" smtClean="0">
                <a:latin typeface="+mj-lt"/>
              </a:rPr>
              <a:t> data</a:t>
            </a:r>
          </a:p>
          <a:p>
            <a:pPr lvl="1">
              <a:spcAft>
                <a:spcPts val="1200"/>
              </a:spcAft>
            </a:pPr>
            <a:r>
              <a:rPr lang="fr-FR" dirty="0" smtClean="0">
                <a:latin typeface="+mj-lt"/>
              </a:rPr>
              <a:t>Time to use </a:t>
            </a:r>
            <a:r>
              <a:rPr lang="fr-FR" dirty="0" err="1" smtClean="0">
                <a:latin typeface="+mj-lt"/>
              </a:rPr>
              <a:t>some</a:t>
            </a:r>
            <a:r>
              <a:rPr lang="fr-FR" dirty="0" smtClean="0">
                <a:latin typeface="+mj-lt"/>
              </a:rPr>
              <a:t> </a:t>
            </a:r>
            <a:r>
              <a:rPr lang="fr-FR" dirty="0" err="1" smtClean="0">
                <a:latin typeface="+mj-lt"/>
              </a:rPr>
              <a:t>computed</a:t>
            </a:r>
            <a:r>
              <a:rPr lang="fr-FR" dirty="0" smtClean="0">
                <a:latin typeface="+mj-lt"/>
              </a:rPr>
              <a:t> </a:t>
            </a:r>
            <a:r>
              <a:rPr lang="fr-FR" dirty="0" err="1" smtClean="0">
                <a:latin typeface="+mj-lt"/>
              </a:rPr>
              <a:t>ones</a:t>
            </a:r>
            <a:r>
              <a:rPr lang="fr-FR" dirty="0" smtClean="0">
                <a:latin typeface="+mj-lt"/>
              </a:rPr>
              <a:t>!</a:t>
            </a:r>
            <a:endParaRPr lang="en-US" dirty="0" smtClean="0">
              <a:latin typeface="+mj-lt"/>
            </a:endParaRPr>
          </a:p>
          <a:p>
            <a:pPr lvl="0">
              <a:spcAft>
                <a:spcPts val="1200"/>
              </a:spcAft>
            </a:pPr>
            <a:r>
              <a:rPr lang="fr-FR" dirty="0" smtClean="0">
                <a:latin typeface="+mj-lt"/>
              </a:rPr>
              <a:t>Data </a:t>
            </a:r>
            <a:r>
              <a:rPr lang="fr-FR" dirty="0" err="1" smtClean="0">
                <a:latin typeface="+mj-lt"/>
              </a:rPr>
              <a:t>is</a:t>
            </a:r>
            <a:r>
              <a:rPr lang="fr-FR" dirty="0" smtClean="0">
                <a:latin typeface="+mj-lt"/>
              </a:rPr>
              <a:t> </a:t>
            </a:r>
            <a:r>
              <a:rPr lang="fr-FR" dirty="0" err="1" smtClean="0">
                <a:latin typeface="+mj-lt"/>
              </a:rPr>
              <a:t>usually</a:t>
            </a:r>
            <a:r>
              <a:rPr lang="fr-FR" dirty="0" smtClean="0">
                <a:latin typeface="+mj-lt"/>
              </a:rPr>
              <a:t> </a:t>
            </a:r>
            <a:r>
              <a:rPr lang="fr-FR" dirty="0" err="1" smtClean="0">
                <a:latin typeface="+mj-lt"/>
              </a:rPr>
              <a:t>created</a:t>
            </a:r>
            <a:r>
              <a:rPr lang="fr-FR" dirty="0" smtClean="0">
                <a:latin typeface="+mj-lt"/>
              </a:rPr>
              <a:t> in Code </a:t>
            </a:r>
            <a:r>
              <a:rPr lang="fr-FR" dirty="0" err="1" smtClean="0">
                <a:latin typeface="+mj-lt"/>
              </a:rPr>
              <a:t>Behind</a:t>
            </a:r>
            <a:r>
              <a:rPr lang="fr-FR" dirty="0" smtClean="0">
                <a:latin typeface="+mj-lt"/>
              </a:rPr>
              <a:t> (C# or JS)</a:t>
            </a:r>
          </a:p>
          <a:p>
            <a:pPr lvl="1">
              <a:spcAft>
                <a:spcPts val="1200"/>
              </a:spcAft>
            </a:pPr>
            <a:r>
              <a:rPr lang="fr-FR" dirty="0" smtClean="0">
                <a:latin typeface="+mj-lt"/>
              </a:rPr>
              <a:t>Internet </a:t>
            </a:r>
            <a:r>
              <a:rPr lang="fr-FR" dirty="0" err="1" smtClean="0">
                <a:latin typeface="+mj-lt"/>
              </a:rPr>
              <a:t>connection</a:t>
            </a:r>
            <a:endParaRPr lang="fr-FR" dirty="0" smtClean="0">
              <a:latin typeface="+mj-lt"/>
            </a:endParaRPr>
          </a:p>
          <a:p>
            <a:pPr lvl="1">
              <a:spcAft>
                <a:spcPts val="1200"/>
              </a:spcAft>
            </a:pPr>
            <a:r>
              <a:rPr lang="fr-FR" dirty="0" err="1" smtClean="0">
                <a:latin typeface="+mj-lt"/>
              </a:rPr>
              <a:t>Database</a:t>
            </a:r>
            <a:r>
              <a:rPr lang="fr-FR" dirty="0" smtClean="0">
                <a:latin typeface="+mj-lt"/>
              </a:rPr>
              <a:t> </a:t>
            </a:r>
            <a:r>
              <a:rPr lang="fr-FR" dirty="0" err="1" smtClean="0">
                <a:latin typeface="+mj-lt"/>
              </a:rPr>
              <a:t>queries</a:t>
            </a:r>
            <a:endParaRPr lang="fr-FR" dirty="0">
              <a:latin typeface="+mj-lt"/>
            </a:endParaRPr>
          </a:p>
          <a:p>
            <a:pPr lvl="1">
              <a:spcAft>
                <a:spcPts val="1200"/>
              </a:spcAft>
            </a:pPr>
            <a:r>
              <a:rPr lang="fr-FR" dirty="0" smtClean="0">
                <a:latin typeface="+mj-lt"/>
              </a:rPr>
              <a:t>Flat files…</a:t>
            </a:r>
            <a:endParaRPr lang="en-US" dirty="0" smtClean="0">
              <a:latin typeface="+mj-lt"/>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191194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smtClean="0">
                <a:latin typeface="+mj-lt"/>
              </a:rPr>
              <a:t>In .NET, </a:t>
            </a:r>
            <a:r>
              <a:rPr lang="fr-FR" dirty="0" err="1" smtClean="0">
                <a:latin typeface="+mj-lt"/>
              </a:rPr>
              <a:t>we</a:t>
            </a:r>
            <a:r>
              <a:rPr lang="fr-FR" dirty="0" smtClean="0">
                <a:latin typeface="+mj-lt"/>
              </a:rPr>
              <a:t> use </a:t>
            </a:r>
            <a:r>
              <a:rPr lang="fr-FR" dirty="0" err="1" smtClean="0">
                <a:latin typeface="+mj-lt"/>
              </a:rPr>
              <a:t>something</a:t>
            </a:r>
            <a:r>
              <a:rPr lang="fr-FR" dirty="0" smtClean="0">
                <a:latin typeface="+mj-lt"/>
              </a:rPr>
              <a:t> </a:t>
            </a:r>
            <a:r>
              <a:rPr lang="fr-FR" dirty="0" err="1" smtClean="0">
                <a:latin typeface="+mj-lt"/>
              </a:rPr>
              <a:t>called</a:t>
            </a:r>
            <a:r>
              <a:rPr lang="fr-FR" dirty="0" smtClean="0">
                <a:latin typeface="+mj-lt"/>
              </a:rPr>
              <a:t> Bindings</a:t>
            </a:r>
          </a:p>
          <a:p>
            <a:pPr lvl="1">
              <a:spcAft>
                <a:spcPts val="1200"/>
              </a:spcAft>
            </a:pPr>
            <a:r>
              <a:rPr lang="fr-FR" dirty="0" err="1" smtClean="0">
                <a:latin typeface="+mj-lt"/>
              </a:rPr>
              <a:t>Represent</a:t>
            </a:r>
            <a:r>
              <a:rPr lang="fr-FR" dirty="0" smtClean="0">
                <a:latin typeface="+mj-lt"/>
              </a:rPr>
              <a:t> </a:t>
            </a:r>
            <a:r>
              <a:rPr lang="fr-FR" dirty="0" err="1" smtClean="0">
                <a:latin typeface="+mj-lt"/>
              </a:rPr>
              <a:t>link</a:t>
            </a:r>
            <a:r>
              <a:rPr lang="fr-FR" dirty="0" smtClean="0">
                <a:latin typeface="+mj-lt"/>
              </a:rPr>
              <a:t> </a:t>
            </a:r>
            <a:r>
              <a:rPr lang="fr-FR" dirty="0" err="1" smtClean="0">
                <a:latin typeface="+mj-lt"/>
              </a:rPr>
              <a:t>between</a:t>
            </a:r>
            <a:r>
              <a:rPr lang="fr-FR" dirty="0" smtClean="0">
                <a:latin typeface="+mj-lt"/>
              </a:rPr>
              <a:t> </a:t>
            </a:r>
            <a:r>
              <a:rPr lang="fr-FR" dirty="0" err="1" smtClean="0">
                <a:latin typeface="+mj-lt"/>
              </a:rPr>
              <a:t>view</a:t>
            </a:r>
            <a:r>
              <a:rPr lang="fr-FR" dirty="0" smtClean="0">
                <a:latin typeface="+mj-lt"/>
              </a:rPr>
              <a:t> and code </a:t>
            </a:r>
            <a:r>
              <a:rPr lang="fr-FR" dirty="0" err="1" smtClean="0">
                <a:latin typeface="+mj-lt"/>
              </a:rPr>
              <a:t>behind</a:t>
            </a:r>
            <a:endParaRPr lang="fr-FR" dirty="0">
              <a:latin typeface="+mj-lt"/>
            </a:endParaRPr>
          </a:p>
          <a:p>
            <a:pPr>
              <a:spcAft>
                <a:spcPts val="1200"/>
              </a:spcAft>
            </a:pPr>
            <a:r>
              <a:rPr lang="fr-FR" dirty="0" smtClean="0">
                <a:latin typeface="+mj-lt"/>
              </a:rPr>
              <a:t>Long story short:</a:t>
            </a:r>
          </a:p>
          <a:p>
            <a:pPr lvl="1">
              <a:spcAft>
                <a:spcPts val="1200"/>
              </a:spcAft>
            </a:pPr>
            <a:r>
              <a:rPr lang="fr-FR" dirty="0" smtClean="0">
                <a:latin typeface="+mj-lt"/>
              </a:rPr>
              <a:t>You </a:t>
            </a:r>
            <a:r>
              <a:rPr lang="fr-FR" dirty="0" err="1" smtClean="0">
                <a:latin typeface="+mj-lt"/>
              </a:rPr>
              <a:t>create</a:t>
            </a:r>
            <a:r>
              <a:rPr lang="fr-FR" dirty="0" smtClean="0">
                <a:latin typeface="+mj-lt"/>
              </a:rPr>
              <a:t> a XAML </a:t>
            </a:r>
            <a:r>
              <a:rPr lang="fr-FR" dirty="0" err="1" smtClean="0">
                <a:latin typeface="+mj-lt"/>
              </a:rPr>
              <a:t>element</a:t>
            </a:r>
            <a:r>
              <a:rPr lang="fr-FR" dirty="0" smtClean="0">
                <a:latin typeface="+mj-lt"/>
              </a:rPr>
              <a:t> (</a:t>
            </a:r>
            <a:r>
              <a:rPr lang="fr-FR" dirty="0" err="1" smtClean="0">
                <a:latin typeface="+mj-lt"/>
              </a:rPr>
              <a:t>TextBlock</a:t>
            </a:r>
            <a:r>
              <a:rPr lang="fr-FR" dirty="0" smtClean="0">
                <a:latin typeface="+mj-lt"/>
              </a:rPr>
              <a:t>)</a:t>
            </a:r>
          </a:p>
          <a:p>
            <a:pPr lvl="1">
              <a:spcAft>
                <a:spcPts val="1200"/>
              </a:spcAft>
            </a:pPr>
            <a:r>
              <a:rPr lang="fr-FR" dirty="0" err="1" smtClean="0">
                <a:latin typeface="+mj-lt"/>
              </a:rPr>
              <a:t>Then</a:t>
            </a:r>
            <a:r>
              <a:rPr lang="fr-FR" dirty="0" smtClean="0">
                <a:latin typeface="+mj-lt"/>
              </a:rPr>
              <a:t> </a:t>
            </a:r>
            <a:r>
              <a:rPr lang="fr-FR" dirty="0" err="1" smtClean="0">
                <a:latin typeface="+mj-lt"/>
              </a:rPr>
              <a:t>say</a:t>
            </a:r>
            <a:r>
              <a:rPr lang="fr-FR" dirty="0" smtClean="0">
                <a:latin typeface="+mj-lt"/>
              </a:rPr>
              <a:t> </a:t>
            </a:r>
            <a:r>
              <a:rPr lang="fr-FR" dirty="0" err="1" smtClean="0">
                <a:latin typeface="+mj-lt"/>
              </a:rPr>
              <a:t>it’s</a:t>
            </a:r>
            <a:r>
              <a:rPr lang="fr-FR" dirty="0" smtClean="0">
                <a:latin typeface="+mj-lt"/>
              </a:rPr>
              <a:t> </a:t>
            </a:r>
            <a:r>
              <a:rPr lang="fr-FR" dirty="0" err="1" smtClean="0">
                <a:latin typeface="+mj-lt"/>
              </a:rPr>
              <a:t>bound</a:t>
            </a:r>
            <a:r>
              <a:rPr lang="fr-FR" dirty="0" smtClean="0">
                <a:latin typeface="+mj-lt"/>
              </a:rPr>
              <a:t> to a </a:t>
            </a:r>
            <a:r>
              <a:rPr lang="fr-FR" dirty="0" err="1" smtClean="0">
                <a:latin typeface="+mj-lt"/>
              </a:rPr>
              <a:t>property</a:t>
            </a:r>
            <a:r>
              <a:rPr lang="fr-FR" dirty="0" smtClean="0">
                <a:latin typeface="+mj-lt"/>
              </a:rPr>
              <a:t> (a string)</a:t>
            </a:r>
          </a:p>
          <a:p>
            <a:pPr lvl="1">
              <a:spcAft>
                <a:spcPts val="1200"/>
              </a:spcAft>
            </a:pPr>
            <a:r>
              <a:rPr lang="fr-FR" dirty="0" smtClean="0">
                <a:latin typeface="+mj-lt"/>
              </a:rPr>
              <a:t>And the </a:t>
            </a:r>
            <a:r>
              <a:rPr lang="fr-FR" dirty="0" err="1" smtClean="0">
                <a:latin typeface="+mj-lt"/>
              </a:rPr>
              <a:t>property</a:t>
            </a:r>
            <a:r>
              <a:rPr lang="fr-FR" dirty="0" smtClean="0">
                <a:latin typeface="+mj-lt"/>
              </a:rPr>
              <a:t> </a:t>
            </a:r>
            <a:r>
              <a:rPr lang="fr-FR" dirty="0" err="1" smtClean="0">
                <a:latin typeface="+mj-lt"/>
              </a:rPr>
              <a:t>is</a:t>
            </a:r>
            <a:r>
              <a:rPr lang="fr-FR" dirty="0" smtClean="0">
                <a:latin typeface="+mj-lt"/>
              </a:rPr>
              <a:t> </a:t>
            </a:r>
            <a:r>
              <a:rPr lang="fr-FR" dirty="0" err="1" smtClean="0">
                <a:latin typeface="+mj-lt"/>
              </a:rPr>
              <a:t>displayed</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838878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smtClean="0">
                <a:latin typeface="+mj-lt"/>
              </a:rPr>
              <a:t>Of course, </a:t>
            </a:r>
            <a:r>
              <a:rPr lang="fr-FR" dirty="0" err="1" smtClean="0">
                <a:latin typeface="+mj-lt"/>
              </a:rPr>
              <a:t>many</a:t>
            </a:r>
            <a:r>
              <a:rPr lang="fr-FR" dirty="0" smtClean="0">
                <a:latin typeface="+mj-lt"/>
              </a:rPr>
              <a:t> </a:t>
            </a:r>
            <a:r>
              <a:rPr lang="fr-FR" dirty="0" err="1" smtClean="0">
                <a:latin typeface="+mj-lt"/>
              </a:rPr>
              <a:t>ways</a:t>
            </a:r>
            <a:r>
              <a:rPr lang="fr-FR" dirty="0" smtClean="0">
                <a:latin typeface="+mj-lt"/>
              </a:rPr>
              <a:t> to </a:t>
            </a:r>
            <a:r>
              <a:rPr lang="fr-FR" dirty="0" err="1" smtClean="0">
                <a:latin typeface="+mj-lt"/>
              </a:rPr>
              <a:t>bind</a:t>
            </a:r>
            <a:r>
              <a:rPr lang="fr-FR" dirty="0" smtClean="0">
                <a:latin typeface="+mj-lt"/>
              </a:rPr>
              <a:t> data</a:t>
            </a:r>
          </a:p>
          <a:p>
            <a:pPr lvl="1">
              <a:spcAft>
                <a:spcPts val="1200"/>
              </a:spcAft>
            </a:pPr>
            <a:r>
              <a:rPr lang="fr-FR" dirty="0" smtClean="0">
                <a:latin typeface="+mj-lt"/>
              </a:rPr>
              <a:t>Single data, </a:t>
            </a:r>
            <a:r>
              <a:rPr lang="fr-FR" dirty="0" err="1" smtClean="0">
                <a:latin typeface="+mj-lt"/>
              </a:rPr>
              <a:t>objects</a:t>
            </a:r>
            <a:r>
              <a:rPr lang="fr-FR" dirty="0" smtClean="0">
                <a:latin typeface="+mj-lt"/>
              </a:rPr>
              <a:t>, Collections, </a:t>
            </a:r>
            <a:r>
              <a:rPr lang="fr-FR" dirty="0" err="1" smtClean="0">
                <a:latin typeface="+mj-lt"/>
              </a:rPr>
              <a:t>complex</a:t>
            </a:r>
            <a:r>
              <a:rPr lang="fr-FR" dirty="0" smtClean="0">
                <a:latin typeface="+mj-lt"/>
              </a:rPr>
              <a:t> structures</a:t>
            </a:r>
          </a:p>
          <a:p>
            <a:pPr lvl="1">
              <a:spcAft>
                <a:spcPts val="1200"/>
              </a:spcAft>
            </a:pPr>
            <a:r>
              <a:rPr lang="fr-FR" dirty="0" err="1" smtClean="0">
                <a:latin typeface="+mj-lt"/>
              </a:rPr>
              <a:t>Asynchronous</a:t>
            </a:r>
            <a:r>
              <a:rPr lang="fr-FR" dirty="0" smtClean="0">
                <a:latin typeface="+mj-lt"/>
              </a:rPr>
              <a:t> or not</a:t>
            </a:r>
          </a:p>
          <a:p>
            <a:pPr lvl="1">
              <a:spcAft>
                <a:spcPts val="1200"/>
              </a:spcAft>
            </a:pPr>
            <a:r>
              <a:rPr lang="fr-FR" dirty="0" err="1" smtClean="0">
                <a:latin typeface="+mj-lt"/>
              </a:rPr>
              <a:t>Should</a:t>
            </a:r>
            <a:r>
              <a:rPr lang="fr-FR" dirty="0" smtClean="0">
                <a:latin typeface="+mj-lt"/>
              </a:rPr>
              <a:t> </a:t>
            </a:r>
            <a:r>
              <a:rPr lang="fr-FR" dirty="0" err="1" smtClean="0">
                <a:latin typeface="+mj-lt"/>
              </a:rPr>
              <a:t>it</a:t>
            </a:r>
            <a:r>
              <a:rPr lang="fr-FR" dirty="0" smtClean="0">
                <a:latin typeface="+mj-lt"/>
              </a:rPr>
              <a:t> </a:t>
            </a:r>
            <a:r>
              <a:rPr lang="fr-FR" dirty="0" err="1" smtClean="0">
                <a:latin typeface="+mj-lt"/>
              </a:rPr>
              <a:t>be</a:t>
            </a:r>
            <a:r>
              <a:rPr lang="fr-FR" dirty="0" smtClean="0">
                <a:latin typeface="+mj-lt"/>
              </a:rPr>
              <a:t> </a:t>
            </a:r>
            <a:r>
              <a:rPr lang="fr-FR" dirty="0" err="1" smtClean="0">
                <a:latin typeface="+mj-lt"/>
              </a:rPr>
              <a:t>updated</a:t>
            </a:r>
            <a:r>
              <a:rPr lang="fr-FR" dirty="0" smtClean="0">
                <a:latin typeface="+mj-lt"/>
              </a:rPr>
              <a:t> by the </a:t>
            </a:r>
            <a:r>
              <a:rPr lang="fr-FR" dirty="0" err="1" smtClean="0">
                <a:latin typeface="+mj-lt"/>
              </a:rPr>
              <a:t>view</a:t>
            </a:r>
            <a:r>
              <a:rPr lang="fr-FR" dirty="0" smtClean="0">
                <a:latin typeface="+mj-lt"/>
              </a:rPr>
              <a:t> or </a:t>
            </a:r>
            <a:r>
              <a:rPr lang="fr-FR" dirty="0" err="1" smtClean="0">
                <a:latin typeface="+mj-lt"/>
              </a:rPr>
              <a:t>read-only</a:t>
            </a:r>
            <a:r>
              <a:rPr lang="fr-FR" dirty="0" smtClean="0">
                <a:latin typeface="+mj-lt"/>
              </a:rPr>
              <a:t>?</a:t>
            </a:r>
          </a:p>
          <a:p>
            <a:pPr lvl="1">
              <a:spcAft>
                <a:spcPts val="1200"/>
              </a:spcAft>
            </a:pPr>
            <a:endParaRPr lang="fr-FR" dirty="0" smtClean="0">
              <a:latin typeface="+mj-lt"/>
            </a:endParaRPr>
          </a:p>
          <a:p>
            <a:pPr>
              <a:spcAft>
                <a:spcPts val="1200"/>
              </a:spcAft>
            </a:pPr>
            <a:r>
              <a:rPr lang="fr-FR" dirty="0" err="1" smtClean="0">
                <a:latin typeface="+mj-lt"/>
              </a:rPr>
              <a:t>We’ll</a:t>
            </a:r>
            <a:r>
              <a:rPr lang="fr-FR" dirty="0" smtClean="0">
                <a:latin typeface="+mj-lt"/>
              </a:rPr>
              <a:t> </a:t>
            </a:r>
            <a:r>
              <a:rPr lang="fr-FR" dirty="0" err="1" smtClean="0">
                <a:latin typeface="+mj-lt"/>
              </a:rPr>
              <a:t>see</a:t>
            </a:r>
            <a:r>
              <a:rPr lang="fr-FR" dirty="0" smtClean="0">
                <a:latin typeface="+mj-lt"/>
              </a:rPr>
              <a:t> </a:t>
            </a:r>
            <a:r>
              <a:rPr lang="fr-FR" dirty="0" err="1" smtClean="0">
                <a:latin typeface="+mj-lt"/>
              </a:rPr>
              <a:t>readonly</a:t>
            </a:r>
            <a:r>
              <a:rPr lang="fr-FR" dirty="0" smtClean="0">
                <a:latin typeface="+mj-lt"/>
              </a:rPr>
              <a:t> bindings in </a:t>
            </a:r>
            <a:r>
              <a:rPr lang="fr-FR" dirty="0" err="1" smtClean="0">
                <a:latin typeface="+mj-lt"/>
              </a:rPr>
              <a:t>this</a:t>
            </a:r>
            <a:r>
              <a:rPr lang="fr-FR" dirty="0" smtClean="0">
                <a:latin typeface="+mj-lt"/>
              </a:rPr>
              <a:t> course</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550972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err="1" smtClean="0">
                <a:latin typeface="+mj-lt"/>
              </a:rPr>
              <a:t>Did</a:t>
            </a:r>
            <a:r>
              <a:rPr lang="fr-FR" dirty="0" smtClean="0">
                <a:latin typeface="+mj-lt"/>
              </a:rPr>
              <a:t> </a:t>
            </a:r>
            <a:r>
              <a:rPr lang="fr-FR" dirty="0" err="1" smtClean="0">
                <a:latin typeface="+mj-lt"/>
              </a:rPr>
              <a:t>you</a:t>
            </a:r>
            <a:r>
              <a:rPr lang="fr-FR" dirty="0" smtClean="0">
                <a:latin typeface="+mj-lt"/>
              </a:rPr>
              <a:t> </a:t>
            </a:r>
            <a:r>
              <a:rPr lang="fr-FR" dirty="0" err="1" smtClean="0">
                <a:latin typeface="+mj-lt"/>
              </a:rPr>
              <a:t>heard</a:t>
            </a:r>
            <a:r>
              <a:rPr lang="fr-FR" dirty="0" smtClean="0">
                <a:latin typeface="+mj-lt"/>
              </a:rPr>
              <a:t> about </a:t>
            </a:r>
            <a:r>
              <a:rPr lang="fr-FR" dirty="0" err="1" smtClean="0">
                <a:latin typeface="+mj-lt"/>
              </a:rPr>
              <a:t>ViewModels</a:t>
            </a:r>
            <a:r>
              <a:rPr lang="fr-FR" dirty="0" smtClean="0">
                <a:latin typeface="+mj-lt"/>
              </a:rPr>
              <a:t>?</a:t>
            </a:r>
          </a:p>
          <a:p>
            <a:pPr lvl="1">
              <a:spcAft>
                <a:spcPts val="1200"/>
              </a:spcAft>
            </a:pPr>
            <a:r>
              <a:rPr lang="fr-FR" dirty="0" smtClean="0">
                <a:latin typeface="+mj-lt"/>
              </a:rPr>
              <a:t>Classes </a:t>
            </a:r>
            <a:r>
              <a:rPr lang="fr-FR" dirty="0" err="1" smtClean="0">
                <a:latin typeface="+mj-lt"/>
              </a:rPr>
              <a:t>created</a:t>
            </a:r>
            <a:r>
              <a:rPr lang="fr-FR" dirty="0" smtClean="0">
                <a:latin typeface="+mj-lt"/>
              </a:rPr>
              <a:t> to </a:t>
            </a:r>
            <a:r>
              <a:rPr lang="fr-FR" dirty="0" err="1" smtClean="0">
                <a:latin typeface="+mj-lt"/>
              </a:rPr>
              <a:t>represent</a:t>
            </a:r>
            <a:r>
              <a:rPr lang="fr-FR" dirty="0" smtClean="0">
                <a:latin typeface="+mj-lt"/>
              </a:rPr>
              <a:t> data</a:t>
            </a:r>
          </a:p>
          <a:p>
            <a:pPr lvl="1">
              <a:spcAft>
                <a:spcPts val="1200"/>
              </a:spcAft>
            </a:pPr>
            <a:r>
              <a:rPr lang="fr-FR" dirty="0" smtClean="0">
                <a:latin typeface="+mj-lt"/>
              </a:rPr>
              <a:t>A « bus » </a:t>
            </a:r>
            <a:r>
              <a:rPr lang="fr-FR" dirty="0" err="1" smtClean="0">
                <a:latin typeface="+mj-lt"/>
              </a:rPr>
              <a:t>from</a:t>
            </a:r>
            <a:r>
              <a:rPr lang="fr-FR" dirty="0" smtClean="0">
                <a:latin typeface="+mj-lt"/>
              </a:rPr>
              <a:t> the code </a:t>
            </a:r>
            <a:r>
              <a:rPr lang="fr-FR" dirty="0" err="1" smtClean="0">
                <a:latin typeface="+mj-lt"/>
              </a:rPr>
              <a:t>behind</a:t>
            </a:r>
            <a:r>
              <a:rPr lang="fr-FR" dirty="0" smtClean="0">
                <a:latin typeface="+mj-lt"/>
              </a:rPr>
              <a:t> to the </a:t>
            </a:r>
            <a:r>
              <a:rPr lang="fr-FR" dirty="0" err="1" smtClean="0">
                <a:latin typeface="+mj-lt"/>
              </a:rPr>
              <a:t>view</a:t>
            </a:r>
            <a:endParaRPr lang="fr-FR" dirty="0" smtClean="0">
              <a:latin typeface="+mj-lt"/>
            </a:endParaRPr>
          </a:p>
          <a:p>
            <a:pPr lvl="1">
              <a:spcAft>
                <a:spcPts val="1200"/>
              </a:spcAft>
            </a:pPr>
            <a:endParaRPr lang="fr-FR" dirty="0">
              <a:latin typeface="+mj-lt"/>
            </a:endParaRPr>
          </a:p>
          <a:p>
            <a:pPr>
              <a:spcAft>
                <a:spcPts val="1200"/>
              </a:spcAft>
            </a:pPr>
            <a:r>
              <a:rPr lang="fr-FR" dirty="0" err="1" smtClean="0">
                <a:latin typeface="+mj-lt"/>
              </a:rPr>
              <a:t>Why</a:t>
            </a:r>
            <a:r>
              <a:rPr lang="fr-FR" dirty="0" smtClean="0">
                <a:latin typeface="+mj-lt"/>
              </a:rPr>
              <a:t>?</a:t>
            </a:r>
          </a:p>
          <a:p>
            <a:pPr lvl="1">
              <a:spcAft>
                <a:spcPts val="1200"/>
              </a:spcAft>
            </a:pPr>
            <a:r>
              <a:rPr lang="fr-FR" dirty="0" err="1" smtClean="0">
                <a:latin typeface="+mj-lt"/>
              </a:rPr>
              <a:t>Because</a:t>
            </a:r>
            <a:r>
              <a:rPr lang="fr-FR" dirty="0" smtClean="0">
                <a:latin typeface="+mj-lt"/>
              </a:rPr>
              <a:t> </a:t>
            </a:r>
            <a:r>
              <a:rPr lang="fr-FR" dirty="0" err="1" smtClean="0">
                <a:latin typeface="+mj-lt"/>
              </a:rPr>
              <a:t>you</a:t>
            </a:r>
            <a:r>
              <a:rPr lang="fr-FR" dirty="0" smtClean="0">
                <a:latin typeface="+mj-lt"/>
              </a:rPr>
              <a:t> </a:t>
            </a:r>
            <a:r>
              <a:rPr lang="fr-FR" dirty="0" err="1" smtClean="0">
                <a:latin typeface="+mj-lt"/>
              </a:rPr>
              <a:t>might</a:t>
            </a:r>
            <a:r>
              <a:rPr lang="fr-FR" dirty="0" smtClean="0">
                <a:latin typeface="+mj-lt"/>
              </a:rPr>
              <a:t> </a:t>
            </a:r>
            <a:r>
              <a:rPr lang="fr-FR" dirty="0" err="1" smtClean="0">
                <a:latin typeface="+mj-lt"/>
              </a:rPr>
              <a:t>pass</a:t>
            </a:r>
            <a:r>
              <a:rPr lang="fr-FR" dirty="0" smtClean="0">
                <a:latin typeface="+mj-lt"/>
              </a:rPr>
              <a:t> more </a:t>
            </a:r>
            <a:r>
              <a:rPr lang="fr-FR" dirty="0" err="1" smtClean="0">
                <a:latin typeface="+mj-lt"/>
              </a:rPr>
              <a:t>than</a:t>
            </a:r>
            <a:r>
              <a:rPr lang="fr-FR" dirty="0" smtClean="0">
                <a:latin typeface="+mj-lt"/>
              </a:rPr>
              <a:t> one </a:t>
            </a:r>
            <a:r>
              <a:rPr lang="fr-FR" dirty="0" err="1" smtClean="0">
                <a:latin typeface="+mj-lt"/>
              </a:rPr>
              <a:t>thing</a:t>
            </a:r>
            <a:r>
              <a:rPr lang="fr-FR" dirty="0" smtClean="0">
                <a:latin typeface="+mj-lt"/>
              </a:rPr>
              <a:t> to the </a:t>
            </a:r>
            <a:r>
              <a:rPr lang="fr-FR" dirty="0" err="1" smtClean="0">
                <a:latin typeface="+mj-lt"/>
              </a:rPr>
              <a:t>view</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274038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 example</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smtClean="0">
                <a:latin typeface="+mj-lt"/>
              </a:rPr>
              <a:t>If I want</a:t>
            </a:r>
            <a:r>
              <a:rPr lang="fr-FR" dirty="0" smtClean="0">
                <a:latin typeface="+mj-lt"/>
              </a:rPr>
              <a:t> to display in the </a:t>
            </a:r>
            <a:r>
              <a:rPr lang="fr-FR" dirty="0" err="1" smtClean="0">
                <a:latin typeface="+mj-lt"/>
              </a:rPr>
              <a:t>same</a:t>
            </a:r>
            <a:r>
              <a:rPr lang="fr-FR" dirty="0" smtClean="0">
                <a:latin typeface="+mj-lt"/>
              </a:rPr>
              <a:t> page:</a:t>
            </a:r>
          </a:p>
          <a:p>
            <a:pPr lvl="1">
              <a:spcAft>
                <a:spcPts val="1200"/>
              </a:spcAft>
            </a:pPr>
            <a:r>
              <a:rPr lang="fr-FR" dirty="0" smtClean="0">
                <a:latin typeface="+mj-lt"/>
              </a:rPr>
              <a:t>Name and phone of a </a:t>
            </a:r>
            <a:r>
              <a:rPr lang="fr-FR" dirty="0" err="1" smtClean="0">
                <a:latin typeface="+mj-lt"/>
              </a:rPr>
              <a:t>company</a:t>
            </a:r>
            <a:endParaRPr lang="fr-FR" dirty="0">
              <a:latin typeface="+mj-lt"/>
            </a:endParaRPr>
          </a:p>
          <a:p>
            <a:pPr lvl="1">
              <a:spcAft>
                <a:spcPts val="1200"/>
              </a:spcAft>
            </a:pPr>
            <a:r>
              <a:rPr lang="fr-FR" dirty="0" smtClean="0">
                <a:latin typeface="+mj-lt"/>
              </a:rPr>
              <a:t>List of </a:t>
            </a:r>
            <a:r>
              <a:rPr lang="fr-FR" dirty="0" err="1" smtClean="0">
                <a:latin typeface="+mj-lt"/>
              </a:rPr>
              <a:t>its</a:t>
            </a:r>
            <a:r>
              <a:rPr lang="fr-FR" dirty="0" smtClean="0">
                <a:latin typeface="+mj-lt"/>
              </a:rPr>
              <a:t> </a:t>
            </a:r>
            <a:r>
              <a:rPr lang="fr-FR" dirty="0" err="1" smtClean="0">
                <a:latin typeface="+mj-lt"/>
              </a:rPr>
              <a:t>departments</a:t>
            </a:r>
            <a:endParaRPr lang="fr-FR" dirty="0" smtClean="0">
              <a:latin typeface="+mj-lt"/>
            </a:endParaRPr>
          </a:p>
          <a:p>
            <a:pPr>
              <a:spcAft>
                <a:spcPts val="1200"/>
              </a:spcAft>
            </a:pPr>
            <a:r>
              <a:rPr lang="fr-FR" dirty="0" err="1" smtClean="0">
                <a:latin typeface="+mj-lt"/>
              </a:rPr>
              <a:t>Then</a:t>
            </a:r>
            <a:r>
              <a:rPr lang="fr-FR" dirty="0" smtClean="0">
                <a:latin typeface="+mj-lt"/>
              </a:rPr>
              <a:t> I </a:t>
            </a:r>
            <a:r>
              <a:rPr lang="fr-FR" dirty="0" err="1" smtClean="0">
                <a:latin typeface="+mj-lt"/>
              </a:rPr>
              <a:t>should</a:t>
            </a:r>
            <a:r>
              <a:rPr lang="fr-FR" dirty="0" smtClean="0">
                <a:latin typeface="+mj-lt"/>
              </a:rPr>
              <a:t> have a </a:t>
            </a:r>
            <a:r>
              <a:rPr lang="fr-FR" dirty="0" err="1" smtClean="0">
                <a:latin typeface="+mj-lt"/>
              </a:rPr>
              <a:t>ViewModel</a:t>
            </a:r>
            <a:r>
              <a:rPr lang="fr-FR" dirty="0" smtClean="0">
                <a:latin typeface="+mj-lt"/>
              </a:rPr>
              <a:t> </a:t>
            </a:r>
            <a:r>
              <a:rPr lang="fr-FR" dirty="0" err="1" smtClean="0">
                <a:latin typeface="+mj-lt"/>
              </a:rPr>
              <a:t>containing</a:t>
            </a:r>
            <a:r>
              <a:rPr lang="fr-FR" dirty="0" smtClean="0">
                <a:latin typeface="+mj-lt"/>
              </a:rPr>
              <a:t>:</a:t>
            </a:r>
          </a:p>
          <a:p>
            <a:pPr lvl="1">
              <a:spcAft>
                <a:spcPts val="1200"/>
              </a:spcAft>
            </a:pPr>
            <a:r>
              <a:rPr lang="fr-FR" dirty="0" smtClean="0">
                <a:latin typeface="+mj-lt"/>
              </a:rPr>
              <a:t>string Name</a:t>
            </a:r>
          </a:p>
          <a:p>
            <a:pPr lvl="1">
              <a:spcAft>
                <a:spcPts val="1200"/>
              </a:spcAft>
            </a:pPr>
            <a:r>
              <a:rPr lang="fr-FR" dirty="0" smtClean="0">
                <a:latin typeface="+mj-lt"/>
              </a:rPr>
              <a:t>string Phone</a:t>
            </a:r>
          </a:p>
          <a:p>
            <a:pPr lvl="1">
              <a:spcAft>
                <a:spcPts val="1200"/>
              </a:spcAft>
            </a:pPr>
            <a:r>
              <a:rPr lang="fr-FR" dirty="0" smtClean="0">
                <a:latin typeface="+mj-lt"/>
              </a:rPr>
              <a:t>List&lt;</a:t>
            </a:r>
            <a:r>
              <a:rPr lang="fr-FR" dirty="0" err="1" smtClean="0">
                <a:latin typeface="+mj-lt"/>
              </a:rPr>
              <a:t>Department</a:t>
            </a:r>
            <a:r>
              <a:rPr lang="fr-FR" dirty="0" smtClean="0">
                <a:latin typeface="+mj-lt"/>
              </a:rPr>
              <a:t>&gt; </a:t>
            </a:r>
            <a:r>
              <a:rPr lang="fr-FR" dirty="0" err="1" smtClean="0">
                <a:latin typeface="+mj-lt"/>
              </a:rPr>
              <a:t>Departments</a:t>
            </a:r>
            <a:endParaRPr lang="fr-FR" dirty="0" smtClean="0">
              <a:latin typeface="+mj-lt"/>
            </a:endParaRPr>
          </a:p>
          <a:p>
            <a:pPr lvl="1">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65406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en-US" dirty="0" smtClean="0">
                <a:latin typeface="+mj-lt"/>
              </a:rPr>
              <a:t>You just saw your default application</a:t>
            </a:r>
          </a:p>
          <a:p>
            <a:pPr lvl="1">
              <a:spcAft>
                <a:spcPts val="1200"/>
              </a:spcAft>
            </a:pPr>
            <a:r>
              <a:rPr lang="fr-FR" dirty="0" err="1" smtClean="0">
                <a:latin typeface="+mj-lt"/>
              </a:rPr>
              <a:t>Did</a:t>
            </a:r>
            <a:r>
              <a:rPr lang="fr-FR" dirty="0" smtClean="0">
                <a:latin typeface="+mj-lt"/>
              </a:rPr>
              <a:t> </a:t>
            </a:r>
            <a:r>
              <a:rPr lang="fr-FR" dirty="0" err="1" smtClean="0">
                <a:latin typeface="+mj-lt"/>
              </a:rPr>
              <a:t>you</a:t>
            </a:r>
            <a:r>
              <a:rPr lang="fr-FR" dirty="0" smtClean="0">
                <a:latin typeface="+mj-lt"/>
              </a:rPr>
              <a:t> </a:t>
            </a:r>
            <a:r>
              <a:rPr lang="fr-FR" dirty="0" err="1" smtClean="0">
                <a:latin typeface="+mj-lt"/>
              </a:rPr>
              <a:t>navigate</a:t>
            </a:r>
            <a:r>
              <a:rPr lang="fr-FR" dirty="0" smtClean="0">
                <a:latin typeface="+mj-lt"/>
              </a:rPr>
              <a:t> </a:t>
            </a:r>
            <a:r>
              <a:rPr lang="fr-FR" dirty="0" err="1" smtClean="0">
                <a:latin typeface="+mj-lt"/>
              </a:rPr>
              <a:t>into</a:t>
            </a:r>
            <a:r>
              <a:rPr lang="fr-FR" dirty="0" smtClean="0">
                <a:latin typeface="+mj-lt"/>
              </a:rPr>
              <a:t> </a:t>
            </a:r>
            <a:r>
              <a:rPr lang="fr-FR" dirty="0" err="1" smtClean="0">
                <a:latin typeface="+mj-lt"/>
              </a:rPr>
              <a:t>it</a:t>
            </a:r>
            <a:r>
              <a:rPr lang="fr-FR" dirty="0" smtClean="0">
                <a:latin typeface="+mj-lt"/>
              </a:rPr>
              <a:t>?</a:t>
            </a:r>
          </a:p>
          <a:p>
            <a:pPr>
              <a:spcAft>
                <a:spcPts val="1200"/>
              </a:spcAft>
            </a:pPr>
            <a:endParaRPr lang="fr-FR" dirty="0">
              <a:latin typeface="+mj-lt"/>
            </a:endParaRPr>
          </a:p>
          <a:p>
            <a:pPr>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Hello Application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Image 1"/>
          <p:cNvPicPr>
            <a:picLocks noChangeAspect="1"/>
          </p:cNvPicPr>
          <p:nvPr/>
        </p:nvPicPr>
        <p:blipFill rotWithShape="1">
          <a:blip r:embed="rId4" cstate="print"/>
          <a:srcRect b="30133"/>
          <a:stretch/>
        </p:blipFill>
        <p:spPr>
          <a:xfrm>
            <a:off x="1626924" y="2353444"/>
            <a:ext cx="5962159" cy="273373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92286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Simple example – Create application</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err="1" smtClean="0">
                <a:latin typeface="+mj-lt"/>
              </a:rPr>
              <a:t>Let’s</a:t>
            </a:r>
            <a:r>
              <a:rPr lang="fr-FR" dirty="0" smtClean="0">
                <a:latin typeface="+mj-lt"/>
              </a:rPr>
              <a:t> </a:t>
            </a:r>
            <a:r>
              <a:rPr lang="fr-FR" dirty="0" err="1" smtClean="0">
                <a:latin typeface="+mj-lt"/>
              </a:rPr>
              <a:t>discover</a:t>
            </a:r>
            <a:r>
              <a:rPr lang="fr-FR" dirty="0" smtClean="0">
                <a:latin typeface="+mj-lt"/>
              </a:rPr>
              <a:t> bindings </a:t>
            </a:r>
            <a:r>
              <a:rPr lang="fr-FR" dirty="0" err="1" smtClean="0">
                <a:latin typeface="+mj-lt"/>
              </a:rPr>
              <a:t>together</a:t>
            </a:r>
            <a:r>
              <a:rPr lang="fr-FR" dirty="0" smtClean="0">
                <a:latin typeface="+mj-lt"/>
              </a:rPr>
              <a:t>!</a:t>
            </a:r>
          </a:p>
          <a:p>
            <a:pPr lvl="0">
              <a:spcAft>
                <a:spcPts val="1200"/>
              </a:spcAft>
            </a:pPr>
            <a:endParaRPr lang="fr-FR" dirty="0">
              <a:latin typeface="+mj-lt"/>
            </a:endParaRPr>
          </a:p>
          <a:p>
            <a:pPr lvl="0">
              <a:spcAft>
                <a:spcPts val="1200"/>
              </a:spcAft>
            </a:pPr>
            <a:r>
              <a:rPr lang="fr-FR" dirty="0" err="1" smtClean="0">
                <a:latin typeface="+mj-lt"/>
              </a:rPr>
              <a:t>Create</a:t>
            </a:r>
            <a:r>
              <a:rPr lang="fr-FR" dirty="0" smtClean="0">
                <a:latin typeface="+mj-lt"/>
              </a:rPr>
              <a:t> a new Windows Application</a:t>
            </a:r>
          </a:p>
          <a:p>
            <a:pPr lvl="1">
              <a:spcAft>
                <a:spcPts val="1200"/>
              </a:spcAft>
            </a:pPr>
            <a:r>
              <a:rPr lang="fr-FR" dirty="0" smtClean="0">
                <a:latin typeface="+mj-lt"/>
              </a:rPr>
              <a:t>This one </a:t>
            </a:r>
            <a:r>
              <a:rPr lang="fr-FR" dirty="0" err="1" smtClean="0">
                <a:latin typeface="+mj-lt"/>
              </a:rPr>
              <a:t>will</a:t>
            </a:r>
            <a:r>
              <a:rPr lang="fr-FR" dirty="0" smtClean="0">
                <a:latin typeface="+mj-lt"/>
              </a:rPr>
              <a:t> </a:t>
            </a:r>
            <a:r>
              <a:rPr lang="fr-FR" dirty="0" err="1" smtClean="0">
                <a:latin typeface="+mj-lt"/>
              </a:rPr>
              <a:t>be</a:t>
            </a:r>
            <a:r>
              <a:rPr lang="fr-FR" dirty="0" smtClean="0">
                <a:latin typeface="+mj-lt"/>
              </a:rPr>
              <a:t> </a:t>
            </a:r>
            <a:r>
              <a:rPr lang="fr-FR" dirty="0" err="1" smtClean="0">
                <a:latin typeface="+mj-lt"/>
              </a:rPr>
              <a:t>Blank</a:t>
            </a:r>
            <a:r>
              <a:rPr lang="fr-FR" dirty="0" smtClean="0">
                <a:latin typeface="+mj-lt"/>
              </a:rPr>
              <a:t>!</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934822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Create the Person class</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err="1" smtClean="0">
                <a:latin typeface="+mj-lt"/>
              </a:rPr>
              <a:t>Create</a:t>
            </a:r>
            <a:r>
              <a:rPr lang="fr-FR" dirty="0" smtClean="0">
                <a:latin typeface="+mj-lt"/>
              </a:rPr>
              <a:t> the Person class</a:t>
            </a:r>
          </a:p>
          <a:p>
            <a:pPr lvl="1">
              <a:spcAft>
                <a:spcPts val="1200"/>
              </a:spcAft>
            </a:pPr>
            <a:r>
              <a:rPr lang="fr-FR" dirty="0" smtClean="0">
                <a:latin typeface="+mj-lt"/>
              </a:rPr>
              <a:t>Right click on </a:t>
            </a:r>
            <a:r>
              <a:rPr lang="fr-FR" dirty="0" err="1" smtClean="0">
                <a:latin typeface="+mj-lt"/>
              </a:rPr>
              <a:t>your</a:t>
            </a:r>
            <a:r>
              <a:rPr lang="fr-FR" dirty="0" smtClean="0">
                <a:latin typeface="+mj-lt"/>
              </a:rPr>
              <a:t> </a:t>
            </a:r>
            <a:r>
              <a:rPr lang="fr-FR" dirty="0" err="1" smtClean="0">
                <a:latin typeface="+mj-lt"/>
              </a:rPr>
              <a:t>project</a:t>
            </a:r>
            <a:r>
              <a:rPr lang="fr-FR" dirty="0" smtClean="0">
                <a:latin typeface="+mj-lt"/>
              </a:rPr>
              <a:t>, </a:t>
            </a:r>
            <a:r>
              <a:rPr lang="fr-FR" dirty="0" err="1" smtClean="0">
                <a:latin typeface="+mj-lt"/>
              </a:rPr>
              <a:t>Add</a:t>
            </a:r>
            <a:r>
              <a:rPr lang="fr-FR" dirty="0" smtClean="0">
                <a:latin typeface="+mj-lt"/>
              </a:rPr>
              <a:t> new </a:t>
            </a:r>
            <a:r>
              <a:rPr lang="fr-FR" dirty="0" err="1" smtClean="0">
                <a:latin typeface="+mj-lt"/>
              </a:rPr>
              <a:t>element</a:t>
            </a:r>
            <a:r>
              <a:rPr lang="fr-FR" dirty="0" smtClean="0">
                <a:latin typeface="+mj-lt"/>
              </a:rPr>
              <a:t>, class…</a:t>
            </a:r>
          </a:p>
          <a:p>
            <a:pPr lvl="1">
              <a:spcAft>
                <a:spcPts val="1200"/>
              </a:spcAft>
            </a:pPr>
            <a:r>
              <a:rPr lang="fr-FR" dirty="0" smtClean="0">
                <a:latin typeface="+mj-lt"/>
              </a:rPr>
              <a:t>Call </a:t>
            </a:r>
            <a:r>
              <a:rPr lang="fr-FR" dirty="0" err="1" smtClean="0">
                <a:latin typeface="+mj-lt"/>
              </a:rPr>
              <a:t>it</a:t>
            </a:r>
            <a:r>
              <a:rPr lang="fr-FR" dirty="0" smtClean="0">
                <a:latin typeface="+mj-lt"/>
              </a:rPr>
              <a:t> Person</a:t>
            </a:r>
          </a:p>
          <a:p>
            <a:pPr lvl="1">
              <a:spcAft>
                <a:spcPts val="1200"/>
              </a:spcAft>
            </a:pPr>
            <a:endParaRPr lang="fr-FR" dirty="0">
              <a:latin typeface="+mj-lt"/>
            </a:endParaRPr>
          </a:p>
          <a:p>
            <a:pPr>
              <a:spcAft>
                <a:spcPts val="1200"/>
              </a:spcAft>
            </a:pPr>
            <a:r>
              <a:rPr lang="fr-FR" dirty="0" err="1" smtClean="0">
                <a:latin typeface="+mj-lt"/>
              </a:rPr>
              <a:t>Create</a:t>
            </a:r>
            <a:r>
              <a:rPr lang="fr-FR" dirty="0" smtClean="0">
                <a:latin typeface="+mj-lt"/>
              </a:rPr>
              <a:t> </a:t>
            </a:r>
            <a:r>
              <a:rPr lang="fr-FR" dirty="0" err="1" smtClean="0">
                <a:latin typeface="+mj-lt"/>
              </a:rPr>
              <a:t>two</a:t>
            </a:r>
            <a:r>
              <a:rPr lang="fr-FR" dirty="0" smtClean="0">
                <a:latin typeface="+mj-lt"/>
              </a:rPr>
              <a:t> </a:t>
            </a:r>
            <a:r>
              <a:rPr lang="fr-FR" dirty="0" err="1" smtClean="0">
                <a:latin typeface="+mj-lt"/>
              </a:rPr>
              <a:t>properties</a:t>
            </a:r>
            <a:r>
              <a:rPr lang="fr-FR" dirty="0" smtClean="0">
                <a:latin typeface="+mj-lt"/>
              </a:rPr>
              <a:t> in the </a:t>
            </a:r>
            <a:r>
              <a:rPr lang="fr-FR" dirty="0" err="1" smtClean="0">
                <a:latin typeface="+mj-lt"/>
              </a:rPr>
              <a:t>Persov</a:t>
            </a:r>
            <a:r>
              <a:rPr lang="fr-FR" dirty="0" smtClean="0">
                <a:latin typeface="+mj-lt"/>
              </a:rPr>
              <a:t> class:</a:t>
            </a:r>
          </a:p>
          <a:p>
            <a:pPr lvl="1">
              <a:spcAft>
                <a:spcPts val="1200"/>
              </a:spcAft>
            </a:pPr>
            <a:r>
              <a:rPr lang="fr-FR" dirty="0">
                <a:latin typeface="+mj-lt"/>
              </a:rPr>
              <a:t>s</a:t>
            </a:r>
            <a:r>
              <a:rPr lang="fr-FR" dirty="0" smtClean="0">
                <a:latin typeface="+mj-lt"/>
              </a:rPr>
              <a:t>tring </a:t>
            </a:r>
            <a:r>
              <a:rPr lang="fr-FR" dirty="0" err="1" smtClean="0">
                <a:latin typeface="+mj-lt"/>
              </a:rPr>
              <a:t>FirstName</a:t>
            </a:r>
            <a:r>
              <a:rPr lang="fr-FR" dirty="0" smtClean="0">
                <a:latin typeface="+mj-lt"/>
              </a:rPr>
              <a:t> </a:t>
            </a:r>
          </a:p>
          <a:p>
            <a:pPr lvl="1">
              <a:spcAft>
                <a:spcPts val="1200"/>
              </a:spcAft>
            </a:pPr>
            <a:r>
              <a:rPr lang="fr-FR" dirty="0">
                <a:latin typeface="+mj-lt"/>
              </a:rPr>
              <a:t>s</a:t>
            </a:r>
            <a:r>
              <a:rPr lang="fr-FR" dirty="0" smtClean="0">
                <a:latin typeface="+mj-lt"/>
              </a:rPr>
              <a:t>tring </a:t>
            </a:r>
            <a:r>
              <a:rPr lang="fr-FR" dirty="0" err="1" smtClean="0">
                <a:latin typeface="+mj-lt"/>
              </a:rPr>
              <a:t>LastName</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144294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Create the </a:t>
            </a:r>
            <a:r>
              <a:rPr lang="en-US" dirty="0" err="1" smtClean="0">
                <a:ea typeface="ＭＳ Ｐゴシック" pitchFamily="34" charset="-128"/>
              </a:rPr>
              <a:t>PersonViewModel</a:t>
            </a:r>
            <a:r>
              <a:rPr lang="en-US" dirty="0" smtClean="0">
                <a:ea typeface="ＭＳ Ｐゴシック" pitchFamily="34" charset="-128"/>
              </a:rPr>
              <a:t> class</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err="1" smtClean="0">
                <a:latin typeface="+mj-lt"/>
              </a:rPr>
              <a:t>Create</a:t>
            </a:r>
            <a:r>
              <a:rPr lang="fr-FR" dirty="0" smtClean="0">
                <a:latin typeface="+mj-lt"/>
              </a:rPr>
              <a:t> a </a:t>
            </a:r>
            <a:r>
              <a:rPr lang="fr-FR" dirty="0" err="1" smtClean="0">
                <a:latin typeface="+mj-lt"/>
              </a:rPr>
              <a:t>PersonViewModel</a:t>
            </a:r>
            <a:r>
              <a:rPr lang="fr-FR" dirty="0" smtClean="0">
                <a:latin typeface="+mj-lt"/>
              </a:rPr>
              <a:t> class</a:t>
            </a:r>
            <a:endParaRPr lang="fr-FR" dirty="0">
              <a:latin typeface="+mj-lt"/>
            </a:endParaRPr>
          </a:p>
          <a:p>
            <a:pPr>
              <a:spcAft>
                <a:spcPts val="1200"/>
              </a:spcAft>
            </a:pPr>
            <a:r>
              <a:rPr lang="fr-FR" dirty="0" err="1" smtClean="0">
                <a:latin typeface="+mj-lt"/>
              </a:rPr>
              <a:t>Create</a:t>
            </a:r>
            <a:r>
              <a:rPr lang="fr-FR" dirty="0" smtClean="0">
                <a:latin typeface="+mj-lt"/>
              </a:rPr>
              <a:t> </a:t>
            </a:r>
            <a:r>
              <a:rPr lang="fr-FR" dirty="0" err="1" smtClean="0">
                <a:latin typeface="+mj-lt"/>
              </a:rPr>
              <a:t>two</a:t>
            </a:r>
            <a:r>
              <a:rPr lang="fr-FR" dirty="0" smtClean="0">
                <a:latin typeface="+mj-lt"/>
              </a:rPr>
              <a:t> </a:t>
            </a:r>
            <a:r>
              <a:rPr lang="fr-FR" dirty="0" err="1" smtClean="0">
                <a:latin typeface="+mj-lt"/>
              </a:rPr>
              <a:t>properties</a:t>
            </a:r>
            <a:r>
              <a:rPr lang="fr-FR" dirty="0" smtClean="0">
                <a:latin typeface="+mj-lt"/>
              </a:rPr>
              <a:t> in </a:t>
            </a:r>
            <a:r>
              <a:rPr lang="fr-FR" dirty="0" err="1" smtClean="0">
                <a:latin typeface="+mj-lt"/>
              </a:rPr>
              <a:t>it</a:t>
            </a:r>
            <a:r>
              <a:rPr lang="fr-FR" dirty="0" smtClean="0">
                <a:latin typeface="+mj-lt"/>
              </a:rPr>
              <a:t>:</a:t>
            </a:r>
          </a:p>
          <a:p>
            <a:pPr lvl="1">
              <a:spcAft>
                <a:spcPts val="1200"/>
              </a:spcAft>
            </a:pPr>
            <a:r>
              <a:rPr lang="fr-FR" dirty="0" err="1" smtClean="0">
                <a:latin typeface="+mj-lt"/>
              </a:rPr>
              <a:t>ObservableCollection</a:t>
            </a:r>
            <a:r>
              <a:rPr lang="fr-FR" dirty="0" smtClean="0">
                <a:latin typeface="+mj-lt"/>
              </a:rPr>
              <a:t>&lt;Person&gt; </a:t>
            </a:r>
            <a:r>
              <a:rPr lang="fr-FR" dirty="0" err="1" smtClean="0">
                <a:latin typeface="+mj-lt"/>
              </a:rPr>
              <a:t>Persons</a:t>
            </a:r>
            <a:endParaRPr lang="fr-FR" dirty="0" smtClean="0">
              <a:latin typeface="+mj-lt"/>
            </a:endParaRPr>
          </a:p>
          <a:p>
            <a:pPr lvl="1">
              <a:spcAft>
                <a:spcPts val="1200"/>
              </a:spcAft>
            </a:pPr>
            <a:r>
              <a:rPr lang="fr-FR" dirty="0" smtClean="0">
                <a:latin typeface="+mj-lt"/>
              </a:rPr>
              <a:t>string Name</a:t>
            </a:r>
          </a:p>
          <a:p>
            <a:pPr>
              <a:spcAft>
                <a:spcPts val="1200"/>
              </a:spcAft>
            </a:pPr>
            <a:endParaRPr lang="fr-FR" dirty="0" smtClean="0">
              <a:latin typeface="+mj-lt"/>
            </a:endParaRPr>
          </a:p>
          <a:p>
            <a:pPr>
              <a:spcAft>
                <a:spcPts val="1200"/>
              </a:spcAft>
            </a:pPr>
            <a:r>
              <a:rPr lang="fr-FR" dirty="0" smtClean="0">
                <a:latin typeface="+mj-lt"/>
              </a:rPr>
              <a:t>Use the </a:t>
            </a:r>
            <a:r>
              <a:rPr lang="fr-FR" dirty="0" err="1" smtClean="0">
                <a:latin typeface="+mj-lt"/>
              </a:rPr>
              <a:t>constructor</a:t>
            </a:r>
            <a:r>
              <a:rPr lang="fr-FR" dirty="0" smtClean="0">
                <a:latin typeface="+mj-lt"/>
              </a:rPr>
              <a:t> to </a:t>
            </a:r>
            <a:r>
              <a:rPr lang="fr-FR" dirty="0" err="1" smtClean="0">
                <a:latin typeface="+mj-lt"/>
              </a:rPr>
              <a:t>fill</a:t>
            </a:r>
            <a:r>
              <a:rPr lang="fr-FR" dirty="0" smtClean="0">
                <a:latin typeface="+mj-lt"/>
              </a:rPr>
              <a:t> </a:t>
            </a:r>
            <a:r>
              <a:rPr lang="fr-FR" dirty="0" err="1" smtClean="0">
                <a:latin typeface="+mj-lt"/>
              </a:rPr>
              <a:t>these</a:t>
            </a:r>
            <a:r>
              <a:rPr lang="fr-FR" dirty="0" smtClean="0">
                <a:latin typeface="+mj-lt"/>
              </a:rPr>
              <a:t> </a:t>
            </a:r>
            <a:r>
              <a:rPr lang="fr-FR" dirty="0" err="1" smtClean="0">
                <a:latin typeface="+mj-lt"/>
              </a:rPr>
              <a:t>two</a:t>
            </a:r>
            <a:r>
              <a:rPr lang="fr-FR" dirty="0" smtClean="0">
                <a:latin typeface="+mj-lt"/>
              </a:rPr>
              <a:t> </a:t>
            </a:r>
            <a:r>
              <a:rPr lang="fr-FR" dirty="0" err="1" smtClean="0">
                <a:latin typeface="+mj-lt"/>
              </a:rPr>
              <a:t>properties</a:t>
            </a:r>
            <a:endParaRPr lang="en-US" dirty="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128062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b="1" dirty="0" smtClean="0">
                <a:solidFill>
                  <a:srgbClr val="0070C0"/>
                </a:solidFill>
                <a:latin typeface="Courier New" panose="02070309020205020404" pitchFamily="49" charset="0"/>
                <a:cs typeface="Courier New" panose="02070309020205020404" pitchFamily="49" charset="0"/>
              </a:rPr>
              <a:t>public class</a:t>
            </a:r>
            <a:r>
              <a:rPr lang="fr-FR" b="1" dirty="0" smtClean="0">
                <a:latin typeface="Courier New" panose="02070309020205020404" pitchFamily="49" charset="0"/>
                <a:cs typeface="Courier New" panose="02070309020205020404" pitchFamily="49" charset="0"/>
              </a:rPr>
              <a:t> </a:t>
            </a:r>
            <a:r>
              <a:rPr lang="fr-FR" b="1" dirty="0" err="1" smtClean="0">
                <a:latin typeface="Courier New" panose="02070309020205020404" pitchFamily="49" charset="0"/>
                <a:cs typeface="Courier New" panose="02070309020205020404" pitchFamily="49" charset="0"/>
              </a:rPr>
              <a:t>PersonViewModel</a:t>
            </a:r>
            <a:r>
              <a:rPr lang="fr-FR" b="1" dirty="0" smtClean="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private</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ObservableCollection</a:t>
            </a:r>
            <a:r>
              <a:rPr lang="en-US" b="1" dirty="0">
                <a:latin typeface="Courier New" panose="02070309020205020404" pitchFamily="49" charset="0"/>
                <a:cs typeface="Courier New" panose="02070309020205020404" pitchFamily="49" charset="0"/>
              </a:rPr>
              <a:t>&lt;Person&gt; persons = </a:t>
            </a:r>
            <a:endParaRPr lang="en-US" b="1" dirty="0" smtClean="0">
              <a:latin typeface="Courier New" panose="02070309020205020404" pitchFamily="49" charset="0"/>
              <a:cs typeface="Courier New" panose="02070309020205020404" pitchFamily="49" charset="0"/>
            </a:endParaRPr>
          </a:p>
          <a:p>
            <a:pPr lvl="2"/>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new </a:t>
            </a:r>
            <a:r>
              <a:rPr lang="en-US" b="1" dirty="0" err="1">
                <a:latin typeface="Courier New" panose="02070309020205020404" pitchFamily="49" charset="0"/>
                <a:cs typeface="Courier New" panose="02070309020205020404" pitchFamily="49" charset="0"/>
              </a:rPr>
              <a:t>ObservableCollection</a:t>
            </a:r>
            <a:r>
              <a:rPr lang="en-US" b="1" dirty="0">
                <a:latin typeface="Courier New" panose="02070309020205020404" pitchFamily="49" charset="0"/>
                <a:cs typeface="Courier New" panose="02070309020205020404" pitchFamily="49" charset="0"/>
              </a:rPr>
              <a:t>&lt;Person&gt;();</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public</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ObservableCollection</a:t>
            </a:r>
            <a:r>
              <a:rPr lang="en-US" b="1" dirty="0">
                <a:latin typeface="Courier New" panose="02070309020205020404" pitchFamily="49" charset="0"/>
                <a:cs typeface="Courier New" panose="02070309020205020404" pitchFamily="49" charset="0"/>
              </a:rPr>
              <a:t>&lt;Person&gt; Persons </a:t>
            </a: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 </a:t>
            </a:r>
            <a:r>
              <a:rPr lang="en-US" b="1" dirty="0" smtClean="0">
                <a:solidFill>
                  <a:srgbClr val="0070C0"/>
                </a:solidFill>
                <a:latin typeface="Courier New" panose="02070309020205020404" pitchFamily="49" charset="0"/>
                <a:cs typeface="Courier New" panose="02070309020205020404" pitchFamily="49" charset="0"/>
              </a:rPr>
              <a:t>get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return</a:t>
            </a:r>
            <a:r>
              <a:rPr lang="en-US" b="1" dirty="0">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this</a:t>
            </a:r>
            <a:r>
              <a:rPr lang="en-US" b="1" dirty="0" err="1">
                <a:latin typeface="Courier New" panose="02070309020205020404" pitchFamily="49" charset="0"/>
                <a:cs typeface="Courier New" panose="02070309020205020404" pitchFamily="49" charset="0"/>
              </a:rPr>
              <a:t>.persons</a:t>
            </a:r>
            <a:r>
              <a:rPr lang="en-US" b="1" dirty="0">
                <a:latin typeface="Courier New" panose="02070309020205020404" pitchFamily="49" charset="0"/>
                <a:cs typeface="Courier New" panose="02070309020205020404" pitchFamily="49" charset="0"/>
              </a:rPr>
              <a:t>; } }</a:t>
            </a: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public</a:t>
            </a:r>
            <a:r>
              <a:rPr lang="en-US" b="1" dirty="0" smtClean="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string</a:t>
            </a:r>
            <a:r>
              <a:rPr lang="en-US" b="1" dirty="0">
                <a:latin typeface="Courier New" panose="02070309020205020404" pitchFamily="49" charset="0"/>
                <a:cs typeface="Courier New" panose="02070309020205020404" pitchFamily="49" charset="0"/>
              </a:rPr>
              <a:t> Name </a:t>
            </a: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 </a:t>
            </a:r>
            <a:r>
              <a:rPr lang="en-US" b="1" dirty="0">
                <a:solidFill>
                  <a:srgbClr val="0070C0"/>
                </a:solidFill>
                <a:latin typeface="Courier New" panose="02070309020205020404" pitchFamily="49" charset="0"/>
                <a:cs typeface="Courier New" panose="02070309020205020404" pitchFamily="49" charset="0"/>
              </a:rPr>
              <a:t>get</a:t>
            </a:r>
            <a:r>
              <a:rPr lang="en-US" b="1" dirty="0">
                <a:latin typeface="Courier New" panose="02070309020205020404" pitchFamily="49" charset="0"/>
                <a:cs typeface="Courier New" panose="02070309020205020404" pitchFamily="49" charset="0"/>
              </a:rPr>
              <a:t> { </a:t>
            </a:r>
            <a:r>
              <a:rPr lang="en-US" b="1" dirty="0">
                <a:solidFill>
                  <a:srgbClr val="0070C0"/>
                </a:solidFill>
                <a:latin typeface="Courier New" panose="02070309020205020404" pitchFamily="49" charset="0"/>
                <a:cs typeface="Courier New" panose="02070309020205020404" pitchFamily="49" charset="0"/>
              </a:rPr>
              <a:t>return</a:t>
            </a:r>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MyName</a:t>
            </a:r>
            <a:r>
              <a:rPr lang="en-US" b="1" dirty="0">
                <a:solidFill>
                  <a:srgbClr val="00B05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 }</a:t>
            </a:r>
          </a:p>
          <a:p>
            <a:pPr lvl="2"/>
            <a:endParaRPr lang="en-US" b="1" dirty="0">
              <a:latin typeface="Courier New" panose="02070309020205020404" pitchFamily="49" charset="0"/>
              <a:cs typeface="Courier New" panose="02070309020205020404" pitchFamily="49" charset="0"/>
            </a:endParaRPr>
          </a:p>
          <a:p>
            <a:pPr lvl="2"/>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public</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DefaultViewModel</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pPr lvl="2"/>
            <a:r>
              <a:rPr lang="en-US" b="1" dirty="0" smtClean="0">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this</a:t>
            </a:r>
            <a:r>
              <a:rPr lang="en-US" b="1" dirty="0" err="1" smtClean="0">
                <a:latin typeface="Courier New" panose="02070309020205020404" pitchFamily="49" charset="0"/>
                <a:cs typeface="Courier New" panose="02070309020205020404" pitchFamily="49" charset="0"/>
              </a:rPr>
              <a:t>.persons.Add</a:t>
            </a:r>
            <a:r>
              <a:rPr lang="en-US" b="1" dirty="0" smtClean="0">
                <a:latin typeface="Courier New" panose="02070309020205020404" pitchFamily="49" charset="0"/>
                <a:cs typeface="Courier New" panose="02070309020205020404" pitchFamily="49" charset="0"/>
              </a:rPr>
              <a:t>(new </a:t>
            </a:r>
            <a:r>
              <a:rPr lang="en-US" b="1" dirty="0">
                <a:latin typeface="Courier New" panose="02070309020205020404" pitchFamily="49" charset="0"/>
                <a:cs typeface="Courier New" panose="02070309020205020404" pitchFamily="49" charset="0"/>
              </a:rPr>
              <a:t>Person</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p>
          <a:p>
            <a:pPr lvl="2"/>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FirstName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"John</a:t>
            </a:r>
            <a:r>
              <a:rPr lang="en-US" b="1" dirty="0" smtClean="0">
                <a:solidFill>
                  <a:srgbClr val="00B050"/>
                </a:solidFill>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LastName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"Doe"</a:t>
            </a:r>
          </a:p>
          <a:p>
            <a:pPr lvl="2"/>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pPr lvl="2"/>
            <a:r>
              <a:rPr lang="en-US" b="1" dirty="0" smtClean="0">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this</a:t>
            </a:r>
            <a:r>
              <a:rPr lang="en-US" b="1" dirty="0" err="1" smtClean="0">
                <a:latin typeface="Courier New" panose="02070309020205020404" pitchFamily="49" charset="0"/>
                <a:cs typeface="Courier New" panose="02070309020205020404" pitchFamily="49" charset="0"/>
              </a:rPr>
              <a:t>.persons.Add</a:t>
            </a:r>
            <a:r>
              <a:rPr lang="en-US" b="1" dirty="0" smtClean="0">
                <a:latin typeface="Courier New" panose="02070309020205020404" pitchFamily="49" charset="0"/>
                <a:cs typeface="Courier New" panose="02070309020205020404" pitchFamily="49" charset="0"/>
              </a:rPr>
              <a:t>(new </a:t>
            </a:r>
            <a:r>
              <a:rPr lang="en-US" b="1" dirty="0">
                <a:latin typeface="Courier New" panose="02070309020205020404" pitchFamily="49" charset="0"/>
                <a:cs typeface="Courier New" panose="02070309020205020404" pitchFamily="49" charset="0"/>
              </a:rPr>
              <a:t>Person</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p>
          <a:p>
            <a:pPr lvl="2"/>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FirstName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"Jack</a:t>
            </a:r>
            <a:r>
              <a:rPr lang="en-US" b="1" dirty="0" smtClean="0">
                <a:solidFill>
                  <a:srgbClr val="00B050"/>
                </a:solidFill>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LastName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"Harkness"</a:t>
            </a:r>
          </a:p>
          <a:p>
            <a:pPr lvl="2"/>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pPr lvl="2"/>
            <a:r>
              <a:rPr lang="en-US" b="1" dirty="0" smtClean="0">
                <a:latin typeface="Courier New" panose="02070309020205020404" pitchFamily="49" charset="0"/>
                <a:cs typeface="Courier New" panose="02070309020205020404" pitchFamily="49" charset="0"/>
              </a:rPr>
              <a:t>  }</a:t>
            </a:r>
          </a:p>
          <a:p>
            <a:pPr lvl="2"/>
            <a:r>
              <a:rPr lang="fr-FR" b="1" dirty="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err="1" smtClean="0">
                <a:latin typeface="Calibri (Heading)"/>
                <a:cs typeface="Calibri (Heading)"/>
              </a:rPr>
              <a:t>PersonViewModel</a:t>
            </a:r>
            <a:r>
              <a:rPr lang="en-US" sz="2400" b="1" dirty="0" smtClean="0">
                <a:latin typeface="Calibri (Heading)"/>
                <a:cs typeface="Calibri (Heading)"/>
              </a:rPr>
              <a:t> example</a:t>
            </a:r>
            <a:endParaRPr lang="en-US" sz="2400" b="1" dirty="0">
              <a:latin typeface="Calibri (Heading)"/>
              <a:cs typeface="Calibri (Heading)"/>
            </a:endParaRPr>
          </a:p>
        </p:txBody>
      </p:sp>
    </p:spTree>
    <p:extLst>
      <p:ext uri="{BB962C8B-B14F-4D97-AF65-F5344CB8AC3E}">
        <p14:creationId xmlns:p14="http://schemas.microsoft.com/office/powerpoint/2010/main" val="16096232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Add the </a:t>
            </a:r>
            <a:r>
              <a:rPr lang="en-US" dirty="0" err="1" smtClean="0">
                <a:ea typeface="ＭＳ Ｐゴシック" pitchFamily="34" charset="-128"/>
              </a:rPr>
              <a:t>PersonViewModel</a:t>
            </a:r>
            <a:r>
              <a:rPr lang="en-US" dirty="0" smtClean="0">
                <a:ea typeface="ＭＳ Ｐゴシック" pitchFamily="34" charset="-128"/>
              </a:rPr>
              <a:t> instance</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smtClean="0">
                <a:latin typeface="+mj-lt"/>
              </a:rPr>
              <a:t>Open </a:t>
            </a:r>
            <a:r>
              <a:rPr lang="fr-FR" dirty="0" err="1" smtClean="0">
                <a:latin typeface="+mj-lt"/>
              </a:rPr>
              <a:t>your</a:t>
            </a:r>
            <a:r>
              <a:rPr lang="fr-FR" dirty="0" smtClean="0">
                <a:latin typeface="+mj-lt"/>
              </a:rPr>
              <a:t> </a:t>
            </a:r>
            <a:r>
              <a:rPr lang="fr-FR" dirty="0" err="1" smtClean="0">
                <a:latin typeface="+mj-lt"/>
              </a:rPr>
              <a:t>MainPage.xaml.cs</a:t>
            </a:r>
            <a:endParaRPr lang="fr-FR" dirty="0" smtClean="0">
              <a:latin typeface="+mj-lt"/>
            </a:endParaRPr>
          </a:p>
          <a:p>
            <a:pPr lvl="1">
              <a:spcAft>
                <a:spcPts val="1200"/>
              </a:spcAft>
            </a:pPr>
            <a:r>
              <a:rPr lang="fr-FR" dirty="0" err="1" smtClean="0">
                <a:latin typeface="+mj-lt"/>
              </a:rPr>
              <a:t>Add</a:t>
            </a:r>
            <a:r>
              <a:rPr lang="fr-FR" dirty="0" smtClean="0">
                <a:latin typeface="+mj-lt"/>
              </a:rPr>
              <a:t> a </a:t>
            </a:r>
            <a:r>
              <a:rPr lang="fr-FR" dirty="0" err="1" smtClean="0">
                <a:latin typeface="+mj-lt"/>
              </a:rPr>
              <a:t>property</a:t>
            </a:r>
            <a:r>
              <a:rPr lang="fr-FR" dirty="0" smtClean="0">
                <a:latin typeface="+mj-lt"/>
              </a:rPr>
              <a:t> </a:t>
            </a:r>
            <a:r>
              <a:rPr lang="fr-FR" dirty="0" err="1" smtClean="0">
                <a:latin typeface="+mj-lt"/>
              </a:rPr>
              <a:t>MainViewModel</a:t>
            </a:r>
            <a:r>
              <a:rPr lang="fr-FR" dirty="0" smtClean="0">
                <a:latin typeface="+mj-lt"/>
              </a:rPr>
              <a:t> in </a:t>
            </a:r>
            <a:r>
              <a:rPr lang="fr-FR" dirty="0" err="1" smtClean="0">
                <a:latin typeface="+mj-lt"/>
              </a:rPr>
              <a:t>it</a:t>
            </a:r>
            <a:endParaRPr lang="fr-FR" dirty="0">
              <a:latin typeface="+mj-lt"/>
            </a:endParaRPr>
          </a:p>
          <a:p>
            <a:pPr lvl="2">
              <a:spcAft>
                <a:spcPts val="1200"/>
              </a:spcAft>
            </a:pPr>
            <a:r>
              <a:rPr lang="fr-FR" dirty="0" err="1" smtClean="0">
                <a:latin typeface="+mj-lt"/>
              </a:rPr>
              <a:t>Should</a:t>
            </a:r>
            <a:r>
              <a:rPr lang="fr-FR" dirty="0" smtClean="0">
                <a:latin typeface="+mj-lt"/>
              </a:rPr>
              <a:t> </a:t>
            </a:r>
            <a:r>
              <a:rPr lang="fr-FR" dirty="0" err="1" smtClean="0">
                <a:latin typeface="+mj-lt"/>
              </a:rPr>
              <a:t>be</a:t>
            </a:r>
            <a:r>
              <a:rPr lang="fr-FR" dirty="0" smtClean="0">
                <a:latin typeface="+mj-lt"/>
              </a:rPr>
              <a:t> of type </a:t>
            </a:r>
            <a:r>
              <a:rPr lang="fr-FR" dirty="0" err="1" smtClean="0">
                <a:latin typeface="+mj-lt"/>
              </a:rPr>
              <a:t>PersonViewModel</a:t>
            </a:r>
            <a:endParaRPr lang="fr-FR" dirty="0" smtClean="0">
              <a:latin typeface="+mj-lt"/>
            </a:endParaRPr>
          </a:p>
          <a:p>
            <a:pPr lvl="1">
              <a:spcAft>
                <a:spcPts val="1200"/>
              </a:spcAft>
            </a:pPr>
            <a:r>
              <a:rPr lang="fr-FR" dirty="0" err="1" smtClean="0">
                <a:latin typeface="+mj-lt"/>
              </a:rPr>
              <a:t>Initialize</a:t>
            </a:r>
            <a:r>
              <a:rPr lang="fr-FR" dirty="0" smtClean="0">
                <a:latin typeface="+mj-lt"/>
              </a:rPr>
              <a:t> </a:t>
            </a:r>
            <a:r>
              <a:rPr lang="fr-FR" dirty="0" err="1" smtClean="0">
                <a:latin typeface="+mj-lt"/>
              </a:rPr>
              <a:t>this</a:t>
            </a:r>
            <a:r>
              <a:rPr lang="fr-FR" dirty="0" smtClean="0">
                <a:latin typeface="+mj-lt"/>
              </a:rPr>
              <a:t> </a:t>
            </a:r>
            <a:r>
              <a:rPr lang="fr-FR" dirty="0" err="1" smtClean="0">
                <a:latin typeface="+mj-lt"/>
              </a:rPr>
              <a:t>property</a:t>
            </a:r>
            <a:r>
              <a:rPr lang="fr-FR" dirty="0" smtClean="0">
                <a:latin typeface="+mj-lt"/>
              </a:rPr>
              <a:t> in the </a:t>
            </a:r>
            <a:r>
              <a:rPr lang="fr-FR" dirty="0" err="1" smtClean="0">
                <a:latin typeface="+mj-lt"/>
              </a:rPr>
              <a:t>constructor</a:t>
            </a:r>
            <a:endParaRPr lang="fr-FR" dirty="0" smtClean="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6"/>
          <p:cNvSpPr/>
          <p:nvPr/>
        </p:nvSpPr>
        <p:spPr>
          <a:xfrm>
            <a:off x="179512" y="3649588"/>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anose="02070309020205020404" pitchFamily="49" charset="0"/>
                <a:cs typeface="Courier New" panose="02070309020205020404" pitchFamily="49" charset="0"/>
              </a:rPr>
              <a:t>public</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MainPage</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this</a:t>
            </a:r>
            <a:r>
              <a:rPr lang="en-US" b="1" dirty="0" err="1" smtClean="0">
                <a:latin typeface="Courier New" panose="02070309020205020404" pitchFamily="49" charset="0"/>
                <a:cs typeface="Courier New" panose="02070309020205020404" pitchFamily="49" charset="0"/>
              </a:rPr>
              <a:t>.InitializeComponent</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this</a:t>
            </a:r>
            <a:r>
              <a:rPr lang="en-US" b="1" dirty="0" err="1" smtClean="0">
                <a:latin typeface="Courier New" panose="02070309020205020404" pitchFamily="49" charset="0"/>
                <a:cs typeface="Courier New" panose="02070309020205020404" pitchFamily="49" charset="0"/>
              </a:rPr>
              <a:t>.MainViewModel</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new </a:t>
            </a:r>
            <a:r>
              <a:rPr lang="en-US" b="1" dirty="0" err="1" smtClean="0">
                <a:latin typeface="Courier New" panose="02070309020205020404" pitchFamily="49" charset="0"/>
                <a:cs typeface="Courier New" panose="02070309020205020404" pitchFamily="49" charset="0"/>
              </a:rPr>
              <a:t>PersonViewModel</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74477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And the </a:t>
            </a:r>
            <a:r>
              <a:rPr lang="en-US" dirty="0" err="1" smtClean="0">
                <a:ea typeface="ＭＳ Ｐゴシック" pitchFamily="34" charset="-128"/>
              </a:rPr>
              <a:t>xaml</a:t>
            </a:r>
            <a:r>
              <a:rPr lang="en-US" dirty="0" smtClean="0">
                <a:ea typeface="ＭＳ Ｐゴシック" pitchFamily="34" charset="-128"/>
              </a:rPr>
              <a:t> file?</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smtClean="0">
                <a:latin typeface="+mj-lt"/>
              </a:rPr>
              <a:t>Open </a:t>
            </a:r>
            <a:r>
              <a:rPr lang="fr-FR" dirty="0" err="1" smtClean="0">
                <a:latin typeface="+mj-lt"/>
              </a:rPr>
              <a:t>your</a:t>
            </a:r>
            <a:r>
              <a:rPr lang="fr-FR" dirty="0" smtClean="0">
                <a:latin typeface="+mj-lt"/>
              </a:rPr>
              <a:t> </a:t>
            </a:r>
            <a:r>
              <a:rPr lang="fr-FR" dirty="0" err="1" smtClean="0">
                <a:latin typeface="+mj-lt"/>
              </a:rPr>
              <a:t>MainPage.xaml</a:t>
            </a:r>
            <a:endParaRPr lang="fr-FR" dirty="0" smtClean="0">
              <a:latin typeface="+mj-lt"/>
            </a:endParaRPr>
          </a:p>
          <a:p>
            <a:pPr lvl="1">
              <a:spcAft>
                <a:spcPts val="1200"/>
              </a:spcAft>
            </a:pPr>
            <a:r>
              <a:rPr lang="fr-FR" dirty="0" err="1" smtClean="0">
                <a:latin typeface="+mj-lt"/>
              </a:rPr>
              <a:t>Add</a:t>
            </a:r>
            <a:r>
              <a:rPr lang="fr-FR" dirty="0" smtClean="0">
                <a:latin typeface="+mj-lt"/>
              </a:rPr>
              <a:t> in </a:t>
            </a:r>
            <a:r>
              <a:rPr lang="fr-FR" dirty="0" err="1" smtClean="0">
                <a:latin typeface="+mj-lt"/>
              </a:rPr>
              <a:t>your</a:t>
            </a:r>
            <a:r>
              <a:rPr lang="fr-FR" dirty="0" smtClean="0">
                <a:latin typeface="+mj-lt"/>
              </a:rPr>
              <a:t> </a:t>
            </a:r>
            <a:r>
              <a:rPr lang="fr-FR" dirty="0" err="1" smtClean="0">
                <a:latin typeface="+mj-lt"/>
              </a:rPr>
              <a:t>Grid</a:t>
            </a:r>
            <a:r>
              <a:rPr lang="fr-FR" dirty="0" smtClean="0">
                <a:latin typeface="+mj-lt"/>
              </a:rPr>
              <a:t> a Hub</a:t>
            </a:r>
            <a:endParaRPr lang="fr-FR" dirty="0">
              <a:latin typeface="+mj-lt"/>
            </a:endParaRPr>
          </a:p>
          <a:p>
            <a:pPr lvl="1">
              <a:spcAft>
                <a:spcPts val="1200"/>
              </a:spcAft>
            </a:pPr>
            <a:r>
              <a:rPr lang="fr-FR" dirty="0" smtClean="0">
                <a:latin typeface="+mj-lt"/>
              </a:rPr>
              <a:t>And </a:t>
            </a:r>
            <a:r>
              <a:rPr lang="fr-FR" dirty="0" err="1" smtClean="0">
                <a:latin typeface="+mj-lt"/>
              </a:rPr>
              <a:t>inside</a:t>
            </a:r>
            <a:r>
              <a:rPr lang="fr-FR" dirty="0" smtClean="0">
                <a:latin typeface="+mj-lt"/>
              </a:rPr>
              <a:t> the Hub a </a:t>
            </a:r>
            <a:r>
              <a:rPr lang="fr-FR" dirty="0" err="1" smtClean="0">
                <a:latin typeface="+mj-lt"/>
              </a:rPr>
              <a:t>HubSection</a:t>
            </a:r>
            <a:endParaRPr lang="fr-FR" dirty="0" smtClean="0">
              <a:latin typeface="+mj-lt"/>
            </a:endParaRPr>
          </a:p>
          <a:p>
            <a:pPr lvl="1">
              <a:spcAft>
                <a:spcPts val="1200"/>
              </a:spcAft>
            </a:pPr>
            <a:r>
              <a:rPr lang="fr-FR" dirty="0" smtClean="0">
                <a:latin typeface="+mj-lt"/>
              </a:rPr>
              <a:t>And </a:t>
            </a:r>
            <a:r>
              <a:rPr lang="fr-FR" dirty="0" err="1" smtClean="0">
                <a:latin typeface="+mj-lt"/>
              </a:rPr>
              <a:t>inside</a:t>
            </a:r>
            <a:r>
              <a:rPr lang="fr-FR" dirty="0" smtClean="0">
                <a:latin typeface="+mj-lt"/>
              </a:rPr>
              <a:t> the </a:t>
            </a:r>
            <a:r>
              <a:rPr lang="fr-FR" dirty="0" err="1" smtClean="0">
                <a:latin typeface="+mj-lt"/>
              </a:rPr>
              <a:t>HubSection</a:t>
            </a:r>
            <a:r>
              <a:rPr lang="fr-FR" dirty="0" smtClean="0">
                <a:latin typeface="+mj-lt"/>
              </a:rPr>
              <a:t> </a:t>
            </a:r>
            <a:r>
              <a:rPr lang="fr-FR" dirty="0" err="1" smtClean="0">
                <a:latin typeface="+mj-lt"/>
              </a:rPr>
              <a:t>another</a:t>
            </a:r>
            <a:r>
              <a:rPr lang="fr-FR" dirty="0" smtClean="0">
                <a:latin typeface="+mj-lt"/>
              </a:rPr>
              <a:t> </a:t>
            </a:r>
            <a:r>
              <a:rPr lang="fr-FR" dirty="0" err="1" smtClean="0">
                <a:latin typeface="+mj-lt"/>
              </a:rPr>
              <a:t>Grid</a:t>
            </a:r>
            <a:r>
              <a:rPr lang="fr-FR" dirty="0" smtClean="0">
                <a:latin typeface="+mj-lt"/>
              </a:rPr>
              <a:t> </a:t>
            </a:r>
            <a:r>
              <a:rPr lang="fr-FR" dirty="0" smtClean="0">
                <a:latin typeface="+mj-lt"/>
                <a:sym typeface="Wingdings" panose="05000000000000000000" pitchFamily="2" charset="2"/>
              </a:rPr>
              <a:t></a:t>
            </a:r>
            <a:endParaRPr lang="fr-FR" dirty="0" smtClean="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6"/>
          <p:cNvSpPr/>
          <p:nvPr/>
        </p:nvSpPr>
        <p:spPr>
          <a:xfrm>
            <a:off x="179512" y="3649588"/>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anose="02070309020205020404" pitchFamily="49" charset="0"/>
                <a:cs typeface="Courier New" panose="02070309020205020404" pitchFamily="49" charset="0"/>
              </a:rPr>
              <a:t>&lt;Grid&gt;</a:t>
            </a:r>
          </a:p>
          <a:p>
            <a:r>
              <a:rPr lang="fr-FR" b="1" dirty="0">
                <a:solidFill>
                  <a:srgbClr val="0070C0"/>
                </a:solidFill>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 &lt;Hub&gt;</a:t>
            </a:r>
          </a:p>
          <a:p>
            <a:r>
              <a:rPr lang="fr-FR" b="1" dirty="0">
                <a:solidFill>
                  <a:srgbClr val="0070C0"/>
                </a:solidFill>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HubSection</a:t>
            </a:r>
            <a:r>
              <a:rPr lang="fr-FR" b="1" dirty="0" smtClean="0">
                <a:solidFill>
                  <a:srgbClr val="0070C0"/>
                </a:solidFill>
                <a:latin typeface="Courier New" panose="02070309020205020404" pitchFamily="49" charset="0"/>
                <a:cs typeface="Courier New" panose="02070309020205020404" pitchFamily="49" charset="0"/>
              </a:rPr>
              <a:t>&gt;</a:t>
            </a:r>
          </a:p>
          <a:p>
            <a:r>
              <a:rPr lang="fr-FR" b="1" dirty="0">
                <a:solidFill>
                  <a:srgbClr val="0070C0"/>
                </a:solidFill>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Grid</a:t>
            </a:r>
            <a:r>
              <a:rPr lang="fr-FR" b="1" dirty="0" smtClean="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12637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And the </a:t>
            </a:r>
            <a:r>
              <a:rPr lang="en-US" dirty="0" err="1" smtClean="0">
                <a:ea typeface="ＭＳ Ｐゴシック" pitchFamily="34" charset="-128"/>
              </a:rPr>
              <a:t>xaml</a:t>
            </a:r>
            <a:r>
              <a:rPr lang="en-US" dirty="0" smtClean="0">
                <a:ea typeface="ＭＳ Ｐゴシック" pitchFamily="34" charset="-128"/>
              </a:rPr>
              <a:t> file?</a:t>
            </a:r>
          </a:p>
        </p:txBody>
      </p:sp>
      <p:sp>
        <p:nvSpPr>
          <p:cNvPr id="18434" name="Espace réservé du contenu 2"/>
          <p:cNvSpPr>
            <a:spLocks noGrp="1"/>
          </p:cNvSpPr>
          <p:nvPr>
            <p:ph idx="1"/>
          </p:nvPr>
        </p:nvSpPr>
        <p:spPr>
          <a:xfrm>
            <a:off x="467544" y="1128713"/>
            <a:ext cx="8280920" cy="4230687"/>
          </a:xfrm>
        </p:spPr>
        <p:txBody>
          <a:bodyPr/>
          <a:lstStyle/>
          <a:p>
            <a:pPr>
              <a:spcAft>
                <a:spcPts val="1200"/>
              </a:spcAft>
            </a:pPr>
            <a:r>
              <a:rPr lang="fr-FR" dirty="0" smtClean="0">
                <a:latin typeface="+mj-lt"/>
              </a:rPr>
              <a:t>Select the last </a:t>
            </a:r>
            <a:r>
              <a:rPr lang="fr-FR" dirty="0" err="1" smtClean="0">
                <a:latin typeface="+mj-lt"/>
              </a:rPr>
              <a:t>created</a:t>
            </a:r>
            <a:r>
              <a:rPr lang="fr-FR" dirty="0" smtClean="0">
                <a:latin typeface="+mj-lt"/>
              </a:rPr>
              <a:t> </a:t>
            </a:r>
            <a:r>
              <a:rPr lang="fr-FR" dirty="0" err="1" smtClean="0">
                <a:latin typeface="+mj-lt"/>
              </a:rPr>
              <a:t>Grid</a:t>
            </a:r>
            <a:endParaRPr lang="fr-FR" dirty="0" smtClean="0">
              <a:latin typeface="+mj-lt"/>
            </a:endParaRPr>
          </a:p>
          <a:p>
            <a:pPr lvl="1">
              <a:spcAft>
                <a:spcPts val="1200"/>
              </a:spcAft>
            </a:pPr>
            <a:r>
              <a:rPr lang="fr-FR" dirty="0" smtClean="0">
                <a:latin typeface="+mj-lt"/>
              </a:rPr>
              <a:t>Check for </a:t>
            </a:r>
            <a:r>
              <a:rPr lang="fr-FR" dirty="0" err="1" smtClean="0">
                <a:latin typeface="+mj-lt"/>
              </a:rPr>
              <a:t>Properties</a:t>
            </a:r>
            <a:r>
              <a:rPr lang="fr-FR" dirty="0" smtClean="0">
                <a:latin typeface="+mj-lt"/>
              </a:rPr>
              <a:t> Tab</a:t>
            </a:r>
          </a:p>
          <a:p>
            <a:pPr lvl="1">
              <a:spcAft>
                <a:spcPts val="1200"/>
              </a:spcAft>
            </a:pPr>
            <a:r>
              <a:rPr lang="fr-FR" dirty="0" err="1" smtClean="0">
                <a:latin typeface="+mj-lt"/>
              </a:rPr>
              <a:t>Search</a:t>
            </a:r>
            <a:r>
              <a:rPr lang="fr-FR" dirty="0" smtClean="0">
                <a:latin typeface="+mj-lt"/>
              </a:rPr>
              <a:t> for « </a:t>
            </a:r>
            <a:r>
              <a:rPr lang="fr-FR" dirty="0" err="1" smtClean="0">
                <a:latin typeface="+mj-lt"/>
              </a:rPr>
              <a:t>DataContext</a:t>
            </a:r>
            <a:r>
              <a:rPr lang="fr-FR" dirty="0" smtClean="0">
                <a:latin typeface="+mj-lt"/>
              </a:rPr>
              <a:t> » and click on the « New » </a:t>
            </a:r>
            <a:r>
              <a:rPr lang="fr-FR" dirty="0" err="1" smtClean="0">
                <a:latin typeface="+mj-lt"/>
              </a:rPr>
              <a:t>button</a:t>
            </a:r>
            <a:endParaRPr lang="fr-FR" dirty="0" smtClean="0">
              <a:latin typeface="+mj-lt"/>
            </a:endParaRPr>
          </a:p>
          <a:p>
            <a:pPr lvl="1">
              <a:spcAft>
                <a:spcPts val="1200"/>
              </a:spcAft>
            </a:pPr>
            <a:r>
              <a:rPr lang="fr-FR" dirty="0" smtClean="0">
                <a:latin typeface="+mj-lt"/>
              </a:rPr>
              <a:t>You </a:t>
            </a:r>
            <a:r>
              <a:rPr lang="fr-FR" dirty="0" err="1" smtClean="0">
                <a:latin typeface="+mj-lt"/>
              </a:rPr>
              <a:t>should</a:t>
            </a:r>
            <a:r>
              <a:rPr lang="fr-FR" dirty="0" smtClean="0">
                <a:latin typeface="+mj-lt"/>
              </a:rPr>
              <a:t> </a:t>
            </a:r>
            <a:r>
              <a:rPr lang="fr-FR" dirty="0" err="1" smtClean="0">
                <a:latin typeface="+mj-lt"/>
              </a:rPr>
              <a:t>see</a:t>
            </a:r>
            <a:r>
              <a:rPr lang="fr-FR" dirty="0" smtClean="0">
                <a:latin typeface="+mj-lt"/>
              </a:rPr>
              <a:t> « </a:t>
            </a:r>
            <a:r>
              <a:rPr lang="fr-FR" dirty="0" err="1" smtClean="0">
                <a:latin typeface="+mj-lt"/>
              </a:rPr>
              <a:t>MainViewModel</a:t>
            </a:r>
            <a:r>
              <a:rPr lang="fr-FR" dirty="0" smtClean="0">
                <a:latin typeface="+mj-lt"/>
              </a:rPr>
              <a:t> » in </a:t>
            </a:r>
            <a:r>
              <a:rPr lang="fr-FR" dirty="0" err="1" smtClean="0">
                <a:latin typeface="+mj-lt"/>
              </a:rPr>
              <a:t>it</a:t>
            </a:r>
            <a:r>
              <a:rPr lang="fr-FR" dirty="0" smtClean="0">
                <a:latin typeface="+mj-lt"/>
              </a:rPr>
              <a:t>, click Ok</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6"/>
          <p:cNvSpPr/>
          <p:nvPr/>
        </p:nvSpPr>
        <p:spPr>
          <a:xfrm>
            <a:off x="179512" y="3649588"/>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Grid.DataContext</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solidFill>
                  <a:srgbClr val="0070C0"/>
                </a:solidFill>
                <a:latin typeface="Courier New" panose="02070309020205020404" pitchFamily="49" charset="0"/>
                <a:cs typeface="Courier New" panose="02070309020205020404" pitchFamily="49" charset="0"/>
              </a:rPr>
              <a:t>  &lt;</a:t>
            </a:r>
            <a:r>
              <a:rPr lang="en-US" b="1" dirty="0" err="1" smtClean="0">
                <a:solidFill>
                  <a:srgbClr val="0070C0"/>
                </a:solidFill>
                <a:latin typeface="Courier New" panose="02070309020205020404" pitchFamily="49" charset="0"/>
                <a:cs typeface="Courier New" panose="02070309020205020404" pitchFamily="49" charset="0"/>
              </a:rPr>
              <a:t>local:MainViewModel</a:t>
            </a:r>
            <a:r>
              <a:rPr lang="en-US" b="1" dirty="0">
                <a:solidFill>
                  <a:srgbClr val="0070C0"/>
                </a:solidFill>
                <a:latin typeface="Courier New" panose="02070309020205020404" pitchFamily="49" charset="0"/>
                <a:cs typeface="Courier New" panose="02070309020205020404" pitchFamily="49" charset="0"/>
              </a:rPr>
              <a:t>/&gt;</a:t>
            </a:r>
          </a:p>
          <a:p>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Grid.DataContext</a:t>
            </a:r>
            <a:r>
              <a:rPr lang="en-US" b="1" dirty="0">
                <a:solidFill>
                  <a:srgbClr val="0070C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2351466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And the </a:t>
            </a:r>
            <a:r>
              <a:rPr lang="en-US" dirty="0" err="1" smtClean="0">
                <a:ea typeface="ＭＳ Ｐゴシック" pitchFamily="34" charset="-128"/>
              </a:rPr>
              <a:t>xaml</a:t>
            </a:r>
            <a:r>
              <a:rPr lang="en-US" dirty="0" smtClean="0">
                <a:ea typeface="ＭＳ Ｐゴシック" pitchFamily="34" charset="-128"/>
              </a:rPr>
              <a:t> file?</a:t>
            </a:r>
          </a:p>
        </p:txBody>
      </p:sp>
      <p:sp>
        <p:nvSpPr>
          <p:cNvPr id="18434" name="Espace réservé du contenu 2"/>
          <p:cNvSpPr>
            <a:spLocks noGrp="1"/>
          </p:cNvSpPr>
          <p:nvPr>
            <p:ph idx="1"/>
          </p:nvPr>
        </p:nvSpPr>
        <p:spPr>
          <a:xfrm>
            <a:off x="467544" y="1128713"/>
            <a:ext cx="8280920" cy="4230687"/>
          </a:xfrm>
        </p:spPr>
        <p:txBody>
          <a:bodyPr/>
          <a:lstStyle/>
          <a:p>
            <a:pPr>
              <a:spcAft>
                <a:spcPts val="1200"/>
              </a:spcAft>
            </a:pPr>
            <a:r>
              <a:rPr lang="fr-FR" dirty="0" err="1" smtClean="0">
                <a:latin typeface="+mj-lt"/>
              </a:rPr>
              <a:t>After</a:t>
            </a:r>
            <a:r>
              <a:rPr lang="fr-FR" dirty="0" smtClean="0">
                <a:latin typeface="+mj-lt"/>
              </a:rPr>
              <a:t> </a:t>
            </a:r>
            <a:r>
              <a:rPr lang="fr-FR" dirty="0" err="1" smtClean="0">
                <a:latin typeface="+mj-lt"/>
              </a:rPr>
              <a:t>this</a:t>
            </a:r>
            <a:r>
              <a:rPr lang="fr-FR" dirty="0" smtClean="0">
                <a:latin typeface="+mj-lt"/>
              </a:rPr>
              <a:t> </a:t>
            </a:r>
            <a:r>
              <a:rPr lang="fr-FR" dirty="0" err="1" smtClean="0">
                <a:latin typeface="+mj-lt"/>
              </a:rPr>
              <a:t>declaration</a:t>
            </a:r>
            <a:r>
              <a:rPr lang="fr-FR" dirty="0" smtClean="0">
                <a:latin typeface="+mj-lt"/>
              </a:rPr>
              <a:t>, </a:t>
            </a:r>
            <a:r>
              <a:rPr lang="fr-FR" dirty="0" err="1" smtClean="0">
                <a:latin typeface="+mj-lt"/>
              </a:rPr>
              <a:t>add</a:t>
            </a:r>
            <a:r>
              <a:rPr lang="fr-FR" dirty="0" smtClean="0">
                <a:latin typeface="+mj-lt"/>
              </a:rPr>
              <a:t>:</a:t>
            </a:r>
          </a:p>
          <a:p>
            <a:pPr marL="0" indent="0">
              <a:spcAft>
                <a:spcPts val="1200"/>
              </a:spcAft>
              <a:buNone/>
            </a:pPr>
            <a:endParaRPr lang="fr-FR" dirty="0" smtClean="0">
              <a:latin typeface="+mj-lt"/>
            </a:endParaRPr>
          </a:p>
          <a:p>
            <a:pPr marL="0" indent="0">
              <a:spcAft>
                <a:spcPts val="1200"/>
              </a:spcAft>
              <a:buNone/>
            </a:pPr>
            <a:endParaRPr lang="fr-FR" dirty="0" smtClean="0">
              <a:latin typeface="+mj-lt"/>
            </a:endParaRPr>
          </a:p>
          <a:p>
            <a:pPr>
              <a:spcAft>
                <a:spcPts val="1200"/>
              </a:spcAft>
            </a:pPr>
            <a:r>
              <a:rPr lang="fr-FR" dirty="0" err="1" smtClean="0">
                <a:latin typeface="+mj-lt"/>
              </a:rPr>
              <a:t>Try</a:t>
            </a:r>
            <a:r>
              <a:rPr lang="fr-FR" dirty="0" smtClean="0">
                <a:latin typeface="+mj-lt"/>
              </a:rPr>
              <a:t> to </a:t>
            </a:r>
            <a:r>
              <a:rPr lang="fr-FR" dirty="0" err="1" smtClean="0">
                <a:latin typeface="+mj-lt"/>
              </a:rPr>
              <a:t>launch</a:t>
            </a:r>
            <a:r>
              <a:rPr lang="fr-FR" dirty="0" smtClean="0">
                <a:latin typeface="+mj-lt"/>
              </a:rPr>
              <a:t> </a:t>
            </a:r>
            <a:r>
              <a:rPr lang="fr-FR" dirty="0" err="1" smtClean="0">
                <a:latin typeface="+mj-lt"/>
              </a:rPr>
              <a:t>your</a:t>
            </a:r>
            <a:r>
              <a:rPr lang="fr-FR" dirty="0" smtClean="0">
                <a:latin typeface="+mj-lt"/>
              </a:rPr>
              <a:t> program</a:t>
            </a:r>
          </a:p>
          <a:p>
            <a:pPr lvl="1">
              <a:spcAft>
                <a:spcPts val="1200"/>
              </a:spcAft>
            </a:pPr>
            <a:r>
              <a:rPr lang="fr-FR" dirty="0" err="1" smtClean="0">
                <a:latin typeface="+mj-lt"/>
              </a:rPr>
              <a:t>Should</a:t>
            </a:r>
            <a:r>
              <a:rPr lang="fr-FR" dirty="0" smtClean="0">
                <a:latin typeface="+mj-lt"/>
              </a:rPr>
              <a:t> </a:t>
            </a:r>
            <a:r>
              <a:rPr lang="fr-FR" dirty="0" err="1" smtClean="0">
                <a:latin typeface="+mj-lt"/>
              </a:rPr>
              <a:t>see</a:t>
            </a:r>
            <a:r>
              <a:rPr lang="fr-FR" dirty="0" smtClean="0">
                <a:latin typeface="+mj-lt"/>
              </a:rPr>
              <a:t> the Name </a:t>
            </a:r>
            <a:r>
              <a:rPr lang="fr-FR" dirty="0" err="1" smtClean="0">
                <a:latin typeface="+mj-lt"/>
              </a:rPr>
              <a:t>property</a:t>
            </a:r>
            <a:r>
              <a:rPr lang="fr-FR" dirty="0" smtClean="0">
                <a:latin typeface="+mj-lt"/>
              </a:rPr>
              <a:t> of </a:t>
            </a:r>
            <a:r>
              <a:rPr lang="fr-FR" dirty="0" err="1" smtClean="0">
                <a:latin typeface="+mj-lt"/>
              </a:rPr>
              <a:t>your</a:t>
            </a:r>
            <a:r>
              <a:rPr lang="fr-FR" dirty="0" smtClean="0">
                <a:latin typeface="+mj-lt"/>
              </a:rPr>
              <a:t> </a:t>
            </a:r>
            <a:r>
              <a:rPr lang="fr-FR" dirty="0" err="1" smtClean="0">
                <a:latin typeface="+mj-lt"/>
              </a:rPr>
              <a:t>PersonViewModel</a:t>
            </a:r>
            <a:endParaRPr lang="fr-FR" dirty="0" smtClean="0">
              <a:latin typeface="+mj-lt"/>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6"/>
          <p:cNvSpPr/>
          <p:nvPr/>
        </p:nvSpPr>
        <p:spPr>
          <a:xfrm>
            <a:off x="179512" y="1849388"/>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TextBlock</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Text</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"{Binding Name}" </a:t>
            </a:r>
            <a:r>
              <a:rPr lang="en-US" b="1" dirty="0">
                <a:solidFill>
                  <a:srgbClr val="0070C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5521522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7644710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pPr marL="0" indent="0" algn="ctr">
              <a:buNone/>
            </a:pPr>
            <a:endParaRPr lang="fr-FR" dirty="0" smtClean="0"/>
          </a:p>
          <a:p>
            <a:pPr marL="0" indent="0" algn="ctr">
              <a:buNone/>
            </a:pPr>
            <a:endParaRPr lang="fr-FR" dirty="0"/>
          </a:p>
          <a:p>
            <a:pPr marL="0" indent="0" algn="ctr">
              <a:buNone/>
            </a:pPr>
            <a:endParaRPr lang="fr-FR" dirty="0" smtClean="0"/>
          </a:p>
          <a:p>
            <a:pPr marL="0" indent="0" algn="ctr">
              <a:buNone/>
            </a:pPr>
            <a:r>
              <a:rPr lang="fr-FR" dirty="0" smtClean="0"/>
              <a:t>Display in </a:t>
            </a:r>
            <a:r>
              <a:rPr lang="fr-FR" dirty="0" err="1" smtClean="0"/>
              <a:t>MainPage</a:t>
            </a:r>
            <a:r>
              <a:rPr lang="fr-FR" dirty="0" smtClean="0"/>
              <a:t> </a:t>
            </a:r>
            <a:r>
              <a:rPr lang="fr-FR" dirty="0" err="1" smtClean="0"/>
              <a:t>your</a:t>
            </a:r>
            <a:r>
              <a:rPr lang="fr-FR" dirty="0" smtClean="0"/>
              <a:t> </a:t>
            </a:r>
            <a:r>
              <a:rPr lang="fr-FR" dirty="0" err="1" smtClean="0"/>
              <a:t>person</a:t>
            </a:r>
            <a:r>
              <a:rPr lang="fr-FR" dirty="0" smtClean="0"/>
              <a:t> </a:t>
            </a:r>
            <a:r>
              <a:rPr lang="fr-FR" dirty="0" err="1" smtClean="0"/>
              <a:t>list</a:t>
            </a:r>
            <a:r>
              <a:rPr lang="fr-FR" dirty="0" smtClean="0"/>
              <a:t> </a:t>
            </a:r>
            <a:br>
              <a:rPr lang="fr-FR" dirty="0" smtClean="0"/>
            </a:br>
            <a:r>
              <a:rPr lang="fr-FR" dirty="0" smtClean="0"/>
              <a:t>in a </a:t>
            </a:r>
            <a:r>
              <a:rPr lang="fr-FR" dirty="0" err="1" smtClean="0"/>
              <a:t>GridView</a:t>
            </a:r>
            <a:endParaRPr lang="fr-FR" dirty="0" smtClean="0"/>
          </a:p>
          <a:p>
            <a:pPr marL="0" indent="0">
              <a:buNone/>
            </a:pPr>
            <a:endParaRPr lang="fr-FR" dirty="0" smtClean="0"/>
          </a:p>
        </p:txBody>
      </p:sp>
      <p:sp>
        <p:nvSpPr>
          <p:cNvPr id="4" name="Espace réservé du contenu 3"/>
          <p:cNvSpPr>
            <a:spLocks noGrp="1"/>
          </p:cNvSpPr>
          <p:nvPr>
            <p:ph sz="quarter" idx="13"/>
          </p:nvPr>
        </p:nvSpPr>
        <p:spPr/>
        <p:txBody>
          <a:bodyPr/>
          <a:lstStyle/>
          <a:p>
            <a:r>
              <a:rPr lang="en-US" dirty="0">
                <a:ea typeface="ＭＳ Ｐゴシック" pitchFamily="34" charset="-128"/>
              </a:rPr>
              <a:t>Bindings</a:t>
            </a:r>
          </a:p>
        </p:txBody>
      </p:sp>
      <p:pic>
        <p:nvPicPr>
          <p:cNvPr id="10242" name="Picture 2" descr="D:\Users\Renaud\Desktop\StageFinEtudesSupinfo\Icons-New\v3\Min\Exerci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9187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smtClean="0">
                <a:latin typeface="+mj-lt"/>
              </a:rPr>
              <a:t>Five sections:</a:t>
            </a:r>
          </a:p>
          <a:p>
            <a:pPr lvl="1">
              <a:spcAft>
                <a:spcPts val="1200"/>
              </a:spcAft>
            </a:pPr>
            <a:r>
              <a:rPr lang="fr-FR" dirty="0" smtClean="0">
                <a:latin typeface="+mj-lt"/>
              </a:rPr>
              <a:t>One </a:t>
            </a:r>
            <a:r>
              <a:rPr lang="fr-FR" dirty="0" err="1" smtClean="0">
                <a:latin typeface="+mj-lt"/>
              </a:rPr>
              <a:t>with</a:t>
            </a:r>
            <a:r>
              <a:rPr lang="fr-FR" dirty="0" smtClean="0">
                <a:latin typeface="+mj-lt"/>
              </a:rPr>
              <a:t> a </a:t>
            </a:r>
            <a:r>
              <a:rPr lang="fr-FR" dirty="0" err="1" smtClean="0">
                <a:latin typeface="+mj-lt"/>
              </a:rPr>
              <a:t>grey</a:t>
            </a:r>
            <a:r>
              <a:rPr lang="fr-FR" dirty="0" smtClean="0">
                <a:latin typeface="+mj-lt"/>
              </a:rPr>
              <a:t> background</a:t>
            </a:r>
          </a:p>
          <a:p>
            <a:pPr lvl="1">
              <a:spcAft>
                <a:spcPts val="1200"/>
              </a:spcAft>
            </a:pPr>
            <a:r>
              <a:rPr lang="fr-FR" dirty="0" smtClean="0">
                <a:latin typeface="+mj-lt"/>
              </a:rPr>
              <a:t>One </a:t>
            </a:r>
            <a:r>
              <a:rPr lang="fr-FR" dirty="0" err="1" smtClean="0">
                <a:latin typeface="+mj-lt"/>
              </a:rPr>
              <a:t>named</a:t>
            </a:r>
            <a:r>
              <a:rPr lang="fr-FR" dirty="0" smtClean="0">
                <a:latin typeface="+mj-lt"/>
              </a:rPr>
              <a:t> « Section1 », </a:t>
            </a:r>
            <a:r>
              <a:rPr lang="fr-FR" dirty="0" err="1" smtClean="0">
                <a:latin typeface="+mj-lt"/>
              </a:rPr>
              <a:t>with</a:t>
            </a:r>
            <a:r>
              <a:rPr lang="fr-FR" dirty="0" smtClean="0">
                <a:latin typeface="+mj-lt"/>
              </a:rPr>
              <a:t> a </a:t>
            </a:r>
            <a:r>
              <a:rPr lang="fr-FR" dirty="0" err="1" smtClean="0">
                <a:latin typeface="+mj-lt"/>
              </a:rPr>
              <a:t>big</a:t>
            </a:r>
            <a:r>
              <a:rPr lang="fr-FR" dirty="0" smtClean="0">
                <a:latin typeface="+mj-lt"/>
              </a:rPr>
              <a:t> </a:t>
            </a:r>
            <a:r>
              <a:rPr lang="fr-FR" dirty="0" err="1" smtClean="0">
                <a:latin typeface="+mj-lt"/>
              </a:rPr>
              <a:t>picture</a:t>
            </a:r>
            <a:r>
              <a:rPr lang="fr-FR" dirty="0" smtClean="0">
                <a:latin typeface="+mj-lt"/>
              </a:rPr>
              <a:t> and </a:t>
            </a:r>
            <a:r>
              <a:rPr lang="fr-FR" dirty="0" err="1" smtClean="0">
                <a:latin typeface="+mj-lt"/>
              </a:rPr>
              <a:t>some</a:t>
            </a:r>
            <a:r>
              <a:rPr lang="fr-FR" dirty="0" smtClean="0">
                <a:latin typeface="+mj-lt"/>
              </a:rPr>
              <a:t> </a:t>
            </a:r>
            <a:r>
              <a:rPr lang="fr-FR" dirty="0" err="1" smtClean="0">
                <a:latin typeface="+mj-lt"/>
              </a:rPr>
              <a:t>text</a:t>
            </a:r>
            <a:endParaRPr lang="fr-FR" dirty="0" smtClean="0">
              <a:latin typeface="+mj-lt"/>
            </a:endParaRPr>
          </a:p>
          <a:p>
            <a:pPr lvl="1">
              <a:spcAft>
                <a:spcPts val="1200"/>
              </a:spcAft>
            </a:pPr>
            <a:r>
              <a:rPr lang="fr-FR" dirty="0" smtClean="0">
                <a:latin typeface="+mj-lt"/>
              </a:rPr>
              <a:t>One </a:t>
            </a:r>
            <a:r>
              <a:rPr lang="fr-FR" dirty="0" err="1" smtClean="0">
                <a:latin typeface="+mj-lt"/>
              </a:rPr>
              <a:t>named</a:t>
            </a:r>
            <a:r>
              <a:rPr lang="fr-FR" dirty="0" smtClean="0">
                <a:latin typeface="+mj-lt"/>
              </a:rPr>
              <a:t> « Section 2 », </a:t>
            </a:r>
            <a:r>
              <a:rPr lang="fr-FR" dirty="0" err="1" smtClean="0">
                <a:latin typeface="+mj-lt"/>
              </a:rPr>
              <a:t>with</a:t>
            </a:r>
            <a:r>
              <a:rPr lang="fr-FR" dirty="0" smtClean="0">
                <a:latin typeface="+mj-lt"/>
              </a:rPr>
              <a:t> no </a:t>
            </a:r>
            <a:r>
              <a:rPr lang="fr-FR" dirty="0" err="1" smtClean="0">
                <a:latin typeface="+mj-lt"/>
              </a:rPr>
              <a:t>picture</a:t>
            </a:r>
            <a:r>
              <a:rPr lang="fr-FR" dirty="0" smtClean="0">
                <a:latin typeface="+mj-lt"/>
              </a:rPr>
              <a:t> and </a:t>
            </a:r>
            <a:r>
              <a:rPr lang="fr-FR" dirty="0" err="1" smtClean="0">
                <a:latin typeface="+mj-lt"/>
              </a:rPr>
              <a:t>some</a:t>
            </a:r>
            <a:r>
              <a:rPr lang="fr-FR" dirty="0" smtClean="0">
                <a:latin typeface="+mj-lt"/>
              </a:rPr>
              <a:t> </a:t>
            </a:r>
            <a:r>
              <a:rPr lang="fr-FR" dirty="0" err="1" smtClean="0">
                <a:latin typeface="+mj-lt"/>
              </a:rPr>
              <a:t>text</a:t>
            </a:r>
            <a:endParaRPr lang="fr-FR" dirty="0" smtClean="0">
              <a:latin typeface="+mj-lt"/>
            </a:endParaRPr>
          </a:p>
          <a:p>
            <a:pPr lvl="1">
              <a:spcAft>
                <a:spcPts val="1200"/>
              </a:spcAft>
            </a:pPr>
            <a:r>
              <a:rPr lang="fr-FR" dirty="0" smtClean="0">
                <a:latin typeface="+mj-lt"/>
              </a:rPr>
              <a:t>One </a:t>
            </a:r>
            <a:r>
              <a:rPr lang="fr-FR" dirty="0" err="1" smtClean="0">
                <a:latin typeface="+mj-lt"/>
              </a:rPr>
              <a:t>named</a:t>
            </a:r>
            <a:r>
              <a:rPr lang="fr-FR" dirty="0" smtClean="0">
                <a:latin typeface="+mj-lt"/>
              </a:rPr>
              <a:t> « Section 3 », </a:t>
            </a:r>
            <a:r>
              <a:rPr lang="fr-FR" dirty="0" err="1" smtClean="0">
                <a:latin typeface="+mj-lt"/>
              </a:rPr>
              <a:t>with</a:t>
            </a:r>
            <a:r>
              <a:rPr lang="fr-FR" dirty="0" smtClean="0">
                <a:latin typeface="+mj-lt"/>
              </a:rPr>
              <a:t> </a:t>
            </a:r>
            <a:r>
              <a:rPr lang="fr-FR" dirty="0" err="1" smtClean="0">
                <a:latin typeface="+mj-lt"/>
              </a:rPr>
              <a:t>tiles</a:t>
            </a:r>
            <a:endParaRPr lang="fr-FR" dirty="0" smtClean="0">
              <a:latin typeface="+mj-lt"/>
            </a:endParaRPr>
          </a:p>
          <a:p>
            <a:pPr lvl="1">
              <a:spcAft>
                <a:spcPts val="1200"/>
              </a:spcAft>
            </a:pPr>
            <a:r>
              <a:rPr lang="fr-FR" dirty="0" smtClean="0">
                <a:latin typeface="+mj-lt"/>
              </a:rPr>
              <a:t>One </a:t>
            </a:r>
            <a:r>
              <a:rPr lang="fr-FR" dirty="0" err="1" smtClean="0">
                <a:latin typeface="+mj-lt"/>
              </a:rPr>
              <a:t>named</a:t>
            </a:r>
            <a:r>
              <a:rPr lang="fr-FR" dirty="0" smtClean="0">
                <a:latin typeface="+mj-lt"/>
              </a:rPr>
              <a:t> « Section 4 », </a:t>
            </a:r>
            <a:r>
              <a:rPr lang="fr-FR" dirty="0" err="1" smtClean="0">
                <a:latin typeface="+mj-lt"/>
              </a:rPr>
              <a:t>with</a:t>
            </a:r>
            <a:r>
              <a:rPr lang="fr-FR" dirty="0" smtClean="0">
                <a:latin typeface="+mj-lt"/>
              </a:rPr>
              <a:t> </a:t>
            </a:r>
            <a:r>
              <a:rPr lang="fr-FR" dirty="0" err="1" smtClean="0">
                <a:latin typeface="+mj-lt"/>
              </a:rPr>
              <a:t>small</a:t>
            </a:r>
            <a:r>
              <a:rPr lang="fr-FR" dirty="0" smtClean="0">
                <a:latin typeface="+mj-lt"/>
              </a:rPr>
              <a:t> </a:t>
            </a:r>
            <a:r>
              <a:rPr lang="fr-FR" dirty="0" err="1" smtClean="0">
                <a:latin typeface="+mj-lt"/>
              </a:rPr>
              <a:t>tiles</a:t>
            </a:r>
            <a:r>
              <a:rPr lang="fr-FR" dirty="0" smtClean="0">
                <a:latin typeface="+mj-lt"/>
              </a:rPr>
              <a:t> and </a:t>
            </a:r>
            <a:r>
              <a:rPr lang="fr-FR" dirty="0" err="1" smtClean="0">
                <a:latin typeface="+mj-lt"/>
              </a:rPr>
              <a:t>some</a:t>
            </a:r>
            <a:r>
              <a:rPr lang="fr-FR" dirty="0" smtClean="0">
                <a:latin typeface="+mj-lt"/>
              </a:rPr>
              <a:t> </a:t>
            </a:r>
            <a:r>
              <a:rPr lang="fr-FR" dirty="0" err="1" smtClean="0">
                <a:latin typeface="+mj-lt"/>
              </a:rPr>
              <a:t>text</a:t>
            </a:r>
            <a:endParaRPr lang="fr-FR" dirty="0" smtClean="0">
              <a:latin typeface="+mj-lt"/>
            </a:endParaRPr>
          </a:p>
          <a:p>
            <a:pPr>
              <a:spcAft>
                <a:spcPts val="1200"/>
              </a:spcAft>
            </a:pPr>
            <a:endParaRPr lang="fr-FR" dirty="0">
              <a:latin typeface="+mj-lt"/>
            </a:endParaRPr>
          </a:p>
          <a:p>
            <a:pPr>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Hello Application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999711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 Bonus</a:t>
            </a:r>
            <a:endParaRPr lang="en-US" dirty="0"/>
          </a:p>
        </p:txBody>
      </p:sp>
      <p:sp>
        <p:nvSpPr>
          <p:cNvPr id="3" name="Espace réservé du contenu 2"/>
          <p:cNvSpPr>
            <a:spLocks noGrp="1"/>
          </p:cNvSpPr>
          <p:nvPr>
            <p:ph idx="1"/>
          </p:nvPr>
        </p:nvSpPr>
        <p:spPr/>
        <p:txBody>
          <a:bodyPr/>
          <a:lstStyle/>
          <a:p>
            <a:r>
              <a:rPr lang="fr-FR" dirty="0" smtClean="0"/>
              <a:t>If </a:t>
            </a:r>
            <a:r>
              <a:rPr lang="fr-FR" dirty="0" err="1" smtClean="0"/>
              <a:t>you</a:t>
            </a:r>
            <a:r>
              <a:rPr lang="fr-FR" dirty="0" smtClean="0"/>
              <a:t> </a:t>
            </a:r>
            <a:r>
              <a:rPr lang="fr-FR" dirty="0" err="1" smtClean="0"/>
              <a:t>want</a:t>
            </a:r>
            <a:r>
              <a:rPr lang="fr-FR" dirty="0" smtClean="0"/>
              <a:t> to go </a:t>
            </a:r>
            <a:r>
              <a:rPr lang="fr-FR" dirty="0" err="1" smtClean="0"/>
              <a:t>further</a:t>
            </a:r>
            <a:r>
              <a:rPr lang="fr-FR" dirty="0" smtClean="0"/>
              <a:t> </a:t>
            </a:r>
            <a:r>
              <a:rPr lang="fr-FR" dirty="0" err="1" smtClean="0"/>
              <a:t>you</a:t>
            </a:r>
            <a:r>
              <a:rPr lang="fr-FR" dirty="0" smtClean="0"/>
              <a:t> </a:t>
            </a:r>
            <a:r>
              <a:rPr lang="fr-FR" dirty="0" err="1" smtClean="0"/>
              <a:t>can</a:t>
            </a:r>
            <a:r>
              <a:rPr lang="fr-FR" dirty="0" smtClean="0"/>
              <a:t>:</a:t>
            </a:r>
            <a:endParaRPr lang="fr-FR" dirty="0"/>
          </a:p>
          <a:p>
            <a:pPr lvl="1"/>
            <a:r>
              <a:rPr lang="fr-FR" dirty="0" err="1" smtClean="0"/>
              <a:t>Add</a:t>
            </a:r>
            <a:r>
              <a:rPr lang="fr-FR" dirty="0" smtClean="0"/>
              <a:t> </a:t>
            </a:r>
            <a:r>
              <a:rPr lang="fr-FR" dirty="0" err="1" smtClean="0"/>
              <a:t>some</a:t>
            </a:r>
            <a:r>
              <a:rPr lang="fr-FR" dirty="0" smtClean="0"/>
              <a:t> </a:t>
            </a:r>
            <a:r>
              <a:rPr lang="fr-FR" dirty="0" err="1" smtClean="0"/>
              <a:t>other</a:t>
            </a:r>
            <a:r>
              <a:rPr lang="fr-FR" dirty="0" smtClean="0"/>
              <a:t> </a:t>
            </a:r>
            <a:r>
              <a:rPr lang="fr-FR" dirty="0" err="1" smtClean="0"/>
              <a:t>properties</a:t>
            </a:r>
            <a:r>
              <a:rPr lang="fr-FR" dirty="0" smtClean="0"/>
              <a:t> to the Person class</a:t>
            </a:r>
          </a:p>
          <a:p>
            <a:pPr lvl="1"/>
            <a:endParaRPr lang="fr-FR" dirty="0" smtClean="0"/>
          </a:p>
          <a:p>
            <a:pPr lvl="1"/>
            <a:r>
              <a:rPr lang="fr-FR" dirty="0" smtClean="0"/>
              <a:t>Store the </a:t>
            </a:r>
            <a:r>
              <a:rPr lang="fr-FR" dirty="0" err="1" smtClean="0"/>
              <a:t>ItemTemplate</a:t>
            </a:r>
            <a:r>
              <a:rPr lang="fr-FR" dirty="0" smtClean="0"/>
              <a:t> in a </a:t>
            </a:r>
            <a:r>
              <a:rPr lang="fr-FR" dirty="0" err="1" smtClean="0"/>
              <a:t>ResourceDictionary</a:t>
            </a:r>
            <a:endParaRPr lang="fr-FR" dirty="0" smtClean="0"/>
          </a:p>
          <a:p>
            <a:pPr lvl="1"/>
            <a:endParaRPr lang="fr-FR" dirty="0" smtClean="0"/>
          </a:p>
          <a:p>
            <a:pPr lvl="1"/>
            <a:r>
              <a:rPr lang="fr-FR" dirty="0" smtClean="0"/>
              <a:t>Look at how data </a:t>
            </a:r>
            <a:r>
              <a:rPr lang="fr-FR" dirty="0" err="1" smtClean="0"/>
              <a:t>is</a:t>
            </a:r>
            <a:r>
              <a:rPr lang="fr-FR" dirty="0" smtClean="0"/>
              <a:t> </a:t>
            </a:r>
            <a:r>
              <a:rPr lang="fr-FR" dirty="0" err="1" smtClean="0"/>
              <a:t>handled</a:t>
            </a:r>
            <a:r>
              <a:rPr lang="fr-FR" dirty="0" smtClean="0"/>
              <a:t> in </a:t>
            </a:r>
            <a:r>
              <a:rPr lang="fr-FR" dirty="0" err="1" smtClean="0"/>
              <a:t>your</a:t>
            </a:r>
            <a:r>
              <a:rPr lang="fr-FR" dirty="0" smtClean="0"/>
              <a:t> </a:t>
            </a:r>
            <a:r>
              <a:rPr lang="fr-FR" dirty="0" err="1" smtClean="0"/>
              <a:t>HubApp</a:t>
            </a:r>
            <a:r>
              <a:rPr lang="fr-FR" dirty="0" smtClean="0"/>
              <a:t> (</a:t>
            </a:r>
            <a:r>
              <a:rPr lang="fr-FR" dirty="0" err="1" smtClean="0"/>
              <a:t>previous</a:t>
            </a:r>
            <a:r>
              <a:rPr lang="fr-FR" dirty="0" smtClean="0"/>
              <a:t> one)</a:t>
            </a:r>
          </a:p>
          <a:p>
            <a:pPr lvl="2"/>
            <a:r>
              <a:rPr lang="fr-FR" dirty="0" err="1" smtClean="0"/>
              <a:t>Implement</a:t>
            </a:r>
            <a:r>
              <a:rPr lang="fr-FR" dirty="0" smtClean="0"/>
              <a:t> </a:t>
            </a:r>
            <a:r>
              <a:rPr lang="fr-FR" dirty="0" err="1" smtClean="0"/>
              <a:t>something</a:t>
            </a:r>
            <a:r>
              <a:rPr lang="fr-FR" dirty="0" smtClean="0"/>
              <a:t> </a:t>
            </a:r>
            <a:r>
              <a:rPr lang="fr-FR" dirty="0" err="1" smtClean="0"/>
              <a:t>similar</a:t>
            </a:r>
            <a:r>
              <a:rPr lang="fr-FR" dirty="0" smtClean="0"/>
              <a:t> for </a:t>
            </a:r>
            <a:r>
              <a:rPr lang="fr-FR" dirty="0" err="1" smtClean="0"/>
              <a:t>this</a:t>
            </a:r>
            <a:r>
              <a:rPr lang="fr-FR" dirty="0" smtClean="0"/>
              <a:t> application</a:t>
            </a:r>
            <a:endParaRPr lang="fr-FR" dirty="0"/>
          </a:p>
        </p:txBody>
      </p:sp>
      <p:sp>
        <p:nvSpPr>
          <p:cNvPr id="4" name="Espace réservé du contenu 3"/>
          <p:cNvSpPr>
            <a:spLocks noGrp="1"/>
          </p:cNvSpPr>
          <p:nvPr>
            <p:ph sz="quarter" idx="13"/>
          </p:nvPr>
        </p:nvSpPr>
        <p:spPr/>
        <p:txBody>
          <a:bodyPr/>
          <a:lstStyle/>
          <a:p>
            <a:r>
              <a:rPr lang="en-US" dirty="0">
                <a:ea typeface="ＭＳ Ｐゴシック" pitchFamily="34" charset="-128"/>
              </a:rPr>
              <a:t>Bindings</a:t>
            </a:r>
          </a:p>
        </p:txBody>
      </p:sp>
      <p:pic>
        <p:nvPicPr>
          <p:cNvPr id="10242" name="Picture 2" descr="D:\Users\Renaud\Desktop\StageFinEtudesSupinfo\Icons-New\v3\Min\Exerci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02005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r>
              <a:rPr lang="en-US" dirty="0" smtClean="0"/>
              <a:t>Modern UI </a:t>
            </a:r>
            <a:r>
              <a:rPr lang="en-US" smtClean="0"/>
              <a:t>Apps Development</a:t>
            </a:r>
            <a:endParaRPr lang="en-US" dirty="0"/>
          </a:p>
        </p:txBody>
      </p:sp>
      <p:pic>
        <p:nvPicPr>
          <p:cNvPr id="16386" name="Picture 2" descr="D:\Users\Renaud\Desktop\StageFinEtudesSupinfo\Icons-New\v3\Min\Conclus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Application structure</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smtClean="0">
                <a:latin typeface="+mj-lt"/>
              </a:rPr>
              <a:t>This </a:t>
            </a:r>
            <a:r>
              <a:rPr lang="fr-FR" dirty="0" err="1" smtClean="0">
                <a:latin typeface="+mj-lt"/>
              </a:rPr>
              <a:t>app</a:t>
            </a:r>
            <a:r>
              <a:rPr lang="fr-FR" dirty="0" smtClean="0">
                <a:latin typeface="+mj-lt"/>
              </a:rPr>
              <a:t> has </a:t>
            </a:r>
            <a:r>
              <a:rPr lang="fr-FR" dirty="0" err="1" smtClean="0">
                <a:latin typeface="+mj-lt"/>
              </a:rPr>
              <a:t>three</a:t>
            </a:r>
            <a:r>
              <a:rPr lang="fr-FR" dirty="0" smtClean="0">
                <a:latin typeface="+mj-lt"/>
              </a:rPr>
              <a:t> </a:t>
            </a:r>
            <a:r>
              <a:rPr lang="fr-FR" dirty="0" err="1" smtClean="0">
                <a:latin typeface="+mj-lt"/>
              </a:rPr>
              <a:t>projects</a:t>
            </a:r>
            <a:r>
              <a:rPr lang="fr-FR" dirty="0" smtClean="0">
                <a:latin typeface="+mj-lt"/>
              </a:rPr>
              <a:t>:</a:t>
            </a:r>
          </a:p>
          <a:p>
            <a:pPr lvl="1">
              <a:spcAft>
                <a:spcPts val="1200"/>
              </a:spcAft>
            </a:pPr>
            <a:r>
              <a:rPr lang="fr-FR" dirty="0" err="1" smtClean="0">
                <a:latin typeface="+mj-lt"/>
              </a:rPr>
              <a:t>HubApp.Windows</a:t>
            </a:r>
            <a:r>
              <a:rPr lang="fr-FR" dirty="0" smtClean="0">
                <a:latin typeface="+mj-lt"/>
              </a:rPr>
              <a:t> (Windows 8.1)</a:t>
            </a:r>
          </a:p>
          <a:p>
            <a:pPr lvl="2">
              <a:spcAft>
                <a:spcPts val="1200"/>
              </a:spcAft>
            </a:pPr>
            <a:r>
              <a:rPr lang="fr-FR" dirty="0" err="1" smtClean="0">
                <a:latin typeface="+mj-lt"/>
              </a:rPr>
              <a:t>Used</a:t>
            </a:r>
            <a:r>
              <a:rPr lang="fr-FR" dirty="0" smtClean="0">
                <a:latin typeface="+mj-lt"/>
              </a:rPr>
              <a:t> for </a:t>
            </a:r>
            <a:r>
              <a:rPr lang="fr-FR" dirty="0" err="1" smtClean="0">
                <a:latin typeface="+mj-lt"/>
              </a:rPr>
              <a:t>tablets</a:t>
            </a:r>
            <a:r>
              <a:rPr lang="fr-FR" dirty="0" smtClean="0">
                <a:latin typeface="+mj-lt"/>
              </a:rPr>
              <a:t>, computers, Xbox…</a:t>
            </a:r>
          </a:p>
          <a:p>
            <a:pPr lvl="1">
              <a:spcAft>
                <a:spcPts val="1200"/>
              </a:spcAft>
            </a:pPr>
            <a:r>
              <a:rPr lang="fr-FR" dirty="0" err="1" smtClean="0">
                <a:latin typeface="+mj-lt"/>
              </a:rPr>
              <a:t>HubApp.WindowsPhone</a:t>
            </a:r>
            <a:r>
              <a:rPr lang="fr-FR" dirty="0" smtClean="0">
                <a:latin typeface="+mj-lt"/>
              </a:rPr>
              <a:t> (Windows Phone 8.1)</a:t>
            </a:r>
          </a:p>
          <a:p>
            <a:pPr lvl="2">
              <a:spcAft>
                <a:spcPts val="1200"/>
              </a:spcAft>
            </a:pPr>
            <a:r>
              <a:rPr lang="fr-FR" dirty="0" err="1" smtClean="0">
                <a:latin typeface="+mj-lt"/>
              </a:rPr>
              <a:t>Used</a:t>
            </a:r>
            <a:r>
              <a:rPr lang="fr-FR" dirty="0" smtClean="0">
                <a:latin typeface="+mj-lt"/>
              </a:rPr>
              <a:t> for Windows Phone</a:t>
            </a:r>
          </a:p>
          <a:p>
            <a:pPr lvl="1">
              <a:spcAft>
                <a:spcPts val="1200"/>
              </a:spcAft>
            </a:pPr>
            <a:r>
              <a:rPr lang="fr-FR" dirty="0" err="1" smtClean="0">
                <a:latin typeface="+mj-lt"/>
              </a:rPr>
              <a:t>HubApp.Shared</a:t>
            </a:r>
            <a:endParaRPr lang="fr-FR" dirty="0" smtClean="0">
              <a:latin typeface="+mj-lt"/>
            </a:endParaRPr>
          </a:p>
          <a:p>
            <a:pPr lvl="2">
              <a:spcAft>
                <a:spcPts val="1200"/>
              </a:spcAft>
            </a:pPr>
            <a:r>
              <a:rPr lang="fr-FR" dirty="0" smtClean="0">
                <a:latin typeface="+mj-lt"/>
              </a:rPr>
              <a:t>Images, </a:t>
            </a:r>
            <a:r>
              <a:rPr lang="fr-FR" dirty="0" err="1" smtClean="0">
                <a:latin typeface="+mj-lt"/>
              </a:rPr>
              <a:t>texts</a:t>
            </a:r>
            <a:r>
              <a:rPr lang="fr-FR" dirty="0" smtClean="0">
                <a:latin typeface="+mj-lt"/>
              </a:rPr>
              <a:t>… </a:t>
            </a:r>
            <a:r>
              <a:rPr lang="fr-FR" dirty="0" err="1" smtClean="0">
                <a:latin typeface="+mj-lt"/>
              </a:rPr>
              <a:t>Everything</a:t>
            </a:r>
            <a:r>
              <a:rPr lang="fr-FR" dirty="0" smtClean="0">
                <a:latin typeface="+mj-lt"/>
              </a:rPr>
              <a:t> </a:t>
            </a:r>
            <a:r>
              <a:rPr lang="fr-FR" dirty="0" err="1" smtClean="0">
                <a:latin typeface="+mj-lt"/>
              </a:rPr>
              <a:t>linked</a:t>
            </a:r>
            <a:r>
              <a:rPr lang="fr-FR" dirty="0" smtClean="0">
                <a:latin typeface="+mj-lt"/>
              </a:rPr>
              <a:t> to </a:t>
            </a:r>
            <a:r>
              <a:rPr lang="fr-FR" dirty="0" err="1" smtClean="0">
                <a:latin typeface="+mj-lt"/>
              </a:rPr>
              <a:t>both</a:t>
            </a:r>
            <a:r>
              <a:rPr lang="fr-FR" dirty="0" smtClean="0">
                <a:latin typeface="+mj-lt"/>
              </a:rPr>
              <a:t> </a:t>
            </a:r>
            <a:r>
              <a:rPr lang="fr-FR" dirty="0" err="1" smtClean="0">
                <a:latin typeface="+mj-lt"/>
              </a:rPr>
              <a:t>projects</a:t>
            </a:r>
            <a:endParaRPr lang="fr-FR" dirty="0">
              <a:latin typeface="+mj-lt"/>
            </a:endParaRPr>
          </a:p>
          <a:p>
            <a:pPr>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Hello Application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63107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Windows 8.1 structure</a:t>
            </a:r>
          </a:p>
        </p:txBody>
      </p:sp>
      <p:sp>
        <p:nvSpPr>
          <p:cNvPr id="18434" name="Espace réservé du contenu 2"/>
          <p:cNvSpPr>
            <a:spLocks noGrp="1"/>
          </p:cNvSpPr>
          <p:nvPr>
            <p:ph idx="1"/>
          </p:nvPr>
        </p:nvSpPr>
        <p:spPr>
          <a:xfrm>
            <a:off x="467544" y="1128713"/>
            <a:ext cx="8280920" cy="4230687"/>
          </a:xfrm>
        </p:spPr>
        <p:txBody>
          <a:bodyPr/>
          <a:lstStyle/>
          <a:p>
            <a:pPr lvl="0">
              <a:spcAft>
                <a:spcPts val="1200"/>
              </a:spcAft>
            </a:pPr>
            <a:r>
              <a:rPr lang="fr-FR" dirty="0" err="1" smtClean="0">
                <a:latin typeface="+mj-lt"/>
              </a:rPr>
              <a:t>We’ll</a:t>
            </a:r>
            <a:r>
              <a:rPr lang="fr-FR" dirty="0" smtClean="0">
                <a:latin typeface="+mj-lt"/>
              </a:rPr>
              <a:t> focus on Windows 8.1 </a:t>
            </a:r>
            <a:r>
              <a:rPr lang="fr-FR" dirty="0" err="1" smtClean="0">
                <a:latin typeface="+mj-lt"/>
              </a:rPr>
              <a:t>project</a:t>
            </a:r>
            <a:endParaRPr lang="fr-FR" dirty="0" smtClean="0">
              <a:latin typeface="+mj-lt"/>
            </a:endParaRPr>
          </a:p>
          <a:p>
            <a:pPr lvl="1">
              <a:spcAft>
                <a:spcPts val="1200"/>
              </a:spcAft>
            </a:pPr>
            <a:r>
              <a:rPr lang="fr-FR" dirty="0" smtClean="0">
                <a:latin typeface="+mj-lt"/>
              </a:rPr>
              <a:t>Most </a:t>
            </a:r>
            <a:r>
              <a:rPr lang="fr-FR" dirty="0" err="1" smtClean="0">
                <a:latin typeface="+mj-lt"/>
              </a:rPr>
              <a:t>controls</a:t>
            </a:r>
            <a:r>
              <a:rPr lang="fr-FR" dirty="0" smtClean="0">
                <a:latin typeface="+mj-lt"/>
              </a:rPr>
              <a:t> </a:t>
            </a:r>
            <a:r>
              <a:rPr lang="fr-FR" dirty="0" err="1" smtClean="0">
                <a:latin typeface="+mj-lt"/>
              </a:rPr>
              <a:t>work</a:t>
            </a:r>
            <a:r>
              <a:rPr lang="fr-FR" dirty="0" smtClean="0">
                <a:latin typeface="+mj-lt"/>
              </a:rPr>
              <a:t> the </a:t>
            </a:r>
            <a:r>
              <a:rPr lang="fr-FR" dirty="0" err="1" smtClean="0">
                <a:latin typeface="+mj-lt"/>
              </a:rPr>
              <a:t>same</a:t>
            </a:r>
            <a:r>
              <a:rPr lang="fr-FR" dirty="0" smtClean="0">
                <a:latin typeface="+mj-lt"/>
              </a:rPr>
              <a:t> in Windows Phone</a:t>
            </a:r>
          </a:p>
          <a:p>
            <a:pPr lvl="0">
              <a:spcAft>
                <a:spcPts val="1200"/>
              </a:spcAft>
            </a:pPr>
            <a:r>
              <a:rPr lang="fr-FR" dirty="0" err="1" smtClean="0">
                <a:latin typeface="+mj-lt"/>
              </a:rPr>
              <a:t>Starting</a:t>
            </a:r>
            <a:r>
              <a:rPr lang="fr-FR" dirty="0" smtClean="0">
                <a:latin typeface="+mj-lt"/>
              </a:rPr>
              <a:t> point of </a:t>
            </a:r>
            <a:r>
              <a:rPr lang="fr-FR" dirty="0" err="1" smtClean="0">
                <a:latin typeface="+mj-lt"/>
              </a:rPr>
              <a:t>this</a:t>
            </a:r>
            <a:r>
              <a:rPr lang="fr-FR" dirty="0" smtClean="0">
                <a:latin typeface="+mj-lt"/>
              </a:rPr>
              <a:t> application </a:t>
            </a:r>
            <a:r>
              <a:rPr lang="fr-FR" dirty="0" err="1" smtClean="0">
                <a:latin typeface="+mj-lt"/>
              </a:rPr>
              <a:t>is</a:t>
            </a:r>
            <a:r>
              <a:rPr lang="fr-FR" dirty="0" smtClean="0">
                <a:latin typeface="+mj-lt"/>
              </a:rPr>
              <a:t> in </a:t>
            </a:r>
            <a:r>
              <a:rPr lang="fr-FR" dirty="0" err="1" smtClean="0">
                <a:latin typeface="+mj-lt"/>
              </a:rPr>
              <a:t>HubPage.xaml</a:t>
            </a:r>
            <a:endParaRPr lang="fr-FR" dirty="0" smtClean="0">
              <a:latin typeface="+mj-lt"/>
            </a:endParaRPr>
          </a:p>
          <a:p>
            <a:pPr>
              <a:spcAft>
                <a:spcPts val="1200"/>
              </a:spcAft>
            </a:pPr>
            <a:r>
              <a:rPr lang="fr-FR" dirty="0" smtClean="0">
                <a:latin typeface="+mj-lt"/>
              </a:rPr>
              <a:t>As </a:t>
            </a:r>
            <a:r>
              <a:rPr lang="fr-FR" dirty="0" err="1" smtClean="0">
                <a:latin typeface="+mj-lt"/>
              </a:rPr>
              <a:t>always</a:t>
            </a:r>
            <a:r>
              <a:rPr lang="fr-FR" dirty="0" smtClean="0">
                <a:latin typeface="+mj-lt"/>
              </a:rPr>
              <a:t>, XAML file </a:t>
            </a:r>
            <a:r>
              <a:rPr lang="fr-FR" dirty="0" err="1" smtClean="0">
                <a:latin typeface="+mj-lt"/>
              </a:rPr>
              <a:t>provides</a:t>
            </a:r>
            <a:r>
              <a:rPr lang="fr-FR" dirty="0" smtClean="0">
                <a:latin typeface="+mj-lt"/>
              </a:rPr>
              <a:t> structure not content:</a:t>
            </a:r>
          </a:p>
          <a:p>
            <a:pPr lvl="1">
              <a:spcAft>
                <a:spcPts val="1200"/>
              </a:spcAft>
            </a:pPr>
            <a:r>
              <a:rPr lang="fr-FR" dirty="0" smtClean="0">
                <a:latin typeface="+mj-lt"/>
              </a:rPr>
              <a:t>Page </a:t>
            </a:r>
            <a:r>
              <a:rPr lang="fr-FR" dirty="0" err="1" smtClean="0">
                <a:latin typeface="+mj-lt"/>
              </a:rPr>
              <a:t>resources</a:t>
            </a:r>
            <a:endParaRPr lang="fr-FR" dirty="0" smtClean="0">
              <a:latin typeface="+mj-lt"/>
            </a:endParaRPr>
          </a:p>
          <a:p>
            <a:pPr lvl="1">
              <a:spcAft>
                <a:spcPts val="1200"/>
              </a:spcAft>
            </a:pPr>
            <a:r>
              <a:rPr lang="fr-FR" dirty="0" smtClean="0">
                <a:latin typeface="+mj-lt"/>
              </a:rPr>
              <a:t>Page structure</a:t>
            </a:r>
            <a:endParaRPr lang="fr-FR" dirty="0">
              <a:latin typeface="+mj-lt"/>
            </a:endParaRPr>
          </a:p>
          <a:p>
            <a:pPr lvl="1">
              <a:spcAft>
                <a:spcPts val="1200"/>
              </a:spcAft>
            </a:pPr>
            <a:endParaRPr lang="en-US" dirty="0">
              <a:latin typeface="+mj-lt"/>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Hello Application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25884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panose="02070309020205020404" pitchFamily="49" charset="0"/>
                <a:cs typeface="Courier New" panose="02070309020205020404" pitchFamily="49" charset="0"/>
              </a:rPr>
              <a:t>&lt;</a:t>
            </a:r>
            <a:r>
              <a:rPr lang="en-US" b="1" dirty="0" smtClean="0">
                <a:solidFill>
                  <a:srgbClr val="0070C0"/>
                </a:solidFill>
                <a:latin typeface="Courier New" panose="02070309020205020404" pitchFamily="49" charset="0"/>
                <a:cs typeface="Courier New" panose="02070309020205020404" pitchFamily="49" charset="0"/>
              </a:rPr>
              <a:t>Page </a:t>
            </a:r>
            <a:r>
              <a:rPr lang="en-US" b="1" dirty="0" smtClean="0">
                <a:solidFill>
                  <a:srgbClr val="FF0000"/>
                </a:solidFill>
                <a:latin typeface="Courier New" panose="02070309020205020404" pitchFamily="49" charset="0"/>
                <a:cs typeface="Courier New" panose="02070309020205020404" pitchFamily="49" charset="0"/>
              </a:rPr>
              <a:t>x:Name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a:t>
            </a:r>
            <a:r>
              <a:rPr lang="en-US" b="1" dirty="0" smtClean="0">
                <a:solidFill>
                  <a:srgbClr val="00B050"/>
                </a:solidFill>
                <a:latin typeface="Courier New" panose="02070309020205020404" pitchFamily="49" charset="0"/>
                <a:cs typeface="Courier New" panose="02070309020205020404" pitchFamily="49" charset="0"/>
              </a:rPr>
              <a:t>pageRoot"</a:t>
            </a:r>
            <a:r>
              <a:rPr lang="en-US" b="1" dirty="0" smtClean="0">
                <a:latin typeface="Courier New" panose="02070309020205020404" pitchFamily="49" charset="0"/>
                <a:cs typeface="Courier New" panose="02070309020205020404" pitchFamily="49" charset="0"/>
              </a:rPr>
              <a:t> ... </a:t>
            </a:r>
            <a:r>
              <a:rPr lang="en-US" b="1" dirty="0" smtClean="0">
                <a:solidFill>
                  <a:srgbClr val="0070C0"/>
                </a:solidFill>
                <a:latin typeface="Courier New" panose="02070309020205020404" pitchFamily="49" charset="0"/>
                <a:cs typeface="Courier New" panose="02070309020205020404" pitchFamily="49" charset="0"/>
              </a:rPr>
              <a:t>&gt;</a:t>
            </a:r>
            <a:r>
              <a:rPr lang="en-US" b="1"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&lt;!-- Root element --&gt;</a:t>
            </a: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Page.Resources</a:t>
            </a:r>
            <a:r>
              <a:rPr lang="en-US" b="1" dirty="0" smtClean="0">
                <a:solidFill>
                  <a:srgbClr val="0070C0"/>
                </a:solidFill>
                <a:latin typeface="Courier New" panose="02070309020205020404" pitchFamily="49" charset="0"/>
                <a:cs typeface="Courier New" panose="02070309020205020404" pitchFamily="49" charset="0"/>
              </a:rPr>
              <a:t>&gt;</a:t>
            </a: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 </a:t>
            </a:r>
            <a:r>
              <a:rPr lang="fr-FR" b="1" dirty="0" smtClean="0">
                <a:solidFill>
                  <a:srgbClr val="00B050"/>
                </a:solidFill>
                <a:latin typeface="Courier New" panose="02070309020205020404" pitchFamily="49" charset="0"/>
                <a:cs typeface="Courier New" panose="02070309020205020404" pitchFamily="49" charset="0"/>
              </a:rPr>
              <a:t>&lt;!-- </a:t>
            </a:r>
            <a:r>
              <a:rPr lang="fr-FR" b="1" dirty="0" err="1" smtClean="0">
                <a:solidFill>
                  <a:srgbClr val="00B050"/>
                </a:solidFill>
                <a:latin typeface="Courier New" panose="02070309020205020404" pitchFamily="49" charset="0"/>
                <a:cs typeface="Courier New" panose="02070309020205020404" pitchFamily="49" charset="0"/>
              </a:rPr>
              <a:t>Resources</a:t>
            </a:r>
            <a:r>
              <a:rPr lang="fr-FR" b="1" dirty="0" smtClean="0">
                <a:solidFill>
                  <a:srgbClr val="00B050"/>
                </a:solidFill>
                <a:latin typeface="Courier New" panose="02070309020205020404" pitchFamily="49" charset="0"/>
                <a:cs typeface="Courier New" panose="02070309020205020404" pitchFamily="49" charset="0"/>
              </a:rPr>
              <a:t> </a:t>
            </a:r>
            <a:r>
              <a:rPr lang="fr-FR" b="1" dirty="0" err="1" smtClean="0">
                <a:solidFill>
                  <a:srgbClr val="00B050"/>
                </a:solidFill>
                <a:latin typeface="Courier New" panose="02070309020205020404" pitchFamily="49" charset="0"/>
                <a:cs typeface="Courier New" panose="02070309020205020404" pitchFamily="49" charset="0"/>
              </a:rPr>
              <a:t>used</a:t>
            </a:r>
            <a:r>
              <a:rPr lang="fr-FR" b="1" dirty="0" smtClean="0">
                <a:solidFill>
                  <a:srgbClr val="00B050"/>
                </a:solidFill>
                <a:latin typeface="Courier New" panose="02070309020205020404" pitchFamily="49" charset="0"/>
                <a:cs typeface="Courier New" panose="02070309020205020404" pitchFamily="49" charset="0"/>
              </a:rPr>
              <a:t> in </a:t>
            </a:r>
            <a:r>
              <a:rPr lang="fr-FR" b="1" dirty="0" err="1" smtClean="0">
                <a:solidFill>
                  <a:srgbClr val="00B050"/>
                </a:solidFill>
                <a:latin typeface="Courier New" panose="02070309020205020404" pitchFamily="49" charset="0"/>
                <a:cs typeface="Courier New" panose="02070309020205020404" pitchFamily="49" charset="0"/>
              </a:rPr>
              <a:t>this</a:t>
            </a:r>
            <a:r>
              <a:rPr lang="fr-FR" b="1" dirty="0" smtClean="0">
                <a:solidFill>
                  <a:srgbClr val="00B050"/>
                </a:solidFill>
                <a:latin typeface="Courier New" panose="02070309020205020404" pitchFamily="49" charset="0"/>
                <a:cs typeface="Courier New" panose="02070309020205020404" pitchFamily="49" charset="0"/>
              </a:rPr>
              <a:t> page --&gt;</a:t>
            </a:r>
            <a:endParaRPr lang="en-US" b="1" dirty="0" smtClean="0">
              <a:solidFill>
                <a:srgbClr val="00B050"/>
              </a:solidFill>
              <a:latin typeface="Courier New" panose="02070309020205020404" pitchFamily="49" charset="0"/>
              <a:cs typeface="Courier New" panose="02070309020205020404" pitchFamily="49" charset="0"/>
            </a:endParaRPr>
          </a:p>
          <a:p>
            <a:pPr lvl="2"/>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Page.Resources</a:t>
            </a:r>
            <a:r>
              <a:rPr lang="fr-FR" b="1" dirty="0" smtClean="0">
                <a:solidFill>
                  <a:srgbClr val="0070C0"/>
                </a:solidFill>
                <a:latin typeface="Courier New" panose="02070309020205020404" pitchFamily="49" charset="0"/>
                <a:cs typeface="Courier New" panose="02070309020205020404" pitchFamily="49" charset="0"/>
              </a:rPr>
              <a:t>&gt;</a:t>
            </a:r>
          </a:p>
          <a:p>
            <a:pPr lvl="2"/>
            <a:r>
              <a:rPr lang="fr-FR" b="1" dirty="0">
                <a:solidFill>
                  <a:srgbClr val="0070C0"/>
                </a:solidFill>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Grid</a:t>
            </a:r>
            <a:r>
              <a:rPr lang="fr-FR" b="1" dirty="0" smtClean="0">
                <a:solidFill>
                  <a:srgbClr val="0070C0"/>
                </a:solidFill>
                <a:latin typeface="Courier New" panose="02070309020205020404" pitchFamily="49" charset="0"/>
                <a:cs typeface="Courier New" panose="02070309020205020404" pitchFamily="49" charset="0"/>
              </a:rPr>
              <a:t>&gt; </a:t>
            </a:r>
            <a:r>
              <a:rPr lang="fr-FR" b="1" dirty="0" smtClean="0">
                <a:solidFill>
                  <a:srgbClr val="00B050"/>
                </a:solidFill>
                <a:latin typeface="Courier New" panose="02070309020205020404" pitchFamily="49" charset="0"/>
                <a:cs typeface="Courier New" panose="02070309020205020404" pitchFamily="49" charset="0"/>
              </a:rPr>
              <a:t>&lt;!-- </a:t>
            </a:r>
            <a:r>
              <a:rPr lang="fr-FR" b="1" dirty="0" err="1" smtClean="0">
                <a:solidFill>
                  <a:srgbClr val="00B050"/>
                </a:solidFill>
                <a:latin typeface="Courier New" panose="02070309020205020404" pitchFamily="49" charset="0"/>
                <a:cs typeface="Courier New" panose="02070309020205020404" pitchFamily="49" charset="0"/>
              </a:rPr>
              <a:t>Root</a:t>
            </a:r>
            <a:r>
              <a:rPr lang="fr-FR" b="1" dirty="0" smtClean="0">
                <a:solidFill>
                  <a:srgbClr val="00B050"/>
                </a:solidFill>
                <a:latin typeface="Courier New" panose="02070309020205020404" pitchFamily="49" charset="0"/>
                <a:cs typeface="Courier New" panose="02070309020205020404" pitchFamily="49" charset="0"/>
              </a:rPr>
              <a:t> </a:t>
            </a:r>
            <a:r>
              <a:rPr lang="fr-FR" b="1" dirty="0" err="1" smtClean="0">
                <a:solidFill>
                  <a:srgbClr val="00B050"/>
                </a:solidFill>
                <a:latin typeface="Courier New" panose="02070309020205020404" pitchFamily="49" charset="0"/>
                <a:cs typeface="Courier New" panose="02070309020205020404" pitchFamily="49" charset="0"/>
              </a:rPr>
              <a:t>grid</a:t>
            </a:r>
            <a:r>
              <a:rPr lang="fr-FR" b="1" dirty="0" smtClean="0">
                <a:solidFill>
                  <a:srgbClr val="00B050"/>
                </a:solidFill>
                <a:latin typeface="Courier New" panose="02070309020205020404" pitchFamily="49" charset="0"/>
                <a:cs typeface="Courier New" panose="02070309020205020404" pitchFamily="49" charset="0"/>
              </a:rPr>
              <a:t> of </a:t>
            </a:r>
            <a:r>
              <a:rPr lang="fr-FR" b="1" dirty="0" err="1" smtClean="0">
                <a:solidFill>
                  <a:srgbClr val="00B050"/>
                </a:solidFill>
                <a:latin typeface="Courier New" panose="02070309020205020404" pitchFamily="49" charset="0"/>
                <a:cs typeface="Courier New" panose="02070309020205020404" pitchFamily="49" charset="0"/>
              </a:rPr>
              <a:t>this</a:t>
            </a:r>
            <a:r>
              <a:rPr lang="fr-FR" b="1" dirty="0" smtClean="0">
                <a:solidFill>
                  <a:srgbClr val="00B050"/>
                </a:solidFill>
                <a:latin typeface="Courier New" panose="02070309020205020404" pitchFamily="49" charset="0"/>
                <a:cs typeface="Courier New" panose="02070309020205020404" pitchFamily="49" charset="0"/>
              </a:rPr>
              <a:t> page --&gt;</a:t>
            </a: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&lt;Hub&gt; </a:t>
            </a:r>
            <a:r>
              <a:rPr lang="fr-FR" b="1" dirty="0" smtClean="0">
                <a:solidFill>
                  <a:srgbClr val="00B050"/>
                </a:solidFill>
                <a:latin typeface="Courier New" panose="02070309020205020404" pitchFamily="49" charset="0"/>
                <a:cs typeface="Courier New" panose="02070309020205020404" pitchFamily="49" charset="0"/>
              </a:rPr>
              <a:t>&lt;!-- Main Hub </a:t>
            </a:r>
            <a:r>
              <a:rPr lang="fr-FR" b="1" dirty="0" err="1" smtClean="0">
                <a:solidFill>
                  <a:srgbClr val="00B050"/>
                </a:solidFill>
                <a:latin typeface="Courier New" panose="02070309020205020404" pitchFamily="49" charset="0"/>
                <a:cs typeface="Courier New" panose="02070309020205020404" pitchFamily="49" charset="0"/>
              </a:rPr>
              <a:t>element</a:t>
            </a:r>
            <a:r>
              <a:rPr lang="fr-FR" b="1" dirty="0" smtClean="0">
                <a:solidFill>
                  <a:srgbClr val="00B050"/>
                </a:solidFill>
                <a:latin typeface="Courier New" panose="02070309020205020404" pitchFamily="49" charset="0"/>
                <a:cs typeface="Courier New" panose="02070309020205020404" pitchFamily="49" charset="0"/>
              </a:rPr>
              <a:t> --&gt;</a:t>
            </a:r>
          </a:p>
          <a:p>
            <a:pPr lvl="2"/>
            <a:r>
              <a:rPr lang="fr-FR" b="1" dirty="0">
                <a:solidFill>
                  <a:srgbClr val="0070C0"/>
                </a:solidFill>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Hub.Header</a:t>
            </a:r>
            <a:r>
              <a:rPr lang="fr-FR" b="1" dirty="0" smtClean="0">
                <a:solidFill>
                  <a:srgbClr val="0070C0"/>
                </a:solidFill>
                <a:latin typeface="Courier New" panose="02070309020205020404" pitchFamily="49" charset="0"/>
                <a:cs typeface="Courier New" panose="02070309020205020404" pitchFamily="49" charset="0"/>
              </a:rPr>
              <a:t>&gt; </a:t>
            </a: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 </a:t>
            </a:r>
            <a:r>
              <a:rPr lang="fr-FR" b="1" dirty="0">
                <a:solidFill>
                  <a:srgbClr val="00B050"/>
                </a:solidFill>
                <a:latin typeface="Courier New" panose="02070309020205020404" pitchFamily="49" charset="0"/>
                <a:cs typeface="Courier New" panose="02070309020205020404" pitchFamily="49" charset="0"/>
              </a:rPr>
              <a:t>&lt;!-- Application </a:t>
            </a:r>
            <a:r>
              <a:rPr lang="fr-FR" b="1" dirty="0" err="1">
                <a:solidFill>
                  <a:srgbClr val="00B050"/>
                </a:solidFill>
                <a:latin typeface="Courier New" panose="02070309020205020404" pitchFamily="49" charset="0"/>
                <a:cs typeface="Courier New" panose="02070309020205020404" pitchFamily="49" charset="0"/>
              </a:rPr>
              <a:t>name</a:t>
            </a:r>
            <a:r>
              <a:rPr lang="fr-FR" b="1" dirty="0">
                <a:solidFill>
                  <a:srgbClr val="00B050"/>
                </a:solidFill>
                <a:latin typeface="Courier New" panose="02070309020205020404" pitchFamily="49" charset="0"/>
                <a:cs typeface="Courier New" panose="02070309020205020404" pitchFamily="49" charset="0"/>
              </a:rPr>
              <a:t> &amp; </a:t>
            </a:r>
            <a:r>
              <a:rPr lang="fr-FR" b="1" dirty="0" err="1">
                <a:solidFill>
                  <a:srgbClr val="00B050"/>
                </a:solidFill>
                <a:latin typeface="Courier New" panose="02070309020205020404" pitchFamily="49" charset="0"/>
                <a:cs typeface="Courier New" panose="02070309020205020404" pitchFamily="49" charset="0"/>
              </a:rPr>
              <a:t>stuff</a:t>
            </a:r>
            <a:r>
              <a:rPr lang="fr-FR" b="1" dirty="0">
                <a:solidFill>
                  <a:srgbClr val="00B050"/>
                </a:solidFill>
                <a:latin typeface="Courier New" panose="02070309020205020404" pitchFamily="49" charset="0"/>
                <a:cs typeface="Courier New" panose="02070309020205020404" pitchFamily="49" charset="0"/>
              </a:rPr>
              <a:t> </a:t>
            </a:r>
            <a:r>
              <a:rPr lang="fr-FR" b="1" dirty="0" smtClean="0">
                <a:solidFill>
                  <a:srgbClr val="00B050"/>
                </a:solidFill>
                <a:latin typeface="Courier New" panose="02070309020205020404" pitchFamily="49" charset="0"/>
                <a:cs typeface="Courier New" panose="02070309020205020404" pitchFamily="49" charset="0"/>
              </a:rPr>
              <a:t>--&gt;</a:t>
            </a:r>
          </a:p>
          <a:p>
            <a:pPr lvl="2"/>
            <a:r>
              <a:rPr lang="fr-FR" b="1" dirty="0">
                <a:solidFill>
                  <a:srgbClr val="0070C0"/>
                </a:solidFill>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Hub.Header</a:t>
            </a:r>
            <a:r>
              <a:rPr lang="fr-FR" b="1" dirty="0" smtClean="0">
                <a:solidFill>
                  <a:srgbClr val="0070C0"/>
                </a:solidFill>
                <a:latin typeface="Courier New" panose="02070309020205020404" pitchFamily="49" charset="0"/>
                <a:cs typeface="Courier New" panose="02070309020205020404" pitchFamily="49" charset="0"/>
              </a:rPr>
              <a:t>&gt;</a:t>
            </a:r>
          </a:p>
          <a:p>
            <a:pPr lvl="2"/>
            <a:r>
              <a:rPr lang="fr-FR" b="1" dirty="0">
                <a:solidFill>
                  <a:srgbClr val="0070C0"/>
                </a:solidFill>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HubSection</a:t>
            </a:r>
            <a:r>
              <a:rPr lang="fr-FR" b="1" dirty="0" smtClean="0">
                <a:solidFill>
                  <a:srgbClr val="0070C0"/>
                </a:solidFill>
                <a:latin typeface="Courier New" panose="02070309020205020404" pitchFamily="49" charset="0"/>
                <a:cs typeface="Courier New" panose="02070309020205020404" pitchFamily="49" charset="0"/>
              </a:rPr>
              <a:t>&gt;</a:t>
            </a: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 </a:t>
            </a:r>
            <a:r>
              <a:rPr lang="fr-FR" b="1" dirty="0" smtClean="0">
                <a:solidFill>
                  <a:srgbClr val="00B050"/>
                </a:solidFill>
                <a:latin typeface="Courier New" panose="02070309020205020404" pitchFamily="49" charset="0"/>
                <a:cs typeface="Courier New" panose="02070309020205020404" pitchFamily="49" charset="0"/>
              </a:rPr>
              <a:t>&lt;!-- Section one --&gt;</a:t>
            </a: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&lt;/</a:t>
            </a:r>
            <a:r>
              <a:rPr lang="fr-FR" b="1" dirty="0" err="1" smtClean="0">
                <a:solidFill>
                  <a:srgbClr val="0070C0"/>
                </a:solidFill>
                <a:latin typeface="Courier New" panose="02070309020205020404" pitchFamily="49" charset="0"/>
                <a:cs typeface="Courier New" panose="02070309020205020404" pitchFamily="49" charset="0"/>
              </a:rPr>
              <a:t>HubSection</a:t>
            </a:r>
            <a:r>
              <a:rPr lang="fr-FR" b="1" dirty="0" smtClean="0">
                <a:solidFill>
                  <a:srgbClr val="0070C0"/>
                </a:solidFill>
                <a:latin typeface="Courier New" panose="02070309020205020404" pitchFamily="49" charset="0"/>
                <a:cs typeface="Courier New" panose="02070309020205020404" pitchFamily="49" charset="0"/>
              </a:rPr>
              <a:t>&gt;</a:t>
            </a: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HubSection</a:t>
            </a:r>
            <a:r>
              <a:rPr lang="fr-FR" b="1" dirty="0">
                <a:solidFill>
                  <a:srgbClr val="0070C0"/>
                </a:solidFill>
                <a:latin typeface="Courier New" panose="02070309020205020404" pitchFamily="49" charset="0"/>
                <a:cs typeface="Courier New" panose="02070309020205020404" pitchFamily="49" charset="0"/>
              </a:rPr>
              <a:t>&gt;</a:t>
            </a: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 </a:t>
            </a:r>
            <a:r>
              <a:rPr lang="fr-FR" b="1" dirty="0" smtClean="0">
                <a:solidFill>
                  <a:srgbClr val="00B050"/>
                </a:solidFill>
                <a:latin typeface="Courier New" panose="02070309020205020404" pitchFamily="49" charset="0"/>
                <a:cs typeface="Courier New" panose="02070309020205020404" pitchFamily="49" charset="0"/>
              </a:rPr>
              <a:t>&lt;!-- Section </a:t>
            </a:r>
            <a:r>
              <a:rPr lang="fr-FR" b="1" dirty="0" err="1" smtClean="0">
                <a:solidFill>
                  <a:srgbClr val="00B050"/>
                </a:solidFill>
                <a:latin typeface="Courier New" panose="02070309020205020404" pitchFamily="49" charset="0"/>
                <a:cs typeface="Courier New" panose="02070309020205020404" pitchFamily="49" charset="0"/>
              </a:rPr>
              <a:t>two</a:t>
            </a:r>
            <a:r>
              <a:rPr lang="fr-FR" b="1" dirty="0" smtClean="0">
                <a:solidFill>
                  <a:srgbClr val="00B050"/>
                </a:solidFill>
                <a:latin typeface="Courier New" panose="02070309020205020404" pitchFamily="49" charset="0"/>
                <a:cs typeface="Courier New" panose="02070309020205020404" pitchFamily="49" charset="0"/>
              </a:rPr>
              <a:t> --&gt;</a:t>
            </a:r>
          </a:p>
          <a:p>
            <a:pPr lvl="2"/>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HubSection</a:t>
            </a:r>
            <a:r>
              <a:rPr lang="fr-FR" b="1" dirty="0" smtClean="0">
                <a:solidFill>
                  <a:srgbClr val="0070C0"/>
                </a:solidFill>
                <a:latin typeface="Courier New" panose="02070309020205020404" pitchFamily="49" charset="0"/>
                <a:cs typeface="Courier New" panose="02070309020205020404" pitchFamily="49" charset="0"/>
              </a:rPr>
              <a:t>&gt;</a:t>
            </a:r>
          </a:p>
          <a:p>
            <a:pPr lvl="2"/>
            <a:r>
              <a:rPr lang="fr-FR" b="1" dirty="0" smtClean="0">
                <a:solidFill>
                  <a:srgbClr val="0070C0"/>
                </a:solidFill>
                <a:latin typeface="Courier New" panose="02070309020205020404" pitchFamily="49" charset="0"/>
                <a:cs typeface="Courier New" panose="02070309020205020404" pitchFamily="49" charset="0"/>
              </a:rPr>
              <a:t>    &lt;/Hub&gt;</a:t>
            </a:r>
          </a:p>
          <a:p>
            <a:pPr lvl="2"/>
            <a:r>
              <a:rPr lang="fr-FR" b="1" dirty="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 &lt;/</a:t>
            </a:r>
            <a:r>
              <a:rPr lang="fr-FR" b="1" dirty="0" err="1" smtClean="0">
                <a:solidFill>
                  <a:srgbClr val="0070C0"/>
                </a:solidFill>
                <a:latin typeface="Courier New" panose="02070309020205020404" pitchFamily="49" charset="0"/>
                <a:cs typeface="Courier New" panose="02070309020205020404" pitchFamily="49" charset="0"/>
              </a:rPr>
              <a:t>Grid</a:t>
            </a:r>
            <a:r>
              <a:rPr lang="fr-FR" b="1" dirty="0" smtClean="0">
                <a:solidFill>
                  <a:srgbClr val="0070C0"/>
                </a:solidFill>
                <a:latin typeface="Courier New" panose="02070309020205020404" pitchFamily="49" charset="0"/>
                <a:cs typeface="Courier New" panose="02070309020205020404" pitchFamily="49" charset="0"/>
              </a:rPr>
              <a:t>&gt;</a:t>
            </a:r>
            <a:endParaRPr lang="en-US" b="1" dirty="0" smtClean="0">
              <a:solidFill>
                <a:srgbClr val="0070C0"/>
              </a:solidFill>
              <a:latin typeface="Courier New" panose="02070309020205020404" pitchFamily="49" charset="0"/>
              <a:cs typeface="Courier New" panose="02070309020205020404" pitchFamily="49" charset="0"/>
            </a:endParaRPr>
          </a:p>
          <a:p>
            <a:pPr lvl="2"/>
            <a:r>
              <a:rPr lang="fr-FR" b="1" dirty="0" smtClean="0">
                <a:solidFill>
                  <a:srgbClr val="0070C0"/>
                </a:solidFill>
                <a:latin typeface="Courier New" panose="02070309020205020404" pitchFamily="49" charset="0"/>
                <a:cs typeface="Courier New" panose="02070309020205020404" pitchFamily="49" charset="0"/>
              </a:rPr>
              <a:t>&lt;/Page&gt;</a:t>
            </a:r>
            <a:endParaRPr lang="en-US" b="1" dirty="0" smtClean="0">
              <a:solidFill>
                <a:srgbClr val="0070C0"/>
              </a:solidFill>
              <a:latin typeface="Courier New" panose="02070309020205020404" pitchFamily="49" charset="0"/>
              <a:cs typeface="Courier New" panose="02070309020205020404"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err="1" smtClean="0">
                <a:latin typeface="Calibri (Heading)"/>
                <a:cs typeface="Calibri (Heading)"/>
              </a:rPr>
              <a:t>HubApp.xaml</a:t>
            </a:r>
            <a:r>
              <a:rPr lang="en-US" sz="2400" b="1" dirty="0" smtClean="0">
                <a:latin typeface="Calibri (Heading)"/>
                <a:cs typeface="Calibri (Heading)"/>
              </a:rPr>
              <a:t> structure</a:t>
            </a:r>
            <a:endParaRPr lang="en-US" sz="2400" b="1" dirty="0">
              <a:latin typeface="Calibri (Heading)"/>
              <a:cs typeface="Calibri (Heading)"/>
            </a:endParaRPr>
          </a:p>
        </p:txBody>
      </p:sp>
    </p:spTree>
    <p:extLst>
      <p:ext uri="{BB962C8B-B14F-4D97-AF65-F5344CB8AC3E}">
        <p14:creationId xmlns:p14="http://schemas.microsoft.com/office/powerpoint/2010/main" val="182487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f0166c43c5e533d753ad1136be89c6b2">
  <xsd:schema xmlns:xsd="http://www.w3.org/2001/XMLSchema" xmlns:xs="http://www.w3.org/2001/XMLSchema" xmlns:p="http://schemas.microsoft.com/office/2006/metadata/properties" xmlns:ns2="cac1e2cd-caea-4862-842c-e8cbcf68099c" targetNamespace="http://schemas.microsoft.com/office/2006/metadata/properties" ma:root="true" ma:fieldsID="27f0ea2683614741cecd4cfc4b2d73f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85A715-B518-4A50-A689-708E938A82DD}">
  <ds:schemaRefs>
    <ds:schemaRef ds:uri="http://schemas.microsoft.com/sharepoint/v3/contenttype/forms"/>
  </ds:schemaRefs>
</ds:datastoreItem>
</file>

<file path=customXml/itemProps2.xml><?xml version="1.0" encoding="utf-8"?>
<ds:datastoreItem xmlns:ds="http://schemas.openxmlformats.org/officeDocument/2006/customXml" ds:itemID="{DB57550B-1EF3-4D11-8E9F-2F77B1A0F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AD40F1-5B9F-485B-BC0D-FCEF833E080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2636</Words>
  <Application>Microsoft Macintosh PowerPoint</Application>
  <PresentationFormat>Présentation à l'écran (16:10)</PresentationFormat>
  <Paragraphs>715</Paragraphs>
  <Slides>61</Slides>
  <Notes>44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61</vt:i4>
      </vt:variant>
    </vt:vector>
  </HeadingPairs>
  <TitlesOfParts>
    <vt:vector size="71" baseType="lpstr">
      <vt:lpstr>Calibri</vt:lpstr>
      <vt:lpstr>Calibri (Heading)</vt:lpstr>
      <vt:lpstr>Courier New</vt:lpstr>
      <vt:lpstr>MS PGothic</vt:lpstr>
      <vt:lpstr>ＭＳ Ｐゴシック</vt:lpstr>
      <vt:lpstr>Myriad Pro</vt:lpstr>
      <vt:lpstr>Verdana</vt:lpstr>
      <vt:lpstr>Wingdings</vt:lpstr>
      <vt:lpstr>Arial</vt:lpstr>
      <vt:lpstr>SUPINFOTheme</vt:lpstr>
      <vt:lpstr>Présentation PowerPoint</vt:lpstr>
      <vt:lpstr>Objectives</vt:lpstr>
      <vt:lpstr>Course plan</vt:lpstr>
      <vt:lpstr>Hello Application</vt:lpstr>
      <vt:lpstr>Introduction</vt:lpstr>
      <vt:lpstr>Introduction</vt:lpstr>
      <vt:lpstr>Application structure</vt:lpstr>
      <vt:lpstr>Windows 8.1 structure</vt:lpstr>
      <vt:lpstr>Présentation PowerPoint</vt:lpstr>
      <vt:lpstr>Page tag</vt:lpstr>
      <vt:lpstr>Page.Resources tag</vt:lpstr>
      <vt:lpstr>Grid tag</vt:lpstr>
      <vt:lpstr>Présentation PowerPoint</vt:lpstr>
      <vt:lpstr>Hub &amp; HubSection tags example</vt:lpstr>
      <vt:lpstr>Présentation PowerPoint</vt:lpstr>
      <vt:lpstr>Présentation PowerPoint</vt:lpstr>
      <vt:lpstr>Questions?</vt:lpstr>
      <vt:lpstr>Exercise 1/3</vt:lpstr>
      <vt:lpstr>Exercise 2/3</vt:lpstr>
      <vt:lpstr>Exercise 3/3</vt:lpstr>
      <vt:lpstr>Basic Controls &amp; Resources</vt:lpstr>
      <vt:lpstr>Introduction</vt:lpstr>
      <vt:lpstr>Button</vt:lpstr>
      <vt:lpstr>TextBlock</vt:lpstr>
      <vt:lpstr>TextBox</vt:lpstr>
      <vt:lpstr>Image</vt:lpstr>
      <vt:lpstr>GridView</vt:lpstr>
      <vt:lpstr>CommandBar</vt:lpstr>
      <vt:lpstr>Présentation PowerPoint</vt:lpstr>
      <vt:lpstr>CommandBar example</vt:lpstr>
      <vt:lpstr>What about shared resources?</vt:lpstr>
      <vt:lpstr>What about shared resources?</vt:lpstr>
      <vt:lpstr>Page resources</vt:lpstr>
      <vt:lpstr>Resources dictionaries</vt:lpstr>
      <vt:lpstr>Resources dictionaries</vt:lpstr>
      <vt:lpstr>Resources dictionaries</vt:lpstr>
      <vt:lpstr>Resources strings</vt:lpstr>
      <vt:lpstr>Resources strings</vt:lpstr>
      <vt:lpstr>Resources strings</vt:lpstr>
      <vt:lpstr>Note about UID</vt:lpstr>
      <vt:lpstr>Questions?</vt:lpstr>
      <vt:lpstr>Exercise 1/2</vt:lpstr>
      <vt:lpstr>Exercise 2/2</vt:lpstr>
      <vt:lpstr>Bindings</vt:lpstr>
      <vt:lpstr>Introduction</vt:lpstr>
      <vt:lpstr>Introduction</vt:lpstr>
      <vt:lpstr>Introduction</vt:lpstr>
      <vt:lpstr>Introduction</vt:lpstr>
      <vt:lpstr>Introduction example</vt:lpstr>
      <vt:lpstr>Simple example – Create application</vt:lpstr>
      <vt:lpstr>Create the Person class</vt:lpstr>
      <vt:lpstr>Create the PersonViewModel class</vt:lpstr>
      <vt:lpstr>Présentation PowerPoint</vt:lpstr>
      <vt:lpstr>Add the PersonViewModel instance</vt:lpstr>
      <vt:lpstr>And the xaml file?</vt:lpstr>
      <vt:lpstr>And the xaml file?</vt:lpstr>
      <vt:lpstr>And the xaml file?</vt:lpstr>
      <vt:lpstr>Questions?</vt:lpstr>
      <vt:lpstr>Exercise</vt:lpstr>
      <vt:lpstr>Exercise - Bonus</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2016-02-29T13:48:50Z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