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4"/>
  </p:sldMasterIdLst>
  <p:notesMasterIdLst>
    <p:notesMasterId r:id="rId49"/>
  </p:notesMasterIdLst>
  <p:handoutMasterIdLst>
    <p:handoutMasterId r:id="rId50"/>
  </p:handoutMasterIdLst>
  <p:sldIdLst>
    <p:sldId id="444" r:id="rId5"/>
    <p:sldId id="456" r:id="rId6"/>
    <p:sldId id="457" r:id="rId7"/>
    <p:sldId id="453" r:id="rId8"/>
    <p:sldId id="542" r:id="rId9"/>
    <p:sldId id="543" r:id="rId10"/>
    <p:sldId id="544" r:id="rId11"/>
    <p:sldId id="545" r:id="rId12"/>
    <p:sldId id="546" r:id="rId13"/>
    <p:sldId id="547" r:id="rId14"/>
    <p:sldId id="548" r:id="rId15"/>
    <p:sldId id="549" r:id="rId16"/>
    <p:sldId id="550" r:id="rId17"/>
    <p:sldId id="551" r:id="rId18"/>
    <p:sldId id="552" r:id="rId19"/>
    <p:sldId id="553" r:id="rId20"/>
    <p:sldId id="554" r:id="rId21"/>
    <p:sldId id="555" r:id="rId22"/>
    <p:sldId id="556" r:id="rId23"/>
    <p:sldId id="557" r:id="rId24"/>
    <p:sldId id="558" r:id="rId25"/>
    <p:sldId id="559" r:id="rId26"/>
    <p:sldId id="560" r:id="rId27"/>
    <p:sldId id="561" r:id="rId28"/>
    <p:sldId id="577" r:id="rId29"/>
    <p:sldId id="578" r:id="rId30"/>
    <p:sldId id="579" r:id="rId31"/>
    <p:sldId id="580" r:id="rId32"/>
    <p:sldId id="581" r:id="rId33"/>
    <p:sldId id="591" r:id="rId34"/>
    <p:sldId id="582" r:id="rId35"/>
    <p:sldId id="583" r:id="rId36"/>
    <p:sldId id="584" r:id="rId37"/>
    <p:sldId id="585" r:id="rId38"/>
    <p:sldId id="571" r:id="rId39"/>
    <p:sldId id="572" r:id="rId40"/>
    <p:sldId id="573" r:id="rId41"/>
    <p:sldId id="574" r:id="rId42"/>
    <p:sldId id="592" r:id="rId43"/>
    <p:sldId id="575" r:id="rId44"/>
    <p:sldId id="586" r:id="rId45"/>
    <p:sldId id="590" r:id="rId46"/>
    <p:sldId id="588" r:id="rId47"/>
    <p:sldId id="522" r:id="rId48"/>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EE3"/>
    <a:srgbClr val="FFFFCC"/>
    <a:srgbClr val="FFE2C5"/>
    <a:srgbClr val="5F5F5F"/>
    <a:srgbClr val="808080"/>
    <a:srgbClr val="479B8F"/>
    <a:srgbClr val="A2AEBA"/>
    <a:srgbClr val="BFC7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0403" autoAdjust="0"/>
  </p:normalViewPr>
  <p:slideViewPr>
    <p:cSldViewPr>
      <p:cViewPr varScale="1">
        <p:scale>
          <a:sx n="80" d="100"/>
          <a:sy n="80" d="100"/>
        </p:scale>
        <p:origin x="2024" y="18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handoutMaster" Target="handoutMasters/handout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3/2/16</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3/2/16</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1609770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446636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955516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3799979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Picture </a:t>
            </a:r>
            <a:r>
              <a:rPr lang="fr-FR" dirty="0" err="1" smtClean="0"/>
              <a:t>from</a:t>
            </a:r>
            <a:r>
              <a:rPr lang="fr-FR" dirty="0" smtClean="0"/>
              <a:t> </a:t>
            </a:r>
            <a:r>
              <a:rPr lang="fr-FR" dirty="0" err="1" smtClean="0"/>
              <a:t>asdfmovie</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645794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2637502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3066722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753893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We’ll</a:t>
            </a:r>
            <a:r>
              <a:rPr lang="fr-FR" dirty="0" smtClean="0"/>
              <a:t> </a:t>
            </a:r>
            <a:r>
              <a:rPr lang="fr-FR" dirty="0" err="1" smtClean="0"/>
              <a:t>see</a:t>
            </a:r>
            <a:r>
              <a:rPr lang="fr-FR" dirty="0" smtClean="0"/>
              <a:t> a</a:t>
            </a:r>
            <a:r>
              <a:rPr lang="fr-FR" baseline="0" dirty="0" smtClean="0"/>
              <a:t> quick </a:t>
            </a:r>
            <a:r>
              <a:rPr lang="fr-FR" baseline="0" dirty="0" err="1" smtClean="0"/>
              <a:t>way</a:t>
            </a:r>
            <a:r>
              <a:rPr lang="fr-FR" baseline="0" dirty="0" smtClean="0"/>
              <a:t> to </a:t>
            </a:r>
            <a:r>
              <a:rPr lang="fr-FR" baseline="0" dirty="0" err="1" smtClean="0"/>
              <a:t>parse</a:t>
            </a:r>
            <a:r>
              <a:rPr lang="fr-FR" baseline="0" dirty="0" smtClean="0"/>
              <a:t> JSON data </a:t>
            </a:r>
            <a:r>
              <a:rPr lang="fr-FR" baseline="0" dirty="0" err="1" smtClean="0"/>
              <a:t>with</a:t>
            </a:r>
            <a:r>
              <a:rPr lang="fr-FR" baseline="0" dirty="0" smtClean="0"/>
              <a:t> </a:t>
            </a:r>
            <a:r>
              <a:rPr lang="fr-FR" baseline="0" dirty="0" err="1" smtClean="0"/>
              <a:t>this</a:t>
            </a:r>
            <a:r>
              <a:rPr lang="fr-FR" baseline="0" dirty="0" smtClean="0"/>
              <a:t> </a:t>
            </a:r>
            <a:r>
              <a:rPr lang="fr-FR" baseline="0" dirty="0" err="1" smtClean="0"/>
              <a:t>library</a:t>
            </a:r>
            <a:endParaRPr lang="fr-FR" baseline="0" dirty="0" smtClean="0"/>
          </a:p>
          <a:p>
            <a:r>
              <a:rPr lang="fr-FR" baseline="0" dirty="0" smtClean="0"/>
              <a:t>Note </a:t>
            </a:r>
            <a:r>
              <a:rPr lang="fr-FR" baseline="0" dirty="0" err="1" smtClean="0"/>
              <a:t>that</a:t>
            </a:r>
            <a:r>
              <a:rPr lang="fr-FR" baseline="0" dirty="0" smtClean="0"/>
              <a:t> </a:t>
            </a:r>
            <a:r>
              <a:rPr lang="fr-FR" baseline="0" dirty="0" err="1" smtClean="0"/>
              <a:t>we</a:t>
            </a:r>
            <a:r>
              <a:rPr lang="fr-FR" baseline="0" dirty="0" smtClean="0"/>
              <a:t> </a:t>
            </a:r>
            <a:r>
              <a:rPr lang="fr-FR" baseline="0" dirty="0" err="1" smtClean="0"/>
              <a:t>can</a:t>
            </a:r>
            <a:r>
              <a:rPr lang="fr-FR" baseline="0" dirty="0" smtClean="0"/>
              <a:t> use C# classes to fit </a:t>
            </a:r>
            <a:r>
              <a:rPr lang="fr-FR" baseline="0" dirty="0" err="1" smtClean="0"/>
              <a:t>with</a:t>
            </a:r>
            <a:r>
              <a:rPr lang="fr-FR" baseline="0" dirty="0" smtClean="0"/>
              <a:t> </a:t>
            </a:r>
            <a:r>
              <a:rPr lang="fr-FR" baseline="0" dirty="0" err="1" smtClean="0"/>
              <a:t>parse</a:t>
            </a:r>
            <a:r>
              <a:rPr lang="fr-FR" baseline="0" dirty="0" smtClean="0"/>
              <a:t>, use </a:t>
            </a:r>
            <a:r>
              <a:rPr lang="fr-FR" baseline="0" dirty="0" err="1" smtClean="0"/>
              <a:t>converters</a:t>
            </a:r>
            <a:r>
              <a:rPr lang="fr-FR" baseline="0" dirty="0" smtClean="0"/>
              <a:t>, </a:t>
            </a:r>
            <a:r>
              <a:rPr lang="fr-FR" baseline="0" dirty="0" err="1" smtClean="0"/>
              <a:t>dynamic</a:t>
            </a:r>
            <a:r>
              <a:rPr lang="fr-FR" baseline="0" dirty="0" smtClean="0"/>
              <a:t> and </a:t>
            </a:r>
            <a:r>
              <a:rPr lang="fr-FR" baseline="0" dirty="0" err="1" smtClean="0"/>
              <a:t>ExpandoObjects</a:t>
            </a:r>
            <a:r>
              <a:rPr lang="fr-FR" baseline="0" dirty="0" smtClean="0"/>
              <a:t>, etc… </a:t>
            </a:r>
            <a:r>
              <a:rPr lang="fr-FR" baseline="0" dirty="0" err="1" smtClean="0"/>
              <a:t>Newtonsoft.JSON</a:t>
            </a:r>
            <a:r>
              <a:rPr lang="fr-FR" baseline="0" dirty="0" smtClean="0"/>
              <a:t> </a:t>
            </a:r>
            <a:r>
              <a:rPr lang="fr-FR" baseline="0" dirty="0" err="1" smtClean="0"/>
              <a:t>is</a:t>
            </a:r>
            <a:r>
              <a:rPr lang="fr-FR" baseline="0" dirty="0" smtClean="0"/>
              <a:t> a </a:t>
            </a:r>
            <a:r>
              <a:rPr lang="fr-FR" baseline="0" dirty="0" err="1" smtClean="0"/>
              <a:t>great</a:t>
            </a:r>
            <a:r>
              <a:rPr lang="fr-FR" baseline="0" dirty="0" smtClean="0"/>
              <a:t> lib, but </a:t>
            </a:r>
            <a:r>
              <a:rPr lang="fr-FR" baseline="0" dirty="0" err="1" smtClean="0"/>
              <a:t>you</a:t>
            </a:r>
            <a:r>
              <a:rPr lang="fr-FR" baseline="0" dirty="0" smtClean="0"/>
              <a:t> </a:t>
            </a:r>
            <a:r>
              <a:rPr lang="fr-FR" baseline="0" dirty="0" err="1" smtClean="0"/>
              <a:t>don’t</a:t>
            </a:r>
            <a:r>
              <a:rPr lang="fr-FR" baseline="0" dirty="0" smtClean="0"/>
              <a:t> </a:t>
            </a:r>
            <a:r>
              <a:rPr lang="fr-FR" baseline="0" dirty="0" err="1" smtClean="0"/>
              <a:t>need</a:t>
            </a:r>
            <a:r>
              <a:rPr lang="fr-FR" baseline="0" dirty="0" smtClean="0"/>
              <a:t> to master </a:t>
            </a:r>
            <a:r>
              <a:rPr lang="fr-FR" baseline="0" dirty="0" err="1" smtClean="0"/>
              <a:t>it</a:t>
            </a:r>
            <a:r>
              <a:rPr lang="fr-FR" baseline="0" dirty="0" smtClean="0"/>
              <a:t> to use JSON data in Universal Apps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2129608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We’ll</a:t>
            </a:r>
            <a:r>
              <a:rPr lang="fr-FR" dirty="0" smtClean="0"/>
              <a:t> </a:t>
            </a:r>
            <a:r>
              <a:rPr lang="fr-FR" dirty="0" err="1" smtClean="0"/>
              <a:t>see</a:t>
            </a:r>
            <a:r>
              <a:rPr lang="fr-FR" dirty="0" smtClean="0"/>
              <a:t> a</a:t>
            </a:r>
            <a:r>
              <a:rPr lang="fr-FR" baseline="0" dirty="0" smtClean="0"/>
              <a:t> quick </a:t>
            </a:r>
            <a:r>
              <a:rPr lang="fr-FR" baseline="0" dirty="0" err="1" smtClean="0"/>
              <a:t>way</a:t>
            </a:r>
            <a:r>
              <a:rPr lang="fr-FR" baseline="0" dirty="0" smtClean="0"/>
              <a:t> to </a:t>
            </a:r>
            <a:r>
              <a:rPr lang="fr-FR" baseline="0" dirty="0" err="1" smtClean="0"/>
              <a:t>parse</a:t>
            </a:r>
            <a:r>
              <a:rPr lang="fr-FR" baseline="0" dirty="0" smtClean="0"/>
              <a:t> JSON data </a:t>
            </a:r>
            <a:r>
              <a:rPr lang="fr-FR" baseline="0" dirty="0" err="1" smtClean="0"/>
              <a:t>with</a:t>
            </a:r>
            <a:r>
              <a:rPr lang="fr-FR" baseline="0" dirty="0" smtClean="0"/>
              <a:t> </a:t>
            </a:r>
            <a:r>
              <a:rPr lang="fr-FR" baseline="0" dirty="0" err="1" smtClean="0"/>
              <a:t>this</a:t>
            </a:r>
            <a:r>
              <a:rPr lang="fr-FR" baseline="0" dirty="0" smtClean="0"/>
              <a:t> </a:t>
            </a:r>
            <a:r>
              <a:rPr lang="fr-FR" baseline="0" dirty="0" err="1" smtClean="0"/>
              <a:t>library</a:t>
            </a:r>
            <a:endParaRPr lang="fr-FR" baseline="0" dirty="0" smtClean="0"/>
          </a:p>
          <a:p>
            <a:r>
              <a:rPr lang="fr-FR" baseline="0" dirty="0" smtClean="0"/>
              <a:t>Note </a:t>
            </a:r>
            <a:r>
              <a:rPr lang="fr-FR" baseline="0" dirty="0" err="1" smtClean="0"/>
              <a:t>that</a:t>
            </a:r>
            <a:r>
              <a:rPr lang="fr-FR" baseline="0" dirty="0" smtClean="0"/>
              <a:t> </a:t>
            </a:r>
            <a:r>
              <a:rPr lang="fr-FR" baseline="0" dirty="0" err="1" smtClean="0"/>
              <a:t>we</a:t>
            </a:r>
            <a:r>
              <a:rPr lang="fr-FR" baseline="0" dirty="0" smtClean="0"/>
              <a:t> </a:t>
            </a:r>
            <a:r>
              <a:rPr lang="fr-FR" baseline="0" dirty="0" err="1" smtClean="0"/>
              <a:t>can</a:t>
            </a:r>
            <a:r>
              <a:rPr lang="fr-FR" baseline="0" dirty="0" smtClean="0"/>
              <a:t> use C# classes to fit </a:t>
            </a:r>
            <a:r>
              <a:rPr lang="fr-FR" baseline="0" dirty="0" err="1" smtClean="0"/>
              <a:t>with</a:t>
            </a:r>
            <a:r>
              <a:rPr lang="fr-FR" baseline="0" dirty="0" smtClean="0"/>
              <a:t> </a:t>
            </a:r>
            <a:r>
              <a:rPr lang="fr-FR" baseline="0" dirty="0" err="1" smtClean="0"/>
              <a:t>parse</a:t>
            </a:r>
            <a:r>
              <a:rPr lang="fr-FR" baseline="0" dirty="0" smtClean="0"/>
              <a:t>, use </a:t>
            </a:r>
            <a:r>
              <a:rPr lang="fr-FR" baseline="0" dirty="0" err="1" smtClean="0"/>
              <a:t>converters</a:t>
            </a:r>
            <a:r>
              <a:rPr lang="fr-FR" baseline="0" dirty="0" smtClean="0"/>
              <a:t>, </a:t>
            </a:r>
            <a:r>
              <a:rPr lang="fr-FR" baseline="0" dirty="0" err="1" smtClean="0"/>
              <a:t>dynamic</a:t>
            </a:r>
            <a:r>
              <a:rPr lang="fr-FR" baseline="0" dirty="0" smtClean="0"/>
              <a:t> and </a:t>
            </a:r>
            <a:r>
              <a:rPr lang="fr-FR" baseline="0" dirty="0" err="1" smtClean="0"/>
              <a:t>ExpandoObjects</a:t>
            </a:r>
            <a:r>
              <a:rPr lang="fr-FR" baseline="0" dirty="0" smtClean="0"/>
              <a:t>, etc… </a:t>
            </a:r>
            <a:r>
              <a:rPr lang="fr-FR" baseline="0" dirty="0" err="1" smtClean="0"/>
              <a:t>Newtonsoft.JSON</a:t>
            </a:r>
            <a:r>
              <a:rPr lang="fr-FR" baseline="0" dirty="0" smtClean="0"/>
              <a:t> </a:t>
            </a:r>
            <a:r>
              <a:rPr lang="fr-FR" baseline="0" dirty="0" err="1" smtClean="0"/>
              <a:t>is</a:t>
            </a:r>
            <a:r>
              <a:rPr lang="fr-FR" baseline="0" dirty="0" smtClean="0"/>
              <a:t> a </a:t>
            </a:r>
            <a:r>
              <a:rPr lang="fr-FR" baseline="0" dirty="0" err="1" smtClean="0"/>
              <a:t>great</a:t>
            </a:r>
            <a:r>
              <a:rPr lang="fr-FR" baseline="0" dirty="0" smtClean="0"/>
              <a:t> lib, but </a:t>
            </a:r>
            <a:r>
              <a:rPr lang="fr-FR" baseline="0" dirty="0" err="1" smtClean="0"/>
              <a:t>you</a:t>
            </a:r>
            <a:r>
              <a:rPr lang="fr-FR" baseline="0" dirty="0" smtClean="0"/>
              <a:t> </a:t>
            </a:r>
            <a:r>
              <a:rPr lang="fr-FR" baseline="0" dirty="0" err="1" smtClean="0"/>
              <a:t>don’t</a:t>
            </a:r>
            <a:r>
              <a:rPr lang="fr-FR" baseline="0" dirty="0" smtClean="0"/>
              <a:t> </a:t>
            </a:r>
            <a:r>
              <a:rPr lang="fr-FR" baseline="0" dirty="0" err="1" smtClean="0"/>
              <a:t>need</a:t>
            </a:r>
            <a:r>
              <a:rPr lang="fr-FR" baseline="0" dirty="0" smtClean="0"/>
              <a:t> to master </a:t>
            </a:r>
            <a:r>
              <a:rPr lang="fr-FR" baseline="0" dirty="0" err="1" smtClean="0"/>
              <a:t>it</a:t>
            </a:r>
            <a:r>
              <a:rPr lang="fr-FR" baseline="0" dirty="0" smtClean="0"/>
              <a:t> to use JSON data in Universal Apps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769407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3830085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314518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2121950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latin typeface="Arial" charset="0"/>
                <a:ea typeface="ＭＳ Ｐゴシック" charset="-128"/>
                <a:cs typeface="ＭＳ Ｐゴシック" charset="-128"/>
              </a:rPr>
              <a:t>http://api.flickr.com/services/feeds/photos_public.gne?format=json&amp;nojsoncallback=1</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574014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2962237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1911110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 </a:t>
            </a:r>
            <a:r>
              <a:rPr lang="fr-FR" dirty="0" err="1" smtClean="0"/>
              <a:t>that</a:t>
            </a:r>
            <a:r>
              <a:rPr lang="fr-FR" dirty="0" smtClean="0"/>
              <a:t> </a:t>
            </a:r>
            <a:r>
              <a:rPr lang="fr-FR" dirty="0" err="1" smtClean="0"/>
              <a:t>SampleDataItem</a:t>
            </a:r>
            <a:r>
              <a:rPr lang="fr-FR" dirty="0" smtClean="0"/>
              <a:t> and </a:t>
            </a:r>
            <a:r>
              <a:rPr lang="fr-FR" dirty="0" err="1" smtClean="0"/>
              <a:t>UniqueId</a:t>
            </a:r>
            <a:r>
              <a:rPr lang="fr-FR" dirty="0" smtClean="0"/>
              <a:t> are</a:t>
            </a:r>
            <a:r>
              <a:rPr lang="fr-FR" baseline="0" dirty="0" smtClean="0"/>
              <a:t> custom classes </a:t>
            </a:r>
            <a:r>
              <a:rPr lang="fr-FR" baseline="0" dirty="0" err="1" smtClean="0"/>
              <a:t>used</a:t>
            </a:r>
            <a:r>
              <a:rPr lang="fr-FR" baseline="0" dirty="0" smtClean="0"/>
              <a:t> on </a:t>
            </a:r>
            <a:r>
              <a:rPr lang="fr-FR" baseline="0" dirty="0" err="1" smtClean="0"/>
              <a:t>HubApp</a:t>
            </a:r>
            <a:r>
              <a:rPr lang="fr-FR" baseline="0" dirty="0" smtClean="0"/>
              <a:t> </a:t>
            </a:r>
            <a:r>
              <a:rPr lang="fr-FR" baseline="0" dirty="0" err="1" smtClean="0"/>
              <a:t>example</a:t>
            </a:r>
            <a:r>
              <a:rPr lang="fr-FR" baseline="0" dirty="0" smtClean="0"/>
              <a:t> application.</a:t>
            </a:r>
          </a:p>
          <a:p>
            <a:r>
              <a:rPr lang="fr-FR" baseline="0" dirty="0" err="1" smtClean="0"/>
              <a:t>Tranks</a:t>
            </a:r>
            <a:r>
              <a:rPr lang="fr-FR" baseline="0" dirty="0" smtClean="0"/>
              <a:t> to bindings, </a:t>
            </a:r>
            <a:r>
              <a:rPr lang="fr-FR" baseline="0" dirty="0" err="1" smtClean="0"/>
              <a:t>we</a:t>
            </a:r>
            <a:r>
              <a:rPr lang="fr-FR" baseline="0" dirty="0" smtClean="0"/>
              <a:t> </a:t>
            </a:r>
            <a:r>
              <a:rPr lang="fr-FR" baseline="0" dirty="0" err="1" smtClean="0"/>
              <a:t>map</a:t>
            </a:r>
            <a:r>
              <a:rPr lang="fr-FR" baseline="0" dirty="0" smtClean="0"/>
              <a:t> </a:t>
            </a:r>
            <a:r>
              <a:rPr lang="fr-FR" baseline="0" dirty="0" err="1" smtClean="0"/>
              <a:t>each</a:t>
            </a:r>
            <a:r>
              <a:rPr lang="fr-FR" baseline="0" dirty="0" smtClean="0"/>
              <a:t> item to </a:t>
            </a:r>
            <a:r>
              <a:rPr lang="fr-FR" baseline="0" dirty="0" err="1" smtClean="0"/>
              <a:t>objects</a:t>
            </a:r>
            <a:r>
              <a:rPr lang="fr-FR" baseline="0" dirty="0" smtClean="0"/>
              <a:t> of type </a:t>
            </a:r>
            <a:r>
              <a:rPr lang="fr-FR" baseline="0" dirty="0" err="1" smtClean="0"/>
              <a:t>SampleDataItem</a:t>
            </a:r>
            <a:r>
              <a:rPr lang="fr-FR" baseline="0" dirty="0" smtClean="0"/>
              <a:t> and </a:t>
            </a:r>
            <a:r>
              <a:rPr lang="fr-FR" baseline="0" dirty="0" err="1" smtClean="0"/>
              <a:t>get</a:t>
            </a:r>
            <a:r>
              <a:rPr lang="fr-FR" baseline="0" dirty="0" smtClean="0"/>
              <a:t> </a:t>
            </a:r>
            <a:r>
              <a:rPr lang="fr-FR" baseline="0" dirty="0" err="1" smtClean="0"/>
              <a:t>their</a:t>
            </a:r>
            <a:r>
              <a:rPr lang="fr-FR" baseline="0" dirty="0" smtClean="0"/>
              <a:t> </a:t>
            </a:r>
            <a:r>
              <a:rPr lang="fr-FR" baseline="0" dirty="0" err="1" smtClean="0"/>
              <a:t>UniqueId</a:t>
            </a:r>
            <a:r>
              <a:rPr lang="fr-FR" baseline="0" dirty="0" smtClean="0"/>
              <a:t>, </a:t>
            </a:r>
            <a:r>
              <a:rPr lang="fr-FR" baseline="0" dirty="0" err="1" smtClean="0"/>
              <a:t>which</a:t>
            </a:r>
            <a:r>
              <a:rPr lang="fr-FR" baseline="0" dirty="0" smtClean="0"/>
              <a:t> </a:t>
            </a:r>
            <a:r>
              <a:rPr lang="fr-FR" baseline="0" dirty="0" err="1" smtClean="0"/>
              <a:t>make</a:t>
            </a:r>
            <a:r>
              <a:rPr lang="fr-FR" baseline="0" dirty="0" smtClean="0"/>
              <a:t> </a:t>
            </a:r>
            <a:r>
              <a:rPr lang="fr-FR" baseline="0" dirty="0" err="1" smtClean="0"/>
              <a:t>this</a:t>
            </a:r>
            <a:r>
              <a:rPr lang="fr-FR" baseline="0" dirty="0" smtClean="0"/>
              <a:t> code </a:t>
            </a:r>
            <a:r>
              <a:rPr lang="fr-FR" baseline="0" dirty="0" err="1" smtClean="0"/>
              <a:t>work</a:t>
            </a:r>
            <a:r>
              <a:rPr lang="fr-FR" baseline="0" dirty="0" smtClean="0"/>
              <a:t>.</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2407781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13722365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We</a:t>
            </a:r>
            <a:r>
              <a:rPr lang="fr-FR" dirty="0" smtClean="0"/>
              <a:t> have </a:t>
            </a:r>
            <a:r>
              <a:rPr lang="fr-FR" dirty="0" err="1" smtClean="0"/>
              <a:t>many</a:t>
            </a:r>
            <a:r>
              <a:rPr lang="fr-FR" baseline="0" dirty="0" smtClean="0"/>
              <a:t> transitions and </a:t>
            </a:r>
            <a:r>
              <a:rPr lang="fr-FR" baseline="0" dirty="0" err="1" smtClean="0"/>
              <a:t>you</a:t>
            </a:r>
            <a:r>
              <a:rPr lang="fr-FR" baseline="0" dirty="0" smtClean="0"/>
              <a:t> </a:t>
            </a:r>
            <a:r>
              <a:rPr lang="fr-FR" baseline="0" dirty="0" err="1" smtClean="0"/>
              <a:t>can</a:t>
            </a:r>
            <a:r>
              <a:rPr lang="fr-FR" baseline="0" dirty="0" smtClean="0"/>
              <a:t> </a:t>
            </a:r>
            <a:r>
              <a:rPr lang="fr-FR" baseline="0" dirty="0" err="1" smtClean="0"/>
              <a:t>even</a:t>
            </a:r>
            <a:r>
              <a:rPr lang="fr-FR" baseline="0" dirty="0" smtClean="0"/>
              <a:t> </a:t>
            </a:r>
            <a:r>
              <a:rPr lang="fr-FR" baseline="0" dirty="0" err="1" smtClean="0"/>
              <a:t>create</a:t>
            </a:r>
            <a:r>
              <a:rPr lang="fr-FR" baseline="0" dirty="0" smtClean="0"/>
              <a:t> </a:t>
            </a:r>
            <a:r>
              <a:rPr lang="fr-FR" baseline="0" dirty="0" err="1" smtClean="0"/>
              <a:t>your</a:t>
            </a:r>
            <a:r>
              <a:rPr lang="fr-FR" baseline="0" dirty="0" smtClean="0"/>
              <a:t> </a:t>
            </a:r>
            <a:r>
              <a:rPr lang="fr-FR" baseline="0" dirty="0" err="1" smtClean="0"/>
              <a:t>own</a:t>
            </a:r>
            <a:r>
              <a:rPr lang="fr-FR" baseline="0" dirty="0" smtClean="0"/>
              <a:t> </a:t>
            </a:r>
            <a:r>
              <a:rPr lang="fr-FR" baseline="0" dirty="0" err="1" smtClean="0"/>
              <a:t>with</a:t>
            </a:r>
            <a:r>
              <a:rPr lang="fr-FR" baseline="0" dirty="0" smtClean="0"/>
              <a:t> </a:t>
            </a:r>
            <a:r>
              <a:rPr lang="fr-FR" baseline="0" dirty="0" err="1" smtClean="0"/>
              <a:t>storyboards</a:t>
            </a:r>
            <a:r>
              <a:rPr lang="fr-FR" baseline="0" dirty="0" smtClean="0"/>
              <a:t>.</a:t>
            </a:r>
          </a:p>
          <a:p>
            <a:r>
              <a:rPr lang="fr-FR" baseline="0" dirty="0" smtClean="0"/>
              <a:t>It sure </a:t>
            </a:r>
            <a:r>
              <a:rPr lang="fr-FR" baseline="0" dirty="0" err="1" smtClean="0"/>
              <a:t>is</a:t>
            </a:r>
            <a:r>
              <a:rPr lang="fr-FR" baseline="0" dirty="0" smtClean="0"/>
              <a:t> </a:t>
            </a:r>
            <a:r>
              <a:rPr lang="fr-FR" baseline="0" dirty="0" err="1" smtClean="0"/>
              <a:t>interesting</a:t>
            </a:r>
            <a:r>
              <a:rPr lang="fr-FR" baseline="0" dirty="0" smtClean="0"/>
              <a:t> but default transitions </a:t>
            </a:r>
            <a:r>
              <a:rPr lang="fr-FR" baseline="0" dirty="0" err="1" smtClean="0"/>
              <a:t>keeps</a:t>
            </a:r>
            <a:r>
              <a:rPr lang="fr-FR" baseline="0" dirty="0" smtClean="0"/>
              <a:t> the user in a </a:t>
            </a:r>
            <a:r>
              <a:rPr lang="fr-FR" baseline="0" dirty="0" err="1" smtClean="0"/>
              <a:t>known</a:t>
            </a:r>
            <a:r>
              <a:rPr lang="fr-FR" baseline="0" dirty="0" smtClean="0"/>
              <a:t> </a:t>
            </a:r>
            <a:r>
              <a:rPr lang="fr-FR" baseline="0" dirty="0" err="1" smtClean="0"/>
              <a:t>environment</a:t>
            </a:r>
            <a:r>
              <a:rPr lang="fr-FR" baseline="0" dirty="0" smtClean="0"/>
              <a:t>. For the </a:t>
            </a:r>
            <a:r>
              <a:rPr lang="fr-FR" baseline="0" dirty="0" err="1" smtClean="0"/>
              <a:t>sake</a:t>
            </a:r>
            <a:r>
              <a:rPr lang="fr-FR" baseline="0" dirty="0" smtClean="0"/>
              <a:t> of UX, </a:t>
            </a:r>
            <a:r>
              <a:rPr lang="fr-FR" baseline="0" dirty="0" err="1" smtClean="0"/>
              <a:t>be</a:t>
            </a:r>
            <a:r>
              <a:rPr lang="fr-FR" baseline="0" dirty="0" smtClean="0"/>
              <a:t> </a:t>
            </a:r>
            <a:r>
              <a:rPr lang="fr-FR" baseline="0" dirty="0" err="1" smtClean="0"/>
              <a:t>careful</a:t>
            </a:r>
            <a:r>
              <a:rPr lang="fr-FR" baseline="0" dirty="0" smtClean="0"/>
              <a:t> </a:t>
            </a:r>
            <a:r>
              <a:rPr lang="fr-FR" baseline="0" dirty="0" err="1" smtClean="0"/>
              <a:t>with</a:t>
            </a:r>
            <a:r>
              <a:rPr lang="fr-FR" baseline="0" dirty="0" smtClean="0"/>
              <a:t> </a:t>
            </a:r>
            <a:r>
              <a:rPr lang="fr-FR" baseline="0" dirty="0" err="1" smtClean="0"/>
              <a:t>awkwards</a:t>
            </a:r>
            <a:r>
              <a:rPr lang="fr-FR" baseline="0" dirty="0" smtClean="0"/>
              <a:t> transitions.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2210567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3971856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Take</a:t>
            </a:r>
            <a:r>
              <a:rPr lang="fr-FR" dirty="0" smtClean="0"/>
              <a:t> </a:t>
            </a:r>
            <a:r>
              <a:rPr lang="fr-FR" dirty="0" err="1" smtClean="0"/>
              <a:t>your</a:t>
            </a:r>
            <a:r>
              <a:rPr lang="fr-FR" baseline="0" dirty="0" smtClean="0"/>
              <a:t> time to </a:t>
            </a:r>
            <a:r>
              <a:rPr lang="fr-FR" baseline="0" dirty="0" err="1" smtClean="0"/>
              <a:t>understand</a:t>
            </a:r>
            <a:r>
              <a:rPr lang="fr-FR" baseline="0" dirty="0" smtClean="0"/>
              <a:t> </a:t>
            </a:r>
            <a:r>
              <a:rPr lang="fr-FR" baseline="0" dirty="0" err="1" smtClean="0"/>
              <a:t>await</a:t>
            </a:r>
            <a:r>
              <a:rPr lang="fr-FR" baseline="0" dirty="0" smtClean="0"/>
              <a:t> keywords </a:t>
            </a:r>
            <a:r>
              <a:rPr lang="fr-FR" baseline="0" dirty="0" err="1" smtClean="0"/>
              <a:t>here</a:t>
            </a:r>
            <a:r>
              <a:rPr lang="fr-FR" baseline="0" dirty="0" smtClean="0"/>
              <a:t>. </a:t>
            </a:r>
            <a:r>
              <a:rPr lang="fr-FR" baseline="0" dirty="0" err="1" smtClean="0"/>
              <a:t>We</a:t>
            </a:r>
            <a:r>
              <a:rPr lang="fr-FR" baseline="0" dirty="0" smtClean="0"/>
              <a:t> first </a:t>
            </a:r>
            <a:r>
              <a:rPr lang="fr-FR" baseline="0" dirty="0" err="1" smtClean="0"/>
              <a:t>wait</a:t>
            </a:r>
            <a:r>
              <a:rPr lang="fr-FR" baseline="0" dirty="0" smtClean="0"/>
              <a:t> to </a:t>
            </a:r>
            <a:r>
              <a:rPr lang="fr-FR" baseline="0" dirty="0" err="1" smtClean="0"/>
              <a:t>access</a:t>
            </a:r>
            <a:r>
              <a:rPr lang="fr-FR" baseline="0" dirty="0" smtClean="0"/>
              <a:t> the file, </a:t>
            </a:r>
            <a:r>
              <a:rPr lang="fr-FR" baseline="0" dirty="0" err="1" smtClean="0"/>
              <a:t>then</a:t>
            </a:r>
            <a:r>
              <a:rPr lang="fr-FR" baseline="0" dirty="0" smtClean="0"/>
              <a:t> to open the </a:t>
            </a:r>
            <a:r>
              <a:rPr lang="fr-FR" baseline="0" dirty="0" err="1" smtClean="0"/>
              <a:t>stream</a:t>
            </a:r>
            <a:r>
              <a:rPr lang="fr-FR" baseline="0" dirty="0" smtClean="0"/>
              <a:t> to </a:t>
            </a:r>
            <a:r>
              <a:rPr lang="fr-FR" baseline="0" dirty="0" err="1" smtClean="0"/>
              <a:t>it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2355908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2019999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26274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3697976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763219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3/2/16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2528239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02/03/2016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02/03/2016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02/03/2016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02/03/2016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02/03/2016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02/03/2016</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02/03/2016</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02/03/2016</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02/03/2016</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02/03/2016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02/03/2016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 xmlns:a14="http://schemas.microsoft.com/office/drawing/2010/main">
                <a:solidFill>
                  <a:srgbClr val="FFFFFF">
                    <a:alpha val="72940"/>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en-US" sz="3200" dirty="0" smtClean="0">
                <a:latin typeface="Myriad Pro"/>
                <a:ea typeface="MS PGothic" charset="0"/>
                <a:cs typeface="Myriad Pro"/>
              </a:rPr>
              <a:t>Storage, Settings and Web</a:t>
            </a: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pPr>
              <a:defRPr/>
            </a:pPr>
            <a:r>
              <a:rPr lang="en-US" dirty="0" smtClean="0">
                <a:solidFill>
                  <a:schemeClr val="tx1">
                    <a:lumMod val="95000"/>
                    <a:lumOff val="5000"/>
                  </a:schemeClr>
                </a:solidFill>
                <a:latin typeface="Verdana" charset="0"/>
                <a:ea typeface="ＭＳ Ｐゴシック" charset="0"/>
                <a:cs typeface="ＭＳ Ｐゴシック" charset="0"/>
              </a:rPr>
              <a:t>4NET</a:t>
            </a: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r>
              <a:rPr lang="en-US" sz="1200" dirty="0" smtClean="0">
                <a:solidFill>
                  <a:schemeClr val="tx1">
                    <a:lumMod val="95000"/>
                    <a:lumOff val="5000"/>
                  </a:schemeClr>
                </a:solidFill>
                <a:latin typeface="Verdana" charset="0"/>
                <a:ea typeface="ＭＳ Ｐゴシック" charset="0"/>
                <a:cs typeface="ＭＳ Ｐゴシック" charset="0"/>
              </a:rPr>
              <a:t>SUPINFO Official Document</a:t>
            </a: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(1/2)</a:t>
            </a:r>
            <a:endParaRPr lang="en-US" dirty="0"/>
          </a:p>
        </p:txBody>
      </p:sp>
      <p:sp>
        <p:nvSpPr>
          <p:cNvPr id="3" name="Espace réservé du contenu 2"/>
          <p:cNvSpPr>
            <a:spLocks noGrp="1"/>
          </p:cNvSpPr>
          <p:nvPr>
            <p:ph idx="1"/>
          </p:nvPr>
        </p:nvSpPr>
        <p:spPr/>
        <p:txBody>
          <a:bodyPr/>
          <a:lstStyle/>
          <a:p>
            <a:r>
              <a:rPr lang="fr-FR" dirty="0" err="1" smtClean="0"/>
              <a:t>Take</a:t>
            </a:r>
            <a:r>
              <a:rPr lang="fr-FR" dirty="0" smtClean="0"/>
              <a:t> </a:t>
            </a:r>
            <a:r>
              <a:rPr lang="fr-FR" dirty="0" err="1" smtClean="0"/>
              <a:t>your</a:t>
            </a:r>
            <a:r>
              <a:rPr lang="fr-FR" dirty="0" smtClean="0"/>
              <a:t> </a:t>
            </a:r>
            <a:r>
              <a:rPr lang="fr-FR" dirty="0" err="1" smtClean="0"/>
              <a:t>HubApp</a:t>
            </a:r>
            <a:endParaRPr lang="fr-FR" dirty="0" smtClean="0"/>
          </a:p>
          <a:p>
            <a:pPr lvl="1"/>
            <a:r>
              <a:rPr lang="fr-FR" dirty="0" smtClean="0"/>
              <a:t>In </a:t>
            </a:r>
            <a:r>
              <a:rPr lang="fr-FR" dirty="0" err="1" smtClean="0"/>
              <a:t>Shared</a:t>
            </a:r>
            <a:r>
              <a:rPr lang="fr-FR" dirty="0" smtClean="0"/>
              <a:t> </a:t>
            </a:r>
            <a:r>
              <a:rPr lang="fr-FR" dirty="0" err="1" smtClean="0"/>
              <a:t>project</a:t>
            </a:r>
            <a:r>
              <a:rPr lang="fr-FR" dirty="0" smtClean="0"/>
              <a:t>, </a:t>
            </a:r>
            <a:r>
              <a:rPr lang="fr-FR" dirty="0" err="1" smtClean="0"/>
              <a:t>Assets</a:t>
            </a:r>
            <a:r>
              <a:rPr lang="fr-FR" dirty="0" smtClean="0"/>
              <a:t> </a:t>
            </a:r>
            <a:r>
              <a:rPr lang="fr-FR" dirty="0" err="1" smtClean="0"/>
              <a:t>folder</a:t>
            </a:r>
            <a:r>
              <a:rPr lang="fr-FR" dirty="0" smtClean="0"/>
              <a:t>, </a:t>
            </a:r>
            <a:r>
              <a:rPr lang="fr-FR" dirty="0" err="1" smtClean="0"/>
              <a:t>create</a:t>
            </a:r>
            <a:r>
              <a:rPr lang="fr-FR" dirty="0" smtClean="0"/>
              <a:t> a file « config.txt »</a:t>
            </a:r>
          </a:p>
          <a:p>
            <a:pPr lvl="1"/>
            <a:r>
              <a:rPr lang="fr-FR" dirty="0" smtClean="0"/>
              <a:t>Copy/</a:t>
            </a:r>
            <a:r>
              <a:rPr lang="fr-FR" dirty="0" err="1" smtClean="0"/>
              <a:t>Paste</a:t>
            </a:r>
            <a:r>
              <a:rPr lang="fr-FR" dirty="0" smtClean="0"/>
              <a:t> in </a:t>
            </a:r>
            <a:r>
              <a:rPr lang="fr-FR" dirty="0" err="1" smtClean="0"/>
              <a:t>this</a:t>
            </a:r>
            <a:r>
              <a:rPr lang="fr-FR" dirty="0" smtClean="0"/>
              <a:t> file the </a:t>
            </a:r>
            <a:r>
              <a:rPr lang="fr-FR" dirty="0" err="1" smtClean="0"/>
              <a:t>following</a:t>
            </a:r>
            <a:r>
              <a:rPr lang="fr-FR" dirty="0" smtClean="0"/>
              <a:t> </a:t>
            </a:r>
            <a:r>
              <a:rPr lang="fr-FR" dirty="0" err="1" smtClean="0"/>
              <a:t>text</a:t>
            </a:r>
            <a:r>
              <a:rPr lang="fr-FR" dirty="0" smtClean="0"/>
              <a:t>:</a:t>
            </a:r>
          </a:p>
        </p:txBody>
      </p:sp>
      <p:sp>
        <p:nvSpPr>
          <p:cNvPr id="4" name="Espace réservé du contenu 3"/>
          <p:cNvSpPr>
            <a:spLocks noGrp="1"/>
          </p:cNvSpPr>
          <p:nvPr>
            <p:ph sz="quarter" idx="13"/>
          </p:nvPr>
        </p:nvSpPr>
        <p:spPr/>
        <p:txBody>
          <a:bodyPr/>
          <a:lstStyle/>
          <a:p>
            <a:r>
              <a:rPr lang="en-US" dirty="0" smtClean="0"/>
              <a:t>Storage</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à coins arrondis 5"/>
          <p:cNvSpPr/>
          <p:nvPr/>
        </p:nvSpPr>
        <p:spPr>
          <a:xfrm>
            <a:off x="179512" y="2785492"/>
            <a:ext cx="8785225" cy="201622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err="1" smtClean="0">
                <a:solidFill>
                  <a:schemeClr val="tx1"/>
                </a:solidFill>
                <a:latin typeface="Courier New" panose="02070309020205020404" pitchFamily="49" charset="0"/>
                <a:cs typeface="Courier New" panose="02070309020205020404" pitchFamily="49" charset="0"/>
              </a:rPr>
              <a:t>Name:My</a:t>
            </a:r>
            <a:r>
              <a:rPr lang="fr-FR" sz="1600" b="1" dirty="0" smtClean="0">
                <a:solidFill>
                  <a:schemeClr val="tx1"/>
                </a:solidFill>
                <a:latin typeface="Courier New" panose="02070309020205020404" pitchFamily="49" charset="0"/>
                <a:cs typeface="Courier New" panose="02070309020205020404" pitchFamily="49" charset="0"/>
              </a:rPr>
              <a:t> Config Name</a:t>
            </a:r>
          </a:p>
          <a:p>
            <a:r>
              <a:rPr lang="fr-FR" sz="1600" b="1" dirty="0" err="1" smtClean="0">
                <a:solidFill>
                  <a:schemeClr val="tx1"/>
                </a:solidFill>
                <a:latin typeface="Courier New" panose="02070309020205020404" pitchFamily="49" charset="0"/>
                <a:cs typeface="Courier New" panose="02070309020205020404" pitchFamily="49" charset="0"/>
              </a:rPr>
              <a:t>Last-Modified:Two</a:t>
            </a:r>
            <a:r>
              <a:rPr lang="fr-FR" sz="1600" b="1" dirty="0" smtClean="0">
                <a:solidFill>
                  <a:schemeClr val="tx1"/>
                </a:solidFill>
                <a:latin typeface="Courier New" panose="02070309020205020404" pitchFamily="49" charset="0"/>
                <a:cs typeface="Courier New" panose="02070309020205020404" pitchFamily="49" charset="0"/>
              </a:rPr>
              <a:t> </a:t>
            </a:r>
            <a:r>
              <a:rPr lang="fr-FR" sz="1600" b="1" dirty="0" err="1" smtClean="0">
                <a:solidFill>
                  <a:schemeClr val="tx1"/>
                </a:solidFill>
                <a:latin typeface="Courier New" panose="02070309020205020404" pitchFamily="49" charset="0"/>
                <a:cs typeface="Courier New" panose="02070309020205020404" pitchFamily="49" charset="0"/>
              </a:rPr>
              <a:t>days</a:t>
            </a:r>
            <a:r>
              <a:rPr lang="fr-FR" sz="1600" b="1" dirty="0" smtClean="0">
                <a:solidFill>
                  <a:schemeClr val="tx1"/>
                </a:solidFill>
                <a:latin typeface="Courier New" panose="02070309020205020404" pitchFamily="49" charset="0"/>
                <a:cs typeface="Courier New" panose="02070309020205020404" pitchFamily="49" charset="0"/>
              </a:rPr>
              <a:t> </a:t>
            </a:r>
            <a:r>
              <a:rPr lang="fr-FR" sz="1600" b="1" dirty="0" err="1" smtClean="0">
                <a:solidFill>
                  <a:schemeClr val="tx1"/>
                </a:solidFill>
                <a:latin typeface="Courier New" panose="02070309020205020404" pitchFamily="49" charset="0"/>
                <a:cs typeface="Courier New" panose="02070309020205020404" pitchFamily="49" charset="0"/>
              </a:rPr>
              <a:t>ago</a:t>
            </a:r>
            <a:endParaRPr lang="fr-FR" sz="1600" b="1" dirty="0" smtClean="0">
              <a:solidFill>
                <a:schemeClr val="tx1"/>
              </a:solidFill>
              <a:latin typeface="Courier New" panose="02070309020205020404" pitchFamily="49" charset="0"/>
              <a:cs typeface="Courier New" panose="02070309020205020404" pitchFamily="49" charset="0"/>
            </a:endParaRPr>
          </a:p>
          <a:p>
            <a:r>
              <a:rPr lang="fr-FR" sz="1600" b="1" dirty="0" err="1" smtClean="0">
                <a:solidFill>
                  <a:schemeClr val="tx1"/>
                </a:solidFill>
                <a:latin typeface="Courier New" panose="02070309020205020404" pitchFamily="49" charset="0"/>
                <a:cs typeface="Courier New" panose="02070309020205020404" pitchFamily="49" charset="0"/>
              </a:rPr>
              <a:t>Shortcut-Close:Alt</a:t>
            </a:r>
            <a:r>
              <a:rPr lang="fr-FR" sz="1600" b="1" dirty="0">
                <a:solidFill>
                  <a:schemeClr val="tx1"/>
                </a:solidFill>
                <a:latin typeface="Courier New" panose="02070309020205020404" pitchFamily="49" charset="0"/>
                <a:cs typeface="Courier New" panose="02070309020205020404" pitchFamily="49" charset="0"/>
              </a:rPr>
              <a:t> </a:t>
            </a:r>
            <a:r>
              <a:rPr lang="fr-FR" sz="1600" b="1" dirty="0" smtClean="0">
                <a:solidFill>
                  <a:schemeClr val="tx1"/>
                </a:solidFill>
                <a:latin typeface="Courier New" panose="02070309020205020404" pitchFamily="49" charset="0"/>
                <a:cs typeface="Courier New" panose="02070309020205020404" pitchFamily="49" charset="0"/>
              </a:rPr>
              <a:t>F4</a:t>
            </a:r>
          </a:p>
          <a:p>
            <a:r>
              <a:rPr lang="fr-FR" sz="1600" b="1" dirty="0" err="1" smtClean="0">
                <a:solidFill>
                  <a:schemeClr val="tx1"/>
                </a:solidFill>
                <a:latin typeface="Courier New" panose="02070309020205020404" pitchFamily="49" charset="0"/>
                <a:cs typeface="Courier New" panose="02070309020205020404" pitchFamily="49" charset="0"/>
              </a:rPr>
              <a:t>Shortcut-Open:Ctrl</a:t>
            </a:r>
            <a:r>
              <a:rPr lang="fr-FR" sz="1600" b="1" dirty="0" smtClean="0">
                <a:solidFill>
                  <a:schemeClr val="tx1"/>
                </a:solidFill>
                <a:latin typeface="Courier New" panose="02070309020205020404" pitchFamily="49" charset="0"/>
                <a:cs typeface="Courier New" panose="02070309020205020404" pitchFamily="49" charset="0"/>
              </a:rPr>
              <a:t> O</a:t>
            </a:r>
          </a:p>
          <a:p>
            <a:r>
              <a:rPr lang="fr-FR" sz="1600" b="1" dirty="0" err="1" smtClean="0">
                <a:solidFill>
                  <a:schemeClr val="tx1"/>
                </a:solidFill>
                <a:latin typeface="Courier New" panose="02070309020205020404" pitchFamily="49" charset="0"/>
                <a:cs typeface="Courier New" panose="02070309020205020404" pitchFamily="49" charset="0"/>
              </a:rPr>
              <a:t>Shortcut-SelectAll:Ctrl</a:t>
            </a:r>
            <a:r>
              <a:rPr lang="fr-FR" sz="1600" b="1" dirty="0" smtClean="0">
                <a:solidFill>
                  <a:schemeClr val="tx1"/>
                </a:solidFill>
                <a:latin typeface="Courier New" panose="02070309020205020404" pitchFamily="49" charset="0"/>
                <a:cs typeface="Courier New" panose="02070309020205020404" pitchFamily="49" charset="0"/>
              </a:rPr>
              <a:t> A</a:t>
            </a:r>
          </a:p>
          <a:p>
            <a:r>
              <a:rPr lang="fr-FR" sz="1600" b="1" dirty="0" err="1" smtClean="0">
                <a:solidFill>
                  <a:schemeClr val="tx1"/>
                </a:solidFill>
                <a:latin typeface="Courier New" panose="02070309020205020404" pitchFamily="49" charset="0"/>
                <a:cs typeface="Courier New" panose="02070309020205020404" pitchFamily="49" charset="0"/>
              </a:rPr>
              <a:t>Company:SUPINFO</a:t>
            </a:r>
            <a:endParaRPr lang="fr-FR" sz="1600" b="1" dirty="0" smtClean="0">
              <a:solidFill>
                <a:schemeClr val="tx1"/>
              </a:solidFill>
              <a:latin typeface="Courier New" panose="02070309020205020404" pitchFamily="49" charset="0"/>
              <a:cs typeface="Courier New" panose="02070309020205020404" pitchFamily="49" charset="0"/>
            </a:endParaRPr>
          </a:p>
          <a:p>
            <a:r>
              <a:rPr lang="fr-FR" sz="1600" b="1" dirty="0" err="1" smtClean="0">
                <a:solidFill>
                  <a:schemeClr val="tx1"/>
                </a:solidFill>
                <a:latin typeface="Courier New" panose="02070309020205020404" pitchFamily="49" charset="0"/>
                <a:cs typeface="Courier New" panose="02070309020205020404" pitchFamily="49" charset="0"/>
              </a:rPr>
              <a:t>Purpose:Test</a:t>
            </a:r>
            <a:r>
              <a:rPr lang="fr-FR" sz="1600" b="1" dirty="0" smtClean="0">
                <a:solidFill>
                  <a:schemeClr val="tx1"/>
                </a:solidFill>
                <a:latin typeface="Courier New" panose="02070309020205020404" pitchFamily="49" charset="0"/>
                <a:cs typeface="Courier New" panose="02070309020205020404" pitchFamily="49" charset="0"/>
              </a:rPr>
              <a:t> Config File</a:t>
            </a:r>
            <a:endParaRPr lang="en-US" sz="1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7649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(2/2)</a:t>
            </a:r>
            <a:endParaRPr lang="en-US" dirty="0"/>
          </a:p>
        </p:txBody>
      </p:sp>
      <p:sp>
        <p:nvSpPr>
          <p:cNvPr id="3" name="Espace réservé du contenu 2"/>
          <p:cNvSpPr>
            <a:spLocks noGrp="1"/>
          </p:cNvSpPr>
          <p:nvPr>
            <p:ph idx="1"/>
          </p:nvPr>
        </p:nvSpPr>
        <p:spPr/>
        <p:txBody>
          <a:bodyPr/>
          <a:lstStyle/>
          <a:p>
            <a:r>
              <a:rPr lang="fr-FR" dirty="0" err="1" smtClean="0"/>
              <a:t>Take</a:t>
            </a:r>
            <a:r>
              <a:rPr lang="fr-FR" dirty="0" smtClean="0"/>
              <a:t> </a:t>
            </a:r>
            <a:r>
              <a:rPr lang="fr-FR" dirty="0" err="1" smtClean="0"/>
              <a:t>your</a:t>
            </a:r>
            <a:r>
              <a:rPr lang="fr-FR" dirty="0" smtClean="0"/>
              <a:t> </a:t>
            </a:r>
            <a:r>
              <a:rPr lang="fr-FR" dirty="0" err="1" smtClean="0"/>
              <a:t>HubApp</a:t>
            </a:r>
            <a:endParaRPr lang="fr-FR" dirty="0" smtClean="0"/>
          </a:p>
          <a:p>
            <a:pPr lvl="1"/>
            <a:r>
              <a:rPr lang="fr-FR" dirty="0" smtClean="0"/>
              <a:t>Open </a:t>
            </a:r>
            <a:r>
              <a:rPr lang="fr-FR" dirty="0" err="1" smtClean="0"/>
              <a:t>HubPage.xaml</a:t>
            </a:r>
            <a:endParaRPr lang="fr-FR" dirty="0" smtClean="0"/>
          </a:p>
          <a:p>
            <a:pPr lvl="2"/>
            <a:r>
              <a:rPr lang="fr-FR" dirty="0" smtClean="0"/>
              <a:t>In the </a:t>
            </a:r>
            <a:r>
              <a:rPr lang="fr-FR" dirty="0" err="1" smtClean="0"/>
              <a:t>fifth</a:t>
            </a:r>
            <a:r>
              <a:rPr lang="fr-FR" dirty="0" smtClean="0"/>
              <a:t> section </a:t>
            </a:r>
            <a:r>
              <a:rPr lang="fr-FR" dirty="0" err="1" smtClean="0"/>
              <a:t>created</a:t>
            </a:r>
            <a:r>
              <a:rPr lang="fr-FR" dirty="0" smtClean="0"/>
              <a:t> </a:t>
            </a:r>
            <a:r>
              <a:rPr lang="fr-FR" dirty="0" err="1" smtClean="0"/>
              <a:t>before</a:t>
            </a:r>
            <a:r>
              <a:rPr lang="fr-FR" dirty="0" smtClean="0"/>
              <a:t>, </a:t>
            </a:r>
            <a:r>
              <a:rPr lang="fr-FR" dirty="0" err="1" smtClean="0"/>
              <a:t>add</a:t>
            </a:r>
            <a:r>
              <a:rPr lang="fr-FR" dirty="0" smtClean="0"/>
              <a:t> a </a:t>
            </a:r>
            <a:r>
              <a:rPr lang="fr-FR" dirty="0" err="1" smtClean="0"/>
              <a:t>Button</a:t>
            </a:r>
            <a:r>
              <a:rPr lang="fr-FR" dirty="0" smtClean="0"/>
              <a:t> and set:</a:t>
            </a:r>
          </a:p>
          <a:p>
            <a:pPr lvl="3"/>
            <a:r>
              <a:rPr lang="fr-FR" dirty="0" smtClean="0"/>
              <a:t>x:Name</a:t>
            </a:r>
          </a:p>
          <a:p>
            <a:pPr lvl="3"/>
            <a:r>
              <a:rPr lang="fr-FR" dirty="0" err="1" smtClean="0"/>
              <a:t>Text</a:t>
            </a:r>
            <a:r>
              <a:rPr lang="fr-FR" dirty="0" smtClean="0"/>
              <a:t> (</a:t>
            </a:r>
            <a:r>
              <a:rPr lang="fr-FR" dirty="0" err="1" smtClean="0"/>
              <a:t>some</a:t>
            </a:r>
            <a:r>
              <a:rPr lang="fr-FR" dirty="0" smtClean="0"/>
              <a:t> label </a:t>
            </a:r>
            <a:r>
              <a:rPr lang="fr-FR" dirty="0" err="1" smtClean="0"/>
              <a:t>like</a:t>
            </a:r>
            <a:r>
              <a:rPr lang="fr-FR" dirty="0" smtClean="0"/>
              <a:t> « </a:t>
            </a:r>
            <a:r>
              <a:rPr lang="fr-FR" dirty="0" err="1" smtClean="0"/>
              <a:t>Parse</a:t>
            </a:r>
            <a:r>
              <a:rPr lang="fr-FR" dirty="0" smtClean="0"/>
              <a:t> file »)</a:t>
            </a:r>
          </a:p>
          <a:p>
            <a:pPr lvl="3"/>
            <a:r>
              <a:rPr lang="fr-FR" dirty="0" smtClean="0"/>
              <a:t>Click</a:t>
            </a:r>
          </a:p>
          <a:p>
            <a:pPr lvl="2"/>
            <a:r>
              <a:rPr lang="fr-FR" dirty="0" smtClean="0"/>
              <a:t>Let Visual Studio </a:t>
            </a:r>
            <a:r>
              <a:rPr lang="fr-FR" dirty="0" err="1" smtClean="0"/>
              <a:t>offer</a:t>
            </a:r>
            <a:r>
              <a:rPr lang="fr-FR" dirty="0" smtClean="0"/>
              <a:t> to </a:t>
            </a:r>
            <a:r>
              <a:rPr lang="fr-FR" dirty="0" err="1" smtClean="0"/>
              <a:t>you</a:t>
            </a:r>
            <a:r>
              <a:rPr lang="fr-FR" dirty="0" smtClean="0"/>
              <a:t> Click </a:t>
            </a:r>
            <a:r>
              <a:rPr lang="fr-FR" dirty="0" err="1" smtClean="0"/>
              <a:t>event</a:t>
            </a:r>
            <a:r>
              <a:rPr lang="fr-FR" dirty="0" smtClean="0"/>
              <a:t> </a:t>
            </a:r>
            <a:r>
              <a:rPr lang="fr-FR" dirty="0" err="1" smtClean="0"/>
              <a:t>creation</a:t>
            </a:r>
            <a:endParaRPr lang="fr-FR" dirty="0" smtClean="0"/>
          </a:p>
          <a:p>
            <a:pPr lvl="1"/>
            <a:r>
              <a:rPr lang="fr-FR" dirty="0" smtClean="0"/>
              <a:t>Go to </a:t>
            </a:r>
            <a:r>
              <a:rPr lang="fr-FR" dirty="0" err="1" smtClean="0"/>
              <a:t>HubPage.xaml.cs</a:t>
            </a:r>
            <a:endParaRPr lang="fr-FR" dirty="0"/>
          </a:p>
          <a:p>
            <a:pPr lvl="2"/>
            <a:r>
              <a:rPr lang="fr-FR" dirty="0" smtClean="0"/>
              <a:t>Open the config.txt file</a:t>
            </a:r>
          </a:p>
          <a:p>
            <a:pPr lvl="2"/>
            <a:r>
              <a:rPr lang="fr-FR" dirty="0" smtClean="0"/>
              <a:t>Use </a:t>
            </a:r>
            <a:r>
              <a:rPr lang="fr-FR" dirty="0" err="1" smtClean="0"/>
              <a:t>breakpoints</a:t>
            </a:r>
            <a:r>
              <a:rPr lang="fr-FR" dirty="0" smtClean="0"/>
              <a:t> to </a:t>
            </a:r>
            <a:r>
              <a:rPr lang="fr-FR" dirty="0" err="1" smtClean="0"/>
              <a:t>be</a:t>
            </a:r>
            <a:r>
              <a:rPr lang="fr-FR" dirty="0" smtClean="0"/>
              <a:t> sure </a:t>
            </a:r>
            <a:r>
              <a:rPr lang="fr-FR" dirty="0" err="1" smtClean="0"/>
              <a:t>you</a:t>
            </a:r>
            <a:r>
              <a:rPr lang="fr-FR" dirty="0" smtClean="0"/>
              <a:t> </a:t>
            </a:r>
            <a:r>
              <a:rPr lang="fr-FR" dirty="0" err="1" smtClean="0"/>
              <a:t>get</a:t>
            </a:r>
            <a:r>
              <a:rPr lang="fr-FR" dirty="0" smtClean="0"/>
              <a:t> </a:t>
            </a:r>
            <a:r>
              <a:rPr lang="fr-FR" dirty="0" err="1" smtClean="0"/>
              <a:t>both</a:t>
            </a:r>
            <a:r>
              <a:rPr lang="fr-FR" dirty="0" smtClean="0"/>
              <a:t> </a:t>
            </a:r>
            <a:r>
              <a:rPr lang="fr-FR" dirty="0" err="1" smtClean="0"/>
              <a:t>properties</a:t>
            </a:r>
            <a:r>
              <a:rPr lang="fr-FR" dirty="0" smtClean="0"/>
              <a:t> and </a:t>
            </a:r>
            <a:r>
              <a:rPr lang="fr-FR" dirty="0" err="1" smtClean="0"/>
              <a:t>valued</a:t>
            </a:r>
            <a:endParaRPr lang="en-US" dirty="0" smtClean="0"/>
          </a:p>
        </p:txBody>
      </p:sp>
      <p:sp>
        <p:nvSpPr>
          <p:cNvPr id="4" name="Espace réservé du contenu 3"/>
          <p:cNvSpPr>
            <a:spLocks noGrp="1"/>
          </p:cNvSpPr>
          <p:nvPr>
            <p:ph sz="quarter" idx="13"/>
          </p:nvPr>
        </p:nvSpPr>
        <p:spPr/>
        <p:txBody>
          <a:bodyPr/>
          <a:lstStyle/>
          <a:p>
            <a:r>
              <a:rPr lang="en-US" dirty="0" smtClean="0"/>
              <a:t>Storage</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4087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Local Settings</a:t>
            </a: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But Universal Apps </a:t>
            </a:r>
            <a:r>
              <a:rPr lang="fr-FR" dirty="0" err="1" smtClean="0">
                <a:ea typeface="ＭＳ Ｐゴシック" pitchFamily="34" charset="-128"/>
              </a:rPr>
              <a:t>also</a:t>
            </a:r>
            <a:r>
              <a:rPr lang="fr-FR" dirty="0" smtClean="0">
                <a:ea typeface="ＭＳ Ｐゴシック" pitchFamily="34" charset="-128"/>
              </a:rPr>
              <a:t> </a:t>
            </a:r>
            <a:r>
              <a:rPr lang="fr-FR" dirty="0" err="1" smtClean="0">
                <a:ea typeface="ＭＳ Ｐゴシック" pitchFamily="34" charset="-128"/>
              </a:rPr>
              <a:t>take</a:t>
            </a:r>
            <a:r>
              <a:rPr lang="fr-FR" dirty="0" smtClean="0">
                <a:ea typeface="ＭＳ Ｐゴシック" pitchFamily="34" charset="-128"/>
              </a:rPr>
              <a:t> </a:t>
            </a:r>
            <a:r>
              <a:rPr lang="fr-FR" dirty="0" err="1" smtClean="0">
                <a:ea typeface="ＭＳ Ｐゴシック" pitchFamily="34" charset="-128"/>
              </a:rPr>
              <a:t>advantage</a:t>
            </a:r>
            <a:r>
              <a:rPr lang="fr-FR" dirty="0" smtClean="0">
                <a:ea typeface="ＭＳ Ｐゴシック" pitchFamily="34" charset="-128"/>
              </a:rPr>
              <a:t> of phones</a:t>
            </a:r>
          </a:p>
          <a:p>
            <a:pPr lvl="1"/>
            <a:r>
              <a:rPr lang="fr-FR" dirty="0" err="1" smtClean="0">
                <a:ea typeface="ＭＳ Ｐゴシック" pitchFamily="34" charset="-128"/>
              </a:rPr>
              <a:t>Especially</a:t>
            </a:r>
            <a:r>
              <a:rPr lang="fr-FR" dirty="0" smtClean="0">
                <a:ea typeface="ＭＳ Ｐゴシック" pitchFamily="34" charset="-128"/>
              </a:rPr>
              <a:t> Local Settings concept</a:t>
            </a:r>
          </a:p>
          <a:p>
            <a:pPr lvl="1"/>
            <a:r>
              <a:rPr lang="fr-FR" dirty="0" err="1" smtClean="0">
                <a:ea typeface="ＭＳ Ｐゴシック" pitchFamily="34" charset="-128"/>
              </a:rPr>
              <a:t>Some</a:t>
            </a:r>
            <a:r>
              <a:rPr lang="fr-FR" dirty="0" smtClean="0">
                <a:ea typeface="ＭＳ Ｐゴシック" pitchFamily="34" charset="-128"/>
              </a:rPr>
              <a:t> Storage for </a:t>
            </a:r>
            <a:r>
              <a:rPr lang="fr-FR" dirty="0" err="1" smtClean="0">
                <a:ea typeface="ＭＳ Ｐゴシック" pitchFamily="34" charset="-128"/>
              </a:rPr>
              <a:t>your</a:t>
            </a:r>
            <a:r>
              <a:rPr lang="fr-FR" dirty="0" smtClean="0">
                <a:ea typeface="ＭＳ Ｐゴシック" pitchFamily="34" charset="-128"/>
              </a:rPr>
              <a:t> application</a:t>
            </a:r>
          </a:p>
          <a:p>
            <a:r>
              <a:rPr lang="fr-FR" dirty="0" err="1" smtClean="0">
                <a:ea typeface="ＭＳ Ｐゴシック" pitchFamily="34" charset="-128"/>
              </a:rPr>
              <a:t>Advantages</a:t>
            </a:r>
            <a:r>
              <a:rPr lang="fr-FR" dirty="0" smtClean="0">
                <a:ea typeface="ＭＳ Ｐゴシック" pitchFamily="34" charset="-128"/>
              </a:rPr>
              <a:t>:</a:t>
            </a:r>
          </a:p>
          <a:p>
            <a:pPr lvl="1"/>
            <a:r>
              <a:rPr lang="fr-FR" dirty="0" err="1" smtClean="0">
                <a:ea typeface="ＭＳ Ｐゴシック" pitchFamily="34" charset="-128"/>
              </a:rPr>
              <a:t>Easy</a:t>
            </a:r>
            <a:r>
              <a:rPr lang="fr-FR" dirty="0" smtClean="0">
                <a:ea typeface="ＭＳ Ｐゴシック" pitchFamily="34" charset="-128"/>
              </a:rPr>
              <a:t> to </a:t>
            </a:r>
            <a:r>
              <a:rPr lang="fr-FR" dirty="0" err="1" smtClean="0">
                <a:ea typeface="ＭＳ Ｐゴシック" pitchFamily="34" charset="-128"/>
              </a:rPr>
              <a:t>read</a:t>
            </a:r>
            <a:r>
              <a:rPr lang="fr-FR" dirty="0" smtClean="0">
                <a:ea typeface="ＭＳ Ｐゴシック" pitchFamily="34" charset="-128"/>
              </a:rPr>
              <a:t> and update</a:t>
            </a:r>
          </a:p>
          <a:p>
            <a:pPr lvl="1"/>
            <a:r>
              <a:rPr lang="fr-FR" dirty="0" err="1" smtClean="0">
                <a:ea typeface="ＭＳ Ｐゴシック" pitchFamily="34" charset="-128"/>
              </a:rPr>
              <a:t>Designed</a:t>
            </a:r>
            <a:r>
              <a:rPr lang="fr-FR" dirty="0" smtClean="0">
                <a:ea typeface="ＭＳ Ｐゴシック" pitchFamily="34" charset="-128"/>
              </a:rPr>
              <a:t> to store settings or </a:t>
            </a:r>
            <a:r>
              <a:rPr lang="fr-FR" dirty="0" err="1" smtClean="0">
                <a:ea typeface="ＭＳ Ｐゴシック" pitchFamily="34" charset="-128"/>
              </a:rPr>
              <a:t>editable</a:t>
            </a:r>
            <a:r>
              <a:rPr lang="fr-FR" dirty="0" smtClean="0">
                <a:ea typeface="ＭＳ Ｐゴシック" pitchFamily="34" charset="-128"/>
              </a:rPr>
              <a:t> </a:t>
            </a:r>
            <a:r>
              <a:rPr lang="fr-FR" dirty="0" err="1" smtClean="0">
                <a:ea typeface="ＭＳ Ｐゴシック" pitchFamily="34" charset="-128"/>
              </a:rPr>
              <a:t>properties</a:t>
            </a:r>
            <a:endParaRPr lang="fr-FR" dirty="0" smtClean="0">
              <a:ea typeface="ＭＳ Ｐゴシック" pitchFamily="34" charset="-128"/>
            </a:endParaRPr>
          </a:p>
          <a:p>
            <a:pPr lvl="1"/>
            <a:r>
              <a:rPr lang="fr-FR" dirty="0" smtClean="0">
                <a:ea typeface="ＭＳ Ｐゴシック" pitchFamily="34" charset="-128"/>
              </a:rPr>
              <a:t>Persistent data </a:t>
            </a:r>
            <a:r>
              <a:rPr lang="fr-FR" dirty="0" err="1" smtClean="0">
                <a:ea typeface="ＭＳ Ｐゴシック" pitchFamily="34" charset="-128"/>
              </a:rPr>
              <a:t>even</a:t>
            </a:r>
            <a:r>
              <a:rPr lang="fr-FR" dirty="0" smtClean="0">
                <a:ea typeface="ＭＳ Ｐゴシック" pitchFamily="34" charset="-128"/>
              </a:rPr>
              <a:t> if </a:t>
            </a:r>
            <a:r>
              <a:rPr lang="fr-FR" dirty="0" err="1" smtClean="0">
                <a:ea typeface="ＭＳ Ｐゴシック" pitchFamily="34" charset="-128"/>
              </a:rPr>
              <a:t>you</a:t>
            </a:r>
            <a:r>
              <a:rPr lang="fr-FR" dirty="0" smtClean="0">
                <a:ea typeface="ＭＳ Ｐゴシック" pitchFamily="34" charset="-128"/>
              </a:rPr>
              <a:t> close </a:t>
            </a:r>
            <a:r>
              <a:rPr lang="fr-FR" dirty="0" err="1" smtClean="0">
                <a:ea typeface="ＭＳ Ｐゴシック" pitchFamily="34" charset="-128"/>
              </a:rPr>
              <a:t>your</a:t>
            </a:r>
            <a:r>
              <a:rPr lang="fr-FR" dirty="0" smtClean="0">
                <a:ea typeface="ＭＳ Ｐゴシック" pitchFamily="34" charset="-128"/>
              </a:rPr>
              <a:t> application!</a:t>
            </a:r>
          </a:p>
          <a:p>
            <a:r>
              <a:rPr lang="fr-FR" dirty="0" err="1" smtClean="0">
                <a:ea typeface="ＭＳ Ｐゴシック" pitchFamily="34" charset="-128"/>
              </a:rPr>
              <a:t>Disadvantages</a:t>
            </a:r>
            <a:r>
              <a:rPr lang="fr-FR" dirty="0" smtClean="0">
                <a:ea typeface="ＭＳ Ｐゴシック" pitchFamily="34" charset="-128"/>
              </a:rPr>
              <a:t>:</a:t>
            </a:r>
          </a:p>
          <a:p>
            <a:pPr lvl="1"/>
            <a:r>
              <a:rPr lang="fr-FR" dirty="0" err="1" smtClean="0">
                <a:ea typeface="ＭＳ Ｐゴシック" pitchFamily="34" charset="-128"/>
              </a:rPr>
              <a:t>Cannot</a:t>
            </a:r>
            <a:r>
              <a:rPr lang="fr-FR" dirty="0" smtClean="0">
                <a:ea typeface="ＭＳ Ｐゴシック" pitchFamily="34" charset="-128"/>
              </a:rPr>
              <a:t> </a:t>
            </a:r>
            <a:r>
              <a:rPr lang="fr-FR" dirty="0" err="1" smtClean="0">
                <a:ea typeface="ＭＳ Ｐゴシック" pitchFamily="34" charset="-128"/>
              </a:rPr>
              <a:t>save</a:t>
            </a:r>
            <a:r>
              <a:rPr lang="fr-FR" dirty="0" smtClean="0">
                <a:ea typeface="ＭＳ Ｐゴシック" pitchFamily="34" charset="-128"/>
              </a:rPr>
              <a:t> </a:t>
            </a:r>
            <a:r>
              <a:rPr lang="fr-FR" dirty="0" err="1" smtClean="0">
                <a:ea typeface="ＭＳ Ｐゴシック" pitchFamily="34" charset="-128"/>
              </a:rPr>
              <a:t>complex</a:t>
            </a:r>
            <a:r>
              <a:rPr lang="fr-FR" dirty="0" smtClean="0">
                <a:ea typeface="ＭＳ Ｐゴシック" pitchFamily="34" charset="-128"/>
              </a:rPr>
              <a:t> </a:t>
            </a:r>
            <a:r>
              <a:rPr lang="fr-FR" dirty="0" err="1" smtClean="0">
                <a:ea typeface="ＭＳ Ｐゴシック" pitchFamily="34" charset="-128"/>
              </a:rPr>
              <a:t>objects</a:t>
            </a:r>
            <a:r>
              <a:rPr lang="fr-FR" dirty="0" smtClean="0">
                <a:ea typeface="ＭＳ Ｐゴシック" pitchFamily="34" charset="-128"/>
              </a:rPr>
              <a:t> </a:t>
            </a:r>
            <a:r>
              <a:rPr lang="fr-FR" dirty="0" err="1" smtClean="0">
                <a:ea typeface="ＭＳ Ｐゴシック" pitchFamily="34" charset="-128"/>
              </a:rPr>
              <a:t>easily</a:t>
            </a:r>
            <a:r>
              <a:rPr lang="fr-FR" dirty="0" smtClean="0">
                <a:ea typeface="ＭＳ Ｐゴシック" pitchFamily="34" charset="-128"/>
              </a:rPr>
              <a:t> (</a:t>
            </a:r>
            <a:r>
              <a:rPr lang="fr-FR" dirty="0" err="1" smtClean="0">
                <a:ea typeface="ＭＳ Ｐゴシック" pitchFamily="34" charset="-128"/>
              </a:rPr>
              <a:t>just</a:t>
            </a:r>
            <a:r>
              <a:rPr lang="fr-FR" dirty="0" smtClean="0">
                <a:ea typeface="ＭＳ Ｐゴシック" pitchFamily="34" charset="-128"/>
              </a:rPr>
              <a:t> string, </a:t>
            </a:r>
            <a:r>
              <a:rPr lang="fr-FR" dirty="0" err="1" smtClean="0">
                <a:ea typeface="ＭＳ Ｐゴシック" pitchFamily="34" charset="-128"/>
              </a:rPr>
              <a:t>int</a:t>
            </a:r>
            <a:r>
              <a:rPr lang="fr-FR"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55722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Local Settings example</a:t>
            </a:r>
          </a:p>
        </p:txBody>
      </p:sp>
      <p:sp>
        <p:nvSpPr>
          <p:cNvPr id="18434" name="Espace réservé du contenu 2"/>
          <p:cNvSpPr>
            <a:spLocks noGrp="1"/>
          </p:cNvSpPr>
          <p:nvPr>
            <p:ph idx="1"/>
          </p:nvPr>
        </p:nvSpPr>
        <p:spPr>
          <a:xfrm>
            <a:off x="467544" y="1128713"/>
            <a:ext cx="8280920" cy="4230687"/>
          </a:xfrm>
        </p:spPr>
        <p:txBody>
          <a:bodyPr/>
          <a:lstStyle/>
          <a:p>
            <a:r>
              <a:rPr lang="fr-FR" dirty="0" err="1" smtClean="0">
                <a:ea typeface="ＭＳ Ｐゴシック" pitchFamily="34" charset="-128"/>
              </a:rPr>
              <a:t>Still</a:t>
            </a:r>
            <a:r>
              <a:rPr lang="fr-FR" dirty="0" smtClean="0">
                <a:ea typeface="ＭＳ Ｐゴシック" pitchFamily="34" charset="-128"/>
              </a:rPr>
              <a:t> in </a:t>
            </a:r>
            <a:r>
              <a:rPr lang="fr-FR" dirty="0" err="1" smtClean="0">
                <a:ea typeface="ＭＳ Ｐゴシック" pitchFamily="34" charset="-128"/>
              </a:rPr>
              <a:t>Windows.Storage</a:t>
            </a:r>
            <a:r>
              <a:rPr lang="fr-FR" dirty="0" smtClean="0">
                <a:ea typeface="ＭＳ Ｐゴシック" pitchFamily="34" charset="-128"/>
              </a:rPr>
              <a:t> </a:t>
            </a:r>
            <a:r>
              <a:rPr lang="fr-FR" dirty="0" err="1" smtClean="0">
                <a:ea typeface="ＭＳ Ｐゴシック" pitchFamily="34" charset="-128"/>
              </a:rPr>
              <a:t>namespace</a:t>
            </a:r>
            <a:endParaRPr lang="fr-FR" dirty="0" smtClean="0">
              <a:ea typeface="ＭＳ Ｐゴシック" pitchFamily="34" charset="-128"/>
            </a:endParaRPr>
          </a:p>
          <a:p>
            <a:pPr marL="914400" lvl="1" indent="-457200">
              <a:buFont typeface="+mj-lt"/>
              <a:buAutoNum type="arabicPeriod"/>
            </a:pPr>
            <a:r>
              <a:rPr lang="fr-FR" dirty="0" err="1" smtClean="0">
                <a:ea typeface="ＭＳ Ｐゴシック" pitchFamily="34" charset="-128"/>
              </a:rPr>
              <a:t>Get</a:t>
            </a:r>
            <a:r>
              <a:rPr lang="fr-FR" dirty="0" smtClean="0">
                <a:ea typeface="ＭＳ Ｐゴシック" pitchFamily="34" charset="-128"/>
              </a:rPr>
              <a:t> local settings</a:t>
            </a:r>
          </a:p>
          <a:p>
            <a:pPr marL="1314450" lvl="2" indent="-457200">
              <a:buFont typeface="+mj-lt"/>
              <a:buAutoNum type="arabicPeriod"/>
            </a:pPr>
            <a:endParaRPr lang="fr-FR" dirty="0">
              <a:ea typeface="ＭＳ Ｐゴシック" pitchFamily="34" charset="-128"/>
            </a:endParaRPr>
          </a:p>
          <a:p>
            <a:pPr marL="914400" lvl="1" indent="-457200">
              <a:buFont typeface="+mj-lt"/>
              <a:buAutoNum type="arabicPeriod"/>
            </a:pPr>
            <a:endParaRPr lang="fr-FR" dirty="0" smtClean="0">
              <a:ea typeface="ＭＳ Ｐゴシック" pitchFamily="34" charset="-128"/>
            </a:endParaRPr>
          </a:p>
          <a:p>
            <a:pPr marL="914400" lvl="1" indent="-457200">
              <a:buFont typeface="+mj-lt"/>
              <a:buAutoNum type="arabicPeriod"/>
            </a:pPr>
            <a:r>
              <a:rPr lang="fr-FR" dirty="0" smtClean="0">
                <a:ea typeface="ＭＳ Ｐゴシック" pitchFamily="34" charset="-128"/>
              </a:rPr>
              <a:t>Set </a:t>
            </a:r>
            <a:r>
              <a:rPr lang="fr-FR" dirty="0" err="1" smtClean="0">
                <a:ea typeface="ＭＳ Ｐゴシック" pitchFamily="34" charset="-128"/>
              </a:rPr>
              <a:t>properties</a:t>
            </a:r>
            <a:endParaRPr lang="fr-FR" dirty="0" smtClean="0">
              <a:ea typeface="ＭＳ Ｐゴシック" pitchFamily="34" charset="-128"/>
            </a:endParaRPr>
          </a:p>
          <a:p>
            <a:pPr marL="1771650" lvl="3" indent="-457200">
              <a:buFont typeface="+mj-lt"/>
              <a:buAutoNum type="arabicPeriod"/>
            </a:pPr>
            <a:endParaRPr lang="fr-FR" dirty="0">
              <a:ea typeface="ＭＳ Ｐゴシック" pitchFamily="34" charset="-128"/>
            </a:endParaRPr>
          </a:p>
          <a:p>
            <a:pPr marL="2228850" lvl="4" indent="-457200">
              <a:buFont typeface="+mj-lt"/>
              <a:buAutoNum type="arabicPeriod"/>
            </a:pPr>
            <a:endParaRPr lang="fr-FR" dirty="0" smtClean="0">
              <a:ea typeface="ＭＳ Ｐゴシック" pitchFamily="34" charset="-128"/>
            </a:endParaRPr>
          </a:p>
          <a:p>
            <a:pPr marL="914400" lvl="1" indent="-457200">
              <a:buFont typeface="+mj-lt"/>
              <a:buAutoNum type="arabicPeriod"/>
            </a:pPr>
            <a:r>
              <a:rPr lang="fr-FR" dirty="0" err="1" smtClean="0">
                <a:ea typeface="ＭＳ Ｐゴシック" pitchFamily="34" charset="-128"/>
              </a:rPr>
              <a:t>Get</a:t>
            </a:r>
            <a:r>
              <a:rPr lang="fr-FR" dirty="0" smtClean="0">
                <a:ea typeface="ＭＳ Ｐゴシック" pitchFamily="34" charset="-128"/>
              </a:rPr>
              <a:t> </a:t>
            </a:r>
            <a:r>
              <a:rPr lang="fr-FR" dirty="0" err="1" smtClean="0">
                <a:ea typeface="ＭＳ Ｐゴシック" pitchFamily="34" charset="-128"/>
              </a:rPr>
              <a:t>properties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6"/>
          <p:cNvSpPr/>
          <p:nvPr/>
        </p:nvSpPr>
        <p:spPr>
          <a:xfrm>
            <a:off x="179512" y="2137420"/>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a:latin typeface="Courier New" panose="02070309020205020404" pitchFamily="49" charset="0"/>
                <a:cs typeface="Courier New" panose="02070309020205020404" pitchFamily="49" charset="0"/>
              </a:rPr>
              <a:t>ApplicationDataContainer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localSettings</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ApplicationData.Current.LocalSettings</a:t>
            </a:r>
            <a:r>
              <a:rPr lang="en-US" sz="1600" b="1" dirty="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
        <p:nvSpPr>
          <p:cNvPr id="8" name="Rectangle à coins arrondis 7"/>
          <p:cNvSpPr/>
          <p:nvPr/>
        </p:nvSpPr>
        <p:spPr>
          <a:xfrm>
            <a:off x="179512" y="3505572"/>
            <a:ext cx="8785225" cy="43204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err="1" smtClean="0">
                <a:latin typeface="Courier New" panose="02070309020205020404" pitchFamily="49" charset="0"/>
                <a:cs typeface="Courier New" panose="02070309020205020404" pitchFamily="49" charset="0"/>
              </a:rPr>
              <a:t>localSettings.Values</a:t>
            </a:r>
            <a:r>
              <a:rPr lang="fr-FR" sz="1600" b="1" dirty="0" smtClean="0">
                <a:latin typeface="Courier New" panose="02070309020205020404" pitchFamily="49" charset="0"/>
                <a:cs typeface="Courier New" panose="02070309020205020404" pitchFamily="49" charset="0"/>
              </a:rPr>
              <a:t>[</a:t>
            </a:r>
            <a:r>
              <a:rPr lang="fr-FR" sz="1600" b="1" dirty="0" smtClean="0">
                <a:solidFill>
                  <a:srgbClr val="00B050"/>
                </a:solidFill>
                <a:latin typeface="Courier New" panose="02070309020205020404" pitchFamily="49" charset="0"/>
                <a:cs typeface="Courier New" panose="02070309020205020404" pitchFamily="49" charset="0"/>
              </a:rPr>
              <a:t>"</a:t>
            </a:r>
            <a:r>
              <a:rPr lang="fr-FR" sz="1600" b="1" dirty="0" err="1" smtClean="0">
                <a:solidFill>
                  <a:srgbClr val="00B050"/>
                </a:solidFill>
                <a:latin typeface="Courier New" panose="02070309020205020404" pitchFamily="49" charset="0"/>
                <a:cs typeface="Courier New" panose="02070309020205020404" pitchFamily="49" charset="0"/>
              </a:rPr>
              <a:t>mysetting</a:t>
            </a:r>
            <a:r>
              <a:rPr lang="fr-FR" sz="1600" b="1" dirty="0" smtClean="0">
                <a:solidFill>
                  <a:srgbClr val="00B050"/>
                </a:solidFill>
                <a:latin typeface="Courier New" panose="02070309020205020404" pitchFamily="49" charset="0"/>
                <a:cs typeface="Courier New" panose="02070309020205020404" pitchFamily="49" charset="0"/>
              </a:rPr>
              <a:t>"</a:t>
            </a:r>
            <a:r>
              <a:rPr lang="fr-FR" sz="1600" b="1" dirty="0" smtClean="0">
                <a:latin typeface="Courier New" panose="02070309020205020404" pitchFamily="49" charset="0"/>
                <a:cs typeface="Courier New" panose="02070309020205020404" pitchFamily="49" charset="0"/>
              </a:rPr>
              <a:t>] = </a:t>
            </a:r>
            <a:r>
              <a:rPr lang="fr-FR" sz="1600" b="1" dirty="0" smtClean="0">
                <a:solidFill>
                  <a:srgbClr val="00B050"/>
                </a:solidFill>
                <a:latin typeface="Courier New" panose="02070309020205020404" pitchFamily="49" charset="0"/>
                <a:cs typeface="Courier New" panose="02070309020205020404" pitchFamily="49" charset="0"/>
              </a:rPr>
              <a:t>"Hello World"</a:t>
            </a:r>
            <a:r>
              <a:rPr lang="fr-FR" sz="1600" b="1" dirty="0" smtClean="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
        <p:nvSpPr>
          <p:cNvPr id="9" name="Rectangle à coins arrondis 8"/>
          <p:cNvSpPr/>
          <p:nvPr/>
        </p:nvSpPr>
        <p:spPr>
          <a:xfrm>
            <a:off x="179512" y="4585692"/>
            <a:ext cx="8785225" cy="43204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0070C0"/>
                </a:solidFill>
                <a:latin typeface="Courier New" panose="02070309020205020404" pitchFamily="49" charset="0"/>
                <a:cs typeface="Courier New" panose="02070309020205020404" pitchFamily="49" charset="0"/>
              </a:rPr>
              <a:t>string</a:t>
            </a:r>
            <a:r>
              <a:rPr lang="fr-FR" sz="1600" b="1" dirty="0" smtClean="0">
                <a:latin typeface="Courier New" panose="02070309020205020404" pitchFamily="49" charset="0"/>
                <a:cs typeface="Courier New" panose="02070309020205020404" pitchFamily="49" charset="0"/>
              </a:rPr>
              <a:t> setting = </a:t>
            </a:r>
            <a:r>
              <a:rPr lang="fr-FR" sz="1600" b="1" dirty="0" err="1" smtClean="0">
                <a:latin typeface="Courier New" panose="02070309020205020404" pitchFamily="49" charset="0"/>
                <a:cs typeface="Courier New" panose="02070309020205020404" pitchFamily="49" charset="0"/>
              </a:rPr>
              <a:t>localSettings.Values</a:t>
            </a:r>
            <a:r>
              <a:rPr lang="fr-FR" sz="1600" b="1" dirty="0" smtClean="0">
                <a:latin typeface="Courier New" panose="02070309020205020404" pitchFamily="49" charset="0"/>
                <a:cs typeface="Courier New" panose="02070309020205020404" pitchFamily="49" charset="0"/>
              </a:rPr>
              <a:t>[</a:t>
            </a:r>
            <a:r>
              <a:rPr lang="fr-FR" sz="1600" b="1" dirty="0" smtClean="0">
                <a:solidFill>
                  <a:srgbClr val="00B050"/>
                </a:solidFill>
                <a:latin typeface="Courier New" panose="02070309020205020404" pitchFamily="49" charset="0"/>
                <a:cs typeface="Courier New" panose="02070309020205020404" pitchFamily="49" charset="0"/>
              </a:rPr>
              <a:t>"</a:t>
            </a:r>
            <a:r>
              <a:rPr lang="fr-FR" sz="1600" b="1" dirty="0" err="1" smtClean="0">
                <a:solidFill>
                  <a:srgbClr val="00B050"/>
                </a:solidFill>
                <a:latin typeface="Courier New" panose="02070309020205020404" pitchFamily="49" charset="0"/>
                <a:cs typeface="Courier New" panose="02070309020205020404" pitchFamily="49" charset="0"/>
              </a:rPr>
              <a:t>mysetting</a:t>
            </a:r>
            <a:r>
              <a:rPr lang="fr-FR" sz="1600" b="1" dirty="0" smtClean="0">
                <a:solidFill>
                  <a:srgbClr val="00B050"/>
                </a:solidFill>
                <a:latin typeface="Courier New" panose="02070309020205020404" pitchFamily="49" charset="0"/>
                <a:cs typeface="Courier New" panose="02070309020205020404" pitchFamily="49" charset="0"/>
              </a:rPr>
              <a:t>"</a:t>
            </a:r>
            <a:r>
              <a:rPr lang="fr-FR" sz="1600" b="1" dirty="0" smtClean="0">
                <a:latin typeface="Courier New" panose="02070309020205020404" pitchFamily="49" charset="0"/>
                <a:cs typeface="Courier New" panose="02070309020205020404" pitchFamily="49" charset="0"/>
              </a:rPr>
              <a:t>] </a:t>
            </a:r>
            <a:r>
              <a:rPr lang="fr-FR" sz="1600" b="1" dirty="0" smtClean="0">
                <a:solidFill>
                  <a:srgbClr val="0070C0"/>
                </a:solidFill>
                <a:latin typeface="Courier New" panose="02070309020205020404" pitchFamily="49" charset="0"/>
                <a:cs typeface="Courier New" panose="02070309020205020404" pitchFamily="49" charset="0"/>
              </a:rPr>
              <a:t>as string</a:t>
            </a:r>
            <a:r>
              <a:rPr lang="fr-FR" sz="1600" b="1" dirty="0" smtClean="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22545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41095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a:t>
            </a:r>
            <a:endParaRPr lang="en-US" dirty="0"/>
          </a:p>
        </p:txBody>
      </p:sp>
      <p:sp>
        <p:nvSpPr>
          <p:cNvPr id="3" name="Espace réservé du contenu 2"/>
          <p:cNvSpPr>
            <a:spLocks noGrp="1"/>
          </p:cNvSpPr>
          <p:nvPr>
            <p:ph idx="1"/>
          </p:nvPr>
        </p:nvSpPr>
        <p:spPr/>
        <p:txBody>
          <a:bodyPr/>
          <a:lstStyle/>
          <a:p>
            <a:r>
              <a:rPr lang="fr-FR" dirty="0" smtClean="0"/>
              <a:t>Update </a:t>
            </a:r>
            <a:r>
              <a:rPr lang="fr-FR" dirty="0" err="1" smtClean="0"/>
              <a:t>your</a:t>
            </a:r>
            <a:r>
              <a:rPr lang="fr-FR" dirty="0" smtClean="0"/>
              <a:t> </a:t>
            </a:r>
            <a:r>
              <a:rPr lang="fr-FR" dirty="0" err="1" smtClean="0"/>
              <a:t>HubApp</a:t>
            </a:r>
            <a:endParaRPr lang="fr-FR" dirty="0" smtClean="0"/>
          </a:p>
          <a:p>
            <a:pPr lvl="1"/>
            <a:r>
              <a:rPr lang="fr-FR" dirty="0" err="1" smtClean="0"/>
              <a:t>Take</a:t>
            </a:r>
            <a:r>
              <a:rPr lang="fr-FR" dirty="0" smtClean="0"/>
              <a:t> back </a:t>
            </a:r>
            <a:r>
              <a:rPr lang="fr-FR" dirty="0" err="1" smtClean="0"/>
              <a:t>your</a:t>
            </a:r>
            <a:r>
              <a:rPr lang="fr-FR" dirty="0" smtClean="0"/>
              <a:t> </a:t>
            </a:r>
            <a:r>
              <a:rPr lang="fr-FR" dirty="0" err="1" smtClean="0"/>
              <a:t>button</a:t>
            </a:r>
            <a:r>
              <a:rPr lang="fr-FR" dirty="0" smtClean="0"/>
              <a:t> </a:t>
            </a:r>
            <a:r>
              <a:rPr lang="fr-FR" dirty="0" err="1" smtClean="0"/>
              <a:t>event</a:t>
            </a:r>
            <a:r>
              <a:rPr lang="fr-FR" dirty="0" smtClean="0"/>
              <a:t> </a:t>
            </a:r>
            <a:r>
              <a:rPr lang="fr-FR" dirty="0" err="1" smtClean="0"/>
              <a:t>where</a:t>
            </a:r>
            <a:r>
              <a:rPr lang="fr-FR" dirty="0" smtClean="0"/>
              <a:t> </a:t>
            </a:r>
            <a:r>
              <a:rPr lang="fr-FR" dirty="0" err="1" smtClean="0"/>
              <a:t>you</a:t>
            </a:r>
            <a:r>
              <a:rPr lang="fr-FR" dirty="0" smtClean="0"/>
              <a:t> </a:t>
            </a:r>
            <a:r>
              <a:rPr lang="fr-FR" dirty="0" err="1" smtClean="0"/>
              <a:t>parse</a:t>
            </a:r>
            <a:r>
              <a:rPr lang="fr-FR" dirty="0" smtClean="0"/>
              <a:t> config file</a:t>
            </a:r>
          </a:p>
          <a:p>
            <a:pPr lvl="1"/>
            <a:r>
              <a:rPr lang="fr-FR" dirty="0" smtClean="0"/>
              <a:t>Store </a:t>
            </a:r>
            <a:r>
              <a:rPr lang="fr-FR" dirty="0" err="1" smtClean="0"/>
              <a:t>each</a:t>
            </a:r>
            <a:r>
              <a:rPr lang="fr-FR" dirty="0" smtClean="0"/>
              <a:t> </a:t>
            </a:r>
            <a:r>
              <a:rPr lang="fr-FR" dirty="0" err="1" smtClean="0"/>
              <a:t>property</a:t>
            </a:r>
            <a:r>
              <a:rPr lang="fr-FR" dirty="0" smtClean="0"/>
              <a:t> in </a:t>
            </a:r>
            <a:r>
              <a:rPr lang="fr-FR" dirty="0" err="1" smtClean="0"/>
              <a:t>localSettings</a:t>
            </a:r>
            <a:endParaRPr lang="fr-FR" dirty="0" smtClean="0"/>
          </a:p>
          <a:p>
            <a:pPr lvl="1"/>
            <a:endParaRPr lang="fr-FR" dirty="0"/>
          </a:p>
          <a:p>
            <a:r>
              <a:rPr lang="fr-FR" dirty="0" err="1" smtClean="0"/>
              <a:t>Create</a:t>
            </a:r>
            <a:r>
              <a:rPr lang="fr-FR" dirty="0" smtClean="0"/>
              <a:t> a new </a:t>
            </a:r>
            <a:r>
              <a:rPr lang="fr-FR" dirty="0" err="1" smtClean="0"/>
              <a:t>Button</a:t>
            </a:r>
            <a:r>
              <a:rPr lang="fr-FR" dirty="0" smtClean="0"/>
              <a:t> </a:t>
            </a:r>
            <a:r>
              <a:rPr lang="fr-FR" dirty="0" err="1" smtClean="0"/>
              <a:t>with</a:t>
            </a:r>
            <a:r>
              <a:rPr lang="fr-FR" dirty="0" smtClean="0"/>
              <a:t> a new click </a:t>
            </a:r>
            <a:r>
              <a:rPr lang="fr-FR" dirty="0" err="1" smtClean="0"/>
              <a:t>event</a:t>
            </a:r>
            <a:endParaRPr lang="fr-FR" dirty="0" smtClean="0"/>
          </a:p>
          <a:p>
            <a:pPr lvl="1"/>
            <a:r>
              <a:rPr lang="fr-FR" dirty="0" smtClean="0"/>
              <a:t>Check in </a:t>
            </a:r>
            <a:r>
              <a:rPr lang="fr-FR" dirty="0" err="1" smtClean="0"/>
              <a:t>it</a:t>
            </a:r>
            <a:r>
              <a:rPr lang="fr-FR" dirty="0" smtClean="0"/>
              <a:t> </a:t>
            </a:r>
            <a:r>
              <a:rPr lang="fr-FR" dirty="0" err="1" smtClean="0"/>
              <a:t>localSettings</a:t>
            </a:r>
            <a:r>
              <a:rPr lang="fr-FR" dirty="0" smtClean="0"/>
              <a:t> data </a:t>
            </a:r>
            <a:r>
              <a:rPr lang="fr-FR" dirty="0" err="1" smtClean="0"/>
              <a:t>with</a:t>
            </a:r>
            <a:r>
              <a:rPr lang="fr-FR" dirty="0" smtClean="0"/>
              <a:t> </a:t>
            </a:r>
            <a:r>
              <a:rPr lang="fr-FR" dirty="0" err="1" smtClean="0"/>
              <a:t>breakpoints</a:t>
            </a:r>
            <a:endParaRPr lang="fr-FR" dirty="0" smtClean="0"/>
          </a:p>
        </p:txBody>
      </p:sp>
      <p:sp>
        <p:nvSpPr>
          <p:cNvPr id="4" name="Espace réservé du contenu 3"/>
          <p:cNvSpPr>
            <a:spLocks noGrp="1"/>
          </p:cNvSpPr>
          <p:nvPr>
            <p:ph sz="quarter" idx="13"/>
          </p:nvPr>
        </p:nvSpPr>
        <p:spPr/>
        <p:txBody>
          <a:bodyPr/>
          <a:lstStyle/>
          <a:p>
            <a:r>
              <a:rPr lang="en-US" dirty="0" smtClean="0"/>
              <a:t>Storage</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94658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Settings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Storage, Settings and Web</a:t>
            </a:r>
            <a:endParaRPr lang="en-US" dirty="0"/>
          </a:p>
        </p:txBody>
      </p:sp>
      <p:pic>
        <p:nvPicPr>
          <p:cNvPr id="1026" name="Picture 2" descr="http://screenshots.en.sftcdn.net/blog/en/2012/09/setting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3022129"/>
            <a:ext cx="2074540" cy="207454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661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Remember </a:t>
            </a:r>
            <a:r>
              <a:rPr lang="en-US" dirty="0" err="1" smtClean="0">
                <a:ea typeface="ＭＳ Ｐゴシック" pitchFamily="34" charset="-128"/>
              </a:rPr>
              <a:t>Flyouts</a:t>
            </a:r>
            <a:r>
              <a:rPr lang="en-US" dirty="0" smtClean="0">
                <a:ea typeface="ＭＳ Ｐゴシック" pitchFamily="34" charset="-128"/>
              </a:rPr>
              <a:t>?</a:t>
            </a: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Small </a:t>
            </a:r>
            <a:r>
              <a:rPr lang="fr-FR" dirty="0" err="1" smtClean="0">
                <a:ea typeface="ＭＳ Ｐゴシック" pitchFamily="34" charset="-128"/>
              </a:rPr>
              <a:t>pieces</a:t>
            </a:r>
            <a:r>
              <a:rPr lang="fr-FR" dirty="0" smtClean="0">
                <a:ea typeface="ＭＳ Ｐゴシック" pitchFamily="34" charset="-128"/>
              </a:rPr>
              <a:t> of UI over </a:t>
            </a:r>
            <a:r>
              <a:rPr lang="fr-FR" dirty="0" err="1" smtClean="0">
                <a:ea typeface="ＭＳ Ｐゴシック" pitchFamily="34" charset="-128"/>
              </a:rPr>
              <a:t>your</a:t>
            </a:r>
            <a:r>
              <a:rPr lang="fr-FR" dirty="0" smtClean="0">
                <a:ea typeface="ＭＳ Ｐゴシック" pitchFamily="34" charset="-128"/>
              </a:rPr>
              <a:t> </a:t>
            </a:r>
            <a:r>
              <a:rPr lang="fr-FR" dirty="0" err="1" smtClean="0">
                <a:ea typeface="ＭＳ Ｐゴシック" pitchFamily="34" charset="-128"/>
              </a:rPr>
              <a:t>app</a:t>
            </a:r>
            <a:endParaRPr lang="fr-FR" dirty="0" smtClean="0">
              <a:ea typeface="ＭＳ Ｐゴシック" pitchFamily="34" charset="-128"/>
            </a:endParaRPr>
          </a:p>
          <a:p>
            <a:pPr lvl="1"/>
            <a:r>
              <a:rPr lang="fr-FR" dirty="0" err="1" smtClean="0">
                <a:ea typeface="ＭＳ Ｐゴシック" pitchFamily="34" charset="-128"/>
              </a:rPr>
              <a:t>Used</a:t>
            </a:r>
            <a:r>
              <a:rPr lang="fr-FR" dirty="0" smtClean="0">
                <a:ea typeface="ＭＳ Ｐゴシック" pitchFamily="34" charset="-128"/>
              </a:rPr>
              <a:t> for warnings, info, </a:t>
            </a:r>
            <a:r>
              <a:rPr lang="fr-FR" dirty="0" err="1" smtClean="0">
                <a:ea typeface="ＭＳ Ｐゴシック" pitchFamily="34" charset="-128"/>
              </a:rPr>
              <a:t>controls</a:t>
            </a:r>
            <a:r>
              <a:rPr lang="fr-FR" dirty="0" smtClean="0">
                <a:ea typeface="ＭＳ Ｐゴシック" pitchFamily="34" charset="-128"/>
              </a:rPr>
              <a:t>…</a:t>
            </a:r>
          </a:p>
          <a:p>
            <a:pPr lvl="1"/>
            <a:endParaRPr lang="fr-FR" dirty="0">
              <a:ea typeface="ＭＳ Ｐゴシック" pitchFamily="34" charset="-128"/>
            </a:endParaRPr>
          </a:p>
          <a:p>
            <a:r>
              <a:rPr lang="fr-FR" dirty="0" err="1" smtClean="0">
                <a:ea typeface="ＭＳ Ｐゴシック" pitchFamily="34" charset="-128"/>
              </a:rPr>
              <a:t>Now</a:t>
            </a:r>
            <a:r>
              <a:rPr lang="fr-FR" dirty="0" smtClean="0">
                <a:ea typeface="ＭＳ Ｐゴシック" pitchFamily="34" charset="-128"/>
              </a:rPr>
              <a:t> </a:t>
            </a:r>
            <a:r>
              <a:rPr lang="fr-FR" dirty="0" err="1" smtClean="0">
                <a:ea typeface="ＭＳ Ｐゴシック" pitchFamily="34" charset="-128"/>
              </a:rPr>
              <a:t>we’ll</a:t>
            </a:r>
            <a:r>
              <a:rPr lang="fr-FR" dirty="0" smtClean="0">
                <a:ea typeface="ＭＳ Ｐゴシック" pitchFamily="34" charset="-128"/>
              </a:rPr>
              <a:t> use a </a:t>
            </a:r>
            <a:r>
              <a:rPr lang="fr-FR" dirty="0" err="1" smtClean="0">
                <a:ea typeface="ＭＳ Ｐゴシック" pitchFamily="34" charset="-128"/>
              </a:rPr>
              <a:t>SettingsFlyout</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Settings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Image 1"/>
          <p:cNvPicPr>
            <a:picLocks noChangeAspect="1"/>
          </p:cNvPicPr>
          <p:nvPr/>
        </p:nvPicPr>
        <p:blipFill rotWithShape="1">
          <a:blip r:embed="rId4"/>
          <a:srcRect b="21884"/>
          <a:stretch/>
        </p:blipFill>
        <p:spPr>
          <a:xfrm>
            <a:off x="6686610" y="0"/>
            <a:ext cx="2457390" cy="5305772"/>
          </a:xfrm>
          <a:prstGeom prst="rect">
            <a:avLst/>
          </a:prstGeom>
          <a:ln>
            <a:noFill/>
          </a:ln>
          <a:effectLst>
            <a:outerShdw blurRad="50800" dist="50800" dir="7200000" algn="ctr" rotWithShape="0">
              <a:schemeClr val="tx1"/>
            </a:outerShdw>
          </a:effectLst>
        </p:spPr>
      </p:pic>
    </p:spTree>
    <p:extLst>
      <p:ext uri="{BB962C8B-B14F-4D97-AF65-F5344CB8AC3E}">
        <p14:creationId xmlns:p14="http://schemas.microsoft.com/office/powerpoint/2010/main" val="2586827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SettingsFlyout</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err="1" smtClean="0">
                <a:ea typeface="ＭＳ Ｐゴシック" pitchFamily="34" charset="-128"/>
              </a:rPr>
              <a:t>Easily</a:t>
            </a:r>
            <a:r>
              <a:rPr lang="fr-FR" dirty="0" smtClean="0">
                <a:ea typeface="ＭＳ Ｐゴシック" pitchFamily="34" charset="-128"/>
              </a:rPr>
              <a:t> </a:t>
            </a:r>
            <a:r>
              <a:rPr lang="fr-FR" dirty="0" err="1" smtClean="0">
                <a:ea typeface="ＭＳ Ｐゴシック" pitchFamily="34" charset="-128"/>
              </a:rPr>
              <a:t>create</a:t>
            </a:r>
            <a:r>
              <a:rPr lang="fr-FR" dirty="0" smtClean="0">
                <a:ea typeface="ＭＳ Ｐゴシック" pitchFamily="34" charset="-128"/>
              </a:rPr>
              <a:t> new </a:t>
            </a:r>
            <a:r>
              <a:rPr lang="fr-FR" dirty="0" err="1" smtClean="0">
                <a:ea typeface="ＭＳ Ｐゴシック" pitchFamily="34" charset="-128"/>
              </a:rPr>
              <a:t>SettingsFlyout</a:t>
            </a:r>
            <a:r>
              <a:rPr lang="fr-FR" dirty="0" smtClean="0">
                <a:ea typeface="ＭＳ Ｐゴシック" pitchFamily="34" charset="-128"/>
              </a:rPr>
              <a:t> </a:t>
            </a:r>
            <a:br>
              <a:rPr lang="fr-FR" dirty="0" smtClean="0">
                <a:ea typeface="ＭＳ Ｐゴシック" pitchFamily="34" charset="-128"/>
              </a:rPr>
            </a:br>
            <a:r>
              <a:rPr lang="fr-FR" dirty="0" err="1" smtClean="0">
                <a:ea typeface="ＭＳ Ｐゴシック" pitchFamily="34" charset="-128"/>
              </a:rPr>
              <a:t>from</a:t>
            </a:r>
            <a:r>
              <a:rPr lang="fr-FR" dirty="0" smtClean="0">
                <a:ea typeface="ＭＳ Ｐゴシック" pitchFamily="34" charset="-128"/>
              </a:rPr>
              <a:t> Visual Studio</a:t>
            </a:r>
          </a:p>
          <a:p>
            <a:pPr lvl="1"/>
            <a:r>
              <a:rPr lang="fr-FR" dirty="0" smtClean="0">
                <a:ea typeface="ＭＳ Ｐゴシック" pitchFamily="34" charset="-128"/>
              </a:rPr>
              <a:t>Just plain XAML</a:t>
            </a:r>
          </a:p>
          <a:p>
            <a:pPr lvl="1"/>
            <a:r>
              <a:rPr lang="fr-FR" dirty="0" err="1" smtClean="0">
                <a:ea typeface="ＭＳ Ｐゴシック" pitchFamily="34" charset="-128"/>
              </a:rPr>
              <a:t>With</a:t>
            </a:r>
            <a:r>
              <a:rPr lang="fr-FR" dirty="0" smtClean="0">
                <a:ea typeface="ＭＳ Ｐゴシック" pitchFamily="34" charset="-128"/>
              </a:rPr>
              <a:t> Code </a:t>
            </a:r>
            <a:r>
              <a:rPr lang="fr-FR" dirty="0" err="1" smtClean="0">
                <a:ea typeface="ＭＳ Ｐゴシック" pitchFamily="34" charset="-128"/>
              </a:rPr>
              <a:t>Behind</a:t>
            </a:r>
            <a:r>
              <a:rPr lang="fr-FR" dirty="0" smtClean="0">
                <a:ea typeface="ＭＳ Ｐゴシック" pitchFamily="34" charset="-128"/>
              </a:rPr>
              <a:t> for </a:t>
            </a:r>
            <a:r>
              <a:rPr lang="fr-FR" dirty="0" err="1" smtClean="0">
                <a:ea typeface="ＭＳ Ｐゴシック" pitchFamily="34" charset="-128"/>
              </a:rPr>
              <a:t>this</a:t>
            </a:r>
            <a:r>
              <a:rPr lang="fr-FR" dirty="0" smtClean="0">
                <a:ea typeface="ＭＳ Ｐゴシック" pitchFamily="34" charset="-128"/>
              </a:rPr>
              <a:t> </a:t>
            </a:r>
            <a:r>
              <a:rPr lang="fr-FR" dirty="0" err="1" smtClean="0">
                <a:ea typeface="ＭＳ Ｐゴシック" pitchFamily="34" charset="-128"/>
              </a:rPr>
              <a:t>flyout</a:t>
            </a:r>
            <a:endParaRPr lang="fr-FR" dirty="0" smtClean="0">
              <a:ea typeface="ＭＳ Ｐゴシック" pitchFamily="34" charset="-128"/>
            </a:endParaRPr>
          </a:p>
          <a:p>
            <a:pPr lvl="1"/>
            <a:endParaRPr lang="fr-FR" dirty="0">
              <a:ea typeface="ＭＳ Ｐゴシック" pitchFamily="34" charset="-128"/>
            </a:endParaRPr>
          </a:p>
          <a:p>
            <a:r>
              <a:rPr lang="fr-FR" dirty="0" err="1" smtClean="0">
                <a:ea typeface="ＭＳ Ｐゴシック" pitchFamily="34" charset="-128"/>
              </a:rPr>
              <a:t>Displayable</a:t>
            </a:r>
            <a:r>
              <a:rPr lang="fr-FR" dirty="0" smtClean="0">
                <a:ea typeface="ＭＳ Ｐゴシック" pitchFamily="34" charset="-128"/>
              </a:rPr>
              <a:t> at </a:t>
            </a:r>
            <a:r>
              <a:rPr lang="fr-FR" dirty="0" err="1" smtClean="0">
                <a:ea typeface="ＭＳ Ｐゴシック" pitchFamily="34" charset="-128"/>
              </a:rPr>
              <a:t>will</a:t>
            </a:r>
            <a:r>
              <a:rPr lang="fr-FR"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Settings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Image 7"/>
          <p:cNvPicPr>
            <a:picLocks noChangeAspect="1"/>
          </p:cNvPicPr>
          <p:nvPr/>
        </p:nvPicPr>
        <p:blipFill rotWithShape="1">
          <a:blip r:embed="rId4"/>
          <a:srcRect b="21884"/>
          <a:stretch/>
        </p:blipFill>
        <p:spPr>
          <a:xfrm>
            <a:off x="6686610" y="0"/>
            <a:ext cx="2457390" cy="5305772"/>
          </a:xfrm>
          <a:prstGeom prst="rect">
            <a:avLst/>
          </a:prstGeom>
          <a:ln>
            <a:noFill/>
          </a:ln>
          <a:effectLst>
            <a:outerShdw blurRad="50800" dist="50800" dir="7200000" algn="ctr" rotWithShape="0">
              <a:schemeClr val="tx1"/>
            </a:outerShdw>
          </a:effectLst>
        </p:spPr>
      </p:pic>
    </p:spTree>
    <p:extLst>
      <p:ext uri="{BB962C8B-B14F-4D97-AF65-F5344CB8AC3E}">
        <p14:creationId xmlns:p14="http://schemas.microsoft.com/office/powerpoint/2010/main" val="18838127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SettingsFlyout</a:t>
            </a:r>
            <a:r>
              <a:rPr lang="en-US" dirty="0" smtClean="0">
                <a:ea typeface="ＭＳ Ｐゴシック" pitchFamily="34" charset="-128"/>
              </a:rPr>
              <a:t>: How to</a:t>
            </a: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Code to display </a:t>
            </a:r>
            <a:r>
              <a:rPr lang="fr-FR" dirty="0" err="1" smtClean="0">
                <a:ea typeface="ＭＳ Ｐゴシック" pitchFamily="34" charset="-128"/>
              </a:rPr>
              <a:t>your</a:t>
            </a:r>
            <a:r>
              <a:rPr lang="fr-FR" dirty="0" smtClean="0">
                <a:ea typeface="ＭＳ Ｐゴシック" pitchFamily="34" charset="-128"/>
              </a:rPr>
              <a:t> </a:t>
            </a:r>
            <a:r>
              <a:rPr lang="fr-FR" dirty="0" err="1" smtClean="0">
                <a:ea typeface="ＭＳ Ｐゴシック" pitchFamily="34" charset="-128"/>
              </a:rPr>
              <a:t>flyout</a:t>
            </a:r>
            <a:r>
              <a:rPr lang="fr-FR" dirty="0" smtClean="0">
                <a:ea typeface="ＭＳ Ｐゴシック" pitchFamily="34" charset="-128"/>
              </a:rPr>
              <a:t> </a:t>
            </a:r>
            <a:r>
              <a:rPr lang="fr-FR" dirty="0" err="1" smtClean="0">
                <a:ea typeface="ＭＳ Ｐゴシック" pitchFamily="34" charset="-128"/>
              </a:rPr>
              <a:t>called</a:t>
            </a:r>
            <a:r>
              <a:rPr lang="fr-FR" dirty="0" smtClean="0">
                <a:ea typeface="ＭＳ Ｐゴシック" pitchFamily="34" charset="-128"/>
              </a:rPr>
              <a:t> </a:t>
            </a:r>
            <a:r>
              <a:rPr lang="fr-FR" dirty="0" err="1" smtClean="0">
                <a:ea typeface="ＭＳ Ｐゴシック" pitchFamily="34" charset="-128"/>
              </a:rPr>
              <a:t>MySettingsFlyout</a:t>
            </a:r>
            <a:endParaRPr lang="fr-FR" dirty="0" smtClean="0">
              <a:ea typeface="ＭＳ Ｐゴシック" pitchFamily="34" charset="-128"/>
            </a:endParaRPr>
          </a:p>
          <a:p>
            <a:endParaRPr lang="fr-FR" dirty="0">
              <a:ea typeface="ＭＳ Ｐゴシック" pitchFamily="34" charset="-128"/>
            </a:endParaRPr>
          </a:p>
          <a:p>
            <a:endParaRPr lang="fr-FR" dirty="0" smtClean="0">
              <a:ea typeface="ＭＳ Ｐゴシック" pitchFamily="34" charset="-128"/>
            </a:endParaRPr>
          </a:p>
          <a:p>
            <a:r>
              <a:rPr lang="fr-FR" dirty="0" err="1" smtClean="0">
                <a:ea typeface="ＭＳ Ｐゴシック" pitchFamily="34" charset="-128"/>
              </a:rPr>
              <a:t>Also</a:t>
            </a:r>
            <a:r>
              <a:rPr lang="fr-FR" dirty="0" smtClean="0">
                <a:ea typeface="ＭＳ Ｐゴシック" pitchFamily="34" charset="-128"/>
              </a:rPr>
              <a:t> </a:t>
            </a:r>
            <a:r>
              <a:rPr lang="fr-FR" dirty="0" err="1" smtClean="0">
                <a:ea typeface="ＭＳ Ｐゴシック" pitchFamily="34" charset="-128"/>
              </a:rPr>
              <a:t>handle</a:t>
            </a:r>
            <a:r>
              <a:rPr lang="fr-FR" dirty="0" smtClean="0">
                <a:ea typeface="ＭＳ Ｐゴシック" pitchFamily="34" charset="-128"/>
              </a:rPr>
              <a:t> </a:t>
            </a:r>
            <a:r>
              <a:rPr lang="fr-FR" dirty="0" err="1" smtClean="0">
                <a:ea typeface="ＭＳ Ｐゴシック" pitchFamily="34" charset="-128"/>
              </a:rPr>
              <a:t>events</a:t>
            </a:r>
            <a:r>
              <a:rPr lang="fr-FR" dirty="0" smtClean="0">
                <a:ea typeface="ＭＳ Ｐゴシック" pitchFamily="34" charset="-128"/>
              </a:rPr>
              <a:t>:</a:t>
            </a:r>
          </a:p>
          <a:p>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Settings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8"/>
          <p:cNvSpPr/>
          <p:nvPr/>
        </p:nvSpPr>
        <p:spPr>
          <a:xfrm>
            <a:off x="179512" y="1777380"/>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smtClean="0">
                <a:latin typeface="Courier New" panose="02070309020205020404" pitchFamily="49" charset="0"/>
                <a:cs typeface="Courier New" panose="02070309020205020404" pitchFamily="49" charset="0"/>
              </a:rPr>
              <a:t>MySettingsFlyout</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sf = new </a:t>
            </a:r>
            <a:r>
              <a:rPr lang="en-US" sz="1600" b="1" dirty="0" err="1" smtClean="0">
                <a:latin typeface="Courier New" panose="02070309020205020404" pitchFamily="49" charset="0"/>
                <a:cs typeface="Courier New" panose="02070309020205020404" pitchFamily="49" charset="0"/>
              </a:rPr>
              <a:t>MySettingsFlyout</a:t>
            </a:r>
            <a:r>
              <a:rPr lang="en-US" sz="1600" b="1" dirty="0">
                <a:latin typeface="Courier New" panose="02070309020205020404" pitchFamily="49" charset="0"/>
                <a:cs typeface="Courier New" panose="02070309020205020404" pitchFamily="49" charset="0"/>
              </a:rPr>
              <a:t>();</a:t>
            </a:r>
          </a:p>
          <a:p>
            <a:r>
              <a:rPr lang="en-US" sz="1600" b="1" dirty="0" err="1" smtClean="0">
                <a:latin typeface="Courier New" panose="02070309020205020404" pitchFamily="49" charset="0"/>
                <a:cs typeface="Courier New" panose="02070309020205020404" pitchFamily="49" charset="0"/>
              </a:rPr>
              <a:t>sf.ShowIndependent</a:t>
            </a:r>
            <a:r>
              <a:rPr lang="en-US" sz="1600" b="1" dirty="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
        <p:nvSpPr>
          <p:cNvPr id="10" name="Rectangle à coins arrondis 9"/>
          <p:cNvSpPr/>
          <p:nvPr/>
        </p:nvSpPr>
        <p:spPr>
          <a:xfrm>
            <a:off x="179512" y="3361556"/>
            <a:ext cx="8785225" cy="180020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sf.Unloaded</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sf_Unloaded</a:t>
            </a:r>
            <a:r>
              <a:rPr lang="en-US" sz="1600" b="1" dirty="0" smtClean="0">
                <a:latin typeface="Courier New" panose="02070309020205020404" pitchFamily="49" charset="0"/>
                <a:cs typeface="Courier New" panose="02070309020205020404" pitchFamily="49" charset="0"/>
              </a:rPr>
              <a:t>;</a:t>
            </a:r>
          </a:p>
          <a:p>
            <a:r>
              <a:rPr lang="fr-FR" sz="1600" b="1" dirty="0" smtClean="0">
                <a:latin typeface="Courier New" panose="02070309020205020404" pitchFamily="49" charset="0"/>
                <a:cs typeface="Courier New" panose="02070309020205020404" pitchFamily="49" charset="0"/>
              </a:rPr>
              <a:t>}</a:t>
            </a:r>
            <a:endParaRPr lang="en-US" sz="1600" b="1" dirty="0" smtClean="0">
              <a:latin typeface="Courier New" panose="02070309020205020404" pitchFamily="49" charset="0"/>
              <a:cs typeface="Courier New" panose="02070309020205020404" pitchFamily="49" charset="0"/>
            </a:endParaRPr>
          </a:p>
          <a:p>
            <a:r>
              <a:rPr lang="fr-FR" sz="1600" b="1" dirty="0" smtClean="0">
                <a:solidFill>
                  <a:srgbClr val="00B050"/>
                </a:solidFill>
                <a:latin typeface="Courier New" panose="02070309020205020404" pitchFamily="49" charset="0"/>
                <a:cs typeface="Courier New" panose="02070309020205020404" pitchFamily="49" charset="0"/>
              </a:rPr>
              <a:t>// </a:t>
            </a:r>
            <a:r>
              <a:rPr lang="fr-FR" sz="1600" b="1" dirty="0" err="1" smtClean="0">
                <a:solidFill>
                  <a:srgbClr val="00B050"/>
                </a:solidFill>
                <a:latin typeface="Courier New" panose="02070309020205020404" pitchFamily="49" charset="0"/>
                <a:cs typeface="Courier New" panose="02070309020205020404" pitchFamily="49" charset="0"/>
              </a:rPr>
              <a:t>Launched</a:t>
            </a:r>
            <a:r>
              <a:rPr lang="fr-FR" sz="1600" b="1" dirty="0" smtClean="0">
                <a:solidFill>
                  <a:srgbClr val="00B050"/>
                </a:solidFill>
                <a:latin typeface="Courier New" panose="02070309020205020404" pitchFamily="49" charset="0"/>
                <a:cs typeface="Courier New" panose="02070309020205020404" pitchFamily="49" charset="0"/>
              </a:rPr>
              <a:t> </a:t>
            </a:r>
            <a:r>
              <a:rPr lang="fr-FR" sz="1600" b="1" dirty="0" err="1" smtClean="0">
                <a:solidFill>
                  <a:srgbClr val="00B050"/>
                </a:solidFill>
                <a:latin typeface="Courier New" panose="02070309020205020404" pitchFamily="49" charset="0"/>
                <a:cs typeface="Courier New" panose="02070309020205020404" pitchFamily="49" charset="0"/>
              </a:rPr>
              <a:t>when</a:t>
            </a:r>
            <a:r>
              <a:rPr lang="fr-FR" sz="1600" b="1" dirty="0" smtClean="0">
                <a:solidFill>
                  <a:srgbClr val="00B050"/>
                </a:solidFill>
                <a:latin typeface="Courier New" panose="02070309020205020404" pitchFamily="49" charset="0"/>
                <a:cs typeface="Courier New" panose="02070309020205020404" pitchFamily="49" charset="0"/>
              </a:rPr>
              <a:t> </a:t>
            </a:r>
            <a:r>
              <a:rPr lang="fr-FR" sz="1600" b="1" dirty="0" err="1" smtClean="0">
                <a:solidFill>
                  <a:srgbClr val="00B050"/>
                </a:solidFill>
                <a:latin typeface="Courier New" panose="02070309020205020404" pitchFamily="49" charset="0"/>
                <a:cs typeface="Courier New" panose="02070309020205020404" pitchFamily="49" charset="0"/>
              </a:rPr>
              <a:t>flyout</a:t>
            </a:r>
            <a:r>
              <a:rPr lang="fr-FR" sz="1600" b="1" dirty="0" smtClean="0">
                <a:solidFill>
                  <a:srgbClr val="00B050"/>
                </a:solidFill>
                <a:latin typeface="Courier New" panose="02070309020205020404" pitchFamily="49" charset="0"/>
                <a:cs typeface="Courier New" panose="02070309020205020404" pitchFamily="49" charset="0"/>
              </a:rPr>
              <a:t> </a:t>
            </a:r>
            <a:r>
              <a:rPr lang="fr-FR" sz="1600" b="1" dirty="0" err="1" smtClean="0">
                <a:solidFill>
                  <a:srgbClr val="00B050"/>
                </a:solidFill>
                <a:latin typeface="Courier New" panose="02070309020205020404" pitchFamily="49" charset="0"/>
                <a:cs typeface="Courier New" panose="02070309020205020404" pitchFamily="49" charset="0"/>
              </a:rPr>
              <a:t>disappear</a:t>
            </a:r>
            <a:r>
              <a:rPr lang="fr-FR" sz="1600" b="1" dirty="0" smtClean="0">
                <a:solidFill>
                  <a:srgbClr val="00B050"/>
                </a:solidFill>
                <a:latin typeface="Courier New" panose="02070309020205020404" pitchFamily="49" charset="0"/>
                <a:cs typeface="Courier New" panose="02070309020205020404" pitchFamily="49" charset="0"/>
              </a:rPr>
              <a:t> (click </a:t>
            </a:r>
            <a:r>
              <a:rPr lang="fr-FR" sz="1600" b="1" dirty="0" err="1" smtClean="0">
                <a:solidFill>
                  <a:srgbClr val="00B050"/>
                </a:solidFill>
                <a:latin typeface="Courier New" panose="02070309020205020404" pitchFamily="49" charset="0"/>
                <a:cs typeface="Courier New" panose="02070309020205020404" pitchFamily="49" charset="0"/>
              </a:rPr>
              <a:t>somewhere</a:t>
            </a:r>
            <a:r>
              <a:rPr lang="fr-FR" sz="1600" b="1" dirty="0" smtClean="0">
                <a:solidFill>
                  <a:srgbClr val="00B050"/>
                </a:solidFill>
                <a:latin typeface="Courier New" panose="02070309020205020404" pitchFamily="49" charset="0"/>
                <a:cs typeface="Courier New" panose="02070309020205020404" pitchFamily="49" charset="0"/>
              </a:rPr>
              <a:t> </a:t>
            </a:r>
            <a:r>
              <a:rPr lang="fr-FR" sz="1600" b="1" dirty="0" err="1" smtClean="0">
                <a:solidFill>
                  <a:srgbClr val="00B050"/>
                </a:solidFill>
                <a:latin typeface="Courier New" panose="02070309020205020404" pitchFamily="49" charset="0"/>
                <a:cs typeface="Courier New" panose="02070309020205020404" pitchFamily="49" charset="0"/>
              </a:rPr>
              <a:t>else</a:t>
            </a:r>
            <a:r>
              <a:rPr lang="fr-FR" sz="1600" b="1" dirty="0" smtClean="0">
                <a:solidFill>
                  <a:srgbClr val="00B050"/>
                </a:solidFill>
                <a:latin typeface="Courier New" panose="02070309020205020404" pitchFamily="49" charset="0"/>
                <a:cs typeface="Courier New" panose="02070309020205020404" pitchFamily="49" charset="0"/>
              </a:rPr>
              <a:t>)</a:t>
            </a:r>
            <a:endParaRPr lang="fr-FR" sz="1600" b="1" dirty="0">
              <a:solidFill>
                <a:srgbClr val="00B050"/>
              </a:solidFill>
              <a:latin typeface="Courier New" panose="02070309020205020404" pitchFamily="49" charset="0"/>
              <a:cs typeface="Courier New" panose="02070309020205020404" pitchFamily="49" charset="0"/>
            </a:endParaRPr>
          </a:p>
          <a:p>
            <a:r>
              <a:rPr lang="en-US" sz="1600" b="1" dirty="0" smtClean="0">
                <a:solidFill>
                  <a:srgbClr val="0070C0"/>
                </a:solidFill>
                <a:latin typeface="Courier New" panose="02070309020205020404" pitchFamily="49" charset="0"/>
                <a:cs typeface="Courier New" panose="02070309020205020404" pitchFamily="49" charset="0"/>
              </a:rPr>
              <a:t>private </a:t>
            </a:r>
            <a:r>
              <a:rPr lang="en-US" sz="1600" b="1" dirty="0">
                <a:solidFill>
                  <a:srgbClr val="0070C0"/>
                </a:solidFill>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sf_Unloaded</a:t>
            </a:r>
            <a:r>
              <a:rPr lang="en-US" sz="1600" b="1" dirty="0">
                <a:latin typeface="Courier New" panose="02070309020205020404" pitchFamily="49" charset="0"/>
                <a:cs typeface="Courier New" panose="02070309020205020404" pitchFamily="49" charset="0"/>
              </a:rPr>
              <a:t>(</a:t>
            </a:r>
            <a:r>
              <a:rPr lang="en-US" sz="1600" b="1" dirty="0">
                <a:solidFill>
                  <a:srgbClr val="0070C0"/>
                </a:solidFill>
                <a:latin typeface="Courier New" panose="02070309020205020404" pitchFamily="49" charset="0"/>
                <a:cs typeface="Courier New" panose="02070309020205020404" pitchFamily="49" charset="0"/>
              </a:rPr>
              <a:t>object</a:t>
            </a:r>
            <a:r>
              <a:rPr lang="en-US" sz="1600" b="1" dirty="0">
                <a:latin typeface="Courier New" panose="02070309020205020404" pitchFamily="49" charset="0"/>
                <a:cs typeface="Courier New" panose="02070309020205020404" pitchFamily="49" charset="0"/>
              </a:rPr>
              <a:t> sender, </a:t>
            </a:r>
            <a:r>
              <a:rPr lang="en-US" sz="1600" b="1" dirty="0" err="1">
                <a:latin typeface="Courier New" panose="02070309020205020404" pitchFamily="49" charset="0"/>
                <a:cs typeface="Courier New" panose="02070309020205020404" pitchFamily="49" charset="0"/>
              </a:rPr>
              <a:t>RoutedEventArgs</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args</a:t>
            </a:r>
            <a:r>
              <a:rPr lang="en-US" sz="1600" b="1" dirty="0" smtClean="0">
                <a:latin typeface="Courier New" panose="02070309020205020404" pitchFamily="49" charset="0"/>
                <a:cs typeface="Courier New" panose="02070309020205020404" pitchFamily="49" charset="0"/>
              </a:rPr>
              <a:t>) {</a:t>
            </a:r>
          </a:p>
          <a:p>
            <a:r>
              <a:rPr lang="fr-FR" sz="1600" b="1" dirty="0">
                <a:solidFill>
                  <a:schemeClr val="tx1"/>
                </a:solidFill>
                <a:latin typeface="Courier New" panose="02070309020205020404" pitchFamily="49" charset="0"/>
                <a:cs typeface="Courier New" panose="02070309020205020404" pitchFamily="49" charset="0"/>
              </a:rPr>
              <a:t> </a:t>
            </a:r>
            <a:r>
              <a:rPr lang="fr-FR" sz="1600" b="1" dirty="0" smtClean="0">
                <a:solidFill>
                  <a:schemeClr val="tx1"/>
                </a:solidFill>
                <a:latin typeface="Courier New" panose="02070309020205020404" pitchFamily="49" charset="0"/>
                <a:cs typeface="Courier New" panose="02070309020205020404" pitchFamily="49" charset="0"/>
              </a:rPr>
              <a:t> ...</a:t>
            </a:r>
          </a:p>
          <a:p>
            <a:r>
              <a:rPr lang="fr-FR" sz="1600" b="1" dirty="0">
                <a:solidFill>
                  <a:schemeClr val="tx1"/>
                </a:solidFill>
                <a:latin typeface="Courier New" panose="02070309020205020404" pitchFamily="49" charset="0"/>
                <a:cs typeface="Courier New" panose="02070309020205020404" pitchFamily="49" charset="0"/>
              </a:rPr>
              <a:t>}</a:t>
            </a:r>
            <a:endParaRPr lang="en-US" sz="1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6865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en-US" smtClean="0">
                <a:ea typeface="ＭＳ Ｐゴシック" pitchFamily="34" charset="-128"/>
              </a:rPr>
              <a:t>Objectives</a:t>
            </a:r>
          </a:p>
        </p:txBody>
      </p:sp>
      <p:sp>
        <p:nvSpPr>
          <p:cNvPr id="34818" name="Espace réservé du contenu 2"/>
          <p:cNvSpPr>
            <a:spLocks noGrp="1"/>
          </p:cNvSpPr>
          <p:nvPr>
            <p:ph idx="1"/>
          </p:nvPr>
        </p:nvSpPr>
        <p:spPr/>
        <p:txBody>
          <a:bodyPr/>
          <a:lstStyle/>
          <a:p>
            <a:pPr marL="0" indent="0">
              <a:buNone/>
            </a:pPr>
            <a:r>
              <a:rPr lang="en-US" dirty="0" smtClean="0">
                <a:ea typeface="ＭＳ Ｐゴシック" pitchFamily="34" charset="-128"/>
              </a:rPr>
              <a:t>By completing this course, you’ll be able to:</a:t>
            </a:r>
          </a:p>
          <a:p>
            <a:pPr lvl="1" eaLnBrk="1" hangingPunct="1"/>
            <a:endParaRPr lang="en-US" sz="2400" dirty="0" smtClean="0"/>
          </a:p>
          <a:p>
            <a:pPr lvl="1" eaLnBrk="1" hangingPunct="1"/>
            <a:r>
              <a:rPr lang="en-US" dirty="0" smtClean="0"/>
              <a:t>Use Universal Apps Storage to handle file and properties</a:t>
            </a:r>
          </a:p>
          <a:p>
            <a:pPr lvl="1" eaLnBrk="1" hangingPunct="1"/>
            <a:endParaRPr lang="fr-FR" dirty="0"/>
          </a:p>
          <a:p>
            <a:pPr lvl="1" eaLnBrk="1" hangingPunct="1"/>
            <a:r>
              <a:rPr lang="fr-FR" dirty="0" err="1" smtClean="0"/>
              <a:t>Allow</a:t>
            </a:r>
            <a:r>
              <a:rPr lang="fr-FR" dirty="0" smtClean="0"/>
              <a:t> </a:t>
            </a:r>
            <a:r>
              <a:rPr lang="fr-FR" dirty="0" err="1" smtClean="0"/>
              <a:t>users</a:t>
            </a:r>
            <a:r>
              <a:rPr lang="fr-FR" dirty="0" smtClean="0"/>
              <a:t> to </a:t>
            </a:r>
            <a:r>
              <a:rPr lang="fr-FR" dirty="0" err="1" smtClean="0"/>
              <a:t>access</a:t>
            </a:r>
            <a:r>
              <a:rPr lang="fr-FR" dirty="0" smtClean="0"/>
              <a:t> settings page to </a:t>
            </a:r>
            <a:r>
              <a:rPr lang="fr-FR" dirty="0" err="1" smtClean="0"/>
              <a:t>confiugure</a:t>
            </a:r>
            <a:r>
              <a:rPr lang="fr-FR" dirty="0" smtClean="0"/>
              <a:t> </a:t>
            </a:r>
            <a:r>
              <a:rPr lang="fr-FR" dirty="0" err="1" smtClean="0"/>
              <a:t>your</a:t>
            </a:r>
            <a:r>
              <a:rPr lang="fr-FR" dirty="0" smtClean="0"/>
              <a:t> </a:t>
            </a:r>
            <a:r>
              <a:rPr lang="fr-FR" dirty="0" err="1" smtClean="0"/>
              <a:t>app</a:t>
            </a:r>
            <a:endParaRPr lang="fr-FR" dirty="0" smtClean="0"/>
          </a:p>
          <a:p>
            <a:pPr lvl="1" eaLnBrk="1" hangingPunct="1"/>
            <a:endParaRPr lang="fr-FR" dirty="0"/>
          </a:p>
          <a:p>
            <a:pPr lvl="1" eaLnBrk="1" hangingPunct="1"/>
            <a:r>
              <a:rPr lang="fr-FR" dirty="0" smtClean="0"/>
              <a:t>Access web JSON data to display content in </a:t>
            </a:r>
            <a:r>
              <a:rPr lang="fr-FR" dirty="0" err="1" smtClean="0"/>
              <a:t>your</a:t>
            </a:r>
            <a:r>
              <a:rPr lang="fr-FR" dirty="0" smtClean="0"/>
              <a:t> </a:t>
            </a:r>
            <a:r>
              <a:rPr lang="fr-FR" dirty="0" err="1" smtClean="0"/>
              <a:t>app</a:t>
            </a:r>
            <a:endParaRPr lang="en-US" dirty="0"/>
          </a:p>
        </p:txBody>
      </p:sp>
      <p:sp>
        <p:nvSpPr>
          <p:cNvPr id="34819" name="Espace réservé du contenu 3"/>
          <p:cNvSpPr>
            <a:spLocks noGrp="1"/>
          </p:cNvSpPr>
          <p:nvPr>
            <p:ph sz="quarter" idx="13"/>
          </p:nvPr>
        </p:nvSpPr>
        <p:spPr/>
        <p:txBody>
          <a:bodyPr/>
          <a:lstStyle/>
          <a:p>
            <a:r>
              <a:rPr lang="en-US" dirty="0" smtClean="0">
                <a:ea typeface="ＭＳ Ｐゴシック" pitchFamily="34" charset="-128"/>
              </a:rPr>
              <a:t>Storage, Settings and Web</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SettingsFlyout</a:t>
            </a:r>
            <a:r>
              <a:rPr lang="en-US" dirty="0" smtClean="0">
                <a:ea typeface="ＭＳ Ｐゴシック" pitchFamily="34" charset="-128"/>
              </a:rPr>
              <a:t>: Example</a:t>
            </a: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In </a:t>
            </a:r>
            <a:r>
              <a:rPr lang="fr-FR" dirty="0" err="1" smtClean="0">
                <a:ea typeface="ＭＳ Ｐゴシック" pitchFamily="34" charset="-128"/>
              </a:rPr>
              <a:t>this</a:t>
            </a:r>
            <a:r>
              <a:rPr lang="fr-FR" dirty="0" smtClean="0">
                <a:ea typeface="ＭＳ Ｐゴシック" pitchFamily="34" charset="-128"/>
              </a:rPr>
              <a:t> </a:t>
            </a:r>
            <a:r>
              <a:rPr lang="fr-FR" dirty="0" err="1" smtClean="0">
                <a:ea typeface="ＭＳ Ｐゴシック" pitchFamily="34" charset="-128"/>
              </a:rPr>
              <a:t>example</a:t>
            </a:r>
            <a:r>
              <a:rPr lang="fr-FR" dirty="0" smtClean="0">
                <a:ea typeface="ＭＳ Ｐゴシック" pitchFamily="34" charset="-128"/>
              </a:rPr>
              <a:t>, </a:t>
            </a:r>
            <a:r>
              <a:rPr lang="fr-FR" dirty="0" err="1" smtClean="0">
                <a:ea typeface="ＭＳ Ｐゴシック" pitchFamily="34" charset="-128"/>
              </a:rPr>
              <a:t>we</a:t>
            </a:r>
            <a:r>
              <a:rPr lang="fr-FR" dirty="0" smtClean="0">
                <a:ea typeface="ＭＳ Ｐゴシック" pitchFamily="34" charset="-128"/>
              </a:rPr>
              <a:t> </a:t>
            </a:r>
            <a:r>
              <a:rPr lang="fr-FR" dirty="0" err="1" smtClean="0">
                <a:ea typeface="ＭＳ Ｐゴシック" pitchFamily="34" charset="-128"/>
              </a:rPr>
              <a:t>create</a:t>
            </a:r>
            <a:r>
              <a:rPr lang="fr-FR" dirty="0" smtClean="0">
                <a:ea typeface="ＭＳ Ｐゴシック" pitchFamily="34" charset="-128"/>
              </a:rPr>
              <a:t> a </a:t>
            </a:r>
            <a:r>
              <a:rPr lang="fr-FR" dirty="0" err="1" smtClean="0">
                <a:ea typeface="ＭＳ Ｐゴシック" pitchFamily="34" charset="-128"/>
              </a:rPr>
              <a:t>TextBox</a:t>
            </a:r>
            <a:r>
              <a:rPr lang="fr-FR" dirty="0" smtClean="0">
                <a:ea typeface="ＭＳ Ｐゴシック" pitchFamily="34" charset="-128"/>
              </a:rPr>
              <a:t> in </a:t>
            </a:r>
            <a:r>
              <a:rPr lang="fr-FR" dirty="0" err="1" smtClean="0">
                <a:ea typeface="ＭＳ Ｐゴシック" pitchFamily="34" charset="-128"/>
              </a:rPr>
              <a:t>our</a:t>
            </a:r>
            <a:r>
              <a:rPr lang="fr-FR" dirty="0" smtClean="0">
                <a:ea typeface="ＭＳ Ｐゴシック" pitchFamily="34" charset="-128"/>
              </a:rPr>
              <a:t> </a:t>
            </a:r>
            <a:r>
              <a:rPr lang="fr-FR" dirty="0" err="1" smtClean="0">
                <a:ea typeface="ＭＳ Ｐゴシック" pitchFamily="34" charset="-128"/>
              </a:rPr>
              <a:t>Flyout</a:t>
            </a:r>
            <a:endParaRPr lang="fr-FR" dirty="0" smtClean="0">
              <a:ea typeface="ＭＳ Ｐゴシック" pitchFamily="34" charset="-128"/>
            </a:endParaRPr>
          </a:p>
          <a:p>
            <a:endParaRPr lang="fr-FR" dirty="0">
              <a:ea typeface="ＭＳ Ｐゴシック" pitchFamily="34" charset="-128"/>
            </a:endParaRPr>
          </a:p>
          <a:p>
            <a:endParaRPr lang="fr-FR" dirty="0" smtClean="0">
              <a:ea typeface="ＭＳ Ｐゴシック" pitchFamily="34" charset="-128"/>
            </a:endParaRPr>
          </a:p>
          <a:p>
            <a:r>
              <a:rPr lang="fr-FR" dirty="0" err="1" smtClean="0">
                <a:ea typeface="ＭＳ Ｐゴシック" pitchFamily="34" charset="-128"/>
              </a:rPr>
              <a:t>Let’s</a:t>
            </a:r>
            <a:r>
              <a:rPr lang="fr-FR" dirty="0" smtClean="0">
                <a:ea typeface="ＭＳ Ｐゴシック" pitchFamily="34" charset="-128"/>
              </a:rPr>
              <a:t> </a:t>
            </a:r>
            <a:r>
              <a:rPr lang="fr-FR" dirty="0" err="1" smtClean="0">
                <a:ea typeface="ＭＳ Ｐゴシック" pitchFamily="34" charset="-128"/>
              </a:rPr>
              <a:t>create</a:t>
            </a:r>
            <a:r>
              <a:rPr lang="fr-FR" dirty="0" smtClean="0">
                <a:ea typeface="ＭＳ Ｐゴシック" pitchFamily="34" charset="-128"/>
              </a:rPr>
              <a:t> a getter for the </a:t>
            </a:r>
            <a:r>
              <a:rPr lang="fr-FR" dirty="0" err="1" smtClean="0">
                <a:ea typeface="ＭＳ Ｐゴシック" pitchFamily="34" charset="-128"/>
              </a:rPr>
              <a:t>TextBox</a:t>
            </a:r>
            <a:r>
              <a:rPr lang="fr-FR" dirty="0" smtClean="0">
                <a:ea typeface="ＭＳ Ｐゴシック" pitchFamily="34" charset="-128"/>
              </a:rPr>
              <a:t> value</a:t>
            </a:r>
          </a:p>
          <a:p>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Settings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8"/>
          <p:cNvSpPr/>
          <p:nvPr/>
        </p:nvSpPr>
        <p:spPr>
          <a:xfrm>
            <a:off x="179512" y="1777380"/>
            <a:ext cx="8785225" cy="5040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panose="02070309020205020404" pitchFamily="49" charset="0"/>
                <a:cs typeface="Courier New" panose="02070309020205020404" pitchFamily="49" charset="0"/>
              </a:rPr>
              <a:t>&lt;</a:t>
            </a:r>
            <a:r>
              <a:rPr lang="en-US" sz="1600" b="1" dirty="0" err="1" smtClean="0">
                <a:solidFill>
                  <a:srgbClr val="0070C0"/>
                </a:solidFill>
                <a:latin typeface="Courier New" panose="02070309020205020404" pitchFamily="49" charset="0"/>
                <a:cs typeface="Courier New" panose="02070309020205020404" pitchFamily="49" charset="0"/>
              </a:rPr>
              <a:t>TextBox</a:t>
            </a:r>
            <a:r>
              <a:rPr lang="en-US" sz="1600" b="1" dirty="0" smtClean="0">
                <a:solidFill>
                  <a:srgbClr val="0070C0"/>
                </a:solidFill>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x:Name="MyTextBox" </a:t>
            </a:r>
            <a:r>
              <a:rPr lang="en-US" sz="1600" b="1" dirty="0" smtClean="0">
                <a:solidFill>
                  <a:srgbClr val="0070C0"/>
                </a:solidFill>
                <a:latin typeface="Courier New" panose="02070309020205020404" pitchFamily="49" charset="0"/>
                <a:cs typeface="Courier New" panose="02070309020205020404" pitchFamily="49" charset="0"/>
              </a:rPr>
              <a:t>/&gt;</a:t>
            </a:r>
            <a:endParaRPr lang="en-US" sz="1600" b="1" dirty="0">
              <a:solidFill>
                <a:srgbClr val="0070C0"/>
              </a:solidFill>
              <a:latin typeface="Courier New" panose="02070309020205020404" pitchFamily="49" charset="0"/>
              <a:cs typeface="Courier New" panose="02070309020205020404" pitchFamily="49" charset="0"/>
            </a:endParaRPr>
          </a:p>
        </p:txBody>
      </p:sp>
      <p:sp>
        <p:nvSpPr>
          <p:cNvPr id="10" name="Rectangle à coins arrondis 9"/>
          <p:cNvSpPr/>
          <p:nvPr/>
        </p:nvSpPr>
        <p:spPr>
          <a:xfrm>
            <a:off x="179263" y="3433564"/>
            <a:ext cx="8785225"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0070C0"/>
                </a:solidFill>
                <a:latin typeface="Courier New" panose="02070309020205020404" pitchFamily="49" charset="0"/>
                <a:cs typeface="Courier New" panose="02070309020205020404" pitchFamily="49" charset="0"/>
              </a:rPr>
              <a:t>public string</a:t>
            </a:r>
            <a:r>
              <a:rPr lang="fr-FR" sz="1600" b="1" dirty="0" smtClean="0">
                <a:latin typeface="Courier New" panose="02070309020205020404" pitchFamily="49" charset="0"/>
                <a:cs typeface="Courier New" panose="02070309020205020404" pitchFamily="49" charset="0"/>
              </a:rPr>
              <a:t> </a:t>
            </a:r>
            <a:r>
              <a:rPr lang="fr-FR" sz="1600" b="1" dirty="0" err="1" smtClean="0">
                <a:latin typeface="Courier New" panose="02070309020205020404" pitchFamily="49" charset="0"/>
                <a:cs typeface="Courier New" panose="02070309020205020404" pitchFamily="49" charset="0"/>
              </a:rPr>
              <a:t>TextBoxValue</a:t>
            </a:r>
            <a:r>
              <a:rPr lang="fr-FR" sz="1600" b="1" dirty="0" smtClean="0">
                <a:latin typeface="Courier New" panose="02070309020205020404" pitchFamily="49" charset="0"/>
                <a:cs typeface="Courier New" panose="02070309020205020404" pitchFamily="49" charset="0"/>
              </a:rPr>
              <a:t> { </a:t>
            </a:r>
            <a:r>
              <a:rPr lang="fr-FR" sz="1600" b="1" dirty="0" err="1" smtClean="0">
                <a:solidFill>
                  <a:srgbClr val="0070C0"/>
                </a:solidFill>
                <a:latin typeface="Courier New" panose="02070309020205020404" pitchFamily="49" charset="0"/>
                <a:cs typeface="Courier New" panose="02070309020205020404" pitchFamily="49" charset="0"/>
              </a:rPr>
              <a:t>get</a:t>
            </a:r>
            <a:r>
              <a:rPr lang="fr-FR" sz="1600" b="1" dirty="0" smtClean="0">
                <a:solidFill>
                  <a:srgbClr val="0070C0"/>
                </a:solidFill>
                <a:latin typeface="Courier New" panose="02070309020205020404" pitchFamily="49" charset="0"/>
                <a:cs typeface="Courier New" panose="02070309020205020404" pitchFamily="49" charset="0"/>
              </a:rPr>
              <a:t> </a:t>
            </a:r>
            <a:r>
              <a:rPr lang="fr-FR" sz="1600" b="1" dirty="0" smtClean="0">
                <a:latin typeface="Courier New" panose="02070309020205020404" pitchFamily="49" charset="0"/>
                <a:cs typeface="Courier New" panose="02070309020205020404" pitchFamily="49" charset="0"/>
              </a:rPr>
              <a:t>{</a:t>
            </a:r>
          </a:p>
          <a:p>
            <a:r>
              <a:rPr lang="fr-FR" sz="1600" b="1" dirty="0" smtClean="0">
                <a:solidFill>
                  <a:schemeClr val="tx1"/>
                </a:solidFill>
                <a:latin typeface="Courier New" panose="02070309020205020404" pitchFamily="49" charset="0"/>
                <a:cs typeface="Courier New" panose="02070309020205020404" pitchFamily="49" charset="0"/>
              </a:rPr>
              <a:t>  </a:t>
            </a:r>
            <a:r>
              <a:rPr lang="fr-FR" sz="1600" b="1" dirty="0" smtClean="0">
                <a:solidFill>
                  <a:srgbClr val="0070C0"/>
                </a:solidFill>
                <a:latin typeface="Courier New" panose="02070309020205020404" pitchFamily="49" charset="0"/>
                <a:cs typeface="Courier New" panose="02070309020205020404" pitchFamily="49" charset="0"/>
              </a:rPr>
              <a:t>return</a:t>
            </a:r>
            <a:r>
              <a:rPr lang="fr-FR" sz="1600" b="1" dirty="0" smtClean="0">
                <a:solidFill>
                  <a:schemeClr val="tx1"/>
                </a:solidFill>
                <a:latin typeface="Courier New" panose="02070309020205020404" pitchFamily="49" charset="0"/>
                <a:cs typeface="Courier New" panose="02070309020205020404" pitchFamily="49" charset="0"/>
              </a:rPr>
              <a:t> </a:t>
            </a:r>
            <a:r>
              <a:rPr lang="fr-FR" sz="1600" b="1" dirty="0" err="1" smtClean="0">
                <a:solidFill>
                  <a:schemeClr val="tx1"/>
                </a:solidFill>
                <a:latin typeface="Courier New" panose="02070309020205020404" pitchFamily="49" charset="0"/>
                <a:cs typeface="Courier New" panose="02070309020205020404" pitchFamily="49" charset="0"/>
              </a:rPr>
              <a:t>MyTextBox.Text</a:t>
            </a:r>
            <a:r>
              <a:rPr lang="fr-FR" sz="1600" b="1" dirty="0" smtClean="0">
                <a:solidFill>
                  <a:schemeClr val="tx1"/>
                </a:solidFill>
                <a:latin typeface="Courier New" panose="02070309020205020404" pitchFamily="49" charset="0"/>
                <a:cs typeface="Courier New" panose="02070309020205020404" pitchFamily="49" charset="0"/>
              </a:rPr>
              <a:t>;</a:t>
            </a:r>
            <a:endParaRPr lang="fr-FR" sz="1600" b="1" dirty="0">
              <a:solidFill>
                <a:schemeClr val="tx1"/>
              </a:solidFill>
              <a:latin typeface="Courier New" panose="02070309020205020404" pitchFamily="49" charset="0"/>
              <a:cs typeface="Courier New" panose="02070309020205020404" pitchFamily="49" charset="0"/>
            </a:endParaRPr>
          </a:p>
          <a:p>
            <a:r>
              <a:rPr lang="fr-FR" sz="1600" b="1" dirty="0" smtClean="0">
                <a:solidFill>
                  <a:schemeClr val="tx1"/>
                </a:solidFill>
                <a:latin typeface="Courier New" panose="02070309020205020404" pitchFamily="49" charset="0"/>
                <a:cs typeface="Courier New" panose="02070309020205020404" pitchFamily="49" charset="0"/>
              </a:rPr>
              <a:t>} }</a:t>
            </a:r>
            <a:endParaRPr lang="en-US" sz="1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99824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SettingsFlyout</a:t>
            </a:r>
            <a:r>
              <a:rPr lang="en-US" dirty="0" smtClean="0">
                <a:ea typeface="ＭＳ Ｐゴシック" pitchFamily="34" charset="-128"/>
              </a:rPr>
              <a:t>: Retrieve data</a:t>
            </a:r>
          </a:p>
        </p:txBody>
      </p:sp>
      <p:sp>
        <p:nvSpPr>
          <p:cNvPr id="18434" name="Espace réservé du contenu 2"/>
          <p:cNvSpPr>
            <a:spLocks noGrp="1"/>
          </p:cNvSpPr>
          <p:nvPr>
            <p:ph idx="1"/>
          </p:nvPr>
        </p:nvSpPr>
        <p:spPr>
          <a:xfrm>
            <a:off x="467544" y="1128713"/>
            <a:ext cx="8280920" cy="4230687"/>
          </a:xfrm>
        </p:spPr>
        <p:txBody>
          <a:bodyPr/>
          <a:lstStyle/>
          <a:p>
            <a:r>
              <a:rPr lang="fr-FR" dirty="0" err="1" smtClean="0">
                <a:ea typeface="ＭＳ Ｐゴシック" pitchFamily="34" charset="-128"/>
              </a:rPr>
              <a:t>Then</a:t>
            </a:r>
            <a:r>
              <a:rPr lang="fr-FR" dirty="0" smtClean="0">
                <a:ea typeface="ＭＳ Ｐゴシック" pitchFamily="34" charset="-128"/>
              </a:rPr>
              <a:t>, in the </a:t>
            </a:r>
            <a:r>
              <a:rPr lang="fr-FR" dirty="0" err="1" smtClean="0">
                <a:ea typeface="ＭＳ Ｐゴシック" pitchFamily="34" charset="-128"/>
              </a:rPr>
              <a:t>Unloaded</a:t>
            </a:r>
            <a:r>
              <a:rPr lang="fr-FR" dirty="0" smtClean="0">
                <a:ea typeface="ＭＳ Ｐゴシック" pitchFamily="34" charset="-128"/>
              </a:rPr>
              <a:t> </a:t>
            </a:r>
            <a:r>
              <a:rPr lang="fr-FR" dirty="0" err="1" smtClean="0">
                <a:ea typeface="ＭＳ Ｐゴシック" pitchFamily="34" charset="-128"/>
              </a:rPr>
              <a:t>event</a:t>
            </a:r>
            <a:r>
              <a:rPr lang="fr-FR" dirty="0" smtClean="0">
                <a:ea typeface="ＭＳ Ｐゴシック" pitchFamily="34" charset="-128"/>
              </a:rPr>
              <a:t>…</a:t>
            </a:r>
          </a:p>
          <a:p>
            <a:endParaRPr lang="fr-FR" dirty="0">
              <a:ea typeface="ＭＳ Ｐゴシック" pitchFamily="34" charset="-128"/>
            </a:endParaRPr>
          </a:p>
          <a:p>
            <a:endParaRPr lang="fr-FR" dirty="0" smtClean="0">
              <a:ea typeface="ＭＳ Ｐゴシック" pitchFamily="34" charset="-128"/>
            </a:endParaRPr>
          </a:p>
          <a:p>
            <a:pPr marL="0" indent="0">
              <a:buNone/>
            </a:pPr>
            <a:endParaRPr lang="fr-FR" dirty="0" smtClean="0">
              <a:ea typeface="ＭＳ Ｐゴシック" pitchFamily="34" charset="-128"/>
            </a:endParaRPr>
          </a:p>
          <a:p>
            <a:pPr marL="0" indent="0" algn="ctr">
              <a:buNone/>
            </a:pPr>
            <a:r>
              <a:rPr lang="fr-FR" dirty="0" smtClean="0">
                <a:ea typeface="ＭＳ Ｐゴシック" pitchFamily="34" charset="-128"/>
              </a:rPr>
              <a:t>And voila!</a:t>
            </a:r>
          </a:p>
          <a:p>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Settings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8"/>
          <p:cNvSpPr/>
          <p:nvPr/>
        </p:nvSpPr>
        <p:spPr>
          <a:xfrm>
            <a:off x="179512" y="1993404"/>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nn-NO" sz="1600" b="1" dirty="0" smtClean="0">
                <a:latin typeface="Courier New" panose="02070309020205020404" pitchFamily="49" charset="0"/>
                <a:cs typeface="Courier New" panose="02070309020205020404" pitchFamily="49" charset="0"/>
              </a:rPr>
              <a:t>MySettingsFlyout </a:t>
            </a:r>
            <a:r>
              <a:rPr lang="nn-NO" sz="1600" b="1" dirty="0">
                <a:latin typeface="Courier New" panose="02070309020205020404" pitchFamily="49" charset="0"/>
                <a:cs typeface="Courier New" panose="02070309020205020404" pitchFamily="49" charset="0"/>
              </a:rPr>
              <a:t>sf = sender </a:t>
            </a:r>
            <a:r>
              <a:rPr lang="nn-NO" sz="1600" b="1" dirty="0">
                <a:solidFill>
                  <a:srgbClr val="0070C0"/>
                </a:solidFill>
                <a:latin typeface="Courier New" panose="02070309020205020404" pitchFamily="49" charset="0"/>
                <a:cs typeface="Courier New" panose="02070309020205020404" pitchFamily="49" charset="0"/>
              </a:rPr>
              <a:t>as</a:t>
            </a:r>
            <a:r>
              <a:rPr lang="nn-NO" sz="1600" b="1" dirty="0">
                <a:latin typeface="Courier New" panose="02070309020205020404" pitchFamily="49" charset="0"/>
                <a:cs typeface="Courier New" panose="02070309020205020404" pitchFamily="49" charset="0"/>
              </a:rPr>
              <a:t> </a:t>
            </a:r>
            <a:r>
              <a:rPr lang="nn-NO" sz="1600" b="1" dirty="0" smtClean="0">
                <a:latin typeface="Courier New" panose="02070309020205020404" pitchFamily="49" charset="0"/>
                <a:cs typeface="Courier New" panose="02070309020205020404" pitchFamily="49" charset="0"/>
              </a:rPr>
              <a:t>MySettingsFlyout;</a:t>
            </a:r>
          </a:p>
          <a:p>
            <a:r>
              <a:rPr lang="en-US" sz="1600" b="1" dirty="0" smtClean="0">
                <a:solidFill>
                  <a:srgbClr val="0070C0"/>
                </a:solidFill>
                <a:latin typeface="Courier New" panose="02070309020205020404" pitchFamily="49" charset="0"/>
                <a:cs typeface="Courier New" panose="02070309020205020404" pitchFamily="49" charset="0"/>
              </a:rPr>
              <a:t>string</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result = </a:t>
            </a:r>
            <a:r>
              <a:rPr lang="en-US" sz="1600" b="1" dirty="0" err="1" smtClean="0">
                <a:latin typeface="Courier New" panose="02070309020205020404" pitchFamily="49" charset="0"/>
                <a:cs typeface="Courier New" panose="02070309020205020404" pitchFamily="49" charset="0"/>
              </a:rPr>
              <a:t>sf.TextBoxValue</a:t>
            </a:r>
            <a:r>
              <a:rPr lang="en-US" sz="1600" b="1" dirty="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90007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517179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a:t>
            </a:r>
            <a:endParaRPr lang="en-US" dirty="0"/>
          </a:p>
        </p:txBody>
      </p:sp>
      <p:sp>
        <p:nvSpPr>
          <p:cNvPr id="3" name="Espace réservé du contenu 2"/>
          <p:cNvSpPr>
            <a:spLocks noGrp="1"/>
          </p:cNvSpPr>
          <p:nvPr>
            <p:ph idx="1"/>
          </p:nvPr>
        </p:nvSpPr>
        <p:spPr/>
        <p:txBody>
          <a:bodyPr/>
          <a:lstStyle/>
          <a:p>
            <a:r>
              <a:rPr lang="fr-FR" dirty="0" smtClean="0"/>
              <a:t>Update </a:t>
            </a:r>
            <a:r>
              <a:rPr lang="fr-FR" dirty="0" err="1" smtClean="0"/>
              <a:t>your</a:t>
            </a:r>
            <a:r>
              <a:rPr lang="fr-FR" dirty="0" smtClean="0"/>
              <a:t> </a:t>
            </a:r>
            <a:r>
              <a:rPr lang="fr-FR" dirty="0" err="1" smtClean="0"/>
              <a:t>HubApp</a:t>
            </a:r>
            <a:endParaRPr lang="fr-FR" dirty="0" smtClean="0"/>
          </a:p>
          <a:p>
            <a:pPr lvl="1"/>
            <a:r>
              <a:rPr lang="fr-FR" dirty="0" err="1" smtClean="0"/>
              <a:t>Add</a:t>
            </a:r>
            <a:r>
              <a:rPr lang="fr-FR" dirty="0" smtClean="0"/>
              <a:t> a </a:t>
            </a:r>
            <a:r>
              <a:rPr lang="fr-FR" dirty="0" err="1" smtClean="0"/>
              <a:t>button</a:t>
            </a:r>
            <a:r>
              <a:rPr lang="fr-FR" dirty="0" smtClean="0"/>
              <a:t> to display the </a:t>
            </a:r>
            <a:r>
              <a:rPr lang="fr-FR" dirty="0" err="1" smtClean="0"/>
              <a:t>Flyout</a:t>
            </a:r>
            <a:r>
              <a:rPr lang="fr-FR" dirty="0" smtClean="0"/>
              <a:t> in a </a:t>
            </a:r>
            <a:r>
              <a:rPr lang="fr-FR" dirty="0" err="1" smtClean="0"/>
              <a:t>HubSection</a:t>
            </a:r>
            <a:endParaRPr lang="fr-FR" dirty="0" smtClean="0"/>
          </a:p>
          <a:p>
            <a:pPr lvl="1"/>
            <a:r>
              <a:rPr lang="fr-FR" dirty="0" err="1" smtClean="0"/>
              <a:t>Create</a:t>
            </a:r>
            <a:r>
              <a:rPr lang="fr-FR" dirty="0" smtClean="0"/>
              <a:t> a Settings </a:t>
            </a:r>
            <a:r>
              <a:rPr lang="fr-FR" dirty="0" err="1" smtClean="0"/>
              <a:t>flyout</a:t>
            </a:r>
            <a:r>
              <a:rPr lang="fr-FR" dirty="0" smtClean="0"/>
              <a:t> </a:t>
            </a:r>
            <a:r>
              <a:rPr lang="fr-FR" dirty="0" err="1" smtClean="0"/>
              <a:t>with</a:t>
            </a:r>
            <a:r>
              <a:rPr lang="fr-FR" dirty="0" smtClean="0"/>
              <a:t> </a:t>
            </a:r>
            <a:r>
              <a:rPr lang="fr-FR" dirty="0" err="1" smtClean="0"/>
              <a:t>three</a:t>
            </a:r>
            <a:r>
              <a:rPr lang="fr-FR" dirty="0" smtClean="0"/>
              <a:t> </a:t>
            </a:r>
            <a:r>
              <a:rPr lang="fr-FR" dirty="0" err="1" smtClean="0"/>
              <a:t>elements</a:t>
            </a:r>
            <a:r>
              <a:rPr lang="fr-FR" dirty="0" smtClean="0"/>
              <a:t>:</a:t>
            </a:r>
          </a:p>
          <a:p>
            <a:pPr lvl="2"/>
            <a:r>
              <a:rPr lang="fr-FR" dirty="0" smtClean="0"/>
              <a:t>A </a:t>
            </a:r>
            <a:r>
              <a:rPr lang="fr-FR" dirty="0" err="1" smtClean="0"/>
              <a:t>TextBox</a:t>
            </a:r>
            <a:r>
              <a:rPr lang="fr-FR" dirty="0" smtClean="0"/>
              <a:t> for </a:t>
            </a:r>
            <a:r>
              <a:rPr lang="fr-FR" dirty="0" err="1" smtClean="0"/>
              <a:t>your</a:t>
            </a:r>
            <a:r>
              <a:rPr lang="fr-FR" dirty="0" smtClean="0"/>
              <a:t> </a:t>
            </a:r>
            <a:r>
              <a:rPr lang="fr-FR" dirty="0" err="1" smtClean="0"/>
              <a:t>name</a:t>
            </a:r>
            <a:endParaRPr lang="fr-FR" dirty="0" smtClean="0"/>
          </a:p>
          <a:p>
            <a:pPr lvl="2"/>
            <a:r>
              <a:rPr lang="fr-FR" dirty="0" smtClean="0"/>
              <a:t>A </a:t>
            </a:r>
            <a:r>
              <a:rPr lang="fr-FR" dirty="0" err="1" smtClean="0"/>
              <a:t>Slider</a:t>
            </a:r>
            <a:r>
              <a:rPr lang="fr-FR" dirty="0" smtClean="0"/>
              <a:t> </a:t>
            </a:r>
            <a:r>
              <a:rPr lang="fr-FR" dirty="0" err="1" smtClean="0"/>
              <a:t>from</a:t>
            </a:r>
            <a:r>
              <a:rPr lang="fr-FR" dirty="0" smtClean="0"/>
              <a:t> 0 to 10 (</a:t>
            </a:r>
            <a:r>
              <a:rPr lang="fr-FR" dirty="0" err="1" smtClean="0"/>
              <a:t>number</a:t>
            </a:r>
            <a:r>
              <a:rPr lang="fr-FR" dirty="0" smtClean="0"/>
              <a:t> of </a:t>
            </a:r>
            <a:r>
              <a:rPr lang="fr-FR" dirty="0" err="1" smtClean="0"/>
              <a:t>taken</a:t>
            </a:r>
            <a:r>
              <a:rPr lang="fr-FR" dirty="0" smtClean="0"/>
              <a:t> coffee </a:t>
            </a:r>
            <a:r>
              <a:rPr lang="fr-FR" dirty="0" err="1" smtClean="0"/>
              <a:t>today</a:t>
            </a:r>
            <a:r>
              <a:rPr lang="fr-FR" dirty="0" smtClean="0"/>
              <a:t>)</a:t>
            </a:r>
          </a:p>
          <a:p>
            <a:pPr lvl="2"/>
            <a:r>
              <a:rPr lang="fr-FR" dirty="0" smtClean="0"/>
              <a:t>A </a:t>
            </a:r>
            <a:r>
              <a:rPr lang="fr-FR" dirty="0" err="1" smtClean="0"/>
              <a:t>ToogleSwitch</a:t>
            </a:r>
            <a:r>
              <a:rPr lang="fr-FR" dirty="0" smtClean="0"/>
              <a:t> (Do </a:t>
            </a:r>
            <a:r>
              <a:rPr lang="fr-FR" dirty="0" err="1" smtClean="0"/>
              <a:t>you</a:t>
            </a:r>
            <a:r>
              <a:rPr lang="fr-FR" dirty="0" smtClean="0"/>
              <a:t> </a:t>
            </a:r>
            <a:r>
              <a:rPr lang="fr-FR" dirty="0" err="1" smtClean="0"/>
              <a:t>want</a:t>
            </a:r>
            <a:r>
              <a:rPr lang="fr-FR" dirty="0" smtClean="0"/>
              <a:t> more?)</a:t>
            </a:r>
          </a:p>
          <a:p>
            <a:pPr lvl="1"/>
            <a:r>
              <a:rPr lang="fr-FR" dirty="0" err="1" smtClean="0"/>
              <a:t>We’ll</a:t>
            </a:r>
            <a:r>
              <a:rPr lang="fr-FR" dirty="0" smtClean="0"/>
              <a:t> </a:t>
            </a:r>
            <a:r>
              <a:rPr lang="fr-FR" dirty="0" err="1" smtClean="0"/>
              <a:t>also</a:t>
            </a:r>
            <a:r>
              <a:rPr lang="fr-FR" dirty="0" smtClean="0"/>
              <a:t> </a:t>
            </a:r>
            <a:r>
              <a:rPr lang="fr-FR" dirty="0" err="1" smtClean="0"/>
              <a:t>add</a:t>
            </a:r>
            <a:r>
              <a:rPr lang="fr-FR" dirty="0" smtClean="0"/>
              <a:t> a </a:t>
            </a:r>
            <a:r>
              <a:rPr lang="fr-FR" dirty="0" err="1" smtClean="0"/>
              <a:t>DateTime</a:t>
            </a:r>
            <a:r>
              <a:rPr lang="fr-FR" dirty="0" smtClean="0"/>
              <a:t> </a:t>
            </a:r>
            <a:r>
              <a:rPr lang="fr-FR" dirty="0" err="1" smtClean="0"/>
              <a:t>property</a:t>
            </a:r>
            <a:r>
              <a:rPr lang="fr-FR" dirty="0" smtClean="0"/>
              <a:t> on </a:t>
            </a:r>
            <a:r>
              <a:rPr lang="fr-FR" dirty="0" err="1" smtClean="0"/>
              <a:t>this</a:t>
            </a:r>
            <a:r>
              <a:rPr lang="fr-FR" dirty="0" smtClean="0"/>
              <a:t> Settings </a:t>
            </a:r>
            <a:r>
              <a:rPr lang="fr-FR" dirty="0" err="1" smtClean="0"/>
              <a:t>flyout</a:t>
            </a:r>
            <a:endParaRPr lang="fr-FR" dirty="0" smtClean="0"/>
          </a:p>
          <a:p>
            <a:pPr lvl="2"/>
            <a:r>
              <a:rPr lang="fr-FR" dirty="0" smtClean="0"/>
              <a:t>To </a:t>
            </a:r>
            <a:r>
              <a:rPr lang="fr-FR" dirty="0" err="1" smtClean="0"/>
              <a:t>keep</a:t>
            </a:r>
            <a:r>
              <a:rPr lang="fr-FR" dirty="0" smtClean="0"/>
              <a:t> </a:t>
            </a:r>
            <a:r>
              <a:rPr lang="fr-FR" dirty="0" err="1" smtClean="0"/>
              <a:t>track</a:t>
            </a:r>
            <a:r>
              <a:rPr lang="fr-FR" dirty="0" smtClean="0"/>
              <a:t> of last update</a:t>
            </a:r>
          </a:p>
          <a:p>
            <a:pPr lvl="1"/>
            <a:r>
              <a:rPr lang="fr-FR" dirty="0" err="1" smtClean="0"/>
              <a:t>Override</a:t>
            </a:r>
            <a:r>
              <a:rPr lang="fr-FR" dirty="0" smtClean="0"/>
              <a:t> the </a:t>
            </a:r>
            <a:r>
              <a:rPr lang="fr-FR" dirty="0" err="1" smtClean="0"/>
              <a:t>Unloaded</a:t>
            </a:r>
            <a:r>
              <a:rPr lang="fr-FR" dirty="0" smtClean="0"/>
              <a:t> </a:t>
            </a:r>
            <a:r>
              <a:rPr lang="fr-FR" dirty="0" err="1" smtClean="0"/>
              <a:t>event</a:t>
            </a:r>
            <a:endParaRPr lang="fr-FR" dirty="0" smtClean="0"/>
          </a:p>
          <a:p>
            <a:pPr lvl="2"/>
            <a:r>
              <a:rPr lang="fr-FR" dirty="0" smtClean="0"/>
              <a:t>Store all </a:t>
            </a:r>
            <a:r>
              <a:rPr lang="fr-FR" dirty="0" err="1" smtClean="0"/>
              <a:t>these</a:t>
            </a:r>
            <a:r>
              <a:rPr lang="fr-FR" dirty="0" smtClean="0"/>
              <a:t> values in the Local Storage</a:t>
            </a:r>
          </a:p>
        </p:txBody>
      </p:sp>
      <p:sp>
        <p:nvSpPr>
          <p:cNvPr id="4" name="Espace réservé du contenu 3"/>
          <p:cNvSpPr>
            <a:spLocks noGrp="1"/>
          </p:cNvSpPr>
          <p:nvPr>
            <p:ph sz="quarter" idx="13"/>
          </p:nvPr>
        </p:nvSpPr>
        <p:spPr/>
        <p:txBody>
          <a:bodyPr/>
          <a:lstStyle/>
          <a:p>
            <a:r>
              <a:rPr lang="en-US" dirty="0" smtClean="0"/>
              <a:t>Settings</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08637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 Bonus</a:t>
            </a:r>
            <a:endParaRPr lang="en-US" dirty="0"/>
          </a:p>
        </p:txBody>
      </p:sp>
      <p:sp>
        <p:nvSpPr>
          <p:cNvPr id="4" name="Espace réservé du contenu 3"/>
          <p:cNvSpPr>
            <a:spLocks noGrp="1"/>
          </p:cNvSpPr>
          <p:nvPr>
            <p:ph sz="quarter" idx="13"/>
          </p:nvPr>
        </p:nvSpPr>
        <p:spPr/>
        <p:txBody>
          <a:bodyPr/>
          <a:lstStyle/>
          <a:p>
            <a:r>
              <a:rPr lang="en-US" dirty="0" smtClean="0"/>
              <a:t>Settings</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733" y="3073524"/>
            <a:ext cx="4572000" cy="2095917"/>
          </a:xfrm>
          <a:prstGeom prst="rect">
            <a:avLst/>
          </a:prstGeom>
        </p:spPr>
      </p:pic>
      <p:sp>
        <p:nvSpPr>
          <p:cNvPr id="3" name="Espace réservé du contenu 2"/>
          <p:cNvSpPr>
            <a:spLocks noGrp="1"/>
          </p:cNvSpPr>
          <p:nvPr>
            <p:ph idx="1"/>
          </p:nvPr>
        </p:nvSpPr>
        <p:spPr/>
        <p:txBody>
          <a:bodyPr/>
          <a:lstStyle/>
          <a:p>
            <a:r>
              <a:rPr lang="fr-FR" dirty="0" smtClean="0"/>
              <a:t>Update </a:t>
            </a:r>
            <a:r>
              <a:rPr lang="fr-FR" dirty="0" err="1" smtClean="0"/>
              <a:t>your</a:t>
            </a:r>
            <a:r>
              <a:rPr lang="fr-FR" dirty="0" smtClean="0"/>
              <a:t> </a:t>
            </a:r>
            <a:r>
              <a:rPr lang="fr-FR" dirty="0" err="1" smtClean="0"/>
              <a:t>HubApp</a:t>
            </a:r>
            <a:endParaRPr lang="fr-FR" dirty="0" smtClean="0"/>
          </a:p>
          <a:p>
            <a:pPr lvl="1"/>
            <a:r>
              <a:rPr lang="fr-FR" dirty="0" err="1" smtClean="0"/>
              <a:t>Create</a:t>
            </a:r>
            <a:r>
              <a:rPr lang="fr-FR" dirty="0" smtClean="0"/>
              <a:t> a </a:t>
            </a:r>
            <a:r>
              <a:rPr lang="fr-FR" dirty="0" err="1" smtClean="0"/>
              <a:t>Grid</a:t>
            </a:r>
            <a:r>
              <a:rPr lang="fr-FR" dirty="0" smtClean="0"/>
              <a:t> to display </a:t>
            </a:r>
            <a:r>
              <a:rPr lang="fr-FR" dirty="0" err="1" smtClean="0"/>
              <a:t>these</a:t>
            </a:r>
            <a:r>
              <a:rPr lang="fr-FR" dirty="0" smtClean="0"/>
              <a:t> </a:t>
            </a:r>
            <a:r>
              <a:rPr lang="fr-FR" dirty="0" err="1" smtClean="0"/>
              <a:t>properties</a:t>
            </a:r>
            <a:r>
              <a:rPr lang="fr-FR" dirty="0" smtClean="0"/>
              <a:t> in a </a:t>
            </a:r>
            <a:r>
              <a:rPr lang="fr-FR" dirty="0" err="1" smtClean="0"/>
              <a:t>HubSection</a:t>
            </a:r>
            <a:endParaRPr lang="fr-FR" dirty="0" smtClean="0"/>
          </a:p>
          <a:p>
            <a:pPr lvl="1"/>
            <a:r>
              <a:rPr lang="fr-FR" dirty="0" smtClean="0"/>
              <a:t>Use Bindings to display </a:t>
            </a:r>
            <a:r>
              <a:rPr lang="fr-FR" dirty="0" err="1" smtClean="0"/>
              <a:t>your</a:t>
            </a:r>
            <a:r>
              <a:rPr lang="fr-FR" dirty="0" smtClean="0"/>
              <a:t> values</a:t>
            </a:r>
          </a:p>
          <a:p>
            <a:pPr lvl="1"/>
            <a:r>
              <a:rPr lang="fr-FR" dirty="0" err="1" smtClean="0"/>
              <a:t>Shouldn’t</a:t>
            </a:r>
            <a:r>
              <a:rPr lang="fr-FR" dirty="0" smtClean="0"/>
              <a:t> </a:t>
            </a:r>
            <a:r>
              <a:rPr lang="fr-FR" dirty="0" err="1" smtClean="0"/>
              <a:t>fail</a:t>
            </a:r>
            <a:r>
              <a:rPr lang="fr-FR" dirty="0" smtClean="0"/>
              <a:t> if values are </a:t>
            </a:r>
            <a:r>
              <a:rPr lang="fr-FR" dirty="0" err="1" smtClean="0"/>
              <a:t>empty</a:t>
            </a:r>
            <a:r>
              <a:rPr lang="fr-FR" dirty="0" smtClean="0"/>
              <a:t>!</a:t>
            </a:r>
          </a:p>
          <a:p>
            <a:pPr marL="457200" lvl="1" indent="0">
              <a:buNone/>
            </a:pPr>
            <a:r>
              <a:rPr lang="fr-FR" sz="5400" dirty="0" smtClean="0">
                <a:solidFill>
                  <a:srgbClr val="D9DEE3"/>
                </a:solidFill>
              </a:rPr>
              <a:t>BINDING </a:t>
            </a:r>
            <a:r>
              <a:rPr lang="fr-FR" sz="5400" dirty="0" smtClean="0">
                <a:solidFill>
                  <a:srgbClr val="D9DEE3"/>
                </a:solidFill>
              </a:rPr>
              <a:t>PROJECT</a:t>
            </a:r>
          </a:p>
        </p:txBody>
      </p:sp>
    </p:spTree>
    <p:extLst>
      <p:ext uri="{BB962C8B-B14F-4D97-AF65-F5344CB8AC3E}">
        <p14:creationId xmlns:p14="http://schemas.microsoft.com/office/powerpoint/2010/main" val="627219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Web Access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Storage, Settings and Web</a:t>
            </a:r>
            <a:endParaRPr lang="en-US" dirty="0"/>
          </a:p>
        </p:txBody>
      </p:sp>
      <p:pic>
        <p:nvPicPr>
          <p:cNvPr id="2050" name="Picture 2" descr="https://i.ytimg.com/vi/_CMHixb0KSI/maxresdefault.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29" t="2941" r="2515" b="2941"/>
          <a:stretch/>
        </p:blipFill>
        <p:spPr bwMode="auto">
          <a:xfrm>
            <a:off x="5557609" y="3217540"/>
            <a:ext cx="3262863" cy="18002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908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Introduction</a:t>
            </a:r>
          </a:p>
        </p:txBody>
      </p:sp>
      <p:sp>
        <p:nvSpPr>
          <p:cNvPr id="18434" name="Espace réservé du contenu 2"/>
          <p:cNvSpPr>
            <a:spLocks noGrp="1"/>
          </p:cNvSpPr>
          <p:nvPr>
            <p:ph idx="1"/>
          </p:nvPr>
        </p:nvSpPr>
        <p:spPr>
          <a:xfrm>
            <a:off x="467544" y="1128713"/>
            <a:ext cx="8280920" cy="4230687"/>
          </a:xfrm>
        </p:spPr>
        <p:txBody>
          <a:bodyPr/>
          <a:lstStyle/>
          <a:p>
            <a:r>
              <a:rPr lang="fr-FR" dirty="0" err="1" smtClean="0">
                <a:ea typeface="ＭＳ Ｐゴシック" pitchFamily="34" charset="-128"/>
              </a:rPr>
              <a:t>Many</a:t>
            </a:r>
            <a:r>
              <a:rPr lang="fr-FR" dirty="0" smtClean="0">
                <a:ea typeface="ＭＳ Ｐゴシック" pitchFamily="34" charset="-128"/>
              </a:rPr>
              <a:t> Universal Apps </a:t>
            </a:r>
            <a:r>
              <a:rPr lang="fr-FR" dirty="0" err="1" smtClean="0">
                <a:ea typeface="ＭＳ Ｐゴシック" pitchFamily="34" charset="-128"/>
              </a:rPr>
              <a:t>take</a:t>
            </a:r>
            <a:r>
              <a:rPr lang="fr-FR" dirty="0" smtClean="0">
                <a:ea typeface="ＭＳ Ｐゴシック" pitchFamily="34" charset="-128"/>
              </a:rPr>
              <a:t> </a:t>
            </a:r>
            <a:r>
              <a:rPr lang="fr-FR" dirty="0" err="1" smtClean="0">
                <a:ea typeface="ＭＳ Ｐゴシック" pitchFamily="34" charset="-128"/>
              </a:rPr>
              <a:t>advantage</a:t>
            </a:r>
            <a:r>
              <a:rPr lang="fr-FR" dirty="0" smtClean="0">
                <a:ea typeface="ＭＳ Ｐゴシック" pitchFamily="34" charset="-128"/>
              </a:rPr>
              <a:t> of Internet</a:t>
            </a:r>
          </a:p>
          <a:p>
            <a:pPr lvl="1"/>
            <a:r>
              <a:rPr lang="fr-FR" dirty="0" err="1" smtClean="0">
                <a:ea typeface="ＭＳ Ｐゴシック" pitchFamily="34" charset="-128"/>
              </a:rPr>
              <a:t>Gather</a:t>
            </a:r>
            <a:r>
              <a:rPr lang="fr-FR" dirty="0" smtClean="0">
                <a:ea typeface="ＭＳ Ｐゴシック" pitchFamily="34" charset="-128"/>
              </a:rPr>
              <a:t> data and display </a:t>
            </a:r>
            <a:r>
              <a:rPr lang="fr-FR" dirty="0" err="1" smtClean="0">
                <a:ea typeface="ＭＳ Ｐゴシック" pitchFamily="34" charset="-128"/>
              </a:rPr>
              <a:t>them</a:t>
            </a:r>
            <a:endParaRPr lang="fr-FR" dirty="0" smtClean="0">
              <a:ea typeface="ＭＳ Ｐゴシック" pitchFamily="34" charset="-128"/>
            </a:endParaRPr>
          </a:p>
          <a:p>
            <a:pPr lvl="1"/>
            <a:r>
              <a:rPr lang="fr-FR" dirty="0" smtClean="0">
                <a:ea typeface="ＭＳ Ｐゴシック" pitchFamily="34" charset="-128"/>
              </a:rPr>
              <a:t>Save </a:t>
            </a:r>
            <a:r>
              <a:rPr lang="fr-FR" dirty="0" err="1" smtClean="0">
                <a:ea typeface="ＭＳ Ｐゴシック" pitchFamily="34" charset="-128"/>
              </a:rPr>
              <a:t>preferences</a:t>
            </a:r>
            <a:r>
              <a:rPr lang="fr-FR" dirty="0" smtClean="0">
                <a:ea typeface="ＭＳ Ｐゴシック" pitchFamily="34" charset="-128"/>
              </a:rPr>
              <a:t>, </a:t>
            </a:r>
            <a:r>
              <a:rPr lang="fr-FR" dirty="0" err="1" smtClean="0">
                <a:ea typeface="ＭＳ Ｐゴシック" pitchFamily="34" charset="-128"/>
              </a:rPr>
              <a:t>accounts</a:t>
            </a:r>
            <a:r>
              <a:rPr lang="fr-FR" dirty="0" smtClean="0">
                <a:ea typeface="ＭＳ Ｐゴシック" pitchFamily="34" charset="-128"/>
              </a:rPr>
              <a:t>, data in the cloud</a:t>
            </a:r>
          </a:p>
          <a:p>
            <a:pPr lvl="1"/>
            <a:r>
              <a:rPr lang="fr-FR" dirty="0" smtClean="0">
                <a:ea typeface="ＭＳ Ｐゴシック" pitchFamily="34" charset="-128"/>
              </a:rPr>
              <a:t>Access to </a:t>
            </a:r>
            <a:r>
              <a:rPr lang="fr-FR" dirty="0" err="1" smtClean="0">
                <a:ea typeface="ＭＳ Ｐゴシック" pitchFamily="34" charset="-128"/>
              </a:rPr>
              <a:t>everything</a:t>
            </a:r>
            <a:r>
              <a:rPr lang="fr-FR" dirty="0" smtClean="0">
                <a:ea typeface="ＭＳ Ｐゴシック" pitchFamily="34" charset="-128"/>
              </a:rPr>
              <a:t> </a:t>
            </a:r>
            <a:r>
              <a:rPr lang="fr-FR" dirty="0" err="1" smtClean="0">
                <a:ea typeface="ＭＳ Ｐゴシック" pitchFamily="34" charset="-128"/>
              </a:rPr>
              <a:t>everywhere</a:t>
            </a:r>
            <a:endParaRPr lang="fr-FR" dirty="0" smtClean="0">
              <a:ea typeface="ＭＳ Ｐゴシック" pitchFamily="34" charset="-128"/>
            </a:endParaRPr>
          </a:p>
          <a:p>
            <a:pPr lvl="1"/>
            <a:endParaRPr lang="fr-FR" dirty="0">
              <a:ea typeface="ＭＳ Ｐゴシック" pitchFamily="34" charset="-128"/>
            </a:endParaRPr>
          </a:p>
          <a:p>
            <a:r>
              <a:rPr lang="fr-FR" dirty="0" smtClean="0">
                <a:ea typeface="ＭＳ Ｐゴシック" pitchFamily="34" charset="-128"/>
              </a:rPr>
              <a:t>Universal Apps are cool to </a:t>
            </a:r>
            <a:r>
              <a:rPr lang="fr-FR" dirty="0" err="1" smtClean="0">
                <a:ea typeface="ＭＳ Ｐゴシック" pitchFamily="34" charset="-128"/>
              </a:rPr>
              <a:t>browse</a:t>
            </a:r>
            <a:r>
              <a:rPr lang="fr-FR" dirty="0" smtClean="0">
                <a:ea typeface="ＭＳ Ｐゴシック" pitchFamily="34" charset="-128"/>
              </a:rPr>
              <a:t> content:</a:t>
            </a:r>
          </a:p>
          <a:p>
            <a:pPr lvl="1"/>
            <a:r>
              <a:rPr lang="fr-FR" dirty="0" err="1" smtClean="0">
                <a:ea typeface="ＭＳ Ｐゴシック" pitchFamily="34" charset="-128"/>
              </a:rPr>
              <a:t>Texts</a:t>
            </a:r>
            <a:r>
              <a:rPr lang="fr-FR" dirty="0" smtClean="0">
                <a:ea typeface="ＭＳ Ｐゴシック" pitchFamily="34" charset="-128"/>
              </a:rPr>
              <a:t>, </a:t>
            </a:r>
            <a:r>
              <a:rPr lang="fr-FR" dirty="0" err="1" smtClean="0">
                <a:ea typeface="ＭＳ Ｐゴシック" pitchFamily="34" charset="-128"/>
              </a:rPr>
              <a:t>Pictures</a:t>
            </a:r>
            <a:r>
              <a:rPr lang="fr-FR" dirty="0" smtClean="0">
                <a:ea typeface="ＭＳ Ｐゴシック" pitchFamily="34" charset="-128"/>
              </a:rPr>
              <a:t> applications (</a:t>
            </a:r>
            <a:r>
              <a:rPr lang="fr-FR" dirty="0" err="1" smtClean="0">
                <a:ea typeface="ＭＳ Ｐゴシック" pitchFamily="34" charset="-128"/>
              </a:rPr>
              <a:t>newpapers</a:t>
            </a:r>
            <a:r>
              <a:rPr lang="fr-FR" dirty="0" smtClean="0">
                <a:ea typeface="ＭＳ Ｐゴシック" pitchFamily="34" charset="-128"/>
              </a:rPr>
              <a:t>, </a:t>
            </a:r>
            <a:r>
              <a:rPr lang="fr-FR" dirty="0">
                <a:ea typeface="ＭＳ Ｐゴシック" pitchFamily="34" charset="-128"/>
              </a:rPr>
              <a:t>T</a:t>
            </a:r>
            <a:r>
              <a:rPr lang="fr-FR" dirty="0" smtClean="0">
                <a:ea typeface="ＭＳ Ｐゴシック" pitchFamily="34" charset="-128"/>
              </a:rPr>
              <a:t>umblr…)</a:t>
            </a:r>
          </a:p>
          <a:p>
            <a:pPr lvl="1"/>
            <a:r>
              <a:rPr lang="fr-FR" dirty="0" err="1" smtClean="0">
                <a:ea typeface="ＭＳ Ｐゴシック" pitchFamily="34" charset="-128"/>
              </a:rPr>
              <a:t>Movies</a:t>
            </a:r>
            <a:r>
              <a:rPr lang="fr-FR" dirty="0" smtClean="0">
                <a:ea typeface="ＭＳ Ｐゴシック" pitchFamily="34" charset="-128"/>
              </a:rPr>
              <a:t>, Music applications (</a:t>
            </a:r>
            <a:r>
              <a:rPr lang="fr-FR" dirty="0" err="1" smtClean="0">
                <a:ea typeface="ＭＳ Ｐゴシック" pitchFamily="34" charset="-128"/>
              </a:rPr>
              <a:t>Netflix</a:t>
            </a:r>
            <a:r>
              <a:rPr lang="fr-FR" dirty="0" smtClean="0">
                <a:ea typeface="ＭＳ Ｐゴシック" pitchFamily="34" charset="-128"/>
              </a:rPr>
              <a:t>, </a:t>
            </a:r>
            <a:r>
              <a:rPr lang="fr-FR" dirty="0" err="1" smtClean="0">
                <a:ea typeface="ＭＳ Ｐゴシック" pitchFamily="34" charset="-128"/>
              </a:rPr>
              <a:t>Spotify</a:t>
            </a:r>
            <a:r>
              <a:rPr lang="fr-FR" dirty="0" smtClean="0">
                <a:ea typeface="ＭＳ Ｐゴシック" pitchFamily="34" charset="-128"/>
              </a:rPr>
              <a:t>, …)</a:t>
            </a:r>
          </a:p>
          <a:p>
            <a:pPr lvl="1"/>
            <a:endParaRPr lang="fr-FR" dirty="0" smtClean="0">
              <a:ea typeface="ＭＳ Ｐゴシック" pitchFamily="34" charset="-128"/>
            </a:endParaRPr>
          </a:p>
          <a:p>
            <a:pPr lvl="1"/>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Web Access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86512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Universal Devices Connectivity</a:t>
            </a: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Apps </a:t>
            </a:r>
            <a:r>
              <a:rPr lang="fr-FR" dirty="0" err="1" smtClean="0">
                <a:ea typeface="ＭＳ Ｐゴシック" pitchFamily="34" charset="-128"/>
              </a:rPr>
              <a:t>can</a:t>
            </a:r>
            <a:r>
              <a:rPr lang="fr-FR" dirty="0" smtClean="0">
                <a:ea typeface="ＭＳ Ｐゴシック" pitchFamily="34" charset="-128"/>
              </a:rPr>
              <a:t> </a:t>
            </a:r>
            <a:r>
              <a:rPr lang="fr-FR" dirty="0" err="1" smtClean="0">
                <a:ea typeface="ＭＳ Ｐゴシック" pitchFamily="34" charset="-128"/>
              </a:rPr>
              <a:t>work</a:t>
            </a:r>
            <a:r>
              <a:rPr lang="fr-FR" dirty="0" smtClean="0">
                <a:ea typeface="ＭＳ Ｐゴシック" pitchFamily="34" charset="-128"/>
              </a:rPr>
              <a:t> on </a:t>
            </a:r>
            <a:r>
              <a:rPr lang="fr-FR" dirty="0" err="1" smtClean="0">
                <a:ea typeface="ＭＳ Ｐゴシック" pitchFamily="34" charset="-128"/>
              </a:rPr>
              <a:t>tablets</a:t>
            </a:r>
            <a:r>
              <a:rPr lang="fr-FR" dirty="0" smtClean="0">
                <a:ea typeface="ＭＳ Ｐゴシック" pitchFamily="34" charset="-128"/>
              </a:rPr>
              <a:t>, phones, computers…</a:t>
            </a:r>
          </a:p>
          <a:p>
            <a:pPr lvl="1"/>
            <a:r>
              <a:rPr lang="fr-FR" dirty="0" smtClean="0">
                <a:ea typeface="ＭＳ Ｐゴシック" pitchFamily="34" charset="-128"/>
              </a:rPr>
              <a:t>Internet </a:t>
            </a:r>
            <a:r>
              <a:rPr lang="fr-FR" dirty="0" err="1" smtClean="0">
                <a:ea typeface="ＭＳ Ｐゴシック" pitchFamily="34" charset="-128"/>
              </a:rPr>
              <a:t>isn’t</a:t>
            </a:r>
            <a:r>
              <a:rPr lang="fr-FR" dirty="0" smtClean="0">
                <a:ea typeface="ＭＳ Ｐゴシック" pitchFamily="34" charset="-128"/>
              </a:rPr>
              <a:t> </a:t>
            </a:r>
            <a:r>
              <a:rPr lang="fr-FR" dirty="0" err="1" smtClean="0">
                <a:ea typeface="ＭＳ Ｐゴシック" pitchFamily="34" charset="-128"/>
              </a:rPr>
              <a:t>guaranteed</a:t>
            </a:r>
            <a:r>
              <a:rPr lang="fr-FR" dirty="0" smtClean="0">
                <a:ea typeface="ＭＳ Ｐゴシック" pitchFamily="34" charset="-128"/>
              </a:rPr>
              <a:t>!</a:t>
            </a:r>
            <a:endParaRPr lang="fr-FR" dirty="0">
              <a:ea typeface="ＭＳ Ｐゴシック" pitchFamily="34" charset="-128"/>
            </a:endParaRPr>
          </a:p>
          <a:p>
            <a:r>
              <a:rPr lang="fr-FR" dirty="0" err="1" smtClean="0">
                <a:ea typeface="ＭＳ Ｐゴシック" pitchFamily="34" charset="-128"/>
              </a:rPr>
              <a:t>Always</a:t>
            </a:r>
            <a:r>
              <a:rPr lang="fr-FR" dirty="0" smtClean="0">
                <a:ea typeface="ＭＳ Ｐゴシック" pitchFamily="34" charset="-128"/>
              </a:rPr>
              <a:t> check internet first:</a:t>
            </a:r>
          </a:p>
          <a:p>
            <a:endParaRPr lang="fr-FR" dirty="0" smtClean="0">
              <a:ea typeface="ＭＳ Ｐゴシック" pitchFamily="34" charset="-128"/>
            </a:endParaRPr>
          </a:p>
          <a:p>
            <a:pPr lvl="1"/>
            <a:endParaRPr lang="fr-FR" dirty="0" smtClean="0">
              <a:ea typeface="ＭＳ Ｐゴシック" pitchFamily="34" charset="-128"/>
            </a:endParaRPr>
          </a:p>
          <a:p>
            <a:pPr lvl="1"/>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Web Access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6"/>
          <p:cNvSpPr/>
          <p:nvPr/>
        </p:nvSpPr>
        <p:spPr>
          <a:xfrm>
            <a:off x="179512" y="2713484"/>
            <a:ext cx="8785225" cy="2357190"/>
          </a:xfrm>
          <a:prstGeom prst="roundRect">
            <a:avLst>
              <a:gd name="adj" fmla="val 11607"/>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00B050"/>
                </a:solidFill>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using </a:t>
            </a:r>
            <a:r>
              <a:rPr lang="en-US" sz="1600" b="1" dirty="0" err="1">
                <a:solidFill>
                  <a:srgbClr val="00B050"/>
                </a:solidFill>
                <a:latin typeface="Courier New" panose="02070309020205020404" pitchFamily="49" charset="0"/>
                <a:cs typeface="Courier New" panose="02070309020205020404" pitchFamily="49" charset="0"/>
              </a:rPr>
              <a:t>Windows.Networking.Connectivity</a:t>
            </a:r>
            <a:r>
              <a:rPr lang="en-US" sz="1600" b="1" dirty="0">
                <a:solidFill>
                  <a:srgbClr val="00B050"/>
                </a:solidFill>
                <a:latin typeface="Courier New" panose="02070309020205020404" pitchFamily="49" charset="0"/>
                <a:cs typeface="Courier New" panose="02070309020205020404" pitchFamily="49" charset="0"/>
              </a:rPr>
              <a:t>;</a:t>
            </a:r>
            <a:r>
              <a:rPr lang="fr-FR" sz="1600" b="1" dirty="0" smtClean="0">
                <a:solidFill>
                  <a:srgbClr val="00B050"/>
                </a:solidFill>
                <a:latin typeface="Courier New" panose="02070309020205020404" pitchFamily="49" charset="0"/>
                <a:cs typeface="Courier New" panose="02070309020205020404" pitchFamily="49" charset="0"/>
              </a:rPr>
              <a:t> </a:t>
            </a:r>
            <a:endParaRPr lang="en-US" sz="1600" b="1" dirty="0" smtClean="0">
              <a:solidFill>
                <a:srgbClr val="00B050"/>
              </a:solidFill>
              <a:latin typeface="Courier New" panose="02070309020205020404" pitchFamily="49" charset="0"/>
              <a:cs typeface="Courier New" panose="02070309020205020404" pitchFamily="49" charset="0"/>
            </a:endParaRPr>
          </a:p>
          <a:p>
            <a:r>
              <a:rPr lang="en-US" sz="1600" b="1" dirty="0" smtClean="0">
                <a:solidFill>
                  <a:srgbClr val="0070C0"/>
                </a:solidFill>
                <a:latin typeface="Courier New" panose="02070309020205020404" pitchFamily="49" charset="0"/>
                <a:cs typeface="Courier New" panose="02070309020205020404" pitchFamily="49" charset="0"/>
              </a:rPr>
              <a:t>public static bool</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IsInternet</a:t>
            </a:r>
            <a:r>
              <a:rPr lang="en-US" sz="1600" b="1" dirty="0" smtClean="0">
                <a:latin typeface="Courier New" panose="02070309020205020404" pitchFamily="49" charset="0"/>
                <a:cs typeface="Courier New" panose="02070309020205020404" pitchFamily="49" charset="0"/>
              </a:rPr>
              <a:t>() {</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ConnectionProfile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connections =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NetworkInformation.GetInternetConnectionProfile</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0070C0"/>
                </a:solidFill>
                <a:latin typeface="Courier New" panose="02070309020205020404" pitchFamily="49" charset="0"/>
                <a:cs typeface="Courier New" panose="02070309020205020404" pitchFamily="49" charset="0"/>
              </a:rPr>
              <a:t>bool</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internet = connections != </a:t>
            </a:r>
            <a:r>
              <a:rPr lang="en-US" sz="1600" b="1" dirty="0">
                <a:solidFill>
                  <a:schemeClr val="tx1"/>
                </a:solidFill>
                <a:latin typeface="Courier New" panose="02070309020205020404" pitchFamily="49" charset="0"/>
                <a:cs typeface="Courier New" panose="02070309020205020404" pitchFamily="49" charset="0"/>
              </a:rPr>
              <a:t>null </a:t>
            </a:r>
            <a:r>
              <a:rPr lang="en-US" sz="1600" b="1" dirty="0" smtClean="0">
                <a:latin typeface="Courier New" panose="02070309020205020404" pitchFamily="49" charset="0"/>
                <a:cs typeface="Courier New" panose="02070309020205020404" pitchFamily="49" charset="0"/>
              </a:rPr>
              <a:t>&amp;&amp;</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connections.GetNetworkConnectivityLevel</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NetworkConnectivityLevel.InternetAccess</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0070C0"/>
                </a:solidFill>
                <a:latin typeface="Courier New" panose="02070309020205020404" pitchFamily="49" charset="0"/>
                <a:cs typeface="Courier New" panose="02070309020205020404" pitchFamily="49" charset="0"/>
              </a:rPr>
              <a:t>return</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internet;</a:t>
            </a:r>
          </a:p>
          <a:p>
            <a:r>
              <a:rPr lang="en-US" sz="1600" b="1" dirty="0" smtClean="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9325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HttpClient</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err="1" smtClean="0">
                <a:ea typeface="ＭＳ Ｐゴシック" pitchFamily="34" charset="-128"/>
              </a:rPr>
              <a:t>Every</a:t>
            </a:r>
            <a:r>
              <a:rPr lang="fr-FR" dirty="0" smtClean="0">
                <a:ea typeface="ＭＳ Ｐゴシック" pitchFamily="34" charset="-128"/>
              </a:rPr>
              <a:t> .NET Web </a:t>
            </a:r>
            <a:r>
              <a:rPr lang="fr-FR" dirty="0" err="1" smtClean="0">
                <a:ea typeface="ＭＳ Ｐゴシック" pitchFamily="34" charset="-128"/>
              </a:rPr>
              <a:t>request</a:t>
            </a:r>
            <a:r>
              <a:rPr lang="fr-FR" dirty="0" smtClean="0">
                <a:ea typeface="ＭＳ Ｐゴシック" pitchFamily="34" charset="-128"/>
              </a:rPr>
              <a:t> </a:t>
            </a:r>
            <a:r>
              <a:rPr lang="fr-FR" dirty="0" err="1" smtClean="0">
                <a:ea typeface="ＭＳ Ｐゴシック" pitchFamily="34" charset="-128"/>
              </a:rPr>
              <a:t>can</a:t>
            </a:r>
            <a:r>
              <a:rPr lang="fr-FR" dirty="0" smtClean="0">
                <a:ea typeface="ＭＳ Ｐゴシック" pitchFamily="34" charset="-128"/>
              </a:rPr>
              <a:t> </a:t>
            </a:r>
            <a:r>
              <a:rPr lang="fr-FR" dirty="0" err="1" smtClean="0">
                <a:ea typeface="ＭＳ Ｐゴシック" pitchFamily="34" charset="-128"/>
              </a:rPr>
              <a:t>pass</a:t>
            </a:r>
            <a:r>
              <a:rPr lang="fr-FR" dirty="0" smtClean="0">
                <a:ea typeface="ＭＳ Ｐゴシック" pitchFamily="34" charset="-128"/>
              </a:rPr>
              <a:t> </a:t>
            </a:r>
            <a:r>
              <a:rPr lang="fr-FR" dirty="0" err="1" smtClean="0">
                <a:ea typeface="ＭＳ Ｐゴシック" pitchFamily="34" charset="-128"/>
              </a:rPr>
              <a:t>through</a:t>
            </a:r>
            <a:r>
              <a:rPr lang="fr-FR" dirty="0" smtClean="0">
                <a:ea typeface="ＭＳ Ｐゴシック" pitchFamily="34" charset="-128"/>
              </a:rPr>
              <a:t> </a:t>
            </a:r>
            <a:r>
              <a:rPr lang="fr-FR" dirty="0" err="1" smtClean="0">
                <a:ea typeface="ＭＳ Ｐゴシック" pitchFamily="34" charset="-128"/>
              </a:rPr>
              <a:t>HttpClient</a:t>
            </a:r>
            <a:endParaRPr lang="fr-FR" dirty="0" smtClean="0">
              <a:ea typeface="ＭＳ Ｐゴシック" pitchFamily="34" charset="-128"/>
            </a:endParaRPr>
          </a:p>
          <a:p>
            <a:pPr lvl="1"/>
            <a:r>
              <a:rPr lang="fr-FR" dirty="0" smtClean="0">
                <a:ea typeface="ＭＳ Ｐゴシック" pitchFamily="34" charset="-128"/>
              </a:rPr>
              <a:t>No </a:t>
            </a:r>
            <a:r>
              <a:rPr lang="fr-FR" dirty="0" err="1" smtClean="0">
                <a:ea typeface="ＭＳ Ｐゴシック" pitchFamily="34" charset="-128"/>
              </a:rPr>
              <a:t>special</a:t>
            </a:r>
            <a:r>
              <a:rPr lang="fr-FR" dirty="0" smtClean="0">
                <a:ea typeface="ＭＳ Ｐゴシック" pitchFamily="34" charset="-128"/>
              </a:rPr>
              <a:t> </a:t>
            </a:r>
            <a:r>
              <a:rPr lang="fr-FR" dirty="0" err="1" smtClean="0">
                <a:ea typeface="ＭＳ Ｐゴシック" pitchFamily="34" charset="-128"/>
              </a:rPr>
              <a:t>treatment</a:t>
            </a:r>
            <a:r>
              <a:rPr lang="fr-FR" dirty="0" smtClean="0">
                <a:ea typeface="ＭＳ Ｐゴシック" pitchFamily="34" charset="-128"/>
              </a:rPr>
              <a:t> for Universal Apps</a:t>
            </a:r>
          </a:p>
          <a:p>
            <a:pPr lvl="1"/>
            <a:r>
              <a:rPr lang="fr-FR" dirty="0" smtClean="0">
                <a:ea typeface="ＭＳ Ｐゴシック" pitchFamily="34" charset="-128"/>
              </a:rPr>
              <a:t>Works for WPF, ASP.NET, Windows Phone, …</a:t>
            </a:r>
          </a:p>
          <a:p>
            <a:pPr lvl="1"/>
            <a:r>
              <a:rPr lang="fr-FR" dirty="0" err="1" smtClean="0">
                <a:ea typeface="ＭＳ Ｐゴシック" pitchFamily="34" charset="-128"/>
              </a:rPr>
              <a:t>Async</a:t>
            </a:r>
            <a:r>
              <a:rPr lang="fr-FR" dirty="0" smtClean="0">
                <a:ea typeface="ＭＳ Ｐゴシック" pitchFamily="34" charset="-128"/>
              </a:rPr>
              <a:t>!</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Web Access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8"/>
          <p:cNvSpPr/>
          <p:nvPr/>
        </p:nvSpPr>
        <p:spPr>
          <a:xfrm>
            <a:off x="179512" y="3217540"/>
            <a:ext cx="8785225" cy="11521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err="1">
                <a:latin typeface="Courier New" panose="02070309020205020404" pitchFamily="49" charset="0"/>
                <a:cs typeface="Courier New" panose="02070309020205020404" pitchFamily="49" charset="0"/>
              </a:rPr>
              <a:t>HttpClient</a:t>
            </a:r>
            <a:r>
              <a:rPr lang="en-US" sz="1600" b="1" dirty="0">
                <a:latin typeface="Courier New" panose="02070309020205020404" pitchFamily="49" charset="0"/>
                <a:cs typeface="Courier New" panose="02070309020205020404" pitchFamily="49" charset="0"/>
              </a:rPr>
              <a:t> client = new </a:t>
            </a:r>
            <a:r>
              <a:rPr lang="en-US" sz="1600" b="1" dirty="0" err="1">
                <a:latin typeface="Courier New" panose="02070309020205020404" pitchFamily="49" charset="0"/>
                <a:cs typeface="Courier New" panose="02070309020205020404" pitchFamily="49" charset="0"/>
              </a:rPr>
              <a:t>HttpClient</a:t>
            </a:r>
            <a:r>
              <a:rPr lang="en-US" sz="1600" b="1" dirty="0">
                <a:latin typeface="Courier New" panose="02070309020205020404" pitchFamily="49" charset="0"/>
                <a:cs typeface="Courier New" panose="02070309020205020404" pitchFamily="49" charset="0"/>
              </a:rPr>
              <a:t>();</a:t>
            </a:r>
          </a:p>
          <a:p>
            <a:r>
              <a:rPr lang="en-US" sz="1600" b="1" dirty="0" err="1" smtClean="0">
                <a:latin typeface="Courier New" panose="02070309020205020404" pitchFamily="49" charset="0"/>
                <a:cs typeface="Courier New" panose="02070309020205020404" pitchFamily="49" charset="0"/>
              </a:rPr>
              <a:t>HttpResponseMessage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message = </a:t>
            </a:r>
            <a:r>
              <a:rPr lang="en-US" sz="1600" b="1" dirty="0">
                <a:solidFill>
                  <a:srgbClr val="0070C0"/>
                </a:solidFill>
                <a:latin typeface="Courier New" panose="02070309020205020404" pitchFamily="49" charset="0"/>
                <a:cs typeface="Courier New" panose="02070309020205020404" pitchFamily="49" charset="0"/>
              </a:rPr>
              <a:t>await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client.GetAsync</a:t>
            </a:r>
            <a:r>
              <a:rPr lang="en-US" sz="1600" b="1" dirty="0">
                <a:latin typeface="Courier New" panose="02070309020205020404" pitchFamily="49" charset="0"/>
                <a:cs typeface="Courier New" panose="02070309020205020404" pitchFamily="49" charset="0"/>
              </a:rPr>
              <a:t>(new Uri</a:t>
            </a:r>
            <a:r>
              <a:rPr lang="en-US" sz="1600" b="1" dirty="0" smtClean="0">
                <a:latin typeface="Courier New" panose="02070309020205020404" pitchFamily="49" charset="0"/>
                <a:cs typeface="Courier New" panose="02070309020205020404" pitchFamily="49" charset="0"/>
              </a:rPr>
              <a:t>(</a:t>
            </a:r>
            <a:r>
              <a:rPr lang="en-US" sz="1600" b="1" dirty="0" smtClean="0">
                <a:solidFill>
                  <a:srgbClr val="00B050"/>
                </a:solidFill>
                <a:latin typeface="Courier New" panose="02070309020205020404" pitchFamily="49" charset="0"/>
                <a:cs typeface="Courier New" panose="02070309020205020404" pitchFamily="49" charset="0"/>
              </a:rPr>
              <a:t>"..."</a:t>
            </a:r>
            <a:r>
              <a:rPr lang="en-US" sz="1600" b="1" dirty="0" smtClean="0">
                <a:latin typeface="Courier New" panose="02070309020205020404" pitchFamily="49" charset="0"/>
                <a:cs typeface="Courier New" panose="02070309020205020404" pitchFamily="49" charset="0"/>
              </a:rPr>
              <a:t>));</a:t>
            </a:r>
          </a:p>
          <a:p>
            <a:endParaRPr lang="fr-FR" sz="1600" b="1" dirty="0">
              <a:solidFill>
                <a:srgbClr val="00B050"/>
              </a:solidFill>
              <a:latin typeface="Courier New" panose="02070309020205020404" pitchFamily="49" charset="0"/>
              <a:cs typeface="Courier New" panose="02070309020205020404" pitchFamily="49" charset="0"/>
            </a:endParaRPr>
          </a:p>
          <a:p>
            <a:r>
              <a:rPr lang="en-US" sz="1600" b="1" dirty="0" smtClean="0">
                <a:solidFill>
                  <a:srgbClr val="0070C0"/>
                </a:solidFill>
                <a:latin typeface="Courier New" panose="02070309020205020404" pitchFamily="49" charset="0"/>
                <a:cs typeface="Courier New" panose="02070309020205020404" pitchFamily="49" charset="0"/>
              </a:rPr>
              <a:t>string</a:t>
            </a:r>
            <a:r>
              <a:rPr lang="en-US" sz="1600" b="1" dirty="0" smtClean="0">
                <a:latin typeface="Courier New" panose="02070309020205020404" pitchFamily="49" charset="0"/>
                <a:cs typeface="Courier New" panose="02070309020205020404" pitchFamily="49" charset="0"/>
              </a:rPr>
              <a:t> result = </a:t>
            </a:r>
            <a:r>
              <a:rPr lang="en-US" sz="1600" b="1" dirty="0">
                <a:solidFill>
                  <a:srgbClr val="0070C0"/>
                </a:solidFill>
                <a:latin typeface="Courier New" panose="02070309020205020404" pitchFamily="49" charset="0"/>
                <a:cs typeface="Courier New" panose="02070309020205020404" pitchFamily="49" charset="0"/>
              </a:rPr>
              <a:t>await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message.Content.ReadAsStringAsync</a:t>
            </a:r>
            <a:r>
              <a:rPr lang="en-US" sz="1600" b="1" dirty="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66191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Newtonsoft.JSON</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For </a:t>
            </a:r>
            <a:r>
              <a:rPr lang="fr-FR" dirty="0" err="1" smtClean="0">
                <a:ea typeface="ＭＳ Ｐゴシック" pitchFamily="34" charset="-128"/>
              </a:rPr>
              <a:t>this</a:t>
            </a:r>
            <a:r>
              <a:rPr lang="fr-FR" dirty="0">
                <a:ea typeface="ＭＳ Ｐゴシック" pitchFamily="34" charset="-128"/>
              </a:rPr>
              <a:t> </a:t>
            </a:r>
            <a:r>
              <a:rPr lang="fr-FR" dirty="0" smtClean="0">
                <a:ea typeface="ＭＳ Ｐゴシック" pitchFamily="34" charset="-128"/>
              </a:rPr>
              <a:t>part </a:t>
            </a:r>
            <a:r>
              <a:rPr lang="fr-FR" dirty="0" err="1" smtClean="0">
                <a:ea typeface="ＭＳ Ｐゴシック" pitchFamily="34" charset="-128"/>
              </a:rPr>
              <a:t>we’ll</a:t>
            </a:r>
            <a:r>
              <a:rPr lang="fr-FR" dirty="0" smtClean="0">
                <a:ea typeface="ＭＳ Ｐゴシック" pitchFamily="34" charset="-128"/>
              </a:rPr>
              <a:t> </a:t>
            </a:r>
            <a:r>
              <a:rPr lang="fr-FR" dirty="0" err="1" smtClean="0">
                <a:ea typeface="ＭＳ Ｐゴシック" pitchFamily="34" charset="-128"/>
              </a:rPr>
              <a:t>need</a:t>
            </a:r>
            <a:r>
              <a:rPr lang="fr-FR" dirty="0" smtClean="0">
                <a:ea typeface="ＭＳ Ｐゴシック" pitchFamily="34" charset="-128"/>
              </a:rPr>
              <a:t> a JSON </a:t>
            </a:r>
            <a:r>
              <a:rPr lang="fr-FR" dirty="0" err="1" smtClean="0">
                <a:ea typeface="ＭＳ Ｐゴシック" pitchFamily="34" charset="-128"/>
              </a:rPr>
              <a:t>parser</a:t>
            </a:r>
            <a:endParaRPr lang="fr-FR" dirty="0" smtClean="0">
              <a:ea typeface="ＭＳ Ｐゴシック" pitchFamily="34" charset="-128"/>
            </a:endParaRPr>
          </a:p>
          <a:p>
            <a:pPr lvl="1"/>
            <a:r>
              <a:rPr lang="fr-FR" dirty="0" err="1" smtClean="0">
                <a:ea typeface="ＭＳ Ｐゴシック" pitchFamily="34" charset="-128"/>
              </a:rPr>
              <a:t>Newtonsoft.Json</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t>
            </a:r>
            <a:r>
              <a:rPr lang="fr-FR" dirty="0" err="1" smtClean="0">
                <a:ea typeface="ＭＳ Ｐゴシック" pitchFamily="34" charset="-128"/>
              </a:rPr>
              <a:t>great</a:t>
            </a:r>
            <a:r>
              <a:rPr lang="fr-FR" dirty="0" smtClean="0">
                <a:ea typeface="ＭＳ Ｐゴシック" pitchFamily="34" charset="-128"/>
              </a:rPr>
              <a:t> for </a:t>
            </a:r>
            <a:r>
              <a:rPr lang="fr-FR" dirty="0" err="1" smtClean="0">
                <a:ea typeface="ＭＳ Ｐゴシック" pitchFamily="34" charset="-128"/>
              </a:rPr>
              <a:t>this</a:t>
            </a:r>
            <a:r>
              <a:rPr lang="fr-FR" dirty="0" smtClean="0">
                <a:ea typeface="ＭＳ Ｐゴシック" pitchFamily="34" charset="-128"/>
              </a:rPr>
              <a:t> </a:t>
            </a:r>
            <a:r>
              <a:rPr lang="fr-FR" dirty="0" err="1" smtClean="0">
                <a:ea typeface="ＭＳ Ｐゴシック" pitchFamily="34" charset="-128"/>
              </a:rPr>
              <a:t>purpose</a:t>
            </a:r>
            <a:r>
              <a:rPr lang="fr-FR" dirty="0" smtClean="0">
                <a:ea typeface="ＭＳ Ｐゴシック" pitchFamily="34" charset="-128"/>
              </a:rPr>
              <a:t>!</a:t>
            </a:r>
          </a:p>
          <a:p>
            <a:pPr lvl="1"/>
            <a:r>
              <a:rPr lang="fr-FR" dirty="0" smtClean="0">
                <a:ea typeface="ＭＳ Ｐゴシック" pitchFamily="34" charset="-128"/>
              </a:rPr>
              <a:t>Install </a:t>
            </a:r>
            <a:r>
              <a:rPr lang="fr-FR" dirty="0" err="1" smtClean="0">
                <a:ea typeface="ＭＳ Ｐゴシック" pitchFamily="34" charset="-128"/>
              </a:rPr>
              <a:t>it</a:t>
            </a:r>
            <a:r>
              <a:rPr lang="fr-FR" dirty="0" smtClean="0">
                <a:ea typeface="ＭＳ Ｐゴシック" pitchFamily="34" charset="-128"/>
              </a:rPr>
              <a:t> </a:t>
            </a:r>
            <a:r>
              <a:rPr lang="fr-FR" dirty="0" err="1" smtClean="0">
                <a:ea typeface="ＭＳ Ｐゴシック" pitchFamily="34" charset="-128"/>
              </a:rPr>
              <a:t>from</a:t>
            </a:r>
            <a:r>
              <a:rPr lang="fr-FR" dirty="0" smtClean="0">
                <a:ea typeface="ＭＳ Ｐゴシック" pitchFamily="34" charset="-128"/>
              </a:rPr>
              <a:t> </a:t>
            </a:r>
            <a:r>
              <a:rPr lang="fr-FR" dirty="0" err="1" smtClean="0">
                <a:ea typeface="ＭＳ Ｐゴシック" pitchFamily="34" charset="-128"/>
              </a:rPr>
              <a:t>NuGet</a:t>
            </a:r>
            <a:endParaRPr lang="fr-FR" dirty="0" smtClean="0">
              <a:ea typeface="ＭＳ Ｐゴシック" pitchFamily="34" charset="-128"/>
            </a:endParaRPr>
          </a:p>
          <a:p>
            <a:pPr lvl="1"/>
            <a:endParaRPr lang="fr-FR" dirty="0">
              <a:ea typeface="ＭＳ Ｐゴシック" pitchFamily="34" charset="-128"/>
            </a:endParaRPr>
          </a:p>
          <a:p>
            <a:r>
              <a:rPr lang="fr-FR" dirty="0" err="1" smtClean="0">
                <a:ea typeface="ＭＳ Ｐゴシック" pitchFamily="34" charset="-128"/>
              </a:rPr>
              <a:t>Keep</a:t>
            </a:r>
            <a:r>
              <a:rPr lang="fr-FR" dirty="0" smtClean="0">
                <a:ea typeface="ＭＳ Ｐゴシック" pitchFamily="34" charset="-128"/>
              </a:rPr>
              <a:t> in </a:t>
            </a:r>
            <a:r>
              <a:rPr lang="fr-FR" dirty="0" err="1" smtClean="0">
                <a:ea typeface="ＭＳ Ｐゴシック" pitchFamily="34" charset="-128"/>
              </a:rPr>
              <a:t>mind</a:t>
            </a:r>
            <a:r>
              <a:rPr lang="fr-FR" dirty="0" smtClean="0">
                <a:ea typeface="ＭＳ Ｐゴシック" pitchFamily="34" charset="-128"/>
              </a:rPr>
              <a:t> </a:t>
            </a:r>
            <a:r>
              <a:rPr lang="fr-FR" dirty="0" err="1" smtClean="0">
                <a:ea typeface="ＭＳ Ｐゴシック" pitchFamily="34" charset="-128"/>
              </a:rPr>
              <a:t>it’s</a:t>
            </a:r>
            <a:r>
              <a:rPr lang="fr-FR" dirty="0" smtClean="0">
                <a:ea typeface="ＭＳ Ｐゴシック" pitchFamily="34" charset="-128"/>
              </a:rPr>
              <a:t> not a course about </a:t>
            </a:r>
            <a:r>
              <a:rPr lang="fr-FR" dirty="0" err="1" smtClean="0">
                <a:ea typeface="ＭＳ Ｐゴシック" pitchFamily="34" charset="-128"/>
              </a:rPr>
              <a:t>this</a:t>
            </a:r>
            <a:r>
              <a:rPr lang="fr-FR" dirty="0" smtClean="0">
                <a:ea typeface="ＭＳ Ｐゴシック" pitchFamily="34" charset="-128"/>
              </a:rPr>
              <a:t> </a:t>
            </a:r>
            <a:r>
              <a:rPr lang="fr-FR" dirty="0" err="1" smtClean="0">
                <a:ea typeface="ＭＳ Ｐゴシック" pitchFamily="34" charset="-128"/>
              </a:rPr>
              <a:t>library</a:t>
            </a:r>
            <a:endParaRPr lang="fr-FR" dirty="0" smtClean="0">
              <a:ea typeface="ＭＳ Ｐゴシック" pitchFamily="34" charset="-128"/>
            </a:endParaRPr>
          </a:p>
          <a:p>
            <a:pPr lvl="1"/>
            <a:r>
              <a:rPr lang="fr-FR" dirty="0" err="1" smtClean="0">
                <a:ea typeface="ＭＳ Ｐゴシック" pitchFamily="34" charset="-128"/>
              </a:rPr>
              <a:t>We’ll</a:t>
            </a:r>
            <a:r>
              <a:rPr lang="fr-FR" dirty="0" smtClean="0">
                <a:ea typeface="ＭＳ Ｐゴシック" pitchFamily="34" charset="-128"/>
              </a:rPr>
              <a:t> </a:t>
            </a:r>
            <a:r>
              <a:rPr lang="fr-FR" dirty="0" err="1" smtClean="0">
                <a:ea typeface="ＭＳ Ｐゴシック" pitchFamily="34" charset="-128"/>
              </a:rPr>
              <a:t>just</a:t>
            </a:r>
            <a:r>
              <a:rPr lang="fr-FR" dirty="0" smtClean="0">
                <a:ea typeface="ＭＳ Ｐゴシック" pitchFamily="34" charset="-128"/>
              </a:rPr>
              <a:t> use </a:t>
            </a:r>
            <a:r>
              <a:rPr lang="fr-FR" dirty="0" err="1" smtClean="0">
                <a:ea typeface="ＭＳ Ｐゴシック" pitchFamily="34" charset="-128"/>
              </a:rPr>
              <a:t>it</a:t>
            </a:r>
            <a:r>
              <a:rPr lang="fr-FR" dirty="0" smtClean="0">
                <a:ea typeface="ＭＳ Ｐゴシック" pitchFamily="34" charset="-128"/>
              </a:rPr>
              <a:t> </a:t>
            </a:r>
            <a:r>
              <a:rPr lang="fr-FR" dirty="0" err="1" smtClean="0">
                <a:ea typeface="ＭＳ Ｐゴシック" pitchFamily="34" charset="-128"/>
              </a:rPr>
              <a:t>quickly</a:t>
            </a:r>
            <a:r>
              <a:rPr lang="fr-FR" dirty="0" smtClean="0">
                <a:ea typeface="ＭＳ Ｐゴシック" pitchFamily="34" charset="-128"/>
              </a:rPr>
              <a:t> to </a:t>
            </a:r>
            <a:r>
              <a:rPr lang="fr-FR" dirty="0" err="1" smtClean="0">
                <a:ea typeface="ＭＳ Ｐゴシック" pitchFamily="34" charset="-128"/>
              </a:rPr>
              <a:t>get</a:t>
            </a:r>
            <a:r>
              <a:rPr lang="fr-FR" dirty="0" smtClean="0">
                <a:ea typeface="ＭＳ Ｐゴシック" pitchFamily="34" charset="-128"/>
              </a:rPr>
              <a:t> </a:t>
            </a:r>
            <a:r>
              <a:rPr lang="fr-FR" dirty="0" err="1" smtClean="0">
                <a:ea typeface="ＭＳ Ｐゴシック" pitchFamily="34" charset="-128"/>
              </a:rPr>
              <a:t>our</a:t>
            </a:r>
            <a:r>
              <a:rPr lang="fr-FR" dirty="0" smtClean="0">
                <a:ea typeface="ＭＳ Ｐゴシック" pitchFamily="34" charset="-128"/>
              </a:rPr>
              <a:t> data</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Web Access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à coins arrondis 8"/>
          <p:cNvSpPr/>
          <p:nvPr/>
        </p:nvSpPr>
        <p:spPr>
          <a:xfrm>
            <a:off x="179512" y="4009628"/>
            <a:ext cx="8785225" cy="11521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00B050"/>
                </a:solidFill>
                <a:latin typeface="Courier New" panose="02070309020205020404" pitchFamily="49" charset="0"/>
                <a:cs typeface="Courier New" panose="02070309020205020404" pitchFamily="49" charset="0"/>
              </a:rPr>
              <a:t>// </a:t>
            </a:r>
            <a:r>
              <a:rPr lang="fr-FR" sz="1600" b="1" dirty="0" err="1" smtClean="0">
                <a:solidFill>
                  <a:srgbClr val="00B050"/>
                </a:solidFill>
                <a:latin typeface="Courier New" panose="02070309020205020404" pitchFamily="49" charset="0"/>
                <a:cs typeface="Courier New" panose="02070309020205020404" pitchFamily="49" charset="0"/>
              </a:rPr>
              <a:t>using</a:t>
            </a:r>
            <a:r>
              <a:rPr lang="fr-FR" sz="1600" b="1" dirty="0">
                <a:solidFill>
                  <a:srgbClr val="00B050"/>
                </a:solidFill>
                <a:latin typeface="Courier New" panose="02070309020205020404" pitchFamily="49" charset="0"/>
                <a:cs typeface="Courier New" panose="02070309020205020404" pitchFamily="49" charset="0"/>
              </a:rPr>
              <a:t> </a:t>
            </a:r>
            <a:r>
              <a:rPr lang="en-US" sz="1600" b="1" dirty="0" err="1" smtClean="0">
                <a:solidFill>
                  <a:srgbClr val="00B050"/>
                </a:solidFill>
                <a:latin typeface="Courier New" panose="02070309020205020404" pitchFamily="49" charset="0"/>
                <a:cs typeface="Courier New" panose="02070309020205020404" pitchFamily="49" charset="0"/>
              </a:rPr>
              <a:t>Newtonsoft.Json</a:t>
            </a:r>
            <a:r>
              <a:rPr lang="en-US" sz="1600" b="1" dirty="0">
                <a:solidFill>
                  <a:srgbClr val="00B050"/>
                </a:solidFill>
                <a:latin typeface="Courier New" panose="02070309020205020404" pitchFamily="49" charset="0"/>
                <a:cs typeface="Courier New" panose="02070309020205020404" pitchFamily="49" charset="0"/>
              </a:rPr>
              <a:t>;</a:t>
            </a:r>
          </a:p>
          <a:p>
            <a:r>
              <a:rPr lang="en-US" sz="1600" b="1" dirty="0" smtClean="0">
                <a:solidFill>
                  <a:srgbClr val="00B050"/>
                </a:solidFill>
                <a:latin typeface="Courier New" panose="02070309020205020404" pitchFamily="49" charset="0"/>
                <a:cs typeface="Courier New" panose="02070309020205020404" pitchFamily="49" charset="0"/>
              </a:rPr>
              <a:t>// using </a:t>
            </a:r>
            <a:r>
              <a:rPr lang="en-US" sz="1600" b="1" dirty="0" err="1">
                <a:solidFill>
                  <a:srgbClr val="00B050"/>
                </a:solidFill>
                <a:latin typeface="Courier New" panose="02070309020205020404" pitchFamily="49" charset="0"/>
                <a:cs typeface="Courier New" panose="02070309020205020404" pitchFamily="49" charset="0"/>
              </a:rPr>
              <a:t>Newtonsoft.Json.Linq</a:t>
            </a:r>
            <a:r>
              <a:rPr lang="en-US" sz="1600" b="1" dirty="0">
                <a:solidFill>
                  <a:srgbClr val="00B050"/>
                </a:solidFill>
                <a:latin typeface="Courier New" panose="02070309020205020404" pitchFamily="49" charset="0"/>
                <a:cs typeface="Courier New" panose="02070309020205020404" pitchFamily="49" charset="0"/>
              </a:rPr>
              <a:t>;</a:t>
            </a:r>
            <a:endParaRPr lang="en-US" sz="1600" b="1" dirty="0" smtClean="0">
              <a:solidFill>
                <a:srgbClr val="00B050"/>
              </a:solidFill>
              <a:latin typeface="Courier New" panose="02070309020205020404" pitchFamily="49" charset="0"/>
              <a:cs typeface="Courier New" panose="02070309020205020404" pitchFamily="49" charset="0"/>
            </a:endParaRPr>
          </a:p>
          <a:p>
            <a:r>
              <a:rPr lang="en-US" sz="1600" b="1" dirty="0" err="1" smtClean="0">
                <a:latin typeface="Courier New" panose="02070309020205020404" pitchFamily="49" charset="0"/>
                <a:cs typeface="Courier New" panose="02070309020205020404" pitchFamily="49" charset="0"/>
              </a:rPr>
              <a:t>JObject</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obj</a:t>
            </a:r>
            <a:r>
              <a:rPr lang="en-US" sz="1600" b="1" dirty="0">
                <a:latin typeface="Courier New" panose="02070309020205020404" pitchFamily="49" charset="0"/>
                <a:cs typeface="Courier New" panose="02070309020205020404" pitchFamily="49" charset="0"/>
              </a:rPr>
              <a:t> = </a:t>
            </a:r>
            <a:r>
              <a:rPr lang="en-US" sz="1600" b="1" dirty="0" err="1" smtClean="0">
                <a:latin typeface="Courier New" panose="02070309020205020404" pitchFamily="49" charset="0"/>
                <a:cs typeface="Courier New" panose="02070309020205020404" pitchFamily="49" charset="0"/>
              </a:rPr>
              <a:t>JObject.Parse</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someJSONdata</a:t>
            </a:r>
            <a:r>
              <a:rPr lang="en-US" sz="1600" b="1" dirty="0" smtClean="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4309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en-US"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r>
              <a:rPr lang="en-US" dirty="0" smtClean="0"/>
              <a:t>Storage</a:t>
            </a:r>
          </a:p>
          <a:p>
            <a:pPr lvl="1" eaLnBrk="1" hangingPunct="1"/>
            <a:endParaRPr lang="fr-FR" dirty="0"/>
          </a:p>
          <a:p>
            <a:pPr lvl="1" eaLnBrk="1" hangingPunct="1"/>
            <a:r>
              <a:rPr lang="fr-FR" dirty="0" smtClean="0"/>
              <a:t>Settings</a:t>
            </a:r>
          </a:p>
          <a:p>
            <a:pPr lvl="1" eaLnBrk="1" hangingPunct="1"/>
            <a:endParaRPr lang="fr-FR" dirty="0"/>
          </a:p>
          <a:p>
            <a:pPr lvl="1" eaLnBrk="1" hangingPunct="1"/>
            <a:r>
              <a:rPr lang="fr-FR" dirty="0" smtClean="0"/>
              <a:t>Web</a:t>
            </a:r>
          </a:p>
          <a:p>
            <a:pPr lvl="1" eaLnBrk="1" hangingPunct="1"/>
            <a:endParaRPr lang="fr-FR" dirty="0"/>
          </a:p>
          <a:p>
            <a:pPr lvl="1" eaLnBrk="1" hangingPunct="1"/>
            <a:r>
              <a:rPr lang="fr-FR" dirty="0" smtClean="0"/>
              <a:t>Navigation </a:t>
            </a:r>
            <a:endParaRPr lang="en-US" dirty="0"/>
          </a:p>
        </p:txBody>
      </p:sp>
      <p:sp>
        <p:nvSpPr>
          <p:cNvPr id="35843" name="Espace réservé du contenu 3"/>
          <p:cNvSpPr>
            <a:spLocks noGrp="1"/>
          </p:cNvSpPr>
          <p:nvPr>
            <p:ph sz="quarter" idx="13"/>
          </p:nvPr>
        </p:nvSpPr>
        <p:spPr/>
        <p:txBody>
          <a:bodyPr/>
          <a:lstStyle/>
          <a:p>
            <a:r>
              <a:rPr lang="en-US" dirty="0" smtClean="0">
                <a:ea typeface="ＭＳ Ｐゴシック" pitchFamily="34" charset="-128"/>
              </a:rPr>
              <a:t>Storage, Settings and Web</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Newtonsoft.JSON</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Import </a:t>
            </a:r>
            <a:r>
              <a:rPr lang="fr-FR" dirty="0" err="1" smtClean="0">
                <a:ea typeface="ＭＳ Ｐゴシック" pitchFamily="34" charset="-128"/>
              </a:rPr>
              <a:t>Newtonsoft.JSON</a:t>
            </a:r>
            <a:r>
              <a:rPr lang="fr-FR" dirty="0" smtClean="0">
                <a:ea typeface="ＭＳ Ｐゴシック" pitchFamily="34" charset="-128"/>
              </a:rPr>
              <a:t> </a:t>
            </a:r>
            <a:r>
              <a:rPr lang="fr-FR" dirty="0" err="1" smtClean="0">
                <a:ea typeface="ＭＳ Ｐゴシック" pitchFamily="34" charset="-128"/>
              </a:rPr>
              <a:t>thanks</a:t>
            </a:r>
            <a:r>
              <a:rPr lang="fr-FR" dirty="0" smtClean="0">
                <a:ea typeface="ＭＳ Ｐゴシック" pitchFamily="34" charset="-128"/>
              </a:rPr>
              <a:t> to </a:t>
            </a:r>
            <a:r>
              <a:rPr lang="fr-FR" dirty="0" err="1" smtClean="0">
                <a:ea typeface="ＭＳ Ｐゴシック" pitchFamily="34" charset="-128"/>
              </a:rPr>
              <a:t>Nuget</a:t>
            </a:r>
            <a:r>
              <a:rPr lang="fr-FR" dirty="0" smtClean="0">
                <a:ea typeface="ＭＳ Ｐゴシック" pitchFamily="34" charset="-128"/>
              </a:rPr>
              <a:t> package manager</a:t>
            </a:r>
          </a:p>
          <a:p>
            <a:endParaRPr lang="fr-FR" dirty="0">
              <a:ea typeface="ＭＳ Ｐゴシック" pitchFamily="34" charset="-128"/>
            </a:endParaRPr>
          </a:p>
          <a:p>
            <a:pPr marL="0" indent="0">
              <a:buNone/>
            </a:pP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Web Access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6030" y="2209428"/>
            <a:ext cx="4483947" cy="2951144"/>
          </a:xfrm>
          <a:prstGeom prst="rect">
            <a:avLst/>
          </a:prstGeom>
        </p:spPr>
      </p:pic>
    </p:spTree>
    <p:extLst>
      <p:ext uri="{BB962C8B-B14F-4D97-AF65-F5344CB8AC3E}">
        <p14:creationId xmlns:p14="http://schemas.microsoft.com/office/powerpoint/2010/main" val="16038545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Newtonsoft.JSON</a:t>
            </a:r>
            <a:r>
              <a:rPr lang="en-US" dirty="0" smtClean="0">
                <a:ea typeface="ＭＳ Ｐゴシック" pitchFamily="34" charset="-128"/>
              </a:rPr>
              <a:t> </a:t>
            </a:r>
            <a:r>
              <a:rPr lang="en-US" dirty="0" err="1" smtClean="0">
                <a:ea typeface="ＭＳ Ｐゴシック" pitchFamily="34" charset="-128"/>
              </a:rPr>
              <a:t>JProperty</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err="1" smtClean="0">
                <a:ea typeface="ＭＳ Ｐゴシック" pitchFamily="34" charset="-128"/>
              </a:rPr>
              <a:t>Facts</a:t>
            </a:r>
            <a:r>
              <a:rPr lang="fr-FR" dirty="0" smtClean="0">
                <a:ea typeface="ＭＳ Ｐゴシック" pitchFamily="34" charset="-128"/>
              </a:rPr>
              <a:t>:</a:t>
            </a:r>
          </a:p>
          <a:p>
            <a:pPr lvl="1"/>
            <a:r>
              <a:rPr lang="fr-FR" dirty="0" err="1" smtClean="0">
                <a:ea typeface="ＭＳ Ｐゴシック" pitchFamily="34" charset="-128"/>
              </a:rPr>
              <a:t>JObject</a:t>
            </a:r>
            <a:r>
              <a:rPr lang="fr-FR" dirty="0" smtClean="0">
                <a:ea typeface="ＭＳ Ｐゴシック" pitchFamily="34" charset="-128"/>
              </a:rPr>
              <a:t> </a:t>
            </a:r>
            <a:r>
              <a:rPr lang="fr-FR" dirty="0" err="1" smtClean="0">
                <a:ea typeface="ＭＳ Ｐゴシック" pitchFamily="34" charset="-128"/>
              </a:rPr>
              <a:t>represents</a:t>
            </a:r>
            <a:r>
              <a:rPr lang="fr-FR" dirty="0" smtClean="0">
                <a:ea typeface="ＭＳ Ｐゴシック" pitchFamily="34" charset="-128"/>
              </a:rPr>
              <a:t> a </a:t>
            </a:r>
            <a:r>
              <a:rPr lang="fr-FR" b="1" dirty="0" smtClean="0">
                <a:ea typeface="ＭＳ Ｐゴシック" pitchFamily="34" charset="-128"/>
              </a:rPr>
              <a:t>J</a:t>
            </a:r>
            <a:r>
              <a:rPr lang="fr-FR" dirty="0" smtClean="0">
                <a:ea typeface="ＭＳ Ｐゴシック" pitchFamily="34" charset="-128"/>
              </a:rPr>
              <a:t>SON </a:t>
            </a:r>
            <a:r>
              <a:rPr lang="fr-FR" b="1" dirty="0" smtClean="0">
                <a:ea typeface="ＭＳ Ｐゴシック" pitchFamily="34" charset="-128"/>
              </a:rPr>
              <a:t>Object</a:t>
            </a:r>
          </a:p>
          <a:p>
            <a:pPr lvl="1"/>
            <a:r>
              <a:rPr lang="fr-FR" dirty="0" err="1" smtClean="0">
                <a:ea typeface="ＭＳ Ｐゴシック" pitchFamily="34" charset="-128"/>
              </a:rPr>
              <a:t>JProperty</a:t>
            </a:r>
            <a:r>
              <a:rPr lang="fr-FR" dirty="0" smtClean="0">
                <a:ea typeface="ＭＳ Ｐゴシック" pitchFamily="34" charset="-128"/>
              </a:rPr>
              <a:t> </a:t>
            </a:r>
            <a:r>
              <a:rPr lang="fr-FR" dirty="0" err="1" smtClean="0">
                <a:ea typeface="ＭＳ Ｐゴシック" pitchFamily="34" charset="-128"/>
              </a:rPr>
              <a:t>represents</a:t>
            </a:r>
            <a:r>
              <a:rPr lang="fr-FR" dirty="0" smtClean="0">
                <a:ea typeface="ＭＳ Ｐゴシック" pitchFamily="34" charset="-128"/>
              </a:rPr>
              <a:t> a </a:t>
            </a:r>
            <a:r>
              <a:rPr lang="fr-FR" b="1" dirty="0" smtClean="0">
                <a:ea typeface="ＭＳ Ｐゴシック" pitchFamily="34" charset="-128"/>
              </a:rPr>
              <a:t>J</a:t>
            </a:r>
            <a:r>
              <a:rPr lang="fr-FR" dirty="0" smtClean="0">
                <a:ea typeface="ＭＳ Ｐゴシック" pitchFamily="34" charset="-128"/>
              </a:rPr>
              <a:t>SON </a:t>
            </a:r>
            <a:r>
              <a:rPr lang="fr-FR" b="1" dirty="0" err="1" smtClean="0">
                <a:ea typeface="ＭＳ Ｐゴシック" pitchFamily="34" charset="-128"/>
              </a:rPr>
              <a:t>Property</a:t>
            </a:r>
            <a:endParaRPr lang="fr-FR" b="1" dirty="0" smtClean="0">
              <a:ea typeface="ＭＳ Ｐゴシック" pitchFamily="34" charset="-128"/>
            </a:endParaRPr>
          </a:p>
          <a:p>
            <a:pPr lvl="1"/>
            <a:endParaRPr lang="fr-FR" b="1" dirty="0">
              <a:ea typeface="ＭＳ Ｐゴシック" pitchFamily="34" charset="-128"/>
            </a:endParaRPr>
          </a:p>
          <a:p>
            <a:r>
              <a:rPr lang="fr-FR" dirty="0" err="1" smtClean="0">
                <a:ea typeface="ＭＳ Ｐゴシック" pitchFamily="34" charset="-128"/>
              </a:rPr>
              <a:t>Process</a:t>
            </a:r>
            <a:r>
              <a:rPr lang="fr-FR" dirty="0" smtClean="0">
                <a:ea typeface="ＭＳ Ｐゴシック" pitchFamily="34" charset="-128"/>
              </a:rPr>
              <a:t>:</a:t>
            </a:r>
          </a:p>
          <a:p>
            <a:pPr lvl="1"/>
            <a:r>
              <a:rPr lang="fr-FR" dirty="0" err="1" smtClean="0">
                <a:ea typeface="ＭＳ Ｐゴシック" pitchFamily="34" charset="-128"/>
              </a:rPr>
              <a:t>After</a:t>
            </a:r>
            <a:r>
              <a:rPr lang="fr-FR" dirty="0" smtClean="0">
                <a:ea typeface="ＭＳ Ｐゴシック" pitchFamily="34" charset="-128"/>
              </a:rPr>
              <a:t> </a:t>
            </a:r>
            <a:r>
              <a:rPr lang="fr-FR" dirty="0" err="1" smtClean="0">
                <a:ea typeface="ＭＳ Ｐゴシック" pitchFamily="34" charset="-128"/>
              </a:rPr>
              <a:t>parsing</a:t>
            </a:r>
            <a:r>
              <a:rPr lang="fr-FR" dirty="0" smtClean="0">
                <a:ea typeface="ＭＳ Ｐゴシック" pitchFamily="34" charset="-128"/>
              </a:rPr>
              <a:t>, </a:t>
            </a:r>
            <a:r>
              <a:rPr lang="fr-FR" dirty="0" err="1" smtClean="0">
                <a:ea typeface="ＭＳ Ｐゴシック" pitchFamily="34" charset="-128"/>
              </a:rPr>
              <a:t>we</a:t>
            </a:r>
            <a:r>
              <a:rPr lang="fr-FR" dirty="0" smtClean="0">
                <a:ea typeface="ＭＳ Ｐゴシック" pitchFamily="34" charset="-128"/>
              </a:rPr>
              <a:t> </a:t>
            </a:r>
            <a:r>
              <a:rPr lang="fr-FR" dirty="0" err="1" smtClean="0">
                <a:ea typeface="ＭＳ Ｐゴシック" pitchFamily="34" charset="-128"/>
              </a:rPr>
              <a:t>get</a:t>
            </a:r>
            <a:r>
              <a:rPr lang="fr-FR" dirty="0" smtClean="0">
                <a:ea typeface="ＭＳ Ｐゴシック" pitchFamily="34" charset="-128"/>
              </a:rPr>
              <a:t> a </a:t>
            </a:r>
            <a:r>
              <a:rPr lang="fr-FR" dirty="0" err="1" smtClean="0">
                <a:ea typeface="ＭＳ Ｐゴシック" pitchFamily="34" charset="-128"/>
              </a:rPr>
              <a:t>JObject</a:t>
            </a:r>
            <a:endParaRPr lang="fr-FR" dirty="0" smtClean="0">
              <a:ea typeface="ＭＳ Ｐゴシック" pitchFamily="34" charset="-128"/>
            </a:endParaRPr>
          </a:p>
          <a:p>
            <a:pPr lvl="1"/>
            <a:r>
              <a:rPr lang="fr-FR" dirty="0" err="1" smtClean="0">
                <a:ea typeface="ＭＳ Ｐゴシック" pitchFamily="34" charset="-128"/>
              </a:rPr>
              <a:t>Iterate</a:t>
            </a:r>
            <a:r>
              <a:rPr lang="fr-FR" dirty="0" smtClean="0">
                <a:ea typeface="ＭＳ Ｐゴシック" pitchFamily="34" charset="-128"/>
              </a:rPr>
              <a:t> </a:t>
            </a:r>
            <a:r>
              <a:rPr lang="fr-FR" dirty="0" err="1" smtClean="0">
                <a:ea typeface="ＭＳ Ｐゴシック" pitchFamily="34" charset="-128"/>
              </a:rPr>
              <a:t>through</a:t>
            </a:r>
            <a:r>
              <a:rPr lang="fr-FR" dirty="0" smtClean="0">
                <a:ea typeface="ＭＳ Ｐゴシック" pitchFamily="34" charset="-128"/>
              </a:rPr>
              <a:t> </a:t>
            </a:r>
            <a:r>
              <a:rPr lang="fr-FR" dirty="0" err="1" smtClean="0">
                <a:ea typeface="ＭＳ Ｐゴシック" pitchFamily="34" charset="-128"/>
              </a:rPr>
              <a:t>it</a:t>
            </a:r>
            <a:r>
              <a:rPr lang="fr-FR" dirty="0" smtClean="0">
                <a:ea typeface="ＭＳ Ｐゴシック" pitchFamily="34" charset="-128"/>
              </a:rPr>
              <a:t> to </a:t>
            </a:r>
            <a:r>
              <a:rPr lang="fr-FR" dirty="0" err="1" smtClean="0">
                <a:ea typeface="ＭＳ Ｐゴシック" pitchFamily="34" charset="-128"/>
              </a:rPr>
              <a:t>get</a:t>
            </a:r>
            <a:r>
              <a:rPr lang="fr-FR" dirty="0" smtClean="0">
                <a:ea typeface="ＭＳ Ｐゴシック" pitchFamily="34" charset="-128"/>
              </a:rPr>
              <a:t> </a:t>
            </a:r>
            <a:r>
              <a:rPr lang="fr-FR" dirty="0" err="1" smtClean="0">
                <a:ea typeface="ＭＳ Ｐゴシック" pitchFamily="34" charset="-128"/>
              </a:rPr>
              <a:t>JProperty</a:t>
            </a:r>
            <a:r>
              <a:rPr lang="fr-FR" dirty="0" smtClean="0">
                <a:ea typeface="ＭＳ Ｐゴシック" pitchFamily="34" charset="-128"/>
              </a:rPr>
              <a:t> </a:t>
            </a:r>
            <a:r>
              <a:rPr lang="fr-FR" dirty="0" err="1" smtClean="0">
                <a:ea typeface="ＭＳ Ｐゴシック" pitchFamily="34" charset="-128"/>
              </a:rPr>
              <a:t>objects</a:t>
            </a:r>
            <a:endParaRPr lang="fr-FR" dirty="0" smtClean="0">
              <a:ea typeface="ＭＳ Ｐゴシック" pitchFamily="34" charset="-128"/>
            </a:endParaRPr>
          </a:p>
          <a:p>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Web Access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4145914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ea typeface="ＭＳ Ｐゴシック" pitchFamily="34" charset="-128"/>
              </a:rPr>
              <a:t>Newtonsoft.JSON</a:t>
            </a:r>
            <a:r>
              <a:rPr lang="en-US" dirty="0" smtClean="0">
                <a:ea typeface="ＭＳ Ｐゴシック" pitchFamily="34" charset="-128"/>
              </a:rPr>
              <a:t> </a:t>
            </a:r>
            <a:r>
              <a:rPr lang="en-US" dirty="0" err="1" smtClean="0">
                <a:ea typeface="ＭＳ Ｐゴシック" pitchFamily="34" charset="-128"/>
              </a:rPr>
              <a:t>JProperty</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JSON </a:t>
            </a:r>
            <a:r>
              <a:rPr lang="fr-FR" dirty="0" err="1" smtClean="0">
                <a:ea typeface="ＭＳ Ｐゴシック" pitchFamily="34" charset="-128"/>
              </a:rPr>
              <a:t>complete</a:t>
            </a:r>
            <a:r>
              <a:rPr lang="fr-FR" dirty="0" smtClean="0">
                <a:ea typeface="ＭＳ Ｐゴシック" pitchFamily="34" charset="-128"/>
              </a:rPr>
              <a:t> code </a:t>
            </a:r>
            <a:r>
              <a:rPr lang="fr-FR" dirty="0" err="1" smtClean="0">
                <a:ea typeface="ＭＳ Ｐゴシック" pitchFamily="34" charset="-128"/>
              </a:rPr>
              <a:t>sample</a:t>
            </a:r>
            <a:r>
              <a:rPr lang="fr-FR" dirty="0" smtClean="0">
                <a:ea typeface="ＭＳ Ｐゴシック" pitchFamily="34" charset="-128"/>
              </a:rPr>
              <a:t>:</a:t>
            </a:r>
          </a:p>
          <a:p>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Web Access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6"/>
          <p:cNvSpPr/>
          <p:nvPr/>
        </p:nvSpPr>
        <p:spPr>
          <a:xfrm>
            <a:off x="179512" y="1849388"/>
            <a:ext cx="8785225" cy="3024336"/>
          </a:xfrm>
          <a:prstGeom prst="roundRect">
            <a:avLst>
              <a:gd name="adj" fmla="val 7728"/>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00B050"/>
                </a:solidFill>
                <a:latin typeface="Courier New" panose="02070309020205020404" pitchFamily="49" charset="0"/>
                <a:cs typeface="Courier New" panose="02070309020205020404" pitchFamily="49" charset="0"/>
              </a:rPr>
              <a:t>// </a:t>
            </a:r>
            <a:r>
              <a:rPr lang="fr-FR" sz="1600" b="1" dirty="0" err="1" smtClean="0">
                <a:solidFill>
                  <a:srgbClr val="00B050"/>
                </a:solidFill>
                <a:latin typeface="Courier New" panose="02070309020205020404" pitchFamily="49" charset="0"/>
                <a:cs typeface="Courier New" panose="02070309020205020404" pitchFamily="49" charset="0"/>
              </a:rPr>
              <a:t>using</a:t>
            </a:r>
            <a:r>
              <a:rPr lang="fr-FR" sz="1600" b="1" dirty="0">
                <a:solidFill>
                  <a:srgbClr val="00B050"/>
                </a:solidFill>
                <a:latin typeface="Courier New" panose="02070309020205020404" pitchFamily="49" charset="0"/>
                <a:cs typeface="Courier New" panose="02070309020205020404" pitchFamily="49" charset="0"/>
              </a:rPr>
              <a:t> </a:t>
            </a:r>
            <a:r>
              <a:rPr lang="en-US" sz="1600" b="1" dirty="0" err="1" smtClean="0">
                <a:solidFill>
                  <a:srgbClr val="00B050"/>
                </a:solidFill>
                <a:latin typeface="Courier New" panose="02070309020205020404" pitchFamily="49" charset="0"/>
                <a:cs typeface="Courier New" panose="02070309020205020404" pitchFamily="49" charset="0"/>
              </a:rPr>
              <a:t>Newtonsoft.Json</a:t>
            </a:r>
            <a:r>
              <a:rPr lang="en-US" sz="1600" b="1" dirty="0">
                <a:solidFill>
                  <a:srgbClr val="00B050"/>
                </a:solidFill>
                <a:latin typeface="Courier New" panose="02070309020205020404" pitchFamily="49" charset="0"/>
                <a:cs typeface="Courier New" panose="02070309020205020404" pitchFamily="49" charset="0"/>
              </a:rPr>
              <a:t>;</a:t>
            </a:r>
          </a:p>
          <a:p>
            <a:r>
              <a:rPr lang="en-US" sz="1600" b="1" dirty="0" smtClean="0">
                <a:solidFill>
                  <a:srgbClr val="00B050"/>
                </a:solidFill>
                <a:latin typeface="Courier New" panose="02070309020205020404" pitchFamily="49" charset="0"/>
                <a:cs typeface="Courier New" panose="02070309020205020404" pitchFamily="49" charset="0"/>
              </a:rPr>
              <a:t>// using </a:t>
            </a:r>
            <a:r>
              <a:rPr lang="en-US" sz="1600" b="1" dirty="0" err="1">
                <a:solidFill>
                  <a:srgbClr val="00B050"/>
                </a:solidFill>
                <a:latin typeface="Courier New" panose="02070309020205020404" pitchFamily="49" charset="0"/>
                <a:cs typeface="Courier New" panose="02070309020205020404" pitchFamily="49" charset="0"/>
              </a:rPr>
              <a:t>Newtonsoft.Json.Linq</a:t>
            </a:r>
            <a:r>
              <a:rPr lang="en-US" sz="1600" b="1" dirty="0">
                <a:solidFill>
                  <a:srgbClr val="00B050"/>
                </a:solidFill>
                <a:latin typeface="Courier New" panose="02070309020205020404" pitchFamily="49" charset="0"/>
                <a:cs typeface="Courier New" panose="02070309020205020404" pitchFamily="49" charset="0"/>
              </a:rPr>
              <a:t>;</a:t>
            </a:r>
            <a:endParaRPr lang="en-US" sz="1600" b="1" dirty="0" smtClean="0">
              <a:solidFill>
                <a:srgbClr val="00B050"/>
              </a:solidFill>
              <a:latin typeface="Courier New" panose="02070309020205020404" pitchFamily="49" charset="0"/>
              <a:cs typeface="Courier New" panose="02070309020205020404" pitchFamily="49" charset="0"/>
            </a:endParaRPr>
          </a:p>
          <a:p>
            <a:r>
              <a:rPr lang="en-US" sz="1600" b="1" dirty="0" err="1" smtClean="0">
                <a:latin typeface="Courier New" panose="02070309020205020404" pitchFamily="49" charset="0"/>
                <a:cs typeface="Courier New" panose="02070309020205020404" pitchFamily="49" charset="0"/>
              </a:rPr>
              <a:t>JObject</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obj</a:t>
            </a:r>
            <a:r>
              <a:rPr lang="en-US" sz="1600" b="1" dirty="0">
                <a:latin typeface="Courier New" panose="02070309020205020404" pitchFamily="49" charset="0"/>
                <a:cs typeface="Courier New" panose="02070309020205020404" pitchFamily="49" charset="0"/>
              </a:rPr>
              <a:t> = </a:t>
            </a:r>
            <a:r>
              <a:rPr lang="en-US" sz="1600" b="1" dirty="0" err="1" smtClean="0">
                <a:latin typeface="Courier New" panose="02070309020205020404" pitchFamily="49" charset="0"/>
                <a:cs typeface="Courier New" panose="02070309020205020404" pitchFamily="49" charset="0"/>
              </a:rPr>
              <a:t>JObject.Parse</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someJSONdata</a:t>
            </a:r>
            <a:r>
              <a:rPr lang="en-US" sz="1600" b="1" dirty="0" smtClean="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err="1" smtClean="0">
                <a:latin typeface="Courier New" panose="02070309020205020404" pitchFamily="49" charset="0"/>
                <a:cs typeface="Courier New" panose="02070309020205020404" pitchFamily="49" charset="0"/>
              </a:rPr>
              <a:t>foreach</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JProperty</a:t>
            </a:r>
            <a:r>
              <a:rPr lang="en-US" sz="1600" b="1" dirty="0">
                <a:latin typeface="Courier New" panose="02070309020205020404" pitchFamily="49" charset="0"/>
                <a:cs typeface="Courier New" panose="02070309020205020404" pitchFamily="49" charset="0"/>
              </a:rPr>
              <a:t> prop in </a:t>
            </a:r>
            <a:r>
              <a:rPr lang="en-US" sz="1600" b="1" dirty="0" err="1">
                <a:latin typeface="Courier New" panose="02070309020205020404" pitchFamily="49" charset="0"/>
                <a:cs typeface="Courier New" panose="02070309020205020404" pitchFamily="49" charset="0"/>
              </a:rPr>
              <a:t>obj.Properties</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switch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prop.Name</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endParaRPr lang="en-US" sz="1600" b="1" dirty="0">
              <a:solidFill>
                <a:srgbClr val="00B050"/>
              </a:solidFill>
              <a:latin typeface="Courier New" panose="02070309020205020404" pitchFamily="49" charset="0"/>
              <a:cs typeface="Courier New" panose="02070309020205020404" pitchFamily="49" charset="0"/>
            </a:endParaRPr>
          </a:p>
          <a:p>
            <a:r>
              <a:rPr lang="fr-FR" sz="1600" b="1" dirty="0">
                <a:solidFill>
                  <a:schemeClr val="tx1"/>
                </a:solidFill>
                <a:latin typeface="Courier New" panose="02070309020205020404" pitchFamily="49" charset="0"/>
                <a:cs typeface="Courier New" panose="02070309020205020404" pitchFamily="49" charset="0"/>
              </a:rPr>
              <a:t>}</a:t>
            </a:r>
            <a:endParaRPr lang="en-US" sz="1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85908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498700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a:t>
            </a:r>
            <a:endParaRPr lang="en-US" dirty="0"/>
          </a:p>
        </p:txBody>
      </p:sp>
      <p:sp>
        <p:nvSpPr>
          <p:cNvPr id="3" name="Espace réservé du contenu 2"/>
          <p:cNvSpPr>
            <a:spLocks noGrp="1"/>
          </p:cNvSpPr>
          <p:nvPr>
            <p:ph idx="1"/>
          </p:nvPr>
        </p:nvSpPr>
        <p:spPr/>
        <p:txBody>
          <a:bodyPr/>
          <a:lstStyle/>
          <a:p>
            <a:r>
              <a:rPr lang="fr-FR" dirty="0" smtClean="0"/>
              <a:t>Update </a:t>
            </a:r>
            <a:r>
              <a:rPr lang="fr-FR" dirty="0" err="1" smtClean="0"/>
              <a:t>your</a:t>
            </a:r>
            <a:r>
              <a:rPr lang="fr-FR" dirty="0" smtClean="0"/>
              <a:t> </a:t>
            </a:r>
            <a:r>
              <a:rPr lang="fr-FR" dirty="0" err="1" smtClean="0"/>
              <a:t>HubApp</a:t>
            </a:r>
            <a:endParaRPr lang="fr-FR" dirty="0" smtClean="0"/>
          </a:p>
          <a:p>
            <a:pPr lvl="1"/>
            <a:r>
              <a:rPr lang="fr-FR" dirty="0" err="1" smtClean="0"/>
              <a:t>Add</a:t>
            </a:r>
            <a:r>
              <a:rPr lang="fr-FR" dirty="0" smtClean="0"/>
              <a:t> a </a:t>
            </a:r>
            <a:r>
              <a:rPr lang="fr-FR" dirty="0" err="1" smtClean="0"/>
              <a:t>button</a:t>
            </a:r>
            <a:r>
              <a:rPr lang="fr-FR" dirty="0" smtClean="0"/>
              <a:t> to </a:t>
            </a:r>
            <a:r>
              <a:rPr lang="fr-FR" dirty="0" err="1" smtClean="0"/>
              <a:t>generate</a:t>
            </a:r>
            <a:r>
              <a:rPr lang="fr-FR" dirty="0" smtClean="0"/>
              <a:t> a web </a:t>
            </a:r>
            <a:r>
              <a:rPr lang="fr-FR" dirty="0" err="1" smtClean="0"/>
              <a:t>request</a:t>
            </a:r>
            <a:r>
              <a:rPr lang="fr-FR" dirty="0" smtClean="0"/>
              <a:t> to Flickr API URL</a:t>
            </a:r>
          </a:p>
          <a:p>
            <a:pPr lvl="2"/>
            <a:r>
              <a:rPr lang="fr-FR" dirty="0" smtClean="0"/>
              <a:t>URL </a:t>
            </a:r>
            <a:r>
              <a:rPr lang="fr-FR" dirty="0" err="1" smtClean="0"/>
              <a:t>available</a:t>
            </a:r>
            <a:r>
              <a:rPr lang="fr-FR" dirty="0" smtClean="0"/>
              <a:t> in </a:t>
            </a:r>
            <a:r>
              <a:rPr lang="fr-FR" dirty="0" err="1" smtClean="0"/>
              <a:t>comments</a:t>
            </a:r>
            <a:endParaRPr lang="fr-FR" dirty="0" smtClean="0"/>
          </a:p>
          <a:p>
            <a:pPr lvl="1"/>
            <a:r>
              <a:rPr lang="fr-FR" dirty="0" err="1"/>
              <a:t>Add</a:t>
            </a:r>
            <a:r>
              <a:rPr lang="fr-FR" dirty="0"/>
              <a:t> the « </a:t>
            </a:r>
            <a:r>
              <a:rPr lang="fr-FR" dirty="0" err="1"/>
              <a:t>async</a:t>
            </a:r>
            <a:r>
              <a:rPr lang="fr-FR" dirty="0"/>
              <a:t> » keyword on the </a:t>
            </a:r>
            <a:r>
              <a:rPr lang="fr-FR" dirty="0" err="1"/>
              <a:t>Button</a:t>
            </a:r>
            <a:r>
              <a:rPr lang="fr-FR" dirty="0"/>
              <a:t> </a:t>
            </a:r>
            <a:r>
              <a:rPr lang="fr-FR" dirty="0" err="1"/>
              <a:t>event</a:t>
            </a:r>
            <a:r>
              <a:rPr lang="fr-FR" dirty="0"/>
              <a:t> </a:t>
            </a:r>
            <a:r>
              <a:rPr lang="fr-FR" dirty="0" err="1" smtClean="0"/>
              <a:t>method</a:t>
            </a:r>
            <a:endParaRPr lang="fr-FR" dirty="0" smtClean="0"/>
          </a:p>
          <a:p>
            <a:pPr lvl="1"/>
            <a:r>
              <a:rPr lang="fr-FR" dirty="0" err="1" smtClean="0"/>
              <a:t>Parse</a:t>
            </a:r>
            <a:r>
              <a:rPr lang="fr-FR" dirty="0" smtClean="0"/>
              <a:t> </a:t>
            </a:r>
            <a:r>
              <a:rPr lang="fr-FR" dirty="0" err="1" smtClean="0"/>
              <a:t>this</a:t>
            </a:r>
            <a:r>
              <a:rPr lang="fr-FR" dirty="0" smtClean="0"/>
              <a:t> data </a:t>
            </a:r>
            <a:r>
              <a:rPr lang="fr-FR" dirty="0" err="1" smtClean="0"/>
              <a:t>with</a:t>
            </a:r>
            <a:r>
              <a:rPr lang="fr-FR" dirty="0" smtClean="0"/>
              <a:t> </a:t>
            </a:r>
            <a:r>
              <a:rPr lang="fr-FR" dirty="0" err="1" smtClean="0"/>
              <a:t>Jproperty</a:t>
            </a:r>
            <a:r>
              <a:rPr lang="fr-FR" dirty="0" smtClean="0"/>
              <a:t> (check </a:t>
            </a:r>
            <a:r>
              <a:rPr lang="fr-FR" dirty="0" err="1" smtClean="0"/>
              <a:t>with</a:t>
            </a:r>
            <a:r>
              <a:rPr lang="fr-FR" dirty="0" smtClean="0"/>
              <a:t> </a:t>
            </a:r>
            <a:r>
              <a:rPr lang="fr-FR" dirty="0" err="1" smtClean="0"/>
              <a:t>breakpoints</a:t>
            </a:r>
            <a:r>
              <a:rPr lang="fr-FR" dirty="0" smtClean="0"/>
              <a:t>)</a:t>
            </a:r>
          </a:p>
          <a:p>
            <a:pPr lvl="1"/>
            <a:endParaRPr lang="fr-FR" dirty="0" smtClean="0"/>
          </a:p>
          <a:p>
            <a:pPr lvl="1"/>
            <a:r>
              <a:rPr lang="fr-FR" dirty="0" smtClean="0"/>
              <a:t>Display data in </a:t>
            </a:r>
            <a:r>
              <a:rPr lang="fr-FR" dirty="0" err="1" smtClean="0"/>
              <a:t>your</a:t>
            </a:r>
            <a:r>
              <a:rPr lang="fr-FR" dirty="0" smtClean="0"/>
              <a:t> application</a:t>
            </a:r>
          </a:p>
          <a:p>
            <a:pPr lvl="1"/>
            <a:r>
              <a:rPr lang="fr-FR" dirty="0" smtClean="0"/>
              <a:t>If </a:t>
            </a:r>
            <a:r>
              <a:rPr lang="fr-FR" dirty="0" err="1" smtClean="0"/>
              <a:t>you</a:t>
            </a:r>
            <a:r>
              <a:rPr lang="fr-FR" dirty="0" smtClean="0"/>
              <a:t> have time </a:t>
            </a:r>
            <a:r>
              <a:rPr lang="fr-FR" dirty="0" err="1" smtClean="0"/>
              <a:t>left</a:t>
            </a:r>
            <a:r>
              <a:rPr lang="fr-FR" dirty="0" smtClean="0"/>
              <a:t>, use </a:t>
            </a:r>
            <a:r>
              <a:rPr lang="fr-FR" dirty="0" err="1" smtClean="0"/>
              <a:t>BitmapImage</a:t>
            </a:r>
            <a:r>
              <a:rPr lang="fr-FR" dirty="0" smtClean="0"/>
              <a:t> to display </a:t>
            </a:r>
            <a:r>
              <a:rPr lang="fr-FR" dirty="0" err="1" smtClean="0"/>
              <a:t>pictures</a:t>
            </a:r>
            <a:r>
              <a:rPr lang="fr-FR" dirty="0" smtClean="0"/>
              <a:t>!</a:t>
            </a:r>
            <a:endParaRPr lang="fr-FR" dirty="0"/>
          </a:p>
        </p:txBody>
      </p:sp>
      <p:sp>
        <p:nvSpPr>
          <p:cNvPr id="4" name="Espace réservé du contenu 3"/>
          <p:cNvSpPr>
            <a:spLocks noGrp="1"/>
          </p:cNvSpPr>
          <p:nvPr>
            <p:ph sz="quarter" idx="13"/>
          </p:nvPr>
        </p:nvSpPr>
        <p:spPr/>
        <p:txBody>
          <a:bodyPr/>
          <a:lstStyle/>
          <a:p>
            <a:r>
              <a:rPr lang="en-US" dirty="0" smtClean="0"/>
              <a:t>Web Access</a:t>
            </a:r>
            <a:endParaRPr lang="en-US"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88437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Navigation</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Storage, Settings and Web</a:t>
            </a:r>
            <a:endParaRPr lang="en-US" dirty="0"/>
          </a:p>
        </p:txBody>
      </p:sp>
      <p:pic>
        <p:nvPicPr>
          <p:cNvPr id="3074" name="Picture 2" descr="http://www.vectors4all.net/preview/roundabout-sign-clip-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2929508"/>
            <a:ext cx="2342201" cy="2072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7102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Introduction</a:t>
            </a:r>
          </a:p>
        </p:txBody>
      </p:sp>
      <p:sp>
        <p:nvSpPr>
          <p:cNvPr id="18434" name="Espace réservé du contenu 2"/>
          <p:cNvSpPr>
            <a:spLocks noGrp="1"/>
          </p:cNvSpPr>
          <p:nvPr>
            <p:ph idx="1"/>
          </p:nvPr>
        </p:nvSpPr>
        <p:spPr>
          <a:xfrm>
            <a:off x="467543" y="1128713"/>
            <a:ext cx="8425631" cy="4230687"/>
          </a:xfrm>
        </p:spPr>
        <p:txBody>
          <a:bodyPr/>
          <a:lstStyle/>
          <a:p>
            <a:r>
              <a:rPr lang="fr-FR" dirty="0" err="1" smtClean="0">
                <a:ea typeface="ＭＳ Ｐゴシック" pitchFamily="34" charset="-128"/>
              </a:rPr>
              <a:t>We</a:t>
            </a:r>
            <a:r>
              <a:rPr lang="fr-FR" dirty="0" smtClean="0">
                <a:ea typeface="ＭＳ Ｐゴシック" pitchFamily="34" charset="-128"/>
              </a:rPr>
              <a:t> </a:t>
            </a:r>
            <a:r>
              <a:rPr lang="fr-FR" dirty="0" err="1" smtClean="0">
                <a:ea typeface="ＭＳ Ｐゴシック" pitchFamily="34" charset="-128"/>
              </a:rPr>
              <a:t>didn’t</a:t>
            </a:r>
            <a:r>
              <a:rPr lang="fr-FR" dirty="0" smtClean="0">
                <a:ea typeface="ＭＳ Ｐゴシック" pitchFamily="34" charset="-128"/>
              </a:rPr>
              <a:t> show </a:t>
            </a:r>
            <a:r>
              <a:rPr lang="fr-FR" dirty="0" err="1" smtClean="0">
                <a:ea typeface="ＭＳ Ｐゴシック" pitchFamily="34" charset="-128"/>
              </a:rPr>
              <a:t>any</a:t>
            </a:r>
            <a:r>
              <a:rPr lang="fr-FR" dirty="0" smtClean="0">
                <a:ea typeface="ＭＳ Ｐゴシック" pitchFamily="34" charset="-128"/>
              </a:rPr>
              <a:t> </a:t>
            </a:r>
            <a:r>
              <a:rPr lang="fr-FR" dirty="0" err="1" smtClean="0">
                <a:ea typeface="ＭＳ Ｐゴシック" pitchFamily="34" charset="-128"/>
              </a:rPr>
              <a:t>way</a:t>
            </a:r>
            <a:r>
              <a:rPr lang="fr-FR" dirty="0" smtClean="0">
                <a:ea typeface="ＭＳ Ｐゴシック" pitchFamily="34" charset="-128"/>
              </a:rPr>
              <a:t> to </a:t>
            </a:r>
            <a:r>
              <a:rPr lang="fr-FR" dirty="0" err="1" smtClean="0">
                <a:ea typeface="ＭＳ Ｐゴシック" pitchFamily="34" charset="-128"/>
              </a:rPr>
              <a:t>navigate</a:t>
            </a:r>
            <a:r>
              <a:rPr lang="fr-FR" dirty="0" smtClean="0">
                <a:ea typeface="ＭＳ Ｐゴシック" pitchFamily="34" charset="-128"/>
              </a:rPr>
              <a:t> </a:t>
            </a:r>
            <a:r>
              <a:rPr lang="fr-FR" dirty="0" err="1" smtClean="0">
                <a:ea typeface="ＭＳ Ｐゴシック" pitchFamily="34" charset="-128"/>
              </a:rPr>
              <a:t>through</a:t>
            </a:r>
            <a:r>
              <a:rPr lang="fr-FR" dirty="0" smtClean="0">
                <a:ea typeface="ＭＳ Ｐゴシック" pitchFamily="34" charset="-128"/>
              </a:rPr>
              <a:t> pages </a:t>
            </a:r>
            <a:r>
              <a:rPr lang="fr-FR" dirty="0" err="1" smtClean="0">
                <a:ea typeface="ＭＳ Ｐゴシック" pitchFamily="34" charset="-128"/>
              </a:rPr>
              <a:t>yet</a:t>
            </a:r>
            <a:endParaRPr lang="fr-FR" dirty="0" smtClean="0">
              <a:ea typeface="ＭＳ Ｐゴシック" pitchFamily="34" charset="-128"/>
            </a:endParaRPr>
          </a:p>
          <a:p>
            <a:pPr lvl="1"/>
            <a:r>
              <a:rPr lang="fr-FR" dirty="0" smtClean="0">
                <a:ea typeface="ＭＳ Ｐゴシック" pitchFamily="34" charset="-128"/>
              </a:rPr>
              <a:t>Of course, </a:t>
            </a:r>
            <a:r>
              <a:rPr lang="fr-FR" dirty="0" err="1" smtClean="0">
                <a:ea typeface="ＭＳ Ｐゴシック" pitchFamily="34" charset="-128"/>
              </a:rPr>
              <a:t>it’s</a:t>
            </a:r>
            <a:r>
              <a:rPr lang="fr-FR" dirty="0" smtClean="0">
                <a:ea typeface="ＭＳ Ｐゴシック" pitchFamily="34" charset="-128"/>
              </a:rPr>
              <a:t> </a:t>
            </a:r>
            <a:r>
              <a:rPr lang="fr-FR" dirty="0" err="1" smtClean="0">
                <a:ea typeface="ＭＳ Ｐゴシック" pitchFamily="34" charset="-128"/>
              </a:rPr>
              <a:t>useful</a:t>
            </a:r>
            <a:r>
              <a:rPr lang="fr-FR" dirty="0" smtClean="0">
                <a:ea typeface="ＭＳ Ｐゴシック" pitchFamily="34" charset="-128"/>
              </a:rPr>
              <a:t> to dive </a:t>
            </a:r>
            <a:r>
              <a:rPr lang="fr-FR" dirty="0" err="1" smtClean="0">
                <a:ea typeface="ＭＳ Ｐゴシック" pitchFamily="34" charset="-128"/>
              </a:rPr>
              <a:t>into</a:t>
            </a:r>
            <a:r>
              <a:rPr lang="fr-FR" dirty="0" smtClean="0">
                <a:ea typeface="ＭＳ Ｐゴシック" pitchFamily="34" charset="-128"/>
              </a:rPr>
              <a:t> content</a:t>
            </a:r>
          </a:p>
          <a:p>
            <a:pPr lvl="1"/>
            <a:r>
              <a:rPr lang="fr-FR" dirty="0" smtClean="0">
                <a:ea typeface="ＭＳ Ｐゴシック" pitchFamily="34" charset="-128"/>
              </a:rPr>
              <a:t>Navigation </a:t>
            </a:r>
            <a:r>
              <a:rPr lang="fr-FR" dirty="0" err="1" smtClean="0">
                <a:ea typeface="ＭＳ Ｐゴシック" pitchFamily="34" charset="-128"/>
              </a:rPr>
              <a:t>is</a:t>
            </a:r>
            <a:r>
              <a:rPr lang="fr-FR" dirty="0" smtClean="0">
                <a:ea typeface="ＭＳ Ｐゴシック" pitchFamily="34" charset="-128"/>
              </a:rPr>
              <a:t> </a:t>
            </a:r>
            <a:r>
              <a:rPr lang="fr-FR" dirty="0" err="1" smtClean="0">
                <a:ea typeface="ＭＳ Ｐゴシック" pitchFamily="34" charset="-128"/>
              </a:rPr>
              <a:t>really</a:t>
            </a:r>
            <a:r>
              <a:rPr lang="fr-FR" dirty="0" smtClean="0">
                <a:ea typeface="ＭＳ Ｐゴシック" pitchFamily="34" charset="-128"/>
              </a:rPr>
              <a:t> </a:t>
            </a:r>
            <a:r>
              <a:rPr lang="fr-FR" dirty="0" err="1" smtClean="0">
                <a:ea typeface="ＭＳ Ｐゴシック" pitchFamily="34" charset="-128"/>
              </a:rPr>
              <a:t>easy</a:t>
            </a:r>
            <a:r>
              <a:rPr lang="fr-FR" dirty="0" smtClean="0">
                <a:ea typeface="ＭＳ Ｐゴシック" pitchFamily="34" charset="-128"/>
              </a:rPr>
              <a:t> in Universal Apps</a:t>
            </a:r>
          </a:p>
          <a:p>
            <a:pPr lvl="1"/>
            <a:endParaRPr lang="fr-FR" dirty="0">
              <a:ea typeface="ＭＳ Ｐゴシック" pitchFamily="34" charset="-128"/>
            </a:endParaRPr>
          </a:p>
          <a:p>
            <a:r>
              <a:rPr lang="fr-FR" dirty="0" err="1" smtClean="0">
                <a:ea typeface="ＭＳ Ｐゴシック" pitchFamily="34" charset="-128"/>
              </a:rPr>
              <a:t>Any</a:t>
            </a:r>
            <a:r>
              <a:rPr lang="fr-FR" dirty="0" smtClean="0">
                <a:ea typeface="ＭＳ Ｐゴシック" pitchFamily="34" charset="-128"/>
              </a:rPr>
              <a:t> XAML Page </a:t>
            </a:r>
            <a:r>
              <a:rPr lang="fr-FR" dirty="0" err="1" smtClean="0">
                <a:ea typeface="ＭＳ Ｐゴシック" pitchFamily="34" charset="-128"/>
              </a:rPr>
              <a:t>extends</a:t>
            </a:r>
            <a:r>
              <a:rPr lang="fr-FR" dirty="0" smtClean="0">
                <a:ea typeface="ＭＳ Ｐゴシック" pitchFamily="34" charset="-128"/>
              </a:rPr>
              <a:t> </a:t>
            </a:r>
            <a:r>
              <a:rPr lang="fr-FR" dirty="0" err="1" smtClean="0">
                <a:ea typeface="ＭＳ Ｐゴシック" pitchFamily="34" charset="-128"/>
              </a:rPr>
              <a:t>from</a:t>
            </a:r>
            <a:r>
              <a:rPr lang="fr-FR" dirty="0" smtClean="0">
                <a:ea typeface="ＭＳ Ｐゴシック" pitchFamily="34" charset="-128"/>
              </a:rPr>
              <a:t> Page</a:t>
            </a:r>
          </a:p>
          <a:p>
            <a:pPr lvl="1"/>
            <a:r>
              <a:rPr lang="fr-FR" dirty="0" err="1" smtClean="0">
                <a:ea typeface="ＭＳ Ｐゴシック" pitchFamily="34" charset="-128"/>
              </a:rPr>
              <a:t>Gives</a:t>
            </a:r>
            <a:r>
              <a:rPr lang="fr-FR" dirty="0" smtClean="0">
                <a:ea typeface="ＭＳ Ｐゴシック" pitchFamily="34" charset="-128"/>
              </a:rPr>
              <a:t> </a:t>
            </a:r>
            <a:r>
              <a:rPr lang="fr-FR" dirty="0" err="1" smtClean="0">
                <a:ea typeface="ＭＳ Ｐゴシック" pitchFamily="34" charset="-128"/>
              </a:rPr>
              <a:t>access</a:t>
            </a:r>
            <a:r>
              <a:rPr lang="fr-FR" dirty="0" smtClean="0">
                <a:ea typeface="ＭＳ Ｐゴシック" pitchFamily="34" charset="-128"/>
              </a:rPr>
              <a:t> to the Frame </a:t>
            </a:r>
            <a:r>
              <a:rPr lang="fr-FR" dirty="0" err="1" smtClean="0">
                <a:ea typeface="ＭＳ Ｐゴシック" pitchFamily="34" charset="-128"/>
              </a:rPr>
              <a:t>property</a:t>
            </a:r>
            <a:endParaRPr lang="fr-FR" dirty="0" smtClean="0">
              <a:ea typeface="ＭＳ Ｐゴシック" pitchFamily="34" charset="-128"/>
            </a:endParaRPr>
          </a:p>
          <a:p>
            <a:pPr lvl="1"/>
            <a:r>
              <a:rPr lang="fr-FR" dirty="0" err="1" smtClean="0">
                <a:ea typeface="ＭＳ Ｐゴシック" pitchFamily="34" charset="-128"/>
              </a:rPr>
              <a:t>Handles</a:t>
            </a:r>
            <a:r>
              <a:rPr lang="fr-FR" dirty="0" smtClean="0">
                <a:ea typeface="ＭＳ Ｐゴシック" pitchFamily="34" charset="-128"/>
              </a:rPr>
              <a:t> navigation</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Navigation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4427415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How to: Navigate</a:t>
            </a:r>
          </a:p>
        </p:txBody>
      </p:sp>
      <p:sp>
        <p:nvSpPr>
          <p:cNvPr id="18434" name="Espace réservé du contenu 2"/>
          <p:cNvSpPr>
            <a:spLocks noGrp="1"/>
          </p:cNvSpPr>
          <p:nvPr>
            <p:ph idx="1"/>
          </p:nvPr>
        </p:nvSpPr>
        <p:spPr>
          <a:xfrm>
            <a:off x="467543" y="1128713"/>
            <a:ext cx="8425631" cy="4230687"/>
          </a:xfrm>
        </p:spPr>
        <p:txBody>
          <a:bodyPr/>
          <a:lstStyle/>
          <a:p>
            <a:r>
              <a:rPr lang="fr-FR" dirty="0" err="1" smtClean="0">
                <a:ea typeface="ＭＳ Ｐゴシック" pitchFamily="34" charset="-128"/>
              </a:rPr>
              <a:t>Navigate</a:t>
            </a:r>
            <a:r>
              <a:rPr lang="fr-FR" dirty="0" smtClean="0">
                <a:ea typeface="ＭＳ Ｐゴシック" pitchFamily="34" charset="-128"/>
              </a:rPr>
              <a:t> </a:t>
            </a:r>
            <a:r>
              <a:rPr lang="fr-FR" dirty="0" err="1" smtClean="0">
                <a:ea typeface="ＭＳ Ｐゴシック" pitchFamily="34" charset="-128"/>
              </a:rPr>
              <a:t>method</a:t>
            </a:r>
            <a:r>
              <a:rPr lang="fr-FR" dirty="0" smtClean="0">
                <a:ea typeface="ＭＳ Ｐゴシック" pitchFamily="34" charset="-128"/>
              </a:rPr>
              <a:t>, 3 </a:t>
            </a:r>
            <a:r>
              <a:rPr lang="fr-FR" dirty="0" err="1" smtClean="0">
                <a:ea typeface="ＭＳ Ｐゴシック" pitchFamily="34" charset="-128"/>
              </a:rPr>
              <a:t>parameters</a:t>
            </a:r>
            <a:r>
              <a:rPr lang="fr-FR" dirty="0" smtClean="0">
                <a:ea typeface="ＭＳ Ｐゴシック" pitchFamily="34" charset="-128"/>
              </a:rPr>
              <a:t>, 1 </a:t>
            </a:r>
            <a:r>
              <a:rPr lang="fr-FR" dirty="0" err="1" smtClean="0">
                <a:ea typeface="ＭＳ Ｐゴシック" pitchFamily="34" charset="-128"/>
              </a:rPr>
              <a:t>mandatory</a:t>
            </a:r>
            <a:r>
              <a:rPr lang="fr-FR" dirty="0" smtClean="0">
                <a:ea typeface="ＭＳ Ｐゴシック" pitchFamily="34" charset="-128"/>
              </a:rPr>
              <a:t>:</a:t>
            </a:r>
          </a:p>
          <a:p>
            <a:pPr marL="0" indent="0">
              <a:buNone/>
            </a:pPr>
            <a:r>
              <a:rPr lang="fr-FR" sz="2000" dirty="0" smtClean="0">
                <a:latin typeface="Courier New" panose="02070309020205020404" pitchFamily="49" charset="0"/>
                <a:ea typeface="ＭＳ Ｐゴシック" pitchFamily="34" charset="-128"/>
                <a:cs typeface="Courier New" panose="02070309020205020404" pitchFamily="49" charset="0"/>
              </a:rPr>
              <a:t>		</a:t>
            </a:r>
            <a:r>
              <a:rPr lang="fr-FR" sz="2000" dirty="0" err="1" smtClean="0">
                <a:latin typeface="Courier New" panose="02070309020205020404" pitchFamily="49" charset="0"/>
                <a:ea typeface="ＭＳ Ｐゴシック" pitchFamily="34" charset="-128"/>
                <a:cs typeface="Courier New" panose="02070309020205020404" pitchFamily="49" charset="0"/>
              </a:rPr>
              <a:t>Frame.Navigate</a:t>
            </a:r>
            <a:r>
              <a:rPr lang="fr-FR" sz="2000" dirty="0" smtClean="0">
                <a:latin typeface="Courier New" panose="02070309020205020404" pitchFamily="49" charset="0"/>
                <a:ea typeface="ＭＳ Ｐゴシック" pitchFamily="34" charset="-128"/>
                <a:cs typeface="Courier New" panose="02070309020205020404" pitchFamily="49" charset="0"/>
              </a:rPr>
              <a:t>(</a:t>
            </a:r>
          </a:p>
          <a:p>
            <a:pPr marL="0" indent="0">
              <a:buNone/>
            </a:pPr>
            <a:r>
              <a:rPr lang="fr-FR" sz="2000" dirty="0">
                <a:latin typeface="Courier New" panose="02070309020205020404" pitchFamily="49" charset="0"/>
                <a:ea typeface="ＭＳ Ｐゴシック" pitchFamily="34" charset="-128"/>
                <a:cs typeface="Courier New" panose="02070309020205020404" pitchFamily="49" charset="0"/>
              </a:rPr>
              <a:t>	</a:t>
            </a:r>
            <a:r>
              <a:rPr lang="fr-FR" sz="2000" dirty="0" smtClean="0">
                <a:latin typeface="Courier New" panose="02070309020205020404" pitchFamily="49" charset="0"/>
                <a:ea typeface="ＭＳ Ｐゴシック" pitchFamily="34" charset="-128"/>
                <a:cs typeface="Courier New" panose="02070309020205020404" pitchFamily="49" charset="0"/>
              </a:rPr>
              <a:t>		Type page, </a:t>
            </a:r>
          </a:p>
          <a:p>
            <a:pPr marL="0" indent="0">
              <a:buNone/>
            </a:pPr>
            <a:r>
              <a:rPr lang="fr-FR" sz="2000" dirty="0">
                <a:latin typeface="Courier New" panose="02070309020205020404" pitchFamily="49" charset="0"/>
                <a:ea typeface="ＭＳ Ｐゴシック" pitchFamily="34" charset="-128"/>
                <a:cs typeface="Courier New" panose="02070309020205020404" pitchFamily="49" charset="0"/>
              </a:rPr>
              <a:t>	</a:t>
            </a:r>
            <a:r>
              <a:rPr lang="fr-FR" sz="2000" dirty="0" smtClean="0">
                <a:latin typeface="Courier New" panose="02070309020205020404" pitchFamily="49" charset="0"/>
                <a:ea typeface="ＭＳ Ｐゴシック" pitchFamily="34" charset="-128"/>
                <a:cs typeface="Courier New" panose="02070309020205020404" pitchFamily="49" charset="0"/>
              </a:rPr>
              <a:t>		</a:t>
            </a:r>
            <a:r>
              <a:rPr lang="fr-FR" sz="2000" dirty="0" err="1" smtClean="0">
                <a:latin typeface="Courier New" panose="02070309020205020404" pitchFamily="49" charset="0"/>
                <a:ea typeface="ＭＳ Ｐゴシック" pitchFamily="34" charset="-128"/>
                <a:cs typeface="Courier New" panose="02070309020205020404" pitchFamily="49" charset="0"/>
              </a:rPr>
              <a:t>object</a:t>
            </a:r>
            <a:r>
              <a:rPr lang="fr-FR" sz="2000" dirty="0" smtClean="0">
                <a:latin typeface="Courier New" panose="02070309020205020404" pitchFamily="49" charset="0"/>
                <a:ea typeface="ＭＳ Ｐゴシック" pitchFamily="34" charset="-128"/>
                <a:cs typeface="Courier New" panose="02070309020205020404" pitchFamily="49" charset="0"/>
              </a:rPr>
              <a:t> </a:t>
            </a:r>
            <a:r>
              <a:rPr lang="fr-FR" sz="2000" dirty="0" err="1" smtClean="0">
                <a:latin typeface="Courier New" panose="02070309020205020404" pitchFamily="49" charset="0"/>
                <a:ea typeface="ＭＳ Ｐゴシック" pitchFamily="34" charset="-128"/>
                <a:cs typeface="Courier New" panose="02070309020205020404" pitchFamily="49" charset="0"/>
              </a:rPr>
              <a:t>parameter</a:t>
            </a:r>
            <a:r>
              <a:rPr lang="fr-FR" sz="2000" dirty="0" smtClean="0">
                <a:latin typeface="Courier New" panose="02070309020205020404" pitchFamily="49" charset="0"/>
                <a:ea typeface="ＭＳ Ｐゴシック" pitchFamily="34" charset="-128"/>
                <a:cs typeface="Courier New" panose="02070309020205020404" pitchFamily="49" charset="0"/>
              </a:rPr>
              <a:t>,</a:t>
            </a:r>
          </a:p>
          <a:p>
            <a:pPr marL="0" indent="0">
              <a:buNone/>
            </a:pPr>
            <a:r>
              <a:rPr lang="fr-FR" sz="2000" dirty="0">
                <a:latin typeface="Courier New" panose="02070309020205020404" pitchFamily="49" charset="0"/>
                <a:ea typeface="ＭＳ Ｐゴシック" pitchFamily="34" charset="-128"/>
                <a:cs typeface="Courier New" panose="02070309020205020404" pitchFamily="49" charset="0"/>
              </a:rPr>
              <a:t>	</a:t>
            </a:r>
            <a:r>
              <a:rPr lang="fr-FR" sz="2000" dirty="0" smtClean="0">
                <a:latin typeface="Courier New" panose="02070309020205020404" pitchFamily="49" charset="0"/>
                <a:ea typeface="ＭＳ Ｐゴシック" pitchFamily="34" charset="-128"/>
                <a:cs typeface="Courier New" panose="02070309020205020404" pitchFamily="49" charset="0"/>
              </a:rPr>
              <a:t>		</a:t>
            </a:r>
            <a:r>
              <a:rPr lang="fr-FR" sz="2000" dirty="0" err="1" smtClean="0">
                <a:latin typeface="Courier New" panose="02070309020205020404" pitchFamily="49" charset="0"/>
                <a:ea typeface="ＭＳ Ｐゴシック" pitchFamily="34" charset="-128"/>
                <a:cs typeface="Courier New" panose="02070309020205020404" pitchFamily="49" charset="0"/>
              </a:rPr>
              <a:t>NavigationTransitionInfo</a:t>
            </a:r>
            <a:r>
              <a:rPr lang="fr-FR" sz="2000" dirty="0" smtClean="0">
                <a:latin typeface="Courier New" panose="02070309020205020404" pitchFamily="49" charset="0"/>
                <a:ea typeface="ＭＳ Ｐゴシック" pitchFamily="34" charset="-128"/>
                <a:cs typeface="Courier New" panose="02070309020205020404" pitchFamily="49" charset="0"/>
              </a:rPr>
              <a:t> animation</a:t>
            </a:r>
          </a:p>
          <a:p>
            <a:pPr marL="0" indent="0">
              <a:buNone/>
            </a:pPr>
            <a:r>
              <a:rPr lang="fr-FR" sz="2000" dirty="0" smtClean="0">
                <a:latin typeface="Courier New" panose="02070309020205020404" pitchFamily="49" charset="0"/>
                <a:ea typeface="ＭＳ Ｐゴシック" pitchFamily="34" charset="-128"/>
                <a:cs typeface="Courier New" panose="02070309020205020404" pitchFamily="49" charset="0"/>
              </a:rPr>
              <a:t>		);</a:t>
            </a:r>
          </a:p>
          <a:p>
            <a:pPr marL="0" indent="0">
              <a:buNone/>
            </a:pPr>
            <a:endParaRPr lang="fr-FR" sz="2000" dirty="0">
              <a:latin typeface="Courier New" panose="02070309020205020404" pitchFamily="49" charset="0"/>
              <a:ea typeface="ＭＳ Ｐゴシック" pitchFamily="34" charset="-128"/>
              <a:cs typeface="Courier New" panose="02070309020205020404" pitchFamily="49" charset="0"/>
            </a:endParaRPr>
          </a:p>
          <a:p>
            <a:r>
              <a:rPr lang="fr-FR" dirty="0" smtClean="0">
                <a:ea typeface="ＭＳ Ｐゴシック" pitchFamily="34" charset="-128"/>
              </a:rPr>
              <a:t>Last </a:t>
            </a:r>
            <a:r>
              <a:rPr lang="fr-FR" dirty="0" err="1" smtClean="0">
                <a:ea typeface="ＭＳ Ｐゴシック" pitchFamily="34" charset="-128"/>
              </a:rPr>
              <a:t>parameter</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t>
            </a:r>
            <a:r>
              <a:rPr lang="fr-FR" dirty="0" err="1" smtClean="0">
                <a:ea typeface="ＭＳ Ｐゴシック" pitchFamily="34" charset="-128"/>
              </a:rPr>
              <a:t>used</a:t>
            </a:r>
            <a:r>
              <a:rPr lang="fr-FR" dirty="0" smtClean="0">
                <a:ea typeface="ＭＳ Ｐゴシック" pitchFamily="34" charset="-128"/>
              </a:rPr>
              <a:t> to </a:t>
            </a:r>
            <a:r>
              <a:rPr lang="fr-FR" dirty="0" err="1" smtClean="0">
                <a:ea typeface="ＭＳ Ｐゴシック" pitchFamily="34" charset="-128"/>
              </a:rPr>
              <a:t>override</a:t>
            </a:r>
            <a:r>
              <a:rPr lang="fr-FR" dirty="0" smtClean="0">
                <a:ea typeface="ＭＳ Ｐゴシック" pitchFamily="34" charset="-128"/>
              </a:rPr>
              <a:t> default animation</a:t>
            </a:r>
          </a:p>
          <a:p>
            <a:pPr lvl="1"/>
            <a:r>
              <a:rPr lang="fr-FR" dirty="0" err="1" smtClean="0">
                <a:ea typeface="ＭＳ Ｐゴシック" pitchFamily="34" charset="-128"/>
              </a:rPr>
              <a:t>Linked</a:t>
            </a:r>
            <a:r>
              <a:rPr lang="fr-FR" dirty="0" smtClean="0">
                <a:ea typeface="ＭＳ Ｐゴシック" pitchFamily="34" charset="-128"/>
              </a:rPr>
              <a:t> to </a:t>
            </a:r>
            <a:r>
              <a:rPr lang="fr-FR" dirty="0" err="1" smtClean="0">
                <a:ea typeface="ＭＳ Ｐゴシック" pitchFamily="34" charset="-128"/>
              </a:rPr>
              <a:t>your</a:t>
            </a:r>
            <a:r>
              <a:rPr lang="fr-FR" dirty="0" smtClean="0">
                <a:ea typeface="ＭＳ Ｐゴシック" pitchFamily="34" charset="-128"/>
              </a:rPr>
              <a:t> XAML </a:t>
            </a:r>
            <a:r>
              <a:rPr lang="fr-FR" dirty="0" smtClean="0">
                <a:ea typeface="ＭＳ Ｐゴシック" pitchFamily="34" charset="-128"/>
                <a:sym typeface="Wingdings" panose="05000000000000000000" pitchFamily="2" charset="2"/>
              </a:rPr>
              <a:t></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Navigation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8536895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Example navigation</a:t>
            </a:r>
          </a:p>
        </p:txBody>
      </p:sp>
      <p:sp>
        <p:nvSpPr>
          <p:cNvPr id="18434" name="Espace réservé du contenu 2"/>
          <p:cNvSpPr>
            <a:spLocks noGrp="1"/>
          </p:cNvSpPr>
          <p:nvPr>
            <p:ph idx="1"/>
          </p:nvPr>
        </p:nvSpPr>
        <p:spPr>
          <a:xfrm>
            <a:off x="467543" y="1128713"/>
            <a:ext cx="8425631" cy="4230687"/>
          </a:xfrm>
        </p:spPr>
        <p:txBody>
          <a:bodyPr/>
          <a:lstStyle/>
          <a:p>
            <a:r>
              <a:rPr lang="fr-FR" dirty="0" smtClean="0">
                <a:ea typeface="ＭＳ Ｐゴシック" pitchFamily="34" charset="-128"/>
              </a:rPr>
              <a:t>Go to Page2:</a:t>
            </a:r>
          </a:p>
          <a:p>
            <a:pPr lvl="1"/>
            <a:endParaRPr lang="fr-FR" dirty="0">
              <a:ea typeface="ＭＳ Ｐゴシック" pitchFamily="34" charset="-128"/>
            </a:endParaRPr>
          </a:p>
          <a:p>
            <a:pPr lvl="2"/>
            <a:endParaRPr lang="fr-FR" dirty="0" smtClean="0">
              <a:ea typeface="ＭＳ Ｐゴシック" pitchFamily="34" charset="-128"/>
            </a:endParaRPr>
          </a:p>
          <a:p>
            <a:pPr lvl="2"/>
            <a:endParaRPr lang="fr-FR" dirty="0">
              <a:ea typeface="ＭＳ Ｐゴシック" pitchFamily="34" charset="-128"/>
            </a:endParaRPr>
          </a:p>
          <a:p>
            <a:r>
              <a:rPr lang="fr-FR" dirty="0" err="1" smtClean="0">
                <a:ea typeface="ＭＳ Ｐゴシック" pitchFamily="34" charset="-128"/>
              </a:rPr>
              <a:t>With</a:t>
            </a:r>
            <a:r>
              <a:rPr lang="fr-FR" dirty="0" smtClean="0">
                <a:ea typeface="ＭＳ Ｐゴシック" pitchFamily="34" charset="-128"/>
              </a:rPr>
              <a:t> arguments:</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Navigation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6"/>
          <p:cNvSpPr/>
          <p:nvPr/>
        </p:nvSpPr>
        <p:spPr>
          <a:xfrm>
            <a:off x="179512" y="1777380"/>
            <a:ext cx="8785225" cy="93610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panose="02070309020205020404" pitchFamily="49" charset="0"/>
                <a:cs typeface="Courier New" panose="02070309020205020404" pitchFamily="49" charset="0"/>
              </a:rPr>
              <a:t>void</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MyButton_ItemClick</a:t>
            </a:r>
            <a:r>
              <a:rPr lang="en-US" sz="1600" b="1" dirty="0" smtClean="0">
                <a:latin typeface="Courier New" panose="02070309020205020404" pitchFamily="49" charset="0"/>
                <a:cs typeface="Courier New" panose="02070309020205020404" pitchFamily="49" charset="0"/>
              </a:rPr>
              <a:t>(object </a:t>
            </a:r>
            <a:r>
              <a:rPr lang="en-US" sz="1600" b="1" dirty="0">
                <a:latin typeface="Courier New" panose="02070309020205020404" pitchFamily="49" charset="0"/>
                <a:cs typeface="Courier New" panose="02070309020205020404" pitchFamily="49" charset="0"/>
              </a:rPr>
              <a:t>sender, </a:t>
            </a:r>
            <a:r>
              <a:rPr lang="en-US" sz="1600" b="1" dirty="0" err="1" smtClean="0">
                <a:latin typeface="Courier New" panose="02070309020205020404" pitchFamily="49" charset="0"/>
                <a:cs typeface="Courier New" panose="02070309020205020404" pitchFamily="49" charset="0"/>
              </a:rPr>
              <a:t>RoutedEventArgs</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a:t>
            </a: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solidFill>
                  <a:srgbClr val="0070C0"/>
                </a:solidFill>
                <a:latin typeface="Courier New" panose="02070309020205020404" pitchFamily="49" charset="0"/>
                <a:cs typeface="Courier New" panose="02070309020205020404" pitchFamily="49" charset="0"/>
              </a:rPr>
              <a:t>this</a:t>
            </a:r>
            <a:r>
              <a:rPr lang="en-US" sz="1600" b="1" dirty="0" err="1" smtClean="0">
                <a:latin typeface="Courier New" panose="02070309020205020404" pitchFamily="49" charset="0"/>
                <a:cs typeface="Courier New" panose="02070309020205020404" pitchFamily="49" charset="0"/>
              </a:rPr>
              <a:t>.Frame.Navigate</a:t>
            </a:r>
            <a:r>
              <a:rPr lang="en-US" sz="1600" b="1" dirty="0" smtClean="0">
                <a:latin typeface="Courier New" panose="02070309020205020404" pitchFamily="49" charset="0"/>
                <a:cs typeface="Courier New" panose="02070309020205020404" pitchFamily="49" charset="0"/>
              </a:rPr>
              <a:t>(</a:t>
            </a:r>
            <a:r>
              <a:rPr lang="en-US" sz="1600" b="1" dirty="0" err="1" smtClean="0">
                <a:solidFill>
                  <a:srgbClr val="0070C0"/>
                </a:solidFill>
                <a:latin typeface="Courier New" panose="02070309020205020404" pitchFamily="49" charset="0"/>
                <a:cs typeface="Courier New" panose="02070309020205020404" pitchFamily="49" charset="0"/>
              </a:rPr>
              <a:t>typeof</a:t>
            </a:r>
            <a:r>
              <a:rPr lang="en-US" sz="1600" b="1" dirty="0" smtClean="0">
                <a:latin typeface="Courier New" panose="02070309020205020404" pitchFamily="49" charset="0"/>
                <a:cs typeface="Courier New" panose="02070309020205020404" pitchFamily="49" charset="0"/>
              </a:rPr>
              <a:t>(Page2));</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
        <p:nvSpPr>
          <p:cNvPr id="8" name="Rectangle à coins arrondis 7"/>
          <p:cNvSpPr/>
          <p:nvPr/>
        </p:nvSpPr>
        <p:spPr>
          <a:xfrm>
            <a:off x="179512" y="3505572"/>
            <a:ext cx="8785225" cy="144016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panose="02070309020205020404" pitchFamily="49" charset="0"/>
                <a:cs typeface="Courier New" panose="02070309020205020404" pitchFamily="49" charset="0"/>
              </a:rPr>
              <a:t>void</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ItemView_ItemClick</a:t>
            </a:r>
            <a:r>
              <a:rPr lang="en-US" sz="1600" b="1" dirty="0" smtClean="0">
                <a:latin typeface="Courier New" panose="02070309020205020404" pitchFamily="49" charset="0"/>
                <a:cs typeface="Courier New" panose="02070309020205020404" pitchFamily="49" charset="0"/>
              </a:rPr>
              <a:t>(object </a:t>
            </a:r>
            <a:r>
              <a:rPr lang="en-US" sz="1600" b="1" dirty="0">
                <a:latin typeface="Courier New" panose="02070309020205020404" pitchFamily="49" charset="0"/>
                <a:cs typeface="Courier New" panose="02070309020205020404" pitchFamily="49" charset="0"/>
              </a:rPr>
              <a:t>sender, </a:t>
            </a:r>
            <a:r>
              <a:rPr lang="en-US" sz="1600" b="1" dirty="0" err="1">
                <a:latin typeface="Courier New" panose="02070309020205020404" pitchFamily="49" charset="0"/>
                <a:cs typeface="Courier New" panose="02070309020205020404" pitchFamily="49" charset="0"/>
              </a:rPr>
              <a:t>ItemClickEventArgs</a:t>
            </a:r>
            <a:r>
              <a:rPr lang="en-US" sz="1600" b="1" dirty="0">
                <a:latin typeface="Courier New" panose="02070309020205020404" pitchFamily="49" charset="0"/>
                <a:cs typeface="Courier New" panose="02070309020205020404" pitchFamily="49" charset="0"/>
              </a:rPr>
              <a:t> e)</a:t>
            </a: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solidFill>
                  <a:srgbClr val="0070C0"/>
                </a:solidFill>
                <a:latin typeface="Courier New" panose="02070309020205020404" pitchFamily="49" charset="0"/>
                <a:cs typeface="Courier New" panose="02070309020205020404" pitchFamily="49" charset="0"/>
              </a:rPr>
              <a:t>var</a:t>
            </a:r>
            <a:r>
              <a:rPr lang="en-US" sz="1600" b="1" dirty="0" smtClean="0">
                <a:solidFill>
                  <a:srgbClr val="0070C0"/>
                </a:solidFill>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itemId</a:t>
            </a:r>
            <a:r>
              <a:rPr lang="en-US" sz="1600" b="1" dirty="0">
                <a:latin typeface="Courier New" panose="02070309020205020404" pitchFamily="49" charset="0"/>
                <a:cs typeface="Courier New" panose="02070309020205020404" pitchFamily="49" charset="0"/>
              </a:rPr>
              <a:t> = </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SampleDataItem</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e.ClickedItem</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UniqueId</a:t>
            </a:r>
            <a:r>
              <a:rPr lang="en-US"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err="1" smtClean="0">
                <a:solidFill>
                  <a:srgbClr val="0070C0"/>
                </a:solidFill>
                <a:latin typeface="Courier New" panose="02070309020205020404" pitchFamily="49" charset="0"/>
                <a:cs typeface="Courier New" panose="02070309020205020404" pitchFamily="49" charset="0"/>
              </a:rPr>
              <a:t>this</a:t>
            </a:r>
            <a:r>
              <a:rPr lang="en-US" sz="1600" b="1" dirty="0" err="1" smtClean="0">
                <a:latin typeface="Courier New" panose="02070309020205020404" pitchFamily="49" charset="0"/>
                <a:cs typeface="Courier New" panose="02070309020205020404" pitchFamily="49" charset="0"/>
              </a:rPr>
              <a:t>.Frame.Navigate</a:t>
            </a:r>
            <a:r>
              <a:rPr lang="en-US" sz="1600" b="1" dirty="0" smtClean="0">
                <a:latin typeface="Courier New" panose="02070309020205020404" pitchFamily="49" charset="0"/>
                <a:cs typeface="Courier New" panose="02070309020205020404" pitchFamily="49" charset="0"/>
              </a:rPr>
              <a:t>(</a:t>
            </a:r>
            <a:r>
              <a:rPr lang="en-US" sz="1600" b="1" dirty="0" err="1" smtClean="0">
                <a:solidFill>
                  <a:srgbClr val="0070C0"/>
                </a:solidFill>
                <a:latin typeface="Courier New" panose="02070309020205020404" pitchFamily="49" charset="0"/>
                <a:cs typeface="Courier New" panose="02070309020205020404" pitchFamily="49" charset="0"/>
              </a:rPr>
              <a:t>typeof</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ItemPage</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itemId</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09574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Example navigation</a:t>
            </a:r>
          </a:p>
        </p:txBody>
      </p:sp>
      <p:sp>
        <p:nvSpPr>
          <p:cNvPr id="18434" name="Espace réservé du contenu 2"/>
          <p:cNvSpPr>
            <a:spLocks noGrp="1"/>
          </p:cNvSpPr>
          <p:nvPr>
            <p:ph idx="1"/>
          </p:nvPr>
        </p:nvSpPr>
        <p:spPr>
          <a:xfrm>
            <a:off x="467543" y="1128713"/>
            <a:ext cx="8425631" cy="4230687"/>
          </a:xfrm>
        </p:spPr>
        <p:txBody>
          <a:bodyPr/>
          <a:lstStyle/>
          <a:p>
            <a:r>
              <a:rPr lang="fr-FR" dirty="0" err="1" smtClean="0">
                <a:ea typeface="ＭＳ Ｐゴシック" pitchFamily="34" charset="-128"/>
              </a:rPr>
              <a:t>Get</a:t>
            </a:r>
            <a:r>
              <a:rPr lang="fr-FR" dirty="0" smtClean="0">
                <a:ea typeface="ＭＳ Ｐゴシック" pitchFamily="34" charset="-128"/>
              </a:rPr>
              <a:t> </a:t>
            </a:r>
            <a:r>
              <a:rPr lang="fr-FR" dirty="0" err="1" smtClean="0">
                <a:ea typeface="ＭＳ Ｐゴシック" pitchFamily="34" charset="-128"/>
              </a:rPr>
              <a:t>parameter</a:t>
            </a:r>
            <a:r>
              <a:rPr lang="fr-FR" dirty="0" smtClean="0">
                <a:ea typeface="ＭＳ Ｐゴシック" pitchFamily="34" charset="-128"/>
              </a:rPr>
              <a:t> on </a:t>
            </a:r>
            <a:r>
              <a:rPr lang="fr-FR" dirty="0" err="1" smtClean="0">
                <a:ea typeface="ＭＳ Ｐゴシック" pitchFamily="34" charset="-128"/>
              </a:rPr>
              <a:t>ItemPage</a:t>
            </a:r>
            <a:r>
              <a:rPr lang="fr-FR" dirty="0" smtClean="0">
                <a:ea typeface="ＭＳ Ｐゴシック" pitchFamily="34" charset="-128"/>
              </a:rPr>
              <a:t>:</a:t>
            </a:r>
          </a:p>
          <a:p>
            <a:pPr lvl="1"/>
            <a:endParaRPr lang="fr-FR" dirty="0">
              <a:ea typeface="ＭＳ Ｐゴシック" pitchFamily="34" charset="-128"/>
            </a:endParaRPr>
          </a:p>
          <a:p>
            <a:pPr lvl="2"/>
            <a:endParaRPr lang="fr-FR" dirty="0" smtClean="0">
              <a:ea typeface="ＭＳ Ｐゴシック" pitchFamily="34" charset="-128"/>
            </a:endParaRPr>
          </a:p>
          <a:p>
            <a:pPr marL="914400" lvl="2" indent="0">
              <a:buNone/>
            </a:pP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Navigation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à coins arrondis 7"/>
          <p:cNvSpPr/>
          <p:nvPr/>
        </p:nvSpPr>
        <p:spPr>
          <a:xfrm>
            <a:off x="181225" y="1803896"/>
            <a:ext cx="8785225" cy="144016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panose="02070309020205020404" pitchFamily="49" charset="0"/>
                <a:cs typeface="Courier New" panose="02070309020205020404" pitchFamily="49" charset="0"/>
              </a:rPr>
              <a:t>void</a:t>
            </a:r>
            <a:r>
              <a:rPr lang="en-US" sz="1600" b="1" dirty="0" smtClean="0">
                <a:latin typeface="Courier New" panose="02070309020205020404" pitchFamily="49" charset="0"/>
                <a:cs typeface="Courier New" panose="02070309020205020404" pitchFamily="49" charset="0"/>
              </a:rPr>
              <a:t> override void </a:t>
            </a:r>
            <a:r>
              <a:rPr lang="en-US" sz="1600" b="1" dirty="0" err="1" smtClean="0">
                <a:latin typeface="Courier New" panose="02070309020205020404" pitchFamily="49" charset="0"/>
                <a:cs typeface="Courier New" panose="02070309020205020404" pitchFamily="49" charset="0"/>
              </a:rPr>
              <a:t>OnNaviguateTo</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NaviguationEventArgs</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a:t>
            </a:r>
          </a:p>
          <a:p>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int</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itemId</a:t>
            </a:r>
            <a:r>
              <a:rPr lang="en-US" sz="1600" b="1" dirty="0" smtClean="0">
                <a:latin typeface="Courier New" panose="02070309020205020404" pitchFamily="49" charset="0"/>
                <a:cs typeface="Courier New" panose="02070309020205020404" pitchFamily="49" charset="0"/>
              </a:rPr>
              <a:t> = </a:t>
            </a:r>
            <a:r>
              <a:rPr lang="en-US" sz="1600" b="1" dirty="0" err="1" smtClean="0">
                <a:latin typeface="Courier New" panose="02070309020205020404" pitchFamily="49" charset="0"/>
                <a:cs typeface="Courier New" panose="02070309020205020404" pitchFamily="49" charset="0"/>
              </a:rPr>
              <a:t>e.Parameter</a:t>
            </a:r>
            <a:r>
              <a:rPr lang="en-US" sz="1600" b="1" dirty="0" smtClean="0">
                <a:latin typeface="Courier New" panose="02070309020205020404" pitchFamily="49" charset="0"/>
                <a:cs typeface="Courier New" panose="02070309020205020404" pitchFamily="49" charset="0"/>
              </a:rPr>
              <a:t> as </a:t>
            </a:r>
            <a:r>
              <a:rPr lang="en-US" sz="1600" b="1" dirty="0" err="1" smtClean="0">
                <a:latin typeface="Courier New" panose="02070309020205020404" pitchFamily="49" charset="0"/>
                <a:cs typeface="Courier New" panose="02070309020205020404" pitchFamily="49" charset="0"/>
              </a:rPr>
              <a:t>int</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endParaRPr lang="en-US" sz="1600"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00626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Storage</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Storage, Settings and Web</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Example navigation with animations</a:t>
            </a:r>
          </a:p>
        </p:txBody>
      </p:sp>
      <p:sp>
        <p:nvSpPr>
          <p:cNvPr id="18434" name="Espace réservé du contenu 2"/>
          <p:cNvSpPr>
            <a:spLocks noGrp="1"/>
          </p:cNvSpPr>
          <p:nvPr>
            <p:ph idx="1"/>
          </p:nvPr>
        </p:nvSpPr>
        <p:spPr>
          <a:xfrm>
            <a:off x="467543" y="1128713"/>
            <a:ext cx="8425631" cy="4230687"/>
          </a:xfrm>
        </p:spPr>
        <p:txBody>
          <a:bodyPr/>
          <a:lstStyle/>
          <a:p>
            <a:r>
              <a:rPr lang="fr-FR" dirty="0" smtClean="0">
                <a:ea typeface="ＭＳ Ｐゴシック" pitchFamily="34" charset="-128"/>
              </a:rPr>
              <a:t>In XAML, </a:t>
            </a:r>
            <a:r>
              <a:rPr lang="fr-FR" dirty="0" err="1" smtClean="0">
                <a:ea typeface="ＭＳ Ｐゴシック" pitchFamily="34" charset="-128"/>
              </a:rPr>
              <a:t>property</a:t>
            </a:r>
            <a:r>
              <a:rPr lang="fr-FR" dirty="0" smtClean="0">
                <a:ea typeface="ＭＳ Ｐゴシック" pitchFamily="34" charset="-128"/>
              </a:rPr>
              <a:t> </a:t>
            </a:r>
            <a:r>
              <a:rPr lang="fr-FR" dirty="0" err="1" smtClean="0">
                <a:ea typeface="ＭＳ Ｐゴシック" pitchFamily="34" charset="-128"/>
              </a:rPr>
              <a:t>Page.Transitions</a:t>
            </a:r>
            <a:endParaRPr lang="fr-FR" dirty="0" smtClean="0">
              <a:ea typeface="ＭＳ Ｐゴシック" pitchFamily="34" charset="-128"/>
            </a:endParaRPr>
          </a:p>
          <a:p>
            <a:pPr lvl="1"/>
            <a:r>
              <a:rPr lang="fr-FR" dirty="0" err="1" smtClean="0">
                <a:ea typeface="ＭＳ Ｐゴシック" pitchFamily="34" charset="-128"/>
              </a:rPr>
              <a:t>Contains</a:t>
            </a:r>
            <a:r>
              <a:rPr lang="fr-FR" dirty="0" smtClean="0">
                <a:ea typeface="ＭＳ Ｐゴシック" pitchFamily="34" charset="-128"/>
              </a:rPr>
              <a:t> a transition collection</a:t>
            </a:r>
          </a:p>
          <a:p>
            <a:pPr lvl="1"/>
            <a:r>
              <a:rPr lang="fr-FR" dirty="0" err="1" smtClean="0">
                <a:ea typeface="ＭＳ Ｐゴシック" pitchFamily="34" charset="-128"/>
              </a:rPr>
              <a:t>Each</a:t>
            </a:r>
            <a:r>
              <a:rPr lang="fr-FR" dirty="0" smtClean="0">
                <a:ea typeface="ＭＳ Ｐゴシック" pitchFamily="34" charset="-128"/>
              </a:rPr>
              <a:t> of </a:t>
            </a:r>
            <a:r>
              <a:rPr lang="fr-FR" dirty="0" err="1" smtClean="0">
                <a:ea typeface="ＭＳ Ｐゴシック" pitchFamily="34" charset="-128"/>
              </a:rPr>
              <a:t>them</a:t>
            </a:r>
            <a:r>
              <a:rPr lang="fr-FR" dirty="0" smtClean="0">
                <a:ea typeface="ＭＳ Ｐゴシック" pitchFamily="34" charset="-128"/>
              </a:rPr>
              <a:t> are </a:t>
            </a:r>
            <a:r>
              <a:rPr lang="fr-FR" dirty="0" err="1" smtClean="0">
                <a:ea typeface="ＭＳ Ｐゴシック" pitchFamily="34" charset="-128"/>
              </a:rPr>
              <a:t>merged</a:t>
            </a:r>
            <a:r>
              <a:rPr lang="fr-FR" dirty="0">
                <a:ea typeface="ＭＳ Ｐゴシック" pitchFamily="34" charset="-128"/>
              </a:rPr>
              <a:t> </a:t>
            </a:r>
            <a:r>
              <a:rPr lang="fr-FR" dirty="0" smtClean="0">
                <a:ea typeface="ＭＳ Ｐゴシック" pitchFamily="34" charset="-128"/>
              </a:rPr>
              <a:t>in </a:t>
            </a:r>
            <a:r>
              <a:rPr lang="fr-FR" dirty="0" err="1" smtClean="0">
                <a:ea typeface="ＭＳ Ｐゴシック" pitchFamily="34" charset="-128"/>
              </a:rPr>
              <a:t>you</a:t>
            </a:r>
            <a:r>
              <a:rPr lang="fr-FR" dirty="0" smtClean="0">
                <a:ea typeface="ＭＳ Ｐゴシック" pitchFamily="34" charset="-128"/>
              </a:rPr>
              <a:t> </a:t>
            </a:r>
            <a:r>
              <a:rPr lang="fr-FR" dirty="0" err="1" smtClean="0">
                <a:ea typeface="ＭＳ Ｐゴシック" pitchFamily="34" charset="-128"/>
              </a:rPr>
              <a:t>specify</a:t>
            </a:r>
            <a:r>
              <a:rPr lang="fr-FR" dirty="0" smtClean="0">
                <a:ea typeface="ＭＳ Ｐゴシック" pitchFamily="34" charset="-128"/>
              </a:rPr>
              <a:t> </a:t>
            </a:r>
            <a:r>
              <a:rPr lang="fr-FR" dirty="0" err="1" smtClean="0">
                <a:ea typeface="ＭＳ Ｐゴシック" pitchFamily="34" charset="-128"/>
              </a:rPr>
              <a:t>several</a:t>
            </a:r>
            <a:endParaRPr lang="fr-FR" dirty="0" smtClean="0">
              <a:ea typeface="ＭＳ Ｐゴシック" pitchFamily="34" charset="-128"/>
            </a:endParaRPr>
          </a:p>
          <a:p>
            <a:pPr lvl="1"/>
            <a:endParaRPr lang="fr-FR" dirty="0">
              <a:ea typeface="ＭＳ Ｐゴシック" pitchFamily="34" charset="-128"/>
            </a:endParaRPr>
          </a:p>
          <a:p>
            <a:r>
              <a:rPr lang="fr-FR" dirty="0" err="1">
                <a:ea typeface="ＭＳ Ｐゴシック" pitchFamily="34" charset="-128"/>
              </a:rPr>
              <a:t>E</a:t>
            </a:r>
            <a:r>
              <a:rPr lang="fr-FR" dirty="0" err="1" smtClean="0">
                <a:ea typeface="ＭＳ Ｐゴシック" pitchFamily="34" charset="-128"/>
              </a:rPr>
              <a:t>xample</a:t>
            </a:r>
            <a:r>
              <a:rPr lang="fr-FR" dirty="0" smtClean="0">
                <a:ea typeface="ＭＳ Ｐゴシック" pitchFamily="34" charset="-128"/>
              </a:rPr>
              <a:t>:</a:t>
            </a:r>
          </a:p>
          <a:p>
            <a:pPr lvl="2"/>
            <a:endParaRPr lang="fr-FR" dirty="0">
              <a:ea typeface="ＭＳ Ｐゴシック" pitchFamily="34" charset="-128"/>
            </a:endParaRPr>
          </a:p>
          <a:p>
            <a:r>
              <a:rPr lang="fr-FR" dirty="0" err="1" smtClean="0">
                <a:ea typeface="ＭＳ Ｐゴシック" pitchFamily="34" charset="-128"/>
              </a:rPr>
              <a:t>With</a:t>
            </a:r>
            <a:r>
              <a:rPr lang="fr-FR" dirty="0" smtClean="0">
                <a:ea typeface="ＭＳ Ｐゴシック" pitchFamily="34" charset="-128"/>
              </a:rPr>
              <a:t> arguments:</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Navigation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à coins arrondis 7"/>
          <p:cNvSpPr/>
          <p:nvPr/>
        </p:nvSpPr>
        <p:spPr>
          <a:xfrm>
            <a:off x="179512" y="3505572"/>
            <a:ext cx="8785225" cy="144016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panose="02070309020205020404" pitchFamily="49" charset="0"/>
                <a:cs typeface="Courier New" panose="02070309020205020404" pitchFamily="49" charset="0"/>
              </a:rPr>
              <a:t>&lt;</a:t>
            </a:r>
            <a:r>
              <a:rPr lang="en-US" sz="1600" b="1" dirty="0" err="1">
                <a:solidFill>
                  <a:srgbClr val="0070C0"/>
                </a:solidFill>
                <a:latin typeface="Courier New" panose="02070309020205020404" pitchFamily="49" charset="0"/>
                <a:cs typeface="Courier New" panose="02070309020205020404" pitchFamily="49" charset="0"/>
              </a:rPr>
              <a:t>Page.Transitions</a:t>
            </a:r>
            <a:r>
              <a:rPr lang="en-US" sz="1600" b="1" dirty="0">
                <a:solidFill>
                  <a:srgbClr val="0070C0"/>
                </a:solidFill>
                <a:latin typeface="Courier New" panose="02070309020205020404" pitchFamily="49" charset="0"/>
                <a:cs typeface="Courier New" panose="02070309020205020404" pitchFamily="49" charset="0"/>
              </a:rPr>
              <a:t>&gt;</a:t>
            </a:r>
          </a:p>
          <a:p>
            <a:r>
              <a:rPr lang="en-US" sz="1600" b="1" dirty="0" smtClean="0">
                <a:solidFill>
                  <a:srgbClr val="0070C0"/>
                </a:solidFill>
                <a:latin typeface="Courier New" panose="02070309020205020404" pitchFamily="49" charset="0"/>
                <a:cs typeface="Courier New" panose="02070309020205020404" pitchFamily="49" charset="0"/>
              </a:rPr>
              <a:t>  &lt;</a:t>
            </a:r>
            <a:r>
              <a:rPr lang="en-US" sz="1600" b="1" dirty="0" err="1">
                <a:solidFill>
                  <a:srgbClr val="0070C0"/>
                </a:solidFill>
                <a:latin typeface="Courier New" panose="02070309020205020404" pitchFamily="49" charset="0"/>
                <a:cs typeface="Courier New" panose="02070309020205020404" pitchFamily="49" charset="0"/>
              </a:rPr>
              <a:t>TransitionCollection</a:t>
            </a:r>
            <a:r>
              <a:rPr lang="en-US" sz="1600" b="1" dirty="0">
                <a:solidFill>
                  <a:srgbClr val="0070C0"/>
                </a:solidFill>
                <a:latin typeface="Courier New" panose="02070309020205020404" pitchFamily="49" charset="0"/>
                <a:cs typeface="Courier New" panose="02070309020205020404" pitchFamily="49" charset="0"/>
              </a:rPr>
              <a:t>&gt;</a:t>
            </a:r>
          </a:p>
          <a:p>
            <a:r>
              <a:rPr lang="en-US" sz="1600" b="1" dirty="0" smtClean="0">
                <a:solidFill>
                  <a:srgbClr val="0070C0"/>
                </a:solidFill>
                <a:latin typeface="Courier New" panose="02070309020205020404" pitchFamily="49" charset="0"/>
                <a:cs typeface="Courier New" panose="02070309020205020404" pitchFamily="49" charset="0"/>
              </a:rPr>
              <a:t>    &lt;</a:t>
            </a:r>
            <a:r>
              <a:rPr lang="en-US" sz="1600" b="1" dirty="0" err="1">
                <a:solidFill>
                  <a:srgbClr val="0070C0"/>
                </a:solidFill>
                <a:latin typeface="Courier New" panose="02070309020205020404" pitchFamily="49" charset="0"/>
                <a:cs typeface="Courier New" panose="02070309020205020404" pitchFamily="49" charset="0"/>
              </a:rPr>
              <a:t>ContentThemeTransition</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rPr>
              <a:t>HorizontalOffset</a:t>
            </a:r>
            <a:r>
              <a:rPr lang="en-US" sz="1600" b="1" dirty="0">
                <a:solidFill>
                  <a:schemeClr val="tx1"/>
                </a:solidFill>
                <a:latin typeface="Courier New" panose="02070309020205020404" pitchFamily="49" charset="0"/>
                <a:cs typeface="Courier New" panose="02070309020205020404" pitchFamily="49" charset="0"/>
              </a:rPr>
              <a:t>=</a:t>
            </a:r>
            <a:r>
              <a:rPr lang="en-US" sz="1600" b="1" dirty="0">
                <a:solidFill>
                  <a:srgbClr val="00B050"/>
                </a:solidFill>
                <a:latin typeface="Courier New" panose="02070309020205020404" pitchFamily="49" charset="0"/>
                <a:cs typeface="Courier New" panose="02070309020205020404" pitchFamily="49" charset="0"/>
              </a:rPr>
              <a:t>"1000"</a:t>
            </a:r>
            <a:r>
              <a:rPr lang="en-US" sz="1600" b="1" dirty="0">
                <a:solidFill>
                  <a:srgbClr val="0070C0"/>
                </a:solidFill>
                <a:latin typeface="Courier New" panose="02070309020205020404" pitchFamily="49" charset="0"/>
                <a:cs typeface="Courier New" panose="02070309020205020404" pitchFamily="49" charset="0"/>
              </a:rPr>
              <a:t>/&gt;</a:t>
            </a:r>
          </a:p>
          <a:p>
            <a:r>
              <a:rPr lang="en-US" sz="1600" b="1" dirty="0" smtClean="0">
                <a:solidFill>
                  <a:srgbClr val="0070C0"/>
                </a:solidFill>
                <a:latin typeface="Courier New" panose="02070309020205020404" pitchFamily="49" charset="0"/>
                <a:cs typeface="Courier New" panose="02070309020205020404" pitchFamily="49" charset="0"/>
              </a:rPr>
              <a:t>  &lt;/</a:t>
            </a:r>
            <a:r>
              <a:rPr lang="en-US" sz="1600" b="1" dirty="0" err="1">
                <a:solidFill>
                  <a:srgbClr val="0070C0"/>
                </a:solidFill>
                <a:latin typeface="Courier New" panose="02070309020205020404" pitchFamily="49" charset="0"/>
                <a:cs typeface="Courier New" panose="02070309020205020404" pitchFamily="49" charset="0"/>
              </a:rPr>
              <a:t>TransitionCollection</a:t>
            </a:r>
            <a:r>
              <a:rPr lang="en-US" sz="1600" b="1" dirty="0">
                <a:solidFill>
                  <a:srgbClr val="0070C0"/>
                </a:solidFill>
                <a:latin typeface="Courier New" panose="02070309020205020404" pitchFamily="49" charset="0"/>
                <a:cs typeface="Courier New" panose="02070309020205020404" pitchFamily="49" charset="0"/>
              </a:rPr>
              <a:t>&gt;</a:t>
            </a:r>
          </a:p>
          <a:p>
            <a:r>
              <a:rPr lang="en-US" sz="1600" b="1" dirty="0" smtClean="0">
                <a:solidFill>
                  <a:srgbClr val="0070C0"/>
                </a:solidFill>
                <a:latin typeface="Courier New" panose="02070309020205020404" pitchFamily="49" charset="0"/>
                <a:cs typeface="Courier New" panose="02070309020205020404" pitchFamily="49" charset="0"/>
              </a:rPr>
              <a:t>&lt;/</a:t>
            </a:r>
            <a:r>
              <a:rPr lang="en-US" sz="1600" b="1" dirty="0" err="1">
                <a:solidFill>
                  <a:srgbClr val="0070C0"/>
                </a:solidFill>
                <a:latin typeface="Courier New" panose="02070309020205020404" pitchFamily="49" charset="0"/>
                <a:cs typeface="Courier New" panose="02070309020205020404" pitchFamily="49" charset="0"/>
              </a:rPr>
              <a:t>Page.Transitions</a:t>
            </a:r>
            <a:r>
              <a:rPr lang="en-US" sz="1600" b="1" dirty="0">
                <a:solidFill>
                  <a:srgbClr val="0070C0"/>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6350461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8452613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1/2</a:t>
            </a:r>
            <a:endParaRPr lang="en-US" dirty="0"/>
          </a:p>
        </p:txBody>
      </p:sp>
      <p:sp>
        <p:nvSpPr>
          <p:cNvPr id="3" name="Espace réservé du contenu 2"/>
          <p:cNvSpPr>
            <a:spLocks noGrp="1"/>
          </p:cNvSpPr>
          <p:nvPr>
            <p:ph idx="1"/>
          </p:nvPr>
        </p:nvSpPr>
        <p:spPr/>
        <p:txBody>
          <a:bodyPr/>
          <a:lstStyle/>
          <a:p>
            <a:r>
              <a:rPr lang="fr-FR" dirty="0" err="1" smtClean="0"/>
              <a:t>Create</a:t>
            </a:r>
            <a:r>
              <a:rPr lang="fr-FR" dirty="0" smtClean="0"/>
              <a:t> a new </a:t>
            </a:r>
            <a:r>
              <a:rPr lang="fr-FR" dirty="0" err="1" smtClean="0"/>
              <a:t>Empty</a:t>
            </a:r>
            <a:r>
              <a:rPr lang="fr-FR" dirty="0" smtClean="0"/>
              <a:t> Application</a:t>
            </a:r>
          </a:p>
          <a:p>
            <a:pPr lvl="1"/>
            <a:r>
              <a:rPr lang="fr-FR" dirty="0" err="1" smtClean="0"/>
              <a:t>Create</a:t>
            </a:r>
            <a:r>
              <a:rPr lang="fr-FR" dirty="0" smtClean="0"/>
              <a:t> a Song class:</a:t>
            </a:r>
          </a:p>
          <a:p>
            <a:pPr lvl="2"/>
            <a:r>
              <a:rPr lang="fr-FR" dirty="0" smtClean="0"/>
              <a:t>string Name</a:t>
            </a:r>
          </a:p>
          <a:p>
            <a:pPr lvl="2"/>
            <a:r>
              <a:rPr lang="fr-FR" dirty="0" smtClean="0"/>
              <a:t>string Album</a:t>
            </a:r>
          </a:p>
          <a:p>
            <a:pPr lvl="1"/>
            <a:r>
              <a:rPr lang="fr-FR" dirty="0" err="1" smtClean="0"/>
              <a:t>Create</a:t>
            </a:r>
            <a:r>
              <a:rPr lang="fr-FR" dirty="0" smtClean="0"/>
              <a:t> a </a:t>
            </a:r>
            <a:r>
              <a:rPr lang="fr-FR" dirty="0" err="1" smtClean="0"/>
              <a:t>MusicGroup</a:t>
            </a:r>
            <a:r>
              <a:rPr lang="fr-FR" dirty="0" smtClean="0"/>
              <a:t> class:</a:t>
            </a:r>
          </a:p>
          <a:p>
            <a:pPr lvl="2"/>
            <a:r>
              <a:rPr lang="fr-FR" dirty="0" err="1" smtClean="0"/>
              <a:t>int</a:t>
            </a:r>
            <a:r>
              <a:rPr lang="fr-FR" dirty="0" smtClean="0"/>
              <a:t> </a:t>
            </a:r>
            <a:r>
              <a:rPr lang="fr-FR" dirty="0" err="1" smtClean="0"/>
              <a:t>UniqueId</a:t>
            </a:r>
            <a:endParaRPr lang="fr-FR" dirty="0" smtClean="0"/>
          </a:p>
          <a:p>
            <a:pPr lvl="2"/>
            <a:r>
              <a:rPr lang="fr-FR" dirty="0" smtClean="0"/>
              <a:t>string Name</a:t>
            </a:r>
          </a:p>
          <a:p>
            <a:pPr lvl="2"/>
            <a:r>
              <a:rPr lang="fr-FR" dirty="0" err="1" smtClean="0"/>
              <a:t>int</a:t>
            </a:r>
            <a:r>
              <a:rPr lang="fr-FR" dirty="0" smtClean="0"/>
              <a:t> </a:t>
            </a:r>
            <a:r>
              <a:rPr lang="fr-FR" dirty="0" err="1" smtClean="0"/>
              <a:t>GroupMembers</a:t>
            </a:r>
            <a:endParaRPr lang="fr-FR" dirty="0" smtClean="0"/>
          </a:p>
          <a:p>
            <a:pPr lvl="2"/>
            <a:r>
              <a:rPr lang="fr-FR" dirty="0" smtClean="0"/>
              <a:t>One List of </a:t>
            </a:r>
            <a:r>
              <a:rPr lang="fr-FR" dirty="0" err="1" smtClean="0"/>
              <a:t>Songs</a:t>
            </a:r>
            <a:endParaRPr lang="fr-FR" dirty="0" smtClean="0"/>
          </a:p>
        </p:txBody>
      </p:sp>
      <p:sp>
        <p:nvSpPr>
          <p:cNvPr id="4" name="Espace réservé du contenu 3"/>
          <p:cNvSpPr>
            <a:spLocks noGrp="1"/>
          </p:cNvSpPr>
          <p:nvPr>
            <p:ph sz="quarter" idx="13"/>
          </p:nvPr>
        </p:nvSpPr>
        <p:spPr/>
        <p:txBody>
          <a:bodyPr/>
          <a:lstStyle/>
          <a:p>
            <a:r>
              <a:rPr lang="en-US" dirty="0" smtClean="0"/>
              <a:t>Navigation</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64428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2/2</a:t>
            </a:r>
            <a:endParaRPr lang="en-US" dirty="0"/>
          </a:p>
        </p:txBody>
      </p:sp>
      <p:sp>
        <p:nvSpPr>
          <p:cNvPr id="3" name="Espace réservé du contenu 2"/>
          <p:cNvSpPr>
            <a:spLocks noGrp="1"/>
          </p:cNvSpPr>
          <p:nvPr>
            <p:ph idx="1"/>
          </p:nvPr>
        </p:nvSpPr>
        <p:spPr/>
        <p:txBody>
          <a:bodyPr/>
          <a:lstStyle/>
          <a:p>
            <a:r>
              <a:rPr lang="fr-FR" dirty="0" err="1" smtClean="0"/>
              <a:t>Create</a:t>
            </a:r>
            <a:r>
              <a:rPr lang="fr-FR" dirty="0" smtClean="0"/>
              <a:t> a new </a:t>
            </a:r>
            <a:r>
              <a:rPr lang="fr-FR" dirty="0" err="1" smtClean="0"/>
              <a:t>Empty</a:t>
            </a:r>
            <a:r>
              <a:rPr lang="fr-FR" dirty="0" smtClean="0"/>
              <a:t> Application</a:t>
            </a:r>
          </a:p>
          <a:p>
            <a:pPr lvl="1"/>
            <a:r>
              <a:rPr lang="fr-FR" dirty="0" err="1" smtClean="0"/>
              <a:t>Create</a:t>
            </a:r>
            <a:r>
              <a:rPr lang="fr-FR" dirty="0" smtClean="0"/>
              <a:t> a </a:t>
            </a:r>
            <a:r>
              <a:rPr lang="fr-FR" dirty="0" err="1" smtClean="0"/>
              <a:t>MusicRepository</a:t>
            </a:r>
            <a:r>
              <a:rPr lang="fr-FR" dirty="0" smtClean="0"/>
              <a:t> class:</a:t>
            </a:r>
          </a:p>
          <a:p>
            <a:pPr lvl="2"/>
            <a:r>
              <a:rPr lang="fr-FR" dirty="0" err="1" smtClean="0"/>
              <a:t>Should</a:t>
            </a:r>
            <a:r>
              <a:rPr lang="fr-FR" dirty="0" smtClean="0"/>
              <a:t> </a:t>
            </a:r>
            <a:r>
              <a:rPr lang="fr-FR" dirty="0" err="1" smtClean="0"/>
              <a:t>populate</a:t>
            </a:r>
            <a:r>
              <a:rPr lang="fr-FR" dirty="0" smtClean="0"/>
              <a:t> and serve </a:t>
            </a:r>
            <a:r>
              <a:rPr lang="fr-FR" dirty="0" err="1" smtClean="0"/>
              <a:t>some</a:t>
            </a:r>
            <a:r>
              <a:rPr lang="fr-FR" dirty="0" smtClean="0"/>
              <a:t> data</a:t>
            </a:r>
          </a:p>
          <a:p>
            <a:pPr lvl="3"/>
            <a:r>
              <a:rPr lang="fr-FR" dirty="0" smtClean="0"/>
              <a:t>At least four </a:t>
            </a:r>
            <a:r>
              <a:rPr lang="fr-FR" dirty="0" err="1" smtClean="0"/>
              <a:t>MusicGroups</a:t>
            </a:r>
            <a:endParaRPr lang="fr-FR" dirty="0" smtClean="0"/>
          </a:p>
          <a:p>
            <a:pPr lvl="3"/>
            <a:r>
              <a:rPr lang="fr-FR" dirty="0" err="1" smtClean="0"/>
              <a:t>Each</a:t>
            </a:r>
            <a:r>
              <a:rPr lang="fr-FR" dirty="0" smtClean="0"/>
              <a:t> of </a:t>
            </a:r>
            <a:r>
              <a:rPr lang="fr-FR" dirty="0" err="1" smtClean="0"/>
              <a:t>them</a:t>
            </a:r>
            <a:r>
              <a:rPr lang="fr-FR" dirty="0" smtClean="0"/>
              <a:t> </a:t>
            </a:r>
            <a:r>
              <a:rPr lang="fr-FR" dirty="0" err="1" smtClean="0"/>
              <a:t>having</a:t>
            </a:r>
            <a:r>
              <a:rPr lang="fr-FR" dirty="0" smtClean="0"/>
              <a:t> at least </a:t>
            </a:r>
            <a:r>
              <a:rPr lang="fr-FR" dirty="0" err="1" smtClean="0"/>
              <a:t>two</a:t>
            </a:r>
            <a:r>
              <a:rPr lang="fr-FR" dirty="0" smtClean="0"/>
              <a:t> </a:t>
            </a:r>
            <a:r>
              <a:rPr lang="fr-FR" dirty="0" err="1" smtClean="0"/>
              <a:t>songs</a:t>
            </a:r>
            <a:endParaRPr lang="fr-FR" dirty="0" smtClean="0"/>
          </a:p>
          <a:p>
            <a:pPr lvl="1"/>
            <a:r>
              <a:rPr lang="fr-FR" dirty="0" err="1"/>
              <a:t>Bind</a:t>
            </a:r>
            <a:r>
              <a:rPr lang="fr-FR" dirty="0"/>
              <a:t> a </a:t>
            </a:r>
            <a:r>
              <a:rPr lang="fr-FR" dirty="0" err="1"/>
              <a:t>ListView</a:t>
            </a:r>
            <a:r>
              <a:rPr lang="fr-FR" dirty="0"/>
              <a:t> </a:t>
            </a:r>
            <a:r>
              <a:rPr lang="fr-FR" dirty="0" err="1"/>
              <a:t>with</a:t>
            </a:r>
            <a:r>
              <a:rPr lang="fr-FR" dirty="0"/>
              <a:t> </a:t>
            </a:r>
            <a:r>
              <a:rPr lang="fr-FR" dirty="0" err="1"/>
              <a:t>your</a:t>
            </a:r>
            <a:r>
              <a:rPr lang="fr-FR" dirty="0"/>
              <a:t> </a:t>
            </a:r>
            <a:r>
              <a:rPr lang="fr-FR" dirty="0" err="1"/>
              <a:t>Repository</a:t>
            </a:r>
            <a:r>
              <a:rPr lang="fr-FR" dirty="0"/>
              <a:t> data</a:t>
            </a:r>
          </a:p>
          <a:p>
            <a:pPr lvl="2"/>
            <a:r>
              <a:rPr lang="fr-FR" dirty="0" err="1"/>
              <a:t>Should</a:t>
            </a:r>
            <a:r>
              <a:rPr lang="fr-FR" dirty="0"/>
              <a:t> display on </a:t>
            </a:r>
            <a:r>
              <a:rPr lang="fr-FR" dirty="0" err="1"/>
              <a:t>your</a:t>
            </a:r>
            <a:r>
              <a:rPr lang="fr-FR" dirty="0"/>
              <a:t> application </a:t>
            </a:r>
            <a:r>
              <a:rPr lang="fr-FR" dirty="0" err="1" smtClean="0"/>
              <a:t>your</a:t>
            </a:r>
            <a:r>
              <a:rPr lang="fr-FR" dirty="0" smtClean="0"/>
              <a:t> group </a:t>
            </a:r>
            <a:r>
              <a:rPr lang="fr-FR" dirty="0" err="1" smtClean="0"/>
              <a:t>names</a:t>
            </a:r>
            <a:endParaRPr lang="fr-FR" dirty="0" smtClean="0"/>
          </a:p>
          <a:p>
            <a:pPr lvl="1"/>
            <a:r>
              <a:rPr lang="fr-FR" dirty="0" smtClean="0"/>
              <a:t>Click on a </a:t>
            </a:r>
            <a:r>
              <a:rPr lang="fr-FR" dirty="0" err="1" smtClean="0"/>
              <a:t>ListItem</a:t>
            </a:r>
            <a:r>
              <a:rPr lang="fr-FR" dirty="0" smtClean="0"/>
              <a:t> </a:t>
            </a:r>
            <a:r>
              <a:rPr lang="fr-FR" dirty="0" err="1" smtClean="0"/>
              <a:t>should</a:t>
            </a:r>
            <a:r>
              <a:rPr lang="fr-FR" dirty="0" smtClean="0"/>
              <a:t> </a:t>
            </a:r>
            <a:r>
              <a:rPr lang="fr-FR" dirty="0" err="1" smtClean="0"/>
              <a:t>navigate</a:t>
            </a:r>
            <a:r>
              <a:rPr lang="fr-FR" dirty="0" smtClean="0"/>
              <a:t> to a second page</a:t>
            </a:r>
          </a:p>
          <a:p>
            <a:pPr lvl="2"/>
            <a:r>
              <a:rPr lang="fr-FR" dirty="0" smtClean="0"/>
              <a:t>Display </a:t>
            </a:r>
            <a:r>
              <a:rPr lang="fr-FR" dirty="0" err="1" smtClean="0"/>
              <a:t>song</a:t>
            </a:r>
            <a:r>
              <a:rPr lang="fr-FR" dirty="0" smtClean="0"/>
              <a:t> </a:t>
            </a:r>
            <a:r>
              <a:rPr lang="fr-FR" dirty="0" err="1" smtClean="0"/>
              <a:t>lists</a:t>
            </a:r>
            <a:r>
              <a:rPr lang="fr-FR" dirty="0" smtClean="0"/>
              <a:t> and </a:t>
            </a:r>
            <a:r>
              <a:rPr lang="fr-FR" dirty="0" err="1" smtClean="0"/>
              <a:t>related</a:t>
            </a:r>
            <a:r>
              <a:rPr lang="fr-FR" dirty="0" smtClean="0"/>
              <a:t> albums</a:t>
            </a:r>
            <a:endParaRPr lang="fr-FR" dirty="0"/>
          </a:p>
        </p:txBody>
      </p:sp>
      <p:sp>
        <p:nvSpPr>
          <p:cNvPr id="4" name="Espace réservé du contenu 3"/>
          <p:cNvSpPr>
            <a:spLocks noGrp="1"/>
          </p:cNvSpPr>
          <p:nvPr>
            <p:ph sz="quarter" idx="13"/>
          </p:nvPr>
        </p:nvSpPr>
        <p:spPr/>
        <p:txBody>
          <a:bodyPr/>
          <a:lstStyle/>
          <a:p>
            <a:r>
              <a:rPr lang="en-US" dirty="0" smtClean="0"/>
              <a:t>Navigation</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733453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End</a:t>
            </a:r>
            <a:endParaRPr lang="en-US" dirty="0"/>
          </a:p>
        </p:txBody>
      </p:sp>
      <p:sp>
        <p:nvSpPr>
          <p:cNvPr id="4" name="Espace réservé du contenu 3"/>
          <p:cNvSpPr>
            <a:spLocks noGrp="1"/>
          </p:cNvSpPr>
          <p:nvPr>
            <p:ph sz="quarter" idx="13"/>
          </p:nvPr>
        </p:nvSpPr>
        <p:spPr/>
        <p:txBody>
          <a:bodyPr/>
          <a:lstStyle/>
          <a:p>
            <a:r>
              <a:rPr lang="en-US" dirty="0" smtClean="0"/>
              <a:t>Storage</a:t>
            </a:r>
            <a:r>
              <a:rPr lang="en-US" smtClean="0"/>
              <a:t>, Settings </a:t>
            </a:r>
            <a:r>
              <a:rPr lang="en-US" dirty="0" smtClean="0"/>
              <a:t>and Web</a:t>
            </a:r>
            <a:endParaRPr lang="en-US"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en-US" sz="2400" dirty="0" smtClean="0"/>
          </a:p>
          <a:p>
            <a:pPr marL="0" indent="0" algn="ctr">
              <a:buNone/>
            </a:pPr>
            <a:endParaRPr lang="en-US" sz="2400" dirty="0" smtClean="0"/>
          </a:p>
          <a:p>
            <a:pPr marL="0" indent="0" algn="ctr">
              <a:buNone/>
            </a:pPr>
            <a:endParaRPr lang="en-US" sz="4000" dirty="0" smtClean="0"/>
          </a:p>
          <a:p>
            <a:pPr marL="0" indent="0" algn="ctr">
              <a:buNone/>
            </a:pPr>
            <a:endParaRPr lang="en-US" sz="6000" i="1" dirty="0" smtClean="0"/>
          </a:p>
          <a:p>
            <a:pPr marL="0" indent="0" algn="ctr">
              <a:buNone/>
            </a:pPr>
            <a:r>
              <a:rPr lang="en-US" sz="6000" i="1" dirty="0" smtClean="0"/>
              <a:t>That’s all folks!</a:t>
            </a:r>
            <a:endParaRPr lang="en-US"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Storage Facilities</a:t>
            </a: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As your application relies on an operating system, you can use several storage facilities:</a:t>
            </a:r>
          </a:p>
          <a:p>
            <a:pPr lvl="1"/>
            <a:r>
              <a:rPr lang="fr-FR" dirty="0" err="1">
                <a:ea typeface="ＭＳ Ｐゴシック" pitchFamily="34" charset="-128"/>
              </a:rPr>
              <a:t>Database</a:t>
            </a:r>
            <a:endParaRPr lang="fr-FR" dirty="0" smtClean="0">
              <a:ea typeface="ＭＳ Ｐゴシック" pitchFamily="34" charset="-128"/>
            </a:endParaRPr>
          </a:p>
          <a:p>
            <a:pPr lvl="1"/>
            <a:r>
              <a:rPr lang="fr-FR" dirty="0" smtClean="0">
                <a:ea typeface="ＭＳ Ｐゴシック" pitchFamily="34" charset="-128"/>
              </a:rPr>
              <a:t>Flat file</a:t>
            </a:r>
          </a:p>
          <a:p>
            <a:pPr lvl="1"/>
            <a:r>
              <a:rPr lang="fr-FR" dirty="0" err="1" smtClean="0">
                <a:ea typeface="ＭＳ Ｐゴシック" pitchFamily="34" charset="-128"/>
              </a:rPr>
              <a:t>LocalSettings</a:t>
            </a:r>
            <a:endParaRPr lang="fr-FR" dirty="0" smtClean="0">
              <a:ea typeface="ＭＳ Ｐゴシック" pitchFamily="34" charset="-128"/>
            </a:endParaRPr>
          </a:p>
          <a:p>
            <a:pPr lvl="1"/>
            <a:endParaRPr lang="fr-FR" dirty="0">
              <a:ea typeface="ＭＳ Ｐゴシック" pitchFamily="34" charset="-128"/>
            </a:endParaRPr>
          </a:p>
          <a:p>
            <a:r>
              <a:rPr lang="fr-FR" dirty="0" smtClean="0">
                <a:ea typeface="ＭＳ Ｐゴシック" pitchFamily="34" charset="-128"/>
              </a:rPr>
              <a:t>This </a:t>
            </a:r>
            <a:r>
              <a:rPr lang="fr-FR" dirty="0" err="1" smtClean="0">
                <a:ea typeface="ＭＳ Ｐゴシック" pitchFamily="34" charset="-128"/>
              </a:rPr>
              <a:t>won’t</a:t>
            </a:r>
            <a:r>
              <a:rPr lang="fr-FR" dirty="0" smtClean="0">
                <a:ea typeface="ＭＳ Ｐゴシック" pitchFamily="34" charset="-128"/>
              </a:rPr>
              <a:t> </a:t>
            </a:r>
            <a:r>
              <a:rPr lang="fr-FR" dirty="0" err="1" smtClean="0">
                <a:ea typeface="ＭＳ Ｐゴシック" pitchFamily="34" charset="-128"/>
              </a:rPr>
              <a:t>be</a:t>
            </a:r>
            <a:r>
              <a:rPr lang="fr-FR" dirty="0" smtClean="0">
                <a:ea typeface="ＭＳ Ｐゴシック" pitchFamily="34" charset="-128"/>
              </a:rPr>
              <a:t> a course about </a:t>
            </a:r>
            <a:r>
              <a:rPr lang="fr-FR" dirty="0" err="1" smtClean="0">
                <a:ea typeface="ＭＳ Ｐゴシック" pitchFamily="34" charset="-128"/>
              </a:rPr>
              <a:t>database</a:t>
            </a:r>
            <a:r>
              <a:rPr lang="fr-FR" dirty="0" smtClean="0">
                <a:ea typeface="ＭＳ Ｐゴシック" pitchFamily="34" charset="-128"/>
              </a:rPr>
              <a:t> </a:t>
            </a:r>
            <a:r>
              <a:rPr lang="fr-FR" dirty="0" err="1" smtClean="0">
                <a:ea typeface="ＭＳ Ｐゴシック" pitchFamily="34" charset="-128"/>
              </a:rPr>
              <a:t>access</a:t>
            </a:r>
            <a:endParaRPr lang="fr-FR" dirty="0" smtClean="0">
              <a:ea typeface="ＭＳ Ｐゴシック" pitchFamily="34" charset="-128"/>
            </a:endParaRPr>
          </a:p>
          <a:p>
            <a:pPr lvl="1"/>
            <a:r>
              <a:rPr lang="fr-FR" dirty="0" smtClean="0">
                <a:ea typeface="ＭＳ Ｐゴシック" pitchFamily="34" charset="-128"/>
              </a:rPr>
              <a:t>But </a:t>
            </a:r>
            <a:r>
              <a:rPr lang="fr-FR" dirty="0" err="1" smtClean="0">
                <a:ea typeface="ＭＳ Ｐゴシック" pitchFamily="34" charset="-128"/>
              </a:rPr>
              <a:t>we’ll</a:t>
            </a:r>
            <a:r>
              <a:rPr lang="fr-FR" dirty="0" smtClean="0">
                <a:ea typeface="ＭＳ Ｐゴシック" pitchFamily="34" charset="-128"/>
              </a:rPr>
              <a:t> </a:t>
            </a:r>
            <a:r>
              <a:rPr lang="fr-FR" dirty="0" err="1" smtClean="0">
                <a:ea typeface="ＭＳ Ｐゴシック" pitchFamily="34" charset="-128"/>
              </a:rPr>
              <a:t>see</a:t>
            </a:r>
            <a:r>
              <a:rPr lang="fr-FR" dirty="0" smtClean="0">
                <a:ea typeface="ＭＳ Ｐゴシック" pitchFamily="34" charset="-128"/>
              </a:rPr>
              <a:t> Flat file and </a:t>
            </a:r>
            <a:r>
              <a:rPr lang="fr-FR" dirty="0" err="1" smtClean="0">
                <a:ea typeface="ＭＳ Ｐゴシック" pitchFamily="34" charset="-128"/>
              </a:rPr>
              <a:t>LocalSettings</a:t>
            </a:r>
            <a:r>
              <a:rPr lang="fr-FR" dirty="0" smtClean="0">
                <a:ea typeface="ＭＳ Ｐゴシック" pitchFamily="34" charset="-128"/>
              </a:rPr>
              <a:t> </a:t>
            </a:r>
            <a:r>
              <a:rPr lang="fr-FR" dirty="0" smtClean="0">
                <a:ea typeface="ＭＳ Ｐゴシック" pitchFamily="34" charset="-128"/>
                <a:sym typeface="Wingdings" panose="05000000000000000000" pitchFamily="2" charset="2"/>
              </a:rPr>
              <a:t></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504674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Flat file</a:t>
            </a: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Universal Apps have a </a:t>
            </a:r>
            <a:r>
              <a:rPr lang="fr-FR" dirty="0" err="1" smtClean="0">
                <a:ea typeface="ＭＳ Ｐゴシック" pitchFamily="34" charset="-128"/>
              </a:rPr>
              <a:t>specific</a:t>
            </a:r>
            <a:r>
              <a:rPr lang="fr-FR" dirty="0" smtClean="0">
                <a:ea typeface="ＭＳ Ｐゴシック" pitchFamily="34" charset="-128"/>
              </a:rPr>
              <a:t> class</a:t>
            </a:r>
          </a:p>
          <a:p>
            <a:pPr lvl="1"/>
            <a:r>
              <a:rPr lang="fr-FR" dirty="0" err="1" smtClean="0">
                <a:ea typeface="ＭＳ Ｐゴシック" pitchFamily="34" charset="-128"/>
              </a:rPr>
              <a:t>Windows.Storage.StorageFile</a:t>
            </a:r>
            <a:endParaRPr lang="fr-FR" dirty="0" smtClean="0">
              <a:ea typeface="ＭＳ Ｐゴシック" pitchFamily="34" charset="-128"/>
            </a:endParaRPr>
          </a:p>
          <a:p>
            <a:pPr lvl="1"/>
            <a:endParaRPr lang="fr-FR" dirty="0">
              <a:ea typeface="ＭＳ Ｐゴシック" pitchFamily="34" charset="-128"/>
            </a:endParaRPr>
          </a:p>
          <a:p>
            <a:r>
              <a:rPr lang="fr-FR" dirty="0" smtClean="0">
                <a:ea typeface="ＭＳ Ｐゴシック" pitchFamily="34" charset="-128"/>
              </a:rPr>
              <a:t>Abstract </a:t>
            </a:r>
            <a:r>
              <a:rPr lang="fr-FR" dirty="0" err="1" smtClean="0">
                <a:ea typeface="ＭＳ Ｐゴシック" pitchFamily="34" charset="-128"/>
              </a:rPr>
              <a:t>way</a:t>
            </a:r>
            <a:r>
              <a:rPr lang="fr-FR" dirty="0" smtClean="0">
                <a:ea typeface="ＭＳ Ｐゴシック" pitchFamily="34" charset="-128"/>
              </a:rPr>
              <a:t> to </a:t>
            </a:r>
            <a:r>
              <a:rPr lang="fr-FR" dirty="0" err="1" smtClean="0">
                <a:ea typeface="ＭＳ Ｐゴシック" pitchFamily="34" charset="-128"/>
              </a:rPr>
              <a:t>access</a:t>
            </a:r>
            <a:r>
              <a:rPr lang="fr-FR" dirty="0" smtClean="0">
                <a:ea typeface="ＭＳ Ｐゴシック" pitchFamily="34" charset="-128"/>
              </a:rPr>
              <a:t> file in </a:t>
            </a:r>
            <a:r>
              <a:rPr lang="fr-FR" dirty="0" err="1" smtClean="0">
                <a:ea typeface="ＭＳ Ｐゴシック" pitchFamily="34" charset="-128"/>
              </a:rPr>
              <a:t>your</a:t>
            </a:r>
            <a:r>
              <a:rPr lang="fr-FR" dirty="0" smtClean="0">
                <a:ea typeface="ＭＳ Ｐゴシック" pitchFamily="34" charset="-128"/>
              </a:rPr>
              <a:t> </a:t>
            </a:r>
            <a:r>
              <a:rPr lang="fr-FR" dirty="0" err="1" smtClean="0">
                <a:ea typeface="ＭＳ Ｐゴシック" pitchFamily="34" charset="-128"/>
              </a:rPr>
              <a:t>app</a:t>
            </a:r>
            <a:r>
              <a:rPr lang="fr-FR" dirty="0" smtClean="0">
                <a:ea typeface="ＭＳ Ｐゴシック" pitchFamily="34" charset="-128"/>
              </a:rPr>
              <a:t> </a:t>
            </a:r>
            <a:r>
              <a:rPr lang="fr-FR" dirty="0" err="1" smtClean="0">
                <a:ea typeface="ＭＳ Ｐゴシック" pitchFamily="34" charset="-128"/>
              </a:rPr>
              <a:t>easily</a:t>
            </a:r>
            <a:endParaRPr lang="fr-FR" dirty="0" smtClean="0">
              <a:ea typeface="ＭＳ Ｐゴシック" pitchFamily="34" charset="-128"/>
            </a:endParaRPr>
          </a:p>
          <a:p>
            <a:endParaRPr lang="fr-FR" dirty="0">
              <a:ea typeface="ＭＳ Ｐゴシック" pitchFamily="34" charset="-128"/>
            </a:endParaRPr>
          </a:p>
          <a:p>
            <a:r>
              <a:rPr lang="fr-FR" dirty="0" err="1" smtClean="0">
                <a:ea typeface="ＭＳ Ｐゴシック" pitchFamily="34" charset="-128"/>
              </a:rPr>
              <a:t>Take</a:t>
            </a:r>
            <a:r>
              <a:rPr lang="fr-FR" dirty="0" smtClean="0">
                <a:ea typeface="ＭＳ Ｐゴシック" pitchFamily="34" charset="-128"/>
              </a:rPr>
              <a:t> </a:t>
            </a:r>
            <a:r>
              <a:rPr lang="fr-FR" dirty="0" err="1" smtClean="0">
                <a:ea typeface="ＭＳ Ｐゴシック" pitchFamily="34" charset="-128"/>
              </a:rPr>
              <a:t>advantages</a:t>
            </a:r>
            <a:r>
              <a:rPr lang="fr-FR" dirty="0" smtClean="0">
                <a:ea typeface="ＭＳ Ｐゴシック" pitchFamily="34" charset="-128"/>
              </a:rPr>
              <a:t> of </a:t>
            </a:r>
            <a:r>
              <a:rPr lang="fr-FR" dirty="0" err="1" smtClean="0">
                <a:ea typeface="ＭＳ Ｐゴシック" pitchFamily="34" charset="-128"/>
              </a:rPr>
              <a:t>async</a:t>
            </a:r>
            <a:r>
              <a:rPr lang="fr-FR" dirty="0" smtClean="0">
                <a:ea typeface="ＭＳ Ｐゴシック" pitchFamily="34" charset="-128"/>
              </a:rPr>
              <a:t> </a:t>
            </a:r>
            <a:r>
              <a:rPr lang="fr-FR" dirty="0" err="1" smtClean="0">
                <a:ea typeface="ＭＳ Ｐゴシック" pitchFamily="34" charset="-128"/>
              </a:rPr>
              <a:t>features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038992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Flat file example</a:t>
            </a: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You </a:t>
            </a:r>
            <a:r>
              <a:rPr lang="fr-FR" dirty="0" err="1" smtClean="0">
                <a:ea typeface="ＭＳ Ｐゴシック" pitchFamily="34" charset="-128"/>
              </a:rPr>
              <a:t>saw</a:t>
            </a:r>
            <a:r>
              <a:rPr lang="fr-FR" dirty="0" smtClean="0">
                <a:ea typeface="ＭＳ Ｐゴシック" pitchFamily="34" charset="-128"/>
              </a:rPr>
              <a:t> file handling </a:t>
            </a:r>
            <a:r>
              <a:rPr lang="fr-FR" dirty="0" err="1" smtClean="0">
                <a:ea typeface="ＭＳ Ｐゴシック" pitchFamily="34" charset="-128"/>
              </a:rPr>
              <a:t>process</a:t>
            </a:r>
            <a:r>
              <a:rPr lang="fr-FR" dirty="0" smtClean="0">
                <a:ea typeface="ＭＳ Ｐゴシック" pitchFamily="34" charset="-128"/>
              </a:rPr>
              <a:t> in </a:t>
            </a:r>
            <a:r>
              <a:rPr lang="fr-FR" dirty="0" err="1" smtClean="0">
                <a:ea typeface="ＭＳ Ｐゴシック" pitchFamily="34" charset="-128"/>
              </a:rPr>
              <a:t>many</a:t>
            </a:r>
            <a:r>
              <a:rPr lang="fr-FR" dirty="0" smtClean="0">
                <a:ea typeface="ＭＳ Ｐゴシック" pitchFamily="34" charset="-128"/>
              </a:rPr>
              <a:t> </a:t>
            </a:r>
            <a:r>
              <a:rPr lang="fr-FR" dirty="0" err="1" smtClean="0">
                <a:ea typeface="ＭＳ Ｐゴシック" pitchFamily="34" charset="-128"/>
              </a:rPr>
              <a:t>languages</a:t>
            </a:r>
            <a:r>
              <a:rPr lang="fr-FR" dirty="0" smtClean="0">
                <a:ea typeface="ＭＳ Ｐゴシック" pitchFamily="34" charset="-128"/>
              </a:rPr>
              <a:t>!</a:t>
            </a:r>
          </a:p>
          <a:p>
            <a:pPr marL="914400" lvl="1" indent="-457200">
              <a:buFont typeface="+mj-lt"/>
              <a:buAutoNum type="arabicPeriod"/>
            </a:pPr>
            <a:r>
              <a:rPr lang="fr-FR" dirty="0" smtClean="0">
                <a:ea typeface="ＭＳ Ｐゴシック" pitchFamily="34" charset="-128"/>
              </a:rPr>
              <a:t>Open the file</a:t>
            </a:r>
            <a:endParaRPr lang="fr-FR" dirty="0">
              <a:ea typeface="ＭＳ Ｐゴシック" pitchFamily="34" charset="-128"/>
            </a:endParaRPr>
          </a:p>
          <a:p>
            <a:pPr marL="914400" lvl="1" indent="-457200">
              <a:buFont typeface="+mj-lt"/>
              <a:buAutoNum type="arabicPeriod"/>
            </a:pPr>
            <a:endParaRPr lang="fr-FR" dirty="0" smtClean="0">
              <a:ea typeface="ＭＳ Ｐゴシック" pitchFamily="34" charset="-128"/>
            </a:endParaRPr>
          </a:p>
          <a:p>
            <a:pPr marL="914400" lvl="1" indent="-457200">
              <a:buFont typeface="+mj-lt"/>
              <a:buAutoNum type="arabicPeriod"/>
            </a:pPr>
            <a:endParaRPr lang="fr-FR" dirty="0">
              <a:ea typeface="ＭＳ Ｐゴシック" pitchFamily="34" charset="-128"/>
            </a:endParaRPr>
          </a:p>
          <a:p>
            <a:pPr marL="914400" lvl="1" indent="-457200">
              <a:buFont typeface="+mj-lt"/>
              <a:buAutoNum type="arabicPeriod"/>
            </a:pPr>
            <a:endParaRPr lang="fr-FR" dirty="0" smtClean="0">
              <a:ea typeface="ＭＳ Ｐゴシック" pitchFamily="34" charset="-128"/>
            </a:endParaRPr>
          </a:p>
          <a:p>
            <a:pPr marL="914400" lvl="1" indent="-457200">
              <a:buFont typeface="+mj-lt"/>
              <a:buAutoNum type="arabicPeriod"/>
            </a:pPr>
            <a:r>
              <a:rPr lang="fr-FR" dirty="0" smtClean="0">
                <a:ea typeface="ＭＳ Ｐゴシック" pitchFamily="34" charset="-128"/>
              </a:rPr>
              <a:t>Open the Reader</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6"/>
          <p:cNvSpPr/>
          <p:nvPr/>
        </p:nvSpPr>
        <p:spPr>
          <a:xfrm>
            <a:off x="179512" y="2137420"/>
            <a:ext cx="8785225"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00B050"/>
                </a:solidFill>
                <a:latin typeface="Courier New" panose="02070309020205020404" pitchFamily="49" charset="0"/>
                <a:cs typeface="Courier New" panose="02070309020205020404" pitchFamily="49" charset="0"/>
              </a:rPr>
              <a:t>// </a:t>
            </a:r>
            <a:r>
              <a:rPr lang="fr-FR" sz="1600" b="1" dirty="0" err="1" smtClean="0">
                <a:solidFill>
                  <a:srgbClr val="00B050"/>
                </a:solidFill>
                <a:latin typeface="Courier New" panose="02070309020205020404" pitchFamily="49" charset="0"/>
                <a:cs typeface="Courier New" panose="02070309020205020404" pitchFamily="49" charset="0"/>
              </a:rPr>
              <a:t>using</a:t>
            </a:r>
            <a:r>
              <a:rPr lang="fr-FR" sz="1600" b="1" dirty="0">
                <a:solidFill>
                  <a:srgbClr val="00B050"/>
                </a:solidFill>
                <a:latin typeface="Courier New" panose="02070309020205020404" pitchFamily="49" charset="0"/>
                <a:cs typeface="Courier New" panose="02070309020205020404" pitchFamily="49" charset="0"/>
              </a:rPr>
              <a:t> </a:t>
            </a:r>
            <a:r>
              <a:rPr lang="fr-FR" sz="1600" b="1" dirty="0" err="1" smtClean="0">
                <a:solidFill>
                  <a:srgbClr val="00B050"/>
                </a:solidFill>
                <a:latin typeface="Courier New" panose="02070309020205020404" pitchFamily="49" charset="0"/>
                <a:cs typeface="Courier New" panose="02070309020205020404" pitchFamily="49" charset="0"/>
              </a:rPr>
              <a:t>Windows.Storage</a:t>
            </a:r>
            <a:r>
              <a:rPr lang="fr-FR" sz="1600" b="1" dirty="0" smtClean="0">
                <a:solidFill>
                  <a:srgbClr val="00B050"/>
                </a:solidFill>
                <a:latin typeface="Courier New" panose="02070309020205020404" pitchFamily="49" charset="0"/>
                <a:cs typeface="Courier New" panose="02070309020205020404" pitchFamily="49" charset="0"/>
              </a:rPr>
              <a:t>;</a:t>
            </a:r>
            <a:endParaRPr lang="en-US" sz="1600" b="1" dirty="0" smtClean="0">
              <a:solidFill>
                <a:srgbClr val="00B050"/>
              </a:solidFill>
              <a:latin typeface="Courier New" panose="02070309020205020404" pitchFamily="49" charset="0"/>
              <a:cs typeface="Courier New" panose="02070309020205020404" pitchFamily="49" charset="0"/>
            </a:endParaRPr>
          </a:p>
          <a:p>
            <a:r>
              <a:rPr lang="en-US" sz="1600" b="1" dirty="0" err="1" smtClean="0">
                <a:latin typeface="Courier New" panose="02070309020205020404" pitchFamily="49" charset="0"/>
                <a:cs typeface="Courier New" panose="02070309020205020404" pitchFamily="49" charset="0"/>
              </a:rPr>
              <a:t>StorageFile</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sf = </a:t>
            </a:r>
            <a:r>
              <a:rPr lang="en-US" sz="1600" b="1" dirty="0">
                <a:solidFill>
                  <a:srgbClr val="0070C0"/>
                </a:solidFill>
                <a:latin typeface="Courier New" panose="02070309020205020404" pitchFamily="49" charset="0"/>
                <a:cs typeface="Courier New" panose="02070309020205020404" pitchFamily="49" charset="0"/>
              </a:rPr>
              <a:t>await</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StorageFile.GetFileFromApplicationUriAsync</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new </a:t>
            </a:r>
            <a:r>
              <a:rPr lang="en-US" sz="1600" b="1" dirty="0">
                <a:latin typeface="Courier New" panose="02070309020205020404" pitchFamily="49" charset="0"/>
                <a:cs typeface="Courier New" panose="02070309020205020404" pitchFamily="49" charset="0"/>
              </a:rPr>
              <a:t>Uri(</a:t>
            </a:r>
            <a:r>
              <a:rPr lang="en-US" sz="1600" b="1" dirty="0">
                <a:solidFill>
                  <a:srgbClr val="00B050"/>
                </a:solidFill>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ms</a:t>
            </a:r>
            <a:r>
              <a:rPr lang="en-US" sz="1600" b="1" dirty="0">
                <a:solidFill>
                  <a:srgbClr val="00B050"/>
                </a:solidFill>
                <a:latin typeface="Courier New" panose="02070309020205020404" pitchFamily="49" charset="0"/>
                <a:cs typeface="Courier New" panose="02070309020205020404" pitchFamily="49" charset="0"/>
              </a:rPr>
              <a:t>-appx:///Assets/config.txt</a:t>
            </a:r>
            <a:r>
              <a:rPr lang="en-US" sz="1600" b="1" dirty="0" smtClean="0">
                <a:solidFill>
                  <a:srgbClr val="00B050"/>
                </a:solidFill>
                <a:latin typeface="Courier New" panose="02070309020205020404" pitchFamily="49" charset="0"/>
                <a:cs typeface="Courier New" panose="02070309020205020404" pitchFamily="49" charset="0"/>
              </a:rPr>
              <a:t>"</a:t>
            </a:r>
            <a:r>
              <a:rPr lang="en-US" sz="1600" b="1" dirty="0" smtClean="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smtClean="0">
                <a:solidFill>
                  <a:srgbClr val="00B050"/>
                </a:solidFill>
                <a:latin typeface="Courier New" panose="02070309020205020404" pitchFamily="49" charset="0"/>
                <a:cs typeface="Courier New" panose="02070309020205020404" pitchFamily="49" charset="0"/>
              </a:rPr>
              <a:t>// </a:t>
            </a:r>
            <a:r>
              <a:rPr lang="en-US" sz="1600" b="1" dirty="0" err="1" smtClean="0">
                <a:solidFill>
                  <a:srgbClr val="00B050"/>
                </a:solidFill>
                <a:latin typeface="Courier New" panose="02070309020205020404" pitchFamily="49" charset="0"/>
                <a:cs typeface="Courier New" panose="02070309020205020404" pitchFamily="49" charset="0"/>
              </a:rPr>
              <a:t>ms</a:t>
            </a:r>
            <a:r>
              <a:rPr lang="en-US" sz="1600" b="1" dirty="0" smtClean="0">
                <a:solidFill>
                  <a:srgbClr val="00B050"/>
                </a:solidFill>
                <a:latin typeface="Courier New" panose="02070309020205020404" pitchFamily="49" charset="0"/>
                <a:cs typeface="Courier New" panose="02070309020205020404" pitchFamily="49" charset="0"/>
              </a:rPr>
              <a:t>-appx says "It’s in my solution"</a:t>
            </a:r>
            <a:endParaRPr lang="en-US" sz="1600" b="1" dirty="0">
              <a:solidFill>
                <a:srgbClr val="00B050"/>
              </a:solidFill>
              <a:latin typeface="Courier New" panose="02070309020205020404" pitchFamily="49" charset="0"/>
              <a:cs typeface="Courier New" panose="02070309020205020404" pitchFamily="49" charset="0"/>
            </a:endParaRPr>
          </a:p>
        </p:txBody>
      </p:sp>
      <p:sp>
        <p:nvSpPr>
          <p:cNvPr id="8" name="Rectangle à coins arrondis 7"/>
          <p:cNvSpPr/>
          <p:nvPr/>
        </p:nvSpPr>
        <p:spPr>
          <a:xfrm>
            <a:off x="179512" y="3937620"/>
            <a:ext cx="8785225"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rgbClr val="0070C0"/>
                </a:solidFill>
                <a:latin typeface="Courier New" panose="02070309020205020404" pitchFamily="49" charset="0"/>
                <a:cs typeface="Courier New" panose="02070309020205020404" pitchFamily="49" charset="0"/>
              </a:rPr>
              <a:t>using</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StreamReader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sr</a:t>
            </a:r>
            <a:r>
              <a:rPr lang="en-US" sz="1600" b="1" dirty="0">
                <a:latin typeface="Courier New" panose="02070309020205020404" pitchFamily="49" charset="0"/>
                <a:cs typeface="Courier New" panose="02070309020205020404" pitchFamily="49" charset="0"/>
              </a:rPr>
              <a:t> = </a:t>
            </a:r>
            <a:endParaRPr lang="en-US" sz="1600" b="1" dirty="0" smtClean="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new </a:t>
            </a:r>
            <a:r>
              <a:rPr lang="en-US" sz="1600" b="1" dirty="0" err="1" smtClean="0">
                <a:latin typeface="Courier New" panose="02070309020205020404" pitchFamily="49" charset="0"/>
                <a:cs typeface="Courier New" panose="02070309020205020404" pitchFamily="49" charset="0"/>
              </a:rPr>
              <a:t>StreamReader</a:t>
            </a:r>
            <a:r>
              <a:rPr lang="en-US" sz="1600" b="1" dirty="0" smtClean="0">
                <a:latin typeface="Courier New" panose="02070309020205020404" pitchFamily="49" charset="0"/>
                <a:cs typeface="Courier New" panose="02070309020205020404" pitchFamily="49" charset="0"/>
              </a:rPr>
              <a:t>(</a:t>
            </a:r>
            <a:r>
              <a:rPr lang="en-US" sz="1600" b="1" dirty="0" smtClean="0">
                <a:solidFill>
                  <a:srgbClr val="0070C0"/>
                </a:solidFill>
                <a:latin typeface="Courier New" panose="02070309020205020404" pitchFamily="49" charset="0"/>
                <a:cs typeface="Courier New" panose="02070309020205020404" pitchFamily="49" charset="0"/>
              </a:rPr>
              <a:t>await</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sf.OpenStreamForReadAsync</a:t>
            </a:r>
            <a:r>
              <a:rPr lang="en-US" sz="1600" b="1" dirty="0" smtClean="0">
                <a:latin typeface="Courier New" panose="02070309020205020404" pitchFamily="49" charset="0"/>
                <a:cs typeface="Courier New" panose="02070309020205020404" pitchFamily="49" charset="0"/>
              </a:rPr>
              <a:t>())) {</a:t>
            </a:r>
          </a:p>
          <a:p>
            <a:r>
              <a:rPr lang="fr-FR" sz="1600" b="1" dirty="0" smtClean="0">
                <a:solidFill>
                  <a:srgbClr val="00B050"/>
                </a:solidFill>
                <a:latin typeface="Courier New" panose="02070309020205020404" pitchFamily="49" charset="0"/>
                <a:cs typeface="Courier New" panose="02070309020205020404" pitchFamily="49" charset="0"/>
              </a:rPr>
              <a:t>  // Do </a:t>
            </a:r>
            <a:r>
              <a:rPr lang="fr-FR" sz="1600" b="1" dirty="0" err="1" smtClean="0">
                <a:solidFill>
                  <a:srgbClr val="00B050"/>
                </a:solidFill>
                <a:latin typeface="Courier New" panose="02070309020205020404" pitchFamily="49" charset="0"/>
                <a:cs typeface="Courier New" panose="02070309020205020404" pitchFamily="49" charset="0"/>
              </a:rPr>
              <a:t>it</a:t>
            </a:r>
            <a:endParaRPr lang="fr-FR" sz="1600" b="1" dirty="0">
              <a:solidFill>
                <a:srgbClr val="00B050"/>
              </a:solidFill>
              <a:latin typeface="Courier New" panose="02070309020205020404" pitchFamily="49" charset="0"/>
              <a:cs typeface="Courier New" panose="02070309020205020404" pitchFamily="49" charset="0"/>
            </a:endParaRPr>
          </a:p>
          <a:p>
            <a:r>
              <a:rPr lang="fr-FR" sz="1600" b="1" dirty="0" smtClean="0">
                <a:solidFill>
                  <a:schemeClr val="tx1"/>
                </a:solidFill>
                <a:latin typeface="Courier New" panose="02070309020205020404" pitchFamily="49" charset="0"/>
                <a:cs typeface="Courier New" panose="02070309020205020404" pitchFamily="49" charset="0"/>
              </a:rPr>
              <a:t>}</a:t>
            </a:r>
            <a:endParaRPr lang="en-US" sz="1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409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ea typeface="ＭＳ Ｐゴシック" pitchFamily="34" charset="-128"/>
              </a:rPr>
              <a:t>Flat file example</a:t>
            </a:r>
          </a:p>
        </p:txBody>
      </p:sp>
      <p:sp>
        <p:nvSpPr>
          <p:cNvPr id="18434" name="Espace réservé du contenu 2"/>
          <p:cNvSpPr>
            <a:spLocks noGrp="1"/>
          </p:cNvSpPr>
          <p:nvPr>
            <p:ph idx="1"/>
          </p:nvPr>
        </p:nvSpPr>
        <p:spPr>
          <a:xfrm>
            <a:off x="467544" y="1128713"/>
            <a:ext cx="8280920" cy="4230687"/>
          </a:xfrm>
        </p:spPr>
        <p:txBody>
          <a:bodyPr/>
          <a:lstStyle/>
          <a:p>
            <a:r>
              <a:rPr lang="fr-FR" dirty="0" smtClean="0">
                <a:ea typeface="ＭＳ Ｐゴシック" pitchFamily="34" charset="-128"/>
              </a:rPr>
              <a:t>You </a:t>
            </a:r>
            <a:r>
              <a:rPr lang="fr-FR" dirty="0" err="1" smtClean="0">
                <a:ea typeface="ＭＳ Ｐゴシック" pitchFamily="34" charset="-128"/>
              </a:rPr>
              <a:t>saw</a:t>
            </a:r>
            <a:r>
              <a:rPr lang="fr-FR" dirty="0" smtClean="0">
                <a:ea typeface="ＭＳ Ｐゴシック" pitchFamily="34" charset="-128"/>
              </a:rPr>
              <a:t> file handling </a:t>
            </a:r>
            <a:r>
              <a:rPr lang="fr-FR" dirty="0" err="1" smtClean="0">
                <a:ea typeface="ＭＳ Ｐゴシック" pitchFamily="34" charset="-128"/>
              </a:rPr>
              <a:t>process</a:t>
            </a:r>
            <a:r>
              <a:rPr lang="fr-FR" dirty="0" smtClean="0">
                <a:ea typeface="ＭＳ Ｐゴシック" pitchFamily="34" charset="-128"/>
              </a:rPr>
              <a:t> in </a:t>
            </a:r>
            <a:r>
              <a:rPr lang="fr-FR" dirty="0" err="1" smtClean="0">
                <a:ea typeface="ＭＳ Ｐゴシック" pitchFamily="34" charset="-128"/>
              </a:rPr>
              <a:t>many</a:t>
            </a:r>
            <a:r>
              <a:rPr lang="fr-FR" dirty="0" smtClean="0">
                <a:ea typeface="ＭＳ Ｐゴシック" pitchFamily="34" charset="-128"/>
              </a:rPr>
              <a:t> </a:t>
            </a:r>
            <a:r>
              <a:rPr lang="fr-FR" dirty="0" err="1" smtClean="0">
                <a:ea typeface="ＭＳ Ｐゴシック" pitchFamily="34" charset="-128"/>
              </a:rPr>
              <a:t>languages</a:t>
            </a:r>
            <a:r>
              <a:rPr lang="fr-FR" dirty="0" smtClean="0">
                <a:ea typeface="ＭＳ Ｐゴシック" pitchFamily="34" charset="-128"/>
              </a:rPr>
              <a:t>!</a:t>
            </a:r>
          </a:p>
          <a:p>
            <a:pPr marL="914400" lvl="1" indent="-457200">
              <a:buFont typeface="+mj-lt"/>
              <a:buAutoNum type="arabicPeriod" startAt="3"/>
            </a:pPr>
            <a:r>
              <a:rPr lang="fr-FR" dirty="0" err="1" smtClean="0">
                <a:ea typeface="ＭＳ Ｐゴシック" pitchFamily="34" charset="-128"/>
              </a:rPr>
              <a:t>Parse</a:t>
            </a:r>
            <a:r>
              <a:rPr lang="fr-FR" dirty="0" smtClean="0">
                <a:ea typeface="ＭＳ Ｐゴシック" pitchFamily="34" charset="-128"/>
              </a:rPr>
              <a:t> the file line by line</a:t>
            </a:r>
            <a:endParaRPr lang="fr-FR" dirty="0">
              <a:ea typeface="ＭＳ Ｐゴシック" pitchFamily="34" charset="-128"/>
            </a:endParaRPr>
          </a:p>
          <a:p>
            <a:pPr marL="914400" lvl="1" indent="-457200">
              <a:buFont typeface="+mj-lt"/>
              <a:buAutoNum type="arabicPeriod" startAt="3"/>
            </a:pPr>
            <a:endParaRPr lang="fr-FR" dirty="0" smtClean="0">
              <a:ea typeface="ＭＳ Ｐゴシック" pitchFamily="34" charset="-128"/>
            </a:endParaRPr>
          </a:p>
          <a:p>
            <a:pPr marL="914400" lvl="1" indent="-457200">
              <a:buFont typeface="+mj-lt"/>
              <a:buAutoNum type="arabicPeriod" startAt="3"/>
            </a:pPr>
            <a:endParaRPr lang="fr-FR" dirty="0">
              <a:ea typeface="ＭＳ Ｐゴシック" pitchFamily="34" charset="-128"/>
            </a:endParaRPr>
          </a:p>
          <a:p>
            <a:pPr marL="914400" lvl="1" indent="-457200">
              <a:buFont typeface="+mj-lt"/>
              <a:buAutoNum type="arabicPeriod" startAt="3"/>
            </a:pPr>
            <a:endParaRPr lang="fr-FR" dirty="0" smtClean="0">
              <a:ea typeface="ＭＳ Ｐゴシック" pitchFamily="34" charset="-128"/>
            </a:endParaRPr>
          </a:p>
          <a:p>
            <a:pPr marL="914400" lvl="1" indent="-457200">
              <a:buFont typeface="+mj-lt"/>
              <a:buAutoNum type="arabicPeriod" startAt="3"/>
            </a:pPr>
            <a:r>
              <a:rPr lang="fr-FR" dirty="0" smtClean="0">
                <a:ea typeface="ＭＳ Ｐゴシック" pitchFamily="34" charset="-128"/>
              </a:rPr>
              <a:t>Do </a:t>
            </a:r>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you</a:t>
            </a:r>
            <a:r>
              <a:rPr lang="fr-FR" dirty="0" smtClean="0">
                <a:ea typeface="ＭＳ Ｐゴシック" pitchFamily="34" charset="-128"/>
              </a:rPr>
              <a:t> </a:t>
            </a:r>
            <a:r>
              <a:rPr lang="fr-FR" dirty="0" err="1" smtClean="0">
                <a:ea typeface="ＭＳ Ｐゴシック" pitchFamily="34" charset="-128"/>
              </a:rPr>
              <a:t>need</a:t>
            </a:r>
            <a:r>
              <a:rPr lang="fr-FR" dirty="0" smtClean="0">
                <a:ea typeface="ＭＳ Ｐゴシック" pitchFamily="34" charset="-128"/>
              </a:rPr>
              <a:t> to do</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Storage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6"/>
          <p:cNvSpPr/>
          <p:nvPr/>
        </p:nvSpPr>
        <p:spPr>
          <a:xfrm>
            <a:off x="179512" y="2137420"/>
            <a:ext cx="8785225"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rgbClr val="0070C0"/>
                </a:solidFill>
                <a:latin typeface="Courier New" panose="02070309020205020404" pitchFamily="49" charset="0"/>
                <a:cs typeface="Courier New" panose="02070309020205020404" pitchFamily="49" charset="0"/>
              </a:rPr>
              <a:t>string</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line;</a:t>
            </a:r>
          </a:p>
          <a:p>
            <a:r>
              <a:rPr lang="en-US" sz="1600" b="1" dirty="0" smtClean="0">
                <a:latin typeface="Courier New" panose="02070309020205020404" pitchFamily="49" charset="0"/>
                <a:cs typeface="Courier New" panose="02070309020205020404" pitchFamily="49" charset="0"/>
              </a:rPr>
              <a:t>while </a:t>
            </a:r>
            <a:r>
              <a:rPr lang="en-US" sz="1600" b="1" dirty="0">
                <a:latin typeface="Courier New" panose="02070309020205020404" pitchFamily="49" charset="0"/>
                <a:cs typeface="Courier New" panose="02070309020205020404" pitchFamily="49" charset="0"/>
              </a:rPr>
              <a:t>((line = </a:t>
            </a:r>
            <a:r>
              <a:rPr lang="en-US" sz="1600" b="1" dirty="0" err="1">
                <a:latin typeface="Courier New" panose="02070309020205020404" pitchFamily="49" charset="0"/>
                <a:cs typeface="Courier New" panose="02070309020205020404" pitchFamily="49" charset="0"/>
              </a:rPr>
              <a:t>sr.ReadLine</a:t>
            </a:r>
            <a:r>
              <a:rPr lang="en-US" sz="1600" b="1" dirty="0">
                <a:latin typeface="Courier New" panose="02070309020205020404" pitchFamily="49" charset="0"/>
                <a:cs typeface="Courier New" panose="02070309020205020404" pitchFamily="49" charset="0"/>
              </a:rPr>
              <a:t>()) != null</a:t>
            </a:r>
            <a:r>
              <a:rPr lang="en-US" sz="1600" b="1" dirty="0" smtClean="0">
                <a:latin typeface="Courier New" panose="02070309020205020404" pitchFamily="49" charset="0"/>
                <a:cs typeface="Courier New" panose="02070309020205020404" pitchFamily="49" charset="0"/>
              </a:rPr>
              <a:t>) {</a:t>
            </a:r>
          </a:p>
          <a:p>
            <a:r>
              <a:rPr lang="fr-FR" sz="1600" b="1" dirty="0" smtClean="0">
                <a:solidFill>
                  <a:schemeClr val="tx1"/>
                </a:solidFill>
                <a:latin typeface="Courier New" panose="02070309020205020404" pitchFamily="49" charset="0"/>
                <a:cs typeface="Courier New" panose="02070309020205020404" pitchFamily="49" charset="0"/>
              </a:rPr>
              <a:t>  ...</a:t>
            </a:r>
          </a:p>
          <a:p>
            <a:r>
              <a:rPr lang="fr-FR" sz="1600" b="1" dirty="0" smtClean="0">
                <a:solidFill>
                  <a:schemeClr val="tx1"/>
                </a:solidFill>
                <a:latin typeface="Courier New" panose="02070309020205020404" pitchFamily="49" charset="0"/>
                <a:cs typeface="Courier New" panose="02070309020205020404" pitchFamily="49" charset="0"/>
              </a:rPr>
              <a:t>}</a:t>
            </a:r>
            <a:endParaRPr lang="en-US" sz="1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2486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370003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4A719B0F9A0F047AFDFAEEE7580822F" ma:contentTypeVersion="3" ma:contentTypeDescription="Crée un document." ma:contentTypeScope="" ma:versionID="f0166c43c5e533d753ad1136be89c6b2">
  <xsd:schema xmlns:xsd="http://www.w3.org/2001/XMLSchema" xmlns:xs="http://www.w3.org/2001/XMLSchema" xmlns:p="http://schemas.microsoft.com/office/2006/metadata/properties" xmlns:ns2="cac1e2cd-caea-4862-842c-e8cbcf68099c" targetNamespace="http://schemas.microsoft.com/office/2006/metadata/properties" ma:root="true" ma:fieldsID="27f0ea2683614741cecd4cfc4b2d73fe"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DB00A8-0AE1-45ED-AF74-7B800F6635C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8D3FBC5-4AFA-46C6-B702-D52F93109C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c1e2cd-caea-4862-842c-e8cbcf6809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DE7B34-E9E6-40EF-B82D-57952BF3D3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SUPINFOTheme.thmx</Template>
  <TotalTime>0</TotalTime>
  <Words>1950</Words>
  <Application>Microsoft Macintosh PowerPoint</Application>
  <PresentationFormat>Présentation à l'écran (16:10)</PresentationFormat>
  <Paragraphs>502</Paragraphs>
  <Slides>44</Slides>
  <Notes>26</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44</vt:i4>
      </vt:variant>
    </vt:vector>
  </HeadingPairs>
  <TitlesOfParts>
    <vt:vector size="53" baseType="lpstr">
      <vt:lpstr>Calibri</vt:lpstr>
      <vt:lpstr>Courier New</vt:lpstr>
      <vt:lpstr>MS PGothic</vt:lpstr>
      <vt:lpstr>ＭＳ Ｐゴシック</vt:lpstr>
      <vt:lpstr>Myriad Pro</vt:lpstr>
      <vt:lpstr>Verdana</vt:lpstr>
      <vt:lpstr>Wingdings</vt:lpstr>
      <vt:lpstr>Arial</vt:lpstr>
      <vt:lpstr>SUPINFOTheme</vt:lpstr>
      <vt:lpstr>Présentation PowerPoint</vt:lpstr>
      <vt:lpstr>Objectives</vt:lpstr>
      <vt:lpstr>Course plan</vt:lpstr>
      <vt:lpstr>Storage</vt:lpstr>
      <vt:lpstr>Storage Facilities</vt:lpstr>
      <vt:lpstr>Flat file</vt:lpstr>
      <vt:lpstr>Flat file example</vt:lpstr>
      <vt:lpstr>Flat file example</vt:lpstr>
      <vt:lpstr>Questions?</vt:lpstr>
      <vt:lpstr>Exercise (1/2)</vt:lpstr>
      <vt:lpstr>Exercise (2/2)</vt:lpstr>
      <vt:lpstr>Local Settings</vt:lpstr>
      <vt:lpstr>Local Settings example</vt:lpstr>
      <vt:lpstr>Questions?</vt:lpstr>
      <vt:lpstr>Exercise</vt:lpstr>
      <vt:lpstr>Settings</vt:lpstr>
      <vt:lpstr>Remember Flyouts?</vt:lpstr>
      <vt:lpstr>SettingsFlyout</vt:lpstr>
      <vt:lpstr>SettingsFlyout: How to</vt:lpstr>
      <vt:lpstr>SettingsFlyout: Example</vt:lpstr>
      <vt:lpstr>SettingsFlyout: Retrieve data</vt:lpstr>
      <vt:lpstr>Questions?</vt:lpstr>
      <vt:lpstr>Exercise</vt:lpstr>
      <vt:lpstr>Exercise - Bonus</vt:lpstr>
      <vt:lpstr>Web Access</vt:lpstr>
      <vt:lpstr>Introduction</vt:lpstr>
      <vt:lpstr>Universal Devices Connectivity</vt:lpstr>
      <vt:lpstr>HttpClient</vt:lpstr>
      <vt:lpstr>Newtonsoft.JSON</vt:lpstr>
      <vt:lpstr>Newtonsoft.JSON</vt:lpstr>
      <vt:lpstr>Newtonsoft.JSON JProperty</vt:lpstr>
      <vt:lpstr>Newtonsoft.JSON JProperty</vt:lpstr>
      <vt:lpstr>Questions?</vt:lpstr>
      <vt:lpstr>Exercise</vt:lpstr>
      <vt:lpstr>Navigation</vt:lpstr>
      <vt:lpstr>Introduction</vt:lpstr>
      <vt:lpstr>How to: Navigate</vt:lpstr>
      <vt:lpstr>Example navigation</vt:lpstr>
      <vt:lpstr>Example navigation</vt:lpstr>
      <vt:lpstr>Example navigation with animations</vt:lpstr>
      <vt:lpstr>Questions?</vt:lpstr>
      <vt:lpstr>Exercise 1/2</vt:lpstr>
      <vt:lpstr>Exercise 2/2</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2016-03-02T22:14:34Z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0x010100D4A719B0F9A0F047AFDFAEEE7580822F</vt:lpwstr>
  </property>
</Properties>
</file>