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94"/>
  </p:notesMasterIdLst>
  <p:handoutMasterIdLst>
    <p:handoutMasterId r:id="rId95"/>
  </p:handoutMasterIdLst>
  <p:sldIdLst>
    <p:sldId id="444" r:id="rId5"/>
    <p:sldId id="456" r:id="rId6"/>
    <p:sldId id="457" r:id="rId7"/>
    <p:sldId id="1041" r:id="rId8"/>
    <p:sldId id="1042" r:id="rId9"/>
    <p:sldId id="1043" r:id="rId10"/>
    <p:sldId id="1044" r:id="rId11"/>
    <p:sldId id="1045" r:id="rId12"/>
    <p:sldId id="1046" r:id="rId13"/>
    <p:sldId id="1047" r:id="rId14"/>
    <p:sldId id="1048" r:id="rId15"/>
    <p:sldId id="1049" r:id="rId16"/>
    <p:sldId id="1050" r:id="rId17"/>
    <p:sldId id="1051" r:id="rId18"/>
    <p:sldId id="1052" r:id="rId19"/>
    <p:sldId id="1053" r:id="rId20"/>
    <p:sldId id="1054" r:id="rId21"/>
    <p:sldId id="1055" r:id="rId22"/>
    <p:sldId id="1056" r:id="rId23"/>
    <p:sldId id="1057" r:id="rId24"/>
    <p:sldId id="1058" r:id="rId25"/>
    <p:sldId id="1059" r:id="rId26"/>
    <p:sldId id="1060" r:id="rId27"/>
    <p:sldId id="1061" r:id="rId28"/>
    <p:sldId id="1062" r:id="rId29"/>
    <p:sldId id="1063" r:id="rId30"/>
    <p:sldId id="1064" r:id="rId31"/>
    <p:sldId id="1065" r:id="rId32"/>
    <p:sldId id="1066" r:id="rId33"/>
    <p:sldId id="1067" r:id="rId34"/>
    <p:sldId id="1068" r:id="rId35"/>
    <p:sldId id="1069" r:id="rId36"/>
    <p:sldId id="1070" r:id="rId37"/>
    <p:sldId id="1071" r:id="rId38"/>
    <p:sldId id="1072" r:id="rId39"/>
    <p:sldId id="1073" r:id="rId40"/>
    <p:sldId id="1074" r:id="rId41"/>
    <p:sldId id="1075" r:id="rId42"/>
    <p:sldId id="1076" r:id="rId43"/>
    <p:sldId id="1077" r:id="rId44"/>
    <p:sldId id="1078" r:id="rId45"/>
    <p:sldId id="1079" r:id="rId46"/>
    <p:sldId id="1080" r:id="rId47"/>
    <p:sldId id="1081" r:id="rId48"/>
    <p:sldId id="1082" r:id="rId49"/>
    <p:sldId id="1083" r:id="rId50"/>
    <p:sldId id="1084" r:id="rId51"/>
    <p:sldId id="1085" r:id="rId52"/>
    <p:sldId id="1086" r:id="rId53"/>
    <p:sldId id="453" r:id="rId54"/>
    <p:sldId id="1031" r:id="rId55"/>
    <p:sldId id="1032" r:id="rId56"/>
    <p:sldId id="1087" r:id="rId57"/>
    <p:sldId id="1088" r:id="rId58"/>
    <p:sldId id="1089" r:id="rId59"/>
    <p:sldId id="1090" r:id="rId60"/>
    <p:sldId id="1091" r:id="rId61"/>
    <p:sldId id="1092" r:id="rId62"/>
    <p:sldId id="1093" r:id="rId63"/>
    <p:sldId id="1094" r:id="rId64"/>
    <p:sldId id="1097" r:id="rId65"/>
    <p:sldId id="1095" r:id="rId66"/>
    <p:sldId id="1116" r:id="rId67"/>
    <p:sldId id="1098" r:id="rId68"/>
    <p:sldId id="1099" r:id="rId69"/>
    <p:sldId id="1100" r:id="rId70"/>
    <p:sldId id="1101" r:id="rId71"/>
    <p:sldId id="1102" r:id="rId72"/>
    <p:sldId id="1103" r:id="rId73"/>
    <p:sldId id="1104" r:id="rId74"/>
    <p:sldId id="1105" r:id="rId75"/>
    <p:sldId id="1033" r:id="rId76"/>
    <p:sldId id="1034" r:id="rId77"/>
    <p:sldId id="1035" r:id="rId78"/>
    <p:sldId id="1106" r:id="rId79"/>
    <p:sldId id="1107" r:id="rId80"/>
    <p:sldId id="1108" r:id="rId81"/>
    <p:sldId id="1109" r:id="rId82"/>
    <p:sldId id="1110" r:id="rId83"/>
    <p:sldId id="1111" r:id="rId84"/>
    <p:sldId id="1112" r:id="rId85"/>
    <p:sldId id="1113" r:id="rId86"/>
    <p:sldId id="1115" r:id="rId87"/>
    <p:sldId id="1036" r:id="rId88"/>
    <p:sldId id="1037" r:id="rId89"/>
    <p:sldId id="1038" r:id="rId90"/>
    <p:sldId id="611" r:id="rId91"/>
    <p:sldId id="1117" r:id="rId92"/>
    <p:sldId id="522" r:id="rId93"/>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31515"/>
    <a:srgbClr val="3B99B5"/>
    <a:srgbClr val="FFFFCC"/>
    <a:srgbClr val="FFE2C5"/>
    <a:srgbClr val="5F5F5F"/>
    <a:srgbClr val="808080"/>
    <a:srgbClr val="479B8F"/>
    <a:srgbClr val="A2AEBA"/>
    <a:srgbClr val="BFC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autoAdjust="0"/>
    <p:restoredTop sz="70403" autoAdjust="0"/>
  </p:normalViewPr>
  <p:slideViewPr>
    <p:cSldViewPr>
      <p:cViewPr varScale="1">
        <p:scale>
          <a:sx n="80" d="100"/>
          <a:sy n="80" d="100"/>
        </p:scale>
        <p:origin x="2480"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0" d="100"/>
          <a:sy n="50" d="100"/>
        </p:scale>
        <p:origin x="-174" y="-9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notesMaster" Target="notesMasters/notesMaster1.xml"/><Relationship Id="rId95" Type="http://schemas.openxmlformats.org/officeDocument/2006/relationships/handoutMaster" Target="handoutMasters/handoutMaster1.xml"/><Relationship Id="rId96" Type="http://schemas.openxmlformats.org/officeDocument/2006/relationships/presProps" Target="presProps.xml"/><Relationship Id="rId97" Type="http://schemas.openxmlformats.org/officeDocument/2006/relationships/viewProps" Target="viewProps.xml"/><Relationship Id="rId98" Type="http://schemas.openxmlformats.org/officeDocument/2006/relationships/theme" Target="theme/theme1.xml"/><Relationship Id="rId99"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diagrams/_rels/data1.xml.rels><?xml version="1.0" encoding="UTF-8" standalone="yes"?>
<Relationships xmlns="http://schemas.openxmlformats.org/package/2006/relationships"><Relationship Id="rId1" Type="http://schemas.openxmlformats.org/officeDocument/2006/relationships/image" Target="../media/image12.gif"/><Relationship Id="rId2" Type="http://schemas.openxmlformats.org/officeDocument/2006/relationships/image" Target="../media/image13.jpeg"/><Relationship Id="rId3" Type="http://schemas.openxmlformats.org/officeDocument/2006/relationships/image" Target="../media/image14.gif"/></Relationships>
</file>

<file path=ppt/diagrams/_rels/drawing1.xml.rels><?xml version="1.0" encoding="UTF-8" standalone="yes"?>
<Relationships xmlns="http://schemas.openxmlformats.org/package/2006/relationships"><Relationship Id="rId1" Type="http://schemas.openxmlformats.org/officeDocument/2006/relationships/image" Target="../media/image12.gif"/><Relationship Id="rId2" Type="http://schemas.openxmlformats.org/officeDocument/2006/relationships/image" Target="../media/image13.jpeg"/><Relationship Id="rId3" Type="http://schemas.openxmlformats.org/officeDocument/2006/relationships/image" Target="../media/image14.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D00730-3776-4608-88E1-9DF20BE829BA}" type="doc">
      <dgm:prSet loTypeId="urn:microsoft.com/office/officeart/2011/layout/RadialPictureList#1" loCatId="officeonline" qsTypeId="urn:microsoft.com/office/officeart/2005/8/quickstyle/simple1" qsCatId="simple" csTypeId="urn:microsoft.com/office/officeart/2005/8/colors/accent1_2" csCatId="accent1" phldr="1"/>
      <dgm:spPr/>
      <dgm:t>
        <a:bodyPr/>
        <a:lstStyle/>
        <a:p>
          <a:endParaRPr lang="fr-FR"/>
        </a:p>
      </dgm:t>
    </dgm:pt>
    <dgm:pt modelId="{EAA857BD-5488-45E2-99F3-28BD7AB18DD8}">
      <dgm:prSet phldrT="[Text]"/>
      <dgm:spPr/>
      <dgm:t>
        <a:bodyPr/>
        <a:lstStyle/>
        <a:p>
          <a:r>
            <a:rPr lang="fr-FR" dirty="0" smtClean="0"/>
            <a:t>WSDL </a:t>
          </a:r>
          <a:r>
            <a:rPr lang="fr-FR" dirty="0" err="1" smtClean="0"/>
            <a:t>is</a:t>
          </a:r>
          <a:r>
            <a:rPr lang="fr-FR" dirty="0" smtClean="0"/>
            <a:t> a </a:t>
          </a:r>
          <a:r>
            <a:rPr lang="fr-FR" dirty="0" err="1" smtClean="0"/>
            <a:t>Contract</a:t>
          </a:r>
          <a:endParaRPr lang="fr-FR" dirty="0"/>
        </a:p>
      </dgm:t>
    </dgm:pt>
    <dgm:pt modelId="{6C0C8C67-6827-488D-9011-63A06965011F}" type="parTrans" cxnId="{8E95FF42-7F7C-40E4-BCC7-B1146CA2BB54}">
      <dgm:prSet/>
      <dgm:spPr/>
      <dgm:t>
        <a:bodyPr/>
        <a:lstStyle/>
        <a:p>
          <a:endParaRPr lang="fr-FR"/>
        </a:p>
      </dgm:t>
    </dgm:pt>
    <dgm:pt modelId="{15DC4BF4-3506-419D-90D8-6492FEC46D41}" type="sibTrans" cxnId="{8E95FF42-7F7C-40E4-BCC7-B1146CA2BB54}">
      <dgm:prSet/>
      <dgm:spPr/>
      <dgm:t>
        <a:bodyPr/>
        <a:lstStyle/>
        <a:p>
          <a:endParaRPr lang="fr-FR"/>
        </a:p>
      </dgm:t>
    </dgm:pt>
    <dgm:pt modelId="{9FA5DAA8-DCA9-4314-9AB7-264FCEAFC5A8}">
      <dgm:prSet phldrT="[Text]"/>
      <dgm:spPr/>
      <dgm:t>
        <a:bodyPr/>
        <a:lstStyle/>
        <a:p>
          <a:r>
            <a:rPr lang="fr-FR" dirty="0" smtClean="0"/>
            <a:t>Location</a:t>
          </a:r>
          <a:endParaRPr lang="fr-FR" dirty="0"/>
        </a:p>
      </dgm:t>
    </dgm:pt>
    <dgm:pt modelId="{7DA79940-1B6B-4081-BBD5-9507DD21054B}" type="parTrans" cxnId="{04EF3812-5D78-4564-A962-8ECD8ABD66FA}">
      <dgm:prSet/>
      <dgm:spPr/>
      <dgm:t>
        <a:bodyPr/>
        <a:lstStyle/>
        <a:p>
          <a:endParaRPr lang="fr-FR"/>
        </a:p>
      </dgm:t>
    </dgm:pt>
    <dgm:pt modelId="{37BEF613-3801-428A-B77A-DE8CE49D2E21}" type="sibTrans" cxnId="{04EF3812-5D78-4564-A962-8ECD8ABD66FA}">
      <dgm:prSet/>
      <dgm:spPr/>
      <dgm:t>
        <a:bodyPr/>
        <a:lstStyle/>
        <a:p>
          <a:endParaRPr lang="fr-FR"/>
        </a:p>
      </dgm:t>
    </dgm:pt>
    <dgm:pt modelId="{E65114F6-35E6-4009-A6E4-0B00B7560F8A}">
      <dgm:prSet phldrT="[Text]"/>
      <dgm:spPr/>
      <dgm:t>
        <a:bodyPr/>
        <a:lstStyle/>
        <a:p>
          <a:r>
            <a:rPr lang="fr-FR" dirty="0" smtClean="0"/>
            <a:t>Operations Description</a:t>
          </a:r>
          <a:endParaRPr lang="fr-FR" dirty="0"/>
        </a:p>
      </dgm:t>
    </dgm:pt>
    <dgm:pt modelId="{75DBC273-C2ED-4E56-A6BF-CF9C9999E179}" type="parTrans" cxnId="{4A507EB5-3712-466C-8739-7FC51A2D970A}">
      <dgm:prSet/>
      <dgm:spPr/>
      <dgm:t>
        <a:bodyPr/>
        <a:lstStyle/>
        <a:p>
          <a:endParaRPr lang="fr-FR"/>
        </a:p>
      </dgm:t>
    </dgm:pt>
    <dgm:pt modelId="{1F8FF588-3114-46E1-94E7-C8F7C7A30792}" type="sibTrans" cxnId="{4A507EB5-3712-466C-8739-7FC51A2D970A}">
      <dgm:prSet/>
      <dgm:spPr/>
      <dgm:t>
        <a:bodyPr/>
        <a:lstStyle/>
        <a:p>
          <a:endParaRPr lang="fr-FR"/>
        </a:p>
      </dgm:t>
    </dgm:pt>
    <dgm:pt modelId="{9C572F1F-F8D9-4AFF-BBB5-83E40BD7BE09}">
      <dgm:prSet phldrT="[Text]"/>
      <dgm:spPr/>
      <dgm:t>
        <a:bodyPr/>
        <a:lstStyle/>
        <a:p>
          <a:r>
            <a:rPr lang="fr-FR" dirty="0" smtClean="0"/>
            <a:t>Type Description</a:t>
          </a:r>
          <a:endParaRPr lang="fr-FR" dirty="0"/>
        </a:p>
      </dgm:t>
    </dgm:pt>
    <dgm:pt modelId="{2FB34330-97ED-425B-973F-09402ACA016F}" type="parTrans" cxnId="{F59FEA8B-CD22-4230-AD05-70A0C41D12A9}">
      <dgm:prSet/>
      <dgm:spPr/>
      <dgm:t>
        <a:bodyPr/>
        <a:lstStyle/>
        <a:p>
          <a:endParaRPr lang="fr-FR"/>
        </a:p>
      </dgm:t>
    </dgm:pt>
    <dgm:pt modelId="{2B708B00-6FC3-4A6A-B4A9-331E27EB159D}" type="sibTrans" cxnId="{F59FEA8B-CD22-4230-AD05-70A0C41D12A9}">
      <dgm:prSet/>
      <dgm:spPr/>
      <dgm:t>
        <a:bodyPr/>
        <a:lstStyle/>
        <a:p>
          <a:endParaRPr lang="fr-FR"/>
        </a:p>
      </dgm:t>
    </dgm:pt>
    <dgm:pt modelId="{7FEC8360-77FB-4320-A801-09B4D046D84D}" type="pres">
      <dgm:prSet presAssocID="{82D00730-3776-4608-88E1-9DF20BE829BA}" presName="Name0" presStyleCnt="0">
        <dgm:presLayoutVars>
          <dgm:chMax val="1"/>
          <dgm:chPref val="1"/>
          <dgm:dir/>
          <dgm:resizeHandles/>
        </dgm:presLayoutVars>
      </dgm:prSet>
      <dgm:spPr/>
      <dgm:t>
        <a:bodyPr/>
        <a:lstStyle/>
        <a:p>
          <a:endParaRPr lang="fr-FR"/>
        </a:p>
      </dgm:t>
    </dgm:pt>
    <dgm:pt modelId="{2EDB8988-C0BF-426A-891D-3D7B94F8097B}" type="pres">
      <dgm:prSet presAssocID="{EAA857BD-5488-45E2-99F3-28BD7AB18DD8}" presName="Parent" presStyleLbl="node1" presStyleIdx="0" presStyleCnt="2">
        <dgm:presLayoutVars>
          <dgm:chMax val="4"/>
          <dgm:chPref val="3"/>
        </dgm:presLayoutVars>
      </dgm:prSet>
      <dgm:spPr/>
      <dgm:t>
        <a:bodyPr/>
        <a:lstStyle/>
        <a:p>
          <a:endParaRPr lang="fr-FR"/>
        </a:p>
      </dgm:t>
    </dgm:pt>
    <dgm:pt modelId="{87F82D73-B061-41DF-AFC4-0A661CA5479F}" type="pres">
      <dgm:prSet presAssocID="{9FA5DAA8-DCA9-4314-9AB7-264FCEAFC5A8}" presName="Accent" presStyleLbl="node1" presStyleIdx="1" presStyleCnt="2"/>
      <dgm:spPr/>
    </dgm:pt>
    <dgm:pt modelId="{10A8F1B6-6E4E-46CF-834B-4CCFAFEA5E60}" type="pres">
      <dgm:prSet presAssocID="{9FA5DAA8-DCA9-4314-9AB7-264FCEAFC5A8}" presName="Image1"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t>
        <a:bodyPr/>
        <a:lstStyle/>
        <a:p>
          <a:endParaRPr lang="fr-FR"/>
        </a:p>
      </dgm:t>
    </dgm:pt>
    <dgm:pt modelId="{DE5A31F0-35D1-45BB-B6B5-4AC118D19FE2}" type="pres">
      <dgm:prSet presAssocID="{9FA5DAA8-DCA9-4314-9AB7-264FCEAFC5A8}" presName="Child1" presStyleLbl="revTx" presStyleIdx="0" presStyleCnt="3">
        <dgm:presLayoutVars>
          <dgm:chMax val="0"/>
          <dgm:chPref val="0"/>
          <dgm:bulletEnabled val="1"/>
        </dgm:presLayoutVars>
      </dgm:prSet>
      <dgm:spPr/>
      <dgm:t>
        <a:bodyPr/>
        <a:lstStyle/>
        <a:p>
          <a:endParaRPr lang="fr-FR"/>
        </a:p>
      </dgm:t>
    </dgm:pt>
    <dgm:pt modelId="{0A1C7749-E327-4F58-97E2-03B09BE263AE}" type="pres">
      <dgm:prSet presAssocID="{E65114F6-35E6-4009-A6E4-0B00B7560F8A}" presName="Image2" presStyleCnt="0"/>
      <dgm:spPr/>
    </dgm:pt>
    <dgm:pt modelId="{4955D825-4BBA-41C1-8ECC-01FFD5F18296}" type="pres">
      <dgm:prSet presAssocID="{E65114F6-35E6-4009-A6E4-0B00B7560F8A}" presName="Imag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dgm:spPr>
    </dgm:pt>
    <dgm:pt modelId="{D74E124A-8960-4607-85C4-423FD6C0757C}" type="pres">
      <dgm:prSet presAssocID="{E65114F6-35E6-4009-A6E4-0B00B7560F8A}" presName="Child2" presStyleLbl="revTx" presStyleIdx="1" presStyleCnt="3">
        <dgm:presLayoutVars>
          <dgm:chMax val="0"/>
          <dgm:chPref val="0"/>
          <dgm:bulletEnabled val="1"/>
        </dgm:presLayoutVars>
      </dgm:prSet>
      <dgm:spPr/>
      <dgm:t>
        <a:bodyPr/>
        <a:lstStyle/>
        <a:p>
          <a:endParaRPr lang="fr-FR"/>
        </a:p>
      </dgm:t>
    </dgm:pt>
    <dgm:pt modelId="{6125D499-BD70-44E4-8532-AF123E9D1535}" type="pres">
      <dgm:prSet presAssocID="{9C572F1F-F8D9-4AFF-BBB5-83E40BD7BE09}" presName="Image3" presStyleCnt="0"/>
      <dgm:spPr/>
    </dgm:pt>
    <dgm:pt modelId="{BBA44AE4-66C7-40F3-9473-572F8E3BD1F5}" type="pres">
      <dgm:prSet presAssocID="{9C572F1F-F8D9-4AFF-BBB5-83E40BD7BE09}"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fr-FR"/>
        </a:p>
      </dgm:t>
    </dgm:pt>
    <dgm:pt modelId="{B793A023-A9D7-4CE6-834D-486EADB8A6A8}" type="pres">
      <dgm:prSet presAssocID="{9C572F1F-F8D9-4AFF-BBB5-83E40BD7BE09}" presName="Child3" presStyleLbl="revTx" presStyleIdx="2" presStyleCnt="3">
        <dgm:presLayoutVars>
          <dgm:chMax val="0"/>
          <dgm:chPref val="0"/>
          <dgm:bulletEnabled val="1"/>
        </dgm:presLayoutVars>
      </dgm:prSet>
      <dgm:spPr/>
      <dgm:t>
        <a:bodyPr/>
        <a:lstStyle/>
        <a:p>
          <a:endParaRPr lang="fr-FR"/>
        </a:p>
      </dgm:t>
    </dgm:pt>
  </dgm:ptLst>
  <dgm:cxnLst>
    <dgm:cxn modelId="{F59FEA8B-CD22-4230-AD05-70A0C41D12A9}" srcId="{EAA857BD-5488-45E2-99F3-28BD7AB18DD8}" destId="{9C572F1F-F8D9-4AFF-BBB5-83E40BD7BE09}" srcOrd="2" destOrd="0" parTransId="{2FB34330-97ED-425B-973F-09402ACA016F}" sibTransId="{2B708B00-6FC3-4A6A-B4A9-331E27EB159D}"/>
    <dgm:cxn modelId="{AF3C5AA2-9B3E-45B4-907D-385050F4BC70}" type="presOf" srcId="{9C572F1F-F8D9-4AFF-BBB5-83E40BD7BE09}" destId="{B793A023-A9D7-4CE6-834D-486EADB8A6A8}" srcOrd="0" destOrd="0" presId="urn:microsoft.com/office/officeart/2011/layout/RadialPictureList#1"/>
    <dgm:cxn modelId="{4A507EB5-3712-466C-8739-7FC51A2D970A}" srcId="{EAA857BD-5488-45E2-99F3-28BD7AB18DD8}" destId="{E65114F6-35E6-4009-A6E4-0B00B7560F8A}" srcOrd="1" destOrd="0" parTransId="{75DBC273-C2ED-4E56-A6BF-CF9C9999E179}" sibTransId="{1F8FF588-3114-46E1-94E7-C8F7C7A30792}"/>
    <dgm:cxn modelId="{D83BA72B-97BD-4AF3-BE2C-4A1579986B4A}" type="presOf" srcId="{E65114F6-35E6-4009-A6E4-0B00B7560F8A}" destId="{D74E124A-8960-4607-85C4-423FD6C0757C}" srcOrd="0" destOrd="0" presId="urn:microsoft.com/office/officeart/2011/layout/RadialPictureList#1"/>
    <dgm:cxn modelId="{88F0B607-7A5F-4C32-A96E-6BC98831F0FE}" type="presOf" srcId="{82D00730-3776-4608-88E1-9DF20BE829BA}" destId="{7FEC8360-77FB-4320-A801-09B4D046D84D}" srcOrd="0" destOrd="0" presId="urn:microsoft.com/office/officeart/2011/layout/RadialPictureList#1"/>
    <dgm:cxn modelId="{3981A566-0D88-4850-ABC5-E64FFA2A5284}" type="presOf" srcId="{EAA857BD-5488-45E2-99F3-28BD7AB18DD8}" destId="{2EDB8988-C0BF-426A-891D-3D7B94F8097B}" srcOrd="0" destOrd="0" presId="urn:microsoft.com/office/officeart/2011/layout/RadialPictureList#1"/>
    <dgm:cxn modelId="{8E95FF42-7F7C-40E4-BCC7-B1146CA2BB54}" srcId="{82D00730-3776-4608-88E1-9DF20BE829BA}" destId="{EAA857BD-5488-45E2-99F3-28BD7AB18DD8}" srcOrd="0" destOrd="0" parTransId="{6C0C8C67-6827-488D-9011-63A06965011F}" sibTransId="{15DC4BF4-3506-419D-90D8-6492FEC46D41}"/>
    <dgm:cxn modelId="{04EF3812-5D78-4564-A962-8ECD8ABD66FA}" srcId="{EAA857BD-5488-45E2-99F3-28BD7AB18DD8}" destId="{9FA5DAA8-DCA9-4314-9AB7-264FCEAFC5A8}" srcOrd="0" destOrd="0" parTransId="{7DA79940-1B6B-4081-BBD5-9507DD21054B}" sibTransId="{37BEF613-3801-428A-B77A-DE8CE49D2E21}"/>
    <dgm:cxn modelId="{F6D58A7C-16E5-4219-A8DD-C4C5CD3BA70F}" type="presOf" srcId="{9FA5DAA8-DCA9-4314-9AB7-264FCEAFC5A8}" destId="{DE5A31F0-35D1-45BB-B6B5-4AC118D19FE2}" srcOrd="0" destOrd="0" presId="urn:microsoft.com/office/officeart/2011/layout/RadialPictureList#1"/>
    <dgm:cxn modelId="{AC08A9FD-CE6D-4533-BCC3-F289BCD69778}" type="presParOf" srcId="{7FEC8360-77FB-4320-A801-09B4D046D84D}" destId="{2EDB8988-C0BF-426A-891D-3D7B94F8097B}" srcOrd="0" destOrd="0" presId="urn:microsoft.com/office/officeart/2011/layout/RadialPictureList#1"/>
    <dgm:cxn modelId="{D69EA298-0E30-4736-B15E-FCF01D71C38D}" type="presParOf" srcId="{7FEC8360-77FB-4320-A801-09B4D046D84D}" destId="{87F82D73-B061-41DF-AFC4-0A661CA5479F}" srcOrd="1" destOrd="0" presId="urn:microsoft.com/office/officeart/2011/layout/RadialPictureList#1"/>
    <dgm:cxn modelId="{9901244F-1C94-4CCF-B0CE-832EFB537472}" type="presParOf" srcId="{7FEC8360-77FB-4320-A801-09B4D046D84D}" destId="{10A8F1B6-6E4E-46CF-834B-4CCFAFEA5E60}" srcOrd="2" destOrd="0" presId="urn:microsoft.com/office/officeart/2011/layout/RadialPictureList#1"/>
    <dgm:cxn modelId="{1A092A6E-70AD-4244-9B15-97BEA54D0BE6}" type="presParOf" srcId="{7FEC8360-77FB-4320-A801-09B4D046D84D}" destId="{DE5A31F0-35D1-45BB-B6B5-4AC118D19FE2}" srcOrd="3" destOrd="0" presId="urn:microsoft.com/office/officeart/2011/layout/RadialPictureList#1"/>
    <dgm:cxn modelId="{4D643C80-F340-4977-A930-800D9660528A}" type="presParOf" srcId="{7FEC8360-77FB-4320-A801-09B4D046D84D}" destId="{0A1C7749-E327-4F58-97E2-03B09BE263AE}" srcOrd="4" destOrd="0" presId="urn:microsoft.com/office/officeart/2011/layout/RadialPictureList#1"/>
    <dgm:cxn modelId="{160219B0-A6A4-452C-9A05-8829B83376EC}" type="presParOf" srcId="{0A1C7749-E327-4F58-97E2-03B09BE263AE}" destId="{4955D825-4BBA-41C1-8ECC-01FFD5F18296}" srcOrd="0" destOrd="0" presId="urn:microsoft.com/office/officeart/2011/layout/RadialPictureList#1"/>
    <dgm:cxn modelId="{36BCEFAE-81E1-4F53-9A2E-E3C748DD5C9E}" type="presParOf" srcId="{7FEC8360-77FB-4320-A801-09B4D046D84D}" destId="{D74E124A-8960-4607-85C4-423FD6C0757C}" srcOrd="5" destOrd="0" presId="urn:microsoft.com/office/officeart/2011/layout/RadialPictureList#1"/>
    <dgm:cxn modelId="{E9E7F52F-21C2-49D0-B00F-BD3B8093F49A}" type="presParOf" srcId="{7FEC8360-77FB-4320-A801-09B4D046D84D}" destId="{6125D499-BD70-44E4-8532-AF123E9D1535}" srcOrd="6" destOrd="0" presId="urn:microsoft.com/office/officeart/2011/layout/RadialPictureList#1"/>
    <dgm:cxn modelId="{EBFE2849-4F11-41E1-A929-95388E79BF69}" type="presParOf" srcId="{6125D499-BD70-44E4-8532-AF123E9D1535}" destId="{BBA44AE4-66C7-40F3-9473-572F8E3BD1F5}" srcOrd="0" destOrd="0" presId="urn:microsoft.com/office/officeart/2011/layout/RadialPictureList#1"/>
    <dgm:cxn modelId="{1DD4DEA4-410E-4437-B9FD-A1422CFAC09D}" type="presParOf" srcId="{7FEC8360-77FB-4320-A801-09B4D046D84D}" destId="{B793A023-A9D7-4CE6-834D-486EADB8A6A8}" srcOrd="7" destOrd="0" presId="urn:microsoft.com/office/officeart/2011/layout/RadialPicture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57A904-3CAC-44DD-8383-9FA29C3542D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D6A768B6-ACE6-4F28-A9AC-F1F594AE611C}">
      <dgm:prSet phldrT="[Text]"/>
      <dgm:spPr/>
      <dgm:t>
        <a:bodyPr/>
        <a:lstStyle/>
        <a:p>
          <a:r>
            <a:rPr lang="fr-FR" dirty="0" smtClean="0"/>
            <a:t>WCF</a:t>
          </a:r>
          <a:endParaRPr lang="fr-FR" dirty="0"/>
        </a:p>
      </dgm:t>
    </dgm:pt>
    <dgm:pt modelId="{03D1DBA7-C201-4538-932E-17DE29066DA9}" type="parTrans" cxnId="{6B45E25C-71A2-43BD-A608-63ED9522A43F}">
      <dgm:prSet/>
      <dgm:spPr/>
      <dgm:t>
        <a:bodyPr/>
        <a:lstStyle/>
        <a:p>
          <a:endParaRPr lang="fr-FR"/>
        </a:p>
      </dgm:t>
    </dgm:pt>
    <dgm:pt modelId="{48ACBE38-7733-48B0-8D1D-816EA25560D4}" type="sibTrans" cxnId="{6B45E25C-71A2-43BD-A608-63ED9522A43F}">
      <dgm:prSet/>
      <dgm:spPr/>
      <dgm:t>
        <a:bodyPr/>
        <a:lstStyle/>
        <a:p>
          <a:endParaRPr lang="fr-FR"/>
        </a:p>
      </dgm:t>
    </dgm:pt>
    <dgm:pt modelId="{0FF6A6C0-A531-4D9A-89BF-5BC7891B1E18}">
      <dgm:prSet phldrT="[Text]"/>
      <dgm:spPr/>
      <dgm:t>
        <a:bodyPr/>
        <a:lstStyle/>
        <a:p>
          <a:r>
            <a:rPr lang="fr-FR" dirty="0" smtClean="0"/>
            <a:t>WCF Data Services</a:t>
          </a:r>
          <a:endParaRPr lang="fr-FR" dirty="0"/>
        </a:p>
      </dgm:t>
    </dgm:pt>
    <dgm:pt modelId="{45FD7CA3-2669-4532-878D-83AF036B3348}" type="parTrans" cxnId="{A851770C-7D5B-442C-9CA3-1D9F4237838A}">
      <dgm:prSet/>
      <dgm:spPr/>
      <dgm:t>
        <a:bodyPr/>
        <a:lstStyle/>
        <a:p>
          <a:endParaRPr lang="fr-FR"/>
        </a:p>
      </dgm:t>
    </dgm:pt>
    <dgm:pt modelId="{4AA43CAF-6041-4C57-BE3E-D85C1DF1342F}" type="sibTrans" cxnId="{A851770C-7D5B-442C-9CA3-1D9F4237838A}">
      <dgm:prSet/>
      <dgm:spPr/>
      <dgm:t>
        <a:bodyPr/>
        <a:lstStyle/>
        <a:p>
          <a:endParaRPr lang="fr-FR"/>
        </a:p>
      </dgm:t>
    </dgm:pt>
    <dgm:pt modelId="{AF9190D3-ECC9-42A1-817A-F4C91AFD21D3}">
      <dgm:prSet phldrT="[Text]"/>
      <dgm:spPr/>
      <dgm:t>
        <a:bodyPr/>
        <a:lstStyle/>
        <a:p>
          <a:r>
            <a:rPr lang="fr-FR" dirty="0" smtClean="0"/>
            <a:t>WCF RIA Services</a:t>
          </a:r>
          <a:endParaRPr lang="fr-FR" dirty="0"/>
        </a:p>
      </dgm:t>
    </dgm:pt>
    <dgm:pt modelId="{26EF1880-89BD-4854-9F09-11D472301B84}" type="parTrans" cxnId="{92686AF8-8975-42B8-97BB-5C09BD870168}">
      <dgm:prSet/>
      <dgm:spPr/>
      <dgm:t>
        <a:bodyPr/>
        <a:lstStyle/>
        <a:p>
          <a:endParaRPr lang="fr-FR"/>
        </a:p>
      </dgm:t>
    </dgm:pt>
    <dgm:pt modelId="{09949EE9-F24A-4DEE-A754-669BB617A7D3}" type="sibTrans" cxnId="{92686AF8-8975-42B8-97BB-5C09BD870168}">
      <dgm:prSet/>
      <dgm:spPr/>
      <dgm:t>
        <a:bodyPr/>
        <a:lstStyle/>
        <a:p>
          <a:endParaRPr lang="fr-FR"/>
        </a:p>
      </dgm:t>
    </dgm:pt>
    <dgm:pt modelId="{D0749CE7-EB6A-4762-B130-372652050905}" type="pres">
      <dgm:prSet presAssocID="{F657A904-3CAC-44DD-8383-9FA29C3542D6}" presName="diagram" presStyleCnt="0">
        <dgm:presLayoutVars>
          <dgm:dir/>
          <dgm:resizeHandles val="exact"/>
        </dgm:presLayoutVars>
      </dgm:prSet>
      <dgm:spPr/>
      <dgm:t>
        <a:bodyPr/>
        <a:lstStyle/>
        <a:p>
          <a:endParaRPr lang="fr-FR"/>
        </a:p>
      </dgm:t>
    </dgm:pt>
    <dgm:pt modelId="{23EDFC1D-7BCD-4BEB-9805-98F87856F13C}" type="pres">
      <dgm:prSet presAssocID="{D6A768B6-ACE6-4F28-A9AC-F1F594AE611C}" presName="node" presStyleLbl="node1" presStyleIdx="0" presStyleCnt="3">
        <dgm:presLayoutVars>
          <dgm:bulletEnabled val="1"/>
        </dgm:presLayoutVars>
      </dgm:prSet>
      <dgm:spPr/>
      <dgm:t>
        <a:bodyPr/>
        <a:lstStyle/>
        <a:p>
          <a:endParaRPr lang="fr-FR"/>
        </a:p>
      </dgm:t>
    </dgm:pt>
    <dgm:pt modelId="{93E3F222-C2C9-4194-AF66-A84677C2B454}" type="pres">
      <dgm:prSet presAssocID="{48ACBE38-7733-48B0-8D1D-816EA25560D4}" presName="sibTrans" presStyleCnt="0"/>
      <dgm:spPr/>
    </dgm:pt>
    <dgm:pt modelId="{76E70214-BD7C-461E-9A53-01472C2C2596}" type="pres">
      <dgm:prSet presAssocID="{0FF6A6C0-A531-4D9A-89BF-5BC7891B1E18}" presName="node" presStyleLbl="node1" presStyleIdx="1" presStyleCnt="3">
        <dgm:presLayoutVars>
          <dgm:bulletEnabled val="1"/>
        </dgm:presLayoutVars>
      </dgm:prSet>
      <dgm:spPr/>
      <dgm:t>
        <a:bodyPr/>
        <a:lstStyle/>
        <a:p>
          <a:endParaRPr lang="fr-FR"/>
        </a:p>
      </dgm:t>
    </dgm:pt>
    <dgm:pt modelId="{335B1A3C-96C5-42B1-A829-059D01EAB689}" type="pres">
      <dgm:prSet presAssocID="{4AA43CAF-6041-4C57-BE3E-D85C1DF1342F}" presName="sibTrans" presStyleCnt="0"/>
      <dgm:spPr/>
    </dgm:pt>
    <dgm:pt modelId="{49641954-889B-473B-A7B0-1F92AD062686}" type="pres">
      <dgm:prSet presAssocID="{AF9190D3-ECC9-42A1-817A-F4C91AFD21D3}" presName="node" presStyleLbl="node1" presStyleIdx="2" presStyleCnt="3">
        <dgm:presLayoutVars>
          <dgm:bulletEnabled val="1"/>
        </dgm:presLayoutVars>
      </dgm:prSet>
      <dgm:spPr/>
      <dgm:t>
        <a:bodyPr/>
        <a:lstStyle/>
        <a:p>
          <a:endParaRPr lang="fr-FR"/>
        </a:p>
      </dgm:t>
    </dgm:pt>
  </dgm:ptLst>
  <dgm:cxnLst>
    <dgm:cxn modelId="{99B441B3-5A32-46A7-814C-1AA3F88A6ED0}" type="presOf" srcId="{0FF6A6C0-A531-4D9A-89BF-5BC7891B1E18}" destId="{76E70214-BD7C-461E-9A53-01472C2C2596}" srcOrd="0" destOrd="0" presId="urn:microsoft.com/office/officeart/2005/8/layout/default"/>
    <dgm:cxn modelId="{6B45E25C-71A2-43BD-A608-63ED9522A43F}" srcId="{F657A904-3CAC-44DD-8383-9FA29C3542D6}" destId="{D6A768B6-ACE6-4F28-A9AC-F1F594AE611C}" srcOrd="0" destOrd="0" parTransId="{03D1DBA7-C201-4538-932E-17DE29066DA9}" sibTransId="{48ACBE38-7733-48B0-8D1D-816EA25560D4}"/>
    <dgm:cxn modelId="{92686AF8-8975-42B8-97BB-5C09BD870168}" srcId="{F657A904-3CAC-44DD-8383-9FA29C3542D6}" destId="{AF9190D3-ECC9-42A1-817A-F4C91AFD21D3}" srcOrd="2" destOrd="0" parTransId="{26EF1880-89BD-4854-9F09-11D472301B84}" sibTransId="{09949EE9-F24A-4DEE-A754-669BB617A7D3}"/>
    <dgm:cxn modelId="{EFC2B902-4B6F-4D21-9A45-88FAB645E7E4}" type="presOf" srcId="{F657A904-3CAC-44DD-8383-9FA29C3542D6}" destId="{D0749CE7-EB6A-4762-B130-372652050905}" srcOrd="0" destOrd="0" presId="urn:microsoft.com/office/officeart/2005/8/layout/default"/>
    <dgm:cxn modelId="{8230FCDB-B914-44DD-AB78-DB1DB9DA7A23}" type="presOf" srcId="{D6A768B6-ACE6-4F28-A9AC-F1F594AE611C}" destId="{23EDFC1D-7BCD-4BEB-9805-98F87856F13C}" srcOrd="0" destOrd="0" presId="urn:microsoft.com/office/officeart/2005/8/layout/default"/>
    <dgm:cxn modelId="{A851770C-7D5B-442C-9CA3-1D9F4237838A}" srcId="{F657A904-3CAC-44DD-8383-9FA29C3542D6}" destId="{0FF6A6C0-A531-4D9A-89BF-5BC7891B1E18}" srcOrd="1" destOrd="0" parTransId="{45FD7CA3-2669-4532-878D-83AF036B3348}" sibTransId="{4AA43CAF-6041-4C57-BE3E-D85C1DF1342F}"/>
    <dgm:cxn modelId="{F3B0F57D-36EB-4C26-B861-5A9661041B3D}" type="presOf" srcId="{AF9190D3-ECC9-42A1-817A-F4C91AFD21D3}" destId="{49641954-889B-473B-A7B0-1F92AD062686}" srcOrd="0" destOrd="0" presId="urn:microsoft.com/office/officeart/2005/8/layout/default"/>
    <dgm:cxn modelId="{2FC4E7A9-A6F8-4564-B3AF-9345B63003D3}" type="presParOf" srcId="{D0749CE7-EB6A-4762-B130-372652050905}" destId="{23EDFC1D-7BCD-4BEB-9805-98F87856F13C}" srcOrd="0" destOrd="0" presId="urn:microsoft.com/office/officeart/2005/8/layout/default"/>
    <dgm:cxn modelId="{2ED27205-36A6-41B0-8BA4-C4E3AD49A6DC}" type="presParOf" srcId="{D0749CE7-EB6A-4762-B130-372652050905}" destId="{93E3F222-C2C9-4194-AF66-A84677C2B454}" srcOrd="1" destOrd="0" presId="urn:microsoft.com/office/officeart/2005/8/layout/default"/>
    <dgm:cxn modelId="{F6AB4D94-5576-4911-94DB-96CD5C69136E}" type="presParOf" srcId="{D0749CE7-EB6A-4762-B130-372652050905}" destId="{76E70214-BD7C-461E-9A53-01472C2C2596}" srcOrd="2" destOrd="0" presId="urn:microsoft.com/office/officeart/2005/8/layout/default"/>
    <dgm:cxn modelId="{7C10A5D3-E79E-437E-9412-2F8CA61254D1}" type="presParOf" srcId="{D0749CE7-EB6A-4762-B130-372652050905}" destId="{335B1A3C-96C5-42B1-A829-059D01EAB689}" srcOrd="3" destOrd="0" presId="urn:microsoft.com/office/officeart/2005/8/layout/default"/>
    <dgm:cxn modelId="{7266AE1D-5575-412A-A3D3-2926EECBB751}" type="presParOf" srcId="{D0749CE7-EB6A-4762-B130-372652050905}" destId="{49641954-889B-473B-A7B0-1F92AD06268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0DAF2D-8103-42C0-8067-0A2C8D655B6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2B70D2F4-4287-4B9C-9AD2-D206C390CF87}">
      <dgm:prSet phldrT="[Text]"/>
      <dgm:spPr/>
      <dgm:t>
        <a:bodyPr/>
        <a:lstStyle/>
        <a:p>
          <a:r>
            <a:rPr lang="fr-FR" dirty="0" smtClean="0"/>
            <a:t>1</a:t>
          </a:r>
          <a:endParaRPr lang="fr-FR" dirty="0"/>
        </a:p>
      </dgm:t>
    </dgm:pt>
    <dgm:pt modelId="{D31663AD-0B02-46AA-A450-ACFB726E799B}" type="parTrans" cxnId="{5509D8B2-0894-45FD-9B48-D505DF389E80}">
      <dgm:prSet/>
      <dgm:spPr/>
      <dgm:t>
        <a:bodyPr/>
        <a:lstStyle/>
        <a:p>
          <a:endParaRPr lang="fr-FR"/>
        </a:p>
      </dgm:t>
    </dgm:pt>
    <dgm:pt modelId="{17164478-D5EF-4C79-ABB3-6DA62427FB45}" type="sibTrans" cxnId="{5509D8B2-0894-45FD-9B48-D505DF389E80}">
      <dgm:prSet/>
      <dgm:spPr/>
      <dgm:t>
        <a:bodyPr/>
        <a:lstStyle/>
        <a:p>
          <a:endParaRPr lang="fr-FR"/>
        </a:p>
      </dgm:t>
    </dgm:pt>
    <dgm:pt modelId="{24F0B611-EC9E-4E4A-9F48-7206430A51E6}">
      <dgm:prSet phldrT="[Text]" custT="1"/>
      <dgm:spPr/>
      <dgm:t>
        <a:bodyPr/>
        <a:lstStyle/>
        <a:p>
          <a:r>
            <a:rPr lang="fr-FR" sz="2000" dirty="0" err="1" smtClean="0"/>
            <a:t>Instantiate</a:t>
          </a:r>
          <a:r>
            <a:rPr lang="fr-FR" sz="2000" dirty="0" smtClean="0"/>
            <a:t> a Service Host </a:t>
          </a:r>
          <a:r>
            <a:rPr lang="fr-FR" sz="2000" dirty="0" err="1" smtClean="0"/>
            <a:t>object</a:t>
          </a:r>
          <a:endParaRPr lang="fr-FR" sz="2000" dirty="0"/>
        </a:p>
      </dgm:t>
    </dgm:pt>
    <dgm:pt modelId="{90DD4479-145C-4E2B-A084-91EC0583B3DB}" type="parTrans" cxnId="{E778FA2E-2BC4-45E3-9A0B-221366F0868C}">
      <dgm:prSet/>
      <dgm:spPr/>
      <dgm:t>
        <a:bodyPr/>
        <a:lstStyle/>
        <a:p>
          <a:endParaRPr lang="fr-FR"/>
        </a:p>
      </dgm:t>
    </dgm:pt>
    <dgm:pt modelId="{0B5B990C-47A5-464E-B1D6-A5BF2D6A5400}" type="sibTrans" cxnId="{E778FA2E-2BC4-45E3-9A0B-221366F0868C}">
      <dgm:prSet/>
      <dgm:spPr/>
      <dgm:t>
        <a:bodyPr/>
        <a:lstStyle/>
        <a:p>
          <a:endParaRPr lang="fr-FR"/>
        </a:p>
      </dgm:t>
    </dgm:pt>
    <dgm:pt modelId="{3584765B-A1DD-43D0-90B9-0638A3FCBC9D}">
      <dgm:prSet phldrT="[Text]" custT="1"/>
      <dgm:spPr/>
      <dgm:t>
        <a:bodyPr/>
        <a:lstStyle/>
        <a:p>
          <a:r>
            <a:rPr lang="fr-FR" sz="2000" dirty="0" err="1" smtClean="0"/>
            <a:t>System.ServiceModel.ServiceHost</a:t>
          </a:r>
          <a:endParaRPr lang="fr-FR" sz="2000" dirty="0"/>
        </a:p>
      </dgm:t>
    </dgm:pt>
    <dgm:pt modelId="{ABCC4474-7569-4204-974D-00D13B050C63}" type="parTrans" cxnId="{88D4868D-94A6-46E9-9759-CBF7F7B341D5}">
      <dgm:prSet/>
      <dgm:spPr/>
      <dgm:t>
        <a:bodyPr/>
        <a:lstStyle/>
        <a:p>
          <a:endParaRPr lang="fr-FR"/>
        </a:p>
      </dgm:t>
    </dgm:pt>
    <dgm:pt modelId="{35C7883E-E701-4D6A-9A63-928B7162E95D}" type="sibTrans" cxnId="{88D4868D-94A6-46E9-9759-CBF7F7B341D5}">
      <dgm:prSet/>
      <dgm:spPr/>
      <dgm:t>
        <a:bodyPr/>
        <a:lstStyle/>
        <a:p>
          <a:endParaRPr lang="fr-FR"/>
        </a:p>
      </dgm:t>
    </dgm:pt>
    <dgm:pt modelId="{3F3D2446-2373-4E09-87EE-110432CB0C46}">
      <dgm:prSet phldrT="[Text]"/>
      <dgm:spPr/>
      <dgm:t>
        <a:bodyPr/>
        <a:lstStyle/>
        <a:p>
          <a:r>
            <a:rPr lang="fr-FR" dirty="0" smtClean="0"/>
            <a:t>2</a:t>
          </a:r>
          <a:endParaRPr lang="fr-FR" dirty="0"/>
        </a:p>
      </dgm:t>
    </dgm:pt>
    <dgm:pt modelId="{6F6A8474-3CD5-40F3-8352-7CB0AFC6035F}" type="parTrans" cxnId="{4F4CD2FB-5793-4166-AB60-7665B12719E3}">
      <dgm:prSet/>
      <dgm:spPr/>
      <dgm:t>
        <a:bodyPr/>
        <a:lstStyle/>
        <a:p>
          <a:endParaRPr lang="fr-FR"/>
        </a:p>
      </dgm:t>
    </dgm:pt>
    <dgm:pt modelId="{D1856B2C-9495-4EBE-912E-C710731C174B}" type="sibTrans" cxnId="{4F4CD2FB-5793-4166-AB60-7665B12719E3}">
      <dgm:prSet/>
      <dgm:spPr/>
      <dgm:t>
        <a:bodyPr/>
        <a:lstStyle/>
        <a:p>
          <a:endParaRPr lang="fr-FR"/>
        </a:p>
      </dgm:t>
    </dgm:pt>
    <dgm:pt modelId="{39BA8334-0BD8-4520-B7E2-AD971B623748}">
      <dgm:prSet phldrT="[Text]" custT="1"/>
      <dgm:spPr/>
      <dgm:t>
        <a:bodyPr/>
        <a:lstStyle/>
        <a:p>
          <a:r>
            <a:rPr lang="fr-FR" sz="2000" dirty="0" err="1" smtClean="0"/>
            <a:t>Add</a:t>
          </a:r>
          <a:r>
            <a:rPr lang="fr-FR" sz="2000" dirty="0" smtClean="0"/>
            <a:t> a service </a:t>
          </a:r>
          <a:r>
            <a:rPr lang="fr-FR" sz="2000" dirty="0" err="1" smtClean="0"/>
            <a:t>Endpoint</a:t>
          </a:r>
          <a:r>
            <a:rPr lang="fr-FR" sz="2000" dirty="0" smtClean="0"/>
            <a:t> </a:t>
          </a:r>
          <a:r>
            <a:rPr lang="fr-FR" sz="2000" dirty="0" err="1" smtClean="0"/>
            <a:t>with</a:t>
          </a:r>
          <a:r>
            <a:rPr lang="fr-FR" sz="2000" dirty="0" smtClean="0"/>
            <a:t> :</a:t>
          </a:r>
          <a:endParaRPr lang="fr-FR" sz="2000" dirty="0"/>
        </a:p>
      </dgm:t>
    </dgm:pt>
    <dgm:pt modelId="{FF7849EF-9081-4028-88F2-AA9C9A26A7F9}" type="parTrans" cxnId="{1EC59BA0-68E4-4D46-831F-449CCF513B87}">
      <dgm:prSet/>
      <dgm:spPr/>
      <dgm:t>
        <a:bodyPr/>
        <a:lstStyle/>
        <a:p>
          <a:endParaRPr lang="fr-FR"/>
        </a:p>
      </dgm:t>
    </dgm:pt>
    <dgm:pt modelId="{D7900E64-FB58-4EEB-B125-7509B8CF9BA8}" type="sibTrans" cxnId="{1EC59BA0-68E4-4D46-831F-449CCF513B87}">
      <dgm:prSet/>
      <dgm:spPr/>
      <dgm:t>
        <a:bodyPr/>
        <a:lstStyle/>
        <a:p>
          <a:endParaRPr lang="fr-FR"/>
        </a:p>
      </dgm:t>
    </dgm:pt>
    <dgm:pt modelId="{97DFA519-4F7B-49F9-9289-9F97D75A6510}">
      <dgm:prSet phldrT="[Text]" custT="1"/>
      <dgm:spPr/>
      <dgm:t>
        <a:bodyPr/>
        <a:lstStyle/>
        <a:p>
          <a:r>
            <a:rPr lang="fr-FR" sz="2000" dirty="0" err="1" smtClean="0"/>
            <a:t>Contract</a:t>
          </a:r>
          <a:r>
            <a:rPr lang="fr-FR" sz="2000" dirty="0" smtClean="0"/>
            <a:t>, </a:t>
          </a:r>
          <a:r>
            <a:rPr lang="fr-FR" sz="2000" dirty="0" err="1" smtClean="0"/>
            <a:t>Binding</a:t>
          </a:r>
          <a:r>
            <a:rPr lang="fr-FR" sz="2000" dirty="0" smtClean="0"/>
            <a:t>, </a:t>
          </a:r>
          <a:r>
            <a:rPr lang="fr-FR" sz="2000" dirty="0" err="1" smtClean="0"/>
            <a:t>Address</a:t>
          </a:r>
          <a:endParaRPr lang="fr-FR" sz="2000" dirty="0"/>
        </a:p>
      </dgm:t>
    </dgm:pt>
    <dgm:pt modelId="{8D4A0C6F-B5A8-4961-85FD-A34F1EA17A6E}" type="parTrans" cxnId="{C52184C4-28E1-4451-B46A-C00A07F74E35}">
      <dgm:prSet/>
      <dgm:spPr/>
      <dgm:t>
        <a:bodyPr/>
        <a:lstStyle/>
        <a:p>
          <a:endParaRPr lang="fr-FR"/>
        </a:p>
      </dgm:t>
    </dgm:pt>
    <dgm:pt modelId="{5863809C-E339-478E-A015-51787C871D70}" type="sibTrans" cxnId="{C52184C4-28E1-4451-B46A-C00A07F74E35}">
      <dgm:prSet/>
      <dgm:spPr/>
      <dgm:t>
        <a:bodyPr/>
        <a:lstStyle/>
        <a:p>
          <a:endParaRPr lang="fr-FR"/>
        </a:p>
      </dgm:t>
    </dgm:pt>
    <dgm:pt modelId="{DB6D96D7-3514-44DB-9687-12410C23D1C1}">
      <dgm:prSet phldrT="[Text]"/>
      <dgm:spPr/>
      <dgm:t>
        <a:bodyPr/>
        <a:lstStyle/>
        <a:p>
          <a:r>
            <a:rPr lang="fr-FR" dirty="0" smtClean="0"/>
            <a:t>3</a:t>
          </a:r>
          <a:endParaRPr lang="fr-FR" dirty="0"/>
        </a:p>
      </dgm:t>
    </dgm:pt>
    <dgm:pt modelId="{4D1B36AD-6F8B-42AA-BA83-518D18CC5282}" type="parTrans" cxnId="{88A4B16A-B857-4A13-BF38-A76EEF7A3276}">
      <dgm:prSet/>
      <dgm:spPr/>
      <dgm:t>
        <a:bodyPr/>
        <a:lstStyle/>
        <a:p>
          <a:endParaRPr lang="fr-FR"/>
        </a:p>
      </dgm:t>
    </dgm:pt>
    <dgm:pt modelId="{20E2C57E-27A0-4D83-8B85-9F1050A369FC}" type="sibTrans" cxnId="{88A4B16A-B857-4A13-BF38-A76EEF7A3276}">
      <dgm:prSet/>
      <dgm:spPr/>
      <dgm:t>
        <a:bodyPr/>
        <a:lstStyle/>
        <a:p>
          <a:endParaRPr lang="fr-FR"/>
        </a:p>
      </dgm:t>
    </dgm:pt>
    <dgm:pt modelId="{7D05D294-8F50-401D-BB1D-7E94E951902C}">
      <dgm:prSet phldrT="[Text]" custT="1"/>
      <dgm:spPr/>
      <dgm:t>
        <a:bodyPr/>
        <a:lstStyle/>
        <a:p>
          <a:r>
            <a:rPr lang="fr-FR" sz="2000" dirty="0" smtClean="0"/>
            <a:t>Open the </a:t>
          </a:r>
          <a:r>
            <a:rPr lang="fr-FR" sz="2000" dirty="0" err="1" smtClean="0"/>
            <a:t>ServiceHost</a:t>
          </a:r>
          <a:r>
            <a:rPr lang="fr-FR" sz="2000" dirty="0" smtClean="0"/>
            <a:t> to </a:t>
          </a:r>
          <a:r>
            <a:rPr lang="fr-FR" sz="2000" dirty="0" err="1" smtClean="0"/>
            <a:t>start</a:t>
          </a:r>
          <a:r>
            <a:rPr lang="fr-FR" sz="2000" dirty="0" smtClean="0"/>
            <a:t> </a:t>
          </a:r>
          <a:r>
            <a:rPr lang="fr-FR" sz="2000" dirty="0" err="1" smtClean="0"/>
            <a:t>listening</a:t>
          </a:r>
          <a:endParaRPr lang="fr-FR" sz="2000" dirty="0"/>
        </a:p>
      </dgm:t>
    </dgm:pt>
    <dgm:pt modelId="{8011B5B0-EB8E-4C64-8164-FEF6D39EABBB}" type="parTrans" cxnId="{CD9D5767-5BB5-498C-88ED-DF00E74B6A20}">
      <dgm:prSet/>
      <dgm:spPr/>
      <dgm:t>
        <a:bodyPr/>
        <a:lstStyle/>
        <a:p>
          <a:endParaRPr lang="fr-FR"/>
        </a:p>
      </dgm:t>
    </dgm:pt>
    <dgm:pt modelId="{A3F3705B-C817-4331-A2BB-21A6517E4991}" type="sibTrans" cxnId="{CD9D5767-5BB5-498C-88ED-DF00E74B6A20}">
      <dgm:prSet/>
      <dgm:spPr/>
      <dgm:t>
        <a:bodyPr/>
        <a:lstStyle/>
        <a:p>
          <a:endParaRPr lang="fr-FR"/>
        </a:p>
      </dgm:t>
    </dgm:pt>
    <dgm:pt modelId="{CAD7884C-DAF7-4FD9-AB2E-AFD4C10538D6}" type="pres">
      <dgm:prSet presAssocID="{2A0DAF2D-8103-42C0-8067-0A2C8D655B66}" presName="linearFlow" presStyleCnt="0">
        <dgm:presLayoutVars>
          <dgm:dir/>
          <dgm:animLvl val="lvl"/>
          <dgm:resizeHandles val="exact"/>
        </dgm:presLayoutVars>
      </dgm:prSet>
      <dgm:spPr/>
      <dgm:t>
        <a:bodyPr/>
        <a:lstStyle/>
        <a:p>
          <a:endParaRPr lang="fr-FR"/>
        </a:p>
      </dgm:t>
    </dgm:pt>
    <dgm:pt modelId="{E5D8B069-985B-4DC7-8C8B-3E5DBFAF52D5}" type="pres">
      <dgm:prSet presAssocID="{2B70D2F4-4287-4B9C-9AD2-D206C390CF87}" presName="composite" presStyleCnt="0"/>
      <dgm:spPr/>
    </dgm:pt>
    <dgm:pt modelId="{8741F8F5-652B-4FDD-A82B-1FF2DA481B1B}" type="pres">
      <dgm:prSet presAssocID="{2B70D2F4-4287-4B9C-9AD2-D206C390CF87}" presName="parentText" presStyleLbl="alignNode1" presStyleIdx="0" presStyleCnt="3">
        <dgm:presLayoutVars>
          <dgm:chMax val="1"/>
          <dgm:bulletEnabled val="1"/>
        </dgm:presLayoutVars>
      </dgm:prSet>
      <dgm:spPr/>
      <dgm:t>
        <a:bodyPr/>
        <a:lstStyle/>
        <a:p>
          <a:endParaRPr lang="fr-FR"/>
        </a:p>
      </dgm:t>
    </dgm:pt>
    <dgm:pt modelId="{9FEA36B9-F2FE-423A-A903-8D2E9D53BFD7}" type="pres">
      <dgm:prSet presAssocID="{2B70D2F4-4287-4B9C-9AD2-D206C390CF87}" presName="descendantText" presStyleLbl="alignAcc1" presStyleIdx="0" presStyleCnt="3">
        <dgm:presLayoutVars>
          <dgm:bulletEnabled val="1"/>
        </dgm:presLayoutVars>
      </dgm:prSet>
      <dgm:spPr/>
      <dgm:t>
        <a:bodyPr/>
        <a:lstStyle/>
        <a:p>
          <a:endParaRPr lang="fr-FR"/>
        </a:p>
      </dgm:t>
    </dgm:pt>
    <dgm:pt modelId="{A287CCF6-CA48-4671-82A5-41042B70EFF1}" type="pres">
      <dgm:prSet presAssocID="{17164478-D5EF-4C79-ABB3-6DA62427FB45}" presName="sp" presStyleCnt="0"/>
      <dgm:spPr/>
    </dgm:pt>
    <dgm:pt modelId="{43D44A85-E290-4101-A8FE-0E01FE4B8ED5}" type="pres">
      <dgm:prSet presAssocID="{3F3D2446-2373-4E09-87EE-110432CB0C46}" presName="composite" presStyleCnt="0"/>
      <dgm:spPr/>
    </dgm:pt>
    <dgm:pt modelId="{267D0AB8-472A-4190-A984-5671536DE883}" type="pres">
      <dgm:prSet presAssocID="{3F3D2446-2373-4E09-87EE-110432CB0C46}" presName="parentText" presStyleLbl="alignNode1" presStyleIdx="1" presStyleCnt="3">
        <dgm:presLayoutVars>
          <dgm:chMax val="1"/>
          <dgm:bulletEnabled val="1"/>
        </dgm:presLayoutVars>
      </dgm:prSet>
      <dgm:spPr/>
      <dgm:t>
        <a:bodyPr/>
        <a:lstStyle/>
        <a:p>
          <a:endParaRPr lang="fr-FR"/>
        </a:p>
      </dgm:t>
    </dgm:pt>
    <dgm:pt modelId="{44CE1DF4-13C6-4574-9A30-47C523544D16}" type="pres">
      <dgm:prSet presAssocID="{3F3D2446-2373-4E09-87EE-110432CB0C46}" presName="descendantText" presStyleLbl="alignAcc1" presStyleIdx="1" presStyleCnt="3">
        <dgm:presLayoutVars>
          <dgm:bulletEnabled val="1"/>
        </dgm:presLayoutVars>
      </dgm:prSet>
      <dgm:spPr/>
      <dgm:t>
        <a:bodyPr/>
        <a:lstStyle/>
        <a:p>
          <a:endParaRPr lang="fr-FR"/>
        </a:p>
      </dgm:t>
    </dgm:pt>
    <dgm:pt modelId="{08F09E6B-4013-417E-91B0-C2ED2DA00FD0}" type="pres">
      <dgm:prSet presAssocID="{D1856B2C-9495-4EBE-912E-C710731C174B}" presName="sp" presStyleCnt="0"/>
      <dgm:spPr/>
    </dgm:pt>
    <dgm:pt modelId="{17D8B674-0DB5-4685-B234-779F580B5B52}" type="pres">
      <dgm:prSet presAssocID="{DB6D96D7-3514-44DB-9687-12410C23D1C1}" presName="composite" presStyleCnt="0"/>
      <dgm:spPr/>
    </dgm:pt>
    <dgm:pt modelId="{96439440-DCA3-4BB7-9A72-554E6089B964}" type="pres">
      <dgm:prSet presAssocID="{DB6D96D7-3514-44DB-9687-12410C23D1C1}" presName="parentText" presStyleLbl="alignNode1" presStyleIdx="2" presStyleCnt="3">
        <dgm:presLayoutVars>
          <dgm:chMax val="1"/>
          <dgm:bulletEnabled val="1"/>
        </dgm:presLayoutVars>
      </dgm:prSet>
      <dgm:spPr/>
      <dgm:t>
        <a:bodyPr/>
        <a:lstStyle/>
        <a:p>
          <a:endParaRPr lang="fr-FR"/>
        </a:p>
      </dgm:t>
    </dgm:pt>
    <dgm:pt modelId="{59CE6077-0341-48CC-B72A-770B44408B68}" type="pres">
      <dgm:prSet presAssocID="{DB6D96D7-3514-44DB-9687-12410C23D1C1}" presName="descendantText" presStyleLbl="alignAcc1" presStyleIdx="2" presStyleCnt="3">
        <dgm:presLayoutVars>
          <dgm:bulletEnabled val="1"/>
        </dgm:presLayoutVars>
      </dgm:prSet>
      <dgm:spPr/>
      <dgm:t>
        <a:bodyPr/>
        <a:lstStyle/>
        <a:p>
          <a:endParaRPr lang="fr-FR"/>
        </a:p>
      </dgm:t>
    </dgm:pt>
  </dgm:ptLst>
  <dgm:cxnLst>
    <dgm:cxn modelId="{C52184C4-28E1-4451-B46A-C00A07F74E35}" srcId="{39BA8334-0BD8-4520-B7E2-AD971B623748}" destId="{97DFA519-4F7B-49F9-9289-9F97D75A6510}" srcOrd="0" destOrd="0" parTransId="{8D4A0C6F-B5A8-4961-85FD-A34F1EA17A6E}" sibTransId="{5863809C-E339-478E-A015-51787C871D70}"/>
    <dgm:cxn modelId="{1D5FEB5B-BE56-47FC-A4FF-D119DC8E9E71}" type="presOf" srcId="{2A0DAF2D-8103-42C0-8067-0A2C8D655B66}" destId="{CAD7884C-DAF7-4FD9-AB2E-AFD4C10538D6}" srcOrd="0" destOrd="0" presId="urn:microsoft.com/office/officeart/2005/8/layout/chevron2"/>
    <dgm:cxn modelId="{1EC59BA0-68E4-4D46-831F-449CCF513B87}" srcId="{3F3D2446-2373-4E09-87EE-110432CB0C46}" destId="{39BA8334-0BD8-4520-B7E2-AD971B623748}" srcOrd="0" destOrd="0" parTransId="{FF7849EF-9081-4028-88F2-AA9C9A26A7F9}" sibTransId="{D7900E64-FB58-4EEB-B125-7509B8CF9BA8}"/>
    <dgm:cxn modelId="{F178AE41-0E46-4A89-B952-B9659742B1C1}" type="presOf" srcId="{3F3D2446-2373-4E09-87EE-110432CB0C46}" destId="{267D0AB8-472A-4190-A984-5671536DE883}" srcOrd="0" destOrd="0" presId="urn:microsoft.com/office/officeart/2005/8/layout/chevron2"/>
    <dgm:cxn modelId="{88D4868D-94A6-46E9-9759-CBF7F7B341D5}" srcId="{24F0B611-EC9E-4E4A-9F48-7206430A51E6}" destId="{3584765B-A1DD-43D0-90B9-0638A3FCBC9D}" srcOrd="0" destOrd="0" parTransId="{ABCC4474-7569-4204-974D-00D13B050C63}" sibTransId="{35C7883E-E701-4D6A-9A63-928B7162E95D}"/>
    <dgm:cxn modelId="{5509D8B2-0894-45FD-9B48-D505DF389E80}" srcId="{2A0DAF2D-8103-42C0-8067-0A2C8D655B66}" destId="{2B70D2F4-4287-4B9C-9AD2-D206C390CF87}" srcOrd="0" destOrd="0" parTransId="{D31663AD-0B02-46AA-A450-ACFB726E799B}" sibTransId="{17164478-D5EF-4C79-ABB3-6DA62427FB45}"/>
    <dgm:cxn modelId="{466E6B77-CCA7-4336-BD20-6DBABEB54376}" type="presOf" srcId="{24F0B611-EC9E-4E4A-9F48-7206430A51E6}" destId="{9FEA36B9-F2FE-423A-A903-8D2E9D53BFD7}" srcOrd="0" destOrd="0" presId="urn:microsoft.com/office/officeart/2005/8/layout/chevron2"/>
    <dgm:cxn modelId="{CD9D5767-5BB5-498C-88ED-DF00E74B6A20}" srcId="{DB6D96D7-3514-44DB-9687-12410C23D1C1}" destId="{7D05D294-8F50-401D-BB1D-7E94E951902C}" srcOrd="0" destOrd="0" parTransId="{8011B5B0-EB8E-4C64-8164-FEF6D39EABBB}" sibTransId="{A3F3705B-C817-4331-A2BB-21A6517E4991}"/>
    <dgm:cxn modelId="{E778FA2E-2BC4-45E3-9A0B-221366F0868C}" srcId="{2B70D2F4-4287-4B9C-9AD2-D206C390CF87}" destId="{24F0B611-EC9E-4E4A-9F48-7206430A51E6}" srcOrd="0" destOrd="0" parTransId="{90DD4479-145C-4E2B-A084-91EC0583B3DB}" sibTransId="{0B5B990C-47A5-464E-B1D6-A5BF2D6A5400}"/>
    <dgm:cxn modelId="{7F114A6A-157A-41A3-B76C-B55622F4C498}" type="presOf" srcId="{7D05D294-8F50-401D-BB1D-7E94E951902C}" destId="{59CE6077-0341-48CC-B72A-770B44408B68}" srcOrd="0" destOrd="0" presId="urn:microsoft.com/office/officeart/2005/8/layout/chevron2"/>
    <dgm:cxn modelId="{4F4CD2FB-5793-4166-AB60-7665B12719E3}" srcId="{2A0DAF2D-8103-42C0-8067-0A2C8D655B66}" destId="{3F3D2446-2373-4E09-87EE-110432CB0C46}" srcOrd="1" destOrd="0" parTransId="{6F6A8474-3CD5-40F3-8352-7CB0AFC6035F}" sibTransId="{D1856B2C-9495-4EBE-912E-C710731C174B}"/>
    <dgm:cxn modelId="{EB297B0B-EB8F-4464-8F46-63C888A7C3BB}" type="presOf" srcId="{39BA8334-0BD8-4520-B7E2-AD971B623748}" destId="{44CE1DF4-13C6-4574-9A30-47C523544D16}" srcOrd="0" destOrd="0" presId="urn:microsoft.com/office/officeart/2005/8/layout/chevron2"/>
    <dgm:cxn modelId="{2326EC74-225A-4CCF-975D-AF355D53EF1D}" type="presOf" srcId="{97DFA519-4F7B-49F9-9289-9F97D75A6510}" destId="{44CE1DF4-13C6-4574-9A30-47C523544D16}" srcOrd="0" destOrd="1" presId="urn:microsoft.com/office/officeart/2005/8/layout/chevron2"/>
    <dgm:cxn modelId="{67A7F218-7EA6-4BF0-8CA1-F9D3B36458D5}" type="presOf" srcId="{2B70D2F4-4287-4B9C-9AD2-D206C390CF87}" destId="{8741F8F5-652B-4FDD-A82B-1FF2DA481B1B}" srcOrd="0" destOrd="0" presId="urn:microsoft.com/office/officeart/2005/8/layout/chevron2"/>
    <dgm:cxn modelId="{9FBBB9ED-4597-4CD4-934B-C8E7B517919E}" type="presOf" srcId="{DB6D96D7-3514-44DB-9687-12410C23D1C1}" destId="{96439440-DCA3-4BB7-9A72-554E6089B964}" srcOrd="0" destOrd="0" presId="urn:microsoft.com/office/officeart/2005/8/layout/chevron2"/>
    <dgm:cxn modelId="{88A4B16A-B857-4A13-BF38-A76EEF7A3276}" srcId="{2A0DAF2D-8103-42C0-8067-0A2C8D655B66}" destId="{DB6D96D7-3514-44DB-9687-12410C23D1C1}" srcOrd="2" destOrd="0" parTransId="{4D1B36AD-6F8B-42AA-BA83-518D18CC5282}" sibTransId="{20E2C57E-27A0-4D83-8B85-9F1050A369FC}"/>
    <dgm:cxn modelId="{FEF0EBC7-05F1-44F9-8279-98CBF862327D}" type="presOf" srcId="{3584765B-A1DD-43D0-90B9-0638A3FCBC9D}" destId="{9FEA36B9-F2FE-423A-A903-8D2E9D53BFD7}" srcOrd="0" destOrd="1" presId="urn:microsoft.com/office/officeart/2005/8/layout/chevron2"/>
    <dgm:cxn modelId="{ED91C2E1-016F-4F53-B9A5-549DD735ACA2}" type="presParOf" srcId="{CAD7884C-DAF7-4FD9-AB2E-AFD4C10538D6}" destId="{E5D8B069-985B-4DC7-8C8B-3E5DBFAF52D5}" srcOrd="0" destOrd="0" presId="urn:microsoft.com/office/officeart/2005/8/layout/chevron2"/>
    <dgm:cxn modelId="{B356EE38-70FB-4D5F-943F-314C6EF5709C}" type="presParOf" srcId="{E5D8B069-985B-4DC7-8C8B-3E5DBFAF52D5}" destId="{8741F8F5-652B-4FDD-A82B-1FF2DA481B1B}" srcOrd="0" destOrd="0" presId="urn:microsoft.com/office/officeart/2005/8/layout/chevron2"/>
    <dgm:cxn modelId="{C2A9021B-3F2F-447C-B350-2FE970DD5D94}" type="presParOf" srcId="{E5D8B069-985B-4DC7-8C8B-3E5DBFAF52D5}" destId="{9FEA36B9-F2FE-423A-A903-8D2E9D53BFD7}" srcOrd="1" destOrd="0" presId="urn:microsoft.com/office/officeart/2005/8/layout/chevron2"/>
    <dgm:cxn modelId="{787D7A1C-68CE-4349-9DC3-0699D95DE6E9}" type="presParOf" srcId="{CAD7884C-DAF7-4FD9-AB2E-AFD4C10538D6}" destId="{A287CCF6-CA48-4671-82A5-41042B70EFF1}" srcOrd="1" destOrd="0" presId="urn:microsoft.com/office/officeart/2005/8/layout/chevron2"/>
    <dgm:cxn modelId="{2028592F-ABB8-4E73-A08D-28E0C2167621}" type="presParOf" srcId="{CAD7884C-DAF7-4FD9-AB2E-AFD4C10538D6}" destId="{43D44A85-E290-4101-A8FE-0E01FE4B8ED5}" srcOrd="2" destOrd="0" presId="urn:microsoft.com/office/officeart/2005/8/layout/chevron2"/>
    <dgm:cxn modelId="{8D320152-8F81-453C-8208-CEF0BDCB3626}" type="presParOf" srcId="{43D44A85-E290-4101-A8FE-0E01FE4B8ED5}" destId="{267D0AB8-472A-4190-A984-5671536DE883}" srcOrd="0" destOrd="0" presId="urn:microsoft.com/office/officeart/2005/8/layout/chevron2"/>
    <dgm:cxn modelId="{B2F2BD66-C019-48A8-93D3-E2BA13ECC50B}" type="presParOf" srcId="{43D44A85-E290-4101-A8FE-0E01FE4B8ED5}" destId="{44CE1DF4-13C6-4574-9A30-47C523544D16}" srcOrd="1" destOrd="0" presId="urn:microsoft.com/office/officeart/2005/8/layout/chevron2"/>
    <dgm:cxn modelId="{0B86527D-40D3-4CAB-80CC-1C7F6D32B5F8}" type="presParOf" srcId="{CAD7884C-DAF7-4FD9-AB2E-AFD4C10538D6}" destId="{08F09E6B-4013-417E-91B0-C2ED2DA00FD0}" srcOrd="3" destOrd="0" presId="urn:microsoft.com/office/officeart/2005/8/layout/chevron2"/>
    <dgm:cxn modelId="{13C18CCE-F560-46BB-98FF-772C2B6F5CD6}" type="presParOf" srcId="{CAD7884C-DAF7-4FD9-AB2E-AFD4C10538D6}" destId="{17D8B674-0DB5-4685-B234-779F580B5B52}" srcOrd="4" destOrd="0" presId="urn:microsoft.com/office/officeart/2005/8/layout/chevron2"/>
    <dgm:cxn modelId="{56DC813F-CD91-46CF-9FFF-1BAAE7FE9825}" type="presParOf" srcId="{17D8B674-0DB5-4685-B234-779F580B5B52}" destId="{96439440-DCA3-4BB7-9A72-554E6089B964}" srcOrd="0" destOrd="0" presId="urn:microsoft.com/office/officeart/2005/8/layout/chevron2"/>
    <dgm:cxn modelId="{170E5D8C-25FC-4141-A9AB-4140AEB3DC82}" type="presParOf" srcId="{17D8B674-0DB5-4685-B234-779F580B5B52}" destId="{59CE6077-0341-48CC-B72A-770B44408B6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0DAF2D-8103-42C0-8067-0A2C8D655B6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fr-FR"/>
        </a:p>
      </dgm:t>
    </dgm:pt>
    <dgm:pt modelId="{2B70D2F4-4287-4B9C-9AD2-D206C390CF87}">
      <dgm:prSet phldrT="[Text]"/>
      <dgm:spPr/>
      <dgm:t>
        <a:bodyPr/>
        <a:lstStyle/>
        <a:p>
          <a:r>
            <a:rPr lang="fr-FR" dirty="0" smtClean="0"/>
            <a:t>4</a:t>
          </a:r>
          <a:endParaRPr lang="fr-FR" dirty="0"/>
        </a:p>
      </dgm:t>
    </dgm:pt>
    <dgm:pt modelId="{D31663AD-0B02-46AA-A450-ACFB726E799B}" type="parTrans" cxnId="{5509D8B2-0894-45FD-9B48-D505DF389E80}">
      <dgm:prSet/>
      <dgm:spPr/>
      <dgm:t>
        <a:bodyPr/>
        <a:lstStyle/>
        <a:p>
          <a:endParaRPr lang="fr-FR"/>
        </a:p>
      </dgm:t>
    </dgm:pt>
    <dgm:pt modelId="{17164478-D5EF-4C79-ABB3-6DA62427FB45}" type="sibTrans" cxnId="{5509D8B2-0894-45FD-9B48-D505DF389E80}">
      <dgm:prSet/>
      <dgm:spPr/>
      <dgm:t>
        <a:bodyPr/>
        <a:lstStyle/>
        <a:p>
          <a:endParaRPr lang="fr-FR"/>
        </a:p>
      </dgm:t>
    </dgm:pt>
    <dgm:pt modelId="{24F0B611-EC9E-4E4A-9F48-7206430A51E6}">
      <dgm:prSet phldrT="[Text]" custT="1"/>
      <dgm:spPr/>
      <dgm:t>
        <a:bodyPr/>
        <a:lstStyle/>
        <a:p>
          <a:r>
            <a:rPr lang="fr-FR" sz="2000" dirty="0" err="1" smtClean="0"/>
            <a:t>Prevent</a:t>
          </a:r>
          <a:r>
            <a:rPr lang="fr-FR" sz="2000" dirty="0" smtClean="0"/>
            <a:t> the </a:t>
          </a:r>
          <a:r>
            <a:rPr lang="fr-FR" sz="2000" dirty="0" err="1" smtClean="0"/>
            <a:t>ServiceHost</a:t>
          </a:r>
          <a:r>
            <a:rPr lang="fr-FR" sz="2000" dirty="0" smtClean="0"/>
            <a:t> </a:t>
          </a:r>
          <a:r>
            <a:rPr lang="fr-FR" sz="2000" dirty="0" err="1" smtClean="0"/>
            <a:t>from</a:t>
          </a:r>
          <a:r>
            <a:rPr lang="fr-FR" sz="2000" dirty="0" smtClean="0"/>
            <a:t> </a:t>
          </a:r>
          <a:r>
            <a:rPr lang="fr-FR" sz="2000" dirty="0" err="1" smtClean="0"/>
            <a:t>closing</a:t>
          </a:r>
          <a:r>
            <a:rPr lang="fr-FR" sz="2000" dirty="0" smtClean="0"/>
            <a:t> (</a:t>
          </a:r>
          <a:r>
            <a:rPr lang="fr-FR" sz="2000" dirty="0" err="1" smtClean="0"/>
            <a:t>i.e</a:t>
          </a:r>
          <a:r>
            <a:rPr lang="fr-FR" sz="2000" dirty="0" smtClean="0"/>
            <a:t> </a:t>
          </a:r>
          <a:r>
            <a:rPr lang="fr-FR" sz="2000" dirty="0" err="1" smtClean="0"/>
            <a:t>Console.ReadLine</a:t>
          </a:r>
          <a:r>
            <a:rPr lang="fr-FR" sz="2000" dirty="0" smtClean="0"/>
            <a:t>())</a:t>
          </a:r>
          <a:endParaRPr lang="fr-FR" sz="2000" dirty="0"/>
        </a:p>
      </dgm:t>
    </dgm:pt>
    <dgm:pt modelId="{90DD4479-145C-4E2B-A084-91EC0583B3DB}" type="parTrans" cxnId="{E778FA2E-2BC4-45E3-9A0B-221366F0868C}">
      <dgm:prSet/>
      <dgm:spPr/>
      <dgm:t>
        <a:bodyPr/>
        <a:lstStyle/>
        <a:p>
          <a:endParaRPr lang="fr-FR"/>
        </a:p>
      </dgm:t>
    </dgm:pt>
    <dgm:pt modelId="{0B5B990C-47A5-464E-B1D6-A5BF2D6A5400}" type="sibTrans" cxnId="{E778FA2E-2BC4-45E3-9A0B-221366F0868C}">
      <dgm:prSet/>
      <dgm:spPr/>
      <dgm:t>
        <a:bodyPr/>
        <a:lstStyle/>
        <a:p>
          <a:endParaRPr lang="fr-FR"/>
        </a:p>
      </dgm:t>
    </dgm:pt>
    <dgm:pt modelId="{3F3D2446-2373-4E09-87EE-110432CB0C46}">
      <dgm:prSet phldrT="[Text]"/>
      <dgm:spPr/>
      <dgm:t>
        <a:bodyPr/>
        <a:lstStyle/>
        <a:p>
          <a:r>
            <a:rPr lang="fr-FR" dirty="0" smtClean="0"/>
            <a:t>5</a:t>
          </a:r>
          <a:endParaRPr lang="fr-FR" dirty="0"/>
        </a:p>
      </dgm:t>
    </dgm:pt>
    <dgm:pt modelId="{6F6A8474-3CD5-40F3-8352-7CB0AFC6035F}" type="parTrans" cxnId="{4F4CD2FB-5793-4166-AB60-7665B12719E3}">
      <dgm:prSet/>
      <dgm:spPr/>
      <dgm:t>
        <a:bodyPr/>
        <a:lstStyle/>
        <a:p>
          <a:endParaRPr lang="fr-FR"/>
        </a:p>
      </dgm:t>
    </dgm:pt>
    <dgm:pt modelId="{D1856B2C-9495-4EBE-912E-C710731C174B}" type="sibTrans" cxnId="{4F4CD2FB-5793-4166-AB60-7665B12719E3}">
      <dgm:prSet/>
      <dgm:spPr/>
      <dgm:t>
        <a:bodyPr/>
        <a:lstStyle/>
        <a:p>
          <a:endParaRPr lang="fr-FR"/>
        </a:p>
      </dgm:t>
    </dgm:pt>
    <dgm:pt modelId="{39BA8334-0BD8-4520-B7E2-AD971B623748}">
      <dgm:prSet phldrT="[Text]" custT="1"/>
      <dgm:spPr/>
      <dgm:t>
        <a:bodyPr/>
        <a:lstStyle/>
        <a:p>
          <a:r>
            <a:rPr lang="fr-FR" sz="2000" dirty="0" smtClean="0"/>
            <a:t>Close and dispose of the </a:t>
          </a:r>
          <a:r>
            <a:rPr lang="fr-FR" sz="2000" dirty="0" err="1" smtClean="0"/>
            <a:t>ServiceHost</a:t>
          </a:r>
          <a:r>
            <a:rPr lang="fr-FR" sz="2000" dirty="0" smtClean="0"/>
            <a:t> </a:t>
          </a:r>
          <a:r>
            <a:rPr lang="fr-FR" sz="2000" dirty="0" err="1" smtClean="0"/>
            <a:t>object</a:t>
          </a:r>
          <a:endParaRPr lang="fr-FR" sz="2000" dirty="0"/>
        </a:p>
      </dgm:t>
    </dgm:pt>
    <dgm:pt modelId="{FF7849EF-9081-4028-88F2-AA9C9A26A7F9}" type="parTrans" cxnId="{1EC59BA0-68E4-4D46-831F-449CCF513B87}">
      <dgm:prSet/>
      <dgm:spPr/>
      <dgm:t>
        <a:bodyPr/>
        <a:lstStyle/>
        <a:p>
          <a:endParaRPr lang="fr-FR"/>
        </a:p>
      </dgm:t>
    </dgm:pt>
    <dgm:pt modelId="{D7900E64-FB58-4EEB-B125-7509B8CF9BA8}" type="sibTrans" cxnId="{1EC59BA0-68E4-4D46-831F-449CCF513B87}">
      <dgm:prSet/>
      <dgm:spPr/>
      <dgm:t>
        <a:bodyPr/>
        <a:lstStyle/>
        <a:p>
          <a:endParaRPr lang="fr-FR"/>
        </a:p>
      </dgm:t>
    </dgm:pt>
    <dgm:pt modelId="{CAD7884C-DAF7-4FD9-AB2E-AFD4C10538D6}" type="pres">
      <dgm:prSet presAssocID="{2A0DAF2D-8103-42C0-8067-0A2C8D655B66}" presName="linearFlow" presStyleCnt="0">
        <dgm:presLayoutVars>
          <dgm:dir/>
          <dgm:animLvl val="lvl"/>
          <dgm:resizeHandles val="exact"/>
        </dgm:presLayoutVars>
      </dgm:prSet>
      <dgm:spPr/>
      <dgm:t>
        <a:bodyPr/>
        <a:lstStyle/>
        <a:p>
          <a:endParaRPr lang="fr-FR"/>
        </a:p>
      </dgm:t>
    </dgm:pt>
    <dgm:pt modelId="{E5D8B069-985B-4DC7-8C8B-3E5DBFAF52D5}" type="pres">
      <dgm:prSet presAssocID="{2B70D2F4-4287-4B9C-9AD2-D206C390CF87}" presName="composite" presStyleCnt="0"/>
      <dgm:spPr/>
    </dgm:pt>
    <dgm:pt modelId="{8741F8F5-652B-4FDD-A82B-1FF2DA481B1B}" type="pres">
      <dgm:prSet presAssocID="{2B70D2F4-4287-4B9C-9AD2-D206C390CF87}" presName="parentText" presStyleLbl="alignNode1" presStyleIdx="0" presStyleCnt="2">
        <dgm:presLayoutVars>
          <dgm:chMax val="1"/>
          <dgm:bulletEnabled val="1"/>
        </dgm:presLayoutVars>
      </dgm:prSet>
      <dgm:spPr/>
      <dgm:t>
        <a:bodyPr/>
        <a:lstStyle/>
        <a:p>
          <a:endParaRPr lang="fr-FR"/>
        </a:p>
      </dgm:t>
    </dgm:pt>
    <dgm:pt modelId="{9FEA36B9-F2FE-423A-A903-8D2E9D53BFD7}" type="pres">
      <dgm:prSet presAssocID="{2B70D2F4-4287-4B9C-9AD2-D206C390CF87}" presName="descendantText" presStyleLbl="alignAcc1" presStyleIdx="0" presStyleCnt="2">
        <dgm:presLayoutVars>
          <dgm:bulletEnabled val="1"/>
        </dgm:presLayoutVars>
      </dgm:prSet>
      <dgm:spPr/>
      <dgm:t>
        <a:bodyPr/>
        <a:lstStyle/>
        <a:p>
          <a:endParaRPr lang="fr-FR"/>
        </a:p>
      </dgm:t>
    </dgm:pt>
    <dgm:pt modelId="{A287CCF6-CA48-4671-82A5-41042B70EFF1}" type="pres">
      <dgm:prSet presAssocID="{17164478-D5EF-4C79-ABB3-6DA62427FB45}" presName="sp" presStyleCnt="0"/>
      <dgm:spPr/>
    </dgm:pt>
    <dgm:pt modelId="{43D44A85-E290-4101-A8FE-0E01FE4B8ED5}" type="pres">
      <dgm:prSet presAssocID="{3F3D2446-2373-4E09-87EE-110432CB0C46}" presName="composite" presStyleCnt="0"/>
      <dgm:spPr/>
    </dgm:pt>
    <dgm:pt modelId="{267D0AB8-472A-4190-A984-5671536DE883}" type="pres">
      <dgm:prSet presAssocID="{3F3D2446-2373-4E09-87EE-110432CB0C46}" presName="parentText" presStyleLbl="alignNode1" presStyleIdx="1" presStyleCnt="2">
        <dgm:presLayoutVars>
          <dgm:chMax val="1"/>
          <dgm:bulletEnabled val="1"/>
        </dgm:presLayoutVars>
      </dgm:prSet>
      <dgm:spPr/>
      <dgm:t>
        <a:bodyPr/>
        <a:lstStyle/>
        <a:p>
          <a:endParaRPr lang="fr-FR"/>
        </a:p>
      </dgm:t>
    </dgm:pt>
    <dgm:pt modelId="{44CE1DF4-13C6-4574-9A30-47C523544D16}" type="pres">
      <dgm:prSet presAssocID="{3F3D2446-2373-4E09-87EE-110432CB0C46}" presName="descendantText" presStyleLbl="alignAcc1" presStyleIdx="1" presStyleCnt="2">
        <dgm:presLayoutVars>
          <dgm:bulletEnabled val="1"/>
        </dgm:presLayoutVars>
      </dgm:prSet>
      <dgm:spPr/>
      <dgm:t>
        <a:bodyPr/>
        <a:lstStyle/>
        <a:p>
          <a:endParaRPr lang="fr-FR"/>
        </a:p>
      </dgm:t>
    </dgm:pt>
  </dgm:ptLst>
  <dgm:cxnLst>
    <dgm:cxn modelId="{ED599C32-A66A-4635-B14B-94CDBD9F988C}" type="presOf" srcId="{2A0DAF2D-8103-42C0-8067-0A2C8D655B66}" destId="{CAD7884C-DAF7-4FD9-AB2E-AFD4C10538D6}" srcOrd="0" destOrd="0" presId="urn:microsoft.com/office/officeart/2005/8/layout/chevron2"/>
    <dgm:cxn modelId="{5509D8B2-0894-45FD-9B48-D505DF389E80}" srcId="{2A0DAF2D-8103-42C0-8067-0A2C8D655B66}" destId="{2B70D2F4-4287-4B9C-9AD2-D206C390CF87}" srcOrd="0" destOrd="0" parTransId="{D31663AD-0B02-46AA-A450-ACFB726E799B}" sibTransId="{17164478-D5EF-4C79-ABB3-6DA62427FB45}"/>
    <dgm:cxn modelId="{1EC59BA0-68E4-4D46-831F-449CCF513B87}" srcId="{3F3D2446-2373-4E09-87EE-110432CB0C46}" destId="{39BA8334-0BD8-4520-B7E2-AD971B623748}" srcOrd="0" destOrd="0" parTransId="{FF7849EF-9081-4028-88F2-AA9C9A26A7F9}" sibTransId="{D7900E64-FB58-4EEB-B125-7509B8CF9BA8}"/>
    <dgm:cxn modelId="{4F4CD2FB-5793-4166-AB60-7665B12719E3}" srcId="{2A0DAF2D-8103-42C0-8067-0A2C8D655B66}" destId="{3F3D2446-2373-4E09-87EE-110432CB0C46}" srcOrd="1" destOrd="0" parTransId="{6F6A8474-3CD5-40F3-8352-7CB0AFC6035F}" sibTransId="{D1856B2C-9495-4EBE-912E-C710731C174B}"/>
    <dgm:cxn modelId="{F398C49E-91F3-4919-8FF0-0D0DE1EF01EF}" type="presOf" srcId="{24F0B611-EC9E-4E4A-9F48-7206430A51E6}" destId="{9FEA36B9-F2FE-423A-A903-8D2E9D53BFD7}" srcOrd="0" destOrd="0" presId="urn:microsoft.com/office/officeart/2005/8/layout/chevron2"/>
    <dgm:cxn modelId="{988EE6B8-8D7A-46D2-B618-7F59E3F4808E}" type="presOf" srcId="{2B70D2F4-4287-4B9C-9AD2-D206C390CF87}" destId="{8741F8F5-652B-4FDD-A82B-1FF2DA481B1B}" srcOrd="0" destOrd="0" presId="urn:microsoft.com/office/officeart/2005/8/layout/chevron2"/>
    <dgm:cxn modelId="{CD986563-6EB8-4533-8D34-99A23023D135}" type="presOf" srcId="{39BA8334-0BD8-4520-B7E2-AD971B623748}" destId="{44CE1DF4-13C6-4574-9A30-47C523544D16}" srcOrd="0" destOrd="0" presId="urn:microsoft.com/office/officeart/2005/8/layout/chevron2"/>
    <dgm:cxn modelId="{E778FA2E-2BC4-45E3-9A0B-221366F0868C}" srcId="{2B70D2F4-4287-4B9C-9AD2-D206C390CF87}" destId="{24F0B611-EC9E-4E4A-9F48-7206430A51E6}" srcOrd="0" destOrd="0" parTransId="{90DD4479-145C-4E2B-A084-91EC0583B3DB}" sibTransId="{0B5B990C-47A5-464E-B1D6-A5BF2D6A5400}"/>
    <dgm:cxn modelId="{22519266-B4CB-4F29-BB9E-69CF92596B3C}" type="presOf" srcId="{3F3D2446-2373-4E09-87EE-110432CB0C46}" destId="{267D0AB8-472A-4190-A984-5671536DE883}" srcOrd="0" destOrd="0" presId="urn:microsoft.com/office/officeart/2005/8/layout/chevron2"/>
    <dgm:cxn modelId="{A8E23896-494F-442C-8229-10680D0D07FD}" type="presParOf" srcId="{CAD7884C-DAF7-4FD9-AB2E-AFD4C10538D6}" destId="{E5D8B069-985B-4DC7-8C8B-3E5DBFAF52D5}" srcOrd="0" destOrd="0" presId="urn:microsoft.com/office/officeart/2005/8/layout/chevron2"/>
    <dgm:cxn modelId="{889D1083-BEC0-4835-90E0-267D64EDAA59}" type="presParOf" srcId="{E5D8B069-985B-4DC7-8C8B-3E5DBFAF52D5}" destId="{8741F8F5-652B-4FDD-A82B-1FF2DA481B1B}" srcOrd="0" destOrd="0" presId="urn:microsoft.com/office/officeart/2005/8/layout/chevron2"/>
    <dgm:cxn modelId="{3B006B87-ADAB-4ECA-B58A-00E82B62E82A}" type="presParOf" srcId="{E5D8B069-985B-4DC7-8C8B-3E5DBFAF52D5}" destId="{9FEA36B9-F2FE-423A-A903-8D2E9D53BFD7}" srcOrd="1" destOrd="0" presId="urn:microsoft.com/office/officeart/2005/8/layout/chevron2"/>
    <dgm:cxn modelId="{B8301022-14DE-45F5-B115-185E26AEA556}" type="presParOf" srcId="{CAD7884C-DAF7-4FD9-AB2E-AFD4C10538D6}" destId="{A287CCF6-CA48-4671-82A5-41042B70EFF1}" srcOrd="1" destOrd="0" presId="urn:microsoft.com/office/officeart/2005/8/layout/chevron2"/>
    <dgm:cxn modelId="{D5F4E03A-2CF6-40FD-9856-50F6EA11B330}" type="presParOf" srcId="{CAD7884C-DAF7-4FD9-AB2E-AFD4C10538D6}" destId="{43D44A85-E290-4101-A8FE-0E01FE4B8ED5}" srcOrd="2" destOrd="0" presId="urn:microsoft.com/office/officeart/2005/8/layout/chevron2"/>
    <dgm:cxn modelId="{B3A831B9-B9BF-4341-A37F-75CBCF5181BB}" type="presParOf" srcId="{43D44A85-E290-4101-A8FE-0E01FE4B8ED5}" destId="{267D0AB8-472A-4190-A984-5671536DE883}" srcOrd="0" destOrd="0" presId="urn:microsoft.com/office/officeart/2005/8/layout/chevron2"/>
    <dgm:cxn modelId="{957CF9D9-DFC5-4AE6-A098-6B1C84A1056A}" type="presParOf" srcId="{43D44A85-E290-4101-A8FE-0E01FE4B8ED5}" destId="{44CE1DF4-13C6-4574-9A30-47C523544D1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B8988-C0BF-426A-891D-3D7B94F8097B}">
      <dsp:nvSpPr>
        <dsp:cNvPr id="0" name=""/>
        <dsp:cNvSpPr/>
      </dsp:nvSpPr>
      <dsp:spPr>
        <a:xfrm>
          <a:off x="1233676" y="1147373"/>
          <a:ext cx="2063522" cy="206362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fr-FR" sz="3100" kern="1200" dirty="0" smtClean="0"/>
            <a:t>WSDL </a:t>
          </a:r>
          <a:r>
            <a:rPr lang="fr-FR" sz="3100" kern="1200" dirty="0" err="1" smtClean="0"/>
            <a:t>is</a:t>
          </a:r>
          <a:r>
            <a:rPr lang="fr-FR" sz="3100" kern="1200" dirty="0" smtClean="0"/>
            <a:t> a </a:t>
          </a:r>
          <a:r>
            <a:rPr lang="fr-FR" sz="3100" kern="1200" dirty="0" err="1" smtClean="0"/>
            <a:t>Contract</a:t>
          </a:r>
          <a:endParaRPr lang="fr-FR" sz="3100" kern="1200" dirty="0"/>
        </a:p>
      </dsp:txBody>
      <dsp:txXfrm>
        <a:off x="1535872" y="1449584"/>
        <a:ext cx="1459130" cy="1459202"/>
      </dsp:txXfrm>
    </dsp:sp>
    <dsp:sp modelId="{87F82D73-B061-41DF-AFC4-0A661CA5479F}">
      <dsp:nvSpPr>
        <dsp:cNvPr id="0" name=""/>
        <dsp:cNvSpPr/>
      </dsp:nvSpPr>
      <dsp:spPr>
        <a:xfrm>
          <a:off x="169547" y="0"/>
          <a:ext cx="4159720" cy="4336256"/>
        </a:xfrm>
        <a:prstGeom prst="blockArc">
          <a:avLst>
            <a:gd name="adj1" fmla="val 17527788"/>
            <a:gd name="adj2" fmla="val 4119114"/>
            <a:gd name="adj3" fmla="val 5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8F1B6-6E4E-46CF-834B-4CCFAFEA5E60}">
      <dsp:nvSpPr>
        <dsp:cNvPr id="0" name=""/>
        <dsp:cNvSpPr/>
      </dsp:nvSpPr>
      <dsp:spPr>
        <a:xfrm>
          <a:off x="3232463" y="365546"/>
          <a:ext cx="1105436" cy="110574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5A31F0-35D1-45BB-B6B5-4AC118D19FE2}">
      <dsp:nvSpPr>
        <dsp:cNvPr id="0" name=""/>
        <dsp:cNvSpPr/>
      </dsp:nvSpPr>
      <dsp:spPr>
        <a:xfrm>
          <a:off x="4421747" y="383325"/>
          <a:ext cx="1479669" cy="107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fr-FR" sz="2400" kern="1200" dirty="0" smtClean="0"/>
            <a:t>Location</a:t>
          </a:r>
          <a:endParaRPr lang="fr-FR" sz="2400" kern="1200" dirty="0"/>
        </a:p>
      </dsp:txBody>
      <dsp:txXfrm>
        <a:off x="4421747" y="383325"/>
        <a:ext cx="1479669" cy="1070187"/>
      </dsp:txXfrm>
    </dsp:sp>
    <dsp:sp modelId="{4955D825-4BBA-41C1-8ECC-01FFD5F18296}">
      <dsp:nvSpPr>
        <dsp:cNvPr id="0" name=""/>
        <dsp:cNvSpPr/>
      </dsp:nvSpPr>
      <dsp:spPr>
        <a:xfrm>
          <a:off x="3659717" y="1623494"/>
          <a:ext cx="1105436" cy="110574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E124A-8960-4607-85C4-423FD6C0757C}">
      <dsp:nvSpPr>
        <dsp:cNvPr id="0" name=""/>
        <dsp:cNvSpPr/>
      </dsp:nvSpPr>
      <dsp:spPr>
        <a:xfrm>
          <a:off x="4855167" y="1639104"/>
          <a:ext cx="1479669" cy="107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fr-FR" sz="2400" kern="1200" dirty="0" smtClean="0"/>
            <a:t>Operations Description</a:t>
          </a:r>
          <a:endParaRPr lang="fr-FR" sz="2400" kern="1200" dirty="0"/>
        </a:p>
      </dsp:txBody>
      <dsp:txXfrm>
        <a:off x="4855167" y="1639104"/>
        <a:ext cx="1479669" cy="1070187"/>
      </dsp:txXfrm>
    </dsp:sp>
    <dsp:sp modelId="{BBA44AE4-66C7-40F3-9473-572F8E3BD1F5}">
      <dsp:nvSpPr>
        <dsp:cNvPr id="0" name=""/>
        <dsp:cNvSpPr/>
      </dsp:nvSpPr>
      <dsp:spPr>
        <a:xfrm>
          <a:off x="3232463" y="2899220"/>
          <a:ext cx="1105436" cy="110574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93A023-A9D7-4CE6-834D-486EADB8A6A8}">
      <dsp:nvSpPr>
        <dsp:cNvPr id="0" name=""/>
        <dsp:cNvSpPr/>
      </dsp:nvSpPr>
      <dsp:spPr>
        <a:xfrm>
          <a:off x="4421747" y="2921769"/>
          <a:ext cx="1479669" cy="1070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l" defTabSz="1066800">
            <a:lnSpc>
              <a:spcPct val="90000"/>
            </a:lnSpc>
            <a:spcBef>
              <a:spcPct val="0"/>
            </a:spcBef>
            <a:spcAft>
              <a:spcPct val="10000"/>
            </a:spcAft>
          </a:pPr>
          <a:r>
            <a:rPr lang="fr-FR" sz="2400" kern="1200" dirty="0" smtClean="0"/>
            <a:t>Type Description</a:t>
          </a:r>
          <a:endParaRPr lang="fr-FR" sz="2400" kern="1200" dirty="0"/>
        </a:p>
      </dsp:txBody>
      <dsp:txXfrm>
        <a:off x="4421747" y="2921769"/>
        <a:ext cx="1479669" cy="1070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DFC1D-7BCD-4BEB-9805-98F87856F13C}">
      <dsp:nvSpPr>
        <dsp:cNvPr id="0" name=""/>
        <dsp:cNvSpPr/>
      </dsp:nvSpPr>
      <dsp:spPr>
        <a:xfrm>
          <a:off x="744" y="145603"/>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fr-FR" sz="4900" kern="1200" dirty="0" smtClean="0"/>
            <a:t>WCF</a:t>
          </a:r>
          <a:endParaRPr lang="fr-FR" sz="4900" kern="1200" dirty="0"/>
        </a:p>
      </dsp:txBody>
      <dsp:txXfrm>
        <a:off x="744" y="145603"/>
        <a:ext cx="2902148" cy="1741289"/>
      </dsp:txXfrm>
    </dsp:sp>
    <dsp:sp modelId="{76E70214-BD7C-461E-9A53-01472C2C2596}">
      <dsp:nvSpPr>
        <dsp:cNvPr id="0" name=""/>
        <dsp:cNvSpPr/>
      </dsp:nvSpPr>
      <dsp:spPr>
        <a:xfrm>
          <a:off x="3193107" y="145603"/>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fr-FR" sz="4900" kern="1200" dirty="0" smtClean="0"/>
            <a:t>WCF Data Services</a:t>
          </a:r>
          <a:endParaRPr lang="fr-FR" sz="4900" kern="1200" dirty="0"/>
        </a:p>
      </dsp:txBody>
      <dsp:txXfrm>
        <a:off x="3193107" y="145603"/>
        <a:ext cx="2902148" cy="1741289"/>
      </dsp:txXfrm>
    </dsp:sp>
    <dsp:sp modelId="{49641954-889B-473B-A7B0-1F92AD062686}">
      <dsp:nvSpPr>
        <dsp:cNvPr id="0" name=""/>
        <dsp:cNvSpPr/>
      </dsp:nvSpPr>
      <dsp:spPr>
        <a:xfrm>
          <a:off x="1596925" y="2177107"/>
          <a:ext cx="2902148" cy="17412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fr-FR" sz="4900" kern="1200" dirty="0" smtClean="0"/>
            <a:t>WCF RIA Services</a:t>
          </a:r>
          <a:endParaRPr lang="fr-FR" sz="4900" kern="1200" dirty="0"/>
        </a:p>
      </dsp:txBody>
      <dsp:txXfrm>
        <a:off x="1596925" y="2177107"/>
        <a:ext cx="2902148" cy="1741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1F8F5-652B-4FDD-A82B-1FF2DA481B1B}">
      <dsp:nvSpPr>
        <dsp:cNvPr id="0" name=""/>
        <dsp:cNvSpPr/>
      </dsp:nvSpPr>
      <dsp:spPr>
        <a:xfrm rot="5400000">
          <a:off x="-191510" y="193428"/>
          <a:ext cx="1276737" cy="8937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1</a:t>
          </a:r>
          <a:endParaRPr lang="fr-FR" sz="2500" kern="1200" dirty="0"/>
        </a:p>
      </dsp:txBody>
      <dsp:txXfrm rot="-5400000">
        <a:off x="1" y="448775"/>
        <a:ext cx="893716" cy="383021"/>
      </dsp:txXfrm>
    </dsp:sp>
    <dsp:sp modelId="{9FEA36B9-F2FE-423A-A903-8D2E9D53BFD7}">
      <dsp:nvSpPr>
        <dsp:cNvPr id="0" name=""/>
        <dsp:cNvSpPr/>
      </dsp:nvSpPr>
      <dsp:spPr>
        <a:xfrm rot="5400000">
          <a:off x="2780054" y="-1884420"/>
          <a:ext cx="829879" cy="46025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err="1" smtClean="0"/>
            <a:t>Instantiate</a:t>
          </a:r>
          <a:r>
            <a:rPr lang="fr-FR" sz="2000" kern="1200" dirty="0" smtClean="0"/>
            <a:t> a Service Host </a:t>
          </a:r>
          <a:r>
            <a:rPr lang="fr-FR" sz="2000" kern="1200" dirty="0" err="1" smtClean="0"/>
            <a:t>object</a:t>
          </a:r>
          <a:endParaRPr lang="fr-FR" sz="2000" kern="1200" dirty="0"/>
        </a:p>
        <a:p>
          <a:pPr marL="457200" lvl="2" indent="-228600" algn="l" defTabSz="889000">
            <a:lnSpc>
              <a:spcPct val="90000"/>
            </a:lnSpc>
            <a:spcBef>
              <a:spcPct val="0"/>
            </a:spcBef>
            <a:spcAft>
              <a:spcPct val="15000"/>
            </a:spcAft>
            <a:buChar char="••"/>
          </a:pPr>
          <a:r>
            <a:rPr lang="fr-FR" sz="2000" kern="1200" dirty="0" err="1" smtClean="0"/>
            <a:t>System.ServiceModel.ServiceHost</a:t>
          </a:r>
          <a:endParaRPr lang="fr-FR" sz="2000" kern="1200" dirty="0"/>
        </a:p>
      </dsp:txBody>
      <dsp:txXfrm rot="-5400000">
        <a:off x="893717" y="42428"/>
        <a:ext cx="4562044" cy="748857"/>
      </dsp:txXfrm>
    </dsp:sp>
    <dsp:sp modelId="{267D0AB8-472A-4190-A984-5671536DE883}">
      <dsp:nvSpPr>
        <dsp:cNvPr id="0" name=""/>
        <dsp:cNvSpPr/>
      </dsp:nvSpPr>
      <dsp:spPr>
        <a:xfrm rot="5400000">
          <a:off x="-191510" y="1271117"/>
          <a:ext cx="1276737" cy="8937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2</a:t>
          </a:r>
          <a:endParaRPr lang="fr-FR" sz="2500" kern="1200" dirty="0"/>
        </a:p>
      </dsp:txBody>
      <dsp:txXfrm rot="-5400000">
        <a:off x="1" y="1526464"/>
        <a:ext cx="893716" cy="383021"/>
      </dsp:txXfrm>
    </dsp:sp>
    <dsp:sp modelId="{44CE1DF4-13C6-4574-9A30-47C523544D16}">
      <dsp:nvSpPr>
        <dsp:cNvPr id="0" name=""/>
        <dsp:cNvSpPr/>
      </dsp:nvSpPr>
      <dsp:spPr>
        <a:xfrm rot="5400000">
          <a:off x="2780054" y="-806731"/>
          <a:ext cx="829879" cy="46025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err="1" smtClean="0"/>
            <a:t>Add</a:t>
          </a:r>
          <a:r>
            <a:rPr lang="fr-FR" sz="2000" kern="1200" dirty="0" smtClean="0"/>
            <a:t> a service </a:t>
          </a:r>
          <a:r>
            <a:rPr lang="fr-FR" sz="2000" kern="1200" dirty="0" err="1" smtClean="0"/>
            <a:t>Endpoint</a:t>
          </a:r>
          <a:r>
            <a:rPr lang="fr-FR" sz="2000" kern="1200" dirty="0" smtClean="0"/>
            <a:t> </a:t>
          </a:r>
          <a:r>
            <a:rPr lang="fr-FR" sz="2000" kern="1200" dirty="0" err="1" smtClean="0"/>
            <a:t>with</a:t>
          </a:r>
          <a:r>
            <a:rPr lang="fr-FR" sz="2000" kern="1200" dirty="0" smtClean="0"/>
            <a:t> :</a:t>
          </a:r>
          <a:endParaRPr lang="fr-FR" sz="2000" kern="1200" dirty="0"/>
        </a:p>
        <a:p>
          <a:pPr marL="457200" lvl="2" indent="-228600" algn="l" defTabSz="889000">
            <a:lnSpc>
              <a:spcPct val="90000"/>
            </a:lnSpc>
            <a:spcBef>
              <a:spcPct val="0"/>
            </a:spcBef>
            <a:spcAft>
              <a:spcPct val="15000"/>
            </a:spcAft>
            <a:buChar char="••"/>
          </a:pPr>
          <a:r>
            <a:rPr lang="fr-FR" sz="2000" kern="1200" dirty="0" err="1" smtClean="0"/>
            <a:t>Contract</a:t>
          </a:r>
          <a:r>
            <a:rPr lang="fr-FR" sz="2000" kern="1200" dirty="0" smtClean="0"/>
            <a:t>, </a:t>
          </a:r>
          <a:r>
            <a:rPr lang="fr-FR" sz="2000" kern="1200" dirty="0" err="1" smtClean="0"/>
            <a:t>Binding</a:t>
          </a:r>
          <a:r>
            <a:rPr lang="fr-FR" sz="2000" kern="1200" dirty="0" smtClean="0"/>
            <a:t>, </a:t>
          </a:r>
          <a:r>
            <a:rPr lang="fr-FR" sz="2000" kern="1200" dirty="0" err="1" smtClean="0"/>
            <a:t>Address</a:t>
          </a:r>
          <a:endParaRPr lang="fr-FR" sz="2000" kern="1200" dirty="0"/>
        </a:p>
      </dsp:txBody>
      <dsp:txXfrm rot="-5400000">
        <a:off x="893717" y="1120117"/>
        <a:ext cx="4562044" cy="748857"/>
      </dsp:txXfrm>
    </dsp:sp>
    <dsp:sp modelId="{96439440-DCA3-4BB7-9A72-554E6089B964}">
      <dsp:nvSpPr>
        <dsp:cNvPr id="0" name=""/>
        <dsp:cNvSpPr/>
      </dsp:nvSpPr>
      <dsp:spPr>
        <a:xfrm rot="5400000">
          <a:off x="-191510" y="2348805"/>
          <a:ext cx="1276737" cy="89371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3</a:t>
          </a:r>
          <a:endParaRPr lang="fr-FR" sz="2500" kern="1200" dirty="0"/>
        </a:p>
      </dsp:txBody>
      <dsp:txXfrm rot="-5400000">
        <a:off x="1" y="2604152"/>
        <a:ext cx="893716" cy="383021"/>
      </dsp:txXfrm>
    </dsp:sp>
    <dsp:sp modelId="{59CE6077-0341-48CC-B72A-770B44408B68}">
      <dsp:nvSpPr>
        <dsp:cNvPr id="0" name=""/>
        <dsp:cNvSpPr/>
      </dsp:nvSpPr>
      <dsp:spPr>
        <a:xfrm rot="5400000">
          <a:off x="2780054" y="270957"/>
          <a:ext cx="829879" cy="460255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Open the </a:t>
          </a:r>
          <a:r>
            <a:rPr lang="fr-FR" sz="2000" kern="1200" dirty="0" err="1" smtClean="0"/>
            <a:t>ServiceHost</a:t>
          </a:r>
          <a:r>
            <a:rPr lang="fr-FR" sz="2000" kern="1200" dirty="0" smtClean="0"/>
            <a:t> to </a:t>
          </a:r>
          <a:r>
            <a:rPr lang="fr-FR" sz="2000" kern="1200" dirty="0" err="1" smtClean="0"/>
            <a:t>start</a:t>
          </a:r>
          <a:r>
            <a:rPr lang="fr-FR" sz="2000" kern="1200" dirty="0" smtClean="0"/>
            <a:t> </a:t>
          </a:r>
          <a:r>
            <a:rPr lang="fr-FR" sz="2000" kern="1200" dirty="0" err="1" smtClean="0"/>
            <a:t>listening</a:t>
          </a:r>
          <a:endParaRPr lang="fr-FR" sz="2000" kern="1200" dirty="0"/>
        </a:p>
      </dsp:txBody>
      <dsp:txXfrm rot="-5400000">
        <a:off x="893717" y="2197806"/>
        <a:ext cx="4562044" cy="7488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1F8F5-652B-4FDD-A82B-1FF2DA481B1B}">
      <dsp:nvSpPr>
        <dsp:cNvPr id="0" name=""/>
        <dsp:cNvSpPr/>
      </dsp:nvSpPr>
      <dsp:spPr>
        <a:xfrm rot="5400000">
          <a:off x="-199104" y="199244"/>
          <a:ext cx="1327365" cy="9291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4</a:t>
          </a:r>
          <a:endParaRPr lang="fr-FR" sz="2600" kern="1200" dirty="0"/>
        </a:p>
      </dsp:txBody>
      <dsp:txXfrm rot="-5400000">
        <a:off x="2" y="464717"/>
        <a:ext cx="929155" cy="398210"/>
      </dsp:txXfrm>
    </dsp:sp>
    <dsp:sp modelId="{9FEA36B9-F2FE-423A-A903-8D2E9D53BFD7}">
      <dsp:nvSpPr>
        <dsp:cNvPr id="0" name=""/>
        <dsp:cNvSpPr/>
      </dsp:nvSpPr>
      <dsp:spPr>
        <a:xfrm rot="5400000">
          <a:off x="2781320" y="-1852024"/>
          <a:ext cx="862787" cy="45671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err="1" smtClean="0"/>
            <a:t>Prevent</a:t>
          </a:r>
          <a:r>
            <a:rPr lang="fr-FR" sz="2000" kern="1200" dirty="0" smtClean="0"/>
            <a:t> the </a:t>
          </a:r>
          <a:r>
            <a:rPr lang="fr-FR" sz="2000" kern="1200" dirty="0" err="1" smtClean="0"/>
            <a:t>ServiceHost</a:t>
          </a:r>
          <a:r>
            <a:rPr lang="fr-FR" sz="2000" kern="1200" dirty="0" smtClean="0"/>
            <a:t> </a:t>
          </a:r>
          <a:r>
            <a:rPr lang="fr-FR" sz="2000" kern="1200" dirty="0" err="1" smtClean="0"/>
            <a:t>from</a:t>
          </a:r>
          <a:r>
            <a:rPr lang="fr-FR" sz="2000" kern="1200" dirty="0" smtClean="0"/>
            <a:t> </a:t>
          </a:r>
          <a:r>
            <a:rPr lang="fr-FR" sz="2000" kern="1200" dirty="0" err="1" smtClean="0"/>
            <a:t>closing</a:t>
          </a:r>
          <a:r>
            <a:rPr lang="fr-FR" sz="2000" kern="1200" dirty="0" smtClean="0"/>
            <a:t> (</a:t>
          </a:r>
          <a:r>
            <a:rPr lang="fr-FR" sz="2000" kern="1200" dirty="0" err="1" smtClean="0"/>
            <a:t>i.e</a:t>
          </a:r>
          <a:r>
            <a:rPr lang="fr-FR" sz="2000" kern="1200" dirty="0" smtClean="0"/>
            <a:t> </a:t>
          </a:r>
          <a:r>
            <a:rPr lang="fr-FR" sz="2000" kern="1200" dirty="0" err="1" smtClean="0"/>
            <a:t>Console.ReadLine</a:t>
          </a:r>
          <a:r>
            <a:rPr lang="fr-FR" sz="2000" kern="1200" dirty="0" smtClean="0"/>
            <a:t>())</a:t>
          </a:r>
          <a:endParaRPr lang="fr-FR" sz="2000" kern="1200" dirty="0"/>
        </a:p>
      </dsp:txBody>
      <dsp:txXfrm rot="-5400000">
        <a:off x="929156" y="42258"/>
        <a:ext cx="4524998" cy="778551"/>
      </dsp:txXfrm>
    </dsp:sp>
    <dsp:sp modelId="{267D0AB8-472A-4190-A984-5671536DE883}">
      <dsp:nvSpPr>
        <dsp:cNvPr id="0" name=""/>
        <dsp:cNvSpPr/>
      </dsp:nvSpPr>
      <dsp:spPr>
        <a:xfrm rot="5400000">
          <a:off x="-199104" y="1247862"/>
          <a:ext cx="1327365" cy="92915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fr-FR" sz="2600" kern="1200" dirty="0" smtClean="0"/>
            <a:t>5</a:t>
          </a:r>
          <a:endParaRPr lang="fr-FR" sz="2600" kern="1200" dirty="0"/>
        </a:p>
      </dsp:txBody>
      <dsp:txXfrm rot="-5400000">
        <a:off x="2" y="1513335"/>
        <a:ext cx="929155" cy="398210"/>
      </dsp:txXfrm>
    </dsp:sp>
    <dsp:sp modelId="{44CE1DF4-13C6-4574-9A30-47C523544D16}">
      <dsp:nvSpPr>
        <dsp:cNvPr id="0" name=""/>
        <dsp:cNvSpPr/>
      </dsp:nvSpPr>
      <dsp:spPr>
        <a:xfrm rot="5400000">
          <a:off x="2781320" y="-803406"/>
          <a:ext cx="862787" cy="45671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Close and dispose of the </a:t>
          </a:r>
          <a:r>
            <a:rPr lang="fr-FR" sz="2000" kern="1200" dirty="0" err="1" smtClean="0"/>
            <a:t>ServiceHost</a:t>
          </a:r>
          <a:r>
            <a:rPr lang="fr-FR" sz="2000" kern="1200" dirty="0" smtClean="0"/>
            <a:t> </a:t>
          </a:r>
          <a:r>
            <a:rPr lang="fr-FR" sz="2000" kern="1200" dirty="0" err="1" smtClean="0"/>
            <a:t>object</a:t>
          </a:r>
          <a:endParaRPr lang="fr-FR" sz="2000" kern="1200" dirty="0"/>
        </a:p>
      </dsp:txBody>
      <dsp:txXfrm rot="-5400000">
        <a:off x="929156" y="1090876"/>
        <a:ext cx="4524998" cy="77855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1">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1/19/16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1/19/16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Soci%C3%A9t%C3%A9_nationale_des_chemins_de_fer_fran%C3%A7ais" TargetMode="External"/><Relationship Id="rId4" Type="http://schemas.openxmlformats.org/officeDocument/2006/relationships/hyperlink" Target="http://www.voyages-sncf.com/" TargetMode="External"/><Relationship Id="rId5" Type="http://schemas.openxmlformats.org/officeDocument/2006/relationships/hyperlink" Target="http://fr.wikipedia.org/wiki/Simple_object_access_protocol" TargetMode="External"/><Relationship Id="rId6" Type="http://schemas.openxmlformats.org/officeDocument/2006/relationships/hyperlink" Target="http://fr.wikipedia.org/wiki/Web_Services_Description_Language" TargetMode="External"/><Relationship Id="rId7" Type="http://schemas.openxmlformats.org/officeDocument/2006/relationships/hyperlink" Target="http://fr.wikipedia.org/wiki/Extensible_Markup_Language"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513596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12</a:t>
            </a:fld>
            <a:endParaRPr lang="en-US"/>
          </a:p>
        </p:txBody>
      </p:sp>
    </p:spTree>
    <p:extLst>
      <p:ext uri="{BB962C8B-B14F-4D97-AF65-F5344CB8AC3E}">
        <p14:creationId xmlns:p14="http://schemas.microsoft.com/office/powerpoint/2010/main" val="383172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13</a:t>
            </a:fld>
            <a:endParaRPr lang="en-US"/>
          </a:p>
        </p:txBody>
      </p:sp>
    </p:spTree>
    <p:extLst>
      <p:ext uri="{BB962C8B-B14F-4D97-AF65-F5344CB8AC3E}">
        <p14:creationId xmlns:p14="http://schemas.microsoft.com/office/powerpoint/2010/main" val="3581760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14</a:t>
            </a:fld>
            <a:endParaRPr lang="en-US"/>
          </a:p>
        </p:txBody>
      </p:sp>
    </p:spTree>
    <p:extLst>
      <p:ext uri="{BB962C8B-B14F-4D97-AF65-F5344CB8AC3E}">
        <p14:creationId xmlns:p14="http://schemas.microsoft.com/office/powerpoint/2010/main" val="424713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15</a:t>
            </a:fld>
            <a:endParaRPr lang="en-US"/>
          </a:p>
        </p:txBody>
      </p:sp>
    </p:spTree>
    <p:extLst>
      <p:ext uri="{BB962C8B-B14F-4D97-AF65-F5344CB8AC3E}">
        <p14:creationId xmlns:p14="http://schemas.microsoft.com/office/powerpoint/2010/main" val="4284148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16</a:t>
            </a:fld>
            <a:endParaRPr lang="en-US"/>
          </a:p>
        </p:txBody>
      </p:sp>
    </p:spTree>
    <p:extLst>
      <p:ext uri="{BB962C8B-B14F-4D97-AF65-F5344CB8AC3E}">
        <p14:creationId xmlns:p14="http://schemas.microsoft.com/office/powerpoint/2010/main" val="2440769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17</a:t>
            </a:fld>
            <a:endParaRPr lang="en-US"/>
          </a:p>
        </p:txBody>
      </p:sp>
    </p:spTree>
    <p:extLst>
      <p:ext uri="{BB962C8B-B14F-4D97-AF65-F5344CB8AC3E}">
        <p14:creationId xmlns:p14="http://schemas.microsoft.com/office/powerpoint/2010/main" val="1899064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18</a:t>
            </a:fld>
            <a:endParaRPr lang="en-US"/>
          </a:p>
        </p:txBody>
      </p:sp>
    </p:spTree>
    <p:extLst>
      <p:ext uri="{BB962C8B-B14F-4D97-AF65-F5344CB8AC3E}">
        <p14:creationId xmlns:p14="http://schemas.microsoft.com/office/powerpoint/2010/main" val="378504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latin typeface="Arial" panose="020B0604020202020204" pitchFamily="34" charset="0"/>
                <a:ea typeface="ＭＳ Ｐゴシック" panose="020B0600070205080204" pitchFamily="34" charset="-128"/>
              </a:rPr>
              <a:t>Le format </a:t>
            </a:r>
            <a:r>
              <a:rPr lang="en-US" dirty="0" err="1" smtClean="0">
                <a:latin typeface="Arial" panose="020B0604020202020204" pitchFamily="34" charset="0"/>
                <a:ea typeface="ＭＳ Ｐゴシック" panose="020B0600070205080204" pitchFamily="34" charset="-128"/>
              </a:rPr>
              <a:t>wsdl</a:t>
            </a:r>
            <a:r>
              <a:rPr lang="en-US" dirty="0" smtClean="0">
                <a:latin typeface="Arial" panose="020B0604020202020204" pitchFamily="34" charset="0"/>
                <a:ea typeface="ＭＳ Ｐゴシック" panose="020B0600070205080204" pitchFamily="34" charset="-128"/>
              </a:rPr>
              <a:t> </a:t>
            </a:r>
            <a:r>
              <a:rPr lang="en-US" dirty="0" err="1" smtClean="0">
                <a:latin typeface="Arial" panose="020B0604020202020204" pitchFamily="34" charset="0"/>
                <a:ea typeface="ＭＳ Ｐゴシック" panose="020B0600070205080204" pitchFamily="34" charset="-128"/>
              </a:rPr>
              <a:t>sert</a:t>
            </a:r>
            <a:r>
              <a:rPr lang="en-US" dirty="0" smtClean="0">
                <a:latin typeface="Arial" panose="020B0604020202020204" pitchFamily="34" charset="0"/>
                <a:ea typeface="ＭＳ Ｐゴシック" panose="020B0600070205080204" pitchFamily="34" charset="-128"/>
              </a:rPr>
              <a:t> a </a:t>
            </a:r>
            <a:r>
              <a:rPr lang="en-US" dirty="0" err="1" smtClean="0">
                <a:latin typeface="Arial" panose="020B0604020202020204" pitchFamily="34" charset="0"/>
                <a:ea typeface="ＭＳ Ｐゴシック" panose="020B0600070205080204" pitchFamily="34" charset="-128"/>
              </a:rPr>
              <a:t>décrire</a:t>
            </a:r>
            <a:r>
              <a:rPr lang="en-US" dirty="0" smtClean="0">
                <a:latin typeface="Arial" panose="020B0604020202020204" pitchFamily="34" charset="0"/>
                <a:ea typeface="ＭＳ Ｐゴシック" panose="020B0600070205080204" pitchFamily="34" charset="-128"/>
              </a:rPr>
              <a:t> un Service :</a:t>
            </a:r>
          </a:p>
          <a:p>
            <a:endParaRPr lang="en-US" dirty="0" smtClean="0">
              <a:latin typeface="Arial" panose="020B0604020202020204" pitchFamily="34" charset="0"/>
              <a:ea typeface="ＭＳ Ｐゴシック" panose="020B0600070205080204" pitchFamily="34" charset="-128"/>
            </a:endParaRPr>
          </a:p>
          <a:p>
            <a:r>
              <a:rPr lang="en-US" dirty="0" smtClean="0">
                <a:latin typeface="Arial" panose="020B0604020202020204" pitchFamily="34" charset="0"/>
                <a:ea typeface="ＭＳ Ｐゴシック" panose="020B0600070205080204" pitchFamily="34" charset="-128"/>
              </a:rPr>
              <a:t>Comment on communique avec ?</a:t>
            </a:r>
          </a:p>
          <a:p>
            <a:r>
              <a:rPr lang="en-US" dirty="0" err="1" smtClean="0">
                <a:latin typeface="Arial" panose="020B0604020202020204" pitchFamily="34" charset="0"/>
                <a:ea typeface="ＭＳ Ｐゴシック" panose="020B0600070205080204" pitchFamily="34" charset="-128"/>
              </a:rPr>
              <a:t>Ou</a:t>
            </a:r>
            <a:r>
              <a:rPr lang="en-US" dirty="0" smtClean="0">
                <a:latin typeface="Arial" panose="020B0604020202020204" pitchFamily="34" charset="0"/>
                <a:ea typeface="ＭＳ Ｐゴシック" panose="020B0600070205080204" pitchFamily="34" charset="-128"/>
              </a:rPr>
              <a:t> </a:t>
            </a:r>
            <a:r>
              <a:rPr lang="en-US" dirty="0" err="1" smtClean="0">
                <a:latin typeface="Arial" panose="020B0604020202020204" pitchFamily="34" charset="0"/>
                <a:ea typeface="ＭＳ Ｐゴシック" panose="020B0600070205080204" pitchFamily="34" charset="-128"/>
              </a:rPr>
              <a:t>il</a:t>
            </a:r>
            <a:r>
              <a:rPr lang="en-US" dirty="0" smtClean="0">
                <a:latin typeface="Arial" panose="020B0604020202020204" pitchFamily="34" charset="0"/>
                <a:ea typeface="ＭＳ Ｐゴシック" panose="020B0600070205080204" pitchFamily="34" charset="-128"/>
              </a:rPr>
              <a:t> se </a:t>
            </a:r>
            <a:r>
              <a:rPr lang="en-US" dirty="0" err="1" smtClean="0">
                <a:latin typeface="Arial" panose="020B0604020202020204" pitchFamily="34" charset="0"/>
                <a:ea typeface="ＭＳ Ｐゴシック" panose="020B0600070205080204" pitchFamily="34" charset="-128"/>
              </a:rPr>
              <a:t>trouve</a:t>
            </a:r>
            <a:r>
              <a:rPr lang="en-US" dirty="0" smtClean="0">
                <a:latin typeface="Arial" panose="020B0604020202020204" pitchFamily="34" charset="0"/>
                <a:ea typeface="ＭＳ Ｐゴシック" panose="020B0600070205080204" pitchFamily="34" charset="-128"/>
              </a:rPr>
              <a:t> ?</a:t>
            </a:r>
          </a:p>
          <a:p>
            <a:r>
              <a:rPr lang="en-US" dirty="0" err="1" smtClean="0">
                <a:latin typeface="Arial" panose="020B0604020202020204" pitchFamily="34" charset="0"/>
                <a:ea typeface="ＭＳ Ｐゴシック" panose="020B0600070205080204" pitchFamily="34" charset="-128"/>
              </a:rPr>
              <a:t>Quelles</a:t>
            </a:r>
            <a:r>
              <a:rPr lang="en-US" dirty="0" smtClean="0">
                <a:latin typeface="Arial" panose="020B0604020202020204" pitchFamily="34" charset="0"/>
                <a:ea typeface="ＭＳ Ｐゴシック" panose="020B0600070205080204" pitchFamily="34" charset="-128"/>
              </a:rPr>
              <a:t> </a:t>
            </a:r>
            <a:r>
              <a:rPr lang="en-US" dirty="0" err="1" smtClean="0">
                <a:latin typeface="Arial" panose="020B0604020202020204" pitchFamily="34" charset="0"/>
                <a:ea typeface="ＭＳ Ｐゴシック" panose="020B0600070205080204" pitchFamily="34" charset="-128"/>
              </a:rPr>
              <a:t>opérations</a:t>
            </a:r>
            <a:r>
              <a:rPr lang="en-US" dirty="0" smtClean="0">
                <a:latin typeface="Arial" panose="020B0604020202020204" pitchFamily="34" charset="0"/>
                <a:ea typeface="ＭＳ Ｐゴシック" panose="020B0600070205080204" pitchFamily="34" charset="-128"/>
              </a:rPr>
              <a:t> on </a:t>
            </a:r>
            <a:r>
              <a:rPr lang="en-US" dirty="0" err="1" smtClean="0">
                <a:latin typeface="Arial" panose="020B0604020202020204" pitchFamily="34" charset="0"/>
                <a:ea typeface="ＭＳ Ｐゴシック" panose="020B0600070205080204" pitchFamily="34" charset="-128"/>
              </a:rPr>
              <a:t>peut</a:t>
            </a:r>
            <a:r>
              <a:rPr lang="en-US" dirty="0" smtClean="0">
                <a:latin typeface="Arial" panose="020B0604020202020204" pitchFamily="34" charset="0"/>
                <a:ea typeface="ＭＳ Ｐゴシック" panose="020B0600070205080204" pitchFamily="34" charset="-128"/>
              </a:rPr>
              <a:t> faire avec ?</a:t>
            </a:r>
          </a:p>
          <a:p>
            <a:r>
              <a:rPr lang="en-US" dirty="0" smtClean="0">
                <a:latin typeface="Arial" panose="020B0604020202020204" pitchFamily="34" charset="0"/>
                <a:ea typeface="ＭＳ Ｐゴシック" panose="020B0600070205080204" pitchFamily="34" charset="-128"/>
              </a:rPr>
              <a:t>Avec </a:t>
            </a:r>
            <a:r>
              <a:rPr lang="en-US" dirty="0" err="1" smtClean="0">
                <a:latin typeface="Arial" panose="020B0604020202020204" pitchFamily="34" charset="0"/>
                <a:ea typeface="ＭＳ Ｐゴシック" panose="020B0600070205080204" pitchFamily="34" charset="-128"/>
              </a:rPr>
              <a:t>quelles</a:t>
            </a:r>
            <a:r>
              <a:rPr lang="en-US" dirty="0" smtClean="0">
                <a:latin typeface="Arial" panose="020B0604020202020204" pitchFamily="34" charset="0"/>
                <a:ea typeface="ＭＳ Ｐゴシック" panose="020B0600070205080204" pitchFamily="34" charset="-128"/>
              </a:rPr>
              <a:t> </a:t>
            </a:r>
            <a:r>
              <a:rPr lang="en-US" dirty="0" err="1" smtClean="0">
                <a:latin typeface="Arial" panose="020B0604020202020204" pitchFamily="34" charset="0"/>
                <a:ea typeface="ＭＳ Ｐゴシック" panose="020B0600070205080204" pitchFamily="34" charset="-128"/>
              </a:rPr>
              <a:t>données</a:t>
            </a:r>
            <a:r>
              <a:rPr lang="en-US" dirty="0" smtClean="0">
                <a:latin typeface="Arial" panose="020B0604020202020204" pitchFamily="34" charset="0"/>
                <a:ea typeface="ＭＳ Ｐゴシック" panose="020B0600070205080204" pitchFamily="34" charset="-128"/>
              </a:rPr>
              <a: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19</a:t>
            </a:fld>
            <a:endParaRPr lang="en-US"/>
          </a:p>
        </p:txBody>
      </p:sp>
    </p:spTree>
    <p:extLst>
      <p:ext uri="{BB962C8B-B14F-4D97-AF65-F5344CB8AC3E}">
        <p14:creationId xmlns:p14="http://schemas.microsoft.com/office/powerpoint/2010/main" val="372039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21</a:t>
            </a:fld>
            <a:endParaRPr lang="en-US"/>
          </a:p>
        </p:txBody>
      </p:sp>
    </p:spTree>
    <p:extLst>
      <p:ext uri="{BB962C8B-B14F-4D97-AF65-F5344CB8AC3E}">
        <p14:creationId xmlns:p14="http://schemas.microsoft.com/office/powerpoint/2010/main" val="1163165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22</a:t>
            </a:fld>
            <a:endParaRPr lang="en-US"/>
          </a:p>
        </p:txBody>
      </p:sp>
    </p:spTree>
    <p:extLst>
      <p:ext uri="{BB962C8B-B14F-4D97-AF65-F5344CB8AC3E}">
        <p14:creationId xmlns:p14="http://schemas.microsoft.com/office/powerpoint/2010/main" val="245122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a:t>
            </a:fld>
            <a:endParaRPr lang="en-US"/>
          </a:p>
        </p:txBody>
      </p:sp>
    </p:spTree>
    <p:extLst>
      <p:ext uri="{BB962C8B-B14F-4D97-AF65-F5344CB8AC3E}">
        <p14:creationId xmlns:p14="http://schemas.microsoft.com/office/powerpoint/2010/main" val="237302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err="1" smtClean="0">
                <a:latin typeface="Arial" panose="020B0604020202020204" pitchFamily="34" charset="0"/>
                <a:ea typeface="ＭＳ Ｐゴシック" panose="020B0600070205080204" pitchFamily="34" charset="-128"/>
              </a:rPr>
              <a:t>Derived</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from</a:t>
            </a:r>
            <a:r>
              <a:rPr lang="fr-FR" dirty="0" smtClean="0">
                <a:latin typeface="Arial" panose="020B0604020202020204" pitchFamily="34" charset="0"/>
                <a:ea typeface="ＭＳ Ｐゴシック" panose="020B0600070205080204" pitchFamily="34" charset="-128"/>
              </a:rPr>
              <a:t> https://msdn.microsoft.com/en-us/library/bb833022.aspx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23</a:t>
            </a:fld>
            <a:endParaRPr lang="en-US"/>
          </a:p>
        </p:txBody>
      </p:sp>
    </p:spTree>
    <p:extLst>
      <p:ext uri="{BB962C8B-B14F-4D97-AF65-F5344CB8AC3E}">
        <p14:creationId xmlns:p14="http://schemas.microsoft.com/office/powerpoint/2010/main" val="3815921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FR" dirty="0" err="1" smtClean="0">
                <a:latin typeface="Arial" panose="020B0604020202020204" pitchFamily="34" charset="0"/>
                <a:ea typeface="ＭＳ Ｐゴシック" panose="020B0600070205080204" pitchFamily="34" charset="-128"/>
              </a:rPr>
              <a:t>Derived</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from</a:t>
            </a:r>
            <a:r>
              <a:rPr lang="fr-FR" dirty="0" smtClean="0">
                <a:latin typeface="Arial" panose="020B0604020202020204" pitchFamily="34" charset="0"/>
                <a:ea typeface="ＭＳ Ｐゴシック" panose="020B0600070205080204" pitchFamily="34" charset="-128"/>
              </a:rPr>
              <a:t> https://msdn.microsoft.com/en-us/library/bb833022.aspx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24</a:t>
            </a:fld>
            <a:endParaRPr lang="en-US"/>
          </a:p>
        </p:txBody>
      </p:sp>
    </p:spTree>
    <p:extLst>
      <p:ext uri="{BB962C8B-B14F-4D97-AF65-F5344CB8AC3E}">
        <p14:creationId xmlns:p14="http://schemas.microsoft.com/office/powerpoint/2010/main" val="324182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27</a:t>
            </a:fld>
            <a:endParaRPr lang="en-US"/>
          </a:p>
        </p:txBody>
      </p:sp>
    </p:spTree>
    <p:extLst>
      <p:ext uri="{BB962C8B-B14F-4D97-AF65-F5344CB8AC3E}">
        <p14:creationId xmlns:p14="http://schemas.microsoft.com/office/powerpoint/2010/main" val="1594397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00"/>
                </a:solidFill>
              </a:rPr>
              <a:t>IIS = Internet Information Services</a:t>
            </a:r>
            <a:br>
              <a:rPr lang="en-US" dirty="0" smtClean="0">
                <a:solidFill>
                  <a:srgbClr val="000000"/>
                </a:solidFill>
              </a:rPr>
            </a:br>
            <a:r>
              <a:rPr lang="en-US" dirty="0" smtClean="0">
                <a:solidFill>
                  <a:srgbClr val="000000"/>
                </a:solidFill>
              </a:rPr>
              <a:t>TCP = Transmission Control Protocol</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92835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364801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30</a:t>
            </a:fld>
            <a:endParaRPr lang="en-US"/>
          </a:p>
        </p:txBody>
      </p:sp>
    </p:spTree>
    <p:extLst>
      <p:ext uri="{BB962C8B-B14F-4D97-AF65-F5344CB8AC3E}">
        <p14:creationId xmlns:p14="http://schemas.microsoft.com/office/powerpoint/2010/main" val="3959624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3038918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32</a:t>
            </a:fld>
            <a:endParaRPr lang="en-US"/>
          </a:p>
        </p:txBody>
      </p:sp>
    </p:spTree>
    <p:extLst>
      <p:ext uri="{BB962C8B-B14F-4D97-AF65-F5344CB8AC3E}">
        <p14:creationId xmlns:p14="http://schemas.microsoft.com/office/powerpoint/2010/main" val="3717819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33</a:t>
            </a:fld>
            <a:endParaRPr lang="en-US"/>
          </a:p>
        </p:txBody>
      </p:sp>
    </p:spTree>
    <p:extLst>
      <p:ext uri="{BB962C8B-B14F-4D97-AF65-F5344CB8AC3E}">
        <p14:creationId xmlns:p14="http://schemas.microsoft.com/office/powerpoint/2010/main" val="3191208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solidFill>
                  <a:srgbClr val="000000"/>
                </a:solidFill>
              </a:rPr>
              <a:t>JSON = JavaScript Object Notation</a:t>
            </a:r>
            <a:br>
              <a:rPr lang="en-US" dirty="0" smtClean="0">
                <a:solidFill>
                  <a:srgbClr val="000000"/>
                </a:solidFill>
              </a:rPr>
            </a:br>
            <a:r>
              <a:rPr lang="en-US" dirty="0" smtClean="0">
                <a:solidFill>
                  <a:srgbClr val="000000"/>
                </a:solidFill>
              </a:rPr>
              <a:t>SOAP = Simple Object Access Protocol</a:t>
            </a:r>
          </a:p>
          <a:p>
            <a:r>
              <a:rPr lang="en-US" dirty="0" smtClean="0">
                <a:solidFill>
                  <a:srgbClr val="000000"/>
                </a:solidFill>
              </a:rPr>
              <a:t>URI = uniform resource identifier</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8391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https://msdn.microsoft.com/en-us/library/bb833022.aspx</a:t>
            </a:r>
          </a:p>
          <a:p>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a:t>
            </a:fld>
            <a:endParaRPr lang="en-US"/>
          </a:p>
        </p:txBody>
      </p:sp>
    </p:spTree>
    <p:extLst>
      <p:ext uri="{BB962C8B-B14F-4D97-AF65-F5344CB8AC3E}">
        <p14:creationId xmlns:p14="http://schemas.microsoft.com/office/powerpoint/2010/main" val="3892797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solidFill>
                  <a:srgbClr val="000000"/>
                </a:solidFill>
              </a:rPr>
              <a:t>JSON = JavaScript Object Notation</a:t>
            </a:r>
            <a:br>
              <a:rPr lang="en-US" dirty="0" smtClean="0">
                <a:solidFill>
                  <a:srgbClr val="000000"/>
                </a:solidFill>
              </a:rPr>
            </a:br>
            <a:r>
              <a:rPr lang="en-US" dirty="0" smtClean="0">
                <a:solidFill>
                  <a:srgbClr val="000000"/>
                </a:solidFill>
              </a:rPr>
              <a:t>SOAP = Simple Object Access Protocol</a:t>
            </a:r>
          </a:p>
          <a:p>
            <a:r>
              <a:rPr lang="en-US" smtClean="0">
                <a:solidFill>
                  <a:srgbClr val="000000"/>
                </a:solidFill>
              </a:rPr>
              <a:t>URI = uniform resource identifier</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412164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solidFill>
                  <a:srgbClr val="000000"/>
                </a:solidFill>
              </a:rPr>
              <a:t>JSON = JavaScript Object Notation</a:t>
            </a:r>
            <a:br>
              <a:rPr lang="en-US" dirty="0" smtClean="0">
                <a:solidFill>
                  <a:srgbClr val="000000"/>
                </a:solidFill>
              </a:rPr>
            </a:br>
            <a:r>
              <a:rPr lang="en-US" dirty="0" smtClean="0">
                <a:solidFill>
                  <a:srgbClr val="000000"/>
                </a:solidFill>
              </a:rPr>
              <a:t>SOAP = Simple Object Access Protocol</a:t>
            </a:r>
          </a:p>
          <a:p>
            <a:r>
              <a:rPr lang="en-US" smtClean="0">
                <a:solidFill>
                  <a:srgbClr val="000000"/>
                </a:solidFill>
              </a:rPr>
              <a:t>URI = uniform resource identifier</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3379270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solidFill>
                  <a:srgbClr val="000000"/>
                </a:solidFill>
              </a:rPr>
              <a:t>API = application programming interface</a:t>
            </a:r>
          </a:p>
          <a:p>
            <a:r>
              <a:rPr lang="en-US" dirty="0" err="1" smtClean="0">
                <a:solidFill>
                  <a:srgbClr val="000000"/>
                </a:solidFill>
              </a:rPr>
              <a:t>AtomPub</a:t>
            </a:r>
            <a:r>
              <a:rPr lang="en-US" dirty="0" smtClean="0">
                <a:solidFill>
                  <a:srgbClr val="000000"/>
                </a:solidFill>
              </a:rPr>
              <a:t> = Atom Publishing Protocol	</a:t>
            </a:r>
          </a:p>
          <a:p>
            <a:r>
              <a:rPr lang="en-US" dirty="0" smtClean="0">
                <a:solidFill>
                  <a:srgbClr val="000000"/>
                </a:solidFill>
              </a:rPr>
              <a:t>RIA = rich Internet application</a:t>
            </a:r>
          </a:p>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129810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40</a:t>
            </a:fld>
            <a:endParaRPr lang="en-US"/>
          </a:p>
        </p:txBody>
      </p:sp>
    </p:spTree>
    <p:extLst>
      <p:ext uri="{BB962C8B-B14F-4D97-AF65-F5344CB8AC3E}">
        <p14:creationId xmlns:p14="http://schemas.microsoft.com/office/powerpoint/2010/main" val="1346317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41</a:t>
            </a:fld>
            <a:endParaRPr lang="en-US"/>
          </a:p>
        </p:txBody>
      </p:sp>
    </p:spTree>
    <p:extLst>
      <p:ext uri="{BB962C8B-B14F-4D97-AF65-F5344CB8AC3E}">
        <p14:creationId xmlns:p14="http://schemas.microsoft.com/office/powerpoint/2010/main" val="1961597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42</a:t>
            </a:fld>
            <a:endParaRPr lang="en-US"/>
          </a:p>
        </p:txBody>
      </p:sp>
    </p:spTree>
    <p:extLst>
      <p:ext uri="{BB962C8B-B14F-4D97-AF65-F5344CB8AC3E}">
        <p14:creationId xmlns:p14="http://schemas.microsoft.com/office/powerpoint/2010/main" val="3168085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Arial" charset="0"/>
                <a:ea typeface="ＭＳ Ｐゴシック" charset="-128"/>
                <a:cs typeface="ＭＳ Ｐゴシック" charset="-128"/>
              </a:rPr>
              <a:t>C:\Program Files (x86)\Microsoft Visual Studio 12.0\Common7\IDE\</a:t>
            </a:r>
            <a:r>
              <a:rPr lang="fr-FR" sz="1200" b="0" i="0" kern="1200" dirty="0" err="1" smtClean="0">
                <a:solidFill>
                  <a:schemeClr val="tx1"/>
                </a:solidFill>
                <a:effectLst/>
                <a:latin typeface="Arial" charset="0"/>
                <a:ea typeface="ＭＳ Ｐゴシック" charset="-128"/>
                <a:cs typeface="ＭＳ Ｐゴシック" charset="-128"/>
              </a:rPr>
              <a:t>WcfTestClient.exe</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462776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53</a:t>
            </a:fld>
            <a:endParaRPr lang="en-US"/>
          </a:p>
        </p:txBody>
      </p:sp>
    </p:spTree>
    <p:extLst>
      <p:ext uri="{BB962C8B-B14F-4D97-AF65-F5344CB8AC3E}">
        <p14:creationId xmlns:p14="http://schemas.microsoft.com/office/powerpoint/2010/main" val="411783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FR" dirty="0" smtClean="0">
                <a:latin typeface="Arial" panose="020B0604020202020204" pitchFamily="34" charset="0"/>
                <a:ea typeface="ＭＳ Ｐゴシック" panose="020B0600070205080204" pitchFamily="34" charset="-128"/>
              </a:rPr>
              <a:t>On peut citer la </a:t>
            </a:r>
            <a:r>
              <a:rPr lang="fr-FR" dirty="0" smtClean="0">
                <a:latin typeface="Arial" panose="020B0604020202020204" pitchFamily="34" charset="0"/>
                <a:ea typeface="ＭＳ Ｐゴシック" panose="020B0600070205080204" pitchFamily="34" charset="-128"/>
                <a:hlinkClick r:id="rId3" tooltip="Société nationale des chemins de fer français"/>
              </a:rPr>
              <a:t>SNCF</a:t>
            </a:r>
            <a:r>
              <a:rPr lang="fr-FR" dirty="0" smtClean="0">
                <a:latin typeface="Arial" panose="020B0604020202020204" pitchFamily="34" charset="0"/>
                <a:ea typeface="ＭＳ Ｐゴシック" panose="020B0600070205080204" pitchFamily="34" charset="-128"/>
              </a:rPr>
              <a:t>, qui a mis en place une architecture de type SOA pour son système de réservation (recherche d'horaire, demande de tarif, réservation...) qui prend en charge à la fois les terminaux des guichets des agences et gares, et les sollicitations de son </a:t>
            </a:r>
            <a:r>
              <a:rPr lang="fr-FR" i="1" dirty="0" smtClean="0">
                <a:latin typeface="Arial" panose="020B0604020202020204" pitchFamily="34" charset="0"/>
                <a:ea typeface="ＭＳ Ｐゴシック" panose="020B0600070205080204" pitchFamily="34" charset="-128"/>
                <a:hlinkClick r:id="rId4" tooltip="http://www.voyages-sncf.com"/>
              </a:rPr>
              <a:t>site web de commande en ligne</a:t>
            </a:r>
            <a:r>
              <a:rPr lang="fr-FR" dirty="0" smtClean="0">
                <a:latin typeface="Arial" panose="020B0604020202020204" pitchFamily="34" charset="0"/>
                <a:ea typeface="ＭＳ Ｐゴシック" panose="020B0600070205080204" pitchFamily="34" charset="-128"/>
              </a:rPr>
              <a:t> </a:t>
            </a:r>
          </a:p>
          <a:p>
            <a:pPr eaLnBrk="1" hangingPunct="1"/>
            <a:endParaRPr lang="fr-FR" dirty="0" smtClean="0">
              <a:latin typeface="Arial" panose="020B0604020202020204" pitchFamily="34" charset="0"/>
              <a:ea typeface="ＭＳ Ｐゴシック" panose="020B0600070205080204" pitchFamily="34" charset="-128"/>
            </a:endParaRPr>
          </a:p>
          <a:p>
            <a:pPr eaLnBrk="1" hangingPunct="1"/>
            <a:r>
              <a:rPr lang="fr-FR" dirty="0" smtClean="0">
                <a:latin typeface="Arial" panose="020B0604020202020204" pitchFamily="34" charset="0"/>
                <a:ea typeface="ＭＳ Ｐゴシック" panose="020B0600070205080204" pitchFamily="34" charset="-128"/>
              </a:rPr>
              <a:t>Les architectures SOA reposent principalement sur l’utilisation d’interface d’invocation (</a:t>
            </a:r>
            <a:r>
              <a:rPr lang="fr-FR" dirty="0" smtClean="0">
                <a:latin typeface="Arial" panose="020B0604020202020204" pitchFamily="34" charset="0"/>
                <a:ea typeface="ＭＳ Ｐゴシック" panose="020B0600070205080204" pitchFamily="34" charset="-128"/>
                <a:hlinkClick r:id="rId5" tooltip="Simple object access protocol"/>
              </a:rPr>
              <a:t>SOAP</a:t>
            </a:r>
            <a:r>
              <a:rPr lang="fr-FR" dirty="0" smtClean="0">
                <a:latin typeface="Arial" panose="020B0604020202020204" pitchFamily="34" charset="0"/>
                <a:ea typeface="ＭＳ Ｐゴシック" panose="020B0600070205080204" pitchFamily="34" charset="-128"/>
              </a:rPr>
              <a:t>) et de vocabulaire de description de données (</a:t>
            </a:r>
            <a:r>
              <a:rPr lang="fr-FR" dirty="0" smtClean="0">
                <a:latin typeface="Arial" panose="020B0604020202020204" pitchFamily="34" charset="0"/>
                <a:ea typeface="ＭＳ Ｐゴシック" panose="020B0600070205080204" pitchFamily="34" charset="-128"/>
                <a:hlinkClick r:id="rId6" tooltip="Web Services Description Language"/>
              </a:rPr>
              <a:t>WSDL</a:t>
            </a:r>
            <a:r>
              <a:rPr lang="fr-FR" dirty="0" smtClean="0">
                <a:latin typeface="Arial" panose="020B0604020202020204" pitchFamily="34" charset="0"/>
                <a:ea typeface="ＭＳ Ｐゴシック" panose="020B0600070205080204" pitchFamily="34" charset="-128"/>
              </a:rPr>
              <a:t> et </a:t>
            </a:r>
            <a:r>
              <a:rPr lang="fr-FR" dirty="0" smtClean="0">
                <a:latin typeface="Arial" panose="020B0604020202020204" pitchFamily="34" charset="0"/>
                <a:ea typeface="ＭＳ Ｐゴシック" panose="020B0600070205080204" pitchFamily="34" charset="-128"/>
                <a:hlinkClick r:id="rId7" tooltip="Extensible Markup Language"/>
              </a:rPr>
              <a:t>XML</a:t>
            </a:r>
            <a:r>
              <a:rPr lang="fr-FR" dirty="0" smtClean="0">
                <a:latin typeface="Arial" panose="020B0604020202020204" pitchFamily="34" charset="0"/>
                <a:ea typeface="ＭＳ Ｐゴシック" panose="020B0600070205080204" pitchFamily="34" charset="-128"/>
              </a:rPr>
              <a:t>) qui doivent être communs à l’ensemble des agents (fournisseurs de services et utilisateurs de services).</a:t>
            </a:r>
            <a:br>
              <a:rPr lang="fr-FR" dirty="0" smtClean="0">
                <a:latin typeface="Arial" panose="020B0604020202020204" pitchFamily="34" charset="0"/>
                <a:ea typeface="ＭＳ Ｐゴシック" panose="020B0600070205080204" pitchFamily="34" charset="-128"/>
              </a:rPr>
            </a:br>
            <a:endParaRPr lang="fr-FR" dirty="0" smtClean="0">
              <a:latin typeface="Arial" panose="020B0604020202020204" pitchFamily="34" charset="0"/>
              <a:ea typeface="ＭＳ Ｐゴシック" panose="020B0600070205080204" pitchFamily="34" charset="-128"/>
            </a:endParaRPr>
          </a:p>
          <a:p>
            <a:pPr eaLnBrk="1" hangingPunct="1"/>
            <a:r>
              <a:rPr lang="fr-FR" dirty="0" smtClean="0">
                <a:latin typeface="Arial" panose="020B0604020202020204" pitchFamily="34" charset="0"/>
                <a:ea typeface="ＭＳ Ｐゴシック" panose="020B0600070205080204" pitchFamily="34" charset="-128"/>
              </a:rPr>
              <a:t>la notion de SOA (pour architecture orientée services) définie un modèle d'interaction applicative mettant en </a:t>
            </a:r>
            <a:r>
              <a:rPr lang="fr-FR" dirty="0" err="1" smtClean="0">
                <a:latin typeface="Arial" panose="020B0604020202020204" pitchFamily="34" charset="0"/>
                <a:ea typeface="ＭＳ Ｐゴシック" panose="020B0600070205080204" pitchFamily="34" charset="-128"/>
              </a:rPr>
              <a:t>oeuvre</a:t>
            </a:r>
            <a:r>
              <a:rPr lang="fr-FR" dirty="0" smtClean="0">
                <a:latin typeface="Arial" panose="020B0604020202020204" pitchFamily="34" charset="0"/>
                <a:ea typeface="ＭＳ Ｐゴシック" panose="020B0600070205080204" pitchFamily="34" charset="-128"/>
              </a:rPr>
              <a:t> des connexions en couplage lâche entre divers composants logiciels (ou agents). Ici, on entend par "service" une action exécutée par un composant "fournisseur" à l'attention d'un composant "consommateur", basé éventuellement sur un autre système. </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a:t>
            </a:fld>
            <a:endParaRPr lang="en-US"/>
          </a:p>
        </p:txBody>
      </p:sp>
    </p:spTree>
    <p:extLst>
      <p:ext uri="{BB962C8B-B14F-4D97-AF65-F5344CB8AC3E}">
        <p14:creationId xmlns:p14="http://schemas.microsoft.com/office/powerpoint/2010/main" val="973846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54</a:t>
            </a:fld>
            <a:endParaRPr lang="en-US"/>
          </a:p>
        </p:txBody>
      </p:sp>
    </p:spTree>
    <p:extLst>
      <p:ext uri="{BB962C8B-B14F-4D97-AF65-F5344CB8AC3E}">
        <p14:creationId xmlns:p14="http://schemas.microsoft.com/office/powerpoint/2010/main" val="1469575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55</a:t>
            </a:fld>
            <a:endParaRPr lang="en-US"/>
          </a:p>
        </p:txBody>
      </p:sp>
    </p:spTree>
    <p:extLst>
      <p:ext uri="{BB962C8B-B14F-4D97-AF65-F5344CB8AC3E}">
        <p14:creationId xmlns:p14="http://schemas.microsoft.com/office/powerpoint/2010/main" val="1360299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56</a:t>
            </a:fld>
            <a:endParaRPr lang="en-US"/>
          </a:p>
        </p:txBody>
      </p:sp>
    </p:spTree>
    <p:extLst>
      <p:ext uri="{BB962C8B-B14F-4D97-AF65-F5344CB8AC3E}">
        <p14:creationId xmlns:p14="http://schemas.microsoft.com/office/powerpoint/2010/main" val="2931328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57</a:t>
            </a:fld>
            <a:endParaRPr lang="en-US"/>
          </a:p>
        </p:txBody>
      </p:sp>
    </p:spTree>
    <p:extLst>
      <p:ext uri="{BB962C8B-B14F-4D97-AF65-F5344CB8AC3E}">
        <p14:creationId xmlns:p14="http://schemas.microsoft.com/office/powerpoint/2010/main" val="3077264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58</a:t>
            </a:fld>
            <a:endParaRPr lang="en-US"/>
          </a:p>
        </p:txBody>
      </p:sp>
    </p:spTree>
    <p:extLst>
      <p:ext uri="{BB962C8B-B14F-4D97-AF65-F5344CB8AC3E}">
        <p14:creationId xmlns:p14="http://schemas.microsoft.com/office/powerpoint/2010/main" val="588771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59</a:t>
            </a:fld>
            <a:endParaRPr lang="en-US"/>
          </a:p>
        </p:txBody>
      </p:sp>
    </p:spTree>
    <p:extLst>
      <p:ext uri="{BB962C8B-B14F-4D97-AF65-F5344CB8AC3E}">
        <p14:creationId xmlns:p14="http://schemas.microsoft.com/office/powerpoint/2010/main" val="23449895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60</a:t>
            </a:fld>
            <a:endParaRPr lang="en-US"/>
          </a:p>
        </p:txBody>
      </p:sp>
    </p:spTree>
    <p:extLst>
      <p:ext uri="{BB962C8B-B14F-4D97-AF65-F5344CB8AC3E}">
        <p14:creationId xmlns:p14="http://schemas.microsoft.com/office/powerpoint/2010/main" val="10370415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https://msdn.microsoft.com/en-us/library/system.servicemodel.web.webinvokeattribute(v=vs.110).aspx</a:t>
            </a:r>
          </a:p>
          <a:p>
            <a:endParaRPr lang="fr-FR" dirty="0" smtClean="0"/>
          </a:p>
          <a:p>
            <a:r>
              <a:rPr lang="fr-FR" dirty="0" err="1" smtClean="0"/>
              <a:t>Perfect</a:t>
            </a:r>
            <a:r>
              <a:rPr lang="fr-FR" dirty="0" smtClean="0"/>
              <a:t> </a:t>
            </a:r>
            <a:r>
              <a:rPr lang="fr-FR" dirty="0" err="1" smtClean="0"/>
              <a:t>explanation</a:t>
            </a:r>
            <a:r>
              <a:rPr lang="fr-FR" dirty="0" smtClean="0"/>
              <a:t> -</a:t>
            </a:r>
            <a:r>
              <a:rPr lang="fr-FR" baseline="0" dirty="0" smtClean="0"/>
              <a:t> </a:t>
            </a:r>
            <a:r>
              <a:rPr lang="fr-FR" dirty="0" err="1" smtClean="0"/>
              <a:t>BodyStyle</a:t>
            </a:r>
            <a:r>
              <a:rPr lang="fr-FR" baseline="0" dirty="0" smtClean="0"/>
              <a:t> </a:t>
            </a:r>
            <a:r>
              <a:rPr lang="fr-FR" baseline="0" dirty="0" err="1" smtClean="0"/>
              <a:t>attribute</a:t>
            </a:r>
            <a:r>
              <a:rPr lang="fr-FR" baseline="0" dirty="0" smtClean="0"/>
              <a:t> :</a:t>
            </a:r>
          </a:p>
          <a:p>
            <a:r>
              <a:rPr lang="en-US" dirty="0" smtClean="0"/>
              <a:t>http://stackoverflow.com/a/20225936</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6063480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64</a:t>
            </a:fld>
            <a:endParaRPr lang="en-US"/>
          </a:p>
        </p:txBody>
      </p:sp>
    </p:spTree>
    <p:extLst>
      <p:ext uri="{BB962C8B-B14F-4D97-AF65-F5344CB8AC3E}">
        <p14:creationId xmlns:p14="http://schemas.microsoft.com/office/powerpoint/2010/main" val="2987586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65</a:t>
            </a:fld>
            <a:endParaRPr lang="en-US"/>
          </a:p>
        </p:txBody>
      </p:sp>
    </p:spTree>
    <p:extLst>
      <p:ext uri="{BB962C8B-B14F-4D97-AF65-F5344CB8AC3E}">
        <p14:creationId xmlns:p14="http://schemas.microsoft.com/office/powerpoint/2010/main" val="424199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buFontTx/>
              <a:buChar char="•"/>
            </a:pPr>
            <a:r>
              <a:rPr lang="fr-FR" dirty="0" smtClean="0">
                <a:latin typeface="Arial" panose="020B0604020202020204" pitchFamily="34" charset="0"/>
                <a:ea typeface="ＭＳ Ｐゴシック" panose="020B0600070205080204" pitchFamily="34" charset="-128"/>
              </a:rPr>
              <a:t>Les frontières d’un service sont explicites </a:t>
            </a:r>
            <a:r>
              <a:rPr lang="en-US" dirty="0" smtClean="0">
                <a:latin typeface="Arial" panose="020B0604020202020204" pitchFamily="34" charset="0"/>
                <a:ea typeface="ＭＳ Ｐゴシック" panose="020B0600070205080204" pitchFamily="34" charset="-128"/>
              </a:rPr>
              <a:t>: </a:t>
            </a:r>
            <a:r>
              <a:rPr lang="fr-FR" dirty="0" smtClean="0">
                <a:latin typeface="Arial" panose="020B0604020202020204" pitchFamily="34" charset="0"/>
                <a:ea typeface="ＭＳ Ｐゴシック" panose="020B0600070205080204" pitchFamily="34" charset="-128"/>
              </a:rPr>
              <a:t>Le client et le développeur sont conscients que l’appel aux méthodes distantes se fait à travers des messages et passent par le réseau. Cela permet par exemple d’utiliser d’autres méthodes que la classique demande/réponse synchrone qui est utilisée pour simuler l’appel à une méthode locale.</a:t>
            </a:r>
          </a:p>
          <a:p>
            <a:pPr eaLnBrk="1" hangingPunct="1">
              <a:buFontTx/>
              <a:buChar char="•"/>
            </a:pPr>
            <a:endParaRPr lang="en-US" dirty="0" smtClean="0">
              <a:latin typeface="Arial" panose="020B0604020202020204" pitchFamily="34" charset="0"/>
              <a:ea typeface="ＭＳ Ｐゴシック" panose="020B0600070205080204" pitchFamily="34" charset="-128"/>
            </a:endParaRPr>
          </a:p>
          <a:p>
            <a:pPr eaLnBrk="1" hangingPunct="1">
              <a:buFontTx/>
              <a:buChar char="•"/>
            </a:pPr>
            <a:r>
              <a:rPr lang="fr-FR" dirty="0" smtClean="0">
                <a:latin typeface="Arial" panose="020B0604020202020204" pitchFamily="34" charset="0"/>
                <a:ea typeface="ＭＳ Ｐゴシック" panose="020B0600070205080204" pitchFamily="34" charset="-128"/>
              </a:rPr>
              <a:t>Les services sont indépendants</a:t>
            </a:r>
            <a:r>
              <a:rPr lang="en-US" dirty="0" smtClean="0">
                <a:latin typeface="Arial" panose="020B0604020202020204" pitchFamily="34" charset="0"/>
                <a:ea typeface="ＭＳ Ｐゴシック" panose="020B0600070205080204" pitchFamily="34" charset="-128"/>
              </a:rPr>
              <a:t> : </a:t>
            </a:r>
            <a:r>
              <a:rPr lang="fr-FR" dirty="0" smtClean="0">
                <a:latin typeface="Arial" panose="020B0604020202020204" pitchFamily="34" charset="0"/>
                <a:ea typeface="ＭＳ Ｐゴシック" panose="020B0600070205080204" pitchFamily="34" charset="-128"/>
              </a:rPr>
              <a:t>Un service est autonome, et donc ce sont les clients qui doivent s’adapter lors de l’évolution d’un service à une nouvelle version. L’avantage est qu’ainsi l’interaction entre plusieurs services se fait naturellement et les services s’adaptent entre eux aux nouvelles contraintes. Il est donc important pour le service de gérer les erreurs, surtout pour les clients qui ne seraient pas à jour.</a:t>
            </a:r>
          </a:p>
          <a:p>
            <a:pPr eaLnBrk="1" hangingPunct="1">
              <a:buFontTx/>
              <a:buChar char="•"/>
            </a:pPr>
            <a:endParaRPr lang="en-US" dirty="0" smtClean="0">
              <a:latin typeface="Arial" panose="020B0604020202020204" pitchFamily="34" charset="0"/>
              <a:ea typeface="ＭＳ Ｐゴシック" panose="020B0600070205080204" pitchFamily="34" charset="-128"/>
            </a:endParaRPr>
          </a:p>
          <a:p>
            <a:pPr eaLnBrk="1" hangingPunct="1">
              <a:buFontTx/>
              <a:buChar char="•"/>
            </a:pPr>
            <a:r>
              <a:rPr lang="fr-FR" dirty="0" smtClean="0">
                <a:latin typeface="Arial" panose="020B0604020202020204" pitchFamily="34" charset="0"/>
                <a:ea typeface="ＭＳ Ｐゴシック" panose="020B0600070205080204" pitchFamily="34" charset="-128"/>
              </a:rPr>
              <a:t>L’utilisation d’un service est décrite à l’aide d’un contrat :</a:t>
            </a:r>
            <a:r>
              <a:rPr lang="en-US" dirty="0" smtClean="0">
                <a:latin typeface="Arial" panose="020B0604020202020204" pitchFamily="34" charset="0"/>
                <a:ea typeface="ＭＳ Ｐゴシック" panose="020B0600070205080204" pitchFamily="34" charset="-128"/>
              </a:rPr>
              <a:t> </a:t>
            </a:r>
            <a:r>
              <a:rPr lang="fr-FR" dirty="0" smtClean="0">
                <a:latin typeface="Arial" panose="020B0604020202020204" pitchFamily="34" charset="0"/>
                <a:ea typeface="ＭＳ Ｐゴシック" panose="020B0600070205080204" pitchFamily="34" charset="-128"/>
              </a:rPr>
              <a:t>Le contrat est un représenté par un fichier XML. Il contient entre autres la structure des informations contenues dans les messages entrant et sortant. Ce contrat peut contenir de commentaires. Le contrat est souvent utilisé pour définir la construction des classes du client.</a:t>
            </a:r>
          </a:p>
          <a:p>
            <a:pPr eaLnBrk="1" hangingPunct="1">
              <a:buFontTx/>
              <a:buChar char="•"/>
            </a:pPr>
            <a:endParaRPr lang="en-US" dirty="0" smtClean="0">
              <a:latin typeface="Arial" panose="020B0604020202020204" pitchFamily="34" charset="0"/>
              <a:ea typeface="ＭＳ Ｐゴシック" panose="020B0600070205080204" pitchFamily="34" charset="-128"/>
            </a:endParaRPr>
          </a:p>
          <a:p>
            <a:pPr eaLnBrk="1" hangingPunct="1">
              <a:buFontTx/>
              <a:buChar char="•"/>
            </a:pPr>
            <a:r>
              <a:rPr lang="fr-FR" dirty="0" smtClean="0">
                <a:latin typeface="Arial" panose="020B0604020202020204" pitchFamily="34" charset="0"/>
                <a:ea typeface="ＭＳ Ｐゴシック" panose="020B0600070205080204" pitchFamily="34" charset="-128"/>
              </a:rPr>
              <a:t>La sémantique est dictée par des règles :</a:t>
            </a:r>
            <a:r>
              <a:rPr lang="en-US" dirty="0" smtClean="0">
                <a:latin typeface="Arial" panose="020B0604020202020204" pitchFamily="34" charset="0"/>
                <a:ea typeface="ＭＳ Ｐゴシック" panose="020B0600070205080204" pitchFamily="34" charset="-128"/>
              </a:rPr>
              <a:t> </a:t>
            </a:r>
            <a:r>
              <a:rPr lang="fr-FR" dirty="0" smtClean="0">
                <a:latin typeface="Arial" panose="020B0604020202020204" pitchFamily="34" charset="0"/>
                <a:ea typeface="ＭＳ Ｐゴシック" panose="020B0600070205080204" pitchFamily="34" charset="-128"/>
              </a:rPr>
              <a:t>La sémantique, le format des messages et la stratégie d’accès au service peuvent être spécifiés (si nécessaire) dans le contrat par des règles. Ainsi, un service peut définir qu’il n’accepte que les messages entrants encryptés d’une certaine façon, ou encore qu’il n’est accessible que dans une tranche horaire définie, etc. La définition de cette sémantique peut être consommée par un </a:t>
            </a:r>
            <a:r>
              <a:rPr lang="fr-FR" dirty="0" err="1" smtClean="0">
                <a:latin typeface="Arial" panose="020B0604020202020204" pitchFamily="34" charset="0"/>
                <a:ea typeface="ＭＳ Ｐゴシック" panose="020B0600070205080204" pitchFamily="34" charset="-128"/>
              </a:rPr>
              <a:t>framework</a:t>
            </a:r>
            <a:r>
              <a:rPr lang="fr-FR" dirty="0" smtClean="0">
                <a:latin typeface="Arial" panose="020B0604020202020204" pitchFamily="34" charset="0"/>
                <a:ea typeface="ＭＳ Ｐゴシック" panose="020B0600070205080204" pitchFamily="34" charset="-128"/>
              </a:rPr>
              <a:t>, pour que l’encryptage des données se fasse automatiquement sans intervention du développeur du client, par exemple.</a:t>
            </a:r>
          </a:p>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a:t>
            </a:fld>
            <a:endParaRPr lang="en-US"/>
          </a:p>
        </p:txBody>
      </p:sp>
    </p:spTree>
    <p:extLst>
      <p:ext uri="{BB962C8B-B14F-4D97-AF65-F5344CB8AC3E}">
        <p14:creationId xmlns:p14="http://schemas.microsoft.com/office/powerpoint/2010/main" val="1018703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66</a:t>
            </a:fld>
            <a:endParaRPr lang="en-US"/>
          </a:p>
        </p:txBody>
      </p:sp>
    </p:spTree>
    <p:extLst>
      <p:ext uri="{BB962C8B-B14F-4D97-AF65-F5344CB8AC3E}">
        <p14:creationId xmlns:p14="http://schemas.microsoft.com/office/powerpoint/2010/main" val="21573463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67</a:t>
            </a:fld>
            <a:endParaRPr lang="en-US"/>
          </a:p>
        </p:txBody>
      </p:sp>
    </p:spTree>
    <p:extLst>
      <p:ext uri="{BB962C8B-B14F-4D97-AF65-F5344CB8AC3E}">
        <p14:creationId xmlns:p14="http://schemas.microsoft.com/office/powerpoint/2010/main" val="508076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68</a:t>
            </a:fld>
            <a:endParaRPr lang="en-US"/>
          </a:p>
        </p:txBody>
      </p:sp>
    </p:spTree>
    <p:extLst>
      <p:ext uri="{BB962C8B-B14F-4D97-AF65-F5344CB8AC3E}">
        <p14:creationId xmlns:p14="http://schemas.microsoft.com/office/powerpoint/2010/main" val="5228558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FR" dirty="0" err="1" smtClean="0">
                <a:latin typeface="Arial" panose="020B0604020202020204" pitchFamily="34" charset="0"/>
                <a:ea typeface="ＭＳ Ｐゴシック" panose="020B0600070205080204" pitchFamily="34" charset="-128"/>
              </a:rPr>
              <a:t>Endpoints</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can</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also</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be</a:t>
            </a:r>
            <a:r>
              <a:rPr lang="fr-FR" dirty="0" smtClean="0">
                <a:latin typeface="Arial" panose="020B0604020202020204" pitchFamily="34" charset="0"/>
                <a:ea typeface="ＭＳ Ｐゴシック" panose="020B0600070205080204" pitchFamily="34" charset="-128"/>
              </a:rPr>
              <a:t> </a:t>
            </a:r>
            <a:r>
              <a:rPr lang="fr-FR" dirty="0" err="1" smtClean="0">
                <a:latin typeface="Arial" panose="020B0604020202020204" pitchFamily="34" charset="0"/>
                <a:ea typeface="ＭＳ Ｐゴシック" panose="020B0600070205080204" pitchFamily="34" charset="-128"/>
              </a:rPr>
              <a:t>used</a:t>
            </a:r>
            <a:r>
              <a:rPr lang="fr-FR" dirty="0" smtClean="0">
                <a:latin typeface="Arial" panose="020B0604020202020204" pitchFamily="34" charset="0"/>
                <a:ea typeface="ＭＳ Ｐゴシック" panose="020B0600070205080204" pitchFamily="34" charset="-128"/>
              </a:rPr>
              <a:t> for </a:t>
            </a:r>
            <a:r>
              <a:rPr lang="fr-FR" dirty="0" err="1" smtClean="0">
                <a:latin typeface="Arial" panose="020B0604020202020204" pitchFamily="34" charset="0"/>
                <a:ea typeface="ＭＳ Ｐゴシック" panose="020B0600070205080204" pitchFamily="34" charset="-128"/>
              </a:rPr>
              <a:t>Metadata</a:t>
            </a:r>
            <a:r>
              <a:rPr lang="fr-FR" baseline="0" dirty="0" smtClean="0">
                <a:latin typeface="Arial" panose="020B0604020202020204" pitchFamily="34" charset="0"/>
                <a:ea typeface="ＭＳ Ｐゴシック" panose="020B0600070205080204" pitchFamily="34" charset="-128"/>
              </a:rPr>
              <a:t> Exchange</a:t>
            </a:r>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69</a:t>
            </a:fld>
            <a:endParaRPr lang="en-US"/>
          </a:p>
        </p:txBody>
      </p:sp>
    </p:spTree>
    <p:extLst>
      <p:ext uri="{BB962C8B-B14F-4D97-AF65-F5344CB8AC3E}">
        <p14:creationId xmlns:p14="http://schemas.microsoft.com/office/powerpoint/2010/main" val="16040760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70</a:t>
            </a:fld>
            <a:endParaRPr lang="en-US"/>
          </a:p>
        </p:txBody>
      </p:sp>
    </p:spTree>
    <p:extLst>
      <p:ext uri="{BB962C8B-B14F-4D97-AF65-F5344CB8AC3E}">
        <p14:creationId xmlns:p14="http://schemas.microsoft.com/office/powerpoint/2010/main" val="8845058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71</a:t>
            </a:fld>
            <a:endParaRPr lang="en-US"/>
          </a:p>
        </p:txBody>
      </p:sp>
    </p:spTree>
    <p:extLst>
      <p:ext uri="{BB962C8B-B14F-4D97-AF65-F5344CB8AC3E}">
        <p14:creationId xmlns:p14="http://schemas.microsoft.com/office/powerpoint/2010/main" val="7548867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75</a:t>
            </a:fld>
            <a:endParaRPr lang="en-US"/>
          </a:p>
        </p:txBody>
      </p:sp>
    </p:spTree>
    <p:extLst>
      <p:ext uri="{BB962C8B-B14F-4D97-AF65-F5344CB8AC3E}">
        <p14:creationId xmlns:p14="http://schemas.microsoft.com/office/powerpoint/2010/main" val="123589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FR" dirty="0" smtClean="0">
                <a:latin typeface="Arial" panose="020B0604020202020204" pitchFamily="34" charset="0"/>
                <a:ea typeface="ＭＳ Ｐゴシック" panose="020B0600070205080204" pitchFamily="34" charset="-128"/>
              </a:rPr>
              <a:t>http://blogs.msdn.com/b/bashmohandes/archive/2007/08/11/soa-via-wcf-part-1.aspx</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8</a:t>
            </a:fld>
            <a:endParaRPr lang="en-US"/>
          </a:p>
        </p:txBody>
      </p:sp>
    </p:spTree>
    <p:extLst>
      <p:ext uri="{BB962C8B-B14F-4D97-AF65-F5344CB8AC3E}">
        <p14:creationId xmlns:p14="http://schemas.microsoft.com/office/powerpoint/2010/main" val="20283760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76</a:t>
            </a:fld>
            <a:endParaRPr lang="en-US"/>
          </a:p>
        </p:txBody>
      </p:sp>
    </p:spTree>
    <p:extLst>
      <p:ext uri="{BB962C8B-B14F-4D97-AF65-F5344CB8AC3E}">
        <p14:creationId xmlns:p14="http://schemas.microsoft.com/office/powerpoint/2010/main" val="3004678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77</a:t>
            </a:fld>
            <a:endParaRPr lang="en-US"/>
          </a:p>
        </p:txBody>
      </p:sp>
    </p:spTree>
    <p:extLst>
      <p:ext uri="{BB962C8B-B14F-4D97-AF65-F5344CB8AC3E}">
        <p14:creationId xmlns:p14="http://schemas.microsoft.com/office/powerpoint/2010/main" val="20247176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78</a:t>
            </a:fld>
            <a:endParaRPr lang="en-US"/>
          </a:p>
        </p:txBody>
      </p:sp>
    </p:spTree>
    <p:extLst>
      <p:ext uri="{BB962C8B-B14F-4D97-AF65-F5344CB8AC3E}">
        <p14:creationId xmlns:p14="http://schemas.microsoft.com/office/powerpoint/2010/main" val="20452253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79</a:t>
            </a:fld>
            <a:endParaRPr lang="en-US"/>
          </a:p>
        </p:txBody>
      </p:sp>
    </p:spTree>
    <p:extLst>
      <p:ext uri="{BB962C8B-B14F-4D97-AF65-F5344CB8AC3E}">
        <p14:creationId xmlns:p14="http://schemas.microsoft.com/office/powerpoint/2010/main" val="24210668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80</a:t>
            </a:fld>
            <a:endParaRPr lang="en-US"/>
          </a:p>
        </p:txBody>
      </p:sp>
    </p:spTree>
    <p:extLst>
      <p:ext uri="{BB962C8B-B14F-4D97-AF65-F5344CB8AC3E}">
        <p14:creationId xmlns:p14="http://schemas.microsoft.com/office/powerpoint/2010/main" val="39556002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81</a:t>
            </a:fld>
            <a:endParaRPr lang="en-US"/>
          </a:p>
        </p:txBody>
      </p:sp>
    </p:spTree>
    <p:extLst>
      <p:ext uri="{BB962C8B-B14F-4D97-AF65-F5344CB8AC3E}">
        <p14:creationId xmlns:p14="http://schemas.microsoft.com/office/powerpoint/2010/main" val="27382038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82</a:t>
            </a:fld>
            <a:endParaRPr lang="en-US"/>
          </a:p>
        </p:txBody>
      </p:sp>
    </p:spTree>
    <p:extLst>
      <p:ext uri="{BB962C8B-B14F-4D97-AF65-F5344CB8AC3E}">
        <p14:creationId xmlns:p14="http://schemas.microsoft.com/office/powerpoint/2010/main" val="7100610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83</a:t>
            </a:fld>
            <a:endParaRPr lang="en-US"/>
          </a:p>
        </p:txBody>
      </p:sp>
    </p:spTree>
    <p:extLst>
      <p:ext uri="{BB962C8B-B14F-4D97-AF65-F5344CB8AC3E}">
        <p14:creationId xmlns:p14="http://schemas.microsoft.com/office/powerpoint/2010/main" val="12818648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9</a:t>
            </a:fld>
            <a:endParaRPr lang="en-US"/>
          </a:p>
        </p:txBody>
      </p:sp>
    </p:spTree>
    <p:extLst>
      <p:ext uri="{BB962C8B-B14F-4D97-AF65-F5344CB8AC3E}">
        <p14:creationId xmlns:p14="http://schemas.microsoft.com/office/powerpoint/2010/main" val="12348395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Answers</a:t>
            </a:r>
            <a:r>
              <a:rPr lang="fr-FR" dirty="0" smtClean="0"/>
              <a:t>:</a:t>
            </a:r>
          </a:p>
          <a:p>
            <a:r>
              <a:rPr lang="fr-FR" dirty="0" smtClean="0"/>
              <a:t>1) WCF - WCF Data Services -</a:t>
            </a:r>
            <a:r>
              <a:rPr lang="fr-FR" baseline="0" dirty="0" smtClean="0"/>
              <a:t> </a:t>
            </a:r>
            <a:r>
              <a:rPr lang="fr-FR" dirty="0" smtClean="0"/>
              <a:t>WCF</a:t>
            </a:r>
            <a:r>
              <a:rPr lang="fr-FR" baseline="0" dirty="0" smtClean="0"/>
              <a:t> RIA Services</a:t>
            </a:r>
          </a:p>
          <a:p>
            <a:r>
              <a:rPr lang="fr-FR" dirty="0" smtClean="0"/>
              <a:t>2) RESTFUL</a:t>
            </a:r>
          </a:p>
          <a:p>
            <a:r>
              <a:rPr lang="fr-FR" dirty="0" smtClean="0"/>
              <a:t>3) </a:t>
            </a:r>
            <a:r>
              <a:rPr lang="fr-FR" dirty="0" err="1" smtClean="0"/>
              <a:t>Every</a:t>
            </a:r>
            <a:r>
              <a:rPr lang="fr-FR" baseline="0" dirty="0" smtClean="0"/>
              <a:t> application</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1/19/16</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87</a:t>
            </a:fld>
            <a:endParaRPr lang="en-US"/>
          </a:p>
        </p:txBody>
      </p:sp>
    </p:spTree>
    <p:extLst>
      <p:ext uri="{BB962C8B-B14F-4D97-AF65-F5344CB8AC3E}">
        <p14:creationId xmlns:p14="http://schemas.microsoft.com/office/powerpoint/2010/main" val="253475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fr-FR" dirty="0" smtClean="0">
                <a:latin typeface="Arial" panose="020B0604020202020204" pitchFamily="34" charset="0"/>
                <a:ea typeface="ＭＳ Ｐゴシック" panose="020B0600070205080204" pitchFamily="34" charset="-128"/>
              </a:rPr>
              <a:t>Avantages :</a:t>
            </a:r>
          </a:p>
          <a:p>
            <a:pPr eaLnBrk="1" hangingPunct="1">
              <a:buFontTx/>
              <a:buChar char="•"/>
            </a:pPr>
            <a:r>
              <a:rPr lang="fr-FR" dirty="0" smtClean="0">
                <a:latin typeface="Arial" panose="020B0604020202020204" pitchFamily="34" charset="0"/>
                <a:ea typeface="ＭＳ Ｐゴシック" panose="020B0600070205080204" pitchFamily="34" charset="-128"/>
              </a:rPr>
              <a:t>Interopérabilité : Un service web développé en .Net pourra être consommé en Perl, en Java, en PHP…</a:t>
            </a:r>
          </a:p>
          <a:p>
            <a:pPr eaLnBrk="1" hangingPunct="1">
              <a:buFontTx/>
              <a:buChar char="•"/>
            </a:pPr>
            <a:r>
              <a:rPr lang="fr-FR" dirty="0" smtClean="0">
                <a:latin typeface="Arial" panose="020B0604020202020204" pitchFamily="34" charset="0"/>
                <a:ea typeface="ＭＳ Ｐゴシック" panose="020B0600070205080204" pitchFamily="34" charset="-128"/>
              </a:rPr>
              <a:t>Accès simplifié : L’utilisation d’HTTP comme protocole d’accès aux services web évite les problèmes liés à l’utilisation de firewalls</a:t>
            </a:r>
          </a:p>
          <a:p>
            <a:pPr eaLnBrk="1" hangingPunct="1">
              <a:buFontTx/>
              <a:buChar char="•"/>
            </a:pPr>
            <a:r>
              <a:rPr lang="fr-FR" dirty="0" smtClean="0">
                <a:latin typeface="Arial" panose="020B0604020202020204" pitchFamily="34" charset="0"/>
                <a:ea typeface="ＭＳ Ｐゴシック" panose="020B0600070205080204" pitchFamily="34" charset="-128"/>
              </a:rPr>
              <a:t>Format d’échange accessible : Les échanges entre le client et le service web est au format texte, ce qui facilite la compréhension et l’exploitation</a:t>
            </a:r>
          </a:p>
          <a:p>
            <a:pPr eaLnBrk="1" hangingPunct="1">
              <a:buFontTx/>
              <a:buChar char="•"/>
            </a:pPr>
            <a:r>
              <a:rPr lang="fr-FR" dirty="0" smtClean="0">
                <a:latin typeface="Arial" panose="020B0604020202020204" pitchFamily="34" charset="0"/>
                <a:ea typeface="ＭＳ Ｐゴシック" panose="020B0600070205080204" pitchFamily="34" charset="-128"/>
              </a:rPr>
              <a:t>Mise à disposition centralisée : Services permettent de mettre à disposition à un seul endroit un composant utilisé en interne ou de le fournir à des prestataires ou des clients</a:t>
            </a:r>
          </a:p>
          <a:p>
            <a:pPr eaLnBrk="1" hangingPunct="1">
              <a:buFontTx/>
              <a:buChar char="•"/>
            </a:pPr>
            <a:endParaRPr lang="fr-FR" dirty="0" smtClean="0">
              <a:latin typeface="Arial" panose="020B0604020202020204" pitchFamily="34" charset="0"/>
              <a:ea typeface="ＭＳ Ｐゴシック" panose="020B0600070205080204" pitchFamily="34" charset="-128"/>
            </a:endParaRPr>
          </a:p>
          <a:p>
            <a:pPr eaLnBrk="1" hangingPunct="1"/>
            <a:r>
              <a:rPr lang="fr-FR" dirty="0" smtClean="0">
                <a:latin typeface="Arial" panose="020B0604020202020204" pitchFamily="34" charset="0"/>
                <a:ea typeface="ＭＳ Ｐゴシック" panose="020B0600070205080204" pitchFamily="34" charset="-128"/>
              </a:rPr>
              <a:t>Inconvénients :</a:t>
            </a:r>
          </a:p>
          <a:p>
            <a:pPr eaLnBrk="1" hangingPunct="1">
              <a:buFontTx/>
              <a:buChar char="•"/>
            </a:pPr>
            <a:r>
              <a:rPr lang="fr-FR" dirty="0" smtClean="0">
                <a:latin typeface="Arial" panose="020B0604020202020204" pitchFamily="34" charset="0"/>
                <a:ea typeface="ＭＳ Ｐゴシック" panose="020B0600070205080204" pitchFamily="34" charset="-128"/>
              </a:rPr>
              <a:t>Services ne sont pas performants : L’utilisation de format texte, des standards du web et la compatibilité entre plate formes sont à ce prix</a:t>
            </a:r>
          </a:p>
          <a:p>
            <a:pPr eaLnBrk="1" hangingPunct="1">
              <a:buFontTx/>
              <a:buChar char="•"/>
            </a:pPr>
            <a:r>
              <a:rPr lang="fr-FR" dirty="0" smtClean="0">
                <a:latin typeface="Arial" panose="020B0604020202020204" pitchFamily="34" charset="0"/>
                <a:ea typeface="ＭＳ Ｐゴシック" panose="020B0600070205080204" pitchFamily="34" charset="-128"/>
              </a:rPr>
              <a:t>Une technologie en perpétuelle évolution : Les normes et les fonctionnalités ne cessent d’évoluer</a:t>
            </a:r>
          </a:p>
          <a:p>
            <a:pPr eaLnBrk="1" hangingPunct="1"/>
            <a:endParaRPr lang="fr-FR" dirty="0" smtClean="0">
              <a:latin typeface="Arial" panose="020B0604020202020204" pitchFamily="34" charset="0"/>
              <a:ea typeface="ＭＳ Ｐゴシック" panose="020B0600070205080204" pitchFamily="34" charset="-128"/>
            </a:endParaRPr>
          </a:p>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10</a:t>
            </a:fld>
            <a:endParaRPr lang="en-US"/>
          </a:p>
        </p:txBody>
      </p:sp>
    </p:spTree>
    <p:extLst>
      <p:ext uri="{BB962C8B-B14F-4D97-AF65-F5344CB8AC3E}">
        <p14:creationId xmlns:p14="http://schemas.microsoft.com/office/powerpoint/2010/main" val="221701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endParaRPr lang="fr-FR" dirty="0" smtClean="0">
              <a:latin typeface="Arial" panose="020B0604020202020204" pitchFamily="34" charset="0"/>
              <a:ea typeface="ＭＳ Ｐゴシック" panose="020B0600070205080204" pitchFamily="34" charset="-128"/>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A3D304C4-80F3-4AD2-A1FD-784E6B118675}" type="datetime1">
              <a:rPr lang="en-US" smtClean="0"/>
              <a:pPr/>
              <a:t>1/19/16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9DB53B3E-6D81-4D48-A985-2DA2713E56E4}" type="slidenum">
              <a:rPr lang="en-US" smtClean="0"/>
              <a:pPr/>
              <a:t>11</a:t>
            </a:fld>
            <a:endParaRPr lang="en-US"/>
          </a:p>
        </p:txBody>
      </p:sp>
    </p:spTree>
    <p:extLst>
      <p:ext uri="{BB962C8B-B14F-4D97-AF65-F5344CB8AC3E}">
        <p14:creationId xmlns:p14="http://schemas.microsoft.com/office/powerpoint/2010/main" val="19041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19/01/2016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19/01/2016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19/01/2016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19/01/2016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19/01/2016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19/01/2016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19/01/2016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19/01/2016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33.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82.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WCF</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4" name="Image 3"/>
          <p:cNvPicPr>
            <a:picLocks noChangeAspect="1"/>
          </p:cNvPicPr>
          <p:nvPr/>
        </p:nvPicPr>
        <p:blipFill>
          <a:blip r:embed="rId4"/>
          <a:stretch>
            <a:fillRect/>
          </a:stretch>
        </p:blipFill>
        <p:spPr>
          <a:xfrm>
            <a:off x="6300192" y="2353444"/>
            <a:ext cx="2599622" cy="266729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Advantages</a:t>
            </a:r>
            <a:r>
              <a:rPr lang="fr-FR" dirty="0" smtClean="0">
                <a:ea typeface="ＭＳ Ｐゴシック" pitchFamily="34" charset="-128"/>
              </a:rPr>
              <a:t> and </a:t>
            </a:r>
            <a:r>
              <a:rPr lang="fr-FR" dirty="0" err="1" smtClean="0">
                <a:ea typeface="ＭＳ Ｐゴシック" pitchFamily="34" charset="-128"/>
              </a:rPr>
              <a:t>Disadvantages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en-US" sz="2800" dirty="0">
                <a:ea typeface="ＭＳ Ｐゴシック" panose="020B0600070205080204" pitchFamily="34" charset="-128"/>
              </a:rPr>
              <a:t>Advantages:</a:t>
            </a:r>
          </a:p>
          <a:p>
            <a:pPr lvl="1" eaLnBrk="1" hangingPunct="1"/>
            <a:r>
              <a:rPr lang="en-US" sz="2400" dirty="0">
                <a:ea typeface="ＭＳ Ｐゴシック" panose="020B0600070205080204" pitchFamily="34" charset="-128"/>
              </a:rPr>
              <a:t>Interoperability</a:t>
            </a:r>
          </a:p>
          <a:p>
            <a:pPr lvl="1" eaLnBrk="1" hangingPunct="1"/>
            <a:r>
              <a:rPr lang="en-US" sz="2400" dirty="0">
                <a:ea typeface="ＭＳ Ｐゴシック" panose="020B0600070205080204" pitchFamily="34" charset="-128"/>
              </a:rPr>
              <a:t>Simplified access</a:t>
            </a:r>
          </a:p>
          <a:p>
            <a:pPr lvl="1" eaLnBrk="1" hangingPunct="1"/>
            <a:r>
              <a:rPr lang="en-US" sz="2400" dirty="0">
                <a:ea typeface="ＭＳ Ｐゴシック" panose="020B0600070205080204" pitchFamily="34" charset="-128"/>
              </a:rPr>
              <a:t>Accessible data exchange format</a:t>
            </a:r>
          </a:p>
          <a:p>
            <a:pPr lvl="1" eaLnBrk="1" hangingPunct="1"/>
            <a:r>
              <a:rPr lang="en-US" sz="2400" dirty="0">
                <a:ea typeface="ＭＳ Ｐゴシック" panose="020B0600070205080204" pitchFamily="34" charset="-128"/>
              </a:rPr>
              <a:t>Centralized </a:t>
            </a:r>
            <a:r>
              <a:rPr lang="en-US" sz="2400" dirty="0" smtClean="0">
                <a:ea typeface="ＭＳ Ｐゴシック" panose="020B0600070205080204" pitchFamily="34" charset="-128"/>
              </a:rPr>
              <a:t>arrangement </a:t>
            </a:r>
            <a:endParaRPr lang="en-US" sz="2400" dirty="0">
              <a:ea typeface="ＭＳ Ｐゴシック" panose="020B0600070205080204" pitchFamily="34" charset="-128"/>
            </a:endParaRPr>
          </a:p>
          <a:p>
            <a:pPr eaLnBrk="1" hangingPunct="1"/>
            <a:r>
              <a:rPr lang="en-US" sz="2800" dirty="0">
                <a:ea typeface="ＭＳ Ｐゴシック" panose="020B0600070205080204" pitchFamily="34" charset="-128"/>
              </a:rPr>
              <a:t>Disadvantages:</a:t>
            </a:r>
          </a:p>
          <a:p>
            <a:pPr lvl="1" eaLnBrk="1" hangingPunct="1"/>
            <a:r>
              <a:rPr lang="en-US" sz="2400" dirty="0">
                <a:ea typeface="ＭＳ Ｐゴシック" panose="020B0600070205080204" pitchFamily="34" charset="-128"/>
              </a:rPr>
              <a:t>Poor performance</a:t>
            </a:r>
          </a:p>
          <a:p>
            <a:pPr lvl="1" eaLnBrk="1" hangingPunct="1"/>
            <a:r>
              <a:rPr lang="en-US" sz="2400" dirty="0">
                <a:ea typeface="ＭＳ Ｐゴシック" panose="020B0600070205080204" pitchFamily="34" charset="-128"/>
              </a:rPr>
              <a:t>Ever-changing standards</a:t>
            </a:r>
          </a:p>
          <a:p>
            <a:pPr lvl="1" eaLnBrk="1" hangingPunct="1"/>
            <a:endParaRPr lang="en-US" sz="2400"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36123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SOA Data Exchange</a:t>
            </a: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en-US" sz="2800" dirty="0" smtClean="0">
                <a:ea typeface="ＭＳ Ｐゴシック" panose="020B0600070205080204" pitchFamily="34" charset="-128"/>
              </a:rPr>
              <a:t>SOA is just a way to organize, not the actual data transmission</a:t>
            </a:r>
          </a:p>
          <a:p>
            <a:pPr eaLnBrk="1" hangingPunct="1"/>
            <a:endParaRPr lang="fr-FR" sz="2800" dirty="0">
              <a:ea typeface="ＭＳ Ｐゴシック" panose="020B0600070205080204" pitchFamily="34" charset="-128"/>
            </a:endParaRPr>
          </a:p>
          <a:p>
            <a:pPr eaLnBrk="1" hangingPunct="1"/>
            <a:r>
              <a:rPr lang="fr-FR" sz="2800" dirty="0" smtClean="0">
                <a:ea typeface="ＭＳ Ｐゴシック" panose="020B0600070205080204" pitchFamily="34" charset="-128"/>
              </a:rPr>
              <a:t>Data exchange </a:t>
            </a:r>
            <a:r>
              <a:rPr lang="fr-FR" sz="2800" dirty="0" err="1" smtClean="0">
                <a:ea typeface="ＭＳ Ｐゴシック" panose="020B0600070205080204" pitchFamily="34" charset="-128"/>
              </a:rPr>
              <a:t>done</a:t>
            </a:r>
            <a:r>
              <a:rPr lang="fr-FR" sz="2800" dirty="0" smtClean="0">
                <a:ea typeface="ＭＳ Ｐゴシック" panose="020B0600070205080204" pitchFamily="34" charset="-128"/>
              </a:rPr>
              <a:t> in </a:t>
            </a:r>
            <a:r>
              <a:rPr lang="fr-FR" sz="2800" dirty="0" err="1" smtClean="0">
                <a:ea typeface="ＭＳ Ｐゴシック" panose="020B0600070205080204" pitchFamily="34" charset="-128"/>
              </a:rPr>
              <a:t>many</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ways</a:t>
            </a:r>
            <a:endParaRPr lang="fr-FR" sz="2800" dirty="0" smtClean="0">
              <a:ea typeface="ＭＳ Ｐゴシック" panose="020B0600070205080204" pitchFamily="34" charset="-128"/>
            </a:endParaRPr>
          </a:p>
          <a:p>
            <a:pPr lvl="1" eaLnBrk="1" hangingPunct="1"/>
            <a:r>
              <a:rPr lang="fr-FR" sz="2400" dirty="0" smtClean="0">
                <a:ea typeface="ＭＳ Ｐゴシック" panose="020B0600070205080204" pitchFamily="34" charset="-128"/>
              </a:rPr>
              <a:t>JSON</a:t>
            </a:r>
          </a:p>
          <a:p>
            <a:pPr lvl="1" eaLnBrk="1" hangingPunct="1"/>
            <a:r>
              <a:rPr lang="fr-FR" sz="2400" dirty="0" smtClean="0">
                <a:ea typeface="ＭＳ Ｐゴシック" panose="020B0600070205080204" pitchFamily="34" charset="-128"/>
              </a:rPr>
              <a:t>XML</a:t>
            </a:r>
          </a:p>
          <a:p>
            <a:pPr lvl="1" eaLnBrk="1" hangingPunct="1"/>
            <a:r>
              <a:rPr lang="fr-FR" sz="2400" dirty="0" smtClean="0">
                <a:ea typeface="ＭＳ Ｐゴシック" panose="020B0600070205080204" pitchFamily="34" charset="-128"/>
              </a:rPr>
              <a:t>…</a:t>
            </a:r>
            <a:endParaRPr lang="fr-FR" sz="2400" dirty="0">
              <a:ea typeface="ＭＳ Ｐゴシック" panose="020B0600070205080204" pitchFamily="34" charset="-128"/>
            </a:endParaRPr>
          </a:p>
          <a:p>
            <a:pPr eaLnBrk="1" hangingPunct="1"/>
            <a:r>
              <a:rPr lang="fr-FR" sz="2800" dirty="0" err="1" smtClean="0">
                <a:ea typeface="ＭＳ Ｐゴシック" panose="020B0600070205080204" pitchFamily="34" charset="-128"/>
              </a:rPr>
              <a:t>Let’s</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see</a:t>
            </a:r>
            <a:r>
              <a:rPr lang="fr-FR" sz="2800" dirty="0" smtClean="0">
                <a:ea typeface="ＭＳ Ｐゴシック" panose="020B0600070205080204" pitchFamily="34" charset="-128"/>
              </a:rPr>
              <a:t> SOAP, a </a:t>
            </a:r>
            <a:r>
              <a:rPr lang="fr-FR" sz="2800" dirty="0" err="1" smtClean="0">
                <a:ea typeface="ＭＳ Ｐゴシック" panose="020B0600070205080204" pitchFamily="34" charset="-128"/>
              </a:rPr>
              <a:t>robust</a:t>
            </a:r>
            <a:r>
              <a:rPr lang="fr-FR" sz="2800" dirty="0" smtClean="0">
                <a:ea typeface="ＭＳ Ｐゴシック" panose="020B0600070205080204" pitchFamily="34" charset="-128"/>
              </a:rPr>
              <a:t> XML data exchange </a:t>
            </a:r>
            <a:r>
              <a:rPr lang="fr-FR" sz="2800" dirty="0" err="1" smtClean="0">
                <a:ea typeface="ＭＳ Ｐゴシック" panose="020B0600070205080204" pitchFamily="34" charset="-128"/>
              </a:rPr>
              <a:t>protocol</a:t>
            </a:r>
            <a:endParaRPr lang="en-US" sz="2800"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14226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SOAProtocol</a:t>
            </a:r>
            <a:endParaRPr lang="fr-FR" sz="3200"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en-US" sz="2800" dirty="0">
                <a:ea typeface="ＭＳ Ｐゴシック" panose="020B0600070205080204" pitchFamily="34" charset="-128"/>
              </a:rPr>
              <a:t>Allows the transmission of structured and formatted data in messages between 2 distant objects.</a:t>
            </a:r>
          </a:p>
          <a:p>
            <a:pPr eaLnBrk="1" hangingPunct="1"/>
            <a:r>
              <a:rPr lang="en-US" sz="2800" dirty="0">
                <a:ea typeface="ＭＳ Ｐゴシック" panose="020B0600070205080204" pitchFamily="34" charset="-128"/>
              </a:rPr>
              <a:t>Standard defined by W3C</a:t>
            </a:r>
          </a:p>
          <a:p>
            <a:pPr lvl="1" eaLnBrk="1" hangingPunct="1"/>
            <a:r>
              <a:rPr lang="en-US" sz="2400" dirty="0">
                <a:ea typeface="ＭＳ Ｐゴシック" panose="020B0600070205080204" pitchFamily="34" charset="-128"/>
              </a:rPr>
              <a:t>Based on XML</a:t>
            </a:r>
          </a:p>
          <a:p>
            <a:pPr lvl="1" eaLnBrk="1" hangingPunct="1"/>
            <a:r>
              <a:rPr lang="en-US" sz="2400" dirty="0">
                <a:ea typeface="ＭＳ Ｐゴシック" panose="020B0600070205080204" pitchFamily="34" charset="-128"/>
              </a:rPr>
              <a:t>Current version: 1.2</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2497460"/>
            <a:ext cx="4762500" cy="2647950"/>
          </a:xfrm>
          <a:prstGeom prst="rect">
            <a:avLst/>
          </a:prstGeom>
        </p:spPr>
      </p:pic>
      <p:pic>
        <p:nvPicPr>
          <p:cNvPr id="8"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97929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Composition of a Message</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a:t>Envelope:</a:t>
            </a:r>
          </a:p>
          <a:p>
            <a:pPr lvl="1" eaLnBrk="1" hangingPunct="1">
              <a:spcAft>
                <a:spcPct val="30000"/>
              </a:spcAft>
            </a:pPr>
            <a:r>
              <a:rPr lang="en-US" sz="2400" dirty="0" smtClean="0"/>
              <a:t>Root </a:t>
            </a:r>
            <a:r>
              <a:rPr lang="en-US" sz="2400" dirty="0"/>
              <a:t>element of SOAP </a:t>
            </a:r>
            <a:r>
              <a:rPr lang="en-US" sz="2400" dirty="0" smtClean="0"/>
              <a:t>message</a:t>
            </a:r>
            <a:endParaRPr lang="en-US" sz="2400" dirty="0"/>
          </a:p>
          <a:p>
            <a:pPr lvl="1" eaLnBrk="1" hangingPunct="1">
              <a:spcAft>
                <a:spcPct val="30000"/>
              </a:spcAft>
            </a:pPr>
            <a:r>
              <a:rPr lang="en-US" sz="2400" dirty="0"/>
              <a:t>C</a:t>
            </a:r>
            <a:r>
              <a:rPr lang="en-US" sz="2400" dirty="0" smtClean="0"/>
              <a:t>ontains </a:t>
            </a:r>
            <a:r>
              <a:rPr lang="en-US" sz="2400" dirty="0"/>
              <a:t>no or several </a:t>
            </a:r>
            <a:r>
              <a:rPr lang="en-US" sz="2400" dirty="0" smtClean="0"/>
              <a:t>attributes</a:t>
            </a:r>
            <a:endParaRPr lang="en-US" sz="2400" dirty="0"/>
          </a:p>
          <a:p>
            <a:pPr lvl="1" eaLnBrk="1" hangingPunct="1">
              <a:spcAft>
                <a:spcPct val="30000"/>
              </a:spcAft>
            </a:pPr>
            <a:r>
              <a:rPr lang="en-US" sz="2400" dirty="0"/>
              <a:t>C</a:t>
            </a:r>
            <a:r>
              <a:rPr lang="en-US" sz="2400" dirty="0" smtClean="0"/>
              <a:t>ontains</a:t>
            </a:r>
            <a:endParaRPr lang="en-US" sz="2400" dirty="0"/>
          </a:p>
          <a:p>
            <a:pPr lvl="2" eaLnBrk="1" hangingPunct="1">
              <a:spcAft>
                <a:spcPct val="30000"/>
              </a:spcAft>
            </a:pPr>
            <a:r>
              <a:rPr lang="en-US" sz="2000" dirty="0"/>
              <a:t>Header (optional) </a:t>
            </a:r>
          </a:p>
          <a:p>
            <a:pPr lvl="2" eaLnBrk="1" hangingPunct="1">
              <a:spcAft>
                <a:spcPct val="30000"/>
              </a:spcAft>
            </a:pPr>
            <a:r>
              <a:rPr lang="en-US" sz="2000" dirty="0"/>
              <a:t>Body (mandatory)</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764" y="1177925"/>
            <a:ext cx="2816283" cy="35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04765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Composition of a Message</a:t>
            </a:r>
          </a:p>
        </p:txBody>
      </p:sp>
      <p:sp>
        <p:nvSpPr>
          <p:cNvPr id="18434" name="Espace réservé du contenu 2"/>
          <p:cNvSpPr>
            <a:spLocks noGrp="1"/>
          </p:cNvSpPr>
          <p:nvPr>
            <p:ph idx="1"/>
          </p:nvPr>
        </p:nvSpPr>
        <p:spPr>
          <a:xfrm>
            <a:off x="251521" y="1057300"/>
            <a:ext cx="5616624" cy="4230687"/>
          </a:xfrm>
        </p:spPr>
        <p:txBody>
          <a:bodyPr/>
          <a:lstStyle/>
          <a:p>
            <a:pPr eaLnBrk="1" hangingPunct="1">
              <a:spcBef>
                <a:spcPts val="0"/>
              </a:spcBef>
              <a:spcAft>
                <a:spcPts val="0"/>
              </a:spcAft>
            </a:pPr>
            <a:r>
              <a:rPr lang="en-US" sz="2800" dirty="0"/>
              <a:t>Header </a:t>
            </a:r>
            <a:r>
              <a:rPr lang="en-US" sz="2800" dirty="0" smtClean="0"/>
              <a:t>:</a:t>
            </a:r>
            <a:endParaRPr lang="en-US" sz="2400" dirty="0"/>
          </a:p>
          <a:p>
            <a:pPr lvl="1" eaLnBrk="1" hangingPunct="1">
              <a:spcBef>
                <a:spcPts val="0"/>
              </a:spcBef>
              <a:spcAft>
                <a:spcPts val="0"/>
              </a:spcAft>
            </a:pPr>
            <a:r>
              <a:rPr lang="en-US" sz="2400" dirty="0"/>
              <a:t>Used for adding complementary information to the message</a:t>
            </a:r>
          </a:p>
          <a:p>
            <a:pPr lvl="1" eaLnBrk="1" hangingPunct="1">
              <a:spcBef>
                <a:spcPts val="0"/>
              </a:spcBef>
              <a:spcAft>
                <a:spcPts val="0"/>
              </a:spcAft>
            </a:pPr>
            <a:r>
              <a:rPr lang="en-US" sz="2400" dirty="0"/>
              <a:t>Contains arguments: actor, </a:t>
            </a:r>
            <a:r>
              <a:rPr lang="en-US" sz="2400" dirty="0" err="1"/>
              <a:t>mustUnderstand</a:t>
            </a:r>
            <a:r>
              <a:rPr lang="en-US" sz="2400" dirty="0"/>
              <a:t>…</a:t>
            </a:r>
          </a:p>
          <a:p>
            <a:pPr eaLnBrk="1" hangingPunct="1">
              <a:spcBef>
                <a:spcPts val="0"/>
              </a:spcBef>
              <a:spcAft>
                <a:spcPts val="0"/>
              </a:spcAft>
            </a:pPr>
            <a:r>
              <a:rPr lang="en-US" sz="2800" dirty="0"/>
              <a:t>Body :</a:t>
            </a:r>
          </a:p>
          <a:p>
            <a:pPr lvl="1" eaLnBrk="1" hangingPunct="1">
              <a:spcBef>
                <a:spcPts val="0"/>
              </a:spcBef>
              <a:spcAft>
                <a:spcPts val="0"/>
              </a:spcAft>
            </a:pPr>
            <a:r>
              <a:rPr lang="en-US" sz="2400" dirty="0"/>
              <a:t>Contains data of the message</a:t>
            </a:r>
          </a:p>
          <a:p>
            <a:pPr lvl="1" eaLnBrk="1" hangingPunct="1">
              <a:spcBef>
                <a:spcPts val="0"/>
              </a:spcBef>
              <a:spcAft>
                <a:spcPts val="0"/>
              </a:spcAft>
            </a:pPr>
            <a:r>
              <a:rPr lang="en-US" sz="2400" dirty="0"/>
              <a:t>Corresponds to </a:t>
            </a:r>
            <a:br>
              <a:rPr lang="en-US" sz="2400" dirty="0"/>
            </a:br>
            <a:r>
              <a:rPr lang="en-US" sz="2400" dirty="0"/>
              <a:t>the XML Schemas specified in the service contract.</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764" y="1177925"/>
            <a:ext cx="2816283" cy="355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9"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21316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SOAP Protocol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AutoShape 15"/>
          <p:cNvSpPr>
            <a:spLocks noChangeArrowheads="1"/>
          </p:cNvSpPr>
          <p:nvPr/>
        </p:nvSpPr>
        <p:spPr bwMode="auto">
          <a:xfrm>
            <a:off x="323528" y="1625968"/>
            <a:ext cx="8425185" cy="3000732"/>
          </a:xfrm>
          <a:prstGeom prst="roundRect">
            <a:avLst>
              <a:gd name="adj" fmla="val 8455"/>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sz="2000" dirty="0">
                <a:solidFill>
                  <a:srgbClr val="0000FF"/>
                </a:solidFill>
                <a:latin typeface="Courier New" panose="02070309020205020404" pitchFamily="49" charset="0"/>
                <a:cs typeface="Courier New" panose="02070309020205020404" pitchFamily="49" charset="0"/>
              </a:rPr>
              <a:t>&lt;</a:t>
            </a:r>
            <a:r>
              <a:rPr lang="en-US" sz="2000" dirty="0" err="1" smtClean="0">
                <a:solidFill>
                  <a:srgbClr val="800000"/>
                </a:solidFill>
                <a:latin typeface="Courier New" panose="02070309020205020404" pitchFamily="49" charset="0"/>
                <a:cs typeface="Courier New" panose="02070309020205020404" pitchFamily="49" charset="0"/>
              </a:rPr>
              <a:t>soap:Envelope</a:t>
            </a:r>
            <a:r>
              <a:rPr lang="en-US" sz="2000" dirty="0">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xmlns</a:t>
            </a:r>
            <a:r>
              <a:rPr lang="en-US" sz="2000" dirty="0">
                <a:solidFill>
                  <a:srgbClr val="FF0000"/>
                </a:solidFill>
                <a:latin typeface="Courier New" panose="02070309020205020404" pitchFamily="49" charset="0"/>
                <a:cs typeface="Courier New" panose="02070309020205020404" pitchFamily="49" charset="0"/>
              </a:rPr>
              <a:t>:</a:t>
            </a:r>
            <a:r>
              <a:rPr lang="en-US" sz="2000" dirty="0">
                <a:solidFill>
                  <a:srgbClr val="800000"/>
                </a:solidFill>
                <a:latin typeface="Courier New" panose="02070309020205020404" pitchFamily="49" charset="0"/>
                <a:cs typeface="Courier New" panose="02070309020205020404" pitchFamily="49" charset="0"/>
              </a:rPr>
              <a:t>"</a:t>
            </a:r>
            <a:r>
              <a:rPr lang="en-US" sz="2000" dirty="0">
                <a:solidFill>
                  <a:srgbClr val="0000FF"/>
                </a:solidFill>
                <a:latin typeface="Courier New" panose="02070309020205020404" pitchFamily="49" charset="0"/>
                <a:cs typeface="Courier New" panose="02070309020205020404" pitchFamily="49" charset="0"/>
              </a:rPr>
              <a:t>http://schemas.xmlsoap.org/soap/envelope</a:t>
            </a:r>
            <a:r>
              <a:rPr lang="en-US" sz="2000" dirty="0">
                <a:solidFill>
                  <a:srgbClr val="800000"/>
                </a:solidFill>
                <a:latin typeface="Courier New" panose="02070309020205020404" pitchFamily="49" charset="0"/>
                <a:cs typeface="Courier New" panose="02070309020205020404" pitchFamily="49" charset="0"/>
              </a:rPr>
              <a:t>"</a:t>
            </a:r>
            <a:r>
              <a:rPr lang="en-US" sz="2000" dirty="0">
                <a:solidFill>
                  <a:srgbClr val="0000FF"/>
                </a:solidFill>
                <a:latin typeface="Courier New" panose="02070309020205020404" pitchFamily="49" charset="0"/>
                <a:cs typeface="Courier New" panose="02070309020205020404" pitchFamily="49" charset="0"/>
              </a:rPr>
              <a:t>/&gt;</a:t>
            </a:r>
          </a:p>
          <a:p>
            <a:pPr lvl="1"/>
            <a:r>
              <a:rPr lang="en-US" sz="2000" dirty="0">
                <a:solidFill>
                  <a:srgbClr val="0000FF"/>
                </a:solidFill>
                <a:latin typeface="Courier New" panose="02070309020205020404" pitchFamily="49" charset="0"/>
                <a:cs typeface="Courier New" panose="02070309020205020404" pitchFamily="49" charset="0"/>
              </a:rPr>
              <a:t>&lt;</a:t>
            </a:r>
            <a:r>
              <a:rPr lang="en-US" sz="2000" dirty="0" err="1">
                <a:solidFill>
                  <a:srgbClr val="800000"/>
                </a:solidFill>
                <a:latin typeface="Courier New" panose="02070309020205020404" pitchFamily="49" charset="0"/>
                <a:cs typeface="Courier New" panose="02070309020205020404" pitchFamily="49" charset="0"/>
              </a:rPr>
              <a:t>soap:Header</a:t>
            </a:r>
            <a:r>
              <a:rPr lang="en-US" sz="2000" dirty="0">
                <a:solidFill>
                  <a:srgbClr val="0000FF"/>
                </a:solidFill>
                <a:latin typeface="Courier New" panose="02070309020205020404" pitchFamily="49" charset="0"/>
                <a:cs typeface="Courier New" panose="02070309020205020404" pitchFamily="49" charset="0"/>
              </a:rPr>
              <a:t>&gt;</a:t>
            </a:r>
          </a:p>
          <a:p>
            <a:pPr lvl="1"/>
            <a:endParaRPr lang="en-US" sz="2000" dirty="0">
              <a:solidFill>
                <a:srgbClr val="0000FF"/>
              </a:solidFill>
              <a:latin typeface="Courier New" panose="02070309020205020404" pitchFamily="49" charset="0"/>
              <a:cs typeface="Courier New" panose="02070309020205020404" pitchFamily="49" charset="0"/>
            </a:endParaRPr>
          </a:p>
          <a:p>
            <a:pPr lvl="1"/>
            <a:r>
              <a:rPr lang="en-US" sz="2000" dirty="0">
                <a:solidFill>
                  <a:srgbClr val="0000FF"/>
                </a:solidFill>
                <a:latin typeface="Courier New" panose="02070309020205020404" pitchFamily="49" charset="0"/>
                <a:cs typeface="Courier New" panose="02070309020205020404" pitchFamily="49" charset="0"/>
              </a:rPr>
              <a:t>&lt;/</a:t>
            </a:r>
            <a:r>
              <a:rPr lang="en-US" sz="2000" dirty="0" err="1">
                <a:solidFill>
                  <a:srgbClr val="800000"/>
                </a:solidFill>
                <a:latin typeface="Courier New" panose="02070309020205020404" pitchFamily="49" charset="0"/>
                <a:cs typeface="Courier New" panose="02070309020205020404" pitchFamily="49" charset="0"/>
              </a:rPr>
              <a:t>soap:Header</a:t>
            </a:r>
            <a:r>
              <a:rPr lang="en-US" sz="2000" dirty="0">
                <a:solidFill>
                  <a:srgbClr val="0000FF"/>
                </a:solidFill>
                <a:latin typeface="Courier New" panose="02070309020205020404" pitchFamily="49" charset="0"/>
                <a:cs typeface="Courier New" panose="02070309020205020404" pitchFamily="49" charset="0"/>
              </a:rPr>
              <a:t>&gt;</a:t>
            </a:r>
          </a:p>
          <a:p>
            <a:pPr lvl="1"/>
            <a:r>
              <a:rPr lang="en-US" sz="2000" dirty="0">
                <a:solidFill>
                  <a:srgbClr val="0000FF"/>
                </a:solidFill>
                <a:latin typeface="Courier New" panose="02070309020205020404" pitchFamily="49" charset="0"/>
                <a:cs typeface="Courier New" panose="02070309020205020404" pitchFamily="49" charset="0"/>
              </a:rPr>
              <a:t>&lt;</a:t>
            </a:r>
            <a:r>
              <a:rPr lang="en-US" sz="2000" dirty="0" err="1">
                <a:solidFill>
                  <a:srgbClr val="800000"/>
                </a:solidFill>
                <a:latin typeface="Courier New" panose="02070309020205020404" pitchFamily="49" charset="0"/>
                <a:cs typeface="Courier New" panose="02070309020205020404" pitchFamily="49" charset="0"/>
              </a:rPr>
              <a:t>soap:Body</a:t>
            </a:r>
            <a:r>
              <a:rPr lang="en-US" sz="2000" dirty="0">
                <a:solidFill>
                  <a:srgbClr val="0000FF"/>
                </a:solidFill>
                <a:latin typeface="Courier New" panose="02070309020205020404" pitchFamily="49" charset="0"/>
                <a:cs typeface="Courier New" panose="02070309020205020404" pitchFamily="49" charset="0"/>
              </a:rPr>
              <a:t>&gt;</a:t>
            </a:r>
          </a:p>
          <a:p>
            <a:pPr lvl="1"/>
            <a:endParaRPr lang="en-US" sz="2000" dirty="0">
              <a:solidFill>
                <a:srgbClr val="0000FF"/>
              </a:solidFill>
              <a:latin typeface="Courier New" panose="02070309020205020404" pitchFamily="49" charset="0"/>
              <a:cs typeface="Courier New" panose="02070309020205020404" pitchFamily="49" charset="0"/>
            </a:endParaRPr>
          </a:p>
          <a:p>
            <a:pPr lvl="1"/>
            <a:r>
              <a:rPr lang="en-US" sz="2000" dirty="0">
                <a:solidFill>
                  <a:srgbClr val="0000FF"/>
                </a:solidFill>
                <a:latin typeface="Courier New" panose="02070309020205020404" pitchFamily="49" charset="0"/>
                <a:cs typeface="Courier New" panose="02070309020205020404" pitchFamily="49" charset="0"/>
              </a:rPr>
              <a:t>&lt;/</a:t>
            </a:r>
            <a:r>
              <a:rPr lang="en-US" sz="2000" dirty="0" err="1">
                <a:solidFill>
                  <a:srgbClr val="800000"/>
                </a:solidFill>
                <a:latin typeface="Courier New" panose="02070309020205020404" pitchFamily="49" charset="0"/>
                <a:cs typeface="Courier New" panose="02070309020205020404" pitchFamily="49" charset="0"/>
              </a:rPr>
              <a:t>soap:Body</a:t>
            </a:r>
            <a:r>
              <a:rPr lang="en-US" sz="2000" dirty="0">
                <a:solidFill>
                  <a:srgbClr val="0000FF"/>
                </a:solidFill>
                <a:latin typeface="Courier New" panose="02070309020205020404" pitchFamily="49" charset="0"/>
                <a:cs typeface="Courier New" panose="02070309020205020404" pitchFamily="49" charset="0"/>
              </a:rPr>
              <a:t>&gt;</a:t>
            </a:r>
          </a:p>
          <a:p>
            <a:r>
              <a:rPr lang="en-US" sz="2000" dirty="0">
                <a:solidFill>
                  <a:srgbClr val="0000FF"/>
                </a:solidFill>
                <a:latin typeface="Courier New" panose="02070309020205020404" pitchFamily="49" charset="0"/>
                <a:cs typeface="Courier New" panose="02070309020205020404" pitchFamily="49" charset="0"/>
              </a:rPr>
              <a:t>&lt;/</a:t>
            </a:r>
            <a:r>
              <a:rPr lang="en-US" sz="2000" dirty="0" err="1">
                <a:solidFill>
                  <a:srgbClr val="800000"/>
                </a:solidFill>
                <a:latin typeface="Courier New" panose="02070309020205020404" pitchFamily="49" charset="0"/>
                <a:cs typeface="Courier New" panose="02070309020205020404" pitchFamily="49" charset="0"/>
              </a:rPr>
              <a:t>soap:Envelope</a:t>
            </a:r>
            <a:r>
              <a:rPr lang="en-US" sz="2000" dirty="0">
                <a:solidFill>
                  <a:srgbClr val="0000FF"/>
                </a:solidFill>
                <a:latin typeface="Courier New" panose="02070309020205020404" pitchFamily="49" charset="0"/>
                <a:cs typeface="Courier New" panose="02070309020205020404" pitchFamily="49" charset="0"/>
              </a:rPr>
              <a:t>&gt;</a:t>
            </a:r>
            <a:endParaRPr lang="en-US" sz="2000" dirty="0">
              <a:solidFill>
                <a:srgbClr val="000000"/>
              </a:solidFill>
              <a:latin typeface="Courier New" panose="02070309020205020404" pitchFamily="49" charset="0"/>
              <a:cs typeface="Courier New" panose="02070309020205020404" pitchFamily="49" charset="0"/>
            </a:endParaRP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377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SOA Call </a:t>
            </a:r>
            <a:r>
              <a:rPr lang="fr-FR" dirty="0" err="1" smtClean="0">
                <a:ea typeface="ＭＳ Ｐゴシック" pitchFamily="34" charset="-128"/>
              </a:rPr>
              <a:t>Definition</a:t>
            </a:r>
            <a:r>
              <a:rPr lang="fr-FR" dirty="0" smtClean="0">
                <a:ea typeface="ＭＳ Ｐゴシック" pitchFamily="34" charset="-128"/>
              </a:rPr>
              <a:t> Exchange</a:t>
            </a: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fr-FR" sz="2800" dirty="0" err="1" smtClean="0">
                <a:ea typeface="ＭＳ Ｐゴシック" panose="020B0600070205080204" pitchFamily="34" charset="-128"/>
              </a:rPr>
              <a:t>We</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saw</a:t>
            </a:r>
            <a:r>
              <a:rPr lang="fr-FR" sz="2800" dirty="0" smtClean="0">
                <a:ea typeface="ＭＳ Ｐゴシック" panose="020B0600070205080204" pitchFamily="34" charset="-128"/>
              </a:rPr>
              <a:t> SOA structure and data structure </a:t>
            </a:r>
            <a:r>
              <a:rPr lang="fr-FR" sz="2800" dirty="0" err="1" smtClean="0">
                <a:ea typeface="ＭＳ Ｐゴシック" panose="020B0600070205080204" pitchFamily="34" charset="-128"/>
              </a:rPr>
              <a:t>example</a:t>
            </a:r>
            <a:endParaRPr lang="en-US" sz="2800" dirty="0" smtClean="0">
              <a:ea typeface="ＭＳ Ｐゴシック" panose="020B0600070205080204" pitchFamily="34" charset="-128"/>
            </a:endParaRPr>
          </a:p>
          <a:p>
            <a:pPr eaLnBrk="1" hangingPunct="1"/>
            <a:endParaRPr lang="fr-FR" sz="2800" dirty="0">
              <a:ea typeface="ＭＳ Ｐゴシック" panose="020B0600070205080204" pitchFamily="34" charset="-128"/>
            </a:endParaRPr>
          </a:p>
          <a:p>
            <a:pPr eaLnBrk="1" hangingPunct="1"/>
            <a:r>
              <a:rPr lang="fr-FR" sz="2800" dirty="0" err="1" smtClean="0">
                <a:ea typeface="ＭＳ Ｐゴシック" panose="020B0600070205080204" pitchFamily="34" charset="-128"/>
              </a:rPr>
              <a:t>We</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need</a:t>
            </a:r>
            <a:r>
              <a:rPr lang="fr-FR" sz="2800" dirty="0" smtClean="0">
                <a:ea typeface="ＭＳ Ｐゴシック" panose="020B0600070205080204" pitchFamily="34" charset="-128"/>
              </a:rPr>
              <a:t> to know how to call the services</a:t>
            </a:r>
          </a:p>
          <a:p>
            <a:pPr lvl="1" eaLnBrk="1" hangingPunct="1"/>
            <a:r>
              <a:rPr lang="fr-FR" sz="2400" dirty="0" err="1" smtClean="0">
                <a:ea typeface="ＭＳ Ｐゴシック" panose="020B0600070205080204" pitchFamily="34" charset="-128"/>
              </a:rPr>
              <a:t>Methods</a:t>
            </a:r>
            <a:endParaRPr lang="fr-FR" sz="2400" dirty="0" smtClean="0">
              <a:ea typeface="ＭＳ Ｐゴシック" panose="020B0600070205080204" pitchFamily="34" charset="-128"/>
            </a:endParaRPr>
          </a:p>
          <a:p>
            <a:pPr lvl="1" eaLnBrk="1" hangingPunct="1"/>
            <a:r>
              <a:rPr lang="fr-FR" sz="2400" dirty="0" err="1" smtClean="0">
                <a:ea typeface="ＭＳ Ｐゴシック" panose="020B0600070205080204" pitchFamily="34" charset="-128"/>
              </a:rPr>
              <a:t>Properties</a:t>
            </a:r>
            <a:endParaRPr lang="fr-FR" sz="2400" dirty="0" smtClean="0">
              <a:ea typeface="ＭＳ Ｐゴシック" panose="020B0600070205080204" pitchFamily="34" charset="-128"/>
            </a:endParaRPr>
          </a:p>
          <a:p>
            <a:pPr lvl="1" eaLnBrk="1" hangingPunct="1"/>
            <a:r>
              <a:rPr lang="fr-FR" sz="2400" dirty="0" smtClean="0">
                <a:ea typeface="ＭＳ Ｐゴシック" panose="020B0600070205080204" pitchFamily="34" charset="-128"/>
              </a:rPr>
              <a:t>Return types</a:t>
            </a:r>
            <a:endParaRPr lang="fr-FR" sz="2400" dirty="0">
              <a:ea typeface="ＭＳ Ｐゴシック" panose="020B0600070205080204" pitchFamily="34" charset="-128"/>
            </a:endParaRPr>
          </a:p>
          <a:p>
            <a:pPr eaLnBrk="1" hangingPunct="1"/>
            <a:r>
              <a:rPr lang="fr-FR" sz="2800" dirty="0" smtClean="0">
                <a:ea typeface="ＭＳ Ｐゴシック" panose="020B0600070205080204" pitchFamily="34" charset="-128"/>
              </a:rPr>
              <a:t>This </a:t>
            </a:r>
            <a:r>
              <a:rPr lang="fr-FR" sz="2800" dirty="0" err="1" smtClean="0">
                <a:ea typeface="ＭＳ Ｐゴシック" panose="020B0600070205080204" pitchFamily="34" charset="-128"/>
              </a:rPr>
              <a:t>is</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usually</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done</a:t>
            </a:r>
            <a:r>
              <a:rPr lang="fr-FR" sz="2800" dirty="0" smtClean="0">
                <a:ea typeface="ＭＳ Ｐゴシック" panose="020B0600070205080204" pitchFamily="34" charset="-128"/>
              </a:rPr>
              <a:t> by a WSDL file</a:t>
            </a:r>
            <a:endParaRPr lang="en-US" sz="2800"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57158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WSDL Format</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Text Box 3"/>
          <p:cNvSpPr txBox="1">
            <a:spLocks noChangeArrowheads="1"/>
          </p:cNvSpPr>
          <p:nvPr/>
        </p:nvSpPr>
        <p:spPr bwMode="auto">
          <a:xfrm>
            <a:off x="380951" y="991235"/>
            <a:ext cx="8151490" cy="289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63500" tIns="63500" rIns="63500" bIns="635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r>
              <a:rPr lang="en-US" sz="3600" b="1" dirty="0">
                <a:solidFill>
                  <a:schemeClr val="bg1">
                    <a:lumMod val="50000"/>
                  </a:schemeClr>
                </a:solidFill>
                <a:latin typeface="+mj-lt"/>
              </a:rPr>
              <a:t>WSDL defines, </a:t>
            </a:r>
            <a:br>
              <a:rPr lang="en-US" sz="3600" b="1" dirty="0">
                <a:solidFill>
                  <a:schemeClr val="bg1">
                    <a:lumMod val="50000"/>
                  </a:schemeClr>
                </a:solidFill>
                <a:latin typeface="+mj-lt"/>
              </a:rPr>
            </a:br>
            <a:r>
              <a:rPr lang="en-US" sz="3600" b="1" dirty="0">
                <a:solidFill>
                  <a:schemeClr val="bg1">
                    <a:lumMod val="50000"/>
                  </a:schemeClr>
                </a:solidFill>
                <a:latin typeface="+mj-lt"/>
              </a:rPr>
              <a:t>in an abstract and independent way, </a:t>
            </a:r>
            <a:br>
              <a:rPr lang="en-US" sz="3600" b="1" dirty="0">
                <a:solidFill>
                  <a:schemeClr val="bg1">
                    <a:lumMod val="50000"/>
                  </a:schemeClr>
                </a:solidFill>
                <a:latin typeface="+mj-lt"/>
              </a:rPr>
            </a:br>
            <a:r>
              <a:rPr lang="en-US" sz="3600" b="1" dirty="0">
                <a:solidFill>
                  <a:schemeClr val="bg1">
                    <a:lumMod val="50000"/>
                  </a:schemeClr>
                </a:solidFill>
                <a:latin typeface="+mj-lt"/>
              </a:rPr>
              <a:t>a group of operations </a:t>
            </a:r>
            <a:r>
              <a:rPr lang="en-US" sz="3600" b="1" dirty="0" smtClean="0">
                <a:solidFill>
                  <a:schemeClr val="bg1">
                    <a:lumMod val="50000"/>
                  </a:schemeClr>
                </a:solidFill>
                <a:latin typeface="+mj-lt"/>
              </a:rPr>
              <a:t>and </a:t>
            </a:r>
            <a:r>
              <a:rPr lang="en-US" sz="3600" b="1" dirty="0">
                <a:solidFill>
                  <a:schemeClr val="bg1">
                    <a:lumMod val="50000"/>
                  </a:schemeClr>
                </a:solidFill>
                <a:latin typeface="+mj-lt"/>
              </a:rPr>
              <a:t>messages </a:t>
            </a:r>
            <a:br>
              <a:rPr lang="en-US" sz="3600" b="1" dirty="0">
                <a:solidFill>
                  <a:schemeClr val="bg1">
                    <a:lumMod val="50000"/>
                  </a:schemeClr>
                </a:solidFill>
                <a:latin typeface="+mj-lt"/>
              </a:rPr>
            </a:br>
            <a:r>
              <a:rPr lang="en-US" sz="3600" b="1" dirty="0">
                <a:solidFill>
                  <a:schemeClr val="bg1">
                    <a:lumMod val="50000"/>
                  </a:schemeClr>
                </a:solidFill>
                <a:latin typeface="+mj-lt"/>
              </a:rPr>
              <a:t>which can be transmitted </a:t>
            </a:r>
            <a:r>
              <a:rPr lang="en-US" sz="3600" b="1" dirty="0" smtClean="0">
                <a:solidFill>
                  <a:schemeClr val="bg1">
                    <a:lumMod val="50000"/>
                  </a:schemeClr>
                </a:solidFill>
                <a:latin typeface="+mj-lt"/>
              </a:rPr>
              <a:t>to </a:t>
            </a:r>
            <a:r>
              <a:rPr lang="en-US" sz="3600" b="1" dirty="0">
                <a:solidFill>
                  <a:schemeClr val="bg1">
                    <a:lumMod val="50000"/>
                  </a:schemeClr>
                </a:solidFill>
                <a:latin typeface="+mj-lt"/>
              </a:rPr>
              <a:t>and from a given Service.</a:t>
            </a:r>
          </a:p>
        </p:txBody>
      </p:sp>
      <p:sp>
        <p:nvSpPr>
          <p:cNvPr id="8" name="Text Box 4"/>
          <p:cNvSpPr txBox="1">
            <a:spLocks noChangeArrowheads="1"/>
          </p:cNvSpPr>
          <p:nvPr/>
        </p:nvSpPr>
        <p:spPr bwMode="auto">
          <a:xfrm>
            <a:off x="5508104" y="3777317"/>
            <a:ext cx="3441800" cy="66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3500" tIns="63500" rIns="63500" bIns="63500"/>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r>
              <a:rPr lang="en-US" sz="2800" b="1" dirty="0" smtClean="0">
                <a:latin typeface="+mj-lt"/>
              </a:rPr>
              <a:t>– JDNET Developers</a:t>
            </a:r>
            <a:endParaRPr lang="en-US" sz="2800" b="1" dirty="0">
              <a:solidFill>
                <a:schemeClr val="folHlink"/>
              </a:solidFill>
              <a:latin typeface="+mj-lt"/>
            </a:endParaRPr>
          </a:p>
        </p:txBody>
      </p:sp>
      <p:pic>
        <p:nvPicPr>
          <p:cNvPr id="9"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57584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WSDL Format</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a:t>Description language of </a:t>
            </a:r>
            <a:r>
              <a:rPr lang="en-US" sz="2800" dirty="0" smtClean="0"/>
              <a:t>Services in XML </a:t>
            </a:r>
            <a:r>
              <a:rPr lang="en-US" sz="2800" dirty="0"/>
              <a:t>format</a:t>
            </a:r>
          </a:p>
          <a:p>
            <a:pPr eaLnBrk="1" hangingPunct="1">
              <a:spcAft>
                <a:spcPct val="30000"/>
              </a:spcAft>
            </a:pPr>
            <a:r>
              <a:rPr lang="en-US" sz="2800" dirty="0"/>
              <a:t>Used to draft a Service: describing functionalities </a:t>
            </a:r>
          </a:p>
          <a:p>
            <a:pPr lvl="1" eaLnBrk="1" hangingPunct="1">
              <a:spcAft>
                <a:spcPct val="30000"/>
              </a:spcAft>
            </a:pPr>
            <a:r>
              <a:rPr lang="en-US" sz="2400" dirty="0"/>
              <a:t>“how”</a:t>
            </a:r>
          </a:p>
          <a:p>
            <a:pPr lvl="1" eaLnBrk="1" hangingPunct="1">
              <a:spcAft>
                <a:spcPct val="30000"/>
              </a:spcAft>
            </a:pPr>
            <a:r>
              <a:rPr lang="en-US" sz="2400" dirty="0"/>
              <a:t>“where”</a:t>
            </a:r>
          </a:p>
          <a:p>
            <a:pPr eaLnBrk="1" hangingPunct="1">
              <a:spcAft>
                <a:spcPct val="30000"/>
              </a:spcAft>
            </a:pPr>
            <a:r>
              <a:rPr lang="en-US" sz="2800" dirty="0"/>
              <a:t>Current version: 2.0</a:t>
            </a:r>
          </a:p>
          <a:p>
            <a:pPr lvl="1" eaLnBrk="1" hangingPunct="1">
              <a:spcAft>
                <a:spcPct val="30000"/>
              </a:spcAft>
              <a:buClr>
                <a:schemeClr val="bg2"/>
              </a:buClr>
            </a:pP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Service Oriented Architecture</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12727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WSDL Format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Service Oriented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aphicFrame>
        <p:nvGraphicFramePr>
          <p:cNvPr id="2" name="Diagram 1"/>
          <p:cNvGraphicFramePr/>
          <p:nvPr>
            <p:extLst/>
          </p:nvPr>
        </p:nvGraphicFramePr>
        <p:xfrm>
          <a:off x="1115616" y="825500"/>
          <a:ext cx="6504384" cy="433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D:\Users\Renaud\Desktop\StageFinEtudesSupinfo\Icons-New\v3\Min\Overview_SubjectPresenta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29269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a:r>
              <a:rPr lang="en-US" dirty="0" smtClean="0"/>
              <a:t>Explore SOA concept</a:t>
            </a:r>
          </a:p>
          <a:p>
            <a:pPr lvl="1"/>
            <a:r>
              <a:rPr lang="en-US" dirty="0" smtClean="0"/>
              <a:t>Discover and use SOAP</a:t>
            </a:r>
          </a:p>
          <a:p>
            <a:pPr lvl="1"/>
            <a:r>
              <a:rPr lang="en-US" dirty="0" smtClean="0"/>
              <a:t>Create a simple WCF Service</a:t>
            </a:r>
          </a:p>
          <a:p>
            <a:pPr lvl="1"/>
            <a:r>
              <a:rPr lang="en-US" dirty="0" smtClean="0"/>
              <a:t>Host &amp; Consume WCF Services</a:t>
            </a:r>
          </a:p>
          <a:p>
            <a:pPr marL="400050" lvl="1" indent="0">
              <a:buNone/>
            </a:pPr>
            <a:endParaRPr lang="en-US" dirty="0" smtClean="0">
              <a:ea typeface="ＭＳ Ｐゴシック" pitchFamily="34" charset="-128"/>
            </a:endParaRPr>
          </a:p>
        </p:txBody>
      </p:sp>
      <p:sp>
        <p:nvSpPr>
          <p:cNvPr id="34819" name="Espace réservé du contenu 3"/>
          <p:cNvSpPr>
            <a:spLocks noGrp="1"/>
          </p:cNvSpPr>
          <p:nvPr>
            <p:ph sz="quarter" idx="13"/>
          </p:nvPr>
        </p:nvSpPr>
        <p:spPr/>
        <p:txBody>
          <a:bodyPr/>
          <a:lstStyle/>
          <a:p>
            <a:pPr>
              <a:defRPr/>
            </a:pPr>
            <a:r>
              <a:rPr lang="en-US" dirty="0" smtClean="0">
                <a:ea typeface="MS PGothic" charset="0"/>
                <a:cs typeface="Myriad Pro"/>
              </a:rPr>
              <a:t>WCF and Web Services</a:t>
            </a:r>
          </a:p>
        </p:txBody>
      </p:sp>
      <p:pic>
        <p:nvPicPr>
          <p:cNvPr id="1027" name="Picture 3" descr="D:\Users\Renaud\Desktop\StageFinEtudesSupinfo\Icons-New\v3\Objectiv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definition</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type </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message</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operation</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message </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operation</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err="1">
                <a:solidFill>
                  <a:srgbClr val="800000"/>
                </a:solidFill>
                <a:latin typeface="Courier New" panose="02070309020205020404" pitchFamily="49" charset="0"/>
                <a:cs typeface="Courier New" panose="02070309020205020404" pitchFamily="49" charset="0"/>
              </a:rPr>
              <a:t>portType</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0000FF"/>
                </a:solidFill>
                <a:latin typeface="Courier New" panose="02070309020205020404" pitchFamily="49" charset="0"/>
                <a:cs typeface="Courier New" panose="02070309020205020404" pitchFamily="49" charset="0"/>
              </a:rPr>
              <a:t>	&lt;</a:t>
            </a:r>
            <a:r>
              <a:rPr lang="en-US" dirty="0">
                <a:solidFill>
                  <a:srgbClr val="800000"/>
                </a:solidFill>
                <a:latin typeface="Courier New" panose="02070309020205020404" pitchFamily="49" charset="0"/>
                <a:cs typeface="Courier New" panose="02070309020205020404" pitchFamily="49" charset="0"/>
              </a:rPr>
              <a:t>operation</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0000FF"/>
                </a:solidFill>
                <a:latin typeface="Courier New" panose="02070309020205020404" pitchFamily="49" charset="0"/>
                <a:cs typeface="Courier New" panose="02070309020205020404" pitchFamily="49" charset="0"/>
              </a:rPr>
              <a:t>    &lt;/</a:t>
            </a:r>
            <a:r>
              <a:rPr lang="en-US" dirty="0" err="1">
                <a:solidFill>
                  <a:srgbClr val="800000"/>
                </a:solidFill>
                <a:latin typeface="Courier New" panose="02070309020205020404" pitchFamily="49" charset="0"/>
                <a:cs typeface="Courier New" panose="02070309020205020404" pitchFamily="49" charset="0"/>
              </a:rPr>
              <a:t>portType</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binding</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operation</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binding</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service</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port</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binding</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port</a:t>
            </a:r>
            <a:r>
              <a:rPr lang="en-US" dirty="0">
                <a:solidFill>
                  <a:srgbClr val="0000FF"/>
                </a:solidFill>
                <a:latin typeface="Courier New" panose="02070309020205020404" pitchFamily="49" charset="0"/>
                <a:cs typeface="Courier New" panose="02070309020205020404" pitchFamily="49" charset="0"/>
              </a:rPr>
              <a:t>&gt;</a:t>
            </a:r>
          </a:p>
          <a:p>
            <a:pPr lvl="2"/>
            <a:r>
              <a:rPr lang="en-US" dirty="0">
                <a:solidFill>
                  <a:srgbClr val="800000"/>
                </a:solidFill>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service</a:t>
            </a:r>
            <a:r>
              <a:rPr lang="en-US" dirty="0">
                <a:solidFill>
                  <a:srgbClr val="0000FF"/>
                </a:solidFill>
                <a:latin typeface="Courier New" panose="02070309020205020404" pitchFamily="49" charset="0"/>
                <a:cs typeface="Courier New" panose="02070309020205020404" pitchFamily="49" charset="0"/>
              </a:rPr>
              <a:t>&gt;</a:t>
            </a:r>
            <a:r>
              <a:rPr lang="en-US" dirty="0">
                <a:solidFill>
                  <a:srgbClr val="800000"/>
                </a:solidFill>
                <a:latin typeface="Courier New" panose="02070309020205020404" pitchFamily="49" charset="0"/>
                <a:cs typeface="Courier New" panose="02070309020205020404" pitchFamily="49" charset="0"/>
              </a:rPr>
              <a:t>	</a:t>
            </a:r>
          </a:p>
          <a:p>
            <a:pPr lvl="2"/>
            <a:r>
              <a:rPr lang="en-US" dirty="0">
                <a:solidFill>
                  <a:srgbClr val="0000FF"/>
                </a:solidFill>
                <a:latin typeface="Courier New" panose="02070309020205020404" pitchFamily="49" charset="0"/>
                <a:cs typeface="Courier New" panose="02070309020205020404" pitchFamily="49" charset="0"/>
              </a:rPr>
              <a:t>&lt;/</a:t>
            </a:r>
            <a:r>
              <a:rPr lang="en-US" dirty="0">
                <a:solidFill>
                  <a:srgbClr val="800000"/>
                </a:solidFill>
                <a:latin typeface="Courier New" panose="02070309020205020404" pitchFamily="49" charset="0"/>
                <a:cs typeface="Courier New" panose="02070309020205020404" pitchFamily="49" charset="0"/>
              </a:rPr>
              <a:t>definition</a:t>
            </a:r>
            <a:r>
              <a:rPr lang="en-US" dirty="0">
                <a:solidFill>
                  <a:srgbClr val="0000FF"/>
                </a:solidFill>
                <a:latin typeface="Courier New" panose="02070309020205020404" pitchFamily="49" charset="0"/>
                <a:cs typeface="Courier New" panose="02070309020205020404" pitchFamily="49" charset="0"/>
              </a:rPr>
              <a:t>&gt;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WSDL Example Skeleton</a:t>
            </a:r>
            <a:endParaRPr lang="en-US" sz="2400" b="1" dirty="0">
              <a:latin typeface="Calibri (Heading)"/>
              <a:cs typeface="Calibri (Heading)"/>
            </a:endParaRPr>
          </a:p>
        </p:txBody>
      </p:sp>
    </p:spTree>
    <p:extLst>
      <p:ext uri="{BB962C8B-B14F-4D97-AF65-F5344CB8AC3E}">
        <p14:creationId xmlns:p14="http://schemas.microsoft.com/office/powerpoint/2010/main" val="1013273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UDDI Directory</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a:t>Universal Description, Discovery and Integration</a:t>
            </a:r>
          </a:p>
          <a:p>
            <a:pPr eaLnBrk="1" hangingPunct="1">
              <a:spcAft>
                <a:spcPts val="600"/>
              </a:spcAft>
            </a:pPr>
            <a:r>
              <a:rPr lang="en-US" sz="2800" dirty="0"/>
              <a:t>It is a directory of </a:t>
            </a:r>
            <a:r>
              <a:rPr lang="en-US" sz="2800" dirty="0" smtClean="0"/>
              <a:t>Services</a:t>
            </a:r>
            <a:endParaRPr lang="en-US" sz="2800" dirty="0"/>
          </a:p>
          <a:p>
            <a:pPr lvl="1" eaLnBrk="1" hangingPunct="1">
              <a:spcAft>
                <a:spcPts val="600"/>
              </a:spcAft>
            </a:pPr>
            <a:r>
              <a:rPr lang="en-US" sz="2400" dirty="0"/>
              <a:t>which is a Service </a:t>
            </a:r>
            <a:r>
              <a:rPr lang="en-US" sz="2400" dirty="0" smtClean="0"/>
              <a:t>itself</a:t>
            </a:r>
            <a:endParaRPr lang="en-US" sz="2400" dirty="0"/>
          </a:p>
          <a:p>
            <a:pPr eaLnBrk="1" hangingPunct="1">
              <a:spcAft>
                <a:spcPts val="600"/>
              </a:spcAft>
            </a:pPr>
            <a:r>
              <a:rPr lang="en-US" sz="2800" dirty="0"/>
              <a:t>It </a:t>
            </a:r>
            <a:r>
              <a:rPr lang="en-US" sz="2800" dirty="0" smtClean="0"/>
              <a:t>contains:</a:t>
            </a:r>
            <a:endParaRPr lang="en-US" sz="2800" dirty="0"/>
          </a:p>
          <a:p>
            <a:pPr lvl="1" eaLnBrk="1" hangingPunct="1">
              <a:spcAft>
                <a:spcPts val="600"/>
              </a:spcAft>
            </a:pPr>
            <a:r>
              <a:rPr lang="en-US" sz="2400" dirty="0"/>
              <a:t>information on service providers </a:t>
            </a:r>
            <a:br>
              <a:rPr lang="en-US" sz="2400" dirty="0"/>
            </a:br>
            <a:r>
              <a:rPr lang="en-US" sz="2400" dirty="0"/>
              <a:t>(contracts, activities…) </a:t>
            </a:r>
          </a:p>
          <a:p>
            <a:pPr lvl="1" eaLnBrk="1" hangingPunct="1">
              <a:spcAft>
                <a:spcPts val="600"/>
              </a:spcAft>
            </a:pPr>
            <a:r>
              <a:rPr lang="en-US" sz="2400" dirty="0"/>
              <a:t>description on services</a:t>
            </a:r>
            <a:br>
              <a:rPr lang="en-US" sz="2400" dirty="0"/>
            </a:br>
            <a:r>
              <a:rPr lang="en-US" sz="2400" dirty="0"/>
              <a:t>(as part of the WSDL contract)</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1026" name="Picture 2" descr="http://3.bp.blogspot.com/_4Zflj1E0ODc/Swu_EHvd_6I/AAAAAAAAAKU/GKYZq_duu3E/s1600/annuai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425452"/>
            <a:ext cx="295275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05772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UDDI Directory</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408921"/>
            <a:ext cx="902796" cy="112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2"/>
          <p:cNvPicPr>
            <a:picLocks noChangeAspect="1" noChangeArrowheads="1"/>
          </p:cNvPicPr>
          <p:nvPr/>
        </p:nvPicPr>
        <p:blipFill rotWithShape="1">
          <a:blip r:embed="rId4">
            <a:extLst>
              <a:ext uri="{28A0092B-C50C-407E-A947-70E740481C1C}">
                <a14:useLocalDpi xmlns:a14="http://schemas.microsoft.com/office/drawing/2010/main" val="0"/>
              </a:ext>
            </a:extLst>
          </a:blip>
          <a:srcRect t="35356"/>
          <a:stretch/>
        </p:blipFill>
        <p:spPr bwMode="auto">
          <a:xfrm>
            <a:off x="7012345" y="1417340"/>
            <a:ext cx="875905" cy="869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23"/>
          <p:cNvPicPr>
            <a:picLocks noChangeAspect="1" noChangeArrowheads="1"/>
          </p:cNvPicPr>
          <p:nvPr/>
        </p:nvPicPr>
        <p:blipFill rotWithShape="1">
          <a:blip r:embed="rId5">
            <a:extLst>
              <a:ext uri="{28A0092B-C50C-407E-A947-70E740481C1C}">
                <a14:useLocalDpi xmlns:a14="http://schemas.microsoft.com/office/drawing/2010/main" val="0"/>
              </a:ext>
            </a:extLst>
          </a:blip>
          <a:srcRect b="22680"/>
          <a:stretch/>
        </p:blipFill>
        <p:spPr bwMode="auto">
          <a:xfrm>
            <a:off x="7158329" y="4003747"/>
            <a:ext cx="729921" cy="79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12" name="Curved Connector 11"/>
          <p:cNvCxnSpPr>
            <a:cxnSpLocks noChangeShapeType="1"/>
          </p:cNvCxnSpPr>
          <p:nvPr/>
        </p:nvCxnSpPr>
        <p:spPr bwMode="auto">
          <a:xfrm flipV="1">
            <a:off x="1902901" y="1260647"/>
            <a:ext cx="4817476" cy="1148274"/>
          </a:xfrm>
          <a:prstGeom prst="curvedConnector3">
            <a:avLst>
              <a:gd name="adj1" fmla="val -708"/>
            </a:avLst>
          </a:prstGeom>
          <a:noFill/>
          <a:ln w="38100">
            <a:solidFill>
              <a:srgbClr val="00B0F0"/>
            </a:solidFill>
            <a:round/>
            <a:headEnd/>
            <a:tailEnd type="arrow" w="med" len="med"/>
          </a:ln>
          <a:effectLst/>
        </p:spPr>
      </p:cxnSp>
      <p:sp>
        <p:nvSpPr>
          <p:cNvPr id="13" name="TextBox 12"/>
          <p:cNvSpPr txBox="1">
            <a:spLocks noChangeArrowheads="1"/>
          </p:cNvSpPr>
          <p:nvPr/>
        </p:nvSpPr>
        <p:spPr bwMode="auto">
          <a:xfrm>
            <a:off x="2397626" y="877889"/>
            <a:ext cx="4119996" cy="32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t>1. I am looking for a Service…</a:t>
            </a:r>
          </a:p>
        </p:txBody>
      </p:sp>
      <p:cxnSp>
        <p:nvCxnSpPr>
          <p:cNvPr id="14" name="Curved Connector 13"/>
          <p:cNvCxnSpPr>
            <a:cxnSpLocks noChangeShapeType="1"/>
          </p:cNvCxnSpPr>
          <p:nvPr/>
        </p:nvCxnSpPr>
        <p:spPr bwMode="auto">
          <a:xfrm rot="10800000" flipV="1">
            <a:off x="2340854" y="2281335"/>
            <a:ext cx="4817476" cy="382758"/>
          </a:xfrm>
          <a:prstGeom prst="curvedConnector3">
            <a:avLst>
              <a:gd name="adj1" fmla="val -102"/>
            </a:avLst>
          </a:prstGeom>
          <a:noFill/>
          <a:ln w="38100">
            <a:solidFill>
              <a:srgbClr val="00B0F0"/>
            </a:solidFill>
            <a:round/>
            <a:headEnd/>
            <a:tailEnd type="arrow" w="med" len="med"/>
          </a:ln>
          <a:effectLst/>
        </p:spPr>
      </p:cxnSp>
      <p:sp>
        <p:nvSpPr>
          <p:cNvPr id="15" name="TextBox 14"/>
          <p:cNvSpPr txBox="1">
            <a:spLocks noChangeArrowheads="1"/>
          </p:cNvSpPr>
          <p:nvPr/>
        </p:nvSpPr>
        <p:spPr bwMode="auto">
          <a:xfrm>
            <a:off x="3070774" y="2217542"/>
            <a:ext cx="3576611" cy="32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t>2. Tell you how to connect to it.</a:t>
            </a:r>
          </a:p>
        </p:txBody>
      </p:sp>
      <p:cxnSp>
        <p:nvCxnSpPr>
          <p:cNvPr id="16" name="Curved Connector 15"/>
          <p:cNvCxnSpPr>
            <a:cxnSpLocks noChangeShapeType="1"/>
          </p:cNvCxnSpPr>
          <p:nvPr/>
        </p:nvCxnSpPr>
        <p:spPr bwMode="auto">
          <a:xfrm>
            <a:off x="2340854" y="3238230"/>
            <a:ext cx="5109444" cy="701724"/>
          </a:xfrm>
          <a:prstGeom prst="curvedConnector3">
            <a:avLst>
              <a:gd name="adj1" fmla="val 99903"/>
            </a:avLst>
          </a:prstGeom>
          <a:noFill/>
          <a:ln w="38100">
            <a:solidFill>
              <a:srgbClr val="00B0F0"/>
            </a:solidFill>
            <a:round/>
            <a:headEnd/>
            <a:tailEnd type="arrow" w="med" len="med"/>
          </a:ln>
          <a:effectLst/>
        </p:spPr>
      </p:cxnSp>
      <p:sp>
        <p:nvSpPr>
          <p:cNvPr id="17" name="TextBox 16"/>
          <p:cNvSpPr txBox="1">
            <a:spLocks noChangeArrowheads="1"/>
          </p:cNvSpPr>
          <p:nvPr/>
        </p:nvSpPr>
        <p:spPr bwMode="auto">
          <a:xfrm>
            <a:off x="2778806" y="2919266"/>
            <a:ext cx="4525508" cy="32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dirty="0"/>
              <a:t>3. What is the format for messages?</a:t>
            </a:r>
          </a:p>
        </p:txBody>
      </p:sp>
      <p:cxnSp>
        <p:nvCxnSpPr>
          <p:cNvPr id="18" name="Curved Connector 17"/>
          <p:cNvCxnSpPr>
            <a:cxnSpLocks noChangeShapeType="1"/>
          </p:cNvCxnSpPr>
          <p:nvPr/>
        </p:nvCxnSpPr>
        <p:spPr bwMode="auto">
          <a:xfrm rot="10800000">
            <a:off x="1975894" y="3620988"/>
            <a:ext cx="5036452" cy="1275860"/>
          </a:xfrm>
          <a:prstGeom prst="curvedConnector3">
            <a:avLst>
              <a:gd name="adj1" fmla="val 100046"/>
            </a:avLst>
          </a:prstGeom>
          <a:noFill/>
          <a:ln w="38100">
            <a:solidFill>
              <a:srgbClr val="00B0F0"/>
            </a:solidFill>
            <a:round/>
            <a:headEnd/>
            <a:tailEnd type="arrow" w="med" len="med"/>
          </a:ln>
          <a:effectLst/>
        </p:spPr>
      </p:cxnSp>
      <p:sp>
        <p:nvSpPr>
          <p:cNvPr id="19" name="TextBox 18"/>
          <p:cNvSpPr txBox="1">
            <a:spLocks noChangeArrowheads="1"/>
          </p:cNvSpPr>
          <p:nvPr/>
        </p:nvSpPr>
        <p:spPr bwMode="auto">
          <a:xfrm>
            <a:off x="3216758" y="4322712"/>
            <a:ext cx="3576611" cy="32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t>4. Here is my WSDL contract.</a:t>
            </a:r>
          </a:p>
        </p:txBody>
      </p:sp>
      <p:sp>
        <p:nvSpPr>
          <p:cNvPr id="20" name="TextBox 19"/>
          <p:cNvSpPr txBox="1">
            <a:spLocks noChangeArrowheads="1"/>
          </p:cNvSpPr>
          <p:nvPr/>
        </p:nvSpPr>
        <p:spPr bwMode="auto">
          <a:xfrm>
            <a:off x="2924790" y="3365816"/>
            <a:ext cx="3576611" cy="32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t>5. I send my SOAP requests.</a:t>
            </a:r>
          </a:p>
        </p:txBody>
      </p:sp>
      <p:sp>
        <p:nvSpPr>
          <p:cNvPr id="21" name="TextBox 20"/>
          <p:cNvSpPr txBox="1">
            <a:spLocks noChangeArrowheads="1"/>
          </p:cNvSpPr>
          <p:nvPr/>
        </p:nvSpPr>
        <p:spPr bwMode="auto">
          <a:xfrm>
            <a:off x="2851798" y="4885508"/>
            <a:ext cx="3576610" cy="327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t>6. Result for the SOAP request.</a:t>
            </a:r>
          </a:p>
        </p:txBody>
      </p:sp>
      <p:pic>
        <p:nvPicPr>
          <p:cNvPr id="22" name="Picture 2" descr="D:\Users\Renaud\Desktop\StageFinEtudesSupinfo\Icons-New\v3\Min\Overview_SubjectPresent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ZoneTexte 1"/>
          <p:cNvSpPr txBox="1"/>
          <p:nvPr/>
        </p:nvSpPr>
        <p:spPr>
          <a:xfrm>
            <a:off x="7748170" y="1555115"/>
            <a:ext cx="864096" cy="461665"/>
          </a:xfrm>
          <a:prstGeom prst="rect">
            <a:avLst/>
          </a:prstGeom>
          <a:noFill/>
        </p:spPr>
        <p:txBody>
          <a:bodyPr wrap="square" rtlCol="0">
            <a:spAutoFit/>
          </a:bodyPr>
          <a:lstStyle/>
          <a:p>
            <a:pPr algn="ctr"/>
            <a:r>
              <a:rPr lang="fr-FR" sz="2400" dirty="0" smtClean="0">
                <a:latin typeface="+mj-lt"/>
              </a:rPr>
              <a:t>UDDI</a:t>
            </a:r>
            <a:endParaRPr lang="en-US" sz="2400" dirty="0">
              <a:latin typeface="+mj-lt"/>
            </a:endParaRPr>
          </a:p>
        </p:txBody>
      </p:sp>
      <p:sp>
        <p:nvSpPr>
          <p:cNvPr id="23" name="ZoneTexte 22"/>
          <p:cNvSpPr txBox="1"/>
          <p:nvPr/>
        </p:nvSpPr>
        <p:spPr>
          <a:xfrm>
            <a:off x="7821163" y="4188517"/>
            <a:ext cx="1072012" cy="461665"/>
          </a:xfrm>
          <a:prstGeom prst="rect">
            <a:avLst/>
          </a:prstGeom>
          <a:noFill/>
        </p:spPr>
        <p:txBody>
          <a:bodyPr wrap="square" rtlCol="0">
            <a:spAutoFit/>
          </a:bodyPr>
          <a:lstStyle/>
          <a:p>
            <a:pPr algn="ctr"/>
            <a:r>
              <a:rPr lang="fr-FR" sz="2400" dirty="0" smtClean="0">
                <a:latin typeface="+mj-lt"/>
              </a:rPr>
              <a:t>Server</a:t>
            </a:r>
            <a:endParaRPr lang="en-US" sz="2400" dirty="0">
              <a:latin typeface="+mj-lt"/>
            </a:endParaRPr>
          </a:p>
        </p:txBody>
      </p:sp>
    </p:spTree>
    <p:extLst>
      <p:ext uri="{BB962C8B-B14F-4D97-AF65-F5344CB8AC3E}">
        <p14:creationId xmlns:p14="http://schemas.microsoft.com/office/powerpoint/2010/main" val="4241754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SOA </a:t>
            </a:r>
            <a:r>
              <a:rPr lang="fr-FR" dirty="0" err="1" smtClean="0">
                <a:ea typeface="ＭＳ Ｐゴシック" pitchFamily="34" charset="-128"/>
              </a:rPr>
              <a:t>Facts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smtClean="0"/>
              <a:t>SOA…</a:t>
            </a:r>
          </a:p>
          <a:p>
            <a:pPr lvl="1" eaLnBrk="1" hangingPunct="1">
              <a:spcAft>
                <a:spcPct val="30000"/>
              </a:spcAft>
            </a:pPr>
            <a:r>
              <a:rPr lang="en-US" sz="2400" dirty="0" smtClean="0"/>
              <a:t>Is </a:t>
            </a:r>
            <a:r>
              <a:rPr lang="en-US" sz="2400" dirty="0"/>
              <a:t>a </a:t>
            </a:r>
            <a:r>
              <a:rPr lang="en-US" sz="2400" dirty="0" smtClean="0"/>
              <a:t>technology</a:t>
            </a:r>
            <a:endParaRPr lang="en-US" sz="2400" dirty="0"/>
          </a:p>
          <a:p>
            <a:pPr lvl="2" eaLnBrk="1" hangingPunct="1">
              <a:spcAft>
                <a:spcPct val="30000"/>
              </a:spcAft>
            </a:pPr>
            <a:r>
              <a:rPr lang="en-US" sz="2000" dirty="0" smtClean="0"/>
              <a:t>No, it’s </a:t>
            </a:r>
            <a:r>
              <a:rPr lang="en-US" sz="2000" dirty="0"/>
              <a:t>a design philosophy independent of any vendor, product, technology or industry trend</a:t>
            </a:r>
            <a:r>
              <a:rPr lang="en-US" sz="2000" dirty="0" smtClean="0"/>
              <a:t>.</a:t>
            </a:r>
            <a:endParaRPr lang="en-US" sz="2000" dirty="0"/>
          </a:p>
          <a:p>
            <a:pPr lvl="1" eaLnBrk="1" hangingPunct="1">
              <a:spcAft>
                <a:spcPct val="30000"/>
              </a:spcAft>
            </a:pPr>
            <a:r>
              <a:rPr lang="en-US" sz="2400" dirty="0" smtClean="0"/>
              <a:t>Require </a:t>
            </a:r>
            <a:r>
              <a:rPr lang="en-US" sz="2400" dirty="0"/>
              <a:t>Web Services</a:t>
            </a:r>
          </a:p>
          <a:p>
            <a:pPr lvl="2" eaLnBrk="1" hangingPunct="1">
              <a:spcAft>
                <a:spcPct val="30000"/>
              </a:spcAft>
            </a:pPr>
            <a:r>
              <a:rPr lang="en-US" sz="2000" dirty="0" smtClean="0"/>
              <a:t>No, SOAs </a:t>
            </a:r>
            <a:r>
              <a:rPr lang="en-US" sz="2000" dirty="0"/>
              <a:t>may be realized via Web services but Web services are not necessarily required to implement </a:t>
            </a:r>
            <a:r>
              <a:rPr lang="en-US" sz="2000" dirty="0" smtClean="0"/>
              <a:t>SOA</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76402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SOA </a:t>
            </a:r>
            <a:r>
              <a:rPr lang="fr-FR" dirty="0" err="1" smtClean="0">
                <a:ea typeface="ＭＳ Ｐゴシック" pitchFamily="34" charset="-128"/>
              </a:rPr>
              <a:t>Facts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784976" cy="4230687"/>
          </a:xfrm>
        </p:spPr>
        <p:txBody>
          <a:bodyPr/>
          <a:lstStyle/>
          <a:p>
            <a:pPr eaLnBrk="1" hangingPunct="1">
              <a:spcBef>
                <a:spcPts val="600"/>
              </a:spcBef>
              <a:spcAft>
                <a:spcPts val="600"/>
              </a:spcAft>
            </a:pPr>
            <a:r>
              <a:rPr lang="en-US" sz="2800" dirty="0" smtClean="0"/>
              <a:t>SOA…</a:t>
            </a:r>
          </a:p>
          <a:p>
            <a:pPr lvl="1" eaLnBrk="1" hangingPunct="1">
              <a:spcBef>
                <a:spcPts val="600"/>
              </a:spcBef>
              <a:spcAft>
                <a:spcPts val="600"/>
              </a:spcAft>
            </a:pPr>
            <a:r>
              <a:rPr lang="en-US" sz="2400" dirty="0" smtClean="0"/>
              <a:t>Reference </a:t>
            </a:r>
            <a:r>
              <a:rPr lang="en-US" sz="2400" dirty="0"/>
              <a:t>Architecture reduces implementation risk</a:t>
            </a:r>
          </a:p>
          <a:p>
            <a:pPr lvl="2" eaLnBrk="1" hangingPunct="1">
              <a:spcBef>
                <a:spcPts val="600"/>
              </a:spcBef>
              <a:spcAft>
                <a:spcPts val="600"/>
              </a:spcAft>
            </a:pPr>
            <a:r>
              <a:rPr lang="en-US" sz="2000" i="1" dirty="0" smtClean="0"/>
              <a:t>“SOAs </a:t>
            </a:r>
            <a:r>
              <a:rPr lang="en-US" sz="2000" i="1" dirty="0"/>
              <a:t>are like snowflakes – no two are the </a:t>
            </a:r>
            <a:r>
              <a:rPr lang="en-US" sz="2000" i="1" dirty="0" smtClean="0"/>
              <a:t>same”</a:t>
            </a:r>
            <a:r>
              <a:rPr lang="en-US" sz="2000" dirty="0" smtClean="0"/>
              <a:t> – David </a:t>
            </a:r>
            <a:r>
              <a:rPr lang="en-US" sz="2000" dirty="0"/>
              <a:t>Linthicum</a:t>
            </a:r>
            <a:endParaRPr lang="en-US" sz="2000" dirty="0" smtClean="0"/>
          </a:p>
          <a:p>
            <a:pPr lvl="2" eaLnBrk="1" hangingPunct="1">
              <a:spcBef>
                <a:spcPts val="600"/>
              </a:spcBef>
              <a:spcAft>
                <a:spcPts val="600"/>
              </a:spcAft>
            </a:pPr>
            <a:r>
              <a:rPr lang="en-US" sz="2000" dirty="0" smtClean="0"/>
              <a:t>May </a:t>
            </a:r>
            <a:r>
              <a:rPr lang="en-US" sz="2000" dirty="0"/>
              <a:t>not necessarily provide the best solution for </a:t>
            </a:r>
            <a:r>
              <a:rPr lang="en-US" sz="2000" dirty="0" smtClean="0"/>
              <a:t>an organization</a:t>
            </a:r>
            <a:endParaRPr lang="en-US" sz="2000" dirty="0"/>
          </a:p>
          <a:p>
            <a:pPr lvl="1" eaLnBrk="1" hangingPunct="1">
              <a:spcBef>
                <a:spcPts val="600"/>
              </a:spcBef>
              <a:spcAft>
                <a:spcPts val="600"/>
              </a:spcAft>
            </a:pPr>
            <a:r>
              <a:rPr lang="en-US" sz="2400" dirty="0"/>
              <a:t>Requires a complete </a:t>
            </a:r>
            <a:r>
              <a:rPr lang="en-US" sz="2400" dirty="0" smtClean="0"/>
              <a:t>technology</a:t>
            </a:r>
            <a:endParaRPr lang="en-US" sz="2400" dirty="0"/>
          </a:p>
          <a:p>
            <a:pPr lvl="2" eaLnBrk="1" hangingPunct="1">
              <a:spcBef>
                <a:spcPts val="600"/>
              </a:spcBef>
              <a:spcAft>
                <a:spcPts val="600"/>
              </a:spcAft>
            </a:pPr>
            <a:r>
              <a:rPr lang="en-US" sz="2000" dirty="0" smtClean="0"/>
              <a:t>No, SOA </a:t>
            </a:r>
            <a:r>
              <a:rPr lang="en-US" sz="2000" dirty="0"/>
              <a:t>should be incremental and </a:t>
            </a:r>
            <a:r>
              <a:rPr lang="en-US" sz="2000" dirty="0" smtClean="0"/>
              <a:t>may be done with several tools</a:t>
            </a:r>
            <a:endParaRPr lang="en-US" sz="2000" dirty="0"/>
          </a:p>
          <a:p>
            <a:pPr lvl="1" eaLnBrk="1" hangingPunct="1">
              <a:spcBef>
                <a:spcPts val="600"/>
              </a:spcBef>
              <a:spcAft>
                <a:spcPts val="600"/>
              </a:spcAft>
            </a:pPr>
            <a:r>
              <a:rPr lang="en-US" sz="2400" dirty="0"/>
              <a:t>We need to build a SOA</a:t>
            </a:r>
          </a:p>
          <a:p>
            <a:pPr lvl="2" eaLnBrk="1" hangingPunct="1">
              <a:spcBef>
                <a:spcPts val="600"/>
              </a:spcBef>
              <a:spcAft>
                <a:spcPts val="600"/>
              </a:spcAft>
            </a:pPr>
            <a:r>
              <a:rPr lang="en-US" sz="2000" dirty="0"/>
              <a:t>SOA is a means, not an end</a:t>
            </a:r>
            <a:endParaRPr lang="en-US" sz="1600"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622553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992380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Services in .NET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WCF - Introduction</a:t>
            </a:r>
            <a:endParaRPr lang="fr-FR" dirty="0"/>
          </a:p>
        </p:txBody>
      </p:sp>
      <p:pic>
        <p:nvPicPr>
          <p:cNvPr id="4" name="Image 3"/>
          <p:cNvPicPr>
            <a:picLocks noChangeAspect="1"/>
          </p:cNvPicPr>
          <p:nvPr/>
        </p:nvPicPr>
        <p:blipFill>
          <a:blip r:embed="rId2"/>
          <a:stretch>
            <a:fillRect/>
          </a:stretch>
        </p:blipFill>
        <p:spPr>
          <a:xfrm>
            <a:off x="6876256" y="3218050"/>
            <a:ext cx="1565421" cy="1606172"/>
          </a:xfrm>
          <a:prstGeom prst="rect">
            <a:avLst/>
          </a:prstGeom>
        </p:spPr>
      </p:pic>
    </p:spTree>
    <p:extLst>
      <p:ext uri="{BB962C8B-B14F-4D97-AF65-F5344CB8AC3E}">
        <p14:creationId xmlns:p14="http://schemas.microsoft.com/office/powerpoint/2010/main" val="1683631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a:t>
            </a:r>
            <a:r>
              <a:rPr lang="fr-FR" dirty="0" err="1" smtClean="0">
                <a:ea typeface="ＭＳ Ｐゴシック" pitchFamily="34" charset="-128"/>
              </a:rPr>
              <a:t>Unified</a:t>
            </a:r>
            <a:r>
              <a:rPr lang="fr-FR" dirty="0" smtClean="0">
                <a:ea typeface="ＭＳ Ｐゴシック" pitchFamily="34" charset="-128"/>
              </a:rPr>
              <a:t> </a:t>
            </a:r>
            <a:r>
              <a:rPr lang="fr-FR" dirty="0" err="1" smtClean="0">
                <a:ea typeface="ＭＳ Ｐゴシック" pitchFamily="34" charset="-128"/>
              </a:rPr>
              <a:t>Programming</a:t>
            </a:r>
            <a:r>
              <a:rPr lang="fr-FR" dirty="0" smtClean="0">
                <a:ea typeface="ＭＳ Ｐゴシック" pitchFamily="34" charset="-128"/>
              </a:rPr>
              <a:t> Model</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10" name="AutoShape 23"/>
          <p:cNvSpPr>
            <a:spLocks noChangeArrowheads="1"/>
          </p:cNvSpPr>
          <p:nvPr/>
        </p:nvSpPr>
        <p:spPr bwMode="auto">
          <a:xfrm>
            <a:off x="1000282" y="3390510"/>
            <a:ext cx="7316133" cy="1510358"/>
          </a:xfrm>
          <a:prstGeom prst="roundRect">
            <a:avLst>
              <a:gd name="adj" fmla="val 16667"/>
            </a:avLst>
          </a:prstGeom>
          <a:ln>
            <a:headEnd/>
            <a:tailEnd type="none" w="lg" len="lg"/>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GB">
              <a:latin typeface="Verdana" panose="020B0604030504040204" pitchFamily="34" charset="0"/>
            </a:endParaRPr>
          </a:p>
        </p:txBody>
      </p:sp>
      <p:sp>
        <p:nvSpPr>
          <p:cNvPr id="11" name="Rectangle 19"/>
          <p:cNvSpPr>
            <a:spLocks noChangeArrowheads="1"/>
          </p:cNvSpPr>
          <p:nvPr/>
        </p:nvSpPr>
        <p:spPr bwMode="auto">
          <a:xfrm>
            <a:off x="2929117" y="4893764"/>
            <a:ext cx="3416436" cy="3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sz="2200" dirty="0">
                <a:latin typeface="Verdana" panose="020B0604030504040204" pitchFamily="34" charset="0"/>
              </a:rPr>
              <a:t>A unified development model</a:t>
            </a:r>
          </a:p>
        </p:txBody>
      </p:sp>
      <p:sp>
        <p:nvSpPr>
          <p:cNvPr id="12" name="AutoShape 20"/>
          <p:cNvSpPr>
            <a:spLocks noChangeArrowheads="1"/>
          </p:cNvSpPr>
          <p:nvPr/>
        </p:nvSpPr>
        <p:spPr bwMode="auto">
          <a:xfrm>
            <a:off x="3824341" y="3599834"/>
            <a:ext cx="2347642" cy="1021556"/>
          </a:xfrm>
          <a:prstGeom prst="roundRect">
            <a:avLst>
              <a:gd name="adj" fmla="val 16667"/>
            </a:avLst>
          </a:prstGeom>
          <a:solidFill>
            <a:schemeClr val="accent6">
              <a:lumMod val="60000"/>
              <a:lumOff val="40000"/>
            </a:schemeClr>
          </a:solidFill>
          <a:ln>
            <a:solidFill>
              <a:schemeClr val="accent6">
                <a:lumMod val="75000"/>
              </a:schemeClr>
            </a:solidFill>
            <a:headEnd/>
            <a:tailEnd type="none" w="lg" len="lg"/>
          </a:ln>
        </p:spPr>
        <p:style>
          <a:lnRef idx="2">
            <a:schemeClr val="accent5">
              <a:shade val="50000"/>
            </a:schemeClr>
          </a:lnRef>
          <a:fillRef idx="1">
            <a:schemeClr val="accent5"/>
          </a:fillRef>
          <a:effectRef idx="0">
            <a:schemeClr val="accent5"/>
          </a:effectRef>
          <a:fontRef idx="minor">
            <a:schemeClr val="lt1"/>
          </a:fontRef>
        </p:style>
        <p:txBody>
          <a:bodyPr wrap="squar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US" dirty="0">
                <a:latin typeface="Verdana" panose="020B0604030504040204" pitchFamily="34" charset="0"/>
              </a:rPr>
              <a:t>Windows</a:t>
            </a:r>
            <a:br>
              <a:rPr lang="en-US" dirty="0">
                <a:latin typeface="Verdana" panose="020B0604030504040204" pitchFamily="34" charset="0"/>
              </a:rPr>
            </a:br>
            <a:r>
              <a:rPr lang="en-US" dirty="0">
                <a:latin typeface="Verdana" panose="020B0604030504040204" pitchFamily="34" charset="0"/>
              </a:rPr>
              <a:t>Communication</a:t>
            </a:r>
            <a:br>
              <a:rPr lang="en-US" dirty="0">
                <a:latin typeface="Verdana" panose="020B0604030504040204" pitchFamily="34" charset="0"/>
              </a:rPr>
            </a:br>
            <a:r>
              <a:rPr lang="en-US" dirty="0">
                <a:latin typeface="Verdana" panose="020B0604030504040204" pitchFamily="34" charset="0"/>
              </a:rPr>
              <a:t>Foundation</a:t>
            </a:r>
          </a:p>
        </p:txBody>
      </p:sp>
      <p:pic>
        <p:nvPicPr>
          <p:cNvPr id="13" name="Picture 24" descr="Software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4022" y="3284917"/>
            <a:ext cx="1789742" cy="130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5"/>
          <p:cNvSpPr>
            <a:spLocks noChangeArrowheads="1"/>
          </p:cNvSpPr>
          <p:nvPr/>
        </p:nvSpPr>
        <p:spPr bwMode="auto">
          <a:xfrm>
            <a:off x="1030858" y="1525509"/>
            <a:ext cx="7285557" cy="1504156"/>
          </a:xfrm>
          <a:prstGeom prst="roundRect">
            <a:avLst>
              <a:gd name="adj" fmla="val 16667"/>
            </a:avLst>
          </a:prstGeom>
          <a:ln>
            <a:headEnd/>
            <a:tailEnd type="none" w="lg" len="lg"/>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GB">
              <a:latin typeface="Verdana" panose="020B0604030504040204" pitchFamily="34" charset="0"/>
            </a:endParaRPr>
          </a:p>
        </p:txBody>
      </p:sp>
      <p:sp>
        <p:nvSpPr>
          <p:cNvPr id="16" name="Rectangle 8"/>
          <p:cNvSpPr>
            <a:spLocks noChangeArrowheads="1"/>
          </p:cNvSpPr>
          <p:nvPr/>
        </p:nvSpPr>
        <p:spPr bwMode="auto">
          <a:xfrm>
            <a:off x="2308521" y="985805"/>
            <a:ext cx="4762535" cy="34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sz="2200" dirty="0">
                <a:latin typeface="Verdana" panose="020B0604030504040204" pitchFamily="34" charset="0"/>
              </a:rPr>
              <a:t>Many confusing and complicated options</a:t>
            </a:r>
            <a:r>
              <a:rPr lang="en-US" sz="2200" dirty="0">
                <a:solidFill>
                  <a:srgbClr val="FF7C80"/>
                </a:solidFill>
                <a:latin typeface="Verdana" panose="020B0604030504040204" pitchFamily="34" charset="0"/>
              </a:rPr>
              <a:t> </a:t>
            </a:r>
          </a:p>
        </p:txBody>
      </p:sp>
      <p:sp>
        <p:nvSpPr>
          <p:cNvPr id="17" name="Oval 9"/>
          <p:cNvSpPr>
            <a:spLocks noChangeArrowheads="1"/>
          </p:cNvSpPr>
          <p:nvPr/>
        </p:nvSpPr>
        <p:spPr bwMode="auto">
          <a:xfrm>
            <a:off x="2113604" y="1561356"/>
            <a:ext cx="1809343"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dirty="0" err="1">
                <a:latin typeface="Verdana" panose="020B0604030504040204" pitchFamily="34" charset="0"/>
              </a:rPr>
              <a:t>Remoting</a:t>
            </a:r>
            <a:endParaRPr lang="en-US" dirty="0">
              <a:latin typeface="Verdana" panose="020B0604030504040204" pitchFamily="34" charset="0"/>
            </a:endParaRPr>
          </a:p>
        </p:txBody>
      </p:sp>
      <p:sp>
        <p:nvSpPr>
          <p:cNvPr id="18" name="Oval 10"/>
          <p:cNvSpPr>
            <a:spLocks noChangeArrowheads="1"/>
          </p:cNvSpPr>
          <p:nvPr/>
        </p:nvSpPr>
        <p:spPr bwMode="auto">
          <a:xfrm>
            <a:off x="4929348" y="1615016"/>
            <a:ext cx="1014808"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a:latin typeface="Verdana" panose="020B0604030504040204" pitchFamily="34" charset="0"/>
              </a:rPr>
              <a:t>COM</a:t>
            </a:r>
            <a:endParaRPr lang="en-US">
              <a:latin typeface="Verdana" panose="020B0604030504040204" pitchFamily="34" charset="0"/>
            </a:endParaRPr>
          </a:p>
        </p:txBody>
      </p:sp>
      <p:sp>
        <p:nvSpPr>
          <p:cNvPr id="19" name="Oval 11"/>
          <p:cNvSpPr>
            <a:spLocks noChangeArrowheads="1"/>
          </p:cNvSpPr>
          <p:nvPr/>
        </p:nvSpPr>
        <p:spPr bwMode="auto">
          <a:xfrm>
            <a:off x="6147615" y="1672336"/>
            <a:ext cx="1265015"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dirty="0">
                <a:latin typeface="Verdana" panose="020B0604030504040204" pitchFamily="34" charset="0"/>
              </a:rPr>
              <a:t>DCOM</a:t>
            </a:r>
            <a:endParaRPr lang="en-US" dirty="0">
              <a:latin typeface="Verdana" panose="020B0604030504040204" pitchFamily="34" charset="0"/>
            </a:endParaRPr>
          </a:p>
        </p:txBody>
      </p:sp>
      <p:sp>
        <p:nvSpPr>
          <p:cNvPr id="20" name="Oval 12"/>
          <p:cNvSpPr>
            <a:spLocks noChangeArrowheads="1"/>
          </p:cNvSpPr>
          <p:nvPr/>
        </p:nvSpPr>
        <p:spPr bwMode="auto">
          <a:xfrm>
            <a:off x="6854504" y="2380200"/>
            <a:ext cx="1280795"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dirty="0">
                <a:latin typeface="Verdana" panose="020B0604030504040204" pitchFamily="34" charset="0"/>
              </a:rPr>
              <a:t>COM+</a:t>
            </a:r>
            <a:endParaRPr lang="en-US" dirty="0">
              <a:latin typeface="Verdana" panose="020B0604030504040204" pitchFamily="34" charset="0"/>
            </a:endParaRPr>
          </a:p>
        </p:txBody>
      </p:sp>
      <p:sp>
        <p:nvSpPr>
          <p:cNvPr id="21" name="Oval 13"/>
          <p:cNvSpPr>
            <a:spLocks noChangeArrowheads="1"/>
          </p:cNvSpPr>
          <p:nvPr/>
        </p:nvSpPr>
        <p:spPr bwMode="auto">
          <a:xfrm>
            <a:off x="2368214" y="2378265"/>
            <a:ext cx="1280795"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a:latin typeface="Verdana" panose="020B0604030504040204" pitchFamily="34" charset="0"/>
              </a:rPr>
              <a:t>MSMQ</a:t>
            </a:r>
            <a:endParaRPr lang="en-US">
              <a:latin typeface="Verdana" panose="020B0604030504040204" pitchFamily="34" charset="0"/>
            </a:endParaRPr>
          </a:p>
        </p:txBody>
      </p:sp>
      <p:sp>
        <p:nvSpPr>
          <p:cNvPr id="22" name="Oval 14"/>
          <p:cNvSpPr>
            <a:spLocks noChangeArrowheads="1"/>
          </p:cNvSpPr>
          <p:nvPr/>
        </p:nvSpPr>
        <p:spPr bwMode="auto">
          <a:xfrm>
            <a:off x="3959425" y="1879470"/>
            <a:ext cx="1005792"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a:latin typeface="Verdana" panose="020B0604030504040204" pitchFamily="34" charset="0"/>
              </a:rPr>
              <a:t>WSE</a:t>
            </a:r>
            <a:endParaRPr lang="en-US">
              <a:latin typeface="Verdana" panose="020B0604030504040204" pitchFamily="34" charset="0"/>
            </a:endParaRPr>
          </a:p>
        </p:txBody>
      </p:sp>
      <p:sp>
        <p:nvSpPr>
          <p:cNvPr id="23" name="Oval 15"/>
          <p:cNvSpPr>
            <a:spLocks noChangeArrowheads="1"/>
          </p:cNvSpPr>
          <p:nvPr/>
        </p:nvSpPr>
        <p:spPr bwMode="auto">
          <a:xfrm>
            <a:off x="5369643" y="2412140"/>
            <a:ext cx="1195770" cy="519351"/>
          </a:xfrm>
          <a:prstGeom prst="ellipse">
            <a:avLst/>
          </a:prstGeom>
          <a:solidFill>
            <a:schemeClr val="accent6">
              <a:lumMod val="60000"/>
              <a:lumOff val="40000"/>
            </a:schemeClr>
          </a:solidFill>
          <a:ln>
            <a:solidFill>
              <a:schemeClr val="accent6">
                <a:lumMod val="75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40000"/>
              </a:spcBef>
            </a:pPr>
            <a:r>
              <a:rPr lang="en-GB">
                <a:latin typeface="Verdana" panose="020B0604030504040204" pitchFamily="34" charset="0"/>
              </a:rPr>
              <a:t>ASMX</a:t>
            </a:r>
            <a:endParaRPr lang="en-US">
              <a:latin typeface="Verdana" panose="020B0604030504040204" pitchFamily="34" charset="0"/>
            </a:endParaRPr>
          </a:p>
        </p:txBody>
      </p:sp>
      <p:pic>
        <p:nvPicPr>
          <p:cNvPr id="24" name="Picture 25" descr="Software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7464" y="1417473"/>
            <a:ext cx="1011154" cy="73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descr="Software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1758" y="2490658"/>
            <a:ext cx="1011154" cy="73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descr="Software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7109" y="1316260"/>
            <a:ext cx="1011154" cy="73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descr="Software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282" y="2359711"/>
            <a:ext cx="1011154" cy="73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rot="16200000">
            <a:off x="-184017" y="2046754"/>
            <a:ext cx="1741353" cy="461665"/>
          </a:xfrm>
          <a:prstGeom prst="rect">
            <a:avLst/>
          </a:prstGeom>
          <a:noFill/>
        </p:spPr>
        <p:txBody>
          <a:bodyPr wrap="square" rtlCol="0">
            <a:spAutoFit/>
          </a:bodyPr>
          <a:lstStyle/>
          <a:p>
            <a:pPr algn="ctr"/>
            <a:r>
              <a:rPr lang="fr-FR" sz="2400" dirty="0" smtClean="0"/>
              <a:t>BEFORE</a:t>
            </a:r>
            <a:endParaRPr lang="fr-FR" sz="2400" dirty="0"/>
          </a:p>
        </p:txBody>
      </p:sp>
      <p:sp>
        <p:nvSpPr>
          <p:cNvPr id="29" name="TextBox 28"/>
          <p:cNvSpPr txBox="1"/>
          <p:nvPr/>
        </p:nvSpPr>
        <p:spPr>
          <a:xfrm rot="16200000">
            <a:off x="-208107" y="3929392"/>
            <a:ext cx="1741353" cy="461665"/>
          </a:xfrm>
          <a:prstGeom prst="rect">
            <a:avLst/>
          </a:prstGeom>
          <a:noFill/>
        </p:spPr>
        <p:txBody>
          <a:bodyPr wrap="square" rtlCol="0">
            <a:spAutoFit/>
          </a:bodyPr>
          <a:lstStyle/>
          <a:p>
            <a:pPr algn="ctr"/>
            <a:r>
              <a:rPr lang="fr-FR" sz="2400" dirty="0" smtClean="0"/>
              <a:t>AFTER</a:t>
            </a:r>
            <a:endParaRPr lang="fr-FR" sz="2400" dirty="0"/>
          </a:p>
        </p:txBody>
      </p:sp>
      <p:pic>
        <p:nvPicPr>
          <p:cNvPr id="28" name="Picture 2" descr="D:\Users\Renaud\Desktop\StageFinEtudesSupinfo\Icons-New\v3\Min\Overview_SubjectPresent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28290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49"/>
            <a:ext cx="7777162" cy="504000"/>
          </a:xfrm>
        </p:spPr>
        <p:txBody>
          <a:bodyPr/>
          <a:lstStyle/>
          <a:p>
            <a:r>
              <a:rPr lang="en-US" dirty="0" smtClean="0"/>
              <a:t>Windows Communication Foundation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075716"/>
            <a:ext cx="8280920" cy="3726000"/>
          </a:xfrm>
        </p:spPr>
        <p:txBody>
          <a:bodyPr/>
          <a:lstStyle/>
          <a:p>
            <a:r>
              <a:rPr lang="en-US" dirty="0" smtClean="0"/>
              <a:t>Framework for </a:t>
            </a:r>
            <a:r>
              <a:rPr lang="en-US" u="sng" dirty="0" smtClean="0"/>
              <a:t>S</a:t>
            </a:r>
            <a:r>
              <a:rPr lang="en-US" dirty="0" smtClean="0"/>
              <a:t>ervice-</a:t>
            </a:r>
            <a:r>
              <a:rPr lang="en-US" u="sng" dirty="0" smtClean="0"/>
              <a:t>O</a:t>
            </a:r>
            <a:r>
              <a:rPr lang="en-US" dirty="0" smtClean="0"/>
              <a:t>riented </a:t>
            </a:r>
            <a:r>
              <a:rPr lang="en-US" u="sng" dirty="0" smtClean="0"/>
              <a:t>A</a:t>
            </a:r>
            <a:r>
              <a:rPr lang="en-US" dirty="0" smtClean="0"/>
              <a:t>rchitectures (SOAs)</a:t>
            </a:r>
          </a:p>
          <a:p>
            <a:pPr lvl="1"/>
            <a:r>
              <a:rPr lang="en-US" dirty="0" smtClean="0"/>
              <a:t>Send data from one service endpoint to another</a:t>
            </a:r>
          </a:p>
          <a:p>
            <a:pPr lvl="1"/>
            <a:r>
              <a:rPr lang="en-US" dirty="0" smtClean="0"/>
              <a:t>Service can be hosted in web server (IIS) or not</a:t>
            </a:r>
          </a:p>
          <a:p>
            <a:pPr lvl="1"/>
            <a:r>
              <a:rPr lang="en-US" dirty="0" smtClean="0"/>
              <a:t>Client can be any type of application</a:t>
            </a:r>
          </a:p>
          <a:p>
            <a:pPr lvl="1"/>
            <a:r>
              <a:rPr lang="en-US" dirty="0" smtClean="0"/>
              <a:t>Message can be any type the parties agree on, text (XML) or binary</a:t>
            </a:r>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81248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49"/>
            <a:ext cx="7777162" cy="521640"/>
          </a:xfrm>
        </p:spPr>
        <p:txBody>
          <a:bodyPr/>
          <a:lstStyle/>
          <a:p>
            <a:r>
              <a:rPr lang="en-US" dirty="0" smtClean="0"/>
              <a:t>Windows Communication Foundation</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shape11"/>
          <p:cNvGrpSpPr/>
          <p:nvPr/>
        </p:nvGrpSpPr>
        <p:grpSpPr>
          <a:xfrm>
            <a:off x="678579" y="2585376"/>
            <a:ext cx="1229125" cy="972970"/>
            <a:chOff x="4280687" y="4521604"/>
            <a:chExt cx="1229125" cy="972970"/>
          </a:xfrm>
        </p:grpSpPr>
        <p:sp>
          <p:nvSpPr>
            <p:cNvPr id="8" name="Freeform 7"/>
            <p:cNvSpPr>
              <a:spLocks/>
            </p:cNvSpPr>
            <p:nvPr/>
          </p:nvSpPr>
          <p:spPr bwMode="auto">
            <a:xfrm>
              <a:off x="4285907" y="4945983"/>
              <a:ext cx="1089078" cy="506324"/>
            </a:xfrm>
            <a:custGeom>
              <a:avLst/>
              <a:gdLst/>
              <a:ahLst/>
              <a:cxnLst>
                <a:cxn ang="0">
                  <a:pos x="1003" y="587"/>
                </a:cxn>
                <a:cxn ang="0">
                  <a:pos x="1003" y="587"/>
                </a:cxn>
                <a:cxn ang="0">
                  <a:pos x="1014" y="587"/>
                </a:cxn>
                <a:cxn ang="0">
                  <a:pos x="1019" y="587"/>
                </a:cxn>
                <a:cxn ang="0">
                  <a:pos x="1024" y="585"/>
                </a:cxn>
                <a:cxn ang="0">
                  <a:pos x="1024" y="583"/>
                </a:cxn>
                <a:cxn ang="0">
                  <a:pos x="1024" y="583"/>
                </a:cxn>
                <a:cxn ang="0">
                  <a:pos x="1252" y="186"/>
                </a:cxn>
                <a:cxn ang="0">
                  <a:pos x="1252" y="186"/>
                </a:cxn>
                <a:cxn ang="0">
                  <a:pos x="1252" y="182"/>
                </a:cxn>
                <a:cxn ang="0">
                  <a:pos x="1252" y="182"/>
                </a:cxn>
                <a:cxn ang="0">
                  <a:pos x="1252" y="180"/>
                </a:cxn>
                <a:cxn ang="0">
                  <a:pos x="1247" y="178"/>
                </a:cxn>
                <a:cxn ang="0">
                  <a:pos x="387" y="0"/>
                </a:cxn>
                <a:cxn ang="0">
                  <a:pos x="387" y="0"/>
                </a:cxn>
                <a:cxn ang="0">
                  <a:pos x="379" y="3"/>
                </a:cxn>
                <a:cxn ang="0">
                  <a:pos x="377" y="5"/>
                </a:cxn>
                <a:cxn ang="0">
                  <a:pos x="5" y="306"/>
                </a:cxn>
                <a:cxn ang="0">
                  <a:pos x="5" y="308"/>
                </a:cxn>
                <a:cxn ang="0">
                  <a:pos x="5" y="308"/>
                </a:cxn>
                <a:cxn ang="0">
                  <a:pos x="5" y="308"/>
                </a:cxn>
                <a:cxn ang="0">
                  <a:pos x="0" y="312"/>
                </a:cxn>
                <a:cxn ang="0">
                  <a:pos x="0" y="312"/>
                </a:cxn>
                <a:cxn ang="0">
                  <a:pos x="2" y="312"/>
                </a:cxn>
                <a:cxn ang="0">
                  <a:pos x="2" y="312"/>
                </a:cxn>
                <a:cxn ang="0">
                  <a:pos x="1003" y="587"/>
                </a:cxn>
                <a:cxn ang="0">
                  <a:pos x="1003" y="587"/>
                </a:cxn>
              </a:cxnLst>
              <a:rect l="0" t="0" r="r" b="b"/>
              <a:pathLst>
                <a:path w="1252" h="587">
                  <a:moveTo>
                    <a:pt x="1003" y="587"/>
                  </a:moveTo>
                  <a:lnTo>
                    <a:pt x="1003" y="587"/>
                  </a:lnTo>
                  <a:lnTo>
                    <a:pt x="1014" y="587"/>
                  </a:lnTo>
                  <a:lnTo>
                    <a:pt x="1019" y="587"/>
                  </a:lnTo>
                  <a:lnTo>
                    <a:pt x="1024" y="585"/>
                  </a:lnTo>
                  <a:lnTo>
                    <a:pt x="1024" y="583"/>
                  </a:lnTo>
                  <a:lnTo>
                    <a:pt x="1024" y="583"/>
                  </a:lnTo>
                  <a:lnTo>
                    <a:pt x="1252" y="186"/>
                  </a:lnTo>
                  <a:lnTo>
                    <a:pt x="1252" y="186"/>
                  </a:lnTo>
                  <a:lnTo>
                    <a:pt x="1252" y="182"/>
                  </a:lnTo>
                  <a:lnTo>
                    <a:pt x="1252" y="182"/>
                  </a:lnTo>
                  <a:lnTo>
                    <a:pt x="1252" y="180"/>
                  </a:lnTo>
                  <a:lnTo>
                    <a:pt x="1247" y="178"/>
                  </a:lnTo>
                  <a:lnTo>
                    <a:pt x="387" y="0"/>
                  </a:lnTo>
                  <a:lnTo>
                    <a:pt x="387" y="0"/>
                  </a:lnTo>
                  <a:lnTo>
                    <a:pt x="379" y="3"/>
                  </a:lnTo>
                  <a:lnTo>
                    <a:pt x="377" y="5"/>
                  </a:lnTo>
                  <a:lnTo>
                    <a:pt x="5" y="306"/>
                  </a:lnTo>
                  <a:lnTo>
                    <a:pt x="5" y="308"/>
                  </a:lnTo>
                  <a:lnTo>
                    <a:pt x="5" y="308"/>
                  </a:lnTo>
                  <a:lnTo>
                    <a:pt x="5" y="308"/>
                  </a:lnTo>
                  <a:lnTo>
                    <a:pt x="0" y="312"/>
                  </a:lnTo>
                  <a:lnTo>
                    <a:pt x="0" y="312"/>
                  </a:lnTo>
                  <a:lnTo>
                    <a:pt x="2" y="312"/>
                  </a:lnTo>
                  <a:lnTo>
                    <a:pt x="2" y="312"/>
                  </a:lnTo>
                  <a:lnTo>
                    <a:pt x="1003" y="587"/>
                  </a:lnTo>
                  <a:lnTo>
                    <a:pt x="1003" y="58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 name="Freeform 8"/>
            <p:cNvSpPr>
              <a:spLocks/>
            </p:cNvSpPr>
            <p:nvPr/>
          </p:nvSpPr>
          <p:spPr bwMode="blackWhite">
            <a:xfrm>
              <a:off x="4283701" y="4945983"/>
              <a:ext cx="1082584" cy="499424"/>
            </a:xfrm>
            <a:custGeom>
              <a:avLst/>
              <a:gdLst/>
              <a:ahLst/>
              <a:cxnLst>
                <a:cxn ang="0">
                  <a:pos x="975" y="576"/>
                </a:cxn>
                <a:cxn ang="0">
                  <a:pos x="975" y="576"/>
                </a:cxn>
                <a:cxn ang="0">
                  <a:pos x="986" y="579"/>
                </a:cxn>
                <a:cxn ang="0">
                  <a:pos x="994" y="576"/>
                </a:cxn>
                <a:cxn ang="0">
                  <a:pos x="999" y="574"/>
                </a:cxn>
                <a:cxn ang="0">
                  <a:pos x="999" y="574"/>
                </a:cxn>
                <a:cxn ang="0">
                  <a:pos x="1222" y="184"/>
                </a:cxn>
                <a:cxn ang="0">
                  <a:pos x="1222" y="184"/>
                </a:cxn>
                <a:cxn ang="0">
                  <a:pos x="1219" y="180"/>
                </a:cxn>
                <a:cxn ang="0">
                  <a:pos x="1219" y="180"/>
                </a:cxn>
                <a:cxn ang="0">
                  <a:pos x="1219" y="178"/>
                </a:cxn>
                <a:cxn ang="0">
                  <a:pos x="1216" y="175"/>
                </a:cxn>
                <a:cxn ang="0">
                  <a:pos x="378" y="0"/>
                </a:cxn>
                <a:cxn ang="0">
                  <a:pos x="378" y="0"/>
                </a:cxn>
                <a:cxn ang="0">
                  <a:pos x="373" y="3"/>
                </a:cxn>
                <a:cxn ang="0">
                  <a:pos x="367" y="5"/>
                </a:cxn>
                <a:cxn ang="0">
                  <a:pos x="6" y="301"/>
                </a:cxn>
                <a:cxn ang="0">
                  <a:pos x="6" y="301"/>
                </a:cxn>
                <a:cxn ang="0">
                  <a:pos x="6" y="301"/>
                </a:cxn>
                <a:cxn ang="0">
                  <a:pos x="6" y="301"/>
                </a:cxn>
                <a:cxn ang="0">
                  <a:pos x="0" y="306"/>
                </a:cxn>
                <a:cxn ang="0">
                  <a:pos x="0" y="306"/>
                </a:cxn>
                <a:cxn ang="0">
                  <a:pos x="3" y="308"/>
                </a:cxn>
                <a:cxn ang="0">
                  <a:pos x="3" y="308"/>
                </a:cxn>
                <a:cxn ang="0">
                  <a:pos x="975" y="576"/>
                </a:cxn>
                <a:cxn ang="0">
                  <a:pos x="975" y="576"/>
                </a:cxn>
              </a:cxnLst>
              <a:rect l="0" t="0" r="r" b="b"/>
              <a:pathLst>
                <a:path w="1222" h="579">
                  <a:moveTo>
                    <a:pt x="975" y="576"/>
                  </a:moveTo>
                  <a:lnTo>
                    <a:pt x="975" y="576"/>
                  </a:lnTo>
                  <a:lnTo>
                    <a:pt x="986" y="579"/>
                  </a:lnTo>
                  <a:lnTo>
                    <a:pt x="994" y="576"/>
                  </a:lnTo>
                  <a:lnTo>
                    <a:pt x="999" y="574"/>
                  </a:lnTo>
                  <a:lnTo>
                    <a:pt x="999" y="574"/>
                  </a:lnTo>
                  <a:lnTo>
                    <a:pt x="1222" y="184"/>
                  </a:lnTo>
                  <a:lnTo>
                    <a:pt x="1222" y="184"/>
                  </a:lnTo>
                  <a:lnTo>
                    <a:pt x="1219" y="180"/>
                  </a:lnTo>
                  <a:lnTo>
                    <a:pt x="1219" y="180"/>
                  </a:lnTo>
                  <a:lnTo>
                    <a:pt x="1219" y="178"/>
                  </a:lnTo>
                  <a:lnTo>
                    <a:pt x="1216" y="175"/>
                  </a:lnTo>
                  <a:lnTo>
                    <a:pt x="378" y="0"/>
                  </a:lnTo>
                  <a:lnTo>
                    <a:pt x="378" y="0"/>
                  </a:lnTo>
                  <a:lnTo>
                    <a:pt x="373" y="3"/>
                  </a:lnTo>
                  <a:lnTo>
                    <a:pt x="367" y="5"/>
                  </a:lnTo>
                  <a:lnTo>
                    <a:pt x="6" y="301"/>
                  </a:lnTo>
                  <a:lnTo>
                    <a:pt x="6" y="301"/>
                  </a:lnTo>
                  <a:lnTo>
                    <a:pt x="6" y="301"/>
                  </a:lnTo>
                  <a:lnTo>
                    <a:pt x="6" y="301"/>
                  </a:lnTo>
                  <a:lnTo>
                    <a:pt x="0" y="306"/>
                  </a:lnTo>
                  <a:lnTo>
                    <a:pt x="0" y="306"/>
                  </a:lnTo>
                  <a:lnTo>
                    <a:pt x="3" y="308"/>
                  </a:lnTo>
                  <a:lnTo>
                    <a:pt x="3" y="308"/>
                  </a:lnTo>
                  <a:lnTo>
                    <a:pt x="975" y="576"/>
                  </a:lnTo>
                  <a:lnTo>
                    <a:pt x="975" y="576"/>
                  </a:lnTo>
                  <a:close/>
                </a:path>
              </a:pathLst>
            </a:custGeom>
            <a:solidFill>
              <a:srgbClr val="F2F2F2"/>
            </a:solidFill>
            <a:ln w="6350">
              <a:solidFill>
                <a:srgbClr val="808080"/>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 name="Freeform 9"/>
            <p:cNvSpPr>
              <a:spLocks/>
            </p:cNvSpPr>
            <p:nvPr/>
          </p:nvSpPr>
          <p:spPr bwMode="white">
            <a:xfrm>
              <a:off x="4485976" y="5049492"/>
              <a:ext cx="888572" cy="395916"/>
            </a:xfrm>
            <a:custGeom>
              <a:avLst/>
              <a:gdLst/>
              <a:ahLst/>
              <a:cxnLst>
                <a:cxn ang="0">
                  <a:pos x="747" y="0"/>
                </a:cxn>
                <a:cxn ang="0">
                  <a:pos x="1006" y="55"/>
                </a:cxn>
                <a:cxn ang="0">
                  <a:pos x="1006" y="55"/>
                </a:cxn>
                <a:cxn ang="0">
                  <a:pos x="1009" y="58"/>
                </a:cxn>
                <a:cxn ang="0">
                  <a:pos x="1009" y="60"/>
                </a:cxn>
                <a:cxn ang="0">
                  <a:pos x="1009" y="60"/>
                </a:cxn>
                <a:cxn ang="0">
                  <a:pos x="1012" y="64"/>
                </a:cxn>
                <a:cxn ang="0">
                  <a:pos x="1012" y="64"/>
                </a:cxn>
                <a:cxn ang="0">
                  <a:pos x="789" y="454"/>
                </a:cxn>
                <a:cxn ang="0">
                  <a:pos x="789" y="454"/>
                </a:cxn>
                <a:cxn ang="0">
                  <a:pos x="784" y="456"/>
                </a:cxn>
                <a:cxn ang="0">
                  <a:pos x="776" y="459"/>
                </a:cxn>
                <a:cxn ang="0">
                  <a:pos x="765" y="456"/>
                </a:cxn>
                <a:cxn ang="0">
                  <a:pos x="765" y="456"/>
                </a:cxn>
                <a:cxn ang="0">
                  <a:pos x="0" y="243"/>
                </a:cxn>
                <a:cxn ang="0">
                  <a:pos x="0" y="243"/>
                </a:cxn>
                <a:cxn ang="0">
                  <a:pos x="26" y="230"/>
                </a:cxn>
                <a:cxn ang="0">
                  <a:pos x="53" y="220"/>
                </a:cxn>
                <a:cxn ang="0">
                  <a:pos x="79" y="209"/>
                </a:cxn>
                <a:cxn ang="0">
                  <a:pos x="108" y="200"/>
                </a:cxn>
                <a:cxn ang="0">
                  <a:pos x="160" y="188"/>
                </a:cxn>
                <a:cxn ang="0">
                  <a:pos x="212" y="179"/>
                </a:cxn>
                <a:cxn ang="0">
                  <a:pos x="265" y="173"/>
                </a:cxn>
                <a:cxn ang="0">
                  <a:pos x="315" y="168"/>
                </a:cxn>
                <a:cxn ang="0">
                  <a:pos x="414" y="162"/>
                </a:cxn>
                <a:cxn ang="0">
                  <a:pos x="461" y="158"/>
                </a:cxn>
                <a:cxn ang="0">
                  <a:pos x="508" y="149"/>
                </a:cxn>
                <a:cxn ang="0">
                  <a:pos x="553" y="141"/>
                </a:cxn>
                <a:cxn ang="0">
                  <a:pos x="577" y="132"/>
                </a:cxn>
                <a:cxn ang="0">
                  <a:pos x="598" y="126"/>
                </a:cxn>
                <a:cxn ang="0">
                  <a:pos x="619" y="115"/>
                </a:cxn>
                <a:cxn ang="0">
                  <a:pos x="637" y="104"/>
                </a:cxn>
                <a:cxn ang="0">
                  <a:pos x="658" y="92"/>
                </a:cxn>
                <a:cxn ang="0">
                  <a:pos x="676" y="79"/>
                </a:cxn>
                <a:cxn ang="0">
                  <a:pos x="695" y="62"/>
                </a:cxn>
                <a:cxn ang="0">
                  <a:pos x="713" y="45"/>
                </a:cxn>
                <a:cxn ang="0">
                  <a:pos x="731" y="23"/>
                </a:cxn>
                <a:cxn ang="0">
                  <a:pos x="747" y="0"/>
                </a:cxn>
                <a:cxn ang="0">
                  <a:pos x="747" y="0"/>
                </a:cxn>
              </a:cxnLst>
              <a:rect l="0" t="0" r="r" b="b"/>
              <a:pathLst>
                <a:path w="1012" h="459">
                  <a:moveTo>
                    <a:pt x="747" y="0"/>
                  </a:moveTo>
                  <a:lnTo>
                    <a:pt x="1006" y="55"/>
                  </a:lnTo>
                  <a:lnTo>
                    <a:pt x="1006" y="55"/>
                  </a:lnTo>
                  <a:lnTo>
                    <a:pt x="1009" y="58"/>
                  </a:lnTo>
                  <a:lnTo>
                    <a:pt x="1009" y="60"/>
                  </a:lnTo>
                  <a:lnTo>
                    <a:pt x="1009" y="60"/>
                  </a:lnTo>
                  <a:lnTo>
                    <a:pt x="1012" y="64"/>
                  </a:lnTo>
                  <a:lnTo>
                    <a:pt x="1012" y="64"/>
                  </a:lnTo>
                  <a:lnTo>
                    <a:pt x="789" y="454"/>
                  </a:lnTo>
                  <a:lnTo>
                    <a:pt x="789" y="454"/>
                  </a:lnTo>
                  <a:lnTo>
                    <a:pt x="784" y="456"/>
                  </a:lnTo>
                  <a:lnTo>
                    <a:pt x="776" y="459"/>
                  </a:lnTo>
                  <a:lnTo>
                    <a:pt x="765" y="456"/>
                  </a:lnTo>
                  <a:lnTo>
                    <a:pt x="765" y="456"/>
                  </a:lnTo>
                  <a:lnTo>
                    <a:pt x="0" y="243"/>
                  </a:lnTo>
                  <a:lnTo>
                    <a:pt x="0" y="243"/>
                  </a:lnTo>
                  <a:lnTo>
                    <a:pt x="26" y="230"/>
                  </a:lnTo>
                  <a:lnTo>
                    <a:pt x="53" y="220"/>
                  </a:lnTo>
                  <a:lnTo>
                    <a:pt x="79" y="209"/>
                  </a:lnTo>
                  <a:lnTo>
                    <a:pt x="108" y="200"/>
                  </a:lnTo>
                  <a:lnTo>
                    <a:pt x="160" y="188"/>
                  </a:lnTo>
                  <a:lnTo>
                    <a:pt x="212" y="179"/>
                  </a:lnTo>
                  <a:lnTo>
                    <a:pt x="265" y="173"/>
                  </a:lnTo>
                  <a:lnTo>
                    <a:pt x="315" y="168"/>
                  </a:lnTo>
                  <a:lnTo>
                    <a:pt x="414" y="162"/>
                  </a:lnTo>
                  <a:lnTo>
                    <a:pt x="461" y="158"/>
                  </a:lnTo>
                  <a:lnTo>
                    <a:pt x="508" y="149"/>
                  </a:lnTo>
                  <a:lnTo>
                    <a:pt x="553" y="141"/>
                  </a:lnTo>
                  <a:lnTo>
                    <a:pt x="577" y="132"/>
                  </a:lnTo>
                  <a:lnTo>
                    <a:pt x="598" y="126"/>
                  </a:lnTo>
                  <a:lnTo>
                    <a:pt x="619" y="115"/>
                  </a:lnTo>
                  <a:lnTo>
                    <a:pt x="637" y="104"/>
                  </a:lnTo>
                  <a:lnTo>
                    <a:pt x="658" y="92"/>
                  </a:lnTo>
                  <a:lnTo>
                    <a:pt x="676" y="79"/>
                  </a:lnTo>
                  <a:lnTo>
                    <a:pt x="695" y="62"/>
                  </a:lnTo>
                  <a:lnTo>
                    <a:pt x="713" y="45"/>
                  </a:lnTo>
                  <a:lnTo>
                    <a:pt x="731" y="23"/>
                  </a:lnTo>
                  <a:lnTo>
                    <a:pt x="747" y="0"/>
                  </a:lnTo>
                  <a:lnTo>
                    <a:pt x="747" y="0"/>
                  </a:lnTo>
                  <a:close/>
                </a:path>
              </a:pathLst>
            </a:custGeom>
            <a:solidFill>
              <a:srgbClr val="E3E3E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 name="Freeform 10"/>
            <p:cNvSpPr>
              <a:spLocks/>
            </p:cNvSpPr>
            <p:nvPr/>
          </p:nvSpPr>
          <p:spPr bwMode="blackWhite">
            <a:xfrm>
              <a:off x="4629504" y="4521604"/>
              <a:ext cx="880308" cy="577917"/>
            </a:xfrm>
            <a:custGeom>
              <a:avLst/>
              <a:gdLst>
                <a:gd name="connsiteX0" fmla="*/ 100 w 1012"/>
                <a:gd name="connsiteY0" fmla="*/ 8 h 670"/>
                <a:gd name="connsiteX1" fmla="*/ 100 w 1012"/>
                <a:gd name="connsiteY1" fmla="*/ 8 h 670"/>
                <a:gd name="connsiteX2" fmla="*/ 0 w 1012"/>
                <a:gd name="connsiteY2" fmla="*/ 482 h 670"/>
                <a:gd name="connsiteX3" fmla="*/ 857 w 1012"/>
                <a:gd name="connsiteY3" fmla="*/ 657 h 670"/>
                <a:gd name="connsiteX4" fmla="*/ 857 w 1012"/>
                <a:gd name="connsiteY4" fmla="*/ 657 h 670"/>
                <a:gd name="connsiteX5" fmla="*/ 862 w 1012"/>
                <a:gd name="connsiteY5" fmla="*/ 659 h 670"/>
                <a:gd name="connsiteX6" fmla="*/ 868 w 1012"/>
                <a:gd name="connsiteY6" fmla="*/ 663 h 670"/>
                <a:gd name="connsiteX7" fmla="*/ 875 w 1012"/>
                <a:gd name="connsiteY7" fmla="*/ 670 h 670"/>
                <a:gd name="connsiteX8" fmla="*/ 1012 w 1012"/>
                <a:gd name="connsiteY8" fmla="*/ 132 h 670"/>
                <a:gd name="connsiteX9" fmla="*/ 1012 w 1012"/>
                <a:gd name="connsiteY9" fmla="*/ 132 h 670"/>
                <a:gd name="connsiteX10" fmla="*/ 1012 w 1012"/>
                <a:gd name="connsiteY10" fmla="*/ 126 h 670"/>
                <a:gd name="connsiteX11" fmla="*/ 1012 w 1012"/>
                <a:gd name="connsiteY11" fmla="*/ 126 h 670"/>
                <a:gd name="connsiteX12" fmla="*/ 1012 w 1012"/>
                <a:gd name="connsiteY12" fmla="*/ 119 h 670"/>
                <a:gd name="connsiteX13" fmla="*/ 1009 w 1012"/>
                <a:gd name="connsiteY13" fmla="*/ 117 h 670"/>
                <a:gd name="connsiteX14" fmla="*/ 1001 w 1012"/>
                <a:gd name="connsiteY14" fmla="*/ 113 h 670"/>
                <a:gd name="connsiteX15" fmla="*/ 1001 w 1012"/>
                <a:gd name="connsiteY15" fmla="*/ 113 h 670"/>
                <a:gd name="connsiteX16" fmla="*/ 435 w 1012"/>
                <a:gd name="connsiteY16" fmla="*/ 40 h 670"/>
                <a:gd name="connsiteX17" fmla="*/ 435 w 1012"/>
                <a:gd name="connsiteY17" fmla="*/ 40 h 670"/>
                <a:gd name="connsiteX18" fmla="*/ 121 w 1012"/>
                <a:gd name="connsiteY18" fmla="*/ 0 h 670"/>
                <a:gd name="connsiteX19" fmla="*/ 121 w 1012"/>
                <a:gd name="connsiteY19" fmla="*/ 0 h 670"/>
                <a:gd name="connsiteX20" fmla="*/ 113 w 1012"/>
                <a:gd name="connsiteY20" fmla="*/ 0 h 670"/>
                <a:gd name="connsiteX21" fmla="*/ 105 w 1012"/>
                <a:gd name="connsiteY21" fmla="*/ 0 h 670"/>
                <a:gd name="connsiteX22" fmla="*/ 102 w 1012"/>
                <a:gd name="connsiteY22" fmla="*/ 4 h 670"/>
                <a:gd name="connsiteX23" fmla="*/ 100 w 1012"/>
                <a:gd name="connsiteY23" fmla="*/ 8 h 670"/>
                <a:gd name="connsiteX24" fmla="*/ 100 w 1012"/>
                <a:gd name="connsiteY24" fmla="*/ 8 h 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12" h="670">
                  <a:moveTo>
                    <a:pt x="100" y="8"/>
                  </a:moveTo>
                  <a:lnTo>
                    <a:pt x="100" y="8"/>
                  </a:lnTo>
                  <a:cubicBezTo>
                    <a:pt x="67" y="166"/>
                    <a:pt x="33" y="324"/>
                    <a:pt x="0" y="482"/>
                  </a:cubicBezTo>
                  <a:lnTo>
                    <a:pt x="857" y="657"/>
                  </a:lnTo>
                  <a:lnTo>
                    <a:pt x="857" y="657"/>
                  </a:lnTo>
                  <a:cubicBezTo>
                    <a:pt x="859" y="658"/>
                    <a:pt x="860" y="658"/>
                    <a:pt x="862" y="659"/>
                  </a:cubicBezTo>
                  <a:cubicBezTo>
                    <a:pt x="864" y="660"/>
                    <a:pt x="866" y="662"/>
                    <a:pt x="868" y="663"/>
                  </a:cubicBezTo>
                  <a:lnTo>
                    <a:pt x="875" y="670"/>
                  </a:lnTo>
                  <a:cubicBezTo>
                    <a:pt x="921" y="491"/>
                    <a:pt x="966" y="311"/>
                    <a:pt x="1012" y="132"/>
                  </a:cubicBezTo>
                  <a:lnTo>
                    <a:pt x="1012" y="132"/>
                  </a:lnTo>
                  <a:lnTo>
                    <a:pt x="1012" y="126"/>
                  </a:lnTo>
                  <a:lnTo>
                    <a:pt x="1012" y="126"/>
                  </a:lnTo>
                  <a:lnTo>
                    <a:pt x="1012" y="119"/>
                  </a:lnTo>
                  <a:cubicBezTo>
                    <a:pt x="1011" y="118"/>
                    <a:pt x="1010" y="118"/>
                    <a:pt x="1009" y="117"/>
                  </a:cubicBezTo>
                  <a:cubicBezTo>
                    <a:pt x="1006" y="116"/>
                    <a:pt x="1004" y="114"/>
                    <a:pt x="1001" y="113"/>
                  </a:cubicBezTo>
                  <a:lnTo>
                    <a:pt x="1001" y="113"/>
                  </a:lnTo>
                  <a:lnTo>
                    <a:pt x="435" y="40"/>
                  </a:lnTo>
                  <a:lnTo>
                    <a:pt x="435" y="40"/>
                  </a:lnTo>
                  <a:lnTo>
                    <a:pt x="121" y="0"/>
                  </a:lnTo>
                  <a:lnTo>
                    <a:pt x="121" y="0"/>
                  </a:lnTo>
                  <a:lnTo>
                    <a:pt x="113" y="0"/>
                  </a:lnTo>
                  <a:lnTo>
                    <a:pt x="105" y="0"/>
                  </a:lnTo>
                  <a:cubicBezTo>
                    <a:pt x="104" y="1"/>
                    <a:pt x="103" y="3"/>
                    <a:pt x="102" y="4"/>
                  </a:cubicBezTo>
                  <a:cubicBezTo>
                    <a:pt x="101" y="5"/>
                    <a:pt x="101" y="7"/>
                    <a:pt x="100" y="8"/>
                  </a:cubicBezTo>
                  <a:lnTo>
                    <a:pt x="100" y="8"/>
                  </a:lnTo>
                  <a:close/>
                </a:path>
              </a:pathLst>
            </a:custGeom>
            <a:solidFill>
              <a:srgbClr val="E3E3E3"/>
            </a:solidFill>
            <a:ln w="6350">
              <a:solidFill>
                <a:srgbClr val="808080"/>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 name="Freeform 11"/>
            <p:cNvSpPr>
              <a:spLocks/>
            </p:cNvSpPr>
            <p:nvPr/>
          </p:nvSpPr>
          <p:spPr bwMode="blackWhite">
            <a:xfrm>
              <a:off x="4280687" y="5119666"/>
              <a:ext cx="1098646" cy="374908"/>
            </a:xfrm>
            <a:custGeom>
              <a:avLst/>
              <a:gdLst/>
              <a:ahLst/>
              <a:cxnLst>
                <a:cxn ang="0">
                  <a:pos x="1237" y="30"/>
                </a:cxn>
                <a:cxn ang="0">
                  <a:pos x="1237" y="30"/>
                </a:cxn>
                <a:cxn ang="0">
                  <a:pos x="1035" y="380"/>
                </a:cxn>
                <a:cxn ang="0">
                  <a:pos x="1035" y="380"/>
                </a:cxn>
                <a:cxn ang="0">
                  <a:pos x="1030" y="384"/>
                </a:cxn>
                <a:cxn ang="0">
                  <a:pos x="1025" y="386"/>
                </a:cxn>
                <a:cxn ang="0">
                  <a:pos x="1017" y="386"/>
                </a:cxn>
                <a:cxn ang="0">
                  <a:pos x="1007" y="386"/>
                </a:cxn>
                <a:cxn ang="0">
                  <a:pos x="1007" y="386"/>
                </a:cxn>
                <a:cxn ang="0">
                  <a:pos x="0" y="109"/>
                </a:cxn>
                <a:cxn ang="0">
                  <a:pos x="8" y="145"/>
                </a:cxn>
                <a:cxn ang="0">
                  <a:pos x="8" y="145"/>
                </a:cxn>
                <a:cxn ang="0">
                  <a:pos x="11" y="150"/>
                </a:cxn>
                <a:cxn ang="0">
                  <a:pos x="13" y="154"/>
                </a:cxn>
                <a:cxn ang="0">
                  <a:pos x="19" y="156"/>
                </a:cxn>
                <a:cxn ang="0">
                  <a:pos x="19" y="156"/>
                </a:cxn>
                <a:cxn ang="0">
                  <a:pos x="1001" y="429"/>
                </a:cxn>
                <a:cxn ang="0">
                  <a:pos x="1001" y="429"/>
                </a:cxn>
                <a:cxn ang="0">
                  <a:pos x="1012" y="431"/>
                </a:cxn>
                <a:cxn ang="0">
                  <a:pos x="1022" y="431"/>
                </a:cxn>
                <a:cxn ang="0">
                  <a:pos x="1030" y="427"/>
                </a:cxn>
                <a:cxn ang="0">
                  <a:pos x="1038" y="421"/>
                </a:cxn>
                <a:cxn ang="0">
                  <a:pos x="1038" y="421"/>
                </a:cxn>
                <a:cxn ang="0">
                  <a:pos x="1261" y="30"/>
                </a:cxn>
                <a:cxn ang="0">
                  <a:pos x="1261" y="30"/>
                </a:cxn>
                <a:cxn ang="0">
                  <a:pos x="1263" y="26"/>
                </a:cxn>
                <a:cxn ang="0">
                  <a:pos x="1263" y="17"/>
                </a:cxn>
                <a:cxn ang="0">
                  <a:pos x="1263" y="2"/>
                </a:cxn>
                <a:cxn ang="0">
                  <a:pos x="1255" y="0"/>
                </a:cxn>
                <a:cxn ang="0">
                  <a:pos x="1237" y="30"/>
                </a:cxn>
              </a:cxnLst>
              <a:rect l="0" t="0" r="r" b="b"/>
              <a:pathLst>
                <a:path w="1263" h="431">
                  <a:moveTo>
                    <a:pt x="1237" y="30"/>
                  </a:moveTo>
                  <a:lnTo>
                    <a:pt x="1237" y="30"/>
                  </a:lnTo>
                  <a:lnTo>
                    <a:pt x="1035" y="380"/>
                  </a:lnTo>
                  <a:lnTo>
                    <a:pt x="1035" y="380"/>
                  </a:lnTo>
                  <a:lnTo>
                    <a:pt x="1030" y="384"/>
                  </a:lnTo>
                  <a:lnTo>
                    <a:pt x="1025" y="386"/>
                  </a:lnTo>
                  <a:lnTo>
                    <a:pt x="1017" y="386"/>
                  </a:lnTo>
                  <a:lnTo>
                    <a:pt x="1007" y="386"/>
                  </a:lnTo>
                  <a:lnTo>
                    <a:pt x="1007" y="386"/>
                  </a:lnTo>
                  <a:lnTo>
                    <a:pt x="0" y="109"/>
                  </a:lnTo>
                  <a:lnTo>
                    <a:pt x="8" y="145"/>
                  </a:lnTo>
                  <a:lnTo>
                    <a:pt x="8" y="145"/>
                  </a:lnTo>
                  <a:lnTo>
                    <a:pt x="11" y="150"/>
                  </a:lnTo>
                  <a:lnTo>
                    <a:pt x="13" y="154"/>
                  </a:lnTo>
                  <a:lnTo>
                    <a:pt x="19" y="156"/>
                  </a:lnTo>
                  <a:lnTo>
                    <a:pt x="19" y="156"/>
                  </a:lnTo>
                  <a:lnTo>
                    <a:pt x="1001" y="429"/>
                  </a:lnTo>
                  <a:lnTo>
                    <a:pt x="1001" y="429"/>
                  </a:lnTo>
                  <a:lnTo>
                    <a:pt x="1012" y="431"/>
                  </a:lnTo>
                  <a:lnTo>
                    <a:pt x="1022" y="431"/>
                  </a:lnTo>
                  <a:lnTo>
                    <a:pt x="1030" y="427"/>
                  </a:lnTo>
                  <a:lnTo>
                    <a:pt x="1038" y="421"/>
                  </a:lnTo>
                  <a:lnTo>
                    <a:pt x="1038" y="421"/>
                  </a:lnTo>
                  <a:lnTo>
                    <a:pt x="1261" y="30"/>
                  </a:lnTo>
                  <a:lnTo>
                    <a:pt x="1261" y="30"/>
                  </a:lnTo>
                  <a:lnTo>
                    <a:pt x="1263" y="26"/>
                  </a:lnTo>
                  <a:lnTo>
                    <a:pt x="1263" y="17"/>
                  </a:lnTo>
                  <a:lnTo>
                    <a:pt x="1263" y="2"/>
                  </a:lnTo>
                  <a:lnTo>
                    <a:pt x="1255" y="0"/>
                  </a:lnTo>
                  <a:lnTo>
                    <a:pt x="1237" y="30"/>
                  </a:lnTo>
                  <a:close/>
                </a:path>
              </a:pathLst>
            </a:custGeom>
            <a:solidFill>
              <a:srgbClr val="E3E3E3"/>
            </a:solidFill>
            <a:ln w="6350">
              <a:solidFill>
                <a:srgbClr val="808080"/>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 name="Freeform 12"/>
            <p:cNvSpPr>
              <a:spLocks/>
            </p:cNvSpPr>
            <p:nvPr/>
          </p:nvSpPr>
          <p:spPr bwMode="auto">
            <a:xfrm>
              <a:off x="4518160" y="4963235"/>
              <a:ext cx="779403" cy="290684"/>
            </a:xfrm>
            <a:custGeom>
              <a:avLst/>
              <a:gdLst/>
              <a:ahLst/>
              <a:cxnLst>
                <a:cxn ang="0">
                  <a:pos x="160" y="2"/>
                </a:cxn>
                <a:cxn ang="0">
                  <a:pos x="2" y="143"/>
                </a:cxn>
                <a:cxn ang="0">
                  <a:pos x="2" y="143"/>
                </a:cxn>
                <a:cxn ang="0">
                  <a:pos x="0" y="147"/>
                </a:cxn>
                <a:cxn ang="0">
                  <a:pos x="0" y="151"/>
                </a:cxn>
                <a:cxn ang="0">
                  <a:pos x="0" y="151"/>
                </a:cxn>
                <a:cxn ang="0">
                  <a:pos x="2" y="155"/>
                </a:cxn>
                <a:cxn ang="0">
                  <a:pos x="8" y="158"/>
                </a:cxn>
                <a:cxn ang="0">
                  <a:pos x="768" y="337"/>
                </a:cxn>
                <a:cxn ang="0">
                  <a:pos x="768" y="337"/>
                </a:cxn>
                <a:cxn ang="0">
                  <a:pos x="775" y="337"/>
                </a:cxn>
                <a:cxn ang="0">
                  <a:pos x="781" y="330"/>
                </a:cxn>
                <a:cxn ang="0">
                  <a:pos x="893" y="160"/>
                </a:cxn>
                <a:cxn ang="0">
                  <a:pos x="893" y="160"/>
                </a:cxn>
                <a:cxn ang="0">
                  <a:pos x="896" y="155"/>
                </a:cxn>
                <a:cxn ang="0">
                  <a:pos x="893" y="151"/>
                </a:cxn>
                <a:cxn ang="0">
                  <a:pos x="893" y="151"/>
                </a:cxn>
                <a:cxn ang="0">
                  <a:pos x="891" y="149"/>
                </a:cxn>
                <a:cxn ang="0">
                  <a:pos x="886" y="147"/>
                </a:cxn>
                <a:cxn ang="0">
                  <a:pos x="173" y="0"/>
                </a:cxn>
                <a:cxn ang="0">
                  <a:pos x="173" y="0"/>
                </a:cxn>
                <a:cxn ang="0">
                  <a:pos x="165" y="0"/>
                </a:cxn>
                <a:cxn ang="0">
                  <a:pos x="160" y="2"/>
                </a:cxn>
                <a:cxn ang="0">
                  <a:pos x="160" y="2"/>
                </a:cxn>
              </a:cxnLst>
              <a:rect l="0" t="0" r="r" b="b"/>
              <a:pathLst>
                <a:path w="896" h="337">
                  <a:moveTo>
                    <a:pt x="160" y="2"/>
                  </a:moveTo>
                  <a:lnTo>
                    <a:pt x="2" y="143"/>
                  </a:lnTo>
                  <a:lnTo>
                    <a:pt x="2" y="143"/>
                  </a:lnTo>
                  <a:lnTo>
                    <a:pt x="0" y="147"/>
                  </a:lnTo>
                  <a:lnTo>
                    <a:pt x="0" y="151"/>
                  </a:lnTo>
                  <a:lnTo>
                    <a:pt x="0" y="151"/>
                  </a:lnTo>
                  <a:lnTo>
                    <a:pt x="2" y="155"/>
                  </a:lnTo>
                  <a:lnTo>
                    <a:pt x="8" y="158"/>
                  </a:lnTo>
                  <a:lnTo>
                    <a:pt x="768" y="337"/>
                  </a:lnTo>
                  <a:lnTo>
                    <a:pt x="768" y="337"/>
                  </a:lnTo>
                  <a:lnTo>
                    <a:pt x="775" y="337"/>
                  </a:lnTo>
                  <a:lnTo>
                    <a:pt x="781" y="330"/>
                  </a:lnTo>
                  <a:lnTo>
                    <a:pt x="893" y="160"/>
                  </a:lnTo>
                  <a:lnTo>
                    <a:pt x="893" y="160"/>
                  </a:lnTo>
                  <a:lnTo>
                    <a:pt x="896" y="155"/>
                  </a:lnTo>
                  <a:lnTo>
                    <a:pt x="893" y="151"/>
                  </a:lnTo>
                  <a:lnTo>
                    <a:pt x="893" y="151"/>
                  </a:lnTo>
                  <a:lnTo>
                    <a:pt x="891" y="149"/>
                  </a:lnTo>
                  <a:lnTo>
                    <a:pt x="886" y="147"/>
                  </a:lnTo>
                  <a:lnTo>
                    <a:pt x="173" y="0"/>
                  </a:lnTo>
                  <a:lnTo>
                    <a:pt x="173" y="0"/>
                  </a:lnTo>
                  <a:lnTo>
                    <a:pt x="165" y="0"/>
                  </a:lnTo>
                  <a:lnTo>
                    <a:pt x="160" y="2"/>
                  </a:lnTo>
                  <a:lnTo>
                    <a:pt x="160" y="2"/>
                  </a:lnTo>
                  <a:close/>
                </a:path>
              </a:pathLst>
            </a:custGeom>
            <a:solidFill>
              <a:srgbClr val="B2B2B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 name="Freeform 13"/>
            <p:cNvSpPr>
              <a:spLocks/>
            </p:cNvSpPr>
            <p:nvPr/>
          </p:nvSpPr>
          <p:spPr bwMode="blackWhite">
            <a:xfrm>
              <a:off x="4655397" y="4540963"/>
              <a:ext cx="821661" cy="530957"/>
            </a:xfrm>
            <a:custGeom>
              <a:avLst/>
              <a:gdLst/>
              <a:ahLst/>
              <a:cxnLst>
                <a:cxn ang="0">
                  <a:pos x="94" y="0"/>
                </a:cxn>
                <a:cxn ang="0">
                  <a:pos x="0" y="454"/>
                </a:cxn>
                <a:cxn ang="0">
                  <a:pos x="830" y="623"/>
                </a:cxn>
                <a:cxn ang="0">
                  <a:pos x="956" y="113"/>
                </a:cxn>
                <a:cxn ang="0">
                  <a:pos x="94" y="0"/>
                </a:cxn>
              </a:cxnLst>
              <a:rect l="0" t="0" r="r" b="b"/>
              <a:pathLst>
                <a:path w="956" h="623">
                  <a:moveTo>
                    <a:pt x="94" y="0"/>
                  </a:moveTo>
                  <a:lnTo>
                    <a:pt x="0" y="454"/>
                  </a:lnTo>
                  <a:lnTo>
                    <a:pt x="830" y="623"/>
                  </a:lnTo>
                  <a:lnTo>
                    <a:pt x="956" y="113"/>
                  </a:lnTo>
                  <a:lnTo>
                    <a:pt x="94" y="0"/>
                  </a:lnTo>
                  <a:close/>
                </a:path>
              </a:pathLst>
            </a:custGeom>
            <a:solidFill>
              <a:srgbClr val="6699FF"/>
            </a:solidFill>
            <a:ln w="6350">
              <a:solidFill>
                <a:schemeClr val="tx2">
                  <a:lumMod val="50000"/>
                </a:schemeClr>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 name="Freeform 16"/>
            <p:cNvSpPr>
              <a:spLocks/>
            </p:cNvSpPr>
            <p:nvPr/>
          </p:nvSpPr>
          <p:spPr bwMode="auto">
            <a:xfrm>
              <a:off x="4526860" y="4970136"/>
              <a:ext cx="759397" cy="274295"/>
            </a:xfrm>
            <a:custGeom>
              <a:avLst/>
              <a:gdLst/>
              <a:ahLst/>
              <a:cxnLst>
                <a:cxn ang="0">
                  <a:pos x="873" y="147"/>
                </a:cxn>
                <a:cxn ang="0">
                  <a:pos x="160" y="0"/>
                </a:cxn>
                <a:cxn ang="0">
                  <a:pos x="0" y="141"/>
                </a:cxn>
                <a:cxn ang="0">
                  <a:pos x="760" y="318"/>
                </a:cxn>
                <a:cxn ang="0">
                  <a:pos x="873" y="147"/>
                </a:cxn>
              </a:cxnLst>
              <a:rect l="0" t="0" r="r" b="b"/>
              <a:pathLst>
                <a:path w="873" h="318">
                  <a:moveTo>
                    <a:pt x="873" y="147"/>
                  </a:moveTo>
                  <a:lnTo>
                    <a:pt x="160" y="0"/>
                  </a:lnTo>
                  <a:lnTo>
                    <a:pt x="0" y="141"/>
                  </a:lnTo>
                  <a:lnTo>
                    <a:pt x="760" y="318"/>
                  </a:lnTo>
                  <a:lnTo>
                    <a:pt x="873" y="14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 name="Freeform 17"/>
            <p:cNvSpPr>
              <a:spLocks noEditPoints="1"/>
            </p:cNvSpPr>
            <p:nvPr/>
          </p:nvSpPr>
          <p:spPr bwMode="white">
            <a:xfrm>
              <a:off x="4618196" y="5165075"/>
              <a:ext cx="292276" cy="162162"/>
            </a:xfrm>
            <a:custGeom>
              <a:avLst/>
              <a:gdLst/>
              <a:ahLst/>
              <a:cxnLst>
                <a:cxn ang="0">
                  <a:pos x="333" y="58"/>
                </a:cxn>
                <a:cxn ang="0">
                  <a:pos x="333" y="58"/>
                </a:cxn>
                <a:cxn ang="0">
                  <a:pos x="333" y="58"/>
                </a:cxn>
                <a:cxn ang="0">
                  <a:pos x="333" y="58"/>
                </a:cxn>
                <a:cxn ang="0">
                  <a:pos x="333" y="58"/>
                </a:cxn>
                <a:cxn ang="0">
                  <a:pos x="333" y="58"/>
                </a:cxn>
                <a:cxn ang="0">
                  <a:pos x="97" y="9"/>
                </a:cxn>
                <a:cxn ang="0">
                  <a:pos x="97" y="9"/>
                </a:cxn>
                <a:cxn ang="0">
                  <a:pos x="3" y="103"/>
                </a:cxn>
                <a:cxn ang="0">
                  <a:pos x="3" y="105"/>
                </a:cxn>
                <a:cxn ang="0">
                  <a:pos x="3" y="105"/>
                </a:cxn>
                <a:cxn ang="0">
                  <a:pos x="3" y="105"/>
                </a:cxn>
                <a:cxn ang="0">
                  <a:pos x="0" y="116"/>
                </a:cxn>
                <a:cxn ang="0">
                  <a:pos x="0" y="124"/>
                </a:cxn>
                <a:cxn ang="0">
                  <a:pos x="0" y="124"/>
                </a:cxn>
                <a:cxn ang="0">
                  <a:pos x="5" y="128"/>
                </a:cxn>
                <a:cxn ang="0">
                  <a:pos x="11" y="133"/>
                </a:cxn>
                <a:cxn ang="0">
                  <a:pos x="21" y="139"/>
                </a:cxn>
                <a:cxn ang="0">
                  <a:pos x="21" y="139"/>
                </a:cxn>
                <a:cxn ang="0">
                  <a:pos x="204" y="186"/>
                </a:cxn>
                <a:cxn ang="0">
                  <a:pos x="204" y="186"/>
                </a:cxn>
                <a:cxn ang="0">
                  <a:pos x="218" y="188"/>
                </a:cxn>
                <a:cxn ang="0">
                  <a:pos x="228" y="188"/>
                </a:cxn>
                <a:cxn ang="0">
                  <a:pos x="239" y="184"/>
                </a:cxn>
                <a:cxn ang="0">
                  <a:pos x="246" y="177"/>
                </a:cxn>
                <a:cxn ang="0">
                  <a:pos x="246" y="177"/>
                </a:cxn>
                <a:cxn ang="0">
                  <a:pos x="330" y="79"/>
                </a:cxn>
                <a:cxn ang="0">
                  <a:pos x="330" y="79"/>
                </a:cxn>
                <a:cxn ang="0">
                  <a:pos x="333" y="73"/>
                </a:cxn>
                <a:cxn ang="0">
                  <a:pos x="336" y="64"/>
                </a:cxn>
                <a:cxn ang="0">
                  <a:pos x="336" y="64"/>
                </a:cxn>
                <a:cxn ang="0">
                  <a:pos x="333" y="58"/>
                </a:cxn>
                <a:cxn ang="0">
                  <a:pos x="333" y="58"/>
                </a:cxn>
                <a:cxn ang="0">
                  <a:pos x="328" y="52"/>
                </a:cxn>
                <a:cxn ang="0">
                  <a:pos x="317" y="45"/>
                </a:cxn>
                <a:cxn ang="0">
                  <a:pos x="317" y="45"/>
                </a:cxn>
                <a:cxn ang="0">
                  <a:pos x="134" y="2"/>
                </a:cxn>
                <a:cxn ang="0">
                  <a:pos x="134" y="2"/>
                </a:cxn>
                <a:cxn ang="0">
                  <a:pos x="128" y="0"/>
                </a:cxn>
                <a:cxn ang="0">
                  <a:pos x="118" y="0"/>
                </a:cxn>
                <a:cxn ang="0">
                  <a:pos x="108" y="2"/>
                </a:cxn>
                <a:cxn ang="0">
                  <a:pos x="97" y="9"/>
                </a:cxn>
                <a:cxn ang="0">
                  <a:pos x="97" y="9"/>
                </a:cxn>
              </a:cxnLst>
              <a:rect l="0" t="0" r="r" b="b"/>
              <a:pathLst>
                <a:path w="336" h="188">
                  <a:moveTo>
                    <a:pt x="333" y="58"/>
                  </a:moveTo>
                  <a:lnTo>
                    <a:pt x="333" y="58"/>
                  </a:lnTo>
                  <a:lnTo>
                    <a:pt x="333" y="58"/>
                  </a:lnTo>
                  <a:lnTo>
                    <a:pt x="333" y="58"/>
                  </a:lnTo>
                  <a:lnTo>
                    <a:pt x="333" y="58"/>
                  </a:lnTo>
                  <a:lnTo>
                    <a:pt x="333" y="58"/>
                  </a:lnTo>
                  <a:close/>
                  <a:moveTo>
                    <a:pt x="97" y="9"/>
                  </a:moveTo>
                  <a:lnTo>
                    <a:pt x="97" y="9"/>
                  </a:lnTo>
                  <a:lnTo>
                    <a:pt x="3" y="103"/>
                  </a:lnTo>
                  <a:lnTo>
                    <a:pt x="3" y="105"/>
                  </a:lnTo>
                  <a:lnTo>
                    <a:pt x="3" y="105"/>
                  </a:lnTo>
                  <a:lnTo>
                    <a:pt x="3" y="105"/>
                  </a:lnTo>
                  <a:lnTo>
                    <a:pt x="0" y="116"/>
                  </a:lnTo>
                  <a:lnTo>
                    <a:pt x="0" y="124"/>
                  </a:lnTo>
                  <a:lnTo>
                    <a:pt x="0" y="124"/>
                  </a:lnTo>
                  <a:lnTo>
                    <a:pt x="5" y="128"/>
                  </a:lnTo>
                  <a:lnTo>
                    <a:pt x="11" y="133"/>
                  </a:lnTo>
                  <a:lnTo>
                    <a:pt x="21" y="139"/>
                  </a:lnTo>
                  <a:lnTo>
                    <a:pt x="21" y="139"/>
                  </a:lnTo>
                  <a:lnTo>
                    <a:pt x="204" y="186"/>
                  </a:lnTo>
                  <a:lnTo>
                    <a:pt x="204" y="186"/>
                  </a:lnTo>
                  <a:lnTo>
                    <a:pt x="218" y="188"/>
                  </a:lnTo>
                  <a:lnTo>
                    <a:pt x="228" y="188"/>
                  </a:lnTo>
                  <a:lnTo>
                    <a:pt x="239" y="184"/>
                  </a:lnTo>
                  <a:lnTo>
                    <a:pt x="246" y="177"/>
                  </a:lnTo>
                  <a:lnTo>
                    <a:pt x="246" y="177"/>
                  </a:lnTo>
                  <a:lnTo>
                    <a:pt x="330" y="79"/>
                  </a:lnTo>
                  <a:lnTo>
                    <a:pt x="330" y="79"/>
                  </a:lnTo>
                  <a:lnTo>
                    <a:pt x="333" y="73"/>
                  </a:lnTo>
                  <a:lnTo>
                    <a:pt x="336" y="64"/>
                  </a:lnTo>
                  <a:lnTo>
                    <a:pt x="336" y="64"/>
                  </a:lnTo>
                  <a:lnTo>
                    <a:pt x="333" y="58"/>
                  </a:lnTo>
                  <a:lnTo>
                    <a:pt x="333" y="58"/>
                  </a:lnTo>
                  <a:lnTo>
                    <a:pt x="328" y="52"/>
                  </a:lnTo>
                  <a:lnTo>
                    <a:pt x="317" y="45"/>
                  </a:lnTo>
                  <a:lnTo>
                    <a:pt x="317" y="45"/>
                  </a:lnTo>
                  <a:lnTo>
                    <a:pt x="134" y="2"/>
                  </a:lnTo>
                  <a:lnTo>
                    <a:pt x="134" y="2"/>
                  </a:lnTo>
                  <a:lnTo>
                    <a:pt x="128" y="0"/>
                  </a:lnTo>
                  <a:lnTo>
                    <a:pt x="118" y="0"/>
                  </a:lnTo>
                  <a:lnTo>
                    <a:pt x="108" y="2"/>
                  </a:lnTo>
                  <a:lnTo>
                    <a:pt x="97" y="9"/>
                  </a:lnTo>
                  <a:lnTo>
                    <a:pt x="97" y="9"/>
                  </a:lnTo>
                  <a:close/>
                </a:path>
              </a:pathLst>
            </a:custGeom>
            <a:solidFill>
              <a:srgbClr val="B2B2B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 name="Freeform 21"/>
            <p:cNvSpPr>
              <a:spLocks/>
            </p:cNvSpPr>
            <p:nvPr/>
          </p:nvSpPr>
          <p:spPr bwMode="white">
            <a:xfrm>
              <a:off x="4784341" y="5367777"/>
              <a:ext cx="365346" cy="110408"/>
            </a:xfrm>
            <a:custGeom>
              <a:avLst/>
              <a:gdLst/>
              <a:ahLst/>
              <a:cxnLst>
                <a:cxn ang="0">
                  <a:pos x="0" y="6"/>
                </a:cxn>
                <a:cxn ang="0">
                  <a:pos x="0" y="6"/>
                </a:cxn>
                <a:cxn ang="0">
                  <a:pos x="0" y="11"/>
                </a:cxn>
                <a:cxn ang="0">
                  <a:pos x="3" y="13"/>
                </a:cxn>
                <a:cxn ang="0">
                  <a:pos x="6" y="15"/>
                </a:cxn>
                <a:cxn ang="0">
                  <a:pos x="8" y="17"/>
                </a:cxn>
                <a:cxn ang="0">
                  <a:pos x="407" y="126"/>
                </a:cxn>
                <a:cxn ang="0">
                  <a:pos x="407" y="126"/>
                </a:cxn>
                <a:cxn ang="0">
                  <a:pos x="409" y="128"/>
                </a:cxn>
                <a:cxn ang="0">
                  <a:pos x="414" y="126"/>
                </a:cxn>
                <a:cxn ang="0">
                  <a:pos x="417" y="124"/>
                </a:cxn>
                <a:cxn ang="0">
                  <a:pos x="420" y="122"/>
                </a:cxn>
                <a:cxn ang="0">
                  <a:pos x="420" y="122"/>
                </a:cxn>
                <a:cxn ang="0">
                  <a:pos x="420" y="117"/>
                </a:cxn>
                <a:cxn ang="0">
                  <a:pos x="420" y="115"/>
                </a:cxn>
                <a:cxn ang="0">
                  <a:pos x="417" y="113"/>
                </a:cxn>
                <a:cxn ang="0">
                  <a:pos x="412" y="111"/>
                </a:cxn>
                <a:cxn ang="0">
                  <a:pos x="13" y="2"/>
                </a:cxn>
                <a:cxn ang="0">
                  <a:pos x="13" y="2"/>
                </a:cxn>
                <a:cxn ang="0">
                  <a:pos x="11" y="0"/>
                </a:cxn>
                <a:cxn ang="0">
                  <a:pos x="6" y="2"/>
                </a:cxn>
                <a:cxn ang="0">
                  <a:pos x="3" y="4"/>
                </a:cxn>
                <a:cxn ang="0">
                  <a:pos x="0" y="6"/>
                </a:cxn>
                <a:cxn ang="0">
                  <a:pos x="0" y="6"/>
                </a:cxn>
              </a:cxnLst>
              <a:rect l="0" t="0" r="r" b="b"/>
              <a:pathLst>
                <a:path w="420" h="128">
                  <a:moveTo>
                    <a:pt x="0" y="6"/>
                  </a:moveTo>
                  <a:lnTo>
                    <a:pt x="0" y="6"/>
                  </a:lnTo>
                  <a:lnTo>
                    <a:pt x="0" y="11"/>
                  </a:lnTo>
                  <a:lnTo>
                    <a:pt x="3" y="13"/>
                  </a:lnTo>
                  <a:lnTo>
                    <a:pt x="6" y="15"/>
                  </a:lnTo>
                  <a:lnTo>
                    <a:pt x="8" y="17"/>
                  </a:lnTo>
                  <a:lnTo>
                    <a:pt x="407" y="126"/>
                  </a:lnTo>
                  <a:lnTo>
                    <a:pt x="407" y="126"/>
                  </a:lnTo>
                  <a:lnTo>
                    <a:pt x="409" y="128"/>
                  </a:lnTo>
                  <a:lnTo>
                    <a:pt x="414" y="126"/>
                  </a:lnTo>
                  <a:lnTo>
                    <a:pt x="417" y="124"/>
                  </a:lnTo>
                  <a:lnTo>
                    <a:pt x="420" y="122"/>
                  </a:lnTo>
                  <a:lnTo>
                    <a:pt x="420" y="122"/>
                  </a:lnTo>
                  <a:lnTo>
                    <a:pt x="420" y="117"/>
                  </a:lnTo>
                  <a:lnTo>
                    <a:pt x="420" y="115"/>
                  </a:lnTo>
                  <a:lnTo>
                    <a:pt x="417" y="113"/>
                  </a:lnTo>
                  <a:lnTo>
                    <a:pt x="412" y="111"/>
                  </a:lnTo>
                  <a:lnTo>
                    <a:pt x="13" y="2"/>
                  </a:lnTo>
                  <a:lnTo>
                    <a:pt x="13" y="2"/>
                  </a:lnTo>
                  <a:lnTo>
                    <a:pt x="11" y="0"/>
                  </a:lnTo>
                  <a:lnTo>
                    <a:pt x="6" y="2"/>
                  </a:lnTo>
                  <a:lnTo>
                    <a:pt x="3" y="4"/>
                  </a:lnTo>
                  <a:lnTo>
                    <a:pt x="0" y="6"/>
                  </a:lnTo>
                  <a:lnTo>
                    <a:pt x="0" y="6"/>
                  </a:lnTo>
                  <a:close/>
                </a:path>
              </a:pathLst>
            </a:custGeom>
            <a:solidFill>
              <a:srgbClr val="B2B2B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 name="Freeform 22"/>
            <p:cNvSpPr>
              <a:spLocks/>
            </p:cNvSpPr>
            <p:nvPr/>
          </p:nvSpPr>
          <p:spPr bwMode="auto">
            <a:xfrm>
              <a:off x="4789560" y="5372952"/>
              <a:ext cx="354908" cy="101784"/>
            </a:xfrm>
            <a:custGeom>
              <a:avLst/>
              <a:gdLst/>
              <a:ahLst/>
              <a:cxnLst>
                <a:cxn ang="0">
                  <a:pos x="0" y="3"/>
                </a:cxn>
                <a:cxn ang="0">
                  <a:pos x="0" y="3"/>
                </a:cxn>
                <a:cxn ang="0">
                  <a:pos x="0" y="5"/>
                </a:cxn>
                <a:cxn ang="0">
                  <a:pos x="5" y="7"/>
                </a:cxn>
                <a:cxn ang="0">
                  <a:pos x="401" y="118"/>
                </a:cxn>
                <a:cxn ang="0">
                  <a:pos x="401" y="118"/>
                </a:cxn>
                <a:cxn ang="0">
                  <a:pos x="406" y="116"/>
                </a:cxn>
                <a:cxn ang="0">
                  <a:pos x="408" y="113"/>
                </a:cxn>
                <a:cxn ang="0">
                  <a:pos x="408" y="113"/>
                </a:cxn>
                <a:cxn ang="0">
                  <a:pos x="408" y="111"/>
                </a:cxn>
                <a:cxn ang="0">
                  <a:pos x="406" y="109"/>
                </a:cxn>
                <a:cxn ang="0">
                  <a:pos x="7" y="0"/>
                </a:cxn>
                <a:cxn ang="0">
                  <a:pos x="7" y="0"/>
                </a:cxn>
                <a:cxn ang="0">
                  <a:pos x="2" y="0"/>
                </a:cxn>
                <a:cxn ang="0">
                  <a:pos x="0" y="3"/>
                </a:cxn>
                <a:cxn ang="0">
                  <a:pos x="0" y="3"/>
                </a:cxn>
              </a:cxnLst>
              <a:rect l="0" t="0" r="r" b="b"/>
              <a:pathLst>
                <a:path w="408" h="118">
                  <a:moveTo>
                    <a:pt x="0" y="3"/>
                  </a:moveTo>
                  <a:lnTo>
                    <a:pt x="0" y="3"/>
                  </a:lnTo>
                  <a:lnTo>
                    <a:pt x="0" y="5"/>
                  </a:lnTo>
                  <a:lnTo>
                    <a:pt x="5" y="7"/>
                  </a:lnTo>
                  <a:lnTo>
                    <a:pt x="401" y="118"/>
                  </a:lnTo>
                  <a:lnTo>
                    <a:pt x="401" y="118"/>
                  </a:lnTo>
                  <a:lnTo>
                    <a:pt x="406" y="116"/>
                  </a:lnTo>
                  <a:lnTo>
                    <a:pt x="408" y="113"/>
                  </a:lnTo>
                  <a:lnTo>
                    <a:pt x="408" y="113"/>
                  </a:lnTo>
                  <a:lnTo>
                    <a:pt x="408" y="111"/>
                  </a:lnTo>
                  <a:lnTo>
                    <a:pt x="406" y="109"/>
                  </a:lnTo>
                  <a:lnTo>
                    <a:pt x="7" y="0"/>
                  </a:lnTo>
                  <a:lnTo>
                    <a:pt x="7" y="0"/>
                  </a:lnTo>
                  <a:lnTo>
                    <a:pt x="2" y="0"/>
                  </a:lnTo>
                  <a:lnTo>
                    <a:pt x="0" y="3"/>
                  </a:lnTo>
                  <a:lnTo>
                    <a:pt x="0" y="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 name="Freeform 23"/>
            <p:cNvSpPr>
              <a:spLocks/>
            </p:cNvSpPr>
            <p:nvPr/>
          </p:nvSpPr>
          <p:spPr bwMode="white">
            <a:xfrm>
              <a:off x="4536429" y="5064155"/>
              <a:ext cx="661102" cy="169062"/>
            </a:xfrm>
            <a:custGeom>
              <a:avLst/>
              <a:gdLst/>
              <a:ahLst/>
              <a:cxnLst>
                <a:cxn ang="0">
                  <a:pos x="26" y="0"/>
                </a:cxn>
                <a:cxn ang="0">
                  <a:pos x="0" y="26"/>
                </a:cxn>
                <a:cxn ang="0">
                  <a:pos x="741" y="196"/>
                </a:cxn>
                <a:cxn ang="0">
                  <a:pos x="760" y="169"/>
                </a:cxn>
                <a:cxn ang="0">
                  <a:pos x="26" y="0"/>
                </a:cxn>
                <a:cxn ang="0">
                  <a:pos x="26" y="0"/>
                </a:cxn>
              </a:cxnLst>
              <a:rect l="0" t="0" r="r" b="b"/>
              <a:pathLst>
                <a:path w="760" h="196">
                  <a:moveTo>
                    <a:pt x="26" y="0"/>
                  </a:moveTo>
                  <a:lnTo>
                    <a:pt x="0" y="26"/>
                  </a:lnTo>
                  <a:lnTo>
                    <a:pt x="741" y="196"/>
                  </a:lnTo>
                  <a:lnTo>
                    <a:pt x="760" y="169"/>
                  </a:lnTo>
                  <a:lnTo>
                    <a:pt x="26" y="0"/>
                  </a:lnTo>
                  <a:lnTo>
                    <a:pt x="26" y="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 name="Freeform 24"/>
            <p:cNvSpPr>
              <a:spLocks/>
            </p:cNvSpPr>
            <p:nvPr/>
          </p:nvSpPr>
          <p:spPr bwMode="white">
            <a:xfrm>
              <a:off x="4588620" y="5021890"/>
              <a:ext cx="642835" cy="156125"/>
            </a:xfrm>
            <a:custGeom>
              <a:avLst/>
              <a:gdLst/>
              <a:ahLst/>
              <a:cxnLst>
                <a:cxn ang="0">
                  <a:pos x="21" y="0"/>
                </a:cxn>
                <a:cxn ang="0">
                  <a:pos x="0" y="19"/>
                </a:cxn>
                <a:cxn ang="0">
                  <a:pos x="726" y="181"/>
                </a:cxn>
                <a:cxn ang="0">
                  <a:pos x="739" y="160"/>
                </a:cxn>
                <a:cxn ang="0">
                  <a:pos x="21" y="2"/>
                </a:cxn>
                <a:cxn ang="0">
                  <a:pos x="21" y="0"/>
                </a:cxn>
              </a:cxnLst>
              <a:rect l="0" t="0" r="r" b="b"/>
              <a:pathLst>
                <a:path w="739" h="181">
                  <a:moveTo>
                    <a:pt x="21" y="0"/>
                  </a:moveTo>
                  <a:lnTo>
                    <a:pt x="0" y="19"/>
                  </a:lnTo>
                  <a:lnTo>
                    <a:pt x="726" y="181"/>
                  </a:lnTo>
                  <a:lnTo>
                    <a:pt x="739" y="160"/>
                  </a:lnTo>
                  <a:lnTo>
                    <a:pt x="21" y="2"/>
                  </a:lnTo>
                  <a:lnTo>
                    <a:pt x="21" y="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 name="Freeform 25"/>
            <p:cNvSpPr>
              <a:spLocks/>
            </p:cNvSpPr>
            <p:nvPr/>
          </p:nvSpPr>
          <p:spPr bwMode="white">
            <a:xfrm>
              <a:off x="4611238" y="5001188"/>
              <a:ext cx="635875" cy="153536"/>
            </a:xfrm>
            <a:custGeom>
              <a:avLst/>
              <a:gdLst/>
              <a:ahLst/>
              <a:cxnLst>
                <a:cxn ang="0">
                  <a:pos x="21" y="0"/>
                </a:cxn>
                <a:cxn ang="0">
                  <a:pos x="0" y="20"/>
                </a:cxn>
                <a:cxn ang="0">
                  <a:pos x="718" y="178"/>
                </a:cxn>
                <a:cxn ang="0">
                  <a:pos x="731" y="156"/>
                </a:cxn>
                <a:cxn ang="0">
                  <a:pos x="21" y="3"/>
                </a:cxn>
                <a:cxn ang="0">
                  <a:pos x="21" y="0"/>
                </a:cxn>
              </a:cxnLst>
              <a:rect l="0" t="0" r="r" b="b"/>
              <a:pathLst>
                <a:path w="731" h="178">
                  <a:moveTo>
                    <a:pt x="21" y="0"/>
                  </a:moveTo>
                  <a:lnTo>
                    <a:pt x="0" y="20"/>
                  </a:lnTo>
                  <a:lnTo>
                    <a:pt x="718" y="178"/>
                  </a:lnTo>
                  <a:lnTo>
                    <a:pt x="731" y="156"/>
                  </a:lnTo>
                  <a:lnTo>
                    <a:pt x="21" y="3"/>
                  </a:lnTo>
                  <a:lnTo>
                    <a:pt x="21" y="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 name="Freeform 26"/>
            <p:cNvSpPr>
              <a:spLocks/>
            </p:cNvSpPr>
            <p:nvPr/>
          </p:nvSpPr>
          <p:spPr bwMode="white">
            <a:xfrm>
              <a:off x="4566005" y="5044317"/>
              <a:ext cx="649792" cy="159574"/>
            </a:xfrm>
            <a:custGeom>
              <a:avLst/>
              <a:gdLst/>
              <a:ahLst/>
              <a:cxnLst>
                <a:cxn ang="0">
                  <a:pos x="18" y="0"/>
                </a:cxn>
                <a:cxn ang="0">
                  <a:pos x="0" y="17"/>
                </a:cxn>
                <a:cxn ang="0">
                  <a:pos x="731" y="185"/>
                </a:cxn>
                <a:cxn ang="0">
                  <a:pos x="747" y="164"/>
                </a:cxn>
                <a:cxn ang="0">
                  <a:pos x="18" y="0"/>
                </a:cxn>
                <a:cxn ang="0">
                  <a:pos x="18" y="0"/>
                </a:cxn>
              </a:cxnLst>
              <a:rect l="0" t="0" r="r" b="b"/>
              <a:pathLst>
                <a:path w="747" h="185">
                  <a:moveTo>
                    <a:pt x="18" y="0"/>
                  </a:moveTo>
                  <a:lnTo>
                    <a:pt x="0" y="17"/>
                  </a:lnTo>
                  <a:lnTo>
                    <a:pt x="731" y="185"/>
                  </a:lnTo>
                  <a:lnTo>
                    <a:pt x="747" y="164"/>
                  </a:lnTo>
                  <a:lnTo>
                    <a:pt x="18" y="0"/>
                  </a:lnTo>
                  <a:lnTo>
                    <a:pt x="18" y="0"/>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 name="Freeform 27"/>
            <p:cNvSpPr>
              <a:spLocks/>
            </p:cNvSpPr>
            <p:nvPr/>
          </p:nvSpPr>
          <p:spPr bwMode="white">
            <a:xfrm>
              <a:off x="4657340" y="4970136"/>
              <a:ext cx="617608" cy="138010"/>
            </a:xfrm>
            <a:custGeom>
              <a:avLst/>
              <a:gdLst/>
              <a:ahLst/>
              <a:cxnLst>
                <a:cxn ang="0">
                  <a:pos x="710" y="147"/>
                </a:cxn>
                <a:cxn ang="0">
                  <a:pos x="10" y="0"/>
                </a:cxn>
                <a:cxn ang="0">
                  <a:pos x="0" y="9"/>
                </a:cxn>
                <a:cxn ang="0">
                  <a:pos x="702" y="160"/>
                </a:cxn>
                <a:cxn ang="0">
                  <a:pos x="710" y="147"/>
                </a:cxn>
              </a:cxnLst>
              <a:rect l="0" t="0" r="r" b="b"/>
              <a:pathLst>
                <a:path w="710" h="160">
                  <a:moveTo>
                    <a:pt x="710" y="147"/>
                  </a:moveTo>
                  <a:lnTo>
                    <a:pt x="10" y="0"/>
                  </a:lnTo>
                  <a:lnTo>
                    <a:pt x="0" y="9"/>
                  </a:lnTo>
                  <a:lnTo>
                    <a:pt x="702" y="160"/>
                  </a:lnTo>
                  <a:lnTo>
                    <a:pt x="710" y="147"/>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 name="Freeform 28"/>
            <p:cNvSpPr>
              <a:spLocks/>
            </p:cNvSpPr>
            <p:nvPr/>
          </p:nvSpPr>
          <p:spPr bwMode="white">
            <a:xfrm>
              <a:off x="4633854" y="4981349"/>
              <a:ext cx="629786" cy="149224"/>
            </a:xfrm>
            <a:custGeom>
              <a:avLst/>
              <a:gdLst/>
              <a:ahLst/>
              <a:cxnLst>
                <a:cxn ang="0">
                  <a:pos x="21" y="4"/>
                </a:cxn>
                <a:cxn ang="0">
                  <a:pos x="21" y="0"/>
                </a:cxn>
                <a:cxn ang="0">
                  <a:pos x="0" y="19"/>
                </a:cxn>
                <a:cxn ang="0">
                  <a:pos x="711" y="173"/>
                </a:cxn>
                <a:cxn ang="0">
                  <a:pos x="724" y="154"/>
                </a:cxn>
                <a:cxn ang="0">
                  <a:pos x="21" y="4"/>
                </a:cxn>
              </a:cxnLst>
              <a:rect l="0" t="0" r="r" b="b"/>
              <a:pathLst>
                <a:path w="724" h="173">
                  <a:moveTo>
                    <a:pt x="21" y="4"/>
                  </a:moveTo>
                  <a:lnTo>
                    <a:pt x="21" y="0"/>
                  </a:lnTo>
                  <a:lnTo>
                    <a:pt x="0" y="19"/>
                  </a:lnTo>
                  <a:lnTo>
                    <a:pt x="711" y="173"/>
                  </a:lnTo>
                  <a:lnTo>
                    <a:pt x="724" y="154"/>
                  </a:lnTo>
                  <a:lnTo>
                    <a:pt x="21" y="4"/>
                  </a:lnTo>
                  <a:close/>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 name="Freeform 29"/>
            <p:cNvSpPr>
              <a:spLocks noEditPoints="1"/>
            </p:cNvSpPr>
            <p:nvPr/>
          </p:nvSpPr>
          <p:spPr bwMode="auto">
            <a:xfrm>
              <a:off x="4559045" y="4977898"/>
              <a:ext cx="715904" cy="257043"/>
            </a:xfrm>
            <a:custGeom>
              <a:avLst/>
              <a:gdLst/>
              <a:ahLst/>
              <a:cxnLst>
                <a:cxn ang="0">
                  <a:pos x="731" y="198"/>
                </a:cxn>
                <a:cxn ang="0">
                  <a:pos x="624" y="207"/>
                </a:cxn>
                <a:cxn ang="0">
                  <a:pos x="592" y="205"/>
                </a:cxn>
                <a:cxn ang="0">
                  <a:pos x="687" y="260"/>
                </a:cxn>
                <a:cxn ang="0">
                  <a:pos x="574" y="249"/>
                </a:cxn>
                <a:cxn ang="0">
                  <a:pos x="411" y="192"/>
                </a:cxn>
                <a:cxn ang="0">
                  <a:pos x="272" y="134"/>
                </a:cxn>
                <a:cxn ang="0">
                  <a:pos x="223" y="121"/>
                </a:cxn>
                <a:cxn ang="0">
                  <a:pos x="107" y="121"/>
                </a:cxn>
                <a:cxn ang="0">
                  <a:pos x="136" y="72"/>
                </a:cxn>
                <a:cxn ang="0">
                  <a:pos x="152" y="19"/>
                </a:cxn>
                <a:cxn ang="0">
                  <a:pos x="639" y="123"/>
                </a:cxn>
                <a:cxn ang="0">
                  <a:pos x="519" y="217"/>
                </a:cxn>
                <a:cxn ang="0">
                  <a:pos x="514" y="183"/>
                </a:cxn>
                <a:cxn ang="0">
                  <a:pos x="409" y="160"/>
                </a:cxn>
                <a:cxn ang="0">
                  <a:pos x="330" y="145"/>
                </a:cxn>
                <a:cxn ang="0">
                  <a:pos x="301" y="166"/>
                </a:cxn>
                <a:cxn ang="0">
                  <a:pos x="301" y="134"/>
                </a:cxn>
                <a:cxn ang="0">
                  <a:pos x="194" y="55"/>
                </a:cxn>
                <a:cxn ang="0">
                  <a:pos x="217" y="55"/>
                </a:cxn>
                <a:cxn ang="0">
                  <a:pos x="312" y="77"/>
                </a:cxn>
                <a:cxn ang="0">
                  <a:pos x="317" y="79"/>
                </a:cxn>
                <a:cxn ang="0">
                  <a:pos x="385" y="68"/>
                </a:cxn>
                <a:cxn ang="0">
                  <a:pos x="480" y="89"/>
                </a:cxn>
                <a:cxn ang="0">
                  <a:pos x="514" y="121"/>
                </a:cxn>
                <a:cxn ang="0">
                  <a:pos x="571" y="132"/>
                </a:cxn>
                <a:cxn ang="0">
                  <a:pos x="438" y="109"/>
                </a:cxn>
                <a:cxn ang="0">
                  <a:pos x="369" y="119"/>
                </a:cxn>
                <a:cxn ang="0">
                  <a:pos x="317" y="109"/>
                </a:cxn>
                <a:cxn ang="0">
                  <a:pos x="217" y="85"/>
                </a:cxn>
                <a:cxn ang="0">
                  <a:pos x="307" y="136"/>
                </a:cxn>
                <a:cxn ang="0">
                  <a:pos x="377" y="126"/>
                </a:cxn>
                <a:cxn ang="0">
                  <a:pos x="535" y="130"/>
                </a:cxn>
                <a:cxn ang="0">
                  <a:pos x="569" y="164"/>
                </a:cxn>
                <a:cxn ang="0">
                  <a:pos x="574" y="164"/>
                </a:cxn>
                <a:cxn ang="0">
                  <a:pos x="207" y="113"/>
                </a:cxn>
                <a:cxn ang="0">
                  <a:pos x="480" y="147"/>
                </a:cxn>
                <a:cxn ang="0">
                  <a:pos x="634" y="181"/>
                </a:cxn>
                <a:cxn ang="0">
                  <a:pos x="676" y="187"/>
                </a:cxn>
                <a:cxn ang="0">
                  <a:pos x="776" y="126"/>
                </a:cxn>
                <a:cxn ang="0">
                  <a:pos x="658" y="121"/>
                </a:cxn>
                <a:cxn ang="0">
                  <a:pos x="616" y="91"/>
                </a:cxn>
                <a:cxn ang="0">
                  <a:pos x="500" y="89"/>
                </a:cxn>
                <a:cxn ang="0">
                  <a:pos x="461" y="59"/>
                </a:cxn>
                <a:cxn ang="0">
                  <a:pos x="351" y="55"/>
                </a:cxn>
                <a:cxn ang="0">
                  <a:pos x="312" y="30"/>
                </a:cxn>
                <a:cxn ang="0">
                  <a:pos x="210" y="25"/>
                </a:cxn>
                <a:cxn ang="0">
                  <a:pos x="173" y="0"/>
                </a:cxn>
                <a:cxn ang="0">
                  <a:pos x="81" y="27"/>
                </a:cxn>
                <a:cxn ang="0">
                  <a:pos x="128" y="70"/>
                </a:cxn>
                <a:cxn ang="0">
                  <a:pos x="0" y="98"/>
                </a:cxn>
                <a:cxn ang="0">
                  <a:pos x="86" y="121"/>
                </a:cxn>
                <a:cxn ang="0">
                  <a:pos x="107" y="166"/>
                </a:cxn>
                <a:cxn ang="0">
                  <a:pos x="288" y="168"/>
                </a:cxn>
                <a:cxn ang="0">
                  <a:pos x="432" y="243"/>
                </a:cxn>
                <a:cxn ang="0">
                  <a:pos x="579" y="234"/>
                </a:cxn>
                <a:cxn ang="0">
                  <a:pos x="613" y="283"/>
                </a:cxn>
                <a:cxn ang="0">
                  <a:pos x="736" y="290"/>
                </a:cxn>
                <a:cxn ang="0">
                  <a:pos x="629" y="241"/>
                </a:cxn>
                <a:cxn ang="0">
                  <a:pos x="786" y="215"/>
                </a:cxn>
                <a:cxn ang="0">
                  <a:pos x="731" y="166"/>
                </a:cxn>
              </a:cxnLst>
              <a:rect l="0" t="0" r="r" b="b"/>
              <a:pathLst>
                <a:path w="823" h="298">
                  <a:moveTo>
                    <a:pt x="723" y="166"/>
                  </a:moveTo>
                  <a:lnTo>
                    <a:pt x="676" y="155"/>
                  </a:lnTo>
                  <a:lnTo>
                    <a:pt x="692" y="134"/>
                  </a:lnTo>
                  <a:lnTo>
                    <a:pt x="739" y="145"/>
                  </a:lnTo>
                  <a:lnTo>
                    <a:pt x="723" y="166"/>
                  </a:lnTo>
                  <a:close/>
                  <a:moveTo>
                    <a:pt x="731" y="198"/>
                  </a:moveTo>
                  <a:lnTo>
                    <a:pt x="681" y="187"/>
                  </a:lnTo>
                  <a:lnTo>
                    <a:pt x="700" y="164"/>
                  </a:lnTo>
                  <a:lnTo>
                    <a:pt x="749" y="177"/>
                  </a:lnTo>
                  <a:lnTo>
                    <a:pt x="731" y="198"/>
                  </a:lnTo>
                  <a:close/>
                  <a:moveTo>
                    <a:pt x="671" y="217"/>
                  </a:moveTo>
                  <a:lnTo>
                    <a:pt x="624" y="207"/>
                  </a:lnTo>
                  <a:lnTo>
                    <a:pt x="639" y="183"/>
                  </a:lnTo>
                  <a:lnTo>
                    <a:pt x="689" y="194"/>
                  </a:lnTo>
                  <a:lnTo>
                    <a:pt x="671" y="217"/>
                  </a:lnTo>
                  <a:close/>
                  <a:moveTo>
                    <a:pt x="624" y="241"/>
                  </a:moveTo>
                  <a:lnTo>
                    <a:pt x="574" y="228"/>
                  </a:lnTo>
                  <a:lnTo>
                    <a:pt x="592" y="205"/>
                  </a:lnTo>
                  <a:lnTo>
                    <a:pt x="642" y="215"/>
                  </a:lnTo>
                  <a:lnTo>
                    <a:pt x="624" y="241"/>
                  </a:lnTo>
                  <a:close/>
                  <a:moveTo>
                    <a:pt x="679" y="273"/>
                  </a:moveTo>
                  <a:lnTo>
                    <a:pt x="629" y="262"/>
                  </a:lnTo>
                  <a:lnTo>
                    <a:pt x="639" y="247"/>
                  </a:lnTo>
                  <a:lnTo>
                    <a:pt x="687" y="260"/>
                  </a:lnTo>
                  <a:lnTo>
                    <a:pt x="679" y="273"/>
                  </a:lnTo>
                  <a:close/>
                  <a:moveTo>
                    <a:pt x="574" y="249"/>
                  </a:moveTo>
                  <a:lnTo>
                    <a:pt x="584" y="234"/>
                  </a:lnTo>
                  <a:lnTo>
                    <a:pt x="634" y="247"/>
                  </a:lnTo>
                  <a:lnTo>
                    <a:pt x="624" y="260"/>
                  </a:lnTo>
                  <a:lnTo>
                    <a:pt x="574" y="249"/>
                  </a:lnTo>
                  <a:close/>
                  <a:moveTo>
                    <a:pt x="485" y="181"/>
                  </a:moveTo>
                  <a:lnTo>
                    <a:pt x="532" y="192"/>
                  </a:lnTo>
                  <a:lnTo>
                    <a:pt x="514" y="215"/>
                  </a:lnTo>
                  <a:lnTo>
                    <a:pt x="464" y="205"/>
                  </a:lnTo>
                  <a:lnTo>
                    <a:pt x="485" y="181"/>
                  </a:lnTo>
                  <a:close/>
                  <a:moveTo>
                    <a:pt x="411" y="192"/>
                  </a:moveTo>
                  <a:lnTo>
                    <a:pt x="432" y="168"/>
                  </a:lnTo>
                  <a:lnTo>
                    <a:pt x="480" y="179"/>
                  </a:lnTo>
                  <a:lnTo>
                    <a:pt x="459" y="202"/>
                  </a:lnTo>
                  <a:lnTo>
                    <a:pt x="411" y="192"/>
                  </a:lnTo>
                  <a:close/>
                  <a:moveTo>
                    <a:pt x="228" y="123"/>
                  </a:moveTo>
                  <a:lnTo>
                    <a:pt x="272" y="134"/>
                  </a:lnTo>
                  <a:lnTo>
                    <a:pt x="252" y="155"/>
                  </a:lnTo>
                  <a:lnTo>
                    <a:pt x="207" y="145"/>
                  </a:lnTo>
                  <a:lnTo>
                    <a:pt x="228" y="123"/>
                  </a:lnTo>
                  <a:close/>
                  <a:moveTo>
                    <a:pt x="155" y="132"/>
                  </a:moveTo>
                  <a:lnTo>
                    <a:pt x="176" y="111"/>
                  </a:lnTo>
                  <a:lnTo>
                    <a:pt x="223" y="121"/>
                  </a:lnTo>
                  <a:lnTo>
                    <a:pt x="202" y="143"/>
                  </a:lnTo>
                  <a:lnTo>
                    <a:pt x="155" y="132"/>
                  </a:lnTo>
                  <a:close/>
                  <a:moveTo>
                    <a:pt x="131" y="102"/>
                  </a:moveTo>
                  <a:lnTo>
                    <a:pt x="170" y="111"/>
                  </a:lnTo>
                  <a:lnTo>
                    <a:pt x="147" y="132"/>
                  </a:lnTo>
                  <a:lnTo>
                    <a:pt x="107" y="121"/>
                  </a:lnTo>
                  <a:lnTo>
                    <a:pt x="131" y="102"/>
                  </a:lnTo>
                  <a:close/>
                  <a:moveTo>
                    <a:pt x="136" y="72"/>
                  </a:moveTo>
                  <a:lnTo>
                    <a:pt x="176" y="81"/>
                  </a:lnTo>
                  <a:lnTo>
                    <a:pt x="152" y="102"/>
                  </a:lnTo>
                  <a:lnTo>
                    <a:pt x="113" y="94"/>
                  </a:lnTo>
                  <a:lnTo>
                    <a:pt x="136" y="72"/>
                  </a:lnTo>
                  <a:close/>
                  <a:moveTo>
                    <a:pt x="149" y="47"/>
                  </a:moveTo>
                  <a:lnTo>
                    <a:pt x="189" y="55"/>
                  </a:lnTo>
                  <a:lnTo>
                    <a:pt x="168" y="74"/>
                  </a:lnTo>
                  <a:lnTo>
                    <a:pt x="126" y="66"/>
                  </a:lnTo>
                  <a:lnTo>
                    <a:pt x="149" y="47"/>
                  </a:lnTo>
                  <a:close/>
                  <a:moveTo>
                    <a:pt x="152" y="19"/>
                  </a:moveTo>
                  <a:lnTo>
                    <a:pt x="194" y="27"/>
                  </a:lnTo>
                  <a:lnTo>
                    <a:pt x="170" y="47"/>
                  </a:lnTo>
                  <a:lnTo>
                    <a:pt x="131" y="38"/>
                  </a:lnTo>
                  <a:lnTo>
                    <a:pt x="152" y="19"/>
                  </a:lnTo>
                  <a:close/>
                  <a:moveTo>
                    <a:pt x="621" y="145"/>
                  </a:moveTo>
                  <a:lnTo>
                    <a:pt x="639" y="123"/>
                  </a:lnTo>
                  <a:lnTo>
                    <a:pt x="687" y="132"/>
                  </a:lnTo>
                  <a:lnTo>
                    <a:pt x="668" y="153"/>
                  </a:lnTo>
                  <a:lnTo>
                    <a:pt x="621" y="145"/>
                  </a:lnTo>
                  <a:close/>
                  <a:moveTo>
                    <a:pt x="587" y="202"/>
                  </a:moveTo>
                  <a:lnTo>
                    <a:pt x="566" y="228"/>
                  </a:lnTo>
                  <a:lnTo>
                    <a:pt x="519" y="217"/>
                  </a:lnTo>
                  <a:lnTo>
                    <a:pt x="537" y="192"/>
                  </a:lnTo>
                  <a:lnTo>
                    <a:pt x="587" y="202"/>
                  </a:lnTo>
                  <a:close/>
                  <a:moveTo>
                    <a:pt x="532" y="160"/>
                  </a:moveTo>
                  <a:lnTo>
                    <a:pt x="579" y="170"/>
                  </a:lnTo>
                  <a:lnTo>
                    <a:pt x="563" y="194"/>
                  </a:lnTo>
                  <a:lnTo>
                    <a:pt x="514" y="183"/>
                  </a:lnTo>
                  <a:lnTo>
                    <a:pt x="532" y="160"/>
                  </a:lnTo>
                  <a:close/>
                  <a:moveTo>
                    <a:pt x="409" y="160"/>
                  </a:moveTo>
                  <a:lnTo>
                    <a:pt x="427" y="136"/>
                  </a:lnTo>
                  <a:lnTo>
                    <a:pt x="474" y="147"/>
                  </a:lnTo>
                  <a:lnTo>
                    <a:pt x="456" y="170"/>
                  </a:lnTo>
                  <a:lnTo>
                    <a:pt x="409" y="160"/>
                  </a:lnTo>
                  <a:close/>
                  <a:moveTo>
                    <a:pt x="380" y="158"/>
                  </a:moveTo>
                  <a:lnTo>
                    <a:pt x="427" y="168"/>
                  </a:lnTo>
                  <a:lnTo>
                    <a:pt x="406" y="190"/>
                  </a:lnTo>
                  <a:lnTo>
                    <a:pt x="359" y="179"/>
                  </a:lnTo>
                  <a:lnTo>
                    <a:pt x="380" y="158"/>
                  </a:lnTo>
                  <a:close/>
                  <a:moveTo>
                    <a:pt x="330" y="145"/>
                  </a:moveTo>
                  <a:lnTo>
                    <a:pt x="375" y="155"/>
                  </a:lnTo>
                  <a:lnTo>
                    <a:pt x="354" y="179"/>
                  </a:lnTo>
                  <a:lnTo>
                    <a:pt x="307" y="168"/>
                  </a:lnTo>
                  <a:lnTo>
                    <a:pt x="330" y="145"/>
                  </a:lnTo>
                  <a:close/>
                  <a:moveTo>
                    <a:pt x="325" y="145"/>
                  </a:moveTo>
                  <a:lnTo>
                    <a:pt x="301" y="166"/>
                  </a:lnTo>
                  <a:lnTo>
                    <a:pt x="257" y="155"/>
                  </a:lnTo>
                  <a:lnTo>
                    <a:pt x="278" y="134"/>
                  </a:lnTo>
                  <a:lnTo>
                    <a:pt x="325" y="145"/>
                  </a:lnTo>
                  <a:close/>
                  <a:moveTo>
                    <a:pt x="278" y="104"/>
                  </a:moveTo>
                  <a:lnTo>
                    <a:pt x="322" y="113"/>
                  </a:lnTo>
                  <a:lnTo>
                    <a:pt x="301" y="134"/>
                  </a:lnTo>
                  <a:lnTo>
                    <a:pt x="257" y="126"/>
                  </a:lnTo>
                  <a:lnTo>
                    <a:pt x="278" y="104"/>
                  </a:lnTo>
                  <a:close/>
                  <a:moveTo>
                    <a:pt x="236" y="64"/>
                  </a:moveTo>
                  <a:lnTo>
                    <a:pt x="212" y="85"/>
                  </a:lnTo>
                  <a:lnTo>
                    <a:pt x="173" y="77"/>
                  </a:lnTo>
                  <a:lnTo>
                    <a:pt x="194" y="55"/>
                  </a:lnTo>
                  <a:lnTo>
                    <a:pt x="236" y="64"/>
                  </a:lnTo>
                  <a:close/>
                  <a:moveTo>
                    <a:pt x="217" y="55"/>
                  </a:moveTo>
                  <a:lnTo>
                    <a:pt x="178" y="47"/>
                  </a:lnTo>
                  <a:lnTo>
                    <a:pt x="199" y="27"/>
                  </a:lnTo>
                  <a:lnTo>
                    <a:pt x="238" y="36"/>
                  </a:lnTo>
                  <a:lnTo>
                    <a:pt x="217" y="55"/>
                  </a:lnTo>
                  <a:close/>
                  <a:moveTo>
                    <a:pt x="265" y="66"/>
                  </a:moveTo>
                  <a:lnTo>
                    <a:pt x="223" y="57"/>
                  </a:lnTo>
                  <a:lnTo>
                    <a:pt x="244" y="38"/>
                  </a:lnTo>
                  <a:lnTo>
                    <a:pt x="286" y="47"/>
                  </a:lnTo>
                  <a:lnTo>
                    <a:pt x="265" y="66"/>
                  </a:lnTo>
                  <a:close/>
                  <a:moveTo>
                    <a:pt x="312" y="77"/>
                  </a:moveTo>
                  <a:lnTo>
                    <a:pt x="270" y="68"/>
                  </a:lnTo>
                  <a:lnTo>
                    <a:pt x="291" y="49"/>
                  </a:lnTo>
                  <a:lnTo>
                    <a:pt x="333" y="57"/>
                  </a:lnTo>
                  <a:lnTo>
                    <a:pt x="312" y="77"/>
                  </a:lnTo>
                  <a:close/>
                  <a:moveTo>
                    <a:pt x="362" y="87"/>
                  </a:moveTo>
                  <a:lnTo>
                    <a:pt x="317" y="79"/>
                  </a:lnTo>
                  <a:lnTo>
                    <a:pt x="338" y="57"/>
                  </a:lnTo>
                  <a:lnTo>
                    <a:pt x="380" y="68"/>
                  </a:lnTo>
                  <a:lnTo>
                    <a:pt x="362" y="87"/>
                  </a:lnTo>
                  <a:close/>
                  <a:moveTo>
                    <a:pt x="411" y="98"/>
                  </a:moveTo>
                  <a:lnTo>
                    <a:pt x="367" y="89"/>
                  </a:lnTo>
                  <a:lnTo>
                    <a:pt x="385" y="68"/>
                  </a:lnTo>
                  <a:lnTo>
                    <a:pt x="430" y="79"/>
                  </a:lnTo>
                  <a:lnTo>
                    <a:pt x="411" y="98"/>
                  </a:lnTo>
                  <a:close/>
                  <a:moveTo>
                    <a:pt x="464" y="109"/>
                  </a:moveTo>
                  <a:lnTo>
                    <a:pt x="419" y="100"/>
                  </a:lnTo>
                  <a:lnTo>
                    <a:pt x="438" y="79"/>
                  </a:lnTo>
                  <a:lnTo>
                    <a:pt x="480" y="89"/>
                  </a:lnTo>
                  <a:lnTo>
                    <a:pt x="464" y="109"/>
                  </a:lnTo>
                  <a:close/>
                  <a:moveTo>
                    <a:pt x="514" y="121"/>
                  </a:moveTo>
                  <a:lnTo>
                    <a:pt x="469" y="111"/>
                  </a:lnTo>
                  <a:lnTo>
                    <a:pt x="485" y="89"/>
                  </a:lnTo>
                  <a:lnTo>
                    <a:pt x="529" y="100"/>
                  </a:lnTo>
                  <a:lnTo>
                    <a:pt x="514" y="121"/>
                  </a:lnTo>
                  <a:close/>
                  <a:moveTo>
                    <a:pt x="566" y="132"/>
                  </a:moveTo>
                  <a:lnTo>
                    <a:pt x="519" y="121"/>
                  </a:lnTo>
                  <a:lnTo>
                    <a:pt x="535" y="100"/>
                  </a:lnTo>
                  <a:lnTo>
                    <a:pt x="582" y="111"/>
                  </a:lnTo>
                  <a:lnTo>
                    <a:pt x="566" y="132"/>
                  </a:lnTo>
                  <a:close/>
                  <a:moveTo>
                    <a:pt x="571" y="132"/>
                  </a:moveTo>
                  <a:lnTo>
                    <a:pt x="587" y="111"/>
                  </a:lnTo>
                  <a:lnTo>
                    <a:pt x="634" y="121"/>
                  </a:lnTo>
                  <a:lnTo>
                    <a:pt x="616" y="143"/>
                  </a:lnTo>
                  <a:lnTo>
                    <a:pt x="571" y="132"/>
                  </a:lnTo>
                  <a:close/>
                  <a:moveTo>
                    <a:pt x="419" y="130"/>
                  </a:moveTo>
                  <a:lnTo>
                    <a:pt x="438" y="109"/>
                  </a:lnTo>
                  <a:lnTo>
                    <a:pt x="485" y="119"/>
                  </a:lnTo>
                  <a:lnTo>
                    <a:pt x="464" y="141"/>
                  </a:lnTo>
                  <a:lnTo>
                    <a:pt x="419" y="130"/>
                  </a:lnTo>
                  <a:close/>
                  <a:moveTo>
                    <a:pt x="432" y="106"/>
                  </a:moveTo>
                  <a:lnTo>
                    <a:pt x="414" y="130"/>
                  </a:lnTo>
                  <a:lnTo>
                    <a:pt x="369" y="119"/>
                  </a:lnTo>
                  <a:lnTo>
                    <a:pt x="388" y="98"/>
                  </a:lnTo>
                  <a:lnTo>
                    <a:pt x="432" y="106"/>
                  </a:lnTo>
                  <a:close/>
                  <a:moveTo>
                    <a:pt x="338" y="87"/>
                  </a:moveTo>
                  <a:lnTo>
                    <a:pt x="383" y="96"/>
                  </a:lnTo>
                  <a:lnTo>
                    <a:pt x="364" y="117"/>
                  </a:lnTo>
                  <a:lnTo>
                    <a:pt x="317" y="109"/>
                  </a:lnTo>
                  <a:lnTo>
                    <a:pt x="338" y="87"/>
                  </a:lnTo>
                  <a:close/>
                  <a:moveTo>
                    <a:pt x="217" y="85"/>
                  </a:moveTo>
                  <a:lnTo>
                    <a:pt x="241" y="66"/>
                  </a:lnTo>
                  <a:lnTo>
                    <a:pt x="283" y="74"/>
                  </a:lnTo>
                  <a:lnTo>
                    <a:pt x="262" y="96"/>
                  </a:lnTo>
                  <a:lnTo>
                    <a:pt x="217" y="85"/>
                  </a:lnTo>
                  <a:close/>
                  <a:moveTo>
                    <a:pt x="270" y="98"/>
                  </a:moveTo>
                  <a:lnTo>
                    <a:pt x="288" y="77"/>
                  </a:lnTo>
                  <a:lnTo>
                    <a:pt x="333" y="85"/>
                  </a:lnTo>
                  <a:lnTo>
                    <a:pt x="312" y="106"/>
                  </a:lnTo>
                  <a:lnTo>
                    <a:pt x="270" y="98"/>
                  </a:lnTo>
                  <a:close/>
                  <a:moveTo>
                    <a:pt x="307" y="136"/>
                  </a:moveTo>
                  <a:lnTo>
                    <a:pt x="328" y="115"/>
                  </a:lnTo>
                  <a:lnTo>
                    <a:pt x="372" y="123"/>
                  </a:lnTo>
                  <a:lnTo>
                    <a:pt x="351" y="147"/>
                  </a:lnTo>
                  <a:lnTo>
                    <a:pt x="307" y="136"/>
                  </a:lnTo>
                  <a:close/>
                  <a:moveTo>
                    <a:pt x="356" y="147"/>
                  </a:moveTo>
                  <a:lnTo>
                    <a:pt x="377" y="126"/>
                  </a:lnTo>
                  <a:lnTo>
                    <a:pt x="422" y="136"/>
                  </a:lnTo>
                  <a:lnTo>
                    <a:pt x="404" y="158"/>
                  </a:lnTo>
                  <a:lnTo>
                    <a:pt x="356" y="147"/>
                  </a:lnTo>
                  <a:close/>
                  <a:moveTo>
                    <a:pt x="469" y="141"/>
                  </a:moveTo>
                  <a:lnTo>
                    <a:pt x="490" y="119"/>
                  </a:lnTo>
                  <a:lnTo>
                    <a:pt x="535" y="130"/>
                  </a:lnTo>
                  <a:lnTo>
                    <a:pt x="516" y="151"/>
                  </a:lnTo>
                  <a:lnTo>
                    <a:pt x="469" y="141"/>
                  </a:lnTo>
                  <a:close/>
                  <a:moveTo>
                    <a:pt x="521" y="153"/>
                  </a:moveTo>
                  <a:lnTo>
                    <a:pt x="540" y="130"/>
                  </a:lnTo>
                  <a:lnTo>
                    <a:pt x="587" y="141"/>
                  </a:lnTo>
                  <a:lnTo>
                    <a:pt x="569" y="164"/>
                  </a:lnTo>
                  <a:lnTo>
                    <a:pt x="521" y="153"/>
                  </a:lnTo>
                  <a:close/>
                  <a:moveTo>
                    <a:pt x="574" y="164"/>
                  </a:moveTo>
                  <a:lnTo>
                    <a:pt x="592" y="143"/>
                  </a:lnTo>
                  <a:lnTo>
                    <a:pt x="639" y="151"/>
                  </a:lnTo>
                  <a:lnTo>
                    <a:pt x="624" y="175"/>
                  </a:lnTo>
                  <a:lnTo>
                    <a:pt x="574" y="164"/>
                  </a:lnTo>
                  <a:close/>
                  <a:moveTo>
                    <a:pt x="160" y="102"/>
                  </a:moveTo>
                  <a:lnTo>
                    <a:pt x="181" y="83"/>
                  </a:lnTo>
                  <a:lnTo>
                    <a:pt x="223" y="91"/>
                  </a:lnTo>
                  <a:lnTo>
                    <a:pt x="202" y="113"/>
                  </a:lnTo>
                  <a:lnTo>
                    <a:pt x="160" y="102"/>
                  </a:lnTo>
                  <a:close/>
                  <a:moveTo>
                    <a:pt x="207" y="113"/>
                  </a:moveTo>
                  <a:lnTo>
                    <a:pt x="231" y="94"/>
                  </a:lnTo>
                  <a:lnTo>
                    <a:pt x="272" y="102"/>
                  </a:lnTo>
                  <a:lnTo>
                    <a:pt x="252" y="123"/>
                  </a:lnTo>
                  <a:lnTo>
                    <a:pt x="207" y="113"/>
                  </a:lnTo>
                  <a:close/>
                  <a:moveTo>
                    <a:pt x="461" y="170"/>
                  </a:moveTo>
                  <a:lnTo>
                    <a:pt x="480" y="147"/>
                  </a:lnTo>
                  <a:lnTo>
                    <a:pt x="527" y="158"/>
                  </a:lnTo>
                  <a:lnTo>
                    <a:pt x="508" y="181"/>
                  </a:lnTo>
                  <a:lnTo>
                    <a:pt x="461" y="170"/>
                  </a:lnTo>
                  <a:close/>
                  <a:moveTo>
                    <a:pt x="569" y="194"/>
                  </a:moveTo>
                  <a:lnTo>
                    <a:pt x="584" y="170"/>
                  </a:lnTo>
                  <a:lnTo>
                    <a:pt x="634" y="181"/>
                  </a:lnTo>
                  <a:lnTo>
                    <a:pt x="618" y="207"/>
                  </a:lnTo>
                  <a:lnTo>
                    <a:pt x="569" y="194"/>
                  </a:lnTo>
                  <a:close/>
                  <a:moveTo>
                    <a:pt x="629" y="177"/>
                  </a:moveTo>
                  <a:lnTo>
                    <a:pt x="645" y="153"/>
                  </a:lnTo>
                  <a:lnTo>
                    <a:pt x="694" y="164"/>
                  </a:lnTo>
                  <a:lnTo>
                    <a:pt x="676" y="187"/>
                  </a:lnTo>
                  <a:lnTo>
                    <a:pt x="629" y="177"/>
                  </a:lnTo>
                  <a:close/>
                  <a:moveTo>
                    <a:pt x="823" y="162"/>
                  </a:moveTo>
                  <a:lnTo>
                    <a:pt x="823" y="158"/>
                  </a:lnTo>
                  <a:lnTo>
                    <a:pt x="765" y="145"/>
                  </a:lnTo>
                  <a:lnTo>
                    <a:pt x="778" y="128"/>
                  </a:lnTo>
                  <a:lnTo>
                    <a:pt x="776" y="126"/>
                  </a:lnTo>
                  <a:lnTo>
                    <a:pt x="760" y="145"/>
                  </a:lnTo>
                  <a:lnTo>
                    <a:pt x="710" y="134"/>
                  </a:lnTo>
                  <a:lnTo>
                    <a:pt x="723" y="117"/>
                  </a:lnTo>
                  <a:lnTo>
                    <a:pt x="721" y="113"/>
                  </a:lnTo>
                  <a:lnTo>
                    <a:pt x="705" y="132"/>
                  </a:lnTo>
                  <a:lnTo>
                    <a:pt x="658" y="121"/>
                  </a:lnTo>
                  <a:lnTo>
                    <a:pt x="671" y="104"/>
                  </a:lnTo>
                  <a:lnTo>
                    <a:pt x="666" y="102"/>
                  </a:lnTo>
                  <a:lnTo>
                    <a:pt x="652" y="121"/>
                  </a:lnTo>
                  <a:lnTo>
                    <a:pt x="605" y="111"/>
                  </a:lnTo>
                  <a:lnTo>
                    <a:pt x="618" y="94"/>
                  </a:lnTo>
                  <a:lnTo>
                    <a:pt x="616" y="91"/>
                  </a:lnTo>
                  <a:lnTo>
                    <a:pt x="600" y="111"/>
                  </a:lnTo>
                  <a:lnTo>
                    <a:pt x="553" y="100"/>
                  </a:lnTo>
                  <a:lnTo>
                    <a:pt x="566" y="83"/>
                  </a:lnTo>
                  <a:lnTo>
                    <a:pt x="563" y="81"/>
                  </a:lnTo>
                  <a:lnTo>
                    <a:pt x="548" y="98"/>
                  </a:lnTo>
                  <a:lnTo>
                    <a:pt x="500" y="89"/>
                  </a:lnTo>
                  <a:lnTo>
                    <a:pt x="516" y="72"/>
                  </a:lnTo>
                  <a:lnTo>
                    <a:pt x="511" y="70"/>
                  </a:lnTo>
                  <a:lnTo>
                    <a:pt x="495" y="87"/>
                  </a:lnTo>
                  <a:lnTo>
                    <a:pt x="451" y="79"/>
                  </a:lnTo>
                  <a:lnTo>
                    <a:pt x="464" y="64"/>
                  </a:lnTo>
                  <a:lnTo>
                    <a:pt x="461" y="59"/>
                  </a:lnTo>
                  <a:lnTo>
                    <a:pt x="445" y="77"/>
                  </a:lnTo>
                  <a:lnTo>
                    <a:pt x="401" y="68"/>
                  </a:lnTo>
                  <a:lnTo>
                    <a:pt x="414" y="53"/>
                  </a:lnTo>
                  <a:lnTo>
                    <a:pt x="409" y="51"/>
                  </a:lnTo>
                  <a:lnTo>
                    <a:pt x="396" y="66"/>
                  </a:lnTo>
                  <a:lnTo>
                    <a:pt x="351" y="55"/>
                  </a:lnTo>
                  <a:lnTo>
                    <a:pt x="364" y="42"/>
                  </a:lnTo>
                  <a:lnTo>
                    <a:pt x="359" y="40"/>
                  </a:lnTo>
                  <a:lnTo>
                    <a:pt x="346" y="55"/>
                  </a:lnTo>
                  <a:lnTo>
                    <a:pt x="301" y="47"/>
                  </a:lnTo>
                  <a:lnTo>
                    <a:pt x="317" y="34"/>
                  </a:lnTo>
                  <a:lnTo>
                    <a:pt x="312" y="30"/>
                  </a:lnTo>
                  <a:lnTo>
                    <a:pt x="296" y="45"/>
                  </a:lnTo>
                  <a:lnTo>
                    <a:pt x="257" y="36"/>
                  </a:lnTo>
                  <a:lnTo>
                    <a:pt x="270" y="23"/>
                  </a:lnTo>
                  <a:lnTo>
                    <a:pt x="265" y="21"/>
                  </a:lnTo>
                  <a:lnTo>
                    <a:pt x="249" y="34"/>
                  </a:lnTo>
                  <a:lnTo>
                    <a:pt x="210" y="25"/>
                  </a:lnTo>
                  <a:lnTo>
                    <a:pt x="225" y="13"/>
                  </a:lnTo>
                  <a:lnTo>
                    <a:pt x="220" y="10"/>
                  </a:lnTo>
                  <a:lnTo>
                    <a:pt x="204" y="25"/>
                  </a:lnTo>
                  <a:lnTo>
                    <a:pt x="162" y="17"/>
                  </a:lnTo>
                  <a:lnTo>
                    <a:pt x="178" y="4"/>
                  </a:lnTo>
                  <a:lnTo>
                    <a:pt x="173" y="0"/>
                  </a:lnTo>
                  <a:lnTo>
                    <a:pt x="157" y="15"/>
                  </a:lnTo>
                  <a:lnTo>
                    <a:pt x="107" y="4"/>
                  </a:lnTo>
                  <a:lnTo>
                    <a:pt x="105" y="8"/>
                  </a:lnTo>
                  <a:lnTo>
                    <a:pt x="147" y="17"/>
                  </a:lnTo>
                  <a:lnTo>
                    <a:pt x="126" y="36"/>
                  </a:lnTo>
                  <a:lnTo>
                    <a:pt x="81" y="27"/>
                  </a:lnTo>
                  <a:lnTo>
                    <a:pt x="79" y="32"/>
                  </a:lnTo>
                  <a:lnTo>
                    <a:pt x="144" y="45"/>
                  </a:lnTo>
                  <a:lnTo>
                    <a:pt x="121" y="64"/>
                  </a:lnTo>
                  <a:lnTo>
                    <a:pt x="55" y="51"/>
                  </a:lnTo>
                  <a:lnTo>
                    <a:pt x="52" y="53"/>
                  </a:lnTo>
                  <a:lnTo>
                    <a:pt x="128" y="70"/>
                  </a:lnTo>
                  <a:lnTo>
                    <a:pt x="107" y="91"/>
                  </a:lnTo>
                  <a:lnTo>
                    <a:pt x="26" y="74"/>
                  </a:lnTo>
                  <a:lnTo>
                    <a:pt x="26" y="77"/>
                  </a:lnTo>
                  <a:lnTo>
                    <a:pt x="126" y="100"/>
                  </a:lnTo>
                  <a:lnTo>
                    <a:pt x="102" y="121"/>
                  </a:lnTo>
                  <a:lnTo>
                    <a:pt x="0" y="98"/>
                  </a:lnTo>
                  <a:lnTo>
                    <a:pt x="0" y="102"/>
                  </a:lnTo>
                  <a:lnTo>
                    <a:pt x="39" y="111"/>
                  </a:lnTo>
                  <a:lnTo>
                    <a:pt x="5" y="141"/>
                  </a:lnTo>
                  <a:lnTo>
                    <a:pt x="8" y="143"/>
                  </a:lnTo>
                  <a:lnTo>
                    <a:pt x="45" y="113"/>
                  </a:lnTo>
                  <a:lnTo>
                    <a:pt x="86" y="121"/>
                  </a:lnTo>
                  <a:lnTo>
                    <a:pt x="55" y="153"/>
                  </a:lnTo>
                  <a:lnTo>
                    <a:pt x="58" y="155"/>
                  </a:lnTo>
                  <a:lnTo>
                    <a:pt x="94" y="123"/>
                  </a:lnTo>
                  <a:lnTo>
                    <a:pt x="136" y="132"/>
                  </a:lnTo>
                  <a:lnTo>
                    <a:pt x="102" y="164"/>
                  </a:lnTo>
                  <a:lnTo>
                    <a:pt x="107" y="166"/>
                  </a:lnTo>
                  <a:lnTo>
                    <a:pt x="141" y="134"/>
                  </a:lnTo>
                  <a:lnTo>
                    <a:pt x="196" y="147"/>
                  </a:lnTo>
                  <a:lnTo>
                    <a:pt x="165" y="179"/>
                  </a:lnTo>
                  <a:lnTo>
                    <a:pt x="168" y="181"/>
                  </a:lnTo>
                  <a:lnTo>
                    <a:pt x="202" y="149"/>
                  </a:lnTo>
                  <a:lnTo>
                    <a:pt x="288" y="168"/>
                  </a:lnTo>
                  <a:lnTo>
                    <a:pt x="257" y="198"/>
                  </a:lnTo>
                  <a:lnTo>
                    <a:pt x="259" y="200"/>
                  </a:lnTo>
                  <a:lnTo>
                    <a:pt x="293" y="168"/>
                  </a:lnTo>
                  <a:lnTo>
                    <a:pt x="456" y="207"/>
                  </a:lnTo>
                  <a:lnTo>
                    <a:pt x="430" y="241"/>
                  </a:lnTo>
                  <a:lnTo>
                    <a:pt x="432" y="243"/>
                  </a:lnTo>
                  <a:lnTo>
                    <a:pt x="461" y="207"/>
                  </a:lnTo>
                  <a:lnTo>
                    <a:pt x="524" y="222"/>
                  </a:lnTo>
                  <a:lnTo>
                    <a:pt x="495" y="256"/>
                  </a:lnTo>
                  <a:lnTo>
                    <a:pt x="500" y="258"/>
                  </a:lnTo>
                  <a:lnTo>
                    <a:pt x="529" y="224"/>
                  </a:lnTo>
                  <a:lnTo>
                    <a:pt x="579" y="234"/>
                  </a:lnTo>
                  <a:lnTo>
                    <a:pt x="550" y="269"/>
                  </a:lnTo>
                  <a:lnTo>
                    <a:pt x="556" y="271"/>
                  </a:lnTo>
                  <a:lnTo>
                    <a:pt x="571" y="251"/>
                  </a:lnTo>
                  <a:lnTo>
                    <a:pt x="621" y="264"/>
                  </a:lnTo>
                  <a:lnTo>
                    <a:pt x="608" y="281"/>
                  </a:lnTo>
                  <a:lnTo>
                    <a:pt x="613" y="283"/>
                  </a:lnTo>
                  <a:lnTo>
                    <a:pt x="626" y="264"/>
                  </a:lnTo>
                  <a:lnTo>
                    <a:pt x="676" y="277"/>
                  </a:lnTo>
                  <a:lnTo>
                    <a:pt x="663" y="296"/>
                  </a:lnTo>
                  <a:lnTo>
                    <a:pt x="668" y="298"/>
                  </a:lnTo>
                  <a:lnTo>
                    <a:pt x="681" y="279"/>
                  </a:lnTo>
                  <a:lnTo>
                    <a:pt x="736" y="290"/>
                  </a:lnTo>
                  <a:lnTo>
                    <a:pt x="739" y="288"/>
                  </a:lnTo>
                  <a:lnTo>
                    <a:pt x="684" y="275"/>
                  </a:lnTo>
                  <a:lnTo>
                    <a:pt x="692" y="260"/>
                  </a:lnTo>
                  <a:lnTo>
                    <a:pt x="749" y="273"/>
                  </a:lnTo>
                  <a:lnTo>
                    <a:pt x="749" y="269"/>
                  </a:lnTo>
                  <a:lnTo>
                    <a:pt x="629" y="241"/>
                  </a:lnTo>
                  <a:lnTo>
                    <a:pt x="647" y="217"/>
                  </a:lnTo>
                  <a:lnTo>
                    <a:pt x="768" y="243"/>
                  </a:lnTo>
                  <a:lnTo>
                    <a:pt x="768" y="241"/>
                  </a:lnTo>
                  <a:lnTo>
                    <a:pt x="676" y="219"/>
                  </a:lnTo>
                  <a:lnTo>
                    <a:pt x="694" y="196"/>
                  </a:lnTo>
                  <a:lnTo>
                    <a:pt x="786" y="215"/>
                  </a:lnTo>
                  <a:lnTo>
                    <a:pt x="789" y="211"/>
                  </a:lnTo>
                  <a:lnTo>
                    <a:pt x="736" y="200"/>
                  </a:lnTo>
                  <a:lnTo>
                    <a:pt x="755" y="177"/>
                  </a:lnTo>
                  <a:lnTo>
                    <a:pt x="804" y="187"/>
                  </a:lnTo>
                  <a:lnTo>
                    <a:pt x="807" y="183"/>
                  </a:lnTo>
                  <a:lnTo>
                    <a:pt x="731" y="166"/>
                  </a:lnTo>
                  <a:lnTo>
                    <a:pt x="744" y="145"/>
                  </a:lnTo>
                  <a:lnTo>
                    <a:pt x="823" y="16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 name="Freeform 5"/>
            <p:cNvSpPr>
              <a:spLocks/>
            </p:cNvSpPr>
            <p:nvPr/>
          </p:nvSpPr>
          <p:spPr bwMode="blackWhite">
            <a:xfrm>
              <a:off x="4646536" y="5169472"/>
              <a:ext cx="260055" cy="118236"/>
            </a:xfrm>
            <a:custGeom>
              <a:avLst/>
              <a:gdLst/>
              <a:ahLst/>
              <a:cxnLst>
                <a:cxn ang="0">
                  <a:pos x="0" y="855"/>
                </a:cxn>
                <a:cxn ang="0">
                  <a:pos x="1211" y="1166"/>
                </a:cxn>
                <a:cxn ang="0">
                  <a:pos x="2538" y="1503"/>
                </a:cxn>
                <a:cxn ang="0">
                  <a:pos x="2635" y="1394"/>
                </a:cxn>
                <a:cxn ang="0">
                  <a:pos x="2969" y="999"/>
                </a:cxn>
                <a:cxn ang="0">
                  <a:pos x="3188" y="733"/>
                </a:cxn>
                <a:cxn ang="0">
                  <a:pos x="2569" y="435"/>
                </a:cxn>
                <a:cxn ang="0">
                  <a:pos x="1282" y="107"/>
                </a:cxn>
                <a:cxn ang="0">
                  <a:pos x="832" y="31"/>
                </a:cxn>
                <a:cxn ang="0">
                  <a:pos x="680" y="150"/>
                </a:cxn>
                <a:cxn ang="0">
                  <a:pos x="0" y="855"/>
                </a:cxn>
              </a:cxnLst>
              <a:rect l="0" t="0" r="r" b="b"/>
              <a:pathLst>
                <a:path w="3278" h="1503">
                  <a:moveTo>
                    <a:pt x="0" y="855"/>
                  </a:moveTo>
                  <a:cubicBezTo>
                    <a:pt x="468" y="972"/>
                    <a:pt x="812" y="1063"/>
                    <a:pt x="1211" y="1166"/>
                  </a:cubicBezTo>
                  <a:cubicBezTo>
                    <a:pt x="1658" y="1282"/>
                    <a:pt x="2173" y="1413"/>
                    <a:pt x="2538" y="1503"/>
                  </a:cubicBezTo>
                  <a:cubicBezTo>
                    <a:pt x="2601" y="1431"/>
                    <a:pt x="2617" y="1413"/>
                    <a:pt x="2635" y="1394"/>
                  </a:cubicBezTo>
                  <a:cubicBezTo>
                    <a:pt x="2747" y="1270"/>
                    <a:pt x="2872" y="1118"/>
                    <a:pt x="2969" y="999"/>
                  </a:cubicBezTo>
                  <a:cubicBezTo>
                    <a:pt x="3069" y="878"/>
                    <a:pt x="3142" y="792"/>
                    <a:pt x="3188" y="733"/>
                  </a:cubicBezTo>
                  <a:cubicBezTo>
                    <a:pt x="3278" y="618"/>
                    <a:pt x="3265" y="608"/>
                    <a:pt x="2569" y="435"/>
                  </a:cubicBezTo>
                  <a:cubicBezTo>
                    <a:pt x="2194" y="341"/>
                    <a:pt x="1619" y="200"/>
                    <a:pt x="1282" y="107"/>
                  </a:cubicBezTo>
                  <a:cubicBezTo>
                    <a:pt x="1043" y="41"/>
                    <a:pt x="923" y="0"/>
                    <a:pt x="832" y="31"/>
                  </a:cubicBezTo>
                  <a:cubicBezTo>
                    <a:pt x="776" y="50"/>
                    <a:pt x="731" y="98"/>
                    <a:pt x="680" y="150"/>
                  </a:cubicBezTo>
                  <a:cubicBezTo>
                    <a:pt x="485" y="354"/>
                    <a:pt x="216" y="639"/>
                    <a:pt x="0" y="855"/>
                  </a:cubicBezTo>
                </a:path>
              </a:pathLst>
            </a:custGeom>
            <a:solidFill>
              <a:srgbClr val="BFBFBF"/>
            </a:solidFill>
            <a:ln w="3175">
              <a:solidFill>
                <a:srgbClr val="737373"/>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 name="Freeform 6"/>
            <p:cNvSpPr>
              <a:spLocks/>
            </p:cNvSpPr>
            <p:nvPr/>
          </p:nvSpPr>
          <p:spPr bwMode="blackWhite">
            <a:xfrm>
              <a:off x="4620837" y="5240839"/>
              <a:ext cx="221816" cy="79375"/>
            </a:xfrm>
            <a:custGeom>
              <a:avLst/>
              <a:gdLst/>
              <a:ahLst/>
              <a:cxnLst>
                <a:cxn ang="0">
                  <a:pos x="289" y="0"/>
                </a:cxn>
                <a:cxn ang="0">
                  <a:pos x="376" y="24"/>
                </a:cxn>
                <a:cxn ang="0">
                  <a:pos x="679" y="102"/>
                </a:cxn>
                <a:cxn ang="0">
                  <a:pos x="1250" y="247"/>
                </a:cxn>
                <a:cxn ang="0">
                  <a:pos x="1930" y="428"/>
                </a:cxn>
                <a:cxn ang="0">
                  <a:pos x="2796" y="657"/>
                </a:cxn>
                <a:cxn ang="0">
                  <a:pos x="2546" y="942"/>
                </a:cxn>
                <a:cxn ang="0">
                  <a:pos x="2457" y="997"/>
                </a:cxn>
                <a:cxn ang="0">
                  <a:pos x="2064" y="919"/>
                </a:cxn>
                <a:cxn ang="0">
                  <a:pos x="1495" y="766"/>
                </a:cxn>
                <a:cxn ang="0">
                  <a:pos x="1077" y="660"/>
                </a:cxn>
                <a:cxn ang="0">
                  <a:pos x="615" y="545"/>
                </a:cxn>
                <a:cxn ang="0">
                  <a:pos x="253" y="448"/>
                </a:cxn>
                <a:cxn ang="0">
                  <a:pos x="42" y="376"/>
                </a:cxn>
                <a:cxn ang="0">
                  <a:pos x="18" y="276"/>
                </a:cxn>
                <a:cxn ang="0">
                  <a:pos x="92" y="187"/>
                </a:cxn>
                <a:cxn ang="0">
                  <a:pos x="289" y="0"/>
                </a:cxn>
              </a:cxnLst>
              <a:rect l="0" t="0" r="r" b="b"/>
              <a:pathLst>
                <a:path w="2796" h="1009">
                  <a:moveTo>
                    <a:pt x="289" y="0"/>
                  </a:moveTo>
                  <a:cubicBezTo>
                    <a:pt x="352" y="18"/>
                    <a:pt x="363" y="21"/>
                    <a:pt x="376" y="24"/>
                  </a:cubicBezTo>
                  <a:cubicBezTo>
                    <a:pt x="449" y="45"/>
                    <a:pt x="564" y="74"/>
                    <a:pt x="679" y="102"/>
                  </a:cubicBezTo>
                  <a:cubicBezTo>
                    <a:pt x="868" y="150"/>
                    <a:pt x="1059" y="197"/>
                    <a:pt x="1250" y="247"/>
                  </a:cubicBezTo>
                  <a:cubicBezTo>
                    <a:pt x="1475" y="306"/>
                    <a:pt x="1699" y="368"/>
                    <a:pt x="1930" y="428"/>
                  </a:cubicBezTo>
                  <a:cubicBezTo>
                    <a:pt x="2226" y="505"/>
                    <a:pt x="2535" y="580"/>
                    <a:pt x="2796" y="657"/>
                  </a:cubicBezTo>
                  <a:cubicBezTo>
                    <a:pt x="2715" y="751"/>
                    <a:pt x="2611" y="871"/>
                    <a:pt x="2546" y="942"/>
                  </a:cubicBezTo>
                  <a:cubicBezTo>
                    <a:pt x="2519" y="971"/>
                    <a:pt x="2499" y="992"/>
                    <a:pt x="2457" y="997"/>
                  </a:cubicBezTo>
                  <a:cubicBezTo>
                    <a:pt x="2373" y="1009"/>
                    <a:pt x="2205" y="960"/>
                    <a:pt x="2064" y="919"/>
                  </a:cubicBezTo>
                  <a:cubicBezTo>
                    <a:pt x="1832" y="854"/>
                    <a:pt x="1677" y="813"/>
                    <a:pt x="1495" y="766"/>
                  </a:cubicBezTo>
                  <a:cubicBezTo>
                    <a:pt x="1364" y="733"/>
                    <a:pt x="1220" y="696"/>
                    <a:pt x="1077" y="660"/>
                  </a:cubicBezTo>
                  <a:cubicBezTo>
                    <a:pt x="918" y="621"/>
                    <a:pt x="760" y="584"/>
                    <a:pt x="615" y="545"/>
                  </a:cubicBezTo>
                  <a:cubicBezTo>
                    <a:pt x="500" y="514"/>
                    <a:pt x="392" y="482"/>
                    <a:pt x="253" y="448"/>
                  </a:cubicBezTo>
                  <a:cubicBezTo>
                    <a:pt x="175" y="429"/>
                    <a:pt x="86" y="409"/>
                    <a:pt x="42" y="376"/>
                  </a:cubicBezTo>
                  <a:cubicBezTo>
                    <a:pt x="6" y="349"/>
                    <a:pt x="0" y="313"/>
                    <a:pt x="18" y="276"/>
                  </a:cubicBezTo>
                  <a:cubicBezTo>
                    <a:pt x="33" y="246"/>
                    <a:pt x="63" y="216"/>
                    <a:pt x="92" y="187"/>
                  </a:cubicBezTo>
                  <a:cubicBezTo>
                    <a:pt x="152" y="128"/>
                    <a:pt x="204" y="76"/>
                    <a:pt x="289" y="0"/>
                  </a:cubicBezTo>
                </a:path>
              </a:pathLst>
            </a:custGeom>
            <a:solidFill>
              <a:srgbClr val="BFBFBF"/>
            </a:solidFill>
            <a:ln w="3175">
              <a:solidFill>
                <a:srgbClr val="737373"/>
              </a:solidFill>
              <a:round/>
              <a:headEnd/>
              <a:tailEnd/>
            </a:ln>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 name="Oval 2970"/>
            <p:cNvSpPr/>
            <p:nvPr/>
          </p:nvSpPr>
          <p:spPr bwMode="blackWhite">
            <a:xfrm>
              <a:off x="5293427" y="5121137"/>
              <a:ext cx="39280" cy="24112"/>
            </a:xfrm>
            <a:prstGeom prst="ellipse">
              <a:avLst/>
            </a:prstGeom>
            <a:solidFill>
              <a:srgbClr val="00B050"/>
            </a:solidFill>
            <a:ln w="6350"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endParaRPr>
            </a:p>
          </p:txBody>
        </p:sp>
      </p:grpSp>
      <p:grpSp>
        <p:nvGrpSpPr>
          <p:cNvPr id="29" name="shape10"/>
          <p:cNvGrpSpPr/>
          <p:nvPr/>
        </p:nvGrpSpPr>
        <p:grpSpPr>
          <a:xfrm>
            <a:off x="7754438" y="2465650"/>
            <a:ext cx="561978" cy="1128714"/>
            <a:chOff x="2846399" y="4589467"/>
            <a:chExt cx="561978" cy="1128714"/>
          </a:xfrm>
        </p:grpSpPr>
        <p:sp>
          <p:nvSpPr>
            <p:cNvPr id="30" name="Freeform 122"/>
            <p:cNvSpPr>
              <a:spLocks/>
            </p:cNvSpPr>
            <p:nvPr/>
          </p:nvSpPr>
          <p:spPr bwMode="auto">
            <a:xfrm>
              <a:off x="2846399" y="4592642"/>
              <a:ext cx="561978" cy="1125539"/>
            </a:xfrm>
            <a:custGeom>
              <a:avLst/>
              <a:gdLst>
                <a:gd name="T0" fmla="*/ 11 w 354"/>
                <a:gd name="T1" fmla="*/ 709 h 709"/>
                <a:gd name="T2" fmla="*/ 11 w 354"/>
                <a:gd name="T3" fmla="*/ 693 h 709"/>
                <a:gd name="T4" fmla="*/ 0 w 354"/>
                <a:gd name="T5" fmla="*/ 693 h 709"/>
                <a:gd name="T6" fmla="*/ 0 w 354"/>
                <a:gd name="T7" fmla="*/ 0 h 709"/>
                <a:gd name="T8" fmla="*/ 87 w 354"/>
                <a:gd name="T9" fmla="*/ 37 h 709"/>
                <a:gd name="T10" fmla="*/ 354 w 354"/>
                <a:gd name="T11" fmla="*/ 61 h 709"/>
                <a:gd name="T12" fmla="*/ 354 w 354"/>
                <a:gd name="T13" fmla="*/ 604 h 709"/>
                <a:gd name="T14" fmla="*/ 349 w 354"/>
                <a:gd name="T15" fmla="*/ 610 h 709"/>
                <a:gd name="T16" fmla="*/ 349 w 354"/>
                <a:gd name="T17" fmla="*/ 615 h 709"/>
                <a:gd name="T18" fmla="*/ 255 w 354"/>
                <a:gd name="T19" fmla="*/ 709 h 709"/>
                <a:gd name="T20" fmla="*/ 11 w 354"/>
                <a:gd name="T21" fmla="*/ 709 h 7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4"/>
                <a:gd name="T34" fmla="*/ 0 h 709"/>
                <a:gd name="T35" fmla="*/ 354 w 354"/>
                <a:gd name="T36" fmla="*/ 709 h 7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4" h="709">
                  <a:moveTo>
                    <a:pt x="11" y="709"/>
                  </a:moveTo>
                  <a:lnTo>
                    <a:pt x="11" y="693"/>
                  </a:lnTo>
                  <a:lnTo>
                    <a:pt x="0" y="693"/>
                  </a:lnTo>
                  <a:lnTo>
                    <a:pt x="0" y="0"/>
                  </a:lnTo>
                  <a:lnTo>
                    <a:pt x="87" y="37"/>
                  </a:lnTo>
                  <a:lnTo>
                    <a:pt x="354" y="61"/>
                  </a:lnTo>
                  <a:lnTo>
                    <a:pt x="354" y="604"/>
                  </a:lnTo>
                  <a:lnTo>
                    <a:pt x="349" y="610"/>
                  </a:lnTo>
                  <a:lnTo>
                    <a:pt x="349" y="615"/>
                  </a:lnTo>
                  <a:lnTo>
                    <a:pt x="255" y="709"/>
                  </a:lnTo>
                  <a:lnTo>
                    <a:pt x="11" y="709"/>
                  </a:lnTo>
                </a:path>
              </a:pathLst>
            </a:custGeom>
            <a:noFill/>
            <a:ln w="6350">
              <a:solidFill>
                <a:srgbClr val="000000"/>
              </a:solid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 name="Freeform 123"/>
            <p:cNvSpPr>
              <a:spLocks/>
            </p:cNvSpPr>
            <p:nvPr/>
          </p:nvSpPr>
          <p:spPr bwMode="blackWhite">
            <a:xfrm>
              <a:off x="3251214" y="5543556"/>
              <a:ext cx="149226" cy="174625"/>
            </a:xfrm>
            <a:custGeom>
              <a:avLst/>
              <a:gdLst>
                <a:gd name="T0" fmla="*/ 0 w 188"/>
                <a:gd name="T1" fmla="*/ 222 h 222"/>
                <a:gd name="T2" fmla="*/ 188 w 188"/>
                <a:gd name="T3" fmla="*/ 33 h 222"/>
                <a:gd name="T4" fmla="*/ 188 w 188"/>
                <a:gd name="T5" fmla="*/ 0 h 222"/>
                <a:gd name="T6" fmla="*/ 0 w 188"/>
                <a:gd name="T7" fmla="*/ 189 h 222"/>
                <a:gd name="T8" fmla="*/ 0 w 188"/>
                <a:gd name="T9" fmla="*/ 222 h 222"/>
                <a:gd name="T10" fmla="*/ 0 60000 65536"/>
                <a:gd name="T11" fmla="*/ 0 60000 65536"/>
                <a:gd name="T12" fmla="*/ 0 60000 65536"/>
                <a:gd name="T13" fmla="*/ 0 60000 65536"/>
                <a:gd name="T14" fmla="*/ 0 60000 65536"/>
                <a:gd name="T15" fmla="*/ 0 w 188"/>
                <a:gd name="T16" fmla="*/ 0 h 222"/>
                <a:gd name="T17" fmla="*/ 188 w 188"/>
                <a:gd name="T18" fmla="*/ 222 h 222"/>
              </a:gdLst>
              <a:ahLst/>
              <a:cxnLst>
                <a:cxn ang="T10">
                  <a:pos x="T0" y="T1"/>
                </a:cxn>
                <a:cxn ang="T11">
                  <a:pos x="T2" y="T3"/>
                </a:cxn>
                <a:cxn ang="T12">
                  <a:pos x="T4" y="T5"/>
                </a:cxn>
                <a:cxn ang="T13">
                  <a:pos x="T6" y="T7"/>
                </a:cxn>
                <a:cxn ang="T14">
                  <a:pos x="T8" y="T9"/>
                </a:cxn>
              </a:cxnLst>
              <a:rect l="T15" t="T16" r="T17" b="T18"/>
              <a:pathLst>
                <a:path w="188" h="222">
                  <a:moveTo>
                    <a:pt x="0" y="222"/>
                  </a:moveTo>
                  <a:lnTo>
                    <a:pt x="188" y="33"/>
                  </a:lnTo>
                  <a:lnTo>
                    <a:pt x="188" y="0"/>
                  </a:lnTo>
                  <a:lnTo>
                    <a:pt x="0" y="189"/>
                  </a:lnTo>
                  <a:lnTo>
                    <a:pt x="0" y="222"/>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 name="Freeform 124"/>
            <p:cNvSpPr>
              <a:spLocks/>
            </p:cNvSpPr>
            <p:nvPr/>
          </p:nvSpPr>
          <p:spPr bwMode="blackWhite">
            <a:xfrm>
              <a:off x="3268676" y="4589467"/>
              <a:ext cx="139701" cy="1100139"/>
            </a:xfrm>
            <a:custGeom>
              <a:avLst/>
              <a:gdLst>
                <a:gd name="T0" fmla="*/ 0 w 88"/>
                <a:gd name="T1" fmla="*/ 0 h 693"/>
                <a:gd name="T2" fmla="*/ 88 w 88"/>
                <a:gd name="T3" fmla="*/ 58 h 693"/>
                <a:gd name="T4" fmla="*/ 88 w 88"/>
                <a:gd name="T5" fmla="*/ 604 h 693"/>
                <a:gd name="T6" fmla="*/ 0 w 88"/>
                <a:gd name="T7" fmla="*/ 693 h 693"/>
                <a:gd name="T8" fmla="*/ 0 w 88"/>
                <a:gd name="T9" fmla="*/ 0 h 693"/>
                <a:gd name="T10" fmla="*/ 0 60000 65536"/>
                <a:gd name="T11" fmla="*/ 0 60000 65536"/>
                <a:gd name="T12" fmla="*/ 0 60000 65536"/>
                <a:gd name="T13" fmla="*/ 0 60000 65536"/>
                <a:gd name="T14" fmla="*/ 0 60000 65536"/>
                <a:gd name="T15" fmla="*/ 0 w 88"/>
                <a:gd name="T16" fmla="*/ 0 h 693"/>
                <a:gd name="T17" fmla="*/ 88 w 88"/>
                <a:gd name="T18" fmla="*/ 693 h 693"/>
              </a:gdLst>
              <a:ahLst/>
              <a:cxnLst>
                <a:cxn ang="T10">
                  <a:pos x="T0" y="T1"/>
                </a:cxn>
                <a:cxn ang="T11">
                  <a:pos x="T2" y="T3"/>
                </a:cxn>
                <a:cxn ang="T12">
                  <a:pos x="T4" y="T5"/>
                </a:cxn>
                <a:cxn ang="T13">
                  <a:pos x="T6" y="T7"/>
                </a:cxn>
                <a:cxn ang="T14">
                  <a:pos x="T8" y="T9"/>
                </a:cxn>
              </a:cxnLst>
              <a:rect l="T15" t="T16" r="T17" b="T18"/>
              <a:pathLst>
                <a:path w="88" h="693">
                  <a:moveTo>
                    <a:pt x="0" y="0"/>
                  </a:moveTo>
                  <a:lnTo>
                    <a:pt x="88" y="58"/>
                  </a:lnTo>
                  <a:lnTo>
                    <a:pt x="88" y="604"/>
                  </a:lnTo>
                  <a:lnTo>
                    <a:pt x="0" y="693"/>
                  </a:lnTo>
                  <a:lnTo>
                    <a:pt x="0"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 name="Rectangle 32"/>
            <p:cNvSpPr>
              <a:spLocks noChangeArrowheads="1"/>
            </p:cNvSpPr>
            <p:nvPr/>
          </p:nvSpPr>
          <p:spPr bwMode="blackWhite">
            <a:xfrm>
              <a:off x="2846399" y="4591055"/>
              <a:ext cx="422277" cy="1100139"/>
            </a:xfrm>
            <a:prstGeom prst="rect">
              <a:avLst/>
            </a:prstGeom>
            <a:solidFill>
              <a:srgbClr val="C0C0C0"/>
            </a:solidFill>
            <a:ln w="1588">
              <a:solidFill>
                <a:srgbClr val="000000"/>
              </a:solid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 name="Freeform 126"/>
            <p:cNvSpPr>
              <a:spLocks noEditPoints="1"/>
            </p:cNvSpPr>
            <p:nvPr/>
          </p:nvSpPr>
          <p:spPr bwMode="blackWhite">
            <a:xfrm>
              <a:off x="2898787" y="4645030"/>
              <a:ext cx="317502" cy="668338"/>
            </a:xfrm>
            <a:custGeom>
              <a:avLst/>
              <a:gdLst>
                <a:gd name="T0" fmla="*/ 0 w 398"/>
                <a:gd name="T1" fmla="*/ 0 h 842"/>
                <a:gd name="T2" fmla="*/ 398 w 398"/>
                <a:gd name="T3" fmla="*/ 0 h 842"/>
                <a:gd name="T4" fmla="*/ 398 w 398"/>
                <a:gd name="T5" fmla="*/ 842 h 842"/>
                <a:gd name="T6" fmla="*/ 0 w 398"/>
                <a:gd name="T7" fmla="*/ 842 h 842"/>
                <a:gd name="T8" fmla="*/ 0 w 398"/>
                <a:gd name="T9" fmla="*/ 0 h 842"/>
                <a:gd name="T10" fmla="*/ 10 w 398"/>
                <a:gd name="T11" fmla="*/ 21 h 842"/>
                <a:gd name="T12" fmla="*/ 398 w 398"/>
                <a:gd name="T13" fmla="*/ 21 h 842"/>
                <a:gd name="T14" fmla="*/ 398 w 398"/>
                <a:gd name="T15" fmla="*/ 842 h 842"/>
                <a:gd name="T16" fmla="*/ 10 w 398"/>
                <a:gd name="T17" fmla="*/ 842 h 842"/>
                <a:gd name="T18" fmla="*/ 10 w 398"/>
                <a:gd name="T19" fmla="*/ 21 h 8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8"/>
                <a:gd name="T31" fmla="*/ 0 h 842"/>
                <a:gd name="T32" fmla="*/ 398 w 398"/>
                <a:gd name="T33" fmla="*/ 842 h 8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8" h="842">
                  <a:moveTo>
                    <a:pt x="0" y="0"/>
                  </a:moveTo>
                  <a:lnTo>
                    <a:pt x="398" y="0"/>
                  </a:lnTo>
                  <a:lnTo>
                    <a:pt x="398" y="842"/>
                  </a:lnTo>
                  <a:lnTo>
                    <a:pt x="0" y="842"/>
                  </a:lnTo>
                  <a:lnTo>
                    <a:pt x="0" y="0"/>
                  </a:lnTo>
                  <a:close/>
                  <a:moveTo>
                    <a:pt x="10" y="21"/>
                  </a:moveTo>
                  <a:lnTo>
                    <a:pt x="398" y="21"/>
                  </a:lnTo>
                  <a:lnTo>
                    <a:pt x="398" y="842"/>
                  </a:lnTo>
                  <a:lnTo>
                    <a:pt x="10" y="842"/>
                  </a:lnTo>
                  <a:lnTo>
                    <a:pt x="10" y="21"/>
                  </a:lnTo>
                  <a:close/>
                </a:path>
              </a:pathLst>
            </a:custGeom>
            <a:solidFill>
              <a:srgbClr val="C0C0C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 name="Freeform 127"/>
            <p:cNvSpPr>
              <a:spLocks noEditPoints="1"/>
            </p:cNvSpPr>
            <p:nvPr/>
          </p:nvSpPr>
          <p:spPr bwMode="blackWhite">
            <a:xfrm>
              <a:off x="2908312" y="4662492"/>
              <a:ext cx="307977" cy="650876"/>
            </a:xfrm>
            <a:custGeom>
              <a:avLst/>
              <a:gdLst>
                <a:gd name="T0" fmla="*/ 0 w 388"/>
                <a:gd name="T1" fmla="*/ 0 h 821"/>
                <a:gd name="T2" fmla="*/ 388 w 388"/>
                <a:gd name="T3" fmla="*/ 0 h 821"/>
                <a:gd name="T4" fmla="*/ 388 w 388"/>
                <a:gd name="T5" fmla="*/ 821 h 821"/>
                <a:gd name="T6" fmla="*/ 0 w 388"/>
                <a:gd name="T7" fmla="*/ 821 h 821"/>
                <a:gd name="T8" fmla="*/ 0 w 388"/>
                <a:gd name="T9" fmla="*/ 0 h 821"/>
                <a:gd name="T10" fmla="*/ 11 w 388"/>
                <a:gd name="T11" fmla="*/ 22 h 821"/>
                <a:gd name="T12" fmla="*/ 388 w 388"/>
                <a:gd name="T13" fmla="*/ 22 h 821"/>
                <a:gd name="T14" fmla="*/ 388 w 388"/>
                <a:gd name="T15" fmla="*/ 821 h 821"/>
                <a:gd name="T16" fmla="*/ 11 w 388"/>
                <a:gd name="T17" fmla="*/ 821 h 821"/>
                <a:gd name="T18" fmla="*/ 11 w 388"/>
                <a:gd name="T19" fmla="*/ 22 h 8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8"/>
                <a:gd name="T31" fmla="*/ 0 h 821"/>
                <a:gd name="T32" fmla="*/ 388 w 388"/>
                <a:gd name="T33" fmla="*/ 821 h 8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8" h="821">
                  <a:moveTo>
                    <a:pt x="0" y="0"/>
                  </a:moveTo>
                  <a:lnTo>
                    <a:pt x="388" y="0"/>
                  </a:lnTo>
                  <a:lnTo>
                    <a:pt x="388" y="821"/>
                  </a:lnTo>
                  <a:lnTo>
                    <a:pt x="0" y="821"/>
                  </a:lnTo>
                  <a:lnTo>
                    <a:pt x="0" y="0"/>
                  </a:lnTo>
                  <a:close/>
                  <a:moveTo>
                    <a:pt x="11" y="22"/>
                  </a:moveTo>
                  <a:lnTo>
                    <a:pt x="388" y="22"/>
                  </a:lnTo>
                  <a:lnTo>
                    <a:pt x="388" y="821"/>
                  </a:lnTo>
                  <a:lnTo>
                    <a:pt x="11" y="821"/>
                  </a:lnTo>
                  <a:lnTo>
                    <a:pt x="11" y="22"/>
                  </a:lnTo>
                  <a:close/>
                </a:path>
              </a:pathLst>
            </a:custGeom>
            <a:solidFill>
              <a:srgbClr val="C1C1C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 name="Freeform 128"/>
            <p:cNvSpPr>
              <a:spLocks noEditPoints="1"/>
            </p:cNvSpPr>
            <p:nvPr/>
          </p:nvSpPr>
          <p:spPr bwMode="blackWhite">
            <a:xfrm>
              <a:off x="2916249" y="4679955"/>
              <a:ext cx="300039" cy="633413"/>
            </a:xfrm>
            <a:custGeom>
              <a:avLst/>
              <a:gdLst>
                <a:gd name="T0" fmla="*/ 0 w 377"/>
                <a:gd name="T1" fmla="*/ 0 h 799"/>
                <a:gd name="T2" fmla="*/ 377 w 377"/>
                <a:gd name="T3" fmla="*/ 0 h 799"/>
                <a:gd name="T4" fmla="*/ 377 w 377"/>
                <a:gd name="T5" fmla="*/ 799 h 799"/>
                <a:gd name="T6" fmla="*/ 0 w 377"/>
                <a:gd name="T7" fmla="*/ 799 h 799"/>
                <a:gd name="T8" fmla="*/ 0 w 377"/>
                <a:gd name="T9" fmla="*/ 0 h 799"/>
                <a:gd name="T10" fmla="*/ 10 w 377"/>
                <a:gd name="T11" fmla="*/ 23 h 799"/>
                <a:gd name="T12" fmla="*/ 377 w 377"/>
                <a:gd name="T13" fmla="*/ 23 h 799"/>
                <a:gd name="T14" fmla="*/ 377 w 377"/>
                <a:gd name="T15" fmla="*/ 799 h 799"/>
                <a:gd name="T16" fmla="*/ 10 w 377"/>
                <a:gd name="T17" fmla="*/ 799 h 799"/>
                <a:gd name="T18" fmla="*/ 10 w 377"/>
                <a:gd name="T19" fmla="*/ 23 h 7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799"/>
                <a:gd name="T32" fmla="*/ 377 w 377"/>
                <a:gd name="T33" fmla="*/ 799 h 7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799">
                  <a:moveTo>
                    <a:pt x="0" y="0"/>
                  </a:moveTo>
                  <a:lnTo>
                    <a:pt x="377" y="0"/>
                  </a:lnTo>
                  <a:lnTo>
                    <a:pt x="377" y="799"/>
                  </a:lnTo>
                  <a:lnTo>
                    <a:pt x="0" y="799"/>
                  </a:lnTo>
                  <a:lnTo>
                    <a:pt x="0" y="0"/>
                  </a:lnTo>
                  <a:close/>
                  <a:moveTo>
                    <a:pt x="10" y="23"/>
                  </a:moveTo>
                  <a:lnTo>
                    <a:pt x="377" y="23"/>
                  </a:lnTo>
                  <a:lnTo>
                    <a:pt x="377" y="799"/>
                  </a:lnTo>
                  <a:lnTo>
                    <a:pt x="10" y="799"/>
                  </a:lnTo>
                  <a:lnTo>
                    <a:pt x="10" y="23"/>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 name="Freeform 129"/>
            <p:cNvSpPr>
              <a:spLocks noEditPoints="1"/>
            </p:cNvSpPr>
            <p:nvPr/>
          </p:nvSpPr>
          <p:spPr bwMode="blackWhite">
            <a:xfrm>
              <a:off x="2924187" y="4697417"/>
              <a:ext cx="292102" cy="615951"/>
            </a:xfrm>
            <a:custGeom>
              <a:avLst/>
              <a:gdLst>
                <a:gd name="T0" fmla="*/ 0 w 367"/>
                <a:gd name="T1" fmla="*/ 0 h 776"/>
                <a:gd name="T2" fmla="*/ 367 w 367"/>
                <a:gd name="T3" fmla="*/ 0 h 776"/>
                <a:gd name="T4" fmla="*/ 367 w 367"/>
                <a:gd name="T5" fmla="*/ 776 h 776"/>
                <a:gd name="T6" fmla="*/ 0 w 367"/>
                <a:gd name="T7" fmla="*/ 776 h 776"/>
                <a:gd name="T8" fmla="*/ 0 w 367"/>
                <a:gd name="T9" fmla="*/ 0 h 776"/>
                <a:gd name="T10" fmla="*/ 11 w 367"/>
                <a:gd name="T11" fmla="*/ 22 h 776"/>
                <a:gd name="T12" fmla="*/ 367 w 367"/>
                <a:gd name="T13" fmla="*/ 22 h 776"/>
                <a:gd name="T14" fmla="*/ 367 w 367"/>
                <a:gd name="T15" fmla="*/ 776 h 776"/>
                <a:gd name="T16" fmla="*/ 11 w 367"/>
                <a:gd name="T17" fmla="*/ 776 h 776"/>
                <a:gd name="T18" fmla="*/ 11 w 367"/>
                <a:gd name="T19" fmla="*/ 22 h 7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7"/>
                <a:gd name="T31" fmla="*/ 0 h 776"/>
                <a:gd name="T32" fmla="*/ 367 w 367"/>
                <a:gd name="T33" fmla="*/ 776 h 7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7" h="776">
                  <a:moveTo>
                    <a:pt x="0" y="0"/>
                  </a:moveTo>
                  <a:lnTo>
                    <a:pt x="367" y="0"/>
                  </a:lnTo>
                  <a:lnTo>
                    <a:pt x="367" y="776"/>
                  </a:lnTo>
                  <a:lnTo>
                    <a:pt x="0" y="776"/>
                  </a:lnTo>
                  <a:lnTo>
                    <a:pt x="0" y="0"/>
                  </a:lnTo>
                  <a:close/>
                  <a:moveTo>
                    <a:pt x="11" y="22"/>
                  </a:moveTo>
                  <a:lnTo>
                    <a:pt x="367" y="22"/>
                  </a:lnTo>
                  <a:lnTo>
                    <a:pt x="367" y="776"/>
                  </a:lnTo>
                  <a:lnTo>
                    <a:pt x="11" y="776"/>
                  </a:lnTo>
                  <a:lnTo>
                    <a:pt x="11" y="22"/>
                  </a:lnTo>
                  <a:close/>
                </a:path>
              </a:pathLst>
            </a:custGeom>
            <a:solidFill>
              <a:srgbClr val="C3C3C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 name="Freeform 130"/>
            <p:cNvSpPr>
              <a:spLocks noEditPoints="1"/>
            </p:cNvSpPr>
            <p:nvPr/>
          </p:nvSpPr>
          <p:spPr bwMode="blackWhite">
            <a:xfrm>
              <a:off x="2932124" y="4714880"/>
              <a:ext cx="284164" cy="598488"/>
            </a:xfrm>
            <a:custGeom>
              <a:avLst/>
              <a:gdLst>
                <a:gd name="T0" fmla="*/ 0 w 356"/>
                <a:gd name="T1" fmla="*/ 0 h 754"/>
                <a:gd name="T2" fmla="*/ 356 w 356"/>
                <a:gd name="T3" fmla="*/ 0 h 754"/>
                <a:gd name="T4" fmla="*/ 356 w 356"/>
                <a:gd name="T5" fmla="*/ 754 h 754"/>
                <a:gd name="T6" fmla="*/ 0 w 356"/>
                <a:gd name="T7" fmla="*/ 754 h 754"/>
                <a:gd name="T8" fmla="*/ 0 w 356"/>
                <a:gd name="T9" fmla="*/ 0 h 754"/>
                <a:gd name="T10" fmla="*/ 11 w 356"/>
                <a:gd name="T11" fmla="*/ 22 h 754"/>
                <a:gd name="T12" fmla="*/ 356 w 356"/>
                <a:gd name="T13" fmla="*/ 22 h 754"/>
                <a:gd name="T14" fmla="*/ 356 w 356"/>
                <a:gd name="T15" fmla="*/ 754 h 754"/>
                <a:gd name="T16" fmla="*/ 11 w 356"/>
                <a:gd name="T17" fmla="*/ 754 h 754"/>
                <a:gd name="T18" fmla="*/ 11 w 356"/>
                <a:gd name="T19" fmla="*/ 22 h 7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54"/>
                <a:gd name="T32" fmla="*/ 356 w 356"/>
                <a:gd name="T33" fmla="*/ 754 h 7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54">
                  <a:moveTo>
                    <a:pt x="0" y="0"/>
                  </a:moveTo>
                  <a:lnTo>
                    <a:pt x="356" y="0"/>
                  </a:lnTo>
                  <a:lnTo>
                    <a:pt x="356" y="754"/>
                  </a:lnTo>
                  <a:lnTo>
                    <a:pt x="0" y="754"/>
                  </a:lnTo>
                  <a:lnTo>
                    <a:pt x="0" y="0"/>
                  </a:lnTo>
                  <a:close/>
                  <a:moveTo>
                    <a:pt x="11" y="22"/>
                  </a:moveTo>
                  <a:lnTo>
                    <a:pt x="356" y="22"/>
                  </a:lnTo>
                  <a:lnTo>
                    <a:pt x="356" y="754"/>
                  </a:lnTo>
                  <a:lnTo>
                    <a:pt x="11" y="754"/>
                  </a:lnTo>
                  <a:lnTo>
                    <a:pt x="11" y="22"/>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 name="Freeform 131"/>
            <p:cNvSpPr>
              <a:spLocks noEditPoints="1"/>
            </p:cNvSpPr>
            <p:nvPr/>
          </p:nvSpPr>
          <p:spPr bwMode="blackWhite">
            <a:xfrm>
              <a:off x="2941650" y="4733930"/>
              <a:ext cx="274639" cy="579438"/>
            </a:xfrm>
            <a:custGeom>
              <a:avLst/>
              <a:gdLst>
                <a:gd name="T0" fmla="*/ 0 w 345"/>
                <a:gd name="T1" fmla="*/ 0 h 732"/>
                <a:gd name="T2" fmla="*/ 345 w 345"/>
                <a:gd name="T3" fmla="*/ 0 h 732"/>
                <a:gd name="T4" fmla="*/ 345 w 345"/>
                <a:gd name="T5" fmla="*/ 732 h 732"/>
                <a:gd name="T6" fmla="*/ 0 w 345"/>
                <a:gd name="T7" fmla="*/ 732 h 732"/>
                <a:gd name="T8" fmla="*/ 0 w 345"/>
                <a:gd name="T9" fmla="*/ 0 h 732"/>
                <a:gd name="T10" fmla="*/ 10 w 345"/>
                <a:gd name="T11" fmla="*/ 23 h 732"/>
                <a:gd name="T12" fmla="*/ 345 w 345"/>
                <a:gd name="T13" fmla="*/ 23 h 732"/>
                <a:gd name="T14" fmla="*/ 345 w 345"/>
                <a:gd name="T15" fmla="*/ 732 h 732"/>
                <a:gd name="T16" fmla="*/ 10 w 345"/>
                <a:gd name="T17" fmla="*/ 732 h 732"/>
                <a:gd name="T18" fmla="*/ 10 w 345"/>
                <a:gd name="T19" fmla="*/ 23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5"/>
                <a:gd name="T31" fmla="*/ 0 h 732"/>
                <a:gd name="T32" fmla="*/ 345 w 345"/>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5" h="732">
                  <a:moveTo>
                    <a:pt x="0" y="0"/>
                  </a:moveTo>
                  <a:lnTo>
                    <a:pt x="345" y="0"/>
                  </a:lnTo>
                  <a:lnTo>
                    <a:pt x="345" y="732"/>
                  </a:lnTo>
                  <a:lnTo>
                    <a:pt x="0" y="732"/>
                  </a:lnTo>
                  <a:lnTo>
                    <a:pt x="0" y="0"/>
                  </a:lnTo>
                  <a:close/>
                  <a:moveTo>
                    <a:pt x="10" y="23"/>
                  </a:moveTo>
                  <a:lnTo>
                    <a:pt x="345" y="23"/>
                  </a:lnTo>
                  <a:lnTo>
                    <a:pt x="345" y="732"/>
                  </a:lnTo>
                  <a:lnTo>
                    <a:pt x="10" y="732"/>
                  </a:lnTo>
                  <a:lnTo>
                    <a:pt x="10" y="23"/>
                  </a:lnTo>
                  <a:close/>
                </a:path>
              </a:pathLst>
            </a:custGeom>
            <a:solidFill>
              <a:srgbClr val="C5C5C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 name="Freeform 132"/>
            <p:cNvSpPr>
              <a:spLocks noEditPoints="1"/>
            </p:cNvSpPr>
            <p:nvPr/>
          </p:nvSpPr>
          <p:spPr bwMode="blackWhite">
            <a:xfrm>
              <a:off x="2949587" y="4751392"/>
              <a:ext cx="266701" cy="561976"/>
            </a:xfrm>
            <a:custGeom>
              <a:avLst/>
              <a:gdLst>
                <a:gd name="T0" fmla="*/ 0 w 335"/>
                <a:gd name="T1" fmla="*/ 0 h 709"/>
                <a:gd name="T2" fmla="*/ 335 w 335"/>
                <a:gd name="T3" fmla="*/ 0 h 709"/>
                <a:gd name="T4" fmla="*/ 335 w 335"/>
                <a:gd name="T5" fmla="*/ 709 h 709"/>
                <a:gd name="T6" fmla="*/ 0 w 335"/>
                <a:gd name="T7" fmla="*/ 709 h 709"/>
                <a:gd name="T8" fmla="*/ 0 w 335"/>
                <a:gd name="T9" fmla="*/ 0 h 709"/>
                <a:gd name="T10" fmla="*/ 11 w 335"/>
                <a:gd name="T11" fmla="*/ 21 h 709"/>
                <a:gd name="T12" fmla="*/ 335 w 335"/>
                <a:gd name="T13" fmla="*/ 21 h 709"/>
                <a:gd name="T14" fmla="*/ 335 w 335"/>
                <a:gd name="T15" fmla="*/ 709 h 709"/>
                <a:gd name="T16" fmla="*/ 11 w 335"/>
                <a:gd name="T17" fmla="*/ 709 h 709"/>
                <a:gd name="T18" fmla="*/ 11 w 335"/>
                <a:gd name="T19" fmla="*/ 21 h 7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5"/>
                <a:gd name="T31" fmla="*/ 0 h 709"/>
                <a:gd name="T32" fmla="*/ 335 w 335"/>
                <a:gd name="T33" fmla="*/ 709 h 7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5" h="709">
                  <a:moveTo>
                    <a:pt x="0" y="0"/>
                  </a:moveTo>
                  <a:lnTo>
                    <a:pt x="335" y="0"/>
                  </a:lnTo>
                  <a:lnTo>
                    <a:pt x="335" y="709"/>
                  </a:lnTo>
                  <a:lnTo>
                    <a:pt x="0" y="709"/>
                  </a:lnTo>
                  <a:lnTo>
                    <a:pt x="0" y="0"/>
                  </a:lnTo>
                  <a:close/>
                  <a:moveTo>
                    <a:pt x="11" y="21"/>
                  </a:moveTo>
                  <a:lnTo>
                    <a:pt x="335" y="21"/>
                  </a:lnTo>
                  <a:lnTo>
                    <a:pt x="335" y="709"/>
                  </a:lnTo>
                  <a:lnTo>
                    <a:pt x="11" y="709"/>
                  </a:lnTo>
                  <a:lnTo>
                    <a:pt x="11" y="21"/>
                  </a:lnTo>
                  <a:close/>
                </a:path>
              </a:pathLst>
            </a:custGeom>
            <a:solidFill>
              <a:srgbClr val="C6C6C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 name="Freeform 133"/>
            <p:cNvSpPr>
              <a:spLocks noEditPoints="1"/>
            </p:cNvSpPr>
            <p:nvPr/>
          </p:nvSpPr>
          <p:spPr bwMode="blackWhite">
            <a:xfrm>
              <a:off x="2957525" y="4767267"/>
              <a:ext cx="258764" cy="546101"/>
            </a:xfrm>
            <a:custGeom>
              <a:avLst/>
              <a:gdLst>
                <a:gd name="T0" fmla="*/ 0 w 324"/>
                <a:gd name="T1" fmla="*/ 0 h 688"/>
                <a:gd name="T2" fmla="*/ 324 w 324"/>
                <a:gd name="T3" fmla="*/ 0 h 688"/>
                <a:gd name="T4" fmla="*/ 324 w 324"/>
                <a:gd name="T5" fmla="*/ 688 h 688"/>
                <a:gd name="T6" fmla="*/ 0 w 324"/>
                <a:gd name="T7" fmla="*/ 688 h 688"/>
                <a:gd name="T8" fmla="*/ 0 w 324"/>
                <a:gd name="T9" fmla="*/ 0 h 688"/>
                <a:gd name="T10" fmla="*/ 10 w 324"/>
                <a:gd name="T11" fmla="*/ 22 h 688"/>
                <a:gd name="T12" fmla="*/ 324 w 324"/>
                <a:gd name="T13" fmla="*/ 22 h 688"/>
                <a:gd name="T14" fmla="*/ 324 w 324"/>
                <a:gd name="T15" fmla="*/ 688 h 688"/>
                <a:gd name="T16" fmla="*/ 10 w 324"/>
                <a:gd name="T17" fmla="*/ 688 h 688"/>
                <a:gd name="T18" fmla="*/ 10 w 324"/>
                <a:gd name="T19" fmla="*/ 22 h 6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688"/>
                <a:gd name="T32" fmla="*/ 324 w 324"/>
                <a:gd name="T33" fmla="*/ 688 h 6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688">
                  <a:moveTo>
                    <a:pt x="0" y="0"/>
                  </a:moveTo>
                  <a:lnTo>
                    <a:pt x="324" y="0"/>
                  </a:lnTo>
                  <a:lnTo>
                    <a:pt x="324" y="688"/>
                  </a:lnTo>
                  <a:lnTo>
                    <a:pt x="0" y="688"/>
                  </a:lnTo>
                  <a:lnTo>
                    <a:pt x="0" y="0"/>
                  </a:lnTo>
                  <a:close/>
                  <a:moveTo>
                    <a:pt x="10" y="22"/>
                  </a:moveTo>
                  <a:lnTo>
                    <a:pt x="324" y="22"/>
                  </a:lnTo>
                  <a:lnTo>
                    <a:pt x="324" y="688"/>
                  </a:lnTo>
                  <a:lnTo>
                    <a:pt x="10" y="688"/>
                  </a:lnTo>
                  <a:lnTo>
                    <a:pt x="10" y="22"/>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 name="Freeform 134"/>
            <p:cNvSpPr>
              <a:spLocks noEditPoints="1"/>
            </p:cNvSpPr>
            <p:nvPr/>
          </p:nvSpPr>
          <p:spPr bwMode="blackWhite">
            <a:xfrm>
              <a:off x="2967050" y="4786317"/>
              <a:ext cx="249239" cy="527051"/>
            </a:xfrm>
            <a:custGeom>
              <a:avLst/>
              <a:gdLst>
                <a:gd name="T0" fmla="*/ 0 w 314"/>
                <a:gd name="T1" fmla="*/ 0 h 666"/>
                <a:gd name="T2" fmla="*/ 314 w 314"/>
                <a:gd name="T3" fmla="*/ 0 h 666"/>
                <a:gd name="T4" fmla="*/ 314 w 314"/>
                <a:gd name="T5" fmla="*/ 666 h 666"/>
                <a:gd name="T6" fmla="*/ 0 w 314"/>
                <a:gd name="T7" fmla="*/ 666 h 666"/>
                <a:gd name="T8" fmla="*/ 0 w 314"/>
                <a:gd name="T9" fmla="*/ 0 h 666"/>
                <a:gd name="T10" fmla="*/ 10 w 314"/>
                <a:gd name="T11" fmla="*/ 23 h 666"/>
                <a:gd name="T12" fmla="*/ 314 w 314"/>
                <a:gd name="T13" fmla="*/ 23 h 666"/>
                <a:gd name="T14" fmla="*/ 314 w 314"/>
                <a:gd name="T15" fmla="*/ 666 h 666"/>
                <a:gd name="T16" fmla="*/ 10 w 314"/>
                <a:gd name="T17" fmla="*/ 666 h 666"/>
                <a:gd name="T18" fmla="*/ 10 w 314"/>
                <a:gd name="T19" fmla="*/ 23 h 6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4"/>
                <a:gd name="T31" fmla="*/ 0 h 666"/>
                <a:gd name="T32" fmla="*/ 314 w 314"/>
                <a:gd name="T33" fmla="*/ 666 h 6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4" h="666">
                  <a:moveTo>
                    <a:pt x="0" y="0"/>
                  </a:moveTo>
                  <a:lnTo>
                    <a:pt x="314" y="0"/>
                  </a:lnTo>
                  <a:lnTo>
                    <a:pt x="314" y="666"/>
                  </a:lnTo>
                  <a:lnTo>
                    <a:pt x="0" y="666"/>
                  </a:lnTo>
                  <a:lnTo>
                    <a:pt x="0" y="0"/>
                  </a:lnTo>
                  <a:close/>
                  <a:moveTo>
                    <a:pt x="10" y="23"/>
                  </a:moveTo>
                  <a:lnTo>
                    <a:pt x="314" y="23"/>
                  </a:lnTo>
                  <a:lnTo>
                    <a:pt x="314" y="666"/>
                  </a:lnTo>
                  <a:lnTo>
                    <a:pt x="10" y="666"/>
                  </a:lnTo>
                  <a:lnTo>
                    <a:pt x="10" y="23"/>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 name="Freeform 135"/>
            <p:cNvSpPr>
              <a:spLocks noEditPoints="1"/>
            </p:cNvSpPr>
            <p:nvPr/>
          </p:nvSpPr>
          <p:spPr bwMode="blackWhite">
            <a:xfrm>
              <a:off x="2973400" y="4803780"/>
              <a:ext cx="242889" cy="509588"/>
            </a:xfrm>
            <a:custGeom>
              <a:avLst/>
              <a:gdLst>
                <a:gd name="T0" fmla="*/ 0 w 304"/>
                <a:gd name="T1" fmla="*/ 0 h 643"/>
                <a:gd name="T2" fmla="*/ 304 w 304"/>
                <a:gd name="T3" fmla="*/ 0 h 643"/>
                <a:gd name="T4" fmla="*/ 304 w 304"/>
                <a:gd name="T5" fmla="*/ 643 h 643"/>
                <a:gd name="T6" fmla="*/ 0 w 304"/>
                <a:gd name="T7" fmla="*/ 643 h 643"/>
                <a:gd name="T8" fmla="*/ 0 w 304"/>
                <a:gd name="T9" fmla="*/ 0 h 643"/>
                <a:gd name="T10" fmla="*/ 10 w 304"/>
                <a:gd name="T11" fmla="*/ 22 h 643"/>
                <a:gd name="T12" fmla="*/ 304 w 304"/>
                <a:gd name="T13" fmla="*/ 22 h 643"/>
                <a:gd name="T14" fmla="*/ 304 w 304"/>
                <a:gd name="T15" fmla="*/ 643 h 643"/>
                <a:gd name="T16" fmla="*/ 10 w 304"/>
                <a:gd name="T17" fmla="*/ 643 h 643"/>
                <a:gd name="T18" fmla="*/ 10 w 304"/>
                <a:gd name="T19" fmla="*/ 22 h 6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
                <a:gd name="T31" fmla="*/ 0 h 643"/>
                <a:gd name="T32" fmla="*/ 304 w 304"/>
                <a:gd name="T33" fmla="*/ 643 h 6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 h="643">
                  <a:moveTo>
                    <a:pt x="0" y="0"/>
                  </a:moveTo>
                  <a:lnTo>
                    <a:pt x="304" y="0"/>
                  </a:lnTo>
                  <a:lnTo>
                    <a:pt x="304" y="643"/>
                  </a:lnTo>
                  <a:lnTo>
                    <a:pt x="0" y="643"/>
                  </a:lnTo>
                  <a:lnTo>
                    <a:pt x="0" y="0"/>
                  </a:lnTo>
                  <a:close/>
                  <a:moveTo>
                    <a:pt x="10" y="22"/>
                  </a:moveTo>
                  <a:lnTo>
                    <a:pt x="304" y="22"/>
                  </a:lnTo>
                  <a:lnTo>
                    <a:pt x="304" y="643"/>
                  </a:lnTo>
                  <a:lnTo>
                    <a:pt x="10" y="643"/>
                  </a:lnTo>
                  <a:lnTo>
                    <a:pt x="10" y="22"/>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 name="Freeform 136"/>
            <p:cNvSpPr>
              <a:spLocks noEditPoints="1"/>
            </p:cNvSpPr>
            <p:nvPr/>
          </p:nvSpPr>
          <p:spPr bwMode="blackWhite">
            <a:xfrm>
              <a:off x="2982925" y="4821242"/>
              <a:ext cx="233364" cy="492126"/>
            </a:xfrm>
            <a:custGeom>
              <a:avLst/>
              <a:gdLst>
                <a:gd name="T0" fmla="*/ 0 w 294"/>
                <a:gd name="T1" fmla="*/ 0 h 621"/>
                <a:gd name="T2" fmla="*/ 294 w 294"/>
                <a:gd name="T3" fmla="*/ 0 h 621"/>
                <a:gd name="T4" fmla="*/ 294 w 294"/>
                <a:gd name="T5" fmla="*/ 621 h 621"/>
                <a:gd name="T6" fmla="*/ 0 w 294"/>
                <a:gd name="T7" fmla="*/ 621 h 621"/>
                <a:gd name="T8" fmla="*/ 0 w 294"/>
                <a:gd name="T9" fmla="*/ 0 h 621"/>
                <a:gd name="T10" fmla="*/ 11 w 294"/>
                <a:gd name="T11" fmla="*/ 22 h 621"/>
                <a:gd name="T12" fmla="*/ 294 w 294"/>
                <a:gd name="T13" fmla="*/ 22 h 621"/>
                <a:gd name="T14" fmla="*/ 294 w 294"/>
                <a:gd name="T15" fmla="*/ 621 h 621"/>
                <a:gd name="T16" fmla="*/ 11 w 294"/>
                <a:gd name="T17" fmla="*/ 621 h 621"/>
                <a:gd name="T18" fmla="*/ 11 w 294"/>
                <a:gd name="T19" fmla="*/ 22 h 6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4"/>
                <a:gd name="T31" fmla="*/ 0 h 621"/>
                <a:gd name="T32" fmla="*/ 294 w 294"/>
                <a:gd name="T33" fmla="*/ 621 h 6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4" h="621">
                  <a:moveTo>
                    <a:pt x="0" y="0"/>
                  </a:moveTo>
                  <a:lnTo>
                    <a:pt x="294" y="0"/>
                  </a:lnTo>
                  <a:lnTo>
                    <a:pt x="294" y="621"/>
                  </a:lnTo>
                  <a:lnTo>
                    <a:pt x="0" y="621"/>
                  </a:lnTo>
                  <a:lnTo>
                    <a:pt x="0" y="0"/>
                  </a:lnTo>
                  <a:close/>
                  <a:moveTo>
                    <a:pt x="11" y="22"/>
                  </a:moveTo>
                  <a:lnTo>
                    <a:pt x="294" y="22"/>
                  </a:lnTo>
                  <a:lnTo>
                    <a:pt x="294" y="621"/>
                  </a:lnTo>
                  <a:lnTo>
                    <a:pt x="11" y="621"/>
                  </a:lnTo>
                  <a:lnTo>
                    <a:pt x="11" y="22"/>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 name="Freeform 137"/>
            <p:cNvSpPr>
              <a:spLocks noEditPoints="1"/>
            </p:cNvSpPr>
            <p:nvPr/>
          </p:nvSpPr>
          <p:spPr bwMode="blackWhite">
            <a:xfrm>
              <a:off x="2990862" y="4838705"/>
              <a:ext cx="225426" cy="474663"/>
            </a:xfrm>
            <a:custGeom>
              <a:avLst/>
              <a:gdLst>
                <a:gd name="T0" fmla="*/ 0 w 283"/>
                <a:gd name="T1" fmla="*/ 0 h 599"/>
                <a:gd name="T2" fmla="*/ 283 w 283"/>
                <a:gd name="T3" fmla="*/ 0 h 599"/>
                <a:gd name="T4" fmla="*/ 283 w 283"/>
                <a:gd name="T5" fmla="*/ 599 h 599"/>
                <a:gd name="T6" fmla="*/ 0 w 283"/>
                <a:gd name="T7" fmla="*/ 599 h 599"/>
                <a:gd name="T8" fmla="*/ 0 w 283"/>
                <a:gd name="T9" fmla="*/ 0 h 599"/>
                <a:gd name="T10" fmla="*/ 10 w 283"/>
                <a:gd name="T11" fmla="*/ 23 h 599"/>
                <a:gd name="T12" fmla="*/ 283 w 283"/>
                <a:gd name="T13" fmla="*/ 23 h 599"/>
                <a:gd name="T14" fmla="*/ 283 w 283"/>
                <a:gd name="T15" fmla="*/ 599 h 599"/>
                <a:gd name="T16" fmla="*/ 10 w 283"/>
                <a:gd name="T17" fmla="*/ 599 h 599"/>
                <a:gd name="T18" fmla="*/ 10 w 283"/>
                <a:gd name="T19" fmla="*/ 23 h 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
                <a:gd name="T31" fmla="*/ 0 h 599"/>
                <a:gd name="T32" fmla="*/ 283 w 283"/>
                <a:gd name="T33" fmla="*/ 599 h 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 h="599">
                  <a:moveTo>
                    <a:pt x="0" y="0"/>
                  </a:moveTo>
                  <a:lnTo>
                    <a:pt x="283" y="0"/>
                  </a:lnTo>
                  <a:lnTo>
                    <a:pt x="283" y="599"/>
                  </a:lnTo>
                  <a:lnTo>
                    <a:pt x="0" y="599"/>
                  </a:lnTo>
                  <a:lnTo>
                    <a:pt x="0" y="0"/>
                  </a:lnTo>
                  <a:close/>
                  <a:moveTo>
                    <a:pt x="10" y="23"/>
                  </a:moveTo>
                  <a:lnTo>
                    <a:pt x="283" y="23"/>
                  </a:lnTo>
                  <a:lnTo>
                    <a:pt x="283" y="599"/>
                  </a:lnTo>
                  <a:lnTo>
                    <a:pt x="10" y="599"/>
                  </a:lnTo>
                  <a:lnTo>
                    <a:pt x="10" y="23"/>
                  </a:lnTo>
                  <a:close/>
                </a:path>
              </a:pathLst>
            </a:custGeom>
            <a:solidFill>
              <a:srgbClr val="CDCDC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 name="Freeform 138"/>
            <p:cNvSpPr>
              <a:spLocks noEditPoints="1"/>
            </p:cNvSpPr>
            <p:nvPr/>
          </p:nvSpPr>
          <p:spPr bwMode="blackWhite">
            <a:xfrm>
              <a:off x="2998800" y="4856167"/>
              <a:ext cx="217489" cy="457201"/>
            </a:xfrm>
            <a:custGeom>
              <a:avLst/>
              <a:gdLst>
                <a:gd name="T0" fmla="*/ 0 w 273"/>
                <a:gd name="T1" fmla="*/ 0 h 576"/>
                <a:gd name="T2" fmla="*/ 273 w 273"/>
                <a:gd name="T3" fmla="*/ 0 h 576"/>
                <a:gd name="T4" fmla="*/ 273 w 273"/>
                <a:gd name="T5" fmla="*/ 576 h 576"/>
                <a:gd name="T6" fmla="*/ 0 w 273"/>
                <a:gd name="T7" fmla="*/ 576 h 576"/>
                <a:gd name="T8" fmla="*/ 0 w 273"/>
                <a:gd name="T9" fmla="*/ 0 h 576"/>
                <a:gd name="T10" fmla="*/ 11 w 273"/>
                <a:gd name="T11" fmla="*/ 21 h 576"/>
                <a:gd name="T12" fmla="*/ 273 w 273"/>
                <a:gd name="T13" fmla="*/ 21 h 576"/>
                <a:gd name="T14" fmla="*/ 273 w 273"/>
                <a:gd name="T15" fmla="*/ 576 h 576"/>
                <a:gd name="T16" fmla="*/ 11 w 273"/>
                <a:gd name="T17" fmla="*/ 576 h 576"/>
                <a:gd name="T18" fmla="*/ 11 w 273"/>
                <a:gd name="T19" fmla="*/ 21 h 5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3"/>
                <a:gd name="T31" fmla="*/ 0 h 576"/>
                <a:gd name="T32" fmla="*/ 273 w 273"/>
                <a:gd name="T33" fmla="*/ 576 h 5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3" h="576">
                  <a:moveTo>
                    <a:pt x="0" y="0"/>
                  </a:moveTo>
                  <a:lnTo>
                    <a:pt x="273" y="0"/>
                  </a:lnTo>
                  <a:lnTo>
                    <a:pt x="273" y="576"/>
                  </a:lnTo>
                  <a:lnTo>
                    <a:pt x="0" y="576"/>
                  </a:lnTo>
                  <a:lnTo>
                    <a:pt x="0" y="0"/>
                  </a:lnTo>
                  <a:close/>
                  <a:moveTo>
                    <a:pt x="11" y="21"/>
                  </a:moveTo>
                  <a:lnTo>
                    <a:pt x="273" y="21"/>
                  </a:lnTo>
                  <a:lnTo>
                    <a:pt x="273" y="576"/>
                  </a:lnTo>
                  <a:lnTo>
                    <a:pt x="11" y="576"/>
                  </a:lnTo>
                  <a:lnTo>
                    <a:pt x="11" y="21"/>
                  </a:lnTo>
                  <a:close/>
                </a:path>
              </a:pathLst>
            </a:custGeom>
            <a:solidFill>
              <a:srgbClr val="CECEC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 name="Freeform 139"/>
            <p:cNvSpPr>
              <a:spLocks noEditPoints="1"/>
            </p:cNvSpPr>
            <p:nvPr/>
          </p:nvSpPr>
          <p:spPr bwMode="blackWhite">
            <a:xfrm>
              <a:off x="3006737" y="4873630"/>
              <a:ext cx="209551" cy="439738"/>
            </a:xfrm>
            <a:custGeom>
              <a:avLst/>
              <a:gdLst>
                <a:gd name="T0" fmla="*/ 0 w 262"/>
                <a:gd name="T1" fmla="*/ 0 h 555"/>
                <a:gd name="T2" fmla="*/ 262 w 262"/>
                <a:gd name="T3" fmla="*/ 0 h 555"/>
                <a:gd name="T4" fmla="*/ 262 w 262"/>
                <a:gd name="T5" fmla="*/ 555 h 555"/>
                <a:gd name="T6" fmla="*/ 0 w 262"/>
                <a:gd name="T7" fmla="*/ 555 h 555"/>
                <a:gd name="T8" fmla="*/ 0 w 262"/>
                <a:gd name="T9" fmla="*/ 0 h 555"/>
                <a:gd name="T10" fmla="*/ 11 w 262"/>
                <a:gd name="T11" fmla="*/ 22 h 555"/>
                <a:gd name="T12" fmla="*/ 262 w 262"/>
                <a:gd name="T13" fmla="*/ 22 h 555"/>
                <a:gd name="T14" fmla="*/ 262 w 262"/>
                <a:gd name="T15" fmla="*/ 555 h 555"/>
                <a:gd name="T16" fmla="*/ 11 w 262"/>
                <a:gd name="T17" fmla="*/ 555 h 555"/>
                <a:gd name="T18" fmla="*/ 11 w 262"/>
                <a:gd name="T19" fmla="*/ 22 h 5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555"/>
                <a:gd name="T32" fmla="*/ 262 w 262"/>
                <a:gd name="T33" fmla="*/ 555 h 5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555">
                  <a:moveTo>
                    <a:pt x="0" y="0"/>
                  </a:moveTo>
                  <a:lnTo>
                    <a:pt x="262" y="0"/>
                  </a:lnTo>
                  <a:lnTo>
                    <a:pt x="262" y="555"/>
                  </a:lnTo>
                  <a:lnTo>
                    <a:pt x="0" y="555"/>
                  </a:lnTo>
                  <a:lnTo>
                    <a:pt x="0" y="0"/>
                  </a:lnTo>
                  <a:close/>
                  <a:moveTo>
                    <a:pt x="11" y="22"/>
                  </a:moveTo>
                  <a:lnTo>
                    <a:pt x="262" y="22"/>
                  </a:lnTo>
                  <a:lnTo>
                    <a:pt x="262" y="555"/>
                  </a:lnTo>
                  <a:lnTo>
                    <a:pt x="11" y="555"/>
                  </a:lnTo>
                  <a:lnTo>
                    <a:pt x="11" y="22"/>
                  </a:lnTo>
                  <a:close/>
                </a:path>
              </a:pathLst>
            </a:custGeom>
            <a:solidFill>
              <a:srgbClr val="D0D0D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 name="Freeform 140"/>
            <p:cNvSpPr>
              <a:spLocks noEditPoints="1"/>
            </p:cNvSpPr>
            <p:nvPr/>
          </p:nvSpPr>
          <p:spPr bwMode="blackWhite">
            <a:xfrm>
              <a:off x="3016262" y="4891092"/>
              <a:ext cx="200026" cy="422276"/>
            </a:xfrm>
            <a:custGeom>
              <a:avLst/>
              <a:gdLst>
                <a:gd name="T0" fmla="*/ 0 w 251"/>
                <a:gd name="T1" fmla="*/ 0 h 533"/>
                <a:gd name="T2" fmla="*/ 251 w 251"/>
                <a:gd name="T3" fmla="*/ 0 h 533"/>
                <a:gd name="T4" fmla="*/ 251 w 251"/>
                <a:gd name="T5" fmla="*/ 533 h 533"/>
                <a:gd name="T6" fmla="*/ 0 w 251"/>
                <a:gd name="T7" fmla="*/ 533 h 533"/>
                <a:gd name="T8" fmla="*/ 0 w 251"/>
                <a:gd name="T9" fmla="*/ 0 h 533"/>
                <a:gd name="T10" fmla="*/ 10 w 251"/>
                <a:gd name="T11" fmla="*/ 23 h 533"/>
                <a:gd name="T12" fmla="*/ 251 w 251"/>
                <a:gd name="T13" fmla="*/ 23 h 533"/>
                <a:gd name="T14" fmla="*/ 251 w 251"/>
                <a:gd name="T15" fmla="*/ 533 h 533"/>
                <a:gd name="T16" fmla="*/ 10 w 251"/>
                <a:gd name="T17" fmla="*/ 533 h 533"/>
                <a:gd name="T18" fmla="*/ 10 w 251"/>
                <a:gd name="T19" fmla="*/ 23 h 5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533"/>
                <a:gd name="T32" fmla="*/ 251 w 251"/>
                <a:gd name="T33" fmla="*/ 533 h 5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533">
                  <a:moveTo>
                    <a:pt x="0" y="0"/>
                  </a:moveTo>
                  <a:lnTo>
                    <a:pt x="251" y="0"/>
                  </a:lnTo>
                  <a:lnTo>
                    <a:pt x="251" y="533"/>
                  </a:lnTo>
                  <a:lnTo>
                    <a:pt x="0" y="533"/>
                  </a:lnTo>
                  <a:lnTo>
                    <a:pt x="0" y="0"/>
                  </a:lnTo>
                  <a:close/>
                  <a:moveTo>
                    <a:pt x="10" y="23"/>
                  </a:moveTo>
                  <a:lnTo>
                    <a:pt x="251" y="23"/>
                  </a:lnTo>
                  <a:lnTo>
                    <a:pt x="251" y="533"/>
                  </a:lnTo>
                  <a:lnTo>
                    <a:pt x="10" y="533"/>
                  </a:lnTo>
                  <a:lnTo>
                    <a:pt x="10" y="23"/>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 name="Freeform 141"/>
            <p:cNvSpPr>
              <a:spLocks noEditPoints="1"/>
            </p:cNvSpPr>
            <p:nvPr/>
          </p:nvSpPr>
          <p:spPr bwMode="blackWhite">
            <a:xfrm>
              <a:off x="3024200" y="4908555"/>
              <a:ext cx="192089" cy="404813"/>
            </a:xfrm>
            <a:custGeom>
              <a:avLst/>
              <a:gdLst>
                <a:gd name="T0" fmla="*/ 0 w 241"/>
                <a:gd name="T1" fmla="*/ 0 h 510"/>
                <a:gd name="T2" fmla="*/ 241 w 241"/>
                <a:gd name="T3" fmla="*/ 0 h 510"/>
                <a:gd name="T4" fmla="*/ 241 w 241"/>
                <a:gd name="T5" fmla="*/ 510 h 510"/>
                <a:gd name="T6" fmla="*/ 0 w 241"/>
                <a:gd name="T7" fmla="*/ 510 h 510"/>
                <a:gd name="T8" fmla="*/ 0 w 241"/>
                <a:gd name="T9" fmla="*/ 0 h 510"/>
                <a:gd name="T10" fmla="*/ 11 w 241"/>
                <a:gd name="T11" fmla="*/ 22 h 510"/>
                <a:gd name="T12" fmla="*/ 241 w 241"/>
                <a:gd name="T13" fmla="*/ 22 h 510"/>
                <a:gd name="T14" fmla="*/ 241 w 241"/>
                <a:gd name="T15" fmla="*/ 510 h 510"/>
                <a:gd name="T16" fmla="*/ 11 w 241"/>
                <a:gd name="T17" fmla="*/ 510 h 510"/>
                <a:gd name="T18" fmla="*/ 11 w 241"/>
                <a:gd name="T19" fmla="*/ 22 h 5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1"/>
                <a:gd name="T31" fmla="*/ 0 h 510"/>
                <a:gd name="T32" fmla="*/ 241 w 241"/>
                <a:gd name="T33" fmla="*/ 510 h 5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1" h="510">
                  <a:moveTo>
                    <a:pt x="0" y="0"/>
                  </a:moveTo>
                  <a:lnTo>
                    <a:pt x="241" y="0"/>
                  </a:lnTo>
                  <a:lnTo>
                    <a:pt x="241" y="510"/>
                  </a:lnTo>
                  <a:lnTo>
                    <a:pt x="0" y="510"/>
                  </a:lnTo>
                  <a:lnTo>
                    <a:pt x="0" y="0"/>
                  </a:lnTo>
                  <a:close/>
                  <a:moveTo>
                    <a:pt x="11" y="22"/>
                  </a:moveTo>
                  <a:lnTo>
                    <a:pt x="241" y="22"/>
                  </a:lnTo>
                  <a:lnTo>
                    <a:pt x="241" y="510"/>
                  </a:lnTo>
                  <a:lnTo>
                    <a:pt x="11" y="510"/>
                  </a:lnTo>
                  <a:lnTo>
                    <a:pt x="11" y="22"/>
                  </a:lnTo>
                  <a:close/>
                </a:path>
              </a:pathLst>
            </a:custGeom>
            <a:solidFill>
              <a:srgbClr val="D3D3D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 name="Freeform 142"/>
            <p:cNvSpPr>
              <a:spLocks noEditPoints="1"/>
            </p:cNvSpPr>
            <p:nvPr/>
          </p:nvSpPr>
          <p:spPr bwMode="blackWhite">
            <a:xfrm>
              <a:off x="3032137" y="4927605"/>
              <a:ext cx="184151" cy="385763"/>
            </a:xfrm>
            <a:custGeom>
              <a:avLst/>
              <a:gdLst>
                <a:gd name="T0" fmla="*/ 0 w 230"/>
                <a:gd name="T1" fmla="*/ 0 h 488"/>
                <a:gd name="T2" fmla="*/ 230 w 230"/>
                <a:gd name="T3" fmla="*/ 0 h 488"/>
                <a:gd name="T4" fmla="*/ 230 w 230"/>
                <a:gd name="T5" fmla="*/ 488 h 488"/>
                <a:gd name="T6" fmla="*/ 0 w 230"/>
                <a:gd name="T7" fmla="*/ 488 h 488"/>
                <a:gd name="T8" fmla="*/ 0 w 230"/>
                <a:gd name="T9" fmla="*/ 0 h 488"/>
                <a:gd name="T10" fmla="*/ 10 w 230"/>
                <a:gd name="T11" fmla="*/ 23 h 488"/>
                <a:gd name="T12" fmla="*/ 230 w 230"/>
                <a:gd name="T13" fmla="*/ 23 h 488"/>
                <a:gd name="T14" fmla="*/ 230 w 230"/>
                <a:gd name="T15" fmla="*/ 488 h 488"/>
                <a:gd name="T16" fmla="*/ 10 w 230"/>
                <a:gd name="T17" fmla="*/ 488 h 488"/>
                <a:gd name="T18" fmla="*/ 10 w 230"/>
                <a:gd name="T19" fmla="*/ 23 h 4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
                <a:gd name="T31" fmla="*/ 0 h 488"/>
                <a:gd name="T32" fmla="*/ 230 w 230"/>
                <a:gd name="T33" fmla="*/ 488 h 4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 h="488">
                  <a:moveTo>
                    <a:pt x="0" y="0"/>
                  </a:moveTo>
                  <a:lnTo>
                    <a:pt x="230" y="0"/>
                  </a:lnTo>
                  <a:lnTo>
                    <a:pt x="230" y="488"/>
                  </a:lnTo>
                  <a:lnTo>
                    <a:pt x="0" y="488"/>
                  </a:lnTo>
                  <a:lnTo>
                    <a:pt x="0" y="0"/>
                  </a:lnTo>
                  <a:close/>
                  <a:moveTo>
                    <a:pt x="10" y="23"/>
                  </a:moveTo>
                  <a:lnTo>
                    <a:pt x="230" y="23"/>
                  </a:lnTo>
                  <a:lnTo>
                    <a:pt x="230" y="488"/>
                  </a:lnTo>
                  <a:lnTo>
                    <a:pt x="10" y="488"/>
                  </a:lnTo>
                  <a:lnTo>
                    <a:pt x="10" y="23"/>
                  </a:lnTo>
                  <a:close/>
                </a:path>
              </a:pathLst>
            </a:custGeom>
            <a:solidFill>
              <a:srgbClr val="D5D5D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 name="Freeform 143"/>
            <p:cNvSpPr>
              <a:spLocks noEditPoints="1"/>
            </p:cNvSpPr>
            <p:nvPr/>
          </p:nvSpPr>
          <p:spPr bwMode="blackWhite">
            <a:xfrm>
              <a:off x="3041663" y="4945067"/>
              <a:ext cx="174626" cy="368300"/>
            </a:xfrm>
            <a:custGeom>
              <a:avLst/>
              <a:gdLst>
                <a:gd name="T0" fmla="*/ 0 w 220"/>
                <a:gd name="T1" fmla="*/ 0 h 465"/>
                <a:gd name="T2" fmla="*/ 220 w 220"/>
                <a:gd name="T3" fmla="*/ 0 h 465"/>
                <a:gd name="T4" fmla="*/ 220 w 220"/>
                <a:gd name="T5" fmla="*/ 465 h 465"/>
                <a:gd name="T6" fmla="*/ 0 w 220"/>
                <a:gd name="T7" fmla="*/ 465 h 465"/>
                <a:gd name="T8" fmla="*/ 0 w 220"/>
                <a:gd name="T9" fmla="*/ 0 h 465"/>
                <a:gd name="T10" fmla="*/ 11 w 220"/>
                <a:gd name="T11" fmla="*/ 21 h 465"/>
                <a:gd name="T12" fmla="*/ 220 w 220"/>
                <a:gd name="T13" fmla="*/ 21 h 465"/>
                <a:gd name="T14" fmla="*/ 220 w 220"/>
                <a:gd name="T15" fmla="*/ 465 h 465"/>
                <a:gd name="T16" fmla="*/ 11 w 220"/>
                <a:gd name="T17" fmla="*/ 465 h 465"/>
                <a:gd name="T18" fmla="*/ 11 w 220"/>
                <a:gd name="T19" fmla="*/ 21 h 4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0"/>
                <a:gd name="T31" fmla="*/ 0 h 465"/>
                <a:gd name="T32" fmla="*/ 220 w 220"/>
                <a:gd name="T33" fmla="*/ 465 h 4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0" h="465">
                  <a:moveTo>
                    <a:pt x="0" y="0"/>
                  </a:moveTo>
                  <a:lnTo>
                    <a:pt x="220" y="0"/>
                  </a:lnTo>
                  <a:lnTo>
                    <a:pt x="220" y="465"/>
                  </a:lnTo>
                  <a:lnTo>
                    <a:pt x="0" y="465"/>
                  </a:lnTo>
                  <a:lnTo>
                    <a:pt x="0" y="0"/>
                  </a:lnTo>
                  <a:close/>
                  <a:moveTo>
                    <a:pt x="11" y="21"/>
                  </a:moveTo>
                  <a:lnTo>
                    <a:pt x="220" y="21"/>
                  </a:lnTo>
                  <a:lnTo>
                    <a:pt x="220" y="465"/>
                  </a:lnTo>
                  <a:lnTo>
                    <a:pt x="11" y="465"/>
                  </a:lnTo>
                  <a:lnTo>
                    <a:pt x="11" y="21"/>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 name="Freeform 144"/>
            <p:cNvSpPr>
              <a:spLocks noEditPoints="1"/>
            </p:cNvSpPr>
            <p:nvPr/>
          </p:nvSpPr>
          <p:spPr bwMode="blackWhite">
            <a:xfrm>
              <a:off x="3049600" y="4960942"/>
              <a:ext cx="166688" cy="352425"/>
            </a:xfrm>
            <a:custGeom>
              <a:avLst/>
              <a:gdLst>
                <a:gd name="T0" fmla="*/ 0 w 209"/>
                <a:gd name="T1" fmla="*/ 0 h 444"/>
                <a:gd name="T2" fmla="*/ 209 w 209"/>
                <a:gd name="T3" fmla="*/ 0 h 444"/>
                <a:gd name="T4" fmla="*/ 209 w 209"/>
                <a:gd name="T5" fmla="*/ 444 h 444"/>
                <a:gd name="T6" fmla="*/ 0 w 209"/>
                <a:gd name="T7" fmla="*/ 444 h 444"/>
                <a:gd name="T8" fmla="*/ 0 w 209"/>
                <a:gd name="T9" fmla="*/ 0 h 444"/>
                <a:gd name="T10" fmla="*/ 10 w 209"/>
                <a:gd name="T11" fmla="*/ 22 h 444"/>
                <a:gd name="T12" fmla="*/ 209 w 209"/>
                <a:gd name="T13" fmla="*/ 22 h 444"/>
                <a:gd name="T14" fmla="*/ 209 w 209"/>
                <a:gd name="T15" fmla="*/ 444 h 444"/>
                <a:gd name="T16" fmla="*/ 10 w 209"/>
                <a:gd name="T17" fmla="*/ 444 h 444"/>
                <a:gd name="T18" fmla="*/ 10 w 209"/>
                <a:gd name="T19" fmla="*/ 22 h 4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9"/>
                <a:gd name="T31" fmla="*/ 0 h 444"/>
                <a:gd name="T32" fmla="*/ 209 w 209"/>
                <a:gd name="T33" fmla="*/ 444 h 4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9" h="444">
                  <a:moveTo>
                    <a:pt x="0" y="0"/>
                  </a:moveTo>
                  <a:lnTo>
                    <a:pt x="209" y="0"/>
                  </a:lnTo>
                  <a:lnTo>
                    <a:pt x="209" y="444"/>
                  </a:lnTo>
                  <a:lnTo>
                    <a:pt x="0" y="444"/>
                  </a:lnTo>
                  <a:lnTo>
                    <a:pt x="0" y="0"/>
                  </a:lnTo>
                  <a:close/>
                  <a:moveTo>
                    <a:pt x="10" y="22"/>
                  </a:moveTo>
                  <a:lnTo>
                    <a:pt x="209" y="22"/>
                  </a:lnTo>
                  <a:lnTo>
                    <a:pt x="209" y="444"/>
                  </a:lnTo>
                  <a:lnTo>
                    <a:pt x="10" y="444"/>
                  </a:lnTo>
                  <a:lnTo>
                    <a:pt x="10" y="22"/>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3" name="Freeform 145"/>
            <p:cNvSpPr>
              <a:spLocks noEditPoints="1"/>
            </p:cNvSpPr>
            <p:nvPr/>
          </p:nvSpPr>
          <p:spPr bwMode="blackWhite">
            <a:xfrm>
              <a:off x="3057538" y="4979993"/>
              <a:ext cx="158751" cy="333375"/>
            </a:xfrm>
            <a:custGeom>
              <a:avLst/>
              <a:gdLst>
                <a:gd name="T0" fmla="*/ 0 w 199"/>
                <a:gd name="T1" fmla="*/ 0 h 422"/>
                <a:gd name="T2" fmla="*/ 199 w 199"/>
                <a:gd name="T3" fmla="*/ 0 h 422"/>
                <a:gd name="T4" fmla="*/ 199 w 199"/>
                <a:gd name="T5" fmla="*/ 422 h 422"/>
                <a:gd name="T6" fmla="*/ 0 w 199"/>
                <a:gd name="T7" fmla="*/ 422 h 422"/>
                <a:gd name="T8" fmla="*/ 0 w 199"/>
                <a:gd name="T9" fmla="*/ 0 h 422"/>
                <a:gd name="T10" fmla="*/ 11 w 199"/>
                <a:gd name="T11" fmla="*/ 22 h 422"/>
                <a:gd name="T12" fmla="*/ 199 w 199"/>
                <a:gd name="T13" fmla="*/ 22 h 422"/>
                <a:gd name="T14" fmla="*/ 199 w 199"/>
                <a:gd name="T15" fmla="*/ 422 h 422"/>
                <a:gd name="T16" fmla="*/ 11 w 199"/>
                <a:gd name="T17" fmla="*/ 422 h 422"/>
                <a:gd name="T18" fmla="*/ 11 w 199"/>
                <a:gd name="T19" fmla="*/ 22 h 4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
                <a:gd name="T31" fmla="*/ 0 h 422"/>
                <a:gd name="T32" fmla="*/ 199 w 199"/>
                <a:gd name="T33" fmla="*/ 422 h 4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 h="422">
                  <a:moveTo>
                    <a:pt x="0" y="0"/>
                  </a:moveTo>
                  <a:lnTo>
                    <a:pt x="199" y="0"/>
                  </a:lnTo>
                  <a:lnTo>
                    <a:pt x="199" y="422"/>
                  </a:lnTo>
                  <a:lnTo>
                    <a:pt x="0" y="422"/>
                  </a:lnTo>
                  <a:lnTo>
                    <a:pt x="0" y="0"/>
                  </a:lnTo>
                  <a:close/>
                  <a:moveTo>
                    <a:pt x="11" y="22"/>
                  </a:moveTo>
                  <a:lnTo>
                    <a:pt x="199" y="22"/>
                  </a:lnTo>
                  <a:lnTo>
                    <a:pt x="199" y="422"/>
                  </a:lnTo>
                  <a:lnTo>
                    <a:pt x="11" y="422"/>
                  </a:lnTo>
                  <a:lnTo>
                    <a:pt x="11" y="22"/>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4" name="Freeform 146"/>
            <p:cNvSpPr>
              <a:spLocks noEditPoints="1"/>
            </p:cNvSpPr>
            <p:nvPr/>
          </p:nvSpPr>
          <p:spPr bwMode="blackWhite">
            <a:xfrm>
              <a:off x="3067063" y="4997455"/>
              <a:ext cx="149226" cy="315913"/>
            </a:xfrm>
            <a:custGeom>
              <a:avLst/>
              <a:gdLst>
                <a:gd name="T0" fmla="*/ 0 w 188"/>
                <a:gd name="T1" fmla="*/ 0 h 400"/>
                <a:gd name="T2" fmla="*/ 188 w 188"/>
                <a:gd name="T3" fmla="*/ 0 h 400"/>
                <a:gd name="T4" fmla="*/ 188 w 188"/>
                <a:gd name="T5" fmla="*/ 400 h 400"/>
                <a:gd name="T6" fmla="*/ 0 w 188"/>
                <a:gd name="T7" fmla="*/ 400 h 400"/>
                <a:gd name="T8" fmla="*/ 0 w 188"/>
                <a:gd name="T9" fmla="*/ 0 h 400"/>
                <a:gd name="T10" fmla="*/ 11 w 188"/>
                <a:gd name="T11" fmla="*/ 23 h 400"/>
                <a:gd name="T12" fmla="*/ 188 w 188"/>
                <a:gd name="T13" fmla="*/ 23 h 400"/>
                <a:gd name="T14" fmla="*/ 188 w 188"/>
                <a:gd name="T15" fmla="*/ 400 h 400"/>
                <a:gd name="T16" fmla="*/ 11 w 188"/>
                <a:gd name="T17" fmla="*/ 400 h 400"/>
                <a:gd name="T18" fmla="*/ 11 w 188"/>
                <a:gd name="T19" fmla="*/ 23 h 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8"/>
                <a:gd name="T31" fmla="*/ 0 h 400"/>
                <a:gd name="T32" fmla="*/ 188 w 188"/>
                <a:gd name="T33" fmla="*/ 400 h 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8" h="400">
                  <a:moveTo>
                    <a:pt x="0" y="0"/>
                  </a:moveTo>
                  <a:lnTo>
                    <a:pt x="188" y="0"/>
                  </a:lnTo>
                  <a:lnTo>
                    <a:pt x="188" y="400"/>
                  </a:lnTo>
                  <a:lnTo>
                    <a:pt x="0" y="400"/>
                  </a:lnTo>
                  <a:lnTo>
                    <a:pt x="0" y="0"/>
                  </a:lnTo>
                  <a:close/>
                  <a:moveTo>
                    <a:pt x="11" y="23"/>
                  </a:moveTo>
                  <a:lnTo>
                    <a:pt x="188" y="23"/>
                  </a:lnTo>
                  <a:lnTo>
                    <a:pt x="188" y="400"/>
                  </a:lnTo>
                  <a:lnTo>
                    <a:pt x="11" y="400"/>
                  </a:lnTo>
                  <a:lnTo>
                    <a:pt x="11" y="23"/>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5" name="Freeform 147"/>
            <p:cNvSpPr>
              <a:spLocks noEditPoints="1"/>
            </p:cNvSpPr>
            <p:nvPr/>
          </p:nvSpPr>
          <p:spPr bwMode="blackWhite">
            <a:xfrm>
              <a:off x="3075000" y="5014918"/>
              <a:ext cx="141288" cy="298450"/>
            </a:xfrm>
            <a:custGeom>
              <a:avLst/>
              <a:gdLst>
                <a:gd name="T0" fmla="*/ 0 w 177"/>
                <a:gd name="T1" fmla="*/ 0 h 377"/>
                <a:gd name="T2" fmla="*/ 177 w 177"/>
                <a:gd name="T3" fmla="*/ 0 h 377"/>
                <a:gd name="T4" fmla="*/ 177 w 177"/>
                <a:gd name="T5" fmla="*/ 377 h 377"/>
                <a:gd name="T6" fmla="*/ 0 w 177"/>
                <a:gd name="T7" fmla="*/ 377 h 377"/>
                <a:gd name="T8" fmla="*/ 0 w 177"/>
                <a:gd name="T9" fmla="*/ 0 h 377"/>
                <a:gd name="T10" fmla="*/ 9 w 177"/>
                <a:gd name="T11" fmla="*/ 22 h 377"/>
                <a:gd name="T12" fmla="*/ 177 w 177"/>
                <a:gd name="T13" fmla="*/ 22 h 377"/>
                <a:gd name="T14" fmla="*/ 177 w 177"/>
                <a:gd name="T15" fmla="*/ 377 h 377"/>
                <a:gd name="T16" fmla="*/ 9 w 177"/>
                <a:gd name="T17" fmla="*/ 377 h 377"/>
                <a:gd name="T18" fmla="*/ 9 w 177"/>
                <a:gd name="T19" fmla="*/ 22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7"/>
                <a:gd name="T31" fmla="*/ 0 h 377"/>
                <a:gd name="T32" fmla="*/ 177 w 177"/>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7" h="377">
                  <a:moveTo>
                    <a:pt x="0" y="0"/>
                  </a:moveTo>
                  <a:lnTo>
                    <a:pt x="177" y="0"/>
                  </a:lnTo>
                  <a:lnTo>
                    <a:pt x="177" y="377"/>
                  </a:lnTo>
                  <a:lnTo>
                    <a:pt x="0" y="377"/>
                  </a:lnTo>
                  <a:lnTo>
                    <a:pt x="0" y="0"/>
                  </a:lnTo>
                  <a:close/>
                  <a:moveTo>
                    <a:pt x="9" y="22"/>
                  </a:moveTo>
                  <a:lnTo>
                    <a:pt x="177" y="22"/>
                  </a:lnTo>
                  <a:lnTo>
                    <a:pt x="177" y="377"/>
                  </a:lnTo>
                  <a:lnTo>
                    <a:pt x="9" y="377"/>
                  </a:lnTo>
                  <a:lnTo>
                    <a:pt x="9" y="22"/>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6" name="Freeform 148"/>
            <p:cNvSpPr>
              <a:spLocks noEditPoints="1"/>
            </p:cNvSpPr>
            <p:nvPr/>
          </p:nvSpPr>
          <p:spPr bwMode="blackWhite">
            <a:xfrm>
              <a:off x="3081350" y="5032380"/>
              <a:ext cx="134938" cy="280988"/>
            </a:xfrm>
            <a:custGeom>
              <a:avLst/>
              <a:gdLst>
                <a:gd name="T0" fmla="*/ 0 w 168"/>
                <a:gd name="T1" fmla="*/ 0 h 355"/>
                <a:gd name="T2" fmla="*/ 168 w 168"/>
                <a:gd name="T3" fmla="*/ 0 h 355"/>
                <a:gd name="T4" fmla="*/ 168 w 168"/>
                <a:gd name="T5" fmla="*/ 355 h 355"/>
                <a:gd name="T6" fmla="*/ 0 w 168"/>
                <a:gd name="T7" fmla="*/ 355 h 355"/>
                <a:gd name="T8" fmla="*/ 0 w 168"/>
                <a:gd name="T9" fmla="*/ 0 h 355"/>
                <a:gd name="T10" fmla="*/ 11 w 168"/>
                <a:gd name="T11" fmla="*/ 23 h 355"/>
                <a:gd name="T12" fmla="*/ 168 w 168"/>
                <a:gd name="T13" fmla="*/ 23 h 355"/>
                <a:gd name="T14" fmla="*/ 168 w 168"/>
                <a:gd name="T15" fmla="*/ 355 h 355"/>
                <a:gd name="T16" fmla="*/ 11 w 168"/>
                <a:gd name="T17" fmla="*/ 355 h 355"/>
                <a:gd name="T18" fmla="*/ 11 w 168"/>
                <a:gd name="T19" fmla="*/ 23 h 3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355"/>
                <a:gd name="T32" fmla="*/ 168 w 168"/>
                <a:gd name="T33" fmla="*/ 355 h 3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355">
                  <a:moveTo>
                    <a:pt x="0" y="0"/>
                  </a:moveTo>
                  <a:lnTo>
                    <a:pt x="168" y="0"/>
                  </a:lnTo>
                  <a:lnTo>
                    <a:pt x="168" y="355"/>
                  </a:lnTo>
                  <a:lnTo>
                    <a:pt x="0" y="355"/>
                  </a:lnTo>
                  <a:lnTo>
                    <a:pt x="0" y="0"/>
                  </a:lnTo>
                  <a:close/>
                  <a:moveTo>
                    <a:pt x="11" y="23"/>
                  </a:moveTo>
                  <a:lnTo>
                    <a:pt x="168" y="23"/>
                  </a:lnTo>
                  <a:lnTo>
                    <a:pt x="168" y="355"/>
                  </a:lnTo>
                  <a:lnTo>
                    <a:pt x="11" y="355"/>
                  </a:lnTo>
                  <a:lnTo>
                    <a:pt x="11" y="23"/>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7" name="Freeform 149"/>
            <p:cNvSpPr>
              <a:spLocks noEditPoints="1"/>
            </p:cNvSpPr>
            <p:nvPr/>
          </p:nvSpPr>
          <p:spPr bwMode="blackWhite">
            <a:xfrm>
              <a:off x="3090875" y="5049843"/>
              <a:ext cx="125413" cy="263525"/>
            </a:xfrm>
            <a:custGeom>
              <a:avLst/>
              <a:gdLst>
                <a:gd name="T0" fmla="*/ 0 w 157"/>
                <a:gd name="T1" fmla="*/ 0 h 332"/>
                <a:gd name="T2" fmla="*/ 157 w 157"/>
                <a:gd name="T3" fmla="*/ 0 h 332"/>
                <a:gd name="T4" fmla="*/ 157 w 157"/>
                <a:gd name="T5" fmla="*/ 332 h 332"/>
                <a:gd name="T6" fmla="*/ 0 w 157"/>
                <a:gd name="T7" fmla="*/ 332 h 332"/>
                <a:gd name="T8" fmla="*/ 0 w 157"/>
                <a:gd name="T9" fmla="*/ 0 h 332"/>
                <a:gd name="T10" fmla="*/ 10 w 157"/>
                <a:gd name="T11" fmla="*/ 21 h 332"/>
                <a:gd name="T12" fmla="*/ 157 w 157"/>
                <a:gd name="T13" fmla="*/ 21 h 332"/>
                <a:gd name="T14" fmla="*/ 157 w 157"/>
                <a:gd name="T15" fmla="*/ 332 h 332"/>
                <a:gd name="T16" fmla="*/ 10 w 157"/>
                <a:gd name="T17" fmla="*/ 332 h 332"/>
                <a:gd name="T18" fmla="*/ 10 w 157"/>
                <a:gd name="T19" fmla="*/ 21 h 3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7"/>
                <a:gd name="T31" fmla="*/ 0 h 332"/>
                <a:gd name="T32" fmla="*/ 157 w 157"/>
                <a:gd name="T33" fmla="*/ 332 h 3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7" h="332">
                  <a:moveTo>
                    <a:pt x="0" y="0"/>
                  </a:moveTo>
                  <a:lnTo>
                    <a:pt x="157" y="0"/>
                  </a:lnTo>
                  <a:lnTo>
                    <a:pt x="157" y="332"/>
                  </a:lnTo>
                  <a:lnTo>
                    <a:pt x="0" y="332"/>
                  </a:lnTo>
                  <a:lnTo>
                    <a:pt x="0" y="0"/>
                  </a:lnTo>
                  <a:close/>
                  <a:moveTo>
                    <a:pt x="10" y="21"/>
                  </a:moveTo>
                  <a:lnTo>
                    <a:pt x="157" y="21"/>
                  </a:lnTo>
                  <a:lnTo>
                    <a:pt x="157" y="332"/>
                  </a:lnTo>
                  <a:lnTo>
                    <a:pt x="10" y="332"/>
                  </a:lnTo>
                  <a:lnTo>
                    <a:pt x="10" y="21"/>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8" name="Freeform 150"/>
            <p:cNvSpPr>
              <a:spLocks noEditPoints="1"/>
            </p:cNvSpPr>
            <p:nvPr/>
          </p:nvSpPr>
          <p:spPr bwMode="blackWhite">
            <a:xfrm>
              <a:off x="3098813" y="5067305"/>
              <a:ext cx="117476" cy="246063"/>
            </a:xfrm>
            <a:custGeom>
              <a:avLst/>
              <a:gdLst>
                <a:gd name="T0" fmla="*/ 0 w 147"/>
                <a:gd name="T1" fmla="*/ 0 h 311"/>
                <a:gd name="T2" fmla="*/ 147 w 147"/>
                <a:gd name="T3" fmla="*/ 0 h 311"/>
                <a:gd name="T4" fmla="*/ 147 w 147"/>
                <a:gd name="T5" fmla="*/ 311 h 311"/>
                <a:gd name="T6" fmla="*/ 0 w 147"/>
                <a:gd name="T7" fmla="*/ 311 h 311"/>
                <a:gd name="T8" fmla="*/ 0 w 147"/>
                <a:gd name="T9" fmla="*/ 0 h 311"/>
                <a:gd name="T10" fmla="*/ 11 w 147"/>
                <a:gd name="T11" fmla="*/ 22 h 311"/>
                <a:gd name="T12" fmla="*/ 147 w 147"/>
                <a:gd name="T13" fmla="*/ 22 h 311"/>
                <a:gd name="T14" fmla="*/ 147 w 147"/>
                <a:gd name="T15" fmla="*/ 311 h 311"/>
                <a:gd name="T16" fmla="*/ 11 w 147"/>
                <a:gd name="T17" fmla="*/ 311 h 311"/>
                <a:gd name="T18" fmla="*/ 11 w 147"/>
                <a:gd name="T19" fmla="*/ 22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7"/>
                <a:gd name="T31" fmla="*/ 0 h 311"/>
                <a:gd name="T32" fmla="*/ 147 w 147"/>
                <a:gd name="T33" fmla="*/ 311 h 3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7" h="311">
                  <a:moveTo>
                    <a:pt x="0" y="0"/>
                  </a:moveTo>
                  <a:lnTo>
                    <a:pt x="147" y="0"/>
                  </a:lnTo>
                  <a:lnTo>
                    <a:pt x="147" y="311"/>
                  </a:lnTo>
                  <a:lnTo>
                    <a:pt x="0" y="311"/>
                  </a:lnTo>
                  <a:lnTo>
                    <a:pt x="0" y="0"/>
                  </a:lnTo>
                  <a:close/>
                  <a:moveTo>
                    <a:pt x="11" y="22"/>
                  </a:moveTo>
                  <a:lnTo>
                    <a:pt x="147" y="22"/>
                  </a:lnTo>
                  <a:lnTo>
                    <a:pt x="147" y="311"/>
                  </a:lnTo>
                  <a:lnTo>
                    <a:pt x="11" y="311"/>
                  </a:lnTo>
                  <a:lnTo>
                    <a:pt x="11" y="22"/>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9" name="Freeform 151"/>
            <p:cNvSpPr>
              <a:spLocks noEditPoints="1"/>
            </p:cNvSpPr>
            <p:nvPr/>
          </p:nvSpPr>
          <p:spPr bwMode="blackWhite">
            <a:xfrm>
              <a:off x="3106750" y="5084768"/>
              <a:ext cx="109538" cy="228600"/>
            </a:xfrm>
            <a:custGeom>
              <a:avLst/>
              <a:gdLst>
                <a:gd name="T0" fmla="*/ 0 w 136"/>
                <a:gd name="T1" fmla="*/ 0 h 289"/>
                <a:gd name="T2" fmla="*/ 136 w 136"/>
                <a:gd name="T3" fmla="*/ 0 h 289"/>
                <a:gd name="T4" fmla="*/ 136 w 136"/>
                <a:gd name="T5" fmla="*/ 289 h 289"/>
                <a:gd name="T6" fmla="*/ 0 w 136"/>
                <a:gd name="T7" fmla="*/ 289 h 289"/>
                <a:gd name="T8" fmla="*/ 0 w 136"/>
                <a:gd name="T9" fmla="*/ 0 h 289"/>
                <a:gd name="T10" fmla="*/ 10 w 136"/>
                <a:gd name="T11" fmla="*/ 23 h 289"/>
                <a:gd name="T12" fmla="*/ 136 w 136"/>
                <a:gd name="T13" fmla="*/ 23 h 289"/>
                <a:gd name="T14" fmla="*/ 136 w 136"/>
                <a:gd name="T15" fmla="*/ 289 h 289"/>
                <a:gd name="T16" fmla="*/ 10 w 136"/>
                <a:gd name="T17" fmla="*/ 289 h 289"/>
                <a:gd name="T18" fmla="*/ 10 w 136"/>
                <a:gd name="T19" fmla="*/ 23 h 2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289"/>
                <a:gd name="T32" fmla="*/ 136 w 136"/>
                <a:gd name="T33" fmla="*/ 289 h 2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289">
                  <a:moveTo>
                    <a:pt x="0" y="0"/>
                  </a:moveTo>
                  <a:lnTo>
                    <a:pt x="136" y="0"/>
                  </a:lnTo>
                  <a:lnTo>
                    <a:pt x="136" y="289"/>
                  </a:lnTo>
                  <a:lnTo>
                    <a:pt x="0" y="289"/>
                  </a:lnTo>
                  <a:lnTo>
                    <a:pt x="0" y="0"/>
                  </a:lnTo>
                  <a:close/>
                  <a:moveTo>
                    <a:pt x="10" y="23"/>
                  </a:moveTo>
                  <a:lnTo>
                    <a:pt x="136" y="23"/>
                  </a:lnTo>
                  <a:lnTo>
                    <a:pt x="136" y="289"/>
                  </a:lnTo>
                  <a:lnTo>
                    <a:pt x="10" y="289"/>
                  </a:lnTo>
                  <a:lnTo>
                    <a:pt x="10" y="23"/>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0" name="Freeform 152"/>
            <p:cNvSpPr>
              <a:spLocks noEditPoints="1"/>
            </p:cNvSpPr>
            <p:nvPr/>
          </p:nvSpPr>
          <p:spPr bwMode="blackWhite">
            <a:xfrm>
              <a:off x="3116275" y="5102230"/>
              <a:ext cx="100013" cy="211138"/>
            </a:xfrm>
            <a:custGeom>
              <a:avLst/>
              <a:gdLst>
                <a:gd name="T0" fmla="*/ 0 w 126"/>
                <a:gd name="T1" fmla="*/ 0 h 266"/>
                <a:gd name="T2" fmla="*/ 126 w 126"/>
                <a:gd name="T3" fmla="*/ 0 h 266"/>
                <a:gd name="T4" fmla="*/ 126 w 126"/>
                <a:gd name="T5" fmla="*/ 266 h 266"/>
                <a:gd name="T6" fmla="*/ 0 w 126"/>
                <a:gd name="T7" fmla="*/ 266 h 266"/>
                <a:gd name="T8" fmla="*/ 0 w 126"/>
                <a:gd name="T9" fmla="*/ 0 h 266"/>
                <a:gd name="T10" fmla="*/ 11 w 126"/>
                <a:gd name="T11" fmla="*/ 22 h 266"/>
                <a:gd name="T12" fmla="*/ 126 w 126"/>
                <a:gd name="T13" fmla="*/ 22 h 266"/>
                <a:gd name="T14" fmla="*/ 126 w 126"/>
                <a:gd name="T15" fmla="*/ 266 h 266"/>
                <a:gd name="T16" fmla="*/ 11 w 126"/>
                <a:gd name="T17" fmla="*/ 266 h 266"/>
                <a:gd name="T18" fmla="*/ 11 w 126"/>
                <a:gd name="T19" fmla="*/ 22 h 2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66"/>
                <a:gd name="T32" fmla="*/ 126 w 126"/>
                <a:gd name="T33" fmla="*/ 266 h 2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66">
                  <a:moveTo>
                    <a:pt x="0" y="0"/>
                  </a:moveTo>
                  <a:lnTo>
                    <a:pt x="126" y="0"/>
                  </a:lnTo>
                  <a:lnTo>
                    <a:pt x="126" y="266"/>
                  </a:lnTo>
                  <a:lnTo>
                    <a:pt x="0" y="266"/>
                  </a:lnTo>
                  <a:lnTo>
                    <a:pt x="0" y="0"/>
                  </a:lnTo>
                  <a:close/>
                  <a:moveTo>
                    <a:pt x="11" y="22"/>
                  </a:moveTo>
                  <a:lnTo>
                    <a:pt x="126" y="22"/>
                  </a:lnTo>
                  <a:lnTo>
                    <a:pt x="126" y="266"/>
                  </a:lnTo>
                  <a:lnTo>
                    <a:pt x="11" y="266"/>
                  </a:lnTo>
                  <a:lnTo>
                    <a:pt x="11" y="22"/>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1" name="Freeform 153"/>
            <p:cNvSpPr>
              <a:spLocks noEditPoints="1"/>
            </p:cNvSpPr>
            <p:nvPr/>
          </p:nvSpPr>
          <p:spPr bwMode="blackWhite">
            <a:xfrm>
              <a:off x="3124213" y="5119693"/>
              <a:ext cx="92075" cy="193675"/>
            </a:xfrm>
            <a:custGeom>
              <a:avLst/>
              <a:gdLst>
                <a:gd name="T0" fmla="*/ 0 w 115"/>
                <a:gd name="T1" fmla="*/ 0 h 244"/>
                <a:gd name="T2" fmla="*/ 115 w 115"/>
                <a:gd name="T3" fmla="*/ 0 h 244"/>
                <a:gd name="T4" fmla="*/ 115 w 115"/>
                <a:gd name="T5" fmla="*/ 244 h 244"/>
                <a:gd name="T6" fmla="*/ 0 w 115"/>
                <a:gd name="T7" fmla="*/ 244 h 244"/>
                <a:gd name="T8" fmla="*/ 0 w 115"/>
                <a:gd name="T9" fmla="*/ 0 h 244"/>
                <a:gd name="T10" fmla="*/ 10 w 115"/>
                <a:gd name="T11" fmla="*/ 22 h 244"/>
                <a:gd name="T12" fmla="*/ 115 w 115"/>
                <a:gd name="T13" fmla="*/ 22 h 244"/>
                <a:gd name="T14" fmla="*/ 115 w 115"/>
                <a:gd name="T15" fmla="*/ 244 h 244"/>
                <a:gd name="T16" fmla="*/ 10 w 115"/>
                <a:gd name="T17" fmla="*/ 244 h 244"/>
                <a:gd name="T18" fmla="*/ 10 w 115"/>
                <a:gd name="T19" fmla="*/ 22 h 2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
                <a:gd name="T31" fmla="*/ 0 h 244"/>
                <a:gd name="T32" fmla="*/ 115 w 115"/>
                <a:gd name="T33" fmla="*/ 244 h 2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 h="244">
                  <a:moveTo>
                    <a:pt x="0" y="0"/>
                  </a:moveTo>
                  <a:lnTo>
                    <a:pt x="115" y="0"/>
                  </a:lnTo>
                  <a:lnTo>
                    <a:pt x="115" y="244"/>
                  </a:lnTo>
                  <a:lnTo>
                    <a:pt x="0" y="244"/>
                  </a:lnTo>
                  <a:lnTo>
                    <a:pt x="0" y="0"/>
                  </a:lnTo>
                  <a:close/>
                  <a:moveTo>
                    <a:pt x="10" y="22"/>
                  </a:moveTo>
                  <a:lnTo>
                    <a:pt x="115" y="22"/>
                  </a:lnTo>
                  <a:lnTo>
                    <a:pt x="115" y="244"/>
                  </a:lnTo>
                  <a:lnTo>
                    <a:pt x="10" y="244"/>
                  </a:lnTo>
                  <a:lnTo>
                    <a:pt x="10" y="22"/>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2" name="Freeform 154"/>
            <p:cNvSpPr>
              <a:spLocks noEditPoints="1"/>
            </p:cNvSpPr>
            <p:nvPr/>
          </p:nvSpPr>
          <p:spPr bwMode="blackWhite">
            <a:xfrm>
              <a:off x="3132151" y="5138743"/>
              <a:ext cx="84138" cy="174625"/>
            </a:xfrm>
            <a:custGeom>
              <a:avLst/>
              <a:gdLst>
                <a:gd name="T0" fmla="*/ 0 w 105"/>
                <a:gd name="T1" fmla="*/ 0 h 222"/>
                <a:gd name="T2" fmla="*/ 105 w 105"/>
                <a:gd name="T3" fmla="*/ 0 h 222"/>
                <a:gd name="T4" fmla="*/ 105 w 105"/>
                <a:gd name="T5" fmla="*/ 222 h 222"/>
                <a:gd name="T6" fmla="*/ 0 w 105"/>
                <a:gd name="T7" fmla="*/ 222 h 222"/>
                <a:gd name="T8" fmla="*/ 0 w 105"/>
                <a:gd name="T9" fmla="*/ 0 h 222"/>
                <a:gd name="T10" fmla="*/ 11 w 105"/>
                <a:gd name="T11" fmla="*/ 23 h 222"/>
                <a:gd name="T12" fmla="*/ 105 w 105"/>
                <a:gd name="T13" fmla="*/ 23 h 222"/>
                <a:gd name="T14" fmla="*/ 105 w 105"/>
                <a:gd name="T15" fmla="*/ 222 h 222"/>
                <a:gd name="T16" fmla="*/ 11 w 105"/>
                <a:gd name="T17" fmla="*/ 222 h 222"/>
                <a:gd name="T18" fmla="*/ 11 w 105"/>
                <a:gd name="T19" fmla="*/ 23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222"/>
                <a:gd name="T32" fmla="*/ 105 w 105"/>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222">
                  <a:moveTo>
                    <a:pt x="0" y="0"/>
                  </a:moveTo>
                  <a:lnTo>
                    <a:pt x="105" y="0"/>
                  </a:lnTo>
                  <a:lnTo>
                    <a:pt x="105" y="222"/>
                  </a:lnTo>
                  <a:lnTo>
                    <a:pt x="0" y="222"/>
                  </a:lnTo>
                  <a:lnTo>
                    <a:pt x="0" y="0"/>
                  </a:lnTo>
                  <a:close/>
                  <a:moveTo>
                    <a:pt x="11" y="23"/>
                  </a:moveTo>
                  <a:lnTo>
                    <a:pt x="105" y="23"/>
                  </a:lnTo>
                  <a:lnTo>
                    <a:pt x="105" y="222"/>
                  </a:lnTo>
                  <a:lnTo>
                    <a:pt x="11" y="222"/>
                  </a:lnTo>
                  <a:lnTo>
                    <a:pt x="11" y="23"/>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3" name="Freeform 155"/>
            <p:cNvSpPr>
              <a:spLocks noEditPoints="1"/>
            </p:cNvSpPr>
            <p:nvPr/>
          </p:nvSpPr>
          <p:spPr bwMode="blackWhite">
            <a:xfrm>
              <a:off x="3141676" y="5156205"/>
              <a:ext cx="74613" cy="157163"/>
            </a:xfrm>
            <a:custGeom>
              <a:avLst/>
              <a:gdLst>
                <a:gd name="T0" fmla="*/ 0 w 94"/>
                <a:gd name="T1" fmla="*/ 0 h 199"/>
                <a:gd name="T2" fmla="*/ 94 w 94"/>
                <a:gd name="T3" fmla="*/ 0 h 199"/>
                <a:gd name="T4" fmla="*/ 94 w 94"/>
                <a:gd name="T5" fmla="*/ 199 h 199"/>
                <a:gd name="T6" fmla="*/ 0 w 94"/>
                <a:gd name="T7" fmla="*/ 199 h 199"/>
                <a:gd name="T8" fmla="*/ 0 w 94"/>
                <a:gd name="T9" fmla="*/ 0 h 199"/>
                <a:gd name="T10" fmla="*/ 11 w 94"/>
                <a:gd name="T11" fmla="*/ 21 h 199"/>
                <a:gd name="T12" fmla="*/ 94 w 94"/>
                <a:gd name="T13" fmla="*/ 21 h 199"/>
                <a:gd name="T14" fmla="*/ 94 w 94"/>
                <a:gd name="T15" fmla="*/ 199 h 199"/>
                <a:gd name="T16" fmla="*/ 11 w 94"/>
                <a:gd name="T17" fmla="*/ 199 h 199"/>
                <a:gd name="T18" fmla="*/ 11 w 94"/>
                <a:gd name="T19" fmla="*/ 21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199"/>
                <a:gd name="T32" fmla="*/ 94 w 94"/>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199">
                  <a:moveTo>
                    <a:pt x="0" y="0"/>
                  </a:moveTo>
                  <a:lnTo>
                    <a:pt x="94" y="0"/>
                  </a:lnTo>
                  <a:lnTo>
                    <a:pt x="94" y="199"/>
                  </a:lnTo>
                  <a:lnTo>
                    <a:pt x="0" y="199"/>
                  </a:lnTo>
                  <a:lnTo>
                    <a:pt x="0" y="0"/>
                  </a:lnTo>
                  <a:close/>
                  <a:moveTo>
                    <a:pt x="11" y="21"/>
                  </a:moveTo>
                  <a:lnTo>
                    <a:pt x="94" y="21"/>
                  </a:lnTo>
                  <a:lnTo>
                    <a:pt x="94" y="199"/>
                  </a:lnTo>
                  <a:lnTo>
                    <a:pt x="11" y="199"/>
                  </a:lnTo>
                  <a:lnTo>
                    <a:pt x="11" y="21"/>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4" name="Freeform 156"/>
            <p:cNvSpPr>
              <a:spLocks noEditPoints="1"/>
            </p:cNvSpPr>
            <p:nvPr/>
          </p:nvSpPr>
          <p:spPr bwMode="blackWhite">
            <a:xfrm>
              <a:off x="3149613" y="5172080"/>
              <a:ext cx="66675" cy="141288"/>
            </a:xfrm>
            <a:custGeom>
              <a:avLst/>
              <a:gdLst>
                <a:gd name="T0" fmla="*/ 0 w 83"/>
                <a:gd name="T1" fmla="*/ 0 h 178"/>
                <a:gd name="T2" fmla="*/ 83 w 83"/>
                <a:gd name="T3" fmla="*/ 0 h 178"/>
                <a:gd name="T4" fmla="*/ 83 w 83"/>
                <a:gd name="T5" fmla="*/ 178 h 178"/>
                <a:gd name="T6" fmla="*/ 0 w 83"/>
                <a:gd name="T7" fmla="*/ 178 h 178"/>
                <a:gd name="T8" fmla="*/ 0 w 83"/>
                <a:gd name="T9" fmla="*/ 0 h 178"/>
                <a:gd name="T10" fmla="*/ 10 w 83"/>
                <a:gd name="T11" fmla="*/ 22 h 178"/>
                <a:gd name="T12" fmla="*/ 83 w 83"/>
                <a:gd name="T13" fmla="*/ 22 h 178"/>
                <a:gd name="T14" fmla="*/ 83 w 83"/>
                <a:gd name="T15" fmla="*/ 178 h 178"/>
                <a:gd name="T16" fmla="*/ 10 w 83"/>
                <a:gd name="T17" fmla="*/ 178 h 178"/>
                <a:gd name="T18" fmla="*/ 10 w 83"/>
                <a:gd name="T19" fmla="*/ 22 h 1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
                <a:gd name="T31" fmla="*/ 0 h 178"/>
                <a:gd name="T32" fmla="*/ 83 w 83"/>
                <a:gd name="T33" fmla="*/ 178 h 1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 h="178">
                  <a:moveTo>
                    <a:pt x="0" y="0"/>
                  </a:moveTo>
                  <a:lnTo>
                    <a:pt x="83" y="0"/>
                  </a:lnTo>
                  <a:lnTo>
                    <a:pt x="83" y="178"/>
                  </a:lnTo>
                  <a:lnTo>
                    <a:pt x="0" y="178"/>
                  </a:lnTo>
                  <a:lnTo>
                    <a:pt x="0" y="0"/>
                  </a:lnTo>
                  <a:close/>
                  <a:moveTo>
                    <a:pt x="10" y="22"/>
                  </a:moveTo>
                  <a:lnTo>
                    <a:pt x="83" y="22"/>
                  </a:lnTo>
                  <a:lnTo>
                    <a:pt x="83" y="178"/>
                  </a:lnTo>
                  <a:lnTo>
                    <a:pt x="10" y="178"/>
                  </a:lnTo>
                  <a:lnTo>
                    <a:pt x="10" y="22"/>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5" name="Freeform 157"/>
            <p:cNvSpPr>
              <a:spLocks noEditPoints="1"/>
            </p:cNvSpPr>
            <p:nvPr/>
          </p:nvSpPr>
          <p:spPr bwMode="blackWhite">
            <a:xfrm>
              <a:off x="3157551" y="5191130"/>
              <a:ext cx="58738" cy="122238"/>
            </a:xfrm>
            <a:custGeom>
              <a:avLst/>
              <a:gdLst>
                <a:gd name="T0" fmla="*/ 0 w 73"/>
                <a:gd name="T1" fmla="*/ 0 h 156"/>
                <a:gd name="T2" fmla="*/ 73 w 73"/>
                <a:gd name="T3" fmla="*/ 0 h 156"/>
                <a:gd name="T4" fmla="*/ 73 w 73"/>
                <a:gd name="T5" fmla="*/ 156 h 156"/>
                <a:gd name="T6" fmla="*/ 0 w 73"/>
                <a:gd name="T7" fmla="*/ 156 h 156"/>
                <a:gd name="T8" fmla="*/ 0 w 73"/>
                <a:gd name="T9" fmla="*/ 0 h 156"/>
                <a:gd name="T10" fmla="*/ 11 w 73"/>
                <a:gd name="T11" fmla="*/ 23 h 156"/>
                <a:gd name="T12" fmla="*/ 73 w 73"/>
                <a:gd name="T13" fmla="*/ 23 h 156"/>
                <a:gd name="T14" fmla="*/ 73 w 73"/>
                <a:gd name="T15" fmla="*/ 156 h 156"/>
                <a:gd name="T16" fmla="*/ 11 w 73"/>
                <a:gd name="T17" fmla="*/ 156 h 156"/>
                <a:gd name="T18" fmla="*/ 11 w 73"/>
                <a:gd name="T19" fmla="*/ 23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56"/>
                <a:gd name="T32" fmla="*/ 73 w 73"/>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56">
                  <a:moveTo>
                    <a:pt x="0" y="0"/>
                  </a:moveTo>
                  <a:lnTo>
                    <a:pt x="73" y="0"/>
                  </a:lnTo>
                  <a:lnTo>
                    <a:pt x="73" y="156"/>
                  </a:lnTo>
                  <a:lnTo>
                    <a:pt x="0" y="156"/>
                  </a:lnTo>
                  <a:lnTo>
                    <a:pt x="0" y="0"/>
                  </a:lnTo>
                  <a:close/>
                  <a:moveTo>
                    <a:pt x="11" y="23"/>
                  </a:moveTo>
                  <a:lnTo>
                    <a:pt x="73" y="23"/>
                  </a:lnTo>
                  <a:lnTo>
                    <a:pt x="73" y="156"/>
                  </a:lnTo>
                  <a:lnTo>
                    <a:pt x="11" y="156"/>
                  </a:lnTo>
                  <a:lnTo>
                    <a:pt x="11" y="23"/>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6" name="Freeform 158"/>
            <p:cNvSpPr>
              <a:spLocks noEditPoints="1"/>
            </p:cNvSpPr>
            <p:nvPr/>
          </p:nvSpPr>
          <p:spPr bwMode="blackWhite">
            <a:xfrm>
              <a:off x="3165488" y="5208593"/>
              <a:ext cx="50800" cy="104775"/>
            </a:xfrm>
            <a:custGeom>
              <a:avLst/>
              <a:gdLst>
                <a:gd name="T0" fmla="*/ 0 w 62"/>
                <a:gd name="T1" fmla="*/ 0 h 133"/>
                <a:gd name="T2" fmla="*/ 62 w 62"/>
                <a:gd name="T3" fmla="*/ 0 h 133"/>
                <a:gd name="T4" fmla="*/ 62 w 62"/>
                <a:gd name="T5" fmla="*/ 133 h 133"/>
                <a:gd name="T6" fmla="*/ 0 w 62"/>
                <a:gd name="T7" fmla="*/ 133 h 133"/>
                <a:gd name="T8" fmla="*/ 0 w 62"/>
                <a:gd name="T9" fmla="*/ 0 h 133"/>
                <a:gd name="T10" fmla="*/ 10 w 62"/>
                <a:gd name="T11" fmla="*/ 22 h 133"/>
                <a:gd name="T12" fmla="*/ 62 w 62"/>
                <a:gd name="T13" fmla="*/ 22 h 133"/>
                <a:gd name="T14" fmla="*/ 62 w 62"/>
                <a:gd name="T15" fmla="*/ 133 h 133"/>
                <a:gd name="T16" fmla="*/ 10 w 62"/>
                <a:gd name="T17" fmla="*/ 133 h 133"/>
                <a:gd name="T18" fmla="*/ 10 w 62"/>
                <a:gd name="T19" fmla="*/ 22 h 1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133"/>
                <a:gd name="T32" fmla="*/ 62 w 62"/>
                <a:gd name="T33" fmla="*/ 133 h 1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133">
                  <a:moveTo>
                    <a:pt x="0" y="0"/>
                  </a:moveTo>
                  <a:lnTo>
                    <a:pt x="62" y="0"/>
                  </a:lnTo>
                  <a:lnTo>
                    <a:pt x="62" y="133"/>
                  </a:lnTo>
                  <a:lnTo>
                    <a:pt x="0" y="133"/>
                  </a:lnTo>
                  <a:lnTo>
                    <a:pt x="0" y="0"/>
                  </a:lnTo>
                  <a:close/>
                  <a:moveTo>
                    <a:pt x="10" y="22"/>
                  </a:moveTo>
                  <a:lnTo>
                    <a:pt x="62" y="22"/>
                  </a:lnTo>
                  <a:lnTo>
                    <a:pt x="62" y="133"/>
                  </a:lnTo>
                  <a:lnTo>
                    <a:pt x="10" y="133"/>
                  </a:lnTo>
                  <a:lnTo>
                    <a:pt x="10" y="22"/>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7" name="Freeform 159"/>
            <p:cNvSpPr>
              <a:spLocks noEditPoints="1"/>
            </p:cNvSpPr>
            <p:nvPr/>
          </p:nvSpPr>
          <p:spPr bwMode="blackWhite">
            <a:xfrm>
              <a:off x="3175013" y="5226055"/>
              <a:ext cx="41275" cy="87313"/>
            </a:xfrm>
            <a:custGeom>
              <a:avLst/>
              <a:gdLst>
                <a:gd name="T0" fmla="*/ 0 w 52"/>
                <a:gd name="T1" fmla="*/ 0 h 111"/>
                <a:gd name="T2" fmla="*/ 52 w 52"/>
                <a:gd name="T3" fmla="*/ 0 h 111"/>
                <a:gd name="T4" fmla="*/ 52 w 52"/>
                <a:gd name="T5" fmla="*/ 111 h 111"/>
                <a:gd name="T6" fmla="*/ 0 w 52"/>
                <a:gd name="T7" fmla="*/ 111 h 111"/>
                <a:gd name="T8" fmla="*/ 0 w 52"/>
                <a:gd name="T9" fmla="*/ 0 h 111"/>
                <a:gd name="T10" fmla="*/ 10 w 52"/>
                <a:gd name="T11" fmla="*/ 22 h 111"/>
                <a:gd name="T12" fmla="*/ 52 w 52"/>
                <a:gd name="T13" fmla="*/ 22 h 111"/>
                <a:gd name="T14" fmla="*/ 52 w 52"/>
                <a:gd name="T15" fmla="*/ 111 h 111"/>
                <a:gd name="T16" fmla="*/ 10 w 52"/>
                <a:gd name="T17" fmla="*/ 111 h 111"/>
                <a:gd name="T18" fmla="*/ 10 w 52"/>
                <a:gd name="T19" fmla="*/ 22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111"/>
                <a:gd name="T32" fmla="*/ 52 w 52"/>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111">
                  <a:moveTo>
                    <a:pt x="0" y="0"/>
                  </a:moveTo>
                  <a:lnTo>
                    <a:pt x="52" y="0"/>
                  </a:lnTo>
                  <a:lnTo>
                    <a:pt x="52" y="111"/>
                  </a:lnTo>
                  <a:lnTo>
                    <a:pt x="0" y="111"/>
                  </a:lnTo>
                  <a:lnTo>
                    <a:pt x="0" y="0"/>
                  </a:lnTo>
                  <a:close/>
                  <a:moveTo>
                    <a:pt x="10" y="22"/>
                  </a:moveTo>
                  <a:lnTo>
                    <a:pt x="52" y="22"/>
                  </a:lnTo>
                  <a:lnTo>
                    <a:pt x="52" y="111"/>
                  </a:lnTo>
                  <a:lnTo>
                    <a:pt x="10" y="111"/>
                  </a:lnTo>
                  <a:lnTo>
                    <a:pt x="10" y="22"/>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8" name="Freeform 160"/>
            <p:cNvSpPr>
              <a:spLocks noEditPoints="1"/>
            </p:cNvSpPr>
            <p:nvPr/>
          </p:nvSpPr>
          <p:spPr bwMode="blackWhite">
            <a:xfrm>
              <a:off x="3181363" y="5243518"/>
              <a:ext cx="34925" cy="69850"/>
            </a:xfrm>
            <a:custGeom>
              <a:avLst/>
              <a:gdLst>
                <a:gd name="T0" fmla="*/ 0 w 42"/>
                <a:gd name="T1" fmla="*/ 0 h 89"/>
                <a:gd name="T2" fmla="*/ 42 w 42"/>
                <a:gd name="T3" fmla="*/ 0 h 89"/>
                <a:gd name="T4" fmla="*/ 42 w 42"/>
                <a:gd name="T5" fmla="*/ 89 h 89"/>
                <a:gd name="T6" fmla="*/ 0 w 42"/>
                <a:gd name="T7" fmla="*/ 89 h 89"/>
                <a:gd name="T8" fmla="*/ 0 w 42"/>
                <a:gd name="T9" fmla="*/ 0 h 89"/>
                <a:gd name="T10" fmla="*/ 10 w 42"/>
                <a:gd name="T11" fmla="*/ 23 h 89"/>
                <a:gd name="T12" fmla="*/ 42 w 42"/>
                <a:gd name="T13" fmla="*/ 23 h 89"/>
                <a:gd name="T14" fmla="*/ 42 w 42"/>
                <a:gd name="T15" fmla="*/ 89 h 89"/>
                <a:gd name="T16" fmla="*/ 10 w 42"/>
                <a:gd name="T17" fmla="*/ 89 h 89"/>
                <a:gd name="T18" fmla="*/ 10 w 42"/>
                <a:gd name="T19" fmla="*/ 2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89"/>
                <a:gd name="T32" fmla="*/ 42 w 42"/>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89">
                  <a:moveTo>
                    <a:pt x="0" y="0"/>
                  </a:moveTo>
                  <a:lnTo>
                    <a:pt x="42" y="0"/>
                  </a:lnTo>
                  <a:lnTo>
                    <a:pt x="42" y="89"/>
                  </a:lnTo>
                  <a:lnTo>
                    <a:pt x="0" y="89"/>
                  </a:lnTo>
                  <a:lnTo>
                    <a:pt x="0" y="0"/>
                  </a:lnTo>
                  <a:close/>
                  <a:moveTo>
                    <a:pt x="10" y="23"/>
                  </a:moveTo>
                  <a:lnTo>
                    <a:pt x="42" y="23"/>
                  </a:lnTo>
                  <a:lnTo>
                    <a:pt x="42" y="89"/>
                  </a:lnTo>
                  <a:lnTo>
                    <a:pt x="10" y="89"/>
                  </a:lnTo>
                  <a:lnTo>
                    <a:pt x="10" y="23"/>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69" name="Freeform 161"/>
            <p:cNvSpPr>
              <a:spLocks noEditPoints="1"/>
            </p:cNvSpPr>
            <p:nvPr/>
          </p:nvSpPr>
          <p:spPr bwMode="blackWhite">
            <a:xfrm>
              <a:off x="3190888" y="5260980"/>
              <a:ext cx="25400" cy="52388"/>
            </a:xfrm>
            <a:custGeom>
              <a:avLst/>
              <a:gdLst>
                <a:gd name="T0" fmla="*/ 0 w 32"/>
                <a:gd name="T1" fmla="*/ 0 h 66"/>
                <a:gd name="T2" fmla="*/ 32 w 32"/>
                <a:gd name="T3" fmla="*/ 0 h 66"/>
                <a:gd name="T4" fmla="*/ 32 w 32"/>
                <a:gd name="T5" fmla="*/ 66 h 66"/>
                <a:gd name="T6" fmla="*/ 0 w 32"/>
                <a:gd name="T7" fmla="*/ 66 h 66"/>
                <a:gd name="T8" fmla="*/ 0 w 32"/>
                <a:gd name="T9" fmla="*/ 0 h 66"/>
                <a:gd name="T10" fmla="*/ 11 w 32"/>
                <a:gd name="T11" fmla="*/ 21 h 66"/>
                <a:gd name="T12" fmla="*/ 32 w 32"/>
                <a:gd name="T13" fmla="*/ 21 h 66"/>
                <a:gd name="T14" fmla="*/ 32 w 32"/>
                <a:gd name="T15" fmla="*/ 66 h 66"/>
                <a:gd name="T16" fmla="*/ 11 w 32"/>
                <a:gd name="T17" fmla="*/ 66 h 66"/>
                <a:gd name="T18" fmla="*/ 11 w 32"/>
                <a:gd name="T19" fmla="*/ 21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
                <a:gd name="T31" fmla="*/ 0 h 66"/>
                <a:gd name="T32" fmla="*/ 32 w 32"/>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 h="66">
                  <a:moveTo>
                    <a:pt x="0" y="0"/>
                  </a:moveTo>
                  <a:lnTo>
                    <a:pt x="32" y="0"/>
                  </a:lnTo>
                  <a:lnTo>
                    <a:pt x="32" y="66"/>
                  </a:lnTo>
                  <a:lnTo>
                    <a:pt x="0" y="66"/>
                  </a:lnTo>
                  <a:lnTo>
                    <a:pt x="0" y="0"/>
                  </a:lnTo>
                  <a:close/>
                  <a:moveTo>
                    <a:pt x="11" y="21"/>
                  </a:moveTo>
                  <a:lnTo>
                    <a:pt x="32" y="21"/>
                  </a:lnTo>
                  <a:lnTo>
                    <a:pt x="32" y="66"/>
                  </a:lnTo>
                  <a:lnTo>
                    <a:pt x="11" y="66"/>
                  </a:lnTo>
                  <a:lnTo>
                    <a:pt x="11" y="21"/>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0" name="Freeform 162"/>
            <p:cNvSpPr>
              <a:spLocks noEditPoints="1"/>
            </p:cNvSpPr>
            <p:nvPr/>
          </p:nvSpPr>
          <p:spPr bwMode="blackWhite">
            <a:xfrm>
              <a:off x="3198826" y="5278443"/>
              <a:ext cx="17463" cy="34925"/>
            </a:xfrm>
            <a:custGeom>
              <a:avLst/>
              <a:gdLst>
                <a:gd name="T0" fmla="*/ 0 w 21"/>
                <a:gd name="T1" fmla="*/ 0 h 45"/>
                <a:gd name="T2" fmla="*/ 21 w 21"/>
                <a:gd name="T3" fmla="*/ 0 h 45"/>
                <a:gd name="T4" fmla="*/ 21 w 21"/>
                <a:gd name="T5" fmla="*/ 45 h 45"/>
                <a:gd name="T6" fmla="*/ 0 w 21"/>
                <a:gd name="T7" fmla="*/ 45 h 45"/>
                <a:gd name="T8" fmla="*/ 0 w 21"/>
                <a:gd name="T9" fmla="*/ 0 h 45"/>
                <a:gd name="T10" fmla="*/ 10 w 21"/>
                <a:gd name="T11" fmla="*/ 22 h 45"/>
                <a:gd name="T12" fmla="*/ 21 w 21"/>
                <a:gd name="T13" fmla="*/ 22 h 45"/>
                <a:gd name="T14" fmla="*/ 21 w 21"/>
                <a:gd name="T15" fmla="*/ 45 h 45"/>
                <a:gd name="T16" fmla="*/ 10 w 21"/>
                <a:gd name="T17" fmla="*/ 45 h 45"/>
                <a:gd name="T18" fmla="*/ 10 w 21"/>
                <a:gd name="T19" fmla="*/ 22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
                <a:gd name="T31" fmla="*/ 0 h 45"/>
                <a:gd name="T32" fmla="*/ 21 w 21"/>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 h="45">
                  <a:moveTo>
                    <a:pt x="0" y="0"/>
                  </a:moveTo>
                  <a:lnTo>
                    <a:pt x="21" y="0"/>
                  </a:lnTo>
                  <a:lnTo>
                    <a:pt x="21" y="45"/>
                  </a:lnTo>
                  <a:lnTo>
                    <a:pt x="0" y="45"/>
                  </a:lnTo>
                  <a:lnTo>
                    <a:pt x="0" y="0"/>
                  </a:lnTo>
                  <a:close/>
                  <a:moveTo>
                    <a:pt x="10" y="22"/>
                  </a:moveTo>
                  <a:lnTo>
                    <a:pt x="21" y="22"/>
                  </a:lnTo>
                  <a:lnTo>
                    <a:pt x="21" y="45"/>
                  </a:lnTo>
                  <a:lnTo>
                    <a:pt x="10" y="45"/>
                  </a:lnTo>
                  <a:lnTo>
                    <a:pt x="10" y="22"/>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1" name="Freeform 163"/>
            <p:cNvSpPr>
              <a:spLocks noEditPoints="1"/>
            </p:cNvSpPr>
            <p:nvPr/>
          </p:nvSpPr>
          <p:spPr bwMode="blackWhite">
            <a:xfrm>
              <a:off x="3206763" y="5295905"/>
              <a:ext cx="9525" cy="17463"/>
            </a:xfrm>
            <a:custGeom>
              <a:avLst/>
              <a:gdLst>
                <a:gd name="T0" fmla="*/ 0 w 11"/>
                <a:gd name="T1" fmla="*/ 0 h 23"/>
                <a:gd name="T2" fmla="*/ 11 w 11"/>
                <a:gd name="T3" fmla="*/ 0 h 23"/>
                <a:gd name="T4" fmla="*/ 11 w 11"/>
                <a:gd name="T5" fmla="*/ 23 h 23"/>
                <a:gd name="T6" fmla="*/ 0 w 11"/>
                <a:gd name="T7" fmla="*/ 23 h 23"/>
                <a:gd name="T8" fmla="*/ 0 w 11"/>
                <a:gd name="T9" fmla="*/ 0 h 23"/>
                <a:gd name="T10" fmla="*/ 11 w 11"/>
                <a:gd name="T11" fmla="*/ 23 h 23"/>
                <a:gd name="T12" fmla="*/ 11 w 11"/>
                <a:gd name="T13" fmla="*/ 23 h 23"/>
                <a:gd name="T14" fmla="*/ 11 w 11"/>
                <a:gd name="T15" fmla="*/ 23 h 23"/>
                <a:gd name="T16" fmla="*/ 11 w 11"/>
                <a:gd name="T17" fmla="*/ 23 h 23"/>
                <a:gd name="T18" fmla="*/ 11 w 11"/>
                <a:gd name="T19" fmla="*/ 23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23"/>
                <a:gd name="T32" fmla="*/ 11 w 11"/>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23">
                  <a:moveTo>
                    <a:pt x="0" y="0"/>
                  </a:moveTo>
                  <a:lnTo>
                    <a:pt x="11" y="0"/>
                  </a:lnTo>
                  <a:lnTo>
                    <a:pt x="11" y="23"/>
                  </a:lnTo>
                  <a:lnTo>
                    <a:pt x="0" y="23"/>
                  </a:lnTo>
                  <a:lnTo>
                    <a:pt x="0" y="0"/>
                  </a:lnTo>
                  <a:close/>
                  <a:moveTo>
                    <a:pt x="11" y="23"/>
                  </a:moveTo>
                  <a:lnTo>
                    <a:pt x="11" y="23"/>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2" name="Freeform 164"/>
            <p:cNvSpPr>
              <a:spLocks noEditPoints="1"/>
            </p:cNvSpPr>
            <p:nvPr/>
          </p:nvSpPr>
          <p:spPr bwMode="blackWhite">
            <a:xfrm>
              <a:off x="3216288" y="5313368"/>
              <a:ext cx="1588" cy="1588"/>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1"/>
                <a:gd name="T32" fmla="*/ 1 w 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1">
                  <a:moveTo>
                    <a:pt x="0" y="0"/>
                  </a:moveTo>
                  <a:lnTo>
                    <a:pt x="0" y="0"/>
                  </a:lnTo>
                  <a:close/>
                  <a:moveTo>
                    <a:pt x="0" y="0"/>
                  </a:moveTo>
                  <a:lnTo>
                    <a:pt x="0"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3" name="Rectangle 72" descr="Narrow vertical"/>
            <p:cNvSpPr>
              <a:spLocks noChangeArrowheads="1"/>
            </p:cNvSpPr>
            <p:nvPr/>
          </p:nvSpPr>
          <p:spPr bwMode="blackWhite">
            <a:xfrm>
              <a:off x="2898787" y="4645030"/>
              <a:ext cx="317502" cy="668338"/>
            </a:xfrm>
            <a:prstGeom prst="rect">
              <a:avLst/>
            </a:prstGeom>
            <a:pattFill prst="narVert">
              <a:fgClr>
                <a:srgbClr val="969696"/>
              </a:fgClr>
              <a:bgClr>
                <a:srgbClr val="FFFFFF"/>
              </a:bgClr>
            </a:patt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4" name="Freeform 166"/>
            <p:cNvSpPr>
              <a:spLocks noEditPoints="1"/>
            </p:cNvSpPr>
            <p:nvPr/>
          </p:nvSpPr>
          <p:spPr bwMode="blackWhite">
            <a:xfrm>
              <a:off x="3216288" y="5313368"/>
              <a:ext cx="1588" cy="1588"/>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1"/>
                <a:gd name="T32" fmla="*/ 1 w 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1">
                  <a:moveTo>
                    <a:pt x="0" y="0"/>
                  </a:moveTo>
                  <a:lnTo>
                    <a:pt x="0" y="0"/>
                  </a:lnTo>
                  <a:close/>
                  <a:moveTo>
                    <a:pt x="0" y="0"/>
                  </a:moveTo>
                  <a:lnTo>
                    <a:pt x="0"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5" name="Freeform 167"/>
            <p:cNvSpPr>
              <a:spLocks noEditPoints="1"/>
            </p:cNvSpPr>
            <p:nvPr/>
          </p:nvSpPr>
          <p:spPr bwMode="blackWhite">
            <a:xfrm>
              <a:off x="2936887" y="4679955"/>
              <a:ext cx="241301" cy="574676"/>
            </a:xfrm>
            <a:custGeom>
              <a:avLst/>
              <a:gdLst>
                <a:gd name="T0" fmla="*/ 0 w 303"/>
                <a:gd name="T1" fmla="*/ 651 h 725"/>
                <a:gd name="T2" fmla="*/ 303 w 303"/>
                <a:gd name="T3" fmla="*/ 651 h 725"/>
                <a:gd name="T4" fmla="*/ 303 w 303"/>
                <a:gd name="T5" fmla="*/ 725 h 725"/>
                <a:gd name="T6" fmla="*/ 0 w 303"/>
                <a:gd name="T7" fmla="*/ 725 h 725"/>
                <a:gd name="T8" fmla="*/ 0 w 303"/>
                <a:gd name="T9" fmla="*/ 651 h 725"/>
                <a:gd name="T10" fmla="*/ 0 w 303"/>
                <a:gd name="T11" fmla="*/ 541 h 725"/>
                <a:gd name="T12" fmla="*/ 303 w 303"/>
                <a:gd name="T13" fmla="*/ 541 h 725"/>
                <a:gd name="T14" fmla="*/ 303 w 303"/>
                <a:gd name="T15" fmla="*/ 614 h 725"/>
                <a:gd name="T16" fmla="*/ 0 w 303"/>
                <a:gd name="T17" fmla="*/ 614 h 725"/>
                <a:gd name="T18" fmla="*/ 0 w 303"/>
                <a:gd name="T19" fmla="*/ 541 h 725"/>
                <a:gd name="T20" fmla="*/ 0 w 303"/>
                <a:gd name="T21" fmla="*/ 430 h 725"/>
                <a:gd name="T22" fmla="*/ 303 w 303"/>
                <a:gd name="T23" fmla="*/ 430 h 725"/>
                <a:gd name="T24" fmla="*/ 303 w 303"/>
                <a:gd name="T25" fmla="*/ 502 h 725"/>
                <a:gd name="T26" fmla="*/ 0 w 303"/>
                <a:gd name="T27" fmla="*/ 502 h 725"/>
                <a:gd name="T28" fmla="*/ 0 w 303"/>
                <a:gd name="T29" fmla="*/ 430 h 725"/>
                <a:gd name="T30" fmla="*/ 0 w 303"/>
                <a:gd name="T31" fmla="*/ 319 h 725"/>
                <a:gd name="T32" fmla="*/ 303 w 303"/>
                <a:gd name="T33" fmla="*/ 319 h 725"/>
                <a:gd name="T34" fmla="*/ 303 w 303"/>
                <a:gd name="T35" fmla="*/ 391 h 725"/>
                <a:gd name="T36" fmla="*/ 0 w 303"/>
                <a:gd name="T37" fmla="*/ 391 h 725"/>
                <a:gd name="T38" fmla="*/ 0 w 303"/>
                <a:gd name="T39" fmla="*/ 319 h 725"/>
                <a:gd name="T40" fmla="*/ 0 w 303"/>
                <a:gd name="T41" fmla="*/ 162 h 725"/>
                <a:gd name="T42" fmla="*/ 303 w 303"/>
                <a:gd name="T43" fmla="*/ 162 h 725"/>
                <a:gd name="T44" fmla="*/ 303 w 303"/>
                <a:gd name="T45" fmla="*/ 283 h 725"/>
                <a:gd name="T46" fmla="*/ 0 w 303"/>
                <a:gd name="T47" fmla="*/ 283 h 725"/>
                <a:gd name="T48" fmla="*/ 0 w 303"/>
                <a:gd name="T49" fmla="*/ 162 h 725"/>
                <a:gd name="T50" fmla="*/ 0 w 303"/>
                <a:gd name="T51" fmla="*/ 0 h 725"/>
                <a:gd name="T52" fmla="*/ 303 w 303"/>
                <a:gd name="T53" fmla="*/ 0 h 725"/>
                <a:gd name="T54" fmla="*/ 303 w 303"/>
                <a:gd name="T55" fmla="*/ 123 h 725"/>
                <a:gd name="T56" fmla="*/ 0 w 303"/>
                <a:gd name="T57" fmla="*/ 123 h 725"/>
                <a:gd name="T58" fmla="*/ 0 w 303"/>
                <a:gd name="T59" fmla="*/ 0 h 72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3"/>
                <a:gd name="T91" fmla="*/ 0 h 725"/>
                <a:gd name="T92" fmla="*/ 303 w 303"/>
                <a:gd name="T93" fmla="*/ 725 h 72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3" h="725">
                  <a:moveTo>
                    <a:pt x="0" y="651"/>
                  </a:moveTo>
                  <a:lnTo>
                    <a:pt x="303" y="651"/>
                  </a:lnTo>
                  <a:lnTo>
                    <a:pt x="303" y="725"/>
                  </a:lnTo>
                  <a:lnTo>
                    <a:pt x="0" y="725"/>
                  </a:lnTo>
                  <a:lnTo>
                    <a:pt x="0" y="651"/>
                  </a:lnTo>
                  <a:close/>
                  <a:moveTo>
                    <a:pt x="0" y="541"/>
                  </a:moveTo>
                  <a:lnTo>
                    <a:pt x="303" y="541"/>
                  </a:lnTo>
                  <a:lnTo>
                    <a:pt x="303" y="614"/>
                  </a:lnTo>
                  <a:lnTo>
                    <a:pt x="0" y="614"/>
                  </a:lnTo>
                  <a:lnTo>
                    <a:pt x="0" y="541"/>
                  </a:lnTo>
                  <a:close/>
                  <a:moveTo>
                    <a:pt x="0" y="430"/>
                  </a:moveTo>
                  <a:lnTo>
                    <a:pt x="303" y="430"/>
                  </a:lnTo>
                  <a:lnTo>
                    <a:pt x="303" y="502"/>
                  </a:lnTo>
                  <a:lnTo>
                    <a:pt x="0" y="502"/>
                  </a:lnTo>
                  <a:lnTo>
                    <a:pt x="0" y="430"/>
                  </a:lnTo>
                  <a:close/>
                  <a:moveTo>
                    <a:pt x="0" y="319"/>
                  </a:moveTo>
                  <a:lnTo>
                    <a:pt x="303" y="319"/>
                  </a:lnTo>
                  <a:lnTo>
                    <a:pt x="303" y="391"/>
                  </a:lnTo>
                  <a:lnTo>
                    <a:pt x="0" y="391"/>
                  </a:lnTo>
                  <a:lnTo>
                    <a:pt x="0" y="319"/>
                  </a:lnTo>
                  <a:close/>
                  <a:moveTo>
                    <a:pt x="0" y="162"/>
                  </a:moveTo>
                  <a:lnTo>
                    <a:pt x="303" y="162"/>
                  </a:lnTo>
                  <a:lnTo>
                    <a:pt x="303" y="283"/>
                  </a:lnTo>
                  <a:lnTo>
                    <a:pt x="0" y="283"/>
                  </a:lnTo>
                  <a:lnTo>
                    <a:pt x="0" y="162"/>
                  </a:lnTo>
                  <a:close/>
                  <a:moveTo>
                    <a:pt x="0" y="0"/>
                  </a:moveTo>
                  <a:lnTo>
                    <a:pt x="303" y="0"/>
                  </a:lnTo>
                  <a:lnTo>
                    <a:pt x="303" y="123"/>
                  </a:lnTo>
                  <a:lnTo>
                    <a:pt x="0" y="123"/>
                  </a:lnTo>
                  <a:lnTo>
                    <a:pt x="0" y="0"/>
                  </a:lnTo>
                  <a:close/>
                </a:path>
              </a:pathLst>
            </a:custGeom>
            <a:solidFill>
              <a:srgbClr val="C0C0C0"/>
            </a:solidFill>
            <a:ln w="1588">
              <a:solidFill>
                <a:srgbClr val="000000"/>
              </a:solid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6" name="Rectangle 75"/>
            <p:cNvSpPr>
              <a:spLocks noChangeArrowheads="1"/>
            </p:cNvSpPr>
            <p:nvPr/>
          </p:nvSpPr>
          <p:spPr bwMode="blackWhite">
            <a:xfrm>
              <a:off x="2865449" y="5692781"/>
              <a:ext cx="385765" cy="25400"/>
            </a:xfrm>
            <a:prstGeom prst="rect">
              <a:avLst/>
            </a:prstGeom>
            <a:solidFill>
              <a:srgbClr val="9A9A9A"/>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7" name="Freeform 169"/>
            <p:cNvSpPr>
              <a:spLocks/>
            </p:cNvSpPr>
            <p:nvPr/>
          </p:nvSpPr>
          <p:spPr bwMode="blackWhite">
            <a:xfrm>
              <a:off x="3028962" y="5378456"/>
              <a:ext cx="57150" cy="57150"/>
            </a:xfrm>
            <a:custGeom>
              <a:avLst/>
              <a:gdLst>
                <a:gd name="T0" fmla="*/ 73 w 73"/>
                <a:gd name="T1" fmla="*/ 0 h 73"/>
                <a:gd name="T2" fmla="*/ 60 w 73"/>
                <a:gd name="T3" fmla="*/ 1 h 73"/>
                <a:gd name="T4" fmla="*/ 47 w 73"/>
                <a:gd name="T5" fmla="*/ 5 h 73"/>
                <a:gd name="T6" fmla="*/ 36 w 73"/>
                <a:gd name="T7" fmla="*/ 11 h 73"/>
                <a:gd name="T8" fmla="*/ 26 w 73"/>
                <a:gd name="T9" fmla="*/ 18 h 73"/>
                <a:gd name="T10" fmla="*/ 16 w 73"/>
                <a:gd name="T11" fmla="*/ 26 h 73"/>
                <a:gd name="T12" fmla="*/ 9 w 73"/>
                <a:gd name="T13" fmla="*/ 36 h 73"/>
                <a:gd name="T14" fmla="*/ 4 w 73"/>
                <a:gd name="T15" fmla="*/ 48 h 73"/>
                <a:gd name="T16" fmla="*/ 1 w 73"/>
                <a:gd name="T17" fmla="*/ 61 h 73"/>
                <a:gd name="T18" fmla="*/ 0 w 73"/>
                <a:gd name="T19" fmla="*/ 73 h 73"/>
                <a:gd name="T20" fmla="*/ 0 w 73"/>
                <a:gd name="T21" fmla="*/ 0 h 73"/>
                <a:gd name="T22" fmla="*/ 73 w 73"/>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73"/>
                <a:gd name="T38" fmla="*/ 73 w 73"/>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73">
                  <a:moveTo>
                    <a:pt x="73" y="0"/>
                  </a:moveTo>
                  <a:lnTo>
                    <a:pt x="60" y="1"/>
                  </a:lnTo>
                  <a:lnTo>
                    <a:pt x="47" y="5"/>
                  </a:lnTo>
                  <a:lnTo>
                    <a:pt x="36" y="11"/>
                  </a:lnTo>
                  <a:lnTo>
                    <a:pt x="26" y="18"/>
                  </a:lnTo>
                  <a:lnTo>
                    <a:pt x="16" y="26"/>
                  </a:lnTo>
                  <a:lnTo>
                    <a:pt x="9" y="36"/>
                  </a:lnTo>
                  <a:lnTo>
                    <a:pt x="4" y="48"/>
                  </a:lnTo>
                  <a:lnTo>
                    <a:pt x="1" y="61"/>
                  </a:lnTo>
                  <a:lnTo>
                    <a:pt x="0" y="73"/>
                  </a:lnTo>
                  <a:lnTo>
                    <a:pt x="0" y="0"/>
                  </a:lnTo>
                  <a:lnTo>
                    <a:pt x="7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8" name="Freeform 170"/>
            <p:cNvSpPr>
              <a:spLocks/>
            </p:cNvSpPr>
            <p:nvPr/>
          </p:nvSpPr>
          <p:spPr bwMode="blackWhite">
            <a:xfrm>
              <a:off x="3028962" y="5378456"/>
              <a:ext cx="57150" cy="57150"/>
            </a:xfrm>
            <a:custGeom>
              <a:avLst/>
              <a:gdLst>
                <a:gd name="T0" fmla="*/ 73 w 73"/>
                <a:gd name="T1" fmla="*/ 0 h 73"/>
                <a:gd name="T2" fmla="*/ 60 w 73"/>
                <a:gd name="T3" fmla="*/ 1 h 73"/>
                <a:gd name="T4" fmla="*/ 47 w 73"/>
                <a:gd name="T5" fmla="*/ 5 h 73"/>
                <a:gd name="T6" fmla="*/ 36 w 73"/>
                <a:gd name="T7" fmla="*/ 11 h 73"/>
                <a:gd name="T8" fmla="*/ 26 w 73"/>
                <a:gd name="T9" fmla="*/ 18 h 73"/>
                <a:gd name="T10" fmla="*/ 16 w 73"/>
                <a:gd name="T11" fmla="*/ 26 h 73"/>
                <a:gd name="T12" fmla="*/ 9 w 73"/>
                <a:gd name="T13" fmla="*/ 36 h 73"/>
                <a:gd name="T14" fmla="*/ 4 w 73"/>
                <a:gd name="T15" fmla="*/ 48 h 73"/>
                <a:gd name="T16" fmla="*/ 1 w 73"/>
                <a:gd name="T17" fmla="*/ 61 h 73"/>
                <a:gd name="T18" fmla="*/ 0 w 73"/>
                <a:gd name="T19" fmla="*/ 73 h 73"/>
                <a:gd name="T20" fmla="*/ 4 w 73"/>
                <a:gd name="T21" fmla="*/ 73 h 73"/>
                <a:gd name="T22" fmla="*/ 5 w 73"/>
                <a:gd name="T23" fmla="*/ 61 h 73"/>
                <a:gd name="T24" fmla="*/ 7 w 73"/>
                <a:gd name="T25" fmla="*/ 49 h 73"/>
                <a:gd name="T26" fmla="*/ 13 w 73"/>
                <a:gd name="T27" fmla="*/ 39 h 73"/>
                <a:gd name="T28" fmla="*/ 19 w 73"/>
                <a:gd name="T29" fmla="*/ 28 h 73"/>
                <a:gd name="T30" fmla="*/ 28 w 73"/>
                <a:gd name="T31" fmla="*/ 20 h 73"/>
                <a:gd name="T32" fmla="*/ 38 w 73"/>
                <a:gd name="T33" fmla="*/ 13 h 73"/>
                <a:gd name="T34" fmla="*/ 48 w 73"/>
                <a:gd name="T35" fmla="*/ 8 h 73"/>
                <a:gd name="T36" fmla="*/ 60 w 73"/>
                <a:gd name="T37" fmla="*/ 5 h 73"/>
                <a:gd name="T38" fmla="*/ 73 w 73"/>
                <a:gd name="T39" fmla="*/ 4 h 73"/>
                <a:gd name="T40" fmla="*/ 73 w 73"/>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73"/>
                <a:gd name="T65" fmla="*/ 73 w 73"/>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73">
                  <a:moveTo>
                    <a:pt x="73" y="0"/>
                  </a:moveTo>
                  <a:lnTo>
                    <a:pt x="60" y="1"/>
                  </a:lnTo>
                  <a:lnTo>
                    <a:pt x="47" y="5"/>
                  </a:lnTo>
                  <a:lnTo>
                    <a:pt x="36" y="11"/>
                  </a:lnTo>
                  <a:lnTo>
                    <a:pt x="26" y="18"/>
                  </a:lnTo>
                  <a:lnTo>
                    <a:pt x="16" y="26"/>
                  </a:lnTo>
                  <a:lnTo>
                    <a:pt x="9" y="36"/>
                  </a:lnTo>
                  <a:lnTo>
                    <a:pt x="4" y="48"/>
                  </a:lnTo>
                  <a:lnTo>
                    <a:pt x="1" y="61"/>
                  </a:lnTo>
                  <a:lnTo>
                    <a:pt x="0" y="73"/>
                  </a:lnTo>
                  <a:lnTo>
                    <a:pt x="4" y="73"/>
                  </a:lnTo>
                  <a:lnTo>
                    <a:pt x="5" y="61"/>
                  </a:lnTo>
                  <a:lnTo>
                    <a:pt x="7" y="49"/>
                  </a:lnTo>
                  <a:lnTo>
                    <a:pt x="13" y="39"/>
                  </a:lnTo>
                  <a:lnTo>
                    <a:pt x="19" y="28"/>
                  </a:lnTo>
                  <a:lnTo>
                    <a:pt x="28" y="20"/>
                  </a:lnTo>
                  <a:lnTo>
                    <a:pt x="38" y="13"/>
                  </a:lnTo>
                  <a:lnTo>
                    <a:pt x="48" y="8"/>
                  </a:lnTo>
                  <a:lnTo>
                    <a:pt x="60" y="5"/>
                  </a:lnTo>
                  <a:lnTo>
                    <a:pt x="73" y="4"/>
                  </a:lnTo>
                  <a:lnTo>
                    <a:pt x="7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79" name="Freeform 171"/>
            <p:cNvSpPr>
              <a:spLocks/>
            </p:cNvSpPr>
            <p:nvPr/>
          </p:nvSpPr>
          <p:spPr bwMode="blackWhite">
            <a:xfrm>
              <a:off x="3032137" y="5381631"/>
              <a:ext cx="53975" cy="53975"/>
            </a:xfrm>
            <a:custGeom>
              <a:avLst/>
              <a:gdLst>
                <a:gd name="T0" fmla="*/ 69 w 69"/>
                <a:gd name="T1" fmla="*/ 0 h 69"/>
                <a:gd name="T2" fmla="*/ 56 w 69"/>
                <a:gd name="T3" fmla="*/ 1 h 69"/>
                <a:gd name="T4" fmla="*/ 44 w 69"/>
                <a:gd name="T5" fmla="*/ 4 h 69"/>
                <a:gd name="T6" fmla="*/ 34 w 69"/>
                <a:gd name="T7" fmla="*/ 9 h 69"/>
                <a:gd name="T8" fmla="*/ 24 w 69"/>
                <a:gd name="T9" fmla="*/ 16 h 69"/>
                <a:gd name="T10" fmla="*/ 15 w 69"/>
                <a:gd name="T11" fmla="*/ 24 h 69"/>
                <a:gd name="T12" fmla="*/ 9 w 69"/>
                <a:gd name="T13" fmla="*/ 35 h 69"/>
                <a:gd name="T14" fmla="*/ 3 w 69"/>
                <a:gd name="T15" fmla="*/ 45 h 69"/>
                <a:gd name="T16" fmla="*/ 1 w 69"/>
                <a:gd name="T17" fmla="*/ 57 h 69"/>
                <a:gd name="T18" fmla="*/ 0 w 69"/>
                <a:gd name="T19" fmla="*/ 69 h 69"/>
                <a:gd name="T20" fmla="*/ 3 w 69"/>
                <a:gd name="T21" fmla="*/ 69 h 69"/>
                <a:gd name="T22" fmla="*/ 3 w 69"/>
                <a:gd name="T23" fmla="*/ 58 h 69"/>
                <a:gd name="T24" fmla="*/ 7 w 69"/>
                <a:gd name="T25" fmla="*/ 47 h 69"/>
                <a:gd name="T26" fmla="*/ 11 w 69"/>
                <a:gd name="T27" fmla="*/ 36 h 69"/>
                <a:gd name="T28" fmla="*/ 18 w 69"/>
                <a:gd name="T29" fmla="*/ 27 h 69"/>
                <a:gd name="T30" fmla="*/ 27 w 69"/>
                <a:gd name="T31" fmla="*/ 18 h 69"/>
                <a:gd name="T32" fmla="*/ 36 w 69"/>
                <a:gd name="T33" fmla="*/ 12 h 69"/>
                <a:gd name="T34" fmla="*/ 45 w 69"/>
                <a:gd name="T35" fmla="*/ 8 h 69"/>
                <a:gd name="T36" fmla="*/ 57 w 69"/>
                <a:gd name="T37" fmla="*/ 4 h 69"/>
                <a:gd name="T38" fmla="*/ 69 w 69"/>
                <a:gd name="T39" fmla="*/ 3 h 69"/>
                <a:gd name="T40" fmla="*/ 69 w 69"/>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69"/>
                <a:gd name="T65" fmla="*/ 69 w 69"/>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69">
                  <a:moveTo>
                    <a:pt x="69" y="0"/>
                  </a:moveTo>
                  <a:lnTo>
                    <a:pt x="56" y="1"/>
                  </a:lnTo>
                  <a:lnTo>
                    <a:pt x="44" y="4"/>
                  </a:lnTo>
                  <a:lnTo>
                    <a:pt x="34" y="9"/>
                  </a:lnTo>
                  <a:lnTo>
                    <a:pt x="24" y="16"/>
                  </a:lnTo>
                  <a:lnTo>
                    <a:pt x="15" y="24"/>
                  </a:lnTo>
                  <a:lnTo>
                    <a:pt x="9" y="35"/>
                  </a:lnTo>
                  <a:lnTo>
                    <a:pt x="3" y="45"/>
                  </a:lnTo>
                  <a:lnTo>
                    <a:pt x="1" y="57"/>
                  </a:lnTo>
                  <a:lnTo>
                    <a:pt x="0" y="69"/>
                  </a:lnTo>
                  <a:lnTo>
                    <a:pt x="3" y="69"/>
                  </a:lnTo>
                  <a:lnTo>
                    <a:pt x="3" y="58"/>
                  </a:lnTo>
                  <a:lnTo>
                    <a:pt x="7" y="47"/>
                  </a:lnTo>
                  <a:lnTo>
                    <a:pt x="11" y="36"/>
                  </a:lnTo>
                  <a:lnTo>
                    <a:pt x="18" y="27"/>
                  </a:lnTo>
                  <a:lnTo>
                    <a:pt x="27" y="18"/>
                  </a:lnTo>
                  <a:lnTo>
                    <a:pt x="36" y="12"/>
                  </a:lnTo>
                  <a:lnTo>
                    <a:pt x="45" y="8"/>
                  </a:lnTo>
                  <a:lnTo>
                    <a:pt x="57" y="4"/>
                  </a:lnTo>
                  <a:lnTo>
                    <a:pt x="69" y="3"/>
                  </a:lnTo>
                  <a:lnTo>
                    <a:pt x="69" y="0"/>
                  </a:lnTo>
                  <a:close/>
                </a:path>
              </a:pathLst>
            </a:custGeom>
            <a:solidFill>
              <a:srgbClr val="9D9D9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0" name="Freeform 172"/>
            <p:cNvSpPr>
              <a:spLocks/>
            </p:cNvSpPr>
            <p:nvPr/>
          </p:nvSpPr>
          <p:spPr bwMode="blackWhite">
            <a:xfrm>
              <a:off x="3035313" y="5384806"/>
              <a:ext cx="50800" cy="50800"/>
            </a:xfrm>
            <a:custGeom>
              <a:avLst/>
              <a:gdLst>
                <a:gd name="T0" fmla="*/ 66 w 66"/>
                <a:gd name="T1" fmla="*/ 0 h 66"/>
                <a:gd name="T2" fmla="*/ 54 w 66"/>
                <a:gd name="T3" fmla="*/ 1 h 66"/>
                <a:gd name="T4" fmla="*/ 42 w 66"/>
                <a:gd name="T5" fmla="*/ 5 h 66"/>
                <a:gd name="T6" fmla="*/ 33 w 66"/>
                <a:gd name="T7" fmla="*/ 9 h 66"/>
                <a:gd name="T8" fmla="*/ 24 w 66"/>
                <a:gd name="T9" fmla="*/ 15 h 66"/>
                <a:gd name="T10" fmla="*/ 15 w 66"/>
                <a:gd name="T11" fmla="*/ 24 h 66"/>
                <a:gd name="T12" fmla="*/ 8 w 66"/>
                <a:gd name="T13" fmla="*/ 33 h 66"/>
                <a:gd name="T14" fmla="*/ 4 w 66"/>
                <a:gd name="T15" fmla="*/ 44 h 66"/>
                <a:gd name="T16" fmla="*/ 0 w 66"/>
                <a:gd name="T17" fmla="*/ 55 h 66"/>
                <a:gd name="T18" fmla="*/ 0 w 66"/>
                <a:gd name="T19" fmla="*/ 66 h 66"/>
                <a:gd name="T20" fmla="*/ 4 w 66"/>
                <a:gd name="T21" fmla="*/ 66 h 66"/>
                <a:gd name="T22" fmla="*/ 4 w 66"/>
                <a:gd name="T23" fmla="*/ 55 h 66"/>
                <a:gd name="T24" fmla="*/ 7 w 66"/>
                <a:gd name="T25" fmla="*/ 45 h 66"/>
                <a:gd name="T26" fmla="*/ 12 w 66"/>
                <a:gd name="T27" fmla="*/ 35 h 66"/>
                <a:gd name="T28" fmla="*/ 18 w 66"/>
                <a:gd name="T29" fmla="*/ 26 h 66"/>
                <a:gd name="T30" fmla="*/ 26 w 66"/>
                <a:gd name="T31" fmla="*/ 19 h 66"/>
                <a:gd name="T32" fmla="*/ 34 w 66"/>
                <a:gd name="T33" fmla="*/ 12 h 66"/>
                <a:gd name="T34" fmla="*/ 44 w 66"/>
                <a:gd name="T35" fmla="*/ 7 h 66"/>
                <a:gd name="T36" fmla="*/ 54 w 66"/>
                <a:gd name="T37" fmla="*/ 5 h 66"/>
                <a:gd name="T38" fmla="*/ 66 w 66"/>
                <a:gd name="T39" fmla="*/ 4 h 66"/>
                <a:gd name="T40" fmla="*/ 66 w 66"/>
                <a:gd name="T41" fmla="*/ 0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66"/>
                <a:gd name="T65" fmla="*/ 66 w 66"/>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66">
                  <a:moveTo>
                    <a:pt x="66" y="0"/>
                  </a:moveTo>
                  <a:lnTo>
                    <a:pt x="54" y="1"/>
                  </a:lnTo>
                  <a:lnTo>
                    <a:pt x="42" y="5"/>
                  </a:lnTo>
                  <a:lnTo>
                    <a:pt x="33" y="9"/>
                  </a:lnTo>
                  <a:lnTo>
                    <a:pt x="24" y="15"/>
                  </a:lnTo>
                  <a:lnTo>
                    <a:pt x="15" y="24"/>
                  </a:lnTo>
                  <a:lnTo>
                    <a:pt x="8" y="33"/>
                  </a:lnTo>
                  <a:lnTo>
                    <a:pt x="4" y="44"/>
                  </a:lnTo>
                  <a:lnTo>
                    <a:pt x="0" y="55"/>
                  </a:lnTo>
                  <a:lnTo>
                    <a:pt x="0" y="66"/>
                  </a:lnTo>
                  <a:lnTo>
                    <a:pt x="4" y="66"/>
                  </a:lnTo>
                  <a:lnTo>
                    <a:pt x="4" y="55"/>
                  </a:lnTo>
                  <a:lnTo>
                    <a:pt x="7" y="45"/>
                  </a:lnTo>
                  <a:lnTo>
                    <a:pt x="12" y="35"/>
                  </a:lnTo>
                  <a:lnTo>
                    <a:pt x="18" y="26"/>
                  </a:lnTo>
                  <a:lnTo>
                    <a:pt x="26" y="19"/>
                  </a:lnTo>
                  <a:lnTo>
                    <a:pt x="34" y="12"/>
                  </a:lnTo>
                  <a:lnTo>
                    <a:pt x="44" y="7"/>
                  </a:lnTo>
                  <a:lnTo>
                    <a:pt x="54" y="5"/>
                  </a:lnTo>
                  <a:lnTo>
                    <a:pt x="66" y="4"/>
                  </a:lnTo>
                  <a:lnTo>
                    <a:pt x="66"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1" name="Freeform 173"/>
            <p:cNvSpPr>
              <a:spLocks/>
            </p:cNvSpPr>
            <p:nvPr/>
          </p:nvSpPr>
          <p:spPr bwMode="blackWhite">
            <a:xfrm>
              <a:off x="3036900" y="5386393"/>
              <a:ext cx="49213" cy="49213"/>
            </a:xfrm>
            <a:custGeom>
              <a:avLst/>
              <a:gdLst>
                <a:gd name="T0" fmla="*/ 62 w 62"/>
                <a:gd name="T1" fmla="*/ 0 h 62"/>
                <a:gd name="T2" fmla="*/ 50 w 62"/>
                <a:gd name="T3" fmla="*/ 1 h 62"/>
                <a:gd name="T4" fmla="*/ 40 w 62"/>
                <a:gd name="T5" fmla="*/ 3 h 62"/>
                <a:gd name="T6" fmla="*/ 30 w 62"/>
                <a:gd name="T7" fmla="*/ 8 h 62"/>
                <a:gd name="T8" fmla="*/ 22 w 62"/>
                <a:gd name="T9" fmla="*/ 15 h 62"/>
                <a:gd name="T10" fmla="*/ 14 w 62"/>
                <a:gd name="T11" fmla="*/ 22 h 62"/>
                <a:gd name="T12" fmla="*/ 8 w 62"/>
                <a:gd name="T13" fmla="*/ 31 h 62"/>
                <a:gd name="T14" fmla="*/ 3 w 62"/>
                <a:gd name="T15" fmla="*/ 41 h 62"/>
                <a:gd name="T16" fmla="*/ 0 w 62"/>
                <a:gd name="T17" fmla="*/ 51 h 62"/>
                <a:gd name="T18" fmla="*/ 0 w 62"/>
                <a:gd name="T19" fmla="*/ 62 h 62"/>
                <a:gd name="T20" fmla="*/ 3 w 62"/>
                <a:gd name="T21" fmla="*/ 62 h 62"/>
                <a:gd name="T22" fmla="*/ 3 w 62"/>
                <a:gd name="T23" fmla="*/ 51 h 62"/>
                <a:gd name="T24" fmla="*/ 7 w 62"/>
                <a:gd name="T25" fmla="*/ 40 h 62"/>
                <a:gd name="T26" fmla="*/ 13 w 62"/>
                <a:gd name="T27" fmla="*/ 29 h 62"/>
                <a:gd name="T28" fmla="*/ 20 w 62"/>
                <a:gd name="T29" fmla="*/ 21 h 62"/>
                <a:gd name="T30" fmla="*/ 29 w 62"/>
                <a:gd name="T31" fmla="*/ 14 h 62"/>
                <a:gd name="T32" fmla="*/ 38 w 62"/>
                <a:gd name="T33" fmla="*/ 8 h 62"/>
                <a:gd name="T34" fmla="*/ 50 w 62"/>
                <a:gd name="T35" fmla="*/ 4 h 62"/>
                <a:gd name="T36" fmla="*/ 62 w 62"/>
                <a:gd name="T37" fmla="*/ 3 h 62"/>
                <a:gd name="T38" fmla="*/ 62 w 62"/>
                <a:gd name="T39" fmla="*/ 0 h 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2"/>
                <a:gd name="T62" fmla="*/ 62 w 62"/>
                <a:gd name="T63" fmla="*/ 62 h 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2">
                  <a:moveTo>
                    <a:pt x="62" y="0"/>
                  </a:moveTo>
                  <a:lnTo>
                    <a:pt x="50" y="1"/>
                  </a:lnTo>
                  <a:lnTo>
                    <a:pt x="40" y="3"/>
                  </a:lnTo>
                  <a:lnTo>
                    <a:pt x="30" y="8"/>
                  </a:lnTo>
                  <a:lnTo>
                    <a:pt x="22" y="15"/>
                  </a:lnTo>
                  <a:lnTo>
                    <a:pt x="14" y="22"/>
                  </a:lnTo>
                  <a:lnTo>
                    <a:pt x="8" y="31"/>
                  </a:lnTo>
                  <a:lnTo>
                    <a:pt x="3" y="41"/>
                  </a:lnTo>
                  <a:lnTo>
                    <a:pt x="0" y="51"/>
                  </a:lnTo>
                  <a:lnTo>
                    <a:pt x="0" y="62"/>
                  </a:lnTo>
                  <a:lnTo>
                    <a:pt x="3" y="62"/>
                  </a:lnTo>
                  <a:lnTo>
                    <a:pt x="3" y="51"/>
                  </a:lnTo>
                  <a:lnTo>
                    <a:pt x="7" y="40"/>
                  </a:lnTo>
                  <a:lnTo>
                    <a:pt x="13" y="29"/>
                  </a:lnTo>
                  <a:lnTo>
                    <a:pt x="20" y="21"/>
                  </a:lnTo>
                  <a:lnTo>
                    <a:pt x="29" y="14"/>
                  </a:lnTo>
                  <a:lnTo>
                    <a:pt x="38" y="8"/>
                  </a:lnTo>
                  <a:lnTo>
                    <a:pt x="50" y="4"/>
                  </a:lnTo>
                  <a:lnTo>
                    <a:pt x="62" y="3"/>
                  </a:lnTo>
                  <a:lnTo>
                    <a:pt x="62" y="0"/>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2" name="Freeform 174"/>
            <p:cNvSpPr>
              <a:spLocks/>
            </p:cNvSpPr>
            <p:nvPr/>
          </p:nvSpPr>
          <p:spPr bwMode="blackWhite">
            <a:xfrm>
              <a:off x="3040075" y="5389568"/>
              <a:ext cx="46038" cy="46038"/>
            </a:xfrm>
            <a:custGeom>
              <a:avLst/>
              <a:gdLst>
                <a:gd name="T0" fmla="*/ 59 w 59"/>
                <a:gd name="T1" fmla="*/ 0 h 59"/>
                <a:gd name="T2" fmla="*/ 47 w 59"/>
                <a:gd name="T3" fmla="*/ 1 h 59"/>
                <a:gd name="T4" fmla="*/ 35 w 59"/>
                <a:gd name="T5" fmla="*/ 5 h 59"/>
                <a:gd name="T6" fmla="*/ 26 w 59"/>
                <a:gd name="T7" fmla="*/ 11 h 59"/>
                <a:gd name="T8" fmla="*/ 17 w 59"/>
                <a:gd name="T9" fmla="*/ 18 h 59"/>
                <a:gd name="T10" fmla="*/ 10 w 59"/>
                <a:gd name="T11" fmla="*/ 26 h 59"/>
                <a:gd name="T12" fmla="*/ 4 w 59"/>
                <a:gd name="T13" fmla="*/ 37 h 59"/>
                <a:gd name="T14" fmla="*/ 0 w 59"/>
                <a:gd name="T15" fmla="*/ 48 h 59"/>
                <a:gd name="T16" fmla="*/ 0 w 59"/>
                <a:gd name="T17" fmla="*/ 59 h 59"/>
                <a:gd name="T18" fmla="*/ 2 w 59"/>
                <a:gd name="T19" fmla="*/ 59 h 59"/>
                <a:gd name="T20" fmla="*/ 4 w 59"/>
                <a:gd name="T21" fmla="*/ 48 h 59"/>
                <a:gd name="T22" fmla="*/ 7 w 59"/>
                <a:gd name="T23" fmla="*/ 38 h 59"/>
                <a:gd name="T24" fmla="*/ 12 w 59"/>
                <a:gd name="T25" fmla="*/ 28 h 59"/>
                <a:gd name="T26" fmla="*/ 19 w 59"/>
                <a:gd name="T27" fmla="*/ 20 h 59"/>
                <a:gd name="T28" fmla="*/ 27 w 59"/>
                <a:gd name="T29" fmla="*/ 13 h 59"/>
                <a:gd name="T30" fmla="*/ 38 w 59"/>
                <a:gd name="T31" fmla="*/ 8 h 59"/>
                <a:gd name="T32" fmla="*/ 47 w 59"/>
                <a:gd name="T33" fmla="*/ 5 h 59"/>
                <a:gd name="T34" fmla="*/ 59 w 59"/>
                <a:gd name="T35" fmla="*/ 4 h 59"/>
                <a:gd name="T36" fmla="*/ 59 w 59"/>
                <a:gd name="T37" fmla="*/ 0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59"/>
                <a:gd name="T59" fmla="*/ 59 w 59"/>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59">
                  <a:moveTo>
                    <a:pt x="59" y="0"/>
                  </a:moveTo>
                  <a:lnTo>
                    <a:pt x="47" y="1"/>
                  </a:lnTo>
                  <a:lnTo>
                    <a:pt x="35" y="5"/>
                  </a:lnTo>
                  <a:lnTo>
                    <a:pt x="26" y="11"/>
                  </a:lnTo>
                  <a:lnTo>
                    <a:pt x="17" y="18"/>
                  </a:lnTo>
                  <a:lnTo>
                    <a:pt x="10" y="26"/>
                  </a:lnTo>
                  <a:lnTo>
                    <a:pt x="4" y="37"/>
                  </a:lnTo>
                  <a:lnTo>
                    <a:pt x="0" y="48"/>
                  </a:lnTo>
                  <a:lnTo>
                    <a:pt x="0" y="59"/>
                  </a:lnTo>
                  <a:lnTo>
                    <a:pt x="2" y="59"/>
                  </a:lnTo>
                  <a:lnTo>
                    <a:pt x="4" y="48"/>
                  </a:lnTo>
                  <a:lnTo>
                    <a:pt x="7" y="38"/>
                  </a:lnTo>
                  <a:lnTo>
                    <a:pt x="12" y="28"/>
                  </a:lnTo>
                  <a:lnTo>
                    <a:pt x="19" y="20"/>
                  </a:lnTo>
                  <a:lnTo>
                    <a:pt x="27" y="13"/>
                  </a:lnTo>
                  <a:lnTo>
                    <a:pt x="38" y="8"/>
                  </a:lnTo>
                  <a:lnTo>
                    <a:pt x="47" y="5"/>
                  </a:lnTo>
                  <a:lnTo>
                    <a:pt x="59" y="4"/>
                  </a:lnTo>
                  <a:lnTo>
                    <a:pt x="59"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3" name="Freeform 175"/>
            <p:cNvSpPr>
              <a:spLocks/>
            </p:cNvSpPr>
            <p:nvPr/>
          </p:nvSpPr>
          <p:spPr bwMode="blackWhite">
            <a:xfrm>
              <a:off x="3041663" y="5392743"/>
              <a:ext cx="44450" cy="42863"/>
            </a:xfrm>
            <a:custGeom>
              <a:avLst/>
              <a:gdLst>
                <a:gd name="T0" fmla="*/ 57 w 57"/>
                <a:gd name="T1" fmla="*/ 0 h 55"/>
                <a:gd name="T2" fmla="*/ 45 w 57"/>
                <a:gd name="T3" fmla="*/ 1 h 55"/>
                <a:gd name="T4" fmla="*/ 36 w 57"/>
                <a:gd name="T5" fmla="*/ 4 h 55"/>
                <a:gd name="T6" fmla="*/ 25 w 57"/>
                <a:gd name="T7" fmla="*/ 9 h 55"/>
                <a:gd name="T8" fmla="*/ 17 w 57"/>
                <a:gd name="T9" fmla="*/ 16 h 55"/>
                <a:gd name="T10" fmla="*/ 10 w 57"/>
                <a:gd name="T11" fmla="*/ 24 h 55"/>
                <a:gd name="T12" fmla="*/ 5 w 57"/>
                <a:gd name="T13" fmla="*/ 34 h 55"/>
                <a:gd name="T14" fmla="*/ 2 w 57"/>
                <a:gd name="T15" fmla="*/ 44 h 55"/>
                <a:gd name="T16" fmla="*/ 0 w 57"/>
                <a:gd name="T17" fmla="*/ 55 h 55"/>
                <a:gd name="T18" fmla="*/ 4 w 57"/>
                <a:gd name="T19" fmla="*/ 55 h 55"/>
                <a:gd name="T20" fmla="*/ 5 w 57"/>
                <a:gd name="T21" fmla="*/ 46 h 55"/>
                <a:gd name="T22" fmla="*/ 9 w 57"/>
                <a:gd name="T23" fmla="*/ 35 h 55"/>
                <a:gd name="T24" fmla="*/ 13 w 57"/>
                <a:gd name="T25" fmla="*/ 27 h 55"/>
                <a:gd name="T26" fmla="*/ 19 w 57"/>
                <a:gd name="T27" fmla="*/ 18 h 55"/>
                <a:gd name="T28" fmla="*/ 27 w 57"/>
                <a:gd name="T29" fmla="*/ 13 h 55"/>
                <a:gd name="T30" fmla="*/ 37 w 57"/>
                <a:gd name="T31" fmla="*/ 7 h 55"/>
                <a:gd name="T32" fmla="*/ 46 w 57"/>
                <a:gd name="T33" fmla="*/ 4 h 55"/>
                <a:gd name="T34" fmla="*/ 57 w 57"/>
                <a:gd name="T35" fmla="*/ 3 h 55"/>
                <a:gd name="T36" fmla="*/ 57 w 57"/>
                <a:gd name="T37" fmla="*/ 0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5"/>
                <a:gd name="T59" fmla="*/ 57 w 57"/>
                <a:gd name="T60" fmla="*/ 55 h 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5">
                  <a:moveTo>
                    <a:pt x="57" y="0"/>
                  </a:moveTo>
                  <a:lnTo>
                    <a:pt x="45" y="1"/>
                  </a:lnTo>
                  <a:lnTo>
                    <a:pt x="36" y="4"/>
                  </a:lnTo>
                  <a:lnTo>
                    <a:pt x="25" y="9"/>
                  </a:lnTo>
                  <a:lnTo>
                    <a:pt x="17" y="16"/>
                  </a:lnTo>
                  <a:lnTo>
                    <a:pt x="10" y="24"/>
                  </a:lnTo>
                  <a:lnTo>
                    <a:pt x="5" y="34"/>
                  </a:lnTo>
                  <a:lnTo>
                    <a:pt x="2" y="44"/>
                  </a:lnTo>
                  <a:lnTo>
                    <a:pt x="0" y="55"/>
                  </a:lnTo>
                  <a:lnTo>
                    <a:pt x="4" y="55"/>
                  </a:lnTo>
                  <a:lnTo>
                    <a:pt x="5" y="46"/>
                  </a:lnTo>
                  <a:lnTo>
                    <a:pt x="9" y="35"/>
                  </a:lnTo>
                  <a:lnTo>
                    <a:pt x="13" y="27"/>
                  </a:lnTo>
                  <a:lnTo>
                    <a:pt x="19" y="18"/>
                  </a:lnTo>
                  <a:lnTo>
                    <a:pt x="27" y="13"/>
                  </a:lnTo>
                  <a:lnTo>
                    <a:pt x="37" y="7"/>
                  </a:lnTo>
                  <a:lnTo>
                    <a:pt x="46" y="4"/>
                  </a:lnTo>
                  <a:lnTo>
                    <a:pt x="57" y="3"/>
                  </a:lnTo>
                  <a:lnTo>
                    <a:pt x="57"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4" name="Freeform 176"/>
            <p:cNvSpPr>
              <a:spLocks/>
            </p:cNvSpPr>
            <p:nvPr/>
          </p:nvSpPr>
          <p:spPr bwMode="blackWhite">
            <a:xfrm>
              <a:off x="3044838" y="5395918"/>
              <a:ext cx="41275" cy="39688"/>
            </a:xfrm>
            <a:custGeom>
              <a:avLst/>
              <a:gdLst>
                <a:gd name="T0" fmla="*/ 53 w 53"/>
                <a:gd name="T1" fmla="*/ 0 h 52"/>
                <a:gd name="T2" fmla="*/ 42 w 53"/>
                <a:gd name="T3" fmla="*/ 1 h 52"/>
                <a:gd name="T4" fmla="*/ 33 w 53"/>
                <a:gd name="T5" fmla="*/ 4 h 52"/>
                <a:gd name="T6" fmla="*/ 23 w 53"/>
                <a:gd name="T7" fmla="*/ 10 h 52"/>
                <a:gd name="T8" fmla="*/ 15 w 53"/>
                <a:gd name="T9" fmla="*/ 15 h 52"/>
                <a:gd name="T10" fmla="*/ 9 w 53"/>
                <a:gd name="T11" fmla="*/ 24 h 52"/>
                <a:gd name="T12" fmla="*/ 5 w 53"/>
                <a:gd name="T13" fmla="*/ 32 h 52"/>
                <a:gd name="T14" fmla="*/ 1 w 53"/>
                <a:gd name="T15" fmla="*/ 43 h 52"/>
                <a:gd name="T16" fmla="*/ 0 w 53"/>
                <a:gd name="T17" fmla="*/ 52 h 52"/>
                <a:gd name="T18" fmla="*/ 4 w 53"/>
                <a:gd name="T19" fmla="*/ 52 h 52"/>
                <a:gd name="T20" fmla="*/ 5 w 53"/>
                <a:gd name="T21" fmla="*/ 43 h 52"/>
                <a:gd name="T22" fmla="*/ 7 w 53"/>
                <a:gd name="T23" fmla="*/ 33 h 52"/>
                <a:gd name="T24" fmla="*/ 12 w 53"/>
                <a:gd name="T25" fmla="*/ 25 h 52"/>
                <a:gd name="T26" fmla="*/ 18 w 53"/>
                <a:gd name="T27" fmla="*/ 18 h 52"/>
                <a:gd name="T28" fmla="*/ 26 w 53"/>
                <a:gd name="T29" fmla="*/ 12 h 52"/>
                <a:gd name="T30" fmla="*/ 34 w 53"/>
                <a:gd name="T31" fmla="*/ 7 h 52"/>
                <a:gd name="T32" fmla="*/ 43 w 53"/>
                <a:gd name="T33" fmla="*/ 5 h 52"/>
                <a:gd name="T34" fmla="*/ 53 w 53"/>
                <a:gd name="T35" fmla="*/ 4 h 52"/>
                <a:gd name="T36" fmla="*/ 53 w 53"/>
                <a:gd name="T37" fmla="*/ 0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52"/>
                <a:gd name="T59" fmla="*/ 53 w 53"/>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52">
                  <a:moveTo>
                    <a:pt x="53" y="0"/>
                  </a:moveTo>
                  <a:lnTo>
                    <a:pt x="42" y="1"/>
                  </a:lnTo>
                  <a:lnTo>
                    <a:pt x="33" y="4"/>
                  </a:lnTo>
                  <a:lnTo>
                    <a:pt x="23" y="10"/>
                  </a:lnTo>
                  <a:lnTo>
                    <a:pt x="15" y="15"/>
                  </a:lnTo>
                  <a:lnTo>
                    <a:pt x="9" y="24"/>
                  </a:lnTo>
                  <a:lnTo>
                    <a:pt x="5" y="32"/>
                  </a:lnTo>
                  <a:lnTo>
                    <a:pt x="1" y="43"/>
                  </a:lnTo>
                  <a:lnTo>
                    <a:pt x="0" y="52"/>
                  </a:lnTo>
                  <a:lnTo>
                    <a:pt x="4" y="52"/>
                  </a:lnTo>
                  <a:lnTo>
                    <a:pt x="5" y="43"/>
                  </a:lnTo>
                  <a:lnTo>
                    <a:pt x="7" y="33"/>
                  </a:lnTo>
                  <a:lnTo>
                    <a:pt x="12" y="25"/>
                  </a:lnTo>
                  <a:lnTo>
                    <a:pt x="18" y="18"/>
                  </a:lnTo>
                  <a:lnTo>
                    <a:pt x="26" y="12"/>
                  </a:lnTo>
                  <a:lnTo>
                    <a:pt x="34" y="7"/>
                  </a:lnTo>
                  <a:lnTo>
                    <a:pt x="43" y="5"/>
                  </a:lnTo>
                  <a:lnTo>
                    <a:pt x="53" y="4"/>
                  </a:lnTo>
                  <a:lnTo>
                    <a:pt x="53" y="0"/>
                  </a:lnTo>
                  <a:close/>
                </a:path>
              </a:pathLst>
            </a:custGeom>
            <a:solidFill>
              <a:srgbClr val="B3B3B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5" name="Freeform 177"/>
            <p:cNvSpPr>
              <a:spLocks/>
            </p:cNvSpPr>
            <p:nvPr/>
          </p:nvSpPr>
          <p:spPr bwMode="blackWhite">
            <a:xfrm>
              <a:off x="3048013" y="5397506"/>
              <a:ext cx="38100" cy="38100"/>
            </a:xfrm>
            <a:custGeom>
              <a:avLst/>
              <a:gdLst>
                <a:gd name="T0" fmla="*/ 49 w 49"/>
                <a:gd name="T1" fmla="*/ 0 h 48"/>
                <a:gd name="T2" fmla="*/ 39 w 49"/>
                <a:gd name="T3" fmla="*/ 1 h 48"/>
                <a:gd name="T4" fmla="*/ 30 w 49"/>
                <a:gd name="T5" fmla="*/ 3 h 48"/>
                <a:gd name="T6" fmla="*/ 22 w 49"/>
                <a:gd name="T7" fmla="*/ 8 h 48"/>
                <a:gd name="T8" fmla="*/ 14 w 49"/>
                <a:gd name="T9" fmla="*/ 14 h 48"/>
                <a:gd name="T10" fmla="*/ 8 w 49"/>
                <a:gd name="T11" fmla="*/ 21 h 48"/>
                <a:gd name="T12" fmla="*/ 3 w 49"/>
                <a:gd name="T13" fmla="*/ 29 h 48"/>
                <a:gd name="T14" fmla="*/ 1 w 49"/>
                <a:gd name="T15" fmla="*/ 39 h 48"/>
                <a:gd name="T16" fmla="*/ 0 w 49"/>
                <a:gd name="T17" fmla="*/ 48 h 48"/>
                <a:gd name="T18" fmla="*/ 3 w 49"/>
                <a:gd name="T19" fmla="*/ 48 h 48"/>
                <a:gd name="T20" fmla="*/ 4 w 49"/>
                <a:gd name="T21" fmla="*/ 39 h 48"/>
                <a:gd name="T22" fmla="*/ 8 w 49"/>
                <a:gd name="T23" fmla="*/ 29 h 48"/>
                <a:gd name="T24" fmla="*/ 14 w 49"/>
                <a:gd name="T25" fmla="*/ 20 h 48"/>
                <a:gd name="T26" fmla="*/ 21 w 49"/>
                <a:gd name="T27" fmla="*/ 13 h 48"/>
                <a:gd name="T28" fmla="*/ 29 w 49"/>
                <a:gd name="T29" fmla="*/ 8 h 48"/>
                <a:gd name="T30" fmla="*/ 38 w 49"/>
                <a:gd name="T31" fmla="*/ 4 h 48"/>
                <a:gd name="T32" fmla="*/ 49 w 49"/>
                <a:gd name="T33" fmla="*/ 3 h 48"/>
                <a:gd name="T34" fmla="*/ 49 w 49"/>
                <a:gd name="T35" fmla="*/ 0 h 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48"/>
                <a:gd name="T56" fmla="*/ 49 w 49"/>
                <a:gd name="T57" fmla="*/ 48 h 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48">
                  <a:moveTo>
                    <a:pt x="49" y="0"/>
                  </a:moveTo>
                  <a:lnTo>
                    <a:pt x="39" y="1"/>
                  </a:lnTo>
                  <a:lnTo>
                    <a:pt x="30" y="3"/>
                  </a:lnTo>
                  <a:lnTo>
                    <a:pt x="22" y="8"/>
                  </a:lnTo>
                  <a:lnTo>
                    <a:pt x="14" y="14"/>
                  </a:lnTo>
                  <a:lnTo>
                    <a:pt x="8" y="21"/>
                  </a:lnTo>
                  <a:lnTo>
                    <a:pt x="3" y="29"/>
                  </a:lnTo>
                  <a:lnTo>
                    <a:pt x="1" y="39"/>
                  </a:lnTo>
                  <a:lnTo>
                    <a:pt x="0" y="48"/>
                  </a:lnTo>
                  <a:lnTo>
                    <a:pt x="3" y="48"/>
                  </a:lnTo>
                  <a:lnTo>
                    <a:pt x="4" y="39"/>
                  </a:lnTo>
                  <a:lnTo>
                    <a:pt x="8" y="29"/>
                  </a:lnTo>
                  <a:lnTo>
                    <a:pt x="14" y="20"/>
                  </a:lnTo>
                  <a:lnTo>
                    <a:pt x="21" y="13"/>
                  </a:lnTo>
                  <a:lnTo>
                    <a:pt x="29" y="8"/>
                  </a:lnTo>
                  <a:lnTo>
                    <a:pt x="38" y="4"/>
                  </a:lnTo>
                  <a:lnTo>
                    <a:pt x="49" y="3"/>
                  </a:lnTo>
                  <a:lnTo>
                    <a:pt x="49"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6" name="Freeform 178"/>
            <p:cNvSpPr>
              <a:spLocks/>
            </p:cNvSpPr>
            <p:nvPr/>
          </p:nvSpPr>
          <p:spPr bwMode="blackWhite">
            <a:xfrm>
              <a:off x="3051188" y="5400681"/>
              <a:ext cx="34925" cy="34925"/>
            </a:xfrm>
            <a:custGeom>
              <a:avLst/>
              <a:gdLst>
                <a:gd name="T0" fmla="*/ 46 w 46"/>
                <a:gd name="T1" fmla="*/ 0 h 45"/>
                <a:gd name="T2" fmla="*/ 35 w 46"/>
                <a:gd name="T3" fmla="*/ 1 h 45"/>
                <a:gd name="T4" fmla="*/ 26 w 46"/>
                <a:gd name="T5" fmla="*/ 5 h 45"/>
                <a:gd name="T6" fmla="*/ 18 w 46"/>
                <a:gd name="T7" fmla="*/ 10 h 45"/>
                <a:gd name="T8" fmla="*/ 11 w 46"/>
                <a:gd name="T9" fmla="*/ 17 h 45"/>
                <a:gd name="T10" fmla="*/ 5 w 46"/>
                <a:gd name="T11" fmla="*/ 26 h 45"/>
                <a:gd name="T12" fmla="*/ 1 w 46"/>
                <a:gd name="T13" fmla="*/ 36 h 45"/>
                <a:gd name="T14" fmla="*/ 0 w 46"/>
                <a:gd name="T15" fmla="*/ 45 h 45"/>
                <a:gd name="T16" fmla="*/ 4 w 46"/>
                <a:gd name="T17" fmla="*/ 45 h 45"/>
                <a:gd name="T18" fmla="*/ 5 w 46"/>
                <a:gd name="T19" fmla="*/ 36 h 45"/>
                <a:gd name="T20" fmla="*/ 8 w 46"/>
                <a:gd name="T21" fmla="*/ 27 h 45"/>
                <a:gd name="T22" fmla="*/ 13 w 46"/>
                <a:gd name="T23" fmla="*/ 19 h 45"/>
                <a:gd name="T24" fmla="*/ 20 w 46"/>
                <a:gd name="T25" fmla="*/ 13 h 45"/>
                <a:gd name="T26" fmla="*/ 27 w 46"/>
                <a:gd name="T27" fmla="*/ 7 h 45"/>
                <a:gd name="T28" fmla="*/ 36 w 46"/>
                <a:gd name="T29" fmla="*/ 5 h 45"/>
                <a:gd name="T30" fmla="*/ 46 w 46"/>
                <a:gd name="T31" fmla="*/ 4 h 45"/>
                <a:gd name="T32" fmla="*/ 46 w 46"/>
                <a:gd name="T33" fmla="*/ 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45"/>
                <a:gd name="T53" fmla="*/ 46 w 46"/>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45">
                  <a:moveTo>
                    <a:pt x="46" y="0"/>
                  </a:moveTo>
                  <a:lnTo>
                    <a:pt x="35" y="1"/>
                  </a:lnTo>
                  <a:lnTo>
                    <a:pt x="26" y="5"/>
                  </a:lnTo>
                  <a:lnTo>
                    <a:pt x="18" y="10"/>
                  </a:lnTo>
                  <a:lnTo>
                    <a:pt x="11" y="17"/>
                  </a:lnTo>
                  <a:lnTo>
                    <a:pt x="5" y="26"/>
                  </a:lnTo>
                  <a:lnTo>
                    <a:pt x="1" y="36"/>
                  </a:lnTo>
                  <a:lnTo>
                    <a:pt x="0" y="45"/>
                  </a:lnTo>
                  <a:lnTo>
                    <a:pt x="4" y="45"/>
                  </a:lnTo>
                  <a:lnTo>
                    <a:pt x="5" y="36"/>
                  </a:lnTo>
                  <a:lnTo>
                    <a:pt x="8" y="27"/>
                  </a:lnTo>
                  <a:lnTo>
                    <a:pt x="13" y="19"/>
                  </a:lnTo>
                  <a:lnTo>
                    <a:pt x="20" y="13"/>
                  </a:lnTo>
                  <a:lnTo>
                    <a:pt x="27" y="7"/>
                  </a:lnTo>
                  <a:lnTo>
                    <a:pt x="36" y="5"/>
                  </a:lnTo>
                  <a:lnTo>
                    <a:pt x="46" y="4"/>
                  </a:lnTo>
                  <a:lnTo>
                    <a:pt x="46" y="0"/>
                  </a:lnTo>
                  <a:close/>
                </a:path>
              </a:pathLst>
            </a:custGeom>
            <a:solidFill>
              <a:srgbClr val="BEBEB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7" name="Freeform 179"/>
            <p:cNvSpPr>
              <a:spLocks/>
            </p:cNvSpPr>
            <p:nvPr/>
          </p:nvSpPr>
          <p:spPr bwMode="blackWhite">
            <a:xfrm>
              <a:off x="3052775" y="5403856"/>
              <a:ext cx="33338" cy="31750"/>
            </a:xfrm>
            <a:custGeom>
              <a:avLst/>
              <a:gdLst>
                <a:gd name="T0" fmla="*/ 42 w 42"/>
                <a:gd name="T1" fmla="*/ 0 h 41"/>
                <a:gd name="T2" fmla="*/ 32 w 42"/>
                <a:gd name="T3" fmla="*/ 1 h 41"/>
                <a:gd name="T4" fmla="*/ 23 w 42"/>
                <a:gd name="T5" fmla="*/ 3 h 41"/>
                <a:gd name="T6" fmla="*/ 16 w 42"/>
                <a:gd name="T7" fmla="*/ 9 h 41"/>
                <a:gd name="T8" fmla="*/ 9 w 42"/>
                <a:gd name="T9" fmla="*/ 15 h 41"/>
                <a:gd name="T10" fmla="*/ 4 w 42"/>
                <a:gd name="T11" fmla="*/ 23 h 41"/>
                <a:gd name="T12" fmla="*/ 1 w 42"/>
                <a:gd name="T13" fmla="*/ 32 h 41"/>
                <a:gd name="T14" fmla="*/ 0 w 42"/>
                <a:gd name="T15" fmla="*/ 41 h 41"/>
                <a:gd name="T16" fmla="*/ 3 w 42"/>
                <a:gd name="T17" fmla="*/ 41 h 41"/>
                <a:gd name="T18" fmla="*/ 4 w 42"/>
                <a:gd name="T19" fmla="*/ 33 h 41"/>
                <a:gd name="T20" fmla="*/ 7 w 42"/>
                <a:gd name="T21" fmla="*/ 25 h 41"/>
                <a:gd name="T22" fmla="*/ 11 w 42"/>
                <a:gd name="T23" fmla="*/ 17 h 41"/>
                <a:gd name="T24" fmla="*/ 17 w 42"/>
                <a:gd name="T25" fmla="*/ 12 h 41"/>
                <a:gd name="T26" fmla="*/ 25 w 42"/>
                <a:gd name="T27" fmla="*/ 7 h 41"/>
                <a:gd name="T28" fmla="*/ 32 w 42"/>
                <a:gd name="T29" fmla="*/ 4 h 41"/>
                <a:gd name="T30" fmla="*/ 42 w 42"/>
                <a:gd name="T31" fmla="*/ 3 h 41"/>
                <a:gd name="T32" fmla="*/ 42 w 42"/>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42" y="0"/>
                  </a:moveTo>
                  <a:lnTo>
                    <a:pt x="32" y="1"/>
                  </a:lnTo>
                  <a:lnTo>
                    <a:pt x="23" y="3"/>
                  </a:lnTo>
                  <a:lnTo>
                    <a:pt x="16" y="9"/>
                  </a:lnTo>
                  <a:lnTo>
                    <a:pt x="9" y="15"/>
                  </a:lnTo>
                  <a:lnTo>
                    <a:pt x="4" y="23"/>
                  </a:lnTo>
                  <a:lnTo>
                    <a:pt x="1" y="32"/>
                  </a:lnTo>
                  <a:lnTo>
                    <a:pt x="0" y="41"/>
                  </a:lnTo>
                  <a:lnTo>
                    <a:pt x="3" y="41"/>
                  </a:lnTo>
                  <a:lnTo>
                    <a:pt x="4" y="33"/>
                  </a:lnTo>
                  <a:lnTo>
                    <a:pt x="7" y="25"/>
                  </a:lnTo>
                  <a:lnTo>
                    <a:pt x="11" y="17"/>
                  </a:lnTo>
                  <a:lnTo>
                    <a:pt x="17" y="12"/>
                  </a:lnTo>
                  <a:lnTo>
                    <a:pt x="25" y="7"/>
                  </a:lnTo>
                  <a:lnTo>
                    <a:pt x="32" y="4"/>
                  </a:lnTo>
                  <a:lnTo>
                    <a:pt x="42" y="3"/>
                  </a:lnTo>
                  <a:lnTo>
                    <a:pt x="42" y="0"/>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8" name="Freeform 180"/>
            <p:cNvSpPr>
              <a:spLocks/>
            </p:cNvSpPr>
            <p:nvPr/>
          </p:nvSpPr>
          <p:spPr bwMode="blackWhite">
            <a:xfrm>
              <a:off x="3055950" y="5407031"/>
              <a:ext cx="30163" cy="28575"/>
            </a:xfrm>
            <a:custGeom>
              <a:avLst/>
              <a:gdLst>
                <a:gd name="T0" fmla="*/ 39 w 39"/>
                <a:gd name="T1" fmla="*/ 0 h 38"/>
                <a:gd name="T2" fmla="*/ 29 w 39"/>
                <a:gd name="T3" fmla="*/ 1 h 38"/>
                <a:gd name="T4" fmla="*/ 22 w 39"/>
                <a:gd name="T5" fmla="*/ 4 h 38"/>
                <a:gd name="T6" fmla="*/ 14 w 39"/>
                <a:gd name="T7" fmla="*/ 9 h 38"/>
                <a:gd name="T8" fmla="*/ 8 w 39"/>
                <a:gd name="T9" fmla="*/ 14 h 38"/>
                <a:gd name="T10" fmla="*/ 4 w 39"/>
                <a:gd name="T11" fmla="*/ 22 h 38"/>
                <a:gd name="T12" fmla="*/ 1 w 39"/>
                <a:gd name="T13" fmla="*/ 30 h 38"/>
                <a:gd name="T14" fmla="*/ 0 w 39"/>
                <a:gd name="T15" fmla="*/ 38 h 38"/>
                <a:gd name="T16" fmla="*/ 4 w 39"/>
                <a:gd name="T17" fmla="*/ 38 h 38"/>
                <a:gd name="T18" fmla="*/ 5 w 39"/>
                <a:gd name="T19" fmla="*/ 31 h 38"/>
                <a:gd name="T20" fmla="*/ 7 w 39"/>
                <a:gd name="T21" fmla="*/ 23 h 38"/>
                <a:gd name="T22" fmla="*/ 12 w 39"/>
                <a:gd name="T23" fmla="*/ 17 h 38"/>
                <a:gd name="T24" fmla="*/ 17 w 39"/>
                <a:gd name="T25" fmla="*/ 11 h 38"/>
                <a:gd name="T26" fmla="*/ 24 w 39"/>
                <a:gd name="T27" fmla="*/ 7 h 38"/>
                <a:gd name="T28" fmla="*/ 31 w 39"/>
                <a:gd name="T29" fmla="*/ 5 h 38"/>
                <a:gd name="T30" fmla="*/ 39 w 39"/>
                <a:gd name="T31" fmla="*/ 4 h 38"/>
                <a:gd name="T32" fmla="*/ 39 w 39"/>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8"/>
                <a:gd name="T53" fmla="*/ 39 w 3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8">
                  <a:moveTo>
                    <a:pt x="39" y="0"/>
                  </a:moveTo>
                  <a:lnTo>
                    <a:pt x="29" y="1"/>
                  </a:lnTo>
                  <a:lnTo>
                    <a:pt x="22" y="4"/>
                  </a:lnTo>
                  <a:lnTo>
                    <a:pt x="14" y="9"/>
                  </a:lnTo>
                  <a:lnTo>
                    <a:pt x="8" y="14"/>
                  </a:lnTo>
                  <a:lnTo>
                    <a:pt x="4" y="22"/>
                  </a:lnTo>
                  <a:lnTo>
                    <a:pt x="1" y="30"/>
                  </a:lnTo>
                  <a:lnTo>
                    <a:pt x="0" y="38"/>
                  </a:lnTo>
                  <a:lnTo>
                    <a:pt x="4" y="38"/>
                  </a:lnTo>
                  <a:lnTo>
                    <a:pt x="5" y="31"/>
                  </a:lnTo>
                  <a:lnTo>
                    <a:pt x="7" y="23"/>
                  </a:lnTo>
                  <a:lnTo>
                    <a:pt x="12" y="17"/>
                  </a:lnTo>
                  <a:lnTo>
                    <a:pt x="17" y="11"/>
                  </a:lnTo>
                  <a:lnTo>
                    <a:pt x="24" y="7"/>
                  </a:lnTo>
                  <a:lnTo>
                    <a:pt x="31" y="5"/>
                  </a:lnTo>
                  <a:lnTo>
                    <a:pt x="39" y="4"/>
                  </a:lnTo>
                  <a:lnTo>
                    <a:pt x="39" y="0"/>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89" name="Freeform 181"/>
            <p:cNvSpPr>
              <a:spLocks/>
            </p:cNvSpPr>
            <p:nvPr/>
          </p:nvSpPr>
          <p:spPr bwMode="blackWhite">
            <a:xfrm>
              <a:off x="3059125" y="5408618"/>
              <a:ext cx="26988" cy="26988"/>
            </a:xfrm>
            <a:custGeom>
              <a:avLst/>
              <a:gdLst>
                <a:gd name="T0" fmla="*/ 35 w 35"/>
                <a:gd name="T1" fmla="*/ 0 h 34"/>
                <a:gd name="T2" fmla="*/ 27 w 35"/>
                <a:gd name="T3" fmla="*/ 1 h 34"/>
                <a:gd name="T4" fmla="*/ 20 w 35"/>
                <a:gd name="T5" fmla="*/ 3 h 34"/>
                <a:gd name="T6" fmla="*/ 13 w 35"/>
                <a:gd name="T7" fmla="*/ 7 h 34"/>
                <a:gd name="T8" fmla="*/ 8 w 35"/>
                <a:gd name="T9" fmla="*/ 13 h 34"/>
                <a:gd name="T10" fmla="*/ 3 w 35"/>
                <a:gd name="T11" fmla="*/ 19 h 34"/>
                <a:gd name="T12" fmla="*/ 1 w 35"/>
                <a:gd name="T13" fmla="*/ 27 h 34"/>
                <a:gd name="T14" fmla="*/ 0 w 35"/>
                <a:gd name="T15" fmla="*/ 34 h 34"/>
                <a:gd name="T16" fmla="*/ 3 w 35"/>
                <a:gd name="T17" fmla="*/ 34 h 34"/>
                <a:gd name="T18" fmla="*/ 4 w 35"/>
                <a:gd name="T19" fmla="*/ 26 h 34"/>
                <a:gd name="T20" fmla="*/ 8 w 35"/>
                <a:gd name="T21" fmla="*/ 19 h 34"/>
                <a:gd name="T22" fmla="*/ 13 w 35"/>
                <a:gd name="T23" fmla="*/ 13 h 34"/>
                <a:gd name="T24" fmla="*/ 18 w 35"/>
                <a:gd name="T25" fmla="*/ 7 h 34"/>
                <a:gd name="T26" fmla="*/ 27 w 35"/>
                <a:gd name="T27" fmla="*/ 5 h 34"/>
                <a:gd name="T28" fmla="*/ 35 w 35"/>
                <a:gd name="T29" fmla="*/ 3 h 34"/>
                <a:gd name="T30" fmla="*/ 35 w 35"/>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34"/>
                <a:gd name="T50" fmla="*/ 35 w 35"/>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34">
                  <a:moveTo>
                    <a:pt x="35" y="0"/>
                  </a:moveTo>
                  <a:lnTo>
                    <a:pt x="27" y="1"/>
                  </a:lnTo>
                  <a:lnTo>
                    <a:pt x="20" y="3"/>
                  </a:lnTo>
                  <a:lnTo>
                    <a:pt x="13" y="7"/>
                  </a:lnTo>
                  <a:lnTo>
                    <a:pt x="8" y="13"/>
                  </a:lnTo>
                  <a:lnTo>
                    <a:pt x="3" y="19"/>
                  </a:lnTo>
                  <a:lnTo>
                    <a:pt x="1" y="27"/>
                  </a:lnTo>
                  <a:lnTo>
                    <a:pt x="0" y="34"/>
                  </a:lnTo>
                  <a:lnTo>
                    <a:pt x="3" y="34"/>
                  </a:lnTo>
                  <a:lnTo>
                    <a:pt x="4" y="26"/>
                  </a:lnTo>
                  <a:lnTo>
                    <a:pt x="8" y="19"/>
                  </a:lnTo>
                  <a:lnTo>
                    <a:pt x="13" y="13"/>
                  </a:lnTo>
                  <a:lnTo>
                    <a:pt x="18" y="7"/>
                  </a:lnTo>
                  <a:lnTo>
                    <a:pt x="27" y="5"/>
                  </a:lnTo>
                  <a:lnTo>
                    <a:pt x="35" y="3"/>
                  </a:lnTo>
                  <a:lnTo>
                    <a:pt x="35" y="0"/>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0" name="Freeform 182"/>
            <p:cNvSpPr>
              <a:spLocks/>
            </p:cNvSpPr>
            <p:nvPr/>
          </p:nvSpPr>
          <p:spPr bwMode="blackWhite">
            <a:xfrm>
              <a:off x="3062300" y="5411793"/>
              <a:ext cx="23813" cy="23813"/>
            </a:xfrm>
            <a:custGeom>
              <a:avLst/>
              <a:gdLst>
                <a:gd name="T0" fmla="*/ 32 w 32"/>
                <a:gd name="T1" fmla="*/ 0 h 31"/>
                <a:gd name="T2" fmla="*/ 24 w 32"/>
                <a:gd name="T3" fmla="*/ 2 h 31"/>
                <a:gd name="T4" fmla="*/ 15 w 32"/>
                <a:gd name="T5" fmla="*/ 4 h 31"/>
                <a:gd name="T6" fmla="*/ 10 w 32"/>
                <a:gd name="T7" fmla="*/ 10 h 31"/>
                <a:gd name="T8" fmla="*/ 5 w 32"/>
                <a:gd name="T9" fmla="*/ 16 h 31"/>
                <a:gd name="T10" fmla="*/ 1 w 32"/>
                <a:gd name="T11" fmla="*/ 23 h 31"/>
                <a:gd name="T12" fmla="*/ 0 w 32"/>
                <a:gd name="T13" fmla="*/ 31 h 31"/>
                <a:gd name="T14" fmla="*/ 4 w 32"/>
                <a:gd name="T15" fmla="*/ 31 h 31"/>
                <a:gd name="T16" fmla="*/ 5 w 32"/>
                <a:gd name="T17" fmla="*/ 24 h 31"/>
                <a:gd name="T18" fmla="*/ 7 w 32"/>
                <a:gd name="T19" fmla="*/ 17 h 31"/>
                <a:gd name="T20" fmla="*/ 12 w 32"/>
                <a:gd name="T21" fmla="*/ 12 h 31"/>
                <a:gd name="T22" fmla="*/ 18 w 32"/>
                <a:gd name="T23" fmla="*/ 7 h 31"/>
                <a:gd name="T24" fmla="*/ 25 w 32"/>
                <a:gd name="T25" fmla="*/ 5 h 31"/>
                <a:gd name="T26" fmla="*/ 32 w 32"/>
                <a:gd name="T27" fmla="*/ 4 h 31"/>
                <a:gd name="T28" fmla="*/ 32 w 32"/>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1"/>
                <a:gd name="T47" fmla="*/ 32 w 32"/>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1">
                  <a:moveTo>
                    <a:pt x="32" y="0"/>
                  </a:moveTo>
                  <a:lnTo>
                    <a:pt x="24" y="2"/>
                  </a:lnTo>
                  <a:lnTo>
                    <a:pt x="15" y="4"/>
                  </a:lnTo>
                  <a:lnTo>
                    <a:pt x="10" y="10"/>
                  </a:lnTo>
                  <a:lnTo>
                    <a:pt x="5" y="16"/>
                  </a:lnTo>
                  <a:lnTo>
                    <a:pt x="1" y="23"/>
                  </a:lnTo>
                  <a:lnTo>
                    <a:pt x="0" y="31"/>
                  </a:lnTo>
                  <a:lnTo>
                    <a:pt x="4" y="31"/>
                  </a:lnTo>
                  <a:lnTo>
                    <a:pt x="5" y="24"/>
                  </a:lnTo>
                  <a:lnTo>
                    <a:pt x="7" y="17"/>
                  </a:lnTo>
                  <a:lnTo>
                    <a:pt x="12" y="12"/>
                  </a:lnTo>
                  <a:lnTo>
                    <a:pt x="18" y="7"/>
                  </a:lnTo>
                  <a:lnTo>
                    <a:pt x="25" y="5"/>
                  </a:lnTo>
                  <a:lnTo>
                    <a:pt x="32" y="4"/>
                  </a:lnTo>
                  <a:lnTo>
                    <a:pt x="32" y="0"/>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1" name="Freeform 183"/>
            <p:cNvSpPr>
              <a:spLocks/>
            </p:cNvSpPr>
            <p:nvPr/>
          </p:nvSpPr>
          <p:spPr bwMode="blackWhite">
            <a:xfrm>
              <a:off x="3063888" y="5414968"/>
              <a:ext cx="22225" cy="20638"/>
            </a:xfrm>
            <a:custGeom>
              <a:avLst/>
              <a:gdLst>
                <a:gd name="T0" fmla="*/ 28 w 28"/>
                <a:gd name="T1" fmla="*/ 0 h 27"/>
                <a:gd name="T2" fmla="*/ 21 w 28"/>
                <a:gd name="T3" fmla="*/ 1 h 27"/>
                <a:gd name="T4" fmla="*/ 14 w 28"/>
                <a:gd name="T5" fmla="*/ 3 h 27"/>
                <a:gd name="T6" fmla="*/ 8 w 28"/>
                <a:gd name="T7" fmla="*/ 8 h 27"/>
                <a:gd name="T8" fmla="*/ 3 w 28"/>
                <a:gd name="T9" fmla="*/ 13 h 27"/>
                <a:gd name="T10" fmla="*/ 1 w 28"/>
                <a:gd name="T11" fmla="*/ 20 h 27"/>
                <a:gd name="T12" fmla="*/ 0 w 28"/>
                <a:gd name="T13" fmla="*/ 27 h 27"/>
                <a:gd name="T14" fmla="*/ 3 w 28"/>
                <a:gd name="T15" fmla="*/ 27 h 27"/>
                <a:gd name="T16" fmla="*/ 4 w 28"/>
                <a:gd name="T17" fmla="*/ 21 h 27"/>
                <a:gd name="T18" fmla="*/ 7 w 28"/>
                <a:gd name="T19" fmla="*/ 15 h 27"/>
                <a:gd name="T20" fmla="*/ 10 w 28"/>
                <a:gd name="T21" fmla="*/ 11 h 27"/>
                <a:gd name="T22" fmla="*/ 15 w 28"/>
                <a:gd name="T23" fmla="*/ 6 h 27"/>
                <a:gd name="T24" fmla="*/ 21 w 28"/>
                <a:gd name="T25" fmla="*/ 3 h 27"/>
                <a:gd name="T26" fmla="*/ 28 w 28"/>
                <a:gd name="T27" fmla="*/ 3 h 27"/>
                <a:gd name="T28" fmla="*/ 28 w 28"/>
                <a:gd name="T29" fmla="*/ 0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7"/>
                <a:gd name="T47" fmla="*/ 28 w 2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7">
                  <a:moveTo>
                    <a:pt x="28" y="0"/>
                  </a:moveTo>
                  <a:lnTo>
                    <a:pt x="21" y="1"/>
                  </a:lnTo>
                  <a:lnTo>
                    <a:pt x="14" y="3"/>
                  </a:lnTo>
                  <a:lnTo>
                    <a:pt x="8" y="8"/>
                  </a:lnTo>
                  <a:lnTo>
                    <a:pt x="3" y="13"/>
                  </a:lnTo>
                  <a:lnTo>
                    <a:pt x="1" y="20"/>
                  </a:lnTo>
                  <a:lnTo>
                    <a:pt x="0" y="27"/>
                  </a:lnTo>
                  <a:lnTo>
                    <a:pt x="3" y="27"/>
                  </a:lnTo>
                  <a:lnTo>
                    <a:pt x="4" y="21"/>
                  </a:lnTo>
                  <a:lnTo>
                    <a:pt x="7" y="15"/>
                  </a:lnTo>
                  <a:lnTo>
                    <a:pt x="10" y="11"/>
                  </a:lnTo>
                  <a:lnTo>
                    <a:pt x="15" y="6"/>
                  </a:lnTo>
                  <a:lnTo>
                    <a:pt x="21" y="3"/>
                  </a:lnTo>
                  <a:lnTo>
                    <a:pt x="28" y="3"/>
                  </a:lnTo>
                  <a:lnTo>
                    <a:pt x="28" y="0"/>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2" name="Freeform 184"/>
            <p:cNvSpPr>
              <a:spLocks/>
            </p:cNvSpPr>
            <p:nvPr/>
          </p:nvSpPr>
          <p:spPr bwMode="blackWhite">
            <a:xfrm>
              <a:off x="3067063" y="5418143"/>
              <a:ext cx="19050" cy="17463"/>
            </a:xfrm>
            <a:custGeom>
              <a:avLst/>
              <a:gdLst>
                <a:gd name="T0" fmla="*/ 25 w 25"/>
                <a:gd name="T1" fmla="*/ 0 h 24"/>
                <a:gd name="T2" fmla="*/ 18 w 25"/>
                <a:gd name="T3" fmla="*/ 0 h 24"/>
                <a:gd name="T4" fmla="*/ 12 w 25"/>
                <a:gd name="T5" fmla="*/ 3 h 24"/>
                <a:gd name="T6" fmla="*/ 7 w 25"/>
                <a:gd name="T7" fmla="*/ 8 h 24"/>
                <a:gd name="T8" fmla="*/ 4 w 25"/>
                <a:gd name="T9" fmla="*/ 12 h 24"/>
                <a:gd name="T10" fmla="*/ 1 w 25"/>
                <a:gd name="T11" fmla="*/ 18 h 24"/>
                <a:gd name="T12" fmla="*/ 0 w 25"/>
                <a:gd name="T13" fmla="*/ 24 h 24"/>
                <a:gd name="T14" fmla="*/ 4 w 25"/>
                <a:gd name="T15" fmla="*/ 24 h 24"/>
                <a:gd name="T16" fmla="*/ 5 w 25"/>
                <a:gd name="T17" fmla="*/ 18 h 24"/>
                <a:gd name="T18" fmla="*/ 7 w 25"/>
                <a:gd name="T19" fmla="*/ 12 h 24"/>
                <a:gd name="T20" fmla="*/ 12 w 25"/>
                <a:gd name="T21" fmla="*/ 8 h 24"/>
                <a:gd name="T22" fmla="*/ 18 w 25"/>
                <a:gd name="T23" fmla="*/ 4 h 24"/>
                <a:gd name="T24" fmla="*/ 25 w 25"/>
                <a:gd name="T25" fmla="*/ 4 h 24"/>
                <a:gd name="T26" fmla="*/ 25 w 25"/>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4"/>
                <a:gd name="T44" fmla="*/ 25 w 25"/>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4">
                  <a:moveTo>
                    <a:pt x="25" y="0"/>
                  </a:moveTo>
                  <a:lnTo>
                    <a:pt x="18" y="0"/>
                  </a:lnTo>
                  <a:lnTo>
                    <a:pt x="12" y="3"/>
                  </a:lnTo>
                  <a:lnTo>
                    <a:pt x="7" y="8"/>
                  </a:lnTo>
                  <a:lnTo>
                    <a:pt x="4" y="12"/>
                  </a:lnTo>
                  <a:lnTo>
                    <a:pt x="1" y="18"/>
                  </a:lnTo>
                  <a:lnTo>
                    <a:pt x="0" y="24"/>
                  </a:lnTo>
                  <a:lnTo>
                    <a:pt x="4" y="24"/>
                  </a:lnTo>
                  <a:lnTo>
                    <a:pt x="5" y="18"/>
                  </a:lnTo>
                  <a:lnTo>
                    <a:pt x="7" y="12"/>
                  </a:lnTo>
                  <a:lnTo>
                    <a:pt x="12" y="8"/>
                  </a:lnTo>
                  <a:lnTo>
                    <a:pt x="18" y="4"/>
                  </a:lnTo>
                  <a:lnTo>
                    <a:pt x="25" y="4"/>
                  </a:lnTo>
                  <a:lnTo>
                    <a:pt x="25"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3" name="Freeform 185"/>
            <p:cNvSpPr>
              <a:spLocks/>
            </p:cNvSpPr>
            <p:nvPr/>
          </p:nvSpPr>
          <p:spPr bwMode="blackWhite">
            <a:xfrm>
              <a:off x="3070238" y="5419731"/>
              <a:ext cx="15875" cy="15875"/>
            </a:xfrm>
            <a:custGeom>
              <a:avLst/>
              <a:gdLst>
                <a:gd name="T0" fmla="*/ 21 w 21"/>
                <a:gd name="T1" fmla="*/ 0 h 20"/>
                <a:gd name="T2" fmla="*/ 14 w 21"/>
                <a:gd name="T3" fmla="*/ 0 h 20"/>
                <a:gd name="T4" fmla="*/ 8 w 21"/>
                <a:gd name="T5" fmla="*/ 4 h 20"/>
                <a:gd name="T6" fmla="*/ 3 w 21"/>
                <a:gd name="T7" fmla="*/ 8 h 20"/>
                <a:gd name="T8" fmla="*/ 1 w 21"/>
                <a:gd name="T9" fmla="*/ 14 h 20"/>
                <a:gd name="T10" fmla="*/ 0 w 21"/>
                <a:gd name="T11" fmla="*/ 20 h 20"/>
                <a:gd name="T12" fmla="*/ 3 w 21"/>
                <a:gd name="T13" fmla="*/ 20 h 20"/>
                <a:gd name="T14" fmla="*/ 4 w 21"/>
                <a:gd name="T15" fmla="*/ 15 h 20"/>
                <a:gd name="T16" fmla="*/ 7 w 21"/>
                <a:gd name="T17" fmla="*/ 11 h 20"/>
                <a:gd name="T18" fmla="*/ 10 w 21"/>
                <a:gd name="T19" fmla="*/ 6 h 20"/>
                <a:gd name="T20" fmla="*/ 15 w 21"/>
                <a:gd name="T21" fmla="*/ 4 h 20"/>
                <a:gd name="T22" fmla="*/ 21 w 21"/>
                <a:gd name="T23" fmla="*/ 4 h 20"/>
                <a:gd name="T24" fmla="*/ 21 w 21"/>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0"/>
                <a:gd name="T41" fmla="*/ 21 w 21"/>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0">
                  <a:moveTo>
                    <a:pt x="21" y="0"/>
                  </a:moveTo>
                  <a:lnTo>
                    <a:pt x="14" y="0"/>
                  </a:lnTo>
                  <a:lnTo>
                    <a:pt x="8" y="4"/>
                  </a:lnTo>
                  <a:lnTo>
                    <a:pt x="3" y="8"/>
                  </a:lnTo>
                  <a:lnTo>
                    <a:pt x="1" y="14"/>
                  </a:lnTo>
                  <a:lnTo>
                    <a:pt x="0" y="20"/>
                  </a:lnTo>
                  <a:lnTo>
                    <a:pt x="3" y="20"/>
                  </a:lnTo>
                  <a:lnTo>
                    <a:pt x="4" y="15"/>
                  </a:lnTo>
                  <a:lnTo>
                    <a:pt x="7" y="11"/>
                  </a:lnTo>
                  <a:lnTo>
                    <a:pt x="10" y="6"/>
                  </a:lnTo>
                  <a:lnTo>
                    <a:pt x="15" y="4"/>
                  </a:lnTo>
                  <a:lnTo>
                    <a:pt x="21" y="4"/>
                  </a:lnTo>
                  <a:lnTo>
                    <a:pt x="21"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4" name="Freeform 186"/>
            <p:cNvSpPr>
              <a:spLocks/>
            </p:cNvSpPr>
            <p:nvPr/>
          </p:nvSpPr>
          <p:spPr bwMode="blackWhite">
            <a:xfrm>
              <a:off x="3073413" y="5422906"/>
              <a:ext cx="12700" cy="12700"/>
            </a:xfrm>
            <a:custGeom>
              <a:avLst/>
              <a:gdLst>
                <a:gd name="T0" fmla="*/ 18 w 18"/>
                <a:gd name="T1" fmla="*/ 0 h 16"/>
                <a:gd name="T2" fmla="*/ 12 w 18"/>
                <a:gd name="T3" fmla="*/ 0 h 16"/>
                <a:gd name="T4" fmla="*/ 7 w 18"/>
                <a:gd name="T5" fmla="*/ 2 h 16"/>
                <a:gd name="T6" fmla="*/ 4 w 18"/>
                <a:gd name="T7" fmla="*/ 7 h 16"/>
                <a:gd name="T8" fmla="*/ 1 w 18"/>
                <a:gd name="T9" fmla="*/ 11 h 16"/>
                <a:gd name="T10" fmla="*/ 0 w 18"/>
                <a:gd name="T11" fmla="*/ 16 h 16"/>
                <a:gd name="T12" fmla="*/ 4 w 18"/>
                <a:gd name="T13" fmla="*/ 16 h 16"/>
                <a:gd name="T14" fmla="*/ 5 w 18"/>
                <a:gd name="T15" fmla="*/ 11 h 16"/>
                <a:gd name="T16" fmla="*/ 7 w 18"/>
                <a:gd name="T17" fmla="*/ 7 h 16"/>
                <a:gd name="T18" fmla="*/ 12 w 18"/>
                <a:gd name="T19" fmla="*/ 3 h 16"/>
                <a:gd name="T20" fmla="*/ 18 w 18"/>
                <a:gd name="T21" fmla="*/ 2 h 16"/>
                <a:gd name="T22" fmla="*/ 18 w 18"/>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8" y="0"/>
                  </a:moveTo>
                  <a:lnTo>
                    <a:pt x="12" y="0"/>
                  </a:lnTo>
                  <a:lnTo>
                    <a:pt x="7" y="2"/>
                  </a:lnTo>
                  <a:lnTo>
                    <a:pt x="4" y="7"/>
                  </a:lnTo>
                  <a:lnTo>
                    <a:pt x="1" y="11"/>
                  </a:lnTo>
                  <a:lnTo>
                    <a:pt x="0" y="16"/>
                  </a:lnTo>
                  <a:lnTo>
                    <a:pt x="4" y="16"/>
                  </a:lnTo>
                  <a:lnTo>
                    <a:pt x="5" y="11"/>
                  </a:lnTo>
                  <a:lnTo>
                    <a:pt x="7" y="7"/>
                  </a:lnTo>
                  <a:lnTo>
                    <a:pt x="12" y="3"/>
                  </a:lnTo>
                  <a:lnTo>
                    <a:pt x="18" y="2"/>
                  </a:lnTo>
                  <a:lnTo>
                    <a:pt x="18"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5" name="Freeform 187"/>
            <p:cNvSpPr>
              <a:spLocks/>
            </p:cNvSpPr>
            <p:nvPr/>
          </p:nvSpPr>
          <p:spPr bwMode="blackWhite">
            <a:xfrm>
              <a:off x="3075000" y="5424493"/>
              <a:ext cx="11113" cy="11113"/>
            </a:xfrm>
            <a:custGeom>
              <a:avLst/>
              <a:gdLst>
                <a:gd name="T0" fmla="*/ 14 w 14"/>
                <a:gd name="T1" fmla="*/ 0 h 14"/>
                <a:gd name="T2" fmla="*/ 8 w 14"/>
                <a:gd name="T3" fmla="*/ 1 h 14"/>
                <a:gd name="T4" fmla="*/ 3 w 14"/>
                <a:gd name="T5" fmla="*/ 5 h 14"/>
                <a:gd name="T6" fmla="*/ 1 w 14"/>
                <a:gd name="T7" fmla="*/ 9 h 14"/>
                <a:gd name="T8" fmla="*/ 0 w 14"/>
                <a:gd name="T9" fmla="*/ 14 h 14"/>
                <a:gd name="T10" fmla="*/ 3 w 14"/>
                <a:gd name="T11" fmla="*/ 14 h 14"/>
                <a:gd name="T12" fmla="*/ 3 w 14"/>
                <a:gd name="T13" fmla="*/ 10 h 14"/>
                <a:gd name="T14" fmla="*/ 6 w 14"/>
                <a:gd name="T15" fmla="*/ 7 h 14"/>
                <a:gd name="T16" fmla="*/ 9 w 14"/>
                <a:gd name="T17" fmla="*/ 5 h 14"/>
                <a:gd name="T18" fmla="*/ 14 w 14"/>
                <a:gd name="T19" fmla="*/ 3 h 14"/>
                <a:gd name="T20" fmla="*/ 14 w 14"/>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4"/>
                <a:gd name="T35" fmla="*/ 14 w 14"/>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4">
                  <a:moveTo>
                    <a:pt x="14" y="0"/>
                  </a:moveTo>
                  <a:lnTo>
                    <a:pt x="8" y="1"/>
                  </a:lnTo>
                  <a:lnTo>
                    <a:pt x="3" y="5"/>
                  </a:lnTo>
                  <a:lnTo>
                    <a:pt x="1" y="9"/>
                  </a:lnTo>
                  <a:lnTo>
                    <a:pt x="0" y="14"/>
                  </a:lnTo>
                  <a:lnTo>
                    <a:pt x="3" y="14"/>
                  </a:lnTo>
                  <a:lnTo>
                    <a:pt x="3" y="10"/>
                  </a:lnTo>
                  <a:lnTo>
                    <a:pt x="6" y="7"/>
                  </a:lnTo>
                  <a:lnTo>
                    <a:pt x="9" y="5"/>
                  </a:lnTo>
                  <a:lnTo>
                    <a:pt x="14" y="3"/>
                  </a:lnTo>
                  <a:lnTo>
                    <a:pt x="14"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6" name="Freeform 188"/>
            <p:cNvSpPr>
              <a:spLocks/>
            </p:cNvSpPr>
            <p:nvPr/>
          </p:nvSpPr>
          <p:spPr bwMode="blackWhite">
            <a:xfrm>
              <a:off x="3078175" y="5427668"/>
              <a:ext cx="7938" cy="7938"/>
            </a:xfrm>
            <a:custGeom>
              <a:avLst/>
              <a:gdLst>
                <a:gd name="T0" fmla="*/ 11 w 11"/>
                <a:gd name="T1" fmla="*/ 0 h 11"/>
                <a:gd name="T2" fmla="*/ 6 w 11"/>
                <a:gd name="T3" fmla="*/ 2 h 11"/>
                <a:gd name="T4" fmla="*/ 3 w 11"/>
                <a:gd name="T5" fmla="*/ 4 h 11"/>
                <a:gd name="T6" fmla="*/ 0 w 11"/>
                <a:gd name="T7" fmla="*/ 7 h 11"/>
                <a:gd name="T8" fmla="*/ 0 w 11"/>
                <a:gd name="T9" fmla="*/ 11 h 11"/>
                <a:gd name="T10" fmla="*/ 4 w 11"/>
                <a:gd name="T11" fmla="*/ 11 h 11"/>
                <a:gd name="T12" fmla="*/ 5 w 11"/>
                <a:gd name="T13" fmla="*/ 7 h 11"/>
                <a:gd name="T14" fmla="*/ 7 w 11"/>
                <a:gd name="T15" fmla="*/ 5 h 11"/>
                <a:gd name="T16" fmla="*/ 11 w 11"/>
                <a:gd name="T17" fmla="*/ 4 h 11"/>
                <a:gd name="T18" fmla="*/ 11 w 1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1"/>
                <a:gd name="T32" fmla="*/ 11 w 1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1">
                  <a:moveTo>
                    <a:pt x="11" y="0"/>
                  </a:moveTo>
                  <a:lnTo>
                    <a:pt x="6" y="2"/>
                  </a:lnTo>
                  <a:lnTo>
                    <a:pt x="3" y="4"/>
                  </a:lnTo>
                  <a:lnTo>
                    <a:pt x="0" y="7"/>
                  </a:lnTo>
                  <a:lnTo>
                    <a:pt x="0" y="11"/>
                  </a:lnTo>
                  <a:lnTo>
                    <a:pt x="4" y="11"/>
                  </a:lnTo>
                  <a:lnTo>
                    <a:pt x="5" y="7"/>
                  </a:lnTo>
                  <a:lnTo>
                    <a:pt x="7" y="5"/>
                  </a:lnTo>
                  <a:lnTo>
                    <a:pt x="11" y="4"/>
                  </a:lnTo>
                  <a:lnTo>
                    <a:pt x="11"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7" name="Freeform 189"/>
            <p:cNvSpPr>
              <a:spLocks/>
            </p:cNvSpPr>
            <p:nvPr/>
          </p:nvSpPr>
          <p:spPr bwMode="blackWhite">
            <a:xfrm>
              <a:off x="3081350" y="5430843"/>
              <a:ext cx="4763" cy="4763"/>
            </a:xfrm>
            <a:custGeom>
              <a:avLst/>
              <a:gdLst>
                <a:gd name="T0" fmla="*/ 7 w 7"/>
                <a:gd name="T1" fmla="*/ 0 h 7"/>
                <a:gd name="T2" fmla="*/ 3 w 7"/>
                <a:gd name="T3" fmla="*/ 1 h 7"/>
                <a:gd name="T4" fmla="*/ 1 w 7"/>
                <a:gd name="T5" fmla="*/ 3 h 7"/>
                <a:gd name="T6" fmla="*/ 0 w 7"/>
                <a:gd name="T7" fmla="*/ 7 h 7"/>
                <a:gd name="T8" fmla="*/ 3 w 7"/>
                <a:gd name="T9" fmla="*/ 7 h 7"/>
                <a:gd name="T10" fmla="*/ 5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3" y="1"/>
                  </a:lnTo>
                  <a:lnTo>
                    <a:pt x="1" y="3"/>
                  </a:lnTo>
                  <a:lnTo>
                    <a:pt x="0" y="7"/>
                  </a:lnTo>
                  <a:lnTo>
                    <a:pt x="3" y="7"/>
                  </a:lnTo>
                  <a:lnTo>
                    <a:pt x="5" y="5"/>
                  </a:lnTo>
                  <a:lnTo>
                    <a:pt x="7" y="3"/>
                  </a:lnTo>
                  <a:lnTo>
                    <a:pt x="7"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8" name="Freeform 190"/>
            <p:cNvSpPr>
              <a:spLocks/>
            </p:cNvSpPr>
            <p:nvPr/>
          </p:nvSpPr>
          <p:spPr bwMode="blackWhite">
            <a:xfrm>
              <a:off x="3084525" y="5434018"/>
              <a:ext cx="1588" cy="1588"/>
            </a:xfrm>
            <a:custGeom>
              <a:avLst/>
              <a:gdLst>
                <a:gd name="T0" fmla="*/ 4 w 4"/>
                <a:gd name="T1" fmla="*/ 0 h 4"/>
                <a:gd name="T2" fmla="*/ 2 w 4"/>
                <a:gd name="T3" fmla="*/ 2 h 4"/>
                <a:gd name="T4" fmla="*/ 0 w 4"/>
                <a:gd name="T5" fmla="*/ 4 h 4"/>
                <a:gd name="T6" fmla="*/ 4 w 4"/>
                <a:gd name="T7" fmla="*/ 4 h 4"/>
                <a:gd name="T8" fmla="*/ 4 w 4"/>
                <a:gd name="T9" fmla="*/ 4 h 4"/>
                <a:gd name="T10" fmla="*/ 4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0"/>
                  </a:moveTo>
                  <a:lnTo>
                    <a:pt x="2" y="2"/>
                  </a:lnTo>
                  <a:lnTo>
                    <a:pt x="0" y="4"/>
                  </a:lnTo>
                  <a:lnTo>
                    <a:pt x="4" y="4"/>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99" name="Freeform 191"/>
            <p:cNvSpPr>
              <a:spLocks/>
            </p:cNvSpPr>
            <p:nvPr/>
          </p:nvSpPr>
          <p:spPr bwMode="blackWhite">
            <a:xfrm>
              <a:off x="3028962" y="5380043"/>
              <a:ext cx="57150" cy="55563"/>
            </a:xfrm>
            <a:custGeom>
              <a:avLst/>
              <a:gdLst>
                <a:gd name="T0" fmla="*/ 0 w 73"/>
                <a:gd name="T1" fmla="*/ 35 h 72"/>
                <a:gd name="T2" fmla="*/ 2 w 73"/>
                <a:gd name="T3" fmla="*/ 24 h 72"/>
                <a:gd name="T4" fmla="*/ 8 w 73"/>
                <a:gd name="T5" fmla="*/ 12 h 72"/>
                <a:gd name="T6" fmla="*/ 18 w 73"/>
                <a:gd name="T7" fmla="*/ 5 h 72"/>
                <a:gd name="T8" fmla="*/ 29 w 73"/>
                <a:gd name="T9" fmla="*/ 0 h 72"/>
                <a:gd name="T10" fmla="*/ 42 w 73"/>
                <a:gd name="T11" fmla="*/ 0 h 72"/>
                <a:gd name="T12" fmla="*/ 54 w 73"/>
                <a:gd name="T13" fmla="*/ 5 h 72"/>
                <a:gd name="T14" fmla="*/ 63 w 73"/>
                <a:gd name="T15" fmla="*/ 12 h 72"/>
                <a:gd name="T16" fmla="*/ 71 w 73"/>
                <a:gd name="T17" fmla="*/ 24 h 72"/>
                <a:gd name="T18" fmla="*/ 73 w 73"/>
                <a:gd name="T19" fmla="*/ 35 h 72"/>
                <a:gd name="T20" fmla="*/ 71 w 73"/>
                <a:gd name="T21" fmla="*/ 48 h 72"/>
                <a:gd name="T22" fmla="*/ 63 w 73"/>
                <a:gd name="T23" fmla="*/ 59 h 72"/>
                <a:gd name="T24" fmla="*/ 54 w 73"/>
                <a:gd name="T25" fmla="*/ 67 h 72"/>
                <a:gd name="T26" fmla="*/ 42 w 73"/>
                <a:gd name="T27" fmla="*/ 72 h 72"/>
                <a:gd name="T28" fmla="*/ 29 w 73"/>
                <a:gd name="T29" fmla="*/ 72 h 72"/>
                <a:gd name="T30" fmla="*/ 18 w 73"/>
                <a:gd name="T31" fmla="*/ 67 h 72"/>
                <a:gd name="T32" fmla="*/ 8 w 73"/>
                <a:gd name="T33" fmla="*/ 59 h 72"/>
                <a:gd name="T34" fmla="*/ 2 w 73"/>
                <a:gd name="T35" fmla="*/ 48 h 72"/>
                <a:gd name="T36" fmla="*/ 0 w 73"/>
                <a:gd name="T37" fmla="*/ 35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72"/>
                <a:gd name="T59" fmla="*/ 73 w 73"/>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72">
                  <a:moveTo>
                    <a:pt x="0" y="35"/>
                  </a:moveTo>
                  <a:lnTo>
                    <a:pt x="2" y="24"/>
                  </a:lnTo>
                  <a:lnTo>
                    <a:pt x="8" y="12"/>
                  </a:lnTo>
                  <a:lnTo>
                    <a:pt x="18" y="5"/>
                  </a:lnTo>
                  <a:lnTo>
                    <a:pt x="29" y="0"/>
                  </a:lnTo>
                  <a:lnTo>
                    <a:pt x="42" y="0"/>
                  </a:lnTo>
                  <a:lnTo>
                    <a:pt x="54" y="5"/>
                  </a:lnTo>
                  <a:lnTo>
                    <a:pt x="63" y="12"/>
                  </a:lnTo>
                  <a:lnTo>
                    <a:pt x="71" y="24"/>
                  </a:lnTo>
                  <a:lnTo>
                    <a:pt x="73" y="35"/>
                  </a:lnTo>
                  <a:lnTo>
                    <a:pt x="71" y="48"/>
                  </a:lnTo>
                  <a:lnTo>
                    <a:pt x="63" y="59"/>
                  </a:lnTo>
                  <a:lnTo>
                    <a:pt x="54" y="67"/>
                  </a:lnTo>
                  <a:lnTo>
                    <a:pt x="42" y="72"/>
                  </a:lnTo>
                  <a:lnTo>
                    <a:pt x="29" y="72"/>
                  </a:lnTo>
                  <a:lnTo>
                    <a:pt x="18" y="67"/>
                  </a:lnTo>
                  <a:lnTo>
                    <a:pt x="8" y="59"/>
                  </a:lnTo>
                  <a:lnTo>
                    <a:pt x="2" y="48"/>
                  </a:lnTo>
                  <a:lnTo>
                    <a:pt x="0" y="35"/>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0" name="Freeform 192"/>
            <p:cNvSpPr>
              <a:spLocks/>
            </p:cNvSpPr>
            <p:nvPr/>
          </p:nvSpPr>
          <p:spPr bwMode="blackWhite">
            <a:xfrm>
              <a:off x="3028962" y="5378456"/>
              <a:ext cx="57150" cy="57150"/>
            </a:xfrm>
            <a:custGeom>
              <a:avLst/>
              <a:gdLst>
                <a:gd name="T0" fmla="*/ 73 w 73"/>
                <a:gd name="T1" fmla="*/ 0 h 73"/>
                <a:gd name="T2" fmla="*/ 60 w 73"/>
                <a:gd name="T3" fmla="*/ 1 h 73"/>
                <a:gd name="T4" fmla="*/ 47 w 73"/>
                <a:gd name="T5" fmla="*/ 5 h 73"/>
                <a:gd name="T6" fmla="*/ 36 w 73"/>
                <a:gd name="T7" fmla="*/ 11 h 73"/>
                <a:gd name="T8" fmla="*/ 26 w 73"/>
                <a:gd name="T9" fmla="*/ 18 h 73"/>
                <a:gd name="T10" fmla="*/ 16 w 73"/>
                <a:gd name="T11" fmla="*/ 26 h 73"/>
                <a:gd name="T12" fmla="*/ 9 w 73"/>
                <a:gd name="T13" fmla="*/ 36 h 73"/>
                <a:gd name="T14" fmla="*/ 4 w 73"/>
                <a:gd name="T15" fmla="*/ 48 h 73"/>
                <a:gd name="T16" fmla="*/ 1 w 73"/>
                <a:gd name="T17" fmla="*/ 61 h 73"/>
                <a:gd name="T18" fmla="*/ 0 w 73"/>
                <a:gd name="T19" fmla="*/ 73 h 73"/>
                <a:gd name="T20" fmla="*/ 0 w 73"/>
                <a:gd name="T21" fmla="*/ 0 h 73"/>
                <a:gd name="T22" fmla="*/ 73 w 73"/>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73"/>
                <a:gd name="T38" fmla="*/ 73 w 73"/>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73">
                  <a:moveTo>
                    <a:pt x="73" y="0"/>
                  </a:moveTo>
                  <a:lnTo>
                    <a:pt x="60" y="1"/>
                  </a:lnTo>
                  <a:lnTo>
                    <a:pt x="47" y="5"/>
                  </a:lnTo>
                  <a:lnTo>
                    <a:pt x="36" y="11"/>
                  </a:lnTo>
                  <a:lnTo>
                    <a:pt x="26" y="18"/>
                  </a:lnTo>
                  <a:lnTo>
                    <a:pt x="16" y="26"/>
                  </a:lnTo>
                  <a:lnTo>
                    <a:pt x="9" y="36"/>
                  </a:lnTo>
                  <a:lnTo>
                    <a:pt x="4" y="48"/>
                  </a:lnTo>
                  <a:lnTo>
                    <a:pt x="1" y="61"/>
                  </a:lnTo>
                  <a:lnTo>
                    <a:pt x="0" y="73"/>
                  </a:lnTo>
                  <a:lnTo>
                    <a:pt x="0" y="0"/>
                  </a:lnTo>
                  <a:lnTo>
                    <a:pt x="7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1" name="Freeform 193"/>
            <p:cNvSpPr>
              <a:spLocks/>
            </p:cNvSpPr>
            <p:nvPr/>
          </p:nvSpPr>
          <p:spPr bwMode="blackWhite">
            <a:xfrm>
              <a:off x="3028962" y="5378456"/>
              <a:ext cx="57150" cy="57150"/>
            </a:xfrm>
            <a:custGeom>
              <a:avLst/>
              <a:gdLst>
                <a:gd name="T0" fmla="*/ 73 w 73"/>
                <a:gd name="T1" fmla="*/ 0 h 73"/>
                <a:gd name="T2" fmla="*/ 60 w 73"/>
                <a:gd name="T3" fmla="*/ 1 h 73"/>
                <a:gd name="T4" fmla="*/ 47 w 73"/>
                <a:gd name="T5" fmla="*/ 5 h 73"/>
                <a:gd name="T6" fmla="*/ 36 w 73"/>
                <a:gd name="T7" fmla="*/ 11 h 73"/>
                <a:gd name="T8" fmla="*/ 26 w 73"/>
                <a:gd name="T9" fmla="*/ 18 h 73"/>
                <a:gd name="T10" fmla="*/ 16 w 73"/>
                <a:gd name="T11" fmla="*/ 26 h 73"/>
                <a:gd name="T12" fmla="*/ 9 w 73"/>
                <a:gd name="T13" fmla="*/ 36 h 73"/>
                <a:gd name="T14" fmla="*/ 4 w 73"/>
                <a:gd name="T15" fmla="*/ 48 h 73"/>
                <a:gd name="T16" fmla="*/ 1 w 73"/>
                <a:gd name="T17" fmla="*/ 61 h 73"/>
                <a:gd name="T18" fmla="*/ 0 w 73"/>
                <a:gd name="T19" fmla="*/ 73 h 73"/>
                <a:gd name="T20" fmla="*/ 4 w 73"/>
                <a:gd name="T21" fmla="*/ 73 h 73"/>
                <a:gd name="T22" fmla="*/ 5 w 73"/>
                <a:gd name="T23" fmla="*/ 61 h 73"/>
                <a:gd name="T24" fmla="*/ 7 w 73"/>
                <a:gd name="T25" fmla="*/ 49 h 73"/>
                <a:gd name="T26" fmla="*/ 13 w 73"/>
                <a:gd name="T27" fmla="*/ 39 h 73"/>
                <a:gd name="T28" fmla="*/ 19 w 73"/>
                <a:gd name="T29" fmla="*/ 28 h 73"/>
                <a:gd name="T30" fmla="*/ 28 w 73"/>
                <a:gd name="T31" fmla="*/ 20 h 73"/>
                <a:gd name="T32" fmla="*/ 38 w 73"/>
                <a:gd name="T33" fmla="*/ 13 h 73"/>
                <a:gd name="T34" fmla="*/ 48 w 73"/>
                <a:gd name="T35" fmla="*/ 8 h 73"/>
                <a:gd name="T36" fmla="*/ 60 w 73"/>
                <a:gd name="T37" fmla="*/ 5 h 73"/>
                <a:gd name="T38" fmla="*/ 73 w 73"/>
                <a:gd name="T39" fmla="*/ 4 h 73"/>
                <a:gd name="T40" fmla="*/ 73 w 73"/>
                <a:gd name="T41" fmla="*/ 0 h 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3"/>
                <a:gd name="T64" fmla="*/ 0 h 73"/>
                <a:gd name="T65" fmla="*/ 73 w 73"/>
                <a:gd name="T66" fmla="*/ 73 h 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3" h="73">
                  <a:moveTo>
                    <a:pt x="73" y="0"/>
                  </a:moveTo>
                  <a:lnTo>
                    <a:pt x="60" y="1"/>
                  </a:lnTo>
                  <a:lnTo>
                    <a:pt x="47" y="5"/>
                  </a:lnTo>
                  <a:lnTo>
                    <a:pt x="36" y="11"/>
                  </a:lnTo>
                  <a:lnTo>
                    <a:pt x="26" y="18"/>
                  </a:lnTo>
                  <a:lnTo>
                    <a:pt x="16" y="26"/>
                  </a:lnTo>
                  <a:lnTo>
                    <a:pt x="9" y="36"/>
                  </a:lnTo>
                  <a:lnTo>
                    <a:pt x="4" y="48"/>
                  </a:lnTo>
                  <a:lnTo>
                    <a:pt x="1" y="61"/>
                  </a:lnTo>
                  <a:lnTo>
                    <a:pt x="0" y="73"/>
                  </a:lnTo>
                  <a:lnTo>
                    <a:pt x="4" y="73"/>
                  </a:lnTo>
                  <a:lnTo>
                    <a:pt x="5" y="61"/>
                  </a:lnTo>
                  <a:lnTo>
                    <a:pt x="7" y="49"/>
                  </a:lnTo>
                  <a:lnTo>
                    <a:pt x="13" y="39"/>
                  </a:lnTo>
                  <a:lnTo>
                    <a:pt x="19" y="28"/>
                  </a:lnTo>
                  <a:lnTo>
                    <a:pt x="28" y="20"/>
                  </a:lnTo>
                  <a:lnTo>
                    <a:pt x="38" y="13"/>
                  </a:lnTo>
                  <a:lnTo>
                    <a:pt x="48" y="8"/>
                  </a:lnTo>
                  <a:lnTo>
                    <a:pt x="60" y="5"/>
                  </a:lnTo>
                  <a:lnTo>
                    <a:pt x="73" y="4"/>
                  </a:lnTo>
                  <a:lnTo>
                    <a:pt x="7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2" name="Freeform 194"/>
            <p:cNvSpPr>
              <a:spLocks/>
            </p:cNvSpPr>
            <p:nvPr/>
          </p:nvSpPr>
          <p:spPr bwMode="blackWhite">
            <a:xfrm>
              <a:off x="3032137" y="5381631"/>
              <a:ext cx="53975" cy="53975"/>
            </a:xfrm>
            <a:custGeom>
              <a:avLst/>
              <a:gdLst>
                <a:gd name="T0" fmla="*/ 69 w 69"/>
                <a:gd name="T1" fmla="*/ 0 h 69"/>
                <a:gd name="T2" fmla="*/ 56 w 69"/>
                <a:gd name="T3" fmla="*/ 1 h 69"/>
                <a:gd name="T4" fmla="*/ 44 w 69"/>
                <a:gd name="T5" fmla="*/ 4 h 69"/>
                <a:gd name="T6" fmla="*/ 34 w 69"/>
                <a:gd name="T7" fmla="*/ 9 h 69"/>
                <a:gd name="T8" fmla="*/ 24 w 69"/>
                <a:gd name="T9" fmla="*/ 16 h 69"/>
                <a:gd name="T10" fmla="*/ 15 w 69"/>
                <a:gd name="T11" fmla="*/ 24 h 69"/>
                <a:gd name="T12" fmla="*/ 9 w 69"/>
                <a:gd name="T13" fmla="*/ 35 h 69"/>
                <a:gd name="T14" fmla="*/ 3 w 69"/>
                <a:gd name="T15" fmla="*/ 45 h 69"/>
                <a:gd name="T16" fmla="*/ 1 w 69"/>
                <a:gd name="T17" fmla="*/ 57 h 69"/>
                <a:gd name="T18" fmla="*/ 0 w 69"/>
                <a:gd name="T19" fmla="*/ 69 h 69"/>
                <a:gd name="T20" fmla="*/ 3 w 69"/>
                <a:gd name="T21" fmla="*/ 69 h 69"/>
                <a:gd name="T22" fmla="*/ 3 w 69"/>
                <a:gd name="T23" fmla="*/ 58 h 69"/>
                <a:gd name="T24" fmla="*/ 7 w 69"/>
                <a:gd name="T25" fmla="*/ 47 h 69"/>
                <a:gd name="T26" fmla="*/ 11 w 69"/>
                <a:gd name="T27" fmla="*/ 36 h 69"/>
                <a:gd name="T28" fmla="*/ 18 w 69"/>
                <a:gd name="T29" fmla="*/ 27 h 69"/>
                <a:gd name="T30" fmla="*/ 27 w 69"/>
                <a:gd name="T31" fmla="*/ 18 h 69"/>
                <a:gd name="T32" fmla="*/ 36 w 69"/>
                <a:gd name="T33" fmla="*/ 12 h 69"/>
                <a:gd name="T34" fmla="*/ 45 w 69"/>
                <a:gd name="T35" fmla="*/ 8 h 69"/>
                <a:gd name="T36" fmla="*/ 57 w 69"/>
                <a:gd name="T37" fmla="*/ 4 h 69"/>
                <a:gd name="T38" fmla="*/ 69 w 69"/>
                <a:gd name="T39" fmla="*/ 3 h 69"/>
                <a:gd name="T40" fmla="*/ 69 w 69"/>
                <a:gd name="T41" fmla="*/ 0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69"/>
                <a:gd name="T65" fmla="*/ 69 w 69"/>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69">
                  <a:moveTo>
                    <a:pt x="69" y="0"/>
                  </a:moveTo>
                  <a:lnTo>
                    <a:pt x="56" y="1"/>
                  </a:lnTo>
                  <a:lnTo>
                    <a:pt x="44" y="4"/>
                  </a:lnTo>
                  <a:lnTo>
                    <a:pt x="34" y="9"/>
                  </a:lnTo>
                  <a:lnTo>
                    <a:pt x="24" y="16"/>
                  </a:lnTo>
                  <a:lnTo>
                    <a:pt x="15" y="24"/>
                  </a:lnTo>
                  <a:lnTo>
                    <a:pt x="9" y="35"/>
                  </a:lnTo>
                  <a:lnTo>
                    <a:pt x="3" y="45"/>
                  </a:lnTo>
                  <a:lnTo>
                    <a:pt x="1" y="57"/>
                  </a:lnTo>
                  <a:lnTo>
                    <a:pt x="0" y="69"/>
                  </a:lnTo>
                  <a:lnTo>
                    <a:pt x="3" y="69"/>
                  </a:lnTo>
                  <a:lnTo>
                    <a:pt x="3" y="58"/>
                  </a:lnTo>
                  <a:lnTo>
                    <a:pt x="7" y="47"/>
                  </a:lnTo>
                  <a:lnTo>
                    <a:pt x="11" y="36"/>
                  </a:lnTo>
                  <a:lnTo>
                    <a:pt x="18" y="27"/>
                  </a:lnTo>
                  <a:lnTo>
                    <a:pt x="27" y="18"/>
                  </a:lnTo>
                  <a:lnTo>
                    <a:pt x="36" y="12"/>
                  </a:lnTo>
                  <a:lnTo>
                    <a:pt x="45" y="8"/>
                  </a:lnTo>
                  <a:lnTo>
                    <a:pt x="57" y="4"/>
                  </a:lnTo>
                  <a:lnTo>
                    <a:pt x="69" y="3"/>
                  </a:lnTo>
                  <a:lnTo>
                    <a:pt x="69" y="0"/>
                  </a:lnTo>
                  <a:close/>
                </a:path>
              </a:pathLst>
            </a:custGeom>
            <a:solidFill>
              <a:srgbClr val="9D9D9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3" name="Freeform 195"/>
            <p:cNvSpPr>
              <a:spLocks/>
            </p:cNvSpPr>
            <p:nvPr/>
          </p:nvSpPr>
          <p:spPr bwMode="blackWhite">
            <a:xfrm>
              <a:off x="3035313" y="5384806"/>
              <a:ext cx="50800" cy="50800"/>
            </a:xfrm>
            <a:custGeom>
              <a:avLst/>
              <a:gdLst>
                <a:gd name="T0" fmla="*/ 66 w 66"/>
                <a:gd name="T1" fmla="*/ 0 h 66"/>
                <a:gd name="T2" fmla="*/ 54 w 66"/>
                <a:gd name="T3" fmla="*/ 1 h 66"/>
                <a:gd name="T4" fmla="*/ 42 w 66"/>
                <a:gd name="T5" fmla="*/ 5 h 66"/>
                <a:gd name="T6" fmla="*/ 33 w 66"/>
                <a:gd name="T7" fmla="*/ 9 h 66"/>
                <a:gd name="T8" fmla="*/ 24 w 66"/>
                <a:gd name="T9" fmla="*/ 15 h 66"/>
                <a:gd name="T10" fmla="*/ 15 w 66"/>
                <a:gd name="T11" fmla="*/ 24 h 66"/>
                <a:gd name="T12" fmla="*/ 8 w 66"/>
                <a:gd name="T13" fmla="*/ 33 h 66"/>
                <a:gd name="T14" fmla="*/ 4 w 66"/>
                <a:gd name="T15" fmla="*/ 44 h 66"/>
                <a:gd name="T16" fmla="*/ 0 w 66"/>
                <a:gd name="T17" fmla="*/ 55 h 66"/>
                <a:gd name="T18" fmla="*/ 0 w 66"/>
                <a:gd name="T19" fmla="*/ 66 h 66"/>
                <a:gd name="T20" fmla="*/ 4 w 66"/>
                <a:gd name="T21" fmla="*/ 66 h 66"/>
                <a:gd name="T22" fmla="*/ 4 w 66"/>
                <a:gd name="T23" fmla="*/ 55 h 66"/>
                <a:gd name="T24" fmla="*/ 7 w 66"/>
                <a:gd name="T25" fmla="*/ 45 h 66"/>
                <a:gd name="T26" fmla="*/ 12 w 66"/>
                <a:gd name="T27" fmla="*/ 35 h 66"/>
                <a:gd name="T28" fmla="*/ 18 w 66"/>
                <a:gd name="T29" fmla="*/ 26 h 66"/>
                <a:gd name="T30" fmla="*/ 26 w 66"/>
                <a:gd name="T31" fmla="*/ 19 h 66"/>
                <a:gd name="T32" fmla="*/ 34 w 66"/>
                <a:gd name="T33" fmla="*/ 12 h 66"/>
                <a:gd name="T34" fmla="*/ 44 w 66"/>
                <a:gd name="T35" fmla="*/ 7 h 66"/>
                <a:gd name="T36" fmla="*/ 54 w 66"/>
                <a:gd name="T37" fmla="*/ 5 h 66"/>
                <a:gd name="T38" fmla="*/ 66 w 66"/>
                <a:gd name="T39" fmla="*/ 4 h 66"/>
                <a:gd name="T40" fmla="*/ 66 w 66"/>
                <a:gd name="T41" fmla="*/ 0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6"/>
                <a:gd name="T64" fmla="*/ 0 h 66"/>
                <a:gd name="T65" fmla="*/ 66 w 66"/>
                <a:gd name="T66" fmla="*/ 66 h 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6" h="66">
                  <a:moveTo>
                    <a:pt x="66" y="0"/>
                  </a:moveTo>
                  <a:lnTo>
                    <a:pt x="54" y="1"/>
                  </a:lnTo>
                  <a:lnTo>
                    <a:pt x="42" y="5"/>
                  </a:lnTo>
                  <a:lnTo>
                    <a:pt x="33" y="9"/>
                  </a:lnTo>
                  <a:lnTo>
                    <a:pt x="24" y="15"/>
                  </a:lnTo>
                  <a:lnTo>
                    <a:pt x="15" y="24"/>
                  </a:lnTo>
                  <a:lnTo>
                    <a:pt x="8" y="33"/>
                  </a:lnTo>
                  <a:lnTo>
                    <a:pt x="4" y="44"/>
                  </a:lnTo>
                  <a:lnTo>
                    <a:pt x="0" y="55"/>
                  </a:lnTo>
                  <a:lnTo>
                    <a:pt x="0" y="66"/>
                  </a:lnTo>
                  <a:lnTo>
                    <a:pt x="4" y="66"/>
                  </a:lnTo>
                  <a:lnTo>
                    <a:pt x="4" y="55"/>
                  </a:lnTo>
                  <a:lnTo>
                    <a:pt x="7" y="45"/>
                  </a:lnTo>
                  <a:lnTo>
                    <a:pt x="12" y="35"/>
                  </a:lnTo>
                  <a:lnTo>
                    <a:pt x="18" y="26"/>
                  </a:lnTo>
                  <a:lnTo>
                    <a:pt x="26" y="19"/>
                  </a:lnTo>
                  <a:lnTo>
                    <a:pt x="34" y="12"/>
                  </a:lnTo>
                  <a:lnTo>
                    <a:pt x="44" y="7"/>
                  </a:lnTo>
                  <a:lnTo>
                    <a:pt x="54" y="5"/>
                  </a:lnTo>
                  <a:lnTo>
                    <a:pt x="66" y="4"/>
                  </a:lnTo>
                  <a:lnTo>
                    <a:pt x="66"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4" name="Freeform 196"/>
            <p:cNvSpPr>
              <a:spLocks/>
            </p:cNvSpPr>
            <p:nvPr/>
          </p:nvSpPr>
          <p:spPr bwMode="blackWhite">
            <a:xfrm>
              <a:off x="3036900" y="5386393"/>
              <a:ext cx="49213" cy="49213"/>
            </a:xfrm>
            <a:custGeom>
              <a:avLst/>
              <a:gdLst>
                <a:gd name="T0" fmla="*/ 62 w 62"/>
                <a:gd name="T1" fmla="*/ 0 h 62"/>
                <a:gd name="T2" fmla="*/ 50 w 62"/>
                <a:gd name="T3" fmla="*/ 1 h 62"/>
                <a:gd name="T4" fmla="*/ 40 w 62"/>
                <a:gd name="T5" fmla="*/ 3 h 62"/>
                <a:gd name="T6" fmla="*/ 30 w 62"/>
                <a:gd name="T7" fmla="*/ 8 h 62"/>
                <a:gd name="T8" fmla="*/ 22 w 62"/>
                <a:gd name="T9" fmla="*/ 15 h 62"/>
                <a:gd name="T10" fmla="*/ 14 w 62"/>
                <a:gd name="T11" fmla="*/ 22 h 62"/>
                <a:gd name="T12" fmla="*/ 8 w 62"/>
                <a:gd name="T13" fmla="*/ 31 h 62"/>
                <a:gd name="T14" fmla="*/ 3 w 62"/>
                <a:gd name="T15" fmla="*/ 41 h 62"/>
                <a:gd name="T16" fmla="*/ 0 w 62"/>
                <a:gd name="T17" fmla="*/ 51 h 62"/>
                <a:gd name="T18" fmla="*/ 0 w 62"/>
                <a:gd name="T19" fmla="*/ 62 h 62"/>
                <a:gd name="T20" fmla="*/ 3 w 62"/>
                <a:gd name="T21" fmla="*/ 62 h 62"/>
                <a:gd name="T22" fmla="*/ 3 w 62"/>
                <a:gd name="T23" fmla="*/ 51 h 62"/>
                <a:gd name="T24" fmla="*/ 7 w 62"/>
                <a:gd name="T25" fmla="*/ 40 h 62"/>
                <a:gd name="T26" fmla="*/ 13 w 62"/>
                <a:gd name="T27" fmla="*/ 29 h 62"/>
                <a:gd name="T28" fmla="*/ 20 w 62"/>
                <a:gd name="T29" fmla="*/ 21 h 62"/>
                <a:gd name="T30" fmla="*/ 29 w 62"/>
                <a:gd name="T31" fmla="*/ 14 h 62"/>
                <a:gd name="T32" fmla="*/ 38 w 62"/>
                <a:gd name="T33" fmla="*/ 8 h 62"/>
                <a:gd name="T34" fmla="*/ 50 w 62"/>
                <a:gd name="T35" fmla="*/ 4 h 62"/>
                <a:gd name="T36" fmla="*/ 62 w 62"/>
                <a:gd name="T37" fmla="*/ 3 h 62"/>
                <a:gd name="T38" fmla="*/ 62 w 62"/>
                <a:gd name="T39" fmla="*/ 0 h 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62"/>
                <a:gd name="T62" fmla="*/ 62 w 62"/>
                <a:gd name="T63" fmla="*/ 62 h 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62">
                  <a:moveTo>
                    <a:pt x="62" y="0"/>
                  </a:moveTo>
                  <a:lnTo>
                    <a:pt x="50" y="1"/>
                  </a:lnTo>
                  <a:lnTo>
                    <a:pt x="40" y="3"/>
                  </a:lnTo>
                  <a:lnTo>
                    <a:pt x="30" y="8"/>
                  </a:lnTo>
                  <a:lnTo>
                    <a:pt x="22" y="15"/>
                  </a:lnTo>
                  <a:lnTo>
                    <a:pt x="14" y="22"/>
                  </a:lnTo>
                  <a:lnTo>
                    <a:pt x="8" y="31"/>
                  </a:lnTo>
                  <a:lnTo>
                    <a:pt x="3" y="41"/>
                  </a:lnTo>
                  <a:lnTo>
                    <a:pt x="0" y="51"/>
                  </a:lnTo>
                  <a:lnTo>
                    <a:pt x="0" y="62"/>
                  </a:lnTo>
                  <a:lnTo>
                    <a:pt x="3" y="62"/>
                  </a:lnTo>
                  <a:lnTo>
                    <a:pt x="3" y="51"/>
                  </a:lnTo>
                  <a:lnTo>
                    <a:pt x="7" y="40"/>
                  </a:lnTo>
                  <a:lnTo>
                    <a:pt x="13" y="29"/>
                  </a:lnTo>
                  <a:lnTo>
                    <a:pt x="20" y="21"/>
                  </a:lnTo>
                  <a:lnTo>
                    <a:pt x="29" y="14"/>
                  </a:lnTo>
                  <a:lnTo>
                    <a:pt x="38" y="8"/>
                  </a:lnTo>
                  <a:lnTo>
                    <a:pt x="50" y="4"/>
                  </a:lnTo>
                  <a:lnTo>
                    <a:pt x="62" y="3"/>
                  </a:lnTo>
                  <a:lnTo>
                    <a:pt x="62" y="0"/>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5" name="Freeform 197"/>
            <p:cNvSpPr>
              <a:spLocks/>
            </p:cNvSpPr>
            <p:nvPr/>
          </p:nvSpPr>
          <p:spPr bwMode="blackWhite">
            <a:xfrm>
              <a:off x="3040075" y="5389568"/>
              <a:ext cx="46038" cy="46038"/>
            </a:xfrm>
            <a:custGeom>
              <a:avLst/>
              <a:gdLst>
                <a:gd name="T0" fmla="*/ 59 w 59"/>
                <a:gd name="T1" fmla="*/ 0 h 59"/>
                <a:gd name="T2" fmla="*/ 47 w 59"/>
                <a:gd name="T3" fmla="*/ 1 h 59"/>
                <a:gd name="T4" fmla="*/ 35 w 59"/>
                <a:gd name="T5" fmla="*/ 5 h 59"/>
                <a:gd name="T6" fmla="*/ 26 w 59"/>
                <a:gd name="T7" fmla="*/ 11 h 59"/>
                <a:gd name="T8" fmla="*/ 17 w 59"/>
                <a:gd name="T9" fmla="*/ 18 h 59"/>
                <a:gd name="T10" fmla="*/ 10 w 59"/>
                <a:gd name="T11" fmla="*/ 26 h 59"/>
                <a:gd name="T12" fmla="*/ 4 w 59"/>
                <a:gd name="T13" fmla="*/ 37 h 59"/>
                <a:gd name="T14" fmla="*/ 0 w 59"/>
                <a:gd name="T15" fmla="*/ 48 h 59"/>
                <a:gd name="T16" fmla="*/ 0 w 59"/>
                <a:gd name="T17" fmla="*/ 59 h 59"/>
                <a:gd name="T18" fmla="*/ 2 w 59"/>
                <a:gd name="T19" fmla="*/ 59 h 59"/>
                <a:gd name="T20" fmla="*/ 4 w 59"/>
                <a:gd name="T21" fmla="*/ 48 h 59"/>
                <a:gd name="T22" fmla="*/ 7 w 59"/>
                <a:gd name="T23" fmla="*/ 38 h 59"/>
                <a:gd name="T24" fmla="*/ 12 w 59"/>
                <a:gd name="T25" fmla="*/ 28 h 59"/>
                <a:gd name="T26" fmla="*/ 19 w 59"/>
                <a:gd name="T27" fmla="*/ 20 h 59"/>
                <a:gd name="T28" fmla="*/ 27 w 59"/>
                <a:gd name="T29" fmla="*/ 13 h 59"/>
                <a:gd name="T30" fmla="*/ 38 w 59"/>
                <a:gd name="T31" fmla="*/ 8 h 59"/>
                <a:gd name="T32" fmla="*/ 47 w 59"/>
                <a:gd name="T33" fmla="*/ 5 h 59"/>
                <a:gd name="T34" fmla="*/ 59 w 59"/>
                <a:gd name="T35" fmla="*/ 4 h 59"/>
                <a:gd name="T36" fmla="*/ 59 w 59"/>
                <a:gd name="T37" fmla="*/ 0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9"/>
                <a:gd name="T58" fmla="*/ 0 h 59"/>
                <a:gd name="T59" fmla="*/ 59 w 59"/>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9" h="59">
                  <a:moveTo>
                    <a:pt x="59" y="0"/>
                  </a:moveTo>
                  <a:lnTo>
                    <a:pt x="47" y="1"/>
                  </a:lnTo>
                  <a:lnTo>
                    <a:pt x="35" y="5"/>
                  </a:lnTo>
                  <a:lnTo>
                    <a:pt x="26" y="11"/>
                  </a:lnTo>
                  <a:lnTo>
                    <a:pt x="17" y="18"/>
                  </a:lnTo>
                  <a:lnTo>
                    <a:pt x="10" y="26"/>
                  </a:lnTo>
                  <a:lnTo>
                    <a:pt x="4" y="37"/>
                  </a:lnTo>
                  <a:lnTo>
                    <a:pt x="0" y="48"/>
                  </a:lnTo>
                  <a:lnTo>
                    <a:pt x="0" y="59"/>
                  </a:lnTo>
                  <a:lnTo>
                    <a:pt x="2" y="59"/>
                  </a:lnTo>
                  <a:lnTo>
                    <a:pt x="4" y="48"/>
                  </a:lnTo>
                  <a:lnTo>
                    <a:pt x="7" y="38"/>
                  </a:lnTo>
                  <a:lnTo>
                    <a:pt x="12" y="28"/>
                  </a:lnTo>
                  <a:lnTo>
                    <a:pt x="19" y="20"/>
                  </a:lnTo>
                  <a:lnTo>
                    <a:pt x="27" y="13"/>
                  </a:lnTo>
                  <a:lnTo>
                    <a:pt x="38" y="8"/>
                  </a:lnTo>
                  <a:lnTo>
                    <a:pt x="47" y="5"/>
                  </a:lnTo>
                  <a:lnTo>
                    <a:pt x="59" y="4"/>
                  </a:lnTo>
                  <a:lnTo>
                    <a:pt x="59"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6" name="Freeform 198"/>
            <p:cNvSpPr>
              <a:spLocks/>
            </p:cNvSpPr>
            <p:nvPr/>
          </p:nvSpPr>
          <p:spPr bwMode="blackWhite">
            <a:xfrm>
              <a:off x="3041663" y="5392743"/>
              <a:ext cx="44450" cy="42863"/>
            </a:xfrm>
            <a:custGeom>
              <a:avLst/>
              <a:gdLst>
                <a:gd name="T0" fmla="*/ 57 w 57"/>
                <a:gd name="T1" fmla="*/ 0 h 55"/>
                <a:gd name="T2" fmla="*/ 45 w 57"/>
                <a:gd name="T3" fmla="*/ 1 h 55"/>
                <a:gd name="T4" fmla="*/ 36 w 57"/>
                <a:gd name="T5" fmla="*/ 4 h 55"/>
                <a:gd name="T6" fmla="*/ 25 w 57"/>
                <a:gd name="T7" fmla="*/ 9 h 55"/>
                <a:gd name="T8" fmla="*/ 17 w 57"/>
                <a:gd name="T9" fmla="*/ 16 h 55"/>
                <a:gd name="T10" fmla="*/ 10 w 57"/>
                <a:gd name="T11" fmla="*/ 24 h 55"/>
                <a:gd name="T12" fmla="*/ 5 w 57"/>
                <a:gd name="T13" fmla="*/ 34 h 55"/>
                <a:gd name="T14" fmla="*/ 2 w 57"/>
                <a:gd name="T15" fmla="*/ 44 h 55"/>
                <a:gd name="T16" fmla="*/ 0 w 57"/>
                <a:gd name="T17" fmla="*/ 55 h 55"/>
                <a:gd name="T18" fmla="*/ 4 w 57"/>
                <a:gd name="T19" fmla="*/ 55 h 55"/>
                <a:gd name="T20" fmla="*/ 5 w 57"/>
                <a:gd name="T21" fmla="*/ 46 h 55"/>
                <a:gd name="T22" fmla="*/ 9 w 57"/>
                <a:gd name="T23" fmla="*/ 35 h 55"/>
                <a:gd name="T24" fmla="*/ 13 w 57"/>
                <a:gd name="T25" fmla="*/ 27 h 55"/>
                <a:gd name="T26" fmla="*/ 19 w 57"/>
                <a:gd name="T27" fmla="*/ 18 h 55"/>
                <a:gd name="T28" fmla="*/ 27 w 57"/>
                <a:gd name="T29" fmla="*/ 13 h 55"/>
                <a:gd name="T30" fmla="*/ 37 w 57"/>
                <a:gd name="T31" fmla="*/ 7 h 55"/>
                <a:gd name="T32" fmla="*/ 46 w 57"/>
                <a:gd name="T33" fmla="*/ 4 h 55"/>
                <a:gd name="T34" fmla="*/ 57 w 57"/>
                <a:gd name="T35" fmla="*/ 3 h 55"/>
                <a:gd name="T36" fmla="*/ 57 w 57"/>
                <a:gd name="T37" fmla="*/ 0 h 5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5"/>
                <a:gd name="T59" fmla="*/ 57 w 57"/>
                <a:gd name="T60" fmla="*/ 55 h 5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5">
                  <a:moveTo>
                    <a:pt x="57" y="0"/>
                  </a:moveTo>
                  <a:lnTo>
                    <a:pt x="45" y="1"/>
                  </a:lnTo>
                  <a:lnTo>
                    <a:pt x="36" y="4"/>
                  </a:lnTo>
                  <a:lnTo>
                    <a:pt x="25" y="9"/>
                  </a:lnTo>
                  <a:lnTo>
                    <a:pt x="17" y="16"/>
                  </a:lnTo>
                  <a:lnTo>
                    <a:pt x="10" y="24"/>
                  </a:lnTo>
                  <a:lnTo>
                    <a:pt x="5" y="34"/>
                  </a:lnTo>
                  <a:lnTo>
                    <a:pt x="2" y="44"/>
                  </a:lnTo>
                  <a:lnTo>
                    <a:pt x="0" y="55"/>
                  </a:lnTo>
                  <a:lnTo>
                    <a:pt x="4" y="55"/>
                  </a:lnTo>
                  <a:lnTo>
                    <a:pt x="5" y="46"/>
                  </a:lnTo>
                  <a:lnTo>
                    <a:pt x="9" y="35"/>
                  </a:lnTo>
                  <a:lnTo>
                    <a:pt x="13" y="27"/>
                  </a:lnTo>
                  <a:lnTo>
                    <a:pt x="19" y="18"/>
                  </a:lnTo>
                  <a:lnTo>
                    <a:pt x="27" y="13"/>
                  </a:lnTo>
                  <a:lnTo>
                    <a:pt x="37" y="7"/>
                  </a:lnTo>
                  <a:lnTo>
                    <a:pt x="46" y="4"/>
                  </a:lnTo>
                  <a:lnTo>
                    <a:pt x="57" y="3"/>
                  </a:lnTo>
                  <a:lnTo>
                    <a:pt x="57"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7" name="Freeform 199"/>
            <p:cNvSpPr>
              <a:spLocks/>
            </p:cNvSpPr>
            <p:nvPr/>
          </p:nvSpPr>
          <p:spPr bwMode="blackWhite">
            <a:xfrm>
              <a:off x="3044838" y="5395918"/>
              <a:ext cx="41275" cy="39688"/>
            </a:xfrm>
            <a:custGeom>
              <a:avLst/>
              <a:gdLst>
                <a:gd name="T0" fmla="*/ 53 w 53"/>
                <a:gd name="T1" fmla="*/ 0 h 52"/>
                <a:gd name="T2" fmla="*/ 42 w 53"/>
                <a:gd name="T3" fmla="*/ 1 h 52"/>
                <a:gd name="T4" fmla="*/ 33 w 53"/>
                <a:gd name="T5" fmla="*/ 4 h 52"/>
                <a:gd name="T6" fmla="*/ 23 w 53"/>
                <a:gd name="T7" fmla="*/ 10 h 52"/>
                <a:gd name="T8" fmla="*/ 15 w 53"/>
                <a:gd name="T9" fmla="*/ 15 h 52"/>
                <a:gd name="T10" fmla="*/ 9 w 53"/>
                <a:gd name="T11" fmla="*/ 24 h 52"/>
                <a:gd name="T12" fmla="*/ 5 w 53"/>
                <a:gd name="T13" fmla="*/ 32 h 52"/>
                <a:gd name="T14" fmla="*/ 1 w 53"/>
                <a:gd name="T15" fmla="*/ 43 h 52"/>
                <a:gd name="T16" fmla="*/ 0 w 53"/>
                <a:gd name="T17" fmla="*/ 52 h 52"/>
                <a:gd name="T18" fmla="*/ 4 w 53"/>
                <a:gd name="T19" fmla="*/ 52 h 52"/>
                <a:gd name="T20" fmla="*/ 5 w 53"/>
                <a:gd name="T21" fmla="*/ 43 h 52"/>
                <a:gd name="T22" fmla="*/ 7 w 53"/>
                <a:gd name="T23" fmla="*/ 33 h 52"/>
                <a:gd name="T24" fmla="*/ 12 w 53"/>
                <a:gd name="T25" fmla="*/ 25 h 52"/>
                <a:gd name="T26" fmla="*/ 18 w 53"/>
                <a:gd name="T27" fmla="*/ 18 h 52"/>
                <a:gd name="T28" fmla="*/ 26 w 53"/>
                <a:gd name="T29" fmla="*/ 12 h 52"/>
                <a:gd name="T30" fmla="*/ 34 w 53"/>
                <a:gd name="T31" fmla="*/ 7 h 52"/>
                <a:gd name="T32" fmla="*/ 43 w 53"/>
                <a:gd name="T33" fmla="*/ 5 h 52"/>
                <a:gd name="T34" fmla="*/ 53 w 53"/>
                <a:gd name="T35" fmla="*/ 4 h 52"/>
                <a:gd name="T36" fmla="*/ 53 w 53"/>
                <a:gd name="T37" fmla="*/ 0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52"/>
                <a:gd name="T59" fmla="*/ 53 w 53"/>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52">
                  <a:moveTo>
                    <a:pt x="53" y="0"/>
                  </a:moveTo>
                  <a:lnTo>
                    <a:pt x="42" y="1"/>
                  </a:lnTo>
                  <a:lnTo>
                    <a:pt x="33" y="4"/>
                  </a:lnTo>
                  <a:lnTo>
                    <a:pt x="23" y="10"/>
                  </a:lnTo>
                  <a:lnTo>
                    <a:pt x="15" y="15"/>
                  </a:lnTo>
                  <a:lnTo>
                    <a:pt x="9" y="24"/>
                  </a:lnTo>
                  <a:lnTo>
                    <a:pt x="5" y="32"/>
                  </a:lnTo>
                  <a:lnTo>
                    <a:pt x="1" y="43"/>
                  </a:lnTo>
                  <a:lnTo>
                    <a:pt x="0" y="52"/>
                  </a:lnTo>
                  <a:lnTo>
                    <a:pt x="4" y="52"/>
                  </a:lnTo>
                  <a:lnTo>
                    <a:pt x="5" y="43"/>
                  </a:lnTo>
                  <a:lnTo>
                    <a:pt x="7" y="33"/>
                  </a:lnTo>
                  <a:lnTo>
                    <a:pt x="12" y="25"/>
                  </a:lnTo>
                  <a:lnTo>
                    <a:pt x="18" y="18"/>
                  </a:lnTo>
                  <a:lnTo>
                    <a:pt x="26" y="12"/>
                  </a:lnTo>
                  <a:lnTo>
                    <a:pt x="34" y="7"/>
                  </a:lnTo>
                  <a:lnTo>
                    <a:pt x="43" y="5"/>
                  </a:lnTo>
                  <a:lnTo>
                    <a:pt x="53" y="4"/>
                  </a:lnTo>
                  <a:lnTo>
                    <a:pt x="53" y="0"/>
                  </a:lnTo>
                  <a:close/>
                </a:path>
              </a:pathLst>
            </a:custGeom>
            <a:solidFill>
              <a:srgbClr val="B3B3B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8" name="Freeform 200"/>
            <p:cNvSpPr>
              <a:spLocks/>
            </p:cNvSpPr>
            <p:nvPr/>
          </p:nvSpPr>
          <p:spPr bwMode="blackWhite">
            <a:xfrm>
              <a:off x="3048013" y="5397506"/>
              <a:ext cx="38100" cy="38100"/>
            </a:xfrm>
            <a:custGeom>
              <a:avLst/>
              <a:gdLst>
                <a:gd name="T0" fmla="*/ 49 w 49"/>
                <a:gd name="T1" fmla="*/ 0 h 48"/>
                <a:gd name="T2" fmla="*/ 39 w 49"/>
                <a:gd name="T3" fmla="*/ 1 h 48"/>
                <a:gd name="T4" fmla="*/ 30 w 49"/>
                <a:gd name="T5" fmla="*/ 3 h 48"/>
                <a:gd name="T6" fmla="*/ 22 w 49"/>
                <a:gd name="T7" fmla="*/ 8 h 48"/>
                <a:gd name="T8" fmla="*/ 14 w 49"/>
                <a:gd name="T9" fmla="*/ 14 h 48"/>
                <a:gd name="T10" fmla="*/ 8 w 49"/>
                <a:gd name="T11" fmla="*/ 21 h 48"/>
                <a:gd name="T12" fmla="*/ 3 w 49"/>
                <a:gd name="T13" fmla="*/ 29 h 48"/>
                <a:gd name="T14" fmla="*/ 1 w 49"/>
                <a:gd name="T15" fmla="*/ 39 h 48"/>
                <a:gd name="T16" fmla="*/ 0 w 49"/>
                <a:gd name="T17" fmla="*/ 48 h 48"/>
                <a:gd name="T18" fmla="*/ 3 w 49"/>
                <a:gd name="T19" fmla="*/ 48 h 48"/>
                <a:gd name="T20" fmla="*/ 4 w 49"/>
                <a:gd name="T21" fmla="*/ 39 h 48"/>
                <a:gd name="T22" fmla="*/ 8 w 49"/>
                <a:gd name="T23" fmla="*/ 29 h 48"/>
                <a:gd name="T24" fmla="*/ 14 w 49"/>
                <a:gd name="T25" fmla="*/ 20 h 48"/>
                <a:gd name="T26" fmla="*/ 21 w 49"/>
                <a:gd name="T27" fmla="*/ 13 h 48"/>
                <a:gd name="T28" fmla="*/ 29 w 49"/>
                <a:gd name="T29" fmla="*/ 8 h 48"/>
                <a:gd name="T30" fmla="*/ 38 w 49"/>
                <a:gd name="T31" fmla="*/ 4 h 48"/>
                <a:gd name="T32" fmla="*/ 49 w 49"/>
                <a:gd name="T33" fmla="*/ 3 h 48"/>
                <a:gd name="T34" fmla="*/ 49 w 49"/>
                <a:gd name="T35" fmla="*/ 0 h 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48"/>
                <a:gd name="T56" fmla="*/ 49 w 49"/>
                <a:gd name="T57" fmla="*/ 48 h 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48">
                  <a:moveTo>
                    <a:pt x="49" y="0"/>
                  </a:moveTo>
                  <a:lnTo>
                    <a:pt x="39" y="1"/>
                  </a:lnTo>
                  <a:lnTo>
                    <a:pt x="30" y="3"/>
                  </a:lnTo>
                  <a:lnTo>
                    <a:pt x="22" y="8"/>
                  </a:lnTo>
                  <a:lnTo>
                    <a:pt x="14" y="14"/>
                  </a:lnTo>
                  <a:lnTo>
                    <a:pt x="8" y="21"/>
                  </a:lnTo>
                  <a:lnTo>
                    <a:pt x="3" y="29"/>
                  </a:lnTo>
                  <a:lnTo>
                    <a:pt x="1" y="39"/>
                  </a:lnTo>
                  <a:lnTo>
                    <a:pt x="0" y="48"/>
                  </a:lnTo>
                  <a:lnTo>
                    <a:pt x="3" y="48"/>
                  </a:lnTo>
                  <a:lnTo>
                    <a:pt x="4" y="39"/>
                  </a:lnTo>
                  <a:lnTo>
                    <a:pt x="8" y="29"/>
                  </a:lnTo>
                  <a:lnTo>
                    <a:pt x="14" y="20"/>
                  </a:lnTo>
                  <a:lnTo>
                    <a:pt x="21" y="13"/>
                  </a:lnTo>
                  <a:lnTo>
                    <a:pt x="29" y="8"/>
                  </a:lnTo>
                  <a:lnTo>
                    <a:pt x="38" y="4"/>
                  </a:lnTo>
                  <a:lnTo>
                    <a:pt x="49" y="3"/>
                  </a:lnTo>
                  <a:lnTo>
                    <a:pt x="49"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09" name="Freeform 201"/>
            <p:cNvSpPr>
              <a:spLocks/>
            </p:cNvSpPr>
            <p:nvPr/>
          </p:nvSpPr>
          <p:spPr bwMode="blackWhite">
            <a:xfrm>
              <a:off x="3051188" y="5400681"/>
              <a:ext cx="34925" cy="34925"/>
            </a:xfrm>
            <a:custGeom>
              <a:avLst/>
              <a:gdLst>
                <a:gd name="T0" fmla="*/ 46 w 46"/>
                <a:gd name="T1" fmla="*/ 0 h 45"/>
                <a:gd name="T2" fmla="*/ 35 w 46"/>
                <a:gd name="T3" fmla="*/ 1 h 45"/>
                <a:gd name="T4" fmla="*/ 26 w 46"/>
                <a:gd name="T5" fmla="*/ 5 h 45"/>
                <a:gd name="T6" fmla="*/ 18 w 46"/>
                <a:gd name="T7" fmla="*/ 10 h 45"/>
                <a:gd name="T8" fmla="*/ 11 w 46"/>
                <a:gd name="T9" fmla="*/ 17 h 45"/>
                <a:gd name="T10" fmla="*/ 5 w 46"/>
                <a:gd name="T11" fmla="*/ 26 h 45"/>
                <a:gd name="T12" fmla="*/ 1 w 46"/>
                <a:gd name="T13" fmla="*/ 36 h 45"/>
                <a:gd name="T14" fmla="*/ 0 w 46"/>
                <a:gd name="T15" fmla="*/ 45 h 45"/>
                <a:gd name="T16" fmla="*/ 4 w 46"/>
                <a:gd name="T17" fmla="*/ 45 h 45"/>
                <a:gd name="T18" fmla="*/ 5 w 46"/>
                <a:gd name="T19" fmla="*/ 36 h 45"/>
                <a:gd name="T20" fmla="*/ 8 w 46"/>
                <a:gd name="T21" fmla="*/ 27 h 45"/>
                <a:gd name="T22" fmla="*/ 13 w 46"/>
                <a:gd name="T23" fmla="*/ 19 h 45"/>
                <a:gd name="T24" fmla="*/ 20 w 46"/>
                <a:gd name="T25" fmla="*/ 13 h 45"/>
                <a:gd name="T26" fmla="*/ 27 w 46"/>
                <a:gd name="T27" fmla="*/ 7 h 45"/>
                <a:gd name="T28" fmla="*/ 36 w 46"/>
                <a:gd name="T29" fmla="*/ 5 h 45"/>
                <a:gd name="T30" fmla="*/ 46 w 46"/>
                <a:gd name="T31" fmla="*/ 4 h 45"/>
                <a:gd name="T32" fmla="*/ 46 w 46"/>
                <a:gd name="T33" fmla="*/ 0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45"/>
                <a:gd name="T53" fmla="*/ 46 w 46"/>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45">
                  <a:moveTo>
                    <a:pt x="46" y="0"/>
                  </a:moveTo>
                  <a:lnTo>
                    <a:pt x="35" y="1"/>
                  </a:lnTo>
                  <a:lnTo>
                    <a:pt x="26" y="5"/>
                  </a:lnTo>
                  <a:lnTo>
                    <a:pt x="18" y="10"/>
                  </a:lnTo>
                  <a:lnTo>
                    <a:pt x="11" y="17"/>
                  </a:lnTo>
                  <a:lnTo>
                    <a:pt x="5" y="26"/>
                  </a:lnTo>
                  <a:lnTo>
                    <a:pt x="1" y="36"/>
                  </a:lnTo>
                  <a:lnTo>
                    <a:pt x="0" y="45"/>
                  </a:lnTo>
                  <a:lnTo>
                    <a:pt x="4" y="45"/>
                  </a:lnTo>
                  <a:lnTo>
                    <a:pt x="5" y="36"/>
                  </a:lnTo>
                  <a:lnTo>
                    <a:pt x="8" y="27"/>
                  </a:lnTo>
                  <a:lnTo>
                    <a:pt x="13" y="19"/>
                  </a:lnTo>
                  <a:lnTo>
                    <a:pt x="20" y="13"/>
                  </a:lnTo>
                  <a:lnTo>
                    <a:pt x="27" y="7"/>
                  </a:lnTo>
                  <a:lnTo>
                    <a:pt x="36" y="5"/>
                  </a:lnTo>
                  <a:lnTo>
                    <a:pt x="46" y="4"/>
                  </a:lnTo>
                  <a:lnTo>
                    <a:pt x="46" y="0"/>
                  </a:lnTo>
                  <a:close/>
                </a:path>
              </a:pathLst>
            </a:custGeom>
            <a:solidFill>
              <a:srgbClr val="BEBEB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0" name="Freeform 202"/>
            <p:cNvSpPr>
              <a:spLocks/>
            </p:cNvSpPr>
            <p:nvPr/>
          </p:nvSpPr>
          <p:spPr bwMode="blackWhite">
            <a:xfrm>
              <a:off x="3052775" y="5403856"/>
              <a:ext cx="33338" cy="31750"/>
            </a:xfrm>
            <a:custGeom>
              <a:avLst/>
              <a:gdLst>
                <a:gd name="T0" fmla="*/ 42 w 42"/>
                <a:gd name="T1" fmla="*/ 0 h 41"/>
                <a:gd name="T2" fmla="*/ 32 w 42"/>
                <a:gd name="T3" fmla="*/ 1 h 41"/>
                <a:gd name="T4" fmla="*/ 23 w 42"/>
                <a:gd name="T5" fmla="*/ 3 h 41"/>
                <a:gd name="T6" fmla="*/ 16 w 42"/>
                <a:gd name="T7" fmla="*/ 9 h 41"/>
                <a:gd name="T8" fmla="*/ 9 w 42"/>
                <a:gd name="T9" fmla="*/ 15 h 41"/>
                <a:gd name="T10" fmla="*/ 4 w 42"/>
                <a:gd name="T11" fmla="*/ 23 h 41"/>
                <a:gd name="T12" fmla="*/ 1 w 42"/>
                <a:gd name="T13" fmla="*/ 32 h 41"/>
                <a:gd name="T14" fmla="*/ 0 w 42"/>
                <a:gd name="T15" fmla="*/ 41 h 41"/>
                <a:gd name="T16" fmla="*/ 3 w 42"/>
                <a:gd name="T17" fmla="*/ 41 h 41"/>
                <a:gd name="T18" fmla="*/ 4 w 42"/>
                <a:gd name="T19" fmla="*/ 33 h 41"/>
                <a:gd name="T20" fmla="*/ 7 w 42"/>
                <a:gd name="T21" fmla="*/ 25 h 41"/>
                <a:gd name="T22" fmla="*/ 11 w 42"/>
                <a:gd name="T23" fmla="*/ 17 h 41"/>
                <a:gd name="T24" fmla="*/ 17 w 42"/>
                <a:gd name="T25" fmla="*/ 12 h 41"/>
                <a:gd name="T26" fmla="*/ 25 w 42"/>
                <a:gd name="T27" fmla="*/ 7 h 41"/>
                <a:gd name="T28" fmla="*/ 32 w 42"/>
                <a:gd name="T29" fmla="*/ 4 h 41"/>
                <a:gd name="T30" fmla="*/ 42 w 42"/>
                <a:gd name="T31" fmla="*/ 3 h 41"/>
                <a:gd name="T32" fmla="*/ 42 w 42"/>
                <a:gd name="T33" fmla="*/ 0 h 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2"/>
                <a:gd name="T52" fmla="*/ 0 h 41"/>
                <a:gd name="T53" fmla="*/ 42 w 42"/>
                <a:gd name="T54" fmla="*/ 41 h 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2" h="41">
                  <a:moveTo>
                    <a:pt x="42" y="0"/>
                  </a:moveTo>
                  <a:lnTo>
                    <a:pt x="32" y="1"/>
                  </a:lnTo>
                  <a:lnTo>
                    <a:pt x="23" y="3"/>
                  </a:lnTo>
                  <a:lnTo>
                    <a:pt x="16" y="9"/>
                  </a:lnTo>
                  <a:lnTo>
                    <a:pt x="9" y="15"/>
                  </a:lnTo>
                  <a:lnTo>
                    <a:pt x="4" y="23"/>
                  </a:lnTo>
                  <a:lnTo>
                    <a:pt x="1" y="32"/>
                  </a:lnTo>
                  <a:lnTo>
                    <a:pt x="0" y="41"/>
                  </a:lnTo>
                  <a:lnTo>
                    <a:pt x="3" y="41"/>
                  </a:lnTo>
                  <a:lnTo>
                    <a:pt x="4" y="33"/>
                  </a:lnTo>
                  <a:lnTo>
                    <a:pt x="7" y="25"/>
                  </a:lnTo>
                  <a:lnTo>
                    <a:pt x="11" y="17"/>
                  </a:lnTo>
                  <a:lnTo>
                    <a:pt x="17" y="12"/>
                  </a:lnTo>
                  <a:lnTo>
                    <a:pt x="25" y="7"/>
                  </a:lnTo>
                  <a:lnTo>
                    <a:pt x="32" y="4"/>
                  </a:lnTo>
                  <a:lnTo>
                    <a:pt x="42" y="3"/>
                  </a:lnTo>
                  <a:lnTo>
                    <a:pt x="42" y="0"/>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1" name="Freeform 203"/>
            <p:cNvSpPr>
              <a:spLocks/>
            </p:cNvSpPr>
            <p:nvPr/>
          </p:nvSpPr>
          <p:spPr bwMode="blackWhite">
            <a:xfrm>
              <a:off x="3055950" y="5407031"/>
              <a:ext cx="30163" cy="28575"/>
            </a:xfrm>
            <a:custGeom>
              <a:avLst/>
              <a:gdLst>
                <a:gd name="T0" fmla="*/ 39 w 39"/>
                <a:gd name="T1" fmla="*/ 0 h 38"/>
                <a:gd name="T2" fmla="*/ 29 w 39"/>
                <a:gd name="T3" fmla="*/ 1 h 38"/>
                <a:gd name="T4" fmla="*/ 22 w 39"/>
                <a:gd name="T5" fmla="*/ 4 h 38"/>
                <a:gd name="T6" fmla="*/ 14 w 39"/>
                <a:gd name="T7" fmla="*/ 9 h 38"/>
                <a:gd name="T8" fmla="*/ 8 w 39"/>
                <a:gd name="T9" fmla="*/ 14 h 38"/>
                <a:gd name="T10" fmla="*/ 4 w 39"/>
                <a:gd name="T11" fmla="*/ 22 h 38"/>
                <a:gd name="T12" fmla="*/ 1 w 39"/>
                <a:gd name="T13" fmla="*/ 30 h 38"/>
                <a:gd name="T14" fmla="*/ 0 w 39"/>
                <a:gd name="T15" fmla="*/ 38 h 38"/>
                <a:gd name="T16" fmla="*/ 4 w 39"/>
                <a:gd name="T17" fmla="*/ 38 h 38"/>
                <a:gd name="T18" fmla="*/ 5 w 39"/>
                <a:gd name="T19" fmla="*/ 31 h 38"/>
                <a:gd name="T20" fmla="*/ 7 w 39"/>
                <a:gd name="T21" fmla="*/ 23 h 38"/>
                <a:gd name="T22" fmla="*/ 12 w 39"/>
                <a:gd name="T23" fmla="*/ 17 h 38"/>
                <a:gd name="T24" fmla="*/ 17 w 39"/>
                <a:gd name="T25" fmla="*/ 11 h 38"/>
                <a:gd name="T26" fmla="*/ 24 w 39"/>
                <a:gd name="T27" fmla="*/ 7 h 38"/>
                <a:gd name="T28" fmla="*/ 31 w 39"/>
                <a:gd name="T29" fmla="*/ 5 h 38"/>
                <a:gd name="T30" fmla="*/ 39 w 39"/>
                <a:gd name="T31" fmla="*/ 4 h 38"/>
                <a:gd name="T32" fmla="*/ 39 w 39"/>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38"/>
                <a:gd name="T53" fmla="*/ 39 w 39"/>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38">
                  <a:moveTo>
                    <a:pt x="39" y="0"/>
                  </a:moveTo>
                  <a:lnTo>
                    <a:pt x="29" y="1"/>
                  </a:lnTo>
                  <a:lnTo>
                    <a:pt x="22" y="4"/>
                  </a:lnTo>
                  <a:lnTo>
                    <a:pt x="14" y="9"/>
                  </a:lnTo>
                  <a:lnTo>
                    <a:pt x="8" y="14"/>
                  </a:lnTo>
                  <a:lnTo>
                    <a:pt x="4" y="22"/>
                  </a:lnTo>
                  <a:lnTo>
                    <a:pt x="1" y="30"/>
                  </a:lnTo>
                  <a:lnTo>
                    <a:pt x="0" y="38"/>
                  </a:lnTo>
                  <a:lnTo>
                    <a:pt x="4" y="38"/>
                  </a:lnTo>
                  <a:lnTo>
                    <a:pt x="5" y="31"/>
                  </a:lnTo>
                  <a:lnTo>
                    <a:pt x="7" y="23"/>
                  </a:lnTo>
                  <a:lnTo>
                    <a:pt x="12" y="17"/>
                  </a:lnTo>
                  <a:lnTo>
                    <a:pt x="17" y="11"/>
                  </a:lnTo>
                  <a:lnTo>
                    <a:pt x="24" y="7"/>
                  </a:lnTo>
                  <a:lnTo>
                    <a:pt x="31" y="5"/>
                  </a:lnTo>
                  <a:lnTo>
                    <a:pt x="39" y="4"/>
                  </a:lnTo>
                  <a:lnTo>
                    <a:pt x="39" y="0"/>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2" name="Freeform 204"/>
            <p:cNvSpPr>
              <a:spLocks/>
            </p:cNvSpPr>
            <p:nvPr/>
          </p:nvSpPr>
          <p:spPr bwMode="blackWhite">
            <a:xfrm>
              <a:off x="3059125" y="5408618"/>
              <a:ext cx="26988" cy="26988"/>
            </a:xfrm>
            <a:custGeom>
              <a:avLst/>
              <a:gdLst>
                <a:gd name="T0" fmla="*/ 35 w 35"/>
                <a:gd name="T1" fmla="*/ 0 h 34"/>
                <a:gd name="T2" fmla="*/ 27 w 35"/>
                <a:gd name="T3" fmla="*/ 1 h 34"/>
                <a:gd name="T4" fmla="*/ 20 w 35"/>
                <a:gd name="T5" fmla="*/ 3 h 34"/>
                <a:gd name="T6" fmla="*/ 13 w 35"/>
                <a:gd name="T7" fmla="*/ 7 h 34"/>
                <a:gd name="T8" fmla="*/ 8 w 35"/>
                <a:gd name="T9" fmla="*/ 13 h 34"/>
                <a:gd name="T10" fmla="*/ 3 w 35"/>
                <a:gd name="T11" fmla="*/ 19 h 34"/>
                <a:gd name="T12" fmla="*/ 1 w 35"/>
                <a:gd name="T13" fmla="*/ 27 h 34"/>
                <a:gd name="T14" fmla="*/ 0 w 35"/>
                <a:gd name="T15" fmla="*/ 34 h 34"/>
                <a:gd name="T16" fmla="*/ 3 w 35"/>
                <a:gd name="T17" fmla="*/ 34 h 34"/>
                <a:gd name="T18" fmla="*/ 4 w 35"/>
                <a:gd name="T19" fmla="*/ 26 h 34"/>
                <a:gd name="T20" fmla="*/ 8 w 35"/>
                <a:gd name="T21" fmla="*/ 19 h 34"/>
                <a:gd name="T22" fmla="*/ 13 w 35"/>
                <a:gd name="T23" fmla="*/ 13 h 34"/>
                <a:gd name="T24" fmla="*/ 18 w 35"/>
                <a:gd name="T25" fmla="*/ 7 h 34"/>
                <a:gd name="T26" fmla="*/ 27 w 35"/>
                <a:gd name="T27" fmla="*/ 5 h 34"/>
                <a:gd name="T28" fmla="*/ 35 w 35"/>
                <a:gd name="T29" fmla="*/ 3 h 34"/>
                <a:gd name="T30" fmla="*/ 35 w 35"/>
                <a:gd name="T31" fmla="*/ 0 h 3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
                <a:gd name="T49" fmla="*/ 0 h 34"/>
                <a:gd name="T50" fmla="*/ 35 w 35"/>
                <a:gd name="T51" fmla="*/ 34 h 3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 h="34">
                  <a:moveTo>
                    <a:pt x="35" y="0"/>
                  </a:moveTo>
                  <a:lnTo>
                    <a:pt x="27" y="1"/>
                  </a:lnTo>
                  <a:lnTo>
                    <a:pt x="20" y="3"/>
                  </a:lnTo>
                  <a:lnTo>
                    <a:pt x="13" y="7"/>
                  </a:lnTo>
                  <a:lnTo>
                    <a:pt x="8" y="13"/>
                  </a:lnTo>
                  <a:lnTo>
                    <a:pt x="3" y="19"/>
                  </a:lnTo>
                  <a:lnTo>
                    <a:pt x="1" y="27"/>
                  </a:lnTo>
                  <a:lnTo>
                    <a:pt x="0" y="34"/>
                  </a:lnTo>
                  <a:lnTo>
                    <a:pt x="3" y="34"/>
                  </a:lnTo>
                  <a:lnTo>
                    <a:pt x="4" y="26"/>
                  </a:lnTo>
                  <a:lnTo>
                    <a:pt x="8" y="19"/>
                  </a:lnTo>
                  <a:lnTo>
                    <a:pt x="13" y="13"/>
                  </a:lnTo>
                  <a:lnTo>
                    <a:pt x="18" y="7"/>
                  </a:lnTo>
                  <a:lnTo>
                    <a:pt x="27" y="5"/>
                  </a:lnTo>
                  <a:lnTo>
                    <a:pt x="35" y="3"/>
                  </a:lnTo>
                  <a:lnTo>
                    <a:pt x="35" y="0"/>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3" name="Freeform 205"/>
            <p:cNvSpPr>
              <a:spLocks/>
            </p:cNvSpPr>
            <p:nvPr/>
          </p:nvSpPr>
          <p:spPr bwMode="blackWhite">
            <a:xfrm>
              <a:off x="3062300" y="5411793"/>
              <a:ext cx="23813" cy="23813"/>
            </a:xfrm>
            <a:custGeom>
              <a:avLst/>
              <a:gdLst>
                <a:gd name="T0" fmla="*/ 32 w 32"/>
                <a:gd name="T1" fmla="*/ 0 h 31"/>
                <a:gd name="T2" fmla="*/ 24 w 32"/>
                <a:gd name="T3" fmla="*/ 2 h 31"/>
                <a:gd name="T4" fmla="*/ 15 w 32"/>
                <a:gd name="T5" fmla="*/ 4 h 31"/>
                <a:gd name="T6" fmla="*/ 10 w 32"/>
                <a:gd name="T7" fmla="*/ 10 h 31"/>
                <a:gd name="T8" fmla="*/ 5 w 32"/>
                <a:gd name="T9" fmla="*/ 16 h 31"/>
                <a:gd name="T10" fmla="*/ 1 w 32"/>
                <a:gd name="T11" fmla="*/ 23 h 31"/>
                <a:gd name="T12" fmla="*/ 0 w 32"/>
                <a:gd name="T13" fmla="*/ 31 h 31"/>
                <a:gd name="T14" fmla="*/ 4 w 32"/>
                <a:gd name="T15" fmla="*/ 31 h 31"/>
                <a:gd name="T16" fmla="*/ 5 w 32"/>
                <a:gd name="T17" fmla="*/ 24 h 31"/>
                <a:gd name="T18" fmla="*/ 7 w 32"/>
                <a:gd name="T19" fmla="*/ 17 h 31"/>
                <a:gd name="T20" fmla="*/ 12 w 32"/>
                <a:gd name="T21" fmla="*/ 12 h 31"/>
                <a:gd name="T22" fmla="*/ 18 w 32"/>
                <a:gd name="T23" fmla="*/ 7 h 31"/>
                <a:gd name="T24" fmla="*/ 25 w 32"/>
                <a:gd name="T25" fmla="*/ 5 h 31"/>
                <a:gd name="T26" fmla="*/ 32 w 32"/>
                <a:gd name="T27" fmla="*/ 4 h 31"/>
                <a:gd name="T28" fmla="*/ 32 w 32"/>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1"/>
                <a:gd name="T47" fmla="*/ 32 w 32"/>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1">
                  <a:moveTo>
                    <a:pt x="32" y="0"/>
                  </a:moveTo>
                  <a:lnTo>
                    <a:pt x="24" y="2"/>
                  </a:lnTo>
                  <a:lnTo>
                    <a:pt x="15" y="4"/>
                  </a:lnTo>
                  <a:lnTo>
                    <a:pt x="10" y="10"/>
                  </a:lnTo>
                  <a:lnTo>
                    <a:pt x="5" y="16"/>
                  </a:lnTo>
                  <a:lnTo>
                    <a:pt x="1" y="23"/>
                  </a:lnTo>
                  <a:lnTo>
                    <a:pt x="0" y="31"/>
                  </a:lnTo>
                  <a:lnTo>
                    <a:pt x="4" y="31"/>
                  </a:lnTo>
                  <a:lnTo>
                    <a:pt x="5" y="24"/>
                  </a:lnTo>
                  <a:lnTo>
                    <a:pt x="7" y="17"/>
                  </a:lnTo>
                  <a:lnTo>
                    <a:pt x="12" y="12"/>
                  </a:lnTo>
                  <a:lnTo>
                    <a:pt x="18" y="7"/>
                  </a:lnTo>
                  <a:lnTo>
                    <a:pt x="25" y="5"/>
                  </a:lnTo>
                  <a:lnTo>
                    <a:pt x="32" y="4"/>
                  </a:lnTo>
                  <a:lnTo>
                    <a:pt x="32" y="0"/>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4" name="Freeform 206"/>
            <p:cNvSpPr>
              <a:spLocks/>
            </p:cNvSpPr>
            <p:nvPr/>
          </p:nvSpPr>
          <p:spPr bwMode="blackWhite">
            <a:xfrm>
              <a:off x="3063888" y="5414968"/>
              <a:ext cx="22225" cy="20638"/>
            </a:xfrm>
            <a:custGeom>
              <a:avLst/>
              <a:gdLst>
                <a:gd name="T0" fmla="*/ 28 w 28"/>
                <a:gd name="T1" fmla="*/ 0 h 27"/>
                <a:gd name="T2" fmla="*/ 21 w 28"/>
                <a:gd name="T3" fmla="*/ 1 h 27"/>
                <a:gd name="T4" fmla="*/ 14 w 28"/>
                <a:gd name="T5" fmla="*/ 3 h 27"/>
                <a:gd name="T6" fmla="*/ 8 w 28"/>
                <a:gd name="T7" fmla="*/ 8 h 27"/>
                <a:gd name="T8" fmla="*/ 3 w 28"/>
                <a:gd name="T9" fmla="*/ 13 h 27"/>
                <a:gd name="T10" fmla="*/ 1 w 28"/>
                <a:gd name="T11" fmla="*/ 20 h 27"/>
                <a:gd name="T12" fmla="*/ 0 w 28"/>
                <a:gd name="T13" fmla="*/ 27 h 27"/>
                <a:gd name="T14" fmla="*/ 3 w 28"/>
                <a:gd name="T15" fmla="*/ 27 h 27"/>
                <a:gd name="T16" fmla="*/ 4 w 28"/>
                <a:gd name="T17" fmla="*/ 21 h 27"/>
                <a:gd name="T18" fmla="*/ 7 w 28"/>
                <a:gd name="T19" fmla="*/ 15 h 27"/>
                <a:gd name="T20" fmla="*/ 10 w 28"/>
                <a:gd name="T21" fmla="*/ 11 h 27"/>
                <a:gd name="T22" fmla="*/ 15 w 28"/>
                <a:gd name="T23" fmla="*/ 6 h 27"/>
                <a:gd name="T24" fmla="*/ 21 w 28"/>
                <a:gd name="T25" fmla="*/ 3 h 27"/>
                <a:gd name="T26" fmla="*/ 28 w 28"/>
                <a:gd name="T27" fmla="*/ 3 h 27"/>
                <a:gd name="T28" fmla="*/ 28 w 28"/>
                <a:gd name="T29" fmla="*/ 0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27"/>
                <a:gd name="T47" fmla="*/ 28 w 2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27">
                  <a:moveTo>
                    <a:pt x="28" y="0"/>
                  </a:moveTo>
                  <a:lnTo>
                    <a:pt x="21" y="1"/>
                  </a:lnTo>
                  <a:lnTo>
                    <a:pt x="14" y="3"/>
                  </a:lnTo>
                  <a:lnTo>
                    <a:pt x="8" y="8"/>
                  </a:lnTo>
                  <a:lnTo>
                    <a:pt x="3" y="13"/>
                  </a:lnTo>
                  <a:lnTo>
                    <a:pt x="1" y="20"/>
                  </a:lnTo>
                  <a:lnTo>
                    <a:pt x="0" y="27"/>
                  </a:lnTo>
                  <a:lnTo>
                    <a:pt x="3" y="27"/>
                  </a:lnTo>
                  <a:lnTo>
                    <a:pt x="4" y="21"/>
                  </a:lnTo>
                  <a:lnTo>
                    <a:pt x="7" y="15"/>
                  </a:lnTo>
                  <a:lnTo>
                    <a:pt x="10" y="11"/>
                  </a:lnTo>
                  <a:lnTo>
                    <a:pt x="15" y="6"/>
                  </a:lnTo>
                  <a:lnTo>
                    <a:pt x="21" y="3"/>
                  </a:lnTo>
                  <a:lnTo>
                    <a:pt x="28" y="3"/>
                  </a:lnTo>
                  <a:lnTo>
                    <a:pt x="28" y="0"/>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5" name="Freeform 207"/>
            <p:cNvSpPr>
              <a:spLocks/>
            </p:cNvSpPr>
            <p:nvPr/>
          </p:nvSpPr>
          <p:spPr bwMode="blackWhite">
            <a:xfrm>
              <a:off x="3067063" y="5418143"/>
              <a:ext cx="19050" cy="17463"/>
            </a:xfrm>
            <a:custGeom>
              <a:avLst/>
              <a:gdLst>
                <a:gd name="T0" fmla="*/ 25 w 25"/>
                <a:gd name="T1" fmla="*/ 0 h 24"/>
                <a:gd name="T2" fmla="*/ 18 w 25"/>
                <a:gd name="T3" fmla="*/ 0 h 24"/>
                <a:gd name="T4" fmla="*/ 12 w 25"/>
                <a:gd name="T5" fmla="*/ 3 h 24"/>
                <a:gd name="T6" fmla="*/ 7 w 25"/>
                <a:gd name="T7" fmla="*/ 8 h 24"/>
                <a:gd name="T8" fmla="*/ 4 w 25"/>
                <a:gd name="T9" fmla="*/ 12 h 24"/>
                <a:gd name="T10" fmla="*/ 1 w 25"/>
                <a:gd name="T11" fmla="*/ 18 h 24"/>
                <a:gd name="T12" fmla="*/ 0 w 25"/>
                <a:gd name="T13" fmla="*/ 24 h 24"/>
                <a:gd name="T14" fmla="*/ 4 w 25"/>
                <a:gd name="T15" fmla="*/ 24 h 24"/>
                <a:gd name="T16" fmla="*/ 5 w 25"/>
                <a:gd name="T17" fmla="*/ 18 h 24"/>
                <a:gd name="T18" fmla="*/ 7 w 25"/>
                <a:gd name="T19" fmla="*/ 12 h 24"/>
                <a:gd name="T20" fmla="*/ 12 w 25"/>
                <a:gd name="T21" fmla="*/ 8 h 24"/>
                <a:gd name="T22" fmla="*/ 18 w 25"/>
                <a:gd name="T23" fmla="*/ 4 h 24"/>
                <a:gd name="T24" fmla="*/ 25 w 25"/>
                <a:gd name="T25" fmla="*/ 4 h 24"/>
                <a:gd name="T26" fmla="*/ 25 w 25"/>
                <a:gd name="T27" fmla="*/ 0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4"/>
                <a:gd name="T44" fmla="*/ 25 w 25"/>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4">
                  <a:moveTo>
                    <a:pt x="25" y="0"/>
                  </a:moveTo>
                  <a:lnTo>
                    <a:pt x="18" y="0"/>
                  </a:lnTo>
                  <a:lnTo>
                    <a:pt x="12" y="3"/>
                  </a:lnTo>
                  <a:lnTo>
                    <a:pt x="7" y="8"/>
                  </a:lnTo>
                  <a:lnTo>
                    <a:pt x="4" y="12"/>
                  </a:lnTo>
                  <a:lnTo>
                    <a:pt x="1" y="18"/>
                  </a:lnTo>
                  <a:lnTo>
                    <a:pt x="0" y="24"/>
                  </a:lnTo>
                  <a:lnTo>
                    <a:pt x="4" y="24"/>
                  </a:lnTo>
                  <a:lnTo>
                    <a:pt x="5" y="18"/>
                  </a:lnTo>
                  <a:lnTo>
                    <a:pt x="7" y="12"/>
                  </a:lnTo>
                  <a:lnTo>
                    <a:pt x="12" y="8"/>
                  </a:lnTo>
                  <a:lnTo>
                    <a:pt x="18" y="4"/>
                  </a:lnTo>
                  <a:lnTo>
                    <a:pt x="25" y="4"/>
                  </a:lnTo>
                  <a:lnTo>
                    <a:pt x="25"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6" name="Freeform 208"/>
            <p:cNvSpPr>
              <a:spLocks/>
            </p:cNvSpPr>
            <p:nvPr/>
          </p:nvSpPr>
          <p:spPr bwMode="blackWhite">
            <a:xfrm>
              <a:off x="3070238" y="5419731"/>
              <a:ext cx="15875" cy="15875"/>
            </a:xfrm>
            <a:custGeom>
              <a:avLst/>
              <a:gdLst>
                <a:gd name="T0" fmla="*/ 21 w 21"/>
                <a:gd name="T1" fmla="*/ 0 h 20"/>
                <a:gd name="T2" fmla="*/ 14 w 21"/>
                <a:gd name="T3" fmla="*/ 0 h 20"/>
                <a:gd name="T4" fmla="*/ 8 w 21"/>
                <a:gd name="T5" fmla="*/ 4 h 20"/>
                <a:gd name="T6" fmla="*/ 3 w 21"/>
                <a:gd name="T7" fmla="*/ 8 h 20"/>
                <a:gd name="T8" fmla="*/ 1 w 21"/>
                <a:gd name="T9" fmla="*/ 14 h 20"/>
                <a:gd name="T10" fmla="*/ 0 w 21"/>
                <a:gd name="T11" fmla="*/ 20 h 20"/>
                <a:gd name="T12" fmla="*/ 3 w 21"/>
                <a:gd name="T13" fmla="*/ 20 h 20"/>
                <a:gd name="T14" fmla="*/ 4 w 21"/>
                <a:gd name="T15" fmla="*/ 15 h 20"/>
                <a:gd name="T16" fmla="*/ 7 w 21"/>
                <a:gd name="T17" fmla="*/ 11 h 20"/>
                <a:gd name="T18" fmla="*/ 10 w 21"/>
                <a:gd name="T19" fmla="*/ 6 h 20"/>
                <a:gd name="T20" fmla="*/ 15 w 21"/>
                <a:gd name="T21" fmla="*/ 4 h 20"/>
                <a:gd name="T22" fmla="*/ 21 w 21"/>
                <a:gd name="T23" fmla="*/ 4 h 20"/>
                <a:gd name="T24" fmla="*/ 21 w 21"/>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0"/>
                <a:gd name="T41" fmla="*/ 21 w 21"/>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0">
                  <a:moveTo>
                    <a:pt x="21" y="0"/>
                  </a:moveTo>
                  <a:lnTo>
                    <a:pt x="14" y="0"/>
                  </a:lnTo>
                  <a:lnTo>
                    <a:pt x="8" y="4"/>
                  </a:lnTo>
                  <a:lnTo>
                    <a:pt x="3" y="8"/>
                  </a:lnTo>
                  <a:lnTo>
                    <a:pt x="1" y="14"/>
                  </a:lnTo>
                  <a:lnTo>
                    <a:pt x="0" y="20"/>
                  </a:lnTo>
                  <a:lnTo>
                    <a:pt x="3" y="20"/>
                  </a:lnTo>
                  <a:lnTo>
                    <a:pt x="4" y="15"/>
                  </a:lnTo>
                  <a:lnTo>
                    <a:pt x="7" y="11"/>
                  </a:lnTo>
                  <a:lnTo>
                    <a:pt x="10" y="6"/>
                  </a:lnTo>
                  <a:lnTo>
                    <a:pt x="15" y="4"/>
                  </a:lnTo>
                  <a:lnTo>
                    <a:pt x="21" y="4"/>
                  </a:lnTo>
                  <a:lnTo>
                    <a:pt x="21"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7" name="Freeform 209"/>
            <p:cNvSpPr>
              <a:spLocks/>
            </p:cNvSpPr>
            <p:nvPr/>
          </p:nvSpPr>
          <p:spPr bwMode="blackWhite">
            <a:xfrm>
              <a:off x="3073413" y="5422906"/>
              <a:ext cx="12700" cy="12700"/>
            </a:xfrm>
            <a:custGeom>
              <a:avLst/>
              <a:gdLst>
                <a:gd name="T0" fmla="*/ 18 w 18"/>
                <a:gd name="T1" fmla="*/ 0 h 16"/>
                <a:gd name="T2" fmla="*/ 12 w 18"/>
                <a:gd name="T3" fmla="*/ 0 h 16"/>
                <a:gd name="T4" fmla="*/ 7 w 18"/>
                <a:gd name="T5" fmla="*/ 2 h 16"/>
                <a:gd name="T6" fmla="*/ 4 w 18"/>
                <a:gd name="T7" fmla="*/ 7 h 16"/>
                <a:gd name="T8" fmla="*/ 1 w 18"/>
                <a:gd name="T9" fmla="*/ 11 h 16"/>
                <a:gd name="T10" fmla="*/ 0 w 18"/>
                <a:gd name="T11" fmla="*/ 16 h 16"/>
                <a:gd name="T12" fmla="*/ 4 w 18"/>
                <a:gd name="T13" fmla="*/ 16 h 16"/>
                <a:gd name="T14" fmla="*/ 5 w 18"/>
                <a:gd name="T15" fmla="*/ 11 h 16"/>
                <a:gd name="T16" fmla="*/ 7 w 18"/>
                <a:gd name="T17" fmla="*/ 7 h 16"/>
                <a:gd name="T18" fmla="*/ 12 w 18"/>
                <a:gd name="T19" fmla="*/ 3 h 16"/>
                <a:gd name="T20" fmla="*/ 18 w 18"/>
                <a:gd name="T21" fmla="*/ 2 h 16"/>
                <a:gd name="T22" fmla="*/ 18 w 18"/>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8" y="0"/>
                  </a:moveTo>
                  <a:lnTo>
                    <a:pt x="12" y="0"/>
                  </a:lnTo>
                  <a:lnTo>
                    <a:pt x="7" y="2"/>
                  </a:lnTo>
                  <a:lnTo>
                    <a:pt x="4" y="7"/>
                  </a:lnTo>
                  <a:lnTo>
                    <a:pt x="1" y="11"/>
                  </a:lnTo>
                  <a:lnTo>
                    <a:pt x="0" y="16"/>
                  </a:lnTo>
                  <a:lnTo>
                    <a:pt x="4" y="16"/>
                  </a:lnTo>
                  <a:lnTo>
                    <a:pt x="5" y="11"/>
                  </a:lnTo>
                  <a:lnTo>
                    <a:pt x="7" y="7"/>
                  </a:lnTo>
                  <a:lnTo>
                    <a:pt x="12" y="3"/>
                  </a:lnTo>
                  <a:lnTo>
                    <a:pt x="18" y="2"/>
                  </a:lnTo>
                  <a:lnTo>
                    <a:pt x="18"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8" name="Freeform 210"/>
            <p:cNvSpPr>
              <a:spLocks/>
            </p:cNvSpPr>
            <p:nvPr/>
          </p:nvSpPr>
          <p:spPr bwMode="blackWhite">
            <a:xfrm>
              <a:off x="3075000" y="5424493"/>
              <a:ext cx="11113" cy="11113"/>
            </a:xfrm>
            <a:custGeom>
              <a:avLst/>
              <a:gdLst>
                <a:gd name="T0" fmla="*/ 14 w 14"/>
                <a:gd name="T1" fmla="*/ 0 h 14"/>
                <a:gd name="T2" fmla="*/ 8 w 14"/>
                <a:gd name="T3" fmla="*/ 1 h 14"/>
                <a:gd name="T4" fmla="*/ 3 w 14"/>
                <a:gd name="T5" fmla="*/ 5 h 14"/>
                <a:gd name="T6" fmla="*/ 1 w 14"/>
                <a:gd name="T7" fmla="*/ 9 h 14"/>
                <a:gd name="T8" fmla="*/ 0 w 14"/>
                <a:gd name="T9" fmla="*/ 14 h 14"/>
                <a:gd name="T10" fmla="*/ 3 w 14"/>
                <a:gd name="T11" fmla="*/ 14 h 14"/>
                <a:gd name="T12" fmla="*/ 3 w 14"/>
                <a:gd name="T13" fmla="*/ 10 h 14"/>
                <a:gd name="T14" fmla="*/ 6 w 14"/>
                <a:gd name="T15" fmla="*/ 7 h 14"/>
                <a:gd name="T16" fmla="*/ 9 w 14"/>
                <a:gd name="T17" fmla="*/ 5 h 14"/>
                <a:gd name="T18" fmla="*/ 14 w 14"/>
                <a:gd name="T19" fmla="*/ 3 h 14"/>
                <a:gd name="T20" fmla="*/ 14 w 14"/>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4"/>
                <a:gd name="T35" fmla="*/ 14 w 14"/>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4">
                  <a:moveTo>
                    <a:pt x="14" y="0"/>
                  </a:moveTo>
                  <a:lnTo>
                    <a:pt x="8" y="1"/>
                  </a:lnTo>
                  <a:lnTo>
                    <a:pt x="3" y="5"/>
                  </a:lnTo>
                  <a:lnTo>
                    <a:pt x="1" y="9"/>
                  </a:lnTo>
                  <a:lnTo>
                    <a:pt x="0" y="14"/>
                  </a:lnTo>
                  <a:lnTo>
                    <a:pt x="3" y="14"/>
                  </a:lnTo>
                  <a:lnTo>
                    <a:pt x="3" y="10"/>
                  </a:lnTo>
                  <a:lnTo>
                    <a:pt x="6" y="7"/>
                  </a:lnTo>
                  <a:lnTo>
                    <a:pt x="9" y="5"/>
                  </a:lnTo>
                  <a:lnTo>
                    <a:pt x="14" y="3"/>
                  </a:lnTo>
                  <a:lnTo>
                    <a:pt x="14"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19" name="Freeform 211"/>
            <p:cNvSpPr>
              <a:spLocks/>
            </p:cNvSpPr>
            <p:nvPr/>
          </p:nvSpPr>
          <p:spPr bwMode="blackWhite">
            <a:xfrm>
              <a:off x="3078175" y="5427668"/>
              <a:ext cx="7938" cy="7938"/>
            </a:xfrm>
            <a:custGeom>
              <a:avLst/>
              <a:gdLst>
                <a:gd name="T0" fmla="*/ 11 w 11"/>
                <a:gd name="T1" fmla="*/ 0 h 11"/>
                <a:gd name="T2" fmla="*/ 6 w 11"/>
                <a:gd name="T3" fmla="*/ 2 h 11"/>
                <a:gd name="T4" fmla="*/ 3 w 11"/>
                <a:gd name="T5" fmla="*/ 4 h 11"/>
                <a:gd name="T6" fmla="*/ 0 w 11"/>
                <a:gd name="T7" fmla="*/ 7 h 11"/>
                <a:gd name="T8" fmla="*/ 0 w 11"/>
                <a:gd name="T9" fmla="*/ 11 h 11"/>
                <a:gd name="T10" fmla="*/ 4 w 11"/>
                <a:gd name="T11" fmla="*/ 11 h 11"/>
                <a:gd name="T12" fmla="*/ 5 w 11"/>
                <a:gd name="T13" fmla="*/ 7 h 11"/>
                <a:gd name="T14" fmla="*/ 7 w 11"/>
                <a:gd name="T15" fmla="*/ 5 h 11"/>
                <a:gd name="T16" fmla="*/ 11 w 11"/>
                <a:gd name="T17" fmla="*/ 4 h 11"/>
                <a:gd name="T18" fmla="*/ 11 w 1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1"/>
                <a:gd name="T32" fmla="*/ 11 w 1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1">
                  <a:moveTo>
                    <a:pt x="11" y="0"/>
                  </a:moveTo>
                  <a:lnTo>
                    <a:pt x="6" y="2"/>
                  </a:lnTo>
                  <a:lnTo>
                    <a:pt x="3" y="4"/>
                  </a:lnTo>
                  <a:lnTo>
                    <a:pt x="0" y="7"/>
                  </a:lnTo>
                  <a:lnTo>
                    <a:pt x="0" y="11"/>
                  </a:lnTo>
                  <a:lnTo>
                    <a:pt x="4" y="11"/>
                  </a:lnTo>
                  <a:lnTo>
                    <a:pt x="5" y="7"/>
                  </a:lnTo>
                  <a:lnTo>
                    <a:pt x="7" y="5"/>
                  </a:lnTo>
                  <a:lnTo>
                    <a:pt x="11" y="4"/>
                  </a:lnTo>
                  <a:lnTo>
                    <a:pt x="11"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0" name="Freeform 212"/>
            <p:cNvSpPr>
              <a:spLocks/>
            </p:cNvSpPr>
            <p:nvPr/>
          </p:nvSpPr>
          <p:spPr bwMode="blackWhite">
            <a:xfrm>
              <a:off x="3081350" y="5430843"/>
              <a:ext cx="4763" cy="4763"/>
            </a:xfrm>
            <a:custGeom>
              <a:avLst/>
              <a:gdLst>
                <a:gd name="T0" fmla="*/ 7 w 7"/>
                <a:gd name="T1" fmla="*/ 0 h 7"/>
                <a:gd name="T2" fmla="*/ 3 w 7"/>
                <a:gd name="T3" fmla="*/ 1 h 7"/>
                <a:gd name="T4" fmla="*/ 1 w 7"/>
                <a:gd name="T5" fmla="*/ 3 h 7"/>
                <a:gd name="T6" fmla="*/ 0 w 7"/>
                <a:gd name="T7" fmla="*/ 7 h 7"/>
                <a:gd name="T8" fmla="*/ 3 w 7"/>
                <a:gd name="T9" fmla="*/ 7 h 7"/>
                <a:gd name="T10" fmla="*/ 5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3" y="1"/>
                  </a:lnTo>
                  <a:lnTo>
                    <a:pt x="1" y="3"/>
                  </a:lnTo>
                  <a:lnTo>
                    <a:pt x="0" y="7"/>
                  </a:lnTo>
                  <a:lnTo>
                    <a:pt x="3" y="7"/>
                  </a:lnTo>
                  <a:lnTo>
                    <a:pt x="5" y="5"/>
                  </a:lnTo>
                  <a:lnTo>
                    <a:pt x="7" y="3"/>
                  </a:lnTo>
                  <a:lnTo>
                    <a:pt x="7"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1" name="Freeform 213"/>
            <p:cNvSpPr>
              <a:spLocks/>
            </p:cNvSpPr>
            <p:nvPr/>
          </p:nvSpPr>
          <p:spPr bwMode="blackWhite">
            <a:xfrm>
              <a:off x="3084525" y="5434018"/>
              <a:ext cx="1588" cy="1588"/>
            </a:xfrm>
            <a:custGeom>
              <a:avLst/>
              <a:gdLst>
                <a:gd name="T0" fmla="*/ 4 w 4"/>
                <a:gd name="T1" fmla="*/ 0 h 4"/>
                <a:gd name="T2" fmla="*/ 2 w 4"/>
                <a:gd name="T3" fmla="*/ 2 h 4"/>
                <a:gd name="T4" fmla="*/ 0 w 4"/>
                <a:gd name="T5" fmla="*/ 4 h 4"/>
                <a:gd name="T6" fmla="*/ 4 w 4"/>
                <a:gd name="T7" fmla="*/ 4 h 4"/>
                <a:gd name="T8" fmla="*/ 4 w 4"/>
                <a:gd name="T9" fmla="*/ 4 h 4"/>
                <a:gd name="T10" fmla="*/ 4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0"/>
                  </a:moveTo>
                  <a:lnTo>
                    <a:pt x="2" y="2"/>
                  </a:lnTo>
                  <a:lnTo>
                    <a:pt x="0" y="4"/>
                  </a:lnTo>
                  <a:lnTo>
                    <a:pt x="4" y="4"/>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2" name="Freeform 214"/>
            <p:cNvSpPr>
              <a:spLocks/>
            </p:cNvSpPr>
            <p:nvPr/>
          </p:nvSpPr>
          <p:spPr bwMode="blackWhite">
            <a:xfrm>
              <a:off x="3040075" y="5391156"/>
              <a:ext cx="34925" cy="33338"/>
            </a:xfrm>
            <a:custGeom>
              <a:avLst/>
              <a:gdLst>
                <a:gd name="T0" fmla="*/ 44 w 44"/>
                <a:gd name="T1" fmla="*/ 0 h 44"/>
                <a:gd name="T2" fmla="*/ 34 w 44"/>
                <a:gd name="T3" fmla="*/ 1 h 44"/>
                <a:gd name="T4" fmla="*/ 25 w 44"/>
                <a:gd name="T5" fmla="*/ 4 h 44"/>
                <a:gd name="T6" fmla="*/ 17 w 44"/>
                <a:gd name="T7" fmla="*/ 10 h 44"/>
                <a:gd name="T8" fmla="*/ 10 w 44"/>
                <a:gd name="T9" fmla="*/ 17 h 44"/>
                <a:gd name="T10" fmla="*/ 5 w 44"/>
                <a:gd name="T11" fmla="*/ 25 h 44"/>
                <a:gd name="T12" fmla="*/ 1 w 44"/>
                <a:gd name="T13" fmla="*/ 34 h 44"/>
                <a:gd name="T14" fmla="*/ 0 w 44"/>
                <a:gd name="T15" fmla="*/ 44 h 44"/>
                <a:gd name="T16" fmla="*/ 0 w 44"/>
                <a:gd name="T17" fmla="*/ 0 h 44"/>
                <a:gd name="T18" fmla="*/ 44 w 44"/>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44" y="0"/>
                  </a:moveTo>
                  <a:lnTo>
                    <a:pt x="34" y="1"/>
                  </a:lnTo>
                  <a:lnTo>
                    <a:pt x="25" y="4"/>
                  </a:lnTo>
                  <a:lnTo>
                    <a:pt x="17" y="10"/>
                  </a:lnTo>
                  <a:lnTo>
                    <a:pt x="10" y="17"/>
                  </a:lnTo>
                  <a:lnTo>
                    <a:pt x="5" y="25"/>
                  </a:lnTo>
                  <a:lnTo>
                    <a:pt x="1" y="34"/>
                  </a:lnTo>
                  <a:lnTo>
                    <a:pt x="0" y="44"/>
                  </a:lnTo>
                  <a:lnTo>
                    <a:pt x="0" y="0"/>
                  </a:lnTo>
                  <a:lnTo>
                    <a:pt x="4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3" name="Freeform 215"/>
            <p:cNvSpPr>
              <a:spLocks/>
            </p:cNvSpPr>
            <p:nvPr/>
          </p:nvSpPr>
          <p:spPr bwMode="blackWhite">
            <a:xfrm>
              <a:off x="3040075" y="5391156"/>
              <a:ext cx="34925" cy="33338"/>
            </a:xfrm>
            <a:custGeom>
              <a:avLst/>
              <a:gdLst>
                <a:gd name="T0" fmla="*/ 44 w 44"/>
                <a:gd name="T1" fmla="*/ 0 h 44"/>
                <a:gd name="T2" fmla="*/ 34 w 44"/>
                <a:gd name="T3" fmla="*/ 1 h 44"/>
                <a:gd name="T4" fmla="*/ 25 w 44"/>
                <a:gd name="T5" fmla="*/ 4 h 44"/>
                <a:gd name="T6" fmla="*/ 17 w 44"/>
                <a:gd name="T7" fmla="*/ 10 h 44"/>
                <a:gd name="T8" fmla="*/ 10 w 44"/>
                <a:gd name="T9" fmla="*/ 17 h 44"/>
                <a:gd name="T10" fmla="*/ 5 w 44"/>
                <a:gd name="T11" fmla="*/ 25 h 44"/>
                <a:gd name="T12" fmla="*/ 1 w 44"/>
                <a:gd name="T13" fmla="*/ 34 h 44"/>
                <a:gd name="T14" fmla="*/ 0 w 44"/>
                <a:gd name="T15" fmla="*/ 44 h 44"/>
                <a:gd name="T16" fmla="*/ 4 w 44"/>
                <a:gd name="T17" fmla="*/ 44 h 44"/>
                <a:gd name="T18" fmla="*/ 5 w 44"/>
                <a:gd name="T19" fmla="*/ 34 h 44"/>
                <a:gd name="T20" fmla="*/ 8 w 44"/>
                <a:gd name="T21" fmla="*/ 26 h 44"/>
                <a:gd name="T22" fmla="*/ 13 w 44"/>
                <a:gd name="T23" fmla="*/ 19 h 44"/>
                <a:gd name="T24" fmla="*/ 19 w 44"/>
                <a:gd name="T25" fmla="*/ 12 h 44"/>
                <a:gd name="T26" fmla="*/ 26 w 44"/>
                <a:gd name="T27" fmla="*/ 7 h 44"/>
                <a:gd name="T28" fmla="*/ 35 w 44"/>
                <a:gd name="T29" fmla="*/ 5 h 44"/>
                <a:gd name="T30" fmla="*/ 44 w 44"/>
                <a:gd name="T31" fmla="*/ 4 h 44"/>
                <a:gd name="T32" fmla="*/ 44 w 44"/>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4"/>
                <a:gd name="T53" fmla="*/ 44 w 44"/>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4">
                  <a:moveTo>
                    <a:pt x="44" y="0"/>
                  </a:moveTo>
                  <a:lnTo>
                    <a:pt x="34" y="1"/>
                  </a:lnTo>
                  <a:lnTo>
                    <a:pt x="25" y="4"/>
                  </a:lnTo>
                  <a:lnTo>
                    <a:pt x="17" y="10"/>
                  </a:lnTo>
                  <a:lnTo>
                    <a:pt x="10" y="17"/>
                  </a:lnTo>
                  <a:lnTo>
                    <a:pt x="5" y="25"/>
                  </a:lnTo>
                  <a:lnTo>
                    <a:pt x="1" y="34"/>
                  </a:lnTo>
                  <a:lnTo>
                    <a:pt x="0" y="44"/>
                  </a:lnTo>
                  <a:lnTo>
                    <a:pt x="4" y="44"/>
                  </a:lnTo>
                  <a:lnTo>
                    <a:pt x="5" y="34"/>
                  </a:lnTo>
                  <a:lnTo>
                    <a:pt x="8" y="26"/>
                  </a:lnTo>
                  <a:lnTo>
                    <a:pt x="13" y="19"/>
                  </a:lnTo>
                  <a:lnTo>
                    <a:pt x="19" y="12"/>
                  </a:lnTo>
                  <a:lnTo>
                    <a:pt x="26" y="7"/>
                  </a:lnTo>
                  <a:lnTo>
                    <a:pt x="35" y="5"/>
                  </a:lnTo>
                  <a:lnTo>
                    <a:pt x="44" y="4"/>
                  </a:lnTo>
                  <a:lnTo>
                    <a:pt x="4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4" name="Freeform 216"/>
            <p:cNvSpPr>
              <a:spLocks/>
            </p:cNvSpPr>
            <p:nvPr/>
          </p:nvSpPr>
          <p:spPr bwMode="blackWhite">
            <a:xfrm>
              <a:off x="3043250" y="5392743"/>
              <a:ext cx="31750" cy="31750"/>
            </a:xfrm>
            <a:custGeom>
              <a:avLst/>
              <a:gdLst>
                <a:gd name="T0" fmla="*/ 40 w 40"/>
                <a:gd name="T1" fmla="*/ 0 h 40"/>
                <a:gd name="T2" fmla="*/ 31 w 40"/>
                <a:gd name="T3" fmla="*/ 1 h 40"/>
                <a:gd name="T4" fmla="*/ 22 w 40"/>
                <a:gd name="T5" fmla="*/ 3 h 40"/>
                <a:gd name="T6" fmla="*/ 15 w 40"/>
                <a:gd name="T7" fmla="*/ 8 h 40"/>
                <a:gd name="T8" fmla="*/ 9 w 40"/>
                <a:gd name="T9" fmla="*/ 15 h 40"/>
                <a:gd name="T10" fmla="*/ 4 w 40"/>
                <a:gd name="T11" fmla="*/ 22 h 40"/>
                <a:gd name="T12" fmla="*/ 1 w 40"/>
                <a:gd name="T13" fmla="*/ 30 h 40"/>
                <a:gd name="T14" fmla="*/ 0 w 40"/>
                <a:gd name="T15" fmla="*/ 40 h 40"/>
                <a:gd name="T16" fmla="*/ 3 w 40"/>
                <a:gd name="T17" fmla="*/ 40 h 40"/>
                <a:gd name="T18" fmla="*/ 4 w 40"/>
                <a:gd name="T19" fmla="*/ 32 h 40"/>
                <a:gd name="T20" fmla="*/ 7 w 40"/>
                <a:gd name="T21" fmla="*/ 23 h 40"/>
                <a:gd name="T22" fmla="*/ 11 w 40"/>
                <a:gd name="T23" fmla="*/ 17 h 40"/>
                <a:gd name="T24" fmla="*/ 17 w 40"/>
                <a:gd name="T25" fmla="*/ 12 h 40"/>
                <a:gd name="T26" fmla="*/ 24 w 40"/>
                <a:gd name="T27" fmla="*/ 7 h 40"/>
                <a:gd name="T28" fmla="*/ 31 w 40"/>
                <a:gd name="T29" fmla="*/ 5 h 40"/>
                <a:gd name="T30" fmla="*/ 40 w 40"/>
                <a:gd name="T31" fmla="*/ 3 h 40"/>
                <a:gd name="T32" fmla="*/ 40 w 40"/>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0"/>
                <a:gd name="T53" fmla="*/ 40 w 40"/>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0">
                  <a:moveTo>
                    <a:pt x="40" y="0"/>
                  </a:moveTo>
                  <a:lnTo>
                    <a:pt x="31" y="1"/>
                  </a:lnTo>
                  <a:lnTo>
                    <a:pt x="22" y="3"/>
                  </a:lnTo>
                  <a:lnTo>
                    <a:pt x="15" y="8"/>
                  </a:lnTo>
                  <a:lnTo>
                    <a:pt x="9" y="15"/>
                  </a:lnTo>
                  <a:lnTo>
                    <a:pt x="4" y="22"/>
                  </a:lnTo>
                  <a:lnTo>
                    <a:pt x="1" y="30"/>
                  </a:lnTo>
                  <a:lnTo>
                    <a:pt x="0" y="40"/>
                  </a:lnTo>
                  <a:lnTo>
                    <a:pt x="3" y="40"/>
                  </a:lnTo>
                  <a:lnTo>
                    <a:pt x="4" y="32"/>
                  </a:lnTo>
                  <a:lnTo>
                    <a:pt x="7" y="23"/>
                  </a:lnTo>
                  <a:lnTo>
                    <a:pt x="11" y="17"/>
                  </a:lnTo>
                  <a:lnTo>
                    <a:pt x="17" y="12"/>
                  </a:lnTo>
                  <a:lnTo>
                    <a:pt x="24" y="7"/>
                  </a:lnTo>
                  <a:lnTo>
                    <a:pt x="31" y="5"/>
                  </a:lnTo>
                  <a:lnTo>
                    <a:pt x="40" y="3"/>
                  </a:lnTo>
                  <a:lnTo>
                    <a:pt x="40"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5" name="Freeform 217"/>
            <p:cNvSpPr>
              <a:spLocks/>
            </p:cNvSpPr>
            <p:nvPr/>
          </p:nvSpPr>
          <p:spPr bwMode="blackWhite">
            <a:xfrm>
              <a:off x="3046425" y="5395918"/>
              <a:ext cx="28575" cy="28575"/>
            </a:xfrm>
            <a:custGeom>
              <a:avLst/>
              <a:gdLst>
                <a:gd name="T0" fmla="*/ 37 w 37"/>
                <a:gd name="T1" fmla="*/ 0 h 37"/>
                <a:gd name="T2" fmla="*/ 28 w 37"/>
                <a:gd name="T3" fmla="*/ 2 h 37"/>
                <a:gd name="T4" fmla="*/ 21 w 37"/>
                <a:gd name="T5" fmla="*/ 4 h 37"/>
                <a:gd name="T6" fmla="*/ 14 w 37"/>
                <a:gd name="T7" fmla="*/ 9 h 37"/>
                <a:gd name="T8" fmla="*/ 8 w 37"/>
                <a:gd name="T9" fmla="*/ 14 h 37"/>
                <a:gd name="T10" fmla="*/ 4 w 37"/>
                <a:gd name="T11" fmla="*/ 20 h 37"/>
                <a:gd name="T12" fmla="*/ 1 w 37"/>
                <a:gd name="T13" fmla="*/ 29 h 37"/>
                <a:gd name="T14" fmla="*/ 0 w 37"/>
                <a:gd name="T15" fmla="*/ 37 h 37"/>
                <a:gd name="T16" fmla="*/ 4 w 37"/>
                <a:gd name="T17" fmla="*/ 37 h 37"/>
                <a:gd name="T18" fmla="*/ 5 w 37"/>
                <a:gd name="T19" fmla="*/ 29 h 37"/>
                <a:gd name="T20" fmla="*/ 8 w 37"/>
                <a:gd name="T21" fmla="*/ 20 h 37"/>
                <a:gd name="T22" fmla="*/ 14 w 37"/>
                <a:gd name="T23" fmla="*/ 13 h 37"/>
                <a:gd name="T24" fmla="*/ 20 w 37"/>
                <a:gd name="T25" fmla="*/ 9 h 37"/>
                <a:gd name="T26" fmla="*/ 28 w 37"/>
                <a:gd name="T27" fmla="*/ 5 h 37"/>
                <a:gd name="T28" fmla="*/ 37 w 37"/>
                <a:gd name="T29" fmla="*/ 4 h 37"/>
                <a:gd name="T30" fmla="*/ 37 w 37"/>
                <a:gd name="T31" fmla="*/ 0 h 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37"/>
                <a:gd name="T50" fmla="*/ 37 w 37"/>
                <a:gd name="T51" fmla="*/ 37 h 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37">
                  <a:moveTo>
                    <a:pt x="37" y="0"/>
                  </a:moveTo>
                  <a:lnTo>
                    <a:pt x="28" y="2"/>
                  </a:lnTo>
                  <a:lnTo>
                    <a:pt x="21" y="4"/>
                  </a:lnTo>
                  <a:lnTo>
                    <a:pt x="14" y="9"/>
                  </a:lnTo>
                  <a:lnTo>
                    <a:pt x="8" y="14"/>
                  </a:lnTo>
                  <a:lnTo>
                    <a:pt x="4" y="20"/>
                  </a:lnTo>
                  <a:lnTo>
                    <a:pt x="1" y="29"/>
                  </a:lnTo>
                  <a:lnTo>
                    <a:pt x="0" y="37"/>
                  </a:lnTo>
                  <a:lnTo>
                    <a:pt x="4" y="37"/>
                  </a:lnTo>
                  <a:lnTo>
                    <a:pt x="5" y="29"/>
                  </a:lnTo>
                  <a:lnTo>
                    <a:pt x="8" y="20"/>
                  </a:lnTo>
                  <a:lnTo>
                    <a:pt x="14" y="13"/>
                  </a:lnTo>
                  <a:lnTo>
                    <a:pt x="20" y="9"/>
                  </a:lnTo>
                  <a:lnTo>
                    <a:pt x="28" y="5"/>
                  </a:lnTo>
                  <a:lnTo>
                    <a:pt x="37" y="4"/>
                  </a:lnTo>
                  <a:lnTo>
                    <a:pt x="37"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6" name="Freeform 218"/>
            <p:cNvSpPr>
              <a:spLocks/>
            </p:cNvSpPr>
            <p:nvPr/>
          </p:nvSpPr>
          <p:spPr bwMode="blackWhite">
            <a:xfrm>
              <a:off x="3048013" y="5399093"/>
              <a:ext cx="26988" cy="25400"/>
            </a:xfrm>
            <a:custGeom>
              <a:avLst/>
              <a:gdLst>
                <a:gd name="T0" fmla="*/ 33 w 33"/>
                <a:gd name="T1" fmla="*/ 0 h 33"/>
                <a:gd name="T2" fmla="*/ 24 w 33"/>
                <a:gd name="T3" fmla="*/ 1 h 33"/>
                <a:gd name="T4" fmla="*/ 16 w 33"/>
                <a:gd name="T5" fmla="*/ 5 h 33"/>
                <a:gd name="T6" fmla="*/ 10 w 33"/>
                <a:gd name="T7" fmla="*/ 9 h 33"/>
                <a:gd name="T8" fmla="*/ 4 w 33"/>
                <a:gd name="T9" fmla="*/ 16 h 33"/>
                <a:gd name="T10" fmla="*/ 1 w 33"/>
                <a:gd name="T11" fmla="*/ 25 h 33"/>
                <a:gd name="T12" fmla="*/ 0 w 33"/>
                <a:gd name="T13" fmla="*/ 33 h 33"/>
                <a:gd name="T14" fmla="*/ 3 w 33"/>
                <a:gd name="T15" fmla="*/ 33 h 33"/>
                <a:gd name="T16" fmla="*/ 4 w 33"/>
                <a:gd name="T17" fmla="*/ 25 h 33"/>
                <a:gd name="T18" fmla="*/ 8 w 33"/>
                <a:gd name="T19" fmla="*/ 19 h 33"/>
                <a:gd name="T20" fmla="*/ 13 w 33"/>
                <a:gd name="T21" fmla="*/ 12 h 33"/>
                <a:gd name="T22" fmla="*/ 18 w 33"/>
                <a:gd name="T23" fmla="*/ 7 h 33"/>
                <a:gd name="T24" fmla="*/ 26 w 33"/>
                <a:gd name="T25" fmla="*/ 5 h 33"/>
                <a:gd name="T26" fmla="*/ 33 w 33"/>
                <a:gd name="T27" fmla="*/ 3 h 33"/>
                <a:gd name="T28" fmla="*/ 33 w 33"/>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3"/>
                <a:gd name="T47" fmla="*/ 33 w 33"/>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3">
                  <a:moveTo>
                    <a:pt x="33" y="0"/>
                  </a:moveTo>
                  <a:lnTo>
                    <a:pt x="24" y="1"/>
                  </a:lnTo>
                  <a:lnTo>
                    <a:pt x="16" y="5"/>
                  </a:lnTo>
                  <a:lnTo>
                    <a:pt x="10" y="9"/>
                  </a:lnTo>
                  <a:lnTo>
                    <a:pt x="4" y="16"/>
                  </a:lnTo>
                  <a:lnTo>
                    <a:pt x="1" y="25"/>
                  </a:lnTo>
                  <a:lnTo>
                    <a:pt x="0" y="33"/>
                  </a:lnTo>
                  <a:lnTo>
                    <a:pt x="3" y="33"/>
                  </a:lnTo>
                  <a:lnTo>
                    <a:pt x="4" y="25"/>
                  </a:lnTo>
                  <a:lnTo>
                    <a:pt x="8" y="19"/>
                  </a:lnTo>
                  <a:lnTo>
                    <a:pt x="13" y="12"/>
                  </a:lnTo>
                  <a:lnTo>
                    <a:pt x="18" y="7"/>
                  </a:lnTo>
                  <a:lnTo>
                    <a:pt x="26" y="5"/>
                  </a:lnTo>
                  <a:lnTo>
                    <a:pt x="33" y="3"/>
                  </a:lnTo>
                  <a:lnTo>
                    <a:pt x="33"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7" name="Freeform 219"/>
            <p:cNvSpPr>
              <a:spLocks/>
            </p:cNvSpPr>
            <p:nvPr/>
          </p:nvSpPr>
          <p:spPr bwMode="blackWhite">
            <a:xfrm>
              <a:off x="3051188" y="5402268"/>
              <a:ext cx="23813" cy="22225"/>
            </a:xfrm>
            <a:custGeom>
              <a:avLst/>
              <a:gdLst>
                <a:gd name="T0" fmla="*/ 30 w 30"/>
                <a:gd name="T1" fmla="*/ 0 h 30"/>
                <a:gd name="T2" fmla="*/ 23 w 30"/>
                <a:gd name="T3" fmla="*/ 2 h 30"/>
                <a:gd name="T4" fmla="*/ 15 w 30"/>
                <a:gd name="T5" fmla="*/ 4 h 30"/>
                <a:gd name="T6" fmla="*/ 10 w 30"/>
                <a:gd name="T7" fmla="*/ 9 h 30"/>
                <a:gd name="T8" fmla="*/ 5 w 30"/>
                <a:gd name="T9" fmla="*/ 16 h 30"/>
                <a:gd name="T10" fmla="*/ 1 w 30"/>
                <a:gd name="T11" fmla="*/ 22 h 30"/>
                <a:gd name="T12" fmla="*/ 0 w 30"/>
                <a:gd name="T13" fmla="*/ 30 h 30"/>
                <a:gd name="T14" fmla="*/ 5 w 30"/>
                <a:gd name="T15" fmla="*/ 30 h 30"/>
                <a:gd name="T16" fmla="*/ 5 w 30"/>
                <a:gd name="T17" fmla="*/ 23 h 30"/>
                <a:gd name="T18" fmla="*/ 7 w 30"/>
                <a:gd name="T19" fmla="*/ 17 h 30"/>
                <a:gd name="T20" fmla="*/ 12 w 30"/>
                <a:gd name="T21" fmla="*/ 12 h 30"/>
                <a:gd name="T22" fmla="*/ 17 w 30"/>
                <a:gd name="T23" fmla="*/ 7 h 30"/>
                <a:gd name="T24" fmla="*/ 24 w 30"/>
                <a:gd name="T25" fmla="*/ 5 h 30"/>
                <a:gd name="T26" fmla="*/ 30 w 30"/>
                <a:gd name="T27" fmla="*/ 4 h 30"/>
                <a:gd name="T28" fmla="*/ 30 w 30"/>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30"/>
                <a:gd name="T47" fmla="*/ 30 w 30"/>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30">
                  <a:moveTo>
                    <a:pt x="30" y="0"/>
                  </a:moveTo>
                  <a:lnTo>
                    <a:pt x="23" y="2"/>
                  </a:lnTo>
                  <a:lnTo>
                    <a:pt x="15" y="4"/>
                  </a:lnTo>
                  <a:lnTo>
                    <a:pt x="10" y="9"/>
                  </a:lnTo>
                  <a:lnTo>
                    <a:pt x="5" y="16"/>
                  </a:lnTo>
                  <a:lnTo>
                    <a:pt x="1" y="22"/>
                  </a:lnTo>
                  <a:lnTo>
                    <a:pt x="0" y="30"/>
                  </a:lnTo>
                  <a:lnTo>
                    <a:pt x="5" y="30"/>
                  </a:lnTo>
                  <a:lnTo>
                    <a:pt x="5" y="23"/>
                  </a:lnTo>
                  <a:lnTo>
                    <a:pt x="7" y="17"/>
                  </a:lnTo>
                  <a:lnTo>
                    <a:pt x="12" y="12"/>
                  </a:lnTo>
                  <a:lnTo>
                    <a:pt x="17" y="7"/>
                  </a:lnTo>
                  <a:lnTo>
                    <a:pt x="24" y="5"/>
                  </a:lnTo>
                  <a:lnTo>
                    <a:pt x="30" y="4"/>
                  </a:lnTo>
                  <a:lnTo>
                    <a:pt x="30"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8" name="Freeform 220"/>
            <p:cNvSpPr>
              <a:spLocks/>
            </p:cNvSpPr>
            <p:nvPr/>
          </p:nvSpPr>
          <p:spPr bwMode="blackWhite">
            <a:xfrm>
              <a:off x="3054363" y="5403856"/>
              <a:ext cx="20638" cy="20638"/>
            </a:xfrm>
            <a:custGeom>
              <a:avLst/>
              <a:gdLst>
                <a:gd name="T0" fmla="*/ 25 w 25"/>
                <a:gd name="T1" fmla="*/ 0 h 26"/>
                <a:gd name="T2" fmla="*/ 19 w 25"/>
                <a:gd name="T3" fmla="*/ 1 h 26"/>
                <a:gd name="T4" fmla="*/ 12 w 25"/>
                <a:gd name="T5" fmla="*/ 3 h 26"/>
                <a:gd name="T6" fmla="*/ 7 w 25"/>
                <a:gd name="T7" fmla="*/ 8 h 26"/>
                <a:gd name="T8" fmla="*/ 2 w 25"/>
                <a:gd name="T9" fmla="*/ 13 h 26"/>
                <a:gd name="T10" fmla="*/ 0 w 25"/>
                <a:gd name="T11" fmla="*/ 19 h 26"/>
                <a:gd name="T12" fmla="*/ 0 w 25"/>
                <a:gd name="T13" fmla="*/ 26 h 26"/>
                <a:gd name="T14" fmla="*/ 3 w 25"/>
                <a:gd name="T15" fmla="*/ 26 h 26"/>
                <a:gd name="T16" fmla="*/ 5 w 25"/>
                <a:gd name="T17" fmla="*/ 19 h 26"/>
                <a:gd name="T18" fmla="*/ 7 w 25"/>
                <a:gd name="T19" fmla="*/ 13 h 26"/>
                <a:gd name="T20" fmla="*/ 12 w 25"/>
                <a:gd name="T21" fmla="*/ 8 h 26"/>
                <a:gd name="T22" fmla="*/ 19 w 25"/>
                <a:gd name="T23" fmla="*/ 5 h 26"/>
                <a:gd name="T24" fmla="*/ 25 w 25"/>
                <a:gd name="T25" fmla="*/ 3 h 26"/>
                <a:gd name="T26" fmla="*/ 25 w 25"/>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6"/>
                <a:gd name="T44" fmla="*/ 25 w 25"/>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6">
                  <a:moveTo>
                    <a:pt x="25" y="0"/>
                  </a:moveTo>
                  <a:lnTo>
                    <a:pt x="19" y="1"/>
                  </a:lnTo>
                  <a:lnTo>
                    <a:pt x="12" y="3"/>
                  </a:lnTo>
                  <a:lnTo>
                    <a:pt x="7" y="8"/>
                  </a:lnTo>
                  <a:lnTo>
                    <a:pt x="2" y="13"/>
                  </a:lnTo>
                  <a:lnTo>
                    <a:pt x="0" y="19"/>
                  </a:lnTo>
                  <a:lnTo>
                    <a:pt x="0" y="26"/>
                  </a:lnTo>
                  <a:lnTo>
                    <a:pt x="3" y="26"/>
                  </a:lnTo>
                  <a:lnTo>
                    <a:pt x="5" y="19"/>
                  </a:lnTo>
                  <a:lnTo>
                    <a:pt x="7" y="13"/>
                  </a:lnTo>
                  <a:lnTo>
                    <a:pt x="12" y="8"/>
                  </a:lnTo>
                  <a:lnTo>
                    <a:pt x="19" y="5"/>
                  </a:lnTo>
                  <a:lnTo>
                    <a:pt x="25" y="3"/>
                  </a:lnTo>
                  <a:lnTo>
                    <a:pt x="25" y="0"/>
                  </a:lnTo>
                  <a:close/>
                </a:path>
              </a:pathLst>
            </a:custGeom>
            <a:solidFill>
              <a:srgbClr val="BFBFB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29" name="Freeform 221"/>
            <p:cNvSpPr>
              <a:spLocks/>
            </p:cNvSpPr>
            <p:nvPr/>
          </p:nvSpPr>
          <p:spPr bwMode="blackWhite">
            <a:xfrm>
              <a:off x="3057538" y="5407031"/>
              <a:ext cx="17463" cy="17463"/>
            </a:xfrm>
            <a:custGeom>
              <a:avLst/>
              <a:gdLst>
                <a:gd name="T0" fmla="*/ 22 w 22"/>
                <a:gd name="T1" fmla="*/ 0 h 23"/>
                <a:gd name="T2" fmla="*/ 16 w 22"/>
                <a:gd name="T3" fmla="*/ 2 h 23"/>
                <a:gd name="T4" fmla="*/ 9 w 22"/>
                <a:gd name="T5" fmla="*/ 5 h 23"/>
                <a:gd name="T6" fmla="*/ 4 w 22"/>
                <a:gd name="T7" fmla="*/ 10 h 23"/>
                <a:gd name="T8" fmla="*/ 2 w 22"/>
                <a:gd name="T9" fmla="*/ 16 h 23"/>
                <a:gd name="T10" fmla="*/ 0 w 22"/>
                <a:gd name="T11" fmla="*/ 23 h 23"/>
                <a:gd name="T12" fmla="*/ 4 w 22"/>
                <a:gd name="T13" fmla="*/ 23 h 23"/>
                <a:gd name="T14" fmla="*/ 5 w 22"/>
                <a:gd name="T15" fmla="*/ 17 h 23"/>
                <a:gd name="T16" fmla="*/ 7 w 22"/>
                <a:gd name="T17" fmla="*/ 12 h 23"/>
                <a:gd name="T18" fmla="*/ 11 w 22"/>
                <a:gd name="T19" fmla="*/ 8 h 23"/>
                <a:gd name="T20" fmla="*/ 16 w 22"/>
                <a:gd name="T21" fmla="*/ 5 h 23"/>
                <a:gd name="T22" fmla="*/ 22 w 22"/>
                <a:gd name="T23" fmla="*/ 4 h 23"/>
                <a:gd name="T24" fmla="*/ 22 w 22"/>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3"/>
                <a:gd name="T41" fmla="*/ 22 w 2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3">
                  <a:moveTo>
                    <a:pt x="22" y="0"/>
                  </a:moveTo>
                  <a:lnTo>
                    <a:pt x="16" y="2"/>
                  </a:lnTo>
                  <a:lnTo>
                    <a:pt x="9" y="5"/>
                  </a:lnTo>
                  <a:lnTo>
                    <a:pt x="4" y="10"/>
                  </a:lnTo>
                  <a:lnTo>
                    <a:pt x="2" y="16"/>
                  </a:lnTo>
                  <a:lnTo>
                    <a:pt x="0" y="23"/>
                  </a:lnTo>
                  <a:lnTo>
                    <a:pt x="4" y="23"/>
                  </a:lnTo>
                  <a:lnTo>
                    <a:pt x="5" y="17"/>
                  </a:lnTo>
                  <a:lnTo>
                    <a:pt x="7" y="12"/>
                  </a:lnTo>
                  <a:lnTo>
                    <a:pt x="11" y="8"/>
                  </a:lnTo>
                  <a:lnTo>
                    <a:pt x="16" y="5"/>
                  </a:lnTo>
                  <a:lnTo>
                    <a:pt x="22" y="4"/>
                  </a:lnTo>
                  <a:lnTo>
                    <a:pt x="22"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0" name="Freeform 222"/>
            <p:cNvSpPr>
              <a:spLocks/>
            </p:cNvSpPr>
            <p:nvPr/>
          </p:nvSpPr>
          <p:spPr bwMode="blackWhite">
            <a:xfrm>
              <a:off x="3060713" y="5410206"/>
              <a:ext cx="14288" cy="14288"/>
            </a:xfrm>
            <a:custGeom>
              <a:avLst/>
              <a:gdLst>
                <a:gd name="T0" fmla="*/ 18 w 18"/>
                <a:gd name="T1" fmla="*/ 0 h 19"/>
                <a:gd name="T2" fmla="*/ 12 w 18"/>
                <a:gd name="T3" fmla="*/ 1 h 19"/>
                <a:gd name="T4" fmla="*/ 7 w 18"/>
                <a:gd name="T5" fmla="*/ 4 h 19"/>
                <a:gd name="T6" fmla="*/ 3 w 18"/>
                <a:gd name="T7" fmla="*/ 8 h 19"/>
                <a:gd name="T8" fmla="*/ 1 w 18"/>
                <a:gd name="T9" fmla="*/ 13 h 19"/>
                <a:gd name="T10" fmla="*/ 0 w 18"/>
                <a:gd name="T11" fmla="*/ 19 h 19"/>
                <a:gd name="T12" fmla="*/ 3 w 18"/>
                <a:gd name="T13" fmla="*/ 19 h 19"/>
                <a:gd name="T14" fmla="*/ 5 w 18"/>
                <a:gd name="T15" fmla="*/ 13 h 19"/>
                <a:gd name="T16" fmla="*/ 7 w 18"/>
                <a:gd name="T17" fmla="*/ 8 h 19"/>
                <a:gd name="T18" fmla="*/ 13 w 18"/>
                <a:gd name="T19" fmla="*/ 5 h 19"/>
                <a:gd name="T20" fmla="*/ 18 w 18"/>
                <a:gd name="T21" fmla="*/ 5 h 19"/>
                <a:gd name="T22" fmla="*/ 18 w 18"/>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9"/>
                <a:gd name="T38" fmla="*/ 18 w 18"/>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9">
                  <a:moveTo>
                    <a:pt x="18" y="0"/>
                  </a:moveTo>
                  <a:lnTo>
                    <a:pt x="12" y="1"/>
                  </a:lnTo>
                  <a:lnTo>
                    <a:pt x="7" y="4"/>
                  </a:lnTo>
                  <a:lnTo>
                    <a:pt x="3" y="8"/>
                  </a:lnTo>
                  <a:lnTo>
                    <a:pt x="1" y="13"/>
                  </a:lnTo>
                  <a:lnTo>
                    <a:pt x="0" y="19"/>
                  </a:lnTo>
                  <a:lnTo>
                    <a:pt x="3" y="19"/>
                  </a:lnTo>
                  <a:lnTo>
                    <a:pt x="5" y="13"/>
                  </a:lnTo>
                  <a:lnTo>
                    <a:pt x="7" y="8"/>
                  </a:lnTo>
                  <a:lnTo>
                    <a:pt x="13" y="5"/>
                  </a:lnTo>
                  <a:lnTo>
                    <a:pt x="18" y="5"/>
                  </a:lnTo>
                  <a:lnTo>
                    <a:pt x="18"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1" name="Freeform 223"/>
            <p:cNvSpPr>
              <a:spLocks/>
            </p:cNvSpPr>
            <p:nvPr/>
          </p:nvSpPr>
          <p:spPr bwMode="blackWhite">
            <a:xfrm>
              <a:off x="3063888" y="5413381"/>
              <a:ext cx="11113" cy="11113"/>
            </a:xfrm>
            <a:custGeom>
              <a:avLst/>
              <a:gdLst>
                <a:gd name="T0" fmla="*/ 15 w 15"/>
                <a:gd name="T1" fmla="*/ 0 h 14"/>
                <a:gd name="T2" fmla="*/ 10 w 15"/>
                <a:gd name="T3" fmla="*/ 0 h 14"/>
                <a:gd name="T4" fmla="*/ 4 w 15"/>
                <a:gd name="T5" fmla="*/ 3 h 14"/>
                <a:gd name="T6" fmla="*/ 2 w 15"/>
                <a:gd name="T7" fmla="*/ 8 h 14"/>
                <a:gd name="T8" fmla="*/ 0 w 15"/>
                <a:gd name="T9" fmla="*/ 14 h 14"/>
                <a:gd name="T10" fmla="*/ 4 w 15"/>
                <a:gd name="T11" fmla="*/ 14 h 14"/>
                <a:gd name="T12" fmla="*/ 5 w 15"/>
                <a:gd name="T13" fmla="*/ 9 h 14"/>
                <a:gd name="T14" fmla="*/ 8 w 15"/>
                <a:gd name="T15" fmla="*/ 6 h 14"/>
                <a:gd name="T16" fmla="*/ 11 w 15"/>
                <a:gd name="T17" fmla="*/ 3 h 14"/>
                <a:gd name="T18" fmla="*/ 15 w 15"/>
                <a:gd name="T19" fmla="*/ 3 h 14"/>
                <a:gd name="T20" fmla="*/ 15 w 1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4"/>
                <a:gd name="T35" fmla="*/ 15 w 1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4">
                  <a:moveTo>
                    <a:pt x="15" y="0"/>
                  </a:moveTo>
                  <a:lnTo>
                    <a:pt x="10" y="0"/>
                  </a:lnTo>
                  <a:lnTo>
                    <a:pt x="4" y="3"/>
                  </a:lnTo>
                  <a:lnTo>
                    <a:pt x="2" y="8"/>
                  </a:lnTo>
                  <a:lnTo>
                    <a:pt x="0" y="14"/>
                  </a:lnTo>
                  <a:lnTo>
                    <a:pt x="4" y="14"/>
                  </a:lnTo>
                  <a:lnTo>
                    <a:pt x="5" y="9"/>
                  </a:lnTo>
                  <a:lnTo>
                    <a:pt x="8" y="6"/>
                  </a:lnTo>
                  <a:lnTo>
                    <a:pt x="11" y="3"/>
                  </a:lnTo>
                  <a:lnTo>
                    <a:pt x="15" y="3"/>
                  </a:lnTo>
                  <a:lnTo>
                    <a:pt x="15" y="0"/>
                  </a:lnTo>
                  <a:close/>
                </a:path>
              </a:pathLst>
            </a:custGeom>
            <a:solidFill>
              <a:srgbClr val="A6A6A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2" name="Freeform 224"/>
            <p:cNvSpPr>
              <a:spLocks/>
            </p:cNvSpPr>
            <p:nvPr/>
          </p:nvSpPr>
          <p:spPr bwMode="blackWhite">
            <a:xfrm>
              <a:off x="3067063" y="5416556"/>
              <a:ext cx="7938" cy="7938"/>
            </a:xfrm>
            <a:custGeom>
              <a:avLst/>
              <a:gdLst>
                <a:gd name="T0" fmla="*/ 11 w 11"/>
                <a:gd name="T1" fmla="*/ 0 h 11"/>
                <a:gd name="T2" fmla="*/ 7 w 11"/>
                <a:gd name="T3" fmla="*/ 0 h 11"/>
                <a:gd name="T4" fmla="*/ 4 w 11"/>
                <a:gd name="T5" fmla="*/ 3 h 11"/>
                <a:gd name="T6" fmla="*/ 1 w 11"/>
                <a:gd name="T7" fmla="*/ 6 h 11"/>
                <a:gd name="T8" fmla="*/ 0 w 11"/>
                <a:gd name="T9" fmla="*/ 11 h 11"/>
                <a:gd name="T10" fmla="*/ 4 w 11"/>
                <a:gd name="T11" fmla="*/ 11 h 11"/>
                <a:gd name="T12" fmla="*/ 5 w 11"/>
                <a:gd name="T13" fmla="*/ 7 h 11"/>
                <a:gd name="T14" fmla="*/ 7 w 11"/>
                <a:gd name="T15" fmla="*/ 5 h 11"/>
                <a:gd name="T16" fmla="*/ 11 w 11"/>
                <a:gd name="T17" fmla="*/ 4 h 11"/>
                <a:gd name="T18" fmla="*/ 11 w 1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1"/>
                <a:gd name="T32" fmla="*/ 11 w 1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1">
                  <a:moveTo>
                    <a:pt x="11" y="0"/>
                  </a:moveTo>
                  <a:lnTo>
                    <a:pt x="7" y="0"/>
                  </a:lnTo>
                  <a:lnTo>
                    <a:pt x="4" y="3"/>
                  </a:lnTo>
                  <a:lnTo>
                    <a:pt x="1" y="6"/>
                  </a:lnTo>
                  <a:lnTo>
                    <a:pt x="0" y="11"/>
                  </a:lnTo>
                  <a:lnTo>
                    <a:pt x="4" y="11"/>
                  </a:lnTo>
                  <a:lnTo>
                    <a:pt x="5" y="7"/>
                  </a:lnTo>
                  <a:lnTo>
                    <a:pt x="7" y="5"/>
                  </a:lnTo>
                  <a:lnTo>
                    <a:pt x="11" y="4"/>
                  </a:lnTo>
                  <a:lnTo>
                    <a:pt x="11"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3" name="Freeform 225"/>
            <p:cNvSpPr>
              <a:spLocks/>
            </p:cNvSpPr>
            <p:nvPr/>
          </p:nvSpPr>
          <p:spPr bwMode="blackWhite">
            <a:xfrm>
              <a:off x="3068650" y="5419731"/>
              <a:ext cx="6350" cy="4763"/>
            </a:xfrm>
            <a:custGeom>
              <a:avLst/>
              <a:gdLst>
                <a:gd name="T0" fmla="*/ 7 w 7"/>
                <a:gd name="T1" fmla="*/ 0 h 7"/>
                <a:gd name="T2" fmla="*/ 3 w 7"/>
                <a:gd name="T3" fmla="*/ 1 h 7"/>
                <a:gd name="T4" fmla="*/ 1 w 7"/>
                <a:gd name="T5" fmla="*/ 3 h 7"/>
                <a:gd name="T6" fmla="*/ 0 w 7"/>
                <a:gd name="T7" fmla="*/ 7 h 7"/>
                <a:gd name="T8" fmla="*/ 3 w 7"/>
                <a:gd name="T9" fmla="*/ 7 h 7"/>
                <a:gd name="T10" fmla="*/ 4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3" y="1"/>
                  </a:lnTo>
                  <a:lnTo>
                    <a:pt x="1" y="3"/>
                  </a:lnTo>
                  <a:lnTo>
                    <a:pt x="0" y="7"/>
                  </a:lnTo>
                  <a:lnTo>
                    <a:pt x="3" y="7"/>
                  </a:lnTo>
                  <a:lnTo>
                    <a:pt x="4" y="5"/>
                  </a:lnTo>
                  <a:lnTo>
                    <a:pt x="7" y="3"/>
                  </a:lnTo>
                  <a:lnTo>
                    <a:pt x="7" y="0"/>
                  </a:lnTo>
                  <a:close/>
                </a:path>
              </a:pathLst>
            </a:custGeom>
            <a:solidFill>
              <a:srgbClr val="9D9D9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4" name="Freeform 226"/>
            <p:cNvSpPr>
              <a:spLocks/>
            </p:cNvSpPr>
            <p:nvPr/>
          </p:nvSpPr>
          <p:spPr bwMode="blackWhite">
            <a:xfrm>
              <a:off x="3071825" y="5422906"/>
              <a:ext cx="3175" cy="1588"/>
            </a:xfrm>
            <a:custGeom>
              <a:avLst/>
              <a:gdLst>
                <a:gd name="T0" fmla="*/ 4 w 4"/>
                <a:gd name="T1" fmla="*/ 0 h 4"/>
                <a:gd name="T2" fmla="*/ 1 w 4"/>
                <a:gd name="T3" fmla="*/ 2 h 4"/>
                <a:gd name="T4" fmla="*/ 0 w 4"/>
                <a:gd name="T5" fmla="*/ 4 h 4"/>
                <a:gd name="T6" fmla="*/ 4 w 4"/>
                <a:gd name="T7" fmla="*/ 4 h 4"/>
                <a:gd name="T8" fmla="*/ 4 w 4"/>
                <a:gd name="T9" fmla="*/ 4 h 4"/>
                <a:gd name="T10" fmla="*/ 4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0"/>
                  </a:moveTo>
                  <a:lnTo>
                    <a:pt x="1" y="2"/>
                  </a:lnTo>
                  <a:lnTo>
                    <a:pt x="0" y="4"/>
                  </a:lnTo>
                  <a:lnTo>
                    <a:pt x="4" y="4"/>
                  </a:lnTo>
                  <a:lnTo>
                    <a:pt x="4"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5" name="Freeform 227"/>
            <p:cNvSpPr>
              <a:spLocks/>
            </p:cNvSpPr>
            <p:nvPr/>
          </p:nvSpPr>
          <p:spPr bwMode="blackWhite">
            <a:xfrm>
              <a:off x="3040075" y="5391156"/>
              <a:ext cx="34925" cy="33338"/>
            </a:xfrm>
            <a:custGeom>
              <a:avLst/>
              <a:gdLst>
                <a:gd name="T0" fmla="*/ 0 w 44"/>
                <a:gd name="T1" fmla="*/ 21 h 43"/>
                <a:gd name="T2" fmla="*/ 2 w 44"/>
                <a:gd name="T3" fmla="*/ 12 h 43"/>
                <a:gd name="T4" fmla="*/ 8 w 44"/>
                <a:gd name="T5" fmla="*/ 5 h 43"/>
                <a:gd name="T6" fmla="*/ 18 w 44"/>
                <a:gd name="T7" fmla="*/ 0 h 43"/>
                <a:gd name="T8" fmla="*/ 27 w 44"/>
                <a:gd name="T9" fmla="*/ 0 h 43"/>
                <a:gd name="T10" fmla="*/ 35 w 44"/>
                <a:gd name="T11" fmla="*/ 5 h 43"/>
                <a:gd name="T12" fmla="*/ 41 w 44"/>
                <a:gd name="T13" fmla="*/ 12 h 43"/>
                <a:gd name="T14" fmla="*/ 44 w 44"/>
                <a:gd name="T15" fmla="*/ 21 h 43"/>
                <a:gd name="T16" fmla="*/ 41 w 44"/>
                <a:gd name="T17" fmla="*/ 31 h 43"/>
                <a:gd name="T18" fmla="*/ 35 w 44"/>
                <a:gd name="T19" fmla="*/ 39 h 43"/>
                <a:gd name="T20" fmla="*/ 27 w 44"/>
                <a:gd name="T21" fmla="*/ 43 h 43"/>
                <a:gd name="T22" fmla="*/ 18 w 44"/>
                <a:gd name="T23" fmla="*/ 43 h 43"/>
                <a:gd name="T24" fmla="*/ 8 w 44"/>
                <a:gd name="T25" fmla="*/ 39 h 43"/>
                <a:gd name="T26" fmla="*/ 2 w 44"/>
                <a:gd name="T27" fmla="*/ 31 h 43"/>
                <a:gd name="T28" fmla="*/ 0 w 44"/>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3"/>
                <a:gd name="T47" fmla="*/ 44 w 44"/>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3">
                  <a:moveTo>
                    <a:pt x="0" y="21"/>
                  </a:moveTo>
                  <a:lnTo>
                    <a:pt x="2" y="12"/>
                  </a:lnTo>
                  <a:lnTo>
                    <a:pt x="8" y="5"/>
                  </a:lnTo>
                  <a:lnTo>
                    <a:pt x="18" y="0"/>
                  </a:lnTo>
                  <a:lnTo>
                    <a:pt x="27" y="0"/>
                  </a:lnTo>
                  <a:lnTo>
                    <a:pt x="35" y="5"/>
                  </a:lnTo>
                  <a:lnTo>
                    <a:pt x="41" y="12"/>
                  </a:lnTo>
                  <a:lnTo>
                    <a:pt x="44" y="21"/>
                  </a:lnTo>
                  <a:lnTo>
                    <a:pt x="41" y="31"/>
                  </a:lnTo>
                  <a:lnTo>
                    <a:pt x="35" y="39"/>
                  </a:lnTo>
                  <a:lnTo>
                    <a:pt x="27" y="43"/>
                  </a:lnTo>
                  <a:lnTo>
                    <a:pt x="18" y="43"/>
                  </a:lnTo>
                  <a:lnTo>
                    <a:pt x="8" y="39"/>
                  </a:lnTo>
                  <a:lnTo>
                    <a:pt x="2" y="31"/>
                  </a:lnTo>
                  <a:lnTo>
                    <a:pt x="0" y="21"/>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6" name="Freeform 228"/>
            <p:cNvSpPr>
              <a:spLocks/>
            </p:cNvSpPr>
            <p:nvPr/>
          </p:nvSpPr>
          <p:spPr bwMode="blackWhite">
            <a:xfrm>
              <a:off x="3040075" y="5391156"/>
              <a:ext cx="34925" cy="33338"/>
            </a:xfrm>
            <a:custGeom>
              <a:avLst/>
              <a:gdLst>
                <a:gd name="T0" fmla="*/ 44 w 44"/>
                <a:gd name="T1" fmla="*/ 0 h 44"/>
                <a:gd name="T2" fmla="*/ 34 w 44"/>
                <a:gd name="T3" fmla="*/ 1 h 44"/>
                <a:gd name="T4" fmla="*/ 25 w 44"/>
                <a:gd name="T5" fmla="*/ 4 h 44"/>
                <a:gd name="T6" fmla="*/ 17 w 44"/>
                <a:gd name="T7" fmla="*/ 10 h 44"/>
                <a:gd name="T8" fmla="*/ 10 w 44"/>
                <a:gd name="T9" fmla="*/ 17 h 44"/>
                <a:gd name="T10" fmla="*/ 5 w 44"/>
                <a:gd name="T11" fmla="*/ 25 h 44"/>
                <a:gd name="T12" fmla="*/ 1 w 44"/>
                <a:gd name="T13" fmla="*/ 34 h 44"/>
                <a:gd name="T14" fmla="*/ 0 w 44"/>
                <a:gd name="T15" fmla="*/ 44 h 44"/>
                <a:gd name="T16" fmla="*/ 0 w 44"/>
                <a:gd name="T17" fmla="*/ 0 h 44"/>
                <a:gd name="T18" fmla="*/ 44 w 44"/>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44" y="0"/>
                  </a:moveTo>
                  <a:lnTo>
                    <a:pt x="34" y="1"/>
                  </a:lnTo>
                  <a:lnTo>
                    <a:pt x="25" y="4"/>
                  </a:lnTo>
                  <a:lnTo>
                    <a:pt x="17" y="10"/>
                  </a:lnTo>
                  <a:lnTo>
                    <a:pt x="10" y="17"/>
                  </a:lnTo>
                  <a:lnTo>
                    <a:pt x="5" y="25"/>
                  </a:lnTo>
                  <a:lnTo>
                    <a:pt x="1" y="34"/>
                  </a:lnTo>
                  <a:lnTo>
                    <a:pt x="0" y="44"/>
                  </a:lnTo>
                  <a:lnTo>
                    <a:pt x="0" y="0"/>
                  </a:lnTo>
                  <a:lnTo>
                    <a:pt x="4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7" name="Freeform 229"/>
            <p:cNvSpPr>
              <a:spLocks/>
            </p:cNvSpPr>
            <p:nvPr/>
          </p:nvSpPr>
          <p:spPr bwMode="blackWhite">
            <a:xfrm>
              <a:off x="3040075" y="5391156"/>
              <a:ext cx="34925" cy="33338"/>
            </a:xfrm>
            <a:custGeom>
              <a:avLst/>
              <a:gdLst>
                <a:gd name="T0" fmla="*/ 44 w 44"/>
                <a:gd name="T1" fmla="*/ 0 h 44"/>
                <a:gd name="T2" fmla="*/ 34 w 44"/>
                <a:gd name="T3" fmla="*/ 1 h 44"/>
                <a:gd name="T4" fmla="*/ 25 w 44"/>
                <a:gd name="T5" fmla="*/ 4 h 44"/>
                <a:gd name="T6" fmla="*/ 17 w 44"/>
                <a:gd name="T7" fmla="*/ 10 h 44"/>
                <a:gd name="T8" fmla="*/ 10 w 44"/>
                <a:gd name="T9" fmla="*/ 17 h 44"/>
                <a:gd name="T10" fmla="*/ 5 w 44"/>
                <a:gd name="T11" fmla="*/ 25 h 44"/>
                <a:gd name="T12" fmla="*/ 1 w 44"/>
                <a:gd name="T13" fmla="*/ 34 h 44"/>
                <a:gd name="T14" fmla="*/ 0 w 44"/>
                <a:gd name="T15" fmla="*/ 44 h 44"/>
                <a:gd name="T16" fmla="*/ 4 w 44"/>
                <a:gd name="T17" fmla="*/ 44 h 44"/>
                <a:gd name="T18" fmla="*/ 5 w 44"/>
                <a:gd name="T19" fmla="*/ 34 h 44"/>
                <a:gd name="T20" fmla="*/ 8 w 44"/>
                <a:gd name="T21" fmla="*/ 26 h 44"/>
                <a:gd name="T22" fmla="*/ 13 w 44"/>
                <a:gd name="T23" fmla="*/ 19 h 44"/>
                <a:gd name="T24" fmla="*/ 19 w 44"/>
                <a:gd name="T25" fmla="*/ 12 h 44"/>
                <a:gd name="T26" fmla="*/ 26 w 44"/>
                <a:gd name="T27" fmla="*/ 7 h 44"/>
                <a:gd name="T28" fmla="*/ 35 w 44"/>
                <a:gd name="T29" fmla="*/ 5 h 44"/>
                <a:gd name="T30" fmla="*/ 44 w 44"/>
                <a:gd name="T31" fmla="*/ 4 h 44"/>
                <a:gd name="T32" fmla="*/ 44 w 44"/>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
                <a:gd name="T52" fmla="*/ 0 h 44"/>
                <a:gd name="T53" fmla="*/ 44 w 44"/>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 h="44">
                  <a:moveTo>
                    <a:pt x="44" y="0"/>
                  </a:moveTo>
                  <a:lnTo>
                    <a:pt x="34" y="1"/>
                  </a:lnTo>
                  <a:lnTo>
                    <a:pt x="25" y="4"/>
                  </a:lnTo>
                  <a:lnTo>
                    <a:pt x="17" y="10"/>
                  </a:lnTo>
                  <a:lnTo>
                    <a:pt x="10" y="17"/>
                  </a:lnTo>
                  <a:lnTo>
                    <a:pt x="5" y="25"/>
                  </a:lnTo>
                  <a:lnTo>
                    <a:pt x="1" y="34"/>
                  </a:lnTo>
                  <a:lnTo>
                    <a:pt x="0" y="44"/>
                  </a:lnTo>
                  <a:lnTo>
                    <a:pt x="4" y="44"/>
                  </a:lnTo>
                  <a:lnTo>
                    <a:pt x="5" y="34"/>
                  </a:lnTo>
                  <a:lnTo>
                    <a:pt x="8" y="26"/>
                  </a:lnTo>
                  <a:lnTo>
                    <a:pt x="13" y="19"/>
                  </a:lnTo>
                  <a:lnTo>
                    <a:pt x="19" y="12"/>
                  </a:lnTo>
                  <a:lnTo>
                    <a:pt x="26" y="7"/>
                  </a:lnTo>
                  <a:lnTo>
                    <a:pt x="35" y="5"/>
                  </a:lnTo>
                  <a:lnTo>
                    <a:pt x="44" y="4"/>
                  </a:lnTo>
                  <a:lnTo>
                    <a:pt x="4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8" name="Freeform 230"/>
            <p:cNvSpPr>
              <a:spLocks/>
            </p:cNvSpPr>
            <p:nvPr/>
          </p:nvSpPr>
          <p:spPr bwMode="blackWhite">
            <a:xfrm>
              <a:off x="3043250" y="5392743"/>
              <a:ext cx="31750" cy="31750"/>
            </a:xfrm>
            <a:custGeom>
              <a:avLst/>
              <a:gdLst>
                <a:gd name="T0" fmla="*/ 40 w 40"/>
                <a:gd name="T1" fmla="*/ 0 h 40"/>
                <a:gd name="T2" fmla="*/ 31 w 40"/>
                <a:gd name="T3" fmla="*/ 1 h 40"/>
                <a:gd name="T4" fmla="*/ 22 w 40"/>
                <a:gd name="T5" fmla="*/ 3 h 40"/>
                <a:gd name="T6" fmla="*/ 15 w 40"/>
                <a:gd name="T7" fmla="*/ 8 h 40"/>
                <a:gd name="T8" fmla="*/ 9 w 40"/>
                <a:gd name="T9" fmla="*/ 15 h 40"/>
                <a:gd name="T10" fmla="*/ 4 w 40"/>
                <a:gd name="T11" fmla="*/ 22 h 40"/>
                <a:gd name="T12" fmla="*/ 1 w 40"/>
                <a:gd name="T13" fmla="*/ 30 h 40"/>
                <a:gd name="T14" fmla="*/ 0 w 40"/>
                <a:gd name="T15" fmla="*/ 40 h 40"/>
                <a:gd name="T16" fmla="*/ 3 w 40"/>
                <a:gd name="T17" fmla="*/ 40 h 40"/>
                <a:gd name="T18" fmla="*/ 4 w 40"/>
                <a:gd name="T19" fmla="*/ 32 h 40"/>
                <a:gd name="T20" fmla="*/ 7 w 40"/>
                <a:gd name="T21" fmla="*/ 23 h 40"/>
                <a:gd name="T22" fmla="*/ 11 w 40"/>
                <a:gd name="T23" fmla="*/ 17 h 40"/>
                <a:gd name="T24" fmla="*/ 17 w 40"/>
                <a:gd name="T25" fmla="*/ 12 h 40"/>
                <a:gd name="T26" fmla="*/ 24 w 40"/>
                <a:gd name="T27" fmla="*/ 7 h 40"/>
                <a:gd name="T28" fmla="*/ 31 w 40"/>
                <a:gd name="T29" fmla="*/ 5 h 40"/>
                <a:gd name="T30" fmla="*/ 40 w 40"/>
                <a:gd name="T31" fmla="*/ 3 h 40"/>
                <a:gd name="T32" fmla="*/ 40 w 40"/>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0"/>
                <a:gd name="T53" fmla="*/ 40 w 40"/>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0">
                  <a:moveTo>
                    <a:pt x="40" y="0"/>
                  </a:moveTo>
                  <a:lnTo>
                    <a:pt x="31" y="1"/>
                  </a:lnTo>
                  <a:lnTo>
                    <a:pt x="22" y="3"/>
                  </a:lnTo>
                  <a:lnTo>
                    <a:pt x="15" y="8"/>
                  </a:lnTo>
                  <a:lnTo>
                    <a:pt x="9" y="15"/>
                  </a:lnTo>
                  <a:lnTo>
                    <a:pt x="4" y="22"/>
                  </a:lnTo>
                  <a:lnTo>
                    <a:pt x="1" y="30"/>
                  </a:lnTo>
                  <a:lnTo>
                    <a:pt x="0" y="40"/>
                  </a:lnTo>
                  <a:lnTo>
                    <a:pt x="3" y="40"/>
                  </a:lnTo>
                  <a:lnTo>
                    <a:pt x="4" y="32"/>
                  </a:lnTo>
                  <a:lnTo>
                    <a:pt x="7" y="23"/>
                  </a:lnTo>
                  <a:lnTo>
                    <a:pt x="11" y="17"/>
                  </a:lnTo>
                  <a:lnTo>
                    <a:pt x="17" y="12"/>
                  </a:lnTo>
                  <a:lnTo>
                    <a:pt x="24" y="7"/>
                  </a:lnTo>
                  <a:lnTo>
                    <a:pt x="31" y="5"/>
                  </a:lnTo>
                  <a:lnTo>
                    <a:pt x="40" y="3"/>
                  </a:lnTo>
                  <a:lnTo>
                    <a:pt x="40"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39" name="Freeform 231"/>
            <p:cNvSpPr>
              <a:spLocks/>
            </p:cNvSpPr>
            <p:nvPr/>
          </p:nvSpPr>
          <p:spPr bwMode="blackWhite">
            <a:xfrm>
              <a:off x="3046425" y="5395918"/>
              <a:ext cx="28575" cy="28575"/>
            </a:xfrm>
            <a:custGeom>
              <a:avLst/>
              <a:gdLst>
                <a:gd name="T0" fmla="*/ 37 w 37"/>
                <a:gd name="T1" fmla="*/ 0 h 37"/>
                <a:gd name="T2" fmla="*/ 28 w 37"/>
                <a:gd name="T3" fmla="*/ 2 h 37"/>
                <a:gd name="T4" fmla="*/ 21 w 37"/>
                <a:gd name="T5" fmla="*/ 4 h 37"/>
                <a:gd name="T6" fmla="*/ 14 w 37"/>
                <a:gd name="T7" fmla="*/ 9 h 37"/>
                <a:gd name="T8" fmla="*/ 8 w 37"/>
                <a:gd name="T9" fmla="*/ 14 h 37"/>
                <a:gd name="T10" fmla="*/ 4 w 37"/>
                <a:gd name="T11" fmla="*/ 20 h 37"/>
                <a:gd name="T12" fmla="*/ 1 w 37"/>
                <a:gd name="T13" fmla="*/ 29 h 37"/>
                <a:gd name="T14" fmla="*/ 0 w 37"/>
                <a:gd name="T15" fmla="*/ 37 h 37"/>
                <a:gd name="T16" fmla="*/ 4 w 37"/>
                <a:gd name="T17" fmla="*/ 37 h 37"/>
                <a:gd name="T18" fmla="*/ 5 w 37"/>
                <a:gd name="T19" fmla="*/ 29 h 37"/>
                <a:gd name="T20" fmla="*/ 8 w 37"/>
                <a:gd name="T21" fmla="*/ 20 h 37"/>
                <a:gd name="T22" fmla="*/ 14 w 37"/>
                <a:gd name="T23" fmla="*/ 13 h 37"/>
                <a:gd name="T24" fmla="*/ 20 w 37"/>
                <a:gd name="T25" fmla="*/ 9 h 37"/>
                <a:gd name="T26" fmla="*/ 28 w 37"/>
                <a:gd name="T27" fmla="*/ 5 h 37"/>
                <a:gd name="T28" fmla="*/ 37 w 37"/>
                <a:gd name="T29" fmla="*/ 4 h 37"/>
                <a:gd name="T30" fmla="*/ 37 w 37"/>
                <a:gd name="T31" fmla="*/ 0 h 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37"/>
                <a:gd name="T50" fmla="*/ 37 w 37"/>
                <a:gd name="T51" fmla="*/ 37 h 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37">
                  <a:moveTo>
                    <a:pt x="37" y="0"/>
                  </a:moveTo>
                  <a:lnTo>
                    <a:pt x="28" y="2"/>
                  </a:lnTo>
                  <a:lnTo>
                    <a:pt x="21" y="4"/>
                  </a:lnTo>
                  <a:lnTo>
                    <a:pt x="14" y="9"/>
                  </a:lnTo>
                  <a:lnTo>
                    <a:pt x="8" y="14"/>
                  </a:lnTo>
                  <a:lnTo>
                    <a:pt x="4" y="20"/>
                  </a:lnTo>
                  <a:lnTo>
                    <a:pt x="1" y="29"/>
                  </a:lnTo>
                  <a:lnTo>
                    <a:pt x="0" y="37"/>
                  </a:lnTo>
                  <a:lnTo>
                    <a:pt x="4" y="37"/>
                  </a:lnTo>
                  <a:lnTo>
                    <a:pt x="5" y="29"/>
                  </a:lnTo>
                  <a:lnTo>
                    <a:pt x="8" y="20"/>
                  </a:lnTo>
                  <a:lnTo>
                    <a:pt x="14" y="13"/>
                  </a:lnTo>
                  <a:lnTo>
                    <a:pt x="20" y="9"/>
                  </a:lnTo>
                  <a:lnTo>
                    <a:pt x="28" y="5"/>
                  </a:lnTo>
                  <a:lnTo>
                    <a:pt x="37" y="4"/>
                  </a:lnTo>
                  <a:lnTo>
                    <a:pt x="37"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0" name="Freeform 232"/>
            <p:cNvSpPr>
              <a:spLocks/>
            </p:cNvSpPr>
            <p:nvPr/>
          </p:nvSpPr>
          <p:spPr bwMode="blackWhite">
            <a:xfrm>
              <a:off x="3048013" y="5399093"/>
              <a:ext cx="26988" cy="25400"/>
            </a:xfrm>
            <a:custGeom>
              <a:avLst/>
              <a:gdLst>
                <a:gd name="T0" fmla="*/ 33 w 33"/>
                <a:gd name="T1" fmla="*/ 0 h 33"/>
                <a:gd name="T2" fmla="*/ 24 w 33"/>
                <a:gd name="T3" fmla="*/ 1 h 33"/>
                <a:gd name="T4" fmla="*/ 16 w 33"/>
                <a:gd name="T5" fmla="*/ 5 h 33"/>
                <a:gd name="T6" fmla="*/ 10 w 33"/>
                <a:gd name="T7" fmla="*/ 9 h 33"/>
                <a:gd name="T8" fmla="*/ 4 w 33"/>
                <a:gd name="T9" fmla="*/ 16 h 33"/>
                <a:gd name="T10" fmla="*/ 1 w 33"/>
                <a:gd name="T11" fmla="*/ 25 h 33"/>
                <a:gd name="T12" fmla="*/ 0 w 33"/>
                <a:gd name="T13" fmla="*/ 33 h 33"/>
                <a:gd name="T14" fmla="*/ 3 w 33"/>
                <a:gd name="T15" fmla="*/ 33 h 33"/>
                <a:gd name="T16" fmla="*/ 4 w 33"/>
                <a:gd name="T17" fmla="*/ 25 h 33"/>
                <a:gd name="T18" fmla="*/ 8 w 33"/>
                <a:gd name="T19" fmla="*/ 19 h 33"/>
                <a:gd name="T20" fmla="*/ 13 w 33"/>
                <a:gd name="T21" fmla="*/ 12 h 33"/>
                <a:gd name="T22" fmla="*/ 18 w 33"/>
                <a:gd name="T23" fmla="*/ 7 h 33"/>
                <a:gd name="T24" fmla="*/ 26 w 33"/>
                <a:gd name="T25" fmla="*/ 5 h 33"/>
                <a:gd name="T26" fmla="*/ 33 w 33"/>
                <a:gd name="T27" fmla="*/ 3 h 33"/>
                <a:gd name="T28" fmla="*/ 33 w 33"/>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3"/>
                <a:gd name="T47" fmla="*/ 33 w 33"/>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3">
                  <a:moveTo>
                    <a:pt x="33" y="0"/>
                  </a:moveTo>
                  <a:lnTo>
                    <a:pt x="24" y="1"/>
                  </a:lnTo>
                  <a:lnTo>
                    <a:pt x="16" y="5"/>
                  </a:lnTo>
                  <a:lnTo>
                    <a:pt x="10" y="9"/>
                  </a:lnTo>
                  <a:lnTo>
                    <a:pt x="4" y="16"/>
                  </a:lnTo>
                  <a:lnTo>
                    <a:pt x="1" y="25"/>
                  </a:lnTo>
                  <a:lnTo>
                    <a:pt x="0" y="33"/>
                  </a:lnTo>
                  <a:lnTo>
                    <a:pt x="3" y="33"/>
                  </a:lnTo>
                  <a:lnTo>
                    <a:pt x="4" y="25"/>
                  </a:lnTo>
                  <a:lnTo>
                    <a:pt x="8" y="19"/>
                  </a:lnTo>
                  <a:lnTo>
                    <a:pt x="13" y="12"/>
                  </a:lnTo>
                  <a:lnTo>
                    <a:pt x="18" y="7"/>
                  </a:lnTo>
                  <a:lnTo>
                    <a:pt x="26" y="5"/>
                  </a:lnTo>
                  <a:lnTo>
                    <a:pt x="33" y="3"/>
                  </a:lnTo>
                  <a:lnTo>
                    <a:pt x="33"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1" name="Freeform 233"/>
            <p:cNvSpPr>
              <a:spLocks/>
            </p:cNvSpPr>
            <p:nvPr/>
          </p:nvSpPr>
          <p:spPr bwMode="blackWhite">
            <a:xfrm>
              <a:off x="3051188" y="5402268"/>
              <a:ext cx="23813" cy="22225"/>
            </a:xfrm>
            <a:custGeom>
              <a:avLst/>
              <a:gdLst>
                <a:gd name="T0" fmla="*/ 30 w 30"/>
                <a:gd name="T1" fmla="*/ 0 h 30"/>
                <a:gd name="T2" fmla="*/ 23 w 30"/>
                <a:gd name="T3" fmla="*/ 2 h 30"/>
                <a:gd name="T4" fmla="*/ 15 w 30"/>
                <a:gd name="T5" fmla="*/ 4 h 30"/>
                <a:gd name="T6" fmla="*/ 10 w 30"/>
                <a:gd name="T7" fmla="*/ 9 h 30"/>
                <a:gd name="T8" fmla="*/ 5 w 30"/>
                <a:gd name="T9" fmla="*/ 16 h 30"/>
                <a:gd name="T10" fmla="*/ 1 w 30"/>
                <a:gd name="T11" fmla="*/ 22 h 30"/>
                <a:gd name="T12" fmla="*/ 0 w 30"/>
                <a:gd name="T13" fmla="*/ 30 h 30"/>
                <a:gd name="T14" fmla="*/ 5 w 30"/>
                <a:gd name="T15" fmla="*/ 30 h 30"/>
                <a:gd name="T16" fmla="*/ 5 w 30"/>
                <a:gd name="T17" fmla="*/ 23 h 30"/>
                <a:gd name="T18" fmla="*/ 7 w 30"/>
                <a:gd name="T19" fmla="*/ 17 h 30"/>
                <a:gd name="T20" fmla="*/ 12 w 30"/>
                <a:gd name="T21" fmla="*/ 12 h 30"/>
                <a:gd name="T22" fmla="*/ 17 w 30"/>
                <a:gd name="T23" fmla="*/ 7 h 30"/>
                <a:gd name="T24" fmla="*/ 24 w 30"/>
                <a:gd name="T25" fmla="*/ 5 h 30"/>
                <a:gd name="T26" fmla="*/ 30 w 30"/>
                <a:gd name="T27" fmla="*/ 4 h 30"/>
                <a:gd name="T28" fmla="*/ 30 w 30"/>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30"/>
                <a:gd name="T47" fmla="*/ 30 w 30"/>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30">
                  <a:moveTo>
                    <a:pt x="30" y="0"/>
                  </a:moveTo>
                  <a:lnTo>
                    <a:pt x="23" y="2"/>
                  </a:lnTo>
                  <a:lnTo>
                    <a:pt x="15" y="4"/>
                  </a:lnTo>
                  <a:lnTo>
                    <a:pt x="10" y="9"/>
                  </a:lnTo>
                  <a:lnTo>
                    <a:pt x="5" y="16"/>
                  </a:lnTo>
                  <a:lnTo>
                    <a:pt x="1" y="22"/>
                  </a:lnTo>
                  <a:lnTo>
                    <a:pt x="0" y="30"/>
                  </a:lnTo>
                  <a:lnTo>
                    <a:pt x="5" y="30"/>
                  </a:lnTo>
                  <a:lnTo>
                    <a:pt x="5" y="23"/>
                  </a:lnTo>
                  <a:lnTo>
                    <a:pt x="7" y="17"/>
                  </a:lnTo>
                  <a:lnTo>
                    <a:pt x="12" y="12"/>
                  </a:lnTo>
                  <a:lnTo>
                    <a:pt x="17" y="7"/>
                  </a:lnTo>
                  <a:lnTo>
                    <a:pt x="24" y="5"/>
                  </a:lnTo>
                  <a:lnTo>
                    <a:pt x="30" y="4"/>
                  </a:lnTo>
                  <a:lnTo>
                    <a:pt x="30"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2" name="Freeform 234"/>
            <p:cNvSpPr>
              <a:spLocks/>
            </p:cNvSpPr>
            <p:nvPr/>
          </p:nvSpPr>
          <p:spPr bwMode="blackWhite">
            <a:xfrm>
              <a:off x="3054363" y="5403856"/>
              <a:ext cx="20638" cy="20638"/>
            </a:xfrm>
            <a:custGeom>
              <a:avLst/>
              <a:gdLst>
                <a:gd name="T0" fmla="*/ 25 w 25"/>
                <a:gd name="T1" fmla="*/ 0 h 26"/>
                <a:gd name="T2" fmla="*/ 19 w 25"/>
                <a:gd name="T3" fmla="*/ 1 h 26"/>
                <a:gd name="T4" fmla="*/ 12 w 25"/>
                <a:gd name="T5" fmla="*/ 3 h 26"/>
                <a:gd name="T6" fmla="*/ 7 w 25"/>
                <a:gd name="T7" fmla="*/ 8 h 26"/>
                <a:gd name="T8" fmla="*/ 2 w 25"/>
                <a:gd name="T9" fmla="*/ 13 h 26"/>
                <a:gd name="T10" fmla="*/ 0 w 25"/>
                <a:gd name="T11" fmla="*/ 19 h 26"/>
                <a:gd name="T12" fmla="*/ 0 w 25"/>
                <a:gd name="T13" fmla="*/ 26 h 26"/>
                <a:gd name="T14" fmla="*/ 3 w 25"/>
                <a:gd name="T15" fmla="*/ 26 h 26"/>
                <a:gd name="T16" fmla="*/ 5 w 25"/>
                <a:gd name="T17" fmla="*/ 19 h 26"/>
                <a:gd name="T18" fmla="*/ 7 w 25"/>
                <a:gd name="T19" fmla="*/ 13 h 26"/>
                <a:gd name="T20" fmla="*/ 12 w 25"/>
                <a:gd name="T21" fmla="*/ 8 h 26"/>
                <a:gd name="T22" fmla="*/ 19 w 25"/>
                <a:gd name="T23" fmla="*/ 5 h 26"/>
                <a:gd name="T24" fmla="*/ 25 w 25"/>
                <a:gd name="T25" fmla="*/ 3 h 26"/>
                <a:gd name="T26" fmla="*/ 25 w 25"/>
                <a:gd name="T27" fmla="*/ 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
                <a:gd name="T43" fmla="*/ 0 h 26"/>
                <a:gd name="T44" fmla="*/ 25 w 25"/>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 h="26">
                  <a:moveTo>
                    <a:pt x="25" y="0"/>
                  </a:moveTo>
                  <a:lnTo>
                    <a:pt x="19" y="1"/>
                  </a:lnTo>
                  <a:lnTo>
                    <a:pt x="12" y="3"/>
                  </a:lnTo>
                  <a:lnTo>
                    <a:pt x="7" y="8"/>
                  </a:lnTo>
                  <a:lnTo>
                    <a:pt x="2" y="13"/>
                  </a:lnTo>
                  <a:lnTo>
                    <a:pt x="0" y="19"/>
                  </a:lnTo>
                  <a:lnTo>
                    <a:pt x="0" y="26"/>
                  </a:lnTo>
                  <a:lnTo>
                    <a:pt x="3" y="26"/>
                  </a:lnTo>
                  <a:lnTo>
                    <a:pt x="5" y="19"/>
                  </a:lnTo>
                  <a:lnTo>
                    <a:pt x="7" y="13"/>
                  </a:lnTo>
                  <a:lnTo>
                    <a:pt x="12" y="8"/>
                  </a:lnTo>
                  <a:lnTo>
                    <a:pt x="19" y="5"/>
                  </a:lnTo>
                  <a:lnTo>
                    <a:pt x="25" y="3"/>
                  </a:lnTo>
                  <a:lnTo>
                    <a:pt x="25" y="0"/>
                  </a:lnTo>
                  <a:close/>
                </a:path>
              </a:pathLst>
            </a:custGeom>
            <a:solidFill>
              <a:srgbClr val="BFBFB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3" name="Freeform 235"/>
            <p:cNvSpPr>
              <a:spLocks/>
            </p:cNvSpPr>
            <p:nvPr/>
          </p:nvSpPr>
          <p:spPr bwMode="blackWhite">
            <a:xfrm>
              <a:off x="3057538" y="5407031"/>
              <a:ext cx="17463" cy="17463"/>
            </a:xfrm>
            <a:custGeom>
              <a:avLst/>
              <a:gdLst>
                <a:gd name="T0" fmla="*/ 22 w 22"/>
                <a:gd name="T1" fmla="*/ 0 h 23"/>
                <a:gd name="T2" fmla="*/ 16 w 22"/>
                <a:gd name="T3" fmla="*/ 2 h 23"/>
                <a:gd name="T4" fmla="*/ 9 w 22"/>
                <a:gd name="T5" fmla="*/ 5 h 23"/>
                <a:gd name="T6" fmla="*/ 4 w 22"/>
                <a:gd name="T7" fmla="*/ 10 h 23"/>
                <a:gd name="T8" fmla="*/ 2 w 22"/>
                <a:gd name="T9" fmla="*/ 16 h 23"/>
                <a:gd name="T10" fmla="*/ 0 w 22"/>
                <a:gd name="T11" fmla="*/ 23 h 23"/>
                <a:gd name="T12" fmla="*/ 4 w 22"/>
                <a:gd name="T13" fmla="*/ 23 h 23"/>
                <a:gd name="T14" fmla="*/ 5 w 22"/>
                <a:gd name="T15" fmla="*/ 17 h 23"/>
                <a:gd name="T16" fmla="*/ 7 w 22"/>
                <a:gd name="T17" fmla="*/ 12 h 23"/>
                <a:gd name="T18" fmla="*/ 11 w 22"/>
                <a:gd name="T19" fmla="*/ 8 h 23"/>
                <a:gd name="T20" fmla="*/ 16 w 22"/>
                <a:gd name="T21" fmla="*/ 5 h 23"/>
                <a:gd name="T22" fmla="*/ 22 w 22"/>
                <a:gd name="T23" fmla="*/ 4 h 23"/>
                <a:gd name="T24" fmla="*/ 22 w 22"/>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23"/>
                <a:gd name="T41" fmla="*/ 22 w 2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23">
                  <a:moveTo>
                    <a:pt x="22" y="0"/>
                  </a:moveTo>
                  <a:lnTo>
                    <a:pt x="16" y="2"/>
                  </a:lnTo>
                  <a:lnTo>
                    <a:pt x="9" y="5"/>
                  </a:lnTo>
                  <a:lnTo>
                    <a:pt x="4" y="10"/>
                  </a:lnTo>
                  <a:lnTo>
                    <a:pt x="2" y="16"/>
                  </a:lnTo>
                  <a:lnTo>
                    <a:pt x="0" y="23"/>
                  </a:lnTo>
                  <a:lnTo>
                    <a:pt x="4" y="23"/>
                  </a:lnTo>
                  <a:lnTo>
                    <a:pt x="5" y="17"/>
                  </a:lnTo>
                  <a:lnTo>
                    <a:pt x="7" y="12"/>
                  </a:lnTo>
                  <a:lnTo>
                    <a:pt x="11" y="8"/>
                  </a:lnTo>
                  <a:lnTo>
                    <a:pt x="16" y="5"/>
                  </a:lnTo>
                  <a:lnTo>
                    <a:pt x="22" y="4"/>
                  </a:lnTo>
                  <a:lnTo>
                    <a:pt x="22"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4" name="Freeform 236"/>
            <p:cNvSpPr>
              <a:spLocks/>
            </p:cNvSpPr>
            <p:nvPr/>
          </p:nvSpPr>
          <p:spPr bwMode="blackWhite">
            <a:xfrm>
              <a:off x="3060713" y="5410206"/>
              <a:ext cx="14288" cy="14288"/>
            </a:xfrm>
            <a:custGeom>
              <a:avLst/>
              <a:gdLst>
                <a:gd name="T0" fmla="*/ 18 w 18"/>
                <a:gd name="T1" fmla="*/ 0 h 19"/>
                <a:gd name="T2" fmla="*/ 12 w 18"/>
                <a:gd name="T3" fmla="*/ 1 h 19"/>
                <a:gd name="T4" fmla="*/ 7 w 18"/>
                <a:gd name="T5" fmla="*/ 4 h 19"/>
                <a:gd name="T6" fmla="*/ 3 w 18"/>
                <a:gd name="T7" fmla="*/ 8 h 19"/>
                <a:gd name="T8" fmla="*/ 1 w 18"/>
                <a:gd name="T9" fmla="*/ 13 h 19"/>
                <a:gd name="T10" fmla="*/ 0 w 18"/>
                <a:gd name="T11" fmla="*/ 19 h 19"/>
                <a:gd name="T12" fmla="*/ 3 w 18"/>
                <a:gd name="T13" fmla="*/ 19 h 19"/>
                <a:gd name="T14" fmla="*/ 5 w 18"/>
                <a:gd name="T15" fmla="*/ 13 h 19"/>
                <a:gd name="T16" fmla="*/ 7 w 18"/>
                <a:gd name="T17" fmla="*/ 8 h 19"/>
                <a:gd name="T18" fmla="*/ 13 w 18"/>
                <a:gd name="T19" fmla="*/ 5 h 19"/>
                <a:gd name="T20" fmla="*/ 18 w 18"/>
                <a:gd name="T21" fmla="*/ 5 h 19"/>
                <a:gd name="T22" fmla="*/ 18 w 18"/>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9"/>
                <a:gd name="T38" fmla="*/ 18 w 18"/>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9">
                  <a:moveTo>
                    <a:pt x="18" y="0"/>
                  </a:moveTo>
                  <a:lnTo>
                    <a:pt x="12" y="1"/>
                  </a:lnTo>
                  <a:lnTo>
                    <a:pt x="7" y="4"/>
                  </a:lnTo>
                  <a:lnTo>
                    <a:pt x="3" y="8"/>
                  </a:lnTo>
                  <a:lnTo>
                    <a:pt x="1" y="13"/>
                  </a:lnTo>
                  <a:lnTo>
                    <a:pt x="0" y="19"/>
                  </a:lnTo>
                  <a:lnTo>
                    <a:pt x="3" y="19"/>
                  </a:lnTo>
                  <a:lnTo>
                    <a:pt x="5" y="13"/>
                  </a:lnTo>
                  <a:lnTo>
                    <a:pt x="7" y="8"/>
                  </a:lnTo>
                  <a:lnTo>
                    <a:pt x="13" y="5"/>
                  </a:lnTo>
                  <a:lnTo>
                    <a:pt x="18" y="5"/>
                  </a:lnTo>
                  <a:lnTo>
                    <a:pt x="18"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5" name="Freeform 237"/>
            <p:cNvSpPr>
              <a:spLocks/>
            </p:cNvSpPr>
            <p:nvPr/>
          </p:nvSpPr>
          <p:spPr bwMode="blackWhite">
            <a:xfrm>
              <a:off x="3063888" y="5413381"/>
              <a:ext cx="11113" cy="11113"/>
            </a:xfrm>
            <a:custGeom>
              <a:avLst/>
              <a:gdLst>
                <a:gd name="T0" fmla="*/ 15 w 15"/>
                <a:gd name="T1" fmla="*/ 0 h 14"/>
                <a:gd name="T2" fmla="*/ 10 w 15"/>
                <a:gd name="T3" fmla="*/ 0 h 14"/>
                <a:gd name="T4" fmla="*/ 4 w 15"/>
                <a:gd name="T5" fmla="*/ 3 h 14"/>
                <a:gd name="T6" fmla="*/ 2 w 15"/>
                <a:gd name="T7" fmla="*/ 8 h 14"/>
                <a:gd name="T8" fmla="*/ 0 w 15"/>
                <a:gd name="T9" fmla="*/ 14 h 14"/>
                <a:gd name="T10" fmla="*/ 4 w 15"/>
                <a:gd name="T11" fmla="*/ 14 h 14"/>
                <a:gd name="T12" fmla="*/ 5 w 15"/>
                <a:gd name="T13" fmla="*/ 9 h 14"/>
                <a:gd name="T14" fmla="*/ 8 w 15"/>
                <a:gd name="T15" fmla="*/ 6 h 14"/>
                <a:gd name="T16" fmla="*/ 11 w 15"/>
                <a:gd name="T17" fmla="*/ 3 h 14"/>
                <a:gd name="T18" fmla="*/ 15 w 15"/>
                <a:gd name="T19" fmla="*/ 3 h 14"/>
                <a:gd name="T20" fmla="*/ 15 w 1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4"/>
                <a:gd name="T35" fmla="*/ 15 w 15"/>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4">
                  <a:moveTo>
                    <a:pt x="15" y="0"/>
                  </a:moveTo>
                  <a:lnTo>
                    <a:pt x="10" y="0"/>
                  </a:lnTo>
                  <a:lnTo>
                    <a:pt x="4" y="3"/>
                  </a:lnTo>
                  <a:lnTo>
                    <a:pt x="2" y="8"/>
                  </a:lnTo>
                  <a:lnTo>
                    <a:pt x="0" y="14"/>
                  </a:lnTo>
                  <a:lnTo>
                    <a:pt x="4" y="14"/>
                  </a:lnTo>
                  <a:lnTo>
                    <a:pt x="5" y="9"/>
                  </a:lnTo>
                  <a:lnTo>
                    <a:pt x="8" y="6"/>
                  </a:lnTo>
                  <a:lnTo>
                    <a:pt x="11" y="3"/>
                  </a:lnTo>
                  <a:lnTo>
                    <a:pt x="15" y="3"/>
                  </a:lnTo>
                  <a:lnTo>
                    <a:pt x="15" y="0"/>
                  </a:lnTo>
                  <a:close/>
                </a:path>
              </a:pathLst>
            </a:custGeom>
            <a:solidFill>
              <a:srgbClr val="A6A6A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6" name="Freeform 238"/>
            <p:cNvSpPr>
              <a:spLocks/>
            </p:cNvSpPr>
            <p:nvPr/>
          </p:nvSpPr>
          <p:spPr bwMode="blackWhite">
            <a:xfrm>
              <a:off x="3067063" y="5416556"/>
              <a:ext cx="7938" cy="7938"/>
            </a:xfrm>
            <a:custGeom>
              <a:avLst/>
              <a:gdLst>
                <a:gd name="T0" fmla="*/ 11 w 11"/>
                <a:gd name="T1" fmla="*/ 0 h 11"/>
                <a:gd name="T2" fmla="*/ 7 w 11"/>
                <a:gd name="T3" fmla="*/ 0 h 11"/>
                <a:gd name="T4" fmla="*/ 4 w 11"/>
                <a:gd name="T5" fmla="*/ 3 h 11"/>
                <a:gd name="T6" fmla="*/ 1 w 11"/>
                <a:gd name="T7" fmla="*/ 6 h 11"/>
                <a:gd name="T8" fmla="*/ 0 w 11"/>
                <a:gd name="T9" fmla="*/ 11 h 11"/>
                <a:gd name="T10" fmla="*/ 4 w 11"/>
                <a:gd name="T11" fmla="*/ 11 h 11"/>
                <a:gd name="T12" fmla="*/ 5 w 11"/>
                <a:gd name="T13" fmla="*/ 7 h 11"/>
                <a:gd name="T14" fmla="*/ 7 w 11"/>
                <a:gd name="T15" fmla="*/ 5 h 11"/>
                <a:gd name="T16" fmla="*/ 11 w 11"/>
                <a:gd name="T17" fmla="*/ 4 h 11"/>
                <a:gd name="T18" fmla="*/ 11 w 1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11"/>
                <a:gd name="T32" fmla="*/ 11 w 1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11">
                  <a:moveTo>
                    <a:pt x="11" y="0"/>
                  </a:moveTo>
                  <a:lnTo>
                    <a:pt x="7" y="0"/>
                  </a:lnTo>
                  <a:lnTo>
                    <a:pt x="4" y="3"/>
                  </a:lnTo>
                  <a:lnTo>
                    <a:pt x="1" y="6"/>
                  </a:lnTo>
                  <a:lnTo>
                    <a:pt x="0" y="11"/>
                  </a:lnTo>
                  <a:lnTo>
                    <a:pt x="4" y="11"/>
                  </a:lnTo>
                  <a:lnTo>
                    <a:pt x="5" y="7"/>
                  </a:lnTo>
                  <a:lnTo>
                    <a:pt x="7" y="5"/>
                  </a:lnTo>
                  <a:lnTo>
                    <a:pt x="11" y="4"/>
                  </a:lnTo>
                  <a:lnTo>
                    <a:pt x="11"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7" name="Freeform 239"/>
            <p:cNvSpPr>
              <a:spLocks/>
            </p:cNvSpPr>
            <p:nvPr/>
          </p:nvSpPr>
          <p:spPr bwMode="blackWhite">
            <a:xfrm>
              <a:off x="3068650" y="5419731"/>
              <a:ext cx="6350" cy="4763"/>
            </a:xfrm>
            <a:custGeom>
              <a:avLst/>
              <a:gdLst>
                <a:gd name="T0" fmla="*/ 7 w 7"/>
                <a:gd name="T1" fmla="*/ 0 h 7"/>
                <a:gd name="T2" fmla="*/ 3 w 7"/>
                <a:gd name="T3" fmla="*/ 1 h 7"/>
                <a:gd name="T4" fmla="*/ 1 w 7"/>
                <a:gd name="T5" fmla="*/ 3 h 7"/>
                <a:gd name="T6" fmla="*/ 0 w 7"/>
                <a:gd name="T7" fmla="*/ 7 h 7"/>
                <a:gd name="T8" fmla="*/ 3 w 7"/>
                <a:gd name="T9" fmla="*/ 7 h 7"/>
                <a:gd name="T10" fmla="*/ 4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3" y="1"/>
                  </a:lnTo>
                  <a:lnTo>
                    <a:pt x="1" y="3"/>
                  </a:lnTo>
                  <a:lnTo>
                    <a:pt x="0" y="7"/>
                  </a:lnTo>
                  <a:lnTo>
                    <a:pt x="3" y="7"/>
                  </a:lnTo>
                  <a:lnTo>
                    <a:pt x="4" y="5"/>
                  </a:lnTo>
                  <a:lnTo>
                    <a:pt x="7" y="3"/>
                  </a:lnTo>
                  <a:lnTo>
                    <a:pt x="7" y="0"/>
                  </a:lnTo>
                  <a:close/>
                </a:path>
              </a:pathLst>
            </a:custGeom>
            <a:solidFill>
              <a:srgbClr val="9D9D9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8" name="Freeform 240"/>
            <p:cNvSpPr>
              <a:spLocks/>
            </p:cNvSpPr>
            <p:nvPr/>
          </p:nvSpPr>
          <p:spPr bwMode="blackWhite">
            <a:xfrm>
              <a:off x="3071825" y="5422906"/>
              <a:ext cx="3175" cy="1588"/>
            </a:xfrm>
            <a:custGeom>
              <a:avLst/>
              <a:gdLst>
                <a:gd name="T0" fmla="*/ 4 w 4"/>
                <a:gd name="T1" fmla="*/ 0 h 4"/>
                <a:gd name="T2" fmla="*/ 1 w 4"/>
                <a:gd name="T3" fmla="*/ 2 h 4"/>
                <a:gd name="T4" fmla="*/ 0 w 4"/>
                <a:gd name="T5" fmla="*/ 4 h 4"/>
                <a:gd name="T6" fmla="*/ 4 w 4"/>
                <a:gd name="T7" fmla="*/ 4 h 4"/>
                <a:gd name="T8" fmla="*/ 4 w 4"/>
                <a:gd name="T9" fmla="*/ 4 h 4"/>
                <a:gd name="T10" fmla="*/ 4 w 4"/>
                <a:gd name="T11" fmla="*/ 0 h 4"/>
                <a:gd name="T12" fmla="*/ 0 60000 65536"/>
                <a:gd name="T13" fmla="*/ 0 60000 65536"/>
                <a:gd name="T14" fmla="*/ 0 60000 65536"/>
                <a:gd name="T15" fmla="*/ 0 60000 65536"/>
                <a:gd name="T16" fmla="*/ 0 60000 65536"/>
                <a:gd name="T17" fmla="*/ 0 60000 65536"/>
                <a:gd name="T18" fmla="*/ 0 w 4"/>
                <a:gd name="T19" fmla="*/ 0 h 4"/>
                <a:gd name="T20" fmla="*/ 4 w 4"/>
                <a:gd name="T21" fmla="*/ 4 h 4"/>
              </a:gdLst>
              <a:ahLst/>
              <a:cxnLst>
                <a:cxn ang="T12">
                  <a:pos x="T0" y="T1"/>
                </a:cxn>
                <a:cxn ang="T13">
                  <a:pos x="T2" y="T3"/>
                </a:cxn>
                <a:cxn ang="T14">
                  <a:pos x="T4" y="T5"/>
                </a:cxn>
                <a:cxn ang="T15">
                  <a:pos x="T6" y="T7"/>
                </a:cxn>
                <a:cxn ang="T16">
                  <a:pos x="T8" y="T9"/>
                </a:cxn>
                <a:cxn ang="T17">
                  <a:pos x="T10" y="T11"/>
                </a:cxn>
              </a:cxnLst>
              <a:rect l="T18" t="T19" r="T20" b="T21"/>
              <a:pathLst>
                <a:path w="4" h="4">
                  <a:moveTo>
                    <a:pt x="4" y="0"/>
                  </a:moveTo>
                  <a:lnTo>
                    <a:pt x="1" y="2"/>
                  </a:lnTo>
                  <a:lnTo>
                    <a:pt x="0" y="4"/>
                  </a:lnTo>
                  <a:lnTo>
                    <a:pt x="4" y="4"/>
                  </a:lnTo>
                  <a:lnTo>
                    <a:pt x="4"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49" name="Freeform 241"/>
            <p:cNvSpPr>
              <a:spLocks/>
            </p:cNvSpPr>
            <p:nvPr/>
          </p:nvSpPr>
          <p:spPr bwMode="blackWhite">
            <a:xfrm>
              <a:off x="3040075" y="5461006"/>
              <a:ext cx="34925" cy="34925"/>
            </a:xfrm>
            <a:custGeom>
              <a:avLst/>
              <a:gdLst>
                <a:gd name="T0" fmla="*/ 45 w 45"/>
                <a:gd name="T1" fmla="*/ 0 h 43"/>
                <a:gd name="T2" fmla="*/ 34 w 45"/>
                <a:gd name="T3" fmla="*/ 1 h 43"/>
                <a:gd name="T4" fmla="*/ 25 w 45"/>
                <a:gd name="T5" fmla="*/ 4 h 43"/>
                <a:gd name="T6" fmla="*/ 17 w 45"/>
                <a:gd name="T7" fmla="*/ 9 h 43"/>
                <a:gd name="T8" fmla="*/ 10 w 45"/>
                <a:gd name="T9" fmla="*/ 16 h 43"/>
                <a:gd name="T10" fmla="*/ 5 w 45"/>
                <a:gd name="T11" fmla="*/ 24 h 43"/>
                <a:gd name="T12" fmla="*/ 1 w 45"/>
                <a:gd name="T13" fmla="*/ 34 h 43"/>
                <a:gd name="T14" fmla="*/ 0 w 45"/>
                <a:gd name="T15" fmla="*/ 43 h 43"/>
                <a:gd name="T16" fmla="*/ 0 w 45"/>
                <a:gd name="T17" fmla="*/ 0 h 43"/>
                <a:gd name="T18" fmla="*/ 45 w 45"/>
                <a:gd name="T19" fmla="*/ 0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43"/>
                <a:gd name="T32" fmla="*/ 45 w 45"/>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43">
                  <a:moveTo>
                    <a:pt x="45" y="0"/>
                  </a:moveTo>
                  <a:lnTo>
                    <a:pt x="34" y="1"/>
                  </a:lnTo>
                  <a:lnTo>
                    <a:pt x="25" y="4"/>
                  </a:lnTo>
                  <a:lnTo>
                    <a:pt x="17" y="9"/>
                  </a:lnTo>
                  <a:lnTo>
                    <a:pt x="10" y="16"/>
                  </a:lnTo>
                  <a:lnTo>
                    <a:pt x="5" y="24"/>
                  </a:lnTo>
                  <a:lnTo>
                    <a:pt x="1" y="34"/>
                  </a:lnTo>
                  <a:lnTo>
                    <a:pt x="0" y="43"/>
                  </a:lnTo>
                  <a:lnTo>
                    <a:pt x="0" y="0"/>
                  </a:lnTo>
                  <a:lnTo>
                    <a:pt x="45"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0" name="Freeform 242"/>
            <p:cNvSpPr>
              <a:spLocks/>
            </p:cNvSpPr>
            <p:nvPr/>
          </p:nvSpPr>
          <p:spPr bwMode="blackWhite">
            <a:xfrm>
              <a:off x="3040075" y="5461006"/>
              <a:ext cx="34925" cy="34925"/>
            </a:xfrm>
            <a:custGeom>
              <a:avLst/>
              <a:gdLst>
                <a:gd name="T0" fmla="*/ 45 w 45"/>
                <a:gd name="T1" fmla="*/ 0 h 43"/>
                <a:gd name="T2" fmla="*/ 34 w 45"/>
                <a:gd name="T3" fmla="*/ 1 h 43"/>
                <a:gd name="T4" fmla="*/ 25 w 45"/>
                <a:gd name="T5" fmla="*/ 4 h 43"/>
                <a:gd name="T6" fmla="*/ 17 w 45"/>
                <a:gd name="T7" fmla="*/ 9 h 43"/>
                <a:gd name="T8" fmla="*/ 10 w 45"/>
                <a:gd name="T9" fmla="*/ 16 h 43"/>
                <a:gd name="T10" fmla="*/ 5 w 45"/>
                <a:gd name="T11" fmla="*/ 24 h 43"/>
                <a:gd name="T12" fmla="*/ 1 w 45"/>
                <a:gd name="T13" fmla="*/ 34 h 43"/>
                <a:gd name="T14" fmla="*/ 0 w 45"/>
                <a:gd name="T15" fmla="*/ 43 h 43"/>
                <a:gd name="T16" fmla="*/ 4 w 45"/>
                <a:gd name="T17" fmla="*/ 43 h 43"/>
                <a:gd name="T18" fmla="*/ 5 w 45"/>
                <a:gd name="T19" fmla="*/ 35 h 43"/>
                <a:gd name="T20" fmla="*/ 7 w 45"/>
                <a:gd name="T21" fmla="*/ 26 h 43"/>
                <a:gd name="T22" fmla="*/ 12 w 45"/>
                <a:gd name="T23" fmla="*/ 18 h 43"/>
                <a:gd name="T24" fmla="*/ 19 w 45"/>
                <a:gd name="T25" fmla="*/ 11 h 43"/>
                <a:gd name="T26" fmla="*/ 26 w 45"/>
                <a:gd name="T27" fmla="*/ 7 h 43"/>
                <a:gd name="T28" fmla="*/ 35 w 45"/>
                <a:gd name="T29" fmla="*/ 4 h 43"/>
                <a:gd name="T30" fmla="*/ 45 w 45"/>
                <a:gd name="T31" fmla="*/ 3 h 43"/>
                <a:gd name="T32" fmla="*/ 45 w 45"/>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43"/>
                <a:gd name="T53" fmla="*/ 45 w 45"/>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43">
                  <a:moveTo>
                    <a:pt x="45" y="0"/>
                  </a:moveTo>
                  <a:lnTo>
                    <a:pt x="34" y="1"/>
                  </a:lnTo>
                  <a:lnTo>
                    <a:pt x="25" y="4"/>
                  </a:lnTo>
                  <a:lnTo>
                    <a:pt x="17" y="9"/>
                  </a:lnTo>
                  <a:lnTo>
                    <a:pt x="10" y="16"/>
                  </a:lnTo>
                  <a:lnTo>
                    <a:pt x="5" y="24"/>
                  </a:lnTo>
                  <a:lnTo>
                    <a:pt x="1" y="34"/>
                  </a:lnTo>
                  <a:lnTo>
                    <a:pt x="0" y="43"/>
                  </a:lnTo>
                  <a:lnTo>
                    <a:pt x="4" y="43"/>
                  </a:lnTo>
                  <a:lnTo>
                    <a:pt x="5" y="35"/>
                  </a:lnTo>
                  <a:lnTo>
                    <a:pt x="7" y="26"/>
                  </a:lnTo>
                  <a:lnTo>
                    <a:pt x="12" y="18"/>
                  </a:lnTo>
                  <a:lnTo>
                    <a:pt x="19" y="11"/>
                  </a:lnTo>
                  <a:lnTo>
                    <a:pt x="26" y="7"/>
                  </a:lnTo>
                  <a:lnTo>
                    <a:pt x="35" y="4"/>
                  </a:lnTo>
                  <a:lnTo>
                    <a:pt x="45" y="3"/>
                  </a:lnTo>
                  <a:lnTo>
                    <a:pt x="45"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1" name="Freeform 243"/>
            <p:cNvSpPr>
              <a:spLocks/>
            </p:cNvSpPr>
            <p:nvPr/>
          </p:nvSpPr>
          <p:spPr bwMode="blackWhite">
            <a:xfrm>
              <a:off x="3043250" y="5464181"/>
              <a:ext cx="31750" cy="31750"/>
            </a:xfrm>
            <a:custGeom>
              <a:avLst/>
              <a:gdLst>
                <a:gd name="T0" fmla="*/ 41 w 41"/>
                <a:gd name="T1" fmla="*/ 0 h 40"/>
                <a:gd name="T2" fmla="*/ 31 w 41"/>
                <a:gd name="T3" fmla="*/ 1 h 40"/>
                <a:gd name="T4" fmla="*/ 22 w 41"/>
                <a:gd name="T5" fmla="*/ 4 h 40"/>
                <a:gd name="T6" fmla="*/ 15 w 41"/>
                <a:gd name="T7" fmla="*/ 8 h 40"/>
                <a:gd name="T8" fmla="*/ 8 w 41"/>
                <a:gd name="T9" fmla="*/ 15 h 40"/>
                <a:gd name="T10" fmla="*/ 3 w 41"/>
                <a:gd name="T11" fmla="*/ 23 h 40"/>
                <a:gd name="T12" fmla="*/ 1 w 41"/>
                <a:gd name="T13" fmla="*/ 32 h 40"/>
                <a:gd name="T14" fmla="*/ 0 w 41"/>
                <a:gd name="T15" fmla="*/ 40 h 40"/>
                <a:gd name="T16" fmla="*/ 3 w 41"/>
                <a:gd name="T17" fmla="*/ 40 h 40"/>
                <a:gd name="T18" fmla="*/ 3 w 41"/>
                <a:gd name="T19" fmla="*/ 32 h 40"/>
                <a:gd name="T20" fmla="*/ 7 w 41"/>
                <a:gd name="T21" fmla="*/ 25 h 40"/>
                <a:gd name="T22" fmla="*/ 11 w 41"/>
                <a:gd name="T23" fmla="*/ 18 h 40"/>
                <a:gd name="T24" fmla="*/ 17 w 41"/>
                <a:gd name="T25" fmla="*/ 12 h 40"/>
                <a:gd name="T26" fmla="*/ 24 w 41"/>
                <a:gd name="T27" fmla="*/ 7 h 40"/>
                <a:gd name="T28" fmla="*/ 31 w 41"/>
                <a:gd name="T29" fmla="*/ 4 h 40"/>
                <a:gd name="T30" fmla="*/ 41 w 41"/>
                <a:gd name="T31" fmla="*/ 4 h 40"/>
                <a:gd name="T32" fmla="*/ 41 w 41"/>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40"/>
                <a:gd name="T53" fmla="*/ 41 w 41"/>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40">
                  <a:moveTo>
                    <a:pt x="41" y="0"/>
                  </a:moveTo>
                  <a:lnTo>
                    <a:pt x="31" y="1"/>
                  </a:lnTo>
                  <a:lnTo>
                    <a:pt x="22" y="4"/>
                  </a:lnTo>
                  <a:lnTo>
                    <a:pt x="15" y="8"/>
                  </a:lnTo>
                  <a:lnTo>
                    <a:pt x="8" y="15"/>
                  </a:lnTo>
                  <a:lnTo>
                    <a:pt x="3" y="23"/>
                  </a:lnTo>
                  <a:lnTo>
                    <a:pt x="1" y="32"/>
                  </a:lnTo>
                  <a:lnTo>
                    <a:pt x="0" y="40"/>
                  </a:lnTo>
                  <a:lnTo>
                    <a:pt x="3" y="40"/>
                  </a:lnTo>
                  <a:lnTo>
                    <a:pt x="3" y="32"/>
                  </a:lnTo>
                  <a:lnTo>
                    <a:pt x="7" y="25"/>
                  </a:lnTo>
                  <a:lnTo>
                    <a:pt x="11" y="18"/>
                  </a:lnTo>
                  <a:lnTo>
                    <a:pt x="17" y="12"/>
                  </a:lnTo>
                  <a:lnTo>
                    <a:pt x="24" y="7"/>
                  </a:lnTo>
                  <a:lnTo>
                    <a:pt x="31" y="4"/>
                  </a:lnTo>
                  <a:lnTo>
                    <a:pt x="41" y="4"/>
                  </a:lnTo>
                  <a:lnTo>
                    <a:pt x="41"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2" name="Freeform 244"/>
            <p:cNvSpPr>
              <a:spLocks/>
            </p:cNvSpPr>
            <p:nvPr/>
          </p:nvSpPr>
          <p:spPr bwMode="blackWhite">
            <a:xfrm>
              <a:off x="3046425" y="5465768"/>
              <a:ext cx="28575" cy="30163"/>
            </a:xfrm>
            <a:custGeom>
              <a:avLst/>
              <a:gdLst>
                <a:gd name="T0" fmla="*/ 38 w 38"/>
                <a:gd name="T1" fmla="*/ 0 h 36"/>
                <a:gd name="T2" fmla="*/ 28 w 38"/>
                <a:gd name="T3" fmla="*/ 0 h 36"/>
                <a:gd name="T4" fmla="*/ 21 w 38"/>
                <a:gd name="T5" fmla="*/ 3 h 36"/>
                <a:gd name="T6" fmla="*/ 14 w 38"/>
                <a:gd name="T7" fmla="*/ 8 h 36"/>
                <a:gd name="T8" fmla="*/ 8 w 38"/>
                <a:gd name="T9" fmla="*/ 14 h 36"/>
                <a:gd name="T10" fmla="*/ 4 w 38"/>
                <a:gd name="T11" fmla="*/ 21 h 36"/>
                <a:gd name="T12" fmla="*/ 0 w 38"/>
                <a:gd name="T13" fmla="*/ 28 h 36"/>
                <a:gd name="T14" fmla="*/ 0 w 38"/>
                <a:gd name="T15" fmla="*/ 36 h 36"/>
                <a:gd name="T16" fmla="*/ 4 w 38"/>
                <a:gd name="T17" fmla="*/ 36 h 36"/>
                <a:gd name="T18" fmla="*/ 5 w 38"/>
                <a:gd name="T19" fmla="*/ 28 h 36"/>
                <a:gd name="T20" fmla="*/ 7 w 38"/>
                <a:gd name="T21" fmla="*/ 20 h 36"/>
                <a:gd name="T22" fmla="*/ 13 w 38"/>
                <a:gd name="T23" fmla="*/ 13 h 36"/>
                <a:gd name="T24" fmla="*/ 20 w 38"/>
                <a:gd name="T25" fmla="*/ 7 h 36"/>
                <a:gd name="T26" fmla="*/ 28 w 38"/>
                <a:gd name="T27" fmla="*/ 4 h 36"/>
                <a:gd name="T28" fmla="*/ 38 w 38"/>
                <a:gd name="T29" fmla="*/ 3 h 36"/>
                <a:gd name="T30" fmla="*/ 38 w 38"/>
                <a:gd name="T31" fmla="*/ 0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36"/>
                <a:gd name="T50" fmla="*/ 38 w 38"/>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36">
                  <a:moveTo>
                    <a:pt x="38" y="0"/>
                  </a:moveTo>
                  <a:lnTo>
                    <a:pt x="28" y="0"/>
                  </a:lnTo>
                  <a:lnTo>
                    <a:pt x="21" y="3"/>
                  </a:lnTo>
                  <a:lnTo>
                    <a:pt x="14" y="8"/>
                  </a:lnTo>
                  <a:lnTo>
                    <a:pt x="8" y="14"/>
                  </a:lnTo>
                  <a:lnTo>
                    <a:pt x="4" y="21"/>
                  </a:lnTo>
                  <a:lnTo>
                    <a:pt x="0" y="28"/>
                  </a:lnTo>
                  <a:lnTo>
                    <a:pt x="0" y="36"/>
                  </a:lnTo>
                  <a:lnTo>
                    <a:pt x="4" y="36"/>
                  </a:lnTo>
                  <a:lnTo>
                    <a:pt x="5" y="28"/>
                  </a:lnTo>
                  <a:lnTo>
                    <a:pt x="7" y="20"/>
                  </a:lnTo>
                  <a:lnTo>
                    <a:pt x="13" y="13"/>
                  </a:lnTo>
                  <a:lnTo>
                    <a:pt x="20" y="7"/>
                  </a:lnTo>
                  <a:lnTo>
                    <a:pt x="28" y="4"/>
                  </a:lnTo>
                  <a:lnTo>
                    <a:pt x="38" y="3"/>
                  </a:lnTo>
                  <a:lnTo>
                    <a:pt x="38" y="0"/>
                  </a:lnTo>
                  <a:close/>
                </a:path>
              </a:pathLst>
            </a:custGeom>
            <a:solidFill>
              <a:srgbClr val="A6A6A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3" name="Freeform 245"/>
            <p:cNvSpPr>
              <a:spLocks/>
            </p:cNvSpPr>
            <p:nvPr/>
          </p:nvSpPr>
          <p:spPr bwMode="blackWhite">
            <a:xfrm>
              <a:off x="3048013" y="5468943"/>
              <a:ext cx="26988" cy="26988"/>
            </a:xfrm>
            <a:custGeom>
              <a:avLst/>
              <a:gdLst>
                <a:gd name="T0" fmla="*/ 34 w 34"/>
                <a:gd name="T1" fmla="*/ 0 h 33"/>
                <a:gd name="T2" fmla="*/ 24 w 34"/>
                <a:gd name="T3" fmla="*/ 1 h 33"/>
                <a:gd name="T4" fmla="*/ 16 w 34"/>
                <a:gd name="T5" fmla="*/ 4 h 33"/>
                <a:gd name="T6" fmla="*/ 9 w 34"/>
                <a:gd name="T7" fmla="*/ 10 h 33"/>
                <a:gd name="T8" fmla="*/ 3 w 34"/>
                <a:gd name="T9" fmla="*/ 17 h 33"/>
                <a:gd name="T10" fmla="*/ 1 w 34"/>
                <a:gd name="T11" fmla="*/ 25 h 33"/>
                <a:gd name="T12" fmla="*/ 0 w 34"/>
                <a:gd name="T13" fmla="*/ 33 h 33"/>
                <a:gd name="T14" fmla="*/ 2 w 34"/>
                <a:gd name="T15" fmla="*/ 33 h 33"/>
                <a:gd name="T16" fmla="*/ 3 w 34"/>
                <a:gd name="T17" fmla="*/ 26 h 33"/>
                <a:gd name="T18" fmla="*/ 7 w 34"/>
                <a:gd name="T19" fmla="*/ 18 h 33"/>
                <a:gd name="T20" fmla="*/ 11 w 34"/>
                <a:gd name="T21" fmla="*/ 12 h 33"/>
                <a:gd name="T22" fmla="*/ 17 w 34"/>
                <a:gd name="T23" fmla="*/ 7 h 33"/>
                <a:gd name="T24" fmla="*/ 26 w 34"/>
                <a:gd name="T25" fmla="*/ 4 h 33"/>
                <a:gd name="T26" fmla="*/ 34 w 34"/>
                <a:gd name="T27" fmla="*/ 3 h 33"/>
                <a:gd name="T28" fmla="*/ 34 w 34"/>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3"/>
                <a:gd name="T47" fmla="*/ 34 w 34"/>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3">
                  <a:moveTo>
                    <a:pt x="34" y="0"/>
                  </a:moveTo>
                  <a:lnTo>
                    <a:pt x="24" y="1"/>
                  </a:lnTo>
                  <a:lnTo>
                    <a:pt x="16" y="4"/>
                  </a:lnTo>
                  <a:lnTo>
                    <a:pt x="9" y="10"/>
                  </a:lnTo>
                  <a:lnTo>
                    <a:pt x="3" y="17"/>
                  </a:lnTo>
                  <a:lnTo>
                    <a:pt x="1" y="25"/>
                  </a:lnTo>
                  <a:lnTo>
                    <a:pt x="0" y="33"/>
                  </a:lnTo>
                  <a:lnTo>
                    <a:pt x="2" y="33"/>
                  </a:lnTo>
                  <a:lnTo>
                    <a:pt x="3" y="26"/>
                  </a:lnTo>
                  <a:lnTo>
                    <a:pt x="7" y="18"/>
                  </a:lnTo>
                  <a:lnTo>
                    <a:pt x="11" y="12"/>
                  </a:lnTo>
                  <a:lnTo>
                    <a:pt x="17" y="7"/>
                  </a:lnTo>
                  <a:lnTo>
                    <a:pt x="26" y="4"/>
                  </a:lnTo>
                  <a:lnTo>
                    <a:pt x="34" y="3"/>
                  </a:lnTo>
                  <a:lnTo>
                    <a:pt x="34" y="0"/>
                  </a:lnTo>
                  <a:close/>
                </a:path>
              </a:pathLst>
            </a:custGeom>
            <a:solidFill>
              <a:srgbClr val="ADADA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4" name="Freeform 246"/>
            <p:cNvSpPr>
              <a:spLocks/>
            </p:cNvSpPr>
            <p:nvPr/>
          </p:nvSpPr>
          <p:spPr bwMode="blackWhite">
            <a:xfrm>
              <a:off x="3051188" y="5470531"/>
              <a:ext cx="23813" cy="25400"/>
            </a:xfrm>
            <a:custGeom>
              <a:avLst/>
              <a:gdLst>
                <a:gd name="T0" fmla="*/ 32 w 32"/>
                <a:gd name="T1" fmla="*/ 0 h 30"/>
                <a:gd name="T2" fmla="*/ 24 w 32"/>
                <a:gd name="T3" fmla="*/ 1 h 30"/>
                <a:gd name="T4" fmla="*/ 15 w 32"/>
                <a:gd name="T5" fmla="*/ 4 h 30"/>
                <a:gd name="T6" fmla="*/ 9 w 32"/>
                <a:gd name="T7" fmla="*/ 9 h 30"/>
                <a:gd name="T8" fmla="*/ 5 w 32"/>
                <a:gd name="T9" fmla="*/ 15 h 30"/>
                <a:gd name="T10" fmla="*/ 1 w 32"/>
                <a:gd name="T11" fmla="*/ 23 h 30"/>
                <a:gd name="T12" fmla="*/ 0 w 32"/>
                <a:gd name="T13" fmla="*/ 30 h 30"/>
                <a:gd name="T14" fmla="*/ 4 w 32"/>
                <a:gd name="T15" fmla="*/ 30 h 30"/>
                <a:gd name="T16" fmla="*/ 5 w 32"/>
                <a:gd name="T17" fmla="*/ 23 h 30"/>
                <a:gd name="T18" fmla="*/ 7 w 32"/>
                <a:gd name="T19" fmla="*/ 17 h 30"/>
                <a:gd name="T20" fmla="*/ 12 w 32"/>
                <a:gd name="T21" fmla="*/ 11 h 30"/>
                <a:gd name="T22" fmla="*/ 18 w 32"/>
                <a:gd name="T23" fmla="*/ 7 h 30"/>
                <a:gd name="T24" fmla="*/ 25 w 32"/>
                <a:gd name="T25" fmla="*/ 4 h 30"/>
                <a:gd name="T26" fmla="*/ 32 w 32"/>
                <a:gd name="T27" fmla="*/ 3 h 30"/>
                <a:gd name="T28" fmla="*/ 32 w 32"/>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0"/>
                <a:gd name="T47" fmla="*/ 32 w 32"/>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0">
                  <a:moveTo>
                    <a:pt x="32" y="0"/>
                  </a:moveTo>
                  <a:lnTo>
                    <a:pt x="24" y="1"/>
                  </a:lnTo>
                  <a:lnTo>
                    <a:pt x="15" y="4"/>
                  </a:lnTo>
                  <a:lnTo>
                    <a:pt x="9" y="9"/>
                  </a:lnTo>
                  <a:lnTo>
                    <a:pt x="5" y="15"/>
                  </a:lnTo>
                  <a:lnTo>
                    <a:pt x="1" y="23"/>
                  </a:lnTo>
                  <a:lnTo>
                    <a:pt x="0" y="30"/>
                  </a:lnTo>
                  <a:lnTo>
                    <a:pt x="4" y="30"/>
                  </a:lnTo>
                  <a:lnTo>
                    <a:pt x="5" y="23"/>
                  </a:lnTo>
                  <a:lnTo>
                    <a:pt x="7" y="17"/>
                  </a:lnTo>
                  <a:lnTo>
                    <a:pt x="12" y="11"/>
                  </a:lnTo>
                  <a:lnTo>
                    <a:pt x="18" y="7"/>
                  </a:lnTo>
                  <a:lnTo>
                    <a:pt x="25" y="4"/>
                  </a:lnTo>
                  <a:lnTo>
                    <a:pt x="32" y="3"/>
                  </a:lnTo>
                  <a:lnTo>
                    <a:pt x="32"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5" name="Freeform 247"/>
            <p:cNvSpPr>
              <a:spLocks/>
            </p:cNvSpPr>
            <p:nvPr/>
          </p:nvSpPr>
          <p:spPr bwMode="blackWhite">
            <a:xfrm>
              <a:off x="3052775" y="5473706"/>
              <a:ext cx="22225" cy="22225"/>
            </a:xfrm>
            <a:custGeom>
              <a:avLst/>
              <a:gdLst>
                <a:gd name="T0" fmla="*/ 28 w 28"/>
                <a:gd name="T1" fmla="*/ 0 h 27"/>
                <a:gd name="T2" fmla="*/ 21 w 28"/>
                <a:gd name="T3" fmla="*/ 1 h 27"/>
                <a:gd name="T4" fmla="*/ 14 w 28"/>
                <a:gd name="T5" fmla="*/ 4 h 27"/>
                <a:gd name="T6" fmla="*/ 8 w 28"/>
                <a:gd name="T7" fmla="*/ 8 h 27"/>
                <a:gd name="T8" fmla="*/ 3 w 28"/>
                <a:gd name="T9" fmla="*/ 14 h 27"/>
                <a:gd name="T10" fmla="*/ 1 w 28"/>
                <a:gd name="T11" fmla="*/ 20 h 27"/>
                <a:gd name="T12" fmla="*/ 0 w 28"/>
                <a:gd name="T13" fmla="*/ 27 h 27"/>
                <a:gd name="T14" fmla="*/ 3 w 28"/>
                <a:gd name="T15" fmla="*/ 27 h 27"/>
                <a:gd name="T16" fmla="*/ 4 w 28"/>
                <a:gd name="T17" fmla="*/ 20 h 27"/>
                <a:gd name="T18" fmla="*/ 8 w 28"/>
                <a:gd name="T19" fmla="*/ 14 h 27"/>
                <a:gd name="T20" fmla="*/ 14 w 28"/>
                <a:gd name="T21" fmla="*/ 8 h 27"/>
                <a:gd name="T22" fmla="*/ 20 w 28"/>
                <a:gd name="T23" fmla="*/ 5 h 27"/>
                <a:gd name="T24" fmla="*/ 28 w 28"/>
                <a:gd name="T25" fmla="*/ 4 h 27"/>
                <a:gd name="T26" fmla="*/ 28 w 28"/>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27"/>
                <a:gd name="T44" fmla="*/ 28 w 28"/>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27">
                  <a:moveTo>
                    <a:pt x="28" y="0"/>
                  </a:moveTo>
                  <a:lnTo>
                    <a:pt x="21" y="1"/>
                  </a:lnTo>
                  <a:lnTo>
                    <a:pt x="14" y="4"/>
                  </a:lnTo>
                  <a:lnTo>
                    <a:pt x="8" y="8"/>
                  </a:lnTo>
                  <a:lnTo>
                    <a:pt x="3" y="14"/>
                  </a:lnTo>
                  <a:lnTo>
                    <a:pt x="1" y="20"/>
                  </a:lnTo>
                  <a:lnTo>
                    <a:pt x="0" y="27"/>
                  </a:lnTo>
                  <a:lnTo>
                    <a:pt x="3" y="27"/>
                  </a:lnTo>
                  <a:lnTo>
                    <a:pt x="4" y="20"/>
                  </a:lnTo>
                  <a:lnTo>
                    <a:pt x="8" y="14"/>
                  </a:lnTo>
                  <a:lnTo>
                    <a:pt x="14" y="8"/>
                  </a:lnTo>
                  <a:lnTo>
                    <a:pt x="20" y="5"/>
                  </a:lnTo>
                  <a:lnTo>
                    <a:pt x="28" y="4"/>
                  </a:lnTo>
                  <a:lnTo>
                    <a:pt x="28" y="0"/>
                  </a:lnTo>
                  <a:close/>
                </a:path>
              </a:pathLst>
            </a:custGeom>
            <a:solidFill>
              <a:srgbClr val="BDBDB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6" name="Freeform 248"/>
            <p:cNvSpPr>
              <a:spLocks/>
            </p:cNvSpPr>
            <p:nvPr/>
          </p:nvSpPr>
          <p:spPr bwMode="blackWhite">
            <a:xfrm>
              <a:off x="3055950" y="5476881"/>
              <a:ext cx="19050" cy="19050"/>
            </a:xfrm>
            <a:custGeom>
              <a:avLst/>
              <a:gdLst>
                <a:gd name="T0" fmla="*/ 25 w 25"/>
                <a:gd name="T1" fmla="*/ 0 h 23"/>
                <a:gd name="T2" fmla="*/ 17 w 25"/>
                <a:gd name="T3" fmla="*/ 1 h 23"/>
                <a:gd name="T4" fmla="*/ 11 w 25"/>
                <a:gd name="T5" fmla="*/ 4 h 23"/>
                <a:gd name="T6" fmla="*/ 5 w 25"/>
                <a:gd name="T7" fmla="*/ 10 h 23"/>
                <a:gd name="T8" fmla="*/ 1 w 25"/>
                <a:gd name="T9" fmla="*/ 16 h 23"/>
                <a:gd name="T10" fmla="*/ 0 w 25"/>
                <a:gd name="T11" fmla="*/ 23 h 23"/>
                <a:gd name="T12" fmla="*/ 4 w 25"/>
                <a:gd name="T13" fmla="*/ 23 h 23"/>
                <a:gd name="T14" fmla="*/ 5 w 25"/>
                <a:gd name="T15" fmla="*/ 17 h 23"/>
                <a:gd name="T16" fmla="*/ 7 w 25"/>
                <a:gd name="T17" fmla="*/ 11 h 23"/>
                <a:gd name="T18" fmla="*/ 12 w 25"/>
                <a:gd name="T19" fmla="*/ 7 h 23"/>
                <a:gd name="T20" fmla="*/ 18 w 25"/>
                <a:gd name="T21" fmla="*/ 4 h 23"/>
                <a:gd name="T22" fmla="*/ 25 w 25"/>
                <a:gd name="T23" fmla="*/ 3 h 23"/>
                <a:gd name="T24" fmla="*/ 25 w 25"/>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3"/>
                <a:gd name="T41" fmla="*/ 25 w 25"/>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3">
                  <a:moveTo>
                    <a:pt x="25" y="0"/>
                  </a:moveTo>
                  <a:lnTo>
                    <a:pt x="17" y="1"/>
                  </a:lnTo>
                  <a:lnTo>
                    <a:pt x="11" y="4"/>
                  </a:lnTo>
                  <a:lnTo>
                    <a:pt x="5" y="10"/>
                  </a:lnTo>
                  <a:lnTo>
                    <a:pt x="1" y="16"/>
                  </a:lnTo>
                  <a:lnTo>
                    <a:pt x="0" y="23"/>
                  </a:lnTo>
                  <a:lnTo>
                    <a:pt x="4" y="23"/>
                  </a:lnTo>
                  <a:lnTo>
                    <a:pt x="5" y="17"/>
                  </a:lnTo>
                  <a:lnTo>
                    <a:pt x="7" y="11"/>
                  </a:lnTo>
                  <a:lnTo>
                    <a:pt x="12" y="7"/>
                  </a:lnTo>
                  <a:lnTo>
                    <a:pt x="18" y="4"/>
                  </a:lnTo>
                  <a:lnTo>
                    <a:pt x="25" y="3"/>
                  </a:lnTo>
                  <a:lnTo>
                    <a:pt x="25"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7" name="Freeform 249"/>
            <p:cNvSpPr>
              <a:spLocks/>
            </p:cNvSpPr>
            <p:nvPr/>
          </p:nvSpPr>
          <p:spPr bwMode="blackWhite">
            <a:xfrm>
              <a:off x="3059125" y="5480056"/>
              <a:ext cx="15875" cy="15875"/>
            </a:xfrm>
            <a:custGeom>
              <a:avLst/>
              <a:gdLst>
                <a:gd name="T0" fmla="*/ 21 w 21"/>
                <a:gd name="T1" fmla="*/ 0 h 20"/>
                <a:gd name="T2" fmla="*/ 14 w 21"/>
                <a:gd name="T3" fmla="*/ 1 h 20"/>
                <a:gd name="T4" fmla="*/ 8 w 21"/>
                <a:gd name="T5" fmla="*/ 4 h 20"/>
                <a:gd name="T6" fmla="*/ 3 w 21"/>
                <a:gd name="T7" fmla="*/ 8 h 20"/>
                <a:gd name="T8" fmla="*/ 1 w 21"/>
                <a:gd name="T9" fmla="*/ 14 h 20"/>
                <a:gd name="T10" fmla="*/ 0 w 21"/>
                <a:gd name="T11" fmla="*/ 20 h 20"/>
                <a:gd name="T12" fmla="*/ 3 w 21"/>
                <a:gd name="T13" fmla="*/ 20 h 20"/>
                <a:gd name="T14" fmla="*/ 4 w 21"/>
                <a:gd name="T15" fmla="*/ 15 h 20"/>
                <a:gd name="T16" fmla="*/ 7 w 21"/>
                <a:gd name="T17" fmla="*/ 11 h 20"/>
                <a:gd name="T18" fmla="*/ 10 w 21"/>
                <a:gd name="T19" fmla="*/ 7 h 20"/>
                <a:gd name="T20" fmla="*/ 15 w 21"/>
                <a:gd name="T21" fmla="*/ 5 h 20"/>
                <a:gd name="T22" fmla="*/ 21 w 21"/>
                <a:gd name="T23" fmla="*/ 4 h 20"/>
                <a:gd name="T24" fmla="*/ 21 w 21"/>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0"/>
                <a:gd name="T41" fmla="*/ 21 w 21"/>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0">
                  <a:moveTo>
                    <a:pt x="21" y="0"/>
                  </a:moveTo>
                  <a:lnTo>
                    <a:pt x="14" y="1"/>
                  </a:lnTo>
                  <a:lnTo>
                    <a:pt x="8" y="4"/>
                  </a:lnTo>
                  <a:lnTo>
                    <a:pt x="3" y="8"/>
                  </a:lnTo>
                  <a:lnTo>
                    <a:pt x="1" y="14"/>
                  </a:lnTo>
                  <a:lnTo>
                    <a:pt x="0" y="20"/>
                  </a:lnTo>
                  <a:lnTo>
                    <a:pt x="3" y="20"/>
                  </a:lnTo>
                  <a:lnTo>
                    <a:pt x="4" y="15"/>
                  </a:lnTo>
                  <a:lnTo>
                    <a:pt x="7" y="11"/>
                  </a:lnTo>
                  <a:lnTo>
                    <a:pt x="10" y="7"/>
                  </a:lnTo>
                  <a:lnTo>
                    <a:pt x="15" y="5"/>
                  </a:lnTo>
                  <a:lnTo>
                    <a:pt x="21" y="4"/>
                  </a:lnTo>
                  <a:lnTo>
                    <a:pt x="21" y="0"/>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8" name="Freeform 250"/>
            <p:cNvSpPr>
              <a:spLocks/>
            </p:cNvSpPr>
            <p:nvPr/>
          </p:nvSpPr>
          <p:spPr bwMode="blackWhite">
            <a:xfrm>
              <a:off x="3062300" y="5481643"/>
              <a:ext cx="12700" cy="14288"/>
            </a:xfrm>
            <a:custGeom>
              <a:avLst/>
              <a:gdLst>
                <a:gd name="T0" fmla="*/ 18 w 18"/>
                <a:gd name="T1" fmla="*/ 0 h 16"/>
                <a:gd name="T2" fmla="*/ 12 w 18"/>
                <a:gd name="T3" fmla="*/ 1 h 16"/>
                <a:gd name="T4" fmla="*/ 7 w 18"/>
                <a:gd name="T5" fmla="*/ 3 h 16"/>
                <a:gd name="T6" fmla="*/ 4 w 18"/>
                <a:gd name="T7" fmla="*/ 7 h 16"/>
                <a:gd name="T8" fmla="*/ 1 w 18"/>
                <a:gd name="T9" fmla="*/ 11 h 16"/>
                <a:gd name="T10" fmla="*/ 0 w 18"/>
                <a:gd name="T11" fmla="*/ 16 h 16"/>
                <a:gd name="T12" fmla="*/ 4 w 18"/>
                <a:gd name="T13" fmla="*/ 16 h 16"/>
                <a:gd name="T14" fmla="*/ 5 w 18"/>
                <a:gd name="T15" fmla="*/ 11 h 16"/>
                <a:gd name="T16" fmla="*/ 7 w 18"/>
                <a:gd name="T17" fmla="*/ 7 h 16"/>
                <a:gd name="T18" fmla="*/ 12 w 18"/>
                <a:gd name="T19" fmla="*/ 4 h 16"/>
                <a:gd name="T20" fmla="*/ 18 w 18"/>
                <a:gd name="T21" fmla="*/ 3 h 16"/>
                <a:gd name="T22" fmla="*/ 18 w 18"/>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8" y="0"/>
                  </a:moveTo>
                  <a:lnTo>
                    <a:pt x="12" y="1"/>
                  </a:lnTo>
                  <a:lnTo>
                    <a:pt x="7" y="3"/>
                  </a:lnTo>
                  <a:lnTo>
                    <a:pt x="4" y="7"/>
                  </a:lnTo>
                  <a:lnTo>
                    <a:pt x="1" y="11"/>
                  </a:lnTo>
                  <a:lnTo>
                    <a:pt x="0" y="16"/>
                  </a:lnTo>
                  <a:lnTo>
                    <a:pt x="4" y="16"/>
                  </a:lnTo>
                  <a:lnTo>
                    <a:pt x="5" y="11"/>
                  </a:lnTo>
                  <a:lnTo>
                    <a:pt x="7" y="7"/>
                  </a:lnTo>
                  <a:lnTo>
                    <a:pt x="12" y="4"/>
                  </a:lnTo>
                  <a:lnTo>
                    <a:pt x="18" y="3"/>
                  </a:lnTo>
                  <a:lnTo>
                    <a:pt x="18" y="0"/>
                  </a:lnTo>
                  <a:close/>
                </a:path>
              </a:pathLst>
            </a:custGeom>
            <a:solidFill>
              <a:srgbClr val="D6D6D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59" name="Freeform 251"/>
            <p:cNvSpPr>
              <a:spLocks/>
            </p:cNvSpPr>
            <p:nvPr/>
          </p:nvSpPr>
          <p:spPr bwMode="blackWhite">
            <a:xfrm>
              <a:off x="3063888" y="5484818"/>
              <a:ext cx="11113" cy="11113"/>
            </a:xfrm>
            <a:custGeom>
              <a:avLst/>
              <a:gdLst>
                <a:gd name="T0" fmla="*/ 14 w 14"/>
                <a:gd name="T1" fmla="*/ 0 h 13"/>
                <a:gd name="T2" fmla="*/ 8 w 14"/>
                <a:gd name="T3" fmla="*/ 1 h 13"/>
                <a:gd name="T4" fmla="*/ 3 w 14"/>
                <a:gd name="T5" fmla="*/ 4 h 13"/>
                <a:gd name="T6" fmla="*/ 1 w 14"/>
                <a:gd name="T7" fmla="*/ 8 h 13"/>
                <a:gd name="T8" fmla="*/ 0 w 14"/>
                <a:gd name="T9" fmla="*/ 13 h 13"/>
                <a:gd name="T10" fmla="*/ 3 w 14"/>
                <a:gd name="T11" fmla="*/ 13 h 13"/>
                <a:gd name="T12" fmla="*/ 3 w 14"/>
                <a:gd name="T13" fmla="*/ 10 h 13"/>
                <a:gd name="T14" fmla="*/ 6 w 14"/>
                <a:gd name="T15" fmla="*/ 6 h 13"/>
                <a:gd name="T16" fmla="*/ 9 w 14"/>
                <a:gd name="T17" fmla="*/ 4 h 13"/>
                <a:gd name="T18" fmla="*/ 14 w 14"/>
                <a:gd name="T19" fmla="*/ 4 h 13"/>
                <a:gd name="T20" fmla="*/ 14 w 14"/>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3"/>
                <a:gd name="T35" fmla="*/ 14 w 14"/>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3">
                  <a:moveTo>
                    <a:pt x="14" y="0"/>
                  </a:moveTo>
                  <a:lnTo>
                    <a:pt x="8" y="1"/>
                  </a:lnTo>
                  <a:lnTo>
                    <a:pt x="3" y="4"/>
                  </a:lnTo>
                  <a:lnTo>
                    <a:pt x="1" y="8"/>
                  </a:lnTo>
                  <a:lnTo>
                    <a:pt x="0" y="13"/>
                  </a:lnTo>
                  <a:lnTo>
                    <a:pt x="3" y="13"/>
                  </a:lnTo>
                  <a:lnTo>
                    <a:pt x="3" y="10"/>
                  </a:lnTo>
                  <a:lnTo>
                    <a:pt x="6" y="6"/>
                  </a:lnTo>
                  <a:lnTo>
                    <a:pt x="9" y="4"/>
                  </a:lnTo>
                  <a:lnTo>
                    <a:pt x="14" y="4"/>
                  </a:lnTo>
                  <a:lnTo>
                    <a:pt x="14"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0" name="Freeform 252"/>
            <p:cNvSpPr>
              <a:spLocks/>
            </p:cNvSpPr>
            <p:nvPr/>
          </p:nvSpPr>
          <p:spPr bwMode="blackWhite">
            <a:xfrm>
              <a:off x="3067063" y="5487993"/>
              <a:ext cx="7938" cy="7938"/>
            </a:xfrm>
            <a:custGeom>
              <a:avLst/>
              <a:gdLst>
                <a:gd name="T0" fmla="*/ 11 w 11"/>
                <a:gd name="T1" fmla="*/ 0 h 9"/>
                <a:gd name="T2" fmla="*/ 6 w 11"/>
                <a:gd name="T3" fmla="*/ 0 h 9"/>
                <a:gd name="T4" fmla="*/ 3 w 11"/>
                <a:gd name="T5" fmla="*/ 2 h 9"/>
                <a:gd name="T6" fmla="*/ 0 w 11"/>
                <a:gd name="T7" fmla="*/ 6 h 9"/>
                <a:gd name="T8" fmla="*/ 0 w 11"/>
                <a:gd name="T9" fmla="*/ 9 h 9"/>
                <a:gd name="T10" fmla="*/ 4 w 11"/>
                <a:gd name="T11" fmla="*/ 9 h 9"/>
                <a:gd name="T12" fmla="*/ 4 w 11"/>
                <a:gd name="T13" fmla="*/ 7 h 9"/>
                <a:gd name="T14" fmla="*/ 7 w 11"/>
                <a:gd name="T15" fmla="*/ 3 h 9"/>
                <a:gd name="T16" fmla="*/ 11 w 11"/>
                <a:gd name="T17" fmla="*/ 3 h 9"/>
                <a:gd name="T18" fmla="*/ 11 w 1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9"/>
                <a:gd name="T32" fmla="*/ 11 w 1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9">
                  <a:moveTo>
                    <a:pt x="11" y="0"/>
                  </a:moveTo>
                  <a:lnTo>
                    <a:pt x="6" y="0"/>
                  </a:lnTo>
                  <a:lnTo>
                    <a:pt x="3" y="2"/>
                  </a:lnTo>
                  <a:lnTo>
                    <a:pt x="0" y="6"/>
                  </a:lnTo>
                  <a:lnTo>
                    <a:pt x="0" y="9"/>
                  </a:lnTo>
                  <a:lnTo>
                    <a:pt x="4" y="9"/>
                  </a:lnTo>
                  <a:lnTo>
                    <a:pt x="4" y="7"/>
                  </a:lnTo>
                  <a:lnTo>
                    <a:pt x="7" y="3"/>
                  </a:lnTo>
                  <a:lnTo>
                    <a:pt x="11" y="3"/>
                  </a:lnTo>
                  <a:lnTo>
                    <a:pt x="11"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1" name="Freeform 253"/>
            <p:cNvSpPr>
              <a:spLocks/>
            </p:cNvSpPr>
            <p:nvPr/>
          </p:nvSpPr>
          <p:spPr bwMode="blackWhite">
            <a:xfrm>
              <a:off x="3070238" y="5491168"/>
              <a:ext cx="4763" cy="4763"/>
            </a:xfrm>
            <a:custGeom>
              <a:avLst/>
              <a:gdLst>
                <a:gd name="T0" fmla="*/ 7 w 7"/>
                <a:gd name="T1" fmla="*/ 0 h 6"/>
                <a:gd name="T2" fmla="*/ 3 w 7"/>
                <a:gd name="T3" fmla="*/ 0 h 6"/>
                <a:gd name="T4" fmla="*/ 0 w 7"/>
                <a:gd name="T5" fmla="*/ 4 h 6"/>
                <a:gd name="T6" fmla="*/ 0 w 7"/>
                <a:gd name="T7" fmla="*/ 6 h 6"/>
                <a:gd name="T8" fmla="*/ 3 w 7"/>
                <a:gd name="T9" fmla="*/ 6 h 6"/>
                <a:gd name="T10" fmla="*/ 3 w 7"/>
                <a:gd name="T11" fmla="*/ 4 h 6"/>
                <a:gd name="T12" fmla="*/ 7 w 7"/>
                <a:gd name="T13" fmla="*/ 4 h 6"/>
                <a:gd name="T14" fmla="*/ 7 w 7"/>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6"/>
                <a:gd name="T26" fmla="*/ 7 w 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6">
                  <a:moveTo>
                    <a:pt x="7" y="0"/>
                  </a:moveTo>
                  <a:lnTo>
                    <a:pt x="3" y="0"/>
                  </a:lnTo>
                  <a:lnTo>
                    <a:pt x="0" y="4"/>
                  </a:lnTo>
                  <a:lnTo>
                    <a:pt x="0" y="6"/>
                  </a:lnTo>
                  <a:lnTo>
                    <a:pt x="3" y="6"/>
                  </a:lnTo>
                  <a:lnTo>
                    <a:pt x="3" y="4"/>
                  </a:lnTo>
                  <a:lnTo>
                    <a:pt x="7" y="4"/>
                  </a:lnTo>
                  <a:lnTo>
                    <a:pt x="7"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2" name="Freeform 254"/>
            <p:cNvSpPr>
              <a:spLocks/>
            </p:cNvSpPr>
            <p:nvPr/>
          </p:nvSpPr>
          <p:spPr bwMode="blackWhite">
            <a:xfrm>
              <a:off x="3073413" y="5492756"/>
              <a:ext cx="1588" cy="3175"/>
            </a:xfrm>
            <a:custGeom>
              <a:avLst/>
              <a:gdLst>
                <a:gd name="T0" fmla="*/ 4 w 4"/>
                <a:gd name="T1" fmla="*/ 0 h 2"/>
                <a:gd name="T2" fmla="*/ 0 w 4"/>
                <a:gd name="T3" fmla="*/ 0 h 2"/>
                <a:gd name="T4" fmla="*/ 0 w 4"/>
                <a:gd name="T5" fmla="*/ 2 h 2"/>
                <a:gd name="T6" fmla="*/ 4 w 4"/>
                <a:gd name="T7" fmla="*/ 2 h 2"/>
                <a:gd name="T8" fmla="*/ 4 w 4"/>
                <a:gd name="T9" fmla="*/ 2 h 2"/>
                <a:gd name="T10" fmla="*/ 4 w 4"/>
                <a:gd name="T11" fmla="*/ 0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4" y="0"/>
                  </a:moveTo>
                  <a:lnTo>
                    <a:pt x="0" y="0"/>
                  </a:lnTo>
                  <a:lnTo>
                    <a:pt x="0" y="2"/>
                  </a:lnTo>
                  <a:lnTo>
                    <a:pt x="4" y="2"/>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3" name="Rectangle 162"/>
            <p:cNvSpPr>
              <a:spLocks noChangeArrowheads="1"/>
            </p:cNvSpPr>
            <p:nvPr/>
          </p:nvSpPr>
          <p:spPr bwMode="blackWhite">
            <a:xfrm>
              <a:off x="3075000" y="5495931"/>
              <a:ext cx="1588" cy="1588"/>
            </a:xfrm>
            <a:prstGeom prst="rect">
              <a:avLst/>
            </a:prstGeom>
            <a:solidFill>
              <a:srgbClr val="E6E6E6"/>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4" name="Freeform 256"/>
            <p:cNvSpPr>
              <a:spLocks/>
            </p:cNvSpPr>
            <p:nvPr/>
          </p:nvSpPr>
          <p:spPr bwMode="blackWhite">
            <a:xfrm>
              <a:off x="3040075" y="5461006"/>
              <a:ext cx="34925" cy="34925"/>
            </a:xfrm>
            <a:custGeom>
              <a:avLst/>
              <a:gdLst>
                <a:gd name="T0" fmla="*/ 0 w 45"/>
                <a:gd name="T1" fmla="*/ 22 h 43"/>
                <a:gd name="T2" fmla="*/ 2 w 45"/>
                <a:gd name="T3" fmla="*/ 11 h 43"/>
                <a:gd name="T4" fmla="*/ 8 w 45"/>
                <a:gd name="T5" fmla="*/ 4 h 43"/>
                <a:gd name="T6" fmla="*/ 17 w 45"/>
                <a:gd name="T7" fmla="*/ 0 h 43"/>
                <a:gd name="T8" fmla="*/ 27 w 45"/>
                <a:gd name="T9" fmla="*/ 0 h 43"/>
                <a:gd name="T10" fmla="*/ 35 w 45"/>
                <a:gd name="T11" fmla="*/ 4 h 43"/>
                <a:gd name="T12" fmla="*/ 42 w 45"/>
                <a:gd name="T13" fmla="*/ 11 h 43"/>
                <a:gd name="T14" fmla="*/ 45 w 45"/>
                <a:gd name="T15" fmla="*/ 22 h 43"/>
                <a:gd name="T16" fmla="*/ 42 w 45"/>
                <a:gd name="T17" fmla="*/ 31 h 43"/>
                <a:gd name="T18" fmla="*/ 35 w 45"/>
                <a:gd name="T19" fmla="*/ 38 h 43"/>
                <a:gd name="T20" fmla="*/ 27 w 45"/>
                <a:gd name="T21" fmla="*/ 43 h 43"/>
                <a:gd name="T22" fmla="*/ 17 w 45"/>
                <a:gd name="T23" fmla="*/ 43 h 43"/>
                <a:gd name="T24" fmla="*/ 8 w 45"/>
                <a:gd name="T25" fmla="*/ 38 h 43"/>
                <a:gd name="T26" fmla="*/ 2 w 45"/>
                <a:gd name="T27" fmla="*/ 31 h 43"/>
                <a:gd name="T28" fmla="*/ 0 w 45"/>
                <a:gd name="T29" fmla="*/ 22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0" y="22"/>
                  </a:moveTo>
                  <a:lnTo>
                    <a:pt x="2" y="11"/>
                  </a:lnTo>
                  <a:lnTo>
                    <a:pt x="8" y="4"/>
                  </a:lnTo>
                  <a:lnTo>
                    <a:pt x="17" y="0"/>
                  </a:lnTo>
                  <a:lnTo>
                    <a:pt x="27" y="0"/>
                  </a:lnTo>
                  <a:lnTo>
                    <a:pt x="35" y="4"/>
                  </a:lnTo>
                  <a:lnTo>
                    <a:pt x="42" y="11"/>
                  </a:lnTo>
                  <a:lnTo>
                    <a:pt x="45" y="22"/>
                  </a:lnTo>
                  <a:lnTo>
                    <a:pt x="42" y="31"/>
                  </a:lnTo>
                  <a:lnTo>
                    <a:pt x="35" y="38"/>
                  </a:lnTo>
                  <a:lnTo>
                    <a:pt x="27" y="43"/>
                  </a:lnTo>
                  <a:lnTo>
                    <a:pt x="17" y="43"/>
                  </a:lnTo>
                  <a:lnTo>
                    <a:pt x="8" y="38"/>
                  </a:lnTo>
                  <a:lnTo>
                    <a:pt x="2" y="31"/>
                  </a:lnTo>
                  <a:lnTo>
                    <a:pt x="0" y="22"/>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5" name="Freeform 257"/>
            <p:cNvSpPr>
              <a:spLocks/>
            </p:cNvSpPr>
            <p:nvPr/>
          </p:nvSpPr>
          <p:spPr bwMode="blackWhite">
            <a:xfrm>
              <a:off x="3040075" y="5461006"/>
              <a:ext cx="34925" cy="34925"/>
            </a:xfrm>
            <a:custGeom>
              <a:avLst/>
              <a:gdLst>
                <a:gd name="T0" fmla="*/ 45 w 45"/>
                <a:gd name="T1" fmla="*/ 0 h 43"/>
                <a:gd name="T2" fmla="*/ 34 w 45"/>
                <a:gd name="T3" fmla="*/ 1 h 43"/>
                <a:gd name="T4" fmla="*/ 25 w 45"/>
                <a:gd name="T5" fmla="*/ 4 h 43"/>
                <a:gd name="T6" fmla="*/ 17 w 45"/>
                <a:gd name="T7" fmla="*/ 9 h 43"/>
                <a:gd name="T8" fmla="*/ 10 w 45"/>
                <a:gd name="T9" fmla="*/ 16 h 43"/>
                <a:gd name="T10" fmla="*/ 5 w 45"/>
                <a:gd name="T11" fmla="*/ 24 h 43"/>
                <a:gd name="T12" fmla="*/ 1 w 45"/>
                <a:gd name="T13" fmla="*/ 34 h 43"/>
                <a:gd name="T14" fmla="*/ 0 w 45"/>
                <a:gd name="T15" fmla="*/ 43 h 43"/>
                <a:gd name="T16" fmla="*/ 0 w 45"/>
                <a:gd name="T17" fmla="*/ 0 h 43"/>
                <a:gd name="T18" fmla="*/ 45 w 45"/>
                <a:gd name="T19" fmla="*/ 0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43"/>
                <a:gd name="T32" fmla="*/ 45 w 45"/>
                <a:gd name="T33" fmla="*/ 43 h 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43">
                  <a:moveTo>
                    <a:pt x="45" y="0"/>
                  </a:moveTo>
                  <a:lnTo>
                    <a:pt x="34" y="1"/>
                  </a:lnTo>
                  <a:lnTo>
                    <a:pt x="25" y="4"/>
                  </a:lnTo>
                  <a:lnTo>
                    <a:pt x="17" y="9"/>
                  </a:lnTo>
                  <a:lnTo>
                    <a:pt x="10" y="16"/>
                  </a:lnTo>
                  <a:lnTo>
                    <a:pt x="5" y="24"/>
                  </a:lnTo>
                  <a:lnTo>
                    <a:pt x="1" y="34"/>
                  </a:lnTo>
                  <a:lnTo>
                    <a:pt x="0" y="43"/>
                  </a:lnTo>
                  <a:lnTo>
                    <a:pt x="0" y="0"/>
                  </a:lnTo>
                  <a:lnTo>
                    <a:pt x="45"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6" name="Freeform 258"/>
            <p:cNvSpPr>
              <a:spLocks/>
            </p:cNvSpPr>
            <p:nvPr/>
          </p:nvSpPr>
          <p:spPr bwMode="blackWhite">
            <a:xfrm>
              <a:off x="3040075" y="5461006"/>
              <a:ext cx="34925" cy="34925"/>
            </a:xfrm>
            <a:custGeom>
              <a:avLst/>
              <a:gdLst>
                <a:gd name="T0" fmla="*/ 45 w 45"/>
                <a:gd name="T1" fmla="*/ 0 h 43"/>
                <a:gd name="T2" fmla="*/ 34 w 45"/>
                <a:gd name="T3" fmla="*/ 1 h 43"/>
                <a:gd name="T4" fmla="*/ 25 w 45"/>
                <a:gd name="T5" fmla="*/ 4 h 43"/>
                <a:gd name="T6" fmla="*/ 17 w 45"/>
                <a:gd name="T7" fmla="*/ 9 h 43"/>
                <a:gd name="T8" fmla="*/ 10 w 45"/>
                <a:gd name="T9" fmla="*/ 16 h 43"/>
                <a:gd name="T10" fmla="*/ 5 w 45"/>
                <a:gd name="T11" fmla="*/ 24 h 43"/>
                <a:gd name="T12" fmla="*/ 1 w 45"/>
                <a:gd name="T13" fmla="*/ 34 h 43"/>
                <a:gd name="T14" fmla="*/ 0 w 45"/>
                <a:gd name="T15" fmla="*/ 43 h 43"/>
                <a:gd name="T16" fmla="*/ 4 w 45"/>
                <a:gd name="T17" fmla="*/ 43 h 43"/>
                <a:gd name="T18" fmla="*/ 5 w 45"/>
                <a:gd name="T19" fmla="*/ 35 h 43"/>
                <a:gd name="T20" fmla="*/ 7 w 45"/>
                <a:gd name="T21" fmla="*/ 26 h 43"/>
                <a:gd name="T22" fmla="*/ 12 w 45"/>
                <a:gd name="T23" fmla="*/ 18 h 43"/>
                <a:gd name="T24" fmla="*/ 19 w 45"/>
                <a:gd name="T25" fmla="*/ 11 h 43"/>
                <a:gd name="T26" fmla="*/ 26 w 45"/>
                <a:gd name="T27" fmla="*/ 7 h 43"/>
                <a:gd name="T28" fmla="*/ 35 w 45"/>
                <a:gd name="T29" fmla="*/ 4 h 43"/>
                <a:gd name="T30" fmla="*/ 45 w 45"/>
                <a:gd name="T31" fmla="*/ 3 h 43"/>
                <a:gd name="T32" fmla="*/ 45 w 45"/>
                <a:gd name="T33" fmla="*/ 0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43"/>
                <a:gd name="T53" fmla="*/ 45 w 45"/>
                <a:gd name="T54" fmla="*/ 43 h 4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43">
                  <a:moveTo>
                    <a:pt x="45" y="0"/>
                  </a:moveTo>
                  <a:lnTo>
                    <a:pt x="34" y="1"/>
                  </a:lnTo>
                  <a:lnTo>
                    <a:pt x="25" y="4"/>
                  </a:lnTo>
                  <a:lnTo>
                    <a:pt x="17" y="9"/>
                  </a:lnTo>
                  <a:lnTo>
                    <a:pt x="10" y="16"/>
                  </a:lnTo>
                  <a:lnTo>
                    <a:pt x="5" y="24"/>
                  </a:lnTo>
                  <a:lnTo>
                    <a:pt x="1" y="34"/>
                  </a:lnTo>
                  <a:lnTo>
                    <a:pt x="0" y="43"/>
                  </a:lnTo>
                  <a:lnTo>
                    <a:pt x="4" y="43"/>
                  </a:lnTo>
                  <a:lnTo>
                    <a:pt x="5" y="35"/>
                  </a:lnTo>
                  <a:lnTo>
                    <a:pt x="7" y="26"/>
                  </a:lnTo>
                  <a:lnTo>
                    <a:pt x="12" y="18"/>
                  </a:lnTo>
                  <a:lnTo>
                    <a:pt x="19" y="11"/>
                  </a:lnTo>
                  <a:lnTo>
                    <a:pt x="26" y="7"/>
                  </a:lnTo>
                  <a:lnTo>
                    <a:pt x="35" y="4"/>
                  </a:lnTo>
                  <a:lnTo>
                    <a:pt x="45" y="3"/>
                  </a:lnTo>
                  <a:lnTo>
                    <a:pt x="45"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7" name="Freeform 259"/>
            <p:cNvSpPr>
              <a:spLocks/>
            </p:cNvSpPr>
            <p:nvPr/>
          </p:nvSpPr>
          <p:spPr bwMode="blackWhite">
            <a:xfrm>
              <a:off x="3043250" y="5464181"/>
              <a:ext cx="31750" cy="31750"/>
            </a:xfrm>
            <a:custGeom>
              <a:avLst/>
              <a:gdLst>
                <a:gd name="T0" fmla="*/ 41 w 41"/>
                <a:gd name="T1" fmla="*/ 0 h 40"/>
                <a:gd name="T2" fmla="*/ 31 w 41"/>
                <a:gd name="T3" fmla="*/ 1 h 40"/>
                <a:gd name="T4" fmla="*/ 22 w 41"/>
                <a:gd name="T5" fmla="*/ 4 h 40"/>
                <a:gd name="T6" fmla="*/ 15 w 41"/>
                <a:gd name="T7" fmla="*/ 8 h 40"/>
                <a:gd name="T8" fmla="*/ 8 w 41"/>
                <a:gd name="T9" fmla="*/ 15 h 40"/>
                <a:gd name="T10" fmla="*/ 3 w 41"/>
                <a:gd name="T11" fmla="*/ 23 h 40"/>
                <a:gd name="T12" fmla="*/ 1 w 41"/>
                <a:gd name="T13" fmla="*/ 32 h 40"/>
                <a:gd name="T14" fmla="*/ 0 w 41"/>
                <a:gd name="T15" fmla="*/ 40 h 40"/>
                <a:gd name="T16" fmla="*/ 3 w 41"/>
                <a:gd name="T17" fmla="*/ 40 h 40"/>
                <a:gd name="T18" fmla="*/ 3 w 41"/>
                <a:gd name="T19" fmla="*/ 32 h 40"/>
                <a:gd name="T20" fmla="*/ 7 w 41"/>
                <a:gd name="T21" fmla="*/ 25 h 40"/>
                <a:gd name="T22" fmla="*/ 11 w 41"/>
                <a:gd name="T23" fmla="*/ 18 h 40"/>
                <a:gd name="T24" fmla="*/ 17 w 41"/>
                <a:gd name="T25" fmla="*/ 12 h 40"/>
                <a:gd name="T26" fmla="*/ 24 w 41"/>
                <a:gd name="T27" fmla="*/ 7 h 40"/>
                <a:gd name="T28" fmla="*/ 31 w 41"/>
                <a:gd name="T29" fmla="*/ 4 h 40"/>
                <a:gd name="T30" fmla="*/ 41 w 41"/>
                <a:gd name="T31" fmla="*/ 4 h 40"/>
                <a:gd name="T32" fmla="*/ 41 w 41"/>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40"/>
                <a:gd name="T53" fmla="*/ 41 w 41"/>
                <a:gd name="T54" fmla="*/ 40 h 4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40">
                  <a:moveTo>
                    <a:pt x="41" y="0"/>
                  </a:moveTo>
                  <a:lnTo>
                    <a:pt x="31" y="1"/>
                  </a:lnTo>
                  <a:lnTo>
                    <a:pt x="22" y="4"/>
                  </a:lnTo>
                  <a:lnTo>
                    <a:pt x="15" y="8"/>
                  </a:lnTo>
                  <a:lnTo>
                    <a:pt x="8" y="15"/>
                  </a:lnTo>
                  <a:lnTo>
                    <a:pt x="3" y="23"/>
                  </a:lnTo>
                  <a:lnTo>
                    <a:pt x="1" y="32"/>
                  </a:lnTo>
                  <a:lnTo>
                    <a:pt x="0" y="40"/>
                  </a:lnTo>
                  <a:lnTo>
                    <a:pt x="3" y="40"/>
                  </a:lnTo>
                  <a:lnTo>
                    <a:pt x="3" y="32"/>
                  </a:lnTo>
                  <a:lnTo>
                    <a:pt x="7" y="25"/>
                  </a:lnTo>
                  <a:lnTo>
                    <a:pt x="11" y="18"/>
                  </a:lnTo>
                  <a:lnTo>
                    <a:pt x="17" y="12"/>
                  </a:lnTo>
                  <a:lnTo>
                    <a:pt x="24" y="7"/>
                  </a:lnTo>
                  <a:lnTo>
                    <a:pt x="31" y="4"/>
                  </a:lnTo>
                  <a:lnTo>
                    <a:pt x="41" y="4"/>
                  </a:lnTo>
                  <a:lnTo>
                    <a:pt x="41"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8" name="Freeform 260"/>
            <p:cNvSpPr>
              <a:spLocks/>
            </p:cNvSpPr>
            <p:nvPr/>
          </p:nvSpPr>
          <p:spPr bwMode="blackWhite">
            <a:xfrm>
              <a:off x="3046425" y="5465768"/>
              <a:ext cx="28575" cy="30163"/>
            </a:xfrm>
            <a:custGeom>
              <a:avLst/>
              <a:gdLst>
                <a:gd name="T0" fmla="*/ 38 w 38"/>
                <a:gd name="T1" fmla="*/ 0 h 36"/>
                <a:gd name="T2" fmla="*/ 28 w 38"/>
                <a:gd name="T3" fmla="*/ 0 h 36"/>
                <a:gd name="T4" fmla="*/ 21 w 38"/>
                <a:gd name="T5" fmla="*/ 3 h 36"/>
                <a:gd name="T6" fmla="*/ 14 w 38"/>
                <a:gd name="T7" fmla="*/ 8 h 36"/>
                <a:gd name="T8" fmla="*/ 8 w 38"/>
                <a:gd name="T9" fmla="*/ 14 h 36"/>
                <a:gd name="T10" fmla="*/ 4 w 38"/>
                <a:gd name="T11" fmla="*/ 21 h 36"/>
                <a:gd name="T12" fmla="*/ 0 w 38"/>
                <a:gd name="T13" fmla="*/ 28 h 36"/>
                <a:gd name="T14" fmla="*/ 0 w 38"/>
                <a:gd name="T15" fmla="*/ 36 h 36"/>
                <a:gd name="T16" fmla="*/ 4 w 38"/>
                <a:gd name="T17" fmla="*/ 36 h 36"/>
                <a:gd name="T18" fmla="*/ 5 w 38"/>
                <a:gd name="T19" fmla="*/ 28 h 36"/>
                <a:gd name="T20" fmla="*/ 7 w 38"/>
                <a:gd name="T21" fmla="*/ 20 h 36"/>
                <a:gd name="T22" fmla="*/ 13 w 38"/>
                <a:gd name="T23" fmla="*/ 13 h 36"/>
                <a:gd name="T24" fmla="*/ 20 w 38"/>
                <a:gd name="T25" fmla="*/ 7 h 36"/>
                <a:gd name="T26" fmla="*/ 28 w 38"/>
                <a:gd name="T27" fmla="*/ 4 h 36"/>
                <a:gd name="T28" fmla="*/ 38 w 38"/>
                <a:gd name="T29" fmla="*/ 3 h 36"/>
                <a:gd name="T30" fmla="*/ 38 w 38"/>
                <a:gd name="T31" fmla="*/ 0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36"/>
                <a:gd name="T50" fmla="*/ 38 w 38"/>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36">
                  <a:moveTo>
                    <a:pt x="38" y="0"/>
                  </a:moveTo>
                  <a:lnTo>
                    <a:pt x="28" y="0"/>
                  </a:lnTo>
                  <a:lnTo>
                    <a:pt x="21" y="3"/>
                  </a:lnTo>
                  <a:lnTo>
                    <a:pt x="14" y="8"/>
                  </a:lnTo>
                  <a:lnTo>
                    <a:pt x="8" y="14"/>
                  </a:lnTo>
                  <a:lnTo>
                    <a:pt x="4" y="21"/>
                  </a:lnTo>
                  <a:lnTo>
                    <a:pt x="0" y="28"/>
                  </a:lnTo>
                  <a:lnTo>
                    <a:pt x="0" y="36"/>
                  </a:lnTo>
                  <a:lnTo>
                    <a:pt x="4" y="36"/>
                  </a:lnTo>
                  <a:lnTo>
                    <a:pt x="5" y="28"/>
                  </a:lnTo>
                  <a:lnTo>
                    <a:pt x="7" y="20"/>
                  </a:lnTo>
                  <a:lnTo>
                    <a:pt x="13" y="13"/>
                  </a:lnTo>
                  <a:lnTo>
                    <a:pt x="20" y="7"/>
                  </a:lnTo>
                  <a:lnTo>
                    <a:pt x="28" y="4"/>
                  </a:lnTo>
                  <a:lnTo>
                    <a:pt x="38" y="3"/>
                  </a:lnTo>
                  <a:lnTo>
                    <a:pt x="38" y="0"/>
                  </a:lnTo>
                  <a:close/>
                </a:path>
              </a:pathLst>
            </a:custGeom>
            <a:solidFill>
              <a:srgbClr val="A6A6A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69" name="Freeform 261"/>
            <p:cNvSpPr>
              <a:spLocks/>
            </p:cNvSpPr>
            <p:nvPr/>
          </p:nvSpPr>
          <p:spPr bwMode="blackWhite">
            <a:xfrm>
              <a:off x="3048013" y="5468943"/>
              <a:ext cx="26988" cy="26988"/>
            </a:xfrm>
            <a:custGeom>
              <a:avLst/>
              <a:gdLst>
                <a:gd name="T0" fmla="*/ 34 w 34"/>
                <a:gd name="T1" fmla="*/ 0 h 33"/>
                <a:gd name="T2" fmla="*/ 24 w 34"/>
                <a:gd name="T3" fmla="*/ 1 h 33"/>
                <a:gd name="T4" fmla="*/ 16 w 34"/>
                <a:gd name="T5" fmla="*/ 4 h 33"/>
                <a:gd name="T6" fmla="*/ 9 w 34"/>
                <a:gd name="T7" fmla="*/ 10 h 33"/>
                <a:gd name="T8" fmla="*/ 3 w 34"/>
                <a:gd name="T9" fmla="*/ 17 h 33"/>
                <a:gd name="T10" fmla="*/ 1 w 34"/>
                <a:gd name="T11" fmla="*/ 25 h 33"/>
                <a:gd name="T12" fmla="*/ 0 w 34"/>
                <a:gd name="T13" fmla="*/ 33 h 33"/>
                <a:gd name="T14" fmla="*/ 2 w 34"/>
                <a:gd name="T15" fmla="*/ 33 h 33"/>
                <a:gd name="T16" fmla="*/ 3 w 34"/>
                <a:gd name="T17" fmla="*/ 26 h 33"/>
                <a:gd name="T18" fmla="*/ 7 w 34"/>
                <a:gd name="T19" fmla="*/ 18 h 33"/>
                <a:gd name="T20" fmla="*/ 11 w 34"/>
                <a:gd name="T21" fmla="*/ 12 h 33"/>
                <a:gd name="T22" fmla="*/ 17 w 34"/>
                <a:gd name="T23" fmla="*/ 7 h 33"/>
                <a:gd name="T24" fmla="*/ 26 w 34"/>
                <a:gd name="T25" fmla="*/ 4 h 33"/>
                <a:gd name="T26" fmla="*/ 34 w 34"/>
                <a:gd name="T27" fmla="*/ 3 h 33"/>
                <a:gd name="T28" fmla="*/ 34 w 34"/>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3"/>
                <a:gd name="T47" fmla="*/ 34 w 34"/>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3">
                  <a:moveTo>
                    <a:pt x="34" y="0"/>
                  </a:moveTo>
                  <a:lnTo>
                    <a:pt x="24" y="1"/>
                  </a:lnTo>
                  <a:lnTo>
                    <a:pt x="16" y="4"/>
                  </a:lnTo>
                  <a:lnTo>
                    <a:pt x="9" y="10"/>
                  </a:lnTo>
                  <a:lnTo>
                    <a:pt x="3" y="17"/>
                  </a:lnTo>
                  <a:lnTo>
                    <a:pt x="1" y="25"/>
                  </a:lnTo>
                  <a:lnTo>
                    <a:pt x="0" y="33"/>
                  </a:lnTo>
                  <a:lnTo>
                    <a:pt x="2" y="33"/>
                  </a:lnTo>
                  <a:lnTo>
                    <a:pt x="3" y="26"/>
                  </a:lnTo>
                  <a:lnTo>
                    <a:pt x="7" y="18"/>
                  </a:lnTo>
                  <a:lnTo>
                    <a:pt x="11" y="12"/>
                  </a:lnTo>
                  <a:lnTo>
                    <a:pt x="17" y="7"/>
                  </a:lnTo>
                  <a:lnTo>
                    <a:pt x="26" y="4"/>
                  </a:lnTo>
                  <a:lnTo>
                    <a:pt x="34" y="3"/>
                  </a:lnTo>
                  <a:lnTo>
                    <a:pt x="34" y="0"/>
                  </a:lnTo>
                  <a:close/>
                </a:path>
              </a:pathLst>
            </a:custGeom>
            <a:solidFill>
              <a:srgbClr val="ADADA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0" name="Freeform 262"/>
            <p:cNvSpPr>
              <a:spLocks/>
            </p:cNvSpPr>
            <p:nvPr/>
          </p:nvSpPr>
          <p:spPr bwMode="blackWhite">
            <a:xfrm>
              <a:off x="3051188" y="5470531"/>
              <a:ext cx="23813" cy="25400"/>
            </a:xfrm>
            <a:custGeom>
              <a:avLst/>
              <a:gdLst>
                <a:gd name="T0" fmla="*/ 32 w 32"/>
                <a:gd name="T1" fmla="*/ 0 h 30"/>
                <a:gd name="T2" fmla="*/ 24 w 32"/>
                <a:gd name="T3" fmla="*/ 1 h 30"/>
                <a:gd name="T4" fmla="*/ 15 w 32"/>
                <a:gd name="T5" fmla="*/ 4 h 30"/>
                <a:gd name="T6" fmla="*/ 9 w 32"/>
                <a:gd name="T7" fmla="*/ 9 h 30"/>
                <a:gd name="T8" fmla="*/ 5 w 32"/>
                <a:gd name="T9" fmla="*/ 15 h 30"/>
                <a:gd name="T10" fmla="*/ 1 w 32"/>
                <a:gd name="T11" fmla="*/ 23 h 30"/>
                <a:gd name="T12" fmla="*/ 0 w 32"/>
                <a:gd name="T13" fmla="*/ 30 h 30"/>
                <a:gd name="T14" fmla="*/ 4 w 32"/>
                <a:gd name="T15" fmla="*/ 30 h 30"/>
                <a:gd name="T16" fmla="*/ 5 w 32"/>
                <a:gd name="T17" fmla="*/ 23 h 30"/>
                <a:gd name="T18" fmla="*/ 7 w 32"/>
                <a:gd name="T19" fmla="*/ 17 h 30"/>
                <a:gd name="T20" fmla="*/ 12 w 32"/>
                <a:gd name="T21" fmla="*/ 11 h 30"/>
                <a:gd name="T22" fmla="*/ 18 w 32"/>
                <a:gd name="T23" fmla="*/ 7 h 30"/>
                <a:gd name="T24" fmla="*/ 25 w 32"/>
                <a:gd name="T25" fmla="*/ 4 h 30"/>
                <a:gd name="T26" fmla="*/ 32 w 32"/>
                <a:gd name="T27" fmla="*/ 3 h 30"/>
                <a:gd name="T28" fmla="*/ 32 w 32"/>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30"/>
                <a:gd name="T47" fmla="*/ 32 w 32"/>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30">
                  <a:moveTo>
                    <a:pt x="32" y="0"/>
                  </a:moveTo>
                  <a:lnTo>
                    <a:pt x="24" y="1"/>
                  </a:lnTo>
                  <a:lnTo>
                    <a:pt x="15" y="4"/>
                  </a:lnTo>
                  <a:lnTo>
                    <a:pt x="9" y="9"/>
                  </a:lnTo>
                  <a:lnTo>
                    <a:pt x="5" y="15"/>
                  </a:lnTo>
                  <a:lnTo>
                    <a:pt x="1" y="23"/>
                  </a:lnTo>
                  <a:lnTo>
                    <a:pt x="0" y="30"/>
                  </a:lnTo>
                  <a:lnTo>
                    <a:pt x="4" y="30"/>
                  </a:lnTo>
                  <a:lnTo>
                    <a:pt x="5" y="23"/>
                  </a:lnTo>
                  <a:lnTo>
                    <a:pt x="7" y="17"/>
                  </a:lnTo>
                  <a:lnTo>
                    <a:pt x="12" y="11"/>
                  </a:lnTo>
                  <a:lnTo>
                    <a:pt x="18" y="7"/>
                  </a:lnTo>
                  <a:lnTo>
                    <a:pt x="25" y="4"/>
                  </a:lnTo>
                  <a:lnTo>
                    <a:pt x="32" y="3"/>
                  </a:lnTo>
                  <a:lnTo>
                    <a:pt x="32"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1" name="Freeform 263"/>
            <p:cNvSpPr>
              <a:spLocks/>
            </p:cNvSpPr>
            <p:nvPr/>
          </p:nvSpPr>
          <p:spPr bwMode="blackWhite">
            <a:xfrm>
              <a:off x="3052775" y="5473706"/>
              <a:ext cx="22225" cy="22225"/>
            </a:xfrm>
            <a:custGeom>
              <a:avLst/>
              <a:gdLst>
                <a:gd name="T0" fmla="*/ 28 w 28"/>
                <a:gd name="T1" fmla="*/ 0 h 27"/>
                <a:gd name="T2" fmla="*/ 21 w 28"/>
                <a:gd name="T3" fmla="*/ 1 h 27"/>
                <a:gd name="T4" fmla="*/ 14 w 28"/>
                <a:gd name="T5" fmla="*/ 4 h 27"/>
                <a:gd name="T6" fmla="*/ 8 w 28"/>
                <a:gd name="T7" fmla="*/ 8 h 27"/>
                <a:gd name="T8" fmla="*/ 3 w 28"/>
                <a:gd name="T9" fmla="*/ 14 h 27"/>
                <a:gd name="T10" fmla="*/ 1 w 28"/>
                <a:gd name="T11" fmla="*/ 20 h 27"/>
                <a:gd name="T12" fmla="*/ 0 w 28"/>
                <a:gd name="T13" fmla="*/ 27 h 27"/>
                <a:gd name="T14" fmla="*/ 3 w 28"/>
                <a:gd name="T15" fmla="*/ 27 h 27"/>
                <a:gd name="T16" fmla="*/ 4 w 28"/>
                <a:gd name="T17" fmla="*/ 20 h 27"/>
                <a:gd name="T18" fmla="*/ 8 w 28"/>
                <a:gd name="T19" fmla="*/ 14 h 27"/>
                <a:gd name="T20" fmla="*/ 14 w 28"/>
                <a:gd name="T21" fmla="*/ 8 h 27"/>
                <a:gd name="T22" fmla="*/ 20 w 28"/>
                <a:gd name="T23" fmla="*/ 5 h 27"/>
                <a:gd name="T24" fmla="*/ 28 w 28"/>
                <a:gd name="T25" fmla="*/ 4 h 27"/>
                <a:gd name="T26" fmla="*/ 28 w 28"/>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27"/>
                <a:gd name="T44" fmla="*/ 28 w 28"/>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27">
                  <a:moveTo>
                    <a:pt x="28" y="0"/>
                  </a:moveTo>
                  <a:lnTo>
                    <a:pt x="21" y="1"/>
                  </a:lnTo>
                  <a:lnTo>
                    <a:pt x="14" y="4"/>
                  </a:lnTo>
                  <a:lnTo>
                    <a:pt x="8" y="8"/>
                  </a:lnTo>
                  <a:lnTo>
                    <a:pt x="3" y="14"/>
                  </a:lnTo>
                  <a:lnTo>
                    <a:pt x="1" y="20"/>
                  </a:lnTo>
                  <a:lnTo>
                    <a:pt x="0" y="27"/>
                  </a:lnTo>
                  <a:lnTo>
                    <a:pt x="3" y="27"/>
                  </a:lnTo>
                  <a:lnTo>
                    <a:pt x="4" y="20"/>
                  </a:lnTo>
                  <a:lnTo>
                    <a:pt x="8" y="14"/>
                  </a:lnTo>
                  <a:lnTo>
                    <a:pt x="14" y="8"/>
                  </a:lnTo>
                  <a:lnTo>
                    <a:pt x="20" y="5"/>
                  </a:lnTo>
                  <a:lnTo>
                    <a:pt x="28" y="4"/>
                  </a:lnTo>
                  <a:lnTo>
                    <a:pt x="28" y="0"/>
                  </a:lnTo>
                  <a:close/>
                </a:path>
              </a:pathLst>
            </a:custGeom>
            <a:solidFill>
              <a:srgbClr val="BDBDB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2" name="Freeform 264"/>
            <p:cNvSpPr>
              <a:spLocks/>
            </p:cNvSpPr>
            <p:nvPr/>
          </p:nvSpPr>
          <p:spPr bwMode="blackWhite">
            <a:xfrm>
              <a:off x="3055950" y="5476881"/>
              <a:ext cx="19050" cy="19050"/>
            </a:xfrm>
            <a:custGeom>
              <a:avLst/>
              <a:gdLst>
                <a:gd name="T0" fmla="*/ 25 w 25"/>
                <a:gd name="T1" fmla="*/ 0 h 23"/>
                <a:gd name="T2" fmla="*/ 17 w 25"/>
                <a:gd name="T3" fmla="*/ 1 h 23"/>
                <a:gd name="T4" fmla="*/ 11 w 25"/>
                <a:gd name="T5" fmla="*/ 4 h 23"/>
                <a:gd name="T6" fmla="*/ 5 w 25"/>
                <a:gd name="T7" fmla="*/ 10 h 23"/>
                <a:gd name="T8" fmla="*/ 1 w 25"/>
                <a:gd name="T9" fmla="*/ 16 h 23"/>
                <a:gd name="T10" fmla="*/ 0 w 25"/>
                <a:gd name="T11" fmla="*/ 23 h 23"/>
                <a:gd name="T12" fmla="*/ 4 w 25"/>
                <a:gd name="T13" fmla="*/ 23 h 23"/>
                <a:gd name="T14" fmla="*/ 5 w 25"/>
                <a:gd name="T15" fmla="*/ 17 h 23"/>
                <a:gd name="T16" fmla="*/ 7 w 25"/>
                <a:gd name="T17" fmla="*/ 11 h 23"/>
                <a:gd name="T18" fmla="*/ 12 w 25"/>
                <a:gd name="T19" fmla="*/ 7 h 23"/>
                <a:gd name="T20" fmla="*/ 18 w 25"/>
                <a:gd name="T21" fmla="*/ 4 h 23"/>
                <a:gd name="T22" fmla="*/ 25 w 25"/>
                <a:gd name="T23" fmla="*/ 3 h 23"/>
                <a:gd name="T24" fmla="*/ 25 w 25"/>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23"/>
                <a:gd name="T41" fmla="*/ 25 w 25"/>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23">
                  <a:moveTo>
                    <a:pt x="25" y="0"/>
                  </a:moveTo>
                  <a:lnTo>
                    <a:pt x="17" y="1"/>
                  </a:lnTo>
                  <a:lnTo>
                    <a:pt x="11" y="4"/>
                  </a:lnTo>
                  <a:lnTo>
                    <a:pt x="5" y="10"/>
                  </a:lnTo>
                  <a:lnTo>
                    <a:pt x="1" y="16"/>
                  </a:lnTo>
                  <a:lnTo>
                    <a:pt x="0" y="23"/>
                  </a:lnTo>
                  <a:lnTo>
                    <a:pt x="4" y="23"/>
                  </a:lnTo>
                  <a:lnTo>
                    <a:pt x="5" y="17"/>
                  </a:lnTo>
                  <a:lnTo>
                    <a:pt x="7" y="11"/>
                  </a:lnTo>
                  <a:lnTo>
                    <a:pt x="12" y="7"/>
                  </a:lnTo>
                  <a:lnTo>
                    <a:pt x="18" y="4"/>
                  </a:lnTo>
                  <a:lnTo>
                    <a:pt x="25" y="3"/>
                  </a:lnTo>
                  <a:lnTo>
                    <a:pt x="25"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3" name="Freeform 265"/>
            <p:cNvSpPr>
              <a:spLocks/>
            </p:cNvSpPr>
            <p:nvPr/>
          </p:nvSpPr>
          <p:spPr bwMode="blackWhite">
            <a:xfrm>
              <a:off x="3059125" y="5480056"/>
              <a:ext cx="15875" cy="15875"/>
            </a:xfrm>
            <a:custGeom>
              <a:avLst/>
              <a:gdLst>
                <a:gd name="T0" fmla="*/ 21 w 21"/>
                <a:gd name="T1" fmla="*/ 0 h 20"/>
                <a:gd name="T2" fmla="*/ 14 w 21"/>
                <a:gd name="T3" fmla="*/ 1 h 20"/>
                <a:gd name="T4" fmla="*/ 8 w 21"/>
                <a:gd name="T5" fmla="*/ 4 h 20"/>
                <a:gd name="T6" fmla="*/ 3 w 21"/>
                <a:gd name="T7" fmla="*/ 8 h 20"/>
                <a:gd name="T8" fmla="*/ 1 w 21"/>
                <a:gd name="T9" fmla="*/ 14 h 20"/>
                <a:gd name="T10" fmla="*/ 0 w 21"/>
                <a:gd name="T11" fmla="*/ 20 h 20"/>
                <a:gd name="T12" fmla="*/ 3 w 21"/>
                <a:gd name="T13" fmla="*/ 20 h 20"/>
                <a:gd name="T14" fmla="*/ 4 w 21"/>
                <a:gd name="T15" fmla="*/ 15 h 20"/>
                <a:gd name="T16" fmla="*/ 7 w 21"/>
                <a:gd name="T17" fmla="*/ 11 h 20"/>
                <a:gd name="T18" fmla="*/ 10 w 21"/>
                <a:gd name="T19" fmla="*/ 7 h 20"/>
                <a:gd name="T20" fmla="*/ 15 w 21"/>
                <a:gd name="T21" fmla="*/ 5 h 20"/>
                <a:gd name="T22" fmla="*/ 21 w 21"/>
                <a:gd name="T23" fmla="*/ 4 h 20"/>
                <a:gd name="T24" fmla="*/ 21 w 21"/>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
                <a:gd name="T40" fmla="*/ 0 h 20"/>
                <a:gd name="T41" fmla="*/ 21 w 21"/>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 h="20">
                  <a:moveTo>
                    <a:pt x="21" y="0"/>
                  </a:moveTo>
                  <a:lnTo>
                    <a:pt x="14" y="1"/>
                  </a:lnTo>
                  <a:lnTo>
                    <a:pt x="8" y="4"/>
                  </a:lnTo>
                  <a:lnTo>
                    <a:pt x="3" y="8"/>
                  </a:lnTo>
                  <a:lnTo>
                    <a:pt x="1" y="14"/>
                  </a:lnTo>
                  <a:lnTo>
                    <a:pt x="0" y="20"/>
                  </a:lnTo>
                  <a:lnTo>
                    <a:pt x="3" y="20"/>
                  </a:lnTo>
                  <a:lnTo>
                    <a:pt x="4" y="15"/>
                  </a:lnTo>
                  <a:lnTo>
                    <a:pt x="7" y="11"/>
                  </a:lnTo>
                  <a:lnTo>
                    <a:pt x="10" y="7"/>
                  </a:lnTo>
                  <a:lnTo>
                    <a:pt x="15" y="5"/>
                  </a:lnTo>
                  <a:lnTo>
                    <a:pt x="21" y="4"/>
                  </a:lnTo>
                  <a:lnTo>
                    <a:pt x="21" y="0"/>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4" name="Freeform 266"/>
            <p:cNvSpPr>
              <a:spLocks/>
            </p:cNvSpPr>
            <p:nvPr/>
          </p:nvSpPr>
          <p:spPr bwMode="blackWhite">
            <a:xfrm>
              <a:off x="3062300" y="5481643"/>
              <a:ext cx="12700" cy="14288"/>
            </a:xfrm>
            <a:custGeom>
              <a:avLst/>
              <a:gdLst>
                <a:gd name="T0" fmla="*/ 18 w 18"/>
                <a:gd name="T1" fmla="*/ 0 h 16"/>
                <a:gd name="T2" fmla="*/ 12 w 18"/>
                <a:gd name="T3" fmla="*/ 1 h 16"/>
                <a:gd name="T4" fmla="*/ 7 w 18"/>
                <a:gd name="T5" fmla="*/ 3 h 16"/>
                <a:gd name="T6" fmla="*/ 4 w 18"/>
                <a:gd name="T7" fmla="*/ 7 h 16"/>
                <a:gd name="T8" fmla="*/ 1 w 18"/>
                <a:gd name="T9" fmla="*/ 11 h 16"/>
                <a:gd name="T10" fmla="*/ 0 w 18"/>
                <a:gd name="T11" fmla="*/ 16 h 16"/>
                <a:gd name="T12" fmla="*/ 4 w 18"/>
                <a:gd name="T13" fmla="*/ 16 h 16"/>
                <a:gd name="T14" fmla="*/ 5 w 18"/>
                <a:gd name="T15" fmla="*/ 11 h 16"/>
                <a:gd name="T16" fmla="*/ 7 w 18"/>
                <a:gd name="T17" fmla="*/ 7 h 16"/>
                <a:gd name="T18" fmla="*/ 12 w 18"/>
                <a:gd name="T19" fmla="*/ 4 h 16"/>
                <a:gd name="T20" fmla="*/ 18 w 18"/>
                <a:gd name="T21" fmla="*/ 3 h 16"/>
                <a:gd name="T22" fmla="*/ 18 w 18"/>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8" y="0"/>
                  </a:moveTo>
                  <a:lnTo>
                    <a:pt x="12" y="1"/>
                  </a:lnTo>
                  <a:lnTo>
                    <a:pt x="7" y="3"/>
                  </a:lnTo>
                  <a:lnTo>
                    <a:pt x="4" y="7"/>
                  </a:lnTo>
                  <a:lnTo>
                    <a:pt x="1" y="11"/>
                  </a:lnTo>
                  <a:lnTo>
                    <a:pt x="0" y="16"/>
                  </a:lnTo>
                  <a:lnTo>
                    <a:pt x="4" y="16"/>
                  </a:lnTo>
                  <a:lnTo>
                    <a:pt x="5" y="11"/>
                  </a:lnTo>
                  <a:lnTo>
                    <a:pt x="7" y="7"/>
                  </a:lnTo>
                  <a:lnTo>
                    <a:pt x="12" y="4"/>
                  </a:lnTo>
                  <a:lnTo>
                    <a:pt x="18" y="3"/>
                  </a:lnTo>
                  <a:lnTo>
                    <a:pt x="18" y="0"/>
                  </a:lnTo>
                  <a:close/>
                </a:path>
              </a:pathLst>
            </a:custGeom>
            <a:solidFill>
              <a:srgbClr val="D6D6D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5" name="Freeform 267"/>
            <p:cNvSpPr>
              <a:spLocks/>
            </p:cNvSpPr>
            <p:nvPr/>
          </p:nvSpPr>
          <p:spPr bwMode="blackWhite">
            <a:xfrm>
              <a:off x="3063888" y="5484818"/>
              <a:ext cx="11113" cy="11113"/>
            </a:xfrm>
            <a:custGeom>
              <a:avLst/>
              <a:gdLst>
                <a:gd name="T0" fmla="*/ 14 w 14"/>
                <a:gd name="T1" fmla="*/ 0 h 13"/>
                <a:gd name="T2" fmla="*/ 8 w 14"/>
                <a:gd name="T3" fmla="*/ 1 h 13"/>
                <a:gd name="T4" fmla="*/ 3 w 14"/>
                <a:gd name="T5" fmla="*/ 4 h 13"/>
                <a:gd name="T6" fmla="*/ 1 w 14"/>
                <a:gd name="T7" fmla="*/ 8 h 13"/>
                <a:gd name="T8" fmla="*/ 0 w 14"/>
                <a:gd name="T9" fmla="*/ 13 h 13"/>
                <a:gd name="T10" fmla="*/ 3 w 14"/>
                <a:gd name="T11" fmla="*/ 13 h 13"/>
                <a:gd name="T12" fmla="*/ 3 w 14"/>
                <a:gd name="T13" fmla="*/ 10 h 13"/>
                <a:gd name="T14" fmla="*/ 6 w 14"/>
                <a:gd name="T15" fmla="*/ 6 h 13"/>
                <a:gd name="T16" fmla="*/ 9 w 14"/>
                <a:gd name="T17" fmla="*/ 4 h 13"/>
                <a:gd name="T18" fmla="*/ 14 w 14"/>
                <a:gd name="T19" fmla="*/ 4 h 13"/>
                <a:gd name="T20" fmla="*/ 14 w 14"/>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3"/>
                <a:gd name="T35" fmla="*/ 14 w 14"/>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3">
                  <a:moveTo>
                    <a:pt x="14" y="0"/>
                  </a:moveTo>
                  <a:lnTo>
                    <a:pt x="8" y="1"/>
                  </a:lnTo>
                  <a:lnTo>
                    <a:pt x="3" y="4"/>
                  </a:lnTo>
                  <a:lnTo>
                    <a:pt x="1" y="8"/>
                  </a:lnTo>
                  <a:lnTo>
                    <a:pt x="0" y="13"/>
                  </a:lnTo>
                  <a:lnTo>
                    <a:pt x="3" y="13"/>
                  </a:lnTo>
                  <a:lnTo>
                    <a:pt x="3" y="10"/>
                  </a:lnTo>
                  <a:lnTo>
                    <a:pt x="6" y="6"/>
                  </a:lnTo>
                  <a:lnTo>
                    <a:pt x="9" y="4"/>
                  </a:lnTo>
                  <a:lnTo>
                    <a:pt x="14" y="4"/>
                  </a:lnTo>
                  <a:lnTo>
                    <a:pt x="14"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6" name="Freeform 268"/>
            <p:cNvSpPr>
              <a:spLocks/>
            </p:cNvSpPr>
            <p:nvPr/>
          </p:nvSpPr>
          <p:spPr bwMode="blackWhite">
            <a:xfrm>
              <a:off x="3067063" y="5487993"/>
              <a:ext cx="7938" cy="7938"/>
            </a:xfrm>
            <a:custGeom>
              <a:avLst/>
              <a:gdLst>
                <a:gd name="T0" fmla="*/ 11 w 11"/>
                <a:gd name="T1" fmla="*/ 0 h 9"/>
                <a:gd name="T2" fmla="*/ 6 w 11"/>
                <a:gd name="T3" fmla="*/ 0 h 9"/>
                <a:gd name="T4" fmla="*/ 3 w 11"/>
                <a:gd name="T5" fmla="*/ 2 h 9"/>
                <a:gd name="T6" fmla="*/ 0 w 11"/>
                <a:gd name="T7" fmla="*/ 6 h 9"/>
                <a:gd name="T8" fmla="*/ 0 w 11"/>
                <a:gd name="T9" fmla="*/ 9 h 9"/>
                <a:gd name="T10" fmla="*/ 4 w 11"/>
                <a:gd name="T11" fmla="*/ 9 h 9"/>
                <a:gd name="T12" fmla="*/ 4 w 11"/>
                <a:gd name="T13" fmla="*/ 7 h 9"/>
                <a:gd name="T14" fmla="*/ 7 w 11"/>
                <a:gd name="T15" fmla="*/ 3 h 9"/>
                <a:gd name="T16" fmla="*/ 11 w 11"/>
                <a:gd name="T17" fmla="*/ 3 h 9"/>
                <a:gd name="T18" fmla="*/ 11 w 1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9"/>
                <a:gd name="T32" fmla="*/ 11 w 1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9">
                  <a:moveTo>
                    <a:pt x="11" y="0"/>
                  </a:moveTo>
                  <a:lnTo>
                    <a:pt x="6" y="0"/>
                  </a:lnTo>
                  <a:lnTo>
                    <a:pt x="3" y="2"/>
                  </a:lnTo>
                  <a:lnTo>
                    <a:pt x="0" y="6"/>
                  </a:lnTo>
                  <a:lnTo>
                    <a:pt x="0" y="9"/>
                  </a:lnTo>
                  <a:lnTo>
                    <a:pt x="4" y="9"/>
                  </a:lnTo>
                  <a:lnTo>
                    <a:pt x="4" y="7"/>
                  </a:lnTo>
                  <a:lnTo>
                    <a:pt x="7" y="3"/>
                  </a:lnTo>
                  <a:lnTo>
                    <a:pt x="11" y="3"/>
                  </a:lnTo>
                  <a:lnTo>
                    <a:pt x="11"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7" name="Freeform 269"/>
            <p:cNvSpPr>
              <a:spLocks/>
            </p:cNvSpPr>
            <p:nvPr/>
          </p:nvSpPr>
          <p:spPr bwMode="blackWhite">
            <a:xfrm>
              <a:off x="3070238" y="5491168"/>
              <a:ext cx="4763" cy="4763"/>
            </a:xfrm>
            <a:custGeom>
              <a:avLst/>
              <a:gdLst>
                <a:gd name="T0" fmla="*/ 7 w 7"/>
                <a:gd name="T1" fmla="*/ 0 h 6"/>
                <a:gd name="T2" fmla="*/ 3 w 7"/>
                <a:gd name="T3" fmla="*/ 0 h 6"/>
                <a:gd name="T4" fmla="*/ 0 w 7"/>
                <a:gd name="T5" fmla="*/ 4 h 6"/>
                <a:gd name="T6" fmla="*/ 0 w 7"/>
                <a:gd name="T7" fmla="*/ 6 h 6"/>
                <a:gd name="T8" fmla="*/ 3 w 7"/>
                <a:gd name="T9" fmla="*/ 6 h 6"/>
                <a:gd name="T10" fmla="*/ 3 w 7"/>
                <a:gd name="T11" fmla="*/ 4 h 6"/>
                <a:gd name="T12" fmla="*/ 7 w 7"/>
                <a:gd name="T13" fmla="*/ 4 h 6"/>
                <a:gd name="T14" fmla="*/ 7 w 7"/>
                <a:gd name="T15" fmla="*/ 0 h 6"/>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6"/>
                <a:gd name="T26" fmla="*/ 7 w 7"/>
                <a:gd name="T27" fmla="*/ 6 h 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6">
                  <a:moveTo>
                    <a:pt x="7" y="0"/>
                  </a:moveTo>
                  <a:lnTo>
                    <a:pt x="3" y="0"/>
                  </a:lnTo>
                  <a:lnTo>
                    <a:pt x="0" y="4"/>
                  </a:lnTo>
                  <a:lnTo>
                    <a:pt x="0" y="6"/>
                  </a:lnTo>
                  <a:lnTo>
                    <a:pt x="3" y="6"/>
                  </a:lnTo>
                  <a:lnTo>
                    <a:pt x="3" y="4"/>
                  </a:lnTo>
                  <a:lnTo>
                    <a:pt x="7" y="4"/>
                  </a:lnTo>
                  <a:lnTo>
                    <a:pt x="7"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8" name="Freeform 270"/>
            <p:cNvSpPr>
              <a:spLocks/>
            </p:cNvSpPr>
            <p:nvPr/>
          </p:nvSpPr>
          <p:spPr bwMode="blackWhite">
            <a:xfrm>
              <a:off x="3073413" y="5492756"/>
              <a:ext cx="1588" cy="3175"/>
            </a:xfrm>
            <a:custGeom>
              <a:avLst/>
              <a:gdLst>
                <a:gd name="T0" fmla="*/ 4 w 4"/>
                <a:gd name="T1" fmla="*/ 0 h 2"/>
                <a:gd name="T2" fmla="*/ 0 w 4"/>
                <a:gd name="T3" fmla="*/ 0 h 2"/>
                <a:gd name="T4" fmla="*/ 0 w 4"/>
                <a:gd name="T5" fmla="*/ 2 h 2"/>
                <a:gd name="T6" fmla="*/ 4 w 4"/>
                <a:gd name="T7" fmla="*/ 2 h 2"/>
                <a:gd name="T8" fmla="*/ 4 w 4"/>
                <a:gd name="T9" fmla="*/ 2 h 2"/>
                <a:gd name="T10" fmla="*/ 4 w 4"/>
                <a:gd name="T11" fmla="*/ 0 h 2"/>
                <a:gd name="T12" fmla="*/ 0 60000 65536"/>
                <a:gd name="T13" fmla="*/ 0 60000 65536"/>
                <a:gd name="T14" fmla="*/ 0 60000 65536"/>
                <a:gd name="T15" fmla="*/ 0 60000 65536"/>
                <a:gd name="T16" fmla="*/ 0 60000 65536"/>
                <a:gd name="T17" fmla="*/ 0 60000 65536"/>
                <a:gd name="T18" fmla="*/ 0 w 4"/>
                <a:gd name="T19" fmla="*/ 0 h 2"/>
                <a:gd name="T20" fmla="*/ 4 w 4"/>
                <a:gd name="T21" fmla="*/ 2 h 2"/>
              </a:gdLst>
              <a:ahLst/>
              <a:cxnLst>
                <a:cxn ang="T12">
                  <a:pos x="T0" y="T1"/>
                </a:cxn>
                <a:cxn ang="T13">
                  <a:pos x="T2" y="T3"/>
                </a:cxn>
                <a:cxn ang="T14">
                  <a:pos x="T4" y="T5"/>
                </a:cxn>
                <a:cxn ang="T15">
                  <a:pos x="T6" y="T7"/>
                </a:cxn>
                <a:cxn ang="T16">
                  <a:pos x="T8" y="T9"/>
                </a:cxn>
                <a:cxn ang="T17">
                  <a:pos x="T10" y="T11"/>
                </a:cxn>
              </a:cxnLst>
              <a:rect l="T18" t="T19" r="T20" b="T21"/>
              <a:pathLst>
                <a:path w="4" h="2">
                  <a:moveTo>
                    <a:pt x="4" y="0"/>
                  </a:moveTo>
                  <a:lnTo>
                    <a:pt x="0" y="0"/>
                  </a:lnTo>
                  <a:lnTo>
                    <a:pt x="0" y="2"/>
                  </a:lnTo>
                  <a:lnTo>
                    <a:pt x="4" y="2"/>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79" name="Rectangle 178"/>
            <p:cNvSpPr>
              <a:spLocks noChangeArrowheads="1"/>
            </p:cNvSpPr>
            <p:nvPr/>
          </p:nvSpPr>
          <p:spPr bwMode="blackWhite">
            <a:xfrm>
              <a:off x="3075000" y="5495931"/>
              <a:ext cx="1588" cy="1588"/>
            </a:xfrm>
            <a:prstGeom prst="rect">
              <a:avLst/>
            </a:prstGeom>
            <a:solidFill>
              <a:srgbClr val="E6E6E6"/>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0" name="Freeform 272"/>
            <p:cNvSpPr>
              <a:spLocks/>
            </p:cNvSpPr>
            <p:nvPr/>
          </p:nvSpPr>
          <p:spPr bwMode="blackWhite">
            <a:xfrm>
              <a:off x="3046425" y="5467356"/>
              <a:ext cx="22225" cy="20638"/>
            </a:xfrm>
            <a:custGeom>
              <a:avLst/>
              <a:gdLst>
                <a:gd name="T0" fmla="*/ 27 w 27"/>
                <a:gd name="T1" fmla="*/ 0 h 27"/>
                <a:gd name="T2" fmla="*/ 20 w 27"/>
                <a:gd name="T3" fmla="*/ 1 h 27"/>
                <a:gd name="T4" fmla="*/ 14 w 27"/>
                <a:gd name="T5" fmla="*/ 3 h 27"/>
                <a:gd name="T6" fmla="*/ 9 w 27"/>
                <a:gd name="T7" fmla="*/ 8 h 27"/>
                <a:gd name="T8" fmla="*/ 4 w 27"/>
                <a:gd name="T9" fmla="*/ 14 h 27"/>
                <a:gd name="T10" fmla="*/ 2 w 27"/>
                <a:gd name="T11" fmla="*/ 20 h 27"/>
                <a:gd name="T12" fmla="*/ 0 w 27"/>
                <a:gd name="T13" fmla="*/ 27 h 27"/>
                <a:gd name="T14" fmla="*/ 0 w 27"/>
                <a:gd name="T15" fmla="*/ 0 h 27"/>
                <a:gd name="T16" fmla="*/ 27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27" y="0"/>
                  </a:moveTo>
                  <a:lnTo>
                    <a:pt x="20" y="1"/>
                  </a:lnTo>
                  <a:lnTo>
                    <a:pt x="14" y="3"/>
                  </a:lnTo>
                  <a:lnTo>
                    <a:pt x="9" y="8"/>
                  </a:lnTo>
                  <a:lnTo>
                    <a:pt x="4" y="14"/>
                  </a:lnTo>
                  <a:lnTo>
                    <a:pt x="2" y="20"/>
                  </a:lnTo>
                  <a:lnTo>
                    <a:pt x="0" y="27"/>
                  </a:lnTo>
                  <a:lnTo>
                    <a:pt x="0" y="0"/>
                  </a:lnTo>
                  <a:lnTo>
                    <a:pt x="27" y="0"/>
                  </a:lnTo>
                  <a:close/>
                </a:path>
              </a:pathLst>
            </a:custGeom>
            <a:solidFill>
              <a:srgbClr val="FF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1" name="Freeform 273"/>
            <p:cNvSpPr>
              <a:spLocks/>
            </p:cNvSpPr>
            <p:nvPr/>
          </p:nvSpPr>
          <p:spPr bwMode="blackWhite">
            <a:xfrm>
              <a:off x="3046425" y="5467356"/>
              <a:ext cx="22225" cy="20638"/>
            </a:xfrm>
            <a:custGeom>
              <a:avLst/>
              <a:gdLst>
                <a:gd name="T0" fmla="*/ 27 w 27"/>
                <a:gd name="T1" fmla="*/ 0 h 27"/>
                <a:gd name="T2" fmla="*/ 20 w 27"/>
                <a:gd name="T3" fmla="*/ 1 h 27"/>
                <a:gd name="T4" fmla="*/ 14 w 27"/>
                <a:gd name="T5" fmla="*/ 3 h 27"/>
                <a:gd name="T6" fmla="*/ 9 w 27"/>
                <a:gd name="T7" fmla="*/ 8 h 27"/>
                <a:gd name="T8" fmla="*/ 4 w 27"/>
                <a:gd name="T9" fmla="*/ 14 h 27"/>
                <a:gd name="T10" fmla="*/ 2 w 27"/>
                <a:gd name="T11" fmla="*/ 20 h 27"/>
                <a:gd name="T12" fmla="*/ 0 w 27"/>
                <a:gd name="T13" fmla="*/ 27 h 27"/>
                <a:gd name="T14" fmla="*/ 4 w 27"/>
                <a:gd name="T15" fmla="*/ 27 h 27"/>
                <a:gd name="T16" fmla="*/ 5 w 27"/>
                <a:gd name="T17" fmla="*/ 20 h 27"/>
                <a:gd name="T18" fmla="*/ 9 w 27"/>
                <a:gd name="T19" fmla="*/ 13 h 27"/>
                <a:gd name="T20" fmla="*/ 13 w 27"/>
                <a:gd name="T21" fmla="*/ 8 h 27"/>
                <a:gd name="T22" fmla="*/ 20 w 27"/>
                <a:gd name="T23" fmla="*/ 5 h 27"/>
                <a:gd name="T24" fmla="*/ 27 w 27"/>
                <a:gd name="T25" fmla="*/ 3 h 27"/>
                <a:gd name="T26" fmla="*/ 27 w 27"/>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27"/>
                <a:gd name="T44" fmla="*/ 27 w 27"/>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27">
                  <a:moveTo>
                    <a:pt x="27" y="0"/>
                  </a:moveTo>
                  <a:lnTo>
                    <a:pt x="20" y="1"/>
                  </a:lnTo>
                  <a:lnTo>
                    <a:pt x="14" y="3"/>
                  </a:lnTo>
                  <a:lnTo>
                    <a:pt x="9" y="8"/>
                  </a:lnTo>
                  <a:lnTo>
                    <a:pt x="4" y="14"/>
                  </a:lnTo>
                  <a:lnTo>
                    <a:pt x="2" y="20"/>
                  </a:lnTo>
                  <a:lnTo>
                    <a:pt x="0" y="27"/>
                  </a:lnTo>
                  <a:lnTo>
                    <a:pt x="4" y="27"/>
                  </a:lnTo>
                  <a:lnTo>
                    <a:pt x="5" y="20"/>
                  </a:lnTo>
                  <a:lnTo>
                    <a:pt x="9" y="13"/>
                  </a:lnTo>
                  <a:lnTo>
                    <a:pt x="13" y="8"/>
                  </a:lnTo>
                  <a:lnTo>
                    <a:pt x="20" y="5"/>
                  </a:lnTo>
                  <a:lnTo>
                    <a:pt x="27" y="3"/>
                  </a:lnTo>
                  <a:lnTo>
                    <a:pt x="27" y="0"/>
                  </a:lnTo>
                  <a:close/>
                </a:path>
              </a:pathLst>
            </a:custGeom>
            <a:solidFill>
              <a:srgbClr val="FF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2" name="Freeform 274"/>
            <p:cNvSpPr>
              <a:spLocks/>
            </p:cNvSpPr>
            <p:nvPr/>
          </p:nvSpPr>
          <p:spPr bwMode="blackWhite">
            <a:xfrm>
              <a:off x="3049600" y="5470531"/>
              <a:ext cx="19050" cy="17463"/>
            </a:xfrm>
            <a:custGeom>
              <a:avLst/>
              <a:gdLst>
                <a:gd name="T0" fmla="*/ 23 w 23"/>
                <a:gd name="T1" fmla="*/ 0 h 24"/>
                <a:gd name="T2" fmla="*/ 16 w 23"/>
                <a:gd name="T3" fmla="*/ 2 h 24"/>
                <a:gd name="T4" fmla="*/ 9 w 23"/>
                <a:gd name="T5" fmla="*/ 5 h 24"/>
                <a:gd name="T6" fmla="*/ 5 w 23"/>
                <a:gd name="T7" fmla="*/ 10 h 24"/>
                <a:gd name="T8" fmla="*/ 1 w 23"/>
                <a:gd name="T9" fmla="*/ 17 h 24"/>
                <a:gd name="T10" fmla="*/ 0 w 23"/>
                <a:gd name="T11" fmla="*/ 24 h 24"/>
                <a:gd name="T12" fmla="*/ 3 w 23"/>
                <a:gd name="T13" fmla="*/ 24 h 24"/>
                <a:gd name="T14" fmla="*/ 5 w 23"/>
                <a:gd name="T15" fmla="*/ 18 h 24"/>
                <a:gd name="T16" fmla="*/ 7 w 23"/>
                <a:gd name="T17" fmla="*/ 12 h 24"/>
                <a:gd name="T18" fmla="*/ 12 w 23"/>
                <a:gd name="T19" fmla="*/ 7 h 24"/>
                <a:gd name="T20" fmla="*/ 17 w 23"/>
                <a:gd name="T21" fmla="*/ 5 h 24"/>
                <a:gd name="T22" fmla="*/ 23 w 23"/>
                <a:gd name="T23" fmla="*/ 4 h 24"/>
                <a:gd name="T24" fmla="*/ 23 w 23"/>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24"/>
                <a:gd name="T41" fmla="*/ 23 w 23"/>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24">
                  <a:moveTo>
                    <a:pt x="23" y="0"/>
                  </a:moveTo>
                  <a:lnTo>
                    <a:pt x="16" y="2"/>
                  </a:lnTo>
                  <a:lnTo>
                    <a:pt x="9" y="5"/>
                  </a:lnTo>
                  <a:lnTo>
                    <a:pt x="5" y="10"/>
                  </a:lnTo>
                  <a:lnTo>
                    <a:pt x="1" y="17"/>
                  </a:lnTo>
                  <a:lnTo>
                    <a:pt x="0" y="24"/>
                  </a:lnTo>
                  <a:lnTo>
                    <a:pt x="3" y="24"/>
                  </a:lnTo>
                  <a:lnTo>
                    <a:pt x="5" y="18"/>
                  </a:lnTo>
                  <a:lnTo>
                    <a:pt x="7" y="12"/>
                  </a:lnTo>
                  <a:lnTo>
                    <a:pt x="12" y="7"/>
                  </a:lnTo>
                  <a:lnTo>
                    <a:pt x="17" y="5"/>
                  </a:lnTo>
                  <a:lnTo>
                    <a:pt x="23" y="4"/>
                  </a:lnTo>
                  <a:lnTo>
                    <a:pt x="23" y="0"/>
                  </a:lnTo>
                  <a:close/>
                </a:path>
              </a:pathLst>
            </a:custGeom>
            <a:solidFill>
              <a:srgbClr val="DE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3" name="Freeform 275"/>
            <p:cNvSpPr>
              <a:spLocks/>
            </p:cNvSpPr>
            <p:nvPr/>
          </p:nvSpPr>
          <p:spPr bwMode="blackWhite">
            <a:xfrm>
              <a:off x="3052775" y="5472118"/>
              <a:ext cx="15875" cy="15875"/>
            </a:xfrm>
            <a:custGeom>
              <a:avLst/>
              <a:gdLst>
                <a:gd name="T0" fmla="*/ 20 w 20"/>
                <a:gd name="T1" fmla="*/ 0 h 20"/>
                <a:gd name="T2" fmla="*/ 14 w 20"/>
                <a:gd name="T3" fmla="*/ 1 h 20"/>
                <a:gd name="T4" fmla="*/ 9 w 20"/>
                <a:gd name="T5" fmla="*/ 3 h 20"/>
                <a:gd name="T6" fmla="*/ 4 w 20"/>
                <a:gd name="T7" fmla="*/ 8 h 20"/>
                <a:gd name="T8" fmla="*/ 2 w 20"/>
                <a:gd name="T9" fmla="*/ 14 h 20"/>
                <a:gd name="T10" fmla="*/ 0 w 20"/>
                <a:gd name="T11" fmla="*/ 20 h 20"/>
                <a:gd name="T12" fmla="*/ 4 w 20"/>
                <a:gd name="T13" fmla="*/ 20 h 20"/>
                <a:gd name="T14" fmla="*/ 5 w 20"/>
                <a:gd name="T15" fmla="*/ 15 h 20"/>
                <a:gd name="T16" fmla="*/ 7 w 20"/>
                <a:gd name="T17" fmla="*/ 11 h 20"/>
                <a:gd name="T18" fmla="*/ 11 w 20"/>
                <a:gd name="T19" fmla="*/ 7 h 20"/>
                <a:gd name="T20" fmla="*/ 16 w 20"/>
                <a:gd name="T21" fmla="*/ 5 h 20"/>
                <a:gd name="T22" fmla="*/ 20 w 20"/>
                <a:gd name="T23" fmla="*/ 3 h 20"/>
                <a:gd name="T24" fmla="*/ 20 w 20"/>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0"/>
                <a:gd name="T41" fmla="*/ 20 w 2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0">
                  <a:moveTo>
                    <a:pt x="20" y="0"/>
                  </a:moveTo>
                  <a:lnTo>
                    <a:pt x="14" y="1"/>
                  </a:lnTo>
                  <a:lnTo>
                    <a:pt x="9" y="3"/>
                  </a:lnTo>
                  <a:lnTo>
                    <a:pt x="4" y="8"/>
                  </a:lnTo>
                  <a:lnTo>
                    <a:pt x="2" y="14"/>
                  </a:lnTo>
                  <a:lnTo>
                    <a:pt x="0" y="20"/>
                  </a:lnTo>
                  <a:lnTo>
                    <a:pt x="4" y="20"/>
                  </a:lnTo>
                  <a:lnTo>
                    <a:pt x="5" y="15"/>
                  </a:lnTo>
                  <a:lnTo>
                    <a:pt x="7" y="11"/>
                  </a:lnTo>
                  <a:lnTo>
                    <a:pt x="11" y="7"/>
                  </a:lnTo>
                  <a:lnTo>
                    <a:pt x="16" y="5"/>
                  </a:lnTo>
                  <a:lnTo>
                    <a:pt x="20" y="3"/>
                  </a:lnTo>
                  <a:lnTo>
                    <a:pt x="20" y="0"/>
                  </a:lnTo>
                  <a:close/>
                </a:path>
              </a:pathLst>
            </a:custGeom>
            <a:solidFill>
              <a:srgbClr val="BB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4" name="Freeform 276"/>
            <p:cNvSpPr>
              <a:spLocks/>
            </p:cNvSpPr>
            <p:nvPr/>
          </p:nvSpPr>
          <p:spPr bwMode="blackWhite">
            <a:xfrm>
              <a:off x="3054363" y="5475293"/>
              <a:ext cx="14288" cy="12700"/>
            </a:xfrm>
            <a:custGeom>
              <a:avLst/>
              <a:gdLst>
                <a:gd name="T0" fmla="*/ 16 w 16"/>
                <a:gd name="T1" fmla="*/ 0 h 17"/>
                <a:gd name="T2" fmla="*/ 12 w 16"/>
                <a:gd name="T3" fmla="*/ 2 h 17"/>
                <a:gd name="T4" fmla="*/ 7 w 16"/>
                <a:gd name="T5" fmla="*/ 4 h 17"/>
                <a:gd name="T6" fmla="*/ 3 w 16"/>
                <a:gd name="T7" fmla="*/ 8 h 17"/>
                <a:gd name="T8" fmla="*/ 1 w 16"/>
                <a:gd name="T9" fmla="*/ 12 h 17"/>
                <a:gd name="T10" fmla="*/ 0 w 16"/>
                <a:gd name="T11" fmla="*/ 17 h 17"/>
                <a:gd name="T12" fmla="*/ 3 w 16"/>
                <a:gd name="T13" fmla="*/ 17 h 17"/>
                <a:gd name="T14" fmla="*/ 5 w 16"/>
                <a:gd name="T15" fmla="*/ 12 h 17"/>
                <a:gd name="T16" fmla="*/ 7 w 16"/>
                <a:gd name="T17" fmla="*/ 8 h 17"/>
                <a:gd name="T18" fmla="*/ 12 w 16"/>
                <a:gd name="T19" fmla="*/ 5 h 17"/>
                <a:gd name="T20" fmla="*/ 16 w 16"/>
                <a:gd name="T21" fmla="*/ 4 h 17"/>
                <a:gd name="T22" fmla="*/ 16 w 16"/>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7"/>
                <a:gd name="T38" fmla="*/ 16 w 16"/>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7">
                  <a:moveTo>
                    <a:pt x="16" y="0"/>
                  </a:moveTo>
                  <a:lnTo>
                    <a:pt x="12" y="2"/>
                  </a:lnTo>
                  <a:lnTo>
                    <a:pt x="7" y="4"/>
                  </a:lnTo>
                  <a:lnTo>
                    <a:pt x="3" y="8"/>
                  </a:lnTo>
                  <a:lnTo>
                    <a:pt x="1" y="12"/>
                  </a:lnTo>
                  <a:lnTo>
                    <a:pt x="0" y="17"/>
                  </a:lnTo>
                  <a:lnTo>
                    <a:pt x="3" y="17"/>
                  </a:lnTo>
                  <a:lnTo>
                    <a:pt x="5" y="12"/>
                  </a:lnTo>
                  <a:lnTo>
                    <a:pt x="7" y="8"/>
                  </a:lnTo>
                  <a:lnTo>
                    <a:pt x="12" y="5"/>
                  </a:lnTo>
                  <a:lnTo>
                    <a:pt x="16" y="4"/>
                  </a:lnTo>
                  <a:lnTo>
                    <a:pt x="16" y="0"/>
                  </a:lnTo>
                  <a:close/>
                </a:path>
              </a:pathLst>
            </a:custGeom>
            <a:solidFill>
              <a:srgbClr val="91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5" name="Freeform 277"/>
            <p:cNvSpPr>
              <a:spLocks/>
            </p:cNvSpPr>
            <p:nvPr/>
          </p:nvSpPr>
          <p:spPr bwMode="blackWhite">
            <a:xfrm>
              <a:off x="3057538" y="5478468"/>
              <a:ext cx="11113" cy="9525"/>
            </a:xfrm>
            <a:custGeom>
              <a:avLst/>
              <a:gdLst>
                <a:gd name="T0" fmla="*/ 13 w 13"/>
                <a:gd name="T1" fmla="*/ 0 h 13"/>
                <a:gd name="T2" fmla="*/ 9 w 13"/>
                <a:gd name="T3" fmla="*/ 1 h 13"/>
                <a:gd name="T4" fmla="*/ 4 w 13"/>
                <a:gd name="T5" fmla="*/ 4 h 13"/>
                <a:gd name="T6" fmla="*/ 2 w 13"/>
                <a:gd name="T7" fmla="*/ 8 h 13"/>
                <a:gd name="T8" fmla="*/ 0 w 13"/>
                <a:gd name="T9" fmla="*/ 13 h 13"/>
                <a:gd name="T10" fmla="*/ 3 w 13"/>
                <a:gd name="T11" fmla="*/ 13 h 13"/>
                <a:gd name="T12" fmla="*/ 4 w 13"/>
                <a:gd name="T13" fmla="*/ 9 h 13"/>
                <a:gd name="T14" fmla="*/ 6 w 13"/>
                <a:gd name="T15" fmla="*/ 6 h 13"/>
                <a:gd name="T16" fmla="*/ 10 w 13"/>
                <a:gd name="T17" fmla="*/ 4 h 13"/>
                <a:gd name="T18" fmla="*/ 13 w 13"/>
                <a:gd name="T19" fmla="*/ 2 h 13"/>
                <a:gd name="T20" fmla="*/ 13 w 1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13"/>
                <a:gd name="T35" fmla="*/ 13 w 1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13">
                  <a:moveTo>
                    <a:pt x="13" y="0"/>
                  </a:moveTo>
                  <a:lnTo>
                    <a:pt x="9" y="1"/>
                  </a:lnTo>
                  <a:lnTo>
                    <a:pt x="4" y="4"/>
                  </a:lnTo>
                  <a:lnTo>
                    <a:pt x="2" y="8"/>
                  </a:lnTo>
                  <a:lnTo>
                    <a:pt x="0" y="13"/>
                  </a:lnTo>
                  <a:lnTo>
                    <a:pt x="3" y="13"/>
                  </a:lnTo>
                  <a:lnTo>
                    <a:pt x="4" y="9"/>
                  </a:lnTo>
                  <a:lnTo>
                    <a:pt x="6" y="6"/>
                  </a:lnTo>
                  <a:lnTo>
                    <a:pt x="10" y="4"/>
                  </a:lnTo>
                  <a:lnTo>
                    <a:pt x="13" y="2"/>
                  </a:lnTo>
                  <a:lnTo>
                    <a:pt x="13" y="0"/>
                  </a:lnTo>
                  <a:close/>
                </a:path>
              </a:pathLst>
            </a:custGeom>
            <a:solidFill>
              <a:srgbClr val="60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6" name="Freeform 278"/>
            <p:cNvSpPr>
              <a:spLocks/>
            </p:cNvSpPr>
            <p:nvPr/>
          </p:nvSpPr>
          <p:spPr bwMode="blackWhite">
            <a:xfrm>
              <a:off x="3059125" y="5480056"/>
              <a:ext cx="9525" cy="7938"/>
            </a:xfrm>
            <a:custGeom>
              <a:avLst/>
              <a:gdLst>
                <a:gd name="T0" fmla="*/ 10 w 10"/>
                <a:gd name="T1" fmla="*/ 0 h 11"/>
                <a:gd name="T2" fmla="*/ 7 w 10"/>
                <a:gd name="T3" fmla="*/ 2 h 11"/>
                <a:gd name="T4" fmla="*/ 3 w 10"/>
                <a:gd name="T5" fmla="*/ 4 h 11"/>
                <a:gd name="T6" fmla="*/ 1 w 10"/>
                <a:gd name="T7" fmla="*/ 7 h 11"/>
                <a:gd name="T8" fmla="*/ 0 w 10"/>
                <a:gd name="T9" fmla="*/ 11 h 11"/>
                <a:gd name="T10" fmla="*/ 3 w 10"/>
                <a:gd name="T11" fmla="*/ 11 h 11"/>
                <a:gd name="T12" fmla="*/ 4 w 10"/>
                <a:gd name="T13" fmla="*/ 7 h 11"/>
                <a:gd name="T14" fmla="*/ 7 w 10"/>
                <a:gd name="T15" fmla="*/ 5 h 11"/>
                <a:gd name="T16" fmla="*/ 10 w 10"/>
                <a:gd name="T17" fmla="*/ 4 h 11"/>
                <a:gd name="T18" fmla="*/ 10 w 10"/>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1"/>
                <a:gd name="T32" fmla="*/ 10 w 10"/>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1">
                  <a:moveTo>
                    <a:pt x="10" y="0"/>
                  </a:moveTo>
                  <a:lnTo>
                    <a:pt x="7" y="2"/>
                  </a:lnTo>
                  <a:lnTo>
                    <a:pt x="3" y="4"/>
                  </a:lnTo>
                  <a:lnTo>
                    <a:pt x="1" y="7"/>
                  </a:lnTo>
                  <a:lnTo>
                    <a:pt x="0" y="11"/>
                  </a:lnTo>
                  <a:lnTo>
                    <a:pt x="3" y="11"/>
                  </a:lnTo>
                  <a:lnTo>
                    <a:pt x="4" y="7"/>
                  </a:lnTo>
                  <a:lnTo>
                    <a:pt x="7" y="5"/>
                  </a:lnTo>
                  <a:lnTo>
                    <a:pt x="10" y="4"/>
                  </a:lnTo>
                  <a:lnTo>
                    <a:pt x="10" y="0"/>
                  </a:lnTo>
                  <a:close/>
                </a:path>
              </a:pathLst>
            </a:custGeom>
            <a:solidFill>
              <a:srgbClr val="38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7" name="Freeform 279"/>
            <p:cNvSpPr>
              <a:spLocks/>
            </p:cNvSpPr>
            <p:nvPr/>
          </p:nvSpPr>
          <p:spPr bwMode="blackWhite">
            <a:xfrm>
              <a:off x="3062300" y="5483231"/>
              <a:ext cx="6350" cy="4763"/>
            </a:xfrm>
            <a:custGeom>
              <a:avLst/>
              <a:gdLst>
                <a:gd name="T0" fmla="*/ 7 w 7"/>
                <a:gd name="T1" fmla="*/ 0 h 7"/>
                <a:gd name="T2" fmla="*/ 4 w 7"/>
                <a:gd name="T3" fmla="*/ 1 h 7"/>
                <a:gd name="T4" fmla="*/ 1 w 7"/>
                <a:gd name="T5" fmla="*/ 3 h 7"/>
                <a:gd name="T6" fmla="*/ 0 w 7"/>
                <a:gd name="T7" fmla="*/ 7 h 7"/>
                <a:gd name="T8" fmla="*/ 4 w 7"/>
                <a:gd name="T9" fmla="*/ 7 h 7"/>
                <a:gd name="T10" fmla="*/ 5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4" y="1"/>
                  </a:lnTo>
                  <a:lnTo>
                    <a:pt x="1" y="3"/>
                  </a:lnTo>
                  <a:lnTo>
                    <a:pt x="0" y="7"/>
                  </a:lnTo>
                  <a:lnTo>
                    <a:pt x="4" y="7"/>
                  </a:lnTo>
                  <a:lnTo>
                    <a:pt x="5" y="5"/>
                  </a:lnTo>
                  <a:lnTo>
                    <a:pt x="7" y="3"/>
                  </a:lnTo>
                  <a:lnTo>
                    <a:pt x="7" y="0"/>
                  </a:lnTo>
                  <a:close/>
                </a:path>
              </a:pathLst>
            </a:custGeom>
            <a:solidFill>
              <a:srgbClr val="1E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8" name="Freeform 280"/>
            <p:cNvSpPr>
              <a:spLocks/>
            </p:cNvSpPr>
            <p:nvPr/>
          </p:nvSpPr>
          <p:spPr bwMode="blackWhite">
            <a:xfrm>
              <a:off x="3065475" y="5486406"/>
              <a:ext cx="3175" cy="1588"/>
            </a:xfrm>
            <a:custGeom>
              <a:avLst/>
              <a:gdLst>
                <a:gd name="T0" fmla="*/ 3 w 3"/>
                <a:gd name="T1" fmla="*/ 0 h 4"/>
                <a:gd name="T2" fmla="*/ 1 w 3"/>
                <a:gd name="T3" fmla="*/ 2 h 4"/>
                <a:gd name="T4" fmla="*/ 0 w 3"/>
                <a:gd name="T5" fmla="*/ 4 h 4"/>
                <a:gd name="T6" fmla="*/ 3 w 3"/>
                <a:gd name="T7" fmla="*/ 4 h 4"/>
                <a:gd name="T8" fmla="*/ 3 w 3"/>
                <a:gd name="T9" fmla="*/ 4 h 4"/>
                <a:gd name="T10" fmla="*/ 3 w 3"/>
                <a:gd name="T11" fmla="*/ 0 h 4"/>
                <a:gd name="T12" fmla="*/ 0 60000 65536"/>
                <a:gd name="T13" fmla="*/ 0 60000 65536"/>
                <a:gd name="T14" fmla="*/ 0 60000 65536"/>
                <a:gd name="T15" fmla="*/ 0 60000 65536"/>
                <a:gd name="T16" fmla="*/ 0 60000 65536"/>
                <a:gd name="T17" fmla="*/ 0 60000 65536"/>
                <a:gd name="T18" fmla="*/ 0 w 3"/>
                <a:gd name="T19" fmla="*/ 0 h 4"/>
                <a:gd name="T20" fmla="*/ 3 w 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 h="4">
                  <a:moveTo>
                    <a:pt x="3" y="0"/>
                  </a:moveTo>
                  <a:lnTo>
                    <a:pt x="1" y="2"/>
                  </a:lnTo>
                  <a:lnTo>
                    <a:pt x="0" y="4"/>
                  </a:lnTo>
                  <a:lnTo>
                    <a:pt x="3" y="4"/>
                  </a:lnTo>
                  <a:lnTo>
                    <a:pt x="3" y="0"/>
                  </a:lnTo>
                  <a:close/>
                </a:path>
              </a:pathLst>
            </a:custGeom>
            <a:solidFill>
              <a:srgbClr val="00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89" name="Freeform 281"/>
            <p:cNvSpPr>
              <a:spLocks/>
            </p:cNvSpPr>
            <p:nvPr/>
          </p:nvSpPr>
          <p:spPr bwMode="blackWhite">
            <a:xfrm>
              <a:off x="3046425" y="5467356"/>
              <a:ext cx="22225" cy="20638"/>
            </a:xfrm>
            <a:custGeom>
              <a:avLst/>
              <a:gdLst>
                <a:gd name="T0" fmla="*/ 0 w 27"/>
                <a:gd name="T1" fmla="*/ 14 h 27"/>
                <a:gd name="T2" fmla="*/ 3 w 27"/>
                <a:gd name="T3" fmla="*/ 7 h 27"/>
                <a:gd name="T4" fmla="*/ 7 w 27"/>
                <a:gd name="T5" fmla="*/ 2 h 27"/>
                <a:gd name="T6" fmla="*/ 14 w 27"/>
                <a:gd name="T7" fmla="*/ 0 h 27"/>
                <a:gd name="T8" fmla="*/ 20 w 27"/>
                <a:gd name="T9" fmla="*/ 2 h 27"/>
                <a:gd name="T10" fmla="*/ 25 w 27"/>
                <a:gd name="T11" fmla="*/ 7 h 27"/>
                <a:gd name="T12" fmla="*/ 27 w 27"/>
                <a:gd name="T13" fmla="*/ 14 h 27"/>
                <a:gd name="T14" fmla="*/ 25 w 27"/>
                <a:gd name="T15" fmla="*/ 20 h 27"/>
                <a:gd name="T16" fmla="*/ 20 w 27"/>
                <a:gd name="T17" fmla="*/ 25 h 27"/>
                <a:gd name="T18" fmla="*/ 14 w 27"/>
                <a:gd name="T19" fmla="*/ 27 h 27"/>
                <a:gd name="T20" fmla="*/ 7 w 27"/>
                <a:gd name="T21" fmla="*/ 25 h 27"/>
                <a:gd name="T22" fmla="*/ 3 w 27"/>
                <a:gd name="T23" fmla="*/ 20 h 27"/>
                <a:gd name="T24" fmla="*/ 0 w 27"/>
                <a:gd name="T25" fmla="*/ 14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7"/>
                <a:gd name="T41" fmla="*/ 27 w 27"/>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7">
                  <a:moveTo>
                    <a:pt x="0" y="14"/>
                  </a:moveTo>
                  <a:lnTo>
                    <a:pt x="3" y="7"/>
                  </a:lnTo>
                  <a:lnTo>
                    <a:pt x="7" y="2"/>
                  </a:lnTo>
                  <a:lnTo>
                    <a:pt x="14" y="0"/>
                  </a:lnTo>
                  <a:lnTo>
                    <a:pt x="20" y="2"/>
                  </a:lnTo>
                  <a:lnTo>
                    <a:pt x="25" y="7"/>
                  </a:lnTo>
                  <a:lnTo>
                    <a:pt x="27" y="14"/>
                  </a:lnTo>
                  <a:lnTo>
                    <a:pt x="25" y="20"/>
                  </a:lnTo>
                  <a:lnTo>
                    <a:pt x="20" y="25"/>
                  </a:lnTo>
                  <a:lnTo>
                    <a:pt x="14" y="27"/>
                  </a:lnTo>
                  <a:lnTo>
                    <a:pt x="7" y="25"/>
                  </a:lnTo>
                  <a:lnTo>
                    <a:pt x="3" y="20"/>
                  </a:lnTo>
                  <a:lnTo>
                    <a:pt x="0" y="14"/>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0" name="Freeform 282"/>
            <p:cNvSpPr>
              <a:spLocks/>
            </p:cNvSpPr>
            <p:nvPr/>
          </p:nvSpPr>
          <p:spPr bwMode="blackWhite">
            <a:xfrm>
              <a:off x="3046425" y="5467356"/>
              <a:ext cx="22225" cy="20638"/>
            </a:xfrm>
            <a:custGeom>
              <a:avLst/>
              <a:gdLst>
                <a:gd name="T0" fmla="*/ 27 w 27"/>
                <a:gd name="T1" fmla="*/ 0 h 27"/>
                <a:gd name="T2" fmla="*/ 20 w 27"/>
                <a:gd name="T3" fmla="*/ 1 h 27"/>
                <a:gd name="T4" fmla="*/ 14 w 27"/>
                <a:gd name="T5" fmla="*/ 3 h 27"/>
                <a:gd name="T6" fmla="*/ 9 w 27"/>
                <a:gd name="T7" fmla="*/ 8 h 27"/>
                <a:gd name="T8" fmla="*/ 4 w 27"/>
                <a:gd name="T9" fmla="*/ 14 h 27"/>
                <a:gd name="T10" fmla="*/ 2 w 27"/>
                <a:gd name="T11" fmla="*/ 20 h 27"/>
                <a:gd name="T12" fmla="*/ 0 w 27"/>
                <a:gd name="T13" fmla="*/ 27 h 27"/>
                <a:gd name="T14" fmla="*/ 0 w 27"/>
                <a:gd name="T15" fmla="*/ 0 h 27"/>
                <a:gd name="T16" fmla="*/ 27 w 27"/>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
                <a:gd name="T28" fmla="*/ 0 h 27"/>
                <a:gd name="T29" fmla="*/ 27 w 27"/>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 h="27">
                  <a:moveTo>
                    <a:pt x="27" y="0"/>
                  </a:moveTo>
                  <a:lnTo>
                    <a:pt x="20" y="1"/>
                  </a:lnTo>
                  <a:lnTo>
                    <a:pt x="14" y="3"/>
                  </a:lnTo>
                  <a:lnTo>
                    <a:pt x="9" y="8"/>
                  </a:lnTo>
                  <a:lnTo>
                    <a:pt x="4" y="14"/>
                  </a:lnTo>
                  <a:lnTo>
                    <a:pt x="2" y="20"/>
                  </a:lnTo>
                  <a:lnTo>
                    <a:pt x="0" y="27"/>
                  </a:lnTo>
                  <a:lnTo>
                    <a:pt x="0" y="0"/>
                  </a:lnTo>
                  <a:lnTo>
                    <a:pt x="27" y="0"/>
                  </a:lnTo>
                  <a:close/>
                </a:path>
              </a:pathLst>
            </a:custGeom>
            <a:solidFill>
              <a:srgbClr val="FF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grpSp>
          <p:nvGrpSpPr>
            <p:cNvPr id="191" name="Group 283"/>
            <p:cNvGrpSpPr>
              <a:grpSpLocks/>
            </p:cNvGrpSpPr>
            <p:nvPr/>
          </p:nvGrpSpPr>
          <p:grpSpPr bwMode="auto">
            <a:xfrm>
              <a:off x="2951167" y="4697457"/>
              <a:ext cx="207963" cy="790594"/>
              <a:chOff x="1041" y="1125"/>
              <a:chExt cx="131" cy="498"/>
            </a:xfrm>
          </p:grpSpPr>
          <p:sp>
            <p:nvSpPr>
              <p:cNvPr id="332" name="Freeform 284"/>
              <p:cNvSpPr>
                <a:spLocks/>
              </p:cNvSpPr>
              <p:nvPr/>
            </p:nvSpPr>
            <p:spPr bwMode="auto">
              <a:xfrm>
                <a:off x="1101" y="1610"/>
                <a:ext cx="14" cy="13"/>
              </a:xfrm>
              <a:custGeom>
                <a:avLst/>
                <a:gdLst>
                  <a:gd name="T0" fmla="*/ 27 w 27"/>
                  <a:gd name="T1" fmla="*/ 0 h 27"/>
                  <a:gd name="T2" fmla="*/ 20 w 27"/>
                  <a:gd name="T3" fmla="*/ 1 h 27"/>
                  <a:gd name="T4" fmla="*/ 14 w 27"/>
                  <a:gd name="T5" fmla="*/ 3 h 27"/>
                  <a:gd name="T6" fmla="*/ 9 w 27"/>
                  <a:gd name="T7" fmla="*/ 8 h 27"/>
                  <a:gd name="T8" fmla="*/ 4 w 27"/>
                  <a:gd name="T9" fmla="*/ 14 h 27"/>
                  <a:gd name="T10" fmla="*/ 2 w 27"/>
                  <a:gd name="T11" fmla="*/ 20 h 27"/>
                  <a:gd name="T12" fmla="*/ 0 w 27"/>
                  <a:gd name="T13" fmla="*/ 27 h 27"/>
                  <a:gd name="T14" fmla="*/ 4 w 27"/>
                  <a:gd name="T15" fmla="*/ 27 h 27"/>
                  <a:gd name="T16" fmla="*/ 5 w 27"/>
                  <a:gd name="T17" fmla="*/ 20 h 27"/>
                  <a:gd name="T18" fmla="*/ 9 w 27"/>
                  <a:gd name="T19" fmla="*/ 13 h 27"/>
                  <a:gd name="T20" fmla="*/ 13 w 27"/>
                  <a:gd name="T21" fmla="*/ 8 h 27"/>
                  <a:gd name="T22" fmla="*/ 20 w 27"/>
                  <a:gd name="T23" fmla="*/ 5 h 27"/>
                  <a:gd name="T24" fmla="*/ 27 w 27"/>
                  <a:gd name="T25" fmla="*/ 3 h 27"/>
                  <a:gd name="T26" fmla="*/ 27 w 27"/>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27"/>
                  <a:gd name="T44" fmla="*/ 27 w 27"/>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27">
                    <a:moveTo>
                      <a:pt x="27" y="0"/>
                    </a:moveTo>
                    <a:lnTo>
                      <a:pt x="20" y="1"/>
                    </a:lnTo>
                    <a:lnTo>
                      <a:pt x="14" y="3"/>
                    </a:lnTo>
                    <a:lnTo>
                      <a:pt x="9" y="8"/>
                    </a:lnTo>
                    <a:lnTo>
                      <a:pt x="4" y="14"/>
                    </a:lnTo>
                    <a:lnTo>
                      <a:pt x="2" y="20"/>
                    </a:lnTo>
                    <a:lnTo>
                      <a:pt x="0" y="27"/>
                    </a:lnTo>
                    <a:lnTo>
                      <a:pt x="4" y="27"/>
                    </a:lnTo>
                    <a:lnTo>
                      <a:pt x="5" y="20"/>
                    </a:lnTo>
                    <a:lnTo>
                      <a:pt x="9" y="13"/>
                    </a:lnTo>
                    <a:lnTo>
                      <a:pt x="13" y="8"/>
                    </a:lnTo>
                    <a:lnTo>
                      <a:pt x="20" y="5"/>
                    </a:lnTo>
                    <a:lnTo>
                      <a:pt x="27" y="3"/>
                    </a:lnTo>
                    <a:lnTo>
                      <a:pt x="27" y="0"/>
                    </a:lnTo>
                    <a:close/>
                  </a:path>
                </a:pathLst>
              </a:custGeom>
              <a:solidFill>
                <a:srgbClr val="FF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3" name="Freeform 285"/>
              <p:cNvSpPr>
                <a:spLocks/>
              </p:cNvSpPr>
              <p:nvPr/>
            </p:nvSpPr>
            <p:spPr bwMode="auto">
              <a:xfrm>
                <a:off x="1103" y="1612"/>
                <a:ext cx="12" cy="11"/>
              </a:xfrm>
              <a:custGeom>
                <a:avLst/>
                <a:gdLst>
                  <a:gd name="T0" fmla="*/ 23 w 23"/>
                  <a:gd name="T1" fmla="*/ 0 h 24"/>
                  <a:gd name="T2" fmla="*/ 16 w 23"/>
                  <a:gd name="T3" fmla="*/ 2 h 24"/>
                  <a:gd name="T4" fmla="*/ 9 w 23"/>
                  <a:gd name="T5" fmla="*/ 5 h 24"/>
                  <a:gd name="T6" fmla="*/ 5 w 23"/>
                  <a:gd name="T7" fmla="*/ 10 h 24"/>
                  <a:gd name="T8" fmla="*/ 1 w 23"/>
                  <a:gd name="T9" fmla="*/ 17 h 24"/>
                  <a:gd name="T10" fmla="*/ 0 w 23"/>
                  <a:gd name="T11" fmla="*/ 24 h 24"/>
                  <a:gd name="T12" fmla="*/ 3 w 23"/>
                  <a:gd name="T13" fmla="*/ 24 h 24"/>
                  <a:gd name="T14" fmla="*/ 5 w 23"/>
                  <a:gd name="T15" fmla="*/ 18 h 24"/>
                  <a:gd name="T16" fmla="*/ 7 w 23"/>
                  <a:gd name="T17" fmla="*/ 12 h 24"/>
                  <a:gd name="T18" fmla="*/ 12 w 23"/>
                  <a:gd name="T19" fmla="*/ 7 h 24"/>
                  <a:gd name="T20" fmla="*/ 17 w 23"/>
                  <a:gd name="T21" fmla="*/ 5 h 24"/>
                  <a:gd name="T22" fmla="*/ 23 w 23"/>
                  <a:gd name="T23" fmla="*/ 4 h 24"/>
                  <a:gd name="T24" fmla="*/ 23 w 23"/>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24"/>
                  <a:gd name="T41" fmla="*/ 23 w 23"/>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24">
                    <a:moveTo>
                      <a:pt x="23" y="0"/>
                    </a:moveTo>
                    <a:lnTo>
                      <a:pt x="16" y="2"/>
                    </a:lnTo>
                    <a:lnTo>
                      <a:pt x="9" y="5"/>
                    </a:lnTo>
                    <a:lnTo>
                      <a:pt x="5" y="10"/>
                    </a:lnTo>
                    <a:lnTo>
                      <a:pt x="1" y="17"/>
                    </a:lnTo>
                    <a:lnTo>
                      <a:pt x="0" y="24"/>
                    </a:lnTo>
                    <a:lnTo>
                      <a:pt x="3" y="24"/>
                    </a:lnTo>
                    <a:lnTo>
                      <a:pt x="5" y="18"/>
                    </a:lnTo>
                    <a:lnTo>
                      <a:pt x="7" y="12"/>
                    </a:lnTo>
                    <a:lnTo>
                      <a:pt x="12" y="7"/>
                    </a:lnTo>
                    <a:lnTo>
                      <a:pt x="17" y="5"/>
                    </a:lnTo>
                    <a:lnTo>
                      <a:pt x="23" y="4"/>
                    </a:lnTo>
                    <a:lnTo>
                      <a:pt x="23" y="0"/>
                    </a:lnTo>
                    <a:close/>
                  </a:path>
                </a:pathLst>
              </a:custGeom>
              <a:solidFill>
                <a:srgbClr val="DE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4" name="Freeform 286"/>
              <p:cNvSpPr>
                <a:spLocks/>
              </p:cNvSpPr>
              <p:nvPr/>
            </p:nvSpPr>
            <p:spPr bwMode="auto">
              <a:xfrm>
                <a:off x="1105" y="1613"/>
                <a:ext cx="10" cy="10"/>
              </a:xfrm>
              <a:custGeom>
                <a:avLst/>
                <a:gdLst>
                  <a:gd name="T0" fmla="*/ 20 w 20"/>
                  <a:gd name="T1" fmla="*/ 0 h 20"/>
                  <a:gd name="T2" fmla="*/ 14 w 20"/>
                  <a:gd name="T3" fmla="*/ 1 h 20"/>
                  <a:gd name="T4" fmla="*/ 9 w 20"/>
                  <a:gd name="T5" fmla="*/ 3 h 20"/>
                  <a:gd name="T6" fmla="*/ 4 w 20"/>
                  <a:gd name="T7" fmla="*/ 8 h 20"/>
                  <a:gd name="T8" fmla="*/ 2 w 20"/>
                  <a:gd name="T9" fmla="*/ 14 h 20"/>
                  <a:gd name="T10" fmla="*/ 0 w 20"/>
                  <a:gd name="T11" fmla="*/ 20 h 20"/>
                  <a:gd name="T12" fmla="*/ 4 w 20"/>
                  <a:gd name="T13" fmla="*/ 20 h 20"/>
                  <a:gd name="T14" fmla="*/ 5 w 20"/>
                  <a:gd name="T15" fmla="*/ 15 h 20"/>
                  <a:gd name="T16" fmla="*/ 7 w 20"/>
                  <a:gd name="T17" fmla="*/ 11 h 20"/>
                  <a:gd name="T18" fmla="*/ 11 w 20"/>
                  <a:gd name="T19" fmla="*/ 7 h 20"/>
                  <a:gd name="T20" fmla="*/ 16 w 20"/>
                  <a:gd name="T21" fmla="*/ 5 h 20"/>
                  <a:gd name="T22" fmla="*/ 20 w 20"/>
                  <a:gd name="T23" fmla="*/ 3 h 20"/>
                  <a:gd name="T24" fmla="*/ 20 w 20"/>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20"/>
                  <a:gd name="T41" fmla="*/ 20 w 20"/>
                  <a:gd name="T42" fmla="*/ 20 h 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20">
                    <a:moveTo>
                      <a:pt x="20" y="0"/>
                    </a:moveTo>
                    <a:lnTo>
                      <a:pt x="14" y="1"/>
                    </a:lnTo>
                    <a:lnTo>
                      <a:pt x="9" y="3"/>
                    </a:lnTo>
                    <a:lnTo>
                      <a:pt x="4" y="8"/>
                    </a:lnTo>
                    <a:lnTo>
                      <a:pt x="2" y="14"/>
                    </a:lnTo>
                    <a:lnTo>
                      <a:pt x="0" y="20"/>
                    </a:lnTo>
                    <a:lnTo>
                      <a:pt x="4" y="20"/>
                    </a:lnTo>
                    <a:lnTo>
                      <a:pt x="5" y="15"/>
                    </a:lnTo>
                    <a:lnTo>
                      <a:pt x="7" y="11"/>
                    </a:lnTo>
                    <a:lnTo>
                      <a:pt x="11" y="7"/>
                    </a:lnTo>
                    <a:lnTo>
                      <a:pt x="16" y="5"/>
                    </a:lnTo>
                    <a:lnTo>
                      <a:pt x="20" y="3"/>
                    </a:lnTo>
                    <a:lnTo>
                      <a:pt x="20" y="0"/>
                    </a:lnTo>
                    <a:close/>
                  </a:path>
                </a:pathLst>
              </a:custGeom>
              <a:solidFill>
                <a:srgbClr val="BB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5" name="Freeform 287"/>
              <p:cNvSpPr>
                <a:spLocks/>
              </p:cNvSpPr>
              <p:nvPr/>
            </p:nvSpPr>
            <p:spPr bwMode="auto">
              <a:xfrm>
                <a:off x="1106" y="1615"/>
                <a:ext cx="9" cy="8"/>
              </a:xfrm>
              <a:custGeom>
                <a:avLst/>
                <a:gdLst>
                  <a:gd name="T0" fmla="*/ 16 w 16"/>
                  <a:gd name="T1" fmla="*/ 0 h 17"/>
                  <a:gd name="T2" fmla="*/ 12 w 16"/>
                  <a:gd name="T3" fmla="*/ 2 h 17"/>
                  <a:gd name="T4" fmla="*/ 7 w 16"/>
                  <a:gd name="T5" fmla="*/ 4 h 17"/>
                  <a:gd name="T6" fmla="*/ 3 w 16"/>
                  <a:gd name="T7" fmla="*/ 8 h 17"/>
                  <a:gd name="T8" fmla="*/ 1 w 16"/>
                  <a:gd name="T9" fmla="*/ 12 h 17"/>
                  <a:gd name="T10" fmla="*/ 0 w 16"/>
                  <a:gd name="T11" fmla="*/ 17 h 17"/>
                  <a:gd name="T12" fmla="*/ 3 w 16"/>
                  <a:gd name="T13" fmla="*/ 17 h 17"/>
                  <a:gd name="T14" fmla="*/ 5 w 16"/>
                  <a:gd name="T15" fmla="*/ 12 h 17"/>
                  <a:gd name="T16" fmla="*/ 7 w 16"/>
                  <a:gd name="T17" fmla="*/ 8 h 17"/>
                  <a:gd name="T18" fmla="*/ 12 w 16"/>
                  <a:gd name="T19" fmla="*/ 5 h 17"/>
                  <a:gd name="T20" fmla="*/ 16 w 16"/>
                  <a:gd name="T21" fmla="*/ 4 h 17"/>
                  <a:gd name="T22" fmla="*/ 16 w 16"/>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7"/>
                  <a:gd name="T38" fmla="*/ 16 w 16"/>
                  <a:gd name="T39" fmla="*/ 17 h 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7">
                    <a:moveTo>
                      <a:pt x="16" y="0"/>
                    </a:moveTo>
                    <a:lnTo>
                      <a:pt x="12" y="2"/>
                    </a:lnTo>
                    <a:lnTo>
                      <a:pt x="7" y="4"/>
                    </a:lnTo>
                    <a:lnTo>
                      <a:pt x="3" y="8"/>
                    </a:lnTo>
                    <a:lnTo>
                      <a:pt x="1" y="12"/>
                    </a:lnTo>
                    <a:lnTo>
                      <a:pt x="0" y="17"/>
                    </a:lnTo>
                    <a:lnTo>
                      <a:pt x="3" y="17"/>
                    </a:lnTo>
                    <a:lnTo>
                      <a:pt x="5" y="12"/>
                    </a:lnTo>
                    <a:lnTo>
                      <a:pt x="7" y="8"/>
                    </a:lnTo>
                    <a:lnTo>
                      <a:pt x="12" y="5"/>
                    </a:lnTo>
                    <a:lnTo>
                      <a:pt x="16" y="4"/>
                    </a:lnTo>
                    <a:lnTo>
                      <a:pt x="16" y="0"/>
                    </a:lnTo>
                    <a:close/>
                  </a:path>
                </a:pathLst>
              </a:custGeom>
              <a:solidFill>
                <a:srgbClr val="91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6" name="Freeform 288"/>
              <p:cNvSpPr>
                <a:spLocks/>
              </p:cNvSpPr>
              <p:nvPr/>
            </p:nvSpPr>
            <p:spPr bwMode="auto">
              <a:xfrm>
                <a:off x="1108" y="1617"/>
                <a:ext cx="7" cy="6"/>
              </a:xfrm>
              <a:custGeom>
                <a:avLst/>
                <a:gdLst>
                  <a:gd name="T0" fmla="*/ 13 w 13"/>
                  <a:gd name="T1" fmla="*/ 0 h 13"/>
                  <a:gd name="T2" fmla="*/ 9 w 13"/>
                  <a:gd name="T3" fmla="*/ 1 h 13"/>
                  <a:gd name="T4" fmla="*/ 4 w 13"/>
                  <a:gd name="T5" fmla="*/ 4 h 13"/>
                  <a:gd name="T6" fmla="*/ 2 w 13"/>
                  <a:gd name="T7" fmla="*/ 8 h 13"/>
                  <a:gd name="T8" fmla="*/ 0 w 13"/>
                  <a:gd name="T9" fmla="*/ 13 h 13"/>
                  <a:gd name="T10" fmla="*/ 3 w 13"/>
                  <a:gd name="T11" fmla="*/ 13 h 13"/>
                  <a:gd name="T12" fmla="*/ 4 w 13"/>
                  <a:gd name="T13" fmla="*/ 9 h 13"/>
                  <a:gd name="T14" fmla="*/ 6 w 13"/>
                  <a:gd name="T15" fmla="*/ 6 h 13"/>
                  <a:gd name="T16" fmla="*/ 10 w 13"/>
                  <a:gd name="T17" fmla="*/ 4 h 13"/>
                  <a:gd name="T18" fmla="*/ 13 w 13"/>
                  <a:gd name="T19" fmla="*/ 2 h 13"/>
                  <a:gd name="T20" fmla="*/ 13 w 1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13"/>
                  <a:gd name="T35" fmla="*/ 13 w 1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13">
                    <a:moveTo>
                      <a:pt x="13" y="0"/>
                    </a:moveTo>
                    <a:lnTo>
                      <a:pt x="9" y="1"/>
                    </a:lnTo>
                    <a:lnTo>
                      <a:pt x="4" y="4"/>
                    </a:lnTo>
                    <a:lnTo>
                      <a:pt x="2" y="8"/>
                    </a:lnTo>
                    <a:lnTo>
                      <a:pt x="0" y="13"/>
                    </a:lnTo>
                    <a:lnTo>
                      <a:pt x="3" y="13"/>
                    </a:lnTo>
                    <a:lnTo>
                      <a:pt x="4" y="9"/>
                    </a:lnTo>
                    <a:lnTo>
                      <a:pt x="6" y="6"/>
                    </a:lnTo>
                    <a:lnTo>
                      <a:pt x="10" y="4"/>
                    </a:lnTo>
                    <a:lnTo>
                      <a:pt x="13" y="2"/>
                    </a:lnTo>
                    <a:lnTo>
                      <a:pt x="13" y="0"/>
                    </a:lnTo>
                    <a:close/>
                  </a:path>
                </a:pathLst>
              </a:custGeom>
              <a:solidFill>
                <a:srgbClr val="60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7" name="Freeform 289"/>
              <p:cNvSpPr>
                <a:spLocks/>
              </p:cNvSpPr>
              <p:nvPr/>
            </p:nvSpPr>
            <p:spPr bwMode="auto">
              <a:xfrm>
                <a:off x="1109" y="1618"/>
                <a:ext cx="6" cy="5"/>
              </a:xfrm>
              <a:custGeom>
                <a:avLst/>
                <a:gdLst>
                  <a:gd name="T0" fmla="*/ 10 w 10"/>
                  <a:gd name="T1" fmla="*/ 0 h 11"/>
                  <a:gd name="T2" fmla="*/ 7 w 10"/>
                  <a:gd name="T3" fmla="*/ 2 h 11"/>
                  <a:gd name="T4" fmla="*/ 3 w 10"/>
                  <a:gd name="T5" fmla="*/ 4 h 11"/>
                  <a:gd name="T6" fmla="*/ 1 w 10"/>
                  <a:gd name="T7" fmla="*/ 7 h 11"/>
                  <a:gd name="T8" fmla="*/ 0 w 10"/>
                  <a:gd name="T9" fmla="*/ 11 h 11"/>
                  <a:gd name="T10" fmla="*/ 3 w 10"/>
                  <a:gd name="T11" fmla="*/ 11 h 11"/>
                  <a:gd name="T12" fmla="*/ 4 w 10"/>
                  <a:gd name="T13" fmla="*/ 7 h 11"/>
                  <a:gd name="T14" fmla="*/ 7 w 10"/>
                  <a:gd name="T15" fmla="*/ 5 h 11"/>
                  <a:gd name="T16" fmla="*/ 10 w 10"/>
                  <a:gd name="T17" fmla="*/ 4 h 11"/>
                  <a:gd name="T18" fmla="*/ 10 w 10"/>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11"/>
                  <a:gd name="T32" fmla="*/ 10 w 10"/>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11">
                    <a:moveTo>
                      <a:pt x="10" y="0"/>
                    </a:moveTo>
                    <a:lnTo>
                      <a:pt x="7" y="2"/>
                    </a:lnTo>
                    <a:lnTo>
                      <a:pt x="3" y="4"/>
                    </a:lnTo>
                    <a:lnTo>
                      <a:pt x="1" y="7"/>
                    </a:lnTo>
                    <a:lnTo>
                      <a:pt x="0" y="11"/>
                    </a:lnTo>
                    <a:lnTo>
                      <a:pt x="3" y="11"/>
                    </a:lnTo>
                    <a:lnTo>
                      <a:pt x="4" y="7"/>
                    </a:lnTo>
                    <a:lnTo>
                      <a:pt x="7" y="5"/>
                    </a:lnTo>
                    <a:lnTo>
                      <a:pt x="10" y="4"/>
                    </a:lnTo>
                    <a:lnTo>
                      <a:pt x="10" y="0"/>
                    </a:lnTo>
                    <a:close/>
                  </a:path>
                </a:pathLst>
              </a:custGeom>
              <a:solidFill>
                <a:srgbClr val="38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8" name="Freeform 290"/>
              <p:cNvSpPr>
                <a:spLocks/>
              </p:cNvSpPr>
              <p:nvPr/>
            </p:nvSpPr>
            <p:spPr bwMode="auto">
              <a:xfrm>
                <a:off x="1111" y="1620"/>
                <a:ext cx="4" cy="3"/>
              </a:xfrm>
              <a:custGeom>
                <a:avLst/>
                <a:gdLst>
                  <a:gd name="T0" fmla="*/ 7 w 7"/>
                  <a:gd name="T1" fmla="*/ 0 h 7"/>
                  <a:gd name="T2" fmla="*/ 4 w 7"/>
                  <a:gd name="T3" fmla="*/ 1 h 7"/>
                  <a:gd name="T4" fmla="*/ 1 w 7"/>
                  <a:gd name="T5" fmla="*/ 3 h 7"/>
                  <a:gd name="T6" fmla="*/ 0 w 7"/>
                  <a:gd name="T7" fmla="*/ 7 h 7"/>
                  <a:gd name="T8" fmla="*/ 4 w 7"/>
                  <a:gd name="T9" fmla="*/ 7 h 7"/>
                  <a:gd name="T10" fmla="*/ 5 w 7"/>
                  <a:gd name="T11" fmla="*/ 5 h 7"/>
                  <a:gd name="T12" fmla="*/ 7 w 7"/>
                  <a:gd name="T13" fmla="*/ 3 h 7"/>
                  <a:gd name="T14" fmla="*/ 7 w 7"/>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7"/>
                  <a:gd name="T26" fmla="*/ 7 w 7"/>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7">
                    <a:moveTo>
                      <a:pt x="7" y="0"/>
                    </a:moveTo>
                    <a:lnTo>
                      <a:pt x="4" y="1"/>
                    </a:lnTo>
                    <a:lnTo>
                      <a:pt x="1" y="3"/>
                    </a:lnTo>
                    <a:lnTo>
                      <a:pt x="0" y="7"/>
                    </a:lnTo>
                    <a:lnTo>
                      <a:pt x="4" y="7"/>
                    </a:lnTo>
                    <a:lnTo>
                      <a:pt x="5" y="5"/>
                    </a:lnTo>
                    <a:lnTo>
                      <a:pt x="7" y="3"/>
                    </a:lnTo>
                    <a:lnTo>
                      <a:pt x="7" y="0"/>
                    </a:lnTo>
                    <a:close/>
                  </a:path>
                </a:pathLst>
              </a:custGeom>
              <a:solidFill>
                <a:srgbClr val="1E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9" name="Freeform 291"/>
              <p:cNvSpPr>
                <a:spLocks/>
              </p:cNvSpPr>
              <p:nvPr/>
            </p:nvSpPr>
            <p:spPr bwMode="auto">
              <a:xfrm>
                <a:off x="1113" y="1622"/>
                <a:ext cx="2" cy="1"/>
              </a:xfrm>
              <a:custGeom>
                <a:avLst/>
                <a:gdLst>
                  <a:gd name="T0" fmla="*/ 3 w 3"/>
                  <a:gd name="T1" fmla="*/ 0 h 4"/>
                  <a:gd name="T2" fmla="*/ 1 w 3"/>
                  <a:gd name="T3" fmla="*/ 2 h 4"/>
                  <a:gd name="T4" fmla="*/ 0 w 3"/>
                  <a:gd name="T5" fmla="*/ 4 h 4"/>
                  <a:gd name="T6" fmla="*/ 3 w 3"/>
                  <a:gd name="T7" fmla="*/ 4 h 4"/>
                  <a:gd name="T8" fmla="*/ 3 w 3"/>
                  <a:gd name="T9" fmla="*/ 4 h 4"/>
                  <a:gd name="T10" fmla="*/ 3 w 3"/>
                  <a:gd name="T11" fmla="*/ 0 h 4"/>
                  <a:gd name="T12" fmla="*/ 0 60000 65536"/>
                  <a:gd name="T13" fmla="*/ 0 60000 65536"/>
                  <a:gd name="T14" fmla="*/ 0 60000 65536"/>
                  <a:gd name="T15" fmla="*/ 0 60000 65536"/>
                  <a:gd name="T16" fmla="*/ 0 60000 65536"/>
                  <a:gd name="T17" fmla="*/ 0 60000 65536"/>
                  <a:gd name="T18" fmla="*/ 0 w 3"/>
                  <a:gd name="T19" fmla="*/ 0 h 4"/>
                  <a:gd name="T20" fmla="*/ 3 w 3"/>
                  <a:gd name="T21" fmla="*/ 4 h 4"/>
                </a:gdLst>
                <a:ahLst/>
                <a:cxnLst>
                  <a:cxn ang="T12">
                    <a:pos x="T0" y="T1"/>
                  </a:cxn>
                  <a:cxn ang="T13">
                    <a:pos x="T2" y="T3"/>
                  </a:cxn>
                  <a:cxn ang="T14">
                    <a:pos x="T4" y="T5"/>
                  </a:cxn>
                  <a:cxn ang="T15">
                    <a:pos x="T6" y="T7"/>
                  </a:cxn>
                  <a:cxn ang="T16">
                    <a:pos x="T8" y="T9"/>
                  </a:cxn>
                  <a:cxn ang="T17">
                    <a:pos x="T10" y="T11"/>
                  </a:cxn>
                </a:cxnLst>
                <a:rect l="T18" t="T19" r="T20" b="T21"/>
                <a:pathLst>
                  <a:path w="3" h="4">
                    <a:moveTo>
                      <a:pt x="3" y="0"/>
                    </a:moveTo>
                    <a:lnTo>
                      <a:pt x="1" y="2"/>
                    </a:lnTo>
                    <a:lnTo>
                      <a:pt x="0" y="4"/>
                    </a:lnTo>
                    <a:lnTo>
                      <a:pt x="3" y="4"/>
                    </a:lnTo>
                    <a:lnTo>
                      <a:pt x="3" y="0"/>
                    </a:lnTo>
                    <a:close/>
                  </a:path>
                </a:pathLst>
              </a:custGeom>
              <a:solidFill>
                <a:srgbClr val="00FF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0" name="Rectangle 339"/>
              <p:cNvSpPr>
                <a:spLocks noChangeArrowheads="1"/>
              </p:cNvSpPr>
              <p:nvPr/>
            </p:nvSpPr>
            <p:spPr bwMode="auto">
              <a:xfrm>
                <a:off x="1069" y="1144"/>
                <a:ext cx="22" cy="6"/>
              </a:xfrm>
              <a:prstGeom prst="rect">
                <a:avLst/>
              </a:prstGeom>
              <a:solidFill>
                <a:srgbClr val="9A9A9A"/>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1" name="Freeform 293"/>
              <p:cNvSpPr>
                <a:spLocks noEditPoints="1"/>
              </p:cNvSpPr>
              <p:nvPr/>
            </p:nvSpPr>
            <p:spPr bwMode="auto">
              <a:xfrm>
                <a:off x="1044" y="1125"/>
                <a:ext cx="128" cy="12"/>
              </a:xfrm>
              <a:custGeom>
                <a:avLst/>
                <a:gdLst>
                  <a:gd name="T0" fmla="*/ 0 w 257"/>
                  <a:gd name="T1" fmla="*/ 0 h 23"/>
                  <a:gd name="T2" fmla="*/ 257 w 257"/>
                  <a:gd name="T3" fmla="*/ 0 h 23"/>
                  <a:gd name="T4" fmla="*/ 257 w 257"/>
                  <a:gd name="T5" fmla="*/ 23 h 23"/>
                  <a:gd name="T6" fmla="*/ 0 w 257"/>
                  <a:gd name="T7" fmla="*/ 23 h 23"/>
                  <a:gd name="T8" fmla="*/ 0 w 257"/>
                  <a:gd name="T9" fmla="*/ 0 h 23"/>
                  <a:gd name="T10" fmla="*/ 3 w 257"/>
                  <a:gd name="T11" fmla="*/ 0 h 23"/>
                  <a:gd name="T12" fmla="*/ 253 w 257"/>
                  <a:gd name="T13" fmla="*/ 0 h 23"/>
                  <a:gd name="T14" fmla="*/ 253 w 257"/>
                  <a:gd name="T15" fmla="*/ 22 h 23"/>
                  <a:gd name="T16" fmla="*/ 3 w 257"/>
                  <a:gd name="T17" fmla="*/ 22 h 23"/>
                  <a:gd name="T18" fmla="*/ 3 w 25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23"/>
                  <a:gd name="T32" fmla="*/ 257 w 25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23">
                    <a:moveTo>
                      <a:pt x="0" y="0"/>
                    </a:moveTo>
                    <a:lnTo>
                      <a:pt x="257" y="0"/>
                    </a:lnTo>
                    <a:lnTo>
                      <a:pt x="257" y="23"/>
                    </a:lnTo>
                    <a:lnTo>
                      <a:pt x="0" y="23"/>
                    </a:lnTo>
                    <a:lnTo>
                      <a:pt x="0" y="0"/>
                    </a:lnTo>
                    <a:close/>
                    <a:moveTo>
                      <a:pt x="3" y="0"/>
                    </a:moveTo>
                    <a:lnTo>
                      <a:pt x="253" y="0"/>
                    </a:lnTo>
                    <a:lnTo>
                      <a:pt x="253" y="22"/>
                    </a:lnTo>
                    <a:lnTo>
                      <a:pt x="3" y="22"/>
                    </a:lnTo>
                    <a:lnTo>
                      <a:pt x="3" y="0"/>
                    </a:lnTo>
                    <a:close/>
                  </a:path>
                </a:pathLst>
              </a:custGeom>
              <a:solidFill>
                <a:srgbClr val="C0C0C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2" name="Freeform 294"/>
              <p:cNvSpPr>
                <a:spLocks noEditPoints="1"/>
              </p:cNvSpPr>
              <p:nvPr/>
            </p:nvSpPr>
            <p:spPr bwMode="auto">
              <a:xfrm>
                <a:off x="1045" y="1125"/>
                <a:ext cx="126" cy="11"/>
              </a:xfrm>
              <a:custGeom>
                <a:avLst/>
                <a:gdLst>
                  <a:gd name="T0" fmla="*/ 0 w 250"/>
                  <a:gd name="T1" fmla="*/ 0 h 22"/>
                  <a:gd name="T2" fmla="*/ 250 w 250"/>
                  <a:gd name="T3" fmla="*/ 0 h 22"/>
                  <a:gd name="T4" fmla="*/ 250 w 250"/>
                  <a:gd name="T5" fmla="*/ 22 h 22"/>
                  <a:gd name="T6" fmla="*/ 0 w 250"/>
                  <a:gd name="T7" fmla="*/ 22 h 22"/>
                  <a:gd name="T8" fmla="*/ 0 w 250"/>
                  <a:gd name="T9" fmla="*/ 0 h 22"/>
                  <a:gd name="T10" fmla="*/ 3 w 250"/>
                  <a:gd name="T11" fmla="*/ 0 h 22"/>
                  <a:gd name="T12" fmla="*/ 246 w 250"/>
                  <a:gd name="T13" fmla="*/ 0 h 22"/>
                  <a:gd name="T14" fmla="*/ 246 w 250"/>
                  <a:gd name="T15" fmla="*/ 22 h 22"/>
                  <a:gd name="T16" fmla="*/ 3 w 250"/>
                  <a:gd name="T17" fmla="*/ 22 h 22"/>
                  <a:gd name="T18" fmla="*/ 3 w 250"/>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22"/>
                  <a:gd name="T32" fmla="*/ 250 w 25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22">
                    <a:moveTo>
                      <a:pt x="0" y="0"/>
                    </a:moveTo>
                    <a:lnTo>
                      <a:pt x="250" y="0"/>
                    </a:lnTo>
                    <a:lnTo>
                      <a:pt x="250" y="22"/>
                    </a:lnTo>
                    <a:lnTo>
                      <a:pt x="0" y="22"/>
                    </a:lnTo>
                    <a:lnTo>
                      <a:pt x="0" y="0"/>
                    </a:lnTo>
                    <a:close/>
                    <a:moveTo>
                      <a:pt x="3" y="0"/>
                    </a:moveTo>
                    <a:lnTo>
                      <a:pt x="246" y="0"/>
                    </a:lnTo>
                    <a:lnTo>
                      <a:pt x="246" y="22"/>
                    </a:lnTo>
                    <a:lnTo>
                      <a:pt x="3" y="22"/>
                    </a:lnTo>
                    <a:lnTo>
                      <a:pt x="3" y="0"/>
                    </a:lnTo>
                    <a:close/>
                  </a:path>
                </a:pathLst>
              </a:custGeom>
              <a:solidFill>
                <a:srgbClr val="C1C1C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3" name="Freeform 295"/>
              <p:cNvSpPr>
                <a:spLocks noEditPoints="1"/>
              </p:cNvSpPr>
              <p:nvPr/>
            </p:nvSpPr>
            <p:spPr bwMode="auto">
              <a:xfrm>
                <a:off x="1047" y="1125"/>
                <a:ext cx="122" cy="11"/>
              </a:xfrm>
              <a:custGeom>
                <a:avLst/>
                <a:gdLst>
                  <a:gd name="T0" fmla="*/ 0 w 243"/>
                  <a:gd name="T1" fmla="*/ 0 h 22"/>
                  <a:gd name="T2" fmla="*/ 243 w 243"/>
                  <a:gd name="T3" fmla="*/ 0 h 22"/>
                  <a:gd name="T4" fmla="*/ 243 w 243"/>
                  <a:gd name="T5" fmla="*/ 22 h 22"/>
                  <a:gd name="T6" fmla="*/ 0 w 243"/>
                  <a:gd name="T7" fmla="*/ 22 h 22"/>
                  <a:gd name="T8" fmla="*/ 0 w 243"/>
                  <a:gd name="T9" fmla="*/ 0 h 22"/>
                  <a:gd name="T10" fmla="*/ 4 w 243"/>
                  <a:gd name="T11" fmla="*/ 1 h 22"/>
                  <a:gd name="T12" fmla="*/ 240 w 243"/>
                  <a:gd name="T13" fmla="*/ 1 h 22"/>
                  <a:gd name="T14" fmla="*/ 240 w 243"/>
                  <a:gd name="T15" fmla="*/ 22 h 22"/>
                  <a:gd name="T16" fmla="*/ 4 w 243"/>
                  <a:gd name="T17" fmla="*/ 22 h 22"/>
                  <a:gd name="T18" fmla="*/ 4 w 243"/>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3"/>
                  <a:gd name="T31" fmla="*/ 0 h 22"/>
                  <a:gd name="T32" fmla="*/ 243 w 24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3" h="22">
                    <a:moveTo>
                      <a:pt x="0" y="0"/>
                    </a:moveTo>
                    <a:lnTo>
                      <a:pt x="243" y="0"/>
                    </a:lnTo>
                    <a:lnTo>
                      <a:pt x="243" y="22"/>
                    </a:lnTo>
                    <a:lnTo>
                      <a:pt x="0" y="22"/>
                    </a:lnTo>
                    <a:lnTo>
                      <a:pt x="0" y="0"/>
                    </a:lnTo>
                    <a:close/>
                    <a:moveTo>
                      <a:pt x="4" y="1"/>
                    </a:moveTo>
                    <a:lnTo>
                      <a:pt x="240" y="1"/>
                    </a:lnTo>
                    <a:lnTo>
                      <a:pt x="240" y="22"/>
                    </a:lnTo>
                    <a:lnTo>
                      <a:pt x="4" y="22"/>
                    </a:lnTo>
                    <a:lnTo>
                      <a:pt x="4" y="1"/>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4" name="Freeform 296"/>
              <p:cNvSpPr>
                <a:spLocks noEditPoints="1"/>
              </p:cNvSpPr>
              <p:nvPr/>
            </p:nvSpPr>
            <p:spPr bwMode="auto">
              <a:xfrm>
                <a:off x="1049" y="1126"/>
                <a:ext cx="118" cy="10"/>
              </a:xfrm>
              <a:custGeom>
                <a:avLst/>
                <a:gdLst>
                  <a:gd name="T0" fmla="*/ 0 w 236"/>
                  <a:gd name="T1" fmla="*/ 0 h 21"/>
                  <a:gd name="T2" fmla="*/ 236 w 236"/>
                  <a:gd name="T3" fmla="*/ 0 h 21"/>
                  <a:gd name="T4" fmla="*/ 236 w 236"/>
                  <a:gd name="T5" fmla="*/ 21 h 21"/>
                  <a:gd name="T6" fmla="*/ 0 w 236"/>
                  <a:gd name="T7" fmla="*/ 21 h 21"/>
                  <a:gd name="T8" fmla="*/ 0 w 236"/>
                  <a:gd name="T9" fmla="*/ 0 h 21"/>
                  <a:gd name="T10" fmla="*/ 3 w 236"/>
                  <a:gd name="T11" fmla="*/ 0 h 21"/>
                  <a:gd name="T12" fmla="*/ 232 w 236"/>
                  <a:gd name="T13" fmla="*/ 0 h 21"/>
                  <a:gd name="T14" fmla="*/ 232 w 236"/>
                  <a:gd name="T15" fmla="*/ 21 h 21"/>
                  <a:gd name="T16" fmla="*/ 3 w 236"/>
                  <a:gd name="T17" fmla="*/ 21 h 21"/>
                  <a:gd name="T18" fmla="*/ 3 w 23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21"/>
                  <a:gd name="T32" fmla="*/ 236 w 23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21">
                    <a:moveTo>
                      <a:pt x="0" y="0"/>
                    </a:moveTo>
                    <a:lnTo>
                      <a:pt x="236" y="0"/>
                    </a:lnTo>
                    <a:lnTo>
                      <a:pt x="236" y="21"/>
                    </a:lnTo>
                    <a:lnTo>
                      <a:pt x="0" y="21"/>
                    </a:lnTo>
                    <a:lnTo>
                      <a:pt x="0" y="0"/>
                    </a:lnTo>
                    <a:close/>
                    <a:moveTo>
                      <a:pt x="3" y="0"/>
                    </a:moveTo>
                    <a:lnTo>
                      <a:pt x="232" y="0"/>
                    </a:lnTo>
                    <a:lnTo>
                      <a:pt x="232" y="21"/>
                    </a:lnTo>
                    <a:lnTo>
                      <a:pt x="3" y="21"/>
                    </a:lnTo>
                    <a:lnTo>
                      <a:pt x="3" y="0"/>
                    </a:lnTo>
                    <a:close/>
                  </a:path>
                </a:pathLst>
              </a:custGeom>
              <a:solidFill>
                <a:srgbClr val="C3C3C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5" name="Freeform 297"/>
              <p:cNvSpPr>
                <a:spLocks noEditPoints="1"/>
              </p:cNvSpPr>
              <p:nvPr/>
            </p:nvSpPr>
            <p:spPr bwMode="auto">
              <a:xfrm>
                <a:off x="1051" y="1126"/>
                <a:ext cx="114" cy="10"/>
              </a:xfrm>
              <a:custGeom>
                <a:avLst/>
                <a:gdLst>
                  <a:gd name="T0" fmla="*/ 0 w 229"/>
                  <a:gd name="T1" fmla="*/ 0 h 21"/>
                  <a:gd name="T2" fmla="*/ 229 w 229"/>
                  <a:gd name="T3" fmla="*/ 0 h 21"/>
                  <a:gd name="T4" fmla="*/ 229 w 229"/>
                  <a:gd name="T5" fmla="*/ 21 h 21"/>
                  <a:gd name="T6" fmla="*/ 0 w 229"/>
                  <a:gd name="T7" fmla="*/ 21 h 21"/>
                  <a:gd name="T8" fmla="*/ 0 w 229"/>
                  <a:gd name="T9" fmla="*/ 0 h 21"/>
                  <a:gd name="T10" fmla="*/ 4 w 229"/>
                  <a:gd name="T11" fmla="*/ 0 h 21"/>
                  <a:gd name="T12" fmla="*/ 226 w 229"/>
                  <a:gd name="T13" fmla="*/ 0 h 21"/>
                  <a:gd name="T14" fmla="*/ 226 w 229"/>
                  <a:gd name="T15" fmla="*/ 20 h 21"/>
                  <a:gd name="T16" fmla="*/ 4 w 229"/>
                  <a:gd name="T17" fmla="*/ 20 h 21"/>
                  <a:gd name="T18" fmla="*/ 4 w 229"/>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1"/>
                  <a:gd name="T32" fmla="*/ 229 w 229"/>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1">
                    <a:moveTo>
                      <a:pt x="0" y="0"/>
                    </a:moveTo>
                    <a:lnTo>
                      <a:pt x="229" y="0"/>
                    </a:lnTo>
                    <a:lnTo>
                      <a:pt x="229" y="21"/>
                    </a:lnTo>
                    <a:lnTo>
                      <a:pt x="0" y="21"/>
                    </a:lnTo>
                    <a:lnTo>
                      <a:pt x="0" y="0"/>
                    </a:lnTo>
                    <a:close/>
                    <a:moveTo>
                      <a:pt x="4" y="0"/>
                    </a:moveTo>
                    <a:lnTo>
                      <a:pt x="226" y="0"/>
                    </a:lnTo>
                    <a:lnTo>
                      <a:pt x="226" y="20"/>
                    </a:lnTo>
                    <a:lnTo>
                      <a:pt x="4" y="20"/>
                    </a:lnTo>
                    <a:lnTo>
                      <a:pt x="4" y="0"/>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6" name="Freeform 298"/>
              <p:cNvSpPr>
                <a:spLocks noEditPoints="1"/>
              </p:cNvSpPr>
              <p:nvPr/>
            </p:nvSpPr>
            <p:spPr bwMode="auto">
              <a:xfrm>
                <a:off x="1052" y="1126"/>
                <a:ext cx="111" cy="10"/>
              </a:xfrm>
              <a:custGeom>
                <a:avLst/>
                <a:gdLst>
                  <a:gd name="T0" fmla="*/ 0 w 222"/>
                  <a:gd name="T1" fmla="*/ 0 h 20"/>
                  <a:gd name="T2" fmla="*/ 222 w 222"/>
                  <a:gd name="T3" fmla="*/ 0 h 20"/>
                  <a:gd name="T4" fmla="*/ 222 w 222"/>
                  <a:gd name="T5" fmla="*/ 20 h 20"/>
                  <a:gd name="T6" fmla="*/ 0 w 222"/>
                  <a:gd name="T7" fmla="*/ 20 h 20"/>
                  <a:gd name="T8" fmla="*/ 0 w 222"/>
                  <a:gd name="T9" fmla="*/ 0 h 20"/>
                  <a:gd name="T10" fmla="*/ 3 w 222"/>
                  <a:gd name="T11" fmla="*/ 0 h 20"/>
                  <a:gd name="T12" fmla="*/ 220 w 222"/>
                  <a:gd name="T13" fmla="*/ 0 h 20"/>
                  <a:gd name="T14" fmla="*/ 220 w 222"/>
                  <a:gd name="T15" fmla="*/ 20 h 20"/>
                  <a:gd name="T16" fmla="*/ 3 w 222"/>
                  <a:gd name="T17" fmla="*/ 20 h 20"/>
                  <a:gd name="T18" fmla="*/ 3 w 22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20"/>
                  <a:gd name="T32" fmla="*/ 222 w 22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20">
                    <a:moveTo>
                      <a:pt x="0" y="0"/>
                    </a:moveTo>
                    <a:lnTo>
                      <a:pt x="222" y="0"/>
                    </a:lnTo>
                    <a:lnTo>
                      <a:pt x="222" y="20"/>
                    </a:lnTo>
                    <a:lnTo>
                      <a:pt x="0" y="20"/>
                    </a:lnTo>
                    <a:lnTo>
                      <a:pt x="0" y="0"/>
                    </a:lnTo>
                    <a:close/>
                    <a:moveTo>
                      <a:pt x="3" y="0"/>
                    </a:moveTo>
                    <a:lnTo>
                      <a:pt x="220" y="0"/>
                    </a:lnTo>
                    <a:lnTo>
                      <a:pt x="220" y="20"/>
                    </a:lnTo>
                    <a:lnTo>
                      <a:pt x="3" y="20"/>
                    </a:lnTo>
                    <a:lnTo>
                      <a:pt x="3" y="0"/>
                    </a:lnTo>
                    <a:close/>
                  </a:path>
                </a:pathLst>
              </a:custGeom>
              <a:solidFill>
                <a:srgbClr val="C5C5C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7" name="Freeform 299"/>
              <p:cNvSpPr>
                <a:spLocks noEditPoints="1"/>
              </p:cNvSpPr>
              <p:nvPr/>
            </p:nvSpPr>
            <p:spPr bwMode="auto">
              <a:xfrm>
                <a:off x="1054" y="1126"/>
                <a:ext cx="108" cy="10"/>
              </a:xfrm>
              <a:custGeom>
                <a:avLst/>
                <a:gdLst>
                  <a:gd name="T0" fmla="*/ 0 w 217"/>
                  <a:gd name="T1" fmla="*/ 0 h 20"/>
                  <a:gd name="T2" fmla="*/ 217 w 217"/>
                  <a:gd name="T3" fmla="*/ 0 h 20"/>
                  <a:gd name="T4" fmla="*/ 217 w 217"/>
                  <a:gd name="T5" fmla="*/ 20 h 20"/>
                  <a:gd name="T6" fmla="*/ 0 w 217"/>
                  <a:gd name="T7" fmla="*/ 20 h 20"/>
                  <a:gd name="T8" fmla="*/ 0 w 217"/>
                  <a:gd name="T9" fmla="*/ 0 h 20"/>
                  <a:gd name="T10" fmla="*/ 4 w 217"/>
                  <a:gd name="T11" fmla="*/ 1 h 20"/>
                  <a:gd name="T12" fmla="*/ 213 w 217"/>
                  <a:gd name="T13" fmla="*/ 1 h 20"/>
                  <a:gd name="T14" fmla="*/ 213 w 217"/>
                  <a:gd name="T15" fmla="*/ 20 h 20"/>
                  <a:gd name="T16" fmla="*/ 4 w 217"/>
                  <a:gd name="T17" fmla="*/ 20 h 20"/>
                  <a:gd name="T18" fmla="*/ 4 w 217"/>
                  <a:gd name="T19" fmla="*/ 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7"/>
                  <a:gd name="T31" fmla="*/ 0 h 20"/>
                  <a:gd name="T32" fmla="*/ 217 w 217"/>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7" h="20">
                    <a:moveTo>
                      <a:pt x="0" y="0"/>
                    </a:moveTo>
                    <a:lnTo>
                      <a:pt x="217" y="0"/>
                    </a:lnTo>
                    <a:lnTo>
                      <a:pt x="217" y="20"/>
                    </a:lnTo>
                    <a:lnTo>
                      <a:pt x="0" y="20"/>
                    </a:lnTo>
                    <a:lnTo>
                      <a:pt x="0" y="0"/>
                    </a:lnTo>
                    <a:close/>
                    <a:moveTo>
                      <a:pt x="4" y="1"/>
                    </a:moveTo>
                    <a:lnTo>
                      <a:pt x="213" y="1"/>
                    </a:lnTo>
                    <a:lnTo>
                      <a:pt x="213" y="20"/>
                    </a:lnTo>
                    <a:lnTo>
                      <a:pt x="4" y="20"/>
                    </a:lnTo>
                    <a:lnTo>
                      <a:pt x="4" y="1"/>
                    </a:lnTo>
                    <a:close/>
                  </a:path>
                </a:pathLst>
              </a:custGeom>
              <a:solidFill>
                <a:srgbClr val="C6C6C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8" name="Freeform 300"/>
              <p:cNvSpPr>
                <a:spLocks noEditPoints="1"/>
              </p:cNvSpPr>
              <p:nvPr/>
            </p:nvSpPr>
            <p:spPr bwMode="auto">
              <a:xfrm>
                <a:off x="1056" y="1126"/>
                <a:ext cx="105" cy="10"/>
              </a:xfrm>
              <a:custGeom>
                <a:avLst/>
                <a:gdLst>
                  <a:gd name="T0" fmla="*/ 0 w 209"/>
                  <a:gd name="T1" fmla="*/ 0 h 19"/>
                  <a:gd name="T2" fmla="*/ 209 w 209"/>
                  <a:gd name="T3" fmla="*/ 0 h 19"/>
                  <a:gd name="T4" fmla="*/ 209 w 209"/>
                  <a:gd name="T5" fmla="*/ 19 h 19"/>
                  <a:gd name="T6" fmla="*/ 0 w 209"/>
                  <a:gd name="T7" fmla="*/ 19 h 19"/>
                  <a:gd name="T8" fmla="*/ 0 w 209"/>
                  <a:gd name="T9" fmla="*/ 0 h 19"/>
                  <a:gd name="T10" fmla="*/ 3 w 209"/>
                  <a:gd name="T11" fmla="*/ 0 h 19"/>
                  <a:gd name="T12" fmla="*/ 206 w 209"/>
                  <a:gd name="T13" fmla="*/ 0 h 19"/>
                  <a:gd name="T14" fmla="*/ 206 w 209"/>
                  <a:gd name="T15" fmla="*/ 19 h 19"/>
                  <a:gd name="T16" fmla="*/ 3 w 209"/>
                  <a:gd name="T17" fmla="*/ 19 h 19"/>
                  <a:gd name="T18" fmla="*/ 3 w 209"/>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9"/>
                  <a:gd name="T31" fmla="*/ 0 h 19"/>
                  <a:gd name="T32" fmla="*/ 209 w 20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9" h="19">
                    <a:moveTo>
                      <a:pt x="0" y="0"/>
                    </a:moveTo>
                    <a:lnTo>
                      <a:pt x="209" y="0"/>
                    </a:lnTo>
                    <a:lnTo>
                      <a:pt x="209" y="19"/>
                    </a:lnTo>
                    <a:lnTo>
                      <a:pt x="0" y="19"/>
                    </a:lnTo>
                    <a:lnTo>
                      <a:pt x="0" y="0"/>
                    </a:lnTo>
                    <a:close/>
                    <a:moveTo>
                      <a:pt x="3" y="0"/>
                    </a:moveTo>
                    <a:lnTo>
                      <a:pt x="206" y="0"/>
                    </a:lnTo>
                    <a:lnTo>
                      <a:pt x="206" y="19"/>
                    </a:lnTo>
                    <a:lnTo>
                      <a:pt x="3" y="19"/>
                    </a:lnTo>
                    <a:lnTo>
                      <a:pt x="3"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49" name="Freeform 301"/>
              <p:cNvSpPr>
                <a:spLocks noEditPoints="1"/>
              </p:cNvSpPr>
              <p:nvPr/>
            </p:nvSpPr>
            <p:spPr bwMode="auto">
              <a:xfrm>
                <a:off x="1058" y="1126"/>
                <a:ext cx="101" cy="10"/>
              </a:xfrm>
              <a:custGeom>
                <a:avLst/>
                <a:gdLst>
                  <a:gd name="T0" fmla="*/ 0 w 203"/>
                  <a:gd name="T1" fmla="*/ 0 h 19"/>
                  <a:gd name="T2" fmla="*/ 203 w 203"/>
                  <a:gd name="T3" fmla="*/ 0 h 19"/>
                  <a:gd name="T4" fmla="*/ 203 w 203"/>
                  <a:gd name="T5" fmla="*/ 19 h 19"/>
                  <a:gd name="T6" fmla="*/ 0 w 203"/>
                  <a:gd name="T7" fmla="*/ 19 h 19"/>
                  <a:gd name="T8" fmla="*/ 0 w 203"/>
                  <a:gd name="T9" fmla="*/ 0 h 19"/>
                  <a:gd name="T10" fmla="*/ 3 w 203"/>
                  <a:gd name="T11" fmla="*/ 0 h 19"/>
                  <a:gd name="T12" fmla="*/ 199 w 203"/>
                  <a:gd name="T13" fmla="*/ 0 h 19"/>
                  <a:gd name="T14" fmla="*/ 199 w 203"/>
                  <a:gd name="T15" fmla="*/ 18 h 19"/>
                  <a:gd name="T16" fmla="*/ 3 w 203"/>
                  <a:gd name="T17" fmla="*/ 18 h 19"/>
                  <a:gd name="T18" fmla="*/ 3 w 20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19"/>
                  <a:gd name="T32" fmla="*/ 203 w 20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19">
                    <a:moveTo>
                      <a:pt x="0" y="0"/>
                    </a:moveTo>
                    <a:lnTo>
                      <a:pt x="203" y="0"/>
                    </a:lnTo>
                    <a:lnTo>
                      <a:pt x="203" y="19"/>
                    </a:lnTo>
                    <a:lnTo>
                      <a:pt x="0" y="19"/>
                    </a:lnTo>
                    <a:lnTo>
                      <a:pt x="0" y="0"/>
                    </a:lnTo>
                    <a:close/>
                    <a:moveTo>
                      <a:pt x="3" y="0"/>
                    </a:moveTo>
                    <a:lnTo>
                      <a:pt x="199" y="0"/>
                    </a:lnTo>
                    <a:lnTo>
                      <a:pt x="199" y="18"/>
                    </a:lnTo>
                    <a:lnTo>
                      <a:pt x="3" y="18"/>
                    </a:lnTo>
                    <a:lnTo>
                      <a:pt x="3"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0" name="Freeform 302"/>
              <p:cNvSpPr>
                <a:spLocks noEditPoints="1"/>
              </p:cNvSpPr>
              <p:nvPr/>
            </p:nvSpPr>
            <p:spPr bwMode="auto">
              <a:xfrm>
                <a:off x="1059" y="1126"/>
                <a:ext cx="98" cy="9"/>
              </a:xfrm>
              <a:custGeom>
                <a:avLst/>
                <a:gdLst>
                  <a:gd name="T0" fmla="*/ 0 w 196"/>
                  <a:gd name="T1" fmla="*/ 0 h 18"/>
                  <a:gd name="T2" fmla="*/ 196 w 196"/>
                  <a:gd name="T3" fmla="*/ 0 h 18"/>
                  <a:gd name="T4" fmla="*/ 196 w 196"/>
                  <a:gd name="T5" fmla="*/ 18 h 18"/>
                  <a:gd name="T6" fmla="*/ 0 w 196"/>
                  <a:gd name="T7" fmla="*/ 18 h 18"/>
                  <a:gd name="T8" fmla="*/ 0 w 196"/>
                  <a:gd name="T9" fmla="*/ 0 h 18"/>
                  <a:gd name="T10" fmla="*/ 3 w 196"/>
                  <a:gd name="T11" fmla="*/ 0 h 18"/>
                  <a:gd name="T12" fmla="*/ 192 w 196"/>
                  <a:gd name="T13" fmla="*/ 0 h 18"/>
                  <a:gd name="T14" fmla="*/ 192 w 196"/>
                  <a:gd name="T15" fmla="*/ 18 h 18"/>
                  <a:gd name="T16" fmla="*/ 3 w 196"/>
                  <a:gd name="T17" fmla="*/ 18 h 18"/>
                  <a:gd name="T18" fmla="*/ 3 w 19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18"/>
                  <a:gd name="T32" fmla="*/ 196 w 19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18">
                    <a:moveTo>
                      <a:pt x="0" y="0"/>
                    </a:moveTo>
                    <a:lnTo>
                      <a:pt x="196" y="0"/>
                    </a:lnTo>
                    <a:lnTo>
                      <a:pt x="196" y="18"/>
                    </a:lnTo>
                    <a:lnTo>
                      <a:pt x="0" y="18"/>
                    </a:lnTo>
                    <a:lnTo>
                      <a:pt x="0" y="0"/>
                    </a:lnTo>
                    <a:close/>
                    <a:moveTo>
                      <a:pt x="3" y="0"/>
                    </a:moveTo>
                    <a:lnTo>
                      <a:pt x="192" y="0"/>
                    </a:lnTo>
                    <a:lnTo>
                      <a:pt x="192" y="18"/>
                    </a:lnTo>
                    <a:lnTo>
                      <a:pt x="3" y="18"/>
                    </a:lnTo>
                    <a:lnTo>
                      <a:pt x="3" y="0"/>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1" name="Freeform 303"/>
              <p:cNvSpPr>
                <a:spLocks noEditPoints="1"/>
              </p:cNvSpPr>
              <p:nvPr/>
            </p:nvSpPr>
            <p:spPr bwMode="auto">
              <a:xfrm>
                <a:off x="1061" y="1126"/>
                <a:ext cx="94" cy="9"/>
              </a:xfrm>
              <a:custGeom>
                <a:avLst/>
                <a:gdLst>
                  <a:gd name="T0" fmla="*/ 0 w 189"/>
                  <a:gd name="T1" fmla="*/ 0 h 18"/>
                  <a:gd name="T2" fmla="*/ 189 w 189"/>
                  <a:gd name="T3" fmla="*/ 0 h 18"/>
                  <a:gd name="T4" fmla="*/ 189 w 189"/>
                  <a:gd name="T5" fmla="*/ 18 h 18"/>
                  <a:gd name="T6" fmla="*/ 0 w 189"/>
                  <a:gd name="T7" fmla="*/ 18 h 18"/>
                  <a:gd name="T8" fmla="*/ 0 w 189"/>
                  <a:gd name="T9" fmla="*/ 0 h 18"/>
                  <a:gd name="T10" fmla="*/ 4 w 189"/>
                  <a:gd name="T11" fmla="*/ 1 h 18"/>
                  <a:gd name="T12" fmla="*/ 186 w 189"/>
                  <a:gd name="T13" fmla="*/ 1 h 18"/>
                  <a:gd name="T14" fmla="*/ 186 w 189"/>
                  <a:gd name="T15" fmla="*/ 18 h 18"/>
                  <a:gd name="T16" fmla="*/ 4 w 189"/>
                  <a:gd name="T17" fmla="*/ 18 h 18"/>
                  <a:gd name="T18" fmla="*/ 4 w 189"/>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18"/>
                  <a:gd name="T32" fmla="*/ 189 w 189"/>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18">
                    <a:moveTo>
                      <a:pt x="0" y="0"/>
                    </a:moveTo>
                    <a:lnTo>
                      <a:pt x="189" y="0"/>
                    </a:lnTo>
                    <a:lnTo>
                      <a:pt x="189" y="18"/>
                    </a:lnTo>
                    <a:lnTo>
                      <a:pt x="0" y="18"/>
                    </a:lnTo>
                    <a:lnTo>
                      <a:pt x="0" y="0"/>
                    </a:lnTo>
                    <a:close/>
                    <a:moveTo>
                      <a:pt x="4" y="1"/>
                    </a:moveTo>
                    <a:lnTo>
                      <a:pt x="186" y="1"/>
                    </a:lnTo>
                    <a:lnTo>
                      <a:pt x="186" y="18"/>
                    </a:lnTo>
                    <a:lnTo>
                      <a:pt x="4" y="18"/>
                    </a:lnTo>
                    <a:lnTo>
                      <a:pt x="4" y="1"/>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2" name="Freeform 304"/>
              <p:cNvSpPr>
                <a:spLocks noEditPoints="1"/>
              </p:cNvSpPr>
              <p:nvPr/>
            </p:nvSpPr>
            <p:spPr bwMode="auto">
              <a:xfrm>
                <a:off x="1062" y="1127"/>
                <a:ext cx="91" cy="8"/>
              </a:xfrm>
              <a:custGeom>
                <a:avLst/>
                <a:gdLst>
                  <a:gd name="T0" fmla="*/ 0 w 182"/>
                  <a:gd name="T1" fmla="*/ 0 h 17"/>
                  <a:gd name="T2" fmla="*/ 182 w 182"/>
                  <a:gd name="T3" fmla="*/ 0 h 17"/>
                  <a:gd name="T4" fmla="*/ 182 w 182"/>
                  <a:gd name="T5" fmla="*/ 17 h 17"/>
                  <a:gd name="T6" fmla="*/ 0 w 182"/>
                  <a:gd name="T7" fmla="*/ 17 h 17"/>
                  <a:gd name="T8" fmla="*/ 0 w 182"/>
                  <a:gd name="T9" fmla="*/ 0 h 17"/>
                  <a:gd name="T10" fmla="*/ 3 w 182"/>
                  <a:gd name="T11" fmla="*/ 0 h 17"/>
                  <a:gd name="T12" fmla="*/ 178 w 182"/>
                  <a:gd name="T13" fmla="*/ 0 h 17"/>
                  <a:gd name="T14" fmla="*/ 178 w 182"/>
                  <a:gd name="T15" fmla="*/ 17 h 17"/>
                  <a:gd name="T16" fmla="*/ 3 w 182"/>
                  <a:gd name="T17" fmla="*/ 17 h 17"/>
                  <a:gd name="T18" fmla="*/ 3 w 182"/>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17"/>
                  <a:gd name="T32" fmla="*/ 182 w 18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17">
                    <a:moveTo>
                      <a:pt x="0" y="0"/>
                    </a:moveTo>
                    <a:lnTo>
                      <a:pt x="182" y="0"/>
                    </a:lnTo>
                    <a:lnTo>
                      <a:pt x="182" y="17"/>
                    </a:lnTo>
                    <a:lnTo>
                      <a:pt x="0" y="17"/>
                    </a:lnTo>
                    <a:lnTo>
                      <a:pt x="0" y="0"/>
                    </a:lnTo>
                    <a:close/>
                    <a:moveTo>
                      <a:pt x="3" y="0"/>
                    </a:moveTo>
                    <a:lnTo>
                      <a:pt x="178" y="0"/>
                    </a:lnTo>
                    <a:lnTo>
                      <a:pt x="178" y="17"/>
                    </a:lnTo>
                    <a:lnTo>
                      <a:pt x="3" y="17"/>
                    </a:lnTo>
                    <a:lnTo>
                      <a:pt x="3" y="0"/>
                    </a:lnTo>
                    <a:close/>
                  </a:path>
                </a:pathLst>
              </a:custGeom>
              <a:solidFill>
                <a:srgbClr val="CDCDC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3" name="Freeform 305"/>
              <p:cNvSpPr>
                <a:spLocks noEditPoints="1"/>
              </p:cNvSpPr>
              <p:nvPr/>
            </p:nvSpPr>
            <p:spPr bwMode="auto">
              <a:xfrm>
                <a:off x="1064" y="1127"/>
                <a:ext cx="88" cy="8"/>
              </a:xfrm>
              <a:custGeom>
                <a:avLst/>
                <a:gdLst>
                  <a:gd name="T0" fmla="*/ 0 w 175"/>
                  <a:gd name="T1" fmla="*/ 0 h 17"/>
                  <a:gd name="T2" fmla="*/ 175 w 175"/>
                  <a:gd name="T3" fmla="*/ 0 h 17"/>
                  <a:gd name="T4" fmla="*/ 175 w 175"/>
                  <a:gd name="T5" fmla="*/ 17 h 17"/>
                  <a:gd name="T6" fmla="*/ 0 w 175"/>
                  <a:gd name="T7" fmla="*/ 17 h 17"/>
                  <a:gd name="T8" fmla="*/ 0 w 175"/>
                  <a:gd name="T9" fmla="*/ 0 h 17"/>
                  <a:gd name="T10" fmla="*/ 4 w 175"/>
                  <a:gd name="T11" fmla="*/ 0 h 17"/>
                  <a:gd name="T12" fmla="*/ 172 w 175"/>
                  <a:gd name="T13" fmla="*/ 0 h 17"/>
                  <a:gd name="T14" fmla="*/ 172 w 175"/>
                  <a:gd name="T15" fmla="*/ 15 h 17"/>
                  <a:gd name="T16" fmla="*/ 4 w 175"/>
                  <a:gd name="T17" fmla="*/ 15 h 17"/>
                  <a:gd name="T18" fmla="*/ 4 w 175"/>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17"/>
                  <a:gd name="T32" fmla="*/ 175 w 17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17">
                    <a:moveTo>
                      <a:pt x="0" y="0"/>
                    </a:moveTo>
                    <a:lnTo>
                      <a:pt x="175" y="0"/>
                    </a:lnTo>
                    <a:lnTo>
                      <a:pt x="175" y="17"/>
                    </a:lnTo>
                    <a:lnTo>
                      <a:pt x="0" y="17"/>
                    </a:lnTo>
                    <a:lnTo>
                      <a:pt x="0" y="0"/>
                    </a:lnTo>
                    <a:close/>
                    <a:moveTo>
                      <a:pt x="4" y="0"/>
                    </a:moveTo>
                    <a:lnTo>
                      <a:pt x="172" y="0"/>
                    </a:lnTo>
                    <a:lnTo>
                      <a:pt x="172" y="15"/>
                    </a:lnTo>
                    <a:lnTo>
                      <a:pt x="4" y="15"/>
                    </a:lnTo>
                    <a:lnTo>
                      <a:pt x="4" y="0"/>
                    </a:lnTo>
                    <a:close/>
                  </a:path>
                </a:pathLst>
              </a:custGeom>
              <a:solidFill>
                <a:srgbClr val="CECEC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4" name="Freeform 306"/>
              <p:cNvSpPr>
                <a:spLocks noEditPoints="1"/>
              </p:cNvSpPr>
              <p:nvPr/>
            </p:nvSpPr>
            <p:spPr bwMode="auto">
              <a:xfrm>
                <a:off x="1066" y="1127"/>
                <a:ext cx="84" cy="8"/>
              </a:xfrm>
              <a:custGeom>
                <a:avLst/>
                <a:gdLst>
                  <a:gd name="T0" fmla="*/ 0 w 168"/>
                  <a:gd name="T1" fmla="*/ 0 h 15"/>
                  <a:gd name="T2" fmla="*/ 168 w 168"/>
                  <a:gd name="T3" fmla="*/ 0 h 15"/>
                  <a:gd name="T4" fmla="*/ 168 w 168"/>
                  <a:gd name="T5" fmla="*/ 15 h 15"/>
                  <a:gd name="T6" fmla="*/ 0 w 168"/>
                  <a:gd name="T7" fmla="*/ 15 h 15"/>
                  <a:gd name="T8" fmla="*/ 0 w 168"/>
                  <a:gd name="T9" fmla="*/ 0 h 15"/>
                  <a:gd name="T10" fmla="*/ 3 w 168"/>
                  <a:gd name="T11" fmla="*/ 1 h 15"/>
                  <a:gd name="T12" fmla="*/ 166 w 168"/>
                  <a:gd name="T13" fmla="*/ 1 h 15"/>
                  <a:gd name="T14" fmla="*/ 166 w 168"/>
                  <a:gd name="T15" fmla="*/ 15 h 15"/>
                  <a:gd name="T16" fmla="*/ 3 w 168"/>
                  <a:gd name="T17" fmla="*/ 15 h 15"/>
                  <a:gd name="T18" fmla="*/ 3 w 168"/>
                  <a:gd name="T19" fmla="*/ 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5"/>
                  <a:gd name="T32" fmla="*/ 168 w 168"/>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5">
                    <a:moveTo>
                      <a:pt x="0" y="0"/>
                    </a:moveTo>
                    <a:lnTo>
                      <a:pt x="168" y="0"/>
                    </a:lnTo>
                    <a:lnTo>
                      <a:pt x="168" y="15"/>
                    </a:lnTo>
                    <a:lnTo>
                      <a:pt x="0" y="15"/>
                    </a:lnTo>
                    <a:lnTo>
                      <a:pt x="0" y="0"/>
                    </a:lnTo>
                    <a:close/>
                    <a:moveTo>
                      <a:pt x="3" y="1"/>
                    </a:moveTo>
                    <a:lnTo>
                      <a:pt x="166" y="1"/>
                    </a:lnTo>
                    <a:lnTo>
                      <a:pt x="166" y="15"/>
                    </a:lnTo>
                    <a:lnTo>
                      <a:pt x="3" y="15"/>
                    </a:lnTo>
                    <a:lnTo>
                      <a:pt x="3" y="1"/>
                    </a:lnTo>
                    <a:close/>
                  </a:path>
                </a:pathLst>
              </a:custGeom>
              <a:solidFill>
                <a:srgbClr val="D0D0D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5" name="Freeform 307"/>
              <p:cNvSpPr>
                <a:spLocks noEditPoints="1"/>
              </p:cNvSpPr>
              <p:nvPr/>
            </p:nvSpPr>
            <p:spPr bwMode="auto">
              <a:xfrm>
                <a:off x="1068" y="1128"/>
                <a:ext cx="81" cy="7"/>
              </a:xfrm>
              <a:custGeom>
                <a:avLst/>
                <a:gdLst>
                  <a:gd name="T0" fmla="*/ 0 w 163"/>
                  <a:gd name="T1" fmla="*/ 0 h 14"/>
                  <a:gd name="T2" fmla="*/ 163 w 163"/>
                  <a:gd name="T3" fmla="*/ 0 h 14"/>
                  <a:gd name="T4" fmla="*/ 163 w 163"/>
                  <a:gd name="T5" fmla="*/ 14 h 14"/>
                  <a:gd name="T6" fmla="*/ 0 w 163"/>
                  <a:gd name="T7" fmla="*/ 14 h 14"/>
                  <a:gd name="T8" fmla="*/ 0 w 163"/>
                  <a:gd name="T9" fmla="*/ 0 h 14"/>
                  <a:gd name="T10" fmla="*/ 4 w 163"/>
                  <a:gd name="T11" fmla="*/ 0 h 14"/>
                  <a:gd name="T12" fmla="*/ 159 w 163"/>
                  <a:gd name="T13" fmla="*/ 0 h 14"/>
                  <a:gd name="T14" fmla="*/ 159 w 163"/>
                  <a:gd name="T15" fmla="*/ 14 h 14"/>
                  <a:gd name="T16" fmla="*/ 4 w 163"/>
                  <a:gd name="T17" fmla="*/ 14 h 14"/>
                  <a:gd name="T18" fmla="*/ 4 w 163"/>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14"/>
                  <a:gd name="T32" fmla="*/ 163 w 163"/>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14">
                    <a:moveTo>
                      <a:pt x="0" y="0"/>
                    </a:moveTo>
                    <a:lnTo>
                      <a:pt x="163" y="0"/>
                    </a:lnTo>
                    <a:lnTo>
                      <a:pt x="163" y="14"/>
                    </a:lnTo>
                    <a:lnTo>
                      <a:pt x="0" y="14"/>
                    </a:lnTo>
                    <a:lnTo>
                      <a:pt x="0" y="0"/>
                    </a:lnTo>
                    <a:close/>
                    <a:moveTo>
                      <a:pt x="4" y="0"/>
                    </a:moveTo>
                    <a:lnTo>
                      <a:pt x="159" y="0"/>
                    </a:lnTo>
                    <a:lnTo>
                      <a:pt x="159" y="14"/>
                    </a:lnTo>
                    <a:lnTo>
                      <a:pt x="4" y="14"/>
                    </a:lnTo>
                    <a:lnTo>
                      <a:pt x="4"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6" name="Freeform 308"/>
              <p:cNvSpPr>
                <a:spLocks noEditPoints="1"/>
              </p:cNvSpPr>
              <p:nvPr/>
            </p:nvSpPr>
            <p:spPr bwMode="auto">
              <a:xfrm>
                <a:off x="1069" y="1128"/>
                <a:ext cx="78" cy="7"/>
              </a:xfrm>
              <a:custGeom>
                <a:avLst/>
                <a:gdLst>
                  <a:gd name="T0" fmla="*/ 0 w 155"/>
                  <a:gd name="T1" fmla="*/ 0 h 14"/>
                  <a:gd name="T2" fmla="*/ 155 w 155"/>
                  <a:gd name="T3" fmla="*/ 0 h 14"/>
                  <a:gd name="T4" fmla="*/ 155 w 155"/>
                  <a:gd name="T5" fmla="*/ 14 h 14"/>
                  <a:gd name="T6" fmla="*/ 0 w 155"/>
                  <a:gd name="T7" fmla="*/ 14 h 14"/>
                  <a:gd name="T8" fmla="*/ 0 w 155"/>
                  <a:gd name="T9" fmla="*/ 0 h 14"/>
                  <a:gd name="T10" fmla="*/ 3 w 155"/>
                  <a:gd name="T11" fmla="*/ 0 h 14"/>
                  <a:gd name="T12" fmla="*/ 151 w 155"/>
                  <a:gd name="T13" fmla="*/ 0 h 14"/>
                  <a:gd name="T14" fmla="*/ 151 w 155"/>
                  <a:gd name="T15" fmla="*/ 14 h 14"/>
                  <a:gd name="T16" fmla="*/ 3 w 155"/>
                  <a:gd name="T17" fmla="*/ 14 h 14"/>
                  <a:gd name="T18" fmla="*/ 3 w 155"/>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14"/>
                  <a:gd name="T32" fmla="*/ 155 w 155"/>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14">
                    <a:moveTo>
                      <a:pt x="0" y="0"/>
                    </a:moveTo>
                    <a:lnTo>
                      <a:pt x="155" y="0"/>
                    </a:lnTo>
                    <a:lnTo>
                      <a:pt x="155" y="14"/>
                    </a:lnTo>
                    <a:lnTo>
                      <a:pt x="0" y="14"/>
                    </a:lnTo>
                    <a:lnTo>
                      <a:pt x="0" y="0"/>
                    </a:lnTo>
                    <a:close/>
                    <a:moveTo>
                      <a:pt x="3" y="0"/>
                    </a:moveTo>
                    <a:lnTo>
                      <a:pt x="151" y="0"/>
                    </a:lnTo>
                    <a:lnTo>
                      <a:pt x="151" y="14"/>
                    </a:lnTo>
                    <a:lnTo>
                      <a:pt x="3" y="14"/>
                    </a:lnTo>
                    <a:lnTo>
                      <a:pt x="3" y="0"/>
                    </a:lnTo>
                    <a:close/>
                  </a:path>
                </a:pathLst>
              </a:custGeom>
              <a:solidFill>
                <a:srgbClr val="D3D3D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7" name="Freeform 309"/>
              <p:cNvSpPr>
                <a:spLocks noEditPoints="1"/>
              </p:cNvSpPr>
              <p:nvPr/>
            </p:nvSpPr>
            <p:spPr bwMode="auto">
              <a:xfrm>
                <a:off x="1071" y="1128"/>
                <a:ext cx="74" cy="7"/>
              </a:xfrm>
              <a:custGeom>
                <a:avLst/>
                <a:gdLst>
                  <a:gd name="T0" fmla="*/ 0 w 148"/>
                  <a:gd name="T1" fmla="*/ 0 h 14"/>
                  <a:gd name="T2" fmla="*/ 148 w 148"/>
                  <a:gd name="T3" fmla="*/ 0 h 14"/>
                  <a:gd name="T4" fmla="*/ 148 w 148"/>
                  <a:gd name="T5" fmla="*/ 14 h 14"/>
                  <a:gd name="T6" fmla="*/ 0 w 148"/>
                  <a:gd name="T7" fmla="*/ 14 h 14"/>
                  <a:gd name="T8" fmla="*/ 0 w 148"/>
                  <a:gd name="T9" fmla="*/ 0 h 14"/>
                  <a:gd name="T10" fmla="*/ 3 w 148"/>
                  <a:gd name="T11" fmla="*/ 0 h 14"/>
                  <a:gd name="T12" fmla="*/ 145 w 148"/>
                  <a:gd name="T13" fmla="*/ 0 h 14"/>
                  <a:gd name="T14" fmla="*/ 145 w 148"/>
                  <a:gd name="T15" fmla="*/ 13 h 14"/>
                  <a:gd name="T16" fmla="*/ 3 w 148"/>
                  <a:gd name="T17" fmla="*/ 13 h 14"/>
                  <a:gd name="T18" fmla="*/ 3 w 148"/>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4"/>
                  <a:gd name="T32" fmla="*/ 148 w 148"/>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4">
                    <a:moveTo>
                      <a:pt x="0" y="0"/>
                    </a:moveTo>
                    <a:lnTo>
                      <a:pt x="148" y="0"/>
                    </a:lnTo>
                    <a:lnTo>
                      <a:pt x="148" y="14"/>
                    </a:lnTo>
                    <a:lnTo>
                      <a:pt x="0" y="14"/>
                    </a:lnTo>
                    <a:lnTo>
                      <a:pt x="0" y="0"/>
                    </a:lnTo>
                    <a:close/>
                    <a:moveTo>
                      <a:pt x="3" y="0"/>
                    </a:moveTo>
                    <a:lnTo>
                      <a:pt x="145" y="0"/>
                    </a:lnTo>
                    <a:lnTo>
                      <a:pt x="145" y="13"/>
                    </a:lnTo>
                    <a:lnTo>
                      <a:pt x="3" y="13"/>
                    </a:lnTo>
                    <a:lnTo>
                      <a:pt x="3" y="0"/>
                    </a:lnTo>
                    <a:close/>
                  </a:path>
                </a:pathLst>
              </a:custGeom>
              <a:solidFill>
                <a:srgbClr val="D5D5D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8" name="Freeform 310"/>
              <p:cNvSpPr>
                <a:spLocks noEditPoints="1"/>
              </p:cNvSpPr>
              <p:nvPr/>
            </p:nvSpPr>
            <p:spPr bwMode="auto">
              <a:xfrm>
                <a:off x="1072" y="1128"/>
                <a:ext cx="71" cy="6"/>
              </a:xfrm>
              <a:custGeom>
                <a:avLst/>
                <a:gdLst>
                  <a:gd name="T0" fmla="*/ 0 w 142"/>
                  <a:gd name="T1" fmla="*/ 0 h 13"/>
                  <a:gd name="T2" fmla="*/ 142 w 142"/>
                  <a:gd name="T3" fmla="*/ 0 h 13"/>
                  <a:gd name="T4" fmla="*/ 142 w 142"/>
                  <a:gd name="T5" fmla="*/ 13 h 13"/>
                  <a:gd name="T6" fmla="*/ 0 w 142"/>
                  <a:gd name="T7" fmla="*/ 13 h 13"/>
                  <a:gd name="T8" fmla="*/ 0 w 142"/>
                  <a:gd name="T9" fmla="*/ 0 h 13"/>
                  <a:gd name="T10" fmla="*/ 3 w 142"/>
                  <a:gd name="T11" fmla="*/ 1 h 13"/>
                  <a:gd name="T12" fmla="*/ 138 w 142"/>
                  <a:gd name="T13" fmla="*/ 1 h 13"/>
                  <a:gd name="T14" fmla="*/ 138 w 142"/>
                  <a:gd name="T15" fmla="*/ 13 h 13"/>
                  <a:gd name="T16" fmla="*/ 3 w 142"/>
                  <a:gd name="T17" fmla="*/ 13 h 13"/>
                  <a:gd name="T18" fmla="*/ 3 w 142"/>
                  <a:gd name="T19" fmla="*/ 1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3"/>
                  <a:gd name="T32" fmla="*/ 142 w 142"/>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3">
                    <a:moveTo>
                      <a:pt x="0" y="0"/>
                    </a:moveTo>
                    <a:lnTo>
                      <a:pt x="142" y="0"/>
                    </a:lnTo>
                    <a:lnTo>
                      <a:pt x="142" y="13"/>
                    </a:lnTo>
                    <a:lnTo>
                      <a:pt x="0" y="13"/>
                    </a:lnTo>
                    <a:lnTo>
                      <a:pt x="0" y="0"/>
                    </a:lnTo>
                    <a:close/>
                    <a:moveTo>
                      <a:pt x="3" y="1"/>
                    </a:moveTo>
                    <a:lnTo>
                      <a:pt x="138" y="1"/>
                    </a:lnTo>
                    <a:lnTo>
                      <a:pt x="138" y="13"/>
                    </a:lnTo>
                    <a:lnTo>
                      <a:pt x="3" y="13"/>
                    </a:lnTo>
                    <a:lnTo>
                      <a:pt x="3" y="1"/>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59" name="Freeform 311"/>
              <p:cNvSpPr>
                <a:spLocks noEditPoints="1"/>
              </p:cNvSpPr>
              <p:nvPr/>
            </p:nvSpPr>
            <p:spPr bwMode="auto">
              <a:xfrm>
                <a:off x="1074" y="1128"/>
                <a:ext cx="68" cy="6"/>
              </a:xfrm>
              <a:custGeom>
                <a:avLst/>
                <a:gdLst>
                  <a:gd name="T0" fmla="*/ 0 w 135"/>
                  <a:gd name="T1" fmla="*/ 0 h 12"/>
                  <a:gd name="T2" fmla="*/ 135 w 135"/>
                  <a:gd name="T3" fmla="*/ 0 h 12"/>
                  <a:gd name="T4" fmla="*/ 135 w 135"/>
                  <a:gd name="T5" fmla="*/ 12 h 12"/>
                  <a:gd name="T6" fmla="*/ 0 w 135"/>
                  <a:gd name="T7" fmla="*/ 12 h 12"/>
                  <a:gd name="T8" fmla="*/ 0 w 135"/>
                  <a:gd name="T9" fmla="*/ 0 h 12"/>
                  <a:gd name="T10" fmla="*/ 4 w 135"/>
                  <a:gd name="T11" fmla="*/ 0 h 12"/>
                  <a:gd name="T12" fmla="*/ 132 w 135"/>
                  <a:gd name="T13" fmla="*/ 0 h 12"/>
                  <a:gd name="T14" fmla="*/ 132 w 135"/>
                  <a:gd name="T15" fmla="*/ 12 h 12"/>
                  <a:gd name="T16" fmla="*/ 4 w 135"/>
                  <a:gd name="T17" fmla="*/ 12 h 12"/>
                  <a:gd name="T18" fmla="*/ 4 w 1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5"/>
                  <a:gd name="T31" fmla="*/ 0 h 12"/>
                  <a:gd name="T32" fmla="*/ 135 w 13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5" h="12">
                    <a:moveTo>
                      <a:pt x="0" y="0"/>
                    </a:moveTo>
                    <a:lnTo>
                      <a:pt x="135" y="0"/>
                    </a:lnTo>
                    <a:lnTo>
                      <a:pt x="135" y="12"/>
                    </a:lnTo>
                    <a:lnTo>
                      <a:pt x="0" y="12"/>
                    </a:lnTo>
                    <a:lnTo>
                      <a:pt x="0" y="0"/>
                    </a:lnTo>
                    <a:close/>
                    <a:moveTo>
                      <a:pt x="4" y="0"/>
                    </a:moveTo>
                    <a:lnTo>
                      <a:pt x="132" y="0"/>
                    </a:lnTo>
                    <a:lnTo>
                      <a:pt x="132" y="12"/>
                    </a:lnTo>
                    <a:lnTo>
                      <a:pt x="4" y="12"/>
                    </a:lnTo>
                    <a:lnTo>
                      <a:pt x="4"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0" name="Freeform 312"/>
              <p:cNvSpPr>
                <a:spLocks noEditPoints="1"/>
              </p:cNvSpPr>
              <p:nvPr/>
            </p:nvSpPr>
            <p:spPr bwMode="auto">
              <a:xfrm>
                <a:off x="1076" y="1128"/>
                <a:ext cx="64" cy="6"/>
              </a:xfrm>
              <a:custGeom>
                <a:avLst/>
                <a:gdLst>
                  <a:gd name="T0" fmla="*/ 0 w 128"/>
                  <a:gd name="T1" fmla="*/ 0 h 12"/>
                  <a:gd name="T2" fmla="*/ 128 w 128"/>
                  <a:gd name="T3" fmla="*/ 0 h 12"/>
                  <a:gd name="T4" fmla="*/ 128 w 128"/>
                  <a:gd name="T5" fmla="*/ 12 h 12"/>
                  <a:gd name="T6" fmla="*/ 0 w 128"/>
                  <a:gd name="T7" fmla="*/ 12 h 12"/>
                  <a:gd name="T8" fmla="*/ 0 w 128"/>
                  <a:gd name="T9" fmla="*/ 0 h 12"/>
                  <a:gd name="T10" fmla="*/ 3 w 128"/>
                  <a:gd name="T11" fmla="*/ 0 h 12"/>
                  <a:gd name="T12" fmla="*/ 124 w 128"/>
                  <a:gd name="T13" fmla="*/ 0 h 12"/>
                  <a:gd name="T14" fmla="*/ 124 w 128"/>
                  <a:gd name="T15" fmla="*/ 12 h 12"/>
                  <a:gd name="T16" fmla="*/ 3 w 128"/>
                  <a:gd name="T17" fmla="*/ 12 h 12"/>
                  <a:gd name="T18" fmla="*/ 3 w 128"/>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2"/>
                  <a:gd name="T32" fmla="*/ 128 w 128"/>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2">
                    <a:moveTo>
                      <a:pt x="0" y="0"/>
                    </a:moveTo>
                    <a:lnTo>
                      <a:pt x="128" y="0"/>
                    </a:lnTo>
                    <a:lnTo>
                      <a:pt x="128" y="12"/>
                    </a:lnTo>
                    <a:lnTo>
                      <a:pt x="0" y="12"/>
                    </a:lnTo>
                    <a:lnTo>
                      <a:pt x="0" y="0"/>
                    </a:lnTo>
                    <a:close/>
                    <a:moveTo>
                      <a:pt x="3" y="0"/>
                    </a:moveTo>
                    <a:lnTo>
                      <a:pt x="124" y="0"/>
                    </a:lnTo>
                    <a:lnTo>
                      <a:pt x="124" y="12"/>
                    </a:lnTo>
                    <a:lnTo>
                      <a:pt x="3" y="12"/>
                    </a:lnTo>
                    <a:lnTo>
                      <a:pt x="3"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1" name="Freeform 313"/>
              <p:cNvSpPr>
                <a:spLocks noEditPoints="1"/>
              </p:cNvSpPr>
              <p:nvPr/>
            </p:nvSpPr>
            <p:spPr bwMode="auto">
              <a:xfrm>
                <a:off x="1078" y="1128"/>
                <a:ext cx="60" cy="6"/>
              </a:xfrm>
              <a:custGeom>
                <a:avLst/>
                <a:gdLst>
                  <a:gd name="T0" fmla="*/ 0 w 121"/>
                  <a:gd name="T1" fmla="*/ 0 h 12"/>
                  <a:gd name="T2" fmla="*/ 121 w 121"/>
                  <a:gd name="T3" fmla="*/ 0 h 12"/>
                  <a:gd name="T4" fmla="*/ 121 w 121"/>
                  <a:gd name="T5" fmla="*/ 12 h 12"/>
                  <a:gd name="T6" fmla="*/ 0 w 121"/>
                  <a:gd name="T7" fmla="*/ 12 h 12"/>
                  <a:gd name="T8" fmla="*/ 0 w 121"/>
                  <a:gd name="T9" fmla="*/ 0 h 12"/>
                  <a:gd name="T10" fmla="*/ 4 w 121"/>
                  <a:gd name="T11" fmla="*/ 0 h 12"/>
                  <a:gd name="T12" fmla="*/ 118 w 121"/>
                  <a:gd name="T13" fmla="*/ 0 h 12"/>
                  <a:gd name="T14" fmla="*/ 118 w 121"/>
                  <a:gd name="T15" fmla="*/ 11 h 12"/>
                  <a:gd name="T16" fmla="*/ 4 w 121"/>
                  <a:gd name="T17" fmla="*/ 11 h 12"/>
                  <a:gd name="T18" fmla="*/ 4 w 12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
                  <a:gd name="T32" fmla="*/ 121 w 121"/>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
                    <a:moveTo>
                      <a:pt x="0" y="0"/>
                    </a:moveTo>
                    <a:lnTo>
                      <a:pt x="121" y="0"/>
                    </a:lnTo>
                    <a:lnTo>
                      <a:pt x="121" y="12"/>
                    </a:lnTo>
                    <a:lnTo>
                      <a:pt x="0" y="12"/>
                    </a:lnTo>
                    <a:lnTo>
                      <a:pt x="0" y="0"/>
                    </a:lnTo>
                    <a:close/>
                    <a:moveTo>
                      <a:pt x="4" y="0"/>
                    </a:moveTo>
                    <a:lnTo>
                      <a:pt x="118" y="0"/>
                    </a:lnTo>
                    <a:lnTo>
                      <a:pt x="118" y="11"/>
                    </a:lnTo>
                    <a:lnTo>
                      <a:pt x="4" y="11"/>
                    </a:lnTo>
                    <a:lnTo>
                      <a:pt x="4"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2" name="Freeform 314"/>
              <p:cNvSpPr>
                <a:spLocks noEditPoints="1"/>
              </p:cNvSpPr>
              <p:nvPr/>
            </p:nvSpPr>
            <p:spPr bwMode="auto">
              <a:xfrm>
                <a:off x="1079" y="1128"/>
                <a:ext cx="57" cy="6"/>
              </a:xfrm>
              <a:custGeom>
                <a:avLst/>
                <a:gdLst>
                  <a:gd name="T0" fmla="*/ 0 w 114"/>
                  <a:gd name="T1" fmla="*/ 0 h 11"/>
                  <a:gd name="T2" fmla="*/ 114 w 114"/>
                  <a:gd name="T3" fmla="*/ 0 h 11"/>
                  <a:gd name="T4" fmla="*/ 114 w 114"/>
                  <a:gd name="T5" fmla="*/ 11 h 11"/>
                  <a:gd name="T6" fmla="*/ 0 w 114"/>
                  <a:gd name="T7" fmla="*/ 11 h 11"/>
                  <a:gd name="T8" fmla="*/ 0 w 114"/>
                  <a:gd name="T9" fmla="*/ 0 h 11"/>
                  <a:gd name="T10" fmla="*/ 3 w 114"/>
                  <a:gd name="T11" fmla="*/ 2 h 11"/>
                  <a:gd name="T12" fmla="*/ 112 w 114"/>
                  <a:gd name="T13" fmla="*/ 2 h 11"/>
                  <a:gd name="T14" fmla="*/ 112 w 114"/>
                  <a:gd name="T15" fmla="*/ 11 h 11"/>
                  <a:gd name="T16" fmla="*/ 3 w 114"/>
                  <a:gd name="T17" fmla="*/ 11 h 11"/>
                  <a:gd name="T18" fmla="*/ 3 w 114"/>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
                  <a:gd name="T32" fmla="*/ 114 w 11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
                    <a:moveTo>
                      <a:pt x="0" y="0"/>
                    </a:moveTo>
                    <a:lnTo>
                      <a:pt x="114" y="0"/>
                    </a:lnTo>
                    <a:lnTo>
                      <a:pt x="114" y="11"/>
                    </a:lnTo>
                    <a:lnTo>
                      <a:pt x="0" y="11"/>
                    </a:lnTo>
                    <a:lnTo>
                      <a:pt x="0" y="0"/>
                    </a:lnTo>
                    <a:close/>
                    <a:moveTo>
                      <a:pt x="3" y="2"/>
                    </a:moveTo>
                    <a:lnTo>
                      <a:pt x="112" y="2"/>
                    </a:lnTo>
                    <a:lnTo>
                      <a:pt x="112" y="11"/>
                    </a:lnTo>
                    <a:lnTo>
                      <a:pt x="3" y="11"/>
                    </a:lnTo>
                    <a:lnTo>
                      <a:pt x="3" y="2"/>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3" name="Freeform 315"/>
              <p:cNvSpPr>
                <a:spLocks noEditPoints="1"/>
              </p:cNvSpPr>
              <p:nvPr/>
            </p:nvSpPr>
            <p:spPr bwMode="auto">
              <a:xfrm>
                <a:off x="1081" y="1129"/>
                <a:ext cx="54" cy="5"/>
              </a:xfrm>
              <a:custGeom>
                <a:avLst/>
                <a:gdLst>
                  <a:gd name="T0" fmla="*/ 0 w 109"/>
                  <a:gd name="T1" fmla="*/ 0 h 9"/>
                  <a:gd name="T2" fmla="*/ 109 w 109"/>
                  <a:gd name="T3" fmla="*/ 0 h 9"/>
                  <a:gd name="T4" fmla="*/ 109 w 109"/>
                  <a:gd name="T5" fmla="*/ 9 h 9"/>
                  <a:gd name="T6" fmla="*/ 0 w 109"/>
                  <a:gd name="T7" fmla="*/ 9 h 9"/>
                  <a:gd name="T8" fmla="*/ 0 w 109"/>
                  <a:gd name="T9" fmla="*/ 0 h 9"/>
                  <a:gd name="T10" fmla="*/ 4 w 109"/>
                  <a:gd name="T11" fmla="*/ 0 h 9"/>
                  <a:gd name="T12" fmla="*/ 105 w 109"/>
                  <a:gd name="T13" fmla="*/ 0 h 9"/>
                  <a:gd name="T14" fmla="*/ 105 w 109"/>
                  <a:gd name="T15" fmla="*/ 9 h 9"/>
                  <a:gd name="T16" fmla="*/ 4 w 109"/>
                  <a:gd name="T17" fmla="*/ 9 h 9"/>
                  <a:gd name="T18" fmla="*/ 4 w 109"/>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
                  <a:gd name="T31" fmla="*/ 0 h 9"/>
                  <a:gd name="T32" fmla="*/ 109 w 109"/>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 h="9">
                    <a:moveTo>
                      <a:pt x="0" y="0"/>
                    </a:moveTo>
                    <a:lnTo>
                      <a:pt x="109" y="0"/>
                    </a:lnTo>
                    <a:lnTo>
                      <a:pt x="109" y="9"/>
                    </a:lnTo>
                    <a:lnTo>
                      <a:pt x="0" y="9"/>
                    </a:lnTo>
                    <a:lnTo>
                      <a:pt x="0" y="0"/>
                    </a:lnTo>
                    <a:close/>
                    <a:moveTo>
                      <a:pt x="4" y="0"/>
                    </a:moveTo>
                    <a:lnTo>
                      <a:pt x="105" y="0"/>
                    </a:lnTo>
                    <a:lnTo>
                      <a:pt x="105" y="9"/>
                    </a:lnTo>
                    <a:lnTo>
                      <a:pt x="4" y="9"/>
                    </a:lnTo>
                    <a:lnTo>
                      <a:pt x="4"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4" name="Freeform 316"/>
              <p:cNvSpPr>
                <a:spLocks noEditPoints="1"/>
              </p:cNvSpPr>
              <p:nvPr/>
            </p:nvSpPr>
            <p:spPr bwMode="auto">
              <a:xfrm>
                <a:off x="1083" y="1129"/>
                <a:ext cx="50" cy="5"/>
              </a:xfrm>
              <a:custGeom>
                <a:avLst/>
                <a:gdLst>
                  <a:gd name="T0" fmla="*/ 0 w 101"/>
                  <a:gd name="T1" fmla="*/ 0 h 9"/>
                  <a:gd name="T2" fmla="*/ 101 w 101"/>
                  <a:gd name="T3" fmla="*/ 0 h 9"/>
                  <a:gd name="T4" fmla="*/ 101 w 101"/>
                  <a:gd name="T5" fmla="*/ 9 h 9"/>
                  <a:gd name="T6" fmla="*/ 0 w 101"/>
                  <a:gd name="T7" fmla="*/ 9 h 9"/>
                  <a:gd name="T8" fmla="*/ 0 w 101"/>
                  <a:gd name="T9" fmla="*/ 0 h 9"/>
                  <a:gd name="T10" fmla="*/ 2 w 101"/>
                  <a:gd name="T11" fmla="*/ 0 h 9"/>
                  <a:gd name="T12" fmla="*/ 97 w 101"/>
                  <a:gd name="T13" fmla="*/ 0 h 9"/>
                  <a:gd name="T14" fmla="*/ 97 w 101"/>
                  <a:gd name="T15" fmla="*/ 8 h 9"/>
                  <a:gd name="T16" fmla="*/ 2 w 101"/>
                  <a:gd name="T17" fmla="*/ 8 h 9"/>
                  <a:gd name="T18" fmla="*/ 2 w 10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9"/>
                  <a:gd name="T32" fmla="*/ 101 w 10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9">
                    <a:moveTo>
                      <a:pt x="0" y="0"/>
                    </a:moveTo>
                    <a:lnTo>
                      <a:pt x="101" y="0"/>
                    </a:lnTo>
                    <a:lnTo>
                      <a:pt x="101" y="9"/>
                    </a:lnTo>
                    <a:lnTo>
                      <a:pt x="0" y="9"/>
                    </a:lnTo>
                    <a:lnTo>
                      <a:pt x="0" y="0"/>
                    </a:lnTo>
                    <a:close/>
                    <a:moveTo>
                      <a:pt x="2" y="0"/>
                    </a:moveTo>
                    <a:lnTo>
                      <a:pt x="97" y="0"/>
                    </a:lnTo>
                    <a:lnTo>
                      <a:pt x="97" y="8"/>
                    </a:lnTo>
                    <a:lnTo>
                      <a:pt x="2" y="8"/>
                    </a:lnTo>
                    <a:lnTo>
                      <a:pt x="2"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5" name="Freeform 317"/>
              <p:cNvSpPr>
                <a:spLocks noEditPoints="1"/>
              </p:cNvSpPr>
              <p:nvPr/>
            </p:nvSpPr>
            <p:spPr bwMode="auto">
              <a:xfrm>
                <a:off x="1084" y="1129"/>
                <a:ext cx="48" cy="4"/>
              </a:xfrm>
              <a:custGeom>
                <a:avLst/>
                <a:gdLst>
                  <a:gd name="T0" fmla="*/ 0 w 95"/>
                  <a:gd name="T1" fmla="*/ 0 h 8"/>
                  <a:gd name="T2" fmla="*/ 95 w 95"/>
                  <a:gd name="T3" fmla="*/ 0 h 8"/>
                  <a:gd name="T4" fmla="*/ 95 w 95"/>
                  <a:gd name="T5" fmla="*/ 8 h 8"/>
                  <a:gd name="T6" fmla="*/ 0 w 95"/>
                  <a:gd name="T7" fmla="*/ 8 h 8"/>
                  <a:gd name="T8" fmla="*/ 0 w 95"/>
                  <a:gd name="T9" fmla="*/ 0 h 8"/>
                  <a:gd name="T10" fmla="*/ 4 w 95"/>
                  <a:gd name="T11" fmla="*/ 0 h 8"/>
                  <a:gd name="T12" fmla="*/ 92 w 95"/>
                  <a:gd name="T13" fmla="*/ 0 h 8"/>
                  <a:gd name="T14" fmla="*/ 92 w 95"/>
                  <a:gd name="T15" fmla="*/ 8 h 8"/>
                  <a:gd name="T16" fmla="*/ 4 w 95"/>
                  <a:gd name="T17" fmla="*/ 8 h 8"/>
                  <a:gd name="T18" fmla="*/ 4 w 95"/>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8"/>
                  <a:gd name="T32" fmla="*/ 95 w 95"/>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8">
                    <a:moveTo>
                      <a:pt x="0" y="0"/>
                    </a:moveTo>
                    <a:lnTo>
                      <a:pt x="95" y="0"/>
                    </a:lnTo>
                    <a:lnTo>
                      <a:pt x="95" y="8"/>
                    </a:lnTo>
                    <a:lnTo>
                      <a:pt x="0" y="8"/>
                    </a:lnTo>
                    <a:lnTo>
                      <a:pt x="0" y="0"/>
                    </a:lnTo>
                    <a:close/>
                    <a:moveTo>
                      <a:pt x="4" y="0"/>
                    </a:moveTo>
                    <a:lnTo>
                      <a:pt x="92" y="0"/>
                    </a:lnTo>
                    <a:lnTo>
                      <a:pt x="92" y="8"/>
                    </a:lnTo>
                    <a:lnTo>
                      <a:pt x="4" y="8"/>
                    </a:lnTo>
                    <a:lnTo>
                      <a:pt x="4"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6" name="Freeform 318"/>
              <p:cNvSpPr>
                <a:spLocks noEditPoints="1"/>
              </p:cNvSpPr>
              <p:nvPr/>
            </p:nvSpPr>
            <p:spPr bwMode="auto">
              <a:xfrm>
                <a:off x="1086" y="1129"/>
                <a:ext cx="44" cy="4"/>
              </a:xfrm>
              <a:custGeom>
                <a:avLst/>
                <a:gdLst>
                  <a:gd name="T0" fmla="*/ 0 w 88"/>
                  <a:gd name="T1" fmla="*/ 0 h 8"/>
                  <a:gd name="T2" fmla="*/ 88 w 88"/>
                  <a:gd name="T3" fmla="*/ 0 h 8"/>
                  <a:gd name="T4" fmla="*/ 88 w 88"/>
                  <a:gd name="T5" fmla="*/ 8 h 8"/>
                  <a:gd name="T6" fmla="*/ 0 w 88"/>
                  <a:gd name="T7" fmla="*/ 8 h 8"/>
                  <a:gd name="T8" fmla="*/ 0 w 88"/>
                  <a:gd name="T9" fmla="*/ 0 h 8"/>
                  <a:gd name="T10" fmla="*/ 3 w 88"/>
                  <a:gd name="T11" fmla="*/ 1 h 8"/>
                  <a:gd name="T12" fmla="*/ 84 w 88"/>
                  <a:gd name="T13" fmla="*/ 1 h 8"/>
                  <a:gd name="T14" fmla="*/ 84 w 88"/>
                  <a:gd name="T15" fmla="*/ 8 h 8"/>
                  <a:gd name="T16" fmla="*/ 3 w 88"/>
                  <a:gd name="T17" fmla="*/ 8 h 8"/>
                  <a:gd name="T18" fmla="*/ 3 w 88"/>
                  <a:gd name="T19" fmla="*/ 1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8"/>
                  <a:gd name="T32" fmla="*/ 88 w 88"/>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8">
                    <a:moveTo>
                      <a:pt x="0" y="0"/>
                    </a:moveTo>
                    <a:lnTo>
                      <a:pt x="88" y="0"/>
                    </a:lnTo>
                    <a:lnTo>
                      <a:pt x="88" y="8"/>
                    </a:lnTo>
                    <a:lnTo>
                      <a:pt x="0" y="8"/>
                    </a:lnTo>
                    <a:lnTo>
                      <a:pt x="0" y="0"/>
                    </a:lnTo>
                    <a:close/>
                    <a:moveTo>
                      <a:pt x="3" y="1"/>
                    </a:moveTo>
                    <a:lnTo>
                      <a:pt x="84" y="1"/>
                    </a:lnTo>
                    <a:lnTo>
                      <a:pt x="84" y="8"/>
                    </a:lnTo>
                    <a:lnTo>
                      <a:pt x="3" y="8"/>
                    </a:lnTo>
                    <a:lnTo>
                      <a:pt x="3" y="1"/>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7" name="Freeform 319"/>
              <p:cNvSpPr>
                <a:spLocks noEditPoints="1"/>
              </p:cNvSpPr>
              <p:nvPr/>
            </p:nvSpPr>
            <p:spPr bwMode="auto">
              <a:xfrm>
                <a:off x="1088" y="1129"/>
                <a:ext cx="40" cy="4"/>
              </a:xfrm>
              <a:custGeom>
                <a:avLst/>
                <a:gdLst>
                  <a:gd name="T0" fmla="*/ 0 w 81"/>
                  <a:gd name="T1" fmla="*/ 0 h 7"/>
                  <a:gd name="T2" fmla="*/ 81 w 81"/>
                  <a:gd name="T3" fmla="*/ 0 h 7"/>
                  <a:gd name="T4" fmla="*/ 81 w 81"/>
                  <a:gd name="T5" fmla="*/ 7 h 7"/>
                  <a:gd name="T6" fmla="*/ 0 w 81"/>
                  <a:gd name="T7" fmla="*/ 7 h 7"/>
                  <a:gd name="T8" fmla="*/ 0 w 81"/>
                  <a:gd name="T9" fmla="*/ 0 h 7"/>
                  <a:gd name="T10" fmla="*/ 4 w 81"/>
                  <a:gd name="T11" fmla="*/ 0 h 7"/>
                  <a:gd name="T12" fmla="*/ 78 w 81"/>
                  <a:gd name="T13" fmla="*/ 0 h 7"/>
                  <a:gd name="T14" fmla="*/ 78 w 81"/>
                  <a:gd name="T15" fmla="*/ 7 h 7"/>
                  <a:gd name="T16" fmla="*/ 4 w 81"/>
                  <a:gd name="T17" fmla="*/ 7 h 7"/>
                  <a:gd name="T18" fmla="*/ 4 w 81"/>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7"/>
                  <a:gd name="T32" fmla="*/ 81 w 81"/>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7">
                    <a:moveTo>
                      <a:pt x="0" y="0"/>
                    </a:moveTo>
                    <a:lnTo>
                      <a:pt x="81" y="0"/>
                    </a:lnTo>
                    <a:lnTo>
                      <a:pt x="81" y="7"/>
                    </a:lnTo>
                    <a:lnTo>
                      <a:pt x="0" y="7"/>
                    </a:lnTo>
                    <a:lnTo>
                      <a:pt x="0" y="0"/>
                    </a:lnTo>
                    <a:close/>
                    <a:moveTo>
                      <a:pt x="4" y="0"/>
                    </a:moveTo>
                    <a:lnTo>
                      <a:pt x="78" y="0"/>
                    </a:lnTo>
                    <a:lnTo>
                      <a:pt x="78" y="7"/>
                    </a:lnTo>
                    <a:lnTo>
                      <a:pt x="4" y="7"/>
                    </a:lnTo>
                    <a:lnTo>
                      <a:pt x="4"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8" name="Freeform 320"/>
              <p:cNvSpPr>
                <a:spLocks noEditPoints="1"/>
              </p:cNvSpPr>
              <p:nvPr/>
            </p:nvSpPr>
            <p:spPr bwMode="auto">
              <a:xfrm>
                <a:off x="1089" y="1129"/>
                <a:ext cx="37" cy="4"/>
              </a:xfrm>
              <a:custGeom>
                <a:avLst/>
                <a:gdLst>
                  <a:gd name="T0" fmla="*/ 0 w 74"/>
                  <a:gd name="T1" fmla="*/ 0 h 7"/>
                  <a:gd name="T2" fmla="*/ 74 w 74"/>
                  <a:gd name="T3" fmla="*/ 0 h 7"/>
                  <a:gd name="T4" fmla="*/ 74 w 74"/>
                  <a:gd name="T5" fmla="*/ 7 h 7"/>
                  <a:gd name="T6" fmla="*/ 0 w 74"/>
                  <a:gd name="T7" fmla="*/ 7 h 7"/>
                  <a:gd name="T8" fmla="*/ 0 w 74"/>
                  <a:gd name="T9" fmla="*/ 0 h 7"/>
                  <a:gd name="T10" fmla="*/ 3 w 74"/>
                  <a:gd name="T11" fmla="*/ 0 h 7"/>
                  <a:gd name="T12" fmla="*/ 70 w 74"/>
                  <a:gd name="T13" fmla="*/ 0 h 7"/>
                  <a:gd name="T14" fmla="*/ 70 w 74"/>
                  <a:gd name="T15" fmla="*/ 6 h 7"/>
                  <a:gd name="T16" fmla="*/ 3 w 74"/>
                  <a:gd name="T17" fmla="*/ 6 h 7"/>
                  <a:gd name="T18" fmla="*/ 3 w 74"/>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7"/>
                  <a:gd name="T32" fmla="*/ 74 w 74"/>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7">
                    <a:moveTo>
                      <a:pt x="0" y="0"/>
                    </a:moveTo>
                    <a:lnTo>
                      <a:pt x="74" y="0"/>
                    </a:lnTo>
                    <a:lnTo>
                      <a:pt x="74" y="7"/>
                    </a:lnTo>
                    <a:lnTo>
                      <a:pt x="0" y="7"/>
                    </a:lnTo>
                    <a:lnTo>
                      <a:pt x="0" y="0"/>
                    </a:lnTo>
                    <a:close/>
                    <a:moveTo>
                      <a:pt x="3" y="0"/>
                    </a:moveTo>
                    <a:lnTo>
                      <a:pt x="70" y="0"/>
                    </a:lnTo>
                    <a:lnTo>
                      <a:pt x="70" y="6"/>
                    </a:lnTo>
                    <a:lnTo>
                      <a:pt x="3" y="6"/>
                    </a:lnTo>
                    <a:lnTo>
                      <a:pt x="3"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69" name="Freeform 321"/>
              <p:cNvSpPr>
                <a:spLocks noEditPoints="1"/>
              </p:cNvSpPr>
              <p:nvPr/>
            </p:nvSpPr>
            <p:spPr bwMode="auto">
              <a:xfrm>
                <a:off x="1091" y="1129"/>
                <a:ext cx="34" cy="3"/>
              </a:xfrm>
              <a:custGeom>
                <a:avLst/>
                <a:gdLst>
                  <a:gd name="T0" fmla="*/ 0 w 67"/>
                  <a:gd name="T1" fmla="*/ 0 h 6"/>
                  <a:gd name="T2" fmla="*/ 67 w 67"/>
                  <a:gd name="T3" fmla="*/ 0 h 6"/>
                  <a:gd name="T4" fmla="*/ 67 w 67"/>
                  <a:gd name="T5" fmla="*/ 6 h 6"/>
                  <a:gd name="T6" fmla="*/ 0 w 67"/>
                  <a:gd name="T7" fmla="*/ 6 h 6"/>
                  <a:gd name="T8" fmla="*/ 0 w 67"/>
                  <a:gd name="T9" fmla="*/ 0 h 6"/>
                  <a:gd name="T10" fmla="*/ 4 w 67"/>
                  <a:gd name="T11" fmla="*/ 0 h 6"/>
                  <a:gd name="T12" fmla="*/ 65 w 67"/>
                  <a:gd name="T13" fmla="*/ 0 h 6"/>
                  <a:gd name="T14" fmla="*/ 65 w 67"/>
                  <a:gd name="T15" fmla="*/ 6 h 6"/>
                  <a:gd name="T16" fmla="*/ 4 w 67"/>
                  <a:gd name="T17" fmla="*/ 6 h 6"/>
                  <a:gd name="T18" fmla="*/ 4 w 67"/>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6"/>
                  <a:gd name="T32" fmla="*/ 67 w 67"/>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6">
                    <a:moveTo>
                      <a:pt x="0" y="0"/>
                    </a:moveTo>
                    <a:lnTo>
                      <a:pt x="67" y="0"/>
                    </a:lnTo>
                    <a:lnTo>
                      <a:pt x="67" y="6"/>
                    </a:lnTo>
                    <a:lnTo>
                      <a:pt x="0" y="6"/>
                    </a:lnTo>
                    <a:lnTo>
                      <a:pt x="0" y="0"/>
                    </a:lnTo>
                    <a:close/>
                    <a:moveTo>
                      <a:pt x="4" y="0"/>
                    </a:moveTo>
                    <a:lnTo>
                      <a:pt x="65" y="0"/>
                    </a:lnTo>
                    <a:lnTo>
                      <a:pt x="65" y="6"/>
                    </a:lnTo>
                    <a:lnTo>
                      <a:pt x="4" y="6"/>
                    </a:lnTo>
                    <a:lnTo>
                      <a:pt x="4"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0" name="Freeform 322"/>
              <p:cNvSpPr>
                <a:spLocks noEditPoints="1"/>
              </p:cNvSpPr>
              <p:nvPr/>
            </p:nvSpPr>
            <p:spPr bwMode="auto">
              <a:xfrm>
                <a:off x="1093" y="1129"/>
                <a:ext cx="30" cy="3"/>
              </a:xfrm>
              <a:custGeom>
                <a:avLst/>
                <a:gdLst>
                  <a:gd name="T0" fmla="*/ 0 w 61"/>
                  <a:gd name="T1" fmla="*/ 0 h 6"/>
                  <a:gd name="T2" fmla="*/ 61 w 61"/>
                  <a:gd name="T3" fmla="*/ 0 h 6"/>
                  <a:gd name="T4" fmla="*/ 61 w 61"/>
                  <a:gd name="T5" fmla="*/ 6 h 6"/>
                  <a:gd name="T6" fmla="*/ 0 w 61"/>
                  <a:gd name="T7" fmla="*/ 6 h 6"/>
                  <a:gd name="T8" fmla="*/ 0 w 61"/>
                  <a:gd name="T9" fmla="*/ 0 h 6"/>
                  <a:gd name="T10" fmla="*/ 3 w 61"/>
                  <a:gd name="T11" fmla="*/ 1 h 6"/>
                  <a:gd name="T12" fmla="*/ 57 w 61"/>
                  <a:gd name="T13" fmla="*/ 1 h 6"/>
                  <a:gd name="T14" fmla="*/ 57 w 61"/>
                  <a:gd name="T15" fmla="*/ 6 h 6"/>
                  <a:gd name="T16" fmla="*/ 3 w 61"/>
                  <a:gd name="T17" fmla="*/ 6 h 6"/>
                  <a:gd name="T18" fmla="*/ 3 w 61"/>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6"/>
                  <a:gd name="T32" fmla="*/ 61 w 61"/>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6">
                    <a:moveTo>
                      <a:pt x="0" y="0"/>
                    </a:moveTo>
                    <a:lnTo>
                      <a:pt x="61" y="0"/>
                    </a:lnTo>
                    <a:lnTo>
                      <a:pt x="61" y="6"/>
                    </a:lnTo>
                    <a:lnTo>
                      <a:pt x="0" y="6"/>
                    </a:lnTo>
                    <a:lnTo>
                      <a:pt x="0" y="0"/>
                    </a:lnTo>
                    <a:close/>
                    <a:moveTo>
                      <a:pt x="3" y="1"/>
                    </a:moveTo>
                    <a:lnTo>
                      <a:pt x="57" y="1"/>
                    </a:lnTo>
                    <a:lnTo>
                      <a:pt x="57" y="6"/>
                    </a:lnTo>
                    <a:lnTo>
                      <a:pt x="3" y="6"/>
                    </a:lnTo>
                    <a:lnTo>
                      <a:pt x="3" y="1"/>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1" name="Freeform 323"/>
              <p:cNvSpPr>
                <a:spLocks noEditPoints="1"/>
              </p:cNvSpPr>
              <p:nvPr/>
            </p:nvSpPr>
            <p:spPr bwMode="auto">
              <a:xfrm>
                <a:off x="1095" y="1130"/>
                <a:ext cx="27" cy="2"/>
              </a:xfrm>
              <a:custGeom>
                <a:avLst/>
                <a:gdLst>
                  <a:gd name="T0" fmla="*/ 0 w 54"/>
                  <a:gd name="T1" fmla="*/ 0 h 5"/>
                  <a:gd name="T2" fmla="*/ 54 w 54"/>
                  <a:gd name="T3" fmla="*/ 0 h 5"/>
                  <a:gd name="T4" fmla="*/ 54 w 54"/>
                  <a:gd name="T5" fmla="*/ 5 h 5"/>
                  <a:gd name="T6" fmla="*/ 0 w 54"/>
                  <a:gd name="T7" fmla="*/ 5 h 5"/>
                  <a:gd name="T8" fmla="*/ 0 w 54"/>
                  <a:gd name="T9" fmla="*/ 0 h 5"/>
                  <a:gd name="T10" fmla="*/ 4 w 54"/>
                  <a:gd name="T11" fmla="*/ 0 h 5"/>
                  <a:gd name="T12" fmla="*/ 51 w 54"/>
                  <a:gd name="T13" fmla="*/ 0 h 5"/>
                  <a:gd name="T14" fmla="*/ 51 w 54"/>
                  <a:gd name="T15" fmla="*/ 5 h 5"/>
                  <a:gd name="T16" fmla="*/ 4 w 54"/>
                  <a:gd name="T17" fmla="*/ 5 h 5"/>
                  <a:gd name="T18" fmla="*/ 4 w 54"/>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
                  <a:gd name="T32" fmla="*/ 54 w 54"/>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
                    <a:moveTo>
                      <a:pt x="0" y="0"/>
                    </a:moveTo>
                    <a:lnTo>
                      <a:pt x="54" y="0"/>
                    </a:lnTo>
                    <a:lnTo>
                      <a:pt x="54" y="5"/>
                    </a:lnTo>
                    <a:lnTo>
                      <a:pt x="0" y="5"/>
                    </a:lnTo>
                    <a:lnTo>
                      <a:pt x="0" y="0"/>
                    </a:lnTo>
                    <a:close/>
                    <a:moveTo>
                      <a:pt x="4" y="0"/>
                    </a:moveTo>
                    <a:lnTo>
                      <a:pt x="51" y="0"/>
                    </a:lnTo>
                    <a:lnTo>
                      <a:pt x="51" y="5"/>
                    </a:lnTo>
                    <a:lnTo>
                      <a:pt x="4" y="5"/>
                    </a:lnTo>
                    <a:lnTo>
                      <a:pt x="4"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2" name="Freeform 324"/>
              <p:cNvSpPr>
                <a:spLocks noEditPoints="1"/>
              </p:cNvSpPr>
              <p:nvPr/>
            </p:nvSpPr>
            <p:spPr bwMode="auto">
              <a:xfrm>
                <a:off x="1096" y="1130"/>
                <a:ext cx="24" cy="2"/>
              </a:xfrm>
              <a:custGeom>
                <a:avLst/>
                <a:gdLst>
                  <a:gd name="T0" fmla="*/ 0 w 47"/>
                  <a:gd name="T1" fmla="*/ 0 h 5"/>
                  <a:gd name="T2" fmla="*/ 47 w 47"/>
                  <a:gd name="T3" fmla="*/ 0 h 5"/>
                  <a:gd name="T4" fmla="*/ 47 w 47"/>
                  <a:gd name="T5" fmla="*/ 5 h 5"/>
                  <a:gd name="T6" fmla="*/ 0 w 47"/>
                  <a:gd name="T7" fmla="*/ 5 h 5"/>
                  <a:gd name="T8" fmla="*/ 0 w 47"/>
                  <a:gd name="T9" fmla="*/ 0 h 5"/>
                  <a:gd name="T10" fmla="*/ 2 w 47"/>
                  <a:gd name="T11" fmla="*/ 0 h 5"/>
                  <a:gd name="T12" fmla="*/ 43 w 47"/>
                  <a:gd name="T13" fmla="*/ 0 h 5"/>
                  <a:gd name="T14" fmla="*/ 43 w 47"/>
                  <a:gd name="T15" fmla="*/ 4 h 5"/>
                  <a:gd name="T16" fmla="*/ 2 w 47"/>
                  <a:gd name="T17" fmla="*/ 4 h 5"/>
                  <a:gd name="T18" fmla="*/ 2 w 47"/>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5"/>
                  <a:gd name="T32" fmla="*/ 47 w 47"/>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5">
                    <a:moveTo>
                      <a:pt x="0" y="0"/>
                    </a:moveTo>
                    <a:lnTo>
                      <a:pt x="47" y="0"/>
                    </a:lnTo>
                    <a:lnTo>
                      <a:pt x="47" y="5"/>
                    </a:lnTo>
                    <a:lnTo>
                      <a:pt x="0" y="5"/>
                    </a:lnTo>
                    <a:lnTo>
                      <a:pt x="0" y="0"/>
                    </a:lnTo>
                    <a:close/>
                    <a:moveTo>
                      <a:pt x="2" y="0"/>
                    </a:moveTo>
                    <a:lnTo>
                      <a:pt x="43" y="0"/>
                    </a:lnTo>
                    <a:lnTo>
                      <a:pt x="43" y="4"/>
                    </a:lnTo>
                    <a:lnTo>
                      <a:pt x="2" y="4"/>
                    </a:lnTo>
                    <a:lnTo>
                      <a:pt x="2"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3" name="Freeform 325"/>
              <p:cNvSpPr>
                <a:spLocks noEditPoints="1"/>
              </p:cNvSpPr>
              <p:nvPr/>
            </p:nvSpPr>
            <p:spPr bwMode="auto">
              <a:xfrm>
                <a:off x="1098" y="1130"/>
                <a:ext cx="20" cy="2"/>
              </a:xfrm>
              <a:custGeom>
                <a:avLst/>
                <a:gdLst>
                  <a:gd name="T0" fmla="*/ 0 w 41"/>
                  <a:gd name="T1" fmla="*/ 0 h 4"/>
                  <a:gd name="T2" fmla="*/ 41 w 41"/>
                  <a:gd name="T3" fmla="*/ 0 h 4"/>
                  <a:gd name="T4" fmla="*/ 41 w 41"/>
                  <a:gd name="T5" fmla="*/ 4 h 4"/>
                  <a:gd name="T6" fmla="*/ 0 w 41"/>
                  <a:gd name="T7" fmla="*/ 4 h 4"/>
                  <a:gd name="T8" fmla="*/ 0 w 41"/>
                  <a:gd name="T9" fmla="*/ 0 h 4"/>
                  <a:gd name="T10" fmla="*/ 4 w 41"/>
                  <a:gd name="T11" fmla="*/ 1 h 4"/>
                  <a:gd name="T12" fmla="*/ 38 w 41"/>
                  <a:gd name="T13" fmla="*/ 1 h 4"/>
                  <a:gd name="T14" fmla="*/ 38 w 41"/>
                  <a:gd name="T15" fmla="*/ 4 h 4"/>
                  <a:gd name="T16" fmla="*/ 4 w 41"/>
                  <a:gd name="T17" fmla="*/ 4 h 4"/>
                  <a:gd name="T18" fmla="*/ 4 w 41"/>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
                  <a:gd name="T32" fmla="*/ 41 w 41"/>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
                    <a:moveTo>
                      <a:pt x="0" y="0"/>
                    </a:moveTo>
                    <a:lnTo>
                      <a:pt x="41" y="0"/>
                    </a:lnTo>
                    <a:lnTo>
                      <a:pt x="41" y="4"/>
                    </a:lnTo>
                    <a:lnTo>
                      <a:pt x="0" y="4"/>
                    </a:lnTo>
                    <a:lnTo>
                      <a:pt x="0" y="0"/>
                    </a:lnTo>
                    <a:close/>
                    <a:moveTo>
                      <a:pt x="4" y="1"/>
                    </a:moveTo>
                    <a:lnTo>
                      <a:pt x="38" y="1"/>
                    </a:lnTo>
                    <a:lnTo>
                      <a:pt x="38" y="4"/>
                    </a:lnTo>
                    <a:lnTo>
                      <a:pt x="4" y="4"/>
                    </a:lnTo>
                    <a:lnTo>
                      <a:pt x="4" y="1"/>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4" name="Freeform 326"/>
              <p:cNvSpPr>
                <a:spLocks noEditPoints="1"/>
              </p:cNvSpPr>
              <p:nvPr/>
            </p:nvSpPr>
            <p:spPr bwMode="auto">
              <a:xfrm>
                <a:off x="1099" y="1131"/>
                <a:ext cx="17" cy="1"/>
              </a:xfrm>
              <a:custGeom>
                <a:avLst/>
                <a:gdLst>
                  <a:gd name="T0" fmla="*/ 0 w 34"/>
                  <a:gd name="T1" fmla="*/ 0 h 3"/>
                  <a:gd name="T2" fmla="*/ 34 w 34"/>
                  <a:gd name="T3" fmla="*/ 0 h 3"/>
                  <a:gd name="T4" fmla="*/ 34 w 34"/>
                  <a:gd name="T5" fmla="*/ 3 h 3"/>
                  <a:gd name="T6" fmla="*/ 0 w 34"/>
                  <a:gd name="T7" fmla="*/ 3 h 3"/>
                  <a:gd name="T8" fmla="*/ 0 w 34"/>
                  <a:gd name="T9" fmla="*/ 0 h 3"/>
                  <a:gd name="T10" fmla="*/ 3 w 34"/>
                  <a:gd name="T11" fmla="*/ 0 h 3"/>
                  <a:gd name="T12" fmla="*/ 30 w 34"/>
                  <a:gd name="T13" fmla="*/ 0 h 3"/>
                  <a:gd name="T14" fmla="*/ 30 w 34"/>
                  <a:gd name="T15" fmla="*/ 3 h 3"/>
                  <a:gd name="T16" fmla="*/ 3 w 34"/>
                  <a:gd name="T17" fmla="*/ 3 h 3"/>
                  <a:gd name="T18" fmla="*/ 3 w 34"/>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3"/>
                  <a:gd name="T32" fmla="*/ 34 w 34"/>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3">
                    <a:moveTo>
                      <a:pt x="0" y="0"/>
                    </a:moveTo>
                    <a:lnTo>
                      <a:pt x="34" y="0"/>
                    </a:lnTo>
                    <a:lnTo>
                      <a:pt x="34" y="3"/>
                    </a:lnTo>
                    <a:lnTo>
                      <a:pt x="0" y="3"/>
                    </a:lnTo>
                    <a:lnTo>
                      <a:pt x="0" y="0"/>
                    </a:lnTo>
                    <a:close/>
                    <a:moveTo>
                      <a:pt x="3" y="0"/>
                    </a:moveTo>
                    <a:lnTo>
                      <a:pt x="30" y="0"/>
                    </a:lnTo>
                    <a:lnTo>
                      <a:pt x="30" y="3"/>
                    </a:lnTo>
                    <a:lnTo>
                      <a:pt x="3" y="3"/>
                    </a:lnTo>
                    <a:lnTo>
                      <a:pt x="3"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5" name="Freeform 327"/>
              <p:cNvSpPr>
                <a:spLocks noEditPoints="1"/>
              </p:cNvSpPr>
              <p:nvPr/>
            </p:nvSpPr>
            <p:spPr bwMode="auto">
              <a:xfrm>
                <a:off x="1101" y="1131"/>
                <a:ext cx="14" cy="1"/>
              </a:xfrm>
              <a:custGeom>
                <a:avLst/>
                <a:gdLst>
                  <a:gd name="T0" fmla="*/ 0 w 27"/>
                  <a:gd name="T1" fmla="*/ 0 h 3"/>
                  <a:gd name="T2" fmla="*/ 27 w 27"/>
                  <a:gd name="T3" fmla="*/ 0 h 3"/>
                  <a:gd name="T4" fmla="*/ 27 w 27"/>
                  <a:gd name="T5" fmla="*/ 3 h 3"/>
                  <a:gd name="T6" fmla="*/ 0 w 27"/>
                  <a:gd name="T7" fmla="*/ 3 h 3"/>
                  <a:gd name="T8" fmla="*/ 0 w 27"/>
                  <a:gd name="T9" fmla="*/ 0 h 3"/>
                  <a:gd name="T10" fmla="*/ 4 w 27"/>
                  <a:gd name="T11" fmla="*/ 0 h 3"/>
                  <a:gd name="T12" fmla="*/ 24 w 27"/>
                  <a:gd name="T13" fmla="*/ 0 h 3"/>
                  <a:gd name="T14" fmla="*/ 24 w 27"/>
                  <a:gd name="T15" fmla="*/ 3 h 3"/>
                  <a:gd name="T16" fmla="*/ 4 w 27"/>
                  <a:gd name="T17" fmla="*/ 3 h 3"/>
                  <a:gd name="T18" fmla="*/ 4 w 2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
                  <a:gd name="T32" fmla="*/ 27 w 2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
                    <a:moveTo>
                      <a:pt x="0" y="0"/>
                    </a:moveTo>
                    <a:lnTo>
                      <a:pt x="27" y="0"/>
                    </a:lnTo>
                    <a:lnTo>
                      <a:pt x="27" y="3"/>
                    </a:lnTo>
                    <a:lnTo>
                      <a:pt x="0" y="3"/>
                    </a:lnTo>
                    <a:lnTo>
                      <a:pt x="0" y="0"/>
                    </a:lnTo>
                    <a:close/>
                    <a:moveTo>
                      <a:pt x="4" y="0"/>
                    </a:moveTo>
                    <a:lnTo>
                      <a:pt x="24" y="0"/>
                    </a:lnTo>
                    <a:lnTo>
                      <a:pt x="24" y="3"/>
                    </a:lnTo>
                    <a:lnTo>
                      <a:pt x="4" y="3"/>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6" name="Freeform 328"/>
              <p:cNvSpPr>
                <a:spLocks noEditPoints="1"/>
              </p:cNvSpPr>
              <p:nvPr/>
            </p:nvSpPr>
            <p:spPr bwMode="auto">
              <a:xfrm>
                <a:off x="1103" y="1131"/>
                <a:ext cx="10" cy="1"/>
              </a:xfrm>
              <a:custGeom>
                <a:avLst/>
                <a:gdLst>
                  <a:gd name="T0" fmla="*/ 0 w 20"/>
                  <a:gd name="T1" fmla="*/ 0 h 3"/>
                  <a:gd name="T2" fmla="*/ 20 w 20"/>
                  <a:gd name="T3" fmla="*/ 0 h 3"/>
                  <a:gd name="T4" fmla="*/ 20 w 20"/>
                  <a:gd name="T5" fmla="*/ 3 h 3"/>
                  <a:gd name="T6" fmla="*/ 0 w 20"/>
                  <a:gd name="T7" fmla="*/ 3 h 3"/>
                  <a:gd name="T8" fmla="*/ 0 w 20"/>
                  <a:gd name="T9" fmla="*/ 0 h 3"/>
                  <a:gd name="T10" fmla="*/ 3 w 20"/>
                  <a:gd name="T11" fmla="*/ 0 h 3"/>
                  <a:gd name="T12" fmla="*/ 16 w 20"/>
                  <a:gd name="T13" fmla="*/ 0 h 3"/>
                  <a:gd name="T14" fmla="*/ 16 w 20"/>
                  <a:gd name="T15" fmla="*/ 1 h 3"/>
                  <a:gd name="T16" fmla="*/ 3 w 20"/>
                  <a:gd name="T17" fmla="*/ 1 h 3"/>
                  <a:gd name="T18" fmla="*/ 3 w 20"/>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3"/>
                  <a:gd name="T32" fmla="*/ 20 w 20"/>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3">
                    <a:moveTo>
                      <a:pt x="0" y="0"/>
                    </a:moveTo>
                    <a:lnTo>
                      <a:pt x="20" y="0"/>
                    </a:lnTo>
                    <a:lnTo>
                      <a:pt x="20" y="3"/>
                    </a:lnTo>
                    <a:lnTo>
                      <a:pt x="0" y="3"/>
                    </a:lnTo>
                    <a:lnTo>
                      <a:pt x="0" y="0"/>
                    </a:lnTo>
                    <a:close/>
                    <a:moveTo>
                      <a:pt x="3" y="0"/>
                    </a:moveTo>
                    <a:lnTo>
                      <a:pt x="16" y="0"/>
                    </a:lnTo>
                    <a:lnTo>
                      <a:pt x="16" y="1"/>
                    </a:lnTo>
                    <a:lnTo>
                      <a:pt x="3" y="1"/>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7" name="Freeform 329"/>
              <p:cNvSpPr>
                <a:spLocks noEditPoints="1"/>
              </p:cNvSpPr>
              <p:nvPr/>
            </p:nvSpPr>
            <p:spPr bwMode="auto">
              <a:xfrm>
                <a:off x="1105" y="1131"/>
                <a:ext cx="6" cy="1"/>
              </a:xfrm>
              <a:custGeom>
                <a:avLst/>
                <a:gdLst>
                  <a:gd name="T0" fmla="*/ 0 w 13"/>
                  <a:gd name="T1" fmla="*/ 0 h 1"/>
                  <a:gd name="T2" fmla="*/ 13 w 13"/>
                  <a:gd name="T3" fmla="*/ 0 h 1"/>
                  <a:gd name="T4" fmla="*/ 13 w 13"/>
                  <a:gd name="T5" fmla="*/ 1 h 1"/>
                  <a:gd name="T6" fmla="*/ 0 w 13"/>
                  <a:gd name="T7" fmla="*/ 1 h 1"/>
                  <a:gd name="T8" fmla="*/ 0 w 13"/>
                  <a:gd name="T9" fmla="*/ 0 h 1"/>
                  <a:gd name="T10" fmla="*/ 4 w 13"/>
                  <a:gd name="T11" fmla="*/ 1 h 1"/>
                  <a:gd name="T12" fmla="*/ 11 w 13"/>
                  <a:gd name="T13" fmla="*/ 1 h 1"/>
                  <a:gd name="T14" fmla="*/ 11 w 13"/>
                  <a:gd name="T15" fmla="*/ 1 h 1"/>
                  <a:gd name="T16" fmla="*/ 4 w 13"/>
                  <a:gd name="T17" fmla="*/ 1 h 1"/>
                  <a:gd name="T18" fmla="*/ 4 w 13"/>
                  <a:gd name="T19" fmla="*/ 1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1"/>
                  <a:gd name="T32" fmla="*/ 13 w 13"/>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1">
                    <a:moveTo>
                      <a:pt x="0" y="0"/>
                    </a:moveTo>
                    <a:lnTo>
                      <a:pt x="13" y="0"/>
                    </a:lnTo>
                    <a:lnTo>
                      <a:pt x="13" y="1"/>
                    </a:lnTo>
                    <a:lnTo>
                      <a:pt x="0" y="1"/>
                    </a:lnTo>
                    <a:lnTo>
                      <a:pt x="0" y="0"/>
                    </a:lnTo>
                    <a:close/>
                    <a:moveTo>
                      <a:pt x="4" y="1"/>
                    </a:moveTo>
                    <a:lnTo>
                      <a:pt x="11" y="1"/>
                    </a:lnTo>
                    <a:lnTo>
                      <a:pt x="4" y="1"/>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8" name="Freeform 330"/>
              <p:cNvSpPr>
                <a:spLocks noEditPoints="1"/>
              </p:cNvSpPr>
              <p:nvPr/>
            </p:nvSpPr>
            <p:spPr bwMode="auto">
              <a:xfrm>
                <a:off x="1106" y="1131"/>
                <a:ext cx="4" cy="1"/>
              </a:xfrm>
              <a:custGeom>
                <a:avLst/>
                <a:gdLst>
                  <a:gd name="T0" fmla="*/ 0 w 7"/>
                  <a:gd name="T1" fmla="*/ 0 h 1"/>
                  <a:gd name="T2" fmla="*/ 7 w 7"/>
                  <a:gd name="T3" fmla="*/ 0 h 1"/>
                  <a:gd name="T4" fmla="*/ 7 w 7"/>
                  <a:gd name="T5" fmla="*/ 0 h 1"/>
                  <a:gd name="T6" fmla="*/ 0 w 7"/>
                  <a:gd name="T7" fmla="*/ 0 h 1"/>
                  <a:gd name="T8" fmla="*/ 0 w 7"/>
                  <a:gd name="T9" fmla="*/ 0 h 1"/>
                  <a:gd name="T10" fmla="*/ 3 w 7"/>
                  <a:gd name="T11" fmla="*/ 0 h 1"/>
                  <a:gd name="T12" fmla="*/ 3 w 7"/>
                  <a:gd name="T13" fmla="*/ 0 h 1"/>
                  <a:gd name="T14" fmla="*/ 3 w 7"/>
                  <a:gd name="T15" fmla="*/ 0 h 1"/>
                  <a:gd name="T16" fmla="*/ 3 w 7"/>
                  <a:gd name="T17" fmla="*/ 0 h 1"/>
                  <a:gd name="T18" fmla="*/ 3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1"/>
                  <a:gd name="T32" fmla="*/ 7 w 7"/>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1">
                    <a:moveTo>
                      <a:pt x="0" y="0"/>
                    </a:moveTo>
                    <a:lnTo>
                      <a:pt x="7" y="0"/>
                    </a:lnTo>
                    <a:lnTo>
                      <a:pt x="0" y="0"/>
                    </a:lnTo>
                    <a:close/>
                    <a:moveTo>
                      <a:pt x="3" y="0"/>
                    </a:move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79" name="Freeform 331"/>
              <p:cNvSpPr>
                <a:spLocks noEditPoints="1"/>
              </p:cNvSpPr>
              <p:nvPr/>
            </p:nvSpPr>
            <p:spPr bwMode="auto">
              <a:xfrm>
                <a:off x="1108" y="113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1"/>
                  <a:gd name="T32" fmla="*/ 1 w 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1">
                    <a:moveTo>
                      <a:pt x="0" y="0"/>
                    </a:moveTo>
                    <a:lnTo>
                      <a:pt x="0" y="0"/>
                    </a:lnTo>
                    <a:close/>
                    <a:moveTo>
                      <a:pt x="0" y="0"/>
                    </a:moveTo>
                    <a:lnTo>
                      <a:pt x="0"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0" name="Rectangle 379"/>
              <p:cNvSpPr>
                <a:spLocks noChangeArrowheads="1"/>
              </p:cNvSpPr>
              <p:nvPr/>
            </p:nvSpPr>
            <p:spPr bwMode="auto">
              <a:xfrm>
                <a:off x="1044" y="1125"/>
                <a:ext cx="128" cy="12"/>
              </a:xfrm>
              <a:prstGeom prst="rect">
                <a:avLst/>
              </a:prstGeom>
              <a:solidFill>
                <a:srgbClr val="000000"/>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1" name="Freeform 333"/>
              <p:cNvSpPr>
                <a:spLocks noEditPoints="1"/>
              </p:cNvSpPr>
              <p:nvPr/>
            </p:nvSpPr>
            <p:spPr bwMode="auto">
              <a:xfrm>
                <a:off x="1044" y="1125"/>
                <a:ext cx="128" cy="12"/>
              </a:xfrm>
              <a:custGeom>
                <a:avLst/>
                <a:gdLst>
                  <a:gd name="T0" fmla="*/ 0 w 257"/>
                  <a:gd name="T1" fmla="*/ 0 h 23"/>
                  <a:gd name="T2" fmla="*/ 257 w 257"/>
                  <a:gd name="T3" fmla="*/ 0 h 23"/>
                  <a:gd name="T4" fmla="*/ 257 w 257"/>
                  <a:gd name="T5" fmla="*/ 23 h 23"/>
                  <a:gd name="T6" fmla="*/ 0 w 257"/>
                  <a:gd name="T7" fmla="*/ 23 h 23"/>
                  <a:gd name="T8" fmla="*/ 0 w 257"/>
                  <a:gd name="T9" fmla="*/ 0 h 23"/>
                  <a:gd name="T10" fmla="*/ 3 w 257"/>
                  <a:gd name="T11" fmla="*/ 0 h 23"/>
                  <a:gd name="T12" fmla="*/ 253 w 257"/>
                  <a:gd name="T13" fmla="*/ 0 h 23"/>
                  <a:gd name="T14" fmla="*/ 253 w 257"/>
                  <a:gd name="T15" fmla="*/ 22 h 23"/>
                  <a:gd name="T16" fmla="*/ 3 w 257"/>
                  <a:gd name="T17" fmla="*/ 22 h 23"/>
                  <a:gd name="T18" fmla="*/ 3 w 257"/>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23"/>
                  <a:gd name="T32" fmla="*/ 257 w 257"/>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23">
                    <a:moveTo>
                      <a:pt x="0" y="0"/>
                    </a:moveTo>
                    <a:lnTo>
                      <a:pt x="257" y="0"/>
                    </a:lnTo>
                    <a:lnTo>
                      <a:pt x="257" y="23"/>
                    </a:lnTo>
                    <a:lnTo>
                      <a:pt x="0" y="23"/>
                    </a:lnTo>
                    <a:lnTo>
                      <a:pt x="0" y="0"/>
                    </a:lnTo>
                    <a:close/>
                    <a:moveTo>
                      <a:pt x="3" y="0"/>
                    </a:moveTo>
                    <a:lnTo>
                      <a:pt x="253" y="0"/>
                    </a:lnTo>
                    <a:lnTo>
                      <a:pt x="253" y="22"/>
                    </a:lnTo>
                    <a:lnTo>
                      <a:pt x="3" y="22"/>
                    </a:lnTo>
                    <a:lnTo>
                      <a:pt x="3" y="0"/>
                    </a:lnTo>
                    <a:close/>
                  </a:path>
                </a:pathLst>
              </a:custGeom>
              <a:solidFill>
                <a:srgbClr val="C0C0C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2" name="Freeform 334"/>
              <p:cNvSpPr>
                <a:spLocks noEditPoints="1"/>
              </p:cNvSpPr>
              <p:nvPr/>
            </p:nvSpPr>
            <p:spPr bwMode="auto">
              <a:xfrm>
                <a:off x="1045" y="1125"/>
                <a:ext cx="126" cy="11"/>
              </a:xfrm>
              <a:custGeom>
                <a:avLst/>
                <a:gdLst>
                  <a:gd name="T0" fmla="*/ 0 w 250"/>
                  <a:gd name="T1" fmla="*/ 0 h 22"/>
                  <a:gd name="T2" fmla="*/ 250 w 250"/>
                  <a:gd name="T3" fmla="*/ 0 h 22"/>
                  <a:gd name="T4" fmla="*/ 250 w 250"/>
                  <a:gd name="T5" fmla="*/ 22 h 22"/>
                  <a:gd name="T6" fmla="*/ 0 w 250"/>
                  <a:gd name="T7" fmla="*/ 22 h 22"/>
                  <a:gd name="T8" fmla="*/ 0 w 250"/>
                  <a:gd name="T9" fmla="*/ 0 h 22"/>
                  <a:gd name="T10" fmla="*/ 3 w 250"/>
                  <a:gd name="T11" fmla="*/ 0 h 22"/>
                  <a:gd name="T12" fmla="*/ 246 w 250"/>
                  <a:gd name="T13" fmla="*/ 0 h 22"/>
                  <a:gd name="T14" fmla="*/ 246 w 250"/>
                  <a:gd name="T15" fmla="*/ 22 h 22"/>
                  <a:gd name="T16" fmla="*/ 3 w 250"/>
                  <a:gd name="T17" fmla="*/ 22 h 22"/>
                  <a:gd name="T18" fmla="*/ 3 w 250"/>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22"/>
                  <a:gd name="T32" fmla="*/ 250 w 25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22">
                    <a:moveTo>
                      <a:pt x="0" y="0"/>
                    </a:moveTo>
                    <a:lnTo>
                      <a:pt x="250" y="0"/>
                    </a:lnTo>
                    <a:lnTo>
                      <a:pt x="250" y="22"/>
                    </a:lnTo>
                    <a:lnTo>
                      <a:pt x="0" y="22"/>
                    </a:lnTo>
                    <a:lnTo>
                      <a:pt x="0" y="0"/>
                    </a:lnTo>
                    <a:close/>
                    <a:moveTo>
                      <a:pt x="3" y="0"/>
                    </a:moveTo>
                    <a:lnTo>
                      <a:pt x="246" y="0"/>
                    </a:lnTo>
                    <a:lnTo>
                      <a:pt x="246" y="22"/>
                    </a:lnTo>
                    <a:lnTo>
                      <a:pt x="3" y="22"/>
                    </a:lnTo>
                    <a:lnTo>
                      <a:pt x="3" y="0"/>
                    </a:lnTo>
                    <a:close/>
                  </a:path>
                </a:pathLst>
              </a:custGeom>
              <a:solidFill>
                <a:srgbClr val="C1C1C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3" name="Freeform 335"/>
              <p:cNvSpPr>
                <a:spLocks noEditPoints="1"/>
              </p:cNvSpPr>
              <p:nvPr/>
            </p:nvSpPr>
            <p:spPr bwMode="auto">
              <a:xfrm>
                <a:off x="1047" y="1125"/>
                <a:ext cx="122" cy="11"/>
              </a:xfrm>
              <a:custGeom>
                <a:avLst/>
                <a:gdLst>
                  <a:gd name="T0" fmla="*/ 0 w 243"/>
                  <a:gd name="T1" fmla="*/ 0 h 22"/>
                  <a:gd name="T2" fmla="*/ 243 w 243"/>
                  <a:gd name="T3" fmla="*/ 0 h 22"/>
                  <a:gd name="T4" fmla="*/ 243 w 243"/>
                  <a:gd name="T5" fmla="*/ 22 h 22"/>
                  <a:gd name="T6" fmla="*/ 0 w 243"/>
                  <a:gd name="T7" fmla="*/ 22 h 22"/>
                  <a:gd name="T8" fmla="*/ 0 w 243"/>
                  <a:gd name="T9" fmla="*/ 0 h 22"/>
                  <a:gd name="T10" fmla="*/ 4 w 243"/>
                  <a:gd name="T11" fmla="*/ 1 h 22"/>
                  <a:gd name="T12" fmla="*/ 240 w 243"/>
                  <a:gd name="T13" fmla="*/ 1 h 22"/>
                  <a:gd name="T14" fmla="*/ 240 w 243"/>
                  <a:gd name="T15" fmla="*/ 22 h 22"/>
                  <a:gd name="T16" fmla="*/ 4 w 243"/>
                  <a:gd name="T17" fmla="*/ 22 h 22"/>
                  <a:gd name="T18" fmla="*/ 4 w 243"/>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3"/>
                  <a:gd name="T31" fmla="*/ 0 h 22"/>
                  <a:gd name="T32" fmla="*/ 243 w 24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3" h="22">
                    <a:moveTo>
                      <a:pt x="0" y="0"/>
                    </a:moveTo>
                    <a:lnTo>
                      <a:pt x="243" y="0"/>
                    </a:lnTo>
                    <a:lnTo>
                      <a:pt x="243" y="22"/>
                    </a:lnTo>
                    <a:lnTo>
                      <a:pt x="0" y="22"/>
                    </a:lnTo>
                    <a:lnTo>
                      <a:pt x="0" y="0"/>
                    </a:lnTo>
                    <a:close/>
                    <a:moveTo>
                      <a:pt x="4" y="1"/>
                    </a:moveTo>
                    <a:lnTo>
                      <a:pt x="240" y="1"/>
                    </a:lnTo>
                    <a:lnTo>
                      <a:pt x="240" y="22"/>
                    </a:lnTo>
                    <a:lnTo>
                      <a:pt x="4" y="22"/>
                    </a:lnTo>
                    <a:lnTo>
                      <a:pt x="4" y="1"/>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4" name="Freeform 336"/>
              <p:cNvSpPr>
                <a:spLocks noEditPoints="1"/>
              </p:cNvSpPr>
              <p:nvPr/>
            </p:nvSpPr>
            <p:spPr bwMode="auto">
              <a:xfrm>
                <a:off x="1049" y="1126"/>
                <a:ext cx="118" cy="10"/>
              </a:xfrm>
              <a:custGeom>
                <a:avLst/>
                <a:gdLst>
                  <a:gd name="T0" fmla="*/ 0 w 236"/>
                  <a:gd name="T1" fmla="*/ 0 h 21"/>
                  <a:gd name="T2" fmla="*/ 236 w 236"/>
                  <a:gd name="T3" fmla="*/ 0 h 21"/>
                  <a:gd name="T4" fmla="*/ 236 w 236"/>
                  <a:gd name="T5" fmla="*/ 21 h 21"/>
                  <a:gd name="T6" fmla="*/ 0 w 236"/>
                  <a:gd name="T7" fmla="*/ 21 h 21"/>
                  <a:gd name="T8" fmla="*/ 0 w 236"/>
                  <a:gd name="T9" fmla="*/ 0 h 21"/>
                  <a:gd name="T10" fmla="*/ 3 w 236"/>
                  <a:gd name="T11" fmla="*/ 0 h 21"/>
                  <a:gd name="T12" fmla="*/ 232 w 236"/>
                  <a:gd name="T13" fmla="*/ 0 h 21"/>
                  <a:gd name="T14" fmla="*/ 232 w 236"/>
                  <a:gd name="T15" fmla="*/ 21 h 21"/>
                  <a:gd name="T16" fmla="*/ 3 w 236"/>
                  <a:gd name="T17" fmla="*/ 21 h 21"/>
                  <a:gd name="T18" fmla="*/ 3 w 23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21"/>
                  <a:gd name="T32" fmla="*/ 236 w 23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21">
                    <a:moveTo>
                      <a:pt x="0" y="0"/>
                    </a:moveTo>
                    <a:lnTo>
                      <a:pt x="236" y="0"/>
                    </a:lnTo>
                    <a:lnTo>
                      <a:pt x="236" y="21"/>
                    </a:lnTo>
                    <a:lnTo>
                      <a:pt x="0" y="21"/>
                    </a:lnTo>
                    <a:lnTo>
                      <a:pt x="0" y="0"/>
                    </a:lnTo>
                    <a:close/>
                    <a:moveTo>
                      <a:pt x="3" y="0"/>
                    </a:moveTo>
                    <a:lnTo>
                      <a:pt x="232" y="0"/>
                    </a:lnTo>
                    <a:lnTo>
                      <a:pt x="232" y="21"/>
                    </a:lnTo>
                    <a:lnTo>
                      <a:pt x="3" y="21"/>
                    </a:lnTo>
                    <a:lnTo>
                      <a:pt x="3" y="0"/>
                    </a:lnTo>
                    <a:close/>
                  </a:path>
                </a:pathLst>
              </a:custGeom>
              <a:solidFill>
                <a:srgbClr val="C3C3C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5" name="Freeform 337"/>
              <p:cNvSpPr>
                <a:spLocks noEditPoints="1"/>
              </p:cNvSpPr>
              <p:nvPr/>
            </p:nvSpPr>
            <p:spPr bwMode="auto">
              <a:xfrm>
                <a:off x="1051" y="1126"/>
                <a:ext cx="114" cy="10"/>
              </a:xfrm>
              <a:custGeom>
                <a:avLst/>
                <a:gdLst>
                  <a:gd name="T0" fmla="*/ 0 w 229"/>
                  <a:gd name="T1" fmla="*/ 0 h 21"/>
                  <a:gd name="T2" fmla="*/ 229 w 229"/>
                  <a:gd name="T3" fmla="*/ 0 h 21"/>
                  <a:gd name="T4" fmla="*/ 229 w 229"/>
                  <a:gd name="T5" fmla="*/ 21 h 21"/>
                  <a:gd name="T6" fmla="*/ 0 w 229"/>
                  <a:gd name="T7" fmla="*/ 21 h 21"/>
                  <a:gd name="T8" fmla="*/ 0 w 229"/>
                  <a:gd name="T9" fmla="*/ 0 h 21"/>
                  <a:gd name="T10" fmla="*/ 4 w 229"/>
                  <a:gd name="T11" fmla="*/ 0 h 21"/>
                  <a:gd name="T12" fmla="*/ 226 w 229"/>
                  <a:gd name="T13" fmla="*/ 0 h 21"/>
                  <a:gd name="T14" fmla="*/ 226 w 229"/>
                  <a:gd name="T15" fmla="*/ 20 h 21"/>
                  <a:gd name="T16" fmla="*/ 4 w 229"/>
                  <a:gd name="T17" fmla="*/ 20 h 21"/>
                  <a:gd name="T18" fmla="*/ 4 w 229"/>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9"/>
                  <a:gd name="T31" fmla="*/ 0 h 21"/>
                  <a:gd name="T32" fmla="*/ 229 w 229"/>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9" h="21">
                    <a:moveTo>
                      <a:pt x="0" y="0"/>
                    </a:moveTo>
                    <a:lnTo>
                      <a:pt x="229" y="0"/>
                    </a:lnTo>
                    <a:lnTo>
                      <a:pt x="229" y="21"/>
                    </a:lnTo>
                    <a:lnTo>
                      <a:pt x="0" y="21"/>
                    </a:lnTo>
                    <a:lnTo>
                      <a:pt x="0" y="0"/>
                    </a:lnTo>
                    <a:close/>
                    <a:moveTo>
                      <a:pt x="4" y="0"/>
                    </a:moveTo>
                    <a:lnTo>
                      <a:pt x="226" y="0"/>
                    </a:lnTo>
                    <a:lnTo>
                      <a:pt x="226" y="20"/>
                    </a:lnTo>
                    <a:lnTo>
                      <a:pt x="4" y="20"/>
                    </a:lnTo>
                    <a:lnTo>
                      <a:pt x="4" y="0"/>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6" name="Freeform 338"/>
              <p:cNvSpPr>
                <a:spLocks noEditPoints="1"/>
              </p:cNvSpPr>
              <p:nvPr/>
            </p:nvSpPr>
            <p:spPr bwMode="auto">
              <a:xfrm>
                <a:off x="1052" y="1126"/>
                <a:ext cx="111" cy="10"/>
              </a:xfrm>
              <a:custGeom>
                <a:avLst/>
                <a:gdLst>
                  <a:gd name="T0" fmla="*/ 0 w 222"/>
                  <a:gd name="T1" fmla="*/ 0 h 20"/>
                  <a:gd name="T2" fmla="*/ 222 w 222"/>
                  <a:gd name="T3" fmla="*/ 0 h 20"/>
                  <a:gd name="T4" fmla="*/ 222 w 222"/>
                  <a:gd name="T5" fmla="*/ 20 h 20"/>
                  <a:gd name="T6" fmla="*/ 0 w 222"/>
                  <a:gd name="T7" fmla="*/ 20 h 20"/>
                  <a:gd name="T8" fmla="*/ 0 w 222"/>
                  <a:gd name="T9" fmla="*/ 0 h 20"/>
                  <a:gd name="T10" fmla="*/ 3 w 222"/>
                  <a:gd name="T11" fmla="*/ 0 h 20"/>
                  <a:gd name="T12" fmla="*/ 220 w 222"/>
                  <a:gd name="T13" fmla="*/ 0 h 20"/>
                  <a:gd name="T14" fmla="*/ 220 w 222"/>
                  <a:gd name="T15" fmla="*/ 20 h 20"/>
                  <a:gd name="T16" fmla="*/ 3 w 222"/>
                  <a:gd name="T17" fmla="*/ 20 h 20"/>
                  <a:gd name="T18" fmla="*/ 3 w 22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2"/>
                  <a:gd name="T31" fmla="*/ 0 h 20"/>
                  <a:gd name="T32" fmla="*/ 222 w 22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2" h="20">
                    <a:moveTo>
                      <a:pt x="0" y="0"/>
                    </a:moveTo>
                    <a:lnTo>
                      <a:pt x="222" y="0"/>
                    </a:lnTo>
                    <a:lnTo>
                      <a:pt x="222" y="20"/>
                    </a:lnTo>
                    <a:lnTo>
                      <a:pt x="0" y="20"/>
                    </a:lnTo>
                    <a:lnTo>
                      <a:pt x="0" y="0"/>
                    </a:lnTo>
                    <a:close/>
                    <a:moveTo>
                      <a:pt x="3" y="0"/>
                    </a:moveTo>
                    <a:lnTo>
                      <a:pt x="220" y="0"/>
                    </a:lnTo>
                    <a:lnTo>
                      <a:pt x="220" y="20"/>
                    </a:lnTo>
                    <a:lnTo>
                      <a:pt x="3" y="20"/>
                    </a:lnTo>
                    <a:lnTo>
                      <a:pt x="3" y="0"/>
                    </a:lnTo>
                    <a:close/>
                  </a:path>
                </a:pathLst>
              </a:custGeom>
              <a:solidFill>
                <a:srgbClr val="C5C5C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7" name="Freeform 339"/>
              <p:cNvSpPr>
                <a:spLocks noEditPoints="1"/>
              </p:cNvSpPr>
              <p:nvPr/>
            </p:nvSpPr>
            <p:spPr bwMode="auto">
              <a:xfrm>
                <a:off x="1054" y="1126"/>
                <a:ext cx="108" cy="10"/>
              </a:xfrm>
              <a:custGeom>
                <a:avLst/>
                <a:gdLst>
                  <a:gd name="T0" fmla="*/ 0 w 217"/>
                  <a:gd name="T1" fmla="*/ 0 h 20"/>
                  <a:gd name="T2" fmla="*/ 217 w 217"/>
                  <a:gd name="T3" fmla="*/ 0 h 20"/>
                  <a:gd name="T4" fmla="*/ 217 w 217"/>
                  <a:gd name="T5" fmla="*/ 20 h 20"/>
                  <a:gd name="T6" fmla="*/ 0 w 217"/>
                  <a:gd name="T7" fmla="*/ 20 h 20"/>
                  <a:gd name="T8" fmla="*/ 0 w 217"/>
                  <a:gd name="T9" fmla="*/ 0 h 20"/>
                  <a:gd name="T10" fmla="*/ 4 w 217"/>
                  <a:gd name="T11" fmla="*/ 1 h 20"/>
                  <a:gd name="T12" fmla="*/ 213 w 217"/>
                  <a:gd name="T13" fmla="*/ 1 h 20"/>
                  <a:gd name="T14" fmla="*/ 213 w 217"/>
                  <a:gd name="T15" fmla="*/ 20 h 20"/>
                  <a:gd name="T16" fmla="*/ 4 w 217"/>
                  <a:gd name="T17" fmla="*/ 20 h 20"/>
                  <a:gd name="T18" fmla="*/ 4 w 217"/>
                  <a:gd name="T19" fmla="*/ 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7"/>
                  <a:gd name="T31" fmla="*/ 0 h 20"/>
                  <a:gd name="T32" fmla="*/ 217 w 217"/>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7" h="20">
                    <a:moveTo>
                      <a:pt x="0" y="0"/>
                    </a:moveTo>
                    <a:lnTo>
                      <a:pt x="217" y="0"/>
                    </a:lnTo>
                    <a:lnTo>
                      <a:pt x="217" y="20"/>
                    </a:lnTo>
                    <a:lnTo>
                      <a:pt x="0" y="20"/>
                    </a:lnTo>
                    <a:lnTo>
                      <a:pt x="0" y="0"/>
                    </a:lnTo>
                    <a:close/>
                    <a:moveTo>
                      <a:pt x="4" y="1"/>
                    </a:moveTo>
                    <a:lnTo>
                      <a:pt x="213" y="1"/>
                    </a:lnTo>
                    <a:lnTo>
                      <a:pt x="213" y="20"/>
                    </a:lnTo>
                    <a:lnTo>
                      <a:pt x="4" y="20"/>
                    </a:lnTo>
                    <a:lnTo>
                      <a:pt x="4" y="1"/>
                    </a:lnTo>
                    <a:close/>
                  </a:path>
                </a:pathLst>
              </a:custGeom>
              <a:solidFill>
                <a:srgbClr val="C6C6C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8" name="Freeform 340"/>
              <p:cNvSpPr>
                <a:spLocks noEditPoints="1"/>
              </p:cNvSpPr>
              <p:nvPr/>
            </p:nvSpPr>
            <p:spPr bwMode="auto">
              <a:xfrm>
                <a:off x="1056" y="1126"/>
                <a:ext cx="105" cy="10"/>
              </a:xfrm>
              <a:custGeom>
                <a:avLst/>
                <a:gdLst>
                  <a:gd name="T0" fmla="*/ 0 w 209"/>
                  <a:gd name="T1" fmla="*/ 0 h 19"/>
                  <a:gd name="T2" fmla="*/ 209 w 209"/>
                  <a:gd name="T3" fmla="*/ 0 h 19"/>
                  <a:gd name="T4" fmla="*/ 209 w 209"/>
                  <a:gd name="T5" fmla="*/ 19 h 19"/>
                  <a:gd name="T6" fmla="*/ 0 w 209"/>
                  <a:gd name="T7" fmla="*/ 19 h 19"/>
                  <a:gd name="T8" fmla="*/ 0 w 209"/>
                  <a:gd name="T9" fmla="*/ 0 h 19"/>
                  <a:gd name="T10" fmla="*/ 3 w 209"/>
                  <a:gd name="T11" fmla="*/ 0 h 19"/>
                  <a:gd name="T12" fmla="*/ 206 w 209"/>
                  <a:gd name="T13" fmla="*/ 0 h 19"/>
                  <a:gd name="T14" fmla="*/ 206 w 209"/>
                  <a:gd name="T15" fmla="*/ 19 h 19"/>
                  <a:gd name="T16" fmla="*/ 3 w 209"/>
                  <a:gd name="T17" fmla="*/ 19 h 19"/>
                  <a:gd name="T18" fmla="*/ 3 w 209"/>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9"/>
                  <a:gd name="T31" fmla="*/ 0 h 19"/>
                  <a:gd name="T32" fmla="*/ 209 w 209"/>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9" h="19">
                    <a:moveTo>
                      <a:pt x="0" y="0"/>
                    </a:moveTo>
                    <a:lnTo>
                      <a:pt x="209" y="0"/>
                    </a:lnTo>
                    <a:lnTo>
                      <a:pt x="209" y="19"/>
                    </a:lnTo>
                    <a:lnTo>
                      <a:pt x="0" y="19"/>
                    </a:lnTo>
                    <a:lnTo>
                      <a:pt x="0" y="0"/>
                    </a:lnTo>
                    <a:close/>
                    <a:moveTo>
                      <a:pt x="3" y="0"/>
                    </a:moveTo>
                    <a:lnTo>
                      <a:pt x="206" y="0"/>
                    </a:lnTo>
                    <a:lnTo>
                      <a:pt x="206" y="19"/>
                    </a:lnTo>
                    <a:lnTo>
                      <a:pt x="3" y="19"/>
                    </a:lnTo>
                    <a:lnTo>
                      <a:pt x="3"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89" name="Freeform 341"/>
              <p:cNvSpPr>
                <a:spLocks noEditPoints="1"/>
              </p:cNvSpPr>
              <p:nvPr/>
            </p:nvSpPr>
            <p:spPr bwMode="auto">
              <a:xfrm>
                <a:off x="1058" y="1126"/>
                <a:ext cx="101" cy="10"/>
              </a:xfrm>
              <a:custGeom>
                <a:avLst/>
                <a:gdLst>
                  <a:gd name="T0" fmla="*/ 0 w 203"/>
                  <a:gd name="T1" fmla="*/ 0 h 19"/>
                  <a:gd name="T2" fmla="*/ 203 w 203"/>
                  <a:gd name="T3" fmla="*/ 0 h 19"/>
                  <a:gd name="T4" fmla="*/ 203 w 203"/>
                  <a:gd name="T5" fmla="*/ 19 h 19"/>
                  <a:gd name="T6" fmla="*/ 0 w 203"/>
                  <a:gd name="T7" fmla="*/ 19 h 19"/>
                  <a:gd name="T8" fmla="*/ 0 w 203"/>
                  <a:gd name="T9" fmla="*/ 0 h 19"/>
                  <a:gd name="T10" fmla="*/ 3 w 203"/>
                  <a:gd name="T11" fmla="*/ 0 h 19"/>
                  <a:gd name="T12" fmla="*/ 199 w 203"/>
                  <a:gd name="T13" fmla="*/ 0 h 19"/>
                  <a:gd name="T14" fmla="*/ 199 w 203"/>
                  <a:gd name="T15" fmla="*/ 18 h 19"/>
                  <a:gd name="T16" fmla="*/ 3 w 203"/>
                  <a:gd name="T17" fmla="*/ 18 h 19"/>
                  <a:gd name="T18" fmla="*/ 3 w 203"/>
                  <a:gd name="T19" fmla="*/ 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19"/>
                  <a:gd name="T32" fmla="*/ 203 w 203"/>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19">
                    <a:moveTo>
                      <a:pt x="0" y="0"/>
                    </a:moveTo>
                    <a:lnTo>
                      <a:pt x="203" y="0"/>
                    </a:lnTo>
                    <a:lnTo>
                      <a:pt x="203" y="19"/>
                    </a:lnTo>
                    <a:lnTo>
                      <a:pt x="0" y="19"/>
                    </a:lnTo>
                    <a:lnTo>
                      <a:pt x="0" y="0"/>
                    </a:lnTo>
                    <a:close/>
                    <a:moveTo>
                      <a:pt x="3" y="0"/>
                    </a:moveTo>
                    <a:lnTo>
                      <a:pt x="199" y="0"/>
                    </a:lnTo>
                    <a:lnTo>
                      <a:pt x="199" y="18"/>
                    </a:lnTo>
                    <a:lnTo>
                      <a:pt x="3" y="18"/>
                    </a:lnTo>
                    <a:lnTo>
                      <a:pt x="3"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0" name="Freeform 342"/>
              <p:cNvSpPr>
                <a:spLocks noEditPoints="1"/>
              </p:cNvSpPr>
              <p:nvPr/>
            </p:nvSpPr>
            <p:spPr bwMode="auto">
              <a:xfrm>
                <a:off x="1059" y="1126"/>
                <a:ext cx="98" cy="9"/>
              </a:xfrm>
              <a:custGeom>
                <a:avLst/>
                <a:gdLst>
                  <a:gd name="T0" fmla="*/ 0 w 196"/>
                  <a:gd name="T1" fmla="*/ 0 h 18"/>
                  <a:gd name="T2" fmla="*/ 196 w 196"/>
                  <a:gd name="T3" fmla="*/ 0 h 18"/>
                  <a:gd name="T4" fmla="*/ 196 w 196"/>
                  <a:gd name="T5" fmla="*/ 18 h 18"/>
                  <a:gd name="T6" fmla="*/ 0 w 196"/>
                  <a:gd name="T7" fmla="*/ 18 h 18"/>
                  <a:gd name="T8" fmla="*/ 0 w 196"/>
                  <a:gd name="T9" fmla="*/ 0 h 18"/>
                  <a:gd name="T10" fmla="*/ 3 w 196"/>
                  <a:gd name="T11" fmla="*/ 0 h 18"/>
                  <a:gd name="T12" fmla="*/ 192 w 196"/>
                  <a:gd name="T13" fmla="*/ 0 h 18"/>
                  <a:gd name="T14" fmla="*/ 192 w 196"/>
                  <a:gd name="T15" fmla="*/ 18 h 18"/>
                  <a:gd name="T16" fmla="*/ 3 w 196"/>
                  <a:gd name="T17" fmla="*/ 18 h 18"/>
                  <a:gd name="T18" fmla="*/ 3 w 196"/>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6"/>
                  <a:gd name="T31" fmla="*/ 0 h 18"/>
                  <a:gd name="T32" fmla="*/ 196 w 196"/>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6" h="18">
                    <a:moveTo>
                      <a:pt x="0" y="0"/>
                    </a:moveTo>
                    <a:lnTo>
                      <a:pt x="196" y="0"/>
                    </a:lnTo>
                    <a:lnTo>
                      <a:pt x="196" y="18"/>
                    </a:lnTo>
                    <a:lnTo>
                      <a:pt x="0" y="18"/>
                    </a:lnTo>
                    <a:lnTo>
                      <a:pt x="0" y="0"/>
                    </a:lnTo>
                    <a:close/>
                    <a:moveTo>
                      <a:pt x="3" y="0"/>
                    </a:moveTo>
                    <a:lnTo>
                      <a:pt x="192" y="0"/>
                    </a:lnTo>
                    <a:lnTo>
                      <a:pt x="192" y="18"/>
                    </a:lnTo>
                    <a:lnTo>
                      <a:pt x="3" y="18"/>
                    </a:lnTo>
                    <a:lnTo>
                      <a:pt x="3" y="0"/>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1" name="Freeform 343"/>
              <p:cNvSpPr>
                <a:spLocks noEditPoints="1"/>
              </p:cNvSpPr>
              <p:nvPr/>
            </p:nvSpPr>
            <p:spPr bwMode="auto">
              <a:xfrm>
                <a:off x="1061" y="1126"/>
                <a:ext cx="94" cy="9"/>
              </a:xfrm>
              <a:custGeom>
                <a:avLst/>
                <a:gdLst>
                  <a:gd name="T0" fmla="*/ 0 w 189"/>
                  <a:gd name="T1" fmla="*/ 0 h 18"/>
                  <a:gd name="T2" fmla="*/ 189 w 189"/>
                  <a:gd name="T3" fmla="*/ 0 h 18"/>
                  <a:gd name="T4" fmla="*/ 189 w 189"/>
                  <a:gd name="T5" fmla="*/ 18 h 18"/>
                  <a:gd name="T6" fmla="*/ 0 w 189"/>
                  <a:gd name="T7" fmla="*/ 18 h 18"/>
                  <a:gd name="T8" fmla="*/ 0 w 189"/>
                  <a:gd name="T9" fmla="*/ 0 h 18"/>
                  <a:gd name="T10" fmla="*/ 4 w 189"/>
                  <a:gd name="T11" fmla="*/ 1 h 18"/>
                  <a:gd name="T12" fmla="*/ 186 w 189"/>
                  <a:gd name="T13" fmla="*/ 1 h 18"/>
                  <a:gd name="T14" fmla="*/ 186 w 189"/>
                  <a:gd name="T15" fmla="*/ 18 h 18"/>
                  <a:gd name="T16" fmla="*/ 4 w 189"/>
                  <a:gd name="T17" fmla="*/ 18 h 18"/>
                  <a:gd name="T18" fmla="*/ 4 w 189"/>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18"/>
                  <a:gd name="T32" fmla="*/ 189 w 189"/>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18">
                    <a:moveTo>
                      <a:pt x="0" y="0"/>
                    </a:moveTo>
                    <a:lnTo>
                      <a:pt x="189" y="0"/>
                    </a:lnTo>
                    <a:lnTo>
                      <a:pt x="189" y="18"/>
                    </a:lnTo>
                    <a:lnTo>
                      <a:pt x="0" y="18"/>
                    </a:lnTo>
                    <a:lnTo>
                      <a:pt x="0" y="0"/>
                    </a:lnTo>
                    <a:close/>
                    <a:moveTo>
                      <a:pt x="4" y="1"/>
                    </a:moveTo>
                    <a:lnTo>
                      <a:pt x="186" y="1"/>
                    </a:lnTo>
                    <a:lnTo>
                      <a:pt x="186" y="18"/>
                    </a:lnTo>
                    <a:lnTo>
                      <a:pt x="4" y="18"/>
                    </a:lnTo>
                    <a:lnTo>
                      <a:pt x="4" y="1"/>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2" name="Freeform 344"/>
              <p:cNvSpPr>
                <a:spLocks noEditPoints="1"/>
              </p:cNvSpPr>
              <p:nvPr/>
            </p:nvSpPr>
            <p:spPr bwMode="auto">
              <a:xfrm>
                <a:off x="1062" y="1127"/>
                <a:ext cx="91" cy="8"/>
              </a:xfrm>
              <a:custGeom>
                <a:avLst/>
                <a:gdLst>
                  <a:gd name="T0" fmla="*/ 0 w 182"/>
                  <a:gd name="T1" fmla="*/ 0 h 17"/>
                  <a:gd name="T2" fmla="*/ 182 w 182"/>
                  <a:gd name="T3" fmla="*/ 0 h 17"/>
                  <a:gd name="T4" fmla="*/ 182 w 182"/>
                  <a:gd name="T5" fmla="*/ 17 h 17"/>
                  <a:gd name="T6" fmla="*/ 0 w 182"/>
                  <a:gd name="T7" fmla="*/ 17 h 17"/>
                  <a:gd name="T8" fmla="*/ 0 w 182"/>
                  <a:gd name="T9" fmla="*/ 0 h 17"/>
                  <a:gd name="T10" fmla="*/ 3 w 182"/>
                  <a:gd name="T11" fmla="*/ 0 h 17"/>
                  <a:gd name="T12" fmla="*/ 178 w 182"/>
                  <a:gd name="T13" fmla="*/ 0 h 17"/>
                  <a:gd name="T14" fmla="*/ 178 w 182"/>
                  <a:gd name="T15" fmla="*/ 17 h 17"/>
                  <a:gd name="T16" fmla="*/ 3 w 182"/>
                  <a:gd name="T17" fmla="*/ 17 h 17"/>
                  <a:gd name="T18" fmla="*/ 3 w 182"/>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2"/>
                  <a:gd name="T31" fmla="*/ 0 h 17"/>
                  <a:gd name="T32" fmla="*/ 182 w 182"/>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2" h="17">
                    <a:moveTo>
                      <a:pt x="0" y="0"/>
                    </a:moveTo>
                    <a:lnTo>
                      <a:pt x="182" y="0"/>
                    </a:lnTo>
                    <a:lnTo>
                      <a:pt x="182" y="17"/>
                    </a:lnTo>
                    <a:lnTo>
                      <a:pt x="0" y="17"/>
                    </a:lnTo>
                    <a:lnTo>
                      <a:pt x="0" y="0"/>
                    </a:lnTo>
                    <a:close/>
                    <a:moveTo>
                      <a:pt x="3" y="0"/>
                    </a:moveTo>
                    <a:lnTo>
                      <a:pt x="178" y="0"/>
                    </a:lnTo>
                    <a:lnTo>
                      <a:pt x="178" y="17"/>
                    </a:lnTo>
                    <a:lnTo>
                      <a:pt x="3" y="17"/>
                    </a:lnTo>
                    <a:lnTo>
                      <a:pt x="3" y="0"/>
                    </a:lnTo>
                    <a:close/>
                  </a:path>
                </a:pathLst>
              </a:custGeom>
              <a:solidFill>
                <a:srgbClr val="CDCDC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3" name="Freeform 345"/>
              <p:cNvSpPr>
                <a:spLocks noEditPoints="1"/>
              </p:cNvSpPr>
              <p:nvPr/>
            </p:nvSpPr>
            <p:spPr bwMode="auto">
              <a:xfrm>
                <a:off x="1064" y="1127"/>
                <a:ext cx="88" cy="8"/>
              </a:xfrm>
              <a:custGeom>
                <a:avLst/>
                <a:gdLst>
                  <a:gd name="T0" fmla="*/ 0 w 175"/>
                  <a:gd name="T1" fmla="*/ 0 h 17"/>
                  <a:gd name="T2" fmla="*/ 175 w 175"/>
                  <a:gd name="T3" fmla="*/ 0 h 17"/>
                  <a:gd name="T4" fmla="*/ 175 w 175"/>
                  <a:gd name="T5" fmla="*/ 17 h 17"/>
                  <a:gd name="T6" fmla="*/ 0 w 175"/>
                  <a:gd name="T7" fmla="*/ 17 h 17"/>
                  <a:gd name="T8" fmla="*/ 0 w 175"/>
                  <a:gd name="T9" fmla="*/ 0 h 17"/>
                  <a:gd name="T10" fmla="*/ 4 w 175"/>
                  <a:gd name="T11" fmla="*/ 0 h 17"/>
                  <a:gd name="T12" fmla="*/ 172 w 175"/>
                  <a:gd name="T13" fmla="*/ 0 h 17"/>
                  <a:gd name="T14" fmla="*/ 172 w 175"/>
                  <a:gd name="T15" fmla="*/ 15 h 17"/>
                  <a:gd name="T16" fmla="*/ 4 w 175"/>
                  <a:gd name="T17" fmla="*/ 15 h 17"/>
                  <a:gd name="T18" fmla="*/ 4 w 175"/>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17"/>
                  <a:gd name="T32" fmla="*/ 175 w 175"/>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17">
                    <a:moveTo>
                      <a:pt x="0" y="0"/>
                    </a:moveTo>
                    <a:lnTo>
                      <a:pt x="175" y="0"/>
                    </a:lnTo>
                    <a:lnTo>
                      <a:pt x="175" y="17"/>
                    </a:lnTo>
                    <a:lnTo>
                      <a:pt x="0" y="17"/>
                    </a:lnTo>
                    <a:lnTo>
                      <a:pt x="0" y="0"/>
                    </a:lnTo>
                    <a:close/>
                    <a:moveTo>
                      <a:pt x="4" y="0"/>
                    </a:moveTo>
                    <a:lnTo>
                      <a:pt x="172" y="0"/>
                    </a:lnTo>
                    <a:lnTo>
                      <a:pt x="172" y="15"/>
                    </a:lnTo>
                    <a:lnTo>
                      <a:pt x="4" y="15"/>
                    </a:lnTo>
                    <a:lnTo>
                      <a:pt x="4" y="0"/>
                    </a:lnTo>
                    <a:close/>
                  </a:path>
                </a:pathLst>
              </a:custGeom>
              <a:solidFill>
                <a:srgbClr val="CECEC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4" name="Freeform 346"/>
              <p:cNvSpPr>
                <a:spLocks noEditPoints="1"/>
              </p:cNvSpPr>
              <p:nvPr/>
            </p:nvSpPr>
            <p:spPr bwMode="auto">
              <a:xfrm>
                <a:off x="1066" y="1127"/>
                <a:ext cx="84" cy="8"/>
              </a:xfrm>
              <a:custGeom>
                <a:avLst/>
                <a:gdLst>
                  <a:gd name="T0" fmla="*/ 0 w 168"/>
                  <a:gd name="T1" fmla="*/ 0 h 15"/>
                  <a:gd name="T2" fmla="*/ 168 w 168"/>
                  <a:gd name="T3" fmla="*/ 0 h 15"/>
                  <a:gd name="T4" fmla="*/ 168 w 168"/>
                  <a:gd name="T5" fmla="*/ 15 h 15"/>
                  <a:gd name="T6" fmla="*/ 0 w 168"/>
                  <a:gd name="T7" fmla="*/ 15 h 15"/>
                  <a:gd name="T8" fmla="*/ 0 w 168"/>
                  <a:gd name="T9" fmla="*/ 0 h 15"/>
                  <a:gd name="T10" fmla="*/ 3 w 168"/>
                  <a:gd name="T11" fmla="*/ 1 h 15"/>
                  <a:gd name="T12" fmla="*/ 166 w 168"/>
                  <a:gd name="T13" fmla="*/ 1 h 15"/>
                  <a:gd name="T14" fmla="*/ 166 w 168"/>
                  <a:gd name="T15" fmla="*/ 15 h 15"/>
                  <a:gd name="T16" fmla="*/ 3 w 168"/>
                  <a:gd name="T17" fmla="*/ 15 h 15"/>
                  <a:gd name="T18" fmla="*/ 3 w 168"/>
                  <a:gd name="T19" fmla="*/ 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5"/>
                  <a:gd name="T32" fmla="*/ 168 w 168"/>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5">
                    <a:moveTo>
                      <a:pt x="0" y="0"/>
                    </a:moveTo>
                    <a:lnTo>
                      <a:pt x="168" y="0"/>
                    </a:lnTo>
                    <a:lnTo>
                      <a:pt x="168" y="15"/>
                    </a:lnTo>
                    <a:lnTo>
                      <a:pt x="0" y="15"/>
                    </a:lnTo>
                    <a:lnTo>
                      <a:pt x="0" y="0"/>
                    </a:lnTo>
                    <a:close/>
                    <a:moveTo>
                      <a:pt x="3" y="1"/>
                    </a:moveTo>
                    <a:lnTo>
                      <a:pt x="166" y="1"/>
                    </a:lnTo>
                    <a:lnTo>
                      <a:pt x="166" y="15"/>
                    </a:lnTo>
                    <a:lnTo>
                      <a:pt x="3" y="15"/>
                    </a:lnTo>
                    <a:lnTo>
                      <a:pt x="3" y="1"/>
                    </a:lnTo>
                    <a:close/>
                  </a:path>
                </a:pathLst>
              </a:custGeom>
              <a:solidFill>
                <a:srgbClr val="D0D0D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5" name="Freeform 347"/>
              <p:cNvSpPr>
                <a:spLocks noEditPoints="1"/>
              </p:cNvSpPr>
              <p:nvPr/>
            </p:nvSpPr>
            <p:spPr bwMode="auto">
              <a:xfrm>
                <a:off x="1068" y="1128"/>
                <a:ext cx="81" cy="7"/>
              </a:xfrm>
              <a:custGeom>
                <a:avLst/>
                <a:gdLst>
                  <a:gd name="T0" fmla="*/ 0 w 163"/>
                  <a:gd name="T1" fmla="*/ 0 h 14"/>
                  <a:gd name="T2" fmla="*/ 163 w 163"/>
                  <a:gd name="T3" fmla="*/ 0 h 14"/>
                  <a:gd name="T4" fmla="*/ 163 w 163"/>
                  <a:gd name="T5" fmla="*/ 14 h 14"/>
                  <a:gd name="T6" fmla="*/ 0 w 163"/>
                  <a:gd name="T7" fmla="*/ 14 h 14"/>
                  <a:gd name="T8" fmla="*/ 0 w 163"/>
                  <a:gd name="T9" fmla="*/ 0 h 14"/>
                  <a:gd name="T10" fmla="*/ 4 w 163"/>
                  <a:gd name="T11" fmla="*/ 0 h 14"/>
                  <a:gd name="T12" fmla="*/ 159 w 163"/>
                  <a:gd name="T13" fmla="*/ 0 h 14"/>
                  <a:gd name="T14" fmla="*/ 159 w 163"/>
                  <a:gd name="T15" fmla="*/ 14 h 14"/>
                  <a:gd name="T16" fmla="*/ 4 w 163"/>
                  <a:gd name="T17" fmla="*/ 14 h 14"/>
                  <a:gd name="T18" fmla="*/ 4 w 163"/>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14"/>
                  <a:gd name="T32" fmla="*/ 163 w 163"/>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14">
                    <a:moveTo>
                      <a:pt x="0" y="0"/>
                    </a:moveTo>
                    <a:lnTo>
                      <a:pt x="163" y="0"/>
                    </a:lnTo>
                    <a:lnTo>
                      <a:pt x="163" y="14"/>
                    </a:lnTo>
                    <a:lnTo>
                      <a:pt x="0" y="14"/>
                    </a:lnTo>
                    <a:lnTo>
                      <a:pt x="0" y="0"/>
                    </a:lnTo>
                    <a:close/>
                    <a:moveTo>
                      <a:pt x="4" y="0"/>
                    </a:moveTo>
                    <a:lnTo>
                      <a:pt x="159" y="0"/>
                    </a:lnTo>
                    <a:lnTo>
                      <a:pt x="159" y="14"/>
                    </a:lnTo>
                    <a:lnTo>
                      <a:pt x="4" y="14"/>
                    </a:lnTo>
                    <a:lnTo>
                      <a:pt x="4"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6" name="Freeform 348"/>
              <p:cNvSpPr>
                <a:spLocks noEditPoints="1"/>
              </p:cNvSpPr>
              <p:nvPr/>
            </p:nvSpPr>
            <p:spPr bwMode="auto">
              <a:xfrm>
                <a:off x="1069" y="1128"/>
                <a:ext cx="78" cy="7"/>
              </a:xfrm>
              <a:custGeom>
                <a:avLst/>
                <a:gdLst>
                  <a:gd name="T0" fmla="*/ 0 w 155"/>
                  <a:gd name="T1" fmla="*/ 0 h 14"/>
                  <a:gd name="T2" fmla="*/ 155 w 155"/>
                  <a:gd name="T3" fmla="*/ 0 h 14"/>
                  <a:gd name="T4" fmla="*/ 155 w 155"/>
                  <a:gd name="T5" fmla="*/ 14 h 14"/>
                  <a:gd name="T6" fmla="*/ 0 w 155"/>
                  <a:gd name="T7" fmla="*/ 14 h 14"/>
                  <a:gd name="T8" fmla="*/ 0 w 155"/>
                  <a:gd name="T9" fmla="*/ 0 h 14"/>
                  <a:gd name="T10" fmla="*/ 3 w 155"/>
                  <a:gd name="T11" fmla="*/ 0 h 14"/>
                  <a:gd name="T12" fmla="*/ 151 w 155"/>
                  <a:gd name="T13" fmla="*/ 0 h 14"/>
                  <a:gd name="T14" fmla="*/ 151 w 155"/>
                  <a:gd name="T15" fmla="*/ 14 h 14"/>
                  <a:gd name="T16" fmla="*/ 3 w 155"/>
                  <a:gd name="T17" fmla="*/ 14 h 14"/>
                  <a:gd name="T18" fmla="*/ 3 w 155"/>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14"/>
                  <a:gd name="T32" fmla="*/ 155 w 155"/>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14">
                    <a:moveTo>
                      <a:pt x="0" y="0"/>
                    </a:moveTo>
                    <a:lnTo>
                      <a:pt x="155" y="0"/>
                    </a:lnTo>
                    <a:lnTo>
                      <a:pt x="155" y="14"/>
                    </a:lnTo>
                    <a:lnTo>
                      <a:pt x="0" y="14"/>
                    </a:lnTo>
                    <a:lnTo>
                      <a:pt x="0" y="0"/>
                    </a:lnTo>
                    <a:close/>
                    <a:moveTo>
                      <a:pt x="3" y="0"/>
                    </a:moveTo>
                    <a:lnTo>
                      <a:pt x="151" y="0"/>
                    </a:lnTo>
                    <a:lnTo>
                      <a:pt x="151" y="14"/>
                    </a:lnTo>
                    <a:lnTo>
                      <a:pt x="3" y="14"/>
                    </a:lnTo>
                    <a:lnTo>
                      <a:pt x="3" y="0"/>
                    </a:lnTo>
                    <a:close/>
                  </a:path>
                </a:pathLst>
              </a:custGeom>
              <a:solidFill>
                <a:srgbClr val="D3D3D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7" name="Freeform 349"/>
              <p:cNvSpPr>
                <a:spLocks noEditPoints="1"/>
              </p:cNvSpPr>
              <p:nvPr/>
            </p:nvSpPr>
            <p:spPr bwMode="auto">
              <a:xfrm>
                <a:off x="1071" y="1128"/>
                <a:ext cx="74" cy="7"/>
              </a:xfrm>
              <a:custGeom>
                <a:avLst/>
                <a:gdLst>
                  <a:gd name="T0" fmla="*/ 0 w 148"/>
                  <a:gd name="T1" fmla="*/ 0 h 14"/>
                  <a:gd name="T2" fmla="*/ 148 w 148"/>
                  <a:gd name="T3" fmla="*/ 0 h 14"/>
                  <a:gd name="T4" fmla="*/ 148 w 148"/>
                  <a:gd name="T5" fmla="*/ 14 h 14"/>
                  <a:gd name="T6" fmla="*/ 0 w 148"/>
                  <a:gd name="T7" fmla="*/ 14 h 14"/>
                  <a:gd name="T8" fmla="*/ 0 w 148"/>
                  <a:gd name="T9" fmla="*/ 0 h 14"/>
                  <a:gd name="T10" fmla="*/ 3 w 148"/>
                  <a:gd name="T11" fmla="*/ 0 h 14"/>
                  <a:gd name="T12" fmla="*/ 145 w 148"/>
                  <a:gd name="T13" fmla="*/ 0 h 14"/>
                  <a:gd name="T14" fmla="*/ 145 w 148"/>
                  <a:gd name="T15" fmla="*/ 13 h 14"/>
                  <a:gd name="T16" fmla="*/ 3 w 148"/>
                  <a:gd name="T17" fmla="*/ 13 h 14"/>
                  <a:gd name="T18" fmla="*/ 3 w 148"/>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8"/>
                  <a:gd name="T31" fmla="*/ 0 h 14"/>
                  <a:gd name="T32" fmla="*/ 148 w 148"/>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8" h="14">
                    <a:moveTo>
                      <a:pt x="0" y="0"/>
                    </a:moveTo>
                    <a:lnTo>
                      <a:pt x="148" y="0"/>
                    </a:lnTo>
                    <a:lnTo>
                      <a:pt x="148" y="14"/>
                    </a:lnTo>
                    <a:lnTo>
                      <a:pt x="0" y="14"/>
                    </a:lnTo>
                    <a:lnTo>
                      <a:pt x="0" y="0"/>
                    </a:lnTo>
                    <a:close/>
                    <a:moveTo>
                      <a:pt x="3" y="0"/>
                    </a:moveTo>
                    <a:lnTo>
                      <a:pt x="145" y="0"/>
                    </a:lnTo>
                    <a:lnTo>
                      <a:pt x="145" y="13"/>
                    </a:lnTo>
                    <a:lnTo>
                      <a:pt x="3" y="13"/>
                    </a:lnTo>
                    <a:lnTo>
                      <a:pt x="3" y="0"/>
                    </a:lnTo>
                    <a:close/>
                  </a:path>
                </a:pathLst>
              </a:custGeom>
              <a:solidFill>
                <a:srgbClr val="D5D5D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8" name="Freeform 350"/>
              <p:cNvSpPr>
                <a:spLocks noEditPoints="1"/>
              </p:cNvSpPr>
              <p:nvPr/>
            </p:nvSpPr>
            <p:spPr bwMode="auto">
              <a:xfrm>
                <a:off x="1072" y="1128"/>
                <a:ext cx="71" cy="6"/>
              </a:xfrm>
              <a:custGeom>
                <a:avLst/>
                <a:gdLst>
                  <a:gd name="T0" fmla="*/ 0 w 142"/>
                  <a:gd name="T1" fmla="*/ 0 h 13"/>
                  <a:gd name="T2" fmla="*/ 142 w 142"/>
                  <a:gd name="T3" fmla="*/ 0 h 13"/>
                  <a:gd name="T4" fmla="*/ 142 w 142"/>
                  <a:gd name="T5" fmla="*/ 13 h 13"/>
                  <a:gd name="T6" fmla="*/ 0 w 142"/>
                  <a:gd name="T7" fmla="*/ 13 h 13"/>
                  <a:gd name="T8" fmla="*/ 0 w 142"/>
                  <a:gd name="T9" fmla="*/ 0 h 13"/>
                  <a:gd name="T10" fmla="*/ 3 w 142"/>
                  <a:gd name="T11" fmla="*/ 1 h 13"/>
                  <a:gd name="T12" fmla="*/ 138 w 142"/>
                  <a:gd name="T13" fmla="*/ 1 h 13"/>
                  <a:gd name="T14" fmla="*/ 138 w 142"/>
                  <a:gd name="T15" fmla="*/ 13 h 13"/>
                  <a:gd name="T16" fmla="*/ 3 w 142"/>
                  <a:gd name="T17" fmla="*/ 13 h 13"/>
                  <a:gd name="T18" fmla="*/ 3 w 142"/>
                  <a:gd name="T19" fmla="*/ 1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3"/>
                  <a:gd name="T32" fmla="*/ 142 w 142"/>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3">
                    <a:moveTo>
                      <a:pt x="0" y="0"/>
                    </a:moveTo>
                    <a:lnTo>
                      <a:pt x="142" y="0"/>
                    </a:lnTo>
                    <a:lnTo>
                      <a:pt x="142" y="13"/>
                    </a:lnTo>
                    <a:lnTo>
                      <a:pt x="0" y="13"/>
                    </a:lnTo>
                    <a:lnTo>
                      <a:pt x="0" y="0"/>
                    </a:lnTo>
                    <a:close/>
                    <a:moveTo>
                      <a:pt x="3" y="1"/>
                    </a:moveTo>
                    <a:lnTo>
                      <a:pt x="138" y="1"/>
                    </a:lnTo>
                    <a:lnTo>
                      <a:pt x="138" y="13"/>
                    </a:lnTo>
                    <a:lnTo>
                      <a:pt x="3" y="13"/>
                    </a:lnTo>
                    <a:lnTo>
                      <a:pt x="3" y="1"/>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99" name="Freeform 351"/>
              <p:cNvSpPr>
                <a:spLocks noEditPoints="1"/>
              </p:cNvSpPr>
              <p:nvPr/>
            </p:nvSpPr>
            <p:spPr bwMode="auto">
              <a:xfrm>
                <a:off x="1074" y="1128"/>
                <a:ext cx="68" cy="6"/>
              </a:xfrm>
              <a:custGeom>
                <a:avLst/>
                <a:gdLst>
                  <a:gd name="T0" fmla="*/ 0 w 135"/>
                  <a:gd name="T1" fmla="*/ 0 h 12"/>
                  <a:gd name="T2" fmla="*/ 135 w 135"/>
                  <a:gd name="T3" fmla="*/ 0 h 12"/>
                  <a:gd name="T4" fmla="*/ 135 w 135"/>
                  <a:gd name="T5" fmla="*/ 12 h 12"/>
                  <a:gd name="T6" fmla="*/ 0 w 135"/>
                  <a:gd name="T7" fmla="*/ 12 h 12"/>
                  <a:gd name="T8" fmla="*/ 0 w 135"/>
                  <a:gd name="T9" fmla="*/ 0 h 12"/>
                  <a:gd name="T10" fmla="*/ 4 w 135"/>
                  <a:gd name="T11" fmla="*/ 0 h 12"/>
                  <a:gd name="T12" fmla="*/ 132 w 135"/>
                  <a:gd name="T13" fmla="*/ 0 h 12"/>
                  <a:gd name="T14" fmla="*/ 132 w 135"/>
                  <a:gd name="T15" fmla="*/ 12 h 12"/>
                  <a:gd name="T16" fmla="*/ 4 w 135"/>
                  <a:gd name="T17" fmla="*/ 12 h 12"/>
                  <a:gd name="T18" fmla="*/ 4 w 135"/>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5"/>
                  <a:gd name="T31" fmla="*/ 0 h 12"/>
                  <a:gd name="T32" fmla="*/ 135 w 135"/>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5" h="12">
                    <a:moveTo>
                      <a:pt x="0" y="0"/>
                    </a:moveTo>
                    <a:lnTo>
                      <a:pt x="135" y="0"/>
                    </a:lnTo>
                    <a:lnTo>
                      <a:pt x="135" y="12"/>
                    </a:lnTo>
                    <a:lnTo>
                      <a:pt x="0" y="12"/>
                    </a:lnTo>
                    <a:lnTo>
                      <a:pt x="0" y="0"/>
                    </a:lnTo>
                    <a:close/>
                    <a:moveTo>
                      <a:pt x="4" y="0"/>
                    </a:moveTo>
                    <a:lnTo>
                      <a:pt x="132" y="0"/>
                    </a:lnTo>
                    <a:lnTo>
                      <a:pt x="132" y="12"/>
                    </a:lnTo>
                    <a:lnTo>
                      <a:pt x="4" y="12"/>
                    </a:lnTo>
                    <a:lnTo>
                      <a:pt x="4"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0" name="Freeform 352"/>
              <p:cNvSpPr>
                <a:spLocks noEditPoints="1"/>
              </p:cNvSpPr>
              <p:nvPr/>
            </p:nvSpPr>
            <p:spPr bwMode="auto">
              <a:xfrm>
                <a:off x="1076" y="1128"/>
                <a:ext cx="64" cy="6"/>
              </a:xfrm>
              <a:custGeom>
                <a:avLst/>
                <a:gdLst>
                  <a:gd name="T0" fmla="*/ 0 w 128"/>
                  <a:gd name="T1" fmla="*/ 0 h 12"/>
                  <a:gd name="T2" fmla="*/ 128 w 128"/>
                  <a:gd name="T3" fmla="*/ 0 h 12"/>
                  <a:gd name="T4" fmla="*/ 128 w 128"/>
                  <a:gd name="T5" fmla="*/ 12 h 12"/>
                  <a:gd name="T6" fmla="*/ 0 w 128"/>
                  <a:gd name="T7" fmla="*/ 12 h 12"/>
                  <a:gd name="T8" fmla="*/ 0 w 128"/>
                  <a:gd name="T9" fmla="*/ 0 h 12"/>
                  <a:gd name="T10" fmla="*/ 3 w 128"/>
                  <a:gd name="T11" fmla="*/ 0 h 12"/>
                  <a:gd name="T12" fmla="*/ 124 w 128"/>
                  <a:gd name="T13" fmla="*/ 0 h 12"/>
                  <a:gd name="T14" fmla="*/ 124 w 128"/>
                  <a:gd name="T15" fmla="*/ 12 h 12"/>
                  <a:gd name="T16" fmla="*/ 3 w 128"/>
                  <a:gd name="T17" fmla="*/ 12 h 12"/>
                  <a:gd name="T18" fmla="*/ 3 w 128"/>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2"/>
                  <a:gd name="T32" fmla="*/ 128 w 128"/>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2">
                    <a:moveTo>
                      <a:pt x="0" y="0"/>
                    </a:moveTo>
                    <a:lnTo>
                      <a:pt x="128" y="0"/>
                    </a:lnTo>
                    <a:lnTo>
                      <a:pt x="128" y="12"/>
                    </a:lnTo>
                    <a:lnTo>
                      <a:pt x="0" y="12"/>
                    </a:lnTo>
                    <a:lnTo>
                      <a:pt x="0" y="0"/>
                    </a:lnTo>
                    <a:close/>
                    <a:moveTo>
                      <a:pt x="3" y="0"/>
                    </a:moveTo>
                    <a:lnTo>
                      <a:pt x="124" y="0"/>
                    </a:lnTo>
                    <a:lnTo>
                      <a:pt x="124" y="12"/>
                    </a:lnTo>
                    <a:lnTo>
                      <a:pt x="3" y="12"/>
                    </a:lnTo>
                    <a:lnTo>
                      <a:pt x="3"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1" name="Freeform 353"/>
              <p:cNvSpPr>
                <a:spLocks noEditPoints="1"/>
              </p:cNvSpPr>
              <p:nvPr/>
            </p:nvSpPr>
            <p:spPr bwMode="auto">
              <a:xfrm>
                <a:off x="1078" y="1128"/>
                <a:ext cx="60" cy="6"/>
              </a:xfrm>
              <a:custGeom>
                <a:avLst/>
                <a:gdLst>
                  <a:gd name="T0" fmla="*/ 0 w 121"/>
                  <a:gd name="T1" fmla="*/ 0 h 12"/>
                  <a:gd name="T2" fmla="*/ 121 w 121"/>
                  <a:gd name="T3" fmla="*/ 0 h 12"/>
                  <a:gd name="T4" fmla="*/ 121 w 121"/>
                  <a:gd name="T5" fmla="*/ 12 h 12"/>
                  <a:gd name="T6" fmla="*/ 0 w 121"/>
                  <a:gd name="T7" fmla="*/ 12 h 12"/>
                  <a:gd name="T8" fmla="*/ 0 w 121"/>
                  <a:gd name="T9" fmla="*/ 0 h 12"/>
                  <a:gd name="T10" fmla="*/ 4 w 121"/>
                  <a:gd name="T11" fmla="*/ 0 h 12"/>
                  <a:gd name="T12" fmla="*/ 118 w 121"/>
                  <a:gd name="T13" fmla="*/ 0 h 12"/>
                  <a:gd name="T14" fmla="*/ 118 w 121"/>
                  <a:gd name="T15" fmla="*/ 11 h 12"/>
                  <a:gd name="T16" fmla="*/ 4 w 121"/>
                  <a:gd name="T17" fmla="*/ 11 h 12"/>
                  <a:gd name="T18" fmla="*/ 4 w 121"/>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
                  <a:gd name="T32" fmla="*/ 121 w 121"/>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
                    <a:moveTo>
                      <a:pt x="0" y="0"/>
                    </a:moveTo>
                    <a:lnTo>
                      <a:pt x="121" y="0"/>
                    </a:lnTo>
                    <a:lnTo>
                      <a:pt x="121" y="12"/>
                    </a:lnTo>
                    <a:lnTo>
                      <a:pt x="0" y="12"/>
                    </a:lnTo>
                    <a:lnTo>
                      <a:pt x="0" y="0"/>
                    </a:lnTo>
                    <a:close/>
                    <a:moveTo>
                      <a:pt x="4" y="0"/>
                    </a:moveTo>
                    <a:lnTo>
                      <a:pt x="118" y="0"/>
                    </a:lnTo>
                    <a:lnTo>
                      <a:pt x="118" y="11"/>
                    </a:lnTo>
                    <a:lnTo>
                      <a:pt x="4" y="11"/>
                    </a:lnTo>
                    <a:lnTo>
                      <a:pt x="4"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2" name="Freeform 354"/>
              <p:cNvSpPr>
                <a:spLocks noEditPoints="1"/>
              </p:cNvSpPr>
              <p:nvPr/>
            </p:nvSpPr>
            <p:spPr bwMode="auto">
              <a:xfrm>
                <a:off x="1079" y="1128"/>
                <a:ext cx="57" cy="6"/>
              </a:xfrm>
              <a:custGeom>
                <a:avLst/>
                <a:gdLst>
                  <a:gd name="T0" fmla="*/ 0 w 114"/>
                  <a:gd name="T1" fmla="*/ 0 h 11"/>
                  <a:gd name="T2" fmla="*/ 114 w 114"/>
                  <a:gd name="T3" fmla="*/ 0 h 11"/>
                  <a:gd name="T4" fmla="*/ 114 w 114"/>
                  <a:gd name="T5" fmla="*/ 11 h 11"/>
                  <a:gd name="T6" fmla="*/ 0 w 114"/>
                  <a:gd name="T7" fmla="*/ 11 h 11"/>
                  <a:gd name="T8" fmla="*/ 0 w 114"/>
                  <a:gd name="T9" fmla="*/ 0 h 11"/>
                  <a:gd name="T10" fmla="*/ 3 w 114"/>
                  <a:gd name="T11" fmla="*/ 2 h 11"/>
                  <a:gd name="T12" fmla="*/ 112 w 114"/>
                  <a:gd name="T13" fmla="*/ 2 h 11"/>
                  <a:gd name="T14" fmla="*/ 112 w 114"/>
                  <a:gd name="T15" fmla="*/ 11 h 11"/>
                  <a:gd name="T16" fmla="*/ 3 w 114"/>
                  <a:gd name="T17" fmla="*/ 11 h 11"/>
                  <a:gd name="T18" fmla="*/ 3 w 114"/>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
                  <a:gd name="T32" fmla="*/ 114 w 11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
                    <a:moveTo>
                      <a:pt x="0" y="0"/>
                    </a:moveTo>
                    <a:lnTo>
                      <a:pt x="114" y="0"/>
                    </a:lnTo>
                    <a:lnTo>
                      <a:pt x="114" y="11"/>
                    </a:lnTo>
                    <a:lnTo>
                      <a:pt x="0" y="11"/>
                    </a:lnTo>
                    <a:lnTo>
                      <a:pt x="0" y="0"/>
                    </a:lnTo>
                    <a:close/>
                    <a:moveTo>
                      <a:pt x="3" y="2"/>
                    </a:moveTo>
                    <a:lnTo>
                      <a:pt x="112" y="2"/>
                    </a:lnTo>
                    <a:lnTo>
                      <a:pt x="112" y="11"/>
                    </a:lnTo>
                    <a:lnTo>
                      <a:pt x="3" y="11"/>
                    </a:lnTo>
                    <a:lnTo>
                      <a:pt x="3" y="2"/>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3" name="Freeform 355"/>
              <p:cNvSpPr>
                <a:spLocks noEditPoints="1"/>
              </p:cNvSpPr>
              <p:nvPr/>
            </p:nvSpPr>
            <p:spPr bwMode="auto">
              <a:xfrm>
                <a:off x="1081" y="1129"/>
                <a:ext cx="54" cy="5"/>
              </a:xfrm>
              <a:custGeom>
                <a:avLst/>
                <a:gdLst>
                  <a:gd name="T0" fmla="*/ 0 w 109"/>
                  <a:gd name="T1" fmla="*/ 0 h 9"/>
                  <a:gd name="T2" fmla="*/ 109 w 109"/>
                  <a:gd name="T3" fmla="*/ 0 h 9"/>
                  <a:gd name="T4" fmla="*/ 109 w 109"/>
                  <a:gd name="T5" fmla="*/ 9 h 9"/>
                  <a:gd name="T6" fmla="*/ 0 w 109"/>
                  <a:gd name="T7" fmla="*/ 9 h 9"/>
                  <a:gd name="T8" fmla="*/ 0 w 109"/>
                  <a:gd name="T9" fmla="*/ 0 h 9"/>
                  <a:gd name="T10" fmla="*/ 4 w 109"/>
                  <a:gd name="T11" fmla="*/ 0 h 9"/>
                  <a:gd name="T12" fmla="*/ 105 w 109"/>
                  <a:gd name="T13" fmla="*/ 0 h 9"/>
                  <a:gd name="T14" fmla="*/ 105 w 109"/>
                  <a:gd name="T15" fmla="*/ 9 h 9"/>
                  <a:gd name="T16" fmla="*/ 4 w 109"/>
                  <a:gd name="T17" fmla="*/ 9 h 9"/>
                  <a:gd name="T18" fmla="*/ 4 w 109"/>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
                  <a:gd name="T31" fmla="*/ 0 h 9"/>
                  <a:gd name="T32" fmla="*/ 109 w 109"/>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 h="9">
                    <a:moveTo>
                      <a:pt x="0" y="0"/>
                    </a:moveTo>
                    <a:lnTo>
                      <a:pt x="109" y="0"/>
                    </a:lnTo>
                    <a:lnTo>
                      <a:pt x="109" y="9"/>
                    </a:lnTo>
                    <a:lnTo>
                      <a:pt x="0" y="9"/>
                    </a:lnTo>
                    <a:lnTo>
                      <a:pt x="0" y="0"/>
                    </a:lnTo>
                    <a:close/>
                    <a:moveTo>
                      <a:pt x="4" y="0"/>
                    </a:moveTo>
                    <a:lnTo>
                      <a:pt x="105" y="0"/>
                    </a:lnTo>
                    <a:lnTo>
                      <a:pt x="105" y="9"/>
                    </a:lnTo>
                    <a:lnTo>
                      <a:pt x="4" y="9"/>
                    </a:lnTo>
                    <a:lnTo>
                      <a:pt x="4"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4" name="Freeform 356"/>
              <p:cNvSpPr>
                <a:spLocks noEditPoints="1"/>
              </p:cNvSpPr>
              <p:nvPr/>
            </p:nvSpPr>
            <p:spPr bwMode="auto">
              <a:xfrm>
                <a:off x="1083" y="1129"/>
                <a:ext cx="50" cy="5"/>
              </a:xfrm>
              <a:custGeom>
                <a:avLst/>
                <a:gdLst>
                  <a:gd name="T0" fmla="*/ 0 w 101"/>
                  <a:gd name="T1" fmla="*/ 0 h 9"/>
                  <a:gd name="T2" fmla="*/ 101 w 101"/>
                  <a:gd name="T3" fmla="*/ 0 h 9"/>
                  <a:gd name="T4" fmla="*/ 101 w 101"/>
                  <a:gd name="T5" fmla="*/ 9 h 9"/>
                  <a:gd name="T6" fmla="*/ 0 w 101"/>
                  <a:gd name="T7" fmla="*/ 9 h 9"/>
                  <a:gd name="T8" fmla="*/ 0 w 101"/>
                  <a:gd name="T9" fmla="*/ 0 h 9"/>
                  <a:gd name="T10" fmla="*/ 2 w 101"/>
                  <a:gd name="T11" fmla="*/ 0 h 9"/>
                  <a:gd name="T12" fmla="*/ 97 w 101"/>
                  <a:gd name="T13" fmla="*/ 0 h 9"/>
                  <a:gd name="T14" fmla="*/ 97 w 101"/>
                  <a:gd name="T15" fmla="*/ 8 h 9"/>
                  <a:gd name="T16" fmla="*/ 2 w 101"/>
                  <a:gd name="T17" fmla="*/ 8 h 9"/>
                  <a:gd name="T18" fmla="*/ 2 w 101"/>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9"/>
                  <a:gd name="T32" fmla="*/ 101 w 101"/>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9">
                    <a:moveTo>
                      <a:pt x="0" y="0"/>
                    </a:moveTo>
                    <a:lnTo>
                      <a:pt x="101" y="0"/>
                    </a:lnTo>
                    <a:lnTo>
                      <a:pt x="101" y="9"/>
                    </a:lnTo>
                    <a:lnTo>
                      <a:pt x="0" y="9"/>
                    </a:lnTo>
                    <a:lnTo>
                      <a:pt x="0" y="0"/>
                    </a:lnTo>
                    <a:close/>
                    <a:moveTo>
                      <a:pt x="2" y="0"/>
                    </a:moveTo>
                    <a:lnTo>
                      <a:pt x="97" y="0"/>
                    </a:lnTo>
                    <a:lnTo>
                      <a:pt x="97" y="8"/>
                    </a:lnTo>
                    <a:lnTo>
                      <a:pt x="2" y="8"/>
                    </a:lnTo>
                    <a:lnTo>
                      <a:pt x="2"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5" name="Freeform 357"/>
              <p:cNvSpPr>
                <a:spLocks noEditPoints="1"/>
              </p:cNvSpPr>
              <p:nvPr/>
            </p:nvSpPr>
            <p:spPr bwMode="auto">
              <a:xfrm>
                <a:off x="1084" y="1129"/>
                <a:ext cx="48" cy="4"/>
              </a:xfrm>
              <a:custGeom>
                <a:avLst/>
                <a:gdLst>
                  <a:gd name="T0" fmla="*/ 0 w 95"/>
                  <a:gd name="T1" fmla="*/ 0 h 8"/>
                  <a:gd name="T2" fmla="*/ 95 w 95"/>
                  <a:gd name="T3" fmla="*/ 0 h 8"/>
                  <a:gd name="T4" fmla="*/ 95 w 95"/>
                  <a:gd name="T5" fmla="*/ 8 h 8"/>
                  <a:gd name="T6" fmla="*/ 0 w 95"/>
                  <a:gd name="T7" fmla="*/ 8 h 8"/>
                  <a:gd name="T8" fmla="*/ 0 w 95"/>
                  <a:gd name="T9" fmla="*/ 0 h 8"/>
                  <a:gd name="T10" fmla="*/ 4 w 95"/>
                  <a:gd name="T11" fmla="*/ 0 h 8"/>
                  <a:gd name="T12" fmla="*/ 92 w 95"/>
                  <a:gd name="T13" fmla="*/ 0 h 8"/>
                  <a:gd name="T14" fmla="*/ 92 w 95"/>
                  <a:gd name="T15" fmla="*/ 8 h 8"/>
                  <a:gd name="T16" fmla="*/ 4 w 95"/>
                  <a:gd name="T17" fmla="*/ 8 h 8"/>
                  <a:gd name="T18" fmla="*/ 4 w 95"/>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8"/>
                  <a:gd name="T32" fmla="*/ 95 w 95"/>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8">
                    <a:moveTo>
                      <a:pt x="0" y="0"/>
                    </a:moveTo>
                    <a:lnTo>
                      <a:pt x="95" y="0"/>
                    </a:lnTo>
                    <a:lnTo>
                      <a:pt x="95" y="8"/>
                    </a:lnTo>
                    <a:lnTo>
                      <a:pt x="0" y="8"/>
                    </a:lnTo>
                    <a:lnTo>
                      <a:pt x="0" y="0"/>
                    </a:lnTo>
                    <a:close/>
                    <a:moveTo>
                      <a:pt x="4" y="0"/>
                    </a:moveTo>
                    <a:lnTo>
                      <a:pt x="92" y="0"/>
                    </a:lnTo>
                    <a:lnTo>
                      <a:pt x="92" y="8"/>
                    </a:lnTo>
                    <a:lnTo>
                      <a:pt x="4" y="8"/>
                    </a:lnTo>
                    <a:lnTo>
                      <a:pt x="4"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6" name="Freeform 358"/>
              <p:cNvSpPr>
                <a:spLocks noEditPoints="1"/>
              </p:cNvSpPr>
              <p:nvPr/>
            </p:nvSpPr>
            <p:spPr bwMode="auto">
              <a:xfrm>
                <a:off x="1086" y="1129"/>
                <a:ext cx="44" cy="4"/>
              </a:xfrm>
              <a:custGeom>
                <a:avLst/>
                <a:gdLst>
                  <a:gd name="T0" fmla="*/ 0 w 88"/>
                  <a:gd name="T1" fmla="*/ 0 h 8"/>
                  <a:gd name="T2" fmla="*/ 88 w 88"/>
                  <a:gd name="T3" fmla="*/ 0 h 8"/>
                  <a:gd name="T4" fmla="*/ 88 w 88"/>
                  <a:gd name="T5" fmla="*/ 8 h 8"/>
                  <a:gd name="T6" fmla="*/ 0 w 88"/>
                  <a:gd name="T7" fmla="*/ 8 h 8"/>
                  <a:gd name="T8" fmla="*/ 0 w 88"/>
                  <a:gd name="T9" fmla="*/ 0 h 8"/>
                  <a:gd name="T10" fmla="*/ 3 w 88"/>
                  <a:gd name="T11" fmla="*/ 1 h 8"/>
                  <a:gd name="T12" fmla="*/ 84 w 88"/>
                  <a:gd name="T13" fmla="*/ 1 h 8"/>
                  <a:gd name="T14" fmla="*/ 84 w 88"/>
                  <a:gd name="T15" fmla="*/ 8 h 8"/>
                  <a:gd name="T16" fmla="*/ 3 w 88"/>
                  <a:gd name="T17" fmla="*/ 8 h 8"/>
                  <a:gd name="T18" fmla="*/ 3 w 88"/>
                  <a:gd name="T19" fmla="*/ 1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8"/>
                  <a:gd name="T32" fmla="*/ 88 w 88"/>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8">
                    <a:moveTo>
                      <a:pt x="0" y="0"/>
                    </a:moveTo>
                    <a:lnTo>
                      <a:pt x="88" y="0"/>
                    </a:lnTo>
                    <a:lnTo>
                      <a:pt x="88" y="8"/>
                    </a:lnTo>
                    <a:lnTo>
                      <a:pt x="0" y="8"/>
                    </a:lnTo>
                    <a:lnTo>
                      <a:pt x="0" y="0"/>
                    </a:lnTo>
                    <a:close/>
                    <a:moveTo>
                      <a:pt x="3" y="1"/>
                    </a:moveTo>
                    <a:lnTo>
                      <a:pt x="84" y="1"/>
                    </a:lnTo>
                    <a:lnTo>
                      <a:pt x="84" y="8"/>
                    </a:lnTo>
                    <a:lnTo>
                      <a:pt x="3" y="8"/>
                    </a:lnTo>
                    <a:lnTo>
                      <a:pt x="3" y="1"/>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7" name="Freeform 359"/>
              <p:cNvSpPr>
                <a:spLocks noEditPoints="1"/>
              </p:cNvSpPr>
              <p:nvPr/>
            </p:nvSpPr>
            <p:spPr bwMode="auto">
              <a:xfrm>
                <a:off x="1088" y="1129"/>
                <a:ext cx="40" cy="4"/>
              </a:xfrm>
              <a:custGeom>
                <a:avLst/>
                <a:gdLst>
                  <a:gd name="T0" fmla="*/ 0 w 81"/>
                  <a:gd name="T1" fmla="*/ 0 h 7"/>
                  <a:gd name="T2" fmla="*/ 81 w 81"/>
                  <a:gd name="T3" fmla="*/ 0 h 7"/>
                  <a:gd name="T4" fmla="*/ 81 w 81"/>
                  <a:gd name="T5" fmla="*/ 7 h 7"/>
                  <a:gd name="T6" fmla="*/ 0 w 81"/>
                  <a:gd name="T7" fmla="*/ 7 h 7"/>
                  <a:gd name="T8" fmla="*/ 0 w 81"/>
                  <a:gd name="T9" fmla="*/ 0 h 7"/>
                  <a:gd name="T10" fmla="*/ 4 w 81"/>
                  <a:gd name="T11" fmla="*/ 0 h 7"/>
                  <a:gd name="T12" fmla="*/ 78 w 81"/>
                  <a:gd name="T13" fmla="*/ 0 h 7"/>
                  <a:gd name="T14" fmla="*/ 78 w 81"/>
                  <a:gd name="T15" fmla="*/ 7 h 7"/>
                  <a:gd name="T16" fmla="*/ 4 w 81"/>
                  <a:gd name="T17" fmla="*/ 7 h 7"/>
                  <a:gd name="T18" fmla="*/ 4 w 81"/>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7"/>
                  <a:gd name="T32" fmla="*/ 81 w 81"/>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7">
                    <a:moveTo>
                      <a:pt x="0" y="0"/>
                    </a:moveTo>
                    <a:lnTo>
                      <a:pt x="81" y="0"/>
                    </a:lnTo>
                    <a:lnTo>
                      <a:pt x="81" y="7"/>
                    </a:lnTo>
                    <a:lnTo>
                      <a:pt x="0" y="7"/>
                    </a:lnTo>
                    <a:lnTo>
                      <a:pt x="0" y="0"/>
                    </a:lnTo>
                    <a:close/>
                    <a:moveTo>
                      <a:pt x="4" y="0"/>
                    </a:moveTo>
                    <a:lnTo>
                      <a:pt x="78" y="0"/>
                    </a:lnTo>
                    <a:lnTo>
                      <a:pt x="78" y="7"/>
                    </a:lnTo>
                    <a:lnTo>
                      <a:pt x="4" y="7"/>
                    </a:lnTo>
                    <a:lnTo>
                      <a:pt x="4"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8" name="Freeform 360"/>
              <p:cNvSpPr>
                <a:spLocks noEditPoints="1"/>
              </p:cNvSpPr>
              <p:nvPr/>
            </p:nvSpPr>
            <p:spPr bwMode="auto">
              <a:xfrm>
                <a:off x="1089" y="1129"/>
                <a:ext cx="37" cy="4"/>
              </a:xfrm>
              <a:custGeom>
                <a:avLst/>
                <a:gdLst>
                  <a:gd name="T0" fmla="*/ 0 w 74"/>
                  <a:gd name="T1" fmla="*/ 0 h 7"/>
                  <a:gd name="T2" fmla="*/ 74 w 74"/>
                  <a:gd name="T3" fmla="*/ 0 h 7"/>
                  <a:gd name="T4" fmla="*/ 74 w 74"/>
                  <a:gd name="T5" fmla="*/ 7 h 7"/>
                  <a:gd name="T6" fmla="*/ 0 w 74"/>
                  <a:gd name="T7" fmla="*/ 7 h 7"/>
                  <a:gd name="T8" fmla="*/ 0 w 74"/>
                  <a:gd name="T9" fmla="*/ 0 h 7"/>
                  <a:gd name="T10" fmla="*/ 3 w 74"/>
                  <a:gd name="T11" fmla="*/ 0 h 7"/>
                  <a:gd name="T12" fmla="*/ 70 w 74"/>
                  <a:gd name="T13" fmla="*/ 0 h 7"/>
                  <a:gd name="T14" fmla="*/ 70 w 74"/>
                  <a:gd name="T15" fmla="*/ 6 h 7"/>
                  <a:gd name="T16" fmla="*/ 3 w 74"/>
                  <a:gd name="T17" fmla="*/ 6 h 7"/>
                  <a:gd name="T18" fmla="*/ 3 w 74"/>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7"/>
                  <a:gd name="T32" fmla="*/ 74 w 74"/>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7">
                    <a:moveTo>
                      <a:pt x="0" y="0"/>
                    </a:moveTo>
                    <a:lnTo>
                      <a:pt x="74" y="0"/>
                    </a:lnTo>
                    <a:lnTo>
                      <a:pt x="74" y="7"/>
                    </a:lnTo>
                    <a:lnTo>
                      <a:pt x="0" y="7"/>
                    </a:lnTo>
                    <a:lnTo>
                      <a:pt x="0" y="0"/>
                    </a:lnTo>
                    <a:close/>
                    <a:moveTo>
                      <a:pt x="3" y="0"/>
                    </a:moveTo>
                    <a:lnTo>
                      <a:pt x="70" y="0"/>
                    </a:lnTo>
                    <a:lnTo>
                      <a:pt x="70" y="6"/>
                    </a:lnTo>
                    <a:lnTo>
                      <a:pt x="3" y="6"/>
                    </a:lnTo>
                    <a:lnTo>
                      <a:pt x="3"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09" name="Freeform 361"/>
              <p:cNvSpPr>
                <a:spLocks noEditPoints="1"/>
              </p:cNvSpPr>
              <p:nvPr/>
            </p:nvSpPr>
            <p:spPr bwMode="auto">
              <a:xfrm>
                <a:off x="1091" y="1129"/>
                <a:ext cx="34" cy="3"/>
              </a:xfrm>
              <a:custGeom>
                <a:avLst/>
                <a:gdLst>
                  <a:gd name="T0" fmla="*/ 0 w 67"/>
                  <a:gd name="T1" fmla="*/ 0 h 6"/>
                  <a:gd name="T2" fmla="*/ 67 w 67"/>
                  <a:gd name="T3" fmla="*/ 0 h 6"/>
                  <a:gd name="T4" fmla="*/ 67 w 67"/>
                  <a:gd name="T5" fmla="*/ 6 h 6"/>
                  <a:gd name="T6" fmla="*/ 0 w 67"/>
                  <a:gd name="T7" fmla="*/ 6 h 6"/>
                  <a:gd name="T8" fmla="*/ 0 w 67"/>
                  <a:gd name="T9" fmla="*/ 0 h 6"/>
                  <a:gd name="T10" fmla="*/ 4 w 67"/>
                  <a:gd name="T11" fmla="*/ 0 h 6"/>
                  <a:gd name="T12" fmla="*/ 65 w 67"/>
                  <a:gd name="T13" fmla="*/ 0 h 6"/>
                  <a:gd name="T14" fmla="*/ 65 w 67"/>
                  <a:gd name="T15" fmla="*/ 6 h 6"/>
                  <a:gd name="T16" fmla="*/ 4 w 67"/>
                  <a:gd name="T17" fmla="*/ 6 h 6"/>
                  <a:gd name="T18" fmla="*/ 4 w 67"/>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6"/>
                  <a:gd name="T32" fmla="*/ 67 w 67"/>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6">
                    <a:moveTo>
                      <a:pt x="0" y="0"/>
                    </a:moveTo>
                    <a:lnTo>
                      <a:pt x="67" y="0"/>
                    </a:lnTo>
                    <a:lnTo>
                      <a:pt x="67" y="6"/>
                    </a:lnTo>
                    <a:lnTo>
                      <a:pt x="0" y="6"/>
                    </a:lnTo>
                    <a:lnTo>
                      <a:pt x="0" y="0"/>
                    </a:lnTo>
                    <a:close/>
                    <a:moveTo>
                      <a:pt x="4" y="0"/>
                    </a:moveTo>
                    <a:lnTo>
                      <a:pt x="65" y="0"/>
                    </a:lnTo>
                    <a:lnTo>
                      <a:pt x="65" y="6"/>
                    </a:lnTo>
                    <a:lnTo>
                      <a:pt x="4" y="6"/>
                    </a:lnTo>
                    <a:lnTo>
                      <a:pt x="4"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0" name="Freeform 362"/>
              <p:cNvSpPr>
                <a:spLocks noEditPoints="1"/>
              </p:cNvSpPr>
              <p:nvPr/>
            </p:nvSpPr>
            <p:spPr bwMode="auto">
              <a:xfrm>
                <a:off x="1093" y="1129"/>
                <a:ext cx="30" cy="3"/>
              </a:xfrm>
              <a:custGeom>
                <a:avLst/>
                <a:gdLst>
                  <a:gd name="T0" fmla="*/ 0 w 61"/>
                  <a:gd name="T1" fmla="*/ 0 h 6"/>
                  <a:gd name="T2" fmla="*/ 61 w 61"/>
                  <a:gd name="T3" fmla="*/ 0 h 6"/>
                  <a:gd name="T4" fmla="*/ 61 w 61"/>
                  <a:gd name="T5" fmla="*/ 6 h 6"/>
                  <a:gd name="T6" fmla="*/ 0 w 61"/>
                  <a:gd name="T7" fmla="*/ 6 h 6"/>
                  <a:gd name="T8" fmla="*/ 0 w 61"/>
                  <a:gd name="T9" fmla="*/ 0 h 6"/>
                  <a:gd name="T10" fmla="*/ 3 w 61"/>
                  <a:gd name="T11" fmla="*/ 1 h 6"/>
                  <a:gd name="T12" fmla="*/ 57 w 61"/>
                  <a:gd name="T13" fmla="*/ 1 h 6"/>
                  <a:gd name="T14" fmla="*/ 57 w 61"/>
                  <a:gd name="T15" fmla="*/ 6 h 6"/>
                  <a:gd name="T16" fmla="*/ 3 w 61"/>
                  <a:gd name="T17" fmla="*/ 6 h 6"/>
                  <a:gd name="T18" fmla="*/ 3 w 61"/>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6"/>
                  <a:gd name="T32" fmla="*/ 61 w 61"/>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6">
                    <a:moveTo>
                      <a:pt x="0" y="0"/>
                    </a:moveTo>
                    <a:lnTo>
                      <a:pt x="61" y="0"/>
                    </a:lnTo>
                    <a:lnTo>
                      <a:pt x="61" y="6"/>
                    </a:lnTo>
                    <a:lnTo>
                      <a:pt x="0" y="6"/>
                    </a:lnTo>
                    <a:lnTo>
                      <a:pt x="0" y="0"/>
                    </a:lnTo>
                    <a:close/>
                    <a:moveTo>
                      <a:pt x="3" y="1"/>
                    </a:moveTo>
                    <a:lnTo>
                      <a:pt x="57" y="1"/>
                    </a:lnTo>
                    <a:lnTo>
                      <a:pt x="57" y="6"/>
                    </a:lnTo>
                    <a:lnTo>
                      <a:pt x="3" y="6"/>
                    </a:lnTo>
                    <a:lnTo>
                      <a:pt x="3" y="1"/>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1" name="Freeform 363"/>
              <p:cNvSpPr>
                <a:spLocks noEditPoints="1"/>
              </p:cNvSpPr>
              <p:nvPr/>
            </p:nvSpPr>
            <p:spPr bwMode="auto">
              <a:xfrm>
                <a:off x="1095" y="1130"/>
                <a:ext cx="27" cy="2"/>
              </a:xfrm>
              <a:custGeom>
                <a:avLst/>
                <a:gdLst>
                  <a:gd name="T0" fmla="*/ 0 w 54"/>
                  <a:gd name="T1" fmla="*/ 0 h 5"/>
                  <a:gd name="T2" fmla="*/ 54 w 54"/>
                  <a:gd name="T3" fmla="*/ 0 h 5"/>
                  <a:gd name="T4" fmla="*/ 54 w 54"/>
                  <a:gd name="T5" fmla="*/ 5 h 5"/>
                  <a:gd name="T6" fmla="*/ 0 w 54"/>
                  <a:gd name="T7" fmla="*/ 5 h 5"/>
                  <a:gd name="T8" fmla="*/ 0 w 54"/>
                  <a:gd name="T9" fmla="*/ 0 h 5"/>
                  <a:gd name="T10" fmla="*/ 4 w 54"/>
                  <a:gd name="T11" fmla="*/ 0 h 5"/>
                  <a:gd name="T12" fmla="*/ 51 w 54"/>
                  <a:gd name="T13" fmla="*/ 0 h 5"/>
                  <a:gd name="T14" fmla="*/ 51 w 54"/>
                  <a:gd name="T15" fmla="*/ 5 h 5"/>
                  <a:gd name="T16" fmla="*/ 4 w 54"/>
                  <a:gd name="T17" fmla="*/ 5 h 5"/>
                  <a:gd name="T18" fmla="*/ 4 w 54"/>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
                  <a:gd name="T31" fmla="*/ 0 h 5"/>
                  <a:gd name="T32" fmla="*/ 54 w 54"/>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 h="5">
                    <a:moveTo>
                      <a:pt x="0" y="0"/>
                    </a:moveTo>
                    <a:lnTo>
                      <a:pt x="54" y="0"/>
                    </a:lnTo>
                    <a:lnTo>
                      <a:pt x="54" y="5"/>
                    </a:lnTo>
                    <a:lnTo>
                      <a:pt x="0" y="5"/>
                    </a:lnTo>
                    <a:lnTo>
                      <a:pt x="0" y="0"/>
                    </a:lnTo>
                    <a:close/>
                    <a:moveTo>
                      <a:pt x="4" y="0"/>
                    </a:moveTo>
                    <a:lnTo>
                      <a:pt x="51" y="0"/>
                    </a:lnTo>
                    <a:lnTo>
                      <a:pt x="51" y="5"/>
                    </a:lnTo>
                    <a:lnTo>
                      <a:pt x="4" y="5"/>
                    </a:lnTo>
                    <a:lnTo>
                      <a:pt x="4"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2" name="Freeform 364"/>
              <p:cNvSpPr>
                <a:spLocks noEditPoints="1"/>
              </p:cNvSpPr>
              <p:nvPr/>
            </p:nvSpPr>
            <p:spPr bwMode="auto">
              <a:xfrm>
                <a:off x="1096" y="1130"/>
                <a:ext cx="24" cy="2"/>
              </a:xfrm>
              <a:custGeom>
                <a:avLst/>
                <a:gdLst>
                  <a:gd name="T0" fmla="*/ 0 w 47"/>
                  <a:gd name="T1" fmla="*/ 0 h 5"/>
                  <a:gd name="T2" fmla="*/ 47 w 47"/>
                  <a:gd name="T3" fmla="*/ 0 h 5"/>
                  <a:gd name="T4" fmla="*/ 47 w 47"/>
                  <a:gd name="T5" fmla="*/ 5 h 5"/>
                  <a:gd name="T6" fmla="*/ 0 w 47"/>
                  <a:gd name="T7" fmla="*/ 5 h 5"/>
                  <a:gd name="T8" fmla="*/ 0 w 47"/>
                  <a:gd name="T9" fmla="*/ 0 h 5"/>
                  <a:gd name="T10" fmla="*/ 2 w 47"/>
                  <a:gd name="T11" fmla="*/ 0 h 5"/>
                  <a:gd name="T12" fmla="*/ 43 w 47"/>
                  <a:gd name="T13" fmla="*/ 0 h 5"/>
                  <a:gd name="T14" fmla="*/ 43 w 47"/>
                  <a:gd name="T15" fmla="*/ 4 h 5"/>
                  <a:gd name="T16" fmla="*/ 2 w 47"/>
                  <a:gd name="T17" fmla="*/ 4 h 5"/>
                  <a:gd name="T18" fmla="*/ 2 w 47"/>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5"/>
                  <a:gd name="T32" fmla="*/ 47 w 47"/>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5">
                    <a:moveTo>
                      <a:pt x="0" y="0"/>
                    </a:moveTo>
                    <a:lnTo>
                      <a:pt x="47" y="0"/>
                    </a:lnTo>
                    <a:lnTo>
                      <a:pt x="47" y="5"/>
                    </a:lnTo>
                    <a:lnTo>
                      <a:pt x="0" y="5"/>
                    </a:lnTo>
                    <a:lnTo>
                      <a:pt x="0" y="0"/>
                    </a:lnTo>
                    <a:close/>
                    <a:moveTo>
                      <a:pt x="2" y="0"/>
                    </a:moveTo>
                    <a:lnTo>
                      <a:pt x="43" y="0"/>
                    </a:lnTo>
                    <a:lnTo>
                      <a:pt x="43" y="4"/>
                    </a:lnTo>
                    <a:lnTo>
                      <a:pt x="2" y="4"/>
                    </a:lnTo>
                    <a:lnTo>
                      <a:pt x="2"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3" name="Freeform 365"/>
              <p:cNvSpPr>
                <a:spLocks noEditPoints="1"/>
              </p:cNvSpPr>
              <p:nvPr/>
            </p:nvSpPr>
            <p:spPr bwMode="auto">
              <a:xfrm>
                <a:off x="1098" y="1130"/>
                <a:ext cx="20" cy="2"/>
              </a:xfrm>
              <a:custGeom>
                <a:avLst/>
                <a:gdLst>
                  <a:gd name="T0" fmla="*/ 0 w 41"/>
                  <a:gd name="T1" fmla="*/ 0 h 4"/>
                  <a:gd name="T2" fmla="*/ 41 w 41"/>
                  <a:gd name="T3" fmla="*/ 0 h 4"/>
                  <a:gd name="T4" fmla="*/ 41 w 41"/>
                  <a:gd name="T5" fmla="*/ 4 h 4"/>
                  <a:gd name="T6" fmla="*/ 0 w 41"/>
                  <a:gd name="T7" fmla="*/ 4 h 4"/>
                  <a:gd name="T8" fmla="*/ 0 w 41"/>
                  <a:gd name="T9" fmla="*/ 0 h 4"/>
                  <a:gd name="T10" fmla="*/ 4 w 41"/>
                  <a:gd name="T11" fmla="*/ 1 h 4"/>
                  <a:gd name="T12" fmla="*/ 38 w 41"/>
                  <a:gd name="T13" fmla="*/ 1 h 4"/>
                  <a:gd name="T14" fmla="*/ 38 w 41"/>
                  <a:gd name="T15" fmla="*/ 4 h 4"/>
                  <a:gd name="T16" fmla="*/ 4 w 41"/>
                  <a:gd name="T17" fmla="*/ 4 h 4"/>
                  <a:gd name="T18" fmla="*/ 4 w 41"/>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
                  <a:gd name="T32" fmla="*/ 41 w 41"/>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
                    <a:moveTo>
                      <a:pt x="0" y="0"/>
                    </a:moveTo>
                    <a:lnTo>
                      <a:pt x="41" y="0"/>
                    </a:lnTo>
                    <a:lnTo>
                      <a:pt x="41" y="4"/>
                    </a:lnTo>
                    <a:lnTo>
                      <a:pt x="0" y="4"/>
                    </a:lnTo>
                    <a:lnTo>
                      <a:pt x="0" y="0"/>
                    </a:lnTo>
                    <a:close/>
                    <a:moveTo>
                      <a:pt x="4" y="1"/>
                    </a:moveTo>
                    <a:lnTo>
                      <a:pt x="38" y="1"/>
                    </a:lnTo>
                    <a:lnTo>
                      <a:pt x="38" y="4"/>
                    </a:lnTo>
                    <a:lnTo>
                      <a:pt x="4" y="4"/>
                    </a:lnTo>
                    <a:lnTo>
                      <a:pt x="4" y="1"/>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4" name="Freeform 366"/>
              <p:cNvSpPr>
                <a:spLocks noEditPoints="1"/>
              </p:cNvSpPr>
              <p:nvPr/>
            </p:nvSpPr>
            <p:spPr bwMode="auto">
              <a:xfrm>
                <a:off x="1099" y="1131"/>
                <a:ext cx="17" cy="1"/>
              </a:xfrm>
              <a:custGeom>
                <a:avLst/>
                <a:gdLst>
                  <a:gd name="T0" fmla="*/ 0 w 34"/>
                  <a:gd name="T1" fmla="*/ 0 h 3"/>
                  <a:gd name="T2" fmla="*/ 34 w 34"/>
                  <a:gd name="T3" fmla="*/ 0 h 3"/>
                  <a:gd name="T4" fmla="*/ 34 w 34"/>
                  <a:gd name="T5" fmla="*/ 3 h 3"/>
                  <a:gd name="T6" fmla="*/ 0 w 34"/>
                  <a:gd name="T7" fmla="*/ 3 h 3"/>
                  <a:gd name="T8" fmla="*/ 0 w 34"/>
                  <a:gd name="T9" fmla="*/ 0 h 3"/>
                  <a:gd name="T10" fmla="*/ 3 w 34"/>
                  <a:gd name="T11" fmla="*/ 0 h 3"/>
                  <a:gd name="T12" fmla="*/ 30 w 34"/>
                  <a:gd name="T13" fmla="*/ 0 h 3"/>
                  <a:gd name="T14" fmla="*/ 30 w 34"/>
                  <a:gd name="T15" fmla="*/ 3 h 3"/>
                  <a:gd name="T16" fmla="*/ 3 w 34"/>
                  <a:gd name="T17" fmla="*/ 3 h 3"/>
                  <a:gd name="T18" fmla="*/ 3 w 34"/>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3"/>
                  <a:gd name="T32" fmla="*/ 34 w 34"/>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3">
                    <a:moveTo>
                      <a:pt x="0" y="0"/>
                    </a:moveTo>
                    <a:lnTo>
                      <a:pt x="34" y="0"/>
                    </a:lnTo>
                    <a:lnTo>
                      <a:pt x="34" y="3"/>
                    </a:lnTo>
                    <a:lnTo>
                      <a:pt x="0" y="3"/>
                    </a:lnTo>
                    <a:lnTo>
                      <a:pt x="0" y="0"/>
                    </a:lnTo>
                    <a:close/>
                    <a:moveTo>
                      <a:pt x="3" y="0"/>
                    </a:moveTo>
                    <a:lnTo>
                      <a:pt x="30" y="0"/>
                    </a:lnTo>
                    <a:lnTo>
                      <a:pt x="30" y="3"/>
                    </a:lnTo>
                    <a:lnTo>
                      <a:pt x="3" y="3"/>
                    </a:lnTo>
                    <a:lnTo>
                      <a:pt x="3"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5" name="Freeform 367"/>
              <p:cNvSpPr>
                <a:spLocks noEditPoints="1"/>
              </p:cNvSpPr>
              <p:nvPr/>
            </p:nvSpPr>
            <p:spPr bwMode="auto">
              <a:xfrm>
                <a:off x="1101" y="1131"/>
                <a:ext cx="14" cy="1"/>
              </a:xfrm>
              <a:custGeom>
                <a:avLst/>
                <a:gdLst>
                  <a:gd name="T0" fmla="*/ 0 w 27"/>
                  <a:gd name="T1" fmla="*/ 0 h 3"/>
                  <a:gd name="T2" fmla="*/ 27 w 27"/>
                  <a:gd name="T3" fmla="*/ 0 h 3"/>
                  <a:gd name="T4" fmla="*/ 27 w 27"/>
                  <a:gd name="T5" fmla="*/ 3 h 3"/>
                  <a:gd name="T6" fmla="*/ 0 w 27"/>
                  <a:gd name="T7" fmla="*/ 3 h 3"/>
                  <a:gd name="T8" fmla="*/ 0 w 27"/>
                  <a:gd name="T9" fmla="*/ 0 h 3"/>
                  <a:gd name="T10" fmla="*/ 4 w 27"/>
                  <a:gd name="T11" fmla="*/ 0 h 3"/>
                  <a:gd name="T12" fmla="*/ 24 w 27"/>
                  <a:gd name="T13" fmla="*/ 0 h 3"/>
                  <a:gd name="T14" fmla="*/ 24 w 27"/>
                  <a:gd name="T15" fmla="*/ 3 h 3"/>
                  <a:gd name="T16" fmla="*/ 4 w 27"/>
                  <a:gd name="T17" fmla="*/ 3 h 3"/>
                  <a:gd name="T18" fmla="*/ 4 w 27"/>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
                  <a:gd name="T32" fmla="*/ 27 w 27"/>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
                    <a:moveTo>
                      <a:pt x="0" y="0"/>
                    </a:moveTo>
                    <a:lnTo>
                      <a:pt x="27" y="0"/>
                    </a:lnTo>
                    <a:lnTo>
                      <a:pt x="27" y="3"/>
                    </a:lnTo>
                    <a:lnTo>
                      <a:pt x="0" y="3"/>
                    </a:lnTo>
                    <a:lnTo>
                      <a:pt x="0" y="0"/>
                    </a:lnTo>
                    <a:close/>
                    <a:moveTo>
                      <a:pt x="4" y="0"/>
                    </a:moveTo>
                    <a:lnTo>
                      <a:pt x="24" y="0"/>
                    </a:lnTo>
                    <a:lnTo>
                      <a:pt x="24" y="3"/>
                    </a:lnTo>
                    <a:lnTo>
                      <a:pt x="4" y="3"/>
                    </a:lnTo>
                    <a:lnTo>
                      <a:pt x="4"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6" name="Freeform 368"/>
              <p:cNvSpPr>
                <a:spLocks noEditPoints="1"/>
              </p:cNvSpPr>
              <p:nvPr/>
            </p:nvSpPr>
            <p:spPr bwMode="auto">
              <a:xfrm>
                <a:off x="1103" y="1131"/>
                <a:ext cx="10" cy="1"/>
              </a:xfrm>
              <a:custGeom>
                <a:avLst/>
                <a:gdLst>
                  <a:gd name="T0" fmla="*/ 0 w 20"/>
                  <a:gd name="T1" fmla="*/ 0 h 3"/>
                  <a:gd name="T2" fmla="*/ 20 w 20"/>
                  <a:gd name="T3" fmla="*/ 0 h 3"/>
                  <a:gd name="T4" fmla="*/ 20 w 20"/>
                  <a:gd name="T5" fmla="*/ 3 h 3"/>
                  <a:gd name="T6" fmla="*/ 0 w 20"/>
                  <a:gd name="T7" fmla="*/ 3 h 3"/>
                  <a:gd name="T8" fmla="*/ 0 w 20"/>
                  <a:gd name="T9" fmla="*/ 0 h 3"/>
                  <a:gd name="T10" fmla="*/ 3 w 20"/>
                  <a:gd name="T11" fmla="*/ 0 h 3"/>
                  <a:gd name="T12" fmla="*/ 16 w 20"/>
                  <a:gd name="T13" fmla="*/ 0 h 3"/>
                  <a:gd name="T14" fmla="*/ 16 w 20"/>
                  <a:gd name="T15" fmla="*/ 1 h 3"/>
                  <a:gd name="T16" fmla="*/ 3 w 20"/>
                  <a:gd name="T17" fmla="*/ 1 h 3"/>
                  <a:gd name="T18" fmla="*/ 3 w 20"/>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3"/>
                  <a:gd name="T32" fmla="*/ 20 w 20"/>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3">
                    <a:moveTo>
                      <a:pt x="0" y="0"/>
                    </a:moveTo>
                    <a:lnTo>
                      <a:pt x="20" y="0"/>
                    </a:lnTo>
                    <a:lnTo>
                      <a:pt x="20" y="3"/>
                    </a:lnTo>
                    <a:lnTo>
                      <a:pt x="0" y="3"/>
                    </a:lnTo>
                    <a:lnTo>
                      <a:pt x="0" y="0"/>
                    </a:lnTo>
                    <a:close/>
                    <a:moveTo>
                      <a:pt x="3" y="0"/>
                    </a:moveTo>
                    <a:lnTo>
                      <a:pt x="16" y="0"/>
                    </a:lnTo>
                    <a:lnTo>
                      <a:pt x="16" y="1"/>
                    </a:lnTo>
                    <a:lnTo>
                      <a:pt x="3" y="1"/>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7" name="Freeform 369"/>
              <p:cNvSpPr>
                <a:spLocks noEditPoints="1"/>
              </p:cNvSpPr>
              <p:nvPr/>
            </p:nvSpPr>
            <p:spPr bwMode="auto">
              <a:xfrm>
                <a:off x="1105" y="1131"/>
                <a:ext cx="6" cy="1"/>
              </a:xfrm>
              <a:custGeom>
                <a:avLst/>
                <a:gdLst>
                  <a:gd name="T0" fmla="*/ 0 w 13"/>
                  <a:gd name="T1" fmla="*/ 0 h 1"/>
                  <a:gd name="T2" fmla="*/ 13 w 13"/>
                  <a:gd name="T3" fmla="*/ 0 h 1"/>
                  <a:gd name="T4" fmla="*/ 13 w 13"/>
                  <a:gd name="T5" fmla="*/ 1 h 1"/>
                  <a:gd name="T6" fmla="*/ 0 w 13"/>
                  <a:gd name="T7" fmla="*/ 1 h 1"/>
                  <a:gd name="T8" fmla="*/ 0 w 13"/>
                  <a:gd name="T9" fmla="*/ 0 h 1"/>
                  <a:gd name="T10" fmla="*/ 4 w 13"/>
                  <a:gd name="T11" fmla="*/ 1 h 1"/>
                  <a:gd name="T12" fmla="*/ 11 w 13"/>
                  <a:gd name="T13" fmla="*/ 1 h 1"/>
                  <a:gd name="T14" fmla="*/ 11 w 13"/>
                  <a:gd name="T15" fmla="*/ 1 h 1"/>
                  <a:gd name="T16" fmla="*/ 4 w 13"/>
                  <a:gd name="T17" fmla="*/ 1 h 1"/>
                  <a:gd name="T18" fmla="*/ 4 w 13"/>
                  <a:gd name="T19" fmla="*/ 1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
                  <a:gd name="T31" fmla="*/ 0 h 1"/>
                  <a:gd name="T32" fmla="*/ 13 w 13"/>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 h="1">
                    <a:moveTo>
                      <a:pt x="0" y="0"/>
                    </a:moveTo>
                    <a:lnTo>
                      <a:pt x="13" y="0"/>
                    </a:lnTo>
                    <a:lnTo>
                      <a:pt x="13" y="1"/>
                    </a:lnTo>
                    <a:lnTo>
                      <a:pt x="0" y="1"/>
                    </a:lnTo>
                    <a:lnTo>
                      <a:pt x="0" y="0"/>
                    </a:lnTo>
                    <a:close/>
                    <a:moveTo>
                      <a:pt x="4" y="1"/>
                    </a:moveTo>
                    <a:lnTo>
                      <a:pt x="11" y="1"/>
                    </a:lnTo>
                    <a:lnTo>
                      <a:pt x="4" y="1"/>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8" name="Freeform 370"/>
              <p:cNvSpPr>
                <a:spLocks noEditPoints="1"/>
              </p:cNvSpPr>
              <p:nvPr/>
            </p:nvSpPr>
            <p:spPr bwMode="auto">
              <a:xfrm>
                <a:off x="1106" y="1131"/>
                <a:ext cx="4" cy="1"/>
              </a:xfrm>
              <a:custGeom>
                <a:avLst/>
                <a:gdLst>
                  <a:gd name="T0" fmla="*/ 0 w 7"/>
                  <a:gd name="T1" fmla="*/ 0 h 1"/>
                  <a:gd name="T2" fmla="*/ 7 w 7"/>
                  <a:gd name="T3" fmla="*/ 0 h 1"/>
                  <a:gd name="T4" fmla="*/ 7 w 7"/>
                  <a:gd name="T5" fmla="*/ 0 h 1"/>
                  <a:gd name="T6" fmla="*/ 0 w 7"/>
                  <a:gd name="T7" fmla="*/ 0 h 1"/>
                  <a:gd name="T8" fmla="*/ 0 w 7"/>
                  <a:gd name="T9" fmla="*/ 0 h 1"/>
                  <a:gd name="T10" fmla="*/ 3 w 7"/>
                  <a:gd name="T11" fmla="*/ 0 h 1"/>
                  <a:gd name="T12" fmla="*/ 3 w 7"/>
                  <a:gd name="T13" fmla="*/ 0 h 1"/>
                  <a:gd name="T14" fmla="*/ 3 w 7"/>
                  <a:gd name="T15" fmla="*/ 0 h 1"/>
                  <a:gd name="T16" fmla="*/ 3 w 7"/>
                  <a:gd name="T17" fmla="*/ 0 h 1"/>
                  <a:gd name="T18" fmla="*/ 3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
                  <a:gd name="T31" fmla="*/ 0 h 1"/>
                  <a:gd name="T32" fmla="*/ 7 w 7"/>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 h="1">
                    <a:moveTo>
                      <a:pt x="0" y="0"/>
                    </a:moveTo>
                    <a:lnTo>
                      <a:pt x="7" y="0"/>
                    </a:lnTo>
                    <a:lnTo>
                      <a:pt x="0" y="0"/>
                    </a:lnTo>
                    <a:close/>
                    <a:moveTo>
                      <a:pt x="3" y="0"/>
                    </a:move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19" name="Freeform 371"/>
              <p:cNvSpPr>
                <a:spLocks noEditPoints="1"/>
              </p:cNvSpPr>
              <p:nvPr/>
            </p:nvSpPr>
            <p:spPr bwMode="auto">
              <a:xfrm>
                <a:off x="1108" y="113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w 1"/>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
                  <a:gd name="T31" fmla="*/ 0 h 1"/>
                  <a:gd name="T32" fmla="*/ 1 w 1"/>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 h="1">
                    <a:moveTo>
                      <a:pt x="0" y="0"/>
                    </a:moveTo>
                    <a:lnTo>
                      <a:pt x="0" y="0"/>
                    </a:lnTo>
                    <a:close/>
                    <a:moveTo>
                      <a:pt x="0" y="0"/>
                    </a:moveTo>
                    <a:lnTo>
                      <a:pt x="0"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0" name="Rectangle 419"/>
              <p:cNvSpPr>
                <a:spLocks noChangeArrowheads="1"/>
              </p:cNvSpPr>
              <p:nvPr/>
            </p:nvSpPr>
            <p:spPr bwMode="auto">
              <a:xfrm>
                <a:off x="1044" y="1125"/>
                <a:ext cx="128" cy="12"/>
              </a:xfrm>
              <a:prstGeom prst="rect">
                <a:avLst/>
              </a:prstGeom>
              <a:noFill/>
              <a:ln w="1588">
                <a:solidFill>
                  <a:srgbClr val="000000"/>
                </a:solid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1" name="Freeform 373"/>
              <p:cNvSpPr>
                <a:spLocks/>
              </p:cNvSpPr>
              <p:nvPr/>
            </p:nvSpPr>
            <p:spPr bwMode="auto">
              <a:xfrm>
                <a:off x="1069" y="1148"/>
                <a:ext cx="22" cy="8"/>
              </a:xfrm>
              <a:custGeom>
                <a:avLst/>
                <a:gdLst>
                  <a:gd name="T0" fmla="*/ 43 w 43"/>
                  <a:gd name="T1" fmla="*/ 0 h 17"/>
                  <a:gd name="T2" fmla="*/ 34 w 43"/>
                  <a:gd name="T3" fmla="*/ 0 h 17"/>
                  <a:gd name="T4" fmla="*/ 25 w 43"/>
                  <a:gd name="T5" fmla="*/ 2 h 17"/>
                  <a:gd name="T6" fmla="*/ 16 w 43"/>
                  <a:gd name="T7" fmla="*/ 4 h 17"/>
                  <a:gd name="T8" fmla="*/ 9 w 43"/>
                  <a:gd name="T9" fmla="*/ 6 h 17"/>
                  <a:gd name="T10" fmla="*/ 3 w 43"/>
                  <a:gd name="T11" fmla="*/ 10 h 17"/>
                  <a:gd name="T12" fmla="*/ 1 w 43"/>
                  <a:gd name="T13" fmla="*/ 13 h 17"/>
                  <a:gd name="T14" fmla="*/ 0 w 43"/>
                  <a:gd name="T15" fmla="*/ 17 h 17"/>
                  <a:gd name="T16" fmla="*/ 0 w 43"/>
                  <a:gd name="T17" fmla="*/ 0 h 17"/>
                  <a:gd name="T18" fmla="*/ 43 w 43"/>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3" y="0"/>
                    </a:moveTo>
                    <a:lnTo>
                      <a:pt x="34" y="0"/>
                    </a:lnTo>
                    <a:lnTo>
                      <a:pt x="25" y="2"/>
                    </a:lnTo>
                    <a:lnTo>
                      <a:pt x="16" y="4"/>
                    </a:lnTo>
                    <a:lnTo>
                      <a:pt x="9" y="6"/>
                    </a:lnTo>
                    <a:lnTo>
                      <a:pt x="3" y="10"/>
                    </a:lnTo>
                    <a:lnTo>
                      <a:pt x="1" y="13"/>
                    </a:lnTo>
                    <a:lnTo>
                      <a:pt x="0" y="17"/>
                    </a:lnTo>
                    <a:lnTo>
                      <a:pt x="0" y="0"/>
                    </a:lnTo>
                    <a:lnTo>
                      <a:pt x="4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2" name="Freeform 374"/>
              <p:cNvSpPr>
                <a:spLocks/>
              </p:cNvSpPr>
              <p:nvPr/>
            </p:nvSpPr>
            <p:spPr bwMode="auto">
              <a:xfrm>
                <a:off x="1069" y="1148"/>
                <a:ext cx="22" cy="8"/>
              </a:xfrm>
              <a:custGeom>
                <a:avLst/>
                <a:gdLst>
                  <a:gd name="T0" fmla="*/ 43 w 43"/>
                  <a:gd name="T1" fmla="*/ 0 h 17"/>
                  <a:gd name="T2" fmla="*/ 34 w 43"/>
                  <a:gd name="T3" fmla="*/ 0 h 17"/>
                  <a:gd name="T4" fmla="*/ 25 w 43"/>
                  <a:gd name="T5" fmla="*/ 2 h 17"/>
                  <a:gd name="T6" fmla="*/ 16 w 43"/>
                  <a:gd name="T7" fmla="*/ 4 h 17"/>
                  <a:gd name="T8" fmla="*/ 9 w 43"/>
                  <a:gd name="T9" fmla="*/ 6 h 17"/>
                  <a:gd name="T10" fmla="*/ 3 w 43"/>
                  <a:gd name="T11" fmla="*/ 10 h 17"/>
                  <a:gd name="T12" fmla="*/ 1 w 43"/>
                  <a:gd name="T13" fmla="*/ 13 h 17"/>
                  <a:gd name="T14" fmla="*/ 0 w 43"/>
                  <a:gd name="T15" fmla="*/ 17 h 17"/>
                  <a:gd name="T16" fmla="*/ 3 w 43"/>
                  <a:gd name="T17" fmla="*/ 17 h 17"/>
                  <a:gd name="T18" fmla="*/ 5 w 43"/>
                  <a:gd name="T19" fmla="*/ 13 h 17"/>
                  <a:gd name="T20" fmla="*/ 7 w 43"/>
                  <a:gd name="T21" fmla="*/ 10 h 17"/>
                  <a:gd name="T22" fmla="*/ 12 w 43"/>
                  <a:gd name="T23" fmla="*/ 7 h 17"/>
                  <a:gd name="T24" fmla="*/ 19 w 43"/>
                  <a:gd name="T25" fmla="*/ 5 h 17"/>
                  <a:gd name="T26" fmla="*/ 26 w 43"/>
                  <a:gd name="T27" fmla="*/ 3 h 17"/>
                  <a:gd name="T28" fmla="*/ 35 w 43"/>
                  <a:gd name="T29" fmla="*/ 2 h 17"/>
                  <a:gd name="T30" fmla="*/ 43 w 43"/>
                  <a:gd name="T31" fmla="*/ 2 h 17"/>
                  <a:gd name="T32" fmla="*/ 43 w 43"/>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17"/>
                  <a:gd name="T53" fmla="*/ 43 w 43"/>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17">
                    <a:moveTo>
                      <a:pt x="43" y="0"/>
                    </a:moveTo>
                    <a:lnTo>
                      <a:pt x="34" y="0"/>
                    </a:lnTo>
                    <a:lnTo>
                      <a:pt x="25" y="2"/>
                    </a:lnTo>
                    <a:lnTo>
                      <a:pt x="16" y="4"/>
                    </a:lnTo>
                    <a:lnTo>
                      <a:pt x="9" y="6"/>
                    </a:lnTo>
                    <a:lnTo>
                      <a:pt x="3" y="10"/>
                    </a:lnTo>
                    <a:lnTo>
                      <a:pt x="1" y="13"/>
                    </a:lnTo>
                    <a:lnTo>
                      <a:pt x="0" y="17"/>
                    </a:lnTo>
                    <a:lnTo>
                      <a:pt x="3" y="17"/>
                    </a:lnTo>
                    <a:lnTo>
                      <a:pt x="5" y="13"/>
                    </a:lnTo>
                    <a:lnTo>
                      <a:pt x="7" y="10"/>
                    </a:lnTo>
                    <a:lnTo>
                      <a:pt x="12" y="7"/>
                    </a:lnTo>
                    <a:lnTo>
                      <a:pt x="19" y="5"/>
                    </a:lnTo>
                    <a:lnTo>
                      <a:pt x="26" y="3"/>
                    </a:lnTo>
                    <a:lnTo>
                      <a:pt x="35" y="2"/>
                    </a:lnTo>
                    <a:lnTo>
                      <a:pt x="43" y="2"/>
                    </a:lnTo>
                    <a:lnTo>
                      <a:pt x="4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3" name="Freeform 375"/>
              <p:cNvSpPr>
                <a:spLocks/>
              </p:cNvSpPr>
              <p:nvPr/>
            </p:nvSpPr>
            <p:spPr bwMode="auto">
              <a:xfrm>
                <a:off x="1071" y="1148"/>
                <a:ext cx="20" cy="8"/>
              </a:xfrm>
              <a:custGeom>
                <a:avLst/>
                <a:gdLst>
                  <a:gd name="T0" fmla="*/ 40 w 40"/>
                  <a:gd name="T1" fmla="*/ 0 h 15"/>
                  <a:gd name="T2" fmla="*/ 32 w 40"/>
                  <a:gd name="T3" fmla="*/ 0 h 15"/>
                  <a:gd name="T4" fmla="*/ 23 w 40"/>
                  <a:gd name="T5" fmla="*/ 1 h 15"/>
                  <a:gd name="T6" fmla="*/ 16 w 40"/>
                  <a:gd name="T7" fmla="*/ 3 h 15"/>
                  <a:gd name="T8" fmla="*/ 9 w 40"/>
                  <a:gd name="T9" fmla="*/ 5 h 15"/>
                  <a:gd name="T10" fmla="*/ 4 w 40"/>
                  <a:gd name="T11" fmla="*/ 8 h 15"/>
                  <a:gd name="T12" fmla="*/ 2 w 40"/>
                  <a:gd name="T13" fmla="*/ 11 h 15"/>
                  <a:gd name="T14" fmla="*/ 0 w 40"/>
                  <a:gd name="T15" fmla="*/ 15 h 15"/>
                  <a:gd name="T16" fmla="*/ 4 w 40"/>
                  <a:gd name="T17" fmla="*/ 15 h 15"/>
                  <a:gd name="T18" fmla="*/ 4 w 40"/>
                  <a:gd name="T19" fmla="*/ 11 h 15"/>
                  <a:gd name="T20" fmla="*/ 7 w 40"/>
                  <a:gd name="T21" fmla="*/ 9 h 15"/>
                  <a:gd name="T22" fmla="*/ 12 w 40"/>
                  <a:gd name="T23" fmla="*/ 5 h 15"/>
                  <a:gd name="T24" fmla="*/ 18 w 40"/>
                  <a:gd name="T25" fmla="*/ 3 h 15"/>
                  <a:gd name="T26" fmla="*/ 25 w 40"/>
                  <a:gd name="T27" fmla="*/ 2 h 15"/>
                  <a:gd name="T28" fmla="*/ 32 w 40"/>
                  <a:gd name="T29" fmla="*/ 1 h 15"/>
                  <a:gd name="T30" fmla="*/ 40 w 40"/>
                  <a:gd name="T31" fmla="*/ 1 h 15"/>
                  <a:gd name="T32" fmla="*/ 40 w 40"/>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5"/>
                  <a:gd name="T53" fmla="*/ 40 w 40"/>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5">
                    <a:moveTo>
                      <a:pt x="40" y="0"/>
                    </a:moveTo>
                    <a:lnTo>
                      <a:pt x="32" y="0"/>
                    </a:lnTo>
                    <a:lnTo>
                      <a:pt x="23" y="1"/>
                    </a:lnTo>
                    <a:lnTo>
                      <a:pt x="16" y="3"/>
                    </a:lnTo>
                    <a:lnTo>
                      <a:pt x="9" y="5"/>
                    </a:lnTo>
                    <a:lnTo>
                      <a:pt x="4" y="8"/>
                    </a:lnTo>
                    <a:lnTo>
                      <a:pt x="2" y="11"/>
                    </a:lnTo>
                    <a:lnTo>
                      <a:pt x="0" y="15"/>
                    </a:lnTo>
                    <a:lnTo>
                      <a:pt x="4" y="15"/>
                    </a:lnTo>
                    <a:lnTo>
                      <a:pt x="4" y="11"/>
                    </a:lnTo>
                    <a:lnTo>
                      <a:pt x="7" y="9"/>
                    </a:lnTo>
                    <a:lnTo>
                      <a:pt x="12" y="5"/>
                    </a:lnTo>
                    <a:lnTo>
                      <a:pt x="18" y="3"/>
                    </a:lnTo>
                    <a:lnTo>
                      <a:pt x="25" y="2"/>
                    </a:lnTo>
                    <a:lnTo>
                      <a:pt x="32" y="1"/>
                    </a:lnTo>
                    <a:lnTo>
                      <a:pt x="40" y="1"/>
                    </a:lnTo>
                    <a:lnTo>
                      <a:pt x="40"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4" name="Freeform 376"/>
              <p:cNvSpPr>
                <a:spLocks/>
              </p:cNvSpPr>
              <p:nvPr/>
            </p:nvSpPr>
            <p:spPr bwMode="auto">
              <a:xfrm>
                <a:off x="1073" y="1149"/>
                <a:ext cx="18" cy="7"/>
              </a:xfrm>
              <a:custGeom>
                <a:avLst/>
                <a:gdLst>
                  <a:gd name="T0" fmla="*/ 36 w 36"/>
                  <a:gd name="T1" fmla="*/ 0 h 14"/>
                  <a:gd name="T2" fmla="*/ 28 w 36"/>
                  <a:gd name="T3" fmla="*/ 0 h 14"/>
                  <a:gd name="T4" fmla="*/ 21 w 36"/>
                  <a:gd name="T5" fmla="*/ 1 h 14"/>
                  <a:gd name="T6" fmla="*/ 14 w 36"/>
                  <a:gd name="T7" fmla="*/ 2 h 14"/>
                  <a:gd name="T8" fmla="*/ 8 w 36"/>
                  <a:gd name="T9" fmla="*/ 4 h 14"/>
                  <a:gd name="T10" fmla="*/ 3 w 36"/>
                  <a:gd name="T11" fmla="*/ 8 h 14"/>
                  <a:gd name="T12" fmla="*/ 0 w 36"/>
                  <a:gd name="T13" fmla="*/ 10 h 14"/>
                  <a:gd name="T14" fmla="*/ 0 w 36"/>
                  <a:gd name="T15" fmla="*/ 14 h 14"/>
                  <a:gd name="T16" fmla="*/ 2 w 36"/>
                  <a:gd name="T17" fmla="*/ 14 h 14"/>
                  <a:gd name="T18" fmla="*/ 3 w 36"/>
                  <a:gd name="T19" fmla="*/ 10 h 14"/>
                  <a:gd name="T20" fmla="*/ 7 w 36"/>
                  <a:gd name="T21" fmla="*/ 7 h 14"/>
                  <a:gd name="T22" fmla="*/ 13 w 36"/>
                  <a:gd name="T23" fmla="*/ 4 h 14"/>
                  <a:gd name="T24" fmla="*/ 20 w 36"/>
                  <a:gd name="T25" fmla="*/ 2 h 14"/>
                  <a:gd name="T26" fmla="*/ 28 w 36"/>
                  <a:gd name="T27" fmla="*/ 1 h 14"/>
                  <a:gd name="T28" fmla="*/ 36 w 36"/>
                  <a:gd name="T29" fmla="*/ 1 h 14"/>
                  <a:gd name="T30" fmla="*/ 36 w 36"/>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4"/>
                  <a:gd name="T50" fmla="*/ 36 w 36"/>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4">
                    <a:moveTo>
                      <a:pt x="36" y="0"/>
                    </a:moveTo>
                    <a:lnTo>
                      <a:pt x="28" y="0"/>
                    </a:lnTo>
                    <a:lnTo>
                      <a:pt x="21" y="1"/>
                    </a:lnTo>
                    <a:lnTo>
                      <a:pt x="14" y="2"/>
                    </a:lnTo>
                    <a:lnTo>
                      <a:pt x="8" y="4"/>
                    </a:lnTo>
                    <a:lnTo>
                      <a:pt x="3" y="8"/>
                    </a:lnTo>
                    <a:lnTo>
                      <a:pt x="0" y="10"/>
                    </a:lnTo>
                    <a:lnTo>
                      <a:pt x="0" y="14"/>
                    </a:lnTo>
                    <a:lnTo>
                      <a:pt x="2" y="14"/>
                    </a:lnTo>
                    <a:lnTo>
                      <a:pt x="3" y="10"/>
                    </a:lnTo>
                    <a:lnTo>
                      <a:pt x="7" y="7"/>
                    </a:lnTo>
                    <a:lnTo>
                      <a:pt x="13" y="4"/>
                    </a:lnTo>
                    <a:lnTo>
                      <a:pt x="20" y="2"/>
                    </a:lnTo>
                    <a:lnTo>
                      <a:pt x="28" y="1"/>
                    </a:lnTo>
                    <a:lnTo>
                      <a:pt x="36" y="1"/>
                    </a:lnTo>
                    <a:lnTo>
                      <a:pt x="36" y="0"/>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5" name="Freeform 377"/>
              <p:cNvSpPr>
                <a:spLocks/>
              </p:cNvSpPr>
              <p:nvPr/>
            </p:nvSpPr>
            <p:spPr bwMode="auto">
              <a:xfrm>
                <a:off x="1074" y="1149"/>
                <a:ext cx="17" cy="7"/>
              </a:xfrm>
              <a:custGeom>
                <a:avLst/>
                <a:gdLst>
                  <a:gd name="T0" fmla="*/ 34 w 34"/>
                  <a:gd name="T1" fmla="*/ 0 h 13"/>
                  <a:gd name="T2" fmla="*/ 26 w 34"/>
                  <a:gd name="T3" fmla="*/ 0 h 13"/>
                  <a:gd name="T4" fmla="*/ 18 w 34"/>
                  <a:gd name="T5" fmla="*/ 1 h 13"/>
                  <a:gd name="T6" fmla="*/ 11 w 34"/>
                  <a:gd name="T7" fmla="*/ 3 h 13"/>
                  <a:gd name="T8" fmla="*/ 5 w 34"/>
                  <a:gd name="T9" fmla="*/ 6 h 13"/>
                  <a:gd name="T10" fmla="*/ 1 w 34"/>
                  <a:gd name="T11" fmla="*/ 9 h 13"/>
                  <a:gd name="T12" fmla="*/ 0 w 34"/>
                  <a:gd name="T13" fmla="*/ 13 h 13"/>
                  <a:gd name="T14" fmla="*/ 4 w 34"/>
                  <a:gd name="T15" fmla="*/ 13 h 13"/>
                  <a:gd name="T16" fmla="*/ 5 w 34"/>
                  <a:gd name="T17" fmla="*/ 9 h 13"/>
                  <a:gd name="T18" fmla="*/ 8 w 34"/>
                  <a:gd name="T19" fmla="*/ 7 h 13"/>
                  <a:gd name="T20" fmla="*/ 13 w 34"/>
                  <a:gd name="T21" fmla="*/ 5 h 13"/>
                  <a:gd name="T22" fmla="*/ 19 w 34"/>
                  <a:gd name="T23" fmla="*/ 2 h 13"/>
                  <a:gd name="T24" fmla="*/ 27 w 34"/>
                  <a:gd name="T25" fmla="*/ 1 h 13"/>
                  <a:gd name="T26" fmla="*/ 34 w 34"/>
                  <a:gd name="T27" fmla="*/ 1 h 13"/>
                  <a:gd name="T28" fmla="*/ 34 w 34"/>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13"/>
                  <a:gd name="T47" fmla="*/ 34 w 34"/>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13">
                    <a:moveTo>
                      <a:pt x="34" y="0"/>
                    </a:moveTo>
                    <a:lnTo>
                      <a:pt x="26" y="0"/>
                    </a:lnTo>
                    <a:lnTo>
                      <a:pt x="18" y="1"/>
                    </a:lnTo>
                    <a:lnTo>
                      <a:pt x="11" y="3"/>
                    </a:lnTo>
                    <a:lnTo>
                      <a:pt x="5" y="6"/>
                    </a:lnTo>
                    <a:lnTo>
                      <a:pt x="1" y="9"/>
                    </a:lnTo>
                    <a:lnTo>
                      <a:pt x="0" y="13"/>
                    </a:lnTo>
                    <a:lnTo>
                      <a:pt x="4" y="13"/>
                    </a:lnTo>
                    <a:lnTo>
                      <a:pt x="5" y="9"/>
                    </a:lnTo>
                    <a:lnTo>
                      <a:pt x="8" y="7"/>
                    </a:lnTo>
                    <a:lnTo>
                      <a:pt x="13" y="5"/>
                    </a:lnTo>
                    <a:lnTo>
                      <a:pt x="19" y="2"/>
                    </a:lnTo>
                    <a:lnTo>
                      <a:pt x="27" y="1"/>
                    </a:lnTo>
                    <a:lnTo>
                      <a:pt x="34" y="1"/>
                    </a:lnTo>
                    <a:lnTo>
                      <a:pt x="34" y="0"/>
                    </a:lnTo>
                    <a:close/>
                  </a:path>
                </a:pathLst>
              </a:custGeom>
              <a:solidFill>
                <a:srgbClr val="D2D2D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6" name="Freeform 378"/>
              <p:cNvSpPr>
                <a:spLocks/>
              </p:cNvSpPr>
              <p:nvPr/>
            </p:nvSpPr>
            <p:spPr bwMode="auto">
              <a:xfrm>
                <a:off x="1076" y="1150"/>
                <a:ext cx="15" cy="6"/>
              </a:xfrm>
              <a:custGeom>
                <a:avLst/>
                <a:gdLst>
                  <a:gd name="T0" fmla="*/ 30 w 30"/>
                  <a:gd name="T1" fmla="*/ 0 h 12"/>
                  <a:gd name="T2" fmla="*/ 23 w 30"/>
                  <a:gd name="T3" fmla="*/ 0 h 12"/>
                  <a:gd name="T4" fmla="*/ 15 w 30"/>
                  <a:gd name="T5" fmla="*/ 1 h 12"/>
                  <a:gd name="T6" fmla="*/ 9 w 30"/>
                  <a:gd name="T7" fmla="*/ 4 h 12"/>
                  <a:gd name="T8" fmla="*/ 4 w 30"/>
                  <a:gd name="T9" fmla="*/ 6 h 12"/>
                  <a:gd name="T10" fmla="*/ 1 w 30"/>
                  <a:gd name="T11" fmla="*/ 8 h 12"/>
                  <a:gd name="T12" fmla="*/ 0 w 30"/>
                  <a:gd name="T13" fmla="*/ 12 h 12"/>
                  <a:gd name="T14" fmla="*/ 3 w 30"/>
                  <a:gd name="T15" fmla="*/ 12 h 12"/>
                  <a:gd name="T16" fmla="*/ 4 w 30"/>
                  <a:gd name="T17" fmla="*/ 9 h 12"/>
                  <a:gd name="T18" fmla="*/ 7 w 30"/>
                  <a:gd name="T19" fmla="*/ 6 h 12"/>
                  <a:gd name="T20" fmla="*/ 12 w 30"/>
                  <a:gd name="T21" fmla="*/ 5 h 12"/>
                  <a:gd name="T22" fmla="*/ 17 w 30"/>
                  <a:gd name="T23" fmla="*/ 2 h 12"/>
                  <a:gd name="T24" fmla="*/ 23 w 30"/>
                  <a:gd name="T25" fmla="*/ 1 h 12"/>
                  <a:gd name="T26" fmla="*/ 30 w 30"/>
                  <a:gd name="T27" fmla="*/ 1 h 12"/>
                  <a:gd name="T28" fmla="*/ 30 w 3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12"/>
                  <a:gd name="T47" fmla="*/ 30 w 3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12">
                    <a:moveTo>
                      <a:pt x="30" y="0"/>
                    </a:moveTo>
                    <a:lnTo>
                      <a:pt x="23" y="0"/>
                    </a:lnTo>
                    <a:lnTo>
                      <a:pt x="15" y="1"/>
                    </a:lnTo>
                    <a:lnTo>
                      <a:pt x="9" y="4"/>
                    </a:lnTo>
                    <a:lnTo>
                      <a:pt x="4" y="6"/>
                    </a:lnTo>
                    <a:lnTo>
                      <a:pt x="1" y="8"/>
                    </a:lnTo>
                    <a:lnTo>
                      <a:pt x="0" y="12"/>
                    </a:lnTo>
                    <a:lnTo>
                      <a:pt x="3" y="12"/>
                    </a:lnTo>
                    <a:lnTo>
                      <a:pt x="4" y="9"/>
                    </a:lnTo>
                    <a:lnTo>
                      <a:pt x="7" y="6"/>
                    </a:lnTo>
                    <a:lnTo>
                      <a:pt x="12" y="5"/>
                    </a:lnTo>
                    <a:lnTo>
                      <a:pt x="17" y="2"/>
                    </a:lnTo>
                    <a:lnTo>
                      <a:pt x="23" y="1"/>
                    </a:lnTo>
                    <a:lnTo>
                      <a:pt x="30" y="1"/>
                    </a:lnTo>
                    <a:lnTo>
                      <a:pt x="30" y="0"/>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7" name="Freeform 379"/>
              <p:cNvSpPr>
                <a:spLocks/>
              </p:cNvSpPr>
              <p:nvPr/>
            </p:nvSpPr>
            <p:spPr bwMode="auto">
              <a:xfrm>
                <a:off x="1078" y="1151"/>
                <a:ext cx="13" cy="5"/>
              </a:xfrm>
              <a:custGeom>
                <a:avLst/>
                <a:gdLst>
                  <a:gd name="T0" fmla="*/ 27 w 27"/>
                  <a:gd name="T1" fmla="*/ 0 h 11"/>
                  <a:gd name="T2" fmla="*/ 20 w 27"/>
                  <a:gd name="T3" fmla="*/ 0 h 11"/>
                  <a:gd name="T4" fmla="*/ 14 w 27"/>
                  <a:gd name="T5" fmla="*/ 1 h 11"/>
                  <a:gd name="T6" fmla="*/ 9 w 27"/>
                  <a:gd name="T7" fmla="*/ 4 h 11"/>
                  <a:gd name="T8" fmla="*/ 4 w 27"/>
                  <a:gd name="T9" fmla="*/ 5 h 11"/>
                  <a:gd name="T10" fmla="*/ 1 w 27"/>
                  <a:gd name="T11" fmla="*/ 8 h 11"/>
                  <a:gd name="T12" fmla="*/ 0 w 27"/>
                  <a:gd name="T13" fmla="*/ 11 h 11"/>
                  <a:gd name="T14" fmla="*/ 4 w 27"/>
                  <a:gd name="T15" fmla="*/ 11 h 11"/>
                  <a:gd name="T16" fmla="*/ 5 w 27"/>
                  <a:gd name="T17" fmla="*/ 7 h 11"/>
                  <a:gd name="T18" fmla="*/ 9 w 27"/>
                  <a:gd name="T19" fmla="*/ 5 h 11"/>
                  <a:gd name="T20" fmla="*/ 14 w 27"/>
                  <a:gd name="T21" fmla="*/ 4 h 11"/>
                  <a:gd name="T22" fmla="*/ 20 w 27"/>
                  <a:gd name="T23" fmla="*/ 3 h 11"/>
                  <a:gd name="T24" fmla="*/ 27 w 27"/>
                  <a:gd name="T25" fmla="*/ 1 h 11"/>
                  <a:gd name="T26" fmla="*/ 27 w 2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1"/>
                  <a:gd name="T44" fmla="*/ 27 w 27"/>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1">
                    <a:moveTo>
                      <a:pt x="27" y="0"/>
                    </a:moveTo>
                    <a:lnTo>
                      <a:pt x="20" y="0"/>
                    </a:lnTo>
                    <a:lnTo>
                      <a:pt x="14" y="1"/>
                    </a:lnTo>
                    <a:lnTo>
                      <a:pt x="9" y="4"/>
                    </a:lnTo>
                    <a:lnTo>
                      <a:pt x="4" y="5"/>
                    </a:lnTo>
                    <a:lnTo>
                      <a:pt x="1" y="8"/>
                    </a:lnTo>
                    <a:lnTo>
                      <a:pt x="0" y="11"/>
                    </a:lnTo>
                    <a:lnTo>
                      <a:pt x="4" y="11"/>
                    </a:lnTo>
                    <a:lnTo>
                      <a:pt x="5" y="7"/>
                    </a:lnTo>
                    <a:lnTo>
                      <a:pt x="9" y="5"/>
                    </a:lnTo>
                    <a:lnTo>
                      <a:pt x="14" y="4"/>
                    </a:lnTo>
                    <a:lnTo>
                      <a:pt x="20" y="3"/>
                    </a:lnTo>
                    <a:lnTo>
                      <a:pt x="27" y="1"/>
                    </a:lnTo>
                    <a:lnTo>
                      <a:pt x="27" y="0"/>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8" name="Freeform 380"/>
              <p:cNvSpPr>
                <a:spLocks/>
              </p:cNvSpPr>
              <p:nvPr/>
            </p:nvSpPr>
            <p:spPr bwMode="auto">
              <a:xfrm>
                <a:off x="1079" y="1151"/>
                <a:ext cx="12" cy="5"/>
              </a:xfrm>
              <a:custGeom>
                <a:avLst/>
                <a:gdLst>
                  <a:gd name="T0" fmla="*/ 23 w 23"/>
                  <a:gd name="T1" fmla="*/ 0 h 10"/>
                  <a:gd name="T2" fmla="*/ 16 w 23"/>
                  <a:gd name="T3" fmla="*/ 2 h 10"/>
                  <a:gd name="T4" fmla="*/ 10 w 23"/>
                  <a:gd name="T5" fmla="*/ 3 h 10"/>
                  <a:gd name="T6" fmla="*/ 5 w 23"/>
                  <a:gd name="T7" fmla="*/ 4 h 10"/>
                  <a:gd name="T8" fmla="*/ 1 w 23"/>
                  <a:gd name="T9" fmla="*/ 6 h 10"/>
                  <a:gd name="T10" fmla="*/ 0 w 23"/>
                  <a:gd name="T11" fmla="*/ 10 h 10"/>
                  <a:gd name="T12" fmla="*/ 3 w 23"/>
                  <a:gd name="T13" fmla="*/ 10 h 10"/>
                  <a:gd name="T14" fmla="*/ 5 w 23"/>
                  <a:gd name="T15" fmla="*/ 7 h 10"/>
                  <a:gd name="T16" fmla="*/ 7 w 23"/>
                  <a:gd name="T17" fmla="*/ 5 h 10"/>
                  <a:gd name="T18" fmla="*/ 12 w 23"/>
                  <a:gd name="T19" fmla="*/ 4 h 10"/>
                  <a:gd name="T20" fmla="*/ 17 w 23"/>
                  <a:gd name="T21" fmla="*/ 3 h 10"/>
                  <a:gd name="T22" fmla="*/ 23 w 23"/>
                  <a:gd name="T23" fmla="*/ 2 h 10"/>
                  <a:gd name="T24" fmla="*/ 23 w 2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0"/>
                  <a:gd name="T41" fmla="*/ 23 w 2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0">
                    <a:moveTo>
                      <a:pt x="23" y="0"/>
                    </a:moveTo>
                    <a:lnTo>
                      <a:pt x="16" y="2"/>
                    </a:lnTo>
                    <a:lnTo>
                      <a:pt x="10" y="3"/>
                    </a:lnTo>
                    <a:lnTo>
                      <a:pt x="5" y="4"/>
                    </a:lnTo>
                    <a:lnTo>
                      <a:pt x="1" y="6"/>
                    </a:lnTo>
                    <a:lnTo>
                      <a:pt x="0" y="10"/>
                    </a:lnTo>
                    <a:lnTo>
                      <a:pt x="3" y="10"/>
                    </a:lnTo>
                    <a:lnTo>
                      <a:pt x="5" y="7"/>
                    </a:lnTo>
                    <a:lnTo>
                      <a:pt x="7" y="5"/>
                    </a:lnTo>
                    <a:lnTo>
                      <a:pt x="12" y="4"/>
                    </a:lnTo>
                    <a:lnTo>
                      <a:pt x="17" y="3"/>
                    </a:lnTo>
                    <a:lnTo>
                      <a:pt x="23" y="2"/>
                    </a:lnTo>
                    <a:lnTo>
                      <a:pt x="23"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29" name="Freeform 381"/>
              <p:cNvSpPr>
                <a:spLocks/>
              </p:cNvSpPr>
              <p:nvPr/>
            </p:nvSpPr>
            <p:spPr bwMode="auto">
              <a:xfrm>
                <a:off x="1081" y="1152"/>
                <a:ext cx="10" cy="4"/>
              </a:xfrm>
              <a:custGeom>
                <a:avLst/>
                <a:gdLst>
                  <a:gd name="T0" fmla="*/ 20 w 20"/>
                  <a:gd name="T1" fmla="*/ 0 h 8"/>
                  <a:gd name="T2" fmla="*/ 14 w 20"/>
                  <a:gd name="T3" fmla="*/ 1 h 8"/>
                  <a:gd name="T4" fmla="*/ 9 w 20"/>
                  <a:gd name="T5" fmla="*/ 2 h 8"/>
                  <a:gd name="T6" fmla="*/ 4 w 20"/>
                  <a:gd name="T7" fmla="*/ 3 h 8"/>
                  <a:gd name="T8" fmla="*/ 2 w 20"/>
                  <a:gd name="T9" fmla="*/ 5 h 8"/>
                  <a:gd name="T10" fmla="*/ 0 w 20"/>
                  <a:gd name="T11" fmla="*/ 8 h 8"/>
                  <a:gd name="T12" fmla="*/ 4 w 20"/>
                  <a:gd name="T13" fmla="*/ 8 h 8"/>
                  <a:gd name="T14" fmla="*/ 5 w 20"/>
                  <a:gd name="T15" fmla="*/ 5 h 8"/>
                  <a:gd name="T16" fmla="*/ 7 w 20"/>
                  <a:gd name="T17" fmla="*/ 4 h 8"/>
                  <a:gd name="T18" fmla="*/ 11 w 20"/>
                  <a:gd name="T19" fmla="*/ 2 h 8"/>
                  <a:gd name="T20" fmla="*/ 16 w 20"/>
                  <a:gd name="T21" fmla="*/ 2 h 8"/>
                  <a:gd name="T22" fmla="*/ 20 w 20"/>
                  <a:gd name="T23" fmla="*/ 1 h 8"/>
                  <a:gd name="T24" fmla="*/ 20 w 20"/>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8"/>
                  <a:gd name="T41" fmla="*/ 20 w 20"/>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8">
                    <a:moveTo>
                      <a:pt x="20" y="0"/>
                    </a:moveTo>
                    <a:lnTo>
                      <a:pt x="14" y="1"/>
                    </a:lnTo>
                    <a:lnTo>
                      <a:pt x="9" y="2"/>
                    </a:lnTo>
                    <a:lnTo>
                      <a:pt x="4" y="3"/>
                    </a:lnTo>
                    <a:lnTo>
                      <a:pt x="2" y="5"/>
                    </a:lnTo>
                    <a:lnTo>
                      <a:pt x="0" y="8"/>
                    </a:lnTo>
                    <a:lnTo>
                      <a:pt x="4" y="8"/>
                    </a:lnTo>
                    <a:lnTo>
                      <a:pt x="5" y="5"/>
                    </a:lnTo>
                    <a:lnTo>
                      <a:pt x="7" y="4"/>
                    </a:lnTo>
                    <a:lnTo>
                      <a:pt x="11" y="2"/>
                    </a:lnTo>
                    <a:lnTo>
                      <a:pt x="16" y="2"/>
                    </a:lnTo>
                    <a:lnTo>
                      <a:pt x="20" y="1"/>
                    </a:lnTo>
                    <a:lnTo>
                      <a:pt x="20" y="0"/>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0" name="Freeform 382"/>
              <p:cNvSpPr>
                <a:spLocks/>
              </p:cNvSpPr>
              <p:nvPr/>
            </p:nvSpPr>
            <p:spPr bwMode="auto">
              <a:xfrm>
                <a:off x="1083" y="1152"/>
                <a:ext cx="8" cy="4"/>
              </a:xfrm>
              <a:custGeom>
                <a:avLst/>
                <a:gdLst>
                  <a:gd name="T0" fmla="*/ 16 w 16"/>
                  <a:gd name="T1" fmla="*/ 0 h 7"/>
                  <a:gd name="T2" fmla="*/ 12 w 16"/>
                  <a:gd name="T3" fmla="*/ 1 h 7"/>
                  <a:gd name="T4" fmla="*/ 7 w 16"/>
                  <a:gd name="T5" fmla="*/ 1 h 7"/>
                  <a:gd name="T6" fmla="*/ 3 w 16"/>
                  <a:gd name="T7" fmla="*/ 3 h 7"/>
                  <a:gd name="T8" fmla="*/ 1 w 16"/>
                  <a:gd name="T9" fmla="*/ 4 h 7"/>
                  <a:gd name="T10" fmla="*/ 0 w 16"/>
                  <a:gd name="T11" fmla="*/ 7 h 7"/>
                  <a:gd name="T12" fmla="*/ 3 w 16"/>
                  <a:gd name="T13" fmla="*/ 7 h 7"/>
                  <a:gd name="T14" fmla="*/ 5 w 16"/>
                  <a:gd name="T15" fmla="*/ 4 h 7"/>
                  <a:gd name="T16" fmla="*/ 7 w 16"/>
                  <a:gd name="T17" fmla="*/ 3 h 7"/>
                  <a:gd name="T18" fmla="*/ 12 w 16"/>
                  <a:gd name="T19" fmla="*/ 2 h 7"/>
                  <a:gd name="T20" fmla="*/ 16 w 16"/>
                  <a:gd name="T21" fmla="*/ 1 h 7"/>
                  <a:gd name="T22" fmla="*/ 16 w 16"/>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7"/>
                  <a:gd name="T38" fmla="*/ 16 w 16"/>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7">
                    <a:moveTo>
                      <a:pt x="16" y="0"/>
                    </a:moveTo>
                    <a:lnTo>
                      <a:pt x="12" y="1"/>
                    </a:lnTo>
                    <a:lnTo>
                      <a:pt x="7" y="1"/>
                    </a:lnTo>
                    <a:lnTo>
                      <a:pt x="3" y="3"/>
                    </a:lnTo>
                    <a:lnTo>
                      <a:pt x="1" y="4"/>
                    </a:lnTo>
                    <a:lnTo>
                      <a:pt x="0" y="7"/>
                    </a:lnTo>
                    <a:lnTo>
                      <a:pt x="3" y="7"/>
                    </a:lnTo>
                    <a:lnTo>
                      <a:pt x="5" y="4"/>
                    </a:lnTo>
                    <a:lnTo>
                      <a:pt x="7" y="3"/>
                    </a:lnTo>
                    <a:lnTo>
                      <a:pt x="12" y="2"/>
                    </a:lnTo>
                    <a:lnTo>
                      <a:pt x="16" y="1"/>
                    </a:lnTo>
                    <a:lnTo>
                      <a:pt x="16"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1" name="Freeform 383"/>
              <p:cNvSpPr>
                <a:spLocks/>
              </p:cNvSpPr>
              <p:nvPr/>
            </p:nvSpPr>
            <p:spPr bwMode="auto">
              <a:xfrm>
                <a:off x="1085" y="1153"/>
                <a:ext cx="6" cy="3"/>
              </a:xfrm>
              <a:custGeom>
                <a:avLst/>
                <a:gdLst>
                  <a:gd name="T0" fmla="*/ 13 w 13"/>
                  <a:gd name="T1" fmla="*/ 0 h 6"/>
                  <a:gd name="T2" fmla="*/ 9 w 13"/>
                  <a:gd name="T3" fmla="*/ 1 h 6"/>
                  <a:gd name="T4" fmla="*/ 4 w 13"/>
                  <a:gd name="T5" fmla="*/ 2 h 6"/>
                  <a:gd name="T6" fmla="*/ 2 w 13"/>
                  <a:gd name="T7" fmla="*/ 3 h 6"/>
                  <a:gd name="T8" fmla="*/ 0 w 13"/>
                  <a:gd name="T9" fmla="*/ 6 h 6"/>
                  <a:gd name="T10" fmla="*/ 4 w 13"/>
                  <a:gd name="T11" fmla="*/ 6 h 6"/>
                  <a:gd name="T12" fmla="*/ 4 w 13"/>
                  <a:gd name="T13" fmla="*/ 5 h 6"/>
                  <a:gd name="T14" fmla="*/ 6 w 13"/>
                  <a:gd name="T15" fmla="*/ 3 h 6"/>
                  <a:gd name="T16" fmla="*/ 10 w 13"/>
                  <a:gd name="T17" fmla="*/ 2 h 6"/>
                  <a:gd name="T18" fmla="*/ 13 w 13"/>
                  <a:gd name="T19" fmla="*/ 2 h 6"/>
                  <a:gd name="T20" fmla="*/ 13 w 13"/>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6"/>
                  <a:gd name="T35" fmla="*/ 13 w 13"/>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6">
                    <a:moveTo>
                      <a:pt x="13" y="0"/>
                    </a:moveTo>
                    <a:lnTo>
                      <a:pt x="9" y="1"/>
                    </a:lnTo>
                    <a:lnTo>
                      <a:pt x="4" y="2"/>
                    </a:lnTo>
                    <a:lnTo>
                      <a:pt x="2" y="3"/>
                    </a:lnTo>
                    <a:lnTo>
                      <a:pt x="0" y="6"/>
                    </a:lnTo>
                    <a:lnTo>
                      <a:pt x="4" y="6"/>
                    </a:lnTo>
                    <a:lnTo>
                      <a:pt x="4" y="5"/>
                    </a:lnTo>
                    <a:lnTo>
                      <a:pt x="6" y="3"/>
                    </a:lnTo>
                    <a:lnTo>
                      <a:pt x="10" y="2"/>
                    </a:lnTo>
                    <a:lnTo>
                      <a:pt x="13" y="2"/>
                    </a:lnTo>
                    <a:lnTo>
                      <a:pt x="13" y="0"/>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2" name="Freeform 384"/>
              <p:cNvSpPr>
                <a:spLocks/>
              </p:cNvSpPr>
              <p:nvPr/>
            </p:nvSpPr>
            <p:spPr bwMode="auto">
              <a:xfrm>
                <a:off x="1086" y="1154"/>
                <a:ext cx="5" cy="2"/>
              </a:xfrm>
              <a:custGeom>
                <a:avLst/>
                <a:gdLst>
                  <a:gd name="T0" fmla="*/ 9 w 9"/>
                  <a:gd name="T1" fmla="*/ 0 h 4"/>
                  <a:gd name="T2" fmla="*/ 6 w 9"/>
                  <a:gd name="T3" fmla="*/ 0 h 4"/>
                  <a:gd name="T4" fmla="*/ 2 w 9"/>
                  <a:gd name="T5" fmla="*/ 1 h 4"/>
                  <a:gd name="T6" fmla="*/ 0 w 9"/>
                  <a:gd name="T7" fmla="*/ 3 h 4"/>
                  <a:gd name="T8" fmla="*/ 0 w 9"/>
                  <a:gd name="T9" fmla="*/ 4 h 4"/>
                  <a:gd name="T10" fmla="*/ 3 w 9"/>
                  <a:gd name="T11" fmla="*/ 4 h 4"/>
                  <a:gd name="T12" fmla="*/ 3 w 9"/>
                  <a:gd name="T13" fmla="*/ 3 h 4"/>
                  <a:gd name="T14" fmla="*/ 7 w 9"/>
                  <a:gd name="T15" fmla="*/ 1 h 4"/>
                  <a:gd name="T16" fmla="*/ 9 w 9"/>
                  <a:gd name="T17" fmla="*/ 1 h 4"/>
                  <a:gd name="T18" fmla="*/ 9 w 9"/>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4"/>
                  <a:gd name="T32" fmla="*/ 9 w 9"/>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4">
                    <a:moveTo>
                      <a:pt x="9" y="0"/>
                    </a:moveTo>
                    <a:lnTo>
                      <a:pt x="6" y="0"/>
                    </a:lnTo>
                    <a:lnTo>
                      <a:pt x="2" y="1"/>
                    </a:lnTo>
                    <a:lnTo>
                      <a:pt x="0" y="3"/>
                    </a:lnTo>
                    <a:lnTo>
                      <a:pt x="0" y="4"/>
                    </a:lnTo>
                    <a:lnTo>
                      <a:pt x="3" y="4"/>
                    </a:lnTo>
                    <a:lnTo>
                      <a:pt x="3" y="3"/>
                    </a:lnTo>
                    <a:lnTo>
                      <a:pt x="7" y="1"/>
                    </a:lnTo>
                    <a:lnTo>
                      <a:pt x="9" y="1"/>
                    </a:lnTo>
                    <a:lnTo>
                      <a:pt x="9" y="0"/>
                    </a:lnTo>
                    <a:close/>
                  </a:path>
                </a:pathLst>
              </a:custGeom>
              <a:solidFill>
                <a:srgbClr val="A0A0A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3" name="Freeform 385"/>
              <p:cNvSpPr>
                <a:spLocks/>
              </p:cNvSpPr>
              <p:nvPr/>
            </p:nvSpPr>
            <p:spPr bwMode="auto">
              <a:xfrm>
                <a:off x="1088" y="1155"/>
                <a:ext cx="3" cy="1"/>
              </a:xfrm>
              <a:custGeom>
                <a:avLst/>
                <a:gdLst>
                  <a:gd name="T0" fmla="*/ 6 w 6"/>
                  <a:gd name="T1" fmla="*/ 0 h 3"/>
                  <a:gd name="T2" fmla="*/ 4 w 6"/>
                  <a:gd name="T3" fmla="*/ 0 h 3"/>
                  <a:gd name="T4" fmla="*/ 0 w 6"/>
                  <a:gd name="T5" fmla="*/ 2 h 3"/>
                  <a:gd name="T6" fmla="*/ 0 w 6"/>
                  <a:gd name="T7" fmla="*/ 3 h 3"/>
                  <a:gd name="T8" fmla="*/ 4 w 6"/>
                  <a:gd name="T9" fmla="*/ 3 h 3"/>
                  <a:gd name="T10" fmla="*/ 4 w 6"/>
                  <a:gd name="T11" fmla="*/ 2 h 3"/>
                  <a:gd name="T12" fmla="*/ 6 w 6"/>
                  <a:gd name="T13" fmla="*/ 2 h 3"/>
                  <a:gd name="T14" fmla="*/ 6 w 6"/>
                  <a:gd name="T15" fmla="*/ 0 h 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3"/>
                  <a:gd name="T26" fmla="*/ 6 w 6"/>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3">
                    <a:moveTo>
                      <a:pt x="6" y="0"/>
                    </a:moveTo>
                    <a:lnTo>
                      <a:pt x="4" y="0"/>
                    </a:lnTo>
                    <a:lnTo>
                      <a:pt x="0" y="2"/>
                    </a:lnTo>
                    <a:lnTo>
                      <a:pt x="0" y="3"/>
                    </a:lnTo>
                    <a:lnTo>
                      <a:pt x="4" y="3"/>
                    </a:lnTo>
                    <a:lnTo>
                      <a:pt x="4" y="2"/>
                    </a:lnTo>
                    <a:lnTo>
                      <a:pt x="6" y="2"/>
                    </a:lnTo>
                    <a:lnTo>
                      <a:pt x="6" y="0"/>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4" name="Freeform 386"/>
              <p:cNvSpPr>
                <a:spLocks/>
              </p:cNvSpPr>
              <p:nvPr/>
            </p:nvSpPr>
            <p:spPr bwMode="auto">
              <a:xfrm>
                <a:off x="1090" y="1155"/>
                <a:ext cx="1" cy="1"/>
              </a:xfrm>
              <a:custGeom>
                <a:avLst/>
                <a:gdLst>
                  <a:gd name="T0" fmla="*/ 2 w 2"/>
                  <a:gd name="T1" fmla="*/ 0 h 1"/>
                  <a:gd name="T2" fmla="*/ 0 w 2"/>
                  <a:gd name="T3" fmla="*/ 0 h 1"/>
                  <a:gd name="T4" fmla="*/ 0 w 2"/>
                  <a:gd name="T5" fmla="*/ 1 h 1"/>
                  <a:gd name="T6" fmla="*/ 2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 name="T18" fmla="*/ 0 w 2"/>
                  <a:gd name="T19" fmla="*/ 0 h 1"/>
                  <a:gd name="T20" fmla="*/ 2 w 2"/>
                  <a:gd name="T21" fmla="*/ 1 h 1"/>
                </a:gdLst>
                <a:ahLst/>
                <a:cxnLst>
                  <a:cxn ang="T12">
                    <a:pos x="T0" y="T1"/>
                  </a:cxn>
                  <a:cxn ang="T13">
                    <a:pos x="T2" y="T3"/>
                  </a:cxn>
                  <a:cxn ang="T14">
                    <a:pos x="T4" y="T5"/>
                  </a:cxn>
                  <a:cxn ang="T15">
                    <a:pos x="T6" y="T7"/>
                  </a:cxn>
                  <a:cxn ang="T16">
                    <a:pos x="T8" y="T9"/>
                  </a:cxn>
                  <a:cxn ang="T17">
                    <a:pos x="T10" y="T11"/>
                  </a:cxn>
                </a:cxnLst>
                <a:rect l="T18" t="T19" r="T20" b="T21"/>
                <a:pathLst>
                  <a:path w="2" h="1">
                    <a:moveTo>
                      <a:pt x="2" y="0"/>
                    </a:moveTo>
                    <a:lnTo>
                      <a:pt x="0" y="0"/>
                    </a:lnTo>
                    <a:lnTo>
                      <a:pt x="0" y="1"/>
                    </a:lnTo>
                    <a:lnTo>
                      <a:pt x="2" y="1"/>
                    </a:lnTo>
                    <a:lnTo>
                      <a:pt x="2"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5" name="Rectangle 434"/>
              <p:cNvSpPr>
                <a:spLocks noChangeArrowheads="1"/>
              </p:cNvSpPr>
              <p:nvPr/>
            </p:nvSpPr>
            <p:spPr bwMode="auto">
              <a:xfrm>
                <a:off x="1091" y="1156"/>
                <a:ext cx="1" cy="1"/>
              </a:xfrm>
              <a:prstGeom prst="rect">
                <a:avLst/>
              </a:prstGeom>
              <a:solidFill>
                <a:srgbClr val="9A9A9A"/>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6" name="Freeform 388"/>
              <p:cNvSpPr>
                <a:spLocks/>
              </p:cNvSpPr>
              <p:nvPr/>
            </p:nvSpPr>
            <p:spPr bwMode="auto">
              <a:xfrm>
                <a:off x="1069" y="1148"/>
                <a:ext cx="22" cy="7"/>
              </a:xfrm>
              <a:custGeom>
                <a:avLst/>
                <a:gdLst>
                  <a:gd name="T0" fmla="*/ 43 w 43"/>
                  <a:gd name="T1" fmla="*/ 0 h 16"/>
                  <a:gd name="T2" fmla="*/ 0 w 43"/>
                  <a:gd name="T3" fmla="*/ 0 h 16"/>
                  <a:gd name="T4" fmla="*/ 2 w 43"/>
                  <a:gd name="T5" fmla="*/ 7 h 16"/>
                  <a:gd name="T6" fmla="*/ 8 w 43"/>
                  <a:gd name="T7" fmla="*/ 13 h 16"/>
                  <a:gd name="T8" fmla="*/ 16 w 43"/>
                  <a:gd name="T9" fmla="*/ 16 h 16"/>
                  <a:gd name="T10" fmla="*/ 27 w 43"/>
                  <a:gd name="T11" fmla="*/ 16 h 16"/>
                  <a:gd name="T12" fmla="*/ 35 w 43"/>
                  <a:gd name="T13" fmla="*/ 13 h 16"/>
                  <a:gd name="T14" fmla="*/ 42 w 43"/>
                  <a:gd name="T15" fmla="*/ 7 h 16"/>
                  <a:gd name="T16" fmla="*/ 43 w 43"/>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
                  <a:gd name="T28" fmla="*/ 0 h 16"/>
                  <a:gd name="T29" fmla="*/ 43 w 43"/>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 h="16">
                    <a:moveTo>
                      <a:pt x="43" y="0"/>
                    </a:moveTo>
                    <a:lnTo>
                      <a:pt x="0" y="0"/>
                    </a:lnTo>
                    <a:lnTo>
                      <a:pt x="2" y="7"/>
                    </a:lnTo>
                    <a:lnTo>
                      <a:pt x="8" y="13"/>
                    </a:lnTo>
                    <a:lnTo>
                      <a:pt x="16" y="16"/>
                    </a:lnTo>
                    <a:lnTo>
                      <a:pt x="27" y="16"/>
                    </a:lnTo>
                    <a:lnTo>
                      <a:pt x="35" y="13"/>
                    </a:lnTo>
                    <a:lnTo>
                      <a:pt x="42" y="7"/>
                    </a:lnTo>
                    <a:lnTo>
                      <a:pt x="43" y="0"/>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7" name="Freeform 389"/>
              <p:cNvSpPr>
                <a:spLocks/>
              </p:cNvSpPr>
              <p:nvPr/>
            </p:nvSpPr>
            <p:spPr bwMode="auto">
              <a:xfrm>
                <a:off x="1069" y="1148"/>
                <a:ext cx="22" cy="8"/>
              </a:xfrm>
              <a:custGeom>
                <a:avLst/>
                <a:gdLst>
                  <a:gd name="T0" fmla="*/ 43 w 43"/>
                  <a:gd name="T1" fmla="*/ 0 h 17"/>
                  <a:gd name="T2" fmla="*/ 34 w 43"/>
                  <a:gd name="T3" fmla="*/ 0 h 17"/>
                  <a:gd name="T4" fmla="*/ 25 w 43"/>
                  <a:gd name="T5" fmla="*/ 2 h 17"/>
                  <a:gd name="T6" fmla="*/ 16 w 43"/>
                  <a:gd name="T7" fmla="*/ 4 h 17"/>
                  <a:gd name="T8" fmla="*/ 9 w 43"/>
                  <a:gd name="T9" fmla="*/ 6 h 17"/>
                  <a:gd name="T10" fmla="*/ 3 w 43"/>
                  <a:gd name="T11" fmla="*/ 10 h 17"/>
                  <a:gd name="T12" fmla="*/ 1 w 43"/>
                  <a:gd name="T13" fmla="*/ 13 h 17"/>
                  <a:gd name="T14" fmla="*/ 0 w 43"/>
                  <a:gd name="T15" fmla="*/ 17 h 17"/>
                  <a:gd name="T16" fmla="*/ 0 w 43"/>
                  <a:gd name="T17" fmla="*/ 0 h 17"/>
                  <a:gd name="T18" fmla="*/ 43 w 43"/>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7"/>
                  <a:gd name="T32" fmla="*/ 43 w 4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7">
                    <a:moveTo>
                      <a:pt x="43" y="0"/>
                    </a:moveTo>
                    <a:lnTo>
                      <a:pt x="34" y="0"/>
                    </a:lnTo>
                    <a:lnTo>
                      <a:pt x="25" y="2"/>
                    </a:lnTo>
                    <a:lnTo>
                      <a:pt x="16" y="4"/>
                    </a:lnTo>
                    <a:lnTo>
                      <a:pt x="9" y="6"/>
                    </a:lnTo>
                    <a:lnTo>
                      <a:pt x="3" y="10"/>
                    </a:lnTo>
                    <a:lnTo>
                      <a:pt x="1" y="13"/>
                    </a:lnTo>
                    <a:lnTo>
                      <a:pt x="0" y="17"/>
                    </a:lnTo>
                    <a:lnTo>
                      <a:pt x="0" y="0"/>
                    </a:lnTo>
                    <a:lnTo>
                      <a:pt x="4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8" name="Freeform 390"/>
              <p:cNvSpPr>
                <a:spLocks/>
              </p:cNvSpPr>
              <p:nvPr/>
            </p:nvSpPr>
            <p:spPr bwMode="auto">
              <a:xfrm>
                <a:off x="1069" y="1148"/>
                <a:ext cx="22" cy="8"/>
              </a:xfrm>
              <a:custGeom>
                <a:avLst/>
                <a:gdLst>
                  <a:gd name="T0" fmla="*/ 43 w 43"/>
                  <a:gd name="T1" fmla="*/ 0 h 17"/>
                  <a:gd name="T2" fmla="*/ 34 w 43"/>
                  <a:gd name="T3" fmla="*/ 0 h 17"/>
                  <a:gd name="T4" fmla="*/ 25 w 43"/>
                  <a:gd name="T5" fmla="*/ 2 h 17"/>
                  <a:gd name="T6" fmla="*/ 16 w 43"/>
                  <a:gd name="T7" fmla="*/ 4 h 17"/>
                  <a:gd name="T8" fmla="*/ 9 w 43"/>
                  <a:gd name="T9" fmla="*/ 6 h 17"/>
                  <a:gd name="T10" fmla="*/ 3 w 43"/>
                  <a:gd name="T11" fmla="*/ 10 h 17"/>
                  <a:gd name="T12" fmla="*/ 1 w 43"/>
                  <a:gd name="T13" fmla="*/ 13 h 17"/>
                  <a:gd name="T14" fmla="*/ 0 w 43"/>
                  <a:gd name="T15" fmla="*/ 17 h 17"/>
                  <a:gd name="T16" fmla="*/ 3 w 43"/>
                  <a:gd name="T17" fmla="*/ 17 h 17"/>
                  <a:gd name="T18" fmla="*/ 5 w 43"/>
                  <a:gd name="T19" fmla="*/ 13 h 17"/>
                  <a:gd name="T20" fmla="*/ 7 w 43"/>
                  <a:gd name="T21" fmla="*/ 10 h 17"/>
                  <a:gd name="T22" fmla="*/ 12 w 43"/>
                  <a:gd name="T23" fmla="*/ 7 h 17"/>
                  <a:gd name="T24" fmla="*/ 19 w 43"/>
                  <a:gd name="T25" fmla="*/ 5 h 17"/>
                  <a:gd name="T26" fmla="*/ 26 w 43"/>
                  <a:gd name="T27" fmla="*/ 3 h 17"/>
                  <a:gd name="T28" fmla="*/ 35 w 43"/>
                  <a:gd name="T29" fmla="*/ 2 h 17"/>
                  <a:gd name="T30" fmla="*/ 43 w 43"/>
                  <a:gd name="T31" fmla="*/ 2 h 17"/>
                  <a:gd name="T32" fmla="*/ 43 w 43"/>
                  <a:gd name="T33" fmla="*/ 0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17"/>
                  <a:gd name="T53" fmla="*/ 43 w 43"/>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17">
                    <a:moveTo>
                      <a:pt x="43" y="0"/>
                    </a:moveTo>
                    <a:lnTo>
                      <a:pt x="34" y="0"/>
                    </a:lnTo>
                    <a:lnTo>
                      <a:pt x="25" y="2"/>
                    </a:lnTo>
                    <a:lnTo>
                      <a:pt x="16" y="4"/>
                    </a:lnTo>
                    <a:lnTo>
                      <a:pt x="9" y="6"/>
                    </a:lnTo>
                    <a:lnTo>
                      <a:pt x="3" y="10"/>
                    </a:lnTo>
                    <a:lnTo>
                      <a:pt x="1" y="13"/>
                    </a:lnTo>
                    <a:lnTo>
                      <a:pt x="0" y="17"/>
                    </a:lnTo>
                    <a:lnTo>
                      <a:pt x="3" y="17"/>
                    </a:lnTo>
                    <a:lnTo>
                      <a:pt x="5" y="13"/>
                    </a:lnTo>
                    <a:lnTo>
                      <a:pt x="7" y="10"/>
                    </a:lnTo>
                    <a:lnTo>
                      <a:pt x="12" y="7"/>
                    </a:lnTo>
                    <a:lnTo>
                      <a:pt x="19" y="5"/>
                    </a:lnTo>
                    <a:lnTo>
                      <a:pt x="26" y="3"/>
                    </a:lnTo>
                    <a:lnTo>
                      <a:pt x="35" y="2"/>
                    </a:lnTo>
                    <a:lnTo>
                      <a:pt x="43" y="2"/>
                    </a:lnTo>
                    <a:lnTo>
                      <a:pt x="4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39" name="Freeform 391"/>
              <p:cNvSpPr>
                <a:spLocks/>
              </p:cNvSpPr>
              <p:nvPr/>
            </p:nvSpPr>
            <p:spPr bwMode="auto">
              <a:xfrm>
                <a:off x="1071" y="1148"/>
                <a:ext cx="20" cy="8"/>
              </a:xfrm>
              <a:custGeom>
                <a:avLst/>
                <a:gdLst>
                  <a:gd name="T0" fmla="*/ 40 w 40"/>
                  <a:gd name="T1" fmla="*/ 0 h 15"/>
                  <a:gd name="T2" fmla="*/ 32 w 40"/>
                  <a:gd name="T3" fmla="*/ 0 h 15"/>
                  <a:gd name="T4" fmla="*/ 23 w 40"/>
                  <a:gd name="T5" fmla="*/ 1 h 15"/>
                  <a:gd name="T6" fmla="*/ 16 w 40"/>
                  <a:gd name="T7" fmla="*/ 3 h 15"/>
                  <a:gd name="T8" fmla="*/ 9 w 40"/>
                  <a:gd name="T9" fmla="*/ 5 h 15"/>
                  <a:gd name="T10" fmla="*/ 4 w 40"/>
                  <a:gd name="T11" fmla="*/ 8 h 15"/>
                  <a:gd name="T12" fmla="*/ 2 w 40"/>
                  <a:gd name="T13" fmla="*/ 11 h 15"/>
                  <a:gd name="T14" fmla="*/ 0 w 40"/>
                  <a:gd name="T15" fmla="*/ 15 h 15"/>
                  <a:gd name="T16" fmla="*/ 4 w 40"/>
                  <a:gd name="T17" fmla="*/ 15 h 15"/>
                  <a:gd name="T18" fmla="*/ 4 w 40"/>
                  <a:gd name="T19" fmla="*/ 11 h 15"/>
                  <a:gd name="T20" fmla="*/ 7 w 40"/>
                  <a:gd name="T21" fmla="*/ 9 h 15"/>
                  <a:gd name="T22" fmla="*/ 12 w 40"/>
                  <a:gd name="T23" fmla="*/ 5 h 15"/>
                  <a:gd name="T24" fmla="*/ 18 w 40"/>
                  <a:gd name="T25" fmla="*/ 3 h 15"/>
                  <a:gd name="T26" fmla="*/ 25 w 40"/>
                  <a:gd name="T27" fmla="*/ 2 h 15"/>
                  <a:gd name="T28" fmla="*/ 32 w 40"/>
                  <a:gd name="T29" fmla="*/ 1 h 15"/>
                  <a:gd name="T30" fmla="*/ 40 w 40"/>
                  <a:gd name="T31" fmla="*/ 1 h 15"/>
                  <a:gd name="T32" fmla="*/ 40 w 40"/>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15"/>
                  <a:gd name="T53" fmla="*/ 40 w 40"/>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15">
                    <a:moveTo>
                      <a:pt x="40" y="0"/>
                    </a:moveTo>
                    <a:lnTo>
                      <a:pt x="32" y="0"/>
                    </a:lnTo>
                    <a:lnTo>
                      <a:pt x="23" y="1"/>
                    </a:lnTo>
                    <a:lnTo>
                      <a:pt x="16" y="3"/>
                    </a:lnTo>
                    <a:lnTo>
                      <a:pt x="9" y="5"/>
                    </a:lnTo>
                    <a:lnTo>
                      <a:pt x="4" y="8"/>
                    </a:lnTo>
                    <a:lnTo>
                      <a:pt x="2" y="11"/>
                    </a:lnTo>
                    <a:lnTo>
                      <a:pt x="0" y="15"/>
                    </a:lnTo>
                    <a:lnTo>
                      <a:pt x="4" y="15"/>
                    </a:lnTo>
                    <a:lnTo>
                      <a:pt x="4" y="11"/>
                    </a:lnTo>
                    <a:lnTo>
                      <a:pt x="7" y="9"/>
                    </a:lnTo>
                    <a:lnTo>
                      <a:pt x="12" y="5"/>
                    </a:lnTo>
                    <a:lnTo>
                      <a:pt x="18" y="3"/>
                    </a:lnTo>
                    <a:lnTo>
                      <a:pt x="25" y="2"/>
                    </a:lnTo>
                    <a:lnTo>
                      <a:pt x="32" y="1"/>
                    </a:lnTo>
                    <a:lnTo>
                      <a:pt x="40" y="1"/>
                    </a:lnTo>
                    <a:lnTo>
                      <a:pt x="40"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0" name="Freeform 392"/>
              <p:cNvSpPr>
                <a:spLocks/>
              </p:cNvSpPr>
              <p:nvPr/>
            </p:nvSpPr>
            <p:spPr bwMode="auto">
              <a:xfrm>
                <a:off x="1073" y="1149"/>
                <a:ext cx="18" cy="7"/>
              </a:xfrm>
              <a:custGeom>
                <a:avLst/>
                <a:gdLst>
                  <a:gd name="T0" fmla="*/ 36 w 36"/>
                  <a:gd name="T1" fmla="*/ 0 h 14"/>
                  <a:gd name="T2" fmla="*/ 28 w 36"/>
                  <a:gd name="T3" fmla="*/ 0 h 14"/>
                  <a:gd name="T4" fmla="*/ 21 w 36"/>
                  <a:gd name="T5" fmla="*/ 1 h 14"/>
                  <a:gd name="T6" fmla="*/ 14 w 36"/>
                  <a:gd name="T7" fmla="*/ 2 h 14"/>
                  <a:gd name="T8" fmla="*/ 8 w 36"/>
                  <a:gd name="T9" fmla="*/ 4 h 14"/>
                  <a:gd name="T10" fmla="*/ 3 w 36"/>
                  <a:gd name="T11" fmla="*/ 8 h 14"/>
                  <a:gd name="T12" fmla="*/ 0 w 36"/>
                  <a:gd name="T13" fmla="*/ 10 h 14"/>
                  <a:gd name="T14" fmla="*/ 0 w 36"/>
                  <a:gd name="T15" fmla="*/ 14 h 14"/>
                  <a:gd name="T16" fmla="*/ 2 w 36"/>
                  <a:gd name="T17" fmla="*/ 14 h 14"/>
                  <a:gd name="T18" fmla="*/ 3 w 36"/>
                  <a:gd name="T19" fmla="*/ 10 h 14"/>
                  <a:gd name="T20" fmla="*/ 7 w 36"/>
                  <a:gd name="T21" fmla="*/ 7 h 14"/>
                  <a:gd name="T22" fmla="*/ 13 w 36"/>
                  <a:gd name="T23" fmla="*/ 4 h 14"/>
                  <a:gd name="T24" fmla="*/ 20 w 36"/>
                  <a:gd name="T25" fmla="*/ 2 h 14"/>
                  <a:gd name="T26" fmla="*/ 28 w 36"/>
                  <a:gd name="T27" fmla="*/ 1 h 14"/>
                  <a:gd name="T28" fmla="*/ 36 w 36"/>
                  <a:gd name="T29" fmla="*/ 1 h 14"/>
                  <a:gd name="T30" fmla="*/ 36 w 36"/>
                  <a:gd name="T31" fmla="*/ 0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4"/>
                  <a:gd name="T50" fmla="*/ 36 w 36"/>
                  <a:gd name="T51" fmla="*/ 14 h 1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4">
                    <a:moveTo>
                      <a:pt x="36" y="0"/>
                    </a:moveTo>
                    <a:lnTo>
                      <a:pt x="28" y="0"/>
                    </a:lnTo>
                    <a:lnTo>
                      <a:pt x="21" y="1"/>
                    </a:lnTo>
                    <a:lnTo>
                      <a:pt x="14" y="2"/>
                    </a:lnTo>
                    <a:lnTo>
                      <a:pt x="8" y="4"/>
                    </a:lnTo>
                    <a:lnTo>
                      <a:pt x="3" y="8"/>
                    </a:lnTo>
                    <a:lnTo>
                      <a:pt x="0" y="10"/>
                    </a:lnTo>
                    <a:lnTo>
                      <a:pt x="0" y="14"/>
                    </a:lnTo>
                    <a:lnTo>
                      <a:pt x="2" y="14"/>
                    </a:lnTo>
                    <a:lnTo>
                      <a:pt x="3" y="10"/>
                    </a:lnTo>
                    <a:lnTo>
                      <a:pt x="7" y="7"/>
                    </a:lnTo>
                    <a:lnTo>
                      <a:pt x="13" y="4"/>
                    </a:lnTo>
                    <a:lnTo>
                      <a:pt x="20" y="2"/>
                    </a:lnTo>
                    <a:lnTo>
                      <a:pt x="28" y="1"/>
                    </a:lnTo>
                    <a:lnTo>
                      <a:pt x="36" y="1"/>
                    </a:lnTo>
                    <a:lnTo>
                      <a:pt x="36" y="0"/>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1" name="Freeform 393"/>
              <p:cNvSpPr>
                <a:spLocks/>
              </p:cNvSpPr>
              <p:nvPr/>
            </p:nvSpPr>
            <p:spPr bwMode="auto">
              <a:xfrm>
                <a:off x="1074" y="1149"/>
                <a:ext cx="17" cy="7"/>
              </a:xfrm>
              <a:custGeom>
                <a:avLst/>
                <a:gdLst>
                  <a:gd name="T0" fmla="*/ 34 w 34"/>
                  <a:gd name="T1" fmla="*/ 0 h 13"/>
                  <a:gd name="T2" fmla="*/ 26 w 34"/>
                  <a:gd name="T3" fmla="*/ 0 h 13"/>
                  <a:gd name="T4" fmla="*/ 18 w 34"/>
                  <a:gd name="T5" fmla="*/ 1 h 13"/>
                  <a:gd name="T6" fmla="*/ 11 w 34"/>
                  <a:gd name="T7" fmla="*/ 3 h 13"/>
                  <a:gd name="T8" fmla="*/ 5 w 34"/>
                  <a:gd name="T9" fmla="*/ 6 h 13"/>
                  <a:gd name="T10" fmla="*/ 1 w 34"/>
                  <a:gd name="T11" fmla="*/ 9 h 13"/>
                  <a:gd name="T12" fmla="*/ 0 w 34"/>
                  <a:gd name="T13" fmla="*/ 13 h 13"/>
                  <a:gd name="T14" fmla="*/ 4 w 34"/>
                  <a:gd name="T15" fmla="*/ 13 h 13"/>
                  <a:gd name="T16" fmla="*/ 5 w 34"/>
                  <a:gd name="T17" fmla="*/ 9 h 13"/>
                  <a:gd name="T18" fmla="*/ 8 w 34"/>
                  <a:gd name="T19" fmla="*/ 7 h 13"/>
                  <a:gd name="T20" fmla="*/ 13 w 34"/>
                  <a:gd name="T21" fmla="*/ 5 h 13"/>
                  <a:gd name="T22" fmla="*/ 19 w 34"/>
                  <a:gd name="T23" fmla="*/ 2 h 13"/>
                  <a:gd name="T24" fmla="*/ 27 w 34"/>
                  <a:gd name="T25" fmla="*/ 1 h 13"/>
                  <a:gd name="T26" fmla="*/ 34 w 34"/>
                  <a:gd name="T27" fmla="*/ 1 h 13"/>
                  <a:gd name="T28" fmla="*/ 34 w 34"/>
                  <a:gd name="T29" fmla="*/ 0 h 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13"/>
                  <a:gd name="T47" fmla="*/ 34 w 34"/>
                  <a:gd name="T48" fmla="*/ 13 h 1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13">
                    <a:moveTo>
                      <a:pt x="34" y="0"/>
                    </a:moveTo>
                    <a:lnTo>
                      <a:pt x="26" y="0"/>
                    </a:lnTo>
                    <a:lnTo>
                      <a:pt x="18" y="1"/>
                    </a:lnTo>
                    <a:lnTo>
                      <a:pt x="11" y="3"/>
                    </a:lnTo>
                    <a:lnTo>
                      <a:pt x="5" y="6"/>
                    </a:lnTo>
                    <a:lnTo>
                      <a:pt x="1" y="9"/>
                    </a:lnTo>
                    <a:lnTo>
                      <a:pt x="0" y="13"/>
                    </a:lnTo>
                    <a:lnTo>
                      <a:pt x="4" y="13"/>
                    </a:lnTo>
                    <a:lnTo>
                      <a:pt x="5" y="9"/>
                    </a:lnTo>
                    <a:lnTo>
                      <a:pt x="8" y="7"/>
                    </a:lnTo>
                    <a:lnTo>
                      <a:pt x="13" y="5"/>
                    </a:lnTo>
                    <a:lnTo>
                      <a:pt x="19" y="2"/>
                    </a:lnTo>
                    <a:lnTo>
                      <a:pt x="27" y="1"/>
                    </a:lnTo>
                    <a:lnTo>
                      <a:pt x="34" y="1"/>
                    </a:lnTo>
                    <a:lnTo>
                      <a:pt x="34" y="0"/>
                    </a:lnTo>
                    <a:close/>
                  </a:path>
                </a:pathLst>
              </a:custGeom>
              <a:solidFill>
                <a:srgbClr val="D2D2D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2" name="Freeform 394"/>
              <p:cNvSpPr>
                <a:spLocks/>
              </p:cNvSpPr>
              <p:nvPr/>
            </p:nvSpPr>
            <p:spPr bwMode="auto">
              <a:xfrm>
                <a:off x="1076" y="1150"/>
                <a:ext cx="15" cy="6"/>
              </a:xfrm>
              <a:custGeom>
                <a:avLst/>
                <a:gdLst>
                  <a:gd name="T0" fmla="*/ 30 w 30"/>
                  <a:gd name="T1" fmla="*/ 0 h 12"/>
                  <a:gd name="T2" fmla="*/ 23 w 30"/>
                  <a:gd name="T3" fmla="*/ 0 h 12"/>
                  <a:gd name="T4" fmla="*/ 15 w 30"/>
                  <a:gd name="T5" fmla="*/ 1 h 12"/>
                  <a:gd name="T6" fmla="*/ 9 w 30"/>
                  <a:gd name="T7" fmla="*/ 4 h 12"/>
                  <a:gd name="T8" fmla="*/ 4 w 30"/>
                  <a:gd name="T9" fmla="*/ 6 h 12"/>
                  <a:gd name="T10" fmla="*/ 1 w 30"/>
                  <a:gd name="T11" fmla="*/ 8 h 12"/>
                  <a:gd name="T12" fmla="*/ 0 w 30"/>
                  <a:gd name="T13" fmla="*/ 12 h 12"/>
                  <a:gd name="T14" fmla="*/ 3 w 30"/>
                  <a:gd name="T15" fmla="*/ 12 h 12"/>
                  <a:gd name="T16" fmla="*/ 4 w 30"/>
                  <a:gd name="T17" fmla="*/ 9 h 12"/>
                  <a:gd name="T18" fmla="*/ 7 w 30"/>
                  <a:gd name="T19" fmla="*/ 6 h 12"/>
                  <a:gd name="T20" fmla="*/ 12 w 30"/>
                  <a:gd name="T21" fmla="*/ 5 h 12"/>
                  <a:gd name="T22" fmla="*/ 17 w 30"/>
                  <a:gd name="T23" fmla="*/ 2 h 12"/>
                  <a:gd name="T24" fmla="*/ 23 w 30"/>
                  <a:gd name="T25" fmla="*/ 1 h 12"/>
                  <a:gd name="T26" fmla="*/ 30 w 30"/>
                  <a:gd name="T27" fmla="*/ 1 h 12"/>
                  <a:gd name="T28" fmla="*/ 30 w 30"/>
                  <a:gd name="T29" fmla="*/ 0 h 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
                  <a:gd name="T46" fmla="*/ 0 h 12"/>
                  <a:gd name="T47" fmla="*/ 30 w 30"/>
                  <a:gd name="T48" fmla="*/ 12 h 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 h="12">
                    <a:moveTo>
                      <a:pt x="30" y="0"/>
                    </a:moveTo>
                    <a:lnTo>
                      <a:pt x="23" y="0"/>
                    </a:lnTo>
                    <a:lnTo>
                      <a:pt x="15" y="1"/>
                    </a:lnTo>
                    <a:lnTo>
                      <a:pt x="9" y="4"/>
                    </a:lnTo>
                    <a:lnTo>
                      <a:pt x="4" y="6"/>
                    </a:lnTo>
                    <a:lnTo>
                      <a:pt x="1" y="8"/>
                    </a:lnTo>
                    <a:lnTo>
                      <a:pt x="0" y="12"/>
                    </a:lnTo>
                    <a:lnTo>
                      <a:pt x="3" y="12"/>
                    </a:lnTo>
                    <a:lnTo>
                      <a:pt x="4" y="9"/>
                    </a:lnTo>
                    <a:lnTo>
                      <a:pt x="7" y="6"/>
                    </a:lnTo>
                    <a:lnTo>
                      <a:pt x="12" y="5"/>
                    </a:lnTo>
                    <a:lnTo>
                      <a:pt x="17" y="2"/>
                    </a:lnTo>
                    <a:lnTo>
                      <a:pt x="23" y="1"/>
                    </a:lnTo>
                    <a:lnTo>
                      <a:pt x="30" y="1"/>
                    </a:lnTo>
                    <a:lnTo>
                      <a:pt x="30" y="0"/>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3" name="Freeform 395"/>
              <p:cNvSpPr>
                <a:spLocks/>
              </p:cNvSpPr>
              <p:nvPr/>
            </p:nvSpPr>
            <p:spPr bwMode="auto">
              <a:xfrm>
                <a:off x="1078" y="1151"/>
                <a:ext cx="13" cy="5"/>
              </a:xfrm>
              <a:custGeom>
                <a:avLst/>
                <a:gdLst>
                  <a:gd name="T0" fmla="*/ 27 w 27"/>
                  <a:gd name="T1" fmla="*/ 0 h 11"/>
                  <a:gd name="T2" fmla="*/ 20 w 27"/>
                  <a:gd name="T3" fmla="*/ 0 h 11"/>
                  <a:gd name="T4" fmla="*/ 14 w 27"/>
                  <a:gd name="T5" fmla="*/ 1 h 11"/>
                  <a:gd name="T6" fmla="*/ 9 w 27"/>
                  <a:gd name="T7" fmla="*/ 4 h 11"/>
                  <a:gd name="T8" fmla="*/ 4 w 27"/>
                  <a:gd name="T9" fmla="*/ 5 h 11"/>
                  <a:gd name="T10" fmla="*/ 1 w 27"/>
                  <a:gd name="T11" fmla="*/ 8 h 11"/>
                  <a:gd name="T12" fmla="*/ 0 w 27"/>
                  <a:gd name="T13" fmla="*/ 11 h 11"/>
                  <a:gd name="T14" fmla="*/ 4 w 27"/>
                  <a:gd name="T15" fmla="*/ 11 h 11"/>
                  <a:gd name="T16" fmla="*/ 5 w 27"/>
                  <a:gd name="T17" fmla="*/ 7 h 11"/>
                  <a:gd name="T18" fmla="*/ 9 w 27"/>
                  <a:gd name="T19" fmla="*/ 5 h 11"/>
                  <a:gd name="T20" fmla="*/ 14 w 27"/>
                  <a:gd name="T21" fmla="*/ 4 h 11"/>
                  <a:gd name="T22" fmla="*/ 20 w 27"/>
                  <a:gd name="T23" fmla="*/ 3 h 11"/>
                  <a:gd name="T24" fmla="*/ 27 w 27"/>
                  <a:gd name="T25" fmla="*/ 1 h 11"/>
                  <a:gd name="T26" fmla="*/ 27 w 2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11"/>
                  <a:gd name="T44" fmla="*/ 27 w 27"/>
                  <a:gd name="T45" fmla="*/ 11 h 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11">
                    <a:moveTo>
                      <a:pt x="27" y="0"/>
                    </a:moveTo>
                    <a:lnTo>
                      <a:pt x="20" y="0"/>
                    </a:lnTo>
                    <a:lnTo>
                      <a:pt x="14" y="1"/>
                    </a:lnTo>
                    <a:lnTo>
                      <a:pt x="9" y="4"/>
                    </a:lnTo>
                    <a:lnTo>
                      <a:pt x="4" y="5"/>
                    </a:lnTo>
                    <a:lnTo>
                      <a:pt x="1" y="8"/>
                    </a:lnTo>
                    <a:lnTo>
                      <a:pt x="0" y="11"/>
                    </a:lnTo>
                    <a:lnTo>
                      <a:pt x="4" y="11"/>
                    </a:lnTo>
                    <a:lnTo>
                      <a:pt x="5" y="7"/>
                    </a:lnTo>
                    <a:lnTo>
                      <a:pt x="9" y="5"/>
                    </a:lnTo>
                    <a:lnTo>
                      <a:pt x="14" y="4"/>
                    </a:lnTo>
                    <a:lnTo>
                      <a:pt x="20" y="3"/>
                    </a:lnTo>
                    <a:lnTo>
                      <a:pt x="27" y="1"/>
                    </a:lnTo>
                    <a:lnTo>
                      <a:pt x="27" y="0"/>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4" name="Freeform 396"/>
              <p:cNvSpPr>
                <a:spLocks/>
              </p:cNvSpPr>
              <p:nvPr/>
            </p:nvSpPr>
            <p:spPr bwMode="auto">
              <a:xfrm>
                <a:off x="1079" y="1151"/>
                <a:ext cx="12" cy="5"/>
              </a:xfrm>
              <a:custGeom>
                <a:avLst/>
                <a:gdLst>
                  <a:gd name="T0" fmla="*/ 23 w 23"/>
                  <a:gd name="T1" fmla="*/ 0 h 10"/>
                  <a:gd name="T2" fmla="*/ 16 w 23"/>
                  <a:gd name="T3" fmla="*/ 2 h 10"/>
                  <a:gd name="T4" fmla="*/ 10 w 23"/>
                  <a:gd name="T5" fmla="*/ 3 h 10"/>
                  <a:gd name="T6" fmla="*/ 5 w 23"/>
                  <a:gd name="T7" fmla="*/ 4 h 10"/>
                  <a:gd name="T8" fmla="*/ 1 w 23"/>
                  <a:gd name="T9" fmla="*/ 6 h 10"/>
                  <a:gd name="T10" fmla="*/ 0 w 23"/>
                  <a:gd name="T11" fmla="*/ 10 h 10"/>
                  <a:gd name="T12" fmla="*/ 3 w 23"/>
                  <a:gd name="T13" fmla="*/ 10 h 10"/>
                  <a:gd name="T14" fmla="*/ 5 w 23"/>
                  <a:gd name="T15" fmla="*/ 7 h 10"/>
                  <a:gd name="T16" fmla="*/ 7 w 23"/>
                  <a:gd name="T17" fmla="*/ 5 h 10"/>
                  <a:gd name="T18" fmla="*/ 12 w 23"/>
                  <a:gd name="T19" fmla="*/ 4 h 10"/>
                  <a:gd name="T20" fmla="*/ 17 w 23"/>
                  <a:gd name="T21" fmla="*/ 3 h 10"/>
                  <a:gd name="T22" fmla="*/ 23 w 23"/>
                  <a:gd name="T23" fmla="*/ 2 h 10"/>
                  <a:gd name="T24" fmla="*/ 23 w 23"/>
                  <a:gd name="T25" fmla="*/ 0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10"/>
                  <a:gd name="T41" fmla="*/ 23 w 23"/>
                  <a:gd name="T42" fmla="*/ 10 h 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10">
                    <a:moveTo>
                      <a:pt x="23" y="0"/>
                    </a:moveTo>
                    <a:lnTo>
                      <a:pt x="16" y="2"/>
                    </a:lnTo>
                    <a:lnTo>
                      <a:pt x="10" y="3"/>
                    </a:lnTo>
                    <a:lnTo>
                      <a:pt x="5" y="4"/>
                    </a:lnTo>
                    <a:lnTo>
                      <a:pt x="1" y="6"/>
                    </a:lnTo>
                    <a:lnTo>
                      <a:pt x="0" y="10"/>
                    </a:lnTo>
                    <a:lnTo>
                      <a:pt x="3" y="10"/>
                    </a:lnTo>
                    <a:lnTo>
                      <a:pt x="5" y="7"/>
                    </a:lnTo>
                    <a:lnTo>
                      <a:pt x="7" y="5"/>
                    </a:lnTo>
                    <a:lnTo>
                      <a:pt x="12" y="4"/>
                    </a:lnTo>
                    <a:lnTo>
                      <a:pt x="17" y="3"/>
                    </a:lnTo>
                    <a:lnTo>
                      <a:pt x="23" y="2"/>
                    </a:lnTo>
                    <a:lnTo>
                      <a:pt x="23"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5" name="Freeform 397"/>
              <p:cNvSpPr>
                <a:spLocks/>
              </p:cNvSpPr>
              <p:nvPr/>
            </p:nvSpPr>
            <p:spPr bwMode="auto">
              <a:xfrm>
                <a:off x="1081" y="1152"/>
                <a:ext cx="10" cy="4"/>
              </a:xfrm>
              <a:custGeom>
                <a:avLst/>
                <a:gdLst>
                  <a:gd name="T0" fmla="*/ 20 w 20"/>
                  <a:gd name="T1" fmla="*/ 0 h 8"/>
                  <a:gd name="T2" fmla="*/ 14 w 20"/>
                  <a:gd name="T3" fmla="*/ 1 h 8"/>
                  <a:gd name="T4" fmla="*/ 9 w 20"/>
                  <a:gd name="T5" fmla="*/ 2 h 8"/>
                  <a:gd name="T6" fmla="*/ 4 w 20"/>
                  <a:gd name="T7" fmla="*/ 3 h 8"/>
                  <a:gd name="T8" fmla="*/ 2 w 20"/>
                  <a:gd name="T9" fmla="*/ 5 h 8"/>
                  <a:gd name="T10" fmla="*/ 0 w 20"/>
                  <a:gd name="T11" fmla="*/ 8 h 8"/>
                  <a:gd name="T12" fmla="*/ 4 w 20"/>
                  <a:gd name="T13" fmla="*/ 8 h 8"/>
                  <a:gd name="T14" fmla="*/ 5 w 20"/>
                  <a:gd name="T15" fmla="*/ 5 h 8"/>
                  <a:gd name="T16" fmla="*/ 7 w 20"/>
                  <a:gd name="T17" fmla="*/ 4 h 8"/>
                  <a:gd name="T18" fmla="*/ 11 w 20"/>
                  <a:gd name="T19" fmla="*/ 2 h 8"/>
                  <a:gd name="T20" fmla="*/ 16 w 20"/>
                  <a:gd name="T21" fmla="*/ 2 h 8"/>
                  <a:gd name="T22" fmla="*/ 20 w 20"/>
                  <a:gd name="T23" fmla="*/ 1 h 8"/>
                  <a:gd name="T24" fmla="*/ 20 w 20"/>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8"/>
                  <a:gd name="T41" fmla="*/ 20 w 20"/>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8">
                    <a:moveTo>
                      <a:pt x="20" y="0"/>
                    </a:moveTo>
                    <a:lnTo>
                      <a:pt x="14" y="1"/>
                    </a:lnTo>
                    <a:lnTo>
                      <a:pt x="9" y="2"/>
                    </a:lnTo>
                    <a:lnTo>
                      <a:pt x="4" y="3"/>
                    </a:lnTo>
                    <a:lnTo>
                      <a:pt x="2" y="5"/>
                    </a:lnTo>
                    <a:lnTo>
                      <a:pt x="0" y="8"/>
                    </a:lnTo>
                    <a:lnTo>
                      <a:pt x="4" y="8"/>
                    </a:lnTo>
                    <a:lnTo>
                      <a:pt x="5" y="5"/>
                    </a:lnTo>
                    <a:lnTo>
                      <a:pt x="7" y="4"/>
                    </a:lnTo>
                    <a:lnTo>
                      <a:pt x="11" y="2"/>
                    </a:lnTo>
                    <a:lnTo>
                      <a:pt x="16" y="2"/>
                    </a:lnTo>
                    <a:lnTo>
                      <a:pt x="20" y="1"/>
                    </a:lnTo>
                    <a:lnTo>
                      <a:pt x="20" y="0"/>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6" name="Freeform 398"/>
              <p:cNvSpPr>
                <a:spLocks/>
              </p:cNvSpPr>
              <p:nvPr/>
            </p:nvSpPr>
            <p:spPr bwMode="auto">
              <a:xfrm>
                <a:off x="1083" y="1152"/>
                <a:ext cx="8" cy="4"/>
              </a:xfrm>
              <a:custGeom>
                <a:avLst/>
                <a:gdLst>
                  <a:gd name="T0" fmla="*/ 16 w 16"/>
                  <a:gd name="T1" fmla="*/ 0 h 7"/>
                  <a:gd name="T2" fmla="*/ 12 w 16"/>
                  <a:gd name="T3" fmla="*/ 1 h 7"/>
                  <a:gd name="T4" fmla="*/ 7 w 16"/>
                  <a:gd name="T5" fmla="*/ 1 h 7"/>
                  <a:gd name="T6" fmla="*/ 3 w 16"/>
                  <a:gd name="T7" fmla="*/ 3 h 7"/>
                  <a:gd name="T8" fmla="*/ 1 w 16"/>
                  <a:gd name="T9" fmla="*/ 4 h 7"/>
                  <a:gd name="T10" fmla="*/ 0 w 16"/>
                  <a:gd name="T11" fmla="*/ 7 h 7"/>
                  <a:gd name="T12" fmla="*/ 3 w 16"/>
                  <a:gd name="T13" fmla="*/ 7 h 7"/>
                  <a:gd name="T14" fmla="*/ 5 w 16"/>
                  <a:gd name="T15" fmla="*/ 4 h 7"/>
                  <a:gd name="T16" fmla="*/ 7 w 16"/>
                  <a:gd name="T17" fmla="*/ 3 h 7"/>
                  <a:gd name="T18" fmla="*/ 12 w 16"/>
                  <a:gd name="T19" fmla="*/ 2 h 7"/>
                  <a:gd name="T20" fmla="*/ 16 w 16"/>
                  <a:gd name="T21" fmla="*/ 1 h 7"/>
                  <a:gd name="T22" fmla="*/ 16 w 16"/>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7"/>
                  <a:gd name="T38" fmla="*/ 16 w 16"/>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7">
                    <a:moveTo>
                      <a:pt x="16" y="0"/>
                    </a:moveTo>
                    <a:lnTo>
                      <a:pt x="12" y="1"/>
                    </a:lnTo>
                    <a:lnTo>
                      <a:pt x="7" y="1"/>
                    </a:lnTo>
                    <a:lnTo>
                      <a:pt x="3" y="3"/>
                    </a:lnTo>
                    <a:lnTo>
                      <a:pt x="1" y="4"/>
                    </a:lnTo>
                    <a:lnTo>
                      <a:pt x="0" y="7"/>
                    </a:lnTo>
                    <a:lnTo>
                      <a:pt x="3" y="7"/>
                    </a:lnTo>
                    <a:lnTo>
                      <a:pt x="5" y="4"/>
                    </a:lnTo>
                    <a:lnTo>
                      <a:pt x="7" y="3"/>
                    </a:lnTo>
                    <a:lnTo>
                      <a:pt x="12" y="2"/>
                    </a:lnTo>
                    <a:lnTo>
                      <a:pt x="16" y="1"/>
                    </a:lnTo>
                    <a:lnTo>
                      <a:pt x="16"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7" name="Freeform 399"/>
              <p:cNvSpPr>
                <a:spLocks/>
              </p:cNvSpPr>
              <p:nvPr/>
            </p:nvSpPr>
            <p:spPr bwMode="auto">
              <a:xfrm>
                <a:off x="1085" y="1153"/>
                <a:ext cx="6" cy="3"/>
              </a:xfrm>
              <a:custGeom>
                <a:avLst/>
                <a:gdLst>
                  <a:gd name="T0" fmla="*/ 13 w 13"/>
                  <a:gd name="T1" fmla="*/ 0 h 6"/>
                  <a:gd name="T2" fmla="*/ 9 w 13"/>
                  <a:gd name="T3" fmla="*/ 1 h 6"/>
                  <a:gd name="T4" fmla="*/ 4 w 13"/>
                  <a:gd name="T5" fmla="*/ 2 h 6"/>
                  <a:gd name="T6" fmla="*/ 2 w 13"/>
                  <a:gd name="T7" fmla="*/ 3 h 6"/>
                  <a:gd name="T8" fmla="*/ 0 w 13"/>
                  <a:gd name="T9" fmla="*/ 6 h 6"/>
                  <a:gd name="T10" fmla="*/ 4 w 13"/>
                  <a:gd name="T11" fmla="*/ 6 h 6"/>
                  <a:gd name="T12" fmla="*/ 4 w 13"/>
                  <a:gd name="T13" fmla="*/ 5 h 6"/>
                  <a:gd name="T14" fmla="*/ 6 w 13"/>
                  <a:gd name="T15" fmla="*/ 3 h 6"/>
                  <a:gd name="T16" fmla="*/ 10 w 13"/>
                  <a:gd name="T17" fmla="*/ 2 h 6"/>
                  <a:gd name="T18" fmla="*/ 13 w 13"/>
                  <a:gd name="T19" fmla="*/ 2 h 6"/>
                  <a:gd name="T20" fmla="*/ 13 w 13"/>
                  <a:gd name="T21" fmla="*/ 0 h 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6"/>
                  <a:gd name="T35" fmla="*/ 13 w 13"/>
                  <a:gd name="T36" fmla="*/ 6 h 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6">
                    <a:moveTo>
                      <a:pt x="13" y="0"/>
                    </a:moveTo>
                    <a:lnTo>
                      <a:pt x="9" y="1"/>
                    </a:lnTo>
                    <a:lnTo>
                      <a:pt x="4" y="2"/>
                    </a:lnTo>
                    <a:lnTo>
                      <a:pt x="2" y="3"/>
                    </a:lnTo>
                    <a:lnTo>
                      <a:pt x="0" y="6"/>
                    </a:lnTo>
                    <a:lnTo>
                      <a:pt x="4" y="6"/>
                    </a:lnTo>
                    <a:lnTo>
                      <a:pt x="4" y="5"/>
                    </a:lnTo>
                    <a:lnTo>
                      <a:pt x="6" y="3"/>
                    </a:lnTo>
                    <a:lnTo>
                      <a:pt x="10" y="2"/>
                    </a:lnTo>
                    <a:lnTo>
                      <a:pt x="13" y="2"/>
                    </a:lnTo>
                    <a:lnTo>
                      <a:pt x="13" y="0"/>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8" name="Freeform 400"/>
              <p:cNvSpPr>
                <a:spLocks/>
              </p:cNvSpPr>
              <p:nvPr/>
            </p:nvSpPr>
            <p:spPr bwMode="auto">
              <a:xfrm>
                <a:off x="1086" y="1154"/>
                <a:ext cx="5" cy="2"/>
              </a:xfrm>
              <a:custGeom>
                <a:avLst/>
                <a:gdLst>
                  <a:gd name="T0" fmla="*/ 9 w 9"/>
                  <a:gd name="T1" fmla="*/ 0 h 4"/>
                  <a:gd name="T2" fmla="*/ 6 w 9"/>
                  <a:gd name="T3" fmla="*/ 0 h 4"/>
                  <a:gd name="T4" fmla="*/ 2 w 9"/>
                  <a:gd name="T5" fmla="*/ 1 h 4"/>
                  <a:gd name="T6" fmla="*/ 0 w 9"/>
                  <a:gd name="T7" fmla="*/ 3 h 4"/>
                  <a:gd name="T8" fmla="*/ 0 w 9"/>
                  <a:gd name="T9" fmla="*/ 4 h 4"/>
                  <a:gd name="T10" fmla="*/ 3 w 9"/>
                  <a:gd name="T11" fmla="*/ 4 h 4"/>
                  <a:gd name="T12" fmla="*/ 3 w 9"/>
                  <a:gd name="T13" fmla="*/ 3 h 4"/>
                  <a:gd name="T14" fmla="*/ 7 w 9"/>
                  <a:gd name="T15" fmla="*/ 1 h 4"/>
                  <a:gd name="T16" fmla="*/ 9 w 9"/>
                  <a:gd name="T17" fmla="*/ 1 h 4"/>
                  <a:gd name="T18" fmla="*/ 9 w 9"/>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4"/>
                  <a:gd name="T32" fmla="*/ 9 w 9"/>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4">
                    <a:moveTo>
                      <a:pt x="9" y="0"/>
                    </a:moveTo>
                    <a:lnTo>
                      <a:pt x="6" y="0"/>
                    </a:lnTo>
                    <a:lnTo>
                      <a:pt x="2" y="1"/>
                    </a:lnTo>
                    <a:lnTo>
                      <a:pt x="0" y="3"/>
                    </a:lnTo>
                    <a:lnTo>
                      <a:pt x="0" y="4"/>
                    </a:lnTo>
                    <a:lnTo>
                      <a:pt x="3" y="4"/>
                    </a:lnTo>
                    <a:lnTo>
                      <a:pt x="3" y="3"/>
                    </a:lnTo>
                    <a:lnTo>
                      <a:pt x="7" y="1"/>
                    </a:lnTo>
                    <a:lnTo>
                      <a:pt x="9" y="1"/>
                    </a:lnTo>
                    <a:lnTo>
                      <a:pt x="9" y="0"/>
                    </a:lnTo>
                    <a:close/>
                  </a:path>
                </a:pathLst>
              </a:custGeom>
              <a:solidFill>
                <a:srgbClr val="A0A0A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49" name="Freeform 401"/>
              <p:cNvSpPr>
                <a:spLocks/>
              </p:cNvSpPr>
              <p:nvPr/>
            </p:nvSpPr>
            <p:spPr bwMode="auto">
              <a:xfrm>
                <a:off x="1088" y="1155"/>
                <a:ext cx="3" cy="1"/>
              </a:xfrm>
              <a:custGeom>
                <a:avLst/>
                <a:gdLst>
                  <a:gd name="T0" fmla="*/ 6 w 6"/>
                  <a:gd name="T1" fmla="*/ 0 h 3"/>
                  <a:gd name="T2" fmla="*/ 4 w 6"/>
                  <a:gd name="T3" fmla="*/ 0 h 3"/>
                  <a:gd name="T4" fmla="*/ 0 w 6"/>
                  <a:gd name="T5" fmla="*/ 2 h 3"/>
                  <a:gd name="T6" fmla="*/ 0 w 6"/>
                  <a:gd name="T7" fmla="*/ 3 h 3"/>
                  <a:gd name="T8" fmla="*/ 4 w 6"/>
                  <a:gd name="T9" fmla="*/ 3 h 3"/>
                  <a:gd name="T10" fmla="*/ 4 w 6"/>
                  <a:gd name="T11" fmla="*/ 2 h 3"/>
                  <a:gd name="T12" fmla="*/ 6 w 6"/>
                  <a:gd name="T13" fmla="*/ 2 h 3"/>
                  <a:gd name="T14" fmla="*/ 6 w 6"/>
                  <a:gd name="T15" fmla="*/ 0 h 3"/>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3"/>
                  <a:gd name="T26" fmla="*/ 6 w 6"/>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3">
                    <a:moveTo>
                      <a:pt x="6" y="0"/>
                    </a:moveTo>
                    <a:lnTo>
                      <a:pt x="4" y="0"/>
                    </a:lnTo>
                    <a:lnTo>
                      <a:pt x="0" y="2"/>
                    </a:lnTo>
                    <a:lnTo>
                      <a:pt x="0" y="3"/>
                    </a:lnTo>
                    <a:lnTo>
                      <a:pt x="4" y="3"/>
                    </a:lnTo>
                    <a:lnTo>
                      <a:pt x="4" y="2"/>
                    </a:lnTo>
                    <a:lnTo>
                      <a:pt x="6" y="2"/>
                    </a:lnTo>
                    <a:lnTo>
                      <a:pt x="6" y="0"/>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0" name="Freeform 402"/>
              <p:cNvSpPr>
                <a:spLocks/>
              </p:cNvSpPr>
              <p:nvPr/>
            </p:nvSpPr>
            <p:spPr bwMode="auto">
              <a:xfrm>
                <a:off x="1090" y="1155"/>
                <a:ext cx="1" cy="1"/>
              </a:xfrm>
              <a:custGeom>
                <a:avLst/>
                <a:gdLst>
                  <a:gd name="T0" fmla="*/ 2 w 2"/>
                  <a:gd name="T1" fmla="*/ 0 h 1"/>
                  <a:gd name="T2" fmla="*/ 0 w 2"/>
                  <a:gd name="T3" fmla="*/ 0 h 1"/>
                  <a:gd name="T4" fmla="*/ 0 w 2"/>
                  <a:gd name="T5" fmla="*/ 1 h 1"/>
                  <a:gd name="T6" fmla="*/ 2 w 2"/>
                  <a:gd name="T7" fmla="*/ 1 h 1"/>
                  <a:gd name="T8" fmla="*/ 2 w 2"/>
                  <a:gd name="T9" fmla="*/ 1 h 1"/>
                  <a:gd name="T10" fmla="*/ 2 w 2"/>
                  <a:gd name="T11" fmla="*/ 0 h 1"/>
                  <a:gd name="T12" fmla="*/ 0 60000 65536"/>
                  <a:gd name="T13" fmla="*/ 0 60000 65536"/>
                  <a:gd name="T14" fmla="*/ 0 60000 65536"/>
                  <a:gd name="T15" fmla="*/ 0 60000 65536"/>
                  <a:gd name="T16" fmla="*/ 0 60000 65536"/>
                  <a:gd name="T17" fmla="*/ 0 60000 65536"/>
                  <a:gd name="T18" fmla="*/ 0 w 2"/>
                  <a:gd name="T19" fmla="*/ 0 h 1"/>
                  <a:gd name="T20" fmla="*/ 2 w 2"/>
                  <a:gd name="T21" fmla="*/ 1 h 1"/>
                </a:gdLst>
                <a:ahLst/>
                <a:cxnLst>
                  <a:cxn ang="T12">
                    <a:pos x="T0" y="T1"/>
                  </a:cxn>
                  <a:cxn ang="T13">
                    <a:pos x="T2" y="T3"/>
                  </a:cxn>
                  <a:cxn ang="T14">
                    <a:pos x="T4" y="T5"/>
                  </a:cxn>
                  <a:cxn ang="T15">
                    <a:pos x="T6" y="T7"/>
                  </a:cxn>
                  <a:cxn ang="T16">
                    <a:pos x="T8" y="T9"/>
                  </a:cxn>
                  <a:cxn ang="T17">
                    <a:pos x="T10" y="T11"/>
                  </a:cxn>
                </a:cxnLst>
                <a:rect l="T18" t="T19" r="T20" b="T21"/>
                <a:pathLst>
                  <a:path w="2" h="1">
                    <a:moveTo>
                      <a:pt x="2" y="0"/>
                    </a:moveTo>
                    <a:lnTo>
                      <a:pt x="0" y="0"/>
                    </a:lnTo>
                    <a:lnTo>
                      <a:pt x="0" y="1"/>
                    </a:lnTo>
                    <a:lnTo>
                      <a:pt x="2" y="1"/>
                    </a:lnTo>
                    <a:lnTo>
                      <a:pt x="2"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1" name="Rectangle 450"/>
              <p:cNvSpPr>
                <a:spLocks noChangeArrowheads="1"/>
              </p:cNvSpPr>
              <p:nvPr/>
            </p:nvSpPr>
            <p:spPr bwMode="auto">
              <a:xfrm>
                <a:off x="1091" y="1156"/>
                <a:ext cx="1" cy="1"/>
              </a:xfrm>
              <a:prstGeom prst="rect">
                <a:avLst/>
              </a:prstGeom>
              <a:solidFill>
                <a:srgbClr val="9A9A9A"/>
              </a:solidFill>
              <a:ln w="9525">
                <a:no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2" name="Freeform 404"/>
              <p:cNvSpPr>
                <a:spLocks noEditPoints="1"/>
              </p:cNvSpPr>
              <p:nvPr/>
            </p:nvSpPr>
            <p:spPr bwMode="auto">
              <a:xfrm>
                <a:off x="1041" y="1211"/>
                <a:ext cx="128" cy="21"/>
              </a:xfrm>
              <a:custGeom>
                <a:avLst/>
                <a:gdLst>
                  <a:gd name="T0" fmla="*/ 0 w 257"/>
                  <a:gd name="T1" fmla="*/ 0 h 44"/>
                  <a:gd name="T2" fmla="*/ 257 w 257"/>
                  <a:gd name="T3" fmla="*/ 0 h 44"/>
                  <a:gd name="T4" fmla="*/ 257 w 257"/>
                  <a:gd name="T5" fmla="*/ 44 h 44"/>
                  <a:gd name="T6" fmla="*/ 0 w 257"/>
                  <a:gd name="T7" fmla="*/ 44 h 44"/>
                  <a:gd name="T8" fmla="*/ 0 w 257"/>
                  <a:gd name="T9" fmla="*/ 0 h 44"/>
                  <a:gd name="T10" fmla="*/ 3 w 257"/>
                  <a:gd name="T11" fmla="*/ 0 h 44"/>
                  <a:gd name="T12" fmla="*/ 254 w 257"/>
                  <a:gd name="T13" fmla="*/ 0 h 44"/>
                  <a:gd name="T14" fmla="*/ 254 w 257"/>
                  <a:gd name="T15" fmla="*/ 44 h 44"/>
                  <a:gd name="T16" fmla="*/ 3 w 257"/>
                  <a:gd name="T17" fmla="*/ 44 h 44"/>
                  <a:gd name="T18" fmla="*/ 3 w 257"/>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44"/>
                  <a:gd name="T32" fmla="*/ 257 w 25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44">
                    <a:moveTo>
                      <a:pt x="0" y="0"/>
                    </a:moveTo>
                    <a:lnTo>
                      <a:pt x="257" y="0"/>
                    </a:lnTo>
                    <a:lnTo>
                      <a:pt x="257" y="44"/>
                    </a:lnTo>
                    <a:lnTo>
                      <a:pt x="0" y="44"/>
                    </a:lnTo>
                    <a:lnTo>
                      <a:pt x="0" y="0"/>
                    </a:lnTo>
                    <a:close/>
                    <a:moveTo>
                      <a:pt x="3" y="0"/>
                    </a:moveTo>
                    <a:lnTo>
                      <a:pt x="254" y="0"/>
                    </a:lnTo>
                    <a:lnTo>
                      <a:pt x="254" y="44"/>
                    </a:lnTo>
                    <a:lnTo>
                      <a:pt x="3" y="44"/>
                    </a:lnTo>
                    <a:lnTo>
                      <a:pt x="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3" name="Freeform 405"/>
              <p:cNvSpPr>
                <a:spLocks noEditPoints="1"/>
              </p:cNvSpPr>
              <p:nvPr/>
            </p:nvSpPr>
            <p:spPr bwMode="auto">
              <a:xfrm>
                <a:off x="1042" y="1211"/>
                <a:ext cx="126" cy="21"/>
              </a:xfrm>
              <a:custGeom>
                <a:avLst/>
                <a:gdLst>
                  <a:gd name="T0" fmla="*/ 0 w 251"/>
                  <a:gd name="T1" fmla="*/ 0 h 44"/>
                  <a:gd name="T2" fmla="*/ 251 w 251"/>
                  <a:gd name="T3" fmla="*/ 0 h 44"/>
                  <a:gd name="T4" fmla="*/ 251 w 251"/>
                  <a:gd name="T5" fmla="*/ 44 h 44"/>
                  <a:gd name="T6" fmla="*/ 0 w 251"/>
                  <a:gd name="T7" fmla="*/ 44 h 44"/>
                  <a:gd name="T8" fmla="*/ 0 w 251"/>
                  <a:gd name="T9" fmla="*/ 0 h 44"/>
                  <a:gd name="T10" fmla="*/ 2 w 251"/>
                  <a:gd name="T11" fmla="*/ 0 h 44"/>
                  <a:gd name="T12" fmla="*/ 249 w 251"/>
                  <a:gd name="T13" fmla="*/ 0 h 44"/>
                  <a:gd name="T14" fmla="*/ 249 w 251"/>
                  <a:gd name="T15" fmla="*/ 44 h 44"/>
                  <a:gd name="T16" fmla="*/ 2 w 251"/>
                  <a:gd name="T17" fmla="*/ 44 h 44"/>
                  <a:gd name="T18" fmla="*/ 2 w 251"/>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44"/>
                  <a:gd name="T32" fmla="*/ 251 w 25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44">
                    <a:moveTo>
                      <a:pt x="0" y="0"/>
                    </a:moveTo>
                    <a:lnTo>
                      <a:pt x="251" y="0"/>
                    </a:lnTo>
                    <a:lnTo>
                      <a:pt x="251" y="44"/>
                    </a:lnTo>
                    <a:lnTo>
                      <a:pt x="0" y="44"/>
                    </a:lnTo>
                    <a:lnTo>
                      <a:pt x="0" y="0"/>
                    </a:lnTo>
                    <a:close/>
                    <a:moveTo>
                      <a:pt x="2" y="0"/>
                    </a:moveTo>
                    <a:lnTo>
                      <a:pt x="249" y="0"/>
                    </a:lnTo>
                    <a:lnTo>
                      <a:pt x="249" y="44"/>
                    </a:lnTo>
                    <a:lnTo>
                      <a:pt x="2" y="44"/>
                    </a:lnTo>
                    <a:lnTo>
                      <a:pt x="2" y="0"/>
                    </a:lnTo>
                    <a:close/>
                  </a:path>
                </a:pathLst>
              </a:custGeom>
              <a:solidFill>
                <a:srgbClr val="9B9B9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4" name="Freeform 406"/>
              <p:cNvSpPr>
                <a:spLocks noEditPoints="1"/>
              </p:cNvSpPr>
              <p:nvPr/>
            </p:nvSpPr>
            <p:spPr bwMode="auto">
              <a:xfrm>
                <a:off x="1044" y="1211"/>
                <a:ext cx="123" cy="21"/>
              </a:xfrm>
              <a:custGeom>
                <a:avLst/>
                <a:gdLst>
                  <a:gd name="T0" fmla="*/ 0 w 247"/>
                  <a:gd name="T1" fmla="*/ 0 h 44"/>
                  <a:gd name="T2" fmla="*/ 247 w 247"/>
                  <a:gd name="T3" fmla="*/ 0 h 44"/>
                  <a:gd name="T4" fmla="*/ 247 w 247"/>
                  <a:gd name="T5" fmla="*/ 44 h 44"/>
                  <a:gd name="T6" fmla="*/ 0 w 247"/>
                  <a:gd name="T7" fmla="*/ 44 h 44"/>
                  <a:gd name="T8" fmla="*/ 0 w 247"/>
                  <a:gd name="T9" fmla="*/ 0 h 44"/>
                  <a:gd name="T10" fmla="*/ 2 w 247"/>
                  <a:gd name="T11" fmla="*/ 2 h 44"/>
                  <a:gd name="T12" fmla="*/ 245 w 247"/>
                  <a:gd name="T13" fmla="*/ 2 h 44"/>
                  <a:gd name="T14" fmla="*/ 245 w 247"/>
                  <a:gd name="T15" fmla="*/ 43 h 44"/>
                  <a:gd name="T16" fmla="*/ 2 w 247"/>
                  <a:gd name="T17" fmla="*/ 43 h 44"/>
                  <a:gd name="T18" fmla="*/ 2 w 247"/>
                  <a:gd name="T19" fmla="*/ 2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44"/>
                  <a:gd name="T32" fmla="*/ 247 w 2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44">
                    <a:moveTo>
                      <a:pt x="0" y="0"/>
                    </a:moveTo>
                    <a:lnTo>
                      <a:pt x="247" y="0"/>
                    </a:lnTo>
                    <a:lnTo>
                      <a:pt x="247" y="44"/>
                    </a:lnTo>
                    <a:lnTo>
                      <a:pt x="0" y="44"/>
                    </a:lnTo>
                    <a:lnTo>
                      <a:pt x="0" y="0"/>
                    </a:lnTo>
                    <a:close/>
                    <a:moveTo>
                      <a:pt x="2" y="2"/>
                    </a:moveTo>
                    <a:lnTo>
                      <a:pt x="245" y="2"/>
                    </a:lnTo>
                    <a:lnTo>
                      <a:pt x="245" y="43"/>
                    </a:lnTo>
                    <a:lnTo>
                      <a:pt x="2" y="43"/>
                    </a:lnTo>
                    <a:lnTo>
                      <a:pt x="2" y="2"/>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5" name="Freeform 407"/>
              <p:cNvSpPr>
                <a:spLocks noEditPoints="1"/>
              </p:cNvSpPr>
              <p:nvPr/>
            </p:nvSpPr>
            <p:spPr bwMode="auto">
              <a:xfrm>
                <a:off x="1045" y="1211"/>
                <a:ext cx="121" cy="21"/>
              </a:xfrm>
              <a:custGeom>
                <a:avLst/>
                <a:gdLst>
                  <a:gd name="T0" fmla="*/ 0 w 243"/>
                  <a:gd name="T1" fmla="*/ 0 h 41"/>
                  <a:gd name="T2" fmla="*/ 243 w 243"/>
                  <a:gd name="T3" fmla="*/ 0 h 41"/>
                  <a:gd name="T4" fmla="*/ 243 w 243"/>
                  <a:gd name="T5" fmla="*/ 41 h 41"/>
                  <a:gd name="T6" fmla="*/ 0 w 243"/>
                  <a:gd name="T7" fmla="*/ 41 h 41"/>
                  <a:gd name="T8" fmla="*/ 0 w 243"/>
                  <a:gd name="T9" fmla="*/ 0 h 41"/>
                  <a:gd name="T10" fmla="*/ 3 w 243"/>
                  <a:gd name="T11" fmla="*/ 0 h 41"/>
                  <a:gd name="T12" fmla="*/ 240 w 243"/>
                  <a:gd name="T13" fmla="*/ 0 h 41"/>
                  <a:gd name="T14" fmla="*/ 240 w 243"/>
                  <a:gd name="T15" fmla="*/ 41 h 41"/>
                  <a:gd name="T16" fmla="*/ 3 w 243"/>
                  <a:gd name="T17" fmla="*/ 41 h 41"/>
                  <a:gd name="T18" fmla="*/ 3 w 243"/>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3"/>
                  <a:gd name="T31" fmla="*/ 0 h 41"/>
                  <a:gd name="T32" fmla="*/ 243 w 24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3" h="41">
                    <a:moveTo>
                      <a:pt x="0" y="0"/>
                    </a:moveTo>
                    <a:lnTo>
                      <a:pt x="243" y="0"/>
                    </a:lnTo>
                    <a:lnTo>
                      <a:pt x="243" y="41"/>
                    </a:lnTo>
                    <a:lnTo>
                      <a:pt x="0" y="41"/>
                    </a:lnTo>
                    <a:lnTo>
                      <a:pt x="0" y="0"/>
                    </a:lnTo>
                    <a:close/>
                    <a:moveTo>
                      <a:pt x="3" y="0"/>
                    </a:moveTo>
                    <a:lnTo>
                      <a:pt x="240" y="0"/>
                    </a:lnTo>
                    <a:lnTo>
                      <a:pt x="240" y="41"/>
                    </a:lnTo>
                    <a:lnTo>
                      <a:pt x="3" y="41"/>
                    </a:lnTo>
                    <a:lnTo>
                      <a:pt x="3" y="0"/>
                    </a:lnTo>
                    <a:close/>
                  </a:path>
                </a:pathLst>
              </a:custGeom>
              <a:solidFill>
                <a:srgbClr val="9E9E9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6" name="Freeform 408"/>
              <p:cNvSpPr>
                <a:spLocks noEditPoints="1"/>
              </p:cNvSpPr>
              <p:nvPr/>
            </p:nvSpPr>
            <p:spPr bwMode="auto">
              <a:xfrm>
                <a:off x="1046" y="1211"/>
                <a:ext cx="119" cy="21"/>
              </a:xfrm>
              <a:custGeom>
                <a:avLst/>
                <a:gdLst>
                  <a:gd name="T0" fmla="*/ 0 w 237"/>
                  <a:gd name="T1" fmla="*/ 0 h 41"/>
                  <a:gd name="T2" fmla="*/ 237 w 237"/>
                  <a:gd name="T3" fmla="*/ 0 h 41"/>
                  <a:gd name="T4" fmla="*/ 237 w 237"/>
                  <a:gd name="T5" fmla="*/ 41 h 41"/>
                  <a:gd name="T6" fmla="*/ 0 w 237"/>
                  <a:gd name="T7" fmla="*/ 41 h 41"/>
                  <a:gd name="T8" fmla="*/ 0 w 237"/>
                  <a:gd name="T9" fmla="*/ 0 h 41"/>
                  <a:gd name="T10" fmla="*/ 2 w 237"/>
                  <a:gd name="T11" fmla="*/ 0 h 41"/>
                  <a:gd name="T12" fmla="*/ 235 w 237"/>
                  <a:gd name="T13" fmla="*/ 0 h 41"/>
                  <a:gd name="T14" fmla="*/ 235 w 237"/>
                  <a:gd name="T15" fmla="*/ 41 h 41"/>
                  <a:gd name="T16" fmla="*/ 2 w 237"/>
                  <a:gd name="T17" fmla="*/ 41 h 41"/>
                  <a:gd name="T18" fmla="*/ 2 w 23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
                  <a:gd name="T31" fmla="*/ 0 h 41"/>
                  <a:gd name="T32" fmla="*/ 237 w 23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 h="41">
                    <a:moveTo>
                      <a:pt x="0" y="0"/>
                    </a:moveTo>
                    <a:lnTo>
                      <a:pt x="237" y="0"/>
                    </a:lnTo>
                    <a:lnTo>
                      <a:pt x="237" y="41"/>
                    </a:lnTo>
                    <a:lnTo>
                      <a:pt x="0" y="41"/>
                    </a:lnTo>
                    <a:lnTo>
                      <a:pt x="0" y="0"/>
                    </a:lnTo>
                    <a:close/>
                    <a:moveTo>
                      <a:pt x="2" y="0"/>
                    </a:moveTo>
                    <a:lnTo>
                      <a:pt x="235" y="0"/>
                    </a:lnTo>
                    <a:lnTo>
                      <a:pt x="235" y="41"/>
                    </a:lnTo>
                    <a:lnTo>
                      <a:pt x="2" y="41"/>
                    </a:lnTo>
                    <a:lnTo>
                      <a:pt x="2"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7" name="Freeform 409"/>
              <p:cNvSpPr>
                <a:spLocks noEditPoints="1"/>
              </p:cNvSpPr>
              <p:nvPr/>
            </p:nvSpPr>
            <p:spPr bwMode="auto">
              <a:xfrm>
                <a:off x="1047" y="1211"/>
                <a:ext cx="116" cy="21"/>
              </a:xfrm>
              <a:custGeom>
                <a:avLst/>
                <a:gdLst>
                  <a:gd name="T0" fmla="*/ 0 w 233"/>
                  <a:gd name="T1" fmla="*/ 0 h 41"/>
                  <a:gd name="T2" fmla="*/ 233 w 233"/>
                  <a:gd name="T3" fmla="*/ 0 h 41"/>
                  <a:gd name="T4" fmla="*/ 233 w 233"/>
                  <a:gd name="T5" fmla="*/ 41 h 41"/>
                  <a:gd name="T6" fmla="*/ 0 w 233"/>
                  <a:gd name="T7" fmla="*/ 41 h 41"/>
                  <a:gd name="T8" fmla="*/ 0 w 233"/>
                  <a:gd name="T9" fmla="*/ 0 h 41"/>
                  <a:gd name="T10" fmla="*/ 3 w 233"/>
                  <a:gd name="T11" fmla="*/ 1 h 41"/>
                  <a:gd name="T12" fmla="*/ 231 w 233"/>
                  <a:gd name="T13" fmla="*/ 1 h 41"/>
                  <a:gd name="T14" fmla="*/ 231 w 233"/>
                  <a:gd name="T15" fmla="*/ 40 h 41"/>
                  <a:gd name="T16" fmla="*/ 3 w 233"/>
                  <a:gd name="T17" fmla="*/ 40 h 41"/>
                  <a:gd name="T18" fmla="*/ 3 w 233"/>
                  <a:gd name="T19" fmla="*/ 1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41"/>
                  <a:gd name="T32" fmla="*/ 233 w 2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41">
                    <a:moveTo>
                      <a:pt x="0" y="0"/>
                    </a:moveTo>
                    <a:lnTo>
                      <a:pt x="233" y="0"/>
                    </a:lnTo>
                    <a:lnTo>
                      <a:pt x="233" y="41"/>
                    </a:lnTo>
                    <a:lnTo>
                      <a:pt x="0" y="41"/>
                    </a:lnTo>
                    <a:lnTo>
                      <a:pt x="0" y="0"/>
                    </a:lnTo>
                    <a:close/>
                    <a:moveTo>
                      <a:pt x="3" y="1"/>
                    </a:moveTo>
                    <a:lnTo>
                      <a:pt x="231" y="1"/>
                    </a:lnTo>
                    <a:lnTo>
                      <a:pt x="231" y="40"/>
                    </a:lnTo>
                    <a:lnTo>
                      <a:pt x="3" y="40"/>
                    </a:lnTo>
                    <a:lnTo>
                      <a:pt x="3" y="1"/>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8" name="Freeform 410"/>
              <p:cNvSpPr>
                <a:spLocks noEditPoints="1"/>
              </p:cNvSpPr>
              <p:nvPr/>
            </p:nvSpPr>
            <p:spPr bwMode="auto">
              <a:xfrm>
                <a:off x="1048" y="1212"/>
                <a:ext cx="114" cy="19"/>
              </a:xfrm>
              <a:custGeom>
                <a:avLst/>
                <a:gdLst>
                  <a:gd name="T0" fmla="*/ 0 w 228"/>
                  <a:gd name="T1" fmla="*/ 0 h 39"/>
                  <a:gd name="T2" fmla="*/ 228 w 228"/>
                  <a:gd name="T3" fmla="*/ 0 h 39"/>
                  <a:gd name="T4" fmla="*/ 228 w 228"/>
                  <a:gd name="T5" fmla="*/ 39 h 39"/>
                  <a:gd name="T6" fmla="*/ 0 w 228"/>
                  <a:gd name="T7" fmla="*/ 39 h 39"/>
                  <a:gd name="T8" fmla="*/ 0 w 228"/>
                  <a:gd name="T9" fmla="*/ 0 h 39"/>
                  <a:gd name="T10" fmla="*/ 2 w 228"/>
                  <a:gd name="T11" fmla="*/ 0 h 39"/>
                  <a:gd name="T12" fmla="*/ 225 w 228"/>
                  <a:gd name="T13" fmla="*/ 0 h 39"/>
                  <a:gd name="T14" fmla="*/ 225 w 228"/>
                  <a:gd name="T15" fmla="*/ 39 h 39"/>
                  <a:gd name="T16" fmla="*/ 2 w 228"/>
                  <a:gd name="T17" fmla="*/ 39 h 39"/>
                  <a:gd name="T18" fmla="*/ 2 w 228"/>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39"/>
                  <a:gd name="T32" fmla="*/ 228 w 228"/>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39">
                    <a:moveTo>
                      <a:pt x="0" y="0"/>
                    </a:moveTo>
                    <a:lnTo>
                      <a:pt x="228" y="0"/>
                    </a:lnTo>
                    <a:lnTo>
                      <a:pt x="228" y="39"/>
                    </a:lnTo>
                    <a:lnTo>
                      <a:pt x="0" y="39"/>
                    </a:lnTo>
                    <a:lnTo>
                      <a:pt x="0" y="0"/>
                    </a:lnTo>
                    <a:close/>
                    <a:moveTo>
                      <a:pt x="2" y="0"/>
                    </a:moveTo>
                    <a:lnTo>
                      <a:pt x="225" y="0"/>
                    </a:lnTo>
                    <a:lnTo>
                      <a:pt x="225" y="39"/>
                    </a:lnTo>
                    <a:lnTo>
                      <a:pt x="2" y="39"/>
                    </a:lnTo>
                    <a:lnTo>
                      <a:pt x="2" y="0"/>
                    </a:lnTo>
                    <a:close/>
                  </a:path>
                </a:pathLst>
              </a:custGeom>
              <a:solidFill>
                <a:srgbClr val="A2A2A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59" name="Freeform 411"/>
              <p:cNvSpPr>
                <a:spLocks noEditPoints="1"/>
              </p:cNvSpPr>
              <p:nvPr/>
            </p:nvSpPr>
            <p:spPr bwMode="auto">
              <a:xfrm>
                <a:off x="1049" y="1212"/>
                <a:ext cx="112" cy="19"/>
              </a:xfrm>
              <a:custGeom>
                <a:avLst/>
                <a:gdLst>
                  <a:gd name="T0" fmla="*/ 0 w 223"/>
                  <a:gd name="T1" fmla="*/ 0 h 39"/>
                  <a:gd name="T2" fmla="*/ 223 w 223"/>
                  <a:gd name="T3" fmla="*/ 0 h 39"/>
                  <a:gd name="T4" fmla="*/ 223 w 223"/>
                  <a:gd name="T5" fmla="*/ 39 h 39"/>
                  <a:gd name="T6" fmla="*/ 0 w 223"/>
                  <a:gd name="T7" fmla="*/ 39 h 39"/>
                  <a:gd name="T8" fmla="*/ 0 w 223"/>
                  <a:gd name="T9" fmla="*/ 0 h 39"/>
                  <a:gd name="T10" fmla="*/ 2 w 223"/>
                  <a:gd name="T11" fmla="*/ 0 h 39"/>
                  <a:gd name="T12" fmla="*/ 221 w 223"/>
                  <a:gd name="T13" fmla="*/ 0 h 39"/>
                  <a:gd name="T14" fmla="*/ 221 w 223"/>
                  <a:gd name="T15" fmla="*/ 39 h 39"/>
                  <a:gd name="T16" fmla="*/ 2 w 223"/>
                  <a:gd name="T17" fmla="*/ 39 h 39"/>
                  <a:gd name="T18" fmla="*/ 2 w 223"/>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3"/>
                  <a:gd name="T31" fmla="*/ 0 h 39"/>
                  <a:gd name="T32" fmla="*/ 223 w 22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3" h="39">
                    <a:moveTo>
                      <a:pt x="0" y="0"/>
                    </a:moveTo>
                    <a:lnTo>
                      <a:pt x="223" y="0"/>
                    </a:lnTo>
                    <a:lnTo>
                      <a:pt x="223" y="39"/>
                    </a:lnTo>
                    <a:lnTo>
                      <a:pt x="0" y="39"/>
                    </a:lnTo>
                    <a:lnTo>
                      <a:pt x="0" y="0"/>
                    </a:lnTo>
                    <a:close/>
                    <a:moveTo>
                      <a:pt x="2" y="0"/>
                    </a:moveTo>
                    <a:lnTo>
                      <a:pt x="221" y="0"/>
                    </a:lnTo>
                    <a:lnTo>
                      <a:pt x="221" y="39"/>
                    </a:lnTo>
                    <a:lnTo>
                      <a:pt x="2" y="39"/>
                    </a:lnTo>
                    <a:lnTo>
                      <a:pt x="2" y="0"/>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0" name="Freeform 412"/>
              <p:cNvSpPr>
                <a:spLocks noEditPoints="1"/>
              </p:cNvSpPr>
              <p:nvPr/>
            </p:nvSpPr>
            <p:spPr bwMode="auto">
              <a:xfrm>
                <a:off x="1051" y="1212"/>
                <a:ext cx="109" cy="19"/>
              </a:xfrm>
              <a:custGeom>
                <a:avLst/>
                <a:gdLst>
                  <a:gd name="T0" fmla="*/ 0 w 219"/>
                  <a:gd name="T1" fmla="*/ 0 h 39"/>
                  <a:gd name="T2" fmla="*/ 219 w 219"/>
                  <a:gd name="T3" fmla="*/ 0 h 39"/>
                  <a:gd name="T4" fmla="*/ 219 w 219"/>
                  <a:gd name="T5" fmla="*/ 39 h 39"/>
                  <a:gd name="T6" fmla="*/ 0 w 219"/>
                  <a:gd name="T7" fmla="*/ 39 h 39"/>
                  <a:gd name="T8" fmla="*/ 0 w 219"/>
                  <a:gd name="T9" fmla="*/ 0 h 39"/>
                  <a:gd name="T10" fmla="*/ 3 w 219"/>
                  <a:gd name="T11" fmla="*/ 1 h 39"/>
                  <a:gd name="T12" fmla="*/ 217 w 219"/>
                  <a:gd name="T13" fmla="*/ 1 h 39"/>
                  <a:gd name="T14" fmla="*/ 217 w 219"/>
                  <a:gd name="T15" fmla="*/ 37 h 39"/>
                  <a:gd name="T16" fmla="*/ 3 w 219"/>
                  <a:gd name="T17" fmla="*/ 37 h 39"/>
                  <a:gd name="T18" fmla="*/ 3 w 219"/>
                  <a:gd name="T19" fmla="*/ 1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39"/>
                  <a:gd name="T32" fmla="*/ 219 w 219"/>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39">
                    <a:moveTo>
                      <a:pt x="0" y="0"/>
                    </a:moveTo>
                    <a:lnTo>
                      <a:pt x="219" y="0"/>
                    </a:lnTo>
                    <a:lnTo>
                      <a:pt x="219" y="39"/>
                    </a:lnTo>
                    <a:lnTo>
                      <a:pt x="0" y="39"/>
                    </a:lnTo>
                    <a:lnTo>
                      <a:pt x="0" y="0"/>
                    </a:lnTo>
                    <a:close/>
                    <a:moveTo>
                      <a:pt x="3" y="1"/>
                    </a:moveTo>
                    <a:lnTo>
                      <a:pt x="217" y="1"/>
                    </a:lnTo>
                    <a:lnTo>
                      <a:pt x="217" y="37"/>
                    </a:lnTo>
                    <a:lnTo>
                      <a:pt x="3" y="37"/>
                    </a:lnTo>
                    <a:lnTo>
                      <a:pt x="3" y="1"/>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1" name="Freeform 413"/>
              <p:cNvSpPr>
                <a:spLocks noEditPoints="1"/>
              </p:cNvSpPr>
              <p:nvPr/>
            </p:nvSpPr>
            <p:spPr bwMode="auto">
              <a:xfrm>
                <a:off x="1052" y="1212"/>
                <a:ext cx="107" cy="19"/>
              </a:xfrm>
              <a:custGeom>
                <a:avLst/>
                <a:gdLst>
                  <a:gd name="T0" fmla="*/ 0 w 214"/>
                  <a:gd name="T1" fmla="*/ 0 h 36"/>
                  <a:gd name="T2" fmla="*/ 214 w 214"/>
                  <a:gd name="T3" fmla="*/ 0 h 36"/>
                  <a:gd name="T4" fmla="*/ 214 w 214"/>
                  <a:gd name="T5" fmla="*/ 36 h 36"/>
                  <a:gd name="T6" fmla="*/ 0 w 214"/>
                  <a:gd name="T7" fmla="*/ 36 h 36"/>
                  <a:gd name="T8" fmla="*/ 0 w 214"/>
                  <a:gd name="T9" fmla="*/ 0 h 36"/>
                  <a:gd name="T10" fmla="*/ 2 w 214"/>
                  <a:gd name="T11" fmla="*/ 0 h 36"/>
                  <a:gd name="T12" fmla="*/ 211 w 214"/>
                  <a:gd name="T13" fmla="*/ 0 h 36"/>
                  <a:gd name="T14" fmla="*/ 211 w 214"/>
                  <a:gd name="T15" fmla="*/ 36 h 36"/>
                  <a:gd name="T16" fmla="*/ 2 w 214"/>
                  <a:gd name="T17" fmla="*/ 36 h 36"/>
                  <a:gd name="T18" fmla="*/ 2 w 214"/>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4"/>
                  <a:gd name="T31" fmla="*/ 0 h 36"/>
                  <a:gd name="T32" fmla="*/ 214 w 214"/>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4" h="36">
                    <a:moveTo>
                      <a:pt x="0" y="0"/>
                    </a:moveTo>
                    <a:lnTo>
                      <a:pt x="214" y="0"/>
                    </a:lnTo>
                    <a:lnTo>
                      <a:pt x="214" y="36"/>
                    </a:lnTo>
                    <a:lnTo>
                      <a:pt x="0" y="36"/>
                    </a:lnTo>
                    <a:lnTo>
                      <a:pt x="0" y="0"/>
                    </a:lnTo>
                    <a:close/>
                    <a:moveTo>
                      <a:pt x="2" y="0"/>
                    </a:moveTo>
                    <a:lnTo>
                      <a:pt x="211" y="0"/>
                    </a:lnTo>
                    <a:lnTo>
                      <a:pt x="211" y="36"/>
                    </a:lnTo>
                    <a:lnTo>
                      <a:pt x="2" y="36"/>
                    </a:lnTo>
                    <a:lnTo>
                      <a:pt x="2" y="0"/>
                    </a:lnTo>
                    <a:close/>
                  </a:path>
                </a:pathLst>
              </a:custGeom>
              <a:solidFill>
                <a:srgbClr val="A7A7A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2" name="Freeform 414"/>
              <p:cNvSpPr>
                <a:spLocks noEditPoints="1"/>
              </p:cNvSpPr>
              <p:nvPr/>
            </p:nvSpPr>
            <p:spPr bwMode="auto">
              <a:xfrm>
                <a:off x="1053" y="1212"/>
                <a:ext cx="105" cy="19"/>
              </a:xfrm>
              <a:custGeom>
                <a:avLst/>
                <a:gdLst>
                  <a:gd name="T0" fmla="*/ 0 w 209"/>
                  <a:gd name="T1" fmla="*/ 0 h 36"/>
                  <a:gd name="T2" fmla="*/ 209 w 209"/>
                  <a:gd name="T3" fmla="*/ 0 h 36"/>
                  <a:gd name="T4" fmla="*/ 209 w 209"/>
                  <a:gd name="T5" fmla="*/ 36 h 36"/>
                  <a:gd name="T6" fmla="*/ 0 w 209"/>
                  <a:gd name="T7" fmla="*/ 36 h 36"/>
                  <a:gd name="T8" fmla="*/ 0 w 209"/>
                  <a:gd name="T9" fmla="*/ 0 h 36"/>
                  <a:gd name="T10" fmla="*/ 2 w 209"/>
                  <a:gd name="T11" fmla="*/ 0 h 36"/>
                  <a:gd name="T12" fmla="*/ 207 w 209"/>
                  <a:gd name="T13" fmla="*/ 0 h 36"/>
                  <a:gd name="T14" fmla="*/ 207 w 209"/>
                  <a:gd name="T15" fmla="*/ 36 h 36"/>
                  <a:gd name="T16" fmla="*/ 2 w 209"/>
                  <a:gd name="T17" fmla="*/ 36 h 36"/>
                  <a:gd name="T18" fmla="*/ 2 w 20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9"/>
                  <a:gd name="T31" fmla="*/ 0 h 36"/>
                  <a:gd name="T32" fmla="*/ 209 w 209"/>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9" h="36">
                    <a:moveTo>
                      <a:pt x="0" y="0"/>
                    </a:moveTo>
                    <a:lnTo>
                      <a:pt x="209" y="0"/>
                    </a:lnTo>
                    <a:lnTo>
                      <a:pt x="209" y="36"/>
                    </a:lnTo>
                    <a:lnTo>
                      <a:pt x="0" y="36"/>
                    </a:lnTo>
                    <a:lnTo>
                      <a:pt x="0" y="0"/>
                    </a:lnTo>
                    <a:close/>
                    <a:moveTo>
                      <a:pt x="2" y="0"/>
                    </a:moveTo>
                    <a:lnTo>
                      <a:pt x="207" y="0"/>
                    </a:lnTo>
                    <a:lnTo>
                      <a:pt x="207" y="36"/>
                    </a:lnTo>
                    <a:lnTo>
                      <a:pt x="2" y="36"/>
                    </a:lnTo>
                    <a:lnTo>
                      <a:pt x="2"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3" name="Freeform 415"/>
              <p:cNvSpPr>
                <a:spLocks noEditPoints="1"/>
              </p:cNvSpPr>
              <p:nvPr/>
            </p:nvSpPr>
            <p:spPr bwMode="auto">
              <a:xfrm>
                <a:off x="1054" y="1212"/>
                <a:ext cx="102" cy="19"/>
              </a:xfrm>
              <a:custGeom>
                <a:avLst/>
                <a:gdLst>
                  <a:gd name="T0" fmla="*/ 0 w 205"/>
                  <a:gd name="T1" fmla="*/ 0 h 36"/>
                  <a:gd name="T2" fmla="*/ 205 w 205"/>
                  <a:gd name="T3" fmla="*/ 0 h 36"/>
                  <a:gd name="T4" fmla="*/ 205 w 205"/>
                  <a:gd name="T5" fmla="*/ 36 h 36"/>
                  <a:gd name="T6" fmla="*/ 0 w 205"/>
                  <a:gd name="T7" fmla="*/ 36 h 36"/>
                  <a:gd name="T8" fmla="*/ 0 w 205"/>
                  <a:gd name="T9" fmla="*/ 0 h 36"/>
                  <a:gd name="T10" fmla="*/ 3 w 205"/>
                  <a:gd name="T11" fmla="*/ 1 h 36"/>
                  <a:gd name="T12" fmla="*/ 202 w 205"/>
                  <a:gd name="T13" fmla="*/ 1 h 36"/>
                  <a:gd name="T14" fmla="*/ 202 w 205"/>
                  <a:gd name="T15" fmla="*/ 35 h 36"/>
                  <a:gd name="T16" fmla="*/ 3 w 205"/>
                  <a:gd name="T17" fmla="*/ 35 h 36"/>
                  <a:gd name="T18" fmla="*/ 3 w 205"/>
                  <a:gd name="T19" fmla="*/ 1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36"/>
                  <a:gd name="T32" fmla="*/ 205 w 20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36">
                    <a:moveTo>
                      <a:pt x="0" y="0"/>
                    </a:moveTo>
                    <a:lnTo>
                      <a:pt x="205" y="0"/>
                    </a:lnTo>
                    <a:lnTo>
                      <a:pt x="205" y="36"/>
                    </a:lnTo>
                    <a:lnTo>
                      <a:pt x="0" y="36"/>
                    </a:lnTo>
                    <a:lnTo>
                      <a:pt x="0" y="0"/>
                    </a:lnTo>
                    <a:close/>
                    <a:moveTo>
                      <a:pt x="3" y="1"/>
                    </a:moveTo>
                    <a:lnTo>
                      <a:pt x="202" y="1"/>
                    </a:lnTo>
                    <a:lnTo>
                      <a:pt x="202" y="35"/>
                    </a:lnTo>
                    <a:lnTo>
                      <a:pt x="3" y="35"/>
                    </a:lnTo>
                    <a:lnTo>
                      <a:pt x="3" y="1"/>
                    </a:lnTo>
                    <a:close/>
                  </a:path>
                </a:pathLst>
              </a:custGeom>
              <a:solidFill>
                <a:srgbClr val="ABABA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4" name="Freeform 416"/>
              <p:cNvSpPr>
                <a:spLocks noEditPoints="1"/>
              </p:cNvSpPr>
              <p:nvPr/>
            </p:nvSpPr>
            <p:spPr bwMode="auto">
              <a:xfrm>
                <a:off x="1055" y="1213"/>
                <a:ext cx="100" cy="17"/>
              </a:xfrm>
              <a:custGeom>
                <a:avLst/>
                <a:gdLst>
                  <a:gd name="T0" fmla="*/ 0 w 199"/>
                  <a:gd name="T1" fmla="*/ 0 h 34"/>
                  <a:gd name="T2" fmla="*/ 199 w 199"/>
                  <a:gd name="T3" fmla="*/ 0 h 34"/>
                  <a:gd name="T4" fmla="*/ 199 w 199"/>
                  <a:gd name="T5" fmla="*/ 34 h 34"/>
                  <a:gd name="T6" fmla="*/ 0 w 199"/>
                  <a:gd name="T7" fmla="*/ 34 h 34"/>
                  <a:gd name="T8" fmla="*/ 0 w 199"/>
                  <a:gd name="T9" fmla="*/ 0 h 34"/>
                  <a:gd name="T10" fmla="*/ 2 w 199"/>
                  <a:gd name="T11" fmla="*/ 0 h 34"/>
                  <a:gd name="T12" fmla="*/ 197 w 199"/>
                  <a:gd name="T13" fmla="*/ 0 h 34"/>
                  <a:gd name="T14" fmla="*/ 197 w 199"/>
                  <a:gd name="T15" fmla="*/ 34 h 34"/>
                  <a:gd name="T16" fmla="*/ 2 w 199"/>
                  <a:gd name="T17" fmla="*/ 34 h 34"/>
                  <a:gd name="T18" fmla="*/ 2 w 19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
                  <a:gd name="T31" fmla="*/ 0 h 34"/>
                  <a:gd name="T32" fmla="*/ 199 w 19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 h="34">
                    <a:moveTo>
                      <a:pt x="0" y="0"/>
                    </a:moveTo>
                    <a:lnTo>
                      <a:pt x="199" y="0"/>
                    </a:lnTo>
                    <a:lnTo>
                      <a:pt x="199" y="34"/>
                    </a:lnTo>
                    <a:lnTo>
                      <a:pt x="0" y="34"/>
                    </a:lnTo>
                    <a:lnTo>
                      <a:pt x="0" y="0"/>
                    </a:lnTo>
                    <a:close/>
                    <a:moveTo>
                      <a:pt x="2" y="0"/>
                    </a:moveTo>
                    <a:lnTo>
                      <a:pt x="197" y="0"/>
                    </a:lnTo>
                    <a:lnTo>
                      <a:pt x="197" y="34"/>
                    </a:lnTo>
                    <a:lnTo>
                      <a:pt x="2" y="34"/>
                    </a:lnTo>
                    <a:lnTo>
                      <a:pt x="2"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5" name="Freeform 417"/>
              <p:cNvSpPr>
                <a:spLocks noEditPoints="1"/>
              </p:cNvSpPr>
              <p:nvPr/>
            </p:nvSpPr>
            <p:spPr bwMode="auto">
              <a:xfrm>
                <a:off x="1057" y="1213"/>
                <a:ext cx="97" cy="17"/>
              </a:xfrm>
              <a:custGeom>
                <a:avLst/>
                <a:gdLst>
                  <a:gd name="T0" fmla="*/ 0 w 195"/>
                  <a:gd name="T1" fmla="*/ 0 h 34"/>
                  <a:gd name="T2" fmla="*/ 195 w 195"/>
                  <a:gd name="T3" fmla="*/ 0 h 34"/>
                  <a:gd name="T4" fmla="*/ 195 w 195"/>
                  <a:gd name="T5" fmla="*/ 34 h 34"/>
                  <a:gd name="T6" fmla="*/ 0 w 195"/>
                  <a:gd name="T7" fmla="*/ 34 h 34"/>
                  <a:gd name="T8" fmla="*/ 0 w 195"/>
                  <a:gd name="T9" fmla="*/ 0 h 34"/>
                  <a:gd name="T10" fmla="*/ 2 w 195"/>
                  <a:gd name="T11" fmla="*/ 0 h 34"/>
                  <a:gd name="T12" fmla="*/ 193 w 195"/>
                  <a:gd name="T13" fmla="*/ 0 h 34"/>
                  <a:gd name="T14" fmla="*/ 193 w 195"/>
                  <a:gd name="T15" fmla="*/ 33 h 34"/>
                  <a:gd name="T16" fmla="*/ 2 w 195"/>
                  <a:gd name="T17" fmla="*/ 33 h 34"/>
                  <a:gd name="T18" fmla="*/ 2 w 19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5"/>
                  <a:gd name="T31" fmla="*/ 0 h 34"/>
                  <a:gd name="T32" fmla="*/ 195 w 19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5" h="34">
                    <a:moveTo>
                      <a:pt x="0" y="0"/>
                    </a:moveTo>
                    <a:lnTo>
                      <a:pt x="195" y="0"/>
                    </a:lnTo>
                    <a:lnTo>
                      <a:pt x="195" y="34"/>
                    </a:lnTo>
                    <a:lnTo>
                      <a:pt x="0" y="34"/>
                    </a:lnTo>
                    <a:lnTo>
                      <a:pt x="0" y="0"/>
                    </a:lnTo>
                    <a:close/>
                    <a:moveTo>
                      <a:pt x="2" y="0"/>
                    </a:moveTo>
                    <a:lnTo>
                      <a:pt x="193" y="0"/>
                    </a:lnTo>
                    <a:lnTo>
                      <a:pt x="193" y="33"/>
                    </a:lnTo>
                    <a:lnTo>
                      <a:pt x="2" y="33"/>
                    </a:lnTo>
                    <a:lnTo>
                      <a:pt x="2"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6" name="Freeform 418"/>
              <p:cNvSpPr>
                <a:spLocks noEditPoints="1"/>
              </p:cNvSpPr>
              <p:nvPr/>
            </p:nvSpPr>
            <p:spPr bwMode="auto">
              <a:xfrm>
                <a:off x="1058" y="1213"/>
                <a:ext cx="95" cy="17"/>
              </a:xfrm>
              <a:custGeom>
                <a:avLst/>
                <a:gdLst>
                  <a:gd name="T0" fmla="*/ 0 w 191"/>
                  <a:gd name="T1" fmla="*/ 0 h 33"/>
                  <a:gd name="T2" fmla="*/ 191 w 191"/>
                  <a:gd name="T3" fmla="*/ 0 h 33"/>
                  <a:gd name="T4" fmla="*/ 191 w 191"/>
                  <a:gd name="T5" fmla="*/ 33 h 33"/>
                  <a:gd name="T6" fmla="*/ 0 w 191"/>
                  <a:gd name="T7" fmla="*/ 33 h 33"/>
                  <a:gd name="T8" fmla="*/ 0 w 191"/>
                  <a:gd name="T9" fmla="*/ 0 h 33"/>
                  <a:gd name="T10" fmla="*/ 3 w 191"/>
                  <a:gd name="T11" fmla="*/ 1 h 33"/>
                  <a:gd name="T12" fmla="*/ 188 w 191"/>
                  <a:gd name="T13" fmla="*/ 1 h 33"/>
                  <a:gd name="T14" fmla="*/ 188 w 191"/>
                  <a:gd name="T15" fmla="*/ 33 h 33"/>
                  <a:gd name="T16" fmla="*/ 3 w 191"/>
                  <a:gd name="T17" fmla="*/ 33 h 33"/>
                  <a:gd name="T18" fmla="*/ 3 w 191"/>
                  <a:gd name="T19" fmla="*/ 1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
                  <a:gd name="T31" fmla="*/ 0 h 33"/>
                  <a:gd name="T32" fmla="*/ 191 w 191"/>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 h="33">
                    <a:moveTo>
                      <a:pt x="0" y="0"/>
                    </a:moveTo>
                    <a:lnTo>
                      <a:pt x="191" y="0"/>
                    </a:lnTo>
                    <a:lnTo>
                      <a:pt x="191" y="33"/>
                    </a:lnTo>
                    <a:lnTo>
                      <a:pt x="0" y="33"/>
                    </a:lnTo>
                    <a:lnTo>
                      <a:pt x="0" y="0"/>
                    </a:lnTo>
                    <a:close/>
                    <a:moveTo>
                      <a:pt x="3" y="1"/>
                    </a:moveTo>
                    <a:lnTo>
                      <a:pt x="188" y="1"/>
                    </a:lnTo>
                    <a:lnTo>
                      <a:pt x="188" y="33"/>
                    </a:lnTo>
                    <a:lnTo>
                      <a:pt x="3" y="33"/>
                    </a:lnTo>
                    <a:lnTo>
                      <a:pt x="3" y="1"/>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7" name="Freeform 419"/>
              <p:cNvSpPr>
                <a:spLocks noEditPoints="1"/>
              </p:cNvSpPr>
              <p:nvPr/>
            </p:nvSpPr>
            <p:spPr bwMode="auto">
              <a:xfrm>
                <a:off x="1059" y="1214"/>
                <a:ext cx="93" cy="16"/>
              </a:xfrm>
              <a:custGeom>
                <a:avLst/>
                <a:gdLst>
                  <a:gd name="T0" fmla="*/ 0 w 185"/>
                  <a:gd name="T1" fmla="*/ 0 h 32"/>
                  <a:gd name="T2" fmla="*/ 185 w 185"/>
                  <a:gd name="T3" fmla="*/ 0 h 32"/>
                  <a:gd name="T4" fmla="*/ 185 w 185"/>
                  <a:gd name="T5" fmla="*/ 32 h 32"/>
                  <a:gd name="T6" fmla="*/ 0 w 185"/>
                  <a:gd name="T7" fmla="*/ 32 h 32"/>
                  <a:gd name="T8" fmla="*/ 0 w 185"/>
                  <a:gd name="T9" fmla="*/ 0 h 32"/>
                  <a:gd name="T10" fmla="*/ 2 w 185"/>
                  <a:gd name="T11" fmla="*/ 0 h 32"/>
                  <a:gd name="T12" fmla="*/ 183 w 185"/>
                  <a:gd name="T13" fmla="*/ 0 h 32"/>
                  <a:gd name="T14" fmla="*/ 183 w 185"/>
                  <a:gd name="T15" fmla="*/ 32 h 32"/>
                  <a:gd name="T16" fmla="*/ 2 w 185"/>
                  <a:gd name="T17" fmla="*/ 32 h 32"/>
                  <a:gd name="T18" fmla="*/ 2 w 185"/>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2"/>
                  <a:gd name="T32" fmla="*/ 185 w 185"/>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2">
                    <a:moveTo>
                      <a:pt x="0" y="0"/>
                    </a:moveTo>
                    <a:lnTo>
                      <a:pt x="185" y="0"/>
                    </a:lnTo>
                    <a:lnTo>
                      <a:pt x="185" y="32"/>
                    </a:lnTo>
                    <a:lnTo>
                      <a:pt x="0" y="32"/>
                    </a:lnTo>
                    <a:lnTo>
                      <a:pt x="0" y="0"/>
                    </a:lnTo>
                    <a:close/>
                    <a:moveTo>
                      <a:pt x="2" y="0"/>
                    </a:moveTo>
                    <a:lnTo>
                      <a:pt x="183" y="0"/>
                    </a:lnTo>
                    <a:lnTo>
                      <a:pt x="183" y="32"/>
                    </a:lnTo>
                    <a:lnTo>
                      <a:pt x="2" y="32"/>
                    </a:lnTo>
                    <a:lnTo>
                      <a:pt x="2" y="0"/>
                    </a:lnTo>
                    <a:close/>
                  </a:path>
                </a:pathLst>
              </a:custGeom>
              <a:solidFill>
                <a:srgbClr val="B2B2B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8" name="Freeform 420"/>
              <p:cNvSpPr>
                <a:spLocks noEditPoints="1"/>
              </p:cNvSpPr>
              <p:nvPr/>
            </p:nvSpPr>
            <p:spPr bwMode="auto">
              <a:xfrm>
                <a:off x="1060" y="1214"/>
                <a:ext cx="91" cy="16"/>
              </a:xfrm>
              <a:custGeom>
                <a:avLst/>
                <a:gdLst>
                  <a:gd name="T0" fmla="*/ 0 w 181"/>
                  <a:gd name="T1" fmla="*/ 0 h 32"/>
                  <a:gd name="T2" fmla="*/ 181 w 181"/>
                  <a:gd name="T3" fmla="*/ 0 h 32"/>
                  <a:gd name="T4" fmla="*/ 181 w 181"/>
                  <a:gd name="T5" fmla="*/ 32 h 32"/>
                  <a:gd name="T6" fmla="*/ 0 w 181"/>
                  <a:gd name="T7" fmla="*/ 32 h 32"/>
                  <a:gd name="T8" fmla="*/ 0 w 181"/>
                  <a:gd name="T9" fmla="*/ 0 h 32"/>
                  <a:gd name="T10" fmla="*/ 1 w 181"/>
                  <a:gd name="T11" fmla="*/ 0 h 32"/>
                  <a:gd name="T12" fmla="*/ 179 w 181"/>
                  <a:gd name="T13" fmla="*/ 0 h 32"/>
                  <a:gd name="T14" fmla="*/ 179 w 181"/>
                  <a:gd name="T15" fmla="*/ 31 h 32"/>
                  <a:gd name="T16" fmla="*/ 1 w 181"/>
                  <a:gd name="T17" fmla="*/ 31 h 32"/>
                  <a:gd name="T18" fmla="*/ 1 w 181"/>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32"/>
                  <a:gd name="T32" fmla="*/ 181 w 18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32">
                    <a:moveTo>
                      <a:pt x="0" y="0"/>
                    </a:moveTo>
                    <a:lnTo>
                      <a:pt x="181" y="0"/>
                    </a:lnTo>
                    <a:lnTo>
                      <a:pt x="181" y="32"/>
                    </a:lnTo>
                    <a:lnTo>
                      <a:pt x="0" y="32"/>
                    </a:lnTo>
                    <a:lnTo>
                      <a:pt x="0" y="0"/>
                    </a:lnTo>
                    <a:close/>
                    <a:moveTo>
                      <a:pt x="1" y="0"/>
                    </a:moveTo>
                    <a:lnTo>
                      <a:pt x="179" y="0"/>
                    </a:lnTo>
                    <a:lnTo>
                      <a:pt x="179" y="31"/>
                    </a:lnTo>
                    <a:lnTo>
                      <a:pt x="1" y="31"/>
                    </a:lnTo>
                    <a:lnTo>
                      <a:pt x="1"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69" name="Freeform 421"/>
              <p:cNvSpPr>
                <a:spLocks noEditPoints="1"/>
              </p:cNvSpPr>
              <p:nvPr/>
            </p:nvSpPr>
            <p:spPr bwMode="auto">
              <a:xfrm>
                <a:off x="1061" y="1214"/>
                <a:ext cx="88" cy="15"/>
              </a:xfrm>
              <a:custGeom>
                <a:avLst/>
                <a:gdLst>
                  <a:gd name="T0" fmla="*/ 0 w 178"/>
                  <a:gd name="T1" fmla="*/ 0 h 31"/>
                  <a:gd name="T2" fmla="*/ 178 w 178"/>
                  <a:gd name="T3" fmla="*/ 0 h 31"/>
                  <a:gd name="T4" fmla="*/ 178 w 178"/>
                  <a:gd name="T5" fmla="*/ 31 h 31"/>
                  <a:gd name="T6" fmla="*/ 0 w 178"/>
                  <a:gd name="T7" fmla="*/ 31 h 31"/>
                  <a:gd name="T8" fmla="*/ 0 w 178"/>
                  <a:gd name="T9" fmla="*/ 0 h 31"/>
                  <a:gd name="T10" fmla="*/ 3 w 178"/>
                  <a:gd name="T11" fmla="*/ 1 h 31"/>
                  <a:gd name="T12" fmla="*/ 175 w 178"/>
                  <a:gd name="T13" fmla="*/ 1 h 31"/>
                  <a:gd name="T14" fmla="*/ 175 w 178"/>
                  <a:gd name="T15" fmla="*/ 31 h 31"/>
                  <a:gd name="T16" fmla="*/ 3 w 178"/>
                  <a:gd name="T17" fmla="*/ 31 h 31"/>
                  <a:gd name="T18" fmla="*/ 3 w 178"/>
                  <a:gd name="T19" fmla="*/ 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
                  <a:gd name="T31" fmla="*/ 0 h 31"/>
                  <a:gd name="T32" fmla="*/ 178 w 17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 h="31">
                    <a:moveTo>
                      <a:pt x="0" y="0"/>
                    </a:moveTo>
                    <a:lnTo>
                      <a:pt x="178" y="0"/>
                    </a:lnTo>
                    <a:lnTo>
                      <a:pt x="178" y="31"/>
                    </a:lnTo>
                    <a:lnTo>
                      <a:pt x="0" y="31"/>
                    </a:lnTo>
                    <a:lnTo>
                      <a:pt x="0" y="0"/>
                    </a:lnTo>
                    <a:close/>
                    <a:moveTo>
                      <a:pt x="3" y="1"/>
                    </a:moveTo>
                    <a:lnTo>
                      <a:pt x="175" y="1"/>
                    </a:lnTo>
                    <a:lnTo>
                      <a:pt x="175" y="31"/>
                    </a:lnTo>
                    <a:lnTo>
                      <a:pt x="3" y="31"/>
                    </a:lnTo>
                    <a:lnTo>
                      <a:pt x="3" y="1"/>
                    </a:lnTo>
                    <a:close/>
                  </a:path>
                </a:pathLst>
              </a:custGeom>
              <a:solidFill>
                <a:srgbClr val="B6B6B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0" name="Freeform 422"/>
              <p:cNvSpPr>
                <a:spLocks noEditPoints="1"/>
              </p:cNvSpPr>
              <p:nvPr/>
            </p:nvSpPr>
            <p:spPr bwMode="auto">
              <a:xfrm>
                <a:off x="1062" y="1214"/>
                <a:ext cx="86" cy="15"/>
              </a:xfrm>
              <a:custGeom>
                <a:avLst/>
                <a:gdLst>
                  <a:gd name="T0" fmla="*/ 0 w 172"/>
                  <a:gd name="T1" fmla="*/ 0 h 30"/>
                  <a:gd name="T2" fmla="*/ 172 w 172"/>
                  <a:gd name="T3" fmla="*/ 0 h 30"/>
                  <a:gd name="T4" fmla="*/ 172 w 172"/>
                  <a:gd name="T5" fmla="*/ 30 h 30"/>
                  <a:gd name="T6" fmla="*/ 0 w 172"/>
                  <a:gd name="T7" fmla="*/ 30 h 30"/>
                  <a:gd name="T8" fmla="*/ 0 w 172"/>
                  <a:gd name="T9" fmla="*/ 0 h 30"/>
                  <a:gd name="T10" fmla="*/ 2 w 172"/>
                  <a:gd name="T11" fmla="*/ 0 h 30"/>
                  <a:gd name="T12" fmla="*/ 170 w 172"/>
                  <a:gd name="T13" fmla="*/ 0 h 30"/>
                  <a:gd name="T14" fmla="*/ 170 w 172"/>
                  <a:gd name="T15" fmla="*/ 30 h 30"/>
                  <a:gd name="T16" fmla="*/ 2 w 172"/>
                  <a:gd name="T17" fmla="*/ 30 h 30"/>
                  <a:gd name="T18" fmla="*/ 2 w 17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
                  <a:gd name="T31" fmla="*/ 0 h 30"/>
                  <a:gd name="T32" fmla="*/ 172 w 172"/>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 h="30">
                    <a:moveTo>
                      <a:pt x="0" y="0"/>
                    </a:moveTo>
                    <a:lnTo>
                      <a:pt x="172" y="0"/>
                    </a:lnTo>
                    <a:lnTo>
                      <a:pt x="172" y="30"/>
                    </a:lnTo>
                    <a:lnTo>
                      <a:pt x="0" y="30"/>
                    </a:lnTo>
                    <a:lnTo>
                      <a:pt x="0" y="0"/>
                    </a:lnTo>
                    <a:close/>
                    <a:moveTo>
                      <a:pt x="2" y="0"/>
                    </a:moveTo>
                    <a:lnTo>
                      <a:pt x="170" y="0"/>
                    </a:lnTo>
                    <a:lnTo>
                      <a:pt x="170" y="30"/>
                    </a:lnTo>
                    <a:lnTo>
                      <a:pt x="2" y="30"/>
                    </a:lnTo>
                    <a:lnTo>
                      <a:pt x="2"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1" name="Freeform 423"/>
              <p:cNvSpPr>
                <a:spLocks noEditPoints="1"/>
              </p:cNvSpPr>
              <p:nvPr/>
            </p:nvSpPr>
            <p:spPr bwMode="auto">
              <a:xfrm>
                <a:off x="1063" y="1214"/>
                <a:ext cx="84" cy="15"/>
              </a:xfrm>
              <a:custGeom>
                <a:avLst/>
                <a:gdLst>
                  <a:gd name="T0" fmla="*/ 0 w 168"/>
                  <a:gd name="T1" fmla="*/ 0 h 30"/>
                  <a:gd name="T2" fmla="*/ 168 w 168"/>
                  <a:gd name="T3" fmla="*/ 0 h 30"/>
                  <a:gd name="T4" fmla="*/ 168 w 168"/>
                  <a:gd name="T5" fmla="*/ 30 h 30"/>
                  <a:gd name="T6" fmla="*/ 0 w 168"/>
                  <a:gd name="T7" fmla="*/ 30 h 30"/>
                  <a:gd name="T8" fmla="*/ 0 w 168"/>
                  <a:gd name="T9" fmla="*/ 0 h 30"/>
                  <a:gd name="T10" fmla="*/ 2 w 168"/>
                  <a:gd name="T11" fmla="*/ 0 h 30"/>
                  <a:gd name="T12" fmla="*/ 166 w 168"/>
                  <a:gd name="T13" fmla="*/ 0 h 30"/>
                  <a:gd name="T14" fmla="*/ 166 w 168"/>
                  <a:gd name="T15" fmla="*/ 29 h 30"/>
                  <a:gd name="T16" fmla="*/ 2 w 168"/>
                  <a:gd name="T17" fmla="*/ 29 h 30"/>
                  <a:gd name="T18" fmla="*/ 2 w 16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30"/>
                  <a:gd name="T32" fmla="*/ 168 w 1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30">
                    <a:moveTo>
                      <a:pt x="0" y="0"/>
                    </a:moveTo>
                    <a:lnTo>
                      <a:pt x="168" y="0"/>
                    </a:lnTo>
                    <a:lnTo>
                      <a:pt x="168" y="30"/>
                    </a:lnTo>
                    <a:lnTo>
                      <a:pt x="0" y="30"/>
                    </a:lnTo>
                    <a:lnTo>
                      <a:pt x="0" y="0"/>
                    </a:lnTo>
                    <a:close/>
                    <a:moveTo>
                      <a:pt x="2" y="0"/>
                    </a:moveTo>
                    <a:lnTo>
                      <a:pt x="166" y="0"/>
                    </a:lnTo>
                    <a:lnTo>
                      <a:pt x="166" y="29"/>
                    </a:lnTo>
                    <a:lnTo>
                      <a:pt x="2" y="29"/>
                    </a:lnTo>
                    <a:lnTo>
                      <a:pt x="2" y="0"/>
                    </a:lnTo>
                    <a:close/>
                  </a:path>
                </a:pathLst>
              </a:custGeom>
              <a:solidFill>
                <a:srgbClr val="BBBBB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2" name="Freeform 424"/>
              <p:cNvSpPr>
                <a:spLocks noEditPoints="1"/>
              </p:cNvSpPr>
              <p:nvPr/>
            </p:nvSpPr>
            <p:spPr bwMode="auto">
              <a:xfrm>
                <a:off x="1064" y="1214"/>
                <a:ext cx="82" cy="14"/>
              </a:xfrm>
              <a:custGeom>
                <a:avLst/>
                <a:gdLst>
                  <a:gd name="T0" fmla="*/ 0 w 164"/>
                  <a:gd name="T1" fmla="*/ 0 h 29"/>
                  <a:gd name="T2" fmla="*/ 164 w 164"/>
                  <a:gd name="T3" fmla="*/ 0 h 29"/>
                  <a:gd name="T4" fmla="*/ 164 w 164"/>
                  <a:gd name="T5" fmla="*/ 29 h 29"/>
                  <a:gd name="T6" fmla="*/ 0 w 164"/>
                  <a:gd name="T7" fmla="*/ 29 h 29"/>
                  <a:gd name="T8" fmla="*/ 0 w 164"/>
                  <a:gd name="T9" fmla="*/ 0 h 29"/>
                  <a:gd name="T10" fmla="*/ 3 w 164"/>
                  <a:gd name="T11" fmla="*/ 2 h 29"/>
                  <a:gd name="T12" fmla="*/ 161 w 164"/>
                  <a:gd name="T13" fmla="*/ 2 h 29"/>
                  <a:gd name="T14" fmla="*/ 161 w 164"/>
                  <a:gd name="T15" fmla="*/ 29 h 29"/>
                  <a:gd name="T16" fmla="*/ 3 w 164"/>
                  <a:gd name="T17" fmla="*/ 29 h 29"/>
                  <a:gd name="T18" fmla="*/ 3 w 164"/>
                  <a:gd name="T19" fmla="*/ 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9"/>
                  <a:gd name="T32" fmla="*/ 164 w 164"/>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9">
                    <a:moveTo>
                      <a:pt x="0" y="0"/>
                    </a:moveTo>
                    <a:lnTo>
                      <a:pt x="164" y="0"/>
                    </a:lnTo>
                    <a:lnTo>
                      <a:pt x="164" y="29"/>
                    </a:lnTo>
                    <a:lnTo>
                      <a:pt x="0" y="29"/>
                    </a:lnTo>
                    <a:lnTo>
                      <a:pt x="0" y="0"/>
                    </a:lnTo>
                    <a:close/>
                    <a:moveTo>
                      <a:pt x="3" y="2"/>
                    </a:moveTo>
                    <a:lnTo>
                      <a:pt x="161" y="2"/>
                    </a:lnTo>
                    <a:lnTo>
                      <a:pt x="161" y="29"/>
                    </a:lnTo>
                    <a:lnTo>
                      <a:pt x="3" y="29"/>
                    </a:lnTo>
                    <a:lnTo>
                      <a:pt x="3" y="2"/>
                    </a:lnTo>
                    <a:close/>
                  </a:path>
                </a:pathLst>
              </a:custGeom>
              <a:solidFill>
                <a:srgbClr val="BDBDB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3" name="Freeform 425"/>
              <p:cNvSpPr>
                <a:spLocks noEditPoints="1"/>
              </p:cNvSpPr>
              <p:nvPr/>
            </p:nvSpPr>
            <p:spPr bwMode="auto">
              <a:xfrm>
                <a:off x="1065" y="1215"/>
                <a:ext cx="80" cy="13"/>
              </a:xfrm>
              <a:custGeom>
                <a:avLst/>
                <a:gdLst>
                  <a:gd name="T0" fmla="*/ 0 w 158"/>
                  <a:gd name="T1" fmla="*/ 0 h 27"/>
                  <a:gd name="T2" fmla="*/ 158 w 158"/>
                  <a:gd name="T3" fmla="*/ 0 h 27"/>
                  <a:gd name="T4" fmla="*/ 158 w 158"/>
                  <a:gd name="T5" fmla="*/ 27 h 27"/>
                  <a:gd name="T6" fmla="*/ 0 w 158"/>
                  <a:gd name="T7" fmla="*/ 27 h 27"/>
                  <a:gd name="T8" fmla="*/ 0 w 158"/>
                  <a:gd name="T9" fmla="*/ 0 h 27"/>
                  <a:gd name="T10" fmla="*/ 2 w 158"/>
                  <a:gd name="T11" fmla="*/ 0 h 27"/>
                  <a:gd name="T12" fmla="*/ 156 w 158"/>
                  <a:gd name="T13" fmla="*/ 0 h 27"/>
                  <a:gd name="T14" fmla="*/ 156 w 158"/>
                  <a:gd name="T15" fmla="*/ 27 h 27"/>
                  <a:gd name="T16" fmla="*/ 2 w 158"/>
                  <a:gd name="T17" fmla="*/ 27 h 27"/>
                  <a:gd name="T18" fmla="*/ 2 w 15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27"/>
                  <a:gd name="T32" fmla="*/ 158 w 15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27">
                    <a:moveTo>
                      <a:pt x="0" y="0"/>
                    </a:moveTo>
                    <a:lnTo>
                      <a:pt x="158" y="0"/>
                    </a:lnTo>
                    <a:lnTo>
                      <a:pt x="158" y="27"/>
                    </a:lnTo>
                    <a:lnTo>
                      <a:pt x="0" y="27"/>
                    </a:lnTo>
                    <a:lnTo>
                      <a:pt x="0" y="0"/>
                    </a:lnTo>
                    <a:close/>
                    <a:moveTo>
                      <a:pt x="2" y="0"/>
                    </a:moveTo>
                    <a:lnTo>
                      <a:pt x="156" y="0"/>
                    </a:lnTo>
                    <a:lnTo>
                      <a:pt x="156" y="27"/>
                    </a:lnTo>
                    <a:lnTo>
                      <a:pt x="2" y="27"/>
                    </a:lnTo>
                    <a:lnTo>
                      <a:pt x="2" y="0"/>
                    </a:lnTo>
                    <a:close/>
                  </a:path>
                </a:pathLst>
              </a:custGeom>
              <a:solidFill>
                <a:srgbClr val="BFBFB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4" name="Freeform 426"/>
              <p:cNvSpPr>
                <a:spLocks noEditPoints="1"/>
              </p:cNvSpPr>
              <p:nvPr/>
            </p:nvSpPr>
            <p:spPr bwMode="auto">
              <a:xfrm>
                <a:off x="1066" y="1215"/>
                <a:ext cx="77" cy="13"/>
              </a:xfrm>
              <a:custGeom>
                <a:avLst/>
                <a:gdLst>
                  <a:gd name="T0" fmla="*/ 0 w 154"/>
                  <a:gd name="T1" fmla="*/ 0 h 27"/>
                  <a:gd name="T2" fmla="*/ 154 w 154"/>
                  <a:gd name="T3" fmla="*/ 0 h 27"/>
                  <a:gd name="T4" fmla="*/ 154 w 154"/>
                  <a:gd name="T5" fmla="*/ 27 h 27"/>
                  <a:gd name="T6" fmla="*/ 0 w 154"/>
                  <a:gd name="T7" fmla="*/ 27 h 27"/>
                  <a:gd name="T8" fmla="*/ 0 w 154"/>
                  <a:gd name="T9" fmla="*/ 0 h 27"/>
                  <a:gd name="T10" fmla="*/ 2 w 154"/>
                  <a:gd name="T11" fmla="*/ 0 h 27"/>
                  <a:gd name="T12" fmla="*/ 152 w 154"/>
                  <a:gd name="T13" fmla="*/ 0 h 27"/>
                  <a:gd name="T14" fmla="*/ 152 w 154"/>
                  <a:gd name="T15" fmla="*/ 26 h 27"/>
                  <a:gd name="T16" fmla="*/ 2 w 154"/>
                  <a:gd name="T17" fmla="*/ 26 h 27"/>
                  <a:gd name="T18" fmla="*/ 2 w 15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27"/>
                  <a:gd name="T32" fmla="*/ 154 w 15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27">
                    <a:moveTo>
                      <a:pt x="0" y="0"/>
                    </a:moveTo>
                    <a:lnTo>
                      <a:pt x="154" y="0"/>
                    </a:lnTo>
                    <a:lnTo>
                      <a:pt x="154" y="27"/>
                    </a:lnTo>
                    <a:lnTo>
                      <a:pt x="0" y="27"/>
                    </a:lnTo>
                    <a:lnTo>
                      <a:pt x="0" y="0"/>
                    </a:lnTo>
                    <a:close/>
                    <a:moveTo>
                      <a:pt x="2" y="0"/>
                    </a:moveTo>
                    <a:lnTo>
                      <a:pt x="152" y="0"/>
                    </a:lnTo>
                    <a:lnTo>
                      <a:pt x="152" y="26"/>
                    </a:lnTo>
                    <a:lnTo>
                      <a:pt x="2" y="26"/>
                    </a:lnTo>
                    <a:lnTo>
                      <a:pt x="2" y="0"/>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5" name="Freeform 427"/>
              <p:cNvSpPr>
                <a:spLocks noEditPoints="1"/>
              </p:cNvSpPr>
              <p:nvPr/>
            </p:nvSpPr>
            <p:spPr bwMode="auto">
              <a:xfrm>
                <a:off x="1068" y="1215"/>
                <a:ext cx="74" cy="13"/>
              </a:xfrm>
              <a:custGeom>
                <a:avLst/>
                <a:gdLst>
                  <a:gd name="T0" fmla="*/ 0 w 150"/>
                  <a:gd name="T1" fmla="*/ 0 h 26"/>
                  <a:gd name="T2" fmla="*/ 150 w 150"/>
                  <a:gd name="T3" fmla="*/ 0 h 26"/>
                  <a:gd name="T4" fmla="*/ 150 w 150"/>
                  <a:gd name="T5" fmla="*/ 26 h 26"/>
                  <a:gd name="T6" fmla="*/ 0 w 150"/>
                  <a:gd name="T7" fmla="*/ 26 h 26"/>
                  <a:gd name="T8" fmla="*/ 0 w 150"/>
                  <a:gd name="T9" fmla="*/ 0 h 26"/>
                  <a:gd name="T10" fmla="*/ 3 w 150"/>
                  <a:gd name="T11" fmla="*/ 1 h 26"/>
                  <a:gd name="T12" fmla="*/ 147 w 150"/>
                  <a:gd name="T13" fmla="*/ 1 h 26"/>
                  <a:gd name="T14" fmla="*/ 147 w 150"/>
                  <a:gd name="T15" fmla="*/ 26 h 26"/>
                  <a:gd name="T16" fmla="*/ 3 w 150"/>
                  <a:gd name="T17" fmla="*/ 26 h 26"/>
                  <a:gd name="T18" fmla="*/ 3 w 150"/>
                  <a:gd name="T19" fmla="*/ 1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0"/>
                  <a:gd name="T31" fmla="*/ 0 h 26"/>
                  <a:gd name="T32" fmla="*/ 150 w 150"/>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0" h="26">
                    <a:moveTo>
                      <a:pt x="0" y="0"/>
                    </a:moveTo>
                    <a:lnTo>
                      <a:pt x="150" y="0"/>
                    </a:lnTo>
                    <a:lnTo>
                      <a:pt x="150" y="26"/>
                    </a:lnTo>
                    <a:lnTo>
                      <a:pt x="0" y="26"/>
                    </a:lnTo>
                    <a:lnTo>
                      <a:pt x="0" y="0"/>
                    </a:lnTo>
                    <a:close/>
                    <a:moveTo>
                      <a:pt x="3" y="1"/>
                    </a:moveTo>
                    <a:lnTo>
                      <a:pt x="147" y="1"/>
                    </a:lnTo>
                    <a:lnTo>
                      <a:pt x="147" y="26"/>
                    </a:lnTo>
                    <a:lnTo>
                      <a:pt x="3" y="26"/>
                    </a:lnTo>
                    <a:lnTo>
                      <a:pt x="3" y="1"/>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6" name="Freeform 428"/>
              <p:cNvSpPr>
                <a:spLocks noEditPoints="1"/>
              </p:cNvSpPr>
              <p:nvPr/>
            </p:nvSpPr>
            <p:spPr bwMode="auto">
              <a:xfrm>
                <a:off x="1069" y="1215"/>
                <a:ext cx="72" cy="13"/>
              </a:xfrm>
              <a:custGeom>
                <a:avLst/>
                <a:gdLst>
                  <a:gd name="T0" fmla="*/ 0 w 144"/>
                  <a:gd name="T1" fmla="*/ 0 h 25"/>
                  <a:gd name="T2" fmla="*/ 144 w 144"/>
                  <a:gd name="T3" fmla="*/ 0 h 25"/>
                  <a:gd name="T4" fmla="*/ 144 w 144"/>
                  <a:gd name="T5" fmla="*/ 25 h 25"/>
                  <a:gd name="T6" fmla="*/ 0 w 144"/>
                  <a:gd name="T7" fmla="*/ 25 h 25"/>
                  <a:gd name="T8" fmla="*/ 0 w 144"/>
                  <a:gd name="T9" fmla="*/ 0 h 25"/>
                  <a:gd name="T10" fmla="*/ 2 w 144"/>
                  <a:gd name="T11" fmla="*/ 0 h 25"/>
                  <a:gd name="T12" fmla="*/ 142 w 144"/>
                  <a:gd name="T13" fmla="*/ 0 h 25"/>
                  <a:gd name="T14" fmla="*/ 142 w 144"/>
                  <a:gd name="T15" fmla="*/ 25 h 25"/>
                  <a:gd name="T16" fmla="*/ 2 w 144"/>
                  <a:gd name="T17" fmla="*/ 25 h 25"/>
                  <a:gd name="T18" fmla="*/ 2 w 14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
                  <a:gd name="T31" fmla="*/ 0 h 25"/>
                  <a:gd name="T32" fmla="*/ 144 w 14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 h="25">
                    <a:moveTo>
                      <a:pt x="0" y="0"/>
                    </a:moveTo>
                    <a:lnTo>
                      <a:pt x="144" y="0"/>
                    </a:lnTo>
                    <a:lnTo>
                      <a:pt x="144" y="25"/>
                    </a:lnTo>
                    <a:lnTo>
                      <a:pt x="0" y="25"/>
                    </a:lnTo>
                    <a:lnTo>
                      <a:pt x="0" y="0"/>
                    </a:lnTo>
                    <a:close/>
                    <a:moveTo>
                      <a:pt x="2" y="0"/>
                    </a:moveTo>
                    <a:lnTo>
                      <a:pt x="142" y="0"/>
                    </a:lnTo>
                    <a:lnTo>
                      <a:pt x="142" y="25"/>
                    </a:lnTo>
                    <a:lnTo>
                      <a:pt x="2" y="25"/>
                    </a:lnTo>
                    <a:lnTo>
                      <a:pt x="2"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7" name="Freeform 429"/>
              <p:cNvSpPr>
                <a:spLocks noEditPoints="1"/>
              </p:cNvSpPr>
              <p:nvPr/>
            </p:nvSpPr>
            <p:spPr bwMode="auto">
              <a:xfrm>
                <a:off x="1070" y="1215"/>
                <a:ext cx="70" cy="13"/>
              </a:xfrm>
              <a:custGeom>
                <a:avLst/>
                <a:gdLst>
                  <a:gd name="T0" fmla="*/ 0 w 140"/>
                  <a:gd name="T1" fmla="*/ 0 h 25"/>
                  <a:gd name="T2" fmla="*/ 140 w 140"/>
                  <a:gd name="T3" fmla="*/ 0 h 25"/>
                  <a:gd name="T4" fmla="*/ 140 w 140"/>
                  <a:gd name="T5" fmla="*/ 25 h 25"/>
                  <a:gd name="T6" fmla="*/ 0 w 140"/>
                  <a:gd name="T7" fmla="*/ 25 h 25"/>
                  <a:gd name="T8" fmla="*/ 0 w 140"/>
                  <a:gd name="T9" fmla="*/ 0 h 25"/>
                  <a:gd name="T10" fmla="*/ 2 w 140"/>
                  <a:gd name="T11" fmla="*/ 1 h 25"/>
                  <a:gd name="T12" fmla="*/ 138 w 140"/>
                  <a:gd name="T13" fmla="*/ 1 h 25"/>
                  <a:gd name="T14" fmla="*/ 138 w 140"/>
                  <a:gd name="T15" fmla="*/ 23 h 25"/>
                  <a:gd name="T16" fmla="*/ 2 w 140"/>
                  <a:gd name="T17" fmla="*/ 23 h 25"/>
                  <a:gd name="T18" fmla="*/ 2 w 140"/>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
                  <a:gd name="T31" fmla="*/ 0 h 25"/>
                  <a:gd name="T32" fmla="*/ 140 w 140"/>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 h="25">
                    <a:moveTo>
                      <a:pt x="0" y="0"/>
                    </a:moveTo>
                    <a:lnTo>
                      <a:pt x="140" y="0"/>
                    </a:lnTo>
                    <a:lnTo>
                      <a:pt x="140" y="25"/>
                    </a:lnTo>
                    <a:lnTo>
                      <a:pt x="0" y="25"/>
                    </a:lnTo>
                    <a:lnTo>
                      <a:pt x="0" y="0"/>
                    </a:lnTo>
                    <a:close/>
                    <a:moveTo>
                      <a:pt x="2" y="1"/>
                    </a:moveTo>
                    <a:lnTo>
                      <a:pt x="138" y="1"/>
                    </a:lnTo>
                    <a:lnTo>
                      <a:pt x="138" y="23"/>
                    </a:lnTo>
                    <a:lnTo>
                      <a:pt x="2" y="23"/>
                    </a:lnTo>
                    <a:lnTo>
                      <a:pt x="2" y="1"/>
                    </a:lnTo>
                    <a:close/>
                  </a:path>
                </a:pathLst>
              </a:custGeom>
              <a:solidFill>
                <a:srgbClr val="C9C9C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8" name="Freeform 430"/>
              <p:cNvSpPr>
                <a:spLocks noEditPoints="1"/>
              </p:cNvSpPr>
              <p:nvPr/>
            </p:nvSpPr>
            <p:spPr bwMode="auto">
              <a:xfrm>
                <a:off x="1071" y="1216"/>
                <a:ext cx="68" cy="11"/>
              </a:xfrm>
              <a:custGeom>
                <a:avLst/>
                <a:gdLst>
                  <a:gd name="T0" fmla="*/ 0 w 136"/>
                  <a:gd name="T1" fmla="*/ 0 h 22"/>
                  <a:gd name="T2" fmla="*/ 136 w 136"/>
                  <a:gd name="T3" fmla="*/ 0 h 22"/>
                  <a:gd name="T4" fmla="*/ 136 w 136"/>
                  <a:gd name="T5" fmla="*/ 22 h 22"/>
                  <a:gd name="T6" fmla="*/ 0 w 136"/>
                  <a:gd name="T7" fmla="*/ 22 h 22"/>
                  <a:gd name="T8" fmla="*/ 0 w 136"/>
                  <a:gd name="T9" fmla="*/ 0 h 22"/>
                  <a:gd name="T10" fmla="*/ 3 w 136"/>
                  <a:gd name="T11" fmla="*/ 0 h 22"/>
                  <a:gd name="T12" fmla="*/ 133 w 136"/>
                  <a:gd name="T13" fmla="*/ 0 h 22"/>
                  <a:gd name="T14" fmla="*/ 133 w 136"/>
                  <a:gd name="T15" fmla="*/ 22 h 22"/>
                  <a:gd name="T16" fmla="*/ 3 w 136"/>
                  <a:gd name="T17" fmla="*/ 22 h 22"/>
                  <a:gd name="T18" fmla="*/ 3 w 136"/>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22"/>
                  <a:gd name="T32" fmla="*/ 136 w 13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22">
                    <a:moveTo>
                      <a:pt x="0" y="0"/>
                    </a:moveTo>
                    <a:lnTo>
                      <a:pt x="136" y="0"/>
                    </a:lnTo>
                    <a:lnTo>
                      <a:pt x="136" y="22"/>
                    </a:lnTo>
                    <a:lnTo>
                      <a:pt x="0" y="22"/>
                    </a:lnTo>
                    <a:lnTo>
                      <a:pt x="0" y="0"/>
                    </a:lnTo>
                    <a:close/>
                    <a:moveTo>
                      <a:pt x="3" y="0"/>
                    </a:moveTo>
                    <a:lnTo>
                      <a:pt x="133" y="0"/>
                    </a:lnTo>
                    <a:lnTo>
                      <a:pt x="133" y="22"/>
                    </a:lnTo>
                    <a:lnTo>
                      <a:pt x="3" y="22"/>
                    </a:lnTo>
                    <a:lnTo>
                      <a:pt x="3" y="0"/>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79" name="Freeform 431"/>
              <p:cNvSpPr>
                <a:spLocks noEditPoints="1"/>
              </p:cNvSpPr>
              <p:nvPr/>
            </p:nvSpPr>
            <p:spPr bwMode="auto">
              <a:xfrm>
                <a:off x="1072" y="1216"/>
                <a:ext cx="66" cy="11"/>
              </a:xfrm>
              <a:custGeom>
                <a:avLst/>
                <a:gdLst>
                  <a:gd name="T0" fmla="*/ 0 w 130"/>
                  <a:gd name="T1" fmla="*/ 0 h 22"/>
                  <a:gd name="T2" fmla="*/ 130 w 130"/>
                  <a:gd name="T3" fmla="*/ 0 h 22"/>
                  <a:gd name="T4" fmla="*/ 130 w 130"/>
                  <a:gd name="T5" fmla="*/ 22 h 22"/>
                  <a:gd name="T6" fmla="*/ 0 w 130"/>
                  <a:gd name="T7" fmla="*/ 22 h 22"/>
                  <a:gd name="T8" fmla="*/ 0 w 130"/>
                  <a:gd name="T9" fmla="*/ 0 h 22"/>
                  <a:gd name="T10" fmla="*/ 2 w 130"/>
                  <a:gd name="T11" fmla="*/ 0 h 22"/>
                  <a:gd name="T12" fmla="*/ 128 w 130"/>
                  <a:gd name="T13" fmla="*/ 0 h 22"/>
                  <a:gd name="T14" fmla="*/ 128 w 130"/>
                  <a:gd name="T15" fmla="*/ 22 h 22"/>
                  <a:gd name="T16" fmla="*/ 2 w 130"/>
                  <a:gd name="T17" fmla="*/ 22 h 22"/>
                  <a:gd name="T18" fmla="*/ 2 w 130"/>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22"/>
                  <a:gd name="T32" fmla="*/ 130 w 13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22">
                    <a:moveTo>
                      <a:pt x="0" y="0"/>
                    </a:moveTo>
                    <a:lnTo>
                      <a:pt x="130" y="0"/>
                    </a:lnTo>
                    <a:lnTo>
                      <a:pt x="130" y="22"/>
                    </a:lnTo>
                    <a:lnTo>
                      <a:pt x="0" y="22"/>
                    </a:lnTo>
                    <a:lnTo>
                      <a:pt x="0" y="0"/>
                    </a:lnTo>
                    <a:close/>
                    <a:moveTo>
                      <a:pt x="2" y="0"/>
                    </a:moveTo>
                    <a:lnTo>
                      <a:pt x="128" y="0"/>
                    </a:lnTo>
                    <a:lnTo>
                      <a:pt x="128" y="22"/>
                    </a:lnTo>
                    <a:lnTo>
                      <a:pt x="2" y="22"/>
                    </a:lnTo>
                    <a:lnTo>
                      <a:pt x="2" y="0"/>
                    </a:lnTo>
                    <a:close/>
                  </a:path>
                </a:pathLst>
              </a:custGeom>
              <a:solidFill>
                <a:srgbClr val="CDCDC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0" name="Freeform 432"/>
              <p:cNvSpPr>
                <a:spLocks noEditPoints="1"/>
              </p:cNvSpPr>
              <p:nvPr/>
            </p:nvSpPr>
            <p:spPr bwMode="auto">
              <a:xfrm>
                <a:off x="1074" y="1216"/>
                <a:ext cx="62" cy="11"/>
              </a:xfrm>
              <a:custGeom>
                <a:avLst/>
                <a:gdLst>
                  <a:gd name="T0" fmla="*/ 0 w 126"/>
                  <a:gd name="T1" fmla="*/ 0 h 22"/>
                  <a:gd name="T2" fmla="*/ 126 w 126"/>
                  <a:gd name="T3" fmla="*/ 0 h 22"/>
                  <a:gd name="T4" fmla="*/ 126 w 126"/>
                  <a:gd name="T5" fmla="*/ 22 h 22"/>
                  <a:gd name="T6" fmla="*/ 0 w 126"/>
                  <a:gd name="T7" fmla="*/ 22 h 22"/>
                  <a:gd name="T8" fmla="*/ 0 w 126"/>
                  <a:gd name="T9" fmla="*/ 0 h 22"/>
                  <a:gd name="T10" fmla="*/ 2 w 126"/>
                  <a:gd name="T11" fmla="*/ 1 h 22"/>
                  <a:gd name="T12" fmla="*/ 124 w 126"/>
                  <a:gd name="T13" fmla="*/ 1 h 22"/>
                  <a:gd name="T14" fmla="*/ 124 w 126"/>
                  <a:gd name="T15" fmla="*/ 21 h 22"/>
                  <a:gd name="T16" fmla="*/ 2 w 126"/>
                  <a:gd name="T17" fmla="*/ 21 h 22"/>
                  <a:gd name="T18" fmla="*/ 2 w 126"/>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2"/>
                  <a:gd name="T32" fmla="*/ 126 w 12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2">
                    <a:moveTo>
                      <a:pt x="0" y="0"/>
                    </a:moveTo>
                    <a:lnTo>
                      <a:pt x="126" y="0"/>
                    </a:lnTo>
                    <a:lnTo>
                      <a:pt x="126" y="22"/>
                    </a:lnTo>
                    <a:lnTo>
                      <a:pt x="0" y="22"/>
                    </a:lnTo>
                    <a:lnTo>
                      <a:pt x="0" y="0"/>
                    </a:lnTo>
                    <a:close/>
                    <a:moveTo>
                      <a:pt x="2" y="1"/>
                    </a:moveTo>
                    <a:lnTo>
                      <a:pt x="124" y="1"/>
                    </a:lnTo>
                    <a:lnTo>
                      <a:pt x="124" y="21"/>
                    </a:lnTo>
                    <a:lnTo>
                      <a:pt x="2" y="21"/>
                    </a:lnTo>
                    <a:lnTo>
                      <a:pt x="2" y="1"/>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1" name="Freeform 433"/>
              <p:cNvSpPr>
                <a:spLocks noEditPoints="1"/>
              </p:cNvSpPr>
              <p:nvPr/>
            </p:nvSpPr>
            <p:spPr bwMode="auto">
              <a:xfrm>
                <a:off x="1075" y="1217"/>
                <a:ext cx="60" cy="10"/>
              </a:xfrm>
              <a:custGeom>
                <a:avLst/>
                <a:gdLst>
                  <a:gd name="T0" fmla="*/ 0 w 122"/>
                  <a:gd name="T1" fmla="*/ 0 h 20"/>
                  <a:gd name="T2" fmla="*/ 122 w 122"/>
                  <a:gd name="T3" fmla="*/ 0 h 20"/>
                  <a:gd name="T4" fmla="*/ 122 w 122"/>
                  <a:gd name="T5" fmla="*/ 20 h 20"/>
                  <a:gd name="T6" fmla="*/ 0 w 122"/>
                  <a:gd name="T7" fmla="*/ 20 h 20"/>
                  <a:gd name="T8" fmla="*/ 0 w 122"/>
                  <a:gd name="T9" fmla="*/ 0 h 20"/>
                  <a:gd name="T10" fmla="*/ 3 w 122"/>
                  <a:gd name="T11" fmla="*/ 0 h 20"/>
                  <a:gd name="T12" fmla="*/ 119 w 122"/>
                  <a:gd name="T13" fmla="*/ 0 h 20"/>
                  <a:gd name="T14" fmla="*/ 119 w 122"/>
                  <a:gd name="T15" fmla="*/ 20 h 20"/>
                  <a:gd name="T16" fmla="*/ 3 w 122"/>
                  <a:gd name="T17" fmla="*/ 20 h 20"/>
                  <a:gd name="T18" fmla="*/ 3 w 12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20"/>
                  <a:gd name="T32" fmla="*/ 122 w 12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20">
                    <a:moveTo>
                      <a:pt x="0" y="0"/>
                    </a:moveTo>
                    <a:lnTo>
                      <a:pt x="122" y="0"/>
                    </a:lnTo>
                    <a:lnTo>
                      <a:pt x="122" y="20"/>
                    </a:lnTo>
                    <a:lnTo>
                      <a:pt x="0" y="20"/>
                    </a:lnTo>
                    <a:lnTo>
                      <a:pt x="0" y="0"/>
                    </a:lnTo>
                    <a:close/>
                    <a:moveTo>
                      <a:pt x="3" y="0"/>
                    </a:moveTo>
                    <a:lnTo>
                      <a:pt x="119" y="0"/>
                    </a:lnTo>
                    <a:lnTo>
                      <a:pt x="119" y="20"/>
                    </a:lnTo>
                    <a:lnTo>
                      <a:pt x="3" y="20"/>
                    </a:lnTo>
                    <a:lnTo>
                      <a:pt x="3"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2" name="Freeform 434"/>
              <p:cNvSpPr>
                <a:spLocks noEditPoints="1"/>
              </p:cNvSpPr>
              <p:nvPr/>
            </p:nvSpPr>
            <p:spPr bwMode="auto">
              <a:xfrm>
                <a:off x="1076" y="1217"/>
                <a:ext cx="58" cy="10"/>
              </a:xfrm>
              <a:custGeom>
                <a:avLst/>
                <a:gdLst>
                  <a:gd name="T0" fmla="*/ 0 w 116"/>
                  <a:gd name="T1" fmla="*/ 0 h 20"/>
                  <a:gd name="T2" fmla="*/ 116 w 116"/>
                  <a:gd name="T3" fmla="*/ 0 h 20"/>
                  <a:gd name="T4" fmla="*/ 116 w 116"/>
                  <a:gd name="T5" fmla="*/ 20 h 20"/>
                  <a:gd name="T6" fmla="*/ 0 w 116"/>
                  <a:gd name="T7" fmla="*/ 20 h 20"/>
                  <a:gd name="T8" fmla="*/ 0 w 116"/>
                  <a:gd name="T9" fmla="*/ 0 h 20"/>
                  <a:gd name="T10" fmla="*/ 2 w 116"/>
                  <a:gd name="T11" fmla="*/ 0 h 20"/>
                  <a:gd name="T12" fmla="*/ 114 w 116"/>
                  <a:gd name="T13" fmla="*/ 0 h 20"/>
                  <a:gd name="T14" fmla="*/ 114 w 116"/>
                  <a:gd name="T15" fmla="*/ 20 h 20"/>
                  <a:gd name="T16" fmla="*/ 2 w 116"/>
                  <a:gd name="T17" fmla="*/ 20 h 20"/>
                  <a:gd name="T18" fmla="*/ 2 w 11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20"/>
                  <a:gd name="T32" fmla="*/ 116 w 11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20">
                    <a:moveTo>
                      <a:pt x="0" y="0"/>
                    </a:moveTo>
                    <a:lnTo>
                      <a:pt x="116" y="0"/>
                    </a:lnTo>
                    <a:lnTo>
                      <a:pt x="116" y="20"/>
                    </a:lnTo>
                    <a:lnTo>
                      <a:pt x="0" y="20"/>
                    </a:lnTo>
                    <a:lnTo>
                      <a:pt x="0" y="0"/>
                    </a:lnTo>
                    <a:close/>
                    <a:moveTo>
                      <a:pt x="2" y="0"/>
                    </a:moveTo>
                    <a:lnTo>
                      <a:pt x="114" y="0"/>
                    </a:lnTo>
                    <a:lnTo>
                      <a:pt x="114" y="20"/>
                    </a:lnTo>
                    <a:lnTo>
                      <a:pt x="2" y="20"/>
                    </a:lnTo>
                    <a:lnTo>
                      <a:pt x="2" y="0"/>
                    </a:lnTo>
                    <a:close/>
                  </a:path>
                </a:pathLst>
              </a:custGeom>
              <a:solidFill>
                <a:srgbClr val="D3D3D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3" name="Freeform 435"/>
              <p:cNvSpPr>
                <a:spLocks noEditPoints="1"/>
              </p:cNvSpPr>
              <p:nvPr/>
            </p:nvSpPr>
            <p:spPr bwMode="auto">
              <a:xfrm>
                <a:off x="1077" y="1217"/>
                <a:ext cx="56" cy="10"/>
              </a:xfrm>
              <a:custGeom>
                <a:avLst/>
                <a:gdLst>
                  <a:gd name="T0" fmla="*/ 0 w 112"/>
                  <a:gd name="T1" fmla="*/ 0 h 20"/>
                  <a:gd name="T2" fmla="*/ 112 w 112"/>
                  <a:gd name="T3" fmla="*/ 0 h 20"/>
                  <a:gd name="T4" fmla="*/ 112 w 112"/>
                  <a:gd name="T5" fmla="*/ 20 h 20"/>
                  <a:gd name="T6" fmla="*/ 0 w 112"/>
                  <a:gd name="T7" fmla="*/ 20 h 20"/>
                  <a:gd name="T8" fmla="*/ 0 w 112"/>
                  <a:gd name="T9" fmla="*/ 0 h 20"/>
                  <a:gd name="T10" fmla="*/ 2 w 112"/>
                  <a:gd name="T11" fmla="*/ 1 h 20"/>
                  <a:gd name="T12" fmla="*/ 109 w 112"/>
                  <a:gd name="T13" fmla="*/ 1 h 20"/>
                  <a:gd name="T14" fmla="*/ 109 w 112"/>
                  <a:gd name="T15" fmla="*/ 19 h 20"/>
                  <a:gd name="T16" fmla="*/ 2 w 112"/>
                  <a:gd name="T17" fmla="*/ 19 h 20"/>
                  <a:gd name="T18" fmla="*/ 2 w 112"/>
                  <a:gd name="T19" fmla="*/ 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20"/>
                  <a:gd name="T32" fmla="*/ 112 w 11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20">
                    <a:moveTo>
                      <a:pt x="0" y="0"/>
                    </a:moveTo>
                    <a:lnTo>
                      <a:pt x="112" y="0"/>
                    </a:lnTo>
                    <a:lnTo>
                      <a:pt x="112" y="20"/>
                    </a:lnTo>
                    <a:lnTo>
                      <a:pt x="0" y="20"/>
                    </a:lnTo>
                    <a:lnTo>
                      <a:pt x="0" y="0"/>
                    </a:lnTo>
                    <a:close/>
                    <a:moveTo>
                      <a:pt x="2" y="1"/>
                    </a:moveTo>
                    <a:lnTo>
                      <a:pt x="109" y="1"/>
                    </a:lnTo>
                    <a:lnTo>
                      <a:pt x="109" y="19"/>
                    </a:lnTo>
                    <a:lnTo>
                      <a:pt x="2" y="19"/>
                    </a:lnTo>
                    <a:lnTo>
                      <a:pt x="2" y="1"/>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4" name="Freeform 436"/>
              <p:cNvSpPr>
                <a:spLocks noEditPoints="1"/>
              </p:cNvSpPr>
              <p:nvPr/>
            </p:nvSpPr>
            <p:spPr bwMode="auto">
              <a:xfrm>
                <a:off x="1078" y="1217"/>
                <a:ext cx="54" cy="9"/>
              </a:xfrm>
              <a:custGeom>
                <a:avLst/>
                <a:gdLst>
                  <a:gd name="T0" fmla="*/ 0 w 107"/>
                  <a:gd name="T1" fmla="*/ 0 h 18"/>
                  <a:gd name="T2" fmla="*/ 107 w 107"/>
                  <a:gd name="T3" fmla="*/ 0 h 18"/>
                  <a:gd name="T4" fmla="*/ 107 w 107"/>
                  <a:gd name="T5" fmla="*/ 18 h 18"/>
                  <a:gd name="T6" fmla="*/ 0 w 107"/>
                  <a:gd name="T7" fmla="*/ 18 h 18"/>
                  <a:gd name="T8" fmla="*/ 0 w 107"/>
                  <a:gd name="T9" fmla="*/ 0 h 18"/>
                  <a:gd name="T10" fmla="*/ 3 w 107"/>
                  <a:gd name="T11" fmla="*/ 0 h 18"/>
                  <a:gd name="T12" fmla="*/ 105 w 107"/>
                  <a:gd name="T13" fmla="*/ 0 h 18"/>
                  <a:gd name="T14" fmla="*/ 105 w 107"/>
                  <a:gd name="T15" fmla="*/ 18 h 18"/>
                  <a:gd name="T16" fmla="*/ 3 w 107"/>
                  <a:gd name="T17" fmla="*/ 18 h 18"/>
                  <a:gd name="T18" fmla="*/ 3 w 10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
                  <a:gd name="T31" fmla="*/ 0 h 18"/>
                  <a:gd name="T32" fmla="*/ 107 w 10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 h="18">
                    <a:moveTo>
                      <a:pt x="0" y="0"/>
                    </a:moveTo>
                    <a:lnTo>
                      <a:pt x="107" y="0"/>
                    </a:lnTo>
                    <a:lnTo>
                      <a:pt x="107" y="18"/>
                    </a:lnTo>
                    <a:lnTo>
                      <a:pt x="0" y="18"/>
                    </a:lnTo>
                    <a:lnTo>
                      <a:pt x="0" y="0"/>
                    </a:lnTo>
                    <a:close/>
                    <a:moveTo>
                      <a:pt x="3" y="0"/>
                    </a:moveTo>
                    <a:lnTo>
                      <a:pt x="105" y="0"/>
                    </a:lnTo>
                    <a:lnTo>
                      <a:pt x="105" y="18"/>
                    </a:lnTo>
                    <a:lnTo>
                      <a:pt x="3" y="18"/>
                    </a:lnTo>
                    <a:lnTo>
                      <a:pt x="3" y="0"/>
                    </a:lnTo>
                    <a:close/>
                  </a:path>
                </a:pathLst>
              </a:custGeom>
              <a:solidFill>
                <a:srgbClr val="D6D6D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5" name="Freeform 437"/>
              <p:cNvSpPr>
                <a:spLocks noEditPoints="1"/>
              </p:cNvSpPr>
              <p:nvPr/>
            </p:nvSpPr>
            <p:spPr bwMode="auto">
              <a:xfrm>
                <a:off x="1079" y="1217"/>
                <a:ext cx="52" cy="9"/>
              </a:xfrm>
              <a:custGeom>
                <a:avLst/>
                <a:gdLst>
                  <a:gd name="T0" fmla="*/ 0 w 102"/>
                  <a:gd name="T1" fmla="*/ 0 h 18"/>
                  <a:gd name="T2" fmla="*/ 102 w 102"/>
                  <a:gd name="T3" fmla="*/ 0 h 18"/>
                  <a:gd name="T4" fmla="*/ 102 w 102"/>
                  <a:gd name="T5" fmla="*/ 18 h 18"/>
                  <a:gd name="T6" fmla="*/ 0 w 102"/>
                  <a:gd name="T7" fmla="*/ 18 h 18"/>
                  <a:gd name="T8" fmla="*/ 0 w 102"/>
                  <a:gd name="T9" fmla="*/ 0 h 18"/>
                  <a:gd name="T10" fmla="*/ 2 w 102"/>
                  <a:gd name="T11" fmla="*/ 0 h 18"/>
                  <a:gd name="T12" fmla="*/ 101 w 102"/>
                  <a:gd name="T13" fmla="*/ 0 h 18"/>
                  <a:gd name="T14" fmla="*/ 101 w 102"/>
                  <a:gd name="T15" fmla="*/ 18 h 18"/>
                  <a:gd name="T16" fmla="*/ 2 w 102"/>
                  <a:gd name="T17" fmla="*/ 18 h 18"/>
                  <a:gd name="T18" fmla="*/ 2 w 10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8"/>
                  <a:gd name="T32" fmla="*/ 102 w 102"/>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8">
                    <a:moveTo>
                      <a:pt x="0" y="0"/>
                    </a:moveTo>
                    <a:lnTo>
                      <a:pt x="102" y="0"/>
                    </a:lnTo>
                    <a:lnTo>
                      <a:pt x="102" y="18"/>
                    </a:lnTo>
                    <a:lnTo>
                      <a:pt x="0" y="18"/>
                    </a:lnTo>
                    <a:lnTo>
                      <a:pt x="0" y="0"/>
                    </a:lnTo>
                    <a:close/>
                    <a:moveTo>
                      <a:pt x="2" y="0"/>
                    </a:moveTo>
                    <a:lnTo>
                      <a:pt x="101" y="0"/>
                    </a:lnTo>
                    <a:lnTo>
                      <a:pt x="101" y="18"/>
                    </a:lnTo>
                    <a:lnTo>
                      <a:pt x="2" y="18"/>
                    </a:lnTo>
                    <a:lnTo>
                      <a:pt x="2" y="0"/>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6" name="Freeform 438"/>
              <p:cNvSpPr>
                <a:spLocks noEditPoints="1"/>
              </p:cNvSpPr>
              <p:nvPr/>
            </p:nvSpPr>
            <p:spPr bwMode="auto">
              <a:xfrm>
                <a:off x="1081" y="1217"/>
                <a:ext cx="49" cy="9"/>
              </a:xfrm>
              <a:custGeom>
                <a:avLst/>
                <a:gdLst>
                  <a:gd name="T0" fmla="*/ 0 w 99"/>
                  <a:gd name="T1" fmla="*/ 0 h 18"/>
                  <a:gd name="T2" fmla="*/ 99 w 99"/>
                  <a:gd name="T3" fmla="*/ 0 h 18"/>
                  <a:gd name="T4" fmla="*/ 99 w 99"/>
                  <a:gd name="T5" fmla="*/ 18 h 18"/>
                  <a:gd name="T6" fmla="*/ 0 w 99"/>
                  <a:gd name="T7" fmla="*/ 18 h 18"/>
                  <a:gd name="T8" fmla="*/ 0 w 99"/>
                  <a:gd name="T9" fmla="*/ 0 h 18"/>
                  <a:gd name="T10" fmla="*/ 3 w 99"/>
                  <a:gd name="T11" fmla="*/ 1 h 18"/>
                  <a:gd name="T12" fmla="*/ 97 w 99"/>
                  <a:gd name="T13" fmla="*/ 1 h 18"/>
                  <a:gd name="T14" fmla="*/ 97 w 99"/>
                  <a:gd name="T15" fmla="*/ 17 h 18"/>
                  <a:gd name="T16" fmla="*/ 3 w 99"/>
                  <a:gd name="T17" fmla="*/ 17 h 18"/>
                  <a:gd name="T18" fmla="*/ 3 w 99"/>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18"/>
                  <a:gd name="T32" fmla="*/ 99 w 99"/>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18">
                    <a:moveTo>
                      <a:pt x="0" y="0"/>
                    </a:moveTo>
                    <a:lnTo>
                      <a:pt x="99" y="0"/>
                    </a:lnTo>
                    <a:lnTo>
                      <a:pt x="99" y="18"/>
                    </a:lnTo>
                    <a:lnTo>
                      <a:pt x="0" y="18"/>
                    </a:lnTo>
                    <a:lnTo>
                      <a:pt x="0" y="0"/>
                    </a:lnTo>
                    <a:close/>
                    <a:moveTo>
                      <a:pt x="3" y="1"/>
                    </a:moveTo>
                    <a:lnTo>
                      <a:pt x="97" y="1"/>
                    </a:lnTo>
                    <a:lnTo>
                      <a:pt x="97" y="17"/>
                    </a:lnTo>
                    <a:lnTo>
                      <a:pt x="3" y="17"/>
                    </a:lnTo>
                    <a:lnTo>
                      <a:pt x="3" y="1"/>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7" name="Freeform 439"/>
              <p:cNvSpPr>
                <a:spLocks noEditPoints="1"/>
              </p:cNvSpPr>
              <p:nvPr/>
            </p:nvSpPr>
            <p:spPr bwMode="auto">
              <a:xfrm>
                <a:off x="1082" y="1218"/>
                <a:ext cx="47" cy="7"/>
              </a:xfrm>
              <a:custGeom>
                <a:avLst/>
                <a:gdLst>
                  <a:gd name="T0" fmla="*/ 0 w 94"/>
                  <a:gd name="T1" fmla="*/ 0 h 16"/>
                  <a:gd name="T2" fmla="*/ 94 w 94"/>
                  <a:gd name="T3" fmla="*/ 0 h 16"/>
                  <a:gd name="T4" fmla="*/ 94 w 94"/>
                  <a:gd name="T5" fmla="*/ 16 h 16"/>
                  <a:gd name="T6" fmla="*/ 0 w 94"/>
                  <a:gd name="T7" fmla="*/ 16 h 16"/>
                  <a:gd name="T8" fmla="*/ 0 w 94"/>
                  <a:gd name="T9" fmla="*/ 0 h 16"/>
                  <a:gd name="T10" fmla="*/ 2 w 94"/>
                  <a:gd name="T11" fmla="*/ 0 h 16"/>
                  <a:gd name="T12" fmla="*/ 91 w 94"/>
                  <a:gd name="T13" fmla="*/ 0 h 16"/>
                  <a:gd name="T14" fmla="*/ 91 w 94"/>
                  <a:gd name="T15" fmla="*/ 16 h 16"/>
                  <a:gd name="T16" fmla="*/ 2 w 94"/>
                  <a:gd name="T17" fmla="*/ 16 h 16"/>
                  <a:gd name="T18" fmla="*/ 2 w 94"/>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16"/>
                  <a:gd name="T32" fmla="*/ 94 w 9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16">
                    <a:moveTo>
                      <a:pt x="0" y="0"/>
                    </a:moveTo>
                    <a:lnTo>
                      <a:pt x="94" y="0"/>
                    </a:lnTo>
                    <a:lnTo>
                      <a:pt x="94" y="16"/>
                    </a:lnTo>
                    <a:lnTo>
                      <a:pt x="0" y="16"/>
                    </a:lnTo>
                    <a:lnTo>
                      <a:pt x="0" y="0"/>
                    </a:lnTo>
                    <a:close/>
                    <a:moveTo>
                      <a:pt x="2" y="0"/>
                    </a:moveTo>
                    <a:lnTo>
                      <a:pt x="91" y="0"/>
                    </a:lnTo>
                    <a:lnTo>
                      <a:pt x="91" y="16"/>
                    </a:lnTo>
                    <a:lnTo>
                      <a:pt x="2" y="16"/>
                    </a:lnTo>
                    <a:lnTo>
                      <a:pt x="2"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8" name="Freeform 440"/>
              <p:cNvSpPr>
                <a:spLocks noEditPoints="1"/>
              </p:cNvSpPr>
              <p:nvPr/>
            </p:nvSpPr>
            <p:spPr bwMode="auto">
              <a:xfrm>
                <a:off x="1083" y="1218"/>
                <a:ext cx="45" cy="7"/>
              </a:xfrm>
              <a:custGeom>
                <a:avLst/>
                <a:gdLst>
                  <a:gd name="T0" fmla="*/ 0 w 89"/>
                  <a:gd name="T1" fmla="*/ 0 h 16"/>
                  <a:gd name="T2" fmla="*/ 89 w 89"/>
                  <a:gd name="T3" fmla="*/ 0 h 16"/>
                  <a:gd name="T4" fmla="*/ 89 w 89"/>
                  <a:gd name="T5" fmla="*/ 16 h 16"/>
                  <a:gd name="T6" fmla="*/ 0 w 89"/>
                  <a:gd name="T7" fmla="*/ 16 h 16"/>
                  <a:gd name="T8" fmla="*/ 0 w 89"/>
                  <a:gd name="T9" fmla="*/ 0 h 16"/>
                  <a:gd name="T10" fmla="*/ 2 w 89"/>
                  <a:gd name="T11" fmla="*/ 0 h 16"/>
                  <a:gd name="T12" fmla="*/ 87 w 89"/>
                  <a:gd name="T13" fmla="*/ 0 h 16"/>
                  <a:gd name="T14" fmla="*/ 87 w 89"/>
                  <a:gd name="T15" fmla="*/ 16 h 16"/>
                  <a:gd name="T16" fmla="*/ 2 w 89"/>
                  <a:gd name="T17" fmla="*/ 16 h 16"/>
                  <a:gd name="T18" fmla="*/ 2 w 89"/>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6"/>
                  <a:gd name="T32" fmla="*/ 89 w 89"/>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6">
                    <a:moveTo>
                      <a:pt x="0" y="0"/>
                    </a:moveTo>
                    <a:lnTo>
                      <a:pt x="89" y="0"/>
                    </a:lnTo>
                    <a:lnTo>
                      <a:pt x="89" y="16"/>
                    </a:lnTo>
                    <a:lnTo>
                      <a:pt x="0" y="16"/>
                    </a:lnTo>
                    <a:lnTo>
                      <a:pt x="0" y="0"/>
                    </a:lnTo>
                    <a:close/>
                    <a:moveTo>
                      <a:pt x="2" y="0"/>
                    </a:moveTo>
                    <a:lnTo>
                      <a:pt x="87" y="0"/>
                    </a:lnTo>
                    <a:lnTo>
                      <a:pt x="87" y="16"/>
                    </a:lnTo>
                    <a:lnTo>
                      <a:pt x="2" y="16"/>
                    </a:lnTo>
                    <a:lnTo>
                      <a:pt x="2"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89" name="Freeform 441"/>
              <p:cNvSpPr>
                <a:spLocks noEditPoints="1"/>
              </p:cNvSpPr>
              <p:nvPr/>
            </p:nvSpPr>
            <p:spPr bwMode="auto">
              <a:xfrm>
                <a:off x="1084" y="1218"/>
                <a:ext cx="42" cy="7"/>
              </a:xfrm>
              <a:custGeom>
                <a:avLst/>
                <a:gdLst>
                  <a:gd name="T0" fmla="*/ 0 w 85"/>
                  <a:gd name="T1" fmla="*/ 0 h 16"/>
                  <a:gd name="T2" fmla="*/ 85 w 85"/>
                  <a:gd name="T3" fmla="*/ 0 h 16"/>
                  <a:gd name="T4" fmla="*/ 85 w 85"/>
                  <a:gd name="T5" fmla="*/ 16 h 16"/>
                  <a:gd name="T6" fmla="*/ 0 w 85"/>
                  <a:gd name="T7" fmla="*/ 16 h 16"/>
                  <a:gd name="T8" fmla="*/ 0 w 85"/>
                  <a:gd name="T9" fmla="*/ 0 h 16"/>
                  <a:gd name="T10" fmla="*/ 3 w 85"/>
                  <a:gd name="T11" fmla="*/ 2 h 16"/>
                  <a:gd name="T12" fmla="*/ 83 w 85"/>
                  <a:gd name="T13" fmla="*/ 2 h 16"/>
                  <a:gd name="T14" fmla="*/ 83 w 85"/>
                  <a:gd name="T15" fmla="*/ 15 h 16"/>
                  <a:gd name="T16" fmla="*/ 3 w 85"/>
                  <a:gd name="T17" fmla="*/ 15 h 16"/>
                  <a:gd name="T18" fmla="*/ 3 w 85"/>
                  <a:gd name="T19" fmla="*/ 2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6"/>
                  <a:gd name="T32" fmla="*/ 85 w 8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6">
                    <a:moveTo>
                      <a:pt x="0" y="0"/>
                    </a:moveTo>
                    <a:lnTo>
                      <a:pt x="85" y="0"/>
                    </a:lnTo>
                    <a:lnTo>
                      <a:pt x="85" y="16"/>
                    </a:lnTo>
                    <a:lnTo>
                      <a:pt x="0" y="16"/>
                    </a:lnTo>
                    <a:lnTo>
                      <a:pt x="0" y="0"/>
                    </a:lnTo>
                    <a:close/>
                    <a:moveTo>
                      <a:pt x="3" y="2"/>
                    </a:moveTo>
                    <a:lnTo>
                      <a:pt x="83" y="2"/>
                    </a:lnTo>
                    <a:lnTo>
                      <a:pt x="83" y="15"/>
                    </a:lnTo>
                    <a:lnTo>
                      <a:pt x="3" y="15"/>
                    </a:lnTo>
                    <a:lnTo>
                      <a:pt x="3" y="2"/>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0" name="Freeform 442"/>
              <p:cNvSpPr>
                <a:spLocks noEditPoints="1"/>
              </p:cNvSpPr>
              <p:nvPr/>
            </p:nvSpPr>
            <p:spPr bwMode="auto">
              <a:xfrm>
                <a:off x="1085" y="1218"/>
                <a:ext cx="40" cy="7"/>
              </a:xfrm>
              <a:custGeom>
                <a:avLst/>
                <a:gdLst>
                  <a:gd name="T0" fmla="*/ 0 w 80"/>
                  <a:gd name="T1" fmla="*/ 0 h 13"/>
                  <a:gd name="T2" fmla="*/ 80 w 80"/>
                  <a:gd name="T3" fmla="*/ 0 h 13"/>
                  <a:gd name="T4" fmla="*/ 80 w 80"/>
                  <a:gd name="T5" fmla="*/ 13 h 13"/>
                  <a:gd name="T6" fmla="*/ 0 w 80"/>
                  <a:gd name="T7" fmla="*/ 13 h 13"/>
                  <a:gd name="T8" fmla="*/ 0 w 80"/>
                  <a:gd name="T9" fmla="*/ 0 h 13"/>
                  <a:gd name="T10" fmla="*/ 2 w 80"/>
                  <a:gd name="T11" fmla="*/ 0 h 13"/>
                  <a:gd name="T12" fmla="*/ 77 w 80"/>
                  <a:gd name="T13" fmla="*/ 0 h 13"/>
                  <a:gd name="T14" fmla="*/ 77 w 80"/>
                  <a:gd name="T15" fmla="*/ 13 h 13"/>
                  <a:gd name="T16" fmla="*/ 2 w 80"/>
                  <a:gd name="T17" fmla="*/ 13 h 13"/>
                  <a:gd name="T18" fmla="*/ 2 w 80"/>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13"/>
                  <a:gd name="T32" fmla="*/ 80 w 8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13">
                    <a:moveTo>
                      <a:pt x="0" y="0"/>
                    </a:moveTo>
                    <a:lnTo>
                      <a:pt x="80" y="0"/>
                    </a:lnTo>
                    <a:lnTo>
                      <a:pt x="80" y="13"/>
                    </a:lnTo>
                    <a:lnTo>
                      <a:pt x="0" y="13"/>
                    </a:lnTo>
                    <a:lnTo>
                      <a:pt x="0" y="0"/>
                    </a:lnTo>
                    <a:close/>
                    <a:moveTo>
                      <a:pt x="2" y="0"/>
                    </a:moveTo>
                    <a:lnTo>
                      <a:pt x="77" y="0"/>
                    </a:lnTo>
                    <a:lnTo>
                      <a:pt x="77" y="13"/>
                    </a:lnTo>
                    <a:lnTo>
                      <a:pt x="2" y="13"/>
                    </a:lnTo>
                    <a:lnTo>
                      <a:pt x="2"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1" name="Freeform 443"/>
              <p:cNvSpPr>
                <a:spLocks noEditPoints="1"/>
              </p:cNvSpPr>
              <p:nvPr/>
            </p:nvSpPr>
            <p:spPr bwMode="auto">
              <a:xfrm>
                <a:off x="1086" y="1218"/>
                <a:ext cx="38" cy="7"/>
              </a:xfrm>
              <a:custGeom>
                <a:avLst/>
                <a:gdLst>
                  <a:gd name="T0" fmla="*/ 0 w 75"/>
                  <a:gd name="T1" fmla="*/ 0 h 13"/>
                  <a:gd name="T2" fmla="*/ 75 w 75"/>
                  <a:gd name="T3" fmla="*/ 0 h 13"/>
                  <a:gd name="T4" fmla="*/ 75 w 75"/>
                  <a:gd name="T5" fmla="*/ 13 h 13"/>
                  <a:gd name="T6" fmla="*/ 0 w 75"/>
                  <a:gd name="T7" fmla="*/ 13 h 13"/>
                  <a:gd name="T8" fmla="*/ 0 w 75"/>
                  <a:gd name="T9" fmla="*/ 0 h 13"/>
                  <a:gd name="T10" fmla="*/ 2 w 75"/>
                  <a:gd name="T11" fmla="*/ 0 h 13"/>
                  <a:gd name="T12" fmla="*/ 73 w 75"/>
                  <a:gd name="T13" fmla="*/ 0 h 13"/>
                  <a:gd name="T14" fmla="*/ 73 w 75"/>
                  <a:gd name="T15" fmla="*/ 13 h 13"/>
                  <a:gd name="T16" fmla="*/ 2 w 75"/>
                  <a:gd name="T17" fmla="*/ 13 h 13"/>
                  <a:gd name="T18" fmla="*/ 2 w 75"/>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13"/>
                  <a:gd name="T32" fmla="*/ 75 w 7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13">
                    <a:moveTo>
                      <a:pt x="0" y="0"/>
                    </a:moveTo>
                    <a:lnTo>
                      <a:pt x="75" y="0"/>
                    </a:lnTo>
                    <a:lnTo>
                      <a:pt x="75" y="13"/>
                    </a:lnTo>
                    <a:lnTo>
                      <a:pt x="0" y="13"/>
                    </a:lnTo>
                    <a:lnTo>
                      <a:pt x="0" y="0"/>
                    </a:lnTo>
                    <a:close/>
                    <a:moveTo>
                      <a:pt x="2" y="0"/>
                    </a:moveTo>
                    <a:lnTo>
                      <a:pt x="73" y="0"/>
                    </a:lnTo>
                    <a:lnTo>
                      <a:pt x="73" y="13"/>
                    </a:lnTo>
                    <a:lnTo>
                      <a:pt x="2" y="13"/>
                    </a:lnTo>
                    <a:lnTo>
                      <a:pt x="2"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2" name="Freeform 444"/>
              <p:cNvSpPr>
                <a:spLocks noEditPoints="1"/>
              </p:cNvSpPr>
              <p:nvPr/>
            </p:nvSpPr>
            <p:spPr bwMode="auto">
              <a:xfrm>
                <a:off x="1088" y="1218"/>
                <a:ext cx="35" cy="7"/>
              </a:xfrm>
              <a:custGeom>
                <a:avLst/>
                <a:gdLst>
                  <a:gd name="T0" fmla="*/ 0 w 71"/>
                  <a:gd name="T1" fmla="*/ 0 h 13"/>
                  <a:gd name="T2" fmla="*/ 71 w 71"/>
                  <a:gd name="T3" fmla="*/ 0 h 13"/>
                  <a:gd name="T4" fmla="*/ 71 w 71"/>
                  <a:gd name="T5" fmla="*/ 13 h 13"/>
                  <a:gd name="T6" fmla="*/ 0 w 71"/>
                  <a:gd name="T7" fmla="*/ 13 h 13"/>
                  <a:gd name="T8" fmla="*/ 0 w 71"/>
                  <a:gd name="T9" fmla="*/ 0 h 13"/>
                  <a:gd name="T10" fmla="*/ 3 w 71"/>
                  <a:gd name="T11" fmla="*/ 1 h 13"/>
                  <a:gd name="T12" fmla="*/ 68 w 71"/>
                  <a:gd name="T13" fmla="*/ 1 h 13"/>
                  <a:gd name="T14" fmla="*/ 68 w 71"/>
                  <a:gd name="T15" fmla="*/ 11 h 13"/>
                  <a:gd name="T16" fmla="*/ 3 w 71"/>
                  <a:gd name="T17" fmla="*/ 11 h 13"/>
                  <a:gd name="T18" fmla="*/ 3 w 71"/>
                  <a:gd name="T19" fmla="*/ 1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13"/>
                  <a:gd name="T32" fmla="*/ 71 w 7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13">
                    <a:moveTo>
                      <a:pt x="0" y="0"/>
                    </a:moveTo>
                    <a:lnTo>
                      <a:pt x="71" y="0"/>
                    </a:lnTo>
                    <a:lnTo>
                      <a:pt x="71" y="13"/>
                    </a:lnTo>
                    <a:lnTo>
                      <a:pt x="0" y="13"/>
                    </a:lnTo>
                    <a:lnTo>
                      <a:pt x="0" y="0"/>
                    </a:lnTo>
                    <a:close/>
                    <a:moveTo>
                      <a:pt x="3" y="1"/>
                    </a:moveTo>
                    <a:lnTo>
                      <a:pt x="68" y="1"/>
                    </a:lnTo>
                    <a:lnTo>
                      <a:pt x="68" y="11"/>
                    </a:lnTo>
                    <a:lnTo>
                      <a:pt x="3" y="11"/>
                    </a:lnTo>
                    <a:lnTo>
                      <a:pt x="3" y="1"/>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3" name="Freeform 445"/>
              <p:cNvSpPr>
                <a:spLocks noEditPoints="1"/>
              </p:cNvSpPr>
              <p:nvPr/>
            </p:nvSpPr>
            <p:spPr bwMode="auto">
              <a:xfrm>
                <a:off x="1089" y="1219"/>
                <a:ext cx="33" cy="5"/>
              </a:xfrm>
              <a:custGeom>
                <a:avLst/>
                <a:gdLst>
                  <a:gd name="T0" fmla="*/ 0 w 65"/>
                  <a:gd name="T1" fmla="*/ 0 h 10"/>
                  <a:gd name="T2" fmla="*/ 65 w 65"/>
                  <a:gd name="T3" fmla="*/ 0 h 10"/>
                  <a:gd name="T4" fmla="*/ 65 w 65"/>
                  <a:gd name="T5" fmla="*/ 10 h 10"/>
                  <a:gd name="T6" fmla="*/ 0 w 65"/>
                  <a:gd name="T7" fmla="*/ 10 h 10"/>
                  <a:gd name="T8" fmla="*/ 0 w 65"/>
                  <a:gd name="T9" fmla="*/ 0 h 10"/>
                  <a:gd name="T10" fmla="*/ 2 w 65"/>
                  <a:gd name="T11" fmla="*/ 0 h 10"/>
                  <a:gd name="T12" fmla="*/ 63 w 65"/>
                  <a:gd name="T13" fmla="*/ 0 h 10"/>
                  <a:gd name="T14" fmla="*/ 63 w 65"/>
                  <a:gd name="T15" fmla="*/ 10 h 10"/>
                  <a:gd name="T16" fmla="*/ 2 w 65"/>
                  <a:gd name="T17" fmla="*/ 10 h 10"/>
                  <a:gd name="T18" fmla="*/ 2 w 6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10"/>
                  <a:gd name="T32" fmla="*/ 65 w 6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10">
                    <a:moveTo>
                      <a:pt x="0" y="0"/>
                    </a:moveTo>
                    <a:lnTo>
                      <a:pt x="65" y="0"/>
                    </a:lnTo>
                    <a:lnTo>
                      <a:pt x="65" y="10"/>
                    </a:lnTo>
                    <a:lnTo>
                      <a:pt x="0" y="10"/>
                    </a:lnTo>
                    <a:lnTo>
                      <a:pt x="0" y="0"/>
                    </a:lnTo>
                    <a:close/>
                    <a:moveTo>
                      <a:pt x="2" y="0"/>
                    </a:moveTo>
                    <a:lnTo>
                      <a:pt x="63" y="0"/>
                    </a:lnTo>
                    <a:lnTo>
                      <a:pt x="63" y="10"/>
                    </a:lnTo>
                    <a:lnTo>
                      <a:pt x="2" y="10"/>
                    </a:lnTo>
                    <a:lnTo>
                      <a:pt x="2"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4" name="Freeform 446"/>
              <p:cNvSpPr>
                <a:spLocks noEditPoints="1"/>
              </p:cNvSpPr>
              <p:nvPr/>
            </p:nvSpPr>
            <p:spPr bwMode="auto">
              <a:xfrm>
                <a:off x="1090" y="1219"/>
                <a:ext cx="31" cy="5"/>
              </a:xfrm>
              <a:custGeom>
                <a:avLst/>
                <a:gdLst>
                  <a:gd name="T0" fmla="*/ 0 w 61"/>
                  <a:gd name="T1" fmla="*/ 0 h 10"/>
                  <a:gd name="T2" fmla="*/ 61 w 61"/>
                  <a:gd name="T3" fmla="*/ 0 h 10"/>
                  <a:gd name="T4" fmla="*/ 61 w 61"/>
                  <a:gd name="T5" fmla="*/ 10 h 10"/>
                  <a:gd name="T6" fmla="*/ 0 w 61"/>
                  <a:gd name="T7" fmla="*/ 10 h 10"/>
                  <a:gd name="T8" fmla="*/ 0 w 61"/>
                  <a:gd name="T9" fmla="*/ 0 h 10"/>
                  <a:gd name="T10" fmla="*/ 2 w 61"/>
                  <a:gd name="T11" fmla="*/ 0 h 10"/>
                  <a:gd name="T12" fmla="*/ 59 w 61"/>
                  <a:gd name="T13" fmla="*/ 0 h 10"/>
                  <a:gd name="T14" fmla="*/ 59 w 61"/>
                  <a:gd name="T15" fmla="*/ 10 h 10"/>
                  <a:gd name="T16" fmla="*/ 2 w 61"/>
                  <a:gd name="T17" fmla="*/ 10 h 10"/>
                  <a:gd name="T18" fmla="*/ 2 w 6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0"/>
                  <a:gd name="T32" fmla="*/ 61 w 6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0">
                    <a:moveTo>
                      <a:pt x="0" y="0"/>
                    </a:moveTo>
                    <a:lnTo>
                      <a:pt x="61" y="0"/>
                    </a:lnTo>
                    <a:lnTo>
                      <a:pt x="61" y="10"/>
                    </a:lnTo>
                    <a:lnTo>
                      <a:pt x="0" y="10"/>
                    </a:lnTo>
                    <a:lnTo>
                      <a:pt x="0" y="0"/>
                    </a:lnTo>
                    <a:close/>
                    <a:moveTo>
                      <a:pt x="2" y="0"/>
                    </a:moveTo>
                    <a:lnTo>
                      <a:pt x="59" y="0"/>
                    </a:lnTo>
                    <a:lnTo>
                      <a:pt x="59" y="10"/>
                    </a:lnTo>
                    <a:lnTo>
                      <a:pt x="2" y="10"/>
                    </a:lnTo>
                    <a:lnTo>
                      <a:pt x="2"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5" name="Freeform 447"/>
              <p:cNvSpPr>
                <a:spLocks noEditPoints="1"/>
              </p:cNvSpPr>
              <p:nvPr/>
            </p:nvSpPr>
            <p:spPr bwMode="auto">
              <a:xfrm>
                <a:off x="1091" y="1219"/>
                <a:ext cx="28" cy="5"/>
              </a:xfrm>
              <a:custGeom>
                <a:avLst/>
                <a:gdLst>
                  <a:gd name="T0" fmla="*/ 0 w 57"/>
                  <a:gd name="T1" fmla="*/ 0 h 10"/>
                  <a:gd name="T2" fmla="*/ 57 w 57"/>
                  <a:gd name="T3" fmla="*/ 0 h 10"/>
                  <a:gd name="T4" fmla="*/ 57 w 57"/>
                  <a:gd name="T5" fmla="*/ 10 h 10"/>
                  <a:gd name="T6" fmla="*/ 0 w 57"/>
                  <a:gd name="T7" fmla="*/ 10 h 10"/>
                  <a:gd name="T8" fmla="*/ 0 w 57"/>
                  <a:gd name="T9" fmla="*/ 0 h 10"/>
                  <a:gd name="T10" fmla="*/ 3 w 57"/>
                  <a:gd name="T11" fmla="*/ 1 h 10"/>
                  <a:gd name="T12" fmla="*/ 54 w 57"/>
                  <a:gd name="T13" fmla="*/ 1 h 10"/>
                  <a:gd name="T14" fmla="*/ 54 w 57"/>
                  <a:gd name="T15" fmla="*/ 9 h 10"/>
                  <a:gd name="T16" fmla="*/ 3 w 57"/>
                  <a:gd name="T17" fmla="*/ 9 h 10"/>
                  <a:gd name="T18" fmla="*/ 3 w 57"/>
                  <a:gd name="T19" fmla="*/ 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
                  <a:gd name="T32" fmla="*/ 57 w 57"/>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
                    <a:moveTo>
                      <a:pt x="0" y="0"/>
                    </a:moveTo>
                    <a:lnTo>
                      <a:pt x="57" y="0"/>
                    </a:lnTo>
                    <a:lnTo>
                      <a:pt x="57" y="10"/>
                    </a:lnTo>
                    <a:lnTo>
                      <a:pt x="0" y="10"/>
                    </a:lnTo>
                    <a:lnTo>
                      <a:pt x="0" y="0"/>
                    </a:lnTo>
                    <a:close/>
                    <a:moveTo>
                      <a:pt x="3" y="1"/>
                    </a:moveTo>
                    <a:lnTo>
                      <a:pt x="54" y="1"/>
                    </a:lnTo>
                    <a:lnTo>
                      <a:pt x="54" y="9"/>
                    </a:lnTo>
                    <a:lnTo>
                      <a:pt x="3" y="9"/>
                    </a:lnTo>
                    <a:lnTo>
                      <a:pt x="3" y="1"/>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6" name="Freeform 448"/>
              <p:cNvSpPr>
                <a:spLocks noEditPoints="1"/>
              </p:cNvSpPr>
              <p:nvPr/>
            </p:nvSpPr>
            <p:spPr bwMode="auto">
              <a:xfrm>
                <a:off x="1092" y="1220"/>
                <a:ext cx="26" cy="4"/>
              </a:xfrm>
              <a:custGeom>
                <a:avLst/>
                <a:gdLst>
                  <a:gd name="T0" fmla="*/ 0 w 51"/>
                  <a:gd name="T1" fmla="*/ 0 h 8"/>
                  <a:gd name="T2" fmla="*/ 51 w 51"/>
                  <a:gd name="T3" fmla="*/ 0 h 8"/>
                  <a:gd name="T4" fmla="*/ 51 w 51"/>
                  <a:gd name="T5" fmla="*/ 8 h 8"/>
                  <a:gd name="T6" fmla="*/ 0 w 51"/>
                  <a:gd name="T7" fmla="*/ 8 h 8"/>
                  <a:gd name="T8" fmla="*/ 0 w 51"/>
                  <a:gd name="T9" fmla="*/ 0 h 8"/>
                  <a:gd name="T10" fmla="*/ 2 w 51"/>
                  <a:gd name="T11" fmla="*/ 0 h 8"/>
                  <a:gd name="T12" fmla="*/ 49 w 51"/>
                  <a:gd name="T13" fmla="*/ 0 h 8"/>
                  <a:gd name="T14" fmla="*/ 49 w 51"/>
                  <a:gd name="T15" fmla="*/ 8 h 8"/>
                  <a:gd name="T16" fmla="*/ 2 w 51"/>
                  <a:gd name="T17" fmla="*/ 8 h 8"/>
                  <a:gd name="T18" fmla="*/ 2 w 51"/>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8"/>
                  <a:gd name="T32" fmla="*/ 51 w 51"/>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8">
                    <a:moveTo>
                      <a:pt x="0" y="0"/>
                    </a:moveTo>
                    <a:lnTo>
                      <a:pt x="51" y="0"/>
                    </a:lnTo>
                    <a:lnTo>
                      <a:pt x="51" y="8"/>
                    </a:lnTo>
                    <a:lnTo>
                      <a:pt x="0" y="8"/>
                    </a:lnTo>
                    <a:lnTo>
                      <a:pt x="0" y="0"/>
                    </a:lnTo>
                    <a:close/>
                    <a:moveTo>
                      <a:pt x="2" y="0"/>
                    </a:moveTo>
                    <a:lnTo>
                      <a:pt x="49" y="0"/>
                    </a:lnTo>
                    <a:lnTo>
                      <a:pt x="49" y="8"/>
                    </a:lnTo>
                    <a:lnTo>
                      <a:pt x="2" y="8"/>
                    </a:lnTo>
                    <a:lnTo>
                      <a:pt x="2"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7" name="Freeform 449"/>
              <p:cNvSpPr>
                <a:spLocks noEditPoints="1"/>
              </p:cNvSpPr>
              <p:nvPr/>
            </p:nvSpPr>
            <p:spPr bwMode="auto">
              <a:xfrm>
                <a:off x="1094" y="1220"/>
                <a:ext cx="23" cy="4"/>
              </a:xfrm>
              <a:custGeom>
                <a:avLst/>
                <a:gdLst>
                  <a:gd name="T0" fmla="*/ 0 w 47"/>
                  <a:gd name="T1" fmla="*/ 0 h 8"/>
                  <a:gd name="T2" fmla="*/ 47 w 47"/>
                  <a:gd name="T3" fmla="*/ 0 h 8"/>
                  <a:gd name="T4" fmla="*/ 47 w 47"/>
                  <a:gd name="T5" fmla="*/ 8 h 8"/>
                  <a:gd name="T6" fmla="*/ 0 w 47"/>
                  <a:gd name="T7" fmla="*/ 8 h 8"/>
                  <a:gd name="T8" fmla="*/ 0 w 47"/>
                  <a:gd name="T9" fmla="*/ 0 h 8"/>
                  <a:gd name="T10" fmla="*/ 2 w 47"/>
                  <a:gd name="T11" fmla="*/ 0 h 8"/>
                  <a:gd name="T12" fmla="*/ 45 w 47"/>
                  <a:gd name="T13" fmla="*/ 0 h 8"/>
                  <a:gd name="T14" fmla="*/ 45 w 47"/>
                  <a:gd name="T15" fmla="*/ 8 h 8"/>
                  <a:gd name="T16" fmla="*/ 2 w 47"/>
                  <a:gd name="T17" fmla="*/ 8 h 8"/>
                  <a:gd name="T18" fmla="*/ 2 w 47"/>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
                  <a:gd name="T32" fmla="*/ 47 w 47"/>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
                    <a:moveTo>
                      <a:pt x="0" y="0"/>
                    </a:moveTo>
                    <a:lnTo>
                      <a:pt x="47" y="0"/>
                    </a:lnTo>
                    <a:lnTo>
                      <a:pt x="47" y="8"/>
                    </a:lnTo>
                    <a:lnTo>
                      <a:pt x="0" y="8"/>
                    </a:lnTo>
                    <a:lnTo>
                      <a:pt x="0" y="0"/>
                    </a:lnTo>
                    <a:close/>
                    <a:moveTo>
                      <a:pt x="2" y="0"/>
                    </a:moveTo>
                    <a:lnTo>
                      <a:pt x="45" y="0"/>
                    </a:lnTo>
                    <a:lnTo>
                      <a:pt x="45" y="8"/>
                    </a:lnTo>
                    <a:lnTo>
                      <a:pt x="2" y="8"/>
                    </a:lnTo>
                    <a:lnTo>
                      <a:pt x="2"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8" name="Freeform 450"/>
              <p:cNvSpPr>
                <a:spLocks noEditPoints="1"/>
              </p:cNvSpPr>
              <p:nvPr/>
            </p:nvSpPr>
            <p:spPr bwMode="auto">
              <a:xfrm>
                <a:off x="1095" y="1220"/>
                <a:ext cx="21" cy="4"/>
              </a:xfrm>
              <a:custGeom>
                <a:avLst/>
                <a:gdLst>
                  <a:gd name="T0" fmla="*/ 0 w 43"/>
                  <a:gd name="T1" fmla="*/ 0 h 8"/>
                  <a:gd name="T2" fmla="*/ 43 w 43"/>
                  <a:gd name="T3" fmla="*/ 0 h 8"/>
                  <a:gd name="T4" fmla="*/ 43 w 43"/>
                  <a:gd name="T5" fmla="*/ 8 h 8"/>
                  <a:gd name="T6" fmla="*/ 0 w 43"/>
                  <a:gd name="T7" fmla="*/ 8 h 8"/>
                  <a:gd name="T8" fmla="*/ 0 w 43"/>
                  <a:gd name="T9" fmla="*/ 0 h 8"/>
                  <a:gd name="T10" fmla="*/ 3 w 43"/>
                  <a:gd name="T11" fmla="*/ 1 h 8"/>
                  <a:gd name="T12" fmla="*/ 40 w 43"/>
                  <a:gd name="T13" fmla="*/ 1 h 8"/>
                  <a:gd name="T14" fmla="*/ 40 w 43"/>
                  <a:gd name="T15" fmla="*/ 7 h 8"/>
                  <a:gd name="T16" fmla="*/ 3 w 43"/>
                  <a:gd name="T17" fmla="*/ 7 h 8"/>
                  <a:gd name="T18" fmla="*/ 3 w 43"/>
                  <a:gd name="T19" fmla="*/ 1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8"/>
                  <a:gd name="T32" fmla="*/ 43 w 43"/>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8">
                    <a:moveTo>
                      <a:pt x="0" y="0"/>
                    </a:moveTo>
                    <a:lnTo>
                      <a:pt x="43" y="0"/>
                    </a:lnTo>
                    <a:lnTo>
                      <a:pt x="43" y="8"/>
                    </a:lnTo>
                    <a:lnTo>
                      <a:pt x="0" y="8"/>
                    </a:lnTo>
                    <a:lnTo>
                      <a:pt x="0" y="0"/>
                    </a:lnTo>
                    <a:close/>
                    <a:moveTo>
                      <a:pt x="3" y="1"/>
                    </a:moveTo>
                    <a:lnTo>
                      <a:pt x="40" y="1"/>
                    </a:lnTo>
                    <a:lnTo>
                      <a:pt x="40" y="7"/>
                    </a:lnTo>
                    <a:lnTo>
                      <a:pt x="3" y="7"/>
                    </a:lnTo>
                    <a:lnTo>
                      <a:pt x="3" y="1"/>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499" name="Freeform 451"/>
              <p:cNvSpPr>
                <a:spLocks noEditPoints="1"/>
              </p:cNvSpPr>
              <p:nvPr/>
            </p:nvSpPr>
            <p:spPr bwMode="auto">
              <a:xfrm>
                <a:off x="1096" y="1220"/>
                <a:ext cx="19" cy="3"/>
              </a:xfrm>
              <a:custGeom>
                <a:avLst/>
                <a:gdLst>
                  <a:gd name="T0" fmla="*/ 0 w 37"/>
                  <a:gd name="T1" fmla="*/ 0 h 6"/>
                  <a:gd name="T2" fmla="*/ 37 w 37"/>
                  <a:gd name="T3" fmla="*/ 0 h 6"/>
                  <a:gd name="T4" fmla="*/ 37 w 37"/>
                  <a:gd name="T5" fmla="*/ 6 h 6"/>
                  <a:gd name="T6" fmla="*/ 0 w 37"/>
                  <a:gd name="T7" fmla="*/ 6 h 6"/>
                  <a:gd name="T8" fmla="*/ 0 w 37"/>
                  <a:gd name="T9" fmla="*/ 0 h 6"/>
                  <a:gd name="T10" fmla="*/ 2 w 37"/>
                  <a:gd name="T11" fmla="*/ 0 h 6"/>
                  <a:gd name="T12" fmla="*/ 35 w 37"/>
                  <a:gd name="T13" fmla="*/ 0 h 6"/>
                  <a:gd name="T14" fmla="*/ 35 w 37"/>
                  <a:gd name="T15" fmla="*/ 6 h 6"/>
                  <a:gd name="T16" fmla="*/ 2 w 37"/>
                  <a:gd name="T17" fmla="*/ 6 h 6"/>
                  <a:gd name="T18" fmla="*/ 2 w 37"/>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6"/>
                  <a:gd name="T32" fmla="*/ 37 w 37"/>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6">
                    <a:moveTo>
                      <a:pt x="0" y="0"/>
                    </a:moveTo>
                    <a:lnTo>
                      <a:pt x="37" y="0"/>
                    </a:lnTo>
                    <a:lnTo>
                      <a:pt x="37" y="6"/>
                    </a:lnTo>
                    <a:lnTo>
                      <a:pt x="0" y="6"/>
                    </a:lnTo>
                    <a:lnTo>
                      <a:pt x="0" y="0"/>
                    </a:lnTo>
                    <a:close/>
                    <a:moveTo>
                      <a:pt x="2" y="0"/>
                    </a:moveTo>
                    <a:lnTo>
                      <a:pt x="35" y="0"/>
                    </a:lnTo>
                    <a:lnTo>
                      <a:pt x="35" y="6"/>
                    </a:lnTo>
                    <a:lnTo>
                      <a:pt x="2" y="6"/>
                    </a:lnTo>
                    <a:lnTo>
                      <a:pt x="2"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0" name="Freeform 452"/>
              <p:cNvSpPr>
                <a:spLocks noEditPoints="1"/>
              </p:cNvSpPr>
              <p:nvPr/>
            </p:nvSpPr>
            <p:spPr bwMode="auto">
              <a:xfrm>
                <a:off x="1097" y="1220"/>
                <a:ext cx="17" cy="3"/>
              </a:xfrm>
              <a:custGeom>
                <a:avLst/>
                <a:gdLst>
                  <a:gd name="T0" fmla="*/ 0 w 33"/>
                  <a:gd name="T1" fmla="*/ 0 h 6"/>
                  <a:gd name="T2" fmla="*/ 33 w 33"/>
                  <a:gd name="T3" fmla="*/ 0 h 6"/>
                  <a:gd name="T4" fmla="*/ 33 w 33"/>
                  <a:gd name="T5" fmla="*/ 6 h 6"/>
                  <a:gd name="T6" fmla="*/ 0 w 33"/>
                  <a:gd name="T7" fmla="*/ 6 h 6"/>
                  <a:gd name="T8" fmla="*/ 0 w 33"/>
                  <a:gd name="T9" fmla="*/ 0 h 6"/>
                  <a:gd name="T10" fmla="*/ 2 w 33"/>
                  <a:gd name="T11" fmla="*/ 0 h 6"/>
                  <a:gd name="T12" fmla="*/ 31 w 33"/>
                  <a:gd name="T13" fmla="*/ 0 h 6"/>
                  <a:gd name="T14" fmla="*/ 31 w 33"/>
                  <a:gd name="T15" fmla="*/ 6 h 6"/>
                  <a:gd name="T16" fmla="*/ 2 w 33"/>
                  <a:gd name="T17" fmla="*/ 6 h 6"/>
                  <a:gd name="T18" fmla="*/ 2 w 33"/>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6"/>
                  <a:gd name="T32" fmla="*/ 33 w 33"/>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6">
                    <a:moveTo>
                      <a:pt x="0" y="0"/>
                    </a:moveTo>
                    <a:lnTo>
                      <a:pt x="33" y="0"/>
                    </a:lnTo>
                    <a:lnTo>
                      <a:pt x="33" y="6"/>
                    </a:lnTo>
                    <a:lnTo>
                      <a:pt x="0" y="6"/>
                    </a:lnTo>
                    <a:lnTo>
                      <a:pt x="0" y="0"/>
                    </a:lnTo>
                    <a:close/>
                    <a:moveTo>
                      <a:pt x="2" y="0"/>
                    </a:moveTo>
                    <a:lnTo>
                      <a:pt x="31" y="0"/>
                    </a:lnTo>
                    <a:lnTo>
                      <a:pt x="31" y="6"/>
                    </a:lnTo>
                    <a:lnTo>
                      <a:pt x="2" y="6"/>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1" name="Freeform 453"/>
              <p:cNvSpPr>
                <a:spLocks noEditPoints="1"/>
              </p:cNvSpPr>
              <p:nvPr/>
            </p:nvSpPr>
            <p:spPr bwMode="auto">
              <a:xfrm>
                <a:off x="1098" y="1220"/>
                <a:ext cx="14" cy="3"/>
              </a:xfrm>
              <a:custGeom>
                <a:avLst/>
                <a:gdLst>
                  <a:gd name="T0" fmla="*/ 0 w 29"/>
                  <a:gd name="T1" fmla="*/ 0 h 6"/>
                  <a:gd name="T2" fmla="*/ 29 w 29"/>
                  <a:gd name="T3" fmla="*/ 0 h 6"/>
                  <a:gd name="T4" fmla="*/ 29 w 29"/>
                  <a:gd name="T5" fmla="*/ 6 h 6"/>
                  <a:gd name="T6" fmla="*/ 0 w 29"/>
                  <a:gd name="T7" fmla="*/ 6 h 6"/>
                  <a:gd name="T8" fmla="*/ 0 w 29"/>
                  <a:gd name="T9" fmla="*/ 0 h 6"/>
                  <a:gd name="T10" fmla="*/ 3 w 29"/>
                  <a:gd name="T11" fmla="*/ 1 h 6"/>
                  <a:gd name="T12" fmla="*/ 26 w 29"/>
                  <a:gd name="T13" fmla="*/ 1 h 6"/>
                  <a:gd name="T14" fmla="*/ 26 w 29"/>
                  <a:gd name="T15" fmla="*/ 5 h 6"/>
                  <a:gd name="T16" fmla="*/ 3 w 29"/>
                  <a:gd name="T17" fmla="*/ 5 h 6"/>
                  <a:gd name="T18" fmla="*/ 3 w 29"/>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6"/>
                  <a:gd name="T32" fmla="*/ 29 w 2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6">
                    <a:moveTo>
                      <a:pt x="0" y="0"/>
                    </a:moveTo>
                    <a:lnTo>
                      <a:pt x="29" y="0"/>
                    </a:lnTo>
                    <a:lnTo>
                      <a:pt x="29" y="6"/>
                    </a:lnTo>
                    <a:lnTo>
                      <a:pt x="0" y="6"/>
                    </a:lnTo>
                    <a:lnTo>
                      <a:pt x="0" y="0"/>
                    </a:lnTo>
                    <a:close/>
                    <a:moveTo>
                      <a:pt x="3" y="1"/>
                    </a:moveTo>
                    <a:lnTo>
                      <a:pt x="26" y="1"/>
                    </a:lnTo>
                    <a:lnTo>
                      <a:pt x="26" y="5"/>
                    </a:lnTo>
                    <a:lnTo>
                      <a:pt x="3" y="5"/>
                    </a:lnTo>
                    <a:lnTo>
                      <a:pt x="3" y="1"/>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2" name="Freeform 454"/>
              <p:cNvSpPr>
                <a:spLocks noEditPoints="1"/>
              </p:cNvSpPr>
              <p:nvPr/>
            </p:nvSpPr>
            <p:spPr bwMode="auto">
              <a:xfrm>
                <a:off x="1099" y="1221"/>
                <a:ext cx="12" cy="1"/>
              </a:xfrm>
              <a:custGeom>
                <a:avLst/>
                <a:gdLst>
                  <a:gd name="T0" fmla="*/ 0 w 23"/>
                  <a:gd name="T1" fmla="*/ 0 h 4"/>
                  <a:gd name="T2" fmla="*/ 23 w 23"/>
                  <a:gd name="T3" fmla="*/ 0 h 4"/>
                  <a:gd name="T4" fmla="*/ 23 w 23"/>
                  <a:gd name="T5" fmla="*/ 4 h 4"/>
                  <a:gd name="T6" fmla="*/ 0 w 23"/>
                  <a:gd name="T7" fmla="*/ 4 h 4"/>
                  <a:gd name="T8" fmla="*/ 0 w 23"/>
                  <a:gd name="T9" fmla="*/ 0 h 4"/>
                  <a:gd name="T10" fmla="*/ 2 w 23"/>
                  <a:gd name="T11" fmla="*/ 0 h 4"/>
                  <a:gd name="T12" fmla="*/ 21 w 23"/>
                  <a:gd name="T13" fmla="*/ 0 h 4"/>
                  <a:gd name="T14" fmla="*/ 21 w 23"/>
                  <a:gd name="T15" fmla="*/ 4 h 4"/>
                  <a:gd name="T16" fmla="*/ 2 w 23"/>
                  <a:gd name="T17" fmla="*/ 4 h 4"/>
                  <a:gd name="T18" fmla="*/ 2 w 23"/>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4"/>
                  <a:gd name="T32" fmla="*/ 23 w 23"/>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4">
                    <a:moveTo>
                      <a:pt x="0" y="0"/>
                    </a:moveTo>
                    <a:lnTo>
                      <a:pt x="23" y="0"/>
                    </a:lnTo>
                    <a:lnTo>
                      <a:pt x="23" y="4"/>
                    </a:lnTo>
                    <a:lnTo>
                      <a:pt x="0" y="4"/>
                    </a:lnTo>
                    <a:lnTo>
                      <a:pt x="0" y="0"/>
                    </a:lnTo>
                    <a:close/>
                    <a:moveTo>
                      <a:pt x="2" y="0"/>
                    </a:moveTo>
                    <a:lnTo>
                      <a:pt x="21" y="0"/>
                    </a:lnTo>
                    <a:lnTo>
                      <a:pt x="21" y="4"/>
                    </a:lnTo>
                    <a:lnTo>
                      <a:pt x="2" y="4"/>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3" name="Freeform 455"/>
              <p:cNvSpPr>
                <a:spLocks noEditPoints="1"/>
              </p:cNvSpPr>
              <p:nvPr/>
            </p:nvSpPr>
            <p:spPr bwMode="auto">
              <a:xfrm>
                <a:off x="1101" y="1221"/>
                <a:ext cx="9" cy="1"/>
              </a:xfrm>
              <a:custGeom>
                <a:avLst/>
                <a:gdLst>
                  <a:gd name="T0" fmla="*/ 0 w 19"/>
                  <a:gd name="T1" fmla="*/ 0 h 4"/>
                  <a:gd name="T2" fmla="*/ 19 w 19"/>
                  <a:gd name="T3" fmla="*/ 0 h 4"/>
                  <a:gd name="T4" fmla="*/ 19 w 19"/>
                  <a:gd name="T5" fmla="*/ 4 h 4"/>
                  <a:gd name="T6" fmla="*/ 0 w 19"/>
                  <a:gd name="T7" fmla="*/ 4 h 4"/>
                  <a:gd name="T8" fmla="*/ 0 w 19"/>
                  <a:gd name="T9" fmla="*/ 0 h 4"/>
                  <a:gd name="T10" fmla="*/ 3 w 19"/>
                  <a:gd name="T11" fmla="*/ 0 h 4"/>
                  <a:gd name="T12" fmla="*/ 17 w 19"/>
                  <a:gd name="T13" fmla="*/ 0 h 4"/>
                  <a:gd name="T14" fmla="*/ 17 w 19"/>
                  <a:gd name="T15" fmla="*/ 3 h 4"/>
                  <a:gd name="T16" fmla="*/ 3 w 19"/>
                  <a:gd name="T17" fmla="*/ 3 h 4"/>
                  <a:gd name="T18" fmla="*/ 3 w 19"/>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4"/>
                  <a:gd name="T32" fmla="*/ 19 w 19"/>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4">
                    <a:moveTo>
                      <a:pt x="0" y="0"/>
                    </a:moveTo>
                    <a:lnTo>
                      <a:pt x="19" y="0"/>
                    </a:lnTo>
                    <a:lnTo>
                      <a:pt x="19" y="4"/>
                    </a:lnTo>
                    <a:lnTo>
                      <a:pt x="0" y="4"/>
                    </a:lnTo>
                    <a:lnTo>
                      <a:pt x="0" y="0"/>
                    </a:lnTo>
                    <a:close/>
                    <a:moveTo>
                      <a:pt x="3" y="0"/>
                    </a:moveTo>
                    <a:lnTo>
                      <a:pt x="17" y="0"/>
                    </a:lnTo>
                    <a:lnTo>
                      <a:pt x="17" y="3"/>
                    </a:lnTo>
                    <a:lnTo>
                      <a:pt x="3" y="3"/>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4" name="Freeform 456"/>
              <p:cNvSpPr>
                <a:spLocks noEditPoints="1"/>
              </p:cNvSpPr>
              <p:nvPr/>
            </p:nvSpPr>
            <p:spPr bwMode="auto">
              <a:xfrm>
                <a:off x="1102" y="1221"/>
                <a:ext cx="7" cy="1"/>
              </a:xfrm>
              <a:custGeom>
                <a:avLst/>
                <a:gdLst>
                  <a:gd name="T0" fmla="*/ 0 w 14"/>
                  <a:gd name="T1" fmla="*/ 0 h 3"/>
                  <a:gd name="T2" fmla="*/ 14 w 14"/>
                  <a:gd name="T3" fmla="*/ 0 h 3"/>
                  <a:gd name="T4" fmla="*/ 14 w 14"/>
                  <a:gd name="T5" fmla="*/ 3 h 3"/>
                  <a:gd name="T6" fmla="*/ 0 w 14"/>
                  <a:gd name="T7" fmla="*/ 3 h 3"/>
                  <a:gd name="T8" fmla="*/ 0 w 14"/>
                  <a:gd name="T9" fmla="*/ 0 h 3"/>
                  <a:gd name="T10" fmla="*/ 2 w 14"/>
                  <a:gd name="T11" fmla="*/ 2 h 3"/>
                  <a:gd name="T12" fmla="*/ 11 w 14"/>
                  <a:gd name="T13" fmla="*/ 2 h 3"/>
                  <a:gd name="T14" fmla="*/ 11 w 14"/>
                  <a:gd name="T15" fmla="*/ 3 h 3"/>
                  <a:gd name="T16" fmla="*/ 2 w 14"/>
                  <a:gd name="T17" fmla="*/ 3 h 3"/>
                  <a:gd name="T18" fmla="*/ 2 w 14"/>
                  <a:gd name="T19" fmla="*/ 2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3"/>
                  <a:gd name="T32" fmla="*/ 14 w 14"/>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3">
                    <a:moveTo>
                      <a:pt x="0" y="0"/>
                    </a:moveTo>
                    <a:lnTo>
                      <a:pt x="14" y="0"/>
                    </a:lnTo>
                    <a:lnTo>
                      <a:pt x="14" y="3"/>
                    </a:lnTo>
                    <a:lnTo>
                      <a:pt x="0" y="3"/>
                    </a:lnTo>
                    <a:lnTo>
                      <a:pt x="0" y="0"/>
                    </a:lnTo>
                    <a:close/>
                    <a:moveTo>
                      <a:pt x="2" y="2"/>
                    </a:moveTo>
                    <a:lnTo>
                      <a:pt x="11" y="2"/>
                    </a:lnTo>
                    <a:lnTo>
                      <a:pt x="11" y="3"/>
                    </a:lnTo>
                    <a:lnTo>
                      <a:pt x="2" y="3"/>
                    </a:lnTo>
                    <a:lnTo>
                      <a:pt x="2" y="2"/>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5" name="Freeform 457"/>
              <p:cNvSpPr>
                <a:spLocks noEditPoints="1"/>
              </p:cNvSpPr>
              <p:nvPr/>
            </p:nvSpPr>
            <p:spPr bwMode="auto">
              <a:xfrm>
                <a:off x="1103" y="1221"/>
                <a:ext cx="5" cy="1"/>
              </a:xfrm>
              <a:custGeom>
                <a:avLst/>
                <a:gdLst>
                  <a:gd name="T0" fmla="*/ 0 w 9"/>
                  <a:gd name="T1" fmla="*/ 0 h 1"/>
                  <a:gd name="T2" fmla="*/ 9 w 9"/>
                  <a:gd name="T3" fmla="*/ 0 h 1"/>
                  <a:gd name="T4" fmla="*/ 9 w 9"/>
                  <a:gd name="T5" fmla="*/ 1 h 1"/>
                  <a:gd name="T6" fmla="*/ 0 w 9"/>
                  <a:gd name="T7" fmla="*/ 1 h 1"/>
                  <a:gd name="T8" fmla="*/ 0 w 9"/>
                  <a:gd name="T9" fmla="*/ 0 h 1"/>
                  <a:gd name="T10" fmla="*/ 2 w 9"/>
                  <a:gd name="T11" fmla="*/ 0 h 1"/>
                  <a:gd name="T12" fmla="*/ 7 w 9"/>
                  <a:gd name="T13" fmla="*/ 0 h 1"/>
                  <a:gd name="T14" fmla="*/ 7 w 9"/>
                  <a:gd name="T15" fmla="*/ 1 h 1"/>
                  <a:gd name="T16" fmla="*/ 2 w 9"/>
                  <a:gd name="T17" fmla="*/ 1 h 1"/>
                  <a:gd name="T18" fmla="*/ 2 w 9"/>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
                  <a:gd name="T32" fmla="*/ 9 w 9"/>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
                    <a:moveTo>
                      <a:pt x="0" y="0"/>
                    </a:moveTo>
                    <a:lnTo>
                      <a:pt x="9" y="0"/>
                    </a:lnTo>
                    <a:lnTo>
                      <a:pt x="9" y="1"/>
                    </a:lnTo>
                    <a:lnTo>
                      <a:pt x="0" y="1"/>
                    </a:lnTo>
                    <a:lnTo>
                      <a:pt x="0" y="0"/>
                    </a:lnTo>
                    <a:close/>
                    <a:moveTo>
                      <a:pt x="2" y="0"/>
                    </a:moveTo>
                    <a:lnTo>
                      <a:pt x="7" y="0"/>
                    </a:lnTo>
                    <a:lnTo>
                      <a:pt x="7" y="1"/>
                    </a:lnTo>
                    <a:lnTo>
                      <a:pt x="2" y="1"/>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6" name="Freeform 458"/>
              <p:cNvSpPr>
                <a:spLocks noEditPoints="1"/>
              </p:cNvSpPr>
              <p:nvPr/>
            </p:nvSpPr>
            <p:spPr bwMode="auto">
              <a:xfrm>
                <a:off x="1104" y="1221"/>
                <a:ext cx="2" cy="1"/>
              </a:xfrm>
              <a:custGeom>
                <a:avLst/>
                <a:gdLst>
                  <a:gd name="T0" fmla="*/ 0 w 5"/>
                  <a:gd name="T1" fmla="*/ 0 h 1"/>
                  <a:gd name="T2" fmla="*/ 5 w 5"/>
                  <a:gd name="T3" fmla="*/ 0 h 1"/>
                  <a:gd name="T4" fmla="*/ 5 w 5"/>
                  <a:gd name="T5" fmla="*/ 1 h 1"/>
                  <a:gd name="T6" fmla="*/ 0 w 5"/>
                  <a:gd name="T7" fmla="*/ 1 h 1"/>
                  <a:gd name="T8" fmla="*/ 0 w 5"/>
                  <a:gd name="T9" fmla="*/ 0 h 1"/>
                  <a:gd name="T10" fmla="*/ 3 w 5"/>
                  <a:gd name="T11" fmla="*/ 0 h 1"/>
                  <a:gd name="T12" fmla="*/ 3 w 5"/>
                  <a:gd name="T13" fmla="*/ 0 h 1"/>
                  <a:gd name="T14" fmla="*/ 3 w 5"/>
                  <a:gd name="T15" fmla="*/ 0 h 1"/>
                  <a:gd name="T16" fmla="*/ 3 w 5"/>
                  <a:gd name="T17" fmla="*/ 0 h 1"/>
                  <a:gd name="T18" fmla="*/ 3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
                  <a:gd name="T32" fmla="*/ 5 w 5"/>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
                    <a:moveTo>
                      <a:pt x="0" y="0"/>
                    </a:moveTo>
                    <a:lnTo>
                      <a:pt x="5" y="0"/>
                    </a:lnTo>
                    <a:lnTo>
                      <a:pt x="5" y="1"/>
                    </a:lnTo>
                    <a:lnTo>
                      <a:pt x="0" y="1"/>
                    </a:lnTo>
                    <a:lnTo>
                      <a:pt x="0" y="0"/>
                    </a:lnTo>
                    <a:close/>
                    <a:moveTo>
                      <a:pt x="3" y="0"/>
                    </a:move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7" name="Freeform 459"/>
              <p:cNvSpPr>
                <a:spLocks/>
              </p:cNvSpPr>
              <p:nvPr/>
            </p:nvSpPr>
            <p:spPr bwMode="auto">
              <a:xfrm>
                <a:off x="1041" y="1211"/>
                <a:ext cx="128" cy="21"/>
              </a:xfrm>
              <a:custGeom>
                <a:avLst/>
                <a:gdLst>
                  <a:gd name="T0" fmla="*/ 0 w 257"/>
                  <a:gd name="T1" fmla="*/ 7 h 44"/>
                  <a:gd name="T2" fmla="*/ 70 w 257"/>
                  <a:gd name="T3" fmla="*/ 7 h 44"/>
                  <a:gd name="T4" fmla="*/ 98 w 257"/>
                  <a:gd name="T5" fmla="*/ 3 h 44"/>
                  <a:gd name="T6" fmla="*/ 126 w 257"/>
                  <a:gd name="T7" fmla="*/ 0 h 44"/>
                  <a:gd name="T8" fmla="*/ 154 w 257"/>
                  <a:gd name="T9" fmla="*/ 0 h 44"/>
                  <a:gd name="T10" fmla="*/ 183 w 257"/>
                  <a:gd name="T11" fmla="*/ 3 h 44"/>
                  <a:gd name="T12" fmla="*/ 210 w 257"/>
                  <a:gd name="T13" fmla="*/ 7 h 44"/>
                  <a:gd name="T14" fmla="*/ 257 w 257"/>
                  <a:gd name="T15" fmla="*/ 7 h 44"/>
                  <a:gd name="T16" fmla="*/ 257 w 257"/>
                  <a:gd name="T17" fmla="*/ 44 h 44"/>
                  <a:gd name="T18" fmla="*/ 0 w 257"/>
                  <a:gd name="T19" fmla="*/ 44 h 44"/>
                  <a:gd name="T20" fmla="*/ 0 w 257"/>
                  <a:gd name="T21" fmla="*/ 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7"/>
                  <a:gd name="T34" fmla="*/ 0 h 44"/>
                  <a:gd name="T35" fmla="*/ 257 w 25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7" h="44">
                    <a:moveTo>
                      <a:pt x="0" y="7"/>
                    </a:moveTo>
                    <a:lnTo>
                      <a:pt x="70" y="7"/>
                    </a:lnTo>
                    <a:lnTo>
                      <a:pt x="98" y="3"/>
                    </a:lnTo>
                    <a:lnTo>
                      <a:pt x="126" y="0"/>
                    </a:lnTo>
                    <a:lnTo>
                      <a:pt x="154" y="0"/>
                    </a:lnTo>
                    <a:lnTo>
                      <a:pt x="183" y="3"/>
                    </a:lnTo>
                    <a:lnTo>
                      <a:pt x="210" y="7"/>
                    </a:lnTo>
                    <a:lnTo>
                      <a:pt x="257" y="7"/>
                    </a:lnTo>
                    <a:lnTo>
                      <a:pt x="257" y="44"/>
                    </a:lnTo>
                    <a:lnTo>
                      <a:pt x="0" y="44"/>
                    </a:lnTo>
                    <a:lnTo>
                      <a:pt x="0" y="7"/>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8" name="Freeform 460"/>
              <p:cNvSpPr>
                <a:spLocks noEditPoints="1"/>
              </p:cNvSpPr>
              <p:nvPr/>
            </p:nvSpPr>
            <p:spPr bwMode="auto">
              <a:xfrm>
                <a:off x="1041" y="1211"/>
                <a:ext cx="128" cy="21"/>
              </a:xfrm>
              <a:custGeom>
                <a:avLst/>
                <a:gdLst>
                  <a:gd name="T0" fmla="*/ 0 w 257"/>
                  <a:gd name="T1" fmla="*/ 0 h 44"/>
                  <a:gd name="T2" fmla="*/ 257 w 257"/>
                  <a:gd name="T3" fmla="*/ 0 h 44"/>
                  <a:gd name="T4" fmla="*/ 257 w 257"/>
                  <a:gd name="T5" fmla="*/ 44 h 44"/>
                  <a:gd name="T6" fmla="*/ 0 w 257"/>
                  <a:gd name="T7" fmla="*/ 44 h 44"/>
                  <a:gd name="T8" fmla="*/ 0 w 257"/>
                  <a:gd name="T9" fmla="*/ 0 h 44"/>
                  <a:gd name="T10" fmla="*/ 3 w 257"/>
                  <a:gd name="T11" fmla="*/ 0 h 44"/>
                  <a:gd name="T12" fmla="*/ 254 w 257"/>
                  <a:gd name="T13" fmla="*/ 0 h 44"/>
                  <a:gd name="T14" fmla="*/ 254 w 257"/>
                  <a:gd name="T15" fmla="*/ 44 h 44"/>
                  <a:gd name="T16" fmla="*/ 3 w 257"/>
                  <a:gd name="T17" fmla="*/ 44 h 44"/>
                  <a:gd name="T18" fmla="*/ 3 w 257"/>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44"/>
                  <a:gd name="T32" fmla="*/ 257 w 25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44">
                    <a:moveTo>
                      <a:pt x="0" y="0"/>
                    </a:moveTo>
                    <a:lnTo>
                      <a:pt x="257" y="0"/>
                    </a:lnTo>
                    <a:lnTo>
                      <a:pt x="257" y="44"/>
                    </a:lnTo>
                    <a:lnTo>
                      <a:pt x="0" y="44"/>
                    </a:lnTo>
                    <a:lnTo>
                      <a:pt x="0" y="0"/>
                    </a:lnTo>
                    <a:close/>
                    <a:moveTo>
                      <a:pt x="3" y="0"/>
                    </a:moveTo>
                    <a:lnTo>
                      <a:pt x="254" y="0"/>
                    </a:lnTo>
                    <a:lnTo>
                      <a:pt x="254" y="44"/>
                    </a:lnTo>
                    <a:lnTo>
                      <a:pt x="3" y="44"/>
                    </a:lnTo>
                    <a:lnTo>
                      <a:pt x="3"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09" name="Freeform 461"/>
              <p:cNvSpPr>
                <a:spLocks noEditPoints="1"/>
              </p:cNvSpPr>
              <p:nvPr/>
            </p:nvSpPr>
            <p:spPr bwMode="auto">
              <a:xfrm>
                <a:off x="1042" y="1211"/>
                <a:ext cx="126" cy="21"/>
              </a:xfrm>
              <a:custGeom>
                <a:avLst/>
                <a:gdLst>
                  <a:gd name="T0" fmla="*/ 0 w 251"/>
                  <a:gd name="T1" fmla="*/ 0 h 44"/>
                  <a:gd name="T2" fmla="*/ 251 w 251"/>
                  <a:gd name="T3" fmla="*/ 0 h 44"/>
                  <a:gd name="T4" fmla="*/ 251 w 251"/>
                  <a:gd name="T5" fmla="*/ 44 h 44"/>
                  <a:gd name="T6" fmla="*/ 0 w 251"/>
                  <a:gd name="T7" fmla="*/ 44 h 44"/>
                  <a:gd name="T8" fmla="*/ 0 w 251"/>
                  <a:gd name="T9" fmla="*/ 0 h 44"/>
                  <a:gd name="T10" fmla="*/ 2 w 251"/>
                  <a:gd name="T11" fmla="*/ 0 h 44"/>
                  <a:gd name="T12" fmla="*/ 249 w 251"/>
                  <a:gd name="T13" fmla="*/ 0 h 44"/>
                  <a:gd name="T14" fmla="*/ 249 w 251"/>
                  <a:gd name="T15" fmla="*/ 44 h 44"/>
                  <a:gd name="T16" fmla="*/ 2 w 251"/>
                  <a:gd name="T17" fmla="*/ 44 h 44"/>
                  <a:gd name="T18" fmla="*/ 2 w 251"/>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44"/>
                  <a:gd name="T32" fmla="*/ 251 w 25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44">
                    <a:moveTo>
                      <a:pt x="0" y="0"/>
                    </a:moveTo>
                    <a:lnTo>
                      <a:pt x="251" y="0"/>
                    </a:lnTo>
                    <a:lnTo>
                      <a:pt x="251" y="44"/>
                    </a:lnTo>
                    <a:lnTo>
                      <a:pt x="0" y="44"/>
                    </a:lnTo>
                    <a:lnTo>
                      <a:pt x="0" y="0"/>
                    </a:lnTo>
                    <a:close/>
                    <a:moveTo>
                      <a:pt x="2" y="0"/>
                    </a:moveTo>
                    <a:lnTo>
                      <a:pt x="249" y="0"/>
                    </a:lnTo>
                    <a:lnTo>
                      <a:pt x="249" y="44"/>
                    </a:lnTo>
                    <a:lnTo>
                      <a:pt x="2" y="44"/>
                    </a:lnTo>
                    <a:lnTo>
                      <a:pt x="2" y="0"/>
                    </a:lnTo>
                    <a:close/>
                  </a:path>
                </a:pathLst>
              </a:custGeom>
              <a:solidFill>
                <a:srgbClr val="9B9B9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0" name="Freeform 462"/>
              <p:cNvSpPr>
                <a:spLocks noEditPoints="1"/>
              </p:cNvSpPr>
              <p:nvPr/>
            </p:nvSpPr>
            <p:spPr bwMode="auto">
              <a:xfrm>
                <a:off x="1044" y="1211"/>
                <a:ext cx="123" cy="21"/>
              </a:xfrm>
              <a:custGeom>
                <a:avLst/>
                <a:gdLst>
                  <a:gd name="T0" fmla="*/ 0 w 247"/>
                  <a:gd name="T1" fmla="*/ 0 h 44"/>
                  <a:gd name="T2" fmla="*/ 247 w 247"/>
                  <a:gd name="T3" fmla="*/ 0 h 44"/>
                  <a:gd name="T4" fmla="*/ 247 w 247"/>
                  <a:gd name="T5" fmla="*/ 44 h 44"/>
                  <a:gd name="T6" fmla="*/ 0 w 247"/>
                  <a:gd name="T7" fmla="*/ 44 h 44"/>
                  <a:gd name="T8" fmla="*/ 0 w 247"/>
                  <a:gd name="T9" fmla="*/ 0 h 44"/>
                  <a:gd name="T10" fmla="*/ 2 w 247"/>
                  <a:gd name="T11" fmla="*/ 2 h 44"/>
                  <a:gd name="T12" fmla="*/ 245 w 247"/>
                  <a:gd name="T13" fmla="*/ 2 h 44"/>
                  <a:gd name="T14" fmla="*/ 245 w 247"/>
                  <a:gd name="T15" fmla="*/ 43 h 44"/>
                  <a:gd name="T16" fmla="*/ 2 w 247"/>
                  <a:gd name="T17" fmla="*/ 43 h 44"/>
                  <a:gd name="T18" fmla="*/ 2 w 247"/>
                  <a:gd name="T19" fmla="*/ 2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44"/>
                  <a:gd name="T32" fmla="*/ 247 w 247"/>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44">
                    <a:moveTo>
                      <a:pt x="0" y="0"/>
                    </a:moveTo>
                    <a:lnTo>
                      <a:pt x="247" y="0"/>
                    </a:lnTo>
                    <a:lnTo>
                      <a:pt x="247" y="44"/>
                    </a:lnTo>
                    <a:lnTo>
                      <a:pt x="0" y="44"/>
                    </a:lnTo>
                    <a:lnTo>
                      <a:pt x="0" y="0"/>
                    </a:lnTo>
                    <a:close/>
                    <a:moveTo>
                      <a:pt x="2" y="2"/>
                    </a:moveTo>
                    <a:lnTo>
                      <a:pt x="245" y="2"/>
                    </a:lnTo>
                    <a:lnTo>
                      <a:pt x="245" y="43"/>
                    </a:lnTo>
                    <a:lnTo>
                      <a:pt x="2" y="43"/>
                    </a:lnTo>
                    <a:lnTo>
                      <a:pt x="2" y="2"/>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1" name="Freeform 463"/>
              <p:cNvSpPr>
                <a:spLocks noEditPoints="1"/>
              </p:cNvSpPr>
              <p:nvPr/>
            </p:nvSpPr>
            <p:spPr bwMode="auto">
              <a:xfrm>
                <a:off x="1045" y="1211"/>
                <a:ext cx="121" cy="21"/>
              </a:xfrm>
              <a:custGeom>
                <a:avLst/>
                <a:gdLst>
                  <a:gd name="T0" fmla="*/ 0 w 243"/>
                  <a:gd name="T1" fmla="*/ 0 h 41"/>
                  <a:gd name="T2" fmla="*/ 243 w 243"/>
                  <a:gd name="T3" fmla="*/ 0 h 41"/>
                  <a:gd name="T4" fmla="*/ 243 w 243"/>
                  <a:gd name="T5" fmla="*/ 41 h 41"/>
                  <a:gd name="T6" fmla="*/ 0 w 243"/>
                  <a:gd name="T7" fmla="*/ 41 h 41"/>
                  <a:gd name="T8" fmla="*/ 0 w 243"/>
                  <a:gd name="T9" fmla="*/ 0 h 41"/>
                  <a:gd name="T10" fmla="*/ 3 w 243"/>
                  <a:gd name="T11" fmla="*/ 0 h 41"/>
                  <a:gd name="T12" fmla="*/ 240 w 243"/>
                  <a:gd name="T13" fmla="*/ 0 h 41"/>
                  <a:gd name="T14" fmla="*/ 240 w 243"/>
                  <a:gd name="T15" fmla="*/ 41 h 41"/>
                  <a:gd name="T16" fmla="*/ 3 w 243"/>
                  <a:gd name="T17" fmla="*/ 41 h 41"/>
                  <a:gd name="T18" fmla="*/ 3 w 243"/>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3"/>
                  <a:gd name="T31" fmla="*/ 0 h 41"/>
                  <a:gd name="T32" fmla="*/ 243 w 24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3" h="41">
                    <a:moveTo>
                      <a:pt x="0" y="0"/>
                    </a:moveTo>
                    <a:lnTo>
                      <a:pt x="243" y="0"/>
                    </a:lnTo>
                    <a:lnTo>
                      <a:pt x="243" y="41"/>
                    </a:lnTo>
                    <a:lnTo>
                      <a:pt x="0" y="41"/>
                    </a:lnTo>
                    <a:lnTo>
                      <a:pt x="0" y="0"/>
                    </a:lnTo>
                    <a:close/>
                    <a:moveTo>
                      <a:pt x="3" y="0"/>
                    </a:moveTo>
                    <a:lnTo>
                      <a:pt x="240" y="0"/>
                    </a:lnTo>
                    <a:lnTo>
                      <a:pt x="240" y="41"/>
                    </a:lnTo>
                    <a:lnTo>
                      <a:pt x="3" y="41"/>
                    </a:lnTo>
                    <a:lnTo>
                      <a:pt x="3" y="0"/>
                    </a:lnTo>
                    <a:close/>
                  </a:path>
                </a:pathLst>
              </a:custGeom>
              <a:solidFill>
                <a:srgbClr val="9E9E9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2" name="Freeform 464"/>
              <p:cNvSpPr>
                <a:spLocks noEditPoints="1"/>
              </p:cNvSpPr>
              <p:nvPr/>
            </p:nvSpPr>
            <p:spPr bwMode="auto">
              <a:xfrm>
                <a:off x="1046" y="1211"/>
                <a:ext cx="119" cy="21"/>
              </a:xfrm>
              <a:custGeom>
                <a:avLst/>
                <a:gdLst>
                  <a:gd name="T0" fmla="*/ 0 w 237"/>
                  <a:gd name="T1" fmla="*/ 0 h 41"/>
                  <a:gd name="T2" fmla="*/ 237 w 237"/>
                  <a:gd name="T3" fmla="*/ 0 h 41"/>
                  <a:gd name="T4" fmla="*/ 237 w 237"/>
                  <a:gd name="T5" fmla="*/ 41 h 41"/>
                  <a:gd name="T6" fmla="*/ 0 w 237"/>
                  <a:gd name="T7" fmla="*/ 41 h 41"/>
                  <a:gd name="T8" fmla="*/ 0 w 237"/>
                  <a:gd name="T9" fmla="*/ 0 h 41"/>
                  <a:gd name="T10" fmla="*/ 2 w 237"/>
                  <a:gd name="T11" fmla="*/ 0 h 41"/>
                  <a:gd name="T12" fmla="*/ 235 w 237"/>
                  <a:gd name="T13" fmla="*/ 0 h 41"/>
                  <a:gd name="T14" fmla="*/ 235 w 237"/>
                  <a:gd name="T15" fmla="*/ 41 h 41"/>
                  <a:gd name="T16" fmla="*/ 2 w 237"/>
                  <a:gd name="T17" fmla="*/ 41 h 41"/>
                  <a:gd name="T18" fmla="*/ 2 w 23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
                  <a:gd name="T31" fmla="*/ 0 h 41"/>
                  <a:gd name="T32" fmla="*/ 237 w 23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 h="41">
                    <a:moveTo>
                      <a:pt x="0" y="0"/>
                    </a:moveTo>
                    <a:lnTo>
                      <a:pt x="237" y="0"/>
                    </a:lnTo>
                    <a:lnTo>
                      <a:pt x="237" y="41"/>
                    </a:lnTo>
                    <a:lnTo>
                      <a:pt x="0" y="41"/>
                    </a:lnTo>
                    <a:lnTo>
                      <a:pt x="0" y="0"/>
                    </a:lnTo>
                    <a:close/>
                    <a:moveTo>
                      <a:pt x="2" y="0"/>
                    </a:moveTo>
                    <a:lnTo>
                      <a:pt x="235" y="0"/>
                    </a:lnTo>
                    <a:lnTo>
                      <a:pt x="235" y="41"/>
                    </a:lnTo>
                    <a:lnTo>
                      <a:pt x="2" y="41"/>
                    </a:lnTo>
                    <a:lnTo>
                      <a:pt x="2"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3" name="Freeform 465"/>
              <p:cNvSpPr>
                <a:spLocks noEditPoints="1"/>
              </p:cNvSpPr>
              <p:nvPr/>
            </p:nvSpPr>
            <p:spPr bwMode="auto">
              <a:xfrm>
                <a:off x="1047" y="1211"/>
                <a:ext cx="116" cy="21"/>
              </a:xfrm>
              <a:custGeom>
                <a:avLst/>
                <a:gdLst>
                  <a:gd name="T0" fmla="*/ 0 w 233"/>
                  <a:gd name="T1" fmla="*/ 0 h 41"/>
                  <a:gd name="T2" fmla="*/ 233 w 233"/>
                  <a:gd name="T3" fmla="*/ 0 h 41"/>
                  <a:gd name="T4" fmla="*/ 233 w 233"/>
                  <a:gd name="T5" fmla="*/ 41 h 41"/>
                  <a:gd name="T6" fmla="*/ 0 w 233"/>
                  <a:gd name="T7" fmla="*/ 41 h 41"/>
                  <a:gd name="T8" fmla="*/ 0 w 233"/>
                  <a:gd name="T9" fmla="*/ 0 h 41"/>
                  <a:gd name="T10" fmla="*/ 3 w 233"/>
                  <a:gd name="T11" fmla="*/ 1 h 41"/>
                  <a:gd name="T12" fmla="*/ 231 w 233"/>
                  <a:gd name="T13" fmla="*/ 1 h 41"/>
                  <a:gd name="T14" fmla="*/ 231 w 233"/>
                  <a:gd name="T15" fmla="*/ 40 h 41"/>
                  <a:gd name="T16" fmla="*/ 3 w 233"/>
                  <a:gd name="T17" fmla="*/ 40 h 41"/>
                  <a:gd name="T18" fmla="*/ 3 w 233"/>
                  <a:gd name="T19" fmla="*/ 1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41"/>
                  <a:gd name="T32" fmla="*/ 233 w 233"/>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41">
                    <a:moveTo>
                      <a:pt x="0" y="0"/>
                    </a:moveTo>
                    <a:lnTo>
                      <a:pt x="233" y="0"/>
                    </a:lnTo>
                    <a:lnTo>
                      <a:pt x="233" y="41"/>
                    </a:lnTo>
                    <a:lnTo>
                      <a:pt x="0" y="41"/>
                    </a:lnTo>
                    <a:lnTo>
                      <a:pt x="0" y="0"/>
                    </a:lnTo>
                    <a:close/>
                    <a:moveTo>
                      <a:pt x="3" y="1"/>
                    </a:moveTo>
                    <a:lnTo>
                      <a:pt x="231" y="1"/>
                    </a:lnTo>
                    <a:lnTo>
                      <a:pt x="231" y="40"/>
                    </a:lnTo>
                    <a:lnTo>
                      <a:pt x="3" y="40"/>
                    </a:lnTo>
                    <a:lnTo>
                      <a:pt x="3" y="1"/>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4" name="Freeform 466"/>
              <p:cNvSpPr>
                <a:spLocks noEditPoints="1"/>
              </p:cNvSpPr>
              <p:nvPr/>
            </p:nvSpPr>
            <p:spPr bwMode="auto">
              <a:xfrm>
                <a:off x="1048" y="1212"/>
                <a:ext cx="114" cy="19"/>
              </a:xfrm>
              <a:custGeom>
                <a:avLst/>
                <a:gdLst>
                  <a:gd name="T0" fmla="*/ 0 w 228"/>
                  <a:gd name="T1" fmla="*/ 0 h 39"/>
                  <a:gd name="T2" fmla="*/ 228 w 228"/>
                  <a:gd name="T3" fmla="*/ 0 h 39"/>
                  <a:gd name="T4" fmla="*/ 228 w 228"/>
                  <a:gd name="T5" fmla="*/ 39 h 39"/>
                  <a:gd name="T6" fmla="*/ 0 w 228"/>
                  <a:gd name="T7" fmla="*/ 39 h 39"/>
                  <a:gd name="T8" fmla="*/ 0 w 228"/>
                  <a:gd name="T9" fmla="*/ 0 h 39"/>
                  <a:gd name="T10" fmla="*/ 2 w 228"/>
                  <a:gd name="T11" fmla="*/ 0 h 39"/>
                  <a:gd name="T12" fmla="*/ 225 w 228"/>
                  <a:gd name="T13" fmla="*/ 0 h 39"/>
                  <a:gd name="T14" fmla="*/ 225 w 228"/>
                  <a:gd name="T15" fmla="*/ 39 h 39"/>
                  <a:gd name="T16" fmla="*/ 2 w 228"/>
                  <a:gd name="T17" fmla="*/ 39 h 39"/>
                  <a:gd name="T18" fmla="*/ 2 w 228"/>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39"/>
                  <a:gd name="T32" fmla="*/ 228 w 228"/>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39">
                    <a:moveTo>
                      <a:pt x="0" y="0"/>
                    </a:moveTo>
                    <a:lnTo>
                      <a:pt x="228" y="0"/>
                    </a:lnTo>
                    <a:lnTo>
                      <a:pt x="228" y="39"/>
                    </a:lnTo>
                    <a:lnTo>
                      <a:pt x="0" y="39"/>
                    </a:lnTo>
                    <a:lnTo>
                      <a:pt x="0" y="0"/>
                    </a:lnTo>
                    <a:close/>
                    <a:moveTo>
                      <a:pt x="2" y="0"/>
                    </a:moveTo>
                    <a:lnTo>
                      <a:pt x="225" y="0"/>
                    </a:lnTo>
                    <a:lnTo>
                      <a:pt x="225" y="39"/>
                    </a:lnTo>
                    <a:lnTo>
                      <a:pt x="2" y="39"/>
                    </a:lnTo>
                    <a:lnTo>
                      <a:pt x="2" y="0"/>
                    </a:lnTo>
                    <a:close/>
                  </a:path>
                </a:pathLst>
              </a:custGeom>
              <a:solidFill>
                <a:srgbClr val="A2A2A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5" name="Freeform 467"/>
              <p:cNvSpPr>
                <a:spLocks noEditPoints="1"/>
              </p:cNvSpPr>
              <p:nvPr/>
            </p:nvSpPr>
            <p:spPr bwMode="auto">
              <a:xfrm>
                <a:off x="1049" y="1212"/>
                <a:ext cx="112" cy="19"/>
              </a:xfrm>
              <a:custGeom>
                <a:avLst/>
                <a:gdLst>
                  <a:gd name="T0" fmla="*/ 0 w 223"/>
                  <a:gd name="T1" fmla="*/ 0 h 39"/>
                  <a:gd name="T2" fmla="*/ 223 w 223"/>
                  <a:gd name="T3" fmla="*/ 0 h 39"/>
                  <a:gd name="T4" fmla="*/ 223 w 223"/>
                  <a:gd name="T5" fmla="*/ 39 h 39"/>
                  <a:gd name="T6" fmla="*/ 0 w 223"/>
                  <a:gd name="T7" fmla="*/ 39 h 39"/>
                  <a:gd name="T8" fmla="*/ 0 w 223"/>
                  <a:gd name="T9" fmla="*/ 0 h 39"/>
                  <a:gd name="T10" fmla="*/ 2 w 223"/>
                  <a:gd name="T11" fmla="*/ 0 h 39"/>
                  <a:gd name="T12" fmla="*/ 221 w 223"/>
                  <a:gd name="T13" fmla="*/ 0 h 39"/>
                  <a:gd name="T14" fmla="*/ 221 w 223"/>
                  <a:gd name="T15" fmla="*/ 39 h 39"/>
                  <a:gd name="T16" fmla="*/ 2 w 223"/>
                  <a:gd name="T17" fmla="*/ 39 h 39"/>
                  <a:gd name="T18" fmla="*/ 2 w 223"/>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3"/>
                  <a:gd name="T31" fmla="*/ 0 h 39"/>
                  <a:gd name="T32" fmla="*/ 223 w 223"/>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3" h="39">
                    <a:moveTo>
                      <a:pt x="0" y="0"/>
                    </a:moveTo>
                    <a:lnTo>
                      <a:pt x="223" y="0"/>
                    </a:lnTo>
                    <a:lnTo>
                      <a:pt x="223" y="39"/>
                    </a:lnTo>
                    <a:lnTo>
                      <a:pt x="0" y="39"/>
                    </a:lnTo>
                    <a:lnTo>
                      <a:pt x="0" y="0"/>
                    </a:lnTo>
                    <a:close/>
                    <a:moveTo>
                      <a:pt x="2" y="0"/>
                    </a:moveTo>
                    <a:lnTo>
                      <a:pt x="221" y="0"/>
                    </a:lnTo>
                    <a:lnTo>
                      <a:pt x="221" y="39"/>
                    </a:lnTo>
                    <a:lnTo>
                      <a:pt x="2" y="39"/>
                    </a:lnTo>
                    <a:lnTo>
                      <a:pt x="2" y="0"/>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6" name="Freeform 468"/>
              <p:cNvSpPr>
                <a:spLocks noEditPoints="1"/>
              </p:cNvSpPr>
              <p:nvPr/>
            </p:nvSpPr>
            <p:spPr bwMode="auto">
              <a:xfrm>
                <a:off x="1051" y="1212"/>
                <a:ext cx="109" cy="19"/>
              </a:xfrm>
              <a:custGeom>
                <a:avLst/>
                <a:gdLst>
                  <a:gd name="T0" fmla="*/ 0 w 219"/>
                  <a:gd name="T1" fmla="*/ 0 h 39"/>
                  <a:gd name="T2" fmla="*/ 219 w 219"/>
                  <a:gd name="T3" fmla="*/ 0 h 39"/>
                  <a:gd name="T4" fmla="*/ 219 w 219"/>
                  <a:gd name="T5" fmla="*/ 39 h 39"/>
                  <a:gd name="T6" fmla="*/ 0 w 219"/>
                  <a:gd name="T7" fmla="*/ 39 h 39"/>
                  <a:gd name="T8" fmla="*/ 0 w 219"/>
                  <a:gd name="T9" fmla="*/ 0 h 39"/>
                  <a:gd name="T10" fmla="*/ 3 w 219"/>
                  <a:gd name="T11" fmla="*/ 1 h 39"/>
                  <a:gd name="T12" fmla="*/ 217 w 219"/>
                  <a:gd name="T13" fmla="*/ 1 h 39"/>
                  <a:gd name="T14" fmla="*/ 217 w 219"/>
                  <a:gd name="T15" fmla="*/ 37 h 39"/>
                  <a:gd name="T16" fmla="*/ 3 w 219"/>
                  <a:gd name="T17" fmla="*/ 37 h 39"/>
                  <a:gd name="T18" fmla="*/ 3 w 219"/>
                  <a:gd name="T19" fmla="*/ 1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39"/>
                  <a:gd name="T32" fmla="*/ 219 w 219"/>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39">
                    <a:moveTo>
                      <a:pt x="0" y="0"/>
                    </a:moveTo>
                    <a:lnTo>
                      <a:pt x="219" y="0"/>
                    </a:lnTo>
                    <a:lnTo>
                      <a:pt x="219" y="39"/>
                    </a:lnTo>
                    <a:lnTo>
                      <a:pt x="0" y="39"/>
                    </a:lnTo>
                    <a:lnTo>
                      <a:pt x="0" y="0"/>
                    </a:lnTo>
                    <a:close/>
                    <a:moveTo>
                      <a:pt x="3" y="1"/>
                    </a:moveTo>
                    <a:lnTo>
                      <a:pt x="217" y="1"/>
                    </a:lnTo>
                    <a:lnTo>
                      <a:pt x="217" y="37"/>
                    </a:lnTo>
                    <a:lnTo>
                      <a:pt x="3" y="37"/>
                    </a:lnTo>
                    <a:lnTo>
                      <a:pt x="3" y="1"/>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7" name="Freeform 469"/>
              <p:cNvSpPr>
                <a:spLocks noEditPoints="1"/>
              </p:cNvSpPr>
              <p:nvPr/>
            </p:nvSpPr>
            <p:spPr bwMode="auto">
              <a:xfrm>
                <a:off x="1052" y="1212"/>
                <a:ext cx="107" cy="19"/>
              </a:xfrm>
              <a:custGeom>
                <a:avLst/>
                <a:gdLst>
                  <a:gd name="T0" fmla="*/ 0 w 214"/>
                  <a:gd name="T1" fmla="*/ 0 h 36"/>
                  <a:gd name="T2" fmla="*/ 214 w 214"/>
                  <a:gd name="T3" fmla="*/ 0 h 36"/>
                  <a:gd name="T4" fmla="*/ 214 w 214"/>
                  <a:gd name="T5" fmla="*/ 36 h 36"/>
                  <a:gd name="T6" fmla="*/ 0 w 214"/>
                  <a:gd name="T7" fmla="*/ 36 h 36"/>
                  <a:gd name="T8" fmla="*/ 0 w 214"/>
                  <a:gd name="T9" fmla="*/ 0 h 36"/>
                  <a:gd name="T10" fmla="*/ 2 w 214"/>
                  <a:gd name="T11" fmla="*/ 0 h 36"/>
                  <a:gd name="T12" fmla="*/ 211 w 214"/>
                  <a:gd name="T13" fmla="*/ 0 h 36"/>
                  <a:gd name="T14" fmla="*/ 211 w 214"/>
                  <a:gd name="T15" fmla="*/ 36 h 36"/>
                  <a:gd name="T16" fmla="*/ 2 w 214"/>
                  <a:gd name="T17" fmla="*/ 36 h 36"/>
                  <a:gd name="T18" fmla="*/ 2 w 214"/>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4"/>
                  <a:gd name="T31" fmla="*/ 0 h 36"/>
                  <a:gd name="T32" fmla="*/ 214 w 214"/>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4" h="36">
                    <a:moveTo>
                      <a:pt x="0" y="0"/>
                    </a:moveTo>
                    <a:lnTo>
                      <a:pt x="214" y="0"/>
                    </a:lnTo>
                    <a:lnTo>
                      <a:pt x="214" y="36"/>
                    </a:lnTo>
                    <a:lnTo>
                      <a:pt x="0" y="36"/>
                    </a:lnTo>
                    <a:lnTo>
                      <a:pt x="0" y="0"/>
                    </a:lnTo>
                    <a:close/>
                    <a:moveTo>
                      <a:pt x="2" y="0"/>
                    </a:moveTo>
                    <a:lnTo>
                      <a:pt x="211" y="0"/>
                    </a:lnTo>
                    <a:lnTo>
                      <a:pt x="211" y="36"/>
                    </a:lnTo>
                    <a:lnTo>
                      <a:pt x="2" y="36"/>
                    </a:lnTo>
                    <a:lnTo>
                      <a:pt x="2" y="0"/>
                    </a:lnTo>
                    <a:close/>
                  </a:path>
                </a:pathLst>
              </a:custGeom>
              <a:solidFill>
                <a:srgbClr val="A7A7A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8" name="Freeform 470"/>
              <p:cNvSpPr>
                <a:spLocks noEditPoints="1"/>
              </p:cNvSpPr>
              <p:nvPr/>
            </p:nvSpPr>
            <p:spPr bwMode="auto">
              <a:xfrm>
                <a:off x="1053" y="1212"/>
                <a:ext cx="105" cy="19"/>
              </a:xfrm>
              <a:custGeom>
                <a:avLst/>
                <a:gdLst>
                  <a:gd name="T0" fmla="*/ 0 w 209"/>
                  <a:gd name="T1" fmla="*/ 0 h 36"/>
                  <a:gd name="T2" fmla="*/ 209 w 209"/>
                  <a:gd name="T3" fmla="*/ 0 h 36"/>
                  <a:gd name="T4" fmla="*/ 209 w 209"/>
                  <a:gd name="T5" fmla="*/ 36 h 36"/>
                  <a:gd name="T6" fmla="*/ 0 w 209"/>
                  <a:gd name="T7" fmla="*/ 36 h 36"/>
                  <a:gd name="T8" fmla="*/ 0 w 209"/>
                  <a:gd name="T9" fmla="*/ 0 h 36"/>
                  <a:gd name="T10" fmla="*/ 2 w 209"/>
                  <a:gd name="T11" fmla="*/ 0 h 36"/>
                  <a:gd name="T12" fmla="*/ 207 w 209"/>
                  <a:gd name="T13" fmla="*/ 0 h 36"/>
                  <a:gd name="T14" fmla="*/ 207 w 209"/>
                  <a:gd name="T15" fmla="*/ 36 h 36"/>
                  <a:gd name="T16" fmla="*/ 2 w 209"/>
                  <a:gd name="T17" fmla="*/ 36 h 36"/>
                  <a:gd name="T18" fmla="*/ 2 w 209"/>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9"/>
                  <a:gd name="T31" fmla="*/ 0 h 36"/>
                  <a:gd name="T32" fmla="*/ 209 w 209"/>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9" h="36">
                    <a:moveTo>
                      <a:pt x="0" y="0"/>
                    </a:moveTo>
                    <a:lnTo>
                      <a:pt x="209" y="0"/>
                    </a:lnTo>
                    <a:lnTo>
                      <a:pt x="209" y="36"/>
                    </a:lnTo>
                    <a:lnTo>
                      <a:pt x="0" y="36"/>
                    </a:lnTo>
                    <a:lnTo>
                      <a:pt x="0" y="0"/>
                    </a:lnTo>
                    <a:close/>
                    <a:moveTo>
                      <a:pt x="2" y="0"/>
                    </a:moveTo>
                    <a:lnTo>
                      <a:pt x="207" y="0"/>
                    </a:lnTo>
                    <a:lnTo>
                      <a:pt x="207" y="36"/>
                    </a:lnTo>
                    <a:lnTo>
                      <a:pt x="2" y="36"/>
                    </a:lnTo>
                    <a:lnTo>
                      <a:pt x="2" y="0"/>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19" name="Freeform 471"/>
              <p:cNvSpPr>
                <a:spLocks noEditPoints="1"/>
              </p:cNvSpPr>
              <p:nvPr/>
            </p:nvSpPr>
            <p:spPr bwMode="auto">
              <a:xfrm>
                <a:off x="1054" y="1212"/>
                <a:ext cx="102" cy="19"/>
              </a:xfrm>
              <a:custGeom>
                <a:avLst/>
                <a:gdLst>
                  <a:gd name="T0" fmla="*/ 0 w 205"/>
                  <a:gd name="T1" fmla="*/ 0 h 36"/>
                  <a:gd name="T2" fmla="*/ 205 w 205"/>
                  <a:gd name="T3" fmla="*/ 0 h 36"/>
                  <a:gd name="T4" fmla="*/ 205 w 205"/>
                  <a:gd name="T5" fmla="*/ 36 h 36"/>
                  <a:gd name="T6" fmla="*/ 0 w 205"/>
                  <a:gd name="T7" fmla="*/ 36 h 36"/>
                  <a:gd name="T8" fmla="*/ 0 w 205"/>
                  <a:gd name="T9" fmla="*/ 0 h 36"/>
                  <a:gd name="T10" fmla="*/ 3 w 205"/>
                  <a:gd name="T11" fmla="*/ 1 h 36"/>
                  <a:gd name="T12" fmla="*/ 202 w 205"/>
                  <a:gd name="T13" fmla="*/ 1 h 36"/>
                  <a:gd name="T14" fmla="*/ 202 w 205"/>
                  <a:gd name="T15" fmla="*/ 35 h 36"/>
                  <a:gd name="T16" fmla="*/ 3 w 205"/>
                  <a:gd name="T17" fmla="*/ 35 h 36"/>
                  <a:gd name="T18" fmla="*/ 3 w 205"/>
                  <a:gd name="T19" fmla="*/ 1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36"/>
                  <a:gd name="T32" fmla="*/ 205 w 20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36">
                    <a:moveTo>
                      <a:pt x="0" y="0"/>
                    </a:moveTo>
                    <a:lnTo>
                      <a:pt x="205" y="0"/>
                    </a:lnTo>
                    <a:lnTo>
                      <a:pt x="205" y="36"/>
                    </a:lnTo>
                    <a:lnTo>
                      <a:pt x="0" y="36"/>
                    </a:lnTo>
                    <a:lnTo>
                      <a:pt x="0" y="0"/>
                    </a:lnTo>
                    <a:close/>
                    <a:moveTo>
                      <a:pt x="3" y="1"/>
                    </a:moveTo>
                    <a:lnTo>
                      <a:pt x="202" y="1"/>
                    </a:lnTo>
                    <a:lnTo>
                      <a:pt x="202" y="35"/>
                    </a:lnTo>
                    <a:lnTo>
                      <a:pt x="3" y="35"/>
                    </a:lnTo>
                    <a:lnTo>
                      <a:pt x="3" y="1"/>
                    </a:lnTo>
                    <a:close/>
                  </a:path>
                </a:pathLst>
              </a:custGeom>
              <a:solidFill>
                <a:srgbClr val="ABABA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0" name="Freeform 472"/>
              <p:cNvSpPr>
                <a:spLocks noEditPoints="1"/>
              </p:cNvSpPr>
              <p:nvPr/>
            </p:nvSpPr>
            <p:spPr bwMode="auto">
              <a:xfrm>
                <a:off x="1055" y="1213"/>
                <a:ext cx="100" cy="17"/>
              </a:xfrm>
              <a:custGeom>
                <a:avLst/>
                <a:gdLst>
                  <a:gd name="T0" fmla="*/ 0 w 199"/>
                  <a:gd name="T1" fmla="*/ 0 h 34"/>
                  <a:gd name="T2" fmla="*/ 199 w 199"/>
                  <a:gd name="T3" fmla="*/ 0 h 34"/>
                  <a:gd name="T4" fmla="*/ 199 w 199"/>
                  <a:gd name="T5" fmla="*/ 34 h 34"/>
                  <a:gd name="T6" fmla="*/ 0 w 199"/>
                  <a:gd name="T7" fmla="*/ 34 h 34"/>
                  <a:gd name="T8" fmla="*/ 0 w 199"/>
                  <a:gd name="T9" fmla="*/ 0 h 34"/>
                  <a:gd name="T10" fmla="*/ 2 w 199"/>
                  <a:gd name="T11" fmla="*/ 0 h 34"/>
                  <a:gd name="T12" fmla="*/ 197 w 199"/>
                  <a:gd name="T13" fmla="*/ 0 h 34"/>
                  <a:gd name="T14" fmla="*/ 197 w 199"/>
                  <a:gd name="T15" fmla="*/ 34 h 34"/>
                  <a:gd name="T16" fmla="*/ 2 w 199"/>
                  <a:gd name="T17" fmla="*/ 34 h 34"/>
                  <a:gd name="T18" fmla="*/ 2 w 19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
                  <a:gd name="T31" fmla="*/ 0 h 34"/>
                  <a:gd name="T32" fmla="*/ 199 w 19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 h="34">
                    <a:moveTo>
                      <a:pt x="0" y="0"/>
                    </a:moveTo>
                    <a:lnTo>
                      <a:pt x="199" y="0"/>
                    </a:lnTo>
                    <a:lnTo>
                      <a:pt x="199" y="34"/>
                    </a:lnTo>
                    <a:lnTo>
                      <a:pt x="0" y="34"/>
                    </a:lnTo>
                    <a:lnTo>
                      <a:pt x="0" y="0"/>
                    </a:lnTo>
                    <a:close/>
                    <a:moveTo>
                      <a:pt x="2" y="0"/>
                    </a:moveTo>
                    <a:lnTo>
                      <a:pt x="197" y="0"/>
                    </a:lnTo>
                    <a:lnTo>
                      <a:pt x="197" y="34"/>
                    </a:lnTo>
                    <a:lnTo>
                      <a:pt x="2" y="34"/>
                    </a:lnTo>
                    <a:lnTo>
                      <a:pt x="2"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1" name="Freeform 473"/>
              <p:cNvSpPr>
                <a:spLocks noEditPoints="1"/>
              </p:cNvSpPr>
              <p:nvPr/>
            </p:nvSpPr>
            <p:spPr bwMode="auto">
              <a:xfrm>
                <a:off x="1057" y="1213"/>
                <a:ext cx="97" cy="17"/>
              </a:xfrm>
              <a:custGeom>
                <a:avLst/>
                <a:gdLst>
                  <a:gd name="T0" fmla="*/ 0 w 195"/>
                  <a:gd name="T1" fmla="*/ 0 h 34"/>
                  <a:gd name="T2" fmla="*/ 195 w 195"/>
                  <a:gd name="T3" fmla="*/ 0 h 34"/>
                  <a:gd name="T4" fmla="*/ 195 w 195"/>
                  <a:gd name="T5" fmla="*/ 34 h 34"/>
                  <a:gd name="T6" fmla="*/ 0 w 195"/>
                  <a:gd name="T7" fmla="*/ 34 h 34"/>
                  <a:gd name="T8" fmla="*/ 0 w 195"/>
                  <a:gd name="T9" fmla="*/ 0 h 34"/>
                  <a:gd name="T10" fmla="*/ 2 w 195"/>
                  <a:gd name="T11" fmla="*/ 0 h 34"/>
                  <a:gd name="T12" fmla="*/ 193 w 195"/>
                  <a:gd name="T13" fmla="*/ 0 h 34"/>
                  <a:gd name="T14" fmla="*/ 193 w 195"/>
                  <a:gd name="T15" fmla="*/ 33 h 34"/>
                  <a:gd name="T16" fmla="*/ 2 w 195"/>
                  <a:gd name="T17" fmla="*/ 33 h 34"/>
                  <a:gd name="T18" fmla="*/ 2 w 19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5"/>
                  <a:gd name="T31" fmla="*/ 0 h 34"/>
                  <a:gd name="T32" fmla="*/ 195 w 19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5" h="34">
                    <a:moveTo>
                      <a:pt x="0" y="0"/>
                    </a:moveTo>
                    <a:lnTo>
                      <a:pt x="195" y="0"/>
                    </a:lnTo>
                    <a:lnTo>
                      <a:pt x="195" y="34"/>
                    </a:lnTo>
                    <a:lnTo>
                      <a:pt x="0" y="34"/>
                    </a:lnTo>
                    <a:lnTo>
                      <a:pt x="0" y="0"/>
                    </a:lnTo>
                    <a:close/>
                    <a:moveTo>
                      <a:pt x="2" y="0"/>
                    </a:moveTo>
                    <a:lnTo>
                      <a:pt x="193" y="0"/>
                    </a:lnTo>
                    <a:lnTo>
                      <a:pt x="193" y="33"/>
                    </a:lnTo>
                    <a:lnTo>
                      <a:pt x="2" y="33"/>
                    </a:lnTo>
                    <a:lnTo>
                      <a:pt x="2"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2" name="Freeform 474"/>
              <p:cNvSpPr>
                <a:spLocks noEditPoints="1"/>
              </p:cNvSpPr>
              <p:nvPr/>
            </p:nvSpPr>
            <p:spPr bwMode="auto">
              <a:xfrm>
                <a:off x="1058" y="1213"/>
                <a:ext cx="95" cy="17"/>
              </a:xfrm>
              <a:custGeom>
                <a:avLst/>
                <a:gdLst>
                  <a:gd name="T0" fmla="*/ 0 w 191"/>
                  <a:gd name="T1" fmla="*/ 0 h 33"/>
                  <a:gd name="T2" fmla="*/ 191 w 191"/>
                  <a:gd name="T3" fmla="*/ 0 h 33"/>
                  <a:gd name="T4" fmla="*/ 191 w 191"/>
                  <a:gd name="T5" fmla="*/ 33 h 33"/>
                  <a:gd name="T6" fmla="*/ 0 w 191"/>
                  <a:gd name="T7" fmla="*/ 33 h 33"/>
                  <a:gd name="T8" fmla="*/ 0 w 191"/>
                  <a:gd name="T9" fmla="*/ 0 h 33"/>
                  <a:gd name="T10" fmla="*/ 3 w 191"/>
                  <a:gd name="T11" fmla="*/ 1 h 33"/>
                  <a:gd name="T12" fmla="*/ 188 w 191"/>
                  <a:gd name="T13" fmla="*/ 1 h 33"/>
                  <a:gd name="T14" fmla="*/ 188 w 191"/>
                  <a:gd name="T15" fmla="*/ 33 h 33"/>
                  <a:gd name="T16" fmla="*/ 3 w 191"/>
                  <a:gd name="T17" fmla="*/ 33 h 33"/>
                  <a:gd name="T18" fmla="*/ 3 w 191"/>
                  <a:gd name="T19" fmla="*/ 1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1"/>
                  <a:gd name="T31" fmla="*/ 0 h 33"/>
                  <a:gd name="T32" fmla="*/ 191 w 191"/>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1" h="33">
                    <a:moveTo>
                      <a:pt x="0" y="0"/>
                    </a:moveTo>
                    <a:lnTo>
                      <a:pt x="191" y="0"/>
                    </a:lnTo>
                    <a:lnTo>
                      <a:pt x="191" y="33"/>
                    </a:lnTo>
                    <a:lnTo>
                      <a:pt x="0" y="33"/>
                    </a:lnTo>
                    <a:lnTo>
                      <a:pt x="0" y="0"/>
                    </a:lnTo>
                    <a:close/>
                    <a:moveTo>
                      <a:pt x="3" y="1"/>
                    </a:moveTo>
                    <a:lnTo>
                      <a:pt x="188" y="1"/>
                    </a:lnTo>
                    <a:lnTo>
                      <a:pt x="188" y="33"/>
                    </a:lnTo>
                    <a:lnTo>
                      <a:pt x="3" y="33"/>
                    </a:lnTo>
                    <a:lnTo>
                      <a:pt x="3" y="1"/>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3" name="Freeform 475"/>
              <p:cNvSpPr>
                <a:spLocks noEditPoints="1"/>
              </p:cNvSpPr>
              <p:nvPr/>
            </p:nvSpPr>
            <p:spPr bwMode="auto">
              <a:xfrm>
                <a:off x="1059" y="1214"/>
                <a:ext cx="93" cy="16"/>
              </a:xfrm>
              <a:custGeom>
                <a:avLst/>
                <a:gdLst>
                  <a:gd name="T0" fmla="*/ 0 w 185"/>
                  <a:gd name="T1" fmla="*/ 0 h 32"/>
                  <a:gd name="T2" fmla="*/ 185 w 185"/>
                  <a:gd name="T3" fmla="*/ 0 h 32"/>
                  <a:gd name="T4" fmla="*/ 185 w 185"/>
                  <a:gd name="T5" fmla="*/ 32 h 32"/>
                  <a:gd name="T6" fmla="*/ 0 w 185"/>
                  <a:gd name="T7" fmla="*/ 32 h 32"/>
                  <a:gd name="T8" fmla="*/ 0 w 185"/>
                  <a:gd name="T9" fmla="*/ 0 h 32"/>
                  <a:gd name="T10" fmla="*/ 2 w 185"/>
                  <a:gd name="T11" fmla="*/ 0 h 32"/>
                  <a:gd name="T12" fmla="*/ 183 w 185"/>
                  <a:gd name="T13" fmla="*/ 0 h 32"/>
                  <a:gd name="T14" fmla="*/ 183 w 185"/>
                  <a:gd name="T15" fmla="*/ 32 h 32"/>
                  <a:gd name="T16" fmla="*/ 2 w 185"/>
                  <a:gd name="T17" fmla="*/ 32 h 32"/>
                  <a:gd name="T18" fmla="*/ 2 w 185"/>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2"/>
                  <a:gd name="T32" fmla="*/ 185 w 185"/>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2">
                    <a:moveTo>
                      <a:pt x="0" y="0"/>
                    </a:moveTo>
                    <a:lnTo>
                      <a:pt x="185" y="0"/>
                    </a:lnTo>
                    <a:lnTo>
                      <a:pt x="185" y="32"/>
                    </a:lnTo>
                    <a:lnTo>
                      <a:pt x="0" y="32"/>
                    </a:lnTo>
                    <a:lnTo>
                      <a:pt x="0" y="0"/>
                    </a:lnTo>
                    <a:close/>
                    <a:moveTo>
                      <a:pt x="2" y="0"/>
                    </a:moveTo>
                    <a:lnTo>
                      <a:pt x="183" y="0"/>
                    </a:lnTo>
                    <a:lnTo>
                      <a:pt x="183" y="32"/>
                    </a:lnTo>
                    <a:lnTo>
                      <a:pt x="2" y="32"/>
                    </a:lnTo>
                    <a:lnTo>
                      <a:pt x="2" y="0"/>
                    </a:lnTo>
                    <a:close/>
                  </a:path>
                </a:pathLst>
              </a:custGeom>
              <a:solidFill>
                <a:srgbClr val="B2B2B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4" name="Freeform 476"/>
              <p:cNvSpPr>
                <a:spLocks noEditPoints="1"/>
              </p:cNvSpPr>
              <p:nvPr/>
            </p:nvSpPr>
            <p:spPr bwMode="auto">
              <a:xfrm>
                <a:off x="1060" y="1214"/>
                <a:ext cx="91" cy="16"/>
              </a:xfrm>
              <a:custGeom>
                <a:avLst/>
                <a:gdLst>
                  <a:gd name="T0" fmla="*/ 0 w 181"/>
                  <a:gd name="T1" fmla="*/ 0 h 32"/>
                  <a:gd name="T2" fmla="*/ 181 w 181"/>
                  <a:gd name="T3" fmla="*/ 0 h 32"/>
                  <a:gd name="T4" fmla="*/ 181 w 181"/>
                  <a:gd name="T5" fmla="*/ 32 h 32"/>
                  <a:gd name="T6" fmla="*/ 0 w 181"/>
                  <a:gd name="T7" fmla="*/ 32 h 32"/>
                  <a:gd name="T8" fmla="*/ 0 w 181"/>
                  <a:gd name="T9" fmla="*/ 0 h 32"/>
                  <a:gd name="T10" fmla="*/ 1 w 181"/>
                  <a:gd name="T11" fmla="*/ 0 h 32"/>
                  <a:gd name="T12" fmla="*/ 179 w 181"/>
                  <a:gd name="T13" fmla="*/ 0 h 32"/>
                  <a:gd name="T14" fmla="*/ 179 w 181"/>
                  <a:gd name="T15" fmla="*/ 31 h 32"/>
                  <a:gd name="T16" fmla="*/ 1 w 181"/>
                  <a:gd name="T17" fmla="*/ 31 h 32"/>
                  <a:gd name="T18" fmla="*/ 1 w 181"/>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1"/>
                  <a:gd name="T31" fmla="*/ 0 h 32"/>
                  <a:gd name="T32" fmla="*/ 181 w 18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1" h="32">
                    <a:moveTo>
                      <a:pt x="0" y="0"/>
                    </a:moveTo>
                    <a:lnTo>
                      <a:pt x="181" y="0"/>
                    </a:lnTo>
                    <a:lnTo>
                      <a:pt x="181" y="32"/>
                    </a:lnTo>
                    <a:lnTo>
                      <a:pt x="0" y="32"/>
                    </a:lnTo>
                    <a:lnTo>
                      <a:pt x="0" y="0"/>
                    </a:lnTo>
                    <a:close/>
                    <a:moveTo>
                      <a:pt x="1" y="0"/>
                    </a:moveTo>
                    <a:lnTo>
                      <a:pt x="179" y="0"/>
                    </a:lnTo>
                    <a:lnTo>
                      <a:pt x="179" y="31"/>
                    </a:lnTo>
                    <a:lnTo>
                      <a:pt x="1" y="31"/>
                    </a:lnTo>
                    <a:lnTo>
                      <a:pt x="1"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5" name="Freeform 477"/>
              <p:cNvSpPr>
                <a:spLocks noEditPoints="1"/>
              </p:cNvSpPr>
              <p:nvPr/>
            </p:nvSpPr>
            <p:spPr bwMode="auto">
              <a:xfrm>
                <a:off x="1061" y="1214"/>
                <a:ext cx="88" cy="15"/>
              </a:xfrm>
              <a:custGeom>
                <a:avLst/>
                <a:gdLst>
                  <a:gd name="T0" fmla="*/ 0 w 178"/>
                  <a:gd name="T1" fmla="*/ 0 h 31"/>
                  <a:gd name="T2" fmla="*/ 178 w 178"/>
                  <a:gd name="T3" fmla="*/ 0 h 31"/>
                  <a:gd name="T4" fmla="*/ 178 w 178"/>
                  <a:gd name="T5" fmla="*/ 31 h 31"/>
                  <a:gd name="T6" fmla="*/ 0 w 178"/>
                  <a:gd name="T7" fmla="*/ 31 h 31"/>
                  <a:gd name="T8" fmla="*/ 0 w 178"/>
                  <a:gd name="T9" fmla="*/ 0 h 31"/>
                  <a:gd name="T10" fmla="*/ 3 w 178"/>
                  <a:gd name="T11" fmla="*/ 1 h 31"/>
                  <a:gd name="T12" fmla="*/ 175 w 178"/>
                  <a:gd name="T13" fmla="*/ 1 h 31"/>
                  <a:gd name="T14" fmla="*/ 175 w 178"/>
                  <a:gd name="T15" fmla="*/ 31 h 31"/>
                  <a:gd name="T16" fmla="*/ 3 w 178"/>
                  <a:gd name="T17" fmla="*/ 31 h 31"/>
                  <a:gd name="T18" fmla="*/ 3 w 178"/>
                  <a:gd name="T19" fmla="*/ 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8"/>
                  <a:gd name="T31" fmla="*/ 0 h 31"/>
                  <a:gd name="T32" fmla="*/ 178 w 178"/>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8" h="31">
                    <a:moveTo>
                      <a:pt x="0" y="0"/>
                    </a:moveTo>
                    <a:lnTo>
                      <a:pt x="178" y="0"/>
                    </a:lnTo>
                    <a:lnTo>
                      <a:pt x="178" y="31"/>
                    </a:lnTo>
                    <a:lnTo>
                      <a:pt x="0" y="31"/>
                    </a:lnTo>
                    <a:lnTo>
                      <a:pt x="0" y="0"/>
                    </a:lnTo>
                    <a:close/>
                    <a:moveTo>
                      <a:pt x="3" y="1"/>
                    </a:moveTo>
                    <a:lnTo>
                      <a:pt x="175" y="1"/>
                    </a:lnTo>
                    <a:lnTo>
                      <a:pt x="175" y="31"/>
                    </a:lnTo>
                    <a:lnTo>
                      <a:pt x="3" y="31"/>
                    </a:lnTo>
                    <a:lnTo>
                      <a:pt x="3" y="1"/>
                    </a:lnTo>
                    <a:close/>
                  </a:path>
                </a:pathLst>
              </a:custGeom>
              <a:solidFill>
                <a:srgbClr val="B6B6B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6" name="Freeform 478"/>
              <p:cNvSpPr>
                <a:spLocks noEditPoints="1"/>
              </p:cNvSpPr>
              <p:nvPr/>
            </p:nvSpPr>
            <p:spPr bwMode="auto">
              <a:xfrm>
                <a:off x="1062" y="1214"/>
                <a:ext cx="86" cy="15"/>
              </a:xfrm>
              <a:custGeom>
                <a:avLst/>
                <a:gdLst>
                  <a:gd name="T0" fmla="*/ 0 w 172"/>
                  <a:gd name="T1" fmla="*/ 0 h 30"/>
                  <a:gd name="T2" fmla="*/ 172 w 172"/>
                  <a:gd name="T3" fmla="*/ 0 h 30"/>
                  <a:gd name="T4" fmla="*/ 172 w 172"/>
                  <a:gd name="T5" fmla="*/ 30 h 30"/>
                  <a:gd name="T6" fmla="*/ 0 w 172"/>
                  <a:gd name="T7" fmla="*/ 30 h 30"/>
                  <a:gd name="T8" fmla="*/ 0 w 172"/>
                  <a:gd name="T9" fmla="*/ 0 h 30"/>
                  <a:gd name="T10" fmla="*/ 2 w 172"/>
                  <a:gd name="T11" fmla="*/ 0 h 30"/>
                  <a:gd name="T12" fmla="*/ 170 w 172"/>
                  <a:gd name="T13" fmla="*/ 0 h 30"/>
                  <a:gd name="T14" fmla="*/ 170 w 172"/>
                  <a:gd name="T15" fmla="*/ 30 h 30"/>
                  <a:gd name="T16" fmla="*/ 2 w 172"/>
                  <a:gd name="T17" fmla="*/ 30 h 30"/>
                  <a:gd name="T18" fmla="*/ 2 w 172"/>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2"/>
                  <a:gd name="T31" fmla="*/ 0 h 30"/>
                  <a:gd name="T32" fmla="*/ 172 w 172"/>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2" h="30">
                    <a:moveTo>
                      <a:pt x="0" y="0"/>
                    </a:moveTo>
                    <a:lnTo>
                      <a:pt x="172" y="0"/>
                    </a:lnTo>
                    <a:lnTo>
                      <a:pt x="172" y="30"/>
                    </a:lnTo>
                    <a:lnTo>
                      <a:pt x="0" y="30"/>
                    </a:lnTo>
                    <a:lnTo>
                      <a:pt x="0" y="0"/>
                    </a:lnTo>
                    <a:close/>
                    <a:moveTo>
                      <a:pt x="2" y="0"/>
                    </a:moveTo>
                    <a:lnTo>
                      <a:pt x="170" y="0"/>
                    </a:lnTo>
                    <a:lnTo>
                      <a:pt x="170" y="30"/>
                    </a:lnTo>
                    <a:lnTo>
                      <a:pt x="2" y="30"/>
                    </a:lnTo>
                    <a:lnTo>
                      <a:pt x="2" y="0"/>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7" name="Freeform 479"/>
              <p:cNvSpPr>
                <a:spLocks noEditPoints="1"/>
              </p:cNvSpPr>
              <p:nvPr/>
            </p:nvSpPr>
            <p:spPr bwMode="auto">
              <a:xfrm>
                <a:off x="1063" y="1214"/>
                <a:ext cx="84" cy="15"/>
              </a:xfrm>
              <a:custGeom>
                <a:avLst/>
                <a:gdLst>
                  <a:gd name="T0" fmla="*/ 0 w 168"/>
                  <a:gd name="T1" fmla="*/ 0 h 30"/>
                  <a:gd name="T2" fmla="*/ 168 w 168"/>
                  <a:gd name="T3" fmla="*/ 0 h 30"/>
                  <a:gd name="T4" fmla="*/ 168 w 168"/>
                  <a:gd name="T5" fmla="*/ 30 h 30"/>
                  <a:gd name="T6" fmla="*/ 0 w 168"/>
                  <a:gd name="T7" fmla="*/ 30 h 30"/>
                  <a:gd name="T8" fmla="*/ 0 w 168"/>
                  <a:gd name="T9" fmla="*/ 0 h 30"/>
                  <a:gd name="T10" fmla="*/ 2 w 168"/>
                  <a:gd name="T11" fmla="*/ 0 h 30"/>
                  <a:gd name="T12" fmla="*/ 166 w 168"/>
                  <a:gd name="T13" fmla="*/ 0 h 30"/>
                  <a:gd name="T14" fmla="*/ 166 w 168"/>
                  <a:gd name="T15" fmla="*/ 29 h 30"/>
                  <a:gd name="T16" fmla="*/ 2 w 168"/>
                  <a:gd name="T17" fmla="*/ 29 h 30"/>
                  <a:gd name="T18" fmla="*/ 2 w 168"/>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30"/>
                  <a:gd name="T32" fmla="*/ 168 w 168"/>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30">
                    <a:moveTo>
                      <a:pt x="0" y="0"/>
                    </a:moveTo>
                    <a:lnTo>
                      <a:pt x="168" y="0"/>
                    </a:lnTo>
                    <a:lnTo>
                      <a:pt x="168" y="30"/>
                    </a:lnTo>
                    <a:lnTo>
                      <a:pt x="0" y="30"/>
                    </a:lnTo>
                    <a:lnTo>
                      <a:pt x="0" y="0"/>
                    </a:lnTo>
                    <a:close/>
                    <a:moveTo>
                      <a:pt x="2" y="0"/>
                    </a:moveTo>
                    <a:lnTo>
                      <a:pt x="166" y="0"/>
                    </a:lnTo>
                    <a:lnTo>
                      <a:pt x="166" y="29"/>
                    </a:lnTo>
                    <a:lnTo>
                      <a:pt x="2" y="29"/>
                    </a:lnTo>
                    <a:lnTo>
                      <a:pt x="2" y="0"/>
                    </a:lnTo>
                    <a:close/>
                  </a:path>
                </a:pathLst>
              </a:custGeom>
              <a:solidFill>
                <a:srgbClr val="BBBBB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8" name="Freeform 480"/>
              <p:cNvSpPr>
                <a:spLocks noEditPoints="1"/>
              </p:cNvSpPr>
              <p:nvPr/>
            </p:nvSpPr>
            <p:spPr bwMode="auto">
              <a:xfrm>
                <a:off x="1064" y="1214"/>
                <a:ext cx="82" cy="14"/>
              </a:xfrm>
              <a:custGeom>
                <a:avLst/>
                <a:gdLst>
                  <a:gd name="T0" fmla="*/ 0 w 164"/>
                  <a:gd name="T1" fmla="*/ 0 h 29"/>
                  <a:gd name="T2" fmla="*/ 164 w 164"/>
                  <a:gd name="T3" fmla="*/ 0 h 29"/>
                  <a:gd name="T4" fmla="*/ 164 w 164"/>
                  <a:gd name="T5" fmla="*/ 29 h 29"/>
                  <a:gd name="T6" fmla="*/ 0 w 164"/>
                  <a:gd name="T7" fmla="*/ 29 h 29"/>
                  <a:gd name="T8" fmla="*/ 0 w 164"/>
                  <a:gd name="T9" fmla="*/ 0 h 29"/>
                  <a:gd name="T10" fmla="*/ 3 w 164"/>
                  <a:gd name="T11" fmla="*/ 2 h 29"/>
                  <a:gd name="T12" fmla="*/ 161 w 164"/>
                  <a:gd name="T13" fmla="*/ 2 h 29"/>
                  <a:gd name="T14" fmla="*/ 161 w 164"/>
                  <a:gd name="T15" fmla="*/ 29 h 29"/>
                  <a:gd name="T16" fmla="*/ 3 w 164"/>
                  <a:gd name="T17" fmla="*/ 29 h 29"/>
                  <a:gd name="T18" fmla="*/ 3 w 164"/>
                  <a:gd name="T19" fmla="*/ 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
                  <a:gd name="T31" fmla="*/ 0 h 29"/>
                  <a:gd name="T32" fmla="*/ 164 w 164"/>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 h="29">
                    <a:moveTo>
                      <a:pt x="0" y="0"/>
                    </a:moveTo>
                    <a:lnTo>
                      <a:pt x="164" y="0"/>
                    </a:lnTo>
                    <a:lnTo>
                      <a:pt x="164" y="29"/>
                    </a:lnTo>
                    <a:lnTo>
                      <a:pt x="0" y="29"/>
                    </a:lnTo>
                    <a:lnTo>
                      <a:pt x="0" y="0"/>
                    </a:lnTo>
                    <a:close/>
                    <a:moveTo>
                      <a:pt x="3" y="2"/>
                    </a:moveTo>
                    <a:lnTo>
                      <a:pt x="161" y="2"/>
                    </a:lnTo>
                    <a:lnTo>
                      <a:pt x="161" y="29"/>
                    </a:lnTo>
                    <a:lnTo>
                      <a:pt x="3" y="29"/>
                    </a:lnTo>
                    <a:lnTo>
                      <a:pt x="3" y="2"/>
                    </a:lnTo>
                    <a:close/>
                  </a:path>
                </a:pathLst>
              </a:custGeom>
              <a:solidFill>
                <a:srgbClr val="BDBDB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29" name="Freeform 481"/>
              <p:cNvSpPr>
                <a:spLocks noEditPoints="1"/>
              </p:cNvSpPr>
              <p:nvPr/>
            </p:nvSpPr>
            <p:spPr bwMode="auto">
              <a:xfrm>
                <a:off x="1065" y="1215"/>
                <a:ext cx="80" cy="13"/>
              </a:xfrm>
              <a:custGeom>
                <a:avLst/>
                <a:gdLst>
                  <a:gd name="T0" fmla="*/ 0 w 158"/>
                  <a:gd name="T1" fmla="*/ 0 h 27"/>
                  <a:gd name="T2" fmla="*/ 158 w 158"/>
                  <a:gd name="T3" fmla="*/ 0 h 27"/>
                  <a:gd name="T4" fmla="*/ 158 w 158"/>
                  <a:gd name="T5" fmla="*/ 27 h 27"/>
                  <a:gd name="T6" fmla="*/ 0 w 158"/>
                  <a:gd name="T7" fmla="*/ 27 h 27"/>
                  <a:gd name="T8" fmla="*/ 0 w 158"/>
                  <a:gd name="T9" fmla="*/ 0 h 27"/>
                  <a:gd name="T10" fmla="*/ 2 w 158"/>
                  <a:gd name="T11" fmla="*/ 0 h 27"/>
                  <a:gd name="T12" fmla="*/ 156 w 158"/>
                  <a:gd name="T13" fmla="*/ 0 h 27"/>
                  <a:gd name="T14" fmla="*/ 156 w 158"/>
                  <a:gd name="T15" fmla="*/ 27 h 27"/>
                  <a:gd name="T16" fmla="*/ 2 w 158"/>
                  <a:gd name="T17" fmla="*/ 27 h 27"/>
                  <a:gd name="T18" fmla="*/ 2 w 15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27"/>
                  <a:gd name="T32" fmla="*/ 158 w 15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27">
                    <a:moveTo>
                      <a:pt x="0" y="0"/>
                    </a:moveTo>
                    <a:lnTo>
                      <a:pt x="158" y="0"/>
                    </a:lnTo>
                    <a:lnTo>
                      <a:pt x="158" y="27"/>
                    </a:lnTo>
                    <a:lnTo>
                      <a:pt x="0" y="27"/>
                    </a:lnTo>
                    <a:lnTo>
                      <a:pt x="0" y="0"/>
                    </a:lnTo>
                    <a:close/>
                    <a:moveTo>
                      <a:pt x="2" y="0"/>
                    </a:moveTo>
                    <a:lnTo>
                      <a:pt x="156" y="0"/>
                    </a:lnTo>
                    <a:lnTo>
                      <a:pt x="156" y="27"/>
                    </a:lnTo>
                    <a:lnTo>
                      <a:pt x="2" y="27"/>
                    </a:lnTo>
                    <a:lnTo>
                      <a:pt x="2" y="0"/>
                    </a:lnTo>
                    <a:close/>
                  </a:path>
                </a:pathLst>
              </a:custGeom>
              <a:solidFill>
                <a:srgbClr val="BFBFB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30" name="Freeform 482"/>
              <p:cNvSpPr>
                <a:spLocks noEditPoints="1"/>
              </p:cNvSpPr>
              <p:nvPr/>
            </p:nvSpPr>
            <p:spPr bwMode="auto">
              <a:xfrm>
                <a:off x="1066" y="1215"/>
                <a:ext cx="77" cy="13"/>
              </a:xfrm>
              <a:custGeom>
                <a:avLst/>
                <a:gdLst>
                  <a:gd name="T0" fmla="*/ 0 w 154"/>
                  <a:gd name="T1" fmla="*/ 0 h 27"/>
                  <a:gd name="T2" fmla="*/ 154 w 154"/>
                  <a:gd name="T3" fmla="*/ 0 h 27"/>
                  <a:gd name="T4" fmla="*/ 154 w 154"/>
                  <a:gd name="T5" fmla="*/ 27 h 27"/>
                  <a:gd name="T6" fmla="*/ 0 w 154"/>
                  <a:gd name="T7" fmla="*/ 27 h 27"/>
                  <a:gd name="T8" fmla="*/ 0 w 154"/>
                  <a:gd name="T9" fmla="*/ 0 h 27"/>
                  <a:gd name="T10" fmla="*/ 2 w 154"/>
                  <a:gd name="T11" fmla="*/ 0 h 27"/>
                  <a:gd name="T12" fmla="*/ 152 w 154"/>
                  <a:gd name="T13" fmla="*/ 0 h 27"/>
                  <a:gd name="T14" fmla="*/ 152 w 154"/>
                  <a:gd name="T15" fmla="*/ 26 h 27"/>
                  <a:gd name="T16" fmla="*/ 2 w 154"/>
                  <a:gd name="T17" fmla="*/ 26 h 27"/>
                  <a:gd name="T18" fmla="*/ 2 w 15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4"/>
                  <a:gd name="T31" fmla="*/ 0 h 27"/>
                  <a:gd name="T32" fmla="*/ 154 w 15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4" h="27">
                    <a:moveTo>
                      <a:pt x="0" y="0"/>
                    </a:moveTo>
                    <a:lnTo>
                      <a:pt x="154" y="0"/>
                    </a:lnTo>
                    <a:lnTo>
                      <a:pt x="154" y="27"/>
                    </a:lnTo>
                    <a:lnTo>
                      <a:pt x="0" y="27"/>
                    </a:lnTo>
                    <a:lnTo>
                      <a:pt x="0" y="0"/>
                    </a:lnTo>
                    <a:close/>
                    <a:moveTo>
                      <a:pt x="2" y="0"/>
                    </a:moveTo>
                    <a:lnTo>
                      <a:pt x="152" y="0"/>
                    </a:lnTo>
                    <a:lnTo>
                      <a:pt x="152" y="26"/>
                    </a:lnTo>
                    <a:lnTo>
                      <a:pt x="2" y="26"/>
                    </a:lnTo>
                    <a:lnTo>
                      <a:pt x="2" y="0"/>
                    </a:lnTo>
                    <a:close/>
                  </a:path>
                </a:pathLst>
              </a:custGeom>
              <a:solidFill>
                <a:srgbClr val="C2C2C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531" name="Freeform 483"/>
              <p:cNvSpPr>
                <a:spLocks noEditPoints="1"/>
              </p:cNvSpPr>
              <p:nvPr/>
            </p:nvSpPr>
            <p:spPr bwMode="auto">
              <a:xfrm>
                <a:off x="1068" y="1215"/>
                <a:ext cx="74" cy="13"/>
              </a:xfrm>
              <a:custGeom>
                <a:avLst/>
                <a:gdLst>
                  <a:gd name="T0" fmla="*/ 0 w 150"/>
                  <a:gd name="T1" fmla="*/ 0 h 26"/>
                  <a:gd name="T2" fmla="*/ 150 w 150"/>
                  <a:gd name="T3" fmla="*/ 0 h 26"/>
                  <a:gd name="T4" fmla="*/ 150 w 150"/>
                  <a:gd name="T5" fmla="*/ 26 h 26"/>
                  <a:gd name="T6" fmla="*/ 0 w 150"/>
                  <a:gd name="T7" fmla="*/ 26 h 26"/>
                  <a:gd name="T8" fmla="*/ 0 w 150"/>
                  <a:gd name="T9" fmla="*/ 0 h 26"/>
                  <a:gd name="T10" fmla="*/ 3 w 150"/>
                  <a:gd name="T11" fmla="*/ 1 h 26"/>
                  <a:gd name="T12" fmla="*/ 147 w 150"/>
                  <a:gd name="T13" fmla="*/ 1 h 26"/>
                  <a:gd name="T14" fmla="*/ 147 w 150"/>
                  <a:gd name="T15" fmla="*/ 26 h 26"/>
                  <a:gd name="T16" fmla="*/ 3 w 150"/>
                  <a:gd name="T17" fmla="*/ 26 h 26"/>
                  <a:gd name="T18" fmla="*/ 3 w 150"/>
                  <a:gd name="T19" fmla="*/ 1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0"/>
                  <a:gd name="T31" fmla="*/ 0 h 26"/>
                  <a:gd name="T32" fmla="*/ 150 w 150"/>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0" h="26">
                    <a:moveTo>
                      <a:pt x="0" y="0"/>
                    </a:moveTo>
                    <a:lnTo>
                      <a:pt x="150" y="0"/>
                    </a:lnTo>
                    <a:lnTo>
                      <a:pt x="150" y="26"/>
                    </a:lnTo>
                    <a:lnTo>
                      <a:pt x="0" y="26"/>
                    </a:lnTo>
                    <a:lnTo>
                      <a:pt x="0" y="0"/>
                    </a:lnTo>
                    <a:close/>
                    <a:moveTo>
                      <a:pt x="3" y="1"/>
                    </a:moveTo>
                    <a:lnTo>
                      <a:pt x="147" y="1"/>
                    </a:lnTo>
                    <a:lnTo>
                      <a:pt x="147" y="26"/>
                    </a:lnTo>
                    <a:lnTo>
                      <a:pt x="3" y="26"/>
                    </a:lnTo>
                    <a:lnTo>
                      <a:pt x="3" y="1"/>
                    </a:lnTo>
                    <a:close/>
                  </a:path>
                </a:pathLst>
              </a:custGeom>
              <a:solidFill>
                <a:srgbClr val="C4C4C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grpSp>
        <p:sp>
          <p:nvSpPr>
            <p:cNvPr id="192" name="Freeform 484"/>
            <p:cNvSpPr>
              <a:spLocks noEditPoints="1"/>
            </p:cNvSpPr>
            <p:nvPr/>
          </p:nvSpPr>
          <p:spPr bwMode="auto">
            <a:xfrm>
              <a:off x="2995625" y="4840292"/>
              <a:ext cx="114301" cy="20638"/>
            </a:xfrm>
            <a:custGeom>
              <a:avLst/>
              <a:gdLst>
                <a:gd name="T0" fmla="*/ 0 w 144"/>
                <a:gd name="T1" fmla="*/ 0 h 25"/>
                <a:gd name="T2" fmla="*/ 144 w 144"/>
                <a:gd name="T3" fmla="*/ 0 h 25"/>
                <a:gd name="T4" fmla="*/ 144 w 144"/>
                <a:gd name="T5" fmla="*/ 25 h 25"/>
                <a:gd name="T6" fmla="*/ 0 w 144"/>
                <a:gd name="T7" fmla="*/ 25 h 25"/>
                <a:gd name="T8" fmla="*/ 0 w 144"/>
                <a:gd name="T9" fmla="*/ 0 h 25"/>
                <a:gd name="T10" fmla="*/ 2 w 144"/>
                <a:gd name="T11" fmla="*/ 0 h 25"/>
                <a:gd name="T12" fmla="*/ 142 w 144"/>
                <a:gd name="T13" fmla="*/ 0 h 25"/>
                <a:gd name="T14" fmla="*/ 142 w 144"/>
                <a:gd name="T15" fmla="*/ 25 h 25"/>
                <a:gd name="T16" fmla="*/ 2 w 144"/>
                <a:gd name="T17" fmla="*/ 25 h 25"/>
                <a:gd name="T18" fmla="*/ 2 w 14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4"/>
                <a:gd name="T31" fmla="*/ 0 h 25"/>
                <a:gd name="T32" fmla="*/ 144 w 14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4" h="25">
                  <a:moveTo>
                    <a:pt x="0" y="0"/>
                  </a:moveTo>
                  <a:lnTo>
                    <a:pt x="144" y="0"/>
                  </a:lnTo>
                  <a:lnTo>
                    <a:pt x="144" y="25"/>
                  </a:lnTo>
                  <a:lnTo>
                    <a:pt x="0" y="25"/>
                  </a:lnTo>
                  <a:lnTo>
                    <a:pt x="0" y="0"/>
                  </a:lnTo>
                  <a:close/>
                  <a:moveTo>
                    <a:pt x="2" y="0"/>
                  </a:moveTo>
                  <a:lnTo>
                    <a:pt x="142" y="0"/>
                  </a:lnTo>
                  <a:lnTo>
                    <a:pt x="142" y="25"/>
                  </a:lnTo>
                  <a:lnTo>
                    <a:pt x="2" y="25"/>
                  </a:lnTo>
                  <a:lnTo>
                    <a:pt x="2" y="0"/>
                  </a:lnTo>
                  <a:close/>
                </a:path>
              </a:pathLst>
            </a:custGeom>
            <a:solidFill>
              <a:srgbClr val="C7C7C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3" name="Freeform 485"/>
            <p:cNvSpPr>
              <a:spLocks noEditPoints="1"/>
            </p:cNvSpPr>
            <p:nvPr/>
          </p:nvSpPr>
          <p:spPr bwMode="auto">
            <a:xfrm>
              <a:off x="2997212" y="4840292"/>
              <a:ext cx="111126" cy="20638"/>
            </a:xfrm>
            <a:custGeom>
              <a:avLst/>
              <a:gdLst>
                <a:gd name="T0" fmla="*/ 0 w 140"/>
                <a:gd name="T1" fmla="*/ 0 h 25"/>
                <a:gd name="T2" fmla="*/ 140 w 140"/>
                <a:gd name="T3" fmla="*/ 0 h 25"/>
                <a:gd name="T4" fmla="*/ 140 w 140"/>
                <a:gd name="T5" fmla="*/ 25 h 25"/>
                <a:gd name="T6" fmla="*/ 0 w 140"/>
                <a:gd name="T7" fmla="*/ 25 h 25"/>
                <a:gd name="T8" fmla="*/ 0 w 140"/>
                <a:gd name="T9" fmla="*/ 0 h 25"/>
                <a:gd name="T10" fmla="*/ 2 w 140"/>
                <a:gd name="T11" fmla="*/ 1 h 25"/>
                <a:gd name="T12" fmla="*/ 138 w 140"/>
                <a:gd name="T13" fmla="*/ 1 h 25"/>
                <a:gd name="T14" fmla="*/ 138 w 140"/>
                <a:gd name="T15" fmla="*/ 23 h 25"/>
                <a:gd name="T16" fmla="*/ 2 w 140"/>
                <a:gd name="T17" fmla="*/ 23 h 25"/>
                <a:gd name="T18" fmla="*/ 2 w 140"/>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0"/>
                <a:gd name="T31" fmla="*/ 0 h 25"/>
                <a:gd name="T32" fmla="*/ 140 w 140"/>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0" h="25">
                  <a:moveTo>
                    <a:pt x="0" y="0"/>
                  </a:moveTo>
                  <a:lnTo>
                    <a:pt x="140" y="0"/>
                  </a:lnTo>
                  <a:lnTo>
                    <a:pt x="140" y="25"/>
                  </a:lnTo>
                  <a:lnTo>
                    <a:pt x="0" y="25"/>
                  </a:lnTo>
                  <a:lnTo>
                    <a:pt x="0" y="0"/>
                  </a:lnTo>
                  <a:close/>
                  <a:moveTo>
                    <a:pt x="2" y="1"/>
                  </a:moveTo>
                  <a:lnTo>
                    <a:pt x="138" y="1"/>
                  </a:lnTo>
                  <a:lnTo>
                    <a:pt x="138" y="23"/>
                  </a:lnTo>
                  <a:lnTo>
                    <a:pt x="2" y="23"/>
                  </a:lnTo>
                  <a:lnTo>
                    <a:pt x="2" y="1"/>
                  </a:lnTo>
                  <a:close/>
                </a:path>
              </a:pathLst>
            </a:custGeom>
            <a:solidFill>
              <a:srgbClr val="C9C9C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4" name="Freeform 486"/>
            <p:cNvSpPr>
              <a:spLocks noEditPoints="1"/>
            </p:cNvSpPr>
            <p:nvPr/>
          </p:nvSpPr>
          <p:spPr bwMode="auto">
            <a:xfrm>
              <a:off x="2998800" y="4841880"/>
              <a:ext cx="107951" cy="17463"/>
            </a:xfrm>
            <a:custGeom>
              <a:avLst/>
              <a:gdLst>
                <a:gd name="T0" fmla="*/ 0 w 136"/>
                <a:gd name="T1" fmla="*/ 0 h 22"/>
                <a:gd name="T2" fmla="*/ 136 w 136"/>
                <a:gd name="T3" fmla="*/ 0 h 22"/>
                <a:gd name="T4" fmla="*/ 136 w 136"/>
                <a:gd name="T5" fmla="*/ 22 h 22"/>
                <a:gd name="T6" fmla="*/ 0 w 136"/>
                <a:gd name="T7" fmla="*/ 22 h 22"/>
                <a:gd name="T8" fmla="*/ 0 w 136"/>
                <a:gd name="T9" fmla="*/ 0 h 22"/>
                <a:gd name="T10" fmla="*/ 3 w 136"/>
                <a:gd name="T11" fmla="*/ 0 h 22"/>
                <a:gd name="T12" fmla="*/ 133 w 136"/>
                <a:gd name="T13" fmla="*/ 0 h 22"/>
                <a:gd name="T14" fmla="*/ 133 w 136"/>
                <a:gd name="T15" fmla="*/ 22 h 22"/>
                <a:gd name="T16" fmla="*/ 3 w 136"/>
                <a:gd name="T17" fmla="*/ 22 h 22"/>
                <a:gd name="T18" fmla="*/ 3 w 136"/>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6"/>
                <a:gd name="T31" fmla="*/ 0 h 22"/>
                <a:gd name="T32" fmla="*/ 136 w 13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6" h="22">
                  <a:moveTo>
                    <a:pt x="0" y="0"/>
                  </a:moveTo>
                  <a:lnTo>
                    <a:pt x="136" y="0"/>
                  </a:lnTo>
                  <a:lnTo>
                    <a:pt x="136" y="22"/>
                  </a:lnTo>
                  <a:lnTo>
                    <a:pt x="0" y="22"/>
                  </a:lnTo>
                  <a:lnTo>
                    <a:pt x="0" y="0"/>
                  </a:lnTo>
                  <a:close/>
                  <a:moveTo>
                    <a:pt x="3" y="0"/>
                  </a:moveTo>
                  <a:lnTo>
                    <a:pt x="133" y="0"/>
                  </a:lnTo>
                  <a:lnTo>
                    <a:pt x="133" y="22"/>
                  </a:lnTo>
                  <a:lnTo>
                    <a:pt x="3" y="22"/>
                  </a:lnTo>
                  <a:lnTo>
                    <a:pt x="3" y="0"/>
                  </a:lnTo>
                  <a:close/>
                </a:path>
              </a:pathLst>
            </a:custGeom>
            <a:solidFill>
              <a:srgbClr val="CBCBC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5" name="Freeform 487"/>
            <p:cNvSpPr>
              <a:spLocks noEditPoints="1"/>
            </p:cNvSpPr>
            <p:nvPr/>
          </p:nvSpPr>
          <p:spPr bwMode="auto">
            <a:xfrm>
              <a:off x="3000387" y="4841880"/>
              <a:ext cx="104776" cy="17463"/>
            </a:xfrm>
            <a:custGeom>
              <a:avLst/>
              <a:gdLst>
                <a:gd name="T0" fmla="*/ 0 w 130"/>
                <a:gd name="T1" fmla="*/ 0 h 22"/>
                <a:gd name="T2" fmla="*/ 130 w 130"/>
                <a:gd name="T3" fmla="*/ 0 h 22"/>
                <a:gd name="T4" fmla="*/ 130 w 130"/>
                <a:gd name="T5" fmla="*/ 22 h 22"/>
                <a:gd name="T6" fmla="*/ 0 w 130"/>
                <a:gd name="T7" fmla="*/ 22 h 22"/>
                <a:gd name="T8" fmla="*/ 0 w 130"/>
                <a:gd name="T9" fmla="*/ 0 h 22"/>
                <a:gd name="T10" fmla="*/ 2 w 130"/>
                <a:gd name="T11" fmla="*/ 0 h 22"/>
                <a:gd name="T12" fmla="*/ 128 w 130"/>
                <a:gd name="T13" fmla="*/ 0 h 22"/>
                <a:gd name="T14" fmla="*/ 128 w 130"/>
                <a:gd name="T15" fmla="*/ 22 h 22"/>
                <a:gd name="T16" fmla="*/ 2 w 130"/>
                <a:gd name="T17" fmla="*/ 22 h 22"/>
                <a:gd name="T18" fmla="*/ 2 w 130"/>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22"/>
                <a:gd name="T32" fmla="*/ 130 w 130"/>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22">
                  <a:moveTo>
                    <a:pt x="0" y="0"/>
                  </a:moveTo>
                  <a:lnTo>
                    <a:pt x="130" y="0"/>
                  </a:lnTo>
                  <a:lnTo>
                    <a:pt x="130" y="22"/>
                  </a:lnTo>
                  <a:lnTo>
                    <a:pt x="0" y="22"/>
                  </a:lnTo>
                  <a:lnTo>
                    <a:pt x="0" y="0"/>
                  </a:lnTo>
                  <a:close/>
                  <a:moveTo>
                    <a:pt x="2" y="0"/>
                  </a:moveTo>
                  <a:lnTo>
                    <a:pt x="128" y="0"/>
                  </a:lnTo>
                  <a:lnTo>
                    <a:pt x="128" y="22"/>
                  </a:lnTo>
                  <a:lnTo>
                    <a:pt x="2" y="22"/>
                  </a:lnTo>
                  <a:lnTo>
                    <a:pt x="2" y="0"/>
                  </a:lnTo>
                  <a:close/>
                </a:path>
              </a:pathLst>
            </a:custGeom>
            <a:solidFill>
              <a:srgbClr val="CDCDC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6" name="Freeform 488"/>
            <p:cNvSpPr>
              <a:spLocks noEditPoints="1"/>
            </p:cNvSpPr>
            <p:nvPr/>
          </p:nvSpPr>
          <p:spPr bwMode="auto">
            <a:xfrm>
              <a:off x="3003562" y="4841880"/>
              <a:ext cx="98426" cy="17463"/>
            </a:xfrm>
            <a:custGeom>
              <a:avLst/>
              <a:gdLst>
                <a:gd name="T0" fmla="*/ 0 w 126"/>
                <a:gd name="T1" fmla="*/ 0 h 22"/>
                <a:gd name="T2" fmla="*/ 126 w 126"/>
                <a:gd name="T3" fmla="*/ 0 h 22"/>
                <a:gd name="T4" fmla="*/ 126 w 126"/>
                <a:gd name="T5" fmla="*/ 22 h 22"/>
                <a:gd name="T6" fmla="*/ 0 w 126"/>
                <a:gd name="T7" fmla="*/ 22 h 22"/>
                <a:gd name="T8" fmla="*/ 0 w 126"/>
                <a:gd name="T9" fmla="*/ 0 h 22"/>
                <a:gd name="T10" fmla="*/ 2 w 126"/>
                <a:gd name="T11" fmla="*/ 1 h 22"/>
                <a:gd name="T12" fmla="*/ 124 w 126"/>
                <a:gd name="T13" fmla="*/ 1 h 22"/>
                <a:gd name="T14" fmla="*/ 124 w 126"/>
                <a:gd name="T15" fmla="*/ 21 h 22"/>
                <a:gd name="T16" fmla="*/ 2 w 126"/>
                <a:gd name="T17" fmla="*/ 21 h 22"/>
                <a:gd name="T18" fmla="*/ 2 w 126"/>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2"/>
                <a:gd name="T32" fmla="*/ 126 w 126"/>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2">
                  <a:moveTo>
                    <a:pt x="0" y="0"/>
                  </a:moveTo>
                  <a:lnTo>
                    <a:pt x="126" y="0"/>
                  </a:lnTo>
                  <a:lnTo>
                    <a:pt x="126" y="22"/>
                  </a:lnTo>
                  <a:lnTo>
                    <a:pt x="0" y="22"/>
                  </a:lnTo>
                  <a:lnTo>
                    <a:pt x="0" y="0"/>
                  </a:lnTo>
                  <a:close/>
                  <a:moveTo>
                    <a:pt x="2" y="1"/>
                  </a:moveTo>
                  <a:lnTo>
                    <a:pt x="124" y="1"/>
                  </a:lnTo>
                  <a:lnTo>
                    <a:pt x="124" y="21"/>
                  </a:lnTo>
                  <a:lnTo>
                    <a:pt x="2" y="21"/>
                  </a:lnTo>
                  <a:lnTo>
                    <a:pt x="2" y="1"/>
                  </a:lnTo>
                  <a:close/>
                </a:path>
              </a:pathLst>
            </a:custGeom>
            <a:solidFill>
              <a:srgbClr val="CFCFC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7" name="Freeform 489"/>
            <p:cNvSpPr>
              <a:spLocks noEditPoints="1"/>
            </p:cNvSpPr>
            <p:nvPr/>
          </p:nvSpPr>
          <p:spPr bwMode="auto">
            <a:xfrm>
              <a:off x="3005150" y="4843467"/>
              <a:ext cx="95251" cy="15875"/>
            </a:xfrm>
            <a:custGeom>
              <a:avLst/>
              <a:gdLst>
                <a:gd name="T0" fmla="*/ 0 w 122"/>
                <a:gd name="T1" fmla="*/ 0 h 20"/>
                <a:gd name="T2" fmla="*/ 122 w 122"/>
                <a:gd name="T3" fmla="*/ 0 h 20"/>
                <a:gd name="T4" fmla="*/ 122 w 122"/>
                <a:gd name="T5" fmla="*/ 20 h 20"/>
                <a:gd name="T6" fmla="*/ 0 w 122"/>
                <a:gd name="T7" fmla="*/ 20 h 20"/>
                <a:gd name="T8" fmla="*/ 0 w 122"/>
                <a:gd name="T9" fmla="*/ 0 h 20"/>
                <a:gd name="T10" fmla="*/ 3 w 122"/>
                <a:gd name="T11" fmla="*/ 0 h 20"/>
                <a:gd name="T12" fmla="*/ 119 w 122"/>
                <a:gd name="T13" fmla="*/ 0 h 20"/>
                <a:gd name="T14" fmla="*/ 119 w 122"/>
                <a:gd name="T15" fmla="*/ 20 h 20"/>
                <a:gd name="T16" fmla="*/ 3 w 122"/>
                <a:gd name="T17" fmla="*/ 20 h 20"/>
                <a:gd name="T18" fmla="*/ 3 w 12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20"/>
                <a:gd name="T32" fmla="*/ 122 w 12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20">
                  <a:moveTo>
                    <a:pt x="0" y="0"/>
                  </a:moveTo>
                  <a:lnTo>
                    <a:pt x="122" y="0"/>
                  </a:lnTo>
                  <a:lnTo>
                    <a:pt x="122" y="20"/>
                  </a:lnTo>
                  <a:lnTo>
                    <a:pt x="0" y="20"/>
                  </a:lnTo>
                  <a:lnTo>
                    <a:pt x="0" y="0"/>
                  </a:lnTo>
                  <a:close/>
                  <a:moveTo>
                    <a:pt x="3" y="0"/>
                  </a:moveTo>
                  <a:lnTo>
                    <a:pt x="119" y="0"/>
                  </a:lnTo>
                  <a:lnTo>
                    <a:pt x="119" y="20"/>
                  </a:lnTo>
                  <a:lnTo>
                    <a:pt x="3" y="20"/>
                  </a:lnTo>
                  <a:lnTo>
                    <a:pt x="3" y="0"/>
                  </a:lnTo>
                  <a:close/>
                </a:path>
              </a:pathLst>
            </a:custGeom>
            <a:solidFill>
              <a:srgbClr val="D1D1D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8" name="Freeform 490"/>
            <p:cNvSpPr>
              <a:spLocks noEditPoints="1"/>
            </p:cNvSpPr>
            <p:nvPr/>
          </p:nvSpPr>
          <p:spPr bwMode="auto">
            <a:xfrm>
              <a:off x="3006737" y="4843467"/>
              <a:ext cx="92075" cy="15875"/>
            </a:xfrm>
            <a:custGeom>
              <a:avLst/>
              <a:gdLst>
                <a:gd name="T0" fmla="*/ 0 w 116"/>
                <a:gd name="T1" fmla="*/ 0 h 20"/>
                <a:gd name="T2" fmla="*/ 116 w 116"/>
                <a:gd name="T3" fmla="*/ 0 h 20"/>
                <a:gd name="T4" fmla="*/ 116 w 116"/>
                <a:gd name="T5" fmla="*/ 20 h 20"/>
                <a:gd name="T6" fmla="*/ 0 w 116"/>
                <a:gd name="T7" fmla="*/ 20 h 20"/>
                <a:gd name="T8" fmla="*/ 0 w 116"/>
                <a:gd name="T9" fmla="*/ 0 h 20"/>
                <a:gd name="T10" fmla="*/ 2 w 116"/>
                <a:gd name="T11" fmla="*/ 0 h 20"/>
                <a:gd name="T12" fmla="*/ 114 w 116"/>
                <a:gd name="T13" fmla="*/ 0 h 20"/>
                <a:gd name="T14" fmla="*/ 114 w 116"/>
                <a:gd name="T15" fmla="*/ 20 h 20"/>
                <a:gd name="T16" fmla="*/ 2 w 116"/>
                <a:gd name="T17" fmla="*/ 20 h 20"/>
                <a:gd name="T18" fmla="*/ 2 w 11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20"/>
                <a:gd name="T32" fmla="*/ 116 w 11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20">
                  <a:moveTo>
                    <a:pt x="0" y="0"/>
                  </a:moveTo>
                  <a:lnTo>
                    <a:pt x="116" y="0"/>
                  </a:lnTo>
                  <a:lnTo>
                    <a:pt x="116" y="20"/>
                  </a:lnTo>
                  <a:lnTo>
                    <a:pt x="0" y="20"/>
                  </a:lnTo>
                  <a:lnTo>
                    <a:pt x="0" y="0"/>
                  </a:lnTo>
                  <a:close/>
                  <a:moveTo>
                    <a:pt x="2" y="0"/>
                  </a:moveTo>
                  <a:lnTo>
                    <a:pt x="114" y="0"/>
                  </a:lnTo>
                  <a:lnTo>
                    <a:pt x="114" y="20"/>
                  </a:lnTo>
                  <a:lnTo>
                    <a:pt x="2" y="20"/>
                  </a:lnTo>
                  <a:lnTo>
                    <a:pt x="2" y="0"/>
                  </a:lnTo>
                  <a:close/>
                </a:path>
              </a:pathLst>
            </a:custGeom>
            <a:solidFill>
              <a:srgbClr val="D3D3D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199" name="Freeform 491"/>
            <p:cNvSpPr>
              <a:spLocks noEditPoints="1"/>
            </p:cNvSpPr>
            <p:nvPr/>
          </p:nvSpPr>
          <p:spPr bwMode="auto">
            <a:xfrm>
              <a:off x="3008325" y="4843467"/>
              <a:ext cx="88900" cy="15875"/>
            </a:xfrm>
            <a:custGeom>
              <a:avLst/>
              <a:gdLst>
                <a:gd name="T0" fmla="*/ 0 w 112"/>
                <a:gd name="T1" fmla="*/ 0 h 20"/>
                <a:gd name="T2" fmla="*/ 112 w 112"/>
                <a:gd name="T3" fmla="*/ 0 h 20"/>
                <a:gd name="T4" fmla="*/ 112 w 112"/>
                <a:gd name="T5" fmla="*/ 20 h 20"/>
                <a:gd name="T6" fmla="*/ 0 w 112"/>
                <a:gd name="T7" fmla="*/ 20 h 20"/>
                <a:gd name="T8" fmla="*/ 0 w 112"/>
                <a:gd name="T9" fmla="*/ 0 h 20"/>
                <a:gd name="T10" fmla="*/ 2 w 112"/>
                <a:gd name="T11" fmla="*/ 1 h 20"/>
                <a:gd name="T12" fmla="*/ 109 w 112"/>
                <a:gd name="T13" fmla="*/ 1 h 20"/>
                <a:gd name="T14" fmla="*/ 109 w 112"/>
                <a:gd name="T15" fmla="*/ 19 h 20"/>
                <a:gd name="T16" fmla="*/ 2 w 112"/>
                <a:gd name="T17" fmla="*/ 19 h 20"/>
                <a:gd name="T18" fmla="*/ 2 w 112"/>
                <a:gd name="T19" fmla="*/ 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20"/>
                <a:gd name="T32" fmla="*/ 112 w 11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20">
                  <a:moveTo>
                    <a:pt x="0" y="0"/>
                  </a:moveTo>
                  <a:lnTo>
                    <a:pt x="112" y="0"/>
                  </a:lnTo>
                  <a:lnTo>
                    <a:pt x="112" y="20"/>
                  </a:lnTo>
                  <a:lnTo>
                    <a:pt x="0" y="20"/>
                  </a:lnTo>
                  <a:lnTo>
                    <a:pt x="0" y="0"/>
                  </a:lnTo>
                  <a:close/>
                  <a:moveTo>
                    <a:pt x="2" y="1"/>
                  </a:moveTo>
                  <a:lnTo>
                    <a:pt x="109" y="1"/>
                  </a:lnTo>
                  <a:lnTo>
                    <a:pt x="109" y="19"/>
                  </a:lnTo>
                  <a:lnTo>
                    <a:pt x="2" y="19"/>
                  </a:lnTo>
                  <a:lnTo>
                    <a:pt x="2" y="1"/>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0" name="Freeform 492"/>
            <p:cNvSpPr>
              <a:spLocks noEditPoints="1"/>
            </p:cNvSpPr>
            <p:nvPr/>
          </p:nvSpPr>
          <p:spPr bwMode="auto">
            <a:xfrm>
              <a:off x="3009912" y="4843467"/>
              <a:ext cx="85725" cy="14288"/>
            </a:xfrm>
            <a:custGeom>
              <a:avLst/>
              <a:gdLst>
                <a:gd name="T0" fmla="*/ 0 w 107"/>
                <a:gd name="T1" fmla="*/ 0 h 18"/>
                <a:gd name="T2" fmla="*/ 107 w 107"/>
                <a:gd name="T3" fmla="*/ 0 h 18"/>
                <a:gd name="T4" fmla="*/ 107 w 107"/>
                <a:gd name="T5" fmla="*/ 18 h 18"/>
                <a:gd name="T6" fmla="*/ 0 w 107"/>
                <a:gd name="T7" fmla="*/ 18 h 18"/>
                <a:gd name="T8" fmla="*/ 0 w 107"/>
                <a:gd name="T9" fmla="*/ 0 h 18"/>
                <a:gd name="T10" fmla="*/ 3 w 107"/>
                <a:gd name="T11" fmla="*/ 0 h 18"/>
                <a:gd name="T12" fmla="*/ 105 w 107"/>
                <a:gd name="T13" fmla="*/ 0 h 18"/>
                <a:gd name="T14" fmla="*/ 105 w 107"/>
                <a:gd name="T15" fmla="*/ 18 h 18"/>
                <a:gd name="T16" fmla="*/ 3 w 107"/>
                <a:gd name="T17" fmla="*/ 18 h 18"/>
                <a:gd name="T18" fmla="*/ 3 w 10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
                <a:gd name="T31" fmla="*/ 0 h 18"/>
                <a:gd name="T32" fmla="*/ 107 w 10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 h="18">
                  <a:moveTo>
                    <a:pt x="0" y="0"/>
                  </a:moveTo>
                  <a:lnTo>
                    <a:pt x="107" y="0"/>
                  </a:lnTo>
                  <a:lnTo>
                    <a:pt x="107" y="18"/>
                  </a:lnTo>
                  <a:lnTo>
                    <a:pt x="0" y="18"/>
                  </a:lnTo>
                  <a:lnTo>
                    <a:pt x="0" y="0"/>
                  </a:lnTo>
                  <a:close/>
                  <a:moveTo>
                    <a:pt x="3" y="0"/>
                  </a:moveTo>
                  <a:lnTo>
                    <a:pt x="105" y="0"/>
                  </a:lnTo>
                  <a:lnTo>
                    <a:pt x="105" y="18"/>
                  </a:lnTo>
                  <a:lnTo>
                    <a:pt x="3" y="18"/>
                  </a:lnTo>
                  <a:lnTo>
                    <a:pt x="3" y="0"/>
                  </a:lnTo>
                  <a:close/>
                </a:path>
              </a:pathLst>
            </a:custGeom>
            <a:solidFill>
              <a:srgbClr val="D6D6D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1" name="Freeform 493"/>
            <p:cNvSpPr>
              <a:spLocks noEditPoints="1"/>
            </p:cNvSpPr>
            <p:nvPr/>
          </p:nvSpPr>
          <p:spPr bwMode="auto">
            <a:xfrm>
              <a:off x="3011500" y="4843467"/>
              <a:ext cx="82550" cy="14288"/>
            </a:xfrm>
            <a:custGeom>
              <a:avLst/>
              <a:gdLst>
                <a:gd name="T0" fmla="*/ 0 w 102"/>
                <a:gd name="T1" fmla="*/ 0 h 18"/>
                <a:gd name="T2" fmla="*/ 102 w 102"/>
                <a:gd name="T3" fmla="*/ 0 h 18"/>
                <a:gd name="T4" fmla="*/ 102 w 102"/>
                <a:gd name="T5" fmla="*/ 18 h 18"/>
                <a:gd name="T6" fmla="*/ 0 w 102"/>
                <a:gd name="T7" fmla="*/ 18 h 18"/>
                <a:gd name="T8" fmla="*/ 0 w 102"/>
                <a:gd name="T9" fmla="*/ 0 h 18"/>
                <a:gd name="T10" fmla="*/ 2 w 102"/>
                <a:gd name="T11" fmla="*/ 0 h 18"/>
                <a:gd name="T12" fmla="*/ 101 w 102"/>
                <a:gd name="T13" fmla="*/ 0 h 18"/>
                <a:gd name="T14" fmla="*/ 101 w 102"/>
                <a:gd name="T15" fmla="*/ 18 h 18"/>
                <a:gd name="T16" fmla="*/ 2 w 102"/>
                <a:gd name="T17" fmla="*/ 18 h 18"/>
                <a:gd name="T18" fmla="*/ 2 w 102"/>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8"/>
                <a:gd name="T32" fmla="*/ 102 w 102"/>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8">
                  <a:moveTo>
                    <a:pt x="0" y="0"/>
                  </a:moveTo>
                  <a:lnTo>
                    <a:pt x="102" y="0"/>
                  </a:lnTo>
                  <a:lnTo>
                    <a:pt x="102" y="18"/>
                  </a:lnTo>
                  <a:lnTo>
                    <a:pt x="0" y="18"/>
                  </a:lnTo>
                  <a:lnTo>
                    <a:pt x="0" y="0"/>
                  </a:lnTo>
                  <a:close/>
                  <a:moveTo>
                    <a:pt x="2" y="0"/>
                  </a:moveTo>
                  <a:lnTo>
                    <a:pt x="101" y="0"/>
                  </a:lnTo>
                  <a:lnTo>
                    <a:pt x="101" y="18"/>
                  </a:lnTo>
                  <a:lnTo>
                    <a:pt x="2" y="18"/>
                  </a:lnTo>
                  <a:lnTo>
                    <a:pt x="2" y="0"/>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2" name="Freeform 494"/>
            <p:cNvSpPr>
              <a:spLocks noEditPoints="1"/>
            </p:cNvSpPr>
            <p:nvPr/>
          </p:nvSpPr>
          <p:spPr bwMode="auto">
            <a:xfrm>
              <a:off x="3014675" y="4843467"/>
              <a:ext cx="77788" cy="14288"/>
            </a:xfrm>
            <a:custGeom>
              <a:avLst/>
              <a:gdLst>
                <a:gd name="T0" fmla="*/ 0 w 99"/>
                <a:gd name="T1" fmla="*/ 0 h 18"/>
                <a:gd name="T2" fmla="*/ 99 w 99"/>
                <a:gd name="T3" fmla="*/ 0 h 18"/>
                <a:gd name="T4" fmla="*/ 99 w 99"/>
                <a:gd name="T5" fmla="*/ 18 h 18"/>
                <a:gd name="T6" fmla="*/ 0 w 99"/>
                <a:gd name="T7" fmla="*/ 18 h 18"/>
                <a:gd name="T8" fmla="*/ 0 w 99"/>
                <a:gd name="T9" fmla="*/ 0 h 18"/>
                <a:gd name="T10" fmla="*/ 3 w 99"/>
                <a:gd name="T11" fmla="*/ 1 h 18"/>
                <a:gd name="T12" fmla="*/ 97 w 99"/>
                <a:gd name="T13" fmla="*/ 1 h 18"/>
                <a:gd name="T14" fmla="*/ 97 w 99"/>
                <a:gd name="T15" fmla="*/ 17 h 18"/>
                <a:gd name="T16" fmla="*/ 3 w 99"/>
                <a:gd name="T17" fmla="*/ 17 h 18"/>
                <a:gd name="T18" fmla="*/ 3 w 99"/>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18"/>
                <a:gd name="T32" fmla="*/ 99 w 99"/>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18">
                  <a:moveTo>
                    <a:pt x="0" y="0"/>
                  </a:moveTo>
                  <a:lnTo>
                    <a:pt x="99" y="0"/>
                  </a:lnTo>
                  <a:lnTo>
                    <a:pt x="99" y="18"/>
                  </a:lnTo>
                  <a:lnTo>
                    <a:pt x="0" y="18"/>
                  </a:lnTo>
                  <a:lnTo>
                    <a:pt x="0" y="0"/>
                  </a:lnTo>
                  <a:close/>
                  <a:moveTo>
                    <a:pt x="3" y="1"/>
                  </a:moveTo>
                  <a:lnTo>
                    <a:pt x="97" y="1"/>
                  </a:lnTo>
                  <a:lnTo>
                    <a:pt x="97" y="17"/>
                  </a:lnTo>
                  <a:lnTo>
                    <a:pt x="3" y="17"/>
                  </a:lnTo>
                  <a:lnTo>
                    <a:pt x="3" y="1"/>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3" name="Freeform 495"/>
            <p:cNvSpPr>
              <a:spLocks noEditPoints="1"/>
            </p:cNvSpPr>
            <p:nvPr/>
          </p:nvSpPr>
          <p:spPr bwMode="auto">
            <a:xfrm>
              <a:off x="3016262" y="4845055"/>
              <a:ext cx="74613" cy="11113"/>
            </a:xfrm>
            <a:custGeom>
              <a:avLst/>
              <a:gdLst>
                <a:gd name="T0" fmla="*/ 0 w 94"/>
                <a:gd name="T1" fmla="*/ 0 h 16"/>
                <a:gd name="T2" fmla="*/ 94 w 94"/>
                <a:gd name="T3" fmla="*/ 0 h 16"/>
                <a:gd name="T4" fmla="*/ 94 w 94"/>
                <a:gd name="T5" fmla="*/ 16 h 16"/>
                <a:gd name="T6" fmla="*/ 0 w 94"/>
                <a:gd name="T7" fmla="*/ 16 h 16"/>
                <a:gd name="T8" fmla="*/ 0 w 94"/>
                <a:gd name="T9" fmla="*/ 0 h 16"/>
                <a:gd name="T10" fmla="*/ 2 w 94"/>
                <a:gd name="T11" fmla="*/ 0 h 16"/>
                <a:gd name="T12" fmla="*/ 91 w 94"/>
                <a:gd name="T13" fmla="*/ 0 h 16"/>
                <a:gd name="T14" fmla="*/ 91 w 94"/>
                <a:gd name="T15" fmla="*/ 16 h 16"/>
                <a:gd name="T16" fmla="*/ 2 w 94"/>
                <a:gd name="T17" fmla="*/ 16 h 16"/>
                <a:gd name="T18" fmla="*/ 2 w 94"/>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16"/>
                <a:gd name="T32" fmla="*/ 94 w 9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16">
                  <a:moveTo>
                    <a:pt x="0" y="0"/>
                  </a:moveTo>
                  <a:lnTo>
                    <a:pt x="94" y="0"/>
                  </a:lnTo>
                  <a:lnTo>
                    <a:pt x="94" y="16"/>
                  </a:lnTo>
                  <a:lnTo>
                    <a:pt x="0" y="16"/>
                  </a:lnTo>
                  <a:lnTo>
                    <a:pt x="0" y="0"/>
                  </a:lnTo>
                  <a:close/>
                  <a:moveTo>
                    <a:pt x="2" y="0"/>
                  </a:moveTo>
                  <a:lnTo>
                    <a:pt x="91" y="0"/>
                  </a:lnTo>
                  <a:lnTo>
                    <a:pt x="91" y="16"/>
                  </a:lnTo>
                  <a:lnTo>
                    <a:pt x="2" y="16"/>
                  </a:lnTo>
                  <a:lnTo>
                    <a:pt x="2"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4" name="Freeform 496"/>
            <p:cNvSpPr>
              <a:spLocks noEditPoints="1"/>
            </p:cNvSpPr>
            <p:nvPr/>
          </p:nvSpPr>
          <p:spPr bwMode="auto">
            <a:xfrm>
              <a:off x="3017850" y="4845055"/>
              <a:ext cx="71438" cy="11113"/>
            </a:xfrm>
            <a:custGeom>
              <a:avLst/>
              <a:gdLst>
                <a:gd name="T0" fmla="*/ 0 w 89"/>
                <a:gd name="T1" fmla="*/ 0 h 16"/>
                <a:gd name="T2" fmla="*/ 89 w 89"/>
                <a:gd name="T3" fmla="*/ 0 h 16"/>
                <a:gd name="T4" fmla="*/ 89 w 89"/>
                <a:gd name="T5" fmla="*/ 16 h 16"/>
                <a:gd name="T6" fmla="*/ 0 w 89"/>
                <a:gd name="T7" fmla="*/ 16 h 16"/>
                <a:gd name="T8" fmla="*/ 0 w 89"/>
                <a:gd name="T9" fmla="*/ 0 h 16"/>
                <a:gd name="T10" fmla="*/ 2 w 89"/>
                <a:gd name="T11" fmla="*/ 0 h 16"/>
                <a:gd name="T12" fmla="*/ 87 w 89"/>
                <a:gd name="T13" fmla="*/ 0 h 16"/>
                <a:gd name="T14" fmla="*/ 87 w 89"/>
                <a:gd name="T15" fmla="*/ 16 h 16"/>
                <a:gd name="T16" fmla="*/ 2 w 89"/>
                <a:gd name="T17" fmla="*/ 16 h 16"/>
                <a:gd name="T18" fmla="*/ 2 w 89"/>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6"/>
                <a:gd name="T32" fmla="*/ 89 w 89"/>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6">
                  <a:moveTo>
                    <a:pt x="0" y="0"/>
                  </a:moveTo>
                  <a:lnTo>
                    <a:pt x="89" y="0"/>
                  </a:lnTo>
                  <a:lnTo>
                    <a:pt x="89" y="16"/>
                  </a:lnTo>
                  <a:lnTo>
                    <a:pt x="0" y="16"/>
                  </a:lnTo>
                  <a:lnTo>
                    <a:pt x="0" y="0"/>
                  </a:lnTo>
                  <a:close/>
                  <a:moveTo>
                    <a:pt x="2" y="0"/>
                  </a:moveTo>
                  <a:lnTo>
                    <a:pt x="87" y="0"/>
                  </a:lnTo>
                  <a:lnTo>
                    <a:pt x="87" y="16"/>
                  </a:lnTo>
                  <a:lnTo>
                    <a:pt x="2" y="16"/>
                  </a:lnTo>
                  <a:lnTo>
                    <a:pt x="2" y="0"/>
                  </a:lnTo>
                  <a:close/>
                </a:path>
              </a:pathLst>
            </a:custGeom>
            <a:solidFill>
              <a:srgbClr val="DBDBD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5" name="Freeform 497"/>
            <p:cNvSpPr>
              <a:spLocks noEditPoints="1"/>
            </p:cNvSpPr>
            <p:nvPr/>
          </p:nvSpPr>
          <p:spPr bwMode="auto">
            <a:xfrm>
              <a:off x="3019437" y="4845055"/>
              <a:ext cx="66675" cy="11113"/>
            </a:xfrm>
            <a:custGeom>
              <a:avLst/>
              <a:gdLst>
                <a:gd name="T0" fmla="*/ 0 w 85"/>
                <a:gd name="T1" fmla="*/ 0 h 16"/>
                <a:gd name="T2" fmla="*/ 85 w 85"/>
                <a:gd name="T3" fmla="*/ 0 h 16"/>
                <a:gd name="T4" fmla="*/ 85 w 85"/>
                <a:gd name="T5" fmla="*/ 16 h 16"/>
                <a:gd name="T6" fmla="*/ 0 w 85"/>
                <a:gd name="T7" fmla="*/ 16 h 16"/>
                <a:gd name="T8" fmla="*/ 0 w 85"/>
                <a:gd name="T9" fmla="*/ 0 h 16"/>
                <a:gd name="T10" fmla="*/ 3 w 85"/>
                <a:gd name="T11" fmla="*/ 2 h 16"/>
                <a:gd name="T12" fmla="*/ 83 w 85"/>
                <a:gd name="T13" fmla="*/ 2 h 16"/>
                <a:gd name="T14" fmla="*/ 83 w 85"/>
                <a:gd name="T15" fmla="*/ 15 h 16"/>
                <a:gd name="T16" fmla="*/ 3 w 85"/>
                <a:gd name="T17" fmla="*/ 15 h 16"/>
                <a:gd name="T18" fmla="*/ 3 w 85"/>
                <a:gd name="T19" fmla="*/ 2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16"/>
                <a:gd name="T32" fmla="*/ 85 w 8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16">
                  <a:moveTo>
                    <a:pt x="0" y="0"/>
                  </a:moveTo>
                  <a:lnTo>
                    <a:pt x="85" y="0"/>
                  </a:lnTo>
                  <a:lnTo>
                    <a:pt x="85" y="16"/>
                  </a:lnTo>
                  <a:lnTo>
                    <a:pt x="0" y="16"/>
                  </a:lnTo>
                  <a:lnTo>
                    <a:pt x="0" y="0"/>
                  </a:lnTo>
                  <a:close/>
                  <a:moveTo>
                    <a:pt x="3" y="2"/>
                  </a:moveTo>
                  <a:lnTo>
                    <a:pt x="83" y="2"/>
                  </a:lnTo>
                  <a:lnTo>
                    <a:pt x="83" y="15"/>
                  </a:lnTo>
                  <a:lnTo>
                    <a:pt x="3" y="15"/>
                  </a:lnTo>
                  <a:lnTo>
                    <a:pt x="3" y="2"/>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6" name="Freeform 498"/>
            <p:cNvSpPr>
              <a:spLocks noEditPoints="1"/>
            </p:cNvSpPr>
            <p:nvPr/>
          </p:nvSpPr>
          <p:spPr bwMode="auto">
            <a:xfrm>
              <a:off x="3021025" y="4845055"/>
              <a:ext cx="63500" cy="11113"/>
            </a:xfrm>
            <a:custGeom>
              <a:avLst/>
              <a:gdLst>
                <a:gd name="T0" fmla="*/ 0 w 80"/>
                <a:gd name="T1" fmla="*/ 0 h 13"/>
                <a:gd name="T2" fmla="*/ 80 w 80"/>
                <a:gd name="T3" fmla="*/ 0 h 13"/>
                <a:gd name="T4" fmla="*/ 80 w 80"/>
                <a:gd name="T5" fmla="*/ 13 h 13"/>
                <a:gd name="T6" fmla="*/ 0 w 80"/>
                <a:gd name="T7" fmla="*/ 13 h 13"/>
                <a:gd name="T8" fmla="*/ 0 w 80"/>
                <a:gd name="T9" fmla="*/ 0 h 13"/>
                <a:gd name="T10" fmla="*/ 2 w 80"/>
                <a:gd name="T11" fmla="*/ 0 h 13"/>
                <a:gd name="T12" fmla="*/ 77 w 80"/>
                <a:gd name="T13" fmla="*/ 0 h 13"/>
                <a:gd name="T14" fmla="*/ 77 w 80"/>
                <a:gd name="T15" fmla="*/ 13 h 13"/>
                <a:gd name="T16" fmla="*/ 2 w 80"/>
                <a:gd name="T17" fmla="*/ 13 h 13"/>
                <a:gd name="T18" fmla="*/ 2 w 80"/>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13"/>
                <a:gd name="T32" fmla="*/ 80 w 8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13">
                  <a:moveTo>
                    <a:pt x="0" y="0"/>
                  </a:moveTo>
                  <a:lnTo>
                    <a:pt x="80" y="0"/>
                  </a:lnTo>
                  <a:lnTo>
                    <a:pt x="80" y="13"/>
                  </a:lnTo>
                  <a:lnTo>
                    <a:pt x="0" y="13"/>
                  </a:lnTo>
                  <a:lnTo>
                    <a:pt x="0" y="0"/>
                  </a:lnTo>
                  <a:close/>
                  <a:moveTo>
                    <a:pt x="2" y="0"/>
                  </a:moveTo>
                  <a:lnTo>
                    <a:pt x="77" y="0"/>
                  </a:lnTo>
                  <a:lnTo>
                    <a:pt x="77" y="13"/>
                  </a:lnTo>
                  <a:lnTo>
                    <a:pt x="2" y="13"/>
                  </a:lnTo>
                  <a:lnTo>
                    <a:pt x="2"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7" name="Freeform 499"/>
            <p:cNvSpPr>
              <a:spLocks noEditPoints="1"/>
            </p:cNvSpPr>
            <p:nvPr/>
          </p:nvSpPr>
          <p:spPr bwMode="auto">
            <a:xfrm>
              <a:off x="3022612" y="4845055"/>
              <a:ext cx="60325" cy="11113"/>
            </a:xfrm>
            <a:custGeom>
              <a:avLst/>
              <a:gdLst>
                <a:gd name="T0" fmla="*/ 0 w 75"/>
                <a:gd name="T1" fmla="*/ 0 h 13"/>
                <a:gd name="T2" fmla="*/ 75 w 75"/>
                <a:gd name="T3" fmla="*/ 0 h 13"/>
                <a:gd name="T4" fmla="*/ 75 w 75"/>
                <a:gd name="T5" fmla="*/ 13 h 13"/>
                <a:gd name="T6" fmla="*/ 0 w 75"/>
                <a:gd name="T7" fmla="*/ 13 h 13"/>
                <a:gd name="T8" fmla="*/ 0 w 75"/>
                <a:gd name="T9" fmla="*/ 0 h 13"/>
                <a:gd name="T10" fmla="*/ 2 w 75"/>
                <a:gd name="T11" fmla="*/ 0 h 13"/>
                <a:gd name="T12" fmla="*/ 73 w 75"/>
                <a:gd name="T13" fmla="*/ 0 h 13"/>
                <a:gd name="T14" fmla="*/ 73 w 75"/>
                <a:gd name="T15" fmla="*/ 13 h 13"/>
                <a:gd name="T16" fmla="*/ 2 w 75"/>
                <a:gd name="T17" fmla="*/ 13 h 13"/>
                <a:gd name="T18" fmla="*/ 2 w 75"/>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13"/>
                <a:gd name="T32" fmla="*/ 75 w 7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13">
                  <a:moveTo>
                    <a:pt x="0" y="0"/>
                  </a:moveTo>
                  <a:lnTo>
                    <a:pt x="75" y="0"/>
                  </a:lnTo>
                  <a:lnTo>
                    <a:pt x="75" y="13"/>
                  </a:lnTo>
                  <a:lnTo>
                    <a:pt x="0" y="13"/>
                  </a:lnTo>
                  <a:lnTo>
                    <a:pt x="0" y="0"/>
                  </a:lnTo>
                  <a:close/>
                  <a:moveTo>
                    <a:pt x="2" y="0"/>
                  </a:moveTo>
                  <a:lnTo>
                    <a:pt x="73" y="0"/>
                  </a:lnTo>
                  <a:lnTo>
                    <a:pt x="73" y="13"/>
                  </a:lnTo>
                  <a:lnTo>
                    <a:pt x="2" y="13"/>
                  </a:lnTo>
                  <a:lnTo>
                    <a:pt x="2"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8" name="Freeform 500"/>
            <p:cNvSpPr>
              <a:spLocks noEditPoints="1"/>
            </p:cNvSpPr>
            <p:nvPr/>
          </p:nvSpPr>
          <p:spPr bwMode="auto">
            <a:xfrm>
              <a:off x="3025787" y="4845055"/>
              <a:ext cx="55563" cy="11113"/>
            </a:xfrm>
            <a:custGeom>
              <a:avLst/>
              <a:gdLst>
                <a:gd name="T0" fmla="*/ 0 w 71"/>
                <a:gd name="T1" fmla="*/ 0 h 13"/>
                <a:gd name="T2" fmla="*/ 71 w 71"/>
                <a:gd name="T3" fmla="*/ 0 h 13"/>
                <a:gd name="T4" fmla="*/ 71 w 71"/>
                <a:gd name="T5" fmla="*/ 13 h 13"/>
                <a:gd name="T6" fmla="*/ 0 w 71"/>
                <a:gd name="T7" fmla="*/ 13 h 13"/>
                <a:gd name="T8" fmla="*/ 0 w 71"/>
                <a:gd name="T9" fmla="*/ 0 h 13"/>
                <a:gd name="T10" fmla="*/ 3 w 71"/>
                <a:gd name="T11" fmla="*/ 1 h 13"/>
                <a:gd name="T12" fmla="*/ 68 w 71"/>
                <a:gd name="T13" fmla="*/ 1 h 13"/>
                <a:gd name="T14" fmla="*/ 68 w 71"/>
                <a:gd name="T15" fmla="*/ 11 h 13"/>
                <a:gd name="T16" fmla="*/ 3 w 71"/>
                <a:gd name="T17" fmla="*/ 11 h 13"/>
                <a:gd name="T18" fmla="*/ 3 w 71"/>
                <a:gd name="T19" fmla="*/ 1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13"/>
                <a:gd name="T32" fmla="*/ 71 w 71"/>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13">
                  <a:moveTo>
                    <a:pt x="0" y="0"/>
                  </a:moveTo>
                  <a:lnTo>
                    <a:pt x="71" y="0"/>
                  </a:lnTo>
                  <a:lnTo>
                    <a:pt x="71" y="13"/>
                  </a:lnTo>
                  <a:lnTo>
                    <a:pt x="0" y="13"/>
                  </a:lnTo>
                  <a:lnTo>
                    <a:pt x="0" y="0"/>
                  </a:lnTo>
                  <a:close/>
                  <a:moveTo>
                    <a:pt x="3" y="1"/>
                  </a:moveTo>
                  <a:lnTo>
                    <a:pt x="68" y="1"/>
                  </a:lnTo>
                  <a:lnTo>
                    <a:pt x="68" y="11"/>
                  </a:lnTo>
                  <a:lnTo>
                    <a:pt x="3" y="11"/>
                  </a:lnTo>
                  <a:lnTo>
                    <a:pt x="3" y="1"/>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09" name="Freeform 501"/>
            <p:cNvSpPr>
              <a:spLocks noEditPoints="1"/>
            </p:cNvSpPr>
            <p:nvPr/>
          </p:nvSpPr>
          <p:spPr bwMode="auto">
            <a:xfrm>
              <a:off x="3027375" y="4846642"/>
              <a:ext cx="52388" cy="7938"/>
            </a:xfrm>
            <a:custGeom>
              <a:avLst/>
              <a:gdLst>
                <a:gd name="T0" fmla="*/ 0 w 65"/>
                <a:gd name="T1" fmla="*/ 0 h 10"/>
                <a:gd name="T2" fmla="*/ 65 w 65"/>
                <a:gd name="T3" fmla="*/ 0 h 10"/>
                <a:gd name="T4" fmla="*/ 65 w 65"/>
                <a:gd name="T5" fmla="*/ 10 h 10"/>
                <a:gd name="T6" fmla="*/ 0 w 65"/>
                <a:gd name="T7" fmla="*/ 10 h 10"/>
                <a:gd name="T8" fmla="*/ 0 w 65"/>
                <a:gd name="T9" fmla="*/ 0 h 10"/>
                <a:gd name="T10" fmla="*/ 2 w 65"/>
                <a:gd name="T11" fmla="*/ 0 h 10"/>
                <a:gd name="T12" fmla="*/ 63 w 65"/>
                <a:gd name="T13" fmla="*/ 0 h 10"/>
                <a:gd name="T14" fmla="*/ 63 w 65"/>
                <a:gd name="T15" fmla="*/ 10 h 10"/>
                <a:gd name="T16" fmla="*/ 2 w 65"/>
                <a:gd name="T17" fmla="*/ 10 h 10"/>
                <a:gd name="T18" fmla="*/ 2 w 65"/>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10"/>
                <a:gd name="T32" fmla="*/ 65 w 65"/>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10">
                  <a:moveTo>
                    <a:pt x="0" y="0"/>
                  </a:moveTo>
                  <a:lnTo>
                    <a:pt x="65" y="0"/>
                  </a:lnTo>
                  <a:lnTo>
                    <a:pt x="65" y="10"/>
                  </a:lnTo>
                  <a:lnTo>
                    <a:pt x="0" y="10"/>
                  </a:lnTo>
                  <a:lnTo>
                    <a:pt x="0" y="0"/>
                  </a:lnTo>
                  <a:close/>
                  <a:moveTo>
                    <a:pt x="2" y="0"/>
                  </a:moveTo>
                  <a:lnTo>
                    <a:pt x="63" y="0"/>
                  </a:lnTo>
                  <a:lnTo>
                    <a:pt x="63" y="10"/>
                  </a:lnTo>
                  <a:lnTo>
                    <a:pt x="2" y="10"/>
                  </a:lnTo>
                  <a:lnTo>
                    <a:pt x="2" y="0"/>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0" name="Freeform 502"/>
            <p:cNvSpPr>
              <a:spLocks noEditPoints="1"/>
            </p:cNvSpPr>
            <p:nvPr/>
          </p:nvSpPr>
          <p:spPr bwMode="auto">
            <a:xfrm>
              <a:off x="3028962" y="4846642"/>
              <a:ext cx="49213" cy="7938"/>
            </a:xfrm>
            <a:custGeom>
              <a:avLst/>
              <a:gdLst>
                <a:gd name="T0" fmla="*/ 0 w 61"/>
                <a:gd name="T1" fmla="*/ 0 h 10"/>
                <a:gd name="T2" fmla="*/ 61 w 61"/>
                <a:gd name="T3" fmla="*/ 0 h 10"/>
                <a:gd name="T4" fmla="*/ 61 w 61"/>
                <a:gd name="T5" fmla="*/ 10 h 10"/>
                <a:gd name="T6" fmla="*/ 0 w 61"/>
                <a:gd name="T7" fmla="*/ 10 h 10"/>
                <a:gd name="T8" fmla="*/ 0 w 61"/>
                <a:gd name="T9" fmla="*/ 0 h 10"/>
                <a:gd name="T10" fmla="*/ 2 w 61"/>
                <a:gd name="T11" fmla="*/ 0 h 10"/>
                <a:gd name="T12" fmla="*/ 59 w 61"/>
                <a:gd name="T13" fmla="*/ 0 h 10"/>
                <a:gd name="T14" fmla="*/ 59 w 61"/>
                <a:gd name="T15" fmla="*/ 10 h 10"/>
                <a:gd name="T16" fmla="*/ 2 w 61"/>
                <a:gd name="T17" fmla="*/ 10 h 10"/>
                <a:gd name="T18" fmla="*/ 2 w 61"/>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
                <a:gd name="T31" fmla="*/ 0 h 10"/>
                <a:gd name="T32" fmla="*/ 61 w 61"/>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 h="10">
                  <a:moveTo>
                    <a:pt x="0" y="0"/>
                  </a:moveTo>
                  <a:lnTo>
                    <a:pt x="61" y="0"/>
                  </a:lnTo>
                  <a:lnTo>
                    <a:pt x="61" y="10"/>
                  </a:lnTo>
                  <a:lnTo>
                    <a:pt x="0" y="10"/>
                  </a:lnTo>
                  <a:lnTo>
                    <a:pt x="0" y="0"/>
                  </a:lnTo>
                  <a:close/>
                  <a:moveTo>
                    <a:pt x="2" y="0"/>
                  </a:moveTo>
                  <a:lnTo>
                    <a:pt x="59" y="0"/>
                  </a:lnTo>
                  <a:lnTo>
                    <a:pt x="59" y="10"/>
                  </a:lnTo>
                  <a:lnTo>
                    <a:pt x="2" y="10"/>
                  </a:lnTo>
                  <a:lnTo>
                    <a:pt x="2"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1" name="Freeform 503"/>
            <p:cNvSpPr>
              <a:spLocks noEditPoints="1"/>
            </p:cNvSpPr>
            <p:nvPr/>
          </p:nvSpPr>
          <p:spPr bwMode="auto">
            <a:xfrm>
              <a:off x="3030550" y="4846642"/>
              <a:ext cx="44450" cy="7938"/>
            </a:xfrm>
            <a:custGeom>
              <a:avLst/>
              <a:gdLst>
                <a:gd name="T0" fmla="*/ 0 w 57"/>
                <a:gd name="T1" fmla="*/ 0 h 10"/>
                <a:gd name="T2" fmla="*/ 57 w 57"/>
                <a:gd name="T3" fmla="*/ 0 h 10"/>
                <a:gd name="T4" fmla="*/ 57 w 57"/>
                <a:gd name="T5" fmla="*/ 10 h 10"/>
                <a:gd name="T6" fmla="*/ 0 w 57"/>
                <a:gd name="T7" fmla="*/ 10 h 10"/>
                <a:gd name="T8" fmla="*/ 0 w 57"/>
                <a:gd name="T9" fmla="*/ 0 h 10"/>
                <a:gd name="T10" fmla="*/ 3 w 57"/>
                <a:gd name="T11" fmla="*/ 1 h 10"/>
                <a:gd name="T12" fmla="*/ 54 w 57"/>
                <a:gd name="T13" fmla="*/ 1 h 10"/>
                <a:gd name="T14" fmla="*/ 54 w 57"/>
                <a:gd name="T15" fmla="*/ 9 h 10"/>
                <a:gd name="T16" fmla="*/ 3 w 57"/>
                <a:gd name="T17" fmla="*/ 9 h 10"/>
                <a:gd name="T18" fmla="*/ 3 w 57"/>
                <a:gd name="T19" fmla="*/ 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10"/>
                <a:gd name="T32" fmla="*/ 57 w 57"/>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10">
                  <a:moveTo>
                    <a:pt x="0" y="0"/>
                  </a:moveTo>
                  <a:lnTo>
                    <a:pt x="57" y="0"/>
                  </a:lnTo>
                  <a:lnTo>
                    <a:pt x="57" y="10"/>
                  </a:lnTo>
                  <a:lnTo>
                    <a:pt x="0" y="10"/>
                  </a:lnTo>
                  <a:lnTo>
                    <a:pt x="0" y="0"/>
                  </a:lnTo>
                  <a:close/>
                  <a:moveTo>
                    <a:pt x="3" y="1"/>
                  </a:moveTo>
                  <a:lnTo>
                    <a:pt x="54" y="1"/>
                  </a:lnTo>
                  <a:lnTo>
                    <a:pt x="54" y="9"/>
                  </a:lnTo>
                  <a:lnTo>
                    <a:pt x="3" y="9"/>
                  </a:lnTo>
                  <a:lnTo>
                    <a:pt x="3" y="1"/>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2" name="Freeform 504"/>
            <p:cNvSpPr>
              <a:spLocks noEditPoints="1"/>
            </p:cNvSpPr>
            <p:nvPr/>
          </p:nvSpPr>
          <p:spPr bwMode="auto">
            <a:xfrm>
              <a:off x="3032137" y="4848230"/>
              <a:ext cx="41275" cy="6350"/>
            </a:xfrm>
            <a:custGeom>
              <a:avLst/>
              <a:gdLst>
                <a:gd name="T0" fmla="*/ 0 w 51"/>
                <a:gd name="T1" fmla="*/ 0 h 8"/>
                <a:gd name="T2" fmla="*/ 51 w 51"/>
                <a:gd name="T3" fmla="*/ 0 h 8"/>
                <a:gd name="T4" fmla="*/ 51 w 51"/>
                <a:gd name="T5" fmla="*/ 8 h 8"/>
                <a:gd name="T6" fmla="*/ 0 w 51"/>
                <a:gd name="T7" fmla="*/ 8 h 8"/>
                <a:gd name="T8" fmla="*/ 0 w 51"/>
                <a:gd name="T9" fmla="*/ 0 h 8"/>
                <a:gd name="T10" fmla="*/ 2 w 51"/>
                <a:gd name="T11" fmla="*/ 0 h 8"/>
                <a:gd name="T12" fmla="*/ 49 w 51"/>
                <a:gd name="T13" fmla="*/ 0 h 8"/>
                <a:gd name="T14" fmla="*/ 49 w 51"/>
                <a:gd name="T15" fmla="*/ 8 h 8"/>
                <a:gd name="T16" fmla="*/ 2 w 51"/>
                <a:gd name="T17" fmla="*/ 8 h 8"/>
                <a:gd name="T18" fmla="*/ 2 w 51"/>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8"/>
                <a:gd name="T32" fmla="*/ 51 w 51"/>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8">
                  <a:moveTo>
                    <a:pt x="0" y="0"/>
                  </a:moveTo>
                  <a:lnTo>
                    <a:pt x="51" y="0"/>
                  </a:lnTo>
                  <a:lnTo>
                    <a:pt x="51" y="8"/>
                  </a:lnTo>
                  <a:lnTo>
                    <a:pt x="0" y="8"/>
                  </a:lnTo>
                  <a:lnTo>
                    <a:pt x="0" y="0"/>
                  </a:lnTo>
                  <a:close/>
                  <a:moveTo>
                    <a:pt x="2" y="0"/>
                  </a:moveTo>
                  <a:lnTo>
                    <a:pt x="49" y="0"/>
                  </a:lnTo>
                  <a:lnTo>
                    <a:pt x="49" y="8"/>
                  </a:lnTo>
                  <a:lnTo>
                    <a:pt x="2" y="8"/>
                  </a:lnTo>
                  <a:lnTo>
                    <a:pt x="2" y="0"/>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3" name="Freeform 505"/>
            <p:cNvSpPr>
              <a:spLocks noEditPoints="1"/>
            </p:cNvSpPr>
            <p:nvPr/>
          </p:nvSpPr>
          <p:spPr bwMode="auto">
            <a:xfrm>
              <a:off x="3035313" y="4848230"/>
              <a:ext cx="36513" cy="6350"/>
            </a:xfrm>
            <a:custGeom>
              <a:avLst/>
              <a:gdLst>
                <a:gd name="T0" fmla="*/ 0 w 47"/>
                <a:gd name="T1" fmla="*/ 0 h 8"/>
                <a:gd name="T2" fmla="*/ 47 w 47"/>
                <a:gd name="T3" fmla="*/ 0 h 8"/>
                <a:gd name="T4" fmla="*/ 47 w 47"/>
                <a:gd name="T5" fmla="*/ 8 h 8"/>
                <a:gd name="T6" fmla="*/ 0 w 47"/>
                <a:gd name="T7" fmla="*/ 8 h 8"/>
                <a:gd name="T8" fmla="*/ 0 w 47"/>
                <a:gd name="T9" fmla="*/ 0 h 8"/>
                <a:gd name="T10" fmla="*/ 2 w 47"/>
                <a:gd name="T11" fmla="*/ 0 h 8"/>
                <a:gd name="T12" fmla="*/ 45 w 47"/>
                <a:gd name="T13" fmla="*/ 0 h 8"/>
                <a:gd name="T14" fmla="*/ 45 w 47"/>
                <a:gd name="T15" fmla="*/ 8 h 8"/>
                <a:gd name="T16" fmla="*/ 2 w 47"/>
                <a:gd name="T17" fmla="*/ 8 h 8"/>
                <a:gd name="T18" fmla="*/ 2 w 47"/>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8"/>
                <a:gd name="T32" fmla="*/ 47 w 47"/>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8">
                  <a:moveTo>
                    <a:pt x="0" y="0"/>
                  </a:moveTo>
                  <a:lnTo>
                    <a:pt x="47" y="0"/>
                  </a:lnTo>
                  <a:lnTo>
                    <a:pt x="47" y="8"/>
                  </a:lnTo>
                  <a:lnTo>
                    <a:pt x="0" y="8"/>
                  </a:lnTo>
                  <a:lnTo>
                    <a:pt x="0" y="0"/>
                  </a:lnTo>
                  <a:close/>
                  <a:moveTo>
                    <a:pt x="2" y="0"/>
                  </a:moveTo>
                  <a:lnTo>
                    <a:pt x="45" y="0"/>
                  </a:lnTo>
                  <a:lnTo>
                    <a:pt x="45" y="8"/>
                  </a:lnTo>
                  <a:lnTo>
                    <a:pt x="2" y="8"/>
                  </a:lnTo>
                  <a:lnTo>
                    <a:pt x="2"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4" name="Freeform 506"/>
            <p:cNvSpPr>
              <a:spLocks noEditPoints="1"/>
            </p:cNvSpPr>
            <p:nvPr/>
          </p:nvSpPr>
          <p:spPr bwMode="auto">
            <a:xfrm>
              <a:off x="3036900" y="4848230"/>
              <a:ext cx="33338" cy="6350"/>
            </a:xfrm>
            <a:custGeom>
              <a:avLst/>
              <a:gdLst>
                <a:gd name="T0" fmla="*/ 0 w 43"/>
                <a:gd name="T1" fmla="*/ 0 h 8"/>
                <a:gd name="T2" fmla="*/ 43 w 43"/>
                <a:gd name="T3" fmla="*/ 0 h 8"/>
                <a:gd name="T4" fmla="*/ 43 w 43"/>
                <a:gd name="T5" fmla="*/ 8 h 8"/>
                <a:gd name="T6" fmla="*/ 0 w 43"/>
                <a:gd name="T7" fmla="*/ 8 h 8"/>
                <a:gd name="T8" fmla="*/ 0 w 43"/>
                <a:gd name="T9" fmla="*/ 0 h 8"/>
                <a:gd name="T10" fmla="*/ 3 w 43"/>
                <a:gd name="T11" fmla="*/ 1 h 8"/>
                <a:gd name="T12" fmla="*/ 40 w 43"/>
                <a:gd name="T13" fmla="*/ 1 h 8"/>
                <a:gd name="T14" fmla="*/ 40 w 43"/>
                <a:gd name="T15" fmla="*/ 7 h 8"/>
                <a:gd name="T16" fmla="*/ 3 w 43"/>
                <a:gd name="T17" fmla="*/ 7 h 8"/>
                <a:gd name="T18" fmla="*/ 3 w 43"/>
                <a:gd name="T19" fmla="*/ 1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8"/>
                <a:gd name="T32" fmla="*/ 43 w 43"/>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8">
                  <a:moveTo>
                    <a:pt x="0" y="0"/>
                  </a:moveTo>
                  <a:lnTo>
                    <a:pt x="43" y="0"/>
                  </a:lnTo>
                  <a:lnTo>
                    <a:pt x="43" y="8"/>
                  </a:lnTo>
                  <a:lnTo>
                    <a:pt x="0" y="8"/>
                  </a:lnTo>
                  <a:lnTo>
                    <a:pt x="0" y="0"/>
                  </a:lnTo>
                  <a:close/>
                  <a:moveTo>
                    <a:pt x="3" y="1"/>
                  </a:moveTo>
                  <a:lnTo>
                    <a:pt x="40" y="1"/>
                  </a:lnTo>
                  <a:lnTo>
                    <a:pt x="40" y="7"/>
                  </a:lnTo>
                  <a:lnTo>
                    <a:pt x="3" y="7"/>
                  </a:lnTo>
                  <a:lnTo>
                    <a:pt x="3" y="1"/>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5" name="Freeform 507"/>
            <p:cNvSpPr>
              <a:spLocks noEditPoints="1"/>
            </p:cNvSpPr>
            <p:nvPr/>
          </p:nvSpPr>
          <p:spPr bwMode="auto">
            <a:xfrm>
              <a:off x="3038488" y="4848230"/>
              <a:ext cx="30163" cy="4763"/>
            </a:xfrm>
            <a:custGeom>
              <a:avLst/>
              <a:gdLst>
                <a:gd name="T0" fmla="*/ 0 w 37"/>
                <a:gd name="T1" fmla="*/ 0 h 6"/>
                <a:gd name="T2" fmla="*/ 37 w 37"/>
                <a:gd name="T3" fmla="*/ 0 h 6"/>
                <a:gd name="T4" fmla="*/ 37 w 37"/>
                <a:gd name="T5" fmla="*/ 6 h 6"/>
                <a:gd name="T6" fmla="*/ 0 w 37"/>
                <a:gd name="T7" fmla="*/ 6 h 6"/>
                <a:gd name="T8" fmla="*/ 0 w 37"/>
                <a:gd name="T9" fmla="*/ 0 h 6"/>
                <a:gd name="T10" fmla="*/ 2 w 37"/>
                <a:gd name="T11" fmla="*/ 0 h 6"/>
                <a:gd name="T12" fmla="*/ 35 w 37"/>
                <a:gd name="T13" fmla="*/ 0 h 6"/>
                <a:gd name="T14" fmla="*/ 35 w 37"/>
                <a:gd name="T15" fmla="*/ 6 h 6"/>
                <a:gd name="T16" fmla="*/ 2 w 37"/>
                <a:gd name="T17" fmla="*/ 6 h 6"/>
                <a:gd name="T18" fmla="*/ 2 w 37"/>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6"/>
                <a:gd name="T32" fmla="*/ 37 w 37"/>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6">
                  <a:moveTo>
                    <a:pt x="0" y="0"/>
                  </a:moveTo>
                  <a:lnTo>
                    <a:pt x="37" y="0"/>
                  </a:lnTo>
                  <a:lnTo>
                    <a:pt x="37" y="6"/>
                  </a:lnTo>
                  <a:lnTo>
                    <a:pt x="0" y="6"/>
                  </a:lnTo>
                  <a:lnTo>
                    <a:pt x="0" y="0"/>
                  </a:lnTo>
                  <a:close/>
                  <a:moveTo>
                    <a:pt x="2" y="0"/>
                  </a:moveTo>
                  <a:lnTo>
                    <a:pt x="35" y="0"/>
                  </a:lnTo>
                  <a:lnTo>
                    <a:pt x="35" y="6"/>
                  </a:lnTo>
                  <a:lnTo>
                    <a:pt x="2" y="6"/>
                  </a:lnTo>
                  <a:lnTo>
                    <a:pt x="2"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6" name="Freeform 508"/>
            <p:cNvSpPr>
              <a:spLocks noEditPoints="1"/>
            </p:cNvSpPr>
            <p:nvPr/>
          </p:nvSpPr>
          <p:spPr bwMode="auto">
            <a:xfrm>
              <a:off x="3040075" y="4848230"/>
              <a:ext cx="26988" cy="4763"/>
            </a:xfrm>
            <a:custGeom>
              <a:avLst/>
              <a:gdLst>
                <a:gd name="T0" fmla="*/ 0 w 33"/>
                <a:gd name="T1" fmla="*/ 0 h 6"/>
                <a:gd name="T2" fmla="*/ 33 w 33"/>
                <a:gd name="T3" fmla="*/ 0 h 6"/>
                <a:gd name="T4" fmla="*/ 33 w 33"/>
                <a:gd name="T5" fmla="*/ 6 h 6"/>
                <a:gd name="T6" fmla="*/ 0 w 33"/>
                <a:gd name="T7" fmla="*/ 6 h 6"/>
                <a:gd name="T8" fmla="*/ 0 w 33"/>
                <a:gd name="T9" fmla="*/ 0 h 6"/>
                <a:gd name="T10" fmla="*/ 2 w 33"/>
                <a:gd name="T11" fmla="*/ 0 h 6"/>
                <a:gd name="T12" fmla="*/ 31 w 33"/>
                <a:gd name="T13" fmla="*/ 0 h 6"/>
                <a:gd name="T14" fmla="*/ 31 w 33"/>
                <a:gd name="T15" fmla="*/ 6 h 6"/>
                <a:gd name="T16" fmla="*/ 2 w 33"/>
                <a:gd name="T17" fmla="*/ 6 h 6"/>
                <a:gd name="T18" fmla="*/ 2 w 33"/>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6"/>
                <a:gd name="T32" fmla="*/ 33 w 33"/>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6">
                  <a:moveTo>
                    <a:pt x="0" y="0"/>
                  </a:moveTo>
                  <a:lnTo>
                    <a:pt x="33" y="0"/>
                  </a:lnTo>
                  <a:lnTo>
                    <a:pt x="33" y="6"/>
                  </a:lnTo>
                  <a:lnTo>
                    <a:pt x="0" y="6"/>
                  </a:lnTo>
                  <a:lnTo>
                    <a:pt x="0" y="0"/>
                  </a:lnTo>
                  <a:close/>
                  <a:moveTo>
                    <a:pt x="2" y="0"/>
                  </a:moveTo>
                  <a:lnTo>
                    <a:pt x="31" y="0"/>
                  </a:lnTo>
                  <a:lnTo>
                    <a:pt x="31" y="6"/>
                  </a:lnTo>
                  <a:lnTo>
                    <a:pt x="2" y="6"/>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7" name="Freeform 509"/>
            <p:cNvSpPr>
              <a:spLocks noEditPoints="1"/>
            </p:cNvSpPr>
            <p:nvPr/>
          </p:nvSpPr>
          <p:spPr bwMode="auto">
            <a:xfrm>
              <a:off x="3041663" y="4848230"/>
              <a:ext cx="22225" cy="4763"/>
            </a:xfrm>
            <a:custGeom>
              <a:avLst/>
              <a:gdLst>
                <a:gd name="T0" fmla="*/ 0 w 29"/>
                <a:gd name="T1" fmla="*/ 0 h 6"/>
                <a:gd name="T2" fmla="*/ 29 w 29"/>
                <a:gd name="T3" fmla="*/ 0 h 6"/>
                <a:gd name="T4" fmla="*/ 29 w 29"/>
                <a:gd name="T5" fmla="*/ 6 h 6"/>
                <a:gd name="T6" fmla="*/ 0 w 29"/>
                <a:gd name="T7" fmla="*/ 6 h 6"/>
                <a:gd name="T8" fmla="*/ 0 w 29"/>
                <a:gd name="T9" fmla="*/ 0 h 6"/>
                <a:gd name="T10" fmla="*/ 3 w 29"/>
                <a:gd name="T11" fmla="*/ 1 h 6"/>
                <a:gd name="T12" fmla="*/ 26 w 29"/>
                <a:gd name="T13" fmla="*/ 1 h 6"/>
                <a:gd name="T14" fmla="*/ 26 w 29"/>
                <a:gd name="T15" fmla="*/ 5 h 6"/>
                <a:gd name="T16" fmla="*/ 3 w 29"/>
                <a:gd name="T17" fmla="*/ 5 h 6"/>
                <a:gd name="T18" fmla="*/ 3 w 29"/>
                <a:gd name="T19" fmla="*/ 1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6"/>
                <a:gd name="T32" fmla="*/ 29 w 29"/>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6">
                  <a:moveTo>
                    <a:pt x="0" y="0"/>
                  </a:moveTo>
                  <a:lnTo>
                    <a:pt x="29" y="0"/>
                  </a:lnTo>
                  <a:lnTo>
                    <a:pt x="29" y="6"/>
                  </a:lnTo>
                  <a:lnTo>
                    <a:pt x="0" y="6"/>
                  </a:lnTo>
                  <a:lnTo>
                    <a:pt x="0" y="0"/>
                  </a:lnTo>
                  <a:close/>
                  <a:moveTo>
                    <a:pt x="3" y="1"/>
                  </a:moveTo>
                  <a:lnTo>
                    <a:pt x="26" y="1"/>
                  </a:lnTo>
                  <a:lnTo>
                    <a:pt x="26" y="5"/>
                  </a:lnTo>
                  <a:lnTo>
                    <a:pt x="3" y="5"/>
                  </a:lnTo>
                  <a:lnTo>
                    <a:pt x="3" y="1"/>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8" name="Freeform 510"/>
            <p:cNvSpPr>
              <a:spLocks noEditPoints="1"/>
            </p:cNvSpPr>
            <p:nvPr/>
          </p:nvSpPr>
          <p:spPr bwMode="auto">
            <a:xfrm>
              <a:off x="3043250" y="4849817"/>
              <a:ext cx="19050" cy="1588"/>
            </a:xfrm>
            <a:custGeom>
              <a:avLst/>
              <a:gdLst>
                <a:gd name="T0" fmla="*/ 0 w 23"/>
                <a:gd name="T1" fmla="*/ 0 h 4"/>
                <a:gd name="T2" fmla="*/ 23 w 23"/>
                <a:gd name="T3" fmla="*/ 0 h 4"/>
                <a:gd name="T4" fmla="*/ 23 w 23"/>
                <a:gd name="T5" fmla="*/ 4 h 4"/>
                <a:gd name="T6" fmla="*/ 0 w 23"/>
                <a:gd name="T7" fmla="*/ 4 h 4"/>
                <a:gd name="T8" fmla="*/ 0 w 23"/>
                <a:gd name="T9" fmla="*/ 0 h 4"/>
                <a:gd name="T10" fmla="*/ 2 w 23"/>
                <a:gd name="T11" fmla="*/ 0 h 4"/>
                <a:gd name="T12" fmla="*/ 21 w 23"/>
                <a:gd name="T13" fmla="*/ 0 h 4"/>
                <a:gd name="T14" fmla="*/ 21 w 23"/>
                <a:gd name="T15" fmla="*/ 4 h 4"/>
                <a:gd name="T16" fmla="*/ 2 w 23"/>
                <a:gd name="T17" fmla="*/ 4 h 4"/>
                <a:gd name="T18" fmla="*/ 2 w 23"/>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4"/>
                <a:gd name="T32" fmla="*/ 23 w 23"/>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4">
                  <a:moveTo>
                    <a:pt x="0" y="0"/>
                  </a:moveTo>
                  <a:lnTo>
                    <a:pt x="23" y="0"/>
                  </a:lnTo>
                  <a:lnTo>
                    <a:pt x="23" y="4"/>
                  </a:lnTo>
                  <a:lnTo>
                    <a:pt x="0" y="4"/>
                  </a:lnTo>
                  <a:lnTo>
                    <a:pt x="0" y="0"/>
                  </a:lnTo>
                  <a:close/>
                  <a:moveTo>
                    <a:pt x="2" y="0"/>
                  </a:moveTo>
                  <a:lnTo>
                    <a:pt x="21" y="0"/>
                  </a:lnTo>
                  <a:lnTo>
                    <a:pt x="21" y="4"/>
                  </a:lnTo>
                  <a:lnTo>
                    <a:pt x="2" y="4"/>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19" name="Freeform 511"/>
            <p:cNvSpPr>
              <a:spLocks noEditPoints="1"/>
            </p:cNvSpPr>
            <p:nvPr/>
          </p:nvSpPr>
          <p:spPr bwMode="auto">
            <a:xfrm>
              <a:off x="3046425" y="4849817"/>
              <a:ext cx="14288" cy="1588"/>
            </a:xfrm>
            <a:custGeom>
              <a:avLst/>
              <a:gdLst>
                <a:gd name="T0" fmla="*/ 0 w 19"/>
                <a:gd name="T1" fmla="*/ 0 h 4"/>
                <a:gd name="T2" fmla="*/ 19 w 19"/>
                <a:gd name="T3" fmla="*/ 0 h 4"/>
                <a:gd name="T4" fmla="*/ 19 w 19"/>
                <a:gd name="T5" fmla="*/ 4 h 4"/>
                <a:gd name="T6" fmla="*/ 0 w 19"/>
                <a:gd name="T7" fmla="*/ 4 h 4"/>
                <a:gd name="T8" fmla="*/ 0 w 19"/>
                <a:gd name="T9" fmla="*/ 0 h 4"/>
                <a:gd name="T10" fmla="*/ 3 w 19"/>
                <a:gd name="T11" fmla="*/ 0 h 4"/>
                <a:gd name="T12" fmla="*/ 17 w 19"/>
                <a:gd name="T13" fmla="*/ 0 h 4"/>
                <a:gd name="T14" fmla="*/ 17 w 19"/>
                <a:gd name="T15" fmla="*/ 3 h 4"/>
                <a:gd name="T16" fmla="*/ 3 w 19"/>
                <a:gd name="T17" fmla="*/ 3 h 4"/>
                <a:gd name="T18" fmla="*/ 3 w 19"/>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
                <a:gd name="T31" fmla="*/ 0 h 4"/>
                <a:gd name="T32" fmla="*/ 19 w 19"/>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 h="4">
                  <a:moveTo>
                    <a:pt x="0" y="0"/>
                  </a:moveTo>
                  <a:lnTo>
                    <a:pt x="19" y="0"/>
                  </a:lnTo>
                  <a:lnTo>
                    <a:pt x="19" y="4"/>
                  </a:lnTo>
                  <a:lnTo>
                    <a:pt x="0" y="4"/>
                  </a:lnTo>
                  <a:lnTo>
                    <a:pt x="0" y="0"/>
                  </a:lnTo>
                  <a:close/>
                  <a:moveTo>
                    <a:pt x="3" y="0"/>
                  </a:moveTo>
                  <a:lnTo>
                    <a:pt x="17" y="0"/>
                  </a:lnTo>
                  <a:lnTo>
                    <a:pt x="17" y="3"/>
                  </a:lnTo>
                  <a:lnTo>
                    <a:pt x="3" y="3"/>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0" name="Freeform 512"/>
            <p:cNvSpPr>
              <a:spLocks noEditPoints="1"/>
            </p:cNvSpPr>
            <p:nvPr/>
          </p:nvSpPr>
          <p:spPr bwMode="auto">
            <a:xfrm>
              <a:off x="3048013" y="4849817"/>
              <a:ext cx="11113" cy="1588"/>
            </a:xfrm>
            <a:custGeom>
              <a:avLst/>
              <a:gdLst>
                <a:gd name="T0" fmla="*/ 0 w 14"/>
                <a:gd name="T1" fmla="*/ 0 h 3"/>
                <a:gd name="T2" fmla="*/ 14 w 14"/>
                <a:gd name="T3" fmla="*/ 0 h 3"/>
                <a:gd name="T4" fmla="*/ 14 w 14"/>
                <a:gd name="T5" fmla="*/ 3 h 3"/>
                <a:gd name="T6" fmla="*/ 0 w 14"/>
                <a:gd name="T7" fmla="*/ 3 h 3"/>
                <a:gd name="T8" fmla="*/ 0 w 14"/>
                <a:gd name="T9" fmla="*/ 0 h 3"/>
                <a:gd name="T10" fmla="*/ 2 w 14"/>
                <a:gd name="T11" fmla="*/ 2 h 3"/>
                <a:gd name="T12" fmla="*/ 11 w 14"/>
                <a:gd name="T13" fmla="*/ 2 h 3"/>
                <a:gd name="T14" fmla="*/ 11 w 14"/>
                <a:gd name="T15" fmla="*/ 3 h 3"/>
                <a:gd name="T16" fmla="*/ 2 w 14"/>
                <a:gd name="T17" fmla="*/ 3 h 3"/>
                <a:gd name="T18" fmla="*/ 2 w 14"/>
                <a:gd name="T19" fmla="*/ 2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3"/>
                <a:gd name="T32" fmla="*/ 14 w 14"/>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3">
                  <a:moveTo>
                    <a:pt x="0" y="0"/>
                  </a:moveTo>
                  <a:lnTo>
                    <a:pt x="14" y="0"/>
                  </a:lnTo>
                  <a:lnTo>
                    <a:pt x="14" y="3"/>
                  </a:lnTo>
                  <a:lnTo>
                    <a:pt x="0" y="3"/>
                  </a:lnTo>
                  <a:lnTo>
                    <a:pt x="0" y="0"/>
                  </a:lnTo>
                  <a:close/>
                  <a:moveTo>
                    <a:pt x="2" y="2"/>
                  </a:moveTo>
                  <a:lnTo>
                    <a:pt x="11" y="2"/>
                  </a:lnTo>
                  <a:lnTo>
                    <a:pt x="11" y="3"/>
                  </a:lnTo>
                  <a:lnTo>
                    <a:pt x="2" y="3"/>
                  </a:lnTo>
                  <a:lnTo>
                    <a:pt x="2" y="2"/>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1" name="Freeform 513"/>
            <p:cNvSpPr>
              <a:spLocks noEditPoints="1"/>
            </p:cNvSpPr>
            <p:nvPr/>
          </p:nvSpPr>
          <p:spPr bwMode="auto">
            <a:xfrm>
              <a:off x="3049600" y="4849817"/>
              <a:ext cx="7938" cy="1588"/>
            </a:xfrm>
            <a:custGeom>
              <a:avLst/>
              <a:gdLst>
                <a:gd name="T0" fmla="*/ 0 w 9"/>
                <a:gd name="T1" fmla="*/ 0 h 1"/>
                <a:gd name="T2" fmla="*/ 9 w 9"/>
                <a:gd name="T3" fmla="*/ 0 h 1"/>
                <a:gd name="T4" fmla="*/ 9 w 9"/>
                <a:gd name="T5" fmla="*/ 1 h 1"/>
                <a:gd name="T6" fmla="*/ 0 w 9"/>
                <a:gd name="T7" fmla="*/ 1 h 1"/>
                <a:gd name="T8" fmla="*/ 0 w 9"/>
                <a:gd name="T9" fmla="*/ 0 h 1"/>
                <a:gd name="T10" fmla="*/ 2 w 9"/>
                <a:gd name="T11" fmla="*/ 0 h 1"/>
                <a:gd name="T12" fmla="*/ 7 w 9"/>
                <a:gd name="T13" fmla="*/ 0 h 1"/>
                <a:gd name="T14" fmla="*/ 7 w 9"/>
                <a:gd name="T15" fmla="*/ 1 h 1"/>
                <a:gd name="T16" fmla="*/ 2 w 9"/>
                <a:gd name="T17" fmla="*/ 1 h 1"/>
                <a:gd name="T18" fmla="*/ 2 w 9"/>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1"/>
                <a:gd name="T32" fmla="*/ 9 w 9"/>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1">
                  <a:moveTo>
                    <a:pt x="0" y="0"/>
                  </a:moveTo>
                  <a:lnTo>
                    <a:pt x="9" y="0"/>
                  </a:lnTo>
                  <a:lnTo>
                    <a:pt x="9" y="1"/>
                  </a:lnTo>
                  <a:lnTo>
                    <a:pt x="0" y="1"/>
                  </a:lnTo>
                  <a:lnTo>
                    <a:pt x="0" y="0"/>
                  </a:lnTo>
                  <a:close/>
                  <a:moveTo>
                    <a:pt x="2" y="0"/>
                  </a:moveTo>
                  <a:lnTo>
                    <a:pt x="7" y="0"/>
                  </a:lnTo>
                  <a:lnTo>
                    <a:pt x="7" y="1"/>
                  </a:lnTo>
                  <a:lnTo>
                    <a:pt x="2" y="1"/>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2" name="Freeform 514"/>
            <p:cNvSpPr>
              <a:spLocks/>
            </p:cNvSpPr>
            <p:nvPr/>
          </p:nvSpPr>
          <p:spPr bwMode="auto">
            <a:xfrm>
              <a:off x="2951175" y="4833942"/>
              <a:ext cx="203201" cy="33338"/>
            </a:xfrm>
            <a:custGeom>
              <a:avLst/>
              <a:gdLst>
                <a:gd name="T0" fmla="*/ 0 w 257"/>
                <a:gd name="T1" fmla="*/ 7 h 44"/>
                <a:gd name="T2" fmla="*/ 70 w 257"/>
                <a:gd name="T3" fmla="*/ 7 h 44"/>
                <a:gd name="T4" fmla="*/ 98 w 257"/>
                <a:gd name="T5" fmla="*/ 3 h 44"/>
                <a:gd name="T6" fmla="*/ 126 w 257"/>
                <a:gd name="T7" fmla="*/ 0 h 44"/>
                <a:gd name="T8" fmla="*/ 154 w 257"/>
                <a:gd name="T9" fmla="*/ 0 h 44"/>
                <a:gd name="T10" fmla="*/ 183 w 257"/>
                <a:gd name="T11" fmla="*/ 3 h 44"/>
                <a:gd name="T12" fmla="*/ 210 w 257"/>
                <a:gd name="T13" fmla="*/ 7 h 44"/>
                <a:gd name="T14" fmla="*/ 257 w 257"/>
                <a:gd name="T15" fmla="*/ 7 h 44"/>
                <a:gd name="T16" fmla="*/ 257 w 257"/>
                <a:gd name="T17" fmla="*/ 44 h 44"/>
                <a:gd name="T18" fmla="*/ 0 w 257"/>
                <a:gd name="T19" fmla="*/ 44 h 44"/>
                <a:gd name="T20" fmla="*/ 0 w 257"/>
                <a:gd name="T21" fmla="*/ 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7"/>
                <a:gd name="T34" fmla="*/ 0 h 44"/>
                <a:gd name="T35" fmla="*/ 257 w 257"/>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7" h="44">
                  <a:moveTo>
                    <a:pt x="0" y="7"/>
                  </a:moveTo>
                  <a:lnTo>
                    <a:pt x="70" y="7"/>
                  </a:lnTo>
                  <a:lnTo>
                    <a:pt x="98" y="3"/>
                  </a:lnTo>
                  <a:lnTo>
                    <a:pt x="126" y="0"/>
                  </a:lnTo>
                  <a:lnTo>
                    <a:pt x="154" y="0"/>
                  </a:lnTo>
                  <a:lnTo>
                    <a:pt x="183" y="3"/>
                  </a:lnTo>
                  <a:lnTo>
                    <a:pt x="210" y="7"/>
                  </a:lnTo>
                  <a:lnTo>
                    <a:pt x="257" y="7"/>
                  </a:lnTo>
                  <a:lnTo>
                    <a:pt x="257" y="44"/>
                  </a:lnTo>
                  <a:lnTo>
                    <a:pt x="0" y="44"/>
                  </a:lnTo>
                  <a:lnTo>
                    <a:pt x="0" y="7"/>
                  </a:lnTo>
                </a:path>
              </a:pathLst>
            </a:custGeom>
            <a:noFill/>
            <a:ln w="1588">
              <a:solidFill>
                <a:srgbClr val="000000"/>
              </a:solid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3" name="Rectangle 222"/>
            <p:cNvSpPr>
              <a:spLocks noChangeArrowheads="1"/>
            </p:cNvSpPr>
            <p:nvPr/>
          </p:nvSpPr>
          <p:spPr bwMode="auto">
            <a:xfrm>
              <a:off x="2960700" y="4849817"/>
              <a:ext cx="184151" cy="9525"/>
            </a:xfrm>
            <a:prstGeom prst="rect">
              <a:avLst/>
            </a:prstGeom>
            <a:solidFill>
              <a:srgbClr val="FFFFFF"/>
            </a:solidFill>
            <a:ln w="1588">
              <a:solidFill>
                <a:srgbClr val="000000"/>
              </a:solidFill>
              <a:miter lim="800000"/>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4" name="Freeform 516"/>
            <p:cNvSpPr>
              <a:spLocks noEditPoints="1"/>
            </p:cNvSpPr>
            <p:nvPr/>
          </p:nvSpPr>
          <p:spPr bwMode="auto">
            <a:xfrm>
              <a:off x="2952762" y="4945067"/>
              <a:ext cx="211139" cy="26988"/>
            </a:xfrm>
            <a:custGeom>
              <a:avLst/>
              <a:gdLst>
                <a:gd name="T0" fmla="*/ 0 w 265"/>
                <a:gd name="T1" fmla="*/ 0 h 34"/>
                <a:gd name="T2" fmla="*/ 265 w 265"/>
                <a:gd name="T3" fmla="*/ 0 h 34"/>
                <a:gd name="T4" fmla="*/ 265 w 265"/>
                <a:gd name="T5" fmla="*/ 34 h 34"/>
                <a:gd name="T6" fmla="*/ 0 w 265"/>
                <a:gd name="T7" fmla="*/ 34 h 34"/>
                <a:gd name="T8" fmla="*/ 0 w 265"/>
                <a:gd name="T9" fmla="*/ 0 h 34"/>
                <a:gd name="T10" fmla="*/ 2 w 265"/>
                <a:gd name="T11" fmla="*/ 0 h 34"/>
                <a:gd name="T12" fmla="*/ 263 w 265"/>
                <a:gd name="T13" fmla="*/ 0 h 34"/>
                <a:gd name="T14" fmla="*/ 263 w 265"/>
                <a:gd name="T15" fmla="*/ 34 h 34"/>
                <a:gd name="T16" fmla="*/ 2 w 265"/>
                <a:gd name="T17" fmla="*/ 34 h 34"/>
                <a:gd name="T18" fmla="*/ 2 w 26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5"/>
                <a:gd name="T31" fmla="*/ 0 h 34"/>
                <a:gd name="T32" fmla="*/ 265 w 26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5" h="34">
                  <a:moveTo>
                    <a:pt x="0" y="0"/>
                  </a:moveTo>
                  <a:lnTo>
                    <a:pt x="265" y="0"/>
                  </a:lnTo>
                  <a:lnTo>
                    <a:pt x="265" y="34"/>
                  </a:lnTo>
                  <a:lnTo>
                    <a:pt x="0" y="34"/>
                  </a:lnTo>
                  <a:lnTo>
                    <a:pt x="0" y="0"/>
                  </a:lnTo>
                  <a:close/>
                  <a:moveTo>
                    <a:pt x="2" y="0"/>
                  </a:moveTo>
                  <a:lnTo>
                    <a:pt x="263" y="0"/>
                  </a:lnTo>
                  <a:lnTo>
                    <a:pt x="263" y="34"/>
                  </a:lnTo>
                  <a:lnTo>
                    <a:pt x="2" y="34"/>
                  </a:lnTo>
                  <a:lnTo>
                    <a:pt x="2"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5" name="Freeform 517"/>
            <p:cNvSpPr>
              <a:spLocks noEditPoints="1"/>
            </p:cNvSpPr>
            <p:nvPr/>
          </p:nvSpPr>
          <p:spPr bwMode="auto">
            <a:xfrm>
              <a:off x="2954350" y="4945067"/>
              <a:ext cx="206376" cy="26988"/>
            </a:xfrm>
            <a:custGeom>
              <a:avLst/>
              <a:gdLst>
                <a:gd name="T0" fmla="*/ 0 w 261"/>
                <a:gd name="T1" fmla="*/ 0 h 34"/>
                <a:gd name="T2" fmla="*/ 261 w 261"/>
                <a:gd name="T3" fmla="*/ 0 h 34"/>
                <a:gd name="T4" fmla="*/ 261 w 261"/>
                <a:gd name="T5" fmla="*/ 34 h 34"/>
                <a:gd name="T6" fmla="*/ 0 w 261"/>
                <a:gd name="T7" fmla="*/ 34 h 34"/>
                <a:gd name="T8" fmla="*/ 0 w 261"/>
                <a:gd name="T9" fmla="*/ 0 h 34"/>
                <a:gd name="T10" fmla="*/ 2 w 261"/>
                <a:gd name="T11" fmla="*/ 0 h 34"/>
                <a:gd name="T12" fmla="*/ 259 w 261"/>
                <a:gd name="T13" fmla="*/ 0 h 34"/>
                <a:gd name="T14" fmla="*/ 259 w 261"/>
                <a:gd name="T15" fmla="*/ 32 h 34"/>
                <a:gd name="T16" fmla="*/ 2 w 261"/>
                <a:gd name="T17" fmla="*/ 32 h 34"/>
                <a:gd name="T18" fmla="*/ 2 w 26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1"/>
                <a:gd name="T31" fmla="*/ 0 h 34"/>
                <a:gd name="T32" fmla="*/ 261 w 26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1" h="34">
                  <a:moveTo>
                    <a:pt x="0" y="0"/>
                  </a:moveTo>
                  <a:lnTo>
                    <a:pt x="261" y="0"/>
                  </a:lnTo>
                  <a:lnTo>
                    <a:pt x="261" y="34"/>
                  </a:lnTo>
                  <a:lnTo>
                    <a:pt x="0" y="34"/>
                  </a:lnTo>
                  <a:lnTo>
                    <a:pt x="0" y="0"/>
                  </a:lnTo>
                  <a:close/>
                  <a:moveTo>
                    <a:pt x="2" y="0"/>
                  </a:moveTo>
                  <a:lnTo>
                    <a:pt x="259" y="0"/>
                  </a:lnTo>
                  <a:lnTo>
                    <a:pt x="259" y="32"/>
                  </a:lnTo>
                  <a:lnTo>
                    <a:pt x="2" y="32"/>
                  </a:lnTo>
                  <a:lnTo>
                    <a:pt x="2" y="0"/>
                  </a:lnTo>
                  <a:close/>
                </a:path>
              </a:pathLst>
            </a:custGeom>
            <a:solidFill>
              <a:srgbClr val="9B9B9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6" name="Freeform 518"/>
            <p:cNvSpPr>
              <a:spLocks noEditPoints="1"/>
            </p:cNvSpPr>
            <p:nvPr/>
          </p:nvSpPr>
          <p:spPr bwMode="auto">
            <a:xfrm>
              <a:off x="2955937" y="4945067"/>
              <a:ext cx="203201" cy="25400"/>
            </a:xfrm>
            <a:custGeom>
              <a:avLst/>
              <a:gdLst>
                <a:gd name="T0" fmla="*/ 0 w 257"/>
                <a:gd name="T1" fmla="*/ 0 h 32"/>
                <a:gd name="T2" fmla="*/ 257 w 257"/>
                <a:gd name="T3" fmla="*/ 0 h 32"/>
                <a:gd name="T4" fmla="*/ 257 w 257"/>
                <a:gd name="T5" fmla="*/ 32 h 32"/>
                <a:gd name="T6" fmla="*/ 0 w 257"/>
                <a:gd name="T7" fmla="*/ 32 h 32"/>
                <a:gd name="T8" fmla="*/ 0 w 257"/>
                <a:gd name="T9" fmla="*/ 0 h 32"/>
                <a:gd name="T10" fmla="*/ 3 w 257"/>
                <a:gd name="T11" fmla="*/ 0 h 32"/>
                <a:gd name="T12" fmla="*/ 254 w 257"/>
                <a:gd name="T13" fmla="*/ 0 h 32"/>
                <a:gd name="T14" fmla="*/ 254 w 257"/>
                <a:gd name="T15" fmla="*/ 32 h 32"/>
                <a:gd name="T16" fmla="*/ 3 w 257"/>
                <a:gd name="T17" fmla="*/ 32 h 32"/>
                <a:gd name="T18" fmla="*/ 3 w 257"/>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32"/>
                <a:gd name="T32" fmla="*/ 257 w 25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32">
                  <a:moveTo>
                    <a:pt x="0" y="0"/>
                  </a:moveTo>
                  <a:lnTo>
                    <a:pt x="257" y="0"/>
                  </a:lnTo>
                  <a:lnTo>
                    <a:pt x="257" y="32"/>
                  </a:lnTo>
                  <a:lnTo>
                    <a:pt x="0" y="32"/>
                  </a:lnTo>
                  <a:lnTo>
                    <a:pt x="0" y="0"/>
                  </a:lnTo>
                  <a:close/>
                  <a:moveTo>
                    <a:pt x="3" y="0"/>
                  </a:moveTo>
                  <a:lnTo>
                    <a:pt x="254" y="0"/>
                  </a:lnTo>
                  <a:lnTo>
                    <a:pt x="254" y="32"/>
                  </a:lnTo>
                  <a:lnTo>
                    <a:pt x="3" y="32"/>
                  </a:lnTo>
                  <a:lnTo>
                    <a:pt x="3" y="0"/>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7" name="Freeform 519"/>
            <p:cNvSpPr>
              <a:spLocks noEditPoints="1"/>
            </p:cNvSpPr>
            <p:nvPr/>
          </p:nvSpPr>
          <p:spPr bwMode="auto">
            <a:xfrm>
              <a:off x="2957525" y="4945067"/>
              <a:ext cx="200026" cy="25400"/>
            </a:xfrm>
            <a:custGeom>
              <a:avLst/>
              <a:gdLst>
                <a:gd name="T0" fmla="*/ 0 w 251"/>
                <a:gd name="T1" fmla="*/ 0 h 32"/>
                <a:gd name="T2" fmla="*/ 251 w 251"/>
                <a:gd name="T3" fmla="*/ 0 h 32"/>
                <a:gd name="T4" fmla="*/ 251 w 251"/>
                <a:gd name="T5" fmla="*/ 32 h 32"/>
                <a:gd name="T6" fmla="*/ 0 w 251"/>
                <a:gd name="T7" fmla="*/ 32 h 32"/>
                <a:gd name="T8" fmla="*/ 0 w 251"/>
                <a:gd name="T9" fmla="*/ 0 h 32"/>
                <a:gd name="T10" fmla="*/ 2 w 251"/>
                <a:gd name="T11" fmla="*/ 1 h 32"/>
                <a:gd name="T12" fmla="*/ 249 w 251"/>
                <a:gd name="T13" fmla="*/ 1 h 32"/>
                <a:gd name="T14" fmla="*/ 249 w 251"/>
                <a:gd name="T15" fmla="*/ 32 h 32"/>
                <a:gd name="T16" fmla="*/ 2 w 251"/>
                <a:gd name="T17" fmla="*/ 32 h 32"/>
                <a:gd name="T18" fmla="*/ 2 w 251"/>
                <a:gd name="T19" fmla="*/ 1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32"/>
                <a:gd name="T32" fmla="*/ 251 w 25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32">
                  <a:moveTo>
                    <a:pt x="0" y="0"/>
                  </a:moveTo>
                  <a:lnTo>
                    <a:pt x="251" y="0"/>
                  </a:lnTo>
                  <a:lnTo>
                    <a:pt x="251" y="32"/>
                  </a:lnTo>
                  <a:lnTo>
                    <a:pt x="0" y="32"/>
                  </a:lnTo>
                  <a:lnTo>
                    <a:pt x="0" y="0"/>
                  </a:lnTo>
                  <a:close/>
                  <a:moveTo>
                    <a:pt x="2" y="1"/>
                  </a:moveTo>
                  <a:lnTo>
                    <a:pt x="249" y="1"/>
                  </a:lnTo>
                  <a:lnTo>
                    <a:pt x="249" y="32"/>
                  </a:lnTo>
                  <a:lnTo>
                    <a:pt x="2" y="32"/>
                  </a:lnTo>
                  <a:lnTo>
                    <a:pt x="2" y="1"/>
                  </a:lnTo>
                  <a:close/>
                </a:path>
              </a:pathLst>
            </a:custGeom>
            <a:solidFill>
              <a:srgbClr val="9E9E9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8" name="Freeform 520"/>
            <p:cNvSpPr>
              <a:spLocks noEditPoints="1"/>
            </p:cNvSpPr>
            <p:nvPr/>
          </p:nvSpPr>
          <p:spPr bwMode="auto">
            <a:xfrm>
              <a:off x="2960700" y="4945067"/>
              <a:ext cx="195264" cy="25400"/>
            </a:xfrm>
            <a:custGeom>
              <a:avLst/>
              <a:gdLst>
                <a:gd name="T0" fmla="*/ 0 w 247"/>
                <a:gd name="T1" fmla="*/ 0 h 31"/>
                <a:gd name="T2" fmla="*/ 247 w 247"/>
                <a:gd name="T3" fmla="*/ 0 h 31"/>
                <a:gd name="T4" fmla="*/ 247 w 247"/>
                <a:gd name="T5" fmla="*/ 31 h 31"/>
                <a:gd name="T6" fmla="*/ 0 w 247"/>
                <a:gd name="T7" fmla="*/ 31 h 31"/>
                <a:gd name="T8" fmla="*/ 0 w 247"/>
                <a:gd name="T9" fmla="*/ 0 h 31"/>
                <a:gd name="T10" fmla="*/ 2 w 247"/>
                <a:gd name="T11" fmla="*/ 0 h 31"/>
                <a:gd name="T12" fmla="*/ 244 w 247"/>
                <a:gd name="T13" fmla="*/ 0 h 31"/>
                <a:gd name="T14" fmla="*/ 244 w 247"/>
                <a:gd name="T15" fmla="*/ 31 h 31"/>
                <a:gd name="T16" fmla="*/ 2 w 247"/>
                <a:gd name="T17" fmla="*/ 31 h 31"/>
                <a:gd name="T18" fmla="*/ 2 w 247"/>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31"/>
                <a:gd name="T32" fmla="*/ 247 w 247"/>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31">
                  <a:moveTo>
                    <a:pt x="0" y="0"/>
                  </a:moveTo>
                  <a:lnTo>
                    <a:pt x="247" y="0"/>
                  </a:lnTo>
                  <a:lnTo>
                    <a:pt x="247" y="31"/>
                  </a:lnTo>
                  <a:lnTo>
                    <a:pt x="0" y="31"/>
                  </a:lnTo>
                  <a:lnTo>
                    <a:pt x="0" y="0"/>
                  </a:lnTo>
                  <a:close/>
                  <a:moveTo>
                    <a:pt x="2" y="0"/>
                  </a:moveTo>
                  <a:lnTo>
                    <a:pt x="244" y="0"/>
                  </a:lnTo>
                  <a:lnTo>
                    <a:pt x="244" y="31"/>
                  </a:lnTo>
                  <a:lnTo>
                    <a:pt x="2" y="31"/>
                  </a:lnTo>
                  <a:lnTo>
                    <a:pt x="2"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29" name="Freeform 521"/>
            <p:cNvSpPr>
              <a:spLocks noEditPoints="1"/>
            </p:cNvSpPr>
            <p:nvPr/>
          </p:nvSpPr>
          <p:spPr bwMode="auto">
            <a:xfrm>
              <a:off x="2962287" y="4945067"/>
              <a:ext cx="192089" cy="25400"/>
            </a:xfrm>
            <a:custGeom>
              <a:avLst/>
              <a:gdLst>
                <a:gd name="T0" fmla="*/ 0 w 242"/>
                <a:gd name="T1" fmla="*/ 0 h 31"/>
                <a:gd name="T2" fmla="*/ 242 w 242"/>
                <a:gd name="T3" fmla="*/ 0 h 31"/>
                <a:gd name="T4" fmla="*/ 242 w 242"/>
                <a:gd name="T5" fmla="*/ 31 h 31"/>
                <a:gd name="T6" fmla="*/ 0 w 242"/>
                <a:gd name="T7" fmla="*/ 31 h 31"/>
                <a:gd name="T8" fmla="*/ 0 w 242"/>
                <a:gd name="T9" fmla="*/ 0 h 31"/>
                <a:gd name="T10" fmla="*/ 3 w 242"/>
                <a:gd name="T11" fmla="*/ 0 h 31"/>
                <a:gd name="T12" fmla="*/ 240 w 242"/>
                <a:gd name="T13" fmla="*/ 0 h 31"/>
                <a:gd name="T14" fmla="*/ 240 w 242"/>
                <a:gd name="T15" fmla="*/ 30 h 31"/>
                <a:gd name="T16" fmla="*/ 3 w 242"/>
                <a:gd name="T17" fmla="*/ 30 h 31"/>
                <a:gd name="T18" fmla="*/ 3 w 242"/>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2"/>
                <a:gd name="T31" fmla="*/ 0 h 31"/>
                <a:gd name="T32" fmla="*/ 242 w 24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2" h="31">
                  <a:moveTo>
                    <a:pt x="0" y="0"/>
                  </a:moveTo>
                  <a:lnTo>
                    <a:pt x="242" y="0"/>
                  </a:lnTo>
                  <a:lnTo>
                    <a:pt x="242" y="31"/>
                  </a:lnTo>
                  <a:lnTo>
                    <a:pt x="0" y="31"/>
                  </a:lnTo>
                  <a:lnTo>
                    <a:pt x="0" y="0"/>
                  </a:lnTo>
                  <a:close/>
                  <a:moveTo>
                    <a:pt x="3" y="0"/>
                  </a:moveTo>
                  <a:lnTo>
                    <a:pt x="240" y="0"/>
                  </a:lnTo>
                  <a:lnTo>
                    <a:pt x="240" y="30"/>
                  </a:lnTo>
                  <a:lnTo>
                    <a:pt x="3" y="30"/>
                  </a:lnTo>
                  <a:lnTo>
                    <a:pt x="3"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0" name="Freeform 522"/>
            <p:cNvSpPr>
              <a:spLocks noEditPoints="1"/>
            </p:cNvSpPr>
            <p:nvPr/>
          </p:nvSpPr>
          <p:spPr bwMode="auto">
            <a:xfrm>
              <a:off x="2963875" y="4945067"/>
              <a:ext cx="188914" cy="25400"/>
            </a:xfrm>
            <a:custGeom>
              <a:avLst/>
              <a:gdLst>
                <a:gd name="T0" fmla="*/ 0 w 237"/>
                <a:gd name="T1" fmla="*/ 0 h 30"/>
                <a:gd name="T2" fmla="*/ 237 w 237"/>
                <a:gd name="T3" fmla="*/ 0 h 30"/>
                <a:gd name="T4" fmla="*/ 237 w 237"/>
                <a:gd name="T5" fmla="*/ 30 h 30"/>
                <a:gd name="T6" fmla="*/ 0 w 237"/>
                <a:gd name="T7" fmla="*/ 30 h 30"/>
                <a:gd name="T8" fmla="*/ 0 w 237"/>
                <a:gd name="T9" fmla="*/ 0 h 30"/>
                <a:gd name="T10" fmla="*/ 2 w 237"/>
                <a:gd name="T11" fmla="*/ 0 h 30"/>
                <a:gd name="T12" fmla="*/ 235 w 237"/>
                <a:gd name="T13" fmla="*/ 0 h 30"/>
                <a:gd name="T14" fmla="*/ 235 w 237"/>
                <a:gd name="T15" fmla="*/ 30 h 30"/>
                <a:gd name="T16" fmla="*/ 2 w 237"/>
                <a:gd name="T17" fmla="*/ 30 h 30"/>
                <a:gd name="T18" fmla="*/ 2 w 23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
                <a:gd name="T31" fmla="*/ 0 h 30"/>
                <a:gd name="T32" fmla="*/ 237 w 237"/>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 h="30">
                  <a:moveTo>
                    <a:pt x="0" y="0"/>
                  </a:moveTo>
                  <a:lnTo>
                    <a:pt x="237" y="0"/>
                  </a:lnTo>
                  <a:lnTo>
                    <a:pt x="237" y="30"/>
                  </a:lnTo>
                  <a:lnTo>
                    <a:pt x="0" y="30"/>
                  </a:lnTo>
                  <a:lnTo>
                    <a:pt x="0" y="0"/>
                  </a:lnTo>
                  <a:close/>
                  <a:moveTo>
                    <a:pt x="2" y="0"/>
                  </a:moveTo>
                  <a:lnTo>
                    <a:pt x="235" y="0"/>
                  </a:lnTo>
                  <a:lnTo>
                    <a:pt x="235" y="30"/>
                  </a:lnTo>
                  <a:lnTo>
                    <a:pt x="2" y="30"/>
                  </a:lnTo>
                  <a:lnTo>
                    <a:pt x="2" y="0"/>
                  </a:lnTo>
                  <a:close/>
                </a:path>
              </a:pathLst>
            </a:custGeom>
            <a:solidFill>
              <a:srgbClr val="A2A2A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1" name="Freeform 523"/>
            <p:cNvSpPr>
              <a:spLocks noEditPoints="1"/>
            </p:cNvSpPr>
            <p:nvPr/>
          </p:nvSpPr>
          <p:spPr bwMode="auto">
            <a:xfrm>
              <a:off x="2965462" y="4945067"/>
              <a:ext cx="184151" cy="25400"/>
            </a:xfrm>
            <a:custGeom>
              <a:avLst/>
              <a:gdLst>
                <a:gd name="T0" fmla="*/ 0 w 233"/>
                <a:gd name="T1" fmla="*/ 0 h 30"/>
                <a:gd name="T2" fmla="*/ 233 w 233"/>
                <a:gd name="T3" fmla="*/ 0 h 30"/>
                <a:gd name="T4" fmla="*/ 233 w 233"/>
                <a:gd name="T5" fmla="*/ 30 h 30"/>
                <a:gd name="T6" fmla="*/ 0 w 233"/>
                <a:gd name="T7" fmla="*/ 30 h 30"/>
                <a:gd name="T8" fmla="*/ 0 w 233"/>
                <a:gd name="T9" fmla="*/ 0 h 30"/>
                <a:gd name="T10" fmla="*/ 2 w 233"/>
                <a:gd name="T11" fmla="*/ 1 h 30"/>
                <a:gd name="T12" fmla="*/ 230 w 233"/>
                <a:gd name="T13" fmla="*/ 1 h 30"/>
                <a:gd name="T14" fmla="*/ 230 w 233"/>
                <a:gd name="T15" fmla="*/ 30 h 30"/>
                <a:gd name="T16" fmla="*/ 2 w 233"/>
                <a:gd name="T17" fmla="*/ 30 h 30"/>
                <a:gd name="T18" fmla="*/ 2 w 233"/>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30"/>
                <a:gd name="T32" fmla="*/ 233 w 23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30">
                  <a:moveTo>
                    <a:pt x="0" y="0"/>
                  </a:moveTo>
                  <a:lnTo>
                    <a:pt x="233" y="0"/>
                  </a:lnTo>
                  <a:lnTo>
                    <a:pt x="233" y="30"/>
                  </a:lnTo>
                  <a:lnTo>
                    <a:pt x="0" y="30"/>
                  </a:lnTo>
                  <a:lnTo>
                    <a:pt x="0" y="0"/>
                  </a:lnTo>
                  <a:close/>
                  <a:moveTo>
                    <a:pt x="2" y="1"/>
                  </a:moveTo>
                  <a:lnTo>
                    <a:pt x="230" y="1"/>
                  </a:lnTo>
                  <a:lnTo>
                    <a:pt x="230" y="30"/>
                  </a:lnTo>
                  <a:lnTo>
                    <a:pt x="2" y="30"/>
                  </a:lnTo>
                  <a:lnTo>
                    <a:pt x="2" y="1"/>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2" name="Freeform 524"/>
            <p:cNvSpPr>
              <a:spLocks noEditPoints="1"/>
            </p:cNvSpPr>
            <p:nvPr/>
          </p:nvSpPr>
          <p:spPr bwMode="auto">
            <a:xfrm>
              <a:off x="2967050" y="4946655"/>
              <a:ext cx="180976" cy="23813"/>
            </a:xfrm>
            <a:custGeom>
              <a:avLst/>
              <a:gdLst>
                <a:gd name="T0" fmla="*/ 0 w 228"/>
                <a:gd name="T1" fmla="*/ 0 h 29"/>
                <a:gd name="T2" fmla="*/ 228 w 228"/>
                <a:gd name="T3" fmla="*/ 0 h 29"/>
                <a:gd name="T4" fmla="*/ 228 w 228"/>
                <a:gd name="T5" fmla="*/ 29 h 29"/>
                <a:gd name="T6" fmla="*/ 0 w 228"/>
                <a:gd name="T7" fmla="*/ 29 h 29"/>
                <a:gd name="T8" fmla="*/ 0 w 228"/>
                <a:gd name="T9" fmla="*/ 0 h 29"/>
                <a:gd name="T10" fmla="*/ 3 w 228"/>
                <a:gd name="T11" fmla="*/ 0 h 29"/>
                <a:gd name="T12" fmla="*/ 226 w 228"/>
                <a:gd name="T13" fmla="*/ 0 h 29"/>
                <a:gd name="T14" fmla="*/ 226 w 228"/>
                <a:gd name="T15" fmla="*/ 29 h 29"/>
                <a:gd name="T16" fmla="*/ 3 w 228"/>
                <a:gd name="T17" fmla="*/ 29 h 29"/>
                <a:gd name="T18" fmla="*/ 3 w 228"/>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9"/>
                <a:gd name="T32" fmla="*/ 228 w 228"/>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9">
                  <a:moveTo>
                    <a:pt x="0" y="0"/>
                  </a:moveTo>
                  <a:lnTo>
                    <a:pt x="228" y="0"/>
                  </a:lnTo>
                  <a:lnTo>
                    <a:pt x="228" y="29"/>
                  </a:lnTo>
                  <a:lnTo>
                    <a:pt x="0" y="29"/>
                  </a:lnTo>
                  <a:lnTo>
                    <a:pt x="0" y="0"/>
                  </a:lnTo>
                  <a:close/>
                  <a:moveTo>
                    <a:pt x="3" y="0"/>
                  </a:moveTo>
                  <a:lnTo>
                    <a:pt x="226" y="0"/>
                  </a:lnTo>
                  <a:lnTo>
                    <a:pt x="226" y="29"/>
                  </a:lnTo>
                  <a:lnTo>
                    <a:pt x="3" y="29"/>
                  </a:lnTo>
                  <a:lnTo>
                    <a:pt x="3" y="0"/>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3" name="Freeform 525"/>
            <p:cNvSpPr>
              <a:spLocks noEditPoints="1"/>
            </p:cNvSpPr>
            <p:nvPr/>
          </p:nvSpPr>
          <p:spPr bwMode="auto">
            <a:xfrm>
              <a:off x="2968637" y="4946655"/>
              <a:ext cx="177801" cy="23813"/>
            </a:xfrm>
            <a:custGeom>
              <a:avLst/>
              <a:gdLst>
                <a:gd name="T0" fmla="*/ 0 w 223"/>
                <a:gd name="T1" fmla="*/ 0 h 29"/>
                <a:gd name="T2" fmla="*/ 223 w 223"/>
                <a:gd name="T3" fmla="*/ 0 h 29"/>
                <a:gd name="T4" fmla="*/ 223 w 223"/>
                <a:gd name="T5" fmla="*/ 29 h 29"/>
                <a:gd name="T6" fmla="*/ 0 w 223"/>
                <a:gd name="T7" fmla="*/ 29 h 29"/>
                <a:gd name="T8" fmla="*/ 0 w 223"/>
                <a:gd name="T9" fmla="*/ 0 h 29"/>
                <a:gd name="T10" fmla="*/ 2 w 223"/>
                <a:gd name="T11" fmla="*/ 0 h 29"/>
                <a:gd name="T12" fmla="*/ 220 w 223"/>
                <a:gd name="T13" fmla="*/ 0 h 29"/>
                <a:gd name="T14" fmla="*/ 220 w 223"/>
                <a:gd name="T15" fmla="*/ 28 h 29"/>
                <a:gd name="T16" fmla="*/ 2 w 223"/>
                <a:gd name="T17" fmla="*/ 28 h 29"/>
                <a:gd name="T18" fmla="*/ 2 w 22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3"/>
                <a:gd name="T31" fmla="*/ 0 h 29"/>
                <a:gd name="T32" fmla="*/ 223 w 22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3" h="29">
                  <a:moveTo>
                    <a:pt x="0" y="0"/>
                  </a:moveTo>
                  <a:lnTo>
                    <a:pt x="223" y="0"/>
                  </a:lnTo>
                  <a:lnTo>
                    <a:pt x="223" y="29"/>
                  </a:lnTo>
                  <a:lnTo>
                    <a:pt x="0" y="29"/>
                  </a:lnTo>
                  <a:lnTo>
                    <a:pt x="0" y="0"/>
                  </a:lnTo>
                  <a:close/>
                  <a:moveTo>
                    <a:pt x="2" y="0"/>
                  </a:moveTo>
                  <a:lnTo>
                    <a:pt x="220" y="0"/>
                  </a:lnTo>
                  <a:lnTo>
                    <a:pt x="220" y="28"/>
                  </a:lnTo>
                  <a:lnTo>
                    <a:pt x="2" y="28"/>
                  </a:lnTo>
                  <a:lnTo>
                    <a:pt x="2" y="0"/>
                  </a:lnTo>
                  <a:close/>
                </a:path>
              </a:pathLst>
            </a:custGeom>
            <a:solidFill>
              <a:srgbClr val="A7A7A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4" name="Freeform 526"/>
            <p:cNvSpPr>
              <a:spLocks noEditPoints="1"/>
            </p:cNvSpPr>
            <p:nvPr/>
          </p:nvSpPr>
          <p:spPr bwMode="auto">
            <a:xfrm>
              <a:off x="2971812" y="4946655"/>
              <a:ext cx="171451" cy="22225"/>
            </a:xfrm>
            <a:custGeom>
              <a:avLst/>
              <a:gdLst>
                <a:gd name="T0" fmla="*/ 0 w 218"/>
                <a:gd name="T1" fmla="*/ 0 h 28"/>
                <a:gd name="T2" fmla="*/ 218 w 218"/>
                <a:gd name="T3" fmla="*/ 0 h 28"/>
                <a:gd name="T4" fmla="*/ 218 w 218"/>
                <a:gd name="T5" fmla="*/ 28 h 28"/>
                <a:gd name="T6" fmla="*/ 0 w 218"/>
                <a:gd name="T7" fmla="*/ 28 h 28"/>
                <a:gd name="T8" fmla="*/ 0 w 218"/>
                <a:gd name="T9" fmla="*/ 0 h 28"/>
                <a:gd name="T10" fmla="*/ 2 w 218"/>
                <a:gd name="T11" fmla="*/ 1 h 28"/>
                <a:gd name="T12" fmla="*/ 215 w 218"/>
                <a:gd name="T13" fmla="*/ 1 h 28"/>
                <a:gd name="T14" fmla="*/ 215 w 218"/>
                <a:gd name="T15" fmla="*/ 28 h 28"/>
                <a:gd name="T16" fmla="*/ 2 w 218"/>
                <a:gd name="T17" fmla="*/ 28 h 28"/>
                <a:gd name="T18" fmla="*/ 2 w 218"/>
                <a:gd name="T19" fmla="*/ 1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28"/>
                <a:gd name="T32" fmla="*/ 218 w 21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28">
                  <a:moveTo>
                    <a:pt x="0" y="0"/>
                  </a:moveTo>
                  <a:lnTo>
                    <a:pt x="218" y="0"/>
                  </a:lnTo>
                  <a:lnTo>
                    <a:pt x="218" y="28"/>
                  </a:lnTo>
                  <a:lnTo>
                    <a:pt x="0" y="28"/>
                  </a:lnTo>
                  <a:lnTo>
                    <a:pt x="0" y="0"/>
                  </a:lnTo>
                  <a:close/>
                  <a:moveTo>
                    <a:pt x="2" y="1"/>
                  </a:moveTo>
                  <a:lnTo>
                    <a:pt x="215" y="1"/>
                  </a:lnTo>
                  <a:lnTo>
                    <a:pt x="215" y="28"/>
                  </a:lnTo>
                  <a:lnTo>
                    <a:pt x="2" y="28"/>
                  </a:lnTo>
                  <a:lnTo>
                    <a:pt x="2" y="1"/>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5" name="Freeform 527"/>
            <p:cNvSpPr>
              <a:spLocks noEditPoints="1"/>
            </p:cNvSpPr>
            <p:nvPr/>
          </p:nvSpPr>
          <p:spPr bwMode="auto">
            <a:xfrm>
              <a:off x="2973400" y="4948242"/>
              <a:ext cx="168276" cy="20638"/>
            </a:xfrm>
            <a:custGeom>
              <a:avLst/>
              <a:gdLst>
                <a:gd name="T0" fmla="*/ 0 w 213"/>
                <a:gd name="T1" fmla="*/ 0 h 27"/>
                <a:gd name="T2" fmla="*/ 213 w 213"/>
                <a:gd name="T3" fmla="*/ 0 h 27"/>
                <a:gd name="T4" fmla="*/ 213 w 213"/>
                <a:gd name="T5" fmla="*/ 27 h 27"/>
                <a:gd name="T6" fmla="*/ 0 w 213"/>
                <a:gd name="T7" fmla="*/ 27 h 27"/>
                <a:gd name="T8" fmla="*/ 0 w 213"/>
                <a:gd name="T9" fmla="*/ 0 h 27"/>
                <a:gd name="T10" fmla="*/ 3 w 213"/>
                <a:gd name="T11" fmla="*/ 0 h 27"/>
                <a:gd name="T12" fmla="*/ 211 w 213"/>
                <a:gd name="T13" fmla="*/ 0 h 27"/>
                <a:gd name="T14" fmla="*/ 211 w 213"/>
                <a:gd name="T15" fmla="*/ 27 h 27"/>
                <a:gd name="T16" fmla="*/ 3 w 213"/>
                <a:gd name="T17" fmla="*/ 27 h 27"/>
                <a:gd name="T18" fmla="*/ 3 w 213"/>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7"/>
                <a:gd name="T32" fmla="*/ 213 w 213"/>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7">
                  <a:moveTo>
                    <a:pt x="0" y="0"/>
                  </a:moveTo>
                  <a:lnTo>
                    <a:pt x="213" y="0"/>
                  </a:lnTo>
                  <a:lnTo>
                    <a:pt x="213" y="27"/>
                  </a:lnTo>
                  <a:lnTo>
                    <a:pt x="0" y="27"/>
                  </a:lnTo>
                  <a:lnTo>
                    <a:pt x="0" y="0"/>
                  </a:lnTo>
                  <a:close/>
                  <a:moveTo>
                    <a:pt x="3" y="0"/>
                  </a:moveTo>
                  <a:lnTo>
                    <a:pt x="211" y="0"/>
                  </a:lnTo>
                  <a:lnTo>
                    <a:pt x="211" y="27"/>
                  </a:lnTo>
                  <a:lnTo>
                    <a:pt x="3" y="27"/>
                  </a:lnTo>
                  <a:lnTo>
                    <a:pt x="3" y="0"/>
                  </a:lnTo>
                  <a:close/>
                </a:path>
              </a:pathLst>
            </a:custGeom>
            <a:solidFill>
              <a:srgbClr val="AAAAA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6" name="Freeform 528"/>
            <p:cNvSpPr>
              <a:spLocks noEditPoints="1"/>
            </p:cNvSpPr>
            <p:nvPr/>
          </p:nvSpPr>
          <p:spPr bwMode="auto">
            <a:xfrm>
              <a:off x="2974987" y="4948242"/>
              <a:ext cx="165101" cy="20638"/>
            </a:xfrm>
            <a:custGeom>
              <a:avLst/>
              <a:gdLst>
                <a:gd name="T0" fmla="*/ 0 w 208"/>
                <a:gd name="T1" fmla="*/ 0 h 27"/>
                <a:gd name="T2" fmla="*/ 208 w 208"/>
                <a:gd name="T3" fmla="*/ 0 h 27"/>
                <a:gd name="T4" fmla="*/ 208 w 208"/>
                <a:gd name="T5" fmla="*/ 27 h 27"/>
                <a:gd name="T6" fmla="*/ 0 w 208"/>
                <a:gd name="T7" fmla="*/ 27 h 27"/>
                <a:gd name="T8" fmla="*/ 0 w 208"/>
                <a:gd name="T9" fmla="*/ 0 h 27"/>
                <a:gd name="T10" fmla="*/ 2 w 208"/>
                <a:gd name="T11" fmla="*/ 0 h 27"/>
                <a:gd name="T12" fmla="*/ 206 w 208"/>
                <a:gd name="T13" fmla="*/ 0 h 27"/>
                <a:gd name="T14" fmla="*/ 206 w 208"/>
                <a:gd name="T15" fmla="*/ 27 h 27"/>
                <a:gd name="T16" fmla="*/ 2 w 208"/>
                <a:gd name="T17" fmla="*/ 27 h 27"/>
                <a:gd name="T18" fmla="*/ 2 w 20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7"/>
                <a:gd name="T32" fmla="*/ 208 w 20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7">
                  <a:moveTo>
                    <a:pt x="0" y="0"/>
                  </a:moveTo>
                  <a:lnTo>
                    <a:pt x="208" y="0"/>
                  </a:lnTo>
                  <a:lnTo>
                    <a:pt x="208" y="27"/>
                  </a:lnTo>
                  <a:lnTo>
                    <a:pt x="0" y="27"/>
                  </a:lnTo>
                  <a:lnTo>
                    <a:pt x="0" y="0"/>
                  </a:lnTo>
                  <a:close/>
                  <a:moveTo>
                    <a:pt x="2" y="0"/>
                  </a:moveTo>
                  <a:lnTo>
                    <a:pt x="206" y="0"/>
                  </a:lnTo>
                  <a:lnTo>
                    <a:pt x="206" y="27"/>
                  </a:lnTo>
                  <a:lnTo>
                    <a:pt x="2" y="27"/>
                  </a:lnTo>
                  <a:lnTo>
                    <a:pt x="2"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7" name="Freeform 529"/>
            <p:cNvSpPr>
              <a:spLocks noEditPoints="1"/>
            </p:cNvSpPr>
            <p:nvPr/>
          </p:nvSpPr>
          <p:spPr bwMode="auto">
            <a:xfrm>
              <a:off x="2976575" y="4948242"/>
              <a:ext cx="161926" cy="20638"/>
            </a:xfrm>
            <a:custGeom>
              <a:avLst/>
              <a:gdLst>
                <a:gd name="T0" fmla="*/ 0 w 204"/>
                <a:gd name="T1" fmla="*/ 0 h 27"/>
                <a:gd name="T2" fmla="*/ 204 w 204"/>
                <a:gd name="T3" fmla="*/ 0 h 27"/>
                <a:gd name="T4" fmla="*/ 204 w 204"/>
                <a:gd name="T5" fmla="*/ 27 h 27"/>
                <a:gd name="T6" fmla="*/ 0 w 204"/>
                <a:gd name="T7" fmla="*/ 27 h 27"/>
                <a:gd name="T8" fmla="*/ 0 w 204"/>
                <a:gd name="T9" fmla="*/ 0 h 27"/>
                <a:gd name="T10" fmla="*/ 3 w 204"/>
                <a:gd name="T11" fmla="*/ 0 h 27"/>
                <a:gd name="T12" fmla="*/ 201 w 204"/>
                <a:gd name="T13" fmla="*/ 0 h 27"/>
                <a:gd name="T14" fmla="*/ 201 w 204"/>
                <a:gd name="T15" fmla="*/ 26 h 27"/>
                <a:gd name="T16" fmla="*/ 3 w 204"/>
                <a:gd name="T17" fmla="*/ 26 h 27"/>
                <a:gd name="T18" fmla="*/ 3 w 20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27"/>
                <a:gd name="T32" fmla="*/ 204 w 20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27">
                  <a:moveTo>
                    <a:pt x="0" y="0"/>
                  </a:moveTo>
                  <a:lnTo>
                    <a:pt x="204" y="0"/>
                  </a:lnTo>
                  <a:lnTo>
                    <a:pt x="204" y="27"/>
                  </a:lnTo>
                  <a:lnTo>
                    <a:pt x="0" y="27"/>
                  </a:lnTo>
                  <a:lnTo>
                    <a:pt x="0" y="0"/>
                  </a:lnTo>
                  <a:close/>
                  <a:moveTo>
                    <a:pt x="3" y="0"/>
                  </a:moveTo>
                  <a:lnTo>
                    <a:pt x="201" y="0"/>
                  </a:lnTo>
                  <a:lnTo>
                    <a:pt x="201" y="26"/>
                  </a:lnTo>
                  <a:lnTo>
                    <a:pt x="3" y="26"/>
                  </a:lnTo>
                  <a:lnTo>
                    <a:pt x="3"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8" name="Freeform 530"/>
            <p:cNvSpPr>
              <a:spLocks noEditPoints="1"/>
            </p:cNvSpPr>
            <p:nvPr/>
          </p:nvSpPr>
          <p:spPr bwMode="auto">
            <a:xfrm>
              <a:off x="2978162" y="4948242"/>
              <a:ext cx="158751" cy="19050"/>
            </a:xfrm>
            <a:custGeom>
              <a:avLst/>
              <a:gdLst>
                <a:gd name="T0" fmla="*/ 0 w 198"/>
                <a:gd name="T1" fmla="*/ 0 h 26"/>
                <a:gd name="T2" fmla="*/ 198 w 198"/>
                <a:gd name="T3" fmla="*/ 0 h 26"/>
                <a:gd name="T4" fmla="*/ 198 w 198"/>
                <a:gd name="T5" fmla="*/ 26 h 26"/>
                <a:gd name="T6" fmla="*/ 0 w 198"/>
                <a:gd name="T7" fmla="*/ 26 h 26"/>
                <a:gd name="T8" fmla="*/ 0 w 198"/>
                <a:gd name="T9" fmla="*/ 0 h 26"/>
                <a:gd name="T10" fmla="*/ 2 w 198"/>
                <a:gd name="T11" fmla="*/ 1 h 26"/>
                <a:gd name="T12" fmla="*/ 196 w 198"/>
                <a:gd name="T13" fmla="*/ 1 h 26"/>
                <a:gd name="T14" fmla="*/ 196 w 198"/>
                <a:gd name="T15" fmla="*/ 26 h 26"/>
                <a:gd name="T16" fmla="*/ 2 w 198"/>
                <a:gd name="T17" fmla="*/ 26 h 26"/>
                <a:gd name="T18" fmla="*/ 2 w 198"/>
                <a:gd name="T19" fmla="*/ 1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26"/>
                <a:gd name="T32" fmla="*/ 198 w 198"/>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26">
                  <a:moveTo>
                    <a:pt x="0" y="0"/>
                  </a:moveTo>
                  <a:lnTo>
                    <a:pt x="198" y="0"/>
                  </a:lnTo>
                  <a:lnTo>
                    <a:pt x="198" y="26"/>
                  </a:lnTo>
                  <a:lnTo>
                    <a:pt x="0" y="26"/>
                  </a:lnTo>
                  <a:lnTo>
                    <a:pt x="0" y="0"/>
                  </a:lnTo>
                  <a:close/>
                  <a:moveTo>
                    <a:pt x="2" y="1"/>
                  </a:moveTo>
                  <a:lnTo>
                    <a:pt x="196" y="1"/>
                  </a:lnTo>
                  <a:lnTo>
                    <a:pt x="196" y="26"/>
                  </a:lnTo>
                  <a:lnTo>
                    <a:pt x="2" y="26"/>
                  </a:lnTo>
                  <a:lnTo>
                    <a:pt x="2" y="1"/>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39" name="Freeform 531"/>
            <p:cNvSpPr>
              <a:spLocks noEditPoints="1"/>
            </p:cNvSpPr>
            <p:nvPr/>
          </p:nvSpPr>
          <p:spPr bwMode="auto">
            <a:xfrm>
              <a:off x="2979750" y="4948242"/>
              <a:ext cx="153988" cy="19050"/>
            </a:xfrm>
            <a:custGeom>
              <a:avLst/>
              <a:gdLst>
                <a:gd name="T0" fmla="*/ 0 w 194"/>
                <a:gd name="T1" fmla="*/ 0 h 25"/>
                <a:gd name="T2" fmla="*/ 194 w 194"/>
                <a:gd name="T3" fmla="*/ 0 h 25"/>
                <a:gd name="T4" fmla="*/ 194 w 194"/>
                <a:gd name="T5" fmla="*/ 25 h 25"/>
                <a:gd name="T6" fmla="*/ 0 w 194"/>
                <a:gd name="T7" fmla="*/ 25 h 25"/>
                <a:gd name="T8" fmla="*/ 0 w 194"/>
                <a:gd name="T9" fmla="*/ 0 h 25"/>
                <a:gd name="T10" fmla="*/ 2 w 194"/>
                <a:gd name="T11" fmla="*/ 0 h 25"/>
                <a:gd name="T12" fmla="*/ 191 w 194"/>
                <a:gd name="T13" fmla="*/ 0 h 25"/>
                <a:gd name="T14" fmla="*/ 191 w 194"/>
                <a:gd name="T15" fmla="*/ 25 h 25"/>
                <a:gd name="T16" fmla="*/ 2 w 194"/>
                <a:gd name="T17" fmla="*/ 25 h 25"/>
                <a:gd name="T18" fmla="*/ 2 w 19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25"/>
                <a:gd name="T32" fmla="*/ 194 w 19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25">
                  <a:moveTo>
                    <a:pt x="0" y="0"/>
                  </a:moveTo>
                  <a:lnTo>
                    <a:pt x="194" y="0"/>
                  </a:lnTo>
                  <a:lnTo>
                    <a:pt x="194" y="25"/>
                  </a:lnTo>
                  <a:lnTo>
                    <a:pt x="0" y="25"/>
                  </a:lnTo>
                  <a:lnTo>
                    <a:pt x="0" y="0"/>
                  </a:lnTo>
                  <a:close/>
                  <a:moveTo>
                    <a:pt x="2" y="0"/>
                  </a:moveTo>
                  <a:lnTo>
                    <a:pt x="191" y="0"/>
                  </a:lnTo>
                  <a:lnTo>
                    <a:pt x="191" y="25"/>
                  </a:lnTo>
                  <a:lnTo>
                    <a:pt x="2" y="25"/>
                  </a:lnTo>
                  <a:lnTo>
                    <a:pt x="2" y="0"/>
                  </a:lnTo>
                  <a:close/>
                </a:path>
              </a:pathLst>
            </a:custGeom>
            <a:solidFill>
              <a:srgbClr val="B2B2B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0" name="Freeform 532"/>
            <p:cNvSpPr>
              <a:spLocks noEditPoints="1"/>
            </p:cNvSpPr>
            <p:nvPr/>
          </p:nvSpPr>
          <p:spPr bwMode="auto">
            <a:xfrm>
              <a:off x="2982925" y="4948242"/>
              <a:ext cx="149226" cy="19050"/>
            </a:xfrm>
            <a:custGeom>
              <a:avLst/>
              <a:gdLst>
                <a:gd name="T0" fmla="*/ 0 w 189"/>
                <a:gd name="T1" fmla="*/ 0 h 25"/>
                <a:gd name="T2" fmla="*/ 189 w 189"/>
                <a:gd name="T3" fmla="*/ 0 h 25"/>
                <a:gd name="T4" fmla="*/ 189 w 189"/>
                <a:gd name="T5" fmla="*/ 25 h 25"/>
                <a:gd name="T6" fmla="*/ 0 w 189"/>
                <a:gd name="T7" fmla="*/ 25 h 25"/>
                <a:gd name="T8" fmla="*/ 0 w 189"/>
                <a:gd name="T9" fmla="*/ 0 h 25"/>
                <a:gd name="T10" fmla="*/ 3 w 189"/>
                <a:gd name="T11" fmla="*/ 0 h 25"/>
                <a:gd name="T12" fmla="*/ 187 w 189"/>
                <a:gd name="T13" fmla="*/ 0 h 25"/>
                <a:gd name="T14" fmla="*/ 187 w 189"/>
                <a:gd name="T15" fmla="*/ 25 h 25"/>
                <a:gd name="T16" fmla="*/ 3 w 189"/>
                <a:gd name="T17" fmla="*/ 25 h 25"/>
                <a:gd name="T18" fmla="*/ 3 w 189"/>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25"/>
                <a:gd name="T32" fmla="*/ 189 w 18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25">
                  <a:moveTo>
                    <a:pt x="0" y="0"/>
                  </a:moveTo>
                  <a:lnTo>
                    <a:pt x="189" y="0"/>
                  </a:lnTo>
                  <a:lnTo>
                    <a:pt x="189" y="25"/>
                  </a:lnTo>
                  <a:lnTo>
                    <a:pt x="0" y="25"/>
                  </a:lnTo>
                  <a:lnTo>
                    <a:pt x="0" y="0"/>
                  </a:lnTo>
                  <a:close/>
                  <a:moveTo>
                    <a:pt x="3" y="0"/>
                  </a:moveTo>
                  <a:lnTo>
                    <a:pt x="187" y="0"/>
                  </a:lnTo>
                  <a:lnTo>
                    <a:pt x="187" y="25"/>
                  </a:lnTo>
                  <a:lnTo>
                    <a:pt x="3" y="25"/>
                  </a:lnTo>
                  <a:lnTo>
                    <a:pt x="3"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1" name="Freeform 533"/>
            <p:cNvSpPr>
              <a:spLocks noEditPoints="1"/>
            </p:cNvSpPr>
            <p:nvPr/>
          </p:nvSpPr>
          <p:spPr bwMode="auto">
            <a:xfrm>
              <a:off x="2984512" y="4948242"/>
              <a:ext cx="146051" cy="19050"/>
            </a:xfrm>
            <a:custGeom>
              <a:avLst/>
              <a:gdLst>
                <a:gd name="T0" fmla="*/ 0 w 184"/>
                <a:gd name="T1" fmla="*/ 0 h 25"/>
                <a:gd name="T2" fmla="*/ 184 w 184"/>
                <a:gd name="T3" fmla="*/ 0 h 25"/>
                <a:gd name="T4" fmla="*/ 184 w 184"/>
                <a:gd name="T5" fmla="*/ 25 h 25"/>
                <a:gd name="T6" fmla="*/ 0 w 184"/>
                <a:gd name="T7" fmla="*/ 25 h 25"/>
                <a:gd name="T8" fmla="*/ 0 w 184"/>
                <a:gd name="T9" fmla="*/ 0 h 25"/>
                <a:gd name="T10" fmla="*/ 2 w 184"/>
                <a:gd name="T11" fmla="*/ 0 h 25"/>
                <a:gd name="T12" fmla="*/ 182 w 184"/>
                <a:gd name="T13" fmla="*/ 0 h 25"/>
                <a:gd name="T14" fmla="*/ 182 w 184"/>
                <a:gd name="T15" fmla="*/ 24 h 25"/>
                <a:gd name="T16" fmla="*/ 2 w 184"/>
                <a:gd name="T17" fmla="*/ 24 h 25"/>
                <a:gd name="T18" fmla="*/ 2 w 18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4"/>
                <a:gd name="T31" fmla="*/ 0 h 25"/>
                <a:gd name="T32" fmla="*/ 184 w 18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4" h="25">
                  <a:moveTo>
                    <a:pt x="0" y="0"/>
                  </a:moveTo>
                  <a:lnTo>
                    <a:pt x="184" y="0"/>
                  </a:lnTo>
                  <a:lnTo>
                    <a:pt x="184" y="25"/>
                  </a:lnTo>
                  <a:lnTo>
                    <a:pt x="0" y="25"/>
                  </a:lnTo>
                  <a:lnTo>
                    <a:pt x="0" y="0"/>
                  </a:lnTo>
                  <a:close/>
                  <a:moveTo>
                    <a:pt x="2" y="0"/>
                  </a:moveTo>
                  <a:lnTo>
                    <a:pt x="182" y="0"/>
                  </a:lnTo>
                  <a:lnTo>
                    <a:pt x="182" y="24"/>
                  </a:lnTo>
                  <a:lnTo>
                    <a:pt x="2" y="24"/>
                  </a:lnTo>
                  <a:lnTo>
                    <a:pt x="2" y="0"/>
                  </a:lnTo>
                  <a:close/>
                </a:path>
              </a:pathLst>
            </a:custGeom>
            <a:solidFill>
              <a:srgbClr val="B6B6B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2" name="Freeform 534"/>
            <p:cNvSpPr>
              <a:spLocks noEditPoints="1"/>
            </p:cNvSpPr>
            <p:nvPr/>
          </p:nvSpPr>
          <p:spPr bwMode="auto">
            <a:xfrm>
              <a:off x="2986100" y="4948242"/>
              <a:ext cx="142876" cy="19050"/>
            </a:xfrm>
            <a:custGeom>
              <a:avLst/>
              <a:gdLst>
                <a:gd name="T0" fmla="*/ 0 w 180"/>
                <a:gd name="T1" fmla="*/ 0 h 24"/>
                <a:gd name="T2" fmla="*/ 180 w 180"/>
                <a:gd name="T3" fmla="*/ 0 h 24"/>
                <a:gd name="T4" fmla="*/ 180 w 180"/>
                <a:gd name="T5" fmla="*/ 24 h 24"/>
                <a:gd name="T6" fmla="*/ 0 w 180"/>
                <a:gd name="T7" fmla="*/ 24 h 24"/>
                <a:gd name="T8" fmla="*/ 0 w 180"/>
                <a:gd name="T9" fmla="*/ 0 h 24"/>
                <a:gd name="T10" fmla="*/ 2 w 180"/>
                <a:gd name="T11" fmla="*/ 1 h 24"/>
                <a:gd name="T12" fmla="*/ 177 w 180"/>
                <a:gd name="T13" fmla="*/ 1 h 24"/>
                <a:gd name="T14" fmla="*/ 177 w 180"/>
                <a:gd name="T15" fmla="*/ 24 h 24"/>
                <a:gd name="T16" fmla="*/ 2 w 180"/>
                <a:gd name="T17" fmla="*/ 24 h 24"/>
                <a:gd name="T18" fmla="*/ 2 w 180"/>
                <a:gd name="T19" fmla="*/ 1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
                <a:gd name="T31" fmla="*/ 0 h 24"/>
                <a:gd name="T32" fmla="*/ 180 w 18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 h="24">
                  <a:moveTo>
                    <a:pt x="0" y="0"/>
                  </a:moveTo>
                  <a:lnTo>
                    <a:pt x="180" y="0"/>
                  </a:lnTo>
                  <a:lnTo>
                    <a:pt x="180" y="24"/>
                  </a:lnTo>
                  <a:lnTo>
                    <a:pt x="0" y="24"/>
                  </a:lnTo>
                  <a:lnTo>
                    <a:pt x="0" y="0"/>
                  </a:lnTo>
                  <a:close/>
                  <a:moveTo>
                    <a:pt x="2" y="1"/>
                  </a:moveTo>
                  <a:lnTo>
                    <a:pt x="177" y="1"/>
                  </a:lnTo>
                  <a:lnTo>
                    <a:pt x="177" y="24"/>
                  </a:lnTo>
                  <a:lnTo>
                    <a:pt x="2" y="24"/>
                  </a:lnTo>
                  <a:lnTo>
                    <a:pt x="2" y="1"/>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3" name="Freeform 535"/>
            <p:cNvSpPr>
              <a:spLocks noEditPoints="1"/>
            </p:cNvSpPr>
            <p:nvPr/>
          </p:nvSpPr>
          <p:spPr bwMode="auto">
            <a:xfrm>
              <a:off x="2987687" y="4949830"/>
              <a:ext cx="139701" cy="17463"/>
            </a:xfrm>
            <a:custGeom>
              <a:avLst/>
              <a:gdLst>
                <a:gd name="T0" fmla="*/ 0 w 175"/>
                <a:gd name="T1" fmla="*/ 0 h 23"/>
                <a:gd name="T2" fmla="*/ 175 w 175"/>
                <a:gd name="T3" fmla="*/ 0 h 23"/>
                <a:gd name="T4" fmla="*/ 175 w 175"/>
                <a:gd name="T5" fmla="*/ 23 h 23"/>
                <a:gd name="T6" fmla="*/ 0 w 175"/>
                <a:gd name="T7" fmla="*/ 23 h 23"/>
                <a:gd name="T8" fmla="*/ 0 w 175"/>
                <a:gd name="T9" fmla="*/ 0 h 23"/>
                <a:gd name="T10" fmla="*/ 3 w 175"/>
                <a:gd name="T11" fmla="*/ 0 h 23"/>
                <a:gd name="T12" fmla="*/ 173 w 175"/>
                <a:gd name="T13" fmla="*/ 0 h 23"/>
                <a:gd name="T14" fmla="*/ 173 w 175"/>
                <a:gd name="T15" fmla="*/ 23 h 23"/>
                <a:gd name="T16" fmla="*/ 3 w 175"/>
                <a:gd name="T17" fmla="*/ 23 h 23"/>
                <a:gd name="T18" fmla="*/ 3 w 175"/>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23"/>
                <a:gd name="T32" fmla="*/ 175 w 175"/>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23">
                  <a:moveTo>
                    <a:pt x="0" y="0"/>
                  </a:moveTo>
                  <a:lnTo>
                    <a:pt x="175" y="0"/>
                  </a:lnTo>
                  <a:lnTo>
                    <a:pt x="175" y="23"/>
                  </a:lnTo>
                  <a:lnTo>
                    <a:pt x="0" y="23"/>
                  </a:lnTo>
                  <a:lnTo>
                    <a:pt x="0" y="0"/>
                  </a:lnTo>
                  <a:close/>
                  <a:moveTo>
                    <a:pt x="3" y="0"/>
                  </a:moveTo>
                  <a:lnTo>
                    <a:pt x="173" y="0"/>
                  </a:lnTo>
                  <a:lnTo>
                    <a:pt x="173" y="23"/>
                  </a:lnTo>
                  <a:lnTo>
                    <a:pt x="3" y="23"/>
                  </a:lnTo>
                  <a:lnTo>
                    <a:pt x="3" y="0"/>
                  </a:lnTo>
                  <a:close/>
                </a:path>
              </a:pathLst>
            </a:custGeom>
            <a:solidFill>
              <a:srgbClr val="BABAB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4" name="Freeform 536"/>
            <p:cNvSpPr>
              <a:spLocks noEditPoints="1"/>
            </p:cNvSpPr>
            <p:nvPr/>
          </p:nvSpPr>
          <p:spPr bwMode="auto">
            <a:xfrm>
              <a:off x="2989275" y="4949830"/>
              <a:ext cx="136526" cy="17463"/>
            </a:xfrm>
            <a:custGeom>
              <a:avLst/>
              <a:gdLst>
                <a:gd name="T0" fmla="*/ 0 w 170"/>
                <a:gd name="T1" fmla="*/ 0 h 23"/>
                <a:gd name="T2" fmla="*/ 170 w 170"/>
                <a:gd name="T3" fmla="*/ 0 h 23"/>
                <a:gd name="T4" fmla="*/ 170 w 170"/>
                <a:gd name="T5" fmla="*/ 23 h 23"/>
                <a:gd name="T6" fmla="*/ 0 w 170"/>
                <a:gd name="T7" fmla="*/ 23 h 23"/>
                <a:gd name="T8" fmla="*/ 0 w 170"/>
                <a:gd name="T9" fmla="*/ 0 h 23"/>
                <a:gd name="T10" fmla="*/ 2 w 170"/>
                <a:gd name="T11" fmla="*/ 0 h 23"/>
                <a:gd name="T12" fmla="*/ 168 w 170"/>
                <a:gd name="T13" fmla="*/ 0 h 23"/>
                <a:gd name="T14" fmla="*/ 168 w 170"/>
                <a:gd name="T15" fmla="*/ 23 h 23"/>
                <a:gd name="T16" fmla="*/ 2 w 170"/>
                <a:gd name="T17" fmla="*/ 23 h 23"/>
                <a:gd name="T18" fmla="*/ 2 w 170"/>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23"/>
                <a:gd name="T32" fmla="*/ 170 w 170"/>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23">
                  <a:moveTo>
                    <a:pt x="0" y="0"/>
                  </a:moveTo>
                  <a:lnTo>
                    <a:pt x="170" y="0"/>
                  </a:lnTo>
                  <a:lnTo>
                    <a:pt x="170" y="23"/>
                  </a:lnTo>
                  <a:lnTo>
                    <a:pt x="0" y="23"/>
                  </a:lnTo>
                  <a:lnTo>
                    <a:pt x="0" y="0"/>
                  </a:lnTo>
                  <a:close/>
                  <a:moveTo>
                    <a:pt x="2" y="0"/>
                  </a:moveTo>
                  <a:lnTo>
                    <a:pt x="168" y="0"/>
                  </a:lnTo>
                  <a:lnTo>
                    <a:pt x="168" y="23"/>
                  </a:lnTo>
                  <a:lnTo>
                    <a:pt x="2" y="23"/>
                  </a:lnTo>
                  <a:lnTo>
                    <a:pt x="2" y="0"/>
                  </a:lnTo>
                  <a:close/>
                </a:path>
              </a:pathLst>
            </a:custGeom>
            <a:solidFill>
              <a:srgbClr val="BCBCB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5" name="Freeform 537"/>
            <p:cNvSpPr>
              <a:spLocks noEditPoints="1"/>
            </p:cNvSpPr>
            <p:nvPr/>
          </p:nvSpPr>
          <p:spPr bwMode="auto">
            <a:xfrm>
              <a:off x="2990862" y="4949830"/>
              <a:ext cx="131763" cy="17463"/>
            </a:xfrm>
            <a:custGeom>
              <a:avLst/>
              <a:gdLst>
                <a:gd name="T0" fmla="*/ 0 w 166"/>
                <a:gd name="T1" fmla="*/ 0 h 23"/>
                <a:gd name="T2" fmla="*/ 166 w 166"/>
                <a:gd name="T3" fmla="*/ 0 h 23"/>
                <a:gd name="T4" fmla="*/ 166 w 166"/>
                <a:gd name="T5" fmla="*/ 23 h 23"/>
                <a:gd name="T6" fmla="*/ 0 w 166"/>
                <a:gd name="T7" fmla="*/ 23 h 23"/>
                <a:gd name="T8" fmla="*/ 0 w 166"/>
                <a:gd name="T9" fmla="*/ 0 h 23"/>
                <a:gd name="T10" fmla="*/ 2 w 166"/>
                <a:gd name="T11" fmla="*/ 0 h 23"/>
                <a:gd name="T12" fmla="*/ 163 w 166"/>
                <a:gd name="T13" fmla="*/ 0 h 23"/>
                <a:gd name="T14" fmla="*/ 163 w 166"/>
                <a:gd name="T15" fmla="*/ 22 h 23"/>
                <a:gd name="T16" fmla="*/ 2 w 166"/>
                <a:gd name="T17" fmla="*/ 22 h 23"/>
                <a:gd name="T18" fmla="*/ 2 w 166"/>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23"/>
                <a:gd name="T32" fmla="*/ 166 w 166"/>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23">
                  <a:moveTo>
                    <a:pt x="0" y="0"/>
                  </a:moveTo>
                  <a:lnTo>
                    <a:pt x="166" y="0"/>
                  </a:lnTo>
                  <a:lnTo>
                    <a:pt x="166" y="23"/>
                  </a:lnTo>
                  <a:lnTo>
                    <a:pt x="0" y="23"/>
                  </a:lnTo>
                  <a:lnTo>
                    <a:pt x="0" y="0"/>
                  </a:lnTo>
                  <a:close/>
                  <a:moveTo>
                    <a:pt x="2" y="0"/>
                  </a:moveTo>
                  <a:lnTo>
                    <a:pt x="163" y="0"/>
                  </a:lnTo>
                  <a:lnTo>
                    <a:pt x="163" y="22"/>
                  </a:lnTo>
                  <a:lnTo>
                    <a:pt x="2" y="22"/>
                  </a:lnTo>
                  <a:lnTo>
                    <a:pt x="2" y="0"/>
                  </a:lnTo>
                  <a:close/>
                </a:path>
              </a:pathLst>
            </a:custGeom>
            <a:solidFill>
              <a:srgbClr val="BEBEB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6" name="Freeform 538"/>
            <p:cNvSpPr>
              <a:spLocks noEditPoints="1"/>
            </p:cNvSpPr>
            <p:nvPr/>
          </p:nvSpPr>
          <p:spPr bwMode="auto">
            <a:xfrm>
              <a:off x="2994037" y="4949830"/>
              <a:ext cx="127001" cy="15875"/>
            </a:xfrm>
            <a:custGeom>
              <a:avLst/>
              <a:gdLst>
                <a:gd name="T0" fmla="*/ 0 w 161"/>
                <a:gd name="T1" fmla="*/ 0 h 22"/>
                <a:gd name="T2" fmla="*/ 161 w 161"/>
                <a:gd name="T3" fmla="*/ 0 h 22"/>
                <a:gd name="T4" fmla="*/ 161 w 161"/>
                <a:gd name="T5" fmla="*/ 22 h 22"/>
                <a:gd name="T6" fmla="*/ 0 w 161"/>
                <a:gd name="T7" fmla="*/ 22 h 22"/>
                <a:gd name="T8" fmla="*/ 0 w 161"/>
                <a:gd name="T9" fmla="*/ 0 h 22"/>
                <a:gd name="T10" fmla="*/ 3 w 161"/>
                <a:gd name="T11" fmla="*/ 2 h 22"/>
                <a:gd name="T12" fmla="*/ 159 w 161"/>
                <a:gd name="T13" fmla="*/ 2 h 22"/>
                <a:gd name="T14" fmla="*/ 159 w 161"/>
                <a:gd name="T15" fmla="*/ 22 h 22"/>
                <a:gd name="T16" fmla="*/ 3 w 161"/>
                <a:gd name="T17" fmla="*/ 22 h 22"/>
                <a:gd name="T18" fmla="*/ 3 w 161"/>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1"/>
                <a:gd name="T31" fmla="*/ 0 h 22"/>
                <a:gd name="T32" fmla="*/ 161 w 161"/>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1" h="22">
                  <a:moveTo>
                    <a:pt x="0" y="0"/>
                  </a:moveTo>
                  <a:lnTo>
                    <a:pt x="161" y="0"/>
                  </a:lnTo>
                  <a:lnTo>
                    <a:pt x="161" y="22"/>
                  </a:lnTo>
                  <a:lnTo>
                    <a:pt x="0" y="22"/>
                  </a:lnTo>
                  <a:lnTo>
                    <a:pt x="0" y="0"/>
                  </a:lnTo>
                  <a:close/>
                  <a:moveTo>
                    <a:pt x="3" y="2"/>
                  </a:moveTo>
                  <a:lnTo>
                    <a:pt x="159" y="2"/>
                  </a:lnTo>
                  <a:lnTo>
                    <a:pt x="159" y="22"/>
                  </a:lnTo>
                  <a:lnTo>
                    <a:pt x="3" y="22"/>
                  </a:lnTo>
                  <a:lnTo>
                    <a:pt x="3" y="2"/>
                  </a:lnTo>
                  <a:close/>
                </a:path>
              </a:pathLst>
            </a:custGeom>
            <a:solidFill>
              <a:srgbClr val="C1C1C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7" name="Freeform 539"/>
            <p:cNvSpPr>
              <a:spLocks noEditPoints="1"/>
            </p:cNvSpPr>
            <p:nvPr/>
          </p:nvSpPr>
          <p:spPr bwMode="auto">
            <a:xfrm>
              <a:off x="2995625" y="4949830"/>
              <a:ext cx="123826" cy="15875"/>
            </a:xfrm>
            <a:custGeom>
              <a:avLst/>
              <a:gdLst>
                <a:gd name="T0" fmla="*/ 0 w 156"/>
                <a:gd name="T1" fmla="*/ 0 h 20"/>
                <a:gd name="T2" fmla="*/ 156 w 156"/>
                <a:gd name="T3" fmla="*/ 0 h 20"/>
                <a:gd name="T4" fmla="*/ 156 w 156"/>
                <a:gd name="T5" fmla="*/ 20 h 20"/>
                <a:gd name="T6" fmla="*/ 0 w 156"/>
                <a:gd name="T7" fmla="*/ 20 h 20"/>
                <a:gd name="T8" fmla="*/ 0 w 156"/>
                <a:gd name="T9" fmla="*/ 0 h 20"/>
                <a:gd name="T10" fmla="*/ 2 w 156"/>
                <a:gd name="T11" fmla="*/ 0 h 20"/>
                <a:gd name="T12" fmla="*/ 154 w 156"/>
                <a:gd name="T13" fmla="*/ 0 h 20"/>
                <a:gd name="T14" fmla="*/ 154 w 156"/>
                <a:gd name="T15" fmla="*/ 20 h 20"/>
                <a:gd name="T16" fmla="*/ 2 w 156"/>
                <a:gd name="T17" fmla="*/ 20 h 20"/>
                <a:gd name="T18" fmla="*/ 2 w 1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20"/>
                <a:gd name="T32" fmla="*/ 156 w 1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20">
                  <a:moveTo>
                    <a:pt x="0" y="0"/>
                  </a:moveTo>
                  <a:lnTo>
                    <a:pt x="156" y="0"/>
                  </a:lnTo>
                  <a:lnTo>
                    <a:pt x="156" y="20"/>
                  </a:lnTo>
                  <a:lnTo>
                    <a:pt x="0" y="20"/>
                  </a:lnTo>
                  <a:lnTo>
                    <a:pt x="0" y="0"/>
                  </a:lnTo>
                  <a:close/>
                  <a:moveTo>
                    <a:pt x="2" y="0"/>
                  </a:moveTo>
                  <a:lnTo>
                    <a:pt x="154" y="0"/>
                  </a:lnTo>
                  <a:lnTo>
                    <a:pt x="154" y="20"/>
                  </a:lnTo>
                  <a:lnTo>
                    <a:pt x="2" y="20"/>
                  </a:lnTo>
                  <a:lnTo>
                    <a:pt x="2" y="0"/>
                  </a:lnTo>
                  <a:close/>
                </a:path>
              </a:pathLst>
            </a:custGeom>
            <a:solidFill>
              <a:srgbClr val="C3C3C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8" name="Freeform 540"/>
            <p:cNvSpPr>
              <a:spLocks noEditPoints="1"/>
            </p:cNvSpPr>
            <p:nvPr/>
          </p:nvSpPr>
          <p:spPr bwMode="auto">
            <a:xfrm>
              <a:off x="2997212" y="4949830"/>
              <a:ext cx="120651" cy="15875"/>
            </a:xfrm>
            <a:custGeom>
              <a:avLst/>
              <a:gdLst>
                <a:gd name="T0" fmla="*/ 0 w 152"/>
                <a:gd name="T1" fmla="*/ 0 h 20"/>
                <a:gd name="T2" fmla="*/ 152 w 152"/>
                <a:gd name="T3" fmla="*/ 0 h 20"/>
                <a:gd name="T4" fmla="*/ 152 w 152"/>
                <a:gd name="T5" fmla="*/ 20 h 20"/>
                <a:gd name="T6" fmla="*/ 0 w 152"/>
                <a:gd name="T7" fmla="*/ 20 h 20"/>
                <a:gd name="T8" fmla="*/ 0 w 152"/>
                <a:gd name="T9" fmla="*/ 0 h 20"/>
                <a:gd name="T10" fmla="*/ 2 w 152"/>
                <a:gd name="T11" fmla="*/ 0 h 20"/>
                <a:gd name="T12" fmla="*/ 149 w 152"/>
                <a:gd name="T13" fmla="*/ 0 h 20"/>
                <a:gd name="T14" fmla="*/ 149 w 152"/>
                <a:gd name="T15" fmla="*/ 18 h 20"/>
                <a:gd name="T16" fmla="*/ 2 w 152"/>
                <a:gd name="T17" fmla="*/ 18 h 20"/>
                <a:gd name="T18" fmla="*/ 2 w 15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20"/>
                <a:gd name="T32" fmla="*/ 152 w 15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20">
                  <a:moveTo>
                    <a:pt x="0" y="0"/>
                  </a:moveTo>
                  <a:lnTo>
                    <a:pt x="152" y="0"/>
                  </a:lnTo>
                  <a:lnTo>
                    <a:pt x="152" y="20"/>
                  </a:lnTo>
                  <a:lnTo>
                    <a:pt x="0" y="20"/>
                  </a:lnTo>
                  <a:lnTo>
                    <a:pt x="0" y="0"/>
                  </a:lnTo>
                  <a:close/>
                  <a:moveTo>
                    <a:pt x="2" y="0"/>
                  </a:moveTo>
                  <a:lnTo>
                    <a:pt x="149" y="0"/>
                  </a:lnTo>
                  <a:lnTo>
                    <a:pt x="149" y="18"/>
                  </a:lnTo>
                  <a:lnTo>
                    <a:pt x="2" y="18"/>
                  </a:lnTo>
                  <a:lnTo>
                    <a:pt x="2" y="0"/>
                  </a:lnTo>
                  <a:close/>
                </a:path>
              </a:pathLst>
            </a:custGeom>
            <a:solidFill>
              <a:srgbClr val="C5C5C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49" name="Freeform 541"/>
            <p:cNvSpPr>
              <a:spLocks noEditPoints="1"/>
            </p:cNvSpPr>
            <p:nvPr/>
          </p:nvSpPr>
          <p:spPr bwMode="auto">
            <a:xfrm>
              <a:off x="2998800" y="4949830"/>
              <a:ext cx="117476" cy="15875"/>
            </a:xfrm>
            <a:custGeom>
              <a:avLst/>
              <a:gdLst>
                <a:gd name="T0" fmla="*/ 0 w 147"/>
                <a:gd name="T1" fmla="*/ 0 h 18"/>
                <a:gd name="T2" fmla="*/ 147 w 147"/>
                <a:gd name="T3" fmla="*/ 0 h 18"/>
                <a:gd name="T4" fmla="*/ 147 w 147"/>
                <a:gd name="T5" fmla="*/ 18 h 18"/>
                <a:gd name="T6" fmla="*/ 0 w 147"/>
                <a:gd name="T7" fmla="*/ 18 h 18"/>
                <a:gd name="T8" fmla="*/ 0 w 147"/>
                <a:gd name="T9" fmla="*/ 0 h 18"/>
                <a:gd name="T10" fmla="*/ 3 w 147"/>
                <a:gd name="T11" fmla="*/ 0 h 18"/>
                <a:gd name="T12" fmla="*/ 145 w 147"/>
                <a:gd name="T13" fmla="*/ 0 h 18"/>
                <a:gd name="T14" fmla="*/ 145 w 147"/>
                <a:gd name="T15" fmla="*/ 18 h 18"/>
                <a:gd name="T16" fmla="*/ 3 w 147"/>
                <a:gd name="T17" fmla="*/ 18 h 18"/>
                <a:gd name="T18" fmla="*/ 3 w 14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7"/>
                <a:gd name="T31" fmla="*/ 0 h 18"/>
                <a:gd name="T32" fmla="*/ 147 w 14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7" h="18">
                  <a:moveTo>
                    <a:pt x="0" y="0"/>
                  </a:moveTo>
                  <a:lnTo>
                    <a:pt x="147" y="0"/>
                  </a:lnTo>
                  <a:lnTo>
                    <a:pt x="147" y="18"/>
                  </a:lnTo>
                  <a:lnTo>
                    <a:pt x="0" y="18"/>
                  </a:lnTo>
                  <a:lnTo>
                    <a:pt x="0" y="0"/>
                  </a:lnTo>
                  <a:close/>
                  <a:moveTo>
                    <a:pt x="3" y="0"/>
                  </a:moveTo>
                  <a:lnTo>
                    <a:pt x="145" y="0"/>
                  </a:lnTo>
                  <a:lnTo>
                    <a:pt x="145" y="18"/>
                  </a:lnTo>
                  <a:lnTo>
                    <a:pt x="3" y="18"/>
                  </a:lnTo>
                  <a:lnTo>
                    <a:pt x="3"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0" name="Freeform 542"/>
            <p:cNvSpPr>
              <a:spLocks noEditPoints="1"/>
            </p:cNvSpPr>
            <p:nvPr/>
          </p:nvSpPr>
          <p:spPr bwMode="auto">
            <a:xfrm>
              <a:off x="3000387" y="4949830"/>
              <a:ext cx="112713" cy="15875"/>
            </a:xfrm>
            <a:custGeom>
              <a:avLst/>
              <a:gdLst>
                <a:gd name="T0" fmla="*/ 0 w 142"/>
                <a:gd name="T1" fmla="*/ 0 h 18"/>
                <a:gd name="T2" fmla="*/ 142 w 142"/>
                <a:gd name="T3" fmla="*/ 0 h 18"/>
                <a:gd name="T4" fmla="*/ 142 w 142"/>
                <a:gd name="T5" fmla="*/ 18 h 18"/>
                <a:gd name="T6" fmla="*/ 0 w 142"/>
                <a:gd name="T7" fmla="*/ 18 h 18"/>
                <a:gd name="T8" fmla="*/ 0 w 142"/>
                <a:gd name="T9" fmla="*/ 0 h 18"/>
                <a:gd name="T10" fmla="*/ 2 w 142"/>
                <a:gd name="T11" fmla="*/ 1 h 18"/>
                <a:gd name="T12" fmla="*/ 140 w 142"/>
                <a:gd name="T13" fmla="*/ 1 h 18"/>
                <a:gd name="T14" fmla="*/ 140 w 142"/>
                <a:gd name="T15" fmla="*/ 18 h 18"/>
                <a:gd name="T16" fmla="*/ 2 w 142"/>
                <a:gd name="T17" fmla="*/ 18 h 18"/>
                <a:gd name="T18" fmla="*/ 2 w 142"/>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8"/>
                <a:gd name="T32" fmla="*/ 142 w 142"/>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8">
                  <a:moveTo>
                    <a:pt x="0" y="0"/>
                  </a:moveTo>
                  <a:lnTo>
                    <a:pt x="142" y="0"/>
                  </a:lnTo>
                  <a:lnTo>
                    <a:pt x="142" y="18"/>
                  </a:lnTo>
                  <a:lnTo>
                    <a:pt x="0" y="18"/>
                  </a:lnTo>
                  <a:lnTo>
                    <a:pt x="0" y="0"/>
                  </a:lnTo>
                  <a:close/>
                  <a:moveTo>
                    <a:pt x="2" y="1"/>
                  </a:moveTo>
                  <a:lnTo>
                    <a:pt x="140" y="1"/>
                  </a:lnTo>
                  <a:lnTo>
                    <a:pt x="140" y="18"/>
                  </a:lnTo>
                  <a:lnTo>
                    <a:pt x="2" y="18"/>
                  </a:lnTo>
                  <a:lnTo>
                    <a:pt x="2" y="1"/>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1" name="Freeform 543"/>
            <p:cNvSpPr>
              <a:spLocks noEditPoints="1"/>
            </p:cNvSpPr>
            <p:nvPr/>
          </p:nvSpPr>
          <p:spPr bwMode="auto">
            <a:xfrm>
              <a:off x="3003562" y="4951417"/>
              <a:ext cx="107951" cy="14288"/>
            </a:xfrm>
            <a:custGeom>
              <a:avLst/>
              <a:gdLst>
                <a:gd name="T0" fmla="*/ 0 w 138"/>
                <a:gd name="T1" fmla="*/ 0 h 17"/>
                <a:gd name="T2" fmla="*/ 138 w 138"/>
                <a:gd name="T3" fmla="*/ 0 h 17"/>
                <a:gd name="T4" fmla="*/ 138 w 138"/>
                <a:gd name="T5" fmla="*/ 17 h 17"/>
                <a:gd name="T6" fmla="*/ 0 w 138"/>
                <a:gd name="T7" fmla="*/ 17 h 17"/>
                <a:gd name="T8" fmla="*/ 0 w 138"/>
                <a:gd name="T9" fmla="*/ 0 h 17"/>
                <a:gd name="T10" fmla="*/ 2 w 138"/>
                <a:gd name="T11" fmla="*/ 0 h 17"/>
                <a:gd name="T12" fmla="*/ 135 w 138"/>
                <a:gd name="T13" fmla="*/ 0 h 17"/>
                <a:gd name="T14" fmla="*/ 135 w 138"/>
                <a:gd name="T15" fmla="*/ 17 h 17"/>
                <a:gd name="T16" fmla="*/ 2 w 138"/>
                <a:gd name="T17" fmla="*/ 17 h 17"/>
                <a:gd name="T18" fmla="*/ 2 w 138"/>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17"/>
                <a:gd name="T32" fmla="*/ 138 w 1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17">
                  <a:moveTo>
                    <a:pt x="0" y="0"/>
                  </a:moveTo>
                  <a:lnTo>
                    <a:pt x="138" y="0"/>
                  </a:lnTo>
                  <a:lnTo>
                    <a:pt x="138" y="17"/>
                  </a:lnTo>
                  <a:lnTo>
                    <a:pt x="0" y="17"/>
                  </a:lnTo>
                  <a:lnTo>
                    <a:pt x="0" y="0"/>
                  </a:lnTo>
                  <a:close/>
                  <a:moveTo>
                    <a:pt x="2" y="0"/>
                  </a:moveTo>
                  <a:lnTo>
                    <a:pt x="135" y="0"/>
                  </a:lnTo>
                  <a:lnTo>
                    <a:pt x="135" y="17"/>
                  </a:lnTo>
                  <a:lnTo>
                    <a:pt x="2" y="17"/>
                  </a:lnTo>
                  <a:lnTo>
                    <a:pt x="2" y="0"/>
                  </a:lnTo>
                  <a:close/>
                </a:path>
              </a:pathLst>
            </a:custGeom>
            <a:solidFill>
              <a:srgbClr val="CCCCC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2" name="Freeform 544"/>
            <p:cNvSpPr>
              <a:spLocks noEditPoints="1"/>
            </p:cNvSpPr>
            <p:nvPr/>
          </p:nvSpPr>
          <p:spPr bwMode="auto">
            <a:xfrm>
              <a:off x="3005150" y="4951417"/>
              <a:ext cx="104776" cy="14288"/>
            </a:xfrm>
            <a:custGeom>
              <a:avLst/>
              <a:gdLst>
                <a:gd name="T0" fmla="*/ 0 w 133"/>
                <a:gd name="T1" fmla="*/ 0 h 17"/>
                <a:gd name="T2" fmla="*/ 133 w 133"/>
                <a:gd name="T3" fmla="*/ 0 h 17"/>
                <a:gd name="T4" fmla="*/ 133 w 133"/>
                <a:gd name="T5" fmla="*/ 17 h 17"/>
                <a:gd name="T6" fmla="*/ 0 w 133"/>
                <a:gd name="T7" fmla="*/ 17 h 17"/>
                <a:gd name="T8" fmla="*/ 0 w 133"/>
                <a:gd name="T9" fmla="*/ 0 h 17"/>
                <a:gd name="T10" fmla="*/ 3 w 133"/>
                <a:gd name="T11" fmla="*/ 0 h 17"/>
                <a:gd name="T12" fmla="*/ 131 w 133"/>
                <a:gd name="T13" fmla="*/ 0 h 17"/>
                <a:gd name="T14" fmla="*/ 131 w 133"/>
                <a:gd name="T15" fmla="*/ 16 h 17"/>
                <a:gd name="T16" fmla="*/ 3 w 133"/>
                <a:gd name="T17" fmla="*/ 16 h 17"/>
                <a:gd name="T18" fmla="*/ 3 w 133"/>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
                <a:gd name="T31" fmla="*/ 0 h 17"/>
                <a:gd name="T32" fmla="*/ 133 w 13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 h="17">
                  <a:moveTo>
                    <a:pt x="0" y="0"/>
                  </a:moveTo>
                  <a:lnTo>
                    <a:pt x="133" y="0"/>
                  </a:lnTo>
                  <a:lnTo>
                    <a:pt x="133" y="17"/>
                  </a:lnTo>
                  <a:lnTo>
                    <a:pt x="0" y="17"/>
                  </a:lnTo>
                  <a:lnTo>
                    <a:pt x="0" y="0"/>
                  </a:lnTo>
                  <a:close/>
                  <a:moveTo>
                    <a:pt x="3" y="0"/>
                  </a:moveTo>
                  <a:lnTo>
                    <a:pt x="131" y="0"/>
                  </a:lnTo>
                  <a:lnTo>
                    <a:pt x="131" y="16"/>
                  </a:lnTo>
                  <a:lnTo>
                    <a:pt x="3" y="16"/>
                  </a:lnTo>
                  <a:lnTo>
                    <a:pt x="3" y="0"/>
                  </a:lnTo>
                  <a:close/>
                </a:path>
              </a:pathLst>
            </a:custGeom>
            <a:solidFill>
              <a:srgbClr val="CECEC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3" name="Freeform 545"/>
            <p:cNvSpPr>
              <a:spLocks noEditPoints="1"/>
            </p:cNvSpPr>
            <p:nvPr/>
          </p:nvSpPr>
          <p:spPr bwMode="auto">
            <a:xfrm>
              <a:off x="3006737" y="4951417"/>
              <a:ext cx="101601" cy="12700"/>
            </a:xfrm>
            <a:custGeom>
              <a:avLst/>
              <a:gdLst>
                <a:gd name="T0" fmla="*/ 0 w 128"/>
                <a:gd name="T1" fmla="*/ 0 h 16"/>
                <a:gd name="T2" fmla="*/ 128 w 128"/>
                <a:gd name="T3" fmla="*/ 0 h 16"/>
                <a:gd name="T4" fmla="*/ 128 w 128"/>
                <a:gd name="T5" fmla="*/ 16 h 16"/>
                <a:gd name="T6" fmla="*/ 0 w 128"/>
                <a:gd name="T7" fmla="*/ 16 h 16"/>
                <a:gd name="T8" fmla="*/ 0 w 128"/>
                <a:gd name="T9" fmla="*/ 0 h 16"/>
                <a:gd name="T10" fmla="*/ 2 w 128"/>
                <a:gd name="T11" fmla="*/ 1 h 16"/>
                <a:gd name="T12" fmla="*/ 126 w 128"/>
                <a:gd name="T13" fmla="*/ 1 h 16"/>
                <a:gd name="T14" fmla="*/ 126 w 128"/>
                <a:gd name="T15" fmla="*/ 16 h 16"/>
                <a:gd name="T16" fmla="*/ 2 w 128"/>
                <a:gd name="T17" fmla="*/ 16 h 16"/>
                <a:gd name="T18" fmla="*/ 2 w 128"/>
                <a:gd name="T19" fmla="*/ 1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6"/>
                <a:gd name="T32" fmla="*/ 128 w 1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6">
                  <a:moveTo>
                    <a:pt x="0" y="0"/>
                  </a:moveTo>
                  <a:lnTo>
                    <a:pt x="128" y="0"/>
                  </a:lnTo>
                  <a:lnTo>
                    <a:pt x="128" y="16"/>
                  </a:lnTo>
                  <a:lnTo>
                    <a:pt x="0" y="16"/>
                  </a:lnTo>
                  <a:lnTo>
                    <a:pt x="0" y="0"/>
                  </a:lnTo>
                  <a:close/>
                  <a:moveTo>
                    <a:pt x="2" y="1"/>
                  </a:moveTo>
                  <a:lnTo>
                    <a:pt x="126" y="1"/>
                  </a:lnTo>
                  <a:lnTo>
                    <a:pt x="126" y="16"/>
                  </a:lnTo>
                  <a:lnTo>
                    <a:pt x="2" y="16"/>
                  </a:lnTo>
                  <a:lnTo>
                    <a:pt x="2" y="1"/>
                  </a:lnTo>
                  <a:close/>
                </a:path>
              </a:pathLst>
            </a:custGeom>
            <a:solidFill>
              <a:srgbClr val="D0D0D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4" name="Freeform 546"/>
            <p:cNvSpPr>
              <a:spLocks noEditPoints="1"/>
            </p:cNvSpPr>
            <p:nvPr/>
          </p:nvSpPr>
          <p:spPr bwMode="auto">
            <a:xfrm>
              <a:off x="3008325" y="4951417"/>
              <a:ext cx="98426" cy="12700"/>
            </a:xfrm>
            <a:custGeom>
              <a:avLst/>
              <a:gdLst>
                <a:gd name="T0" fmla="*/ 0 w 124"/>
                <a:gd name="T1" fmla="*/ 0 h 15"/>
                <a:gd name="T2" fmla="*/ 124 w 124"/>
                <a:gd name="T3" fmla="*/ 0 h 15"/>
                <a:gd name="T4" fmla="*/ 124 w 124"/>
                <a:gd name="T5" fmla="*/ 15 h 15"/>
                <a:gd name="T6" fmla="*/ 0 w 124"/>
                <a:gd name="T7" fmla="*/ 15 h 15"/>
                <a:gd name="T8" fmla="*/ 0 w 124"/>
                <a:gd name="T9" fmla="*/ 0 h 15"/>
                <a:gd name="T10" fmla="*/ 2 w 124"/>
                <a:gd name="T11" fmla="*/ 0 h 15"/>
                <a:gd name="T12" fmla="*/ 121 w 124"/>
                <a:gd name="T13" fmla="*/ 0 h 15"/>
                <a:gd name="T14" fmla="*/ 121 w 124"/>
                <a:gd name="T15" fmla="*/ 15 h 15"/>
                <a:gd name="T16" fmla="*/ 2 w 124"/>
                <a:gd name="T17" fmla="*/ 15 h 15"/>
                <a:gd name="T18" fmla="*/ 2 w 124"/>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5"/>
                <a:gd name="T32" fmla="*/ 124 w 12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5">
                  <a:moveTo>
                    <a:pt x="0" y="0"/>
                  </a:moveTo>
                  <a:lnTo>
                    <a:pt x="124" y="0"/>
                  </a:lnTo>
                  <a:lnTo>
                    <a:pt x="124" y="15"/>
                  </a:lnTo>
                  <a:lnTo>
                    <a:pt x="0" y="15"/>
                  </a:lnTo>
                  <a:lnTo>
                    <a:pt x="0" y="0"/>
                  </a:lnTo>
                  <a:close/>
                  <a:moveTo>
                    <a:pt x="2" y="0"/>
                  </a:moveTo>
                  <a:lnTo>
                    <a:pt x="121" y="0"/>
                  </a:lnTo>
                  <a:lnTo>
                    <a:pt x="121" y="15"/>
                  </a:lnTo>
                  <a:lnTo>
                    <a:pt x="2" y="15"/>
                  </a:lnTo>
                  <a:lnTo>
                    <a:pt x="2" y="0"/>
                  </a:lnTo>
                  <a:close/>
                </a:path>
              </a:pathLst>
            </a:custGeom>
            <a:solidFill>
              <a:srgbClr val="D2D2D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5" name="Freeform 547"/>
            <p:cNvSpPr>
              <a:spLocks noEditPoints="1"/>
            </p:cNvSpPr>
            <p:nvPr/>
          </p:nvSpPr>
          <p:spPr bwMode="auto">
            <a:xfrm>
              <a:off x="3009912" y="4951417"/>
              <a:ext cx="95251" cy="12700"/>
            </a:xfrm>
            <a:custGeom>
              <a:avLst/>
              <a:gdLst>
                <a:gd name="T0" fmla="*/ 0 w 119"/>
                <a:gd name="T1" fmla="*/ 0 h 15"/>
                <a:gd name="T2" fmla="*/ 119 w 119"/>
                <a:gd name="T3" fmla="*/ 0 h 15"/>
                <a:gd name="T4" fmla="*/ 119 w 119"/>
                <a:gd name="T5" fmla="*/ 15 h 15"/>
                <a:gd name="T6" fmla="*/ 0 w 119"/>
                <a:gd name="T7" fmla="*/ 15 h 15"/>
                <a:gd name="T8" fmla="*/ 0 w 119"/>
                <a:gd name="T9" fmla="*/ 0 h 15"/>
                <a:gd name="T10" fmla="*/ 3 w 119"/>
                <a:gd name="T11" fmla="*/ 0 h 15"/>
                <a:gd name="T12" fmla="*/ 117 w 119"/>
                <a:gd name="T13" fmla="*/ 0 h 15"/>
                <a:gd name="T14" fmla="*/ 117 w 119"/>
                <a:gd name="T15" fmla="*/ 15 h 15"/>
                <a:gd name="T16" fmla="*/ 3 w 119"/>
                <a:gd name="T17" fmla="*/ 15 h 15"/>
                <a:gd name="T18" fmla="*/ 3 w 11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5"/>
                <a:gd name="T32" fmla="*/ 119 w 11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5">
                  <a:moveTo>
                    <a:pt x="0" y="0"/>
                  </a:moveTo>
                  <a:lnTo>
                    <a:pt x="119" y="0"/>
                  </a:lnTo>
                  <a:lnTo>
                    <a:pt x="119" y="15"/>
                  </a:lnTo>
                  <a:lnTo>
                    <a:pt x="0" y="15"/>
                  </a:lnTo>
                  <a:lnTo>
                    <a:pt x="0" y="0"/>
                  </a:lnTo>
                  <a:close/>
                  <a:moveTo>
                    <a:pt x="3" y="0"/>
                  </a:moveTo>
                  <a:lnTo>
                    <a:pt x="117" y="0"/>
                  </a:lnTo>
                  <a:lnTo>
                    <a:pt x="117" y="15"/>
                  </a:lnTo>
                  <a:lnTo>
                    <a:pt x="3" y="15"/>
                  </a:lnTo>
                  <a:lnTo>
                    <a:pt x="3" y="0"/>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6" name="Freeform 548"/>
            <p:cNvSpPr>
              <a:spLocks noEditPoints="1"/>
            </p:cNvSpPr>
            <p:nvPr/>
          </p:nvSpPr>
          <p:spPr bwMode="auto">
            <a:xfrm>
              <a:off x="3011500" y="4951417"/>
              <a:ext cx="90488" cy="12700"/>
            </a:xfrm>
            <a:custGeom>
              <a:avLst/>
              <a:gdLst>
                <a:gd name="T0" fmla="*/ 0 w 114"/>
                <a:gd name="T1" fmla="*/ 0 h 15"/>
                <a:gd name="T2" fmla="*/ 114 w 114"/>
                <a:gd name="T3" fmla="*/ 0 h 15"/>
                <a:gd name="T4" fmla="*/ 114 w 114"/>
                <a:gd name="T5" fmla="*/ 15 h 15"/>
                <a:gd name="T6" fmla="*/ 0 w 114"/>
                <a:gd name="T7" fmla="*/ 15 h 15"/>
                <a:gd name="T8" fmla="*/ 0 w 114"/>
                <a:gd name="T9" fmla="*/ 0 h 15"/>
                <a:gd name="T10" fmla="*/ 2 w 114"/>
                <a:gd name="T11" fmla="*/ 0 h 15"/>
                <a:gd name="T12" fmla="*/ 112 w 114"/>
                <a:gd name="T13" fmla="*/ 0 h 15"/>
                <a:gd name="T14" fmla="*/ 112 w 114"/>
                <a:gd name="T15" fmla="*/ 14 h 15"/>
                <a:gd name="T16" fmla="*/ 2 w 114"/>
                <a:gd name="T17" fmla="*/ 14 h 15"/>
                <a:gd name="T18" fmla="*/ 2 w 114"/>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5"/>
                <a:gd name="T32" fmla="*/ 114 w 11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5">
                  <a:moveTo>
                    <a:pt x="0" y="0"/>
                  </a:moveTo>
                  <a:lnTo>
                    <a:pt x="114" y="0"/>
                  </a:lnTo>
                  <a:lnTo>
                    <a:pt x="114" y="15"/>
                  </a:lnTo>
                  <a:lnTo>
                    <a:pt x="0" y="15"/>
                  </a:lnTo>
                  <a:lnTo>
                    <a:pt x="0" y="0"/>
                  </a:lnTo>
                  <a:close/>
                  <a:moveTo>
                    <a:pt x="2" y="0"/>
                  </a:moveTo>
                  <a:lnTo>
                    <a:pt x="112" y="0"/>
                  </a:lnTo>
                  <a:lnTo>
                    <a:pt x="112" y="14"/>
                  </a:lnTo>
                  <a:lnTo>
                    <a:pt x="2" y="14"/>
                  </a:lnTo>
                  <a:lnTo>
                    <a:pt x="2" y="0"/>
                  </a:lnTo>
                  <a:close/>
                </a:path>
              </a:pathLst>
            </a:custGeom>
            <a:solidFill>
              <a:srgbClr val="D5D5D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7" name="Freeform 549"/>
            <p:cNvSpPr>
              <a:spLocks noEditPoints="1"/>
            </p:cNvSpPr>
            <p:nvPr/>
          </p:nvSpPr>
          <p:spPr bwMode="auto">
            <a:xfrm>
              <a:off x="3014675" y="4951417"/>
              <a:ext cx="85725" cy="12700"/>
            </a:xfrm>
            <a:custGeom>
              <a:avLst/>
              <a:gdLst>
                <a:gd name="T0" fmla="*/ 0 w 110"/>
                <a:gd name="T1" fmla="*/ 0 h 14"/>
                <a:gd name="T2" fmla="*/ 110 w 110"/>
                <a:gd name="T3" fmla="*/ 0 h 14"/>
                <a:gd name="T4" fmla="*/ 110 w 110"/>
                <a:gd name="T5" fmla="*/ 14 h 14"/>
                <a:gd name="T6" fmla="*/ 0 w 110"/>
                <a:gd name="T7" fmla="*/ 14 h 14"/>
                <a:gd name="T8" fmla="*/ 0 w 110"/>
                <a:gd name="T9" fmla="*/ 0 h 14"/>
                <a:gd name="T10" fmla="*/ 3 w 110"/>
                <a:gd name="T11" fmla="*/ 1 h 14"/>
                <a:gd name="T12" fmla="*/ 107 w 110"/>
                <a:gd name="T13" fmla="*/ 1 h 14"/>
                <a:gd name="T14" fmla="*/ 107 w 110"/>
                <a:gd name="T15" fmla="*/ 14 h 14"/>
                <a:gd name="T16" fmla="*/ 3 w 110"/>
                <a:gd name="T17" fmla="*/ 14 h 14"/>
                <a:gd name="T18" fmla="*/ 3 w 110"/>
                <a:gd name="T19" fmla="*/ 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14"/>
                <a:gd name="T32" fmla="*/ 110 w 11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14">
                  <a:moveTo>
                    <a:pt x="0" y="0"/>
                  </a:moveTo>
                  <a:lnTo>
                    <a:pt x="110" y="0"/>
                  </a:lnTo>
                  <a:lnTo>
                    <a:pt x="110" y="14"/>
                  </a:lnTo>
                  <a:lnTo>
                    <a:pt x="0" y="14"/>
                  </a:lnTo>
                  <a:lnTo>
                    <a:pt x="0" y="0"/>
                  </a:lnTo>
                  <a:close/>
                  <a:moveTo>
                    <a:pt x="3" y="1"/>
                  </a:moveTo>
                  <a:lnTo>
                    <a:pt x="107" y="1"/>
                  </a:lnTo>
                  <a:lnTo>
                    <a:pt x="107" y="14"/>
                  </a:lnTo>
                  <a:lnTo>
                    <a:pt x="3" y="14"/>
                  </a:lnTo>
                  <a:lnTo>
                    <a:pt x="3" y="1"/>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8" name="Freeform 550"/>
            <p:cNvSpPr>
              <a:spLocks noEditPoints="1"/>
            </p:cNvSpPr>
            <p:nvPr/>
          </p:nvSpPr>
          <p:spPr bwMode="auto">
            <a:xfrm>
              <a:off x="3016262" y="4953005"/>
              <a:ext cx="82550" cy="11113"/>
            </a:xfrm>
            <a:custGeom>
              <a:avLst/>
              <a:gdLst>
                <a:gd name="T0" fmla="*/ 0 w 104"/>
                <a:gd name="T1" fmla="*/ 0 h 13"/>
                <a:gd name="T2" fmla="*/ 104 w 104"/>
                <a:gd name="T3" fmla="*/ 0 h 13"/>
                <a:gd name="T4" fmla="*/ 104 w 104"/>
                <a:gd name="T5" fmla="*/ 13 h 13"/>
                <a:gd name="T6" fmla="*/ 0 w 104"/>
                <a:gd name="T7" fmla="*/ 13 h 13"/>
                <a:gd name="T8" fmla="*/ 0 w 104"/>
                <a:gd name="T9" fmla="*/ 0 h 13"/>
                <a:gd name="T10" fmla="*/ 2 w 104"/>
                <a:gd name="T11" fmla="*/ 0 h 13"/>
                <a:gd name="T12" fmla="*/ 102 w 104"/>
                <a:gd name="T13" fmla="*/ 0 h 13"/>
                <a:gd name="T14" fmla="*/ 102 w 104"/>
                <a:gd name="T15" fmla="*/ 13 h 13"/>
                <a:gd name="T16" fmla="*/ 2 w 104"/>
                <a:gd name="T17" fmla="*/ 13 h 13"/>
                <a:gd name="T18" fmla="*/ 2 w 104"/>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
                <a:gd name="T32" fmla="*/ 104 w 10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
                  <a:moveTo>
                    <a:pt x="0" y="0"/>
                  </a:moveTo>
                  <a:lnTo>
                    <a:pt x="104" y="0"/>
                  </a:lnTo>
                  <a:lnTo>
                    <a:pt x="104" y="13"/>
                  </a:lnTo>
                  <a:lnTo>
                    <a:pt x="0" y="13"/>
                  </a:lnTo>
                  <a:lnTo>
                    <a:pt x="0" y="0"/>
                  </a:lnTo>
                  <a:close/>
                  <a:moveTo>
                    <a:pt x="2" y="0"/>
                  </a:moveTo>
                  <a:lnTo>
                    <a:pt x="102" y="0"/>
                  </a:lnTo>
                  <a:lnTo>
                    <a:pt x="102" y="13"/>
                  </a:lnTo>
                  <a:lnTo>
                    <a:pt x="2" y="13"/>
                  </a:lnTo>
                  <a:lnTo>
                    <a:pt x="2"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59" name="Freeform 551"/>
            <p:cNvSpPr>
              <a:spLocks noEditPoints="1"/>
            </p:cNvSpPr>
            <p:nvPr/>
          </p:nvSpPr>
          <p:spPr bwMode="auto">
            <a:xfrm>
              <a:off x="3017850" y="4953005"/>
              <a:ext cx="79375" cy="11113"/>
            </a:xfrm>
            <a:custGeom>
              <a:avLst/>
              <a:gdLst>
                <a:gd name="T0" fmla="*/ 0 w 100"/>
                <a:gd name="T1" fmla="*/ 0 h 13"/>
                <a:gd name="T2" fmla="*/ 100 w 100"/>
                <a:gd name="T3" fmla="*/ 0 h 13"/>
                <a:gd name="T4" fmla="*/ 100 w 100"/>
                <a:gd name="T5" fmla="*/ 13 h 13"/>
                <a:gd name="T6" fmla="*/ 0 w 100"/>
                <a:gd name="T7" fmla="*/ 13 h 13"/>
                <a:gd name="T8" fmla="*/ 0 w 100"/>
                <a:gd name="T9" fmla="*/ 0 h 13"/>
                <a:gd name="T10" fmla="*/ 2 w 100"/>
                <a:gd name="T11" fmla="*/ 0 h 13"/>
                <a:gd name="T12" fmla="*/ 97 w 100"/>
                <a:gd name="T13" fmla="*/ 0 h 13"/>
                <a:gd name="T14" fmla="*/ 97 w 100"/>
                <a:gd name="T15" fmla="*/ 13 h 13"/>
                <a:gd name="T16" fmla="*/ 2 w 100"/>
                <a:gd name="T17" fmla="*/ 13 h 13"/>
                <a:gd name="T18" fmla="*/ 2 w 100"/>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3"/>
                <a:gd name="T32" fmla="*/ 100 w 10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3">
                  <a:moveTo>
                    <a:pt x="0" y="0"/>
                  </a:moveTo>
                  <a:lnTo>
                    <a:pt x="100" y="0"/>
                  </a:lnTo>
                  <a:lnTo>
                    <a:pt x="100" y="13"/>
                  </a:lnTo>
                  <a:lnTo>
                    <a:pt x="0" y="13"/>
                  </a:lnTo>
                  <a:lnTo>
                    <a:pt x="0" y="0"/>
                  </a:lnTo>
                  <a:close/>
                  <a:moveTo>
                    <a:pt x="2" y="0"/>
                  </a:moveTo>
                  <a:lnTo>
                    <a:pt x="97" y="0"/>
                  </a:lnTo>
                  <a:lnTo>
                    <a:pt x="97" y="13"/>
                  </a:lnTo>
                  <a:lnTo>
                    <a:pt x="2" y="13"/>
                  </a:lnTo>
                  <a:lnTo>
                    <a:pt x="2" y="0"/>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0" name="Freeform 552"/>
            <p:cNvSpPr>
              <a:spLocks noEditPoints="1"/>
            </p:cNvSpPr>
            <p:nvPr/>
          </p:nvSpPr>
          <p:spPr bwMode="auto">
            <a:xfrm>
              <a:off x="3019437" y="4953005"/>
              <a:ext cx="76200" cy="11113"/>
            </a:xfrm>
            <a:custGeom>
              <a:avLst/>
              <a:gdLst>
                <a:gd name="T0" fmla="*/ 0 w 95"/>
                <a:gd name="T1" fmla="*/ 0 h 13"/>
                <a:gd name="T2" fmla="*/ 95 w 95"/>
                <a:gd name="T3" fmla="*/ 0 h 13"/>
                <a:gd name="T4" fmla="*/ 95 w 95"/>
                <a:gd name="T5" fmla="*/ 13 h 13"/>
                <a:gd name="T6" fmla="*/ 0 w 95"/>
                <a:gd name="T7" fmla="*/ 13 h 13"/>
                <a:gd name="T8" fmla="*/ 0 w 95"/>
                <a:gd name="T9" fmla="*/ 0 h 13"/>
                <a:gd name="T10" fmla="*/ 3 w 95"/>
                <a:gd name="T11" fmla="*/ 0 h 13"/>
                <a:gd name="T12" fmla="*/ 93 w 95"/>
                <a:gd name="T13" fmla="*/ 0 h 13"/>
                <a:gd name="T14" fmla="*/ 93 w 95"/>
                <a:gd name="T15" fmla="*/ 12 h 13"/>
                <a:gd name="T16" fmla="*/ 3 w 95"/>
                <a:gd name="T17" fmla="*/ 12 h 13"/>
                <a:gd name="T18" fmla="*/ 3 w 95"/>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13"/>
                <a:gd name="T32" fmla="*/ 95 w 9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13">
                  <a:moveTo>
                    <a:pt x="0" y="0"/>
                  </a:moveTo>
                  <a:lnTo>
                    <a:pt x="95" y="0"/>
                  </a:lnTo>
                  <a:lnTo>
                    <a:pt x="95" y="13"/>
                  </a:lnTo>
                  <a:lnTo>
                    <a:pt x="0" y="13"/>
                  </a:lnTo>
                  <a:lnTo>
                    <a:pt x="0" y="0"/>
                  </a:lnTo>
                  <a:close/>
                  <a:moveTo>
                    <a:pt x="3" y="0"/>
                  </a:moveTo>
                  <a:lnTo>
                    <a:pt x="93" y="0"/>
                  </a:lnTo>
                  <a:lnTo>
                    <a:pt x="93" y="12"/>
                  </a:lnTo>
                  <a:lnTo>
                    <a:pt x="3" y="12"/>
                  </a:lnTo>
                  <a:lnTo>
                    <a:pt x="3"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1" name="Freeform 553"/>
            <p:cNvSpPr>
              <a:spLocks noEditPoints="1"/>
            </p:cNvSpPr>
            <p:nvPr/>
          </p:nvSpPr>
          <p:spPr bwMode="auto">
            <a:xfrm>
              <a:off x="3021025" y="4953005"/>
              <a:ext cx="73025" cy="9525"/>
            </a:xfrm>
            <a:custGeom>
              <a:avLst/>
              <a:gdLst>
                <a:gd name="T0" fmla="*/ 0 w 90"/>
                <a:gd name="T1" fmla="*/ 0 h 12"/>
                <a:gd name="T2" fmla="*/ 90 w 90"/>
                <a:gd name="T3" fmla="*/ 0 h 12"/>
                <a:gd name="T4" fmla="*/ 90 w 90"/>
                <a:gd name="T5" fmla="*/ 12 h 12"/>
                <a:gd name="T6" fmla="*/ 0 w 90"/>
                <a:gd name="T7" fmla="*/ 12 h 12"/>
                <a:gd name="T8" fmla="*/ 0 w 90"/>
                <a:gd name="T9" fmla="*/ 0 h 12"/>
                <a:gd name="T10" fmla="*/ 2 w 90"/>
                <a:gd name="T11" fmla="*/ 1 h 12"/>
                <a:gd name="T12" fmla="*/ 88 w 90"/>
                <a:gd name="T13" fmla="*/ 1 h 12"/>
                <a:gd name="T14" fmla="*/ 88 w 90"/>
                <a:gd name="T15" fmla="*/ 12 h 12"/>
                <a:gd name="T16" fmla="*/ 2 w 90"/>
                <a:gd name="T17" fmla="*/ 12 h 12"/>
                <a:gd name="T18" fmla="*/ 2 w 90"/>
                <a:gd name="T19" fmla="*/ 1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
                <a:gd name="T32" fmla="*/ 90 w 90"/>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
                  <a:moveTo>
                    <a:pt x="0" y="0"/>
                  </a:moveTo>
                  <a:lnTo>
                    <a:pt x="90" y="0"/>
                  </a:lnTo>
                  <a:lnTo>
                    <a:pt x="90" y="12"/>
                  </a:lnTo>
                  <a:lnTo>
                    <a:pt x="0" y="12"/>
                  </a:lnTo>
                  <a:lnTo>
                    <a:pt x="0" y="0"/>
                  </a:lnTo>
                  <a:close/>
                  <a:moveTo>
                    <a:pt x="2" y="1"/>
                  </a:moveTo>
                  <a:lnTo>
                    <a:pt x="88" y="1"/>
                  </a:lnTo>
                  <a:lnTo>
                    <a:pt x="88" y="12"/>
                  </a:lnTo>
                  <a:lnTo>
                    <a:pt x="2" y="12"/>
                  </a:lnTo>
                  <a:lnTo>
                    <a:pt x="2" y="1"/>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2" name="Freeform 554"/>
            <p:cNvSpPr>
              <a:spLocks noEditPoints="1"/>
            </p:cNvSpPr>
            <p:nvPr/>
          </p:nvSpPr>
          <p:spPr bwMode="auto">
            <a:xfrm>
              <a:off x="3022612" y="4954592"/>
              <a:ext cx="68263" cy="7938"/>
            </a:xfrm>
            <a:custGeom>
              <a:avLst/>
              <a:gdLst>
                <a:gd name="T0" fmla="*/ 0 w 86"/>
                <a:gd name="T1" fmla="*/ 0 h 11"/>
                <a:gd name="T2" fmla="*/ 86 w 86"/>
                <a:gd name="T3" fmla="*/ 0 h 11"/>
                <a:gd name="T4" fmla="*/ 86 w 86"/>
                <a:gd name="T5" fmla="*/ 11 h 11"/>
                <a:gd name="T6" fmla="*/ 0 w 86"/>
                <a:gd name="T7" fmla="*/ 11 h 11"/>
                <a:gd name="T8" fmla="*/ 0 w 86"/>
                <a:gd name="T9" fmla="*/ 0 h 11"/>
                <a:gd name="T10" fmla="*/ 2 w 86"/>
                <a:gd name="T11" fmla="*/ 0 h 11"/>
                <a:gd name="T12" fmla="*/ 83 w 86"/>
                <a:gd name="T13" fmla="*/ 0 h 11"/>
                <a:gd name="T14" fmla="*/ 83 w 86"/>
                <a:gd name="T15" fmla="*/ 11 h 11"/>
                <a:gd name="T16" fmla="*/ 2 w 86"/>
                <a:gd name="T17" fmla="*/ 11 h 11"/>
                <a:gd name="T18" fmla="*/ 2 w 86"/>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1"/>
                <a:gd name="T32" fmla="*/ 86 w 8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1">
                  <a:moveTo>
                    <a:pt x="0" y="0"/>
                  </a:moveTo>
                  <a:lnTo>
                    <a:pt x="86" y="0"/>
                  </a:lnTo>
                  <a:lnTo>
                    <a:pt x="86" y="11"/>
                  </a:lnTo>
                  <a:lnTo>
                    <a:pt x="0" y="11"/>
                  </a:lnTo>
                  <a:lnTo>
                    <a:pt x="0" y="0"/>
                  </a:lnTo>
                  <a:close/>
                  <a:moveTo>
                    <a:pt x="2" y="0"/>
                  </a:moveTo>
                  <a:lnTo>
                    <a:pt x="83" y="0"/>
                  </a:lnTo>
                  <a:lnTo>
                    <a:pt x="83" y="11"/>
                  </a:lnTo>
                  <a:lnTo>
                    <a:pt x="2" y="11"/>
                  </a:lnTo>
                  <a:lnTo>
                    <a:pt x="2"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3" name="Freeform 555"/>
            <p:cNvSpPr>
              <a:spLocks noEditPoints="1"/>
            </p:cNvSpPr>
            <p:nvPr/>
          </p:nvSpPr>
          <p:spPr bwMode="auto">
            <a:xfrm>
              <a:off x="3025787" y="4954592"/>
              <a:ext cx="63500" cy="7938"/>
            </a:xfrm>
            <a:custGeom>
              <a:avLst/>
              <a:gdLst>
                <a:gd name="T0" fmla="*/ 0 w 81"/>
                <a:gd name="T1" fmla="*/ 0 h 11"/>
                <a:gd name="T2" fmla="*/ 81 w 81"/>
                <a:gd name="T3" fmla="*/ 0 h 11"/>
                <a:gd name="T4" fmla="*/ 81 w 81"/>
                <a:gd name="T5" fmla="*/ 11 h 11"/>
                <a:gd name="T6" fmla="*/ 0 w 81"/>
                <a:gd name="T7" fmla="*/ 11 h 11"/>
                <a:gd name="T8" fmla="*/ 0 w 81"/>
                <a:gd name="T9" fmla="*/ 0 h 11"/>
                <a:gd name="T10" fmla="*/ 3 w 81"/>
                <a:gd name="T11" fmla="*/ 0 h 11"/>
                <a:gd name="T12" fmla="*/ 79 w 81"/>
                <a:gd name="T13" fmla="*/ 0 h 11"/>
                <a:gd name="T14" fmla="*/ 79 w 81"/>
                <a:gd name="T15" fmla="*/ 11 h 11"/>
                <a:gd name="T16" fmla="*/ 3 w 81"/>
                <a:gd name="T17" fmla="*/ 11 h 11"/>
                <a:gd name="T18" fmla="*/ 3 w 8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11"/>
                <a:gd name="T32" fmla="*/ 81 w 8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11">
                  <a:moveTo>
                    <a:pt x="0" y="0"/>
                  </a:moveTo>
                  <a:lnTo>
                    <a:pt x="81" y="0"/>
                  </a:lnTo>
                  <a:lnTo>
                    <a:pt x="81" y="11"/>
                  </a:lnTo>
                  <a:lnTo>
                    <a:pt x="0" y="11"/>
                  </a:lnTo>
                  <a:lnTo>
                    <a:pt x="0" y="0"/>
                  </a:lnTo>
                  <a:close/>
                  <a:moveTo>
                    <a:pt x="3" y="0"/>
                  </a:moveTo>
                  <a:lnTo>
                    <a:pt x="79" y="0"/>
                  </a:lnTo>
                  <a:lnTo>
                    <a:pt x="79" y="11"/>
                  </a:lnTo>
                  <a:lnTo>
                    <a:pt x="3" y="11"/>
                  </a:lnTo>
                  <a:lnTo>
                    <a:pt x="3"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4" name="Freeform 556"/>
            <p:cNvSpPr>
              <a:spLocks noEditPoints="1"/>
            </p:cNvSpPr>
            <p:nvPr/>
          </p:nvSpPr>
          <p:spPr bwMode="auto">
            <a:xfrm>
              <a:off x="3027375" y="4954592"/>
              <a:ext cx="60325" cy="7938"/>
            </a:xfrm>
            <a:custGeom>
              <a:avLst/>
              <a:gdLst>
                <a:gd name="T0" fmla="*/ 0 w 76"/>
                <a:gd name="T1" fmla="*/ 0 h 11"/>
                <a:gd name="T2" fmla="*/ 76 w 76"/>
                <a:gd name="T3" fmla="*/ 0 h 11"/>
                <a:gd name="T4" fmla="*/ 76 w 76"/>
                <a:gd name="T5" fmla="*/ 11 h 11"/>
                <a:gd name="T6" fmla="*/ 0 w 76"/>
                <a:gd name="T7" fmla="*/ 11 h 11"/>
                <a:gd name="T8" fmla="*/ 0 w 76"/>
                <a:gd name="T9" fmla="*/ 0 h 11"/>
                <a:gd name="T10" fmla="*/ 2 w 76"/>
                <a:gd name="T11" fmla="*/ 0 h 11"/>
                <a:gd name="T12" fmla="*/ 74 w 76"/>
                <a:gd name="T13" fmla="*/ 0 h 11"/>
                <a:gd name="T14" fmla="*/ 74 w 76"/>
                <a:gd name="T15" fmla="*/ 10 h 11"/>
                <a:gd name="T16" fmla="*/ 2 w 76"/>
                <a:gd name="T17" fmla="*/ 10 h 11"/>
                <a:gd name="T18" fmla="*/ 2 w 76"/>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1"/>
                <a:gd name="T32" fmla="*/ 76 w 7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1">
                  <a:moveTo>
                    <a:pt x="0" y="0"/>
                  </a:moveTo>
                  <a:lnTo>
                    <a:pt x="76" y="0"/>
                  </a:lnTo>
                  <a:lnTo>
                    <a:pt x="76" y="11"/>
                  </a:lnTo>
                  <a:lnTo>
                    <a:pt x="0" y="11"/>
                  </a:lnTo>
                  <a:lnTo>
                    <a:pt x="0" y="0"/>
                  </a:lnTo>
                  <a:close/>
                  <a:moveTo>
                    <a:pt x="2" y="0"/>
                  </a:moveTo>
                  <a:lnTo>
                    <a:pt x="74" y="0"/>
                  </a:lnTo>
                  <a:lnTo>
                    <a:pt x="74" y="10"/>
                  </a:lnTo>
                  <a:lnTo>
                    <a:pt x="2" y="10"/>
                  </a:lnTo>
                  <a:lnTo>
                    <a:pt x="2"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5" name="Freeform 557"/>
            <p:cNvSpPr>
              <a:spLocks noEditPoints="1"/>
            </p:cNvSpPr>
            <p:nvPr/>
          </p:nvSpPr>
          <p:spPr bwMode="auto">
            <a:xfrm>
              <a:off x="3028962" y="4954592"/>
              <a:ext cx="57150" cy="6350"/>
            </a:xfrm>
            <a:custGeom>
              <a:avLst/>
              <a:gdLst>
                <a:gd name="T0" fmla="*/ 0 w 72"/>
                <a:gd name="T1" fmla="*/ 0 h 10"/>
                <a:gd name="T2" fmla="*/ 72 w 72"/>
                <a:gd name="T3" fmla="*/ 0 h 10"/>
                <a:gd name="T4" fmla="*/ 72 w 72"/>
                <a:gd name="T5" fmla="*/ 10 h 10"/>
                <a:gd name="T6" fmla="*/ 0 w 72"/>
                <a:gd name="T7" fmla="*/ 10 h 10"/>
                <a:gd name="T8" fmla="*/ 0 w 72"/>
                <a:gd name="T9" fmla="*/ 0 h 10"/>
                <a:gd name="T10" fmla="*/ 2 w 72"/>
                <a:gd name="T11" fmla="*/ 1 h 10"/>
                <a:gd name="T12" fmla="*/ 69 w 72"/>
                <a:gd name="T13" fmla="*/ 1 h 10"/>
                <a:gd name="T14" fmla="*/ 69 w 72"/>
                <a:gd name="T15" fmla="*/ 10 h 10"/>
                <a:gd name="T16" fmla="*/ 2 w 72"/>
                <a:gd name="T17" fmla="*/ 10 h 10"/>
                <a:gd name="T18" fmla="*/ 2 w 72"/>
                <a:gd name="T19" fmla="*/ 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10"/>
                <a:gd name="T32" fmla="*/ 72 w 72"/>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10">
                  <a:moveTo>
                    <a:pt x="0" y="0"/>
                  </a:moveTo>
                  <a:lnTo>
                    <a:pt x="72" y="0"/>
                  </a:lnTo>
                  <a:lnTo>
                    <a:pt x="72" y="10"/>
                  </a:lnTo>
                  <a:lnTo>
                    <a:pt x="0" y="10"/>
                  </a:lnTo>
                  <a:lnTo>
                    <a:pt x="0" y="0"/>
                  </a:lnTo>
                  <a:close/>
                  <a:moveTo>
                    <a:pt x="2" y="1"/>
                  </a:moveTo>
                  <a:lnTo>
                    <a:pt x="69" y="1"/>
                  </a:lnTo>
                  <a:lnTo>
                    <a:pt x="69" y="10"/>
                  </a:lnTo>
                  <a:lnTo>
                    <a:pt x="2" y="10"/>
                  </a:lnTo>
                  <a:lnTo>
                    <a:pt x="2" y="1"/>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6" name="Freeform 558"/>
            <p:cNvSpPr>
              <a:spLocks noEditPoints="1"/>
            </p:cNvSpPr>
            <p:nvPr/>
          </p:nvSpPr>
          <p:spPr bwMode="auto">
            <a:xfrm>
              <a:off x="3030550" y="4954592"/>
              <a:ext cx="53975" cy="6350"/>
            </a:xfrm>
            <a:custGeom>
              <a:avLst/>
              <a:gdLst>
                <a:gd name="T0" fmla="*/ 0 w 67"/>
                <a:gd name="T1" fmla="*/ 0 h 9"/>
                <a:gd name="T2" fmla="*/ 67 w 67"/>
                <a:gd name="T3" fmla="*/ 0 h 9"/>
                <a:gd name="T4" fmla="*/ 67 w 67"/>
                <a:gd name="T5" fmla="*/ 9 h 9"/>
                <a:gd name="T6" fmla="*/ 0 w 67"/>
                <a:gd name="T7" fmla="*/ 9 h 9"/>
                <a:gd name="T8" fmla="*/ 0 w 67"/>
                <a:gd name="T9" fmla="*/ 0 h 9"/>
                <a:gd name="T10" fmla="*/ 3 w 67"/>
                <a:gd name="T11" fmla="*/ 0 h 9"/>
                <a:gd name="T12" fmla="*/ 65 w 67"/>
                <a:gd name="T13" fmla="*/ 0 h 9"/>
                <a:gd name="T14" fmla="*/ 65 w 67"/>
                <a:gd name="T15" fmla="*/ 9 h 9"/>
                <a:gd name="T16" fmla="*/ 3 w 67"/>
                <a:gd name="T17" fmla="*/ 9 h 9"/>
                <a:gd name="T18" fmla="*/ 3 w 67"/>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9"/>
                <a:gd name="T32" fmla="*/ 67 w 67"/>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9">
                  <a:moveTo>
                    <a:pt x="0" y="0"/>
                  </a:moveTo>
                  <a:lnTo>
                    <a:pt x="67" y="0"/>
                  </a:lnTo>
                  <a:lnTo>
                    <a:pt x="67" y="9"/>
                  </a:lnTo>
                  <a:lnTo>
                    <a:pt x="0" y="9"/>
                  </a:lnTo>
                  <a:lnTo>
                    <a:pt x="0" y="0"/>
                  </a:lnTo>
                  <a:close/>
                  <a:moveTo>
                    <a:pt x="3" y="0"/>
                  </a:moveTo>
                  <a:lnTo>
                    <a:pt x="65" y="0"/>
                  </a:lnTo>
                  <a:lnTo>
                    <a:pt x="65" y="9"/>
                  </a:lnTo>
                  <a:lnTo>
                    <a:pt x="3" y="9"/>
                  </a:lnTo>
                  <a:lnTo>
                    <a:pt x="3"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7" name="Freeform 559"/>
            <p:cNvSpPr>
              <a:spLocks noEditPoints="1"/>
            </p:cNvSpPr>
            <p:nvPr/>
          </p:nvSpPr>
          <p:spPr bwMode="auto">
            <a:xfrm>
              <a:off x="3032137" y="4954592"/>
              <a:ext cx="49213" cy="6350"/>
            </a:xfrm>
            <a:custGeom>
              <a:avLst/>
              <a:gdLst>
                <a:gd name="T0" fmla="*/ 0 w 62"/>
                <a:gd name="T1" fmla="*/ 0 h 9"/>
                <a:gd name="T2" fmla="*/ 62 w 62"/>
                <a:gd name="T3" fmla="*/ 0 h 9"/>
                <a:gd name="T4" fmla="*/ 62 w 62"/>
                <a:gd name="T5" fmla="*/ 9 h 9"/>
                <a:gd name="T6" fmla="*/ 0 w 62"/>
                <a:gd name="T7" fmla="*/ 9 h 9"/>
                <a:gd name="T8" fmla="*/ 0 w 62"/>
                <a:gd name="T9" fmla="*/ 0 h 9"/>
                <a:gd name="T10" fmla="*/ 2 w 62"/>
                <a:gd name="T11" fmla="*/ 0 h 9"/>
                <a:gd name="T12" fmla="*/ 60 w 62"/>
                <a:gd name="T13" fmla="*/ 0 h 9"/>
                <a:gd name="T14" fmla="*/ 60 w 62"/>
                <a:gd name="T15" fmla="*/ 8 h 9"/>
                <a:gd name="T16" fmla="*/ 2 w 62"/>
                <a:gd name="T17" fmla="*/ 8 h 9"/>
                <a:gd name="T18" fmla="*/ 2 w 62"/>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9"/>
                <a:gd name="T32" fmla="*/ 62 w 62"/>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9">
                  <a:moveTo>
                    <a:pt x="0" y="0"/>
                  </a:moveTo>
                  <a:lnTo>
                    <a:pt x="62" y="0"/>
                  </a:lnTo>
                  <a:lnTo>
                    <a:pt x="62" y="9"/>
                  </a:lnTo>
                  <a:lnTo>
                    <a:pt x="0" y="9"/>
                  </a:lnTo>
                  <a:lnTo>
                    <a:pt x="0" y="0"/>
                  </a:lnTo>
                  <a:close/>
                  <a:moveTo>
                    <a:pt x="2" y="0"/>
                  </a:moveTo>
                  <a:lnTo>
                    <a:pt x="60" y="0"/>
                  </a:lnTo>
                  <a:lnTo>
                    <a:pt x="60" y="8"/>
                  </a:lnTo>
                  <a:lnTo>
                    <a:pt x="2" y="8"/>
                  </a:lnTo>
                  <a:lnTo>
                    <a:pt x="2"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8" name="Freeform 560"/>
            <p:cNvSpPr>
              <a:spLocks noEditPoints="1"/>
            </p:cNvSpPr>
            <p:nvPr/>
          </p:nvSpPr>
          <p:spPr bwMode="auto">
            <a:xfrm>
              <a:off x="3035313" y="4954592"/>
              <a:ext cx="44450" cy="6350"/>
            </a:xfrm>
            <a:custGeom>
              <a:avLst/>
              <a:gdLst>
                <a:gd name="T0" fmla="*/ 0 w 58"/>
                <a:gd name="T1" fmla="*/ 0 h 8"/>
                <a:gd name="T2" fmla="*/ 58 w 58"/>
                <a:gd name="T3" fmla="*/ 0 h 8"/>
                <a:gd name="T4" fmla="*/ 58 w 58"/>
                <a:gd name="T5" fmla="*/ 8 h 8"/>
                <a:gd name="T6" fmla="*/ 0 w 58"/>
                <a:gd name="T7" fmla="*/ 8 h 8"/>
                <a:gd name="T8" fmla="*/ 0 w 58"/>
                <a:gd name="T9" fmla="*/ 0 h 8"/>
                <a:gd name="T10" fmla="*/ 2 w 58"/>
                <a:gd name="T11" fmla="*/ 0 h 8"/>
                <a:gd name="T12" fmla="*/ 55 w 58"/>
                <a:gd name="T13" fmla="*/ 0 h 8"/>
                <a:gd name="T14" fmla="*/ 55 w 58"/>
                <a:gd name="T15" fmla="*/ 8 h 8"/>
                <a:gd name="T16" fmla="*/ 2 w 58"/>
                <a:gd name="T17" fmla="*/ 8 h 8"/>
                <a:gd name="T18" fmla="*/ 2 w 58"/>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8"/>
                <a:gd name="T32" fmla="*/ 58 w 58"/>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8">
                  <a:moveTo>
                    <a:pt x="0" y="0"/>
                  </a:moveTo>
                  <a:lnTo>
                    <a:pt x="58" y="0"/>
                  </a:lnTo>
                  <a:lnTo>
                    <a:pt x="58" y="8"/>
                  </a:lnTo>
                  <a:lnTo>
                    <a:pt x="0" y="8"/>
                  </a:lnTo>
                  <a:lnTo>
                    <a:pt x="0" y="0"/>
                  </a:lnTo>
                  <a:close/>
                  <a:moveTo>
                    <a:pt x="2" y="0"/>
                  </a:moveTo>
                  <a:lnTo>
                    <a:pt x="55" y="0"/>
                  </a:lnTo>
                  <a:lnTo>
                    <a:pt x="55" y="8"/>
                  </a:lnTo>
                  <a:lnTo>
                    <a:pt x="2" y="8"/>
                  </a:lnTo>
                  <a:lnTo>
                    <a:pt x="2"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69" name="Freeform 561"/>
            <p:cNvSpPr>
              <a:spLocks noEditPoints="1"/>
            </p:cNvSpPr>
            <p:nvPr/>
          </p:nvSpPr>
          <p:spPr bwMode="auto">
            <a:xfrm>
              <a:off x="3036900" y="4954592"/>
              <a:ext cx="41275" cy="6350"/>
            </a:xfrm>
            <a:custGeom>
              <a:avLst/>
              <a:gdLst>
                <a:gd name="T0" fmla="*/ 0 w 53"/>
                <a:gd name="T1" fmla="*/ 0 h 8"/>
                <a:gd name="T2" fmla="*/ 53 w 53"/>
                <a:gd name="T3" fmla="*/ 0 h 8"/>
                <a:gd name="T4" fmla="*/ 53 w 53"/>
                <a:gd name="T5" fmla="*/ 8 h 8"/>
                <a:gd name="T6" fmla="*/ 0 w 53"/>
                <a:gd name="T7" fmla="*/ 8 h 8"/>
                <a:gd name="T8" fmla="*/ 0 w 53"/>
                <a:gd name="T9" fmla="*/ 0 h 8"/>
                <a:gd name="T10" fmla="*/ 3 w 53"/>
                <a:gd name="T11" fmla="*/ 2 h 8"/>
                <a:gd name="T12" fmla="*/ 51 w 53"/>
                <a:gd name="T13" fmla="*/ 2 h 8"/>
                <a:gd name="T14" fmla="*/ 51 w 53"/>
                <a:gd name="T15" fmla="*/ 8 h 8"/>
                <a:gd name="T16" fmla="*/ 3 w 53"/>
                <a:gd name="T17" fmla="*/ 8 h 8"/>
                <a:gd name="T18" fmla="*/ 3 w 53"/>
                <a:gd name="T19" fmla="*/ 2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8"/>
                <a:gd name="T32" fmla="*/ 53 w 53"/>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8">
                  <a:moveTo>
                    <a:pt x="0" y="0"/>
                  </a:moveTo>
                  <a:lnTo>
                    <a:pt x="53" y="0"/>
                  </a:lnTo>
                  <a:lnTo>
                    <a:pt x="53" y="8"/>
                  </a:lnTo>
                  <a:lnTo>
                    <a:pt x="0" y="8"/>
                  </a:lnTo>
                  <a:lnTo>
                    <a:pt x="0" y="0"/>
                  </a:lnTo>
                  <a:close/>
                  <a:moveTo>
                    <a:pt x="3" y="2"/>
                  </a:moveTo>
                  <a:lnTo>
                    <a:pt x="51" y="2"/>
                  </a:lnTo>
                  <a:lnTo>
                    <a:pt x="51" y="8"/>
                  </a:lnTo>
                  <a:lnTo>
                    <a:pt x="3" y="8"/>
                  </a:lnTo>
                  <a:lnTo>
                    <a:pt x="3" y="2"/>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0" name="Freeform 562"/>
            <p:cNvSpPr>
              <a:spLocks noEditPoints="1"/>
            </p:cNvSpPr>
            <p:nvPr/>
          </p:nvSpPr>
          <p:spPr bwMode="auto">
            <a:xfrm>
              <a:off x="3038488" y="4956180"/>
              <a:ext cx="38100" cy="4763"/>
            </a:xfrm>
            <a:custGeom>
              <a:avLst/>
              <a:gdLst>
                <a:gd name="T0" fmla="*/ 0 w 48"/>
                <a:gd name="T1" fmla="*/ 0 h 6"/>
                <a:gd name="T2" fmla="*/ 48 w 48"/>
                <a:gd name="T3" fmla="*/ 0 h 6"/>
                <a:gd name="T4" fmla="*/ 48 w 48"/>
                <a:gd name="T5" fmla="*/ 6 h 6"/>
                <a:gd name="T6" fmla="*/ 0 w 48"/>
                <a:gd name="T7" fmla="*/ 6 h 6"/>
                <a:gd name="T8" fmla="*/ 0 w 48"/>
                <a:gd name="T9" fmla="*/ 0 h 6"/>
                <a:gd name="T10" fmla="*/ 3 w 48"/>
                <a:gd name="T11" fmla="*/ 0 h 6"/>
                <a:gd name="T12" fmla="*/ 46 w 48"/>
                <a:gd name="T13" fmla="*/ 0 h 6"/>
                <a:gd name="T14" fmla="*/ 46 w 48"/>
                <a:gd name="T15" fmla="*/ 6 h 6"/>
                <a:gd name="T16" fmla="*/ 3 w 48"/>
                <a:gd name="T17" fmla="*/ 6 h 6"/>
                <a:gd name="T18" fmla="*/ 3 w 48"/>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6"/>
                <a:gd name="T32" fmla="*/ 48 w 4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6">
                  <a:moveTo>
                    <a:pt x="0" y="0"/>
                  </a:moveTo>
                  <a:lnTo>
                    <a:pt x="48" y="0"/>
                  </a:lnTo>
                  <a:lnTo>
                    <a:pt x="48" y="6"/>
                  </a:lnTo>
                  <a:lnTo>
                    <a:pt x="0" y="6"/>
                  </a:lnTo>
                  <a:lnTo>
                    <a:pt x="0" y="0"/>
                  </a:lnTo>
                  <a:close/>
                  <a:moveTo>
                    <a:pt x="3" y="0"/>
                  </a:moveTo>
                  <a:lnTo>
                    <a:pt x="46" y="0"/>
                  </a:lnTo>
                  <a:lnTo>
                    <a:pt x="46" y="6"/>
                  </a:lnTo>
                  <a:lnTo>
                    <a:pt x="3" y="6"/>
                  </a:lnTo>
                  <a:lnTo>
                    <a:pt x="3"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1" name="Freeform 563"/>
            <p:cNvSpPr>
              <a:spLocks noEditPoints="1"/>
            </p:cNvSpPr>
            <p:nvPr/>
          </p:nvSpPr>
          <p:spPr bwMode="auto">
            <a:xfrm>
              <a:off x="3041663" y="4956180"/>
              <a:ext cx="33338" cy="4763"/>
            </a:xfrm>
            <a:custGeom>
              <a:avLst/>
              <a:gdLst>
                <a:gd name="T0" fmla="*/ 0 w 43"/>
                <a:gd name="T1" fmla="*/ 0 h 6"/>
                <a:gd name="T2" fmla="*/ 43 w 43"/>
                <a:gd name="T3" fmla="*/ 0 h 6"/>
                <a:gd name="T4" fmla="*/ 43 w 43"/>
                <a:gd name="T5" fmla="*/ 6 h 6"/>
                <a:gd name="T6" fmla="*/ 0 w 43"/>
                <a:gd name="T7" fmla="*/ 6 h 6"/>
                <a:gd name="T8" fmla="*/ 0 w 43"/>
                <a:gd name="T9" fmla="*/ 0 h 6"/>
                <a:gd name="T10" fmla="*/ 3 w 43"/>
                <a:gd name="T11" fmla="*/ 0 h 6"/>
                <a:gd name="T12" fmla="*/ 40 w 43"/>
                <a:gd name="T13" fmla="*/ 0 h 6"/>
                <a:gd name="T14" fmla="*/ 40 w 43"/>
                <a:gd name="T15" fmla="*/ 4 h 6"/>
                <a:gd name="T16" fmla="*/ 3 w 43"/>
                <a:gd name="T17" fmla="*/ 4 h 6"/>
                <a:gd name="T18" fmla="*/ 3 w 43"/>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6"/>
                <a:gd name="T32" fmla="*/ 43 w 43"/>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6">
                  <a:moveTo>
                    <a:pt x="0" y="0"/>
                  </a:moveTo>
                  <a:lnTo>
                    <a:pt x="43" y="0"/>
                  </a:lnTo>
                  <a:lnTo>
                    <a:pt x="43" y="6"/>
                  </a:lnTo>
                  <a:lnTo>
                    <a:pt x="0" y="6"/>
                  </a:lnTo>
                  <a:lnTo>
                    <a:pt x="0" y="0"/>
                  </a:lnTo>
                  <a:close/>
                  <a:moveTo>
                    <a:pt x="3" y="0"/>
                  </a:moveTo>
                  <a:lnTo>
                    <a:pt x="40" y="0"/>
                  </a:lnTo>
                  <a:lnTo>
                    <a:pt x="40" y="4"/>
                  </a:lnTo>
                  <a:lnTo>
                    <a:pt x="3" y="4"/>
                  </a:lnTo>
                  <a:lnTo>
                    <a:pt x="3"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2" name="Freeform 564"/>
            <p:cNvSpPr>
              <a:spLocks noEditPoints="1"/>
            </p:cNvSpPr>
            <p:nvPr/>
          </p:nvSpPr>
          <p:spPr bwMode="auto">
            <a:xfrm>
              <a:off x="3043250" y="4956180"/>
              <a:ext cx="30163" cy="3175"/>
            </a:xfrm>
            <a:custGeom>
              <a:avLst/>
              <a:gdLst>
                <a:gd name="T0" fmla="*/ 0 w 37"/>
                <a:gd name="T1" fmla="*/ 0 h 4"/>
                <a:gd name="T2" fmla="*/ 37 w 37"/>
                <a:gd name="T3" fmla="*/ 0 h 4"/>
                <a:gd name="T4" fmla="*/ 37 w 37"/>
                <a:gd name="T5" fmla="*/ 4 h 4"/>
                <a:gd name="T6" fmla="*/ 0 w 37"/>
                <a:gd name="T7" fmla="*/ 4 h 4"/>
                <a:gd name="T8" fmla="*/ 0 w 37"/>
                <a:gd name="T9" fmla="*/ 0 h 4"/>
                <a:gd name="T10" fmla="*/ 2 w 37"/>
                <a:gd name="T11" fmla="*/ 1 h 4"/>
                <a:gd name="T12" fmla="*/ 35 w 37"/>
                <a:gd name="T13" fmla="*/ 1 h 4"/>
                <a:gd name="T14" fmla="*/ 35 w 37"/>
                <a:gd name="T15" fmla="*/ 4 h 4"/>
                <a:gd name="T16" fmla="*/ 2 w 37"/>
                <a:gd name="T17" fmla="*/ 4 h 4"/>
                <a:gd name="T18" fmla="*/ 2 w 37"/>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4"/>
                <a:gd name="T32" fmla="*/ 37 w 37"/>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4">
                  <a:moveTo>
                    <a:pt x="0" y="0"/>
                  </a:moveTo>
                  <a:lnTo>
                    <a:pt x="37" y="0"/>
                  </a:lnTo>
                  <a:lnTo>
                    <a:pt x="37" y="4"/>
                  </a:lnTo>
                  <a:lnTo>
                    <a:pt x="0" y="4"/>
                  </a:lnTo>
                  <a:lnTo>
                    <a:pt x="0" y="0"/>
                  </a:lnTo>
                  <a:close/>
                  <a:moveTo>
                    <a:pt x="2" y="1"/>
                  </a:moveTo>
                  <a:lnTo>
                    <a:pt x="35" y="1"/>
                  </a:lnTo>
                  <a:lnTo>
                    <a:pt x="35" y="4"/>
                  </a:lnTo>
                  <a:lnTo>
                    <a:pt x="2" y="4"/>
                  </a:lnTo>
                  <a:lnTo>
                    <a:pt x="2" y="1"/>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3" name="Freeform 565"/>
            <p:cNvSpPr>
              <a:spLocks noEditPoints="1"/>
            </p:cNvSpPr>
            <p:nvPr/>
          </p:nvSpPr>
          <p:spPr bwMode="auto">
            <a:xfrm>
              <a:off x="3044838" y="4956180"/>
              <a:ext cx="25400" cy="3175"/>
            </a:xfrm>
            <a:custGeom>
              <a:avLst/>
              <a:gdLst>
                <a:gd name="T0" fmla="*/ 0 w 33"/>
                <a:gd name="T1" fmla="*/ 0 h 3"/>
                <a:gd name="T2" fmla="*/ 33 w 33"/>
                <a:gd name="T3" fmla="*/ 0 h 3"/>
                <a:gd name="T4" fmla="*/ 33 w 33"/>
                <a:gd name="T5" fmla="*/ 3 h 3"/>
                <a:gd name="T6" fmla="*/ 0 w 33"/>
                <a:gd name="T7" fmla="*/ 3 h 3"/>
                <a:gd name="T8" fmla="*/ 0 w 33"/>
                <a:gd name="T9" fmla="*/ 0 h 3"/>
                <a:gd name="T10" fmla="*/ 2 w 33"/>
                <a:gd name="T11" fmla="*/ 0 h 3"/>
                <a:gd name="T12" fmla="*/ 31 w 33"/>
                <a:gd name="T13" fmla="*/ 0 h 3"/>
                <a:gd name="T14" fmla="*/ 31 w 33"/>
                <a:gd name="T15" fmla="*/ 3 h 3"/>
                <a:gd name="T16" fmla="*/ 2 w 33"/>
                <a:gd name="T17" fmla="*/ 3 h 3"/>
                <a:gd name="T18" fmla="*/ 2 w 33"/>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
                <a:gd name="T32" fmla="*/ 33 w 33"/>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
                  <a:moveTo>
                    <a:pt x="0" y="0"/>
                  </a:moveTo>
                  <a:lnTo>
                    <a:pt x="33" y="0"/>
                  </a:lnTo>
                  <a:lnTo>
                    <a:pt x="33" y="3"/>
                  </a:lnTo>
                  <a:lnTo>
                    <a:pt x="0" y="3"/>
                  </a:lnTo>
                  <a:lnTo>
                    <a:pt x="0" y="0"/>
                  </a:lnTo>
                  <a:close/>
                  <a:moveTo>
                    <a:pt x="2" y="0"/>
                  </a:moveTo>
                  <a:lnTo>
                    <a:pt x="31" y="0"/>
                  </a:lnTo>
                  <a:lnTo>
                    <a:pt x="31" y="3"/>
                  </a:lnTo>
                  <a:lnTo>
                    <a:pt x="2" y="3"/>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4" name="Freeform 566"/>
            <p:cNvSpPr>
              <a:spLocks noEditPoints="1"/>
            </p:cNvSpPr>
            <p:nvPr/>
          </p:nvSpPr>
          <p:spPr bwMode="auto">
            <a:xfrm>
              <a:off x="3046425" y="4956180"/>
              <a:ext cx="22225" cy="3175"/>
            </a:xfrm>
            <a:custGeom>
              <a:avLst/>
              <a:gdLst>
                <a:gd name="T0" fmla="*/ 0 w 29"/>
                <a:gd name="T1" fmla="*/ 0 h 3"/>
                <a:gd name="T2" fmla="*/ 29 w 29"/>
                <a:gd name="T3" fmla="*/ 0 h 3"/>
                <a:gd name="T4" fmla="*/ 29 w 29"/>
                <a:gd name="T5" fmla="*/ 3 h 3"/>
                <a:gd name="T6" fmla="*/ 0 w 29"/>
                <a:gd name="T7" fmla="*/ 3 h 3"/>
                <a:gd name="T8" fmla="*/ 0 w 29"/>
                <a:gd name="T9" fmla="*/ 0 h 3"/>
                <a:gd name="T10" fmla="*/ 3 w 29"/>
                <a:gd name="T11" fmla="*/ 0 h 3"/>
                <a:gd name="T12" fmla="*/ 26 w 29"/>
                <a:gd name="T13" fmla="*/ 0 h 3"/>
                <a:gd name="T14" fmla="*/ 26 w 29"/>
                <a:gd name="T15" fmla="*/ 3 h 3"/>
                <a:gd name="T16" fmla="*/ 3 w 29"/>
                <a:gd name="T17" fmla="*/ 3 h 3"/>
                <a:gd name="T18" fmla="*/ 3 w 29"/>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
                <a:gd name="T32" fmla="*/ 29 w 29"/>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
                  <a:moveTo>
                    <a:pt x="0" y="0"/>
                  </a:moveTo>
                  <a:lnTo>
                    <a:pt x="29" y="0"/>
                  </a:lnTo>
                  <a:lnTo>
                    <a:pt x="29" y="3"/>
                  </a:lnTo>
                  <a:lnTo>
                    <a:pt x="0" y="3"/>
                  </a:lnTo>
                  <a:lnTo>
                    <a:pt x="0" y="0"/>
                  </a:lnTo>
                  <a:close/>
                  <a:moveTo>
                    <a:pt x="3" y="0"/>
                  </a:moveTo>
                  <a:lnTo>
                    <a:pt x="26" y="0"/>
                  </a:lnTo>
                  <a:lnTo>
                    <a:pt x="26" y="3"/>
                  </a:lnTo>
                  <a:lnTo>
                    <a:pt x="3" y="3"/>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5" name="Freeform 567"/>
            <p:cNvSpPr>
              <a:spLocks noEditPoints="1"/>
            </p:cNvSpPr>
            <p:nvPr/>
          </p:nvSpPr>
          <p:spPr bwMode="auto">
            <a:xfrm>
              <a:off x="3048013" y="4956180"/>
              <a:ext cx="19050" cy="3175"/>
            </a:xfrm>
            <a:custGeom>
              <a:avLst/>
              <a:gdLst>
                <a:gd name="T0" fmla="*/ 0 w 23"/>
                <a:gd name="T1" fmla="*/ 0 h 3"/>
                <a:gd name="T2" fmla="*/ 23 w 23"/>
                <a:gd name="T3" fmla="*/ 0 h 3"/>
                <a:gd name="T4" fmla="*/ 23 w 23"/>
                <a:gd name="T5" fmla="*/ 3 h 3"/>
                <a:gd name="T6" fmla="*/ 0 w 23"/>
                <a:gd name="T7" fmla="*/ 3 h 3"/>
                <a:gd name="T8" fmla="*/ 0 w 23"/>
                <a:gd name="T9" fmla="*/ 0 h 3"/>
                <a:gd name="T10" fmla="*/ 2 w 23"/>
                <a:gd name="T11" fmla="*/ 0 h 3"/>
                <a:gd name="T12" fmla="*/ 21 w 23"/>
                <a:gd name="T13" fmla="*/ 0 h 3"/>
                <a:gd name="T14" fmla="*/ 21 w 23"/>
                <a:gd name="T15" fmla="*/ 2 h 3"/>
                <a:gd name="T16" fmla="*/ 2 w 23"/>
                <a:gd name="T17" fmla="*/ 2 h 3"/>
                <a:gd name="T18" fmla="*/ 2 w 23"/>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
                <a:gd name="T32" fmla="*/ 23 w 23"/>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
                  <a:moveTo>
                    <a:pt x="0" y="0"/>
                  </a:moveTo>
                  <a:lnTo>
                    <a:pt x="23" y="0"/>
                  </a:lnTo>
                  <a:lnTo>
                    <a:pt x="23" y="3"/>
                  </a:lnTo>
                  <a:lnTo>
                    <a:pt x="0" y="3"/>
                  </a:lnTo>
                  <a:lnTo>
                    <a:pt x="0" y="0"/>
                  </a:lnTo>
                  <a:close/>
                  <a:moveTo>
                    <a:pt x="2" y="0"/>
                  </a:moveTo>
                  <a:lnTo>
                    <a:pt x="21" y="0"/>
                  </a:lnTo>
                  <a:lnTo>
                    <a:pt x="21" y="2"/>
                  </a:lnTo>
                  <a:lnTo>
                    <a:pt x="2" y="2"/>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6" name="Freeform 568"/>
            <p:cNvSpPr>
              <a:spLocks/>
            </p:cNvSpPr>
            <p:nvPr/>
          </p:nvSpPr>
          <p:spPr bwMode="auto">
            <a:xfrm>
              <a:off x="2952762" y="4945067"/>
              <a:ext cx="211139" cy="26988"/>
            </a:xfrm>
            <a:custGeom>
              <a:avLst/>
              <a:gdLst>
                <a:gd name="T0" fmla="*/ 0 w 265"/>
                <a:gd name="T1" fmla="*/ 27 h 34"/>
                <a:gd name="T2" fmla="*/ 0 w 265"/>
                <a:gd name="T3" fmla="*/ 7 h 34"/>
                <a:gd name="T4" fmla="*/ 84 w 265"/>
                <a:gd name="T5" fmla="*/ 7 h 34"/>
                <a:gd name="T6" fmla="*/ 103 w 265"/>
                <a:gd name="T7" fmla="*/ 2 h 34"/>
                <a:gd name="T8" fmla="*/ 122 w 265"/>
                <a:gd name="T9" fmla="*/ 0 h 34"/>
                <a:gd name="T10" fmla="*/ 142 w 265"/>
                <a:gd name="T11" fmla="*/ 0 h 34"/>
                <a:gd name="T12" fmla="*/ 162 w 265"/>
                <a:gd name="T13" fmla="*/ 2 h 34"/>
                <a:gd name="T14" fmla="*/ 179 w 265"/>
                <a:gd name="T15" fmla="*/ 7 h 34"/>
                <a:gd name="T16" fmla="*/ 265 w 265"/>
                <a:gd name="T17" fmla="*/ 7 h 34"/>
                <a:gd name="T18" fmla="*/ 265 w 265"/>
                <a:gd name="T19" fmla="*/ 27 h 34"/>
                <a:gd name="T20" fmla="*/ 179 w 265"/>
                <a:gd name="T21" fmla="*/ 27 h 34"/>
                <a:gd name="T22" fmla="*/ 162 w 265"/>
                <a:gd name="T23" fmla="*/ 31 h 34"/>
                <a:gd name="T24" fmla="*/ 142 w 265"/>
                <a:gd name="T25" fmla="*/ 34 h 34"/>
                <a:gd name="T26" fmla="*/ 122 w 265"/>
                <a:gd name="T27" fmla="*/ 34 h 34"/>
                <a:gd name="T28" fmla="*/ 103 w 265"/>
                <a:gd name="T29" fmla="*/ 31 h 34"/>
                <a:gd name="T30" fmla="*/ 84 w 265"/>
                <a:gd name="T31" fmla="*/ 27 h 34"/>
                <a:gd name="T32" fmla="*/ 0 w 265"/>
                <a:gd name="T33" fmla="*/ 27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34"/>
                <a:gd name="T53" fmla="*/ 265 w 26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34">
                  <a:moveTo>
                    <a:pt x="0" y="27"/>
                  </a:moveTo>
                  <a:lnTo>
                    <a:pt x="0" y="7"/>
                  </a:lnTo>
                  <a:lnTo>
                    <a:pt x="84" y="7"/>
                  </a:lnTo>
                  <a:lnTo>
                    <a:pt x="103" y="2"/>
                  </a:lnTo>
                  <a:lnTo>
                    <a:pt x="122" y="0"/>
                  </a:lnTo>
                  <a:lnTo>
                    <a:pt x="142" y="0"/>
                  </a:lnTo>
                  <a:lnTo>
                    <a:pt x="162" y="2"/>
                  </a:lnTo>
                  <a:lnTo>
                    <a:pt x="179" y="7"/>
                  </a:lnTo>
                  <a:lnTo>
                    <a:pt x="265" y="7"/>
                  </a:lnTo>
                  <a:lnTo>
                    <a:pt x="265" y="27"/>
                  </a:lnTo>
                  <a:lnTo>
                    <a:pt x="179" y="27"/>
                  </a:lnTo>
                  <a:lnTo>
                    <a:pt x="162" y="31"/>
                  </a:lnTo>
                  <a:lnTo>
                    <a:pt x="142" y="34"/>
                  </a:lnTo>
                  <a:lnTo>
                    <a:pt x="122" y="34"/>
                  </a:lnTo>
                  <a:lnTo>
                    <a:pt x="103" y="31"/>
                  </a:lnTo>
                  <a:lnTo>
                    <a:pt x="84" y="27"/>
                  </a:lnTo>
                  <a:lnTo>
                    <a:pt x="0" y="27"/>
                  </a:lnTo>
                  <a:close/>
                </a:path>
              </a:pathLst>
            </a:custGeom>
            <a:solidFill>
              <a:srgbClr val="00000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7" name="Freeform 569"/>
            <p:cNvSpPr>
              <a:spLocks noEditPoints="1"/>
            </p:cNvSpPr>
            <p:nvPr/>
          </p:nvSpPr>
          <p:spPr bwMode="auto">
            <a:xfrm>
              <a:off x="2952762" y="4945067"/>
              <a:ext cx="211139" cy="26988"/>
            </a:xfrm>
            <a:custGeom>
              <a:avLst/>
              <a:gdLst>
                <a:gd name="T0" fmla="*/ 0 w 265"/>
                <a:gd name="T1" fmla="*/ 0 h 34"/>
                <a:gd name="T2" fmla="*/ 265 w 265"/>
                <a:gd name="T3" fmla="*/ 0 h 34"/>
                <a:gd name="T4" fmla="*/ 265 w 265"/>
                <a:gd name="T5" fmla="*/ 34 h 34"/>
                <a:gd name="T6" fmla="*/ 0 w 265"/>
                <a:gd name="T7" fmla="*/ 34 h 34"/>
                <a:gd name="T8" fmla="*/ 0 w 265"/>
                <a:gd name="T9" fmla="*/ 0 h 34"/>
                <a:gd name="T10" fmla="*/ 2 w 265"/>
                <a:gd name="T11" fmla="*/ 0 h 34"/>
                <a:gd name="T12" fmla="*/ 263 w 265"/>
                <a:gd name="T13" fmla="*/ 0 h 34"/>
                <a:gd name="T14" fmla="*/ 263 w 265"/>
                <a:gd name="T15" fmla="*/ 34 h 34"/>
                <a:gd name="T16" fmla="*/ 2 w 265"/>
                <a:gd name="T17" fmla="*/ 34 h 34"/>
                <a:gd name="T18" fmla="*/ 2 w 265"/>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5"/>
                <a:gd name="T31" fmla="*/ 0 h 34"/>
                <a:gd name="T32" fmla="*/ 265 w 265"/>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5" h="34">
                  <a:moveTo>
                    <a:pt x="0" y="0"/>
                  </a:moveTo>
                  <a:lnTo>
                    <a:pt x="265" y="0"/>
                  </a:lnTo>
                  <a:lnTo>
                    <a:pt x="265" y="34"/>
                  </a:lnTo>
                  <a:lnTo>
                    <a:pt x="0" y="34"/>
                  </a:lnTo>
                  <a:lnTo>
                    <a:pt x="0" y="0"/>
                  </a:lnTo>
                  <a:close/>
                  <a:moveTo>
                    <a:pt x="2" y="0"/>
                  </a:moveTo>
                  <a:lnTo>
                    <a:pt x="263" y="0"/>
                  </a:lnTo>
                  <a:lnTo>
                    <a:pt x="263" y="34"/>
                  </a:lnTo>
                  <a:lnTo>
                    <a:pt x="2" y="34"/>
                  </a:lnTo>
                  <a:lnTo>
                    <a:pt x="2" y="0"/>
                  </a:lnTo>
                  <a:close/>
                </a:path>
              </a:pathLst>
            </a:custGeom>
            <a:solidFill>
              <a:srgbClr val="9A9A9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8" name="Freeform 570"/>
            <p:cNvSpPr>
              <a:spLocks noEditPoints="1"/>
            </p:cNvSpPr>
            <p:nvPr/>
          </p:nvSpPr>
          <p:spPr bwMode="auto">
            <a:xfrm>
              <a:off x="2954350" y="4945067"/>
              <a:ext cx="206376" cy="26988"/>
            </a:xfrm>
            <a:custGeom>
              <a:avLst/>
              <a:gdLst>
                <a:gd name="T0" fmla="*/ 0 w 261"/>
                <a:gd name="T1" fmla="*/ 0 h 34"/>
                <a:gd name="T2" fmla="*/ 261 w 261"/>
                <a:gd name="T3" fmla="*/ 0 h 34"/>
                <a:gd name="T4" fmla="*/ 261 w 261"/>
                <a:gd name="T5" fmla="*/ 34 h 34"/>
                <a:gd name="T6" fmla="*/ 0 w 261"/>
                <a:gd name="T7" fmla="*/ 34 h 34"/>
                <a:gd name="T8" fmla="*/ 0 w 261"/>
                <a:gd name="T9" fmla="*/ 0 h 34"/>
                <a:gd name="T10" fmla="*/ 2 w 261"/>
                <a:gd name="T11" fmla="*/ 0 h 34"/>
                <a:gd name="T12" fmla="*/ 259 w 261"/>
                <a:gd name="T13" fmla="*/ 0 h 34"/>
                <a:gd name="T14" fmla="*/ 259 w 261"/>
                <a:gd name="T15" fmla="*/ 32 h 34"/>
                <a:gd name="T16" fmla="*/ 2 w 261"/>
                <a:gd name="T17" fmla="*/ 32 h 34"/>
                <a:gd name="T18" fmla="*/ 2 w 261"/>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1"/>
                <a:gd name="T31" fmla="*/ 0 h 34"/>
                <a:gd name="T32" fmla="*/ 261 w 261"/>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1" h="34">
                  <a:moveTo>
                    <a:pt x="0" y="0"/>
                  </a:moveTo>
                  <a:lnTo>
                    <a:pt x="261" y="0"/>
                  </a:lnTo>
                  <a:lnTo>
                    <a:pt x="261" y="34"/>
                  </a:lnTo>
                  <a:lnTo>
                    <a:pt x="0" y="34"/>
                  </a:lnTo>
                  <a:lnTo>
                    <a:pt x="0" y="0"/>
                  </a:lnTo>
                  <a:close/>
                  <a:moveTo>
                    <a:pt x="2" y="0"/>
                  </a:moveTo>
                  <a:lnTo>
                    <a:pt x="259" y="0"/>
                  </a:lnTo>
                  <a:lnTo>
                    <a:pt x="259" y="32"/>
                  </a:lnTo>
                  <a:lnTo>
                    <a:pt x="2" y="32"/>
                  </a:lnTo>
                  <a:lnTo>
                    <a:pt x="2" y="0"/>
                  </a:lnTo>
                  <a:close/>
                </a:path>
              </a:pathLst>
            </a:custGeom>
            <a:solidFill>
              <a:srgbClr val="9B9B9B"/>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79" name="Freeform 571"/>
            <p:cNvSpPr>
              <a:spLocks noEditPoints="1"/>
            </p:cNvSpPr>
            <p:nvPr/>
          </p:nvSpPr>
          <p:spPr bwMode="auto">
            <a:xfrm>
              <a:off x="2955937" y="4945067"/>
              <a:ext cx="203201" cy="25400"/>
            </a:xfrm>
            <a:custGeom>
              <a:avLst/>
              <a:gdLst>
                <a:gd name="T0" fmla="*/ 0 w 257"/>
                <a:gd name="T1" fmla="*/ 0 h 32"/>
                <a:gd name="T2" fmla="*/ 257 w 257"/>
                <a:gd name="T3" fmla="*/ 0 h 32"/>
                <a:gd name="T4" fmla="*/ 257 w 257"/>
                <a:gd name="T5" fmla="*/ 32 h 32"/>
                <a:gd name="T6" fmla="*/ 0 w 257"/>
                <a:gd name="T7" fmla="*/ 32 h 32"/>
                <a:gd name="T8" fmla="*/ 0 w 257"/>
                <a:gd name="T9" fmla="*/ 0 h 32"/>
                <a:gd name="T10" fmla="*/ 3 w 257"/>
                <a:gd name="T11" fmla="*/ 0 h 32"/>
                <a:gd name="T12" fmla="*/ 254 w 257"/>
                <a:gd name="T13" fmla="*/ 0 h 32"/>
                <a:gd name="T14" fmla="*/ 254 w 257"/>
                <a:gd name="T15" fmla="*/ 32 h 32"/>
                <a:gd name="T16" fmla="*/ 3 w 257"/>
                <a:gd name="T17" fmla="*/ 32 h 32"/>
                <a:gd name="T18" fmla="*/ 3 w 257"/>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32"/>
                <a:gd name="T32" fmla="*/ 257 w 257"/>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32">
                  <a:moveTo>
                    <a:pt x="0" y="0"/>
                  </a:moveTo>
                  <a:lnTo>
                    <a:pt x="257" y="0"/>
                  </a:lnTo>
                  <a:lnTo>
                    <a:pt x="257" y="32"/>
                  </a:lnTo>
                  <a:lnTo>
                    <a:pt x="0" y="32"/>
                  </a:lnTo>
                  <a:lnTo>
                    <a:pt x="0" y="0"/>
                  </a:lnTo>
                  <a:close/>
                  <a:moveTo>
                    <a:pt x="3" y="0"/>
                  </a:moveTo>
                  <a:lnTo>
                    <a:pt x="254" y="0"/>
                  </a:lnTo>
                  <a:lnTo>
                    <a:pt x="254" y="32"/>
                  </a:lnTo>
                  <a:lnTo>
                    <a:pt x="3" y="32"/>
                  </a:lnTo>
                  <a:lnTo>
                    <a:pt x="3" y="0"/>
                  </a:lnTo>
                  <a:close/>
                </a:path>
              </a:pathLst>
            </a:custGeom>
            <a:solidFill>
              <a:srgbClr val="9C9C9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0" name="Freeform 572"/>
            <p:cNvSpPr>
              <a:spLocks noEditPoints="1"/>
            </p:cNvSpPr>
            <p:nvPr/>
          </p:nvSpPr>
          <p:spPr bwMode="auto">
            <a:xfrm>
              <a:off x="2957525" y="4945067"/>
              <a:ext cx="200026" cy="25400"/>
            </a:xfrm>
            <a:custGeom>
              <a:avLst/>
              <a:gdLst>
                <a:gd name="T0" fmla="*/ 0 w 251"/>
                <a:gd name="T1" fmla="*/ 0 h 32"/>
                <a:gd name="T2" fmla="*/ 251 w 251"/>
                <a:gd name="T3" fmla="*/ 0 h 32"/>
                <a:gd name="T4" fmla="*/ 251 w 251"/>
                <a:gd name="T5" fmla="*/ 32 h 32"/>
                <a:gd name="T6" fmla="*/ 0 w 251"/>
                <a:gd name="T7" fmla="*/ 32 h 32"/>
                <a:gd name="T8" fmla="*/ 0 w 251"/>
                <a:gd name="T9" fmla="*/ 0 h 32"/>
                <a:gd name="T10" fmla="*/ 2 w 251"/>
                <a:gd name="T11" fmla="*/ 1 h 32"/>
                <a:gd name="T12" fmla="*/ 249 w 251"/>
                <a:gd name="T13" fmla="*/ 1 h 32"/>
                <a:gd name="T14" fmla="*/ 249 w 251"/>
                <a:gd name="T15" fmla="*/ 32 h 32"/>
                <a:gd name="T16" fmla="*/ 2 w 251"/>
                <a:gd name="T17" fmla="*/ 32 h 32"/>
                <a:gd name="T18" fmla="*/ 2 w 251"/>
                <a:gd name="T19" fmla="*/ 1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1"/>
                <a:gd name="T31" fmla="*/ 0 h 32"/>
                <a:gd name="T32" fmla="*/ 251 w 251"/>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1" h="32">
                  <a:moveTo>
                    <a:pt x="0" y="0"/>
                  </a:moveTo>
                  <a:lnTo>
                    <a:pt x="251" y="0"/>
                  </a:lnTo>
                  <a:lnTo>
                    <a:pt x="251" y="32"/>
                  </a:lnTo>
                  <a:lnTo>
                    <a:pt x="0" y="32"/>
                  </a:lnTo>
                  <a:lnTo>
                    <a:pt x="0" y="0"/>
                  </a:lnTo>
                  <a:close/>
                  <a:moveTo>
                    <a:pt x="2" y="1"/>
                  </a:moveTo>
                  <a:lnTo>
                    <a:pt x="249" y="1"/>
                  </a:lnTo>
                  <a:lnTo>
                    <a:pt x="249" y="32"/>
                  </a:lnTo>
                  <a:lnTo>
                    <a:pt x="2" y="32"/>
                  </a:lnTo>
                  <a:lnTo>
                    <a:pt x="2" y="1"/>
                  </a:lnTo>
                  <a:close/>
                </a:path>
              </a:pathLst>
            </a:custGeom>
            <a:solidFill>
              <a:srgbClr val="9E9E9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1" name="Freeform 573"/>
            <p:cNvSpPr>
              <a:spLocks noEditPoints="1"/>
            </p:cNvSpPr>
            <p:nvPr/>
          </p:nvSpPr>
          <p:spPr bwMode="auto">
            <a:xfrm>
              <a:off x="2960700" y="4945067"/>
              <a:ext cx="195264" cy="25400"/>
            </a:xfrm>
            <a:custGeom>
              <a:avLst/>
              <a:gdLst>
                <a:gd name="T0" fmla="*/ 0 w 247"/>
                <a:gd name="T1" fmla="*/ 0 h 31"/>
                <a:gd name="T2" fmla="*/ 247 w 247"/>
                <a:gd name="T3" fmla="*/ 0 h 31"/>
                <a:gd name="T4" fmla="*/ 247 w 247"/>
                <a:gd name="T5" fmla="*/ 31 h 31"/>
                <a:gd name="T6" fmla="*/ 0 w 247"/>
                <a:gd name="T7" fmla="*/ 31 h 31"/>
                <a:gd name="T8" fmla="*/ 0 w 247"/>
                <a:gd name="T9" fmla="*/ 0 h 31"/>
                <a:gd name="T10" fmla="*/ 2 w 247"/>
                <a:gd name="T11" fmla="*/ 0 h 31"/>
                <a:gd name="T12" fmla="*/ 244 w 247"/>
                <a:gd name="T13" fmla="*/ 0 h 31"/>
                <a:gd name="T14" fmla="*/ 244 w 247"/>
                <a:gd name="T15" fmla="*/ 31 h 31"/>
                <a:gd name="T16" fmla="*/ 2 w 247"/>
                <a:gd name="T17" fmla="*/ 31 h 31"/>
                <a:gd name="T18" fmla="*/ 2 w 247"/>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7"/>
                <a:gd name="T31" fmla="*/ 0 h 31"/>
                <a:gd name="T32" fmla="*/ 247 w 247"/>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7" h="31">
                  <a:moveTo>
                    <a:pt x="0" y="0"/>
                  </a:moveTo>
                  <a:lnTo>
                    <a:pt x="247" y="0"/>
                  </a:lnTo>
                  <a:lnTo>
                    <a:pt x="247" y="31"/>
                  </a:lnTo>
                  <a:lnTo>
                    <a:pt x="0" y="31"/>
                  </a:lnTo>
                  <a:lnTo>
                    <a:pt x="0" y="0"/>
                  </a:lnTo>
                  <a:close/>
                  <a:moveTo>
                    <a:pt x="2" y="0"/>
                  </a:moveTo>
                  <a:lnTo>
                    <a:pt x="244" y="0"/>
                  </a:lnTo>
                  <a:lnTo>
                    <a:pt x="244" y="31"/>
                  </a:lnTo>
                  <a:lnTo>
                    <a:pt x="2" y="31"/>
                  </a:lnTo>
                  <a:lnTo>
                    <a:pt x="2" y="0"/>
                  </a:lnTo>
                  <a:close/>
                </a:path>
              </a:pathLst>
            </a:custGeom>
            <a:solidFill>
              <a:srgbClr val="9F9F9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2" name="Freeform 574"/>
            <p:cNvSpPr>
              <a:spLocks noEditPoints="1"/>
            </p:cNvSpPr>
            <p:nvPr/>
          </p:nvSpPr>
          <p:spPr bwMode="auto">
            <a:xfrm>
              <a:off x="2962287" y="4945067"/>
              <a:ext cx="192089" cy="25400"/>
            </a:xfrm>
            <a:custGeom>
              <a:avLst/>
              <a:gdLst>
                <a:gd name="T0" fmla="*/ 0 w 242"/>
                <a:gd name="T1" fmla="*/ 0 h 31"/>
                <a:gd name="T2" fmla="*/ 242 w 242"/>
                <a:gd name="T3" fmla="*/ 0 h 31"/>
                <a:gd name="T4" fmla="*/ 242 w 242"/>
                <a:gd name="T5" fmla="*/ 31 h 31"/>
                <a:gd name="T6" fmla="*/ 0 w 242"/>
                <a:gd name="T7" fmla="*/ 31 h 31"/>
                <a:gd name="T8" fmla="*/ 0 w 242"/>
                <a:gd name="T9" fmla="*/ 0 h 31"/>
                <a:gd name="T10" fmla="*/ 3 w 242"/>
                <a:gd name="T11" fmla="*/ 0 h 31"/>
                <a:gd name="T12" fmla="*/ 240 w 242"/>
                <a:gd name="T13" fmla="*/ 0 h 31"/>
                <a:gd name="T14" fmla="*/ 240 w 242"/>
                <a:gd name="T15" fmla="*/ 30 h 31"/>
                <a:gd name="T16" fmla="*/ 3 w 242"/>
                <a:gd name="T17" fmla="*/ 30 h 31"/>
                <a:gd name="T18" fmla="*/ 3 w 242"/>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2"/>
                <a:gd name="T31" fmla="*/ 0 h 31"/>
                <a:gd name="T32" fmla="*/ 242 w 24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2" h="31">
                  <a:moveTo>
                    <a:pt x="0" y="0"/>
                  </a:moveTo>
                  <a:lnTo>
                    <a:pt x="242" y="0"/>
                  </a:lnTo>
                  <a:lnTo>
                    <a:pt x="242" y="31"/>
                  </a:lnTo>
                  <a:lnTo>
                    <a:pt x="0" y="31"/>
                  </a:lnTo>
                  <a:lnTo>
                    <a:pt x="0" y="0"/>
                  </a:lnTo>
                  <a:close/>
                  <a:moveTo>
                    <a:pt x="3" y="0"/>
                  </a:moveTo>
                  <a:lnTo>
                    <a:pt x="240" y="0"/>
                  </a:lnTo>
                  <a:lnTo>
                    <a:pt x="240" y="30"/>
                  </a:lnTo>
                  <a:lnTo>
                    <a:pt x="3" y="30"/>
                  </a:lnTo>
                  <a:lnTo>
                    <a:pt x="3" y="0"/>
                  </a:lnTo>
                  <a:close/>
                </a:path>
              </a:pathLst>
            </a:custGeom>
            <a:solidFill>
              <a:srgbClr val="A1A1A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3" name="Freeform 575"/>
            <p:cNvSpPr>
              <a:spLocks noEditPoints="1"/>
            </p:cNvSpPr>
            <p:nvPr/>
          </p:nvSpPr>
          <p:spPr bwMode="auto">
            <a:xfrm>
              <a:off x="2963875" y="4945067"/>
              <a:ext cx="188914" cy="25400"/>
            </a:xfrm>
            <a:custGeom>
              <a:avLst/>
              <a:gdLst>
                <a:gd name="T0" fmla="*/ 0 w 237"/>
                <a:gd name="T1" fmla="*/ 0 h 30"/>
                <a:gd name="T2" fmla="*/ 237 w 237"/>
                <a:gd name="T3" fmla="*/ 0 h 30"/>
                <a:gd name="T4" fmla="*/ 237 w 237"/>
                <a:gd name="T5" fmla="*/ 30 h 30"/>
                <a:gd name="T6" fmla="*/ 0 w 237"/>
                <a:gd name="T7" fmla="*/ 30 h 30"/>
                <a:gd name="T8" fmla="*/ 0 w 237"/>
                <a:gd name="T9" fmla="*/ 0 h 30"/>
                <a:gd name="T10" fmla="*/ 2 w 237"/>
                <a:gd name="T11" fmla="*/ 0 h 30"/>
                <a:gd name="T12" fmla="*/ 235 w 237"/>
                <a:gd name="T13" fmla="*/ 0 h 30"/>
                <a:gd name="T14" fmla="*/ 235 w 237"/>
                <a:gd name="T15" fmla="*/ 30 h 30"/>
                <a:gd name="T16" fmla="*/ 2 w 237"/>
                <a:gd name="T17" fmla="*/ 30 h 30"/>
                <a:gd name="T18" fmla="*/ 2 w 237"/>
                <a:gd name="T19" fmla="*/ 0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7"/>
                <a:gd name="T31" fmla="*/ 0 h 30"/>
                <a:gd name="T32" fmla="*/ 237 w 237"/>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7" h="30">
                  <a:moveTo>
                    <a:pt x="0" y="0"/>
                  </a:moveTo>
                  <a:lnTo>
                    <a:pt x="237" y="0"/>
                  </a:lnTo>
                  <a:lnTo>
                    <a:pt x="237" y="30"/>
                  </a:lnTo>
                  <a:lnTo>
                    <a:pt x="0" y="30"/>
                  </a:lnTo>
                  <a:lnTo>
                    <a:pt x="0" y="0"/>
                  </a:lnTo>
                  <a:close/>
                  <a:moveTo>
                    <a:pt x="2" y="0"/>
                  </a:moveTo>
                  <a:lnTo>
                    <a:pt x="235" y="0"/>
                  </a:lnTo>
                  <a:lnTo>
                    <a:pt x="235" y="30"/>
                  </a:lnTo>
                  <a:lnTo>
                    <a:pt x="2" y="30"/>
                  </a:lnTo>
                  <a:lnTo>
                    <a:pt x="2" y="0"/>
                  </a:lnTo>
                  <a:close/>
                </a:path>
              </a:pathLst>
            </a:custGeom>
            <a:solidFill>
              <a:srgbClr val="A2A2A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4" name="Freeform 576"/>
            <p:cNvSpPr>
              <a:spLocks noEditPoints="1"/>
            </p:cNvSpPr>
            <p:nvPr/>
          </p:nvSpPr>
          <p:spPr bwMode="auto">
            <a:xfrm>
              <a:off x="2965462" y="4945067"/>
              <a:ext cx="184151" cy="25400"/>
            </a:xfrm>
            <a:custGeom>
              <a:avLst/>
              <a:gdLst>
                <a:gd name="T0" fmla="*/ 0 w 233"/>
                <a:gd name="T1" fmla="*/ 0 h 30"/>
                <a:gd name="T2" fmla="*/ 233 w 233"/>
                <a:gd name="T3" fmla="*/ 0 h 30"/>
                <a:gd name="T4" fmla="*/ 233 w 233"/>
                <a:gd name="T5" fmla="*/ 30 h 30"/>
                <a:gd name="T6" fmla="*/ 0 w 233"/>
                <a:gd name="T7" fmla="*/ 30 h 30"/>
                <a:gd name="T8" fmla="*/ 0 w 233"/>
                <a:gd name="T9" fmla="*/ 0 h 30"/>
                <a:gd name="T10" fmla="*/ 2 w 233"/>
                <a:gd name="T11" fmla="*/ 1 h 30"/>
                <a:gd name="T12" fmla="*/ 230 w 233"/>
                <a:gd name="T13" fmla="*/ 1 h 30"/>
                <a:gd name="T14" fmla="*/ 230 w 233"/>
                <a:gd name="T15" fmla="*/ 30 h 30"/>
                <a:gd name="T16" fmla="*/ 2 w 233"/>
                <a:gd name="T17" fmla="*/ 30 h 30"/>
                <a:gd name="T18" fmla="*/ 2 w 233"/>
                <a:gd name="T19" fmla="*/ 1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30"/>
                <a:gd name="T32" fmla="*/ 233 w 233"/>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30">
                  <a:moveTo>
                    <a:pt x="0" y="0"/>
                  </a:moveTo>
                  <a:lnTo>
                    <a:pt x="233" y="0"/>
                  </a:lnTo>
                  <a:lnTo>
                    <a:pt x="233" y="30"/>
                  </a:lnTo>
                  <a:lnTo>
                    <a:pt x="0" y="30"/>
                  </a:lnTo>
                  <a:lnTo>
                    <a:pt x="0" y="0"/>
                  </a:lnTo>
                  <a:close/>
                  <a:moveTo>
                    <a:pt x="2" y="1"/>
                  </a:moveTo>
                  <a:lnTo>
                    <a:pt x="230" y="1"/>
                  </a:lnTo>
                  <a:lnTo>
                    <a:pt x="230" y="30"/>
                  </a:lnTo>
                  <a:lnTo>
                    <a:pt x="2" y="30"/>
                  </a:lnTo>
                  <a:lnTo>
                    <a:pt x="2" y="1"/>
                  </a:lnTo>
                  <a:close/>
                </a:path>
              </a:pathLst>
            </a:custGeom>
            <a:solidFill>
              <a:srgbClr val="A4A4A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5" name="Freeform 577"/>
            <p:cNvSpPr>
              <a:spLocks noEditPoints="1"/>
            </p:cNvSpPr>
            <p:nvPr/>
          </p:nvSpPr>
          <p:spPr bwMode="auto">
            <a:xfrm>
              <a:off x="2967050" y="4946655"/>
              <a:ext cx="180976" cy="23813"/>
            </a:xfrm>
            <a:custGeom>
              <a:avLst/>
              <a:gdLst>
                <a:gd name="T0" fmla="*/ 0 w 228"/>
                <a:gd name="T1" fmla="*/ 0 h 29"/>
                <a:gd name="T2" fmla="*/ 228 w 228"/>
                <a:gd name="T3" fmla="*/ 0 h 29"/>
                <a:gd name="T4" fmla="*/ 228 w 228"/>
                <a:gd name="T5" fmla="*/ 29 h 29"/>
                <a:gd name="T6" fmla="*/ 0 w 228"/>
                <a:gd name="T7" fmla="*/ 29 h 29"/>
                <a:gd name="T8" fmla="*/ 0 w 228"/>
                <a:gd name="T9" fmla="*/ 0 h 29"/>
                <a:gd name="T10" fmla="*/ 3 w 228"/>
                <a:gd name="T11" fmla="*/ 0 h 29"/>
                <a:gd name="T12" fmla="*/ 226 w 228"/>
                <a:gd name="T13" fmla="*/ 0 h 29"/>
                <a:gd name="T14" fmla="*/ 226 w 228"/>
                <a:gd name="T15" fmla="*/ 29 h 29"/>
                <a:gd name="T16" fmla="*/ 3 w 228"/>
                <a:gd name="T17" fmla="*/ 29 h 29"/>
                <a:gd name="T18" fmla="*/ 3 w 228"/>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9"/>
                <a:gd name="T32" fmla="*/ 228 w 228"/>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9">
                  <a:moveTo>
                    <a:pt x="0" y="0"/>
                  </a:moveTo>
                  <a:lnTo>
                    <a:pt x="228" y="0"/>
                  </a:lnTo>
                  <a:lnTo>
                    <a:pt x="228" y="29"/>
                  </a:lnTo>
                  <a:lnTo>
                    <a:pt x="0" y="29"/>
                  </a:lnTo>
                  <a:lnTo>
                    <a:pt x="0" y="0"/>
                  </a:lnTo>
                  <a:close/>
                  <a:moveTo>
                    <a:pt x="3" y="0"/>
                  </a:moveTo>
                  <a:lnTo>
                    <a:pt x="226" y="0"/>
                  </a:lnTo>
                  <a:lnTo>
                    <a:pt x="226" y="29"/>
                  </a:lnTo>
                  <a:lnTo>
                    <a:pt x="3" y="29"/>
                  </a:lnTo>
                  <a:lnTo>
                    <a:pt x="3" y="0"/>
                  </a:lnTo>
                  <a:close/>
                </a:path>
              </a:pathLst>
            </a:custGeom>
            <a:solidFill>
              <a:srgbClr val="A5A5A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6" name="Freeform 578"/>
            <p:cNvSpPr>
              <a:spLocks noEditPoints="1"/>
            </p:cNvSpPr>
            <p:nvPr/>
          </p:nvSpPr>
          <p:spPr bwMode="auto">
            <a:xfrm>
              <a:off x="2968637" y="4946655"/>
              <a:ext cx="177801" cy="23813"/>
            </a:xfrm>
            <a:custGeom>
              <a:avLst/>
              <a:gdLst>
                <a:gd name="T0" fmla="*/ 0 w 223"/>
                <a:gd name="T1" fmla="*/ 0 h 29"/>
                <a:gd name="T2" fmla="*/ 223 w 223"/>
                <a:gd name="T3" fmla="*/ 0 h 29"/>
                <a:gd name="T4" fmla="*/ 223 w 223"/>
                <a:gd name="T5" fmla="*/ 29 h 29"/>
                <a:gd name="T6" fmla="*/ 0 w 223"/>
                <a:gd name="T7" fmla="*/ 29 h 29"/>
                <a:gd name="T8" fmla="*/ 0 w 223"/>
                <a:gd name="T9" fmla="*/ 0 h 29"/>
                <a:gd name="T10" fmla="*/ 2 w 223"/>
                <a:gd name="T11" fmla="*/ 0 h 29"/>
                <a:gd name="T12" fmla="*/ 220 w 223"/>
                <a:gd name="T13" fmla="*/ 0 h 29"/>
                <a:gd name="T14" fmla="*/ 220 w 223"/>
                <a:gd name="T15" fmla="*/ 28 h 29"/>
                <a:gd name="T16" fmla="*/ 2 w 223"/>
                <a:gd name="T17" fmla="*/ 28 h 29"/>
                <a:gd name="T18" fmla="*/ 2 w 22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3"/>
                <a:gd name="T31" fmla="*/ 0 h 29"/>
                <a:gd name="T32" fmla="*/ 223 w 22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3" h="29">
                  <a:moveTo>
                    <a:pt x="0" y="0"/>
                  </a:moveTo>
                  <a:lnTo>
                    <a:pt x="223" y="0"/>
                  </a:lnTo>
                  <a:lnTo>
                    <a:pt x="223" y="29"/>
                  </a:lnTo>
                  <a:lnTo>
                    <a:pt x="0" y="29"/>
                  </a:lnTo>
                  <a:lnTo>
                    <a:pt x="0" y="0"/>
                  </a:lnTo>
                  <a:close/>
                  <a:moveTo>
                    <a:pt x="2" y="0"/>
                  </a:moveTo>
                  <a:lnTo>
                    <a:pt x="220" y="0"/>
                  </a:lnTo>
                  <a:lnTo>
                    <a:pt x="220" y="28"/>
                  </a:lnTo>
                  <a:lnTo>
                    <a:pt x="2" y="28"/>
                  </a:lnTo>
                  <a:lnTo>
                    <a:pt x="2" y="0"/>
                  </a:lnTo>
                  <a:close/>
                </a:path>
              </a:pathLst>
            </a:custGeom>
            <a:solidFill>
              <a:srgbClr val="A7A7A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7" name="Freeform 579"/>
            <p:cNvSpPr>
              <a:spLocks noEditPoints="1"/>
            </p:cNvSpPr>
            <p:nvPr/>
          </p:nvSpPr>
          <p:spPr bwMode="auto">
            <a:xfrm>
              <a:off x="2971812" y="4946655"/>
              <a:ext cx="171451" cy="22225"/>
            </a:xfrm>
            <a:custGeom>
              <a:avLst/>
              <a:gdLst>
                <a:gd name="T0" fmla="*/ 0 w 218"/>
                <a:gd name="T1" fmla="*/ 0 h 28"/>
                <a:gd name="T2" fmla="*/ 218 w 218"/>
                <a:gd name="T3" fmla="*/ 0 h 28"/>
                <a:gd name="T4" fmla="*/ 218 w 218"/>
                <a:gd name="T5" fmla="*/ 28 h 28"/>
                <a:gd name="T6" fmla="*/ 0 w 218"/>
                <a:gd name="T7" fmla="*/ 28 h 28"/>
                <a:gd name="T8" fmla="*/ 0 w 218"/>
                <a:gd name="T9" fmla="*/ 0 h 28"/>
                <a:gd name="T10" fmla="*/ 2 w 218"/>
                <a:gd name="T11" fmla="*/ 1 h 28"/>
                <a:gd name="T12" fmla="*/ 215 w 218"/>
                <a:gd name="T13" fmla="*/ 1 h 28"/>
                <a:gd name="T14" fmla="*/ 215 w 218"/>
                <a:gd name="T15" fmla="*/ 28 h 28"/>
                <a:gd name="T16" fmla="*/ 2 w 218"/>
                <a:gd name="T17" fmla="*/ 28 h 28"/>
                <a:gd name="T18" fmla="*/ 2 w 218"/>
                <a:gd name="T19" fmla="*/ 1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28"/>
                <a:gd name="T32" fmla="*/ 218 w 218"/>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28">
                  <a:moveTo>
                    <a:pt x="0" y="0"/>
                  </a:moveTo>
                  <a:lnTo>
                    <a:pt x="218" y="0"/>
                  </a:lnTo>
                  <a:lnTo>
                    <a:pt x="218" y="28"/>
                  </a:lnTo>
                  <a:lnTo>
                    <a:pt x="0" y="28"/>
                  </a:lnTo>
                  <a:lnTo>
                    <a:pt x="0" y="0"/>
                  </a:lnTo>
                  <a:close/>
                  <a:moveTo>
                    <a:pt x="2" y="1"/>
                  </a:moveTo>
                  <a:lnTo>
                    <a:pt x="215" y="1"/>
                  </a:lnTo>
                  <a:lnTo>
                    <a:pt x="215" y="28"/>
                  </a:lnTo>
                  <a:lnTo>
                    <a:pt x="2" y="28"/>
                  </a:lnTo>
                  <a:lnTo>
                    <a:pt x="2" y="1"/>
                  </a:lnTo>
                  <a:close/>
                </a:path>
              </a:pathLst>
            </a:custGeom>
            <a:solidFill>
              <a:srgbClr val="A9A9A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8" name="Freeform 580"/>
            <p:cNvSpPr>
              <a:spLocks noEditPoints="1"/>
            </p:cNvSpPr>
            <p:nvPr/>
          </p:nvSpPr>
          <p:spPr bwMode="auto">
            <a:xfrm>
              <a:off x="2973400" y="4948242"/>
              <a:ext cx="168276" cy="20638"/>
            </a:xfrm>
            <a:custGeom>
              <a:avLst/>
              <a:gdLst>
                <a:gd name="T0" fmla="*/ 0 w 213"/>
                <a:gd name="T1" fmla="*/ 0 h 27"/>
                <a:gd name="T2" fmla="*/ 213 w 213"/>
                <a:gd name="T3" fmla="*/ 0 h 27"/>
                <a:gd name="T4" fmla="*/ 213 w 213"/>
                <a:gd name="T5" fmla="*/ 27 h 27"/>
                <a:gd name="T6" fmla="*/ 0 w 213"/>
                <a:gd name="T7" fmla="*/ 27 h 27"/>
                <a:gd name="T8" fmla="*/ 0 w 213"/>
                <a:gd name="T9" fmla="*/ 0 h 27"/>
                <a:gd name="T10" fmla="*/ 3 w 213"/>
                <a:gd name="T11" fmla="*/ 0 h 27"/>
                <a:gd name="T12" fmla="*/ 211 w 213"/>
                <a:gd name="T13" fmla="*/ 0 h 27"/>
                <a:gd name="T14" fmla="*/ 211 w 213"/>
                <a:gd name="T15" fmla="*/ 27 h 27"/>
                <a:gd name="T16" fmla="*/ 3 w 213"/>
                <a:gd name="T17" fmla="*/ 27 h 27"/>
                <a:gd name="T18" fmla="*/ 3 w 213"/>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7"/>
                <a:gd name="T32" fmla="*/ 213 w 213"/>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7">
                  <a:moveTo>
                    <a:pt x="0" y="0"/>
                  </a:moveTo>
                  <a:lnTo>
                    <a:pt x="213" y="0"/>
                  </a:lnTo>
                  <a:lnTo>
                    <a:pt x="213" y="27"/>
                  </a:lnTo>
                  <a:lnTo>
                    <a:pt x="0" y="27"/>
                  </a:lnTo>
                  <a:lnTo>
                    <a:pt x="0" y="0"/>
                  </a:lnTo>
                  <a:close/>
                  <a:moveTo>
                    <a:pt x="3" y="0"/>
                  </a:moveTo>
                  <a:lnTo>
                    <a:pt x="211" y="0"/>
                  </a:lnTo>
                  <a:lnTo>
                    <a:pt x="211" y="27"/>
                  </a:lnTo>
                  <a:lnTo>
                    <a:pt x="3" y="27"/>
                  </a:lnTo>
                  <a:lnTo>
                    <a:pt x="3" y="0"/>
                  </a:lnTo>
                  <a:close/>
                </a:path>
              </a:pathLst>
            </a:custGeom>
            <a:solidFill>
              <a:srgbClr val="AAAAA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89" name="Freeform 581"/>
            <p:cNvSpPr>
              <a:spLocks noEditPoints="1"/>
            </p:cNvSpPr>
            <p:nvPr/>
          </p:nvSpPr>
          <p:spPr bwMode="auto">
            <a:xfrm>
              <a:off x="2974987" y="4948242"/>
              <a:ext cx="165101" cy="20638"/>
            </a:xfrm>
            <a:custGeom>
              <a:avLst/>
              <a:gdLst>
                <a:gd name="T0" fmla="*/ 0 w 208"/>
                <a:gd name="T1" fmla="*/ 0 h 27"/>
                <a:gd name="T2" fmla="*/ 208 w 208"/>
                <a:gd name="T3" fmla="*/ 0 h 27"/>
                <a:gd name="T4" fmla="*/ 208 w 208"/>
                <a:gd name="T5" fmla="*/ 27 h 27"/>
                <a:gd name="T6" fmla="*/ 0 w 208"/>
                <a:gd name="T7" fmla="*/ 27 h 27"/>
                <a:gd name="T8" fmla="*/ 0 w 208"/>
                <a:gd name="T9" fmla="*/ 0 h 27"/>
                <a:gd name="T10" fmla="*/ 2 w 208"/>
                <a:gd name="T11" fmla="*/ 0 h 27"/>
                <a:gd name="T12" fmla="*/ 206 w 208"/>
                <a:gd name="T13" fmla="*/ 0 h 27"/>
                <a:gd name="T14" fmla="*/ 206 w 208"/>
                <a:gd name="T15" fmla="*/ 27 h 27"/>
                <a:gd name="T16" fmla="*/ 2 w 208"/>
                <a:gd name="T17" fmla="*/ 27 h 27"/>
                <a:gd name="T18" fmla="*/ 2 w 208"/>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7"/>
                <a:gd name="T32" fmla="*/ 208 w 208"/>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7">
                  <a:moveTo>
                    <a:pt x="0" y="0"/>
                  </a:moveTo>
                  <a:lnTo>
                    <a:pt x="208" y="0"/>
                  </a:lnTo>
                  <a:lnTo>
                    <a:pt x="208" y="27"/>
                  </a:lnTo>
                  <a:lnTo>
                    <a:pt x="0" y="27"/>
                  </a:lnTo>
                  <a:lnTo>
                    <a:pt x="0" y="0"/>
                  </a:lnTo>
                  <a:close/>
                  <a:moveTo>
                    <a:pt x="2" y="0"/>
                  </a:moveTo>
                  <a:lnTo>
                    <a:pt x="206" y="0"/>
                  </a:lnTo>
                  <a:lnTo>
                    <a:pt x="206" y="27"/>
                  </a:lnTo>
                  <a:lnTo>
                    <a:pt x="2" y="27"/>
                  </a:lnTo>
                  <a:lnTo>
                    <a:pt x="2" y="0"/>
                  </a:lnTo>
                  <a:close/>
                </a:path>
              </a:pathLst>
            </a:custGeom>
            <a:solidFill>
              <a:srgbClr val="ACACA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0" name="Freeform 582"/>
            <p:cNvSpPr>
              <a:spLocks noEditPoints="1"/>
            </p:cNvSpPr>
            <p:nvPr/>
          </p:nvSpPr>
          <p:spPr bwMode="auto">
            <a:xfrm>
              <a:off x="2976575" y="4948242"/>
              <a:ext cx="161926" cy="20638"/>
            </a:xfrm>
            <a:custGeom>
              <a:avLst/>
              <a:gdLst>
                <a:gd name="T0" fmla="*/ 0 w 204"/>
                <a:gd name="T1" fmla="*/ 0 h 27"/>
                <a:gd name="T2" fmla="*/ 204 w 204"/>
                <a:gd name="T3" fmla="*/ 0 h 27"/>
                <a:gd name="T4" fmla="*/ 204 w 204"/>
                <a:gd name="T5" fmla="*/ 27 h 27"/>
                <a:gd name="T6" fmla="*/ 0 w 204"/>
                <a:gd name="T7" fmla="*/ 27 h 27"/>
                <a:gd name="T8" fmla="*/ 0 w 204"/>
                <a:gd name="T9" fmla="*/ 0 h 27"/>
                <a:gd name="T10" fmla="*/ 3 w 204"/>
                <a:gd name="T11" fmla="*/ 0 h 27"/>
                <a:gd name="T12" fmla="*/ 201 w 204"/>
                <a:gd name="T13" fmla="*/ 0 h 27"/>
                <a:gd name="T14" fmla="*/ 201 w 204"/>
                <a:gd name="T15" fmla="*/ 26 h 27"/>
                <a:gd name="T16" fmla="*/ 3 w 204"/>
                <a:gd name="T17" fmla="*/ 26 h 27"/>
                <a:gd name="T18" fmla="*/ 3 w 204"/>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4"/>
                <a:gd name="T31" fmla="*/ 0 h 27"/>
                <a:gd name="T32" fmla="*/ 204 w 204"/>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4" h="27">
                  <a:moveTo>
                    <a:pt x="0" y="0"/>
                  </a:moveTo>
                  <a:lnTo>
                    <a:pt x="204" y="0"/>
                  </a:lnTo>
                  <a:lnTo>
                    <a:pt x="204" y="27"/>
                  </a:lnTo>
                  <a:lnTo>
                    <a:pt x="0" y="27"/>
                  </a:lnTo>
                  <a:lnTo>
                    <a:pt x="0" y="0"/>
                  </a:lnTo>
                  <a:close/>
                  <a:moveTo>
                    <a:pt x="3" y="0"/>
                  </a:moveTo>
                  <a:lnTo>
                    <a:pt x="201" y="0"/>
                  </a:lnTo>
                  <a:lnTo>
                    <a:pt x="201" y="26"/>
                  </a:lnTo>
                  <a:lnTo>
                    <a:pt x="3" y="26"/>
                  </a:lnTo>
                  <a:lnTo>
                    <a:pt x="3" y="0"/>
                  </a:lnTo>
                  <a:close/>
                </a:path>
              </a:pathLst>
            </a:custGeom>
            <a:solidFill>
              <a:srgbClr val="AEAEA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1" name="Freeform 583"/>
            <p:cNvSpPr>
              <a:spLocks noEditPoints="1"/>
            </p:cNvSpPr>
            <p:nvPr/>
          </p:nvSpPr>
          <p:spPr bwMode="auto">
            <a:xfrm>
              <a:off x="2978162" y="4948242"/>
              <a:ext cx="158751" cy="19050"/>
            </a:xfrm>
            <a:custGeom>
              <a:avLst/>
              <a:gdLst>
                <a:gd name="T0" fmla="*/ 0 w 198"/>
                <a:gd name="T1" fmla="*/ 0 h 26"/>
                <a:gd name="T2" fmla="*/ 198 w 198"/>
                <a:gd name="T3" fmla="*/ 0 h 26"/>
                <a:gd name="T4" fmla="*/ 198 w 198"/>
                <a:gd name="T5" fmla="*/ 26 h 26"/>
                <a:gd name="T6" fmla="*/ 0 w 198"/>
                <a:gd name="T7" fmla="*/ 26 h 26"/>
                <a:gd name="T8" fmla="*/ 0 w 198"/>
                <a:gd name="T9" fmla="*/ 0 h 26"/>
                <a:gd name="T10" fmla="*/ 2 w 198"/>
                <a:gd name="T11" fmla="*/ 1 h 26"/>
                <a:gd name="T12" fmla="*/ 196 w 198"/>
                <a:gd name="T13" fmla="*/ 1 h 26"/>
                <a:gd name="T14" fmla="*/ 196 w 198"/>
                <a:gd name="T15" fmla="*/ 26 h 26"/>
                <a:gd name="T16" fmla="*/ 2 w 198"/>
                <a:gd name="T17" fmla="*/ 26 h 26"/>
                <a:gd name="T18" fmla="*/ 2 w 198"/>
                <a:gd name="T19" fmla="*/ 1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8"/>
                <a:gd name="T31" fmla="*/ 0 h 26"/>
                <a:gd name="T32" fmla="*/ 198 w 198"/>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8" h="26">
                  <a:moveTo>
                    <a:pt x="0" y="0"/>
                  </a:moveTo>
                  <a:lnTo>
                    <a:pt x="198" y="0"/>
                  </a:lnTo>
                  <a:lnTo>
                    <a:pt x="198" y="26"/>
                  </a:lnTo>
                  <a:lnTo>
                    <a:pt x="0" y="26"/>
                  </a:lnTo>
                  <a:lnTo>
                    <a:pt x="0" y="0"/>
                  </a:lnTo>
                  <a:close/>
                  <a:moveTo>
                    <a:pt x="2" y="1"/>
                  </a:moveTo>
                  <a:lnTo>
                    <a:pt x="196" y="1"/>
                  </a:lnTo>
                  <a:lnTo>
                    <a:pt x="196" y="26"/>
                  </a:lnTo>
                  <a:lnTo>
                    <a:pt x="2" y="26"/>
                  </a:lnTo>
                  <a:lnTo>
                    <a:pt x="2" y="1"/>
                  </a:lnTo>
                  <a:close/>
                </a:path>
              </a:pathLst>
            </a:custGeom>
            <a:solidFill>
              <a:srgbClr val="B0B0B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2" name="Freeform 584"/>
            <p:cNvSpPr>
              <a:spLocks noEditPoints="1"/>
            </p:cNvSpPr>
            <p:nvPr/>
          </p:nvSpPr>
          <p:spPr bwMode="auto">
            <a:xfrm>
              <a:off x="2979750" y="4948242"/>
              <a:ext cx="153988" cy="19050"/>
            </a:xfrm>
            <a:custGeom>
              <a:avLst/>
              <a:gdLst>
                <a:gd name="T0" fmla="*/ 0 w 194"/>
                <a:gd name="T1" fmla="*/ 0 h 25"/>
                <a:gd name="T2" fmla="*/ 194 w 194"/>
                <a:gd name="T3" fmla="*/ 0 h 25"/>
                <a:gd name="T4" fmla="*/ 194 w 194"/>
                <a:gd name="T5" fmla="*/ 25 h 25"/>
                <a:gd name="T6" fmla="*/ 0 w 194"/>
                <a:gd name="T7" fmla="*/ 25 h 25"/>
                <a:gd name="T8" fmla="*/ 0 w 194"/>
                <a:gd name="T9" fmla="*/ 0 h 25"/>
                <a:gd name="T10" fmla="*/ 2 w 194"/>
                <a:gd name="T11" fmla="*/ 0 h 25"/>
                <a:gd name="T12" fmla="*/ 191 w 194"/>
                <a:gd name="T13" fmla="*/ 0 h 25"/>
                <a:gd name="T14" fmla="*/ 191 w 194"/>
                <a:gd name="T15" fmla="*/ 25 h 25"/>
                <a:gd name="T16" fmla="*/ 2 w 194"/>
                <a:gd name="T17" fmla="*/ 25 h 25"/>
                <a:gd name="T18" fmla="*/ 2 w 19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25"/>
                <a:gd name="T32" fmla="*/ 194 w 19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25">
                  <a:moveTo>
                    <a:pt x="0" y="0"/>
                  </a:moveTo>
                  <a:lnTo>
                    <a:pt x="194" y="0"/>
                  </a:lnTo>
                  <a:lnTo>
                    <a:pt x="194" y="25"/>
                  </a:lnTo>
                  <a:lnTo>
                    <a:pt x="0" y="25"/>
                  </a:lnTo>
                  <a:lnTo>
                    <a:pt x="0" y="0"/>
                  </a:lnTo>
                  <a:close/>
                  <a:moveTo>
                    <a:pt x="2" y="0"/>
                  </a:moveTo>
                  <a:lnTo>
                    <a:pt x="191" y="0"/>
                  </a:lnTo>
                  <a:lnTo>
                    <a:pt x="191" y="25"/>
                  </a:lnTo>
                  <a:lnTo>
                    <a:pt x="2" y="25"/>
                  </a:lnTo>
                  <a:lnTo>
                    <a:pt x="2" y="0"/>
                  </a:lnTo>
                  <a:close/>
                </a:path>
              </a:pathLst>
            </a:custGeom>
            <a:solidFill>
              <a:srgbClr val="B2B2B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3" name="Freeform 585"/>
            <p:cNvSpPr>
              <a:spLocks noEditPoints="1"/>
            </p:cNvSpPr>
            <p:nvPr/>
          </p:nvSpPr>
          <p:spPr bwMode="auto">
            <a:xfrm>
              <a:off x="2982925" y="4948242"/>
              <a:ext cx="149226" cy="19050"/>
            </a:xfrm>
            <a:custGeom>
              <a:avLst/>
              <a:gdLst>
                <a:gd name="T0" fmla="*/ 0 w 189"/>
                <a:gd name="T1" fmla="*/ 0 h 25"/>
                <a:gd name="T2" fmla="*/ 189 w 189"/>
                <a:gd name="T3" fmla="*/ 0 h 25"/>
                <a:gd name="T4" fmla="*/ 189 w 189"/>
                <a:gd name="T5" fmla="*/ 25 h 25"/>
                <a:gd name="T6" fmla="*/ 0 w 189"/>
                <a:gd name="T7" fmla="*/ 25 h 25"/>
                <a:gd name="T8" fmla="*/ 0 w 189"/>
                <a:gd name="T9" fmla="*/ 0 h 25"/>
                <a:gd name="T10" fmla="*/ 3 w 189"/>
                <a:gd name="T11" fmla="*/ 0 h 25"/>
                <a:gd name="T12" fmla="*/ 187 w 189"/>
                <a:gd name="T13" fmla="*/ 0 h 25"/>
                <a:gd name="T14" fmla="*/ 187 w 189"/>
                <a:gd name="T15" fmla="*/ 25 h 25"/>
                <a:gd name="T16" fmla="*/ 3 w 189"/>
                <a:gd name="T17" fmla="*/ 25 h 25"/>
                <a:gd name="T18" fmla="*/ 3 w 189"/>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9"/>
                <a:gd name="T31" fmla="*/ 0 h 25"/>
                <a:gd name="T32" fmla="*/ 189 w 189"/>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9" h="25">
                  <a:moveTo>
                    <a:pt x="0" y="0"/>
                  </a:moveTo>
                  <a:lnTo>
                    <a:pt x="189" y="0"/>
                  </a:lnTo>
                  <a:lnTo>
                    <a:pt x="189" y="25"/>
                  </a:lnTo>
                  <a:lnTo>
                    <a:pt x="0" y="25"/>
                  </a:lnTo>
                  <a:lnTo>
                    <a:pt x="0" y="0"/>
                  </a:lnTo>
                  <a:close/>
                  <a:moveTo>
                    <a:pt x="3" y="0"/>
                  </a:moveTo>
                  <a:lnTo>
                    <a:pt x="187" y="0"/>
                  </a:lnTo>
                  <a:lnTo>
                    <a:pt x="187" y="25"/>
                  </a:lnTo>
                  <a:lnTo>
                    <a:pt x="3" y="25"/>
                  </a:lnTo>
                  <a:lnTo>
                    <a:pt x="3" y="0"/>
                  </a:lnTo>
                  <a:close/>
                </a:path>
              </a:pathLst>
            </a:custGeom>
            <a:solidFill>
              <a:srgbClr val="B4B4B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4" name="Freeform 586"/>
            <p:cNvSpPr>
              <a:spLocks noEditPoints="1"/>
            </p:cNvSpPr>
            <p:nvPr/>
          </p:nvSpPr>
          <p:spPr bwMode="auto">
            <a:xfrm>
              <a:off x="2984512" y="4948242"/>
              <a:ext cx="146051" cy="19050"/>
            </a:xfrm>
            <a:custGeom>
              <a:avLst/>
              <a:gdLst>
                <a:gd name="T0" fmla="*/ 0 w 184"/>
                <a:gd name="T1" fmla="*/ 0 h 25"/>
                <a:gd name="T2" fmla="*/ 184 w 184"/>
                <a:gd name="T3" fmla="*/ 0 h 25"/>
                <a:gd name="T4" fmla="*/ 184 w 184"/>
                <a:gd name="T5" fmla="*/ 25 h 25"/>
                <a:gd name="T6" fmla="*/ 0 w 184"/>
                <a:gd name="T7" fmla="*/ 25 h 25"/>
                <a:gd name="T8" fmla="*/ 0 w 184"/>
                <a:gd name="T9" fmla="*/ 0 h 25"/>
                <a:gd name="T10" fmla="*/ 2 w 184"/>
                <a:gd name="T11" fmla="*/ 0 h 25"/>
                <a:gd name="T12" fmla="*/ 182 w 184"/>
                <a:gd name="T13" fmla="*/ 0 h 25"/>
                <a:gd name="T14" fmla="*/ 182 w 184"/>
                <a:gd name="T15" fmla="*/ 24 h 25"/>
                <a:gd name="T16" fmla="*/ 2 w 184"/>
                <a:gd name="T17" fmla="*/ 24 h 25"/>
                <a:gd name="T18" fmla="*/ 2 w 184"/>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4"/>
                <a:gd name="T31" fmla="*/ 0 h 25"/>
                <a:gd name="T32" fmla="*/ 184 w 184"/>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4" h="25">
                  <a:moveTo>
                    <a:pt x="0" y="0"/>
                  </a:moveTo>
                  <a:lnTo>
                    <a:pt x="184" y="0"/>
                  </a:lnTo>
                  <a:lnTo>
                    <a:pt x="184" y="25"/>
                  </a:lnTo>
                  <a:lnTo>
                    <a:pt x="0" y="25"/>
                  </a:lnTo>
                  <a:lnTo>
                    <a:pt x="0" y="0"/>
                  </a:lnTo>
                  <a:close/>
                  <a:moveTo>
                    <a:pt x="2" y="0"/>
                  </a:moveTo>
                  <a:lnTo>
                    <a:pt x="182" y="0"/>
                  </a:lnTo>
                  <a:lnTo>
                    <a:pt x="182" y="24"/>
                  </a:lnTo>
                  <a:lnTo>
                    <a:pt x="2" y="24"/>
                  </a:lnTo>
                  <a:lnTo>
                    <a:pt x="2" y="0"/>
                  </a:lnTo>
                  <a:close/>
                </a:path>
              </a:pathLst>
            </a:custGeom>
            <a:solidFill>
              <a:srgbClr val="B6B6B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5" name="Freeform 587"/>
            <p:cNvSpPr>
              <a:spLocks noEditPoints="1"/>
            </p:cNvSpPr>
            <p:nvPr/>
          </p:nvSpPr>
          <p:spPr bwMode="auto">
            <a:xfrm>
              <a:off x="2986100" y="4948242"/>
              <a:ext cx="142876" cy="19050"/>
            </a:xfrm>
            <a:custGeom>
              <a:avLst/>
              <a:gdLst>
                <a:gd name="T0" fmla="*/ 0 w 180"/>
                <a:gd name="T1" fmla="*/ 0 h 24"/>
                <a:gd name="T2" fmla="*/ 180 w 180"/>
                <a:gd name="T3" fmla="*/ 0 h 24"/>
                <a:gd name="T4" fmla="*/ 180 w 180"/>
                <a:gd name="T5" fmla="*/ 24 h 24"/>
                <a:gd name="T6" fmla="*/ 0 w 180"/>
                <a:gd name="T7" fmla="*/ 24 h 24"/>
                <a:gd name="T8" fmla="*/ 0 w 180"/>
                <a:gd name="T9" fmla="*/ 0 h 24"/>
                <a:gd name="T10" fmla="*/ 2 w 180"/>
                <a:gd name="T11" fmla="*/ 1 h 24"/>
                <a:gd name="T12" fmla="*/ 177 w 180"/>
                <a:gd name="T13" fmla="*/ 1 h 24"/>
                <a:gd name="T14" fmla="*/ 177 w 180"/>
                <a:gd name="T15" fmla="*/ 24 h 24"/>
                <a:gd name="T16" fmla="*/ 2 w 180"/>
                <a:gd name="T17" fmla="*/ 24 h 24"/>
                <a:gd name="T18" fmla="*/ 2 w 180"/>
                <a:gd name="T19" fmla="*/ 1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0"/>
                <a:gd name="T31" fmla="*/ 0 h 24"/>
                <a:gd name="T32" fmla="*/ 180 w 18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0" h="24">
                  <a:moveTo>
                    <a:pt x="0" y="0"/>
                  </a:moveTo>
                  <a:lnTo>
                    <a:pt x="180" y="0"/>
                  </a:lnTo>
                  <a:lnTo>
                    <a:pt x="180" y="24"/>
                  </a:lnTo>
                  <a:lnTo>
                    <a:pt x="0" y="24"/>
                  </a:lnTo>
                  <a:lnTo>
                    <a:pt x="0" y="0"/>
                  </a:lnTo>
                  <a:close/>
                  <a:moveTo>
                    <a:pt x="2" y="1"/>
                  </a:moveTo>
                  <a:lnTo>
                    <a:pt x="177" y="1"/>
                  </a:lnTo>
                  <a:lnTo>
                    <a:pt x="177" y="24"/>
                  </a:lnTo>
                  <a:lnTo>
                    <a:pt x="2" y="24"/>
                  </a:lnTo>
                  <a:lnTo>
                    <a:pt x="2" y="1"/>
                  </a:lnTo>
                  <a:close/>
                </a:path>
              </a:pathLst>
            </a:custGeom>
            <a:solidFill>
              <a:srgbClr val="B8B8B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6" name="Freeform 588"/>
            <p:cNvSpPr>
              <a:spLocks noEditPoints="1"/>
            </p:cNvSpPr>
            <p:nvPr/>
          </p:nvSpPr>
          <p:spPr bwMode="auto">
            <a:xfrm>
              <a:off x="2987687" y="4949830"/>
              <a:ext cx="139701" cy="17463"/>
            </a:xfrm>
            <a:custGeom>
              <a:avLst/>
              <a:gdLst>
                <a:gd name="T0" fmla="*/ 0 w 175"/>
                <a:gd name="T1" fmla="*/ 0 h 23"/>
                <a:gd name="T2" fmla="*/ 175 w 175"/>
                <a:gd name="T3" fmla="*/ 0 h 23"/>
                <a:gd name="T4" fmla="*/ 175 w 175"/>
                <a:gd name="T5" fmla="*/ 23 h 23"/>
                <a:gd name="T6" fmla="*/ 0 w 175"/>
                <a:gd name="T7" fmla="*/ 23 h 23"/>
                <a:gd name="T8" fmla="*/ 0 w 175"/>
                <a:gd name="T9" fmla="*/ 0 h 23"/>
                <a:gd name="T10" fmla="*/ 3 w 175"/>
                <a:gd name="T11" fmla="*/ 0 h 23"/>
                <a:gd name="T12" fmla="*/ 173 w 175"/>
                <a:gd name="T13" fmla="*/ 0 h 23"/>
                <a:gd name="T14" fmla="*/ 173 w 175"/>
                <a:gd name="T15" fmla="*/ 23 h 23"/>
                <a:gd name="T16" fmla="*/ 3 w 175"/>
                <a:gd name="T17" fmla="*/ 23 h 23"/>
                <a:gd name="T18" fmla="*/ 3 w 175"/>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
                <a:gd name="T31" fmla="*/ 0 h 23"/>
                <a:gd name="T32" fmla="*/ 175 w 175"/>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 h="23">
                  <a:moveTo>
                    <a:pt x="0" y="0"/>
                  </a:moveTo>
                  <a:lnTo>
                    <a:pt x="175" y="0"/>
                  </a:lnTo>
                  <a:lnTo>
                    <a:pt x="175" y="23"/>
                  </a:lnTo>
                  <a:lnTo>
                    <a:pt x="0" y="23"/>
                  </a:lnTo>
                  <a:lnTo>
                    <a:pt x="0" y="0"/>
                  </a:lnTo>
                  <a:close/>
                  <a:moveTo>
                    <a:pt x="3" y="0"/>
                  </a:moveTo>
                  <a:lnTo>
                    <a:pt x="173" y="0"/>
                  </a:lnTo>
                  <a:lnTo>
                    <a:pt x="173" y="23"/>
                  </a:lnTo>
                  <a:lnTo>
                    <a:pt x="3" y="23"/>
                  </a:lnTo>
                  <a:lnTo>
                    <a:pt x="3" y="0"/>
                  </a:lnTo>
                  <a:close/>
                </a:path>
              </a:pathLst>
            </a:custGeom>
            <a:solidFill>
              <a:srgbClr val="BABAB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7" name="Freeform 589"/>
            <p:cNvSpPr>
              <a:spLocks noEditPoints="1"/>
            </p:cNvSpPr>
            <p:nvPr/>
          </p:nvSpPr>
          <p:spPr bwMode="auto">
            <a:xfrm>
              <a:off x="2989275" y="4949830"/>
              <a:ext cx="136526" cy="17463"/>
            </a:xfrm>
            <a:custGeom>
              <a:avLst/>
              <a:gdLst>
                <a:gd name="T0" fmla="*/ 0 w 170"/>
                <a:gd name="T1" fmla="*/ 0 h 23"/>
                <a:gd name="T2" fmla="*/ 170 w 170"/>
                <a:gd name="T3" fmla="*/ 0 h 23"/>
                <a:gd name="T4" fmla="*/ 170 w 170"/>
                <a:gd name="T5" fmla="*/ 23 h 23"/>
                <a:gd name="T6" fmla="*/ 0 w 170"/>
                <a:gd name="T7" fmla="*/ 23 h 23"/>
                <a:gd name="T8" fmla="*/ 0 w 170"/>
                <a:gd name="T9" fmla="*/ 0 h 23"/>
                <a:gd name="T10" fmla="*/ 2 w 170"/>
                <a:gd name="T11" fmla="*/ 0 h 23"/>
                <a:gd name="T12" fmla="*/ 168 w 170"/>
                <a:gd name="T13" fmla="*/ 0 h 23"/>
                <a:gd name="T14" fmla="*/ 168 w 170"/>
                <a:gd name="T15" fmla="*/ 23 h 23"/>
                <a:gd name="T16" fmla="*/ 2 w 170"/>
                <a:gd name="T17" fmla="*/ 23 h 23"/>
                <a:gd name="T18" fmla="*/ 2 w 170"/>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0"/>
                <a:gd name="T31" fmla="*/ 0 h 23"/>
                <a:gd name="T32" fmla="*/ 170 w 170"/>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0" h="23">
                  <a:moveTo>
                    <a:pt x="0" y="0"/>
                  </a:moveTo>
                  <a:lnTo>
                    <a:pt x="170" y="0"/>
                  </a:lnTo>
                  <a:lnTo>
                    <a:pt x="170" y="23"/>
                  </a:lnTo>
                  <a:lnTo>
                    <a:pt x="0" y="23"/>
                  </a:lnTo>
                  <a:lnTo>
                    <a:pt x="0" y="0"/>
                  </a:lnTo>
                  <a:close/>
                  <a:moveTo>
                    <a:pt x="2" y="0"/>
                  </a:moveTo>
                  <a:lnTo>
                    <a:pt x="168" y="0"/>
                  </a:lnTo>
                  <a:lnTo>
                    <a:pt x="168" y="23"/>
                  </a:lnTo>
                  <a:lnTo>
                    <a:pt x="2" y="23"/>
                  </a:lnTo>
                  <a:lnTo>
                    <a:pt x="2" y="0"/>
                  </a:lnTo>
                  <a:close/>
                </a:path>
              </a:pathLst>
            </a:custGeom>
            <a:solidFill>
              <a:srgbClr val="BCBCB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8" name="Freeform 590"/>
            <p:cNvSpPr>
              <a:spLocks noEditPoints="1"/>
            </p:cNvSpPr>
            <p:nvPr/>
          </p:nvSpPr>
          <p:spPr bwMode="auto">
            <a:xfrm>
              <a:off x="2990862" y="4949830"/>
              <a:ext cx="131763" cy="17463"/>
            </a:xfrm>
            <a:custGeom>
              <a:avLst/>
              <a:gdLst>
                <a:gd name="T0" fmla="*/ 0 w 166"/>
                <a:gd name="T1" fmla="*/ 0 h 23"/>
                <a:gd name="T2" fmla="*/ 166 w 166"/>
                <a:gd name="T3" fmla="*/ 0 h 23"/>
                <a:gd name="T4" fmla="*/ 166 w 166"/>
                <a:gd name="T5" fmla="*/ 23 h 23"/>
                <a:gd name="T6" fmla="*/ 0 w 166"/>
                <a:gd name="T7" fmla="*/ 23 h 23"/>
                <a:gd name="T8" fmla="*/ 0 w 166"/>
                <a:gd name="T9" fmla="*/ 0 h 23"/>
                <a:gd name="T10" fmla="*/ 2 w 166"/>
                <a:gd name="T11" fmla="*/ 0 h 23"/>
                <a:gd name="T12" fmla="*/ 163 w 166"/>
                <a:gd name="T13" fmla="*/ 0 h 23"/>
                <a:gd name="T14" fmla="*/ 163 w 166"/>
                <a:gd name="T15" fmla="*/ 22 h 23"/>
                <a:gd name="T16" fmla="*/ 2 w 166"/>
                <a:gd name="T17" fmla="*/ 22 h 23"/>
                <a:gd name="T18" fmla="*/ 2 w 166"/>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6"/>
                <a:gd name="T31" fmla="*/ 0 h 23"/>
                <a:gd name="T32" fmla="*/ 166 w 166"/>
                <a:gd name="T33" fmla="*/ 23 h 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6" h="23">
                  <a:moveTo>
                    <a:pt x="0" y="0"/>
                  </a:moveTo>
                  <a:lnTo>
                    <a:pt x="166" y="0"/>
                  </a:lnTo>
                  <a:lnTo>
                    <a:pt x="166" y="23"/>
                  </a:lnTo>
                  <a:lnTo>
                    <a:pt x="0" y="23"/>
                  </a:lnTo>
                  <a:lnTo>
                    <a:pt x="0" y="0"/>
                  </a:lnTo>
                  <a:close/>
                  <a:moveTo>
                    <a:pt x="2" y="0"/>
                  </a:moveTo>
                  <a:lnTo>
                    <a:pt x="163" y="0"/>
                  </a:lnTo>
                  <a:lnTo>
                    <a:pt x="163" y="22"/>
                  </a:lnTo>
                  <a:lnTo>
                    <a:pt x="2" y="22"/>
                  </a:lnTo>
                  <a:lnTo>
                    <a:pt x="2" y="0"/>
                  </a:lnTo>
                  <a:close/>
                </a:path>
              </a:pathLst>
            </a:custGeom>
            <a:solidFill>
              <a:srgbClr val="BEBEB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299" name="Freeform 591"/>
            <p:cNvSpPr>
              <a:spLocks noEditPoints="1"/>
            </p:cNvSpPr>
            <p:nvPr/>
          </p:nvSpPr>
          <p:spPr bwMode="auto">
            <a:xfrm>
              <a:off x="2994037" y="4949830"/>
              <a:ext cx="127001" cy="15875"/>
            </a:xfrm>
            <a:custGeom>
              <a:avLst/>
              <a:gdLst>
                <a:gd name="T0" fmla="*/ 0 w 161"/>
                <a:gd name="T1" fmla="*/ 0 h 22"/>
                <a:gd name="T2" fmla="*/ 161 w 161"/>
                <a:gd name="T3" fmla="*/ 0 h 22"/>
                <a:gd name="T4" fmla="*/ 161 w 161"/>
                <a:gd name="T5" fmla="*/ 22 h 22"/>
                <a:gd name="T6" fmla="*/ 0 w 161"/>
                <a:gd name="T7" fmla="*/ 22 h 22"/>
                <a:gd name="T8" fmla="*/ 0 w 161"/>
                <a:gd name="T9" fmla="*/ 0 h 22"/>
                <a:gd name="T10" fmla="*/ 3 w 161"/>
                <a:gd name="T11" fmla="*/ 2 h 22"/>
                <a:gd name="T12" fmla="*/ 159 w 161"/>
                <a:gd name="T13" fmla="*/ 2 h 22"/>
                <a:gd name="T14" fmla="*/ 159 w 161"/>
                <a:gd name="T15" fmla="*/ 22 h 22"/>
                <a:gd name="T16" fmla="*/ 3 w 161"/>
                <a:gd name="T17" fmla="*/ 22 h 22"/>
                <a:gd name="T18" fmla="*/ 3 w 161"/>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1"/>
                <a:gd name="T31" fmla="*/ 0 h 22"/>
                <a:gd name="T32" fmla="*/ 161 w 161"/>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1" h="22">
                  <a:moveTo>
                    <a:pt x="0" y="0"/>
                  </a:moveTo>
                  <a:lnTo>
                    <a:pt x="161" y="0"/>
                  </a:lnTo>
                  <a:lnTo>
                    <a:pt x="161" y="22"/>
                  </a:lnTo>
                  <a:lnTo>
                    <a:pt x="0" y="22"/>
                  </a:lnTo>
                  <a:lnTo>
                    <a:pt x="0" y="0"/>
                  </a:lnTo>
                  <a:close/>
                  <a:moveTo>
                    <a:pt x="3" y="2"/>
                  </a:moveTo>
                  <a:lnTo>
                    <a:pt x="159" y="2"/>
                  </a:lnTo>
                  <a:lnTo>
                    <a:pt x="159" y="22"/>
                  </a:lnTo>
                  <a:lnTo>
                    <a:pt x="3" y="22"/>
                  </a:lnTo>
                  <a:lnTo>
                    <a:pt x="3" y="2"/>
                  </a:lnTo>
                  <a:close/>
                </a:path>
              </a:pathLst>
            </a:custGeom>
            <a:solidFill>
              <a:srgbClr val="C1C1C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0" name="Freeform 592"/>
            <p:cNvSpPr>
              <a:spLocks noEditPoints="1"/>
            </p:cNvSpPr>
            <p:nvPr/>
          </p:nvSpPr>
          <p:spPr bwMode="auto">
            <a:xfrm>
              <a:off x="2995625" y="4949830"/>
              <a:ext cx="123826" cy="15875"/>
            </a:xfrm>
            <a:custGeom>
              <a:avLst/>
              <a:gdLst>
                <a:gd name="T0" fmla="*/ 0 w 156"/>
                <a:gd name="T1" fmla="*/ 0 h 20"/>
                <a:gd name="T2" fmla="*/ 156 w 156"/>
                <a:gd name="T3" fmla="*/ 0 h 20"/>
                <a:gd name="T4" fmla="*/ 156 w 156"/>
                <a:gd name="T5" fmla="*/ 20 h 20"/>
                <a:gd name="T6" fmla="*/ 0 w 156"/>
                <a:gd name="T7" fmla="*/ 20 h 20"/>
                <a:gd name="T8" fmla="*/ 0 w 156"/>
                <a:gd name="T9" fmla="*/ 0 h 20"/>
                <a:gd name="T10" fmla="*/ 2 w 156"/>
                <a:gd name="T11" fmla="*/ 0 h 20"/>
                <a:gd name="T12" fmla="*/ 154 w 156"/>
                <a:gd name="T13" fmla="*/ 0 h 20"/>
                <a:gd name="T14" fmla="*/ 154 w 156"/>
                <a:gd name="T15" fmla="*/ 20 h 20"/>
                <a:gd name="T16" fmla="*/ 2 w 156"/>
                <a:gd name="T17" fmla="*/ 20 h 20"/>
                <a:gd name="T18" fmla="*/ 2 w 1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20"/>
                <a:gd name="T32" fmla="*/ 156 w 1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20">
                  <a:moveTo>
                    <a:pt x="0" y="0"/>
                  </a:moveTo>
                  <a:lnTo>
                    <a:pt x="156" y="0"/>
                  </a:lnTo>
                  <a:lnTo>
                    <a:pt x="156" y="20"/>
                  </a:lnTo>
                  <a:lnTo>
                    <a:pt x="0" y="20"/>
                  </a:lnTo>
                  <a:lnTo>
                    <a:pt x="0" y="0"/>
                  </a:lnTo>
                  <a:close/>
                  <a:moveTo>
                    <a:pt x="2" y="0"/>
                  </a:moveTo>
                  <a:lnTo>
                    <a:pt x="154" y="0"/>
                  </a:lnTo>
                  <a:lnTo>
                    <a:pt x="154" y="20"/>
                  </a:lnTo>
                  <a:lnTo>
                    <a:pt x="2" y="20"/>
                  </a:lnTo>
                  <a:lnTo>
                    <a:pt x="2" y="0"/>
                  </a:lnTo>
                  <a:close/>
                </a:path>
              </a:pathLst>
            </a:custGeom>
            <a:solidFill>
              <a:srgbClr val="C3C3C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1" name="Freeform 593"/>
            <p:cNvSpPr>
              <a:spLocks noEditPoints="1"/>
            </p:cNvSpPr>
            <p:nvPr/>
          </p:nvSpPr>
          <p:spPr bwMode="auto">
            <a:xfrm>
              <a:off x="2997212" y="4949830"/>
              <a:ext cx="120651" cy="15875"/>
            </a:xfrm>
            <a:custGeom>
              <a:avLst/>
              <a:gdLst>
                <a:gd name="T0" fmla="*/ 0 w 152"/>
                <a:gd name="T1" fmla="*/ 0 h 20"/>
                <a:gd name="T2" fmla="*/ 152 w 152"/>
                <a:gd name="T3" fmla="*/ 0 h 20"/>
                <a:gd name="T4" fmla="*/ 152 w 152"/>
                <a:gd name="T5" fmla="*/ 20 h 20"/>
                <a:gd name="T6" fmla="*/ 0 w 152"/>
                <a:gd name="T7" fmla="*/ 20 h 20"/>
                <a:gd name="T8" fmla="*/ 0 w 152"/>
                <a:gd name="T9" fmla="*/ 0 h 20"/>
                <a:gd name="T10" fmla="*/ 2 w 152"/>
                <a:gd name="T11" fmla="*/ 0 h 20"/>
                <a:gd name="T12" fmla="*/ 149 w 152"/>
                <a:gd name="T13" fmla="*/ 0 h 20"/>
                <a:gd name="T14" fmla="*/ 149 w 152"/>
                <a:gd name="T15" fmla="*/ 18 h 20"/>
                <a:gd name="T16" fmla="*/ 2 w 152"/>
                <a:gd name="T17" fmla="*/ 18 h 20"/>
                <a:gd name="T18" fmla="*/ 2 w 152"/>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20"/>
                <a:gd name="T32" fmla="*/ 152 w 152"/>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20">
                  <a:moveTo>
                    <a:pt x="0" y="0"/>
                  </a:moveTo>
                  <a:lnTo>
                    <a:pt x="152" y="0"/>
                  </a:lnTo>
                  <a:lnTo>
                    <a:pt x="152" y="20"/>
                  </a:lnTo>
                  <a:lnTo>
                    <a:pt x="0" y="20"/>
                  </a:lnTo>
                  <a:lnTo>
                    <a:pt x="0" y="0"/>
                  </a:lnTo>
                  <a:close/>
                  <a:moveTo>
                    <a:pt x="2" y="0"/>
                  </a:moveTo>
                  <a:lnTo>
                    <a:pt x="149" y="0"/>
                  </a:lnTo>
                  <a:lnTo>
                    <a:pt x="149" y="18"/>
                  </a:lnTo>
                  <a:lnTo>
                    <a:pt x="2" y="18"/>
                  </a:lnTo>
                  <a:lnTo>
                    <a:pt x="2" y="0"/>
                  </a:lnTo>
                  <a:close/>
                </a:path>
              </a:pathLst>
            </a:custGeom>
            <a:solidFill>
              <a:srgbClr val="C5C5C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2" name="Freeform 594"/>
            <p:cNvSpPr>
              <a:spLocks noEditPoints="1"/>
            </p:cNvSpPr>
            <p:nvPr/>
          </p:nvSpPr>
          <p:spPr bwMode="auto">
            <a:xfrm>
              <a:off x="2998800" y="4949830"/>
              <a:ext cx="117476" cy="15875"/>
            </a:xfrm>
            <a:custGeom>
              <a:avLst/>
              <a:gdLst>
                <a:gd name="T0" fmla="*/ 0 w 147"/>
                <a:gd name="T1" fmla="*/ 0 h 18"/>
                <a:gd name="T2" fmla="*/ 147 w 147"/>
                <a:gd name="T3" fmla="*/ 0 h 18"/>
                <a:gd name="T4" fmla="*/ 147 w 147"/>
                <a:gd name="T5" fmla="*/ 18 h 18"/>
                <a:gd name="T6" fmla="*/ 0 w 147"/>
                <a:gd name="T7" fmla="*/ 18 h 18"/>
                <a:gd name="T8" fmla="*/ 0 w 147"/>
                <a:gd name="T9" fmla="*/ 0 h 18"/>
                <a:gd name="T10" fmla="*/ 3 w 147"/>
                <a:gd name="T11" fmla="*/ 0 h 18"/>
                <a:gd name="T12" fmla="*/ 145 w 147"/>
                <a:gd name="T13" fmla="*/ 0 h 18"/>
                <a:gd name="T14" fmla="*/ 145 w 147"/>
                <a:gd name="T15" fmla="*/ 18 h 18"/>
                <a:gd name="T16" fmla="*/ 3 w 147"/>
                <a:gd name="T17" fmla="*/ 18 h 18"/>
                <a:gd name="T18" fmla="*/ 3 w 147"/>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7"/>
                <a:gd name="T31" fmla="*/ 0 h 18"/>
                <a:gd name="T32" fmla="*/ 147 w 147"/>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7" h="18">
                  <a:moveTo>
                    <a:pt x="0" y="0"/>
                  </a:moveTo>
                  <a:lnTo>
                    <a:pt x="147" y="0"/>
                  </a:lnTo>
                  <a:lnTo>
                    <a:pt x="147" y="18"/>
                  </a:lnTo>
                  <a:lnTo>
                    <a:pt x="0" y="18"/>
                  </a:lnTo>
                  <a:lnTo>
                    <a:pt x="0" y="0"/>
                  </a:lnTo>
                  <a:close/>
                  <a:moveTo>
                    <a:pt x="3" y="0"/>
                  </a:moveTo>
                  <a:lnTo>
                    <a:pt x="145" y="0"/>
                  </a:lnTo>
                  <a:lnTo>
                    <a:pt x="145" y="18"/>
                  </a:lnTo>
                  <a:lnTo>
                    <a:pt x="3" y="18"/>
                  </a:lnTo>
                  <a:lnTo>
                    <a:pt x="3" y="0"/>
                  </a:lnTo>
                  <a:close/>
                </a:path>
              </a:pathLst>
            </a:custGeom>
            <a:solidFill>
              <a:srgbClr val="C8C8C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3" name="Freeform 595"/>
            <p:cNvSpPr>
              <a:spLocks noEditPoints="1"/>
            </p:cNvSpPr>
            <p:nvPr/>
          </p:nvSpPr>
          <p:spPr bwMode="auto">
            <a:xfrm>
              <a:off x="3000387" y="4949830"/>
              <a:ext cx="112713" cy="15875"/>
            </a:xfrm>
            <a:custGeom>
              <a:avLst/>
              <a:gdLst>
                <a:gd name="T0" fmla="*/ 0 w 142"/>
                <a:gd name="T1" fmla="*/ 0 h 18"/>
                <a:gd name="T2" fmla="*/ 142 w 142"/>
                <a:gd name="T3" fmla="*/ 0 h 18"/>
                <a:gd name="T4" fmla="*/ 142 w 142"/>
                <a:gd name="T5" fmla="*/ 18 h 18"/>
                <a:gd name="T6" fmla="*/ 0 w 142"/>
                <a:gd name="T7" fmla="*/ 18 h 18"/>
                <a:gd name="T8" fmla="*/ 0 w 142"/>
                <a:gd name="T9" fmla="*/ 0 h 18"/>
                <a:gd name="T10" fmla="*/ 2 w 142"/>
                <a:gd name="T11" fmla="*/ 1 h 18"/>
                <a:gd name="T12" fmla="*/ 140 w 142"/>
                <a:gd name="T13" fmla="*/ 1 h 18"/>
                <a:gd name="T14" fmla="*/ 140 w 142"/>
                <a:gd name="T15" fmla="*/ 18 h 18"/>
                <a:gd name="T16" fmla="*/ 2 w 142"/>
                <a:gd name="T17" fmla="*/ 18 h 18"/>
                <a:gd name="T18" fmla="*/ 2 w 142"/>
                <a:gd name="T19" fmla="*/ 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18"/>
                <a:gd name="T32" fmla="*/ 142 w 142"/>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18">
                  <a:moveTo>
                    <a:pt x="0" y="0"/>
                  </a:moveTo>
                  <a:lnTo>
                    <a:pt x="142" y="0"/>
                  </a:lnTo>
                  <a:lnTo>
                    <a:pt x="142" y="18"/>
                  </a:lnTo>
                  <a:lnTo>
                    <a:pt x="0" y="18"/>
                  </a:lnTo>
                  <a:lnTo>
                    <a:pt x="0" y="0"/>
                  </a:lnTo>
                  <a:close/>
                  <a:moveTo>
                    <a:pt x="2" y="1"/>
                  </a:moveTo>
                  <a:lnTo>
                    <a:pt x="140" y="1"/>
                  </a:lnTo>
                  <a:lnTo>
                    <a:pt x="140" y="18"/>
                  </a:lnTo>
                  <a:lnTo>
                    <a:pt x="2" y="18"/>
                  </a:lnTo>
                  <a:lnTo>
                    <a:pt x="2" y="1"/>
                  </a:lnTo>
                  <a:close/>
                </a:path>
              </a:pathLst>
            </a:custGeom>
            <a:solidFill>
              <a:srgbClr val="CACAC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4" name="Freeform 596"/>
            <p:cNvSpPr>
              <a:spLocks noEditPoints="1"/>
            </p:cNvSpPr>
            <p:nvPr/>
          </p:nvSpPr>
          <p:spPr bwMode="auto">
            <a:xfrm>
              <a:off x="3003562" y="4951417"/>
              <a:ext cx="107951" cy="14288"/>
            </a:xfrm>
            <a:custGeom>
              <a:avLst/>
              <a:gdLst>
                <a:gd name="T0" fmla="*/ 0 w 138"/>
                <a:gd name="T1" fmla="*/ 0 h 17"/>
                <a:gd name="T2" fmla="*/ 138 w 138"/>
                <a:gd name="T3" fmla="*/ 0 h 17"/>
                <a:gd name="T4" fmla="*/ 138 w 138"/>
                <a:gd name="T5" fmla="*/ 17 h 17"/>
                <a:gd name="T6" fmla="*/ 0 w 138"/>
                <a:gd name="T7" fmla="*/ 17 h 17"/>
                <a:gd name="T8" fmla="*/ 0 w 138"/>
                <a:gd name="T9" fmla="*/ 0 h 17"/>
                <a:gd name="T10" fmla="*/ 2 w 138"/>
                <a:gd name="T11" fmla="*/ 0 h 17"/>
                <a:gd name="T12" fmla="*/ 135 w 138"/>
                <a:gd name="T13" fmla="*/ 0 h 17"/>
                <a:gd name="T14" fmla="*/ 135 w 138"/>
                <a:gd name="T15" fmla="*/ 17 h 17"/>
                <a:gd name="T16" fmla="*/ 2 w 138"/>
                <a:gd name="T17" fmla="*/ 17 h 17"/>
                <a:gd name="T18" fmla="*/ 2 w 138"/>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17"/>
                <a:gd name="T32" fmla="*/ 138 w 138"/>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17">
                  <a:moveTo>
                    <a:pt x="0" y="0"/>
                  </a:moveTo>
                  <a:lnTo>
                    <a:pt x="138" y="0"/>
                  </a:lnTo>
                  <a:lnTo>
                    <a:pt x="138" y="17"/>
                  </a:lnTo>
                  <a:lnTo>
                    <a:pt x="0" y="17"/>
                  </a:lnTo>
                  <a:lnTo>
                    <a:pt x="0" y="0"/>
                  </a:lnTo>
                  <a:close/>
                  <a:moveTo>
                    <a:pt x="2" y="0"/>
                  </a:moveTo>
                  <a:lnTo>
                    <a:pt x="135" y="0"/>
                  </a:lnTo>
                  <a:lnTo>
                    <a:pt x="135" y="17"/>
                  </a:lnTo>
                  <a:lnTo>
                    <a:pt x="2" y="17"/>
                  </a:lnTo>
                  <a:lnTo>
                    <a:pt x="2" y="0"/>
                  </a:lnTo>
                  <a:close/>
                </a:path>
              </a:pathLst>
            </a:custGeom>
            <a:solidFill>
              <a:srgbClr val="CCCCC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5" name="Freeform 597"/>
            <p:cNvSpPr>
              <a:spLocks noEditPoints="1"/>
            </p:cNvSpPr>
            <p:nvPr/>
          </p:nvSpPr>
          <p:spPr bwMode="auto">
            <a:xfrm>
              <a:off x="3005150" y="4951417"/>
              <a:ext cx="104776" cy="14288"/>
            </a:xfrm>
            <a:custGeom>
              <a:avLst/>
              <a:gdLst>
                <a:gd name="T0" fmla="*/ 0 w 133"/>
                <a:gd name="T1" fmla="*/ 0 h 17"/>
                <a:gd name="T2" fmla="*/ 133 w 133"/>
                <a:gd name="T3" fmla="*/ 0 h 17"/>
                <a:gd name="T4" fmla="*/ 133 w 133"/>
                <a:gd name="T5" fmla="*/ 17 h 17"/>
                <a:gd name="T6" fmla="*/ 0 w 133"/>
                <a:gd name="T7" fmla="*/ 17 h 17"/>
                <a:gd name="T8" fmla="*/ 0 w 133"/>
                <a:gd name="T9" fmla="*/ 0 h 17"/>
                <a:gd name="T10" fmla="*/ 3 w 133"/>
                <a:gd name="T11" fmla="*/ 0 h 17"/>
                <a:gd name="T12" fmla="*/ 131 w 133"/>
                <a:gd name="T13" fmla="*/ 0 h 17"/>
                <a:gd name="T14" fmla="*/ 131 w 133"/>
                <a:gd name="T15" fmla="*/ 16 h 17"/>
                <a:gd name="T16" fmla="*/ 3 w 133"/>
                <a:gd name="T17" fmla="*/ 16 h 17"/>
                <a:gd name="T18" fmla="*/ 3 w 133"/>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
                <a:gd name="T31" fmla="*/ 0 h 17"/>
                <a:gd name="T32" fmla="*/ 133 w 13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 h="17">
                  <a:moveTo>
                    <a:pt x="0" y="0"/>
                  </a:moveTo>
                  <a:lnTo>
                    <a:pt x="133" y="0"/>
                  </a:lnTo>
                  <a:lnTo>
                    <a:pt x="133" y="17"/>
                  </a:lnTo>
                  <a:lnTo>
                    <a:pt x="0" y="17"/>
                  </a:lnTo>
                  <a:lnTo>
                    <a:pt x="0" y="0"/>
                  </a:lnTo>
                  <a:close/>
                  <a:moveTo>
                    <a:pt x="3" y="0"/>
                  </a:moveTo>
                  <a:lnTo>
                    <a:pt x="131" y="0"/>
                  </a:lnTo>
                  <a:lnTo>
                    <a:pt x="131" y="16"/>
                  </a:lnTo>
                  <a:lnTo>
                    <a:pt x="3" y="16"/>
                  </a:lnTo>
                  <a:lnTo>
                    <a:pt x="3" y="0"/>
                  </a:lnTo>
                  <a:close/>
                </a:path>
              </a:pathLst>
            </a:custGeom>
            <a:solidFill>
              <a:srgbClr val="CECEC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6" name="Freeform 598"/>
            <p:cNvSpPr>
              <a:spLocks noEditPoints="1"/>
            </p:cNvSpPr>
            <p:nvPr/>
          </p:nvSpPr>
          <p:spPr bwMode="auto">
            <a:xfrm>
              <a:off x="3006737" y="4951417"/>
              <a:ext cx="101601" cy="12700"/>
            </a:xfrm>
            <a:custGeom>
              <a:avLst/>
              <a:gdLst>
                <a:gd name="T0" fmla="*/ 0 w 128"/>
                <a:gd name="T1" fmla="*/ 0 h 16"/>
                <a:gd name="T2" fmla="*/ 128 w 128"/>
                <a:gd name="T3" fmla="*/ 0 h 16"/>
                <a:gd name="T4" fmla="*/ 128 w 128"/>
                <a:gd name="T5" fmla="*/ 16 h 16"/>
                <a:gd name="T6" fmla="*/ 0 w 128"/>
                <a:gd name="T7" fmla="*/ 16 h 16"/>
                <a:gd name="T8" fmla="*/ 0 w 128"/>
                <a:gd name="T9" fmla="*/ 0 h 16"/>
                <a:gd name="T10" fmla="*/ 2 w 128"/>
                <a:gd name="T11" fmla="*/ 1 h 16"/>
                <a:gd name="T12" fmla="*/ 126 w 128"/>
                <a:gd name="T13" fmla="*/ 1 h 16"/>
                <a:gd name="T14" fmla="*/ 126 w 128"/>
                <a:gd name="T15" fmla="*/ 16 h 16"/>
                <a:gd name="T16" fmla="*/ 2 w 128"/>
                <a:gd name="T17" fmla="*/ 16 h 16"/>
                <a:gd name="T18" fmla="*/ 2 w 128"/>
                <a:gd name="T19" fmla="*/ 1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6"/>
                <a:gd name="T32" fmla="*/ 128 w 1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6">
                  <a:moveTo>
                    <a:pt x="0" y="0"/>
                  </a:moveTo>
                  <a:lnTo>
                    <a:pt x="128" y="0"/>
                  </a:lnTo>
                  <a:lnTo>
                    <a:pt x="128" y="16"/>
                  </a:lnTo>
                  <a:lnTo>
                    <a:pt x="0" y="16"/>
                  </a:lnTo>
                  <a:lnTo>
                    <a:pt x="0" y="0"/>
                  </a:lnTo>
                  <a:close/>
                  <a:moveTo>
                    <a:pt x="2" y="1"/>
                  </a:moveTo>
                  <a:lnTo>
                    <a:pt x="126" y="1"/>
                  </a:lnTo>
                  <a:lnTo>
                    <a:pt x="126" y="16"/>
                  </a:lnTo>
                  <a:lnTo>
                    <a:pt x="2" y="16"/>
                  </a:lnTo>
                  <a:lnTo>
                    <a:pt x="2" y="1"/>
                  </a:lnTo>
                  <a:close/>
                </a:path>
              </a:pathLst>
            </a:custGeom>
            <a:solidFill>
              <a:srgbClr val="D0D0D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7" name="Freeform 599"/>
            <p:cNvSpPr>
              <a:spLocks noEditPoints="1"/>
            </p:cNvSpPr>
            <p:nvPr/>
          </p:nvSpPr>
          <p:spPr bwMode="auto">
            <a:xfrm>
              <a:off x="3008325" y="4951417"/>
              <a:ext cx="98426" cy="12700"/>
            </a:xfrm>
            <a:custGeom>
              <a:avLst/>
              <a:gdLst>
                <a:gd name="T0" fmla="*/ 0 w 124"/>
                <a:gd name="T1" fmla="*/ 0 h 15"/>
                <a:gd name="T2" fmla="*/ 124 w 124"/>
                <a:gd name="T3" fmla="*/ 0 h 15"/>
                <a:gd name="T4" fmla="*/ 124 w 124"/>
                <a:gd name="T5" fmla="*/ 15 h 15"/>
                <a:gd name="T6" fmla="*/ 0 w 124"/>
                <a:gd name="T7" fmla="*/ 15 h 15"/>
                <a:gd name="T8" fmla="*/ 0 w 124"/>
                <a:gd name="T9" fmla="*/ 0 h 15"/>
                <a:gd name="T10" fmla="*/ 2 w 124"/>
                <a:gd name="T11" fmla="*/ 0 h 15"/>
                <a:gd name="T12" fmla="*/ 121 w 124"/>
                <a:gd name="T13" fmla="*/ 0 h 15"/>
                <a:gd name="T14" fmla="*/ 121 w 124"/>
                <a:gd name="T15" fmla="*/ 15 h 15"/>
                <a:gd name="T16" fmla="*/ 2 w 124"/>
                <a:gd name="T17" fmla="*/ 15 h 15"/>
                <a:gd name="T18" fmla="*/ 2 w 124"/>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15"/>
                <a:gd name="T32" fmla="*/ 124 w 12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15">
                  <a:moveTo>
                    <a:pt x="0" y="0"/>
                  </a:moveTo>
                  <a:lnTo>
                    <a:pt x="124" y="0"/>
                  </a:lnTo>
                  <a:lnTo>
                    <a:pt x="124" y="15"/>
                  </a:lnTo>
                  <a:lnTo>
                    <a:pt x="0" y="15"/>
                  </a:lnTo>
                  <a:lnTo>
                    <a:pt x="0" y="0"/>
                  </a:lnTo>
                  <a:close/>
                  <a:moveTo>
                    <a:pt x="2" y="0"/>
                  </a:moveTo>
                  <a:lnTo>
                    <a:pt x="121" y="0"/>
                  </a:lnTo>
                  <a:lnTo>
                    <a:pt x="121" y="15"/>
                  </a:lnTo>
                  <a:lnTo>
                    <a:pt x="2" y="15"/>
                  </a:lnTo>
                  <a:lnTo>
                    <a:pt x="2" y="0"/>
                  </a:lnTo>
                  <a:close/>
                </a:path>
              </a:pathLst>
            </a:custGeom>
            <a:solidFill>
              <a:srgbClr val="D2D2D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8" name="Freeform 600"/>
            <p:cNvSpPr>
              <a:spLocks noEditPoints="1"/>
            </p:cNvSpPr>
            <p:nvPr/>
          </p:nvSpPr>
          <p:spPr bwMode="auto">
            <a:xfrm>
              <a:off x="3009912" y="4951417"/>
              <a:ext cx="95251" cy="12700"/>
            </a:xfrm>
            <a:custGeom>
              <a:avLst/>
              <a:gdLst>
                <a:gd name="T0" fmla="*/ 0 w 119"/>
                <a:gd name="T1" fmla="*/ 0 h 15"/>
                <a:gd name="T2" fmla="*/ 119 w 119"/>
                <a:gd name="T3" fmla="*/ 0 h 15"/>
                <a:gd name="T4" fmla="*/ 119 w 119"/>
                <a:gd name="T5" fmla="*/ 15 h 15"/>
                <a:gd name="T6" fmla="*/ 0 w 119"/>
                <a:gd name="T7" fmla="*/ 15 h 15"/>
                <a:gd name="T8" fmla="*/ 0 w 119"/>
                <a:gd name="T9" fmla="*/ 0 h 15"/>
                <a:gd name="T10" fmla="*/ 3 w 119"/>
                <a:gd name="T11" fmla="*/ 0 h 15"/>
                <a:gd name="T12" fmla="*/ 117 w 119"/>
                <a:gd name="T13" fmla="*/ 0 h 15"/>
                <a:gd name="T14" fmla="*/ 117 w 119"/>
                <a:gd name="T15" fmla="*/ 15 h 15"/>
                <a:gd name="T16" fmla="*/ 3 w 119"/>
                <a:gd name="T17" fmla="*/ 15 h 15"/>
                <a:gd name="T18" fmla="*/ 3 w 119"/>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
                <a:gd name="T31" fmla="*/ 0 h 15"/>
                <a:gd name="T32" fmla="*/ 119 w 119"/>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 h="15">
                  <a:moveTo>
                    <a:pt x="0" y="0"/>
                  </a:moveTo>
                  <a:lnTo>
                    <a:pt x="119" y="0"/>
                  </a:lnTo>
                  <a:lnTo>
                    <a:pt x="119" y="15"/>
                  </a:lnTo>
                  <a:lnTo>
                    <a:pt x="0" y="15"/>
                  </a:lnTo>
                  <a:lnTo>
                    <a:pt x="0" y="0"/>
                  </a:lnTo>
                  <a:close/>
                  <a:moveTo>
                    <a:pt x="3" y="0"/>
                  </a:moveTo>
                  <a:lnTo>
                    <a:pt x="117" y="0"/>
                  </a:lnTo>
                  <a:lnTo>
                    <a:pt x="117" y="15"/>
                  </a:lnTo>
                  <a:lnTo>
                    <a:pt x="3" y="15"/>
                  </a:lnTo>
                  <a:lnTo>
                    <a:pt x="3" y="0"/>
                  </a:lnTo>
                  <a:close/>
                </a:path>
              </a:pathLst>
            </a:custGeom>
            <a:solidFill>
              <a:srgbClr val="D4D4D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09" name="Freeform 601"/>
            <p:cNvSpPr>
              <a:spLocks noEditPoints="1"/>
            </p:cNvSpPr>
            <p:nvPr/>
          </p:nvSpPr>
          <p:spPr bwMode="auto">
            <a:xfrm>
              <a:off x="3011500" y="4951417"/>
              <a:ext cx="90488" cy="12700"/>
            </a:xfrm>
            <a:custGeom>
              <a:avLst/>
              <a:gdLst>
                <a:gd name="T0" fmla="*/ 0 w 114"/>
                <a:gd name="T1" fmla="*/ 0 h 15"/>
                <a:gd name="T2" fmla="*/ 114 w 114"/>
                <a:gd name="T3" fmla="*/ 0 h 15"/>
                <a:gd name="T4" fmla="*/ 114 w 114"/>
                <a:gd name="T5" fmla="*/ 15 h 15"/>
                <a:gd name="T6" fmla="*/ 0 w 114"/>
                <a:gd name="T7" fmla="*/ 15 h 15"/>
                <a:gd name="T8" fmla="*/ 0 w 114"/>
                <a:gd name="T9" fmla="*/ 0 h 15"/>
                <a:gd name="T10" fmla="*/ 2 w 114"/>
                <a:gd name="T11" fmla="*/ 0 h 15"/>
                <a:gd name="T12" fmla="*/ 112 w 114"/>
                <a:gd name="T13" fmla="*/ 0 h 15"/>
                <a:gd name="T14" fmla="*/ 112 w 114"/>
                <a:gd name="T15" fmla="*/ 14 h 15"/>
                <a:gd name="T16" fmla="*/ 2 w 114"/>
                <a:gd name="T17" fmla="*/ 14 h 15"/>
                <a:gd name="T18" fmla="*/ 2 w 114"/>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5"/>
                <a:gd name="T32" fmla="*/ 114 w 114"/>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5">
                  <a:moveTo>
                    <a:pt x="0" y="0"/>
                  </a:moveTo>
                  <a:lnTo>
                    <a:pt x="114" y="0"/>
                  </a:lnTo>
                  <a:lnTo>
                    <a:pt x="114" y="15"/>
                  </a:lnTo>
                  <a:lnTo>
                    <a:pt x="0" y="15"/>
                  </a:lnTo>
                  <a:lnTo>
                    <a:pt x="0" y="0"/>
                  </a:lnTo>
                  <a:close/>
                  <a:moveTo>
                    <a:pt x="2" y="0"/>
                  </a:moveTo>
                  <a:lnTo>
                    <a:pt x="112" y="0"/>
                  </a:lnTo>
                  <a:lnTo>
                    <a:pt x="112" y="14"/>
                  </a:lnTo>
                  <a:lnTo>
                    <a:pt x="2" y="14"/>
                  </a:lnTo>
                  <a:lnTo>
                    <a:pt x="2" y="0"/>
                  </a:lnTo>
                  <a:close/>
                </a:path>
              </a:pathLst>
            </a:custGeom>
            <a:solidFill>
              <a:srgbClr val="D5D5D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0" name="Freeform 602"/>
            <p:cNvSpPr>
              <a:spLocks noEditPoints="1"/>
            </p:cNvSpPr>
            <p:nvPr/>
          </p:nvSpPr>
          <p:spPr bwMode="auto">
            <a:xfrm>
              <a:off x="3014675" y="4951417"/>
              <a:ext cx="85725" cy="12700"/>
            </a:xfrm>
            <a:custGeom>
              <a:avLst/>
              <a:gdLst>
                <a:gd name="T0" fmla="*/ 0 w 110"/>
                <a:gd name="T1" fmla="*/ 0 h 14"/>
                <a:gd name="T2" fmla="*/ 110 w 110"/>
                <a:gd name="T3" fmla="*/ 0 h 14"/>
                <a:gd name="T4" fmla="*/ 110 w 110"/>
                <a:gd name="T5" fmla="*/ 14 h 14"/>
                <a:gd name="T6" fmla="*/ 0 w 110"/>
                <a:gd name="T7" fmla="*/ 14 h 14"/>
                <a:gd name="T8" fmla="*/ 0 w 110"/>
                <a:gd name="T9" fmla="*/ 0 h 14"/>
                <a:gd name="T10" fmla="*/ 3 w 110"/>
                <a:gd name="T11" fmla="*/ 1 h 14"/>
                <a:gd name="T12" fmla="*/ 107 w 110"/>
                <a:gd name="T13" fmla="*/ 1 h 14"/>
                <a:gd name="T14" fmla="*/ 107 w 110"/>
                <a:gd name="T15" fmla="*/ 14 h 14"/>
                <a:gd name="T16" fmla="*/ 3 w 110"/>
                <a:gd name="T17" fmla="*/ 14 h 14"/>
                <a:gd name="T18" fmla="*/ 3 w 110"/>
                <a:gd name="T19" fmla="*/ 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14"/>
                <a:gd name="T32" fmla="*/ 110 w 110"/>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14">
                  <a:moveTo>
                    <a:pt x="0" y="0"/>
                  </a:moveTo>
                  <a:lnTo>
                    <a:pt x="110" y="0"/>
                  </a:lnTo>
                  <a:lnTo>
                    <a:pt x="110" y="14"/>
                  </a:lnTo>
                  <a:lnTo>
                    <a:pt x="0" y="14"/>
                  </a:lnTo>
                  <a:lnTo>
                    <a:pt x="0" y="0"/>
                  </a:lnTo>
                  <a:close/>
                  <a:moveTo>
                    <a:pt x="3" y="1"/>
                  </a:moveTo>
                  <a:lnTo>
                    <a:pt x="107" y="1"/>
                  </a:lnTo>
                  <a:lnTo>
                    <a:pt x="107" y="14"/>
                  </a:lnTo>
                  <a:lnTo>
                    <a:pt x="3" y="14"/>
                  </a:lnTo>
                  <a:lnTo>
                    <a:pt x="3" y="1"/>
                  </a:lnTo>
                  <a:close/>
                </a:path>
              </a:pathLst>
            </a:custGeom>
            <a:solidFill>
              <a:srgbClr val="D7D7D7"/>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1" name="Freeform 603"/>
            <p:cNvSpPr>
              <a:spLocks noEditPoints="1"/>
            </p:cNvSpPr>
            <p:nvPr/>
          </p:nvSpPr>
          <p:spPr bwMode="auto">
            <a:xfrm>
              <a:off x="3016262" y="4953005"/>
              <a:ext cx="82550" cy="11113"/>
            </a:xfrm>
            <a:custGeom>
              <a:avLst/>
              <a:gdLst>
                <a:gd name="T0" fmla="*/ 0 w 104"/>
                <a:gd name="T1" fmla="*/ 0 h 13"/>
                <a:gd name="T2" fmla="*/ 104 w 104"/>
                <a:gd name="T3" fmla="*/ 0 h 13"/>
                <a:gd name="T4" fmla="*/ 104 w 104"/>
                <a:gd name="T5" fmla="*/ 13 h 13"/>
                <a:gd name="T6" fmla="*/ 0 w 104"/>
                <a:gd name="T7" fmla="*/ 13 h 13"/>
                <a:gd name="T8" fmla="*/ 0 w 104"/>
                <a:gd name="T9" fmla="*/ 0 h 13"/>
                <a:gd name="T10" fmla="*/ 2 w 104"/>
                <a:gd name="T11" fmla="*/ 0 h 13"/>
                <a:gd name="T12" fmla="*/ 102 w 104"/>
                <a:gd name="T13" fmla="*/ 0 h 13"/>
                <a:gd name="T14" fmla="*/ 102 w 104"/>
                <a:gd name="T15" fmla="*/ 13 h 13"/>
                <a:gd name="T16" fmla="*/ 2 w 104"/>
                <a:gd name="T17" fmla="*/ 13 h 13"/>
                <a:gd name="T18" fmla="*/ 2 w 104"/>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
                <a:gd name="T31" fmla="*/ 0 h 13"/>
                <a:gd name="T32" fmla="*/ 104 w 104"/>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 h="13">
                  <a:moveTo>
                    <a:pt x="0" y="0"/>
                  </a:moveTo>
                  <a:lnTo>
                    <a:pt x="104" y="0"/>
                  </a:lnTo>
                  <a:lnTo>
                    <a:pt x="104" y="13"/>
                  </a:lnTo>
                  <a:lnTo>
                    <a:pt x="0" y="13"/>
                  </a:lnTo>
                  <a:lnTo>
                    <a:pt x="0" y="0"/>
                  </a:lnTo>
                  <a:close/>
                  <a:moveTo>
                    <a:pt x="2" y="0"/>
                  </a:moveTo>
                  <a:lnTo>
                    <a:pt x="102" y="0"/>
                  </a:lnTo>
                  <a:lnTo>
                    <a:pt x="102" y="13"/>
                  </a:lnTo>
                  <a:lnTo>
                    <a:pt x="2" y="13"/>
                  </a:lnTo>
                  <a:lnTo>
                    <a:pt x="2" y="0"/>
                  </a:lnTo>
                  <a:close/>
                </a:path>
              </a:pathLst>
            </a:custGeom>
            <a:solidFill>
              <a:srgbClr val="D8D8D8"/>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2" name="Freeform 604"/>
            <p:cNvSpPr>
              <a:spLocks noEditPoints="1"/>
            </p:cNvSpPr>
            <p:nvPr/>
          </p:nvSpPr>
          <p:spPr bwMode="auto">
            <a:xfrm>
              <a:off x="3017850" y="4953005"/>
              <a:ext cx="79375" cy="11113"/>
            </a:xfrm>
            <a:custGeom>
              <a:avLst/>
              <a:gdLst>
                <a:gd name="T0" fmla="*/ 0 w 100"/>
                <a:gd name="T1" fmla="*/ 0 h 13"/>
                <a:gd name="T2" fmla="*/ 100 w 100"/>
                <a:gd name="T3" fmla="*/ 0 h 13"/>
                <a:gd name="T4" fmla="*/ 100 w 100"/>
                <a:gd name="T5" fmla="*/ 13 h 13"/>
                <a:gd name="T6" fmla="*/ 0 w 100"/>
                <a:gd name="T7" fmla="*/ 13 h 13"/>
                <a:gd name="T8" fmla="*/ 0 w 100"/>
                <a:gd name="T9" fmla="*/ 0 h 13"/>
                <a:gd name="T10" fmla="*/ 2 w 100"/>
                <a:gd name="T11" fmla="*/ 0 h 13"/>
                <a:gd name="T12" fmla="*/ 97 w 100"/>
                <a:gd name="T13" fmla="*/ 0 h 13"/>
                <a:gd name="T14" fmla="*/ 97 w 100"/>
                <a:gd name="T15" fmla="*/ 13 h 13"/>
                <a:gd name="T16" fmla="*/ 2 w 100"/>
                <a:gd name="T17" fmla="*/ 13 h 13"/>
                <a:gd name="T18" fmla="*/ 2 w 100"/>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3"/>
                <a:gd name="T32" fmla="*/ 100 w 100"/>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3">
                  <a:moveTo>
                    <a:pt x="0" y="0"/>
                  </a:moveTo>
                  <a:lnTo>
                    <a:pt x="100" y="0"/>
                  </a:lnTo>
                  <a:lnTo>
                    <a:pt x="100" y="13"/>
                  </a:lnTo>
                  <a:lnTo>
                    <a:pt x="0" y="13"/>
                  </a:lnTo>
                  <a:lnTo>
                    <a:pt x="0" y="0"/>
                  </a:lnTo>
                  <a:close/>
                  <a:moveTo>
                    <a:pt x="2" y="0"/>
                  </a:moveTo>
                  <a:lnTo>
                    <a:pt x="97" y="0"/>
                  </a:lnTo>
                  <a:lnTo>
                    <a:pt x="97" y="13"/>
                  </a:lnTo>
                  <a:lnTo>
                    <a:pt x="2" y="13"/>
                  </a:lnTo>
                  <a:lnTo>
                    <a:pt x="2" y="0"/>
                  </a:lnTo>
                  <a:close/>
                </a:path>
              </a:pathLst>
            </a:custGeom>
            <a:solidFill>
              <a:srgbClr val="D9D9D9"/>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3" name="Freeform 605"/>
            <p:cNvSpPr>
              <a:spLocks noEditPoints="1"/>
            </p:cNvSpPr>
            <p:nvPr/>
          </p:nvSpPr>
          <p:spPr bwMode="auto">
            <a:xfrm>
              <a:off x="3019437" y="4953005"/>
              <a:ext cx="76200" cy="11113"/>
            </a:xfrm>
            <a:custGeom>
              <a:avLst/>
              <a:gdLst>
                <a:gd name="T0" fmla="*/ 0 w 95"/>
                <a:gd name="T1" fmla="*/ 0 h 13"/>
                <a:gd name="T2" fmla="*/ 95 w 95"/>
                <a:gd name="T3" fmla="*/ 0 h 13"/>
                <a:gd name="T4" fmla="*/ 95 w 95"/>
                <a:gd name="T5" fmla="*/ 13 h 13"/>
                <a:gd name="T6" fmla="*/ 0 w 95"/>
                <a:gd name="T7" fmla="*/ 13 h 13"/>
                <a:gd name="T8" fmla="*/ 0 w 95"/>
                <a:gd name="T9" fmla="*/ 0 h 13"/>
                <a:gd name="T10" fmla="*/ 3 w 95"/>
                <a:gd name="T11" fmla="*/ 0 h 13"/>
                <a:gd name="T12" fmla="*/ 93 w 95"/>
                <a:gd name="T13" fmla="*/ 0 h 13"/>
                <a:gd name="T14" fmla="*/ 93 w 95"/>
                <a:gd name="T15" fmla="*/ 12 h 13"/>
                <a:gd name="T16" fmla="*/ 3 w 95"/>
                <a:gd name="T17" fmla="*/ 12 h 13"/>
                <a:gd name="T18" fmla="*/ 3 w 95"/>
                <a:gd name="T19" fmla="*/ 0 h 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
                <a:gd name="T31" fmla="*/ 0 h 13"/>
                <a:gd name="T32" fmla="*/ 95 w 95"/>
                <a:gd name="T33" fmla="*/ 13 h 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 h="13">
                  <a:moveTo>
                    <a:pt x="0" y="0"/>
                  </a:moveTo>
                  <a:lnTo>
                    <a:pt x="95" y="0"/>
                  </a:lnTo>
                  <a:lnTo>
                    <a:pt x="95" y="13"/>
                  </a:lnTo>
                  <a:lnTo>
                    <a:pt x="0" y="13"/>
                  </a:lnTo>
                  <a:lnTo>
                    <a:pt x="0" y="0"/>
                  </a:lnTo>
                  <a:close/>
                  <a:moveTo>
                    <a:pt x="3" y="0"/>
                  </a:moveTo>
                  <a:lnTo>
                    <a:pt x="93" y="0"/>
                  </a:lnTo>
                  <a:lnTo>
                    <a:pt x="93" y="12"/>
                  </a:lnTo>
                  <a:lnTo>
                    <a:pt x="3" y="12"/>
                  </a:lnTo>
                  <a:lnTo>
                    <a:pt x="3" y="0"/>
                  </a:lnTo>
                  <a:close/>
                </a:path>
              </a:pathLst>
            </a:custGeom>
            <a:solidFill>
              <a:srgbClr val="DADADA"/>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4" name="Freeform 606"/>
            <p:cNvSpPr>
              <a:spLocks noEditPoints="1"/>
            </p:cNvSpPr>
            <p:nvPr/>
          </p:nvSpPr>
          <p:spPr bwMode="auto">
            <a:xfrm>
              <a:off x="3021025" y="4953005"/>
              <a:ext cx="73025" cy="9525"/>
            </a:xfrm>
            <a:custGeom>
              <a:avLst/>
              <a:gdLst>
                <a:gd name="T0" fmla="*/ 0 w 90"/>
                <a:gd name="T1" fmla="*/ 0 h 12"/>
                <a:gd name="T2" fmla="*/ 90 w 90"/>
                <a:gd name="T3" fmla="*/ 0 h 12"/>
                <a:gd name="T4" fmla="*/ 90 w 90"/>
                <a:gd name="T5" fmla="*/ 12 h 12"/>
                <a:gd name="T6" fmla="*/ 0 w 90"/>
                <a:gd name="T7" fmla="*/ 12 h 12"/>
                <a:gd name="T8" fmla="*/ 0 w 90"/>
                <a:gd name="T9" fmla="*/ 0 h 12"/>
                <a:gd name="T10" fmla="*/ 2 w 90"/>
                <a:gd name="T11" fmla="*/ 1 h 12"/>
                <a:gd name="T12" fmla="*/ 88 w 90"/>
                <a:gd name="T13" fmla="*/ 1 h 12"/>
                <a:gd name="T14" fmla="*/ 88 w 90"/>
                <a:gd name="T15" fmla="*/ 12 h 12"/>
                <a:gd name="T16" fmla="*/ 2 w 90"/>
                <a:gd name="T17" fmla="*/ 12 h 12"/>
                <a:gd name="T18" fmla="*/ 2 w 90"/>
                <a:gd name="T19" fmla="*/ 1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
                <a:gd name="T31" fmla="*/ 0 h 12"/>
                <a:gd name="T32" fmla="*/ 90 w 90"/>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 h="12">
                  <a:moveTo>
                    <a:pt x="0" y="0"/>
                  </a:moveTo>
                  <a:lnTo>
                    <a:pt x="90" y="0"/>
                  </a:lnTo>
                  <a:lnTo>
                    <a:pt x="90" y="12"/>
                  </a:lnTo>
                  <a:lnTo>
                    <a:pt x="0" y="12"/>
                  </a:lnTo>
                  <a:lnTo>
                    <a:pt x="0" y="0"/>
                  </a:lnTo>
                  <a:close/>
                  <a:moveTo>
                    <a:pt x="2" y="1"/>
                  </a:moveTo>
                  <a:lnTo>
                    <a:pt x="88" y="1"/>
                  </a:lnTo>
                  <a:lnTo>
                    <a:pt x="88" y="12"/>
                  </a:lnTo>
                  <a:lnTo>
                    <a:pt x="2" y="12"/>
                  </a:lnTo>
                  <a:lnTo>
                    <a:pt x="2" y="1"/>
                  </a:lnTo>
                  <a:close/>
                </a:path>
              </a:pathLst>
            </a:custGeom>
            <a:solidFill>
              <a:srgbClr val="DCDCDC"/>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5" name="Freeform 607"/>
            <p:cNvSpPr>
              <a:spLocks noEditPoints="1"/>
            </p:cNvSpPr>
            <p:nvPr/>
          </p:nvSpPr>
          <p:spPr bwMode="auto">
            <a:xfrm>
              <a:off x="3022612" y="4954592"/>
              <a:ext cx="68263" cy="7938"/>
            </a:xfrm>
            <a:custGeom>
              <a:avLst/>
              <a:gdLst>
                <a:gd name="T0" fmla="*/ 0 w 86"/>
                <a:gd name="T1" fmla="*/ 0 h 11"/>
                <a:gd name="T2" fmla="*/ 86 w 86"/>
                <a:gd name="T3" fmla="*/ 0 h 11"/>
                <a:gd name="T4" fmla="*/ 86 w 86"/>
                <a:gd name="T5" fmla="*/ 11 h 11"/>
                <a:gd name="T6" fmla="*/ 0 w 86"/>
                <a:gd name="T7" fmla="*/ 11 h 11"/>
                <a:gd name="T8" fmla="*/ 0 w 86"/>
                <a:gd name="T9" fmla="*/ 0 h 11"/>
                <a:gd name="T10" fmla="*/ 2 w 86"/>
                <a:gd name="T11" fmla="*/ 0 h 11"/>
                <a:gd name="T12" fmla="*/ 83 w 86"/>
                <a:gd name="T13" fmla="*/ 0 h 11"/>
                <a:gd name="T14" fmla="*/ 83 w 86"/>
                <a:gd name="T15" fmla="*/ 11 h 11"/>
                <a:gd name="T16" fmla="*/ 2 w 86"/>
                <a:gd name="T17" fmla="*/ 11 h 11"/>
                <a:gd name="T18" fmla="*/ 2 w 86"/>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6"/>
                <a:gd name="T31" fmla="*/ 0 h 11"/>
                <a:gd name="T32" fmla="*/ 86 w 8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6" h="11">
                  <a:moveTo>
                    <a:pt x="0" y="0"/>
                  </a:moveTo>
                  <a:lnTo>
                    <a:pt x="86" y="0"/>
                  </a:lnTo>
                  <a:lnTo>
                    <a:pt x="86" y="11"/>
                  </a:lnTo>
                  <a:lnTo>
                    <a:pt x="0" y="11"/>
                  </a:lnTo>
                  <a:lnTo>
                    <a:pt x="0" y="0"/>
                  </a:lnTo>
                  <a:close/>
                  <a:moveTo>
                    <a:pt x="2" y="0"/>
                  </a:moveTo>
                  <a:lnTo>
                    <a:pt x="83" y="0"/>
                  </a:lnTo>
                  <a:lnTo>
                    <a:pt x="83" y="11"/>
                  </a:lnTo>
                  <a:lnTo>
                    <a:pt x="2" y="11"/>
                  </a:lnTo>
                  <a:lnTo>
                    <a:pt x="2" y="0"/>
                  </a:lnTo>
                  <a:close/>
                </a:path>
              </a:pathLst>
            </a:custGeom>
            <a:solidFill>
              <a:srgbClr val="DDDDDD"/>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6" name="Freeform 608"/>
            <p:cNvSpPr>
              <a:spLocks noEditPoints="1"/>
            </p:cNvSpPr>
            <p:nvPr/>
          </p:nvSpPr>
          <p:spPr bwMode="auto">
            <a:xfrm>
              <a:off x="3025787" y="4954592"/>
              <a:ext cx="63500" cy="7938"/>
            </a:xfrm>
            <a:custGeom>
              <a:avLst/>
              <a:gdLst>
                <a:gd name="T0" fmla="*/ 0 w 81"/>
                <a:gd name="T1" fmla="*/ 0 h 11"/>
                <a:gd name="T2" fmla="*/ 81 w 81"/>
                <a:gd name="T3" fmla="*/ 0 h 11"/>
                <a:gd name="T4" fmla="*/ 81 w 81"/>
                <a:gd name="T5" fmla="*/ 11 h 11"/>
                <a:gd name="T6" fmla="*/ 0 w 81"/>
                <a:gd name="T7" fmla="*/ 11 h 11"/>
                <a:gd name="T8" fmla="*/ 0 w 81"/>
                <a:gd name="T9" fmla="*/ 0 h 11"/>
                <a:gd name="T10" fmla="*/ 3 w 81"/>
                <a:gd name="T11" fmla="*/ 0 h 11"/>
                <a:gd name="T12" fmla="*/ 79 w 81"/>
                <a:gd name="T13" fmla="*/ 0 h 11"/>
                <a:gd name="T14" fmla="*/ 79 w 81"/>
                <a:gd name="T15" fmla="*/ 11 h 11"/>
                <a:gd name="T16" fmla="*/ 3 w 81"/>
                <a:gd name="T17" fmla="*/ 11 h 11"/>
                <a:gd name="T18" fmla="*/ 3 w 8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11"/>
                <a:gd name="T32" fmla="*/ 81 w 81"/>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11">
                  <a:moveTo>
                    <a:pt x="0" y="0"/>
                  </a:moveTo>
                  <a:lnTo>
                    <a:pt x="81" y="0"/>
                  </a:lnTo>
                  <a:lnTo>
                    <a:pt x="81" y="11"/>
                  </a:lnTo>
                  <a:lnTo>
                    <a:pt x="0" y="11"/>
                  </a:lnTo>
                  <a:lnTo>
                    <a:pt x="0" y="0"/>
                  </a:lnTo>
                  <a:close/>
                  <a:moveTo>
                    <a:pt x="3" y="0"/>
                  </a:moveTo>
                  <a:lnTo>
                    <a:pt x="79" y="0"/>
                  </a:lnTo>
                  <a:lnTo>
                    <a:pt x="79" y="11"/>
                  </a:lnTo>
                  <a:lnTo>
                    <a:pt x="3" y="11"/>
                  </a:lnTo>
                  <a:lnTo>
                    <a:pt x="3" y="0"/>
                  </a:lnTo>
                  <a:close/>
                </a:path>
              </a:pathLst>
            </a:custGeom>
            <a:solidFill>
              <a:srgbClr val="DEDEDE"/>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7" name="Freeform 609"/>
            <p:cNvSpPr>
              <a:spLocks noEditPoints="1"/>
            </p:cNvSpPr>
            <p:nvPr/>
          </p:nvSpPr>
          <p:spPr bwMode="auto">
            <a:xfrm>
              <a:off x="3027375" y="4954592"/>
              <a:ext cx="60325" cy="7938"/>
            </a:xfrm>
            <a:custGeom>
              <a:avLst/>
              <a:gdLst>
                <a:gd name="T0" fmla="*/ 0 w 76"/>
                <a:gd name="T1" fmla="*/ 0 h 11"/>
                <a:gd name="T2" fmla="*/ 76 w 76"/>
                <a:gd name="T3" fmla="*/ 0 h 11"/>
                <a:gd name="T4" fmla="*/ 76 w 76"/>
                <a:gd name="T5" fmla="*/ 11 h 11"/>
                <a:gd name="T6" fmla="*/ 0 w 76"/>
                <a:gd name="T7" fmla="*/ 11 h 11"/>
                <a:gd name="T8" fmla="*/ 0 w 76"/>
                <a:gd name="T9" fmla="*/ 0 h 11"/>
                <a:gd name="T10" fmla="*/ 2 w 76"/>
                <a:gd name="T11" fmla="*/ 0 h 11"/>
                <a:gd name="T12" fmla="*/ 74 w 76"/>
                <a:gd name="T13" fmla="*/ 0 h 11"/>
                <a:gd name="T14" fmla="*/ 74 w 76"/>
                <a:gd name="T15" fmla="*/ 10 h 11"/>
                <a:gd name="T16" fmla="*/ 2 w 76"/>
                <a:gd name="T17" fmla="*/ 10 h 11"/>
                <a:gd name="T18" fmla="*/ 2 w 76"/>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11"/>
                <a:gd name="T32" fmla="*/ 76 w 76"/>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11">
                  <a:moveTo>
                    <a:pt x="0" y="0"/>
                  </a:moveTo>
                  <a:lnTo>
                    <a:pt x="76" y="0"/>
                  </a:lnTo>
                  <a:lnTo>
                    <a:pt x="76" y="11"/>
                  </a:lnTo>
                  <a:lnTo>
                    <a:pt x="0" y="11"/>
                  </a:lnTo>
                  <a:lnTo>
                    <a:pt x="0" y="0"/>
                  </a:lnTo>
                  <a:close/>
                  <a:moveTo>
                    <a:pt x="2" y="0"/>
                  </a:moveTo>
                  <a:lnTo>
                    <a:pt x="74" y="0"/>
                  </a:lnTo>
                  <a:lnTo>
                    <a:pt x="74" y="10"/>
                  </a:lnTo>
                  <a:lnTo>
                    <a:pt x="2" y="10"/>
                  </a:lnTo>
                  <a:lnTo>
                    <a:pt x="2" y="0"/>
                  </a:lnTo>
                  <a:close/>
                </a:path>
              </a:pathLst>
            </a:custGeom>
            <a:solidFill>
              <a:srgbClr val="DFDFDF"/>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8" name="Freeform 610"/>
            <p:cNvSpPr>
              <a:spLocks noEditPoints="1"/>
            </p:cNvSpPr>
            <p:nvPr/>
          </p:nvSpPr>
          <p:spPr bwMode="auto">
            <a:xfrm>
              <a:off x="3028962" y="4954592"/>
              <a:ext cx="57150" cy="6350"/>
            </a:xfrm>
            <a:custGeom>
              <a:avLst/>
              <a:gdLst>
                <a:gd name="T0" fmla="*/ 0 w 72"/>
                <a:gd name="T1" fmla="*/ 0 h 10"/>
                <a:gd name="T2" fmla="*/ 72 w 72"/>
                <a:gd name="T3" fmla="*/ 0 h 10"/>
                <a:gd name="T4" fmla="*/ 72 w 72"/>
                <a:gd name="T5" fmla="*/ 10 h 10"/>
                <a:gd name="T6" fmla="*/ 0 w 72"/>
                <a:gd name="T7" fmla="*/ 10 h 10"/>
                <a:gd name="T8" fmla="*/ 0 w 72"/>
                <a:gd name="T9" fmla="*/ 0 h 10"/>
                <a:gd name="T10" fmla="*/ 2 w 72"/>
                <a:gd name="T11" fmla="*/ 1 h 10"/>
                <a:gd name="T12" fmla="*/ 69 w 72"/>
                <a:gd name="T13" fmla="*/ 1 h 10"/>
                <a:gd name="T14" fmla="*/ 69 w 72"/>
                <a:gd name="T15" fmla="*/ 10 h 10"/>
                <a:gd name="T16" fmla="*/ 2 w 72"/>
                <a:gd name="T17" fmla="*/ 10 h 10"/>
                <a:gd name="T18" fmla="*/ 2 w 72"/>
                <a:gd name="T19" fmla="*/ 1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10"/>
                <a:gd name="T32" fmla="*/ 72 w 72"/>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10">
                  <a:moveTo>
                    <a:pt x="0" y="0"/>
                  </a:moveTo>
                  <a:lnTo>
                    <a:pt x="72" y="0"/>
                  </a:lnTo>
                  <a:lnTo>
                    <a:pt x="72" y="10"/>
                  </a:lnTo>
                  <a:lnTo>
                    <a:pt x="0" y="10"/>
                  </a:lnTo>
                  <a:lnTo>
                    <a:pt x="0" y="0"/>
                  </a:lnTo>
                  <a:close/>
                  <a:moveTo>
                    <a:pt x="2" y="1"/>
                  </a:moveTo>
                  <a:lnTo>
                    <a:pt x="69" y="1"/>
                  </a:lnTo>
                  <a:lnTo>
                    <a:pt x="69" y="10"/>
                  </a:lnTo>
                  <a:lnTo>
                    <a:pt x="2" y="10"/>
                  </a:lnTo>
                  <a:lnTo>
                    <a:pt x="2" y="1"/>
                  </a:lnTo>
                  <a:close/>
                </a:path>
              </a:pathLst>
            </a:custGeom>
            <a:solidFill>
              <a:srgbClr val="E0E0E0"/>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19" name="Freeform 611"/>
            <p:cNvSpPr>
              <a:spLocks noEditPoints="1"/>
            </p:cNvSpPr>
            <p:nvPr/>
          </p:nvSpPr>
          <p:spPr bwMode="auto">
            <a:xfrm>
              <a:off x="3030550" y="4954592"/>
              <a:ext cx="53975" cy="6350"/>
            </a:xfrm>
            <a:custGeom>
              <a:avLst/>
              <a:gdLst>
                <a:gd name="T0" fmla="*/ 0 w 67"/>
                <a:gd name="T1" fmla="*/ 0 h 9"/>
                <a:gd name="T2" fmla="*/ 67 w 67"/>
                <a:gd name="T3" fmla="*/ 0 h 9"/>
                <a:gd name="T4" fmla="*/ 67 w 67"/>
                <a:gd name="T5" fmla="*/ 9 h 9"/>
                <a:gd name="T6" fmla="*/ 0 w 67"/>
                <a:gd name="T7" fmla="*/ 9 h 9"/>
                <a:gd name="T8" fmla="*/ 0 w 67"/>
                <a:gd name="T9" fmla="*/ 0 h 9"/>
                <a:gd name="T10" fmla="*/ 3 w 67"/>
                <a:gd name="T11" fmla="*/ 0 h 9"/>
                <a:gd name="T12" fmla="*/ 65 w 67"/>
                <a:gd name="T13" fmla="*/ 0 h 9"/>
                <a:gd name="T14" fmla="*/ 65 w 67"/>
                <a:gd name="T15" fmla="*/ 9 h 9"/>
                <a:gd name="T16" fmla="*/ 3 w 67"/>
                <a:gd name="T17" fmla="*/ 9 h 9"/>
                <a:gd name="T18" fmla="*/ 3 w 67"/>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9"/>
                <a:gd name="T32" fmla="*/ 67 w 67"/>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9">
                  <a:moveTo>
                    <a:pt x="0" y="0"/>
                  </a:moveTo>
                  <a:lnTo>
                    <a:pt x="67" y="0"/>
                  </a:lnTo>
                  <a:lnTo>
                    <a:pt x="67" y="9"/>
                  </a:lnTo>
                  <a:lnTo>
                    <a:pt x="0" y="9"/>
                  </a:lnTo>
                  <a:lnTo>
                    <a:pt x="0" y="0"/>
                  </a:lnTo>
                  <a:close/>
                  <a:moveTo>
                    <a:pt x="3" y="0"/>
                  </a:moveTo>
                  <a:lnTo>
                    <a:pt x="65" y="0"/>
                  </a:lnTo>
                  <a:lnTo>
                    <a:pt x="65" y="9"/>
                  </a:lnTo>
                  <a:lnTo>
                    <a:pt x="3" y="9"/>
                  </a:lnTo>
                  <a:lnTo>
                    <a:pt x="3"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0" name="Freeform 612"/>
            <p:cNvSpPr>
              <a:spLocks noEditPoints="1"/>
            </p:cNvSpPr>
            <p:nvPr/>
          </p:nvSpPr>
          <p:spPr bwMode="auto">
            <a:xfrm>
              <a:off x="3032137" y="4954592"/>
              <a:ext cx="49213" cy="6350"/>
            </a:xfrm>
            <a:custGeom>
              <a:avLst/>
              <a:gdLst>
                <a:gd name="T0" fmla="*/ 0 w 62"/>
                <a:gd name="T1" fmla="*/ 0 h 9"/>
                <a:gd name="T2" fmla="*/ 62 w 62"/>
                <a:gd name="T3" fmla="*/ 0 h 9"/>
                <a:gd name="T4" fmla="*/ 62 w 62"/>
                <a:gd name="T5" fmla="*/ 9 h 9"/>
                <a:gd name="T6" fmla="*/ 0 w 62"/>
                <a:gd name="T7" fmla="*/ 9 h 9"/>
                <a:gd name="T8" fmla="*/ 0 w 62"/>
                <a:gd name="T9" fmla="*/ 0 h 9"/>
                <a:gd name="T10" fmla="*/ 2 w 62"/>
                <a:gd name="T11" fmla="*/ 0 h 9"/>
                <a:gd name="T12" fmla="*/ 60 w 62"/>
                <a:gd name="T13" fmla="*/ 0 h 9"/>
                <a:gd name="T14" fmla="*/ 60 w 62"/>
                <a:gd name="T15" fmla="*/ 8 h 9"/>
                <a:gd name="T16" fmla="*/ 2 w 62"/>
                <a:gd name="T17" fmla="*/ 8 h 9"/>
                <a:gd name="T18" fmla="*/ 2 w 62"/>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
                <a:gd name="T31" fmla="*/ 0 h 9"/>
                <a:gd name="T32" fmla="*/ 62 w 62"/>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 h="9">
                  <a:moveTo>
                    <a:pt x="0" y="0"/>
                  </a:moveTo>
                  <a:lnTo>
                    <a:pt x="62" y="0"/>
                  </a:lnTo>
                  <a:lnTo>
                    <a:pt x="62" y="9"/>
                  </a:lnTo>
                  <a:lnTo>
                    <a:pt x="0" y="9"/>
                  </a:lnTo>
                  <a:lnTo>
                    <a:pt x="0" y="0"/>
                  </a:lnTo>
                  <a:close/>
                  <a:moveTo>
                    <a:pt x="2" y="0"/>
                  </a:moveTo>
                  <a:lnTo>
                    <a:pt x="60" y="0"/>
                  </a:lnTo>
                  <a:lnTo>
                    <a:pt x="60" y="8"/>
                  </a:lnTo>
                  <a:lnTo>
                    <a:pt x="2" y="8"/>
                  </a:lnTo>
                  <a:lnTo>
                    <a:pt x="2" y="0"/>
                  </a:lnTo>
                  <a:close/>
                </a:path>
              </a:pathLst>
            </a:custGeom>
            <a:solidFill>
              <a:srgbClr val="E1E1E1"/>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1" name="Freeform 613"/>
            <p:cNvSpPr>
              <a:spLocks noEditPoints="1"/>
            </p:cNvSpPr>
            <p:nvPr/>
          </p:nvSpPr>
          <p:spPr bwMode="auto">
            <a:xfrm>
              <a:off x="3035313" y="4954592"/>
              <a:ext cx="44450" cy="6350"/>
            </a:xfrm>
            <a:custGeom>
              <a:avLst/>
              <a:gdLst>
                <a:gd name="T0" fmla="*/ 0 w 58"/>
                <a:gd name="T1" fmla="*/ 0 h 8"/>
                <a:gd name="T2" fmla="*/ 58 w 58"/>
                <a:gd name="T3" fmla="*/ 0 h 8"/>
                <a:gd name="T4" fmla="*/ 58 w 58"/>
                <a:gd name="T5" fmla="*/ 8 h 8"/>
                <a:gd name="T6" fmla="*/ 0 w 58"/>
                <a:gd name="T7" fmla="*/ 8 h 8"/>
                <a:gd name="T8" fmla="*/ 0 w 58"/>
                <a:gd name="T9" fmla="*/ 0 h 8"/>
                <a:gd name="T10" fmla="*/ 2 w 58"/>
                <a:gd name="T11" fmla="*/ 0 h 8"/>
                <a:gd name="T12" fmla="*/ 55 w 58"/>
                <a:gd name="T13" fmla="*/ 0 h 8"/>
                <a:gd name="T14" fmla="*/ 55 w 58"/>
                <a:gd name="T15" fmla="*/ 8 h 8"/>
                <a:gd name="T16" fmla="*/ 2 w 58"/>
                <a:gd name="T17" fmla="*/ 8 h 8"/>
                <a:gd name="T18" fmla="*/ 2 w 58"/>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
                <a:gd name="T31" fmla="*/ 0 h 8"/>
                <a:gd name="T32" fmla="*/ 58 w 58"/>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 h="8">
                  <a:moveTo>
                    <a:pt x="0" y="0"/>
                  </a:moveTo>
                  <a:lnTo>
                    <a:pt x="58" y="0"/>
                  </a:lnTo>
                  <a:lnTo>
                    <a:pt x="58" y="8"/>
                  </a:lnTo>
                  <a:lnTo>
                    <a:pt x="0" y="8"/>
                  </a:lnTo>
                  <a:lnTo>
                    <a:pt x="0" y="0"/>
                  </a:lnTo>
                  <a:close/>
                  <a:moveTo>
                    <a:pt x="2" y="0"/>
                  </a:moveTo>
                  <a:lnTo>
                    <a:pt x="55" y="0"/>
                  </a:lnTo>
                  <a:lnTo>
                    <a:pt x="55" y="8"/>
                  </a:lnTo>
                  <a:lnTo>
                    <a:pt x="2" y="8"/>
                  </a:lnTo>
                  <a:lnTo>
                    <a:pt x="2" y="0"/>
                  </a:lnTo>
                  <a:close/>
                </a:path>
              </a:pathLst>
            </a:custGeom>
            <a:solidFill>
              <a:srgbClr val="E2E2E2"/>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2" name="Freeform 614"/>
            <p:cNvSpPr>
              <a:spLocks noEditPoints="1"/>
            </p:cNvSpPr>
            <p:nvPr/>
          </p:nvSpPr>
          <p:spPr bwMode="auto">
            <a:xfrm>
              <a:off x="3036900" y="4954592"/>
              <a:ext cx="41275" cy="6350"/>
            </a:xfrm>
            <a:custGeom>
              <a:avLst/>
              <a:gdLst>
                <a:gd name="T0" fmla="*/ 0 w 53"/>
                <a:gd name="T1" fmla="*/ 0 h 8"/>
                <a:gd name="T2" fmla="*/ 53 w 53"/>
                <a:gd name="T3" fmla="*/ 0 h 8"/>
                <a:gd name="T4" fmla="*/ 53 w 53"/>
                <a:gd name="T5" fmla="*/ 8 h 8"/>
                <a:gd name="T6" fmla="*/ 0 w 53"/>
                <a:gd name="T7" fmla="*/ 8 h 8"/>
                <a:gd name="T8" fmla="*/ 0 w 53"/>
                <a:gd name="T9" fmla="*/ 0 h 8"/>
                <a:gd name="T10" fmla="*/ 3 w 53"/>
                <a:gd name="T11" fmla="*/ 2 h 8"/>
                <a:gd name="T12" fmla="*/ 51 w 53"/>
                <a:gd name="T13" fmla="*/ 2 h 8"/>
                <a:gd name="T14" fmla="*/ 51 w 53"/>
                <a:gd name="T15" fmla="*/ 8 h 8"/>
                <a:gd name="T16" fmla="*/ 3 w 53"/>
                <a:gd name="T17" fmla="*/ 8 h 8"/>
                <a:gd name="T18" fmla="*/ 3 w 53"/>
                <a:gd name="T19" fmla="*/ 2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8"/>
                <a:gd name="T32" fmla="*/ 53 w 53"/>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8">
                  <a:moveTo>
                    <a:pt x="0" y="0"/>
                  </a:moveTo>
                  <a:lnTo>
                    <a:pt x="53" y="0"/>
                  </a:lnTo>
                  <a:lnTo>
                    <a:pt x="53" y="8"/>
                  </a:lnTo>
                  <a:lnTo>
                    <a:pt x="0" y="8"/>
                  </a:lnTo>
                  <a:lnTo>
                    <a:pt x="0" y="0"/>
                  </a:lnTo>
                  <a:close/>
                  <a:moveTo>
                    <a:pt x="3" y="2"/>
                  </a:moveTo>
                  <a:lnTo>
                    <a:pt x="51" y="2"/>
                  </a:lnTo>
                  <a:lnTo>
                    <a:pt x="51" y="8"/>
                  </a:lnTo>
                  <a:lnTo>
                    <a:pt x="3" y="8"/>
                  </a:lnTo>
                  <a:lnTo>
                    <a:pt x="3" y="2"/>
                  </a:lnTo>
                  <a:close/>
                </a:path>
              </a:pathLst>
            </a:custGeom>
            <a:solidFill>
              <a:srgbClr val="E3E3E3"/>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3" name="Freeform 615"/>
            <p:cNvSpPr>
              <a:spLocks noEditPoints="1"/>
            </p:cNvSpPr>
            <p:nvPr/>
          </p:nvSpPr>
          <p:spPr bwMode="auto">
            <a:xfrm>
              <a:off x="3038488" y="4956180"/>
              <a:ext cx="38100" cy="4763"/>
            </a:xfrm>
            <a:custGeom>
              <a:avLst/>
              <a:gdLst>
                <a:gd name="T0" fmla="*/ 0 w 48"/>
                <a:gd name="T1" fmla="*/ 0 h 6"/>
                <a:gd name="T2" fmla="*/ 48 w 48"/>
                <a:gd name="T3" fmla="*/ 0 h 6"/>
                <a:gd name="T4" fmla="*/ 48 w 48"/>
                <a:gd name="T5" fmla="*/ 6 h 6"/>
                <a:gd name="T6" fmla="*/ 0 w 48"/>
                <a:gd name="T7" fmla="*/ 6 h 6"/>
                <a:gd name="T8" fmla="*/ 0 w 48"/>
                <a:gd name="T9" fmla="*/ 0 h 6"/>
                <a:gd name="T10" fmla="*/ 3 w 48"/>
                <a:gd name="T11" fmla="*/ 0 h 6"/>
                <a:gd name="T12" fmla="*/ 46 w 48"/>
                <a:gd name="T13" fmla="*/ 0 h 6"/>
                <a:gd name="T14" fmla="*/ 46 w 48"/>
                <a:gd name="T15" fmla="*/ 6 h 6"/>
                <a:gd name="T16" fmla="*/ 3 w 48"/>
                <a:gd name="T17" fmla="*/ 6 h 6"/>
                <a:gd name="T18" fmla="*/ 3 w 48"/>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
                <a:gd name="T31" fmla="*/ 0 h 6"/>
                <a:gd name="T32" fmla="*/ 48 w 48"/>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 h="6">
                  <a:moveTo>
                    <a:pt x="0" y="0"/>
                  </a:moveTo>
                  <a:lnTo>
                    <a:pt x="48" y="0"/>
                  </a:lnTo>
                  <a:lnTo>
                    <a:pt x="48" y="6"/>
                  </a:lnTo>
                  <a:lnTo>
                    <a:pt x="0" y="6"/>
                  </a:lnTo>
                  <a:lnTo>
                    <a:pt x="0" y="0"/>
                  </a:lnTo>
                  <a:close/>
                  <a:moveTo>
                    <a:pt x="3" y="0"/>
                  </a:moveTo>
                  <a:lnTo>
                    <a:pt x="46" y="0"/>
                  </a:lnTo>
                  <a:lnTo>
                    <a:pt x="46" y="6"/>
                  </a:lnTo>
                  <a:lnTo>
                    <a:pt x="3" y="6"/>
                  </a:lnTo>
                  <a:lnTo>
                    <a:pt x="3" y="0"/>
                  </a:lnTo>
                  <a:close/>
                </a:path>
              </a:pathLst>
            </a:custGeom>
            <a:solidFill>
              <a:srgbClr val="E4E4E4"/>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4" name="Freeform 616"/>
            <p:cNvSpPr>
              <a:spLocks noEditPoints="1"/>
            </p:cNvSpPr>
            <p:nvPr/>
          </p:nvSpPr>
          <p:spPr bwMode="auto">
            <a:xfrm>
              <a:off x="3041663" y="4956180"/>
              <a:ext cx="33338" cy="4763"/>
            </a:xfrm>
            <a:custGeom>
              <a:avLst/>
              <a:gdLst>
                <a:gd name="T0" fmla="*/ 0 w 43"/>
                <a:gd name="T1" fmla="*/ 0 h 6"/>
                <a:gd name="T2" fmla="*/ 43 w 43"/>
                <a:gd name="T3" fmla="*/ 0 h 6"/>
                <a:gd name="T4" fmla="*/ 43 w 43"/>
                <a:gd name="T5" fmla="*/ 6 h 6"/>
                <a:gd name="T6" fmla="*/ 0 w 43"/>
                <a:gd name="T7" fmla="*/ 6 h 6"/>
                <a:gd name="T8" fmla="*/ 0 w 43"/>
                <a:gd name="T9" fmla="*/ 0 h 6"/>
                <a:gd name="T10" fmla="*/ 3 w 43"/>
                <a:gd name="T11" fmla="*/ 0 h 6"/>
                <a:gd name="T12" fmla="*/ 40 w 43"/>
                <a:gd name="T13" fmla="*/ 0 h 6"/>
                <a:gd name="T14" fmla="*/ 40 w 43"/>
                <a:gd name="T15" fmla="*/ 4 h 6"/>
                <a:gd name="T16" fmla="*/ 3 w 43"/>
                <a:gd name="T17" fmla="*/ 4 h 6"/>
                <a:gd name="T18" fmla="*/ 3 w 43"/>
                <a:gd name="T19" fmla="*/ 0 h 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6"/>
                <a:gd name="T32" fmla="*/ 43 w 43"/>
                <a:gd name="T33" fmla="*/ 6 h 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6">
                  <a:moveTo>
                    <a:pt x="0" y="0"/>
                  </a:moveTo>
                  <a:lnTo>
                    <a:pt x="43" y="0"/>
                  </a:lnTo>
                  <a:lnTo>
                    <a:pt x="43" y="6"/>
                  </a:lnTo>
                  <a:lnTo>
                    <a:pt x="0" y="6"/>
                  </a:lnTo>
                  <a:lnTo>
                    <a:pt x="0" y="0"/>
                  </a:lnTo>
                  <a:close/>
                  <a:moveTo>
                    <a:pt x="3" y="0"/>
                  </a:moveTo>
                  <a:lnTo>
                    <a:pt x="40" y="0"/>
                  </a:lnTo>
                  <a:lnTo>
                    <a:pt x="40" y="4"/>
                  </a:lnTo>
                  <a:lnTo>
                    <a:pt x="3" y="4"/>
                  </a:lnTo>
                  <a:lnTo>
                    <a:pt x="3" y="0"/>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5" name="Freeform 617"/>
            <p:cNvSpPr>
              <a:spLocks noEditPoints="1"/>
            </p:cNvSpPr>
            <p:nvPr/>
          </p:nvSpPr>
          <p:spPr bwMode="auto">
            <a:xfrm>
              <a:off x="3043250" y="4956180"/>
              <a:ext cx="30163" cy="3175"/>
            </a:xfrm>
            <a:custGeom>
              <a:avLst/>
              <a:gdLst>
                <a:gd name="T0" fmla="*/ 0 w 37"/>
                <a:gd name="T1" fmla="*/ 0 h 4"/>
                <a:gd name="T2" fmla="*/ 37 w 37"/>
                <a:gd name="T3" fmla="*/ 0 h 4"/>
                <a:gd name="T4" fmla="*/ 37 w 37"/>
                <a:gd name="T5" fmla="*/ 4 h 4"/>
                <a:gd name="T6" fmla="*/ 0 w 37"/>
                <a:gd name="T7" fmla="*/ 4 h 4"/>
                <a:gd name="T8" fmla="*/ 0 w 37"/>
                <a:gd name="T9" fmla="*/ 0 h 4"/>
                <a:gd name="T10" fmla="*/ 2 w 37"/>
                <a:gd name="T11" fmla="*/ 1 h 4"/>
                <a:gd name="T12" fmla="*/ 35 w 37"/>
                <a:gd name="T13" fmla="*/ 1 h 4"/>
                <a:gd name="T14" fmla="*/ 35 w 37"/>
                <a:gd name="T15" fmla="*/ 4 h 4"/>
                <a:gd name="T16" fmla="*/ 2 w 37"/>
                <a:gd name="T17" fmla="*/ 4 h 4"/>
                <a:gd name="T18" fmla="*/ 2 w 37"/>
                <a:gd name="T19" fmla="*/ 1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4"/>
                <a:gd name="T32" fmla="*/ 37 w 37"/>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4">
                  <a:moveTo>
                    <a:pt x="0" y="0"/>
                  </a:moveTo>
                  <a:lnTo>
                    <a:pt x="37" y="0"/>
                  </a:lnTo>
                  <a:lnTo>
                    <a:pt x="37" y="4"/>
                  </a:lnTo>
                  <a:lnTo>
                    <a:pt x="0" y="4"/>
                  </a:lnTo>
                  <a:lnTo>
                    <a:pt x="0" y="0"/>
                  </a:lnTo>
                  <a:close/>
                  <a:moveTo>
                    <a:pt x="2" y="1"/>
                  </a:moveTo>
                  <a:lnTo>
                    <a:pt x="35" y="1"/>
                  </a:lnTo>
                  <a:lnTo>
                    <a:pt x="35" y="4"/>
                  </a:lnTo>
                  <a:lnTo>
                    <a:pt x="2" y="4"/>
                  </a:lnTo>
                  <a:lnTo>
                    <a:pt x="2" y="1"/>
                  </a:lnTo>
                  <a:close/>
                </a:path>
              </a:pathLst>
            </a:custGeom>
            <a:solidFill>
              <a:srgbClr val="E5E5E5"/>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6" name="Freeform 618"/>
            <p:cNvSpPr>
              <a:spLocks noEditPoints="1"/>
            </p:cNvSpPr>
            <p:nvPr/>
          </p:nvSpPr>
          <p:spPr bwMode="auto">
            <a:xfrm>
              <a:off x="3044838" y="4956180"/>
              <a:ext cx="25400" cy="3175"/>
            </a:xfrm>
            <a:custGeom>
              <a:avLst/>
              <a:gdLst>
                <a:gd name="T0" fmla="*/ 0 w 33"/>
                <a:gd name="T1" fmla="*/ 0 h 3"/>
                <a:gd name="T2" fmla="*/ 33 w 33"/>
                <a:gd name="T3" fmla="*/ 0 h 3"/>
                <a:gd name="T4" fmla="*/ 33 w 33"/>
                <a:gd name="T5" fmla="*/ 3 h 3"/>
                <a:gd name="T6" fmla="*/ 0 w 33"/>
                <a:gd name="T7" fmla="*/ 3 h 3"/>
                <a:gd name="T8" fmla="*/ 0 w 33"/>
                <a:gd name="T9" fmla="*/ 0 h 3"/>
                <a:gd name="T10" fmla="*/ 2 w 33"/>
                <a:gd name="T11" fmla="*/ 0 h 3"/>
                <a:gd name="T12" fmla="*/ 31 w 33"/>
                <a:gd name="T13" fmla="*/ 0 h 3"/>
                <a:gd name="T14" fmla="*/ 31 w 33"/>
                <a:gd name="T15" fmla="*/ 3 h 3"/>
                <a:gd name="T16" fmla="*/ 2 w 33"/>
                <a:gd name="T17" fmla="*/ 3 h 3"/>
                <a:gd name="T18" fmla="*/ 2 w 33"/>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3"/>
                <a:gd name="T32" fmla="*/ 33 w 33"/>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3">
                  <a:moveTo>
                    <a:pt x="0" y="0"/>
                  </a:moveTo>
                  <a:lnTo>
                    <a:pt x="33" y="0"/>
                  </a:lnTo>
                  <a:lnTo>
                    <a:pt x="33" y="3"/>
                  </a:lnTo>
                  <a:lnTo>
                    <a:pt x="0" y="3"/>
                  </a:lnTo>
                  <a:lnTo>
                    <a:pt x="0" y="0"/>
                  </a:lnTo>
                  <a:close/>
                  <a:moveTo>
                    <a:pt x="2" y="0"/>
                  </a:moveTo>
                  <a:lnTo>
                    <a:pt x="31" y="0"/>
                  </a:lnTo>
                  <a:lnTo>
                    <a:pt x="31" y="3"/>
                  </a:lnTo>
                  <a:lnTo>
                    <a:pt x="2" y="3"/>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7" name="Freeform 619"/>
            <p:cNvSpPr>
              <a:spLocks noEditPoints="1"/>
            </p:cNvSpPr>
            <p:nvPr/>
          </p:nvSpPr>
          <p:spPr bwMode="auto">
            <a:xfrm>
              <a:off x="3046425" y="4956180"/>
              <a:ext cx="22225" cy="3175"/>
            </a:xfrm>
            <a:custGeom>
              <a:avLst/>
              <a:gdLst>
                <a:gd name="T0" fmla="*/ 0 w 29"/>
                <a:gd name="T1" fmla="*/ 0 h 3"/>
                <a:gd name="T2" fmla="*/ 29 w 29"/>
                <a:gd name="T3" fmla="*/ 0 h 3"/>
                <a:gd name="T4" fmla="*/ 29 w 29"/>
                <a:gd name="T5" fmla="*/ 3 h 3"/>
                <a:gd name="T6" fmla="*/ 0 w 29"/>
                <a:gd name="T7" fmla="*/ 3 h 3"/>
                <a:gd name="T8" fmla="*/ 0 w 29"/>
                <a:gd name="T9" fmla="*/ 0 h 3"/>
                <a:gd name="T10" fmla="*/ 3 w 29"/>
                <a:gd name="T11" fmla="*/ 0 h 3"/>
                <a:gd name="T12" fmla="*/ 26 w 29"/>
                <a:gd name="T13" fmla="*/ 0 h 3"/>
                <a:gd name="T14" fmla="*/ 26 w 29"/>
                <a:gd name="T15" fmla="*/ 3 h 3"/>
                <a:gd name="T16" fmla="*/ 3 w 29"/>
                <a:gd name="T17" fmla="*/ 3 h 3"/>
                <a:gd name="T18" fmla="*/ 3 w 29"/>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
                <a:gd name="T31" fmla="*/ 0 h 3"/>
                <a:gd name="T32" fmla="*/ 29 w 29"/>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 h="3">
                  <a:moveTo>
                    <a:pt x="0" y="0"/>
                  </a:moveTo>
                  <a:lnTo>
                    <a:pt x="29" y="0"/>
                  </a:lnTo>
                  <a:lnTo>
                    <a:pt x="29" y="3"/>
                  </a:lnTo>
                  <a:lnTo>
                    <a:pt x="0" y="3"/>
                  </a:lnTo>
                  <a:lnTo>
                    <a:pt x="0" y="0"/>
                  </a:lnTo>
                  <a:close/>
                  <a:moveTo>
                    <a:pt x="3" y="0"/>
                  </a:moveTo>
                  <a:lnTo>
                    <a:pt x="26" y="0"/>
                  </a:lnTo>
                  <a:lnTo>
                    <a:pt x="26" y="3"/>
                  </a:lnTo>
                  <a:lnTo>
                    <a:pt x="3" y="3"/>
                  </a:lnTo>
                  <a:lnTo>
                    <a:pt x="3"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8" name="Freeform 620"/>
            <p:cNvSpPr>
              <a:spLocks noEditPoints="1"/>
            </p:cNvSpPr>
            <p:nvPr/>
          </p:nvSpPr>
          <p:spPr bwMode="auto">
            <a:xfrm>
              <a:off x="3048013" y="4956180"/>
              <a:ext cx="19050" cy="3175"/>
            </a:xfrm>
            <a:custGeom>
              <a:avLst/>
              <a:gdLst>
                <a:gd name="T0" fmla="*/ 0 w 23"/>
                <a:gd name="T1" fmla="*/ 0 h 3"/>
                <a:gd name="T2" fmla="*/ 23 w 23"/>
                <a:gd name="T3" fmla="*/ 0 h 3"/>
                <a:gd name="T4" fmla="*/ 23 w 23"/>
                <a:gd name="T5" fmla="*/ 3 h 3"/>
                <a:gd name="T6" fmla="*/ 0 w 23"/>
                <a:gd name="T7" fmla="*/ 3 h 3"/>
                <a:gd name="T8" fmla="*/ 0 w 23"/>
                <a:gd name="T9" fmla="*/ 0 h 3"/>
                <a:gd name="T10" fmla="*/ 2 w 23"/>
                <a:gd name="T11" fmla="*/ 0 h 3"/>
                <a:gd name="T12" fmla="*/ 21 w 23"/>
                <a:gd name="T13" fmla="*/ 0 h 3"/>
                <a:gd name="T14" fmla="*/ 21 w 23"/>
                <a:gd name="T15" fmla="*/ 2 h 3"/>
                <a:gd name="T16" fmla="*/ 2 w 23"/>
                <a:gd name="T17" fmla="*/ 2 h 3"/>
                <a:gd name="T18" fmla="*/ 2 w 23"/>
                <a:gd name="T19" fmla="*/ 0 h 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
                <a:gd name="T32" fmla="*/ 23 w 23"/>
                <a:gd name="T33" fmla="*/ 3 h 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
                  <a:moveTo>
                    <a:pt x="0" y="0"/>
                  </a:moveTo>
                  <a:lnTo>
                    <a:pt x="23" y="0"/>
                  </a:lnTo>
                  <a:lnTo>
                    <a:pt x="23" y="3"/>
                  </a:lnTo>
                  <a:lnTo>
                    <a:pt x="0" y="3"/>
                  </a:lnTo>
                  <a:lnTo>
                    <a:pt x="0" y="0"/>
                  </a:lnTo>
                  <a:close/>
                  <a:moveTo>
                    <a:pt x="2" y="0"/>
                  </a:moveTo>
                  <a:lnTo>
                    <a:pt x="21" y="0"/>
                  </a:lnTo>
                  <a:lnTo>
                    <a:pt x="21" y="2"/>
                  </a:lnTo>
                  <a:lnTo>
                    <a:pt x="2" y="2"/>
                  </a:lnTo>
                  <a:lnTo>
                    <a:pt x="2" y="0"/>
                  </a:lnTo>
                  <a:close/>
                </a:path>
              </a:pathLst>
            </a:custGeom>
            <a:solidFill>
              <a:srgbClr val="E6E6E6"/>
            </a:solidFill>
            <a:ln w="9525">
              <a:no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29" name="Freeform 621"/>
            <p:cNvSpPr>
              <a:spLocks/>
            </p:cNvSpPr>
            <p:nvPr/>
          </p:nvSpPr>
          <p:spPr bwMode="auto">
            <a:xfrm>
              <a:off x="2952762" y="4945067"/>
              <a:ext cx="211139" cy="26988"/>
            </a:xfrm>
            <a:custGeom>
              <a:avLst/>
              <a:gdLst>
                <a:gd name="T0" fmla="*/ 0 w 265"/>
                <a:gd name="T1" fmla="*/ 27 h 34"/>
                <a:gd name="T2" fmla="*/ 0 w 265"/>
                <a:gd name="T3" fmla="*/ 7 h 34"/>
                <a:gd name="T4" fmla="*/ 84 w 265"/>
                <a:gd name="T5" fmla="*/ 7 h 34"/>
                <a:gd name="T6" fmla="*/ 103 w 265"/>
                <a:gd name="T7" fmla="*/ 2 h 34"/>
                <a:gd name="T8" fmla="*/ 122 w 265"/>
                <a:gd name="T9" fmla="*/ 0 h 34"/>
                <a:gd name="T10" fmla="*/ 142 w 265"/>
                <a:gd name="T11" fmla="*/ 0 h 34"/>
                <a:gd name="T12" fmla="*/ 162 w 265"/>
                <a:gd name="T13" fmla="*/ 2 h 34"/>
                <a:gd name="T14" fmla="*/ 179 w 265"/>
                <a:gd name="T15" fmla="*/ 7 h 34"/>
                <a:gd name="T16" fmla="*/ 265 w 265"/>
                <a:gd name="T17" fmla="*/ 7 h 34"/>
                <a:gd name="T18" fmla="*/ 265 w 265"/>
                <a:gd name="T19" fmla="*/ 27 h 34"/>
                <a:gd name="T20" fmla="*/ 179 w 265"/>
                <a:gd name="T21" fmla="*/ 27 h 34"/>
                <a:gd name="T22" fmla="*/ 162 w 265"/>
                <a:gd name="T23" fmla="*/ 31 h 34"/>
                <a:gd name="T24" fmla="*/ 142 w 265"/>
                <a:gd name="T25" fmla="*/ 34 h 34"/>
                <a:gd name="T26" fmla="*/ 122 w 265"/>
                <a:gd name="T27" fmla="*/ 34 h 34"/>
                <a:gd name="T28" fmla="*/ 103 w 265"/>
                <a:gd name="T29" fmla="*/ 31 h 34"/>
                <a:gd name="T30" fmla="*/ 84 w 265"/>
                <a:gd name="T31" fmla="*/ 27 h 34"/>
                <a:gd name="T32" fmla="*/ 0 w 265"/>
                <a:gd name="T33" fmla="*/ 27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34"/>
                <a:gd name="T53" fmla="*/ 265 w 265"/>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34">
                  <a:moveTo>
                    <a:pt x="0" y="27"/>
                  </a:moveTo>
                  <a:lnTo>
                    <a:pt x="0" y="7"/>
                  </a:lnTo>
                  <a:lnTo>
                    <a:pt x="84" y="7"/>
                  </a:lnTo>
                  <a:lnTo>
                    <a:pt x="103" y="2"/>
                  </a:lnTo>
                  <a:lnTo>
                    <a:pt x="122" y="0"/>
                  </a:lnTo>
                  <a:lnTo>
                    <a:pt x="142" y="0"/>
                  </a:lnTo>
                  <a:lnTo>
                    <a:pt x="162" y="2"/>
                  </a:lnTo>
                  <a:lnTo>
                    <a:pt x="179" y="7"/>
                  </a:lnTo>
                  <a:lnTo>
                    <a:pt x="265" y="7"/>
                  </a:lnTo>
                  <a:lnTo>
                    <a:pt x="265" y="27"/>
                  </a:lnTo>
                  <a:lnTo>
                    <a:pt x="179" y="27"/>
                  </a:lnTo>
                  <a:lnTo>
                    <a:pt x="162" y="31"/>
                  </a:lnTo>
                  <a:lnTo>
                    <a:pt x="142" y="34"/>
                  </a:lnTo>
                  <a:lnTo>
                    <a:pt x="122" y="34"/>
                  </a:lnTo>
                  <a:lnTo>
                    <a:pt x="103" y="31"/>
                  </a:lnTo>
                  <a:lnTo>
                    <a:pt x="84" y="27"/>
                  </a:lnTo>
                  <a:lnTo>
                    <a:pt x="0" y="27"/>
                  </a:lnTo>
                </a:path>
              </a:pathLst>
            </a:custGeom>
            <a:noFill/>
            <a:ln w="1588">
              <a:solidFill>
                <a:srgbClr val="000000"/>
              </a:solidFill>
              <a:round/>
              <a:headEnd/>
              <a:tailEnd/>
            </a:ln>
          </p:spPr>
          <p:txBody>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0" name="Rectangle 329"/>
            <p:cNvSpPr>
              <a:spLocks noChangeArrowheads="1"/>
            </p:cNvSpPr>
            <p:nvPr/>
          </p:nvSpPr>
          <p:spPr bwMode="blackWhite">
            <a:xfrm>
              <a:off x="2900374" y="5368931"/>
              <a:ext cx="100013" cy="279400"/>
            </a:xfrm>
            <a:prstGeom prst="rect">
              <a:avLst/>
            </a:prstGeom>
            <a:solidFill>
              <a:srgbClr val="757575"/>
            </a:solidFill>
            <a:ln w="12700">
              <a:noFill/>
              <a:miter lim="800000"/>
              <a:headEnd/>
              <a:tailEnd/>
            </a:ln>
          </p:spPr>
          <p:txBody>
            <a:bodyPr wrap="none" anchor="ctr">
              <a:noAutofit/>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sp>
          <p:nvSpPr>
            <p:cNvPr id="331" name="Rectangle 330"/>
            <p:cNvSpPr>
              <a:spLocks noChangeArrowheads="1"/>
            </p:cNvSpPr>
            <p:nvPr/>
          </p:nvSpPr>
          <p:spPr bwMode="blackWhite">
            <a:xfrm rot="10800000">
              <a:off x="3070741" y="5359873"/>
              <a:ext cx="184731" cy="297517"/>
            </a:xfrm>
            <a:prstGeom prst="rect">
              <a:avLst/>
            </a:prstGeom>
            <a:solidFill>
              <a:srgbClr val="757575"/>
            </a:solidFill>
            <a:ln w="12700">
              <a:noFill/>
              <a:miter lim="800000"/>
              <a:headEnd/>
              <a:tailEnd/>
            </a:ln>
          </p:spPr>
          <p:txBody>
            <a:bodyPr wrap="none" anchor="ctr">
              <a:spAutoFit/>
            </a:bodyPr>
            <a:lstStyle>
              <a:defPPr>
                <a:defRPr lang="en-US"/>
              </a:defPPr>
              <a:lvl1pPr algn="ctr" rtl="0" eaLnBrk="0" fontAlgn="base" hangingPunct="0">
                <a:spcBef>
                  <a:spcPct val="0"/>
                </a:spcBef>
                <a:spcAft>
                  <a:spcPct val="0"/>
                </a:spcAft>
                <a:defRPr sz="1400" kern="1200" baseline="-25000">
                  <a:solidFill>
                    <a:schemeClr val="tx1"/>
                  </a:solidFill>
                  <a:latin typeface="Arial" charset="0"/>
                  <a:ea typeface="+mn-ea"/>
                  <a:cs typeface="+mn-cs"/>
                </a:defRPr>
              </a:lvl1pPr>
              <a:lvl2pPr marL="457200" algn="ctr" rtl="0" eaLnBrk="0" fontAlgn="base" hangingPunct="0">
                <a:spcBef>
                  <a:spcPct val="0"/>
                </a:spcBef>
                <a:spcAft>
                  <a:spcPct val="0"/>
                </a:spcAft>
                <a:defRPr sz="1400" kern="1200" baseline="-25000">
                  <a:solidFill>
                    <a:schemeClr val="tx1"/>
                  </a:solidFill>
                  <a:latin typeface="Arial" charset="0"/>
                  <a:ea typeface="+mn-ea"/>
                  <a:cs typeface="+mn-cs"/>
                </a:defRPr>
              </a:lvl2pPr>
              <a:lvl3pPr marL="914400" algn="ctr" rtl="0" eaLnBrk="0" fontAlgn="base" hangingPunct="0">
                <a:spcBef>
                  <a:spcPct val="0"/>
                </a:spcBef>
                <a:spcAft>
                  <a:spcPct val="0"/>
                </a:spcAft>
                <a:defRPr sz="1400" kern="1200" baseline="-25000">
                  <a:solidFill>
                    <a:schemeClr val="tx1"/>
                  </a:solidFill>
                  <a:latin typeface="Arial" charset="0"/>
                  <a:ea typeface="+mn-ea"/>
                  <a:cs typeface="+mn-cs"/>
                </a:defRPr>
              </a:lvl3pPr>
              <a:lvl4pPr marL="1371600" algn="ctr" rtl="0" eaLnBrk="0" fontAlgn="base" hangingPunct="0">
                <a:spcBef>
                  <a:spcPct val="0"/>
                </a:spcBef>
                <a:spcAft>
                  <a:spcPct val="0"/>
                </a:spcAft>
                <a:defRPr sz="1400" kern="1200" baseline="-25000">
                  <a:solidFill>
                    <a:schemeClr val="tx1"/>
                  </a:solidFill>
                  <a:latin typeface="Arial" charset="0"/>
                  <a:ea typeface="+mn-ea"/>
                  <a:cs typeface="+mn-cs"/>
                </a:defRPr>
              </a:lvl4pPr>
              <a:lvl5pPr marL="1828800" algn="ctr" rtl="0" eaLnBrk="0" fontAlgn="base" hangingPunct="0">
                <a:spcBef>
                  <a:spcPct val="0"/>
                </a:spcBef>
                <a:spcAft>
                  <a:spcPct val="0"/>
                </a:spcAft>
                <a:defRPr sz="1400" kern="1200" baseline="-25000">
                  <a:solidFill>
                    <a:schemeClr val="tx1"/>
                  </a:solidFill>
                  <a:latin typeface="Arial" charset="0"/>
                  <a:ea typeface="+mn-ea"/>
                  <a:cs typeface="+mn-cs"/>
                </a:defRPr>
              </a:lvl5pPr>
              <a:lvl6pPr marL="2286000" algn="l" defTabSz="914400" rtl="0" eaLnBrk="1" latinLnBrk="0" hangingPunct="1">
                <a:defRPr sz="1400" kern="1200" baseline="-25000">
                  <a:solidFill>
                    <a:schemeClr val="tx1"/>
                  </a:solidFill>
                  <a:latin typeface="Arial" charset="0"/>
                  <a:ea typeface="+mn-ea"/>
                  <a:cs typeface="+mn-cs"/>
                </a:defRPr>
              </a:lvl6pPr>
              <a:lvl7pPr marL="2743200" algn="l" defTabSz="914400" rtl="0" eaLnBrk="1" latinLnBrk="0" hangingPunct="1">
                <a:defRPr sz="1400" kern="1200" baseline="-25000">
                  <a:solidFill>
                    <a:schemeClr val="tx1"/>
                  </a:solidFill>
                  <a:latin typeface="Arial" charset="0"/>
                  <a:ea typeface="+mn-ea"/>
                  <a:cs typeface="+mn-cs"/>
                </a:defRPr>
              </a:lvl7pPr>
              <a:lvl8pPr marL="3200400" algn="l" defTabSz="914400" rtl="0" eaLnBrk="1" latinLnBrk="0" hangingPunct="1">
                <a:defRPr sz="1400" kern="1200" baseline="-25000">
                  <a:solidFill>
                    <a:schemeClr val="tx1"/>
                  </a:solidFill>
                  <a:latin typeface="Arial" charset="0"/>
                  <a:ea typeface="+mn-ea"/>
                  <a:cs typeface="+mn-cs"/>
                </a:defRPr>
              </a:lvl8pPr>
              <a:lvl9pPr marL="3657600" algn="l" defTabSz="914400" rtl="0" eaLnBrk="1" latinLnBrk="0" hangingPunct="1">
                <a:defRPr sz="1400" kern="1200" baseline="-25000">
                  <a:solidFill>
                    <a:schemeClr val="tx1"/>
                  </a:solidFill>
                  <a:latin typeface="Arial" charset="0"/>
                  <a:ea typeface="+mn-ea"/>
                  <a:cs typeface="+mn-cs"/>
                </a:defRPr>
              </a:lvl9pPr>
            </a:lstStyle>
            <a:p>
              <a:endParaRPr lang="en-US" sz="2000" dirty="0"/>
            </a:p>
          </p:txBody>
        </p:sp>
      </p:grpSp>
      <p:sp>
        <p:nvSpPr>
          <p:cNvPr id="532" name="shape9"/>
          <p:cNvSpPr/>
          <p:nvPr/>
        </p:nvSpPr>
        <p:spPr bwMode="blackWhite">
          <a:xfrm>
            <a:off x="3779912" y="2432440"/>
            <a:ext cx="2160000" cy="1440000"/>
          </a:xfrm>
          <a:prstGeom prst="cloud">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charset="0"/>
            </a:endParaRPr>
          </a:p>
        </p:txBody>
      </p:sp>
      <p:sp>
        <p:nvSpPr>
          <p:cNvPr id="533" name="shape8"/>
          <p:cNvSpPr/>
          <p:nvPr/>
        </p:nvSpPr>
        <p:spPr bwMode="blackWhite">
          <a:xfrm>
            <a:off x="2123728" y="2497460"/>
            <a:ext cx="1224136" cy="1080120"/>
          </a:xfrm>
          <a:prstGeom prst="rect">
            <a:avLst/>
          </a:prstGeom>
          <a:solidFill>
            <a:srgbClr val="FFCC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charset="0"/>
              </a:rPr>
              <a:t>Client</a:t>
            </a:r>
          </a:p>
          <a:p>
            <a:pPr marL="0" marR="0" indent="0" algn="ctr" defTabSz="914400" rtl="0" eaLnBrk="0" fontAlgn="base" latinLnBrk="0" hangingPunct="0">
              <a:lnSpc>
                <a:spcPct val="100000"/>
              </a:lnSpc>
              <a:spcBef>
                <a:spcPct val="0"/>
              </a:spcBef>
              <a:spcAft>
                <a:spcPct val="0"/>
              </a:spcAft>
              <a:buClrTx/>
              <a:buSzTx/>
              <a:buFontTx/>
              <a:buNone/>
              <a:tabLst/>
            </a:pPr>
            <a:r>
              <a:rPr lang="fr-FR" sz="2000" dirty="0" smtClean="0"/>
              <a:t>endpoint</a:t>
            </a:r>
            <a:endParaRPr kumimoji="0" lang="fr-FR" sz="2000" b="0" i="0" u="none" strike="noStrike" cap="none" normalizeH="0" baseline="0" dirty="0" smtClean="0">
              <a:ln>
                <a:noFill/>
              </a:ln>
              <a:solidFill>
                <a:schemeClr val="tx1"/>
              </a:solidFill>
              <a:effectLst/>
              <a:latin typeface="Arial" charset="0"/>
            </a:endParaRPr>
          </a:p>
        </p:txBody>
      </p:sp>
      <p:sp>
        <p:nvSpPr>
          <p:cNvPr id="534" name="shape7"/>
          <p:cNvSpPr/>
          <p:nvPr/>
        </p:nvSpPr>
        <p:spPr bwMode="blackWhite">
          <a:xfrm>
            <a:off x="6253946" y="2497460"/>
            <a:ext cx="1198374" cy="1064363"/>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Arial" charset="0"/>
              </a:rPr>
              <a:t>Server</a:t>
            </a:r>
          </a:p>
          <a:p>
            <a:pPr marL="0" marR="0" indent="0" algn="ctr" defTabSz="914400" rtl="0" eaLnBrk="0" fontAlgn="base" latinLnBrk="0" hangingPunct="0">
              <a:lnSpc>
                <a:spcPct val="100000"/>
              </a:lnSpc>
              <a:spcBef>
                <a:spcPct val="0"/>
              </a:spcBef>
              <a:spcAft>
                <a:spcPct val="0"/>
              </a:spcAft>
              <a:buClrTx/>
              <a:buSzTx/>
              <a:buFontTx/>
              <a:buNone/>
              <a:tabLst/>
            </a:pPr>
            <a:r>
              <a:rPr lang="fr-FR" sz="2000" dirty="0" smtClean="0"/>
              <a:t>endpoint</a:t>
            </a:r>
            <a:endParaRPr kumimoji="0" lang="fr-FR" sz="2000" b="0" i="0" u="none" strike="noStrike" cap="none" normalizeH="0" baseline="0" dirty="0" smtClean="0">
              <a:ln>
                <a:noFill/>
              </a:ln>
              <a:solidFill>
                <a:schemeClr val="tx1"/>
              </a:solidFill>
              <a:effectLst/>
              <a:latin typeface="Arial" charset="0"/>
            </a:endParaRPr>
          </a:p>
        </p:txBody>
      </p:sp>
      <p:cxnSp>
        <p:nvCxnSpPr>
          <p:cNvPr id="535" name="shape6"/>
          <p:cNvCxnSpPr/>
          <p:nvPr/>
        </p:nvCxnSpPr>
        <p:spPr bwMode="auto">
          <a:xfrm flipH="1" flipV="1">
            <a:off x="3347865" y="3271146"/>
            <a:ext cx="2808311" cy="18402"/>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536" name="shape5"/>
          <p:cNvCxnSpPr/>
          <p:nvPr/>
        </p:nvCxnSpPr>
        <p:spPr bwMode="auto">
          <a:xfrm>
            <a:off x="3347864" y="2772849"/>
            <a:ext cx="2880320" cy="12643"/>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sp>
        <p:nvSpPr>
          <p:cNvPr id="537" name="shape4"/>
          <p:cNvSpPr/>
          <p:nvPr/>
        </p:nvSpPr>
        <p:spPr bwMode="blackWhite">
          <a:xfrm>
            <a:off x="2483768" y="1705372"/>
            <a:ext cx="2232248" cy="400110"/>
          </a:xfrm>
          <a:prstGeom prst="wedgeRectCallout">
            <a:avLst>
              <a:gd name="adj1" fmla="val 8331"/>
              <a:gd name="adj2" fmla="val 192840"/>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Request: REST…</a:t>
            </a:r>
          </a:p>
        </p:txBody>
      </p:sp>
      <p:sp>
        <p:nvSpPr>
          <p:cNvPr id="538" name="shape3"/>
          <p:cNvSpPr/>
          <p:nvPr/>
        </p:nvSpPr>
        <p:spPr bwMode="blackWhite">
          <a:xfrm>
            <a:off x="3635896" y="4009628"/>
            <a:ext cx="2808312" cy="707886"/>
          </a:xfrm>
          <a:prstGeom prst="wedgeRectCallout">
            <a:avLst>
              <a:gd name="adj1" fmla="val -5240"/>
              <a:gd name="adj2" fmla="val -140915"/>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charset="0"/>
              </a:rPr>
              <a:t>Response: XML, Atom,</a:t>
            </a:r>
            <a:r>
              <a:rPr kumimoji="0" lang="en-US" sz="2000" b="0" i="0" u="none" strike="noStrike" cap="none" normalizeH="0" dirty="0" smtClean="0">
                <a:ln>
                  <a:noFill/>
                </a:ln>
                <a:effectLst/>
                <a:latin typeface="Arial" charset="0"/>
              </a:rPr>
              <a:t> JSON, binary…</a:t>
            </a:r>
            <a:endParaRPr kumimoji="0" lang="en-US" sz="2000" b="0" i="0" u="none" strike="noStrike" cap="none" normalizeH="0" baseline="0" dirty="0" smtClean="0">
              <a:ln>
                <a:noFill/>
              </a:ln>
              <a:effectLst/>
              <a:latin typeface="Arial" charset="0"/>
            </a:endParaRPr>
          </a:p>
        </p:txBody>
      </p:sp>
      <p:sp>
        <p:nvSpPr>
          <p:cNvPr id="539" name="shape2"/>
          <p:cNvSpPr/>
          <p:nvPr/>
        </p:nvSpPr>
        <p:spPr bwMode="blackWhite">
          <a:xfrm>
            <a:off x="5436096" y="1665302"/>
            <a:ext cx="2880319" cy="400110"/>
          </a:xfrm>
          <a:prstGeom prst="wedgeRectCallout">
            <a:avLst>
              <a:gd name="adj1" fmla="val -55450"/>
              <a:gd name="adj2" fmla="val 298223"/>
            </a:avLst>
          </a:prstGeom>
          <a:solidFill>
            <a:srgbClr val="CC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Protocol:</a:t>
            </a:r>
            <a:r>
              <a:rPr kumimoji="0" lang="en-US" sz="2000" b="0" i="0" u="none" strike="noStrike" cap="none" normalizeH="0" dirty="0" smtClean="0">
                <a:ln>
                  <a:noFill/>
                </a:ln>
                <a:solidFill>
                  <a:schemeClr val="tx1"/>
                </a:solidFill>
                <a:effectLst/>
                <a:latin typeface="Arial" charset="0"/>
              </a:rPr>
              <a:t> HTTP, TCP…</a:t>
            </a:r>
            <a:endParaRPr kumimoji="0" lang="en-US" sz="20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85558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marL="457200" lvl="1" indent="0">
              <a:buNone/>
            </a:pPr>
            <a:endParaRPr lang="en-US" dirty="0" smtClean="0"/>
          </a:p>
          <a:p>
            <a:pPr lvl="1"/>
            <a:r>
              <a:rPr lang="en-US" dirty="0" smtClean="0"/>
              <a:t>Service Oriented Architecture</a:t>
            </a:r>
          </a:p>
          <a:p>
            <a:pPr lvl="1"/>
            <a:endParaRPr lang="en-US" dirty="0" smtClean="0"/>
          </a:p>
          <a:p>
            <a:pPr lvl="1"/>
            <a:r>
              <a:rPr lang="en-US" dirty="0" smtClean="0"/>
              <a:t>Services in .NET</a:t>
            </a:r>
          </a:p>
          <a:p>
            <a:pPr lvl="1"/>
            <a:endParaRPr lang="en-US" dirty="0" smtClean="0"/>
          </a:p>
          <a:p>
            <a:pPr lvl="1"/>
            <a:r>
              <a:rPr lang="en-US" dirty="0" smtClean="0"/>
              <a:t>WCF Services</a:t>
            </a:r>
          </a:p>
          <a:p>
            <a:pPr lvl="1"/>
            <a:endParaRPr lang="fr-FR" dirty="0"/>
          </a:p>
          <a:p>
            <a:pPr lvl="1"/>
            <a:r>
              <a:rPr lang="fr-FR" dirty="0" smtClean="0"/>
              <a:t>Host &amp; Consume</a:t>
            </a:r>
            <a:endParaRPr lang="en-US" dirty="0" smtClean="0"/>
          </a:p>
        </p:txBody>
      </p:sp>
      <p:sp>
        <p:nvSpPr>
          <p:cNvPr id="35843" name="Espace réservé du contenu 3"/>
          <p:cNvSpPr>
            <a:spLocks noGrp="1"/>
          </p:cNvSpPr>
          <p:nvPr>
            <p:ph sz="quarter" idx="13"/>
          </p:nvPr>
        </p:nvSpPr>
        <p:spPr/>
        <p:txBody>
          <a:bodyPr/>
          <a:lstStyle/>
          <a:p>
            <a:pPr>
              <a:defRPr/>
            </a:pPr>
            <a:r>
              <a:rPr lang="en-US" dirty="0" smtClean="0">
                <a:ea typeface="MS PGothic" charset="0"/>
                <a:cs typeface="Myriad Pro"/>
              </a:rPr>
              <a:t>WCF and Web Services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3 Options</a:t>
            </a:r>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aphicFrame>
        <p:nvGraphicFramePr>
          <p:cNvPr id="2" name="Diagram 1"/>
          <p:cNvGraphicFramePr/>
          <p:nvPr>
            <p:extLst/>
          </p:nvPr>
        </p:nvGraphicFramePr>
        <p:xfrm>
          <a:off x="1619672" y="96996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D:\Users\Renaud\Desktop\StageFinEtudesSupinfo\Icons-New\v3\Min\Overview_SubjectPresenta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Nuage 2"/>
          <p:cNvSpPr/>
          <p:nvPr/>
        </p:nvSpPr>
        <p:spPr>
          <a:xfrm>
            <a:off x="6300192" y="2801715"/>
            <a:ext cx="4608512" cy="2232248"/>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RIA : Rich Internet Application</a:t>
            </a:r>
          </a:p>
          <a:p>
            <a:pPr algn="ctr"/>
            <a:r>
              <a:rPr lang="fr-FR" dirty="0" smtClean="0"/>
              <a:t>RCA : Rich Client Application</a:t>
            </a:r>
            <a:endParaRPr lang="fr-FR" dirty="0"/>
          </a:p>
        </p:txBody>
      </p:sp>
    </p:spTree>
    <p:extLst>
      <p:ext uri="{BB962C8B-B14F-4D97-AF65-F5344CB8AC3E}">
        <p14:creationId xmlns:p14="http://schemas.microsoft.com/office/powerpoint/2010/main" val="32272428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WCF Service Frameworks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Service-oriented</a:t>
            </a:r>
          </a:p>
          <a:p>
            <a:pPr lvl="1"/>
            <a:r>
              <a:rPr lang="en-US" dirty="0" smtClean="0"/>
              <a:t>Client calls a service on the server</a:t>
            </a:r>
          </a:p>
          <a:p>
            <a:pPr lvl="1"/>
            <a:r>
              <a:rPr lang="en-US" dirty="0" smtClean="0"/>
              <a:t>Server executes the required service &amp; returns the result</a:t>
            </a:r>
          </a:p>
          <a:p>
            <a:pPr lvl="1"/>
            <a:endParaRPr lang="fr-FR" dirty="0"/>
          </a:p>
          <a:p>
            <a:r>
              <a:rPr lang="en-US" dirty="0" smtClean="0"/>
              <a:t>Extra </a:t>
            </a:r>
            <a:r>
              <a:rPr lang="en-US" dirty="0"/>
              <a:t>layer of </a:t>
            </a:r>
            <a:r>
              <a:rPr lang="en-US" dirty="0" smtClean="0"/>
              <a:t>abstraction</a:t>
            </a:r>
          </a:p>
          <a:p>
            <a:pPr lvl="1"/>
            <a:r>
              <a:rPr lang="en-US" dirty="0"/>
              <a:t>Unified and Simplified Web Services</a:t>
            </a:r>
          </a:p>
          <a:p>
            <a:pPr lvl="1"/>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36031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WCF</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dirty="0" smtClean="0"/>
              <a:t>Layer lets role redistribution</a:t>
            </a:r>
          </a:p>
          <a:p>
            <a:pPr lvl="1" eaLnBrk="1" hangingPunct="1">
              <a:spcAft>
                <a:spcPct val="30000"/>
              </a:spcAft>
            </a:pPr>
            <a:r>
              <a:rPr lang="en-US" dirty="0" smtClean="0"/>
              <a:t>Developer: Creates his service without having to take into account the target implementation</a:t>
            </a:r>
          </a:p>
          <a:p>
            <a:pPr lvl="1" eaLnBrk="1" hangingPunct="1">
              <a:spcAft>
                <a:spcPct val="30000"/>
              </a:spcAft>
            </a:pPr>
            <a:r>
              <a:rPr lang="en-US" dirty="0" err="1" smtClean="0"/>
              <a:t>Integrater</a:t>
            </a:r>
            <a:r>
              <a:rPr lang="en-US" dirty="0" smtClean="0"/>
              <a:t>: Determines protocol and security</a:t>
            </a:r>
            <a:endParaRPr lang="en-US" dirty="0"/>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10346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WCF</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smtClean="0"/>
              <a:t>Uses SOAP between processes</a:t>
            </a:r>
          </a:p>
          <a:p>
            <a:pPr eaLnBrk="1" hangingPunct="1">
              <a:spcAft>
                <a:spcPct val="30000"/>
              </a:spcAft>
            </a:pPr>
            <a:r>
              <a:rPr lang="en-US" sz="2800" dirty="0" smtClean="0"/>
              <a:t>Composed of:</a:t>
            </a:r>
          </a:p>
          <a:p>
            <a:pPr lvl="1" eaLnBrk="1" hangingPunct="1">
              <a:spcAft>
                <a:spcPct val="30000"/>
              </a:spcAft>
            </a:pPr>
            <a:r>
              <a:rPr lang="en-US" sz="2400" dirty="0" smtClean="0"/>
              <a:t>Service Class</a:t>
            </a:r>
          </a:p>
          <a:p>
            <a:pPr lvl="1" eaLnBrk="1" hangingPunct="1">
              <a:spcAft>
                <a:spcPct val="30000"/>
              </a:spcAft>
            </a:pPr>
            <a:r>
              <a:rPr lang="en-US" sz="2400" dirty="0" smtClean="0"/>
              <a:t>Host </a:t>
            </a:r>
            <a:r>
              <a:rPr lang="en-US" sz="2400" dirty="0" err="1" smtClean="0"/>
              <a:t>Environnement</a:t>
            </a:r>
            <a:endParaRPr lang="en-US" sz="2400" dirty="0" smtClean="0"/>
          </a:p>
          <a:p>
            <a:pPr lvl="1" eaLnBrk="1" hangingPunct="1">
              <a:spcAft>
                <a:spcPct val="30000"/>
              </a:spcAft>
            </a:pPr>
            <a:r>
              <a:rPr lang="en-US" sz="2400" dirty="0" smtClean="0"/>
              <a:t>Endpoints (see more later)</a:t>
            </a:r>
            <a:endParaRPr lang="en-US" sz="2400" dirty="0"/>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1267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WCF Web HTTP Services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WCF Web Services often based on SOAP protocol</a:t>
            </a:r>
          </a:p>
          <a:p>
            <a:pPr lvl="1"/>
            <a:r>
              <a:rPr lang="en-US" dirty="0" smtClean="0"/>
              <a:t>HTTP protocol plus XML data format</a:t>
            </a:r>
          </a:p>
          <a:p>
            <a:pPr lvl="1"/>
            <a:r>
              <a:rPr lang="en-US" dirty="0" smtClean="0"/>
              <a:t>Compatible with Web Services on other platforms</a:t>
            </a:r>
          </a:p>
          <a:p>
            <a:endParaRPr lang="en-US" dirty="0" smtClean="0"/>
          </a:p>
          <a:p>
            <a:r>
              <a:rPr lang="en-US" dirty="0" smtClean="0"/>
              <a:t>WCF Web HTTP Services sometimes don’t use SOAP</a:t>
            </a:r>
          </a:p>
          <a:p>
            <a:pPr lvl="1"/>
            <a:r>
              <a:rPr lang="en-US" dirty="0" smtClean="0"/>
              <a:t>Requested service &amp; parameters are defined through a URI</a:t>
            </a:r>
          </a:p>
          <a:p>
            <a:pPr lvl="1"/>
            <a:r>
              <a:rPr lang="en-US" dirty="0" smtClean="0"/>
              <a:t>Response can be XML, JSON, binary, …</a:t>
            </a:r>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26577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WCF Web HTTP Services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Lightweight WCF</a:t>
            </a:r>
          </a:p>
          <a:p>
            <a:pPr lvl="1"/>
            <a:r>
              <a:rPr lang="en-US" dirty="0" smtClean="0"/>
              <a:t>No configuration on the client</a:t>
            </a:r>
          </a:p>
          <a:p>
            <a:pPr lvl="1"/>
            <a:r>
              <a:rPr lang="en-US" dirty="0" smtClean="0"/>
              <a:t>No data contract</a:t>
            </a:r>
          </a:p>
          <a:p>
            <a:pPr lvl="1"/>
            <a:r>
              <a:rPr lang="en-US" dirty="0" smtClean="0"/>
              <a:t>Can be consumed by any type of application</a:t>
            </a:r>
          </a:p>
          <a:p>
            <a:pPr lvl="1"/>
            <a:r>
              <a:rPr lang="en-US" dirty="0" smtClean="0"/>
              <a:t>JSON format is more concise than XML</a:t>
            </a:r>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18313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JSON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JSON is an alternative to XML to represent data</a:t>
            </a:r>
          </a:p>
          <a:p>
            <a:pPr lvl="1"/>
            <a:r>
              <a:rPr lang="en-US" dirty="0" smtClean="0"/>
              <a:t>More concise</a:t>
            </a:r>
          </a:p>
          <a:p>
            <a:pPr lvl="1"/>
            <a:r>
              <a:rPr lang="en-US" dirty="0" smtClean="0"/>
              <a:t>Often used for web applications</a:t>
            </a:r>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37100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Students</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Student</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err="1" smtClean="0">
                <a:solidFill>
                  <a:srgbClr val="A31515"/>
                </a:solidFill>
                <a:latin typeface="Courier New" pitchFamily="49" charset="0"/>
                <a:cs typeface="Courier New" pitchFamily="49" charset="0"/>
              </a:rPr>
              <a:t>IDStudent</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d161ee53-b3fe-4376-a5e1-2c616637d70d</a:t>
            </a:r>
            <a:r>
              <a:rPr lang="en-US" sz="2200" dirty="0" smtClean="0">
                <a:solidFill>
                  <a:srgbClr val="0000FF"/>
                </a:solidFill>
                <a:latin typeface="Courier New" pitchFamily="49" charset="0"/>
                <a:cs typeface="Courier New" pitchFamily="49" charset="0"/>
              </a:rPr>
              <a:t>&lt;/</a:t>
            </a:r>
            <a:r>
              <a:rPr lang="en-US" sz="2200" dirty="0" err="1" smtClean="0">
                <a:solidFill>
                  <a:srgbClr val="A31515"/>
                </a:solidFill>
                <a:latin typeface="Courier New" pitchFamily="49" charset="0"/>
                <a:cs typeface="Courier New" pitchFamily="49" charset="0"/>
              </a:rPr>
              <a:t>IDStudent</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Name</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David</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Name</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Email</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David@2620Course.com</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Email</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err="1" smtClean="0">
                <a:solidFill>
                  <a:srgbClr val="A31515"/>
                </a:solidFill>
                <a:latin typeface="Courier New" pitchFamily="49" charset="0"/>
                <a:cs typeface="Courier New" pitchFamily="49" charset="0"/>
              </a:rPr>
              <a:t>IDTeacher</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aa7195cb-f6fc-4390-b7d1-c598ddaacbe9</a:t>
            </a:r>
            <a:r>
              <a:rPr lang="en-US" sz="2200" dirty="0" smtClean="0">
                <a:solidFill>
                  <a:srgbClr val="0000FF"/>
                </a:solidFill>
                <a:latin typeface="Courier New" pitchFamily="49" charset="0"/>
                <a:cs typeface="Courier New" pitchFamily="49" charset="0"/>
              </a:rPr>
              <a:t>&lt;/</a:t>
            </a:r>
            <a:r>
              <a:rPr lang="en-US" sz="2200" dirty="0" err="1" smtClean="0">
                <a:solidFill>
                  <a:srgbClr val="A31515"/>
                </a:solidFill>
                <a:latin typeface="Courier New" pitchFamily="49" charset="0"/>
                <a:cs typeface="Courier New" pitchFamily="49" charset="0"/>
              </a:rPr>
              <a:t>IDTeacher</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Street</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111 Vine St.</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Street</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City</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Mercer Island</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City</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State</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WA</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State</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Zip</a:t>
            </a:r>
            <a:r>
              <a:rPr lang="en-US" sz="2200" dirty="0" smtClean="0">
                <a:solidFill>
                  <a:srgbClr val="0000FF"/>
                </a:solidFill>
                <a:latin typeface="Courier New" pitchFamily="49" charset="0"/>
                <a:cs typeface="Courier New" pitchFamily="49" charset="0"/>
              </a:rPr>
              <a:t>&gt;</a:t>
            </a:r>
            <a:r>
              <a:rPr lang="en-US" sz="2200" dirty="0" smtClean="0">
                <a:solidFill>
                  <a:prstClr val="black"/>
                </a:solidFill>
                <a:latin typeface="Courier New" pitchFamily="49" charset="0"/>
                <a:cs typeface="Courier New" pitchFamily="49" charset="0"/>
              </a:rPr>
              <a:t>99999</a:t>
            </a:r>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Zip</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  &lt;/</a:t>
            </a:r>
            <a:r>
              <a:rPr lang="en-US" sz="2200" dirty="0" smtClean="0">
                <a:solidFill>
                  <a:srgbClr val="A31515"/>
                </a:solidFill>
                <a:latin typeface="Courier New" pitchFamily="49" charset="0"/>
                <a:cs typeface="Courier New" pitchFamily="49" charset="0"/>
              </a:rPr>
              <a:t>Student</a:t>
            </a:r>
            <a:r>
              <a:rPr lang="en-US" sz="2200" dirty="0" smtClean="0">
                <a:solidFill>
                  <a:srgbClr val="0000FF"/>
                </a:solidFill>
                <a:latin typeface="Courier New" pitchFamily="49" charset="0"/>
                <a:cs typeface="Courier New" pitchFamily="49" charset="0"/>
              </a:rPr>
              <a:t>&gt;</a:t>
            </a:r>
            <a:endParaRPr lang="en-US" sz="2200" dirty="0" smtClean="0">
              <a:solidFill>
                <a:prstClr val="black"/>
              </a:solidFill>
              <a:latin typeface="Courier New" pitchFamily="49" charset="0"/>
              <a:cs typeface="Courier New" pitchFamily="49" charset="0"/>
            </a:endParaRPr>
          </a:p>
          <a:p>
            <a:pPr lvl="2"/>
            <a:r>
              <a:rPr lang="en-US" sz="2200" dirty="0" smtClean="0">
                <a:solidFill>
                  <a:srgbClr val="0000FF"/>
                </a:solidFill>
                <a:latin typeface="Courier New" pitchFamily="49" charset="0"/>
                <a:cs typeface="Courier New" pitchFamily="49" charset="0"/>
              </a:rPr>
              <a:t>&lt;/</a:t>
            </a:r>
            <a:r>
              <a:rPr lang="en-US" sz="2200" dirty="0" smtClean="0">
                <a:solidFill>
                  <a:srgbClr val="A31515"/>
                </a:solidFill>
                <a:latin typeface="Courier New" pitchFamily="49" charset="0"/>
                <a:cs typeface="Courier New" pitchFamily="49" charset="0"/>
              </a:rPr>
              <a:t>Students</a:t>
            </a:r>
            <a:r>
              <a:rPr lang="en-US" sz="2200" dirty="0" smtClean="0">
                <a:solidFill>
                  <a:srgbClr val="0000FF"/>
                </a:solidFill>
                <a:latin typeface="Courier New" pitchFamily="49" charset="0"/>
                <a:cs typeface="Courier New" pitchFamily="49" charset="0"/>
              </a:rPr>
              <a:t>&gt;</a:t>
            </a:r>
            <a:endParaRPr lang="en-US" sz="2200" dirty="0">
              <a:solidFill>
                <a:prstClr val="black"/>
              </a:solidFill>
              <a:latin typeface="Courier New" pitchFamily="49" charset="0"/>
              <a:cs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XML</a:t>
            </a:r>
            <a:endParaRPr lang="en-US" sz="2400" b="1" dirty="0">
              <a:latin typeface="Calibri (Heading)"/>
              <a:cs typeface="Calibri (Heading)"/>
            </a:endParaRPr>
          </a:p>
        </p:txBody>
      </p:sp>
    </p:spTree>
    <p:extLst>
      <p:ext uri="{BB962C8B-B14F-4D97-AF65-F5344CB8AC3E}">
        <p14:creationId xmlns:p14="http://schemas.microsoft.com/office/powerpoint/2010/main" val="1913839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sz="2400" dirty="0" smtClean="0">
                <a:latin typeface="Courier New" pitchFamily="49" charset="0"/>
                <a:cs typeface="Courier New" pitchFamily="49" charset="0"/>
              </a:rPr>
              <a:t>[{</a:t>
            </a:r>
          </a:p>
          <a:p>
            <a:pPr lvl="2"/>
            <a:r>
              <a:rPr lang="fr-FR" sz="2400" dirty="0" smtClean="0">
                <a:latin typeface="Courier New" pitchFamily="49" charset="0"/>
                <a:cs typeface="Courier New" pitchFamily="49" charset="0"/>
              </a:rPr>
              <a:t>  </a:t>
            </a:r>
            <a:r>
              <a:rPr lang="fr-FR" sz="2400" dirty="0" err="1" smtClean="0">
                <a:solidFill>
                  <a:srgbClr val="A31515"/>
                </a:solidFill>
                <a:latin typeface="Courier New" pitchFamily="49" charset="0"/>
                <a:cs typeface="Courier New" pitchFamily="49" charset="0"/>
              </a:rPr>
              <a:t>idstudent</a:t>
            </a:r>
            <a:r>
              <a:rPr lang="fr-FR" sz="2400" dirty="0" smtClean="0">
                <a:latin typeface="Courier New" pitchFamily="49" charset="0"/>
                <a:cs typeface="Courier New" pitchFamily="49" charset="0"/>
              </a:rPr>
              <a:t>:'d161ee53-b3fe-4376-a5e1-2c616637d70d',</a:t>
            </a:r>
          </a:p>
          <a:p>
            <a:pPr lvl="2"/>
            <a:r>
              <a:rPr lang="fr-FR" sz="2400" dirty="0" smtClean="0">
                <a:latin typeface="Courier New" pitchFamily="49" charset="0"/>
                <a:cs typeface="Courier New" pitchFamily="49" charset="0"/>
              </a:rPr>
              <a:t>  </a:t>
            </a:r>
            <a:r>
              <a:rPr lang="fr-FR" sz="2400" dirty="0" err="1" smtClean="0">
                <a:solidFill>
                  <a:srgbClr val="A31515"/>
                </a:solidFill>
                <a:latin typeface="Courier New" pitchFamily="49" charset="0"/>
                <a:cs typeface="Courier New" pitchFamily="49" charset="0"/>
              </a:rPr>
              <a:t>name</a:t>
            </a:r>
            <a:r>
              <a:rPr lang="fr-FR" sz="2400" dirty="0" smtClean="0">
                <a:latin typeface="Courier New" pitchFamily="49" charset="0"/>
                <a:cs typeface="Courier New" pitchFamily="49" charset="0"/>
              </a:rPr>
              <a:t>:'David',</a:t>
            </a:r>
          </a:p>
          <a:p>
            <a:pPr lvl="2"/>
            <a:r>
              <a:rPr lang="fr-FR" sz="2400" dirty="0" smtClean="0">
                <a:latin typeface="Courier New" pitchFamily="49" charset="0"/>
                <a:cs typeface="Courier New" pitchFamily="49" charset="0"/>
              </a:rPr>
              <a:t>  </a:t>
            </a:r>
            <a:r>
              <a:rPr lang="fr-FR" sz="2400" dirty="0" smtClean="0">
                <a:solidFill>
                  <a:srgbClr val="A31515"/>
                </a:solidFill>
                <a:latin typeface="Courier New" pitchFamily="49" charset="0"/>
                <a:cs typeface="Courier New" pitchFamily="49" charset="0"/>
              </a:rPr>
              <a:t>email</a:t>
            </a:r>
            <a:r>
              <a:rPr lang="fr-FR" sz="2400" dirty="0" smtClean="0">
                <a:latin typeface="Courier New" pitchFamily="49" charset="0"/>
                <a:cs typeface="Courier New" pitchFamily="49" charset="0"/>
              </a:rPr>
              <a:t>:'David@2620Course.com',</a:t>
            </a:r>
          </a:p>
          <a:p>
            <a:pPr lvl="2"/>
            <a:r>
              <a:rPr lang="fr-FR" sz="2400" dirty="0" smtClean="0">
                <a:latin typeface="Courier New" pitchFamily="49" charset="0"/>
                <a:cs typeface="Courier New" pitchFamily="49" charset="0"/>
              </a:rPr>
              <a:t>  </a:t>
            </a:r>
            <a:r>
              <a:rPr lang="fr-FR" sz="2400" dirty="0" err="1" smtClean="0">
                <a:solidFill>
                  <a:srgbClr val="A31515"/>
                </a:solidFill>
                <a:latin typeface="Courier New" pitchFamily="49" charset="0"/>
                <a:cs typeface="Courier New" pitchFamily="49" charset="0"/>
              </a:rPr>
              <a:t>idteacher</a:t>
            </a:r>
            <a:r>
              <a:rPr lang="fr-FR" sz="2400" dirty="0" smtClean="0">
                <a:latin typeface="Courier New" pitchFamily="49" charset="0"/>
                <a:cs typeface="Courier New" pitchFamily="49" charset="0"/>
              </a:rPr>
              <a:t>:'aa7195cb-f6fc-4390-b7d1-c598ddaacbe9',</a:t>
            </a:r>
          </a:p>
          <a:p>
            <a:pPr lvl="2"/>
            <a:r>
              <a:rPr lang="fr-FR" sz="2400" dirty="0" smtClean="0">
                <a:latin typeface="Courier New" pitchFamily="49" charset="0"/>
                <a:cs typeface="Courier New" pitchFamily="49" charset="0"/>
              </a:rPr>
              <a:t>  </a:t>
            </a:r>
            <a:r>
              <a:rPr lang="fr-FR" sz="2400" dirty="0" err="1" smtClean="0">
                <a:solidFill>
                  <a:srgbClr val="A31515"/>
                </a:solidFill>
                <a:latin typeface="Courier New" pitchFamily="49" charset="0"/>
                <a:cs typeface="Courier New" pitchFamily="49" charset="0"/>
              </a:rPr>
              <a:t>street</a:t>
            </a:r>
            <a:r>
              <a:rPr lang="fr-FR" sz="2400" dirty="0" smtClean="0">
                <a:latin typeface="Courier New" pitchFamily="49" charset="0"/>
                <a:cs typeface="Courier New" pitchFamily="49" charset="0"/>
              </a:rPr>
              <a:t>:'111 Vine St.',</a:t>
            </a:r>
          </a:p>
          <a:p>
            <a:pPr lvl="2"/>
            <a:r>
              <a:rPr lang="fr-FR" sz="2400" dirty="0" smtClean="0">
                <a:latin typeface="Courier New" pitchFamily="49" charset="0"/>
                <a:cs typeface="Courier New" pitchFamily="49" charset="0"/>
              </a:rPr>
              <a:t>  </a:t>
            </a:r>
            <a:r>
              <a:rPr lang="fr-FR" sz="2400" dirty="0" smtClean="0">
                <a:solidFill>
                  <a:srgbClr val="A31515"/>
                </a:solidFill>
                <a:latin typeface="Courier New" pitchFamily="49" charset="0"/>
                <a:cs typeface="Courier New" pitchFamily="49" charset="0"/>
              </a:rPr>
              <a:t>city</a:t>
            </a:r>
            <a:r>
              <a:rPr lang="fr-FR" sz="2400" dirty="0" smtClean="0">
                <a:latin typeface="Courier New" pitchFamily="49" charset="0"/>
                <a:cs typeface="Courier New" pitchFamily="49" charset="0"/>
              </a:rPr>
              <a:t>:'</a:t>
            </a:r>
            <a:r>
              <a:rPr lang="fr-FR" sz="2400" dirty="0" err="1" smtClean="0">
                <a:latin typeface="Courier New" pitchFamily="49" charset="0"/>
                <a:cs typeface="Courier New" pitchFamily="49" charset="0"/>
              </a:rPr>
              <a:t>Mercer</a:t>
            </a:r>
            <a:r>
              <a:rPr lang="fr-FR" sz="2400" dirty="0" smtClean="0">
                <a:latin typeface="Courier New" pitchFamily="49" charset="0"/>
                <a:cs typeface="Courier New" pitchFamily="49" charset="0"/>
              </a:rPr>
              <a:t> Island',</a:t>
            </a:r>
          </a:p>
          <a:p>
            <a:pPr lvl="2"/>
            <a:r>
              <a:rPr lang="fr-FR" sz="2400" dirty="0" smtClean="0">
                <a:latin typeface="Courier New" pitchFamily="49" charset="0"/>
                <a:cs typeface="Courier New" pitchFamily="49" charset="0"/>
              </a:rPr>
              <a:t>  </a:t>
            </a:r>
            <a:r>
              <a:rPr lang="fr-FR" sz="2400" dirty="0" err="1" smtClean="0">
                <a:solidFill>
                  <a:srgbClr val="A31515"/>
                </a:solidFill>
                <a:latin typeface="Courier New" pitchFamily="49" charset="0"/>
                <a:cs typeface="Courier New" pitchFamily="49" charset="0"/>
              </a:rPr>
              <a:t>state</a:t>
            </a:r>
            <a:r>
              <a:rPr lang="fr-FR" sz="2400" dirty="0" err="1" smtClean="0">
                <a:latin typeface="Courier New" pitchFamily="49" charset="0"/>
                <a:cs typeface="Courier New" pitchFamily="49" charset="0"/>
              </a:rPr>
              <a:t>:'WA</a:t>
            </a:r>
            <a:r>
              <a:rPr lang="fr-FR" sz="2400" dirty="0" smtClean="0">
                <a:latin typeface="Courier New" pitchFamily="49" charset="0"/>
                <a:cs typeface="Courier New" pitchFamily="49" charset="0"/>
              </a:rPr>
              <a:t>',</a:t>
            </a:r>
          </a:p>
          <a:p>
            <a:pPr lvl="2"/>
            <a:r>
              <a:rPr lang="fr-FR" sz="2400" dirty="0" smtClean="0">
                <a:latin typeface="Courier New" pitchFamily="49" charset="0"/>
                <a:cs typeface="Courier New" pitchFamily="49" charset="0"/>
              </a:rPr>
              <a:t>  </a:t>
            </a:r>
            <a:r>
              <a:rPr lang="fr-FR" sz="2400" dirty="0" smtClean="0">
                <a:solidFill>
                  <a:srgbClr val="A31515"/>
                </a:solidFill>
                <a:latin typeface="Courier New" pitchFamily="49" charset="0"/>
                <a:cs typeface="Courier New" pitchFamily="49" charset="0"/>
              </a:rPr>
              <a:t>zip</a:t>
            </a:r>
            <a:r>
              <a:rPr lang="fr-FR" sz="2400" dirty="0" smtClean="0">
                <a:latin typeface="Courier New" pitchFamily="49" charset="0"/>
                <a:cs typeface="Courier New" pitchFamily="49" charset="0"/>
              </a:rPr>
              <a:t>:99999</a:t>
            </a:r>
          </a:p>
          <a:p>
            <a:pPr lvl="2"/>
            <a:r>
              <a:rPr lang="fr-FR" sz="2400" dirty="0" smtClean="0">
                <a:latin typeface="Courier New" pitchFamily="49" charset="0"/>
                <a:cs typeface="Courier New" pitchFamily="49" charset="0"/>
              </a:rPr>
              <a:t>}]</a:t>
            </a:r>
            <a:endParaRPr lang="fr-FR" sz="2400" dirty="0">
              <a:latin typeface="Courier New" pitchFamily="49" charset="0"/>
              <a:cs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JSON</a:t>
            </a:r>
            <a:endParaRPr lang="en-US" sz="2400" b="1" dirty="0">
              <a:latin typeface="Calibri (Heading)"/>
              <a:cs typeface="Calibri (Heading)"/>
            </a:endParaRPr>
          </a:p>
        </p:txBody>
      </p:sp>
      <p:sp>
        <p:nvSpPr>
          <p:cNvPr id="6" name="shape1"/>
          <p:cNvSpPr/>
          <p:nvPr/>
        </p:nvSpPr>
        <p:spPr bwMode="blackWhite">
          <a:xfrm>
            <a:off x="5652120" y="4081636"/>
            <a:ext cx="2938154" cy="707886"/>
          </a:xfrm>
          <a:prstGeom prst="wedgeRectCallout">
            <a:avLst>
              <a:gd name="adj1" fmla="val -176296"/>
              <a:gd name="adj2" fmla="val 27484"/>
            </a:avLst>
          </a:prstGeom>
          <a:solidFill>
            <a:srgbClr val="CCEC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Arial" charset="0"/>
              </a:rPr>
              <a:t>{ } defines an object</a:t>
            </a:r>
          </a:p>
          <a:p>
            <a:pPr marL="0" marR="0" indent="0" algn="l" defTabSz="914400" rtl="0" eaLnBrk="0" fontAlgn="base" latinLnBrk="0" hangingPunct="0">
              <a:lnSpc>
                <a:spcPct val="100000"/>
              </a:lnSpc>
              <a:spcBef>
                <a:spcPct val="0"/>
              </a:spcBef>
              <a:spcAft>
                <a:spcPct val="0"/>
              </a:spcAft>
              <a:buClrTx/>
              <a:buSzTx/>
              <a:buFontTx/>
              <a:buNone/>
              <a:tabLst/>
            </a:pPr>
            <a:r>
              <a:rPr lang="en-US" sz="2000" dirty="0" smtClean="0"/>
              <a:t>[ ] defines a collection</a:t>
            </a:r>
            <a:endParaRPr kumimoji="0" lang="en-US" sz="2000" b="0" i="0" u="none" strike="noStrike" cap="none" normalizeH="0" baseline="0" dirty="0" smtClean="0">
              <a:ln>
                <a:noFill/>
              </a:ln>
              <a:effectLst/>
            </a:endParaRPr>
          </a:p>
        </p:txBody>
      </p:sp>
    </p:spTree>
    <p:extLst>
      <p:ext uri="{BB962C8B-B14F-4D97-AF65-F5344CB8AC3E}">
        <p14:creationId xmlns:p14="http://schemas.microsoft.com/office/powerpoint/2010/main" val="3069737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WCF Service Frameworks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WCF Data Services is data-oriented</a:t>
            </a:r>
          </a:p>
          <a:p>
            <a:pPr lvl="1"/>
            <a:r>
              <a:rPr lang="en-US" dirty="0" smtClean="0"/>
              <a:t>Framework built on top of WCF and the Entity Framework</a:t>
            </a:r>
          </a:p>
          <a:p>
            <a:pPr lvl="1"/>
            <a:r>
              <a:rPr lang="en-US" dirty="0" smtClean="0"/>
              <a:t>Brings the Entity Framework entities to the client</a:t>
            </a:r>
          </a:p>
          <a:p>
            <a:pPr lvl="1"/>
            <a:r>
              <a:rPr lang="en-US" dirty="0" smtClean="0"/>
              <a:t>Allows clients to request data with REST syntax</a:t>
            </a:r>
          </a:p>
          <a:p>
            <a:pPr lvl="2"/>
            <a:r>
              <a:rPr lang="en-US" dirty="0" smtClean="0"/>
              <a:t>WCF Data Services are said to be </a:t>
            </a:r>
            <a:r>
              <a:rPr lang="en-US" dirty="0" err="1" smtClean="0"/>
              <a:t>RESTful</a:t>
            </a:r>
            <a:endParaRPr lang="en-US" dirty="0" smtClean="0"/>
          </a:p>
          <a:p>
            <a:pPr lvl="1"/>
            <a:r>
              <a:rPr lang="en-US" dirty="0" smtClean="0"/>
              <a:t>Data can be returned in </a:t>
            </a:r>
            <a:r>
              <a:rPr lang="en-US" dirty="0" err="1" smtClean="0"/>
              <a:t>AtomPub</a:t>
            </a:r>
            <a:r>
              <a:rPr lang="en-US" dirty="0" smtClean="0"/>
              <a:t> or JSON formats</a:t>
            </a:r>
            <a:endParaRPr lang="en-US" dirty="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Services in .NET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30411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Service </a:t>
            </a:r>
            <a:r>
              <a:rPr lang="fr-FR" dirty="0" err="1" smtClean="0"/>
              <a:t>oriented</a:t>
            </a:r>
            <a:r>
              <a:rPr lang="fr-FR" dirty="0" smtClean="0"/>
              <a:t> architecture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WCF - Introduction</a:t>
            </a:r>
            <a:endParaRPr lang="fr-FR" dirty="0"/>
          </a:p>
        </p:txBody>
      </p:sp>
    </p:spTree>
    <p:extLst>
      <p:ext uri="{BB962C8B-B14F-4D97-AF65-F5344CB8AC3E}">
        <p14:creationId xmlns:p14="http://schemas.microsoft.com/office/powerpoint/2010/main" val="24737738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WCF Data Services</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smtClean="0"/>
              <a:t>Previously called ADO.NET Data Services</a:t>
            </a:r>
          </a:p>
          <a:p>
            <a:pPr eaLnBrk="1" hangingPunct="1">
              <a:spcAft>
                <a:spcPct val="30000"/>
              </a:spcAft>
            </a:pPr>
            <a:r>
              <a:rPr lang="en-US" sz="2800" dirty="0" smtClean="0"/>
              <a:t>Create services that use the </a:t>
            </a:r>
            <a:r>
              <a:rPr lang="en-US" sz="2800" dirty="0" err="1" smtClean="0"/>
              <a:t>ODATAProtocol</a:t>
            </a:r>
            <a:r>
              <a:rPr lang="en-US" sz="2800" dirty="0" smtClean="0"/>
              <a:t> using RESTful semantic.</a:t>
            </a:r>
          </a:p>
          <a:p>
            <a:pPr eaLnBrk="1" hangingPunct="1">
              <a:spcAft>
                <a:spcPct val="30000"/>
              </a:spcAft>
            </a:pPr>
            <a:r>
              <a:rPr lang="en-US" sz="2800" dirty="0" smtClean="0"/>
              <a:t>Server and Client libraries</a:t>
            </a:r>
          </a:p>
          <a:p>
            <a:pPr eaLnBrk="1" hangingPunct="1">
              <a:spcAft>
                <a:spcPct val="30000"/>
              </a:spcAft>
            </a:pPr>
            <a:endParaRPr lang="en-US" sz="2800" dirty="0" smtClean="0"/>
          </a:p>
          <a:p>
            <a:pPr eaLnBrk="1" hangingPunct="1">
              <a:spcAft>
                <a:spcPct val="30000"/>
              </a:spcAft>
            </a:pPr>
            <a:endParaRPr lang="en-US" sz="2400" dirty="0"/>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72638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WCF RIA Services</a:t>
            </a: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smtClean="0"/>
              <a:t>Server-side technology that automatically generates client-side objects</a:t>
            </a:r>
          </a:p>
          <a:p>
            <a:pPr eaLnBrk="1" hangingPunct="1">
              <a:spcAft>
                <a:spcPct val="30000"/>
              </a:spcAft>
            </a:pPr>
            <a:r>
              <a:rPr lang="en-US" sz="2800" dirty="0" smtClean="0"/>
              <a:t>Deal with the server for you</a:t>
            </a:r>
          </a:p>
          <a:p>
            <a:pPr eaLnBrk="1" hangingPunct="1">
              <a:spcAft>
                <a:spcPct val="30000"/>
              </a:spcAft>
            </a:pPr>
            <a:r>
              <a:rPr lang="en-US" sz="2800" dirty="0" smtClean="0"/>
              <a:t>Provides client-side validation</a:t>
            </a:r>
          </a:p>
          <a:p>
            <a:pPr eaLnBrk="1" hangingPunct="1">
              <a:spcAft>
                <a:spcPct val="30000"/>
              </a:spcAft>
            </a:pPr>
            <a:r>
              <a:rPr lang="fr-FR" sz="2800" dirty="0" smtClean="0"/>
              <a:t>Can </a:t>
            </a:r>
            <a:r>
              <a:rPr lang="fr-FR" sz="2800" dirty="0" err="1" smtClean="0"/>
              <a:t>be</a:t>
            </a:r>
            <a:r>
              <a:rPr lang="fr-FR" sz="2800" dirty="0" smtClean="0"/>
              <a:t> </a:t>
            </a:r>
            <a:r>
              <a:rPr lang="fr-FR" sz="2800" dirty="0" err="1" smtClean="0"/>
              <a:t>used</a:t>
            </a:r>
            <a:r>
              <a:rPr lang="fr-FR" sz="2800" dirty="0" smtClean="0"/>
              <a:t> for Silverlight or ASP.NET MVC clients</a:t>
            </a:r>
            <a:endParaRPr lang="en-US" sz="2400" dirty="0"/>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42319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WCF and SOA</a:t>
            </a:r>
          </a:p>
        </p:txBody>
      </p:sp>
      <p:sp>
        <p:nvSpPr>
          <p:cNvPr id="18434" name="Espace réservé du contenu 2"/>
          <p:cNvSpPr>
            <a:spLocks noGrp="1"/>
          </p:cNvSpPr>
          <p:nvPr>
            <p:ph idx="1"/>
          </p:nvPr>
        </p:nvSpPr>
        <p:spPr>
          <a:xfrm>
            <a:off x="251520" y="1128713"/>
            <a:ext cx="8641655" cy="4230687"/>
          </a:xfrm>
          <a:noFill/>
        </p:spPr>
        <p:txBody>
          <a:bodyPr/>
          <a:lstStyle/>
          <a:p>
            <a:pPr eaLnBrk="1" hangingPunct="1">
              <a:spcBef>
                <a:spcPts val="600"/>
              </a:spcBef>
              <a:spcAft>
                <a:spcPts val="0"/>
              </a:spcAft>
            </a:pPr>
            <a:r>
              <a:rPr lang="en-US" sz="2800" dirty="0" smtClean="0"/>
              <a:t>WCF supports SOA:</a:t>
            </a:r>
          </a:p>
          <a:p>
            <a:pPr lvl="1">
              <a:spcBef>
                <a:spcPts val="600"/>
              </a:spcBef>
              <a:spcAft>
                <a:spcPts val="0"/>
              </a:spcAft>
            </a:pPr>
            <a:r>
              <a:rPr lang="fr-FR" sz="2400" dirty="0" smtClean="0"/>
              <a:t> Most </a:t>
            </a:r>
            <a:r>
              <a:rPr lang="fr-FR" sz="2400" dirty="0" err="1" smtClean="0"/>
              <a:t>developers</a:t>
            </a:r>
            <a:r>
              <a:rPr lang="fr-FR" sz="2400" dirty="0" smtClean="0"/>
              <a:t> do not have to </a:t>
            </a:r>
            <a:r>
              <a:rPr lang="fr-FR" sz="2400" dirty="0" err="1" smtClean="0"/>
              <a:t>learn</a:t>
            </a:r>
            <a:r>
              <a:rPr lang="fr-FR" sz="2400" dirty="0" smtClean="0"/>
              <a:t> WSDL</a:t>
            </a:r>
          </a:p>
          <a:p>
            <a:pPr lvl="1">
              <a:spcBef>
                <a:spcPts val="600"/>
              </a:spcBef>
              <a:spcAft>
                <a:spcPts val="0"/>
              </a:spcAft>
            </a:pPr>
            <a:r>
              <a:rPr lang="fr-FR" sz="2400" dirty="0" smtClean="0"/>
              <a:t> </a:t>
            </a:r>
            <a:r>
              <a:rPr lang="fr-FR" sz="2400" dirty="0"/>
              <a:t>Lots of </a:t>
            </a:r>
            <a:r>
              <a:rPr lang="fr-FR" sz="2400" dirty="0" err="1" smtClean="0"/>
              <a:t>functionalities</a:t>
            </a:r>
            <a:r>
              <a:rPr lang="fr-FR" sz="2400" dirty="0" smtClean="0"/>
              <a:t> are </a:t>
            </a:r>
            <a:r>
              <a:rPr lang="fr-FR" sz="2400" dirty="0" err="1"/>
              <a:t>handled</a:t>
            </a:r>
            <a:r>
              <a:rPr lang="fr-FR" sz="2400" dirty="0"/>
              <a:t> by the </a:t>
            </a:r>
            <a:r>
              <a:rPr lang="fr-FR" sz="2400" dirty="0" err="1"/>
              <a:t>runtime</a:t>
            </a:r>
            <a:endParaRPr lang="fr-FR" sz="2400" dirty="0"/>
          </a:p>
          <a:p>
            <a:pPr lvl="1">
              <a:spcBef>
                <a:spcPts val="600"/>
              </a:spcBef>
              <a:spcAft>
                <a:spcPts val="0"/>
              </a:spcAft>
            </a:pPr>
            <a:r>
              <a:rPr lang="fr-FR" sz="2400" dirty="0"/>
              <a:t> Tools to </a:t>
            </a:r>
            <a:r>
              <a:rPr lang="fr-FR" sz="2400" dirty="0" err="1"/>
              <a:t>enable</a:t>
            </a:r>
            <a:r>
              <a:rPr lang="fr-FR" sz="2400" dirty="0"/>
              <a:t> </a:t>
            </a:r>
            <a:r>
              <a:rPr lang="fr-FR" sz="2400" dirty="0" err="1"/>
              <a:t>easy</a:t>
            </a:r>
            <a:r>
              <a:rPr lang="fr-FR" sz="2400" dirty="0"/>
              <a:t> </a:t>
            </a:r>
            <a:r>
              <a:rPr lang="fr-FR" sz="2400" dirty="0" err="1"/>
              <a:t>creation</a:t>
            </a:r>
            <a:r>
              <a:rPr lang="fr-FR" sz="2400" dirty="0"/>
              <a:t> and </a:t>
            </a:r>
            <a:r>
              <a:rPr lang="fr-FR" sz="2400" dirty="0" err="1"/>
              <a:t>consumption</a:t>
            </a:r>
            <a:r>
              <a:rPr lang="fr-FR" sz="2400" dirty="0"/>
              <a:t> of </a:t>
            </a:r>
            <a:r>
              <a:rPr lang="fr-FR" sz="2400" dirty="0" smtClean="0"/>
              <a:t>services</a:t>
            </a:r>
          </a:p>
          <a:p>
            <a:pPr>
              <a:spcBef>
                <a:spcPts val="600"/>
              </a:spcBef>
              <a:spcAft>
                <a:spcPts val="0"/>
              </a:spcAft>
            </a:pPr>
            <a:r>
              <a:rPr lang="fr-FR" sz="2800" dirty="0" err="1" smtClean="0"/>
              <a:t>However</a:t>
            </a:r>
            <a:r>
              <a:rPr lang="fr-FR" sz="2800" dirty="0" smtClean="0"/>
              <a:t>:</a:t>
            </a:r>
          </a:p>
          <a:p>
            <a:pPr lvl="1">
              <a:spcBef>
                <a:spcPts val="600"/>
              </a:spcBef>
              <a:spcAft>
                <a:spcPts val="0"/>
              </a:spcAft>
            </a:pPr>
            <a:r>
              <a:rPr lang="fr-FR" sz="2400" dirty="0"/>
              <a:t>Just </a:t>
            </a:r>
            <a:r>
              <a:rPr lang="fr-FR" sz="2400" dirty="0" err="1"/>
              <a:t>because</a:t>
            </a:r>
            <a:r>
              <a:rPr lang="fr-FR" sz="2400" dirty="0"/>
              <a:t> </a:t>
            </a:r>
            <a:r>
              <a:rPr lang="fr-FR" sz="2400" dirty="0" err="1"/>
              <a:t>you</a:t>
            </a:r>
            <a:r>
              <a:rPr lang="fr-FR" sz="2400" dirty="0"/>
              <a:t> </a:t>
            </a:r>
            <a:r>
              <a:rPr lang="fr-FR" sz="2400" dirty="0" err="1" smtClean="0"/>
              <a:t>exposed</a:t>
            </a:r>
            <a:r>
              <a:rPr lang="fr-FR" sz="2400" dirty="0" smtClean="0"/>
              <a:t> </a:t>
            </a:r>
            <a:r>
              <a:rPr lang="fr-FR" sz="2400" dirty="0"/>
              <a:t>an interface over a Web service </a:t>
            </a:r>
            <a:r>
              <a:rPr lang="fr-FR" sz="2400" dirty="0" err="1" smtClean="0"/>
              <a:t>does</a:t>
            </a:r>
            <a:r>
              <a:rPr lang="fr-FR" sz="2400" dirty="0" smtClean="0"/>
              <a:t> </a:t>
            </a:r>
            <a:r>
              <a:rPr lang="fr-FR" sz="2400" dirty="0"/>
              <a:t>not </a:t>
            </a:r>
            <a:r>
              <a:rPr lang="fr-FR" sz="2400" dirty="0" err="1"/>
              <a:t>mean</a:t>
            </a:r>
            <a:r>
              <a:rPr lang="fr-FR" sz="2400" dirty="0"/>
              <a:t> </a:t>
            </a:r>
            <a:r>
              <a:rPr lang="fr-FR" sz="2400" dirty="0" err="1"/>
              <a:t>that</a:t>
            </a:r>
            <a:r>
              <a:rPr lang="fr-FR" sz="2400" dirty="0"/>
              <a:t> </a:t>
            </a:r>
            <a:r>
              <a:rPr lang="fr-FR" sz="2400" dirty="0" err="1"/>
              <a:t>you</a:t>
            </a:r>
            <a:r>
              <a:rPr lang="fr-FR" sz="2400" dirty="0"/>
              <a:t> have </a:t>
            </a:r>
            <a:r>
              <a:rPr lang="fr-FR" sz="2400" dirty="0" err="1"/>
              <a:t>created</a:t>
            </a:r>
            <a:r>
              <a:rPr lang="fr-FR" sz="2400" dirty="0"/>
              <a:t> part of an SOA</a:t>
            </a:r>
          </a:p>
          <a:p>
            <a:pPr lvl="1">
              <a:spcBef>
                <a:spcPts val="600"/>
              </a:spcBef>
              <a:spcAft>
                <a:spcPts val="0"/>
              </a:spcAft>
            </a:pPr>
            <a:r>
              <a:rPr lang="fr-FR" sz="2400" dirty="0"/>
              <a:t> WCF </a:t>
            </a:r>
            <a:r>
              <a:rPr lang="fr-FR" sz="2400" dirty="0" err="1" smtClean="0"/>
              <a:t>is</a:t>
            </a:r>
            <a:r>
              <a:rPr lang="fr-FR" sz="2400" dirty="0" smtClean="0"/>
              <a:t> a distribution </a:t>
            </a:r>
            <a:r>
              <a:rPr lang="fr-FR" sz="2400" dirty="0" err="1"/>
              <a:t>mechanism</a:t>
            </a:r>
            <a:r>
              <a:rPr lang="fr-FR" sz="2400" dirty="0"/>
              <a:t>, </a:t>
            </a:r>
            <a:r>
              <a:rPr lang="fr-FR" sz="2400" dirty="0" smtClean="0"/>
              <a:t>SOA </a:t>
            </a:r>
            <a:r>
              <a:rPr lang="fr-FR" sz="2400" dirty="0" err="1" smtClean="0"/>
              <a:t>is</a:t>
            </a:r>
            <a:r>
              <a:rPr lang="fr-FR" sz="2400" dirty="0" smtClean="0"/>
              <a:t> </a:t>
            </a:r>
            <a:r>
              <a:rPr lang="fr-FR" sz="2400" dirty="0" err="1" smtClean="0"/>
              <a:t>just</a:t>
            </a:r>
            <a:r>
              <a:rPr lang="fr-FR" sz="2400" dirty="0" smtClean="0"/>
              <a:t> a concept</a:t>
            </a:r>
            <a:endParaRPr lang="en-US" sz="2000" dirty="0"/>
          </a:p>
        </p:txBody>
      </p:sp>
      <p:sp>
        <p:nvSpPr>
          <p:cNvPr id="18435" name="Espace réservé du contenu 3"/>
          <p:cNvSpPr>
            <a:spLocks noGrp="1"/>
          </p:cNvSpPr>
          <p:nvPr>
            <p:ph sz="quarter" idx="13"/>
          </p:nvPr>
        </p:nvSpPr>
        <p:spPr/>
        <p:txBody>
          <a:bodyPr/>
          <a:lstStyle/>
          <a:p>
            <a:r>
              <a:rPr lang="fr-FR" dirty="0"/>
              <a:t>Services in .NET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solidFill>
                <a:prstClr val="black"/>
              </a:solidFill>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83178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0032424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(1/6)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Espace réservé du contenu 1"/>
          <p:cNvSpPr>
            <a:spLocks noGrp="1"/>
          </p:cNvSpPr>
          <p:nvPr>
            <p:ph idx="1"/>
          </p:nvPr>
        </p:nvSpPr>
        <p:spPr/>
        <p:txBody>
          <a:bodyPr/>
          <a:lstStyle/>
          <a:p>
            <a:r>
              <a:rPr lang="fr-FR" dirty="0" err="1" smtClean="0"/>
              <a:t>Create</a:t>
            </a:r>
            <a:r>
              <a:rPr lang="fr-FR" dirty="0" smtClean="0"/>
              <a:t> a new </a:t>
            </a:r>
            <a:r>
              <a:rPr lang="fr-FR" b="1" dirty="0" smtClean="0"/>
              <a:t>WCF Application Service</a:t>
            </a:r>
            <a:endParaRPr lang="en-US" b="1" dirty="0"/>
          </a:p>
        </p:txBody>
      </p:sp>
      <p:pic>
        <p:nvPicPr>
          <p:cNvPr id="8"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Image 2"/>
          <p:cNvPicPr>
            <a:picLocks noChangeAspect="1"/>
          </p:cNvPicPr>
          <p:nvPr/>
        </p:nvPicPr>
        <p:blipFill rotWithShape="1">
          <a:blip r:embed="rId3"/>
          <a:srcRect l="-1" t="4279" r="14246" b="43015"/>
          <a:stretch/>
        </p:blipFill>
        <p:spPr>
          <a:xfrm>
            <a:off x="1126380" y="1849388"/>
            <a:ext cx="7097613" cy="302483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99690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800" dirty="0" err="1" smtClean="0"/>
              <a:t>Your</a:t>
            </a:r>
            <a:r>
              <a:rPr lang="fr-FR" sz="2800" dirty="0" smtClean="0"/>
              <a:t> service </a:t>
            </a:r>
            <a:r>
              <a:rPr lang="fr-FR" sz="2800" dirty="0" err="1" smtClean="0"/>
              <a:t>will</a:t>
            </a:r>
            <a:r>
              <a:rPr lang="fr-FR" sz="2800" dirty="0" smtClean="0"/>
              <a:t> have </a:t>
            </a:r>
            <a:r>
              <a:rPr lang="fr-FR" sz="2800" dirty="0" err="1" smtClean="0"/>
              <a:t>three</a:t>
            </a:r>
            <a:r>
              <a:rPr lang="fr-FR" sz="2800" dirty="0" smtClean="0"/>
              <a:t> </a:t>
            </a:r>
            <a:r>
              <a:rPr lang="fr-FR" sz="2800" dirty="0" err="1" smtClean="0"/>
              <a:t>functions</a:t>
            </a:r>
            <a:r>
              <a:rPr lang="fr-FR" sz="2800" dirty="0" smtClean="0"/>
              <a:t>:</a:t>
            </a:r>
          </a:p>
          <a:p>
            <a:pPr lvl="1"/>
            <a:r>
              <a:rPr lang="fr-FR" sz="2400" i="1" dirty="0" smtClean="0"/>
              <a:t>List&lt;Person&gt;</a:t>
            </a:r>
            <a:r>
              <a:rPr lang="fr-FR" sz="2400" dirty="0" smtClean="0"/>
              <a:t> </a:t>
            </a:r>
            <a:r>
              <a:rPr lang="fr-FR" sz="2400" dirty="0" err="1" smtClean="0"/>
              <a:t>GetPersons</a:t>
            </a:r>
            <a:r>
              <a:rPr lang="fr-FR" sz="2400" dirty="0" smtClean="0"/>
              <a:t>()</a:t>
            </a:r>
          </a:p>
          <a:p>
            <a:pPr lvl="1"/>
            <a:r>
              <a:rPr lang="fr-FR" sz="2400" i="1" dirty="0" err="1" smtClean="0"/>
              <a:t>void</a:t>
            </a:r>
            <a:r>
              <a:rPr lang="fr-FR" sz="2400" i="1" dirty="0" smtClean="0"/>
              <a:t> </a:t>
            </a:r>
            <a:r>
              <a:rPr lang="fr-FR" sz="2400" dirty="0" err="1" smtClean="0"/>
              <a:t>CreatePerson</a:t>
            </a:r>
            <a:r>
              <a:rPr lang="fr-FR" sz="2400" dirty="0" smtClean="0"/>
              <a:t>()</a:t>
            </a:r>
          </a:p>
          <a:p>
            <a:pPr lvl="1"/>
            <a:r>
              <a:rPr lang="fr-FR" sz="2400" i="1" dirty="0" smtClean="0"/>
              <a:t>Person</a:t>
            </a:r>
            <a:r>
              <a:rPr lang="fr-FR" sz="2400" dirty="0" smtClean="0"/>
              <a:t> </a:t>
            </a:r>
            <a:r>
              <a:rPr lang="fr-FR" sz="2400" dirty="0" err="1" smtClean="0"/>
              <a:t>GetPerson</a:t>
            </a:r>
            <a:r>
              <a:rPr lang="fr-FR" sz="2400" dirty="0" smtClean="0"/>
              <a:t>(</a:t>
            </a:r>
            <a:r>
              <a:rPr lang="fr-FR" sz="2400" dirty="0" err="1" smtClean="0"/>
              <a:t>int</a:t>
            </a:r>
            <a:r>
              <a:rPr lang="fr-FR" sz="2400" dirty="0" smtClean="0"/>
              <a:t> </a:t>
            </a:r>
            <a:r>
              <a:rPr lang="fr-FR" sz="2400" dirty="0" err="1" smtClean="0"/>
              <a:t>idBooster</a:t>
            </a:r>
            <a:r>
              <a:rPr lang="fr-FR" sz="2400" dirty="0" smtClean="0"/>
              <a:t>)</a:t>
            </a:r>
            <a:endParaRPr lang="fr-FR" sz="2400" dirty="0" smtClean="0"/>
          </a:p>
          <a:p>
            <a:pPr marL="457200" lvl="1" indent="0">
              <a:buNone/>
            </a:pPr>
            <a:endParaRPr lang="fr-FR" sz="2400" dirty="0" smtClean="0"/>
          </a:p>
          <a:p>
            <a:r>
              <a:rPr lang="fr-FR" sz="2800" dirty="0" smtClean="0"/>
              <a:t>Write </a:t>
            </a:r>
            <a:r>
              <a:rPr lang="fr-FR" sz="2800" dirty="0"/>
              <a:t>in </a:t>
            </a:r>
            <a:r>
              <a:rPr lang="fr-FR" sz="2800" dirty="0" err="1"/>
              <a:t>I</a:t>
            </a:r>
            <a:r>
              <a:rPr lang="fr-FR" sz="2800" i="1" dirty="0" err="1">
                <a:solidFill>
                  <a:schemeClr val="bg1">
                    <a:lumMod val="65000"/>
                  </a:schemeClr>
                </a:solidFill>
              </a:rPr>
              <a:t>YourService</a:t>
            </a:r>
            <a:r>
              <a:rPr lang="fr-FR" sz="2800" dirty="0" err="1"/>
              <a:t>.cs</a:t>
            </a:r>
            <a:r>
              <a:rPr lang="fr-FR" sz="2800" dirty="0"/>
              <a:t> </a:t>
            </a:r>
            <a:r>
              <a:rPr lang="fr-FR" sz="2800" dirty="0" smtClean="0"/>
              <a:t>the </a:t>
            </a:r>
            <a:r>
              <a:rPr lang="fr-FR" sz="2800" dirty="0" err="1" smtClean="0"/>
              <a:t>method</a:t>
            </a:r>
            <a:r>
              <a:rPr lang="fr-FR" sz="2800" dirty="0" smtClean="0"/>
              <a:t> signatures</a:t>
            </a:r>
            <a:endParaRPr lang="fr-FR" sz="2800" dirty="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(2/6)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473971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800" dirty="0" err="1" smtClean="0"/>
              <a:t>Create</a:t>
            </a:r>
            <a:r>
              <a:rPr lang="fr-FR" sz="2800" dirty="0" smtClean="0"/>
              <a:t> a class </a:t>
            </a:r>
            <a:r>
              <a:rPr lang="fr-FR" sz="2800" b="1" dirty="0" smtClean="0"/>
              <a:t>Person</a:t>
            </a:r>
            <a:r>
              <a:rPr lang="fr-FR" sz="2800" dirty="0" smtClean="0"/>
              <a:t> </a:t>
            </a:r>
            <a:r>
              <a:rPr lang="fr-FR" sz="2800" dirty="0" err="1" smtClean="0"/>
              <a:t>with</a:t>
            </a:r>
            <a:r>
              <a:rPr lang="fr-FR" sz="2800" dirty="0" smtClean="0"/>
              <a:t> </a:t>
            </a:r>
            <a:r>
              <a:rPr lang="fr-FR" sz="2800" dirty="0" err="1" smtClean="0"/>
              <a:t>these</a:t>
            </a:r>
            <a:r>
              <a:rPr lang="fr-FR" sz="2800" dirty="0" smtClean="0"/>
              <a:t> </a:t>
            </a:r>
            <a:r>
              <a:rPr lang="fr-FR" sz="2800" dirty="0" err="1" smtClean="0"/>
              <a:t>properties</a:t>
            </a:r>
            <a:r>
              <a:rPr lang="fr-FR" sz="2800" dirty="0" smtClean="0"/>
              <a:t>:</a:t>
            </a:r>
          </a:p>
          <a:p>
            <a:pPr lvl="1"/>
            <a:r>
              <a:rPr lang="fr-FR" sz="2400" dirty="0"/>
              <a:t>A string </a:t>
            </a:r>
            <a:r>
              <a:rPr lang="fr-FR" sz="2400" b="1" dirty="0" err="1"/>
              <a:t>FirstName</a:t>
            </a:r>
            <a:endParaRPr lang="fr-FR" sz="2400" b="1" dirty="0"/>
          </a:p>
          <a:p>
            <a:pPr lvl="1"/>
            <a:r>
              <a:rPr lang="fr-FR" sz="2400" dirty="0"/>
              <a:t>A string </a:t>
            </a:r>
            <a:r>
              <a:rPr lang="fr-FR" sz="2400" b="1" dirty="0" err="1"/>
              <a:t>LastName</a:t>
            </a:r>
            <a:endParaRPr lang="fr-FR" sz="2400" b="1" dirty="0"/>
          </a:p>
          <a:p>
            <a:pPr lvl="1"/>
            <a:r>
              <a:rPr lang="fr-FR" sz="2400" dirty="0"/>
              <a:t>An </a:t>
            </a:r>
            <a:r>
              <a:rPr lang="fr-FR" sz="2400" dirty="0" err="1"/>
              <a:t>int</a:t>
            </a:r>
            <a:r>
              <a:rPr lang="fr-FR" sz="2400" dirty="0"/>
              <a:t> </a:t>
            </a:r>
            <a:r>
              <a:rPr lang="fr-FR" sz="2400" b="1" dirty="0" smtClean="0"/>
              <a:t>Age</a:t>
            </a:r>
          </a:p>
          <a:p>
            <a:pPr lvl="1"/>
            <a:r>
              <a:rPr lang="fr-FR" b="1" dirty="0" smtClean="0"/>
              <a:t>An </a:t>
            </a:r>
            <a:r>
              <a:rPr lang="fr-FR" b="1" dirty="0" err="1" smtClean="0"/>
              <a:t>int</a:t>
            </a:r>
            <a:r>
              <a:rPr lang="fr-FR" b="1" dirty="0" smtClean="0"/>
              <a:t> </a:t>
            </a:r>
            <a:r>
              <a:rPr lang="fr-FR" b="1" dirty="0" err="1" smtClean="0"/>
              <a:t>IdBooster</a:t>
            </a:r>
            <a:endParaRPr lang="fr-FR" sz="2400" dirty="0" smtClean="0"/>
          </a:p>
          <a:p>
            <a:r>
              <a:rPr lang="fr-FR" sz="2800" dirty="0" err="1" smtClean="0"/>
              <a:t>Get</a:t>
            </a:r>
            <a:r>
              <a:rPr lang="fr-FR" sz="2800" dirty="0" smtClean="0"/>
              <a:t> inspiration </a:t>
            </a:r>
            <a:r>
              <a:rPr lang="fr-FR" sz="2800" dirty="0" err="1" smtClean="0"/>
              <a:t>from</a:t>
            </a:r>
            <a:r>
              <a:rPr lang="fr-FR" sz="2800" dirty="0" smtClean="0"/>
              <a:t> </a:t>
            </a:r>
            <a:r>
              <a:rPr lang="fr-FR" sz="2800" dirty="0" err="1" smtClean="0"/>
              <a:t>CompositeType</a:t>
            </a:r>
            <a:r>
              <a:rPr lang="fr-FR" sz="2800" dirty="0" smtClean="0"/>
              <a:t> in </a:t>
            </a:r>
            <a:r>
              <a:rPr lang="fr-FR" sz="2800" dirty="0" err="1" smtClean="0"/>
              <a:t>I</a:t>
            </a:r>
            <a:r>
              <a:rPr lang="fr-FR" sz="2800" i="1" dirty="0" err="1" smtClean="0">
                <a:solidFill>
                  <a:schemeClr val="bg1">
                    <a:lumMod val="65000"/>
                  </a:schemeClr>
                </a:solidFill>
              </a:rPr>
              <a:t>YourService</a:t>
            </a:r>
            <a:r>
              <a:rPr lang="fr-FR" sz="2800" dirty="0" err="1" smtClean="0"/>
              <a:t>.cs</a:t>
            </a:r>
            <a:endParaRPr lang="fr-FR" sz="2800" dirty="0" smtClean="0"/>
          </a:p>
          <a:p>
            <a:pPr lvl="1"/>
            <a:endParaRPr lang="fr-FR" sz="2400" b="1" dirty="0" smtClean="0"/>
          </a:p>
          <a:p>
            <a:r>
              <a:rPr lang="fr-FR" sz="2800" dirty="0" err="1" smtClean="0"/>
              <a:t>Create</a:t>
            </a:r>
            <a:r>
              <a:rPr lang="fr-FR" sz="2800" dirty="0" smtClean="0"/>
              <a:t> in </a:t>
            </a:r>
            <a:r>
              <a:rPr lang="fr-FR" sz="2800" i="1" dirty="0" err="1" smtClean="0">
                <a:solidFill>
                  <a:schemeClr val="bg1">
                    <a:lumMod val="65000"/>
                  </a:schemeClr>
                </a:solidFill>
              </a:rPr>
              <a:t>YourService</a:t>
            </a:r>
            <a:r>
              <a:rPr lang="fr-FR" sz="2800" dirty="0" err="1" smtClean="0"/>
              <a:t>.svc</a:t>
            </a:r>
            <a:r>
              <a:rPr lang="fr-FR" sz="2800" dirty="0" smtClean="0"/>
              <a:t> a </a:t>
            </a:r>
            <a:r>
              <a:rPr lang="fr-FR" sz="2800" dirty="0" err="1" smtClean="0"/>
              <a:t>static</a:t>
            </a:r>
            <a:r>
              <a:rPr lang="fr-FR" sz="2800" dirty="0" smtClean="0"/>
              <a:t> List&lt;Person&gt;</a:t>
            </a:r>
          </a:p>
          <a:p>
            <a:pPr lvl="1"/>
            <a:r>
              <a:rPr lang="fr-FR" sz="2400" dirty="0" err="1" smtClean="0"/>
              <a:t>We’ll</a:t>
            </a:r>
            <a:r>
              <a:rPr lang="fr-FR" sz="2400" dirty="0" smtClean="0"/>
              <a:t> use </a:t>
            </a:r>
            <a:r>
              <a:rPr lang="fr-FR" sz="2400" dirty="0" err="1" smtClean="0"/>
              <a:t>it</a:t>
            </a:r>
            <a:r>
              <a:rPr lang="fr-FR" sz="2400" dirty="0" smtClean="0"/>
              <a:t> to </a:t>
            </a:r>
            <a:r>
              <a:rPr lang="fr-FR" sz="2400" dirty="0" err="1" smtClean="0"/>
              <a:t>save</a:t>
            </a:r>
            <a:r>
              <a:rPr lang="fr-FR" sz="2400" dirty="0" smtClean="0"/>
              <a:t> </a:t>
            </a:r>
            <a:r>
              <a:rPr lang="fr-FR" sz="2400" dirty="0" err="1" smtClean="0"/>
              <a:t>our</a:t>
            </a:r>
            <a:r>
              <a:rPr lang="fr-FR" sz="2400" dirty="0" smtClean="0"/>
              <a:t> Person </a:t>
            </a:r>
            <a:r>
              <a:rPr lang="fr-FR" sz="2400" dirty="0" err="1" smtClean="0"/>
              <a:t>objects</a:t>
            </a:r>
            <a:endParaRPr lang="fr-FR" sz="2400" dirty="0" smtClean="0"/>
          </a:p>
          <a:p>
            <a:endParaRPr lang="fr-FR" dirty="0" smtClean="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(3/6)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11415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Remove</a:t>
            </a:r>
            <a:r>
              <a:rPr lang="fr-FR" dirty="0" smtClean="0"/>
              <a:t> </a:t>
            </a:r>
            <a:r>
              <a:rPr lang="fr-FR" dirty="0" err="1" smtClean="0"/>
              <a:t>from</a:t>
            </a:r>
            <a:r>
              <a:rPr lang="fr-FR" dirty="0"/>
              <a:t> </a:t>
            </a:r>
            <a:r>
              <a:rPr lang="fr-FR" i="1" dirty="0" err="1" smtClean="0">
                <a:solidFill>
                  <a:schemeClr val="bg1">
                    <a:lumMod val="65000"/>
                  </a:schemeClr>
                </a:solidFill>
              </a:rPr>
              <a:t>YourService</a:t>
            </a:r>
            <a:r>
              <a:rPr lang="fr-FR" dirty="0" err="1" smtClean="0"/>
              <a:t>.svc</a:t>
            </a:r>
            <a:r>
              <a:rPr lang="fr-FR" dirty="0" smtClean="0"/>
              <a:t> </a:t>
            </a:r>
            <a:r>
              <a:rPr lang="fr-FR" dirty="0"/>
              <a:t>:</a:t>
            </a:r>
            <a:endParaRPr lang="fr-FR" dirty="0" smtClean="0"/>
          </a:p>
          <a:p>
            <a:pPr lvl="1"/>
            <a:r>
              <a:rPr lang="fr-FR" b="1" dirty="0" err="1" smtClean="0"/>
              <a:t>GetData</a:t>
            </a:r>
            <a:r>
              <a:rPr lang="fr-FR" b="1" dirty="0" smtClean="0"/>
              <a:t>()</a:t>
            </a:r>
            <a:r>
              <a:rPr lang="fr-FR" dirty="0" smtClean="0"/>
              <a:t> </a:t>
            </a:r>
          </a:p>
          <a:p>
            <a:pPr lvl="1"/>
            <a:r>
              <a:rPr lang="en-US" b="1" dirty="0" err="1" smtClean="0"/>
              <a:t>GetDataUsingDataContract</a:t>
            </a:r>
            <a:r>
              <a:rPr lang="en-US" b="1" dirty="0" smtClean="0"/>
              <a:t>()</a:t>
            </a:r>
          </a:p>
          <a:p>
            <a:r>
              <a:rPr lang="fr-FR" dirty="0" err="1" smtClean="0"/>
              <a:t>Remove</a:t>
            </a:r>
            <a:r>
              <a:rPr lang="fr-FR" dirty="0" smtClean="0"/>
              <a:t> </a:t>
            </a:r>
            <a:r>
              <a:rPr lang="fr-FR" dirty="0" err="1" smtClean="0"/>
              <a:t>from</a:t>
            </a:r>
            <a:r>
              <a:rPr lang="fr-FR" dirty="0" smtClean="0"/>
              <a:t> </a:t>
            </a:r>
            <a:r>
              <a:rPr lang="fr-FR" dirty="0" err="1" smtClean="0"/>
              <a:t>I</a:t>
            </a:r>
            <a:r>
              <a:rPr lang="fr-FR" i="1" dirty="0" err="1" smtClean="0">
                <a:solidFill>
                  <a:schemeClr val="bg1">
                    <a:lumMod val="65000"/>
                  </a:schemeClr>
                </a:solidFill>
              </a:rPr>
              <a:t>YourService</a:t>
            </a:r>
            <a:r>
              <a:rPr lang="fr-FR" dirty="0" err="1" smtClean="0"/>
              <a:t>.cs</a:t>
            </a:r>
            <a:r>
              <a:rPr lang="fr-FR" dirty="0" smtClean="0"/>
              <a:t> :</a:t>
            </a:r>
          </a:p>
          <a:p>
            <a:pPr lvl="1"/>
            <a:r>
              <a:rPr lang="fr-FR" b="1" dirty="0" err="1" smtClean="0"/>
              <a:t>GetData</a:t>
            </a:r>
            <a:r>
              <a:rPr lang="fr-FR" b="1" dirty="0" smtClean="0"/>
              <a:t>() </a:t>
            </a:r>
            <a:r>
              <a:rPr lang="fr-FR" dirty="0" smtClean="0"/>
              <a:t>signature</a:t>
            </a:r>
          </a:p>
          <a:p>
            <a:pPr lvl="1"/>
            <a:r>
              <a:rPr lang="en-US" b="1" dirty="0" err="1"/>
              <a:t>GetDataUsingDataContract</a:t>
            </a:r>
            <a:r>
              <a:rPr lang="en-US" b="1" dirty="0" smtClean="0"/>
              <a:t>() </a:t>
            </a:r>
            <a:r>
              <a:rPr lang="en-US" dirty="0" smtClean="0"/>
              <a:t>signature</a:t>
            </a:r>
          </a:p>
          <a:p>
            <a:pPr lvl="1"/>
            <a:r>
              <a:rPr lang="fr-FR" b="1" dirty="0" err="1" smtClean="0"/>
              <a:t>CompositeType</a:t>
            </a:r>
            <a:r>
              <a:rPr lang="fr-FR" dirty="0" smtClean="0"/>
              <a:t> </a:t>
            </a:r>
            <a:r>
              <a:rPr lang="fr-FR" dirty="0" err="1" smtClean="0"/>
              <a:t>definition</a:t>
            </a:r>
            <a:endParaRPr lang="en-US" dirty="0" smtClean="0"/>
          </a:p>
          <a:p>
            <a:endParaRPr lang="fr-FR" dirty="0" smtClean="0"/>
          </a:p>
          <a:p>
            <a:pPr lvl="1"/>
            <a:endParaRPr lang="en-US" dirty="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(4/6)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3522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Launch</a:t>
            </a:r>
            <a:r>
              <a:rPr lang="fr-FR" dirty="0" smtClean="0"/>
              <a:t> </a:t>
            </a:r>
            <a:r>
              <a:rPr lang="fr-FR" dirty="0" err="1" smtClean="0"/>
              <a:t>your</a:t>
            </a:r>
            <a:r>
              <a:rPr lang="fr-FR" dirty="0" smtClean="0"/>
              <a:t> </a:t>
            </a:r>
            <a:r>
              <a:rPr lang="fr-FR" dirty="0" err="1" smtClean="0"/>
              <a:t>project</a:t>
            </a:r>
            <a:r>
              <a:rPr lang="fr-FR" dirty="0" smtClean="0"/>
              <a:t> and </a:t>
            </a:r>
            <a:r>
              <a:rPr lang="fr-FR" dirty="0" err="1" smtClean="0"/>
              <a:t>send</a:t>
            </a:r>
            <a:r>
              <a:rPr lang="fr-FR" dirty="0" smtClean="0"/>
              <a:t> </a:t>
            </a:r>
            <a:r>
              <a:rPr lang="fr-FR" dirty="0" err="1" smtClean="0"/>
              <a:t>some</a:t>
            </a:r>
            <a:r>
              <a:rPr lang="fr-FR" dirty="0" smtClean="0"/>
              <a:t> values</a:t>
            </a:r>
          </a:p>
          <a:p>
            <a:pPr lvl="1"/>
            <a:r>
              <a:rPr lang="fr-FR" dirty="0" smtClean="0"/>
              <a:t>Use the </a:t>
            </a:r>
            <a:r>
              <a:rPr lang="fr-FR" b="1" dirty="0" smtClean="0"/>
              <a:t>WCF Test Client </a:t>
            </a:r>
            <a:r>
              <a:rPr lang="fr-FR" dirty="0" smtClean="0"/>
              <a:t>to do </a:t>
            </a:r>
            <a:r>
              <a:rPr lang="fr-FR" dirty="0" err="1" smtClean="0"/>
              <a:t>that</a:t>
            </a:r>
            <a:r>
              <a:rPr lang="fr-FR" dirty="0" smtClean="0"/>
              <a:t>!</a:t>
            </a:r>
          </a:p>
          <a:p>
            <a:pPr lvl="1"/>
            <a:endParaRPr lang="fr-FR" dirty="0"/>
          </a:p>
          <a:p>
            <a:r>
              <a:rPr lang="fr-FR" dirty="0" smtClean="0"/>
              <a:t>To </a:t>
            </a:r>
            <a:r>
              <a:rPr lang="fr-FR" dirty="0" err="1" smtClean="0"/>
              <a:t>launch</a:t>
            </a:r>
            <a:r>
              <a:rPr lang="fr-FR" dirty="0" smtClean="0"/>
              <a:t> WCF Test Client:</a:t>
            </a:r>
          </a:p>
          <a:p>
            <a:pPr lvl="1"/>
            <a:r>
              <a:rPr lang="fr-FR" dirty="0" smtClean="0"/>
              <a:t>Click on </a:t>
            </a:r>
            <a:r>
              <a:rPr lang="fr-FR" i="1" dirty="0" err="1" smtClean="0">
                <a:solidFill>
                  <a:schemeClr val="bg1">
                    <a:lumMod val="65000"/>
                  </a:schemeClr>
                </a:solidFill>
              </a:rPr>
              <a:t>YourService</a:t>
            </a:r>
            <a:r>
              <a:rPr lang="fr-FR" dirty="0" err="1" smtClean="0"/>
              <a:t>.svc</a:t>
            </a:r>
            <a:endParaRPr lang="fr-FR" dirty="0" smtClean="0"/>
          </a:p>
          <a:p>
            <a:pPr lvl="1"/>
            <a:r>
              <a:rPr lang="fr-FR" dirty="0" smtClean="0"/>
              <a:t>Hit F5 key</a:t>
            </a:r>
            <a:endParaRPr lang="fr-FR" dirty="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(5/6)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98219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err="1" smtClean="0"/>
              <a:t>Verify</a:t>
            </a:r>
            <a:r>
              <a:rPr lang="fr-FR" dirty="0" smtClean="0"/>
              <a:t> </a:t>
            </a:r>
            <a:r>
              <a:rPr lang="fr-FR" dirty="0" err="1" smtClean="0"/>
              <a:t>that</a:t>
            </a:r>
            <a:r>
              <a:rPr lang="fr-FR" dirty="0" smtClean="0"/>
              <a:t> </a:t>
            </a:r>
            <a:r>
              <a:rPr lang="fr-FR" dirty="0" err="1" smtClean="0"/>
              <a:t>your</a:t>
            </a:r>
            <a:r>
              <a:rPr lang="fr-FR" dirty="0" smtClean="0"/>
              <a:t> service </a:t>
            </a:r>
            <a:r>
              <a:rPr lang="fr-FR" dirty="0" err="1" smtClean="0"/>
              <a:t>works</a:t>
            </a:r>
            <a:r>
              <a:rPr lang="fr-FR" dirty="0" smtClean="0"/>
              <a:t>:</a:t>
            </a:r>
            <a:endParaRPr lang="en-US" dirty="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r>
              <a:rPr lang="fr-FR" dirty="0" smtClean="0">
                <a:ea typeface="ＭＳ Ｐゴシック" pitchFamily="34" charset="-128"/>
              </a:rPr>
              <a:t> (6/6)</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Image 2"/>
          <p:cNvPicPr>
            <a:picLocks noChangeAspect="1"/>
          </p:cNvPicPr>
          <p:nvPr/>
        </p:nvPicPr>
        <p:blipFill>
          <a:blip r:embed="rId4"/>
          <a:stretch>
            <a:fillRect/>
          </a:stretch>
        </p:blipFill>
        <p:spPr>
          <a:xfrm>
            <a:off x="251520" y="1921396"/>
            <a:ext cx="8663136" cy="302917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770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 to Services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Architecture</a:t>
            </a:r>
          </a:p>
        </p:txBody>
      </p:sp>
      <p:sp>
        <p:nvSpPr>
          <p:cNvPr id="7" name="Text Box 3"/>
          <p:cNvSpPr txBox="1">
            <a:spLocks noChangeArrowheads="1"/>
          </p:cNvSpPr>
          <p:nvPr/>
        </p:nvSpPr>
        <p:spPr bwMode="auto">
          <a:xfrm>
            <a:off x="467544" y="1139274"/>
            <a:ext cx="8459105" cy="179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63500" tIns="63500" rIns="63500" bIns="635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r>
              <a:rPr lang="en-US" sz="3600" b="1" dirty="0" smtClean="0">
                <a:solidFill>
                  <a:schemeClr val="bg1">
                    <a:lumMod val="50000"/>
                  </a:schemeClr>
                </a:solidFill>
                <a:latin typeface="+mn-lt"/>
              </a:rPr>
              <a:t>SOA </a:t>
            </a:r>
            <a:r>
              <a:rPr lang="en-US" sz="3600" b="1" dirty="0">
                <a:solidFill>
                  <a:schemeClr val="bg1">
                    <a:lumMod val="50000"/>
                  </a:schemeClr>
                </a:solidFill>
                <a:latin typeface="+mn-lt"/>
              </a:rPr>
              <a:t>i</a:t>
            </a:r>
            <a:r>
              <a:rPr lang="en-US" sz="3600" b="1" dirty="0" smtClean="0">
                <a:solidFill>
                  <a:schemeClr val="bg1">
                    <a:lumMod val="50000"/>
                  </a:schemeClr>
                </a:solidFill>
                <a:latin typeface="+mn-lt"/>
              </a:rPr>
              <a:t>s a </a:t>
            </a:r>
            <a:r>
              <a:rPr lang="en-US" sz="3600" b="1" dirty="0">
                <a:solidFill>
                  <a:schemeClr val="bg1">
                    <a:lumMod val="50000"/>
                  </a:schemeClr>
                </a:solidFill>
                <a:latin typeface="+mn-lt"/>
              </a:rPr>
              <a:t>loosely-coupled architecture designed to meet the business needs of the organization.</a:t>
            </a:r>
          </a:p>
        </p:txBody>
      </p:sp>
      <p:sp>
        <p:nvSpPr>
          <p:cNvPr id="8" name="Text Box 4"/>
          <p:cNvSpPr txBox="1">
            <a:spLocks noChangeArrowheads="1"/>
          </p:cNvSpPr>
          <p:nvPr/>
        </p:nvSpPr>
        <p:spPr bwMode="auto">
          <a:xfrm>
            <a:off x="5325554" y="2363410"/>
            <a:ext cx="3441800" cy="50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3500" tIns="63500" rIns="63500" bIns="63500"/>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r"/>
            <a:r>
              <a:rPr lang="en-US" sz="2800" b="1" dirty="0" smtClean="0">
                <a:latin typeface="+mj-lt"/>
              </a:rPr>
              <a:t>– Microsoft </a:t>
            </a:r>
            <a:endParaRPr lang="en-US" sz="2800" b="1" dirty="0">
              <a:solidFill>
                <a:schemeClr val="folHlink"/>
              </a:solidFill>
              <a:latin typeface="+mj-lt"/>
            </a:endParaRPr>
          </a:p>
        </p:txBody>
      </p:sp>
      <p:pic>
        <p:nvPicPr>
          <p:cNvPr id="9"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ext Box 3"/>
          <p:cNvSpPr txBox="1">
            <a:spLocks noChangeArrowheads="1"/>
          </p:cNvSpPr>
          <p:nvPr/>
        </p:nvSpPr>
        <p:spPr bwMode="auto">
          <a:xfrm>
            <a:off x="448654" y="3361556"/>
            <a:ext cx="8299810" cy="1790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63500" tIns="63500" rIns="63500" bIns="635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r>
              <a:rPr lang="en-US" sz="3600" b="1" dirty="0">
                <a:solidFill>
                  <a:schemeClr val="bg1">
                    <a:lumMod val="50000"/>
                  </a:schemeClr>
                </a:solidFill>
                <a:latin typeface="+mn-lt"/>
              </a:rPr>
              <a:t>SOA is </a:t>
            </a:r>
            <a:r>
              <a:rPr lang="en-US" sz="3600" b="1" dirty="0" smtClean="0">
                <a:solidFill>
                  <a:schemeClr val="bg1">
                    <a:lumMod val="50000"/>
                  </a:schemeClr>
                </a:solidFill>
                <a:latin typeface="+mn-lt"/>
              </a:rPr>
              <a:t>a </a:t>
            </a:r>
            <a:r>
              <a:rPr lang="en-US" sz="3600" b="1" dirty="0">
                <a:solidFill>
                  <a:schemeClr val="bg1">
                    <a:lumMod val="50000"/>
                  </a:schemeClr>
                </a:solidFill>
                <a:latin typeface="+mn-lt"/>
              </a:rPr>
              <a:t>set of components which can be invoked, and whose interface descriptions can be published and discovered </a:t>
            </a:r>
          </a:p>
        </p:txBody>
      </p:sp>
      <p:sp>
        <p:nvSpPr>
          <p:cNvPr id="11" name="Text Box 4"/>
          <p:cNvSpPr txBox="1">
            <a:spLocks noChangeArrowheads="1"/>
          </p:cNvSpPr>
          <p:nvPr/>
        </p:nvSpPr>
        <p:spPr bwMode="auto">
          <a:xfrm>
            <a:off x="5306664" y="4660603"/>
            <a:ext cx="3441800" cy="501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3500" tIns="63500" rIns="63500" bIns="63500"/>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a:lstStyle>
          <a:p>
            <a:pPr algn="r"/>
            <a:r>
              <a:rPr lang="en-US" sz="2800" b="1" dirty="0" smtClean="0">
                <a:latin typeface="+mj-lt"/>
              </a:rPr>
              <a:t>– W3C</a:t>
            </a:r>
            <a:endParaRPr lang="en-US" sz="2800" b="1" dirty="0">
              <a:solidFill>
                <a:schemeClr val="folHlink"/>
              </a:solidFill>
              <a:latin typeface="+mj-lt"/>
            </a:endParaRPr>
          </a:p>
        </p:txBody>
      </p:sp>
    </p:spTree>
    <p:extLst>
      <p:ext uri="{BB962C8B-B14F-4D97-AF65-F5344CB8AC3E}">
        <p14:creationId xmlns:p14="http://schemas.microsoft.com/office/powerpoint/2010/main" val="3626371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WCF Services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WCF and Web Services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Service Definition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Add the </a:t>
            </a:r>
            <a:r>
              <a:rPr lang="en-US" dirty="0" err="1" smtClean="0">
                <a:latin typeface="Courier New" pitchFamily="49" charset="0"/>
                <a:cs typeface="Courier New" pitchFamily="49" charset="0"/>
              </a:rPr>
              <a:t>WebGet</a:t>
            </a:r>
            <a:r>
              <a:rPr lang="en-US" dirty="0" smtClean="0"/>
              <a:t> attribute on published methods</a:t>
            </a:r>
          </a:p>
          <a:p>
            <a:pPr lvl="1"/>
            <a:r>
              <a:rPr lang="en-US" dirty="0" smtClean="0"/>
              <a:t>Clients will call with the </a:t>
            </a:r>
            <a:r>
              <a:rPr lang="en-US" dirty="0" smtClean="0">
                <a:latin typeface="Courier New" pitchFamily="49" charset="0"/>
                <a:cs typeface="Courier New" pitchFamily="49" charset="0"/>
              </a:rPr>
              <a:t>GET HTTP</a:t>
            </a:r>
            <a:r>
              <a:rPr lang="en-US" dirty="0" smtClean="0"/>
              <a:t> verb</a:t>
            </a:r>
          </a:p>
          <a:p>
            <a:pPr lvl="1"/>
            <a:r>
              <a:rPr lang="en-US" dirty="0" err="1" smtClean="0">
                <a:latin typeface="Courier New" pitchFamily="49" charset="0"/>
                <a:cs typeface="Courier New" pitchFamily="49" charset="0"/>
              </a:rPr>
              <a:t>UriTemplate</a:t>
            </a:r>
            <a:r>
              <a:rPr lang="en-US" dirty="0" smtClean="0"/>
              <a:t>: method name in URI used by the client</a:t>
            </a:r>
          </a:p>
          <a:p>
            <a:pPr lvl="1"/>
            <a:r>
              <a:rPr lang="en-US" dirty="0" err="1" smtClean="0">
                <a:latin typeface="Courier New" pitchFamily="49" charset="0"/>
                <a:cs typeface="Courier New" pitchFamily="49" charset="0"/>
              </a:rPr>
              <a:t>ResponseFormat</a:t>
            </a:r>
            <a:r>
              <a:rPr lang="en-US" dirty="0" smtClean="0"/>
              <a:t> indicates the format : XML or JSON</a:t>
            </a:r>
          </a:p>
        </p:txBody>
      </p:sp>
      <p:sp>
        <p:nvSpPr>
          <p:cNvPr id="18435" name="Espace réservé du contenu 3"/>
          <p:cNvSpPr>
            <a:spLocks noGrp="1"/>
          </p:cNvSpPr>
          <p:nvPr>
            <p:ph sz="quarter" idx="13"/>
          </p:nvPr>
        </p:nvSpPr>
        <p:spPr/>
        <p:txBody>
          <a:bodyPr/>
          <a:lstStyle/>
          <a:p>
            <a:r>
              <a:rPr lang="en-US" dirty="0" smtClean="0"/>
              <a:t>WCF Services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3361652"/>
            <a:ext cx="8785225" cy="1152032"/>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dirty="0" smtClean="0">
                <a:latin typeface="Courier New" pitchFamily="49" charset="0"/>
                <a:cs typeface="Courier New" pitchFamily="49" charset="0"/>
              </a:rPr>
              <a:t>[</a:t>
            </a:r>
            <a:r>
              <a:rPr lang="fr-FR" dirty="0" err="1" smtClean="0">
                <a:solidFill>
                  <a:srgbClr val="2B91AF"/>
                </a:solidFill>
                <a:latin typeface="Courier New" pitchFamily="49" charset="0"/>
                <a:cs typeface="Courier New" pitchFamily="49" charset="0"/>
              </a:rPr>
              <a:t>WebGet</a:t>
            </a:r>
            <a:r>
              <a:rPr lang="fr-FR" dirty="0" smtClean="0">
                <a:solidFill>
                  <a:prstClr val="black"/>
                </a:solidFill>
                <a:latin typeface="Courier New" pitchFamily="49" charset="0"/>
                <a:cs typeface="Courier New" pitchFamily="49" charset="0"/>
              </a:rPr>
              <a:t>(</a:t>
            </a:r>
            <a:r>
              <a:rPr lang="fr-FR" dirty="0" err="1" smtClean="0">
                <a:solidFill>
                  <a:prstClr val="black"/>
                </a:solidFill>
                <a:latin typeface="Courier New" pitchFamily="49" charset="0"/>
                <a:cs typeface="Courier New" pitchFamily="49" charset="0"/>
              </a:rPr>
              <a:t>UriTemplate</a:t>
            </a:r>
            <a:r>
              <a:rPr lang="fr-FR" dirty="0" smtClean="0">
                <a:solidFill>
                  <a:prstClr val="black"/>
                </a:solidFill>
                <a:latin typeface="Courier New" pitchFamily="49" charset="0"/>
                <a:cs typeface="Courier New" pitchFamily="49" charset="0"/>
              </a:rPr>
              <a:t> = </a:t>
            </a:r>
            <a:r>
              <a:rPr lang="fr-FR" dirty="0" smtClean="0">
                <a:solidFill>
                  <a:srgbClr val="A31515"/>
                </a:solidFill>
                <a:latin typeface="Courier New" pitchFamily="49" charset="0"/>
                <a:cs typeface="Courier New" pitchFamily="49" charset="0"/>
              </a:rPr>
              <a:t>"</a:t>
            </a:r>
            <a:r>
              <a:rPr lang="fr-FR" dirty="0" err="1" smtClean="0">
                <a:solidFill>
                  <a:srgbClr val="A31515"/>
                </a:solidFill>
                <a:latin typeface="Courier New" pitchFamily="49" charset="0"/>
                <a:cs typeface="Courier New" pitchFamily="49" charset="0"/>
              </a:rPr>
              <a:t>Teachers</a:t>
            </a:r>
            <a:r>
              <a:rPr lang="fr-FR" dirty="0" smtClean="0">
                <a:solidFill>
                  <a:srgbClr val="A31515"/>
                </a:solidFill>
                <a:latin typeface="Courier New" pitchFamily="49" charset="0"/>
                <a:cs typeface="Courier New" pitchFamily="49" charset="0"/>
              </a:rPr>
              <a:t>"</a:t>
            </a:r>
            <a:r>
              <a:rPr lang="fr-FR" dirty="0" smtClean="0">
                <a:solidFill>
                  <a:prstClr val="black"/>
                </a:solidFill>
                <a:latin typeface="Courier New" pitchFamily="49" charset="0"/>
                <a:cs typeface="Courier New" pitchFamily="49" charset="0"/>
              </a:rPr>
              <a:t>, </a:t>
            </a:r>
            <a:r>
              <a:rPr lang="fr-FR" dirty="0" err="1" smtClean="0">
                <a:solidFill>
                  <a:prstClr val="black"/>
                </a:solidFill>
                <a:latin typeface="Courier New" pitchFamily="49" charset="0"/>
                <a:cs typeface="Courier New" pitchFamily="49" charset="0"/>
              </a:rPr>
              <a:t>ResponseFormat</a:t>
            </a:r>
            <a:r>
              <a:rPr lang="fr-FR" dirty="0" smtClean="0">
                <a:solidFill>
                  <a:prstClr val="black"/>
                </a:solidFill>
                <a:latin typeface="Courier New" pitchFamily="49" charset="0"/>
                <a:cs typeface="Courier New" pitchFamily="49" charset="0"/>
              </a:rPr>
              <a:t> = </a:t>
            </a:r>
            <a:r>
              <a:rPr lang="fr-FR" dirty="0" err="1" smtClean="0">
                <a:solidFill>
                  <a:srgbClr val="2B91AF"/>
                </a:solidFill>
                <a:latin typeface="Courier New" pitchFamily="49" charset="0"/>
                <a:cs typeface="Courier New" pitchFamily="49" charset="0"/>
              </a:rPr>
              <a:t>WebMessageFormat</a:t>
            </a:r>
            <a:r>
              <a:rPr lang="fr-FR" dirty="0" err="1" smtClean="0">
                <a:solidFill>
                  <a:prstClr val="black"/>
                </a:solidFill>
                <a:latin typeface="Courier New" pitchFamily="49" charset="0"/>
                <a:cs typeface="Courier New" pitchFamily="49" charset="0"/>
              </a:rPr>
              <a:t>.Json</a:t>
            </a:r>
            <a:r>
              <a:rPr lang="fr-FR" dirty="0" smtClean="0">
                <a:solidFill>
                  <a:prstClr val="black"/>
                </a:solidFill>
                <a:latin typeface="Courier New" pitchFamily="49" charset="0"/>
                <a:cs typeface="Courier New" pitchFamily="49" charset="0"/>
              </a:rPr>
              <a:t>)]</a:t>
            </a:r>
          </a:p>
          <a:p>
            <a:r>
              <a:rPr lang="fr-FR" dirty="0" smtClean="0">
                <a:solidFill>
                  <a:srgbClr val="2B91AF"/>
                </a:solidFill>
                <a:latin typeface="Courier New" pitchFamily="49" charset="0"/>
                <a:cs typeface="Courier New" pitchFamily="49" charset="0"/>
              </a:rPr>
              <a:t>List</a:t>
            </a:r>
            <a:r>
              <a:rPr lang="fr-FR" dirty="0" smtClean="0">
                <a:solidFill>
                  <a:prstClr val="black"/>
                </a:solidFill>
                <a:latin typeface="Courier New" pitchFamily="49" charset="0"/>
                <a:cs typeface="Courier New" pitchFamily="49" charset="0"/>
              </a:rPr>
              <a:t>&lt;</a:t>
            </a:r>
            <a:r>
              <a:rPr lang="fr-FR" dirty="0" err="1" smtClean="0">
                <a:solidFill>
                  <a:srgbClr val="2B91AF"/>
                </a:solidFill>
                <a:latin typeface="Courier New" pitchFamily="49" charset="0"/>
                <a:cs typeface="Courier New" pitchFamily="49" charset="0"/>
              </a:rPr>
              <a:t>Teacher</a:t>
            </a:r>
            <a:r>
              <a:rPr lang="fr-FR" dirty="0" smtClean="0">
                <a:solidFill>
                  <a:prstClr val="black"/>
                </a:solidFill>
                <a:latin typeface="Courier New" pitchFamily="49" charset="0"/>
                <a:cs typeface="Courier New" pitchFamily="49" charset="0"/>
              </a:rPr>
              <a:t>&gt; </a:t>
            </a:r>
            <a:r>
              <a:rPr lang="fr-FR" dirty="0" err="1" smtClean="0">
                <a:solidFill>
                  <a:prstClr val="black"/>
                </a:solidFill>
                <a:latin typeface="Courier New" pitchFamily="49" charset="0"/>
                <a:cs typeface="Courier New" pitchFamily="49" charset="0"/>
              </a:rPr>
              <a:t>TeacherList</a:t>
            </a:r>
            <a:r>
              <a:rPr lang="fr-FR" dirty="0" smtClean="0">
                <a:solidFill>
                  <a:prstClr val="black"/>
                </a:solidFill>
                <a:latin typeface="Courier New" pitchFamily="49" charset="0"/>
                <a:cs typeface="Courier New" pitchFamily="49" charset="0"/>
              </a:rPr>
              <a:t>();</a:t>
            </a:r>
            <a:endParaRPr lang="fr-FR"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Service Definition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err="1" smtClean="0">
                <a:latin typeface="Courier New" pitchFamily="49" charset="0"/>
                <a:cs typeface="Courier New" pitchFamily="49" charset="0"/>
              </a:rPr>
              <a:t>WebInvoke</a:t>
            </a:r>
            <a:r>
              <a:rPr lang="en-US" dirty="0" smtClean="0"/>
              <a:t> attribute used for HTTP verbs like </a:t>
            </a:r>
            <a:r>
              <a:rPr lang="en-US" dirty="0" smtClean="0">
                <a:latin typeface="Courier New" pitchFamily="49" charset="0"/>
                <a:cs typeface="Courier New" pitchFamily="49" charset="0"/>
              </a:rPr>
              <a:t>POST</a:t>
            </a:r>
          </a:p>
          <a:p>
            <a:endParaRPr lang="en-US" dirty="0" smtClean="0"/>
          </a:p>
          <a:p>
            <a:endParaRPr lang="en-US" dirty="0"/>
          </a:p>
          <a:p>
            <a:endParaRPr lang="en-US" dirty="0" smtClean="0"/>
          </a:p>
          <a:p>
            <a:r>
              <a:rPr lang="en-US" dirty="0" smtClean="0"/>
              <a:t>Parameters can be defined</a:t>
            </a: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3865708"/>
            <a:ext cx="8785225" cy="864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smtClean="0">
                <a:latin typeface="Courier New" pitchFamily="49" charset="0"/>
                <a:cs typeface="Courier New" pitchFamily="49" charset="0"/>
              </a:rPr>
              <a:t>[</a:t>
            </a:r>
            <a:r>
              <a:rPr lang="fr-FR" sz="2000" dirty="0" err="1" smtClean="0">
                <a:solidFill>
                  <a:srgbClr val="2B91AF"/>
                </a:solidFill>
                <a:latin typeface="Courier New" pitchFamily="49" charset="0"/>
                <a:cs typeface="Courier New" pitchFamily="49" charset="0"/>
              </a:rPr>
              <a:t>WebGet</a:t>
            </a:r>
            <a:r>
              <a:rPr lang="fr-FR" sz="2000" dirty="0" smtClean="0">
                <a:solidFill>
                  <a:prstClr val="black"/>
                </a:solidFill>
                <a:latin typeface="Courier New" pitchFamily="49" charset="0"/>
                <a:cs typeface="Courier New" pitchFamily="49" charset="0"/>
              </a:rPr>
              <a:t>(</a:t>
            </a:r>
            <a:r>
              <a:rPr lang="fr-FR" sz="2000" dirty="0" err="1" smtClean="0">
                <a:solidFill>
                  <a:prstClr val="black"/>
                </a:solidFill>
                <a:latin typeface="Courier New" pitchFamily="49" charset="0"/>
                <a:cs typeface="Courier New" pitchFamily="49" charset="0"/>
              </a:rPr>
              <a:t>UriTemplate</a:t>
            </a:r>
            <a:r>
              <a:rPr lang="fr-FR" sz="2000" dirty="0" smtClean="0">
                <a:solidFill>
                  <a:prstClr val="black"/>
                </a:solidFill>
                <a:latin typeface="Courier New" pitchFamily="49" charset="0"/>
                <a:cs typeface="Courier New" pitchFamily="49" charset="0"/>
              </a:rPr>
              <a:t> = </a:t>
            </a:r>
            <a:r>
              <a:rPr lang="fr-FR" sz="2000" dirty="0" smtClean="0">
                <a:solidFill>
                  <a:srgbClr val="A31515"/>
                </a:solidFill>
                <a:latin typeface="Courier New" pitchFamily="49" charset="0"/>
                <a:cs typeface="Courier New" pitchFamily="49" charset="0"/>
              </a:rPr>
              <a:t>"</a:t>
            </a:r>
            <a:r>
              <a:rPr lang="fr-FR" sz="2000" dirty="0" err="1" smtClean="0">
                <a:solidFill>
                  <a:srgbClr val="A31515"/>
                </a:solidFill>
                <a:latin typeface="Courier New" pitchFamily="49" charset="0"/>
                <a:cs typeface="Courier New" pitchFamily="49" charset="0"/>
              </a:rPr>
              <a:t>Teacher?init</a:t>
            </a:r>
            <a:r>
              <a:rPr lang="fr-FR" sz="2000" dirty="0" smtClean="0">
                <a:solidFill>
                  <a:srgbClr val="A31515"/>
                </a:solidFill>
                <a:latin typeface="Courier New" pitchFamily="49" charset="0"/>
                <a:cs typeface="Courier New" pitchFamily="49" charset="0"/>
              </a:rPr>
              <a:t>={Initial}"</a:t>
            </a:r>
            <a:r>
              <a:rPr lang="fr-FR" sz="2000" dirty="0" smtClean="0">
                <a:solidFill>
                  <a:prstClr val="black"/>
                </a:solidFill>
                <a:latin typeface="Courier New" pitchFamily="49" charset="0"/>
                <a:cs typeface="Courier New" pitchFamily="49" charset="0"/>
              </a:rPr>
              <a:t>)]</a:t>
            </a:r>
          </a:p>
          <a:p>
            <a:r>
              <a:rPr lang="fr-FR" sz="2000" dirty="0" err="1" smtClean="0">
                <a:solidFill>
                  <a:srgbClr val="2B91AF"/>
                </a:solidFill>
                <a:latin typeface="Courier New" pitchFamily="49" charset="0"/>
                <a:cs typeface="Courier New" pitchFamily="49" charset="0"/>
              </a:rPr>
              <a:t>Teacher</a:t>
            </a:r>
            <a:r>
              <a:rPr lang="fr-FR" sz="2000" dirty="0" smtClean="0">
                <a:solidFill>
                  <a:prstClr val="black"/>
                </a:solidFill>
                <a:latin typeface="Courier New" pitchFamily="49" charset="0"/>
                <a:cs typeface="Courier New" pitchFamily="49" charset="0"/>
              </a:rPr>
              <a:t> </a:t>
            </a:r>
            <a:r>
              <a:rPr lang="fr-FR" sz="2000" dirty="0" err="1" smtClean="0">
                <a:solidFill>
                  <a:prstClr val="black"/>
                </a:solidFill>
                <a:latin typeface="Courier New" pitchFamily="49" charset="0"/>
                <a:cs typeface="Courier New" pitchFamily="49" charset="0"/>
              </a:rPr>
              <a:t>GetTeacher</a:t>
            </a:r>
            <a:r>
              <a:rPr lang="fr-FR" sz="2000" dirty="0" smtClean="0">
                <a:solidFill>
                  <a:prstClr val="black"/>
                </a:solidFill>
                <a:latin typeface="Courier New" pitchFamily="49" charset="0"/>
                <a:cs typeface="Courier New" pitchFamily="49" charset="0"/>
              </a:rPr>
              <a:t>(</a:t>
            </a:r>
            <a:r>
              <a:rPr lang="fr-FR" sz="2000" dirty="0" smtClean="0">
                <a:solidFill>
                  <a:srgbClr val="0000FF"/>
                </a:solidFill>
                <a:latin typeface="Courier New" pitchFamily="49" charset="0"/>
                <a:cs typeface="Courier New" pitchFamily="49" charset="0"/>
              </a:rPr>
              <a:t>string</a:t>
            </a:r>
            <a:r>
              <a:rPr lang="fr-FR" sz="2000" dirty="0" smtClean="0">
                <a:solidFill>
                  <a:prstClr val="black"/>
                </a:solidFill>
                <a:latin typeface="Courier New" pitchFamily="49" charset="0"/>
                <a:cs typeface="Courier New" pitchFamily="49" charset="0"/>
              </a:rPr>
              <a:t> Initial);</a:t>
            </a:r>
            <a:endParaRPr lang="fr-FR" sz="2000" dirty="0">
              <a:solidFill>
                <a:prstClr val="black"/>
              </a:solidFill>
              <a:latin typeface="Courier New" pitchFamily="49" charset="0"/>
              <a:cs typeface="Courier New" pitchFamily="49" charset="0"/>
            </a:endParaRPr>
          </a:p>
        </p:txBody>
      </p:sp>
      <p:sp>
        <p:nvSpPr>
          <p:cNvPr id="8" name="Rectangle à coins arrondis 4"/>
          <p:cNvSpPr/>
          <p:nvPr/>
        </p:nvSpPr>
        <p:spPr>
          <a:xfrm>
            <a:off x="179263" y="1705372"/>
            <a:ext cx="8785225" cy="144016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sz="2000" dirty="0">
                <a:latin typeface="Courier New" pitchFamily="49" charset="0"/>
                <a:cs typeface="Courier New" pitchFamily="49" charset="0"/>
              </a:rPr>
              <a:t>[</a:t>
            </a:r>
            <a:r>
              <a:rPr lang="fr-FR" sz="2000" dirty="0" err="1">
                <a:solidFill>
                  <a:srgbClr val="3B99B5"/>
                </a:solidFill>
                <a:latin typeface="Courier New" pitchFamily="49" charset="0"/>
                <a:cs typeface="Courier New" pitchFamily="49" charset="0"/>
              </a:rPr>
              <a:t>WebInvoke</a:t>
            </a:r>
            <a:r>
              <a:rPr lang="fr-FR" sz="2000" dirty="0">
                <a:latin typeface="Courier New" pitchFamily="49" charset="0"/>
                <a:cs typeface="Courier New" pitchFamily="49" charset="0"/>
              </a:rPr>
              <a:t>(</a:t>
            </a:r>
            <a:r>
              <a:rPr lang="fr-FR" sz="2000" dirty="0" err="1">
                <a:latin typeface="Courier New" pitchFamily="49" charset="0"/>
                <a:cs typeface="Courier New" pitchFamily="49" charset="0"/>
              </a:rPr>
              <a:t>UriTemplate</a:t>
            </a:r>
            <a:r>
              <a:rPr lang="fr-FR" sz="2000" dirty="0">
                <a:latin typeface="Courier New" pitchFamily="49" charset="0"/>
                <a:cs typeface="Courier New" pitchFamily="49" charset="0"/>
              </a:rPr>
              <a:t> = </a:t>
            </a:r>
            <a:r>
              <a:rPr lang="fr-FR" sz="2000" dirty="0">
                <a:solidFill>
                  <a:srgbClr val="A31515"/>
                </a:solidFill>
                <a:latin typeface="Courier New" pitchFamily="49" charset="0"/>
                <a:cs typeface="Courier New" pitchFamily="49" charset="0"/>
              </a:rPr>
              <a:t>"</a:t>
            </a:r>
            <a:r>
              <a:rPr lang="fr-FR" sz="2000" dirty="0" err="1">
                <a:solidFill>
                  <a:srgbClr val="A31515"/>
                </a:solidFill>
                <a:latin typeface="Courier New" pitchFamily="49" charset="0"/>
                <a:cs typeface="Courier New" pitchFamily="49" charset="0"/>
              </a:rPr>
              <a:t>TestPost</a:t>
            </a:r>
            <a:r>
              <a:rPr lang="fr-FR" sz="2000" dirty="0">
                <a:solidFill>
                  <a:srgbClr val="A31515"/>
                </a:solidFill>
                <a:latin typeface="Courier New" pitchFamily="49" charset="0"/>
                <a:cs typeface="Courier New" pitchFamily="49" charset="0"/>
              </a:rPr>
              <a:t>"</a:t>
            </a:r>
            <a:r>
              <a:rPr lang="fr-FR" sz="2000" dirty="0">
                <a:latin typeface="Courier New" pitchFamily="49" charset="0"/>
                <a:cs typeface="Courier New" pitchFamily="49" charset="0"/>
              </a:rPr>
              <a:t>, </a:t>
            </a:r>
            <a:r>
              <a:rPr lang="fr-FR" sz="2000" dirty="0" smtClean="0">
                <a:latin typeface="Courier New" pitchFamily="49" charset="0"/>
                <a:cs typeface="Courier New" pitchFamily="49" charset="0"/>
              </a:rPr>
              <a:t>Method = </a:t>
            </a:r>
            <a:r>
              <a:rPr lang="fr-FR" sz="2000" dirty="0" smtClean="0">
                <a:solidFill>
                  <a:srgbClr val="A31515"/>
                </a:solidFill>
                <a:latin typeface="Courier New" pitchFamily="49" charset="0"/>
                <a:cs typeface="Courier New" pitchFamily="49" charset="0"/>
              </a:rPr>
              <a:t>"POST"</a:t>
            </a:r>
            <a:r>
              <a:rPr lang="fr-FR" sz="2000" dirty="0" smtClean="0">
                <a:latin typeface="Courier New" pitchFamily="49" charset="0"/>
                <a:cs typeface="Courier New" pitchFamily="49" charset="0"/>
              </a:rPr>
              <a:t>,</a:t>
            </a:r>
            <a:br>
              <a:rPr lang="fr-FR" sz="2000" dirty="0" smtClean="0">
                <a:latin typeface="Courier New" pitchFamily="49" charset="0"/>
                <a:cs typeface="Courier New" pitchFamily="49" charset="0"/>
              </a:rPr>
            </a:br>
            <a:r>
              <a:rPr lang="fr-FR" sz="2000" dirty="0" err="1" smtClean="0">
                <a:latin typeface="Courier New" pitchFamily="49" charset="0"/>
                <a:cs typeface="Courier New" pitchFamily="49" charset="0"/>
              </a:rPr>
              <a:t>ResponseFormat</a:t>
            </a:r>
            <a:r>
              <a:rPr lang="fr-FR" sz="2000" dirty="0" smtClean="0">
                <a:latin typeface="Courier New" pitchFamily="49" charset="0"/>
                <a:cs typeface="Courier New" pitchFamily="49" charset="0"/>
              </a:rPr>
              <a:t> </a:t>
            </a:r>
            <a:r>
              <a:rPr lang="fr-FR" sz="2000" dirty="0">
                <a:latin typeface="Courier New" pitchFamily="49" charset="0"/>
                <a:cs typeface="Courier New" pitchFamily="49" charset="0"/>
              </a:rPr>
              <a:t>= </a:t>
            </a:r>
            <a:r>
              <a:rPr lang="fr-FR" sz="2000" dirty="0" err="1">
                <a:solidFill>
                  <a:srgbClr val="3B99B5"/>
                </a:solidFill>
                <a:latin typeface="Courier New" pitchFamily="49" charset="0"/>
                <a:cs typeface="Courier New" pitchFamily="49" charset="0"/>
              </a:rPr>
              <a:t>WebMessageFormat.Json</a:t>
            </a:r>
            <a:r>
              <a:rPr lang="fr-FR" sz="2000" dirty="0">
                <a:latin typeface="Courier New" pitchFamily="49" charset="0"/>
                <a:cs typeface="Courier New" pitchFamily="49" charset="0"/>
              </a:rPr>
              <a:t>, </a:t>
            </a:r>
            <a:r>
              <a:rPr lang="fr-FR" sz="2000" dirty="0" smtClean="0">
                <a:latin typeface="Courier New" pitchFamily="49" charset="0"/>
                <a:cs typeface="Courier New" pitchFamily="49" charset="0"/>
              </a:rPr>
              <a:t/>
            </a:r>
            <a:br>
              <a:rPr lang="fr-FR" sz="2000" dirty="0" smtClean="0">
                <a:latin typeface="Courier New" pitchFamily="49" charset="0"/>
                <a:cs typeface="Courier New" pitchFamily="49" charset="0"/>
              </a:rPr>
            </a:br>
            <a:r>
              <a:rPr lang="fr-FR" sz="2000" dirty="0" err="1" smtClean="0">
                <a:latin typeface="Courier New" pitchFamily="49" charset="0"/>
                <a:cs typeface="Courier New" pitchFamily="49" charset="0"/>
              </a:rPr>
              <a:t>RequestFormat</a:t>
            </a:r>
            <a:r>
              <a:rPr lang="fr-FR" sz="2000" dirty="0" smtClean="0">
                <a:latin typeface="Courier New" pitchFamily="49" charset="0"/>
                <a:cs typeface="Courier New" pitchFamily="49" charset="0"/>
              </a:rPr>
              <a:t> </a:t>
            </a:r>
            <a:r>
              <a:rPr lang="fr-FR" sz="2000" dirty="0">
                <a:latin typeface="Courier New" pitchFamily="49" charset="0"/>
                <a:cs typeface="Courier New" pitchFamily="49" charset="0"/>
              </a:rPr>
              <a:t>= </a:t>
            </a:r>
            <a:r>
              <a:rPr lang="fr-FR" sz="2000" dirty="0" err="1">
                <a:solidFill>
                  <a:srgbClr val="3B99B5"/>
                </a:solidFill>
                <a:latin typeface="Courier New" pitchFamily="49" charset="0"/>
                <a:cs typeface="Courier New" pitchFamily="49" charset="0"/>
              </a:rPr>
              <a:t>WebMessageFormat.Json</a:t>
            </a:r>
            <a:r>
              <a:rPr lang="fr-FR" sz="2000" dirty="0">
                <a:latin typeface="Courier New" pitchFamily="49" charset="0"/>
                <a:cs typeface="Courier New" pitchFamily="49" charset="0"/>
              </a:rPr>
              <a:t>)]</a:t>
            </a:r>
          </a:p>
          <a:p>
            <a:r>
              <a:rPr lang="fr-FR" sz="2000" dirty="0" err="1" smtClean="0">
                <a:solidFill>
                  <a:srgbClr val="0000FF"/>
                </a:solidFill>
                <a:latin typeface="Courier New" pitchFamily="49" charset="0"/>
                <a:cs typeface="Courier New" pitchFamily="49" charset="0"/>
              </a:rPr>
              <a:t>int</a:t>
            </a:r>
            <a:r>
              <a:rPr lang="fr-FR" sz="2000" dirty="0" smtClean="0">
                <a:latin typeface="Courier New" pitchFamily="49" charset="0"/>
                <a:cs typeface="Courier New" pitchFamily="49" charset="0"/>
              </a:rPr>
              <a:t> </a:t>
            </a:r>
            <a:r>
              <a:rPr lang="fr-FR" sz="2000" dirty="0">
                <a:latin typeface="Courier New" pitchFamily="49" charset="0"/>
                <a:cs typeface="Courier New" pitchFamily="49" charset="0"/>
              </a:rPr>
              <a:t>Test(</a:t>
            </a:r>
            <a:r>
              <a:rPr lang="fr-FR" sz="2000" dirty="0">
                <a:solidFill>
                  <a:srgbClr val="0000FF"/>
                </a:solidFill>
                <a:latin typeface="Courier New" pitchFamily="49" charset="0"/>
                <a:cs typeface="Courier New" pitchFamily="49" charset="0"/>
              </a:rPr>
              <a:t>string</a:t>
            </a:r>
            <a:r>
              <a:rPr lang="fr-FR" sz="2000" dirty="0">
                <a:latin typeface="Courier New" pitchFamily="49" charset="0"/>
                <a:cs typeface="Courier New" pitchFamily="49" charset="0"/>
              </a:rPr>
              <a:t> value</a:t>
            </a:r>
            <a:r>
              <a:rPr lang="fr-FR" sz="2000" dirty="0" smtClean="0">
                <a:latin typeface="Courier New" pitchFamily="49" charset="0"/>
                <a:cs typeface="Courier New" pitchFamily="49" charset="0"/>
              </a:rPr>
              <a:t>);</a:t>
            </a:r>
            <a:endParaRPr lang="fr-FR" sz="20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Example</a:t>
            </a:r>
            <a:r>
              <a:rPr lang="fr-FR" dirty="0" smtClean="0">
                <a:ea typeface="ＭＳ Ｐゴシック" pitchFamily="34" charset="-128"/>
              </a:rPr>
              <a:t> of a Simple </a:t>
            </a:r>
            <a:r>
              <a:rPr lang="fr-FR" dirty="0" err="1" smtClean="0">
                <a:ea typeface="ＭＳ Ｐゴシック" pitchFamily="34" charset="-128"/>
              </a:rPr>
              <a:t>Contract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ounded Rectangle 2"/>
          <p:cNvSpPr/>
          <p:nvPr/>
        </p:nvSpPr>
        <p:spPr>
          <a:xfrm>
            <a:off x="251520" y="1075531"/>
            <a:ext cx="8568952" cy="3779758"/>
          </a:xfrm>
          <a:prstGeom prst="roundRect">
            <a:avLst>
              <a:gd name="adj" fmla="val 8673"/>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latin typeface="Consolas" panose="020B0609020204030204" pitchFamily="49" charset="0"/>
                <a:cs typeface="Consolas" panose="020B0609020204030204" pitchFamily="49" charset="0"/>
              </a:rPr>
              <a:t>using System;</a:t>
            </a:r>
          </a:p>
          <a:p>
            <a:r>
              <a:rPr lang="en-GB" dirty="0">
                <a:latin typeface="Consolas" panose="020B0609020204030204" pitchFamily="49" charset="0"/>
                <a:cs typeface="Consolas" panose="020B0609020204030204" pitchFamily="49" charset="0"/>
              </a:rPr>
              <a:t>using </a:t>
            </a:r>
            <a:r>
              <a:rPr lang="en-GB" dirty="0" err="1">
                <a:latin typeface="Consolas" panose="020B0609020204030204" pitchFamily="49" charset="0"/>
                <a:cs typeface="Consolas" panose="020B0609020204030204" pitchFamily="49" charset="0"/>
              </a:rPr>
              <a:t>System.ServiceModel</a:t>
            </a:r>
            <a:r>
              <a:rPr lang="en-GB" dirty="0">
                <a:latin typeface="Consolas" panose="020B0609020204030204" pitchFamily="49" charset="0"/>
                <a:cs typeface="Consolas" panose="020B0609020204030204" pitchFamily="49" charset="0"/>
              </a:rPr>
              <a:t>;</a:t>
            </a:r>
          </a:p>
          <a:p>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namespace </a:t>
            </a:r>
            <a:r>
              <a:rPr lang="en-GB" dirty="0" err="1">
                <a:latin typeface="Consolas" panose="020B0609020204030204" pitchFamily="49" charset="0"/>
                <a:cs typeface="Consolas" panose="020B0609020204030204" pitchFamily="49" charset="0"/>
              </a:rPr>
              <a:t>ServiceContracts</a:t>
            </a:r>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a:t>
            </a:r>
          </a:p>
          <a:p>
            <a:r>
              <a:rPr lang="en-GB" dirty="0">
                <a:latin typeface="Consolas" panose="020B0609020204030204" pitchFamily="49" charset="0"/>
                <a:cs typeface="Consolas" panose="020B0609020204030204" pitchFamily="49" charset="0"/>
              </a:rPr>
              <a:t>    [</a:t>
            </a:r>
            <a:r>
              <a:rPr lang="en-GB" dirty="0" err="1">
                <a:solidFill>
                  <a:srgbClr val="479B8F"/>
                </a:solidFill>
                <a:latin typeface="Consolas" panose="020B0609020204030204" pitchFamily="49" charset="0"/>
                <a:cs typeface="Consolas" panose="020B0609020204030204" pitchFamily="49" charset="0"/>
              </a:rPr>
              <a:t>ServiceContract</a:t>
            </a:r>
            <a:r>
              <a:rPr lang="en-GB" dirty="0">
                <a:latin typeface="Consolas" panose="020B0609020204030204" pitchFamily="49" charset="0"/>
                <a:cs typeface="Consolas" panose="020B0609020204030204" pitchFamily="49" charset="0"/>
              </a:rPr>
              <a:t>(Namespace="http://myuri.org/Hello</a:t>
            </a:r>
            <a:r>
              <a:rPr lang="en-GB" dirty="0" smtClean="0">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    public interface </a:t>
            </a:r>
            <a:r>
              <a:rPr lang="en-GB" dirty="0" err="1">
                <a:latin typeface="Consolas" panose="020B0609020204030204" pitchFamily="49" charset="0"/>
                <a:cs typeface="Consolas" panose="020B0609020204030204" pitchFamily="49" charset="0"/>
              </a:rPr>
              <a:t>IService</a:t>
            </a:r>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    {</a:t>
            </a:r>
          </a:p>
          <a:p>
            <a:r>
              <a:rPr lang="en-GB" dirty="0">
                <a:latin typeface="Consolas" panose="020B0609020204030204" pitchFamily="49" charset="0"/>
                <a:cs typeface="Consolas" panose="020B0609020204030204" pitchFamily="49" charset="0"/>
              </a:rPr>
              <a:t>        [</a:t>
            </a:r>
            <a:r>
              <a:rPr lang="en-GB" dirty="0" err="1">
                <a:solidFill>
                  <a:srgbClr val="479B8F"/>
                </a:solidFill>
                <a:latin typeface="Consolas" panose="020B0609020204030204" pitchFamily="49" charset="0"/>
                <a:cs typeface="Consolas" panose="020B0609020204030204" pitchFamily="49" charset="0"/>
              </a:rPr>
              <a:t>OperationContract</a:t>
            </a:r>
            <a:r>
              <a:rPr lang="en-GB" dirty="0">
                <a:latin typeface="Consolas" panose="020B0609020204030204" pitchFamily="49" charset="0"/>
                <a:cs typeface="Consolas" panose="020B0609020204030204" pitchFamily="49" charset="0"/>
              </a:rPr>
              <a:t>]</a:t>
            </a:r>
          </a:p>
          <a:p>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HelloMessage</a:t>
            </a: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GetHelloMessage</a:t>
            </a:r>
            <a:r>
              <a:rPr lang="en-GB" dirty="0">
                <a:latin typeface="Consolas" panose="020B0609020204030204" pitchFamily="49" charset="0"/>
                <a:cs typeface="Consolas" panose="020B0609020204030204" pitchFamily="49" charset="0"/>
              </a:rPr>
              <a:t>(string name);</a:t>
            </a:r>
          </a:p>
          <a:p>
            <a:r>
              <a:rPr lang="en-GB" dirty="0">
                <a:latin typeface="Consolas" panose="020B0609020204030204" pitchFamily="49" charset="0"/>
                <a:cs typeface="Consolas" panose="020B0609020204030204" pitchFamily="49" charset="0"/>
              </a:rPr>
              <a:t>    }</a:t>
            </a:r>
          </a:p>
          <a:p>
            <a:r>
              <a:rPr lang="en-GB" dirty="0">
                <a:latin typeface="Consolas" panose="020B0609020204030204" pitchFamily="49" charset="0"/>
                <a:cs typeface="Consolas" panose="020B0609020204030204" pitchFamily="49" charset="0"/>
              </a:rPr>
              <a:t>}</a:t>
            </a:r>
          </a:p>
        </p:txBody>
      </p:sp>
      <p:sp>
        <p:nvSpPr>
          <p:cNvPr id="9" name="AutoShape 6"/>
          <p:cNvSpPr>
            <a:spLocks noChangeArrowheads="1"/>
          </p:cNvSpPr>
          <p:nvPr/>
        </p:nvSpPr>
        <p:spPr bwMode="auto">
          <a:xfrm>
            <a:off x="5508104" y="1507877"/>
            <a:ext cx="1728192" cy="917575"/>
          </a:xfrm>
          <a:prstGeom prst="wedgeRectCallout">
            <a:avLst>
              <a:gd name="adj1" fmla="val -115329"/>
              <a:gd name="adj2" fmla="val 113116"/>
            </a:avLst>
          </a:prstGeom>
          <a:gradFill rotWithShape="1">
            <a:gsLst>
              <a:gs pos="0">
                <a:srgbClr val="EEEFD7"/>
              </a:gs>
              <a:gs pos="100000">
                <a:srgbClr val="D5D69C"/>
              </a:gs>
            </a:gsLst>
            <a:lin ang="2700000" scaled="1"/>
          </a:gradFill>
          <a:ln w="9525" algn="ctr">
            <a:solidFill>
              <a:srgbClr val="969696"/>
            </a:solidFill>
            <a:miter lim="800000"/>
            <a:headEnd/>
            <a:tailEnd/>
          </a:ln>
        </p:spPr>
        <p:txBody>
          <a:bodyPr lIns="182880" rIns="1836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buSzPct val="80000"/>
            </a:pPr>
            <a:r>
              <a:rPr lang="en-GB" smtClean="0">
                <a:latin typeface="Verdana" panose="020B0604030504040204" pitchFamily="34" charset="0"/>
              </a:rPr>
              <a:t>Principal namespace for WCF</a:t>
            </a:r>
            <a:endParaRPr lang="en-GB" dirty="0">
              <a:latin typeface="Verdana" panose="020B0604030504040204" pitchFamily="34" charset="0"/>
            </a:endParaRPr>
          </a:p>
        </p:txBody>
      </p:sp>
      <p:sp>
        <p:nvSpPr>
          <p:cNvPr id="4" name="Rectangle 3"/>
          <p:cNvSpPr/>
          <p:nvPr/>
        </p:nvSpPr>
        <p:spPr>
          <a:xfrm>
            <a:off x="4342960" y="4182447"/>
            <a:ext cx="4572000" cy="646331"/>
          </a:xfrm>
          <a:prstGeom prst="rect">
            <a:avLst/>
          </a:prstGeom>
        </p:spPr>
        <p:txBody>
          <a:bodyPr>
            <a:spAutoFit/>
          </a:bodyPr>
          <a:lstStyle/>
          <a:p>
            <a:r>
              <a:rPr lang="fr-FR" b="1" dirty="0" err="1">
                <a:solidFill>
                  <a:schemeClr val="accent3">
                    <a:lumMod val="75000"/>
                  </a:schemeClr>
                </a:solidFill>
              </a:rPr>
              <a:t>Attributes</a:t>
            </a:r>
            <a:r>
              <a:rPr lang="fr-FR" b="1" dirty="0">
                <a:solidFill>
                  <a:schemeClr val="accent3">
                    <a:lumMod val="75000"/>
                  </a:schemeClr>
                </a:solidFill>
              </a:rPr>
              <a:t> control </a:t>
            </a:r>
            <a:r>
              <a:rPr lang="fr-FR" b="1" dirty="0" err="1">
                <a:solidFill>
                  <a:schemeClr val="accent3">
                    <a:lumMod val="75000"/>
                  </a:schemeClr>
                </a:solidFill>
              </a:rPr>
              <a:t>exposure</a:t>
            </a:r>
            <a:r>
              <a:rPr lang="fr-FR" b="1" dirty="0">
                <a:solidFill>
                  <a:schemeClr val="accent3">
                    <a:lumMod val="75000"/>
                  </a:schemeClr>
                </a:solidFill>
              </a:rPr>
              <a:t> of types and </a:t>
            </a:r>
            <a:r>
              <a:rPr lang="fr-FR" b="1" dirty="0" err="1">
                <a:solidFill>
                  <a:schemeClr val="accent3">
                    <a:lumMod val="75000"/>
                  </a:schemeClr>
                </a:solidFill>
              </a:rPr>
              <a:t>methods</a:t>
            </a:r>
            <a:endParaRPr lang="fr-FR" b="1" dirty="0">
              <a:solidFill>
                <a:schemeClr val="accent3">
                  <a:lumMod val="75000"/>
                </a:schemeClr>
              </a:solidFill>
            </a:endParaRPr>
          </a:p>
        </p:txBody>
      </p:sp>
      <p:pic>
        <p:nvPicPr>
          <p:cNvPr id="10"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139347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ServiceContract</a:t>
            </a:r>
            <a:r>
              <a:rPr lang="fr-FR" dirty="0" smtClean="0">
                <a:ea typeface="ＭＳ Ｐゴシック" pitchFamily="34" charset="-128"/>
              </a:rPr>
              <a:t> </a:t>
            </a:r>
            <a:r>
              <a:rPr lang="fr-FR" dirty="0" err="1" smtClean="0">
                <a:ea typeface="ＭＳ Ｐゴシック" pitchFamily="34" charset="-128"/>
              </a:rPr>
              <a:t>Attribute</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fr-FR" sz="2800" dirty="0">
                <a:ea typeface="ＭＳ Ｐゴシック" panose="020B0600070205080204" pitchFamily="34" charset="-128"/>
              </a:rPr>
              <a:t>Can </a:t>
            </a:r>
            <a:r>
              <a:rPr lang="fr-FR" sz="2800" dirty="0" err="1">
                <a:ea typeface="ＭＳ Ｐゴシック" panose="020B0600070205080204" pitchFamily="34" charset="-128"/>
              </a:rPr>
              <a:t>be</a:t>
            </a:r>
            <a:r>
              <a:rPr lang="fr-FR" sz="2800" dirty="0">
                <a:ea typeface="ＭＳ Ｐゴシック" panose="020B0600070205080204" pitchFamily="34" charset="-128"/>
              </a:rPr>
              <a:t> </a:t>
            </a:r>
            <a:r>
              <a:rPr lang="fr-FR" sz="2800" dirty="0" err="1">
                <a:ea typeface="ＭＳ Ｐゴシック" panose="020B0600070205080204" pitchFamily="34" charset="-128"/>
              </a:rPr>
              <a:t>used</a:t>
            </a:r>
            <a:r>
              <a:rPr lang="fr-FR" sz="2800" dirty="0">
                <a:ea typeface="ＭＳ Ｐゴシック" panose="020B0600070205080204" pitchFamily="34" charset="-128"/>
              </a:rPr>
              <a:t> on interfaces or classes</a:t>
            </a:r>
          </a:p>
          <a:p>
            <a:pPr eaLnBrk="1" hangingPunct="1"/>
            <a:r>
              <a:rPr lang="fr-FR" sz="2800" dirty="0" err="1" smtClean="0">
                <a:ea typeface="ＭＳ Ｐゴシック" panose="020B0600070205080204" pitchFamily="34" charset="-128"/>
              </a:rPr>
              <a:t>Identified</a:t>
            </a:r>
            <a:r>
              <a:rPr lang="fr-FR" sz="2800" dirty="0" smtClean="0">
                <a:ea typeface="ＭＳ Ｐゴシック" panose="020B0600070205080204" pitchFamily="34" charset="-128"/>
              </a:rPr>
              <a:t> </a:t>
            </a:r>
            <a:r>
              <a:rPr lang="fr-FR" sz="2800" dirty="0">
                <a:ea typeface="ＭＳ Ｐゴシック" panose="020B0600070205080204" pitchFamily="34" charset="-128"/>
              </a:rPr>
              <a:t>by </a:t>
            </a:r>
            <a:r>
              <a:rPr lang="fr-FR" sz="2800" dirty="0" err="1">
                <a:ea typeface="ＭＳ Ｐゴシック" panose="020B0600070205080204" pitchFamily="34" charset="-128"/>
              </a:rPr>
              <a:t>tools</a:t>
            </a:r>
            <a:r>
              <a:rPr lang="fr-FR" sz="2800" dirty="0">
                <a:ea typeface="ＭＳ Ｐゴシック" panose="020B0600070205080204" pitchFamily="34" charset="-128"/>
              </a:rPr>
              <a:t> </a:t>
            </a:r>
            <a:r>
              <a:rPr lang="fr-FR" sz="2800" dirty="0" smtClean="0">
                <a:ea typeface="ＭＳ Ｐゴシック" panose="020B0600070205080204" pitchFamily="34" charset="-128"/>
              </a:rPr>
              <a:t>&amp; </a:t>
            </a:r>
            <a:r>
              <a:rPr lang="fr-FR" sz="2800" dirty="0" err="1" smtClean="0">
                <a:ea typeface="ＭＳ Ｐゴシック" panose="020B0600070205080204" pitchFamily="34" charset="-128"/>
              </a:rPr>
              <a:t>environments</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understanding</a:t>
            </a:r>
            <a:r>
              <a:rPr lang="fr-FR" sz="2800" dirty="0" smtClean="0">
                <a:ea typeface="ＭＳ Ｐゴシック" panose="020B0600070205080204" pitchFamily="34" charset="-128"/>
              </a:rPr>
              <a:t> WCF</a:t>
            </a:r>
            <a:endParaRPr lang="fr-FR" sz="2800" dirty="0">
              <a:ea typeface="ＭＳ Ｐゴシック" panose="020B0600070205080204" pitchFamily="34" charset="-128"/>
            </a:endParaRPr>
          </a:p>
          <a:p>
            <a:pPr eaLnBrk="1" hangingPunct="1"/>
            <a:r>
              <a:rPr lang="fr-FR" sz="2800" dirty="0" smtClean="0">
                <a:ea typeface="ＭＳ Ｐゴシック" panose="020B0600070205080204" pitchFamily="34" charset="-128"/>
              </a:rPr>
              <a:t>Service </a:t>
            </a:r>
            <a:r>
              <a:rPr lang="fr-FR" sz="2800" dirty="0" err="1" smtClean="0">
                <a:ea typeface="ＭＳ Ｐゴシック" panose="020B0600070205080204" pitchFamily="34" charset="-128"/>
              </a:rPr>
              <a:t>Contracts</a:t>
            </a:r>
            <a:r>
              <a:rPr lang="fr-FR" sz="2800" dirty="0" smtClean="0">
                <a:ea typeface="ＭＳ Ｐゴシック" panose="020B0600070205080204" pitchFamily="34" charset="-128"/>
              </a:rPr>
              <a:t> : </a:t>
            </a:r>
          </a:p>
          <a:p>
            <a:pPr lvl="1">
              <a:spcAft>
                <a:spcPts val="0"/>
              </a:spcAft>
              <a:defRPr/>
            </a:pPr>
            <a:r>
              <a:rPr lang="fr-FR" sz="2400" kern="0" dirty="0">
                <a:ea typeface="ＭＳ Ｐゴシック" pitchFamily="-65" charset="-128"/>
              </a:rPr>
              <a:t>Support services</a:t>
            </a:r>
          </a:p>
          <a:p>
            <a:pPr lvl="1">
              <a:spcAft>
                <a:spcPts val="0"/>
              </a:spcAft>
              <a:defRPr/>
            </a:pPr>
            <a:r>
              <a:rPr lang="fr-FR" sz="2400" kern="0" dirty="0" err="1" smtClean="0">
                <a:ea typeface="ＭＳ Ｐゴシック" pitchFamily="-65" charset="-128"/>
              </a:rPr>
              <a:t>Analogous</a:t>
            </a:r>
            <a:r>
              <a:rPr lang="fr-FR" sz="2400" kern="0" dirty="0" smtClean="0">
                <a:ea typeface="ＭＳ Ｐゴシック" pitchFamily="-65" charset="-128"/>
              </a:rPr>
              <a:t> to </a:t>
            </a:r>
            <a:r>
              <a:rPr lang="fr-FR" sz="2400" kern="0" dirty="0">
                <a:ea typeface="ＭＳ Ｐゴシック" pitchFamily="-65" charset="-128"/>
              </a:rPr>
              <a:t>interfaces on a </a:t>
            </a:r>
            <a:r>
              <a:rPr lang="fr-FR" sz="2400" kern="0" dirty="0" err="1">
                <a:ea typeface="ＭＳ Ｐゴシック" pitchFamily="-65" charset="-128"/>
              </a:rPr>
              <a:t>polymorphic</a:t>
            </a:r>
            <a:r>
              <a:rPr lang="fr-FR" sz="2400" kern="0" dirty="0">
                <a:ea typeface="ＭＳ Ｐゴシック" pitchFamily="-65" charset="-128"/>
              </a:rPr>
              <a:t> </a:t>
            </a:r>
            <a:r>
              <a:rPr lang="fr-FR" sz="2400" kern="0" dirty="0" err="1">
                <a:ea typeface="ＭＳ Ｐゴシック" pitchFamily="-65" charset="-128"/>
              </a:rPr>
              <a:t>object</a:t>
            </a:r>
            <a:r>
              <a:rPr lang="fr-FR" sz="2400" kern="0" dirty="0">
                <a:ea typeface="ＭＳ Ｐゴシック" pitchFamily="-65" charset="-128"/>
              </a:rPr>
              <a:t> – caller </a:t>
            </a:r>
            <a:r>
              <a:rPr lang="fr-FR" sz="2400" kern="0" dirty="0" err="1">
                <a:ea typeface="ＭＳ Ｐゴシック" pitchFamily="-65" charset="-128"/>
              </a:rPr>
              <a:t>may</a:t>
            </a:r>
            <a:r>
              <a:rPr lang="fr-FR" sz="2400" kern="0" dirty="0">
                <a:ea typeface="ＭＳ Ｐゴシック" pitchFamily="-65" charset="-128"/>
              </a:rPr>
              <a:t> not know or care about </a:t>
            </a:r>
            <a:r>
              <a:rPr lang="fr-FR" sz="2400" kern="0" dirty="0" err="1">
                <a:ea typeface="ＭＳ Ｐゴシック" pitchFamily="-65" charset="-128"/>
              </a:rPr>
              <a:t>other</a:t>
            </a:r>
            <a:r>
              <a:rPr lang="fr-FR" sz="2400" kern="0" dirty="0">
                <a:ea typeface="ＭＳ Ｐゴシック" pitchFamily="-65" charset="-128"/>
              </a:rPr>
              <a:t> </a:t>
            </a:r>
            <a:r>
              <a:rPr lang="fr-FR" sz="2400" kern="0" dirty="0" err="1">
                <a:ea typeface="ＭＳ Ｐゴシック" pitchFamily="-65" charset="-128"/>
              </a:rPr>
              <a:t>contracts</a:t>
            </a:r>
            <a:endParaRPr lang="fr-FR" sz="2400" kern="0" dirty="0">
              <a:ea typeface="ＭＳ Ｐゴシック" pitchFamily="-65" charset="-128"/>
            </a:endParaRPr>
          </a:p>
          <a:p>
            <a:pPr lvl="1">
              <a:spcAft>
                <a:spcPts val="0"/>
              </a:spcAft>
              <a:defRPr/>
            </a:pPr>
            <a:r>
              <a:rPr lang="fr-FR" sz="2400" kern="0" dirty="0" err="1" smtClean="0">
                <a:ea typeface="ＭＳ Ｐゴシック" pitchFamily="-65" charset="-128"/>
              </a:rPr>
              <a:t>Only</a:t>
            </a:r>
            <a:r>
              <a:rPr lang="fr-FR" sz="2400" kern="0" dirty="0" smtClean="0">
                <a:ea typeface="ＭＳ Ｐゴシック" pitchFamily="-65" charset="-128"/>
              </a:rPr>
              <a:t> visible </a:t>
            </a:r>
            <a:r>
              <a:rPr lang="fr-FR" sz="2400" kern="0" dirty="0">
                <a:ea typeface="ＭＳ Ｐゴシック" pitchFamily="-65" charset="-128"/>
              </a:rPr>
              <a:t>to clients if </a:t>
            </a:r>
            <a:r>
              <a:rPr lang="fr-FR" sz="2400" kern="0" dirty="0" err="1">
                <a:ea typeface="ＭＳ Ｐゴシック" pitchFamily="-65" charset="-128"/>
              </a:rPr>
              <a:t>exported</a:t>
            </a:r>
            <a:r>
              <a:rPr lang="fr-FR" sz="2400" kern="0" dirty="0">
                <a:ea typeface="ＭＳ Ｐゴシック" pitchFamily="-65" charset="-128"/>
              </a:rPr>
              <a:t> on an </a:t>
            </a:r>
            <a:r>
              <a:rPr lang="fr-FR" sz="2400" kern="0" dirty="0" err="1">
                <a:ea typeface="ＭＳ Ｐゴシック" pitchFamily="-65" charset="-128"/>
              </a:rPr>
              <a:t>endpoint</a:t>
            </a:r>
            <a:endParaRPr lang="fr-FR" sz="2400" kern="0" dirty="0">
              <a:ea typeface="ＭＳ Ｐゴシック" pitchFamily="-65" charset="-128"/>
            </a:endParaRPr>
          </a:p>
          <a:p>
            <a:pPr lvl="1">
              <a:spcAft>
                <a:spcPts val="0"/>
              </a:spcAft>
              <a:defRPr/>
            </a:pPr>
            <a:r>
              <a:rPr lang="fr-FR" sz="2400" kern="0" dirty="0" err="1">
                <a:ea typeface="ＭＳ Ｐゴシック" pitchFamily="-65" charset="-128"/>
              </a:rPr>
              <a:t>Contains</a:t>
            </a:r>
            <a:r>
              <a:rPr lang="fr-FR" sz="2400" kern="0" dirty="0">
                <a:ea typeface="ＭＳ Ｐゴシック" pitchFamily="-65" charset="-128"/>
              </a:rPr>
              <a:t> one or more </a:t>
            </a:r>
            <a:r>
              <a:rPr lang="fr-FR" sz="2400" kern="0" dirty="0" err="1">
                <a:ea typeface="ＭＳ Ｐゴシック" pitchFamily="-65" charset="-128"/>
              </a:rPr>
              <a:t>operations</a:t>
            </a:r>
            <a:endParaRPr lang="fr-FR" sz="2400" kern="0" dirty="0">
              <a:ea typeface="ＭＳ Ｐゴシック" pitchFamily="-65" charset="-128"/>
            </a:endParaRPr>
          </a:p>
          <a:p>
            <a:pPr lvl="2" eaLnBrk="1" hangingPunct="1">
              <a:spcAft>
                <a:spcPts val="0"/>
              </a:spcAft>
            </a:pPr>
            <a:endParaRPr lang="fr-FR"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83053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ServiceContract</a:t>
            </a:r>
            <a:r>
              <a:rPr lang="fr-FR" dirty="0" smtClean="0">
                <a:ea typeface="ＭＳ Ｐゴシック" pitchFamily="34" charset="-128"/>
              </a:rPr>
              <a:t> </a:t>
            </a:r>
            <a:r>
              <a:rPr lang="fr-FR" dirty="0" err="1" smtClean="0">
                <a:ea typeface="ＭＳ Ｐゴシック" pitchFamily="34" charset="-128"/>
              </a:rPr>
              <a:t>Attribute</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r>
              <a:rPr lang="fr-FR" sz="2800" dirty="0" err="1"/>
              <a:t>Namespace</a:t>
            </a:r>
            <a:r>
              <a:rPr lang="fr-FR" sz="2800" dirty="0"/>
              <a:t> serves to </a:t>
            </a:r>
            <a:r>
              <a:rPr lang="fr-FR" sz="2800" dirty="0" err="1"/>
              <a:t>disambiguate</a:t>
            </a:r>
            <a:r>
              <a:rPr lang="fr-FR" sz="2800" dirty="0"/>
              <a:t> types and </a:t>
            </a:r>
            <a:r>
              <a:rPr lang="fr-FR" sz="2800" dirty="0" err="1"/>
              <a:t>operations</a:t>
            </a:r>
            <a:r>
              <a:rPr lang="fr-FR" sz="2800" dirty="0"/>
              <a:t> in service </a:t>
            </a:r>
            <a:r>
              <a:rPr lang="fr-FR" sz="2800" dirty="0" err="1" smtClean="0"/>
              <a:t>metadata</a:t>
            </a:r>
            <a:endParaRPr lang="fr-FR" sz="2800" dirty="0" smtClean="0"/>
          </a:p>
          <a:p>
            <a:pPr lvl="1" eaLnBrk="1" hangingPunct="1"/>
            <a:r>
              <a:rPr lang="fr-FR" sz="2400" dirty="0">
                <a:ea typeface="ＭＳ Ｐゴシック" panose="020B0600070205080204" pitchFamily="34" charset="-128"/>
              </a:rPr>
              <a:t>Defaults to http://tempuri.org</a:t>
            </a:r>
          </a:p>
          <a:p>
            <a:pPr lvl="1" eaLnBrk="1" hangingPunct="1"/>
            <a:r>
              <a:rPr lang="fr-FR" sz="2400" dirty="0">
                <a:ea typeface="ＭＳ Ｐゴシック" panose="020B0600070205080204" pitchFamily="34" charset="-128"/>
              </a:rPr>
              <a:t>Not to </a:t>
            </a:r>
            <a:r>
              <a:rPr lang="fr-FR" sz="2400" dirty="0" err="1">
                <a:ea typeface="ＭＳ Ｐゴシック" panose="020B0600070205080204" pitchFamily="34" charset="-128"/>
              </a:rPr>
              <a:t>be</a:t>
            </a:r>
            <a:r>
              <a:rPr lang="fr-FR" sz="2400" dirty="0">
                <a:ea typeface="ＭＳ Ｐゴシック" panose="020B0600070205080204" pitchFamily="34" charset="-128"/>
              </a:rPr>
              <a:t> </a:t>
            </a:r>
            <a:r>
              <a:rPr lang="fr-FR" sz="2400" dirty="0" err="1">
                <a:ea typeface="ＭＳ Ｐゴシック" panose="020B0600070205080204" pitchFamily="34" charset="-128"/>
              </a:rPr>
              <a:t>confused</a:t>
            </a:r>
            <a:r>
              <a:rPr lang="fr-FR" sz="2400" dirty="0">
                <a:ea typeface="ＭＳ Ｐゴシック" panose="020B0600070205080204" pitchFamily="34" charset="-128"/>
              </a:rPr>
              <a:t> </a:t>
            </a:r>
            <a:r>
              <a:rPr lang="fr-FR" sz="2400" dirty="0" err="1">
                <a:ea typeface="ＭＳ Ｐゴシック" panose="020B0600070205080204" pitchFamily="34" charset="-128"/>
              </a:rPr>
              <a:t>with</a:t>
            </a:r>
            <a:r>
              <a:rPr lang="fr-FR" sz="2400" dirty="0">
                <a:ea typeface="ＭＳ Ｐゴシック" panose="020B0600070205080204" pitchFamily="34" charset="-128"/>
              </a:rPr>
              <a:t> </a:t>
            </a:r>
            <a:r>
              <a:rPr lang="fr-FR" sz="2400" dirty="0" err="1">
                <a:ea typeface="ＭＳ Ｐゴシック" panose="020B0600070205080204" pitchFamily="34" charset="-128"/>
              </a:rPr>
              <a:t>language-level</a:t>
            </a:r>
            <a:r>
              <a:rPr lang="fr-FR" sz="2400" dirty="0">
                <a:ea typeface="ＭＳ Ｐゴシック" panose="020B0600070205080204" pitchFamily="34" charset="-128"/>
              </a:rPr>
              <a:t> </a:t>
            </a:r>
            <a:r>
              <a:rPr lang="fr-FR" sz="2400" dirty="0" err="1">
                <a:ea typeface="ＭＳ Ｐゴシック" panose="020B0600070205080204" pitchFamily="34" charset="-128"/>
              </a:rPr>
              <a:t>namespace</a:t>
            </a:r>
            <a:endParaRPr lang="fr-FR" sz="2400" dirty="0">
              <a:ea typeface="ＭＳ Ｐゴシック" panose="020B0600070205080204" pitchFamily="34" charset="-128"/>
            </a:endParaRPr>
          </a:p>
          <a:p>
            <a:endParaRPr lang="fr-FR" sz="2800" b="1" dirty="0"/>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Imag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073524"/>
            <a:ext cx="2687411"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04932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OperationContract</a:t>
            </a:r>
            <a:r>
              <a:rPr lang="fr-FR" dirty="0" smtClean="0">
                <a:ea typeface="ＭＳ Ｐゴシック" pitchFamily="34" charset="-128"/>
              </a:rPr>
              <a:t> </a:t>
            </a:r>
            <a:r>
              <a:rPr lang="fr-FR" dirty="0" err="1" smtClean="0">
                <a:ea typeface="ＭＳ Ｐゴシック" pitchFamily="34" charset="-128"/>
              </a:rPr>
              <a:t>Attribute</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fr-FR" sz="2800" dirty="0" err="1" smtClean="0">
                <a:ea typeface="ＭＳ Ｐゴシック" panose="020B0600070205080204" pitchFamily="34" charset="-128"/>
              </a:rPr>
              <a:t>Used</a:t>
            </a:r>
            <a:r>
              <a:rPr lang="fr-FR" sz="2800" dirty="0" smtClean="0">
                <a:ea typeface="ＭＳ Ｐゴシック" panose="020B0600070205080204" pitchFamily="34" charset="-128"/>
              </a:rPr>
              <a:t> </a:t>
            </a:r>
            <a:r>
              <a:rPr lang="fr-FR" sz="2800" dirty="0">
                <a:ea typeface="ＭＳ Ｐゴシック" panose="020B0600070205080204" pitchFamily="34" charset="-128"/>
              </a:rPr>
              <a:t>on </a:t>
            </a:r>
            <a:r>
              <a:rPr lang="fr-FR" sz="2800" dirty="0" err="1" smtClean="0">
                <a:ea typeface="ＭＳ Ｐゴシック" panose="020B0600070205080204" pitchFamily="34" charset="-128"/>
              </a:rPr>
              <a:t>methods</a:t>
            </a:r>
            <a:endParaRPr lang="fr-FR" sz="2800" dirty="0" smtClean="0">
              <a:ea typeface="ＭＳ Ｐゴシック" panose="020B0600070205080204" pitchFamily="34" charset="-128"/>
            </a:endParaRPr>
          </a:p>
          <a:p>
            <a:pPr lvl="1" eaLnBrk="1" hangingPunct="1"/>
            <a:r>
              <a:rPr lang="fr-FR" sz="2400" dirty="0" smtClean="0">
                <a:ea typeface="ＭＳ Ｐゴシック" panose="020B0600070205080204" pitchFamily="34" charset="-128"/>
              </a:rPr>
              <a:t>Not </a:t>
            </a:r>
            <a:r>
              <a:rPr lang="fr-FR" sz="2400" dirty="0" err="1">
                <a:ea typeface="ＭＳ Ｐゴシック" panose="020B0600070205080204" pitchFamily="34" charset="-128"/>
              </a:rPr>
              <a:t>other</a:t>
            </a:r>
            <a:r>
              <a:rPr lang="fr-FR" sz="2400" dirty="0">
                <a:ea typeface="ＭＳ Ｐゴシック" panose="020B0600070205080204" pitchFamily="34" charset="-128"/>
              </a:rPr>
              <a:t> class </a:t>
            </a:r>
            <a:r>
              <a:rPr lang="fr-FR" sz="2400" dirty="0" err="1" smtClean="0">
                <a:ea typeface="ＭＳ Ｐゴシック" panose="020B0600070205080204" pitchFamily="34" charset="-128"/>
              </a:rPr>
              <a:t>elements</a:t>
            </a:r>
            <a:r>
              <a:rPr lang="fr-FR" sz="2400" dirty="0" smtClean="0">
                <a:ea typeface="ＭＳ Ｐゴシック" panose="020B0600070205080204" pitchFamily="34" charset="-128"/>
              </a:rPr>
              <a:t> (i.e. </a:t>
            </a:r>
            <a:r>
              <a:rPr lang="fr-FR" sz="2400" dirty="0" err="1" smtClean="0">
                <a:ea typeface="ＭＳ Ｐゴシック" panose="020B0600070205080204" pitchFamily="34" charset="-128"/>
              </a:rPr>
              <a:t>properties</a:t>
            </a:r>
            <a:r>
              <a:rPr lang="fr-FR" sz="2400" dirty="0" smtClean="0">
                <a:ea typeface="ＭＳ Ｐゴシック" panose="020B0600070205080204" pitchFamily="34" charset="-128"/>
              </a:rPr>
              <a:t> </a:t>
            </a:r>
            <a:r>
              <a:rPr lang="fr-FR" sz="2400" dirty="0">
                <a:ea typeface="ＭＳ Ｐゴシック" panose="020B0600070205080204" pitchFamily="34" charset="-128"/>
              </a:rPr>
              <a:t>or </a:t>
            </a:r>
            <a:r>
              <a:rPr lang="fr-FR" sz="2400" dirty="0" err="1" smtClean="0">
                <a:ea typeface="ＭＳ Ｐゴシック" panose="020B0600070205080204" pitchFamily="34" charset="-128"/>
              </a:rPr>
              <a:t>indexers</a:t>
            </a:r>
            <a:r>
              <a:rPr lang="fr-FR" sz="2400" dirty="0" smtClean="0">
                <a:ea typeface="ＭＳ Ｐゴシック" panose="020B0600070205080204" pitchFamily="34" charset="-128"/>
              </a:rPr>
              <a:t>) </a:t>
            </a:r>
            <a:endParaRPr lang="fr-FR" sz="2400" dirty="0">
              <a:ea typeface="ＭＳ Ｐゴシック" panose="020B0600070205080204" pitchFamily="34" charset="-128"/>
            </a:endParaRPr>
          </a:p>
          <a:p>
            <a:pPr eaLnBrk="1" hangingPunct="1"/>
            <a:r>
              <a:rPr lang="fr-FR" sz="2800" dirty="0" err="1">
                <a:ea typeface="ＭＳ Ｐゴシック" panose="020B0600070205080204" pitchFamily="34" charset="-128"/>
              </a:rPr>
              <a:t>Identified</a:t>
            </a:r>
            <a:r>
              <a:rPr lang="fr-FR" sz="2800" dirty="0">
                <a:ea typeface="ＭＳ Ｐゴシック" panose="020B0600070205080204" pitchFamily="34" charset="-128"/>
              </a:rPr>
              <a:t> by </a:t>
            </a:r>
            <a:r>
              <a:rPr lang="fr-FR" sz="2800" dirty="0" err="1">
                <a:ea typeface="ＭＳ Ｐゴシック" panose="020B0600070205080204" pitchFamily="34" charset="-128"/>
              </a:rPr>
              <a:t>tools</a:t>
            </a:r>
            <a:r>
              <a:rPr lang="fr-FR" sz="2800" dirty="0">
                <a:ea typeface="ＭＳ Ｐゴシック" panose="020B0600070205080204" pitchFamily="34" charset="-128"/>
              </a:rPr>
              <a:t> </a:t>
            </a:r>
            <a:r>
              <a:rPr lang="fr-FR" sz="2800" dirty="0" smtClean="0">
                <a:ea typeface="ＭＳ Ｐゴシック" panose="020B0600070205080204" pitchFamily="34" charset="-128"/>
              </a:rPr>
              <a:t>&amp; </a:t>
            </a:r>
            <a:r>
              <a:rPr lang="fr-FR" sz="2800" dirty="0" err="1" smtClean="0">
                <a:ea typeface="ＭＳ Ｐゴシック" panose="020B0600070205080204" pitchFamily="34" charset="-128"/>
              </a:rPr>
              <a:t>environments</a:t>
            </a:r>
            <a:r>
              <a:rPr lang="fr-FR" sz="2800" dirty="0" smtClean="0">
                <a:ea typeface="ＭＳ Ｐゴシック" panose="020B0600070205080204" pitchFamily="34" charset="-128"/>
              </a:rPr>
              <a:t> </a:t>
            </a:r>
            <a:r>
              <a:rPr lang="fr-FR" sz="2800" dirty="0" err="1" smtClean="0">
                <a:ea typeface="ＭＳ Ｐゴシック" panose="020B0600070205080204" pitchFamily="34" charset="-128"/>
              </a:rPr>
              <a:t>understanding</a:t>
            </a:r>
            <a:r>
              <a:rPr lang="fr-FR" sz="2800" dirty="0" smtClean="0">
                <a:ea typeface="ＭＳ Ｐゴシック" panose="020B0600070205080204" pitchFamily="34" charset="-128"/>
              </a:rPr>
              <a:t> </a:t>
            </a:r>
            <a:r>
              <a:rPr lang="fr-FR" sz="2800" dirty="0">
                <a:ea typeface="ＭＳ Ｐゴシック" panose="020B0600070205080204" pitchFamily="34" charset="-128"/>
              </a:rPr>
              <a:t>WCF</a:t>
            </a:r>
          </a:p>
          <a:p>
            <a:pPr eaLnBrk="1" hangingPunct="1"/>
            <a:r>
              <a:rPr lang="fr-FR" sz="2800" dirty="0" err="1">
                <a:ea typeface="ＭＳ Ｐゴシック" panose="020B0600070205080204" pitchFamily="34" charset="-128"/>
              </a:rPr>
              <a:t>Methods</a:t>
            </a:r>
            <a:r>
              <a:rPr lang="fr-FR" sz="2800" dirty="0">
                <a:ea typeface="ＭＳ Ｐゴシック" panose="020B0600070205080204" pitchFamily="34" charset="-128"/>
              </a:rPr>
              <a:t> are </a:t>
            </a:r>
            <a:r>
              <a:rPr lang="fr-FR" sz="2800" dirty="0" err="1">
                <a:ea typeface="ＭＳ Ｐゴシック" panose="020B0600070205080204" pitchFamily="34" charset="-128"/>
              </a:rPr>
              <a:t>only</a:t>
            </a:r>
            <a:r>
              <a:rPr lang="fr-FR" sz="2800" dirty="0">
                <a:ea typeface="ＭＳ Ｐゴシック" panose="020B0600070205080204" pitchFamily="34" charset="-128"/>
              </a:rPr>
              <a:t> visible in service </a:t>
            </a:r>
            <a:r>
              <a:rPr lang="fr-FR" sz="2800" dirty="0" err="1">
                <a:ea typeface="ＭＳ Ｐゴシック" panose="020B0600070205080204" pitchFamily="34" charset="-128"/>
              </a:rPr>
              <a:t>contract</a:t>
            </a:r>
            <a:r>
              <a:rPr lang="fr-FR" sz="2800" dirty="0">
                <a:ea typeface="ＭＳ Ｐゴシック" panose="020B0600070205080204" pitchFamily="34" charset="-128"/>
              </a:rPr>
              <a:t> if </a:t>
            </a:r>
            <a:r>
              <a:rPr lang="fr-FR" sz="2800" dirty="0" err="1">
                <a:ea typeface="ＭＳ Ｐゴシック" panose="020B0600070205080204" pitchFamily="34" charset="-128"/>
              </a:rPr>
              <a:t>marked</a:t>
            </a:r>
            <a:r>
              <a:rPr lang="fr-FR" sz="2800" dirty="0">
                <a:ea typeface="ＭＳ Ｐゴシック" panose="020B0600070205080204" pitchFamily="34" charset="-128"/>
              </a:rPr>
              <a:t> </a:t>
            </a:r>
            <a:r>
              <a:rPr lang="fr-FR" sz="2800" dirty="0" err="1">
                <a:ea typeface="ＭＳ Ｐゴシック" panose="020B0600070205080204" pitchFamily="34" charset="-128"/>
              </a:rPr>
              <a:t>with</a:t>
            </a:r>
            <a:r>
              <a:rPr lang="fr-FR" sz="2800" dirty="0">
                <a:ea typeface="ＭＳ Ｐゴシック" panose="020B0600070205080204" pitchFamily="34" charset="-128"/>
              </a:rPr>
              <a:t> </a:t>
            </a:r>
            <a:r>
              <a:rPr lang="fr-FR" sz="2800" b="1" dirty="0" err="1">
                <a:ea typeface="ＭＳ Ｐゴシック" panose="020B0600070205080204" pitchFamily="34" charset="-128"/>
              </a:rPr>
              <a:t>OperationContract</a:t>
            </a:r>
            <a:endParaRPr lang="fr-FR" sz="2800" b="1"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Rounded Rectangle 1"/>
          <p:cNvSpPr/>
          <p:nvPr/>
        </p:nvSpPr>
        <p:spPr>
          <a:xfrm>
            <a:off x="2699792" y="4009628"/>
            <a:ext cx="2880320" cy="115212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 name="Right Arrow 2"/>
          <p:cNvSpPr/>
          <p:nvPr/>
        </p:nvSpPr>
        <p:spPr>
          <a:xfrm>
            <a:off x="5148064" y="4448934"/>
            <a:ext cx="792088" cy="2502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Right Arrow 11"/>
          <p:cNvSpPr/>
          <p:nvPr/>
        </p:nvSpPr>
        <p:spPr>
          <a:xfrm>
            <a:off x="5148064" y="4767446"/>
            <a:ext cx="792088" cy="2502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3" name="Right Arrow 12"/>
          <p:cNvSpPr/>
          <p:nvPr/>
        </p:nvSpPr>
        <p:spPr>
          <a:xfrm>
            <a:off x="5148064" y="4119374"/>
            <a:ext cx="792088" cy="25029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11"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793825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Data and messages</a:t>
            </a:r>
          </a:p>
        </p:txBody>
      </p:sp>
      <p:sp>
        <p:nvSpPr>
          <p:cNvPr id="18434" name="Espace réservé du contenu 2"/>
          <p:cNvSpPr>
            <a:spLocks noGrp="1"/>
          </p:cNvSpPr>
          <p:nvPr>
            <p:ph idx="1"/>
          </p:nvPr>
        </p:nvSpPr>
        <p:spPr>
          <a:xfrm>
            <a:off x="251520" y="1057300"/>
            <a:ext cx="8641655" cy="4230687"/>
          </a:xfrm>
        </p:spPr>
        <p:txBody>
          <a:bodyPr/>
          <a:lstStyle/>
          <a:p>
            <a:pPr>
              <a:spcBef>
                <a:spcPts val="600"/>
              </a:spcBef>
              <a:spcAft>
                <a:spcPts val="600"/>
              </a:spcAft>
              <a:defRPr/>
            </a:pPr>
            <a:r>
              <a:rPr lang="en-US" sz="2800" kern="0" dirty="0">
                <a:ea typeface="ＭＳ Ｐゴシック" pitchFamily="-65" charset="-128"/>
              </a:rPr>
              <a:t>Parameters </a:t>
            </a:r>
            <a:r>
              <a:rPr lang="en-US" sz="2800" kern="0" dirty="0" smtClean="0">
                <a:ea typeface="ＭＳ Ｐゴシック" pitchFamily="-65" charset="-128"/>
              </a:rPr>
              <a:t>and return marshaled </a:t>
            </a:r>
            <a:r>
              <a:rPr lang="en-US" sz="2800" kern="0" dirty="0">
                <a:ea typeface="ＭＳ Ｐゴシック" pitchFamily="-65" charset="-128"/>
              </a:rPr>
              <a:t>between client and server</a:t>
            </a:r>
          </a:p>
          <a:p>
            <a:pPr>
              <a:spcBef>
                <a:spcPts val="600"/>
              </a:spcBef>
              <a:spcAft>
                <a:spcPts val="600"/>
              </a:spcAft>
              <a:defRPr/>
            </a:pPr>
            <a:r>
              <a:rPr lang="en-US" sz="2800" kern="0" dirty="0">
                <a:ea typeface="ＭＳ Ｐゴシック" pitchFamily="-65" charset="-128"/>
              </a:rPr>
              <a:t>CLR types are mapped to XML </a:t>
            </a:r>
            <a:r>
              <a:rPr lang="en-US" sz="2800" kern="0" dirty="0" err="1">
                <a:ea typeface="ＭＳ Ｐゴシック" pitchFamily="-65" charset="-128"/>
              </a:rPr>
              <a:t>Infoset</a:t>
            </a:r>
            <a:r>
              <a:rPr lang="en-US" sz="2800" kern="0" dirty="0">
                <a:ea typeface="ＭＳ Ｐゴシック" pitchFamily="-65" charset="-128"/>
              </a:rPr>
              <a:t> by serialization</a:t>
            </a:r>
          </a:p>
          <a:p>
            <a:pPr>
              <a:spcBef>
                <a:spcPts val="600"/>
              </a:spcBef>
              <a:spcAft>
                <a:spcPts val="600"/>
              </a:spcAft>
              <a:defRPr/>
            </a:pPr>
            <a:r>
              <a:rPr lang="en-US" sz="2800" kern="0" dirty="0">
                <a:ea typeface="ＭＳ Ｐゴシック" pitchFamily="-65" charset="-128"/>
              </a:rPr>
              <a:t>WCF enables you to define custom </a:t>
            </a:r>
            <a:r>
              <a:rPr lang="en-US" sz="2800" kern="0" dirty="0" smtClean="0">
                <a:ea typeface="ＭＳ Ｐゴシック" pitchFamily="-65" charset="-128"/>
              </a:rPr>
              <a:t>serialization</a:t>
            </a:r>
            <a:endParaRPr lang="en-US" sz="28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242961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Data and messages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057300"/>
            <a:ext cx="8641655" cy="4230687"/>
          </a:xfrm>
        </p:spPr>
        <p:txBody>
          <a:bodyPr/>
          <a:lstStyle/>
          <a:p>
            <a:pPr>
              <a:spcBef>
                <a:spcPts val="600"/>
              </a:spcBef>
              <a:spcAft>
                <a:spcPts val="600"/>
              </a:spcAft>
              <a:defRPr/>
            </a:pPr>
            <a:r>
              <a:rPr lang="en-US" sz="2800" kern="0" dirty="0" smtClean="0">
                <a:ea typeface="ＭＳ Ｐゴシック" pitchFamily="-65" charset="-128"/>
              </a:rPr>
              <a:t>Serialized </a:t>
            </a:r>
            <a:r>
              <a:rPr lang="en-US" sz="2800" kern="0" dirty="0">
                <a:ea typeface="ＭＳ Ｐゴシック" pitchFamily="-65" charset="-128"/>
              </a:rPr>
              <a:t>data is packed into the message</a:t>
            </a:r>
          </a:p>
          <a:p>
            <a:pPr>
              <a:spcBef>
                <a:spcPts val="600"/>
              </a:spcBef>
              <a:spcAft>
                <a:spcPts val="600"/>
              </a:spcAft>
              <a:defRPr/>
            </a:pPr>
            <a:r>
              <a:rPr lang="en-US" sz="2800" kern="0" dirty="0">
                <a:ea typeface="ＭＳ Ｐゴシック" pitchFamily="-65" charset="-128"/>
              </a:rPr>
              <a:t>Contents and structure of message must be understood by client or service at the other end</a:t>
            </a:r>
          </a:p>
          <a:p>
            <a:pPr>
              <a:spcBef>
                <a:spcPts val="600"/>
              </a:spcBef>
              <a:spcAft>
                <a:spcPts val="600"/>
              </a:spcAft>
              <a:defRPr/>
            </a:pPr>
            <a:r>
              <a:rPr lang="en-US" sz="2800" kern="0" dirty="0">
                <a:ea typeface="ＭＳ Ｐゴシック" pitchFamily="-65" charset="-128"/>
              </a:rPr>
              <a:t>Data and message contracts provide control over</a:t>
            </a:r>
            <a:br>
              <a:rPr lang="en-US" sz="2800" kern="0" dirty="0">
                <a:ea typeface="ＭＳ Ｐゴシック" pitchFamily="-65" charset="-128"/>
              </a:rPr>
            </a:br>
            <a:r>
              <a:rPr lang="en-US" sz="2800" kern="0" dirty="0">
                <a:ea typeface="ＭＳ Ｐゴシック" pitchFamily="-65" charset="-128"/>
              </a:rPr>
              <a:t>these areas</a:t>
            </a:r>
            <a:endParaRPr lang="en-GB" sz="28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118442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Defining</a:t>
            </a:r>
            <a:r>
              <a:rPr lang="fr-FR" dirty="0" smtClean="0">
                <a:ea typeface="ＭＳ Ｐゴシック" pitchFamily="34" charset="-128"/>
              </a:rPr>
              <a:t> a data </a:t>
            </a:r>
            <a:r>
              <a:rPr lang="fr-FR" dirty="0" err="1" smtClean="0">
                <a:ea typeface="ＭＳ Ｐゴシック" pitchFamily="34" charset="-128"/>
              </a:rPr>
              <a:t>contract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ounded Rectangle 2"/>
          <p:cNvSpPr/>
          <p:nvPr/>
        </p:nvSpPr>
        <p:spPr>
          <a:xfrm>
            <a:off x="395536" y="1129308"/>
            <a:ext cx="8280920" cy="3932099"/>
          </a:xfrm>
          <a:prstGeom prst="roundRect">
            <a:avLst>
              <a:gd name="adj" fmla="val 7671"/>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fr-FR" sz="1600" dirty="0" err="1">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using</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System;</a:t>
            </a:r>
          </a:p>
          <a:p>
            <a:pPr lvl="0"/>
            <a:r>
              <a:rPr lang="fr-FR" sz="1600" dirty="0" err="1">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using</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err="1">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System.Runtime.Serialization</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a:t>
            </a:r>
          </a:p>
          <a:p>
            <a:pPr lvl="0"/>
            <a:endPar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endParaRPr>
          </a:p>
          <a:p>
            <a:pPr lvl="0"/>
            <a:r>
              <a:rPr lang="fr-FR" sz="1600" dirty="0" err="1">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namespace</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err="1" smtClean="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DataContracts</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smtClean="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a:t>
            </a:r>
            <a:endPar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endParaRP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a:t>
            </a:r>
            <a:r>
              <a:rPr lang="fr-FR" sz="1600" dirty="0" err="1">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DataContract</a:t>
            </a:r>
            <a:r>
              <a:rPr lang="fr-FR" sz="1600" dirty="0">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public class </a:t>
            </a:r>
            <a:r>
              <a:rPr lang="fr-FR" sz="1600" dirty="0" err="1">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HelloMessage</a:t>
            </a:r>
            <a:endPar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endParaRP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        </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err="1">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private</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string</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_content</a:t>
            </a:r>
            <a:r>
              <a:rPr lang="fr-FR" sz="1600" dirty="0" smtClean="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a:t>
            </a:r>
            <a:endPar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endParaRP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a:t>
            </a:r>
            <a:r>
              <a:rPr lang="fr-FR" sz="1600" dirty="0" err="1">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DataMember</a:t>
            </a:r>
            <a:r>
              <a:rPr lang="fr-FR" sz="1600" dirty="0">
                <a:solidFill>
                  <a:srgbClr val="479B8F"/>
                </a:solidFill>
                <a:latin typeface="Consolas" panose="020B0609020204030204" pitchFamily="49" charset="0"/>
                <a:ea typeface="ＭＳ Ｐゴシック" panose="020B0600070205080204" pitchFamily="34" charset="-128"/>
                <a:cs typeface="Consolas" panose="020B0609020204030204" pitchFamily="49" charset="0"/>
              </a:rPr>
              <a:t>]</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public </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string</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Content</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err="1">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get</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return _content; }</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r>
              <a:rPr lang="fr-FR" sz="1600" dirty="0">
                <a:solidFill>
                  <a:srgbClr val="0000FF"/>
                </a:solidFill>
                <a:latin typeface="Consolas" panose="020B0609020204030204" pitchFamily="49" charset="0"/>
                <a:ea typeface="ＭＳ Ｐゴシック" panose="020B0600070205080204" pitchFamily="34" charset="-128"/>
                <a:cs typeface="Consolas" panose="020B0609020204030204" pitchFamily="49" charset="0"/>
              </a:rPr>
              <a:t>set</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 </a:t>
            </a:r>
            <a:r>
              <a:rPr lang="fr-FR" sz="1600" dirty="0" err="1">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this</a:t>
            </a:r>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._content = value;}</a:t>
            </a:r>
          </a:p>
          <a:p>
            <a:pPr lvl="0"/>
            <a:r>
              <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p>
          <a:p>
            <a:pPr lvl="0"/>
            <a:r>
              <a:rPr lang="en-GB" sz="1600" dirty="0" smtClean="0">
                <a:solidFill>
                  <a:srgbClr val="4D4D4D"/>
                </a:solidFill>
                <a:latin typeface="Consolas" panose="020B0609020204030204" pitchFamily="49" charset="0"/>
                <a:ea typeface="ＭＳ Ｐゴシック" panose="020B0600070205080204" pitchFamily="34" charset="-128"/>
                <a:cs typeface="Consolas" panose="020B0609020204030204" pitchFamily="49" charset="0"/>
              </a:rPr>
              <a:t>} }</a:t>
            </a:r>
            <a:endParaRPr lang="fr-FR" sz="1600" dirty="0">
              <a:solidFill>
                <a:srgbClr val="4D4D4D"/>
              </a:solidFill>
              <a:latin typeface="Consolas" panose="020B0609020204030204" pitchFamily="49" charset="0"/>
              <a:ea typeface="ＭＳ Ｐゴシック" panose="020B0600070205080204" pitchFamily="34" charset="-128"/>
              <a:cs typeface="Consolas" panose="020B0609020204030204" pitchFamily="49" charset="0"/>
            </a:endParaRPr>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23790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Introduction to Services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marL="457200" lvl="1" indent="-457200">
              <a:buFont typeface="Arial" panose="020B0604020202020204" pitchFamily="34" charset="0"/>
              <a:buChar char="•"/>
            </a:pPr>
            <a:r>
              <a:rPr lang="en-US" dirty="0" smtClean="0"/>
              <a:t>SOA : Services Oriented Architecture</a:t>
            </a:r>
          </a:p>
          <a:p>
            <a:pPr lvl="1" eaLnBrk="1" hangingPunct="1"/>
            <a:r>
              <a:rPr lang="en-US" sz="2400" dirty="0">
                <a:ea typeface="ＭＳ Ｐゴシック" panose="020B0600070205080204" pitchFamily="34" charset="-128"/>
              </a:rPr>
              <a:t>OOP complement</a:t>
            </a:r>
          </a:p>
          <a:p>
            <a:pPr lvl="1" eaLnBrk="1" hangingPunct="1"/>
            <a:r>
              <a:rPr lang="en-US" sz="2400" dirty="0">
                <a:ea typeface="ＭＳ Ｐゴシック" panose="020B0600070205080204" pitchFamily="34" charset="-128"/>
              </a:rPr>
              <a:t>Used in processing and communicating with </a:t>
            </a:r>
            <a:r>
              <a:rPr lang="en-US" sz="2400" dirty="0" smtClean="0">
                <a:ea typeface="ＭＳ Ｐゴシック" panose="020B0600070205080204" pitchFamily="34" charset="-128"/>
              </a:rPr>
              <a:t>Services</a:t>
            </a:r>
            <a:endParaRPr lang="en-US" sz="2400" dirty="0">
              <a:ea typeface="ＭＳ Ｐゴシック" panose="020B0600070205080204" pitchFamily="34" charset="-128"/>
            </a:endParaRPr>
          </a:p>
          <a:p>
            <a:pPr eaLnBrk="1" hangingPunct="1"/>
            <a:endParaRPr lang="en-US" dirty="0" smtClean="0">
              <a:ea typeface="ＭＳ Ｐゴシック" panose="020B0600070205080204" pitchFamily="34" charset="-128"/>
            </a:endParaRPr>
          </a:p>
          <a:p>
            <a:pPr eaLnBrk="1" hangingPunct="1"/>
            <a:r>
              <a:rPr lang="en-US" sz="2800" dirty="0" smtClean="0">
                <a:ea typeface="ＭＳ Ｐゴシック" panose="020B0600070205080204" pitchFamily="34" charset="-128"/>
              </a:rPr>
              <a:t>SOA objectives </a:t>
            </a:r>
            <a:endParaRPr lang="en-US" sz="2800" dirty="0">
              <a:ea typeface="ＭＳ Ｐゴシック" panose="020B0600070205080204" pitchFamily="34" charset="-128"/>
            </a:endParaRPr>
          </a:p>
          <a:p>
            <a:pPr lvl="1" eaLnBrk="1" hangingPunct="1"/>
            <a:r>
              <a:rPr lang="en-US" sz="2400" dirty="0">
                <a:ea typeface="ＭＳ Ｐゴシック" panose="020B0600070205080204" pitchFamily="34" charset="-128"/>
              </a:rPr>
              <a:t>Productive</a:t>
            </a:r>
          </a:p>
          <a:p>
            <a:pPr lvl="1" eaLnBrk="1" hangingPunct="1"/>
            <a:r>
              <a:rPr lang="en-US" sz="2400" dirty="0">
                <a:ea typeface="ＭＳ Ｐゴシック" panose="020B0600070205080204" pitchFamily="34" charset="-128"/>
              </a:rPr>
              <a:t>Reactive</a:t>
            </a:r>
          </a:p>
          <a:p>
            <a:pPr lvl="1" eaLnBrk="1" hangingPunct="1"/>
            <a:r>
              <a:rPr lang="en-US" sz="2400" dirty="0">
                <a:ea typeface="ＭＳ Ｐゴシック" panose="020B0600070205080204" pitchFamily="34" charset="-128"/>
              </a:rPr>
              <a:t>Capable of managing responsibility</a:t>
            </a:r>
          </a:p>
          <a:p>
            <a:pPr marL="1314450" lvl="3" indent="-457200"/>
            <a:endParaRPr lang="en-US" sz="1800" dirty="0" smtClean="0"/>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868215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Implementing</a:t>
            </a:r>
            <a:r>
              <a:rPr lang="fr-FR" dirty="0" smtClean="0">
                <a:ea typeface="ＭＳ Ｐゴシック" pitchFamily="34" charset="-128"/>
              </a:rPr>
              <a:t> a service </a:t>
            </a:r>
            <a:r>
              <a:rPr lang="fr-FR" dirty="0" err="1" smtClean="0">
                <a:ea typeface="ＭＳ Ｐゴシック" pitchFamily="34" charset="-128"/>
              </a:rPr>
              <a:t>contract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a:t>WCF Services</a:t>
            </a:r>
            <a:endParaRPr lang="en-US"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ounded Rectangle 2"/>
          <p:cNvSpPr/>
          <p:nvPr/>
        </p:nvSpPr>
        <p:spPr>
          <a:xfrm>
            <a:off x="467544" y="1489348"/>
            <a:ext cx="8208912" cy="3710583"/>
          </a:xfrm>
          <a:prstGeom prst="roundRect">
            <a:avLst>
              <a:gd name="adj" fmla="val 8235"/>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sz="1600" dirty="0" err="1">
                <a:solidFill>
                  <a:srgbClr val="0000FF"/>
                </a:solidFill>
                <a:latin typeface="Consolas" panose="020B0609020204030204" pitchFamily="49" charset="0"/>
                <a:cs typeface="Consolas" panose="020B0609020204030204" pitchFamily="49" charset="0"/>
              </a:rPr>
              <a:t>using</a:t>
            </a:r>
            <a:r>
              <a:rPr lang="fr-FR" sz="1600" dirty="0">
                <a:solidFill>
                  <a:srgbClr val="0000FF"/>
                </a:solidFill>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System;</a:t>
            </a:r>
          </a:p>
          <a:p>
            <a:r>
              <a:rPr lang="fr-FR" sz="1600" dirty="0" err="1">
                <a:solidFill>
                  <a:srgbClr val="0000FF"/>
                </a:solidFill>
                <a:latin typeface="Consolas" panose="020B0609020204030204" pitchFamily="49" charset="0"/>
                <a:cs typeface="Consolas" panose="020B0609020204030204" pitchFamily="49" charset="0"/>
              </a:rPr>
              <a:t>using</a:t>
            </a:r>
            <a:r>
              <a:rPr lang="fr-FR" sz="1600" dirty="0">
                <a:solidFill>
                  <a:srgbClr val="0000FF"/>
                </a:solidFill>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ServiceContracts</a:t>
            </a:r>
            <a:r>
              <a:rPr lang="fr-FR" sz="1600" dirty="0">
                <a:latin typeface="Consolas" panose="020B0609020204030204" pitchFamily="49" charset="0"/>
                <a:cs typeface="Consolas" panose="020B0609020204030204" pitchFamily="49" charset="0"/>
              </a:rPr>
              <a:t>;</a:t>
            </a:r>
          </a:p>
          <a:p>
            <a:r>
              <a:rPr lang="fr-FR" sz="1600" dirty="0" err="1">
                <a:solidFill>
                  <a:srgbClr val="0000FF"/>
                </a:solidFill>
                <a:latin typeface="Consolas" panose="020B0609020204030204" pitchFamily="49" charset="0"/>
                <a:cs typeface="Consolas" panose="020B0609020204030204" pitchFamily="49" charset="0"/>
              </a:rPr>
              <a:t>using</a:t>
            </a:r>
            <a:r>
              <a:rPr lang="fr-FR" sz="1600" dirty="0">
                <a:solidFill>
                  <a:srgbClr val="0000FF"/>
                </a:solidFill>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DataContracts</a:t>
            </a:r>
            <a:r>
              <a:rPr lang="fr-FR" sz="1600" dirty="0">
                <a:latin typeface="Consolas" panose="020B0609020204030204" pitchFamily="49" charset="0"/>
                <a:cs typeface="Consolas" panose="020B0609020204030204" pitchFamily="49" charset="0"/>
              </a:rPr>
              <a:t>;</a:t>
            </a:r>
          </a:p>
          <a:p>
            <a:endParaRPr lang="fr-FR" sz="1600" dirty="0">
              <a:latin typeface="Consolas" panose="020B0609020204030204" pitchFamily="49" charset="0"/>
              <a:cs typeface="Consolas" panose="020B0609020204030204" pitchFamily="49" charset="0"/>
            </a:endParaRPr>
          </a:p>
          <a:p>
            <a:r>
              <a:rPr lang="fr-FR" sz="1600" dirty="0" err="1">
                <a:latin typeface="Consolas" panose="020B0609020204030204" pitchFamily="49" charset="0"/>
                <a:cs typeface="Consolas" panose="020B0609020204030204" pitchFamily="49" charset="0"/>
              </a:rPr>
              <a:t>namespace</a:t>
            </a:r>
            <a:r>
              <a:rPr lang="fr-FR" sz="1600" dirty="0">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ServiceImplementation</a:t>
            </a:r>
            <a:endParaRPr lang="fr-FR" sz="1600" dirty="0">
              <a:latin typeface="Consolas" panose="020B0609020204030204" pitchFamily="49" charset="0"/>
              <a:cs typeface="Consolas" panose="020B0609020204030204" pitchFamily="49" charset="0"/>
            </a:endParaRPr>
          </a:p>
          <a:p>
            <a:r>
              <a:rPr lang="fr-FR" sz="1600" dirty="0">
                <a:latin typeface="Consolas" panose="020B0609020204030204" pitchFamily="49" charset="0"/>
                <a:cs typeface="Consolas" panose="020B0609020204030204" pitchFamily="49" charset="0"/>
              </a:rPr>
              <a:t>{</a:t>
            </a: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public </a:t>
            </a:r>
            <a:r>
              <a:rPr lang="fr-FR" sz="1600" dirty="0">
                <a:latin typeface="Consolas" panose="020B0609020204030204" pitchFamily="49" charset="0"/>
                <a:cs typeface="Consolas" panose="020B0609020204030204" pitchFamily="49" charset="0"/>
              </a:rPr>
              <a:t>class </a:t>
            </a:r>
            <a:r>
              <a:rPr lang="fr-FR" sz="1600" dirty="0" err="1">
                <a:solidFill>
                  <a:srgbClr val="479B8F"/>
                </a:solidFill>
                <a:latin typeface="Consolas" panose="020B0609020204030204" pitchFamily="49" charset="0"/>
                <a:cs typeface="Consolas" panose="020B0609020204030204" pitchFamily="49" charset="0"/>
              </a:rPr>
              <a:t>HelloService</a:t>
            </a:r>
            <a:r>
              <a:rPr lang="fr-FR" sz="1600" dirty="0">
                <a:solidFill>
                  <a:srgbClr val="479B8F"/>
                </a:solidFill>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 </a:t>
            </a:r>
            <a:r>
              <a:rPr lang="fr-FR" sz="1600" dirty="0" err="1">
                <a:solidFill>
                  <a:srgbClr val="479B8F"/>
                </a:solidFill>
                <a:latin typeface="Consolas" panose="020B0609020204030204" pitchFamily="49" charset="0"/>
                <a:cs typeface="Consolas" panose="020B0609020204030204" pitchFamily="49" charset="0"/>
              </a:rPr>
              <a:t>IService</a:t>
            </a:r>
            <a:endParaRPr lang="fr-FR" sz="1600" dirty="0">
              <a:solidFill>
                <a:srgbClr val="479B8F"/>
              </a:solidFill>
              <a:latin typeface="Consolas" panose="020B0609020204030204" pitchFamily="49" charset="0"/>
              <a:cs typeface="Consolas" panose="020B0609020204030204" pitchFamily="49" charset="0"/>
            </a:endParaRP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a:t>
            </a:r>
            <a:endParaRPr lang="fr-FR" sz="1600" dirty="0">
              <a:latin typeface="Consolas" panose="020B0609020204030204" pitchFamily="49" charset="0"/>
              <a:cs typeface="Consolas" panose="020B0609020204030204" pitchFamily="49" charset="0"/>
            </a:endParaRPr>
          </a:p>
          <a:p>
            <a:r>
              <a:rPr lang="fr-FR" sz="1600" dirty="0">
                <a:latin typeface="Consolas" panose="020B0609020204030204" pitchFamily="49" charset="0"/>
                <a:cs typeface="Consolas" panose="020B0609020204030204" pitchFamily="49" charset="0"/>
              </a:rPr>
              <a:t>        </a:t>
            </a: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public </a:t>
            </a:r>
            <a:r>
              <a:rPr lang="fr-FR" sz="1600" dirty="0" err="1">
                <a:latin typeface="Consolas" panose="020B0609020204030204" pitchFamily="49" charset="0"/>
                <a:cs typeface="Consolas" panose="020B0609020204030204" pitchFamily="49" charset="0"/>
              </a:rPr>
              <a:t>HelloMessage</a:t>
            </a:r>
            <a:r>
              <a:rPr lang="fr-FR" sz="1600" dirty="0">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GetMessage</a:t>
            </a:r>
            <a:r>
              <a:rPr lang="fr-FR" sz="1600" dirty="0">
                <a:latin typeface="Consolas" panose="020B0609020204030204" pitchFamily="49" charset="0"/>
                <a:cs typeface="Consolas" panose="020B0609020204030204" pitchFamily="49" charset="0"/>
              </a:rPr>
              <a:t>(</a:t>
            </a:r>
            <a:r>
              <a:rPr lang="fr-FR" sz="1600" dirty="0">
                <a:solidFill>
                  <a:srgbClr val="0000FF"/>
                </a:solidFill>
                <a:latin typeface="Consolas" panose="020B0609020204030204" pitchFamily="49" charset="0"/>
                <a:cs typeface="Consolas" panose="020B0609020204030204" pitchFamily="49" charset="0"/>
              </a:rPr>
              <a:t>string</a:t>
            </a:r>
            <a:r>
              <a:rPr lang="fr-FR" sz="1600" dirty="0">
                <a:latin typeface="Consolas" panose="020B0609020204030204" pitchFamily="49" charset="0"/>
                <a:cs typeface="Consolas" panose="020B0609020204030204" pitchFamily="49" charset="0"/>
              </a:rPr>
              <a:t> </a:t>
            </a:r>
            <a:r>
              <a:rPr lang="fr-FR" sz="1600" dirty="0" err="1">
                <a:latin typeface="Consolas" panose="020B0609020204030204" pitchFamily="49" charset="0"/>
                <a:cs typeface="Consolas" panose="020B0609020204030204" pitchFamily="49" charset="0"/>
              </a:rPr>
              <a:t>name</a:t>
            </a:r>
            <a:r>
              <a:rPr lang="fr-FR" sz="1600" dirty="0">
                <a:latin typeface="Consolas" panose="020B0609020204030204" pitchFamily="49" charset="0"/>
                <a:cs typeface="Consolas" panose="020B0609020204030204" pitchFamily="49" charset="0"/>
              </a:rPr>
              <a:t>)</a:t>
            </a: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a:t>
            </a:r>
            <a:endParaRPr lang="fr-FR" sz="1600" dirty="0">
              <a:latin typeface="Consolas" panose="020B0609020204030204" pitchFamily="49" charset="0"/>
              <a:cs typeface="Consolas" panose="020B0609020204030204" pitchFamily="49" charset="0"/>
            </a:endParaRP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  </a:t>
            </a:r>
            <a:r>
              <a:rPr lang="fr-FR" sz="1600" dirty="0">
                <a:latin typeface="Consolas" panose="020B0609020204030204" pitchFamily="49" charset="0"/>
                <a:cs typeface="Consolas" panose="020B0609020204030204" pitchFamily="49" charset="0"/>
              </a:rPr>
              <a:t>// Write </a:t>
            </a:r>
            <a:r>
              <a:rPr lang="fr-FR" sz="1600" dirty="0" err="1">
                <a:latin typeface="Consolas" panose="020B0609020204030204" pitchFamily="49" charset="0"/>
                <a:cs typeface="Consolas" panose="020B0609020204030204" pitchFamily="49" charset="0"/>
              </a:rPr>
              <a:t>implementation</a:t>
            </a:r>
            <a:r>
              <a:rPr lang="fr-FR" sz="1600" dirty="0">
                <a:latin typeface="Consolas" panose="020B0609020204030204" pitchFamily="49" charset="0"/>
                <a:cs typeface="Consolas" panose="020B0609020204030204" pitchFamily="49" charset="0"/>
              </a:rPr>
              <a:t> code </a:t>
            </a:r>
            <a:r>
              <a:rPr lang="fr-FR" sz="1600" dirty="0" err="1">
                <a:latin typeface="Consolas" panose="020B0609020204030204" pitchFamily="49" charset="0"/>
                <a:cs typeface="Consolas" panose="020B0609020204030204" pitchFamily="49" charset="0"/>
              </a:rPr>
              <a:t>here</a:t>
            </a:r>
            <a:endParaRPr lang="fr-FR" sz="1600" dirty="0">
              <a:latin typeface="Consolas" panose="020B0609020204030204" pitchFamily="49" charset="0"/>
              <a:cs typeface="Consolas" panose="020B0609020204030204" pitchFamily="49" charset="0"/>
            </a:endParaRPr>
          </a:p>
          <a:p>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a:t>
            </a:r>
            <a:endParaRPr lang="fr-FR" sz="1600" dirty="0">
              <a:latin typeface="Consolas" panose="020B0609020204030204" pitchFamily="49" charset="0"/>
              <a:cs typeface="Consolas" panose="020B0609020204030204" pitchFamily="49" charset="0"/>
            </a:endParaRPr>
          </a:p>
          <a:p>
            <a:r>
              <a:rPr lang="fr-FR" sz="1600" dirty="0" smtClean="0">
                <a:latin typeface="Consolas" panose="020B0609020204030204" pitchFamily="49" charset="0"/>
                <a:cs typeface="Consolas" panose="020B0609020204030204" pitchFamily="49" charset="0"/>
              </a:rPr>
              <a:t>}</a:t>
            </a:r>
            <a:r>
              <a:rPr lang="fr-FR" sz="1600" dirty="0">
                <a:latin typeface="Consolas" panose="020B0609020204030204" pitchFamily="49" charset="0"/>
                <a:cs typeface="Consolas" panose="020B0609020204030204" pitchFamily="49" charset="0"/>
              </a:rPr>
              <a:t> </a:t>
            </a:r>
            <a:r>
              <a:rPr lang="fr-FR" sz="1600" dirty="0" smtClean="0">
                <a:latin typeface="Consolas" panose="020B0609020204030204" pitchFamily="49" charset="0"/>
                <a:cs typeface="Consolas" panose="020B0609020204030204" pitchFamily="49" charset="0"/>
              </a:rPr>
              <a:t>}</a:t>
            </a:r>
            <a:endParaRPr lang="fr-FR" sz="1600" dirty="0">
              <a:latin typeface="Consolas" panose="020B0609020204030204" pitchFamily="49" charset="0"/>
              <a:cs typeface="Consolas" panose="020B0609020204030204" pitchFamily="49" charset="0"/>
            </a:endParaRPr>
          </a:p>
        </p:txBody>
      </p:sp>
      <p:sp>
        <p:nvSpPr>
          <p:cNvPr id="7" name="ZoneTexte 5"/>
          <p:cNvSpPr txBox="1">
            <a:spLocks noChangeArrowheads="1"/>
          </p:cNvSpPr>
          <p:nvPr/>
        </p:nvSpPr>
        <p:spPr bwMode="auto">
          <a:xfrm>
            <a:off x="251520" y="962298"/>
            <a:ext cx="7400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fr-FR" sz="2200" b="1" dirty="0" err="1"/>
              <a:t>Define</a:t>
            </a:r>
            <a:r>
              <a:rPr lang="fr-FR" sz="2200" b="1" dirty="0"/>
              <a:t> a class </a:t>
            </a:r>
            <a:r>
              <a:rPr lang="fr-FR" sz="2200" b="1" dirty="0" err="1"/>
              <a:t>implementing</a:t>
            </a:r>
            <a:r>
              <a:rPr lang="fr-FR" sz="2200" b="1" dirty="0"/>
              <a:t> the service </a:t>
            </a:r>
            <a:r>
              <a:rPr lang="fr-FR" sz="2200" b="1" dirty="0" err="1"/>
              <a:t>contract</a:t>
            </a:r>
            <a:endParaRPr lang="fr-FR" sz="2200" b="1" dirty="0"/>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8802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fr-FR" sz="1400" dirty="0">
                <a:latin typeface="Consolas" panose="020B0609020204030204" pitchFamily="49" charset="0"/>
                <a:cs typeface="Consolas" panose="020B0609020204030204" pitchFamily="49" charset="0"/>
              </a:rPr>
              <a:t>[</a:t>
            </a:r>
            <a:r>
              <a:rPr lang="fr-FR" sz="1400" dirty="0" err="1">
                <a:solidFill>
                  <a:srgbClr val="3B99B5"/>
                </a:solidFill>
                <a:latin typeface="Consolas" panose="020B0609020204030204" pitchFamily="49" charset="0"/>
                <a:cs typeface="Consolas" panose="020B0609020204030204" pitchFamily="49" charset="0"/>
              </a:rPr>
              <a:t>ServiceContract</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public interface </a:t>
            </a:r>
            <a:r>
              <a:rPr lang="fr-FR" sz="1400" dirty="0">
                <a:solidFill>
                  <a:srgbClr val="3B99B5"/>
                </a:solidFill>
                <a:latin typeface="Consolas" panose="020B0609020204030204" pitchFamily="49" charset="0"/>
                <a:cs typeface="Consolas" panose="020B0609020204030204" pitchFamily="49" charset="0"/>
              </a:rPr>
              <a:t>ICalculator2</a:t>
            </a:r>
          </a:p>
          <a:p>
            <a:pPr lvl="2"/>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err="1" smtClean="0">
                <a:solidFill>
                  <a:srgbClr val="3B99B5"/>
                </a:solidFill>
                <a:latin typeface="Consolas" panose="020B0609020204030204" pitchFamily="49" charset="0"/>
                <a:cs typeface="Consolas" panose="020B0609020204030204" pitchFamily="49" charset="0"/>
              </a:rPr>
              <a:t>OperationContract</a:t>
            </a:r>
            <a:r>
              <a:rPr lang="fr-FR" sz="1400" dirty="0">
                <a:latin typeface="Consolas" panose="020B0609020204030204" pitchFamily="49" charset="0"/>
                <a:cs typeface="Consolas" panose="020B0609020204030204" pitchFamily="49" charset="0"/>
              </a:rPr>
              <a:t>]</a:t>
            </a:r>
            <a:r>
              <a:rPr lang="fr-FR" sz="1400" dirty="0" smtClean="0">
                <a:latin typeface="Consolas" panose="020B0609020204030204" pitchFamily="49" charset="0"/>
                <a:cs typeface="Consolas" panose="020B0609020204030204" pitchFamily="49" charset="0"/>
              </a:rPr>
              <a:t>[</a:t>
            </a:r>
            <a:r>
              <a:rPr lang="fr-FR" sz="1400" dirty="0" err="1" smtClean="0">
                <a:solidFill>
                  <a:srgbClr val="3B99B5"/>
                </a:solidFill>
                <a:latin typeface="Consolas" panose="020B0609020204030204" pitchFamily="49" charset="0"/>
                <a:cs typeface="Consolas" panose="020B0609020204030204" pitchFamily="49" charset="0"/>
              </a:rPr>
              <a:t>WebInvoke</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Add</a:t>
            </a:r>
            <a:r>
              <a:rPr lang="fr-FR" sz="1400" dirty="0">
                <a:latin typeface="Consolas" panose="020B0609020204030204" pitchFamily="49" charset="0"/>
                <a:cs typeface="Consolas" panose="020B0609020204030204" pitchFamily="49" charset="0"/>
              </a:rPr>
              <a:t>(</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x,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y);</a:t>
            </a:r>
          </a:p>
          <a:p>
            <a:pPr lvl="2"/>
            <a:endParaRPr lang="fr-FR" sz="1400" dirty="0">
              <a:latin typeface="Consolas" panose="020B0609020204030204" pitchFamily="49" charset="0"/>
              <a:cs typeface="Consolas" panose="020B0609020204030204" pitchFamily="49" charset="0"/>
            </a:endParaRP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OperationContract</a:t>
            </a:r>
            <a:r>
              <a:rPr lang="fr-FR" sz="1400" dirty="0" smtClean="0">
                <a:latin typeface="Consolas" panose="020B0609020204030204" pitchFamily="49" charset="0"/>
                <a:cs typeface="Consolas" panose="020B0609020204030204" pitchFamily="49" charset="0"/>
              </a:rPr>
              <a:t>][</a:t>
            </a:r>
            <a:r>
              <a:rPr lang="fr-FR" sz="1400" dirty="0" err="1">
                <a:solidFill>
                  <a:srgbClr val="3B99B5"/>
                </a:solidFill>
                <a:latin typeface="Consolas" panose="020B0609020204030204" pitchFamily="49" charset="0"/>
                <a:cs typeface="Consolas" panose="020B0609020204030204" pitchFamily="49" charset="0"/>
              </a:rPr>
              <a:t>WebInvoke</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UriTemplate</a:t>
            </a:r>
            <a:r>
              <a:rPr lang="fr-FR" sz="1400" dirty="0">
                <a:latin typeface="Consolas" panose="020B0609020204030204" pitchFamily="49" charset="0"/>
                <a:cs typeface="Consolas" panose="020B0609020204030204" pitchFamily="49" charset="0"/>
              </a:rPr>
              <a:t> = </a:t>
            </a:r>
            <a:r>
              <a:rPr lang="fr-FR" sz="1400" dirty="0">
                <a:solidFill>
                  <a:srgbClr val="A31515"/>
                </a:solidFill>
                <a:latin typeface="Consolas" panose="020B0609020204030204" pitchFamily="49" charset="0"/>
                <a:cs typeface="Consolas" panose="020B0609020204030204" pitchFamily="49" charset="0"/>
              </a:rPr>
              <a:t>"</a:t>
            </a:r>
            <a:r>
              <a:rPr lang="fr-FR" sz="1400" dirty="0" err="1">
                <a:solidFill>
                  <a:srgbClr val="A31515"/>
                </a:solidFill>
                <a:latin typeface="Consolas" panose="020B0609020204030204" pitchFamily="49" charset="0"/>
                <a:cs typeface="Consolas" panose="020B0609020204030204" pitchFamily="49" charset="0"/>
              </a:rPr>
              <a:t>Sub?x</a:t>
            </a:r>
            <a:r>
              <a:rPr lang="fr-FR" sz="1400" dirty="0">
                <a:solidFill>
                  <a:srgbClr val="A31515"/>
                </a:solidFill>
                <a:latin typeface="Consolas" panose="020B0609020204030204" pitchFamily="49" charset="0"/>
                <a:cs typeface="Consolas" panose="020B0609020204030204" pitchFamily="49" charset="0"/>
              </a:rPr>
              <a:t>={x}&amp;y={y}"</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Subtract</a:t>
            </a:r>
            <a:r>
              <a:rPr lang="fr-FR" sz="1400" dirty="0">
                <a:latin typeface="Consolas" panose="020B0609020204030204" pitchFamily="49" charset="0"/>
                <a:cs typeface="Consolas" panose="020B0609020204030204" pitchFamily="49" charset="0"/>
              </a:rPr>
              <a:t>(</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x,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y);</a:t>
            </a:r>
          </a:p>
          <a:p>
            <a:pPr lvl="2"/>
            <a:endParaRPr lang="fr-FR" sz="1400" dirty="0">
              <a:latin typeface="Consolas" panose="020B0609020204030204" pitchFamily="49" charset="0"/>
              <a:cs typeface="Consolas" panose="020B0609020204030204" pitchFamily="49" charset="0"/>
            </a:endParaRP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OperationContract</a:t>
            </a:r>
            <a:r>
              <a:rPr lang="fr-FR" sz="1400" dirty="0" smtClean="0">
                <a:latin typeface="Consolas" panose="020B0609020204030204" pitchFamily="49" charset="0"/>
                <a:cs typeface="Consolas" panose="020B0609020204030204" pitchFamily="49" charset="0"/>
              </a:rPr>
              <a:t>][</a:t>
            </a:r>
            <a:r>
              <a:rPr lang="fr-FR" sz="1400" dirty="0" err="1">
                <a:solidFill>
                  <a:srgbClr val="3B99B5"/>
                </a:solidFill>
                <a:latin typeface="Consolas" panose="020B0609020204030204" pitchFamily="49" charset="0"/>
                <a:cs typeface="Consolas" panose="020B0609020204030204" pitchFamily="49" charset="0"/>
              </a:rPr>
              <a:t>WebInvoke</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UriTemplate</a:t>
            </a:r>
            <a:r>
              <a:rPr lang="fr-FR" sz="1400" dirty="0">
                <a:latin typeface="Consolas" panose="020B0609020204030204" pitchFamily="49" charset="0"/>
                <a:cs typeface="Consolas" panose="020B0609020204030204" pitchFamily="49" charset="0"/>
              </a:rPr>
              <a:t> = </a:t>
            </a:r>
            <a:r>
              <a:rPr lang="fr-FR" sz="1400" dirty="0">
                <a:solidFill>
                  <a:srgbClr val="A31515"/>
                </a:solidFill>
                <a:latin typeface="Consolas" panose="020B0609020204030204" pitchFamily="49" charset="0"/>
                <a:cs typeface="Consolas" panose="020B0609020204030204" pitchFamily="49" charset="0"/>
              </a:rPr>
              <a:t>"</a:t>
            </a:r>
            <a:r>
              <a:rPr lang="fr-FR" sz="1400" dirty="0" err="1">
                <a:solidFill>
                  <a:srgbClr val="A31515"/>
                </a:solidFill>
                <a:latin typeface="Consolas" panose="020B0609020204030204" pitchFamily="49" charset="0"/>
                <a:cs typeface="Consolas" panose="020B0609020204030204" pitchFamily="49" charset="0"/>
              </a:rPr>
              <a:t>Mult?x</a:t>
            </a:r>
            <a:r>
              <a:rPr lang="fr-FR" sz="1400" dirty="0">
                <a:solidFill>
                  <a:srgbClr val="A31515"/>
                </a:solidFill>
                <a:latin typeface="Consolas" panose="020B0609020204030204" pitchFamily="49" charset="0"/>
                <a:cs typeface="Consolas" panose="020B0609020204030204" pitchFamily="49" charset="0"/>
              </a:rPr>
              <a:t>={x}&amp;y={y}"</a:t>
            </a:r>
            <a:r>
              <a:rPr lang="fr-FR" sz="1400" dirty="0">
                <a:latin typeface="Consolas" panose="020B0609020204030204" pitchFamily="49" charset="0"/>
                <a:cs typeface="Consolas" panose="020B0609020204030204" pitchFamily="49" charset="0"/>
              </a:rPr>
              <a:t>, </a:t>
            </a:r>
            <a:r>
              <a:rPr lang="fr-FR" sz="1400" dirty="0" smtClean="0">
                <a:latin typeface="Consolas" panose="020B0609020204030204" pitchFamily="49" charset="0"/>
                <a:cs typeface="Consolas" panose="020B0609020204030204" pitchFamily="49" charset="0"/>
              </a:rPr>
              <a:t>	</a:t>
            </a:r>
            <a:r>
              <a:rPr lang="fr-FR" sz="1400" dirty="0" err="1" smtClean="0">
                <a:latin typeface="Consolas" panose="020B0609020204030204" pitchFamily="49" charset="0"/>
                <a:cs typeface="Consolas" panose="020B0609020204030204" pitchFamily="49" charset="0"/>
              </a:rPr>
              <a:t>BodyStyle</a:t>
            </a:r>
            <a:r>
              <a:rPr lang="fr-FR" sz="1400" dirty="0" smtClean="0">
                <a:latin typeface="Consolas" panose="020B0609020204030204" pitchFamily="49" charset="0"/>
                <a:cs typeface="Consolas" panose="020B0609020204030204" pitchFamily="49" charset="0"/>
              </a:rPr>
              <a:t> </a:t>
            </a:r>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WebMessageBodyStyle.Bare</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Multiply</a:t>
            </a:r>
            <a:r>
              <a:rPr lang="fr-FR" sz="1400" dirty="0">
                <a:latin typeface="Consolas" panose="020B0609020204030204" pitchFamily="49" charset="0"/>
                <a:cs typeface="Consolas" panose="020B0609020204030204" pitchFamily="49" charset="0"/>
              </a:rPr>
              <a:t>(</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x,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y);</a:t>
            </a:r>
          </a:p>
          <a:p>
            <a:pPr lvl="2"/>
            <a:endParaRPr lang="fr-FR" sz="1400" dirty="0">
              <a:latin typeface="Consolas" panose="020B0609020204030204" pitchFamily="49" charset="0"/>
              <a:cs typeface="Consolas" panose="020B0609020204030204" pitchFamily="49" charset="0"/>
            </a:endParaRP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OperationContract</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WebInvoke</a:t>
            </a:r>
            <a:r>
              <a:rPr lang="fr-FR" sz="1400" dirty="0">
                <a:latin typeface="Consolas" panose="020B0609020204030204" pitchFamily="49" charset="0"/>
                <a:cs typeface="Consolas" panose="020B0609020204030204" pitchFamily="49" charset="0"/>
              </a:rPr>
              <a:t>(</a:t>
            </a:r>
            <a:r>
              <a:rPr lang="fr-FR" sz="1400" dirty="0" err="1">
                <a:latin typeface="Consolas" panose="020B0609020204030204" pitchFamily="49" charset="0"/>
                <a:cs typeface="Consolas" panose="020B0609020204030204" pitchFamily="49" charset="0"/>
              </a:rPr>
              <a:t>UriTemplate</a:t>
            </a:r>
            <a:r>
              <a:rPr lang="fr-FR" sz="1400" dirty="0">
                <a:latin typeface="Consolas" panose="020B0609020204030204" pitchFamily="49" charset="0"/>
                <a:cs typeface="Consolas" panose="020B0609020204030204" pitchFamily="49" charset="0"/>
              </a:rPr>
              <a:t> = </a:t>
            </a:r>
            <a:r>
              <a:rPr lang="fr-FR" sz="1400" dirty="0">
                <a:solidFill>
                  <a:srgbClr val="A31515"/>
                </a:solidFill>
                <a:latin typeface="Consolas" panose="020B0609020204030204" pitchFamily="49" charset="0"/>
                <a:cs typeface="Consolas" panose="020B0609020204030204" pitchFamily="49" charset="0"/>
              </a:rPr>
              <a:t>"</a:t>
            </a:r>
            <a:r>
              <a:rPr lang="fr-FR" sz="1400" dirty="0" err="1">
                <a:solidFill>
                  <a:srgbClr val="A31515"/>
                </a:solidFill>
                <a:latin typeface="Consolas" panose="020B0609020204030204" pitchFamily="49" charset="0"/>
                <a:cs typeface="Consolas" panose="020B0609020204030204" pitchFamily="49" charset="0"/>
              </a:rPr>
              <a:t>Div?x</a:t>
            </a:r>
            <a:r>
              <a:rPr lang="fr-FR" sz="1400" dirty="0">
                <a:solidFill>
                  <a:srgbClr val="A31515"/>
                </a:solidFill>
                <a:latin typeface="Consolas" panose="020B0609020204030204" pitchFamily="49" charset="0"/>
                <a:cs typeface="Consolas" panose="020B0609020204030204" pitchFamily="49" charset="0"/>
              </a:rPr>
              <a:t>={x}&amp;y={y}"</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BodyStyle</a:t>
            </a:r>
            <a:r>
              <a:rPr lang="fr-FR" sz="1400" dirty="0">
                <a:latin typeface="Consolas" panose="020B0609020204030204" pitchFamily="49" charset="0"/>
                <a:cs typeface="Consolas" panose="020B0609020204030204" pitchFamily="49" charset="0"/>
              </a:rPr>
              <a:t> = </a:t>
            </a:r>
            <a:r>
              <a:rPr lang="fr-FR" sz="1400" dirty="0" smtClean="0">
                <a:latin typeface="Consolas" panose="020B0609020204030204" pitchFamily="49" charset="0"/>
                <a:cs typeface="Consolas" panose="020B0609020204030204" pitchFamily="49" charset="0"/>
              </a:rPr>
              <a:t>	</a:t>
            </a:r>
            <a:r>
              <a:rPr lang="fr-FR" sz="1400" dirty="0" err="1" smtClean="0">
                <a:solidFill>
                  <a:srgbClr val="3B99B5"/>
                </a:solidFill>
                <a:latin typeface="Consolas" panose="020B0609020204030204" pitchFamily="49" charset="0"/>
                <a:cs typeface="Consolas" panose="020B0609020204030204" pitchFamily="49" charset="0"/>
              </a:rPr>
              <a:t>WebMessageBodyStyle.Bare</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RequestFormat</a:t>
            </a:r>
            <a:r>
              <a:rPr lang="fr-FR" sz="1400" dirty="0">
                <a:latin typeface="Consolas" panose="020B0609020204030204" pitchFamily="49" charset="0"/>
                <a:cs typeface="Consolas" panose="020B0609020204030204" pitchFamily="49" charset="0"/>
              </a:rPr>
              <a:t> = </a:t>
            </a:r>
            <a:r>
              <a:rPr lang="fr-FR" sz="1400" dirty="0" err="1">
                <a:solidFill>
                  <a:srgbClr val="3B99B5"/>
                </a:solidFill>
                <a:latin typeface="Consolas" panose="020B0609020204030204" pitchFamily="49" charset="0"/>
                <a:cs typeface="Consolas" panose="020B0609020204030204" pitchFamily="49" charset="0"/>
              </a:rPr>
              <a:t>WebMessageFormat.Xml</a:t>
            </a:r>
            <a:r>
              <a:rPr lang="fr-FR" sz="1400" dirty="0">
                <a:latin typeface="Consolas" panose="020B0609020204030204" pitchFamily="49" charset="0"/>
                <a:cs typeface="Consolas" panose="020B0609020204030204" pitchFamily="49" charset="0"/>
              </a:rPr>
              <a:t>, </a:t>
            </a:r>
            <a:r>
              <a:rPr lang="fr-FR" sz="1400" dirty="0" smtClean="0">
                <a:latin typeface="Consolas" panose="020B0609020204030204" pitchFamily="49" charset="0"/>
                <a:cs typeface="Consolas" panose="020B0609020204030204" pitchFamily="49" charset="0"/>
              </a:rPr>
              <a:t>	</a:t>
            </a:r>
            <a:r>
              <a:rPr lang="fr-FR" sz="1400" dirty="0" err="1" smtClean="0">
                <a:latin typeface="Consolas" panose="020B0609020204030204" pitchFamily="49" charset="0"/>
                <a:cs typeface="Consolas" panose="020B0609020204030204" pitchFamily="49" charset="0"/>
              </a:rPr>
              <a:t>ResponseFormat</a:t>
            </a:r>
            <a:r>
              <a:rPr lang="fr-FR" sz="1400" dirty="0" smtClean="0">
                <a:latin typeface="Consolas" panose="020B0609020204030204" pitchFamily="49" charset="0"/>
                <a:cs typeface="Consolas" panose="020B0609020204030204" pitchFamily="49" charset="0"/>
              </a:rPr>
              <a:t> = </a:t>
            </a:r>
            <a:r>
              <a:rPr lang="fr-FR" sz="1400" dirty="0" err="1" smtClean="0">
                <a:solidFill>
                  <a:srgbClr val="3B99B5"/>
                </a:solidFill>
                <a:latin typeface="Consolas" panose="020B0609020204030204" pitchFamily="49" charset="0"/>
                <a:cs typeface="Consolas" panose="020B0609020204030204" pitchFamily="49" charset="0"/>
              </a:rPr>
              <a:t>WebMessageFormat.Xml</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Divide</a:t>
            </a:r>
            <a:r>
              <a:rPr lang="fr-FR" sz="1400" dirty="0">
                <a:latin typeface="Consolas" panose="020B0609020204030204" pitchFamily="49" charset="0"/>
                <a:cs typeface="Consolas" panose="020B0609020204030204" pitchFamily="49" charset="0"/>
              </a:rPr>
              <a:t>(</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x,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y);</a:t>
            </a:r>
          </a:p>
          <a:p>
            <a:pPr lvl="2"/>
            <a:endParaRPr lang="fr-FR" sz="1400" dirty="0">
              <a:latin typeface="Consolas" panose="020B0609020204030204" pitchFamily="49" charset="0"/>
              <a:cs typeface="Consolas" panose="020B0609020204030204" pitchFamily="49" charset="0"/>
            </a:endParaRP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OperationContract</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err="1">
                <a:solidFill>
                  <a:srgbClr val="3B99B5"/>
                </a:solidFill>
                <a:latin typeface="Consolas" panose="020B0609020204030204" pitchFamily="49" charset="0"/>
                <a:cs typeface="Consolas" panose="020B0609020204030204" pitchFamily="49" charset="0"/>
              </a:rPr>
              <a:t>WebInvoke</a:t>
            </a:r>
            <a:r>
              <a:rPr lang="fr-FR" sz="1400" dirty="0">
                <a:latin typeface="Consolas" panose="020B0609020204030204" pitchFamily="49" charset="0"/>
                <a:cs typeface="Consolas" panose="020B0609020204030204" pitchFamily="49" charset="0"/>
              </a:rPr>
              <a:t>(Method = </a:t>
            </a:r>
            <a:r>
              <a:rPr lang="fr-FR" sz="1400" dirty="0">
                <a:solidFill>
                  <a:srgbClr val="A31515"/>
                </a:solidFill>
                <a:latin typeface="Consolas" panose="020B0609020204030204" pitchFamily="49" charset="0"/>
                <a:cs typeface="Consolas" panose="020B0609020204030204" pitchFamily="49" charset="0"/>
              </a:rPr>
              <a:t>"POST"</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UriTemplate</a:t>
            </a:r>
            <a:r>
              <a:rPr lang="fr-FR" sz="1400" dirty="0">
                <a:latin typeface="Consolas" panose="020B0609020204030204" pitchFamily="49" charset="0"/>
                <a:cs typeface="Consolas" panose="020B0609020204030204" pitchFamily="49" charset="0"/>
              </a:rPr>
              <a:t> = </a:t>
            </a:r>
            <a:r>
              <a:rPr lang="fr-FR" sz="1400" dirty="0">
                <a:solidFill>
                  <a:srgbClr val="A31515"/>
                </a:solidFill>
                <a:latin typeface="Consolas" panose="020B0609020204030204" pitchFamily="49" charset="0"/>
                <a:cs typeface="Consolas" panose="020B0609020204030204" pitchFamily="49" charset="0"/>
              </a:rPr>
              <a:t>"</a:t>
            </a:r>
            <a:r>
              <a:rPr lang="fr-FR" sz="1400" dirty="0" err="1">
                <a:solidFill>
                  <a:srgbClr val="A31515"/>
                </a:solidFill>
                <a:latin typeface="Consolas" panose="020B0609020204030204" pitchFamily="49" charset="0"/>
                <a:cs typeface="Consolas" panose="020B0609020204030204" pitchFamily="49" charset="0"/>
              </a:rPr>
              <a:t>Mod?x</a:t>
            </a:r>
            <a:r>
              <a:rPr lang="fr-FR" sz="1400" dirty="0">
                <a:solidFill>
                  <a:srgbClr val="A31515"/>
                </a:solidFill>
                <a:latin typeface="Consolas" panose="020B0609020204030204" pitchFamily="49" charset="0"/>
                <a:cs typeface="Consolas" panose="020B0609020204030204" pitchFamily="49" charset="0"/>
              </a:rPr>
              <a:t>={x}&amp;y={y}"</a:t>
            </a:r>
            <a:r>
              <a:rPr lang="fr-FR" sz="1400" dirty="0">
                <a:latin typeface="Consolas" panose="020B0609020204030204" pitchFamily="49" charset="0"/>
                <a:cs typeface="Consolas" panose="020B0609020204030204" pitchFamily="49" charset="0"/>
              </a:rPr>
              <a:t>)]</a:t>
            </a:r>
          </a:p>
          <a:p>
            <a:pPr lvl="2"/>
            <a:r>
              <a:rPr lang="fr-FR" sz="1400" dirty="0">
                <a:latin typeface="Consolas" panose="020B0609020204030204" pitchFamily="49" charset="0"/>
                <a:cs typeface="Consolas" panose="020B0609020204030204" pitchFamily="49" charset="0"/>
              </a:rPr>
              <a:t>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a:t>
            </a:r>
            <a:r>
              <a:rPr lang="fr-FR" sz="1400" dirty="0" err="1">
                <a:latin typeface="Consolas" panose="020B0609020204030204" pitchFamily="49" charset="0"/>
                <a:cs typeface="Consolas" panose="020B0609020204030204" pitchFamily="49" charset="0"/>
              </a:rPr>
              <a:t>Mod</a:t>
            </a:r>
            <a:r>
              <a:rPr lang="fr-FR" sz="1400" dirty="0">
                <a:latin typeface="Consolas" panose="020B0609020204030204" pitchFamily="49" charset="0"/>
                <a:cs typeface="Consolas" panose="020B0609020204030204" pitchFamily="49" charset="0"/>
              </a:rPr>
              <a:t>(</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x, </a:t>
            </a:r>
            <a:r>
              <a:rPr lang="fr-FR" sz="1400" dirty="0">
                <a:solidFill>
                  <a:srgbClr val="0000FF"/>
                </a:solidFill>
                <a:latin typeface="Consolas" panose="020B0609020204030204" pitchFamily="49" charset="0"/>
                <a:cs typeface="Consolas" panose="020B0609020204030204" pitchFamily="49" charset="0"/>
              </a:rPr>
              <a:t>long</a:t>
            </a:r>
            <a:r>
              <a:rPr lang="fr-FR" sz="1400" dirty="0">
                <a:latin typeface="Consolas" panose="020B0609020204030204" pitchFamily="49" charset="0"/>
                <a:cs typeface="Consolas" panose="020B0609020204030204" pitchFamily="49" charset="0"/>
              </a:rPr>
              <a:t> y);</a:t>
            </a:r>
          </a:p>
          <a:p>
            <a:pPr lvl="2"/>
            <a:r>
              <a:rPr lang="fr-FR" sz="1400" dirty="0">
                <a:latin typeface="Consolas" panose="020B0609020204030204" pitchFamily="49" charset="0"/>
                <a:cs typeface="Consolas" panose="020B0609020204030204" pitchFamily="49" charset="0"/>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Full example from MSDN</a:t>
            </a:r>
            <a:endParaRPr lang="en-US" sz="2400" b="1" dirty="0">
              <a:latin typeface="Calibri (Heading)"/>
              <a:cs typeface="Calibri (Heading)"/>
            </a:endParaRPr>
          </a:p>
        </p:txBody>
      </p:sp>
    </p:spTree>
    <p:extLst>
      <p:ext uri="{BB962C8B-B14F-4D97-AF65-F5344CB8AC3E}">
        <p14:creationId xmlns:p14="http://schemas.microsoft.com/office/powerpoint/2010/main" val="1967019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600685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Host &amp; Consume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en-US" dirty="0" smtClean="0">
                <a:latin typeface="Myriad Pro"/>
                <a:ea typeface="MS PGothic" charset="0"/>
                <a:cs typeface="Myriad Pro"/>
              </a:rPr>
              <a:t>WCF and Web Services</a:t>
            </a:r>
          </a:p>
        </p:txBody>
      </p:sp>
    </p:spTree>
    <p:extLst>
      <p:ext uri="{BB962C8B-B14F-4D97-AF65-F5344CB8AC3E}">
        <p14:creationId xmlns:p14="http://schemas.microsoft.com/office/powerpoint/2010/main" val="750057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Where</a:t>
            </a:r>
            <a:r>
              <a:rPr lang="fr-FR" dirty="0" smtClean="0">
                <a:ea typeface="ＭＳ Ｐゴシック" pitchFamily="34" charset="-128"/>
              </a:rPr>
              <a:t> are </a:t>
            </a:r>
            <a:r>
              <a:rPr lang="fr-FR" dirty="0" err="1" smtClean="0">
                <a:ea typeface="ＭＳ Ｐゴシック" pitchFamily="34" charset="-128"/>
              </a:rPr>
              <a:t>we</a:t>
            </a:r>
            <a:r>
              <a:rPr lang="fr-FR" dirty="0" smtClean="0">
                <a:ea typeface="ＭＳ Ｐゴシック" pitchFamily="34" charset="-128"/>
              </a:rPr>
              <a:t>?</a:t>
            </a:r>
          </a:p>
        </p:txBody>
      </p:sp>
      <p:sp>
        <p:nvSpPr>
          <p:cNvPr id="18434" name="Espace réservé du contenu 2"/>
          <p:cNvSpPr>
            <a:spLocks noGrp="1"/>
          </p:cNvSpPr>
          <p:nvPr>
            <p:ph idx="1"/>
          </p:nvPr>
        </p:nvSpPr>
        <p:spPr>
          <a:xfrm>
            <a:off x="251520" y="1128713"/>
            <a:ext cx="8641655" cy="4230687"/>
          </a:xfrm>
        </p:spPr>
        <p:txBody>
          <a:bodyPr/>
          <a:lstStyle/>
          <a:p>
            <a:pPr eaLnBrk="1" hangingPunct="1">
              <a:spcBef>
                <a:spcPts val="0"/>
              </a:spcBef>
            </a:pPr>
            <a:r>
              <a:rPr lang="en-US" sz="2800" dirty="0" smtClean="0">
                <a:ea typeface="ＭＳ Ｐゴシック" panose="020B0600070205080204" pitchFamily="34" charset="-128"/>
              </a:rPr>
              <a:t>We now how to create a service</a:t>
            </a:r>
          </a:p>
          <a:p>
            <a:pPr eaLnBrk="1" hangingPunct="1">
              <a:spcBef>
                <a:spcPts val="0"/>
              </a:spcBef>
            </a:pPr>
            <a:endParaRPr lang="en-US" sz="2400" dirty="0">
              <a:ea typeface="ＭＳ Ｐゴシック" panose="020B0600070205080204" pitchFamily="34" charset="-128"/>
            </a:endParaRPr>
          </a:p>
          <a:p>
            <a:pPr eaLnBrk="1" hangingPunct="1">
              <a:spcBef>
                <a:spcPts val="0"/>
              </a:spcBef>
            </a:pPr>
            <a:r>
              <a:rPr lang="en-US" sz="2800" dirty="0" smtClean="0">
                <a:ea typeface="ＭＳ Ｐゴシック" panose="020B0600070205080204" pitchFamily="34" charset="-128"/>
              </a:rPr>
              <a:t>Call a service:</a:t>
            </a:r>
            <a:endParaRPr lang="en-US" sz="2800" dirty="0">
              <a:ea typeface="ＭＳ Ｐゴシック" panose="020B0600070205080204" pitchFamily="34" charset="-128"/>
            </a:endParaRPr>
          </a:p>
          <a:p>
            <a:pPr lvl="1" eaLnBrk="1" hangingPunct="1">
              <a:spcBef>
                <a:spcPts val="0"/>
              </a:spcBef>
            </a:pPr>
            <a:r>
              <a:rPr lang="en-US" sz="2400" dirty="0">
                <a:ea typeface="ＭＳ Ｐゴシック" panose="020B0600070205080204" pitchFamily="34" charset="-128"/>
              </a:rPr>
              <a:t>Contact the service to access one part of that functionality </a:t>
            </a:r>
          </a:p>
          <a:p>
            <a:pPr lvl="2" eaLnBrk="1" hangingPunct="1">
              <a:spcBef>
                <a:spcPts val="0"/>
              </a:spcBef>
            </a:pPr>
            <a:r>
              <a:rPr lang="en-US" sz="2000" dirty="0">
                <a:ea typeface="ＭＳ Ｐゴシック" panose="020B0600070205080204" pitchFamily="34" charset="-128"/>
              </a:rPr>
              <a:t>Clients and services communicate by passing messages</a:t>
            </a:r>
          </a:p>
          <a:p>
            <a:pPr lvl="1" eaLnBrk="1" hangingPunct="1">
              <a:spcBef>
                <a:spcPts val="0"/>
              </a:spcBef>
            </a:pPr>
            <a:r>
              <a:rPr lang="en-US" sz="2400" dirty="0">
                <a:ea typeface="ＭＳ Ｐゴシック" panose="020B0600070205080204" pitchFamily="34" charset="-128"/>
              </a:rPr>
              <a:t>Not limited to one particular set of protocols</a:t>
            </a:r>
          </a:p>
          <a:p>
            <a:pPr lvl="1" eaLnBrk="1" hangingPunct="1">
              <a:spcBef>
                <a:spcPts val="0"/>
              </a:spcBef>
            </a:pPr>
            <a:r>
              <a:rPr lang="en-US" sz="2400" dirty="0">
                <a:ea typeface="ＭＳ Ｐゴシック" panose="020B0600070205080204" pitchFamily="34" charset="-128"/>
              </a:rPr>
              <a:t>Aimed at clients and services that do not share the same address space</a:t>
            </a:r>
          </a:p>
          <a:p>
            <a:pPr lvl="1" eaLnBrk="1" hangingPunct="1">
              <a:spcBef>
                <a:spcPts val="0"/>
              </a:spcBef>
            </a:pPr>
            <a:r>
              <a:rPr lang="en-US" sz="2400" dirty="0">
                <a:ea typeface="ＭＳ Ｐゴシック" panose="020B0600070205080204" pitchFamily="34" charset="-128"/>
              </a:rPr>
              <a:t>Service-oriented architecture is a bigger concept related to the style of the application and granularity of the services</a:t>
            </a:r>
            <a:endParaRPr lang="en-US"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6416564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ABC of </a:t>
            </a:r>
            <a:r>
              <a:rPr lang="fr-FR" dirty="0" err="1" smtClean="0">
                <a:ea typeface="ＭＳ Ｐゴシック" pitchFamily="34" charset="-128"/>
              </a:rPr>
              <a:t>Endpoints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4"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179" y="2728775"/>
            <a:ext cx="707057" cy="38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7772587" y="1879701"/>
            <a:ext cx="1213700" cy="25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dirty="0">
                <a:latin typeface="Verdana" panose="020B0604030504040204" pitchFamily="34" charset="0"/>
              </a:rPr>
              <a:t>Service</a:t>
            </a:r>
          </a:p>
        </p:txBody>
      </p:sp>
      <p:grpSp>
        <p:nvGrpSpPr>
          <p:cNvPr id="11" name="Group 19"/>
          <p:cNvGrpSpPr>
            <a:grpSpLocks/>
          </p:cNvGrpSpPr>
          <p:nvPr/>
        </p:nvGrpSpPr>
        <p:grpSpPr bwMode="auto">
          <a:xfrm>
            <a:off x="1201717" y="1160463"/>
            <a:ext cx="5648436" cy="1193740"/>
            <a:chOff x="1037" y="731"/>
            <a:chExt cx="2481" cy="917"/>
          </a:xfrm>
        </p:grpSpPr>
        <p:sp>
          <p:nvSpPr>
            <p:cNvPr id="12" name="Rectangle 10"/>
            <p:cNvSpPr>
              <a:spLocks noChangeArrowheads="1"/>
            </p:cNvSpPr>
            <p:nvPr/>
          </p:nvSpPr>
          <p:spPr bwMode="auto">
            <a:xfrm>
              <a:off x="1072" y="919"/>
              <a:ext cx="2411" cy="729"/>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sz="2000" dirty="0">
                <a:latin typeface="+mj-lt"/>
              </a:endParaRPr>
            </a:p>
            <a:p>
              <a:r>
                <a:rPr lang="en-US" sz="2000" dirty="0">
                  <a:latin typeface="+mj-lt"/>
                </a:rPr>
                <a:t>Where to find the </a:t>
              </a:r>
              <a:r>
                <a:rPr lang="en-US" sz="2000" dirty="0" smtClean="0">
                  <a:latin typeface="+mj-lt"/>
                </a:rPr>
                <a:t>service</a:t>
              </a:r>
              <a:endParaRPr lang="en-US" sz="2000" dirty="0">
                <a:latin typeface="+mj-lt"/>
              </a:endParaRPr>
            </a:p>
            <a:p>
              <a:r>
                <a:rPr lang="en-US" sz="2000" dirty="0">
                  <a:latin typeface="+mj-lt"/>
                </a:rPr>
                <a:t>Example: http://localhost:8001/MathService</a:t>
              </a:r>
            </a:p>
          </p:txBody>
        </p:sp>
        <p:sp>
          <p:nvSpPr>
            <p:cNvPr id="13" name="AutoShape 11"/>
            <p:cNvSpPr>
              <a:spLocks noChangeArrowheads="1"/>
            </p:cNvSpPr>
            <p:nvPr/>
          </p:nvSpPr>
          <p:spPr bwMode="auto">
            <a:xfrm rot="5400000">
              <a:off x="2093" y="-325"/>
              <a:ext cx="369" cy="2481"/>
            </a:xfrm>
            <a:prstGeom prst="homePlate">
              <a:avLst>
                <a:gd name="adj" fmla="val 33931"/>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10800000" vert="eaVert" wrap="none" lIns="45720" anchor="ctr" anchorCtr="1"/>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sz="2000" b="1" dirty="0">
                  <a:solidFill>
                    <a:schemeClr val="bg1"/>
                  </a:solidFill>
                  <a:latin typeface="+mj-lt"/>
                </a:rPr>
                <a:t>Address</a:t>
              </a:r>
            </a:p>
          </p:txBody>
        </p:sp>
      </p:grpSp>
      <p:grpSp>
        <p:nvGrpSpPr>
          <p:cNvPr id="14" name="Group 20"/>
          <p:cNvGrpSpPr>
            <a:grpSpLocks/>
          </p:cNvGrpSpPr>
          <p:nvPr/>
        </p:nvGrpSpPr>
        <p:grpSpPr bwMode="auto">
          <a:xfrm>
            <a:off x="1201717" y="2461519"/>
            <a:ext cx="5571478" cy="1193740"/>
            <a:chOff x="1037" y="1810"/>
            <a:chExt cx="2481" cy="917"/>
          </a:xfrm>
        </p:grpSpPr>
        <p:sp>
          <p:nvSpPr>
            <p:cNvPr id="15" name="Rectangle 12"/>
            <p:cNvSpPr>
              <a:spLocks noChangeArrowheads="1"/>
            </p:cNvSpPr>
            <p:nvPr/>
          </p:nvSpPr>
          <p:spPr bwMode="auto">
            <a:xfrm>
              <a:off x="1077" y="1998"/>
              <a:ext cx="2403" cy="729"/>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sz="2000" dirty="0">
                <a:latin typeface="+mj-lt"/>
              </a:endParaRPr>
            </a:p>
            <a:p>
              <a:r>
                <a:rPr lang="en-US" sz="2000" dirty="0">
                  <a:latin typeface="+mj-lt"/>
                </a:rPr>
                <a:t>How to communicate with the </a:t>
              </a:r>
              <a:r>
                <a:rPr lang="en-US" sz="2000" dirty="0" smtClean="0">
                  <a:latin typeface="+mj-lt"/>
                </a:rPr>
                <a:t>service</a:t>
              </a:r>
              <a:endParaRPr lang="en-US" sz="2000" dirty="0">
                <a:latin typeface="+mj-lt"/>
              </a:endParaRPr>
            </a:p>
            <a:p>
              <a:r>
                <a:rPr lang="en-US" sz="2000" dirty="0">
                  <a:latin typeface="+mj-lt"/>
                </a:rPr>
                <a:t>Example: </a:t>
              </a:r>
              <a:r>
                <a:rPr lang="en-US" sz="2000" dirty="0" err="1">
                  <a:latin typeface="+mj-lt"/>
                </a:rPr>
                <a:t>BasicHttpBinding</a:t>
              </a:r>
              <a:endParaRPr lang="en-US" sz="2000" dirty="0">
                <a:latin typeface="+mj-lt"/>
              </a:endParaRPr>
            </a:p>
          </p:txBody>
        </p:sp>
        <p:sp>
          <p:nvSpPr>
            <p:cNvPr id="16" name="AutoShape 13"/>
            <p:cNvSpPr>
              <a:spLocks noChangeArrowheads="1"/>
            </p:cNvSpPr>
            <p:nvPr/>
          </p:nvSpPr>
          <p:spPr bwMode="auto">
            <a:xfrm rot="5400000">
              <a:off x="2093" y="754"/>
              <a:ext cx="369" cy="2481"/>
            </a:xfrm>
            <a:prstGeom prst="homePlate">
              <a:avLst>
                <a:gd name="adj" fmla="val 33931"/>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10800000" vert="eaVert" wrap="none" lIns="45720" anchor="ctr" anchorCtr="1"/>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sz="2000" b="1" dirty="0">
                  <a:solidFill>
                    <a:schemeClr val="bg1"/>
                  </a:solidFill>
                  <a:latin typeface="+mj-lt"/>
                </a:rPr>
                <a:t>Binding</a:t>
              </a:r>
            </a:p>
          </p:txBody>
        </p:sp>
      </p:grpSp>
      <p:grpSp>
        <p:nvGrpSpPr>
          <p:cNvPr id="17" name="Group 21"/>
          <p:cNvGrpSpPr>
            <a:grpSpLocks/>
          </p:cNvGrpSpPr>
          <p:nvPr/>
        </p:nvGrpSpPr>
        <p:grpSpPr bwMode="auto">
          <a:xfrm>
            <a:off x="1193700" y="3838540"/>
            <a:ext cx="5656453" cy="1395223"/>
            <a:chOff x="1032" y="2952"/>
            <a:chExt cx="2491" cy="917"/>
          </a:xfrm>
        </p:grpSpPr>
        <p:sp>
          <p:nvSpPr>
            <p:cNvPr id="18" name="Rectangle 14"/>
            <p:cNvSpPr>
              <a:spLocks noChangeArrowheads="1"/>
            </p:cNvSpPr>
            <p:nvPr/>
          </p:nvSpPr>
          <p:spPr bwMode="auto">
            <a:xfrm>
              <a:off x="1072" y="3140"/>
              <a:ext cx="2411" cy="729"/>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sz="2000" dirty="0">
                <a:latin typeface="+mj-lt"/>
              </a:endParaRPr>
            </a:p>
            <a:p>
              <a:r>
                <a:rPr lang="en-US" sz="2000" dirty="0">
                  <a:latin typeface="+mj-lt"/>
                </a:rPr>
                <a:t>What the service can do for </a:t>
              </a:r>
              <a:r>
                <a:rPr lang="en-US" sz="2000" dirty="0" smtClean="0">
                  <a:latin typeface="+mj-lt"/>
                </a:rPr>
                <a:t>you</a:t>
              </a:r>
              <a:endParaRPr lang="en-US" sz="1050" dirty="0">
                <a:latin typeface="+mj-lt"/>
              </a:endParaRPr>
            </a:p>
            <a:p>
              <a:r>
                <a:rPr lang="en-US" sz="2000" dirty="0">
                  <a:latin typeface="+mj-lt"/>
                </a:rPr>
                <a:t>Example: [</a:t>
              </a:r>
              <a:r>
                <a:rPr lang="en-US" sz="2000" dirty="0" err="1">
                  <a:latin typeface="+mj-lt"/>
                </a:rPr>
                <a:t>OperationContract</a:t>
              </a:r>
              <a:r>
                <a:rPr lang="en-US" sz="2000" dirty="0">
                  <a:latin typeface="+mj-lt"/>
                </a:rPr>
                <a:t>]</a:t>
              </a:r>
            </a:p>
            <a:p>
              <a:r>
                <a:rPr lang="en-US" sz="2000" dirty="0">
                  <a:latin typeface="+mj-lt"/>
                </a:rPr>
                <a:t>	</a:t>
              </a:r>
              <a:r>
                <a:rPr lang="en-US" sz="2000" dirty="0" err="1">
                  <a:latin typeface="+mj-lt"/>
                </a:rPr>
                <a:t>int</a:t>
              </a:r>
              <a:r>
                <a:rPr lang="en-US" sz="2000" dirty="0">
                  <a:latin typeface="+mj-lt"/>
                </a:rPr>
                <a:t> Add(</a:t>
              </a:r>
              <a:r>
                <a:rPr lang="en-US" sz="2000" dirty="0" err="1">
                  <a:latin typeface="+mj-lt"/>
                </a:rPr>
                <a:t>int</a:t>
              </a:r>
              <a:r>
                <a:rPr lang="en-US" sz="2000" dirty="0">
                  <a:latin typeface="+mj-lt"/>
                </a:rPr>
                <a:t> num1, </a:t>
              </a:r>
              <a:r>
                <a:rPr lang="en-US" sz="2000" dirty="0" err="1">
                  <a:latin typeface="+mj-lt"/>
                </a:rPr>
                <a:t>int</a:t>
              </a:r>
              <a:r>
                <a:rPr lang="en-US" sz="2000" dirty="0">
                  <a:latin typeface="+mj-lt"/>
                </a:rPr>
                <a:t> num2);</a:t>
              </a:r>
            </a:p>
          </p:txBody>
        </p:sp>
        <p:sp>
          <p:nvSpPr>
            <p:cNvPr id="19" name="AutoShape 15"/>
            <p:cNvSpPr>
              <a:spLocks noChangeArrowheads="1"/>
            </p:cNvSpPr>
            <p:nvPr/>
          </p:nvSpPr>
          <p:spPr bwMode="auto">
            <a:xfrm rot="5400000">
              <a:off x="2093" y="1891"/>
              <a:ext cx="369" cy="2491"/>
            </a:xfrm>
            <a:prstGeom prst="homePlate">
              <a:avLst>
                <a:gd name="adj" fmla="val 33931"/>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rot="10800000" vert="eaVert" wrap="none" lIns="45720" anchor="ctr" anchorCtr="1"/>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b="1" dirty="0">
                  <a:solidFill>
                    <a:schemeClr val="bg1"/>
                  </a:solidFill>
                  <a:latin typeface="+mj-lt"/>
                </a:rPr>
                <a:t>Contract</a:t>
              </a:r>
            </a:p>
          </p:txBody>
        </p:sp>
      </p:grpSp>
      <p:sp>
        <p:nvSpPr>
          <p:cNvPr id="20" name="WordArt 20"/>
          <p:cNvSpPr>
            <a:spLocks noChangeArrowheads="1" noChangeShapeType="1" noTextEdit="1"/>
          </p:cNvSpPr>
          <p:nvPr/>
        </p:nvSpPr>
        <p:spPr bwMode="auto">
          <a:xfrm rot="5400000">
            <a:off x="609030" y="1449465"/>
            <a:ext cx="338829" cy="445718"/>
          </a:xfrm>
          <a:prstGeom prst="rect">
            <a:avLst/>
          </a:prstGeom>
        </p:spPr>
        <p:txBody>
          <a:bodyPr vert="wordArtVert" wrap="none" fromWordArt="1">
            <a:prstTxWarp prst="textPlain">
              <a:avLst>
                <a:gd name="adj" fmla="val 50000"/>
              </a:avLst>
            </a:prstTxWarp>
          </a:bodyPr>
          <a:lstStyle/>
          <a:p>
            <a:pPr algn="ctr" fontAlgn="auto"/>
            <a:r>
              <a:rPr lang="fr-FR" sz="4800" kern="10" dirty="0">
                <a:ln w="28575">
                  <a:solidFill>
                    <a:schemeClr val="accent1">
                      <a:lumMod val="75000"/>
                    </a:schemeClr>
                  </a:solidFill>
                  <a:round/>
                  <a:headEnd/>
                  <a:tailEnd/>
                </a:ln>
                <a:solidFill>
                  <a:schemeClr val="tx2">
                    <a:lumMod val="60000"/>
                    <a:lumOff val="40000"/>
                  </a:schemeClr>
                </a:solidFill>
                <a:latin typeface="Arial Black" panose="020B0A04020102020204" pitchFamily="34" charset="0"/>
              </a:rPr>
              <a:t>A</a:t>
            </a:r>
          </a:p>
        </p:txBody>
      </p:sp>
      <p:sp>
        <p:nvSpPr>
          <p:cNvPr id="21" name="WordArt 21"/>
          <p:cNvSpPr>
            <a:spLocks noChangeArrowheads="1" noChangeShapeType="1" noTextEdit="1"/>
          </p:cNvSpPr>
          <p:nvPr/>
        </p:nvSpPr>
        <p:spPr bwMode="auto">
          <a:xfrm rot="5400000">
            <a:off x="529374" y="2893726"/>
            <a:ext cx="405148" cy="384793"/>
          </a:xfrm>
          <a:prstGeom prst="rect">
            <a:avLst/>
          </a:prstGeom>
        </p:spPr>
        <p:txBody>
          <a:bodyPr vert="wordArtVert" wrap="none" fromWordArt="1">
            <a:prstTxWarp prst="textPlain">
              <a:avLst>
                <a:gd name="adj" fmla="val 50000"/>
              </a:avLst>
            </a:prstTxWarp>
          </a:bodyPr>
          <a:lstStyle/>
          <a:p>
            <a:pPr algn="ctr" fontAlgn="auto"/>
            <a:r>
              <a:rPr lang="fr-FR" sz="4800" kern="10" dirty="0">
                <a:ln w="28575">
                  <a:solidFill>
                    <a:schemeClr val="accent1">
                      <a:lumMod val="75000"/>
                    </a:schemeClr>
                  </a:solidFill>
                  <a:round/>
                  <a:headEnd/>
                  <a:tailEnd/>
                </a:ln>
                <a:solidFill>
                  <a:schemeClr val="tx2">
                    <a:lumMod val="60000"/>
                    <a:lumOff val="40000"/>
                  </a:schemeClr>
                </a:solidFill>
                <a:latin typeface="Arial Black" panose="020B0A04020102020204" pitchFamily="34" charset="0"/>
              </a:rPr>
              <a:t>B</a:t>
            </a:r>
          </a:p>
        </p:txBody>
      </p:sp>
      <p:sp>
        <p:nvSpPr>
          <p:cNvPr id="22" name="WordArt 22"/>
          <p:cNvSpPr>
            <a:spLocks noChangeArrowheads="1" noChangeShapeType="1" noTextEdit="1"/>
          </p:cNvSpPr>
          <p:nvPr/>
        </p:nvSpPr>
        <p:spPr bwMode="auto">
          <a:xfrm rot="5400000">
            <a:off x="564315" y="4259869"/>
            <a:ext cx="354505" cy="365553"/>
          </a:xfrm>
          <a:prstGeom prst="rect">
            <a:avLst/>
          </a:prstGeom>
        </p:spPr>
        <p:txBody>
          <a:bodyPr vert="wordArtVert" wrap="none" fromWordArt="1">
            <a:prstTxWarp prst="textPlain">
              <a:avLst>
                <a:gd name="adj" fmla="val 50000"/>
              </a:avLst>
            </a:prstTxWarp>
          </a:bodyPr>
          <a:lstStyle/>
          <a:p>
            <a:pPr algn="ctr" fontAlgn="auto"/>
            <a:r>
              <a:rPr lang="fr-FR" sz="4800" kern="10" dirty="0">
                <a:ln w="28575">
                  <a:solidFill>
                    <a:schemeClr val="accent1">
                      <a:lumMod val="75000"/>
                    </a:schemeClr>
                  </a:solidFill>
                  <a:round/>
                  <a:headEnd/>
                  <a:tailEnd/>
                </a:ln>
                <a:solidFill>
                  <a:schemeClr val="tx2">
                    <a:lumMod val="60000"/>
                    <a:lumOff val="40000"/>
                  </a:schemeClr>
                </a:solidFill>
                <a:latin typeface="Arial Black" panose="020B0A04020102020204" pitchFamily="34" charset="0"/>
              </a:rPr>
              <a:t>C</a:t>
            </a:r>
          </a:p>
        </p:txBody>
      </p:sp>
      <p:pic>
        <p:nvPicPr>
          <p:cNvPr id="23" name="Picture 24" descr="arrow05_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5950142" y="2906352"/>
            <a:ext cx="1270911" cy="134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descr="arrow05_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5882309" flipV="1">
            <a:off x="6155596" y="1835363"/>
            <a:ext cx="1315526" cy="85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8" descr="arrow05_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3799868" flipV="1">
            <a:off x="5861403" y="2242872"/>
            <a:ext cx="1100893" cy="11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p:cNvSpPr/>
          <p:nvPr/>
        </p:nvSpPr>
        <p:spPr>
          <a:xfrm>
            <a:off x="7690927" y="2231286"/>
            <a:ext cx="1377020" cy="13770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pic>
        <p:nvPicPr>
          <p:cNvPr id="26" name="Picture 2" descr="D:\Users\Renaud\Desktop\StageFinEtudesSupinfo\Icons-New\v3\Min\Overview_SubjectPresentati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460367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Sending</a:t>
            </a:r>
            <a:r>
              <a:rPr lang="fr-FR" dirty="0" smtClean="0">
                <a:ea typeface="ＭＳ Ｐゴシック" pitchFamily="34" charset="-128"/>
              </a:rPr>
              <a:t> a WCF Message</a:t>
            </a:r>
          </a:p>
        </p:txBody>
      </p:sp>
      <p:sp>
        <p:nvSpPr>
          <p:cNvPr id="18434" name="Espace réservé du contenu 2"/>
          <p:cNvSpPr>
            <a:spLocks noGrp="1"/>
          </p:cNvSpPr>
          <p:nvPr>
            <p:ph idx="1"/>
          </p:nvPr>
        </p:nvSpPr>
        <p:spPr>
          <a:xfrm>
            <a:off x="251520" y="1128713"/>
            <a:ext cx="8641655" cy="4230687"/>
          </a:xfrm>
        </p:spPr>
        <p:txBody>
          <a:bodyPr/>
          <a:lstStyle/>
          <a:p>
            <a:pPr eaLnBrk="1" hangingPunct="1">
              <a:spcBef>
                <a:spcPts val="0"/>
              </a:spcBef>
            </a:pPr>
            <a:r>
              <a:rPr lang="en-US" sz="2800" dirty="0" smtClean="0">
                <a:ea typeface="ＭＳ Ｐゴシック" panose="020B0600070205080204" pitchFamily="34" charset="-128"/>
              </a:rPr>
              <a:t>Once you got all of these information:</a:t>
            </a:r>
          </a:p>
          <a:p>
            <a:pPr lvl="1" eaLnBrk="1" hangingPunct="1">
              <a:spcBef>
                <a:spcPts val="0"/>
              </a:spcBef>
            </a:pPr>
            <a:r>
              <a:rPr lang="fr-FR" dirty="0" smtClean="0">
                <a:ea typeface="ＭＳ Ｐゴシック" panose="020B0600070205080204" pitchFamily="34" charset="-128"/>
              </a:rPr>
              <a:t>A configuration file </a:t>
            </a:r>
            <a:r>
              <a:rPr lang="fr-FR" dirty="0" err="1" smtClean="0">
                <a:ea typeface="ＭＳ Ｐゴシック" panose="020B0600070205080204" pitchFamily="34" charset="-128"/>
              </a:rPr>
              <a:t>is</a:t>
            </a:r>
            <a:r>
              <a:rPr lang="fr-FR" dirty="0" smtClean="0">
                <a:ea typeface="ＭＳ Ｐゴシック" panose="020B0600070205080204" pitchFamily="34" charset="-128"/>
              </a:rPr>
              <a:t> </a:t>
            </a:r>
            <a:r>
              <a:rPr lang="fr-FR" dirty="0" err="1" smtClean="0">
                <a:ea typeface="ＭＳ Ｐゴシック" panose="020B0600070205080204" pitchFamily="34" charset="-128"/>
              </a:rPr>
              <a:t>generated</a:t>
            </a:r>
            <a:r>
              <a:rPr lang="fr-FR" dirty="0" smtClean="0">
                <a:ea typeface="ＭＳ Ｐゴシック" panose="020B0600070205080204" pitchFamily="34" charset="-128"/>
              </a:rPr>
              <a:t> for the client</a:t>
            </a:r>
          </a:p>
          <a:p>
            <a:pPr lvl="1" eaLnBrk="1" hangingPunct="1">
              <a:spcBef>
                <a:spcPts val="0"/>
              </a:spcBef>
            </a:pPr>
            <a:r>
              <a:rPr lang="fr-FR" dirty="0" smtClean="0">
                <a:ea typeface="ＭＳ Ｐゴシック" panose="020B0600070205080204" pitchFamily="34" charset="-128"/>
              </a:rPr>
              <a:t>This configuration file </a:t>
            </a:r>
            <a:r>
              <a:rPr lang="fr-FR" dirty="0" err="1" smtClean="0">
                <a:ea typeface="ＭＳ Ｐゴシック" panose="020B0600070205080204" pitchFamily="34" charset="-128"/>
              </a:rPr>
              <a:t>is</a:t>
            </a:r>
            <a:r>
              <a:rPr lang="fr-FR" dirty="0" smtClean="0">
                <a:ea typeface="ＭＳ Ｐゴシック" panose="020B0600070205080204" pitchFamily="34" charset="-128"/>
              </a:rPr>
              <a:t> </a:t>
            </a:r>
            <a:r>
              <a:rPr lang="fr-FR" dirty="0" err="1" smtClean="0">
                <a:ea typeface="ＭＳ Ｐゴシック" panose="020B0600070205080204" pitchFamily="34" charset="-128"/>
              </a:rPr>
              <a:t>then</a:t>
            </a:r>
            <a:r>
              <a:rPr lang="fr-FR" dirty="0" smtClean="0">
                <a:ea typeface="ＭＳ Ｐゴシック" panose="020B0600070205080204" pitchFamily="34" charset="-128"/>
              </a:rPr>
              <a:t> </a:t>
            </a:r>
            <a:r>
              <a:rPr lang="fr-FR" dirty="0" err="1" smtClean="0">
                <a:ea typeface="ＭＳ Ｐゴシック" panose="020B0600070205080204" pitchFamily="34" charset="-128"/>
              </a:rPr>
              <a:t>used</a:t>
            </a:r>
            <a:r>
              <a:rPr lang="fr-FR" dirty="0" smtClean="0">
                <a:ea typeface="ＭＳ Ｐゴシック" panose="020B0600070205080204" pitchFamily="34" charset="-128"/>
              </a:rPr>
              <a:t> to </a:t>
            </a:r>
            <a:r>
              <a:rPr lang="fr-FR" dirty="0" err="1" smtClean="0">
                <a:ea typeface="ＭＳ Ｐゴシック" panose="020B0600070205080204" pitchFamily="34" charset="-128"/>
              </a:rPr>
              <a:t>create</a:t>
            </a:r>
            <a:r>
              <a:rPr lang="fr-FR" dirty="0" smtClean="0">
                <a:ea typeface="ＭＳ Ｐゴシック" panose="020B0600070205080204" pitchFamily="34" charset="-128"/>
              </a:rPr>
              <a:t> a proxy</a:t>
            </a:r>
          </a:p>
          <a:p>
            <a:pPr lvl="2" eaLnBrk="1" hangingPunct="1">
              <a:spcBef>
                <a:spcPts val="0"/>
              </a:spcBef>
            </a:pPr>
            <a:r>
              <a:rPr lang="fr-FR" dirty="0" err="1">
                <a:ea typeface="ＭＳ Ｐゴシック" panose="020B0600070205080204" pitchFamily="34" charset="-128"/>
              </a:rPr>
              <a:t>Allows</a:t>
            </a:r>
            <a:r>
              <a:rPr lang="fr-FR" dirty="0">
                <a:ea typeface="ＭＳ Ｐゴシック" panose="020B0600070205080204" pitchFamily="34" charset="-128"/>
              </a:rPr>
              <a:t> </a:t>
            </a:r>
            <a:r>
              <a:rPr lang="fr-FR" dirty="0" err="1">
                <a:ea typeface="ＭＳ Ｐゴシック" panose="020B0600070205080204" pitchFamily="34" charset="-128"/>
              </a:rPr>
              <a:t>him</a:t>
            </a:r>
            <a:r>
              <a:rPr lang="fr-FR" dirty="0">
                <a:ea typeface="ＭＳ Ｐゴシック" panose="020B0600070205080204" pitchFamily="34" charset="-128"/>
              </a:rPr>
              <a:t> to </a:t>
            </a:r>
            <a:r>
              <a:rPr lang="fr-FR" dirty="0" err="1">
                <a:ea typeface="ＭＳ Ｐゴシック" panose="020B0600070205080204" pitchFamily="34" charset="-128"/>
              </a:rPr>
              <a:t>connect</a:t>
            </a:r>
            <a:r>
              <a:rPr lang="fr-FR" dirty="0">
                <a:ea typeface="ＭＳ Ｐゴシック" panose="020B0600070205080204" pitchFamily="34" charset="-128"/>
              </a:rPr>
              <a:t> to the </a:t>
            </a:r>
            <a:r>
              <a:rPr lang="fr-FR" dirty="0" smtClean="0">
                <a:ea typeface="ＭＳ Ｐゴシック" panose="020B0600070205080204" pitchFamily="34" charset="-128"/>
              </a:rPr>
              <a:t>service</a:t>
            </a:r>
          </a:p>
          <a:p>
            <a:pPr lvl="1" eaLnBrk="1" hangingPunct="1">
              <a:spcBef>
                <a:spcPts val="0"/>
              </a:spcBef>
            </a:pPr>
            <a:r>
              <a:rPr lang="fr-FR" dirty="0" err="1" smtClean="0">
                <a:ea typeface="ＭＳ Ｐゴシック" panose="020B0600070205080204" pitchFamily="34" charset="-128"/>
              </a:rPr>
              <a:t>Depending</a:t>
            </a:r>
            <a:r>
              <a:rPr lang="fr-FR" dirty="0" smtClean="0">
                <a:ea typeface="ＭＳ Ｐゴシック" panose="020B0600070205080204" pitchFamily="34" charset="-128"/>
              </a:rPr>
              <a:t> on the </a:t>
            </a:r>
            <a:r>
              <a:rPr lang="fr-FR" dirty="0" err="1" smtClean="0">
                <a:ea typeface="ＭＳ Ｐゴシック" panose="020B0600070205080204" pitchFamily="34" charset="-128"/>
              </a:rPr>
              <a:t>binding</a:t>
            </a:r>
            <a:r>
              <a:rPr lang="fr-FR" dirty="0" smtClean="0">
                <a:ea typeface="ＭＳ Ｐゴシック" panose="020B0600070205080204" pitchFamily="34" charset="-128"/>
              </a:rPr>
              <a:t>, a </a:t>
            </a:r>
            <a:r>
              <a:rPr lang="fr-FR" dirty="0" err="1" smtClean="0">
                <a:ea typeface="ＭＳ Ｐゴシック" panose="020B0600070205080204" pitchFamily="34" charset="-128"/>
              </a:rPr>
              <a:t>specific</a:t>
            </a:r>
            <a:r>
              <a:rPr lang="fr-FR" dirty="0" smtClean="0">
                <a:ea typeface="ＭＳ Ｐゴシック" panose="020B0600070205080204" pitchFamily="34" charset="-128"/>
              </a:rPr>
              <a:t> </a:t>
            </a:r>
            <a:r>
              <a:rPr lang="fr-FR" dirty="0" err="1" smtClean="0">
                <a:ea typeface="ＭＳ Ｐゴシック" panose="020B0600070205080204" pitchFamily="34" charset="-128"/>
              </a:rPr>
              <a:t>channel</a:t>
            </a:r>
            <a:r>
              <a:rPr lang="fr-FR" dirty="0" smtClean="0">
                <a:ea typeface="ＭＳ Ｐゴシック" panose="020B0600070205080204" pitchFamily="34" charset="-128"/>
              </a:rPr>
              <a:t> </a:t>
            </a:r>
            <a:r>
              <a:rPr lang="fr-FR" dirty="0" err="1" smtClean="0">
                <a:ea typeface="ＭＳ Ｐゴシック" panose="020B0600070205080204" pitchFamily="34" charset="-128"/>
              </a:rPr>
              <a:t>is</a:t>
            </a:r>
            <a:r>
              <a:rPr lang="fr-FR" dirty="0" smtClean="0">
                <a:ea typeface="ＭＳ Ｐゴシック" panose="020B0600070205080204" pitchFamily="34" charset="-128"/>
              </a:rPr>
              <a:t> </a:t>
            </a:r>
            <a:r>
              <a:rPr lang="fr-FR" dirty="0" err="1" smtClean="0">
                <a:ea typeface="ＭＳ Ｐゴシック" panose="020B0600070205080204" pitchFamily="34" charset="-128"/>
              </a:rPr>
              <a:t>created</a:t>
            </a:r>
            <a:endParaRPr lang="fr-FR" dirty="0" smtClean="0">
              <a:ea typeface="ＭＳ Ｐゴシック" panose="020B0600070205080204" pitchFamily="34" charset="-128"/>
            </a:endParaRPr>
          </a:p>
          <a:p>
            <a:pPr lvl="2" eaLnBrk="1" hangingPunct="1">
              <a:spcBef>
                <a:spcPts val="0"/>
              </a:spcBef>
            </a:pPr>
            <a:r>
              <a:rPr lang="fr-FR" dirty="0" smtClean="0">
                <a:ea typeface="ＭＳ Ｐゴシック" panose="020B0600070205080204" pitchFamily="34" charset="-128"/>
              </a:rPr>
              <a:t>Messages are sent </a:t>
            </a:r>
            <a:r>
              <a:rPr lang="fr-FR" dirty="0" err="1" smtClean="0">
                <a:ea typeface="ＭＳ Ｐゴシック" panose="020B0600070205080204" pitchFamily="34" charset="-128"/>
              </a:rPr>
              <a:t>through</a:t>
            </a:r>
            <a:r>
              <a:rPr lang="fr-FR" dirty="0" smtClean="0">
                <a:ea typeface="ＭＳ Ｐゴシック" panose="020B0600070205080204" pitchFamily="34" charset="-128"/>
              </a:rPr>
              <a:t> </a:t>
            </a:r>
            <a:r>
              <a:rPr lang="fr-FR" dirty="0" err="1" smtClean="0">
                <a:ea typeface="ＭＳ Ｐゴシック" panose="020B0600070205080204" pitchFamily="34" charset="-128"/>
              </a:rPr>
              <a:t>this</a:t>
            </a:r>
            <a:r>
              <a:rPr lang="fr-FR" dirty="0" smtClean="0">
                <a:ea typeface="ＭＳ Ｐゴシック" panose="020B0600070205080204" pitchFamily="34" charset="-128"/>
              </a:rPr>
              <a:t> </a:t>
            </a:r>
            <a:r>
              <a:rPr lang="fr-FR" dirty="0" err="1" smtClean="0">
                <a:ea typeface="ＭＳ Ｐゴシック" panose="020B0600070205080204" pitchFamily="34" charset="-128"/>
              </a:rPr>
              <a:t>channel</a:t>
            </a:r>
            <a:endParaRPr lang="fr-FR"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95359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Sending</a:t>
            </a:r>
            <a:r>
              <a:rPr lang="fr-FR" dirty="0" smtClean="0">
                <a:ea typeface="ＭＳ Ｐゴシック" pitchFamily="34" charset="-128"/>
              </a:rPr>
              <a:t> a WCF Message</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4" name="Rounded Rectangle 3"/>
          <p:cNvSpPr/>
          <p:nvPr/>
        </p:nvSpPr>
        <p:spPr>
          <a:xfrm>
            <a:off x="431937" y="977722"/>
            <a:ext cx="1368152" cy="13681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2800" dirty="0" smtClean="0"/>
              <a:t>Client</a:t>
            </a:r>
            <a:endParaRPr lang="fr-FR" sz="2800" dirty="0"/>
          </a:p>
        </p:txBody>
      </p:sp>
      <p:sp>
        <p:nvSpPr>
          <p:cNvPr id="10" name="Rounded Rectangle 9"/>
          <p:cNvSpPr/>
          <p:nvPr/>
        </p:nvSpPr>
        <p:spPr>
          <a:xfrm>
            <a:off x="2651125" y="973470"/>
            <a:ext cx="1368152" cy="1368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smtClean="0"/>
              <a:t>Proxy</a:t>
            </a:r>
            <a:endParaRPr lang="fr-FR" sz="2800" dirty="0"/>
          </a:p>
        </p:txBody>
      </p:sp>
      <p:pic>
        <p:nvPicPr>
          <p:cNvPr id="13"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150" y="1402752"/>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33"/>
          <p:cNvSpPr>
            <a:spLocks noChangeShapeType="1"/>
          </p:cNvSpPr>
          <p:nvPr/>
        </p:nvSpPr>
        <p:spPr bwMode="auto">
          <a:xfrm>
            <a:off x="1782181" y="1655202"/>
            <a:ext cx="413555" cy="0"/>
          </a:xfrm>
          <a:prstGeom prst="line">
            <a:avLst/>
          </a:prstGeom>
          <a:noFill/>
          <a:ln w="38100">
            <a:solidFill>
              <a:schemeClr val="accent6">
                <a:lumMod val="75000"/>
              </a:schemeClr>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pic>
        <p:nvPicPr>
          <p:cNvPr id="19" name="Picture 34" descr="arrow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7288" y="4823892"/>
            <a:ext cx="14954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60"/>
          <p:cNvGrpSpPr>
            <a:grpSpLocks/>
          </p:cNvGrpSpPr>
          <p:nvPr/>
        </p:nvGrpSpPr>
        <p:grpSpPr bwMode="auto">
          <a:xfrm>
            <a:off x="3810000" y="3793604"/>
            <a:ext cx="1347788" cy="950913"/>
            <a:chOff x="2400" y="2952"/>
            <a:chExt cx="849" cy="599"/>
          </a:xfrm>
        </p:grpSpPr>
        <p:sp>
          <p:nvSpPr>
            <p:cNvPr id="21" name="Text Box 36"/>
            <p:cNvSpPr txBox="1">
              <a:spLocks noChangeArrowheads="1"/>
            </p:cNvSpPr>
            <p:nvPr/>
          </p:nvSpPr>
          <p:spPr bwMode="auto">
            <a:xfrm>
              <a:off x="2400" y="2952"/>
              <a:ext cx="8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dirty="0">
                  <a:latin typeface="Verdana" panose="020B0604030504040204" pitchFamily="34" charset="0"/>
                </a:rPr>
                <a:t>Message</a:t>
              </a:r>
            </a:p>
          </p:txBody>
        </p:sp>
        <p:pic>
          <p:nvPicPr>
            <p:cNvPr id="22" name="Picture 37" descr="Mail_Fro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 y="3194"/>
              <a:ext cx="49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 Box 20"/>
          <p:cNvSpPr txBox="1">
            <a:spLocks noChangeArrowheads="1"/>
          </p:cNvSpPr>
          <p:nvPr/>
        </p:nvSpPr>
        <p:spPr bwMode="auto">
          <a:xfrm>
            <a:off x="2142490" y="4598466"/>
            <a:ext cx="1667510" cy="646331"/>
          </a:xfrm>
          <a:prstGeom prst="rect">
            <a:avLst/>
          </a:prstGeom>
          <a:solidFill>
            <a:schemeClr val="accent1"/>
          </a:solidFill>
          <a:ln w="9525" algn="ctr">
            <a:solidFill>
              <a:schemeClr val="tx1"/>
            </a:solidFill>
            <a:miter lim="800000"/>
            <a:headEnd/>
            <a:tailEnd/>
          </a:ln>
          <a:effectLst>
            <a:outerShdw dist="35921" dir="2700000" algn="ctr" rotWithShape="0">
              <a:srgbClr val="AFAFAF"/>
            </a:outerShdw>
          </a:effectLst>
        </p:spPr>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Transport</a:t>
            </a:r>
          </a:p>
          <a:p>
            <a:pPr algn="ctr"/>
            <a:r>
              <a:rPr lang="en-GB" b="1" dirty="0">
                <a:solidFill>
                  <a:schemeClr val="bg1"/>
                </a:solidFill>
                <a:latin typeface="Verdana" panose="020B0604030504040204" pitchFamily="34" charset="0"/>
              </a:rPr>
              <a:t>channel</a:t>
            </a:r>
          </a:p>
        </p:txBody>
      </p:sp>
      <p:sp>
        <p:nvSpPr>
          <p:cNvPr id="33" name="Line 23"/>
          <p:cNvSpPr>
            <a:spLocks noChangeShapeType="1"/>
          </p:cNvSpPr>
          <p:nvPr/>
        </p:nvSpPr>
        <p:spPr bwMode="auto">
          <a:xfrm rot="5400000">
            <a:off x="3140709" y="2518155"/>
            <a:ext cx="314961"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34" name="Line 28"/>
          <p:cNvSpPr>
            <a:spLocks noChangeShapeType="1"/>
          </p:cNvSpPr>
          <p:nvPr/>
        </p:nvSpPr>
        <p:spPr bwMode="auto">
          <a:xfrm rot="5400000">
            <a:off x="2683827" y="3566344"/>
            <a:ext cx="409575"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35" name="Line 29"/>
          <p:cNvSpPr>
            <a:spLocks noChangeShapeType="1"/>
          </p:cNvSpPr>
          <p:nvPr/>
        </p:nvSpPr>
        <p:spPr bwMode="auto">
          <a:xfrm rot="5400000">
            <a:off x="2693352" y="4380904"/>
            <a:ext cx="409575"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36" name="Text Box 41"/>
          <p:cNvSpPr txBox="1">
            <a:spLocks noChangeArrowheads="1"/>
          </p:cNvSpPr>
          <p:nvPr/>
        </p:nvSpPr>
        <p:spPr bwMode="auto">
          <a:xfrm>
            <a:off x="2161541" y="3793604"/>
            <a:ext cx="1549668" cy="36933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a:solidFill>
                  <a:schemeClr val="bg1"/>
                </a:solidFill>
                <a:latin typeface="Verdana" panose="020B0604030504040204" pitchFamily="34" charset="0"/>
              </a:rPr>
              <a:t>Encoding</a:t>
            </a:r>
          </a:p>
        </p:txBody>
      </p:sp>
      <p:grpSp>
        <p:nvGrpSpPr>
          <p:cNvPr id="37" name="Group 57"/>
          <p:cNvGrpSpPr>
            <a:grpSpLocks/>
          </p:cNvGrpSpPr>
          <p:nvPr/>
        </p:nvGrpSpPr>
        <p:grpSpPr bwMode="auto">
          <a:xfrm>
            <a:off x="278765" y="2911476"/>
            <a:ext cx="1573212" cy="2159000"/>
            <a:chOff x="121" y="2145"/>
            <a:chExt cx="991" cy="1360"/>
          </a:xfrm>
        </p:grpSpPr>
        <p:sp>
          <p:nvSpPr>
            <p:cNvPr id="38" name="AutoShape 44"/>
            <p:cNvSpPr>
              <a:spLocks/>
            </p:cNvSpPr>
            <p:nvPr/>
          </p:nvSpPr>
          <p:spPr bwMode="auto">
            <a:xfrm>
              <a:off x="924" y="2145"/>
              <a:ext cx="188" cy="1360"/>
            </a:xfrm>
            <a:prstGeom prst="leftBrace">
              <a:avLst>
                <a:gd name="adj1" fmla="val 60417"/>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182880" rIns="18288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GB">
                <a:latin typeface="Verdana" panose="020B0604030504040204" pitchFamily="34" charset="0"/>
              </a:endParaRPr>
            </a:p>
          </p:txBody>
        </p:sp>
        <p:sp>
          <p:nvSpPr>
            <p:cNvPr id="39" name="Rectangle 45"/>
            <p:cNvSpPr>
              <a:spLocks noChangeArrowheads="1"/>
            </p:cNvSpPr>
            <p:nvPr/>
          </p:nvSpPr>
          <p:spPr bwMode="auto">
            <a:xfrm>
              <a:off x="121" y="2666"/>
              <a:ext cx="725" cy="31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none" lIns="182880" rIns="18288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dirty="0">
                  <a:latin typeface="Verdana" panose="020B0604030504040204" pitchFamily="34" charset="0"/>
                </a:rPr>
                <a:t>Binding</a:t>
              </a:r>
            </a:p>
          </p:txBody>
        </p:sp>
      </p:grpSp>
      <p:grpSp>
        <p:nvGrpSpPr>
          <p:cNvPr id="40" name="Group 56"/>
          <p:cNvGrpSpPr>
            <a:grpSpLocks/>
          </p:cNvGrpSpPr>
          <p:nvPr/>
        </p:nvGrpSpPr>
        <p:grpSpPr bwMode="auto">
          <a:xfrm>
            <a:off x="2012315" y="2713485"/>
            <a:ext cx="1698894" cy="663918"/>
            <a:chOff x="1213" y="2174"/>
            <a:chExt cx="1108" cy="433"/>
          </a:xfrm>
        </p:grpSpPr>
        <p:sp>
          <p:nvSpPr>
            <p:cNvPr id="41" name="Text Box 14"/>
            <p:cNvSpPr txBox="1">
              <a:spLocks noChangeArrowheads="1"/>
            </p:cNvSpPr>
            <p:nvPr/>
          </p:nvSpPr>
          <p:spPr bwMode="auto">
            <a:xfrm>
              <a:off x="1213" y="2174"/>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Channel</a:t>
              </a:r>
            </a:p>
          </p:txBody>
        </p:sp>
        <p:sp>
          <p:nvSpPr>
            <p:cNvPr id="42" name="Text Box 43"/>
            <p:cNvSpPr txBox="1">
              <a:spLocks noChangeArrowheads="1"/>
            </p:cNvSpPr>
            <p:nvPr/>
          </p:nvSpPr>
          <p:spPr bwMode="auto">
            <a:xfrm>
              <a:off x="1309" y="2270"/>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a:solidFill>
                    <a:schemeClr val="bg1"/>
                  </a:solidFill>
                  <a:latin typeface="Verdana" panose="020B0604030504040204" pitchFamily="34" charset="0"/>
                </a:rPr>
                <a:t>Channel</a:t>
              </a:r>
            </a:p>
          </p:txBody>
        </p:sp>
        <p:sp>
          <p:nvSpPr>
            <p:cNvPr id="43" name="Text Box 47"/>
            <p:cNvSpPr txBox="1">
              <a:spLocks noChangeArrowheads="1"/>
            </p:cNvSpPr>
            <p:nvPr/>
          </p:nvSpPr>
          <p:spPr bwMode="auto">
            <a:xfrm>
              <a:off x="1405" y="2366"/>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Channel</a:t>
              </a:r>
            </a:p>
          </p:txBody>
        </p:sp>
      </p:grpSp>
      <p:sp>
        <p:nvSpPr>
          <p:cNvPr id="44" name="Espace réservé du contenu 2"/>
          <p:cNvSpPr>
            <a:spLocks noGrp="1"/>
          </p:cNvSpPr>
          <p:nvPr>
            <p:ph idx="1"/>
          </p:nvPr>
        </p:nvSpPr>
        <p:spPr>
          <a:xfrm>
            <a:off x="4211960" y="1121440"/>
            <a:ext cx="4680520" cy="1080715"/>
          </a:xfrm>
        </p:spPr>
        <p:txBody>
          <a:bodyPr/>
          <a:lstStyle/>
          <a:p>
            <a:pPr marL="0" indent="0" eaLnBrk="1" hangingPunct="1">
              <a:spcBef>
                <a:spcPts val="0"/>
              </a:spcBef>
              <a:buNone/>
            </a:pPr>
            <a:r>
              <a:rPr lang="fr-FR" sz="2400" b="1" dirty="0" smtClean="0">
                <a:ea typeface="ＭＳ Ｐゴシック" panose="020B0600070205080204" pitchFamily="34" charset="-128"/>
              </a:rPr>
              <a:t>1</a:t>
            </a:r>
            <a:r>
              <a:rPr lang="fr-FR" sz="2400" dirty="0" smtClean="0">
                <a:ea typeface="ＭＳ Ｐゴシック" panose="020B0600070205080204" pitchFamily="34" charset="-128"/>
              </a:rPr>
              <a:t> – Proxy </a:t>
            </a:r>
            <a:r>
              <a:rPr lang="fr-FR" sz="2400" dirty="0" err="1" smtClean="0">
                <a:ea typeface="ＭＳ Ｐゴシック" panose="020B0600070205080204" pitchFamily="34" charset="-128"/>
              </a:rPr>
              <a:t>initiates</a:t>
            </a:r>
            <a:r>
              <a:rPr lang="fr-FR" sz="2400" dirty="0" smtClean="0">
                <a:ea typeface="ＭＳ Ｐゴシック" panose="020B0600070205080204" pitchFamily="34" charset="-128"/>
              </a:rPr>
              <a:t> </a:t>
            </a:r>
            <a:r>
              <a:rPr lang="fr-FR" sz="2400" dirty="0" err="1" smtClean="0">
                <a:ea typeface="ＭＳ Ｐゴシック" panose="020B0600070205080204" pitchFamily="34" charset="-128"/>
              </a:rPr>
              <a:t>connection</a:t>
            </a:r>
            <a:r>
              <a:rPr lang="fr-FR" sz="2400" dirty="0" smtClean="0">
                <a:ea typeface="ＭＳ Ｐゴシック" panose="020B0600070205080204" pitchFamily="34" charset="-128"/>
              </a:rPr>
              <a:t>:</a:t>
            </a:r>
          </a:p>
          <a:p>
            <a:pPr marL="0" indent="0" algn="r" eaLnBrk="1" hangingPunct="1">
              <a:spcBef>
                <a:spcPts val="0"/>
              </a:spcBef>
              <a:buNone/>
            </a:pPr>
            <a:r>
              <a:rPr lang="en-US" sz="1800" dirty="0"/>
              <a:t>http://localhost:8001/MathService</a:t>
            </a:r>
            <a:endParaRPr lang="fr-FR" sz="1800" dirty="0" smtClean="0">
              <a:ea typeface="ＭＳ Ｐゴシック" panose="020B0600070205080204" pitchFamily="34" charset="-128"/>
            </a:endParaRPr>
          </a:p>
        </p:txBody>
      </p:sp>
      <p:sp>
        <p:nvSpPr>
          <p:cNvPr id="45" name="Espace réservé du contenu 2"/>
          <p:cNvSpPr txBox="1">
            <a:spLocks/>
          </p:cNvSpPr>
          <p:nvPr/>
        </p:nvSpPr>
        <p:spPr bwMode="auto">
          <a:xfrm>
            <a:off x="4211960" y="2542652"/>
            <a:ext cx="4752528" cy="83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spcBef>
                <a:spcPts val="0"/>
              </a:spcBef>
              <a:buFont typeface="Arial" pitchFamily="34" charset="0"/>
              <a:buNone/>
            </a:pPr>
            <a:r>
              <a:rPr lang="fr-FR" sz="2400" b="1" dirty="0" smtClean="0">
                <a:ea typeface="ＭＳ Ｐゴシック" panose="020B0600070205080204" pitchFamily="34" charset="-128"/>
              </a:rPr>
              <a:t>2</a:t>
            </a:r>
            <a:r>
              <a:rPr lang="fr-FR" sz="2400" dirty="0" smtClean="0">
                <a:ea typeface="ＭＳ Ｐゴシック" panose="020B0600070205080204" pitchFamily="34" charset="-128"/>
              </a:rPr>
              <a:t> – Channel </a:t>
            </a:r>
            <a:r>
              <a:rPr lang="fr-FR" sz="2400" dirty="0" err="1" smtClean="0">
                <a:ea typeface="ＭＳ Ｐゴシック" panose="020B0600070205080204" pitchFamily="34" charset="-128"/>
              </a:rPr>
              <a:t>creation</a:t>
            </a:r>
            <a:r>
              <a:rPr lang="fr-FR" sz="2400" dirty="0" smtClean="0">
                <a:ea typeface="ＭＳ Ｐゴシック" panose="020B0600070205080204" pitchFamily="34" charset="-128"/>
              </a:rPr>
              <a:t> </a:t>
            </a:r>
            <a:r>
              <a:rPr lang="fr-FR" sz="2400" dirty="0" err="1" smtClean="0">
                <a:ea typeface="ＭＳ Ｐゴシック" panose="020B0600070205080204" pitchFamily="34" charset="-128"/>
              </a:rPr>
              <a:t>with</a:t>
            </a:r>
            <a:r>
              <a:rPr lang="fr-FR" sz="2400" dirty="0" smtClean="0">
                <a:ea typeface="ＭＳ Ｐゴシック" panose="020B0600070205080204" pitchFamily="34" charset="-128"/>
              </a:rPr>
              <a:t> </a:t>
            </a:r>
            <a:r>
              <a:rPr lang="fr-FR" sz="2400" dirty="0" err="1" smtClean="0">
                <a:ea typeface="ＭＳ Ｐゴシック" panose="020B0600070205080204" pitchFamily="34" charset="-128"/>
              </a:rPr>
              <a:t>binding</a:t>
            </a:r>
            <a:r>
              <a:rPr lang="fr-FR" sz="2400" dirty="0" smtClean="0">
                <a:ea typeface="ＭＳ Ｐゴシック" panose="020B0600070205080204" pitchFamily="34" charset="-128"/>
              </a:rPr>
              <a:t>:</a:t>
            </a:r>
          </a:p>
          <a:p>
            <a:pPr marL="0" indent="0" algn="r" eaLnBrk="1" hangingPunct="1">
              <a:spcBef>
                <a:spcPts val="0"/>
              </a:spcBef>
              <a:buFont typeface="Arial" pitchFamily="34" charset="0"/>
              <a:buNone/>
            </a:pPr>
            <a:r>
              <a:rPr lang="en-US" sz="1800" dirty="0" err="1" smtClean="0"/>
              <a:t>BasicHttpBinding</a:t>
            </a:r>
            <a:r>
              <a:rPr lang="en-US" sz="1800" dirty="0" smtClean="0"/>
              <a:t> (Sent through HTTP protocol)</a:t>
            </a:r>
            <a:endParaRPr lang="fr-FR" sz="1800" dirty="0" smtClean="0">
              <a:ea typeface="ＭＳ Ｐゴシック" panose="020B0600070205080204" pitchFamily="34" charset="-128"/>
            </a:endParaRPr>
          </a:p>
        </p:txBody>
      </p:sp>
      <p:sp>
        <p:nvSpPr>
          <p:cNvPr id="46" name="Espace réservé du contenu 2"/>
          <p:cNvSpPr txBox="1">
            <a:spLocks/>
          </p:cNvSpPr>
          <p:nvPr/>
        </p:nvSpPr>
        <p:spPr bwMode="auto">
          <a:xfrm>
            <a:off x="5220686" y="4043772"/>
            <a:ext cx="3743802" cy="83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spcBef>
                <a:spcPts val="0"/>
              </a:spcBef>
              <a:buFont typeface="Arial" pitchFamily="34" charset="0"/>
              <a:buNone/>
            </a:pPr>
            <a:r>
              <a:rPr lang="fr-FR" sz="2400" b="1" dirty="0" smtClean="0">
                <a:ea typeface="ＭＳ Ｐゴシック" panose="020B0600070205080204" pitchFamily="34" charset="-128"/>
              </a:rPr>
              <a:t>3</a:t>
            </a:r>
            <a:r>
              <a:rPr lang="fr-FR" sz="2400" dirty="0" smtClean="0">
                <a:ea typeface="ＭＳ Ｐゴシック" panose="020B0600070205080204" pitchFamily="34" charset="-128"/>
              </a:rPr>
              <a:t> – Message </a:t>
            </a:r>
            <a:r>
              <a:rPr lang="fr-FR" sz="2400" dirty="0" err="1" smtClean="0">
                <a:ea typeface="ＭＳ Ｐゴシック" panose="020B0600070205080204" pitchFamily="34" charset="-128"/>
              </a:rPr>
              <a:t>sending</a:t>
            </a:r>
            <a:r>
              <a:rPr lang="fr-FR" sz="2400" dirty="0" smtClean="0">
                <a:ea typeface="ＭＳ Ｐゴシック" panose="020B0600070205080204" pitchFamily="34" charset="-128"/>
              </a:rPr>
              <a:t>:</a:t>
            </a:r>
          </a:p>
          <a:p>
            <a:pPr marL="0" indent="0" algn="r" eaLnBrk="1" hangingPunct="1">
              <a:spcBef>
                <a:spcPts val="0"/>
              </a:spcBef>
              <a:buFont typeface="Arial" pitchFamily="34" charset="0"/>
              <a:buNone/>
            </a:pPr>
            <a:r>
              <a:rPr lang="fr-FR" sz="1800" dirty="0" smtClean="0">
                <a:ea typeface="ＭＳ Ｐゴシック" panose="020B0600070205080204" pitchFamily="34" charset="-128"/>
              </a:rPr>
              <a:t>Call </a:t>
            </a:r>
            <a:r>
              <a:rPr lang="fr-FR" sz="1800" dirty="0" err="1" smtClean="0">
                <a:ea typeface="ＭＳ Ｐゴシック" panose="020B0600070205080204" pitchFamily="34" charset="-128"/>
              </a:rPr>
              <a:t>Add</a:t>
            </a:r>
            <a:r>
              <a:rPr lang="fr-FR" sz="1800" dirty="0" smtClean="0">
                <a:ea typeface="ＭＳ Ｐゴシック" panose="020B0600070205080204" pitchFamily="34" charset="-128"/>
              </a:rPr>
              <a:t>(</a:t>
            </a:r>
            <a:r>
              <a:rPr lang="fr-FR" sz="1800" dirty="0" err="1" smtClean="0">
                <a:ea typeface="ＭＳ Ｐゴシック" panose="020B0600070205080204" pitchFamily="34" charset="-128"/>
              </a:rPr>
              <a:t>int</a:t>
            </a:r>
            <a:r>
              <a:rPr lang="fr-FR" sz="1800" dirty="0" smtClean="0">
                <a:ea typeface="ＭＳ Ｐゴシック" panose="020B0600070205080204" pitchFamily="34" charset="-128"/>
              </a:rPr>
              <a:t> num1, </a:t>
            </a:r>
            <a:r>
              <a:rPr lang="fr-FR" sz="1800" dirty="0" err="1" smtClean="0">
                <a:ea typeface="ＭＳ Ｐゴシック" panose="020B0600070205080204" pitchFamily="34" charset="-128"/>
              </a:rPr>
              <a:t>int</a:t>
            </a:r>
            <a:r>
              <a:rPr lang="fr-FR" sz="1800" dirty="0" smtClean="0">
                <a:ea typeface="ＭＳ Ｐゴシック" panose="020B0600070205080204" pitchFamily="34" charset="-128"/>
              </a:rPr>
              <a:t> num2)</a:t>
            </a:r>
          </a:p>
          <a:p>
            <a:pPr marL="0" indent="0" eaLnBrk="1" hangingPunct="1">
              <a:spcBef>
                <a:spcPts val="0"/>
              </a:spcBef>
              <a:buFont typeface="Arial" pitchFamily="34" charset="0"/>
              <a:buNone/>
            </a:pPr>
            <a:endParaRPr lang="fr-FR" sz="1800" dirty="0" smtClean="0">
              <a:ea typeface="ＭＳ Ｐゴシック" panose="020B0600070205080204" pitchFamily="34" charset="-128"/>
            </a:endParaRPr>
          </a:p>
        </p:txBody>
      </p:sp>
      <p:pic>
        <p:nvPicPr>
          <p:cNvPr id="29" name="Picture 2" descr="D:\Users\Renaud\Desktop\StageFinEtudesSupinfo\Icons-New\v3\Min\Overview_SubjectPresent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1596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fade">
                                      <p:cBhvr>
                                        <p:cTn id="12" dur="500"/>
                                        <p:tgtEl>
                                          <p:spTgt spid="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xEl>
                                              <p:pRg st="1" end="1"/>
                                            </p:txEl>
                                          </p:spTgt>
                                        </p:tgtEl>
                                        <p:attrNameLst>
                                          <p:attrName>style.visibility</p:attrName>
                                        </p:attrNameLst>
                                      </p:cBhvr>
                                      <p:to>
                                        <p:strVal val="visible"/>
                                      </p:to>
                                    </p:set>
                                    <p:animEffect transition="in" filter="fade">
                                      <p:cBhvr>
                                        <p:cTn id="17" dur="500"/>
                                        <p:tgtEl>
                                          <p:spTgt spid="4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par>
                                <p:cTn id="54" presetID="10"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2" grpId="0" animBg="1"/>
      <p:bldP spid="33" grpId="0" animBg="1"/>
      <p:bldP spid="34" grpId="0" animBg="1"/>
      <p:bldP spid="35" grpId="0" animBg="1"/>
      <p:bldP spid="36" grpId="0" animBg="1"/>
      <p:bldP spid="44" grpId="0" build="p"/>
      <p:bldP spid="45" grpId="0"/>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Receiving</a:t>
            </a:r>
            <a:r>
              <a:rPr lang="fr-FR" dirty="0" smtClean="0">
                <a:ea typeface="ＭＳ Ｐゴシック" pitchFamily="34" charset="-128"/>
              </a:rPr>
              <a:t> a WCF Message</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11" name="Rounded Rectangle 10"/>
          <p:cNvSpPr/>
          <p:nvPr/>
        </p:nvSpPr>
        <p:spPr>
          <a:xfrm>
            <a:off x="5059279" y="971126"/>
            <a:ext cx="1368152" cy="136815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smtClean="0"/>
              <a:t>WCF Dispatcher</a:t>
            </a:r>
            <a:endParaRPr lang="fr-FR" dirty="0"/>
          </a:p>
        </p:txBody>
      </p:sp>
      <p:sp>
        <p:nvSpPr>
          <p:cNvPr id="12" name="Rounded Rectangle 11"/>
          <p:cNvSpPr/>
          <p:nvPr/>
        </p:nvSpPr>
        <p:spPr>
          <a:xfrm>
            <a:off x="7300900" y="973550"/>
            <a:ext cx="1368152" cy="1368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smtClean="0"/>
              <a:t>Service</a:t>
            </a:r>
            <a:endParaRPr lang="fr-FR" sz="2800" dirty="0"/>
          </a:p>
        </p:txBody>
      </p:sp>
      <p:pic>
        <p:nvPicPr>
          <p:cNvPr id="15"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114632"/>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473373"/>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793706"/>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33"/>
          <p:cNvSpPr>
            <a:spLocks noChangeShapeType="1"/>
          </p:cNvSpPr>
          <p:nvPr/>
        </p:nvSpPr>
        <p:spPr bwMode="auto">
          <a:xfrm>
            <a:off x="6444208" y="1363725"/>
            <a:ext cx="413555" cy="0"/>
          </a:xfrm>
          <a:prstGeom prst="line">
            <a:avLst/>
          </a:prstGeom>
          <a:noFill/>
          <a:ln w="38100">
            <a:solidFill>
              <a:schemeClr val="accent6">
                <a:lumMod val="75000"/>
              </a:schemeClr>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pic>
        <p:nvPicPr>
          <p:cNvPr id="19" name="Picture 34" descr="arrow0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7288" y="4823892"/>
            <a:ext cx="149542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60"/>
          <p:cNvGrpSpPr>
            <a:grpSpLocks/>
          </p:cNvGrpSpPr>
          <p:nvPr/>
        </p:nvGrpSpPr>
        <p:grpSpPr bwMode="auto">
          <a:xfrm>
            <a:off x="3810000" y="3793604"/>
            <a:ext cx="1347788" cy="950913"/>
            <a:chOff x="2400" y="2952"/>
            <a:chExt cx="849" cy="599"/>
          </a:xfrm>
        </p:grpSpPr>
        <p:sp>
          <p:nvSpPr>
            <p:cNvPr id="21" name="Text Box 36"/>
            <p:cNvSpPr txBox="1">
              <a:spLocks noChangeArrowheads="1"/>
            </p:cNvSpPr>
            <p:nvPr/>
          </p:nvSpPr>
          <p:spPr bwMode="auto">
            <a:xfrm>
              <a:off x="2400" y="2952"/>
              <a:ext cx="8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atin typeface="Verdana" panose="020B0604030504040204" pitchFamily="34" charset="0"/>
                </a:rPr>
                <a:t>Message</a:t>
              </a:r>
            </a:p>
          </p:txBody>
        </p:sp>
        <p:pic>
          <p:nvPicPr>
            <p:cNvPr id="22" name="Picture 37" descr="Mail_Fro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1" y="3194"/>
              <a:ext cx="49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Line 30"/>
          <p:cNvSpPr>
            <a:spLocks noChangeShapeType="1"/>
          </p:cNvSpPr>
          <p:nvPr/>
        </p:nvSpPr>
        <p:spPr bwMode="auto">
          <a:xfrm rot="16200000">
            <a:off x="5504026" y="2508080"/>
            <a:ext cx="409575"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26" name="Line 31"/>
          <p:cNvSpPr>
            <a:spLocks noChangeShapeType="1"/>
          </p:cNvSpPr>
          <p:nvPr/>
        </p:nvSpPr>
        <p:spPr bwMode="auto">
          <a:xfrm rot="16200000">
            <a:off x="5504026" y="3550021"/>
            <a:ext cx="409575"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27" name="Line 32"/>
          <p:cNvSpPr>
            <a:spLocks noChangeShapeType="1"/>
          </p:cNvSpPr>
          <p:nvPr/>
        </p:nvSpPr>
        <p:spPr bwMode="auto">
          <a:xfrm rot="16200000">
            <a:off x="5519340" y="4333305"/>
            <a:ext cx="409575" cy="0"/>
          </a:xfrm>
          <a:prstGeom prst="line">
            <a:avLst/>
          </a:prstGeom>
          <a:noFill/>
          <a:ln w="38100">
            <a:solidFill>
              <a:srgbClr val="FF0000"/>
            </a:solidFill>
            <a:round/>
            <a:headEnd/>
            <a:tailEnd type="triangle" w="lg" len="med"/>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48" name="Oval 38"/>
          <p:cNvSpPr>
            <a:spLocks noChangeArrowheads="1"/>
          </p:cNvSpPr>
          <p:nvPr/>
        </p:nvSpPr>
        <p:spPr bwMode="auto">
          <a:xfrm>
            <a:off x="6781592" y="885454"/>
            <a:ext cx="377825" cy="1498600"/>
          </a:xfrm>
          <a:prstGeom prst="ellipse">
            <a:avLst/>
          </a:prstGeom>
          <a:noFill/>
          <a:ln w="9525" algn="ctr">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2880" rIns="18288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endParaRPr lang="en-GB">
              <a:latin typeface="Verdana" panose="020B0604030504040204" pitchFamily="34" charset="0"/>
            </a:endParaRPr>
          </a:p>
        </p:txBody>
      </p:sp>
      <p:sp>
        <p:nvSpPr>
          <p:cNvPr id="49" name="AutoShape 40"/>
          <p:cNvSpPr>
            <a:spLocks noChangeArrowheads="1"/>
          </p:cNvSpPr>
          <p:nvPr/>
        </p:nvSpPr>
        <p:spPr bwMode="auto">
          <a:xfrm>
            <a:off x="7068631" y="2675633"/>
            <a:ext cx="1371600" cy="469899"/>
          </a:xfrm>
          <a:prstGeom prst="wedgeRectCallout">
            <a:avLst>
              <a:gd name="adj1" fmla="val -57709"/>
              <a:gd name="adj2" fmla="val -115125"/>
            </a:avLst>
          </a:prstGeom>
          <a:gradFill rotWithShape="1">
            <a:gsLst>
              <a:gs pos="0">
                <a:srgbClr val="E4CD9A"/>
              </a:gs>
              <a:gs pos="100000">
                <a:srgbClr val="EEEFD7"/>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a:latin typeface="Verdana" panose="020B0604030504040204" pitchFamily="34" charset="0"/>
              </a:rPr>
              <a:t>Endpoints</a:t>
            </a:r>
          </a:p>
        </p:txBody>
      </p:sp>
      <p:sp>
        <p:nvSpPr>
          <p:cNvPr id="50" name="Text Box 20"/>
          <p:cNvSpPr txBox="1">
            <a:spLocks noChangeArrowheads="1"/>
          </p:cNvSpPr>
          <p:nvPr/>
        </p:nvSpPr>
        <p:spPr bwMode="auto">
          <a:xfrm>
            <a:off x="5136738" y="4587433"/>
            <a:ext cx="1667510" cy="646331"/>
          </a:xfrm>
          <a:prstGeom prst="rect">
            <a:avLst/>
          </a:prstGeom>
          <a:solidFill>
            <a:schemeClr val="accent1"/>
          </a:solidFill>
          <a:ln w="9525" algn="ctr">
            <a:solidFill>
              <a:schemeClr val="tx1"/>
            </a:solidFill>
            <a:miter lim="800000"/>
            <a:headEnd/>
            <a:tailEnd/>
          </a:ln>
          <a:effectLst>
            <a:outerShdw dist="35921" dir="2700000" algn="ctr" rotWithShape="0">
              <a:srgbClr val="AFAFAF"/>
            </a:outerShdw>
          </a:effectLst>
        </p:spPr>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Transport</a:t>
            </a:r>
          </a:p>
          <a:p>
            <a:pPr algn="ctr"/>
            <a:r>
              <a:rPr lang="en-GB" b="1" dirty="0">
                <a:solidFill>
                  <a:schemeClr val="bg1"/>
                </a:solidFill>
                <a:latin typeface="Verdana" panose="020B0604030504040204" pitchFamily="34" charset="0"/>
              </a:rPr>
              <a:t>channel</a:t>
            </a:r>
          </a:p>
        </p:txBody>
      </p:sp>
      <p:sp>
        <p:nvSpPr>
          <p:cNvPr id="51" name="Text Box 41"/>
          <p:cNvSpPr txBox="1">
            <a:spLocks noChangeArrowheads="1"/>
          </p:cNvSpPr>
          <p:nvPr/>
        </p:nvSpPr>
        <p:spPr bwMode="auto">
          <a:xfrm>
            <a:off x="5155789" y="3782571"/>
            <a:ext cx="1549668" cy="36933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a:solidFill>
                  <a:schemeClr val="bg1"/>
                </a:solidFill>
                <a:latin typeface="Verdana" panose="020B0604030504040204" pitchFamily="34" charset="0"/>
              </a:rPr>
              <a:t>Encoding</a:t>
            </a:r>
          </a:p>
        </p:txBody>
      </p:sp>
      <p:grpSp>
        <p:nvGrpSpPr>
          <p:cNvPr id="52" name="Group 56"/>
          <p:cNvGrpSpPr>
            <a:grpSpLocks/>
          </p:cNvGrpSpPr>
          <p:nvPr/>
        </p:nvGrpSpPr>
        <p:grpSpPr bwMode="auto">
          <a:xfrm>
            <a:off x="5006563" y="2702452"/>
            <a:ext cx="1698894" cy="663918"/>
            <a:chOff x="1213" y="2174"/>
            <a:chExt cx="1108" cy="433"/>
          </a:xfrm>
        </p:grpSpPr>
        <p:sp>
          <p:nvSpPr>
            <p:cNvPr id="53" name="Text Box 14"/>
            <p:cNvSpPr txBox="1">
              <a:spLocks noChangeArrowheads="1"/>
            </p:cNvSpPr>
            <p:nvPr/>
          </p:nvSpPr>
          <p:spPr bwMode="auto">
            <a:xfrm>
              <a:off x="1213" y="2174"/>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Channel</a:t>
              </a:r>
            </a:p>
          </p:txBody>
        </p:sp>
        <p:sp>
          <p:nvSpPr>
            <p:cNvPr id="54" name="Text Box 43"/>
            <p:cNvSpPr txBox="1">
              <a:spLocks noChangeArrowheads="1"/>
            </p:cNvSpPr>
            <p:nvPr/>
          </p:nvSpPr>
          <p:spPr bwMode="auto">
            <a:xfrm>
              <a:off x="1309" y="2270"/>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a:solidFill>
                    <a:schemeClr val="bg1"/>
                  </a:solidFill>
                  <a:latin typeface="Verdana" panose="020B0604030504040204" pitchFamily="34" charset="0"/>
                </a:rPr>
                <a:t>Channel</a:t>
              </a:r>
            </a:p>
          </p:txBody>
        </p:sp>
        <p:sp>
          <p:nvSpPr>
            <p:cNvPr id="55" name="Text Box 47"/>
            <p:cNvSpPr txBox="1">
              <a:spLocks noChangeArrowheads="1"/>
            </p:cNvSpPr>
            <p:nvPr/>
          </p:nvSpPr>
          <p:spPr bwMode="auto">
            <a:xfrm>
              <a:off x="1405" y="2366"/>
              <a:ext cx="916" cy="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b="1" dirty="0">
                  <a:solidFill>
                    <a:schemeClr val="bg1"/>
                  </a:solidFill>
                  <a:latin typeface="Verdana" panose="020B0604030504040204" pitchFamily="34" charset="0"/>
                </a:rPr>
                <a:t>Channel</a:t>
              </a:r>
            </a:p>
          </p:txBody>
        </p:sp>
      </p:grpSp>
      <p:sp>
        <p:nvSpPr>
          <p:cNvPr id="44" name="Espace réservé du contenu 2"/>
          <p:cNvSpPr>
            <a:spLocks noGrp="1"/>
          </p:cNvSpPr>
          <p:nvPr>
            <p:ph idx="1"/>
          </p:nvPr>
        </p:nvSpPr>
        <p:spPr>
          <a:xfrm>
            <a:off x="272245" y="1155339"/>
            <a:ext cx="4211649" cy="1080715"/>
          </a:xfrm>
        </p:spPr>
        <p:txBody>
          <a:bodyPr/>
          <a:lstStyle/>
          <a:p>
            <a:pPr marL="0" indent="0" eaLnBrk="1" hangingPunct="1">
              <a:spcBef>
                <a:spcPts val="0"/>
              </a:spcBef>
              <a:buNone/>
            </a:pPr>
            <a:r>
              <a:rPr lang="fr-FR" sz="2400" b="1" dirty="0">
                <a:ea typeface="ＭＳ Ｐゴシック" panose="020B0600070205080204" pitchFamily="34" charset="-128"/>
              </a:rPr>
              <a:t>6</a:t>
            </a:r>
            <a:r>
              <a:rPr lang="fr-FR" sz="2400" dirty="0" smtClean="0">
                <a:ea typeface="ＭＳ Ｐゴシック" panose="020B0600070205080204" pitchFamily="34" charset="-128"/>
              </a:rPr>
              <a:t> – Service </a:t>
            </a:r>
            <a:r>
              <a:rPr lang="fr-FR" sz="2400" dirty="0" err="1" smtClean="0">
                <a:ea typeface="ＭＳ Ｐゴシック" panose="020B0600070205080204" pitchFamily="34" charset="-128"/>
              </a:rPr>
              <a:t>execution</a:t>
            </a:r>
            <a:r>
              <a:rPr lang="fr-FR" sz="2400" dirty="0" smtClean="0">
                <a:ea typeface="ＭＳ Ｐゴシック" panose="020B0600070205080204" pitchFamily="34" charset="-128"/>
              </a:rPr>
              <a:t>:</a:t>
            </a:r>
          </a:p>
          <a:p>
            <a:pPr marL="0" indent="0" algn="r" eaLnBrk="1" hangingPunct="1">
              <a:spcBef>
                <a:spcPts val="0"/>
              </a:spcBef>
              <a:buNone/>
            </a:pPr>
            <a:r>
              <a:rPr lang="en-US" sz="1800" dirty="0" smtClean="0"/>
              <a:t>Call the method the client asked</a:t>
            </a:r>
            <a:endParaRPr lang="fr-FR" sz="1800" dirty="0" smtClean="0">
              <a:ea typeface="ＭＳ Ｐゴシック" panose="020B0600070205080204" pitchFamily="34" charset="-128"/>
            </a:endParaRPr>
          </a:p>
        </p:txBody>
      </p:sp>
      <p:sp>
        <p:nvSpPr>
          <p:cNvPr id="45" name="Espace réservé du contenu 2"/>
          <p:cNvSpPr txBox="1">
            <a:spLocks/>
          </p:cNvSpPr>
          <p:nvPr/>
        </p:nvSpPr>
        <p:spPr bwMode="auto">
          <a:xfrm>
            <a:off x="272245" y="2576551"/>
            <a:ext cx="4218793" cy="83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spcBef>
                <a:spcPts val="0"/>
              </a:spcBef>
              <a:buFont typeface="Arial" pitchFamily="34" charset="0"/>
              <a:buNone/>
            </a:pPr>
            <a:r>
              <a:rPr lang="fr-FR" sz="2400" b="1" dirty="0">
                <a:ea typeface="ＭＳ Ｐゴシック" panose="020B0600070205080204" pitchFamily="34" charset="-128"/>
              </a:rPr>
              <a:t>5</a:t>
            </a:r>
            <a:r>
              <a:rPr lang="fr-FR" sz="2400" dirty="0" smtClean="0">
                <a:ea typeface="ＭＳ Ｐゴシック" panose="020B0600070205080204" pitchFamily="34" charset="-128"/>
              </a:rPr>
              <a:t> – </a:t>
            </a:r>
            <a:r>
              <a:rPr lang="fr-FR" sz="2400" dirty="0" err="1" smtClean="0">
                <a:ea typeface="ＭＳ Ｐゴシック" panose="020B0600070205080204" pitchFamily="34" charset="-128"/>
              </a:rPr>
              <a:t>Dispatch</a:t>
            </a:r>
            <a:r>
              <a:rPr lang="fr-FR" sz="2400" dirty="0" smtClean="0">
                <a:ea typeface="ＭＳ Ｐゴシック" panose="020B0600070205080204" pitchFamily="34" charset="-128"/>
              </a:rPr>
              <a:t> </a:t>
            </a:r>
            <a:r>
              <a:rPr lang="fr-FR" sz="2400" dirty="0" err="1" smtClean="0">
                <a:ea typeface="ＭＳ Ｐゴシック" panose="020B0600070205080204" pitchFamily="34" charset="-128"/>
              </a:rPr>
              <a:t>request</a:t>
            </a:r>
            <a:r>
              <a:rPr lang="fr-FR" sz="2400" dirty="0" smtClean="0">
                <a:ea typeface="ＭＳ Ｐゴシック" panose="020B0600070205080204" pitchFamily="34" charset="-128"/>
              </a:rPr>
              <a:t>:</a:t>
            </a:r>
          </a:p>
          <a:p>
            <a:pPr marL="0" indent="0" algn="r" eaLnBrk="1" hangingPunct="1">
              <a:spcBef>
                <a:spcPts val="0"/>
              </a:spcBef>
              <a:buFont typeface="Arial" pitchFamily="34" charset="0"/>
              <a:buNone/>
            </a:pPr>
            <a:r>
              <a:rPr lang="en-US" sz="1800" dirty="0" smtClean="0"/>
              <a:t>In function of service called by the client</a:t>
            </a:r>
            <a:endParaRPr lang="fr-FR" sz="1800" dirty="0" smtClean="0">
              <a:ea typeface="ＭＳ Ｐゴシック" panose="020B0600070205080204" pitchFamily="34" charset="-128"/>
            </a:endParaRPr>
          </a:p>
        </p:txBody>
      </p:sp>
      <p:sp>
        <p:nvSpPr>
          <p:cNvPr id="46" name="Espace réservé du contenu 2"/>
          <p:cNvSpPr txBox="1">
            <a:spLocks/>
          </p:cNvSpPr>
          <p:nvPr/>
        </p:nvSpPr>
        <p:spPr bwMode="auto">
          <a:xfrm>
            <a:off x="272245" y="4151904"/>
            <a:ext cx="3003611" cy="43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spcBef>
                <a:spcPts val="0"/>
              </a:spcBef>
              <a:buFont typeface="Arial" pitchFamily="34" charset="0"/>
              <a:buNone/>
            </a:pPr>
            <a:r>
              <a:rPr lang="fr-FR" sz="2400" b="1" dirty="0">
                <a:ea typeface="ＭＳ Ｐゴシック" panose="020B0600070205080204" pitchFamily="34" charset="-128"/>
              </a:rPr>
              <a:t>4</a:t>
            </a:r>
            <a:r>
              <a:rPr lang="fr-FR" sz="2400" dirty="0" smtClean="0">
                <a:ea typeface="ＭＳ Ｐゴシック" panose="020B0600070205080204" pitchFamily="34" charset="-128"/>
              </a:rPr>
              <a:t> – Message </a:t>
            </a:r>
            <a:r>
              <a:rPr lang="fr-FR" sz="2400" dirty="0" err="1" smtClean="0">
                <a:ea typeface="ＭＳ Ｐゴシック" panose="020B0600070205080204" pitchFamily="34" charset="-128"/>
              </a:rPr>
              <a:t>receiving</a:t>
            </a:r>
            <a:endParaRPr lang="fr-FR" sz="2400" dirty="0" smtClean="0">
              <a:ea typeface="ＭＳ Ｐゴシック" panose="020B0600070205080204" pitchFamily="34" charset="-128"/>
            </a:endParaRPr>
          </a:p>
        </p:txBody>
      </p:sp>
      <p:pic>
        <p:nvPicPr>
          <p:cNvPr id="30" name="Picture 2" descr="D:\Users\Renaud\Desktop\StageFinEtudesSupinfo\Icons-New\v3\Min\Overview_SubjectPresent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2594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4">
                                            <p:txEl>
                                              <p:pRg st="0" end="0"/>
                                            </p:txEl>
                                          </p:spTgt>
                                        </p:tgtEl>
                                        <p:attrNameLst>
                                          <p:attrName>style.visibility</p:attrName>
                                        </p:attrNameLst>
                                      </p:cBhvr>
                                      <p:to>
                                        <p:strVal val="visible"/>
                                      </p:to>
                                    </p:set>
                                    <p:animEffect transition="in" filter="fade">
                                      <p:cBhvr>
                                        <p:cTn id="51" dur="500"/>
                                        <p:tgtEl>
                                          <p:spTgt spid="44">
                                            <p:txEl>
                                              <p:pRg st="0" end="0"/>
                                            </p:txEl>
                                          </p:spTgt>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44">
                                            <p:txEl>
                                              <p:pRg st="1" end="1"/>
                                            </p:txEl>
                                          </p:spTgt>
                                        </p:tgtEl>
                                        <p:attrNameLst>
                                          <p:attrName>style.visibility</p:attrName>
                                        </p:attrNameLst>
                                      </p:cBhvr>
                                      <p:to>
                                        <p:strVal val="visible"/>
                                      </p:to>
                                    </p:set>
                                    <p:animEffect transition="in" filter="fade">
                                      <p:cBhvr>
                                        <p:cTn id="55"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26" grpId="0" animBg="1"/>
      <p:bldP spid="27" grpId="0" animBg="1"/>
      <p:bldP spid="50" grpId="0" animBg="1"/>
      <p:bldP spid="51" grpId="0" animBg="1"/>
      <p:bldP spid="44" grpId="0" build="p"/>
      <p:bldP spid="45" grpId="0"/>
      <p:bldP spid="4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What’s</a:t>
            </a:r>
            <a:r>
              <a:rPr lang="fr-FR" dirty="0" smtClean="0">
                <a:ea typeface="ＭＳ Ｐゴシック" pitchFamily="34" charset="-128"/>
              </a:rPr>
              <a:t> </a:t>
            </a:r>
            <a:r>
              <a:rPr lang="fr-FR" dirty="0" err="1" smtClean="0">
                <a:ea typeface="ＭＳ Ｐゴシック" pitchFamily="34" charset="-128"/>
              </a:rPr>
              <a:t>inside</a:t>
            </a:r>
            <a:r>
              <a:rPr lang="fr-FR" dirty="0" smtClean="0">
                <a:ea typeface="ＭＳ Ｐゴシック" pitchFamily="34" charset="-128"/>
              </a:rPr>
              <a:t> a service ?</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44" name="Rounded Rectangle 43"/>
          <p:cNvSpPr/>
          <p:nvPr/>
        </p:nvSpPr>
        <p:spPr>
          <a:xfrm>
            <a:off x="5004594" y="1003300"/>
            <a:ext cx="2909887" cy="40144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3" name="Oval 2"/>
          <p:cNvSpPr/>
          <p:nvPr/>
        </p:nvSpPr>
        <p:spPr>
          <a:xfrm>
            <a:off x="5364088" y="1129308"/>
            <a:ext cx="2257048" cy="11521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6" name="Oval 45"/>
          <p:cNvSpPr/>
          <p:nvPr/>
        </p:nvSpPr>
        <p:spPr>
          <a:xfrm>
            <a:off x="5339288" y="2429277"/>
            <a:ext cx="2257048" cy="11521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47" name="Oval 46"/>
          <p:cNvSpPr/>
          <p:nvPr/>
        </p:nvSpPr>
        <p:spPr>
          <a:xfrm>
            <a:off x="5286692" y="3729246"/>
            <a:ext cx="2257048" cy="11521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56" name="Picture 14" descr="Data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831" y="1156266"/>
            <a:ext cx="73342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Data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831" y="2477497"/>
            <a:ext cx="73342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9" descr="Data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831" y="3771771"/>
            <a:ext cx="733425"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a:stCxn id="2" idx="0"/>
          </p:cNvCxnSpPr>
          <p:nvPr/>
        </p:nvCxnSpPr>
        <p:spPr>
          <a:xfrm>
            <a:off x="2033317" y="1057300"/>
            <a:ext cx="3045042" cy="0"/>
          </a:xfrm>
          <a:prstGeom prst="line">
            <a:avLst/>
          </a:prstGeom>
          <a:ln>
            <a:solidFill>
              <a:schemeClr val="accent5">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2" idx="2"/>
          </p:cNvCxnSpPr>
          <p:nvPr/>
        </p:nvCxnSpPr>
        <p:spPr>
          <a:xfrm>
            <a:off x="2033317" y="3073524"/>
            <a:ext cx="3045042" cy="1807850"/>
          </a:xfrm>
          <a:prstGeom prst="line">
            <a:avLst/>
          </a:prstGeom>
          <a:ln>
            <a:solidFill>
              <a:schemeClr val="accent5">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grpSp>
        <p:nvGrpSpPr>
          <p:cNvPr id="7" name="Groupe 6"/>
          <p:cNvGrpSpPr/>
          <p:nvPr/>
        </p:nvGrpSpPr>
        <p:grpSpPr>
          <a:xfrm>
            <a:off x="395536" y="1057300"/>
            <a:ext cx="2645893" cy="2016224"/>
            <a:chOff x="395536" y="1129308"/>
            <a:chExt cx="2645893" cy="2016224"/>
          </a:xfrm>
        </p:grpSpPr>
        <p:sp>
          <p:nvSpPr>
            <p:cNvPr id="2" name="Rounded Rectangle 1"/>
            <p:cNvSpPr/>
            <p:nvPr/>
          </p:nvSpPr>
          <p:spPr>
            <a:xfrm>
              <a:off x="1025205" y="1129308"/>
              <a:ext cx="2016224" cy="20162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3200" dirty="0" smtClean="0"/>
                <a:t>Service</a:t>
              </a:r>
              <a:endParaRPr lang="fr-FR" sz="3200" dirty="0"/>
            </a:p>
          </p:txBody>
        </p:sp>
        <p:pic>
          <p:nvPicPr>
            <p:cNvPr id="60" name="Picture 4" descr="2_Interface_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886" y="1561356"/>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 descr="2_Interface_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943943"/>
              <a:ext cx="7000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 descr="2_Interface_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061" y="2326531"/>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11" descr="2_Interface_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571" y="1274390"/>
            <a:ext cx="10937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2" descr="2_Interface_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571" y="2639640"/>
            <a:ext cx="10937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3" descr="2_Interface_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4571" y="3973140"/>
            <a:ext cx="1093788"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AutoShape 20"/>
          <p:cNvSpPr>
            <a:spLocks noChangeArrowheads="1"/>
          </p:cNvSpPr>
          <p:nvPr/>
        </p:nvSpPr>
        <p:spPr bwMode="auto">
          <a:xfrm>
            <a:off x="6732240" y="2270196"/>
            <a:ext cx="2079908" cy="600075"/>
          </a:xfrm>
          <a:prstGeom prst="wedgeRectCallout">
            <a:avLst>
              <a:gd name="adj1" fmla="val -42311"/>
              <a:gd name="adj2" fmla="val 85632"/>
            </a:avLst>
          </a:prstGeom>
          <a:gradFill rotWithShape="1">
            <a:gsLst>
              <a:gs pos="0">
                <a:srgbClr val="EEEFD7"/>
              </a:gs>
              <a:gs pos="100000">
                <a:srgbClr val="D5D69C"/>
              </a:gs>
            </a:gsLst>
            <a:lin ang="2700000" scaled="1"/>
          </a:gradFill>
          <a:ln w="9525" algn="ctr">
            <a:solidFill>
              <a:srgbClr val="969696"/>
            </a:solidFill>
            <a:miter lim="800000"/>
            <a:headEnd/>
            <a:tailEnd/>
          </a:ln>
        </p:spPr>
        <p:txBody>
          <a:bodyPr lIns="182880" rIns="1836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buSzPct val="80000"/>
            </a:pPr>
            <a:r>
              <a:rPr lang="en-GB" dirty="0">
                <a:latin typeface="Verdana" panose="020B0604030504040204" pitchFamily="34" charset="0"/>
              </a:rPr>
              <a:t>.NET Classes</a:t>
            </a:r>
          </a:p>
          <a:p>
            <a:pPr>
              <a:buSzPct val="80000"/>
            </a:pPr>
            <a:r>
              <a:rPr lang="en-GB" dirty="0">
                <a:latin typeface="Verdana" panose="020B0604030504040204" pitchFamily="34" charset="0"/>
              </a:rPr>
              <a:t>and </a:t>
            </a:r>
            <a:r>
              <a:rPr lang="en-GB" dirty="0" smtClean="0">
                <a:latin typeface="Verdana" panose="020B0604030504040204" pitchFamily="34" charset="0"/>
              </a:rPr>
              <a:t>Interfaces</a:t>
            </a:r>
            <a:endParaRPr lang="en-GB" dirty="0">
              <a:latin typeface="Verdana" panose="020B0604030504040204" pitchFamily="34" charset="0"/>
            </a:endParaRPr>
          </a:p>
        </p:txBody>
      </p:sp>
      <p:sp>
        <p:nvSpPr>
          <p:cNvPr id="67" name="AutoShape 23"/>
          <p:cNvSpPr>
            <a:spLocks noChangeArrowheads="1"/>
          </p:cNvSpPr>
          <p:nvPr/>
        </p:nvSpPr>
        <p:spPr bwMode="auto">
          <a:xfrm>
            <a:off x="251520" y="3298036"/>
            <a:ext cx="1230312" cy="566737"/>
          </a:xfrm>
          <a:prstGeom prst="wedgeRectCallout">
            <a:avLst>
              <a:gd name="adj1" fmla="val 49250"/>
              <a:gd name="adj2" fmla="val -128015"/>
            </a:avLst>
          </a:prstGeom>
          <a:gradFill rotWithShape="1">
            <a:gsLst>
              <a:gs pos="0">
                <a:srgbClr val="EEEFD7"/>
              </a:gs>
              <a:gs pos="100000">
                <a:srgbClr val="D5D69C"/>
              </a:gs>
            </a:gsLst>
            <a:lin ang="2700000" scaled="1"/>
          </a:gradFill>
          <a:ln w="9525" algn="ctr">
            <a:solidFill>
              <a:srgbClr val="969696"/>
            </a:solidFill>
            <a:miter lim="800000"/>
            <a:headEnd/>
            <a:tailEnd/>
          </a:ln>
        </p:spPr>
        <p:txBody>
          <a:bodyPr lIns="182880" rIns="1836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buSzPct val="80000"/>
            </a:pPr>
            <a:r>
              <a:rPr lang="en-GB" dirty="0">
                <a:latin typeface="Verdana" panose="020B0604030504040204" pitchFamily="34" charset="0"/>
              </a:rPr>
              <a:t>Service</a:t>
            </a:r>
          </a:p>
          <a:p>
            <a:pPr algn="ctr">
              <a:buSzPct val="80000"/>
            </a:pPr>
            <a:r>
              <a:rPr lang="en-GB" dirty="0">
                <a:latin typeface="Verdana" panose="020B0604030504040204" pitchFamily="34" charset="0"/>
              </a:rPr>
              <a:t>Host</a:t>
            </a:r>
          </a:p>
        </p:txBody>
      </p:sp>
      <p:sp>
        <p:nvSpPr>
          <p:cNvPr id="68" name="AutoShape 25"/>
          <p:cNvSpPr>
            <a:spLocks noChangeArrowheads="1"/>
          </p:cNvSpPr>
          <p:nvPr/>
        </p:nvSpPr>
        <p:spPr bwMode="auto">
          <a:xfrm>
            <a:off x="2351736" y="4734371"/>
            <a:ext cx="1632835" cy="507231"/>
          </a:xfrm>
          <a:prstGeom prst="wedgeRectCallout">
            <a:avLst>
              <a:gd name="adj1" fmla="val 63795"/>
              <a:gd name="adj2" fmla="val -113780"/>
            </a:avLst>
          </a:prstGeom>
          <a:gradFill rotWithShape="1">
            <a:gsLst>
              <a:gs pos="0">
                <a:srgbClr val="EEEFD7"/>
              </a:gs>
              <a:gs pos="100000">
                <a:srgbClr val="D5D69C"/>
              </a:gs>
            </a:gsLst>
            <a:lin ang="2700000" scaled="1"/>
          </a:gradFill>
          <a:ln w="9525" algn="ctr">
            <a:solidFill>
              <a:srgbClr val="969696"/>
            </a:solidFill>
            <a:miter lim="800000"/>
            <a:headEnd/>
            <a:tailEnd/>
          </a:ln>
        </p:spPr>
        <p:txBody>
          <a:bodyPr lIns="182880" rIns="1836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buSzPct val="80000"/>
            </a:pPr>
            <a:r>
              <a:rPr lang="en-GB" dirty="0" smtClean="0">
                <a:latin typeface="Verdana" panose="020B0604030504040204" pitchFamily="34" charset="0"/>
              </a:rPr>
              <a:t>Endpoints</a:t>
            </a:r>
          </a:p>
        </p:txBody>
      </p:sp>
      <p:pic>
        <p:nvPicPr>
          <p:cNvPr id="26" name="Picture 2" descr="D:\Users\Renaud\Desktop\StageFinEtudesSupinfo\Icons-New\v3\Min\Overview_SubjectPresent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8757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Introduction to Services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en-US" sz="2800" dirty="0" smtClean="0">
                <a:ea typeface="ＭＳ Ｐゴシック" panose="020B0600070205080204" pitchFamily="34" charset="-128"/>
              </a:rPr>
              <a:t>Service are based </a:t>
            </a:r>
            <a:r>
              <a:rPr lang="en-US" sz="2800" dirty="0">
                <a:ea typeface="ＭＳ Ｐゴシック" panose="020B0600070205080204" pitchFamily="34" charset="-128"/>
              </a:rPr>
              <a:t>on 4 </a:t>
            </a:r>
            <a:r>
              <a:rPr lang="en-US" sz="2800" dirty="0" smtClean="0">
                <a:ea typeface="ＭＳ Ｐゴシック" panose="020B0600070205080204" pitchFamily="34" charset="-128"/>
              </a:rPr>
              <a:t>principles</a:t>
            </a:r>
            <a:r>
              <a:rPr lang="en-US" sz="2800" dirty="0">
                <a:ea typeface="ＭＳ Ｐゴシック" panose="020B0600070205080204" pitchFamily="34" charset="-128"/>
              </a:rPr>
              <a:t>: </a:t>
            </a:r>
          </a:p>
          <a:p>
            <a:pPr lvl="1" eaLnBrk="1" hangingPunct="1"/>
            <a:r>
              <a:rPr lang="en-US" sz="2400" dirty="0">
                <a:ea typeface="ＭＳ Ｐゴシック" panose="020B0600070205080204" pitchFamily="34" charset="-128"/>
              </a:rPr>
              <a:t>The borders are </a:t>
            </a:r>
            <a:r>
              <a:rPr lang="en-US" sz="2400" dirty="0" smtClean="0">
                <a:ea typeface="ＭＳ Ｐゴシック" panose="020B0600070205080204" pitchFamily="34" charset="-128"/>
              </a:rPr>
              <a:t>explicit</a:t>
            </a:r>
            <a:endParaRPr lang="en-US" sz="2400" dirty="0">
              <a:ea typeface="ＭＳ Ｐゴシック" panose="020B0600070205080204" pitchFamily="34" charset="-128"/>
            </a:endParaRPr>
          </a:p>
          <a:p>
            <a:pPr lvl="1" eaLnBrk="1" hangingPunct="1"/>
            <a:r>
              <a:rPr lang="en-US" sz="2400" dirty="0">
                <a:ea typeface="ＭＳ Ｐゴシック" panose="020B0600070205080204" pitchFamily="34" charset="-128"/>
              </a:rPr>
              <a:t>The services are independent of one </a:t>
            </a:r>
            <a:r>
              <a:rPr lang="en-US" sz="2400" dirty="0" smtClean="0">
                <a:ea typeface="ＭＳ Ｐゴシック" panose="020B0600070205080204" pitchFamily="34" charset="-128"/>
              </a:rPr>
              <a:t>another</a:t>
            </a:r>
            <a:endParaRPr lang="en-US" sz="2400" dirty="0">
              <a:ea typeface="ＭＳ Ｐゴシック" panose="020B0600070205080204" pitchFamily="34" charset="-128"/>
            </a:endParaRPr>
          </a:p>
          <a:p>
            <a:pPr lvl="1" eaLnBrk="1" hangingPunct="1"/>
            <a:r>
              <a:rPr lang="en-US" sz="2400" dirty="0">
                <a:ea typeface="ＭＳ Ｐゴシック" panose="020B0600070205080204" pitchFamily="34" charset="-128"/>
              </a:rPr>
              <a:t>Contracts are shared, but not </a:t>
            </a:r>
            <a:r>
              <a:rPr lang="en-US" sz="2400" dirty="0" smtClean="0">
                <a:ea typeface="ＭＳ Ｐゴシック" panose="020B0600070205080204" pitchFamily="34" charset="-128"/>
              </a:rPr>
              <a:t>objects</a:t>
            </a:r>
            <a:endParaRPr lang="en-US" sz="2400" dirty="0">
              <a:ea typeface="ＭＳ Ｐゴシック" panose="020B0600070205080204" pitchFamily="34" charset="-128"/>
            </a:endParaRPr>
          </a:p>
          <a:p>
            <a:pPr lvl="1" eaLnBrk="1" hangingPunct="1"/>
            <a:r>
              <a:rPr lang="en-US" sz="2400" dirty="0">
                <a:ea typeface="ＭＳ Ｐゴシック" panose="020B0600070205080204" pitchFamily="34" charset="-128"/>
              </a:rPr>
              <a:t>Semantics are dictated by </a:t>
            </a:r>
            <a:r>
              <a:rPr lang="en-US" sz="2400" dirty="0" smtClean="0">
                <a:ea typeface="ＭＳ Ｐゴシック" panose="020B0600070205080204" pitchFamily="34" charset="-128"/>
              </a:rPr>
              <a:t>rules</a:t>
            </a:r>
            <a:endParaRPr lang="en-US" sz="2400" dirty="0">
              <a:ea typeface="ＭＳ Ｐゴシック" panose="020B0600070205080204" pitchFamily="34" charset="-128"/>
            </a:endParaRPr>
          </a:p>
          <a:p>
            <a:pPr lvl="1" eaLnBrk="1" hangingPunct="1"/>
            <a:endParaRPr lang="en-US" dirty="0">
              <a:ea typeface="ＭＳ Ｐゴシック" panose="020B0600070205080204" pitchFamily="34" charset="-128"/>
            </a:endParaRPr>
          </a:p>
          <a:p>
            <a:pPr lvl="1" eaLnBrk="1" hangingPunct="1"/>
            <a:endParaRPr lang="en-US"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190179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Life Cycle of a Self-</a:t>
            </a:r>
            <a:r>
              <a:rPr lang="fr-FR" dirty="0" err="1" smtClean="0">
                <a:ea typeface="ＭＳ Ｐゴシック" pitchFamily="34" charset="-128"/>
              </a:rPr>
              <a:t>Hosted</a:t>
            </a:r>
            <a:r>
              <a:rPr lang="fr-FR" dirty="0" smtClean="0">
                <a:ea typeface="ＭＳ Ｐゴシック" pitchFamily="34" charset="-128"/>
              </a:rPr>
              <a:t> WCF Service</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Content Placeholder 1"/>
          <p:cNvSpPr>
            <a:spLocks noGrp="1"/>
          </p:cNvSpPr>
          <p:nvPr>
            <p:ph idx="1"/>
          </p:nvPr>
        </p:nvSpPr>
        <p:spPr/>
        <p:txBody>
          <a:bodyPr/>
          <a:lstStyle/>
          <a:p>
            <a:r>
              <a:rPr lang="fr-FR" dirty="0" err="1" smtClean="0"/>
              <a:t>Using</a:t>
            </a:r>
            <a:r>
              <a:rPr lang="fr-FR" dirty="0" smtClean="0"/>
              <a:t> the </a:t>
            </a:r>
            <a:r>
              <a:rPr lang="fr-FR" dirty="0" err="1" smtClean="0"/>
              <a:t>namespace</a:t>
            </a:r>
            <a:r>
              <a:rPr lang="fr-FR" dirty="0" smtClean="0"/>
              <a:t> </a:t>
            </a:r>
            <a:r>
              <a:rPr lang="fr-FR" dirty="0" err="1" smtClean="0"/>
              <a:t>System.ServiceModel</a:t>
            </a:r>
            <a:endParaRPr lang="fr-FR" dirty="0"/>
          </a:p>
        </p:txBody>
      </p:sp>
      <p:graphicFrame>
        <p:nvGraphicFramePr>
          <p:cNvPr id="3" name="Diagram 2"/>
          <p:cNvGraphicFramePr/>
          <p:nvPr>
            <p:extLst/>
          </p:nvPr>
        </p:nvGraphicFramePr>
        <p:xfrm>
          <a:off x="1979712" y="1777380"/>
          <a:ext cx="5496272" cy="3435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D:\Users\Renaud\Desktop\StageFinEtudesSupinfo\Icons-New\v3\Min\Overview_SubjectPresenta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31157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559050" y="3196642"/>
            <a:ext cx="4101182" cy="2069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Life Cycle of a Self-</a:t>
            </a:r>
            <a:r>
              <a:rPr lang="fr-FR" dirty="0" err="1" smtClean="0">
                <a:ea typeface="ＭＳ Ｐゴシック" pitchFamily="34" charset="-128"/>
              </a:rPr>
              <a:t>Hosted</a:t>
            </a:r>
            <a:r>
              <a:rPr lang="fr-FR" dirty="0" smtClean="0">
                <a:ea typeface="ＭＳ Ｐゴシック" pitchFamily="34" charset="-128"/>
              </a:rPr>
              <a:t> WCF Service</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graphicFrame>
        <p:nvGraphicFramePr>
          <p:cNvPr id="3" name="Diagram 2"/>
          <p:cNvGraphicFramePr/>
          <p:nvPr>
            <p:extLst/>
          </p:nvPr>
        </p:nvGraphicFramePr>
        <p:xfrm>
          <a:off x="1979712" y="1057300"/>
          <a:ext cx="5496272" cy="237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13" descr="2_Interface_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8583" y="3289008"/>
            <a:ext cx="2590800" cy="188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ChangeArrowheads="1"/>
          </p:cNvSpPr>
          <p:nvPr/>
        </p:nvSpPr>
        <p:spPr bwMode="auto">
          <a:xfrm>
            <a:off x="3493517" y="3367182"/>
            <a:ext cx="2232248" cy="37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70000"/>
              </a:spcBef>
              <a:buClr>
                <a:schemeClr val="hlink"/>
              </a:buClr>
              <a:buSzPct val="90000"/>
            </a:pPr>
            <a:r>
              <a:rPr lang="en-GB" sz="2800" dirty="0" err="1">
                <a:solidFill>
                  <a:schemeClr val="bg1"/>
                </a:solidFill>
              </a:rPr>
              <a:t>ServiceHost</a:t>
            </a:r>
            <a:endParaRPr lang="en-GB" sz="2000" dirty="0">
              <a:solidFill>
                <a:schemeClr val="bg1"/>
              </a:solidFill>
            </a:endParaRPr>
          </a:p>
        </p:txBody>
      </p:sp>
      <p:grpSp>
        <p:nvGrpSpPr>
          <p:cNvPr id="12" name="Group 12"/>
          <p:cNvGrpSpPr>
            <a:grpSpLocks/>
          </p:cNvGrpSpPr>
          <p:nvPr/>
        </p:nvGrpSpPr>
        <p:grpSpPr bwMode="auto">
          <a:xfrm>
            <a:off x="3114675" y="3883926"/>
            <a:ext cx="1543050" cy="998538"/>
            <a:chOff x="1701" y="1603"/>
            <a:chExt cx="1048" cy="839"/>
          </a:xfrm>
        </p:grpSpPr>
        <p:pic>
          <p:nvPicPr>
            <p:cNvPr id="13" name="Picture 7" descr="Component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6" y="1603"/>
              <a:ext cx="655"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844804"/>
            <p:cNvSpPr>
              <a:spLocks noChangeArrowheads="1"/>
            </p:cNvSpPr>
            <p:nvPr/>
          </p:nvSpPr>
          <p:spPr bwMode="auto">
            <a:xfrm>
              <a:off x="1701" y="2097"/>
              <a:ext cx="1048" cy="345"/>
            </a:xfrm>
            <a:prstGeom prst="roundRect">
              <a:avLst>
                <a:gd name="adj" fmla="val 4167"/>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40000"/>
                </a:spcBef>
              </a:pPr>
              <a:r>
                <a:rPr lang="en-US" dirty="0">
                  <a:solidFill>
                    <a:schemeClr val="bg1"/>
                  </a:solidFill>
                </a:rPr>
                <a:t>Service type</a:t>
              </a:r>
            </a:p>
          </p:txBody>
        </p:sp>
      </p:grpSp>
      <p:grpSp>
        <p:nvGrpSpPr>
          <p:cNvPr id="15" name="Group 11"/>
          <p:cNvGrpSpPr>
            <a:grpSpLocks/>
          </p:cNvGrpSpPr>
          <p:nvPr/>
        </p:nvGrpSpPr>
        <p:grpSpPr bwMode="auto">
          <a:xfrm>
            <a:off x="4791075" y="3883926"/>
            <a:ext cx="1447800" cy="1003300"/>
            <a:chOff x="2941" y="1609"/>
            <a:chExt cx="1048" cy="842"/>
          </a:xfrm>
        </p:grpSpPr>
        <p:pic>
          <p:nvPicPr>
            <p:cNvPr id="16" name="Picture 8" descr="Components"/>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1" y="1609"/>
              <a:ext cx="655" cy="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ed Rectangle 844804"/>
            <p:cNvSpPr>
              <a:spLocks noChangeArrowheads="1"/>
            </p:cNvSpPr>
            <p:nvPr/>
          </p:nvSpPr>
          <p:spPr bwMode="auto">
            <a:xfrm>
              <a:off x="2941" y="2106"/>
              <a:ext cx="1048" cy="345"/>
            </a:xfrm>
            <a:prstGeom prst="roundRect">
              <a:avLst>
                <a:gd name="adj" fmla="val 4167"/>
              </a:avLst>
            </a:prstGeom>
            <a:ln>
              <a:headEnd/>
              <a:tailEnd/>
            </a:ln>
          </p:spPr>
          <p:style>
            <a:lnRef idx="3">
              <a:schemeClr val="lt1"/>
            </a:lnRef>
            <a:fillRef idx="1">
              <a:schemeClr val="accent5"/>
            </a:fillRef>
            <a:effectRef idx="1">
              <a:schemeClr val="accent5"/>
            </a:effectRef>
            <a:fontRef idx="minor">
              <a:schemeClr val="lt1"/>
            </a:fontRef>
          </p:style>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40000"/>
                </a:spcBef>
              </a:pPr>
              <a:r>
                <a:rPr lang="en-US" dirty="0">
                  <a:solidFill>
                    <a:schemeClr val="bg1"/>
                  </a:solidFill>
                </a:rPr>
                <a:t>Address</a:t>
              </a:r>
            </a:p>
          </p:txBody>
        </p:sp>
      </p:grpSp>
      <p:pic>
        <p:nvPicPr>
          <p:cNvPr id="18" name="Picture 2" descr="D:\Users\Renaud\Desktop\StageFinEtudesSupinfo\Icons-New\v3\Min\Overview_SubjectPresentati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226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000"/>
                                        <p:tgtEl>
                                          <p:spTgt spid="12"/>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par>
                                <p:cTn id="19" presetID="9" presetClass="emph" presetSubtype="0" grpId="1" nodeType="withEffect">
                                  <p:stCondLst>
                                    <p:cond delay="0"/>
                                  </p:stCondLst>
                                  <p:childTnLst>
                                    <p:set>
                                      <p:cBhvr rctx="PPT">
                                        <p:cTn id="20" dur="indefinite"/>
                                        <p:tgtEl>
                                          <p:spTgt spid="11"/>
                                        </p:tgtEl>
                                        <p:attrNameLst>
                                          <p:attrName>style.opacity</p:attrName>
                                        </p:attrNameLst>
                                      </p:cBhvr>
                                      <p:to>
                                        <p:strVal val="0.25"/>
                                      </p:to>
                                    </p:set>
                                    <p:animEffect filter="image" prLst="opacity: 0.25">
                                      <p:cBhvr rctx="IE">
                                        <p:cTn id="21" dur="indefinite"/>
                                        <p:tgtEl>
                                          <p:spTgt spid="11"/>
                                        </p:tgtEl>
                                      </p:cBhvr>
                                    </p:animEffect>
                                  </p:childTnLst>
                                </p:cTn>
                              </p:par>
                              <p:par>
                                <p:cTn id="22" presetID="9" presetClass="emph" presetSubtype="0" nodeType="withEffect">
                                  <p:stCondLst>
                                    <p:cond delay="0"/>
                                  </p:stCondLst>
                                  <p:childTnLst>
                                    <p:set>
                                      <p:cBhvr rctx="PPT">
                                        <p:cTn id="23" dur="indefinite"/>
                                        <p:tgtEl>
                                          <p:spTgt spid="12"/>
                                        </p:tgtEl>
                                        <p:attrNameLst>
                                          <p:attrName>style.opacity</p:attrName>
                                        </p:attrNameLst>
                                      </p:cBhvr>
                                      <p:to>
                                        <p:strVal val="0.25"/>
                                      </p:to>
                                    </p:set>
                                    <p:animEffect filter="image" prLst="opacity: 0.25">
                                      <p:cBhvr rctx="IE">
                                        <p:cTn id="24" dur="indefinite"/>
                                        <p:tgtEl>
                                          <p:spTgt spid="12"/>
                                        </p:tgtEl>
                                      </p:cBhvr>
                                    </p:animEffect>
                                  </p:childTnLst>
                                </p:cTn>
                              </p:par>
                              <p:par>
                                <p:cTn id="25" presetID="9" presetClass="emph" presetSubtype="0" nodeType="withEffect">
                                  <p:stCondLst>
                                    <p:cond delay="0"/>
                                  </p:stCondLst>
                                  <p:childTnLst>
                                    <p:set>
                                      <p:cBhvr rctx="PPT">
                                        <p:cTn id="26" dur="indefinite"/>
                                        <p:tgtEl>
                                          <p:spTgt spid="15"/>
                                        </p:tgtEl>
                                        <p:attrNameLst>
                                          <p:attrName>style.opacity</p:attrName>
                                        </p:attrNameLst>
                                      </p:cBhvr>
                                      <p:to>
                                        <p:strVal val="0.25"/>
                                      </p:to>
                                    </p:set>
                                    <p:animEffect filter="image" prLst="opacity: 0.25">
                                      <p:cBhvr rctx="IE">
                                        <p:cTn id="27" dur="indefinite"/>
                                        <p:tgtEl>
                                          <p:spTgt spid="15"/>
                                        </p:tgtEl>
                                      </p:cBhvr>
                                    </p:animEffect>
                                  </p:childTnLst>
                                </p:cTn>
                              </p:par>
                              <p:par>
                                <p:cTn id="28" presetID="9" presetClass="emph" presetSubtype="0" nodeType="withEffect">
                                  <p:stCondLst>
                                    <p:cond delay="0"/>
                                  </p:stCondLst>
                                  <p:childTnLst>
                                    <p:set>
                                      <p:cBhvr rctx="PPT">
                                        <p:cTn id="29" dur="indefinite"/>
                                        <p:tgtEl>
                                          <p:spTgt spid="10"/>
                                        </p:tgtEl>
                                        <p:attrNameLst>
                                          <p:attrName>style.opacity</p:attrName>
                                        </p:attrNameLst>
                                      </p:cBhvr>
                                      <p:to>
                                        <p:strVal val="0.25"/>
                                      </p:to>
                                    </p:set>
                                    <p:animEffect filter="image" prLst="opacity: 0.25">
                                      <p:cBhvr rctx="IE">
                                        <p:cTn id="30"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Hosting the Service (1/3)</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service can be hosted in any type of application</a:t>
            </a:r>
          </a:p>
          <a:p>
            <a:pPr lvl="1"/>
            <a:r>
              <a:rPr lang="en-US" dirty="0" smtClean="0"/>
              <a:t>In Console or Windows applications, add a </a:t>
            </a:r>
            <a:r>
              <a:rPr lang="en-US" dirty="0" err="1" smtClean="0">
                <a:latin typeface="Courier New" pitchFamily="49" charset="0"/>
                <a:cs typeface="Courier New" pitchFamily="49" charset="0"/>
              </a:rPr>
              <a:t>WebHttpBinding</a:t>
            </a:r>
            <a:r>
              <a:rPr lang="en-US" dirty="0" smtClean="0"/>
              <a:t> endpoint with a </a:t>
            </a:r>
            <a:r>
              <a:rPr lang="en-US" dirty="0" err="1" smtClean="0">
                <a:latin typeface="Courier New" pitchFamily="49" charset="0"/>
                <a:cs typeface="Courier New" pitchFamily="49" charset="0"/>
              </a:rPr>
              <a:t>WebHttpBehavior</a:t>
            </a:r>
            <a:endParaRPr lang="en-US" dirty="0" smtClean="0">
              <a:latin typeface="Courier New" pitchFamily="49" charset="0"/>
              <a:cs typeface="Courier New" pitchFamily="49" charset="0"/>
            </a:endParaRPr>
          </a:p>
          <a:p>
            <a:endParaRPr lang="en-US" dirty="0" smtClean="0"/>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Hosting the Service (2/3)</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1417340"/>
            <a:ext cx="8785225" cy="3096344"/>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en-US" dirty="0" err="1" smtClean="0">
                <a:solidFill>
                  <a:srgbClr val="0000FF"/>
                </a:solidFill>
                <a:latin typeface="Courier New" pitchFamily="49" charset="0"/>
                <a:cs typeface="Courier New" pitchFamily="49" charset="0"/>
              </a:rPr>
              <a:t>var</a:t>
            </a:r>
            <a:r>
              <a:rPr lang="en-US" dirty="0" smtClean="0">
                <a:solidFill>
                  <a:prstClr val="black"/>
                </a:solidFill>
                <a:latin typeface="Courier New" pitchFamily="49" charset="0"/>
                <a:cs typeface="Courier New" pitchFamily="49" charset="0"/>
              </a:rPr>
              <a:t> host = </a:t>
            </a:r>
            <a:r>
              <a:rPr lang="en-US" dirty="0" smtClean="0">
                <a:solidFill>
                  <a:srgbClr val="0000FF"/>
                </a:solidFill>
                <a:latin typeface="Courier New" pitchFamily="49" charset="0"/>
                <a:cs typeface="Courier New" pitchFamily="49" charset="0"/>
              </a:rPr>
              <a:t>new</a:t>
            </a:r>
            <a:r>
              <a:rPr lang="en-US" dirty="0" smtClean="0">
                <a:solidFill>
                  <a:prstClr val="black"/>
                </a:solidFill>
                <a:latin typeface="Courier New" pitchFamily="49" charset="0"/>
                <a:cs typeface="Courier New" pitchFamily="49" charset="0"/>
              </a:rPr>
              <a:t> </a:t>
            </a:r>
            <a:r>
              <a:rPr lang="en-US" dirty="0" err="1" smtClean="0">
                <a:solidFill>
                  <a:srgbClr val="2B91AF"/>
                </a:solidFill>
                <a:latin typeface="Courier New" pitchFamily="49" charset="0"/>
                <a:cs typeface="Courier New" pitchFamily="49" charset="0"/>
              </a:rPr>
              <a:t>ServiceHost</a:t>
            </a:r>
            <a:r>
              <a:rPr lang="en-US" dirty="0" smtClean="0">
                <a:solidFill>
                  <a:prstClr val="black"/>
                </a:solidFill>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typeof</a:t>
            </a:r>
            <a:r>
              <a:rPr lang="en-US" dirty="0" smtClean="0">
                <a:solidFill>
                  <a:prstClr val="black"/>
                </a:solidFill>
                <a:latin typeface="Courier New" pitchFamily="49" charset="0"/>
                <a:cs typeface="Courier New" pitchFamily="49" charset="0"/>
              </a:rPr>
              <a:t>(</a:t>
            </a:r>
            <a:r>
              <a:rPr lang="en-US" dirty="0" err="1" smtClean="0">
                <a:solidFill>
                  <a:srgbClr val="2B91AF"/>
                </a:solidFill>
                <a:latin typeface="Courier New" pitchFamily="49" charset="0"/>
                <a:cs typeface="Courier New" pitchFamily="49" charset="0"/>
              </a:rPr>
              <a:t>FlashCardservice</a:t>
            </a:r>
            <a:r>
              <a:rPr lang="en-US" dirty="0" smtClean="0">
                <a:solidFill>
                  <a:prstClr val="black"/>
                </a:solidFill>
                <a:latin typeface="Courier New" pitchFamily="49" charset="0"/>
                <a:cs typeface="Courier New" pitchFamily="49" charset="0"/>
              </a:rPr>
              <a:t>), </a:t>
            </a:r>
          </a:p>
          <a:p>
            <a:r>
              <a:rPr lang="en-US" dirty="0">
                <a:solidFill>
                  <a:prstClr val="black"/>
                </a:solidFill>
                <a:latin typeface="Courier New" pitchFamily="49" charset="0"/>
                <a:cs typeface="Courier New" pitchFamily="49" charset="0"/>
              </a:rPr>
              <a:t>	</a:t>
            </a:r>
            <a:r>
              <a:rPr lang="en-US" dirty="0" smtClean="0">
                <a:solidFill>
                  <a:srgbClr val="0000FF"/>
                </a:solidFill>
                <a:latin typeface="Courier New" pitchFamily="49" charset="0"/>
                <a:cs typeface="Courier New" pitchFamily="49" charset="0"/>
              </a:rPr>
              <a:t>new</a:t>
            </a:r>
            <a:r>
              <a:rPr lang="en-US" dirty="0" smtClean="0">
                <a:solidFill>
                  <a:prstClr val="black"/>
                </a:solidFill>
                <a:latin typeface="Courier New" pitchFamily="49" charset="0"/>
                <a:cs typeface="Courier New" pitchFamily="49" charset="0"/>
              </a:rPr>
              <a:t> </a:t>
            </a:r>
            <a:r>
              <a:rPr lang="en-US" dirty="0" smtClean="0">
                <a:solidFill>
                  <a:srgbClr val="2B91AF"/>
                </a:solidFill>
                <a:latin typeface="Courier New" pitchFamily="49" charset="0"/>
                <a:cs typeface="Courier New" pitchFamily="49" charset="0"/>
              </a:rPr>
              <a:t>Uri</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baseAddress</a:t>
            </a:r>
            <a:r>
              <a:rPr lang="en-US" dirty="0" smtClean="0">
                <a:solidFill>
                  <a:prstClr val="black"/>
                </a:solidFill>
                <a:latin typeface="Courier New" pitchFamily="49" charset="0"/>
                <a:cs typeface="Courier New" pitchFamily="49" charset="0"/>
              </a:rPr>
              <a:t>));</a:t>
            </a:r>
          </a:p>
          <a:p>
            <a:r>
              <a:rPr lang="fr-FR" dirty="0" smtClean="0">
                <a:solidFill>
                  <a:srgbClr val="0000FF"/>
                </a:solidFill>
                <a:latin typeface="Courier New" pitchFamily="49" charset="0"/>
                <a:cs typeface="Courier New" pitchFamily="49" charset="0"/>
              </a:rPr>
              <a:t>var</a:t>
            </a:r>
            <a:r>
              <a:rPr lang="fr-FR" dirty="0" smtClean="0">
                <a:solidFill>
                  <a:prstClr val="black"/>
                </a:solidFill>
                <a:latin typeface="Courier New" pitchFamily="49" charset="0"/>
                <a:cs typeface="Courier New" pitchFamily="49" charset="0"/>
              </a:rPr>
              <a:t> service = </a:t>
            </a:r>
          </a:p>
          <a:p>
            <a:r>
              <a:rPr lang="fr-FR" dirty="0" smtClean="0">
                <a:solidFill>
                  <a:prstClr val="black"/>
                </a:solidFill>
                <a:latin typeface="Courier New" pitchFamily="49" charset="0"/>
                <a:cs typeface="Courier New" pitchFamily="49" charset="0"/>
              </a:rPr>
              <a:t> </a:t>
            </a:r>
            <a:r>
              <a:rPr lang="fr-FR" dirty="0" err="1" smtClean="0">
                <a:solidFill>
                  <a:prstClr val="black"/>
                </a:solidFill>
                <a:latin typeface="Courier New" pitchFamily="49" charset="0"/>
                <a:cs typeface="Courier New" pitchFamily="49" charset="0"/>
              </a:rPr>
              <a:t>host.AddServiceEndpoint</a:t>
            </a:r>
            <a:r>
              <a:rPr lang="fr-FR" dirty="0" smtClean="0">
                <a:solidFill>
                  <a:prstClr val="black"/>
                </a:solidFill>
                <a:latin typeface="Courier New" pitchFamily="49" charset="0"/>
                <a:cs typeface="Courier New" pitchFamily="49" charset="0"/>
              </a:rPr>
              <a:t>(</a:t>
            </a:r>
            <a:r>
              <a:rPr lang="fr-FR" dirty="0" err="1" smtClean="0">
                <a:solidFill>
                  <a:srgbClr val="0000FF"/>
                </a:solidFill>
                <a:latin typeface="Courier New" pitchFamily="49" charset="0"/>
                <a:cs typeface="Courier New" pitchFamily="49" charset="0"/>
              </a:rPr>
              <a:t>typeof</a:t>
            </a:r>
            <a:r>
              <a:rPr lang="fr-FR" dirty="0" smtClean="0">
                <a:solidFill>
                  <a:prstClr val="black"/>
                </a:solidFill>
                <a:latin typeface="Courier New" pitchFamily="49" charset="0"/>
                <a:cs typeface="Courier New" pitchFamily="49" charset="0"/>
              </a:rPr>
              <a:t>(</a:t>
            </a:r>
            <a:r>
              <a:rPr lang="fr-FR" dirty="0" err="1" smtClean="0">
                <a:solidFill>
                  <a:srgbClr val="2B91AF"/>
                </a:solidFill>
                <a:latin typeface="Courier New" pitchFamily="49" charset="0"/>
                <a:cs typeface="Courier New" pitchFamily="49" charset="0"/>
              </a:rPr>
              <a:t>IFlashCardsService</a:t>
            </a:r>
            <a:r>
              <a:rPr lang="fr-FR" dirty="0" smtClean="0">
                <a:solidFill>
                  <a:prstClr val="black"/>
                </a:solidFill>
                <a:latin typeface="Courier New" pitchFamily="49" charset="0"/>
                <a:cs typeface="Courier New" pitchFamily="49" charset="0"/>
              </a:rPr>
              <a:t>), </a:t>
            </a:r>
          </a:p>
          <a:p>
            <a:r>
              <a:rPr lang="fr-FR" dirty="0">
                <a:solidFill>
                  <a:prstClr val="black"/>
                </a:solidFill>
                <a:latin typeface="Courier New" pitchFamily="49" charset="0"/>
                <a:cs typeface="Courier New" pitchFamily="49" charset="0"/>
              </a:rPr>
              <a:t>	</a:t>
            </a:r>
            <a:r>
              <a:rPr lang="fr-FR" dirty="0" smtClean="0">
                <a:solidFill>
                  <a:srgbClr val="0000FF"/>
                </a:solidFill>
                <a:latin typeface="Courier New" pitchFamily="49" charset="0"/>
                <a:cs typeface="Courier New" pitchFamily="49" charset="0"/>
              </a:rPr>
              <a:t>new</a:t>
            </a:r>
            <a:r>
              <a:rPr lang="fr-FR" dirty="0" smtClean="0">
                <a:solidFill>
                  <a:prstClr val="black"/>
                </a:solidFill>
                <a:latin typeface="Courier New" pitchFamily="49" charset="0"/>
                <a:cs typeface="Courier New" pitchFamily="49" charset="0"/>
              </a:rPr>
              <a:t> </a:t>
            </a:r>
            <a:r>
              <a:rPr lang="fr-FR" dirty="0" err="1" smtClean="0">
                <a:solidFill>
                  <a:srgbClr val="2B91AF"/>
                </a:solidFill>
                <a:latin typeface="Courier New" pitchFamily="49" charset="0"/>
                <a:cs typeface="Courier New" pitchFamily="49" charset="0"/>
              </a:rPr>
              <a:t>WebHttpBinding</a:t>
            </a:r>
            <a:r>
              <a:rPr lang="fr-FR" dirty="0" smtClean="0">
                <a:solidFill>
                  <a:prstClr val="black"/>
                </a:solidFill>
                <a:latin typeface="Courier New" pitchFamily="49" charset="0"/>
                <a:cs typeface="Courier New" pitchFamily="49" charset="0"/>
              </a:rPr>
              <a:t>(), </a:t>
            </a:r>
            <a:r>
              <a:rPr lang="fr-FR" dirty="0" smtClean="0">
                <a:solidFill>
                  <a:srgbClr val="A31515"/>
                </a:solidFill>
                <a:latin typeface="Courier New" pitchFamily="49" charset="0"/>
                <a:cs typeface="Courier New" pitchFamily="49" charset="0"/>
              </a:rPr>
              <a:t>""</a:t>
            </a:r>
            <a:r>
              <a:rPr lang="fr-FR" dirty="0" smtClean="0">
                <a:solidFill>
                  <a:prstClr val="black"/>
                </a:solidFill>
                <a:latin typeface="Courier New" pitchFamily="49" charset="0"/>
                <a:cs typeface="Courier New" pitchFamily="49" charset="0"/>
              </a:rPr>
              <a:t>);</a:t>
            </a:r>
          </a:p>
          <a:p>
            <a:endParaRPr lang="fr-FR" dirty="0" smtClean="0">
              <a:solidFill>
                <a:prstClr val="black"/>
              </a:solidFill>
              <a:latin typeface="Courier New" pitchFamily="49" charset="0"/>
              <a:cs typeface="Courier New" pitchFamily="49" charset="0"/>
            </a:endParaRPr>
          </a:p>
          <a:p>
            <a:r>
              <a:rPr lang="fr-FR" dirty="0" err="1" smtClean="0">
                <a:solidFill>
                  <a:prstClr val="black"/>
                </a:solidFill>
                <a:latin typeface="Courier New" pitchFamily="49" charset="0"/>
                <a:cs typeface="Courier New" pitchFamily="49" charset="0"/>
              </a:rPr>
              <a:t>service.Behaviors.Add</a:t>
            </a:r>
            <a:r>
              <a:rPr lang="fr-FR" dirty="0" smtClean="0">
                <a:solidFill>
                  <a:prstClr val="black"/>
                </a:solidFill>
                <a:latin typeface="Courier New" pitchFamily="49" charset="0"/>
                <a:cs typeface="Courier New" pitchFamily="49" charset="0"/>
              </a:rPr>
              <a:t>(</a:t>
            </a:r>
            <a:r>
              <a:rPr lang="fr-FR" dirty="0" smtClean="0">
                <a:solidFill>
                  <a:srgbClr val="0000FF"/>
                </a:solidFill>
                <a:latin typeface="Courier New" pitchFamily="49" charset="0"/>
                <a:cs typeface="Courier New" pitchFamily="49" charset="0"/>
              </a:rPr>
              <a:t>new</a:t>
            </a:r>
            <a:r>
              <a:rPr lang="fr-FR" dirty="0" smtClean="0">
                <a:solidFill>
                  <a:prstClr val="black"/>
                </a:solidFill>
                <a:latin typeface="Courier New" pitchFamily="49" charset="0"/>
                <a:cs typeface="Courier New" pitchFamily="49" charset="0"/>
              </a:rPr>
              <a:t> </a:t>
            </a:r>
            <a:r>
              <a:rPr lang="fr-FR" dirty="0" err="1" smtClean="0">
                <a:solidFill>
                  <a:srgbClr val="2B91AF"/>
                </a:solidFill>
                <a:latin typeface="Courier New" pitchFamily="49" charset="0"/>
                <a:cs typeface="Courier New" pitchFamily="49" charset="0"/>
              </a:rPr>
              <a:t>WebHttpBehavior</a:t>
            </a:r>
            <a:r>
              <a:rPr lang="fr-FR" dirty="0" smtClean="0">
                <a:solidFill>
                  <a:prstClr val="black"/>
                </a:solidFill>
                <a:latin typeface="Courier New" pitchFamily="49" charset="0"/>
                <a:cs typeface="Courier New" pitchFamily="49" charset="0"/>
              </a:rPr>
              <a:t>());</a:t>
            </a:r>
          </a:p>
          <a:p>
            <a:r>
              <a:rPr lang="fr-FR" dirty="0" err="1" smtClean="0">
                <a:solidFill>
                  <a:prstClr val="black"/>
                </a:solidFill>
                <a:latin typeface="Courier New" pitchFamily="49" charset="0"/>
                <a:cs typeface="Courier New" pitchFamily="49" charset="0"/>
              </a:rPr>
              <a:t>host.Open</a:t>
            </a:r>
            <a:r>
              <a:rPr lang="fr-FR" dirty="0" smtClean="0">
                <a:solidFill>
                  <a:prstClr val="black"/>
                </a:solidFill>
                <a:latin typeface="Courier New" pitchFamily="49" charset="0"/>
                <a:cs typeface="Courier New" pitchFamily="49" charset="0"/>
              </a:rPr>
              <a:t>();</a:t>
            </a:r>
            <a:endParaRPr lang="fr-FR"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Hosting the Service (3/3)</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service can be hosted in any type of application</a:t>
            </a:r>
          </a:p>
          <a:p>
            <a:pPr lvl="1"/>
            <a:r>
              <a:rPr lang="en-US" dirty="0" smtClean="0"/>
              <a:t>In web applications, add a </a:t>
            </a:r>
            <a:r>
              <a:rPr lang="en-US" dirty="0" err="1" smtClean="0">
                <a:latin typeface="Courier New" pitchFamily="49" charset="0"/>
                <a:cs typeface="Courier New" pitchFamily="49" charset="0"/>
              </a:rPr>
              <a:t>WebServiceHostFactory</a:t>
            </a:r>
            <a:r>
              <a:rPr lang="en-US" dirty="0" smtClean="0"/>
              <a:t> to the </a:t>
            </a:r>
            <a:r>
              <a:rPr lang="en-US" dirty="0" smtClean="0">
                <a:latin typeface="Courier New" pitchFamily="49" charset="0"/>
                <a:cs typeface="Courier New" pitchFamily="49" charset="0"/>
              </a:rPr>
              <a:t>.svc</a:t>
            </a:r>
            <a:r>
              <a:rPr lang="en-US" dirty="0" smtClean="0"/>
              <a:t> file</a:t>
            </a:r>
          </a:p>
          <a:p>
            <a:endParaRPr lang="en-US" dirty="0" smtClean="0"/>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388" y="2569468"/>
            <a:ext cx="8785225" cy="1584176"/>
          </a:xfrm>
          <a:prstGeom prst="roundRect">
            <a:avLst/>
          </a:prstGeom>
          <a:ln/>
        </p:spPr>
        <p:style>
          <a:lnRef idx="2">
            <a:schemeClr val="dk1"/>
          </a:lnRef>
          <a:fillRef idx="1">
            <a:schemeClr val="lt1"/>
          </a:fillRef>
          <a:effectRef idx="0">
            <a:schemeClr val="dk1"/>
          </a:effectRef>
          <a:fontRef idx="minor">
            <a:schemeClr val="dk1"/>
          </a:fontRef>
        </p:style>
        <p:txBody>
          <a:bodyPr anchor="ctr"/>
          <a:lstStyle/>
          <a:p>
            <a:r>
              <a:rPr lang="fr-FR" sz="2000" dirty="0" smtClean="0">
                <a:solidFill>
                  <a:srgbClr val="000000"/>
                </a:solidFill>
                <a:latin typeface="Courier New" pitchFamily="49" charset="0"/>
                <a:cs typeface="Courier New" pitchFamily="49" charset="0"/>
              </a:rPr>
              <a:t>&lt;%</a:t>
            </a:r>
            <a:r>
              <a:rPr lang="fr-FR" sz="2000" dirty="0" err="1" smtClean="0">
                <a:solidFill>
                  <a:srgbClr val="000000"/>
                </a:solidFill>
                <a:latin typeface="Courier New" pitchFamily="49" charset="0"/>
                <a:cs typeface="Courier New" pitchFamily="49" charset="0"/>
              </a:rPr>
              <a:t>ServiceHost</a:t>
            </a:r>
            <a:r>
              <a:rPr lang="fr-FR" sz="2000" dirty="0" smtClean="0">
                <a:solidFill>
                  <a:srgbClr val="000000"/>
                </a:solidFill>
                <a:latin typeface="Courier New" pitchFamily="49" charset="0"/>
                <a:cs typeface="Courier New" pitchFamily="49" charset="0"/>
              </a:rPr>
              <a:t> </a:t>
            </a:r>
            <a:r>
              <a:rPr lang="fr-FR" sz="2000" dirty="0" err="1" smtClean="0">
                <a:solidFill>
                  <a:srgbClr val="000000"/>
                </a:solidFill>
                <a:latin typeface="Courier New" pitchFamily="49" charset="0"/>
                <a:cs typeface="Courier New" pitchFamily="49" charset="0"/>
              </a:rPr>
              <a:t>language</a:t>
            </a:r>
            <a:r>
              <a:rPr lang="fr-FR" sz="2000" dirty="0" smtClean="0">
                <a:solidFill>
                  <a:srgbClr val="000000"/>
                </a:solidFill>
                <a:latin typeface="Courier New" pitchFamily="49" charset="0"/>
                <a:cs typeface="Courier New" pitchFamily="49" charset="0"/>
              </a:rPr>
              <a:t>=c# Service="</a:t>
            </a:r>
            <a:r>
              <a:rPr lang="fr-FR" sz="2000" dirty="0" err="1" smtClean="0">
                <a:solidFill>
                  <a:srgbClr val="000000"/>
                </a:solidFill>
                <a:latin typeface="Courier New" pitchFamily="49" charset="0"/>
                <a:cs typeface="Courier New" pitchFamily="49" charset="0"/>
              </a:rPr>
              <a:t>FlashCardsService</a:t>
            </a:r>
            <a:r>
              <a:rPr lang="fr-FR" sz="2000" dirty="0" smtClean="0">
                <a:solidFill>
                  <a:srgbClr val="000000"/>
                </a:solidFill>
                <a:latin typeface="Courier New" pitchFamily="49" charset="0"/>
                <a:cs typeface="Courier New" pitchFamily="49" charset="0"/>
              </a:rPr>
              <a:t>" 	</a:t>
            </a:r>
            <a:r>
              <a:rPr lang="fr-FR" sz="2000" dirty="0" err="1" smtClean="0">
                <a:solidFill>
                  <a:srgbClr val="000000"/>
                </a:solidFill>
                <a:latin typeface="Courier New" pitchFamily="49" charset="0"/>
                <a:cs typeface="Courier New" pitchFamily="49" charset="0"/>
              </a:rPr>
              <a:t>Factory</a:t>
            </a:r>
            <a:r>
              <a:rPr lang="fr-FR" sz="2000" dirty="0" smtClean="0">
                <a:solidFill>
                  <a:srgbClr val="000000"/>
                </a:solidFill>
                <a:latin typeface="Courier New" pitchFamily="49" charset="0"/>
                <a:cs typeface="Courier New" pitchFamily="49" charset="0"/>
              </a:rPr>
              <a:t>=</a:t>
            </a:r>
            <a:r>
              <a:rPr lang="fr-FR" sz="2000" dirty="0" err="1" smtClean="0">
                <a:solidFill>
                  <a:srgbClr val="000000"/>
                </a:solidFill>
                <a:latin typeface="Courier New" pitchFamily="49" charset="0"/>
                <a:cs typeface="Courier New" pitchFamily="49" charset="0"/>
              </a:rPr>
              <a:t>System.ServiceModel.Activation.WebServiceHostFactory</a:t>
            </a:r>
            <a:r>
              <a:rPr lang="fr-FR" sz="2000" dirty="0" smtClean="0">
                <a:solidFill>
                  <a:srgbClr val="000000"/>
                </a:solidFill>
                <a:latin typeface="Courier New" pitchFamily="49" charset="0"/>
                <a:cs typeface="Courier New" pitchFamily="49" charset="0"/>
              </a:rPr>
              <a:t>%&gt;</a:t>
            </a:r>
            <a:endParaRPr lang="fr-FR" sz="2000" dirty="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Calling</a:t>
            </a:r>
            <a:r>
              <a:rPr lang="fr-FR" dirty="0" smtClean="0">
                <a:ea typeface="ＭＳ Ｐゴシック" pitchFamily="34" charset="-128"/>
              </a:rPr>
              <a:t> a WCF Service</a:t>
            </a:r>
          </a:p>
        </p:txBody>
      </p:sp>
      <p:sp>
        <p:nvSpPr>
          <p:cNvPr id="18434" name="Espace réservé du contenu 2"/>
          <p:cNvSpPr>
            <a:spLocks noGrp="1"/>
          </p:cNvSpPr>
          <p:nvPr>
            <p:ph idx="1"/>
          </p:nvPr>
        </p:nvSpPr>
        <p:spPr>
          <a:xfrm>
            <a:off x="251520" y="985292"/>
            <a:ext cx="8641655" cy="4230687"/>
          </a:xfrm>
        </p:spPr>
        <p:txBody>
          <a:bodyPr/>
          <a:lstStyle/>
          <a:p>
            <a:pPr>
              <a:spcBef>
                <a:spcPts val="600"/>
              </a:spcBef>
              <a:spcAft>
                <a:spcPts val="600"/>
              </a:spcAft>
              <a:defRPr/>
            </a:pPr>
            <a:r>
              <a:rPr lang="en-US" sz="2800" kern="0" dirty="0" smtClean="0">
                <a:ea typeface="ＭＳ Ｐゴシック" pitchFamily="-65" charset="-128"/>
              </a:rPr>
              <a:t>To call a WCF Service, the client needs the following :</a:t>
            </a:r>
          </a:p>
          <a:p>
            <a:pPr lvl="1">
              <a:spcBef>
                <a:spcPts val="0"/>
              </a:spcBef>
              <a:spcAft>
                <a:spcPts val="600"/>
              </a:spcAft>
            </a:pPr>
            <a:r>
              <a:rPr lang="fr-FR" sz="2400" dirty="0" smtClean="0"/>
              <a:t>A </a:t>
            </a:r>
            <a:r>
              <a:rPr lang="fr-FR" sz="2400" dirty="0" err="1" smtClean="0"/>
              <a:t>channel</a:t>
            </a:r>
            <a:r>
              <a:rPr lang="fr-FR" sz="2400" dirty="0" smtClean="0"/>
              <a:t> over </a:t>
            </a:r>
            <a:r>
              <a:rPr lang="fr-FR" sz="2400" dirty="0" err="1" smtClean="0"/>
              <a:t>which</a:t>
            </a:r>
            <a:r>
              <a:rPr lang="fr-FR" sz="2400" dirty="0" smtClean="0"/>
              <a:t> to </a:t>
            </a:r>
            <a:r>
              <a:rPr lang="fr-FR" sz="2400" dirty="0" err="1" smtClean="0"/>
              <a:t>pass</a:t>
            </a:r>
            <a:r>
              <a:rPr lang="fr-FR" sz="2400" dirty="0" smtClean="0"/>
              <a:t> messages</a:t>
            </a:r>
          </a:p>
          <a:p>
            <a:pPr lvl="2">
              <a:spcBef>
                <a:spcPts val="0"/>
              </a:spcBef>
              <a:spcAft>
                <a:spcPts val="600"/>
              </a:spcAft>
            </a:pPr>
            <a:r>
              <a:rPr lang="fr-FR" dirty="0" smtClean="0"/>
              <a:t>Transport </a:t>
            </a:r>
            <a:r>
              <a:rPr lang="fr-FR" dirty="0" err="1" smtClean="0"/>
              <a:t>channel</a:t>
            </a:r>
            <a:r>
              <a:rPr lang="fr-FR" dirty="0" smtClean="0"/>
              <a:t> </a:t>
            </a:r>
            <a:r>
              <a:rPr lang="fr-FR" dirty="0" err="1" smtClean="0"/>
              <a:t>at</a:t>
            </a:r>
            <a:r>
              <a:rPr lang="fr-FR" dirty="0" smtClean="0"/>
              <a:t> the </a:t>
            </a:r>
            <a:r>
              <a:rPr lang="fr-FR" dirty="0" err="1" smtClean="0"/>
              <a:t>bottom</a:t>
            </a:r>
            <a:endParaRPr lang="fr-FR" dirty="0" smtClean="0"/>
          </a:p>
          <a:p>
            <a:pPr lvl="2">
              <a:spcBef>
                <a:spcPts val="0"/>
              </a:spcBef>
              <a:spcAft>
                <a:spcPts val="600"/>
              </a:spcAft>
            </a:pPr>
            <a:r>
              <a:rPr lang="fr-FR" dirty="0" smtClean="0"/>
              <a:t>The </a:t>
            </a:r>
            <a:r>
              <a:rPr lang="fr-FR" dirty="0" err="1"/>
              <a:t>makeup</a:t>
            </a:r>
            <a:r>
              <a:rPr lang="fr-FR" dirty="0"/>
              <a:t> of the </a:t>
            </a:r>
            <a:r>
              <a:rPr lang="fr-FR" dirty="0" err="1"/>
              <a:t>channel</a:t>
            </a:r>
            <a:r>
              <a:rPr lang="fr-FR" dirty="0"/>
              <a:t> </a:t>
            </a:r>
            <a:r>
              <a:rPr lang="fr-FR" dirty="0" err="1"/>
              <a:t>derives</a:t>
            </a:r>
            <a:r>
              <a:rPr lang="fr-FR" dirty="0"/>
              <a:t> </a:t>
            </a:r>
            <a:r>
              <a:rPr lang="fr-FR" dirty="0" err="1"/>
              <a:t>from</a:t>
            </a:r>
            <a:r>
              <a:rPr lang="fr-FR" dirty="0"/>
              <a:t> the </a:t>
            </a:r>
            <a:r>
              <a:rPr lang="fr-FR" dirty="0" err="1"/>
              <a:t>binding</a:t>
            </a:r>
            <a:endParaRPr lang="fr-FR" dirty="0"/>
          </a:p>
          <a:p>
            <a:pPr lvl="1">
              <a:spcBef>
                <a:spcPts val="0"/>
              </a:spcBef>
              <a:spcAft>
                <a:spcPts val="600"/>
              </a:spcAft>
            </a:pPr>
            <a:endParaRPr lang="fr-FR" sz="2400" dirty="0" smtClean="0"/>
          </a:p>
          <a:p>
            <a:pPr lvl="1">
              <a:spcBef>
                <a:spcPts val="0"/>
              </a:spcBef>
              <a:spcAft>
                <a:spcPts val="600"/>
              </a:spcAft>
            </a:pPr>
            <a:r>
              <a:rPr lang="fr-FR" sz="2400" dirty="0" smtClean="0"/>
              <a:t> </a:t>
            </a:r>
            <a:r>
              <a:rPr lang="fr-FR" sz="2400" dirty="0"/>
              <a:t>A client-</a:t>
            </a:r>
            <a:r>
              <a:rPr lang="fr-FR" sz="2400" dirty="0" err="1"/>
              <a:t>side</a:t>
            </a:r>
            <a:r>
              <a:rPr lang="fr-FR" sz="2400" dirty="0"/>
              <a:t> </a:t>
            </a:r>
            <a:r>
              <a:rPr lang="fr-FR" sz="2400" dirty="0" err="1"/>
              <a:t>representation</a:t>
            </a:r>
            <a:r>
              <a:rPr lang="fr-FR" sz="2400" dirty="0"/>
              <a:t> of the </a:t>
            </a:r>
            <a:r>
              <a:rPr lang="fr-FR" sz="2400" dirty="0" err="1"/>
              <a:t>contract</a:t>
            </a:r>
            <a:endParaRPr lang="fr-FR" sz="2400" dirty="0"/>
          </a:p>
          <a:p>
            <a:pPr lvl="2">
              <a:spcBef>
                <a:spcPts val="0"/>
              </a:spcBef>
              <a:spcAft>
                <a:spcPts val="600"/>
              </a:spcAft>
            </a:pPr>
            <a:r>
              <a:rPr lang="fr-FR" dirty="0" err="1"/>
              <a:t>Referencing</a:t>
            </a:r>
            <a:r>
              <a:rPr lang="fr-FR" dirty="0"/>
              <a:t> the service </a:t>
            </a:r>
            <a:r>
              <a:rPr lang="fr-FR" dirty="0" err="1"/>
              <a:t>contracts</a:t>
            </a:r>
            <a:r>
              <a:rPr lang="fr-FR" dirty="0"/>
              <a:t> </a:t>
            </a:r>
            <a:r>
              <a:rPr lang="fr-FR" dirty="0" err="1"/>
              <a:t>assembly</a:t>
            </a:r>
            <a:endParaRPr lang="fr-FR" dirty="0"/>
          </a:p>
          <a:p>
            <a:pPr lvl="2">
              <a:spcBef>
                <a:spcPts val="0"/>
              </a:spcBef>
              <a:spcAft>
                <a:spcPts val="600"/>
              </a:spcAft>
            </a:pPr>
            <a:r>
              <a:rPr lang="fr-FR" dirty="0" err="1"/>
              <a:t>Generating</a:t>
            </a:r>
            <a:r>
              <a:rPr lang="fr-FR" dirty="0"/>
              <a:t> </a:t>
            </a:r>
            <a:r>
              <a:rPr lang="fr-FR" b="1" dirty="0" err="1"/>
              <a:t>artifacts</a:t>
            </a:r>
            <a:r>
              <a:rPr lang="fr-FR" dirty="0"/>
              <a:t> </a:t>
            </a:r>
            <a:r>
              <a:rPr lang="fr-FR" dirty="0" err="1"/>
              <a:t>from</a:t>
            </a:r>
            <a:r>
              <a:rPr lang="fr-FR" dirty="0"/>
              <a:t> </a:t>
            </a:r>
            <a:r>
              <a:rPr lang="fr-FR" dirty="0" err="1" smtClean="0"/>
              <a:t>metadata</a:t>
            </a:r>
            <a:endParaRPr lang="fr-FR" dirty="0"/>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64245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Calling</a:t>
            </a:r>
            <a:r>
              <a:rPr lang="fr-FR" dirty="0" smtClean="0">
                <a:ea typeface="ＭＳ Ｐゴシック" pitchFamily="34" charset="-128"/>
              </a:rPr>
              <a:t> a WCF Service</a:t>
            </a:r>
          </a:p>
        </p:txBody>
      </p:sp>
      <p:sp>
        <p:nvSpPr>
          <p:cNvPr id="18434" name="Espace réservé du contenu 2"/>
          <p:cNvSpPr>
            <a:spLocks noGrp="1"/>
          </p:cNvSpPr>
          <p:nvPr>
            <p:ph idx="1"/>
          </p:nvPr>
        </p:nvSpPr>
        <p:spPr>
          <a:xfrm>
            <a:off x="251520" y="985292"/>
            <a:ext cx="8641655" cy="4230687"/>
          </a:xfrm>
        </p:spPr>
        <p:txBody>
          <a:bodyPr/>
          <a:lstStyle/>
          <a:p>
            <a:pPr>
              <a:spcBef>
                <a:spcPts val="600"/>
              </a:spcBef>
              <a:spcAft>
                <a:spcPts val="600"/>
              </a:spcAft>
              <a:defRPr/>
            </a:pPr>
            <a:r>
              <a:rPr lang="en-US" sz="2800" kern="0" dirty="0" smtClean="0">
                <a:ea typeface="ＭＳ Ｐゴシック" pitchFamily="-65" charset="-128"/>
              </a:rPr>
              <a:t>To call a WCF Service, the client </a:t>
            </a:r>
            <a:r>
              <a:rPr lang="en-US" sz="2800" kern="0" dirty="0" err="1" smtClean="0">
                <a:ea typeface="ＭＳ Ｐゴシック" pitchFamily="-65" charset="-128"/>
              </a:rPr>
              <a:t>neads</a:t>
            </a:r>
            <a:r>
              <a:rPr lang="en-US" sz="2800" kern="0" dirty="0" smtClean="0">
                <a:ea typeface="ＭＳ Ｐゴシック" pitchFamily="-65" charset="-128"/>
              </a:rPr>
              <a:t> the following :</a:t>
            </a:r>
          </a:p>
          <a:p>
            <a:pPr lvl="1">
              <a:spcBef>
                <a:spcPts val="0"/>
              </a:spcBef>
              <a:spcAft>
                <a:spcPts val="600"/>
              </a:spcAft>
            </a:pPr>
            <a:r>
              <a:rPr lang="fr-FR" sz="2400" dirty="0"/>
              <a:t>A </a:t>
            </a:r>
            <a:r>
              <a:rPr lang="fr-FR" sz="2400" dirty="0" err="1"/>
              <a:t>way</a:t>
            </a:r>
            <a:r>
              <a:rPr lang="fr-FR" sz="2400" dirty="0"/>
              <a:t> of </a:t>
            </a:r>
            <a:r>
              <a:rPr lang="fr-FR" sz="2400" dirty="0" err="1"/>
              <a:t>creating</a:t>
            </a:r>
            <a:r>
              <a:rPr lang="fr-FR" sz="2400" dirty="0"/>
              <a:t> WCF messages to </a:t>
            </a:r>
            <a:r>
              <a:rPr lang="fr-FR" sz="2400" dirty="0" err="1"/>
              <a:t>pass</a:t>
            </a:r>
            <a:r>
              <a:rPr lang="fr-FR" sz="2400" dirty="0"/>
              <a:t> </a:t>
            </a:r>
            <a:r>
              <a:rPr lang="fr-FR" sz="2400" dirty="0" err="1"/>
              <a:t>across</a:t>
            </a:r>
            <a:r>
              <a:rPr lang="fr-FR" sz="2400" dirty="0"/>
              <a:t> the </a:t>
            </a:r>
            <a:r>
              <a:rPr lang="fr-FR" sz="2400" dirty="0" err="1"/>
              <a:t>channel</a:t>
            </a:r>
            <a:r>
              <a:rPr lang="fr-FR" sz="2400" dirty="0"/>
              <a:t> and a </a:t>
            </a:r>
            <a:r>
              <a:rPr lang="fr-FR" sz="2400" dirty="0" err="1"/>
              <a:t>way</a:t>
            </a:r>
            <a:r>
              <a:rPr lang="fr-FR" sz="2400" dirty="0"/>
              <a:t> of </a:t>
            </a:r>
            <a:r>
              <a:rPr lang="fr-FR" sz="2400" dirty="0" err="1"/>
              <a:t>retrieving</a:t>
            </a:r>
            <a:r>
              <a:rPr lang="fr-FR" sz="2400" dirty="0"/>
              <a:t> message contents</a:t>
            </a:r>
          </a:p>
          <a:p>
            <a:pPr lvl="1">
              <a:spcBef>
                <a:spcPts val="0"/>
              </a:spcBef>
              <a:spcAft>
                <a:spcPts val="600"/>
              </a:spcAft>
            </a:pPr>
            <a:endParaRPr lang="fr-FR" sz="2400" dirty="0" smtClean="0"/>
          </a:p>
          <a:p>
            <a:pPr lvl="1">
              <a:spcBef>
                <a:spcPts val="0"/>
              </a:spcBef>
              <a:spcAft>
                <a:spcPts val="600"/>
              </a:spcAft>
            </a:pPr>
            <a:r>
              <a:rPr lang="fr-FR" sz="2400" dirty="0" smtClean="0"/>
              <a:t>An </a:t>
            </a:r>
            <a:r>
              <a:rPr lang="fr-FR" sz="2400" dirty="0" err="1"/>
              <a:t>address</a:t>
            </a:r>
            <a:r>
              <a:rPr lang="fr-FR" sz="2400" dirty="0"/>
              <a:t> for the WCF service</a:t>
            </a:r>
            <a:endParaRPr lang="en-US" sz="2400" b="1" dirty="0"/>
          </a:p>
          <a:p>
            <a:pPr lvl="1">
              <a:spcBef>
                <a:spcPts val="600"/>
              </a:spcBef>
              <a:spcAft>
                <a:spcPts val="600"/>
              </a:spcAft>
              <a:defRPr/>
            </a:pPr>
            <a:endParaRPr lang="en-GB" sz="24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397514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Sending</a:t>
            </a:r>
            <a:r>
              <a:rPr lang="fr-FR" dirty="0" smtClean="0">
                <a:ea typeface="ＭＳ Ｐゴシック" pitchFamily="34" charset="-128"/>
              </a:rPr>
              <a:t> a WCF Message</a:t>
            </a: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25" name="Rounded Rectangle 24"/>
          <p:cNvSpPr/>
          <p:nvPr/>
        </p:nvSpPr>
        <p:spPr>
          <a:xfrm>
            <a:off x="573013" y="1033394"/>
            <a:ext cx="3168352" cy="15640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3200" dirty="0"/>
          </a:p>
        </p:txBody>
      </p:sp>
      <p:sp>
        <p:nvSpPr>
          <p:cNvPr id="26" name="Rounded Rectangle 25"/>
          <p:cNvSpPr/>
          <p:nvPr/>
        </p:nvSpPr>
        <p:spPr>
          <a:xfrm>
            <a:off x="573013" y="3580333"/>
            <a:ext cx="3168352" cy="15640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sz="3200" dirty="0"/>
          </a:p>
        </p:txBody>
      </p:sp>
      <p:sp>
        <p:nvSpPr>
          <p:cNvPr id="27" name="Rounded Rectangle 26"/>
          <p:cNvSpPr/>
          <p:nvPr/>
        </p:nvSpPr>
        <p:spPr>
          <a:xfrm>
            <a:off x="7300899" y="973550"/>
            <a:ext cx="1592275" cy="136815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2800" dirty="0" smtClean="0"/>
              <a:t>Running</a:t>
            </a:r>
          </a:p>
          <a:p>
            <a:pPr algn="ctr"/>
            <a:r>
              <a:rPr lang="fr-FR" sz="2800" dirty="0" smtClean="0"/>
              <a:t>Service</a:t>
            </a:r>
            <a:endParaRPr lang="fr-FR" sz="2800" dirty="0"/>
          </a:p>
        </p:txBody>
      </p:sp>
      <p:pic>
        <p:nvPicPr>
          <p:cNvPr id="28"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114632"/>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473373"/>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0" descr="2_Interface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587" y="1793706"/>
            <a:ext cx="700088"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6" descr="Document_Writing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3963" y="4256853"/>
            <a:ext cx="4968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 descr="Document_Writing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1456" y="1095115"/>
            <a:ext cx="4968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9"/>
          <p:cNvSpPr txBox="1">
            <a:spLocks noChangeArrowheads="1"/>
          </p:cNvSpPr>
          <p:nvPr/>
        </p:nvSpPr>
        <p:spPr bwMode="auto">
          <a:xfrm>
            <a:off x="2449746" y="1920341"/>
            <a:ext cx="1120307" cy="707886"/>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000" dirty="0">
                <a:solidFill>
                  <a:schemeClr val="bg1"/>
                </a:solidFill>
                <a:latin typeface="+mj-lt"/>
              </a:rPr>
              <a:t>Service</a:t>
            </a:r>
            <a:br>
              <a:rPr lang="en-GB" sz="2000" dirty="0">
                <a:solidFill>
                  <a:schemeClr val="bg1"/>
                </a:solidFill>
                <a:latin typeface="+mj-lt"/>
              </a:rPr>
            </a:br>
            <a:r>
              <a:rPr lang="en-GB" sz="2000" dirty="0">
                <a:solidFill>
                  <a:schemeClr val="bg1"/>
                </a:solidFill>
                <a:latin typeface="+mj-lt"/>
              </a:rPr>
              <a:t>Class</a:t>
            </a:r>
          </a:p>
        </p:txBody>
      </p:sp>
      <p:pic>
        <p:nvPicPr>
          <p:cNvPr id="34" name="Picture 10" descr="Document_Writing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838" y="1684338"/>
            <a:ext cx="49688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11"/>
          <p:cNvSpPr txBox="1">
            <a:spLocks noChangeArrowheads="1"/>
          </p:cNvSpPr>
          <p:nvPr/>
        </p:nvSpPr>
        <p:spPr bwMode="auto">
          <a:xfrm>
            <a:off x="250494" y="2898570"/>
            <a:ext cx="274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dirty="0" smtClean="0">
                <a:latin typeface="Verdana" panose="020B0604030504040204" pitchFamily="34" charset="0"/>
              </a:rPr>
              <a:t>Service Interface</a:t>
            </a:r>
            <a:endParaRPr lang="en-GB" dirty="0">
              <a:latin typeface="Verdana" panose="020B0604030504040204" pitchFamily="34" charset="0"/>
            </a:endParaRPr>
          </a:p>
        </p:txBody>
      </p:sp>
      <p:sp>
        <p:nvSpPr>
          <p:cNvPr id="36" name="Line 13"/>
          <p:cNvSpPr>
            <a:spLocks noChangeShapeType="1"/>
          </p:cNvSpPr>
          <p:nvPr/>
        </p:nvSpPr>
        <p:spPr bwMode="auto">
          <a:xfrm rot="16200000">
            <a:off x="1716376" y="1231816"/>
            <a:ext cx="479221" cy="1264024"/>
          </a:xfrm>
          <a:prstGeom prst="line">
            <a:avLst/>
          </a:prstGeom>
          <a:noFill/>
          <a:ln w="317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lIns="182880" rIns="182880" anchor="ctr"/>
          <a:lstStyle/>
          <a:p>
            <a:endParaRPr lang="fr-FR">
              <a:solidFill>
                <a:schemeClr val="bg1"/>
              </a:solidFill>
            </a:endParaRPr>
          </a:p>
        </p:txBody>
      </p:sp>
      <p:sp>
        <p:nvSpPr>
          <p:cNvPr id="37" name="Text Box 15"/>
          <p:cNvSpPr txBox="1">
            <a:spLocks noChangeArrowheads="1"/>
          </p:cNvSpPr>
          <p:nvPr/>
        </p:nvSpPr>
        <p:spPr bwMode="auto">
          <a:xfrm>
            <a:off x="516926" y="1273467"/>
            <a:ext cx="1614095"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000" dirty="0">
                <a:solidFill>
                  <a:schemeClr val="bg1"/>
                </a:solidFill>
                <a:latin typeface="+mj-lt"/>
              </a:rPr>
              <a:t>Implements</a:t>
            </a:r>
          </a:p>
        </p:txBody>
      </p:sp>
      <p:sp>
        <p:nvSpPr>
          <p:cNvPr id="38" name="Text Box 22"/>
          <p:cNvSpPr txBox="1">
            <a:spLocks noChangeArrowheads="1"/>
          </p:cNvSpPr>
          <p:nvPr/>
        </p:nvSpPr>
        <p:spPr bwMode="auto">
          <a:xfrm>
            <a:off x="2371324" y="3626922"/>
            <a:ext cx="11203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000" dirty="0">
                <a:solidFill>
                  <a:schemeClr val="bg1"/>
                </a:solidFill>
                <a:latin typeface="+mj-lt"/>
              </a:rPr>
              <a:t>Service</a:t>
            </a:r>
          </a:p>
          <a:p>
            <a:pPr algn="ctr"/>
            <a:r>
              <a:rPr lang="en-GB" sz="2000" dirty="0">
                <a:solidFill>
                  <a:schemeClr val="bg1"/>
                </a:solidFill>
                <a:latin typeface="+mj-lt"/>
              </a:rPr>
              <a:t>Proxy</a:t>
            </a:r>
          </a:p>
        </p:txBody>
      </p:sp>
      <p:sp>
        <p:nvSpPr>
          <p:cNvPr id="39" name="Line 23"/>
          <p:cNvSpPr>
            <a:spLocks noChangeShapeType="1"/>
          </p:cNvSpPr>
          <p:nvPr/>
        </p:nvSpPr>
        <p:spPr bwMode="auto">
          <a:xfrm rot="5400000" flipV="1">
            <a:off x="1681163" y="3842515"/>
            <a:ext cx="381000" cy="1009650"/>
          </a:xfrm>
          <a:prstGeom prst="line">
            <a:avLst/>
          </a:prstGeom>
          <a:noFill/>
          <a:ln w="31750">
            <a:solidFill>
              <a:schemeClr val="bg1"/>
            </a:solidFill>
            <a:prstDash val="dash"/>
            <a:round/>
            <a:headEnd/>
            <a:tailEnd type="triangle" w="lg" len="lg"/>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40" name="Text Box 24"/>
          <p:cNvSpPr txBox="1">
            <a:spLocks noChangeArrowheads="1"/>
          </p:cNvSpPr>
          <p:nvPr/>
        </p:nvSpPr>
        <p:spPr bwMode="auto">
          <a:xfrm>
            <a:off x="786009" y="4520378"/>
            <a:ext cx="16140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000" dirty="0" smtClean="0">
                <a:solidFill>
                  <a:schemeClr val="bg1"/>
                </a:solidFill>
                <a:latin typeface="+mj-lt"/>
              </a:rPr>
              <a:t>Implements</a:t>
            </a:r>
            <a:endParaRPr lang="en-GB" sz="2000" dirty="0">
              <a:solidFill>
                <a:schemeClr val="bg1"/>
              </a:solidFill>
              <a:latin typeface="+mj-lt"/>
            </a:endParaRPr>
          </a:p>
        </p:txBody>
      </p:sp>
      <p:pic>
        <p:nvPicPr>
          <p:cNvPr id="41" name="Picture 28" descr="Document_Writing0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688" y="3634553"/>
            <a:ext cx="496887"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ine 29"/>
          <p:cNvSpPr>
            <a:spLocks noChangeShapeType="1"/>
          </p:cNvSpPr>
          <p:nvPr/>
        </p:nvSpPr>
        <p:spPr bwMode="auto">
          <a:xfrm rot="16200000">
            <a:off x="1435738" y="2728681"/>
            <a:ext cx="314637"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lIns="182880" rIns="182880" anchor="ctr"/>
          <a:lstStyle/>
          <a:p>
            <a:endParaRPr lang="fr-FR"/>
          </a:p>
        </p:txBody>
      </p:sp>
      <p:sp>
        <p:nvSpPr>
          <p:cNvPr id="43" name="Line 30"/>
          <p:cNvSpPr>
            <a:spLocks noChangeShapeType="1"/>
          </p:cNvSpPr>
          <p:nvPr/>
        </p:nvSpPr>
        <p:spPr bwMode="auto">
          <a:xfrm rot="5400000" flipV="1">
            <a:off x="1432102" y="3391763"/>
            <a:ext cx="377140"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lIns="182880" rIns="182880" anchor="ctr"/>
          <a:lstStyle/>
          <a:p>
            <a:endParaRPr lang="fr-FR"/>
          </a:p>
        </p:txBody>
      </p:sp>
      <p:pic>
        <p:nvPicPr>
          <p:cNvPr id="45" name="Picture 5" descr="Document_Schem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313" y="2919097"/>
            <a:ext cx="130968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14"/>
          <p:cNvSpPr txBox="1">
            <a:spLocks noChangeArrowheads="1"/>
          </p:cNvSpPr>
          <p:nvPr/>
        </p:nvSpPr>
        <p:spPr bwMode="auto">
          <a:xfrm>
            <a:off x="4758054" y="2169162"/>
            <a:ext cx="1619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400" b="1" dirty="0">
                <a:latin typeface="+mj-lt"/>
              </a:rPr>
              <a:t>Service</a:t>
            </a:r>
          </a:p>
          <a:p>
            <a:pPr algn="ctr"/>
            <a:r>
              <a:rPr lang="en-GB" sz="2400" b="1" dirty="0">
                <a:latin typeface="+mj-lt"/>
              </a:rPr>
              <a:t>Metadata</a:t>
            </a:r>
          </a:p>
        </p:txBody>
      </p:sp>
      <p:sp>
        <p:nvSpPr>
          <p:cNvPr id="49" name="Text Box 31"/>
          <p:cNvSpPr txBox="1">
            <a:spLocks noChangeArrowheads="1"/>
          </p:cNvSpPr>
          <p:nvPr/>
        </p:nvSpPr>
        <p:spPr bwMode="auto">
          <a:xfrm>
            <a:off x="3678776" y="1312547"/>
            <a:ext cx="15940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400" b="1" dirty="0">
                <a:latin typeface="+mj-lt"/>
              </a:rPr>
              <a:t>Service</a:t>
            </a:r>
            <a:br>
              <a:rPr lang="en-GB" sz="2400" b="1" dirty="0">
                <a:latin typeface="+mj-lt"/>
              </a:rPr>
            </a:br>
            <a:r>
              <a:rPr lang="en-GB" sz="2400" b="1" dirty="0">
                <a:latin typeface="+mj-lt"/>
              </a:rPr>
              <a:t>Assembly</a:t>
            </a:r>
          </a:p>
        </p:txBody>
      </p:sp>
      <p:sp>
        <p:nvSpPr>
          <p:cNvPr id="50" name="Text Box 32"/>
          <p:cNvSpPr txBox="1">
            <a:spLocks noChangeArrowheads="1"/>
          </p:cNvSpPr>
          <p:nvPr/>
        </p:nvSpPr>
        <p:spPr bwMode="auto">
          <a:xfrm>
            <a:off x="3694726" y="4438438"/>
            <a:ext cx="22731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182880" rIns="18288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GB" sz="2400" b="1" dirty="0" smtClean="0">
                <a:latin typeface="+mj-lt"/>
              </a:rPr>
              <a:t>Proxy </a:t>
            </a:r>
            <a:r>
              <a:rPr lang="en-GB" sz="2400" b="1" dirty="0" err="1" smtClean="0">
                <a:latin typeface="+mj-lt"/>
              </a:rPr>
              <a:t>Artifacts</a:t>
            </a:r>
            <a:endParaRPr lang="en-GB" sz="2400" b="1" dirty="0">
              <a:latin typeface="+mj-lt"/>
            </a:endParaRPr>
          </a:p>
        </p:txBody>
      </p:sp>
      <p:pic>
        <p:nvPicPr>
          <p:cNvPr id="51" name="Picture 33" descr="arrow05_0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142734">
            <a:off x="5794562" y="2259082"/>
            <a:ext cx="1138035" cy="90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AutoShape 35"/>
          <p:cNvSpPr>
            <a:spLocks noChangeArrowheads="1"/>
          </p:cNvSpPr>
          <p:nvPr/>
        </p:nvSpPr>
        <p:spPr bwMode="auto">
          <a:xfrm>
            <a:off x="6413372" y="2637158"/>
            <a:ext cx="1114425" cy="381000"/>
          </a:xfrm>
          <a:prstGeom prst="roundRect">
            <a:avLst>
              <a:gd name="adj" fmla="val 4167"/>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dirty="0">
                <a:latin typeface="+mj-lt"/>
              </a:rPr>
              <a:t>Generate</a:t>
            </a:r>
          </a:p>
        </p:txBody>
      </p:sp>
      <p:pic>
        <p:nvPicPr>
          <p:cNvPr id="53" name="Picture 37" descr="arrow05_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4743975" flipH="1">
            <a:off x="3833644" y="2330928"/>
            <a:ext cx="123983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AutoShape 36"/>
          <p:cNvSpPr>
            <a:spLocks noChangeArrowheads="1"/>
          </p:cNvSpPr>
          <p:nvPr/>
        </p:nvSpPr>
        <p:spPr bwMode="auto">
          <a:xfrm>
            <a:off x="3256588" y="2822259"/>
            <a:ext cx="1114425" cy="381000"/>
          </a:xfrm>
          <a:prstGeom prst="roundRect">
            <a:avLst>
              <a:gd name="adj" fmla="val 4167"/>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dirty="0">
                <a:latin typeface="+mj-lt"/>
              </a:rPr>
              <a:t>Generate</a:t>
            </a:r>
          </a:p>
        </p:txBody>
      </p:sp>
      <p:pic>
        <p:nvPicPr>
          <p:cNvPr id="55" name="Picture 38" descr="arrow05_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7262617">
            <a:off x="3851205" y="3196611"/>
            <a:ext cx="12398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AutoShape 39"/>
          <p:cNvSpPr>
            <a:spLocks noChangeArrowheads="1"/>
          </p:cNvSpPr>
          <p:nvPr/>
        </p:nvSpPr>
        <p:spPr bwMode="auto">
          <a:xfrm>
            <a:off x="4286080" y="3723070"/>
            <a:ext cx="1114425" cy="381000"/>
          </a:xfrm>
          <a:prstGeom prst="roundRect">
            <a:avLst>
              <a:gd name="adj" fmla="val 4167"/>
            </a:avLst>
          </a:prstGeom>
          <a:ln>
            <a:headEnd/>
            <a:tailEnd/>
          </a:ln>
        </p:spPr>
        <p:style>
          <a:lnRef idx="2">
            <a:schemeClr val="accent3"/>
          </a:lnRef>
          <a:fillRef idx="1">
            <a:schemeClr val="lt1"/>
          </a:fillRef>
          <a:effectRef idx="0">
            <a:schemeClr val="accent3"/>
          </a:effectRef>
          <a:fontRef idx="minor">
            <a:schemeClr val="dk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85000"/>
              </a:lnSpc>
            </a:pPr>
            <a:r>
              <a:rPr lang="en-US" dirty="0">
                <a:latin typeface="+mj-lt"/>
              </a:rPr>
              <a:t>Generate</a:t>
            </a:r>
          </a:p>
        </p:txBody>
      </p:sp>
      <p:sp>
        <p:nvSpPr>
          <p:cNvPr id="70" name="Rectangle 40"/>
          <p:cNvSpPr>
            <a:spLocks noChangeArrowheads="1"/>
          </p:cNvSpPr>
          <p:nvPr/>
        </p:nvSpPr>
        <p:spPr bwMode="auto">
          <a:xfrm>
            <a:off x="6176000" y="3669489"/>
            <a:ext cx="2828275" cy="1474913"/>
          </a:xfrm>
          <a:prstGeom prst="rect">
            <a:avLst/>
          </a:prstGeom>
          <a:solidFill>
            <a:schemeClr val="accent6">
              <a:lumMod val="60000"/>
              <a:lumOff val="40000"/>
            </a:schemeClr>
          </a:solidFill>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GB" sz="2000" dirty="0" err="1">
                <a:latin typeface="+mj-lt"/>
              </a:rPr>
              <a:t>ServiceModel</a:t>
            </a:r>
            <a:r>
              <a:rPr lang="en-GB" sz="2000" dirty="0">
                <a:latin typeface="+mj-lt"/>
              </a:rPr>
              <a:t> Metadata Utility Tool (Svcutil.exe) generates metadata</a:t>
            </a:r>
            <a:br>
              <a:rPr lang="en-GB" sz="2000" dirty="0">
                <a:latin typeface="+mj-lt"/>
              </a:rPr>
            </a:br>
            <a:r>
              <a:rPr lang="en-GB" sz="2000" dirty="0">
                <a:latin typeface="+mj-lt"/>
              </a:rPr>
              <a:t>and </a:t>
            </a:r>
            <a:r>
              <a:rPr lang="en-GB" sz="2000" dirty="0" err="1">
                <a:latin typeface="+mj-lt"/>
              </a:rPr>
              <a:t>artifacts</a:t>
            </a:r>
            <a:endParaRPr lang="en-GB" sz="2000" dirty="0">
              <a:latin typeface="+mj-lt"/>
            </a:endParaRPr>
          </a:p>
        </p:txBody>
      </p:sp>
      <p:pic>
        <p:nvPicPr>
          <p:cNvPr id="44" name="Picture 2" descr="D:\Users\Renaud\Desktop\StageFinEtudesSupinfo\Icons-New\v3\Min\Overview_SubjectPresentati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847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10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10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right)">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1000"/>
                                        <p:tgtEl>
                                          <p:spTgt spid="50"/>
                                        </p:tgtEl>
                                      </p:cBhvr>
                                    </p:animEffect>
                                  </p:childTnLst>
                                </p:cTn>
                              </p:par>
                            </p:childTnLst>
                          </p:cTn>
                        </p:par>
                        <p:par>
                          <p:cTn id="52" fill="hold">
                            <p:stCondLst>
                              <p:cond delay="1500"/>
                            </p:stCondLst>
                            <p:childTnLst>
                              <p:par>
                                <p:cTn id="53" presetID="22" presetClass="entr" presetSubtype="2" fill="hold" nodeType="after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right)">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3" grpId="0" animBg="1"/>
      <p:bldP spid="48" grpId="0"/>
      <p:bldP spid="50" grpId="0"/>
      <p:bldP spid="52" grpId="0" animBg="1"/>
      <p:bldP spid="54" grpId="0" animBg="1"/>
      <p:bldP spid="6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Consuming</a:t>
            </a:r>
            <a:r>
              <a:rPr lang="fr-FR" dirty="0" smtClean="0">
                <a:ea typeface="ＭＳ Ｐゴシック" pitchFamily="34" charset="-128"/>
              </a:rPr>
              <a:t> a service</a:t>
            </a:r>
          </a:p>
        </p:txBody>
      </p:sp>
      <p:sp>
        <p:nvSpPr>
          <p:cNvPr id="18434" name="Espace réservé du contenu 2"/>
          <p:cNvSpPr>
            <a:spLocks noGrp="1"/>
          </p:cNvSpPr>
          <p:nvPr>
            <p:ph idx="1"/>
          </p:nvPr>
        </p:nvSpPr>
        <p:spPr>
          <a:xfrm>
            <a:off x="251520" y="985292"/>
            <a:ext cx="8641655" cy="4230687"/>
          </a:xfrm>
        </p:spPr>
        <p:txBody>
          <a:bodyPr/>
          <a:lstStyle/>
          <a:p>
            <a:pPr>
              <a:spcBef>
                <a:spcPts val="0"/>
              </a:spcBef>
              <a:spcAft>
                <a:spcPts val="0"/>
              </a:spcAft>
              <a:defRPr/>
            </a:pPr>
            <a:r>
              <a:rPr lang="en-US" sz="2800" kern="0" dirty="0" smtClean="0">
                <a:ea typeface="ＭＳ Ｐゴシック" pitchFamily="-65" charset="-128"/>
              </a:rPr>
              <a:t>Using</a:t>
            </a:r>
            <a:r>
              <a:rPr lang="fr-FR" sz="2800" kern="0" dirty="0" smtClean="0">
                <a:ea typeface="ＭＳ Ｐゴシック" pitchFamily="-65" charset="-128"/>
              </a:rPr>
              <a:t> the </a:t>
            </a:r>
            <a:r>
              <a:rPr lang="fr-FR" sz="2800" kern="0" dirty="0" err="1" smtClean="0">
                <a:ea typeface="ＭＳ Ｐゴシック" pitchFamily="-65" charset="-128"/>
              </a:rPr>
              <a:t>ChannelFactory</a:t>
            </a:r>
            <a:r>
              <a:rPr lang="fr-FR" sz="2800" kern="0" dirty="0" smtClean="0">
                <a:ea typeface="ＭＳ Ｐゴシック" pitchFamily="-65" charset="-128"/>
              </a:rPr>
              <a:t> class</a:t>
            </a:r>
          </a:p>
          <a:p>
            <a:pPr marL="914400" lvl="1" indent="-457200">
              <a:spcAft>
                <a:spcPct val="30000"/>
              </a:spcAft>
              <a:buFont typeface="+mj-lt"/>
              <a:buAutoNum type="arabicPeriod"/>
            </a:pPr>
            <a:r>
              <a:rPr lang="en-US" sz="2400" b="1" dirty="0">
                <a:solidFill>
                  <a:schemeClr val="tx1">
                    <a:lumMod val="75000"/>
                    <a:lumOff val="25000"/>
                  </a:schemeClr>
                </a:solidFill>
              </a:rPr>
              <a:t>Reference the Service Contracts assembly</a:t>
            </a:r>
          </a:p>
          <a:p>
            <a:pPr marL="914400" lvl="1" indent="-457200">
              <a:spcAft>
                <a:spcPct val="30000"/>
              </a:spcAft>
              <a:buFont typeface="+mj-lt"/>
              <a:buAutoNum type="arabicPeriod"/>
            </a:pPr>
            <a:r>
              <a:rPr lang="en-US" sz="2400" dirty="0">
                <a:solidFill>
                  <a:schemeClr val="tx1">
                    <a:lumMod val="75000"/>
                    <a:lumOff val="25000"/>
                  </a:schemeClr>
                </a:solidFill>
              </a:rPr>
              <a:t>Instantiate a typed Channel Factory with the binding and the address of the service</a:t>
            </a:r>
          </a:p>
          <a:p>
            <a:pPr lvl="2">
              <a:spcAft>
                <a:spcPct val="30000"/>
              </a:spcAft>
            </a:pPr>
            <a:r>
              <a:rPr lang="en-US" sz="2000" b="1" dirty="0" err="1">
                <a:solidFill>
                  <a:schemeClr val="tx1">
                    <a:lumMod val="50000"/>
                    <a:lumOff val="50000"/>
                  </a:schemeClr>
                </a:solidFill>
              </a:rPr>
              <a:t>System.ServiceModel.ChannelFactory</a:t>
            </a:r>
            <a:r>
              <a:rPr lang="en-US" sz="2000" b="1" dirty="0">
                <a:solidFill>
                  <a:schemeClr val="tx1">
                    <a:lumMod val="50000"/>
                    <a:lumOff val="50000"/>
                  </a:schemeClr>
                </a:solidFill>
              </a:rPr>
              <a:t>&lt;T&gt;</a:t>
            </a:r>
          </a:p>
          <a:p>
            <a:pPr lvl="2">
              <a:spcAft>
                <a:spcPct val="30000"/>
              </a:spcAft>
            </a:pPr>
            <a:r>
              <a:rPr lang="en-US" sz="2000" b="1" dirty="0">
                <a:solidFill>
                  <a:schemeClr val="tx1">
                    <a:lumMod val="50000"/>
                    <a:lumOff val="50000"/>
                  </a:schemeClr>
                </a:solidFill>
              </a:rPr>
              <a:t>T</a:t>
            </a:r>
            <a:r>
              <a:rPr lang="en-US" sz="2000" dirty="0">
                <a:solidFill>
                  <a:schemeClr val="tx1">
                    <a:lumMod val="50000"/>
                    <a:lumOff val="50000"/>
                  </a:schemeClr>
                </a:solidFill>
              </a:rPr>
              <a:t> represents the type of the contract</a:t>
            </a:r>
          </a:p>
          <a:p>
            <a:pPr marL="914400" lvl="1" indent="-457200">
              <a:spcAft>
                <a:spcPct val="30000"/>
              </a:spcAft>
              <a:buFont typeface="+mj-lt"/>
              <a:buAutoNum type="arabicPeriod"/>
            </a:pPr>
            <a:r>
              <a:rPr lang="en-US" sz="2400" dirty="0">
                <a:solidFill>
                  <a:schemeClr val="tx1">
                    <a:lumMod val="75000"/>
                    <a:lumOff val="25000"/>
                  </a:schemeClr>
                </a:solidFill>
              </a:rPr>
              <a:t>Call the </a:t>
            </a:r>
            <a:r>
              <a:rPr lang="en-US" sz="2400" i="1" dirty="0" err="1">
                <a:solidFill>
                  <a:schemeClr val="tx1">
                    <a:lumMod val="75000"/>
                    <a:lumOff val="25000"/>
                  </a:schemeClr>
                </a:solidFill>
              </a:rPr>
              <a:t>CreateChannel</a:t>
            </a:r>
            <a:r>
              <a:rPr lang="en-US" sz="2400" i="1" dirty="0">
                <a:solidFill>
                  <a:schemeClr val="tx1">
                    <a:lumMod val="75000"/>
                    <a:lumOff val="25000"/>
                  </a:schemeClr>
                </a:solidFill>
              </a:rPr>
              <a:t>()</a:t>
            </a:r>
            <a:r>
              <a:rPr lang="en-US" sz="2400" dirty="0">
                <a:solidFill>
                  <a:schemeClr val="tx1">
                    <a:lumMod val="75000"/>
                    <a:lumOff val="25000"/>
                  </a:schemeClr>
                </a:solidFill>
              </a:rPr>
              <a:t> method to contact the service and create a proxy</a:t>
            </a:r>
          </a:p>
          <a:p>
            <a:pPr marL="914400" lvl="1" indent="-457200">
              <a:spcAft>
                <a:spcPct val="30000"/>
              </a:spcAft>
              <a:buFont typeface="+mj-lt"/>
              <a:buAutoNum type="arabicPeriod"/>
            </a:pPr>
            <a:r>
              <a:rPr lang="fr-FR" sz="2400" dirty="0">
                <a:solidFill>
                  <a:schemeClr val="tx1">
                    <a:lumMod val="75000"/>
                    <a:lumOff val="25000"/>
                  </a:schemeClr>
                </a:solidFill>
              </a:rPr>
              <a:t>Start </a:t>
            </a:r>
            <a:r>
              <a:rPr lang="fr-FR" sz="2400" dirty="0" err="1">
                <a:solidFill>
                  <a:schemeClr val="tx1">
                    <a:lumMod val="75000"/>
                    <a:lumOff val="25000"/>
                  </a:schemeClr>
                </a:solidFill>
              </a:rPr>
              <a:t>calling</a:t>
            </a:r>
            <a:r>
              <a:rPr lang="fr-FR" sz="2400" dirty="0">
                <a:solidFill>
                  <a:schemeClr val="tx1">
                    <a:lumMod val="75000"/>
                    <a:lumOff val="25000"/>
                  </a:schemeClr>
                </a:solidFill>
              </a:rPr>
              <a:t> the </a:t>
            </a:r>
            <a:r>
              <a:rPr lang="fr-FR" sz="2400" dirty="0" err="1">
                <a:solidFill>
                  <a:schemeClr val="tx1">
                    <a:lumMod val="75000"/>
                    <a:lumOff val="25000"/>
                  </a:schemeClr>
                </a:solidFill>
              </a:rPr>
              <a:t>methods</a:t>
            </a:r>
            <a:r>
              <a:rPr lang="fr-FR" sz="2400" dirty="0">
                <a:solidFill>
                  <a:schemeClr val="tx1">
                    <a:lumMod val="75000"/>
                    <a:lumOff val="25000"/>
                  </a:schemeClr>
                </a:solidFill>
              </a:rPr>
              <a:t>…</a:t>
            </a:r>
          </a:p>
          <a:p>
            <a:pPr>
              <a:spcAft>
                <a:spcPct val="30000"/>
              </a:spcAft>
              <a:buClr>
                <a:schemeClr val="hlink"/>
              </a:buClr>
              <a:buFont typeface="Wingdings" panose="05000000000000000000" pitchFamily="2" charset="2"/>
              <a:buChar char="n"/>
            </a:pPr>
            <a:endParaRPr lang="en-US" sz="2200" b="1" dirty="0"/>
          </a:p>
          <a:p>
            <a:pPr>
              <a:spcBef>
                <a:spcPts val="600"/>
              </a:spcBef>
              <a:spcAft>
                <a:spcPts val="600"/>
              </a:spcAft>
              <a:defRPr/>
            </a:pPr>
            <a:endParaRPr lang="en-GB" sz="24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352802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File-</a:t>
            </a:r>
            <a:r>
              <a:rPr lang="fr-FR" dirty="0" err="1" smtClean="0">
                <a:ea typeface="ＭＳ Ｐゴシック" pitchFamily="34" charset="-128"/>
              </a:rPr>
              <a:t>based</a:t>
            </a:r>
            <a:r>
              <a:rPr lang="fr-FR" dirty="0" smtClean="0">
                <a:ea typeface="ＭＳ Ｐゴシック" pitchFamily="34" charset="-128"/>
              </a:rPr>
              <a:t> configuration</a:t>
            </a:r>
          </a:p>
        </p:txBody>
      </p:sp>
      <p:sp>
        <p:nvSpPr>
          <p:cNvPr id="18434" name="Espace réservé du contenu 2"/>
          <p:cNvSpPr>
            <a:spLocks noGrp="1"/>
          </p:cNvSpPr>
          <p:nvPr>
            <p:ph idx="1"/>
          </p:nvPr>
        </p:nvSpPr>
        <p:spPr>
          <a:xfrm>
            <a:off x="251521" y="985292"/>
            <a:ext cx="7344816" cy="4230687"/>
          </a:xfrm>
        </p:spPr>
        <p:txBody>
          <a:bodyPr/>
          <a:lstStyle/>
          <a:p>
            <a:pPr>
              <a:spcBef>
                <a:spcPts val="600"/>
              </a:spcBef>
              <a:spcAft>
                <a:spcPts val="600"/>
              </a:spcAft>
              <a:defRPr/>
            </a:pPr>
            <a:r>
              <a:rPr lang="fr-FR" sz="2800" kern="0" dirty="0" smtClean="0">
                <a:ea typeface="ＭＳ Ｐゴシック" pitchFamily="-65" charset="-128"/>
              </a:rPr>
              <a:t>File-</a:t>
            </a:r>
            <a:r>
              <a:rPr lang="fr-FR" sz="2800" kern="0" dirty="0" err="1" smtClean="0">
                <a:ea typeface="ＭＳ Ｐゴシック" pitchFamily="-65" charset="-128"/>
              </a:rPr>
              <a:t>based</a:t>
            </a:r>
            <a:r>
              <a:rPr lang="fr-FR" sz="2800" kern="0" dirty="0" smtClean="0">
                <a:ea typeface="ＭＳ Ｐゴシック" pitchFamily="-65" charset="-128"/>
              </a:rPr>
              <a:t> configuration</a:t>
            </a:r>
          </a:p>
          <a:p>
            <a:pPr lvl="1">
              <a:spcAft>
                <a:spcPct val="30000"/>
              </a:spcAft>
            </a:pPr>
            <a:r>
              <a:rPr lang="fr-FR" sz="2400" dirty="0" err="1" smtClean="0"/>
              <a:t>app.config</a:t>
            </a:r>
            <a:r>
              <a:rPr lang="fr-FR" sz="2400" dirty="0"/>
              <a:t>, </a:t>
            </a:r>
            <a:r>
              <a:rPr lang="fr-FR" sz="2400" dirty="0" err="1"/>
              <a:t>web.config</a:t>
            </a:r>
            <a:r>
              <a:rPr lang="fr-FR" sz="2400" dirty="0"/>
              <a:t>, and </a:t>
            </a:r>
            <a:r>
              <a:rPr lang="fr-FR" sz="2400" dirty="0" err="1" smtClean="0"/>
              <a:t>machine.config</a:t>
            </a:r>
            <a:r>
              <a:rPr lang="fr-FR" sz="2400" dirty="0" smtClean="0"/>
              <a:t> </a:t>
            </a:r>
            <a:r>
              <a:rPr lang="fr-FR" sz="2400" dirty="0"/>
              <a:t>files</a:t>
            </a:r>
          </a:p>
          <a:p>
            <a:pPr lvl="1">
              <a:spcAft>
                <a:spcPct val="30000"/>
              </a:spcAft>
            </a:pPr>
            <a:r>
              <a:rPr lang="fr-FR" sz="2400" dirty="0" smtClean="0"/>
              <a:t>Change WCF </a:t>
            </a:r>
            <a:r>
              <a:rPr lang="fr-FR" sz="2400" dirty="0"/>
              <a:t>configuration </a:t>
            </a:r>
            <a:r>
              <a:rPr lang="fr-FR" sz="2400" dirty="0" err="1"/>
              <a:t>without</a:t>
            </a:r>
            <a:r>
              <a:rPr lang="fr-FR" sz="2400" dirty="0"/>
              <a:t> </a:t>
            </a:r>
            <a:r>
              <a:rPr lang="fr-FR" sz="2400" dirty="0" err="1" smtClean="0"/>
              <a:t>recompiling</a:t>
            </a:r>
            <a:endParaRPr lang="fr-FR" sz="2800" dirty="0"/>
          </a:p>
          <a:p>
            <a:pPr>
              <a:spcBef>
                <a:spcPts val="600"/>
              </a:spcBef>
              <a:spcAft>
                <a:spcPts val="600"/>
              </a:spcAft>
              <a:defRPr/>
            </a:pPr>
            <a:r>
              <a:rPr lang="en-GB" sz="2800" kern="0" dirty="0" smtClean="0">
                <a:ea typeface="ＭＳ Ｐゴシック" pitchFamily="-65" charset="-128"/>
              </a:rPr>
              <a:t>Also usable: programmatic configuration</a:t>
            </a:r>
          </a:p>
          <a:p>
            <a:pPr lvl="1">
              <a:spcAft>
                <a:spcPct val="30000"/>
              </a:spcAft>
            </a:pPr>
            <a:r>
              <a:rPr lang="fr-FR" sz="2400" dirty="0" err="1" smtClean="0"/>
              <a:t>Provides</a:t>
            </a:r>
            <a:r>
              <a:rPr lang="fr-FR" sz="2400" dirty="0" smtClean="0"/>
              <a:t> </a:t>
            </a:r>
            <a:r>
              <a:rPr lang="fr-FR" sz="2400" dirty="0" err="1" smtClean="0"/>
              <a:t>greater</a:t>
            </a:r>
            <a:r>
              <a:rPr lang="fr-FR" sz="2400" dirty="0" smtClean="0"/>
              <a:t> control of </a:t>
            </a:r>
            <a:r>
              <a:rPr lang="fr-FR" sz="2400" dirty="0" err="1" smtClean="0"/>
              <a:t>your</a:t>
            </a:r>
            <a:r>
              <a:rPr lang="fr-FR" sz="2400" dirty="0" smtClean="0"/>
              <a:t> WCF configuration</a:t>
            </a:r>
          </a:p>
          <a:p>
            <a:pPr lvl="1">
              <a:spcAft>
                <a:spcPct val="30000"/>
              </a:spcAft>
            </a:pPr>
            <a:r>
              <a:rPr lang="fr-FR" sz="2400" dirty="0" err="1" smtClean="0"/>
              <a:t>Takes</a:t>
            </a:r>
            <a:r>
              <a:rPr lang="fr-FR" sz="2400" dirty="0" smtClean="0"/>
              <a:t> </a:t>
            </a:r>
            <a:r>
              <a:rPr lang="fr-FR" sz="2400" dirty="0" err="1" smtClean="0"/>
              <a:t>precedence</a:t>
            </a:r>
            <a:r>
              <a:rPr lang="fr-FR" sz="2400" dirty="0" smtClean="0"/>
              <a:t> over file-</a:t>
            </a:r>
            <a:r>
              <a:rPr lang="fr-FR" sz="2400" dirty="0" err="1" smtClean="0"/>
              <a:t>based</a:t>
            </a:r>
            <a:r>
              <a:rPr lang="fr-FR" sz="2400" dirty="0" smtClean="0"/>
              <a:t> configuration</a:t>
            </a:r>
            <a:endParaRPr lang="fr-FR" sz="2400" dirty="0"/>
          </a:p>
          <a:p>
            <a:pPr lvl="1">
              <a:spcBef>
                <a:spcPts val="600"/>
              </a:spcBef>
              <a:spcAft>
                <a:spcPts val="600"/>
              </a:spcAft>
              <a:defRPr/>
            </a:pPr>
            <a:r>
              <a:rPr lang="en-GB" sz="2400" kern="0" dirty="0" smtClean="0">
                <a:ea typeface="ＭＳ Ｐゴシック" pitchFamily="-65" charset="-128"/>
              </a:rPr>
              <a:t>Much less used</a:t>
            </a:r>
            <a:endParaRPr lang="en-GB" sz="24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11" descr="Document_Schem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6263" y="1273324"/>
            <a:ext cx="2217737"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Document_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193" y="3533229"/>
            <a:ext cx="103187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Users\Renaud\Desktop\StageFinEtudesSupinfo\Icons-New\v3\Min\Overview_SubjectPresent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13493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Introduction to Services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r>
              <a:rPr lang="en-US" sz="2800" dirty="0" smtClean="0">
                <a:ea typeface="ＭＳ Ｐゴシック" panose="020B0600070205080204" pitchFamily="34" charset="-128"/>
              </a:rPr>
              <a:t>Services are…</a:t>
            </a:r>
          </a:p>
          <a:p>
            <a:pPr lvl="1" eaLnBrk="1" hangingPunct="1"/>
            <a:r>
              <a:rPr lang="fr-FR" sz="2400" dirty="0" smtClean="0">
                <a:ea typeface="ＭＳ Ｐゴシック" panose="020B0600070205080204" pitchFamily="34" charset="-128"/>
              </a:rPr>
              <a:t>Self </a:t>
            </a:r>
            <a:r>
              <a:rPr lang="fr-FR" sz="2400" dirty="0" err="1" smtClean="0">
                <a:ea typeface="ＭＳ Ｐゴシック" panose="020B0600070205080204" pitchFamily="34" charset="-128"/>
              </a:rPr>
              <a:t>contained</a:t>
            </a:r>
            <a:r>
              <a:rPr lang="fr-FR" sz="2400" dirty="0" smtClean="0">
                <a:ea typeface="ＭＳ Ｐゴシック" panose="020B0600070205080204" pitchFamily="34" charset="-128"/>
              </a:rPr>
              <a:t> business </a:t>
            </a:r>
            <a:r>
              <a:rPr lang="fr-FR" sz="2400" dirty="0" err="1" smtClean="0">
                <a:ea typeface="ＭＳ Ｐゴシック" panose="020B0600070205080204" pitchFamily="34" charset="-128"/>
              </a:rPr>
              <a:t>functions</a:t>
            </a:r>
            <a:endParaRPr lang="fr-FR" sz="2400" dirty="0" smtClean="0">
              <a:ea typeface="ＭＳ Ｐゴシック" panose="020B0600070205080204" pitchFamily="34" charset="-128"/>
            </a:endParaRPr>
          </a:p>
          <a:p>
            <a:pPr lvl="1" eaLnBrk="1" hangingPunct="1"/>
            <a:r>
              <a:rPr lang="fr-FR" sz="2400" dirty="0" err="1" smtClean="0">
                <a:ea typeface="ＭＳ Ｐゴシック" panose="020B0600070205080204" pitchFamily="34" charset="-128"/>
              </a:rPr>
              <a:t>Functionnality</a:t>
            </a:r>
            <a:r>
              <a:rPr lang="fr-FR" sz="2400" dirty="0" smtClean="0">
                <a:ea typeface="ＭＳ Ｐゴシック" panose="020B0600070205080204" pitchFamily="34" charset="-128"/>
              </a:rPr>
              <a:t> </a:t>
            </a:r>
            <a:r>
              <a:rPr lang="fr-FR" sz="2400" dirty="0" err="1" smtClean="0">
                <a:ea typeface="ＭＳ Ｐゴシック" panose="020B0600070205080204" pitchFamily="34" charset="-128"/>
              </a:rPr>
              <a:t>exposed</a:t>
            </a:r>
            <a:r>
              <a:rPr lang="fr-FR" sz="2400" dirty="0" smtClean="0">
                <a:ea typeface="ＭＳ Ｐゴシック" panose="020B0600070205080204" pitchFamily="34" charset="-128"/>
              </a:rPr>
              <a:t> via a </a:t>
            </a:r>
            <a:r>
              <a:rPr lang="fr-FR" sz="2400" dirty="0" err="1" smtClean="0">
                <a:ea typeface="ＭＳ Ｐゴシック" panose="020B0600070205080204" pitchFamily="34" charset="-128"/>
              </a:rPr>
              <a:t>structured</a:t>
            </a:r>
            <a:r>
              <a:rPr lang="fr-FR" sz="2400" dirty="0" smtClean="0">
                <a:ea typeface="ＭＳ Ｐゴシック" panose="020B0600070205080204" pitchFamily="34" charset="-128"/>
              </a:rPr>
              <a:t> messaging </a:t>
            </a:r>
            <a:r>
              <a:rPr lang="fr-FR" sz="2400" dirty="0" err="1" smtClean="0">
                <a:ea typeface="ＭＳ Ｐゴシック" panose="020B0600070205080204" pitchFamily="34" charset="-128"/>
              </a:rPr>
              <a:t>scheme</a:t>
            </a:r>
            <a:endParaRPr lang="fr-FR" sz="2400" dirty="0" smtClean="0">
              <a:ea typeface="ＭＳ Ｐゴシック" panose="020B0600070205080204" pitchFamily="34" charset="-128"/>
            </a:endParaRPr>
          </a:p>
          <a:p>
            <a:pPr lvl="1" eaLnBrk="1" hangingPunct="1"/>
            <a:endParaRPr lang="fr-FR" sz="2400" dirty="0">
              <a:ea typeface="ＭＳ Ｐゴシック" panose="020B0600070205080204" pitchFamily="34" charset="-128"/>
            </a:endParaRPr>
          </a:p>
          <a:p>
            <a:pPr eaLnBrk="1" hangingPunct="1"/>
            <a:r>
              <a:rPr lang="fr-FR" dirty="0" smtClean="0">
                <a:ea typeface="ＭＳ Ｐゴシック" panose="020B0600070205080204" pitchFamily="34" charset="-128"/>
              </a:rPr>
              <a:t>Not </a:t>
            </a:r>
            <a:r>
              <a:rPr lang="fr-FR" dirty="0" err="1" smtClean="0">
                <a:ea typeface="ＭＳ Ｐゴシック" panose="020B0600070205080204" pitchFamily="34" charset="-128"/>
              </a:rPr>
              <a:t>just</a:t>
            </a:r>
            <a:r>
              <a:rPr lang="fr-FR" dirty="0" smtClean="0">
                <a:ea typeface="ＭＳ Ｐゴシック" panose="020B0600070205080204" pitchFamily="34" charset="-128"/>
              </a:rPr>
              <a:t> XML, not </a:t>
            </a:r>
            <a:r>
              <a:rPr lang="fr-FR" dirty="0" err="1" smtClean="0">
                <a:ea typeface="ＭＳ Ｐゴシック" panose="020B0600070205080204" pitchFamily="34" charset="-128"/>
              </a:rPr>
              <a:t>just</a:t>
            </a:r>
            <a:r>
              <a:rPr lang="fr-FR" dirty="0" smtClean="0">
                <a:ea typeface="ＭＳ Ｐゴシック" panose="020B0600070205080204" pitchFamily="34" charset="-128"/>
              </a:rPr>
              <a:t> HTTP</a:t>
            </a:r>
          </a:p>
          <a:p>
            <a:pPr lvl="1" eaLnBrk="1" hangingPunct="1"/>
            <a:r>
              <a:rPr lang="fr-FR" sz="2400" dirty="0" smtClean="0">
                <a:ea typeface="ＭＳ Ｐゴシック" panose="020B0600070205080204" pitchFamily="34" charset="-128"/>
              </a:rPr>
              <a:t>XML, SOAP, JSON, Images…</a:t>
            </a:r>
          </a:p>
          <a:p>
            <a:pPr lvl="1" eaLnBrk="1" hangingPunct="1"/>
            <a:r>
              <a:rPr lang="fr-FR" sz="2400" dirty="0" smtClean="0">
                <a:ea typeface="ＭＳ Ｐゴシック" panose="020B0600070205080204" pitchFamily="34" charset="-128"/>
              </a:rPr>
              <a:t>HTTP, TCP, Message Queues, …</a:t>
            </a:r>
            <a:endParaRPr lang="en-US" sz="2400" dirty="0">
              <a:ea typeface="ＭＳ Ｐゴシック" panose="020B0600070205080204" pitchFamily="34" charset="-128"/>
            </a:endParaRPr>
          </a:p>
          <a:p>
            <a:pPr lvl="1" eaLnBrk="1" hangingPunct="1"/>
            <a:endParaRPr lang="en-US" dirty="0">
              <a:ea typeface="ＭＳ Ｐゴシック" panose="020B0600070205080204"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660592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Identifying</a:t>
            </a:r>
            <a:r>
              <a:rPr lang="fr-FR" dirty="0" smtClean="0">
                <a:ea typeface="ＭＳ Ｐゴシック" pitchFamily="34" charset="-128"/>
              </a:rPr>
              <a:t> WCF Entries in Config Files</a:t>
            </a:r>
          </a:p>
        </p:txBody>
      </p:sp>
      <p:sp>
        <p:nvSpPr>
          <p:cNvPr id="18434" name="Espace réservé du contenu 2"/>
          <p:cNvSpPr>
            <a:spLocks noGrp="1"/>
          </p:cNvSpPr>
          <p:nvPr>
            <p:ph idx="1"/>
          </p:nvPr>
        </p:nvSpPr>
        <p:spPr>
          <a:xfrm>
            <a:off x="251521" y="985292"/>
            <a:ext cx="7344816" cy="4230687"/>
          </a:xfrm>
        </p:spPr>
        <p:txBody>
          <a:bodyPr/>
          <a:lstStyle/>
          <a:p>
            <a:pPr>
              <a:spcBef>
                <a:spcPts val="600"/>
              </a:spcBef>
              <a:spcAft>
                <a:spcPts val="600"/>
              </a:spcAft>
              <a:defRPr/>
            </a:pPr>
            <a:r>
              <a:rPr lang="fr-FR" sz="2800" kern="0" dirty="0" smtClean="0">
                <a:ea typeface="ＭＳ Ｐゴシック" pitchFamily="-65" charset="-128"/>
              </a:rPr>
              <a:t>Host configuration file</a:t>
            </a:r>
            <a:endParaRPr lang="en-GB" sz="28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Organigramme : Processus 6"/>
          <p:cNvSpPr>
            <a:spLocks noChangeArrowheads="1"/>
          </p:cNvSpPr>
          <p:nvPr/>
        </p:nvSpPr>
        <p:spPr bwMode="auto">
          <a:xfrm>
            <a:off x="541357" y="1849388"/>
            <a:ext cx="8229600" cy="2810173"/>
          </a:xfrm>
          <a:prstGeom prst="roundRect">
            <a:avLst/>
          </a:prstGeom>
          <a:ln>
            <a:headEnd/>
            <a:tailEnd/>
          </a:ln>
        </p:spPr>
        <p:style>
          <a:lnRef idx="2">
            <a:schemeClr val="dk1"/>
          </a:lnRef>
          <a:fillRef idx="1">
            <a:schemeClr val="lt1"/>
          </a:fillRef>
          <a:effectRef idx="0">
            <a:schemeClr val="dk1"/>
          </a:effectRef>
          <a:fontRef idx="minor">
            <a:schemeClr val="dk1"/>
          </a:fontRef>
        </p:style>
        <p:txBody>
          <a:bodyPr anchor="ctr"/>
          <a:lstStyle>
            <a:lvl1pPr marL="381000" indent="-381000"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nSpc>
                <a:spcPct val="90000"/>
              </a:lnSpc>
              <a:buClr>
                <a:schemeClr val="hlink"/>
              </a:buClr>
              <a:buSzPct val="90000"/>
            </a:pPr>
            <a:r>
              <a:rPr lang="en-GB" dirty="0">
                <a:latin typeface="Consolas" panose="020B0609020204030204" pitchFamily="49" charset="0"/>
                <a:cs typeface="Consolas" panose="020B0609020204030204" pitchFamily="49" charset="0"/>
              </a:rPr>
              <a:t>&lt;</a:t>
            </a:r>
            <a:r>
              <a:rPr lang="en-GB" dirty="0" err="1">
                <a:latin typeface="Consolas" panose="020B0609020204030204" pitchFamily="49" charset="0"/>
                <a:cs typeface="Consolas" panose="020B0609020204030204" pitchFamily="49" charset="0"/>
              </a:rPr>
              <a:t>system.serviceModel</a:t>
            </a:r>
            <a:r>
              <a:rPr lang="en-GB" dirty="0">
                <a:latin typeface="Consolas" panose="020B0609020204030204" pitchFamily="49" charset="0"/>
                <a:cs typeface="Consolas" panose="020B0609020204030204" pitchFamily="49" charset="0"/>
              </a:rPr>
              <a: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&lt;services&gt;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&lt;service </a:t>
            </a:r>
            <a:r>
              <a:rPr lang="en-GB" dirty="0" smtClean="0">
                <a:latin typeface="Consolas" panose="020B0609020204030204" pitchFamily="49" charset="0"/>
                <a:cs typeface="Consolas" panose="020B0609020204030204" pitchFamily="49" charset="0"/>
              </a:rPr>
              <a:t>name="</a:t>
            </a:r>
            <a:r>
              <a:rPr lang="en-GB" dirty="0" err="1" smtClean="0">
                <a:latin typeface="Consolas" panose="020B0609020204030204" pitchFamily="49" charset="0"/>
                <a:cs typeface="Consolas" panose="020B0609020204030204" pitchFamily="49" charset="0"/>
              </a:rPr>
              <a:t>ServiceImplementation.HelloService</a:t>
            </a:r>
            <a:r>
              <a:rPr lang="en-GB" dirty="0">
                <a:latin typeface="Consolas" panose="020B0609020204030204" pitchFamily="49" charset="0"/>
                <a:cs typeface="Consolas" panose="020B0609020204030204" pitchFamily="49" charset="0"/>
              </a:rPr>
              <a: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&lt;endpoint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address="http://localhost:1664/</a:t>
            </a:r>
            <a:r>
              <a:rPr lang="en-GB" dirty="0" err="1">
                <a:latin typeface="Consolas" panose="020B0609020204030204" pitchFamily="49" charset="0"/>
                <a:cs typeface="Consolas" panose="020B0609020204030204" pitchFamily="49" charset="0"/>
              </a:rPr>
              <a:t>HelloService</a:t>
            </a:r>
            <a:r>
              <a:rPr lang="en-GB" dirty="0">
                <a:latin typeface="Consolas" panose="020B0609020204030204" pitchFamily="49" charset="0"/>
                <a:cs typeface="Consolas" panose="020B0609020204030204" pitchFamily="49" charset="0"/>
              </a:rPr>
              <a: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binding="</a:t>
            </a:r>
            <a:r>
              <a:rPr lang="en-GB" dirty="0" err="1">
                <a:latin typeface="Consolas" panose="020B0609020204030204" pitchFamily="49" charset="0"/>
                <a:cs typeface="Consolas" panose="020B0609020204030204" pitchFamily="49" charset="0"/>
              </a:rPr>
              <a:t>basicHttpBinding</a:t>
            </a:r>
            <a:r>
              <a:rPr lang="en-GB" dirty="0">
                <a:latin typeface="Consolas" panose="020B0609020204030204" pitchFamily="49" charset="0"/>
                <a:cs typeface="Consolas" panose="020B0609020204030204" pitchFamily="49" charset="0"/>
              </a:rPr>
              <a: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contract="</a:t>
            </a:r>
            <a:r>
              <a:rPr lang="en-GB" dirty="0" err="1">
                <a:latin typeface="Consolas" panose="020B0609020204030204" pitchFamily="49" charset="0"/>
                <a:cs typeface="Consolas" panose="020B0609020204030204" pitchFamily="49" charset="0"/>
              </a:rPr>
              <a:t>ServiceContract.IService</a:t>
            </a:r>
            <a:r>
              <a:rPr lang="en-GB" dirty="0">
                <a:latin typeface="Consolas" panose="020B0609020204030204" pitchFamily="49" charset="0"/>
                <a:cs typeface="Consolas" panose="020B0609020204030204" pitchFamily="49" charset="0"/>
              </a:rPr>
              <a: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&lt;/</a:t>
            </a:r>
            <a:r>
              <a:rPr lang="en-GB" dirty="0">
                <a:latin typeface="Consolas" panose="020B0609020204030204" pitchFamily="49" charset="0"/>
                <a:cs typeface="Consolas" panose="020B0609020204030204" pitchFamily="49" charset="0"/>
              </a:rPr>
              <a:t>service&gt;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&lt;/services&gt;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&lt;/</a:t>
            </a:r>
            <a:r>
              <a:rPr lang="en-GB" dirty="0" err="1">
                <a:latin typeface="Consolas" panose="020B0609020204030204" pitchFamily="49" charset="0"/>
                <a:cs typeface="Consolas" panose="020B0609020204030204" pitchFamily="49" charset="0"/>
              </a:rPr>
              <a:t>system.serviceModel</a:t>
            </a:r>
            <a:r>
              <a:rPr lang="en-GB" dirty="0">
                <a:latin typeface="Consolas" panose="020B0609020204030204" pitchFamily="49" charset="0"/>
                <a:cs typeface="Consolas" panose="020B0609020204030204" pitchFamily="49" charset="0"/>
              </a:rPr>
              <a:t>&gt;</a:t>
            </a: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62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Identifying</a:t>
            </a:r>
            <a:r>
              <a:rPr lang="fr-FR" dirty="0" smtClean="0">
                <a:ea typeface="ＭＳ Ｐゴシック" pitchFamily="34" charset="-128"/>
              </a:rPr>
              <a:t> WCF Entries in Config Files</a:t>
            </a:r>
          </a:p>
        </p:txBody>
      </p:sp>
      <p:sp>
        <p:nvSpPr>
          <p:cNvPr id="18434" name="Espace réservé du contenu 2"/>
          <p:cNvSpPr>
            <a:spLocks noGrp="1"/>
          </p:cNvSpPr>
          <p:nvPr>
            <p:ph idx="1"/>
          </p:nvPr>
        </p:nvSpPr>
        <p:spPr>
          <a:xfrm>
            <a:off x="251521" y="985292"/>
            <a:ext cx="7344816" cy="4230687"/>
          </a:xfrm>
        </p:spPr>
        <p:txBody>
          <a:bodyPr/>
          <a:lstStyle/>
          <a:p>
            <a:pPr>
              <a:spcBef>
                <a:spcPts val="600"/>
              </a:spcBef>
              <a:spcAft>
                <a:spcPts val="600"/>
              </a:spcAft>
              <a:defRPr/>
            </a:pPr>
            <a:r>
              <a:rPr lang="fr-FR" sz="2800" kern="0" dirty="0" smtClean="0">
                <a:ea typeface="ＭＳ Ｐゴシック" pitchFamily="-65" charset="-128"/>
              </a:rPr>
              <a:t>Client configuration file</a:t>
            </a:r>
            <a:endParaRPr lang="en-GB" sz="28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9" name="Organigramme : Processus 6"/>
          <p:cNvSpPr>
            <a:spLocks noChangeArrowheads="1"/>
          </p:cNvSpPr>
          <p:nvPr/>
        </p:nvSpPr>
        <p:spPr bwMode="auto">
          <a:xfrm>
            <a:off x="541357" y="1849388"/>
            <a:ext cx="8229600" cy="2810173"/>
          </a:xfrm>
          <a:prstGeom prst="roundRect">
            <a:avLst/>
          </a:prstGeom>
          <a:ln>
            <a:headEnd/>
            <a:tailEnd/>
          </a:ln>
        </p:spPr>
        <p:style>
          <a:lnRef idx="2">
            <a:schemeClr val="dk1"/>
          </a:lnRef>
          <a:fillRef idx="1">
            <a:schemeClr val="lt1"/>
          </a:fillRef>
          <a:effectRef idx="0">
            <a:schemeClr val="dk1"/>
          </a:effectRef>
          <a:fontRef idx="minor">
            <a:schemeClr val="dk1"/>
          </a:fontRef>
        </p:style>
        <p:txBody>
          <a:bodyPr anchor="ctr"/>
          <a:lstStyle>
            <a:lvl1pPr marL="381000" indent="-381000"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nSpc>
                <a:spcPct val="90000"/>
              </a:lnSpc>
              <a:buClr>
                <a:schemeClr val="hlink"/>
              </a:buClr>
              <a:buSzPct val="90000"/>
            </a:pPr>
            <a:r>
              <a:rPr lang="en-GB" dirty="0">
                <a:latin typeface="Consolas" panose="020B0609020204030204" pitchFamily="49" charset="0"/>
                <a:cs typeface="Consolas" panose="020B0609020204030204" pitchFamily="49" charset="0"/>
              </a:rPr>
              <a:t>&lt;</a:t>
            </a:r>
            <a:r>
              <a:rPr lang="en-GB" dirty="0" err="1">
                <a:latin typeface="Consolas" panose="020B0609020204030204" pitchFamily="49" charset="0"/>
                <a:cs typeface="Consolas" panose="020B0609020204030204" pitchFamily="49" charset="0"/>
              </a:rPr>
              <a:t>system.serviceModel</a:t>
            </a:r>
            <a:r>
              <a:rPr lang="en-GB" dirty="0">
                <a:latin typeface="Consolas" panose="020B0609020204030204" pitchFamily="49" charset="0"/>
                <a:cs typeface="Consolas" panose="020B0609020204030204" pitchFamily="49" charset="0"/>
              </a:rPr>
              <a: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&lt;client&gt;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&lt;endpoint name="</a:t>
            </a:r>
            <a:r>
              <a:rPr lang="en-GB" dirty="0" err="1">
                <a:latin typeface="Consolas" panose="020B0609020204030204" pitchFamily="49" charset="0"/>
                <a:cs typeface="Consolas" panose="020B0609020204030204" pitchFamily="49" charset="0"/>
              </a:rPr>
              <a:t>tcpEndpoint</a:t>
            </a:r>
            <a:r>
              <a:rPr lang="en-GB" dirty="0">
                <a:latin typeface="Consolas" panose="020B0609020204030204" pitchFamily="49" charset="0"/>
                <a:cs typeface="Consolas" panose="020B0609020204030204" pitchFamily="49" charset="0"/>
              </a:rPr>
              <a: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address="http://localhost:1664/</a:t>
            </a:r>
            <a:r>
              <a:rPr lang="en-GB" dirty="0" err="1">
                <a:latin typeface="Consolas" panose="020B0609020204030204" pitchFamily="49" charset="0"/>
                <a:cs typeface="Consolas" panose="020B0609020204030204" pitchFamily="49" charset="0"/>
              </a:rPr>
              <a:t>HelloService</a:t>
            </a:r>
            <a:r>
              <a:rPr lang="en-GB" dirty="0">
                <a:latin typeface="Consolas" panose="020B0609020204030204" pitchFamily="49" charset="0"/>
                <a:cs typeface="Consolas" panose="020B0609020204030204" pitchFamily="49" charset="0"/>
              </a:rPr>
              <a: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binding="</a:t>
            </a:r>
            <a:r>
              <a:rPr lang="en-GB" dirty="0" err="1">
                <a:latin typeface="Consolas" panose="020B0609020204030204" pitchFamily="49" charset="0"/>
                <a:cs typeface="Consolas" panose="020B0609020204030204" pitchFamily="49" charset="0"/>
              </a:rPr>
              <a:t>basicHttpBinding</a:t>
            </a:r>
            <a:r>
              <a:rPr lang="en-GB" dirty="0">
                <a:latin typeface="Consolas" panose="020B0609020204030204" pitchFamily="49" charset="0"/>
                <a:cs typeface="Consolas" panose="020B0609020204030204" pitchFamily="49" charset="0"/>
              </a:rPr>
              <a: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contract="</a:t>
            </a:r>
            <a:r>
              <a:rPr lang="en-GB" dirty="0" err="1">
                <a:latin typeface="Consolas" panose="020B0609020204030204" pitchFamily="49" charset="0"/>
                <a:cs typeface="Consolas" panose="020B0609020204030204" pitchFamily="49" charset="0"/>
              </a:rPr>
              <a:t>ServiceContract.IService</a:t>
            </a:r>
            <a:r>
              <a:rPr lang="en-GB" dirty="0">
                <a:latin typeface="Consolas" panose="020B0609020204030204" pitchFamily="49" charset="0"/>
                <a:cs typeface="Consolas" panose="020B0609020204030204" pitchFamily="49" charset="0"/>
              </a:rPr>
              <a: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   &lt;/client&gt;</a:t>
            </a:r>
          </a:p>
          <a:p>
            <a:pPr>
              <a:lnSpc>
                <a:spcPct val="90000"/>
              </a:lnSpc>
              <a:buClr>
                <a:schemeClr val="hlink"/>
              </a:buClr>
              <a:buSzPct val="90000"/>
            </a:pPr>
            <a:r>
              <a:rPr lang="en-GB" dirty="0">
                <a:latin typeface="Consolas" panose="020B0609020204030204" pitchFamily="49" charset="0"/>
                <a:cs typeface="Consolas" panose="020B0609020204030204" pitchFamily="49" charset="0"/>
              </a:rPr>
              <a:t>&lt;/</a:t>
            </a:r>
            <a:r>
              <a:rPr lang="en-GB" dirty="0" err="1">
                <a:latin typeface="Consolas" panose="020B0609020204030204" pitchFamily="49" charset="0"/>
                <a:cs typeface="Consolas" panose="020B0609020204030204" pitchFamily="49" charset="0"/>
              </a:rPr>
              <a:t>system.serviceModel</a:t>
            </a:r>
            <a:r>
              <a:rPr lang="en-GB" dirty="0">
                <a:latin typeface="Consolas" panose="020B0609020204030204" pitchFamily="49" charset="0"/>
                <a:cs typeface="Consolas" panose="020B0609020204030204" pitchFamily="49" charset="0"/>
              </a:rPr>
              <a:t>&gt;</a:t>
            </a:r>
          </a:p>
        </p:txBody>
      </p:sp>
      <p:pic>
        <p:nvPicPr>
          <p:cNvPr id="8"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759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p:cNvSpPr/>
          <p:nvPr/>
        </p:nvSpPr>
        <p:spPr>
          <a:xfrm>
            <a:off x="3969964" y="2831728"/>
            <a:ext cx="2214472" cy="1096888"/>
          </a:xfrm>
          <a:prstGeom prst="rightArrow">
            <a:avLst/>
          </a:prstGeom>
          <a:solidFill>
            <a:schemeClr val="accent2">
              <a:lumMod val="40000"/>
              <a:lumOff val="60000"/>
            </a:schemeClr>
          </a:solidFill>
          <a:ln>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33" name="Picture 23" descr="Arrows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839" y="2491928"/>
            <a:ext cx="16573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a:xfrm>
            <a:off x="1116013" y="2137420"/>
            <a:ext cx="2856197" cy="2376264"/>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Obtaining</a:t>
            </a:r>
            <a:r>
              <a:rPr lang="fr-FR" dirty="0" smtClean="0">
                <a:ea typeface="ＭＳ Ｐゴシック" pitchFamily="34" charset="-128"/>
              </a:rPr>
              <a:t> Service Information</a:t>
            </a:r>
          </a:p>
        </p:txBody>
      </p:sp>
      <p:sp>
        <p:nvSpPr>
          <p:cNvPr id="18434" name="Espace réservé du contenu 2"/>
          <p:cNvSpPr>
            <a:spLocks noGrp="1"/>
          </p:cNvSpPr>
          <p:nvPr>
            <p:ph idx="1"/>
          </p:nvPr>
        </p:nvSpPr>
        <p:spPr>
          <a:xfrm>
            <a:off x="251521" y="985292"/>
            <a:ext cx="8641654" cy="4230687"/>
          </a:xfrm>
        </p:spPr>
        <p:txBody>
          <a:bodyPr/>
          <a:lstStyle/>
          <a:p>
            <a:pPr>
              <a:spcBef>
                <a:spcPts val="600"/>
              </a:spcBef>
              <a:spcAft>
                <a:spcPts val="600"/>
              </a:spcAft>
              <a:defRPr/>
            </a:pPr>
            <a:r>
              <a:rPr lang="fr-FR" sz="2800" kern="0" dirty="0" err="1" smtClean="0">
                <a:ea typeface="ＭＳ Ｐゴシック" pitchFamily="-65" charset="-128"/>
              </a:rPr>
              <a:t>Obtain</a:t>
            </a:r>
            <a:r>
              <a:rPr lang="fr-FR" sz="2800" kern="0" dirty="0" smtClean="0">
                <a:ea typeface="ＭＳ Ｐゴシック" pitchFamily="-65" charset="-128"/>
              </a:rPr>
              <a:t> information </a:t>
            </a:r>
            <a:r>
              <a:rPr lang="fr-FR" sz="2800" kern="0" dirty="0" err="1" smtClean="0">
                <a:ea typeface="ＭＳ Ｐゴシック" pitchFamily="-65" charset="-128"/>
              </a:rPr>
              <a:t>from</a:t>
            </a:r>
            <a:r>
              <a:rPr lang="fr-FR" sz="2800" kern="0" dirty="0" smtClean="0">
                <a:ea typeface="ＭＳ Ｐゴシック" pitchFamily="-65" charset="-128"/>
              </a:rPr>
              <a:t> Service </a:t>
            </a:r>
            <a:r>
              <a:rPr lang="fr-FR" sz="2800" kern="0" dirty="0" err="1" smtClean="0">
                <a:ea typeface="ＭＳ Ｐゴシック" pitchFamily="-65" charset="-128"/>
              </a:rPr>
              <a:t>metadata</a:t>
            </a:r>
            <a:r>
              <a:rPr lang="fr-FR" sz="2800" kern="0" dirty="0" smtClean="0">
                <a:ea typeface="ＭＳ Ｐゴシック" pitchFamily="-65" charset="-128"/>
              </a:rPr>
              <a:t> and </a:t>
            </a:r>
            <a:r>
              <a:rPr lang="fr-FR" sz="2800" kern="0" dirty="0" err="1" smtClean="0">
                <a:ea typeface="ＭＳ Ｐゴシック" pitchFamily="-65" charset="-128"/>
              </a:rPr>
              <a:t>generate</a:t>
            </a:r>
            <a:r>
              <a:rPr lang="fr-FR" sz="2800" kern="0" dirty="0" smtClean="0">
                <a:ea typeface="ＭＳ Ｐゴシック" pitchFamily="-65" charset="-128"/>
              </a:rPr>
              <a:t> </a:t>
            </a:r>
            <a:r>
              <a:rPr lang="fr-FR" sz="2800" kern="0" dirty="0" err="1" smtClean="0">
                <a:ea typeface="ＭＳ Ｐゴシック" pitchFamily="-65" charset="-128"/>
              </a:rPr>
              <a:t>artifacts</a:t>
            </a:r>
            <a:endParaRPr lang="en-GB" sz="2800" kern="0" dirty="0">
              <a:ea typeface="ＭＳ Ｐゴシック" pitchFamily="-65" charset="-128"/>
            </a:endParaRPr>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6"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73522" y="2784028"/>
            <a:ext cx="8778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p:cNvSpPr>
            <a:spLocks noChangeArrowheads="1"/>
          </p:cNvSpPr>
          <p:nvPr/>
        </p:nvSpPr>
        <p:spPr bwMode="auto">
          <a:xfrm>
            <a:off x="1116014" y="2314128"/>
            <a:ext cx="2856196"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ct val="70000"/>
              </a:spcBef>
              <a:buClr>
                <a:schemeClr val="hlink"/>
              </a:buClr>
              <a:buSzPct val="90000"/>
            </a:pPr>
            <a:r>
              <a:rPr lang="en-GB" sz="2800" b="1" dirty="0">
                <a:latin typeface="+mn-lt"/>
              </a:rPr>
              <a:t>WCF Service</a:t>
            </a:r>
          </a:p>
        </p:txBody>
      </p:sp>
      <p:sp>
        <p:nvSpPr>
          <p:cNvPr id="11" name="Rectangle 12"/>
          <p:cNvSpPr>
            <a:spLocks noChangeArrowheads="1"/>
          </p:cNvSpPr>
          <p:nvPr/>
        </p:nvSpPr>
        <p:spPr bwMode="auto">
          <a:xfrm>
            <a:off x="1541747" y="4023866"/>
            <a:ext cx="1906588"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70000"/>
              </a:spcBef>
              <a:buClr>
                <a:schemeClr val="hlink"/>
              </a:buClr>
              <a:buSzPct val="90000"/>
            </a:pPr>
            <a:r>
              <a:rPr lang="en-GB"/>
              <a:t>MEX endpoint</a:t>
            </a:r>
          </a:p>
        </p:txBody>
      </p:sp>
      <p:pic>
        <p:nvPicPr>
          <p:cNvPr id="12" name="Picture 14" descr="2_Interface_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7647" y="3379341"/>
            <a:ext cx="8778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descr="arrow09_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3056169">
            <a:off x="1194254" y="3362673"/>
            <a:ext cx="5651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21"/>
          <p:cNvGrpSpPr>
            <a:grpSpLocks/>
          </p:cNvGrpSpPr>
          <p:nvPr/>
        </p:nvGrpSpPr>
        <p:grpSpPr bwMode="auto">
          <a:xfrm>
            <a:off x="6274085" y="2934841"/>
            <a:ext cx="896937" cy="1279525"/>
            <a:chOff x="4034" y="1645"/>
            <a:chExt cx="565" cy="806"/>
          </a:xfrm>
        </p:grpSpPr>
        <p:pic>
          <p:nvPicPr>
            <p:cNvPr id="17" name="Picture 16" descr="Document_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4" y="1645"/>
              <a:ext cx="38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8" descr="Document_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4" y="1705"/>
              <a:ext cx="38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9" descr="Document_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4" y="1765"/>
              <a:ext cx="38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Document_Cod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 y="1825"/>
              <a:ext cx="385"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2"/>
          <p:cNvSpPr>
            <a:spLocks noChangeArrowheads="1"/>
          </p:cNvSpPr>
          <p:nvPr/>
        </p:nvSpPr>
        <p:spPr bwMode="auto">
          <a:xfrm>
            <a:off x="5753385" y="2557016"/>
            <a:ext cx="160813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70000"/>
              </a:spcBef>
              <a:buClr>
                <a:schemeClr val="hlink"/>
              </a:buClr>
              <a:buSzPct val="90000"/>
            </a:pPr>
            <a:r>
              <a:rPr lang="en-GB"/>
              <a:t>WCF types</a:t>
            </a:r>
          </a:p>
        </p:txBody>
      </p:sp>
      <p:pic>
        <p:nvPicPr>
          <p:cNvPr id="23" name="Picture 28" descr="Document_Writing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2322" y="2942778"/>
            <a:ext cx="61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9" descr="Document_Writing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8997" y="3038028"/>
            <a:ext cx="61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0" descr="Document_Writing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3772" y="3142803"/>
            <a:ext cx="61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1" descr="Document_Writing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9972" y="3238053"/>
            <a:ext cx="6191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7" descr="Document_Schem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0263" y="2899916"/>
            <a:ext cx="109855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2388244" y="2922860"/>
            <a:ext cx="583841" cy="993775"/>
          </a:xfrm>
          <a:prstGeom prst="roundRect">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34" name="Rectangle 32"/>
          <p:cNvSpPr>
            <a:spLocks noChangeArrowheads="1"/>
          </p:cNvSpPr>
          <p:nvPr/>
        </p:nvSpPr>
        <p:spPr bwMode="auto">
          <a:xfrm>
            <a:off x="7796338" y="4310658"/>
            <a:ext cx="91281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70000"/>
              </a:spcBef>
              <a:buClr>
                <a:schemeClr val="hlink"/>
              </a:buClr>
              <a:buSzPct val="90000"/>
            </a:pPr>
            <a:r>
              <a:rPr lang="en-GB" dirty="0" err="1"/>
              <a:t>Artifacts</a:t>
            </a:r>
            <a:endParaRPr lang="en-GB" dirty="0"/>
          </a:p>
        </p:txBody>
      </p:sp>
      <p:pic>
        <p:nvPicPr>
          <p:cNvPr id="28" name="Picture 2" descr="D:\Users\Renaud\Desktop\StageFinEtudesSupinfo\Icons-New\v3\Min\Overview_SubjectPresentati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178615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Consuming</a:t>
            </a:r>
            <a:r>
              <a:rPr lang="fr-FR" dirty="0" smtClean="0">
                <a:ea typeface="ＭＳ Ｐゴシック" pitchFamily="34" charset="-128"/>
              </a:rPr>
              <a:t> a service</a:t>
            </a:r>
          </a:p>
        </p:txBody>
      </p:sp>
      <p:sp>
        <p:nvSpPr>
          <p:cNvPr id="18434" name="Espace réservé du contenu 2"/>
          <p:cNvSpPr>
            <a:spLocks noGrp="1"/>
          </p:cNvSpPr>
          <p:nvPr>
            <p:ph idx="1"/>
          </p:nvPr>
        </p:nvSpPr>
        <p:spPr>
          <a:xfrm>
            <a:off x="251520" y="985292"/>
            <a:ext cx="8641655" cy="4230687"/>
          </a:xfrm>
        </p:spPr>
        <p:txBody>
          <a:bodyPr/>
          <a:lstStyle/>
          <a:p>
            <a:r>
              <a:rPr lang="fr-FR" sz="2800" b="1" dirty="0" err="1"/>
              <a:t>Using</a:t>
            </a:r>
            <a:r>
              <a:rPr lang="fr-FR" sz="2800" b="1" dirty="0"/>
              <a:t> </a:t>
            </a:r>
            <a:r>
              <a:rPr lang="fr-FR" sz="2800" b="1" dirty="0" err="1"/>
              <a:t>generated</a:t>
            </a:r>
            <a:r>
              <a:rPr lang="fr-FR" sz="2800" b="1" dirty="0"/>
              <a:t> </a:t>
            </a:r>
            <a:r>
              <a:rPr lang="fr-FR" sz="2800" b="1" dirty="0" err="1"/>
              <a:t>artifacts</a:t>
            </a:r>
            <a:r>
              <a:rPr lang="fr-FR" sz="2800" b="1" dirty="0"/>
              <a:t> – </a:t>
            </a:r>
            <a:r>
              <a:rPr lang="fr-FR" sz="2800" b="1" dirty="0" err="1"/>
              <a:t>Mex</a:t>
            </a:r>
            <a:r>
              <a:rPr lang="fr-FR" sz="2800" b="1" dirty="0"/>
              <a:t> (</a:t>
            </a:r>
            <a:r>
              <a:rPr lang="fr-FR" sz="2800" b="1" dirty="0" err="1"/>
              <a:t>Metadata</a:t>
            </a:r>
            <a:r>
              <a:rPr lang="fr-FR" sz="2800" b="1" dirty="0"/>
              <a:t> Exchange</a:t>
            </a:r>
            <a:r>
              <a:rPr lang="fr-FR" sz="2800" b="1" dirty="0" smtClean="0"/>
              <a:t>)</a:t>
            </a:r>
          </a:p>
          <a:p>
            <a:pPr marL="914400" lvl="1" indent="-457200">
              <a:spcAft>
                <a:spcPct val="30000"/>
              </a:spcAft>
              <a:buFont typeface="+mj-lt"/>
              <a:buAutoNum type="arabicPeriod"/>
            </a:pPr>
            <a:r>
              <a:rPr lang="en-US" sz="2400" dirty="0"/>
              <a:t>Add a reference to the service (“Add Service Reference”)</a:t>
            </a:r>
          </a:p>
          <a:p>
            <a:pPr lvl="2">
              <a:spcAft>
                <a:spcPct val="30000"/>
              </a:spcAft>
            </a:pPr>
            <a:r>
              <a:rPr lang="en-US" sz="2000" dirty="0"/>
              <a:t>The tool </a:t>
            </a:r>
            <a:r>
              <a:rPr lang="en-US" sz="2000" b="1" dirty="0"/>
              <a:t>Svcutil.exe </a:t>
            </a:r>
            <a:r>
              <a:rPr lang="en-US" sz="2000" dirty="0"/>
              <a:t>generates code from the metadata of the service:</a:t>
            </a:r>
          </a:p>
          <a:p>
            <a:pPr lvl="3">
              <a:spcAft>
                <a:spcPct val="30000"/>
              </a:spcAft>
            </a:pPr>
            <a:r>
              <a:rPr lang="en-US" sz="1800" dirty="0"/>
              <a:t>Proxy classes and interface</a:t>
            </a:r>
          </a:p>
          <a:p>
            <a:pPr marL="914400" lvl="1" indent="-457200">
              <a:spcAft>
                <a:spcPct val="30000"/>
              </a:spcAft>
              <a:buFont typeface="+mj-lt"/>
              <a:buAutoNum type="arabicPeriod"/>
            </a:pPr>
            <a:r>
              <a:rPr lang="en-US" sz="2400" dirty="0"/>
              <a:t>Instantiate a proxy service class object</a:t>
            </a:r>
          </a:p>
          <a:p>
            <a:pPr marL="914400" lvl="1" indent="-457200">
              <a:spcAft>
                <a:spcPct val="30000"/>
              </a:spcAft>
              <a:buFont typeface="+mj-lt"/>
              <a:buAutoNum type="arabicPeriod"/>
            </a:pPr>
            <a:r>
              <a:rPr lang="fr-FR" sz="2400" dirty="0"/>
              <a:t>Start </a:t>
            </a:r>
            <a:r>
              <a:rPr lang="fr-FR" sz="2400" dirty="0" err="1"/>
              <a:t>calling</a:t>
            </a:r>
            <a:r>
              <a:rPr lang="fr-FR" sz="2400" dirty="0"/>
              <a:t> the </a:t>
            </a:r>
            <a:r>
              <a:rPr lang="fr-FR" sz="2400" dirty="0" err="1"/>
              <a:t>methods</a:t>
            </a:r>
            <a:r>
              <a:rPr lang="fr-FR" sz="2400" dirty="0"/>
              <a:t>…</a:t>
            </a:r>
          </a:p>
          <a:p>
            <a:endParaRPr lang="fr-FR" sz="2800" b="1" dirty="0"/>
          </a:p>
        </p:txBody>
      </p:sp>
      <p:sp>
        <p:nvSpPr>
          <p:cNvPr id="18435" name="Espace réservé du contenu 3"/>
          <p:cNvSpPr>
            <a:spLocks noGrp="1"/>
          </p:cNvSpPr>
          <p:nvPr>
            <p:ph sz="quarter" idx="13"/>
          </p:nvPr>
        </p:nvSpPr>
        <p:spPr/>
        <p:txBody>
          <a:bodyPr/>
          <a:lstStyle/>
          <a:p>
            <a:r>
              <a:rPr lang="fr-FR" dirty="0"/>
              <a:t>Host &amp; Consume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71905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Calling the Service From a Client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The client can be any type of application</a:t>
            </a:r>
          </a:p>
          <a:p>
            <a:pPr lvl="1"/>
            <a:r>
              <a:rPr lang="en-US" dirty="0" smtClean="0"/>
              <a:t>The server is called with its URI</a:t>
            </a:r>
          </a:p>
          <a:p>
            <a:pPr lvl="1"/>
            <a:r>
              <a:rPr lang="en-US" dirty="0" smtClean="0"/>
              <a:t>In Windows application, can use the </a:t>
            </a:r>
            <a:r>
              <a:rPr lang="en-US" dirty="0" err="1" smtClean="0">
                <a:latin typeface="Courier New" pitchFamily="49" charset="0"/>
                <a:cs typeface="Courier New" pitchFamily="49" charset="0"/>
              </a:rPr>
              <a:t>WebClient</a:t>
            </a:r>
            <a:r>
              <a:rPr lang="en-US" dirty="0" smtClean="0"/>
              <a:t> class and its </a:t>
            </a:r>
            <a:r>
              <a:rPr lang="en-US" dirty="0" err="1" smtClean="0">
                <a:latin typeface="Courier New" pitchFamily="49" charset="0"/>
                <a:cs typeface="Courier New" pitchFamily="49" charset="0"/>
              </a:rPr>
              <a:t>OpenRead</a:t>
            </a:r>
            <a:r>
              <a:rPr lang="en-US" dirty="0" smtClean="0"/>
              <a:t> method</a:t>
            </a:r>
          </a:p>
          <a:p>
            <a:endParaRPr lang="en-US" dirty="0" smtClean="0"/>
          </a:p>
        </p:txBody>
      </p:sp>
      <p:sp>
        <p:nvSpPr>
          <p:cNvPr id="18435" name="Espace réservé du contenu 3"/>
          <p:cNvSpPr>
            <a:spLocks noGrp="1"/>
          </p:cNvSpPr>
          <p:nvPr>
            <p:ph sz="quarter" idx="13"/>
          </p:nvPr>
        </p:nvSpPr>
        <p:spPr/>
        <p:txBody>
          <a:bodyPr/>
          <a:lstStyle/>
          <a:p>
            <a:r>
              <a:rPr lang="fr-FR" dirty="0"/>
              <a:t>Host &amp; Consume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388" y="3361676"/>
            <a:ext cx="8785225" cy="108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dirty="0" smtClean="0">
                <a:solidFill>
                  <a:srgbClr val="0000FF"/>
                </a:solidFill>
                <a:latin typeface="Courier New" pitchFamily="49" charset="0"/>
                <a:cs typeface="Courier New" pitchFamily="49" charset="0"/>
              </a:rPr>
              <a:t>var</a:t>
            </a:r>
            <a:r>
              <a:rPr lang="fr-FR" dirty="0" smtClean="0">
                <a:solidFill>
                  <a:prstClr val="black"/>
                </a:solidFill>
                <a:latin typeface="Courier New" pitchFamily="49" charset="0"/>
                <a:cs typeface="Courier New" pitchFamily="49" charset="0"/>
              </a:rPr>
              <a:t> client = </a:t>
            </a:r>
            <a:r>
              <a:rPr lang="fr-FR" dirty="0" smtClean="0">
                <a:solidFill>
                  <a:srgbClr val="0000FF"/>
                </a:solidFill>
                <a:latin typeface="Courier New" pitchFamily="49" charset="0"/>
                <a:cs typeface="Courier New" pitchFamily="49" charset="0"/>
              </a:rPr>
              <a:t>new</a:t>
            </a:r>
            <a:r>
              <a:rPr lang="fr-FR" dirty="0" smtClean="0">
                <a:solidFill>
                  <a:prstClr val="black"/>
                </a:solidFill>
                <a:latin typeface="Courier New" pitchFamily="49" charset="0"/>
                <a:cs typeface="Courier New" pitchFamily="49" charset="0"/>
              </a:rPr>
              <a:t> </a:t>
            </a:r>
            <a:r>
              <a:rPr lang="fr-FR" dirty="0" err="1" smtClean="0">
                <a:solidFill>
                  <a:srgbClr val="2B91AF"/>
                </a:solidFill>
                <a:latin typeface="Courier New" pitchFamily="49" charset="0"/>
                <a:cs typeface="Courier New" pitchFamily="49" charset="0"/>
              </a:rPr>
              <a:t>WebClient</a:t>
            </a:r>
            <a:r>
              <a:rPr lang="fr-FR" dirty="0" smtClean="0">
                <a:solidFill>
                  <a:prstClr val="black"/>
                </a:solidFill>
                <a:latin typeface="Courier New" pitchFamily="49" charset="0"/>
                <a:cs typeface="Courier New" pitchFamily="49" charset="0"/>
              </a:rPr>
              <a:t>();</a:t>
            </a:r>
          </a:p>
          <a:p>
            <a:r>
              <a:rPr lang="fr-FR" dirty="0" smtClean="0">
                <a:solidFill>
                  <a:srgbClr val="0000FF"/>
                </a:solidFill>
                <a:latin typeface="Courier New" pitchFamily="49" charset="0"/>
                <a:cs typeface="Courier New" pitchFamily="49" charset="0"/>
              </a:rPr>
              <a:t>var</a:t>
            </a:r>
            <a:r>
              <a:rPr lang="fr-FR" dirty="0" smtClean="0">
                <a:solidFill>
                  <a:prstClr val="black"/>
                </a:solidFill>
                <a:latin typeface="Courier New" pitchFamily="49" charset="0"/>
                <a:cs typeface="Courier New" pitchFamily="49" charset="0"/>
              </a:rPr>
              <a:t> </a:t>
            </a:r>
            <a:r>
              <a:rPr lang="fr-FR" dirty="0" err="1" smtClean="0">
                <a:solidFill>
                  <a:prstClr val="black"/>
                </a:solidFill>
                <a:latin typeface="Courier New" pitchFamily="49" charset="0"/>
                <a:cs typeface="Courier New" pitchFamily="49" charset="0"/>
              </a:rPr>
              <a:t>stream</a:t>
            </a:r>
            <a:r>
              <a:rPr lang="fr-FR" dirty="0" smtClean="0">
                <a:solidFill>
                  <a:prstClr val="black"/>
                </a:solidFill>
                <a:latin typeface="Courier New" pitchFamily="49" charset="0"/>
                <a:cs typeface="Courier New" pitchFamily="49" charset="0"/>
              </a:rPr>
              <a:t> = </a:t>
            </a:r>
            <a:r>
              <a:rPr lang="fr-FR" dirty="0" err="1" smtClean="0">
                <a:solidFill>
                  <a:prstClr val="black"/>
                </a:solidFill>
                <a:latin typeface="Courier New" pitchFamily="49" charset="0"/>
                <a:cs typeface="Courier New" pitchFamily="49" charset="0"/>
              </a:rPr>
              <a:t>client.OpenRead</a:t>
            </a:r>
            <a:r>
              <a:rPr lang="fr-FR" dirty="0" smtClean="0">
                <a:solidFill>
                  <a:prstClr val="black"/>
                </a:solidFill>
                <a:latin typeface="Courier New" pitchFamily="49" charset="0"/>
                <a:cs typeface="Courier New" pitchFamily="49" charset="0"/>
              </a:rPr>
              <a:t>(</a:t>
            </a:r>
            <a:r>
              <a:rPr lang="fr-FR" dirty="0" smtClean="0">
                <a:solidFill>
                  <a:srgbClr val="A31515"/>
                </a:solidFill>
                <a:latin typeface="Courier New" pitchFamily="49" charset="0"/>
                <a:cs typeface="Courier New" pitchFamily="49" charset="0"/>
              </a:rPr>
              <a:t>"http://localhost:8000/Teachers"</a:t>
            </a:r>
            <a:r>
              <a:rPr lang="fr-FR" dirty="0" smtClean="0">
                <a:solidFill>
                  <a:prstClr val="black"/>
                </a:solidFill>
                <a:latin typeface="Courier New" pitchFamily="49" charset="0"/>
                <a:cs typeface="Courier New" pitchFamily="49" charset="0"/>
              </a:rPr>
              <a:t>);</a:t>
            </a:r>
            <a:endParaRPr lang="fr-FR"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Calling the Service From a Client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Returned JSON data can be de-serialized with the </a:t>
            </a:r>
            <a:r>
              <a:rPr lang="en-US" dirty="0" err="1" smtClean="0">
                <a:latin typeface="Courier New" pitchFamily="49" charset="0"/>
                <a:cs typeface="Courier New" pitchFamily="49" charset="0"/>
              </a:rPr>
              <a:t>DataContractJsonSerializer</a:t>
            </a:r>
            <a:r>
              <a:rPr lang="en-US" dirty="0" smtClean="0"/>
              <a:t> class</a:t>
            </a:r>
          </a:p>
          <a:p>
            <a:pPr lvl="1"/>
            <a:r>
              <a:rPr lang="en-US" dirty="0" smtClean="0"/>
              <a:t>In the </a:t>
            </a:r>
            <a:r>
              <a:rPr lang="en-US" dirty="0" err="1" smtClean="0">
                <a:latin typeface="Courier New" pitchFamily="49" charset="0"/>
                <a:cs typeface="Courier New" pitchFamily="49" charset="0"/>
              </a:rPr>
              <a:t>System.Runtime.Serialization.Json</a:t>
            </a:r>
            <a:r>
              <a:rPr lang="en-US" dirty="0" smtClean="0"/>
              <a:t> namespace</a:t>
            </a:r>
          </a:p>
          <a:p>
            <a:endParaRPr lang="en-US" dirty="0" smtClean="0"/>
          </a:p>
        </p:txBody>
      </p:sp>
      <p:sp>
        <p:nvSpPr>
          <p:cNvPr id="18435" name="Espace réservé du contenu 3"/>
          <p:cNvSpPr>
            <a:spLocks noGrp="1"/>
          </p:cNvSpPr>
          <p:nvPr>
            <p:ph sz="quarter" idx="13"/>
          </p:nvPr>
        </p:nvSpPr>
        <p:spPr/>
        <p:txBody>
          <a:bodyPr/>
          <a:lstStyle/>
          <a:p>
            <a:r>
              <a:rPr lang="fr-FR" dirty="0"/>
              <a:t>Host &amp; Consume</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388" y="3289668"/>
            <a:ext cx="8785225" cy="1080000"/>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r>
              <a:rPr lang="fr-FR" dirty="0" smtClean="0">
                <a:solidFill>
                  <a:srgbClr val="0000FF"/>
                </a:solidFill>
                <a:latin typeface="Courier New" pitchFamily="49" charset="0"/>
                <a:cs typeface="Courier New" pitchFamily="49" charset="0"/>
              </a:rPr>
              <a:t>var</a:t>
            </a:r>
            <a:r>
              <a:rPr lang="fr-FR" dirty="0" smtClean="0">
                <a:solidFill>
                  <a:prstClr val="black"/>
                </a:solidFill>
                <a:latin typeface="Courier New" pitchFamily="49" charset="0"/>
                <a:cs typeface="Courier New" pitchFamily="49" charset="0"/>
              </a:rPr>
              <a:t> </a:t>
            </a:r>
            <a:r>
              <a:rPr lang="fr-FR" dirty="0" err="1" smtClean="0">
                <a:solidFill>
                  <a:prstClr val="black"/>
                </a:solidFill>
                <a:latin typeface="Courier New" pitchFamily="49" charset="0"/>
                <a:cs typeface="Courier New" pitchFamily="49" charset="0"/>
              </a:rPr>
              <a:t>ser</a:t>
            </a:r>
            <a:r>
              <a:rPr lang="fr-FR" dirty="0" smtClean="0">
                <a:solidFill>
                  <a:prstClr val="black"/>
                </a:solidFill>
                <a:latin typeface="Courier New" pitchFamily="49" charset="0"/>
                <a:cs typeface="Courier New" pitchFamily="49" charset="0"/>
              </a:rPr>
              <a:t> = </a:t>
            </a:r>
            <a:r>
              <a:rPr lang="fr-FR" dirty="0" smtClean="0">
                <a:solidFill>
                  <a:srgbClr val="0000FF"/>
                </a:solidFill>
                <a:latin typeface="Courier New" pitchFamily="49" charset="0"/>
                <a:cs typeface="Courier New" pitchFamily="49" charset="0"/>
              </a:rPr>
              <a:t>new</a:t>
            </a:r>
            <a:r>
              <a:rPr lang="fr-FR" dirty="0" smtClean="0">
                <a:solidFill>
                  <a:prstClr val="black"/>
                </a:solidFill>
                <a:latin typeface="Courier New" pitchFamily="49" charset="0"/>
                <a:cs typeface="Courier New" pitchFamily="49" charset="0"/>
              </a:rPr>
              <a:t> 	</a:t>
            </a:r>
            <a:r>
              <a:rPr lang="fr-FR" dirty="0" err="1" smtClean="0">
                <a:solidFill>
                  <a:srgbClr val="2B91AF"/>
                </a:solidFill>
                <a:latin typeface="Courier New" pitchFamily="49" charset="0"/>
                <a:cs typeface="Courier New" pitchFamily="49" charset="0"/>
              </a:rPr>
              <a:t>DataContractJsonSerializer</a:t>
            </a:r>
            <a:r>
              <a:rPr lang="fr-FR" dirty="0" smtClean="0">
                <a:solidFill>
                  <a:prstClr val="black"/>
                </a:solidFill>
                <a:latin typeface="Courier New" pitchFamily="49" charset="0"/>
                <a:cs typeface="Courier New" pitchFamily="49" charset="0"/>
              </a:rPr>
              <a:t>(</a:t>
            </a:r>
            <a:r>
              <a:rPr lang="fr-FR" dirty="0" err="1" smtClean="0">
                <a:solidFill>
                  <a:srgbClr val="0000FF"/>
                </a:solidFill>
                <a:latin typeface="Courier New" pitchFamily="49" charset="0"/>
                <a:cs typeface="Courier New" pitchFamily="49" charset="0"/>
              </a:rPr>
              <a:t>typeof</a:t>
            </a:r>
            <a:r>
              <a:rPr lang="fr-FR" dirty="0" smtClean="0">
                <a:solidFill>
                  <a:prstClr val="black"/>
                </a:solidFill>
                <a:latin typeface="Courier New" pitchFamily="49" charset="0"/>
                <a:cs typeface="Courier New" pitchFamily="49" charset="0"/>
              </a:rPr>
              <a:t>(</a:t>
            </a:r>
            <a:r>
              <a:rPr lang="fr-FR" dirty="0" smtClean="0">
                <a:solidFill>
                  <a:srgbClr val="2B91AF"/>
                </a:solidFill>
                <a:latin typeface="Courier New" pitchFamily="49" charset="0"/>
                <a:cs typeface="Courier New" pitchFamily="49" charset="0"/>
              </a:rPr>
              <a:t>List</a:t>
            </a:r>
            <a:r>
              <a:rPr lang="fr-FR" dirty="0" smtClean="0">
                <a:solidFill>
                  <a:prstClr val="black"/>
                </a:solidFill>
                <a:latin typeface="Courier New" pitchFamily="49" charset="0"/>
                <a:cs typeface="Courier New" pitchFamily="49" charset="0"/>
              </a:rPr>
              <a:t>&lt;</a:t>
            </a:r>
            <a:r>
              <a:rPr lang="fr-FR" dirty="0" smtClean="0">
                <a:solidFill>
                  <a:srgbClr val="2B91AF"/>
                </a:solidFill>
                <a:latin typeface="Courier New" pitchFamily="49" charset="0"/>
                <a:cs typeface="Courier New" pitchFamily="49" charset="0"/>
              </a:rPr>
              <a:t>Teacher</a:t>
            </a:r>
            <a:r>
              <a:rPr lang="fr-FR" dirty="0" smtClean="0">
                <a:solidFill>
                  <a:prstClr val="black"/>
                </a:solidFill>
                <a:latin typeface="Courier New" pitchFamily="49" charset="0"/>
                <a:cs typeface="Courier New" pitchFamily="49" charset="0"/>
              </a:rPr>
              <a:t>&gt;));</a:t>
            </a:r>
          </a:p>
          <a:p>
            <a:r>
              <a:rPr lang="en-US" dirty="0" err="1" smtClean="0">
                <a:solidFill>
                  <a:srgbClr val="0000FF"/>
                </a:solidFill>
                <a:latin typeface="Courier New" pitchFamily="49" charset="0"/>
                <a:cs typeface="Courier New" pitchFamily="49" charset="0"/>
              </a:rPr>
              <a:t>var</a:t>
            </a:r>
            <a:r>
              <a:rPr lang="en-US" dirty="0" smtClean="0">
                <a:solidFill>
                  <a:prstClr val="black"/>
                </a:solidFill>
                <a:latin typeface="Courier New" pitchFamily="49" charset="0"/>
                <a:cs typeface="Courier New" pitchFamily="49" charset="0"/>
              </a:rPr>
              <a:t> teachers = </a:t>
            </a:r>
            <a:r>
              <a:rPr lang="en-US" dirty="0" err="1" smtClean="0">
                <a:solidFill>
                  <a:prstClr val="black"/>
                </a:solidFill>
                <a:latin typeface="Courier New" pitchFamily="49" charset="0"/>
                <a:cs typeface="Courier New" pitchFamily="49" charset="0"/>
              </a:rPr>
              <a:t>ser.ReadObject</a:t>
            </a:r>
            <a:r>
              <a:rPr lang="en-US" dirty="0" smtClean="0">
                <a:solidFill>
                  <a:prstClr val="black"/>
                </a:solidFill>
                <a:latin typeface="Courier New" pitchFamily="49" charset="0"/>
                <a:cs typeface="Courier New" pitchFamily="49" charset="0"/>
              </a:rPr>
              <a:t>(stream) </a:t>
            </a:r>
            <a:r>
              <a:rPr lang="en-US" dirty="0" smtClean="0">
                <a:solidFill>
                  <a:srgbClr val="0000FF"/>
                </a:solidFill>
                <a:latin typeface="Courier New" pitchFamily="49" charset="0"/>
                <a:cs typeface="Courier New" pitchFamily="49" charset="0"/>
              </a:rPr>
              <a:t>as</a:t>
            </a:r>
            <a:r>
              <a:rPr lang="en-US" dirty="0" smtClean="0">
                <a:solidFill>
                  <a:prstClr val="black"/>
                </a:solidFill>
                <a:latin typeface="Courier New" pitchFamily="49" charset="0"/>
                <a:cs typeface="Courier New" pitchFamily="49" charset="0"/>
              </a:rPr>
              <a:t> </a:t>
            </a:r>
            <a:r>
              <a:rPr lang="en-US" dirty="0" smtClean="0">
                <a:solidFill>
                  <a:srgbClr val="2B91AF"/>
                </a:solidFill>
                <a:latin typeface="Courier New" pitchFamily="49" charset="0"/>
                <a:cs typeface="Courier New" pitchFamily="49" charset="0"/>
              </a:rPr>
              <a:t>List</a:t>
            </a:r>
            <a:r>
              <a:rPr lang="en-US" dirty="0" smtClean="0">
                <a:solidFill>
                  <a:prstClr val="black"/>
                </a:solidFill>
                <a:latin typeface="Courier New" pitchFamily="49" charset="0"/>
                <a:cs typeface="Courier New" pitchFamily="49" charset="0"/>
              </a:rPr>
              <a:t>&lt;</a:t>
            </a:r>
            <a:r>
              <a:rPr lang="en-US" dirty="0" smtClean="0">
                <a:solidFill>
                  <a:srgbClr val="2B91AF"/>
                </a:solidFill>
                <a:latin typeface="Courier New" pitchFamily="49" charset="0"/>
                <a:cs typeface="Courier New" pitchFamily="49" charset="0"/>
              </a:rPr>
              <a:t>Teacher</a:t>
            </a:r>
            <a:r>
              <a:rPr lang="en-US" dirty="0" smtClean="0">
                <a:solidFill>
                  <a:prstClr val="black"/>
                </a:solidFill>
                <a:latin typeface="Courier New" pitchFamily="49" charset="0"/>
                <a:cs typeface="Courier New" pitchFamily="49" charset="0"/>
              </a:rPr>
              <a:t>&gt;;</a:t>
            </a:r>
            <a:endParaRPr lang="en-US" dirty="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cstate="print">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332244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Quiz</a:t>
            </a:r>
            <a:endParaRPr lang="en-US" dirty="0"/>
          </a:p>
        </p:txBody>
      </p:sp>
      <p:pic>
        <p:nvPicPr>
          <p:cNvPr id="8" name="Picture 2" descr="D:\Users\Renaud\Desktop\StageFinEtudesSupinfo\Icons-New\v3\Min\Ques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Espace réservé du contenu 2"/>
          <p:cNvSpPr>
            <a:spLocks noGrp="1"/>
          </p:cNvSpPr>
          <p:nvPr>
            <p:ph idx="1"/>
          </p:nvPr>
        </p:nvSpPr>
        <p:spPr>
          <a:xfrm>
            <a:off x="323528" y="1128713"/>
            <a:ext cx="8712968" cy="4230687"/>
          </a:xfrm>
        </p:spPr>
        <p:txBody>
          <a:bodyPr/>
          <a:lstStyle/>
          <a:p>
            <a:pPr marL="0" indent="0">
              <a:buNone/>
            </a:pPr>
            <a:r>
              <a:rPr lang="en-US" dirty="0" smtClean="0"/>
              <a:t>Name some WCF frameworks:</a:t>
            </a:r>
          </a:p>
          <a:p>
            <a:pPr marL="0" indent="0">
              <a:buNone/>
            </a:pPr>
            <a:r>
              <a:rPr lang="en-US" spc="-300" dirty="0" smtClean="0">
                <a:cs typeface="Courier New" pitchFamily="49" charset="0"/>
              </a:rPr>
              <a:t>_________________________________________________________</a:t>
            </a:r>
          </a:p>
          <a:p>
            <a:pPr marL="0" indent="0">
              <a:buNone/>
            </a:pPr>
            <a:endParaRPr lang="en-US" dirty="0" smtClean="0"/>
          </a:p>
          <a:p>
            <a:pPr marL="0" indent="0">
              <a:buNone/>
            </a:pPr>
            <a:r>
              <a:rPr lang="en-US" dirty="0" smtClean="0"/>
              <a:t>On what standards are the WCF Data Services based?</a:t>
            </a:r>
          </a:p>
          <a:p>
            <a:pPr marL="0" indent="0">
              <a:buNone/>
            </a:pPr>
            <a:r>
              <a:rPr lang="en-US" spc="-300" dirty="0" smtClean="0">
                <a:cs typeface="Courier New" pitchFamily="49" charset="0"/>
              </a:rPr>
              <a:t>_________________________________________________________</a:t>
            </a:r>
          </a:p>
          <a:p>
            <a:pPr marL="0" indent="0">
              <a:buNone/>
            </a:pPr>
            <a:endParaRPr lang="en-US" spc="-300" dirty="0" smtClean="0">
              <a:cs typeface="Courier New" pitchFamily="49" charset="0"/>
            </a:endParaRPr>
          </a:p>
          <a:p>
            <a:pPr marL="0" indent="0">
              <a:buNone/>
            </a:pPr>
            <a:r>
              <a:rPr lang="en-US" dirty="0" smtClean="0"/>
              <a:t>Which client applications can use WCF?</a:t>
            </a:r>
          </a:p>
          <a:p>
            <a:pPr marL="0" indent="0">
              <a:buNone/>
            </a:pPr>
            <a:r>
              <a:rPr lang="en-US" spc="-150" dirty="0" smtClean="0"/>
              <a:t>___________________________________________________</a:t>
            </a:r>
          </a:p>
          <a:p>
            <a:pPr marL="0" indent="0">
              <a:buNone/>
            </a:pPr>
            <a:endParaRPr lang="en-US" spc="-300" dirty="0" smtClean="0">
              <a:cs typeface="Courier New" pitchFamily="49" charset="0"/>
            </a:endParaRPr>
          </a:p>
        </p:txBody>
      </p:sp>
    </p:spTree>
    <p:extLst>
      <p:ext uri="{BB962C8B-B14F-4D97-AF65-F5344CB8AC3E}">
        <p14:creationId xmlns:p14="http://schemas.microsoft.com/office/powerpoint/2010/main" val="263604623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800" dirty="0" err="1" smtClean="0"/>
              <a:t>Create</a:t>
            </a:r>
            <a:r>
              <a:rPr lang="fr-FR" sz="2800" dirty="0" smtClean="0"/>
              <a:t> a simple application </a:t>
            </a:r>
            <a:r>
              <a:rPr lang="fr-FR" sz="2800" dirty="0" err="1" smtClean="0"/>
              <a:t>that</a:t>
            </a:r>
            <a:r>
              <a:rPr lang="fr-FR" sz="2800" dirty="0" smtClean="0"/>
              <a:t> </a:t>
            </a:r>
            <a:r>
              <a:rPr lang="fr-FR" sz="2800" dirty="0" err="1" smtClean="0"/>
              <a:t>will</a:t>
            </a:r>
            <a:r>
              <a:rPr lang="fr-FR" sz="2800" dirty="0" smtClean="0"/>
              <a:t> consume </a:t>
            </a:r>
            <a:r>
              <a:rPr lang="fr-FR" sz="2800" dirty="0" err="1" smtClean="0"/>
              <a:t>your</a:t>
            </a:r>
            <a:r>
              <a:rPr lang="fr-FR" sz="2800" dirty="0" smtClean="0"/>
              <a:t> </a:t>
            </a:r>
            <a:r>
              <a:rPr lang="fr-FR" sz="2800" dirty="0" err="1" smtClean="0"/>
              <a:t>previously</a:t>
            </a:r>
            <a:r>
              <a:rPr lang="fr-FR" sz="2800" dirty="0" smtClean="0"/>
              <a:t> </a:t>
            </a:r>
            <a:r>
              <a:rPr lang="fr-FR" sz="2800" dirty="0" err="1" smtClean="0"/>
              <a:t>created</a:t>
            </a:r>
            <a:r>
              <a:rPr lang="fr-FR" sz="2800" dirty="0" smtClean="0"/>
              <a:t> service</a:t>
            </a:r>
          </a:p>
          <a:p>
            <a:endParaRPr lang="fr-FR" dirty="0"/>
          </a:p>
          <a:p>
            <a:r>
              <a:rPr lang="fr-FR" dirty="0" smtClean="0"/>
              <a:t>Change binding </a:t>
            </a:r>
            <a:r>
              <a:rPr lang="fr-FR" dirty="0" err="1" smtClean="0"/>
              <a:t>from</a:t>
            </a:r>
            <a:r>
              <a:rPr lang="fr-FR" dirty="0" smtClean="0"/>
              <a:t> HTTP to TCP and </a:t>
            </a:r>
            <a:r>
              <a:rPr lang="fr-FR" dirty="0" err="1" smtClean="0"/>
              <a:t>make</a:t>
            </a:r>
            <a:r>
              <a:rPr lang="fr-FR" dirty="0" smtClean="0"/>
              <a:t> </a:t>
            </a:r>
            <a:r>
              <a:rPr lang="fr-FR" dirty="0" err="1" smtClean="0"/>
              <a:t>it</a:t>
            </a:r>
            <a:r>
              <a:rPr lang="fr-FR" dirty="0" smtClean="0"/>
              <a:t> </a:t>
            </a:r>
            <a:r>
              <a:rPr lang="fr-FR" dirty="0" err="1" smtClean="0"/>
              <a:t>work</a:t>
            </a:r>
            <a:endParaRPr lang="fr-FR" dirty="0" smtClean="0"/>
          </a:p>
        </p:txBody>
      </p:sp>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Exercise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smtClean="0">
                <a:ea typeface="ＭＳ Ｐゴシック" pitchFamily="34" charset="-128"/>
              </a:rPr>
              <a:t>Oriented</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Overview_SubjectPresen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247740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pPr>
              <a:defRPr/>
            </a:pPr>
            <a:r>
              <a:rPr lang="en-US" dirty="0" smtClean="0">
                <a:ea typeface="MS PGothic" charset="0"/>
                <a:cs typeface="Myriad Pro"/>
              </a:rPr>
              <a:t>WCF and Web Services</a:t>
            </a:r>
          </a:p>
        </p:txBody>
      </p:sp>
      <p:pic>
        <p:nvPicPr>
          <p:cNvPr id="16386" name="Picture 2" descr="D:\Users\Renaud\Desktop\StageFinEtudesSupinfo\Icons-New\v3\Min\Conclus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Introduction to Services</a:t>
            </a:r>
            <a:endParaRPr lang="fr-FR" dirty="0" smtClean="0">
              <a:ea typeface="ＭＳ Ｐゴシック" pitchFamily="34" charset="-128"/>
            </a:endParaRPr>
          </a:p>
        </p:txBody>
      </p:sp>
      <p:sp>
        <p:nvSpPr>
          <p:cNvPr id="18434" name="Espace réservé du contenu 2"/>
          <p:cNvSpPr>
            <a:spLocks noGrp="1"/>
          </p:cNvSpPr>
          <p:nvPr>
            <p:ph idx="1"/>
          </p:nvPr>
        </p:nvSpPr>
        <p:spPr>
          <a:xfrm>
            <a:off x="251520" y="1128713"/>
            <a:ext cx="8641655" cy="4230687"/>
          </a:xfrm>
        </p:spPr>
        <p:txBody>
          <a:bodyPr/>
          <a:lstStyle/>
          <a:p>
            <a:pPr eaLnBrk="1" hangingPunct="1">
              <a:spcAft>
                <a:spcPct val="30000"/>
              </a:spcAft>
            </a:pPr>
            <a:r>
              <a:rPr lang="en-US" sz="2800" dirty="0"/>
              <a:t>A service and clients communicates by messages.</a:t>
            </a:r>
          </a:p>
          <a:p>
            <a:pPr eaLnBrk="1" hangingPunct="1">
              <a:spcAft>
                <a:spcPct val="30000"/>
              </a:spcAft>
            </a:pPr>
            <a:r>
              <a:rPr lang="en-US" sz="2800" dirty="0"/>
              <a:t>A client sends a request, the server sends back a response.</a:t>
            </a:r>
          </a:p>
        </p:txBody>
      </p:sp>
      <p:sp>
        <p:nvSpPr>
          <p:cNvPr id="18435" name="Espace réservé du contenu 3"/>
          <p:cNvSpPr>
            <a:spLocks noGrp="1"/>
          </p:cNvSpPr>
          <p:nvPr>
            <p:ph sz="quarter" idx="13"/>
          </p:nvPr>
        </p:nvSpPr>
        <p:spPr/>
        <p:txBody>
          <a:bodyPr/>
          <a:lstStyle/>
          <a:p>
            <a:r>
              <a:rPr lang="fr-FR" dirty="0">
                <a:ea typeface="ＭＳ Ｐゴシック" pitchFamily="34" charset="-128"/>
              </a:rPr>
              <a:t>Service </a:t>
            </a:r>
            <a:r>
              <a:rPr lang="fr-FR" dirty="0" err="1">
                <a:ea typeface="ＭＳ Ｐゴシック" pitchFamily="34" charset="-128"/>
              </a:rPr>
              <a:t>Oriented</a:t>
            </a:r>
            <a:r>
              <a:rPr lang="fr-FR" dirty="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 name="Picture 1"/>
          <p:cNvPicPr>
            <a:picLocks noChangeAspect="1"/>
          </p:cNvPicPr>
          <p:nvPr/>
        </p:nvPicPr>
        <p:blipFill>
          <a:blip r:embed="rId3"/>
          <a:stretch>
            <a:fillRect/>
          </a:stretch>
        </p:blipFill>
        <p:spPr>
          <a:xfrm>
            <a:off x="2123728" y="2425452"/>
            <a:ext cx="4680520" cy="2772212"/>
          </a:xfrm>
          <a:prstGeom prst="rect">
            <a:avLst/>
          </a:prstGeom>
        </p:spPr>
      </p:pic>
      <p:pic>
        <p:nvPicPr>
          <p:cNvPr id="8" name="Picture 2" descr="D:\Users\Renaud\Desktop\StageFinEtudesSupinfo\Icons-New\v3\Min\Overview_SubjectPresent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752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493215-9C14-4796-A75E-29FB242054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6DC40F-C2AC-4163-AD50-8E074236329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58A062-036D-4548-A68B-8A384AEA3C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4703</Words>
  <Application>Microsoft Macintosh PowerPoint</Application>
  <PresentationFormat>Présentation à l'écran (16:10)</PresentationFormat>
  <Paragraphs>1086</Paragraphs>
  <Slides>89</Slides>
  <Notes>70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89</vt:i4>
      </vt:variant>
    </vt:vector>
  </HeadingPairs>
  <TitlesOfParts>
    <vt:vector size="101" baseType="lpstr">
      <vt:lpstr>Arial Black</vt:lpstr>
      <vt:lpstr>Calibri</vt:lpstr>
      <vt:lpstr>Calibri (Heading)</vt:lpstr>
      <vt:lpstr>Consolas</vt:lpstr>
      <vt:lpstr>Courier New</vt:lpstr>
      <vt:lpstr>MS PGothic</vt:lpstr>
      <vt:lpstr>ＭＳ Ｐゴシック</vt:lpstr>
      <vt:lpstr>Myriad Pro</vt:lpstr>
      <vt:lpstr>Verdana</vt:lpstr>
      <vt:lpstr>Wingdings</vt:lpstr>
      <vt:lpstr>Arial</vt:lpstr>
      <vt:lpstr>SUPINFOTheme</vt:lpstr>
      <vt:lpstr>Présentation PowerPoint</vt:lpstr>
      <vt:lpstr>Objectives</vt:lpstr>
      <vt:lpstr>Course plan</vt:lpstr>
      <vt:lpstr>Service oriented architecture</vt:lpstr>
      <vt:lpstr>Introduction to Services</vt:lpstr>
      <vt:lpstr>Introduction to Services</vt:lpstr>
      <vt:lpstr>Introduction to Services</vt:lpstr>
      <vt:lpstr>Introduction to Services</vt:lpstr>
      <vt:lpstr>Introduction to Services</vt:lpstr>
      <vt:lpstr>Advantages and Disadvantages</vt:lpstr>
      <vt:lpstr>SOA Data Exchange</vt:lpstr>
      <vt:lpstr>SOAProtocol</vt:lpstr>
      <vt:lpstr>Composition of a Message</vt:lpstr>
      <vt:lpstr>Composition of a Message</vt:lpstr>
      <vt:lpstr>SOAP Protocol example</vt:lpstr>
      <vt:lpstr>SOA Call Definition Exchange</vt:lpstr>
      <vt:lpstr>WSDL Format</vt:lpstr>
      <vt:lpstr>WSDL Format</vt:lpstr>
      <vt:lpstr>WSDL Format</vt:lpstr>
      <vt:lpstr>Présentation PowerPoint</vt:lpstr>
      <vt:lpstr>UDDI Directory</vt:lpstr>
      <vt:lpstr>UDDI Directory</vt:lpstr>
      <vt:lpstr>SOA Facts</vt:lpstr>
      <vt:lpstr>SOA Facts</vt:lpstr>
      <vt:lpstr>Questions?</vt:lpstr>
      <vt:lpstr>Services in .NET</vt:lpstr>
      <vt:lpstr>A Unified Programming Model</vt:lpstr>
      <vt:lpstr>Windows Communication Foundation</vt:lpstr>
      <vt:lpstr>Windows Communication Foundation</vt:lpstr>
      <vt:lpstr>3 Options</vt:lpstr>
      <vt:lpstr>WCF Service Frameworks</vt:lpstr>
      <vt:lpstr>WCF</vt:lpstr>
      <vt:lpstr>WCF</vt:lpstr>
      <vt:lpstr>WCF Web HTTP Services</vt:lpstr>
      <vt:lpstr>WCF Web HTTP Services</vt:lpstr>
      <vt:lpstr>JSON</vt:lpstr>
      <vt:lpstr>Présentation PowerPoint</vt:lpstr>
      <vt:lpstr>Présentation PowerPoint</vt:lpstr>
      <vt:lpstr>WCF Service Frameworks</vt:lpstr>
      <vt:lpstr>WCF Data Services</vt:lpstr>
      <vt:lpstr>WCF RIA Services</vt:lpstr>
      <vt:lpstr>WCF and SOA</vt:lpstr>
      <vt:lpstr>Questions?</vt:lpstr>
      <vt:lpstr>Exercise (1/6)</vt:lpstr>
      <vt:lpstr>Exercise (2/6)</vt:lpstr>
      <vt:lpstr>Exercise (3/6)</vt:lpstr>
      <vt:lpstr>Exercise (4/6)</vt:lpstr>
      <vt:lpstr>Exercise (5/6)</vt:lpstr>
      <vt:lpstr>Exercise (6/6)</vt:lpstr>
      <vt:lpstr>WCF Services</vt:lpstr>
      <vt:lpstr>Service Definition</vt:lpstr>
      <vt:lpstr>Service Definition</vt:lpstr>
      <vt:lpstr>Example of a Simple Contract</vt:lpstr>
      <vt:lpstr>The ServiceContract Attribute</vt:lpstr>
      <vt:lpstr>The ServiceContract Attribute</vt:lpstr>
      <vt:lpstr>The OperationContract Attribute</vt:lpstr>
      <vt:lpstr>Data and messages</vt:lpstr>
      <vt:lpstr>Data and messages</vt:lpstr>
      <vt:lpstr>Defining a data contract</vt:lpstr>
      <vt:lpstr>Implementing a service contract</vt:lpstr>
      <vt:lpstr>Présentation PowerPoint</vt:lpstr>
      <vt:lpstr>Questions?</vt:lpstr>
      <vt:lpstr>Host &amp; Consume</vt:lpstr>
      <vt:lpstr>Where are we?</vt:lpstr>
      <vt:lpstr>The ABC of Endpoints</vt:lpstr>
      <vt:lpstr>Sending a WCF Message</vt:lpstr>
      <vt:lpstr>Sending a WCF Message</vt:lpstr>
      <vt:lpstr>Receiving a WCF Message</vt:lpstr>
      <vt:lpstr>What’s inside a service ?</vt:lpstr>
      <vt:lpstr>Life Cycle of a Self-Hosted WCF Service</vt:lpstr>
      <vt:lpstr>Life Cycle of a Self-Hosted WCF Service</vt:lpstr>
      <vt:lpstr>Hosting the Service (1/3)</vt:lpstr>
      <vt:lpstr>Hosting the Service (2/3)</vt:lpstr>
      <vt:lpstr>Hosting the Service (3/3)</vt:lpstr>
      <vt:lpstr>Calling a WCF Service</vt:lpstr>
      <vt:lpstr>Calling a WCF Service</vt:lpstr>
      <vt:lpstr>Sending a WCF Message</vt:lpstr>
      <vt:lpstr>Consuming a service</vt:lpstr>
      <vt:lpstr>File-based configuration</vt:lpstr>
      <vt:lpstr>Identifying WCF Entries in Config Files</vt:lpstr>
      <vt:lpstr>Identifying WCF Entries in Config Files</vt:lpstr>
      <vt:lpstr>Obtaining Service Information</vt:lpstr>
      <vt:lpstr>Consuming a service</vt:lpstr>
      <vt:lpstr>Calling the Service From a Client</vt:lpstr>
      <vt:lpstr>Calling the Service From a Client</vt:lpstr>
      <vt:lpstr>Questions?</vt:lpstr>
      <vt:lpstr>Quiz</vt:lpstr>
      <vt:lpstr>Exercise</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2016-01-20T08:05:09Z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