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4"/>
  </p:sldMasterIdLst>
  <p:notesMasterIdLst>
    <p:notesMasterId r:id="rId75"/>
  </p:notesMasterIdLst>
  <p:handoutMasterIdLst>
    <p:handoutMasterId r:id="rId76"/>
  </p:handoutMasterIdLst>
  <p:sldIdLst>
    <p:sldId id="444" r:id="rId5"/>
    <p:sldId id="456" r:id="rId6"/>
    <p:sldId id="457" r:id="rId7"/>
    <p:sldId id="453" r:id="rId8"/>
    <p:sldId id="1104" r:id="rId9"/>
    <p:sldId id="1165" r:id="rId10"/>
    <p:sldId id="1163" r:id="rId11"/>
    <p:sldId id="1164" r:id="rId12"/>
    <p:sldId id="1166" r:id="rId13"/>
    <p:sldId id="1167" r:id="rId14"/>
    <p:sldId id="1168" r:id="rId15"/>
    <p:sldId id="1169" r:id="rId16"/>
    <p:sldId id="1170" r:id="rId17"/>
    <p:sldId id="1171" r:id="rId18"/>
    <p:sldId id="1172" r:id="rId19"/>
    <p:sldId id="1183" r:id="rId20"/>
    <p:sldId id="1184" r:id="rId21"/>
    <p:sldId id="1182" r:id="rId22"/>
    <p:sldId id="1185" r:id="rId23"/>
    <p:sldId id="1186" r:id="rId24"/>
    <p:sldId id="1187" r:id="rId25"/>
    <p:sldId id="1188" r:id="rId26"/>
    <p:sldId id="1189" r:id="rId27"/>
    <p:sldId id="1190" r:id="rId28"/>
    <p:sldId id="1191" r:id="rId29"/>
    <p:sldId id="1192" r:id="rId30"/>
    <p:sldId id="1215" r:id="rId31"/>
    <p:sldId id="1211" r:id="rId32"/>
    <p:sldId id="1212" r:id="rId33"/>
    <p:sldId id="1213" r:id="rId34"/>
    <p:sldId id="1214" r:id="rId35"/>
    <p:sldId id="1217" r:id="rId36"/>
    <p:sldId id="1218" r:id="rId37"/>
    <p:sldId id="1219" r:id="rId38"/>
    <p:sldId id="1220" r:id="rId39"/>
    <p:sldId id="1221" r:id="rId40"/>
    <p:sldId id="1222" r:id="rId41"/>
    <p:sldId id="1197" r:id="rId42"/>
    <p:sldId id="1266" r:id="rId43"/>
    <p:sldId id="1223" r:id="rId44"/>
    <p:sldId id="1224" r:id="rId45"/>
    <p:sldId id="1239" r:id="rId46"/>
    <p:sldId id="1240" r:id="rId47"/>
    <p:sldId id="1241" r:id="rId48"/>
    <p:sldId id="1242" r:id="rId49"/>
    <p:sldId id="1243" r:id="rId50"/>
    <p:sldId id="1244" r:id="rId51"/>
    <p:sldId id="1246" r:id="rId52"/>
    <p:sldId id="1245" r:id="rId53"/>
    <p:sldId id="1247" r:id="rId54"/>
    <p:sldId id="1248" r:id="rId55"/>
    <p:sldId id="1250" r:id="rId56"/>
    <p:sldId id="1251" r:id="rId57"/>
    <p:sldId id="1252" r:id="rId58"/>
    <p:sldId id="1254" r:id="rId59"/>
    <p:sldId id="1255" r:id="rId60"/>
    <p:sldId id="1257" r:id="rId61"/>
    <p:sldId id="1253" r:id="rId62"/>
    <p:sldId id="1256" r:id="rId63"/>
    <p:sldId id="1258" r:id="rId64"/>
    <p:sldId id="1259" r:id="rId65"/>
    <p:sldId id="1260" r:id="rId66"/>
    <p:sldId id="1261" r:id="rId67"/>
    <p:sldId id="1264" r:id="rId68"/>
    <p:sldId id="1262" r:id="rId69"/>
    <p:sldId id="1263" r:id="rId70"/>
    <p:sldId id="1267" r:id="rId71"/>
    <p:sldId id="988" r:id="rId72"/>
    <p:sldId id="1265" r:id="rId73"/>
    <p:sldId id="522" r:id="rId74"/>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A64A"/>
    <a:srgbClr val="FFFFCC"/>
    <a:srgbClr val="FFE2C5"/>
    <a:srgbClr val="5F5F5F"/>
    <a:srgbClr val="808080"/>
    <a:srgbClr val="479B8F"/>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02" autoAdjust="0"/>
    <p:restoredTop sz="70403" autoAdjust="0"/>
  </p:normalViewPr>
  <p:slideViewPr>
    <p:cSldViewPr>
      <p:cViewPr varScale="1">
        <p:scale>
          <a:sx n="80" d="100"/>
          <a:sy n="80" d="100"/>
        </p:scale>
        <p:origin x="1952" y="168"/>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0" d="100"/>
          <a:sy n="50" d="100"/>
        </p:scale>
        <p:origin x="-174" y="-90"/>
      </p:cViewPr>
      <p:guideLst>
        <p:guide orient="horz" pos="2928"/>
        <p:guide pos="216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80" Type="http://schemas.openxmlformats.org/officeDocument/2006/relationships/tableStyles" Target="tableStyles.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notesMaster" Target="notesMasters/notesMaster1.xml"/><Relationship Id="rId76" Type="http://schemas.openxmlformats.org/officeDocument/2006/relationships/handoutMaster" Target="handoutMasters/handoutMaster1.xml"/><Relationship Id="rId77" Type="http://schemas.openxmlformats.org/officeDocument/2006/relationships/presProps" Target="presProps.xml"/><Relationship Id="rId78" Type="http://schemas.openxmlformats.org/officeDocument/2006/relationships/viewProps" Target="viewProps.xml"/><Relationship Id="rId79" Type="http://schemas.openxmlformats.org/officeDocument/2006/relationships/theme" Target="theme/theme1.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6397F7C-9109-41AA-AF3F-C9CBB169BBFF}" type="datetime1">
              <a:rPr lang="en-US"/>
              <a:pPr/>
              <a:t>1/7/16</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7C415679-3D27-438F-AC74-489F5AF5739C}" type="slidenum">
              <a:rPr lang="en-US"/>
              <a:pPr/>
              <a:t>‹#›</a:t>
            </a:fld>
            <a:endParaRPr lang="en-US"/>
          </a:p>
        </p:txBody>
      </p:sp>
    </p:spTree>
    <p:extLst>
      <p:ext uri="{BB962C8B-B14F-4D97-AF65-F5344CB8AC3E}">
        <p14:creationId xmlns:p14="http://schemas.microsoft.com/office/powerpoint/2010/main" val="544668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7EF0411E-54B7-49D7-BF23-01683CC1CD67}" type="datetime1">
              <a:rPr lang="en-US"/>
              <a:pPr/>
              <a:t>1/7/16</a:t>
            </a:fld>
            <a:endParaRPr lang="en-US"/>
          </a:p>
        </p:txBody>
      </p:sp>
      <p:sp>
        <p:nvSpPr>
          <p:cNvPr id="14340"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F2894214-72F6-4306-9C26-759FB68F50CD}" type="slidenum">
              <a:rPr lang="en-US"/>
              <a:pPr/>
              <a:t>‹#›</a:t>
            </a:fld>
            <a:endParaRPr lang="en-US"/>
          </a:p>
        </p:txBody>
      </p:sp>
    </p:spTree>
    <p:extLst>
      <p:ext uri="{BB962C8B-B14F-4D97-AF65-F5344CB8AC3E}">
        <p14:creationId xmlns:p14="http://schemas.microsoft.com/office/powerpoint/2010/main" val="50247015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msdn.microsoft.com/en-us/library/dd179451.aspx" TargetMode="External"/><Relationship Id="rId4" Type="http://schemas.openxmlformats.org/officeDocument/2006/relationships/hyperlink" Target="http://msdn.microsoft.com/en-us/library/dd135726.aspx" TargetMode="External"/><Relationship Id="rId5" Type="http://schemas.openxmlformats.org/officeDocument/2006/relationships/hyperlink" Target="http://msdn.microsoft.com/en-us/library/dd179467.aspx" TargetMode="External"/><Relationship Id="rId6" Type="http://schemas.openxmlformats.org/officeDocument/2006/relationships/hyperlink" Target="http://msdn.microsoft.com/en-us/library/ee691975.aspx" TargetMode="External"/><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defTabSz="461963" eaLnBrk="1" hangingPunct="1">
              <a:spcBef>
                <a:spcPct val="0"/>
              </a:spcBef>
              <a:defRPr/>
            </a:pPr>
            <a:r>
              <a:rPr lang="fr-FR" b="1" dirty="0" smtClean="0">
                <a:ea typeface="ＭＳ Ｐゴシック" charset="0"/>
                <a:cs typeface="ＭＳ Ｐゴシック" charset="0"/>
              </a:rPr>
              <a:t>© SUPINFO International University </a:t>
            </a:r>
            <a:r>
              <a:rPr lang="fr-FR" dirty="0" smtClean="0">
                <a:ea typeface="ＭＳ Ｐゴシック" charset="0"/>
                <a:cs typeface="ＭＳ Ｐゴシック" charset="0"/>
              </a:rPr>
              <a:t>- http://www.supinfo.com</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University – Notamment en laissant obligatoirement la première et la dernière page du document, mais pas d'une manière qui suggérerait que SUPINFO International University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University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www.supinfo.com </a:t>
            </a:r>
          </a:p>
          <a:p>
            <a:pPr defTabSz="461963" eaLnBrk="1" hangingPunct="1">
              <a:spcBef>
                <a:spcPct val="0"/>
              </a:spcBef>
            </a:pPr>
            <a:endParaRPr lang="fr-FR" dirty="0" smtClean="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1</a:t>
            </a:fld>
            <a:endParaRPr lang="fr-FR" sz="900">
              <a:solidFill>
                <a:srgbClr val="5F5F5F"/>
              </a:solidFill>
            </a:endParaRPr>
          </a:p>
        </p:txBody>
      </p:sp>
    </p:spTree>
    <p:extLst>
      <p:ext uri="{BB962C8B-B14F-4D97-AF65-F5344CB8AC3E}">
        <p14:creationId xmlns:p14="http://schemas.microsoft.com/office/powerpoint/2010/main" val="1739302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r>
              <a:rPr lang="en-US" i="1" dirty="0" smtClean="0"/>
              <a:t>Programmatic access to the Blob, Queue, and Table services is available via the Windows Azure client libraries and the Windows Azure storage services REST API.</a:t>
            </a:r>
            <a:endParaRPr lang="en-US" sz="1200" dirty="0" smtClean="0"/>
          </a:p>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smtClean="0"/>
          </a:p>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13</a:t>
            </a:fld>
            <a:endParaRPr lang="en-US"/>
          </a:p>
        </p:txBody>
      </p:sp>
    </p:spTree>
    <p:extLst>
      <p:ext uri="{BB962C8B-B14F-4D97-AF65-F5344CB8AC3E}">
        <p14:creationId xmlns:p14="http://schemas.microsoft.com/office/powerpoint/2010/main" val="1481521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b="0" baseline="0" dirty="0" smtClean="0"/>
              <a:t>Simple shared secret security</a:t>
            </a:r>
          </a:p>
          <a:p>
            <a:pPr marL="171450" indent="-171450">
              <a:buFont typeface="Arial" pitchFamily="34" charset="0"/>
              <a:buChar char="•"/>
            </a:pPr>
            <a:r>
              <a:rPr lang="en-US" b="0" baseline="0" dirty="0" smtClean="0"/>
              <a:t>Can use HTTP or HTTPS to access</a:t>
            </a:r>
          </a:p>
          <a:p>
            <a:pPr marL="384431" lvl="1" indent="-171450">
              <a:buFont typeface="Arial" pitchFamily="34" charset="0"/>
              <a:buChar char="•"/>
            </a:pPr>
            <a:r>
              <a:rPr lang="en-US" b="0" baseline="0" dirty="0" smtClean="0"/>
              <a:t>Use HTTP for public content</a:t>
            </a:r>
          </a:p>
          <a:p>
            <a:pPr marL="384431" lvl="1" indent="-171450">
              <a:buFont typeface="Arial" pitchFamily="34" charset="0"/>
              <a:buChar char="•"/>
            </a:pPr>
            <a:r>
              <a:rPr lang="en-US" b="0" baseline="0" dirty="0" smtClean="0"/>
              <a:t>Use HTTPS for secure content (i.e. where using </a:t>
            </a:r>
            <a:r>
              <a:rPr lang="en-US" b="0" baseline="0" dirty="0" err="1" smtClean="0"/>
              <a:t>es</a:t>
            </a:r>
            <a:r>
              <a:rPr lang="en-US" b="0" baseline="0" dirty="0" smtClean="0"/>
              <a:t> or Shared Access Signatures)</a:t>
            </a:r>
          </a:p>
          <a:p>
            <a:pPr marL="171450" lvl="0" indent="-171450">
              <a:buFont typeface="Arial" pitchFamily="34" charset="0"/>
              <a:buChar char="•"/>
            </a:pPr>
            <a:endParaRPr lang="en-US" b="0" baseline="0" dirty="0" smtClean="0"/>
          </a:p>
          <a:p>
            <a:pPr marL="171450" lvl="0" indent="-171450">
              <a:buFont typeface="Arial" pitchFamily="34" charset="0"/>
              <a:buChar char="•"/>
            </a:pPr>
            <a:r>
              <a:rPr lang="en-US" b="0" baseline="0" dirty="0" smtClean="0"/>
              <a:t>Two 512bit keys</a:t>
            </a:r>
          </a:p>
          <a:p>
            <a:pPr marL="384431" lvl="1" indent="-171450">
              <a:buFont typeface="Arial" pitchFamily="34" charset="0"/>
              <a:buChar char="•"/>
            </a:pPr>
            <a:r>
              <a:rPr lang="en-US" b="0" baseline="0" dirty="0" smtClean="0"/>
              <a:t>Keys used to sign </a:t>
            </a:r>
            <a:r>
              <a:rPr lang="en-US" b="0" baseline="0" dirty="0" err="1" smtClean="0"/>
              <a:t>priv</a:t>
            </a:r>
            <a:r>
              <a:rPr lang="en-US" b="0" baseline="0" dirty="0" smtClean="0"/>
              <a:t> requests</a:t>
            </a:r>
          </a:p>
          <a:p>
            <a:pPr marL="384431" lvl="1" indent="-171450">
              <a:buFont typeface="Arial" pitchFamily="34" charset="0"/>
              <a:buChar char="•"/>
            </a:pPr>
            <a:r>
              <a:rPr lang="en-US" b="0" baseline="0" dirty="0" smtClean="0"/>
              <a:t>Two keys supports rolling of keys</a:t>
            </a:r>
          </a:p>
          <a:p>
            <a:pPr marL="499520" lvl="2" indent="-171450">
              <a:buFont typeface="Arial" pitchFamily="34" charset="0"/>
              <a:buChar char="•"/>
            </a:pPr>
            <a:r>
              <a:rPr lang="en-US" b="0" baseline="0" dirty="0" smtClean="0"/>
              <a:t>E.g. if one key is compromised can use the second key while first is regenerated</a:t>
            </a:r>
          </a:p>
          <a:p>
            <a:pPr marL="499520" lvl="2" indent="-171450">
              <a:buFont typeface="Arial" pitchFamily="34" charset="0"/>
              <a:buChar char="•"/>
            </a:pPr>
            <a:endParaRPr lang="en-US" b="0" baseline="0" dirty="0" smtClean="0"/>
          </a:p>
          <a:p>
            <a:pPr marL="171450" lvl="0" indent="-171450">
              <a:buFont typeface="Arial" pitchFamily="34" charset="0"/>
              <a:buChar char="•"/>
            </a:pPr>
            <a:r>
              <a:rPr lang="en-US" b="0" baseline="0" dirty="0" smtClean="0"/>
              <a:t>More on SAS’s after</a:t>
            </a:r>
          </a:p>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14</a:t>
            </a:fld>
            <a:endParaRPr lang="en-US"/>
          </a:p>
        </p:txBody>
      </p:sp>
    </p:spTree>
    <p:extLst>
      <p:ext uri="{BB962C8B-B14F-4D97-AF65-F5344CB8AC3E}">
        <p14:creationId xmlns:p14="http://schemas.microsoft.com/office/powerpoint/2010/main" val="1855310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15</a:t>
            </a:fld>
            <a:endParaRPr lang="en-US"/>
          </a:p>
        </p:txBody>
      </p:sp>
    </p:spTree>
    <p:extLst>
      <p:ext uri="{BB962C8B-B14F-4D97-AF65-F5344CB8AC3E}">
        <p14:creationId xmlns:p14="http://schemas.microsoft.com/office/powerpoint/2010/main" val="3609935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18</a:t>
            </a:fld>
            <a:endParaRPr lang="en-US"/>
          </a:p>
        </p:txBody>
      </p:sp>
    </p:spTree>
    <p:extLst>
      <p:ext uri="{BB962C8B-B14F-4D97-AF65-F5344CB8AC3E}">
        <p14:creationId xmlns:p14="http://schemas.microsoft.com/office/powerpoint/2010/main" val="612290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19</a:t>
            </a:fld>
            <a:endParaRPr lang="en-US"/>
          </a:p>
        </p:txBody>
      </p:sp>
    </p:spTree>
    <p:extLst>
      <p:ext uri="{BB962C8B-B14F-4D97-AF65-F5344CB8AC3E}">
        <p14:creationId xmlns:p14="http://schemas.microsoft.com/office/powerpoint/2010/main" val="2739065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20</a:t>
            </a:fld>
            <a:endParaRPr lang="en-US"/>
          </a:p>
        </p:txBody>
      </p:sp>
    </p:spTree>
    <p:extLst>
      <p:ext uri="{BB962C8B-B14F-4D97-AF65-F5344CB8AC3E}">
        <p14:creationId xmlns:p14="http://schemas.microsoft.com/office/powerpoint/2010/main" val="289685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r>
              <a:rPr lang="fr-FR" dirty="0" smtClean="0"/>
              <a:t>More info: http://msdn.microsoft.com/en-us/library/dd573356.aspx</a:t>
            </a:r>
          </a:p>
          <a:p>
            <a:pPr marL="0" marR="0" lvl="1" indent="0" algn="l" defTabSz="914400" rtl="0" eaLnBrk="0" fontAlgn="base" latinLnBrk="0" hangingPunct="0">
              <a:lnSpc>
                <a:spcPct val="100000"/>
              </a:lnSpc>
              <a:spcBef>
                <a:spcPct val="30000"/>
              </a:spcBef>
              <a:spcAft>
                <a:spcPct val="30000"/>
              </a:spcAft>
              <a:buClrTx/>
              <a:buSzPct val="75000"/>
              <a:buFontTx/>
              <a:buNone/>
              <a:tabLst/>
              <a:defRPr/>
            </a:pPr>
            <a:r>
              <a:rPr lang="fr-FR" dirty="0" smtClean="0"/>
              <a:t>http://msdn.microsoft.com/en-us/library/dd135733.aspx</a:t>
            </a:r>
          </a:p>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smtClean="0"/>
          </a:p>
          <a:p>
            <a:pPr marL="0" marR="0" lvl="1" indent="0" algn="l" defTabSz="914400" rtl="0" eaLnBrk="0" fontAlgn="base" latinLnBrk="0" hangingPunct="0">
              <a:lnSpc>
                <a:spcPct val="100000"/>
              </a:lnSpc>
              <a:spcBef>
                <a:spcPct val="30000"/>
              </a:spcBef>
              <a:spcAft>
                <a:spcPct val="30000"/>
              </a:spcAft>
              <a:buClrTx/>
              <a:buSzPct val="75000"/>
              <a:buFontTx/>
              <a:buNone/>
              <a:tabLst/>
              <a:defRPr/>
            </a:pPr>
            <a:r>
              <a:rPr lang="en-NZ" dirty="0" smtClean="0"/>
              <a:t>Using the REST API for the Blob service, you can create a hierarchical namespace similar to a file system. Blob names may encode a hierarchy by using a configurable path separator. </a:t>
            </a:r>
          </a:p>
          <a:p>
            <a:pPr marL="0" marR="0" lvl="1" indent="0" algn="l" defTabSz="914400" rtl="0" eaLnBrk="0" fontAlgn="base" latinLnBrk="0" hangingPunct="0">
              <a:lnSpc>
                <a:spcPct val="100000"/>
              </a:lnSpc>
              <a:spcBef>
                <a:spcPct val="30000"/>
              </a:spcBef>
              <a:spcAft>
                <a:spcPct val="30000"/>
              </a:spcAft>
              <a:buClrTx/>
              <a:buSzPct val="75000"/>
              <a:buFontTx/>
              <a:buNone/>
              <a:tabLst/>
              <a:defRPr/>
            </a:pPr>
            <a:r>
              <a:rPr lang="en-NZ" dirty="0" smtClean="0"/>
              <a:t>For example, the blob names </a:t>
            </a:r>
            <a:r>
              <a:rPr lang="en-NZ" i="1" dirty="0" err="1" smtClean="0"/>
              <a:t>MyGroup</a:t>
            </a:r>
            <a:r>
              <a:rPr lang="en-NZ" i="1" dirty="0" smtClean="0"/>
              <a:t>/MyBlob1</a:t>
            </a:r>
            <a:r>
              <a:rPr lang="en-NZ" dirty="0" smtClean="0"/>
              <a:t> and </a:t>
            </a:r>
            <a:r>
              <a:rPr lang="en-NZ" i="1" dirty="0" err="1" smtClean="0"/>
              <a:t>MyGroup</a:t>
            </a:r>
            <a:r>
              <a:rPr lang="en-NZ" i="1" dirty="0" smtClean="0"/>
              <a:t>/MyBlob2</a:t>
            </a:r>
            <a:r>
              <a:rPr lang="en-NZ" dirty="0" smtClean="0"/>
              <a:t> imply a virtual level of organization for blobs. </a:t>
            </a:r>
          </a:p>
          <a:p>
            <a:pPr marL="0" marR="0" lvl="1" indent="0" algn="l" defTabSz="914400" rtl="0" eaLnBrk="0" fontAlgn="base" latinLnBrk="0" hangingPunct="0">
              <a:lnSpc>
                <a:spcPct val="100000"/>
              </a:lnSpc>
              <a:spcBef>
                <a:spcPct val="30000"/>
              </a:spcBef>
              <a:spcAft>
                <a:spcPct val="30000"/>
              </a:spcAft>
              <a:buClrTx/>
              <a:buSzPct val="75000"/>
              <a:buFontTx/>
              <a:buNone/>
              <a:tabLst/>
              <a:defRPr/>
            </a:pPr>
            <a:r>
              <a:rPr lang="en-NZ" dirty="0" smtClean="0"/>
              <a:t>The enumeration operation for blobs supports traversing the virtual hierarchy in a manner similar to that of a file system, so that you can return a set of blobs that are organized beneath a group. For example, you can enumerate all blobs organized under </a:t>
            </a:r>
            <a:r>
              <a:rPr lang="en-NZ" i="1" dirty="0" err="1" smtClean="0"/>
              <a:t>MyGroup</a:t>
            </a:r>
            <a:r>
              <a:rPr lang="en-NZ" i="1" dirty="0" smtClean="0"/>
              <a:t>/</a:t>
            </a:r>
            <a:r>
              <a:rPr lang="en-NZ" dirty="0" smtClean="0"/>
              <a:t>.</a:t>
            </a:r>
            <a:endParaRPr lang="en-US" dirty="0" smtClean="0"/>
          </a:p>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21</a:t>
            </a:fld>
            <a:endParaRPr lang="en-US"/>
          </a:p>
        </p:txBody>
      </p:sp>
    </p:spTree>
    <p:extLst>
      <p:ext uri="{BB962C8B-B14F-4D97-AF65-F5344CB8AC3E}">
        <p14:creationId xmlns:p14="http://schemas.microsoft.com/office/powerpoint/2010/main" val="2697800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r>
              <a:rPr lang="fr-FR" dirty="0" smtClean="0"/>
              <a:t>Note:</a:t>
            </a:r>
            <a:r>
              <a:rPr lang="fr-FR" baseline="0" dirty="0" smtClean="0"/>
              <a:t> This </a:t>
            </a:r>
            <a:r>
              <a:rPr lang="fr-FR" baseline="0" dirty="0" err="1" smtClean="0"/>
              <a:t>kind</a:t>
            </a:r>
            <a:r>
              <a:rPr lang="fr-FR" baseline="0" dirty="0" smtClean="0"/>
              <a:t> of URL </a:t>
            </a:r>
            <a:r>
              <a:rPr lang="fr-FR" baseline="0" dirty="0" err="1" smtClean="0"/>
              <a:t>is</a:t>
            </a:r>
            <a:r>
              <a:rPr lang="fr-FR" baseline="0" dirty="0" smtClean="0"/>
              <a:t> </a:t>
            </a:r>
            <a:r>
              <a:rPr lang="fr-FR" baseline="0" dirty="0" err="1" smtClean="0"/>
              <a:t>reachable</a:t>
            </a:r>
            <a:r>
              <a:rPr lang="fr-FR" baseline="0" dirty="0" smtClean="0"/>
              <a:t> </a:t>
            </a:r>
            <a:r>
              <a:rPr lang="fr-FR" baseline="0" dirty="0" err="1" smtClean="0"/>
              <a:t>with</a:t>
            </a:r>
            <a:r>
              <a:rPr lang="fr-FR" baseline="0" dirty="0" smtClean="0"/>
              <a:t> a Windows Azure </a:t>
            </a:r>
            <a:r>
              <a:rPr lang="fr-FR" baseline="0" dirty="0" err="1" smtClean="0"/>
              <a:t>account</a:t>
            </a:r>
            <a:r>
              <a:rPr lang="fr-FR" baseline="0" dirty="0" smtClean="0"/>
              <a:t>, </a:t>
            </a:r>
            <a:r>
              <a:rPr lang="fr-FR" baseline="0" dirty="0" err="1" smtClean="0"/>
              <a:t>which</a:t>
            </a:r>
            <a:r>
              <a:rPr lang="fr-FR" baseline="0" dirty="0" smtClean="0"/>
              <a:t> </a:t>
            </a:r>
            <a:r>
              <a:rPr lang="fr-FR" baseline="0" dirty="0" err="1" smtClean="0"/>
              <a:t>isn’t</a:t>
            </a:r>
            <a:r>
              <a:rPr lang="fr-FR" baseline="0" dirty="0" smtClean="0"/>
              <a:t> </a:t>
            </a:r>
            <a:r>
              <a:rPr lang="fr-FR" baseline="0" dirty="0" err="1" smtClean="0"/>
              <a:t>available</a:t>
            </a:r>
            <a:r>
              <a:rPr lang="fr-FR" baseline="0" dirty="0" smtClean="0"/>
              <a:t> for </a:t>
            </a:r>
            <a:r>
              <a:rPr lang="fr-FR" baseline="0" dirty="0" err="1" smtClean="0"/>
              <a:t>this</a:t>
            </a:r>
            <a:r>
              <a:rPr lang="fr-FR" baseline="0" dirty="0" smtClean="0"/>
              <a:t> course. </a:t>
            </a:r>
            <a:r>
              <a:rPr lang="fr-FR" baseline="0" dirty="0" err="1" smtClean="0"/>
              <a:t>See</a:t>
            </a:r>
            <a:r>
              <a:rPr lang="fr-FR" baseline="0" dirty="0" smtClean="0"/>
              <a:t> </a:t>
            </a:r>
            <a:r>
              <a:rPr lang="fr-FR" baseline="0" dirty="0" err="1" smtClean="0"/>
              <a:t>later</a:t>
            </a:r>
            <a:r>
              <a:rPr lang="fr-FR" baseline="0" dirty="0" smtClean="0"/>
              <a:t> for Windows Azure </a:t>
            </a:r>
            <a:r>
              <a:rPr lang="fr-FR" baseline="0" dirty="0" err="1" smtClean="0"/>
              <a:t>Emulator</a:t>
            </a:r>
            <a:r>
              <a:rPr lang="fr-FR" baseline="0" dirty="0" smtClean="0"/>
              <a:t> URL</a:t>
            </a: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22</a:t>
            </a:fld>
            <a:endParaRPr lang="en-US"/>
          </a:p>
        </p:txBody>
      </p:sp>
    </p:spTree>
    <p:extLst>
      <p:ext uri="{BB962C8B-B14F-4D97-AF65-F5344CB8AC3E}">
        <p14:creationId xmlns:p14="http://schemas.microsoft.com/office/powerpoint/2010/main" val="2942907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err="1" smtClean="0"/>
              <a:t>SnapShot</a:t>
            </a:r>
            <a:r>
              <a:rPr lang="en-NZ" dirty="0" smtClean="0"/>
              <a: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err="1" smtClean="0"/>
              <a:t>MyGroup</a:t>
            </a:r>
            <a:r>
              <a:rPr lang="en-NZ" i="1" dirty="0" smtClean="0"/>
              <a:t>/MyBlob1</a:t>
            </a:r>
            <a:r>
              <a:rPr lang="en-NZ" dirty="0" smtClean="0"/>
              <a:t> and </a:t>
            </a:r>
            <a:r>
              <a:rPr lang="en-NZ" i="1" dirty="0" err="1" smtClean="0"/>
              <a:t>MyGroup</a:t>
            </a:r>
            <a:r>
              <a:rPr lang="en-NZ" i="1" dirty="0" smtClean="0"/>
              <a:t>/MyBlob2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0" indent="0">
              <a:buFont typeface="Arial" pitchFamily="34" charset="0"/>
              <a:buNone/>
            </a:pPr>
            <a:r>
              <a:rPr lang="en-NZ" dirty="0" smtClean="0"/>
              <a:t>	For example, you can enumerate all blobs organized under </a:t>
            </a:r>
            <a:r>
              <a:rPr lang="en-NZ" i="1" dirty="0" err="1" smtClean="0"/>
              <a:t>MyGroup</a:t>
            </a:r>
            <a:r>
              <a:rPr lang="en-NZ" i="1" dirty="0" smtClean="0"/>
              <a:t>/</a:t>
            </a:r>
            <a:r>
              <a:rPr lang="en-NZ" dirty="0" smtClean="0"/>
              <a:t>.</a:t>
            </a:r>
          </a:p>
          <a:p>
            <a:pPr marL="0" indent="0">
              <a:buFont typeface="Arial" pitchFamily="34" charset="0"/>
              <a:buNone/>
            </a:pPr>
            <a:endParaRPr lang="en-NZ" b="1" dirty="0" smtClean="0"/>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pPr marL="0" indent="0">
              <a:buFont typeface="Arial" pitchFamily="34" charset="0"/>
              <a:buNone/>
            </a:pPr>
            <a:endParaRPr lang="en-US" b="1" dirty="0" smtClean="0"/>
          </a:p>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23</a:t>
            </a:fld>
            <a:endParaRPr lang="en-US"/>
          </a:p>
        </p:txBody>
      </p:sp>
    </p:spTree>
    <p:extLst>
      <p:ext uri="{BB962C8B-B14F-4D97-AF65-F5344CB8AC3E}">
        <p14:creationId xmlns:p14="http://schemas.microsoft.com/office/powerpoint/2010/main" val="13232248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24</a:t>
            </a:fld>
            <a:endParaRPr lang="en-US"/>
          </a:p>
        </p:txBody>
      </p:sp>
    </p:spTree>
    <p:extLst>
      <p:ext uri="{BB962C8B-B14F-4D97-AF65-F5344CB8AC3E}">
        <p14:creationId xmlns:p14="http://schemas.microsoft.com/office/powerpoint/2010/main" val="2517169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2</a:t>
            </a:fld>
            <a:endParaRPr lang="en-US"/>
          </a:p>
        </p:txBody>
      </p:sp>
    </p:spTree>
    <p:extLst>
      <p:ext uri="{BB962C8B-B14F-4D97-AF65-F5344CB8AC3E}">
        <p14:creationId xmlns:p14="http://schemas.microsoft.com/office/powerpoint/2010/main" val="9749441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25</a:t>
            </a:fld>
            <a:endParaRPr lang="en-US"/>
          </a:p>
        </p:txBody>
      </p:sp>
    </p:spTree>
    <p:extLst>
      <p:ext uri="{BB962C8B-B14F-4D97-AF65-F5344CB8AC3E}">
        <p14:creationId xmlns:p14="http://schemas.microsoft.com/office/powerpoint/2010/main" val="605952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r>
              <a:rPr lang="en-US" dirty="0" smtClean="0"/>
              <a:t>Account can contain unlimited number of containers</a:t>
            </a:r>
          </a:p>
          <a:p>
            <a:pPr marL="0" marR="0" lvl="1" indent="0" algn="l" defTabSz="914400" rtl="0" eaLnBrk="0" fontAlgn="base" latinLnBrk="0" hangingPunct="0">
              <a:lnSpc>
                <a:spcPct val="100000"/>
              </a:lnSpc>
              <a:spcBef>
                <a:spcPct val="30000"/>
              </a:spcBef>
              <a:spcAft>
                <a:spcPct val="30000"/>
              </a:spcAft>
              <a:buClrTx/>
              <a:buSzPct val="75000"/>
              <a:buFontTx/>
              <a:buNone/>
              <a:tabLst/>
              <a:defRPr/>
            </a:pPr>
            <a:r>
              <a:rPr lang="en-US" dirty="0" smtClean="0"/>
              <a:t>Root container useful when serving Silverlight and flash out of Blob storage. May need to store Cross domain access policy files in root of the domain</a:t>
            </a:r>
          </a:p>
          <a:p>
            <a:pPr marL="0" marR="0" lvl="1" indent="0" algn="l" defTabSz="914400" rtl="0" eaLnBrk="0" fontAlgn="base" latinLnBrk="0" hangingPunct="0">
              <a:lnSpc>
                <a:spcPct val="100000"/>
              </a:lnSpc>
              <a:spcBef>
                <a:spcPct val="30000"/>
              </a:spcBef>
              <a:spcAft>
                <a:spcPct val="30000"/>
              </a:spcAft>
              <a:buClrTx/>
              <a:buSzPct val="75000"/>
              <a:buFontTx/>
              <a:buNone/>
              <a:tabLst/>
              <a:defRPr/>
            </a:pPr>
            <a:r>
              <a:rPr lang="en-US" dirty="0" smtClean="0"/>
              <a:t>Metadata is up to 8KB of name value pairs per container</a:t>
            </a:r>
          </a:p>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smtClean="0"/>
          </a:p>
          <a:p>
            <a:r>
              <a:rPr lang="en-NZ" dirty="0" smtClean="0"/>
              <a:t>A root container serves as a default container for your storage account. A storage account may have one root container. The root container must be explicitly created and must be named $root.</a:t>
            </a:r>
          </a:p>
          <a:p>
            <a:r>
              <a:rPr lang="en-NZ" dirty="0" smtClean="0"/>
              <a:t>A blob stored in the root container may be addressed without referencing the root container name, so that a blob can be addressed at the top level of the storage account hierarchy. </a:t>
            </a: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26</a:t>
            </a:fld>
            <a:endParaRPr lang="en-US"/>
          </a:p>
        </p:txBody>
      </p:sp>
    </p:spTree>
    <p:extLst>
      <p:ext uri="{BB962C8B-B14F-4D97-AF65-F5344CB8AC3E}">
        <p14:creationId xmlns:p14="http://schemas.microsoft.com/office/powerpoint/2010/main" val="3850079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27</a:t>
            </a:fld>
            <a:endParaRPr lang="en-US"/>
          </a:p>
        </p:txBody>
      </p:sp>
    </p:spTree>
    <p:extLst>
      <p:ext uri="{BB962C8B-B14F-4D97-AF65-F5344CB8AC3E}">
        <p14:creationId xmlns:p14="http://schemas.microsoft.com/office/powerpoint/2010/main" val="31553221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28</a:t>
            </a:fld>
            <a:endParaRPr lang="en-US"/>
          </a:p>
        </p:txBody>
      </p:sp>
    </p:spTree>
    <p:extLst>
      <p:ext uri="{BB962C8B-B14F-4D97-AF65-F5344CB8AC3E}">
        <p14:creationId xmlns:p14="http://schemas.microsoft.com/office/powerpoint/2010/main" val="28100152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29</a:t>
            </a:fld>
            <a:endParaRPr lang="en-US"/>
          </a:p>
        </p:txBody>
      </p:sp>
    </p:spTree>
    <p:extLst>
      <p:ext uri="{BB962C8B-B14F-4D97-AF65-F5344CB8AC3E}">
        <p14:creationId xmlns:p14="http://schemas.microsoft.com/office/powerpoint/2010/main" val="27139817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30</a:t>
            </a:fld>
            <a:endParaRPr lang="en-US"/>
          </a:p>
        </p:txBody>
      </p:sp>
    </p:spTree>
    <p:extLst>
      <p:ext uri="{BB962C8B-B14F-4D97-AF65-F5344CB8AC3E}">
        <p14:creationId xmlns:p14="http://schemas.microsoft.com/office/powerpoint/2010/main" val="13459856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31</a:t>
            </a:fld>
            <a:endParaRPr lang="en-US"/>
          </a:p>
        </p:txBody>
      </p:sp>
    </p:spTree>
    <p:extLst>
      <p:ext uri="{BB962C8B-B14F-4D97-AF65-F5344CB8AC3E}">
        <p14:creationId xmlns:p14="http://schemas.microsoft.com/office/powerpoint/2010/main" val="19422778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32</a:t>
            </a:fld>
            <a:endParaRPr lang="en-US"/>
          </a:p>
        </p:txBody>
      </p:sp>
    </p:spTree>
    <p:extLst>
      <p:ext uri="{BB962C8B-B14F-4D97-AF65-F5344CB8AC3E}">
        <p14:creationId xmlns:p14="http://schemas.microsoft.com/office/powerpoint/2010/main" val="4316788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33</a:t>
            </a:fld>
            <a:endParaRPr lang="en-US"/>
          </a:p>
        </p:txBody>
      </p:sp>
    </p:spTree>
    <p:extLst>
      <p:ext uri="{BB962C8B-B14F-4D97-AF65-F5344CB8AC3E}">
        <p14:creationId xmlns:p14="http://schemas.microsoft.com/office/powerpoint/2010/main" val="27734247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34</a:t>
            </a:fld>
            <a:endParaRPr lang="en-US"/>
          </a:p>
        </p:txBody>
      </p:sp>
    </p:spTree>
    <p:extLst>
      <p:ext uri="{BB962C8B-B14F-4D97-AF65-F5344CB8AC3E}">
        <p14:creationId xmlns:p14="http://schemas.microsoft.com/office/powerpoint/2010/main" val="3302399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5</a:t>
            </a:fld>
            <a:endParaRPr lang="en-US"/>
          </a:p>
        </p:txBody>
      </p:sp>
    </p:spTree>
    <p:extLst>
      <p:ext uri="{BB962C8B-B14F-4D97-AF65-F5344CB8AC3E}">
        <p14:creationId xmlns:p14="http://schemas.microsoft.com/office/powerpoint/2010/main" val="23338076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35</a:t>
            </a:fld>
            <a:endParaRPr lang="en-US"/>
          </a:p>
        </p:txBody>
      </p:sp>
    </p:spTree>
    <p:extLst>
      <p:ext uri="{BB962C8B-B14F-4D97-AF65-F5344CB8AC3E}">
        <p14:creationId xmlns:p14="http://schemas.microsoft.com/office/powerpoint/2010/main" val="8088284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36</a:t>
            </a:fld>
            <a:endParaRPr lang="en-US"/>
          </a:p>
        </p:txBody>
      </p:sp>
    </p:spTree>
    <p:extLst>
      <p:ext uri="{BB962C8B-B14F-4D97-AF65-F5344CB8AC3E}">
        <p14:creationId xmlns:p14="http://schemas.microsoft.com/office/powerpoint/2010/main" val="153214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37</a:t>
            </a:fld>
            <a:endParaRPr lang="en-US"/>
          </a:p>
        </p:txBody>
      </p:sp>
    </p:spTree>
    <p:extLst>
      <p:ext uri="{BB962C8B-B14F-4D97-AF65-F5344CB8AC3E}">
        <p14:creationId xmlns:p14="http://schemas.microsoft.com/office/powerpoint/2010/main" val="3089640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Block blobs are comprised of blocks, each of which is identified by a block ID. </a:t>
            </a:r>
          </a:p>
          <a:p>
            <a:pPr marL="171450" indent="-171450">
              <a:buFont typeface="Arial" pitchFamily="34" charset="0"/>
              <a:buChar char="•"/>
            </a:pPr>
            <a:r>
              <a:rPr lang="en-NZ" dirty="0" smtClean="0"/>
              <a:t>You create or modify a block blob by uploading a set of blocks and committing them by their block IDs. </a:t>
            </a:r>
          </a:p>
          <a:p>
            <a:pPr marL="384431" lvl="1" indent="-171450">
              <a:buFont typeface="Arial" pitchFamily="34" charset="0"/>
              <a:buChar char="•"/>
            </a:pPr>
            <a:r>
              <a:rPr lang="en-NZ" dirty="0" smtClean="0"/>
              <a:t>If you are uploading a block blob that is no more than 64 MB in size, you can also upload it in its entirety with a single </a:t>
            </a:r>
            <a:r>
              <a:rPr lang="en-NZ" dirty="0" smtClean="0">
                <a:hlinkClick r:id="rId3"/>
              </a:rPr>
              <a:t>Put Blob</a:t>
            </a:r>
            <a:r>
              <a:rPr lang="en-NZ" dirty="0" smtClean="0"/>
              <a:t> operation.</a:t>
            </a:r>
          </a:p>
          <a:p>
            <a:pPr marL="171450" indent="-171450">
              <a:buFont typeface="Arial" pitchFamily="34" charset="0"/>
              <a:buChar char="•"/>
            </a:pPr>
            <a:r>
              <a:rPr lang="en-NZ" dirty="0" smtClean="0"/>
              <a:t>When you upload a block to Windows Azure using the </a:t>
            </a:r>
            <a:r>
              <a:rPr lang="en-NZ" dirty="0" smtClean="0">
                <a:hlinkClick r:id="rId4"/>
              </a:rPr>
              <a:t>Put Block</a:t>
            </a:r>
            <a:r>
              <a:rPr lang="en-NZ" dirty="0" smtClean="0"/>
              <a:t> operation, it is associated with the specified block blob, but it does not become part of the blob until you call the </a:t>
            </a:r>
            <a:r>
              <a:rPr lang="en-NZ" dirty="0" smtClean="0">
                <a:hlinkClick r:id="rId5"/>
              </a:rPr>
              <a:t>Put Block List</a:t>
            </a:r>
            <a:r>
              <a:rPr lang="en-NZ" dirty="0" smtClean="0"/>
              <a:t> operation and include the block's ID. </a:t>
            </a:r>
          </a:p>
          <a:p>
            <a:pPr marL="384431" lvl="1" indent="-171450">
              <a:buFont typeface="Arial" pitchFamily="34" charset="0"/>
              <a:buChar char="•"/>
            </a:pPr>
            <a:r>
              <a:rPr lang="en-NZ" dirty="0" smtClean="0"/>
              <a:t>The block remains in an uncommitted state until it is specifically committed. Writing to a block blob is thus always a two-step process.</a:t>
            </a:r>
          </a:p>
          <a:p>
            <a:pPr marL="171450" indent="-171450">
              <a:buFont typeface="Arial" pitchFamily="34" charset="0"/>
              <a:buChar char="•"/>
            </a:pPr>
            <a:r>
              <a:rPr lang="en-NZ" dirty="0" smtClean="0"/>
              <a:t>Each block can be a maximum of 4 MB in size. The maximum size for a block blob in version 2009-09-19 is 200 GB, or up to 50,000 blocks.</a:t>
            </a:r>
          </a:p>
          <a:p>
            <a:pPr marL="171450" indent="-171450">
              <a:buFont typeface="Arial" pitchFamily="34" charset="0"/>
              <a:buChar char="•"/>
            </a:pPr>
            <a:endParaRPr lang="en-NZ" baseline="0" dirty="0" smtClean="0"/>
          </a:p>
          <a:p>
            <a:pPr marL="171450" indent="-171450">
              <a:buFont typeface="Arial" pitchFamily="34" charset="0"/>
              <a:buChar char="•"/>
            </a:pPr>
            <a:r>
              <a:rPr lang="en-NZ" dirty="0" smtClean="0"/>
              <a:t>Page blobs are a collection of pages. </a:t>
            </a:r>
          </a:p>
          <a:p>
            <a:pPr marL="384431" lvl="1" indent="-171450">
              <a:buFont typeface="Arial" pitchFamily="34" charset="0"/>
              <a:buChar char="•"/>
            </a:pPr>
            <a:r>
              <a:rPr lang="en-NZ" dirty="0" smtClean="0"/>
              <a:t>A page is a range of data that is identified by its offset from the start of the blob. </a:t>
            </a:r>
          </a:p>
          <a:p>
            <a:pPr marL="171450" indent="-171450">
              <a:buFont typeface="Arial" pitchFamily="34" charset="0"/>
              <a:buChar char="•"/>
            </a:pPr>
            <a:r>
              <a:rPr lang="en-NZ" dirty="0" smtClean="0"/>
              <a:t>To create a page blob, you initialize the page blob by calling </a:t>
            </a:r>
            <a:r>
              <a:rPr lang="en-NZ" dirty="0" smtClean="0">
                <a:hlinkClick r:id="rId3"/>
              </a:rPr>
              <a:t>Put Blob</a:t>
            </a:r>
            <a:r>
              <a:rPr lang="en-NZ" dirty="0" smtClean="0"/>
              <a:t> and specifying its maximum size. </a:t>
            </a:r>
          </a:p>
          <a:p>
            <a:pPr marL="171450" indent="-171450">
              <a:buFont typeface="Arial" pitchFamily="34" charset="0"/>
              <a:buChar char="•"/>
            </a:pPr>
            <a:r>
              <a:rPr lang="en-NZ" dirty="0" smtClean="0"/>
              <a:t>To add content to or update a page blob, you call the </a:t>
            </a:r>
            <a:r>
              <a:rPr lang="en-NZ" dirty="0" smtClean="0">
                <a:hlinkClick r:id="rId6"/>
              </a:rPr>
              <a:t>Put Page</a:t>
            </a:r>
            <a:r>
              <a:rPr lang="en-NZ" dirty="0" smtClean="0"/>
              <a:t> operation to modify a page or range of pages by specifying an offset and range. All pages must align 512-byte page boundaries.</a:t>
            </a:r>
          </a:p>
          <a:p>
            <a:pPr marL="384431" lvl="1" indent="-171450">
              <a:buFont typeface="Arial" pitchFamily="34" charset="0"/>
              <a:buChar char="•"/>
            </a:pPr>
            <a:r>
              <a:rPr lang="en-NZ" dirty="0" smtClean="0"/>
              <a:t>Unlike writes to block blobs, writes to page blobs happen in-place and are immediately committed to the blob.</a:t>
            </a:r>
          </a:p>
          <a:p>
            <a:pPr marL="171450" indent="-171450">
              <a:buFont typeface="Arial" pitchFamily="34" charset="0"/>
              <a:buChar char="•"/>
            </a:pPr>
            <a:r>
              <a:rPr lang="en-NZ" dirty="0" smtClean="0"/>
              <a:t>The maximum size for a page blob is 1 TB. </a:t>
            </a:r>
          </a:p>
          <a:p>
            <a:pPr marL="384431" lvl="1" indent="-171450">
              <a:buFont typeface="Arial" pitchFamily="34" charset="0"/>
              <a:buChar char="•"/>
            </a:pPr>
            <a:r>
              <a:rPr lang="en-NZ" dirty="0" smtClean="0"/>
              <a:t>A page written to a page blob may be up to 1 TB in size</a:t>
            </a:r>
            <a:r>
              <a:rPr lang="en-NZ" baseline="0" dirty="0" smtClean="0"/>
              <a:t> but will typically be much smaller</a:t>
            </a:r>
            <a:endParaRPr lang="en-NZ" dirty="0" smtClean="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38</a:t>
            </a:fld>
            <a:endParaRPr lang="en-US"/>
          </a:p>
        </p:txBody>
      </p:sp>
    </p:spTree>
    <p:extLst>
      <p:ext uri="{BB962C8B-B14F-4D97-AF65-F5344CB8AC3E}">
        <p14:creationId xmlns:p14="http://schemas.microsoft.com/office/powerpoint/2010/main" val="21935262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39</a:t>
            </a:fld>
            <a:endParaRPr lang="en-US"/>
          </a:p>
        </p:txBody>
      </p:sp>
    </p:spTree>
    <p:extLst>
      <p:ext uri="{BB962C8B-B14F-4D97-AF65-F5344CB8AC3E}">
        <p14:creationId xmlns:p14="http://schemas.microsoft.com/office/powerpoint/2010/main" val="10663351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42</a:t>
            </a:fld>
            <a:endParaRPr lang="en-US"/>
          </a:p>
        </p:txBody>
      </p:sp>
    </p:spTree>
    <p:extLst>
      <p:ext uri="{BB962C8B-B14F-4D97-AF65-F5344CB8AC3E}">
        <p14:creationId xmlns:p14="http://schemas.microsoft.com/office/powerpoint/2010/main" val="30152107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43</a:t>
            </a:fld>
            <a:endParaRPr lang="en-US"/>
          </a:p>
        </p:txBody>
      </p:sp>
    </p:spTree>
    <p:extLst>
      <p:ext uri="{BB962C8B-B14F-4D97-AF65-F5344CB8AC3E}">
        <p14:creationId xmlns:p14="http://schemas.microsoft.com/office/powerpoint/2010/main" val="13320715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44</a:t>
            </a:fld>
            <a:endParaRPr lang="en-US"/>
          </a:p>
        </p:txBody>
      </p:sp>
    </p:spTree>
    <p:extLst>
      <p:ext uri="{BB962C8B-B14F-4D97-AF65-F5344CB8AC3E}">
        <p14:creationId xmlns:p14="http://schemas.microsoft.com/office/powerpoint/2010/main" val="19370008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45</a:t>
            </a:fld>
            <a:endParaRPr lang="en-US"/>
          </a:p>
        </p:txBody>
      </p:sp>
    </p:spTree>
    <p:extLst>
      <p:ext uri="{BB962C8B-B14F-4D97-AF65-F5344CB8AC3E}">
        <p14:creationId xmlns:p14="http://schemas.microsoft.com/office/powerpoint/2010/main" val="15430548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47</a:t>
            </a:fld>
            <a:endParaRPr lang="en-US"/>
          </a:p>
        </p:txBody>
      </p:sp>
    </p:spTree>
    <p:extLst>
      <p:ext uri="{BB962C8B-B14F-4D97-AF65-F5344CB8AC3E}">
        <p14:creationId xmlns:p14="http://schemas.microsoft.com/office/powerpoint/2010/main" val="1696378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6</a:t>
            </a:fld>
            <a:endParaRPr lang="en-US"/>
          </a:p>
        </p:txBody>
      </p:sp>
    </p:spTree>
    <p:extLst>
      <p:ext uri="{BB962C8B-B14F-4D97-AF65-F5344CB8AC3E}">
        <p14:creationId xmlns:p14="http://schemas.microsoft.com/office/powerpoint/2010/main" val="18104405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48</a:t>
            </a:fld>
            <a:endParaRPr lang="en-US"/>
          </a:p>
        </p:txBody>
      </p:sp>
    </p:spTree>
    <p:extLst>
      <p:ext uri="{BB962C8B-B14F-4D97-AF65-F5344CB8AC3E}">
        <p14:creationId xmlns:p14="http://schemas.microsoft.com/office/powerpoint/2010/main" val="31637102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49</a:t>
            </a:fld>
            <a:endParaRPr lang="en-US"/>
          </a:p>
        </p:txBody>
      </p:sp>
    </p:spTree>
    <p:extLst>
      <p:ext uri="{BB962C8B-B14F-4D97-AF65-F5344CB8AC3E}">
        <p14:creationId xmlns:p14="http://schemas.microsoft.com/office/powerpoint/2010/main" val="35639651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50</a:t>
            </a:fld>
            <a:endParaRPr lang="en-US"/>
          </a:p>
        </p:txBody>
      </p:sp>
    </p:spTree>
    <p:extLst>
      <p:ext uri="{BB962C8B-B14F-4D97-AF65-F5344CB8AC3E}">
        <p14:creationId xmlns:p14="http://schemas.microsoft.com/office/powerpoint/2010/main" val="22565597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51</a:t>
            </a:fld>
            <a:endParaRPr lang="en-US"/>
          </a:p>
        </p:txBody>
      </p:sp>
    </p:spTree>
    <p:extLst>
      <p:ext uri="{BB962C8B-B14F-4D97-AF65-F5344CB8AC3E}">
        <p14:creationId xmlns:p14="http://schemas.microsoft.com/office/powerpoint/2010/main" val="24289280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52</a:t>
            </a:fld>
            <a:endParaRPr lang="en-US"/>
          </a:p>
        </p:txBody>
      </p:sp>
    </p:spTree>
    <p:extLst>
      <p:ext uri="{BB962C8B-B14F-4D97-AF65-F5344CB8AC3E}">
        <p14:creationId xmlns:p14="http://schemas.microsoft.com/office/powerpoint/2010/main" val="41380390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53</a:t>
            </a:fld>
            <a:endParaRPr lang="en-US"/>
          </a:p>
        </p:txBody>
      </p:sp>
    </p:spTree>
    <p:extLst>
      <p:ext uri="{BB962C8B-B14F-4D97-AF65-F5344CB8AC3E}">
        <p14:creationId xmlns:p14="http://schemas.microsoft.com/office/powerpoint/2010/main" val="7954438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54</a:t>
            </a:fld>
            <a:endParaRPr lang="en-US"/>
          </a:p>
        </p:txBody>
      </p:sp>
    </p:spTree>
    <p:extLst>
      <p:ext uri="{BB962C8B-B14F-4D97-AF65-F5344CB8AC3E}">
        <p14:creationId xmlns:p14="http://schemas.microsoft.com/office/powerpoint/2010/main" val="25302891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55</a:t>
            </a:fld>
            <a:endParaRPr lang="en-US"/>
          </a:p>
        </p:txBody>
      </p:sp>
    </p:spTree>
    <p:extLst>
      <p:ext uri="{BB962C8B-B14F-4D97-AF65-F5344CB8AC3E}">
        <p14:creationId xmlns:p14="http://schemas.microsoft.com/office/powerpoint/2010/main" val="11012179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r>
              <a:rPr lang="fr-FR" dirty="0" smtClean="0"/>
              <a:t>Just in case </a:t>
            </a:r>
            <a:r>
              <a:rPr lang="fr-FR" dirty="0" err="1" smtClean="0"/>
              <a:t>some</a:t>
            </a:r>
            <a:r>
              <a:rPr lang="fr-FR" dirty="0" smtClean="0"/>
              <a:t> </a:t>
            </a:r>
            <a:r>
              <a:rPr lang="fr-FR" dirty="0" err="1" smtClean="0"/>
              <a:t>namespaces</a:t>
            </a:r>
            <a:r>
              <a:rPr lang="fr-FR" baseline="0" dirty="0" smtClean="0"/>
              <a:t> </a:t>
            </a:r>
            <a:r>
              <a:rPr lang="fr-FR" baseline="0" dirty="0" err="1" smtClean="0"/>
              <a:t>still</a:t>
            </a:r>
            <a:r>
              <a:rPr lang="fr-FR" baseline="0" dirty="0" smtClean="0"/>
              <a:t> </a:t>
            </a:r>
            <a:r>
              <a:rPr lang="fr-FR" baseline="0" dirty="0" err="1" smtClean="0"/>
              <a:t>aren’t</a:t>
            </a:r>
            <a:r>
              <a:rPr lang="fr-FR" baseline="0" dirty="0" smtClean="0"/>
              <a:t> </a:t>
            </a:r>
            <a:r>
              <a:rPr lang="fr-FR" baseline="0" dirty="0" err="1" smtClean="0"/>
              <a:t>available</a:t>
            </a:r>
            <a:r>
              <a:rPr lang="fr-FR" baseline="0" dirty="0" smtClean="0"/>
              <a:t> (for </a:t>
            </a:r>
            <a:r>
              <a:rPr lang="fr-FR" baseline="0" dirty="0" err="1" smtClean="0"/>
              <a:t>example</a:t>
            </a:r>
            <a:r>
              <a:rPr lang="fr-FR" baseline="0" dirty="0" smtClean="0"/>
              <a:t> </a:t>
            </a:r>
            <a:r>
              <a:rPr lang="fr-FR" baseline="0" dirty="0" err="1" smtClean="0"/>
              <a:t>Microsoft.WindowsAzure.ServiceRuntime</a:t>
            </a:r>
            <a:r>
              <a:rPr lang="fr-FR" baseline="0" dirty="0" smtClean="0"/>
              <a:t> and </a:t>
            </a:r>
            <a:r>
              <a:rPr lang="fr-FR" baseline="0" dirty="0" err="1" smtClean="0"/>
              <a:t>Microsoft.WindowsAzure.Diagnostics</a:t>
            </a:r>
            <a:r>
              <a:rPr lang="fr-FR" baseline="0" dirty="0" smtClean="0"/>
              <a:t>), right click on </a:t>
            </a:r>
            <a:r>
              <a:rPr lang="fr-FR" baseline="0" dirty="0" err="1" smtClean="0"/>
              <a:t>project</a:t>
            </a:r>
            <a:r>
              <a:rPr lang="fr-FR" baseline="0" dirty="0" smtClean="0"/>
              <a:t> </a:t>
            </a:r>
            <a:r>
              <a:rPr lang="fr-FR" baseline="0" dirty="0" err="1" smtClean="0"/>
              <a:t>referencies</a:t>
            </a:r>
            <a:r>
              <a:rPr lang="fr-FR" baseline="0" dirty="0" smtClean="0"/>
              <a:t>, select « </a:t>
            </a:r>
            <a:r>
              <a:rPr lang="fr-FR" baseline="0" dirty="0" err="1" smtClean="0"/>
              <a:t>Add</a:t>
            </a:r>
            <a:r>
              <a:rPr lang="fr-FR" baseline="0" dirty="0" smtClean="0"/>
              <a:t> a </a:t>
            </a:r>
            <a:r>
              <a:rPr lang="fr-FR" baseline="0" dirty="0" err="1" smtClean="0"/>
              <a:t>reference</a:t>
            </a:r>
            <a:r>
              <a:rPr lang="fr-FR" baseline="0" dirty="0" smtClean="0"/>
              <a:t>… »</a:t>
            </a:r>
          </a:p>
          <a:p>
            <a:pPr marL="0" marR="0" lvl="1" indent="0" algn="l" defTabSz="914400" rtl="0" eaLnBrk="0" fontAlgn="base" latinLnBrk="0" hangingPunct="0">
              <a:lnSpc>
                <a:spcPct val="100000"/>
              </a:lnSpc>
              <a:spcBef>
                <a:spcPct val="30000"/>
              </a:spcBef>
              <a:spcAft>
                <a:spcPct val="30000"/>
              </a:spcAft>
              <a:buClrTx/>
              <a:buSzPct val="75000"/>
              <a:buFontTx/>
              <a:buNone/>
              <a:tabLst/>
              <a:defRPr/>
            </a:pPr>
            <a:r>
              <a:rPr lang="fr-FR" baseline="0" dirty="0" err="1" smtClean="0"/>
              <a:t>Then</a:t>
            </a:r>
            <a:r>
              <a:rPr lang="fr-FR" baseline="0" dirty="0" smtClean="0"/>
              <a:t> select on the </a:t>
            </a:r>
            <a:r>
              <a:rPr lang="fr-FR" baseline="0" dirty="0" err="1" smtClean="0"/>
              <a:t>left</a:t>
            </a:r>
            <a:r>
              <a:rPr lang="fr-FR" baseline="0" dirty="0" smtClean="0"/>
              <a:t> pane « Extensions » and </a:t>
            </a:r>
            <a:r>
              <a:rPr lang="fr-FR" baseline="0" dirty="0" err="1" smtClean="0"/>
              <a:t>find</a:t>
            </a:r>
            <a:r>
              <a:rPr lang="fr-FR" baseline="0" dirty="0" smtClean="0"/>
              <a:t> </a:t>
            </a:r>
            <a:r>
              <a:rPr lang="fr-FR" baseline="0" dirty="0" err="1" smtClean="0"/>
              <a:t>these</a:t>
            </a:r>
            <a:r>
              <a:rPr lang="fr-FR" baseline="0" dirty="0" smtClean="0"/>
              <a:t> </a:t>
            </a:r>
            <a:r>
              <a:rPr lang="fr-FR" baseline="0" dirty="0" err="1" smtClean="0"/>
              <a:t>namespaces</a:t>
            </a:r>
            <a:r>
              <a:rPr lang="fr-FR" baseline="0" dirty="0" smtClean="0"/>
              <a:t> in the </a:t>
            </a:r>
            <a:r>
              <a:rPr lang="fr-FR" baseline="0" dirty="0" err="1" smtClean="0"/>
              <a:t>list</a:t>
            </a:r>
            <a:r>
              <a:rPr lang="fr-FR" baseline="0" dirty="0" smtClean="0"/>
              <a:t>. </a:t>
            </a:r>
            <a:r>
              <a:rPr lang="fr-FR" baseline="0" dirty="0" err="1" smtClean="0"/>
              <a:t>Tick</a:t>
            </a:r>
            <a:r>
              <a:rPr lang="fr-FR" baseline="0" dirty="0" smtClean="0"/>
              <a:t> </a:t>
            </a:r>
            <a:r>
              <a:rPr lang="fr-FR" baseline="0" dirty="0" err="1" smtClean="0"/>
              <a:t>checkboxes</a:t>
            </a:r>
            <a:r>
              <a:rPr lang="fr-FR" baseline="0" dirty="0" smtClean="0"/>
              <a:t> and voila!</a:t>
            </a: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56</a:t>
            </a:fld>
            <a:endParaRPr lang="en-US"/>
          </a:p>
        </p:txBody>
      </p:sp>
    </p:spTree>
    <p:extLst>
      <p:ext uri="{BB962C8B-B14F-4D97-AF65-F5344CB8AC3E}">
        <p14:creationId xmlns:p14="http://schemas.microsoft.com/office/powerpoint/2010/main" val="9878875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r>
              <a:rPr lang="fr-FR" dirty="0" smtClean="0"/>
              <a:t>Just in case </a:t>
            </a:r>
            <a:r>
              <a:rPr lang="fr-FR" dirty="0" err="1" smtClean="0"/>
              <a:t>some</a:t>
            </a:r>
            <a:r>
              <a:rPr lang="fr-FR" dirty="0" smtClean="0"/>
              <a:t> </a:t>
            </a:r>
            <a:r>
              <a:rPr lang="fr-FR" dirty="0" err="1" smtClean="0"/>
              <a:t>namespaces</a:t>
            </a:r>
            <a:r>
              <a:rPr lang="fr-FR" baseline="0" dirty="0" smtClean="0"/>
              <a:t> </a:t>
            </a:r>
            <a:r>
              <a:rPr lang="fr-FR" baseline="0" dirty="0" err="1" smtClean="0"/>
              <a:t>still</a:t>
            </a:r>
            <a:r>
              <a:rPr lang="fr-FR" baseline="0" dirty="0" smtClean="0"/>
              <a:t> </a:t>
            </a:r>
            <a:r>
              <a:rPr lang="fr-FR" baseline="0" dirty="0" err="1" smtClean="0"/>
              <a:t>aren’t</a:t>
            </a:r>
            <a:r>
              <a:rPr lang="fr-FR" baseline="0" dirty="0" smtClean="0"/>
              <a:t> </a:t>
            </a:r>
            <a:r>
              <a:rPr lang="fr-FR" baseline="0" dirty="0" err="1" smtClean="0"/>
              <a:t>available</a:t>
            </a:r>
            <a:r>
              <a:rPr lang="fr-FR" baseline="0" dirty="0" smtClean="0"/>
              <a:t> (for </a:t>
            </a:r>
            <a:r>
              <a:rPr lang="fr-FR" baseline="0" dirty="0" err="1" smtClean="0"/>
              <a:t>example</a:t>
            </a:r>
            <a:r>
              <a:rPr lang="fr-FR" baseline="0" dirty="0" smtClean="0"/>
              <a:t> </a:t>
            </a:r>
            <a:r>
              <a:rPr lang="fr-FR" baseline="0" dirty="0" err="1" smtClean="0"/>
              <a:t>Microsoft.WindowsAzure.ServiceRuntime</a:t>
            </a:r>
            <a:r>
              <a:rPr lang="fr-FR" baseline="0" dirty="0" smtClean="0"/>
              <a:t> and </a:t>
            </a:r>
            <a:r>
              <a:rPr lang="fr-FR" baseline="0" dirty="0" err="1" smtClean="0"/>
              <a:t>Microsoft.WindowsAzure.Diagnostics</a:t>
            </a:r>
            <a:r>
              <a:rPr lang="fr-FR" baseline="0" dirty="0" smtClean="0"/>
              <a:t>), right click on </a:t>
            </a:r>
            <a:r>
              <a:rPr lang="fr-FR" baseline="0" dirty="0" err="1" smtClean="0"/>
              <a:t>project</a:t>
            </a:r>
            <a:r>
              <a:rPr lang="fr-FR" baseline="0" dirty="0" smtClean="0"/>
              <a:t> </a:t>
            </a:r>
            <a:r>
              <a:rPr lang="fr-FR" baseline="0" dirty="0" err="1" smtClean="0"/>
              <a:t>referencies</a:t>
            </a:r>
            <a:r>
              <a:rPr lang="fr-FR" baseline="0" dirty="0" smtClean="0"/>
              <a:t>, select « </a:t>
            </a:r>
            <a:r>
              <a:rPr lang="fr-FR" baseline="0" dirty="0" err="1" smtClean="0"/>
              <a:t>Add</a:t>
            </a:r>
            <a:r>
              <a:rPr lang="fr-FR" baseline="0" dirty="0" smtClean="0"/>
              <a:t> a </a:t>
            </a:r>
            <a:r>
              <a:rPr lang="fr-FR" baseline="0" dirty="0" err="1" smtClean="0"/>
              <a:t>reference</a:t>
            </a:r>
            <a:r>
              <a:rPr lang="fr-FR" baseline="0" dirty="0" smtClean="0"/>
              <a:t>… »</a:t>
            </a:r>
          </a:p>
          <a:p>
            <a:pPr marL="0" marR="0" lvl="1" indent="0" algn="l" defTabSz="914400" rtl="0" eaLnBrk="0" fontAlgn="base" latinLnBrk="0" hangingPunct="0">
              <a:lnSpc>
                <a:spcPct val="100000"/>
              </a:lnSpc>
              <a:spcBef>
                <a:spcPct val="30000"/>
              </a:spcBef>
              <a:spcAft>
                <a:spcPct val="30000"/>
              </a:spcAft>
              <a:buClrTx/>
              <a:buSzPct val="75000"/>
              <a:buFontTx/>
              <a:buNone/>
              <a:tabLst/>
              <a:defRPr/>
            </a:pPr>
            <a:r>
              <a:rPr lang="fr-FR" baseline="0" dirty="0" err="1" smtClean="0"/>
              <a:t>Then</a:t>
            </a:r>
            <a:r>
              <a:rPr lang="fr-FR" baseline="0" dirty="0" smtClean="0"/>
              <a:t> select on the </a:t>
            </a:r>
            <a:r>
              <a:rPr lang="fr-FR" baseline="0" dirty="0" err="1" smtClean="0"/>
              <a:t>left</a:t>
            </a:r>
            <a:r>
              <a:rPr lang="fr-FR" baseline="0" dirty="0" smtClean="0"/>
              <a:t> pane « Extensions » and </a:t>
            </a:r>
            <a:r>
              <a:rPr lang="fr-FR" baseline="0" dirty="0" err="1" smtClean="0"/>
              <a:t>find</a:t>
            </a:r>
            <a:r>
              <a:rPr lang="fr-FR" baseline="0" dirty="0" smtClean="0"/>
              <a:t> </a:t>
            </a:r>
            <a:r>
              <a:rPr lang="fr-FR" baseline="0" dirty="0" err="1" smtClean="0"/>
              <a:t>these</a:t>
            </a:r>
            <a:r>
              <a:rPr lang="fr-FR" baseline="0" dirty="0" smtClean="0"/>
              <a:t> </a:t>
            </a:r>
            <a:r>
              <a:rPr lang="fr-FR" baseline="0" dirty="0" err="1" smtClean="0"/>
              <a:t>namespaces</a:t>
            </a:r>
            <a:r>
              <a:rPr lang="fr-FR" baseline="0" dirty="0" smtClean="0"/>
              <a:t> in the </a:t>
            </a:r>
            <a:r>
              <a:rPr lang="fr-FR" baseline="0" dirty="0" err="1" smtClean="0"/>
              <a:t>list</a:t>
            </a:r>
            <a:r>
              <a:rPr lang="fr-FR" baseline="0" dirty="0" smtClean="0"/>
              <a:t>. </a:t>
            </a:r>
            <a:r>
              <a:rPr lang="fr-FR" baseline="0" dirty="0" err="1" smtClean="0"/>
              <a:t>Tick</a:t>
            </a:r>
            <a:r>
              <a:rPr lang="fr-FR" baseline="0" dirty="0" smtClean="0"/>
              <a:t> </a:t>
            </a:r>
            <a:r>
              <a:rPr lang="fr-FR" baseline="0" dirty="0" err="1" smtClean="0"/>
              <a:t>checkboxes</a:t>
            </a:r>
            <a:r>
              <a:rPr lang="fr-FR" baseline="0" dirty="0" smtClean="0"/>
              <a:t> and voila!</a:t>
            </a: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57</a:t>
            </a:fld>
            <a:endParaRPr lang="en-US"/>
          </a:p>
        </p:txBody>
      </p:sp>
    </p:spTree>
    <p:extLst>
      <p:ext uri="{BB962C8B-B14F-4D97-AF65-F5344CB8AC3E}">
        <p14:creationId xmlns:p14="http://schemas.microsoft.com/office/powerpoint/2010/main" val="1010245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smtClean="0"/>
              <a:t>WebPI</a:t>
            </a:r>
            <a:r>
              <a:rPr lang="fr-FR" dirty="0" smtClean="0"/>
              <a:t> =</a:t>
            </a:r>
            <a:r>
              <a:rPr lang="fr-FR" baseline="0" dirty="0" smtClean="0"/>
              <a:t> Web Platform Installer</a:t>
            </a: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7</a:t>
            </a:fld>
            <a:endParaRPr lang="en-US"/>
          </a:p>
        </p:txBody>
      </p:sp>
    </p:spTree>
    <p:extLst>
      <p:ext uri="{BB962C8B-B14F-4D97-AF65-F5344CB8AC3E}">
        <p14:creationId xmlns:p14="http://schemas.microsoft.com/office/powerpoint/2010/main" val="171675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r>
              <a:rPr lang="fr-FR" dirty="0" smtClean="0"/>
              <a:t>This </a:t>
            </a:r>
            <a:r>
              <a:rPr lang="fr-FR" dirty="0" err="1" smtClean="0"/>
              <a:t>property</a:t>
            </a:r>
            <a:r>
              <a:rPr lang="fr-FR" baseline="0" dirty="0" smtClean="0"/>
              <a:t> MUST </a:t>
            </a:r>
            <a:r>
              <a:rPr lang="fr-FR" baseline="0" dirty="0" err="1" smtClean="0"/>
              <a:t>be</a:t>
            </a:r>
            <a:r>
              <a:rPr lang="fr-FR" baseline="0" dirty="0" smtClean="0"/>
              <a:t> </a:t>
            </a:r>
            <a:r>
              <a:rPr lang="fr-FR" baseline="0" dirty="0" err="1" smtClean="0"/>
              <a:t>equal</a:t>
            </a:r>
            <a:r>
              <a:rPr lang="fr-FR" baseline="0" dirty="0" smtClean="0"/>
              <a:t> to:</a:t>
            </a:r>
          </a:p>
          <a:p>
            <a:pPr marL="0" marR="0" lvl="1" indent="0" algn="l" defTabSz="914400" rtl="0" eaLnBrk="0" fontAlgn="base" latinLnBrk="0" hangingPunct="0">
              <a:lnSpc>
                <a:spcPct val="100000"/>
              </a:lnSpc>
              <a:spcBef>
                <a:spcPct val="30000"/>
              </a:spcBef>
              <a:spcAft>
                <a:spcPct val="30000"/>
              </a:spcAft>
              <a:buClrTx/>
              <a:buSzPct val="75000"/>
              <a:buFontTx/>
              <a:buNone/>
              <a:tabLst/>
              <a:defRPr/>
            </a:pPr>
            <a:r>
              <a:rPr lang="en-US" sz="1200" kern="1200" dirty="0" smtClean="0">
                <a:solidFill>
                  <a:schemeClr val="tx1"/>
                </a:solidFill>
                <a:latin typeface="Arial" charset="0"/>
                <a:ea typeface="ＭＳ Ｐゴシック" charset="-128"/>
                <a:cs typeface="+mn-cs"/>
              </a:rPr>
              <a:t>&lt;Setting name="</a:t>
            </a:r>
            <a:r>
              <a:rPr lang="en-US" sz="1200" kern="1200" dirty="0" err="1" smtClean="0">
                <a:solidFill>
                  <a:schemeClr val="tx1"/>
                </a:solidFill>
                <a:latin typeface="Arial" charset="0"/>
                <a:ea typeface="ＭＳ Ｐゴシック" charset="-128"/>
                <a:cs typeface="+mn-cs"/>
              </a:rPr>
              <a:t>Microsoft.WindowsAzure.Plugins.Diagnostics.ConnectionString</a:t>
            </a:r>
            <a:r>
              <a:rPr lang="en-US" sz="1200" kern="1200" dirty="0" smtClean="0">
                <a:solidFill>
                  <a:schemeClr val="tx1"/>
                </a:solidFill>
                <a:latin typeface="Arial" charset="0"/>
                <a:ea typeface="ＭＳ Ｐゴシック" charset="-128"/>
                <a:cs typeface="+mn-cs"/>
              </a:rPr>
              <a:t>" value="</a:t>
            </a:r>
            <a:r>
              <a:rPr lang="en-US" sz="1200" kern="1200" dirty="0" err="1" smtClean="0">
                <a:solidFill>
                  <a:schemeClr val="tx1"/>
                </a:solidFill>
                <a:latin typeface="Arial" charset="0"/>
                <a:ea typeface="ＭＳ Ｐゴシック" charset="-128"/>
                <a:cs typeface="+mn-cs"/>
              </a:rPr>
              <a:t>UseDevelopmentStorage</a:t>
            </a:r>
            <a:r>
              <a:rPr lang="en-US" sz="1200" kern="1200" dirty="0" smtClean="0">
                <a:solidFill>
                  <a:schemeClr val="tx1"/>
                </a:solidFill>
                <a:latin typeface="Arial" charset="0"/>
                <a:ea typeface="ＭＳ Ｐゴシック" charset="-128"/>
                <a:cs typeface="+mn-cs"/>
              </a:rPr>
              <a:t>=true" /&gt;</a:t>
            </a:r>
          </a:p>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58</a:t>
            </a:fld>
            <a:endParaRPr lang="en-US"/>
          </a:p>
        </p:txBody>
      </p:sp>
    </p:spTree>
    <p:extLst>
      <p:ext uri="{BB962C8B-B14F-4D97-AF65-F5344CB8AC3E}">
        <p14:creationId xmlns:p14="http://schemas.microsoft.com/office/powerpoint/2010/main" val="32563225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59</a:t>
            </a:fld>
            <a:endParaRPr lang="en-US"/>
          </a:p>
        </p:txBody>
      </p:sp>
    </p:spTree>
    <p:extLst>
      <p:ext uri="{BB962C8B-B14F-4D97-AF65-F5344CB8AC3E}">
        <p14:creationId xmlns:p14="http://schemas.microsoft.com/office/powerpoint/2010/main" val="40179418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60</a:t>
            </a:fld>
            <a:endParaRPr lang="en-US"/>
          </a:p>
        </p:txBody>
      </p:sp>
    </p:spTree>
    <p:extLst>
      <p:ext uri="{BB962C8B-B14F-4D97-AF65-F5344CB8AC3E}">
        <p14:creationId xmlns:p14="http://schemas.microsoft.com/office/powerpoint/2010/main" val="30585010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61</a:t>
            </a:fld>
            <a:endParaRPr lang="en-US"/>
          </a:p>
        </p:txBody>
      </p:sp>
    </p:spTree>
    <p:extLst>
      <p:ext uri="{BB962C8B-B14F-4D97-AF65-F5344CB8AC3E}">
        <p14:creationId xmlns:p14="http://schemas.microsoft.com/office/powerpoint/2010/main" val="9258891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62</a:t>
            </a:fld>
            <a:endParaRPr lang="en-US"/>
          </a:p>
        </p:txBody>
      </p:sp>
    </p:spTree>
    <p:extLst>
      <p:ext uri="{BB962C8B-B14F-4D97-AF65-F5344CB8AC3E}">
        <p14:creationId xmlns:p14="http://schemas.microsoft.com/office/powerpoint/2010/main" val="8464752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63</a:t>
            </a:fld>
            <a:endParaRPr lang="en-US"/>
          </a:p>
        </p:txBody>
      </p:sp>
    </p:spTree>
    <p:extLst>
      <p:ext uri="{BB962C8B-B14F-4D97-AF65-F5344CB8AC3E}">
        <p14:creationId xmlns:p14="http://schemas.microsoft.com/office/powerpoint/2010/main" val="4290221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64</a:t>
            </a:fld>
            <a:endParaRPr lang="en-US"/>
          </a:p>
        </p:txBody>
      </p:sp>
    </p:spTree>
    <p:extLst>
      <p:ext uri="{BB962C8B-B14F-4D97-AF65-F5344CB8AC3E}">
        <p14:creationId xmlns:p14="http://schemas.microsoft.com/office/powerpoint/2010/main" val="31644107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65</a:t>
            </a:fld>
            <a:endParaRPr lang="en-US"/>
          </a:p>
        </p:txBody>
      </p:sp>
    </p:spTree>
    <p:extLst>
      <p:ext uri="{BB962C8B-B14F-4D97-AF65-F5344CB8AC3E}">
        <p14:creationId xmlns:p14="http://schemas.microsoft.com/office/powerpoint/2010/main" val="21907838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66</a:t>
            </a:fld>
            <a:endParaRPr lang="en-US"/>
          </a:p>
        </p:txBody>
      </p:sp>
    </p:spTree>
    <p:extLst>
      <p:ext uri="{BB962C8B-B14F-4D97-AF65-F5344CB8AC3E}">
        <p14:creationId xmlns:p14="http://schemas.microsoft.com/office/powerpoint/2010/main" val="241807172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67</a:t>
            </a:fld>
            <a:endParaRPr lang="en-US"/>
          </a:p>
        </p:txBody>
      </p:sp>
    </p:spTree>
    <p:extLst>
      <p:ext uri="{BB962C8B-B14F-4D97-AF65-F5344CB8AC3E}">
        <p14:creationId xmlns:p14="http://schemas.microsoft.com/office/powerpoint/2010/main" val="2028418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8</a:t>
            </a:fld>
            <a:endParaRPr lang="en-US"/>
          </a:p>
        </p:txBody>
      </p:sp>
    </p:spTree>
    <p:extLst>
      <p:ext uri="{BB962C8B-B14F-4D97-AF65-F5344CB8AC3E}">
        <p14:creationId xmlns:p14="http://schemas.microsoft.com/office/powerpoint/2010/main" val="4034806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dirty="0" smtClean="0"/>
              <a:t>Geo-redundant storage provides the highest level of storage durability by seamlessly replicating your data to a secondary location within the same region</a:t>
            </a:r>
          </a:p>
          <a:p>
            <a:pPr marL="0" indent="0">
              <a:buFont typeface="Arial" pitchFamily="34" charset="0"/>
              <a:buNone/>
            </a:pPr>
            <a:r>
              <a:rPr lang="en-US" dirty="0" smtClean="0"/>
              <a:t>Locally redundant storage provides highly durable and available storage within a single location. </a:t>
            </a:r>
          </a:p>
          <a:p>
            <a:pPr marL="0" indent="0">
              <a:buFont typeface="Arial" pitchFamily="34" charset="0"/>
              <a:buNone/>
            </a:pPr>
            <a:r>
              <a:rPr lang="en-US" dirty="0" smtClean="0"/>
              <a:t>Microsoft monitors the service, provides patches, handles scaling, and does the other work needed to keep the service available.</a:t>
            </a:r>
            <a:endParaRPr lang="en-US" sz="1600" baseline="0" dirty="0" smtClean="0"/>
          </a:p>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10</a:t>
            </a:fld>
            <a:endParaRPr lang="en-US"/>
          </a:p>
        </p:txBody>
      </p:sp>
    </p:spTree>
    <p:extLst>
      <p:ext uri="{BB962C8B-B14F-4D97-AF65-F5344CB8AC3E}">
        <p14:creationId xmlns:p14="http://schemas.microsoft.com/office/powerpoint/2010/main" val="2244780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11</a:t>
            </a:fld>
            <a:endParaRPr lang="en-US"/>
          </a:p>
        </p:txBody>
      </p:sp>
    </p:spTree>
    <p:extLst>
      <p:ext uri="{BB962C8B-B14F-4D97-AF65-F5344CB8AC3E}">
        <p14:creationId xmlns:p14="http://schemas.microsoft.com/office/powerpoint/2010/main" val="3526198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The Windows Azure Content Delivery Network (CDN) offers developers a global solution for delivering high-bandwidth content by caching blobs and static content of compute instances at physical nodes in the United States, Europe, Asia, Australia and South America.</a:t>
            </a:r>
          </a:p>
          <a:p>
            <a:pPr marL="171450" indent="-171450">
              <a:buFont typeface="Arial" pitchFamily="34" charset="0"/>
              <a:buChar char="•"/>
            </a:pPr>
            <a:r>
              <a:rPr lang="en-US" dirty="0" smtClean="0"/>
              <a:t>A Windows Azure subscription contains storage accounts</a:t>
            </a:r>
          </a:p>
          <a:p>
            <a:pPr marL="171450" indent="-171450">
              <a:buFont typeface="Arial" pitchFamily="34" charset="0"/>
              <a:buChar char="•"/>
            </a:pPr>
            <a:r>
              <a:rPr lang="en-US" dirty="0" smtClean="0"/>
              <a:t>Can explicitly geo-locate to a sub region or set affinity with other services</a:t>
            </a:r>
          </a:p>
          <a:p>
            <a:pPr marL="171450" indent="-171450">
              <a:buFont typeface="Arial" pitchFamily="34" charset="0"/>
              <a:buChar char="•"/>
            </a:pPr>
            <a:r>
              <a:rPr lang="en-US" dirty="0" smtClean="0"/>
              <a:t>Can enable CDN at the account level (means that public containers will be retrievable via the CDN URL)</a:t>
            </a:r>
          </a:p>
          <a:p>
            <a:pPr marL="171450" indent="-171450">
              <a:buFont typeface="Arial" pitchFamily="34" charset="0"/>
              <a:buChar char="•"/>
            </a:pPr>
            <a:r>
              <a:rPr lang="en-US" dirty="0" smtClean="0"/>
              <a:t>100 TBs per account means a</a:t>
            </a:r>
            <a:r>
              <a:rPr lang="en-US" baseline="0" dirty="0" smtClean="0"/>
              <a:t> lot of storage for very little cost</a:t>
            </a:r>
            <a:endParaRPr lang="en-US" dirty="0" smtClean="0"/>
          </a:p>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smtClean="0"/>
          </a:p>
          <a:p>
            <a:pPr marL="0" marR="0" lvl="1" indent="0" algn="l" defTabSz="914400" rtl="0" eaLnBrk="0" fontAlgn="base" latinLnBrk="0" hangingPunct="0">
              <a:lnSpc>
                <a:spcPct val="100000"/>
              </a:lnSpc>
              <a:spcBef>
                <a:spcPct val="30000"/>
              </a:spcBef>
              <a:spcAft>
                <a:spcPct val="30000"/>
              </a:spcAft>
              <a:buClrTx/>
              <a:buSzPct val="75000"/>
              <a:buFontTx/>
              <a:buNone/>
              <a:tabLst/>
              <a:defRPr/>
            </a:pPr>
            <a:r>
              <a:rPr lang="en-US" dirty="0" smtClean="0"/>
              <a:t>You should change the access keys to your storage account periodically to help keep your storage connections more secure. Two access keys are assigned to enable you to maintain connections to the storage account using one access key while you regenerate the other access key. </a:t>
            </a:r>
          </a:p>
          <a:p>
            <a:pPr marL="0" marR="0" lvl="1" indent="0" algn="l" defTabSz="914400" rtl="0" eaLnBrk="0" fontAlgn="base" latinLnBrk="0" hangingPunct="0">
              <a:lnSpc>
                <a:spcPct val="100000"/>
              </a:lnSpc>
              <a:spcBef>
                <a:spcPct val="30000"/>
              </a:spcBef>
              <a:spcAft>
                <a:spcPct val="30000"/>
              </a:spcAft>
              <a:buClrTx/>
              <a:buSzPct val="75000"/>
              <a:buFontTx/>
              <a:buNone/>
              <a:tabLst/>
              <a:defRPr/>
            </a:pPr>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A3D304C4-80F3-4AD2-A1FD-784E6B118675}" type="datetime1">
              <a:rPr lang="en-US" smtClean="0"/>
              <a:pPr/>
              <a:t>1/7/16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9DB53B3E-6D81-4D48-A985-2DA2713E56E4}" type="slidenum">
              <a:rPr lang="en-US" smtClean="0"/>
              <a:pPr/>
              <a:t>12</a:t>
            </a:fld>
            <a:endParaRPr lang="en-US"/>
          </a:p>
        </p:txBody>
      </p:sp>
    </p:spTree>
    <p:extLst>
      <p:ext uri="{BB962C8B-B14F-4D97-AF65-F5344CB8AC3E}">
        <p14:creationId xmlns:p14="http://schemas.microsoft.com/office/powerpoint/2010/main" val="3235747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B40B297-F50D-484C-ACFB-7B14BBEC6D9D}" type="datetimeFigureOut">
              <a:rPr lang="fr-FR"/>
              <a:pPr/>
              <a:t>07/01/2016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A90ED0-21BE-4D02-8F9A-847F055022D2}" type="slidenum">
              <a:rPr lang="fr-FR"/>
              <a:pPr/>
              <a:t>‹#›</a:t>
            </a:fld>
            <a:endParaRPr lang="fr-FR"/>
          </a:p>
        </p:txBody>
      </p:sp>
    </p:spTree>
    <p:extLst>
      <p:ext uri="{BB962C8B-B14F-4D97-AF65-F5344CB8AC3E}">
        <p14:creationId xmlns:p14="http://schemas.microsoft.com/office/powerpoint/2010/main" val="29944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152C86D-858F-4436-887E-FAA64C472B10}" type="datetimeFigureOut">
              <a:rPr lang="fr-FR"/>
              <a:pPr/>
              <a:t>07/01/2016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C6402C7-27C9-430B-A647-BD0442B840CC}" type="slidenum">
              <a:rPr lang="fr-FR"/>
              <a:pPr/>
              <a:t>‹#›</a:t>
            </a:fld>
            <a:endParaRPr lang="fr-FR"/>
          </a:p>
        </p:txBody>
      </p:sp>
    </p:spTree>
    <p:extLst>
      <p:ext uri="{BB962C8B-B14F-4D97-AF65-F5344CB8AC3E}">
        <p14:creationId xmlns:p14="http://schemas.microsoft.com/office/powerpoint/2010/main" val="377067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1631552-3809-4475-B076-571F79DD8438}" type="datetimeFigureOut">
              <a:rPr lang="fr-FR"/>
              <a:pPr/>
              <a:t>07/01/2016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C7DE801-10D8-4981-85E5-572F3102C766}" type="slidenum">
              <a:rPr lang="fr-FR"/>
              <a:pPr/>
              <a:t>‹#›</a:t>
            </a:fld>
            <a:endParaRPr lang="fr-FR"/>
          </a:p>
        </p:txBody>
      </p:sp>
    </p:spTree>
    <p:extLst>
      <p:ext uri="{BB962C8B-B14F-4D97-AF65-F5344CB8AC3E}">
        <p14:creationId xmlns:p14="http://schemas.microsoft.com/office/powerpoint/2010/main" val="301247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07/01/2016</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176867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1F0D905-E438-41C5-8546-C118A5946D7D}" type="datetimeFigureOut">
              <a:rPr lang="fr-FR"/>
              <a:pPr/>
              <a:t>07/01/2016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C1FF16F-B8D2-48F4-BB40-50C6ADBAEB93}" type="slidenum">
              <a:rPr lang="fr-FR"/>
              <a:pPr/>
              <a:t>‹#›</a:t>
            </a:fld>
            <a:endParaRPr lang="fr-FR"/>
          </a:p>
        </p:txBody>
      </p:sp>
    </p:spTree>
    <p:extLst>
      <p:ext uri="{BB962C8B-B14F-4D97-AF65-F5344CB8AC3E}">
        <p14:creationId xmlns:p14="http://schemas.microsoft.com/office/powerpoint/2010/main" val="213350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6" name="Espace réservé de la date 4"/>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456FFFF1-2C65-4327-9840-2B43B23FD6B1}" type="datetimeFigureOut">
              <a:rPr lang="fr-FR"/>
              <a:pPr/>
              <a:t>07/01/2016</a:t>
            </a:fld>
            <a:endParaRPr lang="fr-FR"/>
          </a:p>
        </p:txBody>
      </p:sp>
      <p:sp>
        <p:nvSpPr>
          <p:cNvPr id="7" name="Espace réservé du pied de page 5"/>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9" name="Espace réservé du numéro de diapositive 6"/>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579B318-7D5E-4DF4-970F-6BCF490CBACA}" type="slidenum">
              <a:rPr lang="fr-FR"/>
              <a:pPr/>
              <a:t>‹#›</a:t>
            </a:fld>
            <a:endParaRPr lang="fr-FR"/>
          </a:p>
        </p:txBody>
      </p:sp>
    </p:spTree>
    <p:extLst>
      <p:ext uri="{BB962C8B-B14F-4D97-AF65-F5344CB8AC3E}">
        <p14:creationId xmlns:p14="http://schemas.microsoft.com/office/powerpoint/2010/main" val="171459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0"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8" name="Espace réservé de la date 6"/>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F6554C8-55AE-4EFB-BB46-A79A617C7A68}" type="datetimeFigureOut">
              <a:rPr lang="fr-FR"/>
              <a:pPr/>
              <a:t>07/01/2016</a:t>
            </a:fld>
            <a:endParaRPr lang="fr-FR"/>
          </a:p>
        </p:txBody>
      </p:sp>
      <p:sp>
        <p:nvSpPr>
          <p:cNvPr id="9" name="Espace réservé du pied de page 7"/>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11" name="Espace réservé du numéro de diapositive 8"/>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3618072-F17A-45BB-8575-F110F243281F}" type="slidenum">
              <a:rPr lang="fr-FR"/>
              <a:pPr/>
              <a:t>‹#›</a:t>
            </a:fld>
            <a:endParaRPr lang="fr-FR"/>
          </a:p>
        </p:txBody>
      </p:sp>
    </p:spTree>
    <p:extLst>
      <p:ext uri="{BB962C8B-B14F-4D97-AF65-F5344CB8AC3E}">
        <p14:creationId xmlns:p14="http://schemas.microsoft.com/office/powerpoint/2010/main" val="192607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6"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4" name="Espace réservé de la date 2"/>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A0FB1A-DC0F-4BA7-8E04-D8DDB0C51F6A}" type="datetimeFigureOut">
              <a:rPr lang="fr-FR"/>
              <a:pPr/>
              <a:t>07/01/2016</a:t>
            </a:fld>
            <a:endParaRPr lang="fr-FR"/>
          </a:p>
        </p:txBody>
      </p:sp>
      <p:sp>
        <p:nvSpPr>
          <p:cNvPr id="5" name="Espace réservé du pied de page 3"/>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4"/>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67239F0-C809-4D9B-BADE-E677263A850B}" type="slidenum">
              <a:rPr lang="fr-FR"/>
              <a:pPr/>
              <a:t>‹#›</a:t>
            </a:fld>
            <a:endParaRPr lang="fr-FR"/>
          </a:p>
        </p:txBody>
      </p:sp>
    </p:spTree>
    <p:extLst>
      <p:ext uri="{BB962C8B-B14F-4D97-AF65-F5344CB8AC3E}">
        <p14:creationId xmlns:p14="http://schemas.microsoft.com/office/powerpoint/2010/main" val="155317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B55CAE2-4705-4758-B174-288BF2998352}" type="datetimeFigureOut">
              <a:rPr lang="fr-FR"/>
              <a:pPr/>
              <a:t>07/01/2016</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788FAD3-7D0D-492B-87C9-E1D04BF51D86}" type="slidenum">
              <a:rPr lang="fr-FR"/>
              <a:pPr/>
              <a:t>‹#›</a:t>
            </a:fld>
            <a:endParaRPr lang="fr-FR"/>
          </a:p>
        </p:txBody>
      </p:sp>
    </p:spTree>
    <p:extLst>
      <p:ext uri="{BB962C8B-B14F-4D97-AF65-F5344CB8AC3E}">
        <p14:creationId xmlns:p14="http://schemas.microsoft.com/office/powerpoint/2010/main" val="41329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7A2DD87-EF16-4542-8E2C-04CB6C2EC50F}" type="datetimeFigureOut">
              <a:rPr lang="fr-FR"/>
              <a:pPr/>
              <a:t>07/01/2016</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66398663-00F0-4FB6-95EF-D9E088BC8153}" type="slidenum">
              <a:rPr lang="fr-FR"/>
              <a:pPr/>
              <a:t>‹#›</a:t>
            </a:fld>
            <a:endParaRPr lang="fr-FR"/>
          </a:p>
        </p:txBody>
      </p:sp>
    </p:spTree>
    <p:extLst>
      <p:ext uri="{BB962C8B-B14F-4D97-AF65-F5344CB8AC3E}">
        <p14:creationId xmlns:p14="http://schemas.microsoft.com/office/powerpoint/2010/main" val="50623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977BE084-309E-469E-847E-32D69B823DBE}" type="datetimeFigureOut">
              <a:rPr lang="fr-FR"/>
              <a:pPr/>
              <a:t>07/01/2016</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075C14B-8D76-4463-8862-8299E72AFFA4}" type="slidenum">
              <a:rPr lang="fr-FR"/>
              <a:pPr/>
              <a:t>‹#›</a:t>
            </a:fld>
            <a:endParaRPr lang="fr-FR"/>
          </a:p>
        </p:txBody>
      </p:sp>
    </p:spTree>
    <p:extLst>
      <p:ext uri="{BB962C8B-B14F-4D97-AF65-F5344CB8AC3E}">
        <p14:creationId xmlns:p14="http://schemas.microsoft.com/office/powerpoint/2010/main" val="22627940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5148263" y="0"/>
            <a:ext cx="4002087" cy="1990725"/>
          </a:xfrm>
          <a:prstGeom prst="rect">
            <a:avLst/>
          </a:prstGeom>
          <a:noFill/>
          <a:ln>
            <a:noFill/>
          </a:ln>
          <a:extLst>
            <a:ext uri="{909E8E84-426E-40dd-AFC4-6F175D3DCCD1}">
              <a14:hiddenFill xmlns:a14="http://schemas.microsoft.com/office/drawing/2010/main" xmlns="">
                <a:solidFill>
                  <a:srgbClr val="FFFFFF">
                    <a:alpha val="72940"/>
                  </a:srgbClr>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Espace réservé du titre 1"/>
          <p:cNvSpPr>
            <a:spLocks noGrp="1"/>
          </p:cNvSpPr>
          <p:nvPr>
            <p:ph type="title"/>
          </p:nvPr>
        </p:nvSpPr>
        <p:spPr bwMode="auto">
          <a:xfrm>
            <a:off x="1116013" y="336550"/>
            <a:ext cx="7777162"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blurRad="40000" dist="23000" dir="5400000" rotWithShape="0">
              <a:srgbClr val="808080">
                <a:alpha val="34999"/>
              </a:srgbClr>
            </a:outerShdw>
          </a:effectLst>
        </p:spPr>
        <p:txBody>
          <a:bodyPr anchor="ctr"/>
          <a:lstStyle/>
          <a:p>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740650" y="5305425"/>
            <a:ext cx="1362075" cy="433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84" r:id="rId1"/>
    <p:sldLayoutId id="2147484485" r:id="rId2"/>
    <p:sldLayoutId id="2147484486" r:id="rId3"/>
    <p:sldLayoutId id="2147484487" r:id="rId4"/>
    <p:sldLayoutId id="2147484488" r:id="rId5"/>
    <p:sldLayoutId id="2147484489" r:id="rId6"/>
    <p:sldLayoutId id="2147484490" r:id="rId7"/>
    <p:sldLayoutId id="2147484491" r:id="rId8"/>
    <p:sldLayoutId id="2147484492" r:id="rId9"/>
    <p:sldLayoutId id="2147484493" r:id="rId10"/>
    <p:sldLayoutId id="2147484494" r:id="rId11"/>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microsoft.com/office/2007/relationships/hdphoto" Target="../media/hdphoto1.wdp"/><Relationship Id="rId5" Type="http://schemas.openxmlformats.org/officeDocument/2006/relationships/image" Target="../media/image11.png"/><Relationship Id="rId6" Type="http://schemas.microsoft.com/office/2007/relationships/hdphoto" Target="../media/hdphoto2.wdp"/><Relationship Id="rId7" Type="http://schemas.openxmlformats.org/officeDocument/2006/relationships/image" Target="../media/image12.png"/><Relationship Id="rId8" Type="http://schemas.microsoft.com/office/2007/relationships/hdphoto" Target="../media/hdphoto3.wdp"/><Relationship Id="rId9"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 Id="rId3" Type="http://schemas.microsoft.com/office/2007/relationships/hdphoto" Target="../media/hdphoto4.wd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hyperlink" Target="https://msdn.microsoft.com/fr-fr/library/azure/ee691964.aspx" TargetMode="External"/><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hyperlink" Target="http://127.0.0.1:10000/devstoreaccount1/mycontainer/?comp=list" TargetMode="External"/><Relationship Id="rId4" Type="http://schemas.openxmlformats.org/officeDocument/2006/relationships/hyperlink" Target="http://127.0.0.1:10000/devstoreaccount1/mycontainer/?comp=list&amp;prefix=Thumbnails" TargetMode="External"/><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8.tiff"/><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jpeg"/></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7.png"/></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7.png"/></Relationships>
</file>

<file path=ppt/slides/_rels/slide5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7.png"/></Relationships>
</file>

<file path=ppt/slides/_rels/slide67.xml.rels><?xml version="1.0" encoding="UTF-8" standalone="yes"?>
<Relationships xmlns="http://schemas.openxmlformats.org/package/2006/relationships"><Relationship Id="rId3" Type="http://schemas.openxmlformats.org/officeDocument/2006/relationships/hyperlink" Target="https://azure.microsoft.com/fr-fr/documentation/articles/storage-dotnet-how-to-use-blobs" TargetMode="External"/><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hyperlink" Target="https://azure.microsoft.com/fr-fr/downloads/" TargetMode="External"/><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898525" y="2603500"/>
            <a:ext cx="7916863" cy="2308324"/>
          </a:xfrm>
          <a:prstGeom prst="rect">
            <a:avLst/>
          </a:prstGeom>
          <a:noFill/>
        </p:spPr>
        <p:txBody>
          <a:bodyPr>
            <a:spAutoFit/>
          </a:bodyPr>
          <a:lstStyle/>
          <a:p>
            <a:pPr>
              <a:defRPr/>
            </a:pPr>
            <a:r>
              <a:rPr lang="en-US" sz="3200" dirty="0" smtClean="0">
                <a:latin typeface="Myriad Pro"/>
                <a:ea typeface="MS PGothic" charset="0"/>
                <a:cs typeface="Myriad Pro"/>
              </a:rPr>
              <a:t>Azure in Depth</a:t>
            </a:r>
          </a:p>
          <a:p>
            <a:pPr>
              <a:defRPr/>
            </a:pPr>
            <a:endParaRPr lang="en-US" dirty="0" smtClean="0">
              <a:solidFill>
                <a:schemeClr val="tx1">
                  <a:lumMod val="95000"/>
                  <a:lumOff val="5000"/>
                </a:schemeClr>
              </a:solidFill>
              <a:latin typeface="Verdana" charset="0"/>
              <a:ea typeface="ＭＳ Ｐゴシック" charset="0"/>
              <a:cs typeface="ＭＳ Ｐゴシック" charset="0"/>
            </a:endParaRPr>
          </a:p>
          <a:p>
            <a:pPr>
              <a:defRPr/>
            </a:pPr>
            <a:r>
              <a:rPr lang="en-US" dirty="0" smtClean="0">
                <a:solidFill>
                  <a:schemeClr val="tx1">
                    <a:lumMod val="95000"/>
                    <a:lumOff val="5000"/>
                  </a:schemeClr>
                </a:solidFill>
                <a:latin typeface="Verdana" charset="0"/>
                <a:ea typeface="ＭＳ Ｐゴシック" charset="0"/>
                <a:cs typeface="ＭＳ Ｐゴシック" charset="0"/>
              </a:rPr>
              <a:t>4NET</a:t>
            </a:r>
          </a:p>
          <a:p>
            <a:pPr>
              <a:defRPr/>
            </a:pPr>
            <a:endParaRPr lang="en-US" sz="14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4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r>
              <a:rPr lang="en-US" sz="1200" dirty="0" smtClean="0">
                <a:solidFill>
                  <a:schemeClr val="tx1">
                    <a:lumMod val="95000"/>
                    <a:lumOff val="5000"/>
                  </a:schemeClr>
                </a:solidFill>
                <a:latin typeface="Verdana" charset="0"/>
                <a:ea typeface="ＭＳ Ｐゴシック" charset="0"/>
                <a:cs typeface="ＭＳ Ｐゴシック" charset="0"/>
              </a:rPr>
              <a:t>SUPINFO Official Document</a:t>
            </a:r>
            <a:endParaRPr lang="en-US"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Windows Azure Storage</a:t>
            </a:r>
          </a:p>
        </p:txBody>
      </p:sp>
      <p:sp>
        <p:nvSpPr>
          <p:cNvPr id="18434" name="Espace réservé du contenu 2"/>
          <p:cNvSpPr>
            <a:spLocks noGrp="1"/>
          </p:cNvSpPr>
          <p:nvPr>
            <p:ph idx="1"/>
          </p:nvPr>
        </p:nvSpPr>
        <p:spPr/>
        <p:txBody>
          <a:bodyPr anchor="t"/>
          <a:lstStyle/>
          <a:p>
            <a:pPr defTabSz="914400">
              <a:spcAft>
                <a:spcPct val="30000"/>
              </a:spcAft>
              <a:buSzPct val="75000"/>
              <a:defRPr/>
            </a:pPr>
            <a:r>
              <a:rPr lang="en-US" sz="2800" kern="0" dirty="0" smtClean="0"/>
              <a:t>Storage in the Cloud</a:t>
            </a:r>
          </a:p>
          <a:p>
            <a:pPr lvl="1" defTabSz="914400">
              <a:spcAft>
                <a:spcPct val="30000"/>
              </a:spcAft>
              <a:buSzPct val="75000"/>
              <a:defRPr/>
            </a:pPr>
            <a:r>
              <a:rPr lang="en-US" sz="2400" kern="0" dirty="0" smtClean="0"/>
              <a:t>Scalable, Durable, Available</a:t>
            </a:r>
          </a:p>
          <a:p>
            <a:pPr lvl="1" defTabSz="914400">
              <a:spcAft>
                <a:spcPct val="30000"/>
              </a:spcAft>
              <a:buSzPct val="75000"/>
              <a:defRPr/>
            </a:pPr>
            <a:r>
              <a:rPr lang="en-US" sz="2400" kern="0" dirty="0" smtClean="0"/>
              <a:t>Anywhere at </a:t>
            </a:r>
            <a:r>
              <a:rPr lang="en-US" sz="2400" kern="0" dirty="0" smtClean="0"/>
              <a:t>anytime</a:t>
            </a:r>
          </a:p>
          <a:p>
            <a:pPr lvl="1" defTabSz="914400">
              <a:spcAft>
                <a:spcPct val="30000"/>
              </a:spcAft>
              <a:buSzPct val="75000"/>
              <a:defRPr/>
            </a:pPr>
            <a:r>
              <a:rPr lang="en-US" kern="0" dirty="0" smtClean="0"/>
              <a:t>Ge-redundant / Locally redundant storage</a:t>
            </a:r>
            <a:endParaRPr lang="en-US" sz="2400" kern="0" dirty="0"/>
          </a:p>
          <a:p>
            <a:pPr defTabSz="914400">
              <a:spcAft>
                <a:spcPct val="30000"/>
              </a:spcAft>
              <a:buSzPct val="75000"/>
              <a:defRPr/>
            </a:pPr>
            <a:r>
              <a:rPr lang="en-US" sz="2800" kern="0" dirty="0" smtClean="0"/>
              <a:t>Exposed visa </a:t>
            </a:r>
            <a:r>
              <a:rPr lang="en-US" sz="2800" kern="0" dirty="0" err="1" smtClean="0"/>
              <a:t>RESTful</a:t>
            </a:r>
            <a:r>
              <a:rPr lang="en-US" sz="2800" kern="0" dirty="0" smtClean="0"/>
              <a:t> Web Services</a:t>
            </a:r>
          </a:p>
          <a:p>
            <a:pPr lvl="1" defTabSz="914400">
              <a:spcAft>
                <a:spcPct val="30000"/>
              </a:spcAft>
              <a:buSzPct val="75000"/>
              <a:defRPr/>
            </a:pPr>
            <a:r>
              <a:rPr lang="en-US" sz="2400" kern="0" dirty="0" smtClean="0"/>
              <a:t>Use from Windows Azure Compute (Execution Model)</a:t>
            </a:r>
          </a:p>
          <a:p>
            <a:pPr lvl="1" defTabSz="914400">
              <a:spcAft>
                <a:spcPct val="30000"/>
              </a:spcAft>
              <a:buSzPct val="75000"/>
              <a:defRPr/>
            </a:pPr>
            <a:r>
              <a:rPr lang="en-US" sz="2400" kern="0" dirty="0" smtClean="0"/>
              <a:t>Use from anywhere on the internet</a:t>
            </a:r>
          </a:p>
        </p:txBody>
      </p:sp>
      <p:sp>
        <p:nvSpPr>
          <p:cNvPr id="18435" name="Espace réservé du contenu 3"/>
          <p:cNvSpPr>
            <a:spLocks noGrp="1"/>
          </p:cNvSpPr>
          <p:nvPr>
            <p:ph sz="quarter" idx="13"/>
          </p:nvPr>
        </p:nvSpPr>
        <p:spPr/>
        <p:txBody>
          <a:bodyPr/>
          <a:lstStyle/>
          <a:p>
            <a:r>
              <a:rPr lang="fr-FR" dirty="0" smtClean="0"/>
              <a:t>Storage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613052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Windows Azure Storage </a:t>
            </a:r>
            <a:r>
              <a:rPr lang="fr-FR" dirty="0" err="1" smtClean="0">
                <a:ea typeface="ＭＳ Ｐゴシック" pitchFamily="34" charset="-128"/>
              </a:rPr>
              <a:t>Account</a:t>
            </a:r>
            <a:endParaRPr lang="fr-FR" dirty="0" smtClean="0">
              <a:ea typeface="ＭＳ Ｐゴシック" pitchFamily="34" charset="-128"/>
            </a:endParaRPr>
          </a:p>
        </p:txBody>
      </p:sp>
      <p:sp>
        <p:nvSpPr>
          <p:cNvPr id="18434" name="Espace réservé du contenu 2"/>
          <p:cNvSpPr>
            <a:spLocks noGrp="1"/>
          </p:cNvSpPr>
          <p:nvPr>
            <p:ph idx="1"/>
          </p:nvPr>
        </p:nvSpPr>
        <p:spPr/>
        <p:txBody>
          <a:bodyPr anchor="t"/>
          <a:lstStyle/>
          <a:p>
            <a:pPr defTabSz="914400">
              <a:spcAft>
                <a:spcPct val="30000"/>
              </a:spcAft>
              <a:buSzPct val="75000"/>
              <a:defRPr/>
            </a:pPr>
            <a:r>
              <a:rPr lang="en-US" sz="2800" kern="0" dirty="0" smtClean="0"/>
              <a:t>User can choose geo-location to host storage account:</a:t>
            </a:r>
            <a:endParaRPr lang="en-US" sz="2400" kern="0" dirty="0" smtClean="0"/>
          </a:p>
        </p:txBody>
      </p:sp>
      <p:sp>
        <p:nvSpPr>
          <p:cNvPr id="18435" name="Espace réservé du contenu 3"/>
          <p:cNvSpPr>
            <a:spLocks noGrp="1"/>
          </p:cNvSpPr>
          <p:nvPr>
            <p:ph sz="quarter" idx="13"/>
          </p:nvPr>
        </p:nvSpPr>
        <p:spPr/>
        <p:txBody>
          <a:bodyPr/>
          <a:lstStyle/>
          <a:p>
            <a:r>
              <a:rPr lang="fr-FR" dirty="0" smtClean="0"/>
              <a:t>Storage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6" descr="\\server3\InternalBin\Resource DVD\DVD_ART36\Artwork_Imagery\Icons - Illustrations\Maps Globes\world map Transparent blue.png"/>
          <p:cNvPicPr>
            <a:picLocks noChangeAspect="1" noChangeArrowheads="1"/>
          </p:cNvPicPr>
          <p:nvPr/>
        </p:nvPicPr>
        <p:blipFill rotWithShape="1">
          <a:blip r:embed="rId3" cstate="screen">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rcRect l="27065" b="18701"/>
          <a:stretch/>
        </p:blipFill>
        <p:spPr bwMode="auto">
          <a:xfrm>
            <a:off x="35496" y="2152801"/>
            <a:ext cx="3312368" cy="3152972"/>
          </a:xfrm>
          <a:prstGeom prst="rect">
            <a:avLst/>
          </a:prstGeom>
          <a:noFill/>
        </p:spPr>
      </p:pic>
      <p:pic>
        <p:nvPicPr>
          <p:cNvPr id="8" name="Picture 24" descr="\\server3\InternalBin\Resource DVD\DVD_ART36\Artwork_Imagery\Icons - Illustrations\Maps Globes\world map Transparent blue.png"/>
          <p:cNvPicPr>
            <a:picLocks noChangeAspect="1" noChangeArrowheads="1"/>
          </p:cNvPicPr>
          <p:nvPr/>
        </p:nvPicPr>
        <p:blipFill rotWithShape="1">
          <a:blip r:embed="rId5" cstate="screen">
            <a:duotone>
              <a:prstClr val="black"/>
              <a:schemeClr val="tx2">
                <a:tint val="45000"/>
                <a:satMod val="400000"/>
              </a:schemeClr>
            </a:duotone>
            <a:extLst>
              <a:ext uri="{BEBA8EAE-BF5A-486C-A8C5-ECC9F3942E4B}">
                <a14:imgProps xmlns:a14="http://schemas.microsoft.com/office/drawing/2010/main">
                  <a14:imgLayer r:embed="rId6">
                    <a14:imgEffect>
                      <a14:colorTemperature colorTemp="11200"/>
                    </a14:imgEffect>
                    <a14:imgEffect>
                      <a14:saturation sat="400000"/>
                    </a14:imgEffect>
                  </a14:imgLayer>
                </a14:imgProps>
              </a:ext>
              <a:ext uri="{28A0092B-C50C-407E-A947-70E740481C1C}">
                <a14:useLocalDpi xmlns:a14="http://schemas.microsoft.com/office/drawing/2010/main"/>
              </a:ext>
            </a:extLst>
          </a:blip>
          <a:srcRect b="18946"/>
          <a:stretch/>
        </p:blipFill>
        <p:spPr bwMode="auto">
          <a:xfrm>
            <a:off x="3333451" y="2162325"/>
            <a:ext cx="2590800" cy="3143447"/>
          </a:xfrm>
          <a:prstGeom prst="rect">
            <a:avLst/>
          </a:prstGeom>
          <a:noFill/>
        </p:spPr>
      </p:pic>
      <p:pic>
        <p:nvPicPr>
          <p:cNvPr id="9" name="Picture 6" descr="\\server3\InternalBin\Resource DVD\DVD_ART36\Artwork_Imagery\Icons - Illustrations\Maps Globes\world map Transparent blue.png"/>
          <p:cNvPicPr>
            <a:picLocks noChangeAspect="1" noChangeArrowheads="1"/>
          </p:cNvPicPr>
          <p:nvPr/>
        </p:nvPicPr>
        <p:blipFill rotWithShape="1">
          <a:blip r:embed="rId7" cstate="screen">
            <a:extLst>
              <a:ext uri="{BEBA8EAE-BF5A-486C-A8C5-ECC9F3942E4B}">
                <a14:imgProps xmlns:a14="http://schemas.microsoft.com/office/drawing/2010/main">
                  <a14:imgLayer r:embed="rId8">
                    <a14:imgEffect>
                      <a14:brightnessContrast bright="-40000"/>
                    </a14:imgEffect>
                  </a14:imgLayer>
                </a14:imgProps>
              </a:ext>
              <a:ext uri="{28A0092B-C50C-407E-A947-70E740481C1C}">
                <a14:useLocalDpi xmlns:a14="http://schemas.microsoft.com/office/drawing/2010/main"/>
              </a:ext>
            </a:extLst>
          </a:blip>
          <a:srcRect r="30866" b="18946"/>
          <a:stretch/>
        </p:blipFill>
        <p:spPr bwMode="auto">
          <a:xfrm>
            <a:off x="5933779" y="2162325"/>
            <a:ext cx="3246734" cy="3143447"/>
          </a:xfrm>
          <a:prstGeom prst="rect">
            <a:avLst/>
          </a:prstGeom>
          <a:noFill/>
        </p:spPr>
      </p:pic>
      <p:cxnSp>
        <p:nvCxnSpPr>
          <p:cNvPr id="10" name="Straight Connector 26"/>
          <p:cNvCxnSpPr/>
          <p:nvPr/>
        </p:nvCxnSpPr>
        <p:spPr>
          <a:xfrm>
            <a:off x="3333451" y="1825707"/>
            <a:ext cx="0" cy="3480065"/>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1"/>
          <p:cNvCxnSpPr/>
          <p:nvPr/>
        </p:nvCxnSpPr>
        <p:spPr>
          <a:xfrm>
            <a:off x="5913137" y="1825707"/>
            <a:ext cx="0" cy="3480065"/>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grpSp>
        <p:nvGrpSpPr>
          <p:cNvPr id="13" name="Group 33"/>
          <p:cNvGrpSpPr/>
          <p:nvPr/>
        </p:nvGrpSpPr>
        <p:grpSpPr>
          <a:xfrm>
            <a:off x="624920" y="2841329"/>
            <a:ext cx="1462553" cy="536697"/>
            <a:chOff x="8718270" y="3152204"/>
            <a:chExt cx="2762610" cy="829780"/>
          </a:xfrm>
          <a:effectLst>
            <a:outerShdw blurRad="76200" dir="18900000" sy="23000" kx="-1200000" algn="bl" rotWithShape="0">
              <a:prstClr val="black">
                <a:alpha val="20000"/>
              </a:prstClr>
            </a:outerShdw>
          </a:effectLst>
        </p:grpSpPr>
        <p:grpSp>
          <p:nvGrpSpPr>
            <p:cNvPr id="14" name="Group 40"/>
            <p:cNvGrpSpPr/>
            <p:nvPr/>
          </p:nvGrpSpPr>
          <p:grpSpPr>
            <a:xfrm>
              <a:off x="8718270" y="3152204"/>
              <a:ext cx="2762610" cy="829780"/>
              <a:chOff x="8069942" y="-247775"/>
              <a:chExt cx="2762610" cy="829780"/>
            </a:xfrm>
          </p:grpSpPr>
          <p:sp>
            <p:nvSpPr>
              <p:cNvPr id="16" name="Rectangle 15"/>
              <p:cNvSpPr/>
              <p:nvPr/>
            </p:nvSpPr>
            <p:spPr bwMode="auto">
              <a:xfrm>
                <a:off x="8072519" y="-247775"/>
                <a:ext cx="2760033" cy="549224"/>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7" name="Isosceles Triangle 43"/>
              <p:cNvSpPr/>
              <p:nvPr/>
            </p:nvSpPr>
            <p:spPr bwMode="auto">
              <a:xfrm rot="5400000">
                <a:off x="7864352" y="64918"/>
                <a:ext cx="722677" cy="311498"/>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15" name="TextBox 41"/>
            <p:cNvSpPr txBox="1"/>
            <p:nvPr/>
          </p:nvSpPr>
          <p:spPr>
            <a:xfrm>
              <a:off x="8874019" y="3266409"/>
              <a:ext cx="2327492" cy="299785"/>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solidFill>
                    <a:schemeClr val="bg1">
                      <a:alpha val="99000"/>
                    </a:schemeClr>
                  </a:solidFill>
                  <a:latin typeface="+mj-lt"/>
                </a:rPr>
                <a:t>North Central US</a:t>
              </a:r>
            </a:p>
          </p:txBody>
        </p:sp>
      </p:grpSp>
      <p:grpSp>
        <p:nvGrpSpPr>
          <p:cNvPr id="18" name="Group 49"/>
          <p:cNvGrpSpPr/>
          <p:nvPr/>
        </p:nvGrpSpPr>
        <p:grpSpPr>
          <a:xfrm>
            <a:off x="4125371" y="2731732"/>
            <a:ext cx="1449155" cy="536697"/>
            <a:chOff x="8720847" y="3152204"/>
            <a:chExt cx="2240520" cy="829780"/>
          </a:xfrm>
          <a:solidFill>
            <a:srgbClr val="FB90FE"/>
          </a:solidFill>
          <a:effectLst>
            <a:outerShdw blurRad="76200" dir="18900000" sy="23000" kx="-1200000" algn="bl" rotWithShape="0">
              <a:prstClr val="black">
                <a:alpha val="20000"/>
              </a:prstClr>
            </a:outerShdw>
          </a:effectLst>
        </p:grpSpPr>
        <p:grpSp>
          <p:nvGrpSpPr>
            <p:cNvPr id="19" name="Group 50"/>
            <p:cNvGrpSpPr/>
            <p:nvPr/>
          </p:nvGrpSpPr>
          <p:grpSpPr>
            <a:xfrm>
              <a:off x="8720847" y="3152204"/>
              <a:ext cx="2240520" cy="829780"/>
              <a:chOff x="8072519" y="-247775"/>
              <a:chExt cx="2240520" cy="829780"/>
            </a:xfrm>
            <a:grpFill/>
          </p:grpSpPr>
          <p:sp>
            <p:nvSpPr>
              <p:cNvPr id="21" name="Rectangle 20"/>
              <p:cNvSpPr/>
              <p:nvPr/>
            </p:nvSpPr>
            <p:spPr bwMode="auto">
              <a:xfrm>
                <a:off x="8072521" y="-247775"/>
                <a:ext cx="2240518" cy="5492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22" name="Isosceles Triangle 53"/>
              <p:cNvSpPr/>
              <p:nvPr/>
            </p:nvSpPr>
            <p:spPr bwMode="auto">
              <a:xfrm rot="5400000">
                <a:off x="7866930" y="64918"/>
                <a:ext cx="722676" cy="311498"/>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20" name="TextBox 51"/>
            <p:cNvSpPr txBox="1"/>
            <p:nvPr/>
          </p:nvSpPr>
          <p:spPr>
            <a:xfrm>
              <a:off x="8874018" y="3266409"/>
              <a:ext cx="1911329" cy="299785"/>
            </a:xfrm>
            <a:prstGeom prst="rect">
              <a:avLst/>
            </a:prstGeom>
            <a:grp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latin typeface="+mj-lt"/>
                </a:rPr>
                <a:t>Northern Europe</a:t>
              </a:r>
            </a:p>
          </p:txBody>
        </p:sp>
      </p:grpSp>
      <p:grpSp>
        <p:nvGrpSpPr>
          <p:cNvPr id="23" name="Group 54"/>
          <p:cNvGrpSpPr/>
          <p:nvPr/>
        </p:nvGrpSpPr>
        <p:grpSpPr>
          <a:xfrm>
            <a:off x="4663791" y="3119527"/>
            <a:ext cx="1359530" cy="536697"/>
            <a:chOff x="8718270" y="3152204"/>
            <a:chExt cx="2762610" cy="829780"/>
          </a:xfrm>
          <a:solidFill>
            <a:srgbClr val="FB90FE"/>
          </a:solidFill>
          <a:effectLst>
            <a:outerShdw blurRad="76200" dir="18900000" sy="23000" kx="-1200000" algn="bl" rotWithShape="0">
              <a:prstClr val="black">
                <a:alpha val="20000"/>
              </a:prstClr>
            </a:outerShdw>
          </a:effectLst>
        </p:grpSpPr>
        <p:grpSp>
          <p:nvGrpSpPr>
            <p:cNvPr id="24" name="Group 55"/>
            <p:cNvGrpSpPr/>
            <p:nvPr/>
          </p:nvGrpSpPr>
          <p:grpSpPr>
            <a:xfrm>
              <a:off x="8718270" y="3152204"/>
              <a:ext cx="2762610" cy="829780"/>
              <a:chOff x="8069942" y="-247775"/>
              <a:chExt cx="2762610" cy="829780"/>
            </a:xfrm>
            <a:grpFill/>
          </p:grpSpPr>
          <p:sp>
            <p:nvSpPr>
              <p:cNvPr id="26" name="Rectangle 25"/>
              <p:cNvSpPr/>
              <p:nvPr/>
            </p:nvSpPr>
            <p:spPr bwMode="auto">
              <a:xfrm>
                <a:off x="8072519" y="-247775"/>
                <a:ext cx="2760033" cy="5492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27" name="Isosceles Triangle 58"/>
              <p:cNvSpPr/>
              <p:nvPr/>
            </p:nvSpPr>
            <p:spPr bwMode="auto">
              <a:xfrm rot="5400000">
                <a:off x="7864352" y="64918"/>
                <a:ext cx="722677" cy="311498"/>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25" name="TextBox 56"/>
            <p:cNvSpPr txBox="1"/>
            <p:nvPr/>
          </p:nvSpPr>
          <p:spPr>
            <a:xfrm>
              <a:off x="8874017" y="3266409"/>
              <a:ext cx="2396243" cy="299785"/>
            </a:xfrm>
            <a:prstGeom prst="rect">
              <a:avLst/>
            </a:prstGeom>
            <a:grp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latin typeface="+mj-lt"/>
                </a:rPr>
                <a:t>Western Europe</a:t>
              </a:r>
            </a:p>
          </p:txBody>
        </p:sp>
      </p:grpSp>
      <p:grpSp>
        <p:nvGrpSpPr>
          <p:cNvPr id="28" name="Group 59"/>
          <p:cNvGrpSpPr/>
          <p:nvPr/>
        </p:nvGrpSpPr>
        <p:grpSpPr>
          <a:xfrm>
            <a:off x="7650064" y="3206413"/>
            <a:ext cx="817809" cy="536697"/>
            <a:chOff x="8720847" y="3152204"/>
            <a:chExt cx="1815749" cy="829780"/>
          </a:xfrm>
          <a:effectLst>
            <a:outerShdw blurRad="76200" dir="18900000" sy="23000" kx="-1200000" algn="bl" rotWithShape="0">
              <a:prstClr val="black">
                <a:alpha val="20000"/>
              </a:prstClr>
            </a:outerShdw>
          </a:effectLst>
        </p:grpSpPr>
        <p:grpSp>
          <p:nvGrpSpPr>
            <p:cNvPr id="29" name="Group 60"/>
            <p:cNvGrpSpPr/>
            <p:nvPr/>
          </p:nvGrpSpPr>
          <p:grpSpPr>
            <a:xfrm>
              <a:off x="8720847" y="3152204"/>
              <a:ext cx="1815749" cy="829780"/>
              <a:chOff x="8072519" y="-247775"/>
              <a:chExt cx="1815749" cy="829780"/>
            </a:xfrm>
          </p:grpSpPr>
          <p:sp>
            <p:nvSpPr>
              <p:cNvPr id="31" name="Rectangle 30"/>
              <p:cNvSpPr/>
              <p:nvPr/>
            </p:nvSpPr>
            <p:spPr bwMode="auto">
              <a:xfrm>
                <a:off x="8072519" y="-247775"/>
                <a:ext cx="1815749" cy="54922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32" name="Isosceles Triangle 63"/>
              <p:cNvSpPr/>
              <p:nvPr/>
            </p:nvSpPr>
            <p:spPr bwMode="auto">
              <a:xfrm rot="5400000">
                <a:off x="7866930" y="64918"/>
                <a:ext cx="722676" cy="311498"/>
              </a:xfrm>
              <a:prstGeom prst="triangl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30" name="TextBox 61"/>
            <p:cNvSpPr txBox="1"/>
            <p:nvPr/>
          </p:nvSpPr>
          <p:spPr>
            <a:xfrm>
              <a:off x="8874018" y="3266409"/>
              <a:ext cx="996111"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latin typeface="+mj-lt"/>
                </a:rPr>
                <a:t>East Asia</a:t>
              </a:r>
            </a:p>
          </p:txBody>
        </p:sp>
      </p:grpSp>
      <p:grpSp>
        <p:nvGrpSpPr>
          <p:cNvPr id="33" name="Group 64"/>
          <p:cNvGrpSpPr/>
          <p:nvPr/>
        </p:nvGrpSpPr>
        <p:grpSpPr>
          <a:xfrm>
            <a:off x="7463314" y="3765821"/>
            <a:ext cx="1337189" cy="536697"/>
            <a:chOff x="8718270" y="3152204"/>
            <a:chExt cx="2583560" cy="829780"/>
          </a:xfrm>
          <a:effectLst>
            <a:outerShdw blurRad="76200" dir="18900000" sy="23000" kx="-1200000" algn="bl" rotWithShape="0">
              <a:prstClr val="black">
                <a:alpha val="20000"/>
              </a:prstClr>
            </a:outerShdw>
          </a:effectLst>
        </p:grpSpPr>
        <p:grpSp>
          <p:nvGrpSpPr>
            <p:cNvPr id="34" name="Group 65"/>
            <p:cNvGrpSpPr/>
            <p:nvPr/>
          </p:nvGrpSpPr>
          <p:grpSpPr>
            <a:xfrm>
              <a:off x="8718270" y="3152204"/>
              <a:ext cx="2583560" cy="829780"/>
              <a:chOff x="8069942" y="-247775"/>
              <a:chExt cx="2583560" cy="829780"/>
            </a:xfrm>
          </p:grpSpPr>
          <p:sp>
            <p:nvSpPr>
              <p:cNvPr id="36" name="Rectangle 35"/>
              <p:cNvSpPr/>
              <p:nvPr/>
            </p:nvSpPr>
            <p:spPr bwMode="auto">
              <a:xfrm>
                <a:off x="8072521" y="-247775"/>
                <a:ext cx="2580981" cy="54922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37" name="Isosceles Triangle 68"/>
              <p:cNvSpPr/>
              <p:nvPr/>
            </p:nvSpPr>
            <p:spPr bwMode="auto">
              <a:xfrm rot="5400000">
                <a:off x="7864352" y="64918"/>
                <a:ext cx="722677" cy="311498"/>
              </a:xfrm>
              <a:prstGeom prst="triangl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35" name="TextBox 66"/>
            <p:cNvSpPr txBox="1"/>
            <p:nvPr/>
          </p:nvSpPr>
          <p:spPr>
            <a:xfrm>
              <a:off x="8874017" y="3266409"/>
              <a:ext cx="2146067"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latin typeface="+mj-lt"/>
                </a:rPr>
                <a:t>South East Asia</a:t>
              </a:r>
            </a:p>
          </p:txBody>
        </p:sp>
      </p:grpSp>
      <p:sp>
        <p:nvSpPr>
          <p:cNvPr id="38" name="TextBox 74"/>
          <p:cNvSpPr txBox="1">
            <a:spLocks noChangeArrowheads="1"/>
          </p:cNvSpPr>
          <p:nvPr/>
        </p:nvSpPr>
        <p:spPr bwMode="auto">
          <a:xfrm>
            <a:off x="25400" y="1705372"/>
            <a:ext cx="3241164" cy="400083"/>
          </a:xfrm>
          <a:prstGeom prst="rect">
            <a:avLst/>
          </a:prstGeom>
          <a:noFill/>
          <a:ln w="9525">
            <a:noFill/>
            <a:miter lim="800000"/>
            <a:headEnd/>
            <a:tailEnd/>
          </a:ln>
        </p:spPr>
        <p:txBody>
          <a:bodyPr wrap="square" lIns="121893" tIns="60947" rIns="121893" bIns="60947">
            <a:spAutoFit/>
          </a:bodyPr>
          <a:lstStyle/>
          <a:p>
            <a:pPr algn="ctr" eaLnBrk="0" hangingPunct="0"/>
            <a:r>
              <a:rPr lang="en-US" dirty="0" smtClean="0">
                <a:solidFill>
                  <a:srgbClr val="00B0F0">
                    <a:alpha val="98824"/>
                  </a:srgbClr>
                </a:solidFill>
                <a:latin typeface="+mj-lt"/>
              </a:rPr>
              <a:t>US</a:t>
            </a:r>
            <a:endParaRPr lang="en-US" dirty="0">
              <a:solidFill>
                <a:srgbClr val="00B0F0">
                  <a:alpha val="98824"/>
                </a:srgbClr>
              </a:solidFill>
              <a:latin typeface="+mj-lt"/>
            </a:endParaRPr>
          </a:p>
        </p:txBody>
      </p:sp>
      <p:sp>
        <p:nvSpPr>
          <p:cNvPr id="39" name="TextBox 9"/>
          <p:cNvSpPr txBox="1">
            <a:spLocks noChangeArrowheads="1"/>
          </p:cNvSpPr>
          <p:nvPr/>
        </p:nvSpPr>
        <p:spPr bwMode="auto">
          <a:xfrm>
            <a:off x="3342980" y="1713842"/>
            <a:ext cx="2559044" cy="400083"/>
          </a:xfrm>
          <a:prstGeom prst="rect">
            <a:avLst/>
          </a:prstGeom>
          <a:noFill/>
          <a:ln w="9525">
            <a:noFill/>
            <a:miter lim="800000"/>
            <a:headEnd/>
            <a:tailEnd/>
          </a:ln>
        </p:spPr>
        <p:txBody>
          <a:bodyPr wrap="square" lIns="121893" tIns="60947" rIns="121893" bIns="60947">
            <a:spAutoFit/>
          </a:bodyPr>
          <a:lstStyle/>
          <a:p>
            <a:pPr algn="ctr" eaLnBrk="0" hangingPunct="0"/>
            <a:r>
              <a:rPr lang="en-US" dirty="0" smtClean="0">
                <a:solidFill>
                  <a:schemeClr val="accent3">
                    <a:alpha val="98824"/>
                  </a:schemeClr>
                </a:solidFill>
                <a:latin typeface="+mj-lt"/>
              </a:rPr>
              <a:t>Europe</a:t>
            </a:r>
            <a:endParaRPr lang="en-US" dirty="0">
              <a:solidFill>
                <a:schemeClr val="accent3">
                  <a:alpha val="98824"/>
                </a:schemeClr>
              </a:solidFill>
              <a:latin typeface="+mj-lt"/>
            </a:endParaRPr>
          </a:p>
        </p:txBody>
      </p:sp>
      <p:sp>
        <p:nvSpPr>
          <p:cNvPr id="40" name="TextBox 9"/>
          <p:cNvSpPr txBox="1">
            <a:spLocks noChangeArrowheads="1"/>
          </p:cNvSpPr>
          <p:nvPr/>
        </p:nvSpPr>
        <p:spPr bwMode="auto">
          <a:xfrm>
            <a:off x="6379432" y="1746777"/>
            <a:ext cx="3663010" cy="492416"/>
          </a:xfrm>
          <a:prstGeom prst="rect">
            <a:avLst/>
          </a:prstGeom>
          <a:noFill/>
          <a:ln w="9525">
            <a:noFill/>
            <a:miter lim="800000"/>
            <a:headEnd/>
            <a:tailEnd/>
          </a:ln>
        </p:spPr>
        <p:txBody>
          <a:bodyPr wrap="square" lIns="121893" tIns="60947" rIns="121893" bIns="60947">
            <a:spAutoFit/>
          </a:bodyPr>
          <a:lstStyle/>
          <a:p>
            <a:pPr algn="ctr" eaLnBrk="0" hangingPunct="0"/>
            <a:r>
              <a:rPr lang="en-US" dirty="0" smtClean="0">
                <a:solidFill>
                  <a:srgbClr val="92D050">
                    <a:alpha val="98824"/>
                  </a:srgbClr>
                </a:solidFill>
                <a:latin typeface="Segoe UI Light" pitchFamily="34" charset="0"/>
              </a:rPr>
              <a:t>Asia</a:t>
            </a:r>
            <a:endParaRPr lang="en-US" dirty="0">
              <a:solidFill>
                <a:srgbClr val="92D050">
                  <a:alpha val="98824"/>
                </a:srgbClr>
              </a:solidFill>
              <a:latin typeface="Segoe UI Light" pitchFamily="34" charset="0"/>
            </a:endParaRPr>
          </a:p>
        </p:txBody>
      </p:sp>
      <p:grpSp>
        <p:nvGrpSpPr>
          <p:cNvPr id="41" name="Group 69"/>
          <p:cNvGrpSpPr/>
          <p:nvPr/>
        </p:nvGrpSpPr>
        <p:grpSpPr>
          <a:xfrm>
            <a:off x="586841" y="3800972"/>
            <a:ext cx="1597343" cy="394918"/>
            <a:chOff x="8495792" y="3059628"/>
            <a:chExt cx="2985088" cy="641789"/>
          </a:xfrm>
          <a:effectLst>
            <a:outerShdw blurRad="76200" dir="18900000" sy="23000" kx="-1200000" algn="bl" rotWithShape="0">
              <a:prstClr val="black">
                <a:alpha val="20000"/>
              </a:prstClr>
            </a:outerShdw>
          </a:effectLst>
        </p:grpSpPr>
        <p:grpSp>
          <p:nvGrpSpPr>
            <p:cNvPr id="42" name="Group 70"/>
            <p:cNvGrpSpPr/>
            <p:nvPr/>
          </p:nvGrpSpPr>
          <p:grpSpPr>
            <a:xfrm>
              <a:off x="8495792" y="3059628"/>
              <a:ext cx="2985088" cy="641789"/>
              <a:chOff x="7847464" y="-340351"/>
              <a:chExt cx="2985088" cy="641789"/>
            </a:xfrm>
          </p:grpSpPr>
          <p:sp>
            <p:nvSpPr>
              <p:cNvPr id="44" name="Rectangle 43"/>
              <p:cNvSpPr/>
              <p:nvPr/>
            </p:nvSpPr>
            <p:spPr bwMode="auto">
              <a:xfrm>
                <a:off x="8072519" y="-247784"/>
                <a:ext cx="2760033" cy="54922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sp>
            <p:nvSpPr>
              <p:cNvPr id="45" name="Isosceles Triangle 73"/>
              <p:cNvSpPr/>
              <p:nvPr/>
            </p:nvSpPr>
            <p:spPr bwMode="auto">
              <a:xfrm rot="12893492">
                <a:off x="7847464" y="-340351"/>
                <a:ext cx="722678" cy="311500"/>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grpSp>
        <p:sp>
          <p:nvSpPr>
            <p:cNvPr id="43" name="TextBox 71"/>
            <p:cNvSpPr txBox="1"/>
            <p:nvPr/>
          </p:nvSpPr>
          <p:spPr>
            <a:xfrm>
              <a:off x="8874018" y="3266408"/>
              <a:ext cx="1999853" cy="315109"/>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solidFill>
                    <a:schemeClr val="bg1"/>
                  </a:solidFill>
                  <a:latin typeface="+mj-lt"/>
                </a:rPr>
                <a:t>South Central US</a:t>
              </a:r>
            </a:p>
          </p:txBody>
        </p:sp>
      </p:grpSp>
      <p:grpSp>
        <p:nvGrpSpPr>
          <p:cNvPr id="46" name="Group 77"/>
          <p:cNvGrpSpPr/>
          <p:nvPr/>
        </p:nvGrpSpPr>
        <p:grpSpPr>
          <a:xfrm>
            <a:off x="179509" y="3289548"/>
            <a:ext cx="866879" cy="510598"/>
            <a:chOff x="8718270" y="3152204"/>
            <a:chExt cx="1147339" cy="829780"/>
          </a:xfrm>
          <a:effectLst>
            <a:outerShdw blurRad="76200" dir="18900000" sy="23000" kx="-1200000" algn="bl" rotWithShape="0">
              <a:prstClr val="black">
                <a:alpha val="20000"/>
              </a:prstClr>
            </a:outerShdw>
          </a:effectLst>
        </p:grpSpPr>
        <p:grpSp>
          <p:nvGrpSpPr>
            <p:cNvPr id="47" name="Group 78"/>
            <p:cNvGrpSpPr/>
            <p:nvPr/>
          </p:nvGrpSpPr>
          <p:grpSpPr>
            <a:xfrm>
              <a:off x="8718270" y="3152204"/>
              <a:ext cx="1134864" cy="829780"/>
              <a:chOff x="8069942" y="-247775"/>
              <a:chExt cx="1134864" cy="829780"/>
            </a:xfrm>
          </p:grpSpPr>
          <p:sp>
            <p:nvSpPr>
              <p:cNvPr id="49" name="Rectangle 48"/>
              <p:cNvSpPr/>
              <p:nvPr/>
            </p:nvSpPr>
            <p:spPr bwMode="auto">
              <a:xfrm>
                <a:off x="8072521" y="-247775"/>
                <a:ext cx="1132285" cy="549224"/>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smtClean="0">
                  <a:gradFill>
                    <a:gsLst>
                      <a:gs pos="0">
                        <a:srgbClr val="FFFFFF"/>
                      </a:gs>
                      <a:gs pos="100000">
                        <a:srgbClr val="FFFFFF"/>
                      </a:gs>
                    </a:gsLst>
                    <a:lin ang="5400000" scaled="0"/>
                  </a:gradFill>
                  <a:latin typeface="+mj-lt"/>
                </a:endParaRPr>
              </a:p>
            </p:txBody>
          </p:sp>
          <p:sp>
            <p:nvSpPr>
              <p:cNvPr id="50" name="Isosceles Triangle 81"/>
              <p:cNvSpPr/>
              <p:nvPr/>
            </p:nvSpPr>
            <p:spPr bwMode="auto">
              <a:xfrm rot="5400000">
                <a:off x="7864352" y="64918"/>
                <a:ext cx="722677" cy="311498"/>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400" dirty="0" smtClean="0">
                  <a:gradFill>
                    <a:gsLst>
                      <a:gs pos="0">
                        <a:srgbClr val="FFFFFF"/>
                      </a:gs>
                      <a:gs pos="100000">
                        <a:srgbClr val="FFFFFF"/>
                      </a:gs>
                    </a:gsLst>
                    <a:lin ang="5400000" scaled="0"/>
                  </a:gradFill>
                  <a:latin typeface="+mj-lt"/>
                </a:endParaRPr>
              </a:p>
            </p:txBody>
          </p:sp>
        </p:grpSp>
        <p:sp>
          <p:nvSpPr>
            <p:cNvPr id="48" name="TextBox 79"/>
            <p:cNvSpPr txBox="1"/>
            <p:nvPr/>
          </p:nvSpPr>
          <p:spPr>
            <a:xfrm>
              <a:off x="8874018" y="3266409"/>
              <a:ext cx="991591" cy="315108"/>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solidFill>
                    <a:schemeClr val="bg1"/>
                  </a:solidFill>
                  <a:latin typeface="+mj-lt"/>
                </a:rPr>
                <a:t>West US</a:t>
              </a:r>
            </a:p>
          </p:txBody>
        </p:sp>
      </p:grpSp>
      <p:grpSp>
        <p:nvGrpSpPr>
          <p:cNvPr id="51" name="Group 82"/>
          <p:cNvGrpSpPr/>
          <p:nvPr/>
        </p:nvGrpSpPr>
        <p:grpSpPr>
          <a:xfrm>
            <a:off x="1497407" y="3268768"/>
            <a:ext cx="794406" cy="510598"/>
            <a:chOff x="8718270" y="3152204"/>
            <a:chExt cx="1134864" cy="829780"/>
          </a:xfrm>
          <a:effectLst>
            <a:outerShdw blurRad="76200" dir="18900000" sy="23000" kx="-1200000" algn="bl" rotWithShape="0">
              <a:prstClr val="black">
                <a:alpha val="20000"/>
              </a:prstClr>
            </a:outerShdw>
          </a:effectLst>
        </p:grpSpPr>
        <p:grpSp>
          <p:nvGrpSpPr>
            <p:cNvPr id="52" name="Group 83"/>
            <p:cNvGrpSpPr/>
            <p:nvPr/>
          </p:nvGrpSpPr>
          <p:grpSpPr>
            <a:xfrm>
              <a:off x="8718270" y="3152204"/>
              <a:ext cx="1134864" cy="829780"/>
              <a:chOff x="8069942" y="-247775"/>
              <a:chExt cx="1134864" cy="829780"/>
            </a:xfrm>
          </p:grpSpPr>
          <p:sp>
            <p:nvSpPr>
              <p:cNvPr id="54" name="Rectangle 53"/>
              <p:cNvSpPr/>
              <p:nvPr/>
            </p:nvSpPr>
            <p:spPr bwMode="auto">
              <a:xfrm>
                <a:off x="8072521" y="-247775"/>
                <a:ext cx="1132285" cy="549224"/>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sp>
            <p:nvSpPr>
              <p:cNvPr id="55" name="Isosceles Triangle 86"/>
              <p:cNvSpPr/>
              <p:nvPr/>
            </p:nvSpPr>
            <p:spPr bwMode="auto">
              <a:xfrm rot="5400000">
                <a:off x="7864352" y="64918"/>
                <a:ext cx="722677" cy="311498"/>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grpSp>
        <p:sp>
          <p:nvSpPr>
            <p:cNvPr id="53" name="TextBox 84"/>
            <p:cNvSpPr txBox="1"/>
            <p:nvPr/>
          </p:nvSpPr>
          <p:spPr>
            <a:xfrm>
              <a:off x="8874018" y="3266409"/>
              <a:ext cx="875093" cy="315108"/>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solidFill>
                    <a:schemeClr val="bg1"/>
                  </a:solidFill>
                  <a:latin typeface="+mj-lt"/>
                </a:rPr>
                <a:t>East US</a:t>
              </a:r>
            </a:p>
          </p:txBody>
        </p:sp>
      </p:grpSp>
      <p:pic>
        <p:nvPicPr>
          <p:cNvPr id="56" name="Picture 2" descr="D:\Users\Renaud\Desktop\StageFinEtudesSupinfo\Icons-New\v3\Min\Overview_SubjectPresentatio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4902086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Windows Azure Storage</a:t>
            </a:r>
          </a:p>
        </p:txBody>
      </p:sp>
      <p:sp>
        <p:nvSpPr>
          <p:cNvPr id="18434" name="Espace réservé du contenu 2"/>
          <p:cNvSpPr>
            <a:spLocks noGrp="1"/>
          </p:cNvSpPr>
          <p:nvPr>
            <p:ph idx="1"/>
          </p:nvPr>
        </p:nvSpPr>
        <p:spPr/>
        <p:txBody>
          <a:bodyPr anchor="t"/>
          <a:lstStyle/>
          <a:p>
            <a:pPr defTabSz="914400">
              <a:spcAft>
                <a:spcPct val="30000"/>
              </a:spcAft>
              <a:buSzPct val="75000"/>
              <a:defRPr/>
            </a:pPr>
            <a:r>
              <a:rPr lang="en-US" sz="2800" kern="0" dirty="0" smtClean="0"/>
              <a:t>Can CDN Enable Account</a:t>
            </a:r>
          </a:p>
          <a:p>
            <a:pPr lvl="1" defTabSz="914400">
              <a:spcAft>
                <a:spcPct val="30000"/>
              </a:spcAft>
              <a:buSzPct val="75000"/>
              <a:defRPr/>
            </a:pPr>
            <a:r>
              <a:rPr lang="en-US" sz="2000" kern="0" dirty="0" smtClean="0"/>
              <a:t>Blobs delivered via 24 global CDN nodes</a:t>
            </a:r>
          </a:p>
          <a:p>
            <a:pPr defTabSz="914400">
              <a:spcAft>
                <a:spcPct val="30000"/>
              </a:spcAft>
              <a:buSzPct val="75000"/>
              <a:defRPr/>
            </a:pPr>
            <a:r>
              <a:rPr lang="en-US" sz="2800" kern="0" dirty="0" smtClean="0"/>
              <a:t>Can co-locate storage account with compute account</a:t>
            </a:r>
          </a:p>
          <a:p>
            <a:pPr lvl="1" defTabSz="914400">
              <a:spcAft>
                <a:spcPct val="30000"/>
              </a:spcAft>
              <a:buSzPct val="75000"/>
              <a:defRPr/>
            </a:pPr>
            <a:r>
              <a:rPr lang="en-US" sz="2400" kern="0" dirty="0" smtClean="0"/>
              <a:t>Explicitly or using affinity groups</a:t>
            </a:r>
          </a:p>
          <a:p>
            <a:pPr defTabSz="914400">
              <a:spcAft>
                <a:spcPct val="30000"/>
              </a:spcAft>
              <a:buSzPct val="75000"/>
              <a:defRPr/>
            </a:pPr>
            <a:r>
              <a:rPr lang="en-US" sz="2800" kern="0" dirty="0" smtClean="0"/>
              <a:t>Accounts have two independent 512 bit share secret keys</a:t>
            </a:r>
          </a:p>
          <a:p>
            <a:pPr defTabSz="914400">
              <a:spcAft>
                <a:spcPct val="30000"/>
              </a:spcAft>
              <a:buSzPct val="75000"/>
              <a:defRPr/>
            </a:pPr>
            <a:r>
              <a:rPr lang="en-US" sz="2800" kern="0" dirty="0" smtClean="0"/>
              <a:t>100 TBs per account</a:t>
            </a:r>
          </a:p>
        </p:txBody>
      </p:sp>
      <p:sp>
        <p:nvSpPr>
          <p:cNvPr id="18435" name="Espace réservé du contenu 3"/>
          <p:cNvSpPr>
            <a:spLocks noGrp="1"/>
          </p:cNvSpPr>
          <p:nvPr>
            <p:ph sz="quarter" idx="13"/>
          </p:nvPr>
        </p:nvSpPr>
        <p:spPr/>
        <p:txBody>
          <a:bodyPr/>
          <a:lstStyle/>
          <a:p>
            <a:r>
              <a:rPr lang="fr-FR" dirty="0" smtClean="0"/>
              <a:t>Storage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1"/>
          <p:cNvSpPr/>
          <p:nvPr/>
        </p:nvSpPr>
        <p:spPr>
          <a:xfrm>
            <a:off x="8839175" y="94080"/>
            <a:ext cx="108000" cy="10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94545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Storage Client API</a:t>
            </a:r>
          </a:p>
        </p:txBody>
      </p:sp>
      <p:sp>
        <p:nvSpPr>
          <p:cNvPr id="18434" name="Espace réservé du contenu 2"/>
          <p:cNvSpPr>
            <a:spLocks noGrp="1"/>
          </p:cNvSpPr>
          <p:nvPr>
            <p:ph idx="1"/>
          </p:nvPr>
        </p:nvSpPr>
        <p:spPr/>
        <p:txBody>
          <a:bodyPr anchor="t"/>
          <a:lstStyle/>
          <a:p>
            <a:pPr defTabSz="914400">
              <a:spcAft>
                <a:spcPct val="30000"/>
              </a:spcAft>
              <a:buSzPct val="75000"/>
              <a:defRPr/>
            </a:pPr>
            <a:r>
              <a:rPr lang="en-US" sz="2800" kern="0" dirty="0" smtClean="0"/>
              <a:t>Storage Libraries in Many Languages</a:t>
            </a:r>
            <a:endParaRPr lang="en-US" sz="2400" kern="0" dirty="0" smtClean="0"/>
          </a:p>
        </p:txBody>
      </p:sp>
      <p:sp>
        <p:nvSpPr>
          <p:cNvPr id="18435" name="Espace réservé du contenu 3"/>
          <p:cNvSpPr>
            <a:spLocks noGrp="1"/>
          </p:cNvSpPr>
          <p:nvPr>
            <p:ph sz="quarter" idx="13"/>
          </p:nvPr>
        </p:nvSpPr>
        <p:spPr/>
        <p:txBody>
          <a:bodyPr/>
          <a:lstStyle/>
          <a:p>
            <a:r>
              <a:rPr lang="fr-FR" dirty="0" smtClean="0"/>
              <a:t>Storage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grpSp>
        <p:nvGrpSpPr>
          <p:cNvPr id="2" name="Groupe 1"/>
          <p:cNvGrpSpPr/>
          <p:nvPr/>
        </p:nvGrpSpPr>
        <p:grpSpPr>
          <a:xfrm>
            <a:off x="2267744" y="1633538"/>
            <a:ext cx="4056139" cy="3434207"/>
            <a:chOff x="2085740" y="1383396"/>
            <a:chExt cx="4340919" cy="3675321"/>
          </a:xfrm>
        </p:grpSpPr>
        <p:sp>
          <p:nvSpPr>
            <p:cNvPr id="8" name="Rectangle 7"/>
            <p:cNvSpPr/>
            <p:nvPr/>
          </p:nvSpPr>
          <p:spPr bwMode="auto">
            <a:xfrm>
              <a:off x="2085740" y="1383396"/>
              <a:ext cx="4340919" cy="3675321"/>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0" tIns="45703" rIns="182880" bIns="45703" numCol="1" spcCol="0" rtlCol="0" anchor="ctr" anchorCtr="0" compatLnSpc="1">
              <a:prstTxWarp prst="textNoShape">
                <a:avLst/>
              </a:prstTxWarp>
            </a:bodyPr>
            <a:lstStyle/>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C#/.NET</a:t>
              </a: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Python</a:t>
              </a: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Ruby</a:t>
              </a: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Perl</a:t>
              </a: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JavaScript (Node)</a:t>
              </a:r>
            </a:p>
            <a:p>
              <a:pPr defTabSz="913788" fontAlgn="base">
                <a:spcBef>
                  <a:spcPct val="0"/>
                </a:spcBef>
                <a:spcAft>
                  <a:spcPct val="0"/>
                </a:spcAft>
              </a:pPr>
              <a:r>
                <a:rPr lang="en-NZ" dirty="0" smtClean="0">
                  <a:ln>
                    <a:solidFill>
                      <a:schemeClr val="bg1">
                        <a:alpha val="0"/>
                      </a:schemeClr>
                    </a:solidFill>
                  </a:ln>
                  <a:solidFill>
                    <a:schemeClr val="bg1">
                      <a:alpha val="99000"/>
                    </a:schemeClr>
                  </a:solidFill>
                  <a:latin typeface="+mj-lt"/>
                </a:rPr>
                <a:t>Java</a:t>
              </a:r>
            </a:p>
            <a:p>
              <a:pPr defTabSz="913788" fontAlgn="base">
                <a:spcBef>
                  <a:spcPct val="0"/>
                </a:spcBef>
                <a:spcAft>
                  <a:spcPct val="0"/>
                </a:spcAft>
              </a:pPr>
              <a:r>
                <a:rPr lang="en-US" dirty="0">
                  <a:ln>
                    <a:solidFill>
                      <a:schemeClr val="bg1">
                        <a:alpha val="0"/>
                      </a:schemeClr>
                    </a:solidFill>
                  </a:ln>
                  <a:solidFill>
                    <a:schemeClr val="bg1">
                      <a:alpha val="99000"/>
                    </a:schemeClr>
                  </a:solidFill>
                  <a:latin typeface="+mj-lt"/>
                </a:rPr>
                <a:t>PHP</a:t>
              </a:r>
            </a:p>
            <a:p>
              <a:pPr defTabSz="913788" fontAlgn="base">
                <a:spcBef>
                  <a:spcPct val="0"/>
                </a:spcBef>
                <a:spcAft>
                  <a:spcPct val="0"/>
                </a:spcAft>
              </a:pPr>
              <a:r>
                <a:rPr lang="en-US" dirty="0" err="1">
                  <a:ln>
                    <a:solidFill>
                      <a:schemeClr val="bg1">
                        <a:alpha val="0"/>
                      </a:schemeClr>
                    </a:solidFill>
                  </a:ln>
                  <a:solidFill>
                    <a:schemeClr val="bg1">
                      <a:alpha val="99000"/>
                    </a:schemeClr>
                  </a:solidFill>
                  <a:latin typeface="+mj-lt"/>
                </a:rPr>
                <a:t>Erlang</a:t>
              </a:r>
              <a:endParaRPr lang="en-US" dirty="0">
                <a:ln>
                  <a:solidFill>
                    <a:schemeClr val="bg1">
                      <a:alpha val="0"/>
                    </a:schemeClr>
                  </a:solidFill>
                </a:ln>
                <a:solidFill>
                  <a:schemeClr val="bg1">
                    <a:alpha val="99000"/>
                  </a:schemeClr>
                </a:solidFill>
                <a:latin typeface="+mj-lt"/>
              </a:endParaRPr>
            </a:p>
            <a:p>
              <a:pPr defTabSz="913788" fontAlgn="base">
                <a:spcBef>
                  <a:spcPct val="0"/>
                </a:spcBef>
                <a:spcAft>
                  <a:spcPct val="0"/>
                </a:spcAft>
              </a:pPr>
              <a:r>
                <a:rPr lang="en-US" dirty="0">
                  <a:ln>
                    <a:solidFill>
                      <a:schemeClr val="bg1">
                        <a:alpha val="0"/>
                      </a:schemeClr>
                    </a:solidFill>
                  </a:ln>
                  <a:solidFill>
                    <a:schemeClr val="bg1">
                      <a:alpha val="99000"/>
                    </a:schemeClr>
                  </a:solidFill>
                  <a:latin typeface="+mj-lt"/>
                </a:rPr>
                <a:t>Common LISP</a:t>
              </a:r>
            </a:p>
            <a:p>
              <a:pPr defTabSz="913788" fontAlgn="base">
                <a:spcBef>
                  <a:spcPct val="0"/>
                </a:spcBef>
                <a:spcAft>
                  <a:spcPct val="0"/>
                </a:spcAft>
              </a:pPr>
              <a:r>
                <a:rPr lang="en-US" dirty="0">
                  <a:ln>
                    <a:solidFill>
                      <a:schemeClr val="bg1">
                        <a:alpha val="0"/>
                      </a:schemeClr>
                    </a:solidFill>
                  </a:ln>
                  <a:solidFill>
                    <a:schemeClr val="bg1">
                      <a:alpha val="99000"/>
                    </a:schemeClr>
                  </a:solidFill>
                  <a:latin typeface="+mj-lt"/>
                </a:rPr>
                <a:t>Objective-C</a:t>
              </a:r>
            </a:p>
            <a:p>
              <a:pPr defTabSz="913788" fontAlgn="base">
                <a:spcBef>
                  <a:spcPct val="0"/>
                </a:spcBef>
                <a:spcAft>
                  <a:spcPct val="0"/>
                </a:spcAft>
              </a:pPr>
              <a:r>
                <a:rPr lang="en-US" dirty="0">
                  <a:ln>
                    <a:solidFill>
                      <a:schemeClr val="bg1">
                        <a:alpha val="0"/>
                      </a:schemeClr>
                    </a:solidFill>
                  </a:ln>
                  <a:solidFill>
                    <a:schemeClr val="bg1">
                      <a:alpha val="99000"/>
                    </a:schemeClr>
                  </a:solidFill>
                  <a:latin typeface="+mj-lt"/>
                </a:rPr>
                <a:t>C#/VB on Windows Phone </a:t>
              </a:r>
              <a:r>
                <a:rPr lang="en-US" dirty="0" smtClean="0">
                  <a:ln>
                    <a:solidFill>
                      <a:schemeClr val="bg1">
                        <a:alpha val="0"/>
                      </a:schemeClr>
                    </a:solidFill>
                  </a:ln>
                  <a:solidFill>
                    <a:schemeClr val="bg1">
                      <a:alpha val="99000"/>
                    </a:schemeClr>
                  </a:solidFill>
                  <a:latin typeface="+mj-lt"/>
                </a:rPr>
                <a:t>7</a:t>
              </a:r>
              <a:endParaRPr lang="en-US" dirty="0">
                <a:ln>
                  <a:solidFill>
                    <a:schemeClr val="bg1">
                      <a:alpha val="0"/>
                    </a:schemeClr>
                  </a:solidFill>
                </a:ln>
                <a:solidFill>
                  <a:schemeClr val="bg1">
                    <a:alpha val="99000"/>
                  </a:schemeClr>
                </a:solidFill>
                <a:latin typeface="+mj-lt"/>
              </a:endParaRPr>
            </a:p>
          </p:txBody>
        </p:sp>
        <p:sp>
          <p:nvSpPr>
            <p:cNvPr id="9" name="Freeform 6"/>
            <p:cNvSpPr>
              <a:spLocks noEditPoints="1"/>
            </p:cNvSpPr>
            <p:nvPr/>
          </p:nvSpPr>
          <p:spPr bwMode="auto">
            <a:xfrm>
              <a:off x="4991648" y="1537337"/>
              <a:ext cx="1274799" cy="1036726"/>
            </a:xfrm>
            <a:custGeom>
              <a:avLst/>
              <a:gdLst>
                <a:gd name="T0" fmla="*/ 265 w 390"/>
                <a:gd name="T1" fmla="*/ 81 h 317"/>
                <a:gd name="T2" fmla="*/ 302 w 390"/>
                <a:gd name="T3" fmla="*/ 99 h 317"/>
                <a:gd name="T4" fmla="*/ 265 w 390"/>
                <a:gd name="T5" fmla="*/ 116 h 317"/>
                <a:gd name="T6" fmla="*/ 226 w 390"/>
                <a:gd name="T7" fmla="*/ 108 h 317"/>
                <a:gd name="T8" fmla="*/ 271 w 390"/>
                <a:gd name="T9" fmla="*/ 37 h 317"/>
                <a:gd name="T10" fmla="*/ 232 w 390"/>
                <a:gd name="T11" fmla="*/ 46 h 317"/>
                <a:gd name="T12" fmla="*/ 195 w 390"/>
                <a:gd name="T13" fmla="*/ 29 h 317"/>
                <a:gd name="T14" fmla="*/ 232 w 390"/>
                <a:gd name="T15" fmla="*/ 9 h 317"/>
                <a:gd name="T16" fmla="*/ 271 w 390"/>
                <a:gd name="T17" fmla="*/ 37 h 317"/>
                <a:gd name="T18" fmla="*/ 375 w 390"/>
                <a:gd name="T19" fmla="*/ 259 h 317"/>
                <a:gd name="T20" fmla="*/ 346 w 390"/>
                <a:gd name="T21" fmla="*/ 285 h 317"/>
                <a:gd name="T22" fmla="*/ 220 w 390"/>
                <a:gd name="T23" fmla="*/ 315 h 317"/>
                <a:gd name="T24" fmla="*/ 61 w 390"/>
                <a:gd name="T25" fmla="*/ 228 h 317"/>
                <a:gd name="T26" fmla="*/ 169 w 390"/>
                <a:gd name="T27" fmla="*/ 208 h 317"/>
                <a:gd name="T28" fmla="*/ 258 w 390"/>
                <a:gd name="T29" fmla="*/ 206 h 317"/>
                <a:gd name="T30" fmla="*/ 261 w 390"/>
                <a:gd name="T31" fmla="*/ 238 h 317"/>
                <a:gd name="T32" fmla="*/ 187 w 390"/>
                <a:gd name="T33" fmla="*/ 247 h 317"/>
                <a:gd name="T34" fmla="*/ 290 w 390"/>
                <a:gd name="T35" fmla="*/ 269 h 317"/>
                <a:gd name="T36" fmla="*/ 373 w 390"/>
                <a:gd name="T37" fmla="*/ 237 h 317"/>
                <a:gd name="T38" fmla="*/ 44 w 390"/>
                <a:gd name="T39" fmla="*/ 211 h 317"/>
                <a:gd name="T40" fmla="*/ 0 w 390"/>
                <a:gd name="T41" fmla="*/ 297 h 317"/>
                <a:gd name="T42" fmla="*/ 51 w 390"/>
                <a:gd name="T43" fmla="*/ 291 h 317"/>
                <a:gd name="T44" fmla="*/ 44 w 390"/>
                <a:gd name="T45" fmla="*/ 211 h 317"/>
                <a:gd name="T46" fmla="*/ 352 w 390"/>
                <a:gd name="T47" fmla="*/ 96 h 317"/>
                <a:gd name="T48" fmla="*/ 368 w 390"/>
                <a:gd name="T49" fmla="*/ 77 h 317"/>
                <a:gd name="T50" fmla="*/ 390 w 390"/>
                <a:gd name="T51" fmla="*/ 40 h 317"/>
                <a:gd name="T52" fmla="*/ 343 w 390"/>
                <a:gd name="T53" fmla="*/ 0 h 317"/>
                <a:gd name="T54" fmla="*/ 297 w 390"/>
                <a:gd name="T55" fmla="*/ 44 h 317"/>
                <a:gd name="T56" fmla="*/ 324 w 390"/>
                <a:gd name="T57" fmla="*/ 22 h 317"/>
                <a:gd name="T58" fmla="*/ 366 w 390"/>
                <a:gd name="T59" fmla="*/ 22 h 317"/>
                <a:gd name="T60" fmla="*/ 368 w 390"/>
                <a:gd name="T61" fmla="*/ 52 h 317"/>
                <a:gd name="T62" fmla="*/ 343 w 390"/>
                <a:gd name="T63" fmla="*/ 77 h 317"/>
                <a:gd name="T64" fmla="*/ 333 w 390"/>
                <a:gd name="T65" fmla="*/ 107 h 317"/>
                <a:gd name="T66" fmla="*/ 351 w 390"/>
                <a:gd name="T67" fmla="*/ 112 h 317"/>
                <a:gd name="T68" fmla="*/ 351 w 390"/>
                <a:gd name="T69" fmla="*/ 144 h 317"/>
                <a:gd name="T70" fmla="*/ 333 w 390"/>
                <a:gd name="T71" fmla="*/ 128 h 317"/>
                <a:gd name="T72" fmla="*/ 351 w 390"/>
                <a:gd name="T73" fmla="*/ 144 h 317"/>
                <a:gd name="T74" fmla="*/ 112 w 390"/>
                <a:gd name="T75" fmla="*/ 99 h 317"/>
                <a:gd name="T76" fmla="*/ 78 w 390"/>
                <a:gd name="T77" fmla="*/ 144 h 317"/>
                <a:gd name="T78" fmla="*/ 150 w 390"/>
                <a:gd name="T79" fmla="*/ 0 h 317"/>
                <a:gd name="T80" fmla="*/ 179 w 390"/>
                <a:gd name="T81" fmla="*/ 144 h 317"/>
                <a:gd name="T82" fmla="*/ 112 w 390"/>
                <a:gd name="T83" fmla="*/ 99 h 317"/>
                <a:gd name="T84" fmla="*/ 160 w 390"/>
                <a:gd name="T85" fmla="*/ 85 h 317"/>
                <a:gd name="T86" fmla="*/ 138 w 390"/>
                <a:gd name="T87" fmla="*/ 17 h 317"/>
                <a:gd name="T88" fmla="*/ 130 w 390"/>
                <a:gd name="T89" fmla="*/ 43 h 317"/>
                <a:gd name="T90" fmla="*/ 160 w 390"/>
                <a:gd name="T91" fmla="*/ 85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0" h="317">
                  <a:moveTo>
                    <a:pt x="226" y="108"/>
                  </a:moveTo>
                  <a:cubicBezTo>
                    <a:pt x="265" y="81"/>
                    <a:pt x="265" y="81"/>
                    <a:pt x="265" y="81"/>
                  </a:cubicBezTo>
                  <a:cubicBezTo>
                    <a:pt x="265" y="99"/>
                    <a:pt x="265" y="99"/>
                    <a:pt x="265" y="99"/>
                  </a:cubicBezTo>
                  <a:cubicBezTo>
                    <a:pt x="302" y="99"/>
                    <a:pt x="302" y="99"/>
                    <a:pt x="302" y="99"/>
                  </a:cubicBezTo>
                  <a:cubicBezTo>
                    <a:pt x="302" y="116"/>
                    <a:pt x="302" y="116"/>
                    <a:pt x="302" y="116"/>
                  </a:cubicBezTo>
                  <a:cubicBezTo>
                    <a:pt x="265" y="116"/>
                    <a:pt x="265" y="116"/>
                    <a:pt x="265" y="116"/>
                  </a:cubicBezTo>
                  <a:cubicBezTo>
                    <a:pt x="265" y="135"/>
                    <a:pt x="265" y="135"/>
                    <a:pt x="265" y="135"/>
                  </a:cubicBezTo>
                  <a:cubicBezTo>
                    <a:pt x="226" y="108"/>
                    <a:pt x="226" y="108"/>
                    <a:pt x="226" y="108"/>
                  </a:cubicBezTo>
                  <a:cubicBezTo>
                    <a:pt x="226" y="108"/>
                    <a:pt x="226" y="108"/>
                    <a:pt x="226" y="108"/>
                  </a:cubicBezTo>
                  <a:close/>
                  <a:moveTo>
                    <a:pt x="271" y="37"/>
                  </a:moveTo>
                  <a:cubicBezTo>
                    <a:pt x="232" y="64"/>
                    <a:pt x="232" y="64"/>
                    <a:pt x="232" y="64"/>
                  </a:cubicBezTo>
                  <a:cubicBezTo>
                    <a:pt x="232" y="46"/>
                    <a:pt x="232" y="46"/>
                    <a:pt x="232" y="46"/>
                  </a:cubicBezTo>
                  <a:cubicBezTo>
                    <a:pt x="195" y="46"/>
                    <a:pt x="195" y="46"/>
                    <a:pt x="195" y="46"/>
                  </a:cubicBezTo>
                  <a:cubicBezTo>
                    <a:pt x="195" y="29"/>
                    <a:pt x="195" y="29"/>
                    <a:pt x="195" y="29"/>
                  </a:cubicBezTo>
                  <a:cubicBezTo>
                    <a:pt x="232" y="29"/>
                    <a:pt x="232" y="29"/>
                    <a:pt x="232" y="29"/>
                  </a:cubicBezTo>
                  <a:cubicBezTo>
                    <a:pt x="232" y="9"/>
                    <a:pt x="232" y="9"/>
                    <a:pt x="232" y="9"/>
                  </a:cubicBezTo>
                  <a:cubicBezTo>
                    <a:pt x="271" y="37"/>
                    <a:pt x="271" y="37"/>
                    <a:pt x="271" y="37"/>
                  </a:cubicBezTo>
                  <a:cubicBezTo>
                    <a:pt x="271" y="37"/>
                    <a:pt x="271" y="37"/>
                    <a:pt x="271" y="37"/>
                  </a:cubicBezTo>
                  <a:close/>
                  <a:moveTo>
                    <a:pt x="390" y="247"/>
                  </a:moveTo>
                  <a:cubicBezTo>
                    <a:pt x="390" y="247"/>
                    <a:pt x="389" y="249"/>
                    <a:pt x="375" y="259"/>
                  </a:cubicBezTo>
                  <a:cubicBezTo>
                    <a:pt x="375" y="259"/>
                    <a:pt x="372" y="264"/>
                    <a:pt x="371" y="264"/>
                  </a:cubicBezTo>
                  <a:cubicBezTo>
                    <a:pt x="364" y="269"/>
                    <a:pt x="358" y="276"/>
                    <a:pt x="346" y="285"/>
                  </a:cubicBezTo>
                  <a:cubicBezTo>
                    <a:pt x="334" y="285"/>
                    <a:pt x="310" y="297"/>
                    <a:pt x="298" y="303"/>
                  </a:cubicBezTo>
                  <a:cubicBezTo>
                    <a:pt x="276" y="303"/>
                    <a:pt x="243" y="308"/>
                    <a:pt x="220" y="315"/>
                  </a:cubicBezTo>
                  <a:cubicBezTo>
                    <a:pt x="186" y="308"/>
                    <a:pt x="182" y="317"/>
                    <a:pt x="61" y="286"/>
                  </a:cubicBezTo>
                  <a:cubicBezTo>
                    <a:pt x="61" y="286"/>
                    <a:pt x="61" y="238"/>
                    <a:pt x="61" y="228"/>
                  </a:cubicBezTo>
                  <a:cubicBezTo>
                    <a:pt x="83" y="221"/>
                    <a:pt x="90" y="208"/>
                    <a:pt x="116" y="204"/>
                  </a:cubicBezTo>
                  <a:cubicBezTo>
                    <a:pt x="134" y="202"/>
                    <a:pt x="151" y="203"/>
                    <a:pt x="169" y="208"/>
                  </a:cubicBezTo>
                  <a:cubicBezTo>
                    <a:pt x="181" y="212"/>
                    <a:pt x="192" y="213"/>
                    <a:pt x="212" y="212"/>
                  </a:cubicBezTo>
                  <a:cubicBezTo>
                    <a:pt x="229" y="211"/>
                    <a:pt x="235" y="206"/>
                    <a:pt x="258" y="206"/>
                  </a:cubicBezTo>
                  <a:cubicBezTo>
                    <a:pt x="272" y="206"/>
                    <a:pt x="286" y="215"/>
                    <a:pt x="285" y="223"/>
                  </a:cubicBezTo>
                  <a:cubicBezTo>
                    <a:pt x="285" y="230"/>
                    <a:pt x="271" y="238"/>
                    <a:pt x="261" y="238"/>
                  </a:cubicBezTo>
                  <a:cubicBezTo>
                    <a:pt x="241" y="239"/>
                    <a:pt x="246" y="238"/>
                    <a:pt x="226" y="238"/>
                  </a:cubicBezTo>
                  <a:cubicBezTo>
                    <a:pt x="203" y="237"/>
                    <a:pt x="202" y="242"/>
                    <a:pt x="187" y="247"/>
                  </a:cubicBezTo>
                  <a:cubicBezTo>
                    <a:pt x="202" y="252"/>
                    <a:pt x="211" y="258"/>
                    <a:pt x="230" y="268"/>
                  </a:cubicBezTo>
                  <a:cubicBezTo>
                    <a:pt x="251" y="265"/>
                    <a:pt x="272" y="268"/>
                    <a:pt x="290" y="269"/>
                  </a:cubicBezTo>
                  <a:cubicBezTo>
                    <a:pt x="306" y="265"/>
                    <a:pt x="313" y="259"/>
                    <a:pt x="332" y="258"/>
                  </a:cubicBezTo>
                  <a:cubicBezTo>
                    <a:pt x="343" y="249"/>
                    <a:pt x="359" y="234"/>
                    <a:pt x="373" y="237"/>
                  </a:cubicBezTo>
                  <a:cubicBezTo>
                    <a:pt x="381" y="238"/>
                    <a:pt x="390" y="247"/>
                    <a:pt x="390" y="247"/>
                  </a:cubicBezTo>
                  <a:close/>
                  <a:moveTo>
                    <a:pt x="44" y="211"/>
                  </a:moveTo>
                  <a:cubicBezTo>
                    <a:pt x="0" y="211"/>
                    <a:pt x="0" y="211"/>
                    <a:pt x="0" y="211"/>
                  </a:cubicBezTo>
                  <a:cubicBezTo>
                    <a:pt x="0" y="297"/>
                    <a:pt x="0" y="297"/>
                    <a:pt x="0" y="297"/>
                  </a:cubicBezTo>
                  <a:cubicBezTo>
                    <a:pt x="44" y="297"/>
                    <a:pt x="44" y="297"/>
                    <a:pt x="44" y="297"/>
                  </a:cubicBezTo>
                  <a:cubicBezTo>
                    <a:pt x="48" y="297"/>
                    <a:pt x="51" y="294"/>
                    <a:pt x="51" y="291"/>
                  </a:cubicBezTo>
                  <a:cubicBezTo>
                    <a:pt x="51" y="216"/>
                    <a:pt x="51" y="216"/>
                    <a:pt x="51" y="216"/>
                  </a:cubicBezTo>
                  <a:cubicBezTo>
                    <a:pt x="51" y="213"/>
                    <a:pt x="48" y="211"/>
                    <a:pt x="44" y="211"/>
                  </a:cubicBezTo>
                  <a:close/>
                  <a:moveTo>
                    <a:pt x="351" y="112"/>
                  </a:moveTo>
                  <a:cubicBezTo>
                    <a:pt x="351" y="105"/>
                    <a:pt x="351" y="100"/>
                    <a:pt x="352" y="96"/>
                  </a:cubicBezTo>
                  <a:cubicBezTo>
                    <a:pt x="354" y="94"/>
                    <a:pt x="355" y="91"/>
                    <a:pt x="356" y="89"/>
                  </a:cubicBezTo>
                  <a:cubicBezTo>
                    <a:pt x="358" y="86"/>
                    <a:pt x="362" y="82"/>
                    <a:pt x="368" y="77"/>
                  </a:cubicBezTo>
                  <a:cubicBezTo>
                    <a:pt x="376" y="69"/>
                    <a:pt x="382" y="63"/>
                    <a:pt x="385" y="57"/>
                  </a:cubicBezTo>
                  <a:cubicBezTo>
                    <a:pt x="389" y="52"/>
                    <a:pt x="390" y="46"/>
                    <a:pt x="390" y="40"/>
                  </a:cubicBezTo>
                  <a:cubicBezTo>
                    <a:pt x="390" y="29"/>
                    <a:pt x="385" y="20"/>
                    <a:pt x="377" y="12"/>
                  </a:cubicBezTo>
                  <a:cubicBezTo>
                    <a:pt x="368" y="4"/>
                    <a:pt x="358" y="0"/>
                    <a:pt x="343" y="0"/>
                  </a:cubicBezTo>
                  <a:cubicBezTo>
                    <a:pt x="329" y="0"/>
                    <a:pt x="319" y="4"/>
                    <a:pt x="311" y="10"/>
                  </a:cubicBezTo>
                  <a:cubicBezTo>
                    <a:pt x="300" y="20"/>
                    <a:pt x="297" y="31"/>
                    <a:pt x="297" y="44"/>
                  </a:cubicBezTo>
                  <a:cubicBezTo>
                    <a:pt x="315" y="44"/>
                    <a:pt x="315" y="44"/>
                    <a:pt x="315" y="44"/>
                  </a:cubicBezTo>
                  <a:cubicBezTo>
                    <a:pt x="316" y="34"/>
                    <a:pt x="316" y="27"/>
                    <a:pt x="324" y="22"/>
                  </a:cubicBezTo>
                  <a:cubicBezTo>
                    <a:pt x="329" y="17"/>
                    <a:pt x="336" y="14"/>
                    <a:pt x="343" y="14"/>
                  </a:cubicBezTo>
                  <a:cubicBezTo>
                    <a:pt x="351" y="14"/>
                    <a:pt x="360" y="17"/>
                    <a:pt x="366" y="22"/>
                  </a:cubicBezTo>
                  <a:cubicBezTo>
                    <a:pt x="371" y="27"/>
                    <a:pt x="372" y="33"/>
                    <a:pt x="372" y="40"/>
                  </a:cubicBezTo>
                  <a:cubicBezTo>
                    <a:pt x="372" y="44"/>
                    <a:pt x="371" y="48"/>
                    <a:pt x="368" y="52"/>
                  </a:cubicBezTo>
                  <a:cubicBezTo>
                    <a:pt x="367" y="55"/>
                    <a:pt x="363" y="60"/>
                    <a:pt x="356" y="65"/>
                  </a:cubicBezTo>
                  <a:cubicBezTo>
                    <a:pt x="350" y="70"/>
                    <a:pt x="346" y="74"/>
                    <a:pt x="343" y="77"/>
                  </a:cubicBezTo>
                  <a:cubicBezTo>
                    <a:pt x="341" y="81"/>
                    <a:pt x="338" y="85"/>
                    <a:pt x="337" y="89"/>
                  </a:cubicBezTo>
                  <a:cubicBezTo>
                    <a:pt x="334" y="94"/>
                    <a:pt x="333" y="100"/>
                    <a:pt x="333" y="107"/>
                  </a:cubicBezTo>
                  <a:cubicBezTo>
                    <a:pt x="333" y="108"/>
                    <a:pt x="333" y="111"/>
                    <a:pt x="333" y="112"/>
                  </a:cubicBezTo>
                  <a:cubicBezTo>
                    <a:pt x="351" y="112"/>
                    <a:pt x="351" y="112"/>
                    <a:pt x="351" y="112"/>
                  </a:cubicBezTo>
                  <a:cubicBezTo>
                    <a:pt x="351" y="112"/>
                    <a:pt x="351" y="112"/>
                    <a:pt x="351" y="112"/>
                  </a:cubicBezTo>
                  <a:close/>
                  <a:moveTo>
                    <a:pt x="351" y="144"/>
                  </a:moveTo>
                  <a:cubicBezTo>
                    <a:pt x="351" y="128"/>
                    <a:pt x="351" y="128"/>
                    <a:pt x="351" y="128"/>
                  </a:cubicBezTo>
                  <a:cubicBezTo>
                    <a:pt x="333" y="128"/>
                    <a:pt x="333" y="128"/>
                    <a:pt x="333" y="128"/>
                  </a:cubicBezTo>
                  <a:cubicBezTo>
                    <a:pt x="333" y="144"/>
                    <a:pt x="333" y="144"/>
                    <a:pt x="333" y="144"/>
                  </a:cubicBezTo>
                  <a:cubicBezTo>
                    <a:pt x="351" y="144"/>
                    <a:pt x="351" y="144"/>
                    <a:pt x="351" y="144"/>
                  </a:cubicBezTo>
                  <a:cubicBezTo>
                    <a:pt x="351" y="144"/>
                    <a:pt x="351" y="144"/>
                    <a:pt x="351" y="144"/>
                  </a:cubicBezTo>
                  <a:close/>
                  <a:moveTo>
                    <a:pt x="112" y="99"/>
                  </a:moveTo>
                  <a:cubicBezTo>
                    <a:pt x="98" y="144"/>
                    <a:pt x="98" y="144"/>
                    <a:pt x="98" y="144"/>
                  </a:cubicBezTo>
                  <a:cubicBezTo>
                    <a:pt x="78" y="144"/>
                    <a:pt x="78" y="144"/>
                    <a:pt x="78" y="144"/>
                  </a:cubicBezTo>
                  <a:cubicBezTo>
                    <a:pt x="127" y="0"/>
                    <a:pt x="127" y="0"/>
                    <a:pt x="127" y="0"/>
                  </a:cubicBezTo>
                  <a:cubicBezTo>
                    <a:pt x="150" y="0"/>
                    <a:pt x="150" y="0"/>
                    <a:pt x="150" y="0"/>
                  </a:cubicBezTo>
                  <a:cubicBezTo>
                    <a:pt x="199" y="144"/>
                    <a:pt x="199" y="144"/>
                    <a:pt x="199" y="144"/>
                  </a:cubicBezTo>
                  <a:cubicBezTo>
                    <a:pt x="179" y="144"/>
                    <a:pt x="179" y="144"/>
                    <a:pt x="179" y="144"/>
                  </a:cubicBezTo>
                  <a:cubicBezTo>
                    <a:pt x="164" y="99"/>
                    <a:pt x="164" y="99"/>
                    <a:pt x="164" y="99"/>
                  </a:cubicBezTo>
                  <a:cubicBezTo>
                    <a:pt x="112" y="99"/>
                    <a:pt x="112" y="99"/>
                    <a:pt x="112" y="99"/>
                  </a:cubicBezTo>
                  <a:cubicBezTo>
                    <a:pt x="112" y="99"/>
                    <a:pt x="112" y="99"/>
                    <a:pt x="112" y="99"/>
                  </a:cubicBezTo>
                  <a:close/>
                  <a:moveTo>
                    <a:pt x="160" y="85"/>
                  </a:moveTo>
                  <a:cubicBezTo>
                    <a:pt x="146" y="43"/>
                    <a:pt x="146" y="43"/>
                    <a:pt x="146" y="43"/>
                  </a:cubicBezTo>
                  <a:cubicBezTo>
                    <a:pt x="142" y="34"/>
                    <a:pt x="140" y="25"/>
                    <a:pt x="138" y="17"/>
                  </a:cubicBezTo>
                  <a:cubicBezTo>
                    <a:pt x="138" y="17"/>
                    <a:pt x="138" y="17"/>
                    <a:pt x="138" y="17"/>
                  </a:cubicBezTo>
                  <a:cubicBezTo>
                    <a:pt x="135" y="25"/>
                    <a:pt x="133" y="34"/>
                    <a:pt x="130" y="43"/>
                  </a:cubicBezTo>
                  <a:cubicBezTo>
                    <a:pt x="116" y="85"/>
                    <a:pt x="116" y="85"/>
                    <a:pt x="116" y="85"/>
                  </a:cubicBezTo>
                  <a:cubicBezTo>
                    <a:pt x="160" y="85"/>
                    <a:pt x="160" y="85"/>
                    <a:pt x="160" y="85"/>
                  </a:cubicBezTo>
                  <a:cubicBezTo>
                    <a:pt x="160" y="85"/>
                    <a:pt x="160" y="85"/>
                    <a:pt x="160" y="8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0"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724593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Windows Azure Storage</a:t>
            </a:r>
          </a:p>
        </p:txBody>
      </p:sp>
      <p:sp>
        <p:nvSpPr>
          <p:cNvPr id="18434" name="Espace réservé du contenu 2"/>
          <p:cNvSpPr>
            <a:spLocks noGrp="1"/>
          </p:cNvSpPr>
          <p:nvPr>
            <p:ph idx="1"/>
          </p:nvPr>
        </p:nvSpPr>
        <p:spPr/>
        <p:txBody>
          <a:bodyPr anchor="t"/>
          <a:lstStyle/>
          <a:p>
            <a:pPr defTabSz="914400">
              <a:spcAft>
                <a:spcPct val="30000"/>
              </a:spcAft>
              <a:buSzPct val="75000"/>
              <a:defRPr/>
            </a:pPr>
            <a:r>
              <a:rPr lang="en-US" sz="2800" kern="0" dirty="0" smtClean="0"/>
              <a:t>Windows Azure Storage provides simple security for calls to storage service</a:t>
            </a:r>
          </a:p>
          <a:p>
            <a:pPr lvl="1" defTabSz="914400">
              <a:spcAft>
                <a:spcPct val="30000"/>
              </a:spcAft>
              <a:buSzPct val="75000"/>
              <a:defRPr/>
            </a:pPr>
            <a:r>
              <a:rPr lang="en-US" sz="2400" kern="0" dirty="0" smtClean="0"/>
              <a:t>HTTPS endpoints (only HTTP in emulator)</a:t>
            </a:r>
          </a:p>
          <a:p>
            <a:pPr lvl="1" defTabSz="914400">
              <a:spcAft>
                <a:spcPct val="30000"/>
              </a:spcAft>
              <a:buSzPct val="75000"/>
              <a:defRPr/>
            </a:pPr>
            <a:r>
              <a:rPr lang="en-US" sz="2400" kern="0" dirty="0" smtClean="0"/>
              <a:t>Digitally sign request for privileged operations</a:t>
            </a:r>
          </a:p>
          <a:p>
            <a:pPr defTabSz="914400">
              <a:spcAft>
                <a:spcPct val="30000"/>
              </a:spcAft>
              <a:buSzPct val="75000"/>
              <a:defRPr/>
            </a:pPr>
            <a:r>
              <a:rPr lang="en-US" sz="2800" kern="0" dirty="0" smtClean="0"/>
              <a:t>Two 512 bit symmetric keys per storage account</a:t>
            </a:r>
          </a:p>
          <a:p>
            <a:pPr lvl="1" defTabSz="914400">
              <a:spcAft>
                <a:spcPct val="30000"/>
              </a:spcAft>
              <a:buSzPct val="75000"/>
              <a:defRPr/>
            </a:pPr>
            <a:r>
              <a:rPr lang="en-US" sz="2400" kern="0" dirty="0" smtClean="0"/>
              <a:t>Can be regenerated independently</a:t>
            </a:r>
          </a:p>
          <a:p>
            <a:pPr defTabSz="914400">
              <a:spcAft>
                <a:spcPct val="30000"/>
              </a:spcAft>
              <a:buSzPct val="75000"/>
              <a:defRPr/>
            </a:pPr>
            <a:r>
              <a:rPr lang="en-US" sz="2800" kern="0" dirty="0" smtClean="0"/>
              <a:t>More granular security via Share Access Signatures</a:t>
            </a:r>
          </a:p>
        </p:txBody>
      </p:sp>
      <p:sp>
        <p:nvSpPr>
          <p:cNvPr id="18435" name="Espace réservé du contenu 3"/>
          <p:cNvSpPr>
            <a:spLocks noGrp="1"/>
          </p:cNvSpPr>
          <p:nvPr>
            <p:ph sz="quarter" idx="13"/>
          </p:nvPr>
        </p:nvSpPr>
        <p:spPr/>
        <p:txBody>
          <a:bodyPr/>
          <a:lstStyle/>
          <a:p>
            <a:r>
              <a:rPr lang="fr-FR" dirty="0" smtClean="0"/>
              <a:t>Storage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p:cNvSpPr/>
          <p:nvPr/>
        </p:nvSpPr>
        <p:spPr>
          <a:xfrm>
            <a:off x="8839175" y="94080"/>
            <a:ext cx="108000" cy="10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325381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Windows Azure Storage Abstractions</a:t>
            </a:r>
          </a:p>
        </p:txBody>
      </p:sp>
      <p:sp>
        <p:nvSpPr>
          <p:cNvPr id="18435" name="Espace réservé du contenu 3"/>
          <p:cNvSpPr>
            <a:spLocks noGrp="1"/>
          </p:cNvSpPr>
          <p:nvPr>
            <p:ph sz="quarter" idx="13"/>
          </p:nvPr>
        </p:nvSpPr>
        <p:spPr/>
        <p:txBody>
          <a:bodyPr/>
          <a:lstStyle/>
          <a:p>
            <a:r>
              <a:rPr lang="fr-FR" dirty="0" smtClean="0"/>
              <a:t>Storage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9" name="Rectangle à coins arrondis 8"/>
          <p:cNvSpPr/>
          <p:nvPr/>
        </p:nvSpPr>
        <p:spPr bwMode="auto">
          <a:xfrm>
            <a:off x="4612243" y="1417340"/>
            <a:ext cx="2122887" cy="3528392"/>
          </a:xfrm>
          <a:prstGeom prst="roundRect">
            <a:avLst/>
          </a:prstGeom>
          <a:solidFill>
            <a:srgbClr val="79C400"/>
          </a:solid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645920" rIns="91436" bIns="45718" numCol="1" rtlCol="0" anchor="t" anchorCtr="0" compatLnSpc="1">
            <a:prstTxWarp prst="textNoShape">
              <a:avLst/>
            </a:prstTxWarp>
          </a:bodyPr>
          <a:lstStyle/>
          <a:p>
            <a:pPr defTabSz="914099" fontAlgn="base">
              <a:spcBef>
                <a:spcPct val="0"/>
              </a:spcBef>
              <a:spcAft>
                <a:spcPct val="0"/>
              </a:spcAft>
            </a:pPr>
            <a:r>
              <a:rPr lang="en-US" sz="3200" dirty="0" smtClean="0">
                <a:gradFill>
                  <a:gsLst>
                    <a:gs pos="0">
                      <a:srgbClr val="FFFFFF"/>
                    </a:gs>
                    <a:gs pos="100000">
                      <a:srgbClr val="FFFFFF"/>
                    </a:gs>
                  </a:gsLst>
                  <a:lin ang="5400000" scaled="0"/>
                </a:gradFill>
                <a:latin typeface="+mj-lt"/>
              </a:rPr>
              <a:t>Tables</a:t>
            </a:r>
            <a:endParaRPr lang="en-US" sz="2800" dirty="0" smtClean="0">
              <a:gradFill>
                <a:gsLst>
                  <a:gs pos="0">
                    <a:srgbClr val="FFFFFF"/>
                  </a:gs>
                  <a:gs pos="100000">
                    <a:srgbClr val="FFFFFF"/>
                  </a:gs>
                </a:gsLst>
                <a:lin ang="5400000" scaled="0"/>
              </a:gradFill>
              <a:latin typeface="+mj-lt"/>
            </a:endParaRPr>
          </a:p>
          <a:p>
            <a:pPr defTabSz="914099" fontAlgn="base">
              <a:spcBef>
                <a:spcPct val="0"/>
              </a:spcBef>
              <a:spcAft>
                <a:spcPct val="0"/>
              </a:spcAft>
            </a:pPr>
            <a:r>
              <a:rPr lang="en-US" sz="1600" dirty="0">
                <a:gradFill>
                  <a:gsLst>
                    <a:gs pos="0">
                      <a:srgbClr val="FFFFFF"/>
                    </a:gs>
                    <a:gs pos="100000">
                      <a:srgbClr val="FFFFFF"/>
                    </a:gs>
                  </a:gsLst>
                  <a:lin ang="5400000" scaled="0"/>
                </a:gradFill>
                <a:latin typeface="+mj-lt"/>
              </a:rPr>
              <a:t>Structured storage. </a:t>
            </a:r>
            <a:r>
              <a:rPr lang="en-US" sz="1600" dirty="0" smtClean="0">
                <a:gradFill>
                  <a:gsLst>
                    <a:gs pos="0">
                      <a:srgbClr val="FFFFFF"/>
                    </a:gs>
                    <a:gs pos="100000">
                      <a:srgbClr val="FFFFFF"/>
                    </a:gs>
                  </a:gsLst>
                  <a:lin ang="5400000" scaled="0"/>
                </a:gradFill>
                <a:latin typeface="+mj-lt"/>
              </a:rPr>
              <a:t/>
            </a:r>
            <a:br>
              <a:rPr lang="en-US" sz="1600" dirty="0" smtClean="0">
                <a:gradFill>
                  <a:gsLst>
                    <a:gs pos="0">
                      <a:srgbClr val="FFFFFF"/>
                    </a:gs>
                    <a:gs pos="100000">
                      <a:srgbClr val="FFFFFF"/>
                    </a:gs>
                  </a:gsLst>
                  <a:lin ang="5400000" scaled="0"/>
                </a:gradFill>
                <a:latin typeface="+mj-lt"/>
              </a:rPr>
            </a:br>
            <a:r>
              <a:rPr lang="en-US" sz="1600" dirty="0" smtClean="0">
                <a:gradFill>
                  <a:gsLst>
                    <a:gs pos="0">
                      <a:srgbClr val="FFFFFF"/>
                    </a:gs>
                    <a:gs pos="100000">
                      <a:srgbClr val="FFFFFF"/>
                    </a:gs>
                  </a:gsLst>
                  <a:lin ang="5400000" scaled="0"/>
                </a:gradFill>
                <a:latin typeface="+mj-lt"/>
              </a:rPr>
              <a:t>A </a:t>
            </a:r>
            <a:r>
              <a:rPr lang="en-US" sz="1600" dirty="0">
                <a:gradFill>
                  <a:gsLst>
                    <a:gs pos="0">
                      <a:srgbClr val="FFFFFF"/>
                    </a:gs>
                    <a:gs pos="100000">
                      <a:srgbClr val="FFFFFF"/>
                    </a:gs>
                  </a:gsLst>
                  <a:lin ang="5400000" scaled="0"/>
                </a:gradFill>
                <a:latin typeface="+mj-lt"/>
              </a:rPr>
              <a:t>table is a set of entities; an entity is </a:t>
            </a:r>
            <a:r>
              <a:rPr lang="en-US" sz="1600" dirty="0" smtClean="0">
                <a:gradFill>
                  <a:gsLst>
                    <a:gs pos="0">
                      <a:srgbClr val="FFFFFF"/>
                    </a:gs>
                    <a:gs pos="100000">
                      <a:srgbClr val="FFFFFF"/>
                    </a:gs>
                  </a:gsLst>
                  <a:lin ang="5400000" scaled="0"/>
                </a:gradFill>
                <a:latin typeface="+mj-lt"/>
              </a:rPr>
              <a:t/>
            </a:r>
            <a:br>
              <a:rPr lang="en-US" sz="1600" dirty="0" smtClean="0">
                <a:gradFill>
                  <a:gsLst>
                    <a:gs pos="0">
                      <a:srgbClr val="FFFFFF"/>
                    </a:gs>
                    <a:gs pos="100000">
                      <a:srgbClr val="FFFFFF"/>
                    </a:gs>
                  </a:gsLst>
                  <a:lin ang="5400000" scaled="0"/>
                </a:gradFill>
                <a:latin typeface="+mj-lt"/>
              </a:rPr>
            </a:br>
            <a:r>
              <a:rPr lang="en-US" sz="1600" dirty="0" smtClean="0">
                <a:gradFill>
                  <a:gsLst>
                    <a:gs pos="0">
                      <a:srgbClr val="FFFFFF"/>
                    </a:gs>
                    <a:gs pos="100000">
                      <a:srgbClr val="FFFFFF"/>
                    </a:gs>
                  </a:gsLst>
                  <a:lin ang="5400000" scaled="0"/>
                </a:gradFill>
                <a:latin typeface="+mj-lt"/>
              </a:rPr>
              <a:t>a </a:t>
            </a:r>
            <a:r>
              <a:rPr lang="en-US" sz="1600" dirty="0">
                <a:gradFill>
                  <a:gsLst>
                    <a:gs pos="0">
                      <a:srgbClr val="FFFFFF"/>
                    </a:gs>
                    <a:gs pos="100000">
                      <a:srgbClr val="FFFFFF"/>
                    </a:gs>
                  </a:gsLst>
                  <a:lin ang="5400000" scaled="0"/>
                </a:gradFill>
                <a:latin typeface="+mj-lt"/>
              </a:rPr>
              <a:t>set of properties.</a:t>
            </a:r>
          </a:p>
        </p:txBody>
      </p:sp>
      <p:sp>
        <p:nvSpPr>
          <p:cNvPr id="10" name="Freeform 6"/>
          <p:cNvSpPr>
            <a:spLocks noEditPoints="1"/>
          </p:cNvSpPr>
          <p:nvPr/>
        </p:nvSpPr>
        <p:spPr bwMode="auto">
          <a:xfrm>
            <a:off x="5145707" y="1639500"/>
            <a:ext cx="1055959" cy="923475"/>
          </a:xfrm>
          <a:custGeom>
            <a:avLst/>
            <a:gdLst>
              <a:gd name="T0" fmla="*/ 0 w 570"/>
              <a:gd name="T1" fmla="*/ 12 h 499"/>
              <a:gd name="T2" fmla="*/ 558 w 570"/>
              <a:gd name="T3" fmla="*/ 499 h 499"/>
              <a:gd name="T4" fmla="*/ 558 w 570"/>
              <a:gd name="T5" fmla="*/ 0 h 499"/>
              <a:gd name="T6" fmla="*/ 223 w 570"/>
              <a:gd name="T7" fmla="*/ 396 h 499"/>
              <a:gd name="T8" fmla="*/ 223 w 570"/>
              <a:gd name="T9" fmla="*/ 215 h 499"/>
              <a:gd name="T10" fmla="*/ 138 w 570"/>
              <a:gd name="T11" fmla="*/ 215 h 499"/>
              <a:gd name="T12" fmla="*/ 138 w 570"/>
              <a:gd name="T13" fmla="*/ 124 h 499"/>
              <a:gd name="T14" fmla="*/ 138 w 570"/>
              <a:gd name="T15" fmla="*/ 195 h 499"/>
              <a:gd name="T16" fmla="*/ 138 w 570"/>
              <a:gd name="T17" fmla="*/ 376 h 499"/>
              <a:gd name="T18" fmla="*/ 243 w 570"/>
              <a:gd name="T19" fmla="*/ 464 h 499"/>
              <a:gd name="T20" fmla="*/ 327 w 570"/>
              <a:gd name="T21" fmla="*/ 464 h 499"/>
              <a:gd name="T22" fmla="*/ 327 w 570"/>
              <a:gd name="T23" fmla="*/ 285 h 499"/>
              <a:gd name="T24" fmla="*/ 327 w 570"/>
              <a:gd name="T25" fmla="*/ 215 h 499"/>
              <a:gd name="T26" fmla="*/ 327 w 570"/>
              <a:gd name="T27" fmla="*/ 124 h 499"/>
              <a:gd name="T28" fmla="*/ 327 w 570"/>
              <a:gd name="T29" fmla="*/ 305 h 499"/>
              <a:gd name="T30" fmla="*/ 243 w 570"/>
              <a:gd name="T31" fmla="*/ 305 h 499"/>
              <a:gd name="T32" fmla="*/ 347 w 570"/>
              <a:gd name="T33" fmla="*/ 396 h 499"/>
              <a:gd name="T34" fmla="*/ 347 w 570"/>
              <a:gd name="T35" fmla="*/ 464 h 499"/>
              <a:gd name="T36" fmla="*/ 347 w 570"/>
              <a:gd name="T37" fmla="*/ 285 h 499"/>
              <a:gd name="T38" fmla="*/ 347 w 570"/>
              <a:gd name="T39" fmla="*/ 195 h 499"/>
              <a:gd name="T40" fmla="*/ 432 w 570"/>
              <a:gd name="T41" fmla="*/ 195 h 499"/>
              <a:gd name="T42" fmla="*/ 432 w 570"/>
              <a:gd name="T43" fmla="*/ 376 h 499"/>
              <a:gd name="T44" fmla="*/ 432 w 570"/>
              <a:gd name="T45" fmla="*/ 305 h 499"/>
              <a:gd name="T46" fmla="*/ 535 w 570"/>
              <a:gd name="T47" fmla="*/ 396 h 499"/>
              <a:gd name="T48" fmla="*/ 452 w 570"/>
              <a:gd name="T49" fmla="*/ 376 h 499"/>
              <a:gd name="T50" fmla="*/ 535 w 570"/>
              <a:gd name="T51" fmla="*/ 376 h 499"/>
              <a:gd name="T52" fmla="*/ 452 w 570"/>
              <a:gd name="T53" fmla="*/ 215 h 499"/>
              <a:gd name="T54" fmla="*/ 452 w 570"/>
              <a:gd name="T55" fmla="*/ 285 h 499"/>
              <a:gd name="T56" fmla="*/ 535 w 570"/>
              <a:gd name="T57" fmla="*/ 124 h 499"/>
              <a:gd name="T58" fmla="*/ 535 w 570"/>
              <a:gd name="T59" fmla="*/ 35 h 499"/>
              <a:gd name="T60" fmla="*/ 452 w 570"/>
              <a:gd name="T61" fmla="*/ 35 h 499"/>
              <a:gd name="T62" fmla="*/ 432 w 570"/>
              <a:gd name="T63" fmla="*/ 104 h 499"/>
              <a:gd name="T64" fmla="*/ 432 w 570"/>
              <a:gd name="T65" fmla="*/ 35 h 499"/>
              <a:gd name="T66" fmla="*/ 243 w 570"/>
              <a:gd name="T67" fmla="*/ 104 h 499"/>
              <a:gd name="T68" fmla="*/ 223 w 570"/>
              <a:gd name="T69" fmla="*/ 35 h 499"/>
              <a:gd name="T70" fmla="*/ 138 w 570"/>
              <a:gd name="T71" fmla="*/ 35 h 499"/>
              <a:gd name="T72" fmla="*/ 35 w 570"/>
              <a:gd name="T73" fmla="*/ 104 h 499"/>
              <a:gd name="T74" fmla="*/ 118 w 570"/>
              <a:gd name="T75" fmla="*/ 104 h 499"/>
              <a:gd name="T76" fmla="*/ 35 w 570"/>
              <a:gd name="T77" fmla="*/ 195 h 499"/>
              <a:gd name="T78" fmla="*/ 118 w 570"/>
              <a:gd name="T79" fmla="*/ 215 h 499"/>
              <a:gd name="T80" fmla="*/ 35 w 570"/>
              <a:gd name="T81" fmla="*/ 215 h 499"/>
              <a:gd name="T82" fmla="*/ 118 w 570"/>
              <a:gd name="T83" fmla="*/ 376 h 499"/>
              <a:gd name="T84" fmla="*/ 118 w 570"/>
              <a:gd name="T85" fmla="*/ 305 h 499"/>
              <a:gd name="T86" fmla="*/ 35 w 570"/>
              <a:gd name="T87" fmla="*/ 46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70" h="499">
                <a:moveTo>
                  <a:pt x="558" y="0"/>
                </a:moveTo>
                <a:cubicBezTo>
                  <a:pt x="12" y="0"/>
                  <a:pt x="12" y="0"/>
                  <a:pt x="12" y="0"/>
                </a:cubicBezTo>
                <a:cubicBezTo>
                  <a:pt x="5" y="0"/>
                  <a:pt x="0" y="5"/>
                  <a:pt x="0" y="12"/>
                </a:cubicBezTo>
                <a:cubicBezTo>
                  <a:pt x="0" y="487"/>
                  <a:pt x="0" y="487"/>
                  <a:pt x="0" y="487"/>
                </a:cubicBezTo>
                <a:cubicBezTo>
                  <a:pt x="0" y="493"/>
                  <a:pt x="5" y="499"/>
                  <a:pt x="12" y="499"/>
                </a:cubicBezTo>
                <a:cubicBezTo>
                  <a:pt x="558" y="499"/>
                  <a:pt x="558" y="499"/>
                  <a:pt x="558" y="499"/>
                </a:cubicBezTo>
                <a:cubicBezTo>
                  <a:pt x="564" y="499"/>
                  <a:pt x="570" y="493"/>
                  <a:pt x="570" y="487"/>
                </a:cubicBezTo>
                <a:cubicBezTo>
                  <a:pt x="570" y="12"/>
                  <a:pt x="570" y="12"/>
                  <a:pt x="570" y="12"/>
                </a:cubicBezTo>
                <a:cubicBezTo>
                  <a:pt x="570" y="5"/>
                  <a:pt x="564" y="0"/>
                  <a:pt x="558" y="0"/>
                </a:cubicBezTo>
                <a:close/>
                <a:moveTo>
                  <a:pt x="138" y="464"/>
                </a:moveTo>
                <a:cubicBezTo>
                  <a:pt x="138" y="396"/>
                  <a:pt x="138" y="396"/>
                  <a:pt x="138" y="396"/>
                </a:cubicBezTo>
                <a:cubicBezTo>
                  <a:pt x="223" y="396"/>
                  <a:pt x="223" y="396"/>
                  <a:pt x="223" y="396"/>
                </a:cubicBezTo>
                <a:cubicBezTo>
                  <a:pt x="223" y="464"/>
                  <a:pt x="223" y="464"/>
                  <a:pt x="223" y="464"/>
                </a:cubicBezTo>
                <a:lnTo>
                  <a:pt x="138" y="464"/>
                </a:lnTo>
                <a:close/>
                <a:moveTo>
                  <a:pt x="223" y="215"/>
                </a:moveTo>
                <a:cubicBezTo>
                  <a:pt x="223" y="285"/>
                  <a:pt x="223" y="285"/>
                  <a:pt x="223" y="285"/>
                </a:cubicBezTo>
                <a:cubicBezTo>
                  <a:pt x="138" y="285"/>
                  <a:pt x="138" y="285"/>
                  <a:pt x="138" y="285"/>
                </a:cubicBezTo>
                <a:cubicBezTo>
                  <a:pt x="138" y="215"/>
                  <a:pt x="138" y="215"/>
                  <a:pt x="138" y="215"/>
                </a:cubicBezTo>
                <a:lnTo>
                  <a:pt x="223" y="215"/>
                </a:lnTo>
                <a:close/>
                <a:moveTo>
                  <a:pt x="138" y="195"/>
                </a:moveTo>
                <a:cubicBezTo>
                  <a:pt x="138" y="124"/>
                  <a:pt x="138" y="124"/>
                  <a:pt x="138" y="124"/>
                </a:cubicBezTo>
                <a:cubicBezTo>
                  <a:pt x="223" y="124"/>
                  <a:pt x="223" y="124"/>
                  <a:pt x="223" y="124"/>
                </a:cubicBezTo>
                <a:cubicBezTo>
                  <a:pt x="223" y="195"/>
                  <a:pt x="223" y="195"/>
                  <a:pt x="223" y="195"/>
                </a:cubicBezTo>
                <a:lnTo>
                  <a:pt x="138" y="195"/>
                </a:lnTo>
                <a:close/>
                <a:moveTo>
                  <a:pt x="223" y="305"/>
                </a:moveTo>
                <a:cubicBezTo>
                  <a:pt x="223" y="376"/>
                  <a:pt x="223" y="376"/>
                  <a:pt x="223" y="376"/>
                </a:cubicBezTo>
                <a:cubicBezTo>
                  <a:pt x="138" y="376"/>
                  <a:pt x="138" y="376"/>
                  <a:pt x="138" y="376"/>
                </a:cubicBezTo>
                <a:cubicBezTo>
                  <a:pt x="138" y="305"/>
                  <a:pt x="138" y="305"/>
                  <a:pt x="138" y="305"/>
                </a:cubicBezTo>
                <a:lnTo>
                  <a:pt x="223" y="305"/>
                </a:lnTo>
                <a:close/>
                <a:moveTo>
                  <a:pt x="243" y="464"/>
                </a:moveTo>
                <a:cubicBezTo>
                  <a:pt x="243" y="396"/>
                  <a:pt x="243" y="396"/>
                  <a:pt x="243" y="396"/>
                </a:cubicBezTo>
                <a:cubicBezTo>
                  <a:pt x="327" y="396"/>
                  <a:pt x="327" y="396"/>
                  <a:pt x="327" y="396"/>
                </a:cubicBezTo>
                <a:cubicBezTo>
                  <a:pt x="327" y="464"/>
                  <a:pt x="327" y="464"/>
                  <a:pt x="327" y="464"/>
                </a:cubicBezTo>
                <a:lnTo>
                  <a:pt x="243" y="464"/>
                </a:lnTo>
                <a:close/>
                <a:moveTo>
                  <a:pt x="327" y="215"/>
                </a:moveTo>
                <a:cubicBezTo>
                  <a:pt x="327" y="285"/>
                  <a:pt x="327" y="285"/>
                  <a:pt x="327" y="285"/>
                </a:cubicBezTo>
                <a:cubicBezTo>
                  <a:pt x="243" y="285"/>
                  <a:pt x="243" y="285"/>
                  <a:pt x="243" y="285"/>
                </a:cubicBezTo>
                <a:cubicBezTo>
                  <a:pt x="243" y="215"/>
                  <a:pt x="243" y="215"/>
                  <a:pt x="243" y="215"/>
                </a:cubicBezTo>
                <a:lnTo>
                  <a:pt x="327" y="215"/>
                </a:lnTo>
                <a:close/>
                <a:moveTo>
                  <a:pt x="243" y="195"/>
                </a:moveTo>
                <a:cubicBezTo>
                  <a:pt x="243" y="124"/>
                  <a:pt x="243" y="124"/>
                  <a:pt x="243" y="124"/>
                </a:cubicBezTo>
                <a:cubicBezTo>
                  <a:pt x="327" y="124"/>
                  <a:pt x="327" y="124"/>
                  <a:pt x="327" y="124"/>
                </a:cubicBezTo>
                <a:cubicBezTo>
                  <a:pt x="327" y="195"/>
                  <a:pt x="327" y="195"/>
                  <a:pt x="327" y="195"/>
                </a:cubicBezTo>
                <a:lnTo>
                  <a:pt x="243" y="195"/>
                </a:lnTo>
                <a:close/>
                <a:moveTo>
                  <a:pt x="327" y="305"/>
                </a:moveTo>
                <a:cubicBezTo>
                  <a:pt x="327" y="376"/>
                  <a:pt x="327" y="376"/>
                  <a:pt x="327" y="376"/>
                </a:cubicBezTo>
                <a:cubicBezTo>
                  <a:pt x="243" y="376"/>
                  <a:pt x="243" y="376"/>
                  <a:pt x="243" y="376"/>
                </a:cubicBezTo>
                <a:cubicBezTo>
                  <a:pt x="243" y="305"/>
                  <a:pt x="243" y="305"/>
                  <a:pt x="243" y="305"/>
                </a:cubicBezTo>
                <a:lnTo>
                  <a:pt x="327" y="305"/>
                </a:lnTo>
                <a:close/>
                <a:moveTo>
                  <a:pt x="347" y="464"/>
                </a:moveTo>
                <a:cubicBezTo>
                  <a:pt x="347" y="396"/>
                  <a:pt x="347" y="396"/>
                  <a:pt x="347" y="396"/>
                </a:cubicBezTo>
                <a:cubicBezTo>
                  <a:pt x="432" y="396"/>
                  <a:pt x="432" y="396"/>
                  <a:pt x="432" y="396"/>
                </a:cubicBezTo>
                <a:cubicBezTo>
                  <a:pt x="432" y="464"/>
                  <a:pt x="432" y="464"/>
                  <a:pt x="432" y="464"/>
                </a:cubicBezTo>
                <a:lnTo>
                  <a:pt x="347" y="464"/>
                </a:lnTo>
                <a:close/>
                <a:moveTo>
                  <a:pt x="432" y="215"/>
                </a:moveTo>
                <a:cubicBezTo>
                  <a:pt x="432" y="285"/>
                  <a:pt x="432" y="285"/>
                  <a:pt x="432" y="285"/>
                </a:cubicBezTo>
                <a:cubicBezTo>
                  <a:pt x="347" y="285"/>
                  <a:pt x="347" y="285"/>
                  <a:pt x="347" y="285"/>
                </a:cubicBezTo>
                <a:cubicBezTo>
                  <a:pt x="347" y="215"/>
                  <a:pt x="347" y="215"/>
                  <a:pt x="347" y="215"/>
                </a:cubicBezTo>
                <a:lnTo>
                  <a:pt x="432" y="215"/>
                </a:lnTo>
                <a:close/>
                <a:moveTo>
                  <a:pt x="347" y="195"/>
                </a:moveTo>
                <a:cubicBezTo>
                  <a:pt x="347" y="124"/>
                  <a:pt x="347" y="124"/>
                  <a:pt x="347" y="124"/>
                </a:cubicBezTo>
                <a:cubicBezTo>
                  <a:pt x="432" y="124"/>
                  <a:pt x="432" y="124"/>
                  <a:pt x="432" y="124"/>
                </a:cubicBezTo>
                <a:cubicBezTo>
                  <a:pt x="432" y="195"/>
                  <a:pt x="432" y="195"/>
                  <a:pt x="432" y="195"/>
                </a:cubicBezTo>
                <a:lnTo>
                  <a:pt x="347" y="195"/>
                </a:lnTo>
                <a:close/>
                <a:moveTo>
                  <a:pt x="432" y="305"/>
                </a:moveTo>
                <a:cubicBezTo>
                  <a:pt x="432" y="376"/>
                  <a:pt x="432" y="376"/>
                  <a:pt x="432" y="376"/>
                </a:cubicBezTo>
                <a:cubicBezTo>
                  <a:pt x="347" y="376"/>
                  <a:pt x="347" y="376"/>
                  <a:pt x="347" y="376"/>
                </a:cubicBezTo>
                <a:cubicBezTo>
                  <a:pt x="347" y="305"/>
                  <a:pt x="347" y="305"/>
                  <a:pt x="347" y="305"/>
                </a:cubicBezTo>
                <a:lnTo>
                  <a:pt x="432" y="305"/>
                </a:lnTo>
                <a:close/>
                <a:moveTo>
                  <a:pt x="452" y="464"/>
                </a:moveTo>
                <a:cubicBezTo>
                  <a:pt x="452" y="396"/>
                  <a:pt x="452" y="396"/>
                  <a:pt x="452" y="396"/>
                </a:cubicBezTo>
                <a:cubicBezTo>
                  <a:pt x="535" y="396"/>
                  <a:pt x="535" y="396"/>
                  <a:pt x="535" y="396"/>
                </a:cubicBezTo>
                <a:cubicBezTo>
                  <a:pt x="535" y="464"/>
                  <a:pt x="535" y="464"/>
                  <a:pt x="535" y="464"/>
                </a:cubicBezTo>
                <a:lnTo>
                  <a:pt x="452" y="464"/>
                </a:lnTo>
                <a:close/>
                <a:moveTo>
                  <a:pt x="452" y="376"/>
                </a:moveTo>
                <a:cubicBezTo>
                  <a:pt x="452" y="305"/>
                  <a:pt x="452" y="305"/>
                  <a:pt x="452" y="305"/>
                </a:cubicBezTo>
                <a:cubicBezTo>
                  <a:pt x="535" y="305"/>
                  <a:pt x="535" y="305"/>
                  <a:pt x="535" y="305"/>
                </a:cubicBezTo>
                <a:cubicBezTo>
                  <a:pt x="535" y="376"/>
                  <a:pt x="535" y="376"/>
                  <a:pt x="535" y="376"/>
                </a:cubicBezTo>
                <a:lnTo>
                  <a:pt x="452" y="376"/>
                </a:lnTo>
                <a:close/>
                <a:moveTo>
                  <a:pt x="452" y="285"/>
                </a:moveTo>
                <a:cubicBezTo>
                  <a:pt x="452" y="215"/>
                  <a:pt x="452" y="215"/>
                  <a:pt x="452" y="215"/>
                </a:cubicBezTo>
                <a:cubicBezTo>
                  <a:pt x="535" y="215"/>
                  <a:pt x="535" y="215"/>
                  <a:pt x="535" y="215"/>
                </a:cubicBezTo>
                <a:cubicBezTo>
                  <a:pt x="535" y="285"/>
                  <a:pt x="535" y="285"/>
                  <a:pt x="535" y="285"/>
                </a:cubicBezTo>
                <a:lnTo>
                  <a:pt x="452" y="285"/>
                </a:lnTo>
                <a:close/>
                <a:moveTo>
                  <a:pt x="452" y="195"/>
                </a:moveTo>
                <a:cubicBezTo>
                  <a:pt x="452" y="124"/>
                  <a:pt x="452" y="124"/>
                  <a:pt x="452" y="124"/>
                </a:cubicBezTo>
                <a:cubicBezTo>
                  <a:pt x="535" y="124"/>
                  <a:pt x="535" y="124"/>
                  <a:pt x="535" y="124"/>
                </a:cubicBezTo>
                <a:cubicBezTo>
                  <a:pt x="535" y="195"/>
                  <a:pt x="535" y="195"/>
                  <a:pt x="535" y="195"/>
                </a:cubicBezTo>
                <a:lnTo>
                  <a:pt x="452" y="195"/>
                </a:lnTo>
                <a:close/>
                <a:moveTo>
                  <a:pt x="535" y="35"/>
                </a:moveTo>
                <a:cubicBezTo>
                  <a:pt x="535" y="104"/>
                  <a:pt x="535" y="104"/>
                  <a:pt x="535" y="104"/>
                </a:cubicBezTo>
                <a:cubicBezTo>
                  <a:pt x="452" y="104"/>
                  <a:pt x="452" y="104"/>
                  <a:pt x="452" y="104"/>
                </a:cubicBezTo>
                <a:cubicBezTo>
                  <a:pt x="452" y="35"/>
                  <a:pt x="452" y="35"/>
                  <a:pt x="452" y="35"/>
                </a:cubicBezTo>
                <a:lnTo>
                  <a:pt x="535" y="35"/>
                </a:lnTo>
                <a:close/>
                <a:moveTo>
                  <a:pt x="432" y="35"/>
                </a:moveTo>
                <a:cubicBezTo>
                  <a:pt x="432" y="104"/>
                  <a:pt x="432" y="104"/>
                  <a:pt x="432" y="104"/>
                </a:cubicBezTo>
                <a:cubicBezTo>
                  <a:pt x="347" y="104"/>
                  <a:pt x="347" y="104"/>
                  <a:pt x="347" y="104"/>
                </a:cubicBezTo>
                <a:cubicBezTo>
                  <a:pt x="347" y="35"/>
                  <a:pt x="347" y="35"/>
                  <a:pt x="347" y="35"/>
                </a:cubicBezTo>
                <a:lnTo>
                  <a:pt x="432" y="35"/>
                </a:lnTo>
                <a:close/>
                <a:moveTo>
                  <a:pt x="327" y="35"/>
                </a:moveTo>
                <a:cubicBezTo>
                  <a:pt x="327" y="104"/>
                  <a:pt x="327" y="104"/>
                  <a:pt x="327" y="104"/>
                </a:cubicBezTo>
                <a:cubicBezTo>
                  <a:pt x="243" y="104"/>
                  <a:pt x="243" y="104"/>
                  <a:pt x="243" y="104"/>
                </a:cubicBezTo>
                <a:cubicBezTo>
                  <a:pt x="243" y="35"/>
                  <a:pt x="243" y="35"/>
                  <a:pt x="243" y="35"/>
                </a:cubicBezTo>
                <a:lnTo>
                  <a:pt x="327" y="35"/>
                </a:lnTo>
                <a:close/>
                <a:moveTo>
                  <a:pt x="223" y="35"/>
                </a:moveTo>
                <a:cubicBezTo>
                  <a:pt x="223" y="104"/>
                  <a:pt x="223" y="104"/>
                  <a:pt x="223" y="104"/>
                </a:cubicBezTo>
                <a:cubicBezTo>
                  <a:pt x="138" y="104"/>
                  <a:pt x="138" y="104"/>
                  <a:pt x="138" y="104"/>
                </a:cubicBezTo>
                <a:cubicBezTo>
                  <a:pt x="138" y="35"/>
                  <a:pt x="138" y="35"/>
                  <a:pt x="138" y="35"/>
                </a:cubicBezTo>
                <a:lnTo>
                  <a:pt x="223" y="35"/>
                </a:lnTo>
                <a:close/>
                <a:moveTo>
                  <a:pt x="118" y="104"/>
                </a:moveTo>
                <a:cubicBezTo>
                  <a:pt x="35" y="104"/>
                  <a:pt x="35" y="104"/>
                  <a:pt x="35" y="104"/>
                </a:cubicBezTo>
                <a:cubicBezTo>
                  <a:pt x="35" y="35"/>
                  <a:pt x="35" y="35"/>
                  <a:pt x="35" y="35"/>
                </a:cubicBezTo>
                <a:cubicBezTo>
                  <a:pt x="118" y="35"/>
                  <a:pt x="118" y="35"/>
                  <a:pt x="118" y="35"/>
                </a:cubicBezTo>
                <a:lnTo>
                  <a:pt x="118" y="104"/>
                </a:lnTo>
                <a:close/>
                <a:moveTo>
                  <a:pt x="118" y="124"/>
                </a:moveTo>
                <a:cubicBezTo>
                  <a:pt x="118" y="195"/>
                  <a:pt x="118" y="195"/>
                  <a:pt x="118" y="195"/>
                </a:cubicBezTo>
                <a:cubicBezTo>
                  <a:pt x="35" y="195"/>
                  <a:pt x="35" y="195"/>
                  <a:pt x="35" y="195"/>
                </a:cubicBezTo>
                <a:cubicBezTo>
                  <a:pt x="35" y="124"/>
                  <a:pt x="35" y="124"/>
                  <a:pt x="35" y="124"/>
                </a:cubicBezTo>
                <a:lnTo>
                  <a:pt x="118" y="124"/>
                </a:lnTo>
                <a:close/>
                <a:moveTo>
                  <a:pt x="118" y="215"/>
                </a:moveTo>
                <a:cubicBezTo>
                  <a:pt x="118" y="285"/>
                  <a:pt x="118" y="285"/>
                  <a:pt x="118" y="285"/>
                </a:cubicBezTo>
                <a:cubicBezTo>
                  <a:pt x="35" y="285"/>
                  <a:pt x="35" y="285"/>
                  <a:pt x="35" y="285"/>
                </a:cubicBezTo>
                <a:cubicBezTo>
                  <a:pt x="35" y="215"/>
                  <a:pt x="35" y="215"/>
                  <a:pt x="35" y="215"/>
                </a:cubicBezTo>
                <a:lnTo>
                  <a:pt x="118" y="215"/>
                </a:lnTo>
                <a:close/>
                <a:moveTo>
                  <a:pt x="118" y="305"/>
                </a:moveTo>
                <a:cubicBezTo>
                  <a:pt x="118" y="376"/>
                  <a:pt x="118" y="376"/>
                  <a:pt x="118" y="376"/>
                </a:cubicBezTo>
                <a:cubicBezTo>
                  <a:pt x="35" y="376"/>
                  <a:pt x="35" y="376"/>
                  <a:pt x="35" y="376"/>
                </a:cubicBezTo>
                <a:cubicBezTo>
                  <a:pt x="35" y="305"/>
                  <a:pt x="35" y="305"/>
                  <a:pt x="35" y="305"/>
                </a:cubicBezTo>
                <a:lnTo>
                  <a:pt x="118" y="305"/>
                </a:lnTo>
                <a:close/>
                <a:moveTo>
                  <a:pt x="118" y="396"/>
                </a:moveTo>
                <a:cubicBezTo>
                  <a:pt x="118" y="464"/>
                  <a:pt x="118" y="464"/>
                  <a:pt x="118" y="464"/>
                </a:cubicBezTo>
                <a:cubicBezTo>
                  <a:pt x="35" y="464"/>
                  <a:pt x="35" y="464"/>
                  <a:pt x="35" y="464"/>
                </a:cubicBezTo>
                <a:cubicBezTo>
                  <a:pt x="35" y="396"/>
                  <a:pt x="35" y="396"/>
                  <a:pt x="35" y="396"/>
                </a:cubicBezTo>
                <a:lnTo>
                  <a:pt x="118" y="39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Rectangle à coins arrondis 11"/>
          <p:cNvSpPr/>
          <p:nvPr/>
        </p:nvSpPr>
        <p:spPr bwMode="auto">
          <a:xfrm>
            <a:off x="6864612" y="1417340"/>
            <a:ext cx="2122887" cy="3528392"/>
          </a:xfrm>
          <a:prstGeom prst="roundRect">
            <a:avLst/>
          </a:prstGeom>
          <a:solidFill>
            <a:srgbClr val="79C400"/>
          </a:solid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645920" rIns="91436" bIns="45718" numCol="1" rtlCol="0" anchor="t" anchorCtr="0" compatLnSpc="1">
            <a:prstTxWarp prst="textNoShape">
              <a:avLst/>
            </a:prstTxWarp>
          </a:bodyPr>
          <a:lstStyle/>
          <a:p>
            <a:pPr defTabSz="914099" fontAlgn="base">
              <a:spcBef>
                <a:spcPct val="0"/>
              </a:spcBef>
              <a:spcAft>
                <a:spcPct val="0"/>
              </a:spcAft>
            </a:pPr>
            <a:r>
              <a:rPr lang="en-US" sz="3200" dirty="0">
                <a:gradFill>
                  <a:gsLst>
                    <a:gs pos="0">
                      <a:srgbClr val="FFFFFF"/>
                    </a:gs>
                    <a:gs pos="100000">
                      <a:srgbClr val="FFFFFF"/>
                    </a:gs>
                  </a:gsLst>
                  <a:lin ang="5400000" scaled="0"/>
                </a:gradFill>
                <a:latin typeface="+mj-lt"/>
              </a:rPr>
              <a:t>Queues</a:t>
            </a:r>
          </a:p>
          <a:p>
            <a:pPr defTabSz="914099" fontAlgn="base">
              <a:spcBef>
                <a:spcPct val="0"/>
              </a:spcBef>
              <a:spcAft>
                <a:spcPct val="0"/>
              </a:spcAft>
            </a:pPr>
            <a:r>
              <a:rPr lang="en-US" sz="1600" dirty="0">
                <a:gradFill>
                  <a:gsLst>
                    <a:gs pos="0">
                      <a:srgbClr val="FFFFFF"/>
                    </a:gs>
                    <a:gs pos="100000">
                      <a:srgbClr val="FFFFFF"/>
                    </a:gs>
                  </a:gsLst>
                  <a:lin ang="5400000" scaled="0"/>
                </a:gradFill>
                <a:latin typeface="+mj-lt"/>
              </a:rPr>
              <a:t>Reliable storage and delivery of messages for an application.</a:t>
            </a:r>
          </a:p>
        </p:txBody>
      </p:sp>
      <p:sp>
        <p:nvSpPr>
          <p:cNvPr id="13" name="Freeform 16"/>
          <p:cNvSpPr>
            <a:spLocks noEditPoints="1"/>
          </p:cNvSpPr>
          <p:nvPr/>
        </p:nvSpPr>
        <p:spPr bwMode="auto">
          <a:xfrm>
            <a:off x="7338354" y="1807343"/>
            <a:ext cx="1175404" cy="573304"/>
          </a:xfrm>
          <a:custGeom>
            <a:avLst/>
            <a:gdLst>
              <a:gd name="T0" fmla="*/ 558 w 570"/>
              <a:gd name="T1" fmla="*/ 0 h 278"/>
              <a:gd name="T2" fmla="*/ 12 w 570"/>
              <a:gd name="T3" fmla="*/ 0 h 278"/>
              <a:gd name="T4" fmla="*/ 0 w 570"/>
              <a:gd name="T5" fmla="*/ 12 h 278"/>
              <a:gd name="T6" fmla="*/ 0 w 570"/>
              <a:gd name="T7" fmla="*/ 266 h 278"/>
              <a:gd name="T8" fmla="*/ 12 w 570"/>
              <a:gd name="T9" fmla="*/ 278 h 278"/>
              <a:gd name="T10" fmla="*/ 558 w 570"/>
              <a:gd name="T11" fmla="*/ 278 h 278"/>
              <a:gd name="T12" fmla="*/ 570 w 570"/>
              <a:gd name="T13" fmla="*/ 266 h 278"/>
              <a:gd name="T14" fmla="*/ 570 w 570"/>
              <a:gd name="T15" fmla="*/ 12 h 278"/>
              <a:gd name="T16" fmla="*/ 558 w 570"/>
              <a:gd name="T17" fmla="*/ 0 h 278"/>
              <a:gd name="T18" fmla="*/ 119 w 570"/>
              <a:gd name="T19" fmla="*/ 243 h 278"/>
              <a:gd name="T20" fmla="*/ 36 w 570"/>
              <a:gd name="T21" fmla="*/ 243 h 278"/>
              <a:gd name="T22" fmla="*/ 36 w 570"/>
              <a:gd name="T23" fmla="*/ 36 h 278"/>
              <a:gd name="T24" fmla="*/ 119 w 570"/>
              <a:gd name="T25" fmla="*/ 36 h 278"/>
              <a:gd name="T26" fmla="*/ 119 w 570"/>
              <a:gd name="T27" fmla="*/ 243 h 278"/>
              <a:gd name="T28" fmla="*/ 223 w 570"/>
              <a:gd name="T29" fmla="*/ 243 h 278"/>
              <a:gd name="T30" fmla="*/ 139 w 570"/>
              <a:gd name="T31" fmla="*/ 243 h 278"/>
              <a:gd name="T32" fmla="*/ 139 w 570"/>
              <a:gd name="T33" fmla="*/ 36 h 278"/>
              <a:gd name="T34" fmla="*/ 223 w 570"/>
              <a:gd name="T35" fmla="*/ 36 h 278"/>
              <a:gd name="T36" fmla="*/ 223 w 570"/>
              <a:gd name="T37" fmla="*/ 243 h 278"/>
              <a:gd name="T38" fmla="*/ 328 w 570"/>
              <a:gd name="T39" fmla="*/ 243 h 278"/>
              <a:gd name="T40" fmla="*/ 243 w 570"/>
              <a:gd name="T41" fmla="*/ 243 h 278"/>
              <a:gd name="T42" fmla="*/ 243 w 570"/>
              <a:gd name="T43" fmla="*/ 36 h 278"/>
              <a:gd name="T44" fmla="*/ 328 w 570"/>
              <a:gd name="T45" fmla="*/ 36 h 278"/>
              <a:gd name="T46" fmla="*/ 328 w 570"/>
              <a:gd name="T47" fmla="*/ 243 h 278"/>
              <a:gd name="T48" fmla="*/ 433 w 570"/>
              <a:gd name="T49" fmla="*/ 243 h 278"/>
              <a:gd name="T50" fmla="*/ 348 w 570"/>
              <a:gd name="T51" fmla="*/ 243 h 278"/>
              <a:gd name="T52" fmla="*/ 348 w 570"/>
              <a:gd name="T53" fmla="*/ 36 h 278"/>
              <a:gd name="T54" fmla="*/ 433 w 570"/>
              <a:gd name="T55" fmla="*/ 36 h 278"/>
              <a:gd name="T56" fmla="*/ 433 w 570"/>
              <a:gd name="T57" fmla="*/ 243 h 278"/>
              <a:gd name="T58" fmla="*/ 536 w 570"/>
              <a:gd name="T59" fmla="*/ 243 h 278"/>
              <a:gd name="T60" fmla="*/ 453 w 570"/>
              <a:gd name="T61" fmla="*/ 243 h 278"/>
              <a:gd name="T62" fmla="*/ 453 w 570"/>
              <a:gd name="T63" fmla="*/ 36 h 278"/>
              <a:gd name="T64" fmla="*/ 536 w 570"/>
              <a:gd name="T65" fmla="*/ 36 h 278"/>
              <a:gd name="T66" fmla="*/ 536 w 570"/>
              <a:gd name="T67" fmla="*/ 243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0" h="278">
                <a:moveTo>
                  <a:pt x="558" y="0"/>
                </a:moveTo>
                <a:cubicBezTo>
                  <a:pt x="12" y="0"/>
                  <a:pt x="12" y="0"/>
                  <a:pt x="12" y="0"/>
                </a:cubicBezTo>
                <a:cubicBezTo>
                  <a:pt x="6" y="0"/>
                  <a:pt x="0" y="6"/>
                  <a:pt x="0" y="12"/>
                </a:cubicBezTo>
                <a:cubicBezTo>
                  <a:pt x="0" y="266"/>
                  <a:pt x="0" y="266"/>
                  <a:pt x="0" y="266"/>
                </a:cubicBezTo>
                <a:cubicBezTo>
                  <a:pt x="0" y="272"/>
                  <a:pt x="6" y="278"/>
                  <a:pt x="12" y="278"/>
                </a:cubicBezTo>
                <a:cubicBezTo>
                  <a:pt x="558" y="278"/>
                  <a:pt x="558" y="278"/>
                  <a:pt x="558" y="278"/>
                </a:cubicBezTo>
                <a:cubicBezTo>
                  <a:pt x="565" y="278"/>
                  <a:pt x="570" y="272"/>
                  <a:pt x="570" y="266"/>
                </a:cubicBezTo>
                <a:cubicBezTo>
                  <a:pt x="570" y="12"/>
                  <a:pt x="570" y="12"/>
                  <a:pt x="570" y="12"/>
                </a:cubicBezTo>
                <a:cubicBezTo>
                  <a:pt x="570" y="6"/>
                  <a:pt x="565" y="0"/>
                  <a:pt x="558" y="0"/>
                </a:cubicBezTo>
                <a:close/>
                <a:moveTo>
                  <a:pt x="119" y="243"/>
                </a:moveTo>
                <a:cubicBezTo>
                  <a:pt x="36" y="243"/>
                  <a:pt x="36" y="243"/>
                  <a:pt x="36" y="243"/>
                </a:cubicBezTo>
                <a:cubicBezTo>
                  <a:pt x="36" y="36"/>
                  <a:pt x="36" y="36"/>
                  <a:pt x="36" y="36"/>
                </a:cubicBezTo>
                <a:cubicBezTo>
                  <a:pt x="119" y="36"/>
                  <a:pt x="119" y="36"/>
                  <a:pt x="119" y="36"/>
                </a:cubicBezTo>
                <a:lnTo>
                  <a:pt x="119" y="243"/>
                </a:lnTo>
                <a:close/>
                <a:moveTo>
                  <a:pt x="223" y="243"/>
                </a:moveTo>
                <a:cubicBezTo>
                  <a:pt x="139" y="243"/>
                  <a:pt x="139" y="243"/>
                  <a:pt x="139" y="243"/>
                </a:cubicBezTo>
                <a:cubicBezTo>
                  <a:pt x="139" y="36"/>
                  <a:pt x="139" y="36"/>
                  <a:pt x="139" y="36"/>
                </a:cubicBezTo>
                <a:cubicBezTo>
                  <a:pt x="223" y="36"/>
                  <a:pt x="223" y="36"/>
                  <a:pt x="223" y="36"/>
                </a:cubicBezTo>
                <a:lnTo>
                  <a:pt x="223" y="243"/>
                </a:lnTo>
                <a:close/>
                <a:moveTo>
                  <a:pt x="328" y="243"/>
                </a:moveTo>
                <a:cubicBezTo>
                  <a:pt x="243" y="243"/>
                  <a:pt x="243" y="243"/>
                  <a:pt x="243" y="243"/>
                </a:cubicBezTo>
                <a:cubicBezTo>
                  <a:pt x="243" y="36"/>
                  <a:pt x="243" y="36"/>
                  <a:pt x="243" y="36"/>
                </a:cubicBezTo>
                <a:cubicBezTo>
                  <a:pt x="328" y="36"/>
                  <a:pt x="328" y="36"/>
                  <a:pt x="328" y="36"/>
                </a:cubicBezTo>
                <a:lnTo>
                  <a:pt x="328" y="243"/>
                </a:lnTo>
                <a:close/>
                <a:moveTo>
                  <a:pt x="433" y="243"/>
                </a:moveTo>
                <a:cubicBezTo>
                  <a:pt x="348" y="243"/>
                  <a:pt x="348" y="243"/>
                  <a:pt x="348" y="243"/>
                </a:cubicBezTo>
                <a:cubicBezTo>
                  <a:pt x="348" y="36"/>
                  <a:pt x="348" y="36"/>
                  <a:pt x="348" y="36"/>
                </a:cubicBezTo>
                <a:cubicBezTo>
                  <a:pt x="433" y="36"/>
                  <a:pt x="433" y="36"/>
                  <a:pt x="433" y="36"/>
                </a:cubicBezTo>
                <a:lnTo>
                  <a:pt x="433" y="243"/>
                </a:lnTo>
                <a:close/>
                <a:moveTo>
                  <a:pt x="536" y="243"/>
                </a:moveTo>
                <a:cubicBezTo>
                  <a:pt x="453" y="243"/>
                  <a:pt x="453" y="243"/>
                  <a:pt x="453" y="243"/>
                </a:cubicBezTo>
                <a:cubicBezTo>
                  <a:pt x="453" y="36"/>
                  <a:pt x="453" y="36"/>
                  <a:pt x="453" y="36"/>
                </a:cubicBezTo>
                <a:cubicBezTo>
                  <a:pt x="536" y="36"/>
                  <a:pt x="536" y="36"/>
                  <a:pt x="536" y="36"/>
                </a:cubicBezTo>
                <a:lnTo>
                  <a:pt x="536" y="2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à coins arrondis 14"/>
          <p:cNvSpPr/>
          <p:nvPr/>
        </p:nvSpPr>
        <p:spPr bwMode="auto">
          <a:xfrm>
            <a:off x="107504" y="1417340"/>
            <a:ext cx="2122887" cy="3528392"/>
          </a:xfrm>
          <a:prstGeom prst="roundRect">
            <a:avLst/>
          </a:prstGeom>
          <a:solidFill>
            <a:srgbClr val="79C400"/>
          </a:solid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645920" rIns="91436" bIns="45718" numCol="1" rtlCol="0" anchor="t" anchorCtr="0" compatLnSpc="1">
            <a:prstTxWarp prst="textNoShape">
              <a:avLst/>
            </a:prstTxWarp>
          </a:bodyPr>
          <a:lstStyle/>
          <a:p>
            <a:pPr defTabSz="914099" fontAlgn="base">
              <a:spcBef>
                <a:spcPct val="0"/>
              </a:spcBef>
              <a:spcAft>
                <a:spcPct val="0"/>
              </a:spcAft>
            </a:pPr>
            <a:r>
              <a:rPr lang="en-US" sz="3200" dirty="0" smtClean="0">
                <a:gradFill>
                  <a:gsLst>
                    <a:gs pos="0">
                      <a:srgbClr val="FFFFFF"/>
                    </a:gs>
                    <a:gs pos="100000">
                      <a:srgbClr val="FFFFFF"/>
                    </a:gs>
                  </a:gsLst>
                  <a:lin ang="5400000" scaled="0"/>
                </a:gradFill>
                <a:latin typeface="+mj-lt"/>
              </a:rPr>
              <a:t>Blobs</a:t>
            </a:r>
            <a:endParaRPr lang="en-US" sz="2800" dirty="0" smtClean="0">
              <a:gradFill>
                <a:gsLst>
                  <a:gs pos="0">
                    <a:srgbClr val="FFFFFF"/>
                  </a:gs>
                  <a:gs pos="100000">
                    <a:srgbClr val="FFFFFF"/>
                  </a:gs>
                </a:gsLst>
                <a:lin ang="5400000" scaled="0"/>
              </a:gradFill>
              <a:latin typeface="+mj-lt"/>
            </a:endParaRPr>
          </a:p>
          <a:p>
            <a:pPr defTabSz="914099" fontAlgn="base">
              <a:spcBef>
                <a:spcPct val="0"/>
              </a:spcBef>
              <a:spcAft>
                <a:spcPct val="0"/>
              </a:spcAft>
            </a:pPr>
            <a:r>
              <a:rPr lang="en-US" sz="1600" dirty="0">
                <a:gradFill>
                  <a:gsLst>
                    <a:gs pos="0">
                      <a:srgbClr val="FFFFFF"/>
                    </a:gs>
                    <a:gs pos="100000">
                      <a:srgbClr val="FFFFFF"/>
                    </a:gs>
                  </a:gsLst>
                  <a:lin ang="5400000" scaled="0"/>
                </a:gradFill>
                <a:latin typeface="+mj-lt"/>
              </a:rPr>
              <a:t>Simple named files along with metadata for the </a:t>
            </a:r>
            <a:r>
              <a:rPr lang="en-US" sz="1600" dirty="0" smtClean="0">
                <a:gradFill>
                  <a:gsLst>
                    <a:gs pos="0">
                      <a:srgbClr val="FFFFFF"/>
                    </a:gs>
                    <a:gs pos="100000">
                      <a:srgbClr val="FFFFFF"/>
                    </a:gs>
                  </a:gsLst>
                  <a:lin ang="5400000" scaled="0"/>
                </a:gradFill>
                <a:latin typeface="+mj-lt"/>
              </a:rPr>
              <a:t>file. </a:t>
            </a:r>
            <a:endParaRPr lang="en-US" sz="1600" dirty="0">
              <a:gradFill>
                <a:gsLst>
                  <a:gs pos="0">
                    <a:srgbClr val="FFFFFF"/>
                  </a:gs>
                  <a:gs pos="100000">
                    <a:srgbClr val="FFFFFF"/>
                  </a:gs>
                </a:gsLst>
                <a:lin ang="5400000" scaled="0"/>
              </a:gradFill>
              <a:latin typeface="+mj-lt"/>
            </a:endParaRPr>
          </a:p>
        </p:txBody>
      </p:sp>
      <p:sp>
        <p:nvSpPr>
          <p:cNvPr id="16" name="Freeform 12"/>
          <p:cNvSpPr>
            <a:spLocks noEditPoints="1"/>
          </p:cNvSpPr>
          <p:nvPr/>
        </p:nvSpPr>
        <p:spPr bwMode="auto">
          <a:xfrm>
            <a:off x="675061" y="1669355"/>
            <a:ext cx="987774" cy="870902"/>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Rectangle à coins arrondis 17"/>
          <p:cNvSpPr/>
          <p:nvPr/>
        </p:nvSpPr>
        <p:spPr bwMode="auto">
          <a:xfrm>
            <a:off x="2359873" y="1417340"/>
            <a:ext cx="2122887" cy="3528392"/>
          </a:xfrm>
          <a:prstGeom prst="roundRect">
            <a:avLst/>
          </a:prstGeom>
          <a:solidFill>
            <a:srgbClr val="79C400"/>
          </a:solid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645920" rIns="91436" bIns="45718" numCol="1" rtlCol="0" anchor="t" anchorCtr="0" compatLnSpc="1">
            <a:prstTxWarp prst="textNoShape">
              <a:avLst/>
            </a:prstTxWarp>
          </a:bodyPr>
          <a:lstStyle/>
          <a:p>
            <a:pPr defTabSz="914099" fontAlgn="base">
              <a:spcBef>
                <a:spcPct val="0"/>
              </a:spcBef>
              <a:spcAft>
                <a:spcPct val="0"/>
              </a:spcAft>
            </a:pPr>
            <a:r>
              <a:rPr lang="en-US" sz="3200" dirty="0">
                <a:gradFill>
                  <a:gsLst>
                    <a:gs pos="0">
                      <a:srgbClr val="FFFFFF"/>
                    </a:gs>
                    <a:gs pos="100000">
                      <a:srgbClr val="FFFFFF"/>
                    </a:gs>
                  </a:gsLst>
                  <a:lin ang="5400000" scaled="0"/>
                </a:gradFill>
                <a:latin typeface="+mj-lt"/>
              </a:rPr>
              <a:t>Drives</a:t>
            </a:r>
          </a:p>
          <a:p>
            <a:pPr defTabSz="914099" fontAlgn="base">
              <a:spcBef>
                <a:spcPct val="0"/>
              </a:spcBef>
              <a:spcAft>
                <a:spcPct val="0"/>
              </a:spcAft>
            </a:pPr>
            <a:r>
              <a:rPr lang="en-US" sz="1600" dirty="0">
                <a:gradFill>
                  <a:gsLst>
                    <a:gs pos="0">
                      <a:srgbClr val="FFFFFF"/>
                    </a:gs>
                    <a:gs pos="100000">
                      <a:srgbClr val="FFFFFF"/>
                    </a:gs>
                  </a:gsLst>
                  <a:lin ang="5400000" scaled="0"/>
                </a:gradFill>
                <a:latin typeface="+mj-lt"/>
              </a:rPr>
              <a:t>Durable NTFS volumes for Windows Azure applications to use. Based on Blobs.</a:t>
            </a:r>
          </a:p>
        </p:txBody>
      </p:sp>
      <p:sp>
        <p:nvSpPr>
          <p:cNvPr id="19" name="Freeform 79"/>
          <p:cNvSpPr>
            <a:spLocks noEditPoints="1"/>
          </p:cNvSpPr>
          <p:nvPr/>
        </p:nvSpPr>
        <p:spPr bwMode="black">
          <a:xfrm>
            <a:off x="3022556" y="1547033"/>
            <a:ext cx="797521" cy="107814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pic>
        <p:nvPicPr>
          <p:cNvPr id="1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17" name="Rectangle 16"/>
          <p:cNvSpPr/>
          <p:nvPr/>
        </p:nvSpPr>
        <p:spPr>
          <a:xfrm>
            <a:off x="8839175" y="94080"/>
            <a:ext cx="108000" cy="10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783457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Image 6" descr="interrogation4.png"/>
          <p:cNvPicPr>
            <a:picLocks noChangeAspect="1"/>
          </p:cNvPicPr>
          <p:nvPr/>
        </p:nvPicPr>
        <p:blipFill rotWithShape="1">
          <a:blip r:embed="rId3" cstate="print">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2088913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Blob Storage</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fr-FR" dirty="0" smtClean="0">
                <a:latin typeface="Myriad Pro"/>
                <a:ea typeface="MS PGothic" charset="0"/>
                <a:cs typeface="Myriad Pro"/>
              </a:rPr>
              <a:t>Azure in </a:t>
            </a:r>
            <a:r>
              <a:rPr lang="fr-FR" dirty="0" err="1" smtClean="0">
                <a:latin typeface="Myriad Pro"/>
                <a:ea typeface="MS PGothic" charset="0"/>
                <a:cs typeface="Myriad Pro"/>
              </a:rPr>
              <a:t>Depth</a:t>
            </a:r>
            <a:endParaRPr lang="en-US" dirty="0" smtClean="0">
              <a:latin typeface="Myriad Pro"/>
              <a:ea typeface="MS PGothic" charset="0"/>
              <a:cs typeface="Myriad Pro"/>
            </a:endParaRPr>
          </a:p>
        </p:txBody>
      </p:sp>
      <p:pic>
        <p:nvPicPr>
          <p:cNvPr id="4" name="Picture 2" descr="http://img.jeuxvideopc.com/artwork/31935-wii-de-blob-9_640.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6042" b="83542" l="8958" r="93125">
                        <a14:foregroundMark x1="36250" y1="68125" x2="14167" y2="70208"/>
                        <a14:foregroundMark x1="11667" y1="70000" x2="40625" y2="64375"/>
                        <a14:foregroundMark x1="63333" y1="41042" x2="68750" y2="49583"/>
                        <a14:foregroundMark x1="77083" y1="58125" x2="87292" y2="60000"/>
                        <a14:foregroundMark x1="68333" y1="71042" x2="86250" y2="73542"/>
                        <a14:foregroundMark x1="86250" y1="71250" x2="74583" y2="67292"/>
                        <a14:foregroundMark x1="83958" y1="69583" x2="87500" y2="73333"/>
                        <a14:foregroundMark x1="80208" y1="75000" x2="33958" y2="77292"/>
                        <a14:foregroundMark x1="25417" y1="75833" x2="42500" y2="73125"/>
                        <a14:foregroundMark x1="17083" y1="72708" x2="28958" y2="74583"/>
                        <a14:foregroundMark x1="16250" y1="68333" x2="24167" y2="70000"/>
                        <a14:foregroundMark x1="15625" y1="66250" x2="45208" y2="59583"/>
                        <a14:foregroundMark x1="42292" y1="42708" x2="38125" y2="63125"/>
                        <a14:foregroundMark x1="41875" y1="39792" x2="54583" y2="26875"/>
                        <a14:foregroundMark x1="42292" y1="39375" x2="31458" y2="41250"/>
                        <a14:foregroundMark x1="31458" y1="41250" x2="23958" y2="50833"/>
                        <a14:foregroundMark x1="24583" y1="50417" x2="16875" y2="53542"/>
                        <a14:foregroundMark x1="18333" y1="56875" x2="33333" y2="53333"/>
                        <a14:foregroundMark x1="75000" y1="37292" x2="74792" y2="44583"/>
                        <a14:foregroundMark x1="74792" y1="43958" x2="70208" y2="50833"/>
                        <a14:foregroundMark x1="70625" y1="52292" x2="75625" y2="58125"/>
                        <a14:foregroundMark x1="63542" y1="24792" x2="74167" y2="33333"/>
                        <a14:foregroundMark x1="55000" y1="27917" x2="65000" y2="18542"/>
                        <a14:foregroundMark x1="76250" y1="37083" x2="85208" y2="33750"/>
                        <a14:foregroundMark x1="85208" y1="32500" x2="75417" y2="32708"/>
                        <a14:foregroundMark x1="83750" y1="32083" x2="76667" y2="31875"/>
                        <a14:foregroundMark x1="66042" y1="19167" x2="68958" y2="19375"/>
                        <a14:foregroundMark x1="68958" y1="20208" x2="63333" y2="25417"/>
                      </a14:backgroundRemoval>
                    </a14:imgEffect>
                  </a14:imgLayer>
                </a14:imgProps>
              </a:ext>
              <a:ext uri="{28A0092B-C50C-407E-A947-70E740481C1C}">
                <a14:useLocalDpi xmlns:a14="http://schemas.microsoft.com/office/drawing/2010/main" val="0"/>
              </a:ext>
            </a:extLst>
          </a:blip>
          <a:srcRect l="7875" t="17325" r="5501" b="13375"/>
          <a:stretch/>
        </p:blipFill>
        <p:spPr bwMode="auto">
          <a:xfrm>
            <a:off x="5966282" y="2857500"/>
            <a:ext cx="2998205" cy="2398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6079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Focus on Blob Storage</a:t>
            </a:r>
          </a:p>
        </p:txBody>
      </p:sp>
      <p:sp>
        <p:nvSpPr>
          <p:cNvPr id="18435" name="Espace réservé du contenu 3"/>
          <p:cNvSpPr>
            <a:spLocks noGrp="1"/>
          </p:cNvSpPr>
          <p:nvPr>
            <p:ph sz="quarter" idx="13"/>
          </p:nvPr>
        </p:nvSpPr>
        <p:spPr/>
        <p:txBody>
          <a:bodyPr/>
          <a:lstStyle/>
          <a:p>
            <a:r>
              <a:rPr lang="fr-FR" dirty="0" smtClean="0"/>
              <a:t>Blob Storage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3" name="Groupe 2"/>
          <p:cNvGrpSpPr/>
          <p:nvPr/>
        </p:nvGrpSpPr>
        <p:grpSpPr>
          <a:xfrm>
            <a:off x="3510557" y="1417340"/>
            <a:ext cx="2122887" cy="3528392"/>
            <a:chOff x="1729033" y="1417340"/>
            <a:chExt cx="2122887" cy="3528392"/>
          </a:xfrm>
        </p:grpSpPr>
        <p:sp>
          <p:nvSpPr>
            <p:cNvPr id="8" name="Rectangle à coins arrondis 7"/>
            <p:cNvSpPr/>
            <p:nvPr/>
          </p:nvSpPr>
          <p:spPr bwMode="auto">
            <a:xfrm>
              <a:off x="1729033" y="1417340"/>
              <a:ext cx="2122887" cy="3528392"/>
            </a:xfrm>
            <a:prstGeom prst="roundRect">
              <a:avLst/>
            </a:prstGeom>
            <a:solidFill>
              <a:srgbClr val="79C400"/>
            </a:solid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645920" rIns="91436" bIns="45718" numCol="1" rtlCol="0" anchor="t" anchorCtr="0" compatLnSpc="1">
              <a:prstTxWarp prst="textNoShape">
                <a:avLst/>
              </a:prstTxWarp>
            </a:bodyPr>
            <a:lstStyle/>
            <a:p>
              <a:pPr defTabSz="914099" fontAlgn="base">
                <a:spcBef>
                  <a:spcPct val="0"/>
                </a:spcBef>
                <a:spcAft>
                  <a:spcPct val="0"/>
                </a:spcAft>
              </a:pPr>
              <a:r>
                <a:rPr lang="en-US" sz="3200" dirty="0" smtClean="0">
                  <a:gradFill>
                    <a:gsLst>
                      <a:gs pos="0">
                        <a:srgbClr val="FFFFFF"/>
                      </a:gs>
                      <a:gs pos="100000">
                        <a:srgbClr val="FFFFFF"/>
                      </a:gs>
                    </a:gsLst>
                    <a:lin ang="5400000" scaled="0"/>
                  </a:gradFill>
                  <a:latin typeface="+mj-lt"/>
                </a:rPr>
                <a:t>Blobs</a:t>
              </a:r>
              <a:endParaRPr lang="en-US" sz="2800" dirty="0" smtClean="0">
                <a:gradFill>
                  <a:gsLst>
                    <a:gs pos="0">
                      <a:srgbClr val="FFFFFF"/>
                    </a:gs>
                    <a:gs pos="100000">
                      <a:srgbClr val="FFFFFF"/>
                    </a:gs>
                  </a:gsLst>
                  <a:lin ang="5400000" scaled="0"/>
                </a:gradFill>
                <a:latin typeface="+mj-lt"/>
              </a:endParaRPr>
            </a:p>
            <a:p>
              <a:pPr defTabSz="914099" fontAlgn="base">
                <a:spcBef>
                  <a:spcPct val="0"/>
                </a:spcBef>
                <a:spcAft>
                  <a:spcPct val="0"/>
                </a:spcAft>
              </a:pPr>
              <a:r>
                <a:rPr lang="en-US" sz="1600" dirty="0">
                  <a:gradFill>
                    <a:gsLst>
                      <a:gs pos="0">
                        <a:srgbClr val="FFFFFF"/>
                      </a:gs>
                      <a:gs pos="100000">
                        <a:srgbClr val="FFFFFF"/>
                      </a:gs>
                    </a:gsLst>
                    <a:lin ang="5400000" scaled="0"/>
                  </a:gradFill>
                  <a:latin typeface="+mj-lt"/>
                </a:rPr>
                <a:t>Simple named files along with metadata for the </a:t>
              </a:r>
              <a:r>
                <a:rPr lang="en-US" sz="1600" dirty="0" smtClean="0">
                  <a:gradFill>
                    <a:gsLst>
                      <a:gs pos="0">
                        <a:srgbClr val="FFFFFF"/>
                      </a:gs>
                      <a:gs pos="100000">
                        <a:srgbClr val="FFFFFF"/>
                      </a:gs>
                    </a:gsLst>
                    <a:lin ang="5400000" scaled="0"/>
                  </a:gradFill>
                  <a:latin typeface="+mj-lt"/>
                </a:rPr>
                <a:t>file. </a:t>
              </a:r>
              <a:endParaRPr lang="en-US" sz="1600" dirty="0">
                <a:gradFill>
                  <a:gsLst>
                    <a:gs pos="0">
                      <a:srgbClr val="FFFFFF"/>
                    </a:gs>
                    <a:gs pos="100000">
                      <a:srgbClr val="FFFFFF"/>
                    </a:gs>
                  </a:gsLst>
                  <a:lin ang="5400000" scaled="0"/>
                </a:gradFill>
                <a:latin typeface="+mj-lt"/>
              </a:endParaRPr>
            </a:p>
          </p:txBody>
        </p:sp>
        <p:sp>
          <p:nvSpPr>
            <p:cNvPr id="9" name="Freeform 12"/>
            <p:cNvSpPr>
              <a:spLocks noEditPoints="1"/>
            </p:cNvSpPr>
            <p:nvPr/>
          </p:nvSpPr>
          <p:spPr bwMode="auto">
            <a:xfrm>
              <a:off x="2296590" y="1669355"/>
              <a:ext cx="987774" cy="870902"/>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8707404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Concepts </a:t>
            </a:r>
          </a:p>
        </p:txBody>
      </p:sp>
      <p:sp>
        <p:nvSpPr>
          <p:cNvPr id="18434" name="Espace réservé du contenu 2"/>
          <p:cNvSpPr>
            <a:spLocks noGrp="1"/>
          </p:cNvSpPr>
          <p:nvPr>
            <p:ph idx="1"/>
          </p:nvPr>
        </p:nvSpPr>
        <p:spPr/>
        <p:txBody>
          <a:bodyPr anchor="t"/>
          <a:lstStyle/>
          <a:p>
            <a:pPr defTabSz="914400">
              <a:spcAft>
                <a:spcPct val="30000"/>
              </a:spcAft>
              <a:buSzPct val="75000"/>
              <a:defRPr/>
            </a:pPr>
            <a:r>
              <a:rPr lang="en-US" sz="2800" kern="0" dirty="0" smtClean="0"/>
              <a:t>Blob service provides storage for entities</a:t>
            </a:r>
          </a:p>
          <a:p>
            <a:pPr lvl="1" defTabSz="914400">
              <a:spcAft>
                <a:spcPct val="30000"/>
              </a:spcAft>
              <a:buSzPct val="75000"/>
              <a:defRPr/>
            </a:pPr>
            <a:r>
              <a:rPr lang="en-US" sz="2400" kern="0" dirty="0" smtClean="0"/>
              <a:t>Binary files and text Files</a:t>
            </a:r>
          </a:p>
          <a:p>
            <a:pPr defTabSz="914400">
              <a:spcAft>
                <a:spcPct val="30000"/>
              </a:spcAft>
              <a:buSzPct val="75000"/>
              <a:defRPr/>
            </a:pPr>
            <a:r>
              <a:rPr lang="en-US" kern="0" dirty="0" smtClean="0"/>
              <a:t>Exposed by REST API and exposes two resources :</a:t>
            </a:r>
          </a:p>
          <a:p>
            <a:pPr lvl="1" defTabSz="914400">
              <a:spcAft>
                <a:spcPct val="30000"/>
              </a:spcAft>
              <a:buSzPct val="75000"/>
              <a:defRPr/>
            </a:pPr>
            <a:r>
              <a:rPr lang="en-US" kern="0" dirty="0" smtClean="0"/>
              <a:t>Containers (set of blobs)</a:t>
            </a:r>
          </a:p>
          <a:p>
            <a:pPr lvl="1" defTabSz="914400">
              <a:spcAft>
                <a:spcPct val="30000"/>
              </a:spcAft>
              <a:buSzPct val="75000"/>
              <a:defRPr/>
            </a:pPr>
            <a:r>
              <a:rPr lang="en-US" kern="0" dirty="0" smtClean="0"/>
              <a:t>Blobs (every blob belongs to a container)</a:t>
            </a:r>
          </a:p>
        </p:txBody>
      </p:sp>
      <p:sp>
        <p:nvSpPr>
          <p:cNvPr id="18435" name="Espace réservé du contenu 3"/>
          <p:cNvSpPr>
            <a:spLocks noGrp="1"/>
          </p:cNvSpPr>
          <p:nvPr>
            <p:ph sz="quarter" idx="13"/>
          </p:nvPr>
        </p:nvSpPr>
        <p:spPr/>
        <p:txBody>
          <a:bodyPr/>
          <a:lstStyle/>
          <a:p>
            <a:r>
              <a:rPr lang="fr-FR" dirty="0" smtClean="0"/>
              <a:t>Blob Storage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22069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Objectives</a:t>
            </a:r>
          </a:p>
        </p:txBody>
      </p:sp>
      <p:sp>
        <p:nvSpPr>
          <p:cNvPr id="34818" name="Espace réservé du contenu 2"/>
          <p:cNvSpPr>
            <a:spLocks noGrp="1"/>
          </p:cNvSpPr>
          <p:nvPr>
            <p:ph idx="1"/>
          </p:nvPr>
        </p:nvSpPr>
        <p:spPr/>
        <p:txBody>
          <a:bodyPr/>
          <a:lstStyle/>
          <a:p>
            <a:pPr marL="0" indent="0">
              <a:buNone/>
            </a:pPr>
            <a:r>
              <a:rPr lang="en-US" dirty="0" smtClean="0">
                <a:ea typeface="ＭＳ Ｐゴシック" pitchFamily="34" charset="-128"/>
              </a:rPr>
              <a:t>By completing this course, you’ll be able to:</a:t>
            </a:r>
          </a:p>
          <a:p>
            <a:pPr lvl="1"/>
            <a:r>
              <a:rPr lang="en-US" dirty="0" smtClean="0"/>
              <a:t>Use Azure Emulator</a:t>
            </a:r>
          </a:p>
          <a:p>
            <a:pPr lvl="1"/>
            <a:endParaRPr lang="en-US" dirty="0" smtClean="0"/>
          </a:p>
          <a:p>
            <a:pPr lvl="1"/>
            <a:r>
              <a:rPr lang="en-US" dirty="0" smtClean="0"/>
              <a:t>Handle and interact with Blob storage</a:t>
            </a:r>
          </a:p>
          <a:p>
            <a:pPr lvl="1"/>
            <a:endParaRPr lang="en-US" dirty="0" smtClean="0"/>
          </a:p>
          <a:p>
            <a:pPr lvl="1"/>
            <a:r>
              <a:rPr lang="en-US" dirty="0" smtClean="0"/>
              <a:t>Create and use Worker Roles</a:t>
            </a:r>
          </a:p>
          <a:p>
            <a:pPr marL="0" indent="0">
              <a:buNone/>
            </a:pPr>
            <a:endParaRPr lang="en-US" dirty="0" smtClean="0">
              <a:ea typeface="ＭＳ Ｐゴシック" pitchFamily="34" charset="-128"/>
            </a:endParaRPr>
          </a:p>
        </p:txBody>
      </p:sp>
      <p:sp>
        <p:nvSpPr>
          <p:cNvPr id="34819" name="Espace réservé du contenu 3"/>
          <p:cNvSpPr>
            <a:spLocks noGrp="1"/>
          </p:cNvSpPr>
          <p:nvPr>
            <p:ph sz="quarter" idx="13"/>
          </p:nvPr>
        </p:nvSpPr>
        <p:spPr/>
        <p:txBody>
          <a:bodyPr/>
          <a:lstStyle/>
          <a:p>
            <a:pPr>
              <a:defRPr/>
            </a:pPr>
            <a:r>
              <a:rPr lang="en-US" dirty="0" smtClean="0">
                <a:ea typeface="MS PGothic" charset="0"/>
                <a:cs typeface="Myriad Pro"/>
              </a:rPr>
              <a:t>Azure in Depth</a:t>
            </a:r>
          </a:p>
        </p:txBody>
      </p:sp>
      <p:pic>
        <p:nvPicPr>
          <p:cNvPr id="1027" name="Picture 3" descr="D:\Users\Renaud\Desktop\StageFinEtudesSupinfo\Icons-New\v3\Objectiv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5" y="121197"/>
            <a:ext cx="648072" cy="64807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Concepts </a:t>
            </a:r>
          </a:p>
        </p:txBody>
      </p:sp>
      <p:sp>
        <p:nvSpPr>
          <p:cNvPr id="18434" name="Espace réservé du contenu 2"/>
          <p:cNvSpPr>
            <a:spLocks noGrp="1"/>
          </p:cNvSpPr>
          <p:nvPr>
            <p:ph idx="1"/>
          </p:nvPr>
        </p:nvSpPr>
        <p:spPr/>
        <p:txBody>
          <a:bodyPr anchor="t"/>
          <a:lstStyle/>
          <a:p>
            <a:pPr defTabSz="914400">
              <a:spcAft>
                <a:spcPct val="30000"/>
              </a:spcAft>
              <a:buSzPct val="75000"/>
              <a:defRPr/>
            </a:pPr>
            <a:r>
              <a:rPr lang="en-US" sz="2800" kern="0" dirty="0" smtClean="0"/>
              <a:t>Two types of blobs </a:t>
            </a:r>
          </a:p>
          <a:p>
            <a:pPr lvl="1" defTabSz="914400">
              <a:spcAft>
                <a:spcPct val="30000"/>
              </a:spcAft>
              <a:buSzPct val="75000"/>
              <a:defRPr/>
            </a:pPr>
            <a:r>
              <a:rPr lang="en-US" sz="2000" kern="0" dirty="0" smtClean="0"/>
              <a:t>Block Blobs : Optimized for </a:t>
            </a:r>
            <a:r>
              <a:rPr lang="en-US" sz="2000" kern="0" dirty="0" smtClean="0"/>
              <a:t>streaming (hash key MD5, )</a:t>
            </a:r>
          </a:p>
          <a:p>
            <a:pPr lvl="1" defTabSz="914400">
              <a:spcAft>
                <a:spcPct val="30000"/>
              </a:spcAft>
              <a:buSzPct val="75000"/>
              <a:buFontTx/>
              <a:buChar char="-"/>
              <a:defRPr/>
            </a:pPr>
            <a:r>
              <a:rPr lang="en-US" sz="1600" kern="0" dirty="0" smtClean="0">
                <a:solidFill>
                  <a:schemeClr val="bg1">
                    <a:lumMod val="75000"/>
                  </a:schemeClr>
                </a:solidFill>
              </a:rPr>
              <a:t>Object &lt; 64Mo : one write operation</a:t>
            </a:r>
          </a:p>
          <a:p>
            <a:pPr lvl="1" defTabSz="914400">
              <a:spcAft>
                <a:spcPct val="30000"/>
              </a:spcAft>
              <a:buSzPct val="75000"/>
              <a:buFontTx/>
              <a:buChar char="-"/>
              <a:defRPr/>
            </a:pPr>
            <a:r>
              <a:rPr lang="en-US" sz="1600" kern="0" dirty="0" smtClean="0">
                <a:solidFill>
                  <a:schemeClr val="bg1">
                    <a:lumMod val="75000"/>
                  </a:schemeClr>
                </a:solidFill>
              </a:rPr>
              <a:t>Object &gt; 64Mo : one block of 4Mo x X(blocks) = (Object size). Maximum 50000 blocks (</a:t>
            </a:r>
            <a:r>
              <a:rPr lang="en-US" sz="1600" kern="0" dirty="0" smtClean="0">
                <a:solidFill>
                  <a:schemeClr val="bg1">
                    <a:lumMod val="75000"/>
                  </a:schemeClr>
                </a:solidFill>
                <a:sym typeface="Wingdings"/>
              </a:rPr>
              <a:t> 200Go</a:t>
            </a:r>
            <a:r>
              <a:rPr lang="en-US" sz="1600" kern="0" dirty="0" smtClean="0">
                <a:solidFill>
                  <a:schemeClr val="bg1">
                    <a:lumMod val="75000"/>
                  </a:schemeClr>
                </a:solidFill>
              </a:rPr>
              <a:t>)</a:t>
            </a:r>
            <a:endParaRPr lang="en-US" sz="1600" kern="0" dirty="0" smtClean="0">
              <a:solidFill>
                <a:schemeClr val="bg1">
                  <a:lumMod val="75000"/>
                </a:schemeClr>
              </a:solidFill>
            </a:endParaRPr>
          </a:p>
          <a:p>
            <a:pPr lvl="1" defTabSz="914400">
              <a:spcAft>
                <a:spcPct val="30000"/>
              </a:spcAft>
              <a:buSzPct val="75000"/>
              <a:defRPr/>
            </a:pPr>
            <a:r>
              <a:rPr lang="en-US" sz="2000" kern="0" dirty="0" smtClean="0"/>
              <a:t>Page blobs : Optimized for random read/write operations with possibility to write a range of bytes in </a:t>
            </a:r>
            <a:r>
              <a:rPr lang="en-US" sz="2000" kern="0" dirty="0" smtClean="0"/>
              <a:t>blobs</a:t>
            </a:r>
          </a:p>
          <a:p>
            <a:pPr lvl="1" defTabSz="914400">
              <a:spcAft>
                <a:spcPct val="30000"/>
              </a:spcAft>
              <a:buSzPct val="75000"/>
              <a:defRPr/>
            </a:pPr>
            <a:r>
              <a:rPr lang="en-US" sz="1600" kern="0" dirty="0" smtClean="0">
                <a:solidFill>
                  <a:schemeClr val="bg1">
                    <a:lumMod val="75000"/>
                  </a:schemeClr>
                </a:solidFill>
              </a:rPr>
              <a:t>Set of pages of 512o. </a:t>
            </a:r>
          </a:p>
          <a:p>
            <a:pPr lvl="1" defTabSz="914400">
              <a:spcAft>
                <a:spcPct val="30000"/>
              </a:spcAft>
              <a:buSzPct val="75000"/>
              <a:defRPr/>
            </a:pPr>
            <a:r>
              <a:rPr lang="en-US" sz="1600" kern="0" dirty="0" smtClean="0">
                <a:solidFill>
                  <a:schemeClr val="bg1">
                    <a:lumMod val="75000"/>
                  </a:schemeClr>
                </a:solidFill>
              </a:rPr>
              <a:t>Can update single page, or multiple (max 4Mo)</a:t>
            </a:r>
            <a:endParaRPr lang="en-US" sz="1600" kern="0" dirty="0" smtClean="0">
              <a:solidFill>
                <a:schemeClr val="bg1">
                  <a:lumMod val="75000"/>
                </a:schemeClr>
              </a:solidFill>
            </a:endParaRPr>
          </a:p>
          <a:p>
            <a:pPr marL="457200" lvl="1" indent="0" defTabSz="914400">
              <a:spcAft>
                <a:spcPct val="30000"/>
              </a:spcAft>
              <a:buSzPct val="75000"/>
              <a:buNone/>
              <a:defRPr/>
            </a:pPr>
            <a:r>
              <a:rPr lang="en-US" sz="1800" kern="0" dirty="0"/>
              <a:t>More information : </a:t>
            </a:r>
            <a:r>
              <a:rPr lang="en-US" sz="1800" kern="0" dirty="0">
                <a:hlinkClick r:id="rId3"/>
              </a:rPr>
              <a:t>https://</a:t>
            </a:r>
            <a:r>
              <a:rPr lang="en-US" sz="1800" kern="0" dirty="0" smtClean="0">
                <a:hlinkClick r:id="rId3"/>
              </a:rPr>
              <a:t>msdn.microsoft.com/fr-fr/library/azure/ee691964.aspx</a:t>
            </a:r>
            <a:endParaRPr lang="en-US" sz="1800" kern="0" dirty="0" smtClean="0"/>
          </a:p>
          <a:p>
            <a:pPr lvl="1" defTabSz="914400">
              <a:spcAft>
                <a:spcPct val="30000"/>
              </a:spcAft>
              <a:buSzPct val="75000"/>
              <a:defRPr/>
            </a:pPr>
            <a:endParaRPr lang="en-US" sz="2400" kern="0" dirty="0" smtClean="0"/>
          </a:p>
          <a:p>
            <a:pPr lvl="1" defTabSz="914400">
              <a:spcAft>
                <a:spcPct val="30000"/>
              </a:spcAft>
              <a:buSzPct val="75000"/>
              <a:defRPr/>
            </a:pPr>
            <a:endParaRPr lang="fr-FR" kern="0" dirty="0"/>
          </a:p>
          <a:p>
            <a:pPr lvl="1" defTabSz="914400">
              <a:spcAft>
                <a:spcPct val="30000"/>
              </a:spcAft>
              <a:buSzPct val="75000"/>
              <a:defRPr/>
            </a:pPr>
            <a:endParaRPr lang="en-US" sz="2400" kern="0" dirty="0" smtClean="0"/>
          </a:p>
        </p:txBody>
      </p:sp>
      <p:sp>
        <p:nvSpPr>
          <p:cNvPr id="18435" name="Espace réservé du contenu 3"/>
          <p:cNvSpPr>
            <a:spLocks noGrp="1"/>
          </p:cNvSpPr>
          <p:nvPr>
            <p:ph sz="quarter" idx="13"/>
          </p:nvPr>
        </p:nvSpPr>
        <p:spPr/>
        <p:txBody>
          <a:bodyPr/>
          <a:lstStyle/>
          <a:p>
            <a:r>
              <a:rPr lang="fr-FR" dirty="0" smtClean="0"/>
              <a:t>Blob Storage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7496361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Concepts </a:t>
            </a:r>
          </a:p>
        </p:txBody>
      </p:sp>
      <p:sp>
        <p:nvSpPr>
          <p:cNvPr id="18434" name="Espace réservé du contenu 2"/>
          <p:cNvSpPr>
            <a:spLocks noGrp="1"/>
          </p:cNvSpPr>
          <p:nvPr>
            <p:ph idx="1"/>
          </p:nvPr>
        </p:nvSpPr>
        <p:spPr/>
        <p:txBody>
          <a:bodyPr anchor="t"/>
          <a:lstStyle/>
          <a:p>
            <a:pPr defTabSz="914400">
              <a:spcAft>
                <a:spcPct val="30000"/>
              </a:spcAft>
              <a:buSzPct val="75000"/>
              <a:defRPr/>
            </a:pPr>
            <a:r>
              <a:rPr lang="en-US" sz="2800" b="1" kern="0" dirty="0" smtClean="0"/>
              <a:t>Blobs</a:t>
            </a:r>
            <a:r>
              <a:rPr lang="en-US" sz="2800" kern="0" dirty="0" smtClean="0"/>
              <a:t> are read by calling the Get Blob operation</a:t>
            </a:r>
          </a:p>
          <a:p>
            <a:pPr lvl="1" defTabSz="914400">
              <a:spcAft>
                <a:spcPct val="30000"/>
              </a:spcAft>
              <a:buSzPct val="75000"/>
              <a:defRPr/>
            </a:pPr>
            <a:r>
              <a:rPr lang="en-US" sz="2400" kern="0" dirty="0" smtClean="0"/>
              <a:t>A client may read entire blob or an arbitrary range of bytes</a:t>
            </a:r>
          </a:p>
          <a:p>
            <a:pPr defTabSz="914400">
              <a:spcAft>
                <a:spcPct val="30000"/>
              </a:spcAft>
              <a:buSzPct val="75000"/>
              <a:defRPr/>
            </a:pPr>
            <a:r>
              <a:rPr lang="en-US" sz="2400" b="1" kern="0" dirty="0" smtClean="0"/>
              <a:t>Block Blobs </a:t>
            </a:r>
            <a:r>
              <a:rPr lang="en-US" sz="2400" kern="0" dirty="0" smtClean="0"/>
              <a:t>less than or equal to 64MB can be uploaded by calling the Put Blob Operation</a:t>
            </a:r>
          </a:p>
          <a:p>
            <a:pPr defTabSz="914400">
              <a:spcAft>
                <a:spcPct val="30000"/>
              </a:spcAft>
              <a:buSzPct val="75000"/>
              <a:defRPr/>
            </a:pPr>
            <a:r>
              <a:rPr lang="en-US" sz="2400" b="1" kern="0" dirty="0" smtClean="0"/>
              <a:t>Block Blobs </a:t>
            </a:r>
            <a:r>
              <a:rPr lang="en-US" sz="2400" kern="0" dirty="0" smtClean="0"/>
              <a:t>larger than 64MB must be uploaded as a set of blocks, each which must be less than or equal to 4 MB</a:t>
            </a:r>
          </a:p>
          <a:p>
            <a:pPr defTabSz="914400">
              <a:spcAft>
                <a:spcPct val="30000"/>
              </a:spcAft>
              <a:buSzPct val="75000"/>
              <a:defRPr/>
            </a:pPr>
            <a:r>
              <a:rPr lang="en-US" sz="2400" b="1" kern="0" dirty="0" smtClean="0"/>
              <a:t>Page Blobs </a:t>
            </a:r>
            <a:r>
              <a:rPr lang="en-US" sz="2400" kern="0" dirty="0" smtClean="0"/>
              <a:t>are created and initialized with a maximum size with a call to Put Blob</a:t>
            </a:r>
            <a:r>
              <a:rPr lang="en-US" sz="2000" b="1" kern="0" dirty="0"/>
              <a:t> </a:t>
            </a:r>
            <a:r>
              <a:rPr lang="en-US" sz="2000" b="1" kern="0" dirty="0" smtClean="0"/>
              <a:t>(Max size 1TB)</a:t>
            </a:r>
            <a:endParaRPr lang="en-US" sz="2400" kern="0" dirty="0" smtClean="0"/>
          </a:p>
        </p:txBody>
      </p:sp>
      <p:sp>
        <p:nvSpPr>
          <p:cNvPr id="18435" name="Espace réservé du contenu 3"/>
          <p:cNvSpPr>
            <a:spLocks noGrp="1"/>
          </p:cNvSpPr>
          <p:nvPr>
            <p:ph sz="quarter" idx="13"/>
          </p:nvPr>
        </p:nvSpPr>
        <p:spPr/>
        <p:txBody>
          <a:bodyPr/>
          <a:lstStyle/>
          <a:p>
            <a:r>
              <a:rPr lang="fr-FR" dirty="0" smtClean="0"/>
              <a:t>Blob Storage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p:cNvSpPr/>
          <p:nvPr/>
        </p:nvSpPr>
        <p:spPr>
          <a:xfrm>
            <a:off x="8839175" y="94080"/>
            <a:ext cx="108000" cy="10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004938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Windows Azure API</a:t>
            </a:r>
          </a:p>
        </p:txBody>
      </p:sp>
      <p:sp>
        <p:nvSpPr>
          <p:cNvPr id="18435" name="Espace réservé du contenu 3"/>
          <p:cNvSpPr>
            <a:spLocks noGrp="1"/>
          </p:cNvSpPr>
          <p:nvPr>
            <p:ph sz="quarter" idx="13"/>
          </p:nvPr>
        </p:nvSpPr>
        <p:spPr/>
        <p:txBody>
          <a:bodyPr/>
          <a:lstStyle/>
          <a:p>
            <a:r>
              <a:rPr lang="fr-FR" dirty="0" smtClean="0"/>
              <a:t>Blob Storage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8" name="Rounded Rectangle 65"/>
          <p:cNvSpPr/>
          <p:nvPr/>
        </p:nvSpPr>
        <p:spPr>
          <a:xfrm>
            <a:off x="4805328" y="1670789"/>
            <a:ext cx="1817329" cy="354899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tIns="274320"/>
          <a:lstStyle/>
          <a:p>
            <a:pPr defTabSz="1555685">
              <a:lnSpc>
                <a:spcPct val="90000"/>
              </a:lnSpc>
              <a:spcBef>
                <a:spcPct val="0"/>
              </a:spcBef>
              <a:spcAft>
                <a:spcPct val="35000"/>
              </a:spcAft>
            </a:pPr>
            <a:r>
              <a:rPr lang="en-US" sz="2000" dirty="0">
                <a:solidFill>
                  <a:srgbClr val="595959">
                    <a:alpha val="98824"/>
                  </a:srgbClr>
                </a:solidFill>
                <a:latin typeface="+mj-lt"/>
              </a:rPr>
              <a:t>Blob</a:t>
            </a:r>
          </a:p>
        </p:txBody>
      </p:sp>
      <p:sp>
        <p:nvSpPr>
          <p:cNvPr id="9" name="Rounded Rectangle 68"/>
          <p:cNvSpPr/>
          <p:nvPr/>
        </p:nvSpPr>
        <p:spPr>
          <a:xfrm>
            <a:off x="2680312" y="1670790"/>
            <a:ext cx="2018796" cy="354899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tIns="274320"/>
          <a:lstStyle/>
          <a:p>
            <a:pPr defTabSz="1555685">
              <a:lnSpc>
                <a:spcPct val="90000"/>
              </a:lnSpc>
              <a:spcBef>
                <a:spcPct val="0"/>
              </a:spcBef>
              <a:spcAft>
                <a:spcPct val="35000"/>
              </a:spcAft>
            </a:pPr>
            <a:r>
              <a:rPr lang="en-US" sz="2000" dirty="0">
                <a:solidFill>
                  <a:srgbClr val="595959">
                    <a:alpha val="98824"/>
                  </a:srgbClr>
                </a:solidFill>
                <a:latin typeface="+mj-lt"/>
              </a:rPr>
              <a:t>Container</a:t>
            </a:r>
          </a:p>
        </p:txBody>
      </p:sp>
      <p:sp>
        <p:nvSpPr>
          <p:cNvPr id="10" name="Rounded Rectangle 71"/>
          <p:cNvSpPr/>
          <p:nvPr/>
        </p:nvSpPr>
        <p:spPr>
          <a:xfrm>
            <a:off x="611560" y="1670790"/>
            <a:ext cx="1949816" cy="354899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tIns="274320"/>
          <a:lstStyle/>
          <a:p>
            <a:pPr lvl="0" defTabSz="1555685">
              <a:lnSpc>
                <a:spcPct val="90000"/>
              </a:lnSpc>
              <a:spcBef>
                <a:spcPct val="0"/>
              </a:spcBef>
              <a:spcAft>
                <a:spcPct val="35000"/>
              </a:spcAft>
            </a:pPr>
            <a:r>
              <a:rPr lang="en-US" sz="2000" dirty="0" smtClean="0">
                <a:solidFill>
                  <a:srgbClr val="595959">
                    <a:alpha val="98824"/>
                  </a:srgbClr>
                </a:solidFill>
                <a:latin typeface="+mj-lt"/>
              </a:rPr>
              <a:t>Account</a:t>
            </a:r>
            <a:endParaRPr lang="en-US" sz="2400" dirty="0">
              <a:solidFill>
                <a:srgbClr val="595959">
                  <a:alpha val="98824"/>
                </a:srgbClr>
              </a:solidFill>
              <a:latin typeface="+mj-lt"/>
            </a:endParaRPr>
          </a:p>
        </p:txBody>
      </p:sp>
      <p:sp>
        <p:nvSpPr>
          <p:cNvPr id="11" name="Rectangle à coins arrondis 10"/>
          <p:cNvSpPr/>
          <p:nvPr/>
        </p:nvSpPr>
        <p:spPr bwMode="auto">
          <a:xfrm>
            <a:off x="611560" y="1119968"/>
            <a:ext cx="8085335" cy="377552"/>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1600" dirty="0" smtClean="0">
                <a:solidFill>
                  <a:schemeClr val="tx1">
                    <a:alpha val="99000"/>
                  </a:schemeClr>
                </a:solidFill>
                <a:latin typeface="Consolas" pitchFamily="49" charset="0"/>
                <a:cs typeface="Consolas" pitchFamily="49" charset="0"/>
              </a:rPr>
              <a:t>http://&lt;account&gt;.</a:t>
            </a:r>
            <a:r>
              <a:rPr lang="en-US" sz="1600" b="1" dirty="0" smtClean="0">
                <a:solidFill>
                  <a:schemeClr val="tx1">
                    <a:alpha val="99000"/>
                  </a:schemeClr>
                </a:solidFill>
                <a:latin typeface="Consolas" pitchFamily="49" charset="0"/>
                <a:cs typeface="Consolas" pitchFamily="49" charset="0"/>
              </a:rPr>
              <a:t>blob</a:t>
            </a:r>
            <a:r>
              <a:rPr lang="en-US" sz="1600" dirty="0" smtClean="0">
                <a:solidFill>
                  <a:schemeClr val="tx1">
                    <a:alpha val="99000"/>
                  </a:schemeClr>
                </a:solidFill>
                <a:latin typeface="Consolas" pitchFamily="49" charset="0"/>
                <a:cs typeface="Consolas" pitchFamily="49" charset="0"/>
              </a:rPr>
              <a:t>.core.windows.net/&lt;container&gt;/&lt;blobname&gt;</a:t>
            </a:r>
          </a:p>
        </p:txBody>
      </p:sp>
      <p:sp>
        <p:nvSpPr>
          <p:cNvPr id="14" name="Rounded Rectangle 104"/>
          <p:cNvSpPr/>
          <p:nvPr/>
        </p:nvSpPr>
        <p:spPr>
          <a:xfrm>
            <a:off x="6730891" y="1670789"/>
            <a:ext cx="1966004" cy="3547657"/>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tIns="274320"/>
          <a:lstStyle/>
          <a:p>
            <a:pPr defTabSz="1555685">
              <a:lnSpc>
                <a:spcPct val="90000"/>
              </a:lnSpc>
              <a:spcBef>
                <a:spcPct val="0"/>
              </a:spcBef>
              <a:spcAft>
                <a:spcPct val="35000"/>
              </a:spcAft>
            </a:pPr>
            <a:r>
              <a:rPr lang="en-US" sz="2000" dirty="0">
                <a:solidFill>
                  <a:srgbClr val="595959">
                    <a:alpha val="98824"/>
                  </a:srgbClr>
                </a:solidFill>
                <a:latin typeface="+mj-lt"/>
              </a:rPr>
              <a:t>Pages/ Blocks</a:t>
            </a:r>
          </a:p>
        </p:txBody>
      </p:sp>
      <p:cxnSp>
        <p:nvCxnSpPr>
          <p:cNvPr id="16" name="Straight Connector 3"/>
          <p:cNvCxnSpPr/>
          <p:nvPr/>
        </p:nvCxnSpPr>
        <p:spPr>
          <a:xfrm>
            <a:off x="2078866" y="3939916"/>
            <a:ext cx="1269948" cy="84091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Straight Connector 109"/>
          <p:cNvCxnSpPr/>
          <p:nvPr/>
        </p:nvCxnSpPr>
        <p:spPr>
          <a:xfrm flipV="1">
            <a:off x="2070285" y="3193393"/>
            <a:ext cx="1235625" cy="86665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Rectangle à coins arrondis 17"/>
          <p:cNvSpPr/>
          <p:nvPr/>
        </p:nvSpPr>
        <p:spPr>
          <a:xfrm>
            <a:off x="972923" y="3675197"/>
            <a:ext cx="1227091" cy="616530"/>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1600" dirty="0" err="1" smtClean="0">
                <a:solidFill>
                  <a:schemeClr val="lt1">
                    <a:alpha val="99000"/>
                  </a:schemeClr>
                </a:solidFill>
              </a:rPr>
              <a:t>contoso</a:t>
            </a:r>
            <a:endParaRPr lang="en-US" sz="1600" dirty="0">
              <a:solidFill>
                <a:schemeClr val="lt1">
                  <a:alpha val="99000"/>
                </a:schemeClr>
              </a:solidFill>
            </a:endParaRPr>
          </a:p>
        </p:txBody>
      </p:sp>
      <p:cxnSp>
        <p:nvCxnSpPr>
          <p:cNvPr id="19" name="Straight Connector 118"/>
          <p:cNvCxnSpPr/>
          <p:nvPr/>
        </p:nvCxnSpPr>
        <p:spPr>
          <a:xfrm>
            <a:off x="4224048" y="4669278"/>
            <a:ext cx="849492"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19"/>
          <p:cNvCxnSpPr/>
          <p:nvPr/>
        </p:nvCxnSpPr>
        <p:spPr>
          <a:xfrm>
            <a:off x="4163984" y="3244877"/>
            <a:ext cx="1051616" cy="549167"/>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 name="Straight Connector 120"/>
          <p:cNvCxnSpPr/>
          <p:nvPr/>
        </p:nvCxnSpPr>
        <p:spPr>
          <a:xfrm flipV="1">
            <a:off x="4163984" y="2730033"/>
            <a:ext cx="987140" cy="62639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Straight Connector 121"/>
          <p:cNvCxnSpPr/>
          <p:nvPr/>
        </p:nvCxnSpPr>
        <p:spPr>
          <a:xfrm>
            <a:off x="6231940" y="3682494"/>
            <a:ext cx="1312852" cy="74652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 name="Straight Connector 122"/>
          <p:cNvCxnSpPr/>
          <p:nvPr/>
        </p:nvCxnSpPr>
        <p:spPr>
          <a:xfrm flipV="1">
            <a:off x="6223359" y="3267603"/>
            <a:ext cx="834892" cy="5521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Rectangle à coins arrondis 23"/>
          <p:cNvSpPr/>
          <p:nvPr/>
        </p:nvSpPr>
        <p:spPr>
          <a:xfrm>
            <a:off x="5059187" y="2472010"/>
            <a:ext cx="1309611" cy="616530"/>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1600" dirty="0">
                <a:solidFill>
                  <a:schemeClr val="lt1">
                    <a:alpha val="99000"/>
                  </a:schemeClr>
                </a:solidFill>
              </a:rPr>
              <a:t>PIC01.JPG</a:t>
            </a:r>
          </a:p>
        </p:txBody>
      </p:sp>
      <p:sp>
        <p:nvSpPr>
          <p:cNvPr id="25" name="Rounded Rectangle 18"/>
          <p:cNvSpPr/>
          <p:nvPr/>
        </p:nvSpPr>
        <p:spPr>
          <a:xfrm>
            <a:off x="7058252" y="2977396"/>
            <a:ext cx="1309268" cy="580415"/>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1600" dirty="0">
                <a:solidFill>
                  <a:schemeClr val="lt1">
                    <a:alpha val="99000"/>
                  </a:schemeClr>
                </a:solidFill>
              </a:rPr>
              <a:t>Block/Page</a:t>
            </a:r>
          </a:p>
        </p:txBody>
      </p:sp>
      <p:sp>
        <p:nvSpPr>
          <p:cNvPr id="26" name="Rectangle à coins arrondis 25"/>
          <p:cNvSpPr/>
          <p:nvPr/>
        </p:nvSpPr>
        <p:spPr>
          <a:xfrm>
            <a:off x="7058079" y="3914860"/>
            <a:ext cx="1309612" cy="616530"/>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1600" dirty="0">
                <a:solidFill>
                  <a:schemeClr val="lt1">
                    <a:alpha val="99000"/>
                  </a:schemeClr>
                </a:solidFill>
              </a:rPr>
              <a:t>Block/Page</a:t>
            </a:r>
          </a:p>
        </p:txBody>
      </p:sp>
      <p:sp>
        <p:nvSpPr>
          <p:cNvPr id="27" name="Rectangle à coins arrondis 26"/>
          <p:cNvSpPr/>
          <p:nvPr/>
        </p:nvSpPr>
        <p:spPr>
          <a:xfrm>
            <a:off x="5059186" y="3415893"/>
            <a:ext cx="1309612" cy="616530"/>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1600" dirty="0" smtClean="0">
                <a:solidFill>
                  <a:schemeClr val="lt1">
                    <a:alpha val="99000"/>
                  </a:schemeClr>
                </a:solidFill>
              </a:rPr>
              <a:t>PIC02.JPG</a:t>
            </a:r>
            <a:endParaRPr lang="en-US" sz="1600" dirty="0">
              <a:solidFill>
                <a:schemeClr val="lt1">
                  <a:alpha val="99000"/>
                </a:schemeClr>
              </a:solidFill>
            </a:endParaRPr>
          </a:p>
        </p:txBody>
      </p:sp>
      <p:sp>
        <p:nvSpPr>
          <p:cNvPr id="28" name="Rectangle à coins arrondis 27"/>
          <p:cNvSpPr/>
          <p:nvPr/>
        </p:nvSpPr>
        <p:spPr>
          <a:xfrm>
            <a:off x="3089851" y="2975417"/>
            <a:ext cx="1187002" cy="616530"/>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1600" dirty="0">
                <a:solidFill>
                  <a:schemeClr val="lt1">
                    <a:alpha val="99000"/>
                  </a:schemeClr>
                </a:solidFill>
              </a:rPr>
              <a:t>images</a:t>
            </a:r>
          </a:p>
        </p:txBody>
      </p:sp>
      <p:sp>
        <p:nvSpPr>
          <p:cNvPr id="29" name="Rounded Rectangle 97"/>
          <p:cNvSpPr/>
          <p:nvPr/>
        </p:nvSpPr>
        <p:spPr>
          <a:xfrm>
            <a:off x="5059187" y="4374977"/>
            <a:ext cx="1309611" cy="616530"/>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1600" dirty="0" smtClean="0">
                <a:solidFill>
                  <a:schemeClr val="lt1">
                    <a:alpha val="99000"/>
                  </a:schemeClr>
                </a:solidFill>
              </a:rPr>
              <a:t>VID1.AVI</a:t>
            </a:r>
            <a:endParaRPr lang="en-US" sz="1600" dirty="0">
              <a:solidFill>
                <a:schemeClr val="lt1">
                  <a:alpha val="99000"/>
                </a:schemeClr>
              </a:solidFill>
            </a:endParaRPr>
          </a:p>
        </p:txBody>
      </p:sp>
      <p:sp>
        <p:nvSpPr>
          <p:cNvPr id="30" name="Rectangle à coins arrondis 29"/>
          <p:cNvSpPr/>
          <p:nvPr/>
        </p:nvSpPr>
        <p:spPr>
          <a:xfrm>
            <a:off x="3089851" y="4374977"/>
            <a:ext cx="1187003" cy="616530"/>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1600" dirty="0">
                <a:solidFill>
                  <a:schemeClr val="lt1">
                    <a:alpha val="99000"/>
                  </a:schemeClr>
                </a:solidFill>
              </a:rPr>
              <a:t>videos</a:t>
            </a:r>
          </a:p>
        </p:txBody>
      </p:sp>
      <p:pic>
        <p:nvPicPr>
          <p:cNvPr id="31"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0977101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a:ea typeface="ＭＳ Ｐゴシック" pitchFamily="34" charset="-128"/>
              </a:rPr>
              <a:t>Main Web Service Operations</a:t>
            </a:r>
          </a:p>
        </p:txBody>
      </p:sp>
      <p:sp>
        <p:nvSpPr>
          <p:cNvPr id="18435" name="Espace réservé du contenu 3"/>
          <p:cNvSpPr>
            <a:spLocks noGrp="1"/>
          </p:cNvSpPr>
          <p:nvPr>
            <p:ph sz="quarter" idx="13"/>
          </p:nvPr>
        </p:nvSpPr>
        <p:spPr/>
        <p:txBody>
          <a:bodyPr/>
          <a:lstStyle/>
          <a:p>
            <a:r>
              <a:rPr lang="fr-FR" dirty="0" smtClean="0"/>
              <a:t>Blob Storage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10" name="Rectangle à coins arrondis 9"/>
          <p:cNvSpPr/>
          <p:nvPr/>
        </p:nvSpPr>
        <p:spPr bwMode="auto">
          <a:xfrm>
            <a:off x="1331640" y="1273324"/>
            <a:ext cx="6715268" cy="361692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18" rIns="1645920" bIns="45718" numCol="1" rtlCol="0" anchor="ctr" anchorCtr="0" compatLnSpc="1">
            <a:prstTxWarp prst="textNoShape">
              <a:avLst/>
            </a:prstTxWarp>
          </a:bodyPr>
          <a:lstStyle/>
          <a:p>
            <a:pPr defTabSz="914099" fontAlgn="base">
              <a:spcBef>
                <a:spcPct val="0"/>
              </a:spcBef>
              <a:spcAft>
                <a:spcPct val="0"/>
              </a:spcAft>
            </a:pPr>
            <a:r>
              <a:rPr lang="en-US" sz="2800" dirty="0" err="1">
                <a:solidFill>
                  <a:schemeClr val="tx1"/>
                </a:solidFill>
              </a:rPr>
              <a:t>PutBlob</a:t>
            </a:r>
            <a:endParaRPr lang="en-US" sz="2800" dirty="0">
              <a:solidFill>
                <a:schemeClr val="tx1"/>
              </a:solidFill>
            </a:endParaRPr>
          </a:p>
          <a:p>
            <a:pPr defTabSz="914099" fontAlgn="base">
              <a:spcBef>
                <a:spcPct val="0"/>
              </a:spcBef>
              <a:spcAft>
                <a:spcPct val="0"/>
              </a:spcAft>
            </a:pPr>
            <a:r>
              <a:rPr lang="en-US" sz="2800" dirty="0" err="1">
                <a:solidFill>
                  <a:schemeClr val="tx1"/>
                </a:solidFill>
              </a:rPr>
              <a:t>GetBlob</a:t>
            </a:r>
            <a:endParaRPr lang="en-US" sz="2800" dirty="0">
              <a:solidFill>
                <a:schemeClr val="tx1"/>
              </a:solidFill>
            </a:endParaRPr>
          </a:p>
          <a:p>
            <a:pPr defTabSz="914099" fontAlgn="base">
              <a:spcBef>
                <a:spcPct val="0"/>
              </a:spcBef>
              <a:spcAft>
                <a:spcPct val="0"/>
              </a:spcAft>
            </a:pPr>
            <a:r>
              <a:rPr lang="en-US" sz="2800" dirty="0" err="1">
                <a:solidFill>
                  <a:schemeClr val="tx1"/>
                </a:solidFill>
              </a:rPr>
              <a:t>DeleteBlob</a:t>
            </a:r>
            <a:endParaRPr lang="en-US" sz="2800" dirty="0">
              <a:solidFill>
                <a:schemeClr val="tx1"/>
              </a:solidFill>
            </a:endParaRPr>
          </a:p>
          <a:p>
            <a:pPr defTabSz="914099" fontAlgn="base">
              <a:spcBef>
                <a:spcPct val="0"/>
              </a:spcBef>
              <a:spcAft>
                <a:spcPct val="0"/>
              </a:spcAft>
            </a:pPr>
            <a:r>
              <a:rPr lang="en-US" sz="2800" dirty="0" err="1">
                <a:solidFill>
                  <a:schemeClr val="tx1"/>
                </a:solidFill>
              </a:rPr>
              <a:t>CopyBlob</a:t>
            </a:r>
            <a:endParaRPr lang="en-US" sz="2800" dirty="0">
              <a:solidFill>
                <a:schemeClr val="tx1"/>
              </a:solidFill>
            </a:endParaRPr>
          </a:p>
          <a:p>
            <a:pPr defTabSz="914099" fontAlgn="base">
              <a:spcBef>
                <a:spcPct val="0"/>
              </a:spcBef>
              <a:spcAft>
                <a:spcPct val="0"/>
              </a:spcAft>
            </a:pPr>
            <a:r>
              <a:rPr lang="en-US" sz="2800" dirty="0" err="1">
                <a:solidFill>
                  <a:schemeClr val="tx1"/>
                </a:solidFill>
              </a:rPr>
              <a:t>SnapshotBlob</a:t>
            </a:r>
            <a:r>
              <a:rPr lang="en-US" sz="2800" dirty="0">
                <a:solidFill>
                  <a:schemeClr val="tx1"/>
                </a:solidFill>
              </a:rPr>
              <a:t> </a:t>
            </a:r>
          </a:p>
          <a:p>
            <a:pPr defTabSz="914099" fontAlgn="base">
              <a:spcBef>
                <a:spcPct val="0"/>
              </a:spcBef>
              <a:spcAft>
                <a:spcPct val="0"/>
              </a:spcAft>
            </a:pPr>
            <a:r>
              <a:rPr lang="en-US" sz="2800" dirty="0" err="1">
                <a:solidFill>
                  <a:schemeClr val="tx1"/>
                </a:solidFill>
              </a:rPr>
              <a:t>LeaseBlob</a:t>
            </a:r>
            <a:r>
              <a:rPr lang="en-US" sz="2800" dirty="0">
                <a:solidFill>
                  <a:schemeClr val="tx1"/>
                </a:solidFill>
              </a:rPr>
              <a:t> </a:t>
            </a:r>
          </a:p>
        </p:txBody>
      </p:sp>
      <p:sp>
        <p:nvSpPr>
          <p:cNvPr id="11" name="Freeform 9"/>
          <p:cNvSpPr>
            <a:spLocks noEditPoints="1"/>
          </p:cNvSpPr>
          <p:nvPr/>
        </p:nvSpPr>
        <p:spPr bwMode="auto">
          <a:xfrm>
            <a:off x="6112939" y="1513551"/>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rgbClr val="79C400"/>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8"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4030529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Associate</a:t>
            </a:r>
            <a:r>
              <a:rPr lang="fr-FR" dirty="0" smtClean="0">
                <a:ea typeface="ＭＳ Ｐゴシック" pitchFamily="34" charset="-128"/>
              </a:rPr>
              <a:t> </a:t>
            </a:r>
            <a:r>
              <a:rPr lang="fr-FR" dirty="0" err="1" smtClean="0">
                <a:ea typeface="ＭＳ Ｐゴシック" pitchFamily="34" charset="-128"/>
              </a:rPr>
              <a:t>Metadata</a:t>
            </a:r>
            <a:r>
              <a:rPr lang="fr-FR" dirty="0" smtClean="0">
                <a:ea typeface="ＭＳ Ｐゴシック" pitchFamily="34" charset="-128"/>
              </a:rPr>
              <a:t> </a:t>
            </a:r>
            <a:r>
              <a:rPr lang="fr-FR" dirty="0" err="1" smtClean="0">
                <a:ea typeface="ＭＳ Ｐゴシック" pitchFamily="34" charset="-128"/>
              </a:rPr>
              <a:t>with</a:t>
            </a:r>
            <a:r>
              <a:rPr lang="fr-FR" dirty="0" smtClean="0">
                <a:ea typeface="ＭＳ Ｐゴシック" pitchFamily="34" charset="-128"/>
              </a:rPr>
              <a:t> Blob</a:t>
            </a:r>
          </a:p>
        </p:txBody>
      </p:sp>
      <p:sp>
        <p:nvSpPr>
          <p:cNvPr id="18435" name="Espace réservé du contenu 3"/>
          <p:cNvSpPr>
            <a:spLocks noGrp="1"/>
          </p:cNvSpPr>
          <p:nvPr>
            <p:ph sz="quarter" idx="13"/>
          </p:nvPr>
        </p:nvSpPr>
        <p:spPr/>
        <p:txBody>
          <a:bodyPr/>
          <a:lstStyle/>
          <a:p>
            <a:r>
              <a:rPr lang="fr-FR" dirty="0" smtClean="0"/>
              <a:t>Blob Storage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8" name="Rectangle à coins arrondis 7"/>
          <p:cNvSpPr/>
          <p:nvPr/>
        </p:nvSpPr>
        <p:spPr bwMode="auto">
          <a:xfrm>
            <a:off x="1116013" y="1177925"/>
            <a:ext cx="6715268" cy="391182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18" rIns="2468880" bIns="45718" numCol="1" rtlCol="0" anchor="ctr" anchorCtr="0" compatLnSpc="1">
            <a:prstTxWarp prst="textNoShape">
              <a:avLst/>
            </a:prstTxWarp>
          </a:bodyPr>
          <a:lstStyle/>
          <a:p>
            <a:pPr defTabSz="914099" fontAlgn="base">
              <a:spcBef>
                <a:spcPct val="0"/>
              </a:spcBef>
              <a:spcAft>
                <a:spcPct val="0"/>
              </a:spcAft>
            </a:pPr>
            <a:r>
              <a:rPr lang="en-US" sz="2400" dirty="0">
                <a:solidFill>
                  <a:schemeClr val="tx1"/>
                </a:solidFill>
              </a:rPr>
              <a:t>Standard HTTP metadata/headers </a:t>
            </a:r>
            <a:br>
              <a:rPr lang="en-US" sz="2400" dirty="0">
                <a:solidFill>
                  <a:schemeClr val="tx1"/>
                </a:solidFill>
              </a:rPr>
            </a:br>
            <a:r>
              <a:rPr lang="en-US" sz="2400" dirty="0">
                <a:solidFill>
                  <a:schemeClr val="tx1"/>
                </a:solidFill>
              </a:rPr>
              <a:t>(Cache-Control, Content-Encoding, Content-Type, </a:t>
            </a:r>
            <a:r>
              <a:rPr lang="en-US" sz="2400" dirty="0" err="1">
                <a:solidFill>
                  <a:schemeClr val="tx1"/>
                </a:solidFill>
              </a:rPr>
              <a:t>etc</a:t>
            </a:r>
            <a:r>
              <a:rPr lang="en-US" sz="2400" dirty="0" smtClean="0">
                <a:solidFill>
                  <a:schemeClr val="tx1"/>
                </a:solidFill>
              </a:rPr>
              <a:t>)</a:t>
            </a:r>
          </a:p>
          <a:p>
            <a:pPr defTabSz="914099" fontAlgn="base">
              <a:spcBef>
                <a:spcPct val="0"/>
              </a:spcBef>
              <a:spcAft>
                <a:spcPct val="0"/>
              </a:spcAft>
            </a:pPr>
            <a:endParaRPr lang="en-US" sz="2400" dirty="0">
              <a:solidFill>
                <a:schemeClr val="tx1"/>
              </a:solidFill>
            </a:endParaRPr>
          </a:p>
          <a:p>
            <a:pPr defTabSz="914099" fontAlgn="base">
              <a:spcBef>
                <a:spcPct val="0"/>
              </a:spcBef>
              <a:spcAft>
                <a:spcPct val="0"/>
              </a:spcAft>
            </a:pPr>
            <a:r>
              <a:rPr lang="en-US" sz="2400" dirty="0">
                <a:solidFill>
                  <a:schemeClr val="tx1"/>
                </a:solidFill>
              </a:rPr>
              <a:t>Metadata is &lt;name, value&gt; pairs, up to 8KB per blob</a:t>
            </a:r>
          </a:p>
          <a:p>
            <a:pPr defTabSz="914099" fontAlgn="base">
              <a:spcBef>
                <a:spcPct val="0"/>
              </a:spcBef>
              <a:spcAft>
                <a:spcPct val="0"/>
              </a:spcAft>
            </a:pPr>
            <a:endParaRPr lang="en-US" sz="2400" dirty="0" smtClean="0">
              <a:solidFill>
                <a:schemeClr val="tx1"/>
              </a:solidFill>
            </a:endParaRPr>
          </a:p>
          <a:p>
            <a:pPr defTabSz="914099" fontAlgn="base">
              <a:spcBef>
                <a:spcPct val="0"/>
              </a:spcBef>
              <a:spcAft>
                <a:spcPct val="0"/>
              </a:spcAft>
            </a:pPr>
            <a:r>
              <a:rPr lang="en-US" sz="2400" dirty="0" smtClean="0">
                <a:solidFill>
                  <a:schemeClr val="tx1"/>
                </a:solidFill>
              </a:rPr>
              <a:t>Either </a:t>
            </a:r>
            <a:r>
              <a:rPr lang="en-US" sz="2400" dirty="0">
                <a:solidFill>
                  <a:schemeClr val="tx1"/>
                </a:solidFill>
              </a:rPr>
              <a:t>as part of </a:t>
            </a:r>
            <a:r>
              <a:rPr lang="en-US" sz="2400" dirty="0" err="1">
                <a:solidFill>
                  <a:schemeClr val="tx1"/>
                </a:solidFill>
              </a:rPr>
              <a:t>PutBlob</a:t>
            </a:r>
            <a:r>
              <a:rPr lang="en-US" sz="2400" dirty="0">
                <a:solidFill>
                  <a:schemeClr val="tx1"/>
                </a:solidFill>
              </a:rPr>
              <a:t> or independently</a:t>
            </a:r>
          </a:p>
        </p:txBody>
      </p:sp>
      <p:sp>
        <p:nvSpPr>
          <p:cNvPr id="9" name="Freeform 6"/>
          <p:cNvSpPr>
            <a:spLocks noEditPoints="1"/>
          </p:cNvSpPr>
          <p:nvPr/>
        </p:nvSpPr>
        <p:spPr bwMode="auto">
          <a:xfrm>
            <a:off x="5897312" y="1418152"/>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rgbClr val="79C400"/>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10"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7558921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a:ea typeface="ＭＳ Ｐゴシック" pitchFamily="34" charset="-128"/>
              </a:rPr>
              <a:t>Blob always accessed by </a:t>
            </a:r>
            <a:r>
              <a:rPr lang="en-US" dirty="0" smtClean="0">
                <a:ea typeface="ＭＳ Ｐゴシック" pitchFamily="34" charset="-128"/>
              </a:rPr>
              <a:t>name</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t>Blob Storage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8" name="Rectangle à coins arrondis 7"/>
          <p:cNvSpPr/>
          <p:nvPr/>
        </p:nvSpPr>
        <p:spPr bwMode="auto">
          <a:xfrm>
            <a:off x="395536" y="1177925"/>
            <a:ext cx="8390117" cy="391182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18" rIns="2468880" bIns="45718" numCol="1" rtlCol="0" anchor="ctr" anchorCtr="0" compatLnSpc="1">
            <a:prstTxWarp prst="textNoShape">
              <a:avLst/>
            </a:prstTxWarp>
          </a:bodyPr>
          <a:lstStyle/>
          <a:p>
            <a:pPr defTabSz="914099"/>
            <a:r>
              <a:rPr lang="en-US" sz="2800" dirty="0">
                <a:solidFill>
                  <a:schemeClr val="tx1"/>
                </a:solidFill>
              </a:rPr>
              <a:t>Can include ‘/‘ or other </a:t>
            </a:r>
            <a:br>
              <a:rPr lang="en-US" sz="2800" dirty="0">
                <a:solidFill>
                  <a:schemeClr val="tx1"/>
                </a:solidFill>
              </a:rPr>
            </a:br>
            <a:r>
              <a:rPr lang="en-US" sz="2800" dirty="0" err="1">
                <a:solidFill>
                  <a:schemeClr val="tx1"/>
                </a:solidFill>
              </a:rPr>
              <a:t>delimeter</a:t>
            </a:r>
            <a:r>
              <a:rPr lang="en-US" sz="2800" dirty="0">
                <a:solidFill>
                  <a:schemeClr val="tx1"/>
                </a:solidFill>
              </a:rPr>
              <a:t> in name </a:t>
            </a:r>
            <a:br>
              <a:rPr lang="en-US" sz="2800" dirty="0">
                <a:solidFill>
                  <a:schemeClr val="tx1"/>
                </a:solidFill>
              </a:rPr>
            </a:br>
            <a:r>
              <a:rPr lang="en-US" sz="2800" dirty="0" smtClean="0">
                <a:solidFill>
                  <a:schemeClr val="tx1"/>
                </a:solidFill>
              </a:rPr>
              <a:t>ex :  /&lt;</a:t>
            </a:r>
            <a:r>
              <a:rPr lang="en-US" sz="2800" dirty="0">
                <a:solidFill>
                  <a:schemeClr val="tx1"/>
                </a:solidFill>
              </a:rPr>
              <a:t>container&gt;/</a:t>
            </a:r>
            <a:r>
              <a:rPr lang="en-US" sz="2800" dirty="0" err="1">
                <a:solidFill>
                  <a:schemeClr val="tx1"/>
                </a:solidFill>
              </a:rPr>
              <a:t>myblobs</a:t>
            </a:r>
            <a:r>
              <a:rPr lang="en-US" sz="2800" dirty="0">
                <a:solidFill>
                  <a:schemeClr val="tx1"/>
                </a:solidFill>
              </a:rPr>
              <a:t>/blob.jpg</a:t>
            </a:r>
          </a:p>
        </p:txBody>
      </p:sp>
      <p:sp>
        <p:nvSpPr>
          <p:cNvPr id="9" name="Freeform 6"/>
          <p:cNvSpPr>
            <a:spLocks noEditPoints="1"/>
          </p:cNvSpPr>
          <p:nvPr/>
        </p:nvSpPr>
        <p:spPr bwMode="auto">
          <a:xfrm>
            <a:off x="6588224" y="1418152"/>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rgbClr val="79C400"/>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10"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600660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Containers</a:t>
            </a:r>
          </a:p>
        </p:txBody>
      </p:sp>
      <p:sp>
        <p:nvSpPr>
          <p:cNvPr id="18434" name="Espace réservé du contenu 2"/>
          <p:cNvSpPr>
            <a:spLocks noGrp="1"/>
          </p:cNvSpPr>
          <p:nvPr>
            <p:ph idx="1"/>
          </p:nvPr>
        </p:nvSpPr>
        <p:spPr>
          <a:xfrm>
            <a:off x="2743200" y="1128713"/>
            <a:ext cx="6149975" cy="4230687"/>
          </a:xfrm>
        </p:spPr>
        <p:txBody>
          <a:bodyPr anchor="t"/>
          <a:lstStyle/>
          <a:p>
            <a:pPr defTabSz="914400">
              <a:spcBef>
                <a:spcPts val="0"/>
              </a:spcBef>
              <a:spcAft>
                <a:spcPts val="0"/>
              </a:spcAft>
              <a:buSzPct val="75000"/>
              <a:defRPr/>
            </a:pPr>
            <a:r>
              <a:rPr lang="en-US" sz="2800" kern="0" dirty="0"/>
              <a:t>Multiple Containers per Account</a:t>
            </a:r>
          </a:p>
          <a:p>
            <a:pPr lvl="1" defTabSz="914400">
              <a:spcBef>
                <a:spcPts val="0"/>
              </a:spcBef>
              <a:spcAft>
                <a:spcPts val="0"/>
              </a:spcAft>
              <a:buSzPct val="75000"/>
              <a:defRPr/>
            </a:pPr>
            <a:r>
              <a:rPr lang="en-US" sz="2400" kern="0" dirty="0"/>
              <a:t>Special $root </a:t>
            </a:r>
            <a:r>
              <a:rPr lang="en-US" sz="2400" kern="0" dirty="0" smtClean="0"/>
              <a:t>container</a:t>
            </a:r>
            <a:endParaRPr lang="en-US" sz="2400" kern="0" dirty="0"/>
          </a:p>
          <a:p>
            <a:pPr defTabSz="914400">
              <a:spcAft>
                <a:spcPts val="0"/>
              </a:spcAft>
              <a:buSzPct val="75000"/>
              <a:defRPr/>
            </a:pPr>
            <a:r>
              <a:rPr lang="en-US" sz="2800" kern="0" dirty="0"/>
              <a:t>Blob Container</a:t>
            </a:r>
          </a:p>
          <a:p>
            <a:pPr lvl="1" defTabSz="914400">
              <a:spcBef>
                <a:spcPts val="0"/>
              </a:spcBef>
              <a:spcAft>
                <a:spcPts val="0"/>
              </a:spcAft>
              <a:buSzPct val="75000"/>
              <a:defRPr/>
            </a:pPr>
            <a:r>
              <a:rPr lang="en-US" sz="2400" kern="0" dirty="0"/>
              <a:t>A container holds a set of blobs</a:t>
            </a:r>
          </a:p>
          <a:p>
            <a:pPr lvl="1" defTabSz="914400">
              <a:spcBef>
                <a:spcPts val="0"/>
              </a:spcBef>
              <a:spcAft>
                <a:spcPts val="0"/>
              </a:spcAft>
              <a:buSzPct val="75000"/>
              <a:defRPr/>
            </a:pPr>
            <a:r>
              <a:rPr lang="en-US" sz="2400" kern="0" dirty="0"/>
              <a:t>Set access policies at the container level </a:t>
            </a:r>
          </a:p>
          <a:p>
            <a:pPr lvl="1" defTabSz="914400">
              <a:spcBef>
                <a:spcPts val="0"/>
              </a:spcBef>
              <a:spcAft>
                <a:spcPts val="0"/>
              </a:spcAft>
              <a:buSzPct val="75000"/>
              <a:defRPr/>
            </a:pPr>
            <a:r>
              <a:rPr lang="en-US" sz="2400" kern="0" dirty="0"/>
              <a:t>Associate Metadata with Container</a:t>
            </a:r>
          </a:p>
          <a:p>
            <a:pPr lvl="1" defTabSz="914400">
              <a:spcBef>
                <a:spcPts val="0"/>
              </a:spcBef>
              <a:spcAft>
                <a:spcPts val="0"/>
              </a:spcAft>
              <a:buSzPct val="75000"/>
              <a:defRPr/>
            </a:pPr>
            <a:r>
              <a:rPr lang="en-US" sz="2400" kern="0" dirty="0"/>
              <a:t>List the blobs in a container</a:t>
            </a:r>
          </a:p>
          <a:p>
            <a:pPr lvl="1" defTabSz="914400">
              <a:spcBef>
                <a:spcPts val="0"/>
              </a:spcBef>
              <a:spcAft>
                <a:spcPts val="0"/>
              </a:spcAft>
              <a:buSzPct val="75000"/>
              <a:defRPr/>
            </a:pPr>
            <a:r>
              <a:rPr lang="en-US" sz="2400" kern="0" dirty="0"/>
              <a:t>Including Blob Metadata and MD5 </a:t>
            </a:r>
          </a:p>
          <a:p>
            <a:pPr lvl="1" defTabSz="914400">
              <a:spcBef>
                <a:spcPts val="0"/>
              </a:spcBef>
              <a:spcAft>
                <a:spcPts val="0"/>
              </a:spcAft>
              <a:buSzPct val="75000"/>
              <a:defRPr/>
            </a:pPr>
            <a:r>
              <a:rPr lang="en-US" sz="2400" kern="0" dirty="0"/>
              <a:t>NO </a:t>
            </a:r>
            <a:r>
              <a:rPr lang="en-US" sz="2400" kern="0" dirty="0" smtClean="0"/>
              <a:t>search/query</a:t>
            </a:r>
          </a:p>
          <a:p>
            <a:pPr lvl="2" defTabSz="914400">
              <a:spcBef>
                <a:spcPts val="0"/>
              </a:spcBef>
              <a:spcAft>
                <a:spcPts val="0"/>
              </a:spcAft>
              <a:buSzPct val="75000"/>
              <a:defRPr/>
            </a:pPr>
            <a:r>
              <a:rPr lang="en-US" sz="2000" kern="0" dirty="0" smtClean="0"/>
              <a:t>No </a:t>
            </a:r>
            <a:r>
              <a:rPr lang="en-US" sz="2000" kern="0" dirty="0"/>
              <a:t>WHERE </a:t>
            </a:r>
            <a:r>
              <a:rPr lang="en-US" sz="2000" kern="0" dirty="0" err="1"/>
              <a:t>MetadataValue</a:t>
            </a:r>
            <a:r>
              <a:rPr lang="en-US" sz="2000" kern="0" dirty="0"/>
              <a:t> = </a:t>
            </a:r>
            <a:r>
              <a:rPr lang="en-US" sz="2000" kern="0" dirty="0" smtClean="0"/>
              <a:t>?</a:t>
            </a:r>
            <a:endParaRPr lang="en-US" kern="0" dirty="0"/>
          </a:p>
        </p:txBody>
      </p:sp>
      <p:sp>
        <p:nvSpPr>
          <p:cNvPr id="18435" name="Espace réservé du contenu 3"/>
          <p:cNvSpPr>
            <a:spLocks noGrp="1"/>
          </p:cNvSpPr>
          <p:nvPr>
            <p:ph sz="quarter" idx="13"/>
          </p:nvPr>
        </p:nvSpPr>
        <p:spPr/>
        <p:txBody>
          <a:bodyPr/>
          <a:lstStyle/>
          <a:p>
            <a:r>
              <a:rPr lang="fr-FR" dirty="0" smtClean="0"/>
              <a:t>Blob Storage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grpSp>
        <p:nvGrpSpPr>
          <p:cNvPr id="8" name="Group 5"/>
          <p:cNvGrpSpPr/>
          <p:nvPr/>
        </p:nvGrpSpPr>
        <p:grpSpPr>
          <a:xfrm>
            <a:off x="352790" y="1849388"/>
            <a:ext cx="2206260" cy="1996881"/>
            <a:chOff x="8858251" y="3476625"/>
            <a:chExt cx="903288" cy="817563"/>
          </a:xfrm>
          <a:solidFill>
            <a:srgbClr val="79C400"/>
          </a:solidFill>
        </p:grpSpPr>
        <p:sp>
          <p:nvSpPr>
            <p:cNvPr id="9" name="Freeform 7"/>
            <p:cNvSpPr>
              <a:spLocks noEditPoints="1"/>
            </p:cNvSpPr>
            <p:nvPr/>
          </p:nvSpPr>
          <p:spPr bwMode="auto">
            <a:xfrm>
              <a:off x="8858251" y="3811588"/>
              <a:ext cx="903288" cy="482600"/>
            </a:xfrm>
            <a:custGeom>
              <a:avLst/>
              <a:gdLst>
                <a:gd name="T0" fmla="*/ 90 w 534"/>
                <a:gd name="T1" fmla="*/ 0 h 285"/>
                <a:gd name="T2" fmla="*/ 2 w 534"/>
                <a:gd name="T3" fmla="*/ 124 h 285"/>
                <a:gd name="T4" fmla="*/ 2 w 534"/>
                <a:gd name="T5" fmla="*/ 136 h 285"/>
                <a:gd name="T6" fmla="*/ 14 w 534"/>
                <a:gd name="T7" fmla="*/ 140 h 285"/>
                <a:gd name="T8" fmla="*/ 23 w 534"/>
                <a:gd name="T9" fmla="*/ 140 h 285"/>
                <a:gd name="T10" fmla="*/ 90 w 534"/>
                <a:gd name="T11" fmla="*/ 40 h 285"/>
                <a:gd name="T12" fmla="*/ 90 w 534"/>
                <a:gd name="T13" fmla="*/ 271 h 285"/>
                <a:gd name="T14" fmla="*/ 104 w 534"/>
                <a:gd name="T15" fmla="*/ 285 h 285"/>
                <a:gd name="T16" fmla="*/ 429 w 534"/>
                <a:gd name="T17" fmla="*/ 285 h 285"/>
                <a:gd name="T18" fmla="*/ 443 w 534"/>
                <a:gd name="T19" fmla="*/ 271 h 285"/>
                <a:gd name="T20" fmla="*/ 443 w 534"/>
                <a:gd name="T21" fmla="*/ 40 h 285"/>
                <a:gd name="T22" fmla="*/ 513 w 534"/>
                <a:gd name="T23" fmla="*/ 140 h 285"/>
                <a:gd name="T24" fmla="*/ 522 w 534"/>
                <a:gd name="T25" fmla="*/ 140 h 285"/>
                <a:gd name="T26" fmla="*/ 532 w 534"/>
                <a:gd name="T27" fmla="*/ 136 h 285"/>
                <a:gd name="T28" fmla="*/ 532 w 534"/>
                <a:gd name="T29" fmla="*/ 124 h 285"/>
                <a:gd name="T30" fmla="*/ 532 w 534"/>
                <a:gd name="T31" fmla="*/ 124 h 285"/>
                <a:gd name="T32" fmla="*/ 443 w 534"/>
                <a:gd name="T33" fmla="*/ 0 h 285"/>
                <a:gd name="T34" fmla="*/ 90 w 534"/>
                <a:gd name="T35" fmla="*/ 0 h 285"/>
                <a:gd name="T36" fmla="*/ 320 w 534"/>
                <a:gd name="T37" fmla="*/ 112 h 285"/>
                <a:gd name="T38" fmla="*/ 213 w 534"/>
                <a:gd name="T39" fmla="*/ 112 h 285"/>
                <a:gd name="T40" fmla="*/ 199 w 534"/>
                <a:gd name="T41" fmla="*/ 98 h 285"/>
                <a:gd name="T42" fmla="*/ 213 w 534"/>
                <a:gd name="T43" fmla="*/ 84 h 285"/>
                <a:gd name="T44" fmla="*/ 320 w 534"/>
                <a:gd name="T45" fmla="*/ 84 h 285"/>
                <a:gd name="T46" fmla="*/ 334 w 534"/>
                <a:gd name="T47" fmla="*/ 98 h 285"/>
                <a:gd name="T48" fmla="*/ 320 w 534"/>
                <a:gd name="T49" fmla="*/ 11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4" h="285">
                  <a:moveTo>
                    <a:pt x="90" y="0"/>
                  </a:moveTo>
                  <a:cubicBezTo>
                    <a:pt x="2" y="124"/>
                    <a:pt x="2" y="124"/>
                    <a:pt x="2" y="124"/>
                  </a:cubicBezTo>
                  <a:cubicBezTo>
                    <a:pt x="0" y="129"/>
                    <a:pt x="0" y="133"/>
                    <a:pt x="2" y="136"/>
                  </a:cubicBezTo>
                  <a:cubicBezTo>
                    <a:pt x="14" y="140"/>
                    <a:pt x="14" y="140"/>
                    <a:pt x="14" y="140"/>
                  </a:cubicBezTo>
                  <a:cubicBezTo>
                    <a:pt x="16" y="143"/>
                    <a:pt x="21" y="143"/>
                    <a:pt x="23" y="140"/>
                  </a:cubicBezTo>
                  <a:cubicBezTo>
                    <a:pt x="90" y="40"/>
                    <a:pt x="90" y="40"/>
                    <a:pt x="90" y="40"/>
                  </a:cubicBezTo>
                  <a:cubicBezTo>
                    <a:pt x="90" y="271"/>
                    <a:pt x="90" y="271"/>
                    <a:pt x="90" y="271"/>
                  </a:cubicBezTo>
                  <a:cubicBezTo>
                    <a:pt x="90" y="278"/>
                    <a:pt x="97" y="285"/>
                    <a:pt x="104" y="285"/>
                  </a:cubicBezTo>
                  <a:cubicBezTo>
                    <a:pt x="429" y="285"/>
                    <a:pt x="429" y="285"/>
                    <a:pt x="429" y="285"/>
                  </a:cubicBezTo>
                  <a:cubicBezTo>
                    <a:pt x="436" y="285"/>
                    <a:pt x="443" y="278"/>
                    <a:pt x="443" y="271"/>
                  </a:cubicBezTo>
                  <a:cubicBezTo>
                    <a:pt x="443" y="40"/>
                    <a:pt x="443" y="40"/>
                    <a:pt x="443" y="40"/>
                  </a:cubicBezTo>
                  <a:cubicBezTo>
                    <a:pt x="513" y="140"/>
                    <a:pt x="513" y="140"/>
                    <a:pt x="513" y="140"/>
                  </a:cubicBezTo>
                  <a:cubicBezTo>
                    <a:pt x="515" y="143"/>
                    <a:pt x="518" y="143"/>
                    <a:pt x="522" y="140"/>
                  </a:cubicBezTo>
                  <a:cubicBezTo>
                    <a:pt x="532" y="136"/>
                    <a:pt x="532" y="136"/>
                    <a:pt x="532" y="136"/>
                  </a:cubicBezTo>
                  <a:cubicBezTo>
                    <a:pt x="534" y="133"/>
                    <a:pt x="534" y="129"/>
                    <a:pt x="532" y="124"/>
                  </a:cubicBezTo>
                  <a:cubicBezTo>
                    <a:pt x="532" y="124"/>
                    <a:pt x="532" y="124"/>
                    <a:pt x="532" y="124"/>
                  </a:cubicBezTo>
                  <a:cubicBezTo>
                    <a:pt x="443" y="0"/>
                    <a:pt x="443" y="0"/>
                    <a:pt x="443" y="0"/>
                  </a:cubicBezTo>
                  <a:lnTo>
                    <a:pt x="90" y="0"/>
                  </a:lnTo>
                  <a:close/>
                  <a:moveTo>
                    <a:pt x="320" y="112"/>
                  </a:moveTo>
                  <a:cubicBezTo>
                    <a:pt x="213" y="112"/>
                    <a:pt x="213" y="112"/>
                    <a:pt x="213" y="112"/>
                  </a:cubicBezTo>
                  <a:cubicBezTo>
                    <a:pt x="206" y="112"/>
                    <a:pt x="199" y="105"/>
                    <a:pt x="199" y="98"/>
                  </a:cubicBezTo>
                  <a:cubicBezTo>
                    <a:pt x="199" y="89"/>
                    <a:pt x="206" y="84"/>
                    <a:pt x="213" y="84"/>
                  </a:cubicBezTo>
                  <a:cubicBezTo>
                    <a:pt x="320" y="84"/>
                    <a:pt x="320" y="84"/>
                    <a:pt x="320" y="84"/>
                  </a:cubicBezTo>
                  <a:cubicBezTo>
                    <a:pt x="327" y="84"/>
                    <a:pt x="334" y="89"/>
                    <a:pt x="334" y="98"/>
                  </a:cubicBezTo>
                  <a:cubicBezTo>
                    <a:pt x="334" y="105"/>
                    <a:pt x="327" y="112"/>
                    <a:pt x="320" y="112"/>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10" name="Freeform 8"/>
            <p:cNvSpPr>
              <a:spLocks/>
            </p:cNvSpPr>
            <p:nvPr/>
          </p:nvSpPr>
          <p:spPr bwMode="auto">
            <a:xfrm>
              <a:off x="9424988" y="3476625"/>
              <a:ext cx="153988" cy="304800"/>
            </a:xfrm>
            <a:custGeom>
              <a:avLst/>
              <a:gdLst>
                <a:gd name="T0" fmla="*/ 65 w 91"/>
                <a:gd name="T1" fmla="*/ 78 h 180"/>
                <a:gd name="T2" fmla="*/ 65 w 91"/>
                <a:gd name="T3" fmla="*/ 180 h 180"/>
                <a:gd name="T4" fmla="*/ 91 w 91"/>
                <a:gd name="T5" fmla="*/ 180 h 180"/>
                <a:gd name="T6" fmla="*/ 91 w 91"/>
                <a:gd name="T7" fmla="*/ 74 h 180"/>
                <a:gd name="T8" fmla="*/ 82 w 91"/>
                <a:gd name="T9" fmla="*/ 56 h 180"/>
                <a:gd name="T10" fmla="*/ 39 w 91"/>
                <a:gd name="T11" fmla="*/ 13 h 180"/>
                <a:gd name="T12" fmla="*/ 8 w 91"/>
                <a:gd name="T13" fmla="*/ 0 h 180"/>
                <a:gd name="T14" fmla="*/ 4 w 91"/>
                <a:gd name="T15" fmla="*/ 0 h 180"/>
                <a:gd name="T16" fmla="*/ 0 w 91"/>
                <a:gd name="T17" fmla="*/ 0 h 180"/>
                <a:gd name="T18" fmla="*/ 60 w 91"/>
                <a:gd name="T19" fmla="*/ 61 h 180"/>
                <a:gd name="T20" fmla="*/ 65 w 91"/>
                <a:gd name="T21" fmla="*/ 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180">
                  <a:moveTo>
                    <a:pt x="65" y="78"/>
                  </a:moveTo>
                  <a:cubicBezTo>
                    <a:pt x="65" y="78"/>
                    <a:pt x="65" y="78"/>
                    <a:pt x="65" y="180"/>
                  </a:cubicBezTo>
                  <a:cubicBezTo>
                    <a:pt x="91" y="180"/>
                    <a:pt x="91" y="180"/>
                    <a:pt x="91" y="180"/>
                  </a:cubicBezTo>
                  <a:cubicBezTo>
                    <a:pt x="91" y="155"/>
                    <a:pt x="91" y="121"/>
                    <a:pt x="91" y="74"/>
                  </a:cubicBezTo>
                  <a:cubicBezTo>
                    <a:pt x="91" y="69"/>
                    <a:pt x="86" y="61"/>
                    <a:pt x="82" y="56"/>
                  </a:cubicBezTo>
                  <a:cubicBezTo>
                    <a:pt x="82" y="56"/>
                    <a:pt x="82" y="56"/>
                    <a:pt x="39" y="13"/>
                  </a:cubicBezTo>
                  <a:cubicBezTo>
                    <a:pt x="26" y="0"/>
                    <a:pt x="17" y="0"/>
                    <a:pt x="8" y="0"/>
                  </a:cubicBezTo>
                  <a:cubicBezTo>
                    <a:pt x="8" y="0"/>
                    <a:pt x="8" y="0"/>
                    <a:pt x="4" y="0"/>
                  </a:cubicBezTo>
                  <a:cubicBezTo>
                    <a:pt x="4" y="0"/>
                    <a:pt x="4" y="0"/>
                    <a:pt x="0" y="0"/>
                  </a:cubicBezTo>
                  <a:cubicBezTo>
                    <a:pt x="0" y="0"/>
                    <a:pt x="0" y="0"/>
                    <a:pt x="60" y="61"/>
                  </a:cubicBezTo>
                  <a:cubicBezTo>
                    <a:pt x="65" y="65"/>
                    <a:pt x="65" y="74"/>
                    <a:pt x="65" y="78"/>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11" name="Freeform 9"/>
            <p:cNvSpPr>
              <a:spLocks/>
            </p:cNvSpPr>
            <p:nvPr/>
          </p:nvSpPr>
          <p:spPr bwMode="auto">
            <a:xfrm>
              <a:off x="9328151" y="3476625"/>
              <a:ext cx="169863" cy="304800"/>
            </a:xfrm>
            <a:custGeom>
              <a:avLst/>
              <a:gdLst>
                <a:gd name="T0" fmla="*/ 78 w 100"/>
                <a:gd name="T1" fmla="*/ 91 h 180"/>
                <a:gd name="T2" fmla="*/ 78 w 100"/>
                <a:gd name="T3" fmla="*/ 180 h 180"/>
                <a:gd name="T4" fmla="*/ 100 w 100"/>
                <a:gd name="T5" fmla="*/ 180 h 180"/>
                <a:gd name="T6" fmla="*/ 100 w 100"/>
                <a:gd name="T7" fmla="*/ 82 h 180"/>
                <a:gd name="T8" fmla="*/ 91 w 100"/>
                <a:gd name="T9" fmla="*/ 61 h 180"/>
                <a:gd name="T10" fmla="*/ 44 w 100"/>
                <a:gd name="T11" fmla="*/ 13 h 180"/>
                <a:gd name="T12" fmla="*/ 13 w 100"/>
                <a:gd name="T13" fmla="*/ 0 h 180"/>
                <a:gd name="T14" fmla="*/ 9 w 100"/>
                <a:gd name="T15" fmla="*/ 0 h 180"/>
                <a:gd name="T16" fmla="*/ 0 w 100"/>
                <a:gd name="T17" fmla="*/ 0 h 180"/>
                <a:gd name="T18" fmla="*/ 70 w 100"/>
                <a:gd name="T19" fmla="*/ 65 h 180"/>
                <a:gd name="T20" fmla="*/ 78 w 100"/>
                <a:gd name="T21" fmla="*/ 9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80">
                  <a:moveTo>
                    <a:pt x="78" y="91"/>
                  </a:moveTo>
                  <a:cubicBezTo>
                    <a:pt x="78" y="91"/>
                    <a:pt x="78" y="91"/>
                    <a:pt x="78" y="180"/>
                  </a:cubicBezTo>
                  <a:cubicBezTo>
                    <a:pt x="100" y="180"/>
                    <a:pt x="100" y="180"/>
                    <a:pt x="100" y="180"/>
                  </a:cubicBezTo>
                  <a:cubicBezTo>
                    <a:pt x="100" y="157"/>
                    <a:pt x="100" y="125"/>
                    <a:pt x="100" y="82"/>
                  </a:cubicBezTo>
                  <a:cubicBezTo>
                    <a:pt x="100" y="74"/>
                    <a:pt x="96" y="65"/>
                    <a:pt x="91" y="61"/>
                  </a:cubicBezTo>
                  <a:cubicBezTo>
                    <a:pt x="91" y="61"/>
                    <a:pt x="91" y="61"/>
                    <a:pt x="44" y="13"/>
                  </a:cubicBezTo>
                  <a:cubicBezTo>
                    <a:pt x="31" y="0"/>
                    <a:pt x="18" y="0"/>
                    <a:pt x="13" y="0"/>
                  </a:cubicBezTo>
                  <a:cubicBezTo>
                    <a:pt x="13" y="0"/>
                    <a:pt x="13" y="0"/>
                    <a:pt x="9" y="0"/>
                  </a:cubicBezTo>
                  <a:cubicBezTo>
                    <a:pt x="9" y="0"/>
                    <a:pt x="9" y="0"/>
                    <a:pt x="0" y="0"/>
                  </a:cubicBezTo>
                  <a:cubicBezTo>
                    <a:pt x="0" y="0"/>
                    <a:pt x="1" y="0"/>
                    <a:pt x="70" y="65"/>
                  </a:cubicBezTo>
                  <a:cubicBezTo>
                    <a:pt x="79" y="74"/>
                    <a:pt x="78" y="82"/>
                    <a:pt x="78" y="91"/>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12" name="Freeform 10"/>
            <p:cNvSpPr>
              <a:spLocks noEditPoints="1"/>
            </p:cNvSpPr>
            <p:nvPr/>
          </p:nvSpPr>
          <p:spPr bwMode="auto">
            <a:xfrm>
              <a:off x="9058276" y="3476625"/>
              <a:ext cx="366713" cy="304800"/>
            </a:xfrm>
            <a:custGeom>
              <a:avLst/>
              <a:gdLst>
                <a:gd name="T0" fmla="*/ 26 w 217"/>
                <a:gd name="T1" fmla="*/ 180 h 180"/>
                <a:gd name="T2" fmla="*/ 26 w 217"/>
                <a:gd name="T3" fmla="*/ 21 h 180"/>
                <a:gd name="T4" fmla="*/ 100 w 217"/>
                <a:gd name="T5" fmla="*/ 21 h 180"/>
                <a:gd name="T6" fmla="*/ 100 w 217"/>
                <a:gd name="T7" fmla="*/ 91 h 180"/>
                <a:gd name="T8" fmla="*/ 121 w 217"/>
                <a:gd name="T9" fmla="*/ 117 h 180"/>
                <a:gd name="T10" fmla="*/ 191 w 217"/>
                <a:gd name="T11" fmla="*/ 117 h 180"/>
                <a:gd name="T12" fmla="*/ 191 w 217"/>
                <a:gd name="T13" fmla="*/ 180 h 180"/>
                <a:gd name="T14" fmla="*/ 217 w 217"/>
                <a:gd name="T15" fmla="*/ 180 h 180"/>
                <a:gd name="T16" fmla="*/ 217 w 217"/>
                <a:gd name="T17" fmla="*/ 91 h 180"/>
                <a:gd name="T18" fmla="*/ 217 w 217"/>
                <a:gd name="T19" fmla="*/ 87 h 180"/>
                <a:gd name="T20" fmla="*/ 208 w 217"/>
                <a:gd name="T21" fmla="*/ 74 h 180"/>
                <a:gd name="T22" fmla="*/ 139 w 217"/>
                <a:gd name="T23" fmla="*/ 8 h 180"/>
                <a:gd name="T24" fmla="*/ 121 w 217"/>
                <a:gd name="T25" fmla="*/ 0 h 180"/>
                <a:gd name="T26" fmla="*/ 26 w 217"/>
                <a:gd name="T27" fmla="*/ 0 h 180"/>
                <a:gd name="T28" fmla="*/ 0 w 217"/>
                <a:gd name="T29" fmla="*/ 21 h 180"/>
                <a:gd name="T30" fmla="*/ 0 w 217"/>
                <a:gd name="T31" fmla="*/ 180 h 180"/>
                <a:gd name="T32" fmla="*/ 26 w 217"/>
                <a:gd name="T33" fmla="*/ 180 h 180"/>
                <a:gd name="T34" fmla="*/ 121 w 217"/>
                <a:gd name="T35" fmla="*/ 21 h 180"/>
                <a:gd name="T36" fmla="*/ 191 w 217"/>
                <a:gd name="T37" fmla="*/ 91 h 180"/>
                <a:gd name="T38" fmla="*/ 121 w 217"/>
                <a:gd name="T39" fmla="*/ 91 h 180"/>
                <a:gd name="T40" fmla="*/ 121 w 217"/>
                <a:gd name="T41" fmla="*/ 2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7" h="180">
                  <a:moveTo>
                    <a:pt x="26" y="180"/>
                  </a:moveTo>
                  <a:cubicBezTo>
                    <a:pt x="26" y="22"/>
                    <a:pt x="26" y="21"/>
                    <a:pt x="26" y="21"/>
                  </a:cubicBezTo>
                  <a:cubicBezTo>
                    <a:pt x="100" y="21"/>
                    <a:pt x="100" y="21"/>
                    <a:pt x="100" y="21"/>
                  </a:cubicBezTo>
                  <a:cubicBezTo>
                    <a:pt x="100" y="91"/>
                    <a:pt x="100" y="91"/>
                    <a:pt x="100" y="91"/>
                  </a:cubicBezTo>
                  <a:cubicBezTo>
                    <a:pt x="100" y="104"/>
                    <a:pt x="108" y="117"/>
                    <a:pt x="121" y="117"/>
                  </a:cubicBezTo>
                  <a:cubicBezTo>
                    <a:pt x="191" y="117"/>
                    <a:pt x="191" y="117"/>
                    <a:pt x="191" y="117"/>
                  </a:cubicBezTo>
                  <a:cubicBezTo>
                    <a:pt x="191" y="143"/>
                    <a:pt x="191" y="163"/>
                    <a:pt x="191" y="180"/>
                  </a:cubicBezTo>
                  <a:cubicBezTo>
                    <a:pt x="217" y="180"/>
                    <a:pt x="217" y="180"/>
                    <a:pt x="217" y="180"/>
                  </a:cubicBezTo>
                  <a:cubicBezTo>
                    <a:pt x="217" y="91"/>
                    <a:pt x="217" y="91"/>
                    <a:pt x="217" y="91"/>
                  </a:cubicBezTo>
                  <a:cubicBezTo>
                    <a:pt x="217" y="87"/>
                    <a:pt x="217" y="87"/>
                    <a:pt x="217" y="87"/>
                  </a:cubicBezTo>
                  <a:cubicBezTo>
                    <a:pt x="217" y="83"/>
                    <a:pt x="215" y="80"/>
                    <a:pt x="208" y="74"/>
                  </a:cubicBezTo>
                  <a:cubicBezTo>
                    <a:pt x="138" y="9"/>
                    <a:pt x="139" y="8"/>
                    <a:pt x="139" y="8"/>
                  </a:cubicBezTo>
                  <a:cubicBezTo>
                    <a:pt x="133" y="2"/>
                    <a:pt x="127" y="0"/>
                    <a:pt x="121" y="0"/>
                  </a:cubicBezTo>
                  <a:cubicBezTo>
                    <a:pt x="26" y="0"/>
                    <a:pt x="26" y="0"/>
                    <a:pt x="26" y="0"/>
                  </a:cubicBezTo>
                  <a:cubicBezTo>
                    <a:pt x="13" y="0"/>
                    <a:pt x="0" y="8"/>
                    <a:pt x="0" y="21"/>
                  </a:cubicBezTo>
                  <a:cubicBezTo>
                    <a:pt x="0" y="97"/>
                    <a:pt x="0" y="147"/>
                    <a:pt x="0" y="180"/>
                  </a:cubicBezTo>
                  <a:lnTo>
                    <a:pt x="26" y="180"/>
                  </a:lnTo>
                  <a:close/>
                  <a:moveTo>
                    <a:pt x="121" y="21"/>
                  </a:moveTo>
                  <a:cubicBezTo>
                    <a:pt x="191" y="91"/>
                    <a:pt x="191" y="91"/>
                    <a:pt x="191" y="91"/>
                  </a:cubicBezTo>
                  <a:cubicBezTo>
                    <a:pt x="121" y="91"/>
                    <a:pt x="121" y="91"/>
                    <a:pt x="121" y="91"/>
                  </a:cubicBezTo>
                  <a:cubicBezTo>
                    <a:pt x="121" y="21"/>
                    <a:pt x="121" y="21"/>
                    <a:pt x="121" y="21"/>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grpSp>
      <p:pic>
        <p:nvPicPr>
          <p:cNvPr id="13"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7522388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Containers</a:t>
            </a:r>
          </a:p>
        </p:txBody>
      </p:sp>
      <p:sp>
        <p:nvSpPr>
          <p:cNvPr id="18434" name="Espace réservé du contenu 2"/>
          <p:cNvSpPr>
            <a:spLocks noGrp="1"/>
          </p:cNvSpPr>
          <p:nvPr>
            <p:ph idx="1"/>
          </p:nvPr>
        </p:nvSpPr>
        <p:spPr>
          <a:xfrm>
            <a:off x="3635896" y="1128713"/>
            <a:ext cx="5257279" cy="4230687"/>
          </a:xfrm>
        </p:spPr>
        <p:txBody>
          <a:bodyPr anchor="t"/>
          <a:lstStyle/>
          <a:p>
            <a:pPr marL="0" indent="0" algn="ctr" defTabSz="914400">
              <a:spcBef>
                <a:spcPts val="0"/>
              </a:spcBef>
              <a:spcAft>
                <a:spcPts val="0"/>
              </a:spcAft>
              <a:buSzPct val="75000"/>
              <a:buNone/>
              <a:defRPr/>
            </a:pPr>
            <a:endParaRPr lang="en-US" sz="2800" kern="0" dirty="0" smtClean="0"/>
          </a:p>
          <a:p>
            <a:pPr marL="0" indent="0" algn="ctr" defTabSz="914400">
              <a:spcBef>
                <a:spcPts val="0"/>
              </a:spcBef>
              <a:spcAft>
                <a:spcPts val="0"/>
              </a:spcAft>
              <a:buSzPct val="75000"/>
              <a:buNone/>
              <a:defRPr/>
            </a:pPr>
            <a:r>
              <a:rPr lang="en-US" sz="2800" kern="0" dirty="0" smtClean="0"/>
              <a:t>Let’s create and use </a:t>
            </a:r>
            <a:br>
              <a:rPr lang="en-US" sz="2800" kern="0" dirty="0" smtClean="0"/>
            </a:br>
            <a:r>
              <a:rPr lang="en-US" sz="2800" kern="0" dirty="0" smtClean="0"/>
              <a:t>containers together!</a:t>
            </a:r>
          </a:p>
          <a:p>
            <a:pPr marL="0" indent="0" algn="ctr" defTabSz="914400">
              <a:spcBef>
                <a:spcPts val="0"/>
              </a:spcBef>
              <a:spcAft>
                <a:spcPts val="0"/>
              </a:spcAft>
              <a:buSzPct val="75000"/>
              <a:buNone/>
              <a:defRPr/>
            </a:pPr>
            <a:endParaRPr lang="fr-FR" kern="0" dirty="0"/>
          </a:p>
          <a:p>
            <a:pPr marL="0" indent="0" algn="ctr" defTabSz="914400">
              <a:spcBef>
                <a:spcPts val="0"/>
              </a:spcBef>
              <a:spcAft>
                <a:spcPts val="0"/>
              </a:spcAft>
              <a:buSzPct val="75000"/>
              <a:buNone/>
              <a:defRPr/>
            </a:pPr>
            <a:r>
              <a:rPr lang="fr-FR" kern="0" dirty="0" smtClean="0"/>
              <a:t>The </a:t>
            </a:r>
            <a:r>
              <a:rPr lang="fr-FR" kern="0" dirty="0" err="1" smtClean="0"/>
              <a:t>following</a:t>
            </a:r>
            <a:r>
              <a:rPr lang="fr-FR" kern="0" dirty="0" smtClean="0"/>
              <a:t> slides </a:t>
            </a:r>
            <a:r>
              <a:rPr lang="fr-FR" kern="0" dirty="0" err="1" smtClean="0"/>
              <a:t>will</a:t>
            </a:r>
            <a:r>
              <a:rPr lang="fr-FR" kern="0" dirty="0" smtClean="0"/>
              <a:t> </a:t>
            </a:r>
            <a:r>
              <a:rPr lang="fr-FR" kern="0" dirty="0" err="1" smtClean="0"/>
              <a:t>be</a:t>
            </a:r>
            <a:r>
              <a:rPr lang="fr-FR" kern="0" dirty="0" smtClean="0"/>
              <a:t> a </a:t>
            </a:r>
            <a:br>
              <a:rPr lang="fr-FR" kern="0" dirty="0" smtClean="0"/>
            </a:br>
            <a:r>
              <a:rPr lang="fr-FR" b="1" kern="0" dirty="0" err="1" smtClean="0"/>
              <a:t>step</a:t>
            </a:r>
            <a:r>
              <a:rPr lang="fr-FR" b="1" kern="0" dirty="0" smtClean="0"/>
              <a:t>-by-</a:t>
            </a:r>
            <a:r>
              <a:rPr lang="fr-FR" b="1" kern="0" dirty="0" err="1" smtClean="0"/>
              <a:t>step</a:t>
            </a:r>
            <a:r>
              <a:rPr lang="fr-FR" b="1" kern="0" dirty="0" smtClean="0"/>
              <a:t> </a:t>
            </a:r>
            <a:r>
              <a:rPr lang="fr-FR" kern="0" dirty="0" smtClean="0"/>
              <a:t/>
            </a:r>
            <a:br>
              <a:rPr lang="fr-FR" kern="0" dirty="0" smtClean="0"/>
            </a:br>
            <a:r>
              <a:rPr lang="fr-FR" kern="0" dirty="0" smtClean="0"/>
              <a:t>blob </a:t>
            </a:r>
            <a:r>
              <a:rPr lang="fr-FR" kern="0" dirty="0" err="1" smtClean="0"/>
              <a:t>storage</a:t>
            </a:r>
            <a:r>
              <a:rPr lang="fr-FR" kern="0" dirty="0" smtClean="0"/>
              <a:t> </a:t>
            </a:r>
            <a:r>
              <a:rPr lang="fr-FR" kern="0" dirty="0" err="1" smtClean="0"/>
              <a:t>discovery</a:t>
            </a:r>
            <a:endParaRPr lang="fr-FR" kern="0" dirty="0" smtClean="0"/>
          </a:p>
        </p:txBody>
      </p:sp>
      <p:sp>
        <p:nvSpPr>
          <p:cNvPr id="18435" name="Espace réservé du contenu 3"/>
          <p:cNvSpPr>
            <a:spLocks noGrp="1"/>
          </p:cNvSpPr>
          <p:nvPr>
            <p:ph sz="quarter" idx="13"/>
          </p:nvPr>
        </p:nvSpPr>
        <p:spPr/>
        <p:txBody>
          <a:bodyPr/>
          <a:lstStyle/>
          <a:p>
            <a:r>
              <a:rPr lang="fr-FR" dirty="0" smtClean="0"/>
              <a:t>Blob Storage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grpSp>
        <p:nvGrpSpPr>
          <p:cNvPr id="8" name="Group 5"/>
          <p:cNvGrpSpPr/>
          <p:nvPr/>
        </p:nvGrpSpPr>
        <p:grpSpPr>
          <a:xfrm>
            <a:off x="352790" y="1849388"/>
            <a:ext cx="2206260" cy="1996881"/>
            <a:chOff x="8858251" y="3476625"/>
            <a:chExt cx="903288" cy="817563"/>
          </a:xfrm>
          <a:solidFill>
            <a:srgbClr val="79C400"/>
          </a:solidFill>
        </p:grpSpPr>
        <p:sp>
          <p:nvSpPr>
            <p:cNvPr id="9" name="Freeform 7"/>
            <p:cNvSpPr>
              <a:spLocks noEditPoints="1"/>
            </p:cNvSpPr>
            <p:nvPr/>
          </p:nvSpPr>
          <p:spPr bwMode="auto">
            <a:xfrm>
              <a:off x="8858251" y="3811588"/>
              <a:ext cx="903288" cy="482600"/>
            </a:xfrm>
            <a:custGeom>
              <a:avLst/>
              <a:gdLst>
                <a:gd name="T0" fmla="*/ 90 w 534"/>
                <a:gd name="T1" fmla="*/ 0 h 285"/>
                <a:gd name="T2" fmla="*/ 2 w 534"/>
                <a:gd name="T3" fmla="*/ 124 h 285"/>
                <a:gd name="T4" fmla="*/ 2 w 534"/>
                <a:gd name="T5" fmla="*/ 136 h 285"/>
                <a:gd name="T6" fmla="*/ 14 w 534"/>
                <a:gd name="T7" fmla="*/ 140 h 285"/>
                <a:gd name="T8" fmla="*/ 23 w 534"/>
                <a:gd name="T9" fmla="*/ 140 h 285"/>
                <a:gd name="T10" fmla="*/ 90 w 534"/>
                <a:gd name="T11" fmla="*/ 40 h 285"/>
                <a:gd name="T12" fmla="*/ 90 w 534"/>
                <a:gd name="T13" fmla="*/ 271 h 285"/>
                <a:gd name="T14" fmla="*/ 104 w 534"/>
                <a:gd name="T15" fmla="*/ 285 h 285"/>
                <a:gd name="T16" fmla="*/ 429 w 534"/>
                <a:gd name="T17" fmla="*/ 285 h 285"/>
                <a:gd name="T18" fmla="*/ 443 w 534"/>
                <a:gd name="T19" fmla="*/ 271 h 285"/>
                <a:gd name="T20" fmla="*/ 443 w 534"/>
                <a:gd name="T21" fmla="*/ 40 h 285"/>
                <a:gd name="T22" fmla="*/ 513 w 534"/>
                <a:gd name="T23" fmla="*/ 140 h 285"/>
                <a:gd name="T24" fmla="*/ 522 w 534"/>
                <a:gd name="T25" fmla="*/ 140 h 285"/>
                <a:gd name="T26" fmla="*/ 532 w 534"/>
                <a:gd name="T27" fmla="*/ 136 h 285"/>
                <a:gd name="T28" fmla="*/ 532 w 534"/>
                <a:gd name="T29" fmla="*/ 124 h 285"/>
                <a:gd name="T30" fmla="*/ 532 w 534"/>
                <a:gd name="T31" fmla="*/ 124 h 285"/>
                <a:gd name="T32" fmla="*/ 443 w 534"/>
                <a:gd name="T33" fmla="*/ 0 h 285"/>
                <a:gd name="T34" fmla="*/ 90 w 534"/>
                <a:gd name="T35" fmla="*/ 0 h 285"/>
                <a:gd name="T36" fmla="*/ 320 w 534"/>
                <a:gd name="T37" fmla="*/ 112 h 285"/>
                <a:gd name="T38" fmla="*/ 213 w 534"/>
                <a:gd name="T39" fmla="*/ 112 h 285"/>
                <a:gd name="T40" fmla="*/ 199 w 534"/>
                <a:gd name="T41" fmla="*/ 98 h 285"/>
                <a:gd name="T42" fmla="*/ 213 w 534"/>
                <a:gd name="T43" fmla="*/ 84 h 285"/>
                <a:gd name="T44" fmla="*/ 320 w 534"/>
                <a:gd name="T45" fmla="*/ 84 h 285"/>
                <a:gd name="T46" fmla="*/ 334 w 534"/>
                <a:gd name="T47" fmla="*/ 98 h 285"/>
                <a:gd name="T48" fmla="*/ 320 w 534"/>
                <a:gd name="T49" fmla="*/ 11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4" h="285">
                  <a:moveTo>
                    <a:pt x="90" y="0"/>
                  </a:moveTo>
                  <a:cubicBezTo>
                    <a:pt x="2" y="124"/>
                    <a:pt x="2" y="124"/>
                    <a:pt x="2" y="124"/>
                  </a:cubicBezTo>
                  <a:cubicBezTo>
                    <a:pt x="0" y="129"/>
                    <a:pt x="0" y="133"/>
                    <a:pt x="2" y="136"/>
                  </a:cubicBezTo>
                  <a:cubicBezTo>
                    <a:pt x="14" y="140"/>
                    <a:pt x="14" y="140"/>
                    <a:pt x="14" y="140"/>
                  </a:cubicBezTo>
                  <a:cubicBezTo>
                    <a:pt x="16" y="143"/>
                    <a:pt x="21" y="143"/>
                    <a:pt x="23" y="140"/>
                  </a:cubicBezTo>
                  <a:cubicBezTo>
                    <a:pt x="90" y="40"/>
                    <a:pt x="90" y="40"/>
                    <a:pt x="90" y="40"/>
                  </a:cubicBezTo>
                  <a:cubicBezTo>
                    <a:pt x="90" y="271"/>
                    <a:pt x="90" y="271"/>
                    <a:pt x="90" y="271"/>
                  </a:cubicBezTo>
                  <a:cubicBezTo>
                    <a:pt x="90" y="278"/>
                    <a:pt x="97" y="285"/>
                    <a:pt x="104" y="285"/>
                  </a:cubicBezTo>
                  <a:cubicBezTo>
                    <a:pt x="429" y="285"/>
                    <a:pt x="429" y="285"/>
                    <a:pt x="429" y="285"/>
                  </a:cubicBezTo>
                  <a:cubicBezTo>
                    <a:pt x="436" y="285"/>
                    <a:pt x="443" y="278"/>
                    <a:pt x="443" y="271"/>
                  </a:cubicBezTo>
                  <a:cubicBezTo>
                    <a:pt x="443" y="40"/>
                    <a:pt x="443" y="40"/>
                    <a:pt x="443" y="40"/>
                  </a:cubicBezTo>
                  <a:cubicBezTo>
                    <a:pt x="513" y="140"/>
                    <a:pt x="513" y="140"/>
                    <a:pt x="513" y="140"/>
                  </a:cubicBezTo>
                  <a:cubicBezTo>
                    <a:pt x="515" y="143"/>
                    <a:pt x="518" y="143"/>
                    <a:pt x="522" y="140"/>
                  </a:cubicBezTo>
                  <a:cubicBezTo>
                    <a:pt x="532" y="136"/>
                    <a:pt x="532" y="136"/>
                    <a:pt x="532" y="136"/>
                  </a:cubicBezTo>
                  <a:cubicBezTo>
                    <a:pt x="534" y="133"/>
                    <a:pt x="534" y="129"/>
                    <a:pt x="532" y="124"/>
                  </a:cubicBezTo>
                  <a:cubicBezTo>
                    <a:pt x="532" y="124"/>
                    <a:pt x="532" y="124"/>
                    <a:pt x="532" y="124"/>
                  </a:cubicBezTo>
                  <a:cubicBezTo>
                    <a:pt x="443" y="0"/>
                    <a:pt x="443" y="0"/>
                    <a:pt x="443" y="0"/>
                  </a:cubicBezTo>
                  <a:lnTo>
                    <a:pt x="90" y="0"/>
                  </a:lnTo>
                  <a:close/>
                  <a:moveTo>
                    <a:pt x="320" y="112"/>
                  </a:moveTo>
                  <a:cubicBezTo>
                    <a:pt x="213" y="112"/>
                    <a:pt x="213" y="112"/>
                    <a:pt x="213" y="112"/>
                  </a:cubicBezTo>
                  <a:cubicBezTo>
                    <a:pt x="206" y="112"/>
                    <a:pt x="199" y="105"/>
                    <a:pt x="199" y="98"/>
                  </a:cubicBezTo>
                  <a:cubicBezTo>
                    <a:pt x="199" y="89"/>
                    <a:pt x="206" y="84"/>
                    <a:pt x="213" y="84"/>
                  </a:cubicBezTo>
                  <a:cubicBezTo>
                    <a:pt x="320" y="84"/>
                    <a:pt x="320" y="84"/>
                    <a:pt x="320" y="84"/>
                  </a:cubicBezTo>
                  <a:cubicBezTo>
                    <a:pt x="327" y="84"/>
                    <a:pt x="334" y="89"/>
                    <a:pt x="334" y="98"/>
                  </a:cubicBezTo>
                  <a:cubicBezTo>
                    <a:pt x="334" y="105"/>
                    <a:pt x="327" y="112"/>
                    <a:pt x="320" y="112"/>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10" name="Freeform 8"/>
            <p:cNvSpPr>
              <a:spLocks/>
            </p:cNvSpPr>
            <p:nvPr/>
          </p:nvSpPr>
          <p:spPr bwMode="auto">
            <a:xfrm>
              <a:off x="9424988" y="3476625"/>
              <a:ext cx="153988" cy="304800"/>
            </a:xfrm>
            <a:custGeom>
              <a:avLst/>
              <a:gdLst>
                <a:gd name="T0" fmla="*/ 65 w 91"/>
                <a:gd name="T1" fmla="*/ 78 h 180"/>
                <a:gd name="T2" fmla="*/ 65 w 91"/>
                <a:gd name="T3" fmla="*/ 180 h 180"/>
                <a:gd name="T4" fmla="*/ 91 w 91"/>
                <a:gd name="T5" fmla="*/ 180 h 180"/>
                <a:gd name="T6" fmla="*/ 91 w 91"/>
                <a:gd name="T7" fmla="*/ 74 h 180"/>
                <a:gd name="T8" fmla="*/ 82 w 91"/>
                <a:gd name="T9" fmla="*/ 56 h 180"/>
                <a:gd name="T10" fmla="*/ 39 w 91"/>
                <a:gd name="T11" fmla="*/ 13 h 180"/>
                <a:gd name="T12" fmla="*/ 8 w 91"/>
                <a:gd name="T13" fmla="*/ 0 h 180"/>
                <a:gd name="T14" fmla="*/ 4 w 91"/>
                <a:gd name="T15" fmla="*/ 0 h 180"/>
                <a:gd name="T16" fmla="*/ 0 w 91"/>
                <a:gd name="T17" fmla="*/ 0 h 180"/>
                <a:gd name="T18" fmla="*/ 60 w 91"/>
                <a:gd name="T19" fmla="*/ 61 h 180"/>
                <a:gd name="T20" fmla="*/ 65 w 91"/>
                <a:gd name="T21" fmla="*/ 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180">
                  <a:moveTo>
                    <a:pt x="65" y="78"/>
                  </a:moveTo>
                  <a:cubicBezTo>
                    <a:pt x="65" y="78"/>
                    <a:pt x="65" y="78"/>
                    <a:pt x="65" y="180"/>
                  </a:cubicBezTo>
                  <a:cubicBezTo>
                    <a:pt x="91" y="180"/>
                    <a:pt x="91" y="180"/>
                    <a:pt x="91" y="180"/>
                  </a:cubicBezTo>
                  <a:cubicBezTo>
                    <a:pt x="91" y="155"/>
                    <a:pt x="91" y="121"/>
                    <a:pt x="91" y="74"/>
                  </a:cubicBezTo>
                  <a:cubicBezTo>
                    <a:pt x="91" y="69"/>
                    <a:pt x="86" y="61"/>
                    <a:pt x="82" y="56"/>
                  </a:cubicBezTo>
                  <a:cubicBezTo>
                    <a:pt x="82" y="56"/>
                    <a:pt x="82" y="56"/>
                    <a:pt x="39" y="13"/>
                  </a:cubicBezTo>
                  <a:cubicBezTo>
                    <a:pt x="26" y="0"/>
                    <a:pt x="17" y="0"/>
                    <a:pt x="8" y="0"/>
                  </a:cubicBezTo>
                  <a:cubicBezTo>
                    <a:pt x="8" y="0"/>
                    <a:pt x="8" y="0"/>
                    <a:pt x="4" y="0"/>
                  </a:cubicBezTo>
                  <a:cubicBezTo>
                    <a:pt x="4" y="0"/>
                    <a:pt x="4" y="0"/>
                    <a:pt x="0" y="0"/>
                  </a:cubicBezTo>
                  <a:cubicBezTo>
                    <a:pt x="0" y="0"/>
                    <a:pt x="0" y="0"/>
                    <a:pt x="60" y="61"/>
                  </a:cubicBezTo>
                  <a:cubicBezTo>
                    <a:pt x="65" y="65"/>
                    <a:pt x="65" y="74"/>
                    <a:pt x="65" y="78"/>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11" name="Freeform 9"/>
            <p:cNvSpPr>
              <a:spLocks/>
            </p:cNvSpPr>
            <p:nvPr/>
          </p:nvSpPr>
          <p:spPr bwMode="auto">
            <a:xfrm>
              <a:off x="9328151" y="3476625"/>
              <a:ext cx="169863" cy="304800"/>
            </a:xfrm>
            <a:custGeom>
              <a:avLst/>
              <a:gdLst>
                <a:gd name="T0" fmla="*/ 78 w 100"/>
                <a:gd name="T1" fmla="*/ 91 h 180"/>
                <a:gd name="T2" fmla="*/ 78 w 100"/>
                <a:gd name="T3" fmla="*/ 180 h 180"/>
                <a:gd name="T4" fmla="*/ 100 w 100"/>
                <a:gd name="T5" fmla="*/ 180 h 180"/>
                <a:gd name="T6" fmla="*/ 100 w 100"/>
                <a:gd name="T7" fmla="*/ 82 h 180"/>
                <a:gd name="T8" fmla="*/ 91 w 100"/>
                <a:gd name="T9" fmla="*/ 61 h 180"/>
                <a:gd name="T10" fmla="*/ 44 w 100"/>
                <a:gd name="T11" fmla="*/ 13 h 180"/>
                <a:gd name="T12" fmla="*/ 13 w 100"/>
                <a:gd name="T13" fmla="*/ 0 h 180"/>
                <a:gd name="T14" fmla="*/ 9 w 100"/>
                <a:gd name="T15" fmla="*/ 0 h 180"/>
                <a:gd name="T16" fmla="*/ 0 w 100"/>
                <a:gd name="T17" fmla="*/ 0 h 180"/>
                <a:gd name="T18" fmla="*/ 70 w 100"/>
                <a:gd name="T19" fmla="*/ 65 h 180"/>
                <a:gd name="T20" fmla="*/ 78 w 100"/>
                <a:gd name="T21" fmla="*/ 9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80">
                  <a:moveTo>
                    <a:pt x="78" y="91"/>
                  </a:moveTo>
                  <a:cubicBezTo>
                    <a:pt x="78" y="91"/>
                    <a:pt x="78" y="91"/>
                    <a:pt x="78" y="180"/>
                  </a:cubicBezTo>
                  <a:cubicBezTo>
                    <a:pt x="100" y="180"/>
                    <a:pt x="100" y="180"/>
                    <a:pt x="100" y="180"/>
                  </a:cubicBezTo>
                  <a:cubicBezTo>
                    <a:pt x="100" y="157"/>
                    <a:pt x="100" y="125"/>
                    <a:pt x="100" y="82"/>
                  </a:cubicBezTo>
                  <a:cubicBezTo>
                    <a:pt x="100" y="74"/>
                    <a:pt x="96" y="65"/>
                    <a:pt x="91" y="61"/>
                  </a:cubicBezTo>
                  <a:cubicBezTo>
                    <a:pt x="91" y="61"/>
                    <a:pt x="91" y="61"/>
                    <a:pt x="44" y="13"/>
                  </a:cubicBezTo>
                  <a:cubicBezTo>
                    <a:pt x="31" y="0"/>
                    <a:pt x="18" y="0"/>
                    <a:pt x="13" y="0"/>
                  </a:cubicBezTo>
                  <a:cubicBezTo>
                    <a:pt x="13" y="0"/>
                    <a:pt x="13" y="0"/>
                    <a:pt x="9" y="0"/>
                  </a:cubicBezTo>
                  <a:cubicBezTo>
                    <a:pt x="9" y="0"/>
                    <a:pt x="9" y="0"/>
                    <a:pt x="0" y="0"/>
                  </a:cubicBezTo>
                  <a:cubicBezTo>
                    <a:pt x="0" y="0"/>
                    <a:pt x="1" y="0"/>
                    <a:pt x="70" y="65"/>
                  </a:cubicBezTo>
                  <a:cubicBezTo>
                    <a:pt x="79" y="74"/>
                    <a:pt x="78" y="82"/>
                    <a:pt x="78" y="91"/>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12" name="Freeform 10"/>
            <p:cNvSpPr>
              <a:spLocks noEditPoints="1"/>
            </p:cNvSpPr>
            <p:nvPr/>
          </p:nvSpPr>
          <p:spPr bwMode="auto">
            <a:xfrm>
              <a:off x="9058276" y="3476625"/>
              <a:ext cx="366713" cy="304800"/>
            </a:xfrm>
            <a:custGeom>
              <a:avLst/>
              <a:gdLst>
                <a:gd name="T0" fmla="*/ 26 w 217"/>
                <a:gd name="T1" fmla="*/ 180 h 180"/>
                <a:gd name="T2" fmla="*/ 26 w 217"/>
                <a:gd name="T3" fmla="*/ 21 h 180"/>
                <a:gd name="T4" fmla="*/ 100 w 217"/>
                <a:gd name="T5" fmla="*/ 21 h 180"/>
                <a:gd name="T6" fmla="*/ 100 w 217"/>
                <a:gd name="T7" fmla="*/ 91 h 180"/>
                <a:gd name="T8" fmla="*/ 121 w 217"/>
                <a:gd name="T9" fmla="*/ 117 h 180"/>
                <a:gd name="T10" fmla="*/ 191 w 217"/>
                <a:gd name="T11" fmla="*/ 117 h 180"/>
                <a:gd name="T12" fmla="*/ 191 w 217"/>
                <a:gd name="T13" fmla="*/ 180 h 180"/>
                <a:gd name="T14" fmla="*/ 217 w 217"/>
                <a:gd name="T15" fmla="*/ 180 h 180"/>
                <a:gd name="T16" fmla="*/ 217 w 217"/>
                <a:gd name="T17" fmla="*/ 91 h 180"/>
                <a:gd name="T18" fmla="*/ 217 w 217"/>
                <a:gd name="T19" fmla="*/ 87 h 180"/>
                <a:gd name="T20" fmla="*/ 208 w 217"/>
                <a:gd name="T21" fmla="*/ 74 h 180"/>
                <a:gd name="T22" fmla="*/ 139 w 217"/>
                <a:gd name="T23" fmla="*/ 8 h 180"/>
                <a:gd name="T24" fmla="*/ 121 w 217"/>
                <a:gd name="T25" fmla="*/ 0 h 180"/>
                <a:gd name="T26" fmla="*/ 26 w 217"/>
                <a:gd name="T27" fmla="*/ 0 h 180"/>
                <a:gd name="T28" fmla="*/ 0 w 217"/>
                <a:gd name="T29" fmla="*/ 21 h 180"/>
                <a:gd name="T30" fmla="*/ 0 w 217"/>
                <a:gd name="T31" fmla="*/ 180 h 180"/>
                <a:gd name="T32" fmla="*/ 26 w 217"/>
                <a:gd name="T33" fmla="*/ 180 h 180"/>
                <a:gd name="T34" fmla="*/ 121 w 217"/>
                <a:gd name="T35" fmla="*/ 21 h 180"/>
                <a:gd name="T36" fmla="*/ 191 w 217"/>
                <a:gd name="T37" fmla="*/ 91 h 180"/>
                <a:gd name="T38" fmla="*/ 121 w 217"/>
                <a:gd name="T39" fmla="*/ 91 h 180"/>
                <a:gd name="T40" fmla="*/ 121 w 217"/>
                <a:gd name="T41" fmla="*/ 2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7" h="180">
                  <a:moveTo>
                    <a:pt x="26" y="180"/>
                  </a:moveTo>
                  <a:cubicBezTo>
                    <a:pt x="26" y="22"/>
                    <a:pt x="26" y="21"/>
                    <a:pt x="26" y="21"/>
                  </a:cubicBezTo>
                  <a:cubicBezTo>
                    <a:pt x="100" y="21"/>
                    <a:pt x="100" y="21"/>
                    <a:pt x="100" y="21"/>
                  </a:cubicBezTo>
                  <a:cubicBezTo>
                    <a:pt x="100" y="91"/>
                    <a:pt x="100" y="91"/>
                    <a:pt x="100" y="91"/>
                  </a:cubicBezTo>
                  <a:cubicBezTo>
                    <a:pt x="100" y="104"/>
                    <a:pt x="108" y="117"/>
                    <a:pt x="121" y="117"/>
                  </a:cubicBezTo>
                  <a:cubicBezTo>
                    <a:pt x="191" y="117"/>
                    <a:pt x="191" y="117"/>
                    <a:pt x="191" y="117"/>
                  </a:cubicBezTo>
                  <a:cubicBezTo>
                    <a:pt x="191" y="143"/>
                    <a:pt x="191" y="163"/>
                    <a:pt x="191" y="180"/>
                  </a:cubicBezTo>
                  <a:cubicBezTo>
                    <a:pt x="217" y="180"/>
                    <a:pt x="217" y="180"/>
                    <a:pt x="217" y="180"/>
                  </a:cubicBezTo>
                  <a:cubicBezTo>
                    <a:pt x="217" y="91"/>
                    <a:pt x="217" y="91"/>
                    <a:pt x="217" y="91"/>
                  </a:cubicBezTo>
                  <a:cubicBezTo>
                    <a:pt x="217" y="87"/>
                    <a:pt x="217" y="87"/>
                    <a:pt x="217" y="87"/>
                  </a:cubicBezTo>
                  <a:cubicBezTo>
                    <a:pt x="217" y="83"/>
                    <a:pt x="215" y="80"/>
                    <a:pt x="208" y="74"/>
                  </a:cubicBezTo>
                  <a:cubicBezTo>
                    <a:pt x="138" y="9"/>
                    <a:pt x="139" y="8"/>
                    <a:pt x="139" y="8"/>
                  </a:cubicBezTo>
                  <a:cubicBezTo>
                    <a:pt x="133" y="2"/>
                    <a:pt x="127" y="0"/>
                    <a:pt x="121" y="0"/>
                  </a:cubicBezTo>
                  <a:cubicBezTo>
                    <a:pt x="26" y="0"/>
                    <a:pt x="26" y="0"/>
                    <a:pt x="26" y="0"/>
                  </a:cubicBezTo>
                  <a:cubicBezTo>
                    <a:pt x="13" y="0"/>
                    <a:pt x="0" y="8"/>
                    <a:pt x="0" y="21"/>
                  </a:cubicBezTo>
                  <a:cubicBezTo>
                    <a:pt x="0" y="97"/>
                    <a:pt x="0" y="147"/>
                    <a:pt x="0" y="180"/>
                  </a:cubicBezTo>
                  <a:lnTo>
                    <a:pt x="26" y="180"/>
                  </a:lnTo>
                  <a:close/>
                  <a:moveTo>
                    <a:pt x="121" y="21"/>
                  </a:moveTo>
                  <a:cubicBezTo>
                    <a:pt x="191" y="91"/>
                    <a:pt x="191" y="91"/>
                    <a:pt x="191" y="91"/>
                  </a:cubicBezTo>
                  <a:cubicBezTo>
                    <a:pt x="121" y="91"/>
                    <a:pt x="121" y="91"/>
                    <a:pt x="121" y="91"/>
                  </a:cubicBezTo>
                  <a:cubicBezTo>
                    <a:pt x="121" y="21"/>
                    <a:pt x="121" y="21"/>
                    <a:pt x="121" y="21"/>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grpSp>
      <p:pic>
        <p:nvPicPr>
          <p:cNvPr id="13"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9768977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Create</a:t>
            </a:r>
            <a:r>
              <a:rPr lang="fr-FR" dirty="0" smtClean="0">
                <a:ea typeface="ＭＳ Ｐゴシック" pitchFamily="34" charset="-128"/>
              </a:rPr>
              <a:t> a Container</a:t>
            </a:r>
          </a:p>
        </p:txBody>
      </p:sp>
      <p:sp>
        <p:nvSpPr>
          <p:cNvPr id="18434" name="Espace réservé du contenu 2"/>
          <p:cNvSpPr>
            <a:spLocks noGrp="1"/>
          </p:cNvSpPr>
          <p:nvPr>
            <p:ph idx="1"/>
          </p:nvPr>
        </p:nvSpPr>
        <p:spPr/>
        <p:txBody>
          <a:bodyPr anchor="t"/>
          <a:lstStyle/>
          <a:p>
            <a:pPr defTabSz="914400">
              <a:spcAft>
                <a:spcPct val="30000"/>
              </a:spcAft>
              <a:buSzPct val="75000"/>
              <a:defRPr/>
            </a:pPr>
            <a:r>
              <a:rPr lang="en-US" sz="2800" kern="0" dirty="0" smtClean="0"/>
              <a:t>Open the “Server Explorer”</a:t>
            </a:r>
          </a:p>
          <a:p>
            <a:pPr lvl="1" defTabSz="914400">
              <a:spcAft>
                <a:spcPct val="30000"/>
              </a:spcAft>
              <a:buSzPct val="75000"/>
              <a:defRPr/>
            </a:pPr>
            <a:r>
              <a:rPr lang="fr-FR" kern="0" dirty="0" err="1" smtClean="0"/>
              <a:t>Deploy</a:t>
            </a:r>
            <a:r>
              <a:rPr lang="fr-FR" kern="0" dirty="0" smtClean="0"/>
              <a:t> the </a:t>
            </a:r>
            <a:r>
              <a:rPr lang="en-US" kern="0" dirty="0" smtClean="0"/>
              <a:t>“Azure (not connected)” root </a:t>
            </a:r>
            <a:r>
              <a:rPr lang="en-US" kern="0" dirty="0" smtClean="0"/>
              <a:t>element (</a:t>
            </a:r>
            <a:r>
              <a:rPr lang="en-US" kern="0" dirty="0" err="1" smtClean="0"/>
              <a:t>Affichage</a:t>
            </a:r>
            <a:r>
              <a:rPr lang="en-US" kern="0" dirty="0" smtClean="0"/>
              <a:t> -&gt; </a:t>
            </a:r>
            <a:r>
              <a:rPr lang="en-US" kern="0" dirty="0" err="1" smtClean="0"/>
              <a:t>Explorateur</a:t>
            </a:r>
            <a:r>
              <a:rPr lang="en-US" kern="0" dirty="0" smtClean="0"/>
              <a:t> de </a:t>
            </a:r>
            <a:r>
              <a:rPr lang="en-US" kern="0" dirty="0" err="1" smtClean="0"/>
              <a:t>serveurs</a:t>
            </a:r>
            <a:r>
              <a:rPr lang="en-US" kern="0" dirty="0" smtClean="0"/>
              <a:t>). Proceed with Supinfo address (no need to have an “abonnements”)</a:t>
            </a:r>
            <a:endParaRPr lang="en-US" kern="0" dirty="0" smtClean="0"/>
          </a:p>
          <a:p>
            <a:pPr lvl="1" defTabSz="914400">
              <a:spcAft>
                <a:spcPct val="30000"/>
              </a:spcAft>
              <a:buSzPct val="75000"/>
              <a:defRPr/>
            </a:pPr>
            <a:r>
              <a:rPr lang="fr-FR" kern="0" dirty="0" err="1" smtClean="0"/>
              <a:t>Deploy</a:t>
            </a:r>
            <a:r>
              <a:rPr lang="fr-FR" kern="0" dirty="0" smtClean="0"/>
              <a:t> </a:t>
            </a:r>
            <a:r>
              <a:rPr lang="en-US" kern="0" dirty="0" smtClean="0"/>
              <a:t>“Storage” -&gt; “Development” </a:t>
            </a:r>
            <a:r>
              <a:rPr lang="en-US" kern="0" dirty="0" smtClean="0"/>
              <a:t>element</a:t>
            </a:r>
          </a:p>
          <a:p>
            <a:pPr lvl="1" defTabSz="914400">
              <a:spcAft>
                <a:spcPct val="30000"/>
              </a:spcAft>
              <a:buSzPct val="75000"/>
              <a:defRPr/>
            </a:pPr>
            <a:r>
              <a:rPr lang="fr-FR" kern="0" dirty="0" smtClean="0"/>
              <a:t>Right </a:t>
            </a:r>
            <a:r>
              <a:rPr lang="fr-FR" kern="0" dirty="0" smtClean="0"/>
              <a:t>click on </a:t>
            </a:r>
            <a:r>
              <a:rPr lang="en-US" kern="0" dirty="0" smtClean="0"/>
              <a:t>“Blob objects” and select “Create”</a:t>
            </a:r>
          </a:p>
        </p:txBody>
      </p:sp>
      <p:sp>
        <p:nvSpPr>
          <p:cNvPr id="18435" name="Espace réservé du contenu 3"/>
          <p:cNvSpPr>
            <a:spLocks noGrp="1"/>
          </p:cNvSpPr>
          <p:nvPr>
            <p:ph sz="quarter" idx="13"/>
          </p:nvPr>
        </p:nvSpPr>
        <p:spPr/>
        <p:txBody>
          <a:bodyPr/>
          <a:lstStyle/>
          <a:p>
            <a:r>
              <a:rPr lang="fr-FR" dirty="0" smtClean="0"/>
              <a:t>Blob Storage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2" name="Image 1"/>
          <p:cNvPicPr>
            <a:picLocks noChangeAspect="1"/>
          </p:cNvPicPr>
          <p:nvPr/>
        </p:nvPicPr>
        <p:blipFill>
          <a:blip r:embed="rId4"/>
          <a:stretch>
            <a:fillRect/>
          </a:stretch>
        </p:blipFill>
        <p:spPr>
          <a:xfrm>
            <a:off x="6012160" y="4032777"/>
            <a:ext cx="2952328" cy="1121388"/>
          </a:xfrm>
          <a:prstGeom prst="rect">
            <a:avLst/>
          </a:prstGeom>
        </p:spPr>
      </p:pic>
    </p:spTree>
    <p:extLst>
      <p:ext uri="{BB962C8B-B14F-4D97-AF65-F5344CB8AC3E}">
        <p14:creationId xmlns:p14="http://schemas.microsoft.com/office/powerpoint/2010/main" val="34140986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Create</a:t>
            </a:r>
            <a:r>
              <a:rPr lang="fr-FR" dirty="0" smtClean="0">
                <a:ea typeface="ＭＳ Ｐゴシック" pitchFamily="34" charset="-128"/>
              </a:rPr>
              <a:t> a Container</a:t>
            </a:r>
          </a:p>
        </p:txBody>
      </p:sp>
      <p:sp>
        <p:nvSpPr>
          <p:cNvPr id="18434" name="Espace réservé du contenu 2"/>
          <p:cNvSpPr>
            <a:spLocks noGrp="1"/>
          </p:cNvSpPr>
          <p:nvPr>
            <p:ph idx="1"/>
          </p:nvPr>
        </p:nvSpPr>
        <p:spPr/>
        <p:txBody>
          <a:bodyPr anchor="t"/>
          <a:lstStyle/>
          <a:p>
            <a:pPr defTabSz="914400">
              <a:spcAft>
                <a:spcPct val="30000"/>
              </a:spcAft>
              <a:buSzPct val="75000"/>
              <a:defRPr/>
            </a:pPr>
            <a:r>
              <a:rPr lang="fr-FR" kern="0" dirty="0" err="1" smtClean="0"/>
              <a:t>Please</a:t>
            </a:r>
            <a:r>
              <a:rPr lang="fr-FR" kern="0" dirty="0" smtClean="0"/>
              <a:t> </a:t>
            </a:r>
            <a:r>
              <a:rPr lang="fr-FR" kern="0" dirty="0" err="1" smtClean="0"/>
              <a:t>name</a:t>
            </a:r>
            <a:r>
              <a:rPr lang="fr-FR" kern="0" dirty="0" smtClean="0"/>
              <a:t> </a:t>
            </a:r>
            <a:r>
              <a:rPr lang="fr-FR" kern="0" dirty="0" err="1" smtClean="0"/>
              <a:t>it</a:t>
            </a:r>
            <a:r>
              <a:rPr lang="fr-FR" kern="0" dirty="0" smtClean="0"/>
              <a:t> </a:t>
            </a:r>
            <a:r>
              <a:rPr lang="en-US" kern="0" dirty="0" smtClean="0"/>
              <a:t>“</a:t>
            </a:r>
            <a:r>
              <a:rPr lang="en-US" kern="0" dirty="0" err="1" smtClean="0"/>
              <a:t>mycontainer</a:t>
            </a:r>
            <a:r>
              <a:rPr lang="en-US" kern="0" dirty="0" smtClean="0"/>
              <a:t>”</a:t>
            </a:r>
          </a:p>
          <a:p>
            <a:pPr defTabSz="914400">
              <a:spcAft>
                <a:spcPct val="30000"/>
              </a:spcAft>
              <a:buSzPct val="75000"/>
              <a:defRPr/>
            </a:pPr>
            <a:endParaRPr lang="fr-FR" kern="0" dirty="0" smtClean="0"/>
          </a:p>
          <a:p>
            <a:pPr defTabSz="914400">
              <a:spcAft>
                <a:spcPct val="30000"/>
              </a:spcAft>
              <a:buSzPct val="75000"/>
              <a:defRPr/>
            </a:pPr>
            <a:r>
              <a:rPr lang="fr-FR" kern="0" dirty="0" err="1" smtClean="0"/>
              <a:t>Naming</a:t>
            </a:r>
            <a:r>
              <a:rPr lang="fr-FR" kern="0" dirty="0" smtClean="0"/>
              <a:t> </a:t>
            </a:r>
            <a:r>
              <a:rPr lang="fr-FR" kern="0" dirty="0" err="1" smtClean="0"/>
              <a:t>rules</a:t>
            </a:r>
            <a:r>
              <a:rPr lang="fr-FR" kern="0" dirty="0" smtClean="0"/>
              <a:t>:</a:t>
            </a:r>
            <a:endParaRPr lang="fr-FR" kern="0" dirty="0"/>
          </a:p>
          <a:p>
            <a:pPr lvl="1" defTabSz="914400">
              <a:spcAft>
                <a:spcPct val="30000"/>
              </a:spcAft>
              <a:buSzPct val="75000"/>
              <a:defRPr/>
            </a:pPr>
            <a:r>
              <a:rPr lang="fr-FR" kern="0" dirty="0" smtClean="0"/>
              <a:t>Name must </a:t>
            </a:r>
            <a:r>
              <a:rPr lang="fr-FR" kern="0" dirty="0" err="1" smtClean="0"/>
              <a:t>start</a:t>
            </a:r>
            <a:r>
              <a:rPr lang="fr-FR" kern="0" dirty="0" smtClean="0"/>
              <a:t> </a:t>
            </a:r>
            <a:r>
              <a:rPr lang="fr-FR" kern="0" dirty="0" err="1" smtClean="0"/>
              <a:t>with</a:t>
            </a:r>
            <a:r>
              <a:rPr lang="fr-FR" kern="0" dirty="0" smtClean="0"/>
              <a:t> a </a:t>
            </a:r>
            <a:r>
              <a:rPr lang="fr-FR" kern="0" dirty="0" err="1" smtClean="0"/>
              <a:t>lowercase</a:t>
            </a:r>
            <a:r>
              <a:rPr lang="fr-FR" kern="0" dirty="0" smtClean="0"/>
              <a:t> char or a </a:t>
            </a:r>
            <a:r>
              <a:rPr lang="fr-FR" kern="0" dirty="0" err="1" smtClean="0"/>
              <a:t>number</a:t>
            </a:r>
            <a:endParaRPr lang="fr-FR" kern="0" dirty="0" smtClean="0"/>
          </a:p>
          <a:p>
            <a:pPr lvl="1" defTabSz="914400">
              <a:spcAft>
                <a:spcPct val="30000"/>
              </a:spcAft>
              <a:buSzPct val="75000"/>
              <a:defRPr/>
            </a:pPr>
            <a:r>
              <a:rPr lang="fr-FR" kern="0" dirty="0" err="1" smtClean="0"/>
              <a:t>Advised</a:t>
            </a:r>
            <a:r>
              <a:rPr lang="fr-FR" kern="0" dirty="0" smtClean="0"/>
              <a:t> to use </a:t>
            </a:r>
            <a:r>
              <a:rPr lang="fr-FR" kern="0" dirty="0" err="1" smtClean="0"/>
              <a:t>only</a:t>
            </a:r>
            <a:r>
              <a:rPr lang="fr-FR" kern="0" dirty="0" smtClean="0"/>
              <a:t> </a:t>
            </a:r>
            <a:r>
              <a:rPr lang="fr-FR" kern="0" dirty="0" err="1" smtClean="0"/>
              <a:t>lowercase</a:t>
            </a:r>
            <a:r>
              <a:rPr lang="fr-FR" kern="0" dirty="0" smtClean="0"/>
              <a:t> chars and </a:t>
            </a:r>
            <a:r>
              <a:rPr lang="fr-FR" kern="0" dirty="0" err="1" smtClean="0"/>
              <a:t>numbers</a:t>
            </a:r>
            <a:endParaRPr lang="fr-FR" kern="0" dirty="0" smtClean="0"/>
          </a:p>
          <a:p>
            <a:pPr lvl="1" defTabSz="914400">
              <a:spcAft>
                <a:spcPct val="30000"/>
              </a:spcAft>
              <a:buSzPct val="75000"/>
              <a:defRPr/>
            </a:pPr>
            <a:r>
              <a:rPr lang="fr-FR" kern="0" dirty="0" smtClean="0"/>
              <a:t>Max 1024 </a:t>
            </a:r>
            <a:r>
              <a:rPr lang="fr-FR" kern="0" dirty="0" err="1" smtClean="0"/>
              <a:t>characters</a:t>
            </a:r>
            <a:r>
              <a:rPr lang="fr-FR" kern="0" dirty="0" smtClean="0"/>
              <a:t>, case sensitive</a:t>
            </a:r>
            <a:endParaRPr lang="en-US" kern="0" dirty="0" smtClean="0"/>
          </a:p>
        </p:txBody>
      </p:sp>
      <p:sp>
        <p:nvSpPr>
          <p:cNvPr id="18435" name="Espace réservé du contenu 3"/>
          <p:cNvSpPr>
            <a:spLocks noGrp="1"/>
          </p:cNvSpPr>
          <p:nvPr>
            <p:ph sz="quarter" idx="13"/>
          </p:nvPr>
        </p:nvSpPr>
        <p:spPr/>
        <p:txBody>
          <a:bodyPr/>
          <a:lstStyle/>
          <a:p>
            <a:r>
              <a:rPr lang="fr-FR" dirty="0" smtClean="0"/>
              <a:t>Blob Storage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4301254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Course plan</a:t>
            </a:r>
          </a:p>
        </p:txBody>
      </p:sp>
      <p:sp>
        <p:nvSpPr>
          <p:cNvPr id="35842" name="Espace réservé du contenu 2"/>
          <p:cNvSpPr>
            <a:spLocks noGrp="1"/>
          </p:cNvSpPr>
          <p:nvPr>
            <p:ph idx="1"/>
          </p:nvPr>
        </p:nvSpPr>
        <p:spPr>
          <a:xfrm>
            <a:off x="3635896" y="1128713"/>
            <a:ext cx="5257279" cy="4230687"/>
          </a:xfrm>
        </p:spPr>
        <p:txBody>
          <a:bodyPr/>
          <a:lstStyle/>
          <a:p>
            <a:pPr lvl="1">
              <a:buNone/>
            </a:pPr>
            <a:endParaRPr lang="en-US" dirty="0" smtClean="0"/>
          </a:p>
          <a:p>
            <a:pPr lvl="1"/>
            <a:r>
              <a:rPr lang="en-US" dirty="0" smtClean="0"/>
              <a:t>Azure Emulator</a:t>
            </a:r>
            <a:endParaRPr lang="fr-FR" dirty="0"/>
          </a:p>
          <a:p>
            <a:pPr lvl="1"/>
            <a:r>
              <a:rPr lang="fr-FR" dirty="0" smtClean="0"/>
              <a:t>Azure Storage</a:t>
            </a:r>
            <a:endParaRPr lang="fr-FR" dirty="0"/>
          </a:p>
          <a:p>
            <a:pPr lvl="1"/>
            <a:r>
              <a:rPr lang="fr-FR" dirty="0" smtClean="0"/>
              <a:t>Blob Storage</a:t>
            </a:r>
            <a:endParaRPr lang="fr-FR" dirty="0"/>
          </a:p>
          <a:p>
            <a:pPr lvl="1"/>
            <a:r>
              <a:rPr lang="fr-FR" dirty="0" smtClean="0"/>
              <a:t>Azure Cloud Services</a:t>
            </a:r>
          </a:p>
          <a:p>
            <a:pPr lvl="1"/>
            <a:r>
              <a:rPr lang="fr-FR" dirty="0" smtClean="0"/>
              <a:t>Focus on </a:t>
            </a:r>
            <a:r>
              <a:rPr lang="fr-FR" dirty="0" err="1" smtClean="0"/>
              <a:t>Worker</a:t>
            </a:r>
            <a:r>
              <a:rPr lang="fr-FR" dirty="0" smtClean="0"/>
              <a:t> </a:t>
            </a:r>
            <a:r>
              <a:rPr lang="fr-FR" dirty="0" err="1" smtClean="0"/>
              <a:t>Roles</a:t>
            </a:r>
            <a:endParaRPr lang="en-US" dirty="0" smtClean="0"/>
          </a:p>
        </p:txBody>
      </p:sp>
      <p:sp>
        <p:nvSpPr>
          <p:cNvPr id="35843" name="Espace réservé du contenu 3"/>
          <p:cNvSpPr>
            <a:spLocks noGrp="1"/>
          </p:cNvSpPr>
          <p:nvPr>
            <p:ph sz="quarter" idx="13"/>
          </p:nvPr>
        </p:nvSpPr>
        <p:spPr/>
        <p:txBody>
          <a:bodyPr/>
          <a:lstStyle/>
          <a:p>
            <a:pPr>
              <a:defRPr/>
            </a:pPr>
            <a:r>
              <a:rPr lang="en-US" dirty="0" smtClean="0">
                <a:ea typeface="MS PGothic" charset="0"/>
                <a:cs typeface="Myriad Pro"/>
              </a:rPr>
              <a:t>Azure in Depth</a:t>
            </a:r>
          </a:p>
        </p:txBody>
      </p:sp>
      <p:pic>
        <p:nvPicPr>
          <p:cNvPr id="7"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pic>
        <p:nvPicPr>
          <p:cNvPr id="2051" name="Picture 3" descr="D:\Users\Renaud\Desktop\StageFinEtudesSupinfo\Icons-New\v3\Min\Pla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Create</a:t>
            </a:r>
            <a:r>
              <a:rPr lang="fr-FR" dirty="0" smtClean="0">
                <a:ea typeface="ＭＳ Ｐゴシック" pitchFamily="34" charset="-128"/>
              </a:rPr>
              <a:t> a Container</a:t>
            </a:r>
          </a:p>
        </p:txBody>
      </p:sp>
      <p:sp>
        <p:nvSpPr>
          <p:cNvPr id="18434" name="Espace réservé du contenu 2"/>
          <p:cNvSpPr>
            <a:spLocks noGrp="1"/>
          </p:cNvSpPr>
          <p:nvPr>
            <p:ph idx="1"/>
          </p:nvPr>
        </p:nvSpPr>
        <p:spPr/>
        <p:txBody>
          <a:bodyPr anchor="t"/>
          <a:lstStyle/>
          <a:p>
            <a:pPr defTabSz="914400">
              <a:spcAft>
                <a:spcPct val="30000"/>
              </a:spcAft>
              <a:buSzPct val="75000"/>
              <a:defRPr/>
            </a:pPr>
            <a:r>
              <a:rPr lang="fr-FR" kern="0" dirty="0" smtClean="0"/>
              <a:t>By default, containers are </a:t>
            </a:r>
            <a:r>
              <a:rPr lang="fr-FR" kern="0" dirty="0" err="1" smtClean="0"/>
              <a:t>private</a:t>
            </a:r>
            <a:endParaRPr lang="fr-FR" kern="0" dirty="0" smtClean="0"/>
          </a:p>
          <a:p>
            <a:pPr lvl="1" defTabSz="914400">
              <a:spcAft>
                <a:spcPct val="30000"/>
              </a:spcAft>
              <a:buSzPct val="75000"/>
              <a:defRPr/>
            </a:pPr>
            <a:r>
              <a:rPr lang="fr-FR" kern="0" dirty="0" err="1" smtClean="0"/>
              <a:t>Can’t</a:t>
            </a:r>
            <a:r>
              <a:rPr lang="fr-FR" kern="0" dirty="0" smtClean="0"/>
              <a:t> </a:t>
            </a:r>
            <a:r>
              <a:rPr lang="fr-FR" kern="0" dirty="0" err="1" smtClean="0"/>
              <a:t>access</a:t>
            </a:r>
            <a:r>
              <a:rPr lang="fr-FR" kern="0" dirty="0" smtClean="0"/>
              <a:t> </a:t>
            </a:r>
            <a:r>
              <a:rPr lang="fr-FR" kern="0" dirty="0" err="1" smtClean="0"/>
              <a:t>it</a:t>
            </a:r>
            <a:r>
              <a:rPr lang="fr-FR" kern="0" dirty="0" smtClean="0"/>
              <a:t> by HTTP</a:t>
            </a:r>
          </a:p>
          <a:p>
            <a:pPr lvl="1" defTabSz="914400">
              <a:spcAft>
                <a:spcPct val="30000"/>
              </a:spcAft>
              <a:buSzPct val="75000"/>
              <a:defRPr/>
            </a:pPr>
            <a:endParaRPr lang="fr-FR" kern="0" dirty="0"/>
          </a:p>
          <a:p>
            <a:pPr defTabSz="914400">
              <a:spcAft>
                <a:spcPct val="30000"/>
              </a:spcAft>
              <a:buSzPct val="75000"/>
              <a:defRPr/>
            </a:pPr>
            <a:r>
              <a:rPr lang="fr-FR" kern="0" dirty="0" smtClean="0"/>
              <a:t>To change </a:t>
            </a:r>
            <a:r>
              <a:rPr lang="fr-FR" kern="0" dirty="0" err="1" smtClean="0"/>
              <a:t>this</a:t>
            </a:r>
            <a:r>
              <a:rPr lang="fr-FR" kern="0" dirty="0" smtClean="0"/>
              <a:t> </a:t>
            </a:r>
            <a:r>
              <a:rPr lang="fr-FR" kern="0" dirty="0" err="1" smtClean="0"/>
              <a:t>behavior</a:t>
            </a:r>
            <a:r>
              <a:rPr lang="fr-FR" kern="0" dirty="0" smtClean="0"/>
              <a:t>, </a:t>
            </a:r>
            <a:r>
              <a:rPr lang="fr-FR" kern="0" dirty="0" err="1" smtClean="0"/>
              <a:t>access</a:t>
            </a:r>
            <a:r>
              <a:rPr lang="fr-FR" kern="0" dirty="0" smtClean="0"/>
              <a:t> container </a:t>
            </a:r>
            <a:r>
              <a:rPr lang="fr-FR" kern="0" dirty="0" err="1" smtClean="0"/>
              <a:t>Properties</a:t>
            </a:r>
            <a:endParaRPr lang="fr-FR" kern="0" dirty="0" smtClean="0"/>
          </a:p>
          <a:p>
            <a:pPr lvl="1" defTabSz="914400">
              <a:spcAft>
                <a:spcPct val="30000"/>
              </a:spcAft>
              <a:buSzPct val="75000"/>
              <a:defRPr/>
            </a:pPr>
            <a:r>
              <a:rPr lang="fr-FR" kern="0" dirty="0" err="1" smtClean="0"/>
              <a:t>Find</a:t>
            </a:r>
            <a:r>
              <a:rPr lang="fr-FR" kern="0" dirty="0" smtClean="0"/>
              <a:t> the </a:t>
            </a:r>
            <a:r>
              <a:rPr lang="en-US" kern="0" dirty="0" smtClean="0"/>
              <a:t>“</a:t>
            </a:r>
            <a:r>
              <a:rPr lang="fr-FR" kern="0" dirty="0" smtClean="0"/>
              <a:t>Public Read Access</a:t>
            </a:r>
            <a:r>
              <a:rPr lang="en-US" kern="0" dirty="0" smtClean="0"/>
              <a:t>” option</a:t>
            </a:r>
            <a:endParaRPr lang="fr-FR" kern="0" dirty="0" smtClean="0"/>
          </a:p>
          <a:p>
            <a:pPr lvl="1" defTabSz="914400">
              <a:spcAft>
                <a:spcPct val="30000"/>
              </a:spcAft>
              <a:buSzPct val="75000"/>
              <a:defRPr/>
            </a:pPr>
            <a:r>
              <a:rPr lang="fr-FR" kern="0" dirty="0" smtClean="0"/>
              <a:t>Change </a:t>
            </a:r>
            <a:r>
              <a:rPr lang="fr-FR" kern="0" dirty="0" err="1" smtClean="0"/>
              <a:t>it</a:t>
            </a:r>
            <a:r>
              <a:rPr lang="fr-FR" kern="0" dirty="0" smtClean="0"/>
              <a:t> </a:t>
            </a:r>
            <a:r>
              <a:rPr lang="fr-FR" kern="0" dirty="0" err="1" smtClean="0"/>
              <a:t>from</a:t>
            </a:r>
            <a:r>
              <a:rPr lang="fr-FR" kern="0" dirty="0" smtClean="0"/>
              <a:t> </a:t>
            </a:r>
            <a:r>
              <a:rPr lang="en-US" kern="0" dirty="0" smtClean="0"/>
              <a:t>“</a:t>
            </a:r>
            <a:r>
              <a:rPr lang="fr-FR" kern="0" dirty="0" smtClean="0"/>
              <a:t>Off</a:t>
            </a:r>
            <a:r>
              <a:rPr lang="en-US" kern="0" dirty="0" smtClean="0"/>
              <a:t>”</a:t>
            </a:r>
            <a:r>
              <a:rPr lang="fr-FR" kern="0" dirty="0" smtClean="0"/>
              <a:t> to </a:t>
            </a:r>
            <a:r>
              <a:rPr lang="en-US" kern="0" dirty="0" smtClean="0"/>
              <a:t>“</a:t>
            </a:r>
            <a:r>
              <a:rPr lang="fr-FR" kern="0" dirty="0" smtClean="0"/>
              <a:t>Container</a:t>
            </a:r>
            <a:r>
              <a:rPr lang="en-US" kern="0" dirty="0" smtClean="0"/>
              <a:t>”</a:t>
            </a:r>
          </a:p>
        </p:txBody>
      </p:sp>
      <p:sp>
        <p:nvSpPr>
          <p:cNvPr id="18435" name="Espace réservé du contenu 3"/>
          <p:cNvSpPr>
            <a:spLocks noGrp="1"/>
          </p:cNvSpPr>
          <p:nvPr>
            <p:ph sz="quarter" idx="13"/>
          </p:nvPr>
        </p:nvSpPr>
        <p:spPr/>
        <p:txBody>
          <a:bodyPr/>
          <a:lstStyle/>
          <a:p>
            <a:r>
              <a:rPr lang="fr-FR" dirty="0" smtClean="0"/>
              <a:t>Blob Storage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9465075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Access a Container</a:t>
            </a:r>
          </a:p>
        </p:txBody>
      </p:sp>
      <p:sp>
        <p:nvSpPr>
          <p:cNvPr id="18434" name="Espace réservé du contenu 2"/>
          <p:cNvSpPr>
            <a:spLocks noGrp="1"/>
          </p:cNvSpPr>
          <p:nvPr>
            <p:ph idx="1"/>
          </p:nvPr>
        </p:nvSpPr>
        <p:spPr/>
        <p:txBody>
          <a:bodyPr anchor="t"/>
          <a:lstStyle/>
          <a:p>
            <a:pPr defTabSz="914400">
              <a:spcAft>
                <a:spcPct val="30000"/>
              </a:spcAft>
              <a:buSzPct val="75000"/>
              <a:defRPr/>
            </a:pPr>
            <a:r>
              <a:rPr lang="fr-FR" kern="0" dirty="0" err="1" smtClean="0"/>
              <a:t>Your</a:t>
            </a:r>
            <a:r>
              <a:rPr lang="fr-FR" kern="0" dirty="0" smtClean="0"/>
              <a:t> container </a:t>
            </a:r>
            <a:r>
              <a:rPr lang="fr-FR" kern="0" dirty="0" err="1" smtClean="0"/>
              <a:t>is</a:t>
            </a:r>
            <a:r>
              <a:rPr lang="fr-FR" kern="0" dirty="0" smtClean="0"/>
              <a:t> </a:t>
            </a:r>
            <a:r>
              <a:rPr lang="fr-FR" kern="0" dirty="0" err="1" smtClean="0"/>
              <a:t>created</a:t>
            </a:r>
            <a:r>
              <a:rPr lang="fr-FR" kern="0" dirty="0" smtClean="0"/>
              <a:t>, </a:t>
            </a:r>
            <a:r>
              <a:rPr lang="fr-FR" kern="0" dirty="0" err="1" smtClean="0"/>
              <a:t>let’s</a:t>
            </a:r>
            <a:r>
              <a:rPr lang="fr-FR" kern="0" dirty="0" smtClean="0"/>
              <a:t> </a:t>
            </a:r>
            <a:r>
              <a:rPr lang="fr-FR" kern="0" dirty="0" err="1" smtClean="0"/>
              <a:t>access</a:t>
            </a:r>
            <a:r>
              <a:rPr lang="fr-FR" kern="0" dirty="0" smtClean="0"/>
              <a:t> </a:t>
            </a:r>
            <a:r>
              <a:rPr lang="fr-FR" kern="0" dirty="0" err="1" smtClean="0"/>
              <a:t>it</a:t>
            </a:r>
            <a:endParaRPr lang="fr-FR" kern="0" dirty="0" smtClean="0"/>
          </a:p>
          <a:p>
            <a:pPr defTabSz="914400">
              <a:spcAft>
                <a:spcPct val="30000"/>
              </a:spcAft>
              <a:buSzPct val="75000"/>
              <a:defRPr/>
            </a:pPr>
            <a:r>
              <a:rPr lang="fr-FR" kern="0" dirty="0" smtClean="0"/>
              <a:t>Right-click on </a:t>
            </a:r>
            <a:r>
              <a:rPr lang="fr-FR" kern="0" dirty="0" err="1" smtClean="0"/>
              <a:t>your</a:t>
            </a:r>
            <a:r>
              <a:rPr lang="fr-FR" kern="0" dirty="0" smtClean="0"/>
              <a:t> Blob container</a:t>
            </a:r>
          </a:p>
          <a:p>
            <a:pPr lvl="1" defTabSz="914400">
              <a:spcAft>
                <a:spcPct val="30000"/>
              </a:spcAft>
              <a:buSzPct val="75000"/>
              <a:defRPr/>
            </a:pPr>
            <a:r>
              <a:rPr lang="fr-FR" kern="0" dirty="0" smtClean="0"/>
              <a:t>Select </a:t>
            </a:r>
            <a:r>
              <a:rPr lang="en-US" kern="0" dirty="0" smtClean="0"/>
              <a:t>“Display”</a:t>
            </a:r>
          </a:p>
          <a:p>
            <a:pPr lvl="1" defTabSz="914400">
              <a:spcAft>
                <a:spcPct val="30000"/>
              </a:spcAft>
              <a:buSzPct val="75000"/>
              <a:defRPr/>
            </a:pPr>
            <a:endParaRPr lang="fr-FR" kern="0" dirty="0"/>
          </a:p>
          <a:p>
            <a:pPr defTabSz="914400">
              <a:spcAft>
                <a:spcPct val="30000"/>
              </a:spcAft>
              <a:buSzPct val="75000"/>
              <a:defRPr/>
            </a:pPr>
            <a:r>
              <a:rPr lang="fr-FR" kern="0" dirty="0" err="1" smtClean="0"/>
              <a:t>Some</a:t>
            </a:r>
            <a:r>
              <a:rPr lang="fr-FR" kern="0" dirty="0" smtClean="0"/>
              <a:t> </a:t>
            </a:r>
            <a:r>
              <a:rPr lang="fr-FR" kern="0" dirty="0" err="1" smtClean="0"/>
              <a:t>controls</a:t>
            </a:r>
            <a:r>
              <a:rPr lang="fr-FR" kern="0" dirty="0" smtClean="0"/>
              <a:t> are </a:t>
            </a:r>
            <a:r>
              <a:rPr lang="fr-FR" kern="0" dirty="0" err="1" smtClean="0"/>
              <a:t>available</a:t>
            </a:r>
            <a:r>
              <a:rPr lang="fr-FR" kern="0" dirty="0" smtClean="0"/>
              <a:t> (</a:t>
            </a:r>
            <a:r>
              <a:rPr lang="fr-FR" kern="0" dirty="0" err="1" smtClean="0"/>
              <a:t>see</a:t>
            </a:r>
            <a:r>
              <a:rPr lang="fr-FR" kern="0" dirty="0" smtClean="0"/>
              <a:t> </a:t>
            </a:r>
            <a:r>
              <a:rPr lang="fr-FR" kern="0" dirty="0" err="1" smtClean="0"/>
              <a:t>next</a:t>
            </a:r>
            <a:r>
              <a:rPr lang="fr-FR" kern="0" dirty="0" smtClean="0"/>
              <a:t> slide)</a:t>
            </a:r>
            <a:endParaRPr lang="fr-FR" kern="0" dirty="0"/>
          </a:p>
        </p:txBody>
      </p:sp>
      <p:sp>
        <p:nvSpPr>
          <p:cNvPr id="18435" name="Espace réservé du contenu 3"/>
          <p:cNvSpPr>
            <a:spLocks noGrp="1"/>
          </p:cNvSpPr>
          <p:nvPr>
            <p:ph sz="quarter" idx="13"/>
          </p:nvPr>
        </p:nvSpPr>
        <p:spPr/>
        <p:txBody>
          <a:bodyPr/>
          <a:lstStyle/>
          <a:p>
            <a:r>
              <a:rPr lang="fr-FR" dirty="0" smtClean="0"/>
              <a:t>Blob Storage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6950247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Access a Container</a:t>
            </a:r>
          </a:p>
        </p:txBody>
      </p:sp>
      <p:sp>
        <p:nvSpPr>
          <p:cNvPr id="18435" name="Espace réservé du contenu 3"/>
          <p:cNvSpPr>
            <a:spLocks noGrp="1"/>
          </p:cNvSpPr>
          <p:nvPr>
            <p:ph sz="quarter" idx="13"/>
          </p:nvPr>
        </p:nvSpPr>
        <p:spPr/>
        <p:txBody>
          <a:bodyPr/>
          <a:lstStyle/>
          <a:p>
            <a:r>
              <a:rPr lang="fr-FR" dirty="0" smtClean="0"/>
              <a:t>Blob Storage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2" name="Image 1"/>
          <p:cNvPicPr>
            <a:picLocks noChangeAspect="1"/>
          </p:cNvPicPr>
          <p:nvPr/>
        </p:nvPicPr>
        <p:blipFill>
          <a:blip r:embed="rId4"/>
          <a:stretch>
            <a:fillRect/>
          </a:stretch>
        </p:blipFill>
        <p:spPr>
          <a:xfrm>
            <a:off x="2404814" y="3937620"/>
            <a:ext cx="6343650" cy="1152525"/>
          </a:xfrm>
          <a:prstGeom prst="rect">
            <a:avLst/>
          </a:prstGeom>
        </p:spPr>
      </p:pic>
      <p:cxnSp>
        <p:nvCxnSpPr>
          <p:cNvPr id="4" name="Connecteur en angle 3"/>
          <p:cNvCxnSpPr>
            <a:stCxn id="17" idx="3"/>
          </p:cNvCxnSpPr>
          <p:nvPr/>
        </p:nvCxnSpPr>
        <p:spPr>
          <a:xfrm>
            <a:off x="2339752" y="3320906"/>
            <a:ext cx="4958332" cy="544706"/>
          </a:xfrm>
          <a:prstGeom prst="bentConnector3">
            <a:avLst>
              <a:gd name="adj1" fmla="val 10003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Connecteur en angle 10"/>
          <p:cNvCxnSpPr>
            <a:stCxn id="16" idx="3"/>
          </p:cNvCxnSpPr>
          <p:nvPr/>
        </p:nvCxnSpPr>
        <p:spPr>
          <a:xfrm>
            <a:off x="2339752" y="2816850"/>
            <a:ext cx="5390380" cy="1048762"/>
          </a:xfrm>
          <a:prstGeom prst="bentConnector3">
            <a:avLst>
              <a:gd name="adj1" fmla="val 99858"/>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necteur en angle 13"/>
          <p:cNvCxnSpPr>
            <a:stCxn id="15" idx="3"/>
          </p:cNvCxnSpPr>
          <p:nvPr/>
        </p:nvCxnSpPr>
        <p:spPr>
          <a:xfrm>
            <a:off x="2339752" y="2312794"/>
            <a:ext cx="5750420" cy="1552818"/>
          </a:xfrm>
          <a:prstGeom prst="bentConnector3">
            <a:avLst>
              <a:gd name="adj1" fmla="val 99917"/>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Connecteur en angle 19"/>
          <p:cNvCxnSpPr>
            <a:stCxn id="5" idx="3"/>
          </p:cNvCxnSpPr>
          <p:nvPr/>
        </p:nvCxnSpPr>
        <p:spPr>
          <a:xfrm>
            <a:off x="2339752" y="1808738"/>
            <a:ext cx="6038452" cy="2047582"/>
          </a:xfrm>
          <a:prstGeom prst="bentConnector3">
            <a:avLst>
              <a:gd name="adj1" fmla="val 99905"/>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ZoneTexte 4"/>
          <p:cNvSpPr txBox="1"/>
          <p:nvPr/>
        </p:nvSpPr>
        <p:spPr>
          <a:xfrm>
            <a:off x="395536" y="1624072"/>
            <a:ext cx="1944216" cy="369332"/>
          </a:xfrm>
          <a:prstGeom prst="rect">
            <a:avLst/>
          </a:prstGeom>
          <a:noFill/>
        </p:spPr>
        <p:txBody>
          <a:bodyPr wrap="square" rtlCol="0">
            <a:spAutoFit/>
          </a:bodyPr>
          <a:lstStyle/>
          <a:p>
            <a:r>
              <a:rPr lang="fr-FR" dirty="0" err="1" smtClean="0">
                <a:latin typeface="+mj-lt"/>
              </a:rPr>
              <a:t>Delete</a:t>
            </a:r>
            <a:r>
              <a:rPr lang="fr-FR" dirty="0" smtClean="0">
                <a:latin typeface="+mj-lt"/>
              </a:rPr>
              <a:t> a file</a:t>
            </a:r>
            <a:endParaRPr lang="en-US" dirty="0">
              <a:latin typeface="+mj-lt"/>
            </a:endParaRPr>
          </a:p>
        </p:txBody>
      </p:sp>
      <p:sp>
        <p:nvSpPr>
          <p:cNvPr id="15" name="ZoneTexte 14"/>
          <p:cNvSpPr txBox="1"/>
          <p:nvPr/>
        </p:nvSpPr>
        <p:spPr>
          <a:xfrm>
            <a:off x="395536" y="2128128"/>
            <a:ext cx="1944216" cy="369332"/>
          </a:xfrm>
          <a:prstGeom prst="rect">
            <a:avLst/>
          </a:prstGeom>
          <a:noFill/>
        </p:spPr>
        <p:txBody>
          <a:bodyPr wrap="square" rtlCol="0">
            <a:spAutoFit/>
          </a:bodyPr>
          <a:lstStyle/>
          <a:p>
            <a:r>
              <a:rPr lang="fr-FR" dirty="0" err="1" smtClean="0">
                <a:latin typeface="+mj-lt"/>
              </a:rPr>
              <a:t>Upload</a:t>
            </a:r>
            <a:r>
              <a:rPr lang="fr-FR" dirty="0" smtClean="0">
                <a:latin typeface="+mj-lt"/>
              </a:rPr>
              <a:t> a file</a:t>
            </a:r>
            <a:endParaRPr lang="en-US" dirty="0">
              <a:latin typeface="+mj-lt"/>
            </a:endParaRPr>
          </a:p>
        </p:txBody>
      </p:sp>
      <p:sp>
        <p:nvSpPr>
          <p:cNvPr id="16" name="ZoneTexte 15"/>
          <p:cNvSpPr txBox="1"/>
          <p:nvPr/>
        </p:nvSpPr>
        <p:spPr>
          <a:xfrm>
            <a:off x="395536" y="2632184"/>
            <a:ext cx="1944216" cy="369332"/>
          </a:xfrm>
          <a:prstGeom prst="rect">
            <a:avLst/>
          </a:prstGeom>
          <a:noFill/>
        </p:spPr>
        <p:txBody>
          <a:bodyPr wrap="square" rtlCol="0">
            <a:spAutoFit/>
          </a:bodyPr>
          <a:lstStyle/>
          <a:p>
            <a:r>
              <a:rPr lang="fr-FR" dirty="0" err="1" smtClean="0">
                <a:latin typeface="+mj-lt"/>
              </a:rPr>
              <a:t>Refresh</a:t>
            </a:r>
            <a:r>
              <a:rPr lang="fr-FR" dirty="0" smtClean="0">
                <a:latin typeface="+mj-lt"/>
              </a:rPr>
              <a:t> display</a:t>
            </a:r>
            <a:endParaRPr lang="en-US" dirty="0">
              <a:latin typeface="+mj-lt"/>
            </a:endParaRPr>
          </a:p>
        </p:txBody>
      </p:sp>
      <p:sp>
        <p:nvSpPr>
          <p:cNvPr id="17" name="ZoneTexte 16"/>
          <p:cNvSpPr txBox="1"/>
          <p:nvPr/>
        </p:nvSpPr>
        <p:spPr>
          <a:xfrm>
            <a:off x="395536" y="3136240"/>
            <a:ext cx="1944216" cy="369332"/>
          </a:xfrm>
          <a:prstGeom prst="rect">
            <a:avLst/>
          </a:prstGeom>
          <a:noFill/>
        </p:spPr>
        <p:txBody>
          <a:bodyPr wrap="square" rtlCol="0">
            <a:spAutoFit/>
          </a:bodyPr>
          <a:lstStyle/>
          <a:p>
            <a:r>
              <a:rPr lang="fr-FR" dirty="0" err="1" smtClean="0">
                <a:latin typeface="+mj-lt"/>
              </a:rPr>
              <a:t>Execute</a:t>
            </a:r>
            <a:r>
              <a:rPr lang="fr-FR" dirty="0" smtClean="0">
                <a:latin typeface="+mj-lt"/>
              </a:rPr>
              <a:t> </a:t>
            </a:r>
            <a:r>
              <a:rPr lang="fr-FR" dirty="0" err="1" smtClean="0">
                <a:latin typeface="+mj-lt"/>
              </a:rPr>
              <a:t>filter</a:t>
            </a:r>
            <a:endParaRPr lang="en-US" dirty="0">
              <a:latin typeface="+mj-lt"/>
            </a:endParaRPr>
          </a:p>
        </p:txBody>
      </p:sp>
      <p:sp>
        <p:nvSpPr>
          <p:cNvPr id="26" name="ZoneTexte 25"/>
          <p:cNvSpPr txBox="1"/>
          <p:nvPr/>
        </p:nvSpPr>
        <p:spPr>
          <a:xfrm>
            <a:off x="395536" y="3642827"/>
            <a:ext cx="1944216" cy="369332"/>
          </a:xfrm>
          <a:prstGeom prst="rect">
            <a:avLst/>
          </a:prstGeom>
          <a:noFill/>
        </p:spPr>
        <p:txBody>
          <a:bodyPr wrap="square" rtlCol="0">
            <a:spAutoFit/>
          </a:bodyPr>
          <a:lstStyle/>
          <a:p>
            <a:r>
              <a:rPr lang="fr-FR" dirty="0" err="1" smtClean="0">
                <a:latin typeface="+mj-lt"/>
              </a:rPr>
              <a:t>Define</a:t>
            </a:r>
            <a:r>
              <a:rPr lang="fr-FR" dirty="0" smtClean="0">
                <a:latin typeface="+mj-lt"/>
              </a:rPr>
              <a:t> </a:t>
            </a:r>
            <a:r>
              <a:rPr lang="fr-FR" dirty="0" err="1" smtClean="0">
                <a:latin typeface="+mj-lt"/>
              </a:rPr>
              <a:t>filter</a:t>
            </a:r>
            <a:endParaRPr lang="en-US" dirty="0">
              <a:latin typeface="+mj-lt"/>
            </a:endParaRPr>
          </a:p>
        </p:txBody>
      </p:sp>
      <p:cxnSp>
        <p:nvCxnSpPr>
          <p:cNvPr id="23" name="Connecteur en angle 22"/>
          <p:cNvCxnSpPr>
            <a:stCxn id="26" idx="2"/>
          </p:cNvCxnSpPr>
          <p:nvPr/>
        </p:nvCxnSpPr>
        <p:spPr>
          <a:xfrm rot="16200000" flipH="1">
            <a:off x="1799808" y="3579995"/>
            <a:ext cx="172843" cy="103717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18631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Upload</a:t>
            </a:r>
            <a:r>
              <a:rPr lang="fr-FR" dirty="0" smtClean="0">
                <a:ea typeface="ＭＳ Ｐゴシック" pitchFamily="34" charset="-128"/>
              </a:rPr>
              <a:t> a File</a:t>
            </a:r>
          </a:p>
        </p:txBody>
      </p:sp>
      <p:sp>
        <p:nvSpPr>
          <p:cNvPr id="18434" name="Espace réservé du contenu 2"/>
          <p:cNvSpPr>
            <a:spLocks noGrp="1"/>
          </p:cNvSpPr>
          <p:nvPr>
            <p:ph idx="1"/>
          </p:nvPr>
        </p:nvSpPr>
        <p:spPr/>
        <p:txBody>
          <a:bodyPr anchor="t"/>
          <a:lstStyle/>
          <a:p>
            <a:pPr defTabSz="914400">
              <a:spcAft>
                <a:spcPct val="30000"/>
              </a:spcAft>
              <a:buSzPct val="75000"/>
              <a:defRPr/>
            </a:pPr>
            <a:r>
              <a:rPr lang="fr-FR" kern="0" dirty="0" err="1" smtClean="0"/>
              <a:t>Find</a:t>
            </a:r>
            <a:r>
              <a:rPr lang="fr-FR" kern="0" dirty="0" smtClean="0"/>
              <a:t> a file on </a:t>
            </a:r>
            <a:r>
              <a:rPr lang="fr-FR" kern="0" dirty="0" err="1" smtClean="0"/>
              <a:t>your</a:t>
            </a:r>
            <a:r>
              <a:rPr lang="fr-FR" kern="0" dirty="0" smtClean="0"/>
              <a:t> computer</a:t>
            </a:r>
          </a:p>
          <a:p>
            <a:pPr lvl="1" defTabSz="914400">
              <a:spcAft>
                <a:spcPct val="30000"/>
              </a:spcAft>
              <a:buSzPct val="75000"/>
              <a:defRPr/>
            </a:pPr>
            <a:r>
              <a:rPr lang="fr-FR" kern="0" dirty="0" err="1" smtClean="0"/>
              <a:t>Choose</a:t>
            </a:r>
            <a:r>
              <a:rPr lang="fr-FR" kern="0" dirty="0" smtClean="0"/>
              <a:t> a </a:t>
            </a:r>
            <a:r>
              <a:rPr lang="fr-FR" kern="0" dirty="0" err="1" smtClean="0"/>
              <a:t>brower</a:t>
            </a:r>
            <a:r>
              <a:rPr lang="fr-FR" kern="0" dirty="0" smtClean="0"/>
              <a:t>-compatible one, </a:t>
            </a:r>
            <a:r>
              <a:rPr lang="fr-FR" kern="0" dirty="0" err="1" smtClean="0"/>
              <a:t>such</a:t>
            </a:r>
            <a:r>
              <a:rPr lang="fr-FR" kern="0" dirty="0" smtClean="0"/>
              <a:t> as </a:t>
            </a:r>
            <a:r>
              <a:rPr lang="fr-FR" kern="0" dirty="0" err="1" smtClean="0"/>
              <a:t>pictures</a:t>
            </a:r>
            <a:r>
              <a:rPr lang="fr-FR" kern="0" dirty="0" smtClean="0"/>
              <a:t>/</a:t>
            </a:r>
            <a:r>
              <a:rPr lang="fr-FR" kern="0" dirty="0" err="1" smtClean="0"/>
              <a:t>raw-text</a:t>
            </a:r>
            <a:endParaRPr lang="fr-FR" kern="0" dirty="0" smtClean="0"/>
          </a:p>
          <a:p>
            <a:pPr lvl="1" defTabSz="914400">
              <a:spcAft>
                <a:spcPct val="30000"/>
              </a:spcAft>
              <a:buSzPct val="75000"/>
              <a:defRPr/>
            </a:pPr>
            <a:endParaRPr lang="fr-FR" kern="0" dirty="0"/>
          </a:p>
          <a:p>
            <a:pPr defTabSz="914400">
              <a:spcAft>
                <a:spcPct val="30000"/>
              </a:spcAft>
              <a:buSzPct val="75000"/>
              <a:defRPr/>
            </a:pPr>
            <a:r>
              <a:rPr lang="fr-FR" kern="0" dirty="0" err="1" smtClean="0"/>
              <a:t>Upload</a:t>
            </a:r>
            <a:r>
              <a:rPr lang="fr-FR" kern="0" dirty="0" smtClean="0"/>
              <a:t> </a:t>
            </a:r>
            <a:r>
              <a:rPr lang="fr-FR" kern="0" dirty="0" err="1" smtClean="0"/>
              <a:t>it</a:t>
            </a:r>
            <a:r>
              <a:rPr lang="fr-FR" kern="0" dirty="0" smtClean="0"/>
              <a:t> to </a:t>
            </a:r>
            <a:r>
              <a:rPr lang="fr-FR" kern="0" dirty="0" err="1" smtClean="0"/>
              <a:t>your</a:t>
            </a:r>
            <a:r>
              <a:rPr lang="fr-FR" kern="0" dirty="0" smtClean="0"/>
              <a:t> container</a:t>
            </a:r>
          </a:p>
          <a:p>
            <a:pPr defTabSz="914400">
              <a:spcAft>
                <a:spcPct val="30000"/>
              </a:spcAft>
              <a:buSzPct val="75000"/>
              <a:defRPr/>
            </a:pPr>
            <a:r>
              <a:rPr lang="fr-FR" kern="0" dirty="0" err="1"/>
              <a:t>Upload</a:t>
            </a:r>
            <a:r>
              <a:rPr lang="fr-FR" kern="0" dirty="0"/>
              <a:t> </a:t>
            </a:r>
            <a:r>
              <a:rPr lang="fr-FR" kern="0" dirty="0" err="1"/>
              <a:t>another</a:t>
            </a:r>
            <a:r>
              <a:rPr lang="fr-FR" kern="0" dirty="0"/>
              <a:t> </a:t>
            </a:r>
            <a:r>
              <a:rPr lang="fr-FR" kern="0" dirty="0" smtClean="0"/>
              <a:t>by </a:t>
            </a:r>
            <a:r>
              <a:rPr lang="fr-FR" kern="0" dirty="0" err="1"/>
              <a:t>specifying</a:t>
            </a:r>
            <a:r>
              <a:rPr lang="fr-FR" kern="0" dirty="0"/>
              <a:t> the </a:t>
            </a:r>
            <a:r>
              <a:rPr lang="fr-FR" kern="0" dirty="0" err="1"/>
              <a:t>folder</a:t>
            </a:r>
            <a:r>
              <a:rPr lang="fr-FR" kern="0" dirty="0"/>
              <a:t> </a:t>
            </a:r>
            <a:r>
              <a:rPr lang="fr-FR" kern="0" dirty="0" smtClean="0"/>
              <a:t>“</a:t>
            </a:r>
            <a:r>
              <a:rPr lang="fr-FR" kern="0" dirty="0" err="1" smtClean="0"/>
              <a:t>Thumbnails</a:t>
            </a:r>
            <a:r>
              <a:rPr lang="fr-FR" kern="0" dirty="0" smtClean="0"/>
              <a:t>”</a:t>
            </a:r>
            <a:endParaRPr lang="fr-FR" kern="0" dirty="0"/>
          </a:p>
          <a:p>
            <a:pPr marL="0" indent="0" defTabSz="914400">
              <a:spcAft>
                <a:spcPct val="30000"/>
              </a:spcAft>
              <a:buSzPct val="75000"/>
              <a:buNone/>
              <a:defRPr/>
            </a:pPr>
            <a:endParaRPr lang="en-US" kern="0" dirty="0" smtClean="0"/>
          </a:p>
        </p:txBody>
      </p:sp>
      <p:sp>
        <p:nvSpPr>
          <p:cNvPr id="18435" name="Espace réservé du contenu 3"/>
          <p:cNvSpPr>
            <a:spLocks noGrp="1"/>
          </p:cNvSpPr>
          <p:nvPr>
            <p:ph sz="quarter" idx="13"/>
          </p:nvPr>
        </p:nvSpPr>
        <p:spPr/>
        <p:txBody>
          <a:bodyPr/>
          <a:lstStyle/>
          <a:p>
            <a:r>
              <a:rPr lang="fr-FR" dirty="0" smtClean="0"/>
              <a:t>Blob Storage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1450655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Upload</a:t>
            </a:r>
            <a:r>
              <a:rPr lang="fr-FR" dirty="0" smtClean="0">
                <a:ea typeface="ＭＳ Ｐゴシック" pitchFamily="34" charset="-128"/>
              </a:rPr>
              <a:t> a File</a:t>
            </a:r>
          </a:p>
        </p:txBody>
      </p:sp>
      <p:sp>
        <p:nvSpPr>
          <p:cNvPr id="18434" name="Espace réservé du contenu 2"/>
          <p:cNvSpPr>
            <a:spLocks noGrp="1"/>
          </p:cNvSpPr>
          <p:nvPr>
            <p:ph idx="1"/>
          </p:nvPr>
        </p:nvSpPr>
        <p:spPr/>
        <p:txBody>
          <a:bodyPr anchor="t"/>
          <a:lstStyle/>
          <a:p>
            <a:pPr defTabSz="914400">
              <a:spcAft>
                <a:spcPct val="30000"/>
              </a:spcAft>
              <a:buSzPct val="75000"/>
              <a:defRPr/>
            </a:pPr>
            <a:r>
              <a:rPr lang="fr-FR" kern="0" dirty="0" smtClean="0"/>
              <a:t>Select a file and </a:t>
            </a:r>
            <a:r>
              <a:rPr lang="fr-FR" kern="0" dirty="0" err="1" smtClean="0"/>
              <a:t>access</a:t>
            </a:r>
            <a:r>
              <a:rPr lang="fr-FR" kern="0" dirty="0" smtClean="0"/>
              <a:t> </a:t>
            </a:r>
            <a:r>
              <a:rPr lang="fr-FR" kern="0" dirty="0" err="1" smtClean="0"/>
              <a:t>its</a:t>
            </a:r>
            <a:r>
              <a:rPr lang="fr-FR" kern="0" dirty="0" smtClean="0"/>
              <a:t> </a:t>
            </a:r>
            <a:r>
              <a:rPr lang="fr-FR" kern="0" dirty="0" err="1" smtClean="0"/>
              <a:t>Properties</a:t>
            </a:r>
            <a:endParaRPr lang="fr-FR" kern="0" dirty="0" smtClean="0"/>
          </a:p>
          <a:p>
            <a:pPr lvl="1" defTabSz="914400">
              <a:spcAft>
                <a:spcPct val="30000"/>
              </a:spcAft>
              <a:buSzPct val="75000"/>
              <a:defRPr/>
            </a:pPr>
            <a:r>
              <a:rPr lang="fr-FR" kern="0" dirty="0" err="1" smtClean="0"/>
              <a:t>You’ll</a:t>
            </a:r>
            <a:r>
              <a:rPr lang="fr-FR" kern="0" dirty="0" smtClean="0"/>
              <a:t> </a:t>
            </a:r>
            <a:r>
              <a:rPr lang="fr-FR" kern="0" dirty="0" err="1" smtClean="0"/>
              <a:t>find</a:t>
            </a:r>
            <a:r>
              <a:rPr lang="fr-FR" kern="0" dirty="0" smtClean="0"/>
              <a:t> the </a:t>
            </a:r>
            <a:r>
              <a:rPr lang="en-US" kern="0" dirty="0" smtClean="0"/>
              <a:t>“URL” property</a:t>
            </a:r>
            <a:endParaRPr lang="en-US" kern="0" dirty="0"/>
          </a:p>
          <a:p>
            <a:pPr lvl="1" defTabSz="914400">
              <a:spcAft>
                <a:spcPct val="30000"/>
              </a:spcAft>
              <a:buSzPct val="75000"/>
              <a:defRPr/>
            </a:pPr>
            <a:r>
              <a:rPr lang="fr-FR" kern="0" dirty="0" smtClean="0"/>
              <a:t>Copy </a:t>
            </a:r>
            <a:r>
              <a:rPr lang="fr-FR" kern="0" dirty="0" err="1" smtClean="0"/>
              <a:t>its</a:t>
            </a:r>
            <a:r>
              <a:rPr lang="fr-FR" kern="0" dirty="0" smtClean="0"/>
              <a:t> value and </a:t>
            </a:r>
            <a:r>
              <a:rPr lang="fr-FR" kern="0" dirty="0" err="1" smtClean="0"/>
              <a:t>paste</a:t>
            </a:r>
            <a:r>
              <a:rPr lang="fr-FR" kern="0" dirty="0" smtClean="0"/>
              <a:t> </a:t>
            </a:r>
            <a:r>
              <a:rPr lang="fr-FR" kern="0" dirty="0" err="1" smtClean="0"/>
              <a:t>it</a:t>
            </a:r>
            <a:r>
              <a:rPr lang="fr-FR" kern="0" dirty="0" smtClean="0"/>
              <a:t> in </a:t>
            </a:r>
            <a:r>
              <a:rPr lang="fr-FR" kern="0" dirty="0" err="1" smtClean="0"/>
              <a:t>your</a:t>
            </a:r>
            <a:r>
              <a:rPr lang="fr-FR" kern="0" dirty="0" smtClean="0"/>
              <a:t> browser</a:t>
            </a:r>
          </a:p>
          <a:p>
            <a:pPr lvl="1" defTabSz="914400">
              <a:spcAft>
                <a:spcPct val="30000"/>
              </a:spcAft>
              <a:buSzPct val="75000"/>
              <a:defRPr/>
            </a:pPr>
            <a:endParaRPr lang="fr-FR" kern="0" dirty="0"/>
          </a:p>
          <a:p>
            <a:pPr defTabSz="914400">
              <a:spcAft>
                <a:spcPct val="30000"/>
              </a:spcAft>
              <a:buSzPct val="75000"/>
              <a:defRPr/>
            </a:pPr>
            <a:r>
              <a:rPr lang="fr-FR" kern="0" dirty="0" smtClean="0"/>
              <a:t>You </a:t>
            </a:r>
            <a:r>
              <a:rPr lang="fr-FR" kern="0" dirty="0" err="1" smtClean="0"/>
              <a:t>should</a:t>
            </a:r>
            <a:r>
              <a:rPr lang="fr-FR" kern="0" dirty="0" smtClean="0"/>
              <a:t> </a:t>
            </a:r>
            <a:r>
              <a:rPr lang="fr-FR" kern="0" dirty="0" err="1" smtClean="0"/>
              <a:t>be</a:t>
            </a:r>
            <a:r>
              <a:rPr lang="fr-FR" kern="0" dirty="0" smtClean="0"/>
              <a:t> able to </a:t>
            </a:r>
            <a:r>
              <a:rPr lang="fr-FR" kern="0" dirty="0" err="1" smtClean="0"/>
              <a:t>access</a:t>
            </a:r>
            <a:r>
              <a:rPr lang="fr-FR" kern="0" dirty="0" smtClean="0"/>
              <a:t> </a:t>
            </a:r>
            <a:r>
              <a:rPr lang="fr-FR" kern="0" dirty="0" err="1" smtClean="0"/>
              <a:t>your</a:t>
            </a:r>
            <a:r>
              <a:rPr lang="fr-FR" kern="0" dirty="0" smtClean="0"/>
              <a:t> file!</a:t>
            </a:r>
            <a:endParaRPr lang="en-US" kern="0" dirty="0" smtClean="0"/>
          </a:p>
        </p:txBody>
      </p:sp>
      <p:sp>
        <p:nvSpPr>
          <p:cNvPr id="18435" name="Espace réservé du contenu 3"/>
          <p:cNvSpPr>
            <a:spLocks noGrp="1"/>
          </p:cNvSpPr>
          <p:nvPr>
            <p:ph sz="quarter" idx="13"/>
          </p:nvPr>
        </p:nvSpPr>
        <p:spPr/>
        <p:txBody>
          <a:bodyPr/>
          <a:lstStyle/>
          <a:p>
            <a:r>
              <a:rPr lang="fr-FR" dirty="0" smtClean="0"/>
              <a:t>Blob Storage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114009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Access a File</a:t>
            </a:r>
          </a:p>
        </p:txBody>
      </p:sp>
      <p:sp>
        <p:nvSpPr>
          <p:cNvPr id="18434" name="Espace réservé du contenu 2"/>
          <p:cNvSpPr>
            <a:spLocks noGrp="1"/>
          </p:cNvSpPr>
          <p:nvPr>
            <p:ph idx="1"/>
          </p:nvPr>
        </p:nvSpPr>
        <p:spPr/>
        <p:txBody>
          <a:bodyPr anchor="t"/>
          <a:lstStyle/>
          <a:p>
            <a:pPr defTabSz="914400">
              <a:spcAft>
                <a:spcPct val="30000"/>
              </a:spcAft>
              <a:buSzPct val="75000"/>
              <a:defRPr/>
            </a:pPr>
            <a:r>
              <a:rPr lang="fr-FR" kern="0" dirty="0" smtClean="0"/>
              <a:t>Select a file and </a:t>
            </a:r>
            <a:r>
              <a:rPr lang="fr-FR" kern="0" dirty="0" err="1" smtClean="0"/>
              <a:t>access</a:t>
            </a:r>
            <a:r>
              <a:rPr lang="fr-FR" kern="0" dirty="0" smtClean="0"/>
              <a:t> </a:t>
            </a:r>
            <a:r>
              <a:rPr lang="fr-FR" kern="0" dirty="0" err="1" smtClean="0"/>
              <a:t>its</a:t>
            </a:r>
            <a:r>
              <a:rPr lang="fr-FR" kern="0" dirty="0" smtClean="0"/>
              <a:t> </a:t>
            </a:r>
            <a:r>
              <a:rPr lang="fr-FR" kern="0" dirty="0" err="1" smtClean="0"/>
              <a:t>Properties</a:t>
            </a:r>
            <a:endParaRPr lang="fr-FR" kern="0" dirty="0" smtClean="0"/>
          </a:p>
          <a:p>
            <a:pPr lvl="1" defTabSz="914400">
              <a:spcAft>
                <a:spcPct val="30000"/>
              </a:spcAft>
              <a:buSzPct val="75000"/>
              <a:defRPr/>
            </a:pPr>
            <a:r>
              <a:rPr lang="fr-FR" kern="0" dirty="0" err="1" smtClean="0"/>
              <a:t>You’ll</a:t>
            </a:r>
            <a:r>
              <a:rPr lang="fr-FR" kern="0" dirty="0" smtClean="0"/>
              <a:t> </a:t>
            </a:r>
            <a:r>
              <a:rPr lang="fr-FR" kern="0" dirty="0" err="1" smtClean="0"/>
              <a:t>find</a:t>
            </a:r>
            <a:r>
              <a:rPr lang="fr-FR" kern="0" dirty="0" smtClean="0"/>
              <a:t> the </a:t>
            </a:r>
            <a:r>
              <a:rPr lang="en-US" kern="0" dirty="0" smtClean="0"/>
              <a:t>“URL” property</a:t>
            </a:r>
            <a:endParaRPr lang="en-US" kern="0" dirty="0"/>
          </a:p>
          <a:p>
            <a:pPr lvl="1" defTabSz="914400">
              <a:spcAft>
                <a:spcPct val="30000"/>
              </a:spcAft>
              <a:buSzPct val="75000"/>
              <a:defRPr/>
            </a:pPr>
            <a:r>
              <a:rPr lang="fr-FR" kern="0" dirty="0" smtClean="0"/>
              <a:t>Copy </a:t>
            </a:r>
            <a:r>
              <a:rPr lang="fr-FR" kern="0" dirty="0" err="1" smtClean="0"/>
              <a:t>its</a:t>
            </a:r>
            <a:r>
              <a:rPr lang="fr-FR" kern="0" dirty="0" smtClean="0"/>
              <a:t> value and </a:t>
            </a:r>
            <a:r>
              <a:rPr lang="fr-FR" kern="0" dirty="0" err="1" smtClean="0"/>
              <a:t>paste</a:t>
            </a:r>
            <a:r>
              <a:rPr lang="fr-FR" kern="0" dirty="0" smtClean="0"/>
              <a:t> </a:t>
            </a:r>
            <a:r>
              <a:rPr lang="fr-FR" kern="0" dirty="0" err="1" smtClean="0"/>
              <a:t>it</a:t>
            </a:r>
            <a:r>
              <a:rPr lang="fr-FR" kern="0" dirty="0" smtClean="0"/>
              <a:t> in </a:t>
            </a:r>
            <a:r>
              <a:rPr lang="fr-FR" kern="0" dirty="0" err="1" smtClean="0"/>
              <a:t>your</a:t>
            </a:r>
            <a:r>
              <a:rPr lang="fr-FR" kern="0" dirty="0" smtClean="0"/>
              <a:t> browser</a:t>
            </a:r>
          </a:p>
          <a:p>
            <a:pPr lvl="1" defTabSz="914400">
              <a:spcAft>
                <a:spcPct val="30000"/>
              </a:spcAft>
              <a:buSzPct val="75000"/>
              <a:defRPr/>
            </a:pPr>
            <a:endParaRPr lang="fr-FR" kern="0" dirty="0"/>
          </a:p>
          <a:p>
            <a:pPr defTabSz="914400">
              <a:spcAft>
                <a:spcPct val="30000"/>
              </a:spcAft>
              <a:buSzPct val="75000"/>
              <a:defRPr/>
            </a:pPr>
            <a:r>
              <a:rPr lang="fr-FR" kern="0" dirty="0" smtClean="0"/>
              <a:t>You </a:t>
            </a:r>
            <a:r>
              <a:rPr lang="fr-FR" kern="0" dirty="0" err="1" smtClean="0"/>
              <a:t>should</a:t>
            </a:r>
            <a:r>
              <a:rPr lang="fr-FR" kern="0" dirty="0" smtClean="0"/>
              <a:t> </a:t>
            </a:r>
            <a:r>
              <a:rPr lang="fr-FR" kern="0" dirty="0" err="1" smtClean="0"/>
              <a:t>be</a:t>
            </a:r>
            <a:r>
              <a:rPr lang="fr-FR" kern="0" dirty="0" smtClean="0"/>
              <a:t> able to </a:t>
            </a:r>
            <a:r>
              <a:rPr lang="fr-FR" kern="0" dirty="0" err="1" smtClean="0"/>
              <a:t>access</a:t>
            </a:r>
            <a:r>
              <a:rPr lang="fr-FR" kern="0" dirty="0" smtClean="0"/>
              <a:t> </a:t>
            </a:r>
            <a:r>
              <a:rPr lang="fr-FR" kern="0" dirty="0" err="1" smtClean="0"/>
              <a:t>your</a:t>
            </a:r>
            <a:r>
              <a:rPr lang="fr-FR" kern="0" dirty="0" smtClean="0"/>
              <a:t> file!</a:t>
            </a:r>
            <a:endParaRPr lang="en-US" kern="0" dirty="0" smtClean="0"/>
          </a:p>
        </p:txBody>
      </p:sp>
      <p:sp>
        <p:nvSpPr>
          <p:cNvPr id="18435" name="Espace réservé du contenu 3"/>
          <p:cNvSpPr>
            <a:spLocks noGrp="1"/>
          </p:cNvSpPr>
          <p:nvPr>
            <p:ph sz="quarter" idx="13"/>
          </p:nvPr>
        </p:nvSpPr>
        <p:spPr/>
        <p:txBody>
          <a:bodyPr/>
          <a:lstStyle/>
          <a:p>
            <a:r>
              <a:rPr lang="fr-FR" dirty="0" smtClean="0"/>
              <a:t>Blob Storage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086695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Access a Container</a:t>
            </a:r>
          </a:p>
        </p:txBody>
      </p:sp>
      <p:sp>
        <p:nvSpPr>
          <p:cNvPr id="18434" name="Espace réservé du contenu 2"/>
          <p:cNvSpPr>
            <a:spLocks noGrp="1"/>
          </p:cNvSpPr>
          <p:nvPr>
            <p:ph idx="1"/>
          </p:nvPr>
        </p:nvSpPr>
        <p:spPr/>
        <p:txBody>
          <a:bodyPr anchor="t"/>
          <a:lstStyle/>
          <a:p>
            <a:pPr defTabSz="914400">
              <a:spcAft>
                <a:spcPct val="30000"/>
              </a:spcAft>
              <a:buSzPct val="75000"/>
              <a:defRPr/>
            </a:pPr>
            <a:r>
              <a:rPr lang="fr-FR" kern="0" dirty="0" smtClean="0"/>
              <a:t>Container </a:t>
            </a:r>
            <a:r>
              <a:rPr lang="fr-FR" kern="0" dirty="0" err="1" smtClean="0"/>
              <a:t>also</a:t>
            </a:r>
            <a:r>
              <a:rPr lang="fr-FR" kern="0" dirty="0" smtClean="0"/>
              <a:t> have </a:t>
            </a:r>
            <a:r>
              <a:rPr lang="fr-FR" kern="0" dirty="0" err="1" smtClean="0"/>
              <a:t>some</a:t>
            </a:r>
            <a:r>
              <a:rPr lang="fr-FR" kern="0" dirty="0" smtClean="0"/>
              <a:t> </a:t>
            </a:r>
            <a:r>
              <a:rPr lang="fr-FR" kern="0" dirty="0" err="1" smtClean="0"/>
              <a:t>dedicated</a:t>
            </a:r>
            <a:r>
              <a:rPr lang="fr-FR" kern="0" dirty="0" smtClean="0"/>
              <a:t> URL</a:t>
            </a:r>
          </a:p>
          <a:p>
            <a:pPr lvl="1" defTabSz="914400">
              <a:spcAft>
                <a:spcPct val="30000"/>
              </a:spcAft>
              <a:buSzPct val="75000"/>
              <a:defRPr/>
            </a:pPr>
            <a:r>
              <a:rPr lang="fr-FR" kern="0" dirty="0" err="1" smtClean="0"/>
              <a:t>Browse</a:t>
            </a:r>
            <a:r>
              <a:rPr lang="fr-FR" kern="0" dirty="0" smtClean="0"/>
              <a:t> the container</a:t>
            </a:r>
          </a:p>
          <a:p>
            <a:pPr marL="0" indent="0" algn="ctr" defTabSz="914400">
              <a:spcAft>
                <a:spcPct val="30000"/>
              </a:spcAft>
              <a:buSzPct val="75000"/>
              <a:buNone/>
              <a:defRPr/>
            </a:pPr>
            <a:r>
              <a:rPr lang="fr-FR" sz="2000" kern="0" dirty="0">
                <a:hlinkClick r:id="rId3"/>
              </a:rPr>
              <a:t>http://127.0.0.1:10000/devstoreaccount1/mycontainer/?</a:t>
            </a:r>
            <a:r>
              <a:rPr lang="fr-FR" sz="2000" kern="0" dirty="0" smtClean="0">
                <a:hlinkClick r:id="rId3"/>
              </a:rPr>
              <a:t>comp=list</a:t>
            </a:r>
            <a:endParaRPr lang="fr-FR" sz="2000" kern="0" dirty="0" smtClean="0"/>
          </a:p>
          <a:p>
            <a:pPr lvl="1" defTabSz="914400">
              <a:spcAft>
                <a:spcPct val="30000"/>
              </a:spcAft>
              <a:buSzPct val="75000"/>
              <a:defRPr/>
            </a:pPr>
            <a:r>
              <a:rPr lang="fr-FR" kern="0" dirty="0" err="1" smtClean="0"/>
              <a:t>Browse</a:t>
            </a:r>
            <a:r>
              <a:rPr lang="fr-FR" kern="0" dirty="0" smtClean="0"/>
              <a:t> a </a:t>
            </a:r>
            <a:r>
              <a:rPr lang="fr-FR" kern="0" dirty="0" err="1" smtClean="0"/>
              <a:t>folder</a:t>
            </a:r>
            <a:endParaRPr lang="fr-FR" kern="0" dirty="0" smtClean="0"/>
          </a:p>
          <a:p>
            <a:pPr marL="0" indent="0" algn="ctr" defTabSz="914400">
              <a:spcAft>
                <a:spcPct val="30000"/>
              </a:spcAft>
              <a:buSzPct val="75000"/>
              <a:buNone/>
              <a:defRPr/>
            </a:pPr>
            <a:r>
              <a:rPr lang="en-US" sz="2000" kern="0" dirty="0">
                <a:hlinkClick r:id="rId4"/>
              </a:rPr>
              <a:t>http://127.0.0.1:10000/devstoreaccount1/mycontainer/?</a:t>
            </a:r>
            <a:r>
              <a:rPr lang="en-US" sz="2000" kern="0" dirty="0" smtClean="0">
                <a:hlinkClick r:id="rId4"/>
              </a:rPr>
              <a:t>comp=list&amp;prefix=Thumbnails</a:t>
            </a:r>
            <a:endParaRPr lang="en-US" sz="2000" kern="0" dirty="0" smtClean="0"/>
          </a:p>
          <a:p>
            <a:pPr lvl="1" defTabSz="914400">
              <a:spcAft>
                <a:spcPct val="30000"/>
              </a:spcAft>
              <a:buSzPct val="75000"/>
              <a:defRPr/>
            </a:pPr>
            <a:r>
              <a:rPr lang="fr-FR" kern="0" dirty="0" err="1" smtClean="0"/>
              <a:t>Add</a:t>
            </a:r>
            <a:r>
              <a:rPr lang="fr-FR" kern="0" dirty="0" smtClean="0"/>
              <a:t> </a:t>
            </a:r>
            <a:r>
              <a:rPr lang="fr-FR" kern="0" dirty="0" err="1" smtClean="0"/>
              <a:t>maxResults</a:t>
            </a:r>
            <a:r>
              <a:rPr lang="fr-FR" kern="0" dirty="0" smtClean="0"/>
              <a:t> </a:t>
            </a:r>
            <a:r>
              <a:rPr lang="fr-FR" kern="0" dirty="0" err="1" smtClean="0"/>
              <a:t>parameter</a:t>
            </a:r>
            <a:r>
              <a:rPr lang="fr-FR" kern="0" dirty="0" smtClean="0"/>
              <a:t> to </a:t>
            </a:r>
            <a:r>
              <a:rPr lang="fr-FR" kern="0" dirty="0" err="1" smtClean="0"/>
              <a:t>limit</a:t>
            </a:r>
            <a:r>
              <a:rPr lang="fr-FR" kern="0" dirty="0" smtClean="0"/>
              <a:t> </a:t>
            </a:r>
            <a:r>
              <a:rPr lang="fr-FR" kern="0" dirty="0" err="1" smtClean="0"/>
              <a:t>results</a:t>
            </a:r>
            <a:endParaRPr lang="en-US" kern="0" dirty="0" smtClean="0"/>
          </a:p>
        </p:txBody>
      </p:sp>
      <p:sp>
        <p:nvSpPr>
          <p:cNvPr id="18435" name="Espace réservé du contenu 3"/>
          <p:cNvSpPr>
            <a:spLocks noGrp="1"/>
          </p:cNvSpPr>
          <p:nvPr>
            <p:ph sz="quarter" idx="13"/>
          </p:nvPr>
        </p:nvSpPr>
        <p:spPr/>
        <p:txBody>
          <a:bodyPr/>
          <a:lstStyle/>
          <a:p>
            <a:r>
              <a:rPr lang="fr-FR" dirty="0" smtClean="0"/>
              <a:t>Blob Storage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673369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Note about Containers</a:t>
            </a:r>
          </a:p>
        </p:txBody>
      </p:sp>
      <p:sp>
        <p:nvSpPr>
          <p:cNvPr id="18434" name="Espace réservé du contenu 2"/>
          <p:cNvSpPr>
            <a:spLocks noGrp="1"/>
          </p:cNvSpPr>
          <p:nvPr>
            <p:ph idx="1"/>
          </p:nvPr>
        </p:nvSpPr>
        <p:spPr/>
        <p:txBody>
          <a:bodyPr anchor="t"/>
          <a:lstStyle/>
          <a:p>
            <a:pPr defTabSz="914400">
              <a:spcAft>
                <a:spcPct val="30000"/>
              </a:spcAft>
              <a:buSzPct val="75000"/>
              <a:defRPr/>
            </a:pPr>
            <a:r>
              <a:rPr lang="fr-FR" kern="0" dirty="0" smtClean="0"/>
              <a:t>In </a:t>
            </a:r>
            <a:r>
              <a:rPr lang="fr-FR" kern="0" dirty="0" err="1" smtClean="0"/>
              <a:t>fact</a:t>
            </a:r>
            <a:r>
              <a:rPr lang="fr-FR" kern="0" dirty="0" smtClean="0"/>
              <a:t>, </a:t>
            </a:r>
            <a:r>
              <a:rPr lang="fr-FR" kern="0" dirty="0" err="1" smtClean="0"/>
              <a:t>folders</a:t>
            </a:r>
            <a:r>
              <a:rPr lang="fr-FR" kern="0" dirty="0" smtClean="0"/>
              <a:t> </a:t>
            </a:r>
            <a:r>
              <a:rPr lang="fr-FR" kern="0" dirty="0" err="1" smtClean="0"/>
              <a:t>doesn’t</a:t>
            </a:r>
            <a:r>
              <a:rPr lang="fr-FR" kern="0" dirty="0" smtClean="0"/>
              <a:t> </a:t>
            </a:r>
            <a:r>
              <a:rPr lang="fr-FR" kern="0" dirty="0" err="1" smtClean="0"/>
              <a:t>exist</a:t>
            </a:r>
            <a:endParaRPr lang="fr-FR" kern="0" dirty="0" smtClean="0"/>
          </a:p>
          <a:p>
            <a:pPr lvl="1" defTabSz="914400">
              <a:spcAft>
                <a:spcPct val="30000"/>
              </a:spcAft>
              <a:buSzPct val="75000"/>
              <a:defRPr/>
            </a:pPr>
            <a:r>
              <a:rPr lang="fr-FR" kern="0" dirty="0" smtClean="0"/>
              <a:t>Files </a:t>
            </a:r>
            <a:r>
              <a:rPr lang="fr-FR" kern="0" dirty="0" err="1" smtClean="0"/>
              <a:t>only</a:t>
            </a:r>
            <a:r>
              <a:rPr lang="fr-FR" kern="0" dirty="0" smtClean="0"/>
              <a:t> have « </a:t>
            </a:r>
            <a:r>
              <a:rPr lang="fr-FR" kern="0" dirty="0" err="1" smtClean="0"/>
              <a:t>Prefixes</a:t>
            </a:r>
            <a:r>
              <a:rPr lang="fr-FR" kern="0" dirty="0" smtClean="0"/>
              <a:t> »</a:t>
            </a:r>
          </a:p>
          <a:p>
            <a:pPr lvl="1" defTabSz="914400">
              <a:spcAft>
                <a:spcPct val="30000"/>
              </a:spcAft>
              <a:buSzPct val="75000"/>
              <a:defRPr/>
            </a:pPr>
            <a:r>
              <a:rPr lang="fr-FR" kern="0" dirty="0" err="1" smtClean="0"/>
              <a:t>It’s</a:t>
            </a:r>
            <a:r>
              <a:rPr lang="fr-FR" kern="0" dirty="0" smtClean="0"/>
              <a:t> </a:t>
            </a:r>
            <a:r>
              <a:rPr lang="fr-FR" kern="0" dirty="0" err="1" smtClean="0"/>
              <a:t>just</a:t>
            </a:r>
            <a:r>
              <a:rPr lang="fr-FR" kern="0" dirty="0" smtClean="0"/>
              <a:t> a one </a:t>
            </a:r>
            <a:r>
              <a:rPr lang="fr-FR" kern="0" dirty="0" err="1" smtClean="0"/>
              <a:t>depth</a:t>
            </a:r>
            <a:r>
              <a:rPr lang="fr-FR" kern="0" dirty="0" smtClean="0"/>
              <a:t> </a:t>
            </a:r>
            <a:r>
              <a:rPr lang="fr-FR" kern="0" dirty="0" err="1" smtClean="0"/>
              <a:t>level</a:t>
            </a:r>
            <a:r>
              <a:rPr lang="fr-FR" kern="0" dirty="0" smtClean="0"/>
              <a:t> system</a:t>
            </a:r>
          </a:p>
          <a:p>
            <a:pPr lvl="1" defTabSz="914400">
              <a:spcAft>
                <a:spcPct val="30000"/>
              </a:spcAft>
              <a:buSzPct val="75000"/>
              <a:defRPr/>
            </a:pPr>
            <a:endParaRPr lang="fr-FR" kern="0" dirty="0"/>
          </a:p>
          <a:p>
            <a:pPr defTabSz="914400">
              <a:spcAft>
                <a:spcPct val="30000"/>
              </a:spcAft>
              <a:buSzPct val="75000"/>
              <a:defRPr/>
            </a:pPr>
            <a:r>
              <a:rPr lang="fr-FR" kern="0" dirty="0" err="1" smtClean="0"/>
              <a:t>Prefixes</a:t>
            </a:r>
            <a:r>
              <a:rPr lang="fr-FR" kern="0" dirty="0" smtClean="0"/>
              <a:t> </a:t>
            </a:r>
            <a:r>
              <a:rPr lang="fr-FR" kern="0" dirty="0" err="1" smtClean="0"/>
              <a:t>allows</a:t>
            </a:r>
            <a:r>
              <a:rPr lang="fr-FR" kern="0" dirty="0" smtClean="0"/>
              <a:t> us to </a:t>
            </a:r>
            <a:r>
              <a:rPr lang="fr-FR" kern="0" dirty="0" err="1" smtClean="0"/>
              <a:t>emulate</a:t>
            </a:r>
            <a:r>
              <a:rPr lang="fr-FR" kern="0" dirty="0" smtClean="0"/>
              <a:t> </a:t>
            </a:r>
            <a:r>
              <a:rPr lang="fr-FR" kern="0" dirty="0" err="1" smtClean="0"/>
              <a:t>folder</a:t>
            </a:r>
            <a:r>
              <a:rPr lang="fr-FR" kern="0" dirty="0" smtClean="0"/>
              <a:t> </a:t>
            </a:r>
            <a:r>
              <a:rPr lang="fr-FR" kern="0" dirty="0" err="1" smtClean="0"/>
              <a:t>systems</a:t>
            </a:r>
            <a:endParaRPr lang="en-US" kern="0" dirty="0" smtClean="0"/>
          </a:p>
        </p:txBody>
      </p:sp>
      <p:sp>
        <p:nvSpPr>
          <p:cNvPr id="18435" name="Espace réservé du contenu 3"/>
          <p:cNvSpPr>
            <a:spLocks noGrp="1"/>
          </p:cNvSpPr>
          <p:nvPr>
            <p:ph sz="quarter" idx="13"/>
          </p:nvPr>
        </p:nvSpPr>
        <p:spPr/>
        <p:txBody>
          <a:bodyPr/>
          <a:lstStyle/>
          <a:p>
            <a:r>
              <a:rPr lang="fr-FR" dirty="0" smtClean="0"/>
              <a:t>Blob Storage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942636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a:ea typeface="ＭＳ Ｐゴシック" pitchFamily="34" charset="-128"/>
              </a:rPr>
              <a:t>Two Types of Blobs Under the Hood</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t>Blob Storage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13" name="Rectangle 12"/>
          <p:cNvSpPr/>
          <p:nvPr/>
        </p:nvSpPr>
        <p:spPr bwMode="auto">
          <a:xfrm>
            <a:off x="235437" y="990552"/>
            <a:ext cx="4220035" cy="413392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3600" dirty="0" smtClean="0">
                <a:gradFill>
                  <a:gsLst>
                    <a:gs pos="0">
                      <a:srgbClr val="FFFFFF"/>
                    </a:gs>
                    <a:gs pos="100000">
                      <a:srgbClr val="FFFFFF"/>
                    </a:gs>
                  </a:gsLst>
                  <a:lin ang="5400000" scaled="0"/>
                </a:gradFill>
                <a:latin typeface="+mj-lt"/>
              </a:rPr>
              <a:t>Block Blob</a:t>
            </a:r>
            <a:endParaRPr lang="en-US" sz="3200" dirty="0" smtClean="0">
              <a:gradFill>
                <a:gsLst>
                  <a:gs pos="0">
                    <a:srgbClr val="FFFFFF"/>
                  </a:gs>
                  <a:gs pos="100000">
                    <a:srgbClr val="FFFFFF"/>
                  </a:gs>
                </a:gsLst>
                <a:lin ang="5400000" scaled="0"/>
              </a:gradFill>
              <a:latin typeface="+mj-lt"/>
            </a:endParaRPr>
          </a:p>
          <a:p>
            <a:pPr defTabSz="914099" fontAlgn="base">
              <a:spcBef>
                <a:spcPct val="0"/>
              </a:spcBef>
              <a:spcAft>
                <a:spcPts val="1800"/>
              </a:spcAft>
            </a:pPr>
            <a:r>
              <a:rPr lang="en-US" sz="1800" dirty="0">
                <a:gradFill>
                  <a:gsLst>
                    <a:gs pos="0">
                      <a:srgbClr val="FFFFFF"/>
                    </a:gs>
                    <a:gs pos="100000">
                      <a:srgbClr val="FFFFFF"/>
                    </a:gs>
                  </a:gsLst>
                  <a:lin ang="5400000" scaled="0"/>
                </a:gradFill>
                <a:latin typeface="+mj-lt"/>
              </a:rPr>
              <a:t>Targeted at streaming </a:t>
            </a:r>
            <a:r>
              <a:rPr lang="en-US" sz="1800" dirty="0" smtClean="0">
                <a:gradFill>
                  <a:gsLst>
                    <a:gs pos="0">
                      <a:srgbClr val="FFFFFF"/>
                    </a:gs>
                    <a:gs pos="100000">
                      <a:srgbClr val="FFFFFF"/>
                    </a:gs>
                  </a:gsLst>
                  <a:lin ang="5400000" scaled="0"/>
                </a:gradFill>
                <a:latin typeface="+mj-lt"/>
              </a:rPr>
              <a:t>workloads</a:t>
            </a:r>
            <a:endParaRPr lang="en-US" sz="1800" dirty="0">
              <a:gradFill>
                <a:gsLst>
                  <a:gs pos="0">
                    <a:srgbClr val="FFFFFF"/>
                  </a:gs>
                  <a:gs pos="100000">
                    <a:srgbClr val="FFFFFF"/>
                  </a:gs>
                </a:gsLst>
                <a:lin ang="5400000" scaled="0"/>
              </a:gradFill>
              <a:latin typeface="+mj-lt"/>
            </a:endParaRPr>
          </a:p>
          <a:p>
            <a:pPr defTabSz="914099" fontAlgn="base">
              <a:spcBef>
                <a:spcPct val="0"/>
              </a:spcBef>
              <a:spcAft>
                <a:spcPts val="600"/>
              </a:spcAft>
            </a:pPr>
            <a:r>
              <a:rPr lang="en-US" sz="1800" dirty="0">
                <a:gradFill>
                  <a:gsLst>
                    <a:gs pos="0">
                      <a:srgbClr val="FFFFFF"/>
                    </a:gs>
                    <a:gs pos="100000">
                      <a:srgbClr val="FFFFFF"/>
                    </a:gs>
                  </a:gsLst>
                  <a:lin ang="5400000" scaled="0"/>
                </a:gradFill>
                <a:latin typeface="+mj-lt"/>
              </a:rPr>
              <a:t>Each blob consists of </a:t>
            </a:r>
            <a:r>
              <a:rPr lang="en-US" sz="1800" dirty="0" smtClean="0">
                <a:gradFill>
                  <a:gsLst>
                    <a:gs pos="0">
                      <a:srgbClr val="FFFFFF"/>
                    </a:gs>
                    <a:gs pos="100000">
                      <a:srgbClr val="FFFFFF"/>
                    </a:gs>
                  </a:gsLst>
                  <a:lin ang="5400000" scaled="0"/>
                </a:gradFill>
                <a:latin typeface="+mj-lt"/>
              </a:rPr>
              <a:t/>
            </a:r>
            <a:br>
              <a:rPr lang="en-US" sz="1800" dirty="0" smtClean="0">
                <a:gradFill>
                  <a:gsLst>
                    <a:gs pos="0">
                      <a:srgbClr val="FFFFFF"/>
                    </a:gs>
                    <a:gs pos="100000">
                      <a:srgbClr val="FFFFFF"/>
                    </a:gs>
                  </a:gsLst>
                  <a:lin ang="5400000" scaled="0"/>
                </a:gradFill>
                <a:latin typeface="+mj-lt"/>
              </a:rPr>
            </a:br>
            <a:r>
              <a:rPr lang="en-US" sz="1800" dirty="0" smtClean="0">
                <a:gradFill>
                  <a:gsLst>
                    <a:gs pos="0">
                      <a:srgbClr val="FFFFFF"/>
                    </a:gs>
                    <a:gs pos="100000">
                      <a:srgbClr val="FFFFFF"/>
                    </a:gs>
                  </a:gsLst>
                  <a:lin ang="5400000" scaled="0"/>
                </a:gradFill>
                <a:latin typeface="+mj-lt"/>
              </a:rPr>
              <a:t>a </a:t>
            </a:r>
            <a:r>
              <a:rPr lang="en-US" sz="1800" dirty="0">
                <a:gradFill>
                  <a:gsLst>
                    <a:gs pos="0">
                      <a:srgbClr val="FFFFFF"/>
                    </a:gs>
                    <a:gs pos="100000">
                      <a:srgbClr val="FFFFFF"/>
                    </a:gs>
                  </a:gsLst>
                  <a:lin ang="5400000" scaled="0"/>
                </a:gradFill>
                <a:latin typeface="+mj-lt"/>
              </a:rPr>
              <a:t>sequence of blocks</a:t>
            </a:r>
            <a:endParaRPr lang="en-US" sz="1600" dirty="0">
              <a:gradFill>
                <a:gsLst>
                  <a:gs pos="0">
                    <a:srgbClr val="FFFFFF"/>
                  </a:gs>
                  <a:gs pos="100000">
                    <a:srgbClr val="FFFFFF"/>
                  </a:gs>
                </a:gsLst>
                <a:lin ang="5400000" scaled="0"/>
              </a:gradFill>
              <a:latin typeface="+mj-lt"/>
            </a:endParaRPr>
          </a:p>
          <a:p>
            <a:pPr defTabSz="914099" fontAlgn="base">
              <a:spcBef>
                <a:spcPct val="0"/>
              </a:spcBef>
              <a:spcAft>
                <a:spcPts val="1800"/>
              </a:spcAft>
            </a:pPr>
            <a:r>
              <a:rPr lang="en-US" sz="1400" dirty="0">
                <a:gradFill>
                  <a:gsLst>
                    <a:gs pos="0">
                      <a:srgbClr val="FFFFFF"/>
                    </a:gs>
                    <a:gs pos="100000">
                      <a:srgbClr val="FFFFFF"/>
                    </a:gs>
                  </a:gsLst>
                  <a:lin ang="5400000" scaled="0"/>
                </a:gradFill>
                <a:latin typeface="+mj-lt"/>
              </a:rPr>
              <a:t>Each block is identified by a Block ID</a:t>
            </a:r>
          </a:p>
          <a:p>
            <a:pPr defTabSz="914099" fontAlgn="base">
              <a:spcBef>
                <a:spcPct val="0"/>
              </a:spcBef>
              <a:spcAft>
                <a:spcPts val="1800"/>
              </a:spcAft>
            </a:pPr>
            <a:r>
              <a:rPr lang="en-US" sz="1800" dirty="0">
                <a:gradFill>
                  <a:gsLst>
                    <a:gs pos="0">
                      <a:srgbClr val="FFFFFF"/>
                    </a:gs>
                    <a:gs pos="100000">
                      <a:srgbClr val="FFFFFF"/>
                    </a:gs>
                  </a:gsLst>
                  <a:lin ang="5400000" scaled="0"/>
                </a:gradFill>
                <a:latin typeface="+mj-lt"/>
              </a:rPr>
              <a:t>Size limit 200GB per blob</a:t>
            </a:r>
          </a:p>
          <a:p>
            <a:pPr defTabSz="914099" fontAlgn="base">
              <a:spcBef>
                <a:spcPct val="0"/>
              </a:spcBef>
              <a:spcAft>
                <a:spcPct val="0"/>
              </a:spcAft>
            </a:pPr>
            <a:r>
              <a:rPr lang="en-US" sz="1800" dirty="0">
                <a:gradFill>
                  <a:gsLst>
                    <a:gs pos="0">
                      <a:srgbClr val="FFFFFF"/>
                    </a:gs>
                    <a:gs pos="100000">
                      <a:srgbClr val="FFFFFF"/>
                    </a:gs>
                  </a:gsLst>
                  <a:lin ang="5400000" scaled="0"/>
                </a:gradFill>
                <a:latin typeface="+mj-lt"/>
              </a:rPr>
              <a:t>Optimistic Concurrency via </a:t>
            </a:r>
            <a:r>
              <a:rPr lang="en-US" sz="1800" dirty="0" err="1">
                <a:gradFill>
                  <a:gsLst>
                    <a:gs pos="0">
                      <a:srgbClr val="FFFFFF"/>
                    </a:gs>
                    <a:gs pos="100000">
                      <a:srgbClr val="FFFFFF"/>
                    </a:gs>
                  </a:gsLst>
                  <a:lin ang="5400000" scaled="0"/>
                </a:gradFill>
                <a:latin typeface="+mj-lt"/>
              </a:rPr>
              <a:t>Etags</a:t>
            </a:r>
            <a:endParaRPr lang="en-US" sz="1800" dirty="0">
              <a:gradFill>
                <a:gsLst>
                  <a:gs pos="0">
                    <a:srgbClr val="FFFFFF"/>
                  </a:gs>
                  <a:gs pos="100000">
                    <a:srgbClr val="FFFFFF"/>
                  </a:gs>
                </a:gsLst>
                <a:lin ang="5400000" scaled="0"/>
              </a:gradFill>
              <a:latin typeface="+mj-lt"/>
            </a:endParaRPr>
          </a:p>
        </p:txBody>
      </p:sp>
      <p:sp>
        <p:nvSpPr>
          <p:cNvPr id="14" name="Rectangle 13"/>
          <p:cNvSpPr/>
          <p:nvPr/>
        </p:nvSpPr>
        <p:spPr bwMode="auto">
          <a:xfrm>
            <a:off x="4650121" y="990551"/>
            <a:ext cx="4220035" cy="413392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3600" dirty="0">
                <a:gradFill>
                  <a:gsLst>
                    <a:gs pos="0">
                      <a:srgbClr val="FFFFFF"/>
                    </a:gs>
                    <a:gs pos="100000">
                      <a:srgbClr val="FFFFFF"/>
                    </a:gs>
                  </a:gsLst>
                  <a:lin ang="5400000" scaled="0"/>
                </a:gradFill>
                <a:latin typeface="+mj-lt"/>
              </a:rPr>
              <a:t>Page Blob</a:t>
            </a:r>
          </a:p>
          <a:p>
            <a:pPr defTabSz="914099" fontAlgn="base">
              <a:spcBef>
                <a:spcPct val="0"/>
              </a:spcBef>
              <a:spcAft>
                <a:spcPts val="1800"/>
              </a:spcAft>
            </a:pPr>
            <a:r>
              <a:rPr lang="en-US" sz="1800" dirty="0">
                <a:gradFill>
                  <a:gsLst>
                    <a:gs pos="0">
                      <a:srgbClr val="FFFFFF"/>
                    </a:gs>
                    <a:gs pos="100000">
                      <a:srgbClr val="FFFFFF"/>
                    </a:gs>
                  </a:gsLst>
                  <a:lin ang="5400000" scaled="0"/>
                </a:gradFill>
                <a:latin typeface="+mj-lt"/>
              </a:rPr>
              <a:t>Targeted at random read/write workloads</a:t>
            </a:r>
          </a:p>
          <a:p>
            <a:pPr defTabSz="914099" fontAlgn="base">
              <a:spcBef>
                <a:spcPct val="0"/>
              </a:spcBef>
              <a:spcAft>
                <a:spcPts val="600"/>
              </a:spcAft>
            </a:pPr>
            <a:r>
              <a:rPr lang="en-US" sz="1800" dirty="0">
                <a:gradFill>
                  <a:gsLst>
                    <a:gs pos="0">
                      <a:srgbClr val="FFFFFF"/>
                    </a:gs>
                    <a:gs pos="100000">
                      <a:srgbClr val="FFFFFF"/>
                    </a:gs>
                  </a:gsLst>
                  <a:lin ang="5400000" scaled="0"/>
                </a:gradFill>
                <a:latin typeface="+mj-lt"/>
              </a:rPr>
              <a:t>Each blob consists of an array of pages </a:t>
            </a:r>
          </a:p>
          <a:p>
            <a:pPr defTabSz="914099" fontAlgn="base">
              <a:spcBef>
                <a:spcPct val="0"/>
              </a:spcBef>
              <a:spcAft>
                <a:spcPts val="1800"/>
              </a:spcAft>
            </a:pPr>
            <a:r>
              <a:rPr lang="en-US" sz="1400" dirty="0">
                <a:gradFill>
                  <a:gsLst>
                    <a:gs pos="0">
                      <a:srgbClr val="FFFFFF"/>
                    </a:gs>
                    <a:gs pos="100000">
                      <a:srgbClr val="FFFFFF"/>
                    </a:gs>
                  </a:gsLst>
                  <a:lin ang="5400000" scaled="0"/>
                </a:gradFill>
                <a:latin typeface="+mj-lt"/>
              </a:rPr>
              <a:t>Each page is identified by its offset from the start of the blob</a:t>
            </a:r>
          </a:p>
          <a:p>
            <a:pPr defTabSz="914099" fontAlgn="base">
              <a:spcBef>
                <a:spcPct val="0"/>
              </a:spcBef>
              <a:spcAft>
                <a:spcPts val="1800"/>
              </a:spcAft>
            </a:pPr>
            <a:r>
              <a:rPr lang="en-US" sz="1800" dirty="0">
                <a:gradFill>
                  <a:gsLst>
                    <a:gs pos="0">
                      <a:srgbClr val="FFFFFF"/>
                    </a:gs>
                    <a:gs pos="100000">
                      <a:srgbClr val="FFFFFF"/>
                    </a:gs>
                  </a:gsLst>
                  <a:lin ang="5400000" scaled="0"/>
                </a:gradFill>
                <a:latin typeface="+mj-lt"/>
              </a:rPr>
              <a:t>Size limit 1TB per blob</a:t>
            </a:r>
          </a:p>
          <a:p>
            <a:pPr defTabSz="914099" fontAlgn="base">
              <a:spcBef>
                <a:spcPct val="0"/>
              </a:spcBef>
              <a:spcAft>
                <a:spcPct val="0"/>
              </a:spcAft>
            </a:pPr>
            <a:r>
              <a:rPr lang="en-US" sz="1800" dirty="0">
                <a:gradFill>
                  <a:gsLst>
                    <a:gs pos="0">
                      <a:srgbClr val="FFFFFF"/>
                    </a:gs>
                    <a:gs pos="100000">
                      <a:srgbClr val="FFFFFF"/>
                    </a:gs>
                  </a:gsLst>
                  <a:lin ang="5400000" scaled="0"/>
                </a:gradFill>
                <a:latin typeface="+mj-lt"/>
              </a:rPr>
              <a:t>Optimistic or Pessimistic (locking) concurrency via leases</a:t>
            </a:r>
          </a:p>
        </p:txBody>
      </p:sp>
      <p:pic>
        <p:nvPicPr>
          <p:cNvPr id="8"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8"/>
          <p:cNvSpPr/>
          <p:nvPr/>
        </p:nvSpPr>
        <p:spPr>
          <a:xfrm>
            <a:off x="8839175" y="94080"/>
            <a:ext cx="108000" cy="10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962316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And reality…</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t>Blob Storage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Image 2"/>
          <p:cNvPicPr>
            <a:picLocks noChangeAspect="1"/>
          </p:cNvPicPr>
          <p:nvPr/>
        </p:nvPicPr>
        <p:blipFill>
          <a:blip r:embed="rId4"/>
          <a:stretch>
            <a:fillRect/>
          </a:stretch>
        </p:blipFill>
        <p:spPr>
          <a:xfrm>
            <a:off x="939800" y="2324100"/>
            <a:ext cx="7264400" cy="1066800"/>
          </a:xfrm>
          <a:prstGeom prst="rect">
            <a:avLst/>
          </a:prstGeom>
        </p:spPr>
      </p:pic>
    </p:spTree>
    <p:extLst>
      <p:ext uri="{BB962C8B-B14F-4D97-AF65-F5344CB8AC3E}">
        <p14:creationId xmlns:p14="http://schemas.microsoft.com/office/powerpoint/2010/main" val="2040856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Azure </a:t>
            </a:r>
            <a:r>
              <a:rPr lang="en-US" dirty="0" err="1" smtClean="0"/>
              <a:t>eMULATOR</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fr-FR" dirty="0" smtClean="0">
                <a:latin typeface="Myriad Pro"/>
                <a:ea typeface="MS PGothic" charset="0"/>
                <a:cs typeface="Myriad Pro"/>
              </a:rPr>
              <a:t>Azure in </a:t>
            </a:r>
            <a:r>
              <a:rPr lang="fr-FR" dirty="0" err="1" smtClean="0">
                <a:latin typeface="Myriad Pro"/>
                <a:ea typeface="MS PGothic" charset="0"/>
                <a:cs typeface="Myriad Pro"/>
              </a:rPr>
              <a:t>Depth</a:t>
            </a:r>
            <a:endParaRPr lang="en-US" dirty="0" smtClean="0">
              <a:latin typeface="Myriad Pro"/>
              <a:ea typeface="MS PGothic" charset="0"/>
              <a:cs typeface="Myriad Pro"/>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Image 6" descr="interrogation4.png"/>
          <p:cNvPicPr>
            <a:picLocks noChangeAspect="1"/>
          </p:cNvPicPr>
          <p:nvPr/>
        </p:nvPicPr>
        <p:blipFill rotWithShape="1">
          <a:blip r:embed="rId3" cstate="print">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6715072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Cloud Services</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fr-FR" dirty="0" smtClean="0">
                <a:latin typeface="Myriad Pro"/>
                <a:ea typeface="MS PGothic" charset="0"/>
                <a:cs typeface="Myriad Pro"/>
              </a:rPr>
              <a:t>Azure in </a:t>
            </a:r>
            <a:r>
              <a:rPr lang="fr-FR" dirty="0" err="1" smtClean="0">
                <a:latin typeface="Myriad Pro"/>
                <a:ea typeface="MS PGothic" charset="0"/>
                <a:cs typeface="Myriad Pro"/>
              </a:rPr>
              <a:t>Depth</a:t>
            </a:r>
            <a:endParaRPr lang="en-US" dirty="0" smtClean="0">
              <a:latin typeface="Myriad Pro"/>
              <a:ea typeface="MS PGothic" charset="0"/>
              <a:cs typeface="Myriad Pro"/>
            </a:endParaRPr>
          </a:p>
        </p:txBody>
      </p:sp>
      <p:pic>
        <p:nvPicPr>
          <p:cNvPr id="2050" name="Picture 2" descr="https://s-media-cache-ak0.pinimg.com/236x/53/66/05/5366056baa2fca06c36620f7b95ce8c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2600590"/>
            <a:ext cx="2679948" cy="2486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7873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Introduction</a:t>
            </a:r>
          </a:p>
        </p:txBody>
      </p:sp>
      <p:sp>
        <p:nvSpPr>
          <p:cNvPr id="18434" name="Espace réservé du contenu 2"/>
          <p:cNvSpPr>
            <a:spLocks noGrp="1"/>
          </p:cNvSpPr>
          <p:nvPr>
            <p:ph idx="1"/>
          </p:nvPr>
        </p:nvSpPr>
        <p:spPr/>
        <p:txBody>
          <a:bodyPr anchor="t"/>
          <a:lstStyle/>
          <a:p>
            <a:pPr defTabSz="914400">
              <a:spcAft>
                <a:spcPct val="30000"/>
              </a:spcAft>
              <a:buSzPct val="75000"/>
              <a:defRPr/>
            </a:pPr>
            <a:r>
              <a:rPr lang="fr-FR" kern="0" dirty="0" err="1" smtClean="0"/>
              <a:t>Allows</a:t>
            </a:r>
            <a:r>
              <a:rPr lang="fr-FR" kern="0" dirty="0" smtClean="0"/>
              <a:t> </a:t>
            </a:r>
            <a:r>
              <a:rPr lang="fr-FR" kern="0" dirty="0" err="1" smtClean="0"/>
              <a:t>you</a:t>
            </a:r>
            <a:r>
              <a:rPr lang="fr-FR" kern="0" dirty="0" smtClean="0"/>
              <a:t> to </a:t>
            </a:r>
            <a:r>
              <a:rPr lang="fr-FR" kern="0" dirty="0" err="1" smtClean="0"/>
              <a:t>create</a:t>
            </a:r>
            <a:r>
              <a:rPr lang="fr-FR" kern="0" dirty="0" smtClean="0"/>
              <a:t> Services</a:t>
            </a:r>
          </a:p>
          <a:p>
            <a:pPr lvl="1" defTabSz="914400">
              <a:spcAft>
                <a:spcPct val="30000"/>
              </a:spcAft>
              <a:buSzPct val="75000"/>
              <a:defRPr/>
            </a:pPr>
            <a:r>
              <a:rPr lang="fr-FR" kern="0" dirty="0" smtClean="0"/>
              <a:t>As in « Windows Services »</a:t>
            </a:r>
          </a:p>
          <a:p>
            <a:pPr lvl="1" defTabSz="914400">
              <a:spcAft>
                <a:spcPct val="30000"/>
              </a:spcAft>
              <a:buSzPct val="75000"/>
              <a:defRPr/>
            </a:pPr>
            <a:r>
              <a:rPr lang="fr-FR" kern="0" dirty="0" err="1" smtClean="0"/>
              <a:t>Somehow</a:t>
            </a:r>
            <a:r>
              <a:rPr lang="fr-FR" kern="0" dirty="0" smtClean="0"/>
              <a:t> </a:t>
            </a:r>
            <a:r>
              <a:rPr lang="fr-FR" kern="0" dirty="0" err="1" smtClean="0"/>
              <a:t>like</a:t>
            </a:r>
            <a:r>
              <a:rPr lang="fr-FR" kern="0" dirty="0" smtClean="0"/>
              <a:t> « Linux Daemons »</a:t>
            </a:r>
          </a:p>
          <a:p>
            <a:pPr lvl="1" defTabSz="914400">
              <a:spcAft>
                <a:spcPct val="30000"/>
              </a:spcAft>
              <a:buSzPct val="75000"/>
              <a:defRPr/>
            </a:pPr>
            <a:endParaRPr lang="fr-FR" kern="0" dirty="0"/>
          </a:p>
          <a:p>
            <a:pPr defTabSz="914400">
              <a:spcAft>
                <a:spcPct val="30000"/>
              </a:spcAft>
              <a:buSzPct val="75000"/>
              <a:defRPr/>
            </a:pPr>
            <a:r>
              <a:rPr lang="fr-FR" kern="0" dirty="0" err="1" smtClean="0"/>
              <a:t>Many</a:t>
            </a:r>
            <a:r>
              <a:rPr lang="fr-FR" kern="0" dirty="0" smtClean="0"/>
              <a:t> services for </a:t>
            </a:r>
            <a:r>
              <a:rPr lang="fr-FR" kern="0" dirty="0" err="1" smtClean="0"/>
              <a:t>your</a:t>
            </a:r>
            <a:r>
              <a:rPr lang="fr-FR" kern="0" dirty="0" smtClean="0"/>
              <a:t> </a:t>
            </a:r>
            <a:r>
              <a:rPr lang="fr-FR" kern="0" dirty="0" err="1" smtClean="0"/>
              <a:t>needs</a:t>
            </a:r>
            <a:r>
              <a:rPr lang="fr-FR" kern="0" dirty="0" smtClean="0"/>
              <a:t>…</a:t>
            </a:r>
          </a:p>
          <a:p>
            <a:pPr lvl="1" defTabSz="914400">
              <a:spcAft>
                <a:spcPct val="30000"/>
              </a:spcAft>
              <a:buSzPct val="75000"/>
              <a:defRPr/>
            </a:pPr>
            <a:r>
              <a:rPr lang="fr-FR" kern="0" dirty="0" err="1" smtClean="0"/>
              <a:t>Found</a:t>
            </a:r>
            <a:r>
              <a:rPr lang="fr-FR" kern="0" dirty="0" smtClean="0"/>
              <a:t> in « Azure Cloud Service » in VS</a:t>
            </a:r>
            <a:endParaRPr lang="en-US" kern="0" dirty="0" smtClean="0"/>
          </a:p>
        </p:txBody>
      </p:sp>
      <p:sp>
        <p:nvSpPr>
          <p:cNvPr id="18435" name="Espace réservé du contenu 3"/>
          <p:cNvSpPr>
            <a:spLocks noGrp="1"/>
          </p:cNvSpPr>
          <p:nvPr>
            <p:ph sz="quarter" idx="13"/>
          </p:nvPr>
        </p:nvSpPr>
        <p:spPr/>
        <p:txBody>
          <a:bodyPr/>
          <a:lstStyle/>
          <a:p>
            <a:r>
              <a:rPr lang="fr-FR" dirty="0" smtClean="0"/>
              <a:t>Cloud Services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2" name="Image 1"/>
          <p:cNvPicPr>
            <a:picLocks noChangeAspect="1"/>
          </p:cNvPicPr>
          <p:nvPr/>
        </p:nvPicPr>
        <p:blipFill>
          <a:blip r:embed="rId4"/>
          <a:stretch>
            <a:fillRect/>
          </a:stretch>
        </p:blipFill>
        <p:spPr>
          <a:xfrm>
            <a:off x="1262062" y="4618831"/>
            <a:ext cx="6619875" cy="542925"/>
          </a:xfrm>
          <a:prstGeom prst="rect">
            <a:avLst/>
          </a:prstGeom>
        </p:spPr>
      </p:pic>
    </p:spTree>
    <p:extLst>
      <p:ext uri="{BB962C8B-B14F-4D97-AF65-F5344CB8AC3E}">
        <p14:creationId xmlns:p14="http://schemas.microsoft.com/office/powerpoint/2010/main" val="3301282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Introduction</a:t>
            </a:r>
          </a:p>
        </p:txBody>
      </p:sp>
      <p:sp>
        <p:nvSpPr>
          <p:cNvPr id="18434" name="Espace réservé du contenu 2"/>
          <p:cNvSpPr>
            <a:spLocks noGrp="1"/>
          </p:cNvSpPr>
          <p:nvPr>
            <p:ph idx="1"/>
          </p:nvPr>
        </p:nvSpPr>
        <p:spPr/>
        <p:txBody>
          <a:bodyPr anchor="t"/>
          <a:lstStyle/>
          <a:p>
            <a:pPr defTabSz="914400">
              <a:spcAft>
                <a:spcPct val="30000"/>
              </a:spcAft>
              <a:buSzPct val="75000"/>
              <a:defRPr/>
            </a:pPr>
            <a:r>
              <a:rPr lang="fr-FR" kern="0" dirty="0" smtClean="0"/>
              <a:t>Azure Cloud Services:</a:t>
            </a:r>
          </a:p>
          <a:p>
            <a:pPr lvl="1" defTabSz="914400">
              <a:spcAft>
                <a:spcPct val="30000"/>
              </a:spcAft>
              <a:buSzPct val="75000"/>
              <a:defRPr/>
            </a:pPr>
            <a:r>
              <a:rPr lang="fr-FR" kern="0" dirty="0" smtClean="0"/>
              <a:t>ASP.NET Web </a:t>
            </a:r>
            <a:r>
              <a:rPr lang="fr-FR" kern="0" dirty="0" err="1" smtClean="0"/>
              <a:t>Role</a:t>
            </a:r>
            <a:r>
              <a:rPr lang="fr-FR" kern="0" dirty="0" smtClean="0"/>
              <a:t>:</a:t>
            </a:r>
          </a:p>
          <a:p>
            <a:pPr lvl="2" defTabSz="914400">
              <a:spcAft>
                <a:spcPct val="30000"/>
              </a:spcAft>
              <a:buSzPct val="75000"/>
              <a:defRPr/>
            </a:pPr>
            <a:r>
              <a:rPr lang="fr-FR" kern="0" dirty="0" smtClean="0"/>
              <a:t>Able to manage one or </a:t>
            </a:r>
            <a:r>
              <a:rPr lang="fr-FR" kern="0" dirty="0" err="1" smtClean="0"/>
              <a:t>several</a:t>
            </a:r>
            <a:r>
              <a:rPr lang="fr-FR" kern="0" dirty="0" smtClean="0"/>
              <a:t> ASP.NET Web Sites </a:t>
            </a:r>
            <a:r>
              <a:rPr lang="fr-FR" kern="0" dirty="0" err="1" smtClean="0"/>
              <a:t>with</a:t>
            </a:r>
            <a:r>
              <a:rPr lang="fr-FR" kern="0" dirty="0" smtClean="0"/>
              <a:t> a </a:t>
            </a:r>
            <a:r>
              <a:rPr lang="fr-FR" kern="0" dirty="0" err="1" smtClean="0"/>
              <a:t>role</a:t>
            </a:r>
            <a:endParaRPr lang="fr-FR" kern="0" dirty="0" smtClean="0"/>
          </a:p>
          <a:p>
            <a:pPr lvl="1" defTabSz="914400">
              <a:spcAft>
                <a:spcPct val="30000"/>
              </a:spcAft>
              <a:buSzPct val="75000"/>
              <a:defRPr/>
            </a:pPr>
            <a:r>
              <a:rPr lang="fr-FR" kern="0" dirty="0" smtClean="0"/>
              <a:t>WCF Service Web </a:t>
            </a:r>
            <a:r>
              <a:rPr lang="fr-FR" kern="0" dirty="0" err="1" smtClean="0"/>
              <a:t>Role</a:t>
            </a:r>
            <a:r>
              <a:rPr lang="fr-FR" kern="0" dirty="0" smtClean="0"/>
              <a:t>:</a:t>
            </a:r>
          </a:p>
          <a:p>
            <a:pPr lvl="2" defTabSz="914400">
              <a:spcAft>
                <a:spcPct val="30000"/>
              </a:spcAft>
              <a:buSzPct val="75000"/>
              <a:defRPr/>
            </a:pPr>
            <a:r>
              <a:rPr lang="fr-FR" kern="0" dirty="0" smtClean="0"/>
              <a:t>Able to manage one or </a:t>
            </a:r>
            <a:r>
              <a:rPr lang="fr-FR" kern="0" dirty="0" err="1" smtClean="0"/>
              <a:t>several</a:t>
            </a:r>
            <a:r>
              <a:rPr lang="fr-FR" kern="0" dirty="0" smtClean="0"/>
              <a:t> WCF Services </a:t>
            </a:r>
            <a:r>
              <a:rPr lang="fr-FR" kern="0" dirty="0" err="1" smtClean="0"/>
              <a:t>with</a:t>
            </a:r>
            <a:r>
              <a:rPr lang="fr-FR" kern="0" dirty="0" smtClean="0"/>
              <a:t> a </a:t>
            </a:r>
            <a:r>
              <a:rPr lang="fr-FR" kern="0" dirty="0" err="1" smtClean="0"/>
              <a:t>role</a:t>
            </a:r>
            <a:endParaRPr lang="fr-FR" kern="0" dirty="0" smtClean="0"/>
          </a:p>
          <a:p>
            <a:pPr lvl="1" defTabSz="914400">
              <a:spcAft>
                <a:spcPct val="30000"/>
              </a:spcAft>
              <a:buSzPct val="75000"/>
              <a:defRPr/>
            </a:pPr>
            <a:r>
              <a:rPr lang="fr-FR" kern="0" dirty="0" err="1" smtClean="0"/>
              <a:t>Worker</a:t>
            </a:r>
            <a:r>
              <a:rPr lang="fr-FR" kern="0" dirty="0" smtClean="0"/>
              <a:t> </a:t>
            </a:r>
            <a:r>
              <a:rPr lang="fr-FR" kern="0" dirty="0" err="1" smtClean="0"/>
              <a:t>Role</a:t>
            </a:r>
            <a:r>
              <a:rPr lang="fr-FR" kern="0" dirty="0" smtClean="0"/>
              <a:t>:</a:t>
            </a:r>
          </a:p>
          <a:p>
            <a:pPr lvl="2" defTabSz="914400">
              <a:spcAft>
                <a:spcPct val="30000"/>
              </a:spcAft>
              <a:buSzPct val="75000"/>
              <a:defRPr/>
            </a:pPr>
            <a:r>
              <a:rPr lang="fr-FR" kern="0" dirty="0" smtClean="0"/>
              <a:t>Works as a background </a:t>
            </a:r>
            <a:r>
              <a:rPr lang="fr-FR" kern="0" dirty="0" err="1" smtClean="0"/>
              <a:t>task</a:t>
            </a:r>
            <a:endParaRPr lang="en-US" kern="0" dirty="0" smtClean="0"/>
          </a:p>
        </p:txBody>
      </p:sp>
      <p:sp>
        <p:nvSpPr>
          <p:cNvPr id="18435" name="Espace réservé du contenu 3"/>
          <p:cNvSpPr>
            <a:spLocks noGrp="1"/>
          </p:cNvSpPr>
          <p:nvPr>
            <p:ph sz="quarter" idx="13"/>
          </p:nvPr>
        </p:nvSpPr>
        <p:spPr/>
        <p:txBody>
          <a:bodyPr/>
          <a:lstStyle/>
          <a:p>
            <a:r>
              <a:rPr lang="fr-FR" dirty="0" smtClean="0"/>
              <a:t>Cloud Services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954638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Introduction</a:t>
            </a:r>
          </a:p>
        </p:txBody>
      </p:sp>
      <p:sp>
        <p:nvSpPr>
          <p:cNvPr id="18434" name="Espace réservé du contenu 2"/>
          <p:cNvSpPr>
            <a:spLocks noGrp="1"/>
          </p:cNvSpPr>
          <p:nvPr>
            <p:ph idx="1"/>
          </p:nvPr>
        </p:nvSpPr>
        <p:spPr/>
        <p:txBody>
          <a:bodyPr anchor="t"/>
          <a:lstStyle/>
          <a:p>
            <a:pPr defTabSz="914400">
              <a:spcAft>
                <a:spcPct val="30000"/>
              </a:spcAft>
              <a:buSzPct val="75000"/>
              <a:defRPr/>
            </a:pPr>
            <a:r>
              <a:rPr lang="fr-FR" kern="0" dirty="0" smtClean="0"/>
              <a:t>Azure Cloud Services:</a:t>
            </a:r>
          </a:p>
          <a:p>
            <a:pPr lvl="1" defTabSz="914400">
              <a:spcAft>
                <a:spcPct val="30000"/>
              </a:spcAft>
              <a:buSzPct val="75000"/>
              <a:defRPr/>
            </a:pPr>
            <a:r>
              <a:rPr lang="fr-FR" kern="0" dirty="0" smtClean="0"/>
              <a:t>Cache </a:t>
            </a:r>
            <a:r>
              <a:rPr lang="fr-FR" kern="0" dirty="0" err="1" smtClean="0"/>
              <a:t>Worker</a:t>
            </a:r>
            <a:r>
              <a:rPr lang="fr-FR" kern="0" dirty="0" smtClean="0"/>
              <a:t> </a:t>
            </a:r>
            <a:r>
              <a:rPr lang="fr-FR" kern="0" dirty="0" err="1" smtClean="0"/>
              <a:t>Role</a:t>
            </a:r>
            <a:r>
              <a:rPr lang="fr-FR" kern="0" dirty="0" smtClean="0"/>
              <a:t>:</a:t>
            </a:r>
          </a:p>
          <a:p>
            <a:pPr lvl="2" defTabSz="914400">
              <a:spcAft>
                <a:spcPct val="30000"/>
              </a:spcAft>
              <a:buSzPct val="75000"/>
              <a:defRPr/>
            </a:pPr>
            <a:r>
              <a:rPr lang="fr-FR" kern="0" dirty="0" err="1" smtClean="0"/>
              <a:t>Similar</a:t>
            </a:r>
            <a:r>
              <a:rPr lang="fr-FR" kern="0" dirty="0" smtClean="0"/>
              <a:t> as </a:t>
            </a:r>
            <a:r>
              <a:rPr lang="fr-FR" kern="0" dirty="0" err="1" smtClean="0"/>
              <a:t>Worker</a:t>
            </a:r>
            <a:r>
              <a:rPr lang="fr-FR" kern="0" dirty="0" smtClean="0"/>
              <a:t> </a:t>
            </a:r>
            <a:r>
              <a:rPr lang="fr-FR" kern="0" dirty="0" err="1" smtClean="0"/>
              <a:t>Role</a:t>
            </a:r>
            <a:r>
              <a:rPr lang="fr-FR" kern="0" dirty="0" smtClean="0"/>
              <a:t> but for </a:t>
            </a:r>
            <a:r>
              <a:rPr lang="fr-FR" kern="0" dirty="0" err="1" smtClean="0"/>
              <a:t>caching</a:t>
            </a:r>
            <a:r>
              <a:rPr lang="fr-FR" kern="0" dirty="0" smtClean="0"/>
              <a:t> </a:t>
            </a:r>
            <a:r>
              <a:rPr lang="fr-FR" kern="0" dirty="0" err="1" smtClean="0"/>
              <a:t>purposes</a:t>
            </a:r>
            <a:endParaRPr lang="fr-FR" kern="0" dirty="0" smtClean="0"/>
          </a:p>
          <a:p>
            <a:pPr lvl="1" defTabSz="914400">
              <a:spcAft>
                <a:spcPct val="30000"/>
              </a:spcAft>
              <a:buSzPct val="75000"/>
              <a:defRPr/>
            </a:pPr>
            <a:r>
              <a:rPr lang="fr-FR" kern="0" dirty="0" smtClean="0"/>
              <a:t>Service Bus </a:t>
            </a:r>
            <a:r>
              <a:rPr lang="fr-FR" kern="0" dirty="0" err="1" smtClean="0"/>
              <a:t>Worker</a:t>
            </a:r>
            <a:r>
              <a:rPr lang="fr-FR" kern="0" dirty="0" smtClean="0"/>
              <a:t> </a:t>
            </a:r>
            <a:r>
              <a:rPr lang="fr-FR" kern="0" dirty="0" err="1" smtClean="0"/>
              <a:t>Role</a:t>
            </a:r>
            <a:r>
              <a:rPr lang="fr-FR" kern="0" dirty="0" smtClean="0"/>
              <a:t>:</a:t>
            </a:r>
          </a:p>
          <a:p>
            <a:pPr lvl="2" defTabSz="914400">
              <a:spcAft>
                <a:spcPct val="30000"/>
              </a:spcAft>
              <a:buSzPct val="75000"/>
              <a:defRPr/>
            </a:pPr>
            <a:r>
              <a:rPr lang="fr-FR" kern="0" dirty="0" err="1" smtClean="0"/>
              <a:t>Get</a:t>
            </a:r>
            <a:r>
              <a:rPr lang="fr-FR" kern="0" dirty="0" smtClean="0"/>
              <a:t> messages </a:t>
            </a:r>
            <a:r>
              <a:rPr lang="fr-FR" kern="0" dirty="0" err="1" smtClean="0"/>
              <a:t>from</a:t>
            </a:r>
            <a:r>
              <a:rPr lang="fr-FR" kern="0" dirty="0" smtClean="0"/>
              <a:t> a bus queue to </a:t>
            </a:r>
            <a:r>
              <a:rPr lang="fr-FR" kern="0" dirty="0" err="1" smtClean="0"/>
              <a:t>handle</a:t>
            </a:r>
            <a:r>
              <a:rPr lang="fr-FR" kern="0" dirty="0" smtClean="0"/>
              <a:t> </a:t>
            </a:r>
            <a:r>
              <a:rPr lang="fr-FR" kern="0" dirty="0" err="1" smtClean="0"/>
              <a:t>requests</a:t>
            </a:r>
            <a:endParaRPr lang="en-US" kern="0" dirty="0" smtClean="0"/>
          </a:p>
        </p:txBody>
      </p:sp>
      <p:sp>
        <p:nvSpPr>
          <p:cNvPr id="18435" name="Espace réservé du contenu 3"/>
          <p:cNvSpPr>
            <a:spLocks noGrp="1"/>
          </p:cNvSpPr>
          <p:nvPr>
            <p:ph sz="quarter" idx="13"/>
          </p:nvPr>
        </p:nvSpPr>
        <p:spPr/>
        <p:txBody>
          <a:bodyPr/>
          <a:lstStyle/>
          <a:p>
            <a:r>
              <a:rPr lang="fr-FR" dirty="0" smtClean="0"/>
              <a:t>Cloud Services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6137913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Introduction</a:t>
            </a:r>
          </a:p>
        </p:txBody>
      </p:sp>
      <p:sp>
        <p:nvSpPr>
          <p:cNvPr id="18434" name="Espace réservé du contenu 2"/>
          <p:cNvSpPr>
            <a:spLocks noGrp="1"/>
          </p:cNvSpPr>
          <p:nvPr>
            <p:ph idx="1"/>
          </p:nvPr>
        </p:nvSpPr>
        <p:spPr/>
        <p:txBody>
          <a:bodyPr anchor="t"/>
          <a:lstStyle/>
          <a:p>
            <a:pPr defTabSz="914400">
              <a:spcAft>
                <a:spcPct val="30000"/>
              </a:spcAft>
              <a:buSzPct val="75000"/>
              <a:defRPr/>
            </a:pPr>
            <a:r>
              <a:rPr lang="fr-FR" kern="0" dirty="0" smtClean="0"/>
              <a:t>In </a:t>
            </a:r>
            <a:r>
              <a:rPr lang="fr-FR" kern="0" dirty="0" err="1" smtClean="0"/>
              <a:t>this</a:t>
            </a:r>
            <a:r>
              <a:rPr lang="fr-FR" kern="0" dirty="0" smtClean="0"/>
              <a:t> course, </a:t>
            </a:r>
            <a:r>
              <a:rPr lang="fr-FR" kern="0" dirty="0" err="1" smtClean="0"/>
              <a:t>we’ll</a:t>
            </a:r>
            <a:r>
              <a:rPr lang="fr-FR" kern="0" dirty="0" smtClean="0"/>
              <a:t> </a:t>
            </a:r>
            <a:r>
              <a:rPr lang="fr-FR" kern="0" dirty="0" err="1" smtClean="0"/>
              <a:t>see</a:t>
            </a:r>
            <a:r>
              <a:rPr lang="fr-FR" kern="0" dirty="0" smtClean="0"/>
              <a:t> </a:t>
            </a:r>
            <a:r>
              <a:rPr lang="fr-FR" kern="0" dirty="0" err="1" smtClean="0"/>
              <a:t>Worker</a:t>
            </a:r>
            <a:r>
              <a:rPr lang="fr-FR" kern="0" dirty="0" smtClean="0"/>
              <a:t> </a:t>
            </a:r>
            <a:r>
              <a:rPr lang="fr-FR" kern="0" dirty="0" err="1" smtClean="0"/>
              <a:t>Roles</a:t>
            </a:r>
            <a:endParaRPr lang="fr-FR" kern="0" dirty="0" smtClean="0"/>
          </a:p>
          <a:p>
            <a:pPr lvl="1" defTabSz="914400">
              <a:spcAft>
                <a:spcPct val="30000"/>
              </a:spcAft>
              <a:buSzPct val="75000"/>
              <a:defRPr/>
            </a:pPr>
            <a:r>
              <a:rPr lang="fr-FR" kern="0" dirty="0" err="1" smtClean="0"/>
              <a:t>Convenient</a:t>
            </a:r>
            <a:r>
              <a:rPr lang="fr-FR" kern="0" dirty="0" smtClean="0"/>
              <a:t> </a:t>
            </a:r>
            <a:r>
              <a:rPr lang="fr-FR" kern="0" dirty="0" err="1" smtClean="0"/>
              <a:t>way</a:t>
            </a:r>
            <a:r>
              <a:rPr lang="fr-FR" kern="0" dirty="0" smtClean="0"/>
              <a:t> to </a:t>
            </a:r>
            <a:r>
              <a:rPr lang="fr-FR" kern="0" dirty="0" err="1" smtClean="0"/>
              <a:t>process</a:t>
            </a:r>
            <a:r>
              <a:rPr lang="fr-FR" kern="0" dirty="0" smtClean="0"/>
              <a:t> background </a:t>
            </a:r>
            <a:r>
              <a:rPr lang="fr-FR" kern="0" dirty="0" err="1" smtClean="0"/>
              <a:t>tasks</a:t>
            </a:r>
            <a:endParaRPr lang="fr-FR" kern="0" dirty="0" smtClean="0"/>
          </a:p>
          <a:p>
            <a:pPr lvl="1" defTabSz="914400">
              <a:spcAft>
                <a:spcPct val="30000"/>
              </a:spcAft>
              <a:buSzPct val="75000"/>
              <a:defRPr/>
            </a:pPr>
            <a:endParaRPr lang="fr-FR" kern="0" dirty="0"/>
          </a:p>
          <a:p>
            <a:pPr defTabSz="914400">
              <a:spcAft>
                <a:spcPct val="30000"/>
              </a:spcAft>
              <a:buSzPct val="75000"/>
              <a:defRPr/>
            </a:pPr>
            <a:r>
              <a:rPr lang="fr-FR" kern="0" dirty="0" smtClean="0"/>
              <a:t>Simple C# </a:t>
            </a:r>
            <a:r>
              <a:rPr lang="fr-FR" kern="0" dirty="0" err="1" smtClean="0"/>
              <a:t>project</a:t>
            </a:r>
            <a:r>
              <a:rPr lang="fr-FR" kern="0" dirty="0" smtClean="0"/>
              <a:t>…</a:t>
            </a:r>
          </a:p>
          <a:p>
            <a:pPr lvl="1" defTabSz="914400">
              <a:spcAft>
                <a:spcPct val="30000"/>
              </a:spcAft>
              <a:buSzPct val="75000"/>
              <a:defRPr/>
            </a:pPr>
            <a:r>
              <a:rPr lang="fr-FR" kern="0" dirty="0" err="1" smtClean="0"/>
              <a:t>With</a:t>
            </a:r>
            <a:r>
              <a:rPr lang="fr-FR" kern="0" dirty="0" smtClean="0"/>
              <a:t> </a:t>
            </a:r>
            <a:r>
              <a:rPr lang="fr-FR" kern="0" dirty="0" err="1" smtClean="0"/>
              <a:t>some</a:t>
            </a:r>
            <a:r>
              <a:rPr lang="fr-FR" kern="0" dirty="0" smtClean="0"/>
              <a:t> </a:t>
            </a:r>
            <a:r>
              <a:rPr lang="fr-FR" kern="0" dirty="0" err="1" smtClean="0"/>
              <a:t>namespaces</a:t>
            </a:r>
            <a:r>
              <a:rPr lang="fr-FR" kern="0" dirty="0" smtClean="0"/>
              <a:t> </a:t>
            </a:r>
            <a:br>
              <a:rPr lang="fr-FR" kern="0" dirty="0" smtClean="0"/>
            </a:br>
            <a:r>
              <a:rPr lang="fr-FR" kern="0" dirty="0" smtClean="0"/>
              <a:t>to </a:t>
            </a:r>
            <a:r>
              <a:rPr lang="fr-FR" kern="0" dirty="0" err="1" smtClean="0"/>
              <a:t>handle</a:t>
            </a:r>
            <a:r>
              <a:rPr lang="fr-FR" kern="0" dirty="0" smtClean="0"/>
              <a:t> </a:t>
            </a:r>
            <a:r>
              <a:rPr lang="fr-FR" kern="0" dirty="0" err="1" smtClean="0"/>
              <a:t>requests</a:t>
            </a:r>
            <a:endParaRPr lang="en-US" kern="0" dirty="0" smtClean="0"/>
          </a:p>
        </p:txBody>
      </p:sp>
      <p:sp>
        <p:nvSpPr>
          <p:cNvPr id="18435" name="Espace réservé du contenu 3"/>
          <p:cNvSpPr>
            <a:spLocks noGrp="1"/>
          </p:cNvSpPr>
          <p:nvPr>
            <p:ph sz="quarter" idx="13"/>
          </p:nvPr>
        </p:nvSpPr>
        <p:spPr/>
        <p:txBody>
          <a:bodyPr/>
          <a:lstStyle/>
          <a:p>
            <a:r>
              <a:rPr lang="fr-FR" dirty="0" smtClean="0"/>
              <a:t>Cloud Services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2" name="Image 1"/>
          <p:cNvPicPr>
            <a:picLocks noChangeAspect="1"/>
          </p:cNvPicPr>
          <p:nvPr/>
        </p:nvPicPr>
        <p:blipFill>
          <a:blip r:embed="rId4"/>
          <a:stretch>
            <a:fillRect/>
          </a:stretch>
        </p:blipFill>
        <p:spPr>
          <a:xfrm>
            <a:off x="5004048" y="3097696"/>
            <a:ext cx="3611314" cy="2007703"/>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921961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Focus on Worker Roles</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fr-FR" dirty="0" smtClean="0">
                <a:latin typeface="Myriad Pro"/>
                <a:ea typeface="MS PGothic" charset="0"/>
                <a:cs typeface="Myriad Pro"/>
              </a:rPr>
              <a:t>Azure in </a:t>
            </a:r>
            <a:r>
              <a:rPr lang="fr-FR" dirty="0" err="1" smtClean="0">
                <a:latin typeface="Myriad Pro"/>
                <a:ea typeface="MS PGothic" charset="0"/>
                <a:cs typeface="Myriad Pro"/>
              </a:rPr>
              <a:t>Depth</a:t>
            </a:r>
            <a:endParaRPr lang="en-US" dirty="0" smtClean="0">
              <a:latin typeface="Myriad Pro"/>
              <a:ea typeface="MS PGothic" charset="0"/>
              <a:cs typeface="Myriad Pro"/>
            </a:endParaRPr>
          </a:p>
        </p:txBody>
      </p:sp>
    </p:spTree>
    <p:extLst>
      <p:ext uri="{BB962C8B-B14F-4D97-AF65-F5344CB8AC3E}">
        <p14:creationId xmlns:p14="http://schemas.microsoft.com/office/powerpoint/2010/main" val="41116149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Introduction</a:t>
            </a:r>
          </a:p>
        </p:txBody>
      </p:sp>
      <p:sp>
        <p:nvSpPr>
          <p:cNvPr id="18434" name="Espace réservé du contenu 2"/>
          <p:cNvSpPr>
            <a:spLocks noGrp="1"/>
          </p:cNvSpPr>
          <p:nvPr>
            <p:ph idx="1"/>
          </p:nvPr>
        </p:nvSpPr>
        <p:spPr/>
        <p:txBody>
          <a:bodyPr anchor="t"/>
          <a:lstStyle/>
          <a:p>
            <a:pPr defTabSz="914400">
              <a:spcAft>
                <a:spcPct val="30000"/>
              </a:spcAft>
              <a:buSzPct val="75000"/>
              <a:defRPr/>
            </a:pPr>
            <a:r>
              <a:rPr lang="fr-FR" kern="0" dirty="0" smtClean="0"/>
              <a:t>Event </a:t>
            </a:r>
            <a:r>
              <a:rPr lang="fr-FR" kern="0" dirty="0" err="1" smtClean="0"/>
              <a:t>Methods</a:t>
            </a:r>
            <a:r>
              <a:rPr lang="fr-FR" kern="0" dirty="0" smtClean="0"/>
              <a:t>:</a:t>
            </a:r>
          </a:p>
          <a:p>
            <a:pPr lvl="1" defTabSz="914400">
              <a:spcAft>
                <a:spcPct val="30000"/>
              </a:spcAft>
              <a:buSzPct val="75000"/>
              <a:defRPr/>
            </a:pPr>
            <a:r>
              <a:rPr lang="fr-FR" kern="0" dirty="0" err="1" smtClean="0"/>
              <a:t>Run</a:t>
            </a:r>
            <a:r>
              <a:rPr lang="fr-FR" kern="0" dirty="0" smtClean="0"/>
              <a:t>()</a:t>
            </a:r>
          </a:p>
          <a:p>
            <a:pPr lvl="2" defTabSz="914400">
              <a:spcAft>
                <a:spcPct val="30000"/>
              </a:spcAft>
              <a:buSzPct val="75000"/>
              <a:defRPr/>
            </a:pPr>
            <a:r>
              <a:rPr lang="fr-FR" kern="0" dirty="0" smtClean="0"/>
              <a:t>As a thread, </a:t>
            </a:r>
            <a:r>
              <a:rPr lang="fr-FR" kern="0" dirty="0" err="1" smtClean="0"/>
              <a:t>starting</a:t>
            </a:r>
            <a:r>
              <a:rPr lang="fr-FR" kern="0" dirty="0" smtClean="0"/>
              <a:t> point for </a:t>
            </a:r>
            <a:r>
              <a:rPr lang="fr-FR" kern="0" dirty="0" err="1" smtClean="0"/>
              <a:t>your</a:t>
            </a:r>
            <a:r>
              <a:rPr lang="fr-FR" kern="0" dirty="0" smtClean="0"/>
              <a:t> </a:t>
            </a:r>
            <a:r>
              <a:rPr lang="fr-FR" kern="0" dirty="0" err="1" smtClean="0"/>
              <a:t>Worker</a:t>
            </a:r>
            <a:r>
              <a:rPr lang="fr-FR" kern="0" dirty="0" smtClean="0"/>
              <a:t> </a:t>
            </a:r>
            <a:r>
              <a:rPr lang="fr-FR" kern="0" dirty="0" err="1" smtClean="0"/>
              <a:t>Role</a:t>
            </a:r>
            <a:endParaRPr lang="fr-FR" kern="0" dirty="0" smtClean="0"/>
          </a:p>
          <a:p>
            <a:pPr lvl="2" defTabSz="914400">
              <a:spcAft>
                <a:spcPct val="30000"/>
              </a:spcAft>
              <a:buSzPct val="75000"/>
              <a:defRPr/>
            </a:pPr>
            <a:r>
              <a:rPr lang="fr-FR" kern="0" dirty="0" err="1" smtClean="0"/>
              <a:t>Takes</a:t>
            </a:r>
            <a:r>
              <a:rPr lang="fr-FR" kern="0" dirty="0" smtClean="0"/>
              <a:t> in </a:t>
            </a:r>
            <a:r>
              <a:rPr lang="fr-FR" kern="0" dirty="0" err="1" smtClean="0"/>
              <a:t>account</a:t>
            </a:r>
            <a:r>
              <a:rPr lang="fr-FR" kern="0" dirty="0" smtClean="0"/>
              <a:t> a </a:t>
            </a:r>
            <a:r>
              <a:rPr lang="fr-FR" kern="0" dirty="0" err="1" smtClean="0"/>
              <a:t>CancellationToken</a:t>
            </a:r>
            <a:r>
              <a:rPr lang="fr-FR" kern="0" dirty="0" smtClean="0"/>
              <a:t> in case of emergency stop</a:t>
            </a:r>
          </a:p>
          <a:p>
            <a:pPr lvl="2" defTabSz="914400">
              <a:spcAft>
                <a:spcPct val="30000"/>
              </a:spcAft>
              <a:buSzPct val="75000"/>
              <a:defRPr/>
            </a:pPr>
            <a:r>
              <a:rPr lang="fr-FR" kern="0" dirty="0" err="1" smtClean="0"/>
              <a:t>Launch</a:t>
            </a:r>
            <a:r>
              <a:rPr lang="fr-FR" kern="0" dirty="0" smtClean="0"/>
              <a:t> the </a:t>
            </a:r>
            <a:r>
              <a:rPr lang="fr-FR" kern="0" dirty="0" err="1" smtClean="0"/>
              <a:t>RunAsync</a:t>
            </a:r>
            <a:r>
              <a:rPr lang="fr-FR" kern="0" dirty="0" smtClean="0"/>
              <a:t>() </a:t>
            </a:r>
            <a:r>
              <a:rPr lang="fr-FR" kern="0" dirty="0" err="1" smtClean="0"/>
              <a:t>method</a:t>
            </a:r>
            <a:r>
              <a:rPr lang="fr-FR" kern="0" dirty="0" smtClean="0"/>
              <a:t>, </a:t>
            </a:r>
            <a:r>
              <a:rPr lang="fr-FR" kern="0" dirty="0" err="1" smtClean="0"/>
              <a:t>asynchronously</a:t>
            </a:r>
            <a:endParaRPr lang="fr-FR" kern="0" dirty="0" smtClean="0"/>
          </a:p>
        </p:txBody>
      </p:sp>
      <p:sp>
        <p:nvSpPr>
          <p:cNvPr id="18435" name="Espace réservé du contenu 3"/>
          <p:cNvSpPr>
            <a:spLocks noGrp="1"/>
          </p:cNvSpPr>
          <p:nvPr>
            <p:ph sz="quarter" idx="13"/>
          </p:nvPr>
        </p:nvSpPr>
        <p:spPr/>
        <p:txBody>
          <a:bodyPr/>
          <a:lstStyle/>
          <a:p>
            <a:r>
              <a:rPr lang="fr-FR" dirty="0" smtClean="0"/>
              <a:t>Focus on </a:t>
            </a:r>
            <a:r>
              <a:rPr lang="fr-FR" dirty="0" err="1" smtClean="0"/>
              <a:t>Worker</a:t>
            </a:r>
            <a:r>
              <a:rPr lang="fr-FR" dirty="0" smtClean="0"/>
              <a:t> </a:t>
            </a:r>
            <a:r>
              <a:rPr lang="fr-FR" dirty="0" err="1" smtClean="0"/>
              <a:t>Roles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0830816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Introduction</a:t>
            </a:r>
          </a:p>
        </p:txBody>
      </p:sp>
      <p:sp>
        <p:nvSpPr>
          <p:cNvPr id="18434" name="Espace réservé du contenu 2"/>
          <p:cNvSpPr>
            <a:spLocks noGrp="1"/>
          </p:cNvSpPr>
          <p:nvPr>
            <p:ph idx="1"/>
          </p:nvPr>
        </p:nvSpPr>
        <p:spPr/>
        <p:txBody>
          <a:bodyPr anchor="t"/>
          <a:lstStyle/>
          <a:p>
            <a:pPr defTabSz="914400">
              <a:spcAft>
                <a:spcPct val="30000"/>
              </a:spcAft>
              <a:buSzPct val="75000"/>
              <a:defRPr/>
            </a:pPr>
            <a:r>
              <a:rPr lang="fr-FR" kern="0" dirty="0" smtClean="0"/>
              <a:t>Event </a:t>
            </a:r>
            <a:r>
              <a:rPr lang="fr-FR" kern="0" dirty="0" err="1" smtClean="0"/>
              <a:t>Methods</a:t>
            </a:r>
            <a:r>
              <a:rPr lang="fr-FR" kern="0" dirty="0" smtClean="0"/>
              <a:t>:</a:t>
            </a:r>
          </a:p>
          <a:p>
            <a:pPr lvl="1" defTabSz="914400">
              <a:spcAft>
                <a:spcPct val="30000"/>
              </a:spcAft>
              <a:buSzPct val="75000"/>
              <a:defRPr/>
            </a:pPr>
            <a:r>
              <a:rPr lang="fr-FR" kern="0" dirty="0" err="1" smtClean="0"/>
              <a:t>OnStart</a:t>
            </a:r>
            <a:r>
              <a:rPr lang="fr-FR" kern="0" dirty="0" smtClean="0"/>
              <a:t>()</a:t>
            </a:r>
          </a:p>
          <a:p>
            <a:pPr lvl="2" defTabSz="914400">
              <a:spcAft>
                <a:spcPct val="30000"/>
              </a:spcAft>
              <a:buSzPct val="75000"/>
              <a:defRPr/>
            </a:pPr>
            <a:r>
              <a:rPr lang="fr-FR" kern="0" dirty="0" smtClean="0"/>
              <a:t>Event </a:t>
            </a:r>
            <a:r>
              <a:rPr lang="fr-FR" kern="0" dirty="0" err="1" smtClean="0"/>
              <a:t>executed</a:t>
            </a:r>
            <a:r>
              <a:rPr lang="fr-FR" kern="0" dirty="0" smtClean="0"/>
              <a:t> </a:t>
            </a:r>
            <a:r>
              <a:rPr lang="fr-FR" kern="0" dirty="0" err="1" smtClean="0"/>
              <a:t>before</a:t>
            </a:r>
            <a:r>
              <a:rPr lang="fr-FR" kern="0" dirty="0" smtClean="0"/>
              <a:t> </a:t>
            </a:r>
            <a:r>
              <a:rPr lang="fr-FR" kern="0" dirty="0" err="1" smtClean="0"/>
              <a:t>even</a:t>
            </a:r>
            <a:r>
              <a:rPr lang="fr-FR" kern="0" dirty="0" smtClean="0"/>
              <a:t> </a:t>
            </a:r>
            <a:r>
              <a:rPr lang="fr-FR" kern="0" dirty="0" err="1" smtClean="0"/>
              <a:t>run</a:t>
            </a:r>
            <a:r>
              <a:rPr lang="fr-FR" kern="0" dirty="0" smtClean="0"/>
              <a:t> the </a:t>
            </a:r>
            <a:r>
              <a:rPr lang="fr-FR" kern="0" dirty="0" err="1" smtClean="0"/>
              <a:t>project</a:t>
            </a:r>
            <a:endParaRPr lang="fr-FR" kern="0" dirty="0" smtClean="0"/>
          </a:p>
          <a:p>
            <a:pPr lvl="2" defTabSz="914400">
              <a:spcAft>
                <a:spcPct val="30000"/>
              </a:spcAft>
              <a:buSzPct val="75000"/>
              <a:defRPr/>
            </a:pPr>
            <a:r>
              <a:rPr lang="fr-FR" kern="0" dirty="0" smtClean="0"/>
              <a:t>Setup </a:t>
            </a:r>
            <a:r>
              <a:rPr lang="fr-FR" kern="0" dirty="0" err="1" smtClean="0"/>
              <a:t>Worker</a:t>
            </a:r>
            <a:r>
              <a:rPr lang="fr-FR" kern="0" dirty="0" smtClean="0"/>
              <a:t> </a:t>
            </a:r>
            <a:r>
              <a:rPr lang="fr-FR" kern="0" dirty="0" err="1" smtClean="0"/>
              <a:t>Role</a:t>
            </a:r>
            <a:r>
              <a:rPr lang="fr-FR" kern="0" dirty="0" smtClean="0"/>
              <a:t> </a:t>
            </a:r>
            <a:r>
              <a:rPr lang="fr-FR" kern="0" dirty="0" err="1" smtClean="0"/>
              <a:t>properties</a:t>
            </a:r>
            <a:r>
              <a:rPr lang="fr-FR" kern="0" dirty="0" smtClean="0"/>
              <a:t>, </a:t>
            </a:r>
            <a:r>
              <a:rPr lang="fr-FR" kern="0" dirty="0" err="1" smtClean="0"/>
              <a:t>such</a:t>
            </a:r>
            <a:r>
              <a:rPr lang="fr-FR" kern="0" dirty="0" smtClean="0"/>
              <a:t> as maximum connections</a:t>
            </a:r>
          </a:p>
          <a:p>
            <a:pPr lvl="1" defTabSz="914400">
              <a:spcAft>
                <a:spcPct val="30000"/>
              </a:spcAft>
              <a:buSzPct val="75000"/>
              <a:defRPr/>
            </a:pPr>
            <a:r>
              <a:rPr lang="fr-FR" kern="0" dirty="0" err="1" smtClean="0"/>
              <a:t>OnStop</a:t>
            </a:r>
            <a:r>
              <a:rPr lang="fr-FR" kern="0" dirty="0" smtClean="0"/>
              <a:t>()</a:t>
            </a:r>
          </a:p>
          <a:p>
            <a:pPr lvl="2" defTabSz="914400">
              <a:spcAft>
                <a:spcPct val="30000"/>
              </a:spcAft>
              <a:buSzPct val="75000"/>
              <a:defRPr/>
            </a:pPr>
            <a:r>
              <a:rPr lang="fr-FR" kern="0" dirty="0" smtClean="0"/>
              <a:t>Event as service end</a:t>
            </a:r>
          </a:p>
          <a:p>
            <a:pPr lvl="2" defTabSz="914400">
              <a:spcAft>
                <a:spcPct val="30000"/>
              </a:spcAft>
              <a:buSzPct val="75000"/>
              <a:defRPr/>
            </a:pPr>
            <a:r>
              <a:rPr lang="fr-FR" kern="0" dirty="0" smtClean="0"/>
              <a:t>Close data </a:t>
            </a:r>
            <a:r>
              <a:rPr lang="fr-FR" kern="0" dirty="0" err="1" smtClean="0"/>
              <a:t>access</a:t>
            </a:r>
            <a:r>
              <a:rPr lang="fr-FR" kern="0" dirty="0" smtClean="0"/>
              <a:t> and </a:t>
            </a:r>
            <a:r>
              <a:rPr lang="fr-FR" kern="0" dirty="0" err="1" smtClean="0"/>
              <a:t>handle</a:t>
            </a:r>
            <a:r>
              <a:rPr lang="fr-FR" kern="0" dirty="0" smtClean="0"/>
              <a:t> </a:t>
            </a:r>
            <a:r>
              <a:rPr lang="fr-FR" kern="0" dirty="0" err="1" smtClean="0"/>
              <a:t>CancellationToken</a:t>
            </a:r>
            <a:endParaRPr lang="en-US" kern="0" dirty="0" smtClean="0"/>
          </a:p>
        </p:txBody>
      </p:sp>
      <p:sp>
        <p:nvSpPr>
          <p:cNvPr id="18435" name="Espace réservé du contenu 3"/>
          <p:cNvSpPr>
            <a:spLocks noGrp="1"/>
          </p:cNvSpPr>
          <p:nvPr>
            <p:ph sz="quarter" idx="13"/>
          </p:nvPr>
        </p:nvSpPr>
        <p:spPr/>
        <p:txBody>
          <a:bodyPr/>
          <a:lstStyle/>
          <a:p>
            <a:r>
              <a:rPr lang="fr-FR" dirty="0" smtClean="0"/>
              <a:t>Focus on </a:t>
            </a:r>
            <a:r>
              <a:rPr lang="fr-FR" dirty="0" err="1" smtClean="0"/>
              <a:t>Worker</a:t>
            </a:r>
            <a:r>
              <a:rPr lang="fr-FR" dirty="0" smtClean="0"/>
              <a:t> </a:t>
            </a:r>
            <a:r>
              <a:rPr lang="fr-FR" dirty="0" err="1" smtClean="0"/>
              <a:t>Roles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0159477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Introduction</a:t>
            </a:r>
          </a:p>
        </p:txBody>
      </p:sp>
      <p:sp>
        <p:nvSpPr>
          <p:cNvPr id="18434" name="Espace réservé du contenu 2"/>
          <p:cNvSpPr>
            <a:spLocks noGrp="1"/>
          </p:cNvSpPr>
          <p:nvPr>
            <p:ph idx="1"/>
          </p:nvPr>
        </p:nvSpPr>
        <p:spPr/>
        <p:txBody>
          <a:bodyPr anchor="t"/>
          <a:lstStyle/>
          <a:p>
            <a:pPr defTabSz="914400">
              <a:spcAft>
                <a:spcPct val="30000"/>
              </a:spcAft>
              <a:buSzPct val="75000"/>
              <a:defRPr/>
            </a:pPr>
            <a:r>
              <a:rPr lang="fr-FR" kern="0" dirty="0" smtClean="0"/>
              <a:t>Class Method:</a:t>
            </a:r>
          </a:p>
          <a:p>
            <a:pPr lvl="1" defTabSz="914400">
              <a:spcAft>
                <a:spcPct val="30000"/>
              </a:spcAft>
              <a:buSzPct val="75000"/>
              <a:defRPr/>
            </a:pPr>
            <a:r>
              <a:rPr lang="fr-FR" kern="0" dirty="0" err="1" smtClean="0"/>
              <a:t>RunAsync</a:t>
            </a:r>
            <a:r>
              <a:rPr lang="fr-FR" kern="0" dirty="0" smtClean="0"/>
              <a:t>()</a:t>
            </a:r>
          </a:p>
          <a:p>
            <a:pPr lvl="2" defTabSz="914400">
              <a:spcAft>
                <a:spcPct val="30000"/>
              </a:spcAft>
              <a:buSzPct val="75000"/>
              <a:defRPr/>
            </a:pPr>
            <a:r>
              <a:rPr lang="fr-FR" kern="0" dirty="0" err="1" smtClean="0"/>
              <a:t>Called</a:t>
            </a:r>
            <a:r>
              <a:rPr lang="fr-FR" kern="0" dirty="0" smtClean="0"/>
              <a:t> by the </a:t>
            </a:r>
            <a:r>
              <a:rPr lang="fr-FR" kern="0" dirty="0" err="1" smtClean="0"/>
              <a:t>Run</a:t>
            </a:r>
            <a:r>
              <a:rPr lang="fr-FR" kern="0" dirty="0" smtClean="0"/>
              <a:t>() </a:t>
            </a:r>
            <a:r>
              <a:rPr lang="fr-FR" kern="0" dirty="0" err="1" smtClean="0"/>
              <a:t>method</a:t>
            </a:r>
            <a:r>
              <a:rPr lang="fr-FR" kern="0" dirty="0" smtClean="0"/>
              <a:t> and </a:t>
            </a:r>
            <a:r>
              <a:rPr lang="fr-FR" kern="0" dirty="0" err="1" smtClean="0"/>
              <a:t>execute</a:t>
            </a:r>
            <a:r>
              <a:rPr lang="fr-FR" kern="0" dirty="0" smtClean="0"/>
              <a:t> business code</a:t>
            </a:r>
          </a:p>
          <a:p>
            <a:pPr lvl="2" defTabSz="914400">
              <a:spcAft>
                <a:spcPct val="30000"/>
              </a:spcAft>
              <a:buSzPct val="75000"/>
              <a:defRPr/>
            </a:pPr>
            <a:r>
              <a:rPr lang="fr-FR" kern="0" dirty="0" smtClean="0"/>
              <a:t>This </a:t>
            </a:r>
            <a:r>
              <a:rPr lang="fr-FR" kern="0" dirty="0" err="1" smtClean="0"/>
              <a:t>is</a:t>
            </a:r>
            <a:r>
              <a:rPr lang="fr-FR" kern="0" dirty="0" smtClean="0"/>
              <a:t> </a:t>
            </a:r>
            <a:r>
              <a:rPr lang="fr-FR" kern="0" dirty="0" err="1" smtClean="0"/>
              <a:t>where</a:t>
            </a:r>
            <a:r>
              <a:rPr lang="fr-FR" kern="0" dirty="0" smtClean="0"/>
              <a:t> </a:t>
            </a:r>
            <a:r>
              <a:rPr lang="fr-FR" kern="0" dirty="0" err="1" smtClean="0"/>
              <a:t>your</a:t>
            </a:r>
            <a:r>
              <a:rPr lang="fr-FR" kern="0" dirty="0" smtClean="0"/>
              <a:t> code </a:t>
            </a:r>
            <a:r>
              <a:rPr lang="fr-FR" kern="0" dirty="0" err="1" smtClean="0"/>
              <a:t>is</a:t>
            </a:r>
            <a:endParaRPr lang="fr-FR" kern="0" dirty="0" smtClean="0"/>
          </a:p>
          <a:p>
            <a:pPr lvl="2" defTabSz="914400">
              <a:spcAft>
                <a:spcPct val="30000"/>
              </a:spcAft>
              <a:buSzPct val="75000"/>
              <a:defRPr/>
            </a:pPr>
            <a:r>
              <a:rPr lang="fr-FR" kern="0" dirty="0" err="1" smtClean="0"/>
              <a:t>Takes</a:t>
            </a:r>
            <a:r>
              <a:rPr lang="fr-FR" kern="0" dirty="0" smtClean="0"/>
              <a:t> the </a:t>
            </a:r>
            <a:r>
              <a:rPr lang="fr-FR" kern="0" dirty="0" err="1" smtClean="0"/>
              <a:t>CancellationToken</a:t>
            </a:r>
            <a:r>
              <a:rPr lang="fr-FR" kern="0" dirty="0" smtClean="0"/>
              <a:t> as </a:t>
            </a:r>
            <a:r>
              <a:rPr lang="fr-FR" kern="0" dirty="0" err="1" smtClean="0"/>
              <a:t>parameter</a:t>
            </a:r>
            <a:r>
              <a:rPr lang="fr-FR" kern="0" dirty="0" smtClean="0"/>
              <a:t> to </a:t>
            </a:r>
            <a:r>
              <a:rPr lang="fr-FR" kern="0" dirty="0" err="1" smtClean="0"/>
              <a:t>take</a:t>
            </a:r>
            <a:r>
              <a:rPr lang="fr-FR" kern="0" dirty="0" smtClean="0"/>
              <a:t> </a:t>
            </a:r>
            <a:r>
              <a:rPr lang="fr-FR" kern="0" dirty="0" err="1" smtClean="0"/>
              <a:t>it</a:t>
            </a:r>
            <a:r>
              <a:rPr lang="fr-FR" kern="0" dirty="0" smtClean="0"/>
              <a:t> in </a:t>
            </a:r>
            <a:r>
              <a:rPr lang="fr-FR" kern="0" dirty="0" err="1" smtClean="0"/>
              <a:t>account</a:t>
            </a:r>
            <a:endParaRPr lang="fr-FR" kern="0" dirty="0" smtClean="0"/>
          </a:p>
          <a:p>
            <a:pPr lvl="2" defTabSz="914400">
              <a:spcAft>
                <a:spcPct val="30000"/>
              </a:spcAft>
              <a:buSzPct val="75000"/>
              <a:defRPr/>
            </a:pPr>
            <a:r>
              <a:rPr lang="fr-FR" kern="0" dirty="0" err="1" smtClean="0"/>
              <a:t>Run</a:t>
            </a:r>
            <a:r>
              <a:rPr lang="fr-FR" kern="0" dirty="0" smtClean="0"/>
              <a:t> </a:t>
            </a:r>
            <a:r>
              <a:rPr lang="fr-FR" kern="0" dirty="0" err="1" smtClean="0"/>
              <a:t>with</a:t>
            </a:r>
            <a:r>
              <a:rPr lang="fr-FR" kern="0" dirty="0" smtClean="0"/>
              <a:t> a </a:t>
            </a:r>
            <a:r>
              <a:rPr lang="fr-FR" kern="0" dirty="0" err="1" smtClean="0"/>
              <a:t>while</a:t>
            </a:r>
            <a:r>
              <a:rPr lang="fr-FR" kern="0" dirty="0" smtClean="0"/>
              <a:t> in </a:t>
            </a:r>
            <a:r>
              <a:rPr lang="fr-FR" kern="0" dirty="0" err="1" smtClean="0"/>
              <a:t>it</a:t>
            </a:r>
            <a:endParaRPr lang="en-US" kern="0" dirty="0" smtClean="0"/>
          </a:p>
        </p:txBody>
      </p:sp>
      <p:sp>
        <p:nvSpPr>
          <p:cNvPr id="18435" name="Espace réservé du contenu 3"/>
          <p:cNvSpPr>
            <a:spLocks noGrp="1"/>
          </p:cNvSpPr>
          <p:nvPr>
            <p:ph sz="quarter" idx="13"/>
          </p:nvPr>
        </p:nvSpPr>
        <p:spPr/>
        <p:txBody>
          <a:bodyPr/>
          <a:lstStyle/>
          <a:p>
            <a:r>
              <a:rPr lang="fr-FR" dirty="0" smtClean="0"/>
              <a:t>Focus on </a:t>
            </a:r>
            <a:r>
              <a:rPr lang="fr-FR" dirty="0" err="1" smtClean="0"/>
              <a:t>Worker</a:t>
            </a:r>
            <a:r>
              <a:rPr lang="fr-FR" dirty="0" smtClean="0"/>
              <a:t> </a:t>
            </a:r>
            <a:r>
              <a:rPr lang="fr-FR" dirty="0" err="1" smtClean="0"/>
              <a:t>Roles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185304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Introduction</a:t>
            </a:r>
          </a:p>
        </p:txBody>
      </p:sp>
      <p:sp>
        <p:nvSpPr>
          <p:cNvPr id="18434" name="Espace réservé du contenu 2"/>
          <p:cNvSpPr>
            <a:spLocks noGrp="1"/>
          </p:cNvSpPr>
          <p:nvPr>
            <p:ph idx="1"/>
          </p:nvPr>
        </p:nvSpPr>
        <p:spPr/>
        <p:txBody>
          <a:bodyPr anchor="t"/>
          <a:lstStyle/>
          <a:p>
            <a:pPr defTabSz="914400">
              <a:spcAft>
                <a:spcPct val="30000"/>
              </a:spcAft>
              <a:buSzPct val="75000"/>
              <a:defRPr/>
            </a:pPr>
            <a:r>
              <a:rPr lang="en-US" sz="2800" kern="0" dirty="0" smtClean="0"/>
              <a:t>Allows to develop locally Azure elements </a:t>
            </a:r>
          </a:p>
          <a:p>
            <a:pPr lvl="1" defTabSz="914400">
              <a:spcAft>
                <a:spcPct val="30000"/>
              </a:spcAft>
              <a:buSzPct val="75000"/>
              <a:defRPr/>
            </a:pPr>
            <a:r>
              <a:rPr lang="en-US" sz="2400" kern="0" dirty="0" smtClean="0"/>
              <a:t>Almost no difference between it and the real “Azure”</a:t>
            </a:r>
            <a:endParaRPr lang="en-US" kern="0" dirty="0"/>
          </a:p>
          <a:p>
            <a:pPr lvl="1" defTabSz="914400">
              <a:spcAft>
                <a:spcPct val="30000"/>
              </a:spcAft>
              <a:buSzPct val="75000"/>
              <a:defRPr/>
            </a:pPr>
            <a:endParaRPr lang="fr-FR" sz="2400" kern="0" dirty="0" smtClean="0"/>
          </a:p>
          <a:p>
            <a:pPr defTabSz="914400">
              <a:spcAft>
                <a:spcPct val="30000"/>
              </a:spcAft>
              <a:buSzPct val="75000"/>
              <a:defRPr/>
            </a:pPr>
            <a:r>
              <a:rPr lang="fr-FR" sz="2800" kern="0" dirty="0" smtClean="0"/>
              <a:t>For </a:t>
            </a:r>
            <a:r>
              <a:rPr lang="fr-FR" sz="2800" kern="0" dirty="0" err="1" smtClean="0"/>
              <a:t>this</a:t>
            </a:r>
            <a:r>
              <a:rPr lang="fr-FR" sz="2800" kern="0" dirty="0" smtClean="0"/>
              <a:t> course, </a:t>
            </a:r>
            <a:r>
              <a:rPr lang="fr-FR" sz="2800" kern="0" dirty="0" err="1" smtClean="0"/>
              <a:t>we’ll</a:t>
            </a:r>
            <a:r>
              <a:rPr lang="fr-FR" sz="2800" kern="0" dirty="0" smtClean="0"/>
              <a:t> focus on </a:t>
            </a:r>
            <a:r>
              <a:rPr lang="fr-FR" sz="2800" kern="0" dirty="0" err="1" smtClean="0"/>
              <a:t>two</a:t>
            </a:r>
            <a:r>
              <a:rPr lang="fr-FR" sz="2800" kern="0" dirty="0" smtClean="0"/>
              <a:t> </a:t>
            </a:r>
            <a:r>
              <a:rPr lang="fr-FR" sz="2800" kern="0" dirty="0" err="1" smtClean="0"/>
              <a:t>things</a:t>
            </a:r>
            <a:r>
              <a:rPr lang="fr-FR" sz="2800" kern="0" dirty="0" smtClean="0"/>
              <a:t>:</a:t>
            </a:r>
          </a:p>
          <a:p>
            <a:pPr lvl="1" defTabSz="914400">
              <a:spcAft>
                <a:spcPct val="30000"/>
              </a:spcAft>
              <a:buSzPct val="75000"/>
              <a:defRPr/>
            </a:pPr>
            <a:r>
              <a:rPr lang="fr-FR" sz="2400" kern="0" dirty="0" smtClean="0"/>
              <a:t>Azure Storage</a:t>
            </a:r>
          </a:p>
          <a:p>
            <a:pPr lvl="1" defTabSz="914400">
              <a:spcAft>
                <a:spcPct val="30000"/>
              </a:spcAft>
              <a:buSzPct val="75000"/>
              <a:defRPr/>
            </a:pPr>
            <a:r>
              <a:rPr lang="fr-FR" kern="0" dirty="0" smtClean="0"/>
              <a:t>Azure Cloud Service (</a:t>
            </a:r>
            <a:r>
              <a:rPr lang="fr-FR" kern="0" dirty="0" err="1" smtClean="0"/>
              <a:t>particularly</a:t>
            </a:r>
            <a:r>
              <a:rPr lang="fr-FR" kern="0" dirty="0" smtClean="0"/>
              <a:t> </a:t>
            </a:r>
            <a:r>
              <a:rPr lang="fr-FR" kern="0" dirty="0" err="1" smtClean="0"/>
              <a:t>Worker</a:t>
            </a:r>
            <a:r>
              <a:rPr lang="fr-FR" kern="0" dirty="0" smtClean="0"/>
              <a:t> </a:t>
            </a:r>
            <a:r>
              <a:rPr lang="fr-FR" kern="0" dirty="0" err="1" smtClean="0"/>
              <a:t>Roles</a:t>
            </a:r>
            <a:r>
              <a:rPr lang="fr-FR" kern="0" dirty="0" smtClean="0"/>
              <a:t>)</a:t>
            </a:r>
            <a:endParaRPr lang="en-US" sz="2400" kern="0" dirty="0" smtClean="0"/>
          </a:p>
          <a:p>
            <a:pPr defTabSz="914400">
              <a:spcAft>
                <a:spcPct val="30000"/>
              </a:spcAft>
              <a:buSzPct val="75000"/>
              <a:defRPr/>
            </a:pPr>
            <a:endParaRPr lang="en-US" sz="2800" kern="0" dirty="0"/>
          </a:p>
        </p:txBody>
      </p:sp>
      <p:sp>
        <p:nvSpPr>
          <p:cNvPr id="18435" name="Espace réservé du contenu 3"/>
          <p:cNvSpPr>
            <a:spLocks noGrp="1"/>
          </p:cNvSpPr>
          <p:nvPr>
            <p:ph sz="quarter" idx="13"/>
          </p:nvPr>
        </p:nvSpPr>
        <p:spPr/>
        <p:txBody>
          <a:bodyPr/>
          <a:lstStyle/>
          <a:p>
            <a:r>
              <a:rPr lang="fr-FR" dirty="0" smtClean="0"/>
              <a:t>Azure </a:t>
            </a:r>
            <a:r>
              <a:rPr lang="fr-FR" dirty="0" err="1" smtClean="0"/>
              <a:t>Emulator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0120457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Worker</a:t>
            </a:r>
            <a:r>
              <a:rPr lang="fr-FR" dirty="0" smtClean="0">
                <a:ea typeface="ＭＳ Ｐゴシック" pitchFamily="34" charset="-128"/>
              </a:rPr>
              <a:t> Start &amp; </a:t>
            </a:r>
            <a:r>
              <a:rPr lang="fr-FR" dirty="0" err="1" smtClean="0">
                <a:ea typeface="ＭＳ Ｐゴシック" pitchFamily="34" charset="-128"/>
              </a:rPr>
              <a:t>Execution</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t>Focus on </a:t>
            </a:r>
            <a:r>
              <a:rPr lang="fr-FR" dirty="0" err="1" smtClean="0"/>
              <a:t>Worker</a:t>
            </a:r>
            <a:r>
              <a:rPr lang="fr-FR" dirty="0" smtClean="0"/>
              <a:t> </a:t>
            </a:r>
            <a:r>
              <a:rPr lang="fr-FR" dirty="0" err="1" smtClean="0"/>
              <a:t>Roles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755205" y="1345332"/>
            <a:ext cx="7705227" cy="345638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 name="Flèche droite 3"/>
          <p:cNvSpPr/>
          <p:nvPr/>
        </p:nvSpPr>
        <p:spPr>
          <a:xfrm>
            <a:off x="395536" y="2749488"/>
            <a:ext cx="1800200" cy="64807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Start </a:t>
            </a:r>
            <a:r>
              <a:rPr lang="fr-FR" dirty="0" err="1" smtClean="0"/>
              <a:t>Worker</a:t>
            </a:r>
            <a:endParaRPr lang="en-US" dirty="0"/>
          </a:p>
        </p:txBody>
      </p:sp>
      <p:sp>
        <p:nvSpPr>
          <p:cNvPr id="5" name="Rectangle 4"/>
          <p:cNvSpPr/>
          <p:nvPr/>
        </p:nvSpPr>
        <p:spPr>
          <a:xfrm>
            <a:off x="2195736" y="2353444"/>
            <a:ext cx="1872208" cy="14401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b="1" dirty="0" err="1" smtClean="0"/>
              <a:t>OnStart</a:t>
            </a:r>
            <a:r>
              <a:rPr lang="fr-FR" b="1" dirty="0" smtClean="0"/>
              <a:t>()</a:t>
            </a:r>
            <a:endParaRPr lang="en-US" b="1" dirty="0"/>
          </a:p>
        </p:txBody>
      </p:sp>
      <p:sp>
        <p:nvSpPr>
          <p:cNvPr id="6" name="Rectangle 5"/>
          <p:cNvSpPr/>
          <p:nvPr/>
        </p:nvSpPr>
        <p:spPr>
          <a:xfrm>
            <a:off x="4572000" y="1633364"/>
            <a:ext cx="1368152" cy="93610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b="1" dirty="0" err="1" smtClean="0"/>
              <a:t>Run</a:t>
            </a:r>
            <a:r>
              <a:rPr lang="fr-FR" b="1" dirty="0" smtClean="0"/>
              <a:t>()</a:t>
            </a:r>
            <a:endParaRPr lang="en-US" b="1" dirty="0"/>
          </a:p>
        </p:txBody>
      </p:sp>
      <p:sp>
        <p:nvSpPr>
          <p:cNvPr id="12" name="Rectangle 11"/>
          <p:cNvSpPr/>
          <p:nvPr/>
        </p:nvSpPr>
        <p:spPr>
          <a:xfrm>
            <a:off x="6588224" y="1633364"/>
            <a:ext cx="1368152" cy="20225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b="1" dirty="0" err="1" smtClean="0"/>
              <a:t>RunAsync</a:t>
            </a:r>
            <a:r>
              <a:rPr lang="fr-FR" b="1" dirty="0" smtClean="0"/>
              <a:t>()</a:t>
            </a:r>
            <a:endParaRPr lang="en-US" b="1" dirty="0"/>
          </a:p>
        </p:txBody>
      </p:sp>
      <p:sp>
        <p:nvSpPr>
          <p:cNvPr id="13" name="Rectangle 12"/>
          <p:cNvSpPr/>
          <p:nvPr/>
        </p:nvSpPr>
        <p:spPr>
          <a:xfrm>
            <a:off x="4572000" y="3397560"/>
            <a:ext cx="1368152" cy="93610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b="1" dirty="0" err="1" smtClean="0"/>
              <a:t>OnStop</a:t>
            </a:r>
            <a:r>
              <a:rPr lang="fr-FR" b="1" dirty="0" smtClean="0"/>
              <a:t>()</a:t>
            </a:r>
            <a:endParaRPr lang="en-US" b="1" dirty="0"/>
          </a:p>
        </p:txBody>
      </p:sp>
      <p:cxnSp>
        <p:nvCxnSpPr>
          <p:cNvPr id="25" name="Connecteur droit avec flèche 24"/>
          <p:cNvCxnSpPr/>
          <p:nvPr/>
        </p:nvCxnSpPr>
        <p:spPr>
          <a:xfrm>
            <a:off x="5940152" y="2101416"/>
            <a:ext cx="64807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1" name="Flèche courbée vers le bas 20"/>
          <p:cNvSpPr/>
          <p:nvPr/>
        </p:nvSpPr>
        <p:spPr>
          <a:xfrm>
            <a:off x="6876256" y="1705372"/>
            <a:ext cx="792088" cy="360040"/>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7" name="Flèche courbée vers le bas 26"/>
          <p:cNvSpPr/>
          <p:nvPr/>
        </p:nvSpPr>
        <p:spPr>
          <a:xfrm flipH="1" flipV="1">
            <a:off x="6876256" y="2065412"/>
            <a:ext cx="792088" cy="360040"/>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23" name="Connecteur en angle 22"/>
          <p:cNvCxnSpPr/>
          <p:nvPr/>
        </p:nvCxnSpPr>
        <p:spPr>
          <a:xfrm rot="5400000" flipH="1" flipV="1">
            <a:off x="3725906" y="1507350"/>
            <a:ext cx="252028" cy="1440160"/>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71909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755205" y="1345332"/>
            <a:ext cx="7705227" cy="345638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Rectangle 24"/>
          <p:cNvSpPr/>
          <p:nvPr/>
        </p:nvSpPr>
        <p:spPr>
          <a:xfrm>
            <a:off x="2195736" y="2353444"/>
            <a:ext cx="1872208" cy="14401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b="1" dirty="0" err="1" smtClean="0"/>
              <a:t>OnStart</a:t>
            </a:r>
            <a:r>
              <a:rPr lang="fr-FR" b="1" dirty="0" smtClean="0"/>
              <a:t>()</a:t>
            </a:r>
            <a:endParaRPr lang="en-US" b="1" dirty="0"/>
          </a:p>
        </p:txBody>
      </p:sp>
      <p:sp>
        <p:nvSpPr>
          <p:cNvPr id="26" name="Rectangle 25"/>
          <p:cNvSpPr/>
          <p:nvPr/>
        </p:nvSpPr>
        <p:spPr>
          <a:xfrm>
            <a:off x="4572000" y="1633364"/>
            <a:ext cx="1368152" cy="93610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b="1" dirty="0" err="1" smtClean="0"/>
              <a:t>Run</a:t>
            </a:r>
            <a:r>
              <a:rPr lang="fr-FR" b="1" dirty="0" smtClean="0"/>
              <a:t>()</a:t>
            </a:r>
            <a:endParaRPr lang="en-US" b="1" dirty="0"/>
          </a:p>
        </p:txBody>
      </p:sp>
      <p:sp>
        <p:nvSpPr>
          <p:cNvPr id="27" name="Rectangle 26"/>
          <p:cNvSpPr/>
          <p:nvPr/>
        </p:nvSpPr>
        <p:spPr>
          <a:xfrm>
            <a:off x="6588224" y="1633364"/>
            <a:ext cx="1368152" cy="20225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b="1" dirty="0" err="1" smtClean="0"/>
              <a:t>RunAsync</a:t>
            </a:r>
            <a:r>
              <a:rPr lang="fr-FR" b="1" dirty="0" smtClean="0"/>
              <a:t>()</a:t>
            </a:r>
            <a:endParaRPr lang="en-US" b="1" dirty="0"/>
          </a:p>
        </p:txBody>
      </p:sp>
      <p:sp>
        <p:nvSpPr>
          <p:cNvPr id="28" name="Rectangle 27"/>
          <p:cNvSpPr/>
          <p:nvPr/>
        </p:nvSpPr>
        <p:spPr>
          <a:xfrm>
            <a:off x="4572000" y="3397560"/>
            <a:ext cx="1368152" cy="93610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b="1" dirty="0" err="1" smtClean="0"/>
              <a:t>OnStop</a:t>
            </a:r>
            <a:r>
              <a:rPr lang="fr-FR" b="1" dirty="0" smtClean="0"/>
              <a:t>()</a:t>
            </a:r>
            <a:endParaRPr lang="en-US" b="1" dirty="0"/>
          </a:p>
        </p:txBody>
      </p:sp>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Worker</a:t>
            </a:r>
            <a:r>
              <a:rPr lang="fr-FR" dirty="0" smtClean="0">
                <a:ea typeface="ＭＳ Ｐゴシック" pitchFamily="34" charset="-128"/>
              </a:rPr>
              <a:t> </a:t>
            </a:r>
            <a:r>
              <a:rPr lang="fr-FR" dirty="0" err="1" smtClean="0">
                <a:ea typeface="ＭＳ Ｐゴシック" pitchFamily="34" charset="-128"/>
              </a:rPr>
              <a:t>Execution</a:t>
            </a:r>
            <a:r>
              <a:rPr lang="fr-FR" dirty="0" smtClean="0">
                <a:ea typeface="ＭＳ Ｐゴシック" pitchFamily="34" charset="-128"/>
              </a:rPr>
              <a:t> &amp; Stop</a:t>
            </a:r>
          </a:p>
        </p:txBody>
      </p:sp>
      <p:sp>
        <p:nvSpPr>
          <p:cNvPr id="18435" name="Espace réservé du contenu 3"/>
          <p:cNvSpPr>
            <a:spLocks noGrp="1"/>
          </p:cNvSpPr>
          <p:nvPr>
            <p:ph sz="quarter" idx="13"/>
          </p:nvPr>
        </p:nvSpPr>
        <p:spPr/>
        <p:txBody>
          <a:bodyPr/>
          <a:lstStyle/>
          <a:p>
            <a:r>
              <a:rPr lang="fr-FR" dirty="0" smtClean="0"/>
              <a:t>Focus on </a:t>
            </a:r>
            <a:r>
              <a:rPr lang="fr-FR" dirty="0" err="1" smtClean="0"/>
              <a:t>Worker</a:t>
            </a:r>
            <a:r>
              <a:rPr lang="fr-FR" dirty="0" smtClean="0"/>
              <a:t> </a:t>
            </a:r>
            <a:r>
              <a:rPr lang="fr-FR" dirty="0" err="1" smtClean="0"/>
              <a:t>Roles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cxnSp>
        <p:nvCxnSpPr>
          <p:cNvPr id="9" name="Connecteur droit avec flèche 8"/>
          <p:cNvCxnSpPr/>
          <p:nvPr/>
        </p:nvCxnSpPr>
        <p:spPr>
          <a:xfrm>
            <a:off x="431354" y="3073524"/>
            <a:ext cx="1764382" cy="0"/>
          </a:xfrm>
          <a:prstGeom prst="straightConnector1">
            <a:avLst/>
          </a:prstGeom>
          <a:ln>
            <a:prstDash val="dash"/>
            <a:tailEnd type="triangle"/>
          </a:ln>
        </p:spPr>
        <p:style>
          <a:lnRef idx="3">
            <a:schemeClr val="accent2"/>
          </a:lnRef>
          <a:fillRef idx="0">
            <a:schemeClr val="accent2"/>
          </a:fillRef>
          <a:effectRef idx="2">
            <a:schemeClr val="accent2"/>
          </a:effectRef>
          <a:fontRef idx="minor">
            <a:schemeClr val="tx1"/>
          </a:fontRef>
        </p:style>
      </p:cxnSp>
      <p:cxnSp>
        <p:nvCxnSpPr>
          <p:cNvPr id="18" name="Connecteur droit avec flèche 17"/>
          <p:cNvCxnSpPr/>
          <p:nvPr/>
        </p:nvCxnSpPr>
        <p:spPr>
          <a:xfrm>
            <a:off x="5940152" y="1921396"/>
            <a:ext cx="648072" cy="0"/>
          </a:xfrm>
          <a:prstGeom prst="straightConnector1">
            <a:avLst/>
          </a:prstGeom>
          <a:ln>
            <a:prstDash val="dash"/>
            <a:tailEnd type="triangle"/>
          </a:ln>
        </p:spPr>
        <p:style>
          <a:lnRef idx="3">
            <a:schemeClr val="accent2"/>
          </a:lnRef>
          <a:fillRef idx="0">
            <a:schemeClr val="accent2"/>
          </a:fillRef>
          <a:effectRef idx="2">
            <a:schemeClr val="accent2"/>
          </a:effectRef>
          <a:fontRef idx="minor">
            <a:schemeClr val="tx1"/>
          </a:fontRef>
        </p:style>
      </p:cxnSp>
      <p:cxnSp>
        <p:nvCxnSpPr>
          <p:cNvPr id="19" name="Connecteur droit avec flèche 18"/>
          <p:cNvCxnSpPr/>
          <p:nvPr/>
        </p:nvCxnSpPr>
        <p:spPr>
          <a:xfrm flipH="1">
            <a:off x="5940152" y="2209428"/>
            <a:ext cx="648072" cy="0"/>
          </a:xfrm>
          <a:prstGeom prst="straightConnector1">
            <a:avLst/>
          </a:prstGeom>
          <a:ln>
            <a:prstDash val="dash"/>
            <a:tailEnd type="triangle"/>
          </a:ln>
        </p:spPr>
        <p:style>
          <a:lnRef idx="3">
            <a:schemeClr val="accent2"/>
          </a:lnRef>
          <a:fillRef idx="0">
            <a:schemeClr val="accent2"/>
          </a:fillRef>
          <a:effectRef idx="2">
            <a:schemeClr val="accent2"/>
          </a:effectRef>
          <a:fontRef idx="minor">
            <a:schemeClr val="tx1"/>
          </a:fontRef>
        </p:style>
      </p:cxnSp>
      <p:cxnSp>
        <p:nvCxnSpPr>
          <p:cNvPr id="20" name="Connecteur droit avec flèche 19"/>
          <p:cNvCxnSpPr>
            <a:stCxn id="26" idx="2"/>
            <a:endCxn id="28" idx="0"/>
          </p:cNvCxnSpPr>
          <p:nvPr/>
        </p:nvCxnSpPr>
        <p:spPr>
          <a:xfrm>
            <a:off x="5256076" y="2569468"/>
            <a:ext cx="0" cy="828092"/>
          </a:xfrm>
          <a:prstGeom prst="straightConnector1">
            <a:avLst/>
          </a:prstGeom>
          <a:ln>
            <a:prstDash val="dash"/>
            <a:tailEnd type="triangle"/>
          </a:ln>
        </p:spPr>
        <p:style>
          <a:lnRef idx="3">
            <a:schemeClr val="accent2"/>
          </a:lnRef>
          <a:fillRef idx="0">
            <a:schemeClr val="accent2"/>
          </a:fillRef>
          <a:effectRef idx="2">
            <a:schemeClr val="accent2"/>
          </a:effectRef>
          <a:fontRef idx="minor">
            <a:schemeClr val="tx1"/>
          </a:fontRef>
        </p:style>
      </p:cxnSp>
      <p:sp>
        <p:nvSpPr>
          <p:cNvPr id="14" name="ZoneTexte 13"/>
          <p:cNvSpPr txBox="1"/>
          <p:nvPr/>
        </p:nvSpPr>
        <p:spPr>
          <a:xfrm>
            <a:off x="107504" y="3136240"/>
            <a:ext cx="2160765" cy="400110"/>
          </a:xfrm>
          <a:prstGeom prst="rect">
            <a:avLst/>
          </a:prstGeom>
          <a:noFill/>
        </p:spPr>
        <p:txBody>
          <a:bodyPr wrap="square" rtlCol="0">
            <a:spAutoFit/>
          </a:bodyPr>
          <a:lstStyle/>
          <a:p>
            <a:r>
              <a:rPr lang="fr-FR" sz="2000" b="1" dirty="0" err="1" smtClean="0">
                <a:solidFill>
                  <a:srgbClr val="C00000"/>
                </a:solidFill>
                <a:latin typeface="+mj-lt"/>
              </a:rPr>
              <a:t>CancellationToken</a:t>
            </a:r>
            <a:endParaRPr lang="en-US" sz="2000" b="1" dirty="0">
              <a:solidFill>
                <a:srgbClr val="C00000"/>
              </a:solidFill>
              <a:latin typeface="+mj-lt"/>
            </a:endParaRPr>
          </a:p>
        </p:txBody>
      </p:sp>
      <p:grpSp>
        <p:nvGrpSpPr>
          <p:cNvPr id="17" name="Groupe 16"/>
          <p:cNvGrpSpPr/>
          <p:nvPr/>
        </p:nvGrpSpPr>
        <p:grpSpPr>
          <a:xfrm>
            <a:off x="6876256" y="1705372"/>
            <a:ext cx="792088" cy="720080"/>
            <a:chOff x="6876256" y="1705372"/>
            <a:chExt cx="792088" cy="720080"/>
          </a:xfrm>
        </p:grpSpPr>
        <p:grpSp>
          <p:nvGrpSpPr>
            <p:cNvPr id="15" name="Groupe 14"/>
            <p:cNvGrpSpPr/>
            <p:nvPr/>
          </p:nvGrpSpPr>
          <p:grpSpPr>
            <a:xfrm>
              <a:off x="6876256" y="1705372"/>
              <a:ext cx="792088" cy="720080"/>
              <a:chOff x="6876256" y="1705372"/>
              <a:chExt cx="792088" cy="720080"/>
            </a:xfrm>
          </p:grpSpPr>
          <p:sp>
            <p:nvSpPr>
              <p:cNvPr id="29" name="Flèche courbée vers le bas 28"/>
              <p:cNvSpPr/>
              <p:nvPr/>
            </p:nvSpPr>
            <p:spPr>
              <a:xfrm>
                <a:off x="6876256" y="1705372"/>
                <a:ext cx="792088" cy="360040"/>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0" name="Flèche courbée vers le bas 29"/>
              <p:cNvSpPr/>
              <p:nvPr/>
            </p:nvSpPr>
            <p:spPr>
              <a:xfrm flipH="1" flipV="1">
                <a:off x="6876256" y="2065412"/>
                <a:ext cx="792088" cy="360040"/>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11" name="Groupe 10"/>
            <p:cNvGrpSpPr/>
            <p:nvPr/>
          </p:nvGrpSpPr>
          <p:grpSpPr>
            <a:xfrm>
              <a:off x="6912260" y="1705372"/>
              <a:ext cx="720080" cy="720080"/>
              <a:chOff x="6876256" y="1705372"/>
              <a:chExt cx="720080" cy="720080"/>
            </a:xfrm>
          </p:grpSpPr>
          <p:cxnSp>
            <p:nvCxnSpPr>
              <p:cNvPr id="23" name="Connecteur droit 22"/>
              <p:cNvCxnSpPr/>
              <p:nvPr/>
            </p:nvCxnSpPr>
            <p:spPr>
              <a:xfrm flipV="1">
                <a:off x="6876256" y="1705372"/>
                <a:ext cx="720080" cy="72008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Connecteur droit 9"/>
              <p:cNvCxnSpPr/>
              <p:nvPr/>
            </p:nvCxnSpPr>
            <p:spPr>
              <a:xfrm>
                <a:off x="6876256" y="1705372"/>
                <a:ext cx="720080" cy="720080"/>
              </a:xfrm>
              <a:prstGeom prst="line">
                <a:avLst/>
              </a:prstGeom>
            </p:spPr>
            <p:style>
              <a:lnRef idx="3">
                <a:schemeClr val="accent2"/>
              </a:lnRef>
              <a:fillRef idx="0">
                <a:schemeClr val="accent2"/>
              </a:fillRef>
              <a:effectRef idx="2">
                <a:schemeClr val="accent2"/>
              </a:effectRef>
              <a:fontRef idx="minor">
                <a:schemeClr val="tx1"/>
              </a:fontRef>
            </p:style>
          </p:cxnSp>
        </p:grpSp>
      </p:grpSp>
      <p:cxnSp>
        <p:nvCxnSpPr>
          <p:cNvPr id="18432" name="Connecteur en angle 18431"/>
          <p:cNvCxnSpPr/>
          <p:nvPr/>
        </p:nvCxnSpPr>
        <p:spPr>
          <a:xfrm rot="5400000" flipH="1" flipV="1">
            <a:off x="3725906" y="1507350"/>
            <a:ext cx="252028" cy="1440160"/>
          </a:xfrm>
          <a:prstGeom prst="bentConnector2">
            <a:avLst/>
          </a:prstGeom>
          <a:ln>
            <a:prstDash val="dash"/>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5983520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Connect</a:t>
            </a:r>
            <a:r>
              <a:rPr lang="fr-FR" dirty="0" smtClean="0">
                <a:ea typeface="ＭＳ Ｐゴシック" pitchFamily="34" charset="-128"/>
              </a:rPr>
              <a:t> to Azure Storage</a:t>
            </a:r>
          </a:p>
        </p:txBody>
      </p:sp>
      <p:sp>
        <p:nvSpPr>
          <p:cNvPr id="18434" name="Espace réservé du contenu 2"/>
          <p:cNvSpPr>
            <a:spLocks noGrp="1"/>
          </p:cNvSpPr>
          <p:nvPr>
            <p:ph idx="1"/>
          </p:nvPr>
        </p:nvSpPr>
        <p:spPr/>
        <p:txBody>
          <a:bodyPr anchor="t"/>
          <a:lstStyle/>
          <a:p>
            <a:pPr defTabSz="914400">
              <a:spcAft>
                <a:spcPct val="30000"/>
              </a:spcAft>
              <a:buSzPct val="75000"/>
              <a:defRPr/>
            </a:pPr>
            <a:r>
              <a:rPr lang="fr-FR" kern="0" dirty="0" err="1" smtClean="0"/>
              <a:t>When</a:t>
            </a:r>
            <a:r>
              <a:rPr lang="fr-FR" kern="0" dirty="0" smtClean="0"/>
              <a:t> </a:t>
            </a:r>
            <a:r>
              <a:rPr lang="fr-FR" kern="0" dirty="0" err="1" smtClean="0"/>
              <a:t>creating</a:t>
            </a:r>
            <a:r>
              <a:rPr lang="fr-FR" kern="0" dirty="0" smtClean="0"/>
              <a:t> a new Azure Cloud Service…</a:t>
            </a:r>
          </a:p>
          <a:p>
            <a:pPr lvl="1" defTabSz="914400">
              <a:spcAft>
                <a:spcPct val="30000"/>
              </a:spcAft>
              <a:buSzPct val="75000"/>
              <a:defRPr/>
            </a:pPr>
            <a:r>
              <a:rPr lang="fr-FR" kern="0" dirty="0" smtClean="0"/>
              <a:t>Select </a:t>
            </a:r>
            <a:r>
              <a:rPr lang="fr-FR" kern="0" dirty="0" err="1" smtClean="0"/>
              <a:t>Worker</a:t>
            </a:r>
            <a:r>
              <a:rPr lang="fr-FR" kern="0" dirty="0" smtClean="0"/>
              <a:t> </a:t>
            </a:r>
            <a:r>
              <a:rPr lang="fr-FR" kern="0" dirty="0" err="1" smtClean="0"/>
              <a:t>Role</a:t>
            </a:r>
            <a:r>
              <a:rPr lang="fr-FR" kern="0" dirty="0" smtClean="0"/>
              <a:t> and </a:t>
            </a:r>
            <a:r>
              <a:rPr lang="fr-FR" kern="0" dirty="0" err="1" smtClean="0"/>
              <a:t>add</a:t>
            </a:r>
            <a:r>
              <a:rPr lang="fr-FR" kern="0" dirty="0" smtClean="0"/>
              <a:t> </a:t>
            </a:r>
            <a:r>
              <a:rPr lang="fr-FR" kern="0" dirty="0" err="1" smtClean="0"/>
              <a:t>it</a:t>
            </a:r>
            <a:r>
              <a:rPr lang="fr-FR" kern="0" dirty="0" smtClean="0"/>
              <a:t> to </a:t>
            </a:r>
            <a:r>
              <a:rPr lang="fr-FR" kern="0" dirty="0" err="1" smtClean="0"/>
              <a:t>your</a:t>
            </a:r>
            <a:r>
              <a:rPr lang="fr-FR" kern="0" dirty="0" smtClean="0"/>
              <a:t> </a:t>
            </a:r>
            <a:r>
              <a:rPr lang="fr-FR" kern="0" dirty="0" err="1" smtClean="0"/>
              <a:t>project</a:t>
            </a:r>
            <a:endParaRPr lang="fr-FR" kern="0" dirty="0" smtClean="0"/>
          </a:p>
          <a:p>
            <a:pPr lvl="1" defTabSz="914400">
              <a:spcAft>
                <a:spcPct val="30000"/>
              </a:spcAft>
              <a:buSzPct val="75000"/>
              <a:defRPr/>
            </a:pPr>
            <a:r>
              <a:rPr lang="fr-FR" kern="0" dirty="0" err="1" smtClean="0"/>
              <a:t>You’ll</a:t>
            </a:r>
            <a:r>
              <a:rPr lang="fr-FR" kern="0" dirty="0" smtClean="0"/>
              <a:t> </a:t>
            </a:r>
            <a:r>
              <a:rPr lang="fr-FR" kern="0" dirty="0" err="1" smtClean="0"/>
              <a:t>see</a:t>
            </a:r>
            <a:r>
              <a:rPr lang="fr-FR" kern="0" dirty="0" smtClean="0"/>
              <a:t> </a:t>
            </a:r>
            <a:r>
              <a:rPr lang="fr-FR" kern="0" dirty="0" err="1" smtClean="0"/>
              <a:t>two</a:t>
            </a:r>
            <a:r>
              <a:rPr lang="fr-FR" kern="0" dirty="0" smtClean="0"/>
              <a:t> </a:t>
            </a:r>
            <a:r>
              <a:rPr lang="fr-FR" kern="0" dirty="0" err="1" smtClean="0"/>
              <a:t>projects</a:t>
            </a:r>
            <a:r>
              <a:rPr lang="fr-FR" kern="0" dirty="0" smtClean="0"/>
              <a:t>:</a:t>
            </a:r>
          </a:p>
          <a:p>
            <a:pPr lvl="2" defTabSz="914400">
              <a:spcAft>
                <a:spcPct val="30000"/>
              </a:spcAft>
              <a:buSzPct val="75000"/>
              <a:defRPr/>
            </a:pPr>
            <a:r>
              <a:rPr lang="fr-FR" kern="0" dirty="0" smtClean="0"/>
              <a:t>Azure Cloud Service</a:t>
            </a:r>
          </a:p>
          <a:p>
            <a:pPr lvl="2" defTabSz="914400">
              <a:spcAft>
                <a:spcPct val="30000"/>
              </a:spcAft>
              <a:buSzPct val="75000"/>
              <a:defRPr/>
            </a:pPr>
            <a:r>
              <a:rPr lang="fr-FR" kern="0" dirty="0" err="1" smtClean="0"/>
              <a:t>Worker</a:t>
            </a:r>
            <a:r>
              <a:rPr lang="fr-FR" kern="0" dirty="0" smtClean="0"/>
              <a:t> </a:t>
            </a:r>
            <a:r>
              <a:rPr lang="fr-FR" kern="0" dirty="0" err="1" smtClean="0"/>
              <a:t>Role</a:t>
            </a:r>
            <a:r>
              <a:rPr lang="fr-FR" kern="0" dirty="0" smtClean="0"/>
              <a:t> Project</a:t>
            </a:r>
            <a:endParaRPr lang="en-US" kern="0" dirty="0" smtClean="0"/>
          </a:p>
        </p:txBody>
      </p:sp>
      <p:sp>
        <p:nvSpPr>
          <p:cNvPr id="18435" name="Espace réservé du contenu 3"/>
          <p:cNvSpPr>
            <a:spLocks noGrp="1"/>
          </p:cNvSpPr>
          <p:nvPr>
            <p:ph sz="quarter" idx="13"/>
          </p:nvPr>
        </p:nvSpPr>
        <p:spPr/>
        <p:txBody>
          <a:bodyPr/>
          <a:lstStyle/>
          <a:p>
            <a:r>
              <a:rPr lang="fr-FR" dirty="0" smtClean="0"/>
              <a:t>Focus on </a:t>
            </a:r>
            <a:r>
              <a:rPr lang="fr-FR" dirty="0" err="1" smtClean="0"/>
              <a:t>Worker</a:t>
            </a:r>
            <a:r>
              <a:rPr lang="fr-FR" dirty="0" smtClean="0"/>
              <a:t> </a:t>
            </a:r>
            <a:r>
              <a:rPr lang="fr-FR" dirty="0" err="1" smtClean="0"/>
              <a:t>Roles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Image 7"/>
          <p:cNvPicPr>
            <a:picLocks noChangeAspect="1"/>
          </p:cNvPicPr>
          <p:nvPr/>
        </p:nvPicPr>
        <p:blipFill>
          <a:blip r:embed="rId4"/>
          <a:stretch>
            <a:fillRect/>
          </a:stretch>
        </p:blipFill>
        <p:spPr>
          <a:xfrm>
            <a:off x="5940152" y="2641476"/>
            <a:ext cx="2771775" cy="240030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874363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Connect</a:t>
            </a:r>
            <a:r>
              <a:rPr lang="fr-FR" dirty="0" smtClean="0">
                <a:ea typeface="ＭＳ Ｐゴシック" pitchFamily="34" charset="-128"/>
              </a:rPr>
              <a:t> to Azure Storage</a:t>
            </a:r>
          </a:p>
        </p:txBody>
      </p:sp>
      <p:sp>
        <p:nvSpPr>
          <p:cNvPr id="18434" name="Espace réservé du contenu 2"/>
          <p:cNvSpPr>
            <a:spLocks noGrp="1"/>
          </p:cNvSpPr>
          <p:nvPr>
            <p:ph idx="1"/>
          </p:nvPr>
        </p:nvSpPr>
        <p:spPr/>
        <p:txBody>
          <a:bodyPr anchor="t"/>
          <a:lstStyle/>
          <a:p>
            <a:pPr defTabSz="914400">
              <a:spcAft>
                <a:spcPct val="30000"/>
              </a:spcAft>
              <a:buSzPct val="75000"/>
              <a:defRPr/>
            </a:pPr>
            <a:r>
              <a:rPr lang="fr-FR" kern="0" dirty="0" smtClean="0"/>
              <a:t>Azure Cloud Service </a:t>
            </a:r>
            <a:r>
              <a:rPr lang="fr-FR" kern="0" dirty="0" err="1" smtClean="0"/>
              <a:t>contains</a:t>
            </a:r>
            <a:r>
              <a:rPr lang="fr-FR" kern="0" dirty="0" smtClean="0"/>
              <a:t> </a:t>
            </a:r>
            <a:r>
              <a:rPr lang="fr-FR" kern="0" dirty="0" err="1" smtClean="0"/>
              <a:t>some</a:t>
            </a:r>
            <a:r>
              <a:rPr lang="fr-FR" kern="0" dirty="0" smtClean="0"/>
              <a:t> configuration files</a:t>
            </a:r>
          </a:p>
          <a:p>
            <a:pPr lvl="1" defTabSz="914400">
              <a:spcAft>
                <a:spcPct val="30000"/>
              </a:spcAft>
              <a:buSzPct val="75000"/>
              <a:defRPr/>
            </a:pPr>
            <a:r>
              <a:rPr lang="fr-FR" kern="0" dirty="0" err="1" smtClean="0"/>
              <a:t>ServiceConfiguration</a:t>
            </a:r>
            <a:endParaRPr lang="fr-FR" kern="0" dirty="0" smtClean="0"/>
          </a:p>
          <a:p>
            <a:pPr lvl="2" defTabSz="914400">
              <a:spcAft>
                <a:spcPct val="30000"/>
              </a:spcAft>
              <a:buSzPct val="75000"/>
              <a:defRPr/>
            </a:pPr>
            <a:r>
              <a:rPr lang="fr-FR" kern="0" dirty="0" smtClean="0"/>
              <a:t>Local: For local config</a:t>
            </a:r>
          </a:p>
          <a:p>
            <a:pPr lvl="2" defTabSz="914400">
              <a:spcAft>
                <a:spcPct val="30000"/>
              </a:spcAft>
              <a:buSzPct val="75000"/>
              <a:defRPr/>
            </a:pPr>
            <a:r>
              <a:rPr lang="fr-FR" kern="0" dirty="0" smtClean="0"/>
              <a:t>Cloud: </a:t>
            </a:r>
            <a:r>
              <a:rPr lang="fr-FR" kern="0" dirty="0" err="1" smtClean="0"/>
              <a:t>When</a:t>
            </a:r>
            <a:r>
              <a:rPr lang="fr-FR" kern="0" dirty="0" smtClean="0"/>
              <a:t> </a:t>
            </a:r>
            <a:r>
              <a:rPr lang="fr-FR" kern="0" dirty="0" err="1" smtClean="0"/>
              <a:t>publishing</a:t>
            </a:r>
            <a:r>
              <a:rPr lang="fr-FR" kern="0" dirty="0" smtClean="0"/>
              <a:t> </a:t>
            </a:r>
            <a:r>
              <a:rPr lang="fr-FR" kern="0" dirty="0" err="1" smtClean="0"/>
              <a:t>into</a:t>
            </a:r>
            <a:r>
              <a:rPr lang="fr-FR" kern="0" dirty="0" smtClean="0"/>
              <a:t> cloud</a:t>
            </a:r>
          </a:p>
          <a:p>
            <a:pPr lvl="1" defTabSz="914400">
              <a:spcAft>
                <a:spcPct val="30000"/>
              </a:spcAft>
              <a:buSzPct val="75000"/>
              <a:defRPr/>
            </a:pPr>
            <a:r>
              <a:rPr lang="fr-FR" kern="0" dirty="0" err="1" smtClean="0"/>
              <a:t>ServiceDefinition</a:t>
            </a:r>
            <a:endParaRPr lang="fr-FR" kern="0" dirty="0" smtClean="0"/>
          </a:p>
          <a:p>
            <a:pPr lvl="2" defTabSz="914400">
              <a:spcAft>
                <a:spcPct val="30000"/>
              </a:spcAft>
              <a:buSzPct val="75000"/>
              <a:defRPr/>
            </a:pPr>
            <a:r>
              <a:rPr lang="fr-FR" kern="0" dirty="0" smtClean="0"/>
              <a:t>To store </a:t>
            </a:r>
            <a:r>
              <a:rPr lang="fr-FR" kern="0" dirty="0" err="1" smtClean="0"/>
              <a:t>properties</a:t>
            </a:r>
            <a:r>
              <a:rPr lang="fr-FR" kern="0" dirty="0" smtClean="0"/>
              <a:t> accessible</a:t>
            </a:r>
            <a:br>
              <a:rPr lang="fr-FR" kern="0" dirty="0" smtClean="0"/>
            </a:br>
            <a:r>
              <a:rPr lang="fr-FR" kern="0" dirty="0" smtClean="0"/>
              <a:t>in </a:t>
            </a:r>
            <a:r>
              <a:rPr lang="fr-FR" kern="0" dirty="0" err="1" smtClean="0"/>
              <a:t>ServiceConfiguration</a:t>
            </a:r>
            <a:endParaRPr lang="en-US" kern="0" dirty="0" smtClean="0"/>
          </a:p>
        </p:txBody>
      </p:sp>
      <p:sp>
        <p:nvSpPr>
          <p:cNvPr id="18435" name="Espace réservé du contenu 3"/>
          <p:cNvSpPr>
            <a:spLocks noGrp="1"/>
          </p:cNvSpPr>
          <p:nvPr>
            <p:ph sz="quarter" idx="13"/>
          </p:nvPr>
        </p:nvSpPr>
        <p:spPr/>
        <p:txBody>
          <a:bodyPr/>
          <a:lstStyle/>
          <a:p>
            <a:r>
              <a:rPr lang="fr-FR" dirty="0" smtClean="0"/>
              <a:t>Focus on </a:t>
            </a:r>
            <a:r>
              <a:rPr lang="fr-FR" dirty="0" err="1" smtClean="0"/>
              <a:t>Worker</a:t>
            </a:r>
            <a:r>
              <a:rPr lang="fr-FR" dirty="0" smtClean="0"/>
              <a:t> </a:t>
            </a:r>
            <a:r>
              <a:rPr lang="fr-FR" dirty="0" err="1" smtClean="0"/>
              <a:t>Roles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Image 7"/>
          <p:cNvPicPr>
            <a:picLocks noChangeAspect="1"/>
          </p:cNvPicPr>
          <p:nvPr/>
        </p:nvPicPr>
        <p:blipFill>
          <a:blip r:embed="rId4"/>
          <a:stretch>
            <a:fillRect/>
          </a:stretch>
        </p:blipFill>
        <p:spPr>
          <a:xfrm>
            <a:off x="5940152" y="2641476"/>
            <a:ext cx="2771775" cy="240030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178959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Connect</a:t>
            </a:r>
            <a:r>
              <a:rPr lang="fr-FR" dirty="0" smtClean="0">
                <a:ea typeface="ＭＳ Ｐゴシック" pitchFamily="34" charset="-128"/>
              </a:rPr>
              <a:t> to Azure Storage</a:t>
            </a:r>
          </a:p>
        </p:txBody>
      </p:sp>
      <p:sp>
        <p:nvSpPr>
          <p:cNvPr id="18434" name="Espace réservé du contenu 2"/>
          <p:cNvSpPr>
            <a:spLocks noGrp="1"/>
          </p:cNvSpPr>
          <p:nvPr>
            <p:ph idx="1"/>
          </p:nvPr>
        </p:nvSpPr>
        <p:spPr/>
        <p:txBody>
          <a:bodyPr anchor="t"/>
          <a:lstStyle/>
          <a:p>
            <a:pPr defTabSz="914400">
              <a:spcAft>
                <a:spcPct val="30000"/>
              </a:spcAft>
              <a:buSzPct val="75000"/>
              <a:defRPr/>
            </a:pPr>
            <a:r>
              <a:rPr lang="fr-FR" kern="0" dirty="0" err="1" smtClean="0"/>
              <a:t>Worker</a:t>
            </a:r>
            <a:r>
              <a:rPr lang="fr-FR" kern="0" dirty="0" smtClean="0"/>
              <a:t> </a:t>
            </a:r>
            <a:r>
              <a:rPr lang="fr-FR" kern="0" dirty="0" err="1" smtClean="0"/>
              <a:t>Roles</a:t>
            </a:r>
            <a:r>
              <a:rPr lang="fr-FR" kern="0" dirty="0" smtClean="0"/>
              <a:t> </a:t>
            </a:r>
            <a:r>
              <a:rPr lang="fr-FR" kern="0" dirty="0" err="1" smtClean="0"/>
              <a:t>contains</a:t>
            </a:r>
            <a:r>
              <a:rPr lang="fr-FR" kern="0" dirty="0" smtClean="0"/>
              <a:t>:</a:t>
            </a:r>
          </a:p>
          <a:p>
            <a:pPr lvl="1" defTabSz="914400">
              <a:spcAft>
                <a:spcPct val="30000"/>
              </a:spcAft>
              <a:buSzPct val="75000"/>
              <a:defRPr/>
            </a:pPr>
            <a:r>
              <a:rPr lang="fr-FR" kern="0" dirty="0" err="1" smtClean="0"/>
              <a:t>App.config</a:t>
            </a:r>
            <a:endParaRPr lang="fr-FR" kern="0" dirty="0"/>
          </a:p>
          <a:p>
            <a:pPr lvl="2" defTabSz="914400">
              <a:spcAft>
                <a:spcPct val="30000"/>
              </a:spcAft>
              <a:buSzPct val="75000"/>
              <a:defRPr/>
            </a:pPr>
            <a:r>
              <a:rPr lang="fr-FR" kern="0" dirty="0" smtClean="0"/>
              <a:t>For global configuration</a:t>
            </a:r>
          </a:p>
          <a:p>
            <a:pPr lvl="1" defTabSz="914400">
              <a:spcAft>
                <a:spcPct val="30000"/>
              </a:spcAft>
              <a:buSzPct val="75000"/>
              <a:defRPr/>
            </a:pPr>
            <a:r>
              <a:rPr lang="fr-FR" kern="0" dirty="0" err="1" smtClean="0"/>
              <a:t>Packages.config</a:t>
            </a:r>
            <a:endParaRPr lang="fr-FR" kern="0" dirty="0" smtClean="0"/>
          </a:p>
          <a:p>
            <a:pPr lvl="2" defTabSz="914400">
              <a:spcAft>
                <a:spcPct val="30000"/>
              </a:spcAft>
              <a:buSzPct val="75000"/>
              <a:defRPr/>
            </a:pPr>
            <a:r>
              <a:rPr lang="fr-FR" kern="0" dirty="0" smtClean="0"/>
              <a:t>As </a:t>
            </a:r>
            <a:r>
              <a:rPr lang="fr-FR" kern="0" dirty="0" err="1" smtClean="0"/>
              <a:t>many</a:t>
            </a:r>
            <a:r>
              <a:rPr lang="fr-FR" kern="0" dirty="0" smtClean="0"/>
              <a:t> .NET </a:t>
            </a:r>
            <a:r>
              <a:rPr lang="fr-FR" kern="0" dirty="0" err="1" smtClean="0"/>
              <a:t>projects</a:t>
            </a:r>
            <a:r>
              <a:rPr lang="fr-FR" kern="0" dirty="0" smtClean="0"/>
              <a:t>, set</a:t>
            </a:r>
            <a:br>
              <a:rPr lang="fr-FR" kern="0" dirty="0" smtClean="0"/>
            </a:br>
            <a:r>
              <a:rPr lang="fr-FR" kern="0" dirty="0" err="1" smtClean="0"/>
              <a:t>needed</a:t>
            </a:r>
            <a:r>
              <a:rPr lang="fr-FR" kern="0" dirty="0" smtClean="0"/>
              <a:t> packages (</a:t>
            </a:r>
            <a:r>
              <a:rPr lang="fr-FR" kern="0" dirty="0" err="1" smtClean="0"/>
              <a:t>such</a:t>
            </a:r>
            <a:r>
              <a:rPr lang="fr-FR" kern="0" dirty="0" smtClean="0"/>
              <a:t> as EF and Azure)</a:t>
            </a:r>
          </a:p>
          <a:p>
            <a:pPr lvl="1" defTabSz="914400">
              <a:spcAft>
                <a:spcPct val="30000"/>
              </a:spcAft>
              <a:buSzPct val="75000"/>
              <a:defRPr/>
            </a:pPr>
            <a:r>
              <a:rPr lang="fr-FR" kern="0" dirty="0" err="1" smtClean="0"/>
              <a:t>WorkerRole.cs</a:t>
            </a:r>
            <a:endParaRPr lang="fr-FR" kern="0" dirty="0" smtClean="0"/>
          </a:p>
          <a:p>
            <a:pPr lvl="2" defTabSz="914400">
              <a:spcAft>
                <a:spcPct val="30000"/>
              </a:spcAft>
              <a:buSzPct val="75000"/>
              <a:defRPr/>
            </a:pPr>
            <a:r>
              <a:rPr lang="fr-FR" kern="0" dirty="0" err="1" smtClean="0"/>
              <a:t>Where</a:t>
            </a:r>
            <a:r>
              <a:rPr lang="fr-FR" kern="0" dirty="0" smtClean="0"/>
              <a:t> the code </a:t>
            </a:r>
            <a:r>
              <a:rPr lang="fr-FR" kern="0" dirty="0" err="1" smtClean="0"/>
              <a:t>is</a:t>
            </a:r>
            <a:r>
              <a:rPr lang="fr-FR" kern="0" dirty="0" smtClean="0"/>
              <a:t> </a:t>
            </a:r>
            <a:r>
              <a:rPr lang="fr-FR" kern="0" dirty="0" err="1" smtClean="0"/>
              <a:t>written</a:t>
            </a:r>
            <a:endParaRPr lang="en-US" kern="0" dirty="0" smtClean="0"/>
          </a:p>
        </p:txBody>
      </p:sp>
      <p:sp>
        <p:nvSpPr>
          <p:cNvPr id="18435" name="Espace réservé du contenu 3"/>
          <p:cNvSpPr>
            <a:spLocks noGrp="1"/>
          </p:cNvSpPr>
          <p:nvPr>
            <p:ph sz="quarter" idx="13"/>
          </p:nvPr>
        </p:nvSpPr>
        <p:spPr/>
        <p:txBody>
          <a:bodyPr/>
          <a:lstStyle/>
          <a:p>
            <a:r>
              <a:rPr lang="fr-FR" dirty="0" smtClean="0"/>
              <a:t>Focus on </a:t>
            </a:r>
            <a:r>
              <a:rPr lang="fr-FR" dirty="0" err="1" smtClean="0"/>
              <a:t>Worker</a:t>
            </a:r>
            <a:r>
              <a:rPr lang="fr-FR" dirty="0" smtClean="0"/>
              <a:t> </a:t>
            </a:r>
            <a:r>
              <a:rPr lang="fr-FR" dirty="0" err="1" smtClean="0"/>
              <a:t>Roles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Image 7"/>
          <p:cNvPicPr>
            <a:picLocks noChangeAspect="1"/>
          </p:cNvPicPr>
          <p:nvPr/>
        </p:nvPicPr>
        <p:blipFill>
          <a:blip r:embed="rId4"/>
          <a:stretch>
            <a:fillRect/>
          </a:stretch>
        </p:blipFill>
        <p:spPr>
          <a:xfrm>
            <a:off x="5940152" y="2641476"/>
            <a:ext cx="2771775" cy="240030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350474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Connect</a:t>
            </a:r>
            <a:r>
              <a:rPr lang="fr-FR" dirty="0" smtClean="0">
                <a:ea typeface="ＭＳ Ｐゴシック" pitchFamily="34" charset="-128"/>
              </a:rPr>
              <a:t> to Azure Storage</a:t>
            </a:r>
          </a:p>
        </p:txBody>
      </p:sp>
      <p:sp>
        <p:nvSpPr>
          <p:cNvPr id="18434" name="Espace réservé du contenu 2"/>
          <p:cNvSpPr>
            <a:spLocks noGrp="1"/>
          </p:cNvSpPr>
          <p:nvPr>
            <p:ph idx="1"/>
          </p:nvPr>
        </p:nvSpPr>
        <p:spPr/>
        <p:txBody>
          <a:bodyPr anchor="t"/>
          <a:lstStyle/>
          <a:p>
            <a:pPr defTabSz="914400">
              <a:spcAft>
                <a:spcPct val="30000"/>
              </a:spcAft>
              <a:buSzPct val="75000"/>
              <a:defRPr/>
            </a:pPr>
            <a:r>
              <a:rPr lang="fr-FR" kern="0" dirty="0" smtClean="0"/>
              <a:t>To </a:t>
            </a:r>
            <a:r>
              <a:rPr lang="fr-FR" kern="0" dirty="0" err="1" smtClean="0"/>
              <a:t>connect</a:t>
            </a:r>
            <a:r>
              <a:rPr lang="fr-FR" kern="0" dirty="0" smtClean="0"/>
              <a:t> Azure Storage in a </a:t>
            </a:r>
            <a:r>
              <a:rPr lang="fr-FR" kern="0" dirty="0" err="1" smtClean="0"/>
              <a:t>Worker</a:t>
            </a:r>
            <a:r>
              <a:rPr lang="fr-FR" kern="0" dirty="0" smtClean="0"/>
              <a:t> </a:t>
            </a:r>
            <a:r>
              <a:rPr lang="fr-FR" kern="0" dirty="0" err="1" smtClean="0"/>
              <a:t>Role</a:t>
            </a:r>
            <a:r>
              <a:rPr lang="fr-FR" kern="0" dirty="0" smtClean="0"/>
              <a:t>, </a:t>
            </a:r>
            <a:r>
              <a:rPr lang="fr-FR" kern="0" dirty="0" err="1" smtClean="0"/>
              <a:t>you</a:t>
            </a:r>
            <a:r>
              <a:rPr lang="fr-FR" kern="0" dirty="0" smtClean="0"/>
              <a:t> </a:t>
            </a:r>
            <a:r>
              <a:rPr lang="fr-FR" kern="0" dirty="0" err="1" smtClean="0"/>
              <a:t>need</a:t>
            </a:r>
            <a:r>
              <a:rPr lang="fr-FR" kern="0" dirty="0" smtClean="0"/>
              <a:t>:</a:t>
            </a:r>
          </a:p>
          <a:p>
            <a:pPr lvl="1" defTabSz="914400">
              <a:spcAft>
                <a:spcPct val="30000"/>
              </a:spcAft>
              <a:buSzPct val="75000"/>
              <a:defRPr/>
            </a:pPr>
            <a:r>
              <a:rPr lang="fr-FR" kern="0" dirty="0" smtClean="0"/>
              <a:t>To </a:t>
            </a:r>
            <a:r>
              <a:rPr lang="fr-FR" kern="0" dirty="0" err="1" smtClean="0"/>
              <a:t>include</a:t>
            </a:r>
            <a:r>
              <a:rPr lang="fr-FR" kern="0" dirty="0" smtClean="0"/>
              <a:t> Windows Azure packages</a:t>
            </a:r>
          </a:p>
          <a:p>
            <a:pPr lvl="1" defTabSz="914400">
              <a:spcAft>
                <a:spcPct val="30000"/>
              </a:spcAft>
              <a:buSzPct val="75000"/>
              <a:defRPr/>
            </a:pPr>
            <a:endParaRPr lang="fr-FR" kern="0" dirty="0"/>
          </a:p>
          <a:p>
            <a:pPr defTabSz="914400">
              <a:spcAft>
                <a:spcPct val="30000"/>
              </a:spcAft>
              <a:buSzPct val="75000"/>
              <a:defRPr/>
            </a:pPr>
            <a:r>
              <a:rPr lang="fr-FR" kern="0" dirty="0" smtClean="0"/>
              <a:t>Right click on </a:t>
            </a:r>
            <a:r>
              <a:rPr lang="fr-FR" kern="0" dirty="0" err="1" smtClean="0"/>
              <a:t>your</a:t>
            </a:r>
            <a:r>
              <a:rPr lang="fr-FR" kern="0" dirty="0" smtClean="0"/>
              <a:t> </a:t>
            </a:r>
            <a:r>
              <a:rPr lang="fr-FR" kern="0" dirty="0" err="1" smtClean="0"/>
              <a:t>Worker</a:t>
            </a:r>
            <a:r>
              <a:rPr lang="fr-FR" kern="0" dirty="0" smtClean="0"/>
              <a:t> </a:t>
            </a:r>
            <a:r>
              <a:rPr lang="fr-FR" kern="0" dirty="0" err="1" smtClean="0"/>
              <a:t>references</a:t>
            </a:r>
            <a:endParaRPr lang="fr-FR" kern="0" dirty="0" smtClean="0"/>
          </a:p>
          <a:p>
            <a:pPr lvl="1" defTabSz="914400">
              <a:spcAft>
                <a:spcPct val="30000"/>
              </a:spcAft>
              <a:buSzPct val="75000"/>
              <a:defRPr/>
            </a:pPr>
            <a:r>
              <a:rPr lang="fr-FR" kern="0" dirty="0" smtClean="0"/>
              <a:t>Click on Manage </a:t>
            </a:r>
            <a:r>
              <a:rPr lang="fr-FR" kern="0" dirty="0" err="1" smtClean="0"/>
              <a:t>NuGet</a:t>
            </a:r>
            <a:r>
              <a:rPr lang="fr-FR" kern="0" dirty="0" smtClean="0"/>
              <a:t> Packages…</a:t>
            </a:r>
          </a:p>
          <a:p>
            <a:pPr lvl="1" defTabSz="914400">
              <a:spcAft>
                <a:spcPct val="30000"/>
              </a:spcAft>
              <a:buSzPct val="75000"/>
              <a:defRPr/>
            </a:pPr>
            <a:r>
              <a:rPr lang="fr-FR" kern="0" dirty="0" smtClean="0"/>
              <a:t>Type Windows Azure in the top-right corner</a:t>
            </a:r>
          </a:p>
          <a:p>
            <a:pPr lvl="2" defTabSz="914400">
              <a:spcAft>
                <a:spcPct val="30000"/>
              </a:spcAft>
              <a:buSzPct val="75000"/>
              <a:defRPr/>
            </a:pPr>
            <a:r>
              <a:rPr lang="fr-FR" kern="0" dirty="0" smtClean="0"/>
              <a:t>Install Windows Azure Storage &amp; Cloud Configuration Manager</a:t>
            </a:r>
            <a:endParaRPr lang="en-US" kern="0" dirty="0" smtClean="0"/>
          </a:p>
        </p:txBody>
      </p:sp>
      <p:sp>
        <p:nvSpPr>
          <p:cNvPr id="18435" name="Espace réservé du contenu 3"/>
          <p:cNvSpPr>
            <a:spLocks noGrp="1"/>
          </p:cNvSpPr>
          <p:nvPr>
            <p:ph sz="quarter" idx="13"/>
          </p:nvPr>
        </p:nvSpPr>
        <p:spPr/>
        <p:txBody>
          <a:bodyPr/>
          <a:lstStyle/>
          <a:p>
            <a:r>
              <a:rPr lang="fr-FR" dirty="0" smtClean="0"/>
              <a:t>Focus on </a:t>
            </a:r>
            <a:r>
              <a:rPr lang="fr-FR" dirty="0" err="1" smtClean="0"/>
              <a:t>Worker</a:t>
            </a:r>
            <a:r>
              <a:rPr lang="fr-FR" dirty="0" smtClean="0"/>
              <a:t> </a:t>
            </a:r>
            <a:r>
              <a:rPr lang="fr-FR" dirty="0" err="1" smtClean="0"/>
              <a:t>Roles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13759898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Connect</a:t>
            </a:r>
            <a:r>
              <a:rPr lang="fr-FR" dirty="0" smtClean="0">
                <a:ea typeface="ＭＳ Ｐゴシック" pitchFamily="34" charset="-128"/>
              </a:rPr>
              <a:t> to Azure Storage</a:t>
            </a:r>
          </a:p>
        </p:txBody>
      </p:sp>
      <p:sp>
        <p:nvSpPr>
          <p:cNvPr id="18435" name="Espace réservé du contenu 3"/>
          <p:cNvSpPr>
            <a:spLocks noGrp="1"/>
          </p:cNvSpPr>
          <p:nvPr>
            <p:ph sz="quarter" idx="13"/>
          </p:nvPr>
        </p:nvSpPr>
        <p:spPr/>
        <p:txBody>
          <a:bodyPr/>
          <a:lstStyle/>
          <a:p>
            <a:r>
              <a:rPr lang="fr-FR" dirty="0" smtClean="0"/>
              <a:t>Focus on </a:t>
            </a:r>
            <a:r>
              <a:rPr lang="fr-FR" dirty="0" err="1" smtClean="0"/>
              <a:t>Worker</a:t>
            </a:r>
            <a:r>
              <a:rPr lang="fr-FR" dirty="0" smtClean="0"/>
              <a:t> </a:t>
            </a:r>
            <a:r>
              <a:rPr lang="fr-FR" dirty="0" err="1" smtClean="0"/>
              <a:t>Roles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Image 2"/>
          <p:cNvPicPr>
            <a:picLocks noChangeAspect="1"/>
          </p:cNvPicPr>
          <p:nvPr/>
        </p:nvPicPr>
        <p:blipFill rotWithShape="1">
          <a:blip r:embed="rId4"/>
          <a:srcRect l="5111" t="9316"/>
          <a:stretch/>
        </p:blipFill>
        <p:spPr>
          <a:xfrm>
            <a:off x="453726" y="1177925"/>
            <a:ext cx="8236549" cy="3631889"/>
          </a:xfrm>
          <a:prstGeom prst="rect">
            <a:avLst/>
          </a:prstGeom>
        </p:spPr>
      </p:pic>
    </p:spTree>
    <p:extLst>
      <p:ext uri="{BB962C8B-B14F-4D97-AF65-F5344CB8AC3E}">
        <p14:creationId xmlns:p14="http://schemas.microsoft.com/office/powerpoint/2010/main" val="22017630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Connect</a:t>
            </a:r>
            <a:r>
              <a:rPr lang="fr-FR" dirty="0" smtClean="0">
                <a:ea typeface="ＭＳ Ｐゴシック" pitchFamily="34" charset="-128"/>
              </a:rPr>
              <a:t> to Azure Storage</a:t>
            </a:r>
          </a:p>
        </p:txBody>
      </p:sp>
      <p:sp>
        <p:nvSpPr>
          <p:cNvPr id="18435" name="Espace réservé du contenu 3"/>
          <p:cNvSpPr>
            <a:spLocks noGrp="1"/>
          </p:cNvSpPr>
          <p:nvPr>
            <p:ph sz="quarter" idx="13"/>
          </p:nvPr>
        </p:nvSpPr>
        <p:spPr/>
        <p:txBody>
          <a:bodyPr/>
          <a:lstStyle/>
          <a:p>
            <a:r>
              <a:rPr lang="fr-FR" dirty="0" smtClean="0"/>
              <a:t>Focus on </a:t>
            </a:r>
            <a:r>
              <a:rPr lang="fr-FR" dirty="0" err="1" smtClean="0"/>
              <a:t>Worker</a:t>
            </a:r>
            <a:r>
              <a:rPr lang="fr-FR" dirty="0" smtClean="0"/>
              <a:t> </a:t>
            </a:r>
            <a:r>
              <a:rPr lang="fr-FR" dirty="0" err="1" smtClean="0"/>
              <a:t>Roles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2" name="Image 1"/>
          <p:cNvPicPr>
            <a:picLocks noChangeAspect="1"/>
          </p:cNvPicPr>
          <p:nvPr/>
        </p:nvPicPr>
        <p:blipFill rotWithShape="1">
          <a:blip r:embed="rId4"/>
          <a:srcRect l="5614" t="12497"/>
          <a:stretch/>
        </p:blipFill>
        <p:spPr>
          <a:xfrm>
            <a:off x="395536" y="1705372"/>
            <a:ext cx="8352928" cy="2808614"/>
          </a:xfrm>
          <a:prstGeom prst="rect">
            <a:avLst/>
          </a:prstGeom>
        </p:spPr>
      </p:pic>
    </p:spTree>
    <p:extLst>
      <p:ext uri="{BB962C8B-B14F-4D97-AF65-F5344CB8AC3E}">
        <p14:creationId xmlns:p14="http://schemas.microsoft.com/office/powerpoint/2010/main" val="20809840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Connect</a:t>
            </a:r>
            <a:r>
              <a:rPr lang="fr-FR" dirty="0" smtClean="0">
                <a:ea typeface="ＭＳ Ｐゴシック" pitchFamily="34" charset="-128"/>
              </a:rPr>
              <a:t> to Azure Storage</a:t>
            </a:r>
          </a:p>
        </p:txBody>
      </p:sp>
      <p:sp>
        <p:nvSpPr>
          <p:cNvPr id="18434" name="Espace réservé du contenu 2"/>
          <p:cNvSpPr>
            <a:spLocks noGrp="1"/>
          </p:cNvSpPr>
          <p:nvPr>
            <p:ph idx="1"/>
          </p:nvPr>
        </p:nvSpPr>
        <p:spPr/>
        <p:txBody>
          <a:bodyPr anchor="t"/>
          <a:lstStyle/>
          <a:p>
            <a:pPr defTabSz="914400">
              <a:spcAft>
                <a:spcPct val="30000"/>
              </a:spcAft>
              <a:buSzPct val="75000"/>
              <a:defRPr/>
            </a:pPr>
            <a:r>
              <a:rPr lang="fr-FR" kern="0" dirty="0" smtClean="0"/>
              <a:t>To </a:t>
            </a:r>
            <a:r>
              <a:rPr lang="fr-FR" kern="0" dirty="0" err="1" smtClean="0"/>
              <a:t>connect</a:t>
            </a:r>
            <a:r>
              <a:rPr lang="fr-FR" kern="0" dirty="0" smtClean="0"/>
              <a:t> Azure Storage in a </a:t>
            </a:r>
            <a:r>
              <a:rPr lang="fr-FR" kern="0" dirty="0" err="1" smtClean="0"/>
              <a:t>Worker</a:t>
            </a:r>
            <a:r>
              <a:rPr lang="fr-FR" kern="0" dirty="0" smtClean="0"/>
              <a:t> </a:t>
            </a:r>
            <a:r>
              <a:rPr lang="fr-FR" kern="0" dirty="0" err="1" smtClean="0"/>
              <a:t>Role</a:t>
            </a:r>
            <a:r>
              <a:rPr lang="fr-FR" kern="0" dirty="0" smtClean="0"/>
              <a:t>, </a:t>
            </a:r>
            <a:r>
              <a:rPr lang="fr-FR" kern="0" dirty="0" err="1" smtClean="0"/>
              <a:t>you</a:t>
            </a:r>
            <a:r>
              <a:rPr lang="fr-FR" kern="0" dirty="0" smtClean="0"/>
              <a:t> </a:t>
            </a:r>
            <a:r>
              <a:rPr lang="fr-FR" kern="0" dirty="0" err="1" smtClean="0"/>
              <a:t>need</a:t>
            </a:r>
            <a:r>
              <a:rPr lang="fr-FR" kern="0" dirty="0" smtClean="0"/>
              <a:t>:</a:t>
            </a:r>
          </a:p>
          <a:p>
            <a:pPr lvl="1" defTabSz="914400">
              <a:spcAft>
                <a:spcPct val="30000"/>
              </a:spcAft>
              <a:buSzPct val="75000"/>
              <a:defRPr/>
            </a:pPr>
            <a:r>
              <a:rPr lang="fr-FR" kern="0" dirty="0" err="1" smtClean="0"/>
              <a:t>Your</a:t>
            </a:r>
            <a:r>
              <a:rPr lang="fr-FR" kern="0" dirty="0" smtClean="0"/>
              <a:t> </a:t>
            </a:r>
            <a:r>
              <a:rPr lang="fr-FR" kern="0" dirty="0" err="1" smtClean="0"/>
              <a:t>CloudStorageAccount</a:t>
            </a:r>
            <a:endParaRPr lang="en-US" kern="0" dirty="0" smtClean="0"/>
          </a:p>
        </p:txBody>
      </p:sp>
      <p:sp>
        <p:nvSpPr>
          <p:cNvPr id="18435" name="Espace réservé du contenu 3"/>
          <p:cNvSpPr>
            <a:spLocks noGrp="1"/>
          </p:cNvSpPr>
          <p:nvPr>
            <p:ph sz="quarter" idx="13"/>
          </p:nvPr>
        </p:nvSpPr>
        <p:spPr/>
        <p:txBody>
          <a:bodyPr/>
          <a:lstStyle/>
          <a:p>
            <a:r>
              <a:rPr lang="fr-FR" dirty="0" smtClean="0"/>
              <a:t>Focus on </a:t>
            </a:r>
            <a:r>
              <a:rPr lang="fr-FR" dirty="0" err="1" smtClean="0"/>
              <a:t>Worker</a:t>
            </a:r>
            <a:r>
              <a:rPr lang="fr-FR" dirty="0" smtClean="0"/>
              <a:t> </a:t>
            </a:r>
            <a:r>
              <a:rPr lang="fr-FR" dirty="0" err="1" smtClean="0"/>
              <a:t>Roles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à coins arrondis 4"/>
          <p:cNvSpPr/>
          <p:nvPr/>
        </p:nvSpPr>
        <p:spPr>
          <a:xfrm>
            <a:off x="179388" y="2353444"/>
            <a:ext cx="8785225" cy="2448272"/>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nSpc>
                <a:spcPct val="107000"/>
              </a:lnSpc>
              <a:spcAft>
                <a:spcPts val="0"/>
              </a:spcAft>
            </a:pPr>
            <a:r>
              <a:rPr lang="en-US" b="1" dirty="0" err="1" smtClean="0">
                <a:solidFill>
                  <a:srgbClr val="4EC9B0"/>
                </a:solidFill>
                <a:latin typeface="Courier New" panose="02070309020205020404" pitchFamily="49" charset="0"/>
                <a:ea typeface="Calibri" panose="020F0502020204030204" pitchFamily="34" charset="0"/>
                <a:cs typeface="Courier New" panose="02070309020205020404" pitchFamily="49" charset="0"/>
              </a:rPr>
              <a:t>CloudStorageAccount</a:t>
            </a:r>
            <a:r>
              <a:rPr lang="en-US" b="1" dirty="0" smtClean="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err="1">
                <a:solidFill>
                  <a:schemeClr val="tx1"/>
                </a:solidFill>
                <a:latin typeface="Courier New" panose="02070309020205020404" pitchFamily="49" charset="0"/>
                <a:ea typeface="Calibri" panose="020F0502020204030204" pitchFamily="34" charset="0"/>
                <a:cs typeface="Courier New" panose="02070309020205020404" pitchFamily="49" charset="0"/>
              </a:rPr>
              <a:t>storageAccount</a:t>
            </a:r>
            <a:r>
              <a:rPr lang="en-US" b="1" dirty="0">
                <a:solidFill>
                  <a:schemeClr val="tx1"/>
                </a:solidFill>
                <a:latin typeface="Courier New" panose="02070309020205020404" pitchFamily="49" charset="0"/>
                <a:ea typeface="Calibri" panose="020F0502020204030204" pitchFamily="34" charset="0"/>
                <a:cs typeface="Courier New" panose="02070309020205020404" pitchFamily="49" charset="0"/>
              </a:rPr>
              <a:t> = </a:t>
            </a:r>
            <a:r>
              <a:rPr lang="en-US" b="1" dirty="0" smtClean="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err="1" smtClean="0">
                <a:solidFill>
                  <a:srgbClr val="4EC9B0"/>
                </a:solidFill>
                <a:latin typeface="Courier New" panose="02070309020205020404" pitchFamily="49" charset="0"/>
                <a:ea typeface="Calibri" panose="020F0502020204030204" pitchFamily="34" charset="0"/>
                <a:cs typeface="Courier New" panose="02070309020205020404" pitchFamily="49" charset="0"/>
              </a:rPr>
              <a:t>CloudStorageAccount</a:t>
            </a:r>
            <a:r>
              <a:rPr lang="en-US" b="1" dirty="0" err="1" smtClean="0">
                <a:solidFill>
                  <a:schemeClr val="tx1"/>
                </a:solidFill>
                <a:latin typeface="Courier New" panose="02070309020205020404" pitchFamily="49" charset="0"/>
                <a:ea typeface="Calibri" panose="020F0502020204030204" pitchFamily="34" charset="0"/>
                <a:cs typeface="Courier New" panose="02070309020205020404" pitchFamily="49" charset="0"/>
              </a:rPr>
              <a:t>.Parse</a:t>
            </a:r>
            <a:r>
              <a:rPr lang="en-US" b="1" dirty="0">
                <a:solidFill>
                  <a:schemeClr val="tx1"/>
                </a:solidFill>
                <a:latin typeface="Courier New" panose="02070309020205020404" pitchFamily="49" charset="0"/>
                <a:ea typeface="Calibri" panose="020F0502020204030204" pitchFamily="34" charset="0"/>
                <a:cs typeface="Courier New" panose="02070309020205020404" pitchFamily="49" charset="0"/>
              </a:rPr>
              <a:t>(</a:t>
            </a:r>
          </a:p>
          <a:p>
            <a:pPr>
              <a:lnSpc>
                <a:spcPct val="107000"/>
              </a:lnSpc>
              <a:spcAft>
                <a:spcPts val="0"/>
              </a:spcAft>
            </a:pPr>
            <a:r>
              <a:rPr lang="en-US" b="1" dirty="0" smtClean="0">
                <a:solidFill>
                  <a:srgbClr val="4EC9B0"/>
                </a:solidFill>
                <a:latin typeface="Courier New" panose="02070309020205020404" pitchFamily="49" charset="0"/>
                <a:ea typeface="Calibri" panose="020F0502020204030204" pitchFamily="34" charset="0"/>
                <a:cs typeface="Courier New" panose="02070309020205020404" pitchFamily="49" charset="0"/>
              </a:rPr>
              <a:t>		</a:t>
            </a:r>
            <a:r>
              <a:rPr lang="en-US" b="1" dirty="0" err="1" smtClean="0">
                <a:solidFill>
                  <a:srgbClr val="4EC9B0"/>
                </a:solidFill>
                <a:latin typeface="Courier New" panose="02070309020205020404" pitchFamily="49" charset="0"/>
                <a:ea typeface="Calibri" panose="020F0502020204030204" pitchFamily="34" charset="0"/>
                <a:cs typeface="Courier New" panose="02070309020205020404" pitchFamily="49" charset="0"/>
              </a:rPr>
              <a:t>CloudConfigurationManager</a:t>
            </a:r>
            <a:r>
              <a:rPr lang="en-US" b="1" dirty="0" err="1" smtClean="0">
                <a:solidFill>
                  <a:schemeClr val="tx1"/>
                </a:solidFill>
                <a:latin typeface="Courier New" panose="02070309020205020404" pitchFamily="49" charset="0"/>
                <a:ea typeface="Calibri" panose="020F0502020204030204" pitchFamily="34" charset="0"/>
                <a:cs typeface="Courier New" panose="02070309020205020404" pitchFamily="49" charset="0"/>
              </a:rPr>
              <a:t>.GetSetting</a:t>
            </a:r>
            <a:r>
              <a:rPr lang="en-US" b="1" dirty="0">
                <a:solidFill>
                  <a:schemeClr val="tx1"/>
                </a:solidFill>
                <a:latin typeface="Courier New" panose="02070309020205020404" pitchFamily="49" charset="0"/>
                <a:ea typeface="Calibri" panose="020F0502020204030204" pitchFamily="34" charset="0"/>
                <a:cs typeface="Courier New" panose="02070309020205020404" pitchFamily="49" charset="0"/>
              </a:rPr>
              <a:t>(</a:t>
            </a:r>
          </a:p>
          <a:p>
            <a:pPr>
              <a:lnSpc>
                <a:spcPct val="107000"/>
              </a:lnSpc>
              <a:spcAft>
                <a:spcPts val="0"/>
              </a:spcAft>
            </a:pPr>
            <a:r>
              <a:rPr lang="en-US" b="1" dirty="0" smtClean="0">
                <a:solidFill>
                  <a:srgbClr val="D69D85"/>
                </a:solidFill>
                <a:latin typeface="Courier New" panose="02070309020205020404" pitchFamily="49" charset="0"/>
                <a:ea typeface="Calibri" panose="020F0502020204030204" pitchFamily="34" charset="0"/>
                <a:cs typeface="Courier New" panose="02070309020205020404" pitchFamily="49" charset="0"/>
              </a:rPr>
              <a:t>"</a:t>
            </a:r>
            <a:r>
              <a:rPr lang="en-US" b="1" dirty="0" err="1">
                <a:solidFill>
                  <a:srgbClr val="D69D85"/>
                </a:solidFill>
                <a:latin typeface="Courier New" panose="02070309020205020404" pitchFamily="49" charset="0"/>
                <a:ea typeface="Calibri" panose="020F0502020204030204" pitchFamily="34" charset="0"/>
                <a:cs typeface="Courier New" panose="02070309020205020404" pitchFamily="49" charset="0"/>
              </a:rPr>
              <a:t>Microsoft.WindowsAzure.Plugins.Diagnostics.ConnectionString</a:t>
            </a:r>
            <a:r>
              <a:rPr lang="en-US" b="1" dirty="0">
                <a:solidFill>
                  <a:srgbClr val="D69D85"/>
                </a:solidFill>
                <a:latin typeface="Courier New" panose="02070309020205020404" pitchFamily="49" charset="0"/>
                <a:ea typeface="Calibri" panose="020F0502020204030204" pitchFamily="34" charset="0"/>
                <a:cs typeface="Courier New" panose="02070309020205020404" pitchFamily="49" charset="0"/>
              </a:rPr>
              <a:t>"</a:t>
            </a:r>
            <a:endParaRPr lang="en-US" b="1"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spcAft>
                <a:spcPts val="0"/>
              </a:spcAft>
            </a:pP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a:t>
            </a:r>
            <a:endParaRPr lang="en-US" b="1" dirty="0">
              <a:solidFill>
                <a:schemeClr val="tx1"/>
              </a:solidFill>
              <a:latin typeface="Courier New" panose="02070309020205020404" pitchFamily="49" charset="0"/>
              <a:ea typeface="Calibri" panose="020F0502020204030204" pitchFamily="34" charset="0"/>
              <a:cs typeface="Courier New" panose="02070309020205020404" pitchFamily="49" charset="0"/>
            </a:endParaRPr>
          </a:p>
          <a:p>
            <a:pPr>
              <a:lnSpc>
                <a:spcPct val="107000"/>
              </a:lnSpc>
              <a:spcAft>
                <a:spcPts val="800"/>
              </a:spcAft>
            </a:pPr>
            <a:r>
              <a:rPr lang="en-US" b="1" dirty="0">
                <a:solidFill>
                  <a:schemeClr val="tx1"/>
                </a:solidFill>
                <a:latin typeface="Courier New" panose="02070309020205020404" pitchFamily="49" charset="0"/>
                <a:ea typeface="Calibri" panose="020F0502020204030204" pitchFamily="34" charset="0"/>
                <a:cs typeface="Courier New" panose="02070309020205020404" pitchFamily="49" charset="0"/>
              </a:rPr>
              <a:t>      </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 );</a:t>
            </a:r>
            <a:endParaRPr lang="fr-FR" b="1" dirty="0">
              <a:solidFill>
                <a:schemeClr val="tx1"/>
              </a:solidFill>
              <a:latin typeface="Courier New" pitchFamily="49" charset="0"/>
              <a:cs typeface="Courier New" pitchFamily="49" charset="0"/>
            </a:endParaRPr>
          </a:p>
        </p:txBody>
      </p:sp>
      <p:sp>
        <p:nvSpPr>
          <p:cNvPr id="2" name="Rectangle 1"/>
          <p:cNvSpPr/>
          <p:nvPr/>
        </p:nvSpPr>
        <p:spPr>
          <a:xfrm>
            <a:off x="4355976" y="4225652"/>
            <a:ext cx="4320480" cy="648072"/>
          </a:xfrm>
          <a:prstGeom prst="wedgeRectCallout">
            <a:avLst>
              <a:gd name="adj1" fmla="val -54243"/>
              <a:gd name="adj2" fmla="val -9945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Configuration </a:t>
            </a:r>
            <a:r>
              <a:rPr lang="fr-FR" dirty="0" err="1" smtClean="0"/>
              <a:t>parameter</a:t>
            </a:r>
            <a:r>
              <a:rPr lang="fr-FR" dirty="0" smtClean="0"/>
              <a:t> </a:t>
            </a:r>
            <a:r>
              <a:rPr lang="fr-FR" dirty="0"/>
              <a:t>in </a:t>
            </a:r>
            <a:r>
              <a:rPr lang="fr-FR" dirty="0" err="1"/>
              <a:t>ServiceConfiguration.Local.cscfg</a:t>
            </a:r>
            <a:endParaRPr lang="en-US" dirty="0"/>
          </a:p>
        </p:txBody>
      </p:sp>
    </p:spTree>
    <p:extLst>
      <p:ext uri="{BB962C8B-B14F-4D97-AF65-F5344CB8AC3E}">
        <p14:creationId xmlns:p14="http://schemas.microsoft.com/office/powerpoint/2010/main" val="428376082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Blob Storage Management</a:t>
            </a:r>
          </a:p>
        </p:txBody>
      </p:sp>
      <p:sp>
        <p:nvSpPr>
          <p:cNvPr id="18434" name="Espace réservé du contenu 2"/>
          <p:cNvSpPr>
            <a:spLocks noGrp="1"/>
          </p:cNvSpPr>
          <p:nvPr>
            <p:ph idx="1"/>
          </p:nvPr>
        </p:nvSpPr>
        <p:spPr/>
        <p:txBody>
          <a:bodyPr anchor="t"/>
          <a:lstStyle/>
          <a:p>
            <a:pPr defTabSz="914400">
              <a:spcAft>
                <a:spcPct val="30000"/>
              </a:spcAft>
              <a:buSzPct val="75000"/>
              <a:defRPr/>
            </a:pPr>
            <a:r>
              <a:rPr lang="fr-FR" kern="0" dirty="0" err="1" smtClean="0"/>
              <a:t>We’ll</a:t>
            </a:r>
            <a:r>
              <a:rPr lang="fr-FR" kern="0" dirty="0" smtClean="0"/>
              <a:t> </a:t>
            </a:r>
            <a:r>
              <a:rPr lang="fr-FR" kern="0" dirty="0" err="1" smtClean="0"/>
              <a:t>access</a:t>
            </a:r>
            <a:r>
              <a:rPr lang="fr-FR" kern="0" dirty="0" smtClean="0"/>
              <a:t> to </a:t>
            </a:r>
            <a:r>
              <a:rPr lang="fr-FR" kern="0" dirty="0" err="1" smtClean="0"/>
              <a:t>our</a:t>
            </a:r>
            <a:r>
              <a:rPr lang="fr-FR" kern="0" dirty="0" smtClean="0"/>
              <a:t> Blob Storage </a:t>
            </a:r>
            <a:r>
              <a:rPr lang="fr-FR" kern="0" dirty="0" err="1" smtClean="0"/>
              <a:t>with</a:t>
            </a:r>
            <a:r>
              <a:rPr lang="fr-FR" kern="0" dirty="0" smtClean="0"/>
              <a:t> </a:t>
            </a:r>
            <a:r>
              <a:rPr lang="fr-FR" kern="0" dirty="0" err="1" smtClean="0"/>
              <a:t>this</a:t>
            </a:r>
            <a:r>
              <a:rPr lang="fr-FR" kern="0" dirty="0" smtClean="0"/>
              <a:t> </a:t>
            </a:r>
            <a:r>
              <a:rPr lang="fr-FR" kern="0" dirty="0" err="1" smtClean="0"/>
              <a:t>worker</a:t>
            </a:r>
            <a:r>
              <a:rPr lang="fr-FR" kern="0" dirty="0"/>
              <a:t>!</a:t>
            </a:r>
            <a:endParaRPr lang="fr-FR" kern="0" dirty="0" smtClean="0"/>
          </a:p>
          <a:p>
            <a:pPr defTabSz="914400">
              <a:spcAft>
                <a:spcPct val="30000"/>
              </a:spcAft>
              <a:buSzPct val="75000"/>
              <a:defRPr/>
            </a:pPr>
            <a:r>
              <a:rPr lang="fr-FR" kern="0" dirty="0" smtClean="0"/>
              <a:t>How to:</a:t>
            </a:r>
          </a:p>
          <a:p>
            <a:pPr lvl="1" defTabSz="914400">
              <a:spcAft>
                <a:spcPct val="30000"/>
              </a:spcAft>
              <a:buSzPct val="75000"/>
              <a:defRPr/>
            </a:pPr>
            <a:r>
              <a:rPr lang="fr-FR" kern="0" dirty="0" smtClean="0"/>
              <a:t>Access the Blob Storage</a:t>
            </a:r>
            <a:endParaRPr lang="en-US" kern="0" dirty="0" smtClean="0"/>
          </a:p>
        </p:txBody>
      </p:sp>
      <p:sp>
        <p:nvSpPr>
          <p:cNvPr id="18435" name="Espace réservé du contenu 3"/>
          <p:cNvSpPr>
            <a:spLocks noGrp="1"/>
          </p:cNvSpPr>
          <p:nvPr>
            <p:ph sz="quarter" idx="13"/>
          </p:nvPr>
        </p:nvSpPr>
        <p:spPr/>
        <p:txBody>
          <a:bodyPr/>
          <a:lstStyle/>
          <a:p>
            <a:r>
              <a:rPr lang="fr-FR" dirty="0" smtClean="0"/>
              <a:t>Focus on </a:t>
            </a:r>
            <a:r>
              <a:rPr lang="fr-FR" dirty="0" err="1" smtClean="0"/>
              <a:t>Worker</a:t>
            </a:r>
            <a:r>
              <a:rPr lang="fr-FR" dirty="0" smtClean="0"/>
              <a:t> </a:t>
            </a:r>
            <a:r>
              <a:rPr lang="fr-FR" dirty="0" err="1" smtClean="0"/>
              <a:t>Roles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à coins arrondis 4"/>
          <p:cNvSpPr/>
          <p:nvPr/>
        </p:nvSpPr>
        <p:spPr>
          <a:xfrm>
            <a:off x="179388" y="3145532"/>
            <a:ext cx="8785225" cy="1440160"/>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nSpc>
                <a:spcPct val="107000"/>
              </a:lnSpc>
              <a:spcAft>
                <a:spcPts val="0"/>
              </a:spcAft>
            </a:pP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a:solidFill>
                  <a:srgbClr val="57A64A"/>
                </a:solidFill>
                <a:latin typeface="Courier New" panose="02070309020205020404" pitchFamily="49" charset="0"/>
                <a:ea typeface="Calibri" panose="020F0502020204030204" pitchFamily="34" charset="0"/>
                <a:cs typeface="Courier New" panose="02070309020205020404" pitchFamily="49" charset="0"/>
              </a:rPr>
              <a:t>// Create the blob client.</a:t>
            </a:r>
            <a:endParaRPr lang="en-US" b="1" dirty="0">
              <a:latin typeface="Courier New" panose="02070309020205020404" pitchFamily="49" charset="0"/>
              <a:ea typeface="Calibri" panose="020F0502020204030204" pitchFamily="34" charset="0"/>
              <a:cs typeface="Courier New" panose="02070309020205020404" pitchFamily="49" charset="0"/>
            </a:endParaRPr>
          </a:p>
          <a:p>
            <a:r>
              <a:rPr lang="en-US" b="1" dirty="0" err="1" smtClean="0">
                <a:solidFill>
                  <a:srgbClr val="4EC9B0"/>
                </a:solidFill>
                <a:latin typeface="Courier New" panose="02070309020205020404" pitchFamily="49" charset="0"/>
                <a:ea typeface="Calibri" panose="020F0502020204030204" pitchFamily="34" charset="0"/>
                <a:cs typeface="Courier New" panose="02070309020205020404" pitchFamily="49" charset="0"/>
              </a:rPr>
              <a:t>CloudBlobClient</a:t>
            </a:r>
            <a:r>
              <a:rPr lang="en-US" b="1" dirty="0" smtClean="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err="1">
                <a:solidFill>
                  <a:schemeClr val="tx1"/>
                </a:solidFill>
                <a:latin typeface="Courier New" panose="02070309020205020404" pitchFamily="49" charset="0"/>
                <a:ea typeface="Calibri" panose="020F0502020204030204" pitchFamily="34" charset="0"/>
                <a:cs typeface="Courier New" panose="02070309020205020404" pitchFamily="49" charset="0"/>
              </a:rPr>
              <a:t>blobClient</a:t>
            </a:r>
            <a:r>
              <a:rPr lang="en-US" b="1" dirty="0">
                <a:solidFill>
                  <a:schemeClr val="tx1"/>
                </a:solidFill>
                <a:latin typeface="Courier New" panose="02070309020205020404" pitchFamily="49" charset="0"/>
                <a:ea typeface="Calibri" panose="020F0502020204030204" pitchFamily="34" charset="0"/>
                <a:cs typeface="Courier New" panose="02070309020205020404" pitchFamily="49" charset="0"/>
              </a:rPr>
              <a:t> </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 	</a:t>
            </a:r>
            <a:r>
              <a:rPr lang="en-US" b="1" dirty="0" err="1" smtClean="0">
                <a:solidFill>
                  <a:schemeClr val="tx1"/>
                </a:solidFill>
                <a:latin typeface="Courier New" panose="02070309020205020404" pitchFamily="49" charset="0"/>
                <a:ea typeface="Calibri" panose="020F0502020204030204" pitchFamily="34" charset="0"/>
                <a:cs typeface="Courier New" panose="02070309020205020404" pitchFamily="49" charset="0"/>
              </a:rPr>
              <a:t>storageAccount.CreateCloudBlobClient</a:t>
            </a:r>
            <a:r>
              <a:rPr lang="en-US" b="1" dirty="0">
                <a:solidFill>
                  <a:schemeClr val="tx1"/>
                </a:solidFill>
                <a:latin typeface="Courier New" panose="02070309020205020404" pitchFamily="49" charset="0"/>
                <a:ea typeface="Calibri" panose="020F0502020204030204" pitchFamily="34" charset="0"/>
                <a:cs typeface="Courier New" panose="02070309020205020404" pitchFamily="49" charset="0"/>
              </a:rPr>
              <a:t>();</a:t>
            </a:r>
            <a:endParaRPr lang="fr-FR" b="1"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1099344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Why</a:t>
            </a:r>
            <a:r>
              <a:rPr lang="fr-FR" dirty="0" smtClean="0">
                <a:ea typeface="ＭＳ Ｐゴシック" pitchFamily="34" charset="-128"/>
              </a:rPr>
              <a:t> an </a:t>
            </a:r>
            <a:r>
              <a:rPr lang="fr-FR" dirty="0" err="1" smtClean="0">
                <a:ea typeface="ＭＳ Ｐゴシック" pitchFamily="34" charset="-128"/>
              </a:rPr>
              <a:t>emulator</a:t>
            </a:r>
            <a:r>
              <a:rPr lang="fr-FR" dirty="0" smtClean="0">
                <a:ea typeface="ＭＳ Ｐゴシック" pitchFamily="34" charset="-128"/>
              </a:rPr>
              <a:t>?</a:t>
            </a:r>
          </a:p>
        </p:txBody>
      </p:sp>
      <p:sp>
        <p:nvSpPr>
          <p:cNvPr id="18434" name="Espace réservé du contenu 2"/>
          <p:cNvSpPr>
            <a:spLocks noGrp="1"/>
          </p:cNvSpPr>
          <p:nvPr>
            <p:ph idx="1"/>
          </p:nvPr>
        </p:nvSpPr>
        <p:spPr/>
        <p:txBody>
          <a:bodyPr anchor="t"/>
          <a:lstStyle/>
          <a:p>
            <a:pPr defTabSz="914400">
              <a:spcAft>
                <a:spcPct val="30000"/>
              </a:spcAft>
              <a:buSzPct val="75000"/>
              <a:defRPr/>
            </a:pPr>
            <a:r>
              <a:rPr lang="fr-FR" sz="2800" kern="0" dirty="0" smtClean="0"/>
              <a:t>Azure Cloud system </a:t>
            </a:r>
            <a:r>
              <a:rPr lang="fr-FR" sz="2800" kern="0" dirty="0" err="1" smtClean="0"/>
              <a:t>is</a:t>
            </a:r>
            <a:r>
              <a:rPr lang="fr-FR" sz="2800" kern="0" dirty="0" smtClean="0"/>
              <a:t> a </a:t>
            </a:r>
            <a:r>
              <a:rPr lang="fr-FR" sz="2800" kern="0" dirty="0" err="1" smtClean="0"/>
              <a:t>professional</a:t>
            </a:r>
            <a:r>
              <a:rPr lang="fr-FR" sz="2800" kern="0" dirty="0" smtClean="0"/>
              <a:t> solution</a:t>
            </a:r>
          </a:p>
          <a:p>
            <a:pPr lvl="1" defTabSz="914400">
              <a:spcAft>
                <a:spcPct val="30000"/>
              </a:spcAft>
              <a:buSzPct val="75000"/>
              <a:defRPr/>
            </a:pPr>
            <a:r>
              <a:rPr lang="fr-FR" sz="2400" kern="0" dirty="0" smtClean="0"/>
              <a:t>Not free of charge</a:t>
            </a:r>
          </a:p>
          <a:p>
            <a:pPr lvl="1" defTabSz="914400">
              <a:spcAft>
                <a:spcPct val="30000"/>
              </a:spcAft>
              <a:buSzPct val="75000"/>
              <a:defRPr/>
            </a:pPr>
            <a:r>
              <a:rPr lang="fr-FR" kern="0" dirty="0" err="1" smtClean="0"/>
              <a:t>Credit</a:t>
            </a:r>
            <a:r>
              <a:rPr lang="fr-FR" kern="0" dirty="0"/>
              <a:t> </a:t>
            </a:r>
            <a:r>
              <a:rPr lang="fr-FR" kern="0" dirty="0" err="1" smtClean="0"/>
              <a:t>card</a:t>
            </a:r>
            <a:r>
              <a:rPr lang="fr-FR" kern="0" dirty="0" smtClean="0"/>
              <a:t> </a:t>
            </a:r>
            <a:r>
              <a:rPr lang="fr-FR" kern="0" dirty="0" err="1" smtClean="0"/>
              <a:t>asked</a:t>
            </a:r>
            <a:endParaRPr lang="fr-FR" kern="0" dirty="0" smtClean="0"/>
          </a:p>
          <a:p>
            <a:pPr lvl="1" defTabSz="914400">
              <a:spcAft>
                <a:spcPct val="30000"/>
              </a:spcAft>
              <a:buSzPct val="75000"/>
              <a:defRPr/>
            </a:pPr>
            <a:endParaRPr lang="fr-FR" kern="0" dirty="0"/>
          </a:p>
          <a:p>
            <a:pPr defTabSz="914400">
              <a:spcAft>
                <a:spcPct val="30000"/>
              </a:spcAft>
              <a:buSzPct val="75000"/>
              <a:defRPr/>
            </a:pPr>
            <a:r>
              <a:rPr lang="fr-FR" kern="0" dirty="0" smtClean="0"/>
              <a:t>Azure </a:t>
            </a:r>
            <a:r>
              <a:rPr lang="fr-FR" kern="0" dirty="0" err="1" smtClean="0"/>
              <a:t>emulator</a:t>
            </a:r>
            <a:r>
              <a:rPr lang="fr-FR" kern="0" dirty="0" smtClean="0"/>
              <a:t> </a:t>
            </a:r>
            <a:r>
              <a:rPr lang="fr-FR" kern="0" dirty="0" err="1" smtClean="0"/>
              <a:t>is</a:t>
            </a:r>
            <a:r>
              <a:rPr lang="fr-FR" kern="0" dirty="0" smtClean="0"/>
              <a:t> </a:t>
            </a:r>
            <a:r>
              <a:rPr lang="fr-FR" kern="0" dirty="0" err="1" smtClean="0"/>
              <a:t>fully</a:t>
            </a:r>
            <a:r>
              <a:rPr lang="fr-FR" kern="0" dirty="0" smtClean="0"/>
              <a:t> </a:t>
            </a:r>
            <a:r>
              <a:rPr lang="fr-FR" kern="0" dirty="0" err="1" smtClean="0"/>
              <a:t>compliant</a:t>
            </a:r>
            <a:r>
              <a:rPr lang="fr-FR" kern="0" dirty="0" smtClean="0"/>
              <a:t> </a:t>
            </a:r>
            <a:r>
              <a:rPr lang="fr-FR" kern="0" dirty="0" err="1" smtClean="0"/>
              <a:t>with</a:t>
            </a:r>
            <a:r>
              <a:rPr lang="fr-FR" kern="0" dirty="0" smtClean="0"/>
              <a:t> </a:t>
            </a:r>
            <a:r>
              <a:rPr lang="fr-FR" kern="0" dirty="0" err="1" smtClean="0"/>
              <a:t>our</a:t>
            </a:r>
            <a:r>
              <a:rPr lang="fr-FR" kern="0" dirty="0" smtClean="0"/>
              <a:t> </a:t>
            </a:r>
            <a:r>
              <a:rPr lang="fr-FR" kern="0" dirty="0" err="1" smtClean="0"/>
              <a:t>works</a:t>
            </a:r>
            <a:endParaRPr lang="fr-FR" kern="0" dirty="0"/>
          </a:p>
          <a:p>
            <a:pPr defTabSz="914400">
              <a:spcAft>
                <a:spcPct val="30000"/>
              </a:spcAft>
              <a:buSzPct val="75000"/>
              <a:defRPr/>
            </a:pPr>
            <a:endParaRPr lang="en-US" sz="2800" kern="0" dirty="0"/>
          </a:p>
        </p:txBody>
      </p:sp>
      <p:sp>
        <p:nvSpPr>
          <p:cNvPr id="18435" name="Espace réservé du contenu 3"/>
          <p:cNvSpPr>
            <a:spLocks noGrp="1"/>
          </p:cNvSpPr>
          <p:nvPr>
            <p:ph sz="quarter" idx="13"/>
          </p:nvPr>
        </p:nvSpPr>
        <p:spPr/>
        <p:txBody>
          <a:bodyPr/>
          <a:lstStyle/>
          <a:p>
            <a:r>
              <a:rPr lang="fr-FR" dirty="0" smtClean="0"/>
              <a:t>Azure </a:t>
            </a:r>
            <a:r>
              <a:rPr lang="fr-FR" dirty="0" err="1" smtClean="0"/>
              <a:t>Emulator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9542807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Blob Storage Management</a:t>
            </a:r>
          </a:p>
        </p:txBody>
      </p:sp>
      <p:sp>
        <p:nvSpPr>
          <p:cNvPr id="18434" name="Espace réservé du contenu 2"/>
          <p:cNvSpPr>
            <a:spLocks noGrp="1"/>
          </p:cNvSpPr>
          <p:nvPr>
            <p:ph idx="1"/>
          </p:nvPr>
        </p:nvSpPr>
        <p:spPr/>
        <p:txBody>
          <a:bodyPr anchor="t"/>
          <a:lstStyle/>
          <a:p>
            <a:pPr defTabSz="914400">
              <a:spcAft>
                <a:spcPct val="30000"/>
              </a:spcAft>
              <a:buSzPct val="75000"/>
              <a:defRPr/>
            </a:pPr>
            <a:r>
              <a:rPr lang="fr-FR" kern="0" dirty="0" smtClean="0"/>
              <a:t>How to:</a:t>
            </a:r>
          </a:p>
          <a:p>
            <a:pPr lvl="1" defTabSz="914400">
              <a:spcAft>
                <a:spcPct val="30000"/>
              </a:spcAft>
              <a:buSzPct val="75000"/>
              <a:defRPr/>
            </a:pPr>
            <a:r>
              <a:rPr lang="fr-FR" kern="0" dirty="0" err="1" smtClean="0"/>
              <a:t>Get</a:t>
            </a:r>
            <a:r>
              <a:rPr lang="fr-FR" kern="0" dirty="0" smtClean="0"/>
              <a:t> the container </a:t>
            </a:r>
            <a:r>
              <a:rPr lang="fr-FR" kern="0" dirty="0" err="1" smtClean="0"/>
              <a:t>reference</a:t>
            </a:r>
            <a:endParaRPr lang="en-US" kern="0" dirty="0" smtClean="0"/>
          </a:p>
        </p:txBody>
      </p:sp>
      <p:sp>
        <p:nvSpPr>
          <p:cNvPr id="18435" name="Espace réservé du contenu 3"/>
          <p:cNvSpPr>
            <a:spLocks noGrp="1"/>
          </p:cNvSpPr>
          <p:nvPr>
            <p:ph sz="quarter" idx="13"/>
          </p:nvPr>
        </p:nvSpPr>
        <p:spPr/>
        <p:txBody>
          <a:bodyPr/>
          <a:lstStyle/>
          <a:p>
            <a:r>
              <a:rPr lang="fr-FR" dirty="0" smtClean="0"/>
              <a:t>Focus on </a:t>
            </a:r>
            <a:r>
              <a:rPr lang="fr-FR" dirty="0" err="1" smtClean="0"/>
              <a:t>Worker</a:t>
            </a:r>
            <a:r>
              <a:rPr lang="fr-FR" dirty="0" smtClean="0"/>
              <a:t> </a:t>
            </a:r>
            <a:r>
              <a:rPr lang="fr-FR" dirty="0" err="1" smtClean="0"/>
              <a:t>Roles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à coins arrondis 4"/>
          <p:cNvSpPr/>
          <p:nvPr/>
        </p:nvSpPr>
        <p:spPr>
          <a:xfrm>
            <a:off x="179388" y="3145532"/>
            <a:ext cx="8785225" cy="1440160"/>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nSpc>
                <a:spcPct val="107000"/>
              </a:lnSpc>
              <a:spcAft>
                <a:spcPts val="0"/>
              </a:spcAft>
            </a:pP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a:solidFill>
                  <a:srgbClr val="57A64A"/>
                </a:solidFill>
                <a:latin typeface="Courier New" panose="02070309020205020404" pitchFamily="49" charset="0"/>
                <a:ea typeface="Calibri" panose="020F0502020204030204" pitchFamily="34" charset="0"/>
                <a:cs typeface="Courier New" panose="02070309020205020404" pitchFamily="49" charset="0"/>
              </a:rPr>
              <a:t>// Retrieve a reference to a container.</a:t>
            </a:r>
            <a:endParaRPr lang="en-US" b="1"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spcAft>
                <a:spcPts val="0"/>
              </a:spcAft>
            </a:pPr>
            <a:r>
              <a:rPr lang="en-US" b="1" dirty="0" err="1" smtClean="0">
                <a:solidFill>
                  <a:srgbClr val="4EC9B0"/>
                </a:solidFill>
                <a:latin typeface="Courier New" panose="02070309020205020404" pitchFamily="49" charset="0"/>
                <a:ea typeface="Calibri" panose="020F0502020204030204" pitchFamily="34" charset="0"/>
                <a:cs typeface="Courier New" panose="02070309020205020404" pitchFamily="49" charset="0"/>
              </a:rPr>
              <a:t>CloudBlobContainer</a:t>
            </a:r>
            <a:r>
              <a:rPr lang="en-US" b="1" dirty="0" smtClean="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a:solidFill>
                  <a:schemeClr val="tx1"/>
                </a:solidFill>
                <a:latin typeface="Courier New" panose="02070309020205020404" pitchFamily="49" charset="0"/>
                <a:ea typeface="Calibri" panose="020F0502020204030204" pitchFamily="34" charset="0"/>
                <a:cs typeface="Courier New" panose="02070309020205020404" pitchFamily="49" charset="0"/>
              </a:rPr>
              <a:t>container = </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	</a:t>
            </a:r>
            <a:r>
              <a:rPr lang="en-US" b="1" dirty="0" err="1" smtClean="0">
                <a:solidFill>
                  <a:schemeClr val="tx1"/>
                </a:solidFill>
                <a:latin typeface="Courier New" panose="02070309020205020404" pitchFamily="49" charset="0"/>
                <a:ea typeface="Calibri" panose="020F0502020204030204" pitchFamily="34" charset="0"/>
                <a:cs typeface="Courier New" panose="02070309020205020404" pitchFamily="49" charset="0"/>
              </a:rPr>
              <a:t>blobClient.GetContainerReference</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a:t>
            </a:r>
            <a:r>
              <a:rPr lang="en-US" b="1" dirty="0" smtClean="0">
                <a:solidFill>
                  <a:srgbClr val="D69D85"/>
                </a:solidFill>
                <a:latin typeface="Courier New" panose="02070309020205020404" pitchFamily="49" charset="0"/>
                <a:ea typeface="Calibri" panose="020F0502020204030204" pitchFamily="34" charset="0"/>
                <a:cs typeface="Courier New" panose="02070309020205020404" pitchFamily="49" charset="0"/>
              </a:rPr>
              <a:t>"</a:t>
            </a:r>
            <a:r>
              <a:rPr lang="en-US" b="1" dirty="0" err="1" smtClean="0">
                <a:solidFill>
                  <a:srgbClr val="D69D85"/>
                </a:solidFill>
                <a:latin typeface="Courier New" panose="02070309020205020404" pitchFamily="49" charset="0"/>
                <a:ea typeface="Calibri" panose="020F0502020204030204" pitchFamily="34" charset="0"/>
                <a:cs typeface="Courier New" panose="02070309020205020404" pitchFamily="49" charset="0"/>
              </a:rPr>
              <a:t>ContainerName</a:t>
            </a:r>
            <a:r>
              <a:rPr lang="en-US" b="1" dirty="0" smtClean="0">
                <a:solidFill>
                  <a:srgbClr val="D69D85"/>
                </a:solidFill>
                <a:latin typeface="Courier New" panose="02070309020205020404" pitchFamily="49" charset="0"/>
                <a:ea typeface="Calibri" panose="020F0502020204030204" pitchFamily="34" charset="0"/>
                <a:cs typeface="Courier New" panose="02070309020205020404" pitchFamily="49" charset="0"/>
              </a:rPr>
              <a:t>"</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a:t>
            </a:r>
            <a:endParaRPr lang="fr-FR" b="1"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2262049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Blob Storage Management</a:t>
            </a:r>
          </a:p>
        </p:txBody>
      </p:sp>
      <p:sp>
        <p:nvSpPr>
          <p:cNvPr id="18434" name="Espace réservé du contenu 2"/>
          <p:cNvSpPr>
            <a:spLocks noGrp="1"/>
          </p:cNvSpPr>
          <p:nvPr>
            <p:ph idx="1"/>
          </p:nvPr>
        </p:nvSpPr>
        <p:spPr/>
        <p:txBody>
          <a:bodyPr anchor="t"/>
          <a:lstStyle/>
          <a:p>
            <a:pPr defTabSz="914400">
              <a:spcAft>
                <a:spcPct val="30000"/>
              </a:spcAft>
              <a:buSzPct val="75000"/>
              <a:defRPr/>
            </a:pPr>
            <a:r>
              <a:rPr lang="fr-FR" kern="0" dirty="0" smtClean="0"/>
              <a:t>How to:</a:t>
            </a:r>
          </a:p>
          <a:p>
            <a:pPr lvl="1" defTabSz="914400">
              <a:spcAft>
                <a:spcPct val="30000"/>
              </a:spcAft>
              <a:buSzPct val="75000"/>
              <a:defRPr/>
            </a:pPr>
            <a:r>
              <a:rPr lang="fr-FR" kern="0" dirty="0" err="1" smtClean="0"/>
              <a:t>Get</a:t>
            </a:r>
            <a:r>
              <a:rPr lang="fr-FR" kern="0" dirty="0" smtClean="0"/>
              <a:t> </a:t>
            </a:r>
            <a:r>
              <a:rPr lang="fr-FR" kern="0" dirty="0" err="1" smtClean="0"/>
              <a:t>folders</a:t>
            </a:r>
            <a:r>
              <a:rPr lang="fr-FR" kern="0" dirty="0" smtClean="0"/>
              <a:t> and files </a:t>
            </a:r>
            <a:r>
              <a:rPr lang="fr-FR" kern="0" dirty="0" err="1" smtClean="0"/>
              <a:t>references</a:t>
            </a:r>
            <a:endParaRPr lang="en-US" kern="0" dirty="0" smtClean="0"/>
          </a:p>
        </p:txBody>
      </p:sp>
      <p:sp>
        <p:nvSpPr>
          <p:cNvPr id="18435" name="Espace réservé du contenu 3"/>
          <p:cNvSpPr>
            <a:spLocks noGrp="1"/>
          </p:cNvSpPr>
          <p:nvPr>
            <p:ph sz="quarter" idx="13"/>
          </p:nvPr>
        </p:nvSpPr>
        <p:spPr/>
        <p:txBody>
          <a:bodyPr/>
          <a:lstStyle/>
          <a:p>
            <a:r>
              <a:rPr lang="fr-FR" dirty="0" smtClean="0"/>
              <a:t>Focus on </a:t>
            </a:r>
            <a:r>
              <a:rPr lang="fr-FR" dirty="0" err="1" smtClean="0"/>
              <a:t>Worker</a:t>
            </a:r>
            <a:r>
              <a:rPr lang="fr-FR" dirty="0" smtClean="0"/>
              <a:t> </a:t>
            </a:r>
            <a:r>
              <a:rPr lang="fr-FR" dirty="0" err="1" smtClean="0"/>
              <a:t>Roles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à coins arrondis 4"/>
          <p:cNvSpPr/>
          <p:nvPr/>
        </p:nvSpPr>
        <p:spPr>
          <a:xfrm>
            <a:off x="179388" y="2497460"/>
            <a:ext cx="8785225" cy="2520280"/>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nSpc>
                <a:spcPct val="107000"/>
              </a:lnSpc>
              <a:spcAft>
                <a:spcPts val="0"/>
              </a:spcAft>
            </a:pPr>
            <a:r>
              <a:rPr lang="en-US" b="1" dirty="0" err="1">
                <a:solidFill>
                  <a:srgbClr val="4EC9B0"/>
                </a:solidFill>
                <a:latin typeface="Courier New" panose="02070309020205020404" pitchFamily="49" charset="0"/>
                <a:ea typeface="Calibri" panose="020F0502020204030204" pitchFamily="34" charset="0"/>
                <a:cs typeface="Courier New" panose="02070309020205020404" pitchFamily="49" charset="0"/>
              </a:rPr>
              <a:t>CloudBlobDirectory</a:t>
            </a: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err="1">
                <a:solidFill>
                  <a:schemeClr val="tx1"/>
                </a:solidFill>
                <a:latin typeface="Courier New" panose="02070309020205020404" pitchFamily="49" charset="0"/>
                <a:ea typeface="Calibri" panose="020F0502020204030204" pitchFamily="34" charset="0"/>
                <a:cs typeface="Courier New" panose="02070309020205020404" pitchFamily="49" charset="0"/>
              </a:rPr>
              <a:t>dir</a:t>
            </a:r>
            <a:r>
              <a:rPr lang="en-US" b="1" dirty="0">
                <a:solidFill>
                  <a:schemeClr val="tx1"/>
                </a:solidFill>
                <a:latin typeface="Courier New" panose="02070309020205020404" pitchFamily="49" charset="0"/>
                <a:ea typeface="Calibri" panose="020F0502020204030204" pitchFamily="34" charset="0"/>
                <a:cs typeface="Courier New" panose="02070309020205020404" pitchFamily="49" charset="0"/>
              </a:rPr>
              <a:t> =</a:t>
            </a: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 </a:t>
            </a:r>
          </a:p>
          <a:p>
            <a:pPr>
              <a:lnSpc>
                <a:spcPct val="107000"/>
              </a:lnSpc>
              <a:spcAft>
                <a:spcPts val="0"/>
              </a:spcAft>
            </a:pPr>
            <a:r>
              <a:rPr lang="en-US" b="1" dirty="0" smtClean="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a:t>
            </a:r>
            <a:r>
              <a:rPr lang="en-US" b="1" dirty="0" err="1" smtClean="0">
                <a:solidFill>
                  <a:srgbClr val="4EC9B0"/>
                </a:solidFill>
                <a:latin typeface="Courier New" panose="02070309020205020404" pitchFamily="49" charset="0"/>
                <a:ea typeface="Calibri" panose="020F0502020204030204" pitchFamily="34" charset="0"/>
                <a:cs typeface="Courier New" panose="02070309020205020404" pitchFamily="49" charset="0"/>
              </a:rPr>
              <a:t>CloudBlobDirectory</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)container</a:t>
            </a:r>
          </a:p>
          <a:p>
            <a:pPr>
              <a:lnSpc>
                <a:spcPct val="107000"/>
              </a:lnSpc>
              <a:spcAft>
                <a:spcPts val="0"/>
              </a:spcAft>
            </a:pPr>
            <a:r>
              <a:rPr lang="en-US" b="1" dirty="0">
                <a:solidFill>
                  <a:schemeClr val="tx1"/>
                </a:solidFill>
                <a:latin typeface="Courier New" panose="02070309020205020404" pitchFamily="49" charset="0"/>
                <a:ea typeface="Calibri" panose="020F0502020204030204" pitchFamily="34" charset="0"/>
                <a:cs typeface="Courier New" panose="02070309020205020404" pitchFamily="49" charset="0"/>
              </a:rPr>
              <a:t>	</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	.</a:t>
            </a:r>
            <a:r>
              <a:rPr lang="en-US" b="1" dirty="0" err="1">
                <a:solidFill>
                  <a:schemeClr val="tx1"/>
                </a:solidFill>
                <a:latin typeface="Courier New" panose="02070309020205020404" pitchFamily="49" charset="0"/>
                <a:ea typeface="Calibri" panose="020F0502020204030204" pitchFamily="34" charset="0"/>
                <a:cs typeface="Courier New" panose="02070309020205020404" pitchFamily="49" charset="0"/>
              </a:rPr>
              <a:t>GetDirectoryReference</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a:t>
            </a:r>
            <a:r>
              <a:rPr lang="en-US" b="1" dirty="0" smtClean="0">
                <a:solidFill>
                  <a:srgbClr val="D69D85"/>
                </a:solidFill>
                <a:latin typeface="Courier New" panose="02070309020205020404" pitchFamily="49" charset="0"/>
                <a:ea typeface="Calibri" panose="020F0502020204030204" pitchFamily="34" charset="0"/>
                <a:cs typeface="Courier New" panose="02070309020205020404" pitchFamily="49" charset="0"/>
              </a:rPr>
              <a:t>"</a:t>
            </a:r>
            <a:r>
              <a:rPr lang="en-US" b="1" dirty="0" err="1" smtClean="0">
                <a:solidFill>
                  <a:srgbClr val="D69D85"/>
                </a:solidFill>
                <a:latin typeface="Courier New" panose="02070309020205020404" pitchFamily="49" charset="0"/>
                <a:ea typeface="Calibri" panose="020F0502020204030204" pitchFamily="34" charset="0"/>
                <a:cs typeface="Courier New" panose="02070309020205020404" pitchFamily="49" charset="0"/>
              </a:rPr>
              <a:t>FolderName</a:t>
            </a:r>
            <a:r>
              <a:rPr lang="en-US" b="1" dirty="0" smtClean="0">
                <a:solidFill>
                  <a:srgbClr val="D69D85"/>
                </a:solidFill>
                <a:latin typeface="Courier New" panose="02070309020205020404" pitchFamily="49" charset="0"/>
                <a:ea typeface="Calibri" panose="020F0502020204030204" pitchFamily="34" charset="0"/>
                <a:cs typeface="Courier New" panose="02070309020205020404" pitchFamily="49" charset="0"/>
              </a:rPr>
              <a:t>"</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a:t>
            </a:r>
            <a:endParaRPr lang="en-US" b="1" dirty="0">
              <a:solidFill>
                <a:schemeClr val="tx1"/>
              </a:solidFill>
              <a:latin typeface="Courier New" panose="02070309020205020404" pitchFamily="49" charset="0"/>
              <a:ea typeface="Calibri" panose="020F0502020204030204" pitchFamily="34" charset="0"/>
              <a:cs typeface="Courier New" panose="02070309020205020404" pitchFamily="49" charset="0"/>
            </a:endParaRPr>
          </a:p>
          <a:p>
            <a:pPr>
              <a:lnSpc>
                <a:spcPct val="107000"/>
              </a:lnSpc>
              <a:spcAft>
                <a:spcPts val="0"/>
              </a:spcAft>
            </a:pP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 </a:t>
            </a:r>
            <a:endParaRPr lang="en-US" b="1"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spcAft>
                <a:spcPts val="0"/>
              </a:spcAft>
            </a:pPr>
            <a:r>
              <a:rPr lang="en-US" b="1" dirty="0" err="1" smtClean="0">
                <a:solidFill>
                  <a:srgbClr val="4EC9B0"/>
                </a:solidFill>
                <a:latin typeface="Courier New" panose="02070309020205020404" pitchFamily="49" charset="0"/>
                <a:ea typeface="Calibri" panose="020F0502020204030204" pitchFamily="34" charset="0"/>
                <a:cs typeface="Courier New" panose="02070309020205020404" pitchFamily="49" charset="0"/>
              </a:rPr>
              <a:t>CloudBlockBlob</a:t>
            </a:r>
            <a:r>
              <a:rPr lang="en-US" b="1" dirty="0" smtClean="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err="1">
                <a:solidFill>
                  <a:schemeClr val="tx1"/>
                </a:solidFill>
                <a:latin typeface="Courier New" panose="02070309020205020404" pitchFamily="49" charset="0"/>
                <a:ea typeface="Calibri" panose="020F0502020204030204" pitchFamily="34" charset="0"/>
                <a:cs typeface="Courier New" panose="02070309020205020404" pitchFamily="49" charset="0"/>
              </a:rPr>
              <a:t>img</a:t>
            </a:r>
            <a:r>
              <a:rPr lang="en-US" b="1" dirty="0">
                <a:solidFill>
                  <a:schemeClr val="tx1"/>
                </a:solidFill>
                <a:latin typeface="Courier New" panose="02070309020205020404" pitchFamily="49" charset="0"/>
                <a:ea typeface="Calibri" panose="020F0502020204030204" pitchFamily="34" charset="0"/>
                <a:cs typeface="Courier New" panose="02070309020205020404" pitchFamily="49" charset="0"/>
              </a:rPr>
              <a:t> </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a:t>
            </a:r>
          </a:p>
          <a:p>
            <a:pPr>
              <a:lnSpc>
                <a:spcPct val="107000"/>
              </a:lnSpc>
              <a:spcAft>
                <a:spcPts val="0"/>
              </a:spcAft>
            </a:pP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a:t>
            </a:r>
            <a:r>
              <a:rPr lang="en-US" b="1" dirty="0" err="1" smtClean="0">
                <a:solidFill>
                  <a:srgbClr val="4EC9B0"/>
                </a:solidFill>
                <a:latin typeface="Courier New" panose="02070309020205020404" pitchFamily="49" charset="0"/>
                <a:ea typeface="Calibri" panose="020F0502020204030204" pitchFamily="34" charset="0"/>
                <a:cs typeface="Courier New" panose="02070309020205020404" pitchFamily="49" charset="0"/>
              </a:rPr>
              <a:t>CloudBlockBlob</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)container</a:t>
            </a:r>
          </a:p>
          <a:p>
            <a:pPr>
              <a:lnSpc>
                <a:spcPct val="107000"/>
              </a:lnSpc>
              <a:spcAft>
                <a:spcPts val="0"/>
              </a:spcAft>
            </a:pPr>
            <a:r>
              <a:rPr lang="en-US" b="1" dirty="0">
                <a:solidFill>
                  <a:schemeClr val="tx1"/>
                </a:solidFill>
                <a:latin typeface="Courier New" panose="02070309020205020404" pitchFamily="49" charset="0"/>
                <a:ea typeface="Calibri" panose="020F0502020204030204" pitchFamily="34" charset="0"/>
                <a:cs typeface="Courier New" panose="02070309020205020404" pitchFamily="49" charset="0"/>
              </a:rPr>
              <a:t>	</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	.</a:t>
            </a:r>
            <a:r>
              <a:rPr lang="en-US" b="1" dirty="0" err="1">
                <a:solidFill>
                  <a:schemeClr val="tx1"/>
                </a:solidFill>
                <a:latin typeface="Courier New" panose="02070309020205020404" pitchFamily="49" charset="0"/>
                <a:ea typeface="Calibri" panose="020F0502020204030204" pitchFamily="34" charset="0"/>
                <a:cs typeface="Courier New" panose="02070309020205020404" pitchFamily="49" charset="0"/>
              </a:rPr>
              <a:t>GetBlobReferenceFromServer</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a:t>
            </a:r>
            <a:r>
              <a:rPr lang="en-US" b="1" dirty="0" smtClean="0">
                <a:solidFill>
                  <a:srgbClr val="D69D85"/>
                </a:solidFill>
                <a:latin typeface="Courier New" panose="02070309020205020404" pitchFamily="49" charset="0"/>
                <a:ea typeface="Calibri" panose="020F0502020204030204" pitchFamily="34" charset="0"/>
                <a:cs typeface="Courier New" panose="02070309020205020404" pitchFamily="49" charset="0"/>
              </a:rPr>
              <a:t>"</a:t>
            </a:r>
            <a:r>
              <a:rPr lang="en-US" b="1" dirty="0" err="1" smtClean="0">
                <a:solidFill>
                  <a:srgbClr val="D69D85"/>
                </a:solidFill>
                <a:latin typeface="Courier New" panose="02070309020205020404" pitchFamily="49" charset="0"/>
                <a:ea typeface="Calibri" panose="020F0502020204030204" pitchFamily="34" charset="0"/>
                <a:cs typeface="Courier New" panose="02070309020205020404" pitchFamily="49" charset="0"/>
              </a:rPr>
              <a:t>FileName</a:t>
            </a:r>
            <a:r>
              <a:rPr lang="en-US" b="1" dirty="0" smtClean="0">
                <a:solidFill>
                  <a:srgbClr val="D69D85"/>
                </a:solidFill>
                <a:latin typeface="Courier New" panose="02070309020205020404" pitchFamily="49" charset="0"/>
                <a:ea typeface="Calibri" panose="020F0502020204030204" pitchFamily="34" charset="0"/>
                <a:cs typeface="Courier New" panose="02070309020205020404" pitchFamily="49" charset="0"/>
              </a:rPr>
              <a:t>"</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a:t>
            </a:r>
            <a:endParaRPr lang="en-US" b="1" dirty="0">
              <a:solidFill>
                <a:schemeClr val="tx1"/>
              </a:solidFill>
              <a:effectLs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51495550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Useful</a:t>
            </a:r>
            <a:r>
              <a:rPr lang="fr-FR" dirty="0" smtClean="0">
                <a:ea typeface="ＭＳ Ｐゴシック" pitchFamily="34" charset="-128"/>
              </a:rPr>
              <a:t> </a:t>
            </a:r>
            <a:r>
              <a:rPr lang="fr-FR" dirty="0" err="1" smtClean="0">
                <a:ea typeface="ＭＳ Ｐゴシック" pitchFamily="34" charset="-128"/>
              </a:rPr>
              <a:t>methods</a:t>
            </a:r>
            <a:endParaRPr lang="fr-FR" dirty="0" smtClean="0">
              <a:ea typeface="ＭＳ Ｐゴシック" pitchFamily="34" charset="-128"/>
            </a:endParaRPr>
          </a:p>
        </p:txBody>
      </p:sp>
      <p:sp>
        <p:nvSpPr>
          <p:cNvPr id="18434" name="Espace réservé du contenu 2"/>
          <p:cNvSpPr>
            <a:spLocks noGrp="1"/>
          </p:cNvSpPr>
          <p:nvPr>
            <p:ph idx="1"/>
          </p:nvPr>
        </p:nvSpPr>
        <p:spPr/>
        <p:txBody>
          <a:bodyPr anchor="t"/>
          <a:lstStyle/>
          <a:p>
            <a:pPr defTabSz="914400">
              <a:spcAft>
                <a:spcPct val="30000"/>
              </a:spcAft>
              <a:buSzPct val="75000"/>
              <a:defRPr/>
            </a:pPr>
            <a:r>
              <a:rPr lang="fr-FR" kern="0" dirty="0" err="1" smtClean="0"/>
              <a:t>Other</a:t>
            </a:r>
            <a:r>
              <a:rPr lang="fr-FR" kern="0" dirty="0" smtClean="0"/>
              <a:t> </a:t>
            </a:r>
            <a:r>
              <a:rPr lang="fr-FR" kern="0" dirty="0" err="1" smtClean="0"/>
              <a:t>useful</a:t>
            </a:r>
            <a:r>
              <a:rPr lang="fr-FR" kern="0" dirty="0" smtClean="0"/>
              <a:t> </a:t>
            </a:r>
            <a:r>
              <a:rPr lang="fr-FR" kern="0" dirty="0" err="1" smtClean="0"/>
              <a:t>methods</a:t>
            </a:r>
            <a:r>
              <a:rPr lang="fr-FR" kern="0" dirty="0" smtClean="0"/>
              <a:t>:</a:t>
            </a:r>
          </a:p>
          <a:p>
            <a:pPr lvl="1" defTabSz="914400">
              <a:spcAft>
                <a:spcPct val="30000"/>
              </a:spcAft>
              <a:buSzPct val="75000"/>
              <a:defRPr/>
            </a:pPr>
            <a:endParaRPr lang="en-US" kern="0" dirty="0" smtClean="0"/>
          </a:p>
        </p:txBody>
      </p:sp>
      <p:sp>
        <p:nvSpPr>
          <p:cNvPr id="18435" name="Espace réservé du contenu 3"/>
          <p:cNvSpPr>
            <a:spLocks noGrp="1"/>
          </p:cNvSpPr>
          <p:nvPr>
            <p:ph sz="quarter" idx="13"/>
          </p:nvPr>
        </p:nvSpPr>
        <p:spPr/>
        <p:txBody>
          <a:bodyPr/>
          <a:lstStyle/>
          <a:p>
            <a:r>
              <a:rPr lang="fr-FR" dirty="0" smtClean="0"/>
              <a:t>Focus on </a:t>
            </a:r>
            <a:r>
              <a:rPr lang="fr-FR" dirty="0" err="1" smtClean="0"/>
              <a:t>Worker</a:t>
            </a:r>
            <a:r>
              <a:rPr lang="fr-FR" dirty="0" smtClean="0"/>
              <a:t> </a:t>
            </a:r>
            <a:r>
              <a:rPr lang="fr-FR" dirty="0" err="1" smtClean="0"/>
              <a:t>Roles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9" name="Espace réservé du contenu 4"/>
          <p:cNvGraphicFramePr>
            <a:graphicFrameLocks/>
          </p:cNvGraphicFramePr>
          <p:nvPr>
            <p:extLst>
              <p:ext uri="{D42A27DB-BD31-4B8C-83A1-F6EECF244321}">
                <p14:modId xmlns:p14="http://schemas.microsoft.com/office/powerpoint/2010/main" val="3298720409"/>
              </p:ext>
            </p:extLst>
          </p:nvPr>
        </p:nvGraphicFramePr>
        <p:xfrm>
          <a:off x="457200" y="1993404"/>
          <a:ext cx="8363272" cy="2661794"/>
        </p:xfrm>
        <a:graphic>
          <a:graphicData uri="http://schemas.openxmlformats.org/drawingml/2006/table">
            <a:tbl>
              <a:tblPr firstRow="1" bandRow="1">
                <a:tableStyleId>{5C22544A-7EE6-4342-B048-85BDC9FD1C3A}</a:tableStyleId>
              </a:tblPr>
              <a:tblGrid>
                <a:gridCol w="4181636"/>
                <a:gridCol w="4181636"/>
              </a:tblGrid>
              <a:tr h="370795">
                <a:tc>
                  <a:txBody>
                    <a:bodyPr/>
                    <a:lstStyle/>
                    <a:p>
                      <a:r>
                        <a:rPr lang="fr-FR" sz="1800" dirty="0" smtClean="0"/>
                        <a:t>Instances</a:t>
                      </a:r>
                      <a:endParaRPr lang="fr-FR" sz="1800" dirty="0"/>
                    </a:p>
                  </a:txBody>
                  <a:tcPr marT="45714" marB="45714"/>
                </a:tc>
                <a:tc>
                  <a:txBody>
                    <a:bodyPr/>
                    <a:lstStyle/>
                    <a:p>
                      <a:r>
                        <a:rPr lang="fr-FR" sz="1800" dirty="0" smtClean="0"/>
                        <a:t>Method</a:t>
                      </a:r>
                      <a:endParaRPr lang="fr-FR" sz="1800" dirty="0"/>
                    </a:p>
                  </a:txBody>
                  <a:tcPr marT="45714" marB="45714"/>
                </a:tc>
              </a:tr>
              <a:tr h="370795">
                <a:tc>
                  <a:txBody>
                    <a:bodyPr/>
                    <a:lstStyle/>
                    <a:p>
                      <a:r>
                        <a:rPr lang="fr-FR" sz="1800" b="0" dirty="0" err="1" smtClean="0"/>
                        <a:t>CloudBlobContainer</a:t>
                      </a:r>
                      <a:r>
                        <a:rPr lang="fr-FR" sz="1800" b="0" dirty="0" smtClean="0"/>
                        <a:t/>
                      </a:r>
                      <a:br>
                        <a:rPr lang="fr-FR" sz="1800" b="0" dirty="0" smtClean="0"/>
                      </a:br>
                      <a:r>
                        <a:rPr lang="fr-FR" sz="1800" b="0" dirty="0" err="1" smtClean="0"/>
                        <a:t>CloudBlockBlob</a:t>
                      </a:r>
                      <a:endParaRPr lang="fr-FR" sz="1800" b="0" dirty="0"/>
                    </a:p>
                  </a:txBody>
                  <a:tcPr marT="45714" marB="45714"/>
                </a:tc>
                <a:tc>
                  <a:txBody>
                    <a:bodyPr/>
                    <a:lstStyle/>
                    <a:p>
                      <a:r>
                        <a:rPr lang="fr-FR" sz="1800" b="0" dirty="0" err="1" smtClean="0"/>
                        <a:t>Exists</a:t>
                      </a:r>
                      <a:r>
                        <a:rPr lang="fr-FR" sz="1800" b="0" dirty="0" smtClean="0"/>
                        <a:t>()</a:t>
                      </a:r>
                      <a:endParaRPr lang="fr-FR" sz="1800" b="0" dirty="0"/>
                    </a:p>
                  </a:txBody>
                  <a:tcPr marT="45714" marB="45714" anchor="ctr"/>
                </a:tc>
              </a:tr>
              <a:tr h="370795">
                <a:tc>
                  <a:txBody>
                    <a:bodyPr/>
                    <a:lstStyle/>
                    <a:p>
                      <a:r>
                        <a:rPr lang="fr-FR" sz="1800" b="0" dirty="0" err="1" smtClean="0"/>
                        <a:t>CloudBlobContainer</a:t>
                      </a:r>
                      <a:endParaRPr lang="fr-FR" sz="1800" b="0" dirty="0" smtClean="0"/>
                    </a:p>
                  </a:txBody>
                  <a:tcPr marT="45714" marB="45714"/>
                </a:tc>
                <a:tc>
                  <a:txBody>
                    <a:bodyPr/>
                    <a:lstStyle/>
                    <a:p>
                      <a:r>
                        <a:rPr lang="fr-FR" sz="1800" b="0" dirty="0" err="1" smtClean="0"/>
                        <a:t>CreateIfNotExists</a:t>
                      </a:r>
                      <a:r>
                        <a:rPr lang="fr-FR" sz="1800" b="0" dirty="0" smtClean="0"/>
                        <a:t>()</a:t>
                      </a:r>
                      <a:endParaRPr lang="fr-FR" sz="1800" b="0" dirty="0"/>
                    </a:p>
                  </a:txBody>
                  <a:tcPr marT="45714" marB="45714"/>
                </a:tc>
              </a:tr>
              <a:tr h="370795">
                <a:tc>
                  <a:txBody>
                    <a:bodyPr/>
                    <a:lstStyle/>
                    <a:p>
                      <a:r>
                        <a:rPr lang="fr-FR" sz="1800" b="0" dirty="0" err="1" smtClean="0"/>
                        <a:t>CloudBlobContainer</a:t>
                      </a:r>
                      <a:r>
                        <a:rPr lang="fr-FR" sz="1800" b="0" dirty="0" smtClean="0"/>
                        <a:t/>
                      </a:r>
                      <a:br>
                        <a:rPr lang="fr-FR" sz="1800" b="0" dirty="0" smtClean="0"/>
                      </a:br>
                      <a:r>
                        <a:rPr lang="fr-FR" sz="1800" b="0" dirty="0" err="1" smtClean="0"/>
                        <a:t>CloudBlobDirectory</a:t>
                      </a:r>
                      <a:endParaRPr lang="fr-FR" sz="1800" b="0" dirty="0"/>
                    </a:p>
                  </a:txBody>
                  <a:tcPr marT="45714" marB="45714"/>
                </a:tc>
                <a:tc>
                  <a:txBody>
                    <a:bodyPr/>
                    <a:lstStyle/>
                    <a:p>
                      <a:r>
                        <a:rPr lang="fr-FR" sz="1800" b="0" dirty="0" err="1" smtClean="0"/>
                        <a:t>GetBlobReference</a:t>
                      </a:r>
                      <a:r>
                        <a:rPr lang="fr-FR" sz="1800" b="0" dirty="0" smtClean="0"/>
                        <a:t>(</a:t>
                      </a:r>
                      <a:r>
                        <a:rPr lang="fr-FR" sz="1800" b="0" dirty="0" err="1" smtClean="0"/>
                        <a:t>filename</a:t>
                      </a:r>
                      <a:r>
                        <a:rPr lang="fr-FR" sz="1800" b="0" dirty="0" smtClean="0"/>
                        <a:t>)</a:t>
                      </a:r>
                      <a:endParaRPr lang="fr-FR" sz="1800" b="0" dirty="0"/>
                    </a:p>
                  </a:txBody>
                  <a:tcPr marT="45714" marB="45714" anchor="ctr"/>
                </a:tc>
              </a:tr>
              <a:tr h="370795">
                <a:tc>
                  <a:txBody>
                    <a:bodyPr/>
                    <a:lstStyle/>
                    <a:p>
                      <a:r>
                        <a:rPr lang="fr-FR" sz="1800" b="0" dirty="0" err="1" smtClean="0"/>
                        <a:t>CloudBlobContainer</a:t>
                      </a:r>
                      <a:endParaRPr lang="fr-FR" sz="1800" b="0" dirty="0" smtClean="0"/>
                    </a:p>
                    <a:p>
                      <a:r>
                        <a:rPr lang="fr-FR" sz="1800" b="0" dirty="0" err="1" smtClean="0"/>
                        <a:t>CloudBlobDirectory</a:t>
                      </a:r>
                      <a:endParaRPr lang="fr-FR" sz="1800" b="0" dirty="0"/>
                    </a:p>
                  </a:txBody>
                  <a:tcPr marT="45714" marB="45714"/>
                </a:tc>
                <a:tc>
                  <a:txBody>
                    <a:bodyPr/>
                    <a:lstStyle/>
                    <a:p>
                      <a:r>
                        <a:rPr lang="fr-FR" sz="1800" b="0" dirty="0" err="1" smtClean="0"/>
                        <a:t>ListBlobs</a:t>
                      </a:r>
                      <a:r>
                        <a:rPr lang="fr-FR" sz="1800" b="0" dirty="0" smtClean="0"/>
                        <a:t>()</a:t>
                      </a:r>
                      <a:endParaRPr lang="fr-FR" sz="1800" b="0" dirty="0"/>
                    </a:p>
                  </a:txBody>
                  <a:tcPr marT="45714" marB="45714" anchor="ctr"/>
                </a:tc>
              </a:tr>
            </a:tbl>
          </a:graphicData>
        </a:graphic>
      </p:graphicFrame>
    </p:spTree>
    <p:extLst>
      <p:ext uri="{BB962C8B-B14F-4D97-AF65-F5344CB8AC3E}">
        <p14:creationId xmlns:p14="http://schemas.microsoft.com/office/powerpoint/2010/main" val="308450590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a:ea typeface="ＭＳ Ｐゴシック" pitchFamily="34" charset="-128"/>
              </a:rPr>
              <a:t>Useful</a:t>
            </a:r>
            <a:r>
              <a:rPr lang="fr-FR" dirty="0">
                <a:ea typeface="ＭＳ Ｐゴシック" pitchFamily="34" charset="-128"/>
              </a:rPr>
              <a:t> </a:t>
            </a:r>
            <a:r>
              <a:rPr lang="fr-FR" dirty="0" err="1">
                <a:ea typeface="ＭＳ Ｐゴシック" pitchFamily="34" charset="-128"/>
              </a:rPr>
              <a:t>methods</a:t>
            </a:r>
            <a:endParaRPr lang="fr-FR" dirty="0" smtClean="0">
              <a:ea typeface="ＭＳ Ｐゴシック" pitchFamily="34" charset="-128"/>
            </a:endParaRPr>
          </a:p>
        </p:txBody>
      </p:sp>
      <p:sp>
        <p:nvSpPr>
          <p:cNvPr id="18434" name="Espace réservé du contenu 2"/>
          <p:cNvSpPr>
            <a:spLocks noGrp="1"/>
          </p:cNvSpPr>
          <p:nvPr>
            <p:ph idx="1"/>
          </p:nvPr>
        </p:nvSpPr>
        <p:spPr/>
        <p:txBody>
          <a:bodyPr anchor="t"/>
          <a:lstStyle/>
          <a:p>
            <a:pPr defTabSz="914400">
              <a:spcAft>
                <a:spcPct val="30000"/>
              </a:spcAft>
              <a:buSzPct val="75000"/>
              <a:defRPr/>
            </a:pPr>
            <a:r>
              <a:rPr lang="fr-FR" kern="0" dirty="0" err="1" smtClean="0"/>
              <a:t>Other</a:t>
            </a:r>
            <a:r>
              <a:rPr lang="fr-FR" kern="0" dirty="0" smtClean="0"/>
              <a:t> </a:t>
            </a:r>
            <a:r>
              <a:rPr lang="fr-FR" kern="0" dirty="0" err="1" smtClean="0"/>
              <a:t>useful</a:t>
            </a:r>
            <a:r>
              <a:rPr lang="fr-FR" kern="0" dirty="0" smtClean="0"/>
              <a:t> </a:t>
            </a:r>
            <a:r>
              <a:rPr lang="fr-FR" kern="0" dirty="0" err="1" smtClean="0"/>
              <a:t>methods</a:t>
            </a:r>
            <a:r>
              <a:rPr lang="fr-FR" kern="0" dirty="0" smtClean="0"/>
              <a:t>:</a:t>
            </a:r>
          </a:p>
          <a:p>
            <a:pPr lvl="1" defTabSz="914400">
              <a:spcAft>
                <a:spcPct val="30000"/>
              </a:spcAft>
              <a:buSzPct val="75000"/>
              <a:defRPr/>
            </a:pPr>
            <a:endParaRPr lang="en-US" kern="0" dirty="0" smtClean="0"/>
          </a:p>
        </p:txBody>
      </p:sp>
      <p:sp>
        <p:nvSpPr>
          <p:cNvPr id="18435" name="Espace réservé du contenu 3"/>
          <p:cNvSpPr>
            <a:spLocks noGrp="1"/>
          </p:cNvSpPr>
          <p:nvPr>
            <p:ph sz="quarter" idx="13"/>
          </p:nvPr>
        </p:nvSpPr>
        <p:spPr/>
        <p:txBody>
          <a:bodyPr/>
          <a:lstStyle/>
          <a:p>
            <a:r>
              <a:rPr lang="fr-FR" dirty="0" smtClean="0"/>
              <a:t>Focus on </a:t>
            </a:r>
            <a:r>
              <a:rPr lang="fr-FR" dirty="0" err="1" smtClean="0"/>
              <a:t>Worker</a:t>
            </a:r>
            <a:r>
              <a:rPr lang="fr-FR" dirty="0" smtClean="0"/>
              <a:t> </a:t>
            </a:r>
            <a:r>
              <a:rPr lang="fr-FR" dirty="0" err="1" smtClean="0"/>
              <a:t>Roles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9" name="Espace réservé du contenu 4"/>
          <p:cNvGraphicFramePr>
            <a:graphicFrameLocks/>
          </p:cNvGraphicFramePr>
          <p:nvPr>
            <p:extLst>
              <p:ext uri="{D42A27DB-BD31-4B8C-83A1-F6EECF244321}">
                <p14:modId xmlns:p14="http://schemas.microsoft.com/office/powerpoint/2010/main" val="2957133430"/>
              </p:ext>
            </p:extLst>
          </p:nvPr>
        </p:nvGraphicFramePr>
        <p:xfrm>
          <a:off x="457200" y="1993404"/>
          <a:ext cx="8363272" cy="1853975"/>
        </p:xfrm>
        <a:graphic>
          <a:graphicData uri="http://schemas.openxmlformats.org/drawingml/2006/table">
            <a:tbl>
              <a:tblPr firstRow="1" bandRow="1">
                <a:tableStyleId>{5C22544A-7EE6-4342-B048-85BDC9FD1C3A}</a:tableStyleId>
              </a:tblPr>
              <a:tblGrid>
                <a:gridCol w="4181636"/>
                <a:gridCol w="4181636"/>
              </a:tblGrid>
              <a:tr h="370795">
                <a:tc>
                  <a:txBody>
                    <a:bodyPr/>
                    <a:lstStyle/>
                    <a:p>
                      <a:r>
                        <a:rPr lang="fr-FR" sz="1800" dirty="0" smtClean="0"/>
                        <a:t>Instances</a:t>
                      </a:r>
                      <a:endParaRPr lang="fr-FR" sz="1800" dirty="0"/>
                    </a:p>
                  </a:txBody>
                  <a:tcPr marT="45714" marB="45714"/>
                </a:tc>
                <a:tc>
                  <a:txBody>
                    <a:bodyPr/>
                    <a:lstStyle/>
                    <a:p>
                      <a:r>
                        <a:rPr lang="fr-FR" sz="1800" dirty="0" smtClean="0"/>
                        <a:t>Method</a:t>
                      </a:r>
                      <a:endParaRPr lang="fr-FR" sz="1800" dirty="0"/>
                    </a:p>
                  </a:txBody>
                  <a:tcPr marT="45714" marB="45714"/>
                </a:tc>
              </a:tr>
              <a:tr h="370795">
                <a:tc>
                  <a:txBody>
                    <a:bodyPr/>
                    <a:lstStyle/>
                    <a:p>
                      <a:r>
                        <a:rPr lang="fr-FR" sz="1800" b="0" dirty="0" err="1" smtClean="0"/>
                        <a:t>CloudBlockBlob</a:t>
                      </a:r>
                      <a:endParaRPr lang="fr-FR" sz="1800" b="0" dirty="0"/>
                    </a:p>
                  </a:txBody>
                  <a:tcPr marT="45714" marB="45714"/>
                </a:tc>
                <a:tc>
                  <a:txBody>
                    <a:bodyPr/>
                    <a:lstStyle/>
                    <a:p>
                      <a:r>
                        <a:rPr lang="fr-FR" sz="1800" b="0" dirty="0" err="1" smtClean="0"/>
                        <a:t>StartCopyFromBlob</a:t>
                      </a:r>
                      <a:r>
                        <a:rPr lang="fr-FR" sz="1800" b="0" dirty="0" smtClean="0"/>
                        <a:t>(Blob)</a:t>
                      </a:r>
                      <a:endParaRPr lang="fr-FR" sz="1800" b="0" dirty="0"/>
                    </a:p>
                  </a:txBody>
                  <a:tcPr marT="45714" marB="45714" anchor="ctr"/>
                </a:tc>
              </a:tr>
              <a:tr h="370795">
                <a:tc>
                  <a:txBody>
                    <a:bodyPr/>
                    <a:lstStyle/>
                    <a:p>
                      <a:r>
                        <a:rPr lang="fr-FR" sz="1800" b="0" dirty="0" err="1" smtClean="0"/>
                        <a:t>CloudBlockBlob</a:t>
                      </a:r>
                      <a:endParaRPr lang="fr-FR" sz="1800" b="0" dirty="0" smtClean="0"/>
                    </a:p>
                  </a:txBody>
                  <a:tcPr marT="45714" marB="45714"/>
                </a:tc>
                <a:tc>
                  <a:txBody>
                    <a:bodyPr/>
                    <a:lstStyle/>
                    <a:p>
                      <a:r>
                        <a:rPr lang="fr-FR" sz="1800" b="0" dirty="0" err="1" smtClean="0"/>
                        <a:t>UploadFromFile</a:t>
                      </a:r>
                      <a:r>
                        <a:rPr lang="fr-FR" sz="1800" b="0" dirty="0" smtClean="0"/>
                        <a:t>(</a:t>
                      </a:r>
                      <a:r>
                        <a:rPr lang="fr-FR" sz="1800" b="0" dirty="0" err="1" smtClean="0"/>
                        <a:t>path</a:t>
                      </a:r>
                      <a:r>
                        <a:rPr lang="fr-FR" sz="1800" b="0" dirty="0" smtClean="0"/>
                        <a:t>, </a:t>
                      </a:r>
                      <a:r>
                        <a:rPr lang="fr-FR" sz="1800" b="0" dirty="0" err="1" smtClean="0"/>
                        <a:t>AccessMode</a:t>
                      </a:r>
                      <a:r>
                        <a:rPr lang="fr-FR" sz="1800" b="0" dirty="0" smtClean="0"/>
                        <a:t>)</a:t>
                      </a:r>
                      <a:endParaRPr lang="fr-FR" sz="1800" b="0" dirty="0"/>
                    </a:p>
                  </a:txBody>
                  <a:tcPr marT="45714" marB="45714"/>
                </a:tc>
              </a:tr>
              <a:tr h="370795">
                <a:tc>
                  <a:txBody>
                    <a:bodyPr/>
                    <a:lstStyle/>
                    <a:p>
                      <a:r>
                        <a:rPr lang="fr-FR" sz="1800" b="0" dirty="0" err="1" smtClean="0"/>
                        <a:t>CloudBlockBlob</a:t>
                      </a:r>
                      <a:endParaRPr lang="fr-FR" sz="1800" b="0" dirty="0"/>
                    </a:p>
                  </a:txBody>
                  <a:tcPr marT="45714" marB="45714"/>
                </a:tc>
                <a:tc>
                  <a:txBody>
                    <a:bodyPr/>
                    <a:lstStyle/>
                    <a:p>
                      <a:r>
                        <a:rPr lang="fr-FR" sz="1800" b="0" dirty="0" err="1" smtClean="0"/>
                        <a:t>DownloadToFile</a:t>
                      </a:r>
                      <a:r>
                        <a:rPr lang="fr-FR" sz="1800" b="0" dirty="0" smtClean="0"/>
                        <a:t>(</a:t>
                      </a:r>
                      <a:r>
                        <a:rPr lang="fr-FR" sz="1800" b="0" dirty="0" err="1" smtClean="0"/>
                        <a:t>path</a:t>
                      </a:r>
                      <a:r>
                        <a:rPr lang="fr-FR" sz="1800" b="0" dirty="0" smtClean="0"/>
                        <a:t>,</a:t>
                      </a:r>
                      <a:r>
                        <a:rPr lang="fr-FR" sz="1800" b="0" baseline="0" dirty="0" smtClean="0"/>
                        <a:t> </a:t>
                      </a:r>
                      <a:r>
                        <a:rPr lang="fr-FR" sz="1800" b="0" baseline="0" dirty="0" err="1" smtClean="0"/>
                        <a:t>AccessMode</a:t>
                      </a:r>
                      <a:r>
                        <a:rPr lang="fr-FR" sz="1800" b="0" dirty="0" smtClean="0"/>
                        <a:t>)</a:t>
                      </a:r>
                      <a:endParaRPr lang="fr-FR" sz="1800" b="0" dirty="0"/>
                    </a:p>
                  </a:txBody>
                  <a:tcPr marT="45714" marB="45714" anchor="ctr"/>
                </a:tc>
              </a:tr>
              <a:tr h="370795">
                <a:tc>
                  <a:txBody>
                    <a:bodyPr/>
                    <a:lstStyle/>
                    <a:p>
                      <a:r>
                        <a:rPr lang="fr-FR" sz="1800" b="0" dirty="0" err="1" smtClean="0"/>
                        <a:t>CloudBlockBlob</a:t>
                      </a:r>
                      <a:endParaRPr lang="fr-FR" sz="1800" b="0" dirty="0"/>
                    </a:p>
                  </a:txBody>
                  <a:tcPr marT="45714" marB="45714"/>
                </a:tc>
                <a:tc>
                  <a:txBody>
                    <a:bodyPr/>
                    <a:lstStyle/>
                    <a:p>
                      <a:r>
                        <a:rPr lang="fr-FR" sz="1800" b="0" dirty="0" err="1" smtClean="0"/>
                        <a:t>Delete</a:t>
                      </a:r>
                      <a:r>
                        <a:rPr lang="fr-FR" sz="1800" b="0" dirty="0" smtClean="0"/>
                        <a:t>()</a:t>
                      </a:r>
                      <a:endParaRPr lang="fr-FR" sz="1800" b="0" dirty="0"/>
                    </a:p>
                  </a:txBody>
                  <a:tcPr marT="45714" marB="45714" anchor="ctr"/>
                </a:tc>
              </a:tr>
            </a:tbl>
          </a:graphicData>
        </a:graphic>
      </p:graphicFrame>
    </p:spTree>
    <p:extLst>
      <p:ext uri="{BB962C8B-B14F-4D97-AF65-F5344CB8AC3E}">
        <p14:creationId xmlns:p14="http://schemas.microsoft.com/office/powerpoint/2010/main" val="21786913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Final notes</a:t>
            </a:r>
          </a:p>
        </p:txBody>
      </p:sp>
      <p:sp>
        <p:nvSpPr>
          <p:cNvPr id="18434" name="Espace réservé du contenu 2"/>
          <p:cNvSpPr>
            <a:spLocks noGrp="1"/>
          </p:cNvSpPr>
          <p:nvPr>
            <p:ph idx="1"/>
          </p:nvPr>
        </p:nvSpPr>
        <p:spPr/>
        <p:txBody>
          <a:bodyPr anchor="t"/>
          <a:lstStyle/>
          <a:p>
            <a:pPr defTabSz="914400">
              <a:spcAft>
                <a:spcPct val="30000"/>
              </a:spcAft>
              <a:buSzPct val="75000"/>
              <a:defRPr/>
            </a:pPr>
            <a:r>
              <a:rPr lang="fr-FR" kern="0" dirty="0" smtClean="0"/>
              <a:t>Notice </a:t>
            </a:r>
            <a:r>
              <a:rPr lang="fr-FR" kern="0" dirty="0" err="1" smtClean="0"/>
              <a:t>many</a:t>
            </a:r>
            <a:r>
              <a:rPr lang="fr-FR" kern="0" dirty="0" smtClean="0"/>
              <a:t> </a:t>
            </a:r>
            <a:r>
              <a:rPr lang="fr-FR" kern="0" dirty="0" err="1" smtClean="0"/>
              <a:t>methods</a:t>
            </a:r>
            <a:r>
              <a:rPr lang="fr-FR" kern="0" dirty="0" smtClean="0"/>
              <a:t> have Begin and End </a:t>
            </a:r>
            <a:r>
              <a:rPr lang="fr-FR" kern="0" dirty="0" err="1" smtClean="0"/>
              <a:t>prefix</a:t>
            </a:r>
            <a:endParaRPr lang="fr-FR" kern="0" dirty="0" smtClean="0"/>
          </a:p>
          <a:p>
            <a:pPr lvl="1" defTabSz="914400">
              <a:spcAft>
                <a:spcPct val="30000"/>
              </a:spcAft>
              <a:buSzPct val="75000"/>
              <a:defRPr/>
            </a:pPr>
            <a:r>
              <a:rPr lang="fr-FR" kern="0" dirty="0" err="1" smtClean="0"/>
              <a:t>Asynchronous</a:t>
            </a:r>
            <a:r>
              <a:rPr lang="fr-FR" kern="0" dirty="0" smtClean="0"/>
              <a:t> </a:t>
            </a:r>
            <a:r>
              <a:rPr lang="fr-FR" kern="0" dirty="0" err="1" smtClean="0"/>
              <a:t>tasks</a:t>
            </a:r>
            <a:endParaRPr lang="fr-FR" kern="0" dirty="0" smtClean="0"/>
          </a:p>
          <a:p>
            <a:pPr lvl="1" defTabSz="914400">
              <a:spcAft>
                <a:spcPct val="30000"/>
              </a:spcAft>
              <a:buSzPct val="75000"/>
              <a:defRPr/>
            </a:pPr>
            <a:endParaRPr lang="fr-FR" kern="0" dirty="0" smtClean="0"/>
          </a:p>
          <a:p>
            <a:pPr defTabSz="914400">
              <a:spcAft>
                <a:spcPct val="30000"/>
              </a:spcAft>
              <a:buSzPct val="75000"/>
              <a:defRPr/>
            </a:pPr>
            <a:r>
              <a:rPr lang="fr-FR" kern="0" dirty="0" smtClean="0"/>
              <a:t>Notice the </a:t>
            </a:r>
            <a:r>
              <a:rPr lang="fr-FR" kern="0" dirty="0" err="1" smtClean="0"/>
              <a:t>following</a:t>
            </a:r>
            <a:r>
              <a:rPr lang="fr-FR" kern="0" dirty="0" smtClean="0"/>
              <a:t> code in </a:t>
            </a:r>
            <a:r>
              <a:rPr lang="fr-FR" kern="0" dirty="0" err="1" smtClean="0"/>
              <a:t>your</a:t>
            </a:r>
            <a:r>
              <a:rPr lang="fr-FR" kern="0" dirty="0" smtClean="0"/>
              <a:t> </a:t>
            </a:r>
            <a:r>
              <a:rPr lang="fr-FR" kern="0" dirty="0" err="1" smtClean="0"/>
              <a:t>Worker</a:t>
            </a:r>
            <a:endParaRPr lang="fr-FR" kern="0" dirty="0" smtClean="0"/>
          </a:p>
          <a:p>
            <a:pPr defTabSz="914400">
              <a:spcAft>
                <a:spcPct val="30000"/>
              </a:spcAft>
              <a:buSzPct val="75000"/>
              <a:defRPr/>
            </a:pPr>
            <a:endParaRPr lang="fr-FR" kern="0" dirty="0"/>
          </a:p>
          <a:p>
            <a:pPr lvl="1" defTabSz="914400">
              <a:spcAft>
                <a:spcPct val="30000"/>
              </a:spcAft>
              <a:buSzPct val="75000"/>
              <a:defRPr/>
            </a:pPr>
            <a:r>
              <a:rPr lang="fr-FR" kern="0" dirty="0" smtClean="0"/>
              <a:t>Use </a:t>
            </a:r>
            <a:r>
              <a:rPr lang="fr-FR" kern="0" dirty="0" err="1" smtClean="0"/>
              <a:t>it</a:t>
            </a:r>
            <a:r>
              <a:rPr lang="fr-FR" kern="0" dirty="0" smtClean="0"/>
              <a:t> to </a:t>
            </a:r>
            <a:r>
              <a:rPr lang="fr-FR" kern="0" dirty="0" err="1" smtClean="0"/>
              <a:t>execute</a:t>
            </a:r>
            <a:r>
              <a:rPr lang="fr-FR" kern="0" dirty="0" smtClean="0"/>
              <a:t> </a:t>
            </a:r>
            <a:r>
              <a:rPr lang="fr-FR" kern="0" dirty="0" err="1" smtClean="0"/>
              <a:t>your</a:t>
            </a:r>
            <a:r>
              <a:rPr lang="fr-FR" kern="0" dirty="0" smtClean="0"/>
              <a:t> code </a:t>
            </a:r>
            <a:r>
              <a:rPr lang="fr-FR" kern="0" dirty="0" err="1" smtClean="0"/>
              <a:t>every</a:t>
            </a:r>
            <a:r>
              <a:rPr lang="fr-FR" kern="0" dirty="0" smtClean="0"/>
              <a:t> x seconds</a:t>
            </a:r>
          </a:p>
          <a:p>
            <a:pPr lvl="1" defTabSz="914400">
              <a:spcAft>
                <a:spcPct val="30000"/>
              </a:spcAft>
              <a:buSzPct val="75000"/>
              <a:defRPr/>
            </a:pPr>
            <a:r>
              <a:rPr lang="fr-FR" kern="0" dirty="0" smtClean="0"/>
              <a:t>You </a:t>
            </a:r>
            <a:r>
              <a:rPr lang="fr-FR" kern="0" dirty="0" err="1" smtClean="0"/>
              <a:t>shouldn’t</a:t>
            </a:r>
            <a:r>
              <a:rPr lang="fr-FR" kern="0" dirty="0" smtClean="0"/>
              <a:t> </a:t>
            </a:r>
            <a:r>
              <a:rPr lang="fr-FR" kern="0" dirty="0" err="1" smtClean="0"/>
              <a:t>remove</a:t>
            </a:r>
            <a:r>
              <a:rPr lang="fr-FR" kern="0" dirty="0" smtClean="0"/>
              <a:t> </a:t>
            </a:r>
            <a:r>
              <a:rPr lang="fr-FR" kern="0" dirty="0" err="1" smtClean="0"/>
              <a:t>it</a:t>
            </a:r>
            <a:r>
              <a:rPr lang="fr-FR" kern="0" dirty="0" smtClean="0"/>
              <a:t> </a:t>
            </a:r>
            <a:r>
              <a:rPr lang="fr-FR" kern="0" dirty="0" smtClean="0">
                <a:sym typeface="Wingdings" panose="05000000000000000000" pitchFamily="2" charset="2"/>
              </a:rPr>
              <a:t></a:t>
            </a:r>
            <a:endParaRPr lang="en-US" kern="0" dirty="0" smtClean="0"/>
          </a:p>
        </p:txBody>
      </p:sp>
      <p:sp>
        <p:nvSpPr>
          <p:cNvPr id="18435" name="Espace réservé du contenu 3"/>
          <p:cNvSpPr>
            <a:spLocks noGrp="1"/>
          </p:cNvSpPr>
          <p:nvPr>
            <p:ph sz="quarter" idx="13"/>
          </p:nvPr>
        </p:nvSpPr>
        <p:spPr/>
        <p:txBody>
          <a:bodyPr/>
          <a:lstStyle/>
          <a:p>
            <a:r>
              <a:rPr lang="fr-FR" dirty="0" smtClean="0"/>
              <a:t>Focus on </a:t>
            </a:r>
            <a:r>
              <a:rPr lang="fr-FR" dirty="0" err="1" smtClean="0"/>
              <a:t>Worker</a:t>
            </a:r>
            <a:r>
              <a:rPr lang="fr-FR" dirty="0" smtClean="0"/>
              <a:t> </a:t>
            </a:r>
            <a:r>
              <a:rPr lang="fr-FR" dirty="0" err="1" smtClean="0"/>
              <a:t>Roles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à coins arrondis 4"/>
          <p:cNvSpPr/>
          <p:nvPr/>
        </p:nvSpPr>
        <p:spPr>
          <a:xfrm>
            <a:off x="179388" y="3505572"/>
            <a:ext cx="8785225" cy="576064"/>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nSpc>
                <a:spcPct val="107000"/>
              </a:lnSpc>
              <a:spcAft>
                <a:spcPts val="0"/>
              </a:spcAft>
            </a:pPr>
            <a:r>
              <a:rPr lang="en-US" b="1" dirty="0">
                <a:solidFill>
                  <a:srgbClr val="569CD6"/>
                </a:solidFill>
                <a:latin typeface="Courier New" panose="02070309020205020404" pitchFamily="49" charset="0"/>
                <a:ea typeface="Calibri" panose="020F0502020204030204" pitchFamily="34" charset="0"/>
                <a:cs typeface="Courier New" panose="02070309020205020404" pitchFamily="49" charset="0"/>
              </a:rPr>
              <a:t>await</a:t>
            </a: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err="1">
                <a:solidFill>
                  <a:srgbClr val="4EC9B0"/>
                </a:solidFill>
                <a:latin typeface="Courier New" panose="02070309020205020404" pitchFamily="49" charset="0"/>
                <a:ea typeface="Calibri" panose="020F0502020204030204" pitchFamily="34" charset="0"/>
                <a:cs typeface="Courier New" panose="02070309020205020404" pitchFamily="49" charset="0"/>
              </a:rPr>
              <a:t>Task</a:t>
            </a:r>
            <a:r>
              <a:rPr lang="en-US" b="1" dirty="0" err="1">
                <a:solidFill>
                  <a:schemeClr val="tx1"/>
                </a:solidFill>
                <a:latin typeface="Courier New" panose="02070309020205020404" pitchFamily="49" charset="0"/>
                <a:ea typeface="Calibri" panose="020F0502020204030204" pitchFamily="34" charset="0"/>
                <a:cs typeface="Courier New" panose="02070309020205020404" pitchFamily="49" charset="0"/>
              </a:rPr>
              <a:t>.Delay</a:t>
            </a:r>
            <a:r>
              <a:rPr lang="en-US" b="1" dirty="0">
                <a:solidFill>
                  <a:schemeClr val="tx1"/>
                </a:solidFill>
                <a:latin typeface="Courier New" panose="02070309020205020404" pitchFamily="49" charset="0"/>
                <a:ea typeface="Calibri" panose="020F0502020204030204" pitchFamily="34" charset="0"/>
                <a:cs typeface="Courier New" panose="02070309020205020404" pitchFamily="49" charset="0"/>
              </a:rPr>
              <a:t>(</a:t>
            </a:r>
            <a:r>
              <a:rPr lang="en-US" b="1" dirty="0">
                <a:solidFill>
                  <a:srgbClr val="00B050"/>
                </a:solidFill>
                <a:latin typeface="Courier New" panose="02070309020205020404" pitchFamily="49" charset="0"/>
                <a:ea typeface="Calibri" panose="020F0502020204030204" pitchFamily="34" charset="0"/>
                <a:cs typeface="Courier New" panose="02070309020205020404" pitchFamily="49" charset="0"/>
              </a:rPr>
              <a:t>1000</a:t>
            </a:r>
            <a:r>
              <a:rPr lang="en-US" b="1" dirty="0">
                <a:solidFill>
                  <a:schemeClr val="tx1"/>
                </a:solidFill>
                <a:latin typeface="Courier New" panose="02070309020205020404" pitchFamily="49" charset="0"/>
                <a:ea typeface="Calibri" panose="020F0502020204030204" pitchFamily="34" charset="0"/>
                <a:cs typeface="Courier New" panose="02070309020205020404" pitchFamily="49" charset="0"/>
              </a:rPr>
              <a:t>);</a:t>
            </a:r>
            <a:endParaRPr lang="en-US" sz="2400" b="1" dirty="0">
              <a:solidFill>
                <a:schemeClr val="tx1"/>
              </a:solidFill>
              <a:effectLs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128586871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Blob Storage Management</a:t>
            </a:r>
          </a:p>
        </p:txBody>
      </p:sp>
      <p:sp>
        <p:nvSpPr>
          <p:cNvPr id="18434" name="Espace réservé du contenu 2"/>
          <p:cNvSpPr>
            <a:spLocks noGrp="1"/>
          </p:cNvSpPr>
          <p:nvPr>
            <p:ph idx="1"/>
          </p:nvPr>
        </p:nvSpPr>
        <p:spPr/>
        <p:txBody>
          <a:bodyPr anchor="t"/>
          <a:lstStyle/>
          <a:p>
            <a:pPr defTabSz="914400">
              <a:spcAft>
                <a:spcPct val="30000"/>
              </a:spcAft>
              <a:buSzPct val="75000"/>
              <a:defRPr/>
            </a:pPr>
            <a:r>
              <a:rPr lang="fr-FR" kern="0" dirty="0" smtClean="0"/>
              <a:t>Example1: </a:t>
            </a:r>
            <a:r>
              <a:rPr lang="fr-FR" kern="0" dirty="0" err="1" smtClean="0"/>
              <a:t>Iterate</a:t>
            </a:r>
            <a:r>
              <a:rPr lang="fr-FR" kern="0" dirty="0" smtClean="0"/>
              <a:t> </a:t>
            </a:r>
            <a:r>
              <a:rPr lang="fr-FR" kern="0" dirty="0" err="1" smtClean="0"/>
              <a:t>through</a:t>
            </a:r>
            <a:r>
              <a:rPr lang="fr-FR" kern="0" dirty="0" smtClean="0"/>
              <a:t> blobs in a </a:t>
            </a:r>
            <a:r>
              <a:rPr lang="fr-FR" kern="0" dirty="0" err="1" smtClean="0"/>
              <a:t>folder</a:t>
            </a:r>
            <a:endParaRPr lang="en-US" kern="0" dirty="0" smtClean="0"/>
          </a:p>
        </p:txBody>
      </p:sp>
      <p:sp>
        <p:nvSpPr>
          <p:cNvPr id="18435" name="Espace réservé du contenu 3"/>
          <p:cNvSpPr>
            <a:spLocks noGrp="1"/>
          </p:cNvSpPr>
          <p:nvPr>
            <p:ph sz="quarter" idx="13"/>
          </p:nvPr>
        </p:nvSpPr>
        <p:spPr/>
        <p:txBody>
          <a:bodyPr/>
          <a:lstStyle/>
          <a:p>
            <a:r>
              <a:rPr lang="fr-FR" dirty="0" smtClean="0"/>
              <a:t>Focus on </a:t>
            </a:r>
            <a:r>
              <a:rPr lang="fr-FR" dirty="0" err="1" smtClean="0"/>
              <a:t>Worker</a:t>
            </a:r>
            <a:r>
              <a:rPr lang="fr-FR" dirty="0" smtClean="0"/>
              <a:t> </a:t>
            </a:r>
            <a:r>
              <a:rPr lang="fr-FR" dirty="0" err="1" smtClean="0"/>
              <a:t>Roles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à coins arrondis 4"/>
          <p:cNvSpPr/>
          <p:nvPr/>
        </p:nvSpPr>
        <p:spPr>
          <a:xfrm>
            <a:off x="179388" y="1633538"/>
            <a:ext cx="8785225" cy="3528218"/>
          </a:xfrm>
          <a:prstGeom prst="roundRect">
            <a:avLst>
              <a:gd name="adj" fmla="val 9599"/>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nSpc>
                <a:spcPct val="107000"/>
              </a:lnSpc>
              <a:spcAft>
                <a:spcPts val="0"/>
              </a:spcAft>
            </a:pPr>
            <a:r>
              <a:rPr lang="en-US" b="1" dirty="0">
                <a:solidFill>
                  <a:srgbClr val="57A64A"/>
                </a:solidFill>
                <a:latin typeface="Courier New" panose="02070309020205020404" pitchFamily="49" charset="0"/>
                <a:ea typeface="Calibri" panose="020F0502020204030204" pitchFamily="34" charset="0"/>
                <a:cs typeface="Courier New" panose="02070309020205020404" pitchFamily="49" charset="0"/>
              </a:rPr>
              <a:t>// </a:t>
            </a:r>
            <a:r>
              <a:rPr lang="en-US" b="1" dirty="0" smtClean="0">
                <a:solidFill>
                  <a:srgbClr val="57A64A"/>
                </a:solidFill>
                <a:latin typeface="Courier New" panose="02070309020205020404" pitchFamily="49" charset="0"/>
                <a:ea typeface="Calibri" panose="020F0502020204030204" pitchFamily="34" charset="0"/>
                <a:cs typeface="Courier New" panose="02070309020205020404" pitchFamily="49" charset="0"/>
              </a:rPr>
              <a:t>...</a:t>
            </a:r>
            <a:r>
              <a:rPr lang="en-US" b="1" dirty="0" err="1" smtClean="0">
                <a:solidFill>
                  <a:srgbClr val="57A64A"/>
                </a:solidFill>
                <a:latin typeface="Courier New" panose="02070309020205020404" pitchFamily="49" charset="0"/>
                <a:ea typeface="Calibri" panose="020F0502020204030204" pitchFamily="34" charset="0"/>
                <a:cs typeface="Courier New" panose="02070309020205020404" pitchFamily="49" charset="0"/>
              </a:rPr>
              <a:t>BlobClient</a:t>
            </a:r>
            <a:r>
              <a:rPr lang="en-US" b="1" dirty="0" smtClean="0">
                <a:solidFill>
                  <a:srgbClr val="57A64A"/>
                </a:solidFill>
                <a:latin typeface="Courier New" panose="02070309020205020404" pitchFamily="49" charset="0"/>
                <a:ea typeface="Calibri" panose="020F0502020204030204" pitchFamily="34" charset="0"/>
                <a:cs typeface="Courier New" panose="02070309020205020404" pitchFamily="49" charset="0"/>
              </a:rPr>
              <a:t> and </a:t>
            </a:r>
            <a:r>
              <a:rPr lang="en-US" b="1" dirty="0" err="1" smtClean="0">
                <a:solidFill>
                  <a:srgbClr val="57A64A"/>
                </a:solidFill>
                <a:latin typeface="Courier New" panose="02070309020205020404" pitchFamily="49" charset="0"/>
                <a:ea typeface="Calibri" panose="020F0502020204030204" pitchFamily="34" charset="0"/>
                <a:cs typeface="Courier New" panose="02070309020205020404" pitchFamily="49" charset="0"/>
              </a:rPr>
              <a:t>BlobContainer</a:t>
            </a:r>
            <a:r>
              <a:rPr lang="en-US" b="1" dirty="0" smtClean="0">
                <a:solidFill>
                  <a:srgbClr val="57A64A"/>
                </a:solidFill>
                <a:latin typeface="Courier New" panose="02070309020205020404" pitchFamily="49" charset="0"/>
                <a:ea typeface="Calibri" panose="020F0502020204030204" pitchFamily="34" charset="0"/>
                <a:cs typeface="Courier New" panose="02070309020205020404" pitchFamily="49" charset="0"/>
              </a:rPr>
              <a:t> already retrieved...</a:t>
            </a:r>
            <a:endParaRPr lang="en-US" b="1" dirty="0" smtClean="0">
              <a:solidFill>
                <a:srgbClr val="4EC9B0"/>
              </a:solidFill>
              <a:latin typeface="Courier New" panose="02070309020205020404" pitchFamily="49" charset="0"/>
              <a:ea typeface="Calibri" panose="020F0502020204030204" pitchFamily="34" charset="0"/>
              <a:cs typeface="Courier New" panose="02070309020205020404" pitchFamily="49" charset="0"/>
            </a:endParaRPr>
          </a:p>
          <a:p>
            <a:pPr>
              <a:lnSpc>
                <a:spcPct val="107000"/>
              </a:lnSpc>
              <a:spcAft>
                <a:spcPts val="0"/>
              </a:spcAft>
            </a:pPr>
            <a:r>
              <a:rPr lang="en-US" b="1" dirty="0" err="1" smtClean="0">
                <a:solidFill>
                  <a:srgbClr val="4EC9B0"/>
                </a:solidFill>
                <a:latin typeface="Courier New" panose="02070309020205020404" pitchFamily="49" charset="0"/>
                <a:ea typeface="Calibri" panose="020F0502020204030204" pitchFamily="34" charset="0"/>
                <a:cs typeface="Courier New" panose="02070309020205020404" pitchFamily="49" charset="0"/>
              </a:rPr>
              <a:t>CloudBlobDirectory</a:t>
            </a:r>
            <a:r>
              <a:rPr lang="en-US" b="1" dirty="0" smtClean="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err="1">
                <a:solidFill>
                  <a:schemeClr val="tx1"/>
                </a:solidFill>
                <a:latin typeface="Courier New" panose="02070309020205020404" pitchFamily="49" charset="0"/>
                <a:ea typeface="Calibri" panose="020F0502020204030204" pitchFamily="34" charset="0"/>
                <a:cs typeface="Courier New" panose="02070309020205020404" pitchFamily="49" charset="0"/>
              </a:rPr>
              <a:t>dir</a:t>
            </a:r>
            <a:r>
              <a:rPr lang="en-US" b="1" dirty="0">
                <a:solidFill>
                  <a:schemeClr val="tx1"/>
                </a:solidFill>
                <a:latin typeface="Courier New" panose="02070309020205020404" pitchFamily="49" charset="0"/>
                <a:ea typeface="Calibri" panose="020F0502020204030204" pitchFamily="34" charset="0"/>
                <a:cs typeface="Courier New" panose="02070309020205020404" pitchFamily="49" charset="0"/>
              </a:rPr>
              <a:t> = </a:t>
            </a:r>
          </a:p>
          <a:p>
            <a:pPr>
              <a:lnSpc>
                <a:spcPct val="107000"/>
              </a:lnSpc>
              <a:spcAft>
                <a:spcPts val="0"/>
              </a:spcAft>
            </a:pP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	(</a:t>
            </a:r>
            <a:r>
              <a:rPr lang="en-US" b="1" dirty="0" err="1" smtClean="0">
                <a:solidFill>
                  <a:srgbClr val="4EC9B0"/>
                </a:solidFill>
                <a:latin typeface="Courier New" panose="02070309020205020404" pitchFamily="49" charset="0"/>
                <a:ea typeface="Calibri" panose="020F0502020204030204" pitchFamily="34" charset="0"/>
                <a:cs typeface="Courier New" panose="02070309020205020404" pitchFamily="49" charset="0"/>
              </a:rPr>
              <a:t>CloudBlobDirectory</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)container</a:t>
            </a:r>
          </a:p>
          <a:p>
            <a:pPr>
              <a:lnSpc>
                <a:spcPct val="107000"/>
              </a:lnSpc>
              <a:spcAft>
                <a:spcPts val="0"/>
              </a:spcAft>
            </a:pPr>
            <a:r>
              <a:rPr lang="en-US" b="1" dirty="0">
                <a:solidFill>
                  <a:schemeClr val="tx1"/>
                </a:solidFill>
                <a:latin typeface="Courier New" panose="02070309020205020404" pitchFamily="49" charset="0"/>
                <a:ea typeface="Calibri" panose="020F0502020204030204" pitchFamily="34" charset="0"/>
                <a:cs typeface="Courier New" panose="02070309020205020404" pitchFamily="49" charset="0"/>
              </a:rPr>
              <a:t>	</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	.</a:t>
            </a:r>
            <a:r>
              <a:rPr lang="en-US" b="1" dirty="0" err="1">
                <a:solidFill>
                  <a:schemeClr val="tx1"/>
                </a:solidFill>
                <a:latin typeface="Courier New" panose="02070309020205020404" pitchFamily="49" charset="0"/>
                <a:ea typeface="Calibri" panose="020F0502020204030204" pitchFamily="34" charset="0"/>
                <a:cs typeface="Courier New" panose="02070309020205020404" pitchFamily="49" charset="0"/>
              </a:rPr>
              <a:t>GetDirectoryReference</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a:t>
            </a:r>
            <a:r>
              <a:rPr lang="en-US" b="1" dirty="0" smtClean="0">
                <a:solidFill>
                  <a:srgbClr val="D69D85"/>
                </a:solidFill>
                <a:latin typeface="Courier New" panose="02070309020205020404" pitchFamily="49" charset="0"/>
                <a:ea typeface="Calibri" panose="020F0502020204030204" pitchFamily="34" charset="0"/>
                <a:cs typeface="Courier New" panose="02070309020205020404" pitchFamily="49" charset="0"/>
              </a:rPr>
              <a:t>"</a:t>
            </a:r>
            <a:r>
              <a:rPr lang="en-US" b="1" dirty="0" err="1" smtClean="0">
                <a:solidFill>
                  <a:srgbClr val="D69D85"/>
                </a:solidFill>
                <a:latin typeface="Courier New" panose="02070309020205020404" pitchFamily="49" charset="0"/>
                <a:ea typeface="Calibri" panose="020F0502020204030204" pitchFamily="34" charset="0"/>
                <a:cs typeface="Courier New" panose="02070309020205020404" pitchFamily="49" charset="0"/>
              </a:rPr>
              <a:t>FolderName</a:t>
            </a:r>
            <a:r>
              <a:rPr lang="en-US" b="1" dirty="0" smtClean="0">
                <a:solidFill>
                  <a:srgbClr val="D69D85"/>
                </a:solidFill>
                <a:latin typeface="Courier New" panose="02070309020205020404" pitchFamily="49" charset="0"/>
                <a:ea typeface="Calibri" panose="020F0502020204030204" pitchFamily="34" charset="0"/>
                <a:cs typeface="Courier New" panose="02070309020205020404" pitchFamily="49" charset="0"/>
              </a:rPr>
              <a:t>"</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a:t>
            </a:r>
            <a:endParaRPr lang="en-US" b="1" dirty="0">
              <a:solidFill>
                <a:schemeClr val="tx1"/>
              </a:solidFill>
              <a:latin typeface="Courier New" panose="02070309020205020404" pitchFamily="49" charset="0"/>
              <a:ea typeface="Calibri" panose="020F0502020204030204" pitchFamily="34" charset="0"/>
              <a:cs typeface="Courier New" panose="02070309020205020404" pitchFamily="49" charset="0"/>
            </a:endParaRPr>
          </a:p>
          <a:p>
            <a:pPr>
              <a:lnSpc>
                <a:spcPct val="107000"/>
              </a:lnSpc>
              <a:spcAft>
                <a:spcPts val="0"/>
              </a:spcAft>
            </a:pPr>
            <a:r>
              <a:rPr lang="en-US" b="1" dirty="0" err="1">
                <a:solidFill>
                  <a:srgbClr val="569CD6"/>
                </a:solidFill>
                <a:latin typeface="Courier New" panose="02070309020205020404" pitchFamily="49" charset="0"/>
                <a:ea typeface="Calibri" panose="020F0502020204030204" pitchFamily="34" charset="0"/>
                <a:cs typeface="Courier New" panose="02070309020205020404" pitchFamily="49" charset="0"/>
              </a:rPr>
              <a:t>var</a:t>
            </a: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a:solidFill>
                  <a:schemeClr val="tx1"/>
                </a:solidFill>
                <a:latin typeface="Courier New" panose="02070309020205020404" pitchFamily="49" charset="0"/>
                <a:ea typeface="Calibri" panose="020F0502020204030204" pitchFamily="34" charset="0"/>
                <a:cs typeface="Courier New" panose="02070309020205020404" pitchFamily="49" charset="0"/>
              </a:rPr>
              <a:t>list = </a:t>
            </a:r>
            <a:r>
              <a:rPr lang="en-US" b="1" dirty="0" err="1" smtClean="0">
                <a:solidFill>
                  <a:schemeClr val="tx1"/>
                </a:solidFill>
                <a:latin typeface="Courier New" panose="02070309020205020404" pitchFamily="49" charset="0"/>
                <a:ea typeface="Calibri" panose="020F0502020204030204" pitchFamily="34" charset="0"/>
                <a:cs typeface="Courier New" panose="02070309020205020404" pitchFamily="49" charset="0"/>
              </a:rPr>
              <a:t>container.ListBlobs</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a:t>
            </a:r>
            <a:endParaRPr lang="en-US" b="1" dirty="0">
              <a:solidFill>
                <a:schemeClr val="tx1"/>
              </a:solidFill>
              <a:latin typeface="Courier New" panose="02070309020205020404" pitchFamily="49" charset="0"/>
              <a:ea typeface="Calibri" panose="020F0502020204030204" pitchFamily="34" charset="0"/>
              <a:cs typeface="Courier New" panose="02070309020205020404" pitchFamily="49" charset="0"/>
            </a:endParaRPr>
          </a:p>
          <a:p>
            <a:pPr>
              <a:lnSpc>
                <a:spcPct val="107000"/>
              </a:lnSpc>
              <a:spcAft>
                <a:spcPts val="0"/>
              </a:spcAft>
            </a:pPr>
            <a:r>
              <a:rPr lang="en-US" b="1" dirty="0" err="1" smtClean="0">
                <a:solidFill>
                  <a:srgbClr val="569CD6"/>
                </a:solidFill>
                <a:latin typeface="Courier New" panose="02070309020205020404" pitchFamily="49" charset="0"/>
                <a:ea typeface="Calibri" panose="020F0502020204030204" pitchFamily="34" charset="0"/>
                <a:cs typeface="Courier New" panose="02070309020205020404" pitchFamily="49" charset="0"/>
              </a:rPr>
              <a:t>foreach</a:t>
            </a:r>
            <a:r>
              <a:rPr lang="en-US" b="1" dirty="0" smtClean="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a:solidFill>
                  <a:schemeClr val="tx1"/>
                </a:solidFill>
                <a:latin typeface="Courier New" panose="02070309020205020404" pitchFamily="49" charset="0"/>
                <a:ea typeface="Calibri" panose="020F0502020204030204" pitchFamily="34" charset="0"/>
                <a:cs typeface="Courier New" panose="02070309020205020404" pitchFamily="49" charset="0"/>
              </a:rPr>
              <a:t>(</a:t>
            </a:r>
            <a:r>
              <a:rPr lang="en-US" b="1" dirty="0" err="1">
                <a:solidFill>
                  <a:srgbClr val="B8D7A3"/>
                </a:solidFill>
                <a:latin typeface="Courier New" panose="02070309020205020404" pitchFamily="49" charset="0"/>
                <a:ea typeface="Calibri" panose="020F0502020204030204" pitchFamily="34" charset="0"/>
                <a:cs typeface="Courier New" panose="02070309020205020404" pitchFamily="49" charset="0"/>
              </a:rPr>
              <a:t>IListBlobItem</a:t>
            </a: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a:solidFill>
                  <a:schemeClr val="tx1"/>
                </a:solidFill>
                <a:latin typeface="Courier New" panose="02070309020205020404" pitchFamily="49" charset="0"/>
                <a:ea typeface="Calibri" panose="020F0502020204030204" pitchFamily="34" charset="0"/>
                <a:cs typeface="Courier New" panose="02070309020205020404" pitchFamily="49" charset="0"/>
              </a:rPr>
              <a:t>item</a:t>
            </a: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a:solidFill>
                  <a:srgbClr val="569CD6"/>
                </a:solidFill>
                <a:latin typeface="Courier New" panose="02070309020205020404" pitchFamily="49" charset="0"/>
                <a:ea typeface="Calibri" panose="020F0502020204030204" pitchFamily="34" charset="0"/>
                <a:cs typeface="Courier New" panose="02070309020205020404" pitchFamily="49" charset="0"/>
              </a:rPr>
              <a:t>in</a:t>
            </a: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a:solidFill>
                  <a:schemeClr val="tx1"/>
                </a:solidFill>
                <a:latin typeface="Courier New" panose="02070309020205020404" pitchFamily="49" charset="0"/>
                <a:ea typeface="Calibri" panose="020F0502020204030204" pitchFamily="34" charset="0"/>
                <a:cs typeface="Courier New" panose="02070309020205020404" pitchFamily="49" charset="0"/>
              </a:rPr>
              <a:t>list</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 {</a:t>
            </a:r>
          </a:p>
          <a:p>
            <a:pPr>
              <a:lnSpc>
                <a:spcPct val="107000"/>
              </a:lnSpc>
              <a:spcAft>
                <a:spcPts val="0"/>
              </a:spcAft>
            </a:pPr>
            <a:r>
              <a:rPr lang="fr-FR" b="1" dirty="0" smtClean="0">
                <a:latin typeface="Courier New" panose="02070309020205020404" pitchFamily="49" charset="0"/>
                <a:ea typeface="Calibri" panose="020F0502020204030204" pitchFamily="34" charset="0"/>
                <a:cs typeface="Courier New" panose="02070309020205020404" pitchFamily="49" charset="0"/>
              </a:rPr>
              <a:t>  </a:t>
            </a:r>
            <a:r>
              <a:rPr lang="en-US" b="1" dirty="0" err="1" smtClean="0">
                <a:solidFill>
                  <a:srgbClr val="569CD6"/>
                </a:solidFill>
                <a:latin typeface="Courier New" panose="02070309020205020404" pitchFamily="49" charset="0"/>
                <a:ea typeface="Calibri" panose="020F0502020204030204" pitchFamily="34" charset="0"/>
                <a:cs typeface="Courier New" panose="02070309020205020404" pitchFamily="49" charset="0"/>
              </a:rPr>
              <a:t>var</a:t>
            </a: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type </a:t>
            </a:r>
            <a:r>
              <a:rPr lang="en-US" b="1" dirty="0">
                <a:solidFill>
                  <a:schemeClr val="tx1"/>
                </a:solidFill>
                <a:latin typeface="Courier New" panose="02070309020205020404" pitchFamily="49" charset="0"/>
                <a:ea typeface="Calibri" panose="020F0502020204030204" pitchFamily="34" charset="0"/>
                <a:cs typeface="Courier New" panose="02070309020205020404" pitchFamily="49" charset="0"/>
              </a:rPr>
              <a:t>= </a:t>
            </a:r>
            <a:r>
              <a:rPr lang="en-US" b="1" dirty="0" err="1">
                <a:solidFill>
                  <a:schemeClr val="tx1"/>
                </a:solidFill>
                <a:latin typeface="Courier New" panose="02070309020205020404" pitchFamily="49" charset="0"/>
                <a:ea typeface="Calibri" panose="020F0502020204030204" pitchFamily="34" charset="0"/>
                <a:cs typeface="Courier New" panose="02070309020205020404" pitchFamily="49" charset="0"/>
              </a:rPr>
              <a:t>item.GetType</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a:t>
            </a:r>
          </a:p>
          <a:p>
            <a:pPr>
              <a:lnSpc>
                <a:spcPct val="107000"/>
              </a:lnSpc>
              <a:spcAft>
                <a:spcPts val="0"/>
              </a:spcAft>
            </a:pPr>
            <a:r>
              <a:rPr lang="en-US" b="1" dirty="0">
                <a:solidFill>
                  <a:srgbClr val="569CD6"/>
                </a:solidFill>
                <a:latin typeface="Courier New" panose="02070309020205020404" pitchFamily="49" charset="0"/>
                <a:ea typeface="Calibri" panose="020F0502020204030204" pitchFamily="34" charset="0"/>
                <a:cs typeface="Courier New" panose="02070309020205020404" pitchFamily="49" charset="0"/>
              </a:rPr>
              <a:t> </a:t>
            </a:r>
            <a:r>
              <a:rPr lang="en-US" b="1" dirty="0" smtClean="0">
                <a:solidFill>
                  <a:srgbClr val="569CD6"/>
                </a:solidFill>
                <a:latin typeface="Courier New" panose="02070309020205020404" pitchFamily="49" charset="0"/>
                <a:ea typeface="Calibri" panose="020F0502020204030204" pitchFamily="34" charset="0"/>
                <a:cs typeface="Courier New" panose="02070309020205020404" pitchFamily="49" charset="0"/>
              </a:rPr>
              <a:t> if</a:t>
            </a:r>
            <a:r>
              <a:rPr lang="en-US" b="1" dirty="0" smtClean="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(type </a:t>
            </a:r>
            <a:r>
              <a:rPr lang="en-US" b="1" dirty="0">
                <a:solidFill>
                  <a:schemeClr val="tx1"/>
                </a:solidFill>
                <a:latin typeface="Courier New" panose="02070309020205020404" pitchFamily="49" charset="0"/>
                <a:ea typeface="Calibri" panose="020F0502020204030204" pitchFamily="34" charset="0"/>
                <a:cs typeface="Courier New" panose="02070309020205020404" pitchFamily="49" charset="0"/>
              </a:rPr>
              <a:t>== </a:t>
            </a:r>
            <a:r>
              <a:rPr lang="en-US" b="1" dirty="0" err="1">
                <a:solidFill>
                  <a:srgbClr val="569CD6"/>
                </a:solidFill>
                <a:latin typeface="Courier New" panose="02070309020205020404" pitchFamily="49" charset="0"/>
                <a:ea typeface="Calibri" panose="020F0502020204030204" pitchFamily="34" charset="0"/>
                <a:cs typeface="Courier New" panose="02070309020205020404" pitchFamily="49" charset="0"/>
              </a:rPr>
              <a:t>typeof</a:t>
            </a:r>
            <a:r>
              <a:rPr lang="en-US" b="1" dirty="0">
                <a:solidFill>
                  <a:schemeClr val="tx1"/>
                </a:solidFill>
                <a:latin typeface="Courier New" panose="02070309020205020404" pitchFamily="49" charset="0"/>
                <a:ea typeface="Calibri" panose="020F0502020204030204" pitchFamily="34" charset="0"/>
                <a:cs typeface="Courier New" panose="02070309020205020404" pitchFamily="49" charset="0"/>
              </a:rPr>
              <a:t>(</a:t>
            </a:r>
            <a:r>
              <a:rPr lang="en-US" b="1" dirty="0" err="1">
                <a:solidFill>
                  <a:srgbClr val="4EC9B0"/>
                </a:solidFill>
                <a:latin typeface="Courier New" panose="02070309020205020404" pitchFamily="49" charset="0"/>
                <a:ea typeface="Calibri" panose="020F0502020204030204" pitchFamily="34" charset="0"/>
                <a:cs typeface="Courier New" panose="02070309020205020404" pitchFamily="49" charset="0"/>
              </a:rPr>
              <a:t>CloudBlockBlob</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 </a:t>
            </a:r>
            <a:r>
              <a:rPr lang="en-US" b="1" dirty="0" smtClean="0">
                <a:solidFill>
                  <a:srgbClr val="57A64A"/>
                </a:solidFill>
                <a:latin typeface="Courier New" panose="02070309020205020404" pitchFamily="49" charset="0"/>
                <a:ea typeface="Calibri" panose="020F0502020204030204" pitchFamily="34" charset="0"/>
                <a:cs typeface="Courier New" panose="02070309020205020404" pitchFamily="49" charset="0"/>
              </a:rPr>
              <a:t>/* ... */</a:t>
            </a:r>
          </a:p>
          <a:p>
            <a:pPr>
              <a:lnSpc>
                <a:spcPct val="107000"/>
              </a:lnSpc>
              <a:spcAft>
                <a:spcPts val="0"/>
              </a:spcAft>
            </a:pPr>
            <a:r>
              <a:rPr lang="en-US" b="1" dirty="0">
                <a:solidFill>
                  <a:srgbClr val="4EC9B0"/>
                </a:solidFill>
                <a:latin typeface="Courier New" panose="02070309020205020404" pitchFamily="49" charset="0"/>
                <a:ea typeface="Calibri" panose="020F0502020204030204" pitchFamily="34" charset="0"/>
                <a:cs typeface="Courier New" panose="02070309020205020404" pitchFamily="49" charset="0"/>
              </a:rPr>
              <a:t> </a:t>
            </a:r>
            <a:r>
              <a:rPr lang="en-US" b="1" dirty="0" smtClean="0">
                <a:solidFill>
                  <a:srgbClr val="4EC9B0"/>
                </a:solidFill>
                <a:latin typeface="Courier New" panose="02070309020205020404" pitchFamily="49" charset="0"/>
                <a:ea typeface="Calibri" panose="020F0502020204030204" pitchFamily="34" charset="0"/>
                <a:cs typeface="Courier New" panose="02070309020205020404" pitchFamily="49" charset="0"/>
              </a:rPr>
              <a:t> </a:t>
            </a:r>
            <a:r>
              <a:rPr lang="en-US" b="1" dirty="0" smtClean="0">
                <a:solidFill>
                  <a:srgbClr val="569CD6"/>
                </a:solidFill>
                <a:latin typeface="Courier New" panose="02070309020205020404" pitchFamily="49" charset="0"/>
                <a:ea typeface="Calibri" panose="020F0502020204030204" pitchFamily="34" charset="0"/>
                <a:cs typeface="Courier New" panose="02070309020205020404" pitchFamily="49" charset="0"/>
              </a:rPr>
              <a:t>else</a:t>
            </a:r>
            <a:r>
              <a:rPr lang="en-US" b="1" dirty="0" smtClean="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a:solidFill>
                  <a:srgbClr val="569CD6"/>
                </a:solidFill>
                <a:latin typeface="Courier New" panose="02070309020205020404" pitchFamily="49" charset="0"/>
                <a:ea typeface="Calibri" panose="020F0502020204030204" pitchFamily="34" charset="0"/>
                <a:cs typeface="Courier New" panose="02070309020205020404" pitchFamily="49" charset="0"/>
              </a:rPr>
              <a:t>if</a:t>
            </a: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(type </a:t>
            </a:r>
            <a:r>
              <a:rPr lang="en-US" b="1" dirty="0">
                <a:solidFill>
                  <a:schemeClr val="tx1"/>
                </a:solidFill>
                <a:latin typeface="Courier New" panose="02070309020205020404" pitchFamily="49" charset="0"/>
                <a:ea typeface="Calibri" panose="020F0502020204030204" pitchFamily="34" charset="0"/>
                <a:cs typeface="Courier New" panose="02070309020205020404" pitchFamily="49" charset="0"/>
              </a:rPr>
              <a:t>==</a:t>
            </a: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err="1">
                <a:solidFill>
                  <a:srgbClr val="569CD6"/>
                </a:solidFill>
                <a:latin typeface="Courier New" panose="02070309020205020404" pitchFamily="49" charset="0"/>
                <a:ea typeface="Calibri" panose="020F0502020204030204" pitchFamily="34" charset="0"/>
                <a:cs typeface="Courier New" panose="02070309020205020404" pitchFamily="49" charset="0"/>
              </a:rPr>
              <a:t>typeof</a:t>
            </a:r>
            <a:r>
              <a:rPr lang="en-US" b="1" dirty="0">
                <a:solidFill>
                  <a:schemeClr val="tx1"/>
                </a:solidFill>
                <a:latin typeface="Courier New" panose="02070309020205020404" pitchFamily="49" charset="0"/>
                <a:ea typeface="Calibri" panose="020F0502020204030204" pitchFamily="34" charset="0"/>
                <a:cs typeface="Courier New" panose="02070309020205020404" pitchFamily="49" charset="0"/>
              </a:rPr>
              <a:t>(</a:t>
            </a:r>
            <a:r>
              <a:rPr lang="en-US" b="1" dirty="0" err="1">
                <a:solidFill>
                  <a:srgbClr val="4EC9B0"/>
                </a:solidFill>
                <a:latin typeface="Courier New" panose="02070309020205020404" pitchFamily="49" charset="0"/>
                <a:ea typeface="Calibri" panose="020F0502020204030204" pitchFamily="34" charset="0"/>
                <a:cs typeface="Courier New" panose="02070309020205020404" pitchFamily="49" charset="0"/>
              </a:rPr>
              <a:t>CloudPageBlob</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 </a:t>
            </a:r>
            <a:r>
              <a:rPr lang="en-US" b="1" dirty="0">
                <a:solidFill>
                  <a:srgbClr val="57A64A"/>
                </a:solidFill>
                <a:latin typeface="Courier New" panose="02070309020205020404" pitchFamily="49" charset="0"/>
                <a:ea typeface="Calibri" panose="020F0502020204030204" pitchFamily="34" charset="0"/>
                <a:cs typeface="Courier New" panose="02070309020205020404" pitchFamily="49" charset="0"/>
              </a:rPr>
              <a:t>/* ... */</a:t>
            </a:r>
          </a:p>
          <a:p>
            <a:pPr>
              <a:lnSpc>
                <a:spcPct val="107000"/>
              </a:lnSpc>
              <a:spcAft>
                <a:spcPts val="0"/>
              </a:spcAft>
            </a:pPr>
            <a:r>
              <a:rPr lang="en-US" b="1" dirty="0" smtClean="0">
                <a:solidFill>
                  <a:srgbClr val="569CD6"/>
                </a:solidFill>
                <a:latin typeface="Courier New" panose="02070309020205020404" pitchFamily="49" charset="0"/>
                <a:ea typeface="Calibri" panose="020F0502020204030204" pitchFamily="34" charset="0"/>
                <a:cs typeface="Courier New" panose="02070309020205020404" pitchFamily="49" charset="0"/>
              </a:rPr>
              <a:t>  else</a:t>
            </a:r>
            <a:r>
              <a:rPr lang="en-US" b="1" dirty="0" smtClean="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a:solidFill>
                  <a:srgbClr val="569CD6"/>
                </a:solidFill>
                <a:latin typeface="Courier New" panose="02070309020205020404" pitchFamily="49" charset="0"/>
                <a:ea typeface="Calibri" panose="020F0502020204030204" pitchFamily="34" charset="0"/>
                <a:cs typeface="Courier New" panose="02070309020205020404" pitchFamily="49" charset="0"/>
              </a:rPr>
              <a:t>if</a:t>
            </a: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(type </a:t>
            </a:r>
            <a:r>
              <a:rPr lang="en-US" b="1" dirty="0">
                <a:solidFill>
                  <a:schemeClr val="tx1"/>
                </a:solidFill>
                <a:latin typeface="Courier New" panose="02070309020205020404" pitchFamily="49" charset="0"/>
                <a:ea typeface="Calibri" panose="020F0502020204030204" pitchFamily="34" charset="0"/>
                <a:cs typeface="Courier New" panose="02070309020205020404" pitchFamily="49" charset="0"/>
              </a:rPr>
              <a:t>==</a:t>
            </a: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err="1">
                <a:solidFill>
                  <a:srgbClr val="569CD6"/>
                </a:solidFill>
                <a:latin typeface="Courier New" panose="02070309020205020404" pitchFamily="49" charset="0"/>
                <a:ea typeface="Calibri" panose="020F0502020204030204" pitchFamily="34" charset="0"/>
                <a:cs typeface="Courier New" panose="02070309020205020404" pitchFamily="49" charset="0"/>
              </a:rPr>
              <a:t>typeof</a:t>
            </a:r>
            <a:r>
              <a:rPr lang="en-US" b="1" dirty="0">
                <a:solidFill>
                  <a:schemeClr val="tx1"/>
                </a:solidFill>
                <a:latin typeface="Courier New" panose="02070309020205020404" pitchFamily="49" charset="0"/>
                <a:ea typeface="Calibri" panose="020F0502020204030204" pitchFamily="34" charset="0"/>
                <a:cs typeface="Courier New" panose="02070309020205020404" pitchFamily="49" charset="0"/>
              </a:rPr>
              <a:t>(</a:t>
            </a:r>
            <a:r>
              <a:rPr lang="en-US" b="1" dirty="0" err="1">
                <a:solidFill>
                  <a:srgbClr val="4EC9B0"/>
                </a:solidFill>
                <a:latin typeface="Courier New" panose="02070309020205020404" pitchFamily="49" charset="0"/>
                <a:ea typeface="Calibri" panose="020F0502020204030204" pitchFamily="34" charset="0"/>
                <a:cs typeface="Courier New" panose="02070309020205020404" pitchFamily="49" charset="0"/>
              </a:rPr>
              <a:t>CloudBlobDirectory</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a:t>
            </a:r>
            <a:r>
              <a:rPr lang="en-US" b="1" dirty="0">
                <a:solidFill>
                  <a:schemeClr val="tx1"/>
                </a:solidFill>
                <a:latin typeface="Courier New" panose="02070309020205020404" pitchFamily="49" charset="0"/>
                <a:ea typeface="Calibri" panose="020F0502020204030204" pitchFamily="34" charset="0"/>
                <a:cs typeface="Courier New" panose="02070309020205020404" pitchFamily="49" charset="0"/>
              </a:rPr>
              <a:t> </a:t>
            </a:r>
            <a:r>
              <a:rPr lang="en-US" b="1" dirty="0">
                <a:solidFill>
                  <a:srgbClr val="57A64A"/>
                </a:solidFill>
                <a:latin typeface="Courier New" panose="02070309020205020404" pitchFamily="49" charset="0"/>
                <a:ea typeface="Calibri" panose="020F0502020204030204" pitchFamily="34" charset="0"/>
                <a:cs typeface="Courier New" panose="02070309020205020404" pitchFamily="49" charset="0"/>
              </a:rPr>
              <a:t>/* ... */</a:t>
            </a:r>
          </a:p>
          <a:p>
            <a:pPr>
              <a:lnSpc>
                <a:spcPct val="107000"/>
              </a:lnSpc>
              <a:spcAft>
                <a:spcPts val="0"/>
              </a:spcAft>
            </a:pP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a:t>
            </a:r>
            <a:endParaRPr lang="en-US" b="1" dirty="0">
              <a:solidFill>
                <a:schemeClr val="tx1"/>
              </a:solidFill>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40251863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Blob Storage Management</a:t>
            </a:r>
          </a:p>
        </p:txBody>
      </p:sp>
      <p:sp>
        <p:nvSpPr>
          <p:cNvPr id="18434" name="Espace réservé du contenu 2"/>
          <p:cNvSpPr>
            <a:spLocks noGrp="1"/>
          </p:cNvSpPr>
          <p:nvPr>
            <p:ph idx="1"/>
          </p:nvPr>
        </p:nvSpPr>
        <p:spPr/>
        <p:txBody>
          <a:bodyPr anchor="t"/>
          <a:lstStyle/>
          <a:p>
            <a:pPr defTabSz="914400">
              <a:spcAft>
                <a:spcPct val="30000"/>
              </a:spcAft>
              <a:buSzPct val="75000"/>
              <a:defRPr/>
            </a:pPr>
            <a:r>
              <a:rPr lang="fr-FR" kern="0" dirty="0" smtClean="0"/>
              <a:t>Example2: Copy blob</a:t>
            </a:r>
            <a:endParaRPr lang="en-US" kern="0" dirty="0" smtClean="0"/>
          </a:p>
        </p:txBody>
      </p:sp>
      <p:sp>
        <p:nvSpPr>
          <p:cNvPr id="18435" name="Espace réservé du contenu 3"/>
          <p:cNvSpPr>
            <a:spLocks noGrp="1"/>
          </p:cNvSpPr>
          <p:nvPr>
            <p:ph sz="quarter" idx="13"/>
          </p:nvPr>
        </p:nvSpPr>
        <p:spPr/>
        <p:txBody>
          <a:bodyPr/>
          <a:lstStyle/>
          <a:p>
            <a:r>
              <a:rPr lang="fr-FR" dirty="0" smtClean="0"/>
              <a:t>Focus on </a:t>
            </a:r>
            <a:r>
              <a:rPr lang="fr-FR" dirty="0" err="1" smtClean="0"/>
              <a:t>Worker</a:t>
            </a:r>
            <a:r>
              <a:rPr lang="fr-FR" dirty="0" smtClean="0"/>
              <a:t> </a:t>
            </a:r>
            <a:r>
              <a:rPr lang="fr-FR" dirty="0" err="1" smtClean="0"/>
              <a:t>Roles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à coins arrondis 4"/>
          <p:cNvSpPr/>
          <p:nvPr/>
        </p:nvSpPr>
        <p:spPr>
          <a:xfrm>
            <a:off x="179388" y="1777380"/>
            <a:ext cx="8785225" cy="3240360"/>
          </a:xfrm>
          <a:prstGeom prst="roundRect">
            <a:avLst>
              <a:gd name="adj" fmla="val 9599"/>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nSpc>
                <a:spcPct val="107000"/>
              </a:lnSpc>
              <a:spcAft>
                <a:spcPts val="0"/>
              </a:spcAft>
            </a:pPr>
            <a:r>
              <a:rPr lang="en-US" b="1" dirty="0">
                <a:solidFill>
                  <a:srgbClr val="57A64A"/>
                </a:solidFill>
                <a:latin typeface="Courier New" panose="02070309020205020404" pitchFamily="49" charset="0"/>
                <a:ea typeface="Calibri" panose="020F0502020204030204" pitchFamily="34" charset="0"/>
                <a:cs typeface="Courier New" panose="02070309020205020404" pitchFamily="49" charset="0"/>
              </a:rPr>
              <a:t>// ...</a:t>
            </a:r>
            <a:r>
              <a:rPr lang="en-US" b="1" dirty="0" err="1">
                <a:solidFill>
                  <a:srgbClr val="57A64A"/>
                </a:solidFill>
                <a:latin typeface="Courier New" panose="02070309020205020404" pitchFamily="49" charset="0"/>
                <a:ea typeface="Calibri" panose="020F0502020204030204" pitchFamily="34" charset="0"/>
                <a:cs typeface="Courier New" panose="02070309020205020404" pitchFamily="49" charset="0"/>
              </a:rPr>
              <a:t>BlobClient</a:t>
            </a:r>
            <a:r>
              <a:rPr lang="en-US" b="1" dirty="0">
                <a:solidFill>
                  <a:srgbClr val="57A64A"/>
                </a:solidFill>
                <a:latin typeface="Courier New" panose="02070309020205020404" pitchFamily="49" charset="0"/>
                <a:ea typeface="Calibri" panose="020F0502020204030204" pitchFamily="34" charset="0"/>
                <a:cs typeface="Courier New" panose="02070309020205020404" pitchFamily="49" charset="0"/>
              </a:rPr>
              <a:t> </a:t>
            </a:r>
            <a:r>
              <a:rPr lang="en-US" b="1" dirty="0" smtClean="0">
                <a:solidFill>
                  <a:srgbClr val="57A64A"/>
                </a:solidFill>
                <a:latin typeface="Courier New" panose="02070309020205020404" pitchFamily="49" charset="0"/>
                <a:ea typeface="Calibri" panose="020F0502020204030204" pitchFamily="34" charset="0"/>
                <a:cs typeface="Courier New" panose="02070309020205020404" pitchFamily="49" charset="0"/>
              </a:rPr>
              <a:t>already </a:t>
            </a:r>
            <a:r>
              <a:rPr lang="en-US" b="1" dirty="0">
                <a:solidFill>
                  <a:srgbClr val="57A64A"/>
                </a:solidFill>
                <a:latin typeface="Courier New" panose="02070309020205020404" pitchFamily="49" charset="0"/>
                <a:ea typeface="Calibri" panose="020F0502020204030204" pitchFamily="34" charset="0"/>
                <a:cs typeface="Courier New" panose="02070309020205020404" pitchFamily="49" charset="0"/>
              </a:rPr>
              <a:t>retrieved</a:t>
            </a:r>
            <a:r>
              <a:rPr lang="en-US" b="1" dirty="0" smtClean="0">
                <a:solidFill>
                  <a:srgbClr val="57A64A"/>
                </a:solidFill>
                <a:latin typeface="Courier New" panose="02070309020205020404" pitchFamily="49" charset="0"/>
                <a:ea typeface="Calibri" panose="020F0502020204030204" pitchFamily="34" charset="0"/>
                <a:cs typeface="Courier New" panose="02070309020205020404" pitchFamily="49" charset="0"/>
              </a:rPr>
              <a:t>...</a:t>
            </a:r>
            <a:endParaRPr lang="en-US" b="1" dirty="0" smtClean="0">
              <a:solidFill>
                <a:srgbClr val="4EC9B0"/>
              </a:solidFill>
              <a:latin typeface="Courier New" panose="02070309020205020404" pitchFamily="49" charset="0"/>
              <a:ea typeface="Calibri" panose="020F0502020204030204" pitchFamily="34" charset="0"/>
              <a:cs typeface="Courier New" panose="02070309020205020404" pitchFamily="49" charset="0"/>
            </a:endParaRPr>
          </a:p>
          <a:p>
            <a:pPr>
              <a:lnSpc>
                <a:spcPct val="107000"/>
              </a:lnSpc>
              <a:spcAft>
                <a:spcPts val="0"/>
              </a:spcAft>
            </a:pPr>
            <a:r>
              <a:rPr lang="en-US" b="1" dirty="0" err="1" smtClean="0">
                <a:solidFill>
                  <a:srgbClr val="4EC9B0"/>
                </a:solidFill>
                <a:latin typeface="Courier New" panose="02070309020205020404" pitchFamily="49" charset="0"/>
                <a:ea typeface="Calibri" panose="020F0502020204030204" pitchFamily="34" charset="0"/>
                <a:cs typeface="Courier New" panose="02070309020205020404" pitchFamily="49" charset="0"/>
              </a:rPr>
              <a:t>CloudBlobContainer</a:t>
            </a:r>
            <a:r>
              <a:rPr lang="en-US" b="1" dirty="0" smtClean="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a:solidFill>
                  <a:schemeClr val="tx1"/>
                </a:solidFill>
                <a:latin typeface="Courier New" panose="02070309020205020404" pitchFamily="49" charset="0"/>
                <a:ea typeface="Calibri" panose="020F0502020204030204" pitchFamily="34" charset="0"/>
                <a:cs typeface="Courier New" panose="02070309020205020404" pitchFamily="49" charset="0"/>
              </a:rPr>
              <a:t>container = 	</a:t>
            </a:r>
            <a:r>
              <a:rPr lang="en-US" b="1" dirty="0" err="1">
                <a:solidFill>
                  <a:schemeClr val="tx1"/>
                </a:solidFill>
                <a:latin typeface="Courier New" panose="02070309020205020404" pitchFamily="49" charset="0"/>
                <a:ea typeface="Calibri" panose="020F0502020204030204" pitchFamily="34" charset="0"/>
                <a:cs typeface="Courier New" panose="02070309020205020404" pitchFamily="49" charset="0"/>
              </a:rPr>
              <a:t>blobClient.GetContainerReference</a:t>
            </a:r>
            <a:r>
              <a:rPr lang="en-US" b="1" dirty="0">
                <a:solidFill>
                  <a:schemeClr val="tx1"/>
                </a:solidFill>
                <a:latin typeface="Courier New" panose="02070309020205020404" pitchFamily="49" charset="0"/>
                <a:ea typeface="Calibri" panose="020F0502020204030204" pitchFamily="34" charset="0"/>
                <a:cs typeface="Courier New" panose="02070309020205020404" pitchFamily="49" charset="0"/>
              </a:rPr>
              <a:t>(</a:t>
            </a:r>
            <a:r>
              <a:rPr lang="en-US" b="1" dirty="0">
                <a:solidFill>
                  <a:srgbClr val="D69D85"/>
                </a:solidFill>
                <a:latin typeface="Courier New" panose="02070309020205020404" pitchFamily="49" charset="0"/>
                <a:ea typeface="Calibri" panose="020F0502020204030204" pitchFamily="34" charset="0"/>
                <a:cs typeface="Courier New" panose="02070309020205020404" pitchFamily="49" charset="0"/>
              </a:rPr>
              <a:t>"</a:t>
            </a:r>
            <a:r>
              <a:rPr lang="en-US" b="1" dirty="0" err="1">
                <a:solidFill>
                  <a:srgbClr val="D69D85"/>
                </a:solidFill>
                <a:latin typeface="Courier New" panose="02070309020205020404" pitchFamily="49" charset="0"/>
                <a:ea typeface="Calibri" panose="020F0502020204030204" pitchFamily="34" charset="0"/>
                <a:cs typeface="Courier New" panose="02070309020205020404" pitchFamily="49" charset="0"/>
              </a:rPr>
              <a:t>ContainerName</a:t>
            </a:r>
            <a:r>
              <a:rPr lang="en-US" b="1" dirty="0" smtClean="0">
                <a:solidFill>
                  <a:srgbClr val="D69D85"/>
                </a:solidFill>
                <a:latin typeface="Courier New" panose="02070309020205020404" pitchFamily="49" charset="0"/>
                <a:ea typeface="Calibri" panose="020F0502020204030204" pitchFamily="34" charset="0"/>
                <a:cs typeface="Courier New" panose="02070309020205020404" pitchFamily="49" charset="0"/>
              </a:rPr>
              <a:t>"</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a:t>
            </a:r>
          </a:p>
          <a:p>
            <a:pPr>
              <a:lnSpc>
                <a:spcPct val="107000"/>
              </a:lnSpc>
              <a:spcAft>
                <a:spcPts val="0"/>
              </a:spcAft>
            </a:pPr>
            <a:r>
              <a:rPr lang="en-US" b="1" dirty="0" err="1" smtClean="0">
                <a:solidFill>
                  <a:srgbClr val="4EC9B0"/>
                </a:solidFill>
                <a:latin typeface="Courier New" panose="02070309020205020404" pitchFamily="49" charset="0"/>
                <a:ea typeface="Calibri" panose="020F0502020204030204" pitchFamily="34" charset="0"/>
                <a:cs typeface="Courier New" panose="02070309020205020404" pitchFamily="49" charset="0"/>
              </a:rPr>
              <a:t>CloudBlockBlob</a:t>
            </a:r>
            <a:r>
              <a:rPr lang="en-US" b="1" dirty="0" smtClean="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err="1">
                <a:solidFill>
                  <a:schemeClr val="tx1"/>
                </a:solidFill>
                <a:latin typeface="Courier New" panose="02070309020205020404" pitchFamily="49" charset="0"/>
                <a:ea typeface="Calibri" panose="020F0502020204030204" pitchFamily="34" charset="0"/>
                <a:cs typeface="Courier New" panose="02070309020205020404" pitchFamily="49" charset="0"/>
              </a:rPr>
              <a:t>img</a:t>
            </a:r>
            <a:r>
              <a:rPr lang="en-US" b="1" dirty="0">
                <a:solidFill>
                  <a:schemeClr val="tx1"/>
                </a:solidFill>
                <a:latin typeface="Courier New" panose="02070309020205020404" pitchFamily="49" charset="0"/>
                <a:ea typeface="Calibri" panose="020F0502020204030204" pitchFamily="34" charset="0"/>
                <a:cs typeface="Courier New" panose="02070309020205020404" pitchFamily="49" charset="0"/>
              </a:rPr>
              <a:t> </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 (</a:t>
            </a:r>
            <a:r>
              <a:rPr lang="en-US" b="1" dirty="0" err="1" smtClean="0">
                <a:solidFill>
                  <a:srgbClr val="4EC9B0"/>
                </a:solidFill>
                <a:latin typeface="Courier New" panose="02070309020205020404" pitchFamily="49" charset="0"/>
                <a:ea typeface="Calibri" panose="020F0502020204030204" pitchFamily="34" charset="0"/>
                <a:cs typeface="Courier New" panose="02070309020205020404" pitchFamily="49" charset="0"/>
              </a:rPr>
              <a:t>CloudBlockBlob</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)container</a:t>
            </a:r>
          </a:p>
          <a:p>
            <a:pPr>
              <a:lnSpc>
                <a:spcPct val="107000"/>
              </a:lnSpc>
              <a:spcAft>
                <a:spcPts val="0"/>
              </a:spcAft>
            </a:pP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a:t>
            </a:r>
            <a:r>
              <a:rPr lang="en-US" b="1" dirty="0" err="1">
                <a:solidFill>
                  <a:schemeClr val="tx1"/>
                </a:solidFill>
                <a:latin typeface="Courier New" panose="02070309020205020404" pitchFamily="49" charset="0"/>
                <a:ea typeface="Calibri" panose="020F0502020204030204" pitchFamily="34" charset="0"/>
                <a:cs typeface="Courier New" panose="02070309020205020404" pitchFamily="49" charset="0"/>
              </a:rPr>
              <a:t>GetBlobReferenceFromServer</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a:t>
            </a:r>
            <a:r>
              <a:rPr lang="en-US" b="1" dirty="0" smtClean="0">
                <a:solidFill>
                  <a:srgbClr val="D69D85"/>
                </a:solidFill>
                <a:latin typeface="Courier New" panose="02070309020205020404" pitchFamily="49" charset="0"/>
                <a:ea typeface="Calibri" panose="020F0502020204030204" pitchFamily="34" charset="0"/>
                <a:cs typeface="Courier New" panose="02070309020205020404" pitchFamily="49" charset="0"/>
              </a:rPr>
              <a:t>"File1"</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a:t>
            </a:r>
            <a:endParaRPr lang="en-US" b="1" dirty="0">
              <a:solidFill>
                <a:schemeClr val="tx1"/>
              </a:solidFill>
              <a:latin typeface="Courier New" panose="02070309020205020404" pitchFamily="49" charset="0"/>
              <a:ea typeface="Calibri" panose="020F0502020204030204" pitchFamily="34" charset="0"/>
              <a:cs typeface="Courier New" panose="02070309020205020404" pitchFamily="49" charset="0"/>
            </a:endParaRPr>
          </a:p>
          <a:p>
            <a:pPr>
              <a:lnSpc>
                <a:spcPct val="107000"/>
              </a:lnSpc>
              <a:spcAft>
                <a:spcPts val="0"/>
              </a:spcAft>
            </a:pPr>
            <a:r>
              <a:rPr lang="en-US" b="1" dirty="0" err="1" smtClean="0">
                <a:solidFill>
                  <a:srgbClr val="4EC9B0"/>
                </a:solidFill>
                <a:latin typeface="Courier New" panose="02070309020205020404" pitchFamily="49" charset="0"/>
                <a:ea typeface="Calibri" panose="020F0502020204030204" pitchFamily="34" charset="0"/>
                <a:cs typeface="Courier New" panose="02070309020205020404" pitchFamily="49" charset="0"/>
              </a:rPr>
              <a:t>CloudBlockBlob</a:t>
            </a:r>
            <a:r>
              <a:rPr lang="en-US" b="1" dirty="0" smtClean="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img2 =</a:t>
            </a:r>
            <a:r>
              <a:rPr lang="en-US" b="1" dirty="0">
                <a:solidFill>
                  <a:schemeClr val="tx1"/>
                </a:solidFill>
                <a:latin typeface="Courier New" panose="02070309020205020404" pitchFamily="49" charset="0"/>
                <a:ea typeface="Calibri" panose="020F0502020204030204" pitchFamily="34" charset="0"/>
                <a:cs typeface="Courier New" panose="02070309020205020404" pitchFamily="49" charset="0"/>
              </a:rPr>
              <a:t> </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a:t>
            </a:r>
            <a:r>
              <a:rPr lang="en-US" b="1" dirty="0" err="1" smtClean="0">
                <a:solidFill>
                  <a:srgbClr val="4EC9B0"/>
                </a:solidFill>
                <a:latin typeface="Courier New" panose="02070309020205020404" pitchFamily="49" charset="0"/>
                <a:ea typeface="Calibri" panose="020F0502020204030204" pitchFamily="34" charset="0"/>
                <a:cs typeface="Courier New" panose="02070309020205020404" pitchFamily="49" charset="0"/>
              </a:rPr>
              <a:t>CloudBlockBlob</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a:t>
            </a:r>
            <a:r>
              <a:rPr lang="en-US" b="1" dirty="0" err="1" smtClean="0">
                <a:solidFill>
                  <a:schemeClr val="tx1"/>
                </a:solidFill>
                <a:latin typeface="Courier New" panose="02070309020205020404" pitchFamily="49" charset="0"/>
                <a:ea typeface="Calibri" panose="020F0502020204030204" pitchFamily="34" charset="0"/>
                <a:cs typeface="Courier New" panose="02070309020205020404" pitchFamily="49" charset="0"/>
              </a:rPr>
              <a:t>dir</a:t>
            </a:r>
            <a:endPar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endParaRPr>
          </a:p>
          <a:p>
            <a:pPr>
              <a:lnSpc>
                <a:spcPct val="107000"/>
              </a:lnSpc>
              <a:spcAft>
                <a:spcPts val="0"/>
              </a:spcAft>
            </a:pPr>
            <a:r>
              <a:rPr lang="en-US" b="1" dirty="0">
                <a:solidFill>
                  <a:schemeClr val="tx1"/>
                </a:solidFill>
                <a:latin typeface="Courier New" panose="02070309020205020404" pitchFamily="49" charset="0"/>
                <a:ea typeface="Calibri" panose="020F0502020204030204" pitchFamily="34" charset="0"/>
                <a:cs typeface="Courier New" panose="02070309020205020404" pitchFamily="49" charset="0"/>
              </a:rPr>
              <a:t>	</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a:t>
            </a:r>
            <a:r>
              <a:rPr lang="en-US" b="1" dirty="0" err="1">
                <a:solidFill>
                  <a:schemeClr val="tx1"/>
                </a:solidFill>
                <a:latin typeface="Courier New" panose="02070309020205020404" pitchFamily="49" charset="0"/>
                <a:ea typeface="Calibri" panose="020F0502020204030204" pitchFamily="34" charset="0"/>
                <a:cs typeface="Courier New" panose="02070309020205020404" pitchFamily="49" charset="0"/>
              </a:rPr>
              <a:t>GetBlockBlobReference</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a:t>
            </a:r>
            <a:r>
              <a:rPr lang="en-US" b="1" dirty="0" smtClean="0">
                <a:solidFill>
                  <a:srgbClr val="D69D85"/>
                </a:solidFill>
                <a:latin typeface="Courier New" panose="02070309020205020404" pitchFamily="49" charset="0"/>
                <a:ea typeface="Calibri" panose="020F0502020204030204" pitchFamily="34" charset="0"/>
                <a:cs typeface="Courier New" panose="02070309020205020404" pitchFamily="49" charset="0"/>
              </a:rPr>
              <a:t>"File2"</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a:t>
            </a:r>
          </a:p>
          <a:p>
            <a:pPr>
              <a:lnSpc>
                <a:spcPct val="107000"/>
              </a:lnSpc>
              <a:spcAft>
                <a:spcPts val="0"/>
              </a:spcAft>
            </a:pPr>
            <a:r>
              <a:rPr lang="en-US" b="1" dirty="0">
                <a:solidFill>
                  <a:srgbClr val="569CD6"/>
                </a:solidFill>
                <a:latin typeface="Courier New" panose="02070309020205020404" pitchFamily="49" charset="0"/>
                <a:ea typeface="Calibri" panose="020F0502020204030204" pitchFamily="34" charset="0"/>
                <a:cs typeface="Courier New" panose="02070309020205020404" pitchFamily="49" charset="0"/>
              </a:rPr>
              <a:t>if</a:t>
            </a:r>
            <a:r>
              <a:rPr lang="en-US" b="1" dirty="0">
                <a:solidFill>
                  <a:srgbClr val="DCDCDC"/>
                </a:solidFill>
                <a:latin typeface="Courier New" panose="02070309020205020404" pitchFamily="49" charset="0"/>
                <a:ea typeface="Calibri" panose="020F0502020204030204" pitchFamily="34" charset="0"/>
                <a:cs typeface="Courier New" panose="02070309020205020404" pitchFamily="49" charset="0"/>
              </a:rPr>
              <a:t> </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a:t>
            </a:r>
            <a:r>
              <a:rPr lang="en-US" b="1" dirty="0" err="1" smtClean="0">
                <a:solidFill>
                  <a:schemeClr val="tx1"/>
                </a:solidFill>
                <a:latin typeface="Courier New" panose="02070309020205020404" pitchFamily="49" charset="0"/>
                <a:ea typeface="Calibri" panose="020F0502020204030204" pitchFamily="34" charset="0"/>
                <a:cs typeface="Courier New" panose="02070309020205020404" pitchFamily="49" charset="0"/>
              </a:rPr>
              <a:t>imgThumb.Exists</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a:t>
            </a:r>
            <a:r>
              <a:rPr lang="en-US" b="1" dirty="0">
                <a:solidFill>
                  <a:schemeClr val="tx1"/>
                </a:solidFill>
                <a:latin typeface="Courier New" panose="02070309020205020404" pitchFamily="49" charset="0"/>
                <a:ea typeface="Calibri" panose="020F0502020204030204" pitchFamily="34" charset="0"/>
                <a:cs typeface="Courier New" panose="02070309020205020404" pitchFamily="49" charset="0"/>
              </a:rPr>
              <a:t> </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a:t>
            </a:r>
            <a:endParaRPr lang="en-US" b="1" dirty="0">
              <a:solidFill>
                <a:schemeClr val="tx1"/>
              </a:solidFill>
              <a:latin typeface="Courier New" panose="02070309020205020404" pitchFamily="49" charset="0"/>
              <a:ea typeface="Calibri" panose="020F0502020204030204" pitchFamily="34" charset="0"/>
              <a:cs typeface="Courier New" panose="02070309020205020404" pitchFamily="49" charset="0"/>
            </a:endParaRPr>
          </a:p>
          <a:p>
            <a:pPr>
              <a:lnSpc>
                <a:spcPct val="107000"/>
              </a:lnSpc>
              <a:spcAft>
                <a:spcPts val="0"/>
              </a:spcAft>
            </a:pP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    img2.StartCopyFromBlob(</a:t>
            </a:r>
            <a:r>
              <a:rPr lang="en-US" b="1" dirty="0" err="1" smtClean="0">
                <a:solidFill>
                  <a:schemeClr val="tx1"/>
                </a:solidFill>
                <a:latin typeface="Courier New" panose="02070309020205020404" pitchFamily="49" charset="0"/>
                <a:ea typeface="Calibri" panose="020F0502020204030204" pitchFamily="34" charset="0"/>
                <a:cs typeface="Courier New" panose="02070309020205020404" pitchFamily="49" charset="0"/>
              </a:rPr>
              <a:t>img</a:t>
            </a: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 </a:t>
            </a:r>
          </a:p>
          <a:p>
            <a:pPr>
              <a:lnSpc>
                <a:spcPct val="107000"/>
              </a:lnSpc>
              <a:spcAft>
                <a:spcPts val="0"/>
              </a:spcAft>
            </a:pPr>
            <a:r>
              <a:rPr lang="en-US" b="1" dirty="0" smtClean="0">
                <a:solidFill>
                  <a:schemeClr val="tx1"/>
                </a:solidFill>
                <a:latin typeface="Courier New" panose="02070309020205020404" pitchFamily="49" charset="0"/>
                <a:ea typeface="Calibri" panose="020F0502020204030204" pitchFamily="34" charset="0"/>
                <a:cs typeface="Courier New" panose="02070309020205020404" pitchFamily="49" charset="0"/>
              </a:rPr>
              <a:t>}</a:t>
            </a:r>
            <a:endParaRPr lang="en-US" b="1" dirty="0">
              <a:solidFill>
                <a:schemeClr val="tx1"/>
              </a:solidFill>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1890352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Blob Storage Management</a:t>
            </a:r>
          </a:p>
        </p:txBody>
      </p:sp>
      <p:sp>
        <p:nvSpPr>
          <p:cNvPr id="18434" name="Espace réservé du contenu 2"/>
          <p:cNvSpPr>
            <a:spLocks noGrp="1"/>
          </p:cNvSpPr>
          <p:nvPr>
            <p:ph idx="1"/>
          </p:nvPr>
        </p:nvSpPr>
        <p:spPr/>
        <p:txBody>
          <a:bodyPr anchor="t"/>
          <a:lstStyle/>
          <a:p>
            <a:pPr defTabSz="914400">
              <a:spcAft>
                <a:spcPct val="30000"/>
              </a:spcAft>
              <a:buSzPct val="75000"/>
              <a:defRPr/>
            </a:pPr>
            <a:r>
              <a:rPr lang="fr-FR" kern="0" dirty="0" smtClean="0"/>
              <a:t>More information : </a:t>
            </a:r>
          </a:p>
          <a:p>
            <a:pPr marL="0" indent="0" defTabSz="914400">
              <a:spcAft>
                <a:spcPct val="30000"/>
              </a:spcAft>
              <a:buSzPct val="75000"/>
              <a:buNone/>
              <a:defRPr/>
            </a:pPr>
            <a:r>
              <a:rPr lang="fr-FR" kern="0" dirty="0">
                <a:hlinkClick r:id="rId3"/>
              </a:rPr>
              <a:t>https</a:t>
            </a:r>
            <a:r>
              <a:rPr lang="fr-FR" kern="0">
                <a:hlinkClick r:id="rId3"/>
              </a:rPr>
              <a:t>://</a:t>
            </a:r>
            <a:r>
              <a:rPr lang="fr-FR" kern="0" smtClean="0">
                <a:hlinkClick r:id="rId3"/>
              </a:rPr>
              <a:t>azure.microsoft.com/fr-fr/documentation/articles/storage-dotnet-how-to-use-blobs</a:t>
            </a:r>
            <a:endParaRPr lang="fr-FR" kern="0"/>
          </a:p>
          <a:p>
            <a:pPr marL="0" indent="0" defTabSz="914400">
              <a:spcAft>
                <a:spcPct val="30000"/>
              </a:spcAft>
              <a:buSzPct val="75000"/>
              <a:buNone/>
              <a:defRPr/>
            </a:pPr>
            <a:endParaRPr lang="fr-FR" kern="0" dirty="0" smtClean="0"/>
          </a:p>
          <a:p>
            <a:pPr marL="0" indent="0" defTabSz="914400">
              <a:spcAft>
                <a:spcPct val="30000"/>
              </a:spcAft>
              <a:buSzPct val="75000"/>
              <a:buNone/>
              <a:defRPr/>
            </a:pPr>
            <a:endParaRPr lang="en-US" kern="0" dirty="0" smtClean="0"/>
          </a:p>
        </p:txBody>
      </p:sp>
      <p:sp>
        <p:nvSpPr>
          <p:cNvPr id="18435" name="Espace réservé du contenu 3"/>
          <p:cNvSpPr>
            <a:spLocks noGrp="1"/>
          </p:cNvSpPr>
          <p:nvPr>
            <p:ph sz="quarter" idx="13"/>
          </p:nvPr>
        </p:nvSpPr>
        <p:spPr/>
        <p:txBody>
          <a:bodyPr/>
          <a:lstStyle/>
          <a:p>
            <a:r>
              <a:rPr lang="fr-FR" dirty="0" smtClean="0"/>
              <a:t>Focus on </a:t>
            </a:r>
            <a:r>
              <a:rPr lang="fr-FR" dirty="0" err="1" smtClean="0"/>
              <a:t>Worker</a:t>
            </a:r>
            <a:r>
              <a:rPr lang="fr-FR" dirty="0" smtClean="0"/>
              <a:t> </a:t>
            </a:r>
            <a:r>
              <a:rPr lang="fr-FR" dirty="0" err="1" smtClean="0"/>
              <a:t>Roles</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7278863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Image 6" descr="interrogation4.png"/>
          <p:cNvPicPr>
            <a:picLocks noChangeAspect="1"/>
          </p:cNvPicPr>
          <p:nvPr/>
        </p:nvPicPr>
        <p:blipFill rotWithShape="1">
          <a:blip r:embed="rId3" cstate="print">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23322446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Exercises</a:t>
            </a:r>
            <a:endParaRPr lang="en-US"/>
          </a:p>
        </p:txBody>
      </p:sp>
      <p:sp>
        <p:nvSpPr>
          <p:cNvPr id="3" name="Espace réservé du contenu 2"/>
          <p:cNvSpPr>
            <a:spLocks noGrp="1"/>
          </p:cNvSpPr>
          <p:nvPr>
            <p:ph idx="1"/>
          </p:nvPr>
        </p:nvSpPr>
        <p:spPr/>
        <p:txBody>
          <a:bodyPr/>
          <a:lstStyle/>
          <a:p>
            <a:r>
              <a:rPr lang="en-US" sz="2800" dirty="0" smtClean="0"/>
              <a:t>Connect to your Blob Storage</a:t>
            </a:r>
          </a:p>
          <a:p>
            <a:pPr lvl="1"/>
            <a:r>
              <a:rPr lang="fr-FR" dirty="0" err="1" smtClean="0"/>
              <a:t>Implement</a:t>
            </a:r>
            <a:r>
              <a:rPr lang="fr-FR" dirty="0" smtClean="0"/>
              <a:t> the </a:t>
            </a:r>
            <a:r>
              <a:rPr lang="fr-FR" dirty="0" err="1" smtClean="0"/>
              <a:t>following</a:t>
            </a:r>
            <a:r>
              <a:rPr lang="fr-FR" dirty="0" smtClean="0"/>
              <a:t> actions:</a:t>
            </a:r>
          </a:p>
          <a:p>
            <a:pPr lvl="2">
              <a:lnSpc>
                <a:spcPct val="150000"/>
              </a:lnSpc>
            </a:pPr>
            <a:r>
              <a:rPr lang="fr-FR" dirty="0" err="1" smtClean="0"/>
              <a:t>Upload</a:t>
            </a:r>
            <a:r>
              <a:rPr lang="fr-FR" dirty="0" smtClean="0"/>
              <a:t> a file </a:t>
            </a:r>
            <a:r>
              <a:rPr lang="fr-FR" dirty="0" err="1" smtClean="0"/>
              <a:t>from</a:t>
            </a:r>
            <a:r>
              <a:rPr lang="fr-FR" dirty="0" smtClean="0"/>
              <a:t> </a:t>
            </a:r>
            <a:r>
              <a:rPr lang="fr-FR" dirty="0" err="1" smtClean="0"/>
              <a:t>your</a:t>
            </a:r>
            <a:r>
              <a:rPr lang="fr-FR" dirty="0" smtClean="0"/>
              <a:t> local system</a:t>
            </a:r>
          </a:p>
          <a:p>
            <a:pPr lvl="2">
              <a:lnSpc>
                <a:spcPct val="150000"/>
              </a:lnSpc>
            </a:pPr>
            <a:r>
              <a:rPr lang="fr-FR" dirty="0" err="1" smtClean="0"/>
              <a:t>Download</a:t>
            </a:r>
            <a:r>
              <a:rPr lang="fr-FR" dirty="0" smtClean="0"/>
              <a:t> a file to </a:t>
            </a:r>
            <a:r>
              <a:rPr lang="fr-FR" dirty="0" err="1" smtClean="0"/>
              <a:t>your</a:t>
            </a:r>
            <a:r>
              <a:rPr lang="fr-FR" dirty="0" smtClean="0"/>
              <a:t> local system</a:t>
            </a:r>
          </a:p>
          <a:p>
            <a:pPr lvl="2">
              <a:lnSpc>
                <a:spcPct val="150000"/>
              </a:lnSpc>
            </a:pPr>
            <a:r>
              <a:rPr lang="fr-FR" dirty="0" err="1" smtClean="0"/>
              <a:t>Create</a:t>
            </a:r>
            <a:r>
              <a:rPr lang="fr-FR" dirty="0" smtClean="0"/>
              <a:t> a </a:t>
            </a:r>
            <a:r>
              <a:rPr lang="fr-FR" dirty="0" err="1" smtClean="0"/>
              <a:t>folder</a:t>
            </a:r>
            <a:r>
              <a:rPr lang="fr-FR" dirty="0" smtClean="0"/>
              <a:t> in the Blob Storage</a:t>
            </a:r>
          </a:p>
          <a:p>
            <a:pPr lvl="2">
              <a:lnSpc>
                <a:spcPct val="150000"/>
              </a:lnSpc>
            </a:pPr>
            <a:r>
              <a:rPr lang="fr-FR" dirty="0" smtClean="0"/>
              <a:t>Copy a file in the Blob Storage</a:t>
            </a:r>
          </a:p>
          <a:p>
            <a:pPr lvl="2">
              <a:lnSpc>
                <a:spcPct val="150000"/>
              </a:lnSpc>
            </a:pPr>
            <a:r>
              <a:rPr lang="fr-FR" dirty="0" smtClean="0"/>
              <a:t>List </a:t>
            </a:r>
            <a:r>
              <a:rPr lang="fr-FR" dirty="0" err="1" smtClean="0"/>
              <a:t>every</a:t>
            </a:r>
            <a:r>
              <a:rPr lang="fr-FR" dirty="0" smtClean="0"/>
              <a:t> Blobs in the Blob Storage (use the container to do </a:t>
            </a:r>
            <a:r>
              <a:rPr lang="fr-FR" dirty="0" err="1" smtClean="0"/>
              <a:t>so</a:t>
            </a:r>
            <a:r>
              <a:rPr lang="fr-FR" dirty="0" smtClean="0"/>
              <a:t>)</a:t>
            </a:r>
            <a:endParaRPr lang="en-US" dirty="0" smtClean="0"/>
          </a:p>
        </p:txBody>
      </p:sp>
      <p:sp>
        <p:nvSpPr>
          <p:cNvPr id="4" name="Espace réservé du contenu 3"/>
          <p:cNvSpPr>
            <a:spLocks noGrp="1"/>
          </p:cNvSpPr>
          <p:nvPr>
            <p:ph sz="quarter" idx="13"/>
          </p:nvPr>
        </p:nvSpPr>
        <p:spPr/>
        <p:txBody>
          <a:bodyPr/>
          <a:lstStyle/>
          <a:p>
            <a:r>
              <a:rPr lang="en-US" dirty="0" smtClean="0"/>
              <a:t>Azure in Depth</a:t>
            </a:r>
            <a:endParaRPr lang="en-US"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725609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Download</a:t>
            </a:r>
            <a:endParaRPr lang="fr-FR" dirty="0" smtClean="0">
              <a:ea typeface="ＭＳ Ｐゴシック" pitchFamily="34" charset="-128"/>
            </a:endParaRPr>
          </a:p>
        </p:txBody>
      </p:sp>
      <p:sp>
        <p:nvSpPr>
          <p:cNvPr id="18434" name="Espace réservé du contenu 2"/>
          <p:cNvSpPr>
            <a:spLocks noGrp="1"/>
          </p:cNvSpPr>
          <p:nvPr>
            <p:ph idx="1"/>
          </p:nvPr>
        </p:nvSpPr>
        <p:spPr/>
        <p:txBody>
          <a:bodyPr anchor="t"/>
          <a:lstStyle/>
          <a:p>
            <a:pPr defTabSz="914400">
              <a:spcAft>
                <a:spcPct val="30000"/>
              </a:spcAft>
              <a:buSzPct val="75000"/>
              <a:defRPr/>
            </a:pPr>
            <a:r>
              <a:rPr lang="en-US" sz="2800" kern="0" dirty="0" smtClean="0"/>
              <a:t>Azure SDK found at:</a:t>
            </a:r>
          </a:p>
          <a:p>
            <a:pPr marL="0" indent="0" algn="ctr" defTabSz="914400">
              <a:spcAft>
                <a:spcPct val="30000"/>
              </a:spcAft>
              <a:buSzPct val="75000"/>
              <a:buNone/>
              <a:defRPr/>
            </a:pPr>
            <a:r>
              <a:rPr lang="en-US" kern="0" dirty="0" smtClean="0">
                <a:hlinkClick r:id="rId3"/>
              </a:rPr>
              <a:t>https://azure.microsoft.com/fr-fr/downloads/</a:t>
            </a:r>
            <a:endParaRPr lang="en-US" kern="0" dirty="0" smtClean="0"/>
          </a:p>
          <a:p>
            <a:pPr lvl="1" defTabSz="914400">
              <a:spcAft>
                <a:spcPct val="30000"/>
              </a:spcAft>
              <a:buSzPct val="75000"/>
              <a:defRPr/>
            </a:pPr>
            <a:endParaRPr lang="fr-FR" sz="2400" kern="0" dirty="0" smtClean="0"/>
          </a:p>
          <a:p>
            <a:pPr defTabSz="914400">
              <a:spcAft>
                <a:spcPct val="30000"/>
              </a:spcAft>
              <a:buSzPct val="75000"/>
              <a:defRPr/>
            </a:pPr>
            <a:r>
              <a:rPr lang="fr-FR" sz="2800" kern="0" dirty="0" err="1" smtClean="0"/>
              <a:t>WebPI</a:t>
            </a:r>
            <a:r>
              <a:rPr lang="fr-FR" sz="2800" kern="0" dirty="0" smtClean="0"/>
              <a:t> </a:t>
            </a:r>
            <a:r>
              <a:rPr lang="fr-FR" sz="2800" kern="0" dirty="0" err="1" smtClean="0"/>
              <a:t>will</a:t>
            </a:r>
            <a:r>
              <a:rPr lang="fr-FR" sz="2800" kern="0" dirty="0" smtClean="0"/>
              <a:t> </a:t>
            </a:r>
            <a:r>
              <a:rPr lang="fr-FR" sz="2800" kern="0" dirty="0" err="1" smtClean="0"/>
              <a:t>install</a:t>
            </a:r>
            <a:r>
              <a:rPr lang="fr-FR" sz="2800" kern="0" dirty="0" smtClean="0"/>
              <a:t> </a:t>
            </a:r>
            <a:r>
              <a:rPr lang="fr-FR" sz="2800" kern="0" dirty="0" err="1" smtClean="0"/>
              <a:t>necessary</a:t>
            </a:r>
            <a:r>
              <a:rPr lang="fr-FR" sz="2800" kern="0" dirty="0" smtClean="0"/>
              <a:t> </a:t>
            </a:r>
            <a:r>
              <a:rPr lang="fr-FR" sz="2800" kern="0" dirty="0" err="1" smtClean="0"/>
              <a:t>elements</a:t>
            </a:r>
            <a:r>
              <a:rPr lang="fr-FR" sz="2800" kern="0" dirty="0" smtClean="0"/>
              <a:t> in VS</a:t>
            </a:r>
            <a:endParaRPr lang="en-US" sz="2800" kern="0" dirty="0"/>
          </a:p>
        </p:txBody>
      </p:sp>
      <p:sp>
        <p:nvSpPr>
          <p:cNvPr id="18435" name="Espace réservé du contenu 3"/>
          <p:cNvSpPr>
            <a:spLocks noGrp="1"/>
          </p:cNvSpPr>
          <p:nvPr>
            <p:ph sz="quarter" idx="13"/>
          </p:nvPr>
        </p:nvSpPr>
        <p:spPr/>
        <p:txBody>
          <a:bodyPr/>
          <a:lstStyle/>
          <a:p>
            <a:r>
              <a:rPr lang="fr-FR" dirty="0" smtClean="0"/>
              <a:t>Azure </a:t>
            </a:r>
            <a:r>
              <a:rPr lang="fr-FR" dirty="0" err="1" smtClean="0"/>
              <a:t>Emulator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07865034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The End</a:t>
            </a:r>
            <a:endParaRPr lang="en-US" dirty="0"/>
          </a:p>
        </p:txBody>
      </p:sp>
      <p:sp>
        <p:nvSpPr>
          <p:cNvPr id="4" name="Espace réservé du contenu 3"/>
          <p:cNvSpPr>
            <a:spLocks noGrp="1"/>
          </p:cNvSpPr>
          <p:nvPr>
            <p:ph sz="quarter" idx="13"/>
          </p:nvPr>
        </p:nvSpPr>
        <p:spPr/>
        <p:txBody>
          <a:bodyPr/>
          <a:lstStyle/>
          <a:p>
            <a:pPr>
              <a:defRPr/>
            </a:pPr>
            <a:r>
              <a:rPr lang="en-US" dirty="0" smtClean="0">
                <a:ea typeface="MS PGothic" charset="0"/>
                <a:cs typeface="Myriad Pro"/>
              </a:rPr>
              <a:t>Azure in Depth</a:t>
            </a:r>
          </a:p>
        </p:txBody>
      </p:sp>
      <p:pic>
        <p:nvPicPr>
          <p:cNvPr id="16386" name="Picture 2" descr="D:\Users\Renaud\Desktop\StageFinEtudesSupinfo\Icons-New\v3\Min\Conclusi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Espace réservé du contenu 2"/>
          <p:cNvSpPr>
            <a:spLocks noGrp="1"/>
          </p:cNvSpPr>
          <p:nvPr>
            <p:ph idx="1"/>
          </p:nvPr>
        </p:nvSpPr>
        <p:spPr>
          <a:xfrm>
            <a:off x="323528" y="1128713"/>
            <a:ext cx="8569647" cy="4230687"/>
          </a:xfrm>
        </p:spPr>
        <p:txBody>
          <a:bodyPr/>
          <a:lstStyle/>
          <a:p>
            <a:pPr marL="0" indent="0" algn="ctr">
              <a:buNone/>
            </a:pPr>
            <a:endParaRPr lang="en-US" sz="2400" dirty="0" smtClean="0"/>
          </a:p>
          <a:p>
            <a:pPr marL="0" indent="0" algn="ctr">
              <a:buNone/>
            </a:pPr>
            <a:endParaRPr lang="en-US" sz="2400" dirty="0" smtClean="0"/>
          </a:p>
          <a:p>
            <a:pPr marL="0" indent="0" algn="ctr">
              <a:buNone/>
            </a:pPr>
            <a:endParaRPr lang="en-US" sz="4000" dirty="0" smtClean="0"/>
          </a:p>
          <a:p>
            <a:pPr marL="0" indent="0" algn="ctr">
              <a:buNone/>
            </a:pPr>
            <a:endParaRPr lang="en-US" sz="6000" i="1" dirty="0" smtClean="0"/>
          </a:p>
          <a:p>
            <a:pPr marL="0" indent="0" algn="ctr">
              <a:buNone/>
            </a:pPr>
            <a:r>
              <a:rPr lang="en-US" sz="6000" i="1" dirty="0" smtClean="0"/>
              <a:t>That’s all folks!</a:t>
            </a:r>
            <a:endParaRPr lang="en-US" sz="6000" i="1" dirty="0"/>
          </a:p>
        </p:txBody>
      </p:sp>
      <p:pic>
        <p:nvPicPr>
          <p:cNvPr id="6" name="Image 5"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1800" y="2353444"/>
            <a:ext cx="3065323" cy="1620924"/>
          </a:xfrm>
          <a:prstGeom prst="rect">
            <a:avLst/>
          </a:prstGeom>
        </p:spPr>
      </p:pic>
    </p:spTree>
    <p:extLst>
      <p:ext uri="{BB962C8B-B14F-4D97-AF65-F5344CB8AC3E}">
        <p14:creationId xmlns:p14="http://schemas.microsoft.com/office/powerpoint/2010/main" val="1534038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Does</a:t>
            </a:r>
            <a:r>
              <a:rPr lang="fr-FR" dirty="0" smtClean="0">
                <a:ea typeface="ＭＳ Ｐゴシック" pitchFamily="34" charset="-128"/>
              </a:rPr>
              <a:t> </a:t>
            </a:r>
            <a:r>
              <a:rPr lang="fr-FR" dirty="0" err="1" smtClean="0">
                <a:ea typeface="ＭＳ Ｐゴシック" pitchFamily="34" charset="-128"/>
              </a:rPr>
              <a:t>it</a:t>
            </a:r>
            <a:r>
              <a:rPr lang="fr-FR" dirty="0" smtClean="0">
                <a:ea typeface="ＭＳ Ｐゴシック" pitchFamily="34" charset="-128"/>
              </a:rPr>
              <a:t> </a:t>
            </a:r>
            <a:r>
              <a:rPr lang="fr-FR" dirty="0" err="1" smtClean="0">
                <a:ea typeface="ＭＳ Ｐゴシック" pitchFamily="34" charset="-128"/>
              </a:rPr>
              <a:t>work</a:t>
            </a:r>
            <a:r>
              <a:rPr lang="fr-FR" dirty="0">
                <a:ea typeface="ＭＳ Ｐゴシック" pitchFamily="34" charset="-128"/>
              </a:rPr>
              <a:t>?</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t>Azure </a:t>
            </a:r>
            <a:r>
              <a:rPr lang="fr-FR" dirty="0" err="1" smtClean="0"/>
              <a:t>Emulator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Image 2"/>
          <p:cNvPicPr>
            <a:picLocks noChangeAspect="1"/>
          </p:cNvPicPr>
          <p:nvPr/>
        </p:nvPicPr>
        <p:blipFill rotWithShape="1">
          <a:blip r:embed="rId4"/>
          <a:srcRect r="26827" b="43705"/>
          <a:stretch/>
        </p:blipFill>
        <p:spPr>
          <a:xfrm>
            <a:off x="738156" y="1003300"/>
            <a:ext cx="7667689" cy="4109255"/>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1043608" y="3433564"/>
            <a:ext cx="1944216" cy="504056"/>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80840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Azure Storage</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fr-FR" dirty="0" smtClean="0">
                <a:latin typeface="Myriad Pro"/>
                <a:ea typeface="MS PGothic" charset="0"/>
                <a:cs typeface="Myriad Pro"/>
              </a:rPr>
              <a:t>Azure in </a:t>
            </a:r>
            <a:r>
              <a:rPr lang="fr-FR" dirty="0" err="1" smtClean="0">
                <a:latin typeface="Myriad Pro"/>
                <a:ea typeface="MS PGothic" charset="0"/>
                <a:cs typeface="Myriad Pro"/>
              </a:rPr>
              <a:t>Depth</a:t>
            </a:r>
            <a:endParaRPr lang="en-US" dirty="0" smtClean="0">
              <a:latin typeface="Myriad Pro"/>
              <a:ea typeface="MS PGothic" charset="0"/>
              <a:cs typeface="Myriad Pro"/>
            </a:endParaRPr>
          </a:p>
        </p:txBody>
      </p:sp>
      <p:pic>
        <p:nvPicPr>
          <p:cNvPr id="1026" name="Picture 2" descr="http://images.halloweencostumes.com/blog/images/481/722-1/diy-metal-gear-solid-box-finishe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2240" y="2857500"/>
            <a:ext cx="2242914" cy="2242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772657"/>
      </p:ext>
    </p:extLst>
  </p:cSld>
  <p:clrMapOvr>
    <a:masterClrMapping/>
  </p:clrMapOvr>
  <p:timing>
    <p:tnLst>
      <p:par>
        <p:cTn id="1" dur="indefinite" restart="never" nodeType="tmRoot"/>
      </p:par>
    </p:tnLst>
  </p:timing>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4A719B0F9A0F047AFDFAEEE7580822F" ma:contentTypeVersion="3" ma:contentTypeDescription="Crée un document." ma:contentTypeScope="" ma:versionID="f0166c43c5e533d753ad1136be89c6b2">
  <xsd:schema xmlns:xsd="http://www.w3.org/2001/XMLSchema" xmlns:xs="http://www.w3.org/2001/XMLSchema" xmlns:p="http://schemas.microsoft.com/office/2006/metadata/properties" xmlns:ns2="cac1e2cd-caea-4862-842c-e8cbcf68099c" targetNamespace="http://schemas.microsoft.com/office/2006/metadata/properties" ma:root="true" ma:fieldsID="27f0ea2683614741cecd4cfc4b2d73fe" ns2:_="">
    <xsd:import namespace="cac1e2cd-caea-4862-842c-e8cbcf68099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c1e2cd-caea-4862-842c-e8cbcf68099c"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Partage du hachage d’indicateur" ma:internalName="SharingHintHash" ma:readOnly="true">
      <xsd:simpleType>
        <xsd:restriction base="dms:Text"/>
      </xsd:simpleType>
    </xsd:element>
    <xsd:element name="SharedWithDetails" ma:index="10"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B78F9D-9CB5-45BD-9DF6-AD554117A78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B7FA8C1-B861-42DD-80D0-94D400107134}">
  <ds:schemaRefs>
    <ds:schemaRef ds:uri="http://schemas.microsoft.com/sharepoint/v3/contenttype/forms"/>
  </ds:schemaRefs>
</ds:datastoreItem>
</file>

<file path=customXml/itemProps3.xml><?xml version="1.0" encoding="utf-8"?>
<ds:datastoreItem xmlns:ds="http://schemas.openxmlformats.org/officeDocument/2006/customXml" ds:itemID="{C8F67B45-88F5-4E9B-9628-0FAD72FC9E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c1e2cd-caea-4862-842c-e8cbcf6809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SUPINFOTheme.thmx</Template>
  <TotalTime>0</TotalTime>
  <Words>4074</Words>
  <Application>Microsoft Macintosh PowerPoint</Application>
  <PresentationFormat>Présentation à l'écran (16:10)</PresentationFormat>
  <Paragraphs>846</Paragraphs>
  <Slides>70</Slides>
  <Notes>59</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70</vt:i4>
      </vt:variant>
    </vt:vector>
  </HeadingPairs>
  <TitlesOfParts>
    <vt:vector size="81" baseType="lpstr">
      <vt:lpstr>Calibri</vt:lpstr>
      <vt:lpstr>Consolas</vt:lpstr>
      <vt:lpstr>Courier New</vt:lpstr>
      <vt:lpstr>MS PGothic</vt:lpstr>
      <vt:lpstr>ＭＳ Ｐゴシック</vt:lpstr>
      <vt:lpstr>Myriad Pro</vt:lpstr>
      <vt:lpstr>Segoe UI Light</vt:lpstr>
      <vt:lpstr>Verdana</vt:lpstr>
      <vt:lpstr>Wingdings</vt:lpstr>
      <vt:lpstr>Arial</vt:lpstr>
      <vt:lpstr>SUPINFOTheme</vt:lpstr>
      <vt:lpstr>Présentation PowerPoint</vt:lpstr>
      <vt:lpstr>Objectives</vt:lpstr>
      <vt:lpstr>Course plan</vt:lpstr>
      <vt:lpstr>Azure eMULATOR</vt:lpstr>
      <vt:lpstr>Introduction</vt:lpstr>
      <vt:lpstr>Why an emulator?</vt:lpstr>
      <vt:lpstr>Download</vt:lpstr>
      <vt:lpstr>Does it work?</vt:lpstr>
      <vt:lpstr>Azure Storage</vt:lpstr>
      <vt:lpstr>Windows Azure Storage</vt:lpstr>
      <vt:lpstr>Windows Azure Storage Account</vt:lpstr>
      <vt:lpstr>Windows Azure Storage</vt:lpstr>
      <vt:lpstr>Storage Client API</vt:lpstr>
      <vt:lpstr>Windows Azure Storage</vt:lpstr>
      <vt:lpstr>Windows Azure Storage Abstractions</vt:lpstr>
      <vt:lpstr>Questions?</vt:lpstr>
      <vt:lpstr>Blob Storage</vt:lpstr>
      <vt:lpstr>Focus on Blob Storage</vt:lpstr>
      <vt:lpstr>Concepts </vt:lpstr>
      <vt:lpstr>Concepts </vt:lpstr>
      <vt:lpstr>Concepts </vt:lpstr>
      <vt:lpstr>Windows Azure API</vt:lpstr>
      <vt:lpstr>Main Web Service Operations</vt:lpstr>
      <vt:lpstr>Associate Metadata with Blob</vt:lpstr>
      <vt:lpstr>Blob always accessed by name</vt:lpstr>
      <vt:lpstr>Containers</vt:lpstr>
      <vt:lpstr>Containers</vt:lpstr>
      <vt:lpstr>Create a Container</vt:lpstr>
      <vt:lpstr>Create a Container</vt:lpstr>
      <vt:lpstr>Create a Container</vt:lpstr>
      <vt:lpstr>Access a Container</vt:lpstr>
      <vt:lpstr>Access a Container</vt:lpstr>
      <vt:lpstr>Upload a File</vt:lpstr>
      <vt:lpstr>Upload a File</vt:lpstr>
      <vt:lpstr>Access a File</vt:lpstr>
      <vt:lpstr>Access a Container</vt:lpstr>
      <vt:lpstr>Note about Containers</vt:lpstr>
      <vt:lpstr>Two Types of Blobs Under the Hood</vt:lpstr>
      <vt:lpstr>And reality…</vt:lpstr>
      <vt:lpstr>Questions?</vt:lpstr>
      <vt:lpstr>Cloud Services</vt:lpstr>
      <vt:lpstr>Introduction</vt:lpstr>
      <vt:lpstr>Introduction</vt:lpstr>
      <vt:lpstr>Introduction</vt:lpstr>
      <vt:lpstr>Introduction</vt:lpstr>
      <vt:lpstr>Focus on Worker Roles</vt:lpstr>
      <vt:lpstr>Introduction</vt:lpstr>
      <vt:lpstr>Introduction</vt:lpstr>
      <vt:lpstr>Introduction</vt:lpstr>
      <vt:lpstr>Worker Start &amp; Execution</vt:lpstr>
      <vt:lpstr>Worker Execution &amp; Stop</vt:lpstr>
      <vt:lpstr>Connect to Azure Storage</vt:lpstr>
      <vt:lpstr>Connect to Azure Storage</vt:lpstr>
      <vt:lpstr>Connect to Azure Storage</vt:lpstr>
      <vt:lpstr>Connect to Azure Storage</vt:lpstr>
      <vt:lpstr>Connect to Azure Storage</vt:lpstr>
      <vt:lpstr>Connect to Azure Storage</vt:lpstr>
      <vt:lpstr>Connect to Azure Storage</vt:lpstr>
      <vt:lpstr>Blob Storage Management</vt:lpstr>
      <vt:lpstr>Blob Storage Management</vt:lpstr>
      <vt:lpstr>Blob Storage Management</vt:lpstr>
      <vt:lpstr>Useful methods</vt:lpstr>
      <vt:lpstr>Useful methods</vt:lpstr>
      <vt:lpstr>Final notes</vt:lpstr>
      <vt:lpstr>Blob Storage Management</vt:lpstr>
      <vt:lpstr>Blob Storage Management</vt:lpstr>
      <vt:lpstr>Blob Storage Management</vt:lpstr>
      <vt:lpstr>Questions?</vt:lpstr>
      <vt:lpstr>Exercises</vt:lpstr>
      <vt:lpstr>The End</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2016-01-07T14:34:44Z</dcterms:modified>
  <cp:category>SUPINFO 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0x010100D4A719B0F9A0F047AFDFAEEE7580822F</vt:lpwstr>
  </property>
</Properties>
</file>