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49"/>
  </p:notesMasterIdLst>
  <p:handoutMasterIdLst>
    <p:handoutMasterId r:id="rId50"/>
  </p:handoutMasterIdLst>
  <p:sldIdLst>
    <p:sldId id="444" r:id="rId5"/>
    <p:sldId id="456" r:id="rId6"/>
    <p:sldId id="457" r:id="rId7"/>
    <p:sldId id="453" r:id="rId8"/>
    <p:sldId id="542" r:id="rId9"/>
    <p:sldId id="543" r:id="rId10"/>
    <p:sldId id="544" r:id="rId11"/>
    <p:sldId id="545" r:id="rId12"/>
    <p:sldId id="546" r:id="rId13"/>
    <p:sldId id="547" r:id="rId14"/>
    <p:sldId id="548" r:id="rId15"/>
    <p:sldId id="549" r:id="rId16"/>
    <p:sldId id="550" r:id="rId17"/>
    <p:sldId id="551" r:id="rId18"/>
    <p:sldId id="552" r:id="rId19"/>
    <p:sldId id="553" r:id="rId20"/>
    <p:sldId id="554" r:id="rId21"/>
    <p:sldId id="555" r:id="rId22"/>
    <p:sldId id="556" r:id="rId23"/>
    <p:sldId id="557" r:id="rId24"/>
    <p:sldId id="558" r:id="rId25"/>
    <p:sldId id="559" r:id="rId26"/>
    <p:sldId id="560" r:id="rId27"/>
    <p:sldId id="561" r:id="rId28"/>
    <p:sldId id="577" r:id="rId29"/>
    <p:sldId id="578" r:id="rId30"/>
    <p:sldId id="579" r:id="rId31"/>
    <p:sldId id="580" r:id="rId32"/>
    <p:sldId id="581" r:id="rId33"/>
    <p:sldId id="591" r:id="rId34"/>
    <p:sldId id="582" r:id="rId35"/>
    <p:sldId id="583" r:id="rId36"/>
    <p:sldId id="584" r:id="rId37"/>
    <p:sldId id="585" r:id="rId38"/>
    <p:sldId id="571" r:id="rId39"/>
    <p:sldId id="572" r:id="rId40"/>
    <p:sldId id="573" r:id="rId41"/>
    <p:sldId id="574" r:id="rId42"/>
    <p:sldId id="592" r:id="rId43"/>
    <p:sldId id="575" r:id="rId44"/>
    <p:sldId id="586" r:id="rId45"/>
    <p:sldId id="590" r:id="rId46"/>
    <p:sldId id="588" r:id="rId47"/>
    <p:sldId id="522" r:id="rId48"/>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EE3"/>
    <a:srgbClr val="FFFFCC"/>
    <a:srgbClr val="FFE2C5"/>
    <a:srgbClr val="5F5F5F"/>
    <a:srgbClr val="808080"/>
    <a:srgbClr val="479B8F"/>
    <a:srgbClr val="A2AEBA"/>
    <a:srgbClr val="BFC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403" autoAdjust="0"/>
  </p:normalViewPr>
  <p:slideViewPr>
    <p:cSldViewPr>
      <p:cViewPr varScale="1">
        <p:scale>
          <a:sx n="80" d="100"/>
          <a:sy n="80" d="100"/>
        </p:scale>
        <p:origin x="2024"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4/11/16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4/11/16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160977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44663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95551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379997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95783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Picture </a:t>
            </a:r>
            <a:r>
              <a:rPr lang="fr-FR" dirty="0" err="1" smtClean="0"/>
              <a:t>from</a:t>
            </a:r>
            <a:r>
              <a:rPr lang="fr-FR" dirty="0" smtClean="0"/>
              <a:t> </a:t>
            </a:r>
            <a:r>
              <a:rPr lang="fr-FR" dirty="0" err="1" smtClean="0"/>
              <a:t>asdfmovie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45794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2637502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066722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753893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We’ll</a:t>
            </a:r>
            <a:r>
              <a:rPr lang="fr-FR" dirty="0" smtClean="0"/>
              <a:t> </a:t>
            </a:r>
            <a:r>
              <a:rPr lang="fr-FR" dirty="0" err="1" smtClean="0"/>
              <a:t>see</a:t>
            </a:r>
            <a:r>
              <a:rPr lang="fr-FR" dirty="0" smtClean="0"/>
              <a:t> a</a:t>
            </a:r>
            <a:r>
              <a:rPr lang="fr-FR" baseline="0" dirty="0" smtClean="0"/>
              <a:t> quick </a:t>
            </a:r>
            <a:r>
              <a:rPr lang="fr-FR" baseline="0" dirty="0" err="1" smtClean="0"/>
              <a:t>way</a:t>
            </a:r>
            <a:r>
              <a:rPr lang="fr-FR" baseline="0" dirty="0" smtClean="0"/>
              <a:t> to </a:t>
            </a:r>
            <a:r>
              <a:rPr lang="fr-FR" baseline="0" dirty="0" err="1" smtClean="0"/>
              <a:t>parse</a:t>
            </a:r>
            <a:r>
              <a:rPr lang="fr-FR" baseline="0" dirty="0" smtClean="0"/>
              <a:t> JSON data </a:t>
            </a:r>
            <a:r>
              <a:rPr lang="fr-FR" baseline="0" dirty="0" err="1" smtClean="0"/>
              <a:t>with</a:t>
            </a:r>
            <a:r>
              <a:rPr lang="fr-FR" baseline="0" dirty="0" smtClean="0"/>
              <a:t> </a:t>
            </a:r>
            <a:r>
              <a:rPr lang="fr-FR" baseline="0" dirty="0" err="1" smtClean="0"/>
              <a:t>this</a:t>
            </a:r>
            <a:r>
              <a:rPr lang="fr-FR" baseline="0" dirty="0" smtClean="0"/>
              <a:t> </a:t>
            </a:r>
            <a:r>
              <a:rPr lang="fr-FR" baseline="0" dirty="0" err="1" smtClean="0"/>
              <a:t>library</a:t>
            </a:r>
            <a:endParaRPr lang="fr-FR" baseline="0" dirty="0" smtClean="0"/>
          </a:p>
          <a:p>
            <a:r>
              <a:rPr lang="fr-FR" baseline="0" dirty="0" smtClean="0"/>
              <a:t>Note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use C# classes to fit </a:t>
            </a:r>
            <a:r>
              <a:rPr lang="fr-FR" baseline="0" dirty="0" err="1" smtClean="0"/>
              <a:t>with</a:t>
            </a:r>
            <a:r>
              <a:rPr lang="fr-FR" baseline="0" dirty="0" smtClean="0"/>
              <a:t> </a:t>
            </a:r>
            <a:r>
              <a:rPr lang="fr-FR" baseline="0" dirty="0" err="1" smtClean="0"/>
              <a:t>parse</a:t>
            </a:r>
            <a:r>
              <a:rPr lang="fr-FR" baseline="0" dirty="0" smtClean="0"/>
              <a:t>, use </a:t>
            </a:r>
            <a:r>
              <a:rPr lang="fr-FR" baseline="0" dirty="0" err="1" smtClean="0"/>
              <a:t>converters</a:t>
            </a:r>
            <a:r>
              <a:rPr lang="fr-FR" baseline="0" dirty="0" smtClean="0"/>
              <a:t>, </a:t>
            </a:r>
            <a:r>
              <a:rPr lang="fr-FR" baseline="0" dirty="0" err="1" smtClean="0"/>
              <a:t>dynamic</a:t>
            </a:r>
            <a:r>
              <a:rPr lang="fr-FR" baseline="0" dirty="0" smtClean="0"/>
              <a:t> and </a:t>
            </a:r>
            <a:r>
              <a:rPr lang="fr-FR" baseline="0" dirty="0" err="1" smtClean="0"/>
              <a:t>ExpandoObjects</a:t>
            </a:r>
            <a:r>
              <a:rPr lang="fr-FR" baseline="0" dirty="0" smtClean="0"/>
              <a:t>, etc… </a:t>
            </a:r>
            <a:r>
              <a:rPr lang="fr-FR" baseline="0" dirty="0" err="1" smtClean="0"/>
              <a:t>Newtonsoft.JSON</a:t>
            </a:r>
            <a:r>
              <a:rPr lang="fr-FR" baseline="0" dirty="0" smtClean="0"/>
              <a:t> </a:t>
            </a:r>
            <a:r>
              <a:rPr lang="fr-FR" baseline="0" dirty="0" err="1" smtClean="0"/>
              <a:t>is</a:t>
            </a:r>
            <a:r>
              <a:rPr lang="fr-FR" baseline="0" dirty="0" smtClean="0"/>
              <a:t> a </a:t>
            </a:r>
            <a:r>
              <a:rPr lang="fr-FR" baseline="0" dirty="0" err="1" smtClean="0"/>
              <a:t>great</a:t>
            </a:r>
            <a:r>
              <a:rPr lang="fr-FR" baseline="0" dirty="0" smtClean="0"/>
              <a:t> lib, but </a:t>
            </a:r>
            <a:r>
              <a:rPr lang="fr-FR" baseline="0" dirty="0" err="1" smtClean="0"/>
              <a:t>you</a:t>
            </a:r>
            <a:r>
              <a:rPr lang="fr-FR" baseline="0" dirty="0" smtClean="0"/>
              <a:t> </a:t>
            </a:r>
            <a:r>
              <a:rPr lang="fr-FR" baseline="0" dirty="0" err="1" smtClean="0"/>
              <a:t>don’t</a:t>
            </a:r>
            <a:r>
              <a:rPr lang="fr-FR" baseline="0" dirty="0" smtClean="0"/>
              <a:t> </a:t>
            </a:r>
            <a:r>
              <a:rPr lang="fr-FR" baseline="0" dirty="0" err="1" smtClean="0"/>
              <a:t>need</a:t>
            </a:r>
            <a:r>
              <a:rPr lang="fr-FR" baseline="0" dirty="0" smtClean="0"/>
              <a:t> to master </a:t>
            </a:r>
            <a:r>
              <a:rPr lang="fr-FR" baseline="0" dirty="0" err="1" smtClean="0"/>
              <a:t>it</a:t>
            </a:r>
            <a:r>
              <a:rPr lang="fr-FR" baseline="0" dirty="0" smtClean="0"/>
              <a:t> to use JSON data in Universal Apps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2129608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We’ll</a:t>
            </a:r>
            <a:r>
              <a:rPr lang="fr-FR" dirty="0" smtClean="0"/>
              <a:t> </a:t>
            </a:r>
            <a:r>
              <a:rPr lang="fr-FR" dirty="0" err="1" smtClean="0"/>
              <a:t>see</a:t>
            </a:r>
            <a:r>
              <a:rPr lang="fr-FR" dirty="0" smtClean="0"/>
              <a:t> a</a:t>
            </a:r>
            <a:r>
              <a:rPr lang="fr-FR" baseline="0" dirty="0" smtClean="0"/>
              <a:t> quick </a:t>
            </a:r>
            <a:r>
              <a:rPr lang="fr-FR" baseline="0" dirty="0" err="1" smtClean="0"/>
              <a:t>way</a:t>
            </a:r>
            <a:r>
              <a:rPr lang="fr-FR" baseline="0" dirty="0" smtClean="0"/>
              <a:t> to </a:t>
            </a:r>
            <a:r>
              <a:rPr lang="fr-FR" baseline="0" dirty="0" err="1" smtClean="0"/>
              <a:t>parse</a:t>
            </a:r>
            <a:r>
              <a:rPr lang="fr-FR" baseline="0" dirty="0" smtClean="0"/>
              <a:t> JSON data </a:t>
            </a:r>
            <a:r>
              <a:rPr lang="fr-FR" baseline="0" dirty="0" err="1" smtClean="0"/>
              <a:t>with</a:t>
            </a:r>
            <a:r>
              <a:rPr lang="fr-FR" baseline="0" dirty="0" smtClean="0"/>
              <a:t> </a:t>
            </a:r>
            <a:r>
              <a:rPr lang="fr-FR" baseline="0" dirty="0" err="1" smtClean="0"/>
              <a:t>this</a:t>
            </a:r>
            <a:r>
              <a:rPr lang="fr-FR" baseline="0" dirty="0" smtClean="0"/>
              <a:t> </a:t>
            </a:r>
            <a:r>
              <a:rPr lang="fr-FR" baseline="0" dirty="0" err="1" smtClean="0"/>
              <a:t>library</a:t>
            </a:r>
            <a:endParaRPr lang="fr-FR" baseline="0" dirty="0" smtClean="0"/>
          </a:p>
          <a:p>
            <a:r>
              <a:rPr lang="fr-FR" baseline="0" dirty="0" smtClean="0"/>
              <a:t>Note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use C# classes to fit </a:t>
            </a:r>
            <a:r>
              <a:rPr lang="fr-FR" baseline="0" dirty="0" err="1" smtClean="0"/>
              <a:t>with</a:t>
            </a:r>
            <a:r>
              <a:rPr lang="fr-FR" baseline="0" dirty="0" smtClean="0"/>
              <a:t> </a:t>
            </a:r>
            <a:r>
              <a:rPr lang="fr-FR" baseline="0" dirty="0" err="1" smtClean="0"/>
              <a:t>parse</a:t>
            </a:r>
            <a:r>
              <a:rPr lang="fr-FR" baseline="0" dirty="0" smtClean="0"/>
              <a:t>, use </a:t>
            </a:r>
            <a:r>
              <a:rPr lang="fr-FR" baseline="0" dirty="0" err="1" smtClean="0"/>
              <a:t>converters</a:t>
            </a:r>
            <a:r>
              <a:rPr lang="fr-FR" baseline="0" dirty="0" smtClean="0"/>
              <a:t>, </a:t>
            </a:r>
            <a:r>
              <a:rPr lang="fr-FR" baseline="0" dirty="0" err="1" smtClean="0"/>
              <a:t>dynamic</a:t>
            </a:r>
            <a:r>
              <a:rPr lang="fr-FR" baseline="0" dirty="0" smtClean="0"/>
              <a:t> and </a:t>
            </a:r>
            <a:r>
              <a:rPr lang="fr-FR" baseline="0" dirty="0" err="1" smtClean="0"/>
              <a:t>ExpandoObjects</a:t>
            </a:r>
            <a:r>
              <a:rPr lang="fr-FR" baseline="0" dirty="0" smtClean="0"/>
              <a:t>, etc… </a:t>
            </a:r>
            <a:r>
              <a:rPr lang="fr-FR" baseline="0" dirty="0" err="1" smtClean="0"/>
              <a:t>Newtonsoft.JSON</a:t>
            </a:r>
            <a:r>
              <a:rPr lang="fr-FR" baseline="0" dirty="0" smtClean="0"/>
              <a:t> </a:t>
            </a:r>
            <a:r>
              <a:rPr lang="fr-FR" baseline="0" dirty="0" err="1" smtClean="0"/>
              <a:t>is</a:t>
            </a:r>
            <a:r>
              <a:rPr lang="fr-FR" baseline="0" dirty="0" smtClean="0"/>
              <a:t> a </a:t>
            </a:r>
            <a:r>
              <a:rPr lang="fr-FR" baseline="0" dirty="0" err="1" smtClean="0"/>
              <a:t>great</a:t>
            </a:r>
            <a:r>
              <a:rPr lang="fr-FR" baseline="0" dirty="0" smtClean="0"/>
              <a:t> lib, but </a:t>
            </a:r>
            <a:r>
              <a:rPr lang="fr-FR" baseline="0" dirty="0" err="1" smtClean="0"/>
              <a:t>you</a:t>
            </a:r>
            <a:r>
              <a:rPr lang="fr-FR" baseline="0" dirty="0" smtClean="0"/>
              <a:t> </a:t>
            </a:r>
            <a:r>
              <a:rPr lang="fr-FR" baseline="0" dirty="0" err="1" smtClean="0"/>
              <a:t>don’t</a:t>
            </a:r>
            <a:r>
              <a:rPr lang="fr-FR" baseline="0" dirty="0" smtClean="0"/>
              <a:t> </a:t>
            </a:r>
            <a:r>
              <a:rPr lang="fr-FR" baseline="0" dirty="0" err="1" smtClean="0"/>
              <a:t>need</a:t>
            </a:r>
            <a:r>
              <a:rPr lang="fr-FR" baseline="0" dirty="0" smtClean="0"/>
              <a:t> to master </a:t>
            </a:r>
            <a:r>
              <a:rPr lang="fr-FR" baseline="0" dirty="0" err="1" smtClean="0"/>
              <a:t>it</a:t>
            </a:r>
            <a:r>
              <a:rPr lang="fr-FR" baseline="0" dirty="0" smtClean="0"/>
              <a:t> to use JSON data in Universal Apps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76940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31451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3830085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121950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latin typeface="Arial" charset="0"/>
                <a:ea typeface="ＭＳ Ｐゴシック" charset="-128"/>
                <a:cs typeface="ＭＳ Ｐゴシック" charset="-128"/>
              </a:rPr>
              <a:t>http://api.flickr.com/services/feeds/photos_public.gne?format=json&amp;nojsoncallback=1</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574014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962237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911110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r>
              <a:rPr lang="fr-FR" dirty="0" err="1" smtClean="0"/>
              <a:t>that</a:t>
            </a:r>
            <a:r>
              <a:rPr lang="fr-FR" dirty="0" smtClean="0"/>
              <a:t> </a:t>
            </a:r>
            <a:r>
              <a:rPr lang="fr-FR" dirty="0" err="1" smtClean="0"/>
              <a:t>SampleDataItem</a:t>
            </a:r>
            <a:r>
              <a:rPr lang="fr-FR" dirty="0" smtClean="0"/>
              <a:t> and </a:t>
            </a:r>
            <a:r>
              <a:rPr lang="fr-FR" dirty="0" err="1" smtClean="0"/>
              <a:t>UniqueId</a:t>
            </a:r>
            <a:r>
              <a:rPr lang="fr-FR" dirty="0" smtClean="0"/>
              <a:t> are</a:t>
            </a:r>
            <a:r>
              <a:rPr lang="fr-FR" baseline="0" dirty="0" smtClean="0"/>
              <a:t> custom classes </a:t>
            </a:r>
            <a:r>
              <a:rPr lang="fr-FR" baseline="0" dirty="0" err="1" smtClean="0"/>
              <a:t>used</a:t>
            </a:r>
            <a:r>
              <a:rPr lang="fr-FR" baseline="0" dirty="0" smtClean="0"/>
              <a:t> on </a:t>
            </a:r>
            <a:r>
              <a:rPr lang="fr-FR" baseline="0" dirty="0" err="1" smtClean="0"/>
              <a:t>HubApp</a:t>
            </a:r>
            <a:r>
              <a:rPr lang="fr-FR" baseline="0" dirty="0" smtClean="0"/>
              <a:t> </a:t>
            </a:r>
            <a:r>
              <a:rPr lang="fr-FR" baseline="0" dirty="0" err="1" smtClean="0"/>
              <a:t>example</a:t>
            </a:r>
            <a:r>
              <a:rPr lang="fr-FR" baseline="0" dirty="0" smtClean="0"/>
              <a:t> application.</a:t>
            </a:r>
          </a:p>
          <a:p>
            <a:r>
              <a:rPr lang="fr-FR" baseline="0" dirty="0" err="1" smtClean="0"/>
              <a:t>Tranks</a:t>
            </a:r>
            <a:r>
              <a:rPr lang="fr-FR" baseline="0" dirty="0" smtClean="0"/>
              <a:t> to bindings, </a:t>
            </a:r>
            <a:r>
              <a:rPr lang="fr-FR" baseline="0" dirty="0" err="1" smtClean="0"/>
              <a:t>we</a:t>
            </a:r>
            <a:r>
              <a:rPr lang="fr-FR" baseline="0" dirty="0" smtClean="0"/>
              <a:t> </a:t>
            </a:r>
            <a:r>
              <a:rPr lang="fr-FR" baseline="0" dirty="0" err="1" smtClean="0"/>
              <a:t>map</a:t>
            </a:r>
            <a:r>
              <a:rPr lang="fr-FR" baseline="0" dirty="0" smtClean="0"/>
              <a:t> </a:t>
            </a:r>
            <a:r>
              <a:rPr lang="fr-FR" baseline="0" dirty="0" err="1" smtClean="0"/>
              <a:t>each</a:t>
            </a:r>
            <a:r>
              <a:rPr lang="fr-FR" baseline="0" dirty="0" smtClean="0"/>
              <a:t> item to </a:t>
            </a:r>
            <a:r>
              <a:rPr lang="fr-FR" baseline="0" dirty="0" err="1" smtClean="0"/>
              <a:t>objects</a:t>
            </a:r>
            <a:r>
              <a:rPr lang="fr-FR" baseline="0" dirty="0" smtClean="0"/>
              <a:t> of type </a:t>
            </a:r>
            <a:r>
              <a:rPr lang="fr-FR" baseline="0" dirty="0" err="1" smtClean="0"/>
              <a:t>SampleDataItem</a:t>
            </a:r>
            <a:r>
              <a:rPr lang="fr-FR" baseline="0" dirty="0" smtClean="0"/>
              <a:t> and </a:t>
            </a:r>
            <a:r>
              <a:rPr lang="fr-FR" baseline="0" dirty="0" err="1" smtClean="0"/>
              <a:t>get</a:t>
            </a:r>
            <a:r>
              <a:rPr lang="fr-FR" baseline="0" dirty="0" smtClean="0"/>
              <a:t> </a:t>
            </a:r>
            <a:r>
              <a:rPr lang="fr-FR" baseline="0" dirty="0" err="1" smtClean="0"/>
              <a:t>their</a:t>
            </a:r>
            <a:r>
              <a:rPr lang="fr-FR" baseline="0" dirty="0" smtClean="0"/>
              <a:t> </a:t>
            </a:r>
            <a:r>
              <a:rPr lang="fr-FR" baseline="0" dirty="0" err="1" smtClean="0"/>
              <a:t>UniqueId</a:t>
            </a:r>
            <a:r>
              <a:rPr lang="fr-FR" baseline="0" dirty="0" smtClean="0"/>
              <a:t>, </a:t>
            </a:r>
            <a:r>
              <a:rPr lang="fr-FR" baseline="0" dirty="0" err="1" smtClean="0"/>
              <a:t>which</a:t>
            </a:r>
            <a:r>
              <a:rPr lang="fr-FR" baseline="0" dirty="0" smtClean="0"/>
              <a:t> </a:t>
            </a:r>
            <a:r>
              <a:rPr lang="fr-FR" baseline="0" dirty="0" err="1" smtClean="0"/>
              <a:t>make</a:t>
            </a:r>
            <a:r>
              <a:rPr lang="fr-FR" baseline="0" dirty="0" smtClean="0"/>
              <a:t> </a:t>
            </a:r>
            <a:r>
              <a:rPr lang="fr-FR" baseline="0" dirty="0" err="1" smtClean="0"/>
              <a:t>this</a:t>
            </a:r>
            <a:r>
              <a:rPr lang="fr-FR" baseline="0" dirty="0" smtClean="0"/>
              <a:t> code </a:t>
            </a:r>
            <a:r>
              <a:rPr lang="fr-FR" baseline="0" dirty="0" err="1" smtClean="0"/>
              <a:t>work</a:t>
            </a:r>
            <a:r>
              <a:rPr lang="fr-FR" baseline="0" dirty="0" smtClean="0"/>
              <a:t>.</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407781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372236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a:t>
            </a:r>
            <a:r>
              <a:rPr lang="fr-FR" dirty="0" smtClean="0"/>
              <a:t> have </a:t>
            </a:r>
            <a:r>
              <a:rPr lang="fr-FR" dirty="0" err="1" smtClean="0"/>
              <a:t>many</a:t>
            </a:r>
            <a:r>
              <a:rPr lang="fr-FR" baseline="0" dirty="0" smtClean="0"/>
              <a:t> transitions and </a:t>
            </a:r>
            <a:r>
              <a:rPr lang="fr-FR" baseline="0" dirty="0" err="1" smtClean="0"/>
              <a:t>you</a:t>
            </a:r>
            <a:r>
              <a:rPr lang="fr-FR" baseline="0" dirty="0" smtClean="0"/>
              <a:t> </a:t>
            </a:r>
            <a:r>
              <a:rPr lang="fr-FR" baseline="0" dirty="0" err="1" smtClean="0"/>
              <a:t>can</a:t>
            </a:r>
            <a:r>
              <a:rPr lang="fr-FR" baseline="0" dirty="0" smtClean="0"/>
              <a:t> </a:t>
            </a:r>
            <a:r>
              <a:rPr lang="fr-FR" baseline="0" dirty="0" err="1" smtClean="0"/>
              <a:t>even</a:t>
            </a:r>
            <a:r>
              <a:rPr lang="fr-FR" baseline="0" dirty="0" smtClean="0"/>
              <a:t> </a:t>
            </a:r>
            <a:r>
              <a:rPr lang="fr-FR" baseline="0" dirty="0" err="1" smtClean="0"/>
              <a:t>create</a:t>
            </a:r>
            <a:r>
              <a:rPr lang="fr-FR" baseline="0" dirty="0" smtClean="0"/>
              <a:t> </a:t>
            </a:r>
            <a:r>
              <a:rPr lang="fr-FR" baseline="0" dirty="0" err="1" smtClean="0"/>
              <a:t>your</a:t>
            </a:r>
            <a:r>
              <a:rPr lang="fr-FR" baseline="0" dirty="0" smtClean="0"/>
              <a:t> </a:t>
            </a:r>
            <a:r>
              <a:rPr lang="fr-FR" baseline="0" dirty="0" err="1" smtClean="0"/>
              <a:t>own</a:t>
            </a:r>
            <a:r>
              <a:rPr lang="fr-FR" baseline="0" dirty="0" smtClean="0"/>
              <a:t> </a:t>
            </a:r>
            <a:r>
              <a:rPr lang="fr-FR" baseline="0" dirty="0" err="1" smtClean="0"/>
              <a:t>with</a:t>
            </a:r>
            <a:r>
              <a:rPr lang="fr-FR" baseline="0" dirty="0" smtClean="0"/>
              <a:t> </a:t>
            </a:r>
            <a:r>
              <a:rPr lang="fr-FR" baseline="0" dirty="0" err="1" smtClean="0"/>
              <a:t>storyboards</a:t>
            </a:r>
            <a:r>
              <a:rPr lang="fr-FR" baseline="0" dirty="0" smtClean="0"/>
              <a:t>.</a:t>
            </a:r>
          </a:p>
          <a:p>
            <a:r>
              <a:rPr lang="fr-FR" baseline="0" dirty="0" smtClean="0"/>
              <a:t>It sure </a:t>
            </a:r>
            <a:r>
              <a:rPr lang="fr-FR" baseline="0" dirty="0" err="1" smtClean="0"/>
              <a:t>is</a:t>
            </a:r>
            <a:r>
              <a:rPr lang="fr-FR" baseline="0" dirty="0" smtClean="0"/>
              <a:t> </a:t>
            </a:r>
            <a:r>
              <a:rPr lang="fr-FR" baseline="0" dirty="0" err="1" smtClean="0"/>
              <a:t>interesting</a:t>
            </a:r>
            <a:r>
              <a:rPr lang="fr-FR" baseline="0" dirty="0" smtClean="0"/>
              <a:t> but default transitions </a:t>
            </a:r>
            <a:r>
              <a:rPr lang="fr-FR" baseline="0" dirty="0" err="1" smtClean="0"/>
              <a:t>keeps</a:t>
            </a:r>
            <a:r>
              <a:rPr lang="fr-FR" baseline="0" dirty="0" smtClean="0"/>
              <a:t> the user in a </a:t>
            </a:r>
            <a:r>
              <a:rPr lang="fr-FR" baseline="0" dirty="0" err="1" smtClean="0"/>
              <a:t>known</a:t>
            </a:r>
            <a:r>
              <a:rPr lang="fr-FR" baseline="0" dirty="0" smtClean="0"/>
              <a:t> </a:t>
            </a:r>
            <a:r>
              <a:rPr lang="fr-FR" baseline="0" dirty="0" err="1" smtClean="0"/>
              <a:t>environment</a:t>
            </a:r>
            <a:r>
              <a:rPr lang="fr-FR" baseline="0" dirty="0" smtClean="0"/>
              <a:t>. For the </a:t>
            </a:r>
            <a:r>
              <a:rPr lang="fr-FR" baseline="0" dirty="0" err="1" smtClean="0"/>
              <a:t>sake</a:t>
            </a:r>
            <a:r>
              <a:rPr lang="fr-FR" baseline="0" dirty="0" smtClean="0"/>
              <a:t> of UX, </a:t>
            </a:r>
            <a:r>
              <a:rPr lang="fr-FR" baseline="0" dirty="0" err="1" smtClean="0"/>
              <a:t>be</a:t>
            </a:r>
            <a:r>
              <a:rPr lang="fr-FR" baseline="0" dirty="0" smtClean="0"/>
              <a:t> </a:t>
            </a:r>
            <a:r>
              <a:rPr lang="fr-FR" baseline="0" dirty="0" err="1" smtClean="0"/>
              <a:t>careful</a:t>
            </a:r>
            <a:r>
              <a:rPr lang="fr-FR" baseline="0" dirty="0" smtClean="0"/>
              <a:t> </a:t>
            </a:r>
            <a:r>
              <a:rPr lang="fr-FR" baseline="0" dirty="0" err="1" smtClean="0"/>
              <a:t>with</a:t>
            </a:r>
            <a:r>
              <a:rPr lang="fr-FR" baseline="0" dirty="0" smtClean="0"/>
              <a:t> </a:t>
            </a:r>
            <a:r>
              <a:rPr lang="fr-FR" baseline="0" dirty="0" err="1" smtClean="0"/>
              <a:t>awkwards</a:t>
            </a:r>
            <a:r>
              <a:rPr lang="fr-FR" baseline="0" dirty="0" smtClean="0"/>
              <a:t> transitions.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21056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397185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Take</a:t>
            </a:r>
            <a:r>
              <a:rPr lang="fr-FR" dirty="0" smtClean="0"/>
              <a:t> </a:t>
            </a:r>
            <a:r>
              <a:rPr lang="fr-FR" dirty="0" err="1" smtClean="0"/>
              <a:t>your</a:t>
            </a:r>
            <a:r>
              <a:rPr lang="fr-FR" baseline="0" dirty="0" smtClean="0"/>
              <a:t> time to </a:t>
            </a:r>
            <a:r>
              <a:rPr lang="fr-FR" baseline="0" dirty="0" err="1" smtClean="0"/>
              <a:t>understand</a:t>
            </a:r>
            <a:r>
              <a:rPr lang="fr-FR" baseline="0" dirty="0" smtClean="0"/>
              <a:t> </a:t>
            </a:r>
            <a:r>
              <a:rPr lang="fr-FR" baseline="0" dirty="0" err="1" smtClean="0"/>
              <a:t>await</a:t>
            </a:r>
            <a:r>
              <a:rPr lang="fr-FR" baseline="0" dirty="0" smtClean="0"/>
              <a:t> keywords </a:t>
            </a:r>
            <a:r>
              <a:rPr lang="fr-FR" baseline="0" dirty="0" err="1" smtClean="0"/>
              <a:t>here</a:t>
            </a:r>
            <a:r>
              <a:rPr lang="fr-FR" baseline="0" dirty="0" smtClean="0"/>
              <a:t>. </a:t>
            </a:r>
            <a:r>
              <a:rPr lang="fr-FR" baseline="0" dirty="0" err="1" smtClean="0"/>
              <a:t>We</a:t>
            </a:r>
            <a:r>
              <a:rPr lang="fr-FR" baseline="0" dirty="0" smtClean="0"/>
              <a:t> first </a:t>
            </a:r>
            <a:r>
              <a:rPr lang="fr-FR" baseline="0" dirty="0" err="1" smtClean="0"/>
              <a:t>wait</a:t>
            </a:r>
            <a:r>
              <a:rPr lang="fr-FR" baseline="0" dirty="0" smtClean="0"/>
              <a:t> to </a:t>
            </a:r>
            <a:r>
              <a:rPr lang="fr-FR" baseline="0" dirty="0" err="1" smtClean="0"/>
              <a:t>access</a:t>
            </a:r>
            <a:r>
              <a:rPr lang="fr-FR" baseline="0" dirty="0" smtClean="0"/>
              <a:t> the file, </a:t>
            </a:r>
            <a:r>
              <a:rPr lang="fr-FR" baseline="0" dirty="0" err="1" smtClean="0"/>
              <a:t>then</a:t>
            </a:r>
            <a:r>
              <a:rPr lang="fr-FR" baseline="0" dirty="0" smtClean="0"/>
              <a:t> to open the </a:t>
            </a:r>
            <a:r>
              <a:rPr lang="fr-FR" baseline="0" dirty="0" err="1" smtClean="0"/>
              <a:t>stream</a:t>
            </a:r>
            <a:r>
              <a:rPr lang="fr-FR" baseline="0" dirty="0" smtClean="0"/>
              <a:t> to </a:t>
            </a:r>
            <a:r>
              <a:rPr lang="fr-FR" baseline="0" dirty="0" err="1" smtClean="0"/>
              <a:t>it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235590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201999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2627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369797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76321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4/11/16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252823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11/04/2016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11/04/2016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11/04/2016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11/04/2016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11/04/2016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11/04/2016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11/04/2016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11/04/2016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11/04/2016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11/04/2016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11/04/2016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Storage, Settings and Web</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4NET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fr-FR" dirty="0" err="1" smtClean="0"/>
              <a:t>Take</a:t>
            </a:r>
            <a:r>
              <a:rPr lang="fr-FR" dirty="0" smtClean="0"/>
              <a:t> </a:t>
            </a:r>
            <a:r>
              <a:rPr lang="fr-FR" dirty="0" err="1" smtClean="0"/>
              <a:t>your</a:t>
            </a:r>
            <a:r>
              <a:rPr lang="fr-FR" dirty="0" smtClean="0"/>
              <a:t> </a:t>
            </a:r>
            <a:r>
              <a:rPr lang="fr-FR" dirty="0" err="1" smtClean="0"/>
              <a:t>HubApp</a:t>
            </a:r>
            <a:endParaRPr lang="fr-FR" dirty="0" smtClean="0"/>
          </a:p>
          <a:p>
            <a:pPr lvl="1"/>
            <a:r>
              <a:rPr lang="fr-FR" dirty="0" smtClean="0"/>
              <a:t>In </a:t>
            </a:r>
            <a:r>
              <a:rPr lang="fr-FR" dirty="0" err="1" smtClean="0"/>
              <a:t>Shared</a:t>
            </a:r>
            <a:r>
              <a:rPr lang="fr-FR" dirty="0" smtClean="0"/>
              <a:t> </a:t>
            </a:r>
            <a:r>
              <a:rPr lang="fr-FR" dirty="0" err="1" smtClean="0"/>
              <a:t>project</a:t>
            </a:r>
            <a:r>
              <a:rPr lang="fr-FR" dirty="0" smtClean="0"/>
              <a:t>, </a:t>
            </a:r>
            <a:r>
              <a:rPr lang="fr-FR" dirty="0" err="1" smtClean="0"/>
              <a:t>Assets</a:t>
            </a:r>
            <a:r>
              <a:rPr lang="fr-FR" dirty="0" smtClean="0"/>
              <a:t> </a:t>
            </a:r>
            <a:r>
              <a:rPr lang="fr-FR" dirty="0" err="1" smtClean="0"/>
              <a:t>folder</a:t>
            </a:r>
            <a:r>
              <a:rPr lang="fr-FR" dirty="0" smtClean="0"/>
              <a:t>, </a:t>
            </a:r>
            <a:r>
              <a:rPr lang="fr-FR" dirty="0" err="1" smtClean="0"/>
              <a:t>create</a:t>
            </a:r>
            <a:r>
              <a:rPr lang="fr-FR" dirty="0" smtClean="0"/>
              <a:t> a file « config.txt »</a:t>
            </a:r>
          </a:p>
          <a:p>
            <a:pPr lvl="1"/>
            <a:r>
              <a:rPr lang="fr-FR" dirty="0" smtClean="0"/>
              <a:t>Copy/</a:t>
            </a:r>
            <a:r>
              <a:rPr lang="fr-FR" dirty="0" err="1" smtClean="0"/>
              <a:t>Paste</a:t>
            </a:r>
            <a:r>
              <a:rPr lang="fr-FR" dirty="0" smtClean="0"/>
              <a:t> in </a:t>
            </a:r>
            <a:r>
              <a:rPr lang="fr-FR" dirty="0" err="1" smtClean="0"/>
              <a:t>this</a:t>
            </a:r>
            <a:r>
              <a:rPr lang="fr-FR" dirty="0" smtClean="0"/>
              <a:t> file the </a:t>
            </a:r>
            <a:r>
              <a:rPr lang="fr-FR" dirty="0" err="1" smtClean="0"/>
              <a:t>following</a:t>
            </a:r>
            <a:r>
              <a:rPr lang="fr-FR" dirty="0" smtClean="0"/>
              <a:t> </a:t>
            </a:r>
            <a:r>
              <a:rPr lang="fr-FR" dirty="0" err="1" smtClean="0"/>
              <a:t>text</a:t>
            </a:r>
            <a:r>
              <a:rPr lang="fr-FR" dirty="0" smtClean="0"/>
              <a:t>:</a:t>
            </a:r>
          </a:p>
        </p:txBody>
      </p:sp>
      <p:sp>
        <p:nvSpPr>
          <p:cNvPr id="4" name="Espace réservé du contenu 3"/>
          <p:cNvSpPr>
            <a:spLocks noGrp="1"/>
          </p:cNvSpPr>
          <p:nvPr>
            <p:ph sz="quarter" idx="13"/>
          </p:nvPr>
        </p:nvSpPr>
        <p:spPr/>
        <p:txBody>
          <a:bodyPr/>
          <a:lstStyle/>
          <a:p>
            <a:r>
              <a:rPr lang="en-US" dirty="0" smtClean="0"/>
              <a:t>Storage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à coins arrondis 5"/>
          <p:cNvSpPr/>
          <p:nvPr/>
        </p:nvSpPr>
        <p:spPr>
          <a:xfrm>
            <a:off x="179512" y="2785492"/>
            <a:ext cx="8785225" cy="201622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err="1" smtClean="0">
                <a:solidFill>
                  <a:schemeClr val="tx1"/>
                </a:solidFill>
                <a:latin typeface="Courier New" panose="02070309020205020404" pitchFamily="49" charset="0"/>
                <a:cs typeface="Courier New" panose="02070309020205020404" pitchFamily="49" charset="0"/>
              </a:rPr>
              <a:t>Name:My</a:t>
            </a:r>
            <a:r>
              <a:rPr lang="fr-FR" sz="1600" b="1" dirty="0" smtClean="0">
                <a:solidFill>
                  <a:schemeClr val="tx1"/>
                </a:solidFill>
                <a:latin typeface="Courier New" panose="02070309020205020404" pitchFamily="49" charset="0"/>
                <a:cs typeface="Courier New" panose="02070309020205020404" pitchFamily="49" charset="0"/>
              </a:rPr>
              <a:t> Config Name</a:t>
            </a:r>
          </a:p>
          <a:p>
            <a:r>
              <a:rPr lang="fr-FR" sz="1600" b="1" dirty="0" err="1" smtClean="0">
                <a:solidFill>
                  <a:schemeClr val="tx1"/>
                </a:solidFill>
                <a:latin typeface="Courier New" panose="02070309020205020404" pitchFamily="49" charset="0"/>
                <a:cs typeface="Courier New" panose="02070309020205020404" pitchFamily="49" charset="0"/>
              </a:rPr>
              <a:t>Last-Modified:Two</a:t>
            </a:r>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err="1" smtClean="0">
                <a:solidFill>
                  <a:schemeClr val="tx1"/>
                </a:solidFill>
                <a:latin typeface="Courier New" panose="02070309020205020404" pitchFamily="49" charset="0"/>
                <a:cs typeface="Courier New" panose="02070309020205020404" pitchFamily="49" charset="0"/>
              </a:rPr>
              <a:t>days</a:t>
            </a:r>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err="1" smtClean="0">
                <a:solidFill>
                  <a:schemeClr val="tx1"/>
                </a:solidFill>
                <a:latin typeface="Courier New" panose="02070309020205020404" pitchFamily="49" charset="0"/>
                <a:cs typeface="Courier New" panose="02070309020205020404" pitchFamily="49" charset="0"/>
              </a:rPr>
              <a:t>ago</a:t>
            </a:r>
            <a:endParaRPr lang="fr-FR" sz="1600" b="1" dirty="0" smtClean="0">
              <a:solidFill>
                <a:schemeClr val="tx1"/>
              </a:solidFill>
              <a:latin typeface="Courier New" panose="02070309020205020404" pitchFamily="49" charset="0"/>
              <a:cs typeface="Courier New" panose="02070309020205020404" pitchFamily="49" charset="0"/>
            </a:endParaRPr>
          </a:p>
          <a:p>
            <a:r>
              <a:rPr lang="fr-FR" sz="1600" b="1" dirty="0" err="1" smtClean="0">
                <a:solidFill>
                  <a:schemeClr val="tx1"/>
                </a:solidFill>
                <a:latin typeface="Courier New" panose="02070309020205020404" pitchFamily="49" charset="0"/>
                <a:cs typeface="Courier New" panose="02070309020205020404" pitchFamily="49" charset="0"/>
              </a:rPr>
              <a:t>Shortcut-Close:Alt</a:t>
            </a:r>
            <a:r>
              <a:rPr lang="fr-FR" sz="1600" b="1" dirty="0">
                <a:solidFill>
                  <a:schemeClr val="tx1"/>
                </a:solidFill>
                <a:latin typeface="Courier New" panose="02070309020205020404" pitchFamily="49" charset="0"/>
                <a:cs typeface="Courier New" panose="02070309020205020404" pitchFamily="49" charset="0"/>
              </a:rPr>
              <a:t> </a:t>
            </a:r>
            <a:r>
              <a:rPr lang="fr-FR" sz="1600" b="1" dirty="0" smtClean="0">
                <a:solidFill>
                  <a:schemeClr val="tx1"/>
                </a:solidFill>
                <a:latin typeface="Courier New" panose="02070309020205020404" pitchFamily="49" charset="0"/>
                <a:cs typeface="Courier New" panose="02070309020205020404" pitchFamily="49" charset="0"/>
              </a:rPr>
              <a:t>F4</a:t>
            </a:r>
          </a:p>
          <a:p>
            <a:r>
              <a:rPr lang="fr-FR" sz="1600" b="1" dirty="0" err="1" smtClean="0">
                <a:solidFill>
                  <a:schemeClr val="tx1"/>
                </a:solidFill>
                <a:latin typeface="Courier New" panose="02070309020205020404" pitchFamily="49" charset="0"/>
                <a:cs typeface="Courier New" panose="02070309020205020404" pitchFamily="49" charset="0"/>
              </a:rPr>
              <a:t>Shortcut-Open:Ctrl</a:t>
            </a:r>
            <a:r>
              <a:rPr lang="fr-FR" sz="1600" b="1" dirty="0" smtClean="0">
                <a:solidFill>
                  <a:schemeClr val="tx1"/>
                </a:solidFill>
                <a:latin typeface="Courier New" panose="02070309020205020404" pitchFamily="49" charset="0"/>
                <a:cs typeface="Courier New" panose="02070309020205020404" pitchFamily="49" charset="0"/>
              </a:rPr>
              <a:t> O</a:t>
            </a:r>
          </a:p>
          <a:p>
            <a:r>
              <a:rPr lang="fr-FR" sz="1600" b="1" dirty="0" err="1" smtClean="0">
                <a:solidFill>
                  <a:schemeClr val="tx1"/>
                </a:solidFill>
                <a:latin typeface="Courier New" panose="02070309020205020404" pitchFamily="49" charset="0"/>
                <a:cs typeface="Courier New" panose="02070309020205020404" pitchFamily="49" charset="0"/>
              </a:rPr>
              <a:t>Shortcut-SelectAll:Ctrl</a:t>
            </a:r>
            <a:r>
              <a:rPr lang="fr-FR" sz="1600" b="1" dirty="0" smtClean="0">
                <a:solidFill>
                  <a:schemeClr val="tx1"/>
                </a:solidFill>
                <a:latin typeface="Courier New" panose="02070309020205020404" pitchFamily="49" charset="0"/>
                <a:cs typeface="Courier New" panose="02070309020205020404" pitchFamily="49" charset="0"/>
              </a:rPr>
              <a:t> A</a:t>
            </a:r>
          </a:p>
          <a:p>
            <a:r>
              <a:rPr lang="fr-FR" sz="1600" b="1" dirty="0" err="1" smtClean="0">
                <a:solidFill>
                  <a:schemeClr val="tx1"/>
                </a:solidFill>
                <a:latin typeface="Courier New" panose="02070309020205020404" pitchFamily="49" charset="0"/>
                <a:cs typeface="Courier New" panose="02070309020205020404" pitchFamily="49" charset="0"/>
              </a:rPr>
              <a:t>Company:SUPINFO</a:t>
            </a:r>
            <a:endParaRPr lang="fr-FR" sz="1600" b="1" dirty="0" smtClean="0">
              <a:solidFill>
                <a:schemeClr val="tx1"/>
              </a:solidFill>
              <a:latin typeface="Courier New" panose="02070309020205020404" pitchFamily="49" charset="0"/>
              <a:cs typeface="Courier New" panose="02070309020205020404" pitchFamily="49" charset="0"/>
            </a:endParaRPr>
          </a:p>
          <a:p>
            <a:r>
              <a:rPr lang="fr-FR" sz="1600" b="1" dirty="0" err="1" smtClean="0">
                <a:solidFill>
                  <a:schemeClr val="tx1"/>
                </a:solidFill>
                <a:latin typeface="Courier New" panose="02070309020205020404" pitchFamily="49" charset="0"/>
                <a:cs typeface="Courier New" panose="02070309020205020404" pitchFamily="49" charset="0"/>
              </a:rPr>
              <a:t>Purpose:Test</a:t>
            </a:r>
            <a:r>
              <a:rPr lang="fr-FR" sz="1600" b="1" dirty="0" smtClean="0">
                <a:solidFill>
                  <a:schemeClr val="tx1"/>
                </a:solidFill>
                <a:latin typeface="Courier New" panose="02070309020205020404" pitchFamily="49" charset="0"/>
                <a:cs typeface="Courier New" panose="02070309020205020404" pitchFamily="49" charset="0"/>
              </a:rPr>
              <a:t> Config File</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764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fr-FR" dirty="0" err="1" smtClean="0"/>
              <a:t>Take</a:t>
            </a:r>
            <a:r>
              <a:rPr lang="fr-FR" dirty="0" smtClean="0"/>
              <a:t> </a:t>
            </a:r>
            <a:r>
              <a:rPr lang="fr-FR" dirty="0" err="1" smtClean="0"/>
              <a:t>your</a:t>
            </a:r>
            <a:r>
              <a:rPr lang="fr-FR" dirty="0" smtClean="0"/>
              <a:t> </a:t>
            </a:r>
            <a:r>
              <a:rPr lang="fr-FR" dirty="0" err="1" smtClean="0"/>
              <a:t>HubApp</a:t>
            </a:r>
            <a:endParaRPr lang="fr-FR" dirty="0" smtClean="0"/>
          </a:p>
          <a:p>
            <a:pPr lvl="1"/>
            <a:r>
              <a:rPr lang="fr-FR" dirty="0" smtClean="0"/>
              <a:t>Open </a:t>
            </a:r>
            <a:r>
              <a:rPr lang="fr-FR" dirty="0" err="1" smtClean="0"/>
              <a:t>HubPage.xaml</a:t>
            </a:r>
            <a:endParaRPr lang="fr-FR" dirty="0" smtClean="0"/>
          </a:p>
          <a:p>
            <a:pPr lvl="2"/>
            <a:r>
              <a:rPr lang="fr-FR" dirty="0" smtClean="0"/>
              <a:t>In the </a:t>
            </a:r>
            <a:r>
              <a:rPr lang="fr-FR" dirty="0" err="1" smtClean="0"/>
              <a:t>fifth</a:t>
            </a:r>
            <a:r>
              <a:rPr lang="fr-FR" dirty="0" smtClean="0"/>
              <a:t> section </a:t>
            </a:r>
            <a:r>
              <a:rPr lang="fr-FR" dirty="0" err="1" smtClean="0"/>
              <a:t>created</a:t>
            </a:r>
            <a:r>
              <a:rPr lang="fr-FR" dirty="0" smtClean="0"/>
              <a:t> </a:t>
            </a:r>
            <a:r>
              <a:rPr lang="fr-FR" dirty="0" err="1" smtClean="0"/>
              <a:t>before</a:t>
            </a:r>
            <a:r>
              <a:rPr lang="fr-FR" dirty="0" smtClean="0"/>
              <a:t>, </a:t>
            </a:r>
            <a:r>
              <a:rPr lang="fr-FR" dirty="0" err="1" smtClean="0"/>
              <a:t>add</a:t>
            </a:r>
            <a:r>
              <a:rPr lang="fr-FR" dirty="0" smtClean="0"/>
              <a:t> a </a:t>
            </a:r>
            <a:r>
              <a:rPr lang="fr-FR" dirty="0" err="1" smtClean="0"/>
              <a:t>Button</a:t>
            </a:r>
            <a:r>
              <a:rPr lang="fr-FR" dirty="0" smtClean="0"/>
              <a:t> and set:</a:t>
            </a:r>
          </a:p>
          <a:p>
            <a:pPr lvl="3"/>
            <a:r>
              <a:rPr lang="fr-FR" dirty="0" smtClean="0"/>
              <a:t>x:Name</a:t>
            </a:r>
          </a:p>
          <a:p>
            <a:pPr lvl="3"/>
            <a:r>
              <a:rPr lang="fr-FR" dirty="0" err="1" smtClean="0"/>
              <a:t>Text</a:t>
            </a:r>
            <a:r>
              <a:rPr lang="fr-FR" dirty="0" smtClean="0"/>
              <a:t> (</a:t>
            </a:r>
            <a:r>
              <a:rPr lang="fr-FR" dirty="0" err="1" smtClean="0"/>
              <a:t>some</a:t>
            </a:r>
            <a:r>
              <a:rPr lang="fr-FR" dirty="0" smtClean="0"/>
              <a:t> label </a:t>
            </a:r>
            <a:r>
              <a:rPr lang="fr-FR" dirty="0" err="1" smtClean="0"/>
              <a:t>like</a:t>
            </a:r>
            <a:r>
              <a:rPr lang="fr-FR" dirty="0" smtClean="0"/>
              <a:t> « </a:t>
            </a:r>
            <a:r>
              <a:rPr lang="fr-FR" dirty="0" err="1" smtClean="0"/>
              <a:t>Parse</a:t>
            </a:r>
            <a:r>
              <a:rPr lang="fr-FR" dirty="0" smtClean="0"/>
              <a:t> file »)</a:t>
            </a:r>
          </a:p>
          <a:p>
            <a:pPr lvl="3"/>
            <a:r>
              <a:rPr lang="fr-FR" dirty="0" smtClean="0"/>
              <a:t>Click</a:t>
            </a:r>
          </a:p>
          <a:p>
            <a:pPr lvl="2"/>
            <a:r>
              <a:rPr lang="fr-FR" dirty="0" smtClean="0"/>
              <a:t>Let Visual Studio </a:t>
            </a:r>
            <a:r>
              <a:rPr lang="fr-FR" dirty="0" err="1" smtClean="0"/>
              <a:t>offer</a:t>
            </a:r>
            <a:r>
              <a:rPr lang="fr-FR" dirty="0" smtClean="0"/>
              <a:t> to </a:t>
            </a:r>
            <a:r>
              <a:rPr lang="fr-FR" dirty="0" err="1" smtClean="0"/>
              <a:t>you</a:t>
            </a:r>
            <a:r>
              <a:rPr lang="fr-FR" dirty="0" smtClean="0"/>
              <a:t> Click </a:t>
            </a:r>
            <a:r>
              <a:rPr lang="fr-FR" dirty="0" err="1" smtClean="0"/>
              <a:t>event</a:t>
            </a:r>
            <a:r>
              <a:rPr lang="fr-FR" dirty="0" smtClean="0"/>
              <a:t> </a:t>
            </a:r>
            <a:r>
              <a:rPr lang="fr-FR" dirty="0" err="1" smtClean="0"/>
              <a:t>creation</a:t>
            </a:r>
            <a:endParaRPr lang="fr-FR" dirty="0" smtClean="0"/>
          </a:p>
          <a:p>
            <a:pPr lvl="1"/>
            <a:r>
              <a:rPr lang="fr-FR" dirty="0" smtClean="0"/>
              <a:t>Go to </a:t>
            </a:r>
            <a:r>
              <a:rPr lang="fr-FR" dirty="0" err="1" smtClean="0"/>
              <a:t>HubPage.xaml.cs</a:t>
            </a:r>
            <a:endParaRPr lang="fr-FR" dirty="0"/>
          </a:p>
          <a:p>
            <a:pPr lvl="2"/>
            <a:r>
              <a:rPr lang="fr-FR" dirty="0" smtClean="0"/>
              <a:t>Open the config.txt file</a:t>
            </a:r>
          </a:p>
          <a:p>
            <a:pPr lvl="2"/>
            <a:r>
              <a:rPr lang="fr-FR" dirty="0" smtClean="0"/>
              <a:t>Use </a:t>
            </a:r>
            <a:r>
              <a:rPr lang="fr-FR" dirty="0" err="1" smtClean="0"/>
              <a:t>breakpoints</a:t>
            </a:r>
            <a:r>
              <a:rPr lang="fr-FR" dirty="0" smtClean="0"/>
              <a:t> to </a:t>
            </a:r>
            <a:r>
              <a:rPr lang="fr-FR" dirty="0" err="1" smtClean="0"/>
              <a:t>be</a:t>
            </a:r>
            <a:r>
              <a:rPr lang="fr-FR" dirty="0" smtClean="0"/>
              <a:t> sure </a:t>
            </a:r>
            <a:r>
              <a:rPr lang="fr-FR" dirty="0" err="1" smtClean="0"/>
              <a:t>you</a:t>
            </a:r>
            <a:r>
              <a:rPr lang="fr-FR" dirty="0" smtClean="0"/>
              <a:t> </a:t>
            </a:r>
            <a:r>
              <a:rPr lang="fr-FR" dirty="0" err="1" smtClean="0"/>
              <a:t>get</a:t>
            </a:r>
            <a:r>
              <a:rPr lang="fr-FR" dirty="0" smtClean="0"/>
              <a:t> </a:t>
            </a:r>
            <a:r>
              <a:rPr lang="fr-FR" dirty="0" err="1" smtClean="0"/>
              <a:t>both</a:t>
            </a:r>
            <a:r>
              <a:rPr lang="fr-FR" dirty="0" smtClean="0"/>
              <a:t> </a:t>
            </a:r>
            <a:r>
              <a:rPr lang="fr-FR" dirty="0" err="1" smtClean="0"/>
              <a:t>properties</a:t>
            </a:r>
            <a:r>
              <a:rPr lang="fr-FR" dirty="0" smtClean="0"/>
              <a:t> and </a:t>
            </a:r>
            <a:r>
              <a:rPr lang="fr-FR" dirty="0" err="1" smtClean="0"/>
              <a:t>valued</a:t>
            </a:r>
            <a:endParaRPr lang="en-US" dirty="0" smtClean="0"/>
          </a:p>
        </p:txBody>
      </p:sp>
      <p:sp>
        <p:nvSpPr>
          <p:cNvPr id="4" name="Espace réservé du contenu 3"/>
          <p:cNvSpPr>
            <a:spLocks noGrp="1"/>
          </p:cNvSpPr>
          <p:nvPr>
            <p:ph sz="quarter" idx="13"/>
          </p:nvPr>
        </p:nvSpPr>
        <p:spPr/>
        <p:txBody>
          <a:bodyPr/>
          <a:lstStyle/>
          <a:p>
            <a:r>
              <a:rPr lang="en-US" dirty="0" smtClean="0"/>
              <a:t>Storage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087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Local Settings</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But Universal Apps </a:t>
            </a:r>
            <a:r>
              <a:rPr lang="fr-FR" dirty="0" err="1" smtClean="0">
                <a:ea typeface="ＭＳ Ｐゴシック" pitchFamily="34" charset="-128"/>
              </a:rPr>
              <a:t>also</a:t>
            </a:r>
            <a:r>
              <a:rPr lang="fr-FR" dirty="0" smtClean="0">
                <a:ea typeface="ＭＳ Ｐゴシック" pitchFamily="34" charset="-128"/>
              </a:rPr>
              <a:t> </a:t>
            </a:r>
            <a:r>
              <a:rPr lang="fr-FR" dirty="0" err="1" smtClean="0">
                <a:ea typeface="ＭＳ Ｐゴシック" pitchFamily="34" charset="-128"/>
              </a:rPr>
              <a:t>take</a:t>
            </a:r>
            <a:r>
              <a:rPr lang="fr-FR" dirty="0" smtClean="0">
                <a:ea typeface="ＭＳ Ｐゴシック" pitchFamily="34" charset="-128"/>
              </a:rPr>
              <a:t> </a:t>
            </a:r>
            <a:r>
              <a:rPr lang="fr-FR" dirty="0" err="1" smtClean="0">
                <a:ea typeface="ＭＳ Ｐゴシック" pitchFamily="34" charset="-128"/>
              </a:rPr>
              <a:t>advantage</a:t>
            </a:r>
            <a:r>
              <a:rPr lang="fr-FR" dirty="0" smtClean="0">
                <a:ea typeface="ＭＳ Ｐゴシック" pitchFamily="34" charset="-128"/>
              </a:rPr>
              <a:t> of phones</a:t>
            </a:r>
          </a:p>
          <a:p>
            <a:pPr lvl="1"/>
            <a:r>
              <a:rPr lang="fr-FR" dirty="0" err="1" smtClean="0">
                <a:ea typeface="ＭＳ Ｐゴシック" pitchFamily="34" charset="-128"/>
              </a:rPr>
              <a:t>Especially</a:t>
            </a:r>
            <a:r>
              <a:rPr lang="fr-FR" dirty="0" smtClean="0">
                <a:ea typeface="ＭＳ Ｐゴシック" pitchFamily="34" charset="-128"/>
              </a:rPr>
              <a:t> Local Settings concept</a:t>
            </a:r>
          </a:p>
          <a:p>
            <a:pPr lvl="1"/>
            <a:r>
              <a:rPr lang="fr-FR" dirty="0" err="1" smtClean="0">
                <a:ea typeface="ＭＳ Ｐゴシック" pitchFamily="34" charset="-128"/>
              </a:rPr>
              <a:t>Some</a:t>
            </a:r>
            <a:r>
              <a:rPr lang="fr-FR" dirty="0" smtClean="0">
                <a:ea typeface="ＭＳ Ｐゴシック" pitchFamily="34" charset="-128"/>
              </a:rPr>
              <a:t> Storage for </a:t>
            </a:r>
            <a:r>
              <a:rPr lang="fr-FR" dirty="0" err="1" smtClean="0">
                <a:ea typeface="ＭＳ Ｐゴシック" pitchFamily="34" charset="-128"/>
              </a:rPr>
              <a:t>your</a:t>
            </a:r>
            <a:r>
              <a:rPr lang="fr-FR" dirty="0" smtClean="0">
                <a:ea typeface="ＭＳ Ｐゴシック" pitchFamily="34" charset="-128"/>
              </a:rPr>
              <a:t> application</a:t>
            </a:r>
          </a:p>
          <a:p>
            <a:r>
              <a:rPr lang="fr-FR" dirty="0" err="1" smtClean="0">
                <a:ea typeface="ＭＳ Ｐゴシック" pitchFamily="34" charset="-128"/>
              </a:rPr>
              <a:t>Advantages</a:t>
            </a:r>
            <a:r>
              <a:rPr lang="fr-FR" dirty="0" smtClean="0">
                <a:ea typeface="ＭＳ Ｐゴシック" pitchFamily="34" charset="-128"/>
              </a:rPr>
              <a:t>:</a:t>
            </a:r>
          </a:p>
          <a:p>
            <a:pPr lvl="1"/>
            <a:r>
              <a:rPr lang="fr-FR" dirty="0" err="1" smtClean="0">
                <a:ea typeface="ＭＳ Ｐゴシック" pitchFamily="34" charset="-128"/>
              </a:rPr>
              <a:t>Easy</a:t>
            </a:r>
            <a:r>
              <a:rPr lang="fr-FR" dirty="0" smtClean="0">
                <a:ea typeface="ＭＳ Ｐゴシック" pitchFamily="34" charset="-128"/>
              </a:rPr>
              <a:t> to </a:t>
            </a:r>
            <a:r>
              <a:rPr lang="fr-FR" dirty="0" err="1" smtClean="0">
                <a:ea typeface="ＭＳ Ｐゴシック" pitchFamily="34" charset="-128"/>
              </a:rPr>
              <a:t>read</a:t>
            </a:r>
            <a:r>
              <a:rPr lang="fr-FR" dirty="0" smtClean="0">
                <a:ea typeface="ＭＳ Ｐゴシック" pitchFamily="34" charset="-128"/>
              </a:rPr>
              <a:t> and update</a:t>
            </a:r>
          </a:p>
          <a:p>
            <a:pPr lvl="1"/>
            <a:r>
              <a:rPr lang="fr-FR" dirty="0" err="1" smtClean="0">
                <a:ea typeface="ＭＳ Ｐゴシック" pitchFamily="34" charset="-128"/>
              </a:rPr>
              <a:t>Designed</a:t>
            </a:r>
            <a:r>
              <a:rPr lang="fr-FR" dirty="0" smtClean="0">
                <a:ea typeface="ＭＳ Ｐゴシック" pitchFamily="34" charset="-128"/>
              </a:rPr>
              <a:t> to store settings or </a:t>
            </a:r>
            <a:r>
              <a:rPr lang="fr-FR" dirty="0" err="1" smtClean="0">
                <a:ea typeface="ＭＳ Ｐゴシック" pitchFamily="34" charset="-128"/>
              </a:rPr>
              <a:t>editable</a:t>
            </a:r>
            <a:r>
              <a:rPr lang="fr-FR" dirty="0" smtClean="0">
                <a:ea typeface="ＭＳ Ｐゴシック" pitchFamily="34" charset="-128"/>
              </a:rPr>
              <a:t> </a:t>
            </a:r>
            <a:r>
              <a:rPr lang="fr-FR" dirty="0" err="1" smtClean="0">
                <a:ea typeface="ＭＳ Ｐゴシック" pitchFamily="34" charset="-128"/>
              </a:rPr>
              <a:t>properties</a:t>
            </a:r>
            <a:endParaRPr lang="fr-FR" dirty="0" smtClean="0">
              <a:ea typeface="ＭＳ Ｐゴシック" pitchFamily="34" charset="-128"/>
            </a:endParaRPr>
          </a:p>
          <a:p>
            <a:pPr lvl="1"/>
            <a:r>
              <a:rPr lang="fr-FR" dirty="0" smtClean="0">
                <a:ea typeface="ＭＳ Ｐゴシック" pitchFamily="34" charset="-128"/>
              </a:rPr>
              <a:t>Persistent data </a:t>
            </a:r>
            <a:r>
              <a:rPr lang="fr-FR" dirty="0" err="1" smtClean="0">
                <a:ea typeface="ＭＳ Ｐゴシック" pitchFamily="34" charset="-128"/>
              </a:rPr>
              <a:t>even</a:t>
            </a:r>
            <a:r>
              <a:rPr lang="fr-FR" dirty="0" smtClean="0">
                <a:ea typeface="ＭＳ Ｐゴシック" pitchFamily="34" charset="-128"/>
              </a:rPr>
              <a:t> if </a:t>
            </a:r>
            <a:r>
              <a:rPr lang="fr-FR" dirty="0" err="1" smtClean="0">
                <a:ea typeface="ＭＳ Ｐゴシック" pitchFamily="34" charset="-128"/>
              </a:rPr>
              <a:t>you</a:t>
            </a:r>
            <a:r>
              <a:rPr lang="fr-FR" dirty="0" smtClean="0">
                <a:ea typeface="ＭＳ Ｐゴシック" pitchFamily="34" charset="-128"/>
              </a:rPr>
              <a:t> close </a:t>
            </a:r>
            <a:r>
              <a:rPr lang="fr-FR" dirty="0" err="1" smtClean="0">
                <a:ea typeface="ＭＳ Ｐゴシック" pitchFamily="34" charset="-128"/>
              </a:rPr>
              <a:t>your</a:t>
            </a:r>
            <a:r>
              <a:rPr lang="fr-FR" dirty="0" smtClean="0">
                <a:ea typeface="ＭＳ Ｐゴシック" pitchFamily="34" charset="-128"/>
              </a:rPr>
              <a:t> application!</a:t>
            </a:r>
          </a:p>
          <a:p>
            <a:r>
              <a:rPr lang="fr-FR" dirty="0" err="1" smtClean="0">
                <a:ea typeface="ＭＳ Ｐゴシック" pitchFamily="34" charset="-128"/>
              </a:rPr>
              <a:t>Disadvantages</a:t>
            </a:r>
            <a:r>
              <a:rPr lang="fr-FR" dirty="0" smtClean="0">
                <a:ea typeface="ＭＳ Ｐゴシック" pitchFamily="34" charset="-128"/>
              </a:rPr>
              <a:t>:</a:t>
            </a:r>
          </a:p>
          <a:p>
            <a:pPr lvl="1"/>
            <a:r>
              <a:rPr lang="fr-FR" dirty="0" err="1" smtClean="0">
                <a:ea typeface="ＭＳ Ｐゴシック" pitchFamily="34" charset="-128"/>
              </a:rPr>
              <a:t>Cannot</a:t>
            </a:r>
            <a:r>
              <a:rPr lang="fr-FR" dirty="0" smtClean="0">
                <a:ea typeface="ＭＳ Ｐゴシック" pitchFamily="34" charset="-128"/>
              </a:rPr>
              <a:t> </a:t>
            </a:r>
            <a:r>
              <a:rPr lang="fr-FR" dirty="0" err="1" smtClean="0">
                <a:ea typeface="ＭＳ Ｐゴシック" pitchFamily="34" charset="-128"/>
              </a:rPr>
              <a:t>save</a:t>
            </a:r>
            <a:r>
              <a:rPr lang="fr-FR" dirty="0" smtClean="0">
                <a:ea typeface="ＭＳ Ｐゴシック" pitchFamily="34" charset="-128"/>
              </a:rPr>
              <a:t> </a:t>
            </a:r>
            <a:r>
              <a:rPr lang="fr-FR" dirty="0" err="1" smtClean="0">
                <a:ea typeface="ＭＳ Ｐゴシック" pitchFamily="34" charset="-128"/>
              </a:rPr>
              <a:t>complex</a:t>
            </a:r>
            <a:r>
              <a:rPr lang="fr-FR" dirty="0" smtClean="0">
                <a:ea typeface="ＭＳ Ｐゴシック" pitchFamily="34" charset="-128"/>
              </a:rPr>
              <a:t> </a:t>
            </a:r>
            <a:r>
              <a:rPr lang="fr-FR" dirty="0" err="1" smtClean="0">
                <a:ea typeface="ＭＳ Ｐゴシック" pitchFamily="34" charset="-128"/>
              </a:rPr>
              <a:t>objects</a:t>
            </a:r>
            <a:r>
              <a:rPr lang="fr-FR" dirty="0" smtClean="0">
                <a:ea typeface="ＭＳ Ｐゴシック" pitchFamily="34" charset="-128"/>
              </a:rPr>
              <a:t> </a:t>
            </a:r>
            <a:r>
              <a:rPr lang="fr-FR" dirty="0" err="1" smtClean="0">
                <a:ea typeface="ＭＳ Ｐゴシック" pitchFamily="34" charset="-128"/>
              </a:rPr>
              <a:t>easily</a:t>
            </a:r>
            <a:r>
              <a:rPr lang="fr-FR" dirty="0" smtClean="0">
                <a:ea typeface="ＭＳ Ｐゴシック" pitchFamily="34" charset="-128"/>
              </a:rPr>
              <a:t> (</a:t>
            </a:r>
            <a:r>
              <a:rPr lang="fr-FR" dirty="0" err="1" smtClean="0">
                <a:ea typeface="ＭＳ Ｐゴシック" pitchFamily="34" charset="-128"/>
              </a:rPr>
              <a:t>just</a:t>
            </a:r>
            <a:r>
              <a:rPr lang="fr-FR" dirty="0" smtClean="0">
                <a:ea typeface="ＭＳ Ｐゴシック" pitchFamily="34" charset="-128"/>
              </a:rPr>
              <a:t> string, </a:t>
            </a:r>
            <a:r>
              <a:rPr lang="fr-FR" dirty="0" err="1" smtClean="0">
                <a:ea typeface="ＭＳ Ｐゴシック" pitchFamily="34" charset="-128"/>
              </a:rPr>
              <a:t>int</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55722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Local Settings example</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Still</a:t>
            </a:r>
            <a:r>
              <a:rPr lang="fr-FR" dirty="0" smtClean="0">
                <a:ea typeface="ＭＳ Ｐゴシック" pitchFamily="34" charset="-128"/>
              </a:rPr>
              <a:t> in </a:t>
            </a:r>
            <a:r>
              <a:rPr lang="fr-FR" dirty="0" err="1" smtClean="0">
                <a:ea typeface="ＭＳ Ｐゴシック" pitchFamily="34" charset="-128"/>
              </a:rPr>
              <a:t>Windows.Storage</a:t>
            </a:r>
            <a:r>
              <a:rPr lang="fr-FR" dirty="0" smtClean="0">
                <a:ea typeface="ＭＳ Ｐゴシック" pitchFamily="34" charset="-128"/>
              </a:rPr>
              <a:t> </a:t>
            </a:r>
            <a:r>
              <a:rPr lang="fr-FR" dirty="0" err="1" smtClean="0">
                <a:ea typeface="ＭＳ Ｐゴシック" pitchFamily="34" charset="-128"/>
              </a:rPr>
              <a:t>namespace</a:t>
            </a:r>
            <a:endParaRPr lang="fr-FR" dirty="0" smtClean="0">
              <a:ea typeface="ＭＳ Ｐゴシック" pitchFamily="34" charset="-128"/>
            </a:endParaRPr>
          </a:p>
          <a:p>
            <a:pPr marL="914400" lvl="1" indent="-457200">
              <a:buFont typeface="+mj-lt"/>
              <a:buAutoNum type="arabicPeriod"/>
            </a:pPr>
            <a:r>
              <a:rPr lang="fr-FR" dirty="0" err="1" smtClean="0">
                <a:ea typeface="ＭＳ Ｐゴシック" pitchFamily="34" charset="-128"/>
              </a:rPr>
              <a:t>Get</a:t>
            </a:r>
            <a:r>
              <a:rPr lang="fr-FR" dirty="0" smtClean="0">
                <a:ea typeface="ＭＳ Ｐゴシック" pitchFamily="34" charset="-128"/>
              </a:rPr>
              <a:t> local settings</a:t>
            </a:r>
          </a:p>
          <a:p>
            <a:pPr marL="1314450" lvl="2" indent="-457200">
              <a:buFont typeface="+mj-lt"/>
              <a:buAutoNum type="arabicPeriod"/>
            </a:pPr>
            <a:endParaRPr lang="fr-FR" dirty="0">
              <a:ea typeface="ＭＳ Ｐゴシック" pitchFamily="34" charset="-128"/>
            </a:endParaRPr>
          </a:p>
          <a:p>
            <a:pPr marL="914400" lvl="1" indent="-457200">
              <a:buFont typeface="+mj-lt"/>
              <a:buAutoNum type="arabicPeriod"/>
            </a:pPr>
            <a:endParaRPr lang="fr-FR" dirty="0" smtClean="0">
              <a:ea typeface="ＭＳ Ｐゴシック" pitchFamily="34" charset="-128"/>
            </a:endParaRPr>
          </a:p>
          <a:p>
            <a:pPr marL="914400" lvl="1" indent="-457200">
              <a:buFont typeface="+mj-lt"/>
              <a:buAutoNum type="arabicPeriod"/>
            </a:pPr>
            <a:r>
              <a:rPr lang="fr-FR" dirty="0" smtClean="0">
                <a:ea typeface="ＭＳ Ｐゴシック" pitchFamily="34" charset="-128"/>
              </a:rPr>
              <a:t>Set </a:t>
            </a:r>
            <a:r>
              <a:rPr lang="fr-FR" dirty="0" err="1" smtClean="0">
                <a:ea typeface="ＭＳ Ｐゴシック" pitchFamily="34" charset="-128"/>
              </a:rPr>
              <a:t>properties</a:t>
            </a:r>
            <a:endParaRPr lang="fr-FR" dirty="0" smtClean="0">
              <a:ea typeface="ＭＳ Ｐゴシック" pitchFamily="34" charset="-128"/>
            </a:endParaRPr>
          </a:p>
          <a:p>
            <a:pPr marL="1771650" lvl="3" indent="-457200">
              <a:buFont typeface="+mj-lt"/>
              <a:buAutoNum type="arabicPeriod"/>
            </a:pPr>
            <a:endParaRPr lang="fr-FR" dirty="0">
              <a:ea typeface="ＭＳ Ｐゴシック" pitchFamily="34" charset="-128"/>
            </a:endParaRPr>
          </a:p>
          <a:p>
            <a:pPr marL="2228850" lvl="4" indent="-457200">
              <a:buFont typeface="+mj-lt"/>
              <a:buAutoNum type="arabicPeriod"/>
            </a:pPr>
            <a:endParaRPr lang="fr-FR" dirty="0" smtClean="0">
              <a:ea typeface="ＭＳ Ｐゴシック" pitchFamily="34" charset="-128"/>
            </a:endParaRPr>
          </a:p>
          <a:p>
            <a:pPr marL="914400" lvl="1" indent="-457200">
              <a:buFont typeface="+mj-lt"/>
              <a:buAutoNum type="arabicPeriod"/>
            </a:pPr>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properties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13742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latin typeface="Courier New" panose="02070309020205020404" pitchFamily="49" charset="0"/>
                <a:cs typeface="Courier New" panose="02070309020205020404" pitchFamily="49" charset="0"/>
              </a:rPr>
              <a:t>ApplicationDataContainer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localSettings</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ApplicationData.Current.LocalSettings</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8" name="Rectangle à coins arrondis 7"/>
          <p:cNvSpPr/>
          <p:nvPr/>
        </p:nvSpPr>
        <p:spPr>
          <a:xfrm>
            <a:off x="179512" y="3505572"/>
            <a:ext cx="8785225" cy="4320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err="1" smtClean="0">
                <a:latin typeface="Courier New" panose="02070309020205020404" pitchFamily="49" charset="0"/>
                <a:cs typeface="Courier New" panose="02070309020205020404" pitchFamily="49" charset="0"/>
              </a:rPr>
              <a:t>localSettings.Values</a:t>
            </a:r>
            <a:r>
              <a:rPr lang="fr-FR" sz="1600" b="1" dirty="0" smtClean="0">
                <a:latin typeface="Courier New" panose="02070309020205020404" pitchFamily="49" charset="0"/>
                <a:cs typeface="Courier New" panose="02070309020205020404" pitchFamily="49" charset="0"/>
              </a:rPr>
              <a:t>[</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err="1" smtClean="0">
                <a:solidFill>
                  <a:srgbClr val="00B050"/>
                </a:solidFill>
                <a:latin typeface="Courier New" panose="02070309020205020404" pitchFamily="49" charset="0"/>
                <a:cs typeface="Courier New" panose="02070309020205020404" pitchFamily="49" charset="0"/>
              </a:rPr>
              <a:t>mysetting</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smtClean="0">
                <a:latin typeface="Courier New" panose="02070309020205020404" pitchFamily="49" charset="0"/>
                <a:cs typeface="Courier New" panose="02070309020205020404" pitchFamily="49" charset="0"/>
              </a:rPr>
              <a:t>] = </a:t>
            </a:r>
            <a:r>
              <a:rPr lang="fr-FR" sz="1600" b="1" dirty="0" smtClean="0">
                <a:solidFill>
                  <a:srgbClr val="00B050"/>
                </a:solidFill>
                <a:latin typeface="Courier New" panose="02070309020205020404" pitchFamily="49" charset="0"/>
                <a:cs typeface="Courier New" panose="02070309020205020404" pitchFamily="49" charset="0"/>
              </a:rPr>
              <a:t>"Hello World"</a:t>
            </a:r>
            <a:r>
              <a:rPr lang="fr-FR"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9" name="Rectangle à coins arrondis 8"/>
          <p:cNvSpPr/>
          <p:nvPr/>
        </p:nvSpPr>
        <p:spPr>
          <a:xfrm>
            <a:off x="179512" y="4585692"/>
            <a:ext cx="8785225" cy="4320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70C0"/>
                </a:solidFill>
                <a:latin typeface="Courier New" panose="02070309020205020404" pitchFamily="49" charset="0"/>
                <a:cs typeface="Courier New" panose="02070309020205020404" pitchFamily="49" charset="0"/>
              </a:rPr>
              <a:t>string</a:t>
            </a:r>
            <a:r>
              <a:rPr lang="fr-FR" sz="1600" b="1" dirty="0" smtClean="0">
                <a:latin typeface="Courier New" panose="02070309020205020404" pitchFamily="49" charset="0"/>
                <a:cs typeface="Courier New" panose="02070309020205020404" pitchFamily="49" charset="0"/>
              </a:rPr>
              <a:t> setting = </a:t>
            </a:r>
            <a:r>
              <a:rPr lang="fr-FR" sz="1600" b="1" dirty="0" err="1" smtClean="0">
                <a:latin typeface="Courier New" panose="02070309020205020404" pitchFamily="49" charset="0"/>
                <a:cs typeface="Courier New" panose="02070309020205020404" pitchFamily="49" charset="0"/>
              </a:rPr>
              <a:t>localSettings.Values</a:t>
            </a:r>
            <a:r>
              <a:rPr lang="fr-FR" sz="1600" b="1" dirty="0" smtClean="0">
                <a:latin typeface="Courier New" panose="02070309020205020404" pitchFamily="49" charset="0"/>
                <a:cs typeface="Courier New" panose="02070309020205020404" pitchFamily="49" charset="0"/>
              </a:rPr>
              <a:t>[</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err="1" smtClean="0">
                <a:solidFill>
                  <a:srgbClr val="00B050"/>
                </a:solidFill>
                <a:latin typeface="Courier New" panose="02070309020205020404" pitchFamily="49" charset="0"/>
                <a:cs typeface="Courier New" panose="02070309020205020404" pitchFamily="49" charset="0"/>
              </a:rPr>
              <a:t>mysetting</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smtClean="0">
                <a:latin typeface="Courier New" panose="02070309020205020404" pitchFamily="49" charset="0"/>
                <a:cs typeface="Courier New" panose="02070309020205020404" pitchFamily="49" charset="0"/>
              </a:rPr>
              <a:t>] </a:t>
            </a:r>
            <a:r>
              <a:rPr lang="fr-FR" sz="1600" b="1" dirty="0" smtClean="0">
                <a:solidFill>
                  <a:srgbClr val="0070C0"/>
                </a:solidFill>
                <a:latin typeface="Courier New" panose="02070309020205020404" pitchFamily="49" charset="0"/>
                <a:cs typeface="Courier New" panose="02070309020205020404" pitchFamily="49" charset="0"/>
              </a:rPr>
              <a:t>as string</a:t>
            </a:r>
            <a:r>
              <a:rPr lang="fr-FR"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2545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1095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Take</a:t>
            </a:r>
            <a:r>
              <a:rPr lang="fr-FR" dirty="0" smtClean="0"/>
              <a:t> back </a:t>
            </a:r>
            <a:r>
              <a:rPr lang="fr-FR" dirty="0" err="1" smtClean="0"/>
              <a:t>your</a:t>
            </a:r>
            <a:r>
              <a:rPr lang="fr-FR" dirty="0" smtClean="0"/>
              <a:t> </a:t>
            </a:r>
            <a:r>
              <a:rPr lang="fr-FR" dirty="0" err="1" smtClean="0"/>
              <a:t>button</a:t>
            </a:r>
            <a:r>
              <a:rPr lang="fr-FR" dirty="0" smtClean="0"/>
              <a:t> </a:t>
            </a:r>
            <a:r>
              <a:rPr lang="fr-FR" dirty="0" err="1" smtClean="0"/>
              <a:t>event</a:t>
            </a:r>
            <a:r>
              <a:rPr lang="fr-FR" dirty="0" smtClean="0"/>
              <a:t> </a:t>
            </a:r>
            <a:r>
              <a:rPr lang="fr-FR" dirty="0" err="1" smtClean="0"/>
              <a:t>where</a:t>
            </a:r>
            <a:r>
              <a:rPr lang="fr-FR" dirty="0" smtClean="0"/>
              <a:t> </a:t>
            </a:r>
            <a:r>
              <a:rPr lang="fr-FR" dirty="0" err="1" smtClean="0"/>
              <a:t>you</a:t>
            </a:r>
            <a:r>
              <a:rPr lang="fr-FR" dirty="0" smtClean="0"/>
              <a:t> </a:t>
            </a:r>
            <a:r>
              <a:rPr lang="fr-FR" dirty="0" err="1" smtClean="0"/>
              <a:t>parse</a:t>
            </a:r>
            <a:r>
              <a:rPr lang="fr-FR" dirty="0" smtClean="0"/>
              <a:t> config file</a:t>
            </a:r>
          </a:p>
          <a:p>
            <a:pPr lvl="1"/>
            <a:r>
              <a:rPr lang="fr-FR" dirty="0" smtClean="0"/>
              <a:t>Store </a:t>
            </a:r>
            <a:r>
              <a:rPr lang="fr-FR" dirty="0" err="1" smtClean="0"/>
              <a:t>each</a:t>
            </a:r>
            <a:r>
              <a:rPr lang="fr-FR" dirty="0" smtClean="0"/>
              <a:t> </a:t>
            </a:r>
            <a:r>
              <a:rPr lang="fr-FR" dirty="0" err="1" smtClean="0"/>
              <a:t>property</a:t>
            </a:r>
            <a:r>
              <a:rPr lang="fr-FR" dirty="0" smtClean="0"/>
              <a:t> in </a:t>
            </a:r>
            <a:r>
              <a:rPr lang="fr-FR" dirty="0" err="1" smtClean="0"/>
              <a:t>localSettings</a:t>
            </a:r>
            <a:endParaRPr lang="fr-FR" dirty="0" smtClean="0"/>
          </a:p>
          <a:p>
            <a:pPr lvl="1"/>
            <a:endParaRPr lang="fr-FR" dirty="0"/>
          </a:p>
          <a:p>
            <a:r>
              <a:rPr lang="fr-FR" dirty="0" err="1" smtClean="0"/>
              <a:t>Create</a:t>
            </a:r>
            <a:r>
              <a:rPr lang="fr-FR" dirty="0" smtClean="0"/>
              <a:t> a new </a:t>
            </a:r>
            <a:r>
              <a:rPr lang="fr-FR" dirty="0" err="1" smtClean="0"/>
              <a:t>Button</a:t>
            </a:r>
            <a:r>
              <a:rPr lang="fr-FR" dirty="0" smtClean="0"/>
              <a:t> </a:t>
            </a:r>
            <a:r>
              <a:rPr lang="fr-FR" dirty="0" err="1" smtClean="0"/>
              <a:t>with</a:t>
            </a:r>
            <a:r>
              <a:rPr lang="fr-FR" dirty="0" smtClean="0"/>
              <a:t> a new click </a:t>
            </a:r>
            <a:r>
              <a:rPr lang="fr-FR" dirty="0" err="1" smtClean="0"/>
              <a:t>event</a:t>
            </a:r>
            <a:endParaRPr lang="fr-FR" dirty="0" smtClean="0"/>
          </a:p>
          <a:p>
            <a:pPr lvl="1"/>
            <a:r>
              <a:rPr lang="fr-FR" dirty="0" smtClean="0"/>
              <a:t>Check in </a:t>
            </a:r>
            <a:r>
              <a:rPr lang="fr-FR" dirty="0" err="1" smtClean="0"/>
              <a:t>it</a:t>
            </a:r>
            <a:r>
              <a:rPr lang="fr-FR" dirty="0" smtClean="0"/>
              <a:t> </a:t>
            </a:r>
            <a:r>
              <a:rPr lang="fr-FR" dirty="0" err="1" smtClean="0"/>
              <a:t>localSettings</a:t>
            </a:r>
            <a:r>
              <a:rPr lang="fr-FR" dirty="0" smtClean="0"/>
              <a:t> data </a:t>
            </a:r>
            <a:r>
              <a:rPr lang="fr-FR" dirty="0" err="1" smtClean="0"/>
              <a:t>with</a:t>
            </a:r>
            <a:r>
              <a:rPr lang="fr-FR" dirty="0" smtClean="0"/>
              <a:t> </a:t>
            </a:r>
            <a:r>
              <a:rPr lang="fr-FR" dirty="0" err="1" smtClean="0"/>
              <a:t>breakpoints</a:t>
            </a:r>
            <a:endParaRPr lang="fr-FR" dirty="0" smtClean="0"/>
          </a:p>
        </p:txBody>
      </p:sp>
      <p:sp>
        <p:nvSpPr>
          <p:cNvPr id="4" name="Espace réservé du contenu 3"/>
          <p:cNvSpPr>
            <a:spLocks noGrp="1"/>
          </p:cNvSpPr>
          <p:nvPr>
            <p:ph sz="quarter" idx="13"/>
          </p:nvPr>
        </p:nvSpPr>
        <p:spPr/>
        <p:txBody>
          <a:bodyPr/>
          <a:lstStyle/>
          <a:p>
            <a:r>
              <a:rPr lang="en-US" dirty="0" smtClean="0"/>
              <a:t>Storage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9465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Settings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pic>
        <p:nvPicPr>
          <p:cNvPr id="1026" name="Picture 2" descr="http://screenshots.en.sftcdn.net/blog/en/2012/09/setting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022129"/>
            <a:ext cx="2074540" cy="207454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661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Remember </a:t>
            </a:r>
            <a:r>
              <a:rPr lang="en-US" dirty="0" err="1" smtClean="0">
                <a:ea typeface="ＭＳ Ｐゴシック" pitchFamily="34" charset="-128"/>
              </a:rPr>
              <a:t>Flyouts</a:t>
            </a:r>
            <a:r>
              <a:rPr lang="en-US"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Small </a:t>
            </a:r>
            <a:r>
              <a:rPr lang="fr-FR" dirty="0" err="1" smtClean="0">
                <a:ea typeface="ＭＳ Ｐゴシック" pitchFamily="34" charset="-128"/>
              </a:rPr>
              <a:t>pieces</a:t>
            </a:r>
            <a:r>
              <a:rPr lang="fr-FR" dirty="0" smtClean="0">
                <a:ea typeface="ＭＳ Ｐゴシック" pitchFamily="34" charset="-128"/>
              </a:rPr>
              <a:t> of UI over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app</a:t>
            </a:r>
            <a:endParaRPr lang="fr-FR" dirty="0" smtClean="0">
              <a:ea typeface="ＭＳ Ｐゴシック" pitchFamily="34" charset="-128"/>
            </a:endParaRPr>
          </a:p>
          <a:p>
            <a:pPr lvl="1"/>
            <a:r>
              <a:rPr lang="fr-FR" dirty="0" err="1" smtClean="0">
                <a:ea typeface="ＭＳ Ｐゴシック" pitchFamily="34" charset="-128"/>
              </a:rPr>
              <a:t>Used</a:t>
            </a:r>
            <a:r>
              <a:rPr lang="fr-FR" dirty="0" smtClean="0">
                <a:ea typeface="ＭＳ Ｐゴシック" pitchFamily="34" charset="-128"/>
              </a:rPr>
              <a:t> for warnings, info, </a:t>
            </a:r>
            <a:r>
              <a:rPr lang="fr-FR" dirty="0" err="1" smtClean="0">
                <a:ea typeface="ＭＳ Ｐゴシック" pitchFamily="34" charset="-128"/>
              </a:rPr>
              <a:t>controls</a:t>
            </a:r>
            <a:r>
              <a:rPr lang="fr-FR" dirty="0" smtClean="0">
                <a:ea typeface="ＭＳ Ｐゴシック" pitchFamily="34" charset="-128"/>
              </a:rPr>
              <a:t>…</a:t>
            </a:r>
          </a:p>
          <a:p>
            <a:pPr lvl="1"/>
            <a:endParaRPr lang="fr-FR" dirty="0">
              <a:ea typeface="ＭＳ Ｐゴシック" pitchFamily="34" charset="-128"/>
            </a:endParaRPr>
          </a:p>
          <a:p>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we’ll</a:t>
            </a:r>
            <a:r>
              <a:rPr lang="fr-FR" dirty="0" smtClean="0">
                <a:ea typeface="ＭＳ Ｐゴシック" pitchFamily="34" charset="-128"/>
              </a:rPr>
              <a:t> use a </a:t>
            </a:r>
            <a:r>
              <a:rPr lang="fr-FR" dirty="0" err="1" smtClean="0">
                <a:ea typeface="ＭＳ Ｐゴシック" pitchFamily="34" charset="-128"/>
              </a:rPr>
              <a:t>SettingsFlyout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rotWithShape="1">
          <a:blip r:embed="rId4"/>
          <a:srcRect b="21884"/>
          <a:stretch/>
        </p:blipFill>
        <p:spPr>
          <a:xfrm>
            <a:off x="6686610" y="0"/>
            <a:ext cx="2457390" cy="5305772"/>
          </a:xfrm>
          <a:prstGeom prst="rect">
            <a:avLst/>
          </a:prstGeom>
          <a:ln>
            <a:noFill/>
          </a:ln>
          <a:effectLst>
            <a:outerShdw blurRad="50800" dist="50800" dir="7200000" algn="ctr" rotWithShape="0">
              <a:schemeClr val="tx1"/>
            </a:outerShdw>
          </a:effectLst>
        </p:spPr>
      </p:pic>
    </p:spTree>
    <p:extLst>
      <p:ext uri="{BB962C8B-B14F-4D97-AF65-F5344CB8AC3E}">
        <p14:creationId xmlns:p14="http://schemas.microsoft.com/office/powerpoint/2010/main" val="2586827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Easily</a:t>
            </a:r>
            <a:r>
              <a:rPr lang="fr-FR" dirty="0" smtClean="0">
                <a:ea typeface="ＭＳ Ｐゴシック" pitchFamily="34" charset="-128"/>
              </a:rPr>
              <a:t> </a:t>
            </a:r>
            <a:r>
              <a:rPr lang="fr-FR" dirty="0" err="1" smtClean="0">
                <a:ea typeface="ＭＳ Ｐゴシック" pitchFamily="34" charset="-128"/>
              </a:rPr>
              <a:t>create</a:t>
            </a:r>
            <a:r>
              <a:rPr lang="fr-FR" dirty="0" smtClean="0">
                <a:ea typeface="ＭＳ Ｐゴシック" pitchFamily="34" charset="-128"/>
              </a:rPr>
              <a:t> new </a:t>
            </a:r>
            <a:r>
              <a:rPr lang="fr-FR" dirty="0" err="1" smtClean="0">
                <a:ea typeface="ＭＳ Ｐゴシック" pitchFamily="34" charset="-128"/>
              </a:rPr>
              <a:t>SettingsFlyout</a:t>
            </a:r>
            <a:r>
              <a:rPr lang="fr-FR" dirty="0" smtClean="0">
                <a:ea typeface="ＭＳ Ｐゴシック" pitchFamily="34" charset="-128"/>
              </a:rPr>
              <a:t> </a:t>
            </a:r>
            <a:br>
              <a:rPr lang="fr-FR" dirty="0" smtClean="0">
                <a:ea typeface="ＭＳ Ｐゴシック" pitchFamily="34" charset="-128"/>
              </a:rPr>
            </a:br>
            <a:r>
              <a:rPr lang="fr-FR" dirty="0" err="1" smtClean="0">
                <a:ea typeface="ＭＳ Ｐゴシック" pitchFamily="34" charset="-128"/>
              </a:rPr>
              <a:t>from</a:t>
            </a:r>
            <a:r>
              <a:rPr lang="fr-FR" dirty="0" smtClean="0">
                <a:ea typeface="ＭＳ Ｐゴシック" pitchFamily="34" charset="-128"/>
              </a:rPr>
              <a:t> Visual Studio</a:t>
            </a:r>
          </a:p>
          <a:p>
            <a:pPr lvl="1"/>
            <a:r>
              <a:rPr lang="fr-FR" dirty="0" smtClean="0">
                <a:ea typeface="ＭＳ Ｐゴシック" pitchFamily="34" charset="-128"/>
              </a:rPr>
              <a:t>Just plain XAML</a:t>
            </a:r>
          </a:p>
          <a:p>
            <a:pPr lvl="1"/>
            <a:r>
              <a:rPr lang="fr-FR" dirty="0" err="1" smtClean="0">
                <a:ea typeface="ＭＳ Ｐゴシック" pitchFamily="34" charset="-128"/>
              </a:rPr>
              <a:t>With</a:t>
            </a:r>
            <a:r>
              <a:rPr lang="fr-FR" dirty="0" smtClean="0">
                <a:ea typeface="ＭＳ Ｐゴシック" pitchFamily="34" charset="-128"/>
              </a:rPr>
              <a:t> Code </a:t>
            </a:r>
            <a:r>
              <a:rPr lang="fr-FR" dirty="0" err="1" smtClean="0">
                <a:ea typeface="ＭＳ Ｐゴシック" pitchFamily="34" charset="-128"/>
              </a:rPr>
              <a:t>Behind</a:t>
            </a:r>
            <a:r>
              <a:rPr lang="fr-FR" dirty="0" smtClean="0">
                <a:ea typeface="ＭＳ Ｐゴシック" pitchFamily="34" charset="-128"/>
              </a:rPr>
              <a:t> for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flyout</a:t>
            </a:r>
            <a:endParaRPr lang="fr-FR" dirty="0" smtClean="0">
              <a:ea typeface="ＭＳ Ｐゴシック" pitchFamily="34" charset="-128"/>
            </a:endParaRPr>
          </a:p>
          <a:p>
            <a:pPr lvl="1"/>
            <a:endParaRPr lang="fr-FR" dirty="0">
              <a:ea typeface="ＭＳ Ｐゴシック" pitchFamily="34" charset="-128"/>
            </a:endParaRPr>
          </a:p>
          <a:p>
            <a:r>
              <a:rPr lang="fr-FR" dirty="0" err="1" smtClean="0">
                <a:ea typeface="ＭＳ Ｐゴシック" pitchFamily="34" charset="-128"/>
              </a:rPr>
              <a:t>Displayable</a:t>
            </a:r>
            <a:r>
              <a:rPr lang="fr-FR" dirty="0" smtClean="0">
                <a:ea typeface="ＭＳ Ｐゴシック" pitchFamily="34" charset="-128"/>
              </a:rPr>
              <a:t> at </a:t>
            </a:r>
            <a:r>
              <a:rPr lang="fr-FR" dirty="0" err="1" smtClean="0">
                <a:ea typeface="ＭＳ Ｐゴシック" pitchFamily="34" charset="-128"/>
              </a:rPr>
              <a:t>will</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Image 7"/>
          <p:cNvPicPr>
            <a:picLocks noChangeAspect="1"/>
          </p:cNvPicPr>
          <p:nvPr/>
        </p:nvPicPr>
        <p:blipFill rotWithShape="1">
          <a:blip r:embed="rId4"/>
          <a:srcRect b="21884"/>
          <a:stretch/>
        </p:blipFill>
        <p:spPr>
          <a:xfrm>
            <a:off x="6686610" y="0"/>
            <a:ext cx="2457390" cy="5305772"/>
          </a:xfrm>
          <a:prstGeom prst="rect">
            <a:avLst/>
          </a:prstGeom>
          <a:ln>
            <a:noFill/>
          </a:ln>
          <a:effectLst>
            <a:outerShdw blurRad="50800" dist="50800" dir="7200000" algn="ctr" rotWithShape="0">
              <a:schemeClr val="tx1"/>
            </a:outerShdw>
          </a:effectLst>
        </p:spPr>
      </p:pic>
    </p:spTree>
    <p:extLst>
      <p:ext uri="{BB962C8B-B14F-4D97-AF65-F5344CB8AC3E}">
        <p14:creationId xmlns:p14="http://schemas.microsoft.com/office/powerpoint/2010/main" val="1883812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r>
              <a:rPr lang="en-US" dirty="0" smtClean="0">
                <a:ea typeface="ＭＳ Ｐゴシック" pitchFamily="34" charset="-128"/>
              </a:rPr>
              <a:t>: How to</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Code to display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flyout</a:t>
            </a:r>
            <a:r>
              <a:rPr lang="fr-FR" dirty="0" smtClean="0">
                <a:ea typeface="ＭＳ Ｐゴシック" pitchFamily="34" charset="-128"/>
              </a:rPr>
              <a:t> </a:t>
            </a:r>
            <a:r>
              <a:rPr lang="fr-FR" dirty="0" err="1" smtClean="0">
                <a:ea typeface="ＭＳ Ｐゴシック" pitchFamily="34" charset="-128"/>
              </a:rPr>
              <a:t>called</a:t>
            </a:r>
            <a:r>
              <a:rPr lang="fr-FR" dirty="0" smtClean="0">
                <a:ea typeface="ＭＳ Ｐゴシック" pitchFamily="34" charset="-128"/>
              </a:rPr>
              <a:t> </a:t>
            </a:r>
            <a:r>
              <a:rPr lang="fr-FR" dirty="0" err="1" smtClean="0">
                <a:ea typeface="ＭＳ Ｐゴシック" pitchFamily="34" charset="-128"/>
              </a:rPr>
              <a:t>MySettingsFlyout</a:t>
            </a:r>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r>
              <a:rPr lang="fr-FR" dirty="0" err="1" smtClean="0">
                <a:ea typeface="ＭＳ Ｐゴシック" pitchFamily="34" charset="-128"/>
              </a:rPr>
              <a:t>Also</a:t>
            </a:r>
            <a:r>
              <a:rPr lang="fr-FR" dirty="0" smtClean="0">
                <a:ea typeface="ＭＳ Ｐゴシック" pitchFamily="34" charset="-128"/>
              </a:rPr>
              <a:t> </a:t>
            </a:r>
            <a:r>
              <a:rPr lang="fr-FR" dirty="0" err="1" smtClean="0">
                <a:ea typeface="ＭＳ Ｐゴシック" pitchFamily="34" charset="-128"/>
              </a:rPr>
              <a:t>handle</a:t>
            </a:r>
            <a:r>
              <a:rPr lang="fr-FR" dirty="0" smtClean="0">
                <a:ea typeface="ＭＳ Ｐゴシック" pitchFamily="34" charset="-128"/>
              </a:rPr>
              <a:t> </a:t>
            </a:r>
            <a:r>
              <a:rPr lang="fr-FR" dirty="0" err="1" smtClean="0">
                <a:ea typeface="ＭＳ Ｐゴシック" pitchFamily="34" charset="-128"/>
              </a:rPr>
              <a:t>events</a:t>
            </a:r>
            <a:r>
              <a:rPr lang="fr-FR" dirty="0" smtClean="0">
                <a:ea typeface="ＭＳ Ｐゴシック" pitchFamily="34" charset="-128"/>
              </a:rPr>
              <a:t>:</a:t>
            </a:r>
          </a:p>
          <a:p>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77738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latin typeface="Courier New" panose="02070309020205020404" pitchFamily="49" charset="0"/>
                <a:cs typeface="Courier New" panose="02070309020205020404" pitchFamily="49" charset="0"/>
              </a:rPr>
              <a:t>MySettingsFlyout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sf = new </a:t>
            </a:r>
            <a:r>
              <a:rPr lang="en-US" sz="1600" b="1" dirty="0" err="1" smtClean="0">
                <a:latin typeface="Courier New" panose="02070309020205020404" pitchFamily="49" charset="0"/>
                <a:cs typeface="Courier New" panose="02070309020205020404" pitchFamily="49" charset="0"/>
              </a:rPr>
              <a:t>MySettingsFlyout</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sf.ShowIndependent</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10" name="Rectangle à coins arrondis 9"/>
          <p:cNvSpPr/>
          <p:nvPr/>
        </p:nvSpPr>
        <p:spPr>
          <a:xfrm>
            <a:off x="179512" y="3361556"/>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sf.Unloaded</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sf_Unloaded</a:t>
            </a:r>
            <a:r>
              <a:rPr lang="en-US" sz="1600" b="1" dirty="0" smtClean="0">
                <a:latin typeface="Courier New" panose="02070309020205020404" pitchFamily="49" charset="0"/>
                <a:cs typeface="Courier New" panose="02070309020205020404" pitchFamily="49" charset="0"/>
              </a:rPr>
              <a:t>;</a:t>
            </a:r>
          </a:p>
          <a:p>
            <a:r>
              <a:rPr lang="fr-FR" sz="1600" b="1" dirty="0" smtClean="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Launched</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when</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flyout</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disappear</a:t>
            </a:r>
            <a:r>
              <a:rPr lang="fr-FR" sz="1600" b="1" dirty="0" smtClean="0">
                <a:solidFill>
                  <a:srgbClr val="00B050"/>
                </a:solidFill>
                <a:latin typeface="Courier New" panose="02070309020205020404" pitchFamily="49" charset="0"/>
                <a:cs typeface="Courier New" panose="02070309020205020404" pitchFamily="49" charset="0"/>
              </a:rPr>
              <a:t> (click </a:t>
            </a:r>
            <a:r>
              <a:rPr lang="fr-FR" sz="1600" b="1" dirty="0" err="1" smtClean="0">
                <a:solidFill>
                  <a:srgbClr val="00B050"/>
                </a:solidFill>
                <a:latin typeface="Courier New" panose="02070309020205020404" pitchFamily="49" charset="0"/>
                <a:cs typeface="Courier New" panose="02070309020205020404" pitchFamily="49" charset="0"/>
              </a:rPr>
              <a:t>somewhere</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else</a:t>
            </a:r>
            <a:r>
              <a:rPr lang="fr-FR" sz="1600" b="1" dirty="0" smtClean="0">
                <a:solidFill>
                  <a:srgbClr val="00B050"/>
                </a:solidFill>
                <a:latin typeface="Courier New" panose="02070309020205020404" pitchFamily="49" charset="0"/>
                <a:cs typeface="Courier New" panose="02070309020205020404" pitchFamily="49" charset="0"/>
              </a:rPr>
              <a:t>)</a:t>
            </a:r>
            <a:endParaRPr lang="fr-FR" sz="1600" b="1" dirty="0">
              <a:solidFill>
                <a:srgbClr val="00B05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private </a:t>
            </a:r>
            <a:r>
              <a:rPr lang="en-US" sz="1600" b="1" dirty="0">
                <a:solidFill>
                  <a:srgbClr val="0070C0"/>
                </a:solidFill>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sf_Unloaded</a:t>
            </a:r>
            <a:r>
              <a:rPr lang="en-US" sz="1600" b="1" dirty="0">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object</a:t>
            </a:r>
            <a:r>
              <a:rPr lang="en-US" sz="1600" b="1" dirty="0">
                <a:latin typeface="Courier New" panose="02070309020205020404" pitchFamily="49" charset="0"/>
                <a:cs typeface="Courier New" panose="02070309020205020404" pitchFamily="49" charset="0"/>
              </a:rPr>
              <a:t> sender, </a:t>
            </a:r>
            <a:r>
              <a:rPr lang="en-US" sz="1600" b="1" dirty="0" err="1">
                <a:latin typeface="Courier New" panose="02070309020205020404" pitchFamily="49" charset="0"/>
                <a:cs typeface="Courier New" panose="02070309020205020404" pitchFamily="49" charset="0"/>
              </a:rPr>
              <a:t>RoutedEventArgs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args</a:t>
            </a:r>
            <a:r>
              <a:rPr lang="en-US" sz="1600" b="1" dirty="0" smtClean="0">
                <a:latin typeface="Courier New" panose="02070309020205020404" pitchFamily="49" charset="0"/>
                <a:cs typeface="Courier New" panose="02070309020205020404" pitchFamily="49" charset="0"/>
              </a:rPr>
              <a:t>) {</a:t>
            </a:r>
          </a:p>
          <a:p>
            <a:r>
              <a:rPr lang="fr-FR" sz="1600" b="1" dirty="0">
                <a:solidFill>
                  <a:schemeClr val="tx1"/>
                </a:solidFill>
                <a:latin typeface="Courier New" panose="02070309020205020404" pitchFamily="49" charset="0"/>
                <a:cs typeface="Courier New" panose="02070309020205020404" pitchFamily="49" charset="0"/>
              </a:rPr>
              <a:t> </a:t>
            </a:r>
            <a:r>
              <a:rPr lang="fr-FR" sz="1600" b="1" dirty="0" smtClean="0">
                <a:solidFill>
                  <a:schemeClr val="tx1"/>
                </a:solidFill>
                <a:latin typeface="Courier New" panose="02070309020205020404" pitchFamily="49" charset="0"/>
                <a:cs typeface="Courier New" panose="02070309020205020404" pitchFamily="49" charset="0"/>
              </a:rPr>
              <a:t> ...</a:t>
            </a:r>
          </a:p>
          <a:p>
            <a:r>
              <a:rPr lang="fr-FR" sz="1600" b="1" dirty="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6865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en-US" dirty="0" smtClean="0"/>
              <a:t>Use Universal Apps Storage to handle file and properties</a:t>
            </a:r>
          </a:p>
          <a:p>
            <a:pPr lvl="1" eaLnBrk="1" hangingPunct="1"/>
            <a:endParaRPr lang="fr-FR" dirty="0"/>
          </a:p>
          <a:p>
            <a:pPr lvl="1" eaLnBrk="1" hangingPunct="1"/>
            <a:r>
              <a:rPr lang="fr-FR" dirty="0" err="1" smtClean="0"/>
              <a:t>Allow</a:t>
            </a:r>
            <a:r>
              <a:rPr lang="fr-FR" dirty="0" smtClean="0"/>
              <a:t> </a:t>
            </a:r>
            <a:r>
              <a:rPr lang="fr-FR" dirty="0" err="1" smtClean="0"/>
              <a:t>users</a:t>
            </a:r>
            <a:r>
              <a:rPr lang="fr-FR" dirty="0" smtClean="0"/>
              <a:t> to </a:t>
            </a:r>
            <a:r>
              <a:rPr lang="fr-FR" dirty="0" err="1" smtClean="0"/>
              <a:t>access</a:t>
            </a:r>
            <a:r>
              <a:rPr lang="fr-FR" dirty="0" smtClean="0"/>
              <a:t> settings page to </a:t>
            </a:r>
            <a:r>
              <a:rPr lang="fr-FR" dirty="0" err="1" smtClean="0"/>
              <a:t>confiugure</a:t>
            </a:r>
            <a:r>
              <a:rPr lang="fr-FR" dirty="0" smtClean="0"/>
              <a:t> </a:t>
            </a:r>
            <a:r>
              <a:rPr lang="fr-FR" dirty="0" err="1" smtClean="0"/>
              <a:t>your</a:t>
            </a:r>
            <a:r>
              <a:rPr lang="fr-FR" dirty="0" smtClean="0"/>
              <a:t> </a:t>
            </a:r>
            <a:r>
              <a:rPr lang="fr-FR" dirty="0" err="1" smtClean="0"/>
              <a:t>app</a:t>
            </a:r>
            <a:endParaRPr lang="fr-FR" dirty="0" smtClean="0"/>
          </a:p>
          <a:p>
            <a:pPr lvl="1" eaLnBrk="1" hangingPunct="1"/>
            <a:endParaRPr lang="fr-FR" dirty="0"/>
          </a:p>
          <a:p>
            <a:pPr lvl="1" eaLnBrk="1" hangingPunct="1"/>
            <a:r>
              <a:rPr lang="fr-FR" dirty="0" smtClean="0"/>
              <a:t>Access web JSON data to display content in </a:t>
            </a:r>
            <a:r>
              <a:rPr lang="fr-FR" dirty="0" err="1" smtClean="0"/>
              <a:t>your</a:t>
            </a:r>
            <a:r>
              <a:rPr lang="fr-FR" dirty="0" smtClean="0"/>
              <a:t> </a:t>
            </a:r>
            <a:r>
              <a:rPr lang="fr-FR" dirty="0" err="1" smtClean="0"/>
              <a:t>app</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Storage, Settings and Web</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r>
              <a:rPr lang="en-US" dirty="0" smtClean="0">
                <a:ea typeface="ＭＳ Ｐゴシック" pitchFamily="34" charset="-128"/>
              </a:rPr>
              <a:t>: Example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In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a:t>
            </a:r>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create</a:t>
            </a:r>
            <a:r>
              <a:rPr lang="fr-FR" dirty="0" smtClean="0">
                <a:ea typeface="ＭＳ Ｐゴシック" pitchFamily="34" charset="-128"/>
              </a:rPr>
              <a:t> a </a:t>
            </a:r>
            <a:r>
              <a:rPr lang="fr-FR" dirty="0" err="1" smtClean="0">
                <a:ea typeface="ＭＳ Ｐゴシック" pitchFamily="34" charset="-128"/>
              </a:rPr>
              <a:t>TextBox</a:t>
            </a:r>
            <a:r>
              <a:rPr lang="fr-FR" dirty="0" smtClean="0">
                <a:ea typeface="ＭＳ Ｐゴシック" pitchFamily="34" charset="-128"/>
              </a:rPr>
              <a:t> in </a:t>
            </a:r>
            <a:r>
              <a:rPr lang="fr-FR" dirty="0" err="1" smtClean="0">
                <a:ea typeface="ＭＳ Ｐゴシック" pitchFamily="34" charset="-128"/>
              </a:rPr>
              <a:t>our</a:t>
            </a:r>
            <a:r>
              <a:rPr lang="fr-FR" dirty="0" smtClean="0">
                <a:ea typeface="ＭＳ Ｐゴシック" pitchFamily="34" charset="-128"/>
              </a:rPr>
              <a:t> </a:t>
            </a:r>
            <a:r>
              <a:rPr lang="fr-FR" dirty="0" err="1" smtClean="0">
                <a:ea typeface="ＭＳ Ｐゴシック" pitchFamily="34" charset="-128"/>
              </a:rPr>
              <a:t>Flyout</a:t>
            </a:r>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r>
              <a:rPr lang="fr-FR" dirty="0" err="1" smtClean="0">
                <a:ea typeface="ＭＳ Ｐゴシック" pitchFamily="34" charset="-128"/>
              </a:rPr>
              <a:t>Let’s</a:t>
            </a:r>
            <a:r>
              <a:rPr lang="fr-FR" dirty="0" smtClean="0">
                <a:ea typeface="ＭＳ Ｐゴシック" pitchFamily="34" charset="-128"/>
              </a:rPr>
              <a:t> </a:t>
            </a:r>
            <a:r>
              <a:rPr lang="fr-FR" dirty="0" err="1" smtClean="0">
                <a:ea typeface="ＭＳ Ｐゴシック" pitchFamily="34" charset="-128"/>
              </a:rPr>
              <a:t>create</a:t>
            </a:r>
            <a:r>
              <a:rPr lang="fr-FR" dirty="0" smtClean="0">
                <a:ea typeface="ＭＳ Ｐゴシック" pitchFamily="34" charset="-128"/>
              </a:rPr>
              <a:t> a getter for the </a:t>
            </a:r>
            <a:r>
              <a:rPr lang="fr-FR" dirty="0" err="1" smtClean="0">
                <a:ea typeface="ＭＳ Ｐゴシック" pitchFamily="34" charset="-128"/>
              </a:rPr>
              <a:t>TextBox</a:t>
            </a:r>
            <a:r>
              <a:rPr lang="fr-FR" dirty="0" smtClean="0">
                <a:ea typeface="ＭＳ Ｐゴシック" pitchFamily="34" charset="-128"/>
              </a:rPr>
              <a:t> value</a:t>
            </a:r>
          </a:p>
          <a:p>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777380"/>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err="1" smtClean="0">
                <a:solidFill>
                  <a:srgbClr val="0070C0"/>
                </a:solidFill>
                <a:latin typeface="Courier New" panose="02070309020205020404" pitchFamily="49" charset="0"/>
                <a:cs typeface="Courier New" panose="02070309020205020404" pitchFamily="49" charset="0"/>
              </a:rPr>
              <a:t>TextBox</a:t>
            </a: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x:Name="MyTextBox" </a:t>
            </a:r>
            <a:r>
              <a:rPr lang="en-US" sz="1600" b="1" dirty="0" smtClean="0">
                <a:solidFill>
                  <a:srgbClr val="0070C0"/>
                </a:solidFill>
                <a:latin typeface="Courier New" panose="02070309020205020404" pitchFamily="49" charset="0"/>
                <a:cs typeface="Courier New" panose="02070309020205020404" pitchFamily="49" charset="0"/>
              </a:rPr>
              <a:t>/&gt;</a:t>
            </a:r>
            <a:endParaRPr lang="en-US" sz="1600" b="1" dirty="0">
              <a:solidFill>
                <a:srgbClr val="0070C0"/>
              </a:solidFill>
              <a:latin typeface="Courier New" panose="02070309020205020404" pitchFamily="49" charset="0"/>
              <a:cs typeface="Courier New" panose="02070309020205020404" pitchFamily="49" charset="0"/>
            </a:endParaRPr>
          </a:p>
        </p:txBody>
      </p:sp>
      <p:sp>
        <p:nvSpPr>
          <p:cNvPr id="10" name="Rectangle à coins arrondis 9"/>
          <p:cNvSpPr/>
          <p:nvPr/>
        </p:nvSpPr>
        <p:spPr>
          <a:xfrm>
            <a:off x="179263" y="3433564"/>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70C0"/>
                </a:solidFill>
                <a:latin typeface="Courier New" panose="02070309020205020404" pitchFamily="49" charset="0"/>
                <a:cs typeface="Courier New" panose="02070309020205020404" pitchFamily="49" charset="0"/>
              </a:rPr>
              <a:t>public string</a:t>
            </a:r>
            <a:r>
              <a:rPr lang="fr-FR" sz="1600" b="1" dirty="0" smtClean="0">
                <a:latin typeface="Courier New" panose="02070309020205020404" pitchFamily="49" charset="0"/>
                <a:cs typeface="Courier New" panose="02070309020205020404" pitchFamily="49" charset="0"/>
              </a:rPr>
              <a:t> </a:t>
            </a:r>
            <a:r>
              <a:rPr lang="fr-FR" sz="1600" b="1" dirty="0" err="1" smtClean="0">
                <a:latin typeface="Courier New" panose="02070309020205020404" pitchFamily="49" charset="0"/>
                <a:cs typeface="Courier New" panose="02070309020205020404" pitchFamily="49" charset="0"/>
              </a:rPr>
              <a:t>TextBoxValue</a:t>
            </a:r>
            <a:r>
              <a:rPr lang="fr-FR" sz="1600" b="1" dirty="0" smtClean="0">
                <a:latin typeface="Courier New" panose="02070309020205020404" pitchFamily="49" charset="0"/>
                <a:cs typeface="Courier New" panose="02070309020205020404" pitchFamily="49" charset="0"/>
              </a:rPr>
              <a:t> { </a:t>
            </a:r>
            <a:r>
              <a:rPr lang="fr-FR" sz="1600" b="1" dirty="0" err="1" smtClean="0">
                <a:solidFill>
                  <a:srgbClr val="0070C0"/>
                </a:solidFill>
                <a:latin typeface="Courier New" panose="02070309020205020404" pitchFamily="49" charset="0"/>
                <a:cs typeface="Courier New" panose="02070309020205020404" pitchFamily="49" charset="0"/>
              </a:rPr>
              <a:t>get</a:t>
            </a:r>
            <a:r>
              <a:rPr lang="fr-FR" sz="1600" b="1" dirty="0" smtClean="0">
                <a:solidFill>
                  <a:srgbClr val="0070C0"/>
                </a:solidFill>
                <a:latin typeface="Courier New" panose="02070309020205020404" pitchFamily="49" charset="0"/>
                <a:cs typeface="Courier New" panose="02070309020205020404" pitchFamily="49" charset="0"/>
              </a:rPr>
              <a:t> </a:t>
            </a:r>
            <a:r>
              <a:rPr lang="fr-FR" sz="1600" b="1" dirty="0" smtClean="0">
                <a:latin typeface="Courier New" panose="02070309020205020404" pitchFamily="49" charset="0"/>
                <a:cs typeface="Courier New" panose="02070309020205020404" pitchFamily="49" charset="0"/>
              </a:rPr>
              <a:t>{</a:t>
            </a:r>
          </a:p>
          <a:p>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smtClean="0">
                <a:solidFill>
                  <a:srgbClr val="0070C0"/>
                </a:solidFill>
                <a:latin typeface="Courier New" panose="02070309020205020404" pitchFamily="49" charset="0"/>
                <a:cs typeface="Courier New" panose="02070309020205020404" pitchFamily="49" charset="0"/>
              </a:rPr>
              <a:t>return</a:t>
            </a:r>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err="1" smtClean="0">
                <a:solidFill>
                  <a:schemeClr val="tx1"/>
                </a:solidFill>
                <a:latin typeface="Courier New" panose="02070309020205020404" pitchFamily="49" charset="0"/>
                <a:cs typeface="Courier New" panose="02070309020205020404" pitchFamily="49" charset="0"/>
              </a:rPr>
              <a:t>MyTextBox.Text</a:t>
            </a:r>
            <a:r>
              <a:rPr lang="fr-FR" sz="1600" b="1" dirty="0" smtClean="0">
                <a:solidFill>
                  <a:schemeClr val="tx1"/>
                </a:solidFill>
                <a:latin typeface="Courier New" panose="02070309020205020404" pitchFamily="49" charset="0"/>
                <a:cs typeface="Courier New" panose="02070309020205020404" pitchFamily="49" charset="0"/>
              </a:rPr>
              <a:t>;</a:t>
            </a:r>
            <a:endParaRPr lang="fr-FR" sz="1600" b="1" dirty="0">
              <a:solidFill>
                <a:schemeClr val="tx1"/>
              </a:solidFill>
              <a:latin typeface="Courier New" panose="02070309020205020404" pitchFamily="49" charset="0"/>
              <a:cs typeface="Courier New" panose="02070309020205020404" pitchFamily="49" charset="0"/>
            </a:endParaRPr>
          </a:p>
          <a:p>
            <a:r>
              <a:rPr lang="fr-FR" sz="1600" b="1" dirty="0" smtClean="0">
                <a:solidFill>
                  <a:schemeClr val="tx1"/>
                </a:solidFill>
                <a:latin typeface="Courier New" panose="02070309020205020404" pitchFamily="49" charset="0"/>
                <a:cs typeface="Courier New" panose="02070309020205020404" pitchFamily="49" charset="0"/>
              </a:rPr>
              <a:t>} }</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9982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r>
              <a:rPr lang="en-US" dirty="0" smtClean="0">
                <a:ea typeface="ＭＳ Ｐゴシック" pitchFamily="34" charset="-128"/>
              </a:rPr>
              <a:t>: Retrieve data</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Then</a:t>
            </a:r>
            <a:r>
              <a:rPr lang="fr-FR" dirty="0" smtClean="0">
                <a:ea typeface="ＭＳ Ｐゴシック" pitchFamily="34" charset="-128"/>
              </a:rPr>
              <a:t>, in the </a:t>
            </a:r>
            <a:r>
              <a:rPr lang="fr-FR" dirty="0" err="1" smtClean="0">
                <a:ea typeface="ＭＳ Ｐゴシック" pitchFamily="34" charset="-128"/>
              </a:rPr>
              <a:t>Unloaded</a:t>
            </a:r>
            <a:r>
              <a:rPr lang="fr-FR" dirty="0" smtClean="0">
                <a:ea typeface="ＭＳ Ｐゴシック" pitchFamily="34" charset="-128"/>
              </a:rPr>
              <a:t> </a:t>
            </a:r>
            <a:r>
              <a:rPr lang="fr-FR" dirty="0" err="1" smtClean="0">
                <a:ea typeface="ＭＳ Ｐゴシック" pitchFamily="34" charset="-128"/>
              </a:rPr>
              <a:t>event</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pPr marL="0" indent="0">
              <a:buNone/>
            </a:pPr>
            <a:endParaRPr lang="fr-FR" dirty="0" smtClean="0">
              <a:ea typeface="ＭＳ Ｐゴシック" pitchFamily="34" charset="-128"/>
            </a:endParaRPr>
          </a:p>
          <a:p>
            <a:pPr marL="0" indent="0" algn="ctr">
              <a:buNone/>
            </a:pPr>
            <a:r>
              <a:rPr lang="fr-FR" dirty="0" smtClean="0">
                <a:ea typeface="ＭＳ Ｐゴシック" pitchFamily="34" charset="-128"/>
              </a:rPr>
              <a:t>And voila!</a:t>
            </a:r>
          </a:p>
          <a:p>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99340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nn-NO" sz="1600" b="1" dirty="0" smtClean="0">
                <a:latin typeface="Courier New" panose="02070309020205020404" pitchFamily="49" charset="0"/>
                <a:cs typeface="Courier New" panose="02070309020205020404" pitchFamily="49" charset="0"/>
              </a:rPr>
              <a:t>MySettingsFlyout </a:t>
            </a:r>
            <a:r>
              <a:rPr lang="nn-NO" sz="1600" b="1" dirty="0">
                <a:latin typeface="Courier New" panose="02070309020205020404" pitchFamily="49" charset="0"/>
                <a:cs typeface="Courier New" panose="02070309020205020404" pitchFamily="49" charset="0"/>
              </a:rPr>
              <a:t>sf = sender </a:t>
            </a:r>
            <a:r>
              <a:rPr lang="nn-NO" sz="1600" b="1" dirty="0">
                <a:solidFill>
                  <a:srgbClr val="0070C0"/>
                </a:solidFill>
                <a:latin typeface="Courier New" panose="02070309020205020404" pitchFamily="49" charset="0"/>
                <a:cs typeface="Courier New" panose="02070309020205020404" pitchFamily="49" charset="0"/>
              </a:rPr>
              <a:t>as</a:t>
            </a:r>
            <a:r>
              <a:rPr lang="nn-NO" sz="1600" b="1" dirty="0">
                <a:latin typeface="Courier New" panose="02070309020205020404" pitchFamily="49" charset="0"/>
                <a:cs typeface="Courier New" panose="02070309020205020404" pitchFamily="49" charset="0"/>
              </a:rPr>
              <a:t> </a:t>
            </a:r>
            <a:r>
              <a:rPr lang="nn-NO" sz="1600" b="1" dirty="0" smtClean="0">
                <a:latin typeface="Courier New" panose="02070309020205020404" pitchFamily="49" charset="0"/>
                <a:cs typeface="Courier New" panose="02070309020205020404" pitchFamily="49" charset="0"/>
              </a:rPr>
              <a:t>MySettingsFlyout;</a:t>
            </a:r>
          </a:p>
          <a:p>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result = </a:t>
            </a:r>
            <a:r>
              <a:rPr lang="en-US" sz="1600" b="1" dirty="0" err="1" smtClean="0">
                <a:latin typeface="Courier New" panose="02070309020205020404" pitchFamily="49" charset="0"/>
                <a:cs typeface="Courier New" panose="02070309020205020404" pitchFamily="49" charset="0"/>
              </a:rPr>
              <a:t>sf.TextBoxValue</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000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17179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Add</a:t>
            </a:r>
            <a:r>
              <a:rPr lang="fr-FR" dirty="0" smtClean="0"/>
              <a:t> a </a:t>
            </a:r>
            <a:r>
              <a:rPr lang="fr-FR" dirty="0" err="1" smtClean="0"/>
              <a:t>button</a:t>
            </a:r>
            <a:r>
              <a:rPr lang="fr-FR" dirty="0" smtClean="0"/>
              <a:t> to display the </a:t>
            </a:r>
            <a:r>
              <a:rPr lang="fr-FR" dirty="0" err="1" smtClean="0"/>
              <a:t>Flyout</a:t>
            </a:r>
            <a:r>
              <a:rPr lang="fr-FR" dirty="0" smtClean="0"/>
              <a:t> in a </a:t>
            </a:r>
            <a:r>
              <a:rPr lang="fr-FR" dirty="0" err="1" smtClean="0"/>
              <a:t>HubSection</a:t>
            </a:r>
            <a:endParaRPr lang="fr-FR" dirty="0" smtClean="0"/>
          </a:p>
          <a:p>
            <a:pPr lvl="1"/>
            <a:r>
              <a:rPr lang="fr-FR" dirty="0" err="1" smtClean="0"/>
              <a:t>Create</a:t>
            </a:r>
            <a:r>
              <a:rPr lang="fr-FR" dirty="0" smtClean="0"/>
              <a:t> a Settings </a:t>
            </a:r>
            <a:r>
              <a:rPr lang="fr-FR" dirty="0" err="1" smtClean="0"/>
              <a:t>flyout</a:t>
            </a:r>
            <a:r>
              <a:rPr lang="fr-FR" dirty="0" smtClean="0"/>
              <a:t> </a:t>
            </a:r>
            <a:r>
              <a:rPr lang="fr-FR" dirty="0" err="1" smtClean="0"/>
              <a:t>with</a:t>
            </a:r>
            <a:r>
              <a:rPr lang="fr-FR" dirty="0" smtClean="0"/>
              <a:t> </a:t>
            </a:r>
            <a:r>
              <a:rPr lang="fr-FR" dirty="0" err="1" smtClean="0"/>
              <a:t>three</a:t>
            </a:r>
            <a:r>
              <a:rPr lang="fr-FR" dirty="0" smtClean="0"/>
              <a:t> </a:t>
            </a:r>
            <a:r>
              <a:rPr lang="fr-FR" dirty="0" err="1" smtClean="0"/>
              <a:t>elements</a:t>
            </a:r>
            <a:r>
              <a:rPr lang="fr-FR" dirty="0" smtClean="0"/>
              <a:t>:</a:t>
            </a:r>
          </a:p>
          <a:p>
            <a:pPr lvl="2"/>
            <a:r>
              <a:rPr lang="fr-FR" dirty="0" smtClean="0"/>
              <a:t>A </a:t>
            </a:r>
            <a:r>
              <a:rPr lang="fr-FR" dirty="0" err="1" smtClean="0"/>
              <a:t>TextBox</a:t>
            </a:r>
            <a:r>
              <a:rPr lang="fr-FR" dirty="0" smtClean="0"/>
              <a:t> for </a:t>
            </a:r>
            <a:r>
              <a:rPr lang="fr-FR" dirty="0" err="1" smtClean="0"/>
              <a:t>your</a:t>
            </a:r>
            <a:r>
              <a:rPr lang="fr-FR" dirty="0" smtClean="0"/>
              <a:t> </a:t>
            </a:r>
            <a:r>
              <a:rPr lang="fr-FR" dirty="0" err="1" smtClean="0"/>
              <a:t>name</a:t>
            </a:r>
            <a:endParaRPr lang="fr-FR" dirty="0" smtClean="0"/>
          </a:p>
          <a:p>
            <a:pPr lvl="2"/>
            <a:r>
              <a:rPr lang="fr-FR" dirty="0" smtClean="0"/>
              <a:t>A </a:t>
            </a:r>
            <a:r>
              <a:rPr lang="fr-FR" dirty="0" err="1" smtClean="0"/>
              <a:t>Slider</a:t>
            </a:r>
            <a:r>
              <a:rPr lang="fr-FR" dirty="0" smtClean="0"/>
              <a:t> </a:t>
            </a:r>
            <a:r>
              <a:rPr lang="fr-FR" dirty="0" err="1" smtClean="0"/>
              <a:t>from</a:t>
            </a:r>
            <a:r>
              <a:rPr lang="fr-FR" dirty="0" smtClean="0"/>
              <a:t> 0 to 10 (</a:t>
            </a:r>
            <a:r>
              <a:rPr lang="fr-FR" dirty="0" err="1" smtClean="0"/>
              <a:t>number</a:t>
            </a:r>
            <a:r>
              <a:rPr lang="fr-FR" dirty="0" smtClean="0"/>
              <a:t> of </a:t>
            </a:r>
            <a:r>
              <a:rPr lang="fr-FR" dirty="0" err="1" smtClean="0"/>
              <a:t>taken</a:t>
            </a:r>
            <a:r>
              <a:rPr lang="fr-FR" dirty="0" smtClean="0"/>
              <a:t> coffee </a:t>
            </a:r>
            <a:r>
              <a:rPr lang="fr-FR" dirty="0" err="1" smtClean="0"/>
              <a:t>today</a:t>
            </a:r>
            <a:r>
              <a:rPr lang="fr-FR" dirty="0" smtClean="0"/>
              <a:t>)</a:t>
            </a:r>
          </a:p>
          <a:p>
            <a:pPr lvl="2"/>
            <a:r>
              <a:rPr lang="fr-FR" dirty="0" smtClean="0"/>
              <a:t>A </a:t>
            </a:r>
            <a:r>
              <a:rPr lang="fr-FR" dirty="0" err="1" smtClean="0"/>
              <a:t>ToogleSwitch</a:t>
            </a:r>
            <a:r>
              <a:rPr lang="fr-FR" dirty="0" smtClean="0"/>
              <a:t> (Do </a:t>
            </a:r>
            <a:r>
              <a:rPr lang="fr-FR" dirty="0" err="1" smtClean="0"/>
              <a:t>you</a:t>
            </a:r>
            <a:r>
              <a:rPr lang="fr-FR" dirty="0" smtClean="0"/>
              <a:t> </a:t>
            </a:r>
            <a:r>
              <a:rPr lang="fr-FR" dirty="0" err="1" smtClean="0"/>
              <a:t>want</a:t>
            </a:r>
            <a:r>
              <a:rPr lang="fr-FR" dirty="0" smtClean="0"/>
              <a:t> more?)</a:t>
            </a:r>
          </a:p>
          <a:p>
            <a:pPr lvl="1"/>
            <a:r>
              <a:rPr lang="fr-FR" dirty="0" err="1" smtClean="0"/>
              <a:t>We’ll</a:t>
            </a:r>
            <a:r>
              <a:rPr lang="fr-FR" dirty="0" smtClean="0"/>
              <a:t> </a:t>
            </a:r>
            <a:r>
              <a:rPr lang="fr-FR" dirty="0" err="1" smtClean="0"/>
              <a:t>also</a:t>
            </a:r>
            <a:r>
              <a:rPr lang="fr-FR" dirty="0" smtClean="0"/>
              <a:t> </a:t>
            </a:r>
            <a:r>
              <a:rPr lang="fr-FR" dirty="0" err="1" smtClean="0"/>
              <a:t>add</a:t>
            </a:r>
            <a:r>
              <a:rPr lang="fr-FR" dirty="0" smtClean="0"/>
              <a:t> a </a:t>
            </a:r>
            <a:r>
              <a:rPr lang="fr-FR" dirty="0" err="1" smtClean="0"/>
              <a:t>DateTime</a:t>
            </a:r>
            <a:r>
              <a:rPr lang="fr-FR" dirty="0" smtClean="0"/>
              <a:t> </a:t>
            </a:r>
            <a:r>
              <a:rPr lang="fr-FR" dirty="0" err="1" smtClean="0"/>
              <a:t>property</a:t>
            </a:r>
            <a:r>
              <a:rPr lang="fr-FR" dirty="0" smtClean="0"/>
              <a:t> on </a:t>
            </a:r>
            <a:r>
              <a:rPr lang="fr-FR" dirty="0" err="1" smtClean="0"/>
              <a:t>this</a:t>
            </a:r>
            <a:r>
              <a:rPr lang="fr-FR" dirty="0" smtClean="0"/>
              <a:t> Settings </a:t>
            </a:r>
            <a:r>
              <a:rPr lang="fr-FR" dirty="0" err="1" smtClean="0"/>
              <a:t>flyout</a:t>
            </a:r>
            <a:endParaRPr lang="fr-FR" dirty="0" smtClean="0"/>
          </a:p>
          <a:p>
            <a:pPr lvl="2"/>
            <a:r>
              <a:rPr lang="fr-FR" dirty="0" smtClean="0"/>
              <a:t>To </a:t>
            </a:r>
            <a:r>
              <a:rPr lang="fr-FR" dirty="0" err="1" smtClean="0"/>
              <a:t>keep</a:t>
            </a:r>
            <a:r>
              <a:rPr lang="fr-FR" dirty="0" smtClean="0"/>
              <a:t> </a:t>
            </a:r>
            <a:r>
              <a:rPr lang="fr-FR" dirty="0" err="1" smtClean="0"/>
              <a:t>track</a:t>
            </a:r>
            <a:r>
              <a:rPr lang="fr-FR" dirty="0" smtClean="0"/>
              <a:t> of last update</a:t>
            </a:r>
          </a:p>
          <a:p>
            <a:pPr lvl="1"/>
            <a:r>
              <a:rPr lang="fr-FR" dirty="0" err="1" smtClean="0"/>
              <a:t>Override</a:t>
            </a:r>
            <a:r>
              <a:rPr lang="fr-FR" dirty="0" smtClean="0"/>
              <a:t> the </a:t>
            </a:r>
            <a:r>
              <a:rPr lang="fr-FR" dirty="0" err="1" smtClean="0"/>
              <a:t>Unloaded</a:t>
            </a:r>
            <a:r>
              <a:rPr lang="fr-FR" dirty="0" smtClean="0"/>
              <a:t> </a:t>
            </a:r>
            <a:r>
              <a:rPr lang="fr-FR" dirty="0" err="1" smtClean="0"/>
              <a:t>event</a:t>
            </a:r>
            <a:endParaRPr lang="fr-FR" dirty="0" smtClean="0"/>
          </a:p>
          <a:p>
            <a:pPr lvl="2"/>
            <a:r>
              <a:rPr lang="fr-FR" dirty="0" smtClean="0"/>
              <a:t>Store all </a:t>
            </a:r>
            <a:r>
              <a:rPr lang="fr-FR" dirty="0" err="1" smtClean="0"/>
              <a:t>these</a:t>
            </a:r>
            <a:r>
              <a:rPr lang="fr-FR" dirty="0" smtClean="0"/>
              <a:t> values in the Local Storage</a:t>
            </a:r>
          </a:p>
        </p:txBody>
      </p:sp>
      <p:sp>
        <p:nvSpPr>
          <p:cNvPr id="4" name="Espace réservé du contenu 3"/>
          <p:cNvSpPr>
            <a:spLocks noGrp="1"/>
          </p:cNvSpPr>
          <p:nvPr>
            <p:ph sz="quarter" idx="13"/>
          </p:nvPr>
        </p:nvSpPr>
        <p:spPr/>
        <p:txBody>
          <a:bodyPr/>
          <a:lstStyle/>
          <a:p>
            <a:r>
              <a:rPr lang="en-US" dirty="0" smtClean="0"/>
              <a:t>Settings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0863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 Bonus</a:t>
            </a:r>
            <a:endParaRPr lang="en-US" dirty="0"/>
          </a:p>
        </p:txBody>
      </p:sp>
      <p:sp>
        <p:nvSpPr>
          <p:cNvPr id="4" name="Espace réservé du contenu 3"/>
          <p:cNvSpPr>
            <a:spLocks noGrp="1"/>
          </p:cNvSpPr>
          <p:nvPr>
            <p:ph sz="quarter" idx="13"/>
          </p:nvPr>
        </p:nvSpPr>
        <p:spPr/>
        <p:txBody>
          <a:bodyPr/>
          <a:lstStyle/>
          <a:p>
            <a:r>
              <a:rPr lang="en-US" dirty="0" smtClean="0"/>
              <a:t>Settings</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33" y="3001516"/>
            <a:ext cx="4572000" cy="2095917"/>
          </a:xfrm>
          <a:prstGeom prst="rect">
            <a:avLst/>
          </a:prstGeom>
        </p:spPr>
      </p:pic>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Create</a:t>
            </a:r>
            <a:r>
              <a:rPr lang="fr-FR" dirty="0" smtClean="0"/>
              <a:t> a </a:t>
            </a:r>
            <a:r>
              <a:rPr lang="fr-FR" dirty="0" err="1" smtClean="0"/>
              <a:t>Grid</a:t>
            </a:r>
            <a:r>
              <a:rPr lang="fr-FR" dirty="0" smtClean="0"/>
              <a:t> to display </a:t>
            </a:r>
            <a:r>
              <a:rPr lang="fr-FR" dirty="0" err="1" smtClean="0"/>
              <a:t>these</a:t>
            </a:r>
            <a:r>
              <a:rPr lang="fr-FR" dirty="0" smtClean="0"/>
              <a:t> </a:t>
            </a:r>
            <a:r>
              <a:rPr lang="fr-FR" dirty="0" err="1" smtClean="0"/>
              <a:t>properties</a:t>
            </a:r>
            <a:r>
              <a:rPr lang="fr-FR" dirty="0" smtClean="0"/>
              <a:t> in a </a:t>
            </a:r>
            <a:r>
              <a:rPr lang="fr-FR" dirty="0" err="1" smtClean="0"/>
              <a:t>HubSection</a:t>
            </a:r>
            <a:endParaRPr lang="fr-FR" dirty="0" smtClean="0"/>
          </a:p>
          <a:p>
            <a:pPr lvl="1"/>
            <a:r>
              <a:rPr lang="fr-FR" dirty="0" smtClean="0"/>
              <a:t>Use Bindings to display </a:t>
            </a:r>
            <a:r>
              <a:rPr lang="fr-FR" dirty="0" err="1" smtClean="0"/>
              <a:t>your</a:t>
            </a:r>
            <a:r>
              <a:rPr lang="fr-FR" dirty="0" smtClean="0"/>
              <a:t> values</a:t>
            </a:r>
          </a:p>
          <a:p>
            <a:pPr lvl="1"/>
            <a:r>
              <a:rPr lang="fr-FR" dirty="0" err="1" smtClean="0"/>
              <a:t>Shouldn’t</a:t>
            </a:r>
            <a:r>
              <a:rPr lang="fr-FR" dirty="0" smtClean="0"/>
              <a:t> </a:t>
            </a:r>
            <a:r>
              <a:rPr lang="fr-FR" dirty="0" err="1" smtClean="0"/>
              <a:t>fail</a:t>
            </a:r>
            <a:r>
              <a:rPr lang="fr-FR" dirty="0" smtClean="0"/>
              <a:t> if values are </a:t>
            </a:r>
            <a:r>
              <a:rPr lang="fr-FR" dirty="0" err="1" smtClean="0"/>
              <a:t>empty</a:t>
            </a:r>
            <a:r>
              <a:rPr lang="fr-FR" dirty="0" smtClean="0"/>
              <a:t>!</a:t>
            </a:r>
          </a:p>
          <a:p>
            <a:pPr marL="457200" lvl="1" indent="0">
              <a:buNone/>
            </a:pPr>
            <a:r>
              <a:rPr lang="fr-FR" sz="5400" dirty="0" smtClean="0">
                <a:solidFill>
                  <a:srgbClr val="D9DEE3"/>
                </a:solidFill>
              </a:rPr>
              <a:t>BINDING PROJECT</a:t>
            </a:r>
          </a:p>
        </p:txBody>
      </p:sp>
    </p:spTree>
    <p:extLst>
      <p:ext uri="{BB962C8B-B14F-4D97-AF65-F5344CB8AC3E}">
        <p14:creationId xmlns:p14="http://schemas.microsoft.com/office/powerpoint/2010/main" val="62721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Web Access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pic>
        <p:nvPicPr>
          <p:cNvPr id="2050" name="Picture 2" descr="https://i.ytimg.com/vi/_CMHixb0KSI/maxresdefaul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29" t="2941" r="2515" b="2941"/>
          <a:stretch/>
        </p:blipFill>
        <p:spPr bwMode="auto">
          <a:xfrm>
            <a:off x="5557609" y="3217540"/>
            <a:ext cx="3262863" cy="18002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08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Many</a:t>
            </a:r>
            <a:r>
              <a:rPr lang="fr-FR" dirty="0" smtClean="0">
                <a:ea typeface="ＭＳ Ｐゴシック" pitchFamily="34" charset="-128"/>
              </a:rPr>
              <a:t> Universal Apps </a:t>
            </a:r>
            <a:r>
              <a:rPr lang="fr-FR" dirty="0" err="1" smtClean="0">
                <a:ea typeface="ＭＳ Ｐゴシック" pitchFamily="34" charset="-128"/>
              </a:rPr>
              <a:t>take</a:t>
            </a:r>
            <a:r>
              <a:rPr lang="fr-FR" dirty="0" smtClean="0">
                <a:ea typeface="ＭＳ Ｐゴシック" pitchFamily="34" charset="-128"/>
              </a:rPr>
              <a:t> </a:t>
            </a:r>
            <a:r>
              <a:rPr lang="fr-FR" dirty="0" err="1" smtClean="0">
                <a:ea typeface="ＭＳ Ｐゴシック" pitchFamily="34" charset="-128"/>
              </a:rPr>
              <a:t>advantage</a:t>
            </a:r>
            <a:r>
              <a:rPr lang="fr-FR" dirty="0" smtClean="0">
                <a:ea typeface="ＭＳ Ｐゴシック" pitchFamily="34" charset="-128"/>
              </a:rPr>
              <a:t> of Internet</a:t>
            </a:r>
          </a:p>
          <a:p>
            <a:pPr lvl="1"/>
            <a:r>
              <a:rPr lang="fr-FR" dirty="0" err="1" smtClean="0">
                <a:ea typeface="ＭＳ Ｐゴシック" pitchFamily="34" charset="-128"/>
              </a:rPr>
              <a:t>Gather</a:t>
            </a:r>
            <a:r>
              <a:rPr lang="fr-FR" dirty="0" smtClean="0">
                <a:ea typeface="ＭＳ Ｐゴシック" pitchFamily="34" charset="-128"/>
              </a:rPr>
              <a:t> data and display </a:t>
            </a:r>
            <a:r>
              <a:rPr lang="fr-FR" dirty="0" err="1" smtClean="0">
                <a:ea typeface="ＭＳ Ｐゴシック" pitchFamily="34" charset="-128"/>
              </a:rPr>
              <a:t>them</a:t>
            </a:r>
            <a:endParaRPr lang="fr-FR" dirty="0" smtClean="0">
              <a:ea typeface="ＭＳ Ｐゴシック" pitchFamily="34" charset="-128"/>
            </a:endParaRPr>
          </a:p>
          <a:p>
            <a:pPr lvl="1"/>
            <a:r>
              <a:rPr lang="fr-FR" dirty="0" smtClean="0">
                <a:ea typeface="ＭＳ Ｐゴシック" pitchFamily="34" charset="-128"/>
              </a:rPr>
              <a:t>Save </a:t>
            </a:r>
            <a:r>
              <a:rPr lang="fr-FR" dirty="0" err="1" smtClean="0">
                <a:ea typeface="ＭＳ Ｐゴシック" pitchFamily="34" charset="-128"/>
              </a:rPr>
              <a:t>preferences</a:t>
            </a:r>
            <a:r>
              <a:rPr lang="fr-FR" dirty="0" smtClean="0">
                <a:ea typeface="ＭＳ Ｐゴシック" pitchFamily="34" charset="-128"/>
              </a:rPr>
              <a:t>, </a:t>
            </a:r>
            <a:r>
              <a:rPr lang="fr-FR" dirty="0" err="1" smtClean="0">
                <a:ea typeface="ＭＳ Ｐゴシック" pitchFamily="34" charset="-128"/>
              </a:rPr>
              <a:t>accounts</a:t>
            </a:r>
            <a:r>
              <a:rPr lang="fr-FR" dirty="0" smtClean="0">
                <a:ea typeface="ＭＳ Ｐゴシック" pitchFamily="34" charset="-128"/>
              </a:rPr>
              <a:t>, data in the cloud</a:t>
            </a:r>
          </a:p>
          <a:p>
            <a:pPr lvl="1"/>
            <a:r>
              <a:rPr lang="fr-FR" dirty="0" smtClean="0">
                <a:ea typeface="ＭＳ Ｐゴシック" pitchFamily="34" charset="-128"/>
              </a:rPr>
              <a:t>Access to </a:t>
            </a:r>
            <a:r>
              <a:rPr lang="fr-FR" dirty="0" err="1" smtClean="0">
                <a:ea typeface="ＭＳ Ｐゴシック" pitchFamily="34" charset="-128"/>
              </a:rPr>
              <a:t>everything</a:t>
            </a:r>
            <a:r>
              <a:rPr lang="fr-FR" dirty="0" smtClean="0">
                <a:ea typeface="ＭＳ Ｐゴシック" pitchFamily="34" charset="-128"/>
              </a:rPr>
              <a:t> </a:t>
            </a:r>
            <a:r>
              <a:rPr lang="fr-FR" dirty="0" err="1" smtClean="0">
                <a:ea typeface="ＭＳ Ｐゴシック" pitchFamily="34" charset="-128"/>
              </a:rPr>
              <a:t>everywhere</a:t>
            </a:r>
            <a:endParaRPr lang="fr-FR" dirty="0" smtClean="0">
              <a:ea typeface="ＭＳ Ｐゴシック" pitchFamily="34" charset="-128"/>
            </a:endParaRPr>
          </a:p>
          <a:p>
            <a:pPr lvl="1"/>
            <a:endParaRPr lang="fr-FR" dirty="0">
              <a:ea typeface="ＭＳ Ｐゴシック" pitchFamily="34" charset="-128"/>
            </a:endParaRPr>
          </a:p>
          <a:p>
            <a:r>
              <a:rPr lang="fr-FR" dirty="0" smtClean="0">
                <a:ea typeface="ＭＳ Ｐゴシック" pitchFamily="34" charset="-128"/>
              </a:rPr>
              <a:t>Universal Apps are cool to </a:t>
            </a:r>
            <a:r>
              <a:rPr lang="fr-FR" dirty="0" err="1" smtClean="0">
                <a:ea typeface="ＭＳ Ｐゴシック" pitchFamily="34" charset="-128"/>
              </a:rPr>
              <a:t>browse</a:t>
            </a:r>
            <a:r>
              <a:rPr lang="fr-FR" dirty="0" smtClean="0">
                <a:ea typeface="ＭＳ Ｐゴシック" pitchFamily="34" charset="-128"/>
              </a:rPr>
              <a:t> content:</a:t>
            </a:r>
          </a:p>
          <a:p>
            <a:pPr lvl="1"/>
            <a:r>
              <a:rPr lang="fr-FR" dirty="0" err="1" smtClean="0">
                <a:ea typeface="ＭＳ Ｐゴシック" pitchFamily="34" charset="-128"/>
              </a:rPr>
              <a:t>Texts</a:t>
            </a:r>
            <a:r>
              <a:rPr lang="fr-FR" dirty="0" smtClean="0">
                <a:ea typeface="ＭＳ Ｐゴシック" pitchFamily="34" charset="-128"/>
              </a:rPr>
              <a:t>, </a:t>
            </a:r>
            <a:r>
              <a:rPr lang="fr-FR" dirty="0" err="1" smtClean="0">
                <a:ea typeface="ＭＳ Ｐゴシック" pitchFamily="34" charset="-128"/>
              </a:rPr>
              <a:t>Pictures</a:t>
            </a:r>
            <a:r>
              <a:rPr lang="fr-FR" dirty="0" smtClean="0">
                <a:ea typeface="ＭＳ Ｐゴシック" pitchFamily="34" charset="-128"/>
              </a:rPr>
              <a:t> applications (</a:t>
            </a:r>
            <a:r>
              <a:rPr lang="fr-FR" dirty="0" err="1" smtClean="0">
                <a:ea typeface="ＭＳ Ｐゴシック" pitchFamily="34" charset="-128"/>
              </a:rPr>
              <a:t>newpapers</a:t>
            </a:r>
            <a:r>
              <a:rPr lang="fr-FR" dirty="0" smtClean="0">
                <a:ea typeface="ＭＳ Ｐゴシック" pitchFamily="34" charset="-128"/>
              </a:rPr>
              <a:t>, </a:t>
            </a:r>
            <a:r>
              <a:rPr lang="fr-FR" dirty="0">
                <a:ea typeface="ＭＳ Ｐゴシック" pitchFamily="34" charset="-128"/>
              </a:rPr>
              <a:t>T</a:t>
            </a:r>
            <a:r>
              <a:rPr lang="fr-FR" dirty="0" smtClean="0">
                <a:ea typeface="ＭＳ Ｐゴシック" pitchFamily="34" charset="-128"/>
              </a:rPr>
              <a:t>umblr…)</a:t>
            </a:r>
          </a:p>
          <a:p>
            <a:pPr lvl="1"/>
            <a:r>
              <a:rPr lang="fr-FR" dirty="0" err="1" smtClean="0">
                <a:ea typeface="ＭＳ Ｐゴシック" pitchFamily="34" charset="-128"/>
              </a:rPr>
              <a:t>Movies</a:t>
            </a:r>
            <a:r>
              <a:rPr lang="fr-FR" dirty="0" smtClean="0">
                <a:ea typeface="ＭＳ Ｐゴシック" pitchFamily="34" charset="-128"/>
              </a:rPr>
              <a:t>, Music applications (</a:t>
            </a:r>
            <a:r>
              <a:rPr lang="fr-FR" dirty="0" err="1" smtClean="0">
                <a:ea typeface="ＭＳ Ｐゴシック" pitchFamily="34" charset="-128"/>
              </a:rPr>
              <a:t>Netflix</a:t>
            </a:r>
            <a:r>
              <a:rPr lang="fr-FR" dirty="0" smtClean="0">
                <a:ea typeface="ＭＳ Ｐゴシック" pitchFamily="34" charset="-128"/>
              </a:rPr>
              <a:t>, </a:t>
            </a:r>
            <a:r>
              <a:rPr lang="fr-FR" dirty="0" err="1" smtClean="0">
                <a:ea typeface="ＭＳ Ｐゴシック" pitchFamily="34" charset="-128"/>
              </a:rPr>
              <a:t>Spotify</a:t>
            </a:r>
            <a:r>
              <a:rPr lang="fr-FR" dirty="0" smtClean="0">
                <a:ea typeface="ＭＳ Ｐゴシック" pitchFamily="34" charset="-128"/>
              </a:rPr>
              <a:t>, …)</a:t>
            </a:r>
          </a:p>
          <a:p>
            <a:pPr lvl="1"/>
            <a:endParaRPr lang="fr-FR" dirty="0" smtClean="0">
              <a:ea typeface="ＭＳ Ｐゴシック" pitchFamily="34" charset="-128"/>
            </a:endParaRPr>
          </a:p>
          <a:p>
            <a:pPr lvl="1"/>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86512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Universal Devices Connectivity</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Apps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work</a:t>
            </a:r>
            <a:r>
              <a:rPr lang="fr-FR" dirty="0" smtClean="0">
                <a:ea typeface="ＭＳ Ｐゴシック" pitchFamily="34" charset="-128"/>
              </a:rPr>
              <a:t> on </a:t>
            </a:r>
            <a:r>
              <a:rPr lang="fr-FR" dirty="0" err="1" smtClean="0">
                <a:ea typeface="ＭＳ Ｐゴシック" pitchFamily="34" charset="-128"/>
              </a:rPr>
              <a:t>tablets</a:t>
            </a:r>
            <a:r>
              <a:rPr lang="fr-FR" dirty="0" smtClean="0">
                <a:ea typeface="ＭＳ Ｐゴシック" pitchFamily="34" charset="-128"/>
              </a:rPr>
              <a:t>, phones, computers…</a:t>
            </a:r>
          </a:p>
          <a:p>
            <a:pPr lvl="1"/>
            <a:r>
              <a:rPr lang="fr-FR" dirty="0" smtClean="0">
                <a:ea typeface="ＭＳ Ｐゴシック" pitchFamily="34" charset="-128"/>
              </a:rPr>
              <a:t>Internet </a:t>
            </a:r>
            <a:r>
              <a:rPr lang="fr-FR" dirty="0" err="1" smtClean="0">
                <a:ea typeface="ＭＳ Ｐゴシック" pitchFamily="34" charset="-128"/>
              </a:rPr>
              <a:t>isn’t</a:t>
            </a:r>
            <a:r>
              <a:rPr lang="fr-FR" dirty="0" smtClean="0">
                <a:ea typeface="ＭＳ Ｐゴシック" pitchFamily="34" charset="-128"/>
              </a:rPr>
              <a:t> </a:t>
            </a:r>
            <a:r>
              <a:rPr lang="fr-FR" dirty="0" err="1" smtClean="0">
                <a:ea typeface="ＭＳ Ｐゴシック" pitchFamily="34" charset="-128"/>
              </a:rPr>
              <a:t>guaranteed</a:t>
            </a:r>
            <a:r>
              <a:rPr lang="fr-FR" dirty="0" smtClean="0">
                <a:ea typeface="ＭＳ Ｐゴシック" pitchFamily="34" charset="-128"/>
              </a:rPr>
              <a:t>!</a:t>
            </a:r>
            <a:endParaRPr lang="fr-FR" dirty="0">
              <a:ea typeface="ＭＳ Ｐゴシック" pitchFamily="34" charset="-128"/>
            </a:endParaRPr>
          </a:p>
          <a:p>
            <a:r>
              <a:rPr lang="fr-FR" dirty="0" err="1" smtClean="0">
                <a:ea typeface="ＭＳ Ｐゴシック" pitchFamily="34" charset="-128"/>
              </a:rPr>
              <a:t>Always</a:t>
            </a:r>
            <a:r>
              <a:rPr lang="fr-FR" dirty="0" smtClean="0">
                <a:ea typeface="ＭＳ Ｐゴシック" pitchFamily="34" charset="-128"/>
              </a:rPr>
              <a:t> check internet first:</a:t>
            </a:r>
          </a:p>
          <a:p>
            <a:endParaRPr lang="fr-FR" dirty="0" smtClean="0">
              <a:ea typeface="ＭＳ Ｐゴシック" pitchFamily="34" charset="-128"/>
            </a:endParaRPr>
          </a:p>
          <a:p>
            <a:pPr lvl="1"/>
            <a:endParaRPr lang="fr-FR" dirty="0" smtClean="0">
              <a:ea typeface="ＭＳ Ｐゴシック" pitchFamily="34" charset="-128"/>
            </a:endParaRPr>
          </a:p>
          <a:p>
            <a:pPr lvl="1"/>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713484"/>
            <a:ext cx="8785225" cy="2357190"/>
          </a:xfrm>
          <a:prstGeom prst="roundRect">
            <a:avLst>
              <a:gd name="adj" fmla="val 11607"/>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using </a:t>
            </a:r>
            <a:r>
              <a:rPr lang="en-US" sz="1600" b="1" dirty="0" err="1">
                <a:solidFill>
                  <a:srgbClr val="00B050"/>
                </a:solidFill>
                <a:latin typeface="Courier New" panose="02070309020205020404" pitchFamily="49" charset="0"/>
                <a:cs typeface="Courier New" panose="02070309020205020404" pitchFamily="49" charset="0"/>
              </a:rPr>
              <a:t>Windows.Networking.Connectivity</a:t>
            </a:r>
            <a:r>
              <a:rPr lang="en-US" sz="1600" b="1" dirty="0">
                <a:solidFill>
                  <a:srgbClr val="00B050"/>
                </a:solidFill>
                <a:latin typeface="Courier New" panose="02070309020205020404" pitchFamily="49" charset="0"/>
                <a:cs typeface="Courier New" panose="02070309020205020404" pitchFamily="49" charset="0"/>
              </a:rPr>
              <a:t>;</a:t>
            </a:r>
            <a:r>
              <a:rPr lang="fr-FR" sz="1600" b="1" dirty="0" smtClean="0">
                <a:solidFill>
                  <a:srgbClr val="00B050"/>
                </a:solidFill>
                <a:latin typeface="Courier New" panose="02070309020205020404" pitchFamily="49" charset="0"/>
                <a:cs typeface="Courier New" panose="02070309020205020404" pitchFamily="49" charset="0"/>
              </a:rPr>
              <a:t> </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public static bool</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IsInternet</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ConnectionProfile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connections =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NetworkInformation.GetInternetConnectionProfile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bool</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internet = connections != </a:t>
            </a:r>
            <a:r>
              <a:rPr lang="en-US" sz="1600" b="1" dirty="0">
                <a:solidFill>
                  <a:schemeClr val="tx1"/>
                </a:solidFill>
                <a:latin typeface="Courier New" panose="02070309020205020404" pitchFamily="49" charset="0"/>
                <a:cs typeface="Courier New" panose="02070309020205020404" pitchFamily="49" charset="0"/>
              </a:rPr>
              <a:t>null </a:t>
            </a:r>
            <a:r>
              <a:rPr lang="en-US" sz="1600" b="1" dirty="0" smtClean="0">
                <a:latin typeface="Courier New" panose="02070309020205020404" pitchFamily="49" charset="0"/>
                <a:cs typeface="Courier New" panose="02070309020205020404" pitchFamily="49" charset="0"/>
              </a:rPr>
              <a:t>&amp;&amp;</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connections.GetNetworkConnectivityLevel</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NetworkConnectivityLevel.InternetAccess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return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internet;</a:t>
            </a: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32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HttpClient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Every</a:t>
            </a:r>
            <a:r>
              <a:rPr lang="fr-FR" dirty="0" smtClean="0">
                <a:ea typeface="ＭＳ Ｐゴシック" pitchFamily="34" charset="-128"/>
              </a:rPr>
              <a:t> .NET Web </a:t>
            </a:r>
            <a:r>
              <a:rPr lang="fr-FR" dirty="0" err="1" smtClean="0">
                <a:ea typeface="ＭＳ Ｐゴシック" pitchFamily="34" charset="-128"/>
              </a:rPr>
              <a:t>request</a:t>
            </a:r>
            <a:r>
              <a:rPr lang="fr-FR" dirty="0" smtClean="0">
                <a:ea typeface="ＭＳ Ｐゴシック" pitchFamily="34" charset="-128"/>
              </a:rPr>
              <a:t>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pass</a:t>
            </a:r>
            <a:r>
              <a:rPr lang="fr-FR" dirty="0" smtClean="0">
                <a:ea typeface="ＭＳ Ｐゴシック" pitchFamily="34" charset="-128"/>
              </a:rPr>
              <a:t> </a:t>
            </a:r>
            <a:r>
              <a:rPr lang="fr-FR" dirty="0" err="1" smtClean="0">
                <a:ea typeface="ＭＳ Ｐゴシック" pitchFamily="34" charset="-128"/>
              </a:rPr>
              <a:t>through</a:t>
            </a:r>
            <a:r>
              <a:rPr lang="fr-FR" dirty="0" smtClean="0">
                <a:ea typeface="ＭＳ Ｐゴシック" pitchFamily="34" charset="-128"/>
              </a:rPr>
              <a:t> </a:t>
            </a:r>
            <a:r>
              <a:rPr lang="fr-FR" dirty="0" err="1" smtClean="0">
                <a:ea typeface="ＭＳ Ｐゴシック" pitchFamily="34" charset="-128"/>
              </a:rPr>
              <a:t>HttpClient</a:t>
            </a:r>
            <a:endParaRPr lang="fr-FR" dirty="0" smtClean="0">
              <a:ea typeface="ＭＳ Ｐゴシック" pitchFamily="34" charset="-128"/>
            </a:endParaRPr>
          </a:p>
          <a:p>
            <a:pPr lvl="1"/>
            <a:r>
              <a:rPr lang="fr-FR" dirty="0" smtClean="0">
                <a:ea typeface="ＭＳ Ｐゴシック" pitchFamily="34" charset="-128"/>
              </a:rPr>
              <a:t>No </a:t>
            </a:r>
            <a:r>
              <a:rPr lang="fr-FR" dirty="0" err="1" smtClean="0">
                <a:ea typeface="ＭＳ Ｐゴシック" pitchFamily="34" charset="-128"/>
              </a:rPr>
              <a:t>special</a:t>
            </a:r>
            <a:r>
              <a:rPr lang="fr-FR" dirty="0" smtClean="0">
                <a:ea typeface="ＭＳ Ｐゴシック" pitchFamily="34" charset="-128"/>
              </a:rPr>
              <a:t> </a:t>
            </a:r>
            <a:r>
              <a:rPr lang="fr-FR" dirty="0" err="1" smtClean="0">
                <a:ea typeface="ＭＳ Ｐゴシック" pitchFamily="34" charset="-128"/>
              </a:rPr>
              <a:t>treatment</a:t>
            </a:r>
            <a:r>
              <a:rPr lang="fr-FR" dirty="0" smtClean="0">
                <a:ea typeface="ＭＳ Ｐゴシック" pitchFamily="34" charset="-128"/>
              </a:rPr>
              <a:t> for Universal Apps</a:t>
            </a:r>
          </a:p>
          <a:p>
            <a:pPr lvl="1"/>
            <a:r>
              <a:rPr lang="fr-FR" dirty="0" smtClean="0">
                <a:ea typeface="ＭＳ Ｐゴシック" pitchFamily="34" charset="-128"/>
              </a:rPr>
              <a:t>Works for WPF, ASP.NET, Windows Phone, …</a:t>
            </a:r>
          </a:p>
          <a:p>
            <a:pPr lvl="1"/>
            <a:r>
              <a:rPr lang="fr-FR" dirty="0" err="1" smtClean="0">
                <a:ea typeface="ＭＳ Ｐゴシック" pitchFamily="34" charset="-128"/>
              </a:rPr>
              <a:t>Async</a:t>
            </a:r>
            <a:r>
              <a:rPr lang="fr-FR"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321754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latin typeface="Courier New" panose="02070309020205020404" pitchFamily="49" charset="0"/>
                <a:cs typeface="Courier New" panose="02070309020205020404" pitchFamily="49" charset="0"/>
              </a:rPr>
              <a:t>HttpClient</a:t>
            </a:r>
            <a:r>
              <a:rPr lang="en-US" sz="1600" b="1" dirty="0">
                <a:latin typeface="Courier New" panose="02070309020205020404" pitchFamily="49" charset="0"/>
                <a:cs typeface="Courier New" panose="02070309020205020404" pitchFamily="49" charset="0"/>
              </a:rPr>
              <a:t> client = new </a:t>
            </a:r>
            <a:r>
              <a:rPr lang="en-US" sz="1600" b="1" dirty="0" err="1">
                <a:latin typeface="Courier New" panose="02070309020205020404" pitchFamily="49" charset="0"/>
                <a:cs typeface="Courier New" panose="02070309020205020404" pitchFamily="49" charset="0"/>
              </a:rPr>
              <a:t>HttpClient</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HttpResponseMessage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message = </a:t>
            </a:r>
            <a:r>
              <a:rPr lang="en-US" sz="1600" b="1" dirty="0">
                <a:solidFill>
                  <a:srgbClr val="0070C0"/>
                </a:solidFill>
                <a:latin typeface="Courier New" panose="02070309020205020404" pitchFamily="49" charset="0"/>
                <a:cs typeface="Courier New" panose="02070309020205020404" pitchFamily="49" charset="0"/>
              </a:rPr>
              <a:t>await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client.GetAsync</a:t>
            </a:r>
            <a:r>
              <a:rPr lang="en-US" sz="1600" b="1" dirty="0">
                <a:latin typeface="Courier New" panose="02070309020205020404" pitchFamily="49" charset="0"/>
                <a:cs typeface="Courier New" panose="02070309020205020404" pitchFamily="49" charset="0"/>
              </a:rPr>
              <a:t>(new Uri</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a:t>
            </a:r>
          </a:p>
          <a:p>
            <a:endParaRPr lang="fr-FR" sz="1600" b="1" dirty="0">
              <a:solidFill>
                <a:srgbClr val="00B05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smtClean="0">
                <a:latin typeface="Courier New" panose="02070309020205020404" pitchFamily="49" charset="0"/>
                <a:cs typeface="Courier New" panose="02070309020205020404" pitchFamily="49" charset="0"/>
              </a:rPr>
              <a:t> result = </a:t>
            </a:r>
            <a:r>
              <a:rPr lang="en-US" sz="1600" b="1" dirty="0">
                <a:solidFill>
                  <a:srgbClr val="0070C0"/>
                </a:solidFill>
                <a:latin typeface="Courier New" panose="02070309020205020404" pitchFamily="49" charset="0"/>
                <a:cs typeface="Courier New" panose="02070309020205020404" pitchFamily="49" charset="0"/>
              </a:rPr>
              <a:t>await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message.Content.ReadAsStringAsync</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619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For </a:t>
            </a:r>
            <a:r>
              <a:rPr lang="fr-FR" dirty="0" err="1" smtClean="0">
                <a:ea typeface="ＭＳ Ｐゴシック" pitchFamily="34" charset="-128"/>
              </a:rPr>
              <a:t>this</a:t>
            </a:r>
            <a:r>
              <a:rPr lang="fr-FR" dirty="0">
                <a:ea typeface="ＭＳ Ｐゴシック" pitchFamily="34" charset="-128"/>
              </a:rPr>
              <a:t> </a:t>
            </a:r>
            <a:r>
              <a:rPr lang="fr-FR" dirty="0" smtClean="0">
                <a:ea typeface="ＭＳ Ｐゴシック" pitchFamily="34" charset="-128"/>
              </a:rPr>
              <a:t>part </a:t>
            </a:r>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need</a:t>
            </a:r>
            <a:r>
              <a:rPr lang="fr-FR" dirty="0" smtClean="0">
                <a:ea typeface="ＭＳ Ｐゴシック" pitchFamily="34" charset="-128"/>
              </a:rPr>
              <a:t> a JSON </a:t>
            </a:r>
            <a:r>
              <a:rPr lang="fr-FR" dirty="0" err="1" smtClean="0">
                <a:ea typeface="ＭＳ Ｐゴシック" pitchFamily="34" charset="-128"/>
              </a:rPr>
              <a:t>parser</a:t>
            </a:r>
            <a:endParaRPr lang="fr-FR" dirty="0" smtClean="0">
              <a:ea typeface="ＭＳ Ｐゴシック" pitchFamily="34" charset="-128"/>
            </a:endParaRPr>
          </a:p>
          <a:p>
            <a:pPr lvl="1"/>
            <a:r>
              <a:rPr lang="fr-FR" dirty="0" err="1" smtClean="0">
                <a:ea typeface="ＭＳ Ｐゴシック" pitchFamily="34" charset="-128"/>
              </a:rPr>
              <a:t>Newtonsoft.Json</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great</a:t>
            </a:r>
            <a:r>
              <a:rPr lang="fr-FR" dirty="0" smtClean="0">
                <a:ea typeface="ＭＳ Ｐゴシック" pitchFamily="34" charset="-128"/>
              </a:rPr>
              <a:t> for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purpose</a:t>
            </a:r>
            <a:r>
              <a:rPr lang="fr-FR" dirty="0" smtClean="0">
                <a:ea typeface="ＭＳ Ｐゴシック" pitchFamily="34" charset="-128"/>
              </a:rPr>
              <a:t>!</a:t>
            </a:r>
          </a:p>
          <a:p>
            <a:pPr lvl="1"/>
            <a:r>
              <a:rPr lang="fr-FR" dirty="0" smtClean="0">
                <a:ea typeface="ＭＳ Ｐゴシック" pitchFamily="34" charset="-128"/>
              </a:rPr>
              <a:t>Install </a:t>
            </a:r>
            <a:r>
              <a:rPr lang="fr-FR" dirty="0" err="1" smtClean="0">
                <a:ea typeface="ＭＳ Ｐゴシック" pitchFamily="34" charset="-128"/>
              </a:rPr>
              <a:t>it</a:t>
            </a:r>
            <a:r>
              <a:rPr lang="fr-FR" dirty="0" smtClean="0">
                <a:ea typeface="ＭＳ Ｐゴシック" pitchFamily="34" charset="-128"/>
              </a:rPr>
              <a:t> </a:t>
            </a:r>
            <a:r>
              <a:rPr lang="fr-FR" dirty="0" err="1" smtClean="0">
                <a:ea typeface="ＭＳ Ｐゴシック" pitchFamily="34" charset="-128"/>
              </a:rPr>
              <a:t>from</a:t>
            </a:r>
            <a:r>
              <a:rPr lang="fr-FR" dirty="0" smtClean="0">
                <a:ea typeface="ＭＳ Ｐゴシック" pitchFamily="34" charset="-128"/>
              </a:rPr>
              <a:t> </a:t>
            </a:r>
            <a:r>
              <a:rPr lang="fr-FR" dirty="0" err="1" smtClean="0">
                <a:ea typeface="ＭＳ Ｐゴシック" pitchFamily="34" charset="-128"/>
              </a:rPr>
              <a:t>NuGet</a:t>
            </a:r>
            <a:endParaRPr lang="fr-FR" dirty="0" smtClean="0">
              <a:ea typeface="ＭＳ Ｐゴシック" pitchFamily="34" charset="-128"/>
            </a:endParaRPr>
          </a:p>
          <a:p>
            <a:pPr lvl="1"/>
            <a:endParaRPr lang="fr-FR" dirty="0">
              <a:ea typeface="ＭＳ Ｐゴシック" pitchFamily="34" charset="-128"/>
            </a:endParaRPr>
          </a:p>
          <a:p>
            <a:r>
              <a:rPr lang="fr-FR" dirty="0" err="1" smtClean="0">
                <a:ea typeface="ＭＳ Ｐゴシック" pitchFamily="34" charset="-128"/>
              </a:rPr>
              <a:t>Keep</a:t>
            </a:r>
            <a:r>
              <a:rPr lang="fr-FR" dirty="0" smtClean="0">
                <a:ea typeface="ＭＳ Ｐゴシック" pitchFamily="34" charset="-128"/>
              </a:rPr>
              <a:t> in </a:t>
            </a:r>
            <a:r>
              <a:rPr lang="fr-FR" dirty="0" err="1" smtClean="0">
                <a:ea typeface="ＭＳ Ｐゴシック" pitchFamily="34" charset="-128"/>
              </a:rPr>
              <a:t>mind</a:t>
            </a:r>
            <a:r>
              <a:rPr lang="fr-FR" dirty="0" smtClean="0">
                <a:ea typeface="ＭＳ Ｐゴシック" pitchFamily="34" charset="-128"/>
              </a:rPr>
              <a:t> </a:t>
            </a:r>
            <a:r>
              <a:rPr lang="fr-FR" dirty="0" err="1" smtClean="0">
                <a:ea typeface="ＭＳ Ｐゴシック" pitchFamily="34" charset="-128"/>
              </a:rPr>
              <a:t>it’s</a:t>
            </a:r>
            <a:r>
              <a:rPr lang="fr-FR" dirty="0" smtClean="0">
                <a:ea typeface="ＭＳ Ｐゴシック" pitchFamily="34" charset="-128"/>
              </a:rPr>
              <a:t> not a course about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library</a:t>
            </a:r>
            <a:endParaRPr lang="fr-FR" dirty="0" smtClean="0">
              <a:ea typeface="ＭＳ Ｐゴシック" pitchFamily="34" charset="-128"/>
            </a:endParaRPr>
          </a:p>
          <a:p>
            <a:pPr lvl="1"/>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just</a:t>
            </a:r>
            <a:r>
              <a:rPr lang="fr-FR" dirty="0" smtClean="0">
                <a:ea typeface="ＭＳ Ｐゴシック" pitchFamily="34" charset="-128"/>
              </a:rPr>
              <a:t> use </a:t>
            </a:r>
            <a:r>
              <a:rPr lang="fr-FR" dirty="0" err="1" smtClean="0">
                <a:ea typeface="ＭＳ Ｐゴシック" pitchFamily="34" charset="-128"/>
              </a:rPr>
              <a:t>it</a:t>
            </a:r>
            <a:r>
              <a:rPr lang="fr-FR" dirty="0" smtClean="0">
                <a:ea typeface="ＭＳ Ｐゴシック" pitchFamily="34" charset="-128"/>
              </a:rPr>
              <a:t> </a:t>
            </a:r>
            <a:r>
              <a:rPr lang="fr-FR" dirty="0" err="1" smtClean="0">
                <a:ea typeface="ＭＳ Ｐゴシック" pitchFamily="34" charset="-128"/>
              </a:rPr>
              <a:t>quickly</a:t>
            </a:r>
            <a:r>
              <a:rPr lang="fr-FR" dirty="0" smtClean="0">
                <a:ea typeface="ＭＳ Ｐゴシック" pitchFamily="34" charset="-128"/>
              </a:rPr>
              <a:t> to </a:t>
            </a:r>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our</a:t>
            </a:r>
            <a:r>
              <a:rPr lang="fr-FR" dirty="0" smtClean="0">
                <a:ea typeface="ＭＳ Ｐゴシック" pitchFamily="34" charset="-128"/>
              </a:rPr>
              <a:t> data</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4009628"/>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using</a:t>
            </a:r>
            <a:r>
              <a:rPr lang="fr-FR" sz="1600" b="1" dirty="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Newtonsoft.Json</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using </a:t>
            </a:r>
            <a:r>
              <a:rPr lang="en-US" sz="1600" b="1" dirty="0" err="1">
                <a:solidFill>
                  <a:srgbClr val="00B050"/>
                </a:solidFill>
                <a:latin typeface="Courier New" panose="02070309020205020404" pitchFamily="49" charset="0"/>
                <a:cs typeface="Courier New" panose="02070309020205020404" pitchFamily="49" charset="0"/>
              </a:rPr>
              <a:t>Newtonsoft.Json.Linq</a:t>
            </a:r>
            <a:r>
              <a:rPr lang="en-US" sz="1600" b="1" dirty="0">
                <a:solidFill>
                  <a:srgbClr val="00B050"/>
                </a:solidFill>
                <a:latin typeface="Courier New" panose="02070309020205020404" pitchFamily="49" charset="0"/>
                <a:cs typeface="Courier New" panose="02070309020205020404" pitchFamily="49" charset="0"/>
              </a:rPr>
              <a:t>;</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JObject</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obj</a:t>
            </a:r>
            <a:r>
              <a:rPr lang="en-US" sz="1600" b="1" dirty="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JObject.Parse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someJSONdata</a:t>
            </a:r>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4309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Storage</a:t>
            </a:r>
          </a:p>
          <a:p>
            <a:pPr lvl="1" eaLnBrk="1" hangingPunct="1"/>
            <a:endParaRPr lang="fr-FR" dirty="0"/>
          </a:p>
          <a:p>
            <a:pPr lvl="1" eaLnBrk="1" hangingPunct="1"/>
            <a:r>
              <a:rPr lang="fr-FR" dirty="0" smtClean="0"/>
              <a:t>Settings</a:t>
            </a:r>
          </a:p>
          <a:p>
            <a:pPr lvl="1" eaLnBrk="1" hangingPunct="1"/>
            <a:endParaRPr lang="fr-FR" dirty="0"/>
          </a:p>
          <a:p>
            <a:pPr lvl="1" eaLnBrk="1" hangingPunct="1"/>
            <a:r>
              <a:rPr lang="fr-FR" dirty="0" smtClean="0"/>
              <a:t>Web</a:t>
            </a:r>
          </a:p>
          <a:p>
            <a:pPr lvl="1" eaLnBrk="1" hangingPunct="1"/>
            <a:endParaRPr lang="fr-FR" dirty="0"/>
          </a:p>
          <a:p>
            <a:pPr lvl="1" eaLnBrk="1" hangingPunct="1"/>
            <a:r>
              <a:rPr lang="fr-FR" dirty="0" smtClean="0"/>
              <a:t>Navigation </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Storage, Settings and Web</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Import </a:t>
            </a:r>
            <a:r>
              <a:rPr lang="fr-FR" dirty="0" err="1" smtClean="0">
                <a:ea typeface="ＭＳ Ｐゴシック" pitchFamily="34" charset="-128"/>
              </a:rPr>
              <a:t>Newtonsoft.JSON</a:t>
            </a:r>
            <a:r>
              <a:rPr lang="fr-FR" dirty="0" smtClean="0">
                <a:ea typeface="ＭＳ Ｐゴシック" pitchFamily="34" charset="-128"/>
              </a:rPr>
              <a:t> </a:t>
            </a:r>
            <a:r>
              <a:rPr lang="fr-FR" dirty="0" err="1" smtClean="0">
                <a:ea typeface="ＭＳ Ｐゴシック" pitchFamily="34" charset="-128"/>
              </a:rPr>
              <a:t>thanks</a:t>
            </a:r>
            <a:r>
              <a:rPr lang="fr-FR" dirty="0" smtClean="0">
                <a:ea typeface="ＭＳ Ｐゴシック" pitchFamily="34" charset="-128"/>
              </a:rPr>
              <a:t> to </a:t>
            </a:r>
            <a:r>
              <a:rPr lang="fr-FR" dirty="0" err="1" smtClean="0">
                <a:ea typeface="ＭＳ Ｐゴシック" pitchFamily="34" charset="-128"/>
              </a:rPr>
              <a:t>Nuget</a:t>
            </a:r>
            <a:r>
              <a:rPr lang="fr-FR" dirty="0" smtClean="0">
                <a:ea typeface="ＭＳ Ｐゴシック" pitchFamily="34" charset="-128"/>
              </a:rPr>
              <a:t> package manager</a:t>
            </a:r>
          </a:p>
          <a:p>
            <a:endParaRPr lang="fr-FR" dirty="0">
              <a:ea typeface="ＭＳ Ｐゴシック" pitchFamily="34" charset="-128"/>
            </a:endParaRPr>
          </a:p>
          <a:p>
            <a:pPr marL="0" indent="0">
              <a:buNone/>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030" y="2209428"/>
            <a:ext cx="4483947" cy="2951144"/>
          </a:xfrm>
          <a:prstGeom prst="rect">
            <a:avLst/>
          </a:prstGeom>
        </p:spPr>
      </p:pic>
    </p:spTree>
    <p:extLst>
      <p:ext uri="{BB962C8B-B14F-4D97-AF65-F5344CB8AC3E}">
        <p14:creationId xmlns:p14="http://schemas.microsoft.com/office/powerpoint/2010/main" val="1603854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r>
              <a:rPr lang="en-US" dirty="0" smtClean="0">
                <a:ea typeface="ＭＳ Ｐゴシック" pitchFamily="34" charset="-128"/>
              </a:rPr>
              <a:t> </a:t>
            </a:r>
            <a:r>
              <a:rPr lang="en-US" dirty="0" err="1" smtClean="0">
                <a:ea typeface="ＭＳ Ｐゴシック" pitchFamily="34" charset="-128"/>
              </a:rPr>
              <a:t>JProperty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Facts</a:t>
            </a:r>
            <a:r>
              <a:rPr lang="fr-FR" dirty="0" smtClean="0">
                <a:ea typeface="ＭＳ Ｐゴシック" pitchFamily="34" charset="-128"/>
              </a:rPr>
              <a:t>:</a:t>
            </a:r>
          </a:p>
          <a:p>
            <a:pPr lvl="1"/>
            <a:r>
              <a:rPr lang="fr-FR" dirty="0" err="1" smtClean="0">
                <a:ea typeface="ＭＳ Ｐゴシック" pitchFamily="34" charset="-128"/>
              </a:rPr>
              <a:t>JObject</a:t>
            </a:r>
            <a:r>
              <a:rPr lang="fr-FR" dirty="0" smtClean="0">
                <a:ea typeface="ＭＳ Ｐゴシック" pitchFamily="34" charset="-128"/>
              </a:rPr>
              <a:t> </a:t>
            </a:r>
            <a:r>
              <a:rPr lang="fr-FR" dirty="0" err="1" smtClean="0">
                <a:ea typeface="ＭＳ Ｐゴシック" pitchFamily="34" charset="-128"/>
              </a:rPr>
              <a:t>represents</a:t>
            </a:r>
            <a:r>
              <a:rPr lang="fr-FR" dirty="0" smtClean="0">
                <a:ea typeface="ＭＳ Ｐゴシック" pitchFamily="34" charset="-128"/>
              </a:rPr>
              <a:t> a </a:t>
            </a:r>
            <a:r>
              <a:rPr lang="fr-FR" b="1" dirty="0" smtClean="0">
                <a:ea typeface="ＭＳ Ｐゴシック" pitchFamily="34" charset="-128"/>
              </a:rPr>
              <a:t>J</a:t>
            </a:r>
            <a:r>
              <a:rPr lang="fr-FR" dirty="0" smtClean="0">
                <a:ea typeface="ＭＳ Ｐゴシック" pitchFamily="34" charset="-128"/>
              </a:rPr>
              <a:t>SON </a:t>
            </a:r>
            <a:r>
              <a:rPr lang="fr-FR" b="1" dirty="0" smtClean="0">
                <a:ea typeface="ＭＳ Ｐゴシック" pitchFamily="34" charset="-128"/>
              </a:rPr>
              <a:t>Object</a:t>
            </a:r>
          </a:p>
          <a:p>
            <a:pPr lvl="1"/>
            <a:r>
              <a:rPr lang="fr-FR" dirty="0" err="1" smtClean="0">
                <a:ea typeface="ＭＳ Ｐゴシック" pitchFamily="34" charset="-128"/>
              </a:rPr>
              <a:t>JProperty</a:t>
            </a:r>
            <a:r>
              <a:rPr lang="fr-FR" dirty="0" smtClean="0">
                <a:ea typeface="ＭＳ Ｐゴシック" pitchFamily="34" charset="-128"/>
              </a:rPr>
              <a:t> </a:t>
            </a:r>
            <a:r>
              <a:rPr lang="fr-FR" dirty="0" err="1" smtClean="0">
                <a:ea typeface="ＭＳ Ｐゴシック" pitchFamily="34" charset="-128"/>
              </a:rPr>
              <a:t>represents</a:t>
            </a:r>
            <a:r>
              <a:rPr lang="fr-FR" dirty="0" smtClean="0">
                <a:ea typeface="ＭＳ Ｐゴシック" pitchFamily="34" charset="-128"/>
              </a:rPr>
              <a:t> a </a:t>
            </a:r>
            <a:r>
              <a:rPr lang="fr-FR" b="1" dirty="0" smtClean="0">
                <a:ea typeface="ＭＳ Ｐゴシック" pitchFamily="34" charset="-128"/>
              </a:rPr>
              <a:t>J</a:t>
            </a:r>
            <a:r>
              <a:rPr lang="fr-FR" dirty="0" smtClean="0">
                <a:ea typeface="ＭＳ Ｐゴシック" pitchFamily="34" charset="-128"/>
              </a:rPr>
              <a:t>SON </a:t>
            </a:r>
            <a:r>
              <a:rPr lang="fr-FR" b="1" dirty="0" err="1" smtClean="0">
                <a:ea typeface="ＭＳ Ｐゴシック" pitchFamily="34" charset="-128"/>
              </a:rPr>
              <a:t>Property</a:t>
            </a:r>
            <a:endParaRPr lang="fr-FR" b="1" dirty="0" smtClean="0">
              <a:ea typeface="ＭＳ Ｐゴシック" pitchFamily="34" charset="-128"/>
            </a:endParaRPr>
          </a:p>
          <a:p>
            <a:pPr lvl="1"/>
            <a:endParaRPr lang="fr-FR" b="1" dirty="0">
              <a:ea typeface="ＭＳ Ｐゴシック" pitchFamily="34" charset="-128"/>
            </a:endParaRPr>
          </a:p>
          <a:p>
            <a:r>
              <a:rPr lang="fr-FR" dirty="0" err="1" smtClean="0">
                <a:ea typeface="ＭＳ Ｐゴシック" pitchFamily="34" charset="-128"/>
              </a:rPr>
              <a:t>Process</a:t>
            </a:r>
            <a:r>
              <a:rPr lang="fr-FR" dirty="0" smtClean="0">
                <a:ea typeface="ＭＳ Ｐゴシック" pitchFamily="34" charset="-128"/>
              </a:rPr>
              <a:t>:</a:t>
            </a:r>
          </a:p>
          <a:p>
            <a:pPr lvl="1"/>
            <a:r>
              <a:rPr lang="fr-FR" dirty="0" err="1" smtClean="0">
                <a:ea typeface="ＭＳ Ｐゴシック" pitchFamily="34" charset="-128"/>
              </a:rPr>
              <a:t>After</a:t>
            </a:r>
            <a:r>
              <a:rPr lang="fr-FR" dirty="0" smtClean="0">
                <a:ea typeface="ＭＳ Ｐゴシック" pitchFamily="34" charset="-128"/>
              </a:rPr>
              <a:t> </a:t>
            </a:r>
            <a:r>
              <a:rPr lang="fr-FR" dirty="0" err="1" smtClean="0">
                <a:ea typeface="ＭＳ Ｐゴシック" pitchFamily="34" charset="-128"/>
              </a:rPr>
              <a:t>parsing</a:t>
            </a:r>
            <a:r>
              <a:rPr lang="fr-FR" dirty="0" smtClean="0">
                <a:ea typeface="ＭＳ Ｐゴシック" pitchFamily="34" charset="-128"/>
              </a:rPr>
              <a:t>, </a:t>
            </a:r>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get</a:t>
            </a:r>
            <a:r>
              <a:rPr lang="fr-FR" dirty="0" smtClean="0">
                <a:ea typeface="ＭＳ Ｐゴシック" pitchFamily="34" charset="-128"/>
              </a:rPr>
              <a:t> a </a:t>
            </a:r>
            <a:r>
              <a:rPr lang="fr-FR" dirty="0" err="1" smtClean="0">
                <a:ea typeface="ＭＳ Ｐゴシック" pitchFamily="34" charset="-128"/>
              </a:rPr>
              <a:t>JObject</a:t>
            </a:r>
            <a:endParaRPr lang="fr-FR" dirty="0" smtClean="0">
              <a:ea typeface="ＭＳ Ｐゴシック" pitchFamily="34" charset="-128"/>
            </a:endParaRPr>
          </a:p>
          <a:p>
            <a:pPr lvl="1"/>
            <a:r>
              <a:rPr lang="fr-FR" dirty="0" err="1" smtClean="0">
                <a:ea typeface="ＭＳ Ｐゴシック" pitchFamily="34" charset="-128"/>
              </a:rPr>
              <a:t>Iterate</a:t>
            </a:r>
            <a:r>
              <a:rPr lang="fr-FR" dirty="0" smtClean="0">
                <a:ea typeface="ＭＳ Ｐゴシック" pitchFamily="34" charset="-128"/>
              </a:rPr>
              <a:t> </a:t>
            </a:r>
            <a:r>
              <a:rPr lang="fr-FR" dirty="0" err="1" smtClean="0">
                <a:ea typeface="ＭＳ Ｐゴシック" pitchFamily="34" charset="-128"/>
              </a:rPr>
              <a:t>through</a:t>
            </a:r>
            <a:r>
              <a:rPr lang="fr-FR" dirty="0" smtClean="0">
                <a:ea typeface="ＭＳ Ｐゴシック" pitchFamily="34" charset="-128"/>
              </a:rPr>
              <a:t> </a:t>
            </a:r>
            <a:r>
              <a:rPr lang="fr-FR" dirty="0" err="1" smtClean="0">
                <a:ea typeface="ＭＳ Ｐゴシック" pitchFamily="34" charset="-128"/>
              </a:rPr>
              <a:t>it</a:t>
            </a:r>
            <a:r>
              <a:rPr lang="fr-FR" dirty="0" smtClean="0">
                <a:ea typeface="ＭＳ Ｐゴシック" pitchFamily="34" charset="-128"/>
              </a:rPr>
              <a:t> to </a:t>
            </a:r>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JProperty</a:t>
            </a:r>
            <a:r>
              <a:rPr lang="fr-FR" dirty="0" smtClean="0">
                <a:ea typeface="ＭＳ Ｐゴシック" pitchFamily="34" charset="-128"/>
              </a:rPr>
              <a:t> </a:t>
            </a:r>
            <a:r>
              <a:rPr lang="fr-FR" dirty="0" err="1" smtClean="0">
                <a:ea typeface="ＭＳ Ｐゴシック" pitchFamily="34" charset="-128"/>
              </a:rPr>
              <a:t>objects</a:t>
            </a:r>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14591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r>
              <a:rPr lang="en-US" dirty="0" smtClean="0">
                <a:ea typeface="ＭＳ Ｐゴシック" pitchFamily="34" charset="-128"/>
              </a:rPr>
              <a:t> </a:t>
            </a:r>
            <a:r>
              <a:rPr lang="en-US" dirty="0" err="1" smtClean="0">
                <a:ea typeface="ＭＳ Ｐゴシック" pitchFamily="34" charset="-128"/>
              </a:rPr>
              <a:t>JProperty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JSON </a:t>
            </a:r>
            <a:r>
              <a:rPr lang="fr-FR" dirty="0" err="1" smtClean="0">
                <a:ea typeface="ＭＳ Ｐゴシック" pitchFamily="34" charset="-128"/>
              </a:rPr>
              <a:t>complete</a:t>
            </a:r>
            <a:r>
              <a:rPr lang="fr-FR" dirty="0" smtClean="0">
                <a:ea typeface="ＭＳ Ｐゴシック" pitchFamily="34" charset="-128"/>
              </a:rPr>
              <a:t> code </a:t>
            </a:r>
            <a:r>
              <a:rPr lang="fr-FR" dirty="0" err="1" smtClean="0">
                <a:ea typeface="ＭＳ Ｐゴシック" pitchFamily="34" charset="-128"/>
              </a:rPr>
              <a:t>sample</a:t>
            </a:r>
            <a:r>
              <a:rPr lang="fr-FR" dirty="0" smtClean="0">
                <a:ea typeface="ＭＳ Ｐゴシック" pitchFamily="34" charset="-128"/>
              </a:rPr>
              <a:t>:</a:t>
            </a: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849388"/>
            <a:ext cx="8785225" cy="3024336"/>
          </a:xfrm>
          <a:prstGeom prst="roundRect">
            <a:avLst>
              <a:gd name="adj" fmla="val 7728"/>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using</a:t>
            </a:r>
            <a:r>
              <a:rPr lang="fr-FR" sz="1600" b="1" dirty="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Newtonsoft.Json</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using </a:t>
            </a:r>
            <a:r>
              <a:rPr lang="en-US" sz="1600" b="1" dirty="0" err="1">
                <a:solidFill>
                  <a:srgbClr val="00B050"/>
                </a:solidFill>
                <a:latin typeface="Courier New" panose="02070309020205020404" pitchFamily="49" charset="0"/>
                <a:cs typeface="Courier New" panose="02070309020205020404" pitchFamily="49" charset="0"/>
              </a:rPr>
              <a:t>Newtonsoft.Json.Linq</a:t>
            </a:r>
            <a:r>
              <a:rPr lang="en-US" sz="1600" b="1" dirty="0">
                <a:solidFill>
                  <a:srgbClr val="00B050"/>
                </a:solidFill>
                <a:latin typeface="Courier New" panose="02070309020205020404" pitchFamily="49" charset="0"/>
                <a:cs typeface="Courier New" panose="02070309020205020404" pitchFamily="49" charset="0"/>
              </a:rPr>
              <a:t>;</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JObject</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obj</a:t>
            </a:r>
            <a:r>
              <a:rPr lang="en-US" sz="1600" b="1" dirty="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JObject.Parse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someJSONdata</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JProperty</a:t>
            </a:r>
            <a:r>
              <a:rPr lang="en-US" sz="1600" b="1" dirty="0">
                <a:latin typeface="Courier New" panose="02070309020205020404" pitchFamily="49" charset="0"/>
                <a:cs typeface="Courier New" panose="02070309020205020404" pitchFamily="49" charset="0"/>
              </a:rPr>
              <a:t> prop in </a:t>
            </a:r>
            <a:r>
              <a:rPr lang="en-US" sz="1600" b="1" dirty="0" err="1">
                <a:latin typeface="Courier New" panose="02070309020205020404" pitchFamily="49" charset="0"/>
                <a:cs typeface="Courier New" panose="02070309020205020404" pitchFamily="49" charset="0"/>
              </a:rPr>
              <a:t>obj.Properties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switch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prop.Name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solidFill>
                <a:srgbClr val="00B050"/>
              </a:solidFill>
              <a:latin typeface="Courier New" panose="02070309020205020404" pitchFamily="49" charset="0"/>
              <a:cs typeface="Courier New" panose="02070309020205020404" pitchFamily="49" charset="0"/>
            </a:endParaRPr>
          </a:p>
          <a:p>
            <a:r>
              <a:rPr lang="fr-FR" sz="1600" b="1" dirty="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cxnSp>
        <p:nvCxnSpPr>
          <p:cNvPr id="3" name="Connecteur droit 2"/>
          <p:cNvCxnSpPr/>
          <p:nvPr/>
        </p:nvCxnSpPr>
        <p:spPr>
          <a:xfrm flipV="1">
            <a:off x="179512" y="841375"/>
            <a:ext cx="8964488" cy="3600301"/>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à coins arrondis 3"/>
          <p:cNvSpPr/>
          <p:nvPr/>
        </p:nvSpPr>
        <p:spPr>
          <a:xfrm>
            <a:off x="3275856" y="2426221"/>
            <a:ext cx="5472608" cy="25202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fr-FR" dirty="0"/>
              <a:t>Best </a:t>
            </a:r>
            <a:r>
              <a:rPr lang="fr-FR" dirty="0" err="1"/>
              <a:t>method</a:t>
            </a:r>
            <a:r>
              <a:rPr lang="fr-FR" dirty="0"/>
              <a:t> -&gt; </a:t>
            </a:r>
            <a:endParaRPr lang="fr-FR" dirty="0" smtClean="0"/>
          </a:p>
          <a:p>
            <a:pPr marL="342900" indent="-342900">
              <a:buAutoNum type="arabicParenR"/>
            </a:pPr>
            <a:r>
              <a:rPr lang="fr-FR" dirty="0" err="1" smtClean="0"/>
              <a:t>Generate</a:t>
            </a:r>
            <a:r>
              <a:rPr lang="fr-FR" dirty="0" smtClean="0"/>
              <a:t> set of C# classes </a:t>
            </a:r>
            <a:r>
              <a:rPr lang="fr-FR" dirty="0" err="1" smtClean="0"/>
              <a:t>which</a:t>
            </a:r>
            <a:r>
              <a:rPr lang="fr-FR" dirty="0" smtClean="0"/>
              <a:t> </a:t>
            </a:r>
            <a:r>
              <a:rPr lang="fr-FR" dirty="0" err="1" smtClean="0"/>
              <a:t>represent</a:t>
            </a:r>
            <a:r>
              <a:rPr lang="fr-FR" dirty="0" smtClean="0"/>
              <a:t> JSON </a:t>
            </a:r>
            <a:r>
              <a:rPr lang="fr-FR" dirty="0" err="1" smtClean="0"/>
              <a:t>object</a:t>
            </a:r>
            <a:r>
              <a:rPr lang="fr-FR" dirty="0" smtClean="0"/>
              <a:t> </a:t>
            </a:r>
            <a:r>
              <a:rPr lang="fr-FR" dirty="0" err="1" smtClean="0"/>
              <a:t>response</a:t>
            </a:r>
            <a:r>
              <a:rPr lang="fr-FR" dirty="0" smtClean="0"/>
              <a:t> (http</a:t>
            </a:r>
            <a:r>
              <a:rPr lang="fr-FR" dirty="0"/>
              <a:t>://json2csharp.com</a:t>
            </a:r>
            <a:r>
              <a:rPr lang="fr-FR" dirty="0" smtClean="0"/>
              <a:t>/#) </a:t>
            </a:r>
          </a:p>
          <a:p>
            <a:pPr marL="342900" indent="-342900">
              <a:buAutoNum type="arabicParenR"/>
            </a:pPr>
            <a:r>
              <a:rPr lang="fr-FR" dirty="0" smtClean="0"/>
              <a:t>Use : </a:t>
            </a:r>
            <a:r>
              <a:rPr lang="fr-FR" dirty="0" err="1" smtClean="0"/>
              <a:t>JsonConvert.DeserializedObject</a:t>
            </a:r>
            <a:r>
              <a:rPr lang="fr-FR" dirty="0" smtClean="0"/>
              <a:t>&lt;</a:t>
            </a:r>
            <a:r>
              <a:rPr lang="fr-FR" dirty="0" err="1" smtClean="0"/>
              <a:t>RootObject</a:t>
            </a:r>
            <a:r>
              <a:rPr lang="fr-FR" dirty="0" smtClean="0"/>
              <a:t>&gt;</a:t>
            </a:r>
          </a:p>
          <a:p>
            <a:r>
              <a:rPr lang="fr-FR" dirty="0" smtClean="0"/>
              <a:t>(</a:t>
            </a:r>
            <a:r>
              <a:rPr lang="fr-FR" dirty="0" err="1" smtClean="0"/>
              <a:t>json</a:t>
            </a:r>
            <a:r>
              <a:rPr lang="fr-FR" dirty="0" smtClean="0"/>
              <a:t>);</a:t>
            </a:r>
            <a:endParaRPr lang="fr-FR" dirty="0"/>
          </a:p>
          <a:p>
            <a:pPr algn="ctr"/>
            <a:endParaRPr lang="en-GB" dirty="0"/>
          </a:p>
        </p:txBody>
      </p:sp>
    </p:spTree>
    <p:extLst>
      <p:ext uri="{BB962C8B-B14F-4D97-AF65-F5344CB8AC3E}">
        <p14:creationId xmlns:p14="http://schemas.microsoft.com/office/powerpoint/2010/main" val="4085908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49870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Add</a:t>
            </a:r>
            <a:r>
              <a:rPr lang="fr-FR" dirty="0" smtClean="0"/>
              <a:t> a </a:t>
            </a:r>
            <a:r>
              <a:rPr lang="fr-FR" dirty="0" err="1" smtClean="0"/>
              <a:t>button</a:t>
            </a:r>
            <a:r>
              <a:rPr lang="fr-FR" dirty="0" smtClean="0"/>
              <a:t> to </a:t>
            </a:r>
            <a:r>
              <a:rPr lang="fr-FR" dirty="0" err="1" smtClean="0"/>
              <a:t>generate</a:t>
            </a:r>
            <a:r>
              <a:rPr lang="fr-FR" dirty="0" smtClean="0"/>
              <a:t> a web </a:t>
            </a:r>
            <a:r>
              <a:rPr lang="fr-FR" dirty="0" err="1" smtClean="0"/>
              <a:t>request</a:t>
            </a:r>
            <a:r>
              <a:rPr lang="fr-FR" dirty="0" smtClean="0"/>
              <a:t> to Flickr API URL</a:t>
            </a:r>
          </a:p>
          <a:p>
            <a:pPr lvl="2"/>
            <a:r>
              <a:rPr lang="fr-FR" dirty="0" smtClean="0"/>
              <a:t>URL </a:t>
            </a:r>
            <a:r>
              <a:rPr lang="fr-FR" dirty="0" err="1" smtClean="0"/>
              <a:t>available</a:t>
            </a:r>
            <a:r>
              <a:rPr lang="fr-FR" dirty="0" smtClean="0"/>
              <a:t> in </a:t>
            </a:r>
            <a:r>
              <a:rPr lang="fr-FR" dirty="0" err="1" smtClean="0"/>
              <a:t>comments</a:t>
            </a:r>
            <a:endParaRPr lang="fr-FR" dirty="0" smtClean="0"/>
          </a:p>
          <a:p>
            <a:pPr lvl="1"/>
            <a:r>
              <a:rPr lang="fr-FR" dirty="0" err="1"/>
              <a:t>Add</a:t>
            </a:r>
            <a:r>
              <a:rPr lang="fr-FR" dirty="0"/>
              <a:t> the « </a:t>
            </a:r>
            <a:r>
              <a:rPr lang="fr-FR" dirty="0" err="1"/>
              <a:t>async</a:t>
            </a:r>
            <a:r>
              <a:rPr lang="fr-FR" dirty="0"/>
              <a:t> » keyword on the </a:t>
            </a:r>
            <a:r>
              <a:rPr lang="fr-FR" dirty="0" err="1"/>
              <a:t>Button</a:t>
            </a:r>
            <a:r>
              <a:rPr lang="fr-FR" dirty="0"/>
              <a:t> </a:t>
            </a:r>
            <a:r>
              <a:rPr lang="fr-FR" dirty="0" err="1"/>
              <a:t>event</a:t>
            </a:r>
            <a:r>
              <a:rPr lang="fr-FR" dirty="0"/>
              <a:t> </a:t>
            </a:r>
            <a:r>
              <a:rPr lang="fr-FR" dirty="0" err="1" smtClean="0"/>
              <a:t>method</a:t>
            </a:r>
            <a:endParaRPr lang="fr-FR" dirty="0" smtClean="0"/>
          </a:p>
          <a:p>
            <a:pPr lvl="1"/>
            <a:r>
              <a:rPr lang="fr-FR" dirty="0" err="1" smtClean="0"/>
              <a:t>Parse</a:t>
            </a:r>
            <a:r>
              <a:rPr lang="fr-FR" dirty="0" smtClean="0"/>
              <a:t> </a:t>
            </a:r>
            <a:r>
              <a:rPr lang="fr-FR" dirty="0" err="1" smtClean="0"/>
              <a:t>this</a:t>
            </a:r>
            <a:r>
              <a:rPr lang="fr-FR" dirty="0" smtClean="0"/>
              <a:t> data </a:t>
            </a:r>
            <a:r>
              <a:rPr lang="fr-FR" dirty="0" err="1" smtClean="0"/>
              <a:t>with</a:t>
            </a:r>
            <a:r>
              <a:rPr lang="fr-FR" dirty="0" smtClean="0"/>
              <a:t> </a:t>
            </a:r>
            <a:r>
              <a:rPr lang="fr-FR" dirty="0" err="1" smtClean="0"/>
              <a:t>Jproperty</a:t>
            </a:r>
            <a:r>
              <a:rPr lang="fr-FR" dirty="0" smtClean="0"/>
              <a:t> (check </a:t>
            </a:r>
            <a:r>
              <a:rPr lang="fr-FR" dirty="0" err="1" smtClean="0"/>
              <a:t>with</a:t>
            </a:r>
            <a:r>
              <a:rPr lang="fr-FR" dirty="0" smtClean="0"/>
              <a:t> </a:t>
            </a:r>
            <a:r>
              <a:rPr lang="fr-FR" dirty="0" err="1" smtClean="0"/>
              <a:t>breakpoints</a:t>
            </a:r>
            <a:r>
              <a:rPr lang="fr-FR" dirty="0" smtClean="0"/>
              <a:t>)</a:t>
            </a:r>
          </a:p>
          <a:p>
            <a:pPr lvl="1"/>
            <a:endParaRPr lang="fr-FR" dirty="0" smtClean="0"/>
          </a:p>
          <a:p>
            <a:pPr lvl="1"/>
            <a:r>
              <a:rPr lang="fr-FR" dirty="0" smtClean="0"/>
              <a:t>Display data in </a:t>
            </a:r>
            <a:r>
              <a:rPr lang="fr-FR" dirty="0" err="1" smtClean="0"/>
              <a:t>your</a:t>
            </a:r>
            <a:r>
              <a:rPr lang="fr-FR" dirty="0" smtClean="0"/>
              <a:t> application</a:t>
            </a:r>
          </a:p>
          <a:p>
            <a:pPr lvl="1"/>
            <a:r>
              <a:rPr lang="fr-FR" dirty="0" smtClean="0"/>
              <a:t>If </a:t>
            </a:r>
            <a:r>
              <a:rPr lang="fr-FR" dirty="0" err="1" smtClean="0"/>
              <a:t>you</a:t>
            </a:r>
            <a:r>
              <a:rPr lang="fr-FR" dirty="0" smtClean="0"/>
              <a:t> have time </a:t>
            </a:r>
            <a:r>
              <a:rPr lang="fr-FR" dirty="0" err="1" smtClean="0"/>
              <a:t>left</a:t>
            </a:r>
            <a:r>
              <a:rPr lang="fr-FR" dirty="0" smtClean="0"/>
              <a:t>, use </a:t>
            </a:r>
            <a:r>
              <a:rPr lang="fr-FR" dirty="0" err="1" smtClean="0"/>
              <a:t>BitmapImage</a:t>
            </a:r>
            <a:r>
              <a:rPr lang="fr-FR" dirty="0" smtClean="0"/>
              <a:t> to display </a:t>
            </a:r>
            <a:r>
              <a:rPr lang="fr-FR" dirty="0" err="1" smtClean="0"/>
              <a:t>pictures</a:t>
            </a:r>
            <a:r>
              <a:rPr lang="fr-FR" dirty="0" smtClean="0"/>
              <a:t>!</a:t>
            </a:r>
            <a:endParaRPr lang="fr-FR" dirty="0"/>
          </a:p>
        </p:txBody>
      </p:sp>
      <p:sp>
        <p:nvSpPr>
          <p:cNvPr id="4" name="Espace réservé du contenu 3"/>
          <p:cNvSpPr>
            <a:spLocks noGrp="1"/>
          </p:cNvSpPr>
          <p:nvPr>
            <p:ph sz="quarter" idx="13"/>
          </p:nvPr>
        </p:nvSpPr>
        <p:spPr/>
        <p:txBody>
          <a:bodyPr/>
          <a:lstStyle/>
          <a:p>
            <a:r>
              <a:rPr lang="en-US" dirty="0" smtClean="0"/>
              <a:t>Web Access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88437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Navigation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pic>
        <p:nvPicPr>
          <p:cNvPr id="3074" name="Picture 2" descr="http://www.vectors4all.net/preview/roundabout-sign-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929508"/>
            <a:ext cx="2342201" cy="207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710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didn’t</a:t>
            </a:r>
            <a:r>
              <a:rPr lang="fr-FR" dirty="0" smtClean="0">
                <a:ea typeface="ＭＳ Ｐゴシック" pitchFamily="34" charset="-128"/>
              </a:rPr>
              <a:t> show </a:t>
            </a:r>
            <a:r>
              <a:rPr lang="fr-FR" dirty="0" err="1" smtClean="0">
                <a:ea typeface="ＭＳ Ｐゴシック" pitchFamily="34" charset="-128"/>
              </a:rPr>
              <a:t>any</a:t>
            </a:r>
            <a:r>
              <a:rPr lang="fr-FR" dirty="0" smtClean="0">
                <a:ea typeface="ＭＳ Ｐゴシック" pitchFamily="34" charset="-128"/>
              </a:rPr>
              <a:t> </a:t>
            </a:r>
            <a:r>
              <a:rPr lang="fr-FR" dirty="0" err="1" smtClean="0">
                <a:ea typeface="ＭＳ Ｐゴシック" pitchFamily="34" charset="-128"/>
              </a:rPr>
              <a:t>way</a:t>
            </a:r>
            <a:r>
              <a:rPr lang="fr-FR" dirty="0" smtClean="0">
                <a:ea typeface="ＭＳ Ｐゴシック" pitchFamily="34" charset="-128"/>
              </a:rPr>
              <a:t> to </a:t>
            </a:r>
            <a:r>
              <a:rPr lang="fr-FR" dirty="0" err="1" smtClean="0">
                <a:ea typeface="ＭＳ Ｐゴシック" pitchFamily="34" charset="-128"/>
              </a:rPr>
              <a:t>navigate</a:t>
            </a:r>
            <a:r>
              <a:rPr lang="fr-FR" dirty="0" smtClean="0">
                <a:ea typeface="ＭＳ Ｐゴシック" pitchFamily="34" charset="-128"/>
              </a:rPr>
              <a:t> </a:t>
            </a:r>
            <a:r>
              <a:rPr lang="fr-FR" dirty="0" err="1" smtClean="0">
                <a:ea typeface="ＭＳ Ｐゴシック" pitchFamily="34" charset="-128"/>
              </a:rPr>
              <a:t>through</a:t>
            </a:r>
            <a:r>
              <a:rPr lang="fr-FR" dirty="0" smtClean="0">
                <a:ea typeface="ＭＳ Ｐゴシック" pitchFamily="34" charset="-128"/>
              </a:rPr>
              <a:t> pages </a:t>
            </a:r>
            <a:r>
              <a:rPr lang="fr-FR" dirty="0" err="1" smtClean="0">
                <a:ea typeface="ＭＳ Ｐゴシック" pitchFamily="34" charset="-128"/>
              </a:rPr>
              <a:t>yet</a:t>
            </a:r>
            <a:endParaRPr lang="fr-FR" dirty="0" smtClean="0">
              <a:ea typeface="ＭＳ Ｐゴシック" pitchFamily="34" charset="-128"/>
            </a:endParaRPr>
          </a:p>
          <a:p>
            <a:pPr lvl="1"/>
            <a:r>
              <a:rPr lang="fr-FR" dirty="0" smtClean="0">
                <a:ea typeface="ＭＳ Ｐゴシック" pitchFamily="34" charset="-128"/>
              </a:rPr>
              <a:t>Of course, </a:t>
            </a:r>
            <a:r>
              <a:rPr lang="fr-FR" dirty="0" err="1" smtClean="0">
                <a:ea typeface="ＭＳ Ｐゴシック" pitchFamily="34" charset="-128"/>
              </a:rPr>
              <a:t>it’s</a:t>
            </a:r>
            <a:r>
              <a:rPr lang="fr-FR" dirty="0" smtClean="0">
                <a:ea typeface="ＭＳ Ｐゴシック" pitchFamily="34" charset="-128"/>
              </a:rPr>
              <a:t> </a:t>
            </a:r>
            <a:r>
              <a:rPr lang="fr-FR" dirty="0" err="1" smtClean="0">
                <a:ea typeface="ＭＳ Ｐゴシック" pitchFamily="34" charset="-128"/>
              </a:rPr>
              <a:t>useful</a:t>
            </a:r>
            <a:r>
              <a:rPr lang="fr-FR" dirty="0" smtClean="0">
                <a:ea typeface="ＭＳ Ｐゴシック" pitchFamily="34" charset="-128"/>
              </a:rPr>
              <a:t> to dive </a:t>
            </a:r>
            <a:r>
              <a:rPr lang="fr-FR" dirty="0" err="1" smtClean="0">
                <a:ea typeface="ＭＳ Ｐゴシック" pitchFamily="34" charset="-128"/>
              </a:rPr>
              <a:t>into</a:t>
            </a:r>
            <a:r>
              <a:rPr lang="fr-FR" dirty="0" smtClean="0">
                <a:ea typeface="ＭＳ Ｐゴシック" pitchFamily="34" charset="-128"/>
              </a:rPr>
              <a:t> content</a:t>
            </a:r>
          </a:p>
          <a:p>
            <a:pPr lvl="1"/>
            <a:r>
              <a:rPr lang="fr-FR" dirty="0" smtClean="0">
                <a:ea typeface="ＭＳ Ｐゴシック" pitchFamily="34" charset="-128"/>
              </a:rPr>
              <a:t>Navigation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really</a:t>
            </a:r>
            <a:r>
              <a:rPr lang="fr-FR" dirty="0" smtClean="0">
                <a:ea typeface="ＭＳ Ｐゴシック" pitchFamily="34" charset="-128"/>
              </a:rPr>
              <a:t> </a:t>
            </a:r>
            <a:r>
              <a:rPr lang="fr-FR" dirty="0" err="1" smtClean="0">
                <a:ea typeface="ＭＳ Ｐゴシック" pitchFamily="34" charset="-128"/>
              </a:rPr>
              <a:t>easy</a:t>
            </a:r>
            <a:r>
              <a:rPr lang="fr-FR" dirty="0" smtClean="0">
                <a:ea typeface="ＭＳ Ｐゴシック" pitchFamily="34" charset="-128"/>
              </a:rPr>
              <a:t> in Universal Apps</a:t>
            </a:r>
          </a:p>
          <a:p>
            <a:pPr lvl="1"/>
            <a:endParaRPr lang="fr-FR" dirty="0">
              <a:ea typeface="ＭＳ Ｐゴシック" pitchFamily="34" charset="-128"/>
            </a:endParaRPr>
          </a:p>
          <a:p>
            <a:r>
              <a:rPr lang="fr-FR" dirty="0" err="1" smtClean="0">
                <a:ea typeface="ＭＳ Ｐゴシック" pitchFamily="34" charset="-128"/>
              </a:rPr>
              <a:t>Any</a:t>
            </a:r>
            <a:r>
              <a:rPr lang="fr-FR" dirty="0" smtClean="0">
                <a:ea typeface="ＭＳ Ｐゴシック" pitchFamily="34" charset="-128"/>
              </a:rPr>
              <a:t> XAML Page </a:t>
            </a:r>
            <a:r>
              <a:rPr lang="fr-FR" dirty="0" err="1" smtClean="0">
                <a:ea typeface="ＭＳ Ｐゴシック" pitchFamily="34" charset="-128"/>
              </a:rPr>
              <a:t>extends</a:t>
            </a:r>
            <a:r>
              <a:rPr lang="fr-FR" dirty="0" smtClean="0">
                <a:ea typeface="ＭＳ Ｐゴシック" pitchFamily="34" charset="-128"/>
              </a:rPr>
              <a:t> </a:t>
            </a:r>
            <a:r>
              <a:rPr lang="fr-FR" dirty="0" err="1" smtClean="0">
                <a:ea typeface="ＭＳ Ｐゴシック" pitchFamily="34" charset="-128"/>
              </a:rPr>
              <a:t>from</a:t>
            </a:r>
            <a:r>
              <a:rPr lang="fr-FR" dirty="0" smtClean="0">
                <a:ea typeface="ＭＳ Ｐゴシック" pitchFamily="34" charset="-128"/>
              </a:rPr>
              <a:t> Page</a:t>
            </a:r>
          </a:p>
          <a:p>
            <a:pPr lvl="1"/>
            <a:r>
              <a:rPr lang="fr-FR" dirty="0" err="1" smtClean="0">
                <a:ea typeface="ＭＳ Ｐゴシック" pitchFamily="34" charset="-128"/>
              </a:rPr>
              <a:t>Gives</a:t>
            </a:r>
            <a:r>
              <a:rPr lang="fr-FR" dirty="0" smtClean="0">
                <a:ea typeface="ＭＳ Ｐゴシック" pitchFamily="34" charset="-128"/>
              </a:rPr>
              <a:t> </a:t>
            </a:r>
            <a:r>
              <a:rPr lang="fr-FR" dirty="0" err="1" smtClean="0">
                <a:ea typeface="ＭＳ Ｐゴシック" pitchFamily="34" charset="-128"/>
              </a:rPr>
              <a:t>access</a:t>
            </a:r>
            <a:r>
              <a:rPr lang="fr-FR" dirty="0" smtClean="0">
                <a:ea typeface="ＭＳ Ｐゴシック" pitchFamily="34" charset="-128"/>
              </a:rPr>
              <a:t> to the Frame </a:t>
            </a:r>
            <a:r>
              <a:rPr lang="fr-FR" dirty="0" err="1" smtClean="0">
                <a:ea typeface="ＭＳ Ｐゴシック" pitchFamily="34" charset="-128"/>
              </a:rPr>
              <a:t>property</a:t>
            </a:r>
            <a:endParaRPr lang="fr-FR" dirty="0" smtClean="0">
              <a:ea typeface="ＭＳ Ｐゴシック" pitchFamily="34" charset="-128"/>
            </a:endParaRPr>
          </a:p>
          <a:p>
            <a:pPr lvl="1"/>
            <a:r>
              <a:rPr lang="fr-FR" dirty="0" err="1" smtClean="0">
                <a:ea typeface="ＭＳ Ｐゴシック" pitchFamily="34" charset="-128"/>
              </a:rPr>
              <a:t>Handles</a:t>
            </a:r>
            <a:r>
              <a:rPr lang="fr-FR" dirty="0" smtClean="0">
                <a:ea typeface="ＭＳ Ｐゴシック" pitchFamily="34" charset="-128"/>
              </a:rPr>
              <a:t> navigation</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42741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How to: Navigate</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Navigate</a:t>
            </a:r>
            <a:r>
              <a:rPr lang="fr-FR" dirty="0" smtClean="0">
                <a:ea typeface="ＭＳ Ｐゴシック" pitchFamily="34" charset="-128"/>
              </a:rPr>
              <a:t> </a:t>
            </a:r>
            <a:r>
              <a:rPr lang="fr-FR" dirty="0" err="1" smtClean="0">
                <a:ea typeface="ＭＳ Ｐゴシック" pitchFamily="34" charset="-128"/>
              </a:rPr>
              <a:t>method</a:t>
            </a:r>
            <a:r>
              <a:rPr lang="fr-FR" dirty="0" smtClean="0">
                <a:ea typeface="ＭＳ Ｐゴシック" pitchFamily="34" charset="-128"/>
              </a:rPr>
              <a:t>, 3 </a:t>
            </a:r>
            <a:r>
              <a:rPr lang="fr-FR" dirty="0" err="1" smtClean="0">
                <a:ea typeface="ＭＳ Ｐゴシック" pitchFamily="34" charset="-128"/>
              </a:rPr>
              <a:t>parameters</a:t>
            </a:r>
            <a:r>
              <a:rPr lang="fr-FR" dirty="0" smtClean="0">
                <a:ea typeface="ＭＳ Ｐゴシック" pitchFamily="34" charset="-128"/>
              </a:rPr>
              <a:t>, 1 </a:t>
            </a:r>
            <a:r>
              <a:rPr lang="fr-FR" dirty="0" err="1" smtClean="0">
                <a:ea typeface="ＭＳ Ｐゴシック" pitchFamily="34" charset="-128"/>
              </a:rPr>
              <a:t>mandatory</a:t>
            </a:r>
            <a:r>
              <a:rPr lang="fr-FR" dirty="0" smtClean="0">
                <a:ea typeface="ＭＳ Ｐゴシック" pitchFamily="34" charset="-128"/>
              </a:rPr>
              <a:t>:</a:t>
            </a:r>
          </a:p>
          <a:p>
            <a:pPr marL="0" indent="0">
              <a:buNone/>
            </a:pP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Frame.Navigate</a:t>
            </a:r>
            <a:r>
              <a:rPr lang="fr-FR" sz="2000" dirty="0" smtClean="0">
                <a:latin typeface="Courier New" panose="02070309020205020404" pitchFamily="49" charset="0"/>
                <a:ea typeface="ＭＳ Ｐゴシック" pitchFamily="34" charset="-128"/>
                <a:cs typeface="Courier New" panose="02070309020205020404" pitchFamily="49" charset="0"/>
              </a:rPr>
              <a:t>(</a:t>
            </a:r>
          </a:p>
          <a:p>
            <a:pPr marL="0" indent="0">
              <a:buNone/>
            </a:pPr>
            <a:r>
              <a:rPr lang="fr-FR" sz="2000" dirty="0">
                <a:latin typeface="Courier New" panose="02070309020205020404" pitchFamily="49" charset="0"/>
                <a:ea typeface="ＭＳ Ｐゴシック" pitchFamily="34" charset="-128"/>
                <a:cs typeface="Courier New" panose="02070309020205020404" pitchFamily="49" charset="0"/>
              </a:rPr>
              <a:t>	</a:t>
            </a:r>
            <a:r>
              <a:rPr lang="fr-FR" sz="2000" dirty="0" smtClean="0">
                <a:latin typeface="Courier New" panose="02070309020205020404" pitchFamily="49" charset="0"/>
                <a:ea typeface="ＭＳ Ｐゴシック" pitchFamily="34" charset="-128"/>
                <a:cs typeface="Courier New" panose="02070309020205020404" pitchFamily="49" charset="0"/>
              </a:rPr>
              <a:t>		Type page, </a:t>
            </a:r>
          </a:p>
          <a:p>
            <a:pPr marL="0" indent="0">
              <a:buNone/>
            </a:pPr>
            <a:r>
              <a:rPr lang="fr-FR" sz="2000" dirty="0">
                <a:latin typeface="Courier New" panose="02070309020205020404" pitchFamily="49" charset="0"/>
                <a:ea typeface="ＭＳ Ｐゴシック" pitchFamily="34" charset="-128"/>
                <a:cs typeface="Courier New" panose="02070309020205020404" pitchFamily="49" charset="0"/>
              </a:rPr>
              <a:t>	</a:t>
            </a: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object</a:t>
            </a: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parameter</a:t>
            </a:r>
            <a:r>
              <a:rPr lang="fr-FR" sz="2000" dirty="0" smtClean="0">
                <a:latin typeface="Courier New" panose="02070309020205020404" pitchFamily="49" charset="0"/>
                <a:ea typeface="ＭＳ Ｐゴシック" pitchFamily="34" charset="-128"/>
                <a:cs typeface="Courier New" panose="02070309020205020404" pitchFamily="49" charset="0"/>
              </a:rPr>
              <a:t>,</a:t>
            </a:r>
          </a:p>
          <a:p>
            <a:pPr marL="0" indent="0">
              <a:buNone/>
            </a:pPr>
            <a:r>
              <a:rPr lang="fr-FR" sz="2000" dirty="0">
                <a:latin typeface="Courier New" panose="02070309020205020404" pitchFamily="49" charset="0"/>
                <a:ea typeface="ＭＳ Ｐゴシック" pitchFamily="34" charset="-128"/>
                <a:cs typeface="Courier New" panose="02070309020205020404" pitchFamily="49" charset="0"/>
              </a:rPr>
              <a:t>	</a:t>
            </a: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NavigationTransitionInfo</a:t>
            </a:r>
            <a:r>
              <a:rPr lang="fr-FR" sz="2000" dirty="0" smtClean="0">
                <a:latin typeface="Courier New" panose="02070309020205020404" pitchFamily="49" charset="0"/>
                <a:ea typeface="ＭＳ Ｐゴシック" pitchFamily="34" charset="-128"/>
                <a:cs typeface="Courier New" panose="02070309020205020404" pitchFamily="49" charset="0"/>
              </a:rPr>
              <a:t> animation</a:t>
            </a:r>
          </a:p>
          <a:p>
            <a:pPr marL="0" indent="0">
              <a:buNone/>
            </a:pPr>
            <a:r>
              <a:rPr lang="fr-FR" sz="2000" dirty="0" smtClean="0">
                <a:latin typeface="Courier New" panose="02070309020205020404" pitchFamily="49" charset="0"/>
                <a:ea typeface="ＭＳ Ｐゴシック" pitchFamily="34" charset="-128"/>
                <a:cs typeface="Courier New" panose="02070309020205020404" pitchFamily="49" charset="0"/>
              </a:rPr>
              <a:t>		);</a:t>
            </a:r>
          </a:p>
          <a:p>
            <a:pPr marL="0" indent="0">
              <a:buNone/>
            </a:pPr>
            <a:endParaRPr lang="fr-FR" sz="2000" dirty="0">
              <a:latin typeface="Courier New" panose="02070309020205020404" pitchFamily="49" charset="0"/>
              <a:ea typeface="ＭＳ Ｐゴシック" pitchFamily="34" charset="-128"/>
              <a:cs typeface="Courier New" panose="02070309020205020404" pitchFamily="49" charset="0"/>
            </a:endParaRPr>
          </a:p>
          <a:p>
            <a:r>
              <a:rPr lang="fr-FR" dirty="0" smtClean="0">
                <a:ea typeface="ＭＳ Ｐゴシック" pitchFamily="34" charset="-128"/>
              </a:rPr>
              <a:t>Last </a:t>
            </a:r>
            <a:r>
              <a:rPr lang="fr-FR" dirty="0" err="1" smtClean="0">
                <a:ea typeface="ＭＳ Ｐゴシック" pitchFamily="34" charset="-128"/>
              </a:rPr>
              <a:t>parameter</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used</a:t>
            </a:r>
            <a:r>
              <a:rPr lang="fr-FR" dirty="0" smtClean="0">
                <a:ea typeface="ＭＳ Ｐゴシック" pitchFamily="34" charset="-128"/>
              </a:rPr>
              <a:t> to </a:t>
            </a:r>
            <a:r>
              <a:rPr lang="fr-FR" dirty="0" err="1" smtClean="0">
                <a:ea typeface="ＭＳ Ｐゴシック" pitchFamily="34" charset="-128"/>
              </a:rPr>
              <a:t>override</a:t>
            </a:r>
            <a:r>
              <a:rPr lang="fr-FR" dirty="0" smtClean="0">
                <a:ea typeface="ＭＳ Ｐゴシック" pitchFamily="34" charset="-128"/>
              </a:rPr>
              <a:t> default animation</a:t>
            </a:r>
          </a:p>
          <a:p>
            <a:pPr lvl="1"/>
            <a:r>
              <a:rPr lang="fr-FR" dirty="0" err="1" smtClean="0">
                <a:ea typeface="ＭＳ Ｐゴシック" pitchFamily="34" charset="-128"/>
              </a:rPr>
              <a:t>Linked</a:t>
            </a:r>
            <a:r>
              <a:rPr lang="fr-FR" dirty="0" smtClean="0">
                <a:ea typeface="ＭＳ Ｐゴシック" pitchFamily="34" charset="-128"/>
              </a:rPr>
              <a:t> to </a:t>
            </a:r>
            <a:r>
              <a:rPr lang="fr-FR" dirty="0" err="1" smtClean="0">
                <a:ea typeface="ＭＳ Ｐゴシック" pitchFamily="34" charset="-128"/>
              </a:rPr>
              <a:t>your</a:t>
            </a:r>
            <a:r>
              <a:rPr lang="fr-FR" dirty="0" smtClean="0">
                <a:ea typeface="ＭＳ Ｐゴシック" pitchFamily="34" charset="-128"/>
              </a:rPr>
              <a:t> XAML </a:t>
            </a:r>
            <a:r>
              <a:rPr lang="fr-FR" dirty="0" smtClean="0">
                <a:ea typeface="ＭＳ Ｐゴシック" pitchFamily="34" charset="-128"/>
                <a:sym typeface="Wingdings" panose="05000000000000000000" pitchFamily="2" charset="2"/>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53689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Example navigation</a:t>
            </a:r>
          </a:p>
        </p:txBody>
      </p:sp>
      <p:sp>
        <p:nvSpPr>
          <p:cNvPr id="18434" name="Espace réservé du contenu 2"/>
          <p:cNvSpPr>
            <a:spLocks noGrp="1"/>
          </p:cNvSpPr>
          <p:nvPr>
            <p:ph idx="1"/>
          </p:nvPr>
        </p:nvSpPr>
        <p:spPr>
          <a:xfrm>
            <a:off x="467543" y="1128713"/>
            <a:ext cx="8425631" cy="4230687"/>
          </a:xfrm>
        </p:spPr>
        <p:txBody>
          <a:bodyPr/>
          <a:lstStyle/>
          <a:p>
            <a:r>
              <a:rPr lang="fr-FR" dirty="0" smtClean="0">
                <a:ea typeface="ＭＳ Ｐゴシック" pitchFamily="34" charset="-128"/>
              </a:rPr>
              <a:t>Go to Page2:</a:t>
            </a:r>
          </a:p>
          <a:p>
            <a:pPr lvl="1"/>
            <a:endParaRPr lang="fr-FR" dirty="0">
              <a:ea typeface="ＭＳ Ｐゴシック" pitchFamily="34" charset="-128"/>
            </a:endParaRPr>
          </a:p>
          <a:p>
            <a:pPr lvl="2"/>
            <a:endParaRPr lang="fr-FR" dirty="0" smtClean="0">
              <a:ea typeface="ＭＳ Ｐゴシック" pitchFamily="34" charset="-128"/>
            </a:endParaRPr>
          </a:p>
          <a:p>
            <a:pPr lvl="2"/>
            <a:endParaRPr lang="fr-FR" dirty="0">
              <a:ea typeface="ＭＳ Ｐゴシック" pitchFamily="34" charset="-128"/>
            </a:endParaRPr>
          </a:p>
          <a:p>
            <a:r>
              <a:rPr lang="fr-FR" dirty="0" err="1" smtClean="0">
                <a:ea typeface="ＭＳ Ｐゴシック" pitchFamily="34" charset="-128"/>
              </a:rPr>
              <a:t>With</a:t>
            </a:r>
            <a:r>
              <a:rPr lang="fr-FR" dirty="0" smtClean="0">
                <a:ea typeface="ＭＳ Ｐゴシック" pitchFamily="34" charset="-128"/>
              </a:rPr>
              <a:t> arguments: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777380"/>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void</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MyButton_ItemClick</a:t>
            </a:r>
            <a:r>
              <a:rPr lang="en-US" sz="1600" b="1" dirty="0" smtClean="0">
                <a:latin typeface="Courier New" panose="02070309020205020404" pitchFamily="49" charset="0"/>
                <a:cs typeface="Courier New" panose="02070309020205020404" pitchFamily="49" charset="0"/>
              </a:rPr>
              <a:t>(object </a:t>
            </a:r>
            <a:r>
              <a:rPr lang="en-US" sz="1600" b="1" dirty="0">
                <a:latin typeface="Courier New" panose="02070309020205020404" pitchFamily="49" charset="0"/>
                <a:cs typeface="Courier New" panose="02070309020205020404" pitchFamily="49" charset="0"/>
              </a:rPr>
              <a:t>sender, </a:t>
            </a:r>
            <a:r>
              <a:rPr lang="en-US" sz="1600" b="1" dirty="0" err="1" smtClean="0">
                <a:latin typeface="Courier New" panose="02070309020205020404" pitchFamily="49" charset="0"/>
                <a:cs typeface="Courier New" panose="02070309020205020404" pitchFamily="49" charset="0"/>
              </a:rPr>
              <a:t>RoutedEventArgs</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this</a:t>
            </a:r>
            <a:r>
              <a:rPr lang="en-US" sz="1600" b="1" dirty="0" err="1" smtClean="0">
                <a:latin typeface="Courier New" panose="02070309020205020404" pitchFamily="49" charset="0"/>
                <a:cs typeface="Courier New" panose="02070309020205020404" pitchFamily="49" charset="0"/>
              </a:rPr>
              <a:t>.Frame.Navigate</a:t>
            </a:r>
            <a:r>
              <a:rPr lang="en-US" sz="1600" b="1" dirty="0" smtClean="0">
                <a:latin typeface="Courier New" panose="02070309020205020404" pitchFamily="49" charset="0"/>
                <a:cs typeface="Courier New" panose="02070309020205020404" pitchFamily="49" charset="0"/>
              </a:rPr>
              <a:t>(</a:t>
            </a:r>
            <a:r>
              <a:rPr lang="en-US" sz="1600" b="1" dirty="0" err="1" smtClean="0">
                <a:solidFill>
                  <a:srgbClr val="0070C0"/>
                </a:solidFill>
                <a:latin typeface="Courier New" panose="02070309020205020404" pitchFamily="49" charset="0"/>
                <a:cs typeface="Courier New" panose="02070309020205020404" pitchFamily="49" charset="0"/>
              </a:rPr>
              <a:t>typeof</a:t>
            </a:r>
            <a:r>
              <a:rPr lang="en-US" sz="1600" b="1" dirty="0" smtClean="0">
                <a:latin typeface="Courier New" panose="02070309020205020404" pitchFamily="49" charset="0"/>
                <a:cs typeface="Courier New" panose="02070309020205020404" pitchFamily="49" charset="0"/>
              </a:rPr>
              <a:t>(Page2));</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8" name="Rectangle à coins arrondis 7"/>
          <p:cNvSpPr/>
          <p:nvPr/>
        </p:nvSpPr>
        <p:spPr>
          <a:xfrm>
            <a:off x="179512" y="3505572"/>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void</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ItemView_ItemClick</a:t>
            </a:r>
            <a:r>
              <a:rPr lang="en-US" sz="1600" b="1" dirty="0" smtClean="0">
                <a:latin typeface="Courier New" panose="02070309020205020404" pitchFamily="49" charset="0"/>
                <a:cs typeface="Courier New" panose="02070309020205020404" pitchFamily="49" charset="0"/>
              </a:rPr>
              <a:t>(object </a:t>
            </a:r>
            <a:r>
              <a:rPr lang="en-US" sz="1600" b="1" dirty="0">
                <a:latin typeface="Courier New" panose="02070309020205020404" pitchFamily="49" charset="0"/>
                <a:cs typeface="Courier New" panose="02070309020205020404" pitchFamily="49" charset="0"/>
              </a:rPr>
              <a:t>sender, </a:t>
            </a:r>
            <a:r>
              <a:rPr lang="en-US" sz="1600" b="1" dirty="0" err="1">
                <a:latin typeface="Courier New" panose="02070309020205020404" pitchFamily="49" charset="0"/>
                <a:cs typeface="Courier New" panose="02070309020205020404" pitchFamily="49" charset="0"/>
              </a:rPr>
              <a:t>ItemClickEventArgs</a:t>
            </a:r>
            <a:r>
              <a:rPr lang="en-US" sz="1600" b="1" dirty="0">
                <a:latin typeface="Courier New" panose="02070309020205020404" pitchFamily="49" charset="0"/>
                <a:cs typeface="Courier New" panose="02070309020205020404" pitchFamily="49" charset="0"/>
              </a:rPr>
              <a:t> e)</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var</a:t>
            </a: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itemId</a:t>
            </a:r>
            <a:r>
              <a:rPr lang="en-US" sz="1600" b="1"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SampleDataItem</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e.ClickedItem</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UniqueId</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this</a:t>
            </a:r>
            <a:r>
              <a:rPr lang="en-US" sz="1600" b="1" dirty="0" err="1" smtClean="0">
                <a:latin typeface="Courier New" panose="02070309020205020404" pitchFamily="49" charset="0"/>
                <a:cs typeface="Courier New" panose="02070309020205020404" pitchFamily="49" charset="0"/>
              </a:rPr>
              <a:t>.Frame.Navigate</a:t>
            </a:r>
            <a:r>
              <a:rPr lang="en-US" sz="1600" b="1" dirty="0" smtClean="0">
                <a:latin typeface="Courier New" panose="02070309020205020404" pitchFamily="49" charset="0"/>
                <a:cs typeface="Courier New" panose="02070309020205020404" pitchFamily="49" charset="0"/>
              </a:rPr>
              <a:t>(</a:t>
            </a:r>
            <a:r>
              <a:rPr lang="en-US" sz="1600" b="1" dirty="0" err="1" smtClean="0">
                <a:solidFill>
                  <a:srgbClr val="0070C0"/>
                </a:solidFill>
                <a:latin typeface="Courier New" panose="02070309020205020404" pitchFamily="49" charset="0"/>
                <a:cs typeface="Courier New" panose="02070309020205020404" pitchFamily="49" charset="0"/>
              </a:rPr>
              <a:t>typeof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ItemPage</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itemId</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0957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Example navigation</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parameter</a:t>
            </a:r>
            <a:r>
              <a:rPr lang="fr-FR" dirty="0" smtClean="0">
                <a:ea typeface="ＭＳ Ｐゴシック" pitchFamily="34" charset="-128"/>
              </a:rPr>
              <a:t> on </a:t>
            </a:r>
            <a:r>
              <a:rPr lang="fr-FR" dirty="0" err="1" smtClean="0">
                <a:ea typeface="ＭＳ Ｐゴシック" pitchFamily="34" charset="-128"/>
              </a:rPr>
              <a:t>ItemPage</a:t>
            </a:r>
            <a:r>
              <a:rPr lang="fr-FR" dirty="0" smtClean="0">
                <a:ea typeface="ＭＳ Ｐゴシック" pitchFamily="34" charset="-128"/>
              </a:rPr>
              <a:t>:</a:t>
            </a:r>
          </a:p>
          <a:p>
            <a:pPr lvl="1"/>
            <a:endParaRPr lang="fr-FR" dirty="0">
              <a:ea typeface="ＭＳ Ｐゴシック" pitchFamily="34" charset="-128"/>
            </a:endParaRPr>
          </a:p>
          <a:p>
            <a:pPr lvl="2"/>
            <a:endParaRPr lang="fr-FR" dirty="0" smtClean="0">
              <a:ea typeface="ＭＳ Ｐゴシック" pitchFamily="34" charset="-128"/>
            </a:endParaRPr>
          </a:p>
          <a:p>
            <a:pPr marL="914400" lvl="2" indent="0">
              <a:buNone/>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7"/>
          <p:cNvSpPr/>
          <p:nvPr/>
        </p:nvSpPr>
        <p:spPr>
          <a:xfrm>
            <a:off x="181225" y="1803896"/>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smtClean="0">
                <a:latin typeface="Courier New" panose="02070309020205020404" pitchFamily="49" charset="0"/>
                <a:cs typeface="Courier New" panose="02070309020205020404" pitchFamily="49" charset="0"/>
              </a:rPr>
              <a:t>override </a:t>
            </a:r>
            <a:r>
              <a:rPr lang="en-US" sz="1600" b="1" dirty="0" smtClean="0">
                <a:latin typeface="Courier New" panose="02070309020205020404" pitchFamily="49" charset="0"/>
                <a:cs typeface="Courier New" panose="02070309020205020404" pitchFamily="49" charset="0"/>
              </a:rPr>
              <a:t>void </a:t>
            </a:r>
            <a:r>
              <a:rPr lang="en-US" sz="1600" b="1" dirty="0" err="1" smtClean="0">
                <a:latin typeface="Courier New" panose="02070309020205020404" pitchFamily="49" charset="0"/>
                <a:cs typeface="Courier New" panose="02070309020205020404" pitchFamily="49" charset="0"/>
              </a:rPr>
              <a:t>OnNaviguateTo</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NaviguationEventArgs</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a:t>
            </a:r>
          </a:p>
          <a:p>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itemId</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e.Parameter</a:t>
            </a:r>
            <a:r>
              <a:rPr lang="en-US" sz="1600" b="1" dirty="0" smtClean="0">
                <a:latin typeface="Courier New" panose="02070309020205020404" pitchFamily="49" charset="0"/>
                <a:cs typeface="Courier New" panose="02070309020205020404" pitchFamily="49" charset="0"/>
              </a:rPr>
              <a:t> as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062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Storage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Example navigation with animations</a:t>
            </a:r>
          </a:p>
        </p:txBody>
      </p:sp>
      <p:sp>
        <p:nvSpPr>
          <p:cNvPr id="18434" name="Espace réservé du contenu 2"/>
          <p:cNvSpPr>
            <a:spLocks noGrp="1"/>
          </p:cNvSpPr>
          <p:nvPr>
            <p:ph idx="1"/>
          </p:nvPr>
        </p:nvSpPr>
        <p:spPr>
          <a:xfrm>
            <a:off x="467543" y="1128713"/>
            <a:ext cx="8425631" cy="4230687"/>
          </a:xfrm>
        </p:spPr>
        <p:txBody>
          <a:bodyPr/>
          <a:lstStyle/>
          <a:p>
            <a:r>
              <a:rPr lang="fr-FR" dirty="0" smtClean="0">
                <a:ea typeface="ＭＳ Ｐゴシック" pitchFamily="34" charset="-128"/>
              </a:rPr>
              <a:t>In XAML, </a:t>
            </a:r>
            <a:r>
              <a:rPr lang="fr-FR" dirty="0" err="1" smtClean="0">
                <a:ea typeface="ＭＳ Ｐゴシック" pitchFamily="34" charset="-128"/>
              </a:rPr>
              <a:t>property</a:t>
            </a:r>
            <a:r>
              <a:rPr lang="fr-FR" dirty="0" smtClean="0">
                <a:ea typeface="ＭＳ Ｐゴシック" pitchFamily="34" charset="-128"/>
              </a:rPr>
              <a:t> </a:t>
            </a:r>
            <a:r>
              <a:rPr lang="fr-FR" dirty="0" err="1" smtClean="0">
                <a:ea typeface="ＭＳ Ｐゴシック" pitchFamily="34" charset="-128"/>
              </a:rPr>
              <a:t>Page.Transitions</a:t>
            </a:r>
            <a:endParaRPr lang="fr-FR" dirty="0" smtClean="0">
              <a:ea typeface="ＭＳ Ｐゴシック" pitchFamily="34" charset="-128"/>
            </a:endParaRPr>
          </a:p>
          <a:p>
            <a:pPr lvl="1"/>
            <a:r>
              <a:rPr lang="fr-FR" dirty="0" err="1" smtClean="0">
                <a:ea typeface="ＭＳ Ｐゴシック" pitchFamily="34" charset="-128"/>
              </a:rPr>
              <a:t>Contains</a:t>
            </a:r>
            <a:r>
              <a:rPr lang="fr-FR" dirty="0" smtClean="0">
                <a:ea typeface="ＭＳ Ｐゴシック" pitchFamily="34" charset="-128"/>
              </a:rPr>
              <a:t> a transition collection</a:t>
            </a:r>
          </a:p>
          <a:p>
            <a:pPr lvl="1"/>
            <a:r>
              <a:rPr lang="fr-FR" dirty="0" err="1" smtClean="0">
                <a:ea typeface="ＭＳ Ｐゴシック" pitchFamily="34" charset="-128"/>
              </a:rPr>
              <a:t>Each</a:t>
            </a:r>
            <a:r>
              <a:rPr lang="fr-FR" dirty="0" smtClean="0">
                <a:ea typeface="ＭＳ Ｐゴシック" pitchFamily="34" charset="-128"/>
              </a:rPr>
              <a:t> of </a:t>
            </a:r>
            <a:r>
              <a:rPr lang="fr-FR" dirty="0" err="1" smtClean="0">
                <a:ea typeface="ＭＳ Ｐゴシック" pitchFamily="34" charset="-128"/>
              </a:rPr>
              <a:t>them</a:t>
            </a:r>
            <a:r>
              <a:rPr lang="fr-FR" dirty="0" smtClean="0">
                <a:ea typeface="ＭＳ Ｐゴシック" pitchFamily="34" charset="-128"/>
              </a:rPr>
              <a:t> are </a:t>
            </a:r>
            <a:r>
              <a:rPr lang="fr-FR" dirty="0" err="1" smtClean="0">
                <a:ea typeface="ＭＳ Ｐゴシック" pitchFamily="34" charset="-128"/>
              </a:rPr>
              <a:t>merged</a:t>
            </a:r>
            <a:r>
              <a:rPr lang="fr-FR" dirty="0">
                <a:ea typeface="ＭＳ Ｐゴシック" pitchFamily="34" charset="-128"/>
              </a:rPr>
              <a:t> </a:t>
            </a:r>
            <a:r>
              <a:rPr lang="fr-FR" dirty="0" smtClean="0">
                <a:ea typeface="ＭＳ Ｐゴシック" pitchFamily="34" charset="-128"/>
              </a:rPr>
              <a:t>in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specify</a:t>
            </a:r>
            <a:r>
              <a:rPr lang="fr-FR" dirty="0" smtClean="0">
                <a:ea typeface="ＭＳ Ｐゴシック" pitchFamily="34" charset="-128"/>
              </a:rPr>
              <a:t> </a:t>
            </a:r>
            <a:r>
              <a:rPr lang="fr-FR" dirty="0" err="1" smtClean="0">
                <a:ea typeface="ＭＳ Ｐゴシック" pitchFamily="34" charset="-128"/>
              </a:rPr>
              <a:t>several</a:t>
            </a:r>
            <a:endParaRPr lang="fr-FR" dirty="0" smtClean="0">
              <a:ea typeface="ＭＳ Ｐゴシック" pitchFamily="34" charset="-128"/>
            </a:endParaRPr>
          </a:p>
          <a:p>
            <a:pPr lvl="1"/>
            <a:endParaRPr lang="fr-FR" dirty="0">
              <a:ea typeface="ＭＳ Ｐゴシック" pitchFamily="34" charset="-128"/>
            </a:endParaRPr>
          </a:p>
          <a:p>
            <a:r>
              <a:rPr lang="fr-FR" dirty="0" err="1">
                <a:ea typeface="ＭＳ Ｐゴシック" pitchFamily="34" charset="-128"/>
              </a:rPr>
              <a:t>E</a:t>
            </a:r>
            <a:r>
              <a:rPr lang="fr-FR" dirty="0" err="1" smtClean="0">
                <a:ea typeface="ＭＳ Ｐゴシック" pitchFamily="34" charset="-128"/>
              </a:rPr>
              <a:t>xample</a:t>
            </a:r>
            <a:r>
              <a:rPr lang="fr-FR" dirty="0" smtClean="0">
                <a:ea typeface="ＭＳ Ｐゴシック" pitchFamily="34" charset="-128"/>
              </a:rPr>
              <a:t>:</a:t>
            </a:r>
          </a:p>
          <a:p>
            <a:pPr lvl="2"/>
            <a:endParaRPr lang="fr-FR" dirty="0">
              <a:ea typeface="ＭＳ Ｐゴシック" pitchFamily="34" charset="-128"/>
            </a:endParaRPr>
          </a:p>
          <a:p>
            <a:r>
              <a:rPr lang="fr-FR" dirty="0" err="1" smtClean="0">
                <a:ea typeface="ＭＳ Ｐゴシック" pitchFamily="34" charset="-128"/>
              </a:rPr>
              <a:t>With</a:t>
            </a:r>
            <a:r>
              <a:rPr lang="fr-FR" dirty="0" smtClean="0">
                <a:ea typeface="ＭＳ Ｐゴシック" pitchFamily="34" charset="-128"/>
              </a:rPr>
              <a:t> arguments: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7"/>
          <p:cNvSpPr/>
          <p:nvPr/>
        </p:nvSpPr>
        <p:spPr>
          <a:xfrm>
            <a:off x="179512" y="3505572"/>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err="1">
                <a:solidFill>
                  <a:srgbClr val="0070C0"/>
                </a:solidFill>
                <a:latin typeface="Courier New" panose="02070309020205020404" pitchFamily="49" charset="0"/>
                <a:cs typeface="Courier New" panose="02070309020205020404" pitchFamily="49" charset="0"/>
              </a:rPr>
              <a:t>Page.Transitions</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err="1">
                <a:solidFill>
                  <a:srgbClr val="0070C0"/>
                </a:solidFill>
                <a:latin typeface="Courier New" panose="02070309020205020404" pitchFamily="49" charset="0"/>
                <a:cs typeface="Courier New" panose="02070309020205020404" pitchFamily="49" charset="0"/>
              </a:rPr>
              <a:t>TransitionCollection</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err="1">
                <a:solidFill>
                  <a:srgbClr val="0070C0"/>
                </a:solidFill>
                <a:latin typeface="Courier New" panose="02070309020205020404" pitchFamily="49" charset="0"/>
                <a:cs typeface="Courier New" panose="02070309020205020404" pitchFamily="49" charset="0"/>
              </a:rPr>
              <a:t>ContentThemeTransition</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HorizontalOffset</a:t>
            </a:r>
            <a:r>
              <a:rPr lang="en-US" sz="1600" b="1" dirty="0">
                <a:solidFill>
                  <a:schemeClr val="tx1"/>
                </a:solidFill>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"1000"</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err="1">
                <a:solidFill>
                  <a:srgbClr val="0070C0"/>
                </a:solidFill>
                <a:latin typeface="Courier New" panose="02070309020205020404" pitchFamily="49" charset="0"/>
                <a:cs typeface="Courier New" panose="02070309020205020404" pitchFamily="49" charset="0"/>
              </a:rPr>
              <a:t>TransitionCollection</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err="1">
                <a:solidFill>
                  <a:srgbClr val="0070C0"/>
                </a:solidFill>
                <a:latin typeface="Courier New" panose="02070309020205020404" pitchFamily="49" charset="0"/>
                <a:cs typeface="Courier New" panose="02070309020205020404" pitchFamily="49" charset="0"/>
              </a:rPr>
              <a:t>Page.Transitions</a:t>
            </a:r>
            <a:r>
              <a:rPr lang="en-US" sz="1600"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35046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845261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 new </a:t>
            </a:r>
            <a:r>
              <a:rPr lang="fr-FR" dirty="0" err="1" smtClean="0"/>
              <a:t>Empty</a:t>
            </a:r>
            <a:r>
              <a:rPr lang="fr-FR" dirty="0" smtClean="0"/>
              <a:t> Application</a:t>
            </a:r>
          </a:p>
          <a:p>
            <a:pPr lvl="1"/>
            <a:r>
              <a:rPr lang="fr-FR" dirty="0" err="1" smtClean="0"/>
              <a:t>Create</a:t>
            </a:r>
            <a:r>
              <a:rPr lang="fr-FR" dirty="0" smtClean="0"/>
              <a:t> a Song class:</a:t>
            </a:r>
          </a:p>
          <a:p>
            <a:pPr lvl="2"/>
            <a:r>
              <a:rPr lang="fr-FR" dirty="0" smtClean="0"/>
              <a:t>string Name</a:t>
            </a:r>
          </a:p>
          <a:p>
            <a:pPr lvl="2"/>
            <a:r>
              <a:rPr lang="fr-FR" dirty="0" smtClean="0"/>
              <a:t>string Album</a:t>
            </a:r>
          </a:p>
          <a:p>
            <a:pPr lvl="1"/>
            <a:r>
              <a:rPr lang="fr-FR" dirty="0" err="1" smtClean="0"/>
              <a:t>Create</a:t>
            </a:r>
            <a:r>
              <a:rPr lang="fr-FR" dirty="0" smtClean="0"/>
              <a:t> a </a:t>
            </a:r>
            <a:r>
              <a:rPr lang="fr-FR" dirty="0" err="1" smtClean="0"/>
              <a:t>MusicGroup</a:t>
            </a:r>
            <a:r>
              <a:rPr lang="fr-FR" dirty="0" smtClean="0"/>
              <a:t> class:</a:t>
            </a:r>
          </a:p>
          <a:p>
            <a:pPr lvl="2"/>
            <a:r>
              <a:rPr lang="fr-FR" dirty="0" err="1" smtClean="0"/>
              <a:t>int</a:t>
            </a:r>
            <a:r>
              <a:rPr lang="fr-FR" dirty="0" smtClean="0"/>
              <a:t> </a:t>
            </a:r>
            <a:r>
              <a:rPr lang="fr-FR" dirty="0" err="1" smtClean="0"/>
              <a:t>UniqueId</a:t>
            </a:r>
            <a:endParaRPr lang="fr-FR" dirty="0" smtClean="0"/>
          </a:p>
          <a:p>
            <a:pPr lvl="2"/>
            <a:r>
              <a:rPr lang="fr-FR" dirty="0" smtClean="0"/>
              <a:t>string Name</a:t>
            </a:r>
          </a:p>
          <a:p>
            <a:pPr lvl="2"/>
            <a:r>
              <a:rPr lang="fr-FR" dirty="0" err="1" smtClean="0"/>
              <a:t>int</a:t>
            </a:r>
            <a:r>
              <a:rPr lang="fr-FR" dirty="0" smtClean="0"/>
              <a:t> </a:t>
            </a:r>
            <a:r>
              <a:rPr lang="fr-FR" dirty="0" err="1" smtClean="0"/>
              <a:t>GroupMembers</a:t>
            </a:r>
            <a:endParaRPr lang="fr-FR" dirty="0" smtClean="0"/>
          </a:p>
          <a:p>
            <a:pPr lvl="2"/>
            <a:r>
              <a:rPr lang="fr-FR" dirty="0" smtClean="0"/>
              <a:t>One List of </a:t>
            </a:r>
            <a:r>
              <a:rPr lang="fr-FR" dirty="0" err="1" smtClean="0"/>
              <a:t>Songs</a:t>
            </a:r>
            <a:endParaRPr lang="fr-FR" dirty="0" smtClean="0"/>
          </a:p>
        </p:txBody>
      </p:sp>
      <p:sp>
        <p:nvSpPr>
          <p:cNvPr id="4" name="Espace réservé du contenu 3"/>
          <p:cNvSpPr>
            <a:spLocks noGrp="1"/>
          </p:cNvSpPr>
          <p:nvPr>
            <p:ph sz="quarter" idx="13"/>
          </p:nvPr>
        </p:nvSpPr>
        <p:spPr/>
        <p:txBody>
          <a:bodyPr/>
          <a:lstStyle/>
          <a:p>
            <a:r>
              <a:rPr lang="en-US" dirty="0" smtClean="0"/>
              <a:t>Navigation</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6442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 new </a:t>
            </a:r>
            <a:r>
              <a:rPr lang="fr-FR" dirty="0" err="1" smtClean="0"/>
              <a:t>Empty</a:t>
            </a:r>
            <a:r>
              <a:rPr lang="fr-FR" dirty="0" smtClean="0"/>
              <a:t> Application</a:t>
            </a:r>
          </a:p>
          <a:p>
            <a:pPr lvl="1"/>
            <a:r>
              <a:rPr lang="fr-FR" dirty="0" err="1" smtClean="0"/>
              <a:t>Create</a:t>
            </a:r>
            <a:r>
              <a:rPr lang="fr-FR" dirty="0" smtClean="0"/>
              <a:t> a </a:t>
            </a:r>
            <a:r>
              <a:rPr lang="fr-FR" dirty="0" err="1" smtClean="0"/>
              <a:t>MusicRepository</a:t>
            </a:r>
            <a:r>
              <a:rPr lang="fr-FR" dirty="0" smtClean="0"/>
              <a:t> class:</a:t>
            </a:r>
          </a:p>
          <a:p>
            <a:pPr lvl="2"/>
            <a:r>
              <a:rPr lang="fr-FR" dirty="0" err="1" smtClean="0"/>
              <a:t>Should</a:t>
            </a:r>
            <a:r>
              <a:rPr lang="fr-FR" dirty="0" smtClean="0"/>
              <a:t> </a:t>
            </a:r>
            <a:r>
              <a:rPr lang="fr-FR" dirty="0" err="1" smtClean="0"/>
              <a:t>populate</a:t>
            </a:r>
            <a:r>
              <a:rPr lang="fr-FR" dirty="0" smtClean="0"/>
              <a:t> and serve </a:t>
            </a:r>
            <a:r>
              <a:rPr lang="fr-FR" dirty="0" err="1" smtClean="0"/>
              <a:t>some</a:t>
            </a:r>
            <a:r>
              <a:rPr lang="fr-FR" dirty="0" smtClean="0"/>
              <a:t> data</a:t>
            </a:r>
          </a:p>
          <a:p>
            <a:pPr lvl="3"/>
            <a:r>
              <a:rPr lang="fr-FR" dirty="0" smtClean="0"/>
              <a:t>At least four </a:t>
            </a:r>
            <a:r>
              <a:rPr lang="fr-FR" dirty="0" err="1" smtClean="0"/>
              <a:t>MusicGroups</a:t>
            </a:r>
            <a:endParaRPr lang="fr-FR" dirty="0" smtClean="0"/>
          </a:p>
          <a:p>
            <a:pPr lvl="3"/>
            <a:r>
              <a:rPr lang="fr-FR" dirty="0" err="1" smtClean="0"/>
              <a:t>Each</a:t>
            </a:r>
            <a:r>
              <a:rPr lang="fr-FR" dirty="0" smtClean="0"/>
              <a:t> of </a:t>
            </a:r>
            <a:r>
              <a:rPr lang="fr-FR" dirty="0" err="1" smtClean="0"/>
              <a:t>them</a:t>
            </a:r>
            <a:r>
              <a:rPr lang="fr-FR" dirty="0" smtClean="0"/>
              <a:t> </a:t>
            </a:r>
            <a:r>
              <a:rPr lang="fr-FR" dirty="0" err="1" smtClean="0"/>
              <a:t>having</a:t>
            </a:r>
            <a:r>
              <a:rPr lang="fr-FR" dirty="0" smtClean="0"/>
              <a:t> at least </a:t>
            </a:r>
            <a:r>
              <a:rPr lang="fr-FR" dirty="0" err="1" smtClean="0"/>
              <a:t>two</a:t>
            </a:r>
            <a:r>
              <a:rPr lang="fr-FR" dirty="0" smtClean="0"/>
              <a:t> </a:t>
            </a:r>
            <a:r>
              <a:rPr lang="fr-FR" dirty="0" err="1" smtClean="0"/>
              <a:t>songs</a:t>
            </a:r>
            <a:endParaRPr lang="fr-FR" dirty="0" smtClean="0"/>
          </a:p>
          <a:p>
            <a:pPr lvl="1"/>
            <a:r>
              <a:rPr lang="fr-FR" dirty="0" err="1"/>
              <a:t>Bind</a:t>
            </a:r>
            <a:r>
              <a:rPr lang="fr-FR" dirty="0"/>
              <a:t> a </a:t>
            </a:r>
            <a:r>
              <a:rPr lang="fr-FR" dirty="0" err="1"/>
              <a:t>ListView</a:t>
            </a:r>
            <a:r>
              <a:rPr lang="fr-FR" dirty="0"/>
              <a:t> </a:t>
            </a:r>
            <a:r>
              <a:rPr lang="fr-FR" dirty="0" err="1"/>
              <a:t>with</a:t>
            </a:r>
            <a:r>
              <a:rPr lang="fr-FR" dirty="0"/>
              <a:t> </a:t>
            </a:r>
            <a:r>
              <a:rPr lang="fr-FR" dirty="0" err="1"/>
              <a:t>your</a:t>
            </a:r>
            <a:r>
              <a:rPr lang="fr-FR" dirty="0"/>
              <a:t> </a:t>
            </a:r>
            <a:r>
              <a:rPr lang="fr-FR" dirty="0" err="1"/>
              <a:t>Repository</a:t>
            </a:r>
            <a:r>
              <a:rPr lang="fr-FR" dirty="0"/>
              <a:t> data</a:t>
            </a:r>
          </a:p>
          <a:p>
            <a:pPr lvl="2"/>
            <a:r>
              <a:rPr lang="fr-FR" dirty="0" err="1"/>
              <a:t>Should</a:t>
            </a:r>
            <a:r>
              <a:rPr lang="fr-FR" dirty="0"/>
              <a:t> display on </a:t>
            </a:r>
            <a:r>
              <a:rPr lang="fr-FR" dirty="0" err="1"/>
              <a:t>your</a:t>
            </a:r>
            <a:r>
              <a:rPr lang="fr-FR" dirty="0"/>
              <a:t> application </a:t>
            </a:r>
            <a:r>
              <a:rPr lang="fr-FR" dirty="0" err="1" smtClean="0"/>
              <a:t>your</a:t>
            </a:r>
            <a:r>
              <a:rPr lang="fr-FR" dirty="0" smtClean="0"/>
              <a:t> group </a:t>
            </a:r>
            <a:r>
              <a:rPr lang="fr-FR" dirty="0" err="1" smtClean="0"/>
              <a:t>names</a:t>
            </a:r>
            <a:endParaRPr lang="fr-FR" dirty="0" smtClean="0"/>
          </a:p>
          <a:p>
            <a:pPr lvl="1"/>
            <a:r>
              <a:rPr lang="fr-FR" dirty="0" smtClean="0"/>
              <a:t>Click on a </a:t>
            </a:r>
            <a:r>
              <a:rPr lang="fr-FR" dirty="0" err="1" smtClean="0"/>
              <a:t>ListItem</a:t>
            </a:r>
            <a:r>
              <a:rPr lang="fr-FR" dirty="0" smtClean="0"/>
              <a:t> </a:t>
            </a:r>
            <a:r>
              <a:rPr lang="fr-FR" dirty="0" err="1" smtClean="0"/>
              <a:t>should</a:t>
            </a:r>
            <a:r>
              <a:rPr lang="fr-FR" dirty="0" smtClean="0"/>
              <a:t> </a:t>
            </a:r>
            <a:r>
              <a:rPr lang="fr-FR" dirty="0" err="1" smtClean="0"/>
              <a:t>navigate</a:t>
            </a:r>
            <a:r>
              <a:rPr lang="fr-FR" dirty="0" smtClean="0"/>
              <a:t> to a second page</a:t>
            </a:r>
          </a:p>
          <a:p>
            <a:pPr lvl="2"/>
            <a:r>
              <a:rPr lang="fr-FR" dirty="0" smtClean="0"/>
              <a:t>Display </a:t>
            </a:r>
            <a:r>
              <a:rPr lang="fr-FR" dirty="0" err="1" smtClean="0"/>
              <a:t>song</a:t>
            </a:r>
            <a:r>
              <a:rPr lang="fr-FR" dirty="0" smtClean="0"/>
              <a:t> </a:t>
            </a:r>
            <a:r>
              <a:rPr lang="fr-FR" dirty="0" err="1" smtClean="0"/>
              <a:t>lists</a:t>
            </a:r>
            <a:r>
              <a:rPr lang="fr-FR" dirty="0" smtClean="0"/>
              <a:t> and </a:t>
            </a:r>
            <a:r>
              <a:rPr lang="fr-FR" dirty="0" err="1" smtClean="0"/>
              <a:t>related</a:t>
            </a:r>
            <a:r>
              <a:rPr lang="fr-FR" dirty="0" smtClean="0"/>
              <a:t> albums</a:t>
            </a:r>
            <a:endParaRPr lang="fr-FR" dirty="0"/>
          </a:p>
        </p:txBody>
      </p:sp>
      <p:sp>
        <p:nvSpPr>
          <p:cNvPr id="4" name="Espace réservé du contenu 3"/>
          <p:cNvSpPr>
            <a:spLocks noGrp="1"/>
          </p:cNvSpPr>
          <p:nvPr>
            <p:ph sz="quarter" idx="13"/>
          </p:nvPr>
        </p:nvSpPr>
        <p:spPr/>
        <p:txBody>
          <a:bodyPr/>
          <a:lstStyle/>
          <a:p>
            <a:r>
              <a:rPr lang="en-US" dirty="0" smtClean="0"/>
              <a:t>Navigation</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3345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Storage</a:t>
            </a:r>
            <a:r>
              <a:rPr lang="en-US" smtClean="0"/>
              <a:t>, Settings </a:t>
            </a:r>
            <a:r>
              <a:rPr lang="en-US" dirty="0" smtClean="0"/>
              <a:t>and Web</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Storage Facilities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As your application relies on an operating system, you can use several storage facilities:</a:t>
            </a:r>
          </a:p>
          <a:p>
            <a:pPr lvl="1"/>
            <a:r>
              <a:rPr lang="fr-FR" dirty="0" err="1">
                <a:ea typeface="ＭＳ Ｐゴシック" pitchFamily="34" charset="-128"/>
              </a:rPr>
              <a:t>Database</a:t>
            </a:r>
            <a:endParaRPr lang="fr-FR" dirty="0" smtClean="0">
              <a:ea typeface="ＭＳ Ｐゴシック" pitchFamily="34" charset="-128"/>
            </a:endParaRPr>
          </a:p>
          <a:p>
            <a:pPr lvl="1"/>
            <a:r>
              <a:rPr lang="fr-FR" dirty="0" smtClean="0">
                <a:ea typeface="ＭＳ Ｐゴシック" pitchFamily="34" charset="-128"/>
              </a:rPr>
              <a:t>Flat file</a:t>
            </a:r>
          </a:p>
          <a:p>
            <a:pPr lvl="1"/>
            <a:r>
              <a:rPr lang="fr-FR" dirty="0" err="1" smtClean="0">
                <a:ea typeface="ＭＳ Ｐゴシック" pitchFamily="34" charset="-128"/>
              </a:rPr>
              <a:t>LocalSettings</a:t>
            </a:r>
            <a:endParaRPr lang="fr-FR" dirty="0" smtClean="0">
              <a:ea typeface="ＭＳ Ｐゴシック" pitchFamily="34" charset="-128"/>
            </a:endParaRPr>
          </a:p>
          <a:p>
            <a:pPr lvl="1"/>
            <a:endParaRPr lang="fr-FR" dirty="0">
              <a:ea typeface="ＭＳ Ｐゴシック" pitchFamily="34" charset="-128"/>
            </a:endParaRPr>
          </a:p>
          <a:p>
            <a:r>
              <a:rPr lang="fr-FR" dirty="0" smtClean="0">
                <a:ea typeface="ＭＳ Ｐゴシック" pitchFamily="34" charset="-128"/>
              </a:rPr>
              <a:t>This </a:t>
            </a:r>
            <a:r>
              <a:rPr lang="fr-FR" dirty="0" err="1" smtClean="0">
                <a:ea typeface="ＭＳ Ｐゴシック" pitchFamily="34" charset="-128"/>
              </a:rPr>
              <a:t>won’t</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 course about </a:t>
            </a:r>
            <a:r>
              <a:rPr lang="fr-FR" dirty="0" err="1" smtClean="0">
                <a:ea typeface="ＭＳ Ｐゴシック" pitchFamily="34" charset="-128"/>
              </a:rPr>
              <a:t>database</a:t>
            </a:r>
            <a:r>
              <a:rPr lang="fr-FR" dirty="0" smtClean="0">
                <a:ea typeface="ＭＳ Ｐゴシック" pitchFamily="34" charset="-128"/>
              </a:rPr>
              <a:t> </a:t>
            </a:r>
            <a:r>
              <a:rPr lang="fr-FR" dirty="0" err="1" smtClean="0">
                <a:ea typeface="ＭＳ Ｐゴシック" pitchFamily="34" charset="-128"/>
              </a:rPr>
              <a:t>access</a:t>
            </a:r>
            <a:endParaRPr lang="fr-FR" dirty="0" smtClean="0">
              <a:ea typeface="ＭＳ Ｐゴシック" pitchFamily="34" charset="-128"/>
            </a:endParaRPr>
          </a:p>
          <a:p>
            <a:pPr lvl="1"/>
            <a:r>
              <a:rPr lang="fr-FR" dirty="0" smtClean="0">
                <a:ea typeface="ＭＳ Ｐゴシック" pitchFamily="34" charset="-128"/>
              </a:rPr>
              <a:t>But </a:t>
            </a:r>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see</a:t>
            </a:r>
            <a:r>
              <a:rPr lang="fr-FR" dirty="0" smtClean="0">
                <a:ea typeface="ＭＳ Ｐゴシック" pitchFamily="34" charset="-128"/>
              </a:rPr>
              <a:t> Flat file and </a:t>
            </a:r>
            <a:r>
              <a:rPr lang="fr-FR" dirty="0" err="1" smtClean="0">
                <a:ea typeface="ＭＳ Ｐゴシック" pitchFamily="34" charset="-128"/>
              </a:rPr>
              <a:t>LocalSettings</a:t>
            </a:r>
            <a:r>
              <a:rPr lang="fr-FR" dirty="0" smtClean="0">
                <a:ea typeface="ＭＳ Ｐゴシック" pitchFamily="34" charset="-128"/>
              </a:rPr>
              <a:t> </a:t>
            </a:r>
            <a:r>
              <a:rPr lang="fr-FR" dirty="0" smtClean="0">
                <a:ea typeface="ＭＳ Ｐゴシック" pitchFamily="34" charset="-128"/>
                <a:sym typeface="Wingdings" panose="05000000000000000000" pitchFamily="2" charset="2"/>
              </a:rPr>
              <a: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0467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Flat file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Universal Apps have a </a:t>
            </a:r>
            <a:r>
              <a:rPr lang="fr-FR" dirty="0" err="1" smtClean="0">
                <a:ea typeface="ＭＳ Ｐゴシック" pitchFamily="34" charset="-128"/>
              </a:rPr>
              <a:t>specific</a:t>
            </a:r>
            <a:r>
              <a:rPr lang="fr-FR" dirty="0" smtClean="0">
                <a:ea typeface="ＭＳ Ｐゴシック" pitchFamily="34" charset="-128"/>
              </a:rPr>
              <a:t> class</a:t>
            </a:r>
          </a:p>
          <a:p>
            <a:pPr lvl="1"/>
            <a:r>
              <a:rPr lang="fr-FR" dirty="0" err="1" smtClean="0">
                <a:ea typeface="ＭＳ Ｐゴシック" pitchFamily="34" charset="-128"/>
              </a:rPr>
              <a:t>Windows.Storage.StorageFile</a:t>
            </a:r>
            <a:endParaRPr lang="fr-FR" dirty="0" smtClean="0">
              <a:ea typeface="ＭＳ Ｐゴシック" pitchFamily="34" charset="-128"/>
            </a:endParaRPr>
          </a:p>
          <a:p>
            <a:pPr lvl="1"/>
            <a:endParaRPr lang="fr-FR" dirty="0">
              <a:ea typeface="ＭＳ Ｐゴシック" pitchFamily="34" charset="-128"/>
            </a:endParaRPr>
          </a:p>
          <a:p>
            <a:r>
              <a:rPr lang="fr-FR" dirty="0" smtClean="0">
                <a:ea typeface="ＭＳ Ｐゴシック" pitchFamily="34" charset="-128"/>
              </a:rPr>
              <a:t>Abstract </a:t>
            </a:r>
            <a:r>
              <a:rPr lang="fr-FR" dirty="0" err="1" smtClean="0">
                <a:ea typeface="ＭＳ Ｐゴシック" pitchFamily="34" charset="-128"/>
              </a:rPr>
              <a:t>way</a:t>
            </a:r>
            <a:r>
              <a:rPr lang="fr-FR" dirty="0" smtClean="0">
                <a:ea typeface="ＭＳ Ｐゴシック" pitchFamily="34" charset="-128"/>
              </a:rPr>
              <a:t> to </a:t>
            </a:r>
            <a:r>
              <a:rPr lang="fr-FR" dirty="0" err="1" smtClean="0">
                <a:ea typeface="ＭＳ Ｐゴシック" pitchFamily="34" charset="-128"/>
              </a:rPr>
              <a:t>access</a:t>
            </a:r>
            <a:r>
              <a:rPr lang="fr-FR" dirty="0" smtClean="0">
                <a:ea typeface="ＭＳ Ｐゴシック" pitchFamily="34" charset="-128"/>
              </a:rPr>
              <a:t> file in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easily</a:t>
            </a:r>
            <a:endParaRPr lang="fr-FR" dirty="0" smtClean="0">
              <a:ea typeface="ＭＳ Ｐゴシック" pitchFamily="34" charset="-128"/>
            </a:endParaRPr>
          </a:p>
          <a:p>
            <a:endParaRPr lang="fr-FR" dirty="0">
              <a:ea typeface="ＭＳ Ｐゴシック" pitchFamily="34" charset="-128"/>
            </a:endParaRPr>
          </a:p>
          <a:p>
            <a:r>
              <a:rPr lang="fr-FR" dirty="0" err="1" smtClean="0">
                <a:ea typeface="ＭＳ Ｐゴシック" pitchFamily="34" charset="-128"/>
              </a:rPr>
              <a:t>Take</a:t>
            </a:r>
            <a:r>
              <a:rPr lang="fr-FR" dirty="0" smtClean="0">
                <a:ea typeface="ＭＳ Ｐゴシック" pitchFamily="34" charset="-128"/>
              </a:rPr>
              <a:t> </a:t>
            </a:r>
            <a:r>
              <a:rPr lang="fr-FR" dirty="0" err="1" smtClean="0">
                <a:ea typeface="ＭＳ Ｐゴシック" pitchFamily="34" charset="-128"/>
              </a:rPr>
              <a:t>advantages</a:t>
            </a:r>
            <a:r>
              <a:rPr lang="fr-FR" dirty="0" smtClean="0">
                <a:ea typeface="ＭＳ Ｐゴシック" pitchFamily="34" charset="-128"/>
              </a:rPr>
              <a:t> of </a:t>
            </a:r>
            <a:r>
              <a:rPr lang="fr-FR" dirty="0" err="1" smtClean="0">
                <a:ea typeface="ＭＳ Ｐゴシック" pitchFamily="34" charset="-128"/>
              </a:rPr>
              <a:t>async</a:t>
            </a:r>
            <a:r>
              <a:rPr lang="fr-FR" dirty="0" smtClean="0">
                <a:ea typeface="ＭＳ Ｐゴシック" pitchFamily="34" charset="-128"/>
              </a:rPr>
              <a:t> </a:t>
            </a:r>
            <a:r>
              <a:rPr lang="fr-FR" dirty="0" err="1" smtClean="0">
                <a:ea typeface="ＭＳ Ｐゴシック" pitchFamily="34" charset="-128"/>
              </a:rPr>
              <a:t>features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38992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Flat file example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You </a:t>
            </a:r>
            <a:r>
              <a:rPr lang="fr-FR" dirty="0" err="1" smtClean="0">
                <a:ea typeface="ＭＳ Ｐゴシック" pitchFamily="34" charset="-128"/>
              </a:rPr>
              <a:t>saw</a:t>
            </a:r>
            <a:r>
              <a:rPr lang="fr-FR" dirty="0" smtClean="0">
                <a:ea typeface="ＭＳ Ｐゴシック" pitchFamily="34" charset="-128"/>
              </a:rPr>
              <a:t> file handling </a:t>
            </a:r>
            <a:r>
              <a:rPr lang="fr-FR" dirty="0" err="1" smtClean="0">
                <a:ea typeface="ＭＳ Ｐゴシック" pitchFamily="34" charset="-128"/>
              </a:rPr>
              <a:t>process</a:t>
            </a:r>
            <a:r>
              <a:rPr lang="fr-FR" dirty="0" smtClean="0">
                <a:ea typeface="ＭＳ Ｐゴシック" pitchFamily="34" charset="-128"/>
              </a:rPr>
              <a:t> in </a:t>
            </a:r>
            <a:r>
              <a:rPr lang="fr-FR" dirty="0" err="1" smtClean="0">
                <a:ea typeface="ＭＳ Ｐゴシック" pitchFamily="34" charset="-128"/>
              </a:rPr>
              <a:t>many</a:t>
            </a:r>
            <a:r>
              <a:rPr lang="fr-FR" dirty="0" smtClean="0">
                <a:ea typeface="ＭＳ Ｐゴシック" pitchFamily="34" charset="-128"/>
              </a:rPr>
              <a:t> </a:t>
            </a:r>
            <a:r>
              <a:rPr lang="fr-FR" dirty="0" err="1" smtClean="0">
                <a:ea typeface="ＭＳ Ｐゴシック" pitchFamily="34" charset="-128"/>
              </a:rPr>
              <a:t>languages</a:t>
            </a:r>
            <a:r>
              <a:rPr lang="fr-FR" dirty="0" smtClean="0">
                <a:ea typeface="ＭＳ Ｐゴシック" pitchFamily="34" charset="-128"/>
              </a:rPr>
              <a:t>!</a:t>
            </a:r>
          </a:p>
          <a:p>
            <a:pPr marL="914400" lvl="1" indent="-457200">
              <a:buFont typeface="+mj-lt"/>
              <a:buAutoNum type="arabicPeriod"/>
            </a:pPr>
            <a:r>
              <a:rPr lang="fr-FR" dirty="0" smtClean="0">
                <a:ea typeface="ＭＳ Ｐゴシック" pitchFamily="34" charset="-128"/>
              </a:rPr>
              <a:t>Open the file</a:t>
            </a:r>
            <a:endParaRPr lang="fr-FR" dirty="0">
              <a:ea typeface="ＭＳ Ｐゴシック" pitchFamily="34" charset="-128"/>
            </a:endParaRPr>
          </a:p>
          <a:p>
            <a:pPr marL="914400" lvl="1" indent="-457200">
              <a:buFont typeface="+mj-lt"/>
              <a:buAutoNum type="arabicPeriod"/>
            </a:pPr>
            <a:endParaRPr lang="fr-FR" dirty="0" smtClean="0">
              <a:ea typeface="ＭＳ Ｐゴシック" pitchFamily="34" charset="-128"/>
            </a:endParaRPr>
          </a:p>
          <a:p>
            <a:pPr marL="914400" lvl="1" indent="-457200">
              <a:buFont typeface="+mj-lt"/>
              <a:buAutoNum type="arabicPeriod"/>
            </a:pPr>
            <a:endParaRPr lang="fr-FR" dirty="0">
              <a:ea typeface="ＭＳ Ｐゴシック" pitchFamily="34" charset="-128"/>
            </a:endParaRPr>
          </a:p>
          <a:p>
            <a:pPr marL="914400" lvl="1" indent="-457200">
              <a:buFont typeface="+mj-lt"/>
              <a:buAutoNum type="arabicPeriod"/>
            </a:pPr>
            <a:endParaRPr lang="fr-FR" dirty="0" smtClean="0">
              <a:ea typeface="ＭＳ Ｐゴシック" pitchFamily="34" charset="-128"/>
            </a:endParaRPr>
          </a:p>
          <a:p>
            <a:pPr marL="914400" lvl="1" indent="-457200">
              <a:buFont typeface="+mj-lt"/>
              <a:buAutoNum type="arabicPeriod"/>
            </a:pPr>
            <a:r>
              <a:rPr lang="fr-FR" dirty="0" smtClean="0">
                <a:ea typeface="ＭＳ Ｐゴシック" pitchFamily="34" charset="-128"/>
              </a:rPr>
              <a:t>Open the Reader</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13742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using</a:t>
            </a:r>
            <a:r>
              <a:rPr lang="fr-FR" sz="1600" b="1" dirty="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Windows.Storage</a:t>
            </a:r>
            <a:r>
              <a:rPr lang="fr-FR" sz="1600" b="1" dirty="0" smtClean="0">
                <a:solidFill>
                  <a:srgbClr val="00B050"/>
                </a:solidFill>
                <a:latin typeface="Courier New" panose="02070309020205020404" pitchFamily="49" charset="0"/>
                <a:cs typeface="Courier New" panose="02070309020205020404" pitchFamily="49" charset="0"/>
              </a:rPr>
              <a:t>;</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StorageFile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sf = </a:t>
            </a:r>
            <a:r>
              <a:rPr lang="en-US" sz="1600" b="1" dirty="0">
                <a:solidFill>
                  <a:srgbClr val="0070C0"/>
                </a:solidFill>
                <a:latin typeface="Courier New" panose="02070309020205020404" pitchFamily="49" charset="0"/>
                <a:cs typeface="Courier New" panose="02070309020205020404" pitchFamily="49" charset="0"/>
              </a:rPr>
              <a:t>await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StorageFile.GetFileFromApplicationUriAsync</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new </a:t>
            </a:r>
            <a:r>
              <a:rPr lang="en-US" sz="1600" b="1" dirty="0">
                <a:latin typeface="Courier New" panose="02070309020205020404" pitchFamily="49" charset="0"/>
                <a:cs typeface="Courier New" panose="02070309020205020404" pitchFamily="49" charset="0"/>
              </a:rPr>
              <a:t>Uri(</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ms</a:t>
            </a:r>
            <a:r>
              <a:rPr lang="en-US" sz="1600" b="1" dirty="0">
                <a:solidFill>
                  <a:srgbClr val="00B050"/>
                </a:solidFill>
                <a:latin typeface="Courier New" panose="02070309020205020404" pitchFamily="49" charset="0"/>
                <a:cs typeface="Courier New" panose="02070309020205020404" pitchFamily="49" charset="0"/>
              </a:rPr>
              <a:t>-appx:///Assets/config.txt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ms</a:t>
            </a:r>
            <a:r>
              <a:rPr lang="en-US" sz="1600" b="1" dirty="0" smtClean="0">
                <a:solidFill>
                  <a:srgbClr val="00B050"/>
                </a:solidFill>
                <a:latin typeface="Courier New" panose="02070309020205020404" pitchFamily="49" charset="0"/>
                <a:cs typeface="Courier New" panose="02070309020205020404" pitchFamily="49" charset="0"/>
              </a:rPr>
              <a:t>-appx says "It’s in my solution"</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8" name="Rectangle à coins arrondis 7"/>
          <p:cNvSpPr/>
          <p:nvPr/>
        </p:nvSpPr>
        <p:spPr>
          <a:xfrm>
            <a:off x="179512" y="393762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using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StreamReader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sr</a:t>
            </a:r>
            <a:r>
              <a:rPr lang="en-US" sz="1600" b="1" dirty="0">
                <a:latin typeface="Courier New" panose="02070309020205020404" pitchFamily="49" charset="0"/>
                <a:cs typeface="Courier New" panose="02070309020205020404" pitchFamily="49" charset="0"/>
              </a:rPr>
              <a:t> =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new </a:t>
            </a:r>
            <a:r>
              <a:rPr lang="en-US" sz="1600" b="1" dirty="0" err="1" smtClean="0">
                <a:latin typeface="Courier New" panose="02070309020205020404" pitchFamily="49" charset="0"/>
                <a:cs typeface="Courier New" panose="02070309020205020404" pitchFamily="49" charset="0"/>
              </a:rPr>
              <a:t>StreamReader</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await</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sf.OpenStreamForReadAsync</a:t>
            </a:r>
            <a:r>
              <a:rPr lang="en-US" sz="1600" b="1" dirty="0" smtClean="0">
                <a:latin typeface="Courier New" panose="02070309020205020404" pitchFamily="49" charset="0"/>
                <a:cs typeface="Courier New" panose="02070309020205020404" pitchFamily="49" charset="0"/>
              </a:rPr>
              <a:t>())) {</a:t>
            </a:r>
          </a:p>
          <a:p>
            <a:r>
              <a:rPr lang="fr-FR" sz="1600" b="1" dirty="0" smtClean="0">
                <a:solidFill>
                  <a:srgbClr val="00B050"/>
                </a:solidFill>
                <a:latin typeface="Courier New" panose="02070309020205020404" pitchFamily="49" charset="0"/>
                <a:cs typeface="Courier New" panose="02070309020205020404" pitchFamily="49" charset="0"/>
              </a:rPr>
              <a:t>  // Do </a:t>
            </a:r>
            <a:r>
              <a:rPr lang="fr-FR" sz="1600" b="1" dirty="0" err="1" smtClean="0">
                <a:solidFill>
                  <a:srgbClr val="00B050"/>
                </a:solidFill>
                <a:latin typeface="Courier New" panose="02070309020205020404" pitchFamily="49" charset="0"/>
                <a:cs typeface="Courier New" panose="02070309020205020404" pitchFamily="49" charset="0"/>
              </a:rPr>
              <a:t>it</a:t>
            </a:r>
            <a:endParaRPr lang="fr-FR" sz="1600" b="1" dirty="0">
              <a:solidFill>
                <a:srgbClr val="00B050"/>
              </a:solidFill>
              <a:latin typeface="Courier New" panose="02070309020205020404" pitchFamily="49" charset="0"/>
              <a:cs typeface="Courier New" panose="02070309020205020404" pitchFamily="49" charset="0"/>
            </a:endParaRPr>
          </a:p>
          <a:p>
            <a:r>
              <a:rPr lang="fr-FR"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09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Flat file example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You </a:t>
            </a:r>
            <a:r>
              <a:rPr lang="fr-FR" dirty="0" err="1" smtClean="0">
                <a:ea typeface="ＭＳ Ｐゴシック" pitchFamily="34" charset="-128"/>
              </a:rPr>
              <a:t>saw</a:t>
            </a:r>
            <a:r>
              <a:rPr lang="fr-FR" dirty="0" smtClean="0">
                <a:ea typeface="ＭＳ Ｐゴシック" pitchFamily="34" charset="-128"/>
              </a:rPr>
              <a:t> file handling </a:t>
            </a:r>
            <a:r>
              <a:rPr lang="fr-FR" dirty="0" err="1" smtClean="0">
                <a:ea typeface="ＭＳ Ｐゴシック" pitchFamily="34" charset="-128"/>
              </a:rPr>
              <a:t>process</a:t>
            </a:r>
            <a:r>
              <a:rPr lang="fr-FR" dirty="0" smtClean="0">
                <a:ea typeface="ＭＳ Ｐゴシック" pitchFamily="34" charset="-128"/>
              </a:rPr>
              <a:t> in </a:t>
            </a:r>
            <a:r>
              <a:rPr lang="fr-FR" dirty="0" err="1" smtClean="0">
                <a:ea typeface="ＭＳ Ｐゴシック" pitchFamily="34" charset="-128"/>
              </a:rPr>
              <a:t>many</a:t>
            </a:r>
            <a:r>
              <a:rPr lang="fr-FR" dirty="0" smtClean="0">
                <a:ea typeface="ＭＳ Ｐゴシック" pitchFamily="34" charset="-128"/>
              </a:rPr>
              <a:t> </a:t>
            </a:r>
            <a:r>
              <a:rPr lang="fr-FR" dirty="0" err="1" smtClean="0">
                <a:ea typeface="ＭＳ Ｐゴシック" pitchFamily="34" charset="-128"/>
              </a:rPr>
              <a:t>languages</a:t>
            </a:r>
            <a:r>
              <a:rPr lang="fr-FR" dirty="0" smtClean="0">
                <a:ea typeface="ＭＳ Ｐゴシック" pitchFamily="34" charset="-128"/>
              </a:rPr>
              <a:t>!</a:t>
            </a:r>
          </a:p>
          <a:p>
            <a:pPr marL="914400" lvl="1" indent="-457200">
              <a:buFont typeface="+mj-lt"/>
              <a:buAutoNum type="arabicPeriod" startAt="3"/>
            </a:pPr>
            <a:r>
              <a:rPr lang="fr-FR" dirty="0" err="1" smtClean="0">
                <a:ea typeface="ＭＳ Ｐゴシック" pitchFamily="34" charset="-128"/>
              </a:rPr>
              <a:t>Parse</a:t>
            </a:r>
            <a:r>
              <a:rPr lang="fr-FR" dirty="0" smtClean="0">
                <a:ea typeface="ＭＳ Ｐゴシック" pitchFamily="34" charset="-128"/>
              </a:rPr>
              <a:t> the file line by line</a:t>
            </a:r>
            <a:endParaRPr lang="fr-FR" dirty="0">
              <a:ea typeface="ＭＳ Ｐゴシック" pitchFamily="34" charset="-128"/>
            </a:endParaRPr>
          </a:p>
          <a:p>
            <a:pPr marL="914400" lvl="1" indent="-457200">
              <a:buFont typeface="+mj-lt"/>
              <a:buAutoNum type="arabicPeriod" startAt="3"/>
            </a:pPr>
            <a:endParaRPr lang="fr-FR" dirty="0" smtClean="0">
              <a:ea typeface="ＭＳ Ｐゴシック" pitchFamily="34" charset="-128"/>
            </a:endParaRPr>
          </a:p>
          <a:p>
            <a:pPr marL="914400" lvl="1" indent="-457200">
              <a:buFont typeface="+mj-lt"/>
              <a:buAutoNum type="arabicPeriod" startAt="3"/>
            </a:pPr>
            <a:endParaRPr lang="fr-FR" dirty="0">
              <a:ea typeface="ＭＳ Ｐゴシック" pitchFamily="34" charset="-128"/>
            </a:endParaRPr>
          </a:p>
          <a:p>
            <a:pPr marL="914400" lvl="1" indent="-457200">
              <a:buFont typeface="+mj-lt"/>
              <a:buAutoNum type="arabicPeriod" startAt="3"/>
            </a:pPr>
            <a:endParaRPr lang="fr-FR" dirty="0" smtClean="0">
              <a:ea typeface="ＭＳ Ｐゴシック" pitchFamily="34" charset="-128"/>
            </a:endParaRPr>
          </a:p>
          <a:p>
            <a:pPr marL="914400" lvl="1" indent="-457200">
              <a:buFont typeface="+mj-lt"/>
              <a:buAutoNum type="arabicPeriod" startAt="3"/>
            </a:pPr>
            <a:r>
              <a:rPr lang="fr-FR" dirty="0" smtClean="0">
                <a:ea typeface="ＭＳ Ｐゴシック" pitchFamily="34" charset="-128"/>
              </a:rPr>
              <a:t>Do </a:t>
            </a:r>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need</a:t>
            </a:r>
            <a:r>
              <a:rPr lang="fr-FR" dirty="0" smtClean="0">
                <a:ea typeface="ＭＳ Ｐゴシック" pitchFamily="34" charset="-128"/>
              </a:rPr>
              <a:t> to do</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13742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line;</a:t>
            </a:r>
          </a:p>
          <a:p>
            <a:r>
              <a:rPr lang="en-US" sz="1600" b="1" dirty="0" smtClean="0">
                <a:latin typeface="Courier New" panose="02070309020205020404" pitchFamily="49" charset="0"/>
                <a:cs typeface="Courier New" panose="02070309020205020404" pitchFamily="49" charset="0"/>
              </a:rPr>
              <a:t>while </a:t>
            </a:r>
            <a:r>
              <a:rPr lang="en-US" sz="1600" b="1" dirty="0">
                <a:latin typeface="Courier New" panose="02070309020205020404" pitchFamily="49" charset="0"/>
                <a:cs typeface="Courier New" panose="02070309020205020404" pitchFamily="49" charset="0"/>
              </a:rPr>
              <a:t>((line = </a:t>
            </a:r>
            <a:r>
              <a:rPr lang="en-US" sz="1600" b="1" dirty="0" err="1">
                <a:latin typeface="Courier New" panose="02070309020205020404" pitchFamily="49" charset="0"/>
                <a:cs typeface="Courier New" panose="02070309020205020404" pitchFamily="49" charset="0"/>
              </a:rPr>
              <a:t>sr.ReadLine</a:t>
            </a:r>
            <a:r>
              <a:rPr lang="en-US" sz="1600" b="1" dirty="0">
                <a:latin typeface="Courier New" panose="02070309020205020404" pitchFamily="49" charset="0"/>
                <a:cs typeface="Courier New" panose="02070309020205020404" pitchFamily="49" charset="0"/>
              </a:rPr>
              <a:t>()) != null</a:t>
            </a:r>
            <a:r>
              <a:rPr lang="en-US" sz="1600" b="1" dirty="0" smtClean="0">
                <a:latin typeface="Courier New" panose="02070309020205020404" pitchFamily="49" charset="0"/>
                <a:cs typeface="Courier New" panose="02070309020205020404" pitchFamily="49" charset="0"/>
              </a:rPr>
              <a:t>) {</a:t>
            </a:r>
          </a:p>
          <a:p>
            <a:r>
              <a:rPr lang="fr-FR" sz="1600" b="1" dirty="0" smtClean="0">
                <a:solidFill>
                  <a:schemeClr val="tx1"/>
                </a:solidFill>
                <a:latin typeface="Courier New" panose="02070309020205020404" pitchFamily="49" charset="0"/>
                <a:cs typeface="Courier New" panose="02070309020205020404" pitchFamily="49" charset="0"/>
              </a:rPr>
              <a:t>  ...</a:t>
            </a:r>
          </a:p>
          <a:p>
            <a:r>
              <a:rPr lang="fr-FR"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486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37000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DB00A8-0AE1-45ED-AF74-7B800F6635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D3FBC5-4AFA-46C6-B702-D52F93109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DE7B34-E9E6-40EF-B82D-57952BF3D3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1992</Words>
  <Application>Microsoft Macintosh PowerPoint</Application>
  <PresentationFormat>Présentation à l'écran (16:10)</PresentationFormat>
  <Paragraphs>510</Paragraphs>
  <Slides>44</Slides>
  <Notes>27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44</vt:i4>
      </vt:variant>
    </vt:vector>
  </HeadingPairs>
  <TitlesOfParts>
    <vt:vector size="53" baseType="lpstr">
      <vt:lpstr>Calibri</vt:lpstr>
      <vt:lpstr>Courier New</vt:lpstr>
      <vt:lpstr>MS PGothic</vt:lpstr>
      <vt:lpstr>ＭＳ Ｐゴシック</vt:lpstr>
      <vt:lpstr>Myriad Pro</vt:lpstr>
      <vt:lpstr>Verdana</vt:lpstr>
      <vt:lpstr>Wingdings</vt:lpstr>
      <vt:lpstr>Arial</vt:lpstr>
      <vt:lpstr>SUPINFOTheme</vt:lpstr>
      <vt:lpstr>Présentation PowerPoint</vt:lpstr>
      <vt:lpstr>Objectives</vt:lpstr>
      <vt:lpstr>Course plan</vt:lpstr>
      <vt:lpstr>Storage</vt:lpstr>
      <vt:lpstr>Storage Facilities</vt:lpstr>
      <vt:lpstr>Flat file</vt:lpstr>
      <vt:lpstr>Flat file example</vt:lpstr>
      <vt:lpstr>Flat file example</vt:lpstr>
      <vt:lpstr>Questions?</vt:lpstr>
      <vt:lpstr>Exercise (1/2)</vt:lpstr>
      <vt:lpstr>Exercise (2/2)</vt:lpstr>
      <vt:lpstr>Local Settings</vt:lpstr>
      <vt:lpstr>Local Settings example</vt:lpstr>
      <vt:lpstr>Questions?</vt:lpstr>
      <vt:lpstr>Exercise</vt:lpstr>
      <vt:lpstr>Settings</vt:lpstr>
      <vt:lpstr>Remember Flyouts?</vt:lpstr>
      <vt:lpstr>SettingsFlyout</vt:lpstr>
      <vt:lpstr>SettingsFlyout: How to</vt:lpstr>
      <vt:lpstr>SettingsFlyout: Example</vt:lpstr>
      <vt:lpstr>SettingsFlyout: Retrieve data</vt:lpstr>
      <vt:lpstr>Questions?</vt:lpstr>
      <vt:lpstr>Exercise</vt:lpstr>
      <vt:lpstr>Exercise - Bonus</vt:lpstr>
      <vt:lpstr>Web Access</vt:lpstr>
      <vt:lpstr>Introduction</vt:lpstr>
      <vt:lpstr>Universal Devices Connectivity</vt:lpstr>
      <vt:lpstr>HttpClient</vt:lpstr>
      <vt:lpstr>Newtonsoft.JSON</vt:lpstr>
      <vt:lpstr>Newtonsoft.JSON</vt:lpstr>
      <vt:lpstr>Newtonsoft.JSON JProperty</vt:lpstr>
      <vt:lpstr>Newtonsoft.JSON JProperty</vt:lpstr>
      <vt:lpstr>Questions?</vt:lpstr>
      <vt:lpstr>Exercise</vt:lpstr>
      <vt:lpstr>Navigation</vt:lpstr>
      <vt:lpstr>Introduction</vt:lpstr>
      <vt:lpstr>How to: Navigate</vt:lpstr>
      <vt:lpstr>Example navigation</vt:lpstr>
      <vt:lpstr>Example navigation</vt:lpstr>
      <vt:lpstr>Example navigation with animations</vt:lpstr>
      <vt:lpstr>Questions?</vt:lpstr>
      <vt:lpstr>Exercise 1/2</vt:lpstr>
      <vt:lpstr>Exercise 2/2</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2016-04-11T13:33:06Z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