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349" r:id="rId2"/>
    <p:sldId id="350" r:id="rId3"/>
    <p:sldId id="351" r:id="rId4"/>
    <p:sldId id="352" r:id="rId5"/>
    <p:sldId id="353" r:id="rId6"/>
    <p:sldId id="354" r:id="rId7"/>
    <p:sldId id="372" r:id="rId8"/>
    <p:sldId id="377" r:id="rId9"/>
    <p:sldId id="392" r:id="rId10"/>
    <p:sldId id="390" r:id="rId11"/>
    <p:sldId id="387" r:id="rId12"/>
    <p:sldId id="380" r:id="rId13"/>
    <p:sldId id="385" r:id="rId14"/>
    <p:sldId id="382" r:id="rId15"/>
    <p:sldId id="376" r:id="rId16"/>
    <p:sldId id="369" r:id="rId17"/>
    <p:sldId id="370" r:id="rId18"/>
    <p:sldId id="391" r:id="rId19"/>
    <p:sldId id="393" r:id="rId20"/>
    <p:sldId id="357" r:id="rId21"/>
    <p:sldId id="384" r:id="rId22"/>
    <p:sldId id="386" r:id="rId23"/>
    <p:sldId id="394" r:id="rId24"/>
    <p:sldId id="358" r:id="rId25"/>
    <p:sldId id="378" r:id="rId26"/>
    <p:sldId id="388" r:id="rId27"/>
    <p:sldId id="389"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78035"/>
  </p:normalViewPr>
  <p:slideViewPr>
    <p:cSldViewPr snapToObjects="1">
      <p:cViewPr>
        <p:scale>
          <a:sx n="96" d="100"/>
          <a:sy n="96" d="100"/>
        </p:scale>
        <p:origin x="1240" y="40"/>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7/12/18</a:t>
            </a:fld>
            <a:endParaRPr lang="en-US"/>
          </a:p>
        </p:txBody>
      </p:sp>
      <p:sp>
        <p:nvSpPr>
          <p:cNvPr id="4" name="Footer Placeholder 3">
            <a:extLst>
              <a:ext uri="{FF2B5EF4-FFF2-40B4-BE49-F238E27FC236}">
                <a16:creationId xmlns=""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7/12/18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github.com/IBM/helm101/tree/master/charts/guestbook"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questions related to this</a:t>
            </a:r>
            <a:r>
              <a:rPr lang="en-US" baseline="0" dirty="0" smtClean="0"/>
              <a:t> presentation material contact Sahdev Zala (</a:t>
            </a:r>
            <a:r>
              <a:rPr lang="en-US" baseline="0" dirty="0" err="1" smtClean="0"/>
              <a:t>spzala@us.ibm.com</a:t>
            </a:r>
            <a:r>
              <a:rPr lang="en-US" baseline="0" dirty="0" smtClean="0"/>
              <a:t>) or Doug Davis (</a:t>
            </a:r>
            <a:r>
              <a:rPr lang="en-US" baseline="0" dirty="0" err="1" smtClean="0"/>
              <a:t>dug@us.ibm.com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repository is a place to</a:t>
            </a:r>
            <a:r>
              <a:rPr lang="en-US" baseline="0" dirty="0" smtClean="0"/>
              <a:t> keep Helm charts. Once charts are uploaded to the repository, the users of charts can add repository to their local environment and quickly install charts. Most cloud providers provides such a repository. There are third parties, e.g. </a:t>
            </a:r>
            <a:r>
              <a:rPr lang="en-US" baseline="0" dirty="0" err="1" smtClean="0"/>
              <a:t>Jfrog</a:t>
            </a:r>
            <a:r>
              <a:rPr lang="en-US" baseline="0" dirty="0" smtClean="0"/>
              <a:t>, which provides such a repository. Users can easily create their repository as well.</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147073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defining what are Helm charts, in this slide we are telling users where pre-built charts are available to user. Helm chart can be available on a remote repository or in a local environment/repository. It is easy to create Helm repository. One’s own Github repository can be easily converted to use as a Helm charts repository. We will show a step by step process of creating/converting Helm repository in the workshop. For now, keep in mind that in order to use existing Github repository as a Helm repository, one needs to create an index.yaml file at the root level in the Master branch and set the Master branch as </a:t>
            </a:r>
            <a:r>
              <a:rPr lang="en-US" baseline="0" dirty="0" err="1" smtClean="0"/>
              <a:t>gh</a:t>
            </a:r>
            <a:r>
              <a:rPr lang="en-US" baseline="0" dirty="0" smtClean="0"/>
              <a:t>-pages using Github repository Settings. The next slide provides an URL of guestbook chart and index.yaml file.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12</a:t>
            </a:fld>
            <a:endParaRPr lang="en-US"/>
          </a:p>
        </p:txBody>
      </p:sp>
    </p:spTree>
    <p:extLst>
      <p:ext uri="{BB962C8B-B14F-4D97-AF65-F5344CB8AC3E}">
        <p14:creationId xmlns:p14="http://schemas.microsoft.com/office/powerpoint/2010/main" val="165813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just look</a:t>
            </a:r>
            <a:r>
              <a:rPr lang="en-US" baseline="0" dirty="0" smtClean="0"/>
              <a:t> at individual files of the Chart here. Just a quick walkthrough of how these files look like for the guestbook chart. This repository also contains index.yaml file under </a:t>
            </a:r>
            <a:r>
              <a:rPr lang="en-US" dirty="0" smtClean="0">
                <a:hlinkClick r:id="rId3"/>
              </a:rPr>
              <a:t>https://github.com/IBM/helm101/</a:t>
            </a:r>
            <a:r>
              <a:rPr lang="en-US" dirty="0" smtClean="0"/>
              <a:t>.</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3D445AEF-66F2-8F4E-AF73-E138B1B3DC90}" type="slidenum">
              <a:rPr lang="en-US" smtClean="0"/>
              <a:t>13</a:t>
            </a:fld>
            <a:endParaRPr lang="en-US"/>
          </a:p>
        </p:txBody>
      </p:sp>
    </p:spTree>
    <p:extLst>
      <p:ext uri="{BB962C8B-B14F-4D97-AF65-F5344CB8AC3E}">
        <p14:creationId xmlns:p14="http://schemas.microsoft.com/office/powerpoint/2010/main" val="1727802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uses Release to track installation of chart. A single chart can</a:t>
            </a:r>
            <a:r>
              <a:rPr lang="en-US" baseline="0" dirty="0" smtClean="0"/>
              <a:t> be used multiple times on the same machine by using different release name. Release has a number. </a:t>
            </a:r>
            <a:r>
              <a:rPr lang="en-US" sz="1200" b="0" i="0" kern="1200" dirty="0" smtClean="0">
                <a:solidFill>
                  <a:schemeClr val="tx1"/>
                </a:solidFill>
                <a:effectLst/>
                <a:latin typeface="+mn-lt"/>
                <a:ea typeface="+mn-ea"/>
                <a:cs typeface="+mn-cs"/>
              </a:rPr>
              <a:t>A sequential counter is used to track releases as they change. After a first </a:t>
            </a:r>
            <a:r>
              <a:rPr lang="en-US" dirty="0" smtClean="0"/>
              <a:t>helm install</a:t>
            </a:r>
            <a:r>
              <a:rPr lang="en-US" sz="1200" b="0" i="0" kern="1200" dirty="0" smtClean="0">
                <a:solidFill>
                  <a:schemeClr val="tx1"/>
                </a:solidFill>
                <a:effectLst/>
                <a:latin typeface="+mn-lt"/>
                <a:ea typeface="+mn-ea"/>
                <a:cs typeface="+mn-cs"/>
              </a:rPr>
              <a:t>, a release will have </a:t>
            </a:r>
            <a:r>
              <a:rPr lang="en-US" sz="1200" b="0" i="1" kern="1200" dirty="0" smtClean="0">
                <a:solidFill>
                  <a:schemeClr val="tx1"/>
                </a:solidFill>
                <a:effectLst/>
                <a:latin typeface="+mn-lt"/>
                <a:ea typeface="+mn-ea"/>
                <a:cs typeface="+mn-cs"/>
              </a:rPr>
              <a:t>release number</a:t>
            </a:r>
            <a:r>
              <a:rPr lang="en-US" sz="1200" b="0" i="0" kern="1200" dirty="0" smtClean="0">
                <a:solidFill>
                  <a:schemeClr val="tx1"/>
                </a:solidFill>
                <a:effectLst/>
                <a:latin typeface="+mn-lt"/>
                <a:ea typeface="+mn-ea"/>
                <a:cs typeface="+mn-cs"/>
              </a:rPr>
              <a:t> 1. Each time a release is upgraded or rolled back, the release number will be incremented.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55684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a:t>
            </a:r>
            <a:r>
              <a:rPr lang="en-US" baseline="0" dirty="0" smtClean="0"/>
              <a:t> and Rollback are important so a separate slide for it. The slide just shows upgrade and rollback command in connection with the previous slide on what’s the Helm release and how release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15</a:t>
            </a:fld>
            <a:endParaRPr lang="en-US"/>
          </a:p>
        </p:txBody>
      </p:sp>
    </p:spTree>
    <p:extLst>
      <p:ext uri="{BB962C8B-B14F-4D97-AF65-F5344CB8AC3E}">
        <p14:creationId xmlns:p14="http://schemas.microsoft.com/office/powerpoint/2010/main" val="93332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client</a:t>
            </a:r>
            <a:r>
              <a:rPr lang="en-US" baseline="0" dirty="0" smtClean="0"/>
              <a:t> is available as a binary to install. After client it installed, Helm server can simply installed using client. The Helm server is part of Kubernetes cluster and runs on its own pod.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If you’re using Helm on a cluster that you completely control, like </a:t>
            </a:r>
            <a:r>
              <a:rPr lang="en-US" sz="2200" b="0" dirty="0" err="1" smtClean="0"/>
              <a:t>minikube</a:t>
            </a:r>
            <a:r>
              <a:rPr lang="en-US" sz="2200" b="0" dirty="0" smtClean="0"/>
              <a:t> or a cluster on a private network in which sharing is not a concern, the default installation – which applies no security configuration – is fine, and it’s definitely the easiest.</a:t>
            </a:r>
            <a:endParaRPr lang="en-US" sz="2200" dirty="0" smtClean="0"/>
          </a:p>
          <a:p>
            <a:r>
              <a:rPr lang="en-US" dirty="0" smtClean="0"/>
              <a:t>For Production</a:t>
            </a:r>
            <a:r>
              <a:rPr lang="en-US" baseline="0" dirty="0" smtClean="0"/>
              <a:t> install - </a:t>
            </a:r>
            <a:r>
              <a:rPr lang="en-US" sz="1200" b="0" dirty="0" smtClean="0"/>
              <a:t>production clusters requires</a:t>
            </a:r>
            <a:r>
              <a:rPr lang="en-US" sz="1200" b="0" baseline="0" dirty="0" smtClean="0"/>
              <a:t> extra security and </a:t>
            </a:r>
            <a:r>
              <a:rPr lang="en-US" sz="1200" b="0" dirty="0" smtClean="0"/>
              <a:t>you must take extra steps to secure your installation to prevent careless or malicious actors from damaging the cluster or its data.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16</a:t>
            </a:fld>
            <a:endParaRPr lang="en-US"/>
          </a:p>
        </p:txBody>
      </p:sp>
    </p:spTree>
    <p:extLst>
      <p:ext uri="{BB962C8B-B14F-4D97-AF65-F5344CB8AC3E}">
        <p14:creationId xmlns:p14="http://schemas.microsoft.com/office/powerpoint/2010/main" val="82566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typical install for n</a:t>
            </a:r>
            <a:r>
              <a:rPr lang="en-US" dirty="0" smtClean="0"/>
              <a:t>on-production/unsecure</a:t>
            </a:r>
            <a:r>
              <a:rPr lang="en-US" baseline="0" dirty="0" smtClean="0"/>
              <a:t> cluster</a:t>
            </a:r>
            <a:r>
              <a:rPr lang="en-US" dirty="0" smtClean="0"/>
              <a:t> or test or</a:t>
            </a:r>
            <a:r>
              <a:rPr lang="en-US" baseline="0" dirty="0" smtClean="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173685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typical install for n</a:t>
            </a:r>
            <a:r>
              <a:rPr lang="en-US" dirty="0" smtClean="0"/>
              <a:t>on-production/unsecure</a:t>
            </a:r>
            <a:r>
              <a:rPr lang="en-US" baseline="0" dirty="0" smtClean="0"/>
              <a:t> cluster</a:t>
            </a:r>
            <a:r>
              <a:rPr lang="en-US" dirty="0" smtClean="0"/>
              <a:t> or test or</a:t>
            </a:r>
            <a:r>
              <a:rPr lang="en-US" baseline="0" dirty="0" smtClean="0"/>
              <a:t> development environment.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a:p>
        </p:txBody>
      </p:sp>
    </p:spTree>
    <p:extLst>
      <p:ext uri="{BB962C8B-B14F-4D97-AF65-F5344CB8AC3E}">
        <p14:creationId xmlns:p14="http://schemas.microsoft.com/office/powerpoint/2010/main" val="201866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installation of Helm</a:t>
            </a:r>
            <a:r>
              <a:rPr lang="en-US" baseline="0" dirty="0" smtClean="0"/>
              <a:t> is </a:t>
            </a:r>
            <a:r>
              <a:rPr lang="en-US" dirty="0" smtClean="0"/>
              <a:t>completely appropriate to use this type of installation when you are working against a cluster with no or very few security concerns, such as local development with </a:t>
            </a:r>
            <a:r>
              <a:rPr lang="en-US" dirty="0" err="1" smtClean="0"/>
              <a:t>Minikube</a:t>
            </a:r>
            <a:r>
              <a:rPr lang="en-US" dirty="0" smtClean="0"/>
              <a:t> or with a cluster that is well-secured in a private network with no data-sharing or no other users or teams. However for cases where</a:t>
            </a:r>
            <a:r>
              <a:rPr lang="en-US" baseline="0" dirty="0" smtClean="0"/>
              <a:t> c</a:t>
            </a:r>
            <a:r>
              <a:rPr lang="en-US" dirty="0" smtClean="0"/>
              <a:t>lusters that are exposed to uncontrolled network environments: either untrusted network actors can access the cluster, or untrusted applications that can access the network environment</a:t>
            </a:r>
            <a:r>
              <a:rPr lang="en-US" baseline="0" dirty="0" smtClean="0"/>
              <a:t> O</a:t>
            </a:r>
            <a:r>
              <a:rPr lang="en-US" dirty="0" smtClean="0"/>
              <a:t>R clusters that are for many people to use -- </a:t>
            </a:r>
            <a:r>
              <a:rPr lang="en-US" i="1" dirty="0" smtClean="0"/>
              <a:t>multitenant</a:t>
            </a:r>
            <a:r>
              <a:rPr lang="en-US" dirty="0" smtClean="0"/>
              <a:t> clusters -- as a shared environment,</a:t>
            </a:r>
            <a:r>
              <a:rPr lang="en-US" baseline="0" dirty="0" smtClean="0"/>
              <a:t> it is highly recommended to secure the Helm. This slide gives high level overview of areas to consider to secure the Helm tiller </a:t>
            </a:r>
            <a:r>
              <a:rPr lang="en-US" baseline="0" smtClean="0"/>
              <a:t>or server.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650273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by now we have Helm installed</a:t>
            </a:r>
            <a:r>
              <a:rPr lang="en-US" baseline="0" dirty="0" smtClean="0"/>
              <a:t> and we have also provided an example of deploying workloads via using “helm install” command. This slide provides a high level view of what are some other common helm commands and how to get a full list of commands by using “helm </a:t>
            </a:r>
            <a:r>
              <a:rPr lang="mr-IN" baseline="0" dirty="0" smtClean="0"/>
              <a:t>–</a:t>
            </a:r>
            <a:r>
              <a:rPr lang="en-US" baseline="0" dirty="0" smtClean="0"/>
              <a:t>help”.</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68242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overview</a:t>
            </a:r>
            <a:r>
              <a:rPr lang="en-US" baseline="0" dirty="0" smtClean="0"/>
              <a:t> of what this presentation is about. The knowledge of containers and Kubernetes are required/pre-requisite, but we will give a high level overview of what they are. Afterwards, we will focus on Helm. At the end we will show some important differences between deploying workloads into a Kubernetes cluster using Kubectl (the Kubernetes client) and Helm. We then show the open source side of the Helm followed by a demonstration of Helm chart deployment for guestbook application.</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100135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the differences in using Kubectl (or </a:t>
            </a:r>
            <a:r>
              <a:rPr lang="en-US" baseline="0" dirty="0" err="1" smtClean="0"/>
              <a:t>kubernetes</a:t>
            </a:r>
            <a:r>
              <a:rPr lang="en-US" baseline="0" dirty="0" smtClean="0"/>
              <a:t> APIs) vs Helm in three important areas </a:t>
            </a:r>
            <a:r>
              <a:rPr lang="mr-IN" baseline="0" dirty="0" smtClean="0"/>
              <a:t>–</a:t>
            </a:r>
            <a:r>
              <a:rPr lang="en-US" baseline="0" dirty="0" smtClean="0"/>
              <a:t> deployment, upgrade/rollback and sharing the Kubernetes resource definitions.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1394169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deck has considered current Helm version i.e. Helm 2. However, new release Helm 3 will have some major changes and new links are available to track milestones. This slides is related to it.</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869331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an informative</a:t>
            </a:r>
            <a:r>
              <a:rPr lang="en-US" baseline="0" dirty="0" smtClean="0"/>
              <a:t> slide showcasing open source side of the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24</a:t>
            </a:fld>
            <a:endParaRPr lang="en-US"/>
          </a:p>
        </p:txBody>
      </p:sp>
    </p:spTree>
    <p:extLst>
      <p:ext uri="{BB962C8B-B14F-4D97-AF65-F5344CB8AC3E}">
        <p14:creationId xmlns:p14="http://schemas.microsoft.com/office/powerpoint/2010/main" val="80222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198863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learn Helm, a basic knowledge of Containers in general and Kubernetes in particular is required.</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3</a:t>
            </a:fld>
            <a:endParaRPr lang="en-US"/>
          </a:p>
        </p:txBody>
      </p:sp>
    </p:spTree>
    <p:extLst>
      <p:ext uri="{BB962C8B-B14F-4D97-AF65-F5344CB8AC3E}">
        <p14:creationId xmlns:p14="http://schemas.microsoft.com/office/powerpoint/2010/main" val="24784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Kuber101 link</a:t>
            </a:r>
            <a:r>
              <a:rPr lang="en-US" baseline="0" dirty="0" smtClean="0"/>
              <a:t> providers good education on Kubernetes.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119863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talk about what is helm.</a:t>
            </a:r>
            <a:r>
              <a:rPr lang="en-US" baseline="0" dirty="0" smtClean="0"/>
              <a:t> You can Helm a tool or package manager for the Kubernetes for deployment and management of applications into a Kubernetes cluster. The Helm is a all about charts - a chart is a package of Kubernetes resource definitions along with any dependencies, pre-defined values and definition of Chart itself.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164370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makes it easy to use Kubernetes. This slide shows</a:t>
            </a:r>
            <a:r>
              <a:rPr lang="en-US" baseline="0" dirty="0" smtClean="0"/>
              <a:t> benefits of Helm.</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46982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Before we go further, you may want to know these keywords.</a:t>
            </a:r>
            <a:r>
              <a:rPr lang="en-US" b="0" baseline="0" dirty="0" smtClean="0"/>
              <a:t> </a:t>
            </a:r>
            <a:r>
              <a:rPr lang="en-US" b="0" dirty="0" smtClean="0"/>
              <a:t>You will run into many glossary items but the most common once you need to know are these</a:t>
            </a:r>
            <a:r>
              <a:rPr lang="en-US" b="0" baseline="0" dirty="0" smtClean="0"/>
              <a:t> five.</a:t>
            </a:r>
            <a:endParaRPr lang="en-US" b="0" dirty="0" smtClean="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52876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Helm is a client-server</a:t>
            </a:r>
            <a:r>
              <a:rPr lang="en-US" baseline="0" dirty="0" smtClean="0"/>
              <a:t> architecture. Helm server is known as Tiller and Helm clients can interact with Tiller with client tool called helm.  Interestingly, Helm server is installed with Kubernetes cluster i.e. </a:t>
            </a:r>
            <a:r>
              <a:rPr lang="en-US" dirty="0" smtClean="0"/>
              <a:t>Tiller is</a:t>
            </a:r>
            <a:r>
              <a:rPr lang="en-US" baseline="0" dirty="0" smtClean="0"/>
              <a:t> installed as a pod in a </a:t>
            </a:r>
            <a:r>
              <a:rPr lang="en-US" baseline="0" dirty="0" err="1" smtClean="0"/>
              <a:t>kube</a:t>
            </a:r>
            <a:r>
              <a:rPr lang="en-US" baseline="0" dirty="0" smtClean="0"/>
              <a:t>-system namespace.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8</a:t>
            </a:fld>
            <a:endParaRPr lang="en-US"/>
          </a:p>
        </p:txBody>
      </p:sp>
    </p:spTree>
    <p:extLst>
      <p:ext uri="{BB962C8B-B14F-4D97-AF65-F5344CB8AC3E}">
        <p14:creationId xmlns:p14="http://schemas.microsoft.com/office/powerpoint/2010/main" val="5897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from Java background, y</a:t>
            </a:r>
            <a:r>
              <a:rPr lang="en-US" dirty="0" smtClean="0"/>
              <a:t>ou can think of Chart as a WAR file. The chart is</a:t>
            </a:r>
            <a:r>
              <a:rPr lang="en-US" baseline="0" dirty="0" smtClean="0"/>
              <a:t> a package of files with </a:t>
            </a:r>
            <a:r>
              <a:rPr lang="en-US" baseline="0" dirty="0" err="1" smtClean="0"/>
              <a:t>chart.yaml</a:t>
            </a:r>
            <a:r>
              <a:rPr lang="en-US" baseline="0" dirty="0" smtClean="0"/>
              <a:t> is a required manifest file describing the chart. </a:t>
            </a:r>
          </a:p>
          <a:p>
            <a:r>
              <a:rPr lang="en-US" baseline="0" dirty="0" smtClean="0"/>
              <a:t>Other files are optional, however, for a chart to be a valid Helm chart it also must have at least one chart/template either in the charts/template directory. </a:t>
            </a:r>
          </a:p>
          <a:p>
            <a:r>
              <a:rPr lang="en-US" baseline="0" dirty="0" smtClean="0"/>
              <a:t>The </a:t>
            </a:r>
            <a:r>
              <a:rPr lang="en-US" baseline="0" dirty="0" err="1" smtClean="0"/>
              <a:t>value.yaml</a:t>
            </a:r>
            <a:r>
              <a:rPr lang="en-US" baseline="0" dirty="0" smtClean="0"/>
              <a:t> file can have pre-defined values created by a chart author. The user of chart can override these values at runtime i.e. user can pass values when install a helm chart.</a:t>
            </a:r>
          </a:p>
          <a:p>
            <a:r>
              <a:rPr lang="en-US" sz="1200" b="0" dirty="0" err="1" smtClean="0"/>
              <a:t>NOTES.txt</a:t>
            </a:r>
            <a:r>
              <a:rPr lang="en-US" sz="1200" b="0" dirty="0" smtClean="0"/>
              <a:t> contains</a:t>
            </a:r>
            <a:r>
              <a:rPr lang="en-US" sz="1200" b="0" baseline="0" dirty="0" smtClean="0"/>
              <a:t> usage notes that the chart author wants to display to the user at the end of deployment of chart. </a:t>
            </a:r>
          </a:p>
          <a:p>
            <a:r>
              <a:rPr lang="en-US" sz="1200" b="0" dirty="0" smtClean="0"/>
              <a:t>_</a:t>
            </a:r>
            <a:r>
              <a:rPr lang="en-US" sz="1200" b="0" dirty="0" err="1" smtClean="0"/>
              <a:t>helpers.tpl</a:t>
            </a:r>
            <a:r>
              <a:rPr lang="en-US" sz="1200" b="0" dirty="0" smtClean="0"/>
              <a:t> allows to create reusable</a:t>
            </a:r>
            <a:r>
              <a:rPr lang="en-US" sz="1200" b="0" baseline="0" dirty="0" smtClean="0"/>
              <a:t> </a:t>
            </a:r>
            <a:r>
              <a:rPr lang="en-US" sz="1200" b="0" dirty="0" smtClean="0"/>
              <a:t>helper functions and</a:t>
            </a:r>
            <a:r>
              <a:rPr lang="en-US" sz="1200" b="0" baseline="0" dirty="0" smtClean="0"/>
              <a:t> variables using</a:t>
            </a:r>
            <a:r>
              <a:rPr lang="en-US" sz="1200" b="0" dirty="0" smtClean="0"/>
              <a:t> go</a:t>
            </a:r>
            <a:r>
              <a:rPr lang="en-US" sz="1200" b="0" baseline="0" dirty="0" smtClean="0"/>
              <a:t> templating </a:t>
            </a:r>
          </a:p>
          <a:p>
            <a:r>
              <a:rPr lang="en-US" sz="1200" b="0" baseline="0" dirty="0" smtClean="0"/>
              <a:t>requirements.yaml - </a:t>
            </a:r>
            <a:r>
              <a:rPr lang="en-US" sz="1200" b="0" i="0" u="none" strike="noStrike" kern="1200" dirty="0" smtClean="0">
                <a:solidFill>
                  <a:schemeClr val="tx1"/>
                </a:solidFill>
                <a:effectLst/>
                <a:latin typeface="+mn-lt"/>
                <a:ea typeface="+mn-ea"/>
                <a:cs typeface="+mn-cs"/>
              </a:rPr>
              <a:t>As the applications your packaging as charts increase in complexity, you might find you need to pull in a dependency such as a database. Helm allows you to specify sub-charts that will be created as part of the same release.</a:t>
            </a:r>
          </a:p>
          <a:p>
            <a:endParaRPr lang="en-US" b="0" dirty="0"/>
          </a:p>
        </p:txBody>
      </p:sp>
      <p:sp>
        <p:nvSpPr>
          <p:cNvPr id="4" name="Slide Number Placeholder 3"/>
          <p:cNvSpPr>
            <a:spLocks noGrp="1"/>
          </p:cNvSpPr>
          <p:nvPr>
            <p:ph type="sldNum" sz="quarter" idx="10"/>
          </p:nvPr>
        </p:nvSpPr>
        <p:spPr/>
        <p:txBody>
          <a:bodyPr/>
          <a:lstStyle/>
          <a:p>
            <a:fld id="{3D445AEF-66F2-8F4E-AF73-E138B1B3DC90}" type="slidenum">
              <a:rPr lang="en-US" smtClean="0"/>
              <a:t>10</a:t>
            </a:fld>
            <a:endParaRPr lang="en-US"/>
          </a:p>
        </p:txBody>
      </p:sp>
    </p:spTree>
    <p:extLst>
      <p:ext uri="{BB962C8B-B14F-4D97-AF65-F5344CB8AC3E}">
        <p14:creationId xmlns:p14="http://schemas.microsoft.com/office/powerpoint/2010/main" val="21700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7/12/18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7/12/18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7/12/18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7/12/18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7/12/18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7/12/18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7/12/18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 xmlns:a16="http://schemas.microsoft.com/office/drawing/2014/main"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charts" TargetMode="External"/><Relationship Id="rId4" Type="http://schemas.openxmlformats.org/officeDocument/2006/relationships/hyperlink" Target="https://github.com/IBM/charts"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IBM/helm101/tree/master/charts/guestboo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kubernetes/helm#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kubernetes/helm/blob/master/docs/securing_installation.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IBM/chart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elm/community/blob/master/helm-v3/000-helm-v3.md" TargetMode="External"/><Relationship Id="rId4" Type="http://schemas.openxmlformats.org/officeDocument/2006/relationships/hyperlink" Target="https://github.com/kubernetes/helm/milestones"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ubernetes/helm" TargetMode="External"/><Relationship Id="rId4" Type="http://schemas.openxmlformats.org/officeDocument/2006/relationships/hyperlink" Target="https://github.com/kubernetes/community/tree/master/sig-apps" TargetMode="External"/><Relationship Id="rId5" Type="http://schemas.openxmlformats.org/officeDocument/2006/relationships/hyperlink" Target="https://lists.cncf.io/g/cncf-kubernetes-helm" TargetMode="External"/><Relationship Id="rId6" Type="http://schemas.openxmlformats.org/officeDocument/2006/relationships/hyperlink" Target="https://groups.google.com/forum/#!forum/kubernetes-sig-apps" TargetMode="External"/><Relationship Id="rId7" Type="http://schemas.openxmlformats.org/officeDocument/2006/relationships/hyperlink" Target="https://zoom.us/j/4526666954"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ibm.github.io/helm10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ibm.com/courses/all/docker-essentials-extend-your-apps-with-containers/"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IBM/kube1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Developer Advocacy </a:t>
            </a:r>
            <a:r>
              <a:rPr lang="en-US" dirty="0" smtClean="0"/>
              <a:t>- Helm</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18799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Structure </a:t>
            </a:r>
            <a:endParaRPr lang="en-US" dirty="0"/>
          </a:p>
        </p:txBody>
      </p:sp>
      <p:sp>
        <p:nvSpPr>
          <p:cNvPr id="3" name="Content Placeholder 2"/>
          <p:cNvSpPr>
            <a:spLocks noGrp="1"/>
          </p:cNvSpPr>
          <p:nvPr>
            <p:ph idx="1"/>
          </p:nvPr>
        </p:nvSpPr>
        <p:spPr>
          <a:xfrm>
            <a:off x="457200" y="1447800"/>
            <a:ext cx="7620000" cy="4953000"/>
          </a:xfrm>
        </p:spPr>
        <p:txBody>
          <a:bodyPr>
            <a:normAutofit/>
          </a:bodyPr>
          <a:lstStyle/>
          <a:p>
            <a:r>
              <a:rPr lang="en-US" sz="2000" b="0" dirty="0"/>
              <a:t>A chart is organized as a collection of files inside of a </a:t>
            </a:r>
            <a:r>
              <a:rPr lang="en-US" sz="2000" b="0" dirty="0" smtClean="0"/>
              <a:t>directory. The </a:t>
            </a:r>
            <a:r>
              <a:rPr lang="en-US" sz="2000" b="0" dirty="0"/>
              <a:t>directory name is the name of the </a:t>
            </a:r>
            <a:r>
              <a:rPr lang="en-US" sz="2000" b="0" dirty="0" smtClean="0"/>
              <a:t>chart e.g. guestbook. </a:t>
            </a:r>
          </a:p>
          <a:p>
            <a:r>
              <a:rPr lang="en-US" sz="2000" b="0" dirty="0" smtClean="0"/>
              <a:t>Inside of directory the expected file structure is, </a:t>
            </a:r>
            <a:endParaRPr lang="en-US" sz="2000" b="0" dirty="0"/>
          </a:p>
          <a:p>
            <a:endParaRPr lang="en-US" b="0"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10</a:t>
            </a:fld>
            <a:endParaRPr lang="en-US"/>
          </a:p>
        </p:txBody>
      </p:sp>
      <p:grpSp>
        <p:nvGrpSpPr>
          <p:cNvPr id="8" name="Group 7"/>
          <p:cNvGrpSpPr/>
          <p:nvPr/>
        </p:nvGrpSpPr>
        <p:grpSpPr>
          <a:xfrm>
            <a:off x="457200" y="2514600"/>
            <a:ext cx="7467600" cy="4487128"/>
            <a:chOff x="457200" y="2933102"/>
            <a:chExt cx="10569396" cy="4003911"/>
          </a:xfrm>
        </p:grpSpPr>
        <p:sp>
          <p:nvSpPr>
            <p:cNvPr id="5" name="Rounded Rectangle 4"/>
            <p:cNvSpPr/>
            <p:nvPr/>
          </p:nvSpPr>
          <p:spPr>
            <a:xfrm>
              <a:off x="457200" y="2933102"/>
              <a:ext cx="10569396" cy="346769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TextBox 5"/>
            <p:cNvSpPr txBox="1"/>
            <p:nvPr/>
          </p:nvSpPr>
          <p:spPr>
            <a:xfrm>
              <a:off x="685800" y="3476647"/>
              <a:ext cx="5595353" cy="3460366"/>
            </a:xfrm>
            <a:prstGeom prst="rect">
              <a:avLst/>
            </a:prstGeom>
            <a:noFill/>
          </p:spPr>
          <p:txBody>
            <a:bodyPr wrap="square" rtlCol="0">
              <a:spAutoFit/>
            </a:bodyPr>
            <a:lstStyle/>
            <a:p>
              <a:r>
                <a:rPr lang="en-US" sz="1600" b="1" dirty="0" err="1"/>
                <a:t>Chart.yaml</a:t>
              </a:r>
              <a:r>
                <a:rPr lang="en-US" sz="1600" dirty="0"/>
                <a:t> </a:t>
              </a:r>
              <a:r>
                <a:rPr lang="en-US" sz="1600" dirty="0" smtClean="0"/>
                <a:t>- A </a:t>
              </a:r>
              <a:r>
                <a:rPr lang="en-US" sz="1600" dirty="0"/>
                <a:t>YAML file containing information about the </a:t>
              </a:r>
              <a:r>
                <a:rPr lang="en-US" sz="1600" dirty="0" smtClean="0"/>
                <a:t>chart. </a:t>
              </a:r>
            </a:p>
            <a:p>
              <a:endParaRPr lang="en-US" sz="1600" b="1" dirty="0" smtClean="0"/>
            </a:p>
            <a:p>
              <a:r>
                <a:rPr lang="en-US" sz="1600" dirty="0" smtClean="0"/>
                <a:t>One of the </a:t>
              </a:r>
              <a:r>
                <a:rPr lang="en-US" sz="1600" b="1" dirty="0" smtClean="0"/>
                <a:t>charts</a:t>
              </a:r>
              <a:r>
                <a:rPr lang="en-US" sz="1600" dirty="0" smtClean="0"/>
                <a:t> or </a:t>
              </a:r>
              <a:r>
                <a:rPr lang="en-US" sz="1600" b="1" dirty="0" smtClean="0"/>
                <a:t>templates</a:t>
              </a:r>
              <a:r>
                <a:rPr lang="en-US" sz="1600" dirty="0" smtClean="0"/>
                <a:t> directory:</a:t>
              </a:r>
            </a:p>
            <a:p>
              <a:pPr marL="742950" lvl="1" indent="-285750">
                <a:buFont typeface="Arial" charset="0"/>
                <a:buChar char="•"/>
              </a:pPr>
              <a:r>
                <a:rPr lang="en-US" sz="1600" b="1" dirty="0" smtClean="0"/>
                <a:t>charts</a:t>
              </a:r>
              <a:r>
                <a:rPr lang="en-US" sz="1600" b="1" dirty="0"/>
                <a:t>/ </a:t>
              </a:r>
              <a:r>
                <a:rPr lang="en-US" sz="1600" dirty="0"/>
                <a:t>- A directory containing any charts upon which this chart </a:t>
              </a:r>
              <a:r>
                <a:rPr lang="en-US" sz="1600" dirty="0" smtClean="0"/>
                <a:t>depends.</a:t>
              </a:r>
            </a:p>
            <a:p>
              <a:pPr marL="742950" lvl="1" indent="-285750">
                <a:buFont typeface="Arial" charset="0"/>
                <a:buChar char="•"/>
              </a:pPr>
              <a:r>
                <a:rPr lang="en-US" sz="1600" b="1" dirty="0" smtClean="0"/>
                <a:t>templates</a:t>
              </a:r>
              <a:r>
                <a:rPr lang="en-US" sz="1600" b="1" dirty="0"/>
                <a:t>/ </a:t>
              </a:r>
              <a:r>
                <a:rPr lang="en-US" sz="1600" dirty="0"/>
                <a:t>- A directory of templates </a:t>
              </a:r>
              <a:r>
                <a:rPr lang="en-US" sz="1600" dirty="0" smtClean="0"/>
                <a:t>with Kubernetes </a:t>
              </a:r>
              <a:r>
                <a:rPr lang="en-US" sz="1600" dirty="0"/>
                <a:t>manifest </a:t>
              </a:r>
              <a:r>
                <a:rPr lang="en-US" sz="1600" dirty="0" smtClean="0"/>
                <a:t>files</a:t>
              </a:r>
              <a:r>
                <a:rPr lang="en-US" sz="1600" dirty="0"/>
                <a:t> </a:t>
              </a:r>
              <a:r>
                <a:rPr lang="en-US" sz="1600" dirty="0" smtClean="0"/>
                <a:t>or </a:t>
              </a:r>
              <a:r>
                <a:rPr lang="en-US" sz="1600" dirty="0"/>
                <a:t>that will generate valid Kubernetes manifest files </a:t>
              </a:r>
              <a:r>
                <a:rPr lang="en-US" sz="1600" dirty="0" smtClean="0"/>
                <a:t>when combine with </a:t>
              </a:r>
              <a:r>
                <a:rPr lang="en-US" sz="1600" dirty="0" err="1" smtClean="0"/>
                <a:t>values.yaml</a:t>
              </a:r>
              <a:r>
                <a:rPr lang="en-US" sz="1600" dirty="0" smtClean="0"/>
                <a:t>.</a:t>
              </a:r>
              <a:endParaRPr lang="en-US" sz="1600" dirty="0"/>
            </a:p>
            <a:p>
              <a:endParaRPr lang="en-US" dirty="0" smtClean="0"/>
            </a:p>
            <a:p>
              <a:endParaRPr lang="en-US" dirty="0"/>
            </a:p>
            <a:p>
              <a:r>
                <a:rPr lang="en-US" dirty="0" smtClean="0"/>
                <a:t> </a:t>
              </a:r>
            </a:p>
          </p:txBody>
        </p:sp>
        <p:sp>
          <p:nvSpPr>
            <p:cNvPr id="7" name="TextBox 6"/>
            <p:cNvSpPr txBox="1"/>
            <p:nvPr/>
          </p:nvSpPr>
          <p:spPr>
            <a:xfrm>
              <a:off x="6505064" y="3545197"/>
              <a:ext cx="4195410" cy="2773786"/>
            </a:xfrm>
            <a:prstGeom prst="rect">
              <a:avLst/>
            </a:prstGeom>
            <a:noFill/>
          </p:spPr>
          <p:txBody>
            <a:bodyPr wrap="square" rtlCol="0">
              <a:spAutoFit/>
            </a:bodyPr>
            <a:lstStyle/>
            <a:p>
              <a:r>
                <a:rPr lang="en-US" sz="1400" b="1" dirty="0" smtClean="0"/>
                <a:t>LICENSE</a:t>
              </a:r>
              <a:r>
                <a:rPr lang="en-US" sz="1400" dirty="0" smtClean="0"/>
                <a:t> - A </a:t>
              </a:r>
              <a:r>
                <a:rPr lang="en-US" sz="1400" dirty="0"/>
                <a:t>plain text file containing the license for the </a:t>
              </a:r>
              <a:r>
                <a:rPr lang="en-US" sz="1400" dirty="0" smtClean="0"/>
                <a:t>chart</a:t>
              </a:r>
            </a:p>
            <a:p>
              <a:r>
                <a:rPr lang="en-US" sz="1400" b="1" dirty="0" err="1" smtClean="0"/>
                <a:t>README.md</a:t>
              </a:r>
              <a:r>
                <a:rPr lang="en-US" sz="1400" dirty="0" smtClean="0"/>
                <a:t> - A </a:t>
              </a:r>
              <a:r>
                <a:rPr lang="en-US" sz="1400" dirty="0"/>
                <a:t>human-readable README file </a:t>
              </a:r>
              <a:endParaRPr lang="en-US" sz="1400" dirty="0" smtClean="0"/>
            </a:p>
            <a:p>
              <a:r>
                <a:rPr lang="en-US" sz="1400" b="1" dirty="0" smtClean="0"/>
                <a:t>requirements.yaml</a:t>
              </a:r>
              <a:r>
                <a:rPr lang="en-US" sz="1400" dirty="0" smtClean="0"/>
                <a:t> - A </a:t>
              </a:r>
              <a:r>
                <a:rPr lang="en-US" sz="1400" dirty="0"/>
                <a:t>YAML file listing dependencies for the chart </a:t>
              </a:r>
              <a:endParaRPr lang="en-US" sz="1400" dirty="0" smtClean="0"/>
            </a:p>
            <a:p>
              <a:r>
                <a:rPr lang="en-US" sz="1400" b="1" dirty="0" err="1" smtClean="0"/>
                <a:t>values.yaml</a:t>
              </a:r>
              <a:r>
                <a:rPr lang="en-US" sz="1400" dirty="0" smtClean="0"/>
                <a:t> </a:t>
              </a:r>
              <a:r>
                <a:rPr lang="en-US" sz="1400" dirty="0"/>
                <a:t>- The default configuration values for this </a:t>
              </a:r>
              <a:r>
                <a:rPr lang="en-US" sz="1400" dirty="0" smtClean="0"/>
                <a:t>chart</a:t>
              </a:r>
            </a:p>
            <a:p>
              <a:r>
                <a:rPr lang="en-US" sz="1400" b="1" dirty="0"/>
                <a:t>templates/</a:t>
              </a:r>
              <a:r>
                <a:rPr lang="en-US" sz="1400" b="1" dirty="0" err="1"/>
                <a:t>NOTES.txt</a:t>
              </a:r>
              <a:r>
                <a:rPr lang="en-US" sz="1400" dirty="0"/>
                <a:t> - A plain text file containing short usage notes</a:t>
              </a:r>
            </a:p>
            <a:p>
              <a:r>
                <a:rPr lang="en-US" sz="1400" b="1" dirty="0"/>
                <a:t>t</a:t>
              </a:r>
              <a:r>
                <a:rPr lang="en-US" sz="1400" b="1" dirty="0" smtClean="0"/>
                <a:t>emplate</a:t>
              </a:r>
              <a:r>
                <a:rPr lang="en-US" sz="1400" dirty="0" smtClean="0"/>
                <a:t>/</a:t>
              </a:r>
              <a:r>
                <a:rPr lang="en-US" sz="1400" b="1" dirty="0" smtClean="0"/>
                <a:t>_</a:t>
              </a:r>
              <a:r>
                <a:rPr lang="en-US" sz="1400" b="1" dirty="0" err="1" smtClean="0"/>
                <a:t>helpers.tpl</a:t>
              </a:r>
              <a:r>
                <a:rPr lang="en-US" sz="1400" b="1" dirty="0" smtClean="0"/>
                <a:t> </a:t>
              </a:r>
              <a:r>
                <a:rPr lang="mr-IN" sz="1400" dirty="0" smtClean="0"/>
                <a:t>–</a:t>
              </a:r>
              <a:r>
                <a:rPr lang="en-US" sz="1400" dirty="0" smtClean="0"/>
                <a:t> template helpers </a:t>
              </a:r>
              <a:r>
                <a:rPr lang="en-US" sz="1400" dirty="0"/>
                <a:t>that you can re-use throughout the chart</a:t>
              </a:r>
            </a:p>
            <a:p>
              <a:endParaRPr lang="en-US" sz="1400" dirty="0"/>
            </a:p>
          </p:txBody>
        </p:sp>
        <p:sp>
          <p:nvSpPr>
            <p:cNvPr id="10" name="TextBox 9"/>
            <p:cNvSpPr txBox="1"/>
            <p:nvPr/>
          </p:nvSpPr>
          <p:spPr>
            <a:xfrm>
              <a:off x="761998" y="3107315"/>
              <a:ext cx="2589866" cy="329559"/>
            </a:xfrm>
            <a:prstGeom prst="rect">
              <a:avLst/>
            </a:prstGeom>
            <a:noFill/>
          </p:spPr>
          <p:txBody>
            <a:bodyPr wrap="square" rtlCol="0">
              <a:spAutoFit/>
            </a:bodyPr>
            <a:lstStyle/>
            <a:p>
              <a:r>
                <a:rPr lang="en-US" b="1" dirty="0" smtClean="0"/>
                <a:t>Required files:</a:t>
              </a:r>
              <a:endParaRPr lang="en-US" b="1" dirty="0"/>
            </a:p>
          </p:txBody>
        </p:sp>
        <p:sp>
          <p:nvSpPr>
            <p:cNvPr id="11" name="TextBox 10"/>
            <p:cNvSpPr txBox="1"/>
            <p:nvPr/>
          </p:nvSpPr>
          <p:spPr>
            <a:xfrm>
              <a:off x="6505064" y="3131674"/>
              <a:ext cx="2605735" cy="329559"/>
            </a:xfrm>
            <a:prstGeom prst="rect">
              <a:avLst/>
            </a:prstGeom>
            <a:noFill/>
          </p:spPr>
          <p:txBody>
            <a:bodyPr wrap="square" rtlCol="0">
              <a:spAutoFit/>
            </a:bodyPr>
            <a:lstStyle/>
            <a:p>
              <a:r>
                <a:rPr lang="en-US" b="1" dirty="0" smtClean="0"/>
                <a:t>Optional files:</a:t>
              </a:r>
              <a:endParaRPr lang="en-US" b="1" dirty="0"/>
            </a:p>
          </p:txBody>
        </p:sp>
      </p:grpSp>
      <p:pic>
        <p:nvPicPr>
          <p:cNvPr id="9" name="Picture 8"/>
          <p:cNvPicPr>
            <a:picLocks noChangeAspect="1"/>
          </p:cNvPicPr>
          <p:nvPr/>
        </p:nvPicPr>
        <p:blipFill>
          <a:blip r:embed="rId3"/>
          <a:stretch>
            <a:fillRect/>
          </a:stretch>
        </p:blipFill>
        <p:spPr>
          <a:xfrm>
            <a:off x="8211523" y="2514600"/>
            <a:ext cx="3421388" cy="3856826"/>
          </a:xfrm>
          <a:prstGeom prst="rect">
            <a:avLst/>
          </a:prstGeom>
        </p:spPr>
      </p:pic>
    </p:spTree>
    <p:extLst>
      <p:ext uri="{BB962C8B-B14F-4D97-AF65-F5344CB8AC3E}">
        <p14:creationId xmlns:p14="http://schemas.microsoft.com/office/powerpoint/2010/main" val="1604716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Repository</a:t>
            </a:r>
            <a:endParaRPr lang="en-US" dirty="0"/>
          </a:p>
        </p:txBody>
      </p:sp>
      <p:sp>
        <p:nvSpPr>
          <p:cNvPr id="3" name="Content Placeholder 2"/>
          <p:cNvSpPr>
            <a:spLocks noGrp="1"/>
          </p:cNvSpPr>
          <p:nvPr>
            <p:ph idx="1"/>
          </p:nvPr>
        </p:nvSpPr>
        <p:spPr/>
        <p:txBody>
          <a:bodyPr>
            <a:normAutofit fontScale="92500" lnSpcReduction="10000"/>
          </a:bodyPr>
          <a:lstStyle/>
          <a:p>
            <a:r>
              <a:rPr lang="en-US" b="0" dirty="0" smtClean="0"/>
              <a:t>A</a:t>
            </a:r>
            <a:r>
              <a:rPr lang="en-US" b="0" dirty="0"/>
              <a:t> chart repository is an HTTP server that houses an </a:t>
            </a:r>
            <a:r>
              <a:rPr lang="en-US" dirty="0"/>
              <a:t>index.yaml</a:t>
            </a:r>
            <a:r>
              <a:rPr lang="en-US" b="0" dirty="0"/>
              <a:t> file and </a:t>
            </a:r>
            <a:r>
              <a:rPr lang="en-US" b="0" dirty="0" smtClean="0"/>
              <a:t>some </a:t>
            </a:r>
            <a:r>
              <a:rPr lang="en-US" b="0" dirty="0"/>
              <a:t>packaged </a:t>
            </a:r>
            <a:r>
              <a:rPr lang="en-US" b="0" dirty="0" smtClean="0"/>
              <a:t>charts</a:t>
            </a:r>
          </a:p>
          <a:p>
            <a:pPr lvl="1"/>
            <a:r>
              <a:rPr lang="en-US" dirty="0"/>
              <a:t>The index file contains </a:t>
            </a:r>
            <a:r>
              <a:rPr lang="en-US" dirty="0" smtClean="0"/>
              <a:t>information/metadata </a:t>
            </a:r>
            <a:r>
              <a:rPr lang="en-US" dirty="0"/>
              <a:t>about each chart in the </a:t>
            </a:r>
            <a:r>
              <a:rPr lang="en-US" dirty="0" smtClean="0"/>
              <a:t>repository</a:t>
            </a:r>
            <a:endParaRPr lang="en-US" b="0" dirty="0" smtClean="0"/>
          </a:p>
          <a:p>
            <a:r>
              <a:rPr lang="en-US" b="0" dirty="0" smtClean="0"/>
              <a:t>The preferred way of sharing chart is </a:t>
            </a:r>
            <a:r>
              <a:rPr lang="en-US" b="0" dirty="0"/>
              <a:t>by uploading them to a chart </a:t>
            </a:r>
            <a:r>
              <a:rPr lang="en-US" b="0" dirty="0" smtClean="0"/>
              <a:t>repository</a:t>
            </a:r>
          </a:p>
          <a:p>
            <a:r>
              <a:rPr lang="en-US" b="0" dirty="0" smtClean="0"/>
              <a:t>Use cloud provider or third party repository OR Create your own,</a:t>
            </a:r>
          </a:p>
          <a:p>
            <a:pPr lvl="1"/>
            <a:r>
              <a:rPr lang="en-US" sz="2200" b="0" dirty="0" smtClean="0"/>
              <a:t>A </a:t>
            </a:r>
            <a:r>
              <a:rPr lang="en-US" sz="2200" b="0" dirty="0"/>
              <a:t>valid chart repository must have an </a:t>
            </a:r>
            <a:r>
              <a:rPr lang="en-US" sz="2200" b="0" dirty="0" smtClean="0"/>
              <a:t>index.yaml file</a:t>
            </a:r>
          </a:p>
          <a:p>
            <a:pPr lvl="1"/>
            <a:r>
              <a:rPr lang="en-US" sz="2200" dirty="0" smtClean="0"/>
              <a:t>The</a:t>
            </a:r>
            <a:r>
              <a:rPr lang="en-US" sz="2200" dirty="0"/>
              <a:t> </a:t>
            </a:r>
            <a:r>
              <a:rPr lang="en-US" sz="2200" b="1" i="1" dirty="0" smtClean="0"/>
              <a:t>helm </a:t>
            </a:r>
            <a:r>
              <a:rPr lang="en-US" sz="2200" b="1" i="1" dirty="0"/>
              <a:t>repo </a:t>
            </a:r>
            <a:r>
              <a:rPr lang="en-US" sz="2200" b="1" i="1" dirty="0" smtClean="0"/>
              <a:t>index</a:t>
            </a:r>
            <a:r>
              <a:rPr lang="en-US" sz="2200" b="1" dirty="0"/>
              <a:t> </a:t>
            </a:r>
            <a:r>
              <a:rPr lang="en-US" sz="2200" dirty="0" smtClean="0"/>
              <a:t>will </a:t>
            </a:r>
            <a:r>
              <a:rPr lang="en-US" sz="2200" dirty="0"/>
              <a:t>generate an index file based on a given local directory that contains packaged </a:t>
            </a:r>
            <a:r>
              <a:rPr lang="en-US" sz="2200" dirty="0" smtClean="0"/>
              <a:t>charts</a:t>
            </a:r>
            <a:endParaRPr lang="en-US" sz="2200" b="0" dirty="0" smtClean="0"/>
          </a:p>
          <a:p>
            <a:r>
              <a:rPr lang="en-US" b="0" dirty="0" smtClean="0"/>
              <a:t>Add repo to your local environment </a:t>
            </a:r>
          </a:p>
          <a:p>
            <a:pPr lvl="1"/>
            <a:r>
              <a:rPr lang="en-US" sz="2200" b="1" i="1" dirty="0" smtClean="0"/>
              <a:t>helm </a:t>
            </a:r>
            <a:r>
              <a:rPr lang="en-US" sz="2200" b="1" i="1" dirty="0"/>
              <a:t>repo add </a:t>
            </a:r>
            <a:r>
              <a:rPr lang="en-US" sz="2200" b="1" i="1" dirty="0" err="1" smtClean="0"/>
              <a:t>myguestbook</a:t>
            </a:r>
            <a:r>
              <a:rPr lang="en-US" sz="2200" b="1" i="1" dirty="0" smtClean="0"/>
              <a:t> </a:t>
            </a:r>
            <a:r>
              <a:rPr lang="en-US" sz="2200" b="1" i="1" dirty="0"/>
              <a:t>https://</a:t>
            </a:r>
            <a:r>
              <a:rPr lang="en-US" sz="2200" b="1" i="1" dirty="0" err="1"/>
              <a:t>ibm.github.io</a:t>
            </a:r>
            <a:r>
              <a:rPr lang="en-US" sz="2200" b="1" i="1" dirty="0"/>
              <a:t>/helm101</a:t>
            </a:r>
            <a:r>
              <a:rPr lang="en-US" sz="2200" b="1" i="1" dirty="0" smtClean="0"/>
              <a:t>/ </a:t>
            </a:r>
          </a:p>
          <a:p>
            <a:pPr lvl="2"/>
            <a:r>
              <a:rPr lang="en-US" sz="2200" b="0" dirty="0" smtClean="0"/>
              <a:t>Where </a:t>
            </a:r>
            <a:r>
              <a:rPr lang="en-US" sz="2200" b="0" dirty="0" err="1" smtClean="0"/>
              <a:t>myguestbook</a:t>
            </a:r>
            <a:r>
              <a:rPr lang="en-US" sz="2200" b="0" dirty="0" smtClean="0"/>
              <a:t> is the name of local repo and https:// </a:t>
            </a:r>
            <a:r>
              <a:rPr lang="en-US" sz="2200" b="0" dirty="0" err="1" smtClean="0"/>
              <a:t>url</a:t>
            </a:r>
            <a:r>
              <a:rPr lang="en-US" sz="2200" b="0" dirty="0" smtClean="0"/>
              <a:t> provides the remote repository</a:t>
            </a:r>
          </a:p>
          <a:p>
            <a:pPr lvl="2"/>
            <a:r>
              <a:rPr lang="en-US" sz="2200" dirty="0" smtClean="0"/>
              <a:t>This downloads charts locally and allows you to search and install any of the charts without using the repository URL</a:t>
            </a:r>
          </a:p>
          <a:p>
            <a:pPr lvl="2"/>
            <a:r>
              <a:rPr lang="en-US" sz="2200" b="1" i="1" dirty="0" smtClean="0"/>
              <a:t>helm repo list </a:t>
            </a:r>
            <a:r>
              <a:rPr lang="en-US" sz="2200" b="0" dirty="0" smtClean="0"/>
              <a:t>provides list of available repositories locally</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11</a:t>
            </a:fld>
            <a:endParaRPr lang="en-US"/>
          </a:p>
        </p:txBody>
      </p:sp>
    </p:spTree>
    <p:extLst>
      <p:ext uri="{BB962C8B-B14F-4D97-AF65-F5344CB8AC3E}">
        <p14:creationId xmlns:p14="http://schemas.microsoft.com/office/powerpoint/2010/main" val="37714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charts?</a:t>
            </a:r>
            <a:endParaRPr lang="en-US" dirty="0"/>
          </a:p>
        </p:txBody>
      </p:sp>
      <p:sp>
        <p:nvSpPr>
          <p:cNvPr id="3" name="Content Placeholder 2"/>
          <p:cNvSpPr>
            <a:spLocks noGrp="1"/>
          </p:cNvSpPr>
          <p:nvPr>
            <p:ph idx="1"/>
          </p:nvPr>
        </p:nvSpPr>
        <p:spPr/>
        <p:txBody>
          <a:bodyPr>
            <a:normAutofit/>
          </a:bodyPr>
          <a:lstStyle/>
          <a:p>
            <a:r>
              <a:rPr lang="en-US" b="0" dirty="0" smtClean="0"/>
              <a:t>Charts resides into a Helm repository</a:t>
            </a:r>
          </a:p>
          <a:p>
            <a:pPr lvl="1"/>
            <a:r>
              <a:rPr lang="en-US" dirty="0" smtClean="0"/>
              <a:t>Helm upstream charts repository </a:t>
            </a:r>
          </a:p>
          <a:p>
            <a:pPr lvl="2"/>
            <a:r>
              <a:rPr lang="en-US" dirty="0">
                <a:hlinkClick r:id="rId3"/>
              </a:rPr>
              <a:t>https://github.com/kubernetes/charts</a:t>
            </a:r>
            <a:r>
              <a:rPr lang="en-US" dirty="0"/>
              <a:t> </a:t>
            </a:r>
            <a:endParaRPr lang="en-US" dirty="0" smtClean="0"/>
          </a:p>
          <a:p>
            <a:pPr lvl="2"/>
            <a:r>
              <a:rPr lang="en-US" dirty="0"/>
              <a:t>C</a:t>
            </a:r>
            <a:r>
              <a:rPr lang="en-US" dirty="0" smtClean="0"/>
              <a:t>ontains </a:t>
            </a:r>
            <a:r>
              <a:rPr lang="en-US" dirty="0"/>
              <a:t>several </a:t>
            </a:r>
            <a:r>
              <a:rPr lang="en-US" dirty="0" smtClean="0"/>
              <a:t>official </a:t>
            </a:r>
            <a:r>
              <a:rPr lang="en-US" dirty="0"/>
              <a:t>Helm </a:t>
            </a:r>
            <a:r>
              <a:rPr lang="en-US" dirty="0" smtClean="0"/>
              <a:t>charts.</a:t>
            </a:r>
          </a:p>
          <a:p>
            <a:pPr lvl="2"/>
            <a:r>
              <a:rPr lang="en-US" b="0" dirty="0" smtClean="0"/>
              <a:t>The </a:t>
            </a:r>
            <a:r>
              <a:rPr lang="en-US" b="0" dirty="0"/>
              <a:t>Charts in this repository are organized into two </a:t>
            </a:r>
            <a:r>
              <a:rPr lang="en-US" b="0" dirty="0" smtClean="0"/>
              <a:t>folders:</a:t>
            </a:r>
          </a:p>
          <a:p>
            <a:pPr lvl="3"/>
            <a:r>
              <a:rPr lang="en-US" b="0" dirty="0" smtClean="0"/>
              <a:t>Stable </a:t>
            </a:r>
            <a:r>
              <a:rPr lang="mr-IN" b="0" dirty="0" smtClean="0"/>
              <a:t>–</a:t>
            </a:r>
            <a:r>
              <a:rPr lang="en-US" b="0" dirty="0" smtClean="0"/>
              <a:t> ready to use</a:t>
            </a:r>
            <a:endParaRPr lang="en-US" dirty="0"/>
          </a:p>
          <a:p>
            <a:pPr lvl="3"/>
            <a:r>
              <a:rPr lang="en-US" b="0" dirty="0" smtClean="0"/>
              <a:t>Incubator </a:t>
            </a:r>
            <a:r>
              <a:rPr lang="mr-IN" b="0" dirty="0" smtClean="0"/>
              <a:t>–</a:t>
            </a:r>
            <a:r>
              <a:rPr lang="en-US" b="0" dirty="0" smtClean="0"/>
              <a:t> under active development</a:t>
            </a:r>
            <a:endParaRPr lang="en-US" dirty="0" smtClean="0"/>
          </a:p>
          <a:p>
            <a:pPr lvl="1"/>
            <a:r>
              <a:rPr lang="en-US" dirty="0" smtClean="0"/>
              <a:t>IBM provided Helm charts</a:t>
            </a:r>
          </a:p>
          <a:p>
            <a:pPr lvl="2"/>
            <a:r>
              <a:rPr lang="en-US" dirty="0" smtClean="0">
                <a:hlinkClick r:id="rId4"/>
              </a:rPr>
              <a:t>https</a:t>
            </a:r>
            <a:r>
              <a:rPr lang="en-US" dirty="0">
                <a:hlinkClick r:id="rId4"/>
              </a:rPr>
              <a:t>://</a:t>
            </a:r>
            <a:r>
              <a:rPr lang="en-US" dirty="0" smtClean="0">
                <a:hlinkClick r:id="rId4"/>
              </a:rPr>
              <a:t>github.com/IBM/charts</a:t>
            </a:r>
            <a:endParaRPr lang="en-US" dirty="0"/>
          </a:p>
          <a:p>
            <a:pPr lvl="2"/>
            <a:r>
              <a:rPr lang="en-US" dirty="0" smtClean="0"/>
              <a:t>Charts for IBM and third party applications</a:t>
            </a:r>
          </a:p>
          <a:p>
            <a:pPr lvl="1"/>
            <a:r>
              <a:rPr lang="en-US" dirty="0" smtClean="0"/>
              <a:t>Various cloud provider repositories </a:t>
            </a:r>
          </a:p>
          <a:p>
            <a:pPr lvl="1"/>
            <a:r>
              <a:rPr lang="en-US" dirty="0" smtClean="0"/>
              <a:t>Individually owned repository </a:t>
            </a:r>
          </a:p>
          <a:p>
            <a:pPr lvl="1"/>
            <a:r>
              <a:rPr lang="en-US" dirty="0"/>
              <a:t>Local </a:t>
            </a:r>
            <a:r>
              <a:rPr lang="en-US" dirty="0" smtClean="0"/>
              <a:t>repository</a:t>
            </a:r>
          </a:p>
          <a:p>
            <a:pPr lvl="2"/>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12</a:t>
            </a:fld>
            <a:endParaRPr lang="en-US"/>
          </a:p>
        </p:txBody>
      </p:sp>
    </p:spTree>
    <p:extLst>
      <p:ext uri="{BB962C8B-B14F-4D97-AF65-F5344CB8AC3E}">
        <p14:creationId xmlns:p14="http://schemas.microsoft.com/office/powerpoint/2010/main" val="173664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Guestbook chart walkthrough</a:t>
            </a:r>
            <a:endParaRPr lang="en-US" dirty="0"/>
          </a:p>
        </p:txBody>
      </p:sp>
      <p:sp>
        <p:nvSpPr>
          <p:cNvPr id="3" name="Content Placeholder 2"/>
          <p:cNvSpPr>
            <a:spLocks noGrp="1"/>
          </p:cNvSpPr>
          <p:nvPr>
            <p:ph idx="1"/>
          </p:nvPr>
        </p:nvSpPr>
        <p:spPr/>
        <p:txBody>
          <a:bodyPr/>
          <a:lstStyle/>
          <a:p>
            <a:r>
              <a:rPr lang="en-US" b="0" dirty="0">
                <a:hlinkClick r:id="rId3"/>
              </a:rPr>
              <a:t>https://</a:t>
            </a:r>
            <a:r>
              <a:rPr lang="en-US" b="0" dirty="0" smtClean="0">
                <a:hlinkClick r:id="rId3"/>
              </a:rPr>
              <a:t>github.com/IBM/helm101/tree/master/charts/guestbook</a:t>
            </a:r>
            <a:r>
              <a:rPr lang="en-US" b="0" dirty="0" smtClean="0"/>
              <a:t> </a:t>
            </a:r>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13</a:t>
            </a:fld>
            <a:endParaRPr lang="en-US"/>
          </a:p>
        </p:txBody>
      </p:sp>
    </p:spTree>
    <p:extLst>
      <p:ext uri="{BB962C8B-B14F-4D97-AF65-F5344CB8AC3E}">
        <p14:creationId xmlns:p14="http://schemas.microsoft.com/office/powerpoint/2010/main" val="2093242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Release</a:t>
            </a:r>
            <a:endParaRPr lang="en-US" dirty="0"/>
          </a:p>
        </p:txBody>
      </p:sp>
      <p:sp>
        <p:nvSpPr>
          <p:cNvPr id="3" name="Content Placeholder 2"/>
          <p:cNvSpPr>
            <a:spLocks noGrp="1"/>
          </p:cNvSpPr>
          <p:nvPr>
            <p:ph idx="1"/>
          </p:nvPr>
        </p:nvSpPr>
        <p:spPr/>
        <p:txBody>
          <a:bodyPr>
            <a:normAutofit/>
          </a:bodyPr>
          <a:lstStyle/>
          <a:p>
            <a:r>
              <a:rPr lang="en-US" b="0" dirty="0" smtClean="0"/>
              <a:t>When </a:t>
            </a:r>
            <a:r>
              <a:rPr lang="en-US" b="0" dirty="0"/>
              <a:t>a chart is installed, Helm creates a </a:t>
            </a:r>
            <a:r>
              <a:rPr lang="en-US" b="0" i="1" dirty="0"/>
              <a:t>release</a:t>
            </a:r>
            <a:r>
              <a:rPr lang="en-US" b="0" dirty="0"/>
              <a:t> to track that </a:t>
            </a:r>
            <a:r>
              <a:rPr lang="en-US" b="0" dirty="0" smtClean="0"/>
              <a:t>installation</a:t>
            </a:r>
          </a:p>
          <a:p>
            <a:pPr lvl="1"/>
            <a:r>
              <a:rPr lang="en-US" dirty="0" smtClean="0"/>
              <a:t>A </a:t>
            </a:r>
            <a:r>
              <a:rPr lang="en-US" dirty="0"/>
              <a:t>single chart may be installed many times into the same cluster using different </a:t>
            </a:r>
            <a:r>
              <a:rPr lang="en-US" dirty="0" smtClean="0"/>
              <a:t>releases</a:t>
            </a:r>
          </a:p>
          <a:p>
            <a:pPr lvl="2"/>
            <a:r>
              <a:rPr lang="en-US" dirty="0" smtClean="0"/>
              <a:t>Let’s say you need </a:t>
            </a:r>
            <a:r>
              <a:rPr lang="en-US" dirty="0"/>
              <a:t>multiple, independent</a:t>
            </a:r>
            <a:r>
              <a:rPr lang="en-US" dirty="0" smtClean="0"/>
              <a:t>, instance of database on a same cluster</a:t>
            </a:r>
          </a:p>
          <a:p>
            <a:pPr lvl="3"/>
            <a:r>
              <a:rPr lang="en-US" dirty="0" smtClean="0"/>
              <a:t>You can reuse the same chart that can deploy a database by specifying different release names</a:t>
            </a:r>
          </a:p>
          <a:p>
            <a:pPr lvl="4"/>
            <a:r>
              <a:rPr lang="en-US" b="1" i="1" dirty="0" smtClean="0"/>
              <a:t>helm install --name redis1 stable/</a:t>
            </a:r>
            <a:r>
              <a:rPr lang="en-US" b="1" i="1" dirty="0" err="1" smtClean="0"/>
              <a:t>redis</a:t>
            </a:r>
            <a:endParaRPr lang="en-US" b="1" i="1" dirty="0" smtClean="0"/>
          </a:p>
          <a:p>
            <a:pPr lvl="4"/>
            <a:r>
              <a:rPr lang="en-US" b="1" i="1" dirty="0" smtClean="0"/>
              <a:t>helm install --name redis2 stable/</a:t>
            </a:r>
            <a:r>
              <a:rPr lang="en-US" b="1" i="1" dirty="0" err="1" smtClean="0"/>
              <a:t>redis</a:t>
            </a:r>
            <a:endParaRPr lang="en-US" b="1" i="1" dirty="0" smtClean="0"/>
          </a:p>
          <a:p>
            <a:pPr lvl="1"/>
            <a:r>
              <a:rPr lang="en-US" dirty="0" smtClean="0"/>
              <a:t>A single release can be upgraded or rolled back multiple times</a:t>
            </a:r>
          </a:p>
          <a:p>
            <a:pPr lvl="2"/>
            <a:r>
              <a:rPr lang="en-US" sz="2200" dirty="0" smtClean="0"/>
              <a:t>A sequential counter is used to track releases as they change</a:t>
            </a:r>
          </a:p>
          <a:p>
            <a:pPr lvl="2"/>
            <a:r>
              <a:rPr lang="en-US" dirty="0"/>
              <a:t>After a first helm install, a release will have </a:t>
            </a:r>
            <a:r>
              <a:rPr lang="en-US" i="1" dirty="0"/>
              <a:t>release number</a:t>
            </a:r>
            <a:r>
              <a:rPr lang="en-US" dirty="0"/>
              <a:t> 1 </a:t>
            </a:r>
          </a:p>
          <a:p>
            <a:pPr lvl="2"/>
            <a:r>
              <a:rPr lang="en-US" dirty="0"/>
              <a:t>Each time a release is upgraded, the release number will be incremented</a:t>
            </a:r>
          </a:p>
          <a:p>
            <a:pPr lvl="2"/>
            <a:r>
              <a:rPr lang="en-US" dirty="0"/>
              <a:t>Since release history is stored, a release can also be </a:t>
            </a:r>
            <a:r>
              <a:rPr lang="en-US" i="1" dirty="0"/>
              <a:t>rolled back</a:t>
            </a:r>
            <a:r>
              <a:rPr lang="en-US" dirty="0"/>
              <a:t> to a previous release</a:t>
            </a:r>
          </a:p>
          <a:p>
            <a:pPr lvl="2"/>
            <a:endParaRPr lang="en-US" sz="2200"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14</a:t>
            </a:fld>
            <a:endParaRPr lang="en-US"/>
          </a:p>
        </p:txBody>
      </p:sp>
    </p:spTree>
    <p:extLst>
      <p:ext uri="{BB962C8B-B14F-4D97-AF65-F5344CB8AC3E}">
        <p14:creationId xmlns:p14="http://schemas.microsoft.com/office/powerpoint/2010/main" val="207198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and Rollback</a:t>
            </a:r>
            <a:endParaRPr lang="en-US" dirty="0"/>
          </a:p>
        </p:txBody>
      </p:sp>
      <p:sp>
        <p:nvSpPr>
          <p:cNvPr id="3" name="Content Placeholder 2"/>
          <p:cNvSpPr>
            <a:spLocks noGrp="1"/>
          </p:cNvSpPr>
          <p:nvPr>
            <p:ph idx="1"/>
          </p:nvPr>
        </p:nvSpPr>
        <p:spPr/>
        <p:txBody>
          <a:bodyPr>
            <a:normAutofit/>
          </a:bodyPr>
          <a:lstStyle/>
          <a:p>
            <a:r>
              <a:rPr lang="en-US" sz="3200" b="0" dirty="0" smtClean="0"/>
              <a:t>Upgrade</a:t>
            </a:r>
          </a:p>
          <a:p>
            <a:pPr lvl="1"/>
            <a:r>
              <a:rPr lang="en-US" b="1" i="1" dirty="0" smtClean="0"/>
              <a:t>helm </a:t>
            </a:r>
            <a:r>
              <a:rPr lang="en-US" b="1" i="1" dirty="0"/>
              <a:t>upgrade </a:t>
            </a:r>
            <a:r>
              <a:rPr lang="en-US" b="1" i="1" dirty="0" smtClean="0"/>
              <a:t>&lt;RELEASE&gt; &lt;CHART&gt;</a:t>
            </a:r>
          </a:p>
          <a:p>
            <a:pPr lvl="1"/>
            <a:r>
              <a:rPr lang="en-US" dirty="0" smtClean="0"/>
              <a:t>This will upgrade existing deployment of specified release</a:t>
            </a:r>
            <a:endParaRPr lang="en-US" sz="3200" b="0" dirty="0" smtClean="0"/>
          </a:p>
          <a:p>
            <a:r>
              <a:rPr lang="en-US" sz="3200" b="0" dirty="0" smtClean="0"/>
              <a:t>Rollback</a:t>
            </a:r>
          </a:p>
          <a:p>
            <a:pPr lvl="1"/>
            <a:r>
              <a:rPr lang="en-US" b="1" i="1" dirty="0" smtClean="0"/>
              <a:t>helm </a:t>
            </a:r>
            <a:r>
              <a:rPr lang="en-US" b="1" i="1" dirty="0"/>
              <a:t>rollback </a:t>
            </a:r>
            <a:r>
              <a:rPr lang="en-US" b="1" i="1" dirty="0" smtClean="0"/>
              <a:t>&lt;built-in-flags&gt; &lt;RELEASE&gt; &lt;REVISION&gt;</a:t>
            </a:r>
            <a:endParaRPr lang="en-US" b="1" i="1" dirty="0"/>
          </a:p>
          <a:p>
            <a:pPr lvl="1"/>
            <a:r>
              <a:rPr lang="en-US" dirty="0" smtClean="0"/>
              <a:t>This will rollback a helm deployment to the specified revision number</a:t>
            </a:r>
          </a:p>
          <a:p>
            <a:pPr lvl="1"/>
            <a:r>
              <a:rPr lang="en-US" dirty="0"/>
              <a:t>To see revision numbers, run </a:t>
            </a:r>
            <a:r>
              <a:rPr lang="en-US" b="1" i="1" dirty="0" smtClean="0"/>
              <a:t>helm </a:t>
            </a:r>
            <a:r>
              <a:rPr lang="en-US" b="1" i="1" dirty="0"/>
              <a:t>history </a:t>
            </a:r>
            <a:r>
              <a:rPr lang="en-US" b="1" i="1" dirty="0" smtClean="0"/>
              <a:t>&lt;RELEASE&gt;</a:t>
            </a:r>
            <a:endParaRPr lang="en-US" b="1" i="1" dirty="0"/>
          </a:p>
          <a:p>
            <a:r>
              <a:rPr lang="en-US" b="0" i="1" dirty="0" smtClean="0"/>
              <a:t>Get the history of upgrades and rollbacks</a:t>
            </a:r>
          </a:p>
          <a:p>
            <a:pPr lvl="1"/>
            <a:r>
              <a:rPr lang="en-US" b="1" i="1" dirty="0" smtClean="0"/>
              <a:t>helm </a:t>
            </a:r>
            <a:r>
              <a:rPr lang="en-US" b="1" i="1" dirty="0"/>
              <a:t>history </a:t>
            </a:r>
            <a:r>
              <a:rPr lang="en-US" b="1" dirty="0" smtClean="0"/>
              <a:t>&lt;</a:t>
            </a:r>
            <a:r>
              <a:rPr lang="en-US" b="1" dirty="0"/>
              <a:t> </a:t>
            </a:r>
            <a:r>
              <a:rPr lang="en-US" b="1" dirty="0" smtClean="0"/>
              <a:t>RELEASE&gt;</a:t>
            </a:r>
            <a:endParaRPr lang="en-US" b="1" dirty="0"/>
          </a:p>
        </p:txBody>
      </p:sp>
      <p:sp>
        <p:nvSpPr>
          <p:cNvPr id="4" name="Slide Number Placeholder 3"/>
          <p:cNvSpPr>
            <a:spLocks noGrp="1"/>
          </p:cNvSpPr>
          <p:nvPr>
            <p:ph type="sldNum" sz="quarter" idx="12"/>
          </p:nvPr>
        </p:nvSpPr>
        <p:spPr/>
        <p:txBody>
          <a:bodyPr/>
          <a:lstStyle/>
          <a:p>
            <a:fld id="{D924A81F-5E2C-2E4D-A217-11B91391D3AF}" type="slidenum">
              <a:rPr lang="en-US" smtClean="0"/>
              <a:t>15</a:t>
            </a:fld>
            <a:endParaRPr lang="en-US"/>
          </a:p>
        </p:txBody>
      </p:sp>
    </p:spTree>
    <p:extLst>
      <p:ext uri="{BB962C8B-B14F-4D97-AF65-F5344CB8AC3E}">
        <p14:creationId xmlns:p14="http://schemas.microsoft.com/office/powerpoint/2010/main" val="2045198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Helm</a:t>
            </a:r>
            <a:endParaRPr lang="en-US" dirty="0"/>
          </a:p>
        </p:txBody>
      </p:sp>
      <p:sp>
        <p:nvSpPr>
          <p:cNvPr id="3" name="Content Placeholder 2"/>
          <p:cNvSpPr>
            <a:spLocks noGrp="1"/>
          </p:cNvSpPr>
          <p:nvPr>
            <p:ph idx="1"/>
          </p:nvPr>
        </p:nvSpPr>
        <p:spPr/>
        <p:txBody>
          <a:bodyPr>
            <a:normAutofit/>
          </a:bodyPr>
          <a:lstStyle/>
          <a:p>
            <a:r>
              <a:rPr lang="en-US" sz="3200" b="0" dirty="0" smtClean="0"/>
              <a:t>Things to consider</a:t>
            </a:r>
          </a:p>
          <a:p>
            <a:pPr lvl="1"/>
            <a:r>
              <a:rPr lang="en-US" sz="2800" b="0" dirty="0" smtClean="0"/>
              <a:t>There </a:t>
            </a:r>
            <a:r>
              <a:rPr lang="en-US" sz="2800" b="0" dirty="0"/>
              <a:t>are two parts to </a:t>
            </a:r>
            <a:r>
              <a:rPr lang="en-US" sz="2800" b="0" dirty="0" smtClean="0"/>
              <a:t>Helm install: </a:t>
            </a:r>
          </a:p>
          <a:p>
            <a:pPr lvl="2"/>
            <a:r>
              <a:rPr lang="en-US" b="0" dirty="0" smtClean="0"/>
              <a:t>Helm </a:t>
            </a:r>
            <a:r>
              <a:rPr lang="en-US" b="0" dirty="0"/>
              <a:t>client (</a:t>
            </a:r>
            <a:r>
              <a:rPr lang="en-US" dirty="0"/>
              <a:t>helm</a:t>
            </a:r>
            <a:r>
              <a:rPr lang="en-US" b="0" dirty="0" smtClean="0"/>
              <a:t>)</a:t>
            </a:r>
            <a:endParaRPr lang="en-US" dirty="0"/>
          </a:p>
          <a:p>
            <a:pPr lvl="2"/>
            <a:r>
              <a:rPr lang="en-US" b="0" dirty="0" smtClean="0"/>
              <a:t>Helm </a:t>
            </a:r>
            <a:r>
              <a:rPr lang="en-US" b="0" dirty="0"/>
              <a:t>server (</a:t>
            </a:r>
            <a:r>
              <a:rPr lang="en-US" b="0" dirty="0" smtClean="0"/>
              <a:t>Tiller)</a:t>
            </a:r>
          </a:p>
          <a:p>
            <a:pPr lvl="1"/>
            <a:r>
              <a:rPr lang="en-US" sz="2800" b="0" dirty="0" smtClean="0"/>
              <a:t>Both of them are separate installs</a:t>
            </a:r>
          </a:p>
          <a:p>
            <a:pPr lvl="1"/>
            <a:r>
              <a:rPr lang="en-US" sz="2800" dirty="0" smtClean="0"/>
              <a:t>A running Kubernetes cluster is a pre-requisite</a:t>
            </a:r>
            <a:endParaRPr lang="en-US" sz="2800" b="0"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16</a:t>
            </a:fld>
            <a:endParaRPr lang="en-US"/>
          </a:p>
        </p:txBody>
      </p:sp>
    </p:spTree>
    <p:extLst>
      <p:ext uri="{BB962C8B-B14F-4D97-AF65-F5344CB8AC3E}">
        <p14:creationId xmlns:p14="http://schemas.microsoft.com/office/powerpoint/2010/main" val="557553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Client Install</a:t>
            </a:r>
            <a:endParaRPr lang="en-US" dirty="0"/>
          </a:p>
        </p:txBody>
      </p:sp>
      <p:sp>
        <p:nvSpPr>
          <p:cNvPr id="3" name="Content Placeholder 2"/>
          <p:cNvSpPr>
            <a:spLocks noGrp="1"/>
          </p:cNvSpPr>
          <p:nvPr>
            <p:ph idx="1"/>
          </p:nvPr>
        </p:nvSpPr>
        <p:spPr/>
        <p:txBody>
          <a:bodyPr>
            <a:normAutofit/>
          </a:bodyPr>
          <a:lstStyle/>
          <a:p>
            <a:r>
              <a:rPr lang="en-US" b="0" dirty="0" smtClean="0"/>
              <a:t>Install Helm Client (helm)</a:t>
            </a:r>
          </a:p>
          <a:p>
            <a:pPr lvl="1"/>
            <a:r>
              <a:rPr lang="en-US" b="0" dirty="0"/>
              <a:t>Binary downloads of the Helm client can be found </a:t>
            </a:r>
            <a:r>
              <a:rPr lang="en-US" dirty="0" smtClean="0"/>
              <a:t>for the following OS</a:t>
            </a:r>
            <a:r>
              <a:rPr lang="en-US" b="0" dirty="0" smtClean="0"/>
              <a:t>:</a:t>
            </a:r>
            <a:endParaRPr lang="en-US" b="0" dirty="0"/>
          </a:p>
          <a:p>
            <a:pPr lvl="2"/>
            <a:r>
              <a:rPr lang="en-US" b="0" dirty="0"/>
              <a:t>OSX</a:t>
            </a:r>
          </a:p>
          <a:p>
            <a:pPr lvl="2"/>
            <a:r>
              <a:rPr lang="en-US" b="0" dirty="0"/>
              <a:t>Linux</a:t>
            </a:r>
          </a:p>
          <a:p>
            <a:pPr lvl="2"/>
            <a:r>
              <a:rPr lang="en-US" b="0" dirty="0" smtClean="0"/>
              <a:t>Windows</a:t>
            </a:r>
          </a:p>
          <a:p>
            <a:r>
              <a:rPr lang="en-US" b="0" dirty="0" smtClean="0"/>
              <a:t>Refer to the, </a:t>
            </a:r>
            <a:r>
              <a:rPr lang="en-US" dirty="0" smtClean="0">
                <a:hlinkClick r:id="rId3"/>
              </a:rPr>
              <a:t>https://github.com/kubernetes/helm#install</a:t>
            </a:r>
            <a:r>
              <a:rPr lang="en-US" dirty="0" smtClean="0"/>
              <a:t> </a:t>
            </a:r>
          </a:p>
          <a:p>
            <a:r>
              <a:rPr lang="en-US" b="0" dirty="0" smtClean="0"/>
              <a:t>You can also use package </a:t>
            </a:r>
            <a:r>
              <a:rPr lang="en-US" b="0" dirty="0"/>
              <a:t>manager:</a:t>
            </a:r>
          </a:p>
          <a:p>
            <a:pPr lvl="1"/>
            <a:r>
              <a:rPr lang="en-US" dirty="0" err="1" smtClean="0"/>
              <a:t>macOS</a:t>
            </a:r>
            <a:r>
              <a:rPr lang="en-US" dirty="0"/>
              <a:t> </a:t>
            </a:r>
            <a:r>
              <a:rPr lang="en-US" dirty="0" smtClean="0"/>
              <a:t>homebrew</a:t>
            </a:r>
            <a:r>
              <a:rPr lang="en-US" dirty="0"/>
              <a:t> </a:t>
            </a:r>
            <a:r>
              <a:rPr lang="en-US" dirty="0" smtClean="0"/>
              <a:t>users</a:t>
            </a:r>
          </a:p>
          <a:p>
            <a:pPr lvl="2"/>
            <a:r>
              <a:rPr lang="en-US" b="1" i="1" dirty="0" smtClean="0"/>
              <a:t>brew </a:t>
            </a:r>
            <a:r>
              <a:rPr lang="en-US" b="1" i="1" dirty="0"/>
              <a:t>install </a:t>
            </a:r>
            <a:r>
              <a:rPr lang="en-US" b="1" i="1" dirty="0" err="1" smtClean="0"/>
              <a:t>kubernetes</a:t>
            </a:r>
            <a:r>
              <a:rPr lang="en-US" b="1" i="1" dirty="0" smtClean="0"/>
              <a:t>-helm</a:t>
            </a:r>
            <a:endParaRPr lang="en-US" b="1" i="1" dirty="0"/>
          </a:p>
          <a:p>
            <a:pPr lvl="1"/>
            <a:r>
              <a:rPr lang="en-US" dirty="0" smtClean="0"/>
              <a:t>Windows chocolatey</a:t>
            </a:r>
            <a:r>
              <a:rPr lang="en-US" dirty="0"/>
              <a:t> </a:t>
            </a:r>
            <a:r>
              <a:rPr lang="en-US" dirty="0" smtClean="0"/>
              <a:t>users</a:t>
            </a:r>
          </a:p>
          <a:p>
            <a:pPr lvl="2"/>
            <a:r>
              <a:rPr lang="en-US" b="1" i="1" dirty="0" err="1" smtClean="0"/>
              <a:t>choco</a:t>
            </a:r>
            <a:r>
              <a:rPr lang="en-US" b="1" i="1" dirty="0" smtClean="0"/>
              <a:t> </a:t>
            </a:r>
            <a:r>
              <a:rPr lang="en-US" b="1" i="1" dirty="0"/>
              <a:t>install </a:t>
            </a:r>
            <a:r>
              <a:rPr lang="en-US" b="1" i="1" dirty="0" err="1" smtClean="0"/>
              <a:t>kubernetes</a:t>
            </a:r>
            <a:r>
              <a:rPr lang="en-US" b="1" i="1" dirty="0" smtClean="0"/>
              <a:t>-helm</a:t>
            </a:r>
            <a:endParaRPr lang="en-US" b="1" i="1" dirty="0"/>
          </a:p>
        </p:txBody>
      </p:sp>
      <p:sp>
        <p:nvSpPr>
          <p:cNvPr id="4" name="Slide Number Placeholder 3"/>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107374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Server Install</a:t>
            </a:r>
            <a:endParaRPr lang="en-US" dirty="0"/>
          </a:p>
        </p:txBody>
      </p:sp>
      <p:sp>
        <p:nvSpPr>
          <p:cNvPr id="3" name="Content Placeholder 2"/>
          <p:cNvSpPr>
            <a:spLocks noGrp="1"/>
          </p:cNvSpPr>
          <p:nvPr>
            <p:ph idx="1"/>
          </p:nvPr>
        </p:nvSpPr>
        <p:spPr/>
        <p:txBody>
          <a:bodyPr>
            <a:normAutofit/>
          </a:bodyPr>
          <a:lstStyle/>
          <a:p>
            <a:r>
              <a:rPr lang="en-US" b="0" dirty="0" smtClean="0"/>
              <a:t>Install Helm Server (Tiller) </a:t>
            </a:r>
          </a:p>
          <a:p>
            <a:pPr lvl="1"/>
            <a:r>
              <a:rPr lang="en-US" dirty="0" smtClean="0"/>
              <a:t>In order to use helm you need to install tiller which can be installed within your Kubernetes cluster or on its own where later is less common and mostly for development purpose</a:t>
            </a:r>
          </a:p>
          <a:p>
            <a:pPr lvl="1"/>
            <a:r>
              <a:rPr lang="en-US" dirty="0" smtClean="0"/>
              <a:t>The </a:t>
            </a:r>
            <a:r>
              <a:rPr lang="en-US" dirty="0"/>
              <a:t>easiest way to install Tiller is to initialize h</a:t>
            </a:r>
            <a:r>
              <a:rPr lang="en-US" dirty="0" smtClean="0"/>
              <a:t>elm. Initializing helm will install tiller in your Kubernetes cluster</a:t>
            </a:r>
          </a:p>
          <a:p>
            <a:pPr lvl="2"/>
            <a:r>
              <a:rPr lang="en-US" sz="2200" b="1" i="1" dirty="0" smtClean="0"/>
              <a:t>helm </a:t>
            </a:r>
            <a:r>
              <a:rPr lang="en-US" sz="2200" b="1" i="1" dirty="0" err="1" smtClean="0"/>
              <a:t>init</a:t>
            </a:r>
            <a:endParaRPr lang="en-US" sz="2200" b="1" i="1" dirty="0" smtClean="0"/>
          </a:p>
          <a:p>
            <a:pPr lvl="1"/>
            <a:r>
              <a:rPr lang="en-US" dirty="0" smtClean="0"/>
              <a:t>Need to upgrade tiller? </a:t>
            </a:r>
          </a:p>
          <a:p>
            <a:pPr lvl="2"/>
            <a:r>
              <a:rPr lang="en-US" sz="2200" b="1" i="1" dirty="0" smtClean="0"/>
              <a:t>helm </a:t>
            </a:r>
            <a:r>
              <a:rPr lang="en-US" sz="2200" b="1" i="1" dirty="0" err="1"/>
              <a:t>init</a:t>
            </a:r>
            <a:r>
              <a:rPr lang="en-US" sz="2200" b="1" i="1" dirty="0"/>
              <a:t> </a:t>
            </a:r>
            <a:r>
              <a:rPr lang="mr-IN" sz="2200" b="1" i="1" dirty="0" smtClean="0"/>
              <a:t>–</a:t>
            </a:r>
            <a:r>
              <a:rPr lang="en-US" sz="2200" b="1" i="1" dirty="0" smtClean="0"/>
              <a:t>upgrade</a:t>
            </a:r>
          </a:p>
          <a:p>
            <a:r>
              <a:rPr lang="en-US" b="0" dirty="0" smtClean="0"/>
              <a:t>Securing Helm server requires additional installation steps. </a:t>
            </a:r>
            <a:endParaRPr lang="en-US" sz="2400" b="0" dirty="0"/>
          </a:p>
          <a:p>
            <a:endParaRPr lang="en-US" i="1" dirty="0" smtClean="0"/>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1647371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Security Considerations</a:t>
            </a:r>
            <a:endParaRPr lang="en-US" dirty="0"/>
          </a:p>
        </p:txBody>
      </p:sp>
      <p:sp>
        <p:nvSpPr>
          <p:cNvPr id="3" name="Content Placeholder 2"/>
          <p:cNvSpPr>
            <a:spLocks noGrp="1"/>
          </p:cNvSpPr>
          <p:nvPr>
            <p:ph idx="1"/>
          </p:nvPr>
        </p:nvSpPr>
        <p:spPr/>
        <p:txBody>
          <a:bodyPr>
            <a:normAutofit fontScale="92500" lnSpcReduction="10000"/>
          </a:bodyPr>
          <a:lstStyle/>
          <a:p>
            <a:r>
              <a:rPr lang="en-US" sz="3000" b="0" dirty="0"/>
              <a:t>The main difference between non-secure and secure install is security of Tiller or Helm </a:t>
            </a:r>
            <a:r>
              <a:rPr lang="en-US" sz="3000" b="0" dirty="0" smtClean="0"/>
              <a:t>server</a:t>
            </a:r>
          </a:p>
          <a:p>
            <a:r>
              <a:rPr lang="en-US" sz="3000" b="0" dirty="0" smtClean="0"/>
              <a:t>Four </a:t>
            </a:r>
            <a:r>
              <a:rPr lang="en-US" sz="3000" b="0" dirty="0"/>
              <a:t>main areas to </a:t>
            </a:r>
            <a:r>
              <a:rPr lang="en-US" sz="3000" b="0" dirty="0" smtClean="0"/>
              <a:t>consider</a:t>
            </a:r>
          </a:p>
          <a:p>
            <a:pPr lvl="1"/>
            <a:r>
              <a:rPr lang="en-US" dirty="0" smtClean="0"/>
              <a:t>Role-based </a:t>
            </a:r>
            <a:r>
              <a:rPr lang="en-US" dirty="0"/>
              <a:t>access </a:t>
            </a:r>
            <a:r>
              <a:rPr lang="en-US" dirty="0" smtClean="0"/>
              <a:t>control (RBAC)</a:t>
            </a:r>
          </a:p>
          <a:p>
            <a:pPr lvl="2"/>
            <a:r>
              <a:rPr lang="en-US" dirty="0"/>
              <a:t>Create a cluster with RBAC enabled</a:t>
            </a:r>
          </a:p>
          <a:p>
            <a:pPr lvl="1"/>
            <a:r>
              <a:rPr lang="en-US" dirty="0" smtClean="0"/>
              <a:t>Protecting the Tiller endpoint with TLS</a:t>
            </a:r>
          </a:p>
          <a:p>
            <a:pPr lvl="2"/>
            <a:r>
              <a:rPr lang="en-US" dirty="0"/>
              <a:t>Configure each Tiller </a:t>
            </a:r>
            <a:r>
              <a:rPr lang="en-US" dirty="0" err="1"/>
              <a:t>gRPC</a:t>
            </a:r>
            <a:r>
              <a:rPr lang="en-US" dirty="0"/>
              <a:t> endpoint to use a separate TLS certificate</a:t>
            </a:r>
          </a:p>
          <a:p>
            <a:pPr lvl="1"/>
            <a:r>
              <a:rPr lang="en-US" dirty="0"/>
              <a:t>Tiller release </a:t>
            </a:r>
            <a:r>
              <a:rPr lang="en-US" dirty="0" smtClean="0"/>
              <a:t>information</a:t>
            </a:r>
          </a:p>
          <a:p>
            <a:pPr lvl="2"/>
            <a:r>
              <a:rPr lang="en-US" dirty="0"/>
              <a:t>Tiller stores its release information in </a:t>
            </a:r>
            <a:r>
              <a:rPr lang="en-US" dirty="0" err="1" smtClean="0"/>
              <a:t>ConfigMaps</a:t>
            </a:r>
            <a:r>
              <a:rPr lang="en-US" dirty="0" smtClean="0"/>
              <a:t> by default</a:t>
            </a:r>
          </a:p>
          <a:p>
            <a:pPr lvl="2"/>
            <a:r>
              <a:rPr lang="en-US" dirty="0" smtClean="0"/>
              <a:t>Recommendation is to change default to Secrets</a:t>
            </a:r>
          </a:p>
          <a:p>
            <a:pPr lvl="1"/>
            <a:r>
              <a:rPr lang="en-US" dirty="0" smtClean="0"/>
              <a:t>Helm charts</a:t>
            </a:r>
          </a:p>
          <a:p>
            <a:pPr lvl="2"/>
            <a:r>
              <a:rPr lang="en-US" dirty="0" smtClean="0"/>
              <a:t>Validate </a:t>
            </a:r>
            <a:r>
              <a:rPr lang="en-US" dirty="0"/>
              <a:t>all software you install yourself </a:t>
            </a:r>
            <a:r>
              <a:rPr lang="en-US" i="1" dirty="0"/>
              <a:t>before</a:t>
            </a:r>
            <a:r>
              <a:rPr lang="en-US" dirty="0"/>
              <a:t> you install it.</a:t>
            </a:r>
          </a:p>
          <a:p>
            <a:r>
              <a:rPr lang="en-US" b="0" dirty="0" smtClean="0"/>
              <a:t>For more info refer to </a:t>
            </a:r>
            <a:r>
              <a:rPr lang="en-US" sz="2600" b="0" dirty="0" smtClean="0">
                <a:hlinkClick r:id="rId3"/>
              </a:rPr>
              <a:t>https</a:t>
            </a:r>
            <a:r>
              <a:rPr lang="en-US" sz="2600" b="0" dirty="0">
                <a:hlinkClick r:id="rId3"/>
              </a:rPr>
              <a:t>://github.com/kubernetes/helm/blob/master/docs/securing_installation.md</a:t>
            </a:r>
            <a:r>
              <a:rPr lang="en-US" sz="2600" b="0" dirty="0"/>
              <a:t> </a:t>
            </a:r>
            <a:endParaRPr lang="en-US" sz="2600"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143611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Agenda</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smtClean="0"/>
              <a:t>Overview of Containers</a:t>
            </a:r>
          </a:p>
          <a:p>
            <a:r>
              <a:rPr lang="en-US" b="0" dirty="0" smtClean="0"/>
              <a:t>Overview of Kubernetes</a:t>
            </a:r>
          </a:p>
          <a:p>
            <a:r>
              <a:rPr lang="en-US" b="0" dirty="0" smtClean="0"/>
              <a:t>Helm</a:t>
            </a:r>
            <a:endParaRPr lang="en-US" b="0" dirty="0"/>
          </a:p>
          <a:p>
            <a:pPr lvl="1"/>
            <a:r>
              <a:rPr lang="en-US" dirty="0" smtClean="0"/>
              <a:t>What?</a:t>
            </a:r>
          </a:p>
          <a:p>
            <a:pPr lvl="1"/>
            <a:r>
              <a:rPr lang="en-US" dirty="0" smtClean="0"/>
              <a:t>Why?</a:t>
            </a:r>
          </a:p>
          <a:p>
            <a:pPr lvl="1"/>
            <a:r>
              <a:rPr lang="en-US" dirty="0" smtClean="0"/>
              <a:t>How it works? - Helm architecture</a:t>
            </a:r>
          </a:p>
          <a:p>
            <a:pPr lvl="1"/>
            <a:r>
              <a:rPr lang="en-US" dirty="0" smtClean="0"/>
              <a:t>Charts</a:t>
            </a:r>
          </a:p>
          <a:p>
            <a:pPr lvl="1"/>
            <a:r>
              <a:rPr lang="en-US" dirty="0" smtClean="0"/>
              <a:t>Repository</a:t>
            </a:r>
          </a:p>
          <a:p>
            <a:pPr lvl="1"/>
            <a:r>
              <a:rPr lang="en-US" dirty="0" smtClean="0"/>
              <a:t>Release</a:t>
            </a:r>
          </a:p>
          <a:p>
            <a:pPr lvl="1"/>
            <a:r>
              <a:rPr lang="en-US" dirty="0" smtClean="0"/>
              <a:t>Installation</a:t>
            </a:r>
          </a:p>
          <a:p>
            <a:r>
              <a:rPr lang="en-US" b="0" dirty="0" smtClean="0"/>
              <a:t>Where is Helm? </a:t>
            </a:r>
            <a:r>
              <a:rPr lang="mr-IN" b="0" dirty="0" smtClean="0"/>
              <a:t>–</a:t>
            </a:r>
            <a:r>
              <a:rPr lang="en-US" b="0" dirty="0" smtClean="0"/>
              <a:t> Open Source side of the Helm</a:t>
            </a:r>
          </a:p>
          <a:p>
            <a:r>
              <a:rPr lang="en-US" b="0" dirty="0" smtClean="0"/>
              <a:t>Kubernetes </a:t>
            </a:r>
            <a:r>
              <a:rPr lang="en-US" b="0" dirty="0"/>
              <a:t>vs Helm </a:t>
            </a:r>
            <a:r>
              <a:rPr lang="en-US" b="0" dirty="0" smtClean="0"/>
              <a:t>Deployments</a:t>
            </a:r>
          </a:p>
          <a:p>
            <a:r>
              <a:rPr lang="en-US" b="0" dirty="0" smtClean="0"/>
              <a:t>Demo</a:t>
            </a:r>
          </a:p>
          <a:p>
            <a:pPr lvl="1"/>
            <a:endParaRPr lang="en-US" dirty="0" smtClean="0"/>
          </a:p>
          <a:p>
            <a:endParaRPr lang="en-US"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a:t>
            </a:fld>
            <a:endParaRPr lang="en-US"/>
          </a:p>
        </p:txBody>
      </p:sp>
    </p:spTree>
    <p:extLst>
      <p:ext uri="{BB962C8B-B14F-4D97-AF65-F5344CB8AC3E}">
        <p14:creationId xmlns:p14="http://schemas.microsoft.com/office/powerpoint/2010/main" val="337742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Using Helm</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normAutofit/>
          </a:bodyPr>
          <a:lstStyle/>
          <a:p>
            <a:r>
              <a:rPr lang="en-US" b="0" dirty="0" smtClean="0"/>
              <a:t>Some other common helm commands are</a:t>
            </a:r>
          </a:p>
          <a:p>
            <a:pPr lvl="1"/>
            <a:r>
              <a:rPr lang="en-US" dirty="0"/>
              <a:t>c</a:t>
            </a:r>
            <a:r>
              <a:rPr lang="en-US" dirty="0" smtClean="0"/>
              <a:t>reate - </a:t>
            </a:r>
            <a:r>
              <a:rPr lang="en-US" dirty="0"/>
              <a:t>create a new </a:t>
            </a:r>
            <a:r>
              <a:rPr lang="en-US" dirty="0" smtClean="0"/>
              <a:t>baseline chart </a:t>
            </a:r>
            <a:r>
              <a:rPr lang="en-US" dirty="0"/>
              <a:t>with the given </a:t>
            </a:r>
            <a:r>
              <a:rPr lang="en-US" dirty="0" smtClean="0"/>
              <a:t>name</a:t>
            </a:r>
          </a:p>
          <a:p>
            <a:pPr lvl="1"/>
            <a:r>
              <a:rPr lang="en-US" dirty="0"/>
              <a:t>d</a:t>
            </a:r>
            <a:r>
              <a:rPr lang="en-US" dirty="0" smtClean="0"/>
              <a:t>elete </a:t>
            </a:r>
            <a:r>
              <a:rPr lang="en-US" dirty="0"/>
              <a:t>- given a release name, delete the release from Kubernetes</a:t>
            </a:r>
          </a:p>
          <a:p>
            <a:pPr lvl="1"/>
            <a:r>
              <a:rPr lang="en-US" dirty="0"/>
              <a:t>l</a:t>
            </a:r>
            <a:r>
              <a:rPr lang="en-US" dirty="0" smtClean="0"/>
              <a:t>ist </a:t>
            </a:r>
            <a:r>
              <a:rPr lang="en-US" dirty="0"/>
              <a:t>- list releases of </a:t>
            </a:r>
            <a:r>
              <a:rPr lang="en-US" dirty="0" smtClean="0"/>
              <a:t>charts</a:t>
            </a:r>
          </a:p>
          <a:p>
            <a:pPr lvl="1"/>
            <a:r>
              <a:rPr lang="en-US" dirty="0"/>
              <a:t>i</a:t>
            </a:r>
            <a:r>
              <a:rPr lang="en-US" dirty="0" smtClean="0"/>
              <a:t>nspect -</a:t>
            </a:r>
            <a:r>
              <a:rPr lang="en-US" dirty="0"/>
              <a:t> inspect a chart</a:t>
            </a:r>
            <a:endParaRPr lang="en-US" dirty="0" smtClean="0"/>
          </a:p>
          <a:p>
            <a:pPr lvl="1"/>
            <a:r>
              <a:rPr lang="en-US" dirty="0"/>
              <a:t>s</a:t>
            </a:r>
            <a:r>
              <a:rPr lang="en-US" dirty="0" smtClean="0"/>
              <a:t>earch - search </a:t>
            </a:r>
            <a:r>
              <a:rPr lang="en-US" dirty="0"/>
              <a:t>for </a:t>
            </a:r>
            <a:r>
              <a:rPr lang="en-US" dirty="0" smtClean="0"/>
              <a:t>charts</a:t>
            </a:r>
          </a:p>
          <a:p>
            <a:pPr lvl="1"/>
            <a:r>
              <a:rPr lang="en-US" dirty="0"/>
              <a:t>s</a:t>
            </a:r>
            <a:r>
              <a:rPr lang="en-US" dirty="0" smtClean="0"/>
              <a:t>tatus </a:t>
            </a:r>
            <a:r>
              <a:rPr lang="en-US" dirty="0"/>
              <a:t>- displays the status of the named </a:t>
            </a:r>
            <a:r>
              <a:rPr lang="en-US" dirty="0" smtClean="0"/>
              <a:t>release </a:t>
            </a:r>
          </a:p>
          <a:p>
            <a:pPr lvl="1"/>
            <a:r>
              <a:rPr lang="en-US" dirty="0"/>
              <a:t>r</a:t>
            </a:r>
            <a:r>
              <a:rPr lang="en-US" dirty="0" smtClean="0"/>
              <a:t>epo list </a:t>
            </a:r>
            <a:r>
              <a:rPr lang="mr-IN" dirty="0" smtClean="0"/>
              <a:t>–</a:t>
            </a:r>
            <a:r>
              <a:rPr lang="en-US" dirty="0" smtClean="0"/>
              <a:t> list local repositories</a:t>
            </a:r>
          </a:p>
          <a:p>
            <a:pPr lvl="1"/>
            <a:r>
              <a:rPr lang="en-US" dirty="0"/>
              <a:t>v</a:t>
            </a:r>
            <a:r>
              <a:rPr lang="en-US" dirty="0" smtClean="0"/>
              <a:t>ersion </a:t>
            </a:r>
            <a:r>
              <a:rPr lang="mr-IN" dirty="0" smtClean="0"/>
              <a:t>–</a:t>
            </a:r>
            <a:r>
              <a:rPr lang="en-US" dirty="0" smtClean="0"/>
              <a:t> helm version information </a:t>
            </a:r>
          </a:p>
          <a:p>
            <a:r>
              <a:rPr lang="en-US" b="0" dirty="0" smtClean="0"/>
              <a:t>Run </a:t>
            </a:r>
            <a:r>
              <a:rPr lang="en-US" i="1" dirty="0" smtClean="0"/>
              <a:t>helm --help </a:t>
            </a:r>
            <a:r>
              <a:rPr lang="en-US" b="0" dirty="0" smtClean="0"/>
              <a:t>to find out all the commands</a:t>
            </a:r>
            <a:endParaRPr lang="en-US" b="0"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108242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Guestbook </a:t>
            </a:r>
            <a:r>
              <a:rPr lang="en-US" dirty="0"/>
              <a:t>D</a:t>
            </a:r>
            <a:r>
              <a:rPr lang="en-US" dirty="0" smtClean="0"/>
              <a:t>eployment </a:t>
            </a:r>
            <a:endParaRPr lang="en-US" dirty="0"/>
          </a:p>
        </p:txBody>
      </p:sp>
      <p:sp>
        <p:nvSpPr>
          <p:cNvPr id="3" name="Content Placeholder 2"/>
          <p:cNvSpPr>
            <a:spLocks noGrp="1"/>
          </p:cNvSpPr>
          <p:nvPr>
            <p:ph idx="1"/>
          </p:nvPr>
        </p:nvSpPr>
        <p:spPr/>
        <p:txBody>
          <a:bodyPr/>
          <a:lstStyle/>
          <a:p>
            <a:r>
              <a:rPr lang="en-US" b="0" dirty="0" smtClean="0"/>
              <a:t>Demo</a:t>
            </a:r>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87181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Kubernetes vs Helm deployments</a:t>
            </a:r>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98731482"/>
              </p:ext>
            </p:extLst>
          </p:nvPr>
        </p:nvGraphicFramePr>
        <p:xfrm>
          <a:off x="1483509" y="1295400"/>
          <a:ext cx="10354161" cy="5293307"/>
        </p:xfrm>
        <a:graphic>
          <a:graphicData uri="http://schemas.openxmlformats.org/drawingml/2006/table">
            <a:tbl>
              <a:tblPr firstRow="1" bandRow="1">
                <a:tableStyleId>{5C22544A-7EE6-4342-B048-85BDC9FD1C3A}</a:tableStyleId>
              </a:tblPr>
              <a:tblGrid>
                <a:gridCol w="3451387"/>
                <a:gridCol w="3451387"/>
                <a:gridCol w="3451387"/>
              </a:tblGrid>
              <a:tr h="271288">
                <a:tc>
                  <a:txBody>
                    <a:bodyPr/>
                    <a:lstStyle/>
                    <a:p>
                      <a:r>
                        <a:rPr lang="en-US" sz="1400" dirty="0" smtClean="0"/>
                        <a:t>Deployment</a:t>
                      </a:r>
                      <a:endParaRPr lang="en-US" sz="1400" dirty="0"/>
                    </a:p>
                  </a:txBody>
                  <a:tcPr/>
                </a:tc>
                <a:tc>
                  <a:txBody>
                    <a:bodyPr/>
                    <a:lstStyle/>
                    <a:p>
                      <a:r>
                        <a:rPr lang="en-US" sz="1400" dirty="0" smtClean="0"/>
                        <a:t>Upgrade/Rollback with new</a:t>
                      </a:r>
                      <a:r>
                        <a:rPr lang="en-US" sz="1400" baseline="0" dirty="0" smtClean="0"/>
                        <a:t> values</a:t>
                      </a:r>
                      <a:endParaRPr lang="en-US" sz="1400" dirty="0"/>
                    </a:p>
                  </a:txBody>
                  <a:tcPr/>
                </a:tc>
                <a:tc>
                  <a:txBody>
                    <a:bodyPr/>
                    <a:lstStyle/>
                    <a:p>
                      <a:r>
                        <a:rPr lang="en-US" sz="1400" dirty="0" smtClean="0"/>
                        <a:t>Share</a:t>
                      </a:r>
                      <a:endParaRPr lang="en-US" sz="1400" dirty="0"/>
                    </a:p>
                  </a:txBody>
                  <a:tcPr/>
                </a:tc>
              </a:tr>
              <a:tr h="2360205">
                <a:tc>
                  <a:txBody>
                    <a:bodyPr/>
                    <a:lstStyle/>
                    <a:p>
                      <a:pPr marL="285750" indent="-285750">
                        <a:buFont typeface="Arial" charset="0"/>
                        <a:buChar char="•"/>
                      </a:pPr>
                      <a:r>
                        <a:rPr lang="en-US" sz="1400" dirty="0" smtClean="0"/>
                        <a:t>You need to know the</a:t>
                      </a:r>
                      <a:r>
                        <a:rPr lang="en-US" sz="1400" baseline="0" dirty="0" smtClean="0"/>
                        <a:t> manifest YAML file(s) you are deploying</a:t>
                      </a:r>
                    </a:p>
                    <a:p>
                      <a:pPr marL="7429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i="1" dirty="0" smtClean="0"/>
                        <a:t>$ </a:t>
                      </a:r>
                      <a:r>
                        <a:rPr lang="en-US" sz="1400" i="1" dirty="0" err="1" smtClean="0"/>
                        <a:t>kubectl</a:t>
                      </a:r>
                      <a:r>
                        <a:rPr lang="en-US" sz="1400" i="1" dirty="0" smtClean="0"/>
                        <a:t> create </a:t>
                      </a:r>
                      <a:r>
                        <a:rPr lang="mr-IN" sz="1400" i="1" dirty="0" smtClean="0"/>
                        <a:t>–</a:t>
                      </a:r>
                      <a:r>
                        <a:rPr lang="en-US" sz="1400" i="1" dirty="0" smtClean="0"/>
                        <a:t>f *.</a:t>
                      </a:r>
                      <a:r>
                        <a:rPr lang="en-US" sz="1400" i="1" dirty="0" err="1" smtClean="0"/>
                        <a:t>yaml</a:t>
                      </a:r>
                      <a:endParaRPr lang="en-US" sz="1400" i="1" dirty="0" smtClean="0"/>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smtClean="0"/>
                        <a:t>Can not deploy</a:t>
                      </a:r>
                      <a:r>
                        <a:rPr lang="en-US" sz="1400" baseline="0" dirty="0" smtClean="0"/>
                        <a:t> same workload without modifying YAML files.  </a:t>
                      </a:r>
                    </a:p>
                    <a:p>
                      <a:pPr marL="285750" marR="0" lvl="3"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smtClean="0"/>
                        <a:t>Requires valid manifest upfront because it lacks templating mechanism like helm. With helm, a valid manifest can be produced at runtime combining YAML templates and </a:t>
                      </a:r>
                      <a:r>
                        <a:rPr lang="en-US" sz="1400" baseline="0" dirty="0" err="1" smtClean="0"/>
                        <a:t>values.yaml</a:t>
                      </a:r>
                      <a:r>
                        <a:rPr lang="en-US" sz="1400" baseline="0" dirty="0" smtClean="0"/>
                        <a:t> file.</a:t>
                      </a:r>
                      <a:endParaRPr lang="en-US" sz="1400" dirty="0" smtClean="0"/>
                    </a:p>
                  </a:txBody>
                  <a:tcPr/>
                </a:tc>
                <a:tc>
                  <a:txBody>
                    <a:bodyPr/>
                    <a:lstStyle/>
                    <a:p>
                      <a:pPr marL="285750" indent="-285750">
                        <a:buFont typeface="Arial" charset="0"/>
                        <a:buChar char="•"/>
                      </a:pPr>
                      <a:r>
                        <a:rPr lang="en-US" sz="1400" dirty="0" smtClean="0"/>
                        <a:t>Multiple</a:t>
                      </a:r>
                      <a:r>
                        <a:rPr lang="en-US" sz="1400" baseline="0" dirty="0" smtClean="0"/>
                        <a:t> ways but each can add complexities</a:t>
                      </a:r>
                    </a:p>
                    <a:p>
                      <a:pPr marL="742950" lvl="1" indent="-285750">
                        <a:buFont typeface="Arial" charset="0"/>
                        <a:buChar char="•"/>
                      </a:pPr>
                      <a:r>
                        <a:rPr lang="en-US" sz="1400" dirty="0" smtClean="0"/>
                        <a:t>Modify</a:t>
                      </a:r>
                      <a:r>
                        <a:rPr lang="en-US" sz="1400" baseline="0" dirty="0" smtClean="0"/>
                        <a:t> the values in the YAML files OR </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smtClean="0"/>
                        <a:t>Create </a:t>
                      </a:r>
                      <a:r>
                        <a:rPr lang="en-US" sz="1400" dirty="0" err="1" smtClean="0"/>
                        <a:t>ConfigMap</a:t>
                      </a:r>
                      <a:r>
                        <a:rPr lang="en-US" sz="1400" dirty="0" smtClean="0"/>
                        <a:t> OR</a:t>
                      </a:r>
                    </a:p>
                    <a:p>
                      <a:pPr marL="742950" marR="0" lvl="5"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smtClean="0"/>
                        <a:t>Set</a:t>
                      </a:r>
                      <a:r>
                        <a:rPr lang="en-US" sz="1400" baseline="0" dirty="0" smtClean="0"/>
                        <a:t> </a:t>
                      </a:r>
                      <a:r>
                        <a:rPr lang="en-US" sz="1400" dirty="0" smtClean="0"/>
                        <a:t>environmental variables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smtClean="0"/>
                        <a:t>Other users can not get your environment.  </a:t>
                      </a:r>
                    </a:p>
                    <a:p>
                      <a:pPr marL="285750" marR="0" lvl="4"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smtClean="0"/>
                        <a:t>User need to know the configuration for rollback.</a:t>
                      </a:r>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smtClean="0"/>
                        <a:t>Not as easy as Helm</a:t>
                      </a:r>
                      <a:r>
                        <a:rPr lang="en-US" sz="1400" baseline="0" dirty="0" smtClean="0"/>
                        <a:t> chart unless for a basic deployments with a single YAML manifest file. </a:t>
                      </a:r>
                    </a:p>
                    <a:p>
                      <a:pPr marL="285750" indent="-285750">
                        <a:buFont typeface="Arial" charset="0"/>
                        <a:buChar char="•"/>
                      </a:pPr>
                      <a:r>
                        <a:rPr lang="en-US" sz="1400" baseline="0" dirty="0" smtClean="0"/>
                        <a:t>User need to download multiple files. </a:t>
                      </a:r>
                    </a:p>
                  </a:txBody>
                  <a:tcPr/>
                </a:tc>
              </a:tr>
              <a:tr h="2550107">
                <a:tc>
                  <a:txBody>
                    <a:bodyPr/>
                    <a:lstStyle/>
                    <a:p>
                      <a:pPr marL="285750" indent="-285750">
                        <a:buFont typeface="Arial" charset="0"/>
                        <a:buChar char="•"/>
                      </a:pPr>
                      <a:r>
                        <a:rPr lang="en-US" sz="1400" dirty="0" smtClean="0"/>
                        <a:t>No need to know</a:t>
                      </a:r>
                      <a:r>
                        <a:rPr lang="en-US" sz="1400" baseline="0" dirty="0" smtClean="0"/>
                        <a:t> the which YAML files to use. Install with chart name, h</a:t>
                      </a:r>
                      <a:r>
                        <a:rPr lang="en-US" sz="1400" dirty="0" smtClean="0"/>
                        <a:t>elm install --name guestbook1 charts/guestbook</a:t>
                      </a:r>
                      <a:endParaRPr lang="en-US" sz="1400" baseline="0" dirty="0" smtClean="0"/>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smtClean="0"/>
                        <a:t>Same chart can be deployed multiple times by simply providing different release names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smtClean="0"/>
                        <a:t>Templating provides robustness of generating manifest files at runtime.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400" dirty="0" smtClean="0"/>
                    </a:p>
                  </a:txBody>
                  <a:tcPr/>
                </a:tc>
                <a:tc>
                  <a:txBody>
                    <a:bodyPr/>
                    <a:lstStyle/>
                    <a:p>
                      <a:pPr marL="285750" indent="-285750">
                        <a:buFont typeface="Arial" charset="0"/>
                        <a:buChar char="•"/>
                      </a:pPr>
                      <a:r>
                        <a:rPr lang="en-US" sz="1400" dirty="0" smtClean="0"/>
                        <a:t>No need to touch </a:t>
                      </a:r>
                      <a:r>
                        <a:rPr lang="en-US" sz="1400" dirty="0" err="1" smtClean="0"/>
                        <a:t>Kuberntes</a:t>
                      </a:r>
                      <a:r>
                        <a:rPr lang="en-US" sz="1400" dirty="0" smtClean="0"/>
                        <a:t> manifest files. Change the values in </a:t>
                      </a:r>
                      <a:r>
                        <a:rPr lang="en-US" sz="1400" dirty="0" err="1" smtClean="0"/>
                        <a:t>values.yaml</a:t>
                      </a:r>
                      <a:r>
                        <a:rPr lang="en-US" sz="1400" dirty="0" smtClean="0"/>
                        <a:t> or provide on command line.</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dirty="0" smtClean="0"/>
                        <a:t>For example, $ </a:t>
                      </a:r>
                      <a:r>
                        <a:rPr lang="en-US" sz="1400" i="1" dirty="0" smtClean="0"/>
                        <a:t>helm install --name guestbook1 charts/guestbook set </a:t>
                      </a:r>
                      <a:r>
                        <a:rPr lang="en-US" sz="1400" i="1" dirty="0" err="1" smtClean="0"/>
                        <a:t>serviceType</a:t>
                      </a:r>
                      <a:r>
                        <a:rPr lang="en-US" sz="1400" i="1" dirty="0" smtClean="0"/>
                        <a:t>=</a:t>
                      </a:r>
                      <a:r>
                        <a:rPr lang="en-US" sz="1400" i="1" dirty="0" err="1" smtClean="0"/>
                        <a:t>NodePort</a:t>
                      </a:r>
                      <a:endParaRPr lang="en-US" sz="1400" i="1" dirty="0" smtClean="0"/>
                    </a:p>
                    <a:p>
                      <a:pPr marL="285750" lvl="0" indent="-285750">
                        <a:buFont typeface="Arial" charset="0"/>
                        <a:buChar char="•"/>
                      </a:pPr>
                      <a:r>
                        <a:rPr lang="en-US" sz="1400" dirty="0" smtClean="0"/>
                        <a:t>Configuration files are saved by Helm release</a:t>
                      </a:r>
                      <a:r>
                        <a:rPr lang="en-US" sz="1400" baseline="0" dirty="0" smtClean="0"/>
                        <a:t> which makes rollback easy.</a:t>
                      </a:r>
                      <a:endParaRPr lang="en-US" sz="1400" dirty="0" smtClean="0"/>
                    </a:p>
                    <a:p>
                      <a:pPr marL="285750" indent="-285750">
                        <a:buFont typeface="Arial" charset="0"/>
                        <a:buChar char="•"/>
                      </a:pPr>
                      <a:endParaRPr lang="en-US" sz="1400" dirty="0"/>
                    </a:p>
                  </a:txBody>
                  <a:tcPr/>
                </a:tc>
                <a:tc>
                  <a:txBody>
                    <a:bodyPr/>
                    <a:lstStyle/>
                    <a:p>
                      <a:pPr marL="285750" indent="-285750">
                        <a:buFont typeface="Arial" charset="0"/>
                        <a:buChar char="•"/>
                      </a:pPr>
                      <a:r>
                        <a:rPr lang="en-US" sz="1400" dirty="0" smtClean="0"/>
                        <a:t>Easy to share by uploading charts to remote</a:t>
                      </a:r>
                      <a:r>
                        <a:rPr lang="en-US" sz="1400" baseline="0" dirty="0" smtClean="0"/>
                        <a:t> repository </a:t>
                      </a:r>
                    </a:p>
                    <a:p>
                      <a:pPr marL="285750" marR="0" lvl="2"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aseline="0" dirty="0" smtClean="0"/>
                        <a:t>For example, several ready to use charts are available at the </a:t>
                      </a:r>
                      <a:r>
                        <a:rPr lang="en-US" sz="1400" dirty="0" smtClean="0">
                          <a:hlinkClick r:id="rId3"/>
                        </a:rPr>
                        <a:t>https://github.com/IBM/charts</a:t>
                      </a:r>
                      <a:endParaRPr lang="en-US" sz="1400" dirty="0" smtClean="0"/>
                    </a:p>
                    <a:p>
                      <a:pPr marL="285750" indent="-285750">
                        <a:buFont typeface="Arial" charset="0"/>
                        <a:buChar char="•"/>
                      </a:pPr>
                      <a:endParaRPr lang="en-US" sz="1400" dirty="0"/>
                    </a:p>
                  </a:txBody>
                  <a:tcPr/>
                </a:tc>
              </a:tr>
            </a:tbl>
          </a:graphicData>
        </a:graphic>
      </p:graphicFrame>
      <p:sp>
        <p:nvSpPr>
          <p:cNvPr id="8" name="TextBox 7"/>
          <p:cNvSpPr txBox="1"/>
          <p:nvPr/>
        </p:nvSpPr>
        <p:spPr>
          <a:xfrm>
            <a:off x="416709" y="2514600"/>
            <a:ext cx="1066800" cy="369332"/>
          </a:xfrm>
          <a:prstGeom prst="rect">
            <a:avLst/>
          </a:prstGeom>
          <a:noFill/>
        </p:spPr>
        <p:txBody>
          <a:bodyPr wrap="square" rtlCol="0">
            <a:spAutoFit/>
          </a:bodyPr>
          <a:lstStyle/>
          <a:p>
            <a:r>
              <a:rPr lang="en-US" b="1" dirty="0" err="1"/>
              <a:t>k</a:t>
            </a:r>
            <a:r>
              <a:rPr lang="en-US" b="1" dirty="0" err="1" smtClean="0"/>
              <a:t>ubectl</a:t>
            </a:r>
            <a:endParaRPr lang="en-US" b="1" dirty="0"/>
          </a:p>
        </p:txBody>
      </p:sp>
      <p:sp>
        <p:nvSpPr>
          <p:cNvPr id="9" name="TextBox 8"/>
          <p:cNvSpPr txBox="1"/>
          <p:nvPr/>
        </p:nvSpPr>
        <p:spPr>
          <a:xfrm>
            <a:off x="454809" y="4648200"/>
            <a:ext cx="990600" cy="381000"/>
          </a:xfrm>
          <a:prstGeom prst="rect">
            <a:avLst/>
          </a:prstGeom>
          <a:noFill/>
        </p:spPr>
        <p:txBody>
          <a:bodyPr wrap="square" rtlCol="0">
            <a:spAutoFit/>
          </a:bodyPr>
          <a:lstStyle/>
          <a:p>
            <a:r>
              <a:rPr lang="en-US" b="1" dirty="0"/>
              <a:t>h</a:t>
            </a:r>
            <a:r>
              <a:rPr lang="en-US" b="1" dirty="0" smtClean="0"/>
              <a:t>elm</a:t>
            </a:r>
            <a:endParaRPr lang="en-US" b="1" dirty="0"/>
          </a:p>
        </p:txBody>
      </p:sp>
    </p:spTree>
    <p:extLst>
      <p:ext uri="{BB962C8B-B14F-4D97-AF65-F5344CB8AC3E}">
        <p14:creationId xmlns:p14="http://schemas.microsoft.com/office/powerpoint/2010/main" val="655002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Roadmap</a:t>
            </a:r>
            <a:endParaRPr lang="en-US" dirty="0"/>
          </a:p>
        </p:txBody>
      </p:sp>
      <p:sp>
        <p:nvSpPr>
          <p:cNvPr id="3" name="Content Placeholder 2"/>
          <p:cNvSpPr>
            <a:spLocks noGrp="1"/>
          </p:cNvSpPr>
          <p:nvPr>
            <p:ph idx="1"/>
          </p:nvPr>
        </p:nvSpPr>
        <p:spPr/>
        <p:txBody>
          <a:bodyPr>
            <a:normAutofit lnSpcReduction="10000"/>
          </a:bodyPr>
          <a:lstStyle/>
          <a:p>
            <a:r>
              <a:rPr lang="en-US" dirty="0" smtClean="0"/>
              <a:t>Helm near-future design proposal</a:t>
            </a:r>
          </a:p>
          <a:p>
            <a:pPr lvl="1"/>
            <a:r>
              <a:rPr lang="en-US" dirty="0">
                <a:hlinkClick r:id="rId3"/>
              </a:rPr>
              <a:t>https://</a:t>
            </a:r>
            <a:r>
              <a:rPr lang="en-US" dirty="0" smtClean="0">
                <a:hlinkClick r:id="rId3"/>
              </a:rPr>
              <a:t>github.com/helm/community/blob/master/helm-v3/000-helm-v3.md</a:t>
            </a:r>
            <a:endParaRPr lang="en-US" dirty="0" smtClean="0"/>
          </a:p>
          <a:p>
            <a:pPr lvl="1"/>
            <a:r>
              <a:rPr lang="en-US" dirty="0"/>
              <a:t> </a:t>
            </a:r>
            <a:r>
              <a:rPr lang="en-US" dirty="0" smtClean="0"/>
              <a:t>Noticeable </a:t>
            </a:r>
            <a:r>
              <a:rPr lang="en-US" dirty="0" smtClean="0"/>
              <a:t>change</a:t>
            </a:r>
          </a:p>
          <a:p>
            <a:pPr lvl="2"/>
            <a:r>
              <a:rPr lang="en-US" sz="2200" dirty="0"/>
              <a:t>S</a:t>
            </a:r>
            <a:r>
              <a:rPr lang="en-US" sz="2200" dirty="0" smtClean="0"/>
              <a:t>ingle </a:t>
            </a:r>
            <a:r>
              <a:rPr lang="en-US" sz="2200" dirty="0"/>
              <a:t>command-line client with no in-cluster </a:t>
            </a:r>
            <a:r>
              <a:rPr lang="en-US" sz="2200" dirty="0" smtClean="0"/>
              <a:t>server i.e. no Tiller, just helm </a:t>
            </a:r>
          </a:p>
          <a:p>
            <a:pPr lvl="3"/>
            <a:r>
              <a:rPr lang="en-US" sz="2200" dirty="0" smtClean="0"/>
              <a:t>Tiller security has remained concerned, complicated and extra work. </a:t>
            </a:r>
          </a:p>
          <a:p>
            <a:pPr lvl="4"/>
            <a:r>
              <a:rPr lang="en-US" sz="2200" dirty="0" smtClean="0"/>
              <a:t>With new architecture, Helm is as </a:t>
            </a:r>
            <a:r>
              <a:rPr lang="en-US" sz="2200" dirty="0" smtClean="0"/>
              <a:t>secure </a:t>
            </a:r>
            <a:r>
              <a:rPr lang="en-US" sz="2200" dirty="0"/>
              <a:t>as the cluster is </a:t>
            </a:r>
            <a:r>
              <a:rPr lang="en-US" sz="2200" dirty="0" smtClean="0"/>
              <a:t>configured (i.e. </a:t>
            </a:r>
            <a:r>
              <a:rPr lang="en-US" sz="2200" dirty="0"/>
              <a:t>if KUBECONFIG is set up for </a:t>
            </a:r>
            <a:r>
              <a:rPr lang="en-US" sz="2200" dirty="0" smtClean="0"/>
              <a:t>TLS</a:t>
            </a:r>
            <a:r>
              <a:rPr lang="en-US" sz="2200" dirty="0"/>
              <a:t>, that's what </a:t>
            </a:r>
            <a:r>
              <a:rPr lang="en-US" sz="2200" dirty="0" smtClean="0"/>
              <a:t>Helm use</a:t>
            </a:r>
            <a:r>
              <a:rPr lang="en-US" sz="2200" dirty="0"/>
              <a:t>)</a:t>
            </a:r>
            <a:endParaRPr lang="en-US" sz="2200" dirty="0" smtClean="0"/>
          </a:p>
          <a:p>
            <a:pPr lvl="3"/>
            <a:r>
              <a:rPr lang="en-US" sz="2400" dirty="0" smtClean="0"/>
              <a:t>A new Helm library will provide the </a:t>
            </a:r>
            <a:r>
              <a:rPr lang="en-US" sz="2400" dirty="0"/>
              <a:t>logic for executing all Helm </a:t>
            </a:r>
            <a:r>
              <a:rPr lang="en-US" sz="2400" dirty="0" smtClean="0"/>
              <a:t>operations</a:t>
            </a:r>
            <a:endParaRPr lang="en-US" sz="2200" dirty="0" smtClean="0"/>
          </a:p>
          <a:p>
            <a:pPr lvl="3"/>
            <a:r>
              <a:rPr lang="en-US" sz="2400" b="1" i="1" dirty="0" smtClean="0"/>
              <a:t>helm install </a:t>
            </a:r>
            <a:r>
              <a:rPr lang="en-US" sz="2400" i="1" dirty="0" smtClean="0"/>
              <a:t>command </a:t>
            </a:r>
            <a:r>
              <a:rPr lang="en-US" sz="2400" dirty="0" smtClean="0"/>
              <a:t>will </a:t>
            </a:r>
            <a:r>
              <a:rPr lang="en-US" sz="2400" i="1" dirty="0" smtClean="0"/>
              <a:t>require</a:t>
            </a:r>
            <a:r>
              <a:rPr lang="en-US" sz="2400" dirty="0" smtClean="0"/>
              <a:t> a name, unless --generate-name is specified</a:t>
            </a:r>
          </a:p>
          <a:p>
            <a:pPr lvl="4"/>
            <a:r>
              <a:rPr lang="en-US" sz="2200" dirty="0" smtClean="0"/>
              <a:t>Currently a release name is generated automatically if not mentioned</a:t>
            </a:r>
          </a:p>
          <a:p>
            <a:pPr lvl="1"/>
            <a:r>
              <a:rPr lang="en-US" dirty="0" smtClean="0"/>
              <a:t>Not </a:t>
            </a:r>
            <a:r>
              <a:rPr lang="en-US" dirty="0" smtClean="0"/>
              <a:t>other major changes to the current architecture or usability </a:t>
            </a:r>
          </a:p>
          <a:p>
            <a:r>
              <a:rPr lang="en-US" dirty="0" smtClean="0"/>
              <a:t>Milestones can be tracked</a:t>
            </a:r>
          </a:p>
          <a:p>
            <a:pPr lvl="1"/>
            <a:r>
              <a:rPr lang="en-US" dirty="0">
                <a:hlinkClick r:id="rId4"/>
              </a:rPr>
              <a:t>https://</a:t>
            </a:r>
            <a:r>
              <a:rPr lang="en-US" dirty="0" smtClean="0">
                <a:hlinkClick r:id="rId4"/>
              </a:rPr>
              <a:t>github.com/kubernetes/helm/milestones</a:t>
            </a:r>
            <a:r>
              <a:rPr lang="en-US" dirty="0" smtClean="0"/>
              <a:t> </a:t>
            </a:r>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647957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r>
              <a:rPr lang="en-US" sz="4400" dirty="0" smtClean="0">
                <a:solidFill>
                  <a:schemeClr val="bg1"/>
                </a:solidFill>
                <a:latin typeface="+mj-lt"/>
              </a:rPr>
              <a:t/>
            </a:r>
            <a:br>
              <a:rPr lang="en-US" sz="4400" dirty="0" smtClean="0">
                <a:solidFill>
                  <a:schemeClr val="bg1"/>
                </a:solidFill>
                <a:latin typeface="+mj-lt"/>
              </a:rPr>
            </a:br>
            <a:r>
              <a:rPr lang="en-US" sz="4400" dirty="0" smtClean="0">
                <a:solidFill>
                  <a:schemeClr val="bg1"/>
                </a:solidFill>
                <a:latin typeface="+mj-lt"/>
              </a:rPr>
              <a:t>Where is Helm?</a:t>
            </a:r>
            <a:r>
              <a:rPr lang="en-US" sz="3200" dirty="0" smtClean="0">
                <a:solidFill>
                  <a:schemeClr val="bg1"/>
                </a:solidFill>
                <a:latin typeface="+mj-lt"/>
              </a:rPr>
              <a:t/>
            </a:r>
            <a:br>
              <a:rPr lang="en-US" sz="3200" dirty="0" smtClean="0">
                <a:solidFill>
                  <a:schemeClr val="bg1"/>
                </a:solidFill>
                <a:latin typeface="+mj-lt"/>
              </a:rPr>
            </a:br>
            <a:endParaRPr lang="en-US" sz="3200" dirty="0">
              <a:solidFill>
                <a:schemeClr val="bg1"/>
              </a:solidFill>
              <a:latin typeface="+mj-lt"/>
            </a:endParaRPr>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a:t>GitHub repository - </a:t>
            </a:r>
            <a:r>
              <a:rPr lang="en-US" sz="1800" b="0" dirty="0">
                <a:hlinkClick r:id="rId3"/>
              </a:rPr>
              <a:t>https://</a:t>
            </a:r>
            <a:r>
              <a:rPr lang="en-US" sz="1800" b="0" dirty="0" smtClean="0">
                <a:hlinkClick r:id="rId3"/>
              </a:rPr>
              <a:t>github.com/kubernetes/helm</a:t>
            </a:r>
            <a:endParaRPr lang="en-US" sz="1800" b="0" dirty="0"/>
          </a:p>
          <a:p>
            <a:r>
              <a:rPr lang="en-US" b="0" dirty="0" smtClean="0"/>
              <a:t>Special Interest Group (SIG) - </a:t>
            </a:r>
            <a:r>
              <a:rPr lang="en-US" sz="1800" b="0" dirty="0" smtClean="0">
                <a:hlinkClick r:id="rId4"/>
              </a:rPr>
              <a:t>https</a:t>
            </a:r>
            <a:r>
              <a:rPr lang="en-US" sz="1800" b="0" dirty="0">
                <a:hlinkClick r:id="rId4"/>
              </a:rPr>
              <a:t>://</a:t>
            </a:r>
            <a:r>
              <a:rPr lang="en-US" sz="1800" b="0" dirty="0" smtClean="0">
                <a:hlinkClick r:id="rId4"/>
              </a:rPr>
              <a:t>github.com/kubernetes/community/tree/master/sig-apps</a:t>
            </a:r>
            <a:endParaRPr lang="en-US" sz="1800" b="0" dirty="0" smtClean="0"/>
          </a:p>
          <a:p>
            <a:r>
              <a:rPr lang="en-US" b="0" dirty="0" smtClean="0"/>
              <a:t>HELM is  a separate project under CNCF now. </a:t>
            </a:r>
          </a:p>
          <a:p>
            <a:r>
              <a:rPr lang="en-US" b="0" dirty="0" smtClean="0"/>
              <a:t>Slack channels on Kubernetes slack </a:t>
            </a:r>
          </a:p>
          <a:p>
            <a:pPr lvl="1"/>
            <a:r>
              <a:rPr lang="en-US" b="0" dirty="0"/>
              <a:t>#helm-users</a:t>
            </a:r>
          </a:p>
          <a:p>
            <a:pPr lvl="1"/>
            <a:r>
              <a:rPr lang="en-US" b="0" dirty="0"/>
              <a:t>#helm-dev</a:t>
            </a:r>
          </a:p>
          <a:p>
            <a:pPr lvl="1"/>
            <a:r>
              <a:rPr lang="en-US" b="0" dirty="0"/>
              <a:t>#</a:t>
            </a:r>
            <a:r>
              <a:rPr lang="en-US" b="0" dirty="0" smtClean="0"/>
              <a:t>charts</a:t>
            </a:r>
            <a:endParaRPr lang="en-US" b="0" dirty="0"/>
          </a:p>
          <a:p>
            <a:r>
              <a:rPr lang="en-US" b="0" dirty="0" smtClean="0"/>
              <a:t>Mailing list</a:t>
            </a:r>
          </a:p>
          <a:p>
            <a:pPr lvl="1"/>
            <a:r>
              <a:rPr lang="en-US" dirty="0"/>
              <a:t>Helm mailing list - </a:t>
            </a:r>
            <a:r>
              <a:rPr lang="en-US" sz="1800" dirty="0">
                <a:hlinkClick r:id="rId5"/>
              </a:rPr>
              <a:t>https://</a:t>
            </a:r>
            <a:r>
              <a:rPr lang="en-US" sz="1800" dirty="0" smtClean="0">
                <a:hlinkClick r:id="rId5"/>
              </a:rPr>
              <a:t>lists.cncf.io/g/cncf-kubernetes-helm</a:t>
            </a:r>
            <a:r>
              <a:rPr lang="en-US" sz="1800" dirty="0" smtClean="0"/>
              <a:t> </a:t>
            </a:r>
          </a:p>
          <a:p>
            <a:pPr lvl="1"/>
            <a:r>
              <a:rPr lang="en-US" dirty="0"/>
              <a:t>Kubernetes SIG Apps Mailing </a:t>
            </a:r>
            <a:r>
              <a:rPr lang="en-US" dirty="0" smtClean="0"/>
              <a:t>List</a:t>
            </a:r>
            <a:r>
              <a:rPr lang="en-US" dirty="0"/>
              <a:t> - </a:t>
            </a:r>
            <a:r>
              <a:rPr lang="en-US" sz="1800" dirty="0">
                <a:hlinkClick r:id="rId6"/>
              </a:rPr>
              <a:t>https://groups.google.com/forum/#!</a:t>
            </a:r>
            <a:r>
              <a:rPr lang="en-US" sz="1800" dirty="0" smtClean="0">
                <a:hlinkClick r:id="rId6"/>
              </a:rPr>
              <a:t>forum/kubernetes-sig-apps</a:t>
            </a:r>
            <a:r>
              <a:rPr lang="en-US" sz="1800" dirty="0" smtClean="0"/>
              <a:t> </a:t>
            </a:r>
          </a:p>
          <a:p>
            <a:r>
              <a:rPr lang="en-US" b="0" dirty="0" smtClean="0"/>
              <a:t>Developer call </a:t>
            </a:r>
            <a:r>
              <a:rPr lang="mr-IN" b="0" dirty="0" smtClean="0"/>
              <a:t>–</a:t>
            </a:r>
            <a:r>
              <a:rPr lang="en-US" b="0" dirty="0" smtClean="0"/>
              <a:t> </a:t>
            </a:r>
            <a:r>
              <a:rPr lang="en-US" sz="2400" b="0" dirty="0" smtClean="0"/>
              <a:t>Every Thursdays </a:t>
            </a:r>
            <a:r>
              <a:rPr lang="en-US" sz="2400" b="0" dirty="0"/>
              <a:t>at 9:30-10:00 Pacific.</a:t>
            </a:r>
            <a:r>
              <a:rPr lang="en-US" sz="2000" b="0" dirty="0"/>
              <a:t> </a:t>
            </a:r>
            <a:r>
              <a:rPr lang="en-US" sz="1800" b="0" dirty="0">
                <a:hlinkClick r:id="rId7"/>
              </a:rPr>
              <a:t>https://zoom.us/j/4526666954</a:t>
            </a:r>
            <a:endParaRPr lang="en-US" sz="1800" b="0" dirty="0"/>
          </a:p>
          <a:p>
            <a:r>
              <a:rPr lang="en-US" b="0" dirty="0"/>
              <a:t>Helm </a:t>
            </a:r>
            <a:r>
              <a:rPr lang="en-US" b="0" dirty="0" smtClean="0"/>
              <a:t>Documentation: </a:t>
            </a:r>
            <a:r>
              <a:rPr lang="en-US" b="0" dirty="0"/>
              <a:t>https://</a:t>
            </a:r>
            <a:r>
              <a:rPr lang="en-US" b="0" dirty="0" err="1"/>
              <a:t>docs.helm.sh</a:t>
            </a:r>
            <a:endParaRPr lang="en-US" b="0"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24</a:t>
            </a:fld>
            <a:endParaRPr lang="en-US"/>
          </a:p>
        </p:txBody>
      </p:sp>
    </p:spTree>
    <p:extLst>
      <p:ext uri="{BB962C8B-B14F-4D97-AF65-F5344CB8AC3E}">
        <p14:creationId xmlns:p14="http://schemas.microsoft.com/office/powerpoint/2010/main" val="1017657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normAutofit fontScale="90000"/>
          </a:bodyPr>
          <a:lstStyle/>
          <a:p>
            <a:pPr lvl="1" algn="l" rtl="0">
              <a:lnSpc>
                <a:spcPct val="90000"/>
              </a:lnSpc>
              <a:spcBef>
                <a:spcPct val="0"/>
              </a:spcBef>
            </a:pPr>
            <a:r>
              <a:rPr lang="en-US" sz="3200" dirty="0" smtClean="0">
                <a:solidFill>
                  <a:schemeClr val="bg1"/>
                </a:solidFill>
              </a:rPr>
              <a:t/>
            </a:r>
            <a:br>
              <a:rPr lang="en-US" sz="3200" dirty="0" smtClean="0">
                <a:solidFill>
                  <a:schemeClr val="bg1"/>
                </a:solidFill>
              </a:rPr>
            </a:br>
            <a:r>
              <a:rPr lang="en-US" sz="4900" dirty="0" smtClean="0">
                <a:solidFill>
                  <a:schemeClr val="bg1"/>
                </a:solidFill>
                <a:latin typeface="+mj-lt"/>
              </a:rPr>
              <a:t>Backup</a:t>
            </a:r>
            <a:r>
              <a:rPr lang="en-US" sz="3200" dirty="0" smtClean="0">
                <a:solidFill>
                  <a:schemeClr val="bg1"/>
                </a:solidFill>
              </a:rPr>
              <a:t/>
            </a:r>
            <a:br>
              <a:rPr lang="en-US" sz="3200" dirty="0" smtClean="0">
                <a:solidFill>
                  <a:schemeClr val="bg1"/>
                </a:solidFill>
              </a:rPr>
            </a:br>
            <a:endParaRPr lang="en-US" sz="3200" dirty="0">
              <a:solidFill>
                <a:schemeClr val="bg1"/>
              </a:solidFill>
            </a:endParaRPr>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186312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Deployment</a:t>
            </a:r>
            <a:endParaRPr lang="en-US" dirty="0"/>
          </a:p>
        </p:txBody>
      </p:sp>
      <p:sp>
        <p:nvSpPr>
          <p:cNvPr id="3" name="Content Placeholder 2"/>
          <p:cNvSpPr>
            <a:spLocks noGrp="1"/>
          </p:cNvSpPr>
          <p:nvPr>
            <p:ph idx="1"/>
          </p:nvPr>
        </p:nvSpPr>
        <p:spPr/>
        <p:txBody>
          <a:bodyPr>
            <a:normAutofit fontScale="85000" lnSpcReduction="20000"/>
          </a:bodyPr>
          <a:lstStyle/>
          <a:p>
            <a:r>
              <a:rPr lang="en-US" b="0" dirty="0"/>
              <a:t>C</a:t>
            </a:r>
            <a:r>
              <a:rPr lang="en-US" b="0" dirty="0" smtClean="0"/>
              <a:t>heck existing installation of Helm chart</a:t>
            </a:r>
          </a:p>
          <a:p>
            <a:pPr lvl="1"/>
            <a:r>
              <a:rPr lang="en-US" b="1" i="1" dirty="0" smtClean="0"/>
              <a:t>helm ls</a:t>
            </a:r>
          </a:p>
          <a:p>
            <a:r>
              <a:rPr lang="en-US" b="0" dirty="0"/>
              <a:t>C</a:t>
            </a:r>
            <a:r>
              <a:rPr lang="en-US" b="0" dirty="0" smtClean="0"/>
              <a:t>heck what’s in your repository</a:t>
            </a:r>
          </a:p>
          <a:p>
            <a:pPr lvl="1"/>
            <a:r>
              <a:rPr lang="en-US" b="1" i="1" dirty="0" smtClean="0"/>
              <a:t>helm search</a:t>
            </a:r>
          </a:p>
          <a:p>
            <a:r>
              <a:rPr lang="en-US" b="0" dirty="0" smtClean="0"/>
              <a:t>Add repo</a:t>
            </a:r>
          </a:p>
          <a:p>
            <a:pPr lvl="1"/>
            <a:r>
              <a:rPr lang="en-US" b="1" i="1" dirty="0" smtClean="0"/>
              <a:t>helm </a:t>
            </a:r>
            <a:r>
              <a:rPr lang="en-US" b="1" i="1" dirty="0"/>
              <a:t>repo add </a:t>
            </a:r>
            <a:r>
              <a:rPr lang="en-US" b="1" i="1" dirty="0" smtClean="0"/>
              <a:t>helm101 </a:t>
            </a:r>
            <a:r>
              <a:rPr lang="en-US" b="1" i="1" dirty="0" smtClean="0">
                <a:hlinkClick r:id="rId3"/>
              </a:rPr>
              <a:t>https</a:t>
            </a:r>
            <a:r>
              <a:rPr lang="en-US" b="1" i="1" dirty="0">
                <a:hlinkClick r:id="rId3"/>
              </a:rPr>
              <a:t>://ibm.github.io/helm101</a:t>
            </a:r>
            <a:r>
              <a:rPr lang="en-US" b="1" i="1" dirty="0" smtClean="0">
                <a:hlinkClick r:id="rId3"/>
              </a:rPr>
              <a:t>/</a:t>
            </a:r>
            <a:endParaRPr lang="en-US" b="1" i="1" dirty="0" smtClean="0"/>
          </a:p>
          <a:p>
            <a:r>
              <a:rPr lang="en-US" b="0" dirty="0"/>
              <a:t>V</a:t>
            </a:r>
            <a:r>
              <a:rPr lang="en-US" b="0" dirty="0" smtClean="0"/>
              <a:t>erify that helm101/guestbook is now in your repo</a:t>
            </a:r>
          </a:p>
          <a:p>
            <a:pPr lvl="1"/>
            <a:r>
              <a:rPr lang="en-US" b="1" i="1" dirty="0" smtClean="0"/>
              <a:t>helm search</a:t>
            </a:r>
          </a:p>
          <a:p>
            <a:r>
              <a:rPr lang="en-US" b="0" dirty="0" smtClean="0"/>
              <a:t>Install </a:t>
            </a:r>
          </a:p>
          <a:p>
            <a:pPr lvl="1"/>
            <a:r>
              <a:rPr lang="en-US" b="1" i="1" dirty="0" smtClean="0"/>
              <a:t>helm </a:t>
            </a:r>
            <a:r>
              <a:rPr lang="en-US" b="1" i="1" dirty="0"/>
              <a:t>install </a:t>
            </a:r>
            <a:r>
              <a:rPr lang="mr-IN" b="1" i="1" dirty="0" smtClean="0"/>
              <a:t>–</a:t>
            </a:r>
            <a:r>
              <a:rPr lang="en-US" b="1" i="1" dirty="0" smtClean="0"/>
              <a:t>name </a:t>
            </a:r>
            <a:r>
              <a:rPr lang="en-US" b="1" i="1" dirty="0" err="1" smtClean="0"/>
              <a:t>myguestbook</a:t>
            </a:r>
            <a:r>
              <a:rPr lang="en-US" b="1" i="1" dirty="0" smtClean="0"/>
              <a:t> helm101/guestbook </a:t>
            </a:r>
            <a:r>
              <a:rPr lang="mr-IN" dirty="0" smtClean="0"/>
              <a:t>–</a:t>
            </a:r>
            <a:r>
              <a:rPr lang="en-US" dirty="0" smtClean="0"/>
              <a:t> follow the output instructions to see your guestbook application</a:t>
            </a:r>
            <a:endParaRPr lang="en-US" dirty="0"/>
          </a:p>
          <a:p>
            <a:r>
              <a:rPr lang="en-US" b="0" dirty="0"/>
              <a:t>V</a:t>
            </a:r>
            <a:r>
              <a:rPr lang="en-US" b="0" dirty="0" smtClean="0"/>
              <a:t>erify that your guestbook chart is installed</a:t>
            </a:r>
          </a:p>
          <a:p>
            <a:pPr lvl="1"/>
            <a:r>
              <a:rPr lang="en-US" b="1" i="1" dirty="0" smtClean="0"/>
              <a:t>helm ls</a:t>
            </a:r>
          </a:p>
          <a:p>
            <a:r>
              <a:rPr lang="en-US" b="0" dirty="0" smtClean="0"/>
              <a:t>Check chart release history</a:t>
            </a:r>
          </a:p>
          <a:p>
            <a:pPr lvl="1"/>
            <a:r>
              <a:rPr lang="en-US" b="1" i="1" dirty="0" smtClean="0"/>
              <a:t>helm </a:t>
            </a:r>
            <a:r>
              <a:rPr lang="en-US" b="1" i="1" dirty="0"/>
              <a:t>history </a:t>
            </a:r>
            <a:r>
              <a:rPr lang="en-US" b="1" i="1" dirty="0" smtClean="0"/>
              <a:t>guestbook</a:t>
            </a:r>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a:p>
        </p:txBody>
      </p:sp>
    </p:spTree>
    <p:extLst>
      <p:ext uri="{BB962C8B-B14F-4D97-AF65-F5344CB8AC3E}">
        <p14:creationId xmlns:p14="http://schemas.microsoft.com/office/powerpoint/2010/main" val="2141772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Upgrades and Rollback</a:t>
            </a:r>
            <a:endParaRPr lang="en-US" dirty="0"/>
          </a:p>
        </p:txBody>
      </p:sp>
      <p:sp>
        <p:nvSpPr>
          <p:cNvPr id="3" name="Content Placeholder 2"/>
          <p:cNvSpPr>
            <a:spLocks noGrp="1"/>
          </p:cNvSpPr>
          <p:nvPr>
            <p:ph idx="1"/>
          </p:nvPr>
        </p:nvSpPr>
        <p:spPr/>
        <p:txBody>
          <a:bodyPr>
            <a:normAutofit fontScale="92500" lnSpcReduction="20000"/>
          </a:bodyPr>
          <a:lstStyle/>
          <a:p>
            <a:r>
              <a:rPr lang="en-US" b="0" dirty="0" smtClean="0"/>
              <a:t>First let’s see what we have</a:t>
            </a:r>
          </a:p>
          <a:p>
            <a:pPr lvl="1"/>
            <a:r>
              <a:rPr lang="en-US" sz="1800" dirty="0"/>
              <a:t> </a:t>
            </a:r>
            <a:r>
              <a:rPr lang="en-US" sz="2100" b="1" i="1" dirty="0" smtClean="0"/>
              <a:t>helm </a:t>
            </a:r>
            <a:r>
              <a:rPr lang="en-US" sz="2100" b="1" i="1" dirty="0"/>
              <a:t>history </a:t>
            </a:r>
            <a:r>
              <a:rPr lang="en-US" sz="2100" b="1" i="1" dirty="0" smtClean="0"/>
              <a:t>guestbook</a:t>
            </a:r>
          </a:p>
          <a:p>
            <a:pPr lvl="2"/>
            <a:r>
              <a:rPr lang="en-US" sz="1400" dirty="0"/>
              <a:t>REVISION	UPDATED                 	</a:t>
            </a:r>
            <a:r>
              <a:rPr lang="en-US" sz="1400" dirty="0" smtClean="0"/>
              <a:t>		STATUS  </a:t>
            </a:r>
            <a:r>
              <a:rPr lang="en-US" sz="1400" dirty="0"/>
              <a:t>	CHART          	</a:t>
            </a:r>
            <a:r>
              <a:rPr lang="en-US" sz="1400" dirty="0" smtClean="0"/>
              <a:t>DESCRIPTION</a:t>
            </a:r>
          </a:p>
          <a:p>
            <a:pPr marL="914400" lvl="2" indent="0">
              <a:buNone/>
            </a:pPr>
            <a:r>
              <a:rPr lang="en-US" sz="1400" dirty="0" smtClean="0"/>
              <a:t>      1      		Thu </a:t>
            </a:r>
            <a:r>
              <a:rPr lang="en-US" sz="1400" dirty="0"/>
              <a:t>May 17 21:54:29 2018	</a:t>
            </a:r>
            <a:r>
              <a:rPr lang="en-US" sz="1400" dirty="0" smtClean="0"/>
              <a:t>	DEPLOYED</a:t>
            </a:r>
            <a:r>
              <a:rPr lang="en-US" sz="1400" dirty="0"/>
              <a:t>	</a:t>
            </a:r>
            <a:r>
              <a:rPr lang="en-US" sz="1400" dirty="0" smtClean="0"/>
              <a:t>guestbook-0.1.0 Install </a:t>
            </a:r>
            <a:r>
              <a:rPr lang="en-US" sz="1400" dirty="0"/>
              <a:t>complete</a:t>
            </a:r>
            <a:endParaRPr lang="en-US" sz="1400" dirty="0" smtClean="0"/>
          </a:p>
          <a:p>
            <a:r>
              <a:rPr lang="en-US" b="0" dirty="0" smtClean="0"/>
              <a:t>Upgrade </a:t>
            </a:r>
          </a:p>
          <a:p>
            <a:pPr lvl="1"/>
            <a:r>
              <a:rPr lang="en-US" sz="2000" b="1" i="1" dirty="0" smtClean="0"/>
              <a:t>helm </a:t>
            </a:r>
            <a:r>
              <a:rPr lang="en-US" sz="2000" b="1" i="1" dirty="0"/>
              <a:t>upgrade guestbook </a:t>
            </a:r>
            <a:r>
              <a:rPr lang="en-US" sz="2000" b="1" i="1" dirty="0" smtClean="0"/>
              <a:t>helm101/guestbook</a:t>
            </a:r>
            <a:endParaRPr lang="en-US" sz="2000" b="1" i="1" dirty="0"/>
          </a:p>
          <a:p>
            <a:pPr lvl="1"/>
            <a:r>
              <a:rPr lang="en-US" sz="2100" b="1" i="1" dirty="0" smtClean="0"/>
              <a:t>helm </a:t>
            </a:r>
            <a:r>
              <a:rPr lang="en-US" sz="2100" b="1" i="1" dirty="0"/>
              <a:t>history </a:t>
            </a:r>
            <a:r>
              <a:rPr lang="en-US" sz="2100" b="1" i="1" dirty="0" smtClean="0"/>
              <a:t>guestbook</a:t>
            </a:r>
          </a:p>
          <a:p>
            <a:pPr lvl="2"/>
            <a:r>
              <a:rPr lang="en-US" sz="1400" dirty="0" smtClean="0"/>
              <a:t>REVISION	</a:t>
            </a:r>
            <a:r>
              <a:rPr lang="en-US" sz="1400" dirty="0"/>
              <a:t>	UPDATED                 	</a:t>
            </a:r>
            <a:r>
              <a:rPr lang="en-US" sz="1400" dirty="0" smtClean="0"/>
              <a:t>	STATUS    </a:t>
            </a:r>
            <a:r>
              <a:rPr lang="en-US" sz="1400" dirty="0"/>
              <a:t>	</a:t>
            </a:r>
            <a:r>
              <a:rPr lang="en-US" sz="1400" dirty="0" smtClean="0"/>
              <a:t>	CHART          </a:t>
            </a:r>
            <a:r>
              <a:rPr lang="en-US" sz="1400" dirty="0"/>
              <a:t>	</a:t>
            </a:r>
            <a:r>
              <a:rPr lang="en-US" sz="1400" dirty="0" smtClean="0"/>
              <a:t>	DESCRIPTION</a:t>
            </a:r>
          </a:p>
          <a:p>
            <a:pPr marL="914400" lvl="2" indent="0">
              <a:buNone/>
            </a:pPr>
            <a:r>
              <a:rPr lang="en-US" sz="1400" dirty="0"/>
              <a:t> </a:t>
            </a:r>
            <a:r>
              <a:rPr lang="en-US" sz="1400" dirty="0" smtClean="0"/>
              <a:t>     1       </a:t>
            </a:r>
            <a:r>
              <a:rPr lang="en-US" sz="1400" dirty="0"/>
              <a:t>	</a:t>
            </a:r>
            <a:r>
              <a:rPr lang="en-US" sz="1400" dirty="0" smtClean="0"/>
              <a:t>	Thu </a:t>
            </a:r>
            <a:r>
              <a:rPr lang="en-US" sz="1400" dirty="0"/>
              <a:t>May 17 21:54:29 2018	</a:t>
            </a:r>
            <a:r>
              <a:rPr lang="en-US" sz="1400" dirty="0" smtClean="0"/>
              <a:t>	SUPERSEDED</a:t>
            </a:r>
            <a:r>
              <a:rPr lang="en-US" sz="1400" dirty="0"/>
              <a:t>	</a:t>
            </a:r>
            <a:r>
              <a:rPr lang="en-US" sz="1400" dirty="0" smtClean="0"/>
              <a:t>	guestbook-0.1.0</a:t>
            </a:r>
            <a:r>
              <a:rPr lang="en-US" sz="1400" dirty="0"/>
              <a:t>	Install </a:t>
            </a:r>
            <a:r>
              <a:rPr lang="en-US" sz="1400" dirty="0" smtClean="0"/>
              <a:t>complete</a:t>
            </a:r>
          </a:p>
          <a:p>
            <a:pPr marL="914400" lvl="2" indent="0">
              <a:buNone/>
            </a:pPr>
            <a:r>
              <a:rPr lang="en-US" sz="1400" dirty="0" smtClean="0"/>
              <a:t>      2       </a:t>
            </a:r>
            <a:r>
              <a:rPr lang="en-US" sz="1400" dirty="0"/>
              <a:t>	</a:t>
            </a:r>
            <a:r>
              <a:rPr lang="en-US" sz="1400" dirty="0" smtClean="0"/>
              <a:t>	Fri </a:t>
            </a:r>
            <a:r>
              <a:rPr lang="en-US" sz="1400" dirty="0"/>
              <a:t>May 18 09:08:10 2018	</a:t>
            </a:r>
            <a:r>
              <a:rPr lang="en-US" sz="1400" dirty="0" smtClean="0"/>
              <a:t>	DEPLOYED  </a:t>
            </a:r>
            <a:r>
              <a:rPr lang="en-US" sz="1400" dirty="0"/>
              <a:t>	</a:t>
            </a:r>
            <a:r>
              <a:rPr lang="en-US" sz="1400" dirty="0" smtClean="0"/>
              <a:t>	guestbook-0.1.0</a:t>
            </a:r>
            <a:r>
              <a:rPr lang="en-US" sz="1400" dirty="0"/>
              <a:t>	Upgrade complete</a:t>
            </a:r>
          </a:p>
          <a:p>
            <a:r>
              <a:rPr lang="en-US" b="0" dirty="0" smtClean="0"/>
              <a:t>Rollback</a:t>
            </a:r>
          </a:p>
          <a:p>
            <a:pPr lvl="1"/>
            <a:r>
              <a:rPr lang="en-US" sz="2000" b="1" i="1" dirty="0" smtClean="0"/>
              <a:t>helm rollback guestbook 1</a:t>
            </a:r>
          </a:p>
          <a:p>
            <a:pPr marL="685800" lvl="2">
              <a:spcBef>
                <a:spcPts val="1000"/>
              </a:spcBef>
              <a:buClr>
                <a:schemeClr val="tx1"/>
              </a:buClr>
            </a:pPr>
            <a:r>
              <a:rPr lang="en-US" sz="2100" b="1" i="1" dirty="0" smtClean="0"/>
              <a:t>helm </a:t>
            </a:r>
            <a:r>
              <a:rPr lang="en-US" sz="2100" b="1" i="1" dirty="0"/>
              <a:t>history </a:t>
            </a:r>
            <a:r>
              <a:rPr lang="en-US" sz="2100" b="1" i="1" dirty="0" smtClean="0"/>
              <a:t>guestbook</a:t>
            </a:r>
          </a:p>
          <a:p>
            <a:pPr marL="1143000" lvl="3">
              <a:spcBef>
                <a:spcPts val="1000"/>
              </a:spcBef>
              <a:buClr>
                <a:schemeClr val="tx1"/>
              </a:buClr>
            </a:pPr>
            <a:r>
              <a:rPr lang="en-US" sz="1400" dirty="0"/>
              <a:t>REVISION	</a:t>
            </a:r>
            <a:r>
              <a:rPr lang="en-US" sz="1400" dirty="0" smtClean="0"/>
              <a:t>	UPDATED                 </a:t>
            </a:r>
            <a:r>
              <a:rPr lang="en-US" sz="1400" dirty="0"/>
              <a:t>	</a:t>
            </a:r>
            <a:r>
              <a:rPr lang="en-US" sz="1400" dirty="0" smtClean="0"/>
              <a:t>	STATUS    </a:t>
            </a:r>
            <a:r>
              <a:rPr lang="en-US" sz="1400" dirty="0"/>
              <a:t>	</a:t>
            </a:r>
            <a:r>
              <a:rPr lang="en-US" sz="1400" dirty="0" smtClean="0"/>
              <a:t>	CHART          </a:t>
            </a:r>
            <a:r>
              <a:rPr lang="en-US" sz="1400" dirty="0"/>
              <a:t>	</a:t>
            </a:r>
            <a:r>
              <a:rPr lang="en-US" sz="1400" dirty="0" smtClean="0"/>
              <a:t>	DESCRIPTION</a:t>
            </a:r>
          </a:p>
          <a:p>
            <a:pPr marL="914400" lvl="3" indent="0">
              <a:spcBef>
                <a:spcPts val="1000"/>
              </a:spcBef>
              <a:buClr>
                <a:schemeClr val="tx1"/>
              </a:buClr>
              <a:buNone/>
            </a:pPr>
            <a:r>
              <a:rPr lang="en-US" sz="1400" dirty="0" smtClean="0"/>
              <a:t>      1       </a:t>
            </a:r>
            <a:r>
              <a:rPr lang="en-US" sz="1400" dirty="0"/>
              <a:t>	</a:t>
            </a:r>
            <a:r>
              <a:rPr lang="en-US" sz="1400" dirty="0" smtClean="0"/>
              <a:t>	Thu </a:t>
            </a:r>
            <a:r>
              <a:rPr lang="en-US" sz="1400" dirty="0"/>
              <a:t>May 17 21:54:29 2018	</a:t>
            </a:r>
            <a:r>
              <a:rPr lang="en-US" sz="1400" dirty="0" smtClean="0"/>
              <a:t>	SUPERSEDED</a:t>
            </a:r>
            <a:r>
              <a:rPr lang="en-US" sz="1400" dirty="0"/>
              <a:t>	</a:t>
            </a:r>
            <a:r>
              <a:rPr lang="en-US" sz="1400" dirty="0" smtClean="0"/>
              <a:t>	guestbook-0.1.0</a:t>
            </a:r>
            <a:r>
              <a:rPr lang="en-US" sz="1400" dirty="0"/>
              <a:t>	Install </a:t>
            </a:r>
            <a:r>
              <a:rPr lang="en-US" sz="1400" dirty="0" smtClean="0"/>
              <a:t>complete</a:t>
            </a:r>
          </a:p>
          <a:p>
            <a:pPr marL="914400" lvl="3" indent="0">
              <a:spcBef>
                <a:spcPts val="1000"/>
              </a:spcBef>
              <a:buClr>
                <a:schemeClr val="tx1"/>
              </a:buClr>
              <a:buNone/>
            </a:pPr>
            <a:r>
              <a:rPr lang="en-US" sz="1400" dirty="0" smtClean="0"/>
              <a:t>      2       </a:t>
            </a:r>
            <a:r>
              <a:rPr lang="en-US" sz="1400" dirty="0"/>
              <a:t>	</a:t>
            </a:r>
            <a:r>
              <a:rPr lang="en-US" sz="1400" dirty="0" smtClean="0"/>
              <a:t>	Fri </a:t>
            </a:r>
            <a:r>
              <a:rPr lang="en-US" sz="1400" dirty="0"/>
              <a:t>May 18 09:08:10 2018	</a:t>
            </a:r>
            <a:r>
              <a:rPr lang="en-US" sz="1400" dirty="0" smtClean="0"/>
              <a:t>	SUPERSEDED</a:t>
            </a:r>
            <a:r>
              <a:rPr lang="en-US" sz="1400" dirty="0"/>
              <a:t>	</a:t>
            </a:r>
            <a:r>
              <a:rPr lang="en-US" sz="1400" dirty="0" smtClean="0"/>
              <a:t>	guestbook-0.1.0</a:t>
            </a:r>
            <a:r>
              <a:rPr lang="en-US" sz="1400" dirty="0"/>
              <a:t>	Upgrade </a:t>
            </a:r>
            <a:r>
              <a:rPr lang="en-US" sz="1400" dirty="0" smtClean="0"/>
              <a:t>complete</a:t>
            </a:r>
          </a:p>
          <a:p>
            <a:pPr marL="914400" lvl="3" indent="0">
              <a:spcBef>
                <a:spcPts val="1000"/>
              </a:spcBef>
              <a:buClr>
                <a:schemeClr val="tx1"/>
              </a:buClr>
              <a:buNone/>
            </a:pPr>
            <a:r>
              <a:rPr lang="en-US" sz="1400" dirty="0" smtClean="0"/>
              <a:t>      3       </a:t>
            </a:r>
            <a:r>
              <a:rPr lang="en-US" sz="1400" dirty="0"/>
              <a:t>	</a:t>
            </a:r>
            <a:r>
              <a:rPr lang="en-US" sz="1400" dirty="0" smtClean="0"/>
              <a:t>	Fri </a:t>
            </a:r>
            <a:r>
              <a:rPr lang="en-US" sz="1400" dirty="0"/>
              <a:t>May 18 09:11:25 2018	</a:t>
            </a:r>
            <a:r>
              <a:rPr lang="en-US" sz="1400" dirty="0" smtClean="0"/>
              <a:t>	DEPLOYED  </a:t>
            </a:r>
            <a:r>
              <a:rPr lang="en-US" sz="1400" dirty="0"/>
              <a:t>	</a:t>
            </a:r>
            <a:r>
              <a:rPr lang="en-US" sz="1400" dirty="0" smtClean="0"/>
              <a:t>	guestbook-0.1.0</a:t>
            </a:r>
            <a:r>
              <a:rPr lang="en-US" sz="1400" dirty="0"/>
              <a:t>	Rollback to 1</a:t>
            </a:r>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27</a:t>
            </a:fld>
            <a:endParaRPr lang="en-US"/>
          </a:p>
        </p:txBody>
      </p:sp>
    </p:spTree>
    <p:extLst>
      <p:ext uri="{BB962C8B-B14F-4D97-AF65-F5344CB8AC3E}">
        <p14:creationId xmlns:p14="http://schemas.microsoft.com/office/powerpoint/2010/main" val="44411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Overview of Containers</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a:xfrm>
            <a:off x="457200" y="1447800"/>
            <a:ext cx="6172200" cy="4953000"/>
          </a:xfrm>
        </p:spPr>
        <p:txBody>
          <a:bodyPr>
            <a:normAutofit/>
          </a:bodyPr>
          <a:lstStyle/>
          <a:p>
            <a:pPr>
              <a:buFont typeface="Arial" charset="0"/>
              <a:buChar char="•"/>
            </a:pPr>
            <a:r>
              <a:rPr lang="en-US" b="0" dirty="0" smtClean="0"/>
              <a:t>Abstraction </a:t>
            </a:r>
            <a:r>
              <a:rPr lang="en-US" b="0" dirty="0"/>
              <a:t>at the app layer that packages code and dependencies together </a:t>
            </a:r>
          </a:p>
          <a:p>
            <a:pPr marL="285750" indent="-285750">
              <a:buFont typeface="Arial" charset="0"/>
              <a:buChar char="•"/>
            </a:pPr>
            <a:r>
              <a:rPr lang="en-US" b="0" dirty="0" smtClean="0"/>
              <a:t>Multiple </a:t>
            </a:r>
            <a:r>
              <a:rPr lang="en-US" b="0" dirty="0"/>
              <a:t>containers can run on the same machine and share the OS kernel with other containers, each running as isolated processes in user </a:t>
            </a:r>
            <a:r>
              <a:rPr lang="en-US" b="0" dirty="0" smtClean="0"/>
              <a:t>space</a:t>
            </a:r>
            <a:endParaRPr lang="en-US" b="0" dirty="0"/>
          </a:p>
          <a:p>
            <a:endParaRPr lang="en-US" dirty="0" smtClean="0"/>
          </a:p>
          <a:p>
            <a:r>
              <a:rPr lang="en-US" sz="2600" b="0" dirty="0" smtClean="0"/>
              <a:t>Learn </a:t>
            </a:r>
            <a:r>
              <a:rPr lang="en-US" sz="2600" b="0" dirty="0"/>
              <a:t>more about containers here - </a:t>
            </a:r>
            <a:r>
              <a:rPr lang="en-US" sz="1800" dirty="0">
                <a:hlinkClick r:id="rId3"/>
              </a:rPr>
              <a:t>https://developer.ibm.com/courses/all/docker-essentials-extend-your-apps-with-containers</a:t>
            </a:r>
            <a:r>
              <a:rPr lang="en-US" sz="1800" dirty="0" smtClean="0">
                <a:hlinkClick r:id="rId3"/>
              </a:rPr>
              <a:t>/</a:t>
            </a:r>
            <a:r>
              <a:rPr lang="en-US" sz="1800" dirty="0" smtClean="0"/>
              <a:t> </a:t>
            </a:r>
            <a:endParaRPr lang="en-US" sz="1800"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3</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447800"/>
            <a:ext cx="4249615" cy="3810000"/>
          </a:xfrm>
          <a:prstGeom prst="rect">
            <a:avLst/>
          </a:prstGeom>
        </p:spPr>
      </p:pic>
    </p:spTree>
    <p:extLst>
      <p:ext uri="{BB962C8B-B14F-4D97-AF65-F5344CB8AC3E}">
        <p14:creationId xmlns:p14="http://schemas.microsoft.com/office/powerpoint/2010/main" val="827860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a:t>Overview of Kubernetes</a:t>
            </a:r>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normAutofit fontScale="92500" lnSpcReduction="10000"/>
          </a:bodyPr>
          <a:lstStyle/>
          <a:p>
            <a:pPr>
              <a:buFont typeface="Arial" charset="0"/>
              <a:buChar char="•"/>
            </a:pPr>
            <a:r>
              <a:rPr lang="en-US" b="0" dirty="0"/>
              <a:t>Enterprise level container orchestration</a:t>
            </a:r>
          </a:p>
          <a:p>
            <a:pPr>
              <a:buFont typeface="Arial" charset="0"/>
              <a:buChar char="•"/>
            </a:pPr>
            <a:r>
              <a:rPr lang="en-US" b="0" dirty="0"/>
              <a:t>Provision, manage, scale applications (containers) across a cluster</a:t>
            </a:r>
          </a:p>
          <a:p>
            <a:pPr marL="285750" indent="-285750">
              <a:buFont typeface="Arial" charset="0"/>
              <a:buChar char="•"/>
            </a:pPr>
            <a:r>
              <a:rPr lang="en-US" b="0" dirty="0"/>
              <a:t>Manage infrastructure resources needed by applications</a:t>
            </a:r>
          </a:p>
          <a:p>
            <a:pPr marL="971550" lvl="2" indent="-285750">
              <a:buFont typeface="Arial" charset="0"/>
              <a:buChar char="•"/>
            </a:pPr>
            <a:r>
              <a:rPr lang="en-US" sz="2400" dirty="0"/>
              <a:t>Compute</a:t>
            </a:r>
          </a:p>
          <a:p>
            <a:pPr marL="971550" lvl="2" indent="-285750">
              <a:buFont typeface="Arial" charset="0"/>
              <a:buChar char="•"/>
            </a:pPr>
            <a:r>
              <a:rPr lang="en-US" sz="2400" dirty="0"/>
              <a:t>Volumes</a:t>
            </a:r>
          </a:p>
          <a:p>
            <a:pPr marL="971550" lvl="2" indent="-285750">
              <a:buFont typeface="Arial" charset="0"/>
              <a:buChar char="•"/>
            </a:pPr>
            <a:r>
              <a:rPr lang="en-US" sz="2400" dirty="0"/>
              <a:t>Networks</a:t>
            </a:r>
          </a:p>
          <a:p>
            <a:pPr marL="971550" lvl="2" indent="-285750">
              <a:buFont typeface="Arial" charset="0"/>
              <a:buChar char="•"/>
            </a:pPr>
            <a:r>
              <a:rPr lang="en-US" sz="2400" dirty="0"/>
              <a:t>And many many many more...</a:t>
            </a:r>
          </a:p>
          <a:p>
            <a:pPr marL="171450" indent="-171450">
              <a:buFont typeface="Arial" charset="0"/>
              <a:buChar char="•"/>
            </a:pPr>
            <a:r>
              <a:rPr lang="en-US" sz="2600" b="0" dirty="0" smtClean="0"/>
              <a:t>Declarative </a:t>
            </a:r>
            <a:r>
              <a:rPr lang="en-US" sz="2600" b="0" dirty="0"/>
              <a:t>model</a:t>
            </a:r>
          </a:p>
          <a:p>
            <a:pPr marL="628650" lvl="1" indent="-285750">
              <a:buFont typeface="Arial" charset="0"/>
              <a:buChar char="•"/>
            </a:pPr>
            <a:r>
              <a:rPr lang="en-US" sz="2200" dirty="0"/>
              <a:t>Provide the "desired state" and Kubernetes will make it happen</a:t>
            </a:r>
          </a:p>
          <a:p>
            <a:pPr marL="285750" indent="-285750">
              <a:buFont typeface="Arial" charset="0"/>
              <a:buChar char="•"/>
            </a:pPr>
            <a:r>
              <a:rPr lang="en-US" sz="2600" b="0" dirty="0"/>
              <a:t>What's in a name?</a:t>
            </a:r>
          </a:p>
          <a:p>
            <a:pPr marL="628650" lvl="1" indent="-285750">
              <a:buFont typeface="Arial" charset="0"/>
              <a:buChar char="•"/>
            </a:pPr>
            <a:r>
              <a:rPr lang="en-US" sz="2200" dirty="0"/>
              <a:t>Kubernetes (K8s/</a:t>
            </a:r>
            <a:r>
              <a:rPr lang="en-US" sz="2200" dirty="0" err="1"/>
              <a:t>Kube</a:t>
            </a:r>
            <a:r>
              <a:rPr lang="en-US" sz="2200" dirty="0"/>
              <a:t>): "Helmsman" in ancient Greek</a:t>
            </a:r>
          </a:p>
          <a:p>
            <a:pPr>
              <a:buFont typeface="Arial" charset="0"/>
              <a:buChar char="•"/>
            </a:pPr>
            <a:endParaRPr lang="en-US" sz="1800" dirty="0"/>
          </a:p>
          <a:p>
            <a:r>
              <a:rPr lang="en-US" b="0" dirty="0"/>
              <a:t>Learn more about </a:t>
            </a:r>
            <a:r>
              <a:rPr lang="en-US" b="0" dirty="0" smtClean="0"/>
              <a:t>Kubernetes here </a:t>
            </a:r>
            <a:r>
              <a:rPr lang="en-US" b="0" dirty="0"/>
              <a:t>- </a:t>
            </a:r>
            <a:r>
              <a:rPr lang="en-US" sz="1900" dirty="0">
                <a:hlinkClick r:id="rId3"/>
              </a:rPr>
              <a:t>https://</a:t>
            </a:r>
            <a:r>
              <a:rPr lang="en-US" sz="1900" dirty="0" smtClean="0">
                <a:hlinkClick r:id="rId3"/>
              </a:rPr>
              <a:t>github.com/IBM/kube101</a:t>
            </a:r>
            <a:r>
              <a:rPr lang="en-US" sz="1900" dirty="0" smtClean="0"/>
              <a:t> </a:t>
            </a:r>
            <a:endParaRPr lang="en-US" sz="1900"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4</a:t>
            </a:fld>
            <a:endParaRPr lang="en-US"/>
          </a:p>
        </p:txBody>
      </p:sp>
    </p:spTree>
    <p:extLst>
      <p:ext uri="{BB962C8B-B14F-4D97-AF65-F5344CB8AC3E}">
        <p14:creationId xmlns:p14="http://schemas.microsoft.com/office/powerpoint/2010/main" val="309866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What is Helm?</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a:xfrm>
            <a:off x="457200" y="1447800"/>
            <a:ext cx="9067800" cy="4953000"/>
          </a:xfrm>
        </p:spPr>
        <p:txBody>
          <a:bodyPr>
            <a:normAutofit/>
          </a:bodyPr>
          <a:lstStyle/>
          <a:p>
            <a:pPr lvl="1"/>
            <a:r>
              <a:rPr lang="en-US" sz="2800" dirty="0"/>
              <a:t>Helm is a tool that streamlines </a:t>
            </a:r>
            <a:r>
              <a:rPr lang="en-US" sz="2800" dirty="0" smtClean="0"/>
              <a:t>installation </a:t>
            </a:r>
            <a:r>
              <a:rPr lang="en-US" sz="2800" dirty="0"/>
              <a:t>and </a:t>
            </a:r>
            <a:r>
              <a:rPr lang="en-US" sz="2800" dirty="0" smtClean="0"/>
              <a:t>management of Kubernetes</a:t>
            </a:r>
            <a:r>
              <a:rPr lang="en-US" sz="2800" dirty="0"/>
              <a:t> </a:t>
            </a:r>
            <a:r>
              <a:rPr lang="en-US" sz="2800" dirty="0" smtClean="0"/>
              <a:t>applications</a:t>
            </a:r>
          </a:p>
          <a:p>
            <a:pPr lvl="2"/>
            <a:r>
              <a:rPr lang="en-US" sz="2400" dirty="0"/>
              <a:t>Helm became a CNCF project in mid </a:t>
            </a:r>
            <a:r>
              <a:rPr lang="en-US" sz="2400" dirty="0" smtClean="0"/>
              <a:t>2018</a:t>
            </a:r>
          </a:p>
          <a:p>
            <a:pPr lvl="1"/>
            <a:r>
              <a:rPr lang="en-US" sz="2800" dirty="0" smtClean="0"/>
              <a:t> It uses </a:t>
            </a:r>
            <a:r>
              <a:rPr lang="en-US" sz="2800" dirty="0"/>
              <a:t>a packaging format called </a:t>
            </a:r>
            <a:r>
              <a:rPr lang="en-US" sz="2800" b="1" dirty="0" smtClean="0"/>
              <a:t>charts</a:t>
            </a:r>
            <a:r>
              <a:rPr lang="en-US" sz="2800" dirty="0"/>
              <a:t> </a:t>
            </a:r>
            <a:endParaRPr lang="en-US" sz="2800" dirty="0" smtClean="0"/>
          </a:p>
          <a:p>
            <a:pPr lvl="2"/>
            <a:r>
              <a:rPr lang="en-US" sz="2800" dirty="0" smtClean="0"/>
              <a:t>A chart is a collection </a:t>
            </a:r>
            <a:r>
              <a:rPr lang="en-US" sz="2800" dirty="0"/>
              <a:t>of files that describe </a:t>
            </a:r>
            <a:r>
              <a:rPr lang="en-US" sz="2800" dirty="0" smtClean="0"/>
              <a:t>Kubernetes resources</a:t>
            </a:r>
          </a:p>
          <a:p>
            <a:pPr lvl="2"/>
            <a:r>
              <a:rPr lang="en-US" sz="2800" dirty="0" smtClean="0"/>
              <a:t>Think </a:t>
            </a:r>
            <a:r>
              <a:rPr lang="en-US" sz="2800" dirty="0"/>
              <a:t>of </a:t>
            </a:r>
            <a:r>
              <a:rPr lang="en-US" sz="2800" dirty="0" smtClean="0"/>
              <a:t>Helm </a:t>
            </a:r>
            <a:r>
              <a:rPr lang="en-US" sz="2800" dirty="0"/>
              <a:t>like apt/yum/homebrew for </a:t>
            </a:r>
            <a:r>
              <a:rPr lang="en-US" sz="2800" dirty="0" smtClean="0"/>
              <a:t>Kubernetes</a:t>
            </a:r>
          </a:p>
          <a:p>
            <a:pPr lvl="1"/>
            <a:r>
              <a:rPr lang="en-US" sz="2800" dirty="0" smtClean="0"/>
              <a:t>Helm is available for various </a:t>
            </a:r>
            <a:r>
              <a:rPr lang="en-US" sz="2800" dirty="0"/>
              <a:t>operating platforms like OSX, </a:t>
            </a:r>
            <a:r>
              <a:rPr lang="en-US" sz="2800" dirty="0" smtClean="0"/>
              <a:t>Linux and Windows</a:t>
            </a:r>
          </a:p>
          <a:p>
            <a:pPr lvl="1"/>
            <a:r>
              <a:rPr lang="en-US" sz="2800" dirty="0"/>
              <a:t>Run Helm on laptop or where ever you </a:t>
            </a:r>
            <a:r>
              <a:rPr lang="en-US" sz="2800" dirty="0" smtClean="0"/>
              <a:t>want</a:t>
            </a:r>
          </a:p>
          <a:p>
            <a:pPr lvl="1"/>
            <a:endParaRPr lang="en-US"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3733800"/>
            <a:ext cx="2667000" cy="2667000"/>
          </a:xfrm>
          <a:prstGeom prst="rect">
            <a:avLst/>
          </a:prstGeom>
        </p:spPr>
      </p:pic>
    </p:spTree>
    <p:extLst>
      <p:ext uri="{BB962C8B-B14F-4D97-AF65-F5344CB8AC3E}">
        <p14:creationId xmlns:p14="http://schemas.microsoft.com/office/powerpoint/2010/main" val="274488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Why Helm?</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normAutofit fontScale="92500" lnSpcReduction="10000"/>
          </a:bodyPr>
          <a:lstStyle/>
          <a:p>
            <a:r>
              <a:rPr lang="en-US" b="0" dirty="0" smtClean="0"/>
              <a:t>Helm provides probably the easiest way to use Kubernetes</a:t>
            </a:r>
          </a:p>
          <a:p>
            <a:pPr lvl="2"/>
            <a:r>
              <a:rPr lang="en-US" sz="2400" dirty="0"/>
              <a:t>You can:</a:t>
            </a:r>
          </a:p>
          <a:p>
            <a:pPr lvl="3"/>
            <a:r>
              <a:rPr lang="en-US" sz="2400" dirty="0"/>
              <a:t>Use existing charts created by others</a:t>
            </a:r>
          </a:p>
          <a:p>
            <a:pPr lvl="3"/>
            <a:r>
              <a:rPr lang="en-US" sz="2400" dirty="0"/>
              <a:t>Create your own charts and share with others</a:t>
            </a:r>
          </a:p>
          <a:p>
            <a:pPr lvl="3"/>
            <a:r>
              <a:rPr lang="en-US" sz="2400" dirty="0"/>
              <a:t>Easily manage your Kubernetes manifest files, configuration values and related resources as a </a:t>
            </a:r>
            <a:r>
              <a:rPr lang="en-US" sz="2400" dirty="0" smtClean="0"/>
              <a:t>package</a:t>
            </a:r>
            <a:endParaRPr lang="en-US" sz="2400" dirty="0"/>
          </a:p>
          <a:p>
            <a:pPr lvl="3"/>
            <a:r>
              <a:rPr lang="en-US" sz="2400" dirty="0"/>
              <a:t>Release charts and manage releases </a:t>
            </a:r>
          </a:p>
          <a:p>
            <a:r>
              <a:rPr lang="en-US" b="0" dirty="0" smtClean="0"/>
              <a:t>Configuring deployment with user values</a:t>
            </a:r>
          </a:p>
          <a:p>
            <a:pPr lvl="1"/>
            <a:r>
              <a:rPr lang="en-US" dirty="0" smtClean="0"/>
              <a:t>Helm is the best way to provide variables to Kubernetes in a way similar to programming languages like go, Java </a:t>
            </a:r>
            <a:r>
              <a:rPr lang="en-US" dirty="0" err="1" smtClean="0"/>
              <a:t>etc</a:t>
            </a:r>
            <a:endParaRPr lang="en-US" dirty="0" smtClean="0"/>
          </a:p>
          <a:p>
            <a:pPr lvl="1"/>
            <a:r>
              <a:rPr lang="en-US" dirty="0" smtClean="0"/>
              <a:t>Templating resource definition</a:t>
            </a:r>
          </a:p>
          <a:p>
            <a:r>
              <a:rPr lang="en-US" b="0" dirty="0" smtClean="0"/>
              <a:t>Active development with a strong community behind it</a:t>
            </a:r>
          </a:p>
          <a:p>
            <a:pPr lvl="1"/>
            <a:r>
              <a:rPr lang="en-US" dirty="0" smtClean="0"/>
              <a:t>There is even a dedicated Helm Summit</a:t>
            </a:r>
          </a:p>
          <a:p>
            <a:r>
              <a:rPr lang="en-US" b="0" dirty="0" smtClean="0"/>
              <a:t>Used widely in IBM and in the industry</a:t>
            </a:r>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6</a:t>
            </a:fld>
            <a:endParaRPr lang="en-US"/>
          </a:p>
        </p:txBody>
      </p:sp>
    </p:spTree>
    <p:extLst>
      <p:ext uri="{BB962C8B-B14F-4D97-AF65-F5344CB8AC3E}">
        <p14:creationId xmlns:p14="http://schemas.microsoft.com/office/powerpoint/2010/main" val="536488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keywords</a:t>
            </a:r>
            <a:endParaRPr lang="en-US" dirty="0"/>
          </a:p>
        </p:txBody>
      </p:sp>
      <p:sp>
        <p:nvSpPr>
          <p:cNvPr id="3" name="Content Placeholder 2"/>
          <p:cNvSpPr>
            <a:spLocks noGrp="1"/>
          </p:cNvSpPr>
          <p:nvPr>
            <p:ph idx="1"/>
          </p:nvPr>
        </p:nvSpPr>
        <p:spPr/>
        <p:txBody>
          <a:bodyPr>
            <a:normAutofit fontScale="85000" lnSpcReduction="10000"/>
          </a:bodyPr>
          <a:lstStyle/>
          <a:p>
            <a:r>
              <a:rPr lang="en-US" sz="3300" b="0" dirty="0"/>
              <a:t>h</a:t>
            </a:r>
            <a:r>
              <a:rPr lang="en-US" sz="3300" b="0" dirty="0" smtClean="0"/>
              <a:t>elm</a:t>
            </a:r>
          </a:p>
          <a:p>
            <a:pPr lvl="1"/>
            <a:r>
              <a:rPr lang="en-US" dirty="0"/>
              <a:t>While </a:t>
            </a:r>
            <a:r>
              <a:rPr lang="en-US" i="1" dirty="0"/>
              <a:t>Helm</a:t>
            </a:r>
            <a:r>
              <a:rPr lang="en-US" dirty="0"/>
              <a:t> is the name of the project, the command line client is also named helm. By convention, when speaking of the project, </a:t>
            </a:r>
            <a:r>
              <a:rPr lang="en-US" b="1" i="1" dirty="0"/>
              <a:t>Helm</a:t>
            </a:r>
            <a:r>
              <a:rPr lang="en-US" dirty="0"/>
              <a:t> is capitalized. When speaking of the client, </a:t>
            </a:r>
            <a:r>
              <a:rPr lang="en-US" b="1" i="1" dirty="0"/>
              <a:t>helm</a:t>
            </a:r>
            <a:r>
              <a:rPr lang="en-US" dirty="0"/>
              <a:t> is in lowercase.</a:t>
            </a:r>
            <a:endParaRPr lang="en-US" dirty="0" smtClean="0"/>
          </a:p>
          <a:p>
            <a:r>
              <a:rPr lang="en-US" sz="3300" b="0" dirty="0" smtClean="0"/>
              <a:t>Tiller</a:t>
            </a:r>
          </a:p>
          <a:p>
            <a:pPr lvl="1"/>
            <a:r>
              <a:rPr lang="en-US" dirty="0"/>
              <a:t> </a:t>
            </a:r>
            <a:r>
              <a:rPr lang="en-US" dirty="0" smtClean="0"/>
              <a:t>Tiller is the Helm server. It </a:t>
            </a:r>
            <a:r>
              <a:rPr lang="en-US" dirty="0"/>
              <a:t>interacts directly with the Kubernetes API server to install, upgrade, query, and remove Kubernetes resources.</a:t>
            </a:r>
            <a:endParaRPr lang="en-US" dirty="0" smtClean="0"/>
          </a:p>
          <a:p>
            <a:r>
              <a:rPr lang="en-US" sz="3300" b="0" dirty="0" smtClean="0"/>
              <a:t>Chart</a:t>
            </a:r>
          </a:p>
          <a:p>
            <a:pPr lvl="1"/>
            <a:r>
              <a:rPr lang="en-US" dirty="0" smtClean="0"/>
              <a:t>It </a:t>
            </a:r>
            <a:r>
              <a:rPr lang="en-US" dirty="0"/>
              <a:t>contains all of the resource definitions necessary to run an application, tool, or service inside of a Kubernetes cluster</a:t>
            </a:r>
            <a:r>
              <a:rPr lang="en-US" dirty="0" smtClean="0"/>
              <a:t>. A chart is basically a package </a:t>
            </a:r>
            <a:r>
              <a:rPr lang="en-US" dirty="0"/>
              <a:t>of pre-configured Kubernetes resources.</a:t>
            </a:r>
            <a:endParaRPr lang="en-US" dirty="0" smtClean="0"/>
          </a:p>
          <a:p>
            <a:r>
              <a:rPr lang="en-US" sz="3300" b="0" dirty="0" smtClean="0"/>
              <a:t>Release</a:t>
            </a:r>
          </a:p>
          <a:p>
            <a:pPr lvl="1"/>
            <a:r>
              <a:rPr lang="en-US" dirty="0"/>
              <a:t>A</a:t>
            </a:r>
            <a:r>
              <a:rPr lang="en-US" dirty="0" smtClean="0"/>
              <a:t>n </a:t>
            </a:r>
            <a:r>
              <a:rPr lang="en-US" dirty="0"/>
              <a:t>instance of a chart running in a Kubernetes </a:t>
            </a:r>
            <a:r>
              <a:rPr lang="en-US" dirty="0" smtClean="0"/>
              <a:t>cluster</a:t>
            </a:r>
          </a:p>
          <a:p>
            <a:pPr lvl="1"/>
            <a:r>
              <a:rPr lang="en-US" dirty="0" smtClean="0"/>
              <a:t>Same chart can be deployed multiple time</a:t>
            </a:r>
          </a:p>
          <a:p>
            <a:r>
              <a:rPr lang="en-US" sz="3300" b="0" dirty="0" smtClean="0"/>
              <a:t>Repository</a:t>
            </a:r>
          </a:p>
          <a:p>
            <a:pPr lvl="1"/>
            <a:r>
              <a:rPr lang="en-US" dirty="0" smtClean="0"/>
              <a:t>Place where charts resides and can be shared with others</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7</a:t>
            </a:fld>
            <a:endParaRPr lang="en-US"/>
          </a:p>
        </p:txBody>
      </p:sp>
    </p:spTree>
    <p:extLst>
      <p:ext uri="{BB962C8B-B14F-4D97-AF65-F5344CB8AC3E}">
        <p14:creationId xmlns:p14="http://schemas.microsoft.com/office/powerpoint/2010/main" val="690331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smtClean="0"/>
              <a:t>Helm Architecture</a:t>
            </a:r>
            <a:endParaRPr lang="en-US" dirty="0"/>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a:xfrm>
            <a:off x="457200" y="1447800"/>
            <a:ext cx="5039232" cy="4953000"/>
          </a:xfrm>
        </p:spPr>
        <p:txBody>
          <a:bodyPr>
            <a:normAutofit fontScale="85000" lnSpcReduction="20000"/>
          </a:bodyPr>
          <a:lstStyle/>
          <a:p>
            <a:r>
              <a:rPr lang="en-US" sz="2600" b="0" dirty="0"/>
              <a:t>The Helm Client </a:t>
            </a:r>
            <a:r>
              <a:rPr lang="en-US" sz="2600" b="0" dirty="0" smtClean="0"/>
              <a:t>(helm) is </a:t>
            </a:r>
            <a:r>
              <a:rPr lang="en-US" sz="2600" b="0" dirty="0"/>
              <a:t>a command-line client for end </a:t>
            </a:r>
            <a:r>
              <a:rPr lang="en-US" sz="2600" b="0" dirty="0" smtClean="0"/>
              <a:t>users</a:t>
            </a:r>
          </a:p>
          <a:p>
            <a:pPr lvl="1"/>
            <a:r>
              <a:rPr lang="en-US" sz="2200" dirty="0" smtClean="0"/>
              <a:t>Interacts </a:t>
            </a:r>
            <a:r>
              <a:rPr lang="en-US" sz="2200" dirty="0"/>
              <a:t>with the Tiller server </a:t>
            </a:r>
            <a:r>
              <a:rPr lang="en-US" sz="2200" dirty="0" smtClean="0"/>
              <a:t>sending </a:t>
            </a:r>
            <a:r>
              <a:rPr lang="en-US" sz="2200" dirty="0"/>
              <a:t>charts to be installed</a:t>
            </a:r>
          </a:p>
          <a:p>
            <a:pPr lvl="1"/>
            <a:r>
              <a:rPr lang="en-US" sz="2200" dirty="0" smtClean="0"/>
              <a:t>Asks </a:t>
            </a:r>
            <a:r>
              <a:rPr lang="en-US" sz="2200" dirty="0"/>
              <a:t>for information about releases</a:t>
            </a:r>
          </a:p>
          <a:p>
            <a:pPr lvl="1"/>
            <a:r>
              <a:rPr lang="en-US" sz="2200" dirty="0" smtClean="0"/>
              <a:t>Requests </a:t>
            </a:r>
            <a:r>
              <a:rPr lang="en-US" sz="2200" dirty="0"/>
              <a:t>upgrading or uninstalling of existing </a:t>
            </a:r>
            <a:r>
              <a:rPr lang="en-US" sz="2200" dirty="0" smtClean="0"/>
              <a:t>releases</a:t>
            </a:r>
          </a:p>
          <a:p>
            <a:r>
              <a:rPr lang="en-US" sz="2600" b="0" dirty="0"/>
              <a:t>The Tiller Server is an in-cluster server that interacts with the Helm client, and interfaces with the Kubernetes API </a:t>
            </a:r>
            <a:r>
              <a:rPr lang="en-US" sz="2600" b="0" dirty="0" smtClean="0"/>
              <a:t>server</a:t>
            </a:r>
          </a:p>
          <a:p>
            <a:pPr lvl="1"/>
            <a:r>
              <a:rPr lang="en-US" sz="2200" dirty="0" smtClean="0"/>
              <a:t>Listens </a:t>
            </a:r>
            <a:r>
              <a:rPr lang="en-US" sz="2200" dirty="0"/>
              <a:t>for incoming requests from the Helm client</a:t>
            </a:r>
          </a:p>
          <a:p>
            <a:pPr lvl="1"/>
            <a:r>
              <a:rPr lang="en-US" sz="2200" dirty="0" smtClean="0"/>
              <a:t>Installs </a:t>
            </a:r>
            <a:r>
              <a:rPr lang="en-US" sz="2200" dirty="0"/>
              <a:t>charts into Kubernetes, and then </a:t>
            </a:r>
            <a:r>
              <a:rPr lang="en-US" sz="2200" dirty="0" smtClean="0"/>
              <a:t>tracks </a:t>
            </a:r>
            <a:r>
              <a:rPr lang="en-US" sz="2200" dirty="0"/>
              <a:t>the subsequent release</a:t>
            </a:r>
          </a:p>
          <a:p>
            <a:pPr lvl="1"/>
            <a:r>
              <a:rPr lang="en-US" sz="2200" dirty="0" smtClean="0"/>
              <a:t>Upgrades </a:t>
            </a:r>
            <a:r>
              <a:rPr lang="en-US" sz="2200" dirty="0"/>
              <a:t>and </a:t>
            </a:r>
            <a:r>
              <a:rPr lang="en-US" sz="2200" dirty="0" smtClean="0"/>
              <a:t>uninstalls </a:t>
            </a:r>
            <a:r>
              <a:rPr lang="en-US" sz="2200" dirty="0"/>
              <a:t>charts by interacting with </a:t>
            </a:r>
            <a:r>
              <a:rPr lang="en-US" sz="2200" dirty="0" smtClean="0"/>
              <a:t>Kubernetes</a:t>
            </a:r>
          </a:p>
          <a:p>
            <a:pPr lvl="1"/>
            <a:r>
              <a:rPr lang="en-US" sz="2200" dirty="0" smtClean="0"/>
              <a:t>Tiller is installed as a pod in the cluster</a:t>
            </a:r>
            <a:endParaRPr lang="en-US" sz="2200" dirty="0"/>
          </a:p>
          <a:p>
            <a:endParaRPr lang="en-US" sz="2400" dirty="0" smtClean="0"/>
          </a:p>
          <a:p>
            <a:endParaRPr lang="en-US"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8</a:t>
            </a:fld>
            <a:endParaRPr lang="en-US"/>
          </a:p>
        </p:txBody>
      </p:sp>
      <p:sp>
        <p:nvSpPr>
          <p:cNvPr id="5" name="Rounded Rectangle 4"/>
          <p:cNvSpPr/>
          <p:nvPr/>
        </p:nvSpPr>
        <p:spPr>
          <a:xfrm>
            <a:off x="5784004" y="2996774"/>
            <a:ext cx="277134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6" name="Rounded Rectangle 5"/>
          <p:cNvSpPr/>
          <p:nvPr/>
        </p:nvSpPr>
        <p:spPr>
          <a:xfrm>
            <a:off x="8954450" y="2933103"/>
            <a:ext cx="2827103" cy="1886670"/>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19" name="Rounded Rectangle 18"/>
          <p:cNvSpPr/>
          <p:nvPr/>
        </p:nvSpPr>
        <p:spPr>
          <a:xfrm>
            <a:off x="6060159" y="2899176"/>
            <a:ext cx="2495188" cy="1747717"/>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sp>
        <p:nvSpPr>
          <p:cNvPr id="20" name="Rounded Rectangle 19"/>
          <p:cNvSpPr/>
          <p:nvPr/>
        </p:nvSpPr>
        <p:spPr>
          <a:xfrm>
            <a:off x="9388797" y="3298634"/>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smtClean="0">
                <a:solidFill>
                  <a:schemeClr val="tx1"/>
                </a:solidFill>
              </a:rPr>
              <a:t>Kubernetes </a:t>
            </a:r>
          </a:p>
          <a:p>
            <a:pPr algn="ctr"/>
            <a:r>
              <a:rPr lang="en-US" sz="1200" b="1" dirty="0" smtClean="0">
                <a:solidFill>
                  <a:schemeClr val="tx1"/>
                </a:solidFill>
              </a:rPr>
              <a:t>API </a:t>
            </a:r>
            <a:r>
              <a:rPr lang="en-US" sz="1200" b="1" dirty="0">
                <a:solidFill>
                  <a:schemeClr val="tx1"/>
                </a:solidFill>
              </a:rPr>
              <a:t>Server</a:t>
            </a:r>
          </a:p>
        </p:txBody>
      </p:sp>
      <p:sp>
        <p:nvSpPr>
          <p:cNvPr id="22" name="Rounded Rectangle 21"/>
          <p:cNvSpPr/>
          <p:nvPr/>
        </p:nvSpPr>
        <p:spPr>
          <a:xfrm>
            <a:off x="6051750" y="1523999"/>
            <a:ext cx="1740048" cy="53879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smtClean="0">
                <a:solidFill>
                  <a:schemeClr val="tx1"/>
                </a:solidFill>
              </a:rPr>
              <a:t>Helm Client</a:t>
            </a:r>
            <a:endParaRPr lang="en-US" sz="1200" dirty="0">
              <a:solidFill>
                <a:schemeClr val="tx1"/>
              </a:solidFill>
            </a:endParaRPr>
          </a:p>
          <a:p>
            <a:pPr algn="ctr"/>
            <a:r>
              <a:rPr lang="en-US" sz="1200" dirty="0">
                <a:solidFill>
                  <a:schemeClr val="tx1"/>
                </a:solidFill>
              </a:rPr>
              <a:t>( </a:t>
            </a:r>
            <a:r>
              <a:rPr lang="en-US" sz="1200" dirty="0" smtClean="0">
                <a:solidFill>
                  <a:schemeClr val="tx1"/>
                </a:solidFill>
              </a:rPr>
              <a:t>helm)</a:t>
            </a:r>
            <a:endParaRPr lang="en-US" sz="1200" dirty="0">
              <a:solidFill>
                <a:schemeClr val="tx1"/>
              </a:solidFill>
            </a:endParaRPr>
          </a:p>
        </p:txBody>
      </p:sp>
      <p:cxnSp>
        <p:nvCxnSpPr>
          <p:cNvPr id="23" name="Straight Arrow Connector 22"/>
          <p:cNvCxnSpPr/>
          <p:nvPr/>
        </p:nvCxnSpPr>
        <p:spPr>
          <a:xfrm flipH="1">
            <a:off x="6908457" y="2062796"/>
            <a:ext cx="13316" cy="130304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7941" y="2297183"/>
            <a:ext cx="1305316" cy="276999"/>
          </a:xfrm>
          <a:prstGeom prst="rect">
            <a:avLst/>
          </a:prstGeom>
          <a:solidFill>
            <a:schemeClr val="bg1"/>
          </a:solidFill>
          <a:ln>
            <a:solidFill>
              <a:schemeClr val="tx1"/>
            </a:solidFill>
          </a:ln>
        </p:spPr>
        <p:txBody>
          <a:bodyPr wrap="square" rtlCol="0">
            <a:spAutoFit/>
          </a:bodyPr>
          <a:lstStyle/>
          <a:p>
            <a:pPr algn="ctr"/>
            <a:r>
              <a:rPr lang="en-US" sz="1200" dirty="0" smtClean="0"/>
              <a:t>Helm chart</a:t>
            </a:r>
            <a:endParaRPr lang="en-US" sz="1200" dirty="0"/>
          </a:p>
        </p:txBody>
      </p:sp>
      <p:sp>
        <p:nvSpPr>
          <p:cNvPr id="40" name="Rounded Rectangle 39"/>
          <p:cNvSpPr/>
          <p:nvPr/>
        </p:nvSpPr>
        <p:spPr>
          <a:xfrm>
            <a:off x="6396027" y="3365841"/>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smtClean="0">
                <a:solidFill>
                  <a:schemeClr val="tx1"/>
                </a:solidFill>
              </a:rPr>
              <a:t>Helm Server (Tiller)</a:t>
            </a:r>
          </a:p>
          <a:p>
            <a:pPr algn="ctr"/>
            <a:endParaRPr lang="en-US" sz="1200" b="1" dirty="0">
              <a:solidFill>
                <a:schemeClr val="tx1"/>
              </a:solidFill>
            </a:endParaRPr>
          </a:p>
          <a:p>
            <a:pPr algn="ctr"/>
            <a:endParaRPr lang="en-US" sz="1200" b="1" dirty="0" smtClean="0">
              <a:solidFill>
                <a:schemeClr val="tx1"/>
              </a:solidFill>
            </a:endParaRPr>
          </a:p>
        </p:txBody>
      </p:sp>
      <p:cxnSp>
        <p:nvCxnSpPr>
          <p:cNvPr id="41" name="Straight Arrow Connector 40"/>
          <p:cNvCxnSpPr>
            <a:endCxn id="20" idx="1"/>
          </p:cNvCxnSpPr>
          <p:nvPr/>
        </p:nvCxnSpPr>
        <p:spPr>
          <a:xfrm flipV="1">
            <a:off x="8204309" y="3692760"/>
            <a:ext cx="1184488" cy="429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34920" y="4947115"/>
            <a:ext cx="3644843" cy="386886"/>
          </a:xfrm>
          <a:prstGeom prst="rect">
            <a:avLst/>
          </a:prstGeom>
          <a:noFill/>
        </p:spPr>
        <p:txBody>
          <a:bodyPr wrap="square" rtlCol="0">
            <a:spAutoFit/>
          </a:bodyPr>
          <a:lstStyle/>
          <a:p>
            <a:r>
              <a:rPr lang="en-US" smtClean="0"/>
              <a:t>Kubernetes Cluster</a:t>
            </a:r>
            <a:endParaRPr lang="en-US"/>
          </a:p>
        </p:txBody>
      </p:sp>
      <p:sp>
        <p:nvSpPr>
          <p:cNvPr id="45" name="Rounded Rectangle 44"/>
          <p:cNvSpPr/>
          <p:nvPr/>
        </p:nvSpPr>
        <p:spPr>
          <a:xfrm>
            <a:off x="5638800" y="2831974"/>
            <a:ext cx="6263640" cy="2502027"/>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17"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95" y="4842964"/>
            <a:ext cx="713586" cy="7135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28" y="3891170"/>
            <a:ext cx="438896" cy="438896"/>
          </a:xfrm>
          <a:prstGeom prst="rect">
            <a:avLst/>
          </a:prstGeom>
        </p:spPr>
      </p:pic>
    </p:spTree>
    <p:extLst>
      <p:ext uri="{BB962C8B-B14F-4D97-AF65-F5344CB8AC3E}">
        <p14:creationId xmlns:p14="http://schemas.microsoft.com/office/powerpoint/2010/main" val="1419047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Helm Chart Installation Flow</a:t>
            </a:r>
            <a:endParaRPr lang="en-US" dirty="0"/>
          </a:p>
        </p:txBody>
      </p:sp>
      <p:sp>
        <p:nvSpPr>
          <p:cNvPr id="4" name="Slide Number Placeholder 3"/>
          <p:cNvSpPr>
            <a:spLocks noGrp="1"/>
          </p:cNvSpPr>
          <p:nvPr>
            <p:ph type="sldNum" sz="quarter" idx="12"/>
          </p:nvPr>
        </p:nvSpPr>
        <p:spPr>
          <a:xfrm>
            <a:off x="5384209" y="3803337"/>
            <a:ext cx="2743200" cy="365125"/>
          </a:xfrm>
        </p:spPr>
        <p:txBody>
          <a:bodyPr/>
          <a:lstStyle/>
          <a:p>
            <a:fld id="{D924A81F-5E2C-2E4D-A217-11B91391D3AF}" type="slidenum">
              <a:rPr lang="en-US" smtClean="0"/>
              <a:t>9</a:t>
            </a:fld>
            <a:endParaRPr lang="en-US"/>
          </a:p>
        </p:txBody>
      </p:sp>
      <p:sp>
        <p:nvSpPr>
          <p:cNvPr id="5" name="Text Placeholder 3"/>
          <p:cNvSpPr>
            <a:spLocks noGrp="1"/>
          </p:cNvSpPr>
          <p:nvPr>
            <p:ph idx="1"/>
          </p:nvPr>
        </p:nvSpPr>
        <p:spPr>
          <a:xfrm>
            <a:off x="457200" y="1447800"/>
            <a:ext cx="5334000" cy="4953000"/>
          </a:xfrm>
        </p:spPr>
        <p:txBody>
          <a:bodyPr>
            <a:normAutofit/>
          </a:bodyPr>
          <a:lstStyle/>
          <a:p>
            <a:pPr marL="514350" indent="-514350">
              <a:buFont typeface="+mj-lt"/>
              <a:buAutoNum type="arabicPeriod"/>
            </a:pPr>
            <a:r>
              <a:rPr lang="en-US" sz="1600" b="0" dirty="0"/>
              <a:t>User via </a:t>
            </a:r>
            <a:r>
              <a:rPr lang="en-US" sz="1600" b="0" dirty="0" smtClean="0"/>
              <a:t>”hel</a:t>
            </a:r>
            <a:r>
              <a:rPr lang="en-US" sz="1600" b="0" dirty="0"/>
              <a:t>m</a:t>
            </a:r>
            <a:r>
              <a:rPr lang="en-US" sz="1600" b="0" dirty="0" smtClean="0"/>
              <a:t>" installs a new chart</a:t>
            </a:r>
          </a:p>
          <a:p>
            <a:pPr marL="514350" indent="-514350">
              <a:buFont typeface="+mj-lt"/>
              <a:buAutoNum type="arabicPeriod"/>
            </a:pPr>
            <a:r>
              <a:rPr lang="en-US" sz="1600" b="0" dirty="0" smtClean="0"/>
              <a:t>The Helm server (Tiller) will resolve chart templates and dependencies into a Kubernetes Manifest files and send a request to the Kubernetes API server. The Helm server will track the deployment as a Helm release.</a:t>
            </a:r>
            <a:endParaRPr lang="en-US" sz="1600" b="0" dirty="0"/>
          </a:p>
          <a:p>
            <a:pPr marL="514350" indent="-514350">
              <a:buFont typeface="+mj-lt"/>
              <a:buAutoNum type="arabicPeriod"/>
            </a:pPr>
            <a:r>
              <a:rPr lang="en-US" sz="1600" b="0" dirty="0"/>
              <a:t>API server receives the request and</a:t>
            </a:r>
            <a:br>
              <a:rPr lang="en-US" sz="1600" b="0" dirty="0"/>
            </a:br>
            <a:r>
              <a:rPr lang="en-US" sz="1600" b="0" dirty="0"/>
              <a:t>stores it in the DB (etcd</a:t>
            </a:r>
            <a:r>
              <a:rPr lang="en-US" sz="1600" b="0" dirty="0" smtClean="0"/>
              <a:t>)</a:t>
            </a:r>
            <a:endParaRPr lang="en-US" sz="1600" b="0" dirty="0"/>
          </a:p>
          <a:p>
            <a:pPr marL="514350" indent="-514350">
              <a:buFont typeface="+mj-lt"/>
              <a:buAutoNum type="arabicPeriod"/>
            </a:pPr>
            <a:r>
              <a:rPr lang="en-US" sz="1600" b="0" dirty="0"/>
              <a:t>Watchers/controllers detect the resource</a:t>
            </a:r>
            <a:br>
              <a:rPr lang="en-US" sz="1600" b="0" dirty="0"/>
            </a:br>
            <a:r>
              <a:rPr lang="en-US" sz="1600" b="0" dirty="0"/>
              <a:t>changes and act upon </a:t>
            </a:r>
            <a:r>
              <a:rPr lang="en-US" sz="1600" b="0" dirty="0" smtClean="0"/>
              <a:t>it</a:t>
            </a:r>
            <a:endParaRPr lang="en-US" sz="1600" b="0" dirty="0"/>
          </a:p>
          <a:p>
            <a:pPr marL="514350" indent="-514350">
              <a:buFont typeface="+mj-lt"/>
              <a:buAutoNum type="arabicPeriod"/>
            </a:pPr>
            <a:r>
              <a:rPr lang="en-US" sz="1600" b="0" dirty="0"/>
              <a:t>ReplicaSet watcher/controller detects the</a:t>
            </a:r>
            <a:br>
              <a:rPr lang="en-US" sz="1600" b="0" dirty="0"/>
            </a:br>
            <a:r>
              <a:rPr lang="en-US" sz="1600" b="0" dirty="0"/>
              <a:t>new app and creates new pods to match</a:t>
            </a:r>
            <a:br>
              <a:rPr lang="en-US" sz="1600" b="0" dirty="0"/>
            </a:br>
            <a:r>
              <a:rPr lang="en-US" sz="1600" b="0" dirty="0"/>
              <a:t>the desired # of </a:t>
            </a:r>
            <a:r>
              <a:rPr lang="en-US" sz="1600" b="0" dirty="0" smtClean="0"/>
              <a:t>instances</a:t>
            </a:r>
            <a:endParaRPr lang="en-US" sz="1600" b="0" dirty="0"/>
          </a:p>
          <a:p>
            <a:pPr marL="514350" indent="-514350">
              <a:buFont typeface="+mj-lt"/>
              <a:buAutoNum type="arabicPeriod"/>
            </a:pPr>
            <a:r>
              <a:rPr lang="en-US" sz="1600" b="0" dirty="0"/>
              <a:t>Scheduler assigns new pods to a </a:t>
            </a:r>
            <a:r>
              <a:rPr lang="en-US" sz="1600" b="0" dirty="0" err="1" smtClean="0"/>
              <a:t>kubelet</a:t>
            </a:r>
            <a:endParaRPr lang="en-US" sz="1600" b="0" dirty="0"/>
          </a:p>
          <a:p>
            <a:pPr marL="514350" indent="-514350">
              <a:buFont typeface="+mj-lt"/>
              <a:buAutoNum type="arabicPeriod"/>
            </a:pPr>
            <a:r>
              <a:rPr lang="en-US" sz="1600" b="0" dirty="0" err="1"/>
              <a:t>Kubelet</a:t>
            </a:r>
            <a:r>
              <a:rPr lang="en-US" sz="1600" b="0" dirty="0"/>
              <a:t> detects pods and deploys them</a:t>
            </a:r>
            <a:br>
              <a:rPr lang="en-US" sz="1600" b="0" dirty="0"/>
            </a:br>
            <a:r>
              <a:rPr lang="en-US" sz="1600" b="0" dirty="0"/>
              <a:t>via the container </a:t>
            </a:r>
            <a:r>
              <a:rPr lang="en-US" sz="1600" b="0" dirty="0" err="1"/>
              <a:t>runing</a:t>
            </a:r>
            <a:r>
              <a:rPr lang="en-US" sz="1600" b="0" dirty="0"/>
              <a:t> (e.g. Docker</a:t>
            </a:r>
            <a:r>
              <a:rPr lang="en-US" sz="1600" b="0" dirty="0" smtClean="0"/>
              <a:t>)</a:t>
            </a:r>
            <a:endParaRPr lang="en-US" sz="1600" b="0" dirty="0"/>
          </a:p>
          <a:p>
            <a:pPr marL="514350" indent="-514350">
              <a:buFont typeface="+mj-lt"/>
              <a:buAutoNum type="arabicPeriod"/>
            </a:pPr>
            <a:r>
              <a:rPr lang="en-US" sz="1600" b="0" dirty="0" err="1"/>
              <a:t>Kubeproxy</a:t>
            </a:r>
            <a:r>
              <a:rPr lang="en-US" sz="1600" b="0" dirty="0"/>
              <a:t> manages network traffic</a:t>
            </a:r>
            <a:br>
              <a:rPr lang="en-US" sz="1600" b="0" dirty="0"/>
            </a:br>
            <a:r>
              <a:rPr lang="en-US" sz="1600" b="0" dirty="0"/>
              <a:t>for the pods </a:t>
            </a:r>
            <a:r>
              <a:rPr lang="mr-IN" sz="1600" b="0" dirty="0"/>
              <a:t>–</a:t>
            </a:r>
            <a:r>
              <a:rPr lang="en-US" sz="1600" b="0" dirty="0"/>
              <a:t> including service discovery</a:t>
            </a:r>
            <a:br>
              <a:rPr lang="en-US" sz="1600" b="0" dirty="0"/>
            </a:br>
            <a:r>
              <a:rPr lang="en-US" sz="1600" b="0" dirty="0"/>
              <a:t>and </a:t>
            </a:r>
            <a:r>
              <a:rPr lang="en-US" sz="1600" b="0" dirty="0" smtClean="0"/>
              <a:t>load-balancing</a:t>
            </a:r>
            <a:endParaRPr lang="en-US" sz="1600" b="0" dirty="0"/>
          </a:p>
        </p:txBody>
      </p:sp>
      <p:sp>
        <p:nvSpPr>
          <p:cNvPr id="20" name="Rounded Rectangle 19"/>
          <p:cNvSpPr/>
          <p:nvPr/>
        </p:nvSpPr>
        <p:spPr>
          <a:xfrm>
            <a:off x="9292797" y="3249633"/>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1" name="Rounded Rectangle 20"/>
          <p:cNvSpPr/>
          <p:nvPr/>
        </p:nvSpPr>
        <p:spPr>
          <a:xfrm>
            <a:off x="9453336" y="3373012"/>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2" name="Rounded Rectangle 21"/>
          <p:cNvSpPr/>
          <p:nvPr/>
        </p:nvSpPr>
        <p:spPr>
          <a:xfrm>
            <a:off x="9453335" y="4049733"/>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3" name="Rounded Rectangle 22"/>
          <p:cNvSpPr/>
          <p:nvPr/>
        </p:nvSpPr>
        <p:spPr>
          <a:xfrm>
            <a:off x="5825687" y="1588015"/>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smtClean="0">
                <a:solidFill>
                  <a:schemeClr val="tx1"/>
                </a:solidFill>
              </a:rPr>
              <a:t>Helm </a:t>
            </a:r>
            <a:r>
              <a:rPr lang="en-US" sz="1200" dirty="0">
                <a:solidFill>
                  <a:schemeClr val="tx1"/>
                </a:solidFill>
              </a:rPr>
              <a:t>Client</a:t>
            </a:r>
          </a:p>
          <a:p>
            <a:pPr algn="ctr"/>
            <a:r>
              <a:rPr lang="en-US" sz="1200" dirty="0">
                <a:solidFill>
                  <a:schemeClr val="tx1"/>
                </a:solidFill>
              </a:rPr>
              <a:t>( </a:t>
            </a:r>
            <a:r>
              <a:rPr lang="en-US" sz="1200" dirty="0" smtClean="0">
                <a:solidFill>
                  <a:schemeClr val="tx1"/>
                </a:solidFill>
              </a:rPr>
              <a:t>helm)</a:t>
            </a:r>
            <a:endParaRPr lang="en-US" sz="1200" dirty="0">
              <a:solidFill>
                <a:schemeClr val="tx1"/>
              </a:solidFill>
            </a:endParaRPr>
          </a:p>
        </p:txBody>
      </p:sp>
      <p:sp>
        <p:nvSpPr>
          <p:cNvPr id="25" name="TextBox 24"/>
          <p:cNvSpPr txBox="1"/>
          <p:nvPr/>
        </p:nvSpPr>
        <p:spPr>
          <a:xfrm>
            <a:off x="6639508" y="2392570"/>
            <a:ext cx="1657634" cy="276999"/>
          </a:xfrm>
          <a:prstGeom prst="rect">
            <a:avLst/>
          </a:prstGeom>
          <a:solidFill>
            <a:schemeClr val="bg1"/>
          </a:solidFill>
          <a:ln>
            <a:solidFill>
              <a:schemeClr val="tx1"/>
            </a:solidFill>
          </a:ln>
        </p:spPr>
        <p:txBody>
          <a:bodyPr wrap="square" rtlCol="0">
            <a:spAutoFit/>
          </a:bodyPr>
          <a:lstStyle/>
          <a:p>
            <a:pPr algn="ctr"/>
            <a:r>
              <a:rPr lang="en-US" sz="1200" dirty="0" smtClean="0"/>
              <a:t>Helm chart</a:t>
            </a:r>
            <a:endParaRPr lang="en-US" sz="1200" dirty="0"/>
          </a:p>
        </p:txBody>
      </p:sp>
      <p:sp>
        <p:nvSpPr>
          <p:cNvPr id="26" name="Rounded Rectangle 25"/>
          <p:cNvSpPr/>
          <p:nvPr/>
        </p:nvSpPr>
        <p:spPr>
          <a:xfrm>
            <a:off x="10536799" y="3374301"/>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sp>
        <p:nvSpPr>
          <p:cNvPr id="29" name="Oval 28"/>
          <p:cNvSpPr/>
          <p:nvPr/>
        </p:nvSpPr>
        <p:spPr>
          <a:xfrm>
            <a:off x="6201284" y="239340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30" name="Oval 29"/>
          <p:cNvSpPr/>
          <p:nvPr/>
        </p:nvSpPr>
        <p:spPr>
          <a:xfrm>
            <a:off x="11449620" y="3528625"/>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31" name="Oval 30"/>
          <p:cNvSpPr/>
          <p:nvPr/>
        </p:nvSpPr>
        <p:spPr>
          <a:xfrm>
            <a:off x="10289451" y="3929778"/>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a:t>
            </a:r>
            <a:endParaRPr lang="en-US" sz="1400" dirty="0">
              <a:solidFill>
                <a:schemeClr val="tx1"/>
              </a:solidFill>
            </a:endParaRPr>
          </a:p>
        </p:txBody>
      </p:sp>
      <p:sp>
        <p:nvSpPr>
          <p:cNvPr id="32" name="Oval 31"/>
          <p:cNvSpPr/>
          <p:nvPr/>
        </p:nvSpPr>
        <p:spPr>
          <a:xfrm>
            <a:off x="11543136" y="419069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a:t>
            </a:r>
            <a:endParaRPr lang="en-US" sz="1400" dirty="0">
              <a:solidFill>
                <a:schemeClr val="tx1"/>
              </a:solidFill>
            </a:endParaRPr>
          </a:p>
        </p:txBody>
      </p:sp>
      <p:sp>
        <p:nvSpPr>
          <p:cNvPr id="34" name="Rounded Rectangle 33"/>
          <p:cNvSpPr/>
          <p:nvPr/>
        </p:nvSpPr>
        <p:spPr>
          <a:xfrm>
            <a:off x="9563987" y="4205992"/>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5" name="Oval 34"/>
          <p:cNvSpPr/>
          <p:nvPr/>
        </p:nvSpPr>
        <p:spPr>
          <a:xfrm>
            <a:off x="9686620" y="456794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53" name="Rounded Rectangle 52"/>
          <p:cNvSpPr/>
          <p:nvPr/>
        </p:nvSpPr>
        <p:spPr>
          <a:xfrm>
            <a:off x="6080988" y="2888306"/>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4" name="Rounded Rectangle 53"/>
          <p:cNvSpPr/>
          <p:nvPr/>
        </p:nvSpPr>
        <p:spPr>
          <a:xfrm>
            <a:off x="5888150" y="4108668"/>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55" name="Rounded Rectangle 54"/>
          <p:cNvSpPr/>
          <p:nvPr/>
        </p:nvSpPr>
        <p:spPr>
          <a:xfrm>
            <a:off x="7028771" y="4794468"/>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56" name="Rounded Rectangle 55"/>
          <p:cNvSpPr/>
          <p:nvPr/>
        </p:nvSpPr>
        <p:spPr>
          <a:xfrm>
            <a:off x="6059600" y="5688032"/>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57" name="Rounded Rectangle 56"/>
          <p:cNvSpPr/>
          <p:nvPr/>
        </p:nvSpPr>
        <p:spPr>
          <a:xfrm>
            <a:off x="6059600" y="5059382"/>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58" name="Rounded Rectangle 57"/>
          <p:cNvSpPr/>
          <p:nvPr/>
        </p:nvSpPr>
        <p:spPr>
          <a:xfrm>
            <a:off x="6059600" y="4300657"/>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59" name="Can 58"/>
          <p:cNvSpPr/>
          <p:nvPr/>
        </p:nvSpPr>
        <p:spPr>
          <a:xfrm>
            <a:off x="6506084" y="4523899"/>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60" name="Can 59"/>
          <p:cNvSpPr/>
          <p:nvPr/>
        </p:nvSpPr>
        <p:spPr>
          <a:xfrm>
            <a:off x="6141753" y="4529554"/>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61" name="Rounded Rectangle 60"/>
          <p:cNvSpPr/>
          <p:nvPr/>
        </p:nvSpPr>
        <p:spPr>
          <a:xfrm>
            <a:off x="6961301" y="4232048"/>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62" name="Rounded Rectangle 61"/>
          <p:cNvSpPr/>
          <p:nvPr/>
        </p:nvSpPr>
        <p:spPr>
          <a:xfrm>
            <a:off x="7659801" y="4232048"/>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63" name="Rounded Rectangle 62"/>
          <p:cNvSpPr/>
          <p:nvPr/>
        </p:nvSpPr>
        <p:spPr>
          <a:xfrm>
            <a:off x="6961301" y="4885254"/>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64" name="Rounded Rectangle 63"/>
          <p:cNvSpPr/>
          <p:nvPr/>
        </p:nvSpPr>
        <p:spPr>
          <a:xfrm>
            <a:off x="7085922"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5" name="Rounded Rectangle 64"/>
          <p:cNvSpPr/>
          <p:nvPr/>
        </p:nvSpPr>
        <p:spPr>
          <a:xfrm>
            <a:off x="745422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66" name="Rounded Rectangle 65"/>
          <p:cNvSpPr/>
          <p:nvPr/>
        </p:nvSpPr>
        <p:spPr>
          <a:xfrm>
            <a:off x="7854271" y="5191840"/>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67" name="Oval 66"/>
          <p:cNvSpPr/>
          <p:nvPr/>
        </p:nvSpPr>
        <p:spPr>
          <a:xfrm>
            <a:off x="8207771" y="414639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Rounded Rectangle 68"/>
          <p:cNvSpPr/>
          <p:nvPr/>
        </p:nvSpPr>
        <p:spPr>
          <a:xfrm>
            <a:off x="6270404" y="3011015"/>
            <a:ext cx="1823454" cy="788251"/>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smtClean="0">
                <a:solidFill>
                  <a:schemeClr val="tx1"/>
                </a:solidFill>
              </a:rPr>
              <a:t>Helm Server (Tiller)</a:t>
            </a:r>
          </a:p>
          <a:p>
            <a:pPr algn="ctr"/>
            <a:endParaRPr lang="en-US" sz="1200" b="1" dirty="0">
              <a:solidFill>
                <a:schemeClr val="tx1"/>
              </a:solidFill>
            </a:endParaRPr>
          </a:p>
          <a:p>
            <a:pPr algn="ctr"/>
            <a:endParaRPr lang="en-US" sz="1200" b="1" dirty="0" smtClean="0">
              <a:solidFill>
                <a:schemeClr val="tx1"/>
              </a:solidFill>
            </a:endParaRPr>
          </a:p>
        </p:txBody>
      </p:sp>
      <p:pic>
        <p:nvPicPr>
          <p:cNvPr id="70" name="Picture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54" y="3556658"/>
            <a:ext cx="438896" cy="438896"/>
          </a:xfrm>
          <a:prstGeom prst="rect">
            <a:avLst/>
          </a:prstGeom>
        </p:spPr>
      </p:pic>
      <p:cxnSp>
        <p:nvCxnSpPr>
          <p:cNvPr id="24" name="Straight Arrow Connector 23"/>
          <p:cNvCxnSpPr/>
          <p:nvPr/>
        </p:nvCxnSpPr>
        <p:spPr>
          <a:xfrm>
            <a:off x="6608920" y="2075646"/>
            <a:ext cx="0" cy="95227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1" idx="0"/>
          </p:cNvCxnSpPr>
          <p:nvPr/>
        </p:nvCxnSpPr>
        <p:spPr>
          <a:xfrm rot="10800000" flipV="1">
            <a:off x="7269475" y="3876230"/>
            <a:ext cx="2180654" cy="355817"/>
          </a:xfrm>
          <a:prstGeom prst="bentConnector2">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21" idx="1"/>
            <a:endCxn id="69" idx="3"/>
          </p:cNvCxnSpPr>
          <p:nvPr/>
        </p:nvCxnSpPr>
        <p:spPr>
          <a:xfrm rot="10800000">
            <a:off x="8093858" y="3405142"/>
            <a:ext cx="1359478" cy="253595"/>
          </a:xfrm>
          <a:prstGeom prst="bentConnector3">
            <a:avLst>
              <a:gd name="adj1" fmla="val 50000"/>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72462" y="419946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68" name="Oval 67"/>
          <p:cNvSpPr/>
          <p:nvPr/>
        </p:nvSpPr>
        <p:spPr>
          <a:xfrm>
            <a:off x="7958234" y="2920229"/>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05" name="TextBox 104"/>
          <p:cNvSpPr txBox="1"/>
          <p:nvPr/>
        </p:nvSpPr>
        <p:spPr>
          <a:xfrm>
            <a:off x="457200" y="6400800"/>
            <a:ext cx="5602400" cy="369332"/>
          </a:xfrm>
          <a:prstGeom prst="rect">
            <a:avLst/>
          </a:prstGeom>
          <a:noFill/>
        </p:spPr>
        <p:txBody>
          <a:bodyPr wrap="square" rtlCol="0">
            <a:spAutoFit/>
          </a:bodyPr>
          <a:lstStyle/>
          <a:p>
            <a:r>
              <a:rPr lang="en-US" u="sng" dirty="0" smtClean="0"/>
              <a:t>Note</a:t>
            </a:r>
            <a:r>
              <a:rPr lang="en-US" dirty="0" smtClean="0"/>
              <a:t>: Steps 3 onwards are a normal Kubernetes flow.</a:t>
            </a:r>
            <a:endParaRPr lang="en-US" dirty="0"/>
          </a:p>
        </p:txBody>
      </p:sp>
      <p:sp>
        <p:nvSpPr>
          <p:cNvPr id="40" name="Rounded Rectangle 39"/>
          <p:cNvSpPr/>
          <p:nvPr/>
        </p:nvSpPr>
        <p:spPr>
          <a:xfrm>
            <a:off x="5791199" y="2833843"/>
            <a:ext cx="6182797" cy="3645026"/>
          </a:xfrm>
          <a:prstGeom prst="roundRect">
            <a:avLst/>
          </a:prstGeom>
          <a:no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endParaRPr lang="en-US" sz="1200" dirty="0">
              <a:solidFill>
                <a:schemeClr val="tx1"/>
              </a:solidFill>
            </a:endParaRPr>
          </a:p>
        </p:txBody>
      </p:sp>
      <p:pic>
        <p:nvPicPr>
          <p:cNvPr id="41" name="Picture 2" descr="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1490" y="5973047"/>
            <a:ext cx="713586" cy="71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21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30376</TotalTime>
  <Words>2906</Words>
  <Application>Microsoft Macintosh PowerPoint</Application>
  <PresentationFormat>Widescreen</PresentationFormat>
  <Paragraphs>415</Paragraphs>
  <Slides>27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HelvNeue Bold for IBM</vt:lpstr>
      <vt:lpstr>HelvNeue Light for IBM</vt:lpstr>
      <vt:lpstr>Mangal</vt:lpstr>
      <vt:lpstr>Arial</vt:lpstr>
      <vt:lpstr>Office Theme</vt:lpstr>
      <vt:lpstr>Developer Advocacy - Helm</vt:lpstr>
      <vt:lpstr>Agenda</vt:lpstr>
      <vt:lpstr>Overview of Containers</vt:lpstr>
      <vt:lpstr>Overview of Kubernetes</vt:lpstr>
      <vt:lpstr>What is Helm?</vt:lpstr>
      <vt:lpstr>Why Helm?</vt:lpstr>
      <vt:lpstr>Five keywords</vt:lpstr>
      <vt:lpstr>Helm Architecture</vt:lpstr>
      <vt:lpstr>Helm Chart Installation Flow</vt:lpstr>
      <vt:lpstr>Chart Structure </vt:lpstr>
      <vt:lpstr>Helm Repository</vt:lpstr>
      <vt:lpstr>Where are the charts?</vt:lpstr>
      <vt:lpstr>Guestbook chart walkthrough</vt:lpstr>
      <vt:lpstr>Helm Release</vt:lpstr>
      <vt:lpstr>Upgrade and Rollback</vt:lpstr>
      <vt:lpstr>Installing Helm</vt:lpstr>
      <vt:lpstr>Helm Client Install</vt:lpstr>
      <vt:lpstr>Helm Server Install</vt:lpstr>
      <vt:lpstr>Helm Security Considerations</vt:lpstr>
      <vt:lpstr>Using Helm</vt:lpstr>
      <vt:lpstr>Guestbook Deployment </vt:lpstr>
      <vt:lpstr>Summary - Kubernetes vs Helm deployments</vt:lpstr>
      <vt:lpstr>Future Roadmap</vt:lpstr>
      <vt:lpstr> Where is Helm? </vt:lpstr>
      <vt:lpstr> Backup </vt:lpstr>
      <vt:lpstr>Chart Deployment</vt:lpstr>
      <vt:lpstr>Upgrades and Rollback</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SAHDEV ZALA</cp:lastModifiedBy>
  <cp:revision>907</cp:revision>
  <cp:lastPrinted>2018-05-17T19:20:18Z</cp:lastPrinted>
  <dcterms:created xsi:type="dcterms:W3CDTF">2017-08-22T17:57:30Z</dcterms:created>
  <dcterms:modified xsi:type="dcterms:W3CDTF">2018-07-12T18:58:40Z</dcterms:modified>
</cp:coreProperties>
</file>