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69CB3B-5AF8-4EF4-9C79-FA58CF6F0939}" type="datetimeFigureOut">
              <a:rPr lang="en-ZA" smtClean="0"/>
              <a:t>2021-06-24</a:t>
            </a:fld>
            <a:endParaRPr lang="en-Z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DBF10A-A9C8-4595-A5C8-BB50E3AEE75D}" type="slidenum">
              <a:rPr lang="en-ZA" smtClean="0"/>
              <a:t>‹#›</a:t>
            </a:fld>
            <a:endParaRPr lang="en-ZA"/>
          </a:p>
        </p:txBody>
      </p:sp>
    </p:spTree>
    <p:extLst>
      <p:ext uri="{BB962C8B-B14F-4D97-AF65-F5344CB8AC3E}">
        <p14:creationId xmlns:p14="http://schemas.microsoft.com/office/powerpoint/2010/main" val="601837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A Map of Toronto</a:t>
            </a:r>
            <a:r>
              <a:rPr lang="en-ZA" baseline="0" dirty="0" smtClean="0"/>
              <a:t> with all the blue dots depicting its neighbourhoods.</a:t>
            </a:r>
            <a:endParaRPr lang="en-ZA" dirty="0"/>
          </a:p>
        </p:txBody>
      </p:sp>
      <p:sp>
        <p:nvSpPr>
          <p:cNvPr id="4" name="Slide Number Placeholder 3"/>
          <p:cNvSpPr>
            <a:spLocks noGrp="1"/>
          </p:cNvSpPr>
          <p:nvPr>
            <p:ph type="sldNum" sz="quarter" idx="10"/>
          </p:nvPr>
        </p:nvSpPr>
        <p:spPr/>
        <p:txBody>
          <a:bodyPr/>
          <a:lstStyle/>
          <a:p>
            <a:fld id="{67DBF10A-A9C8-4595-A5C8-BB50E3AEE75D}" type="slidenum">
              <a:rPr lang="en-ZA" smtClean="0"/>
              <a:t>4</a:t>
            </a:fld>
            <a:endParaRPr lang="en-ZA"/>
          </a:p>
        </p:txBody>
      </p:sp>
    </p:spTree>
    <p:extLst>
      <p:ext uri="{BB962C8B-B14F-4D97-AF65-F5344CB8AC3E}">
        <p14:creationId xmlns:p14="http://schemas.microsoft.com/office/powerpoint/2010/main" val="3592752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964F65A-41C5-4BB8-9259-7FAE958A218D}" type="datetimeFigureOut">
              <a:rPr lang="en-ZA" smtClean="0"/>
              <a:t>2021-06-24</a:t>
            </a:fld>
            <a:endParaRPr lang="en-ZA"/>
          </a:p>
        </p:txBody>
      </p:sp>
      <p:sp>
        <p:nvSpPr>
          <p:cNvPr id="5" name="Footer Placeholder 4"/>
          <p:cNvSpPr>
            <a:spLocks noGrp="1"/>
          </p:cNvSpPr>
          <p:nvPr>
            <p:ph type="ftr" sz="quarter" idx="11"/>
          </p:nvPr>
        </p:nvSpPr>
        <p:spPr/>
        <p:txBody>
          <a:bodyPr/>
          <a:lstStyle/>
          <a:p>
            <a:endParaRPr lang="en-ZA"/>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6DF98BAB-6067-42E0-A5A2-055972881D54}" type="slidenum">
              <a:rPr lang="en-ZA" smtClean="0"/>
              <a:t>‹#›</a:t>
            </a:fld>
            <a:endParaRPr lang="en-ZA"/>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64F65A-41C5-4BB8-9259-7FAE958A218D}" type="datetimeFigureOut">
              <a:rPr lang="en-ZA" smtClean="0"/>
              <a:t>2021-06-24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DF98BAB-6067-42E0-A5A2-055972881D54}" type="slidenum">
              <a:rPr lang="en-ZA" smtClean="0"/>
              <a:t>‹#›</a:t>
            </a:fld>
            <a:endParaRPr lang="en-Z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64F65A-41C5-4BB8-9259-7FAE958A218D}" type="datetimeFigureOut">
              <a:rPr lang="en-ZA" smtClean="0"/>
              <a:t>2021-06-24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DF98BAB-6067-42E0-A5A2-055972881D54}" type="slidenum">
              <a:rPr lang="en-ZA" smtClean="0"/>
              <a:t>‹#›</a:t>
            </a:fld>
            <a:endParaRPr lang="en-Z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64F65A-41C5-4BB8-9259-7FAE958A218D}" type="datetimeFigureOut">
              <a:rPr lang="en-ZA" smtClean="0"/>
              <a:t>2021-06-24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DF98BAB-6067-42E0-A5A2-055972881D54}" type="slidenum">
              <a:rPr lang="en-ZA" smtClean="0"/>
              <a:t>‹#›</a:t>
            </a:fld>
            <a:endParaRPr lang="en-Z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964F65A-41C5-4BB8-9259-7FAE958A218D}" type="datetimeFigureOut">
              <a:rPr lang="en-ZA" smtClean="0"/>
              <a:t>2021-06-24</a:t>
            </a:fld>
            <a:endParaRPr lang="en-ZA"/>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DF98BAB-6067-42E0-A5A2-055972881D54}" type="slidenum">
              <a:rPr lang="en-ZA" smtClean="0"/>
              <a:t>‹#›</a:t>
            </a:fld>
            <a:endParaRPr lang="en-ZA"/>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64F65A-41C5-4BB8-9259-7FAE958A218D}" type="datetimeFigureOut">
              <a:rPr lang="en-ZA" smtClean="0"/>
              <a:t>2021-06-24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DF98BAB-6067-42E0-A5A2-055972881D54}" type="slidenum">
              <a:rPr lang="en-ZA" smtClean="0"/>
              <a:t>‹#›</a:t>
            </a:fld>
            <a:endParaRPr lang="en-Z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64F65A-41C5-4BB8-9259-7FAE958A218D}" type="datetimeFigureOut">
              <a:rPr lang="en-ZA" smtClean="0"/>
              <a:t>2021-06-24</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6DF98BAB-6067-42E0-A5A2-055972881D54}" type="slidenum">
              <a:rPr lang="en-ZA" smtClean="0"/>
              <a:t>‹#›</a:t>
            </a:fld>
            <a:endParaRPr lang="en-Z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64F65A-41C5-4BB8-9259-7FAE958A218D}" type="datetimeFigureOut">
              <a:rPr lang="en-ZA" smtClean="0"/>
              <a:t>2021-06-24</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6DF98BAB-6067-42E0-A5A2-055972881D54}" type="slidenum">
              <a:rPr lang="en-ZA" smtClean="0"/>
              <a:t>‹#›</a:t>
            </a:fld>
            <a:endParaRPr lang="en-Z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0964F65A-41C5-4BB8-9259-7FAE958A218D}" type="datetimeFigureOut">
              <a:rPr lang="en-ZA" smtClean="0"/>
              <a:t>2021-06-24</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6DF98BAB-6067-42E0-A5A2-055972881D54}" type="slidenum">
              <a:rPr lang="en-ZA" smtClean="0"/>
              <a:t>‹#›</a:t>
            </a:fld>
            <a:endParaRPr lang="en-Z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64F65A-41C5-4BB8-9259-7FAE958A218D}" type="datetimeFigureOut">
              <a:rPr lang="en-ZA" smtClean="0"/>
              <a:t>2021-06-24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DF98BAB-6067-42E0-A5A2-055972881D54}" type="slidenum">
              <a:rPr lang="en-ZA" smtClean="0"/>
              <a:t>‹#›</a:t>
            </a:fld>
            <a:endParaRPr lang="en-ZA"/>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0964F65A-41C5-4BB8-9259-7FAE958A218D}" type="datetimeFigureOut">
              <a:rPr lang="en-ZA" smtClean="0"/>
              <a:t>2021-06-24</a:t>
            </a:fld>
            <a:endParaRPr lang="en-ZA"/>
          </a:p>
        </p:txBody>
      </p:sp>
      <p:sp>
        <p:nvSpPr>
          <p:cNvPr id="7" name="Slide Number Placeholder 6"/>
          <p:cNvSpPr>
            <a:spLocks noGrp="1"/>
          </p:cNvSpPr>
          <p:nvPr>
            <p:ph type="sldNum" sz="quarter" idx="12"/>
          </p:nvPr>
        </p:nvSpPr>
        <p:spPr/>
        <p:txBody>
          <a:bodyPr/>
          <a:lstStyle/>
          <a:p>
            <a:fld id="{6DF98BAB-6067-42E0-A5A2-055972881D54}" type="slidenum">
              <a:rPr lang="en-ZA" smtClean="0"/>
              <a:t>‹#›</a:t>
            </a:fld>
            <a:endParaRPr lang="en-ZA"/>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ZA"/>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0964F65A-41C5-4BB8-9259-7FAE958A218D}" type="datetimeFigureOut">
              <a:rPr lang="en-ZA" smtClean="0"/>
              <a:t>2021-06-24</a:t>
            </a:fld>
            <a:endParaRPr lang="en-Z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Z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6DF98BAB-6067-42E0-A5A2-055972881D54}" type="slidenum">
              <a:rPr lang="en-ZA" smtClean="0"/>
              <a:t>‹#›</a:t>
            </a:fld>
            <a:endParaRPr lang="en-ZA"/>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t>Business Trip</a:t>
            </a:r>
            <a:br>
              <a:rPr lang="en-ZA" dirty="0" smtClean="0"/>
            </a:br>
            <a:r>
              <a:rPr lang="en-ZA" dirty="0" smtClean="0"/>
              <a:t>Downtown Toronto</a:t>
            </a:r>
            <a:endParaRPr lang="en-ZA" dirty="0"/>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357833" y="1752600"/>
            <a:ext cx="6428334" cy="4373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2105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t>Top 10 venues in each neighbourhood</a:t>
            </a:r>
            <a:endParaRPr lang="en-ZA"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548299"/>
            <a:ext cx="8229600" cy="3544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39552" y="1700808"/>
            <a:ext cx="8136904" cy="646331"/>
          </a:xfrm>
          <a:prstGeom prst="rect">
            <a:avLst/>
          </a:prstGeom>
          <a:noFill/>
        </p:spPr>
        <p:txBody>
          <a:bodyPr wrap="square" rtlCol="0">
            <a:spAutoFit/>
          </a:bodyPr>
          <a:lstStyle/>
          <a:p>
            <a:r>
              <a:rPr lang="en-ZA" dirty="0" smtClean="0"/>
              <a:t>16 neighbourhoods were generated but for presentation on the below will only be visualised</a:t>
            </a:r>
            <a:endParaRPr lang="en-ZA" dirty="0"/>
          </a:p>
        </p:txBody>
      </p:sp>
    </p:spTree>
    <p:extLst>
      <p:ext uri="{BB962C8B-B14F-4D97-AF65-F5344CB8AC3E}">
        <p14:creationId xmlns:p14="http://schemas.microsoft.com/office/powerpoint/2010/main" val="542719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t>Algorithm</a:t>
            </a:r>
            <a:endParaRPr lang="en-ZA" dirty="0"/>
          </a:p>
        </p:txBody>
      </p:sp>
      <p:sp>
        <p:nvSpPr>
          <p:cNvPr id="3" name="Content Placeholder 2"/>
          <p:cNvSpPr>
            <a:spLocks noGrp="1"/>
          </p:cNvSpPr>
          <p:nvPr>
            <p:ph idx="1"/>
          </p:nvPr>
        </p:nvSpPr>
        <p:spPr/>
        <p:txBody>
          <a:bodyPr/>
          <a:lstStyle/>
          <a:p>
            <a:r>
              <a:rPr lang="en-ZA" dirty="0"/>
              <a:t>For this project we chose the K-means CLUSTERING machine learning algorithm based on its accuracy and simplicity. (With that being said we will Run K-means to cluster the neighbourhoods into 5 clusters</a:t>
            </a:r>
            <a:r>
              <a:rPr lang="en-ZA" dirty="0" smtClean="0"/>
              <a:t>.)</a:t>
            </a:r>
          </a:p>
          <a:p>
            <a:r>
              <a:rPr lang="en-ZA" dirty="0"/>
              <a:t>We </a:t>
            </a:r>
            <a:r>
              <a:rPr lang="en-ZA" dirty="0" smtClean="0"/>
              <a:t>created </a:t>
            </a:r>
            <a:r>
              <a:rPr lang="en-ZA" dirty="0"/>
              <a:t>a new </a:t>
            </a:r>
            <a:r>
              <a:rPr lang="en-ZA" dirty="0" err="1"/>
              <a:t>dataframe</a:t>
            </a:r>
            <a:r>
              <a:rPr lang="en-ZA" dirty="0"/>
              <a:t> that includes the cluster as well as the top 10 venues for each neighbourhood.</a:t>
            </a:r>
          </a:p>
        </p:txBody>
      </p:sp>
    </p:spTree>
    <p:extLst>
      <p:ext uri="{BB962C8B-B14F-4D97-AF65-F5344CB8AC3E}">
        <p14:creationId xmlns:p14="http://schemas.microsoft.com/office/powerpoint/2010/main" val="1161398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Examine the cluster</a:t>
            </a:r>
            <a:endParaRPr lang="en-ZA" dirty="0"/>
          </a:p>
        </p:txBody>
      </p:sp>
      <p:sp>
        <p:nvSpPr>
          <p:cNvPr id="3" name="Content Placeholder 2"/>
          <p:cNvSpPr>
            <a:spLocks noGrp="1"/>
          </p:cNvSpPr>
          <p:nvPr>
            <p:ph idx="1"/>
          </p:nvPr>
        </p:nvSpPr>
        <p:spPr/>
        <p:txBody>
          <a:bodyPr/>
          <a:lstStyle/>
          <a:p>
            <a:r>
              <a:rPr lang="en-ZA" dirty="0"/>
              <a:t>Now we can examine each cluster and determine the discriminating venue categories that distinguish each cluster.</a:t>
            </a:r>
          </a:p>
        </p:txBody>
      </p:sp>
    </p:spTree>
    <p:extLst>
      <p:ext uri="{BB962C8B-B14F-4D97-AF65-F5344CB8AC3E}">
        <p14:creationId xmlns:p14="http://schemas.microsoft.com/office/powerpoint/2010/main" val="4008936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ZA" dirty="0" smtClean="0"/>
              <a:t>Cluster label 0</a:t>
            </a:r>
            <a:endParaRPr lang="en-ZA" dirty="0"/>
          </a:p>
        </p:txBody>
      </p:sp>
      <p:pic>
        <p:nvPicPr>
          <p:cNvPr id="614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3284984"/>
            <a:ext cx="8229600" cy="165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1325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n-ZA" dirty="0" smtClean="0"/>
              <a:t>Cluster label 1</a:t>
            </a:r>
            <a:endParaRPr lang="en-ZA" dirty="0"/>
          </a:p>
        </p:txBody>
      </p:sp>
      <p:pic>
        <p:nvPicPr>
          <p:cNvPr id="8" name="Content Placeholder 7"/>
          <p:cNvPicPr>
            <a:picLocks noGrp="1"/>
          </p:cNvPicPr>
          <p:nvPr>
            <p:ph idx="1"/>
          </p:nvPr>
        </p:nvPicPr>
        <p:blipFill>
          <a:blip r:embed="rId2"/>
          <a:stretch>
            <a:fillRect/>
          </a:stretch>
        </p:blipFill>
        <p:spPr>
          <a:xfrm>
            <a:off x="683568" y="1752600"/>
            <a:ext cx="7776864" cy="4373563"/>
          </a:xfrm>
          <a:prstGeom prst="rect">
            <a:avLst/>
          </a:prstGeom>
        </p:spPr>
      </p:pic>
    </p:spTree>
    <p:extLst>
      <p:ext uri="{BB962C8B-B14F-4D97-AF65-F5344CB8AC3E}">
        <p14:creationId xmlns:p14="http://schemas.microsoft.com/office/powerpoint/2010/main" val="2744989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lstStyle/>
          <a:p>
            <a:r>
              <a:rPr lang="en-ZA" dirty="0" smtClean="0"/>
              <a:t>Cluster label 2</a:t>
            </a:r>
            <a:endParaRPr lang="en-ZA" dirty="0"/>
          </a:p>
        </p:txBody>
      </p:sp>
      <p:pic>
        <p:nvPicPr>
          <p:cNvPr id="4" name="Content Placeholder 3"/>
          <p:cNvPicPr>
            <a:picLocks noGrp="1"/>
          </p:cNvPicPr>
          <p:nvPr>
            <p:ph idx="1"/>
          </p:nvPr>
        </p:nvPicPr>
        <p:blipFill>
          <a:blip r:embed="rId2"/>
          <a:stretch>
            <a:fillRect/>
          </a:stretch>
        </p:blipFill>
        <p:spPr>
          <a:xfrm>
            <a:off x="457200" y="2780928"/>
            <a:ext cx="8229600" cy="2016224"/>
          </a:xfrm>
          <a:prstGeom prst="rect">
            <a:avLst/>
          </a:prstGeom>
        </p:spPr>
      </p:pic>
    </p:spTree>
    <p:extLst>
      <p:ext uri="{BB962C8B-B14F-4D97-AF65-F5344CB8AC3E}">
        <p14:creationId xmlns:p14="http://schemas.microsoft.com/office/powerpoint/2010/main" val="3912230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5">
              <a:shade val="50000"/>
            </a:schemeClr>
          </a:lnRef>
          <a:fillRef idx="1">
            <a:schemeClr val="accent5"/>
          </a:fillRef>
          <a:effectRef idx="0">
            <a:schemeClr val="accent5"/>
          </a:effectRef>
          <a:fontRef idx="minor">
            <a:schemeClr val="lt1"/>
          </a:fontRef>
        </p:style>
        <p:txBody>
          <a:bodyPr/>
          <a:lstStyle/>
          <a:p>
            <a:r>
              <a:rPr lang="en-ZA" dirty="0" smtClean="0"/>
              <a:t>Cluster label 3</a:t>
            </a:r>
            <a:endParaRPr lang="en-ZA" dirty="0"/>
          </a:p>
        </p:txBody>
      </p:sp>
      <p:pic>
        <p:nvPicPr>
          <p:cNvPr id="4" name="Content Placeholder 3"/>
          <p:cNvPicPr>
            <a:picLocks noGrp="1"/>
          </p:cNvPicPr>
          <p:nvPr>
            <p:ph idx="1"/>
          </p:nvPr>
        </p:nvPicPr>
        <p:blipFill>
          <a:blip r:embed="rId2"/>
          <a:stretch>
            <a:fillRect/>
          </a:stretch>
        </p:blipFill>
        <p:spPr>
          <a:xfrm>
            <a:off x="457200" y="3212976"/>
            <a:ext cx="8229600" cy="2088232"/>
          </a:xfrm>
          <a:prstGeom prst="rect">
            <a:avLst/>
          </a:prstGeom>
        </p:spPr>
      </p:pic>
    </p:spTree>
    <p:extLst>
      <p:ext uri="{BB962C8B-B14F-4D97-AF65-F5344CB8AC3E}">
        <p14:creationId xmlns:p14="http://schemas.microsoft.com/office/powerpoint/2010/main" val="3425393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shade val="50000"/>
            </a:schemeClr>
          </a:lnRef>
          <a:fillRef idx="1">
            <a:schemeClr val="accent6"/>
          </a:fillRef>
          <a:effectRef idx="0">
            <a:schemeClr val="accent6"/>
          </a:effectRef>
          <a:fontRef idx="minor">
            <a:schemeClr val="lt1"/>
          </a:fontRef>
        </p:style>
        <p:txBody>
          <a:bodyPr/>
          <a:lstStyle/>
          <a:p>
            <a:r>
              <a:rPr lang="en-ZA" dirty="0" smtClean="0"/>
              <a:t>Cluster label 4</a:t>
            </a:r>
            <a:endParaRPr lang="en-ZA" dirty="0"/>
          </a:p>
        </p:txBody>
      </p:sp>
      <p:pic>
        <p:nvPicPr>
          <p:cNvPr id="4" name="Content Placeholder 3"/>
          <p:cNvPicPr>
            <a:picLocks noGrp="1"/>
          </p:cNvPicPr>
          <p:nvPr>
            <p:ph idx="1"/>
          </p:nvPr>
        </p:nvPicPr>
        <p:blipFill>
          <a:blip r:embed="rId2"/>
          <a:stretch>
            <a:fillRect/>
          </a:stretch>
        </p:blipFill>
        <p:spPr>
          <a:xfrm>
            <a:off x="457200" y="3289266"/>
            <a:ext cx="8229600" cy="2155958"/>
          </a:xfrm>
          <a:prstGeom prst="rect">
            <a:avLst/>
          </a:prstGeom>
        </p:spPr>
      </p:pic>
    </p:spTree>
    <p:extLst>
      <p:ext uri="{BB962C8B-B14F-4D97-AF65-F5344CB8AC3E}">
        <p14:creationId xmlns:p14="http://schemas.microsoft.com/office/powerpoint/2010/main" val="3421148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normAutofit fontScale="90000"/>
          </a:bodyPr>
          <a:lstStyle/>
          <a:p>
            <a:r>
              <a:rPr lang="en-ZA" dirty="0" smtClean="0"/>
              <a:t>Client business trip conclusion</a:t>
            </a:r>
            <a:endParaRPr lang="en-ZA" dirty="0"/>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92500" lnSpcReduction="20000"/>
          </a:bodyPr>
          <a:lstStyle/>
          <a:p>
            <a:r>
              <a:rPr lang="en-ZA" dirty="0"/>
              <a:t>Final decision on the optimal location within the </a:t>
            </a:r>
            <a:r>
              <a:rPr lang="en-ZA" smtClean="0"/>
              <a:t>DownTown</a:t>
            </a:r>
            <a:r>
              <a:rPr lang="en-ZA" dirty="0" smtClean="0"/>
              <a:t> </a:t>
            </a:r>
            <a:r>
              <a:rPr lang="en-ZA" dirty="0"/>
              <a:t>Toronto region based on a comprehensive and mostly volume based characteristic of neighbourhood’s venues and direct business needs encapsulated with a great tourist experience. It was decided that </a:t>
            </a:r>
            <a:r>
              <a:rPr lang="en-ZA" b="1" dirty="0"/>
              <a:t>Cluster 5 emanating from our algorithm proved to provide more variety than all other clusters, and the following locations were chosen to be her priority upon landing in the city of Toronto -*Kensington Market, Chinatown, Grange Park {these locations were chosen predominately due to its high volume of venues and variety in restaurants.</a:t>
            </a:r>
            <a:r>
              <a:rPr lang="en-ZA" dirty="0"/>
              <a:t> With these results we are determined that our client and her associated stakeholders will be able to make further informed and acute business models upon her return to South Africa.</a:t>
            </a:r>
          </a:p>
          <a:p>
            <a:endParaRPr lang="en-ZA" dirty="0"/>
          </a:p>
        </p:txBody>
      </p:sp>
    </p:spTree>
    <p:extLst>
      <p:ext uri="{BB962C8B-B14F-4D97-AF65-F5344CB8AC3E}">
        <p14:creationId xmlns:p14="http://schemas.microsoft.com/office/powerpoint/2010/main" val="3674715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t>A profitable journey makes business sense</a:t>
            </a:r>
            <a:endParaRPr lang="en-ZA" dirty="0"/>
          </a:p>
        </p:txBody>
      </p:sp>
      <p:sp>
        <p:nvSpPr>
          <p:cNvPr id="3" name="Content Placeholder 2"/>
          <p:cNvSpPr>
            <a:spLocks noGrp="1"/>
          </p:cNvSpPr>
          <p:nvPr>
            <p:ph idx="1"/>
          </p:nvPr>
        </p:nvSpPr>
        <p:spPr/>
        <p:txBody>
          <a:bodyPr/>
          <a:lstStyle/>
          <a:p>
            <a:r>
              <a:rPr lang="en-ZA" dirty="0" smtClean="0"/>
              <a:t>To travel wisely is to embark on the informative and factual road</a:t>
            </a:r>
          </a:p>
          <a:p>
            <a:r>
              <a:rPr lang="en-ZA" dirty="0" smtClean="0"/>
              <a:t>A good business journey is to plan ahead</a:t>
            </a:r>
          </a:p>
          <a:p>
            <a:pPr marL="114300" indent="0">
              <a:buNone/>
            </a:pPr>
            <a:r>
              <a:rPr lang="en-ZA" dirty="0"/>
              <a:t>	</a:t>
            </a:r>
            <a:r>
              <a:rPr lang="en-ZA" b="1" dirty="0" smtClean="0"/>
              <a:t>- To minimise the following:</a:t>
            </a:r>
          </a:p>
          <a:p>
            <a:r>
              <a:rPr lang="en-ZA" dirty="0" smtClean="0"/>
              <a:t>MONEY MISMANAGEMENT</a:t>
            </a:r>
            <a:endParaRPr lang="en-ZA" dirty="0"/>
          </a:p>
          <a:p>
            <a:r>
              <a:rPr lang="en-ZA" dirty="0" smtClean="0"/>
              <a:t>TRAVEL TIME MISMANAGEMENT</a:t>
            </a:r>
          </a:p>
          <a:p>
            <a:r>
              <a:rPr lang="en-ZA" dirty="0" smtClean="0"/>
              <a:t>DEVIATION OF BUSSINES PERSPECTIVES</a:t>
            </a:r>
          </a:p>
          <a:p>
            <a:r>
              <a:rPr lang="en-ZA" dirty="0" smtClean="0"/>
              <a:t>BAD RAPPORT WITH STAKEHOLDERS</a:t>
            </a:r>
          </a:p>
          <a:p>
            <a:pPr marL="114300" indent="0">
              <a:buNone/>
            </a:pPr>
            <a:endParaRPr lang="en-ZA" dirty="0"/>
          </a:p>
        </p:txBody>
      </p:sp>
    </p:spTree>
    <p:extLst>
      <p:ext uri="{BB962C8B-B14F-4D97-AF65-F5344CB8AC3E}">
        <p14:creationId xmlns:p14="http://schemas.microsoft.com/office/powerpoint/2010/main" val="3067658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Data requisites and cleaning</a:t>
            </a:r>
            <a:endParaRPr lang="en-ZA" dirty="0"/>
          </a:p>
        </p:txBody>
      </p:sp>
      <p:sp>
        <p:nvSpPr>
          <p:cNvPr id="3" name="Content Placeholder 2"/>
          <p:cNvSpPr>
            <a:spLocks noGrp="1"/>
          </p:cNvSpPr>
          <p:nvPr>
            <p:ph idx="1"/>
          </p:nvPr>
        </p:nvSpPr>
        <p:spPr/>
        <p:txBody>
          <a:bodyPr>
            <a:normAutofit/>
          </a:bodyPr>
          <a:lstStyle/>
          <a:p>
            <a:r>
              <a:rPr lang="en-ZA" dirty="0" smtClean="0"/>
              <a:t>Canadas postal codes data scrapped from the web</a:t>
            </a:r>
          </a:p>
          <a:p>
            <a:r>
              <a:rPr lang="en-ZA" dirty="0" smtClean="0"/>
              <a:t>Via </a:t>
            </a:r>
            <a:r>
              <a:rPr lang="en-ZA" dirty="0" err="1" smtClean="0"/>
              <a:t>wikipedia</a:t>
            </a:r>
            <a:r>
              <a:rPr lang="en-ZA" dirty="0" smtClean="0"/>
              <a:t> </a:t>
            </a:r>
            <a:r>
              <a:rPr lang="en-ZA" dirty="0">
                <a:solidFill>
                  <a:srgbClr val="BA2121"/>
                </a:solidFill>
              </a:rPr>
              <a:t>'https://en.wikipedia.org/wiki/</a:t>
            </a:r>
            <a:r>
              <a:rPr lang="en-ZA" dirty="0" err="1">
                <a:solidFill>
                  <a:srgbClr val="BA2121"/>
                </a:solidFill>
              </a:rPr>
              <a:t>List_of_postal_codes_of_Canada:_</a:t>
            </a:r>
            <a:r>
              <a:rPr lang="en-ZA" dirty="0" err="1" smtClean="0">
                <a:solidFill>
                  <a:srgbClr val="BA2121"/>
                </a:solidFill>
              </a:rPr>
              <a:t>M</a:t>
            </a:r>
            <a:r>
              <a:rPr lang="en-ZA" dirty="0" smtClean="0">
                <a:solidFill>
                  <a:srgbClr val="BA2121"/>
                </a:solidFill>
              </a:rPr>
              <a:t>‘  (providing us with 103 rows and 3 features of raw data)</a:t>
            </a:r>
          </a:p>
          <a:p>
            <a:r>
              <a:rPr lang="en-ZA" dirty="0" smtClean="0"/>
              <a:t>In addition a CSV file was outsourced due to changes in </a:t>
            </a:r>
            <a:r>
              <a:rPr lang="en-ZA" dirty="0" err="1" smtClean="0"/>
              <a:t>tarifs</a:t>
            </a:r>
            <a:r>
              <a:rPr lang="en-ZA" dirty="0" smtClean="0"/>
              <a:t> using the google API. CSV file was read into data frame to acquire coordinates that match the derived postal codes.</a:t>
            </a:r>
          </a:p>
          <a:p>
            <a:r>
              <a:rPr lang="en-ZA" dirty="0" smtClean="0"/>
              <a:t>In total 103 rows and 5 features of cleaned data.</a:t>
            </a:r>
            <a:endParaRPr lang="en-ZA" dirty="0"/>
          </a:p>
        </p:txBody>
      </p:sp>
    </p:spTree>
    <p:extLst>
      <p:ext uri="{BB962C8B-B14F-4D97-AF65-F5344CB8AC3E}">
        <p14:creationId xmlns:p14="http://schemas.microsoft.com/office/powerpoint/2010/main" val="3907664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t>Visualising our clean data</a:t>
            </a:r>
            <a:endParaRPr lang="en-ZA" dirty="0"/>
          </a:p>
        </p:txBody>
      </p:sp>
      <p:pic>
        <p:nvPicPr>
          <p:cNvPr id="4" name="Content Placeholder 3"/>
          <p:cNvPicPr>
            <a:picLocks noGrp="1"/>
          </p:cNvPicPr>
          <p:nvPr>
            <p:ph idx="1"/>
          </p:nvPr>
        </p:nvPicPr>
        <p:blipFill>
          <a:blip r:embed="rId3"/>
          <a:stretch>
            <a:fillRect/>
          </a:stretch>
        </p:blipFill>
        <p:spPr>
          <a:xfrm>
            <a:off x="395536" y="1844825"/>
            <a:ext cx="8229600" cy="3528392"/>
          </a:xfrm>
          <a:prstGeom prst="rect">
            <a:avLst/>
          </a:prstGeom>
        </p:spPr>
      </p:pic>
      <p:sp>
        <p:nvSpPr>
          <p:cNvPr id="6" name="TextBox 5"/>
          <p:cNvSpPr txBox="1"/>
          <p:nvPr/>
        </p:nvSpPr>
        <p:spPr>
          <a:xfrm>
            <a:off x="539552" y="5661248"/>
            <a:ext cx="8280920" cy="369332"/>
          </a:xfrm>
          <a:prstGeom prst="rect">
            <a:avLst/>
          </a:prstGeom>
          <a:noFill/>
        </p:spPr>
        <p:txBody>
          <a:bodyPr wrap="square" rtlCol="0">
            <a:spAutoFit/>
          </a:bodyPr>
          <a:lstStyle/>
          <a:p>
            <a:r>
              <a:rPr lang="en-ZA" dirty="0" smtClean="0"/>
              <a:t>A Map of Toronto</a:t>
            </a:r>
            <a:r>
              <a:rPr lang="en-ZA" baseline="0" dirty="0" smtClean="0"/>
              <a:t> with all the blue dots depicting its neighbourhoods</a:t>
            </a:r>
            <a:endParaRPr lang="en-ZA" dirty="0"/>
          </a:p>
        </p:txBody>
      </p:sp>
    </p:spTree>
    <p:extLst>
      <p:ext uri="{BB962C8B-B14F-4D97-AF65-F5344CB8AC3E}">
        <p14:creationId xmlns:p14="http://schemas.microsoft.com/office/powerpoint/2010/main" val="821709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2800" dirty="0" smtClean="0"/>
              <a:t>As per client - visuals were narrowed specifically to downtown </a:t>
            </a:r>
            <a:r>
              <a:rPr lang="en-ZA" sz="2800" dirty="0" err="1" smtClean="0"/>
              <a:t>toronto</a:t>
            </a:r>
            <a:endParaRPr lang="en-ZA" sz="2800" dirty="0"/>
          </a:p>
        </p:txBody>
      </p:sp>
      <p:pic>
        <p:nvPicPr>
          <p:cNvPr id="4" name="Content Placeholder 3"/>
          <p:cNvPicPr>
            <a:picLocks noGrp="1"/>
          </p:cNvPicPr>
          <p:nvPr>
            <p:ph idx="1"/>
          </p:nvPr>
        </p:nvPicPr>
        <p:blipFill>
          <a:blip r:embed="rId2"/>
          <a:stretch>
            <a:fillRect/>
          </a:stretch>
        </p:blipFill>
        <p:spPr>
          <a:xfrm>
            <a:off x="457200" y="1817752"/>
            <a:ext cx="8229600" cy="4243258"/>
          </a:xfrm>
          <a:prstGeom prst="rect">
            <a:avLst/>
          </a:prstGeom>
        </p:spPr>
      </p:pic>
    </p:spTree>
    <p:extLst>
      <p:ext uri="{BB962C8B-B14F-4D97-AF65-F5344CB8AC3E}">
        <p14:creationId xmlns:p14="http://schemas.microsoft.com/office/powerpoint/2010/main" val="707832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ZA" sz="1800" b="1" dirty="0"/>
              <a:t>To provide our client with a subtle taste of what Down Town Toronto posses we further explored one of its Neighbourhoods in depth - Regent Park, </a:t>
            </a:r>
            <a:r>
              <a:rPr lang="en-ZA" sz="1800" b="1" dirty="0" err="1"/>
              <a:t>Harbourfront</a:t>
            </a:r>
            <a:endParaRPr lang="en-ZA" sz="1800" b="1" dirty="0"/>
          </a:p>
        </p:txBody>
      </p:sp>
      <p:sp>
        <p:nvSpPr>
          <p:cNvPr id="3" name="Content Placeholder 2"/>
          <p:cNvSpPr>
            <a:spLocks noGrp="1"/>
          </p:cNvSpPr>
          <p:nvPr>
            <p:ph idx="1"/>
          </p:nvPr>
        </p:nvSpPr>
        <p:spPr>
          <a:xfrm>
            <a:off x="467544" y="1628801"/>
            <a:ext cx="8229600" cy="3888432"/>
          </a:xfrm>
        </p:spPr>
        <p:txBody>
          <a:bodyPr/>
          <a:lstStyle/>
          <a:p>
            <a:r>
              <a:rPr lang="en-ZA" dirty="0" smtClean="0"/>
              <a:t>Foursquare was utilised to derive venue details.</a:t>
            </a:r>
          </a:p>
          <a:p>
            <a:r>
              <a:rPr lang="en-ZA" dirty="0" smtClean="0"/>
              <a:t>Results from the </a:t>
            </a:r>
            <a:r>
              <a:rPr lang="en-ZA" dirty="0" err="1"/>
              <a:t>J</a:t>
            </a:r>
            <a:r>
              <a:rPr lang="en-ZA" dirty="0" err="1" smtClean="0"/>
              <a:t>son</a:t>
            </a:r>
            <a:r>
              <a:rPr lang="en-ZA" dirty="0" smtClean="0"/>
              <a:t> file were expertly cleaned to once again equip the data into pandas </a:t>
            </a:r>
            <a:r>
              <a:rPr lang="en-ZA" dirty="0" err="1" smtClean="0"/>
              <a:t>dataframe</a:t>
            </a:r>
            <a:r>
              <a:rPr lang="en-ZA" dirty="0" smtClean="0"/>
              <a:t>.</a:t>
            </a:r>
          </a:p>
          <a:p>
            <a:pPr marL="114300" indent="0">
              <a:buNone/>
            </a:pPr>
            <a:endParaRPr lang="en-ZA"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140968"/>
            <a:ext cx="7632848" cy="2523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99592" y="5949280"/>
            <a:ext cx="7632848" cy="369332"/>
          </a:xfrm>
          <a:prstGeom prst="rect">
            <a:avLst/>
          </a:prstGeom>
          <a:noFill/>
        </p:spPr>
        <p:txBody>
          <a:bodyPr wrap="square" rtlCol="0">
            <a:spAutoFit/>
          </a:bodyPr>
          <a:lstStyle/>
          <a:p>
            <a:r>
              <a:rPr lang="en-ZA" dirty="0" smtClean="0"/>
              <a:t>9 venues were returned by </a:t>
            </a:r>
            <a:r>
              <a:rPr lang="en-ZA" dirty="0" err="1" smtClean="0"/>
              <a:t>fourSquare</a:t>
            </a:r>
            <a:endParaRPr lang="en-ZA" dirty="0"/>
          </a:p>
        </p:txBody>
      </p:sp>
    </p:spTree>
    <p:extLst>
      <p:ext uri="{BB962C8B-B14F-4D97-AF65-F5344CB8AC3E}">
        <p14:creationId xmlns:p14="http://schemas.microsoft.com/office/powerpoint/2010/main" val="1027880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Exploratory analysis</a:t>
            </a:r>
            <a:endParaRPr lang="en-ZA" dirty="0"/>
          </a:p>
        </p:txBody>
      </p:sp>
      <p:sp>
        <p:nvSpPr>
          <p:cNvPr id="3" name="Content Placeholder 2"/>
          <p:cNvSpPr>
            <a:spLocks noGrp="1"/>
          </p:cNvSpPr>
          <p:nvPr>
            <p:ph idx="1"/>
          </p:nvPr>
        </p:nvSpPr>
        <p:spPr/>
        <p:txBody>
          <a:bodyPr/>
          <a:lstStyle/>
          <a:p>
            <a:r>
              <a:rPr lang="en-ZA" dirty="0"/>
              <a:t>As you can imagine our client is now eager to unveil more of what Toronto has to offer , with that being we will now explore all neighbourhoods in Downtown Toronto. So next we will create a function that to repeat the same process to all the neighbourhoods in Downtown Toronto</a:t>
            </a:r>
            <a:r>
              <a:rPr lang="en-ZA" dirty="0" smtClean="0"/>
              <a:t>.</a:t>
            </a:r>
          </a:p>
          <a:p>
            <a:r>
              <a:rPr lang="en-ZA" dirty="0" smtClean="0"/>
              <a:t>Resulting </a:t>
            </a:r>
            <a:r>
              <a:rPr lang="en-ZA" dirty="0" err="1" smtClean="0"/>
              <a:t>dataframe</a:t>
            </a:r>
            <a:r>
              <a:rPr lang="en-ZA" dirty="0" smtClean="0"/>
              <a:t> : 134 rows and 7 features (see next slide ) </a:t>
            </a:r>
            <a:endParaRPr lang="en-ZA" dirty="0"/>
          </a:p>
        </p:txBody>
      </p:sp>
    </p:spTree>
    <p:extLst>
      <p:ext uri="{BB962C8B-B14F-4D97-AF65-F5344CB8AC3E}">
        <p14:creationId xmlns:p14="http://schemas.microsoft.com/office/powerpoint/2010/main" val="3647465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71 unique categories returned</a:t>
            </a:r>
            <a:endParaRPr lang="en-ZA"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8676" y="1752600"/>
            <a:ext cx="8226648" cy="4373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1437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More exploratory work</a:t>
            </a:r>
            <a:endParaRPr lang="en-ZA" dirty="0"/>
          </a:p>
        </p:txBody>
      </p:sp>
      <p:sp>
        <p:nvSpPr>
          <p:cNvPr id="3" name="Content Placeholder 2"/>
          <p:cNvSpPr>
            <a:spLocks noGrp="1"/>
          </p:cNvSpPr>
          <p:nvPr>
            <p:ph idx="1"/>
          </p:nvPr>
        </p:nvSpPr>
        <p:spPr/>
        <p:txBody>
          <a:bodyPr>
            <a:normAutofit fontScale="92500"/>
          </a:bodyPr>
          <a:lstStyle/>
          <a:p>
            <a:r>
              <a:rPr lang="en-ZA" dirty="0"/>
              <a:t>During our ongoing findings and constant communication with our client it was concluded that as much as our focal point was to discover the </a:t>
            </a:r>
            <a:r>
              <a:rPr lang="en-ZA" dirty="0" err="1"/>
              <a:t>vasteness</a:t>
            </a:r>
            <a:r>
              <a:rPr lang="en-ZA" dirty="0"/>
              <a:t> of the two city it would also be of great importance to also examine other surrounding and most frequent venues to assist our client further as to what other aspects attract people. (To accomplish this we group rows by neighbourhood and by taking the mean of the frequency of occurrence of each category</a:t>
            </a:r>
            <a:r>
              <a:rPr lang="en-ZA" dirty="0" smtClean="0"/>
              <a:t>.)</a:t>
            </a:r>
          </a:p>
          <a:p>
            <a:r>
              <a:rPr lang="en-ZA" dirty="0"/>
              <a:t>To give our client an intuitive analysis in a concise manner we then display the top 10 venues for each neighbourhood</a:t>
            </a:r>
            <a:r>
              <a:rPr lang="en-ZA" dirty="0" smtClean="0"/>
              <a:t>.</a:t>
            </a:r>
            <a:endParaRPr lang="en-ZA" dirty="0"/>
          </a:p>
        </p:txBody>
      </p:sp>
    </p:spTree>
    <p:extLst>
      <p:ext uri="{BB962C8B-B14F-4D97-AF65-F5344CB8AC3E}">
        <p14:creationId xmlns:p14="http://schemas.microsoft.com/office/powerpoint/2010/main" val="4237347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123</TotalTime>
  <Words>534</Words>
  <Application>Microsoft Office PowerPoint</Application>
  <PresentationFormat>On-screen Show (4:3)</PresentationFormat>
  <Paragraphs>44</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Apothecary</vt:lpstr>
      <vt:lpstr>Business Trip Downtown Toronto</vt:lpstr>
      <vt:lpstr>A profitable journey makes business sense</vt:lpstr>
      <vt:lpstr>Data requisites and cleaning</vt:lpstr>
      <vt:lpstr>Visualising our clean data</vt:lpstr>
      <vt:lpstr>As per client - visuals were narrowed specifically to downtown toronto</vt:lpstr>
      <vt:lpstr>To provide our client with a subtle taste of what Down Town Toronto posses we further explored one of its Neighbourhoods in depth - Regent Park, Harbourfront</vt:lpstr>
      <vt:lpstr>Exploratory analysis</vt:lpstr>
      <vt:lpstr>71 unique categories returned</vt:lpstr>
      <vt:lpstr>More exploratory work</vt:lpstr>
      <vt:lpstr>Top 10 venues in each neighbourhood</vt:lpstr>
      <vt:lpstr>Algorithm</vt:lpstr>
      <vt:lpstr>Examine the cluster</vt:lpstr>
      <vt:lpstr>Cluster label 0</vt:lpstr>
      <vt:lpstr>Cluster label 1</vt:lpstr>
      <vt:lpstr>Cluster label 2</vt:lpstr>
      <vt:lpstr>Cluster label 3</vt:lpstr>
      <vt:lpstr>Cluster label 4</vt:lpstr>
      <vt:lpstr>Client business trip conclusion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gator ndaba</dc:creator>
  <cp:lastModifiedBy>gator ndaba</cp:lastModifiedBy>
  <cp:revision>10</cp:revision>
  <dcterms:created xsi:type="dcterms:W3CDTF">2021-06-24T19:26:36Z</dcterms:created>
  <dcterms:modified xsi:type="dcterms:W3CDTF">2021-06-24T21:29:41Z</dcterms:modified>
</cp:coreProperties>
</file>