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2" r:id="rId2"/>
    <p:sldId id="325" r:id="rId3"/>
    <p:sldId id="326" r:id="rId4"/>
    <p:sldId id="321" r:id="rId5"/>
    <p:sldId id="292" r:id="rId6"/>
    <p:sldId id="322" r:id="rId7"/>
    <p:sldId id="341" r:id="rId8"/>
    <p:sldId id="346" r:id="rId9"/>
    <p:sldId id="347" r:id="rId10"/>
    <p:sldId id="348" r:id="rId11"/>
    <p:sldId id="338" r:id="rId12"/>
  </p:sldIdLst>
  <p:sldSz cx="9144000" cy="5143500" type="screen16x9"/>
  <p:notesSz cx="6858000" cy="9144000"/>
  <p:embeddedFontLst>
    <p:embeddedFont>
      <p:font typeface="方正正黑简体" panose="02010600030101010101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7703" autoAdjust="0"/>
  </p:normalViewPr>
  <p:slideViewPr>
    <p:cSldViewPr snapToGrid="0" showGuides="1">
      <p:cViewPr varScale="1">
        <p:scale>
          <a:sx n="108" d="100"/>
          <a:sy n="108" d="100"/>
        </p:scale>
        <p:origin x="71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5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37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1416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89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65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62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50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57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6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en-US" altLang="zh-CN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59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3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91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53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33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5588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87" y="99972"/>
            <a:ext cx="2070277" cy="3936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/>
  </p:transition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/>
          <p:nvPr/>
        </p:nvSpPr>
        <p:spPr>
          <a:xfrm>
            <a:off x="1308816" y="1975933"/>
            <a:ext cx="7321706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买当劳™订餐与餐厅管理系统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3386931" y="3354228"/>
            <a:ext cx="2370138" cy="7155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18373502</a:t>
            </a:r>
            <a:r>
              <a:rPr kumimoji="0" lang="en-US" altLang="zh-CN" sz="1350" kern="1200" cap="none" spc="0" normalizeH="0" noProof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350" kern="1200" cap="none" spc="0" normalizeH="0" noProof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杨周启珂</a:t>
            </a:r>
            <a:endParaRPr kumimoji="0" lang="en-US" altLang="zh-CN" sz="1350" kern="1200" cap="none" spc="0" normalizeH="0" noProof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350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18373513 </a:t>
            </a:r>
            <a:r>
              <a:rPr lang="zh-CN" altLang="en-US" sz="1350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朱辰啸</a:t>
            </a:r>
            <a:endParaRPr lang="en-US" altLang="zh-CN" sz="1350" baseline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noProof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18373515 </a:t>
            </a:r>
            <a:r>
              <a:rPr kumimoji="0" lang="zh-CN" altLang="en-US" sz="1350" kern="1200" cap="none" spc="0" normalizeH="0" noProof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单乾</a:t>
            </a:r>
            <a:endParaRPr kumimoji="0" lang="zh-CN" altLang="en-US" sz="1350" kern="1200" cap="none" spc="0" normalizeH="0" baseline="0" noProof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8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8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63" y="990094"/>
            <a:ext cx="3606349" cy="68571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08136"/>
            <a:ext cx="222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系统框架</a:t>
            </a:r>
            <a:endParaRPr kumimoji="0" lang="zh-CN" altLang="en-US" sz="18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2" y="51218"/>
            <a:ext cx="1617521" cy="307557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34532464-821B-4F3D-828D-DB3B08B08D0B}"/>
              </a:ext>
            </a:extLst>
          </p:cNvPr>
          <p:cNvSpPr/>
          <p:nvPr/>
        </p:nvSpPr>
        <p:spPr>
          <a:xfrm>
            <a:off x="1785709" y="1558894"/>
            <a:ext cx="2069024" cy="1371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后端：基于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8D17FA-ED31-45CC-A883-435099F07EBD}"/>
              </a:ext>
            </a:extLst>
          </p:cNvPr>
          <p:cNvSpPr/>
          <p:nvPr/>
        </p:nvSpPr>
        <p:spPr>
          <a:xfrm>
            <a:off x="4503079" y="957043"/>
            <a:ext cx="968644" cy="2293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localhost:8080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74AA618-C1F8-464F-BDCB-16D83EC4F47C}"/>
              </a:ext>
            </a:extLst>
          </p:cNvPr>
          <p:cNvSpPr/>
          <p:nvPr/>
        </p:nvSpPr>
        <p:spPr>
          <a:xfrm>
            <a:off x="6120069" y="1558894"/>
            <a:ext cx="2069024" cy="1371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前端：基于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框架和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ElementUi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935B4C-6236-4470-948A-CAACD39EED03}"/>
              </a:ext>
            </a:extLst>
          </p:cNvPr>
          <p:cNvSpPr/>
          <p:nvPr/>
        </p:nvSpPr>
        <p:spPr>
          <a:xfrm>
            <a:off x="642938" y="1349667"/>
            <a:ext cx="782206" cy="158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A51430-0759-4359-A75B-77EF798F8D0F}"/>
              </a:ext>
            </a:extLst>
          </p:cNvPr>
          <p:cNvCxnSpPr>
            <a:endCxn id="4" idx="3"/>
          </p:cNvCxnSpPr>
          <p:nvPr/>
        </p:nvCxnSpPr>
        <p:spPr>
          <a:xfrm flipH="1">
            <a:off x="5471723" y="2103918"/>
            <a:ext cx="64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8903B41-AD8E-4708-8D92-C8E10B38D62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54733" y="2103918"/>
            <a:ext cx="64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961E1A-B2A6-475B-8B5D-666D1C8F7990}"/>
              </a:ext>
            </a:extLst>
          </p:cNvPr>
          <p:cNvCxnSpPr>
            <a:stCxn id="2" idx="6"/>
          </p:cNvCxnSpPr>
          <p:nvPr/>
        </p:nvCxnSpPr>
        <p:spPr>
          <a:xfrm>
            <a:off x="3854733" y="2244694"/>
            <a:ext cx="64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3AE99E8-39F1-4969-828A-24D1D00DE010}"/>
              </a:ext>
            </a:extLst>
          </p:cNvPr>
          <p:cNvCxnSpPr>
            <a:endCxn id="10" idx="2"/>
          </p:cNvCxnSpPr>
          <p:nvPr/>
        </p:nvCxnSpPr>
        <p:spPr>
          <a:xfrm>
            <a:off x="5471723" y="2244694"/>
            <a:ext cx="64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C7C2170-EC4F-4B43-B576-88AFE636093D}"/>
              </a:ext>
            </a:extLst>
          </p:cNvPr>
          <p:cNvCxnSpPr>
            <a:stCxn id="2" idx="2"/>
          </p:cNvCxnSpPr>
          <p:nvPr/>
        </p:nvCxnSpPr>
        <p:spPr>
          <a:xfrm flipH="1">
            <a:off x="1411167" y="2244694"/>
            <a:ext cx="374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" name="直接箭头连接符 22529">
            <a:extLst>
              <a:ext uri="{FF2B5EF4-FFF2-40B4-BE49-F238E27FC236}">
                <a16:creationId xmlns:a16="http://schemas.microsoft.com/office/drawing/2014/main" id="{73AF1915-5C85-4016-BD1A-0F90CD0C2519}"/>
              </a:ext>
            </a:extLst>
          </p:cNvPr>
          <p:cNvCxnSpPr>
            <a:stCxn id="7" idx="3"/>
          </p:cNvCxnSpPr>
          <p:nvPr/>
        </p:nvCxnSpPr>
        <p:spPr>
          <a:xfrm flipV="1">
            <a:off x="1425144" y="2140080"/>
            <a:ext cx="360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文本框 22531">
            <a:extLst>
              <a:ext uri="{FF2B5EF4-FFF2-40B4-BE49-F238E27FC236}">
                <a16:creationId xmlns:a16="http://schemas.microsoft.com/office/drawing/2014/main" id="{72B39DF7-650D-4260-B2DD-E58419BD9AC1}"/>
              </a:ext>
            </a:extLst>
          </p:cNvPr>
          <p:cNvSpPr txBox="1"/>
          <p:nvPr/>
        </p:nvSpPr>
        <p:spPr>
          <a:xfrm>
            <a:off x="1345298" y="3725536"/>
            <a:ext cx="669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整体采用前后端分离开发，节约开发时间</a:t>
            </a:r>
          </a:p>
        </p:txBody>
      </p:sp>
    </p:spTree>
    <p:extLst>
      <p:ext uri="{BB962C8B-B14F-4D97-AF65-F5344CB8AC3E}">
        <p14:creationId xmlns:p14="http://schemas.microsoft.com/office/powerpoint/2010/main" val="258776385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3181" y="905521"/>
            <a:ext cx="3957637" cy="1062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4136" y="2367565"/>
            <a:ext cx="6435725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杨周启珂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朱辰啸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单乾</a:t>
            </a:r>
          </a:p>
        </p:txBody>
      </p:sp>
      <p:sp>
        <p:nvSpPr>
          <p:cNvPr id="6" name="矩形 5"/>
          <p:cNvSpPr/>
          <p:nvPr/>
        </p:nvSpPr>
        <p:spPr>
          <a:xfrm>
            <a:off x="3047999" y="3484036"/>
            <a:ext cx="3048000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请看演示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2" y="51218"/>
            <a:ext cx="1617521" cy="30755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506941" y="1784996"/>
            <a:ext cx="2765425" cy="963613"/>
            <a:chOff x="219753" y="1976522"/>
            <a:chExt cx="2765362" cy="964005"/>
          </a:xfrm>
        </p:grpSpPr>
        <p:sp>
          <p:nvSpPr>
            <p:cNvPr id="14338" name="文本框 38"/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11"/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5277254" y="1929459"/>
            <a:ext cx="1338828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4802591" y="1856434"/>
            <a:ext cx="466725" cy="523875"/>
            <a:chOff x="3516783" y="2047768"/>
            <a:chExt cx="466304" cy="523220"/>
          </a:xfrm>
        </p:grpSpPr>
        <p:sp>
          <p:nvSpPr>
            <p:cNvPr id="14342" name="文本框 16"/>
            <p:cNvSpPr txBox="1"/>
            <p:nvPr/>
          </p:nvSpPr>
          <p:spPr>
            <a:xfrm>
              <a:off x="3516783" y="20477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5277254" y="2913709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802591" y="2840684"/>
            <a:ext cx="466725" cy="523875"/>
            <a:chOff x="3516783" y="2627150"/>
            <a:chExt cx="466304" cy="523220"/>
          </a:xfrm>
        </p:grpSpPr>
        <p:sp>
          <p:nvSpPr>
            <p:cNvPr id="14350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564466" y="1948509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769407" y="1920902"/>
            <a:ext cx="3605186" cy="2515735"/>
            <a:chOff x="4447677" y="2019402"/>
            <a:chExt cx="1461654" cy="2516287"/>
          </a:xfrm>
        </p:grpSpPr>
        <p:sp>
          <p:nvSpPr>
            <p:cNvPr id="16393" name="文本框 37"/>
            <p:cNvSpPr txBox="1"/>
            <p:nvPr/>
          </p:nvSpPr>
          <p:spPr>
            <a:xfrm>
              <a:off x="4447677" y="2226858"/>
              <a:ext cx="1461654" cy="23088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方正正黑简体" panose="02000000000000000000" pitchFamily="2" charset="-122"/>
                  <a:ea typeface="微软雅黑" panose="020B0503020204020204" pitchFamily="34" charset="-122"/>
                </a:rPr>
                <a:t>数据库设计</a:t>
              </a:r>
            </a:p>
          </p:txBody>
        </p:sp>
        <p:sp>
          <p:nvSpPr>
            <p:cNvPr id="16394" name="文本框 38"/>
            <p:cNvSpPr txBox="1"/>
            <p:nvPr/>
          </p:nvSpPr>
          <p:spPr>
            <a:xfrm>
              <a:off x="4535462" y="2019402"/>
              <a:ext cx="12868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77044" y="223371"/>
            <a:ext cx="17605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需求描述</a:t>
            </a:r>
          </a:p>
        </p:txBody>
      </p:sp>
      <p:sp>
        <p:nvSpPr>
          <p:cNvPr id="18451" name="矩形 54"/>
          <p:cNvSpPr/>
          <p:nvPr/>
        </p:nvSpPr>
        <p:spPr>
          <a:xfrm>
            <a:off x="824705" y="692150"/>
            <a:ext cx="7494587" cy="102919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麦当劳外卖小程序又慢又有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对于餐厅管理员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对餐厅信息、食品单品信息、套餐信息、员工信息等进行增删改查等操作。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对于订餐客户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查询餐厅信息、下单点菜、回复评价、对自己的订餐信息进行增删改查等操作。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2" y="51218"/>
            <a:ext cx="1617521" cy="3075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DD1BAAC-1ED8-47F4-8C4B-E50EB16D8B6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34843" y="1497121"/>
            <a:ext cx="5274310" cy="342300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477044" y="225596"/>
            <a:ext cx="2874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概念模式设计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469897" y="1323826"/>
            <a:ext cx="1743075" cy="1467011"/>
            <a:chOff x="928083" y="1857377"/>
            <a:chExt cx="1744093" cy="2524125"/>
          </a:xfrm>
        </p:grpSpPr>
        <p:sp>
          <p:nvSpPr>
            <p:cNvPr id="34" name="任意多边形 33"/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取餐信息</a:t>
              </a: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102492" y="2328097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取餐信息编号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102492" y="2793104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102492" y="322280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联系电话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102492" y="365250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取餐地址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673053" y="1323827"/>
            <a:ext cx="1743075" cy="1467012"/>
            <a:chOff x="2802983" y="1857377"/>
            <a:chExt cx="1744093" cy="2524125"/>
          </a:xfrm>
        </p:grpSpPr>
        <p:sp>
          <p:nvSpPr>
            <p:cNvPr id="48" name="任意多边形 47"/>
            <p:cNvSpPr/>
            <p:nvPr/>
          </p:nvSpPr>
          <p:spPr>
            <a:xfrm>
              <a:off x="28029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员工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2977393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薪资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977393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姓名</a:t>
              </a: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977393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年龄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977393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职位</a:t>
              </a:r>
            </a:p>
          </p:txBody>
        </p:sp>
      </p:grpSp>
      <p:sp>
        <p:nvSpPr>
          <p:cNvPr id="65" name="TextBox 29"/>
          <p:cNvSpPr txBox="1"/>
          <p:nvPr/>
        </p:nvSpPr>
        <p:spPr>
          <a:xfrm>
            <a:off x="477044" y="635919"/>
            <a:ext cx="8267700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</a:t>
            </a:r>
            <a:r>
              <a:rPr kumimoji="0" lang="en-US" altLang="zh-CN" sz="14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4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个实体，各个实体及其属性如下：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2" y="51218"/>
            <a:ext cx="1617521" cy="307557"/>
          </a:xfrm>
          <a:prstGeom prst="rect">
            <a:avLst/>
          </a:prstGeom>
        </p:spPr>
      </p:pic>
      <p:sp>
        <p:nvSpPr>
          <p:cNvPr id="31" name="任意多边形 48">
            <a:extLst>
              <a:ext uri="{FF2B5EF4-FFF2-40B4-BE49-F238E27FC236}">
                <a16:creationId xmlns:a16="http://schemas.microsoft.com/office/drawing/2014/main" id="{2F6C7DBD-87B4-41D0-A878-99DAAB354751}"/>
              </a:ext>
            </a:extLst>
          </p:cNvPr>
          <p:cNvSpPr/>
          <p:nvPr/>
        </p:nvSpPr>
        <p:spPr>
          <a:xfrm>
            <a:off x="2847360" y="1520496"/>
            <a:ext cx="1394460" cy="210590"/>
          </a:xfrm>
          <a:custGeom>
            <a:avLst/>
            <a:gdLst>
              <a:gd name="connsiteX0" fmla="*/ 0 w 1395274"/>
              <a:gd name="connsiteY0" fmla="*/ 36771 h 367711"/>
              <a:gd name="connsiteX1" fmla="*/ 36771 w 1395274"/>
              <a:gd name="connsiteY1" fmla="*/ 0 h 367711"/>
              <a:gd name="connsiteX2" fmla="*/ 1358503 w 1395274"/>
              <a:gd name="connsiteY2" fmla="*/ 0 h 367711"/>
              <a:gd name="connsiteX3" fmla="*/ 1395274 w 1395274"/>
              <a:gd name="connsiteY3" fmla="*/ 36771 h 367711"/>
              <a:gd name="connsiteX4" fmla="*/ 1395274 w 1395274"/>
              <a:gd name="connsiteY4" fmla="*/ 330940 h 367711"/>
              <a:gd name="connsiteX5" fmla="*/ 1358503 w 1395274"/>
              <a:gd name="connsiteY5" fmla="*/ 367711 h 367711"/>
              <a:gd name="connsiteX6" fmla="*/ 36771 w 1395274"/>
              <a:gd name="connsiteY6" fmla="*/ 367711 h 367711"/>
              <a:gd name="connsiteX7" fmla="*/ 0 w 1395274"/>
              <a:gd name="connsiteY7" fmla="*/ 330940 h 367711"/>
              <a:gd name="connsiteX8" fmla="*/ 0 w 1395274"/>
              <a:gd name="connsiteY8" fmla="*/ 36771 h 36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274" h="367711">
                <a:moveTo>
                  <a:pt x="0" y="36771"/>
                </a:moveTo>
                <a:cubicBezTo>
                  <a:pt x="0" y="16463"/>
                  <a:pt x="16463" y="0"/>
                  <a:pt x="36771" y="0"/>
                </a:cubicBezTo>
                <a:lnTo>
                  <a:pt x="1358503" y="0"/>
                </a:lnTo>
                <a:cubicBezTo>
                  <a:pt x="1378811" y="0"/>
                  <a:pt x="1395274" y="16463"/>
                  <a:pt x="1395274" y="36771"/>
                </a:cubicBezTo>
                <a:lnTo>
                  <a:pt x="1395274" y="330940"/>
                </a:lnTo>
                <a:cubicBezTo>
                  <a:pt x="1395274" y="351248"/>
                  <a:pt x="1378811" y="367711"/>
                  <a:pt x="1358503" y="367711"/>
                </a:cubicBezTo>
                <a:lnTo>
                  <a:pt x="36771" y="367711"/>
                </a:lnTo>
                <a:cubicBezTo>
                  <a:pt x="16463" y="367711"/>
                  <a:pt x="0" y="351248"/>
                  <a:pt x="0" y="330940"/>
                </a:cubicBezTo>
                <a:lnTo>
                  <a:pt x="0" y="36771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41250" tIns="33630" rIns="41250" bIns="33630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员工编号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35A6429-41ED-415A-98F2-66ED0B3113B0}"/>
              </a:ext>
            </a:extLst>
          </p:cNvPr>
          <p:cNvGrpSpPr/>
          <p:nvPr/>
        </p:nvGrpSpPr>
        <p:grpSpPr>
          <a:xfrm>
            <a:off x="4571475" y="1323827"/>
            <a:ext cx="1743075" cy="1467012"/>
            <a:chOff x="2802983" y="1857377"/>
            <a:chExt cx="1744093" cy="2524125"/>
          </a:xfrm>
        </p:grpSpPr>
        <p:sp>
          <p:nvSpPr>
            <p:cNvPr id="38" name="任意多边形 47">
              <a:extLst>
                <a:ext uri="{FF2B5EF4-FFF2-40B4-BE49-F238E27FC236}">
                  <a16:creationId xmlns:a16="http://schemas.microsoft.com/office/drawing/2014/main" id="{0F8A4759-93DE-4347-8019-11F72E1AE390}"/>
                </a:ext>
              </a:extLst>
            </p:cNvPr>
            <p:cNvSpPr/>
            <p:nvPr/>
          </p:nvSpPr>
          <p:spPr>
            <a:xfrm>
              <a:off x="28029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顾客</a:t>
              </a:r>
            </a:p>
          </p:txBody>
        </p:sp>
        <p:sp>
          <p:nvSpPr>
            <p:cNvPr id="39" name="任意多边形 48">
              <a:extLst>
                <a:ext uri="{FF2B5EF4-FFF2-40B4-BE49-F238E27FC236}">
                  <a16:creationId xmlns:a16="http://schemas.microsoft.com/office/drawing/2014/main" id="{CD11DC70-A3C8-4486-93DA-ADC427BD4800}"/>
                </a:ext>
              </a:extLst>
            </p:cNvPr>
            <p:cNvSpPr/>
            <p:nvPr/>
          </p:nvSpPr>
          <p:spPr>
            <a:xfrm>
              <a:off x="2977393" y="2511955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顾客编号</a:t>
              </a:r>
            </a:p>
          </p:txBody>
        </p:sp>
        <p:sp>
          <p:nvSpPr>
            <p:cNvPr id="40" name="任意多边形 49">
              <a:extLst>
                <a:ext uri="{FF2B5EF4-FFF2-40B4-BE49-F238E27FC236}">
                  <a16:creationId xmlns:a16="http://schemas.microsoft.com/office/drawing/2014/main" id="{13427006-9439-48C5-99E6-8960B18B176B}"/>
                </a:ext>
              </a:extLst>
            </p:cNvPr>
            <p:cNvSpPr/>
            <p:nvPr/>
          </p:nvSpPr>
          <p:spPr>
            <a:xfrm>
              <a:off x="2977393" y="345256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姓名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B96734F-005E-46F0-A490-D40CD32D6246}"/>
              </a:ext>
            </a:extLst>
          </p:cNvPr>
          <p:cNvGrpSpPr/>
          <p:nvPr/>
        </p:nvGrpSpPr>
        <p:grpSpPr>
          <a:xfrm>
            <a:off x="774631" y="1323826"/>
            <a:ext cx="1743075" cy="1467011"/>
            <a:chOff x="928083" y="1857377"/>
            <a:chExt cx="1744093" cy="2524125"/>
          </a:xfrm>
        </p:grpSpPr>
        <p:sp>
          <p:nvSpPr>
            <p:cNvPr id="66" name="任意多边形 33">
              <a:extLst>
                <a:ext uri="{FF2B5EF4-FFF2-40B4-BE49-F238E27FC236}">
                  <a16:creationId xmlns:a16="http://schemas.microsoft.com/office/drawing/2014/main" id="{2CF402BB-9D61-4058-BC50-D07E622C3EDF}"/>
                </a:ext>
              </a:extLst>
            </p:cNvPr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餐厅</a:t>
              </a:r>
            </a:p>
          </p:txBody>
        </p:sp>
        <p:sp>
          <p:nvSpPr>
            <p:cNvPr id="67" name="任意多边形 34">
              <a:extLst>
                <a:ext uri="{FF2B5EF4-FFF2-40B4-BE49-F238E27FC236}">
                  <a16:creationId xmlns:a16="http://schemas.microsoft.com/office/drawing/2014/main" id="{75A8444C-B992-48F6-91D3-DCC5B232D188}"/>
                </a:ext>
              </a:extLst>
            </p:cNvPr>
            <p:cNvSpPr/>
            <p:nvPr/>
          </p:nvSpPr>
          <p:spPr>
            <a:xfrm>
              <a:off x="1102492" y="2328097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餐厅编号</a:t>
              </a:r>
            </a:p>
          </p:txBody>
        </p:sp>
        <p:sp>
          <p:nvSpPr>
            <p:cNvPr id="68" name="任意多边形 35">
              <a:extLst>
                <a:ext uri="{FF2B5EF4-FFF2-40B4-BE49-F238E27FC236}">
                  <a16:creationId xmlns:a16="http://schemas.microsoft.com/office/drawing/2014/main" id="{F15129AC-8923-4410-A244-E3F245708CFC}"/>
                </a:ext>
              </a:extLst>
            </p:cNvPr>
            <p:cNvSpPr/>
            <p:nvPr/>
          </p:nvSpPr>
          <p:spPr>
            <a:xfrm>
              <a:off x="1102492" y="2793104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地点</a:t>
              </a:r>
            </a:p>
          </p:txBody>
        </p:sp>
        <p:sp>
          <p:nvSpPr>
            <p:cNvPr id="69" name="任意多边形 44">
              <a:extLst>
                <a:ext uri="{FF2B5EF4-FFF2-40B4-BE49-F238E27FC236}">
                  <a16:creationId xmlns:a16="http://schemas.microsoft.com/office/drawing/2014/main" id="{6F2E066B-24F9-4120-927D-0A66FD483BD4}"/>
                </a:ext>
              </a:extLst>
            </p:cNvPr>
            <p:cNvSpPr/>
            <p:nvPr/>
          </p:nvSpPr>
          <p:spPr>
            <a:xfrm>
              <a:off x="1102492" y="322280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容纳人数</a:t>
              </a:r>
            </a:p>
          </p:txBody>
        </p:sp>
        <p:sp>
          <p:nvSpPr>
            <p:cNvPr id="70" name="任意多边形 45">
              <a:extLst>
                <a:ext uri="{FF2B5EF4-FFF2-40B4-BE49-F238E27FC236}">
                  <a16:creationId xmlns:a16="http://schemas.microsoft.com/office/drawing/2014/main" id="{637B1819-F6F5-448A-AA57-BD37809E0A13}"/>
                </a:ext>
              </a:extLst>
            </p:cNvPr>
            <p:cNvSpPr/>
            <p:nvPr/>
          </p:nvSpPr>
          <p:spPr>
            <a:xfrm>
              <a:off x="1102492" y="365250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餐厅电话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0B8DA61-09F8-4A16-ACEB-216442AF744C}"/>
              </a:ext>
            </a:extLst>
          </p:cNvPr>
          <p:cNvGrpSpPr/>
          <p:nvPr/>
        </p:nvGrpSpPr>
        <p:grpSpPr>
          <a:xfrm>
            <a:off x="774631" y="3247864"/>
            <a:ext cx="1743075" cy="1467011"/>
            <a:chOff x="928083" y="1857377"/>
            <a:chExt cx="1744093" cy="2524125"/>
          </a:xfrm>
        </p:grpSpPr>
        <p:sp>
          <p:nvSpPr>
            <p:cNvPr id="72" name="任意多边形 33">
              <a:extLst>
                <a:ext uri="{FF2B5EF4-FFF2-40B4-BE49-F238E27FC236}">
                  <a16:creationId xmlns:a16="http://schemas.microsoft.com/office/drawing/2014/main" id="{230BDCCD-BAE8-48F8-99EF-050371563A84}"/>
                </a:ext>
              </a:extLst>
            </p:cNvPr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订单</a:t>
              </a:r>
            </a:p>
          </p:txBody>
        </p:sp>
        <p:sp>
          <p:nvSpPr>
            <p:cNvPr id="73" name="任意多边形 34">
              <a:extLst>
                <a:ext uri="{FF2B5EF4-FFF2-40B4-BE49-F238E27FC236}">
                  <a16:creationId xmlns:a16="http://schemas.microsoft.com/office/drawing/2014/main" id="{C19A81E9-28B0-4774-A19D-0029B6E1A378}"/>
                </a:ext>
              </a:extLst>
            </p:cNvPr>
            <p:cNvSpPr/>
            <p:nvPr/>
          </p:nvSpPr>
          <p:spPr>
            <a:xfrm>
              <a:off x="1102492" y="2328097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订单编号</a:t>
              </a:r>
            </a:p>
          </p:txBody>
        </p:sp>
        <p:sp>
          <p:nvSpPr>
            <p:cNvPr id="74" name="任意多边形 35">
              <a:extLst>
                <a:ext uri="{FF2B5EF4-FFF2-40B4-BE49-F238E27FC236}">
                  <a16:creationId xmlns:a16="http://schemas.microsoft.com/office/drawing/2014/main" id="{ACCD1EB1-D6AB-46E1-AF5D-40D6A26BB0B7}"/>
                </a:ext>
              </a:extLst>
            </p:cNvPr>
            <p:cNvSpPr/>
            <p:nvPr/>
          </p:nvSpPr>
          <p:spPr>
            <a:xfrm>
              <a:off x="1102492" y="297988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下单时间</a:t>
              </a:r>
            </a:p>
          </p:txBody>
        </p:sp>
        <p:sp>
          <p:nvSpPr>
            <p:cNvPr id="75" name="任意多边形 44">
              <a:extLst>
                <a:ext uri="{FF2B5EF4-FFF2-40B4-BE49-F238E27FC236}">
                  <a16:creationId xmlns:a16="http://schemas.microsoft.com/office/drawing/2014/main" id="{0C7C4C02-10FD-43C8-A87C-7004980EB415}"/>
                </a:ext>
              </a:extLst>
            </p:cNvPr>
            <p:cNvSpPr/>
            <p:nvPr/>
          </p:nvSpPr>
          <p:spPr>
            <a:xfrm>
              <a:off x="1102492" y="363167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lvl="0" algn="ctr" defTabSz="533400" rtl="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订单金额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8D00929-27E7-468B-B39E-05413D5E978D}"/>
              </a:ext>
            </a:extLst>
          </p:cNvPr>
          <p:cNvGrpSpPr/>
          <p:nvPr/>
        </p:nvGrpSpPr>
        <p:grpSpPr>
          <a:xfrm>
            <a:off x="2672284" y="3247864"/>
            <a:ext cx="1743075" cy="1467011"/>
            <a:chOff x="928083" y="1857377"/>
            <a:chExt cx="1744093" cy="2524125"/>
          </a:xfrm>
        </p:grpSpPr>
        <p:sp>
          <p:nvSpPr>
            <p:cNvPr id="78" name="任意多边形 33">
              <a:extLst>
                <a:ext uri="{FF2B5EF4-FFF2-40B4-BE49-F238E27FC236}">
                  <a16:creationId xmlns:a16="http://schemas.microsoft.com/office/drawing/2014/main" id="{07D91E9E-8C2A-496A-9AF8-AB727A7FA561}"/>
                </a:ext>
              </a:extLst>
            </p:cNvPr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食品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任意多边形 34">
              <a:extLst>
                <a:ext uri="{FF2B5EF4-FFF2-40B4-BE49-F238E27FC236}">
                  <a16:creationId xmlns:a16="http://schemas.microsoft.com/office/drawing/2014/main" id="{461ACBFC-8881-4CED-AB48-B89B252E3302}"/>
                </a:ext>
              </a:extLst>
            </p:cNvPr>
            <p:cNvSpPr/>
            <p:nvPr/>
          </p:nvSpPr>
          <p:spPr>
            <a:xfrm>
              <a:off x="1102492" y="2328097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食品编号</a:t>
              </a:r>
            </a:p>
          </p:txBody>
        </p:sp>
        <p:sp>
          <p:nvSpPr>
            <p:cNvPr id="80" name="任意多边形 35">
              <a:extLst>
                <a:ext uri="{FF2B5EF4-FFF2-40B4-BE49-F238E27FC236}">
                  <a16:creationId xmlns:a16="http://schemas.microsoft.com/office/drawing/2014/main" id="{5D9F26C7-0DC2-4A6D-8428-0044EAD8F937}"/>
                </a:ext>
              </a:extLst>
            </p:cNvPr>
            <p:cNvSpPr/>
            <p:nvPr/>
          </p:nvSpPr>
          <p:spPr>
            <a:xfrm>
              <a:off x="1102492" y="297988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</a:p>
          </p:txBody>
        </p:sp>
        <p:sp>
          <p:nvSpPr>
            <p:cNvPr id="81" name="任意多边形 44">
              <a:extLst>
                <a:ext uri="{FF2B5EF4-FFF2-40B4-BE49-F238E27FC236}">
                  <a16:creationId xmlns:a16="http://schemas.microsoft.com/office/drawing/2014/main" id="{8C4981BB-D3A9-49D4-95E0-75905396609A}"/>
                </a:ext>
              </a:extLst>
            </p:cNvPr>
            <p:cNvSpPr/>
            <p:nvPr/>
          </p:nvSpPr>
          <p:spPr>
            <a:xfrm>
              <a:off x="1102492" y="363167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lvl="0" algn="ctr" defTabSz="533400" rtl="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售价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F35D074-3656-4DF1-A6E8-742911704A16}"/>
              </a:ext>
            </a:extLst>
          </p:cNvPr>
          <p:cNvGrpSpPr/>
          <p:nvPr/>
        </p:nvGrpSpPr>
        <p:grpSpPr>
          <a:xfrm>
            <a:off x="4571475" y="3247863"/>
            <a:ext cx="1743075" cy="1467011"/>
            <a:chOff x="928083" y="1857377"/>
            <a:chExt cx="1744093" cy="2524125"/>
          </a:xfrm>
        </p:grpSpPr>
        <p:sp>
          <p:nvSpPr>
            <p:cNvPr id="83" name="任意多边形 33">
              <a:extLst>
                <a:ext uri="{FF2B5EF4-FFF2-40B4-BE49-F238E27FC236}">
                  <a16:creationId xmlns:a16="http://schemas.microsoft.com/office/drawing/2014/main" id="{81E3E490-4B4F-4335-ABA8-F2493D0F4DAA}"/>
                </a:ext>
              </a:extLst>
            </p:cNvPr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套餐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任意多边形 34">
              <a:extLst>
                <a:ext uri="{FF2B5EF4-FFF2-40B4-BE49-F238E27FC236}">
                  <a16:creationId xmlns:a16="http://schemas.microsoft.com/office/drawing/2014/main" id="{DD218AF5-DEA0-4FE9-A957-B9A18168FE65}"/>
                </a:ext>
              </a:extLst>
            </p:cNvPr>
            <p:cNvSpPr/>
            <p:nvPr/>
          </p:nvSpPr>
          <p:spPr>
            <a:xfrm>
              <a:off x="1102492" y="2328097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套餐编号</a:t>
              </a:r>
            </a:p>
          </p:txBody>
        </p:sp>
        <p:sp>
          <p:nvSpPr>
            <p:cNvPr id="85" name="任意多边形 35">
              <a:extLst>
                <a:ext uri="{FF2B5EF4-FFF2-40B4-BE49-F238E27FC236}">
                  <a16:creationId xmlns:a16="http://schemas.microsoft.com/office/drawing/2014/main" id="{D6474EE2-5155-4008-B148-F9328722EA23}"/>
                </a:ext>
              </a:extLst>
            </p:cNvPr>
            <p:cNvSpPr/>
            <p:nvPr/>
          </p:nvSpPr>
          <p:spPr>
            <a:xfrm>
              <a:off x="1102492" y="297988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</a:p>
          </p:txBody>
        </p:sp>
        <p:sp>
          <p:nvSpPr>
            <p:cNvPr id="86" name="任意多边形 44">
              <a:extLst>
                <a:ext uri="{FF2B5EF4-FFF2-40B4-BE49-F238E27FC236}">
                  <a16:creationId xmlns:a16="http://schemas.microsoft.com/office/drawing/2014/main" id="{B1964BF4-4BAC-426A-BB5E-459C7A374108}"/>
                </a:ext>
              </a:extLst>
            </p:cNvPr>
            <p:cNvSpPr/>
            <p:nvPr/>
          </p:nvSpPr>
          <p:spPr>
            <a:xfrm>
              <a:off x="1102492" y="363167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lvl="0" algn="ctr" defTabSz="533400" rtl="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售价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3933FBB-FB79-4EFA-9872-99919C459B80}"/>
              </a:ext>
            </a:extLst>
          </p:cNvPr>
          <p:cNvGrpSpPr/>
          <p:nvPr/>
        </p:nvGrpSpPr>
        <p:grpSpPr>
          <a:xfrm>
            <a:off x="6488857" y="3247862"/>
            <a:ext cx="1743075" cy="1467011"/>
            <a:chOff x="928083" y="1857377"/>
            <a:chExt cx="1744093" cy="2524125"/>
          </a:xfrm>
        </p:grpSpPr>
        <p:sp>
          <p:nvSpPr>
            <p:cNvPr id="88" name="任意多边形 33">
              <a:extLst>
                <a:ext uri="{FF2B5EF4-FFF2-40B4-BE49-F238E27FC236}">
                  <a16:creationId xmlns:a16="http://schemas.microsoft.com/office/drawing/2014/main" id="{5F836018-C96B-4B86-BA5E-4E5EF74581E0}"/>
                </a:ext>
              </a:extLst>
            </p:cNvPr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评价反馈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任意多边形 34">
              <a:extLst>
                <a:ext uri="{FF2B5EF4-FFF2-40B4-BE49-F238E27FC236}">
                  <a16:creationId xmlns:a16="http://schemas.microsoft.com/office/drawing/2014/main" id="{AEFC4575-0621-491A-B44E-95E87C1DDC49}"/>
                </a:ext>
              </a:extLst>
            </p:cNvPr>
            <p:cNvSpPr/>
            <p:nvPr/>
          </p:nvSpPr>
          <p:spPr>
            <a:xfrm>
              <a:off x="1102492" y="2328097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编号</a:t>
              </a:r>
            </a:p>
          </p:txBody>
        </p:sp>
        <p:sp>
          <p:nvSpPr>
            <p:cNvPr id="90" name="任意多边形 35">
              <a:extLst>
                <a:ext uri="{FF2B5EF4-FFF2-40B4-BE49-F238E27FC236}">
                  <a16:creationId xmlns:a16="http://schemas.microsoft.com/office/drawing/2014/main" id="{6F14505F-1200-496C-895A-BDBBC20E6087}"/>
                </a:ext>
              </a:extLst>
            </p:cNvPr>
            <p:cNvSpPr/>
            <p:nvPr/>
          </p:nvSpPr>
          <p:spPr>
            <a:xfrm>
              <a:off x="1102492" y="2979883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</a:p>
          </p:txBody>
        </p:sp>
        <p:sp>
          <p:nvSpPr>
            <p:cNvPr id="91" name="任意多边形 44">
              <a:extLst>
                <a:ext uri="{FF2B5EF4-FFF2-40B4-BE49-F238E27FC236}">
                  <a16:creationId xmlns:a16="http://schemas.microsoft.com/office/drawing/2014/main" id="{F7C3101A-6ADF-41CC-AD87-2D97F080CF55}"/>
                </a:ext>
              </a:extLst>
            </p:cNvPr>
            <p:cNvSpPr/>
            <p:nvPr/>
          </p:nvSpPr>
          <p:spPr>
            <a:xfrm>
              <a:off x="1102492" y="363167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lvl="0" algn="ctr" defTabSz="533400" rtl="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反馈时间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08136"/>
            <a:ext cx="222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</a:t>
            </a:r>
            <a:r>
              <a:rPr kumimoji="0" lang="en-US" altLang="zh-CN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E-R</a:t>
            </a:r>
            <a:r>
              <a: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2" y="51218"/>
            <a:ext cx="1617521" cy="30755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73B5A5-E9B5-4CF8-9CC5-BEF8A3BCBF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20446" y="692150"/>
            <a:ext cx="6937934" cy="411304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94" name="图片 4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496897" y="223371"/>
            <a:ext cx="17605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关系模式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2" y="51218"/>
            <a:ext cx="1617521" cy="30755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D7D275C6-2D69-4AED-A0DB-6F06E4A35DBB}"/>
              </a:ext>
            </a:extLst>
          </p:cNvPr>
          <p:cNvSpPr txBox="1"/>
          <p:nvPr/>
        </p:nvSpPr>
        <p:spPr>
          <a:xfrm>
            <a:off x="311150" y="746591"/>
            <a:ext cx="387339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实体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餐厅（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餐厅编号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，地点，容纳人数，餐厅电话）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员工（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员工编号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，姓名，年龄，职位）</a:t>
            </a:r>
            <a:endParaRPr lang="en-US" altLang="zh-CN" sz="14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职位表（</a:t>
            </a:r>
            <a:r>
              <a:rPr lang="zh-CN" altLang="en-US" sz="1400" u="sng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职位</a:t>
            </a:r>
            <a:r>
              <a:rPr lang="zh-CN" altLang="en-US" sz="14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，薪资）</a:t>
            </a:r>
            <a:endParaRPr lang="zh-CN" altLang="zh-CN" sz="1400" kern="100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，姓名）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，下单时间，订单金额）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食品（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食品编号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，名称，售价）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套餐（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套餐编号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，名称，售价）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评价反馈（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反馈编号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，反馈内容，反馈时间）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取餐信息（</a:t>
            </a:r>
            <a:r>
              <a:rPr lang="zh-CN" altLang="zh-CN" sz="14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取餐信息编号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，联系人，联系电话，地址）</a:t>
            </a:r>
            <a:endParaRPr lang="zh-CN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E9E647-02EA-4E43-AFB2-C7D59F123CAE}"/>
              </a:ext>
            </a:extLst>
          </p:cNvPr>
          <p:cNvSpPr txBox="1"/>
          <p:nvPr/>
        </p:nvSpPr>
        <p:spPr>
          <a:xfrm>
            <a:off x="4449732" y="882403"/>
            <a:ext cx="4572000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实体间联系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员工入职记录（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员工编号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餐厅编号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入职时间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，职位，离职时间）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顾客取餐信息（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取餐信息编号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订单取餐信息（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取餐信息编号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订单餐厅（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餐厅编号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食品订单（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食品编号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套餐订单（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套餐编号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顾客评价反馈（</a:t>
            </a:r>
            <a:r>
              <a:rPr lang="zh-CN" altLang="zh-CN" sz="1200" u="sng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反馈编号</a:t>
            </a:r>
            <a:r>
              <a:rPr lang="zh-CN" altLang="zh-CN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，订单编号，顾客编号）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组成套餐（</a:t>
            </a:r>
            <a:r>
              <a:rPr lang="zh-CN" altLang="zh-CN" sz="1200" u="sng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套餐编号</a:t>
            </a:r>
            <a:r>
              <a:rPr lang="zh-CN" altLang="zh-CN" sz="1200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u="sng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食品编号</a:t>
            </a:r>
            <a:r>
              <a:rPr lang="zh-CN" altLang="zh-CN" sz="1200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，食品数量）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6651658-8F1A-4792-8FFE-9C343AC65B96}"/>
              </a:ext>
            </a:extLst>
          </p:cNvPr>
          <p:cNvCxnSpPr/>
          <p:nvPr/>
        </p:nvCxnSpPr>
        <p:spPr>
          <a:xfrm>
            <a:off x="4362987" y="1431958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0F87681-7C9D-49A3-AED2-ABC3EB3D64CF}"/>
              </a:ext>
            </a:extLst>
          </p:cNvPr>
          <p:cNvSpPr txBox="1"/>
          <p:nvPr/>
        </p:nvSpPr>
        <p:spPr>
          <a:xfrm>
            <a:off x="1602190" y="3901301"/>
            <a:ext cx="5939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范化后的关系模式达到了</a:t>
            </a:r>
            <a:r>
              <a:rPr lang="en-US" altLang="zh-CN" sz="28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3NF</a:t>
            </a:r>
            <a:r>
              <a:rPr lang="zh-CN" altLang="zh-CN" sz="28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的标准。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769407" y="1920902"/>
            <a:ext cx="3605186" cy="1038407"/>
            <a:chOff x="4447677" y="2019402"/>
            <a:chExt cx="1461654" cy="1038635"/>
          </a:xfrm>
        </p:grpSpPr>
        <p:sp>
          <p:nvSpPr>
            <p:cNvPr id="16393" name="文本框 37"/>
            <p:cNvSpPr txBox="1"/>
            <p:nvPr/>
          </p:nvSpPr>
          <p:spPr>
            <a:xfrm>
              <a:off x="4447677" y="2226858"/>
              <a:ext cx="1461654" cy="831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系统实现</a:t>
              </a:r>
              <a:endParaRPr lang="zh-CN" altLang="en-US" sz="48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4" name="文本框 38"/>
            <p:cNvSpPr txBox="1"/>
            <p:nvPr/>
          </p:nvSpPr>
          <p:spPr>
            <a:xfrm>
              <a:off x="4535462" y="2019402"/>
              <a:ext cx="12868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82199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08136"/>
            <a:ext cx="222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功能实现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2" y="51218"/>
            <a:ext cx="1617521" cy="3075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C90BB2-CF14-4B22-B7F8-498246D79E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72112" y="1894221"/>
            <a:ext cx="5274310" cy="28428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ED5EDA-2639-42F8-AE85-2FE12825A7BE}"/>
              </a:ext>
            </a:extLst>
          </p:cNvPr>
          <p:cNvSpPr txBox="1"/>
          <p:nvPr/>
        </p:nvSpPr>
        <p:spPr>
          <a:xfrm>
            <a:off x="1832674" y="1022888"/>
            <a:ext cx="51531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系统功能结构图如下。</a:t>
            </a:r>
            <a:r>
              <a:rPr lang="zh-CN" altLang="zh-CN" sz="1400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对于不同的使用对象，系统提供的功能权限也不相同</a:t>
            </a:r>
            <a:r>
              <a:rPr lang="zh-CN" altLang="en-US" sz="14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。例如管理员和顾客可查询的数据范围不同。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对删除食物操作添加触发器。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56982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482</Words>
  <Application>Microsoft Office PowerPoint</Application>
  <PresentationFormat>全屏显示(16:9)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方正正黑简体</vt:lpstr>
      <vt:lpstr>微软雅黑</vt:lpstr>
      <vt:lpstr>宋体</vt:lpstr>
      <vt:lpstr>Calibri</vt:lpstr>
      <vt:lpstr>等线</vt:lpstr>
      <vt:lpstr>Arial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/>
  <dc:description>1</dc:description>
  <cp:lastModifiedBy>单 乾</cp:lastModifiedBy>
  <cp:revision>26</cp:revision>
  <dcterms:created xsi:type="dcterms:W3CDTF">2015-03-31T05:49:00Z</dcterms:created>
  <dcterms:modified xsi:type="dcterms:W3CDTF">2020-12-14T14:14:40Z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