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963" r:id="rId2"/>
    <p:sldId id="2964" r:id="rId3"/>
    <p:sldId id="2991" r:id="rId4"/>
    <p:sldId id="2367" r:id="rId5"/>
    <p:sldId id="2716" r:id="rId6"/>
    <p:sldId id="2992" r:id="rId7"/>
    <p:sldId id="2950" r:id="rId8"/>
    <p:sldId id="2965" r:id="rId9"/>
    <p:sldId id="2980" r:id="rId10"/>
    <p:sldId id="2985" r:id="rId11"/>
    <p:sldId id="2986" r:id="rId12"/>
    <p:sldId id="2981" r:id="rId13"/>
    <p:sldId id="2984" r:id="rId14"/>
    <p:sldId id="2989" r:id="rId15"/>
    <p:sldId id="2990" r:id="rId16"/>
    <p:sldId id="2982" r:id="rId17"/>
    <p:sldId id="2983" r:id="rId18"/>
    <p:sldId id="2967" r:id="rId19"/>
    <p:sldId id="2969" r:id="rId20"/>
    <p:sldId id="2973" r:id="rId21"/>
    <p:sldId id="2979" r:id="rId22"/>
    <p:sldId id="2971" r:id="rId23"/>
    <p:sldId id="2972" r:id="rId24"/>
    <p:sldId id="2974" r:id="rId25"/>
    <p:sldId id="2975" r:id="rId26"/>
    <p:sldId id="2976" r:id="rId27"/>
    <p:sldId id="2977" r:id="rId28"/>
    <p:sldId id="2894" r:id="rId29"/>
    <p:sldId id="2993" r:id="rId30"/>
    <p:sldId id="2970" r:id="rId31"/>
    <p:sldId id="2978" r:id="rId32"/>
    <p:sldId id="2359"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87" autoAdjust="0"/>
  </p:normalViewPr>
  <p:slideViewPr>
    <p:cSldViewPr snapToGrid="0">
      <p:cViewPr varScale="1">
        <p:scale>
          <a:sx n="60" d="100"/>
          <a:sy n="60" d="100"/>
        </p:scale>
        <p:origin x="62" y="60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AB3126-0AA0-48A2-ACAB-AD53232AF26A}" type="datetimeFigureOut">
              <a:rPr lang="zh-CN" altLang="en-US" smtClean="0"/>
              <a:t>2020/12/12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4D16A-8515-49E5-8357-4FDC60651812}" type="slidenum">
              <a:rPr lang="zh-CN" altLang="en-US" smtClean="0"/>
              <a:t>‹#›</a:t>
            </a:fld>
            <a:endParaRPr lang="zh-CN" altLang="en-US"/>
          </a:p>
        </p:txBody>
      </p:sp>
    </p:spTree>
    <p:extLst>
      <p:ext uri="{BB962C8B-B14F-4D97-AF65-F5344CB8AC3E}">
        <p14:creationId xmlns:p14="http://schemas.microsoft.com/office/powerpoint/2010/main" val="2825382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803540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13</a:t>
            </a:fld>
            <a:endParaRPr lang="en-US" dirty="0"/>
          </a:p>
        </p:txBody>
      </p:sp>
    </p:spTree>
    <p:extLst>
      <p:ext uri="{BB962C8B-B14F-4D97-AF65-F5344CB8AC3E}">
        <p14:creationId xmlns:p14="http://schemas.microsoft.com/office/powerpoint/2010/main" val="16640818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14</a:t>
            </a:fld>
            <a:endParaRPr lang="en-US" dirty="0"/>
          </a:p>
        </p:txBody>
      </p:sp>
    </p:spTree>
    <p:extLst>
      <p:ext uri="{BB962C8B-B14F-4D97-AF65-F5344CB8AC3E}">
        <p14:creationId xmlns:p14="http://schemas.microsoft.com/office/powerpoint/2010/main" val="461706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15</a:t>
            </a:fld>
            <a:endParaRPr lang="en-US" dirty="0"/>
          </a:p>
        </p:txBody>
      </p:sp>
    </p:spTree>
    <p:extLst>
      <p:ext uri="{BB962C8B-B14F-4D97-AF65-F5344CB8AC3E}">
        <p14:creationId xmlns:p14="http://schemas.microsoft.com/office/powerpoint/2010/main" val="28030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16</a:t>
            </a:fld>
            <a:endParaRPr lang="en-US" dirty="0"/>
          </a:p>
        </p:txBody>
      </p:sp>
    </p:spTree>
    <p:extLst>
      <p:ext uri="{BB962C8B-B14F-4D97-AF65-F5344CB8AC3E}">
        <p14:creationId xmlns:p14="http://schemas.microsoft.com/office/powerpoint/2010/main" val="1287193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17</a:t>
            </a:fld>
            <a:endParaRPr lang="en-US" dirty="0"/>
          </a:p>
        </p:txBody>
      </p:sp>
    </p:spTree>
    <p:extLst>
      <p:ext uri="{BB962C8B-B14F-4D97-AF65-F5344CB8AC3E}">
        <p14:creationId xmlns:p14="http://schemas.microsoft.com/office/powerpoint/2010/main" val="2957057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18</a:t>
            </a:fld>
            <a:endParaRPr lang="en-US" dirty="0"/>
          </a:p>
        </p:txBody>
      </p:sp>
    </p:spTree>
    <p:extLst>
      <p:ext uri="{BB962C8B-B14F-4D97-AF65-F5344CB8AC3E}">
        <p14:creationId xmlns:p14="http://schemas.microsoft.com/office/powerpoint/2010/main" val="1347633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19</a:t>
            </a:fld>
            <a:endParaRPr lang="en-US" dirty="0"/>
          </a:p>
        </p:txBody>
      </p:sp>
    </p:spTree>
    <p:extLst>
      <p:ext uri="{BB962C8B-B14F-4D97-AF65-F5344CB8AC3E}">
        <p14:creationId xmlns:p14="http://schemas.microsoft.com/office/powerpoint/2010/main" val="2260790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20</a:t>
            </a:fld>
            <a:endParaRPr lang="en-US" dirty="0"/>
          </a:p>
        </p:txBody>
      </p:sp>
    </p:spTree>
    <p:extLst>
      <p:ext uri="{BB962C8B-B14F-4D97-AF65-F5344CB8AC3E}">
        <p14:creationId xmlns:p14="http://schemas.microsoft.com/office/powerpoint/2010/main" val="771710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21</a:t>
            </a:fld>
            <a:endParaRPr lang="en-US" dirty="0"/>
          </a:p>
        </p:txBody>
      </p:sp>
    </p:spTree>
    <p:extLst>
      <p:ext uri="{BB962C8B-B14F-4D97-AF65-F5344CB8AC3E}">
        <p14:creationId xmlns:p14="http://schemas.microsoft.com/office/powerpoint/2010/main" val="25585804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22</a:t>
            </a:fld>
            <a:endParaRPr lang="en-US" dirty="0"/>
          </a:p>
        </p:txBody>
      </p:sp>
    </p:spTree>
    <p:extLst>
      <p:ext uri="{BB962C8B-B14F-4D97-AF65-F5344CB8AC3E}">
        <p14:creationId xmlns:p14="http://schemas.microsoft.com/office/powerpoint/2010/main" val="225250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3763687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23</a:t>
            </a:fld>
            <a:endParaRPr lang="en-US" dirty="0"/>
          </a:p>
        </p:txBody>
      </p:sp>
    </p:spTree>
    <p:extLst>
      <p:ext uri="{BB962C8B-B14F-4D97-AF65-F5344CB8AC3E}">
        <p14:creationId xmlns:p14="http://schemas.microsoft.com/office/powerpoint/2010/main" val="25269102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24</a:t>
            </a:fld>
            <a:endParaRPr lang="en-US" dirty="0"/>
          </a:p>
        </p:txBody>
      </p:sp>
    </p:spTree>
    <p:extLst>
      <p:ext uri="{BB962C8B-B14F-4D97-AF65-F5344CB8AC3E}">
        <p14:creationId xmlns:p14="http://schemas.microsoft.com/office/powerpoint/2010/main" val="8229107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25</a:t>
            </a:fld>
            <a:endParaRPr lang="en-US" dirty="0"/>
          </a:p>
        </p:txBody>
      </p:sp>
    </p:spTree>
    <p:extLst>
      <p:ext uri="{BB962C8B-B14F-4D97-AF65-F5344CB8AC3E}">
        <p14:creationId xmlns:p14="http://schemas.microsoft.com/office/powerpoint/2010/main" val="22876253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26</a:t>
            </a:fld>
            <a:endParaRPr lang="en-US" dirty="0"/>
          </a:p>
        </p:txBody>
      </p:sp>
    </p:spTree>
    <p:extLst>
      <p:ext uri="{BB962C8B-B14F-4D97-AF65-F5344CB8AC3E}">
        <p14:creationId xmlns:p14="http://schemas.microsoft.com/office/powerpoint/2010/main" val="1785128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27</a:t>
            </a:fld>
            <a:endParaRPr lang="en-US" dirty="0"/>
          </a:p>
        </p:txBody>
      </p:sp>
    </p:spTree>
    <p:extLst>
      <p:ext uri="{BB962C8B-B14F-4D97-AF65-F5344CB8AC3E}">
        <p14:creationId xmlns:p14="http://schemas.microsoft.com/office/powerpoint/2010/main" val="39054864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29</a:t>
            </a:fld>
            <a:endParaRPr lang="en-US" dirty="0"/>
          </a:p>
        </p:txBody>
      </p:sp>
    </p:spTree>
    <p:extLst>
      <p:ext uri="{BB962C8B-B14F-4D97-AF65-F5344CB8AC3E}">
        <p14:creationId xmlns:p14="http://schemas.microsoft.com/office/powerpoint/2010/main" val="493310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30</a:t>
            </a:fld>
            <a:endParaRPr lang="en-US" dirty="0"/>
          </a:p>
        </p:txBody>
      </p:sp>
    </p:spTree>
    <p:extLst>
      <p:ext uri="{BB962C8B-B14F-4D97-AF65-F5344CB8AC3E}">
        <p14:creationId xmlns:p14="http://schemas.microsoft.com/office/powerpoint/2010/main" val="1138620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31</a:t>
            </a:fld>
            <a:endParaRPr lang="en-US" dirty="0"/>
          </a:p>
        </p:txBody>
      </p:sp>
    </p:spTree>
    <p:extLst>
      <p:ext uri="{BB962C8B-B14F-4D97-AF65-F5344CB8AC3E}">
        <p14:creationId xmlns:p14="http://schemas.microsoft.com/office/powerpoint/2010/main" val="20835191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32</a:t>
            </a:fld>
            <a:endParaRPr lang="en-US" dirty="0"/>
          </a:p>
        </p:txBody>
      </p:sp>
    </p:spTree>
    <p:extLst>
      <p:ext uri="{BB962C8B-B14F-4D97-AF65-F5344CB8AC3E}">
        <p14:creationId xmlns:p14="http://schemas.microsoft.com/office/powerpoint/2010/main" val="1913582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949061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2698973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3814080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9</a:t>
            </a:fld>
            <a:endParaRPr lang="en-US" dirty="0"/>
          </a:p>
        </p:txBody>
      </p:sp>
    </p:spTree>
    <p:extLst>
      <p:ext uri="{BB962C8B-B14F-4D97-AF65-F5344CB8AC3E}">
        <p14:creationId xmlns:p14="http://schemas.microsoft.com/office/powerpoint/2010/main" val="3463584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10</a:t>
            </a:fld>
            <a:endParaRPr lang="en-US" dirty="0"/>
          </a:p>
        </p:txBody>
      </p:sp>
    </p:spTree>
    <p:extLst>
      <p:ext uri="{BB962C8B-B14F-4D97-AF65-F5344CB8AC3E}">
        <p14:creationId xmlns:p14="http://schemas.microsoft.com/office/powerpoint/2010/main" val="3403650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11</a:t>
            </a:fld>
            <a:endParaRPr lang="en-US" dirty="0"/>
          </a:p>
        </p:txBody>
      </p:sp>
    </p:spTree>
    <p:extLst>
      <p:ext uri="{BB962C8B-B14F-4D97-AF65-F5344CB8AC3E}">
        <p14:creationId xmlns:p14="http://schemas.microsoft.com/office/powerpoint/2010/main" val="531222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12</a:t>
            </a:fld>
            <a:endParaRPr lang="en-US" dirty="0"/>
          </a:p>
        </p:txBody>
      </p:sp>
    </p:spTree>
    <p:extLst>
      <p:ext uri="{BB962C8B-B14F-4D97-AF65-F5344CB8AC3E}">
        <p14:creationId xmlns:p14="http://schemas.microsoft.com/office/powerpoint/2010/main" val="1376159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721BB-D8DD-4EB9-B348-836E38091CD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427C3C8-8402-4D2B-8834-8CBB21B663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BBC042C-DD08-4CB7-A6D5-971C4C06B20B}"/>
              </a:ext>
            </a:extLst>
          </p:cNvPr>
          <p:cNvSpPr>
            <a:spLocks noGrp="1"/>
          </p:cNvSpPr>
          <p:nvPr>
            <p:ph type="dt" sz="half" idx="10"/>
          </p:nvPr>
        </p:nvSpPr>
        <p:spPr/>
        <p:txBody>
          <a:bodyPr/>
          <a:lstStyle/>
          <a:p>
            <a:fld id="{DDAE2FAC-4617-4478-9D50-7D3C12EEB512}" type="datetimeFigureOut">
              <a:rPr lang="zh-CN" altLang="en-US" smtClean="0"/>
              <a:t>2020/12/12</a:t>
            </a:fld>
            <a:endParaRPr lang="zh-CN" altLang="en-US"/>
          </a:p>
        </p:txBody>
      </p:sp>
      <p:sp>
        <p:nvSpPr>
          <p:cNvPr id="5" name="页脚占位符 4">
            <a:extLst>
              <a:ext uri="{FF2B5EF4-FFF2-40B4-BE49-F238E27FC236}">
                <a16:creationId xmlns:a16="http://schemas.microsoft.com/office/drawing/2014/main" id="{960D321E-3D35-4D73-8F25-F0141EBE8B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C7B5EB-D381-4EB8-97C8-FCFD689E7D27}"/>
              </a:ext>
            </a:extLst>
          </p:cNvPr>
          <p:cNvSpPr>
            <a:spLocks noGrp="1"/>
          </p:cNvSpPr>
          <p:nvPr>
            <p:ph type="sldNum" sz="quarter" idx="12"/>
          </p:nvPr>
        </p:nvSpPr>
        <p:spPr/>
        <p:txBody>
          <a:bodyPr/>
          <a:lstStyle/>
          <a:p>
            <a:fld id="{5281D674-368A-4136-99A3-394B4DF5D3D8}" type="slidenum">
              <a:rPr lang="zh-CN" altLang="en-US" smtClean="0"/>
              <a:t>‹#›</a:t>
            </a:fld>
            <a:endParaRPr lang="zh-CN" altLang="en-US"/>
          </a:p>
        </p:txBody>
      </p:sp>
    </p:spTree>
    <p:extLst>
      <p:ext uri="{BB962C8B-B14F-4D97-AF65-F5344CB8AC3E}">
        <p14:creationId xmlns:p14="http://schemas.microsoft.com/office/powerpoint/2010/main" val="3080216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09A126-0C82-45F5-91A2-43993BA32BE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83F83C6-8FFA-4059-8E95-D37A032CC64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892ED9E-38ED-40FB-9519-CAB25591D56E}"/>
              </a:ext>
            </a:extLst>
          </p:cNvPr>
          <p:cNvSpPr>
            <a:spLocks noGrp="1"/>
          </p:cNvSpPr>
          <p:nvPr>
            <p:ph type="dt" sz="half" idx="10"/>
          </p:nvPr>
        </p:nvSpPr>
        <p:spPr/>
        <p:txBody>
          <a:bodyPr/>
          <a:lstStyle/>
          <a:p>
            <a:fld id="{DDAE2FAC-4617-4478-9D50-7D3C12EEB512}" type="datetimeFigureOut">
              <a:rPr lang="zh-CN" altLang="en-US" smtClean="0"/>
              <a:t>2020/12/12</a:t>
            </a:fld>
            <a:endParaRPr lang="zh-CN" altLang="en-US"/>
          </a:p>
        </p:txBody>
      </p:sp>
      <p:sp>
        <p:nvSpPr>
          <p:cNvPr id="5" name="页脚占位符 4">
            <a:extLst>
              <a:ext uri="{FF2B5EF4-FFF2-40B4-BE49-F238E27FC236}">
                <a16:creationId xmlns:a16="http://schemas.microsoft.com/office/drawing/2014/main" id="{C81F61BF-CBAF-4020-88CF-CF0AC68ED0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C8000E-5CA5-4190-9635-459F19C8D70E}"/>
              </a:ext>
            </a:extLst>
          </p:cNvPr>
          <p:cNvSpPr>
            <a:spLocks noGrp="1"/>
          </p:cNvSpPr>
          <p:nvPr>
            <p:ph type="sldNum" sz="quarter" idx="12"/>
          </p:nvPr>
        </p:nvSpPr>
        <p:spPr/>
        <p:txBody>
          <a:bodyPr/>
          <a:lstStyle/>
          <a:p>
            <a:fld id="{5281D674-368A-4136-99A3-394B4DF5D3D8}" type="slidenum">
              <a:rPr lang="zh-CN" altLang="en-US" smtClean="0"/>
              <a:t>‹#›</a:t>
            </a:fld>
            <a:endParaRPr lang="zh-CN" altLang="en-US"/>
          </a:p>
        </p:txBody>
      </p:sp>
    </p:spTree>
    <p:extLst>
      <p:ext uri="{BB962C8B-B14F-4D97-AF65-F5344CB8AC3E}">
        <p14:creationId xmlns:p14="http://schemas.microsoft.com/office/powerpoint/2010/main" val="2008650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ADEE0B2-72CC-4B19-9367-C0D65FDDA0B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17CD941-3D0A-4F0A-AFC7-CABE911D4F3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A96FB94-D671-46E7-A7A1-AF8E1AA380F4}"/>
              </a:ext>
            </a:extLst>
          </p:cNvPr>
          <p:cNvSpPr>
            <a:spLocks noGrp="1"/>
          </p:cNvSpPr>
          <p:nvPr>
            <p:ph type="dt" sz="half" idx="10"/>
          </p:nvPr>
        </p:nvSpPr>
        <p:spPr/>
        <p:txBody>
          <a:bodyPr/>
          <a:lstStyle/>
          <a:p>
            <a:fld id="{DDAE2FAC-4617-4478-9D50-7D3C12EEB512}" type="datetimeFigureOut">
              <a:rPr lang="zh-CN" altLang="en-US" smtClean="0"/>
              <a:t>2020/12/12</a:t>
            </a:fld>
            <a:endParaRPr lang="zh-CN" altLang="en-US"/>
          </a:p>
        </p:txBody>
      </p:sp>
      <p:sp>
        <p:nvSpPr>
          <p:cNvPr id="5" name="页脚占位符 4">
            <a:extLst>
              <a:ext uri="{FF2B5EF4-FFF2-40B4-BE49-F238E27FC236}">
                <a16:creationId xmlns:a16="http://schemas.microsoft.com/office/drawing/2014/main" id="{EC0A0F44-E56E-4F2B-9C67-6D9448EB6F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3E9103-3DA8-4F83-B33B-AE3E796CD055}"/>
              </a:ext>
            </a:extLst>
          </p:cNvPr>
          <p:cNvSpPr>
            <a:spLocks noGrp="1"/>
          </p:cNvSpPr>
          <p:nvPr>
            <p:ph type="sldNum" sz="quarter" idx="12"/>
          </p:nvPr>
        </p:nvSpPr>
        <p:spPr/>
        <p:txBody>
          <a:bodyPr/>
          <a:lstStyle/>
          <a:p>
            <a:fld id="{5281D674-368A-4136-99A3-394B4DF5D3D8}" type="slidenum">
              <a:rPr lang="zh-CN" altLang="en-US" smtClean="0"/>
              <a:t>‹#›</a:t>
            </a:fld>
            <a:endParaRPr lang="zh-CN" altLang="en-US"/>
          </a:p>
        </p:txBody>
      </p:sp>
    </p:spTree>
    <p:extLst>
      <p:ext uri="{BB962C8B-B14F-4D97-AF65-F5344CB8AC3E}">
        <p14:creationId xmlns:p14="http://schemas.microsoft.com/office/powerpoint/2010/main" val="2264956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Placeholder-Imag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noFill/>
        </p:spPr>
        <p:txBody>
          <a:bodyPr>
            <a:normAutofit/>
          </a:bodyPr>
          <a:lstStyle>
            <a:lvl1pPr>
              <a:defRPr sz="1400"/>
            </a:lvl1pPr>
          </a:lstStyle>
          <a:p>
            <a:endParaRPr lang="en-US"/>
          </a:p>
        </p:txBody>
      </p:sp>
    </p:spTree>
    <p:extLst>
      <p:ext uri="{BB962C8B-B14F-4D97-AF65-F5344CB8AC3E}">
        <p14:creationId xmlns:p14="http://schemas.microsoft.com/office/powerpoint/2010/main" val="1543280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4_Main">
    <p:spTree>
      <p:nvGrpSpPr>
        <p:cNvPr id="1" name=""/>
        <p:cNvGrpSpPr/>
        <p:nvPr/>
      </p:nvGrpSpPr>
      <p:grpSpPr>
        <a:xfrm>
          <a:off x="0" y="0"/>
          <a:ext cx="0" cy="0"/>
          <a:chOff x="0" y="0"/>
          <a:chExt cx="0" cy="0"/>
        </a:xfrm>
      </p:grpSpPr>
      <p:sp>
        <p:nvSpPr>
          <p:cNvPr id="6" name="Picture Placeholder 13"/>
          <p:cNvSpPr>
            <a:spLocks noGrp="1"/>
          </p:cNvSpPr>
          <p:nvPr>
            <p:ph type="pic" sz="quarter" idx="14"/>
          </p:nvPr>
        </p:nvSpPr>
        <p:spPr>
          <a:xfrm>
            <a:off x="4062069" y="0"/>
            <a:ext cx="4073711" cy="6858000"/>
          </a:xfrm>
          <a:solidFill>
            <a:schemeClr val="bg1">
              <a:lumMod val="95000"/>
            </a:schemeClr>
          </a:solidFill>
          <a:effectLst/>
        </p:spPr>
        <p:txBody>
          <a:bodyPr>
            <a:normAutofit/>
          </a:bodyPr>
          <a:lstStyle>
            <a:lvl1pPr marL="0" indent="0">
              <a:buNone/>
              <a:defRPr sz="14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4060750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Default">
    <p:spTree>
      <p:nvGrpSpPr>
        <p:cNvPr id="1" name=""/>
        <p:cNvGrpSpPr/>
        <p:nvPr/>
      </p:nvGrpSpPr>
      <p:grpSpPr>
        <a:xfrm>
          <a:off x="0" y="0"/>
          <a:ext cx="0" cy="0"/>
          <a:chOff x="0" y="0"/>
          <a:chExt cx="0" cy="0"/>
        </a:xfrm>
      </p:grpSpPr>
      <p:sp>
        <p:nvSpPr>
          <p:cNvPr id="2" name="Rectangle 1"/>
          <p:cNvSpPr/>
          <p:nvPr userDrawn="1"/>
        </p:nvSpPr>
        <p:spPr>
          <a:xfrm>
            <a:off x="4539729" y="6244683"/>
            <a:ext cx="3290466" cy="39029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2099103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4_General Slide">
    <p:spTree>
      <p:nvGrpSpPr>
        <p:cNvPr id="1" name=""/>
        <p:cNvGrpSpPr/>
        <p:nvPr/>
      </p:nvGrpSpPr>
      <p:grpSpPr>
        <a:xfrm>
          <a:off x="0" y="0"/>
          <a:ext cx="0" cy="0"/>
          <a:chOff x="0" y="0"/>
          <a:chExt cx="0" cy="0"/>
        </a:xfrm>
      </p:grpSpPr>
      <p:sp>
        <p:nvSpPr>
          <p:cNvPr id="9" name="Picture Placeholder 13"/>
          <p:cNvSpPr>
            <a:spLocks noGrp="1"/>
          </p:cNvSpPr>
          <p:nvPr>
            <p:ph type="pic" sz="quarter" idx="38"/>
          </p:nvPr>
        </p:nvSpPr>
        <p:spPr>
          <a:xfrm>
            <a:off x="5086822" y="1984917"/>
            <a:ext cx="2040664" cy="1993743"/>
          </a:xfrm>
          <a:prstGeom prst="rect">
            <a:avLst/>
          </a:prstGeom>
          <a:effectLst/>
        </p:spPr>
        <p:txBody>
          <a:bodyPr>
            <a:normAutofit/>
          </a:bodyPr>
          <a:lstStyle>
            <a:lvl1pPr marL="0" indent="0">
              <a:buNone/>
              <a:defRPr sz="1300">
                <a:ln>
                  <a:noFill/>
                </a:ln>
                <a:solidFill>
                  <a:schemeClr val="bg1">
                    <a:lumMod val="85000"/>
                  </a:schemeClr>
                </a:solidFill>
              </a:defRPr>
            </a:lvl1pPr>
          </a:lstStyle>
          <a:p>
            <a:endParaRPr lang="en-US" dirty="0"/>
          </a:p>
        </p:txBody>
      </p:sp>
      <p:sp>
        <p:nvSpPr>
          <p:cNvPr id="10" name="Picture Placeholder 13"/>
          <p:cNvSpPr>
            <a:spLocks noGrp="1"/>
          </p:cNvSpPr>
          <p:nvPr>
            <p:ph type="pic" sz="quarter" idx="39"/>
          </p:nvPr>
        </p:nvSpPr>
        <p:spPr>
          <a:xfrm>
            <a:off x="8678727" y="1984917"/>
            <a:ext cx="2040664" cy="1993743"/>
          </a:xfrm>
          <a:prstGeom prst="rect">
            <a:avLst/>
          </a:prstGeom>
          <a:effectLst/>
        </p:spPr>
        <p:txBody>
          <a:bodyPr>
            <a:normAutofit/>
          </a:bodyPr>
          <a:lstStyle>
            <a:lvl1pPr marL="0" indent="0">
              <a:buNone/>
              <a:defRPr sz="1300">
                <a:ln>
                  <a:noFill/>
                </a:ln>
                <a:solidFill>
                  <a:schemeClr val="bg1">
                    <a:lumMod val="85000"/>
                  </a:schemeClr>
                </a:solidFill>
              </a:defRPr>
            </a:lvl1pPr>
          </a:lstStyle>
          <a:p>
            <a:endParaRPr lang="en-US" dirty="0"/>
          </a:p>
        </p:txBody>
      </p:sp>
      <p:sp>
        <p:nvSpPr>
          <p:cNvPr id="11" name="Picture Placeholder 13"/>
          <p:cNvSpPr>
            <a:spLocks noGrp="1"/>
          </p:cNvSpPr>
          <p:nvPr>
            <p:ph type="pic" sz="quarter" idx="40"/>
          </p:nvPr>
        </p:nvSpPr>
        <p:spPr>
          <a:xfrm>
            <a:off x="1485435" y="1984917"/>
            <a:ext cx="2040664" cy="1993743"/>
          </a:xfrm>
          <a:prstGeom prst="rect">
            <a:avLst/>
          </a:prstGeom>
          <a:effectLst/>
        </p:spPr>
        <p:txBody>
          <a:bodyPr>
            <a:normAutofit/>
          </a:bodyPr>
          <a:lstStyle>
            <a:lvl1pPr marL="0" indent="0">
              <a:buNone/>
              <a:defRPr sz="13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541786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act us">
    <p:spTree>
      <p:nvGrpSpPr>
        <p:cNvPr id="1" name=""/>
        <p:cNvGrpSpPr/>
        <p:nvPr/>
      </p:nvGrpSpPr>
      <p:grpSpPr>
        <a:xfrm>
          <a:off x="0" y="0"/>
          <a:ext cx="0" cy="0"/>
          <a:chOff x="0" y="0"/>
          <a:chExt cx="0" cy="0"/>
        </a:xfrm>
      </p:grpSpPr>
      <p:sp>
        <p:nvSpPr>
          <p:cNvPr id="2" name="Rectangle 1"/>
          <p:cNvSpPr/>
          <p:nvPr userDrawn="1"/>
        </p:nvSpPr>
        <p:spPr>
          <a:xfrm>
            <a:off x="4539729" y="6244683"/>
            <a:ext cx="3290466" cy="39029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3" name="Rectangle 2"/>
          <p:cNvSpPr/>
          <p:nvPr userDrawn="1"/>
        </p:nvSpPr>
        <p:spPr>
          <a:xfrm>
            <a:off x="9971787" y="6244683"/>
            <a:ext cx="1461190" cy="24532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4" name="Rectangle 3"/>
          <p:cNvSpPr/>
          <p:nvPr userDrawn="1"/>
        </p:nvSpPr>
        <p:spPr>
          <a:xfrm>
            <a:off x="780789" y="6244683"/>
            <a:ext cx="1282724" cy="24532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5" name="Rectangle 4"/>
          <p:cNvSpPr/>
          <p:nvPr userDrawn="1"/>
        </p:nvSpPr>
        <p:spPr>
          <a:xfrm>
            <a:off x="11020275" y="401445"/>
            <a:ext cx="646939" cy="535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Tree>
    <p:extLst>
      <p:ext uri="{BB962C8B-B14F-4D97-AF65-F5344CB8AC3E}">
        <p14:creationId xmlns:p14="http://schemas.microsoft.com/office/powerpoint/2010/main" val="3102575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A6FDAB-5445-4BB0-A79A-4FE3EC34C6E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5A585C5-BF50-41D1-9648-D548FCA72AF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1D6B39-FC18-4893-A8AA-B4D24AE4FE76}"/>
              </a:ext>
            </a:extLst>
          </p:cNvPr>
          <p:cNvSpPr>
            <a:spLocks noGrp="1"/>
          </p:cNvSpPr>
          <p:nvPr>
            <p:ph type="dt" sz="half" idx="10"/>
          </p:nvPr>
        </p:nvSpPr>
        <p:spPr/>
        <p:txBody>
          <a:bodyPr/>
          <a:lstStyle/>
          <a:p>
            <a:fld id="{DDAE2FAC-4617-4478-9D50-7D3C12EEB512}" type="datetimeFigureOut">
              <a:rPr lang="zh-CN" altLang="en-US" smtClean="0"/>
              <a:t>2020/12/12</a:t>
            </a:fld>
            <a:endParaRPr lang="zh-CN" altLang="en-US"/>
          </a:p>
        </p:txBody>
      </p:sp>
      <p:sp>
        <p:nvSpPr>
          <p:cNvPr id="5" name="页脚占位符 4">
            <a:extLst>
              <a:ext uri="{FF2B5EF4-FFF2-40B4-BE49-F238E27FC236}">
                <a16:creationId xmlns:a16="http://schemas.microsoft.com/office/drawing/2014/main" id="{1608B14B-3C42-475E-B637-978A417D64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E29F11-8039-417C-A17A-FC33038FC38A}"/>
              </a:ext>
            </a:extLst>
          </p:cNvPr>
          <p:cNvSpPr>
            <a:spLocks noGrp="1"/>
          </p:cNvSpPr>
          <p:nvPr>
            <p:ph type="sldNum" sz="quarter" idx="12"/>
          </p:nvPr>
        </p:nvSpPr>
        <p:spPr/>
        <p:txBody>
          <a:bodyPr/>
          <a:lstStyle/>
          <a:p>
            <a:fld id="{5281D674-368A-4136-99A3-394B4DF5D3D8}" type="slidenum">
              <a:rPr lang="zh-CN" altLang="en-US" smtClean="0"/>
              <a:t>‹#›</a:t>
            </a:fld>
            <a:endParaRPr lang="zh-CN" altLang="en-US"/>
          </a:p>
        </p:txBody>
      </p:sp>
    </p:spTree>
    <p:extLst>
      <p:ext uri="{BB962C8B-B14F-4D97-AF65-F5344CB8AC3E}">
        <p14:creationId xmlns:p14="http://schemas.microsoft.com/office/powerpoint/2010/main" val="1030160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604ECC-2F4C-4612-8206-84D24655A6E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2DDFDC0-AB0D-4B06-BA22-583D732DD0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333380B-F02E-46A8-AB5E-AB24031F40FB}"/>
              </a:ext>
            </a:extLst>
          </p:cNvPr>
          <p:cNvSpPr>
            <a:spLocks noGrp="1"/>
          </p:cNvSpPr>
          <p:nvPr>
            <p:ph type="dt" sz="half" idx="10"/>
          </p:nvPr>
        </p:nvSpPr>
        <p:spPr/>
        <p:txBody>
          <a:bodyPr/>
          <a:lstStyle/>
          <a:p>
            <a:fld id="{DDAE2FAC-4617-4478-9D50-7D3C12EEB512}" type="datetimeFigureOut">
              <a:rPr lang="zh-CN" altLang="en-US" smtClean="0"/>
              <a:t>2020/12/12</a:t>
            </a:fld>
            <a:endParaRPr lang="zh-CN" altLang="en-US"/>
          </a:p>
        </p:txBody>
      </p:sp>
      <p:sp>
        <p:nvSpPr>
          <p:cNvPr id="5" name="页脚占位符 4">
            <a:extLst>
              <a:ext uri="{FF2B5EF4-FFF2-40B4-BE49-F238E27FC236}">
                <a16:creationId xmlns:a16="http://schemas.microsoft.com/office/drawing/2014/main" id="{9610DB9E-6218-41EF-A15B-32D09968C3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8B9B14-E587-492D-978A-2042846366B1}"/>
              </a:ext>
            </a:extLst>
          </p:cNvPr>
          <p:cNvSpPr>
            <a:spLocks noGrp="1"/>
          </p:cNvSpPr>
          <p:nvPr>
            <p:ph type="sldNum" sz="quarter" idx="12"/>
          </p:nvPr>
        </p:nvSpPr>
        <p:spPr/>
        <p:txBody>
          <a:bodyPr/>
          <a:lstStyle/>
          <a:p>
            <a:fld id="{5281D674-368A-4136-99A3-394B4DF5D3D8}" type="slidenum">
              <a:rPr lang="zh-CN" altLang="en-US" smtClean="0"/>
              <a:t>‹#›</a:t>
            </a:fld>
            <a:endParaRPr lang="zh-CN" altLang="en-US"/>
          </a:p>
        </p:txBody>
      </p:sp>
    </p:spTree>
    <p:extLst>
      <p:ext uri="{BB962C8B-B14F-4D97-AF65-F5344CB8AC3E}">
        <p14:creationId xmlns:p14="http://schemas.microsoft.com/office/powerpoint/2010/main" val="1749184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D987BF-4C09-49D6-B840-03C2B439312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ED465DD-B54B-4CBD-8AB8-32033B1836F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81E6B90-A34E-47C8-A01D-90691C03341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7AE64D8-0C33-4D30-ADA2-2C0CA7E79AF0}"/>
              </a:ext>
            </a:extLst>
          </p:cNvPr>
          <p:cNvSpPr>
            <a:spLocks noGrp="1"/>
          </p:cNvSpPr>
          <p:nvPr>
            <p:ph type="dt" sz="half" idx="10"/>
          </p:nvPr>
        </p:nvSpPr>
        <p:spPr/>
        <p:txBody>
          <a:bodyPr/>
          <a:lstStyle/>
          <a:p>
            <a:fld id="{DDAE2FAC-4617-4478-9D50-7D3C12EEB512}" type="datetimeFigureOut">
              <a:rPr lang="zh-CN" altLang="en-US" smtClean="0"/>
              <a:t>2020/12/12</a:t>
            </a:fld>
            <a:endParaRPr lang="zh-CN" altLang="en-US"/>
          </a:p>
        </p:txBody>
      </p:sp>
      <p:sp>
        <p:nvSpPr>
          <p:cNvPr id="6" name="页脚占位符 5">
            <a:extLst>
              <a:ext uri="{FF2B5EF4-FFF2-40B4-BE49-F238E27FC236}">
                <a16:creationId xmlns:a16="http://schemas.microsoft.com/office/drawing/2014/main" id="{9C9046ED-87C0-4F06-97D2-C4D31A6423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96E45C-4CC5-44C4-8214-45541D55F67E}"/>
              </a:ext>
            </a:extLst>
          </p:cNvPr>
          <p:cNvSpPr>
            <a:spLocks noGrp="1"/>
          </p:cNvSpPr>
          <p:nvPr>
            <p:ph type="sldNum" sz="quarter" idx="12"/>
          </p:nvPr>
        </p:nvSpPr>
        <p:spPr/>
        <p:txBody>
          <a:bodyPr/>
          <a:lstStyle/>
          <a:p>
            <a:fld id="{5281D674-368A-4136-99A3-394B4DF5D3D8}" type="slidenum">
              <a:rPr lang="zh-CN" altLang="en-US" smtClean="0"/>
              <a:t>‹#›</a:t>
            </a:fld>
            <a:endParaRPr lang="zh-CN" altLang="en-US"/>
          </a:p>
        </p:txBody>
      </p:sp>
    </p:spTree>
    <p:extLst>
      <p:ext uri="{BB962C8B-B14F-4D97-AF65-F5344CB8AC3E}">
        <p14:creationId xmlns:p14="http://schemas.microsoft.com/office/powerpoint/2010/main" val="61572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81852-DA06-42BA-B2B1-624C63C3B65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FF50870-1475-47FA-9B7F-5C149095B1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A3F1134-0F50-4DE3-9AB3-01F98EF5C02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7FABDFD-5B6E-41A5-9EA6-3BAB41CB19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8756D2A-938E-4050-A2B1-468CAE2C4A7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3DF5C4E-503B-436B-93E5-6C98F583B0D3}"/>
              </a:ext>
            </a:extLst>
          </p:cNvPr>
          <p:cNvSpPr>
            <a:spLocks noGrp="1"/>
          </p:cNvSpPr>
          <p:nvPr>
            <p:ph type="dt" sz="half" idx="10"/>
          </p:nvPr>
        </p:nvSpPr>
        <p:spPr/>
        <p:txBody>
          <a:bodyPr/>
          <a:lstStyle/>
          <a:p>
            <a:fld id="{DDAE2FAC-4617-4478-9D50-7D3C12EEB512}" type="datetimeFigureOut">
              <a:rPr lang="zh-CN" altLang="en-US" smtClean="0"/>
              <a:t>2020/12/12</a:t>
            </a:fld>
            <a:endParaRPr lang="zh-CN" altLang="en-US"/>
          </a:p>
        </p:txBody>
      </p:sp>
      <p:sp>
        <p:nvSpPr>
          <p:cNvPr id="8" name="页脚占位符 7">
            <a:extLst>
              <a:ext uri="{FF2B5EF4-FFF2-40B4-BE49-F238E27FC236}">
                <a16:creationId xmlns:a16="http://schemas.microsoft.com/office/drawing/2014/main" id="{48A5F147-E43C-4DFB-8E97-FEE56D313F1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670CD54-8C1C-47AE-B396-326B03770273}"/>
              </a:ext>
            </a:extLst>
          </p:cNvPr>
          <p:cNvSpPr>
            <a:spLocks noGrp="1"/>
          </p:cNvSpPr>
          <p:nvPr>
            <p:ph type="sldNum" sz="quarter" idx="12"/>
          </p:nvPr>
        </p:nvSpPr>
        <p:spPr/>
        <p:txBody>
          <a:bodyPr/>
          <a:lstStyle/>
          <a:p>
            <a:fld id="{5281D674-368A-4136-99A3-394B4DF5D3D8}" type="slidenum">
              <a:rPr lang="zh-CN" altLang="en-US" smtClean="0"/>
              <a:t>‹#›</a:t>
            </a:fld>
            <a:endParaRPr lang="zh-CN" altLang="en-US"/>
          </a:p>
        </p:txBody>
      </p:sp>
    </p:spTree>
    <p:extLst>
      <p:ext uri="{BB962C8B-B14F-4D97-AF65-F5344CB8AC3E}">
        <p14:creationId xmlns:p14="http://schemas.microsoft.com/office/powerpoint/2010/main" val="1697545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6B196A-DC49-4AB7-B73E-403530467CE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B0F2283-B144-49CD-8B87-47166D9993C5}"/>
              </a:ext>
            </a:extLst>
          </p:cNvPr>
          <p:cNvSpPr>
            <a:spLocks noGrp="1"/>
          </p:cNvSpPr>
          <p:nvPr>
            <p:ph type="dt" sz="half" idx="10"/>
          </p:nvPr>
        </p:nvSpPr>
        <p:spPr/>
        <p:txBody>
          <a:bodyPr/>
          <a:lstStyle/>
          <a:p>
            <a:fld id="{DDAE2FAC-4617-4478-9D50-7D3C12EEB512}" type="datetimeFigureOut">
              <a:rPr lang="zh-CN" altLang="en-US" smtClean="0"/>
              <a:t>2020/12/12</a:t>
            </a:fld>
            <a:endParaRPr lang="zh-CN" altLang="en-US"/>
          </a:p>
        </p:txBody>
      </p:sp>
      <p:sp>
        <p:nvSpPr>
          <p:cNvPr id="4" name="页脚占位符 3">
            <a:extLst>
              <a:ext uri="{FF2B5EF4-FFF2-40B4-BE49-F238E27FC236}">
                <a16:creationId xmlns:a16="http://schemas.microsoft.com/office/drawing/2014/main" id="{F7E731A1-DD5D-4291-B0B3-72BB64C17D5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D74B5A0-3556-42C3-AC7B-A7CFB24BD148}"/>
              </a:ext>
            </a:extLst>
          </p:cNvPr>
          <p:cNvSpPr>
            <a:spLocks noGrp="1"/>
          </p:cNvSpPr>
          <p:nvPr>
            <p:ph type="sldNum" sz="quarter" idx="12"/>
          </p:nvPr>
        </p:nvSpPr>
        <p:spPr/>
        <p:txBody>
          <a:bodyPr/>
          <a:lstStyle/>
          <a:p>
            <a:fld id="{5281D674-368A-4136-99A3-394B4DF5D3D8}" type="slidenum">
              <a:rPr lang="zh-CN" altLang="en-US" smtClean="0"/>
              <a:t>‹#›</a:t>
            </a:fld>
            <a:endParaRPr lang="zh-CN" altLang="en-US"/>
          </a:p>
        </p:txBody>
      </p:sp>
    </p:spTree>
    <p:extLst>
      <p:ext uri="{BB962C8B-B14F-4D97-AF65-F5344CB8AC3E}">
        <p14:creationId xmlns:p14="http://schemas.microsoft.com/office/powerpoint/2010/main" val="3664526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D798AC1-4E5D-4E92-9E64-B733C9713853}"/>
              </a:ext>
            </a:extLst>
          </p:cNvPr>
          <p:cNvSpPr>
            <a:spLocks noGrp="1"/>
          </p:cNvSpPr>
          <p:nvPr>
            <p:ph type="dt" sz="half" idx="10"/>
          </p:nvPr>
        </p:nvSpPr>
        <p:spPr/>
        <p:txBody>
          <a:bodyPr/>
          <a:lstStyle/>
          <a:p>
            <a:fld id="{DDAE2FAC-4617-4478-9D50-7D3C12EEB512}" type="datetimeFigureOut">
              <a:rPr lang="zh-CN" altLang="en-US" smtClean="0"/>
              <a:t>2020/12/12</a:t>
            </a:fld>
            <a:endParaRPr lang="zh-CN" altLang="en-US"/>
          </a:p>
        </p:txBody>
      </p:sp>
      <p:sp>
        <p:nvSpPr>
          <p:cNvPr id="3" name="页脚占位符 2">
            <a:extLst>
              <a:ext uri="{FF2B5EF4-FFF2-40B4-BE49-F238E27FC236}">
                <a16:creationId xmlns:a16="http://schemas.microsoft.com/office/drawing/2014/main" id="{FA77F84C-EEB0-4030-8EF5-E63F85E3EFD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4E193E4-C0D9-4FED-A3BA-BFAF384BBDD6}"/>
              </a:ext>
            </a:extLst>
          </p:cNvPr>
          <p:cNvSpPr>
            <a:spLocks noGrp="1"/>
          </p:cNvSpPr>
          <p:nvPr>
            <p:ph type="sldNum" sz="quarter" idx="12"/>
          </p:nvPr>
        </p:nvSpPr>
        <p:spPr/>
        <p:txBody>
          <a:bodyPr/>
          <a:lstStyle/>
          <a:p>
            <a:fld id="{5281D674-368A-4136-99A3-394B4DF5D3D8}" type="slidenum">
              <a:rPr lang="zh-CN" altLang="en-US" smtClean="0"/>
              <a:t>‹#›</a:t>
            </a:fld>
            <a:endParaRPr lang="zh-CN" altLang="en-US"/>
          </a:p>
        </p:txBody>
      </p:sp>
    </p:spTree>
    <p:extLst>
      <p:ext uri="{BB962C8B-B14F-4D97-AF65-F5344CB8AC3E}">
        <p14:creationId xmlns:p14="http://schemas.microsoft.com/office/powerpoint/2010/main" val="4006797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E0E1C2-909E-4F3B-B9F9-89E08592812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A78D812-DDDD-4185-B0E6-69BD077893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B5D312E-FD1C-4265-A4C6-77B9D9FF1C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FCB3889-51FC-45CE-BF35-B3D4E5E4502D}"/>
              </a:ext>
            </a:extLst>
          </p:cNvPr>
          <p:cNvSpPr>
            <a:spLocks noGrp="1"/>
          </p:cNvSpPr>
          <p:nvPr>
            <p:ph type="dt" sz="half" idx="10"/>
          </p:nvPr>
        </p:nvSpPr>
        <p:spPr/>
        <p:txBody>
          <a:bodyPr/>
          <a:lstStyle/>
          <a:p>
            <a:fld id="{DDAE2FAC-4617-4478-9D50-7D3C12EEB512}" type="datetimeFigureOut">
              <a:rPr lang="zh-CN" altLang="en-US" smtClean="0"/>
              <a:t>2020/12/12</a:t>
            </a:fld>
            <a:endParaRPr lang="zh-CN" altLang="en-US"/>
          </a:p>
        </p:txBody>
      </p:sp>
      <p:sp>
        <p:nvSpPr>
          <p:cNvPr id="6" name="页脚占位符 5">
            <a:extLst>
              <a:ext uri="{FF2B5EF4-FFF2-40B4-BE49-F238E27FC236}">
                <a16:creationId xmlns:a16="http://schemas.microsoft.com/office/drawing/2014/main" id="{C8210C42-BBDB-40DF-A582-523E8CE7C83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3076370-D0D3-4D44-A9FF-82AB7316C276}"/>
              </a:ext>
            </a:extLst>
          </p:cNvPr>
          <p:cNvSpPr>
            <a:spLocks noGrp="1"/>
          </p:cNvSpPr>
          <p:nvPr>
            <p:ph type="sldNum" sz="quarter" idx="12"/>
          </p:nvPr>
        </p:nvSpPr>
        <p:spPr/>
        <p:txBody>
          <a:bodyPr/>
          <a:lstStyle/>
          <a:p>
            <a:fld id="{5281D674-368A-4136-99A3-394B4DF5D3D8}" type="slidenum">
              <a:rPr lang="zh-CN" altLang="en-US" smtClean="0"/>
              <a:t>‹#›</a:t>
            </a:fld>
            <a:endParaRPr lang="zh-CN" altLang="en-US"/>
          </a:p>
        </p:txBody>
      </p:sp>
    </p:spTree>
    <p:extLst>
      <p:ext uri="{BB962C8B-B14F-4D97-AF65-F5344CB8AC3E}">
        <p14:creationId xmlns:p14="http://schemas.microsoft.com/office/powerpoint/2010/main" val="1753815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241270-1B30-475F-8A55-F947D209919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1FD9D40-A117-46DE-9B9C-1FDCDAFF8E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DA2862E-4DEF-411F-96EE-5ACFA6BA7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86B37F6-E573-4200-AC09-B806C147F4FC}"/>
              </a:ext>
            </a:extLst>
          </p:cNvPr>
          <p:cNvSpPr>
            <a:spLocks noGrp="1"/>
          </p:cNvSpPr>
          <p:nvPr>
            <p:ph type="dt" sz="half" idx="10"/>
          </p:nvPr>
        </p:nvSpPr>
        <p:spPr/>
        <p:txBody>
          <a:bodyPr/>
          <a:lstStyle/>
          <a:p>
            <a:fld id="{DDAE2FAC-4617-4478-9D50-7D3C12EEB512}" type="datetimeFigureOut">
              <a:rPr lang="zh-CN" altLang="en-US" smtClean="0"/>
              <a:t>2020/12/12</a:t>
            </a:fld>
            <a:endParaRPr lang="zh-CN" altLang="en-US"/>
          </a:p>
        </p:txBody>
      </p:sp>
      <p:sp>
        <p:nvSpPr>
          <p:cNvPr id="6" name="页脚占位符 5">
            <a:extLst>
              <a:ext uri="{FF2B5EF4-FFF2-40B4-BE49-F238E27FC236}">
                <a16:creationId xmlns:a16="http://schemas.microsoft.com/office/drawing/2014/main" id="{A5657ECB-8112-464A-A322-B827C9D7136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4FB62F9-9CDD-402F-A03C-0A3A16A63D5D}"/>
              </a:ext>
            </a:extLst>
          </p:cNvPr>
          <p:cNvSpPr>
            <a:spLocks noGrp="1"/>
          </p:cNvSpPr>
          <p:nvPr>
            <p:ph type="sldNum" sz="quarter" idx="12"/>
          </p:nvPr>
        </p:nvSpPr>
        <p:spPr/>
        <p:txBody>
          <a:bodyPr/>
          <a:lstStyle/>
          <a:p>
            <a:fld id="{5281D674-368A-4136-99A3-394B4DF5D3D8}" type="slidenum">
              <a:rPr lang="zh-CN" altLang="en-US" smtClean="0"/>
              <a:t>‹#›</a:t>
            </a:fld>
            <a:endParaRPr lang="zh-CN" altLang="en-US"/>
          </a:p>
        </p:txBody>
      </p:sp>
    </p:spTree>
    <p:extLst>
      <p:ext uri="{BB962C8B-B14F-4D97-AF65-F5344CB8AC3E}">
        <p14:creationId xmlns:p14="http://schemas.microsoft.com/office/powerpoint/2010/main" val="1726075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865D06D-7007-4399-AAB4-9D0373069B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DF33072-A88E-43FB-8CCE-85A8ED10A8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3CD0771-1495-428E-AFB1-08564A7D59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AE2FAC-4617-4478-9D50-7D3C12EEB512}" type="datetimeFigureOut">
              <a:rPr lang="zh-CN" altLang="en-US" smtClean="0"/>
              <a:t>2020/12/12</a:t>
            </a:fld>
            <a:endParaRPr lang="zh-CN" altLang="en-US"/>
          </a:p>
        </p:txBody>
      </p:sp>
      <p:sp>
        <p:nvSpPr>
          <p:cNvPr id="5" name="页脚占位符 4">
            <a:extLst>
              <a:ext uri="{FF2B5EF4-FFF2-40B4-BE49-F238E27FC236}">
                <a16:creationId xmlns:a16="http://schemas.microsoft.com/office/drawing/2014/main" id="{2DAF8073-4901-485B-A638-D22965F35C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867981A-BE84-48E0-BCD5-DC4C1E3962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81D674-368A-4136-99A3-394B4DF5D3D8}" type="slidenum">
              <a:rPr lang="zh-CN" altLang="en-US" smtClean="0"/>
              <a:t>‹#›</a:t>
            </a:fld>
            <a:endParaRPr lang="zh-CN" altLang="en-US"/>
          </a:p>
        </p:txBody>
      </p:sp>
    </p:spTree>
    <p:extLst>
      <p:ext uri="{BB962C8B-B14F-4D97-AF65-F5344CB8AC3E}">
        <p14:creationId xmlns:p14="http://schemas.microsoft.com/office/powerpoint/2010/main" val="4127019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4" r:id="rId14"/>
    <p:sldLayoutId id="2147483665" r:id="rId15"/>
    <p:sldLayoutId id="2147483666"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14.xml"/><Relationship Id="rId5" Type="http://schemas.openxmlformats.org/officeDocument/2006/relationships/image" Target="../media/image13.jpg"/><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image" Target="../media/image16.jpg"/><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8.jp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4.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5.xml"/><Relationship Id="rId5" Type="http://schemas.openxmlformats.org/officeDocument/2006/relationships/image" Target="../media/image3.jpe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TextBox 26"/>
          <p:cNvSpPr txBox="1"/>
          <p:nvPr/>
        </p:nvSpPr>
        <p:spPr>
          <a:xfrm>
            <a:off x="2543308" y="2521619"/>
            <a:ext cx="7146023" cy="1154162"/>
          </a:xfrm>
          <a:prstGeom prst="rect">
            <a:avLst/>
          </a:prstGeom>
          <a:noFill/>
        </p:spPr>
        <p:txBody>
          <a:bodyPr wrap="square" rtlCol="0">
            <a:spAutoFit/>
          </a:bodyPr>
          <a:lstStyle/>
          <a:p>
            <a:pPr algn="dist"/>
            <a:r>
              <a:rPr lang="zh-CN" altLang="en-US" sz="6900" b="1" dirty="0">
                <a:solidFill>
                  <a:srgbClr val="0E0E0E"/>
                </a:solidFill>
                <a:latin typeface="Segoe UI" panose="020B0502040204020203" pitchFamily="34" charset="0"/>
                <a:ea typeface="Montserrat" charset="0"/>
                <a:cs typeface="Segoe UI Semibold" panose="020B0702040204020203" pitchFamily="34" charset="0"/>
                <a:sym typeface="+mn-lt"/>
              </a:rPr>
              <a:t>数独识别与求解</a:t>
            </a:r>
            <a:endParaRPr lang="en-US" sz="6900" b="1" dirty="0">
              <a:solidFill>
                <a:srgbClr val="0E0E0E"/>
              </a:solidFill>
              <a:latin typeface="Segoe UI" panose="020B0502040204020203" pitchFamily="34" charset="0"/>
              <a:ea typeface="Montserrat" charset="0"/>
              <a:cs typeface="Segoe UI Semibold" panose="020B0702040204020203" pitchFamily="34" charset="0"/>
              <a:sym typeface="+mn-lt"/>
            </a:endParaRPr>
          </a:p>
        </p:txBody>
      </p:sp>
      <p:sp>
        <p:nvSpPr>
          <p:cNvPr id="28" name="TextBox 27"/>
          <p:cNvSpPr txBox="1"/>
          <p:nvPr/>
        </p:nvSpPr>
        <p:spPr>
          <a:xfrm>
            <a:off x="4731555" y="3499975"/>
            <a:ext cx="3305713" cy="523220"/>
          </a:xfrm>
          <a:prstGeom prst="rect">
            <a:avLst/>
          </a:prstGeom>
          <a:noFill/>
        </p:spPr>
        <p:txBody>
          <a:bodyPr wrap="none" rtlCol="0">
            <a:spAutoFit/>
          </a:bodyPr>
          <a:lstStyle/>
          <a:p>
            <a:pPr algn="ctr"/>
            <a:r>
              <a:rPr lang="en-US" altLang="zh-CN" sz="2800" kern="1000" spc="2500" dirty="0">
                <a:solidFill>
                  <a:srgbClr val="0E0E0E"/>
                </a:solidFill>
                <a:latin typeface="Segoe UI" panose="020B0502040204020203" pitchFamily="34" charset="0"/>
                <a:ea typeface="Montserrat" charset="0"/>
                <a:cs typeface="Segoe UI Semibold" panose="020B0702040204020203" pitchFamily="34" charset="0"/>
                <a:sym typeface="+mn-lt"/>
              </a:rPr>
              <a:t>Sudoku</a:t>
            </a:r>
            <a:endParaRPr lang="en-US" sz="2800" kern="1000" spc="2500" dirty="0">
              <a:solidFill>
                <a:srgbClr val="0E0E0E"/>
              </a:solidFill>
              <a:latin typeface="Segoe UI" panose="020B0502040204020203" pitchFamily="34" charset="0"/>
              <a:ea typeface="Montserrat" charset="0"/>
              <a:cs typeface="Segoe UI Semibold" panose="020B0702040204020203" pitchFamily="34" charset="0"/>
              <a:sym typeface="+mn-lt"/>
            </a:endParaRPr>
          </a:p>
        </p:txBody>
      </p:sp>
      <p:sp>
        <p:nvSpPr>
          <p:cNvPr id="8" name="Shape 2787">
            <a:extLst>
              <a:ext uri="{FF2B5EF4-FFF2-40B4-BE49-F238E27FC236}">
                <a16:creationId xmlns:a16="http://schemas.microsoft.com/office/drawing/2014/main" id="{3D5779C3-E0D8-46DD-A333-24E0CFDF125E}"/>
              </a:ext>
            </a:extLst>
          </p:cNvPr>
          <p:cNvSpPr/>
          <p:nvPr/>
        </p:nvSpPr>
        <p:spPr>
          <a:xfrm>
            <a:off x="5632558" y="1299141"/>
            <a:ext cx="1088546" cy="1089271"/>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rgbClr val="0E0E0E"/>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egoe UI" panose="020B0502040204020203" pitchFamily="34" charset="0"/>
              <a:sym typeface="+mn-lt"/>
            </a:endParaRPr>
          </a:p>
        </p:txBody>
      </p:sp>
      <p:sp>
        <p:nvSpPr>
          <p:cNvPr id="2" name="文本框 1">
            <a:extLst>
              <a:ext uri="{FF2B5EF4-FFF2-40B4-BE49-F238E27FC236}">
                <a16:creationId xmlns:a16="http://schemas.microsoft.com/office/drawing/2014/main" id="{9E39BA39-5BAA-465D-91F1-DFEE8183834F}"/>
              </a:ext>
            </a:extLst>
          </p:cNvPr>
          <p:cNvSpPr txBox="1"/>
          <p:nvPr/>
        </p:nvSpPr>
        <p:spPr>
          <a:xfrm>
            <a:off x="3479351" y="4654137"/>
            <a:ext cx="5394960" cy="1323439"/>
          </a:xfrm>
          <a:prstGeom prst="rect">
            <a:avLst/>
          </a:prstGeom>
          <a:noFill/>
        </p:spPr>
        <p:txBody>
          <a:bodyPr wrap="square" rtlCol="0">
            <a:spAutoFit/>
          </a:bodyPr>
          <a:lstStyle/>
          <a:p>
            <a:pPr algn="ctr"/>
            <a:r>
              <a:rPr lang="en-US" altLang="zh-CN" sz="2000" dirty="0"/>
              <a:t>18373502 </a:t>
            </a:r>
            <a:r>
              <a:rPr lang="zh-CN" altLang="en-US" sz="2000" dirty="0"/>
              <a:t>杨周启珂</a:t>
            </a:r>
            <a:endParaRPr lang="en-US" altLang="zh-CN" sz="2000" dirty="0"/>
          </a:p>
          <a:p>
            <a:pPr algn="ctr"/>
            <a:r>
              <a:rPr lang="en-US" altLang="zh-CN" sz="2000" dirty="0"/>
              <a:t>18373515 </a:t>
            </a:r>
            <a:r>
              <a:rPr lang="zh-CN" altLang="en-US" sz="2000" dirty="0"/>
              <a:t>单乾</a:t>
            </a:r>
            <a:endParaRPr lang="en-US" altLang="zh-CN" sz="2000" dirty="0"/>
          </a:p>
          <a:p>
            <a:pPr algn="ctr"/>
            <a:r>
              <a:rPr lang="en-US" altLang="zh-CN" sz="2000" dirty="0"/>
              <a:t>18373636 </a:t>
            </a:r>
            <a:r>
              <a:rPr lang="zh-CN" altLang="en-US" sz="2000" dirty="0"/>
              <a:t>田昶尧</a:t>
            </a:r>
            <a:endParaRPr lang="en-US" altLang="zh-CN" sz="2000" dirty="0"/>
          </a:p>
          <a:p>
            <a:pPr algn="ctr"/>
            <a:r>
              <a:rPr lang="en-US" altLang="zh-CN" sz="2000" dirty="0"/>
              <a:t>18373531 </a:t>
            </a:r>
            <a:r>
              <a:rPr lang="zh-CN" altLang="en-US" sz="2000" dirty="0"/>
              <a:t>姜翔舰</a:t>
            </a:r>
          </a:p>
        </p:txBody>
      </p:sp>
    </p:spTree>
    <p:extLst>
      <p:ext uri="{BB962C8B-B14F-4D97-AF65-F5344CB8AC3E}">
        <p14:creationId xmlns:p14="http://schemas.microsoft.com/office/powerpoint/2010/main" val="828008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12"/>
          <p:cNvSpPr>
            <a:spLocks/>
          </p:cNvSpPr>
          <p:nvPr/>
        </p:nvSpPr>
        <p:spPr bwMode="auto">
          <a:xfrm>
            <a:off x="5172628" y="824119"/>
            <a:ext cx="1869101" cy="3994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2286000">
              <a:lnSpc>
                <a:spcPts val="3700"/>
              </a:lnSpc>
            </a:pPr>
            <a:r>
              <a:rPr lang="en-US" altLang="zh-CN"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rPr>
              <a:t>Our method</a:t>
            </a:r>
            <a:endParaRPr lang="en-US"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endParaRPr>
          </a:p>
        </p:txBody>
      </p:sp>
      <p:sp>
        <p:nvSpPr>
          <p:cNvPr id="14" name="Rectangle 13"/>
          <p:cNvSpPr>
            <a:spLocks/>
          </p:cNvSpPr>
          <p:nvPr/>
        </p:nvSpPr>
        <p:spPr bwMode="auto">
          <a:xfrm>
            <a:off x="4911984" y="310011"/>
            <a:ext cx="2390398" cy="661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91440" tIns="137160" rIns="91440" bIns="45720" anchor="ctr" anchorCtr="0">
            <a:spAutoFit/>
          </a:bodyPr>
          <a:lstStyle/>
          <a:p>
            <a:pPr algn="ctr" defTabSz="2286000">
              <a:lnSpc>
                <a:spcPts val="3700"/>
              </a:lnSpc>
            </a:pPr>
            <a:r>
              <a:rPr lang="zh-CN" alt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rPr>
              <a:t>解决策略</a:t>
            </a:r>
            <a:endParaRPr 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endParaRPr>
          </a:p>
        </p:txBody>
      </p:sp>
      <p:sp>
        <p:nvSpPr>
          <p:cNvPr id="4" name="文本框 3">
            <a:extLst>
              <a:ext uri="{FF2B5EF4-FFF2-40B4-BE49-F238E27FC236}">
                <a16:creationId xmlns:a16="http://schemas.microsoft.com/office/drawing/2014/main" id="{9CF06201-47AF-4320-98B4-81BFA3208A4D}"/>
              </a:ext>
            </a:extLst>
          </p:cNvPr>
          <p:cNvSpPr txBox="1"/>
          <p:nvPr/>
        </p:nvSpPr>
        <p:spPr>
          <a:xfrm>
            <a:off x="810260" y="1223524"/>
            <a:ext cx="3657600" cy="584775"/>
          </a:xfrm>
          <a:prstGeom prst="rect">
            <a:avLst/>
          </a:prstGeom>
          <a:noFill/>
        </p:spPr>
        <p:txBody>
          <a:bodyPr wrap="square" rtlCol="0">
            <a:spAutoFit/>
          </a:bodyPr>
          <a:lstStyle/>
          <a:p>
            <a:pPr marL="457200" indent="-457200">
              <a:buFont typeface="Wingdings" panose="05000000000000000000" pitchFamily="2" charset="2"/>
              <a:buChar char="p"/>
            </a:pPr>
            <a:r>
              <a:rPr lang="zh-CN" altLang="en-US" sz="3200" b="1" dirty="0"/>
              <a:t>举个例子</a:t>
            </a:r>
          </a:p>
        </p:txBody>
      </p:sp>
      <p:pic>
        <p:nvPicPr>
          <p:cNvPr id="3" name="图片 2">
            <a:extLst>
              <a:ext uri="{FF2B5EF4-FFF2-40B4-BE49-F238E27FC236}">
                <a16:creationId xmlns:a16="http://schemas.microsoft.com/office/drawing/2014/main" id="{4892E50E-7D08-42FD-9B90-5300964D2B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 y="1862099"/>
            <a:ext cx="5022850" cy="3772377"/>
          </a:xfrm>
          <a:prstGeom prst="rect">
            <a:avLst/>
          </a:prstGeom>
        </p:spPr>
      </p:pic>
      <p:pic>
        <p:nvPicPr>
          <p:cNvPr id="6" name="图片 5">
            <a:extLst>
              <a:ext uri="{FF2B5EF4-FFF2-40B4-BE49-F238E27FC236}">
                <a16:creationId xmlns:a16="http://schemas.microsoft.com/office/drawing/2014/main" id="{6578372F-7E41-407C-BAFE-E0F9F67871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6652" y="1737632"/>
            <a:ext cx="5782106" cy="4256371"/>
          </a:xfrm>
          <a:prstGeom prst="rect">
            <a:avLst/>
          </a:prstGeom>
        </p:spPr>
      </p:pic>
    </p:spTree>
    <p:extLst>
      <p:ext uri="{BB962C8B-B14F-4D97-AF65-F5344CB8AC3E}">
        <p14:creationId xmlns:p14="http://schemas.microsoft.com/office/powerpoint/2010/main" val="348367763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12"/>
          <p:cNvSpPr>
            <a:spLocks/>
          </p:cNvSpPr>
          <p:nvPr/>
        </p:nvSpPr>
        <p:spPr bwMode="auto">
          <a:xfrm>
            <a:off x="5172628" y="824119"/>
            <a:ext cx="1869101" cy="3994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2286000">
              <a:lnSpc>
                <a:spcPts val="3700"/>
              </a:lnSpc>
            </a:pPr>
            <a:r>
              <a:rPr lang="en-US" altLang="zh-CN"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rPr>
              <a:t>Our method</a:t>
            </a:r>
            <a:endParaRPr lang="en-US"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endParaRPr>
          </a:p>
        </p:txBody>
      </p:sp>
      <p:sp>
        <p:nvSpPr>
          <p:cNvPr id="14" name="Rectangle 13"/>
          <p:cNvSpPr>
            <a:spLocks/>
          </p:cNvSpPr>
          <p:nvPr/>
        </p:nvSpPr>
        <p:spPr bwMode="auto">
          <a:xfrm>
            <a:off x="4911984" y="310011"/>
            <a:ext cx="2390398" cy="661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91440" tIns="137160" rIns="91440" bIns="45720" anchor="ctr" anchorCtr="0">
            <a:spAutoFit/>
          </a:bodyPr>
          <a:lstStyle/>
          <a:p>
            <a:pPr algn="ctr" defTabSz="2286000">
              <a:lnSpc>
                <a:spcPts val="3700"/>
              </a:lnSpc>
            </a:pPr>
            <a:r>
              <a:rPr lang="zh-CN" alt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rPr>
              <a:t>解决策略</a:t>
            </a:r>
            <a:endParaRPr 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endParaRPr>
          </a:p>
        </p:txBody>
      </p:sp>
      <p:sp>
        <p:nvSpPr>
          <p:cNvPr id="4" name="文本框 3">
            <a:extLst>
              <a:ext uri="{FF2B5EF4-FFF2-40B4-BE49-F238E27FC236}">
                <a16:creationId xmlns:a16="http://schemas.microsoft.com/office/drawing/2014/main" id="{9CF06201-47AF-4320-98B4-81BFA3208A4D}"/>
              </a:ext>
            </a:extLst>
          </p:cNvPr>
          <p:cNvSpPr txBox="1"/>
          <p:nvPr/>
        </p:nvSpPr>
        <p:spPr>
          <a:xfrm>
            <a:off x="810260" y="1223524"/>
            <a:ext cx="3657600" cy="584775"/>
          </a:xfrm>
          <a:prstGeom prst="rect">
            <a:avLst/>
          </a:prstGeom>
          <a:noFill/>
        </p:spPr>
        <p:txBody>
          <a:bodyPr wrap="square" rtlCol="0">
            <a:spAutoFit/>
          </a:bodyPr>
          <a:lstStyle/>
          <a:p>
            <a:pPr marL="457200" indent="-457200">
              <a:buFont typeface="Wingdings" panose="05000000000000000000" pitchFamily="2" charset="2"/>
              <a:buChar char="p"/>
            </a:pPr>
            <a:r>
              <a:rPr lang="zh-CN" altLang="en-US" sz="3200" b="1" dirty="0"/>
              <a:t>举个例子</a:t>
            </a:r>
          </a:p>
        </p:txBody>
      </p:sp>
      <p:pic>
        <p:nvPicPr>
          <p:cNvPr id="5" name="图片 4">
            <a:extLst>
              <a:ext uri="{FF2B5EF4-FFF2-40B4-BE49-F238E27FC236}">
                <a16:creationId xmlns:a16="http://schemas.microsoft.com/office/drawing/2014/main" id="{CE66F72D-FD00-4FEB-B799-284953959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161" y="1808299"/>
            <a:ext cx="5105899" cy="3829424"/>
          </a:xfrm>
          <a:prstGeom prst="rect">
            <a:avLst/>
          </a:prstGeom>
        </p:spPr>
      </p:pic>
      <p:pic>
        <p:nvPicPr>
          <p:cNvPr id="8" name="图片 7">
            <a:extLst>
              <a:ext uri="{FF2B5EF4-FFF2-40B4-BE49-F238E27FC236}">
                <a16:creationId xmlns:a16="http://schemas.microsoft.com/office/drawing/2014/main" id="{BCBD31CB-2A6D-4A17-ADF8-1B6DDB7E02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9961" y="1661710"/>
            <a:ext cx="5607290" cy="4122601"/>
          </a:xfrm>
          <a:prstGeom prst="rect">
            <a:avLst/>
          </a:prstGeom>
        </p:spPr>
      </p:pic>
    </p:spTree>
    <p:extLst>
      <p:ext uri="{BB962C8B-B14F-4D97-AF65-F5344CB8AC3E}">
        <p14:creationId xmlns:p14="http://schemas.microsoft.com/office/powerpoint/2010/main" val="367982941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12"/>
          <p:cNvSpPr>
            <a:spLocks/>
          </p:cNvSpPr>
          <p:nvPr/>
        </p:nvSpPr>
        <p:spPr bwMode="auto">
          <a:xfrm>
            <a:off x="5172628" y="824119"/>
            <a:ext cx="1869101" cy="3994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2286000">
              <a:lnSpc>
                <a:spcPts val="3700"/>
              </a:lnSpc>
            </a:pPr>
            <a:r>
              <a:rPr lang="en-US" altLang="zh-CN"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rPr>
              <a:t>Our method</a:t>
            </a:r>
            <a:endParaRPr lang="en-US"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endParaRPr>
          </a:p>
        </p:txBody>
      </p:sp>
      <p:sp>
        <p:nvSpPr>
          <p:cNvPr id="14" name="Rectangle 13"/>
          <p:cNvSpPr>
            <a:spLocks/>
          </p:cNvSpPr>
          <p:nvPr/>
        </p:nvSpPr>
        <p:spPr bwMode="auto">
          <a:xfrm>
            <a:off x="4911984" y="310011"/>
            <a:ext cx="2390398" cy="661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91440" tIns="137160" rIns="91440" bIns="45720" anchor="ctr" anchorCtr="0">
            <a:spAutoFit/>
          </a:bodyPr>
          <a:lstStyle/>
          <a:p>
            <a:pPr algn="ctr" defTabSz="2286000">
              <a:lnSpc>
                <a:spcPts val="3700"/>
              </a:lnSpc>
            </a:pPr>
            <a:r>
              <a:rPr lang="zh-CN" alt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rPr>
              <a:t>解决策略</a:t>
            </a:r>
            <a:endParaRPr 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endParaRPr>
          </a:p>
        </p:txBody>
      </p:sp>
      <p:sp>
        <p:nvSpPr>
          <p:cNvPr id="4" name="文本框 3">
            <a:extLst>
              <a:ext uri="{FF2B5EF4-FFF2-40B4-BE49-F238E27FC236}">
                <a16:creationId xmlns:a16="http://schemas.microsoft.com/office/drawing/2014/main" id="{9CF06201-47AF-4320-98B4-81BFA3208A4D}"/>
              </a:ext>
            </a:extLst>
          </p:cNvPr>
          <p:cNvSpPr txBox="1"/>
          <p:nvPr/>
        </p:nvSpPr>
        <p:spPr>
          <a:xfrm>
            <a:off x="873760" y="1503952"/>
            <a:ext cx="3657600" cy="584775"/>
          </a:xfrm>
          <a:prstGeom prst="rect">
            <a:avLst/>
          </a:prstGeom>
          <a:noFill/>
        </p:spPr>
        <p:txBody>
          <a:bodyPr wrap="square" rtlCol="0">
            <a:spAutoFit/>
          </a:bodyPr>
          <a:lstStyle/>
          <a:p>
            <a:pPr marL="457200" indent="-457200">
              <a:buFont typeface="Wingdings" panose="05000000000000000000" pitchFamily="2" charset="2"/>
              <a:buChar char="p"/>
            </a:pPr>
            <a:r>
              <a:rPr lang="zh-CN" altLang="en-US" sz="3200" b="1" dirty="0"/>
              <a:t>子图划分</a:t>
            </a:r>
          </a:p>
        </p:txBody>
      </p:sp>
      <p:sp>
        <p:nvSpPr>
          <p:cNvPr id="5" name="文本框 4">
            <a:extLst>
              <a:ext uri="{FF2B5EF4-FFF2-40B4-BE49-F238E27FC236}">
                <a16:creationId xmlns:a16="http://schemas.microsoft.com/office/drawing/2014/main" id="{18929DE8-875D-414B-9FFA-A81FD2BCD66D}"/>
              </a:ext>
            </a:extLst>
          </p:cNvPr>
          <p:cNvSpPr txBox="1"/>
          <p:nvPr/>
        </p:nvSpPr>
        <p:spPr>
          <a:xfrm>
            <a:off x="873760" y="2360952"/>
            <a:ext cx="11000740" cy="280602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a:t>准确地划分数独中的每个小方块的具体位置，才能够保证数字识别部分的准确度。</a:t>
            </a:r>
            <a:endParaRPr lang="en-US" altLang="zh-CN" sz="2400" dirty="0"/>
          </a:p>
          <a:p>
            <a:pPr marL="342900" indent="-342900">
              <a:lnSpc>
                <a:spcPct val="150000"/>
              </a:lnSpc>
              <a:buFont typeface="Arial" panose="020B0604020202020204" pitchFamily="34" charset="0"/>
              <a:buChar char="•"/>
            </a:pPr>
            <a:r>
              <a:rPr lang="zh-CN" altLang="en-US" sz="2400" dirty="0"/>
              <a:t>自然场景复杂，因此必须要考虑到现实中可能存在的各种变量，包括拍摄角度、明暗强弱等。</a:t>
            </a:r>
            <a:endParaRPr lang="en-US" altLang="zh-CN" sz="2400" dirty="0"/>
          </a:p>
          <a:p>
            <a:pPr marL="342900" indent="-342900">
              <a:lnSpc>
                <a:spcPct val="150000"/>
              </a:lnSpc>
              <a:buFont typeface="Arial" panose="020B0604020202020204" pitchFamily="34" charset="0"/>
              <a:buChar char="•"/>
            </a:pPr>
            <a:r>
              <a:rPr lang="zh-CN" altLang="en-US" sz="2400" dirty="0"/>
              <a:t>角点检测</a:t>
            </a:r>
            <a:endParaRPr lang="en-US" altLang="zh-CN" sz="2400" dirty="0"/>
          </a:p>
        </p:txBody>
      </p:sp>
    </p:spTree>
    <p:extLst>
      <p:ext uri="{BB962C8B-B14F-4D97-AF65-F5344CB8AC3E}">
        <p14:creationId xmlns:p14="http://schemas.microsoft.com/office/powerpoint/2010/main" val="288613942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12"/>
          <p:cNvSpPr>
            <a:spLocks/>
          </p:cNvSpPr>
          <p:nvPr/>
        </p:nvSpPr>
        <p:spPr bwMode="auto">
          <a:xfrm>
            <a:off x="5172628" y="824119"/>
            <a:ext cx="1869101" cy="3994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2286000">
              <a:lnSpc>
                <a:spcPts val="3700"/>
              </a:lnSpc>
            </a:pPr>
            <a:r>
              <a:rPr lang="en-US" altLang="zh-CN"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rPr>
              <a:t>Our method</a:t>
            </a:r>
            <a:endParaRPr lang="en-US"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endParaRPr>
          </a:p>
        </p:txBody>
      </p:sp>
      <p:sp>
        <p:nvSpPr>
          <p:cNvPr id="14" name="Rectangle 13"/>
          <p:cNvSpPr>
            <a:spLocks/>
          </p:cNvSpPr>
          <p:nvPr/>
        </p:nvSpPr>
        <p:spPr bwMode="auto">
          <a:xfrm>
            <a:off x="4911984" y="310011"/>
            <a:ext cx="2390398" cy="661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91440" tIns="137160" rIns="91440" bIns="45720" anchor="ctr" anchorCtr="0">
            <a:spAutoFit/>
          </a:bodyPr>
          <a:lstStyle/>
          <a:p>
            <a:pPr algn="ctr" defTabSz="2286000">
              <a:lnSpc>
                <a:spcPts val="3700"/>
              </a:lnSpc>
            </a:pPr>
            <a:r>
              <a:rPr lang="zh-CN" alt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rPr>
              <a:t>解决策略</a:t>
            </a:r>
            <a:endParaRPr 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endParaRPr>
          </a:p>
        </p:txBody>
      </p:sp>
      <p:sp>
        <p:nvSpPr>
          <p:cNvPr id="4" name="文本框 3">
            <a:extLst>
              <a:ext uri="{FF2B5EF4-FFF2-40B4-BE49-F238E27FC236}">
                <a16:creationId xmlns:a16="http://schemas.microsoft.com/office/drawing/2014/main" id="{9CF06201-47AF-4320-98B4-81BFA3208A4D}"/>
              </a:ext>
            </a:extLst>
          </p:cNvPr>
          <p:cNvSpPr txBox="1"/>
          <p:nvPr/>
        </p:nvSpPr>
        <p:spPr>
          <a:xfrm>
            <a:off x="861060" y="1223524"/>
            <a:ext cx="3657600" cy="584775"/>
          </a:xfrm>
          <a:prstGeom prst="rect">
            <a:avLst/>
          </a:prstGeom>
          <a:noFill/>
        </p:spPr>
        <p:txBody>
          <a:bodyPr wrap="square" rtlCol="0">
            <a:spAutoFit/>
          </a:bodyPr>
          <a:lstStyle/>
          <a:p>
            <a:pPr marL="457200" indent="-457200">
              <a:buFont typeface="Wingdings" panose="05000000000000000000" pitchFamily="2" charset="2"/>
              <a:buChar char="p"/>
            </a:pPr>
            <a:r>
              <a:rPr lang="zh-CN" altLang="en-US" sz="3200" b="1" dirty="0"/>
              <a:t>举个例子</a:t>
            </a:r>
          </a:p>
        </p:txBody>
      </p:sp>
      <p:pic>
        <p:nvPicPr>
          <p:cNvPr id="3" name="图片 2">
            <a:extLst>
              <a:ext uri="{FF2B5EF4-FFF2-40B4-BE49-F238E27FC236}">
                <a16:creationId xmlns:a16="http://schemas.microsoft.com/office/drawing/2014/main" id="{F44ACEAA-4F98-437B-B326-6A47F8C356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752" y="2020056"/>
            <a:ext cx="3892215" cy="3533722"/>
          </a:xfrm>
          <a:prstGeom prst="rect">
            <a:avLst/>
          </a:prstGeom>
        </p:spPr>
      </p:pic>
      <p:pic>
        <p:nvPicPr>
          <p:cNvPr id="8" name="图片 7">
            <a:extLst>
              <a:ext uri="{FF2B5EF4-FFF2-40B4-BE49-F238E27FC236}">
                <a16:creationId xmlns:a16="http://schemas.microsoft.com/office/drawing/2014/main" id="{C09D24C3-B9CF-4DCF-B5A1-751BD16735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1226" y="1899684"/>
            <a:ext cx="4157379" cy="3774463"/>
          </a:xfrm>
          <a:prstGeom prst="rect">
            <a:avLst/>
          </a:prstGeom>
        </p:spPr>
      </p:pic>
      <p:pic>
        <p:nvPicPr>
          <p:cNvPr id="9" name="图片 8">
            <a:extLst>
              <a:ext uri="{FF2B5EF4-FFF2-40B4-BE49-F238E27FC236}">
                <a16:creationId xmlns:a16="http://schemas.microsoft.com/office/drawing/2014/main" id="{9AE2782E-02DA-401A-B623-FD8EEB60BF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40775" y="2020055"/>
            <a:ext cx="3897864" cy="3533722"/>
          </a:xfrm>
          <a:prstGeom prst="rect">
            <a:avLst/>
          </a:prstGeom>
        </p:spPr>
      </p:pic>
    </p:spTree>
    <p:extLst>
      <p:ext uri="{BB962C8B-B14F-4D97-AF65-F5344CB8AC3E}">
        <p14:creationId xmlns:p14="http://schemas.microsoft.com/office/powerpoint/2010/main" val="392750986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12"/>
          <p:cNvSpPr>
            <a:spLocks/>
          </p:cNvSpPr>
          <p:nvPr/>
        </p:nvSpPr>
        <p:spPr bwMode="auto">
          <a:xfrm>
            <a:off x="5172628" y="824119"/>
            <a:ext cx="1869101" cy="3994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2286000">
              <a:lnSpc>
                <a:spcPts val="3700"/>
              </a:lnSpc>
            </a:pPr>
            <a:r>
              <a:rPr lang="en-US" altLang="zh-CN"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rPr>
              <a:t>Our method</a:t>
            </a:r>
            <a:endParaRPr lang="en-US"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endParaRPr>
          </a:p>
        </p:txBody>
      </p:sp>
      <p:sp>
        <p:nvSpPr>
          <p:cNvPr id="14" name="Rectangle 13"/>
          <p:cNvSpPr>
            <a:spLocks/>
          </p:cNvSpPr>
          <p:nvPr/>
        </p:nvSpPr>
        <p:spPr bwMode="auto">
          <a:xfrm>
            <a:off x="4911984" y="310011"/>
            <a:ext cx="2390398" cy="661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91440" tIns="137160" rIns="91440" bIns="45720" anchor="ctr" anchorCtr="0">
            <a:spAutoFit/>
          </a:bodyPr>
          <a:lstStyle/>
          <a:p>
            <a:pPr algn="ctr" defTabSz="2286000">
              <a:lnSpc>
                <a:spcPts val="3700"/>
              </a:lnSpc>
            </a:pPr>
            <a:r>
              <a:rPr lang="zh-CN" alt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rPr>
              <a:t>解决策略</a:t>
            </a:r>
            <a:endParaRPr 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endParaRPr>
          </a:p>
        </p:txBody>
      </p:sp>
      <p:sp>
        <p:nvSpPr>
          <p:cNvPr id="4" name="文本框 3">
            <a:extLst>
              <a:ext uri="{FF2B5EF4-FFF2-40B4-BE49-F238E27FC236}">
                <a16:creationId xmlns:a16="http://schemas.microsoft.com/office/drawing/2014/main" id="{9CF06201-47AF-4320-98B4-81BFA3208A4D}"/>
              </a:ext>
            </a:extLst>
          </p:cNvPr>
          <p:cNvSpPr txBox="1"/>
          <p:nvPr/>
        </p:nvSpPr>
        <p:spPr>
          <a:xfrm>
            <a:off x="861060" y="1223524"/>
            <a:ext cx="3657600" cy="584775"/>
          </a:xfrm>
          <a:prstGeom prst="rect">
            <a:avLst/>
          </a:prstGeom>
          <a:noFill/>
        </p:spPr>
        <p:txBody>
          <a:bodyPr wrap="square" rtlCol="0">
            <a:spAutoFit/>
          </a:bodyPr>
          <a:lstStyle/>
          <a:p>
            <a:pPr marL="457200" indent="-457200">
              <a:buFont typeface="Wingdings" panose="05000000000000000000" pitchFamily="2" charset="2"/>
              <a:buChar char="p"/>
            </a:pPr>
            <a:r>
              <a:rPr lang="zh-CN" altLang="en-US" sz="3200" b="1" dirty="0"/>
              <a:t>举个例子</a:t>
            </a:r>
          </a:p>
        </p:txBody>
      </p:sp>
      <p:pic>
        <p:nvPicPr>
          <p:cNvPr id="5" name="图片 4">
            <a:extLst>
              <a:ext uri="{FF2B5EF4-FFF2-40B4-BE49-F238E27FC236}">
                <a16:creationId xmlns:a16="http://schemas.microsoft.com/office/drawing/2014/main" id="{D4C53862-EA33-43D6-8397-13B24752C7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689" y="2003425"/>
            <a:ext cx="3860800" cy="3505200"/>
          </a:xfrm>
          <a:prstGeom prst="rect">
            <a:avLst/>
          </a:prstGeom>
        </p:spPr>
      </p:pic>
      <p:pic>
        <p:nvPicPr>
          <p:cNvPr id="7" name="图片 6">
            <a:extLst>
              <a:ext uri="{FF2B5EF4-FFF2-40B4-BE49-F238E27FC236}">
                <a16:creationId xmlns:a16="http://schemas.microsoft.com/office/drawing/2014/main" id="{5B01C2EA-E437-47AB-B139-AF37CF71F5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6584" y="2003425"/>
            <a:ext cx="4041051" cy="3668849"/>
          </a:xfrm>
          <a:prstGeom prst="rect">
            <a:avLst/>
          </a:prstGeom>
        </p:spPr>
      </p:pic>
      <p:pic>
        <p:nvPicPr>
          <p:cNvPr id="9" name="图片 8">
            <a:extLst>
              <a:ext uri="{FF2B5EF4-FFF2-40B4-BE49-F238E27FC236}">
                <a16:creationId xmlns:a16="http://schemas.microsoft.com/office/drawing/2014/main" id="{84010725-DB9A-44D2-AA48-017875E7A4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47384" y="2010500"/>
            <a:ext cx="4046916" cy="3668849"/>
          </a:xfrm>
          <a:prstGeom prst="rect">
            <a:avLst/>
          </a:prstGeom>
        </p:spPr>
      </p:pic>
    </p:spTree>
    <p:extLst>
      <p:ext uri="{BB962C8B-B14F-4D97-AF65-F5344CB8AC3E}">
        <p14:creationId xmlns:p14="http://schemas.microsoft.com/office/powerpoint/2010/main" val="276070702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12"/>
          <p:cNvSpPr>
            <a:spLocks/>
          </p:cNvSpPr>
          <p:nvPr/>
        </p:nvSpPr>
        <p:spPr bwMode="auto">
          <a:xfrm>
            <a:off x="5172628" y="824119"/>
            <a:ext cx="1869101" cy="3994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2286000">
              <a:lnSpc>
                <a:spcPts val="3700"/>
              </a:lnSpc>
            </a:pPr>
            <a:r>
              <a:rPr lang="en-US" altLang="zh-CN"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rPr>
              <a:t>Our method</a:t>
            </a:r>
            <a:endParaRPr lang="en-US"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endParaRPr>
          </a:p>
        </p:txBody>
      </p:sp>
      <p:sp>
        <p:nvSpPr>
          <p:cNvPr id="14" name="Rectangle 13"/>
          <p:cNvSpPr>
            <a:spLocks/>
          </p:cNvSpPr>
          <p:nvPr/>
        </p:nvSpPr>
        <p:spPr bwMode="auto">
          <a:xfrm>
            <a:off x="4911984" y="310011"/>
            <a:ext cx="2390398" cy="661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91440" tIns="137160" rIns="91440" bIns="45720" anchor="ctr" anchorCtr="0">
            <a:spAutoFit/>
          </a:bodyPr>
          <a:lstStyle/>
          <a:p>
            <a:pPr algn="ctr" defTabSz="2286000">
              <a:lnSpc>
                <a:spcPts val="3700"/>
              </a:lnSpc>
            </a:pPr>
            <a:r>
              <a:rPr lang="zh-CN" alt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rPr>
              <a:t>解决策略</a:t>
            </a:r>
            <a:endParaRPr 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endParaRPr>
          </a:p>
        </p:txBody>
      </p:sp>
      <p:sp>
        <p:nvSpPr>
          <p:cNvPr id="4" name="文本框 3">
            <a:extLst>
              <a:ext uri="{FF2B5EF4-FFF2-40B4-BE49-F238E27FC236}">
                <a16:creationId xmlns:a16="http://schemas.microsoft.com/office/drawing/2014/main" id="{9CF06201-47AF-4320-98B4-81BFA3208A4D}"/>
              </a:ext>
            </a:extLst>
          </p:cNvPr>
          <p:cNvSpPr txBox="1"/>
          <p:nvPr/>
        </p:nvSpPr>
        <p:spPr>
          <a:xfrm>
            <a:off x="861060" y="1223524"/>
            <a:ext cx="3657600" cy="584775"/>
          </a:xfrm>
          <a:prstGeom prst="rect">
            <a:avLst/>
          </a:prstGeom>
          <a:noFill/>
        </p:spPr>
        <p:txBody>
          <a:bodyPr wrap="square" rtlCol="0">
            <a:spAutoFit/>
          </a:bodyPr>
          <a:lstStyle/>
          <a:p>
            <a:pPr marL="457200" indent="-457200">
              <a:buFont typeface="Wingdings" panose="05000000000000000000" pitchFamily="2" charset="2"/>
              <a:buChar char="p"/>
            </a:pPr>
            <a:r>
              <a:rPr lang="zh-CN" altLang="en-US" sz="3200" b="1" dirty="0"/>
              <a:t>举个例子</a:t>
            </a:r>
          </a:p>
        </p:txBody>
      </p:sp>
      <p:pic>
        <p:nvPicPr>
          <p:cNvPr id="3" name="图片 2">
            <a:extLst>
              <a:ext uri="{FF2B5EF4-FFF2-40B4-BE49-F238E27FC236}">
                <a16:creationId xmlns:a16="http://schemas.microsoft.com/office/drawing/2014/main" id="{8D7B9F36-B635-4DCC-A99D-5127EFBA5A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4990" y="1759196"/>
            <a:ext cx="5271101" cy="4296249"/>
          </a:xfrm>
          <a:prstGeom prst="rect">
            <a:avLst/>
          </a:prstGeom>
        </p:spPr>
      </p:pic>
      <p:pic>
        <p:nvPicPr>
          <p:cNvPr id="8" name="图片 7">
            <a:extLst>
              <a:ext uri="{FF2B5EF4-FFF2-40B4-BE49-F238E27FC236}">
                <a16:creationId xmlns:a16="http://schemas.microsoft.com/office/drawing/2014/main" id="{DC7C45E6-238E-49CF-BF61-54DFE5253E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060" y="1780762"/>
            <a:ext cx="4710874" cy="4253119"/>
          </a:xfrm>
          <a:prstGeom prst="rect">
            <a:avLst/>
          </a:prstGeom>
        </p:spPr>
      </p:pic>
      <p:cxnSp>
        <p:nvCxnSpPr>
          <p:cNvPr id="11" name="直接箭头连接符 10">
            <a:extLst>
              <a:ext uri="{FF2B5EF4-FFF2-40B4-BE49-F238E27FC236}">
                <a16:creationId xmlns:a16="http://schemas.microsoft.com/office/drawing/2014/main" id="{5F11D623-D23D-4F03-94B2-091F3E71BE0B}"/>
              </a:ext>
            </a:extLst>
          </p:cNvPr>
          <p:cNvCxnSpPr>
            <a:stCxn id="8" idx="3"/>
            <a:endCxn id="3" idx="1"/>
          </p:cNvCxnSpPr>
          <p:nvPr/>
        </p:nvCxnSpPr>
        <p:spPr>
          <a:xfrm flipV="1">
            <a:off x="5571934" y="3907321"/>
            <a:ext cx="733056" cy="1"/>
          </a:xfrm>
          <a:prstGeom prst="straightConnector1">
            <a:avLst/>
          </a:prstGeom>
          <a:ln w="38100">
            <a:headEnd type="none" w="med" len="med"/>
            <a:tailEnd type="arrow"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014887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12"/>
          <p:cNvSpPr>
            <a:spLocks/>
          </p:cNvSpPr>
          <p:nvPr/>
        </p:nvSpPr>
        <p:spPr bwMode="auto">
          <a:xfrm>
            <a:off x="5172628" y="824119"/>
            <a:ext cx="1869101" cy="3994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2286000">
              <a:lnSpc>
                <a:spcPts val="3700"/>
              </a:lnSpc>
            </a:pPr>
            <a:r>
              <a:rPr lang="en-US" altLang="zh-CN"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rPr>
              <a:t>Our method</a:t>
            </a:r>
            <a:endParaRPr lang="en-US"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endParaRPr>
          </a:p>
        </p:txBody>
      </p:sp>
      <p:sp>
        <p:nvSpPr>
          <p:cNvPr id="14" name="Rectangle 13"/>
          <p:cNvSpPr>
            <a:spLocks/>
          </p:cNvSpPr>
          <p:nvPr/>
        </p:nvSpPr>
        <p:spPr bwMode="auto">
          <a:xfrm>
            <a:off x="4911984" y="310011"/>
            <a:ext cx="2390398" cy="661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91440" tIns="137160" rIns="91440" bIns="45720" anchor="ctr" anchorCtr="0">
            <a:spAutoFit/>
          </a:bodyPr>
          <a:lstStyle/>
          <a:p>
            <a:pPr algn="ctr" defTabSz="2286000">
              <a:lnSpc>
                <a:spcPts val="3700"/>
              </a:lnSpc>
            </a:pPr>
            <a:r>
              <a:rPr lang="zh-CN" alt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rPr>
              <a:t>解决策略</a:t>
            </a:r>
            <a:endParaRPr 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endParaRPr>
          </a:p>
        </p:txBody>
      </p:sp>
      <p:sp>
        <p:nvSpPr>
          <p:cNvPr id="4" name="文本框 3">
            <a:extLst>
              <a:ext uri="{FF2B5EF4-FFF2-40B4-BE49-F238E27FC236}">
                <a16:creationId xmlns:a16="http://schemas.microsoft.com/office/drawing/2014/main" id="{9CF06201-47AF-4320-98B4-81BFA3208A4D}"/>
              </a:ext>
            </a:extLst>
          </p:cNvPr>
          <p:cNvSpPr txBox="1"/>
          <p:nvPr/>
        </p:nvSpPr>
        <p:spPr>
          <a:xfrm>
            <a:off x="873760" y="1503952"/>
            <a:ext cx="3657600" cy="584775"/>
          </a:xfrm>
          <a:prstGeom prst="rect">
            <a:avLst/>
          </a:prstGeom>
          <a:noFill/>
        </p:spPr>
        <p:txBody>
          <a:bodyPr wrap="square" rtlCol="0">
            <a:spAutoFit/>
          </a:bodyPr>
          <a:lstStyle/>
          <a:p>
            <a:pPr marL="457200" indent="-457200">
              <a:buFont typeface="Wingdings" panose="05000000000000000000" pitchFamily="2" charset="2"/>
              <a:buChar char="p"/>
            </a:pPr>
            <a:r>
              <a:rPr lang="zh-CN" altLang="en-US" sz="3200" b="1" dirty="0"/>
              <a:t>数字识别</a:t>
            </a:r>
          </a:p>
        </p:txBody>
      </p:sp>
      <p:sp>
        <p:nvSpPr>
          <p:cNvPr id="5" name="文本框 4">
            <a:extLst>
              <a:ext uri="{FF2B5EF4-FFF2-40B4-BE49-F238E27FC236}">
                <a16:creationId xmlns:a16="http://schemas.microsoft.com/office/drawing/2014/main" id="{18929DE8-875D-414B-9FFA-A81FD2BCD66D}"/>
              </a:ext>
            </a:extLst>
          </p:cNvPr>
          <p:cNvSpPr txBox="1"/>
          <p:nvPr/>
        </p:nvSpPr>
        <p:spPr>
          <a:xfrm>
            <a:off x="873760" y="5661530"/>
            <a:ext cx="11000740" cy="59003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b="1" dirty="0"/>
              <a:t>基于</a:t>
            </a:r>
            <a:r>
              <a:rPr lang="en-US" altLang="zh-CN" sz="2400" b="1" dirty="0"/>
              <a:t>MNIST</a:t>
            </a:r>
            <a:r>
              <a:rPr lang="zh-CN" altLang="en-US" sz="2400" b="1" dirty="0"/>
              <a:t>数据集的类</a:t>
            </a:r>
            <a:r>
              <a:rPr lang="en-US" altLang="zh-CN" sz="2400" b="1" dirty="0"/>
              <a:t>VGG</a:t>
            </a:r>
            <a:r>
              <a:rPr lang="zh-CN" altLang="en-US" sz="2400" b="1" dirty="0"/>
              <a:t>网络</a:t>
            </a:r>
            <a:endParaRPr lang="en-US" altLang="zh-CN" sz="2400" b="1" dirty="0"/>
          </a:p>
        </p:txBody>
      </p:sp>
      <p:pic>
        <p:nvPicPr>
          <p:cNvPr id="8194" name="Picture 2" descr="The Architecture and Implementation of VGG-16 | by Vaibhav Khandelwal |  Towards AI | Medium">
            <a:extLst>
              <a:ext uri="{FF2B5EF4-FFF2-40B4-BE49-F238E27FC236}">
                <a16:creationId xmlns:a16="http://schemas.microsoft.com/office/drawing/2014/main" id="{A4B77375-A62A-46E5-82B8-1878D6F3B4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683" y="2088727"/>
            <a:ext cx="5434894" cy="3452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538605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12"/>
          <p:cNvSpPr>
            <a:spLocks/>
          </p:cNvSpPr>
          <p:nvPr/>
        </p:nvSpPr>
        <p:spPr bwMode="auto">
          <a:xfrm>
            <a:off x="5172628" y="824119"/>
            <a:ext cx="1869101" cy="3994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2286000">
              <a:lnSpc>
                <a:spcPts val="3700"/>
              </a:lnSpc>
            </a:pPr>
            <a:r>
              <a:rPr lang="en-US" altLang="zh-CN"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rPr>
              <a:t>Our method</a:t>
            </a:r>
            <a:endParaRPr lang="en-US"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endParaRPr>
          </a:p>
        </p:txBody>
      </p:sp>
      <p:sp>
        <p:nvSpPr>
          <p:cNvPr id="14" name="Rectangle 13"/>
          <p:cNvSpPr>
            <a:spLocks/>
          </p:cNvSpPr>
          <p:nvPr/>
        </p:nvSpPr>
        <p:spPr bwMode="auto">
          <a:xfrm>
            <a:off x="4911984" y="310011"/>
            <a:ext cx="2390398" cy="661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91440" tIns="137160" rIns="91440" bIns="45720" anchor="ctr" anchorCtr="0">
            <a:spAutoFit/>
          </a:bodyPr>
          <a:lstStyle/>
          <a:p>
            <a:pPr algn="ctr" defTabSz="2286000">
              <a:lnSpc>
                <a:spcPts val="3700"/>
              </a:lnSpc>
            </a:pPr>
            <a:r>
              <a:rPr lang="zh-CN" alt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rPr>
              <a:t>解决策略</a:t>
            </a:r>
            <a:endParaRPr 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endParaRPr>
          </a:p>
        </p:txBody>
      </p:sp>
      <p:sp>
        <p:nvSpPr>
          <p:cNvPr id="4" name="文本框 3">
            <a:extLst>
              <a:ext uri="{FF2B5EF4-FFF2-40B4-BE49-F238E27FC236}">
                <a16:creationId xmlns:a16="http://schemas.microsoft.com/office/drawing/2014/main" id="{9CF06201-47AF-4320-98B4-81BFA3208A4D}"/>
              </a:ext>
            </a:extLst>
          </p:cNvPr>
          <p:cNvSpPr txBox="1"/>
          <p:nvPr/>
        </p:nvSpPr>
        <p:spPr>
          <a:xfrm>
            <a:off x="873760" y="1414242"/>
            <a:ext cx="3657600" cy="584775"/>
          </a:xfrm>
          <a:prstGeom prst="rect">
            <a:avLst/>
          </a:prstGeom>
          <a:noFill/>
        </p:spPr>
        <p:txBody>
          <a:bodyPr wrap="square" rtlCol="0">
            <a:spAutoFit/>
          </a:bodyPr>
          <a:lstStyle/>
          <a:p>
            <a:pPr marL="457200" indent="-457200">
              <a:buFont typeface="Wingdings" panose="05000000000000000000" pitchFamily="2" charset="2"/>
              <a:buChar char="p"/>
            </a:pPr>
            <a:r>
              <a:rPr lang="zh-CN" altLang="en-US" sz="3200" b="1" dirty="0"/>
              <a:t>训练效果</a:t>
            </a:r>
          </a:p>
        </p:txBody>
      </p:sp>
      <p:pic>
        <p:nvPicPr>
          <p:cNvPr id="5" name="图片 4">
            <a:extLst>
              <a:ext uri="{FF2B5EF4-FFF2-40B4-BE49-F238E27FC236}">
                <a16:creationId xmlns:a16="http://schemas.microsoft.com/office/drawing/2014/main" id="{89B8D04D-5F87-42F5-A2EC-F395E21EA0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8611" y="1981201"/>
            <a:ext cx="8875778" cy="4694403"/>
          </a:xfrm>
          <a:prstGeom prst="rect">
            <a:avLst/>
          </a:prstGeom>
        </p:spPr>
      </p:pic>
    </p:spTree>
    <p:extLst>
      <p:ext uri="{BB962C8B-B14F-4D97-AF65-F5344CB8AC3E}">
        <p14:creationId xmlns:p14="http://schemas.microsoft.com/office/powerpoint/2010/main" val="325755152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ACEB056-87BC-4879-BEB7-6FB5C8E99AEC}"/>
              </a:ext>
            </a:extLst>
          </p:cNvPr>
          <p:cNvSpPr txBox="1"/>
          <p:nvPr/>
        </p:nvSpPr>
        <p:spPr>
          <a:xfrm>
            <a:off x="873760" y="1503952"/>
            <a:ext cx="3657600" cy="584775"/>
          </a:xfrm>
          <a:prstGeom prst="rect">
            <a:avLst/>
          </a:prstGeom>
          <a:noFill/>
        </p:spPr>
        <p:txBody>
          <a:bodyPr wrap="square" rtlCol="0">
            <a:spAutoFit/>
          </a:bodyPr>
          <a:lstStyle/>
          <a:p>
            <a:pPr marL="457200" indent="-457200">
              <a:buFont typeface="Wingdings" panose="05000000000000000000" pitchFamily="2" charset="2"/>
              <a:buChar char="p"/>
            </a:pPr>
            <a:r>
              <a:rPr lang="zh-CN" altLang="en-US" sz="3200" b="1" dirty="0"/>
              <a:t>数据增强</a:t>
            </a:r>
          </a:p>
        </p:txBody>
      </p:sp>
      <p:sp>
        <p:nvSpPr>
          <p:cNvPr id="6" name="文本框 5">
            <a:extLst>
              <a:ext uri="{FF2B5EF4-FFF2-40B4-BE49-F238E27FC236}">
                <a16:creationId xmlns:a16="http://schemas.microsoft.com/office/drawing/2014/main" id="{37E514A4-1AFB-40D9-ABC4-D36CAA765BFD}"/>
              </a:ext>
            </a:extLst>
          </p:cNvPr>
          <p:cNvSpPr txBox="1"/>
          <p:nvPr/>
        </p:nvSpPr>
        <p:spPr>
          <a:xfrm>
            <a:off x="873760" y="2360952"/>
            <a:ext cx="11000740" cy="325832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800" dirty="0"/>
              <a:t>图像模糊化处理，降低模型对图像清晰度的要求。</a:t>
            </a:r>
            <a:endParaRPr lang="en-US" altLang="zh-CN" sz="2800" dirty="0"/>
          </a:p>
          <a:p>
            <a:pPr marL="342900" indent="-342900">
              <a:lnSpc>
                <a:spcPct val="150000"/>
              </a:lnSpc>
              <a:buFont typeface="Arial" panose="020B0604020202020204" pitchFamily="34" charset="0"/>
              <a:buChar char="•"/>
            </a:pPr>
            <a:r>
              <a:rPr lang="zh-CN" altLang="en-US" sz="2800" dirty="0"/>
              <a:t>图像失真处理，增加</a:t>
            </a:r>
            <a:r>
              <a:rPr lang="zh-CN" altLang="en-US" sz="2800"/>
              <a:t>数据中数独图像</a:t>
            </a:r>
            <a:r>
              <a:rPr lang="zh-CN" altLang="en-US" sz="2800" dirty="0"/>
              <a:t>尺寸类型。</a:t>
            </a:r>
            <a:endParaRPr lang="en-US" altLang="zh-CN" sz="2800" dirty="0"/>
          </a:p>
          <a:p>
            <a:pPr marL="342900" indent="-342900">
              <a:lnSpc>
                <a:spcPct val="150000"/>
              </a:lnSpc>
              <a:buFont typeface="Arial" panose="020B0604020202020204" pitchFamily="34" charset="0"/>
              <a:buChar char="•"/>
            </a:pPr>
            <a:r>
              <a:rPr lang="zh-CN" altLang="en-US" sz="2800" dirty="0"/>
              <a:t>添加随机噪声，防止模型过拟合。</a:t>
            </a:r>
            <a:endParaRPr lang="en-US" altLang="zh-CN" sz="2800" dirty="0"/>
          </a:p>
          <a:p>
            <a:pPr marL="342900" indent="-342900">
              <a:lnSpc>
                <a:spcPct val="150000"/>
              </a:lnSpc>
              <a:buFont typeface="Arial" panose="020B0604020202020204" pitchFamily="34" charset="0"/>
              <a:buChar char="•"/>
            </a:pPr>
            <a:r>
              <a:rPr lang="zh-CN" altLang="en-US" sz="2800" dirty="0"/>
              <a:t>增加图像阴影，模拟自然场景下复杂光线条件。</a:t>
            </a:r>
            <a:endParaRPr lang="en-US" altLang="zh-CN" sz="2800" dirty="0"/>
          </a:p>
          <a:p>
            <a:pPr marL="342900" indent="-342900">
              <a:lnSpc>
                <a:spcPct val="150000"/>
              </a:lnSpc>
              <a:buFont typeface="Arial" panose="020B0604020202020204" pitchFamily="34" charset="0"/>
              <a:buChar char="•"/>
            </a:pPr>
            <a:r>
              <a:rPr lang="zh-CN" altLang="en-US" sz="2800" dirty="0"/>
              <a:t>引入更多数据集，增强模型可泛化性。</a:t>
            </a:r>
            <a:endParaRPr lang="en-US" altLang="zh-CN" sz="2800" dirty="0"/>
          </a:p>
        </p:txBody>
      </p:sp>
      <p:sp>
        <p:nvSpPr>
          <p:cNvPr id="7" name="Rectangle 12">
            <a:extLst>
              <a:ext uri="{FF2B5EF4-FFF2-40B4-BE49-F238E27FC236}">
                <a16:creationId xmlns:a16="http://schemas.microsoft.com/office/drawing/2014/main" id="{C62DDA78-305F-4E29-9014-9FAE2B0196EF}"/>
              </a:ext>
            </a:extLst>
          </p:cNvPr>
          <p:cNvSpPr>
            <a:spLocks/>
          </p:cNvSpPr>
          <p:nvPr/>
        </p:nvSpPr>
        <p:spPr bwMode="auto">
          <a:xfrm>
            <a:off x="5172628" y="824119"/>
            <a:ext cx="1869101" cy="3994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2286000">
              <a:lnSpc>
                <a:spcPts val="3700"/>
              </a:lnSpc>
            </a:pPr>
            <a:r>
              <a:rPr lang="en-US" altLang="zh-CN"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rPr>
              <a:t>Our method</a:t>
            </a:r>
            <a:endParaRPr lang="en-US"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endParaRPr>
          </a:p>
        </p:txBody>
      </p:sp>
      <p:sp>
        <p:nvSpPr>
          <p:cNvPr id="8" name="Rectangle 13">
            <a:extLst>
              <a:ext uri="{FF2B5EF4-FFF2-40B4-BE49-F238E27FC236}">
                <a16:creationId xmlns:a16="http://schemas.microsoft.com/office/drawing/2014/main" id="{45922518-5EBA-46EC-9D85-8B6BD75005AB}"/>
              </a:ext>
            </a:extLst>
          </p:cNvPr>
          <p:cNvSpPr>
            <a:spLocks/>
          </p:cNvSpPr>
          <p:nvPr/>
        </p:nvSpPr>
        <p:spPr bwMode="auto">
          <a:xfrm>
            <a:off x="4911984" y="310011"/>
            <a:ext cx="2390398" cy="661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91440" tIns="137160" rIns="91440" bIns="45720" anchor="ctr" anchorCtr="0">
            <a:spAutoFit/>
          </a:bodyPr>
          <a:lstStyle/>
          <a:p>
            <a:pPr algn="ctr" defTabSz="2286000">
              <a:lnSpc>
                <a:spcPts val="3700"/>
              </a:lnSpc>
            </a:pPr>
            <a:r>
              <a:rPr lang="zh-CN" alt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rPr>
              <a:t>解决策略</a:t>
            </a:r>
            <a:endParaRPr 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endParaRPr>
          </a:p>
        </p:txBody>
      </p:sp>
    </p:spTree>
    <p:extLst>
      <p:ext uri="{BB962C8B-B14F-4D97-AF65-F5344CB8AC3E}">
        <p14:creationId xmlns:p14="http://schemas.microsoft.com/office/powerpoint/2010/main" val="289513900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12">
            <a:extLst>
              <a:ext uri="{FF2B5EF4-FFF2-40B4-BE49-F238E27FC236}">
                <a16:creationId xmlns:a16="http://schemas.microsoft.com/office/drawing/2014/main" id="{8692F121-211B-4889-91E3-199EE69C19C3}"/>
              </a:ext>
            </a:extLst>
          </p:cNvPr>
          <p:cNvSpPr>
            <a:spLocks/>
          </p:cNvSpPr>
          <p:nvPr/>
        </p:nvSpPr>
        <p:spPr bwMode="auto">
          <a:xfrm>
            <a:off x="5172628" y="824119"/>
            <a:ext cx="1869101" cy="3994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2286000">
              <a:lnSpc>
                <a:spcPts val="3700"/>
              </a:lnSpc>
            </a:pPr>
            <a:r>
              <a:rPr lang="en-US" altLang="zh-CN"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rPr>
              <a:t>Our method</a:t>
            </a:r>
            <a:endParaRPr lang="en-US"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endParaRPr>
          </a:p>
        </p:txBody>
      </p:sp>
      <p:sp>
        <p:nvSpPr>
          <p:cNvPr id="7" name="Rectangle 13">
            <a:extLst>
              <a:ext uri="{FF2B5EF4-FFF2-40B4-BE49-F238E27FC236}">
                <a16:creationId xmlns:a16="http://schemas.microsoft.com/office/drawing/2014/main" id="{F32EC6D7-6703-4890-8C29-315A129FBFDC}"/>
              </a:ext>
            </a:extLst>
          </p:cNvPr>
          <p:cNvSpPr>
            <a:spLocks/>
          </p:cNvSpPr>
          <p:nvPr/>
        </p:nvSpPr>
        <p:spPr bwMode="auto">
          <a:xfrm>
            <a:off x="4911984" y="310011"/>
            <a:ext cx="2390398" cy="661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91440" tIns="137160" rIns="91440" bIns="45720" anchor="ctr" anchorCtr="0">
            <a:spAutoFit/>
          </a:bodyPr>
          <a:lstStyle/>
          <a:p>
            <a:pPr algn="ctr" defTabSz="2286000">
              <a:lnSpc>
                <a:spcPts val="3700"/>
              </a:lnSpc>
            </a:pPr>
            <a:r>
              <a:rPr lang="zh-CN" alt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rPr>
              <a:t>解决策略</a:t>
            </a:r>
            <a:endParaRPr 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endParaRPr>
          </a:p>
        </p:txBody>
      </p:sp>
      <p:sp>
        <p:nvSpPr>
          <p:cNvPr id="10" name="文本框 9">
            <a:extLst>
              <a:ext uri="{FF2B5EF4-FFF2-40B4-BE49-F238E27FC236}">
                <a16:creationId xmlns:a16="http://schemas.microsoft.com/office/drawing/2014/main" id="{D8FAEEBB-D28A-40E8-BD29-BC97A6F59A5B}"/>
              </a:ext>
            </a:extLst>
          </p:cNvPr>
          <p:cNvSpPr txBox="1"/>
          <p:nvPr/>
        </p:nvSpPr>
        <p:spPr>
          <a:xfrm>
            <a:off x="474980" y="1223524"/>
            <a:ext cx="3657600" cy="584775"/>
          </a:xfrm>
          <a:prstGeom prst="rect">
            <a:avLst/>
          </a:prstGeom>
          <a:noFill/>
        </p:spPr>
        <p:txBody>
          <a:bodyPr wrap="square" rtlCol="0">
            <a:spAutoFit/>
          </a:bodyPr>
          <a:lstStyle/>
          <a:p>
            <a:pPr marL="457200" indent="-457200">
              <a:buFont typeface="Wingdings" panose="05000000000000000000" pitchFamily="2" charset="2"/>
              <a:buChar char="p"/>
            </a:pPr>
            <a:r>
              <a:rPr lang="zh-CN" altLang="en-US" sz="3200" b="1" dirty="0"/>
              <a:t>举个例子</a:t>
            </a:r>
          </a:p>
        </p:txBody>
      </p:sp>
      <p:pic>
        <p:nvPicPr>
          <p:cNvPr id="3" name="图片 2">
            <a:extLst>
              <a:ext uri="{FF2B5EF4-FFF2-40B4-BE49-F238E27FC236}">
                <a16:creationId xmlns:a16="http://schemas.microsoft.com/office/drawing/2014/main" id="{A48BADAC-42F9-4BB0-BEFD-05C6150A7D9F}"/>
              </a:ext>
            </a:extLst>
          </p:cNvPr>
          <p:cNvPicPr>
            <a:picLocks noChangeAspect="1"/>
          </p:cNvPicPr>
          <p:nvPr/>
        </p:nvPicPr>
        <p:blipFill>
          <a:blip r:embed="rId3"/>
          <a:stretch>
            <a:fillRect/>
          </a:stretch>
        </p:blipFill>
        <p:spPr>
          <a:xfrm>
            <a:off x="581578" y="1997264"/>
            <a:ext cx="3738246" cy="3637212"/>
          </a:xfrm>
          <a:prstGeom prst="rect">
            <a:avLst/>
          </a:prstGeom>
        </p:spPr>
      </p:pic>
      <p:pic>
        <p:nvPicPr>
          <p:cNvPr id="12" name="图片 11">
            <a:extLst>
              <a:ext uri="{FF2B5EF4-FFF2-40B4-BE49-F238E27FC236}">
                <a16:creationId xmlns:a16="http://schemas.microsoft.com/office/drawing/2014/main" id="{470CEFAC-914E-431A-9F2B-C6EDBB76BC0B}"/>
              </a:ext>
            </a:extLst>
          </p:cNvPr>
          <p:cNvPicPr>
            <a:picLocks noChangeAspect="1"/>
          </p:cNvPicPr>
          <p:nvPr/>
        </p:nvPicPr>
        <p:blipFill>
          <a:blip r:embed="rId4"/>
          <a:stretch>
            <a:fillRect/>
          </a:stretch>
        </p:blipFill>
        <p:spPr>
          <a:xfrm>
            <a:off x="4319824" y="1997264"/>
            <a:ext cx="3920107" cy="3637212"/>
          </a:xfrm>
          <a:prstGeom prst="rect">
            <a:avLst/>
          </a:prstGeom>
        </p:spPr>
      </p:pic>
      <p:pic>
        <p:nvPicPr>
          <p:cNvPr id="16" name="图片 15">
            <a:extLst>
              <a:ext uri="{FF2B5EF4-FFF2-40B4-BE49-F238E27FC236}">
                <a16:creationId xmlns:a16="http://schemas.microsoft.com/office/drawing/2014/main" id="{54240066-A1EA-43E8-830A-8BF9FC267041}"/>
              </a:ext>
            </a:extLst>
          </p:cNvPr>
          <p:cNvPicPr>
            <a:picLocks noChangeAspect="1"/>
          </p:cNvPicPr>
          <p:nvPr/>
        </p:nvPicPr>
        <p:blipFill>
          <a:blip r:embed="rId5"/>
          <a:stretch>
            <a:fillRect/>
          </a:stretch>
        </p:blipFill>
        <p:spPr>
          <a:xfrm>
            <a:off x="8116146" y="1997264"/>
            <a:ext cx="3879693" cy="3637212"/>
          </a:xfrm>
          <a:prstGeom prst="rect">
            <a:avLst/>
          </a:prstGeom>
        </p:spPr>
      </p:pic>
    </p:spTree>
    <p:extLst>
      <p:ext uri="{BB962C8B-B14F-4D97-AF65-F5344CB8AC3E}">
        <p14:creationId xmlns:p14="http://schemas.microsoft.com/office/powerpoint/2010/main" val="368260312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 name="Subtitle 2"/>
          <p:cNvSpPr txBox="1">
            <a:spLocks/>
          </p:cNvSpPr>
          <p:nvPr/>
        </p:nvSpPr>
        <p:spPr>
          <a:xfrm>
            <a:off x="4751792" y="4775702"/>
            <a:ext cx="2922871" cy="853794"/>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50000"/>
              </a:lnSpc>
            </a:pPr>
            <a:r>
              <a:rPr lang="zh-CN" altLang="en-US" sz="1600" dirty="0">
                <a:solidFill>
                  <a:schemeClr val="tx1"/>
                </a:solidFill>
                <a:latin typeface="Segoe UI" panose="020B0502040204020203" pitchFamily="34" charset="0"/>
                <a:ea typeface="Source Sans Pro" charset="0"/>
                <a:cs typeface="Source Sans Pro" charset="0"/>
                <a:sym typeface="Segoe UI" panose="020B0502040204020203" pitchFamily="34" charset="0"/>
              </a:rPr>
              <a:t>有时候，</a:t>
            </a:r>
            <a:endParaRPr lang="en-US" altLang="zh-CN" sz="1600" dirty="0">
              <a:solidFill>
                <a:schemeClr val="tx1"/>
              </a:solidFill>
              <a:latin typeface="Segoe UI" panose="020B0502040204020203" pitchFamily="34" charset="0"/>
              <a:ea typeface="Source Sans Pro" charset="0"/>
              <a:cs typeface="Source Sans Pro" charset="0"/>
              <a:sym typeface="Segoe UI" panose="020B0502040204020203" pitchFamily="34" charset="0"/>
            </a:endParaRPr>
          </a:p>
          <a:p>
            <a:pPr>
              <a:lnSpc>
                <a:spcPct val="150000"/>
              </a:lnSpc>
            </a:pPr>
            <a:r>
              <a:rPr lang="zh-CN" altLang="en-US" sz="1600" dirty="0">
                <a:solidFill>
                  <a:schemeClr val="tx1"/>
                </a:solidFill>
                <a:latin typeface="Segoe UI" panose="020B0502040204020203" pitchFamily="34" charset="0"/>
                <a:ea typeface="Source Sans Pro" charset="0"/>
                <a:cs typeface="Source Sans Pro" charset="0"/>
                <a:sym typeface="Segoe UI" panose="020B0502040204020203" pitchFamily="34" charset="0"/>
              </a:rPr>
              <a:t>正确的思路比埋头苦干更有效。</a:t>
            </a:r>
            <a:endParaRPr lang="en-US" sz="1600" dirty="0">
              <a:solidFill>
                <a:schemeClr val="tx1"/>
              </a:solidFill>
              <a:latin typeface="Segoe UI" panose="020B0502040204020203" pitchFamily="34" charset="0"/>
              <a:ea typeface="Source Sans Pro" charset="0"/>
              <a:cs typeface="Source Sans Pro" charset="0"/>
              <a:sym typeface="Segoe UI" panose="020B0502040204020203" pitchFamily="34" charset="0"/>
            </a:endParaRPr>
          </a:p>
        </p:txBody>
      </p:sp>
      <p:sp>
        <p:nvSpPr>
          <p:cNvPr id="26" name="TextBox 25"/>
          <p:cNvSpPr txBox="1"/>
          <p:nvPr/>
        </p:nvSpPr>
        <p:spPr>
          <a:xfrm>
            <a:off x="5094973" y="4170525"/>
            <a:ext cx="2236510" cy="400110"/>
          </a:xfrm>
          <a:prstGeom prst="rect">
            <a:avLst/>
          </a:prstGeom>
          <a:noFill/>
        </p:spPr>
        <p:txBody>
          <a:bodyPr wrap="none" rtlCol="0" anchor="ctr" anchorCtr="0">
            <a:spAutoFit/>
          </a:bodyPr>
          <a:lstStyle/>
          <a:p>
            <a:pPr algn="ctr"/>
            <a:r>
              <a:rPr lang="zh-CN" altLang="en-US" sz="2000" dirty="0">
                <a:solidFill>
                  <a:schemeClr val="tx2"/>
                </a:solidFill>
                <a:latin typeface="Segoe UI" panose="020B0502040204020203" pitchFamily="34" charset="0"/>
                <a:ea typeface="Montserrat" charset="0"/>
                <a:cs typeface="Montserrat" charset="0"/>
                <a:sym typeface="Segoe UI" panose="020B0502040204020203" pitchFamily="34" charset="0"/>
              </a:rPr>
              <a:t>怎么做才最有效？</a:t>
            </a:r>
            <a:endParaRPr lang="en-US" sz="2000" dirty="0">
              <a:solidFill>
                <a:schemeClr val="tx2"/>
              </a:solidFill>
              <a:latin typeface="Segoe UI" panose="020B0502040204020203" pitchFamily="34" charset="0"/>
              <a:ea typeface="Montserrat" charset="0"/>
              <a:cs typeface="Montserrat" charset="0"/>
              <a:sym typeface="Segoe UI" panose="020B0502040204020203" pitchFamily="34" charset="0"/>
            </a:endParaRPr>
          </a:p>
        </p:txBody>
      </p:sp>
      <p:sp>
        <p:nvSpPr>
          <p:cNvPr id="28" name="Subtitle 2"/>
          <p:cNvSpPr txBox="1">
            <a:spLocks/>
          </p:cNvSpPr>
          <p:nvPr/>
        </p:nvSpPr>
        <p:spPr>
          <a:xfrm>
            <a:off x="8358594" y="5060972"/>
            <a:ext cx="2773324" cy="283253"/>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1325"/>
              </a:lnSpc>
            </a:pPr>
            <a:r>
              <a:rPr lang="zh-CN" altLang="en-US" sz="1600" dirty="0">
                <a:solidFill>
                  <a:schemeClr val="tx1"/>
                </a:solidFill>
                <a:latin typeface="Segoe UI" panose="020B0502040204020203" pitchFamily="34" charset="0"/>
                <a:ea typeface="Source Sans Pro" charset="0"/>
                <a:cs typeface="Source Sans Pro" charset="0"/>
                <a:sym typeface="Segoe UI" panose="020B0502040204020203" pitchFamily="34" charset="0"/>
              </a:rPr>
              <a:t>让我们来为您演示一下吧！</a:t>
            </a:r>
            <a:endParaRPr lang="en-US" sz="1600" dirty="0">
              <a:solidFill>
                <a:schemeClr val="tx1"/>
              </a:solidFill>
              <a:latin typeface="Segoe UI" panose="020B0502040204020203" pitchFamily="34" charset="0"/>
              <a:ea typeface="Source Sans Pro" charset="0"/>
              <a:cs typeface="Source Sans Pro" charset="0"/>
              <a:sym typeface="Segoe UI" panose="020B0502040204020203" pitchFamily="34" charset="0"/>
            </a:endParaRPr>
          </a:p>
        </p:txBody>
      </p:sp>
      <p:sp>
        <p:nvSpPr>
          <p:cNvPr id="29" name="TextBox 28"/>
          <p:cNvSpPr txBox="1"/>
          <p:nvPr/>
        </p:nvSpPr>
        <p:spPr>
          <a:xfrm>
            <a:off x="8242282" y="4170525"/>
            <a:ext cx="3005951" cy="400110"/>
          </a:xfrm>
          <a:prstGeom prst="rect">
            <a:avLst/>
          </a:prstGeom>
          <a:noFill/>
        </p:spPr>
        <p:txBody>
          <a:bodyPr wrap="none" rtlCol="0" anchor="ctr" anchorCtr="0">
            <a:spAutoFit/>
          </a:bodyPr>
          <a:lstStyle/>
          <a:p>
            <a:pPr algn="ctr"/>
            <a:r>
              <a:rPr lang="zh-CN" altLang="en-US" sz="2000" dirty="0">
                <a:solidFill>
                  <a:schemeClr val="tx2"/>
                </a:solidFill>
                <a:latin typeface="Segoe UI" panose="020B0502040204020203" pitchFamily="34" charset="0"/>
                <a:ea typeface="Montserrat" charset="0"/>
                <a:cs typeface="Montserrat" charset="0"/>
                <a:sym typeface="Segoe UI" panose="020B0502040204020203" pitchFamily="34" charset="0"/>
              </a:rPr>
              <a:t>正确的打开方式在哪里？</a:t>
            </a:r>
            <a:endParaRPr lang="en-US" sz="2000" dirty="0">
              <a:solidFill>
                <a:schemeClr val="tx2"/>
              </a:solidFill>
              <a:latin typeface="Segoe UI" panose="020B0502040204020203" pitchFamily="34" charset="0"/>
              <a:ea typeface="Montserrat" charset="0"/>
              <a:cs typeface="Montserrat" charset="0"/>
              <a:sym typeface="Segoe UI" panose="020B0502040204020203" pitchFamily="34" charset="0"/>
            </a:endParaRPr>
          </a:p>
        </p:txBody>
      </p:sp>
      <p:sp>
        <p:nvSpPr>
          <p:cNvPr id="31" name="Subtitle 2"/>
          <p:cNvSpPr txBox="1">
            <a:spLocks/>
          </p:cNvSpPr>
          <p:nvPr/>
        </p:nvSpPr>
        <p:spPr>
          <a:xfrm>
            <a:off x="1249947" y="4775702"/>
            <a:ext cx="2653449" cy="853794"/>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50000"/>
              </a:lnSpc>
            </a:pPr>
            <a:r>
              <a:rPr lang="zh-CN" altLang="en-US" sz="1600" dirty="0">
                <a:solidFill>
                  <a:schemeClr val="tx1"/>
                </a:solidFill>
                <a:latin typeface="Segoe UI" panose="020B0502040204020203" pitchFamily="34" charset="0"/>
                <a:ea typeface="Source Sans Pro" charset="0"/>
                <a:cs typeface="Source Sans Pro" charset="0"/>
                <a:sym typeface="Segoe UI" panose="020B0502040204020203" pitchFamily="34" charset="0"/>
              </a:rPr>
              <a:t>不仅仅是一个工具，</a:t>
            </a:r>
            <a:endParaRPr lang="en-US" altLang="zh-CN" sz="1600" dirty="0">
              <a:solidFill>
                <a:schemeClr val="tx1"/>
              </a:solidFill>
              <a:latin typeface="Segoe UI" panose="020B0502040204020203" pitchFamily="34" charset="0"/>
              <a:ea typeface="Source Sans Pro" charset="0"/>
              <a:cs typeface="Source Sans Pro" charset="0"/>
              <a:sym typeface="Segoe UI" panose="020B0502040204020203" pitchFamily="34" charset="0"/>
            </a:endParaRPr>
          </a:p>
          <a:p>
            <a:pPr>
              <a:lnSpc>
                <a:spcPct val="150000"/>
              </a:lnSpc>
            </a:pPr>
            <a:r>
              <a:rPr lang="zh-CN" altLang="en-US" sz="1600" dirty="0">
                <a:solidFill>
                  <a:schemeClr val="tx1"/>
                </a:solidFill>
                <a:latin typeface="Segoe UI" panose="020B0502040204020203" pitchFamily="34" charset="0"/>
                <a:ea typeface="Source Sans Pro" charset="0"/>
                <a:cs typeface="Source Sans Pro" charset="0"/>
                <a:sym typeface="Segoe UI" panose="020B0502040204020203" pitchFamily="34" charset="0"/>
              </a:rPr>
              <a:t>它更是一个工程。</a:t>
            </a:r>
            <a:endParaRPr lang="en-US" altLang="zh-CN" sz="1600" dirty="0">
              <a:solidFill>
                <a:schemeClr val="tx1"/>
              </a:solidFill>
              <a:latin typeface="Segoe UI" panose="020B0502040204020203" pitchFamily="34" charset="0"/>
              <a:ea typeface="Source Sans Pro" charset="0"/>
              <a:cs typeface="Source Sans Pro" charset="0"/>
              <a:sym typeface="Segoe UI" panose="020B0502040204020203" pitchFamily="34" charset="0"/>
            </a:endParaRPr>
          </a:p>
        </p:txBody>
      </p:sp>
      <p:sp>
        <p:nvSpPr>
          <p:cNvPr id="32" name="TextBox 31"/>
          <p:cNvSpPr txBox="1"/>
          <p:nvPr/>
        </p:nvSpPr>
        <p:spPr>
          <a:xfrm>
            <a:off x="1410406" y="4170525"/>
            <a:ext cx="2492990" cy="400110"/>
          </a:xfrm>
          <a:prstGeom prst="rect">
            <a:avLst/>
          </a:prstGeom>
          <a:noFill/>
        </p:spPr>
        <p:txBody>
          <a:bodyPr wrap="none" rtlCol="0" anchor="ctr" anchorCtr="0">
            <a:spAutoFit/>
          </a:bodyPr>
          <a:lstStyle/>
          <a:p>
            <a:pPr algn="ctr"/>
            <a:r>
              <a:rPr lang="zh-CN" altLang="en-US" sz="2000" dirty="0">
                <a:solidFill>
                  <a:schemeClr val="tx2"/>
                </a:solidFill>
                <a:latin typeface="Segoe UI" panose="020B0502040204020203" pitchFamily="34" charset="0"/>
                <a:ea typeface="Montserrat" charset="0"/>
                <a:cs typeface="Montserrat" charset="0"/>
                <a:sym typeface="Segoe UI" panose="020B0502040204020203" pitchFamily="34" charset="0"/>
              </a:rPr>
              <a:t>要做的究竟是什么？</a:t>
            </a:r>
            <a:endParaRPr lang="en-US" sz="2000" dirty="0">
              <a:solidFill>
                <a:schemeClr val="tx2"/>
              </a:solidFill>
              <a:latin typeface="Segoe UI" panose="020B0502040204020203" pitchFamily="34" charset="0"/>
              <a:ea typeface="Montserrat" charset="0"/>
              <a:cs typeface="Montserrat" charset="0"/>
              <a:sym typeface="Segoe UI" panose="020B0502040204020203" pitchFamily="34" charset="0"/>
            </a:endParaRPr>
          </a:p>
        </p:txBody>
      </p:sp>
      <p:sp>
        <p:nvSpPr>
          <p:cNvPr id="22" name="Rectangle 21"/>
          <p:cNvSpPr>
            <a:spLocks/>
          </p:cNvSpPr>
          <p:nvPr/>
        </p:nvSpPr>
        <p:spPr bwMode="auto">
          <a:xfrm>
            <a:off x="4882864" y="824119"/>
            <a:ext cx="2448619" cy="3994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2286000">
              <a:lnSpc>
                <a:spcPts val="3700"/>
              </a:lnSpc>
            </a:pPr>
            <a:r>
              <a:rPr lang="en-US" altLang="zh-CN"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rPr>
              <a:t>Core Questions</a:t>
            </a:r>
            <a:endParaRPr lang="en-US"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endParaRPr>
          </a:p>
        </p:txBody>
      </p:sp>
      <p:sp>
        <p:nvSpPr>
          <p:cNvPr id="23" name="Rectangle 22"/>
          <p:cNvSpPr>
            <a:spLocks/>
          </p:cNvSpPr>
          <p:nvPr/>
        </p:nvSpPr>
        <p:spPr bwMode="auto">
          <a:xfrm>
            <a:off x="4911968" y="310011"/>
            <a:ext cx="2390398" cy="661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91440" tIns="137160" rIns="91440" bIns="45720" anchor="ctr" anchorCtr="0">
            <a:spAutoFit/>
          </a:bodyPr>
          <a:lstStyle/>
          <a:p>
            <a:pPr algn="ctr" defTabSz="2286000">
              <a:lnSpc>
                <a:spcPts val="3700"/>
              </a:lnSpc>
            </a:pPr>
            <a:r>
              <a:rPr lang="zh-CN" alt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rPr>
              <a:t>核心问题</a:t>
            </a:r>
            <a:endParaRPr 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endParaRPr>
          </a:p>
        </p:txBody>
      </p:sp>
      <p:pic>
        <p:nvPicPr>
          <p:cNvPr id="4" name="图片占位符 3">
            <a:extLst>
              <a:ext uri="{FF2B5EF4-FFF2-40B4-BE49-F238E27FC236}">
                <a16:creationId xmlns:a16="http://schemas.microsoft.com/office/drawing/2014/main" id="{2C3B99FA-5364-498D-8609-76B4CB4678D5}"/>
              </a:ext>
            </a:extLst>
          </p:cNvPr>
          <p:cNvPicPr>
            <a:picLocks noGrp="1" noChangeAspect="1"/>
          </p:cNvPicPr>
          <p:nvPr>
            <p:ph type="pic" sz="quarter" idx="38"/>
          </p:nvPr>
        </p:nvPicPr>
        <p:blipFill>
          <a:blip r:embed="rId3">
            <a:extLst>
              <a:ext uri="{28A0092B-C50C-407E-A947-70E740481C1C}">
                <a14:useLocalDpi xmlns:a14="http://schemas.microsoft.com/office/drawing/2010/main" val="0"/>
              </a:ext>
            </a:extLst>
          </a:blip>
          <a:srcRect l="7382" r="7382"/>
          <a:stretch>
            <a:fillRect/>
          </a:stretch>
        </p:blipFill>
        <p:spPr>
          <a:prstGeom prst="rect">
            <a:avLst/>
          </a:prstGeom>
          <a:ln>
            <a:noFill/>
          </a:ln>
          <a:effectLst>
            <a:outerShdw blurRad="190500" algn="tl" rotWithShape="0">
              <a:srgbClr val="000000">
                <a:alpha val="70000"/>
              </a:srgbClr>
            </a:outerShdw>
          </a:effectLst>
        </p:spPr>
      </p:pic>
      <p:pic>
        <p:nvPicPr>
          <p:cNvPr id="17" name="图片占位符 16">
            <a:extLst>
              <a:ext uri="{FF2B5EF4-FFF2-40B4-BE49-F238E27FC236}">
                <a16:creationId xmlns:a16="http://schemas.microsoft.com/office/drawing/2014/main" id="{7F8E92B7-1762-4654-8D1A-F6DE50E3AFCE}"/>
              </a:ext>
            </a:extLst>
          </p:cNvPr>
          <p:cNvPicPr>
            <a:picLocks noGrp="1" noChangeAspect="1"/>
          </p:cNvPicPr>
          <p:nvPr>
            <p:ph type="pic" sz="quarter" idx="40"/>
          </p:nvPr>
        </p:nvPicPr>
        <p:blipFill>
          <a:blip r:embed="rId4"/>
          <a:srcRect l="228" r="228"/>
          <a:stretch>
            <a:fillRect/>
          </a:stretch>
        </p:blipFill>
        <p:spPr>
          <a:xfrm>
            <a:off x="1485900" y="1984375"/>
            <a:ext cx="2039938" cy="1993900"/>
          </a:xfrm>
          <a:prstGeom prst="rect">
            <a:avLst/>
          </a:prstGeom>
          <a:ln>
            <a:noFill/>
          </a:ln>
          <a:effectLst>
            <a:outerShdw blurRad="190500" algn="tl" rotWithShape="0">
              <a:srgbClr val="000000">
                <a:alpha val="70000"/>
              </a:srgbClr>
            </a:outerShdw>
          </a:effectLst>
        </p:spPr>
      </p:pic>
      <p:pic>
        <p:nvPicPr>
          <p:cNvPr id="16386" name="Picture 2" descr="General Shipping Box - Cellador Ales">
            <a:extLst>
              <a:ext uri="{FF2B5EF4-FFF2-40B4-BE49-F238E27FC236}">
                <a16:creationId xmlns:a16="http://schemas.microsoft.com/office/drawing/2014/main" id="{E10C9A77-D46F-486B-8926-0862693DE1DA}"/>
              </a:ext>
            </a:extLst>
          </p:cNvPr>
          <p:cNvPicPr>
            <a:picLocks noGrp="1" noChangeAspect="1" noChangeArrowheads="1"/>
          </p:cNvPicPr>
          <p:nvPr>
            <p:ph type="pic" sz="quarter" idx="39"/>
          </p:nvPr>
        </p:nvPicPr>
        <p:blipFill>
          <a:blip r:embed="rId5">
            <a:extLst>
              <a:ext uri="{28A0092B-C50C-407E-A947-70E740481C1C}">
                <a14:useLocalDpi xmlns:a14="http://schemas.microsoft.com/office/drawing/2010/main" val="0"/>
              </a:ext>
            </a:extLst>
          </a:blip>
          <a:srcRect t="1128" b="112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68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1000"/>
                                        <p:tgtEl>
                                          <p:spTgt spid="32"/>
                                        </p:tgtEl>
                                      </p:cBhvr>
                                    </p:animEffect>
                                    <p:anim calcmode="lin" valueType="num">
                                      <p:cBhvr>
                                        <p:cTn id="13" dur="1000" fill="hold"/>
                                        <p:tgtEl>
                                          <p:spTgt spid="32"/>
                                        </p:tgtEl>
                                        <p:attrNameLst>
                                          <p:attrName>ppt_x</p:attrName>
                                        </p:attrNameLst>
                                      </p:cBhvr>
                                      <p:tavLst>
                                        <p:tav tm="0">
                                          <p:val>
                                            <p:strVal val="#ppt_x"/>
                                          </p:val>
                                        </p:tav>
                                        <p:tav tm="100000">
                                          <p:val>
                                            <p:strVal val="#ppt_x"/>
                                          </p:val>
                                        </p:tav>
                                      </p:tavLst>
                                    </p:anim>
                                    <p:anim calcmode="lin" valueType="num">
                                      <p:cBhvr>
                                        <p:cTn id="14" dur="1000" fill="hold"/>
                                        <p:tgtEl>
                                          <p:spTgt spid="3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1000"/>
                                        <p:tgtEl>
                                          <p:spTgt spid="25"/>
                                        </p:tgtEl>
                                      </p:cBhvr>
                                    </p:animEffect>
                                    <p:anim calcmode="lin" valueType="num">
                                      <p:cBhvr>
                                        <p:cTn id="25" dur="1000" fill="hold"/>
                                        <p:tgtEl>
                                          <p:spTgt spid="25"/>
                                        </p:tgtEl>
                                        <p:attrNameLst>
                                          <p:attrName>ppt_x</p:attrName>
                                        </p:attrNameLst>
                                      </p:cBhvr>
                                      <p:tavLst>
                                        <p:tav tm="0">
                                          <p:val>
                                            <p:strVal val="#ppt_x"/>
                                          </p:val>
                                        </p:tav>
                                        <p:tav tm="100000">
                                          <p:val>
                                            <p:strVal val="#ppt_x"/>
                                          </p:val>
                                        </p:tav>
                                      </p:tavLst>
                                    </p:anim>
                                    <p:anim calcmode="lin" valueType="num">
                                      <p:cBhvr>
                                        <p:cTn id="26" dur="1000" fill="hold"/>
                                        <p:tgtEl>
                                          <p:spTgt spid="2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1000"/>
                                        <p:tgtEl>
                                          <p:spTgt spid="26"/>
                                        </p:tgtEl>
                                      </p:cBhvr>
                                    </p:animEffect>
                                    <p:anim calcmode="lin" valueType="num">
                                      <p:cBhvr>
                                        <p:cTn id="30" dur="1000" fill="hold"/>
                                        <p:tgtEl>
                                          <p:spTgt spid="26"/>
                                        </p:tgtEl>
                                        <p:attrNameLst>
                                          <p:attrName>ppt_x</p:attrName>
                                        </p:attrNameLst>
                                      </p:cBhvr>
                                      <p:tavLst>
                                        <p:tav tm="0">
                                          <p:val>
                                            <p:strVal val="#ppt_x"/>
                                          </p:val>
                                        </p:tav>
                                        <p:tav tm="100000">
                                          <p:val>
                                            <p:strVal val="#ppt_x"/>
                                          </p:val>
                                        </p:tav>
                                      </p:tavLst>
                                    </p:anim>
                                    <p:anim calcmode="lin" valueType="num">
                                      <p:cBhvr>
                                        <p:cTn id="31" dur="1000" fill="hold"/>
                                        <p:tgtEl>
                                          <p:spTgt spid="26"/>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1000"/>
                                        <p:tgtEl>
                                          <p:spTgt spid="4"/>
                                        </p:tgtEl>
                                      </p:cBhvr>
                                    </p:animEffect>
                                    <p:anim calcmode="lin" valueType="num">
                                      <p:cBhvr>
                                        <p:cTn id="35" dur="1000" fill="hold"/>
                                        <p:tgtEl>
                                          <p:spTgt spid="4"/>
                                        </p:tgtEl>
                                        <p:attrNameLst>
                                          <p:attrName>ppt_x</p:attrName>
                                        </p:attrNameLst>
                                      </p:cBhvr>
                                      <p:tavLst>
                                        <p:tav tm="0">
                                          <p:val>
                                            <p:strVal val="#ppt_x"/>
                                          </p:val>
                                        </p:tav>
                                        <p:tav tm="100000">
                                          <p:val>
                                            <p:strVal val="#ppt_x"/>
                                          </p:val>
                                        </p:tav>
                                      </p:tavLst>
                                    </p:anim>
                                    <p:anim calcmode="lin" valueType="num">
                                      <p:cBhvr>
                                        <p:cTn id="3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1000"/>
                                        <p:tgtEl>
                                          <p:spTgt spid="28"/>
                                        </p:tgtEl>
                                      </p:cBhvr>
                                    </p:animEffect>
                                    <p:anim calcmode="lin" valueType="num">
                                      <p:cBhvr>
                                        <p:cTn id="42" dur="1000" fill="hold"/>
                                        <p:tgtEl>
                                          <p:spTgt spid="28"/>
                                        </p:tgtEl>
                                        <p:attrNameLst>
                                          <p:attrName>ppt_x</p:attrName>
                                        </p:attrNameLst>
                                      </p:cBhvr>
                                      <p:tavLst>
                                        <p:tav tm="0">
                                          <p:val>
                                            <p:strVal val="#ppt_x"/>
                                          </p:val>
                                        </p:tav>
                                        <p:tav tm="100000">
                                          <p:val>
                                            <p:strVal val="#ppt_x"/>
                                          </p:val>
                                        </p:tav>
                                      </p:tavLst>
                                    </p:anim>
                                    <p:anim calcmode="lin" valueType="num">
                                      <p:cBhvr>
                                        <p:cTn id="43" dur="1000" fill="hold"/>
                                        <p:tgtEl>
                                          <p:spTgt spid="28"/>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1000"/>
                                        <p:tgtEl>
                                          <p:spTgt spid="29"/>
                                        </p:tgtEl>
                                      </p:cBhvr>
                                    </p:animEffect>
                                    <p:anim calcmode="lin" valueType="num">
                                      <p:cBhvr>
                                        <p:cTn id="47" dur="1000" fill="hold"/>
                                        <p:tgtEl>
                                          <p:spTgt spid="29"/>
                                        </p:tgtEl>
                                        <p:attrNameLst>
                                          <p:attrName>ppt_x</p:attrName>
                                        </p:attrNameLst>
                                      </p:cBhvr>
                                      <p:tavLst>
                                        <p:tav tm="0">
                                          <p:val>
                                            <p:strVal val="#ppt_x"/>
                                          </p:val>
                                        </p:tav>
                                        <p:tav tm="100000">
                                          <p:val>
                                            <p:strVal val="#ppt_x"/>
                                          </p:val>
                                        </p:tav>
                                      </p:tavLst>
                                    </p:anim>
                                    <p:anim calcmode="lin" valueType="num">
                                      <p:cBhvr>
                                        <p:cTn id="48" dur="1000" fill="hold"/>
                                        <p:tgtEl>
                                          <p:spTgt spid="29"/>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6386"/>
                                        </p:tgtEl>
                                        <p:attrNameLst>
                                          <p:attrName>style.visibility</p:attrName>
                                        </p:attrNameLst>
                                      </p:cBhvr>
                                      <p:to>
                                        <p:strVal val="visible"/>
                                      </p:to>
                                    </p:set>
                                    <p:animEffect transition="in" filter="fade">
                                      <p:cBhvr>
                                        <p:cTn id="51" dur="1000"/>
                                        <p:tgtEl>
                                          <p:spTgt spid="16386"/>
                                        </p:tgtEl>
                                      </p:cBhvr>
                                    </p:animEffect>
                                    <p:anim calcmode="lin" valueType="num">
                                      <p:cBhvr>
                                        <p:cTn id="52" dur="1000" fill="hold"/>
                                        <p:tgtEl>
                                          <p:spTgt spid="16386"/>
                                        </p:tgtEl>
                                        <p:attrNameLst>
                                          <p:attrName>ppt_x</p:attrName>
                                        </p:attrNameLst>
                                      </p:cBhvr>
                                      <p:tavLst>
                                        <p:tav tm="0">
                                          <p:val>
                                            <p:strVal val="#ppt_x"/>
                                          </p:val>
                                        </p:tav>
                                        <p:tav tm="100000">
                                          <p:val>
                                            <p:strVal val="#ppt_x"/>
                                          </p:val>
                                        </p:tav>
                                      </p:tavLst>
                                    </p:anim>
                                    <p:anim calcmode="lin" valueType="num">
                                      <p:cBhvr>
                                        <p:cTn id="53" dur="1000" fill="hold"/>
                                        <p:tgtEl>
                                          <p:spTgt spid="163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8" grpId="0"/>
      <p:bldP spid="29" grpId="0"/>
      <p:bldP spid="31" grpId="0"/>
      <p:bldP spid="32"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12"/>
          <p:cNvSpPr>
            <a:spLocks/>
          </p:cNvSpPr>
          <p:nvPr/>
        </p:nvSpPr>
        <p:spPr bwMode="auto">
          <a:xfrm>
            <a:off x="4957154" y="824119"/>
            <a:ext cx="2300053" cy="3994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2286000">
              <a:lnSpc>
                <a:spcPts val="3700"/>
              </a:lnSpc>
            </a:pPr>
            <a:r>
              <a:rPr lang="en-US" altLang="zh-CN"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rPr>
              <a:t>Sudoku Solver</a:t>
            </a:r>
            <a:endParaRPr lang="en-US"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endParaRPr>
          </a:p>
        </p:txBody>
      </p:sp>
      <p:sp>
        <p:nvSpPr>
          <p:cNvPr id="14" name="Rectangle 13"/>
          <p:cNvSpPr>
            <a:spLocks/>
          </p:cNvSpPr>
          <p:nvPr/>
        </p:nvSpPr>
        <p:spPr bwMode="auto">
          <a:xfrm>
            <a:off x="4911985" y="310011"/>
            <a:ext cx="2390398" cy="661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91440" tIns="137160" rIns="91440" bIns="45720" anchor="ctr" anchorCtr="0">
            <a:spAutoFit/>
          </a:bodyPr>
          <a:lstStyle/>
          <a:p>
            <a:pPr algn="ctr" defTabSz="2286000">
              <a:lnSpc>
                <a:spcPts val="3700"/>
              </a:lnSpc>
            </a:pPr>
            <a:r>
              <a:rPr lang="zh-CN" alt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rPr>
              <a:t>数独求解</a:t>
            </a:r>
            <a:endParaRPr 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endParaRPr>
          </a:p>
        </p:txBody>
      </p:sp>
      <p:sp>
        <p:nvSpPr>
          <p:cNvPr id="2" name="文本框 1">
            <a:extLst>
              <a:ext uri="{FF2B5EF4-FFF2-40B4-BE49-F238E27FC236}">
                <a16:creationId xmlns:a16="http://schemas.microsoft.com/office/drawing/2014/main" id="{BDE294F6-98A5-4F71-86D7-D849347BFCC0}"/>
              </a:ext>
            </a:extLst>
          </p:cNvPr>
          <p:cNvSpPr txBox="1"/>
          <p:nvPr/>
        </p:nvSpPr>
        <p:spPr>
          <a:xfrm>
            <a:off x="873760" y="1503952"/>
            <a:ext cx="3657600" cy="584775"/>
          </a:xfrm>
          <a:prstGeom prst="rect">
            <a:avLst/>
          </a:prstGeom>
          <a:noFill/>
        </p:spPr>
        <p:txBody>
          <a:bodyPr wrap="square" rtlCol="0">
            <a:spAutoFit/>
          </a:bodyPr>
          <a:lstStyle/>
          <a:p>
            <a:pPr marL="457200" indent="-457200">
              <a:buFont typeface="Wingdings" panose="05000000000000000000" pitchFamily="2" charset="2"/>
              <a:buChar char="p"/>
            </a:pPr>
            <a:r>
              <a:rPr lang="zh-CN" altLang="en-US" sz="3200" b="1" dirty="0"/>
              <a:t>数据结构设计</a:t>
            </a:r>
          </a:p>
        </p:txBody>
      </p:sp>
      <p:sp>
        <p:nvSpPr>
          <p:cNvPr id="3" name="文本框 2">
            <a:extLst>
              <a:ext uri="{FF2B5EF4-FFF2-40B4-BE49-F238E27FC236}">
                <a16:creationId xmlns:a16="http://schemas.microsoft.com/office/drawing/2014/main" id="{C593C5ED-0D9F-4EAA-B1B5-D0C0D55E4878}"/>
              </a:ext>
            </a:extLst>
          </p:cNvPr>
          <p:cNvSpPr txBox="1"/>
          <p:nvPr/>
        </p:nvSpPr>
        <p:spPr>
          <a:xfrm>
            <a:off x="873760" y="2220807"/>
            <a:ext cx="10464800" cy="39140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400" dirty="0"/>
              <a:t>两个</a:t>
            </a:r>
            <a:r>
              <a:rPr lang="en-US" altLang="zh-CN" sz="2400" dirty="0"/>
              <a:t>9*9</a:t>
            </a:r>
            <a:r>
              <a:rPr lang="zh-CN" altLang="en-US" sz="2400" dirty="0"/>
              <a:t>的矩阵</a:t>
            </a:r>
          </a:p>
          <a:p>
            <a:pPr marL="285750" indent="-285750">
              <a:lnSpc>
                <a:spcPct val="150000"/>
              </a:lnSpc>
              <a:buFont typeface="Arial" panose="020B0604020202020204" pitchFamily="34" charset="0"/>
              <a:buChar char="•"/>
            </a:pPr>
            <a:r>
              <a:rPr lang="zh-CN" altLang="en-US" sz="2400" dirty="0"/>
              <a:t>一个为</a:t>
            </a:r>
            <a:r>
              <a:rPr lang="en-US" altLang="zh-CN" sz="2400" dirty="0"/>
              <a:t>9*9</a:t>
            </a:r>
            <a:r>
              <a:rPr lang="zh-CN" altLang="en-US" sz="2400" dirty="0"/>
              <a:t>的整数类型的矩阵，用于存储数独每个位置上的数字，为了方便处理，没有填上的位置用</a:t>
            </a:r>
            <a:r>
              <a:rPr lang="en-US" altLang="zh-CN" sz="2400" dirty="0"/>
              <a:t>0</a:t>
            </a:r>
            <a:r>
              <a:rPr lang="zh-CN" altLang="en-US" sz="2400" dirty="0"/>
              <a:t>来填充。</a:t>
            </a:r>
          </a:p>
          <a:p>
            <a:pPr marL="285750" indent="-285750">
              <a:lnSpc>
                <a:spcPct val="150000"/>
              </a:lnSpc>
              <a:buFont typeface="Arial" panose="020B0604020202020204" pitchFamily="34" charset="0"/>
              <a:buChar char="•"/>
            </a:pPr>
            <a:r>
              <a:rPr lang="zh-CN" altLang="en-US" sz="2400" dirty="0"/>
              <a:t>另一个为</a:t>
            </a:r>
            <a:r>
              <a:rPr lang="en-US" altLang="zh-CN" sz="2400" dirty="0"/>
              <a:t>9*9</a:t>
            </a:r>
            <a:r>
              <a:rPr lang="zh-CN" altLang="en-US" sz="2400" dirty="0"/>
              <a:t>的元胞类型矩阵，其中矩阵的每个元素为一个数组，用于存放该位置可以填充的数字，对于已经填好了数字的位置，存放的是一个空数组。</a:t>
            </a:r>
          </a:p>
          <a:p>
            <a:pPr>
              <a:lnSpc>
                <a:spcPct val="150000"/>
              </a:lnSpc>
            </a:pPr>
            <a:endParaRPr lang="zh-CN" altLang="en-US" sz="2400" dirty="0"/>
          </a:p>
        </p:txBody>
      </p:sp>
    </p:spTree>
    <p:extLst>
      <p:ext uri="{BB962C8B-B14F-4D97-AF65-F5344CB8AC3E}">
        <p14:creationId xmlns:p14="http://schemas.microsoft.com/office/powerpoint/2010/main" val="97213017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12"/>
          <p:cNvSpPr>
            <a:spLocks/>
          </p:cNvSpPr>
          <p:nvPr/>
        </p:nvSpPr>
        <p:spPr bwMode="auto">
          <a:xfrm>
            <a:off x="4957154" y="824119"/>
            <a:ext cx="2300053" cy="3994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2286000">
              <a:lnSpc>
                <a:spcPts val="3700"/>
              </a:lnSpc>
            </a:pPr>
            <a:r>
              <a:rPr lang="en-US" altLang="zh-CN"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rPr>
              <a:t>Sudoku Solver</a:t>
            </a:r>
            <a:endParaRPr lang="en-US"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endParaRPr>
          </a:p>
        </p:txBody>
      </p:sp>
      <p:sp>
        <p:nvSpPr>
          <p:cNvPr id="14" name="Rectangle 13"/>
          <p:cNvSpPr>
            <a:spLocks/>
          </p:cNvSpPr>
          <p:nvPr/>
        </p:nvSpPr>
        <p:spPr bwMode="auto">
          <a:xfrm>
            <a:off x="4911985" y="310011"/>
            <a:ext cx="2390398" cy="661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91440" tIns="137160" rIns="91440" bIns="45720" anchor="ctr" anchorCtr="0">
            <a:spAutoFit/>
          </a:bodyPr>
          <a:lstStyle/>
          <a:p>
            <a:pPr algn="ctr" defTabSz="2286000">
              <a:lnSpc>
                <a:spcPts val="3700"/>
              </a:lnSpc>
            </a:pPr>
            <a:r>
              <a:rPr lang="zh-CN" alt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rPr>
              <a:t>数独求解</a:t>
            </a:r>
            <a:endParaRPr 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endParaRPr>
          </a:p>
        </p:txBody>
      </p:sp>
      <p:sp>
        <p:nvSpPr>
          <p:cNvPr id="2" name="文本框 1">
            <a:extLst>
              <a:ext uri="{FF2B5EF4-FFF2-40B4-BE49-F238E27FC236}">
                <a16:creationId xmlns:a16="http://schemas.microsoft.com/office/drawing/2014/main" id="{BDE294F6-98A5-4F71-86D7-D849347BFCC0}"/>
              </a:ext>
            </a:extLst>
          </p:cNvPr>
          <p:cNvSpPr txBox="1"/>
          <p:nvPr/>
        </p:nvSpPr>
        <p:spPr>
          <a:xfrm>
            <a:off x="695960" y="1475477"/>
            <a:ext cx="3657600" cy="584775"/>
          </a:xfrm>
          <a:prstGeom prst="rect">
            <a:avLst/>
          </a:prstGeom>
          <a:noFill/>
        </p:spPr>
        <p:txBody>
          <a:bodyPr wrap="square" rtlCol="0">
            <a:spAutoFit/>
          </a:bodyPr>
          <a:lstStyle/>
          <a:p>
            <a:pPr marL="457200" indent="-457200">
              <a:buFont typeface="Wingdings" panose="05000000000000000000" pitchFamily="2" charset="2"/>
              <a:buChar char="p"/>
            </a:pPr>
            <a:r>
              <a:rPr lang="zh-CN" altLang="en-US" sz="3200" b="1" dirty="0"/>
              <a:t>求解过程</a:t>
            </a:r>
          </a:p>
        </p:txBody>
      </p:sp>
      <p:sp>
        <p:nvSpPr>
          <p:cNvPr id="3" name="文本框 2">
            <a:extLst>
              <a:ext uri="{FF2B5EF4-FFF2-40B4-BE49-F238E27FC236}">
                <a16:creationId xmlns:a16="http://schemas.microsoft.com/office/drawing/2014/main" id="{C593C5ED-0D9F-4EAA-B1B5-D0C0D55E4878}"/>
              </a:ext>
            </a:extLst>
          </p:cNvPr>
          <p:cNvSpPr txBox="1"/>
          <p:nvPr/>
        </p:nvSpPr>
        <p:spPr>
          <a:xfrm>
            <a:off x="873760" y="2220807"/>
            <a:ext cx="10464800" cy="590033"/>
          </a:xfrm>
          <a:prstGeom prst="rect">
            <a:avLst/>
          </a:prstGeom>
          <a:noFill/>
        </p:spPr>
        <p:txBody>
          <a:bodyPr wrap="square" rtlCol="0">
            <a:spAutoFit/>
          </a:bodyPr>
          <a:lstStyle/>
          <a:p>
            <a:pPr>
              <a:lnSpc>
                <a:spcPct val="150000"/>
              </a:lnSpc>
            </a:pPr>
            <a:endParaRPr lang="zh-CN" altLang="en-US" sz="2400" dirty="0"/>
          </a:p>
        </p:txBody>
      </p:sp>
      <p:pic>
        <p:nvPicPr>
          <p:cNvPr id="5" name="图片 4">
            <a:extLst>
              <a:ext uri="{FF2B5EF4-FFF2-40B4-BE49-F238E27FC236}">
                <a16:creationId xmlns:a16="http://schemas.microsoft.com/office/drawing/2014/main" id="{CAD2B32F-63A8-4BDA-A631-171E11E0947B}"/>
              </a:ext>
            </a:extLst>
          </p:cNvPr>
          <p:cNvPicPr>
            <a:picLocks noChangeAspect="1"/>
          </p:cNvPicPr>
          <p:nvPr/>
        </p:nvPicPr>
        <p:blipFill>
          <a:blip r:embed="rId3"/>
          <a:stretch>
            <a:fillRect/>
          </a:stretch>
        </p:blipFill>
        <p:spPr>
          <a:xfrm>
            <a:off x="3153410" y="1292584"/>
            <a:ext cx="6413500" cy="5255405"/>
          </a:xfrm>
          <a:prstGeom prst="rect">
            <a:avLst/>
          </a:prstGeom>
        </p:spPr>
      </p:pic>
    </p:spTree>
    <p:extLst>
      <p:ext uri="{BB962C8B-B14F-4D97-AF65-F5344CB8AC3E}">
        <p14:creationId xmlns:p14="http://schemas.microsoft.com/office/powerpoint/2010/main" val="272382621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12"/>
          <p:cNvSpPr>
            <a:spLocks/>
          </p:cNvSpPr>
          <p:nvPr/>
        </p:nvSpPr>
        <p:spPr bwMode="auto">
          <a:xfrm>
            <a:off x="4957154" y="824119"/>
            <a:ext cx="2300053" cy="3994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2286000">
              <a:lnSpc>
                <a:spcPts val="3700"/>
              </a:lnSpc>
            </a:pPr>
            <a:r>
              <a:rPr lang="en-US" altLang="zh-CN"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rPr>
              <a:t>Sudoku Solver</a:t>
            </a:r>
            <a:endParaRPr lang="en-US"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endParaRPr>
          </a:p>
        </p:txBody>
      </p:sp>
      <p:sp>
        <p:nvSpPr>
          <p:cNvPr id="14" name="Rectangle 13"/>
          <p:cNvSpPr>
            <a:spLocks/>
          </p:cNvSpPr>
          <p:nvPr/>
        </p:nvSpPr>
        <p:spPr bwMode="auto">
          <a:xfrm>
            <a:off x="4911985" y="310011"/>
            <a:ext cx="2390398" cy="661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91440" tIns="137160" rIns="91440" bIns="45720" anchor="ctr" anchorCtr="0">
            <a:spAutoFit/>
          </a:bodyPr>
          <a:lstStyle/>
          <a:p>
            <a:pPr algn="ctr" defTabSz="2286000">
              <a:lnSpc>
                <a:spcPts val="3700"/>
              </a:lnSpc>
            </a:pPr>
            <a:r>
              <a:rPr lang="zh-CN" alt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rPr>
              <a:t>数独求解</a:t>
            </a:r>
            <a:endParaRPr 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endParaRPr>
          </a:p>
        </p:txBody>
      </p:sp>
      <p:sp>
        <p:nvSpPr>
          <p:cNvPr id="2" name="文本框 1">
            <a:extLst>
              <a:ext uri="{FF2B5EF4-FFF2-40B4-BE49-F238E27FC236}">
                <a16:creationId xmlns:a16="http://schemas.microsoft.com/office/drawing/2014/main" id="{BDE294F6-98A5-4F71-86D7-D849347BFCC0}"/>
              </a:ext>
            </a:extLst>
          </p:cNvPr>
          <p:cNvSpPr txBox="1"/>
          <p:nvPr/>
        </p:nvSpPr>
        <p:spPr>
          <a:xfrm>
            <a:off x="873760" y="1503952"/>
            <a:ext cx="3657600" cy="584775"/>
          </a:xfrm>
          <a:prstGeom prst="rect">
            <a:avLst/>
          </a:prstGeom>
          <a:noFill/>
        </p:spPr>
        <p:txBody>
          <a:bodyPr wrap="square" rtlCol="0">
            <a:spAutoFit/>
          </a:bodyPr>
          <a:lstStyle/>
          <a:p>
            <a:pPr marL="457200" indent="-457200">
              <a:buFont typeface="Wingdings" panose="05000000000000000000" pitchFamily="2" charset="2"/>
              <a:buChar char="p"/>
            </a:pPr>
            <a:r>
              <a:rPr lang="zh-CN" altLang="en-US" sz="3200" b="1" dirty="0"/>
              <a:t>功能实现</a:t>
            </a:r>
          </a:p>
        </p:txBody>
      </p:sp>
      <p:sp>
        <p:nvSpPr>
          <p:cNvPr id="3" name="文本框 2">
            <a:extLst>
              <a:ext uri="{FF2B5EF4-FFF2-40B4-BE49-F238E27FC236}">
                <a16:creationId xmlns:a16="http://schemas.microsoft.com/office/drawing/2014/main" id="{C593C5ED-0D9F-4EAA-B1B5-D0C0D55E4878}"/>
              </a:ext>
            </a:extLst>
          </p:cNvPr>
          <p:cNvSpPr txBox="1"/>
          <p:nvPr/>
        </p:nvSpPr>
        <p:spPr>
          <a:xfrm>
            <a:off x="873760" y="2220807"/>
            <a:ext cx="10464800" cy="391402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a:t>手动模拟解数独技巧</a:t>
            </a:r>
            <a:r>
              <a:rPr lang="en-US" altLang="zh-CN" sz="2400" dirty="0"/>
              <a:t>+</a:t>
            </a:r>
            <a:r>
              <a:rPr lang="zh-CN" altLang="en-US" sz="2400" dirty="0"/>
              <a:t>暴力破解</a:t>
            </a:r>
            <a:endParaRPr lang="en-US" altLang="zh-CN" sz="2400" dirty="0"/>
          </a:p>
          <a:p>
            <a:pPr marL="342900" indent="-342900">
              <a:lnSpc>
                <a:spcPct val="150000"/>
              </a:lnSpc>
              <a:buFont typeface="Arial" panose="020B0604020202020204" pitchFamily="34" charset="0"/>
              <a:buChar char="•"/>
            </a:pPr>
            <a:r>
              <a:rPr lang="zh-CN" altLang="en-US" sz="2400" dirty="0"/>
              <a:t>首先对数独的每一个位置求可能填入的数，并且更新相应的</a:t>
            </a:r>
            <a:r>
              <a:rPr lang="en-US" altLang="zh-CN" sz="2400" dirty="0" err="1"/>
              <a:t>possible_data</a:t>
            </a:r>
            <a:r>
              <a:rPr lang="zh-CN" altLang="en-US" sz="2400" dirty="0"/>
              <a:t>，然后不断执行模拟操作，直至无法再确定新的数。</a:t>
            </a:r>
          </a:p>
          <a:p>
            <a:pPr marL="342900" indent="-342900">
              <a:lnSpc>
                <a:spcPct val="150000"/>
              </a:lnSpc>
              <a:buFont typeface="Arial" panose="020B0604020202020204" pitchFamily="34" charset="0"/>
              <a:buChar char="•"/>
            </a:pPr>
            <a:r>
              <a:rPr lang="zh-CN" altLang="en-US" sz="2400" dirty="0"/>
              <a:t>此时我们开始暴力破解，对于没有确定下来的格子，我们选一个</a:t>
            </a:r>
            <a:r>
              <a:rPr lang="en-US" altLang="zh-CN" sz="2400" dirty="0" err="1"/>
              <a:t>possible_data</a:t>
            </a:r>
            <a:r>
              <a:rPr lang="zh-CN" altLang="en-US" sz="2400" dirty="0"/>
              <a:t>长度最小的，并且选择该格子的</a:t>
            </a:r>
            <a:r>
              <a:rPr lang="en-US" altLang="zh-CN" sz="2400" dirty="0" err="1"/>
              <a:t>possible_data</a:t>
            </a:r>
            <a:r>
              <a:rPr lang="zh-CN" altLang="en-US" sz="2400" dirty="0"/>
              <a:t>中的某个元素将其填入，并且再次不断执行模拟操作</a:t>
            </a:r>
            <a:r>
              <a:rPr lang="en-US" altLang="zh-CN" sz="2400" dirty="0"/>
              <a:t>+</a:t>
            </a:r>
            <a:r>
              <a:rPr lang="zh-CN" altLang="en-US" sz="2400" dirty="0"/>
              <a:t>暴力破解，最后对无解、有解、多解的情况做出判断。</a:t>
            </a:r>
          </a:p>
        </p:txBody>
      </p:sp>
    </p:spTree>
    <p:extLst>
      <p:ext uri="{BB962C8B-B14F-4D97-AF65-F5344CB8AC3E}">
        <p14:creationId xmlns:p14="http://schemas.microsoft.com/office/powerpoint/2010/main" val="242505485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12"/>
          <p:cNvSpPr>
            <a:spLocks/>
          </p:cNvSpPr>
          <p:nvPr/>
        </p:nvSpPr>
        <p:spPr bwMode="auto">
          <a:xfrm>
            <a:off x="4957154" y="824119"/>
            <a:ext cx="2300053" cy="3994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2286000">
              <a:lnSpc>
                <a:spcPts val="3700"/>
              </a:lnSpc>
            </a:pPr>
            <a:r>
              <a:rPr lang="en-US" altLang="zh-CN"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rPr>
              <a:t>Sudoku Solver</a:t>
            </a:r>
            <a:endParaRPr lang="en-US"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endParaRPr>
          </a:p>
        </p:txBody>
      </p:sp>
      <p:sp>
        <p:nvSpPr>
          <p:cNvPr id="14" name="Rectangle 13"/>
          <p:cNvSpPr>
            <a:spLocks/>
          </p:cNvSpPr>
          <p:nvPr/>
        </p:nvSpPr>
        <p:spPr bwMode="auto">
          <a:xfrm>
            <a:off x="4911985" y="310011"/>
            <a:ext cx="2390398" cy="661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91440" tIns="137160" rIns="91440" bIns="45720" anchor="ctr" anchorCtr="0">
            <a:spAutoFit/>
          </a:bodyPr>
          <a:lstStyle/>
          <a:p>
            <a:pPr algn="ctr" defTabSz="2286000">
              <a:lnSpc>
                <a:spcPts val="3700"/>
              </a:lnSpc>
            </a:pPr>
            <a:r>
              <a:rPr lang="zh-CN" alt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rPr>
              <a:t>数独求解</a:t>
            </a:r>
            <a:endParaRPr 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endParaRPr>
          </a:p>
        </p:txBody>
      </p:sp>
      <p:sp>
        <p:nvSpPr>
          <p:cNvPr id="2" name="文本框 1">
            <a:extLst>
              <a:ext uri="{FF2B5EF4-FFF2-40B4-BE49-F238E27FC236}">
                <a16:creationId xmlns:a16="http://schemas.microsoft.com/office/drawing/2014/main" id="{BDE294F6-98A5-4F71-86D7-D849347BFCC0}"/>
              </a:ext>
            </a:extLst>
          </p:cNvPr>
          <p:cNvSpPr txBox="1"/>
          <p:nvPr/>
        </p:nvSpPr>
        <p:spPr>
          <a:xfrm>
            <a:off x="873760" y="1503952"/>
            <a:ext cx="3657600" cy="584775"/>
          </a:xfrm>
          <a:prstGeom prst="rect">
            <a:avLst/>
          </a:prstGeom>
          <a:noFill/>
        </p:spPr>
        <p:txBody>
          <a:bodyPr wrap="square" rtlCol="0">
            <a:spAutoFit/>
          </a:bodyPr>
          <a:lstStyle/>
          <a:p>
            <a:pPr marL="457200" indent="-457200">
              <a:buFont typeface="Wingdings" panose="05000000000000000000" pitchFamily="2" charset="2"/>
              <a:buChar char="p"/>
            </a:pPr>
            <a:r>
              <a:rPr lang="zh-CN" altLang="en-US" sz="3200" b="1" dirty="0"/>
              <a:t>模拟技巧</a:t>
            </a:r>
          </a:p>
        </p:txBody>
      </p:sp>
      <p:sp>
        <p:nvSpPr>
          <p:cNvPr id="3" name="文本框 2">
            <a:extLst>
              <a:ext uri="{FF2B5EF4-FFF2-40B4-BE49-F238E27FC236}">
                <a16:creationId xmlns:a16="http://schemas.microsoft.com/office/drawing/2014/main" id="{C593C5ED-0D9F-4EAA-B1B5-D0C0D55E4878}"/>
              </a:ext>
            </a:extLst>
          </p:cNvPr>
          <p:cNvSpPr txBox="1"/>
          <p:nvPr/>
        </p:nvSpPr>
        <p:spPr>
          <a:xfrm>
            <a:off x="873760" y="2210647"/>
            <a:ext cx="11013440" cy="280602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b="1" dirty="0"/>
              <a:t>唯一数</a:t>
            </a:r>
            <a:endParaRPr lang="en-US" altLang="zh-CN" sz="2400" b="1" dirty="0"/>
          </a:p>
          <a:p>
            <a:pPr marL="342900" indent="-342900">
              <a:lnSpc>
                <a:spcPct val="150000"/>
              </a:lnSpc>
              <a:buFont typeface="Arial" panose="020B0604020202020204" pitchFamily="34" charset="0"/>
              <a:buChar char="•"/>
            </a:pPr>
            <a:r>
              <a:rPr lang="zh-CN" altLang="en-US" sz="2400" dirty="0"/>
              <a:t>原理：对于一行或者一列或者一个九宫格中出现了</a:t>
            </a:r>
            <a:r>
              <a:rPr lang="en-US" altLang="zh-CN" sz="2400" dirty="0"/>
              <a:t>8</a:t>
            </a:r>
            <a:r>
              <a:rPr lang="zh-CN" altLang="en-US" sz="2400" dirty="0"/>
              <a:t>个数字的情况，我们可以将剩下的数字唯一的确定下来。</a:t>
            </a:r>
            <a:endParaRPr lang="en-US" altLang="zh-CN" sz="2400" dirty="0"/>
          </a:p>
          <a:p>
            <a:pPr marL="342900" indent="-342900">
              <a:lnSpc>
                <a:spcPct val="150000"/>
              </a:lnSpc>
              <a:buFont typeface="Arial" panose="020B0604020202020204" pitchFamily="34" charset="0"/>
              <a:buChar char="•"/>
            </a:pPr>
            <a:r>
              <a:rPr lang="zh-CN" altLang="en-US" sz="2400" dirty="0"/>
              <a:t>实现：我们只需要检查是否存在某个位置上的</a:t>
            </a:r>
            <a:r>
              <a:rPr lang="en-US" altLang="zh-CN" sz="2400" dirty="0" err="1"/>
              <a:t>possible_data</a:t>
            </a:r>
            <a:r>
              <a:rPr lang="zh-CN" altLang="en-US" sz="2400" dirty="0"/>
              <a:t>只有一个元素，如果存在即将该元素填写到数独上，并且更新</a:t>
            </a:r>
            <a:r>
              <a:rPr lang="en-US" altLang="zh-CN" sz="2400" dirty="0" err="1"/>
              <a:t>possible_data</a:t>
            </a:r>
            <a:r>
              <a:rPr lang="zh-CN" altLang="en-US" sz="2400" dirty="0"/>
              <a:t>即可。</a:t>
            </a:r>
          </a:p>
        </p:txBody>
      </p:sp>
    </p:spTree>
    <p:extLst>
      <p:ext uri="{BB962C8B-B14F-4D97-AF65-F5344CB8AC3E}">
        <p14:creationId xmlns:p14="http://schemas.microsoft.com/office/powerpoint/2010/main" val="137582414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12"/>
          <p:cNvSpPr>
            <a:spLocks/>
          </p:cNvSpPr>
          <p:nvPr/>
        </p:nvSpPr>
        <p:spPr bwMode="auto">
          <a:xfrm>
            <a:off x="4957154" y="824119"/>
            <a:ext cx="2300053" cy="3994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2286000">
              <a:lnSpc>
                <a:spcPts val="3700"/>
              </a:lnSpc>
            </a:pPr>
            <a:r>
              <a:rPr lang="en-US" altLang="zh-CN"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rPr>
              <a:t>Sudoku Solver</a:t>
            </a:r>
            <a:endParaRPr lang="en-US"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endParaRPr>
          </a:p>
        </p:txBody>
      </p:sp>
      <p:sp>
        <p:nvSpPr>
          <p:cNvPr id="14" name="Rectangle 13"/>
          <p:cNvSpPr>
            <a:spLocks/>
          </p:cNvSpPr>
          <p:nvPr/>
        </p:nvSpPr>
        <p:spPr bwMode="auto">
          <a:xfrm>
            <a:off x="4911985" y="310011"/>
            <a:ext cx="2390398" cy="661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91440" tIns="137160" rIns="91440" bIns="45720" anchor="ctr" anchorCtr="0">
            <a:spAutoFit/>
          </a:bodyPr>
          <a:lstStyle/>
          <a:p>
            <a:pPr algn="ctr" defTabSz="2286000">
              <a:lnSpc>
                <a:spcPts val="3700"/>
              </a:lnSpc>
            </a:pPr>
            <a:r>
              <a:rPr lang="zh-CN" alt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rPr>
              <a:t>数独求解</a:t>
            </a:r>
            <a:endParaRPr 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endParaRPr>
          </a:p>
        </p:txBody>
      </p:sp>
      <p:sp>
        <p:nvSpPr>
          <p:cNvPr id="2" name="文本框 1">
            <a:extLst>
              <a:ext uri="{FF2B5EF4-FFF2-40B4-BE49-F238E27FC236}">
                <a16:creationId xmlns:a16="http://schemas.microsoft.com/office/drawing/2014/main" id="{BDE294F6-98A5-4F71-86D7-D849347BFCC0}"/>
              </a:ext>
            </a:extLst>
          </p:cNvPr>
          <p:cNvSpPr txBox="1"/>
          <p:nvPr/>
        </p:nvSpPr>
        <p:spPr>
          <a:xfrm>
            <a:off x="873760" y="1503952"/>
            <a:ext cx="3657600" cy="584775"/>
          </a:xfrm>
          <a:prstGeom prst="rect">
            <a:avLst/>
          </a:prstGeom>
          <a:noFill/>
        </p:spPr>
        <p:txBody>
          <a:bodyPr wrap="square" rtlCol="0">
            <a:spAutoFit/>
          </a:bodyPr>
          <a:lstStyle/>
          <a:p>
            <a:pPr marL="457200" indent="-457200">
              <a:buFont typeface="Wingdings" panose="05000000000000000000" pitchFamily="2" charset="2"/>
              <a:buChar char="p"/>
            </a:pPr>
            <a:r>
              <a:rPr lang="zh-CN" altLang="en-US" sz="3200" b="1" dirty="0"/>
              <a:t>模拟技巧</a:t>
            </a:r>
          </a:p>
        </p:txBody>
      </p:sp>
      <p:sp>
        <p:nvSpPr>
          <p:cNvPr id="3" name="文本框 2">
            <a:extLst>
              <a:ext uri="{FF2B5EF4-FFF2-40B4-BE49-F238E27FC236}">
                <a16:creationId xmlns:a16="http://schemas.microsoft.com/office/drawing/2014/main" id="{C593C5ED-0D9F-4EAA-B1B5-D0C0D55E4878}"/>
              </a:ext>
            </a:extLst>
          </p:cNvPr>
          <p:cNvSpPr txBox="1"/>
          <p:nvPr/>
        </p:nvSpPr>
        <p:spPr>
          <a:xfrm>
            <a:off x="873760" y="2210647"/>
            <a:ext cx="11013440" cy="391402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b="1" dirty="0"/>
              <a:t>宫、行、列摒除</a:t>
            </a:r>
            <a:endParaRPr lang="en-US" altLang="zh-CN" sz="2400" b="1" dirty="0"/>
          </a:p>
          <a:p>
            <a:pPr marL="342900" indent="-342900">
              <a:lnSpc>
                <a:spcPct val="150000"/>
              </a:lnSpc>
              <a:buFont typeface="Arial" panose="020B0604020202020204" pitchFamily="34" charset="0"/>
              <a:buChar char="•"/>
            </a:pPr>
            <a:r>
              <a:rPr lang="zh-CN" altLang="en-US" sz="2400" dirty="0"/>
              <a:t>原理：对于一个九宫格，也许已经填充的数字不到</a:t>
            </a:r>
            <a:r>
              <a:rPr lang="en-US" altLang="zh-CN" sz="2400" dirty="0"/>
              <a:t>8</a:t>
            </a:r>
            <a:r>
              <a:rPr lang="zh-CN" altLang="en-US" sz="2400" dirty="0"/>
              <a:t>个，存在某个数之可能出现在九宫格的某一个位置上，我们同样可以将该位置的数确定下来。</a:t>
            </a:r>
          </a:p>
          <a:p>
            <a:pPr marL="342900" indent="-342900">
              <a:lnSpc>
                <a:spcPct val="150000"/>
              </a:lnSpc>
              <a:buFont typeface="Arial" panose="020B0604020202020204" pitchFamily="34" charset="0"/>
              <a:buChar char="•"/>
            </a:pPr>
            <a:r>
              <a:rPr lang="zh-CN" altLang="en-US" sz="2400" dirty="0"/>
              <a:t>对于宫摒除，首先选定一个位置，对该位置所在的九宫格中除了该位置的其他所有位置的</a:t>
            </a:r>
            <a:r>
              <a:rPr lang="en-US" altLang="zh-CN" sz="2400" dirty="0" err="1"/>
              <a:t>possible_data</a:t>
            </a:r>
            <a:r>
              <a:rPr lang="zh-CN" altLang="en-US" sz="2400" dirty="0"/>
              <a:t>数组求并集的到</a:t>
            </a:r>
            <a:r>
              <a:rPr lang="en-US" altLang="zh-CN" sz="2400" dirty="0" err="1"/>
              <a:t>all_possible_data</a:t>
            </a:r>
            <a:r>
              <a:rPr lang="zh-CN" altLang="en-US" sz="2400" dirty="0"/>
              <a:t>，再用该位置的</a:t>
            </a:r>
            <a:r>
              <a:rPr lang="en-US" altLang="zh-CN" sz="2400" dirty="0" err="1"/>
              <a:t>possible_data</a:t>
            </a:r>
            <a:r>
              <a:rPr lang="zh-CN" altLang="en-US" sz="2400" dirty="0"/>
              <a:t>和</a:t>
            </a:r>
            <a:r>
              <a:rPr lang="en-US" altLang="zh-CN" sz="2400" dirty="0" err="1"/>
              <a:t>all_possible_data</a:t>
            </a:r>
            <a:r>
              <a:rPr lang="zh-CN" altLang="en-US" sz="2400" dirty="0"/>
              <a:t>做差集，如果做完差集后得到的元素只有一个，那么将该元素填入该位置，并且更新所有的</a:t>
            </a:r>
            <a:r>
              <a:rPr lang="en-US" altLang="zh-CN" sz="2400" dirty="0" err="1"/>
              <a:t>possible_data</a:t>
            </a:r>
            <a:r>
              <a:rPr lang="zh-CN" altLang="en-US" sz="2400" dirty="0"/>
              <a:t>。</a:t>
            </a:r>
          </a:p>
        </p:txBody>
      </p:sp>
    </p:spTree>
    <p:extLst>
      <p:ext uri="{BB962C8B-B14F-4D97-AF65-F5344CB8AC3E}">
        <p14:creationId xmlns:p14="http://schemas.microsoft.com/office/powerpoint/2010/main" val="363338426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12"/>
          <p:cNvSpPr>
            <a:spLocks/>
          </p:cNvSpPr>
          <p:nvPr/>
        </p:nvSpPr>
        <p:spPr bwMode="auto">
          <a:xfrm>
            <a:off x="4957154" y="824119"/>
            <a:ext cx="2300053" cy="3994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2286000">
              <a:lnSpc>
                <a:spcPts val="3700"/>
              </a:lnSpc>
            </a:pPr>
            <a:r>
              <a:rPr lang="en-US" altLang="zh-CN"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rPr>
              <a:t>Sudoku Solver</a:t>
            </a:r>
            <a:endParaRPr lang="en-US"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endParaRPr>
          </a:p>
        </p:txBody>
      </p:sp>
      <p:sp>
        <p:nvSpPr>
          <p:cNvPr id="14" name="Rectangle 13"/>
          <p:cNvSpPr>
            <a:spLocks/>
          </p:cNvSpPr>
          <p:nvPr/>
        </p:nvSpPr>
        <p:spPr bwMode="auto">
          <a:xfrm>
            <a:off x="4911985" y="310011"/>
            <a:ext cx="2390398" cy="661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91440" tIns="137160" rIns="91440" bIns="45720" anchor="ctr" anchorCtr="0">
            <a:spAutoFit/>
          </a:bodyPr>
          <a:lstStyle/>
          <a:p>
            <a:pPr algn="ctr" defTabSz="2286000">
              <a:lnSpc>
                <a:spcPts val="3700"/>
              </a:lnSpc>
            </a:pPr>
            <a:r>
              <a:rPr lang="zh-CN" alt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rPr>
              <a:t>数独求解</a:t>
            </a:r>
            <a:endParaRPr 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endParaRPr>
          </a:p>
        </p:txBody>
      </p:sp>
      <p:sp>
        <p:nvSpPr>
          <p:cNvPr id="2" name="文本框 1">
            <a:extLst>
              <a:ext uri="{FF2B5EF4-FFF2-40B4-BE49-F238E27FC236}">
                <a16:creationId xmlns:a16="http://schemas.microsoft.com/office/drawing/2014/main" id="{BDE294F6-98A5-4F71-86D7-D849347BFCC0}"/>
              </a:ext>
            </a:extLst>
          </p:cNvPr>
          <p:cNvSpPr txBox="1"/>
          <p:nvPr/>
        </p:nvSpPr>
        <p:spPr>
          <a:xfrm>
            <a:off x="873760" y="1503952"/>
            <a:ext cx="3657600" cy="584775"/>
          </a:xfrm>
          <a:prstGeom prst="rect">
            <a:avLst/>
          </a:prstGeom>
          <a:noFill/>
        </p:spPr>
        <p:txBody>
          <a:bodyPr wrap="square" rtlCol="0">
            <a:spAutoFit/>
          </a:bodyPr>
          <a:lstStyle/>
          <a:p>
            <a:pPr marL="457200" indent="-457200">
              <a:buFont typeface="Wingdings" panose="05000000000000000000" pitchFamily="2" charset="2"/>
              <a:buChar char="p"/>
            </a:pPr>
            <a:r>
              <a:rPr lang="zh-CN" altLang="en-US" sz="3200" b="1" dirty="0"/>
              <a:t>模拟技巧</a:t>
            </a:r>
          </a:p>
        </p:txBody>
      </p:sp>
      <p:sp>
        <p:nvSpPr>
          <p:cNvPr id="3" name="文本框 2">
            <a:extLst>
              <a:ext uri="{FF2B5EF4-FFF2-40B4-BE49-F238E27FC236}">
                <a16:creationId xmlns:a16="http://schemas.microsoft.com/office/drawing/2014/main" id="{C593C5ED-0D9F-4EAA-B1B5-D0C0D55E4878}"/>
              </a:ext>
            </a:extLst>
          </p:cNvPr>
          <p:cNvSpPr txBox="1"/>
          <p:nvPr/>
        </p:nvSpPr>
        <p:spPr>
          <a:xfrm>
            <a:off x="873760" y="2210647"/>
            <a:ext cx="11013440" cy="280602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b="1" dirty="0"/>
              <a:t>唯一余数</a:t>
            </a:r>
            <a:endParaRPr lang="en-US" altLang="zh-CN" sz="2400" b="1" dirty="0"/>
          </a:p>
          <a:p>
            <a:pPr marL="342900" indent="-342900">
              <a:lnSpc>
                <a:spcPct val="150000"/>
              </a:lnSpc>
              <a:buFont typeface="Arial" panose="020B0604020202020204" pitchFamily="34" charset="0"/>
              <a:buChar char="•"/>
            </a:pPr>
            <a:r>
              <a:rPr lang="zh-CN" altLang="en-US" sz="2400" dirty="0"/>
              <a:t>原理：计算某格的等位群格位中已经出现过哪些数，如果已经出现了</a:t>
            </a:r>
            <a:r>
              <a:rPr lang="en-US" altLang="zh-CN" sz="2400" dirty="0"/>
              <a:t>1-9</a:t>
            </a:r>
            <a:r>
              <a:rPr lang="zh-CN" altLang="en-US" sz="2400" dirty="0"/>
              <a:t>中的</a:t>
            </a:r>
            <a:r>
              <a:rPr lang="en-US" altLang="zh-CN" sz="2400" dirty="0"/>
              <a:t>8</a:t>
            </a:r>
            <a:r>
              <a:rPr lang="zh-CN" altLang="en-US" sz="2400" dirty="0"/>
              <a:t>个数，那么该格就是第</a:t>
            </a:r>
            <a:r>
              <a:rPr lang="en-US" altLang="zh-CN" sz="2400" dirty="0"/>
              <a:t>9</a:t>
            </a:r>
            <a:r>
              <a:rPr lang="zh-CN" altLang="en-US" sz="2400" dirty="0"/>
              <a:t>个数。</a:t>
            </a:r>
            <a:endParaRPr lang="en-US" altLang="zh-CN" sz="2400" dirty="0"/>
          </a:p>
          <a:p>
            <a:pPr marL="342900" indent="-342900">
              <a:lnSpc>
                <a:spcPct val="150000"/>
              </a:lnSpc>
              <a:buFont typeface="Arial" panose="020B0604020202020204" pitchFamily="34" charset="0"/>
              <a:buChar char="•"/>
            </a:pPr>
            <a:r>
              <a:rPr lang="zh-CN" altLang="en-US" sz="2400" dirty="0"/>
              <a:t>实现上实际和唯一数法相同，满足唯一余数的数的</a:t>
            </a:r>
            <a:r>
              <a:rPr lang="en-US" altLang="zh-CN" sz="2400" dirty="0" err="1"/>
              <a:t>possible_data</a:t>
            </a:r>
            <a:r>
              <a:rPr lang="zh-CN" altLang="en-US" sz="2400" dirty="0"/>
              <a:t>中元素一定只有一个，因此同样只需要找到</a:t>
            </a:r>
            <a:r>
              <a:rPr lang="en-US" altLang="zh-CN" sz="2400" dirty="0" err="1"/>
              <a:t>possible_data</a:t>
            </a:r>
            <a:r>
              <a:rPr lang="zh-CN" altLang="en-US" sz="2400" dirty="0"/>
              <a:t>中只含有一个数的格子即可。</a:t>
            </a:r>
          </a:p>
        </p:txBody>
      </p:sp>
    </p:spTree>
    <p:extLst>
      <p:ext uri="{BB962C8B-B14F-4D97-AF65-F5344CB8AC3E}">
        <p14:creationId xmlns:p14="http://schemas.microsoft.com/office/powerpoint/2010/main" val="37147055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12"/>
          <p:cNvSpPr>
            <a:spLocks/>
          </p:cNvSpPr>
          <p:nvPr/>
        </p:nvSpPr>
        <p:spPr bwMode="auto">
          <a:xfrm>
            <a:off x="4957154" y="824119"/>
            <a:ext cx="2300053" cy="3994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2286000">
              <a:lnSpc>
                <a:spcPts val="3700"/>
              </a:lnSpc>
            </a:pPr>
            <a:r>
              <a:rPr lang="en-US" altLang="zh-CN"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rPr>
              <a:t>Sudoku Solver</a:t>
            </a:r>
            <a:endParaRPr lang="en-US"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endParaRPr>
          </a:p>
        </p:txBody>
      </p:sp>
      <p:sp>
        <p:nvSpPr>
          <p:cNvPr id="14" name="Rectangle 13"/>
          <p:cNvSpPr>
            <a:spLocks/>
          </p:cNvSpPr>
          <p:nvPr/>
        </p:nvSpPr>
        <p:spPr bwMode="auto">
          <a:xfrm>
            <a:off x="4911985" y="310011"/>
            <a:ext cx="2390398" cy="661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91440" tIns="137160" rIns="91440" bIns="45720" anchor="ctr" anchorCtr="0">
            <a:spAutoFit/>
          </a:bodyPr>
          <a:lstStyle/>
          <a:p>
            <a:pPr algn="ctr" defTabSz="2286000">
              <a:lnSpc>
                <a:spcPts val="3700"/>
              </a:lnSpc>
            </a:pPr>
            <a:r>
              <a:rPr lang="zh-CN" alt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rPr>
              <a:t>数独求解</a:t>
            </a:r>
            <a:endParaRPr 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endParaRPr>
          </a:p>
        </p:txBody>
      </p:sp>
      <p:sp>
        <p:nvSpPr>
          <p:cNvPr id="2" name="文本框 1">
            <a:extLst>
              <a:ext uri="{FF2B5EF4-FFF2-40B4-BE49-F238E27FC236}">
                <a16:creationId xmlns:a16="http://schemas.microsoft.com/office/drawing/2014/main" id="{BDE294F6-98A5-4F71-86D7-D849347BFCC0}"/>
              </a:ext>
            </a:extLst>
          </p:cNvPr>
          <p:cNvSpPr txBox="1"/>
          <p:nvPr/>
        </p:nvSpPr>
        <p:spPr>
          <a:xfrm>
            <a:off x="873760" y="1503952"/>
            <a:ext cx="3657600" cy="584775"/>
          </a:xfrm>
          <a:prstGeom prst="rect">
            <a:avLst/>
          </a:prstGeom>
          <a:noFill/>
        </p:spPr>
        <p:txBody>
          <a:bodyPr wrap="square" rtlCol="0">
            <a:spAutoFit/>
          </a:bodyPr>
          <a:lstStyle/>
          <a:p>
            <a:pPr marL="457200" indent="-457200">
              <a:buFont typeface="Wingdings" panose="05000000000000000000" pitchFamily="2" charset="2"/>
              <a:buChar char="p"/>
            </a:pPr>
            <a:r>
              <a:rPr lang="zh-CN" altLang="en-US" sz="3200" b="1" dirty="0"/>
              <a:t>模拟技巧</a:t>
            </a:r>
          </a:p>
        </p:txBody>
      </p:sp>
      <p:sp>
        <p:nvSpPr>
          <p:cNvPr id="3" name="文本框 2">
            <a:extLst>
              <a:ext uri="{FF2B5EF4-FFF2-40B4-BE49-F238E27FC236}">
                <a16:creationId xmlns:a16="http://schemas.microsoft.com/office/drawing/2014/main" id="{C593C5ED-0D9F-4EAA-B1B5-D0C0D55E4878}"/>
              </a:ext>
            </a:extLst>
          </p:cNvPr>
          <p:cNvSpPr txBox="1"/>
          <p:nvPr/>
        </p:nvSpPr>
        <p:spPr>
          <a:xfrm>
            <a:off x="873760" y="2210647"/>
            <a:ext cx="11013440" cy="391402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b="1" dirty="0"/>
              <a:t>区块摒除</a:t>
            </a:r>
            <a:endParaRPr lang="en-US" altLang="zh-CN" sz="2400" b="1" dirty="0"/>
          </a:p>
          <a:p>
            <a:pPr marL="342900" indent="-342900">
              <a:lnSpc>
                <a:spcPct val="150000"/>
              </a:lnSpc>
              <a:buFont typeface="Arial" panose="020B0604020202020204" pitchFamily="34" charset="0"/>
              <a:buChar char="•"/>
            </a:pPr>
            <a:r>
              <a:rPr lang="zh-CN" altLang="en-US" sz="2400" dirty="0"/>
              <a:t>原理：区块摒除就是寻找在某个九宫格内，是否存在某个数只能出现在某一行或者某一列，如果是的话，将该行或该列中除了该九宫格之外的格子的可能填入的数中排除这个数。</a:t>
            </a:r>
            <a:endParaRPr lang="en-US" altLang="zh-CN" sz="2400" dirty="0"/>
          </a:p>
          <a:p>
            <a:pPr marL="342900" indent="-342900">
              <a:lnSpc>
                <a:spcPct val="150000"/>
              </a:lnSpc>
              <a:buFont typeface="Arial" panose="020B0604020202020204" pitchFamily="34" charset="0"/>
              <a:buChar char="•"/>
            </a:pPr>
            <a:r>
              <a:rPr lang="zh-CN" altLang="en-US" sz="2400" dirty="0"/>
              <a:t>对于每个九宫格的每一行每一列进行检查，是否存在某个数只能出现在这一行或者这一列，如果存在，将该行或该列的除了九宫格外的所有格子的</a:t>
            </a:r>
            <a:r>
              <a:rPr lang="en-US" altLang="zh-CN" sz="2400" dirty="0" err="1"/>
              <a:t>possible_data</a:t>
            </a:r>
            <a:r>
              <a:rPr lang="zh-CN" altLang="en-US" sz="2400" dirty="0"/>
              <a:t>都删除这个数。</a:t>
            </a:r>
          </a:p>
        </p:txBody>
      </p:sp>
    </p:spTree>
    <p:extLst>
      <p:ext uri="{BB962C8B-B14F-4D97-AF65-F5344CB8AC3E}">
        <p14:creationId xmlns:p14="http://schemas.microsoft.com/office/powerpoint/2010/main" val="218559347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12"/>
          <p:cNvSpPr>
            <a:spLocks/>
          </p:cNvSpPr>
          <p:nvPr/>
        </p:nvSpPr>
        <p:spPr bwMode="auto">
          <a:xfrm>
            <a:off x="4957154" y="824119"/>
            <a:ext cx="2300053" cy="3994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2286000">
              <a:lnSpc>
                <a:spcPts val="3700"/>
              </a:lnSpc>
            </a:pPr>
            <a:r>
              <a:rPr lang="en-US" altLang="zh-CN"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rPr>
              <a:t>Sudoku Solver</a:t>
            </a:r>
            <a:endParaRPr lang="en-US"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endParaRPr>
          </a:p>
        </p:txBody>
      </p:sp>
      <p:sp>
        <p:nvSpPr>
          <p:cNvPr id="14" name="Rectangle 13"/>
          <p:cNvSpPr>
            <a:spLocks/>
          </p:cNvSpPr>
          <p:nvPr/>
        </p:nvSpPr>
        <p:spPr bwMode="auto">
          <a:xfrm>
            <a:off x="4911985" y="310011"/>
            <a:ext cx="2390398" cy="661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91440" tIns="137160" rIns="91440" bIns="45720" anchor="ctr" anchorCtr="0">
            <a:spAutoFit/>
          </a:bodyPr>
          <a:lstStyle/>
          <a:p>
            <a:pPr algn="ctr" defTabSz="2286000">
              <a:lnSpc>
                <a:spcPts val="3700"/>
              </a:lnSpc>
            </a:pPr>
            <a:r>
              <a:rPr lang="zh-CN" alt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rPr>
              <a:t>数独求解</a:t>
            </a:r>
            <a:endParaRPr 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endParaRPr>
          </a:p>
        </p:txBody>
      </p:sp>
      <p:sp>
        <p:nvSpPr>
          <p:cNvPr id="2" name="文本框 1">
            <a:extLst>
              <a:ext uri="{FF2B5EF4-FFF2-40B4-BE49-F238E27FC236}">
                <a16:creationId xmlns:a16="http://schemas.microsoft.com/office/drawing/2014/main" id="{BDE294F6-98A5-4F71-86D7-D849347BFCC0}"/>
              </a:ext>
            </a:extLst>
          </p:cNvPr>
          <p:cNvSpPr txBox="1"/>
          <p:nvPr/>
        </p:nvSpPr>
        <p:spPr>
          <a:xfrm>
            <a:off x="873760" y="1503952"/>
            <a:ext cx="3657600" cy="584775"/>
          </a:xfrm>
          <a:prstGeom prst="rect">
            <a:avLst/>
          </a:prstGeom>
          <a:noFill/>
        </p:spPr>
        <p:txBody>
          <a:bodyPr wrap="square" rtlCol="0">
            <a:spAutoFit/>
          </a:bodyPr>
          <a:lstStyle/>
          <a:p>
            <a:pPr marL="457200" indent="-457200">
              <a:buFont typeface="Wingdings" panose="05000000000000000000" pitchFamily="2" charset="2"/>
              <a:buChar char="p"/>
            </a:pPr>
            <a:r>
              <a:rPr lang="zh-CN" altLang="en-US" sz="3200" b="1" dirty="0"/>
              <a:t>模拟技巧</a:t>
            </a:r>
          </a:p>
        </p:txBody>
      </p:sp>
      <p:sp>
        <p:nvSpPr>
          <p:cNvPr id="3" name="文本框 2">
            <a:extLst>
              <a:ext uri="{FF2B5EF4-FFF2-40B4-BE49-F238E27FC236}">
                <a16:creationId xmlns:a16="http://schemas.microsoft.com/office/drawing/2014/main" id="{C593C5ED-0D9F-4EAA-B1B5-D0C0D55E4878}"/>
              </a:ext>
            </a:extLst>
          </p:cNvPr>
          <p:cNvSpPr txBox="1"/>
          <p:nvPr/>
        </p:nvSpPr>
        <p:spPr>
          <a:xfrm>
            <a:off x="873760" y="2210647"/>
            <a:ext cx="11013440" cy="336002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b="1" dirty="0"/>
              <a:t>数对法</a:t>
            </a:r>
            <a:endParaRPr lang="en-US" altLang="zh-CN" sz="2400" b="1" dirty="0"/>
          </a:p>
          <a:p>
            <a:pPr marL="342900" indent="-342900">
              <a:lnSpc>
                <a:spcPct val="150000"/>
              </a:lnSpc>
              <a:buFont typeface="Arial" panose="020B0604020202020204" pitchFamily="34" charset="0"/>
              <a:buChar char="•"/>
            </a:pPr>
            <a:r>
              <a:rPr lang="zh-CN" altLang="en-US" sz="2400" dirty="0"/>
              <a:t>原理：对于某个九宫格或者某一行或者某一列，如果存在两个格子，他们可能填入的数相同且只有两个，因此我们可以从其他等位群格位的</a:t>
            </a:r>
            <a:r>
              <a:rPr lang="en-US" altLang="zh-CN" sz="2400" dirty="0" err="1"/>
              <a:t>possible_data</a:t>
            </a:r>
            <a:r>
              <a:rPr lang="zh-CN" altLang="en-US" sz="2400" dirty="0"/>
              <a:t>中删除这两个元素，从而缩小</a:t>
            </a:r>
            <a:r>
              <a:rPr lang="en-US" altLang="zh-CN" sz="2400" dirty="0" err="1"/>
              <a:t>possible_data</a:t>
            </a:r>
            <a:r>
              <a:rPr lang="zh-CN" altLang="en-US" sz="2400" dirty="0"/>
              <a:t>的范围。</a:t>
            </a:r>
            <a:endParaRPr lang="en-US" altLang="zh-CN" sz="2400" dirty="0"/>
          </a:p>
          <a:p>
            <a:pPr marL="342900" indent="-342900">
              <a:lnSpc>
                <a:spcPct val="150000"/>
              </a:lnSpc>
              <a:buFont typeface="Arial" panose="020B0604020202020204" pitchFamily="34" charset="0"/>
              <a:buChar char="•"/>
            </a:pPr>
            <a:r>
              <a:rPr lang="zh-CN" altLang="en-US" sz="2400" dirty="0"/>
              <a:t>寻找每一行每一列每个九宫格中存在的数对，并且更新数对的等位群格位的</a:t>
            </a:r>
            <a:r>
              <a:rPr lang="en-US" altLang="zh-CN" sz="2400" dirty="0" err="1"/>
              <a:t>possible_data</a:t>
            </a:r>
            <a:r>
              <a:rPr lang="zh-CN" altLang="en-US" sz="2400" dirty="0"/>
              <a:t>。</a:t>
            </a:r>
          </a:p>
        </p:txBody>
      </p:sp>
    </p:spTree>
    <p:extLst>
      <p:ext uri="{BB962C8B-B14F-4D97-AF65-F5344CB8AC3E}">
        <p14:creationId xmlns:p14="http://schemas.microsoft.com/office/powerpoint/2010/main" val="416044529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Table 1993"/>
          <p:cNvGraphicFramePr/>
          <p:nvPr>
            <p:extLst>
              <p:ext uri="{D42A27DB-BD31-4B8C-83A1-F6EECF244321}">
                <p14:modId xmlns:p14="http://schemas.microsoft.com/office/powerpoint/2010/main" val="354633099"/>
              </p:ext>
            </p:extLst>
          </p:nvPr>
        </p:nvGraphicFramePr>
        <p:xfrm>
          <a:off x="1313130" y="1954613"/>
          <a:ext cx="9405671" cy="4079268"/>
        </p:xfrm>
        <a:graphic>
          <a:graphicData uri="http://schemas.openxmlformats.org/drawingml/2006/table">
            <a:tbl>
              <a:tblPr firstRow="1" firstCol="1" lastRow="1" bandRow="1">
                <a:tableStyleId>{0E3FDE45-AF77-4B5C-9715-49D594BDF05E}</a:tableStyleId>
              </a:tblPr>
              <a:tblGrid>
                <a:gridCol w="2333983">
                  <a:extLst>
                    <a:ext uri="{9D8B030D-6E8A-4147-A177-3AD203B41FA5}">
                      <a16:colId xmlns:a16="http://schemas.microsoft.com/office/drawing/2014/main" val="20000"/>
                    </a:ext>
                  </a:extLst>
                </a:gridCol>
                <a:gridCol w="2368852">
                  <a:extLst>
                    <a:ext uri="{9D8B030D-6E8A-4147-A177-3AD203B41FA5}">
                      <a16:colId xmlns:a16="http://schemas.microsoft.com/office/drawing/2014/main" val="20001"/>
                    </a:ext>
                  </a:extLst>
                </a:gridCol>
                <a:gridCol w="2351418">
                  <a:extLst>
                    <a:ext uri="{9D8B030D-6E8A-4147-A177-3AD203B41FA5}">
                      <a16:colId xmlns:a16="http://schemas.microsoft.com/office/drawing/2014/main" val="20002"/>
                    </a:ext>
                  </a:extLst>
                </a:gridCol>
                <a:gridCol w="2351418">
                  <a:extLst>
                    <a:ext uri="{9D8B030D-6E8A-4147-A177-3AD203B41FA5}">
                      <a16:colId xmlns:a16="http://schemas.microsoft.com/office/drawing/2014/main" val="20003"/>
                    </a:ext>
                  </a:extLst>
                </a:gridCol>
              </a:tblGrid>
              <a:tr h="611544">
                <a:tc>
                  <a:txBody>
                    <a:bodyPr/>
                    <a:lstStyle/>
                    <a:p>
                      <a:pPr lvl="0" algn="ctr" defTabSz="914400">
                        <a:defRPr sz="3600" spc="0">
                          <a:latin typeface="Rajdhani"/>
                          <a:ea typeface="Rajdhani"/>
                          <a:cs typeface="Rajdhani"/>
                          <a:sym typeface="Rajdhani"/>
                        </a:defRPr>
                      </a:pPr>
                      <a:endParaRPr lang="en-US" sz="1800" b="1" i="0" dirty="0">
                        <a:solidFill>
                          <a:schemeClr val="bg1"/>
                        </a:solidFill>
                        <a:latin typeface="+mn-ea"/>
                        <a:ea typeface="+mn-ea"/>
                        <a:cs typeface="Segoe UI Historic" panose="020B0502040204020203" pitchFamily="34" charset="0"/>
                        <a:sym typeface="+mn-lt"/>
                      </a:endParaRPr>
                    </a:p>
                  </a:txBody>
                  <a:tcPr marL="20698" marR="20698" marT="20704" marB="20704" anchor="ctr" horzOverflow="overflow">
                    <a:solidFill>
                      <a:srgbClr val="000000"/>
                    </a:solidFill>
                  </a:tcPr>
                </a:tc>
                <a:tc>
                  <a:txBody>
                    <a:bodyPr/>
                    <a:lstStyle/>
                    <a:p>
                      <a:pPr lvl="0" algn="ctr" defTabSz="914400">
                        <a:defRPr sz="1800" b="0" spc="0">
                          <a:solidFill>
                            <a:srgbClr val="000000"/>
                          </a:solidFill>
                        </a:defRPr>
                      </a:pPr>
                      <a:r>
                        <a:rPr lang="zh-CN" altLang="en-US" sz="1800" b="1" i="0" dirty="0">
                          <a:solidFill>
                            <a:schemeClr val="bg1"/>
                          </a:solidFill>
                          <a:latin typeface="+mn-ea"/>
                          <a:ea typeface="+mn-ea"/>
                          <a:sym typeface="+mn-lt"/>
                        </a:rPr>
                        <a:t>暴力求解</a:t>
                      </a:r>
                      <a:endParaRPr lang="en-US" sz="1800" b="1" i="0" dirty="0">
                        <a:solidFill>
                          <a:schemeClr val="bg1"/>
                        </a:solidFill>
                        <a:latin typeface="+mn-ea"/>
                        <a:ea typeface="+mn-ea"/>
                        <a:cs typeface="Segoe UI Historic" panose="020B0502040204020203" pitchFamily="34" charset="0"/>
                        <a:sym typeface="+mn-lt"/>
                      </a:endParaRPr>
                    </a:p>
                  </a:txBody>
                  <a:tcPr marL="20698" marR="20698" marT="20704" marB="20704" anchor="ctr" horzOverflow="overflow">
                    <a:solidFill>
                      <a:srgbClr val="000000"/>
                    </a:solidFill>
                  </a:tcPr>
                </a:tc>
                <a:tc>
                  <a:txBody>
                    <a:bodyPr/>
                    <a:lstStyle/>
                    <a:p>
                      <a:pPr lvl="0" algn="ctr" defTabSz="914400">
                        <a:defRPr sz="1800" b="0" spc="0">
                          <a:solidFill>
                            <a:srgbClr val="000000"/>
                          </a:solidFill>
                        </a:defRPr>
                      </a:pPr>
                      <a:r>
                        <a:rPr lang="zh-CN" altLang="en-US" sz="1800" b="1" i="0" dirty="0">
                          <a:solidFill>
                            <a:schemeClr val="bg1"/>
                          </a:solidFill>
                          <a:latin typeface="+mn-ea"/>
                          <a:ea typeface="+mn-ea"/>
                          <a:sym typeface="+mn-lt"/>
                        </a:rPr>
                        <a:t>线性规划</a:t>
                      </a:r>
                      <a:endParaRPr lang="en-US" sz="1800" b="1" i="0" dirty="0">
                        <a:solidFill>
                          <a:schemeClr val="bg1"/>
                        </a:solidFill>
                        <a:latin typeface="+mn-ea"/>
                        <a:ea typeface="+mn-ea"/>
                        <a:cs typeface="Segoe UI Historic" panose="020B0502040204020203" pitchFamily="34" charset="0"/>
                        <a:sym typeface="+mn-lt"/>
                      </a:endParaRPr>
                    </a:p>
                  </a:txBody>
                  <a:tcPr marL="20698" marR="20698" marT="20704" marB="20704" anchor="ctr" horzOverflow="overflow">
                    <a:solidFill>
                      <a:srgbClr val="000000"/>
                    </a:solidFill>
                  </a:tcPr>
                </a:tc>
                <a:tc>
                  <a:txBody>
                    <a:bodyPr/>
                    <a:lstStyle/>
                    <a:p>
                      <a:pPr lvl="0" algn="ctr" defTabSz="914400">
                        <a:defRPr sz="1800" b="0" spc="0">
                          <a:solidFill>
                            <a:srgbClr val="000000"/>
                          </a:solidFill>
                        </a:defRPr>
                      </a:pPr>
                      <a:r>
                        <a:rPr lang="zh-CN" altLang="en-US" sz="1800" b="1" i="0" dirty="0">
                          <a:solidFill>
                            <a:schemeClr val="bg1"/>
                          </a:solidFill>
                          <a:latin typeface="+mn-ea"/>
                          <a:ea typeface="+mn-ea"/>
                          <a:cs typeface="Segoe UI Historic" panose="020B0502040204020203" pitchFamily="34" charset="0"/>
                          <a:sym typeface="+mn-lt"/>
                        </a:rPr>
                        <a:t>多技巧模拟</a:t>
                      </a:r>
                      <a:endParaRPr lang="en-US" sz="1800" b="1" i="0" dirty="0">
                        <a:solidFill>
                          <a:schemeClr val="bg1"/>
                        </a:solidFill>
                        <a:latin typeface="+mn-ea"/>
                        <a:ea typeface="+mn-ea"/>
                        <a:cs typeface="Segoe UI Historic" panose="020B0502040204020203" pitchFamily="34" charset="0"/>
                        <a:sym typeface="+mn-lt"/>
                      </a:endParaRPr>
                    </a:p>
                  </a:txBody>
                  <a:tcPr marL="20698" marR="20698" marT="20704" marB="20704" anchor="ctr" horzOverflow="overflow">
                    <a:solidFill>
                      <a:srgbClr val="000000"/>
                    </a:solidFill>
                  </a:tcPr>
                </a:tc>
                <a:extLst>
                  <a:ext uri="{0D108BD9-81ED-4DB2-BD59-A6C34878D82A}">
                    <a16:rowId xmlns:a16="http://schemas.microsoft.com/office/drawing/2014/main" val="10000"/>
                  </a:ext>
                </a:extLst>
              </a:tr>
              <a:tr h="476719">
                <a:tc>
                  <a:txBody>
                    <a:bodyPr/>
                    <a:lstStyle/>
                    <a:p>
                      <a:pPr lvl="0" algn="ctr" defTabSz="914400">
                        <a:defRPr sz="1800" b="0" spc="0">
                          <a:solidFill>
                            <a:srgbClr val="000000"/>
                          </a:solidFill>
                        </a:defRPr>
                      </a:pPr>
                      <a:r>
                        <a:rPr lang="zh-CN" altLang="en-US" sz="1800" b="1" i="0" dirty="0">
                          <a:solidFill>
                            <a:schemeClr val="tx1"/>
                          </a:solidFill>
                          <a:latin typeface="+mn-ea"/>
                          <a:ea typeface="+mn-ea"/>
                          <a:sym typeface="+mn-lt"/>
                        </a:rPr>
                        <a:t>数据</a:t>
                      </a:r>
                      <a:r>
                        <a:rPr lang="en-US" altLang="zh-CN" sz="1800" b="1" i="0" dirty="0">
                          <a:solidFill>
                            <a:schemeClr val="tx1"/>
                          </a:solidFill>
                          <a:latin typeface="+mn-ea"/>
                          <a:ea typeface="+mn-ea"/>
                          <a:sym typeface="+mn-lt"/>
                        </a:rPr>
                        <a:t>1</a:t>
                      </a:r>
                      <a:endParaRPr lang="en-US" sz="1800" b="1" i="0" dirty="0">
                        <a:solidFill>
                          <a:schemeClr val="tx1"/>
                        </a:solidFill>
                        <a:latin typeface="+mn-ea"/>
                        <a:ea typeface="+mn-ea"/>
                        <a:cs typeface="Segoe UI Historic" panose="020B0502040204020203" pitchFamily="34" charset="0"/>
                        <a:sym typeface="+mn-lt"/>
                      </a:endParaRPr>
                    </a:p>
                  </a:txBody>
                  <a:tcPr marL="20698" marR="20698" marT="20704" marB="20704" anchor="ctr" horzOverflow="overflow">
                    <a:solidFill>
                      <a:schemeClr val="accent2">
                        <a:alpha val="10000"/>
                      </a:schemeClr>
                    </a:solidFill>
                  </a:tcPr>
                </a:tc>
                <a:tc>
                  <a:txBody>
                    <a:bodyPr/>
                    <a:lstStyle/>
                    <a:p>
                      <a:pPr algn="ctr"/>
                      <a:r>
                        <a:rPr lang="en-US" sz="1800" b="0" i="0" dirty="0">
                          <a:solidFill>
                            <a:schemeClr val="tx1"/>
                          </a:solidFill>
                          <a:latin typeface="+mn-ea"/>
                          <a:ea typeface="+mn-ea"/>
                          <a:cs typeface="Segoe UI Historic" panose="020B0502040204020203" pitchFamily="34" charset="0"/>
                          <a:sym typeface="+mn-lt"/>
                        </a:rPr>
                        <a:t>0.38852</a:t>
                      </a:r>
                    </a:p>
                  </a:txBody>
                  <a:tcPr marL="20698" marR="20698" marT="20704" marB="20704" anchor="ctr" horzOverflow="overflow">
                    <a:solidFill>
                      <a:schemeClr val="accent2">
                        <a:alpha val="10000"/>
                      </a:schemeClr>
                    </a:solidFill>
                  </a:tcPr>
                </a:tc>
                <a:tc>
                  <a:txBody>
                    <a:bodyPr/>
                    <a:lstStyle/>
                    <a:p>
                      <a:pPr algn="ctr"/>
                      <a:endParaRPr lang="en-US" sz="1800" b="0" i="0" dirty="0">
                        <a:solidFill>
                          <a:schemeClr val="tx1"/>
                        </a:solidFill>
                        <a:latin typeface="+mn-ea"/>
                        <a:ea typeface="+mn-ea"/>
                        <a:cs typeface="Segoe UI Historic" panose="020B0502040204020203" pitchFamily="34" charset="0"/>
                        <a:sym typeface="+mn-lt"/>
                      </a:endParaRPr>
                    </a:p>
                  </a:txBody>
                  <a:tcPr marL="20698" marR="20698" marT="20704" marB="20704" anchor="ctr" horzOverflow="overflow">
                    <a:solidFill>
                      <a:schemeClr val="accent2">
                        <a:alpha val="10000"/>
                      </a:schemeClr>
                    </a:solidFill>
                  </a:tcPr>
                </a:tc>
                <a:tc>
                  <a:txBody>
                    <a:bodyPr/>
                    <a:lstStyle/>
                    <a:p>
                      <a:pPr algn="ctr"/>
                      <a:r>
                        <a:rPr lang="en-US" sz="1800" b="0" i="0" dirty="0">
                          <a:solidFill>
                            <a:schemeClr val="tx1"/>
                          </a:solidFill>
                          <a:latin typeface="+mn-ea"/>
                          <a:ea typeface="+mn-ea"/>
                          <a:cs typeface="Segoe UI Historic" panose="020B0502040204020203" pitchFamily="34" charset="0"/>
                          <a:sym typeface="+mn-lt"/>
                        </a:rPr>
                        <a:t>0.33013</a:t>
                      </a:r>
                    </a:p>
                  </a:txBody>
                  <a:tcPr marL="20698" marR="20698" marT="20704" marB="20704" anchor="ctr" horzOverflow="overflow">
                    <a:solidFill>
                      <a:schemeClr val="accent2">
                        <a:alpha val="10000"/>
                      </a:schemeClr>
                    </a:solidFill>
                  </a:tcPr>
                </a:tc>
                <a:extLst>
                  <a:ext uri="{0D108BD9-81ED-4DB2-BD59-A6C34878D82A}">
                    <a16:rowId xmlns:a16="http://schemas.microsoft.com/office/drawing/2014/main" val="10001"/>
                  </a:ext>
                </a:extLst>
              </a:tr>
              <a:tr h="476719">
                <a:tc>
                  <a:txBody>
                    <a:bodyPr/>
                    <a:lstStyle/>
                    <a:p>
                      <a:pPr lvl="0" algn="ctr" defTabSz="914400">
                        <a:defRPr sz="1800" b="0" spc="0">
                          <a:solidFill>
                            <a:srgbClr val="000000"/>
                          </a:solidFill>
                        </a:defRPr>
                      </a:pPr>
                      <a:r>
                        <a:rPr lang="zh-CN" altLang="en-US" sz="1800" b="1" i="0" dirty="0">
                          <a:solidFill>
                            <a:schemeClr val="tx1"/>
                          </a:solidFill>
                          <a:latin typeface="+mn-ea"/>
                          <a:ea typeface="+mn-ea"/>
                          <a:sym typeface="+mn-lt"/>
                        </a:rPr>
                        <a:t>数据</a:t>
                      </a:r>
                      <a:r>
                        <a:rPr lang="en-US" altLang="zh-CN" sz="1800" b="1" i="0" dirty="0">
                          <a:solidFill>
                            <a:schemeClr val="tx1"/>
                          </a:solidFill>
                          <a:latin typeface="+mn-ea"/>
                          <a:ea typeface="+mn-ea"/>
                          <a:sym typeface="+mn-lt"/>
                        </a:rPr>
                        <a:t>2</a:t>
                      </a:r>
                      <a:endParaRPr lang="en-US" altLang="zh-CN" sz="1800" b="1" i="0" dirty="0">
                        <a:solidFill>
                          <a:schemeClr val="tx1"/>
                        </a:solidFill>
                        <a:latin typeface="+mn-ea"/>
                        <a:ea typeface="+mn-ea"/>
                        <a:cs typeface="Segoe UI Historic" panose="020B0502040204020203" pitchFamily="34" charset="0"/>
                        <a:sym typeface="+mn-lt"/>
                      </a:endParaRPr>
                    </a:p>
                  </a:txBody>
                  <a:tcPr marL="20698" marR="20698" marT="20704" marB="20704" anchor="ctr" horzOverflow="overflow"/>
                </a:tc>
                <a:tc>
                  <a:txBody>
                    <a:bodyPr/>
                    <a:lstStyle/>
                    <a:p>
                      <a:pPr algn="ctr"/>
                      <a:r>
                        <a:rPr lang="en-US" sz="1800" b="0" i="0" dirty="0">
                          <a:solidFill>
                            <a:schemeClr val="tx1"/>
                          </a:solidFill>
                          <a:latin typeface="+mn-ea"/>
                          <a:ea typeface="+mn-ea"/>
                          <a:cs typeface="Segoe UI Historic" panose="020B0502040204020203" pitchFamily="34" charset="0"/>
                          <a:sym typeface="+mn-lt"/>
                        </a:rPr>
                        <a:t>3.8202</a:t>
                      </a:r>
                    </a:p>
                  </a:txBody>
                  <a:tcPr marL="20698" marR="20698" marT="20704" marB="20704" anchor="ctr" horzOverflow="overflow"/>
                </a:tc>
                <a:tc>
                  <a:txBody>
                    <a:bodyPr/>
                    <a:lstStyle/>
                    <a:p>
                      <a:pPr algn="ctr"/>
                      <a:endParaRPr lang="en-US" sz="1800" b="0" i="0" dirty="0">
                        <a:solidFill>
                          <a:schemeClr val="tx1"/>
                        </a:solidFill>
                        <a:latin typeface="+mn-ea"/>
                        <a:ea typeface="+mn-ea"/>
                        <a:cs typeface="Segoe UI Historic" panose="020B0502040204020203" pitchFamily="34" charset="0"/>
                        <a:sym typeface="+mn-lt"/>
                      </a:endParaRPr>
                    </a:p>
                  </a:txBody>
                  <a:tcPr marL="20698" marR="20698" marT="20704" marB="20704" anchor="ctr" horzOverflow="overflow"/>
                </a:tc>
                <a:tc>
                  <a:txBody>
                    <a:bodyPr/>
                    <a:lstStyle/>
                    <a:p>
                      <a:pPr algn="ctr"/>
                      <a:r>
                        <a:rPr lang="en-US" sz="1800" b="0" i="0" dirty="0">
                          <a:solidFill>
                            <a:schemeClr val="tx1"/>
                          </a:solidFill>
                          <a:latin typeface="+mn-ea"/>
                          <a:ea typeface="+mn-ea"/>
                          <a:cs typeface="Segoe UI Historic" panose="020B0502040204020203" pitchFamily="34" charset="0"/>
                          <a:sym typeface="+mn-lt"/>
                        </a:rPr>
                        <a:t>0.60979</a:t>
                      </a:r>
                    </a:p>
                  </a:txBody>
                  <a:tcPr marL="20698" marR="20698" marT="20704" marB="20704" anchor="ctr" horzOverflow="overflow"/>
                </a:tc>
                <a:extLst>
                  <a:ext uri="{0D108BD9-81ED-4DB2-BD59-A6C34878D82A}">
                    <a16:rowId xmlns:a16="http://schemas.microsoft.com/office/drawing/2014/main" val="10002"/>
                  </a:ext>
                </a:extLst>
              </a:tr>
              <a:tr h="476719">
                <a:tc>
                  <a:txBody>
                    <a:bodyPr/>
                    <a:lstStyle/>
                    <a:p>
                      <a:pPr lvl="0" algn="ctr" defTabSz="914400">
                        <a:defRPr sz="1800" b="0" spc="0">
                          <a:solidFill>
                            <a:srgbClr val="000000"/>
                          </a:solidFill>
                        </a:defRPr>
                      </a:pPr>
                      <a:r>
                        <a:rPr lang="zh-CN" altLang="en-US" sz="1800" b="1" i="0" dirty="0">
                          <a:solidFill>
                            <a:schemeClr val="tx1"/>
                          </a:solidFill>
                          <a:latin typeface="+mn-ea"/>
                          <a:ea typeface="+mn-ea"/>
                          <a:sym typeface="+mn-lt"/>
                        </a:rPr>
                        <a:t>数据</a:t>
                      </a:r>
                      <a:r>
                        <a:rPr lang="en-US" altLang="zh-CN" sz="1800" b="1" i="0" dirty="0">
                          <a:solidFill>
                            <a:schemeClr val="tx1"/>
                          </a:solidFill>
                          <a:latin typeface="+mn-ea"/>
                          <a:ea typeface="+mn-ea"/>
                          <a:sym typeface="+mn-lt"/>
                        </a:rPr>
                        <a:t>3</a:t>
                      </a:r>
                      <a:endParaRPr lang="en-US" altLang="zh-CN" sz="1800" b="1" i="0" dirty="0">
                        <a:solidFill>
                          <a:schemeClr val="tx1"/>
                        </a:solidFill>
                        <a:latin typeface="+mn-ea"/>
                        <a:ea typeface="+mn-ea"/>
                        <a:cs typeface="Segoe UI Historic" panose="020B0502040204020203" pitchFamily="34" charset="0"/>
                        <a:sym typeface="+mn-lt"/>
                      </a:endParaRPr>
                    </a:p>
                  </a:txBody>
                  <a:tcPr marL="20698" marR="20698" marT="20704" marB="20704" anchor="ctr" horzOverflow="overflow">
                    <a:solidFill>
                      <a:schemeClr val="accent2">
                        <a:alpha val="10000"/>
                      </a:schemeClr>
                    </a:solidFill>
                  </a:tcPr>
                </a:tc>
                <a:tc>
                  <a:txBody>
                    <a:bodyPr/>
                    <a:lstStyle/>
                    <a:p>
                      <a:pPr algn="ctr"/>
                      <a:r>
                        <a:rPr lang="en-US" sz="1800" b="0" i="0" dirty="0">
                          <a:solidFill>
                            <a:schemeClr val="tx1"/>
                          </a:solidFill>
                          <a:latin typeface="+mn-ea"/>
                          <a:ea typeface="+mn-ea"/>
                          <a:cs typeface="Segoe UI Historic" panose="020B0502040204020203" pitchFamily="34" charset="0"/>
                          <a:sym typeface="+mn-lt"/>
                        </a:rPr>
                        <a:t>28.4637</a:t>
                      </a:r>
                    </a:p>
                  </a:txBody>
                  <a:tcPr marL="20698" marR="20698" marT="20704" marB="20704" anchor="ctr" horzOverflow="overflow">
                    <a:solidFill>
                      <a:schemeClr val="accent2">
                        <a:alpha val="10000"/>
                      </a:schemeClr>
                    </a:solidFill>
                  </a:tcPr>
                </a:tc>
                <a:tc>
                  <a:txBody>
                    <a:bodyPr/>
                    <a:lstStyle/>
                    <a:p>
                      <a:pPr algn="ctr"/>
                      <a:endParaRPr lang="en-US" sz="1800" b="0" i="0" dirty="0">
                        <a:solidFill>
                          <a:schemeClr val="tx1"/>
                        </a:solidFill>
                        <a:latin typeface="+mn-ea"/>
                        <a:ea typeface="+mn-ea"/>
                        <a:cs typeface="Segoe UI Historic" panose="020B0502040204020203" pitchFamily="34" charset="0"/>
                        <a:sym typeface="+mn-lt"/>
                      </a:endParaRPr>
                    </a:p>
                  </a:txBody>
                  <a:tcPr marL="20698" marR="20698" marT="20704" marB="20704" anchor="ctr" horzOverflow="overflow">
                    <a:solidFill>
                      <a:schemeClr val="accent2">
                        <a:alpha val="10000"/>
                      </a:schemeClr>
                    </a:solidFill>
                  </a:tcPr>
                </a:tc>
                <a:tc>
                  <a:txBody>
                    <a:bodyPr/>
                    <a:lstStyle/>
                    <a:p>
                      <a:pPr algn="ctr"/>
                      <a:r>
                        <a:rPr lang="en-US" sz="1800" b="0" i="0" dirty="0">
                          <a:solidFill>
                            <a:schemeClr val="tx1"/>
                          </a:solidFill>
                          <a:latin typeface="+mn-ea"/>
                          <a:ea typeface="+mn-ea"/>
                          <a:cs typeface="Segoe UI Historic" panose="020B0502040204020203" pitchFamily="34" charset="0"/>
                          <a:sym typeface="+mn-lt"/>
                        </a:rPr>
                        <a:t>0.85469</a:t>
                      </a:r>
                    </a:p>
                  </a:txBody>
                  <a:tcPr marL="20698" marR="20698" marT="20704" marB="20704" anchor="ctr" horzOverflow="overflow">
                    <a:solidFill>
                      <a:schemeClr val="accent2">
                        <a:alpha val="10000"/>
                      </a:schemeClr>
                    </a:solidFill>
                  </a:tcPr>
                </a:tc>
                <a:extLst>
                  <a:ext uri="{0D108BD9-81ED-4DB2-BD59-A6C34878D82A}">
                    <a16:rowId xmlns:a16="http://schemas.microsoft.com/office/drawing/2014/main" val="10003"/>
                  </a:ext>
                </a:extLst>
              </a:tr>
              <a:tr h="476719">
                <a:tc>
                  <a:txBody>
                    <a:bodyPr/>
                    <a:lstStyle/>
                    <a:p>
                      <a:pPr lvl="0" algn="ctr" defTabSz="914400">
                        <a:defRPr sz="1800" b="0" spc="0">
                          <a:solidFill>
                            <a:srgbClr val="000000"/>
                          </a:solidFill>
                        </a:defRPr>
                      </a:pPr>
                      <a:r>
                        <a:rPr lang="zh-CN" altLang="en-US" sz="1800" b="1" i="0" dirty="0">
                          <a:solidFill>
                            <a:schemeClr val="tx1"/>
                          </a:solidFill>
                          <a:latin typeface="+mn-ea"/>
                          <a:ea typeface="+mn-ea"/>
                          <a:sym typeface="+mn-lt"/>
                        </a:rPr>
                        <a:t>数据</a:t>
                      </a:r>
                      <a:r>
                        <a:rPr lang="en-US" altLang="zh-CN" sz="1800" b="1" i="0" dirty="0">
                          <a:solidFill>
                            <a:schemeClr val="tx1"/>
                          </a:solidFill>
                          <a:latin typeface="+mn-ea"/>
                          <a:ea typeface="+mn-ea"/>
                          <a:sym typeface="+mn-lt"/>
                        </a:rPr>
                        <a:t>4</a:t>
                      </a:r>
                      <a:endParaRPr lang="en-US" altLang="zh-CN" sz="1800" b="1" i="0" dirty="0">
                        <a:solidFill>
                          <a:schemeClr val="tx1"/>
                        </a:solidFill>
                        <a:latin typeface="+mn-ea"/>
                        <a:ea typeface="+mn-ea"/>
                        <a:cs typeface="Segoe UI Historic" panose="020B0502040204020203" pitchFamily="34" charset="0"/>
                        <a:sym typeface="+mn-lt"/>
                      </a:endParaRPr>
                    </a:p>
                  </a:txBody>
                  <a:tcPr marL="20698" marR="20698" marT="20704" marB="20704" anchor="ctr" horzOverflow="overflow"/>
                </a:tc>
                <a:tc>
                  <a:txBody>
                    <a:bodyPr/>
                    <a:lstStyle/>
                    <a:p>
                      <a:pPr algn="ctr"/>
                      <a:r>
                        <a:rPr lang="en-US" sz="1800" b="0" i="0" dirty="0">
                          <a:solidFill>
                            <a:schemeClr val="tx1"/>
                          </a:solidFill>
                          <a:latin typeface="+mn-ea"/>
                          <a:ea typeface="+mn-ea"/>
                          <a:cs typeface="Segoe UI Historic" panose="020B0502040204020203" pitchFamily="34" charset="0"/>
                          <a:sym typeface="+mn-lt"/>
                        </a:rPr>
                        <a:t>7.0599</a:t>
                      </a:r>
                    </a:p>
                  </a:txBody>
                  <a:tcPr marL="20698" marR="20698" marT="20704" marB="20704" anchor="ctr" horzOverflow="overflow"/>
                </a:tc>
                <a:tc>
                  <a:txBody>
                    <a:bodyPr/>
                    <a:lstStyle/>
                    <a:p>
                      <a:pPr algn="ctr"/>
                      <a:endParaRPr lang="en-US" sz="1800" b="0" i="0" dirty="0">
                        <a:solidFill>
                          <a:schemeClr val="tx1"/>
                        </a:solidFill>
                        <a:latin typeface="+mn-ea"/>
                        <a:ea typeface="+mn-ea"/>
                        <a:cs typeface="Segoe UI Historic" panose="020B0502040204020203" pitchFamily="34" charset="0"/>
                        <a:sym typeface="+mn-lt"/>
                      </a:endParaRPr>
                    </a:p>
                  </a:txBody>
                  <a:tcPr marL="20698" marR="20698" marT="20704" marB="20704" anchor="ctr" horzOverflow="overflow"/>
                </a:tc>
                <a:tc>
                  <a:txBody>
                    <a:bodyPr/>
                    <a:lstStyle/>
                    <a:p>
                      <a:pPr algn="ctr"/>
                      <a:r>
                        <a:rPr lang="en-US" sz="1800" b="0" i="0" dirty="0">
                          <a:solidFill>
                            <a:schemeClr val="tx1"/>
                          </a:solidFill>
                          <a:latin typeface="+mn-ea"/>
                          <a:ea typeface="+mn-ea"/>
                          <a:cs typeface="Segoe UI Historic" panose="020B0502040204020203" pitchFamily="34" charset="0"/>
                          <a:sym typeface="+mn-lt"/>
                        </a:rPr>
                        <a:t>1.8702</a:t>
                      </a:r>
                    </a:p>
                  </a:txBody>
                  <a:tcPr marL="20698" marR="20698" marT="20704" marB="20704" anchor="ctr" horzOverflow="overflow"/>
                </a:tc>
                <a:extLst>
                  <a:ext uri="{0D108BD9-81ED-4DB2-BD59-A6C34878D82A}">
                    <a16:rowId xmlns:a16="http://schemas.microsoft.com/office/drawing/2014/main" val="10004"/>
                  </a:ext>
                </a:extLst>
              </a:tr>
              <a:tr h="476719">
                <a:tc>
                  <a:txBody>
                    <a:bodyPr/>
                    <a:lstStyle/>
                    <a:p>
                      <a:pPr lvl="0" algn="ctr" defTabSz="914400">
                        <a:defRPr sz="1800" b="0" spc="0">
                          <a:solidFill>
                            <a:srgbClr val="000000"/>
                          </a:solidFill>
                        </a:defRPr>
                      </a:pPr>
                      <a:r>
                        <a:rPr lang="zh-CN" altLang="en-US" sz="1800" b="1" i="0" dirty="0">
                          <a:solidFill>
                            <a:schemeClr val="tx1"/>
                          </a:solidFill>
                          <a:latin typeface="+mn-ea"/>
                          <a:ea typeface="+mn-ea"/>
                          <a:sym typeface="+mn-lt"/>
                        </a:rPr>
                        <a:t>数据</a:t>
                      </a:r>
                      <a:r>
                        <a:rPr lang="en-US" altLang="zh-CN" sz="1800" b="1" i="0" dirty="0">
                          <a:solidFill>
                            <a:schemeClr val="tx1"/>
                          </a:solidFill>
                          <a:latin typeface="+mn-ea"/>
                          <a:ea typeface="+mn-ea"/>
                          <a:sym typeface="+mn-lt"/>
                        </a:rPr>
                        <a:t>5</a:t>
                      </a:r>
                      <a:endParaRPr lang="en-US" altLang="zh-CN" sz="1800" b="1" i="0" dirty="0">
                        <a:solidFill>
                          <a:schemeClr val="tx1"/>
                        </a:solidFill>
                        <a:latin typeface="+mn-ea"/>
                        <a:ea typeface="+mn-ea"/>
                        <a:cs typeface="Segoe UI Historic" panose="020B0502040204020203" pitchFamily="34" charset="0"/>
                        <a:sym typeface="+mn-lt"/>
                      </a:endParaRPr>
                    </a:p>
                  </a:txBody>
                  <a:tcPr marL="20698" marR="20698" marT="20704" marB="20704" anchor="ctr" horzOverflow="overflow">
                    <a:solidFill>
                      <a:schemeClr val="accent2">
                        <a:alpha val="10000"/>
                      </a:schemeClr>
                    </a:solidFill>
                  </a:tcPr>
                </a:tc>
                <a:tc>
                  <a:txBody>
                    <a:bodyPr/>
                    <a:lstStyle/>
                    <a:p>
                      <a:pPr algn="ctr"/>
                      <a:r>
                        <a:rPr lang="en-US" sz="1800" b="0" i="0" dirty="0">
                          <a:solidFill>
                            <a:schemeClr val="tx1"/>
                          </a:solidFill>
                          <a:latin typeface="+mn-ea"/>
                          <a:ea typeface="+mn-ea"/>
                          <a:cs typeface="Segoe UI Historic" panose="020B0502040204020203" pitchFamily="34" charset="0"/>
                          <a:sym typeface="+mn-lt"/>
                        </a:rPr>
                        <a:t>6.0569</a:t>
                      </a:r>
                    </a:p>
                  </a:txBody>
                  <a:tcPr marL="20698" marR="20698" marT="20704" marB="20704" anchor="ctr" horzOverflow="overflow">
                    <a:solidFill>
                      <a:schemeClr val="accent2">
                        <a:alpha val="10000"/>
                      </a:schemeClr>
                    </a:solidFill>
                  </a:tcPr>
                </a:tc>
                <a:tc>
                  <a:txBody>
                    <a:bodyPr/>
                    <a:lstStyle/>
                    <a:p>
                      <a:pPr algn="ctr"/>
                      <a:endParaRPr lang="en-US" sz="1800" b="0" i="0" dirty="0">
                        <a:solidFill>
                          <a:schemeClr val="tx1"/>
                        </a:solidFill>
                        <a:latin typeface="+mn-ea"/>
                        <a:ea typeface="+mn-ea"/>
                        <a:cs typeface="Segoe UI Historic" panose="020B0502040204020203" pitchFamily="34" charset="0"/>
                        <a:sym typeface="+mn-lt"/>
                      </a:endParaRPr>
                    </a:p>
                  </a:txBody>
                  <a:tcPr marL="20698" marR="20698" marT="20704" marB="20704" anchor="ctr" horzOverflow="overflow">
                    <a:solidFill>
                      <a:schemeClr val="accent2">
                        <a:alpha val="10000"/>
                      </a:schemeClr>
                    </a:solidFill>
                  </a:tcPr>
                </a:tc>
                <a:tc>
                  <a:txBody>
                    <a:bodyPr/>
                    <a:lstStyle/>
                    <a:p>
                      <a:pPr algn="ctr"/>
                      <a:r>
                        <a:rPr lang="en-US" sz="1800" b="0" i="0" dirty="0">
                          <a:solidFill>
                            <a:schemeClr val="tx1"/>
                          </a:solidFill>
                          <a:latin typeface="+mn-ea"/>
                          <a:ea typeface="+mn-ea"/>
                          <a:cs typeface="Segoe UI Historic" panose="020B0502040204020203" pitchFamily="34" charset="0"/>
                          <a:sym typeface="+mn-lt"/>
                        </a:rPr>
                        <a:t>2.2922</a:t>
                      </a:r>
                    </a:p>
                  </a:txBody>
                  <a:tcPr marL="20698" marR="20698" marT="20704" marB="20704" anchor="ctr" horzOverflow="overflow">
                    <a:solidFill>
                      <a:schemeClr val="accent2">
                        <a:alpha val="10000"/>
                      </a:schemeClr>
                    </a:solidFill>
                  </a:tcPr>
                </a:tc>
                <a:extLst>
                  <a:ext uri="{0D108BD9-81ED-4DB2-BD59-A6C34878D82A}">
                    <a16:rowId xmlns:a16="http://schemas.microsoft.com/office/drawing/2014/main" val="10005"/>
                  </a:ext>
                </a:extLst>
              </a:tr>
              <a:tr h="476719">
                <a:tc>
                  <a:txBody>
                    <a:bodyPr/>
                    <a:lstStyle/>
                    <a:p>
                      <a:pPr lvl="0" algn="ctr" defTabSz="914400">
                        <a:defRPr sz="1800" b="0" spc="0">
                          <a:solidFill>
                            <a:srgbClr val="000000"/>
                          </a:solidFill>
                        </a:defRPr>
                      </a:pPr>
                      <a:r>
                        <a:rPr lang="zh-CN" altLang="en-US" sz="1800" b="1" i="0" dirty="0">
                          <a:solidFill>
                            <a:schemeClr val="tx1"/>
                          </a:solidFill>
                          <a:latin typeface="+mn-ea"/>
                          <a:ea typeface="+mn-ea"/>
                          <a:sym typeface="+mn-lt"/>
                        </a:rPr>
                        <a:t>数据</a:t>
                      </a:r>
                      <a:r>
                        <a:rPr lang="en-US" altLang="zh-CN" sz="1800" b="1" i="0" dirty="0">
                          <a:solidFill>
                            <a:schemeClr val="tx1"/>
                          </a:solidFill>
                          <a:latin typeface="+mn-ea"/>
                          <a:ea typeface="+mn-ea"/>
                          <a:sym typeface="+mn-lt"/>
                        </a:rPr>
                        <a:t>6</a:t>
                      </a:r>
                      <a:endParaRPr lang="en-US" altLang="zh-CN" sz="1800" b="1" i="0" dirty="0">
                        <a:solidFill>
                          <a:schemeClr val="tx1"/>
                        </a:solidFill>
                        <a:latin typeface="+mn-ea"/>
                        <a:ea typeface="+mn-ea"/>
                        <a:cs typeface="Segoe UI Historic" panose="020B0502040204020203" pitchFamily="34" charset="0"/>
                        <a:sym typeface="+mn-lt"/>
                      </a:endParaRPr>
                    </a:p>
                  </a:txBody>
                  <a:tcPr marL="20698" marR="20698" marT="20704" marB="20704" anchor="ctr" horzOverflow="overflow"/>
                </a:tc>
                <a:tc>
                  <a:txBody>
                    <a:bodyPr/>
                    <a:lstStyle/>
                    <a:p>
                      <a:pPr algn="ctr"/>
                      <a:r>
                        <a:rPr lang="en-US" sz="1800" b="0" i="0" dirty="0">
                          <a:solidFill>
                            <a:schemeClr val="tx1"/>
                          </a:solidFill>
                          <a:latin typeface="+mn-ea"/>
                          <a:ea typeface="+mn-ea"/>
                          <a:cs typeface="Segoe UI Historic" panose="020B0502040204020203" pitchFamily="34" charset="0"/>
                          <a:sym typeface="+mn-lt"/>
                        </a:rPr>
                        <a:t>&gt;60</a:t>
                      </a:r>
                    </a:p>
                  </a:txBody>
                  <a:tcPr marL="20698" marR="20698" marT="20704" marB="20704" anchor="ctr" horzOverflow="overflow"/>
                </a:tc>
                <a:tc>
                  <a:txBody>
                    <a:bodyPr/>
                    <a:lstStyle/>
                    <a:p>
                      <a:pPr algn="ctr"/>
                      <a:endParaRPr lang="en-US" sz="1800" b="0" i="0" dirty="0">
                        <a:solidFill>
                          <a:schemeClr val="tx1"/>
                        </a:solidFill>
                        <a:latin typeface="+mn-ea"/>
                        <a:ea typeface="+mn-ea"/>
                        <a:cs typeface="Segoe UI Historic" panose="020B0502040204020203" pitchFamily="34" charset="0"/>
                        <a:sym typeface="+mn-lt"/>
                      </a:endParaRPr>
                    </a:p>
                  </a:txBody>
                  <a:tcPr marL="20698" marR="20698" marT="20704" marB="20704" anchor="ctr" horzOverflow="overflow"/>
                </a:tc>
                <a:tc>
                  <a:txBody>
                    <a:bodyPr/>
                    <a:lstStyle/>
                    <a:p>
                      <a:pPr algn="ctr"/>
                      <a:r>
                        <a:rPr lang="en-US" sz="1800" b="0" i="0" dirty="0">
                          <a:solidFill>
                            <a:schemeClr val="tx1"/>
                          </a:solidFill>
                          <a:latin typeface="+mn-ea"/>
                          <a:ea typeface="+mn-ea"/>
                          <a:cs typeface="Segoe UI Historic" panose="020B0502040204020203" pitchFamily="34" charset="0"/>
                          <a:sym typeface="+mn-lt"/>
                        </a:rPr>
                        <a:t>0.2669</a:t>
                      </a:r>
                    </a:p>
                  </a:txBody>
                  <a:tcPr marL="20698" marR="20698" marT="20704" marB="20704" anchor="ctr" horzOverflow="overflow"/>
                </a:tc>
                <a:extLst>
                  <a:ext uri="{0D108BD9-81ED-4DB2-BD59-A6C34878D82A}">
                    <a16:rowId xmlns:a16="http://schemas.microsoft.com/office/drawing/2014/main" val="10006"/>
                  </a:ext>
                </a:extLst>
              </a:tr>
              <a:tr h="607410">
                <a:tc>
                  <a:txBody>
                    <a:bodyPr/>
                    <a:lstStyle/>
                    <a:p>
                      <a:pPr algn="ctr"/>
                      <a:r>
                        <a:rPr lang="zh-CN" altLang="en-US" sz="1800" b="1" i="0" dirty="0">
                          <a:latin typeface="+mn-ea"/>
                          <a:ea typeface="+mn-ea"/>
                          <a:sym typeface="+mn-lt"/>
                        </a:rPr>
                        <a:t>平均耗时</a:t>
                      </a:r>
                      <a:endParaRPr lang="en-US" sz="1800" b="1" i="0" dirty="0">
                        <a:solidFill>
                          <a:schemeClr val="bg1"/>
                        </a:solidFill>
                        <a:latin typeface="+mn-ea"/>
                        <a:ea typeface="+mn-ea"/>
                        <a:cs typeface="Segoe UI Historic" panose="020B0502040204020203" pitchFamily="34" charset="0"/>
                        <a:sym typeface="+mn-lt"/>
                      </a:endParaRPr>
                    </a:p>
                  </a:txBody>
                  <a:tcPr marL="20698" marR="20698" marT="20704" marB="20704" anchor="ctr" horzOverflow="overflow"/>
                </a:tc>
                <a:tc>
                  <a:txBody>
                    <a:bodyPr/>
                    <a:lstStyle/>
                    <a:p>
                      <a:pPr algn="ctr"/>
                      <a:endParaRPr lang="en-US" sz="1800" b="0" i="0" dirty="0">
                        <a:solidFill>
                          <a:schemeClr val="tx1"/>
                        </a:solidFill>
                        <a:latin typeface="+mn-ea"/>
                        <a:ea typeface="+mn-ea"/>
                        <a:cs typeface="Segoe UI Historic" panose="020B0502040204020203" pitchFamily="34" charset="0"/>
                        <a:sym typeface="+mn-lt"/>
                      </a:endParaRPr>
                    </a:p>
                  </a:txBody>
                  <a:tcPr marL="20698" marR="20698" marT="20704" marB="20704" anchor="ctr" horzOverflow="overflow"/>
                </a:tc>
                <a:tc>
                  <a:txBody>
                    <a:bodyPr/>
                    <a:lstStyle/>
                    <a:p>
                      <a:pPr algn="ctr"/>
                      <a:endParaRPr lang="en-US" sz="1800" b="0" i="0" dirty="0">
                        <a:solidFill>
                          <a:schemeClr val="tx1"/>
                        </a:solidFill>
                        <a:latin typeface="+mn-ea"/>
                        <a:ea typeface="+mn-ea"/>
                        <a:cs typeface="Segoe UI Historic" panose="020B0502040204020203" pitchFamily="34" charset="0"/>
                        <a:sym typeface="+mn-lt"/>
                      </a:endParaRPr>
                    </a:p>
                  </a:txBody>
                  <a:tcPr marL="20698" marR="20698" marT="20704" marB="20704" anchor="ctr" horzOverflow="overflow"/>
                </a:tc>
                <a:tc>
                  <a:txBody>
                    <a:bodyPr/>
                    <a:lstStyle/>
                    <a:p>
                      <a:pPr algn="ctr"/>
                      <a:endParaRPr lang="en-US" sz="1800" b="0" i="0" dirty="0">
                        <a:solidFill>
                          <a:schemeClr val="tx1"/>
                        </a:solidFill>
                        <a:latin typeface="+mn-ea"/>
                        <a:ea typeface="+mn-ea"/>
                        <a:cs typeface="Segoe UI Historic" panose="020B0502040204020203" pitchFamily="34" charset="0"/>
                        <a:sym typeface="+mn-lt"/>
                      </a:endParaRPr>
                    </a:p>
                  </a:txBody>
                  <a:tcPr marL="20698" marR="20698" marT="20704" marB="20704" anchor="ctr" horzOverflow="overflow"/>
                </a:tc>
                <a:extLst>
                  <a:ext uri="{0D108BD9-81ED-4DB2-BD59-A6C34878D82A}">
                    <a16:rowId xmlns:a16="http://schemas.microsoft.com/office/drawing/2014/main" val="10007"/>
                  </a:ext>
                </a:extLst>
              </a:tr>
            </a:tbl>
          </a:graphicData>
        </a:graphic>
      </p:graphicFrame>
      <p:sp>
        <p:nvSpPr>
          <p:cNvPr id="6" name="Rectangle 12">
            <a:extLst>
              <a:ext uri="{FF2B5EF4-FFF2-40B4-BE49-F238E27FC236}">
                <a16:creationId xmlns:a16="http://schemas.microsoft.com/office/drawing/2014/main" id="{8EA6DDB9-5E0F-4B39-B765-CB91FBD560A3}"/>
              </a:ext>
            </a:extLst>
          </p:cNvPr>
          <p:cNvSpPr>
            <a:spLocks/>
          </p:cNvSpPr>
          <p:nvPr/>
        </p:nvSpPr>
        <p:spPr bwMode="auto">
          <a:xfrm>
            <a:off x="4957154" y="824119"/>
            <a:ext cx="2300053" cy="3994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2286000">
              <a:lnSpc>
                <a:spcPts val="3700"/>
              </a:lnSpc>
            </a:pPr>
            <a:r>
              <a:rPr lang="en-US" altLang="zh-CN"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rPr>
              <a:t>Sudoku Solver</a:t>
            </a:r>
            <a:endParaRPr lang="en-US"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endParaRPr>
          </a:p>
        </p:txBody>
      </p:sp>
      <p:sp>
        <p:nvSpPr>
          <p:cNvPr id="8" name="Rectangle 13">
            <a:extLst>
              <a:ext uri="{FF2B5EF4-FFF2-40B4-BE49-F238E27FC236}">
                <a16:creationId xmlns:a16="http://schemas.microsoft.com/office/drawing/2014/main" id="{A517A51F-9082-4005-A353-7456CE899D53}"/>
              </a:ext>
            </a:extLst>
          </p:cNvPr>
          <p:cNvSpPr>
            <a:spLocks/>
          </p:cNvSpPr>
          <p:nvPr/>
        </p:nvSpPr>
        <p:spPr bwMode="auto">
          <a:xfrm>
            <a:off x="4911985" y="310011"/>
            <a:ext cx="2390398" cy="661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91440" tIns="137160" rIns="91440" bIns="45720" anchor="ctr" anchorCtr="0">
            <a:spAutoFit/>
          </a:bodyPr>
          <a:lstStyle/>
          <a:p>
            <a:pPr algn="ctr" defTabSz="2286000">
              <a:lnSpc>
                <a:spcPts val="3700"/>
              </a:lnSpc>
            </a:pPr>
            <a:r>
              <a:rPr lang="zh-CN" alt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rPr>
              <a:t>数独求解</a:t>
            </a:r>
            <a:endParaRPr 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endParaRPr>
          </a:p>
        </p:txBody>
      </p:sp>
      <p:sp>
        <p:nvSpPr>
          <p:cNvPr id="9" name="文本框 8">
            <a:extLst>
              <a:ext uri="{FF2B5EF4-FFF2-40B4-BE49-F238E27FC236}">
                <a16:creationId xmlns:a16="http://schemas.microsoft.com/office/drawing/2014/main" id="{F9486ACE-B6DF-44AE-94CC-F682BB80F319}"/>
              </a:ext>
            </a:extLst>
          </p:cNvPr>
          <p:cNvSpPr txBox="1"/>
          <p:nvPr/>
        </p:nvSpPr>
        <p:spPr>
          <a:xfrm>
            <a:off x="924560" y="1223524"/>
            <a:ext cx="3657600" cy="584775"/>
          </a:xfrm>
          <a:prstGeom prst="rect">
            <a:avLst/>
          </a:prstGeom>
          <a:noFill/>
        </p:spPr>
        <p:txBody>
          <a:bodyPr wrap="square" rtlCol="0">
            <a:spAutoFit/>
          </a:bodyPr>
          <a:lstStyle/>
          <a:p>
            <a:pPr marL="457200" indent="-457200">
              <a:buFont typeface="Wingdings" panose="05000000000000000000" pitchFamily="2" charset="2"/>
              <a:buChar char="p"/>
            </a:pPr>
            <a:r>
              <a:rPr lang="zh-CN" altLang="en-US" sz="3200" b="1" dirty="0"/>
              <a:t>方法比较</a:t>
            </a:r>
          </a:p>
        </p:txBody>
      </p:sp>
    </p:spTree>
    <p:extLst>
      <p:ext uri="{BB962C8B-B14F-4D97-AF65-F5344CB8AC3E}">
        <p14:creationId xmlns:p14="http://schemas.microsoft.com/office/powerpoint/2010/main" val="1868666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2">
            <a:extLst>
              <a:ext uri="{FF2B5EF4-FFF2-40B4-BE49-F238E27FC236}">
                <a16:creationId xmlns:a16="http://schemas.microsoft.com/office/drawing/2014/main" id="{EBA541EE-2DB1-4E6E-B9F3-153DF28F3D0A}"/>
              </a:ext>
            </a:extLst>
          </p:cNvPr>
          <p:cNvSpPr>
            <a:spLocks/>
          </p:cNvSpPr>
          <p:nvPr/>
        </p:nvSpPr>
        <p:spPr bwMode="auto">
          <a:xfrm>
            <a:off x="5172628" y="824119"/>
            <a:ext cx="1869101" cy="3994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2286000">
              <a:lnSpc>
                <a:spcPts val="3700"/>
              </a:lnSpc>
            </a:pPr>
            <a:r>
              <a:rPr lang="en-US" altLang="zh-CN"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rPr>
              <a:t>Our method</a:t>
            </a:r>
            <a:endParaRPr lang="en-US"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endParaRPr>
          </a:p>
        </p:txBody>
      </p:sp>
      <p:sp>
        <p:nvSpPr>
          <p:cNvPr id="16" name="Rectangle 13">
            <a:extLst>
              <a:ext uri="{FF2B5EF4-FFF2-40B4-BE49-F238E27FC236}">
                <a16:creationId xmlns:a16="http://schemas.microsoft.com/office/drawing/2014/main" id="{05503404-83BC-4079-B155-21AC262EE2C6}"/>
              </a:ext>
            </a:extLst>
          </p:cNvPr>
          <p:cNvSpPr>
            <a:spLocks/>
          </p:cNvSpPr>
          <p:nvPr/>
        </p:nvSpPr>
        <p:spPr bwMode="auto">
          <a:xfrm>
            <a:off x="4911987" y="310011"/>
            <a:ext cx="2390398" cy="661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91440" tIns="137160" rIns="91440" bIns="45720" anchor="ctr" anchorCtr="0">
            <a:spAutoFit/>
          </a:bodyPr>
          <a:lstStyle/>
          <a:p>
            <a:pPr algn="ctr" defTabSz="2286000">
              <a:lnSpc>
                <a:spcPts val="3700"/>
              </a:lnSpc>
            </a:pPr>
            <a:r>
              <a:rPr lang="zh-CN" alt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rPr>
              <a:t>使用介绍</a:t>
            </a:r>
            <a:endParaRPr 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endParaRPr>
          </a:p>
        </p:txBody>
      </p:sp>
      <p:sp>
        <p:nvSpPr>
          <p:cNvPr id="12" name="Subtitle 2">
            <a:extLst>
              <a:ext uri="{FF2B5EF4-FFF2-40B4-BE49-F238E27FC236}">
                <a16:creationId xmlns:a16="http://schemas.microsoft.com/office/drawing/2014/main" id="{EC0575C6-6139-4E8E-95FF-174BDEA9A611}"/>
              </a:ext>
            </a:extLst>
          </p:cNvPr>
          <p:cNvSpPr txBox="1">
            <a:spLocks/>
          </p:cNvSpPr>
          <p:nvPr/>
        </p:nvSpPr>
        <p:spPr>
          <a:xfrm>
            <a:off x="4680932" y="4813687"/>
            <a:ext cx="2773324" cy="283253"/>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1325"/>
              </a:lnSpc>
            </a:pPr>
            <a:r>
              <a:rPr lang="zh-CN" altLang="en-US" sz="1600" dirty="0">
                <a:solidFill>
                  <a:schemeClr val="tx1"/>
                </a:solidFill>
                <a:latin typeface="Segoe UI" panose="020B0502040204020203" pitchFamily="34" charset="0"/>
                <a:ea typeface="Source Sans Pro" charset="0"/>
                <a:cs typeface="Source Sans Pro" charset="0"/>
                <a:sym typeface="Segoe UI" panose="020B0502040204020203" pitchFamily="34" charset="0"/>
              </a:rPr>
              <a:t>让我们来为您演示一下吧！</a:t>
            </a:r>
            <a:endParaRPr lang="en-US" sz="1600" dirty="0">
              <a:solidFill>
                <a:schemeClr val="tx1"/>
              </a:solidFill>
              <a:latin typeface="Segoe UI" panose="020B0502040204020203" pitchFamily="34" charset="0"/>
              <a:ea typeface="Source Sans Pro" charset="0"/>
              <a:cs typeface="Source Sans Pro" charset="0"/>
              <a:sym typeface="Segoe UI" panose="020B0502040204020203" pitchFamily="34" charset="0"/>
            </a:endParaRPr>
          </a:p>
        </p:txBody>
      </p:sp>
      <p:sp>
        <p:nvSpPr>
          <p:cNvPr id="13" name="TextBox 28">
            <a:extLst>
              <a:ext uri="{FF2B5EF4-FFF2-40B4-BE49-F238E27FC236}">
                <a16:creationId xmlns:a16="http://schemas.microsoft.com/office/drawing/2014/main" id="{A4492F87-6E17-4B4C-9C42-F28D6F3A794C}"/>
              </a:ext>
            </a:extLst>
          </p:cNvPr>
          <p:cNvSpPr txBox="1"/>
          <p:nvPr/>
        </p:nvSpPr>
        <p:spPr>
          <a:xfrm>
            <a:off x="4564620" y="3923240"/>
            <a:ext cx="3005951" cy="400110"/>
          </a:xfrm>
          <a:prstGeom prst="rect">
            <a:avLst/>
          </a:prstGeom>
          <a:noFill/>
        </p:spPr>
        <p:txBody>
          <a:bodyPr wrap="none" rtlCol="0" anchor="ctr" anchorCtr="0">
            <a:spAutoFit/>
          </a:bodyPr>
          <a:lstStyle/>
          <a:p>
            <a:pPr algn="ctr"/>
            <a:r>
              <a:rPr lang="zh-CN" altLang="en-US" sz="2000" dirty="0">
                <a:solidFill>
                  <a:schemeClr val="tx2"/>
                </a:solidFill>
                <a:latin typeface="Segoe UI" panose="020B0502040204020203" pitchFamily="34" charset="0"/>
                <a:ea typeface="Montserrat" charset="0"/>
                <a:cs typeface="Montserrat" charset="0"/>
                <a:sym typeface="Segoe UI" panose="020B0502040204020203" pitchFamily="34" charset="0"/>
              </a:rPr>
              <a:t>正确的打开方式在哪里？</a:t>
            </a:r>
            <a:endParaRPr lang="en-US" sz="2000" dirty="0">
              <a:solidFill>
                <a:schemeClr val="tx2"/>
              </a:solidFill>
              <a:latin typeface="Segoe UI" panose="020B0502040204020203" pitchFamily="34" charset="0"/>
              <a:ea typeface="Montserrat" charset="0"/>
              <a:cs typeface="Montserrat" charset="0"/>
              <a:sym typeface="Segoe UI" panose="020B0502040204020203" pitchFamily="34" charset="0"/>
            </a:endParaRPr>
          </a:p>
        </p:txBody>
      </p:sp>
      <p:pic>
        <p:nvPicPr>
          <p:cNvPr id="14" name="Picture 2" descr="General Shipping Box - Cellador Ales">
            <a:extLst>
              <a:ext uri="{FF2B5EF4-FFF2-40B4-BE49-F238E27FC236}">
                <a16:creationId xmlns:a16="http://schemas.microsoft.com/office/drawing/2014/main" id="{D375A878-4739-4ECC-A4A5-B48EA5FC0D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128" b="1128"/>
          <a:stretch>
            <a:fillRect/>
          </a:stretch>
        </p:blipFill>
        <p:spPr bwMode="auto">
          <a:xfrm>
            <a:off x="5001065" y="1737632"/>
            <a:ext cx="2040664" cy="1993743"/>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541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ubtitle 2"/>
          <p:cNvSpPr txBox="1">
            <a:spLocks/>
          </p:cNvSpPr>
          <p:nvPr/>
        </p:nvSpPr>
        <p:spPr>
          <a:xfrm>
            <a:off x="4840078" y="4674102"/>
            <a:ext cx="2653449" cy="853794"/>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50000"/>
              </a:lnSpc>
            </a:pPr>
            <a:r>
              <a:rPr lang="zh-CN" altLang="en-US" sz="1600" dirty="0">
                <a:solidFill>
                  <a:schemeClr val="tx1"/>
                </a:solidFill>
                <a:latin typeface="Segoe UI" panose="020B0502040204020203" pitchFamily="34" charset="0"/>
                <a:ea typeface="Source Sans Pro" charset="0"/>
                <a:cs typeface="Source Sans Pro" charset="0"/>
                <a:sym typeface="Segoe UI" panose="020B0502040204020203" pitchFamily="34" charset="0"/>
              </a:rPr>
              <a:t>不仅仅是一个工具，</a:t>
            </a:r>
            <a:endParaRPr lang="en-US" altLang="zh-CN" sz="1600" dirty="0">
              <a:solidFill>
                <a:schemeClr val="tx1"/>
              </a:solidFill>
              <a:latin typeface="Segoe UI" panose="020B0502040204020203" pitchFamily="34" charset="0"/>
              <a:ea typeface="Source Sans Pro" charset="0"/>
              <a:cs typeface="Source Sans Pro" charset="0"/>
              <a:sym typeface="Segoe UI" panose="020B0502040204020203" pitchFamily="34" charset="0"/>
            </a:endParaRPr>
          </a:p>
          <a:p>
            <a:pPr>
              <a:lnSpc>
                <a:spcPct val="150000"/>
              </a:lnSpc>
            </a:pPr>
            <a:r>
              <a:rPr lang="zh-CN" altLang="en-US" sz="1600" dirty="0">
                <a:solidFill>
                  <a:schemeClr val="tx1"/>
                </a:solidFill>
                <a:latin typeface="Segoe UI" panose="020B0502040204020203" pitchFamily="34" charset="0"/>
                <a:ea typeface="Source Sans Pro" charset="0"/>
                <a:cs typeface="Source Sans Pro" charset="0"/>
                <a:sym typeface="Segoe UI" panose="020B0502040204020203" pitchFamily="34" charset="0"/>
              </a:rPr>
              <a:t>它更是一个工程。</a:t>
            </a:r>
            <a:endParaRPr lang="en-US" altLang="zh-CN" sz="1600" dirty="0">
              <a:solidFill>
                <a:schemeClr val="tx1"/>
              </a:solidFill>
              <a:latin typeface="Segoe UI" panose="020B0502040204020203" pitchFamily="34" charset="0"/>
              <a:ea typeface="Source Sans Pro" charset="0"/>
              <a:cs typeface="Source Sans Pro" charset="0"/>
              <a:sym typeface="Segoe UI" panose="020B0502040204020203" pitchFamily="34" charset="0"/>
            </a:endParaRPr>
          </a:p>
        </p:txBody>
      </p:sp>
      <p:sp>
        <p:nvSpPr>
          <p:cNvPr id="32" name="TextBox 31"/>
          <p:cNvSpPr txBox="1"/>
          <p:nvPr/>
        </p:nvSpPr>
        <p:spPr>
          <a:xfrm>
            <a:off x="5000537" y="4068925"/>
            <a:ext cx="2492990" cy="400110"/>
          </a:xfrm>
          <a:prstGeom prst="rect">
            <a:avLst/>
          </a:prstGeom>
          <a:noFill/>
        </p:spPr>
        <p:txBody>
          <a:bodyPr wrap="none" rtlCol="0" anchor="ctr" anchorCtr="0">
            <a:spAutoFit/>
          </a:bodyPr>
          <a:lstStyle/>
          <a:p>
            <a:pPr algn="ctr"/>
            <a:r>
              <a:rPr lang="zh-CN" altLang="en-US" sz="2000" dirty="0">
                <a:solidFill>
                  <a:schemeClr val="tx2"/>
                </a:solidFill>
                <a:latin typeface="Segoe UI" panose="020B0502040204020203" pitchFamily="34" charset="0"/>
                <a:ea typeface="Montserrat" charset="0"/>
                <a:cs typeface="Montserrat" charset="0"/>
                <a:sym typeface="Segoe UI" panose="020B0502040204020203" pitchFamily="34" charset="0"/>
              </a:rPr>
              <a:t>要做的究竟是什么？</a:t>
            </a:r>
            <a:endParaRPr lang="en-US" sz="2000" dirty="0">
              <a:solidFill>
                <a:schemeClr val="tx2"/>
              </a:solidFill>
              <a:latin typeface="Segoe UI" panose="020B0502040204020203" pitchFamily="34" charset="0"/>
              <a:ea typeface="Montserrat" charset="0"/>
              <a:cs typeface="Montserrat" charset="0"/>
              <a:sym typeface="Segoe UI" panose="020B0502040204020203" pitchFamily="34" charset="0"/>
            </a:endParaRPr>
          </a:p>
        </p:txBody>
      </p:sp>
      <p:pic>
        <p:nvPicPr>
          <p:cNvPr id="17" name="图片占位符 16">
            <a:extLst>
              <a:ext uri="{FF2B5EF4-FFF2-40B4-BE49-F238E27FC236}">
                <a16:creationId xmlns:a16="http://schemas.microsoft.com/office/drawing/2014/main" id="{7F8E92B7-1762-4654-8D1A-F6DE50E3AFCE}"/>
              </a:ext>
            </a:extLst>
          </p:cNvPr>
          <p:cNvPicPr>
            <a:picLocks noGrp="1" noChangeAspect="1"/>
          </p:cNvPicPr>
          <p:nvPr>
            <p:ph type="pic" sz="quarter" idx="40"/>
          </p:nvPr>
        </p:nvPicPr>
        <p:blipFill>
          <a:blip r:embed="rId3"/>
          <a:srcRect l="228" r="228"/>
          <a:stretch>
            <a:fillRect/>
          </a:stretch>
        </p:blipFill>
        <p:spPr>
          <a:xfrm>
            <a:off x="5076031" y="1882775"/>
            <a:ext cx="2039938" cy="1993900"/>
          </a:xfrm>
          <a:prstGeom prst="rect">
            <a:avLst/>
          </a:prstGeom>
          <a:ln>
            <a:noFill/>
          </a:ln>
          <a:effectLst>
            <a:outerShdw blurRad="190500" algn="tl" rotWithShape="0">
              <a:srgbClr val="000000">
                <a:alpha val="70000"/>
              </a:srgbClr>
            </a:outerShdw>
          </a:effectLst>
        </p:spPr>
      </p:pic>
      <p:sp>
        <p:nvSpPr>
          <p:cNvPr id="18" name="Rectangle 12">
            <a:extLst>
              <a:ext uri="{FF2B5EF4-FFF2-40B4-BE49-F238E27FC236}">
                <a16:creationId xmlns:a16="http://schemas.microsoft.com/office/drawing/2014/main" id="{11AFFAC8-8CA3-4D7B-A734-AEE2E1F8BDAC}"/>
              </a:ext>
            </a:extLst>
          </p:cNvPr>
          <p:cNvSpPr>
            <a:spLocks/>
          </p:cNvSpPr>
          <p:nvPr/>
        </p:nvSpPr>
        <p:spPr bwMode="auto">
          <a:xfrm>
            <a:off x="5118927" y="824119"/>
            <a:ext cx="1976502" cy="3994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2286000">
              <a:lnSpc>
                <a:spcPts val="3700"/>
              </a:lnSpc>
            </a:pPr>
            <a:r>
              <a:rPr lang="en-US" altLang="zh-CN"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rPr>
              <a:t>Our purpose</a:t>
            </a:r>
            <a:endParaRPr lang="en-US"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endParaRPr>
          </a:p>
        </p:txBody>
      </p:sp>
      <p:sp>
        <p:nvSpPr>
          <p:cNvPr id="19" name="Rectangle 13">
            <a:extLst>
              <a:ext uri="{FF2B5EF4-FFF2-40B4-BE49-F238E27FC236}">
                <a16:creationId xmlns:a16="http://schemas.microsoft.com/office/drawing/2014/main" id="{815AB6FC-09E8-4B29-9E17-9F0821D33961}"/>
              </a:ext>
            </a:extLst>
          </p:cNvPr>
          <p:cNvSpPr>
            <a:spLocks/>
          </p:cNvSpPr>
          <p:nvPr/>
        </p:nvSpPr>
        <p:spPr bwMode="auto">
          <a:xfrm>
            <a:off x="4911983" y="310011"/>
            <a:ext cx="2390398" cy="661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91440" tIns="137160" rIns="91440" bIns="45720" anchor="ctr" anchorCtr="0">
            <a:spAutoFit/>
          </a:bodyPr>
          <a:lstStyle/>
          <a:p>
            <a:pPr algn="ctr" defTabSz="2286000">
              <a:lnSpc>
                <a:spcPts val="3700"/>
              </a:lnSpc>
            </a:pPr>
            <a:r>
              <a:rPr lang="zh-CN" alt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rPr>
              <a:t>需求分析</a:t>
            </a:r>
            <a:endParaRPr 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endParaRPr>
          </a:p>
        </p:txBody>
      </p:sp>
    </p:spTree>
    <p:extLst>
      <p:ext uri="{BB962C8B-B14F-4D97-AF65-F5344CB8AC3E}">
        <p14:creationId xmlns:p14="http://schemas.microsoft.com/office/powerpoint/2010/main" val="16154186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12"/>
          <p:cNvSpPr>
            <a:spLocks/>
          </p:cNvSpPr>
          <p:nvPr/>
        </p:nvSpPr>
        <p:spPr bwMode="auto">
          <a:xfrm>
            <a:off x="5223351" y="824119"/>
            <a:ext cx="1767663" cy="3994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2286000">
              <a:lnSpc>
                <a:spcPts val="3700"/>
              </a:lnSpc>
            </a:pPr>
            <a:r>
              <a:rPr lang="en-US" altLang="zh-CN"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rPr>
              <a:t>Way to</a:t>
            </a:r>
            <a:r>
              <a:rPr lang="zh-CN" altLang="en-US"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rPr>
              <a:t> </a:t>
            </a:r>
            <a:r>
              <a:rPr lang="en-US" altLang="zh-CN"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rPr>
              <a:t>use</a:t>
            </a:r>
            <a:endParaRPr lang="en-US"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endParaRPr>
          </a:p>
        </p:txBody>
      </p:sp>
      <p:sp>
        <p:nvSpPr>
          <p:cNvPr id="14" name="Rectangle 13"/>
          <p:cNvSpPr>
            <a:spLocks/>
          </p:cNvSpPr>
          <p:nvPr/>
        </p:nvSpPr>
        <p:spPr bwMode="auto">
          <a:xfrm>
            <a:off x="4911989" y="310011"/>
            <a:ext cx="2390398" cy="661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91440" tIns="137160" rIns="91440" bIns="45720" anchor="ctr" anchorCtr="0">
            <a:spAutoFit/>
          </a:bodyPr>
          <a:lstStyle/>
          <a:p>
            <a:pPr algn="ctr" defTabSz="2286000">
              <a:lnSpc>
                <a:spcPts val="3700"/>
              </a:lnSpc>
            </a:pPr>
            <a:r>
              <a:rPr lang="zh-CN" alt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rPr>
              <a:t>使用介绍</a:t>
            </a:r>
            <a:endParaRPr 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endParaRPr>
          </a:p>
        </p:txBody>
      </p:sp>
      <p:sp>
        <p:nvSpPr>
          <p:cNvPr id="9" name="文本框 8">
            <a:extLst>
              <a:ext uri="{FF2B5EF4-FFF2-40B4-BE49-F238E27FC236}">
                <a16:creationId xmlns:a16="http://schemas.microsoft.com/office/drawing/2014/main" id="{ED0588B0-8702-4FEA-9B2D-A397F2692DB4}"/>
              </a:ext>
            </a:extLst>
          </p:cNvPr>
          <p:cNvSpPr txBox="1"/>
          <p:nvPr/>
        </p:nvSpPr>
        <p:spPr>
          <a:xfrm>
            <a:off x="873760" y="1503952"/>
            <a:ext cx="3657600" cy="584775"/>
          </a:xfrm>
          <a:prstGeom prst="rect">
            <a:avLst/>
          </a:prstGeom>
          <a:noFill/>
        </p:spPr>
        <p:txBody>
          <a:bodyPr wrap="square" rtlCol="0">
            <a:spAutoFit/>
          </a:bodyPr>
          <a:lstStyle/>
          <a:p>
            <a:pPr marL="457200" indent="-457200">
              <a:buFont typeface="Wingdings" panose="05000000000000000000" pitchFamily="2" charset="2"/>
              <a:buChar char="p"/>
            </a:pPr>
            <a:r>
              <a:rPr lang="zh-CN" altLang="en-US" sz="3200" b="1" dirty="0"/>
              <a:t>功能概览</a:t>
            </a:r>
          </a:p>
        </p:txBody>
      </p:sp>
      <p:sp>
        <p:nvSpPr>
          <p:cNvPr id="10" name="文本框 9">
            <a:extLst>
              <a:ext uri="{FF2B5EF4-FFF2-40B4-BE49-F238E27FC236}">
                <a16:creationId xmlns:a16="http://schemas.microsoft.com/office/drawing/2014/main" id="{43778D4F-F6D5-4D82-A580-F2A4B1F5EBBF}"/>
              </a:ext>
            </a:extLst>
          </p:cNvPr>
          <p:cNvSpPr txBox="1"/>
          <p:nvPr/>
        </p:nvSpPr>
        <p:spPr>
          <a:xfrm>
            <a:off x="873760" y="2119861"/>
            <a:ext cx="11013440" cy="391402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a:t>用户选择需要求解的数独图片</a:t>
            </a:r>
            <a:endParaRPr lang="en-US" altLang="zh-CN" sz="2400" dirty="0"/>
          </a:p>
          <a:p>
            <a:pPr marL="342900" indent="-342900">
              <a:lnSpc>
                <a:spcPct val="150000"/>
              </a:lnSpc>
              <a:buFont typeface="Arial" panose="020B0604020202020204" pitchFamily="34" charset="0"/>
              <a:buChar char="•"/>
            </a:pPr>
            <a:r>
              <a:rPr lang="zh-CN" altLang="en-US" sz="2400" dirty="0"/>
              <a:t>在识别完成后，用户可以根据实际情况修改识别结果。</a:t>
            </a:r>
            <a:endParaRPr lang="en-US" altLang="zh-CN" sz="2400" dirty="0"/>
          </a:p>
          <a:p>
            <a:pPr marL="342900" indent="-342900">
              <a:lnSpc>
                <a:spcPct val="150000"/>
              </a:lnSpc>
              <a:buFont typeface="Arial" panose="020B0604020202020204" pitchFamily="34" charset="0"/>
              <a:buChar char="•"/>
            </a:pPr>
            <a:r>
              <a:rPr lang="zh-CN" altLang="en-US" sz="2400" dirty="0"/>
              <a:t>确认无误后，开始求解数独。</a:t>
            </a:r>
            <a:endParaRPr lang="en-US" altLang="zh-CN" sz="2400" dirty="0"/>
          </a:p>
          <a:p>
            <a:pPr marL="342900" indent="-342900">
              <a:lnSpc>
                <a:spcPct val="150000"/>
              </a:lnSpc>
              <a:buFont typeface="Arial" panose="020B0604020202020204" pitchFamily="34" charset="0"/>
              <a:buChar char="•"/>
            </a:pPr>
            <a:r>
              <a:rPr lang="zh-CN" altLang="en-US" sz="2400" dirty="0"/>
              <a:t>求解过程实时反馈</a:t>
            </a:r>
            <a:endParaRPr lang="en-US" altLang="zh-CN" sz="2400" dirty="0"/>
          </a:p>
          <a:p>
            <a:pPr marL="342900" indent="-342900">
              <a:lnSpc>
                <a:spcPct val="150000"/>
              </a:lnSpc>
              <a:buFont typeface="Arial" panose="020B0604020202020204" pitchFamily="34" charset="0"/>
              <a:buChar char="•"/>
            </a:pPr>
            <a:r>
              <a:rPr lang="zh-CN" altLang="en-US" sz="2400" dirty="0"/>
              <a:t>多解分窗口展示</a:t>
            </a:r>
            <a:endParaRPr lang="en-US" altLang="zh-CN" sz="2400" dirty="0"/>
          </a:p>
          <a:p>
            <a:pPr marL="342900" indent="-342900">
              <a:lnSpc>
                <a:spcPct val="150000"/>
              </a:lnSpc>
              <a:buFont typeface="Arial" panose="020B0604020202020204" pitchFamily="34" charset="0"/>
              <a:buChar char="•"/>
            </a:pPr>
            <a:r>
              <a:rPr lang="zh-CN" altLang="en-US" sz="2400" dirty="0"/>
              <a:t>算法时间对比与展示</a:t>
            </a:r>
            <a:endParaRPr lang="en-US" altLang="zh-CN" sz="2400" dirty="0"/>
          </a:p>
          <a:p>
            <a:pPr marL="342900" indent="-342900">
              <a:lnSpc>
                <a:spcPct val="150000"/>
              </a:lnSpc>
              <a:buFont typeface="Arial" panose="020B0604020202020204" pitchFamily="34" charset="0"/>
              <a:buChar char="•"/>
            </a:pPr>
            <a:r>
              <a:rPr lang="zh-CN" altLang="en-US" sz="2400" dirty="0"/>
              <a:t>向用户反馈数独无解等非法情况</a:t>
            </a:r>
          </a:p>
        </p:txBody>
      </p:sp>
    </p:spTree>
    <p:extLst>
      <p:ext uri="{BB962C8B-B14F-4D97-AF65-F5344CB8AC3E}">
        <p14:creationId xmlns:p14="http://schemas.microsoft.com/office/powerpoint/2010/main" val="192300604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12"/>
          <p:cNvSpPr>
            <a:spLocks/>
          </p:cNvSpPr>
          <p:nvPr/>
        </p:nvSpPr>
        <p:spPr bwMode="auto">
          <a:xfrm>
            <a:off x="5223351" y="824119"/>
            <a:ext cx="1767663" cy="3994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2286000">
              <a:lnSpc>
                <a:spcPts val="3700"/>
              </a:lnSpc>
            </a:pPr>
            <a:r>
              <a:rPr lang="en-US" altLang="zh-CN"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rPr>
              <a:t>Way to</a:t>
            </a:r>
            <a:r>
              <a:rPr lang="zh-CN" altLang="en-US"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rPr>
              <a:t> </a:t>
            </a:r>
            <a:r>
              <a:rPr lang="en-US" altLang="zh-CN"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rPr>
              <a:t>use</a:t>
            </a:r>
            <a:endParaRPr lang="en-US"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endParaRPr>
          </a:p>
        </p:txBody>
      </p:sp>
      <p:sp>
        <p:nvSpPr>
          <p:cNvPr id="14" name="Rectangle 13"/>
          <p:cNvSpPr>
            <a:spLocks/>
          </p:cNvSpPr>
          <p:nvPr/>
        </p:nvSpPr>
        <p:spPr bwMode="auto">
          <a:xfrm>
            <a:off x="4911989" y="310011"/>
            <a:ext cx="2390398" cy="661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91440" tIns="137160" rIns="91440" bIns="45720" anchor="ctr" anchorCtr="0">
            <a:spAutoFit/>
          </a:bodyPr>
          <a:lstStyle/>
          <a:p>
            <a:pPr algn="ctr" defTabSz="2286000">
              <a:lnSpc>
                <a:spcPts val="3700"/>
              </a:lnSpc>
            </a:pPr>
            <a:r>
              <a:rPr lang="zh-CN" alt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rPr>
              <a:t>使用介绍</a:t>
            </a:r>
            <a:endParaRPr 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endParaRPr>
          </a:p>
        </p:txBody>
      </p:sp>
      <p:sp>
        <p:nvSpPr>
          <p:cNvPr id="9" name="文本框 8">
            <a:extLst>
              <a:ext uri="{FF2B5EF4-FFF2-40B4-BE49-F238E27FC236}">
                <a16:creationId xmlns:a16="http://schemas.microsoft.com/office/drawing/2014/main" id="{ED0588B0-8702-4FEA-9B2D-A397F2692DB4}"/>
              </a:ext>
            </a:extLst>
          </p:cNvPr>
          <p:cNvSpPr txBox="1"/>
          <p:nvPr/>
        </p:nvSpPr>
        <p:spPr>
          <a:xfrm>
            <a:off x="873760" y="1503952"/>
            <a:ext cx="3657600" cy="584775"/>
          </a:xfrm>
          <a:prstGeom prst="rect">
            <a:avLst/>
          </a:prstGeom>
          <a:noFill/>
        </p:spPr>
        <p:txBody>
          <a:bodyPr wrap="square" rtlCol="0">
            <a:spAutoFit/>
          </a:bodyPr>
          <a:lstStyle/>
          <a:p>
            <a:pPr marL="457200" indent="-457200">
              <a:buFont typeface="Wingdings" panose="05000000000000000000" pitchFamily="2" charset="2"/>
              <a:buChar char="p"/>
            </a:pPr>
            <a:r>
              <a:rPr lang="zh-CN" altLang="en-US" sz="3200" b="1" dirty="0"/>
              <a:t>实例演示</a:t>
            </a:r>
          </a:p>
        </p:txBody>
      </p:sp>
      <p:sp>
        <p:nvSpPr>
          <p:cNvPr id="10" name="文本框 9">
            <a:extLst>
              <a:ext uri="{FF2B5EF4-FFF2-40B4-BE49-F238E27FC236}">
                <a16:creationId xmlns:a16="http://schemas.microsoft.com/office/drawing/2014/main" id="{43778D4F-F6D5-4D82-A580-F2A4B1F5EBBF}"/>
              </a:ext>
            </a:extLst>
          </p:cNvPr>
          <p:cNvSpPr txBox="1"/>
          <p:nvPr/>
        </p:nvSpPr>
        <p:spPr>
          <a:xfrm>
            <a:off x="873760" y="2119861"/>
            <a:ext cx="11013440" cy="59003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a:t>这里放咱们的录屏或者现场展示 都可以</a:t>
            </a:r>
          </a:p>
        </p:txBody>
      </p:sp>
    </p:spTree>
    <p:extLst>
      <p:ext uri="{BB962C8B-B14F-4D97-AF65-F5344CB8AC3E}">
        <p14:creationId xmlns:p14="http://schemas.microsoft.com/office/powerpoint/2010/main" val="272605527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4964942" y="2681196"/>
            <a:ext cx="3129383" cy="1074461"/>
          </a:xfrm>
          <a:prstGeom prst="rect">
            <a:avLst/>
          </a:prstGeom>
          <a:noFill/>
        </p:spPr>
        <p:txBody>
          <a:bodyPr wrap="none" rtlCol="0">
            <a:spAutoFit/>
          </a:bodyPr>
          <a:lstStyle/>
          <a:p>
            <a:pPr>
              <a:lnSpc>
                <a:spcPts val="8350"/>
              </a:lnSpc>
            </a:pPr>
            <a:r>
              <a:rPr lang="en-US" altLang="zh-CN" sz="6000" b="1" spc="500" dirty="0">
                <a:solidFill>
                  <a:schemeClr val="tx2"/>
                </a:solidFill>
                <a:latin typeface="Segoe UI" panose="020B0502040204020203" pitchFamily="34" charset="0"/>
                <a:ea typeface="Montserrat" charset="0"/>
                <a:cs typeface="Montserrat" charset="0"/>
                <a:sym typeface="Segoe UI" panose="020B0502040204020203" pitchFamily="34" charset="0"/>
              </a:rPr>
              <a:t>Thanks</a:t>
            </a:r>
            <a:endParaRPr lang="en-US" sz="6000" b="1" spc="500" dirty="0">
              <a:solidFill>
                <a:schemeClr val="accent2"/>
              </a:solidFill>
              <a:latin typeface="Segoe UI" panose="020B0502040204020203" pitchFamily="34" charset="0"/>
              <a:ea typeface="Montserrat" charset="0"/>
              <a:cs typeface="Montserrat" charset="0"/>
              <a:sym typeface="Segoe UI" panose="020B0502040204020203" pitchFamily="34" charset="0"/>
            </a:endParaRPr>
          </a:p>
        </p:txBody>
      </p:sp>
      <p:sp>
        <p:nvSpPr>
          <p:cNvPr id="11" name="Rectangle 10"/>
          <p:cNvSpPr/>
          <p:nvPr/>
        </p:nvSpPr>
        <p:spPr>
          <a:xfrm>
            <a:off x="4539794" y="2698049"/>
            <a:ext cx="78059" cy="12453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Segoe UI" panose="020B0502040204020203" pitchFamily="34" charset="0"/>
              <a:sym typeface="Segoe UI" panose="020B0502040204020203" pitchFamily="34" charset="0"/>
            </a:endParaRPr>
          </a:p>
        </p:txBody>
      </p:sp>
      <p:sp>
        <p:nvSpPr>
          <p:cNvPr id="13" name="Shape 2934"/>
          <p:cNvSpPr/>
          <p:nvPr/>
        </p:nvSpPr>
        <p:spPr>
          <a:xfrm>
            <a:off x="3163150" y="2785619"/>
            <a:ext cx="794541" cy="1092492"/>
          </a:xfrm>
          <a:custGeom>
            <a:avLst/>
            <a:gdLst/>
            <a:ahLst/>
            <a:cxnLst>
              <a:cxn ang="0">
                <a:pos x="wd2" y="hd2"/>
              </a:cxn>
              <a:cxn ang="5400000">
                <a:pos x="wd2" y="hd2"/>
              </a:cxn>
              <a:cxn ang="10800000">
                <a:pos x="wd2" y="hd2"/>
              </a:cxn>
              <a:cxn ang="16200000">
                <a:pos x="wd2" y="hd2"/>
              </a:cxn>
            </a:cxnLst>
            <a:rect l="0" t="0" r="r" b="b"/>
            <a:pathLst>
              <a:path w="21600" h="21600" extrusionOk="0">
                <a:moveTo>
                  <a:pt x="10800" y="10800"/>
                </a:moveTo>
                <a:cubicBezTo>
                  <a:pt x="8563" y="10800"/>
                  <a:pt x="6750" y="9481"/>
                  <a:pt x="6750" y="7855"/>
                </a:cubicBezTo>
                <a:cubicBezTo>
                  <a:pt x="6750" y="6228"/>
                  <a:pt x="8563" y="4909"/>
                  <a:pt x="10800" y="4909"/>
                </a:cubicBezTo>
                <a:cubicBezTo>
                  <a:pt x="13037" y="4909"/>
                  <a:pt x="14850" y="6228"/>
                  <a:pt x="14850" y="7855"/>
                </a:cubicBezTo>
                <a:cubicBezTo>
                  <a:pt x="14850" y="9481"/>
                  <a:pt x="13037" y="10800"/>
                  <a:pt x="10800" y="10800"/>
                </a:cubicBezTo>
                <a:moveTo>
                  <a:pt x="10800" y="3927"/>
                </a:moveTo>
                <a:cubicBezTo>
                  <a:pt x="7817" y="3927"/>
                  <a:pt x="5400" y="5686"/>
                  <a:pt x="5400" y="7855"/>
                </a:cubicBezTo>
                <a:cubicBezTo>
                  <a:pt x="5400" y="10023"/>
                  <a:pt x="7817" y="11782"/>
                  <a:pt x="10800" y="11782"/>
                </a:cubicBezTo>
                <a:cubicBezTo>
                  <a:pt x="13783" y="11782"/>
                  <a:pt x="16200" y="10023"/>
                  <a:pt x="16200" y="7855"/>
                </a:cubicBezTo>
                <a:cubicBezTo>
                  <a:pt x="16200" y="5686"/>
                  <a:pt x="13783" y="3927"/>
                  <a:pt x="10800" y="3927"/>
                </a:cubicBezTo>
                <a:moveTo>
                  <a:pt x="10800" y="20127"/>
                </a:moveTo>
                <a:cubicBezTo>
                  <a:pt x="10800" y="20127"/>
                  <a:pt x="1350" y="13745"/>
                  <a:pt x="1350" y="7855"/>
                </a:cubicBezTo>
                <a:cubicBezTo>
                  <a:pt x="1350" y="4059"/>
                  <a:pt x="5581" y="982"/>
                  <a:pt x="10800" y="982"/>
                </a:cubicBezTo>
                <a:cubicBezTo>
                  <a:pt x="16019" y="982"/>
                  <a:pt x="20250" y="4059"/>
                  <a:pt x="20250" y="7855"/>
                </a:cubicBezTo>
                <a:cubicBezTo>
                  <a:pt x="20250" y="13745"/>
                  <a:pt x="10800" y="20127"/>
                  <a:pt x="10800" y="20127"/>
                </a:cubicBezTo>
                <a:moveTo>
                  <a:pt x="10800" y="0"/>
                </a:moveTo>
                <a:cubicBezTo>
                  <a:pt x="4836" y="0"/>
                  <a:pt x="0" y="3517"/>
                  <a:pt x="0" y="7855"/>
                </a:cubicBezTo>
                <a:cubicBezTo>
                  <a:pt x="0" y="14236"/>
                  <a:pt x="10800" y="21600"/>
                  <a:pt x="10800" y="21600"/>
                </a:cubicBezTo>
                <a:cubicBezTo>
                  <a:pt x="10800" y="21600"/>
                  <a:pt x="21600" y="14236"/>
                  <a:pt x="21600" y="7855"/>
                </a:cubicBezTo>
                <a:cubicBezTo>
                  <a:pt x="21600" y="3517"/>
                  <a:pt x="16764" y="0"/>
                  <a:pt x="10800" y="0"/>
                </a:cubicBezTo>
              </a:path>
            </a:pathLst>
          </a:custGeom>
          <a:solidFill>
            <a:schemeClr val="tx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latin typeface="Segoe UI" panose="020B0502040204020203" pitchFamily="34" charset="0"/>
              <a:sym typeface="Segoe UI" panose="020B0502040204020203" pitchFamily="34" charset="0"/>
            </a:endParaRPr>
          </a:p>
        </p:txBody>
      </p:sp>
    </p:spTree>
    <p:extLst>
      <p:ext uri="{BB962C8B-B14F-4D97-AF65-F5344CB8AC3E}">
        <p14:creationId xmlns:p14="http://schemas.microsoft.com/office/powerpoint/2010/main" val="103124332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12"/>
          <p:cNvSpPr>
            <a:spLocks/>
          </p:cNvSpPr>
          <p:nvPr/>
        </p:nvSpPr>
        <p:spPr bwMode="auto">
          <a:xfrm>
            <a:off x="5118927" y="824119"/>
            <a:ext cx="1976502" cy="3994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2286000">
              <a:lnSpc>
                <a:spcPts val="3700"/>
              </a:lnSpc>
            </a:pPr>
            <a:r>
              <a:rPr lang="en-US" altLang="zh-CN"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rPr>
              <a:t>Our purpose</a:t>
            </a:r>
            <a:endParaRPr lang="en-US"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endParaRPr>
          </a:p>
        </p:txBody>
      </p:sp>
      <p:sp>
        <p:nvSpPr>
          <p:cNvPr id="14" name="Rectangle 13"/>
          <p:cNvSpPr>
            <a:spLocks/>
          </p:cNvSpPr>
          <p:nvPr/>
        </p:nvSpPr>
        <p:spPr bwMode="auto">
          <a:xfrm>
            <a:off x="4911983" y="310011"/>
            <a:ext cx="2390398" cy="661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91440" tIns="137160" rIns="91440" bIns="45720" anchor="ctr" anchorCtr="0">
            <a:spAutoFit/>
          </a:bodyPr>
          <a:lstStyle/>
          <a:p>
            <a:pPr algn="ctr" defTabSz="2286000">
              <a:lnSpc>
                <a:spcPts val="3700"/>
              </a:lnSpc>
            </a:pPr>
            <a:r>
              <a:rPr lang="zh-CN" alt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rPr>
              <a:t>需求分析</a:t>
            </a:r>
            <a:endParaRPr 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endParaRPr>
          </a:p>
        </p:txBody>
      </p:sp>
      <p:sp>
        <p:nvSpPr>
          <p:cNvPr id="2" name="文本框 1">
            <a:extLst>
              <a:ext uri="{FF2B5EF4-FFF2-40B4-BE49-F238E27FC236}">
                <a16:creationId xmlns:a16="http://schemas.microsoft.com/office/drawing/2014/main" id="{634ECABB-C124-4221-934E-52F8E21E6DE4}"/>
              </a:ext>
            </a:extLst>
          </p:cNvPr>
          <p:cNvSpPr txBox="1"/>
          <p:nvPr/>
        </p:nvSpPr>
        <p:spPr>
          <a:xfrm>
            <a:off x="573087" y="1755874"/>
            <a:ext cx="5522913" cy="523220"/>
          </a:xfrm>
          <a:prstGeom prst="rect">
            <a:avLst/>
          </a:prstGeom>
          <a:noFill/>
        </p:spPr>
        <p:txBody>
          <a:bodyPr wrap="square" rtlCol="0">
            <a:spAutoFit/>
          </a:bodyPr>
          <a:lstStyle/>
          <a:p>
            <a:r>
              <a:rPr lang="zh-CN" altLang="en-US" sz="2800" dirty="0"/>
              <a:t>我们来看看这些似曾相识的画面：</a:t>
            </a:r>
          </a:p>
        </p:txBody>
      </p:sp>
      <p:sp>
        <p:nvSpPr>
          <p:cNvPr id="3" name="文本框 2">
            <a:extLst>
              <a:ext uri="{FF2B5EF4-FFF2-40B4-BE49-F238E27FC236}">
                <a16:creationId xmlns:a16="http://schemas.microsoft.com/office/drawing/2014/main" id="{179679F2-08A8-43D2-BB48-BF60F147DAD6}"/>
              </a:ext>
            </a:extLst>
          </p:cNvPr>
          <p:cNvSpPr txBox="1"/>
          <p:nvPr/>
        </p:nvSpPr>
        <p:spPr>
          <a:xfrm>
            <a:off x="584265" y="2683834"/>
            <a:ext cx="6208295" cy="1569660"/>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t>兴致勃勃地拿出打印好的数独习题开始求解，做到一半</a:t>
            </a:r>
            <a:r>
              <a:rPr lang="en-US" altLang="zh-CN" sz="2400" dirty="0"/>
              <a:t>……</a:t>
            </a:r>
          </a:p>
          <a:p>
            <a:pPr marL="342900" indent="-342900">
              <a:buFont typeface="Arial" panose="020B0604020202020204" pitchFamily="34" charset="0"/>
              <a:buChar char="•"/>
            </a:pPr>
            <a:r>
              <a:rPr lang="zh-CN" altLang="en-US" sz="2400" dirty="0"/>
              <a:t>挑战极限，手写自编的九宫格数独，希望能自产自销，但是</a:t>
            </a:r>
            <a:r>
              <a:rPr lang="en-US" altLang="zh-CN" sz="2400" dirty="0"/>
              <a:t>……</a:t>
            </a:r>
            <a:endParaRPr lang="zh-CN" altLang="en-US" sz="2400" dirty="0"/>
          </a:p>
        </p:txBody>
      </p:sp>
      <p:sp>
        <p:nvSpPr>
          <p:cNvPr id="8" name="文本框 7">
            <a:extLst>
              <a:ext uri="{FF2B5EF4-FFF2-40B4-BE49-F238E27FC236}">
                <a16:creationId xmlns:a16="http://schemas.microsoft.com/office/drawing/2014/main" id="{3141E98B-6755-4FC7-94C7-C1DA6A6A2BA6}"/>
              </a:ext>
            </a:extLst>
          </p:cNvPr>
          <p:cNvSpPr txBox="1"/>
          <p:nvPr/>
        </p:nvSpPr>
        <p:spPr>
          <a:xfrm>
            <a:off x="7095429" y="2951946"/>
            <a:ext cx="4016928" cy="954107"/>
          </a:xfrm>
          <a:prstGeom prst="rect">
            <a:avLst/>
          </a:prstGeom>
          <a:noFill/>
        </p:spPr>
        <p:txBody>
          <a:bodyPr wrap="square" rtlCol="0">
            <a:spAutoFit/>
          </a:bodyPr>
          <a:lstStyle/>
          <a:p>
            <a:r>
              <a:rPr lang="zh-CN" altLang="en-US" sz="2800" dirty="0"/>
              <a:t>难以继续，希望借助电脑来完成自己的心愿。</a:t>
            </a:r>
          </a:p>
        </p:txBody>
      </p:sp>
    </p:spTree>
    <p:extLst>
      <p:ext uri="{BB962C8B-B14F-4D97-AF65-F5344CB8AC3E}">
        <p14:creationId xmlns:p14="http://schemas.microsoft.com/office/powerpoint/2010/main" val="17585695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TextBox 23"/>
          <p:cNvSpPr txBox="1"/>
          <p:nvPr/>
        </p:nvSpPr>
        <p:spPr>
          <a:xfrm>
            <a:off x="1442788" y="4344376"/>
            <a:ext cx="2800767" cy="1289392"/>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dirty="0">
                <a:solidFill>
                  <a:srgbClr val="0E0E0E"/>
                </a:solidFill>
                <a:latin typeface="Segoe UI" panose="020B0502040204020203" pitchFamily="34" charset="0"/>
                <a:ea typeface="Montserrat Light" charset="0"/>
                <a:cs typeface="Segoe UI Historic" panose="020B0502040204020203" pitchFamily="34" charset="0"/>
                <a:sym typeface="+mn-lt"/>
              </a:rPr>
              <a:t>自然场景复杂</a:t>
            </a:r>
            <a:endParaRPr lang="en-US" altLang="zh-CN" dirty="0">
              <a:solidFill>
                <a:srgbClr val="0E0E0E"/>
              </a:solidFill>
              <a:latin typeface="Segoe UI" panose="020B0502040204020203" pitchFamily="34" charset="0"/>
              <a:ea typeface="Montserrat Light" charset="0"/>
              <a:cs typeface="Segoe UI Historic" panose="020B0502040204020203" pitchFamily="34" charset="0"/>
              <a:sym typeface="+mn-lt"/>
            </a:endParaRPr>
          </a:p>
          <a:p>
            <a:pPr marL="171450" indent="-171450">
              <a:lnSpc>
                <a:spcPct val="150000"/>
              </a:lnSpc>
              <a:buFont typeface="Arial" panose="020B0604020202020204" pitchFamily="34" charset="0"/>
              <a:buChar char="•"/>
            </a:pPr>
            <a:r>
              <a:rPr lang="zh-CN" altLang="en-US" dirty="0">
                <a:solidFill>
                  <a:srgbClr val="0E0E0E"/>
                </a:solidFill>
                <a:latin typeface="Segoe UI" panose="020B0502040204020203" pitchFamily="34" charset="0"/>
                <a:ea typeface="Montserrat Light" charset="0"/>
                <a:cs typeface="Segoe UI Historic" panose="020B0502040204020203" pitchFamily="34" charset="0"/>
                <a:sym typeface="+mn-lt"/>
              </a:rPr>
              <a:t>光线</a:t>
            </a:r>
            <a:endParaRPr lang="en-US" altLang="zh-CN" dirty="0">
              <a:solidFill>
                <a:srgbClr val="0E0E0E"/>
              </a:solidFill>
              <a:latin typeface="Segoe UI" panose="020B0502040204020203" pitchFamily="34" charset="0"/>
              <a:ea typeface="Montserrat Light" charset="0"/>
              <a:cs typeface="Segoe UI Historic" panose="020B0502040204020203" pitchFamily="34" charset="0"/>
              <a:sym typeface="+mn-lt"/>
            </a:endParaRPr>
          </a:p>
          <a:p>
            <a:pPr marL="171450" indent="-171450">
              <a:lnSpc>
                <a:spcPct val="150000"/>
              </a:lnSpc>
              <a:buFont typeface="Arial" panose="020B0604020202020204" pitchFamily="34" charset="0"/>
              <a:buChar char="•"/>
            </a:pPr>
            <a:r>
              <a:rPr lang="zh-CN" altLang="en-US" dirty="0">
                <a:solidFill>
                  <a:srgbClr val="0E0E0E"/>
                </a:solidFill>
                <a:latin typeface="Segoe UI" panose="020B0502040204020203" pitchFamily="34" charset="0"/>
                <a:ea typeface="Montserrat Light" charset="0"/>
                <a:cs typeface="Segoe UI Historic" panose="020B0502040204020203" pitchFamily="34" charset="0"/>
                <a:sym typeface="+mn-lt"/>
              </a:rPr>
              <a:t>其他物体（边缘多样化）</a:t>
            </a:r>
            <a:endParaRPr lang="en-US" dirty="0">
              <a:solidFill>
                <a:srgbClr val="0E0E0E"/>
              </a:solidFill>
              <a:latin typeface="Segoe UI" panose="020B0502040204020203" pitchFamily="34" charset="0"/>
              <a:ea typeface="Montserrat Light" charset="0"/>
              <a:cs typeface="Segoe UI Historic" panose="020B0502040204020203" pitchFamily="34" charset="0"/>
              <a:sym typeface="+mn-lt"/>
            </a:endParaRPr>
          </a:p>
        </p:txBody>
      </p:sp>
      <p:sp>
        <p:nvSpPr>
          <p:cNvPr id="25" name="TextBox 24"/>
          <p:cNvSpPr txBox="1"/>
          <p:nvPr/>
        </p:nvSpPr>
        <p:spPr>
          <a:xfrm>
            <a:off x="1281861" y="3216286"/>
            <a:ext cx="2800767" cy="830997"/>
          </a:xfrm>
          <a:prstGeom prst="rect">
            <a:avLst/>
          </a:prstGeom>
          <a:noFill/>
        </p:spPr>
        <p:txBody>
          <a:bodyPr wrap="none" rtlCol="0">
            <a:spAutoFit/>
          </a:bodyPr>
          <a:lstStyle/>
          <a:p>
            <a:pPr algn="ctr"/>
            <a:r>
              <a:rPr lang="zh-CN" altLang="en-US" sz="4800" spc="300" dirty="0">
                <a:solidFill>
                  <a:srgbClr val="0E0E0E"/>
                </a:solidFill>
                <a:latin typeface="Segoe UI" panose="020B0502040204020203" pitchFamily="34" charset="0"/>
                <a:ea typeface="Montserrat" charset="0"/>
                <a:cs typeface="Segoe UI Semibold" panose="020B0702040204020203" pitchFamily="34" charset="0"/>
                <a:sym typeface="+mn-lt"/>
              </a:rPr>
              <a:t>图片场景</a:t>
            </a:r>
            <a:endParaRPr lang="en-US" sz="4800" spc="300" dirty="0">
              <a:solidFill>
                <a:srgbClr val="0E0E0E"/>
              </a:solidFill>
              <a:latin typeface="Segoe UI" panose="020B0502040204020203" pitchFamily="34" charset="0"/>
              <a:ea typeface="Montserrat" charset="0"/>
              <a:cs typeface="Segoe UI Semibold" panose="020B0702040204020203" pitchFamily="34" charset="0"/>
              <a:sym typeface="+mn-lt"/>
            </a:endParaRPr>
          </a:p>
        </p:txBody>
      </p:sp>
      <p:sp>
        <p:nvSpPr>
          <p:cNvPr id="26" name="Shape 2587"/>
          <p:cNvSpPr/>
          <p:nvPr/>
        </p:nvSpPr>
        <p:spPr>
          <a:xfrm>
            <a:off x="2266036" y="2090667"/>
            <a:ext cx="820211" cy="820212"/>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0E0E0E"/>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0E0E0E"/>
              </a:solidFill>
              <a:latin typeface="Segoe UI" panose="020B0502040204020203" pitchFamily="34" charset="0"/>
              <a:sym typeface="+mn-lt"/>
            </a:endParaRPr>
          </a:p>
        </p:txBody>
      </p:sp>
      <p:sp>
        <p:nvSpPr>
          <p:cNvPr id="27" name="Shape 2588"/>
          <p:cNvSpPr/>
          <p:nvPr/>
        </p:nvSpPr>
        <p:spPr>
          <a:xfrm>
            <a:off x="5693956" y="2122917"/>
            <a:ext cx="820211" cy="745676"/>
          </a:xfrm>
          <a:custGeom>
            <a:avLst/>
            <a:gdLst/>
            <a:ahLst/>
            <a:cxnLst>
              <a:cxn ang="0">
                <a:pos x="wd2" y="hd2"/>
              </a:cxn>
              <a:cxn ang="5400000">
                <a:pos x="wd2" y="hd2"/>
              </a:cxn>
              <a:cxn ang="10800000">
                <a:pos x="wd2" y="hd2"/>
              </a:cxn>
              <a:cxn ang="16200000">
                <a:pos x="wd2" y="hd2"/>
              </a:cxn>
            </a:cxnLst>
            <a:rect l="0" t="0" r="r" b="b"/>
            <a:pathLst>
              <a:path w="21600" h="21600" extrusionOk="0">
                <a:moveTo>
                  <a:pt x="17182" y="12420"/>
                </a:moveTo>
                <a:cubicBezTo>
                  <a:pt x="16368" y="12420"/>
                  <a:pt x="15709" y="11694"/>
                  <a:pt x="15709" y="10800"/>
                </a:cubicBezTo>
                <a:cubicBezTo>
                  <a:pt x="15709" y="9906"/>
                  <a:pt x="16368" y="9180"/>
                  <a:pt x="17182" y="9180"/>
                </a:cubicBezTo>
                <a:cubicBezTo>
                  <a:pt x="17995" y="9180"/>
                  <a:pt x="18655" y="9906"/>
                  <a:pt x="18655" y="10800"/>
                </a:cubicBezTo>
                <a:cubicBezTo>
                  <a:pt x="18655" y="11694"/>
                  <a:pt x="17995" y="12420"/>
                  <a:pt x="17182" y="12420"/>
                </a:cubicBezTo>
                <a:moveTo>
                  <a:pt x="21109" y="10260"/>
                </a:moveTo>
                <a:lnTo>
                  <a:pt x="19587" y="10260"/>
                </a:lnTo>
                <a:cubicBezTo>
                  <a:pt x="19360" y="9028"/>
                  <a:pt x="18369" y="8100"/>
                  <a:pt x="17182" y="8100"/>
                </a:cubicBezTo>
                <a:cubicBezTo>
                  <a:pt x="15994" y="8100"/>
                  <a:pt x="15004" y="9028"/>
                  <a:pt x="14777" y="10260"/>
                </a:cubicBezTo>
                <a:lnTo>
                  <a:pt x="491" y="10260"/>
                </a:lnTo>
                <a:cubicBezTo>
                  <a:pt x="220" y="10260"/>
                  <a:pt x="0" y="10502"/>
                  <a:pt x="0" y="10800"/>
                </a:cubicBezTo>
                <a:cubicBezTo>
                  <a:pt x="0" y="11098"/>
                  <a:pt x="220" y="11340"/>
                  <a:pt x="491" y="11340"/>
                </a:cubicBezTo>
                <a:lnTo>
                  <a:pt x="14777" y="11340"/>
                </a:lnTo>
                <a:cubicBezTo>
                  <a:pt x="15004" y="12572"/>
                  <a:pt x="15994" y="13500"/>
                  <a:pt x="17182" y="13500"/>
                </a:cubicBezTo>
                <a:cubicBezTo>
                  <a:pt x="18369" y="13500"/>
                  <a:pt x="19360" y="12572"/>
                  <a:pt x="19587" y="11340"/>
                </a:cubicBezTo>
                <a:lnTo>
                  <a:pt x="21109" y="11340"/>
                </a:lnTo>
                <a:cubicBezTo>
                  <a:pt x="21380" y="11340"/>
                  <a:pt x="21600" y="11098"/>
                  <a:pt x="21600" y="10800"/>
                </a:cubicBezTo>
                <a:cubicBezTo>
                  <a:pt x="21600" y="10502"/>
                  <a:pt x="21380" y="10260"/>
                  <a:pt x="21109" y="10260"/>
                </a:cubicBezTo>
                <a:moveTo>
                  <a:pt x="5400" y="1080"/>
                </a:moveTo>
                <a:cubicBezTo>
                  <a:pt x="6214" y="1080"/>
                  <a:pt x="6873" y="1806"/>
                  <a:pt x="6873" y="2700"/>
                </a:cubicBezTo>
                <a:cubicBezTo>
                  <a:pt x="6873" y="3595"/>
                  <a:pt x="6214" y="4320"/>
                  <a:pt x="5400" y="4320"/>
                </a:cubicBezTo>
                <a:cubicBezTo>
                  <a:pt x="4586" y="4320"/>
                  <a:pt x="3927" y="3595"/>
                  <a:pt x="3927" y="2700"/>
                </a:cubicBezTo>
                <a:cubicBezTo>
                  <a:pt x="3927" y="1806"/>
                  <a:pt x="4586" y="1080"/>
                  <a:pt x="5400" y="1080"/>
                </a:cubicBezTo>
                <a:moveTo>
                  <a:pt x="491" y="3240"/>
                </a:moveTo>
                <a:lnTo>
                  <a:pt x="2995" y="3240"/>
                </a:lnTo>
                <a:cubicBezTo>
                  <a:pt x="3222" y="4472"/>
                  <a:pt x="4213" y="5400"/>
                  <a:pt x="5400" y="5400"/>
                </a:cubicBezTo>
                <a:cubicBezTo>
                  <a:pt x="6587" y="5400"/>
                  <a:pt x="7578" y="4472"/>
                  <a:pt x="7805" y="3240"/>
                </a:cubicBezTo>
                <a:lnTo>
                  <a:pt x="21109" y="3240"/>
                </a:lnTo>
                <a:cubicBezTo>
                  <a:pt x="21380" y="3240"/>
                  <a:pt x="21600" y="2999"/>
                  <a:pt x="21600" y="2700"/>
                </a:cubicBezTo>
                <a:cubicBezTo>
                  <a:pt x="21600" y="2402"/>
                  <a:pt x="21380" y="2160"/>
                  <a:pt x="21109" y="2160"/>
                </a:cubicBezTo>
                <a:lnTo>
                  <a:pt x="7805" y="2160"/>
                </a:lnTo>
                <a:cubicBezTo>
                  <a:pt x="7578" y="928"/>
                  <a:pt x="6587" y="0"/>
                  <a:pt x="5400" y="0"/>
                </a:cubicBezTo>
                <a:cubicBezTo>
                  <a:pt x="4213" y="0"/>
                  <a:pt x="3222" y="928"/>
                  <a:pt x="2995" y="2160"/>
                </a:cubicBezTo>
                <a:lnTo>
                  <a:pt x="491" y="2160"/>
                </a:lnTo>
                <a:cubicBezTo>
                  <a:pt x="220" y="2160"/>
                  <a:pt x="0" y="2402"/>
                  <a:pt x="0" y="2700"/>
                </a:cubicBezTo>
                <a:cubicBezTo>
                  <a:pt x="0" y="2999"/>
                  <a:pt x="220" y="3240"/>
                  <a:pt x="491" y="3240"/>
                </a:cubicBezTo>
                <a:moveTo>
                  <a:pt x="9327" y="20519"/>
                </a:moveTo>
                <a:cubicBezTo>
                  <a:pt x="8514" y="20519"/>
                  <a:pt x="7855" y="19794"/>
                  <a:pt x="7855" y="18899"/>
                </a:cubicBezTo>
                <a:cubicBezTo>
                  <a:pt x="7855" y="18005"/>
                  <a:pt x="8514" y="17279"/>
                  <a:pt x="9327" y="17279"/>
                </a:cubicBezTo>
                <a:cubicBezTo>
                  <a:pt x="10141" y="17279"/>
                  <a:pt x="10800" y="18005"/>
                  <a:pt x="10800" y="18899"/>
                </a:cubicBezTo>
                <a:cubicBezTo>
                  <a:pt x="10800" y="19794"/>
                  <a:pt x="10141" y="20519"/>
                  <a:pt x="9327" y="20519"/>
                </a:cubicBezTo>
                <a:moveTo>
                  <a:pt x="21109" y="18359"/>
                </a:moveTo>
                <a:lnTo>
                  <a:pt x="11732" y="18359"/>
                </a:lnTo>
                <a:cubicBezTo>
                  <a:pt x="11505" y="17127"/>
                  <a:pt x="10515" y="16199"/>
                  <a:pt x="9327" y="16199"/>
                </a:cubicBezTo>
                <a:cubicBezTo>
                  <a:pt x="8140" y="16199"/>
                  <a:pt x="7150" y="17127"/>
                  <a:pt x="6922" y="18359"/>
                </a:cubicBezTo>
                <a:lnTo>
                  <a:pt x="491" y="18359"/>
                </a:lnTo>
                <a:cubicBezTo>
                  <a:pt x="220" y="18359"/>
                  <a:pt x="0" y="18601"/>
                  <a:pt x="0" y="18899"/>
                </a:cubicBezTo>
                <a:cubicBezTo>
                  <a:pt x="0" y="19198"/>
                  <a:pt x="220" y="19439"/>
                  <a:pt x="491" y="19439"/>
                </a:cubicBezTo>
                <a:lnTo>
                  <a:pt x="6922" y="19439"/>
                </a:lnTo>
                <a:cubicBezTo>
                  <a:pt x="7150" y="20672"/>
                  <a:pt x="8140" y="21600"/>
                  <a:pt x="9327" y="21600"/>
                </a:cubicBezTo>
                <a:cubicBezTo>
                  <a:pt x="10515" y="21600"/>
                  <a:pt x="11505" y="20672"/>
                  <a:pt x="11732" y="19439"/>
                </a:cubicBezTo>
                <a:lnTo>
                  <a:pt x="21109" y="19439"/>
                </a:lnTo>
                <a:cubicBezTo>
                  <a:pt x="21380" y="19439"/>
                  <a:pt x="21600" y="19198"/>
                  <a:pt x="21600" y="18899"/>
                </a:cubicBezTo>
                <a:cubicBezTo>
                  <a:pt x="21600" y="18601"/>
                  <a:pt x="21380" y="18359"/>
                  <a:pt x="21109" y="18359"/>
                </a:cubicBezTo>
              </a:path>
            </a:pathLst>
          </a:custGeom>
          <a:solidFill>
            <a:srgbClr val="0E0E0E"/>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0E0E0E"/>
              </a:solidFill>
              <a:latin typeface="Segoe UI" panose="020B0502040204020203" pitchFamily="34" charset="0"/>
              <a:sym typeface="+mn-lt"/>
            </a:endParaRPr>
          </a:p>
        </p:txBody>
      </p:sp>
      <p:sp>
        <p:nvSpPr>
          <p:cNvPr id="28" name="Shape 2619"/>
          <p:cNvSpPr/>
          <p:nvPr/>
        </p:nvSpPr>
        <p:spPr>
          <a:xfrm>
            <a:off x="9117238" y="2091398"/>
            <a:ext cx="820211" cy="820206"/>
          </a:xfrm>
          <a:custGeom>
            <a:avLst/>
            <a:gdLst/>
            <a:ahLst/>
            <a:cxnLst>
              <a:cxn ang="0">
                <a:pos x="wd2" y="hd2"/>
              </a:cxn>
              <a:cxn ang="5400000">
                <a:pos x="wd2" y="hd2"/>
              </a:cxn>
              <a:cxn ang="10800000">
                <a:pos x="wd2" y="hd2"/>
              </a:cxn>
              <a:cxn ang="16200000">
                <a:pos x="wd2" y="hd2"/>
              </a:cxn>
            </a:cxnLst>
            <a:rect l="0" t="0" r="r" b="b"/>
            <a:pathLst>
              <a:path w="21600" h="21583" extrusionOk="0">
                <a:moveTo>
                  <a:pt x="12364" y="11941"/>
                </a:moveTo>
                <a:lnTo>
                  <a:pt x="13062" y="14033"/>
                </a:lnTo>
                <a:lnTo>
                  <a:pt x="11365" y="12790"/>
                </a:lnTo>
                <a:lnTo>
                  <a:pt x="10785" y="12365"/>
                </a:lnTo>
                <a:lnTo>
                  <a:pt x="10205" y="12790"/>
                </a:lnTo>
                <a:lnTo>
                  <a:pt x="8508" y="14033"/>
                </a:lnTo>
                <a:lnTo>
                  <a:pt x="9206" y="11941"/>
                </a:lnTo>
                <a:lnTo>
                  <a:pt x="9426" y="11282"/>
                </a:lnTo>
                <a:lnTo>
                  <a:pt x="8877" y="10856"/>
                </a:lnTo>
                <a:lnTo>
                  <a:pt x="7511" y="9794"/>
                </a:lnTo>
                <a:lnTo>
                  <a:pt x="9790" y="9794"/>
                </a:lnTo>
                <a:lnTo>
                  <a:pt x="10030" y="9160"/>
                </a:lnTo>
                <a:lnTo>
                  <a:pt x="10785" y="7162"/>
                </a:lnTo>
                <a:lnTo>
                  <a:pt x="11540" y="9160"/>
                </a:lnTo>
                <a:lnTo>
                  <a:pt x="11779" y="9794"/>
                </a:lnTo>
                <a:lnTo>
                  <a:pt x="14059" y="9794"/>
                </a:lnTo>
                <a:lnTo>
                  <a:pt x="12692" y="10856"/>
                </a:lnTo>
                <a:lnTo>
                  <a:pt x="12144" y="11282"/>
                </a:lnTo>
                <a:cubicBezTo>
                  <a:pt x="12144" y="11282"/>
                  <a:pt x="12364" y="11941"/>
                  <a:pt x="12364" y="11941"/>
                </a:cubicBezTo>
                <a:close/>
                <a:moveTo>
                  <a:pt x="12458" y="8813"/>
                </a:moveTo>
                <a:lnTo>
                  <a:pt x="10785" y="4384"/>
                </a:lnTo>
                <a:lnTo>
                  <a:pt x="9111" y="8813"/>
                </a:lnTo>
                <a:lnTo>
                  <a:pt x="4649" y="8813"/>
                </a:lnTo>
                <a:lnTo>
                  <a:pt x="8275" y="11631"/>
                </a:lnTo>
                <a:lnTo>
                  <a:pt x="6601" y="16647"/>
                </a:lnTo>
                <a:lnTo>
                  <a:pt x="10785" y="13582"/>
                </a:lnTo>
                <a:lnTo>
                  <a:pt x="14969" y="16647"/>
                </a:lnTo>
                <a:lnTo>
                  <a:pt x="13295" y="11631"/>
                </a:lnTo>
                <a:lnTo>
                  <a:pt x="16921" y="8813"/>
                </a:lnTo>
                <a:cubicBezTo>
                  <a:pt x="16921" y="8813"/>
                  <a:pt x="12458" y="8813"/>
                  <a:pt x="12458" y="8813"/>
                </a:cubicBezTo>
                <a:close/>
                <a:moveTo>
                  <a:pt x="10800" y="20592"/>
                </a:moveTo>
                <a:cubicBezTo>
                  <a:pt x="9796" y="20381"/>
                  <a:pt x="982" y="17399"/>
                  <a:pt x="982" y="12263"/>
                </a:cubicBezTo>
                <a:cubicBezTo>
                  <a:pt x="982" y="7469"/>
                  <a:pt x="2322" y="2919"/>
                  <a:pt x="2778" y="1179"/>
                </a:cubicBezTo>
                <a:cubicBezTo>
                  <a:pt x="4022" y="1719"/>
                  <a:pt x="7232" y="2943"/>
                  <a:pt x="10800" y="2943"/>
                </a:cubicBezTo>
                <a:cubicBezTo>
                  <a:pt x="14368" y="2943"/>
                  <a:pt x="17579" y="1719"/>
                  <a:pt x="18823" y="1179"/>
                </a:cubicBezTo>
                <a:cubicBezTo>
                  <a:pt x="19278" y="2918"/>
                  <a:pt x="20618" y="7466"/>
                  <a:pt x="20618" y="12263"/>
                </a:cubicBezTo>
                <a:cubicBezTo>
                  <a:pt x="20618" y="17393"/>
                  <a:pt x="11803" y="20381"/>
                  <a:pt x="10800" y="20592"/>
                </a:cubicBezTo>
                <a:moveTo>
                  <a:pt x="19618" y="356"/>
                </a:moveTo>
                <a:cubicBezTo>
                  <a:pt x="19577" y="216"/>
                  <a:pt x="19477" y="101"/>
                  <a:pt x="19343" y="42"/>
                </a:cubicBezTo>
                <a:cubicBezTo>
                  <a:pt x="19210" y="-17"/>
                  <a:pt x="19057" y="-13"/>
                  <a:pt x="18926" y="52"/>
                </a:cubicBezTo>
                <a:cubicBezTo>
                  <a:pt x="18888" y="71"/>
                  <a:pt x="15053" y="1962"/>
                  <a:pt x="10800" y="1962"/>
                </a:cubicBezTo>
                <a:cubicBezTo>
                  <a:pt x="6556" y="1962"/>
                  <a:pt x="2712" y="71"/>
                  <a:pt x="2674" y="52"/>
                </a:cubicBezTo>
                <a:cubicBezTo>
                  <a:pt x="2543" y="-13"/>
                  <a:pt x="2391" y="-17"/>
                  <a:pt x="2257" y="42"/>
                </a:cubicBezTo>
                <a:cubicBezTo>
                  <a:pt x="2124" y="101"/>
                  <a:pt x="2023" y="216"/>
                  <a:pt x="1983" y="356"/>
                </a:cubicBezTo>
                <a:cubicBezTo>
                  <a:pt x="1963" y="426"/>
                  <a:pt x="0" y="6376"/>
                  <a:pt x="0" y="12263"/>
                </a:cubicBezTo>
                <a:cubicBezTo>
                  <a:pt x="0" y="18484"/>
                  <a:pt x="10271" y="21491"/>
                  <a:pt x="10708" y="21575"/>
                </a:cubicBezTo>
                <a:cubicBezTo>
                  <a:pt x="10739" y="21580"/>
                  <a:pt x="10770" y="21583"/>
                  <a:pt x="10800" y="21583"/>
                </a:cubicBezTo>
                <a:cubicBezTo>
                  <a:pt x="10831" y="21583"/>
                  <a:pt x="10862" y="21580"/>
                  <a:pt x="10892" y="21575"/>
                </a:cubicBezTo>
                <a:cubicBezTo>
                  <a:pt x="11329" y="21491"/>
                  <a:pt x="21600" y="18484"/>
                  <a:pt x="21600" y="12263"/>
                </a:cubicBezTo>
                <a:cubicBezTo>
                  <a:pt x="21600" y="6376"/>
                  <a:pt x="19637" y="426"/>
                  <a:pt x="19618" y="356"/>
                </a:cubicBezTo>
              </a:path>
            </a:pathLst>
          </a:custGeom>
          <a:solidFill>
            <a:srgbClr val="0E0E0E"/>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0E0E0E"/>
              </a:solidFill>
              <a:latin typeface="Segoe UI" panose="020B0502040204020203" pitchFamily="34" charset="0"/>
              <a:sym typeface="+mn-lt"/>
            </a:endParaRPr>
          </a:p>
        </p:txBody>
      </p:sp>
      <p:sp>
        <p:nvSpPr>
          <p:cNvPr id="29" name="TextBox 28"/>
          <p:cNvSpPr txBox="1"/>
          <p:nvPr/>
        </p:nvSpPr>
        <p:spPr>
          <a:xfrm>
            <a:off x="1647561" y="4005822"/>
            <a:ext cx="2119106" cy="338554"/>
          </a:xfrm>
          <a:prstGeom prst="rect">
            <a:avLst/>
          </a:prstGeom>
          <a:noFill/>
        </p:spPr>
        <p:txBody>
          <a:bodyPr wrap="none" rtlCol="0">
            <a:spAutoFit/>
          </a:bodyPr>
          <a:lstStyle/>
          <a:p>
            <a:pPr algn="ctr"/>
            <a:r>
              <a:rPr lang="en-US" altLang="zh-CN" sz="1600" b="1" spc="300" dirty="0">
                <a:solidFill>
                  <a:srgbClr val="0E0E0E"/>
                </a:solidFill>
                <a:latin typeface="Segoe UI" panose="020B0502040204020203" pitchFamily="34" charset="0"/>
                <a:ea typeface="Montserrat" charset="0"/>
                <a:cs typeface="Segoe UI Semibold" panose="020B0702040204020203" pitchFamily="34" charset="0"/>
                <a:sym typeface="+mn-lt"/>
              </a:rPr>
              <a:t>ENVIRONMENT</a:t>
            </a:r>
            <a:endParaRPr lang="en-US" sz="2400" b="1" spc="300" dirty="0">
              <a:solidFill>
                <a:srgbClr val="0E0E0E"/>
              </a:solidFill>
              <a:latin typeface="Segoe UI" panose="020B0502040204020203" pitchFamily="34" charset="0"/>
              <a:ea typeface="Montserrat" charset="0"/>
              <a:cs typeface="Segoe UI Semibold" panose="020B0702040204020203" pitchFamily="34" charset="0"/>
              <a:sym typeface="+mn-lt"/>
            </a:endParaRPr>
          </a:p>
        </p:txBody>
      </p:sp>
      <p:sp>
        <p:nvSpPr>
          <p:cNvPr id="30" name="TextBox 29"/>
          <p:cNvSpPr txBox="1"/>
          <p:nvPr/>
        </p:nvSpPr>
        <p:spPr>
          <a:xfrm>
            <a:off x="5199781" y="4344376"/>
            <a:ext cx="2398070" cy="1289392"/>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dirty="0">
                <a:solidFill>
                  <a:srgbClr val="0E0E0E"/>
                </a:solidFill>
                <a:latin typeface="Segoe UI" panose="020B0502040204020203" pitchFamily="34" charset="0"/>
                <a:ea typeface="Montserrat Light" charset="0"/>
                <a:cs typeface="Segoe UI Historic" panose="020B0502040204020203" pitchFamily="34" charset="0"/>
                <a:sym typeface="+mn-lt"/>
              </a:rPr>
              <a:t>千人千字</a:t>
            </a:r>
            <a:endParaRPr lang="en-US" altLang="zh-CN" dirty="0">
              <a:solidFill>
                <a:srgbClr val="0E0E0E"/>
              </a:solidFill>
              <a:latin typeface="Segoe UI" panose="020B0502040204020203" pitchFamily="34" charset="0"/>
              <a:ea typeface="Montserrat Light" charset="0"/>
              <a:cs typeface="Segoe UI Historic" panose="020B0502040204020203" pitchFamily="34" charset="0"/>
              <a:sym typeface="+mn-lt"/>
            </a:endParaRPr>
          </a:p>
          <a:p>
            <a:pPr marL="171450" indent="-171450">
              <a:lnSpc>
                <a:spcPct val="150000"/>
              </a:lnSpc>
              <a:buFont typeface="Arial" panose="020B0604020202020204" pitchFamily="34" charset="0"/>
              <a:buChar char="•"/>
            </a:pPr>
            <a:r>
              <a:rPr lang="zh-CN" altLang="en-US" dirty="0">
                <a:solidFill>
                  <a:srgbClr val="0E0E0E"/>
                </a:solidFill>
                <a:latin typeface="Segoe UI" panose="020B0502040204020203" pitchFamily="34" charset="0"/>
                <a:ea typeface="Montserrat Light" charset="0"/>
                <a:cs typeface="Segoe UI Historic" panose="020B0502040204020203" pitchFamily="34" charset="0"/>
                <a:sym typeface="+mn-lt"/>
              </a:rPr>
              <a:t>印刷字体同样多变</a:t>
            </a:r>
            <a:endParaRPr lang="en-US" altLang="zh-CN" dirty="0">
              <a:solidFill>
                <a:srgbClr val="0E0E0E"/>
              </a:solidFill>
              <a:latin typeface="Segoe UI" panose="020B0502040204020203" pitchFamily="34" charset="0"/>
              <a:ea typeface="Montserrat Light" charset="0"/>
              <a:cs typeface="Segoe UI Historic" panose="020B0502040204020203" pitchFamily="34" charset="0"/>
              <a:sym typeface="+mn-lt"/>
            </a:endParaRPr>
          </a:p>
          <a:p>
            <a:pPr marL="171450" indent="-171450">
              <a:lnSpc>
                <a:spcPct val="150000"/>
              </a:lnSpc>
              <a:buFont typeface="Arial" panose="020B0604020202020204" pitchFamily="34" charset="0"/>
              <a:buChar char="•"/>
            </a:pPr>
            <a:r>
              <a:rPr lang="zh-CN" altLang="en-US" dirty="0">
                <a:solidFill>
                  <a:srgbClr val="0E0E0E"/>
                </a:solidFill>
                <a:latin typeface="Segoe UI" panose="020B0502040204020203" pitchFamily="34" charset="0"/>
                <a:ea typeface="Montserrat Light" charset="0"/>
                <a:cs typeface="Segoe UI Historic" panose="020B0502040204020203" pitchFamily="34" charset="0"/>
                <a:sym typeface="+mn-lt"/>
              </a:rPr>
              <a:t>混合情况</a:t>
            </a:r>
            <a:endParaRPr lang="en-US" dirty="0">
              <a:solidFill>
                <a:srgbClr val="0E0E0E"/>
              </a:solidFill>
              <a:latin typeface="Segoe UI" panose="020B0502040204020203" pitchFamily="34" charset="0"/>
              <a:ea typeface="Montserrat Light" charset="0"/>
              <a:cs typeface="Segoe UI Historic" panose="020B0502040204020203" pitchFamily="34" charset="0"/>
              <a:sym typeface="+mn-lt"/>
            </a:endParaRPr>
          </a:p>
        </p:txBody>
      </p:sp>
      <p:sp>
        <p:nvSpPr>
          <p:cNvPr id="31" name="TextBox 30"/>
          <p:cNvSpPr txBox="1"/>
          <p:nvPr/>
        </p:nvSpPr>
        <p:spPr>
          <a:xfrm>
            <a:off x="4721804" y="3216286"/>
            <a:ext cx="2800767" cy="830997"/>
          </a:xfrm>
          <a:prstGeom prst="rect">
            <a:avLst/>
          </a:prstGeom>
          <a:noFill/>
        </p:spPr>
        <p:txBody>
          <a:bodyPr wrap="none" rtlCol="0">
            <a:spAutoFit/>
          </a:bodyPr>
          <a:lstStyle/>
          <a:p>
            <a:pPr algn="ctr"/>
            <a:r>
              <a:rPr lang="zh-CN" altLang="en-US" sz="4800" spc="300" dirty="0">
                <a:solidFill>
                  <a:srgbClr val="0E0E0E"/>
                </a:solidFill>
                <a:latin typeface="Segoe UI" panose="020B0502040204020203" pitchFamily="34" charset="0"/>
                <a:ea typeface="Montserrat" charset="0"/>
                <a:cs typeface="Segoe UI Semibold" panose="020B0702040204020203" pitchFamily="34" charset="0"/>
                <a:sym typeface="+mn-lt"/>
              </a:rPr>
              <a:t>数独字体</a:t>
            </a:r>
            <a:endParaRPr lang="en-US" sz="4800" spc="300" dirty="0">
              <a:solidFill>
                <a:srgbClr val="0E0E0E"/>
              </a:solidFill>
              <a:latin typeface="Segoe UI" panose="020B0502040204020203" pitchFamily="34" charset="0"/>
              <a:ea typeface="Montserrat" charset="0"/>
              <a:cs typeface="Segoe UI Semibold" panose="020B0702040204020203" pitchFamily="34" charset="0"/>
              <a:sym typeface="+mn-lt"/>
            </a:endParaRPr>
          </a:p>
        </p:txBody>
      </p:sp>
      <p:sp>
        <p:nvSpPr>
          <p:cNvPr id="32" name="TextBox 31"/>
          <p:cNvSpPr txBox="1"/>
          <p:nvPr/>
        </p:nvSpPr>
        <p:spPr>
          <a:xfrm>
            <a:off x="5705268" y="4005822"/>
            <a:ext cx="883576" cy="338554"/>
          </a:xfrm>
          <a:prstGeom prst="rect">
            <a:avLst/>
          </a:prstGeom>
          <a:noFill/>
        </p:spPr>
        <p:txBody>
          <a:bodyPr wrap="none" rtlCol="0">
            <a:spAutoFit/>
          </a:bodyPr>
          <a:lstStyle/>
          <a:p>
            <a:pPr algn="ctr"/>
            <a:r>
              <a:rPr lang="en-US" altLang="zh-CN" sz="1600" b="1" spc="300" dirty="0">
                <a:solidFill>
                  <a:srgbClr val="0E0E0E"/>
                </a:solidFill>
                <a:latin typeface="Segoe UI" panose="020B0502040204020203" pitchFamily="34" charset="0"/>
                <a:ea typeface="Montserrat" charset="0"/>
                <a:cs typeface="Segoe UI Semibold" panose="020B0702040204020203" pitchFamily="34" charset="0"/>
                <a:sym typeface="+mn-lt"/>
              </a:rPr>
              <a:t>FONT</a:t>
            </a:r>
            <a:endParaRPr lang="en-US" sz="2400" b="1" spc="300" dirty="0">
              <a:solidFill>
                <a:srgbClr val="0E0E0E"/>
              </a:solidFill>
              <a:latin typeface="Segoe UI" panose="020B0502040204020203" pitchFamily="34" charset="0"/>
              <a:ea typeface="Montserrat" charset="0"/>
              <a:cs typeface="Segoe UI Semibold" panose="020B0702040204020203" pitchFamily="34" charset="0"/>
              <a:sym typeface="+mn-lt"/>
            </a:endParaRPr>
          </a:p>
        </p:txBody>
      </p:sp>
      <p:sp>
        <p:nvSpPr>
          <p:cNvPr id="34" name="TextBox 33"/>
          <p:cNvSpPr txBox="1"/>
          <p:nvPr/>
        </p:nvSpPr>
        <p:spPr>
          <a:xfrm>
            <a:off x="8050557" y="3216286"/>
            <a:ext cx="2954655" cy="877163"/>
          </a:xfrm>
          <a:prstGeom prst="rect">
            <a:avLst/>
          </a:prstGeom>
          <a:noFill/>
        </p:spPr>
        <p:txBody>
          <a:bodyPr wrap="none" rtlCol="0">
            <a:spAutoFit/>
          </a:bodyPr>
          <a:lstStyle/>
          <a:p>
            <a:pPr algn="ctr"/>
            <a:r>
              <a:rPr lang="zh-CN" altLang="en-US" sz="5100" spc="300" dirty="0">
                <a:solidFill>
                  <a:srgbClr val="0E0E0E"/>
                </a:solidFill>
                <a:latin typeface="Segoe UI" panose="020B0502040204020203" pitchFamily="34" charset="0"/>
                <a:ea typeface="Montserrat" charset="0"/>
                <a:cs typeface="Segoe UI Semibold" panose="020B0702040204020203" pitchFamily="34" charset="0"/>
                <a:sym typeface="+mn-lt"/>
              </a:rPr>
              <a:t>数独题目</a:t>
            </a:r>
            <a:endParaRPr lang="en-US" sz="5100" spc="300" dirty="0">
              <a:solidFill>
                <a:srgbClr val="0E0E0E"/>
              </a:solidFill>
              <a:latin typeface="Segoe UI" panose="020B0502040204020203" pitchFamily="34" charset="0"/>
              <a:ea typeface="Montserrat" charset="0"/>
              <a:cs typeface="Segoe UI Semibold" panose="020B0702040204020203" pitchFamily="34" charset="0"/>
              <a:sym typeface="+mn-lt"/>
            </a:endParaRPr>
          </a:p>
        </p:txBody>
      </p:sp>
      <p:sp>
        <p:nvSpPr>
          <p:cNvPr id="35" name="TextBox 34"/>
          <p:cNvSpPr txBox="1"/>
          <p:nvPr/>
        </p:nvSpPr>
        <p:spPr>
          <a:xfrm>
            <a:off x="8918220" y="4005822"/>
            <a:ext cx="1269066" cy="338554"/>
          </a:xfrm>
          <a:prstGeom prst="rect">
            <a:avLst/>
          </a:prstGeom>
          <a:noFill/>
        </p:spPr>
        <p:txBody>
          <a:bodyPr wrap="none" rtlCol="0">
            <a:spAutoFit/>
          </a:bodyPr>
          <a:lstStyle/>
          <a:p>
            <a:pPr algn="ctr"/>
            <a:r>
              <a:rPr lang="en-US" altLang="zh-CN" sz="1600" b="1" spc="300" dirty="0">
                <a:solidFill>
                  <a:srgbClr val="0E0E0E"/>
                </a:solidFill>
                <a:latin typeface="Segoe UI" panose="020B0502040204020203" pitchFamily="34" charset="0"/>
                <a:ea typeface="Montserrat" charset="0"/>
                <a:cs typeface="Segoe UI Semibold" panose="020B0702040204020203" pitchFamily="34" charset="0"/>
                <a:sym typeface="+mn-lt"/>
              </a:rPr>
              <a:t>Problem</a:t>
            </a:r>
            <a:endParaRPr lang="en-US" sz="2400" b="1" spc="300" dirty="0">
              <a:solidFill>
                <a:srgbClr val="0E0E0E"/>
              </a:solidFill>
              <a:latin typeface="Segoe UI" panose="020B0502040204020203" pitchFamily="34" charset="0"/>
              <a:ea typeface="Montserrat" charset="0"/>
              <a:cs typeface="Segoe UI Semibold" panose="020B0702040204020203" pitchFamily="34" charset="0"/>
              <a:sym typeface="+mn-lt"/>
            </a:endParaRPr>
          </a:p>
        </p:txBody>
      </p:sp>
      <p:sp>
        <p:nvSpPr>
          <p:cNvPr id="36" name="Rectangle 12">
            <a:extLst>
              <a:ext uri="{FF2B5EF4-FFF2-40B4-BE49-F238E27FC236}">
                <a16:creationId xmlns:a16="http://schemas.microsoft.com/office/drawing/2014/main" id="{1A719758-B879-4B8F-BE45-8B663AF0BA69}"/>
              </a:ext>
            </a:extLst>
          </p:cNvPr>
          <p:cNvSpPr>
            <a:spLocks/>
          </p:cNvSpPr>
          <p:nvPr/>
        </p:nvSpPr>
        <p:spPr bwMode="auto">
          <a:xfrm>
            <a:off x="5118927" y="824119"/>
            <a:ext cx="1976502" cy="3994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2286000">
              <a:lnSpc>
                <a:spcPts val="3700"/>
              </a:lnSpc>
            </a:pPr>
            <a:r>
              <a:rPr lang="en-US" altLang="zh-CN"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rPr>
              <a:t>Our purpose</a:t>
            </a:r>
            <a:endParaRPr lang="en-US"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endParaRPr>
          </a:p>
        </p:txBody>
      </p:sp>
      <p:sp>
        <p:nvSpPr>
          <p:cNvPr id="37" name="Rectangle 13">
            <a:extLst>
              <a:ext uri="{FF2B5EF4-FFF2-40B4-BE49-F238E27FC236}">
                <a16:creationId xmlns:a16="http://schemas.microsoft.com/office/drawing/2014/main" id="{4F2E86BA-8570-43D1-B11E-38211926C141}"/>
              </a:ext>
            </a:extLst>
          </p:cNvPr>
          <p:cNvSpPr>
            <a:spLocks/>
          </p:cNvSpPr>
          <p:nvPr/>
        </p:nvSpPr>
        <p:spPr bwMode="auto">
          <a:xfrm>
            <a:off x="4911983" y="310011"/>
            <a:ext cx="2390398" cy="661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91440" tIns="137160" rIns="91440" bIns="45720" anchor="ctr" anchorCtr="0">
            <a:spAutoFit/>
          </a:bodyPr>
          <a:lstStyle/>
          <a:p>
            <a:pPr algn="ctr" defTabSz="2286000">
              <a:lnSpc>
                <a:spcPts val="3700"/>
              </a:lnSpc>
            </a:pPr>
            <a:r>
              <a:rPr lang="zh-CN" alt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rPr>
              <a:t>需求分析</a:t>
            </a:r>
            <a:endParaRPr 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endParaRPr>
          </a:p>
        </p:txBody>
      </p:sp>
      <p:sp>
        <p:nvSpPr>
          <p:cNvPr id="38" name="TextBox 29">
            <a:extLst>
              <a:ext uri="{FF2B5EF4-FFF2-40B4-BE49-F238E27FC236}">
                <a16:creationId xmlns:a16="http://schemas.microsoft.com/office/drawing/2014/main" id="{55A518EC-987A-4370-ABBD-DF166F544D0F}"/>
              </a:ext>
            </a:extLst>
          </p:cNvPr>
          <p:cNvSpPr txBox="1"/>
          <p:nvPr/>
        </p:nvSpPr>
        <p:spPr>
          <a:xfrm>
            <a:off x="8607142" y="4344376"/>
            <a:ext cx="2398070" cy="1289392"/>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dirty="0">
                <a:solidFill>
                  <a:srgbClr val="0E0E0E"/>
                </a:solidFill>
                <a:latin typeface="Segoe UI" panose="020B0502040204020203" pitchFamily="34" charset="0"/>
                <a:ea typeface="Montserrat Light" charset="0"/>
                <a:cs typeface="Segoe UI Historic" panose="020B0502040204020203" pitchFamily="34" charset="0"/>
                <a:sym typeface="+mn-lt"/>
              </a:rPr>
              <a:t>题目难度不一</a:t>
            </a:r>
            <a:endParaRPr lang="en-US" altLang="zh-CN" dirty="0">
              <a:solidFill>
                <a:srgbClr val="0E0E0E"/>
              </a:solidFill>
              <a:latin typeface="Segoe UI" panose="020B0502040204020203" pitchFamily="34" charset="0"/>
              <a:ea typeface="Montserrat Light" charset="0"/>
              <a:cs typeface="Segoe UI Historic" panose="020B0502040204020203" pitchFamily="34" charset="0"/>
              <a:sym typeface="+mn-lt"/>
            </a:endParaRPr>
          </a:p>
          <a:p>
            <a:pPr marL="171450" indent="-171450">
              <a:lnSpc>
                <a:spcPct val="150000"/>
              </a:lnSpc>
              <a:buFont typeface="Arial" panose="020B0604020202020204" pitchFamily="34" charset="0"/>
              <a:buChar char="•"/>
            </a:pPr>
            <a:r>
              <a:rPr lang="zh-CN" altLang="en-US" dirty="0">
                <a:solidFill>
                  <a:srgbClr val="0E0E0E"/>
                </a:solidFill>
                <a:latin typeface="Segoe UI" panose="020B0502040204020203" pitchFamily="34" charset="0"/>
                <a:ea typeface="Montserrat Light" charset="0"/>
                <a:cs typeface="Segoe UI Historic" panose="020B0502040204020203" pitchFamily="34" charset="0"/>
                <a:sym typeface="+mn-lt"/>
              </a:rPr>
              <a:t>题目有解性</a:t>
            </a:r>
            <a:endParaRPr lang="en-US" altLang="zh-CN" dirty="0">
              <a:solidFill>
                <a:srgbClr val="0E0E0E"/>
              </a:solidFill>
              <a:latin typeface="Segoe UI" panose="020B0502040204020203" pitchFamily="34" charset="0"/>
              <a:ea typeface="Montserrat Light" charset="0"/>
              <a:cs typeface="Segoe UI Historic" panose="020B0502040204020203" pitchFamily="34" charset="0"/>
              <a:sym typeface="+mn-lt"/>
            </a:endParaRPr>
          </a:p>
          <a:p>
            <a:pPr marL="171450" indent="-171450">
              <a:lnSpc>
                <a:spcPct val="150000"/>
              </a:lnSpc>
              <a:buFont typeface="Arial" panose="020B0604020202020204" pitchFamily="34" charset="0"/>
              <a:buChar char="•"/>
            </a:pPr>
            <a:r>
              <a:rPr lang="zh-CN" altLang="en-US" dirty="0">
                <a:solidFill>
                  <a:srgbClr val="0E0E0E"/>
                </a:solidFill>
                <a:latin typeface="Segoe UI" panose="020B0502040204020203" pitchFamily="34" charset="0"/>
                <a:ea typeface="Montserrat Light" charset="0"/>
                <a:cs typeface="Segoe UI Historic" panose="020B0502040204020203" pitchFamily="34" charset="0"/>
                <a:sym typeface="+mn-lt"/>
              </a:rPr>
              <a:t>题目多解性</a:t>
            </a:r>
            <a:endParaRPr lang="en-US" dirty="0">
              <a:solidFill>
                <a:srgbClr val="0E0E0E"/>
              </a:solidFill>
              <a:latin typeface="Segoe UI" panose="020B0502040204020203" pitchFamily="34" charset="0"/>
              <a:ea typeface="Montserrat Light" charset="0"/>
              <a:cs typeface="Segoe UI Historic" panose="020B0502040204020203" pitchFamily="34" charset="0"/>
              <a:sym typeface="+mn-lt"/>
            </a:endParaRPr>
          </a:p>
        </p:txBody>
      </p:sp>
    </p:spTree>
    <p:extLst>
      <p:ext uri="{BB962C8B-B14F-4D97-AF65-F5344CB8AC3E}">
        <p14:creationId xmlns:p14="http://schemas.microsoft.com/office/powerpoint/2010/main" val="599526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ppt_x</p:attrName>
                                        </p:attrNameLst>
                                      </p:cBhvr>
                                      <p:tavLst>
                                        <p:tav tm="0">
                                          <p:val>
                                            <p:strVal val="#ppt_x"/>
                                          </p:val>
                                        </p:tav>
                                        <p:tav tm="100000">
                                          <p:val>
                                            <p:strVal val="#ppt_x"/>
                                          </p:val>
                                        </p:tav>
                                      </p:tavLst>
                                    </p:anim>
                                    <p:anim calcmode="lin" valueType="num">
                                      <p:cBhvr>
                                        <p:cTn id="14" dur="1000" fill="hold"/>
                                        <p:tgtEl>
                                          <p:spTgt spid="2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anim calcmode="lin" valueType="num">
                                      <p:cBhvr>
                                        <p:cTn id="23" dur="1000" fill="hold"/>
                                        <p:tgtEl>
                                          <p:spTgt spid="29"/>
                                        </p:tgtEl>
                                        <p:attrNameLst>
                                          <p:attrName>ppt_x</p:attrName>
                                        </p:attrNameLst>
                                      </p:cBhvr>
                                      <p:tavLst>
                                        <p:tav tm="0">
                                          <p:val>
                                            <p:strVal val="#ppt_x"/>
                                          </p:val>
                                        </p:tav>
                                        <p:tav tm="100000">
                                          <p:val>
                                            <p:strVal val="#ppt_x"/>
                                          </p:val>
                                        </p:tav>
                                      </p:tavLst>
                                    </p:anim>
                                    <p:anim calcmode="lin" valueType="num">
                                      <p:cBhvr>
                                        <p:cTn id="24"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1000"/>
                                        <p:tgtEl>
                                          <p:spTgt spid="27"/>
                                        </p:tgtEl>
                                      </p:cBhvr>
                                    </p:animEffect>
                                    <p:anim calcmode="lin" valueType="num">
                                      <p:cBhvr>
                                        <p:cTn id="30" dur="1000" fill="hold"/>
                                        <p:tgtEl>
                                          <p:spTgt spid="27"/>
                                        </p:tgtEl>
                                        <p:attrNameLst>
                                          <p:attrName>ppt_x</p:attrName>
                                        </p:attrNameLst>
                                      </p:cBhvr>
                                      <p:tavLst>
                                        <p:tav tm="0">
                                          <p:val>
                                            <p:strVal val="#ppt_x"/>
                                          </p:val>
                                        </p:tav>
                                        <p:tav tm="100000">
                                          <p:val>
                                            <p:strVal val="#ppt_x"/>
                                          </p:val>
                                        </p:tav>
                                      </p:tavLst>
                                    </p:anim>
                                    <p:anim calcmode="lin" valueType="num">
                                      <p:cBhvr>
                                        <p:cTn id="31" dur="1000" fill="hold"/>
                                        <p:tgtEl>
                                          <p:spTgt spid="2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1000"/>
                                        <p:tgtEl>
                                          <p:spTgt spid="30"/>
                                        </p:tgtEl>
                                      </p:cBhvr>
                                    </p:animEffect>
                                    <p:anim calcmode="lin" valueType="num">
                                      <p:cBhvr>
                                        <p:cTn id="35" dur="1000" fill="hold"/>
                                        <p:tgtEl>
                                          <p:spTgt spid="30"/>
                                        </p:tgtEl>
                                        <p:attrNameLst>
                                          <p:attrName>ppt_x</p:attrName>
                                        </p:attrNameLst>
                                      </p:cBhvr>
                                      <p:tavLst>
                                        <p:tav tm="0">
                                          <p:val>
                                            <p:strVal val="#ppt_x"/>
                                          </p:val>
                                        </p:tav>
                                        <p:tav tm="100000">
                                          <p:val>
                                            <p:strVal val="#ppt_x"/>
                                          </p:val>
                                        </p:tav>
                                      </p:tavLst>
                                    </p:anim>
                                    <p:anim calcmode="lin" valueType="num">
                                      <p:cBhvr>
                                        <p:cTn id="36" dur="1000" fill="hold"/>
                                        <p:tgtEl>
                                          <p:spTgt spid="30"/>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1000"/>
                                        <p:tgtEl>
                                          <p:spTgt spid="31"/>
                                        </p:tgtEl>
                                      </p:cBhvr>
                                    </p:animEffect>
                                    <p:anim calcmode="lin" valueType="num">
                                      <p:cBhvr>
                                        <p:cTn id="40" dur="1000" fill="hold"/>
                                        <p:tgtEl>
                                          <p:spTgt spid="31"/>
                                        </p:tgtEl>
                                        <p:attrNameLst>
                                          <p:attrName>ppt_x</p:attrName>
                                        </p:attrNameLst>
                                      </p:cBhvr>
                                      <p:tavLst>
                                        <p:tav tm="0">
                                          <p:val>
                                            <p:strVal val="#ppt_x"/>
                                          </p:val>
                                        </p:tav>
                                        <p:tav tm="100000">
                                          <p:val>
                                            <p:strVal val="#ppt_x"/>
                                          </p:val>
                                        </p:tav>
                                      </p:tavLst>
                                    </p:anim>
                                    <p:anim calcmode="lin" valueType="num">
                                      <p:cBhvr>
                                        <p:cTn id="41" dur="1000" fill="hold"/>
                                        <p:tgtEl>
                                          <p:spTgt spid="31"/>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fade">
                                      <p:cBhvr>
                                        <p:cTn id="44" dur="1000"/>
                                        <p:tgtEl>
                                          <p:spTgt spid="32"/>
                                        </p:tgtEl>
                                      </p:cBhvr>
                                    </p:animEffect>
                                    <p:anim calcmode="lin" valueType="num">
                                      <p:cBhvr>
                                        <p:cTn id="45" dur="1000" fill="hold"/>
                                        <p:tgtEl>
                                          <p:spTgt spid="32"/>
                                        </p:tgtEl>
                                        <p:attrNameLst>
                                          <p:attrName>ppt_x</p:attrName>
                                        </p:attrNameLst>
                                      </p:cBhvr>
                                      <p:tavLst>
                                        <p:tav tm="0">
                                          <p:val>
                                            <p:strVal val="#ppt_x"/>
                                          </p:val>
                                        </p:tav>
                                        <p:tav tm="100000">
                                          <p:val>
                                            <p:strVal val="#ppt_x"/>
                                          </p:val>
                                        </p:tav>
                                      </p:tavLst>
                                    </p:anim>
                                    <p:anim calcmode="lin" valueType="num">
                                      <p:cBhvr>
                                        <p:cTn id="4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1000"/>
                                        <p:tgtEl>
                                          <p:spTgt spid="28"/>
                                        </p:tgtEl>
                                      </p:cBhvr>
                                    </p:animEffect>
                                    <p:anim calcmode="lin" valueType="num">
                                      <p:cBhvr>
                                        <p:cTn id="52" dur="1000" fill="hold"/>
                                        <p:tgtEl>
                                          <p:spTgt spid="28"/>
                                        </p:tgtEl>
                                        <p:attrNameLst>
                                          <p:attrName>ppt_x</p:attrName>
                                        </p:attrNameLst>
                                      </p:cBhvr>
                                      <p:tavLst>
                                        <p:tav tm="0">
                                          <p:val>
                                            <p:strVal val="#ppt_x"/>
                                          </p:val>
                                        </p:tav>
                                        <p:tav tm="100000">
                                          <p:val>
                                            <p:strVal val="#ppt_x"/>
                                          </p:val>
                                        </p:tav>
                                      </p:tavLst>
                                    </p:anim>
                                    <p:anim calcmode="lin" valueType="num">
                                      <p:cBhvr>
                                        <p:cTn id="53" dur="1000" fill="hold"/>
                                        <p:tgtEl>
                                          <p:spTgt spid="28"/>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fade">
                                      <p:cBhvr>
                                        <p:cTn id="56" dur="1000"/>
                                        <p:tgtEl>
                                          <p:spTgt spid="34"/>
                                        </p:tgtEl>
                                      </p:cBhvr>
                                    </p:animEffect>
                                    <p:anim calcmode="lin" valueType="num">
                                      <p:cBhvr>
                                        <p:cTn id="57" dur="1000" fill="hold"/>
                                        <p:tgtEl>
                                          <p:spTgt spid="34"/>
                                        </p:tgtEl>
                                        <p:attrNameLst>
                                          <p:attrName>ppt_x</p:attrName>
                                        </p:attrNameLst>
                                      </p:cBhvr>
                                      <p:tavLst>
                                        <p:tav tm="0">
                                          <p:val>
                                            <p:strVal val="#ppt_x"/>
                                          </p:val>
                                        </p:tav>
                                        <p:tav tm="100000">
                                          <p:val>
                                            <p:strVal val="#ppt_x"/>
                                          </p:val>
                                        </p:tav>
                                      </p:tavLst>
                                    </p:anim>
                                    <p:anim calcmode="lin" valueType="num">
                                      <p:cBhvr>
                                        <p:cTn id="58" dur="1000" fill="hold"/>
                                        <p:tgtEl>
                                          <p:spTgt spid="34"/>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fade">
                                      <p:cBhvr>
                                        <p:cTn id="61" dur="1000"/>
                                        <p:tgtEl>
                                          <p:spTgt spid="35"/>
                                        </p:tgtEl>
                                      </p:cBhvr>
                                    </p:animEffect>
                                    <p:anim calcmode="lin" valueType="num">
                                      <p:cBhvr>
                                        <p:cTn id="62" dur="1000" fill="hold"/>
                                        <p:tgtEl>
                                          <p:spTgt spid="35"/>
                                        </p:tgtEl>
                                        <p:attrNameLst>
                                          <p:attrName>ppt_x</p:attrName>
                                        </p:attrNameLst>
                                      </p:cBhvr>
                                      <p:tavLst>
                                        <p:tav tm="0">
                                          <p:val>
                                            <p:strVal val="#ppt_x"/>
                                          </p:val>
                                        </p:tav>
                                        <p:tav tm="100000">
                                          <p:val>
                                            <p:strVal val="#ppt_x"/>
                                          </p:val>
                                        </p:tav>
                                      </p:tavLst>
                                    </p:anim>
                                    <p:anim calcmode="lin" valueType="num">
                                      <p:cBhvr>
                                        <p:cTn id="63" dur="1000" fill="hold"/>
                                        <p:tgtEl>
                                          <p:spTgt spid="35"/>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fade">
                                      <p:cBhvr>
                                        <p:cTn id="66" dur="1000"/>
                                        <p:tgtEl>
                                          <p:spTgt spid="38"/>
                                        </p:tgtEl>
                                      </p:cBhvr>
                                    </p:animEffect>
                                    <p:anim calcmode="lin" valueType="num">
                                      <p:cBhvr>
                                        <p:cTn id="67" dur="1000" fill="hold"/>
                                        <p:tgtEl>
                                          <p:spTgt spid="38"/>
                                        </p:tgtEl>
                                        <p:attrNameLst>
                                          <p:attrName>ppt_x</p:attrName>
                                        </p:attrNameLst>
                                      </p:cBhvr>
                                      <p:tavLst>
                                        <p:tav tm="0">
                                          <p:val>
                                            <p:strVal val="#ppt_x"/>
                                          </p:val>
                                        </p:tav>
                                        <p:tav tm="100000">
                                          <p:val>
                                            <p:strVal val="#ppt_x"/>
                                          </p:val>
                                        </p:tav>
                                      </p:tavLst>
                                    </p:anim>
                                    <p:anim calcmode="lin" valueType="num">
                                      <p:cBhvr>
                                        <p:cTn id="68"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animBg="1"/>
      <p:bldP spid="27" grpId="0" animBg="1"/>
      <p:bldP spid="28" grpId="0" animBg="1"/>
      <p:bldP spid="29" grpId="0"/>
      <p:bldP spid="30" grpId="0"/>
      <p:bldP spid="31" grpId="0"/>
      <p:bldP spid="32" grpId="0"/>
      <p:bldP spid="34" grpId="0"/>
      <p:bldP spid="35" grpId="0"/>
      <p:bldP spid="3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a:extLst>
              <a:ext uri="{FF2B5EF4-FFF2-40B4-BE49-F238E27FC236}">
                <a16:creationId xmlns:a16="http://schemas.microsoft.com/office/drawing/2014/main" id="{0FFE136D-AD64-47B4-9810-00DF53BE4875}"/>
              </a:ext>
            </a:extLst>
          </p:cNvPr>
          <p:cNvSpPr txBox="1">
            <a:spLocks/>
          </p:cNvSpPr>
          <p:nvPr/>
        </p:nvSpPr>
        <p:spPr>
          <a:xfrm>
            <a:off x="4751792" y="4775702"/>
            <a:ext cx="2922871" cy="853794"/>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50000"/>
              </a:lnSpc>
            </a:pPr>
            <a:r>
              <a:rPr lang="zh-CN" altLang="en-US" sz="1600" dirty="0">
                <a:solidFill>
                  <a:schemeClr val="tx1"/>
                </a:solidFill>
                <a:latin typeface="Segoe UI" panose="020B0502040204020203" pitchFamily="34" charset="0"/>
                <a:ea typeface="Source Sans Pro" charset="0"/>
                <a:cs typeface="Source Sans Pro" charset="0"/>
                <a:sym typeface="Segoe UI" panose="020B0502040204020203" pitchFamily="34" charset="0"/>
              </a:rPr>
              <a:t>有时候，</a:t>
            </a:r>
            <a:endParaRPr lang="en-US" altLang="zh-CN" sz="1600" dirty="0">
              <a:solidFill>
                <a:schemeClr val="tx1"/>
              </a:solidFill>
              <a:latin typeface="Segoe UI" panose="020B0502040204020203" pitchFamily="34" charset="0"/>
              <a:ea typeface="Source Sans Pro" charset="0"/>
              <a:cs typeface="Source Sans Pro" charset="0"/>
              <a:sym typeface="Segoe UI" panose="020B0502040204020203" pitchFamily="34" charset="0"/>
            </a:endParaRPr>
          </a:p>
          <a:p>
            <a:pPr>
              <a:lnSpc>
                <a:spcPct val="150000"/>
              </a:lnSpc>
            </a:pPr>
            <a:r>
              <a:rPr lang="zh-CN" altLang="en-US" sz="1600" dirty="0">
                <a:solidFill>
                  <a:schemeClr val="tx1"/>
                </a:solidFill>
                <a:latin typeface="Segoe UI" panose="020B0502040204020203" pitchFamily="34" charset="0"/>
                <a:ea typeface="Source Sans Pro" charset="0"/>
                <a:cs typeface="Source Sans Pro" charset="0"/>
                <a:sym typeface="Segoe UI" panose="020B0502040204020203" pitchFamily="34" charset="0"/>
              </a:rPr>
              <a:t>正确的思路比埋头苦干更有效。</a:t>
            </a:r>
            <a:endParaRPr lang="en-US" sz="1600" dirty="0">
              <a:solidFill>
                <a:schemeClr val="tx1"/>
              </a:solidFill>
              <a:latin typeface="Segoe UI" panose="020B0502040204020203" pitchFamily="34" charset="0"/>
              <a:ea typeface="Source Sans Pro" charset="0"/>
              <a:cs typeface="Source Sans Pro" charset="0"/>
              <a:sym typeface="Segoe UI" panose="020B0502040204020203" pitchFamily="34" charset="0"/>
            </a:endParaRPr>
          </a:p>
        </p:txBody>
      </p:sp>
      <p:sp>
        <p:nvSpPr>
          <p:cNvPr id="13" name="TextBox 25">
            <a:extLst>
              <a:ext uri="{FF2B5EF4-FFF2-40B4-BE49-F238E27FC236}">
                <a16:creationId xmlns:a16="http://schemas.microsoft.com/office/drawing/2014/main" id="{54B8B428-EDB7-4952-9AA0-670B010C3652}"/>
              </a:ext>
            </a:extLst>
          </p:cNvPr>
          <p:cNvSpPr txBox="1"/>
          <p:nvPr/>
        </p:nvSpPr>
        <p:spPr>
          <a:xfrm>
            <a:off x="5094973" y="4170525"/>
            <a:ext cx="2236510" cy="400110"/>
          </a:xfrm>
          <a:prstGeom prst="rect">
            <a:avLst/>
          </a:prstGeom>
          <a:noFill/>
        </p:spPr>
        <p:txBody>
          <a:bodyPr wrap="none" rtlCol="0" anchor="ctr" anchorCtr="0">
            <a:spAutoFit/>
          </a:bodyPr>
          <a:lstStyle/>
          <a:p>
            <a:pPr algn="ctr"/>
            <a:r>
              <a:rPr lang="zh-CN" altLang="en-US" sz="2000" dirty="0">
                <a:solidFill>
                  <a:schemeClr val="tx2"/>
                </a:solidFill>
                <a:latin typeface="Segoe UI" panose="020B0502040204020203" pitchFamily="34" charset="0"/>
                <a:ea typeface="Montserrat" charset="0"/>
                <a:cs typeface="Montserrat" charset="0"/>
                <a:sym typeface="Segoe UI" panose="020B0502040204020203" pitchFamily="34" charset="0"/>
              </a:rPr>
              <a:t>怎么做才最有效？</a:t>
            </a:r>
            <a:endParaRPr lang="en-US" sz="2000" dirty="0">
              <a:solidFill>
                <a:schemeClr val="tx2"/>
              </a:solidFill>
              <a:latin typeface="Segoe UI" panose="020B0502040204020203" pitchFamily="34" charset="0"/>
              <a:ea typeface="Montserrat" charset="0"/>
              <a:cs typeface="Montserrat" charset="0"/>
              <a:sym typeface="Segoe UI" panose="020B0502040204020203" pitchFamily="34" charset="0"/>
            </a:endParaRPr>
          </a:p>
        </p:txBody>
      </p:sp>
      <p:pic>
        <p:nvPicPr>
          <p:cNvPr id="14" name="图片占位符 3">
            <a:extLst>
              <a:ext uri="{FF2B5EF4-FFF2-40B4-BE49-F238E27FC236}">
                <a16:creationId xmlns:a16="http://schemas.microsoft.com/office/drawing/2014/main" id="{E1DE9AD8-EE3B-478D-8B79-AAF81BBB2320}"/>
              </a:ext>
            </a:extLst>
          </p:cNvPr>
          <p:cNvPicPr>
            <a:picLocks noGrp="1" noChangeAspect="1"/>
          </p:cNvPicPr>
          <p:nvPr>
            <p:ph type="pic" sz="quarter" idx="38"/>
          </p:nvPr>
        </p:nvPicPr>
        <p:blipFill>
          <a:blip r:embed="rId3">
            <a:extLst>
              <a:ext uri="{28A0092B-C50C-407E-A947-70E740481C1C}">
                <a14:useLocalDpi xmlns:a14="http://schemas.microsoft.com/office/drawing/2010/main" val="0"/>
              </a:ext>
            </a:extLst>
          </a:blip>
          <a:srcRect l="7382" r="7382"/>
          <a:stretch>
            <a:fillRect/>
          </a:stretch>
        </p:blipFill>
        <p:spPr>
          <a:xfrm>
            <a:off x="5086822" y="1984917"/>
            <a:ext cx="2040664" cy="1993743"/>
          </a:xfrm>
          <a:prstGeom prst="rect">
            <a:avLst/>
          </a:prstGeom>
          <a:ln>
            <a:noFill/>
          </a:ln>
          <a:effectLst>
            <a:outerShdw blurRad="190500" algn="tl" rotWithShape="0">
              <a:srgbClr val="000000">
                <a:alpha val="70000"/>
              </a:srgbClr>
            </a:outerShdw>
          </a:effectLst>
        </p:spPr>
      </p:pic>
      <p:sp>
        <p:nvSpPr>
          <p:cNvPr id="15" name="Rectangle 12">
            <a:extLst>
              <a:ext uri="{FF2B5EF4-FFF2-40B4-BE49-F238E27FC236}">
                <a16:creationId xmlns:a16="http://schemas.microsoft.com/office/drawing/2014/main" id="{EBA541EE-2DB1-4E6E-B9F3-153DF28F3D0A}"/>
              </a:ext>
            </a:extLst>
          </p:cNvPr>
          <p:cNvSpPr>
            <a:spLocks/>
          </p:cNvSpPr>
          <p:nvPr/>
        </p:nvSpPr>
        <p:spPr bwMode="auto">
          <a:xfrm>
            <a:off x="5172628" y="824119"/>
            <a:ext cx="1869101" cy="3994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2286000">
              <a:lnSpc>
                <a:spcPts val="3700"/>
              </a:lnSpc>
            </a:pPr>
            <a:r>
              <a:rPr lang="en-US" altLang="zh-CN"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rPr>
              <a:t>Our method</a:t>
            </a:r>
            <a:endParaRPr lang="en-US"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endParaRPr>
          </a:p>
        </p:txBody>
      </p:sp>
      <p:sp>
        <p:nvSpPr>
          <p:cNvPr id="16" name="Rectangle 13">
            <a:extLst>
              <a:ext uri="{FF2B5EF4-FFF2-40B4-BE49-F238E27FC236}">
                <a16:creationId xmlns:a16="http://schemas.microsoft.com/office/drawing/2014/main" id="{05503404-83BC-4079-B155-21AC262EE2C6}"/>
              </a:ext>
            </a:extLst>
          </p:cNvPr>
          <p:cNvSpPr>
            <a:spLocks/>
          </p:cNvSpPr>
          <p:nvPr/>
        </p:nvSpPr>
        <p:spPr bwMode="auto">
          <a:xfrm>
            <a:off x="4911984" y="310011"/>
            <a:ext cx="2390398" cy="661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91440" tIns="137160" rIns="91440" bIns="45720" anchor="ctr" anchorCtr="0">
            <a:spAutoFit/>
          </a:bodyPr>
          <a:lstStyle/>
          <a:p>
            <a:pPr algn="ctr" defTabSz="2286000">
              <a:lnSpc>
                <a:spcPts val="3700"/>
              </a:lnSpc>
            </a:pPr>
            <a:r>
              <a:rPr lang="zh-CN" alt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rPr>
              <a:t>解决策略</a:t>
            </a:r>
            <a:endParaRPr 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endParaRPr>
          </a:p>
        </p:txBody>
      </p:sp>
    </p:spTree>
    <p:extLst>
      <p:ext uri="{BB962C8B-B14F-4D97-AF65-F5344CB8AC3E}">
        <p14:creationId xmlns:p14="http://schemas.microsoft.com/office/powerpoint/2010/main" val="948561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7" name="Straight Connector 16"/>
          <p:cNvCxnSpPr/>
          <p:nvPr/>
        </p:nvCxnSpPr>
        <p:spPr>
          <a:xfrm>
            <a:off x="-141535" y="3429000"/>
            <a:ext cx="12332474" cy="0"/>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1694363" y="950420"/>
            <a:ext cx="653857" cy="391696"/>
            <a:chOff x="1775548" y="1990598"/>
            <a:chExt cx="621122" cy="372086"/>
          </a:xfrm>
        </p:grpSpPr>
        <p:sp>
          <p:nvSpPr>
            <p:cNvPr id="7" name="Freeform 226"/>
            <p:cNvSpPr>
              <a:spLocks noChangeArrowheads="1"/>
            </p:cNvSpPr>
            <p:nvPr/>
          </p:nvSpPr>
          <p:spPr bwMode="auto">
            <a:xfrm>
              <a:off x="1775548" y="1990598"/>
              <a:ext cx="621122" cy="372086"/>
            </a:xfrm>
            <a:custGeom>
              <a:avLst/>
              <a:gdLst>
                <a:gd name="T0" fmla="*/ 933 w 934"/>
                <a:gd name="T1" fmla="*/ 559 h 560"/>
                <a:gd name="T2" fmla="*/ 0 w 934"/>
                <a:gd name="T3" fmla="*/ 559 h 560"/>
                <a:gd name="T4" fmla="*/ 0 w 934"/>
                <a:gd name="T5" fmla="*/ 0 h 560"/>
                <a:gd name="T6" fmla="*/ 933 w 934"/>
                <a:gd name="T7" fmla="*/ 0 h 560"/>
                <a:gd name="T8" fmla="*/ 933 w 934"/>
                <a:gd name="T9" fmla="*/ 559 h 560"/>
              </a:gdLst>
              <a:ahLst/>
              <a:cxnLst>
                <a:cxn ang="0">
                  <a:pos x="T0" y="T1"/>
                </a:cxn>
                <a:cxn ang="0">
                  <a:pos x="T2" y="T3"/>
                </a:cxn>
                <a:cxn ang="0">
                  <a:pos x="T4" y="T5"/>
                </a:cxn>
                <a:cxn ang="0">
                  <a:pos x="T6" y="T7"/>
                </a:cxn>
                <a:cxn ang="0">
                  <a:pos x="T8" y="T9"/>
                </a:cxn>
              </a:cxnLst>
              <a:rect l="0" t="0" r="r" b="b"/>
              <a:pathLst>
                <a:path w="934" h="560">
                  <a:moveTo>
                    <a:pt x="933" y="559"/>
                  </a:moveTo>
                  <a:lnTo>
                    <a:pt x="0" y="559"/>
                  </a:lnTo>
                  <a:lnTo>
                    <a:pt x="0" y="0"/>
                  </a:lnTo>
                  <a:lnTo>
                    <a:pt x="933" y="0"/>
                  </a:lnTo>
                  <a:lnTo>
                    <a:pt x="933" y="559"/>
                  </a:lnTo>
                </a:path>
              </a:pathLst>
            </a:custGeom>
            <a:noFill/>
            <a:ln w="34290" cap="flat">
              <a:solidFill>
                <a:schemeClr val="accent1"/>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900" dirty="0">
                <a:latin typeface="Segoe UI" panose="020B0502040204020203" pitchFamily="34" charset="0"/>
                <a:sym typeface="+mn-lt"/>
              </a:endParaRPr>
            </a:p>
          </p:txBody>
        </p:sp>
        <p:sp>
          <p:nvSpPr>
            <p:cNvPr id="8" name="Freeform 227"/>
            <p:cNvSpPr>
              <a:spLocks noChangeArrowheads="1"/>
            </p:cNvSpPr>
            <p:nvPr/>
          </p:nvSpPr>
          <p:spPr bwMode="auto">
            <a:xfrm>
              <a:off x="1775548" y="1990598"/>
              <a:ext cx="621122" cy="199228"/>
            </a:xfrm>
            <a:custGeom>
              <a:avLst/>
              <a:gdLst>
                <a:gd name="T0" fmla="*/ 0 w 934"/>
                <a:gd name="T1" fmla="*/ 0 h 299"/>
                <a:gd name="T2" fmla="*/ 463 w 934"/>
                <a:gd name="T3" fmla="*/ 298 h 299"/>
                <a:gd name="T4" fmla="*/ 933 w 934"/>
                <a:gd name="T5" fmla="*/ 0 h 299"/>
              </a:gdLst>
              <a:ahLst/>
              <a:cxnLst>
                <a:cxn ang="0">
                  <a:pos x="T0" y="T1"/>
                </a:cxn>
                <a:cxn ang="0">
                  <a:pos x="T2" y="T3"/>
                </a:cxn>
                <a:cxn ang="0">
                  <a:pos x="T4" y="T5"/>
                </a:cxn>
              </a:cxnLst>
              <a:rect l="0" t="0" r="r" b="b"/>
              <a:pathLst>
                <a:path w="934" h="299">
                  <a:moveTo>
                    <a:pt x="0" y="0"/>
                  </a:moveTo>
                  <a:lnTo>
                    <a:pt x="463" y="298"/>
                  </a:lnTo>
                  <a:lnTo>
                    <a:pt x="933" y="0"/>
                  </a:lnTo>
                </a:path>
              </a:pathLst>
            </a:custGeom>
            <a:noFill/>
            <a:ln w="3429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900" dirty="0">
                <a:latin typeface="Segoe UI" panose="020B0502040204020203" pitchFamily="34" charset="0"/>
                <a:sym typeface="+mn-lt"/>
              </a:endParaRPr>
            </a:p>
          </p:txBody>
        </p:sp>
      </p:grpSp>
      <p:grpSp>
        <p:nvGrpSpPr>
          <p:cNvPr id="16" name="Group 15"/>
          <p:cNvGrpSpPr/>
          <p:nvPr/>
        </p:nvGrpSpPr>
        <p:grpSpPr>
          <a:xfrm>
            <a:off x="9972328" y="747847"/>
            <a:ext cx="527402" cy="675447"/>
            <a:chOff x="8218224" y="8245765"/>
            <a:chExt cx="500998" cy="641631"/>
          </a:xfrm>
        </p:grpSpPr>
        <p:sp>
          <p:nvSpPr>
            <p:cNvPr id="18" name="Line 525"/>
            <p:cNvSpPr>
              <a:spLocks noChangeShapeType="1"/>
            </p:cNvSpPr>
            <p:nvPr/>
          </p:nvSpPr>
          <p:spPr bwMode="auto">
            <a:xfrm>
              <a:off x="8218224" y="8245765"/>
              <a:ext cx="2929" cy="641631"/>
            </a:xfrm>
            <a:prstGeom prst="line">
              <a:avLst/>
            </a:prstGeom>
            <a:noFill/>
            <a:ln w="3429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900" dirty="0">
                <a:sym typeface="+mn-lt"/>
              </a:endParaRPr>
            </a:p>
          </p:txBody>
        </p:sp>
        <p:sp>
          <p:nvSpPr>
            <p:cNvPr id="19" name="Freeform 526"/>
            <p:cNvSpPr>
              <a:spLocks noChangeArrowheads="1"/>
            </p:cNvSpPr>
            <p:nvPr/>
          </p:nvSpPr>
          <p:spPr bwMode="auto">
            <a:xfrm>
              <a:off x="8411592" y="8310220"/>
              <a:ext cx="307630" cy="287123"/>
            </a:xfrm>
            <a:custGeom>
              <a:avLst/>
              <a:gdLst>
                <a:gd name="T0" fmla="*/ 89 w 464"/>
                <a:gd name="T1" fmla="*/ 0 h 433"/>
                <a:gd name="T2" fmla="*/ 0 w 464"/>
                <a:gd name="T3" fmla="*/ 74 h 433"/>
                <a:gd name="T4" fmla="*/ 0 w 464"/>
                <a:gd name="T5" fmla="*/ 432 h 433"/>
                <a:gd name="T6" fmla="*/ 463 w 464"/>
                <a:gd name="T7" fmla="*/ 432 h 433"/>
                <a:gd name="T8" fmla="*/ 373 w 464"/>
                <a:gd name="T9" fmla="*/ 253 h 433"/>
                <a:gd name="T10" fmla="*/ 463 w 464"/>
                <a:gd name="T11" fmla="*/ 74 h 433"/>
                <a:gd name="T12" fmla="*/ 0 w 464"/>
                <a:gd name="T13" fmla="*/ 74 h 433"/>
              </a:gdLst>
              <a:ahLst/>
              <a:cxnLst>
                <a:cxn ang="0">
                  <a:pos x="T0" y="T1"/>
                </a:cxn>
                <a:cxn ang="0">
                  <a:pos x="T2" y="T3"/>
                </a:cxn>
                <a:cxn ang="0">
                  <a:pos x="T4" y="T5"/>
                </a:cxn>
                <a:cxn ang="0">
                  <a:pos x="T6" y="T7"/>
                </a:cxn>
                <a:cxn ang="0">
                  <a:pos x="T8" y="T9"/>
                </a:cxn>
                <a:cxn ang="0">
                  <a:pos x="T10" y="T11"/>
                </a:cxn>
                <a:cxn ang="0">
                  <a:pos x="T12" y="T13"/>
                </a:cxn>
              </a:cxnLst>
              <a:rect l="0" t="0" r="r" b="b"/>
              <a:pathLst>
                <a:path w="464" h="433">
                  <a:moveTo>
                    <a:pt x="89" y="0"/>
                  </a:moveTo>
                  <a:lnTo>
                    <a:pt x="0" y="74"/>
                  </a:lnTo>
                  <a:lnTo>
                    <a:pt x="0" y="432"/>
                  </a:lnTo>
                  <a:lnTo>
                    <a:pt x="463" y="432"/>
                  </a:lnTo>
                  <a:lnTo>
                    <a:pt x="373" y="253"/>
                  </a:lnTo>
                  <a:lnTo>
                    <a:pt x="463" y="74"/>
                  </a:lnTo>
                  <a:lnTo>
                    <a:pt x="0" y="74"/>
                  </a:lnTo>
                </a:path>
              </a:pathLst>
            </a:custGeom>
            <a:noFill/>
            <a:ln w="3429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900" dirty="0">
                <a:latin typeface="Segoe UI" panose="020B0502040204020203" pitchFamily="34" charset="0"/>
                <a:sym typeface="+mn-lt"/>
              </a:endParaRPr>
            </a:p>
          </p:txBody>
        </p:sp>
        <p:sp>
          <p:nvSpPr>
            <p:cNvPr id="20" name="Freeform 527"/>
            <p:cNvSpPr>
              <a:spLocks noChangeArrowheads="1"/>
            </p:cNvSpPr>
            <p:nvPr/>
          </p:nvSpPr>
          <p:spPr bwMode="auto">
            <a:xfrm>
              <a:off x="8218224" y="8310220"/>
              <a:ext cx="251964" cy="237317"/>
            </a:xfrm>
            <a:custGeom>
              <a:avLst/>
              <a:gdLst>
                <a:gd name="T0" fmla="*/ 291 w 381"/>
                <a:gd name="T1" fmla="*/ 358 h 359"/>
                <a:gd name="T2" fmla="*/ 0 w 381"/>
                <a:gd name="T3" fmla="*/ 358 h 359"/>
                <a:gd name="T4" fmla="*/ 0 w 381"/>
                <a:gd name="T5" fmla="*/ 0 h 359"/>
                <a:gd name="T6" fmla="*/ 380 w 381"/>
                <a:gd name="T7" fmla="*/ 0 h 359"/>
                <a:gd name="T8" fmla="*/ 380 w 381"/>
                <a:gd name="T9" fmla="*/ 74 h 359"/>
              </a:gdLst>
              <a:ahLst/>
              <a:cxnLst>
                <a:cxn ang="0">
                  <a:pos x="T0" y="T1"/>
                </a:cxn>
                <a:cxn ang="0">
                  <a:pos x="T2" y="T3"/>
                </a:cxn>
                <a:cxn ang="0">
                  <a:pos x="T4" y="T5"/>
                </a:cxn>
                <a:cxn ang="0">
                  <a:pos x="T6" y="T7"/>
                </a:cxn>
                <a:cxn ang="0">
                  <a:pos x="T8" y="T9"/>
                </a:cxn>
              </a:cxnLst>
              <a:rect l="0" t="0" r="r" b="b"/>
              <a:pathLst>
                <a:path w="381" h="359">
                  <a:moveTo>
                    <a:pt x="291" y="358"/>
                  </a:moveTo>
                  <a:lnTo>
                    <a:pt x="0" y="358"/>
                  </a:lnTo>
                  <a:lnTo>
                    <a:pt x="0" y="0"/>
                  </a:lnTo>
                  <a:lnTo>
                    <a:pt x="380" y="0"/>
                  </a:lnTo>
                  <a:lnTo>
                    <a:pt x="380" y="74"/>
                  </a:lnTo>
                </a:path>
              </a:pathLst>
            </a:custGeom>
            <a:noFill/>
            <a:ln w="3429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900" dirty="0">
                <a:latin typeface="Segoe UI" panose="020B0502040204020203" pitchFamily="34" charset="0"/>
                <a:sym typeface="+mn-lt"/>
              </a:endParaRPr>
            </a:p>
          </p:txBody>
        </p:sp>
      </p:grpSp>
      <p:grpSp>
        <p:nvGrpSpPr>
          <p:cNvPr id="4" name="Group 3"/>
          <p:cNvGrpSpPr/>
          <p:nvPr/>
        </p:nvGrpSpPr>
        <p:grpSpPr>
          <a:xfrm>
            <a:off x="1699540" y="4107388"/>
            <a:ext cx="653857" cy="444131"/>
            <a:chOff x="6188913" y="23939881"/>
            <a:chExt cx="1307713" cy="888262"/>
          </a:xfrm>
        </p:grpSpPr>
        <p:sp>
          <p:nvSpPr>
            <p:cNvPr id="21" name="Freeform 627"/>
            <p:cNvSpPr>
              <a:spLocks noChangeArrowheads="1"/>
            </p:cNvSpPr>
            <p:nvPr/>
          </p:nvSpPr>
          <p:spPr bwMode="auto">
            <a:xfrm>
              <a:off x="6188913" y="23939881"/>
              <a:ext cx="1307713" cy="888258"/>
            </a:xfrm>
            <a:custGeom>
              <a:avLst/>
              <a:gdLst>
                <a:gd name="T0" fmla="*/ 679 w 934"/>
                <a:gd name="T1" fmla="*/ 149 h 636"/>
                <a:gd name="T2" fmla="*/ 560 w 934"/>
                <a:gd name="T3" fmla="*/ 0 h 636"/>
                <a:gd name="T4" fmla="*/ 380 w 934"/>
                <a:gd name="T5" fmla="*/ 0 h 636"/>
                <a:gd name="T6" fmla="*/ 261 w 934"/>
                <a:gd name="T7" fmla="*/ 149 h 636"/>
                <a:gd name="T8" fmla="*/ 0 w 934"/>
                <a:gd name="T9" fmla="*/ 149 h 636"/>
                <a:gd name="T10" fmla="*/ 0 w 934"/>
                <a:gd name="T11" fmla="*/ 635 h 636"/>
                <a:gd name="T12" fmla="*/ 933 w 934"/>
                <a:gd name="T13" fmla="*/ 635 h 636"/>
                <a:gd name="T14" fmla="*/ 933 w 934"/>
                <a:gd name="T15" fmla="*/ 149 h 636"/>
                <a:gd name="T16" fmla="*/ 679 w 934"/>
                <a:gd name="T17" fmla="*/ 149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4" h="636">
                  <a:moveTo>
                    <a:pt x="679" y="149"/>
                  </a:moveTo>
                  <a:lnTo>
                    <a:pt x="560" y="0"/>
                  </a:lnTo>
                  <a:lnTo>
                    <a:pt x="380" y="0"/>
                  </a:lnTo>
                  <a:lnTo>
                    <a:pt x="261" y="149"/>
                  </a:lnTo>
                  <a:lnTo>
                    <a:pt x="0" y="149"/>
                  </a:lnTo>
                  <a:lnTo>
                    <a:pt x="0" y="635"/>
                  </a:lnTo>
                  <a:lnTo>
                    <a:pt x="933" y="635"/>
                  </a:lnTo>
                  <a:lnTo>
                    <a:pt x="933" y="149"/>
                  </a:lnTo>
                  <a:lnTo>
                    <a:pt x="679" y="149"/>
                  </a:lnTo>
                </a:path>
              </a:pathLst>
            </a:custGeom>
            <a:noFill/>
            <a:ln w="34290" cap="flat">
              <a:solidFill>
                <a:schemeClr val="accent1"/>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900" dirty="0">
                <a:latin typeface="Segoe UI" panose="020B0502040204020203" pitchFamily="34" charset="0"/>
                <a:sym typeface="+mn-lt"/>
              </a:endParaRPr>
            </a:p>
          </p:txBody>
        </p:sp>
        <p:sp>
          <p:nvSpPr>
            <p:cNvPr id="22" name="Freeform 628"/>
            <p:cNvSpPr>
              <a:spLocks noChangeArrowheads="1"/>
            </p:cNvSpPr>
            <p:nvPr/>
          </p:nvSpPr>
          <p:spPr bwMode="auto">
            <a:xfrm>
              <a:off x="6682391" y="24316161"/>
              <a:ext cx="333096" cy="345434"/>
            </a:xfrm>
            <a:custGeom>
              <a:avLst/>
              <a:gdLst>
                <a:gd name="T0" fmla="*/ 238 w 239"/>
                <a:gd name="T1" fmla="*/ 119 h 247"/>
                <a:gd name="T2" fmla="*/ 238 w 239"/>
                <a:gd name="T3" fmla="*/ 119 h 247"/>
                <a:gd name="T4" fmla="*/ 119 w 239"/>
                <a:gd name="T5" fmla="*/ 0 h 247"/>
                <a:gd name="T6" fmla="*/ 0 w 239"/>
                <a:gd name="T7" fmla="*/ 119 h 247"/>
                <a:gd name="T8" fmla="*/ 119 w 239"/>
                <a:gd name="T9" fmla="*/ 246 h 247"/>
                <a:gd name="T10" fmla="*/ 238 w 239"/>
                <a:gd name="T11" fmla="*/ 119 h 247"/>
              </a:gdLst>
              <a:ahLst/>
              <a:cxnLst>
                <a:cxn ang="0">
                  <a:pos x="T0" y="T1"/>
                </a:cxn>
                <a:cxn ang="0">
                  <a:pos x="T2" y="T3"/>
                </a:cxn>
                <a:cxn ang="0">
                  <a:pos x="T4" y="T5"/>
                </a:cxn>
                <a:cxn ang="0">
                  <a:pos x="T6" y="T7"/>
                </a:cxn>
                <a:cxn ang="0">
                  <a:pos x="T8" y="T9"/>
                </a:cxn>
                <a:cxn ang="0">
                  <a:pos x="T10" y="T11"/>
                </a:cxn>
              </a:cxnLst>
              <a:rect l="0" t="0" r="r" b="b"/>
              <a:pathLst>
                <a:path w="239" h="247">
                  <a:moveTo>
                    <a:pt x="238" y="119"/>
                  </a:moveTo>
                  <a:lnTo>
                    <a:pt x="238" y="119"/>
                  </a:lnTo>
                  <a:cubicBezTo>
                    <a:pt x="238" y="60"/>
                    <a:pt x="186" y="0"/>
                    <a:pt x="119" y="0"/>
                  </a:cubicBezTo>
                  <a:cubicBezTo>
                    <a:pt x="52" y="0"/>
                    <a:pt x="0" y="60"/>
                    <a:pt x="0" y="119"/>
                  </a:cubicBezTo>
                  <a:cubicBezTo>
                    <a:pt x="0" y="186"/>
                    <a:pt x="52" y="246"/>
                    <a:pt x="119" y="246"/>
                  </a:cubicBezTo>
                  <a:cubicBezTo>
                    <a:pt x="186" y="246"/>
                    <a:pt x="238" y="186"/>
                    <a:pt x="238" y="119"/>
                  </a:cubicBezTo>
                </a:path>
              </a:pathLst>
            </a:custGeom>
            <a:noFill/>
            <a:ln w="3429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900" dirty="0">
                <a:latin typeface="Segoe UI" panose="020B0502040204020203" pitchFamily="34" charset="0"/>
                <a:sym typeface="+mn-lt"/>
              </a:endParaRPr>
            </a:p>
          </p:txBody>
        </p:sp>
        <p:sp>
          <p:nvSpPr>
            <p:cNvPr id="23" name="Line 629"/>
            <p:cNvSpPr>
              <a:spLocks noChangeShapeType="1"/>
            </p:cNvSpPr>
            <p:nvPr/>
          </p:nvSpPr>
          <p:spPr bwMode="auto">
            <a:xfrm>
              <a:off x="6355459" y="24149611"/>
              <a:ext cx="6171" cy="678532"/>
            </a:xfrm>
            <a:prstGeom prst="line">
              <a:avLst/>
            </a:prstGeom>
            <a:noFill/>
            <a:ln w="3429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900" dirty="0">
                <a:sym typeface="+mn-lt"/>
              </a:endParaRPr>
            </a:p>
          </p:txBody>
        </p:sp>
        <p:sp>
          <p:nvSpPr>
            <p:cNvPr id="24" name="Freeform 630"/>
            <p:cNvSpPr>
              <a:spLocks noChangeArrowheads="1"/>
            </p:cNvSpPr>
            <p:nvPr/>
          </p:nvSpPr>
          <p:spPr bwMode="auto">
            <a:xfrm>
              <a:off x="7305401" y="24316161"/>
              <a:ext cx="6171" cy="616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3429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900" dirty="0">
                <a:latin typeface="Segoe UI" panose="020B0502040204020203" pitchFamily="34" charset="0"/>
                <a:sym typeface="+mn-lt"/>
              </a:endParaRPr>
            </a:p>
          </p:txBody>
        </p:sp>
      </p:grpSp>
      <p:grpSp>
        <p:nvGrpSpPr>
          <p:cNvPr id="29" name="Group 28"/>
          <p:cNvGrpSpPr/>
          <p:nvPr/>
        </p:nvGrpSpPr>
        <p:grpSpPr>
          <a:xfrm>
            <a:off x="9833536" y="4028739"/>
            <a:ext cx="641520" cy="601428"/>
            <a:chOff x="8168415" y="12118985"/>
            <a:chExt cx="609403" cy="571318"/>
          </a:xfrm>
        </p:grpSpPr>
        <p:sp>
          <p:nvSpPr>
            <p:cNvPr id="30" name="Line 640"/>
            <p:cNvSpPr>
              <a:spLocks noChangeShapeType="1"/>
            </p:cNvSpPr>
            <p:nvPr/>
          </p:nvSpPr>
          <p:spPr bwMode="auto">
            <a:xfrm>
              <a:off x="8511205" y="12414900"/>
              <a:ext cx="49806" cy="49806"/>
            </a:xfrm>
            <a:prstGeom prst="line">
              <a:avLst/>
            </a:prstGeom>
            <a:noFill/>
            <a:ln w="3429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900" dirty="0">
                <a:sym typeface="+mn-lt"/>
              </a:endParaRPr>
            </a:p>
          </p:txBody>
        </p:sp>
        <p:sp>
          <p:nvSpPr>
            <p:cNvPr id="31" name="Freeform 641"/>
            <p:cNvSpPr>
              <a:spLocks noChangeArrowheads="1"/>
            </p:cNvSpPr>
            <p:nvPr/>
          </p:nvSpPr>
          <p:spPr bwMode="auto">
            <a:xfrm>
              <a:off x="8528785" y="12435408"/>
              <a:ext cx="249033" cy="254895"/>
            </a:xfrm>
            <a:custGeom>
              <a:avLst/>
              <a:gdLst>
                <a:gd name="T0" fmla="*/ 0 w 374"/>
                <a:gd name="T1" fmla="*/ 90 h 382"/>
                <a:gd name="T2" fmla="*/ 90 w 374"/>
                <a:gd name="T3" fmla="*/ 0 h 382"/>
                <a:gd name="T4" fmla="*/ 373 w 374"/>
                <a:gd name="T5" fmla="*/ 291 h 382"/>
                <a:gd name="T6" fmla="*/ 284 w 374"/>
                <a:gd name="T7" fmla="*/ 381 h 382"/>
                <a:gd name="T8" fmla="*/ 0 w 374"/>
                <a:gd name="T9" fmla="*/ 90 h 382"/>
              </a:gdLst>
              <a:ahLst/>
              <a:cxnLst>
                <a:cxn ang="0">
                  <a:pos x="T0" y="T1"/>
                </a:cxn>
                <a:cxn ang="0">
                  <a:pos x="T2" y="T3"/>
                </a:cxn>
                <a:cxn ang="0">
                  <a:pos x="T4" y="T5"/>
                </a:cxn>
                <a:cxn ang="0">
                  <a:pos x="T6" y="T7"/>
                </a:cxn>
                <a:cxn ang="0">
                  <a:pos x="T8" y="T9"/>
                </a:cxn>
              </a:cxnLst>
              <a:rect l="0" t="0" r="r" b="b"/>
              <a:pathLst>
                <a:path w="374" h="382">
                  <a:moveTo>
                    <a:pt x="0" y="90"/>
                  </a:moveTo>
                  <a:lnTo>
                    <a:pt x="90" y="0"/>
                  </a:lnTo>
                  <a:lnTo>
                    <a:pt x="373" y="291"/>
                  </a:lnTo>
                  <a:lnTo>
                    <a:pt x="284" y="381"/>
                  </a:lnTo>
                  <a:lnTo>
                    <a:pt x="0" y="90"/>
                  </a:lnTo>
                </a:path>
              </a:pathLst>
            </a:custGeom>
            <a:noFill/>
            <a:ln w="34290" cap="flat">
              <a:solidFill>
                <a:schemeClr val="accent1"/>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900" dirty="0">
                <a:latin typeface="Segoe UI" panose="020B0502040204020203" pitchFamily="34" charset="0"/>
                <a:sym typeface="+mn-lt"/>
              </a:endParaRPr>
            </a:p>
          </p:txBody>
        </p:sp>
        <p:sp>
          <p:nvSpPr>
            <p:cNvPr id="32" name="Freeform 642"/>
            <p:cNvSpPr>
              <a:spLocks noChangeArrowheads="1"/>
            </p:cNvSpPr>
            <p:nvPr/>
          </p:nvSpPr>
          <p:spPr bwMode="auto">
            <a:xfrm>
              <a:off x="8206504" y="12118985"/>
              <a:ext cx="123053" cy="120124"/>
            </a:xfrm>
            <a:custGeom>
              <a:avLst/>
              <a:gdLst>
                <a:gd name="T0" fmla="*/ 97 w 187"/>
                <a:gd name="T1" fmla="*/ 179 h 180"/>
                <a:gd name="T2" fmla="*/ 186 w 187"/>
                <a:gd name="T3" fmla="*/ 89 h 180"/>
                <a:gd name="T4" fmla="*/ 37 w 187"/>
                <a:gd name="T5" fmla="*/ 0 h 180"/>
                <a:gd name="T6" fmla="*/ 0 w 187"/>
                <a:gd name="T7" fmla="*/ 29 h 180"/>
                <a:gd name="T8" fmla="*/ 97 w 187"/>
                <a:gd name="T9" fmla="*/ 179 h 180"/>
              </a:gdLst>
              <a:ahLst/>
              <a:cxnLst>
                <a:cxn ang="0">
                  <a:pos x="T0" y="T1"/>
                </a:cxn>
                <a:cxn ang="0">
                  <a:pos x="T2" y="T3"/>
                </a:cxn>
                <a:cxn ang="0">
                  <a:pos x="T4" y="T5"/>
                </a:cxn>
                <a:cxn ang="0">
                  <a:pos x="T6" y="T7"/>
                </a:cxn>
                <a:cxn ang="0">
                  <a:pos x="T8" y="T9"/>
                </a:cxn>
              </a:cxnLst>
              <a:rect l="0" t="0" r="r" b="b"/>
              <a:pathLst>
                <a:path w="187" h="180">
                  <a:moveTo>
                    <a:pt x="97" y="179"/>
                  </a:moveTo>
                  <a:lnTo>
                    <a:pt x="186" y="89"/>
                  </a:lnTo>
                  <a:lnTo>
                    <a:pt x="37" y="0"/>
                  </a:lnTo>
                  <a:lnTo>
                    <a:pt x="0" y="29"/>
                  </a:lnTo>
                  <a:lnTo>
                    <a:pt x="97" y="179"/>
                  </a:lnTo>
                </a:path>
              </a:pathLst>
            </a:custGeom>
            <a:noFill/>
            <a:ln w="34290" cap="flat">
              <a:solidFill>
                <a:schemeClr val="accent1"/>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900" dirty="0">
                <a:latin typeface="Segoe UI" panose="020B0502040204020203" pitchFamily="34" charset="0"/>
                <a:sym typeface="+mn-lt"/>
              </a:endParaRPr>
            </a:p>
          </p:txBody>
        </p:sp>
        <p:sp>
          <p:nvSpPr>
            <p:cNvPr id="33" name="Line 643"/>
            <p:cNvSpPr>
              <a:spLocks noChangeShapeType="1"/>
            </p:cNvSpPr>
            <p:nvPr/>
          </p:nvSpPr>
          <p:spPr bwMode="auto">
            <a:xfrm flipH="1" flipV="1">
              <a:off x="8300259" y="12203952"/>
              <a:ext cx="134771" cy="134771"/>
            </a:xfrm>
            <a:prstGeom prst="line">
              <a:avLst/>
            </a:prstGeom>
            <a:noFill/>
            <a:ln w="3429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900" dirty="0">
                <a:sym typeface="+mn-lt"/>
              </a:endParaRPr>
            </a:p>
          </p:txBody>
        </p:sp>
        <p:sp>
          <p:nvSpPr>
            <p:cNvPr id="34" name="Freeform 644"/>
            <p:cNvSpPr>
              <a:spLocks noChangeArrowheads="1"/>
            </p:cNvSpPr>
            <p:nvPr/>
          </p:nvSpPr>
          <p:spPr bwMode="auto">
            <a:xfrm>
              <a:off x="8168415" y="12118987"/>
              <a:ext cx="562525" cy="559596"/>
            </a:xfrm>
            <a:custGeom>
              <a:avLst/>
              <a:gdLst>
                <a:gd name="T0" fmla="*/ 844 w 845"/>
                <a:gd name="T1" fmla="*/ 126 h 844"/>
                <a:gd name="T2" fmla="*/ 844 w 845"/>
                <a:gd name="T3" fmla="*/ 126 h 844"/>
                <a:gd name="T4" fmla="*/ 724 w 845"/>
                <a:gd name="T5" fmla="*/ 186 h 844"/>
                <a:gd name="T6" fmla="*/ 664 w 845"/>
                <a:gd name="T7" fmla="*/ 119 h 844"/>
                <a:gd name="T8" fmla="*/ 717 w 845"/>
                <a:gd name="T9" fmla="*/ 0 h 844"/>
                <a:gd name="T10" fmla="*/ 717 w 845"/>
                <a:gd name="T11" fmla="*/ 0 h 844"/>
                <a:gd name="T12" fmla="*/ 530 w 845"/>
                <a:gd name="T13" fmla="*/ 149 h 844"/>
                <a:gd name="T14" fmla="*/ 530 w 845"/>
                <a:gd name="T15" fmla="*/ 209 h 844"/>
                <a:gd name="T16" fmla="*/ 23 w 845"/>
                <a:gd name="T17" fmla="*/ 724 h 844"/>
                <a:gd name="T18" fmla="*/ 0 w 845"/>
                <a:gd name="T19" fmla="*/ 813 h 844"/>
                <a:gd name="T20" fmla="*/ 30 w 845"/>
                <a:gd name="T21" fmla="*/ 843 h 844"/>
                <a:gd name="T22" fmla="*/ 120 w 845"/>
                <a:gd name="T23" fmla="*/ 821 h 844"/>
                <a:gd name="T24" fmla="*/ 635 w 845"/>
                <a:gd name="T25" fmla="*/ 313 h 844"/>
                <a:gd name="T26" fmla="*/ 694 w 845"/>
                <a:gd name="T27" fmla="*/ 313 h 844"/>
                <a:gd name="T28" fmla="*/ 844 w 845"/>
                <a:gd name="T29" fmla="*/ 126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5" h="844">
                  <a:moveTo>
                    <a:pt x="844" y="126"/>
                  </a:moveTo>
                  <a:lnTo>
                    <a:pt x="844" y="126"/>
                  </a:lnTo>
                  <a:cubicBezTo>
                    <a:pt x="724" y="186"/>
                    <a:pt x="724" y="186"/>
                    <a:pt x="724" y="186"/>
                  </a:cubicBezTo>
                  <a:cubicBezTo>
                    <a:pt x="664" y="119"/>
                    <a:pt x="664" y="119"/>
                    <a:pt x="664" y="119"/>
                  </a:cubicBezTo>
                  <a:cubicBezTo>
                    <a:pt x="717" y="0"/>
                    <a:pt x="717" y="0"/>
                    <a:pt x="717" y="0"/>
                  </a:cubicBezTo>
                  <a:lnTo>
                    <a:pt x="717" y="0"/>
                  </a:lnTo>
                  <a:cubicBezTo>
                    <a:pt x="567" y="0"/>
                    <a:pt x="530" y="74"/>
                    <a:pt x="530" y="149"/>
                  </a:cubicBezTo>
                  <a:cubicBezTo>
                    <a:pt x="530" y="209"/>
                    <a:pt x="530" y="209"/>
                    <a:pt x="530" y="209"/>
                  </a:cubicBezTo>
                  <a:cubicBezTo>
                    <a:pt x="23" y="724"/>
                    <a:pt x="23" y="724"/>
                    <a:pt x="23" y="724"/>
                  </a:cubicBezTo>
                  <a:cubicBezTo>
                    <a:pt x="0" y="813"/>
                    <a:pt x="0" y="813"/>
                    <a:pt x="0" y="813"/>
                  </a:cubicBezTo>
                  <a:cubicBezTo>
                    <a:pt x="30" y="843"/>
                    <a:pt x="30" y="843"/>
                    <a:pt x="30" y="843"/>
                  </a:cubicBezTo>
                  <a:cubicBezTo>
                    <a:pt x="120" y="821"/>
                    <a:pt x="120" y="821"/>
                    <a:pt x="120" y="821"/>
                  </a:cubicBezTo>
                  <a:cubicBezTo>
                    <a:pt x="635" y="313"/>
                    <a:pt x="635" y="313"/>
                    <a:pt x="635" y="313"/>
                  </a:cubicBezTo>
                  <a:cubicBezTo>
                    <a:pt x="694" y="313"/>
                    <a:pt x="694" y="313"/>
                    <a:pt x="694" y="313"/>
                  </a:cubicBezTo>
                  <a:cubicBezTo>
                    <a:pt x="769" y="313"/>
                    <a:pt x="844" y="276"/>
                    <a:pt x="844" y="126"/>
                  </a:cubicBezTo>
                </a:path>
              </a:pathLst>
            </a:custGeom>
            <a:noFill/>
            <a:ln w="3429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900" dirty="0">
                <a:latin typeface="Segoe UI" panose="020B0502040204020203" pitchFamily="34" charset="0"/>
                <a:sym typeface="+mn-lt"/>
              </a:endParaRPr>
            </a:p>
          </p:txBody>
        </p:sp>
      </p:grpSp>
      <p:sp>
        <p:nvSpPr>
          <p:cNvPr id="35" name="TextBox 34"/>
          <p:cNvSpPr txBox="1"/>
          <p:nvPr/>
        </p:nvSpPr>
        <p:spPr>
          <a:xfrm>
            <a:off x="847686" y="2232741"/>
            <a:ext cx="2398070" cy="499047"/>
          </a:xfrm>
          <a:prstGeom prst="rect">
            <a:avLst/>
          </a:prstGeom>
          <a:noFill/>
        </p:spPr>
        <p:txBody>
          <a:bodyPr wrap="square" rtlCol="0">
            <a:spAutoFit/>
          </a:bodyPr>
          <a:lstStyle/>
          <a:p>
            <a:pPr algn="ctr">
              <a:lnSpc>
                <a:spcPct val="150000"/>
              </a:lnSpc>
            </a:pPr>
            <a:r>
              <a:rPr lang="zh-CN" altLang="en-US" sz="2000" dirty="0">
                <a:latin typeface="Segoe UI" panose="020B0502040204020203" pitchFamily="34" charset="0"/>
                <a:ea typeface="Montserrat Light" charset="0"/>
                <a:cs typeface="Segoe UI Historic" panose="020B0502040204020203" pitchFamily="34" charset="0"/>
                <a:sym typeface="+mn-lt"/>
              </a:rPr>
              <a:t>识别数独大致区域</a:t>
            </a:r>
            <a:endParaRPr lang="en-US" sz="2000" dirty="0">
              <a:latin typeface="Segoe UI" panose="020B0502040204020203" pitchFamily="34" charset="0"/>
              <a:ea typeface="Montserrat Light" charset="0"/>
              <a:cs typeface="Segoe UI Historic" panose="020B0502040204020203" pitchFamily="34" charset="0"/>
              <a:sym typeface="+mn-lt"/>
            </a:endParaRPr>
          </a:p>
        </p:txBody>
      </p:sp>
      <p:sp>
        <p:nvSpPr>
          <p:cNvPr id="36" name="TextBox 35"/>
          <p:cNvSpPr txBox="1"/>
          <p:nvPr/>
        </p:nvSpPr>
        <p:spPr>
          <a:xfrm>
            <a:off x="1069127" y="1561700"/>
            <a:ext cx="1980029" cy="584775"/>
          </a:xfrm>
          <a:prstGeom prst="rect">
            <a:avLst/>
          </a:prstGeom>
          <a:noFill/>
        </p:spPr>
        <p:txBody>
          <a:bodyPr wrap="none" rtlCol="0">
            <a:spAutoFit/>
          </a:bodyPr>
          <a:lstStyle/>
          <a:p>
            <a:pPr algn="ctr"/>
            <a:r>
              <a:rPr lang="zh-CN" altLang="en-US" sz="3200" b="1" spc="300" dirty="0">
                <a:latin typeface="Segoe UI" panose="020B0502040204020203" pitchFamily="34" charset="0"/>
                <a:ea typeface="Montserrat" charset="0"/>
                <a:cs typeface="Segoe UI Semibold" panose="020B0702040204020203" pitchFamily="34" charset="0"/>
                <a:sym typeface="+mn-lt"/>
              </a:rPr>
              <a:t>语义分割</a:t>
            </a:r>
            <a:endParaRPr lang="en-US" sz="3200" b="1" spc="300" dirty="0">
              <a:latin typeface="Segoe UI" panose="020B0502040204020203" pitchFamily="34" charset="0"/>
              <a:ea typeface="Montserrat" charset="0"/>
              <a:cs typeface="Segoe UI Semibold" panose="020B0702040204020203" pitchFamily="34" charset="0"/>
              <a:sym typeface="+mn-lt"/>
            </a:endParaRPr>
          </a:p>
        </p:txBody>
      </p:sp>
      <p:pic>
        <p:nvPicPr>
          <p:cNvPr id="5" name="图片占位符 4">
            <a:extLst>
              <a:ext uri="{FF2B5EF4-FFF2-40B4-BE49-F238E27FC236}">
                <a16:creationId xmlns:a16="http://schemas.microsoft.com/office/drawing/2014/main" id="{FAD33134-53F2-480D-B674-8AA895B005A7}"/>
              </a:ext>
            </a:extLst>
          </p:cNvPr>
          <p:cNvPicPr>
            <a:picLocks noGrp="1" noChangeAspect="1"/>
          </p:cNvPicPr>
          <p:nvPr>
            <p:ph type="pic" sz="quarter" idx="14"/>
          </p:nvPr>
        </p:nvPicPr>
        <p:blipFill>
          <a:blip r:embed="rId2" cstate="screen">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a:fillRect/>
          </a:stretch>
        </p:blipFill>
        <p:spPr/>
      </p:pic>
      <p:sp>
        <p:nvSpPr>
          <p:cNvPr id="37" name="TextBox 34">
            <a:extLst>
              <a:ext uri="{FF2B5EF4-FFF2-40B4-BE49-F238E27FC236}">
                <a16:creationId xmlns:a16="http://schemas.microsoft.com/office/drawing/2014/main" id="{EBF4D750-9962-480A-9B3A-CBFD7FB4C809}"/>
              </a:ext>
            </a:extLst>
          </p:cNvPr>
          <p:cNvSpPr txBox="1"/>
          <p:nvPr/>
        </p:nvSpPr>
        <p:spPr>
          <a:xfrm>
            <a:off x="847686" y="5520954"/>
            <a:ext cx="2398070" cy="499047"/>
          </a:xfrm>
          <a:prstGeom prst="rect">
            <a:avLst/>
          </a:prstGeom>
          <a:noFill/>
        </p:spPr>
        <p:txBody>
          <a:bodyPr wrap="square" rtlCol="0">
            <a:spAutoFit/>
          </a:bodyPr>
          <a:lstStyle/>
          <a:p>
            <a:pPr algn="ctr">
              <a:lnSpc>
                <a:spcPct val="150000"/>
              </a:lnSpc>
            </a:pPr>
            <a:r>
              <a:rPr lang="zh-CN" altLang="en-US" sz="2000" dirty="0">
                <a:latin typeface="Segoe UI" panose="020B0502040204020203" pitchFamily="34" charset="0"/>
                <a:ea typeface="Montserrat Light" charset="0"/>
                <a:cs typeface="Segoe UI Historic" panose="020B0502040204020203" pitchFamily="34" charset="0"/>
                <a:sym typeface="+mn-lt"/>
              </a:rPr>
              <a:t>得到小方格子图像</a:t>
            </a:r>
            <a:endParaRPr lang="en-US" sz="2000" dirty="0">
              <a:latin typeface="Segoe UI" panose="020B0502040204020203" pitchFamily="34" charset="0"/>
              <a:ea typeface="Montserrat Light" charset="0"/>
              <a:cs typeface="Segoe UI Historic" panose="020B0502040204020203" pitchFamily="34" charset="0"/>
              <a:sym typeface="+mn-lt"/>
            </a:endParaRPr>
          </a:p>
        </p:txBody>
      </p:sp>
      <p:sp>
        <p:nvSpPr>
          <p:cNvPr id="38" name="TextBox 35">
            <a:extLst>
              <a:ext uri="{FF2B5EF4-FFF2-40B4-BE49-F238E27FC236}">
                <a16:creationId xmlns:a16="http://schemas.microsoft.com/office/drawing/2014/main" id="{1B0EA95B-F553-4A6F-B6D1-1489D5910342}"/>
              </a:ext>
            </a:extLst>
          </p:cNvPr>
          <p:cNvSpPr txBox="1"/>
          <p:nvPr/>
        </p:nvSpPr>
        <p:spPr>
          <a:xfrm>
            <a:off x="844709" y="4849913"/>
            <a:ext cx="2428870" cy="584775"/>
          </a:xfrm>
          <a:prstGeom prst="rect">
            <a:avLst/>
          </a:prstGeom>
          <a:noFill/>
        </p:spPr>
        <p:txBody>
          <a:bodyPr wrap="none" rtlCol="0">
            <a:spAutoFit/>
          </a:bodyPr>
          <a:lstStyle/>
          <a:p>
            <a:pPr algn="ctr"/>
            <a:r>
              <a:rPr lang="zh-CN" altLang="en-US" sz="3200" b="1" spc="300" dirty="0">
                <a:latin typeface="Segoe UI" panose="020B0502040204020203" pitchFamily="34" charset="0"/>
                <a:ea typeface="Montserrat" charset="0"/>
                <a:cs typeface="Segoe UI Semibold" panose="020B0702040204020203" pitchFamily="34" charset="0"/>
                <a:sym typeface="+mn-lt"/>
              </a:rPr>
              <a:t>精细化处理</a:t>
            </a:r>
            <a:endParaRPr lang="en-US" sz="3200" b="1" spc="300" dirty="0">
              <a:latin typeface="Segoe UI" panose="020B0502040204020203" pitchFamily="34" charset="0"/>
              <a:ea typeface="Montserrat" charset="0"/>
              <a:cs typeface="Segoe UI Semibold" panose="020B0702040204020203" pitchFamily="34" charset="0"/>
              <a:sym typeface="+mn-lt"/>
            </a:endParaRPr>
          </a:p>
        </p:txBody>
      </p:sp>
      <p:sp>
        <p:nvSpPr>
          <p:cNvPr id="39" name="TextBox 34">
            <a:extLst>
              <a:ext uri="{FF2B5EF4-FFF2-40B4-BE49-F238E27FC236}">
                <a16:creationId xmlns:a16="http://schemas.microsoft.com/office/drawing/2014/main" id="{0E32BC62-977D-4DA9-869C-B833F88AF5A9}"/>
              </a:ext>
            </a:extLst>
          </p:cNvPr>
          <p:cNvSpPr txBox="1"/>
          <p:nvPr/>
        </p:nvSpPr>
        <p:spPr>
          <a:xfrm>
            <a:off x="9004136" y="2190448"/>
            <a:ext cx="2398070" cy="499047"/>
          </a:xfrm>
          <a:prstGeom prst="rect">
            <a:avLst/>
          </a:prstGeom>
          <a:noFill/>
        </p:spPr>
        <p:txBody>
          <a:bodyPr wrap="square" rtlCol="0">
            <a:spAutoFit/>
          </a:bodyPr>
          <a:lstStyle/>
          <a:p>
            <a:pPr algn="ctr">
              <a:lnSpc>
                <a:spcPct val="150000"/>
              </a:lnSpc>
            </a:pPr>
            <a:r>
              <a:rPr lang="zh-CN" altLang="en-US" sz="2000" dirty="0">
                <a:latin typeface="Segoe UI" panose="020B0502040204020203" pitchFamily="34" charset="0"/>
                <a:ea typeface="Montserrat Light" charset="0"/>
                <a:cs typeface="Segoe UI Historic" panose="020B0502040204020203" pitchFamily="34" charset="0"/>
                <a:sym typeface="+mn-lt"/>
              </a:rPr>
              <a:t>确定子图像数字</a:t>
            </a:r>
            <a:endParaRPr lang="en-US" sz="2000" dirty="0">
              <a:latin typeface="Segoe UI" panose="020B0502040204020203" pitchFamily="34" charset="0"/>
              <a:ea typeface="Montserrat Light" charset="0"/>
              <a:cs typeface="Segoe UI Historic" panose="020B0502040204020203" pitchFamily="34" charset="0"/>
              <a:sym typeface="+mn-lt"/>
            </a:endParaRPr>
          </a:p>
        </p:txBody>
      </p:sp>
      <p:sp>
        <p:nvSpPr>
          <p:cNvPr id="40" name="TextBox 35">
            <a:extLst>
              <a:ext uri="{FF2B5EF4-FFF2-40B4-BE49-F238E27FC236}">
                <a16:creationId xmlns:a16="http://schemas.microsoft.com/office/drawing/2014/main" id="{315D1E0F-AC63-4847-AED7-E8D497EA2E90}"/>
              </a:ext>
            </a:extLst>
          </p:cNvPr>
          <p:cNvSpPr txBox="1"/>
          <p:nvPr/>
        </p:nvSpPr>
        <p:spPr>
          <a:xfrm>
            <a:off x="9225579" y="1519407"/>
            <a:ext cx="1980029" cy="584775"/>
          </a:xfrm>
          <a:prstGeom prst="rect">
            <a:avLst/>
          </a:prstGeom>
          <a:noFill/>
        </p:spPr>
        <p:txBody>
          <a:bodyPr wrap="none" rtlCol="0">
            <a:spAutoFit/>
          </a:bodyPr>
          <a:lstStyle/>
          <a:p>
            <a:pPr algn="ctr"/>
            <a:r>
              <a:rPr lang="zh-CN" altLang="en-US" sz="3200" b="1" spc="300" dirty="0">
                <a:latin typeface="Segoe UI" panose="020B0502040204020203" pitchFamily="34" charset="0"/>
                <a:ea typeface="Montserrat" charset="0"/>
                <a:cs typeface="Segoe UI Semibold" panose="020B0702040204020203" pitchFamily="34" charset="0"/>
                <a:sym typeface="+mn-lt"/>
              </a:rPr>
              <a:t>数字识别</a:t>
            </a:r>
            <a:endParaRPr lang="en-US" sz="3200" b="1" spc="300" dirty="0">
              <a:latin typeface="Segoe UI" panose="020B0502040204020203" pitchFamily="34" charset="0"/>
              <a:ea typeface="Montserrat" charset="0"/>
              <a:cs typeface="Segoe UI Semibold" panose="020B0702040204020203" pitchFamily="34" charset="0"/>
              <a:sym typeface="+mn-lt"/>
            </a:endParaRPr>
          </a:p>
        </p:txBody>
      </p:sp>
      <p:sp>
        <p:nvSpPr>
          <p:cNvPr id="46" name="TextBox 34">
            <a:extLst>
              <a:ext uri="{FF2B5EF4-FFF2-40B4-BE49-F238E27FC236}">
                <a16:creationId xmlns:a16="http://schemas.microsoft.com/office/drawing/2014/main" id="{E4686FE1-05C3-4BBF-9373-4B0845B2F125}"/>
              </a:ext>
            </a:extLst>
          </p:cNvPr>
          <p:cNvSpPr txBox="1"/>
          <p:nvPr/>
        </p:nvSpPr>
        <p:spPr>
          <a:xfrm>
            <a:off x="9004136" y="5530063"/>
            <a:ext cx="2398070" cy="499047"/>
          </a:xfrm>
          <a:prstGeom prst="rect">
            <a:avLst/>
          </a:prstGeom>
          <a:noFill/>
        </p:spPr>
        <p:txBody>
          <a:bodyPr wrap="square" rtlCol="0">
            <a:spAutoFit/>
          </a:bodyPr>
          <a:lstStyle/>
          <a:p>
            <a:pPr algn="ctr">
              <a:lnSpc>
                <a:spcPct val="150000"/>
              </a:lnSpc>
            </a:pPr>
            <a:r>
              <a:rPr lang="zh-CN" altLang="en-US" sz="2000" dirty="0">
                <a:latin typeface="Segoe UI" panose="020B0502040204020203" pitchFamily="34" charset="0"/>
                <a:ea typeface="Montserrat Light" charset="0"/>
                <a:cs typeface="Segoe UI Historic" panose="020B0502040204020203" pitchFamily="34" charset="0"/>
                <a:sym typeface="+mn-lt"/>
              </a:rPr>
              <a:t>增加模型泛化性</a:t>
            </a:r>
            <a:endParaRPr lang="en-US" sz="2000" dirty="0">
              <a:latin typeface="Segoe UI" panose="020B0502040204020203" pitchFamily="34" charset="0"/>
              <a:ea typeface="Montserrat Light" charset="0"/>
              <a:cs typeface="Segoe UI Historic" panose="020B0502040204020203" pitchFamily="34" charset="0"/>
              <a:sym typeface="+mn-lt"/>
            </a:endParaRPr>
          </a:p>
        </p:txBody>
      </p:sp>
      <p:sp>
        <p:nvSpPr>
          <p:cNvPr id="49" name="TextBox 35">
            <a:extLst>
              <a:ext uri="{FF2B5EF4-FFF2-40B4-BE49-F238E27FC236}">
                <a16:creationId xmlns:a16="http://schemas.microsoft.com/office/drawing/2014/main" id="{004AC9F4-EAC2-44DA-948A-2AF505266C79}"/>
              </a:ext>
            </a:extLst>
          </p:cNvPr>
          <p:cNvSpPr txBox="1"/>
          <p:nvPr/>
        </p:nvSpPr>
        <p:spPr>
          <a:xfrm>
            <a:off x="9225582" y="4859022"/>
            <a:ext cx="1980029" cy="584775"/>
          </a:xfrm>
          <a:prstGeom prst="rect">
            <a:avLst/>
          </a:prstGeom>
          <a:noFill/>
        </p:spPr>
        <p:txBody>
          <a:bodyPr wrap="none" rtlCol="0">
            <a:spAutoFit/>
          </a:bodyPr>
          <a:lstStyle/>
          <a:p>
            <a:pPr algn="ctr"/>
            <a:r>
              <a:rPr lang="zh-CN" altLang="en-US" sz="3200" b="1" spc="300" dirty="0">
                <a:latin typeface="Segoe UI" panose="020B0502040204020203" pitchFamily="34" charset="0"/>
                <a:ea typeface="Montserrat" charset="0"/>
                <a:cs typeface="Segoe UI Semibold" panose="020B0702040204020203" pitchFamily="34" charset="0"/>
                <a:sym typeface="+mn-lt"/>
              </a:rPr>
              <a:t>数据增强</a:t>
            </a:r>
            <a:endParaRPr lang="en-US" sz="3200" b="1" spc="300" dirty="0">
              <a:latin typeface="Segoe UI" panose="020B0502040204020203" pitchFamily="34" charset="0"/>
              <a:ea typeface="Montserrat" charset="0"/>
              <a:cs typeface="Segoe UI Semibold" panose="020B0702040204020203" pitchFamily="34" charset="0"/>
              <a:sym typeface="+mn-lt"/>
            </a:endParaRPr>
          </a:p>
        </p:txBody>
      </p:sp>
    </p:spTree>
    <p:extLst>
      <p:ext uri="{BB962C8B-B14F-4D97-AF65-F5344CB8AC3E}">
        <p14:creationId xmlns:p14="http://schemas.microsoft.com/office/powerpoint/2010/main" val="1417173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12"/>
          <p:cNvSpPr>
            <a:spLocks/>
          </p:cNvSpPr>
          <p:nvPr/>
        </p:nvSpPr>
        <p:spPr bwMode="auto">
          <a:xfrm>
            <a:off x="5172628" y="824119"/>
            <a:ext cx="1869101" cy="3994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2286000">
              <a:lnSpc>
                <a:spcPts val="3700"/>
              </a:lnSpc>
            </a:pPr>
            <a:r>
              <a:rPr lang="en-US" altLang="zh-CN"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rPr>
              <a:t>Our method</a:t>
            </a:r>
            <a:endParaRPr lang="en-US"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endParaRPr>
          </a:p>
        </p:txBody>
      </p:sp>
      <p:sp>
        <p:nvSpPr>
          <p:cNvPr id="14" name="Rectangle 13"/>
          <p:cNvSpPr>
            <a:spLocks/>
          </p:cNvSpPr>
          <p:nvPr/>
        </p:nvSpPr>
        <p:spPr bwMode="auto">
          <a:xfrm>
            <a:off x="4911984" y="310011"/>
            <a:ext cx="2390398" cy="661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91440" tIns="137160" rIns="91440" bIns="45720" anchor="ctr" anchorCtr="0">
            <a:spAutoFit/>
          </a:bodyPr>
          <a:lstStyle/>
          <a:p>
            <a:pPr algn="ctr" defTabSz="2286000">
              <a:lnSpc>
                <a:spcPts val="3700"/>
              </a:lnSpc>
            </a:pPr>
            <a:r>
              <a:rPr lang="zh-CN" alt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rPr>
              <a:t>解决策略</a:t>
            </a:r>
            <a:endParaRPr 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endParaRPr>
          </a:p>
        </p:txBody>
      </p:sp>
      <p:sp>
        <p:nvSpPr>
          <p:cNvPr id="4" name="文本框 3">
            <a:extLst>
              <a:ext uri="{FF2B5EF4-FFF2-40B4-BE49-F238E27FC236}">
                <a16:creationId xmlns:a16="http://schemas.microsoft.com/office/drawing/2014/main" id="{9CF06201-47AF-4320-98B4-81BFA3208A4D}"/>
              </a:ext>
            </a:extLst>
          </p:cNvPr>
          <p:cNvSpPr txBox="1"/>
          <p:nvPr/>
        </p:nvSpPr>
        <p:spPr>
          <a:xfrm>
            <a:off x="873760" y="1503952"/>
            <a:ext cx="3657600" cy="584775"/>
          </a:xfrm>
          <a:prstGeom prst="rect">
            <a:avLst/>
          </a:prstGeom>
          <a:noFill/>
        </p:spPr>
        <p:txBody>
          <a:bodyPr wrap="square" rtlCol="0">
            <a:spAutoFit/>
          </a:bodyPr>
          <a:lstStyle/>
          <a:p>
            <a:pPr marL="457200" indent="-457200">
              <a:buFont typeface="Wingdings" panose="05000000000000000000" pitchFamily="2" charset="2"/>
              <a:buChar char="p"/>
            </a:pPr>
            <a:r>
              <a:rPr lang="zh-CN" altLang="en-US" sz="3200" b="1" dirty="0"/>
              <a:t>语义分割</a:t>
            </a:r>
          </a:p>
        </p:txBody>
      </p:sp>
      <p:sp>
        <p:nvSpPr>
          <p:cNvPr id="5" name="文本框 4">
            <a:extLst>
              <a:ext uri="{FF2B5EF4-FFF2-40B4-BE49-F238E27FC236}">
                <a16:creationId xmlns:a16="http://schemas.microsoft.com/office/drawing/2014/main" id="{18929DE8-875D-414B-9FFA-A81FD2BCD66D}"/>
              </a:ext>
            </a:extLst>
          </p:cNvPr>
          <p:cNvSpPr txBox="1"/>
          <p:nvPr/>
        </p:nvSpPr>
        <p:spPr>
          <a:xfrm>
            <a:off x="850298" y="3085400"/>
            <a:ext cx="11000740" cy="280602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400" b="1" dirty="0" err="1"/>
              <a:t>SegNet</a:t>
            </a:r>
            <a:r>
              <a:rPr lang="zh-CN" altLang="en-US" sz="2400" b="1" dirty="0"/>
              <a:t>模型</a:t>
            </a:r>
            <a:endParaRPr lang="en-US" altLang="zh-CN" sz="2400" b="1" dirty="0"/>
          </a:p>
          <a:p>
            <a:pPr marL="342900" indent="-342900">
              <a:lnSpc>
                <a:spcPct val="150000"/>
              </a:lnSpc>
              <a:buFont typeface="Arial" panose="020B0604020202020204" pitchFamily="34" charset="0"/>
              <a:buChar char="•"/>
            </a:pPr>
            <a:r>
              <a:rPr lang="en-US" altLang="zh-CN" sz="2400" dirty="0" err="1"/>
              <a:t>SegNet</a:t>
            </a:r>
            <a:r>
              <a:rPr lang="zh-CN" altLang="en-US" sz="2400" dirty="0"/>
              <a:t>是一个由剑桥大学团队开发的图像分割的开源项目，该项目可以对图像中的物体所在区域进行分割，例如车，马路，行人等，并且精确到像素级别。</a:t>
            </a:r>
            <a:endParaRPr lang="en-US" altLang="zh-CN" sz="2400" dirty="0"/>
          </a:p>
          <a:p>
            <a:pPr marL="342900" indent="-342900">
              <a:lnSpc>
                <a:spcPct val="150000"/>
              </a:lnSpc>
              <a:buFont typeface="Arial" panose="020B0604020202020204" pitchFamily="34" charset="0"/>
              <a:buChar char="•"/>
            </a:pPr>
            <a:r>
              <a:rPr lang="zh-CN" altLang="en-US" sz="2400" dirty="0"/>
              <a:t>为了与数独的语义分割数据集适配，我们将该模型原有的最后一层分类层（</a:t>
            </a:r>
            <a:r>
              <a:rPr lang="en-US" altLang="zh-CN" sz="2400" dirty="0"/>
              <a:t>10</a:t>
            </a:r>
            <a:r>
              <a:rPr lang="zh-CN" altLang="en-US" sz="2400" dirty="0"/>
              <a:t>分类）替换为基于权重损失的二分类层</a:t>
            </a:r>
          </a:p>
        </p:txBody>
      </p:sp>
      <p:pic>
        <p:nvPicPr>
          <p:cNvPr id="2052" name="Picture 4" descr="SegNet Explained | Papers With Code">
            <a:extLst>
              <a:ext uri="{FF2B5EF4-FFF2-40B4-BE49-F238E27FC236}">
                <a16:creationId xmlns:a16="http://schemas.microsoft.com/office/drawing/2014/main" id="{26F0A7B8-2247-4212-A3BA-80E76FC639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7162" y="1379141"/>
            <a:ext cx="6281338" cy="2330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42963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12"/>
          <p:cNvSpPr>
            <a:spLocks/>
          </p:cNvSpPr>
          <p:nvPr/>
        </p:nvSpPr>
        <p:spPr bwMode="auto">
          <a:xfrm>
            <a:off x="5172628" y="824119"/>
            <a:ext cx="1869101" cy="3994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2286000">
              <a:lnSpc>
                <a:spcPts val="3700"/>
              </a:lnSpc>
            </a:pPr>
            <a:r>
              <a:rPr lang="en-US" altLang="zh-CN"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rPr>
              <a:t>Our method</a:t>
            </a:r>
            <a:endParaRPr lang="en-US" sz="1500" b="1" spc="6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endParaRPr>
          </a:p>
        </p:txBody>
      </p:sp>
      <p:sp>
        <p:nvSpPr>
          <p:cNvPr id="14" name="Rectangle 13"/>
          <p:cNvSpPr>
            <a:spLocks/>
          </p:cNvSpPr>
          <p:nvPr/>
        </p:nvSpPr>
        <p:spPr bwMode="auto">
          <a:xfrm>
            <a:off x="4911984" y="310011"/>
            <a:ext cx="2390398" cy="661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91440" tIns="137160" rIns="91440" bIns="45720" anchor="ctr" anchorCtr="0">
            <a:spAutoFit/>
          </a:bodyPr>
          <a:lstStyle/>
          <a:p>
            <a:pPr algn="ctr" defTabSz="2286000">
              <a:lnSpc>
                <a:spcPts val="3700"/>
              </a:lnSpc>
            </a:pPr>
            <a:r>
              <a:rPr lang="zh-CN" alt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rPr>
              <a:t>解决策略</a:t>
            </a:r>
            <a:endParaRPr lang="en-US" sz="4000" b="1" spc="300" dirty="0">
              <a:solidFill>
                <a:schemeClr val="tx2"/>
              </a:solidFill>
              <a:latin typeface="Segoe UI" panose="020B0502040204020203" pitchFamily="34" charset="0"/>
              <a:ea typeface="Montserrat" charset="0"/>
              <a:cs typeface="Montserrat" charset="0"/>
              <a:sym typeface="Segoe UI" panose="020B0502040204020203" pitchFamily="34" charset="0"/>
            </a:endParaRPr>
          </a:p>
        </p:txBody>
      </p:sp>
      <p:sp>
        <p:nvSpPr>
          <p:cNvPr id="4" name="文本框 3">
            <a:extLst>
              <a:ext uri="{FF2B5EF4-FFF2-40B4-BE49-F238E27FC236}">
                <a16:creationId xmlns:a16="http://schemas.microsoft.com/office/drawing/2014/main" id="{9CF06201-47AF-4320-98B4-81BFA3208A4D}"/>
              </a:ext>
            </a:extLst>
          </p:cNvPr>
          <p:cNvSpPr txBox="1"/>
          <p:nvPr/>
        </p:nvSpPr>
        <p:spPr>
          <a:xfrm>
            <a:off x="873760" y="1414242"/>
            <a:ext cx="3657600" cy="584775"/>
          </a:xfrm>
          <a:prstGeom prst="rect">
            <a:avLst/>
          </a:prstGeom>
          <a:noFill/>
        </p:spPr>
        <p:txBody>
          <a:bodyPr wrap="square" rtlCol="0">
            <a:spAutoFit/>
          </a:bodyPr>
          <a:lstStyle/>
          <a:p>
            <a:pPr marL="457200" indent="-457200">
              <a:buFont typeface="Wingdings" panose="05000000000000000000" pitchFamily="2" charset="2"/>
              <a:buChar char="p"/>
            </a:pPr>
            <a:r>
              <a:rPr lang="zh-CN" altLang="en-US" sz="3200" b="1" dirty="0"/>
              <a:t>训练效果</a:t>
            </a:r>
          </a:p>
        </p:txBody>
      </p:sp>
      <p:pic>
        <p:nvPicPr>
          <p:cNvPr id="3" name="图片 2">
            <a:extLst>
              <a:ext uri="{FF2B5EF4-FFF2-40B4-BE49-F238E27FC236}">
                <a16:creationId xmlns:a16="http://schemas.microsoft.com/office/drawing/2014/main" id="{F08E4B65-8A25-424C-A4B5-2CB31EDB0B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6700" y="1999016"/>
            <a:ext cx="8966952" cy="4627227"/>
          </a:xfrm>
          <a:prstGeom prst="rect">
            <a:avLst/>
          </a:prstGeom>
        </p:spPr>
      </p:pic>
    </p:spTree>
    <p:extLst>
      <p:ext uri="{BB962C8B-B14F-4D97-AF65-F5344CB8AC3E}">
        <p14:creationId xmlns:p14="http://schemas.microsoft.com/office/powerpoint/2010/main" val="354044646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TotalTime>
  <Words>1422</Words>
  <Application>Microsoft Office PowerPoint</Application>
  <PresentationFormat>宽屏</PresentationFormat>
  <Paragraphs>222</Paragraphs>
  <Slides>32</Slides>
  <Notes>28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32</vt:i4>
      </vt:variant>
    </vt:vector>
  </HeadingPairs>
  <TitlesOfParts>
    <vt:vector size="38" baseType="lpstr">
      <vt:lpstr>等线</vt:lpstr>
      <vt:lpstr>等线 Light</vt:lpstr>
      <vt:lpstr>Arial</vt:lpstr>
      <vt:lpstr>Segoe UI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Jiang Silence</dc:creator>
  <cp:lastModifiedBy>单 乾</cp:lastModifiedBy>
  <cp:revision>203</cp:revision>
  <dcterms:created xsi:type="dcterms:W3CDTF">2020-12-11T07:08:20Z</dcterms:created>
  <dcterms:modified xsi:type="dcterms:W3CDTF">2020-12-12T15:40:34Z</dcterms:modified>
</cp:coreProperties>
</file>