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0" r:id="rId1"/>
  </p:sldMasterIdLst>
  <p:notesMasterIdLst>
    <p:notesMasterId r:id="rId23"/>
  </p:notesMasterIdLst>
  <p:sldIdLst>
    <p:sldId id="537" r:id="rId2"/>
    <p:sldId id="536" r:id="rId3"/>
    <p:sldId id="538" r:id="rId4"/>
    <p:sldId id="539" r:id="rId5"/>
    <p:sldId id="540" r:id="rId6"/>
    <p:sldId id="557" r:id="rId7"/>
    <p:sldId id="541" r:id="rId8"/>
    <p:sldId id="542" r:id="rId9"/>
    <p:sldId id="545" r:id="rId10"/>
    <p:sldId id="547" r:id="rId11"/>
    <p:sldId id="549" r:id="rId12"/>
    <p:sldId id="550" r:id="rId13"/>
    <p:sldId id="551" r:id="rId14"/>
    <p:sldId id="552" r:id="rId15"/>
    <p:sldId id="558" r:id="rId16"/>
    <p:sldId id="559" r:id="rId17"/>
    <p:sldId id="553" r:id="rId18"/>
    <p:sldId id="546" r:id="rId19"/>
    <p:sldId id="554" r:id="rId20"/>
    <p:sldId id="560" r:id="rId21"/>
    <p:sldId id="54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  <p:cmAuthor id="3" name="Locksoyev S" initials="LS" lastIdx="2" clrIdx="2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70AD47"/>
    <a:srgbClr val="FCA36C"/>
    <a:srgbClr val="FEDECA"/>
    <a:srgbClr val="D62728"/>
    <a:srgbClr val="D8EACB"/>
    <a:srgbClr val="EAFECA"/>
    <a:srgbClr val="C8D6EE"/>
    <a:srgbClr val="ED099C"/>
    <a:srgbClr val="FD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65" autoAdjust="0"/>
    <p:restoredTop sz="90577" autoAdjust="0"/>
  </p:normalViewPr>
  <p:slideViewPr>
    <p:cSldViewPr snapToGrid="0">
      <p:cViewPr varScale="1">
        <p:scale>
          <a:sx n="103" d="100"/>
          <a:sy n="103" d="100"/>
        </p:scale>
        <p:origin x="58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04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796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655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0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14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参数设置：固定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即没有负载感知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；自变量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1, 2, …, 7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；</m:t>
                    </m:r>
                  </m:oMath>
                </a14:m>
                <a:r>
                  <a:rPr lang="zh-CN" altLang="en-US" dirty="0"/>
                  <a:t>链路故障率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∈{5%, 15%}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参数设置：固定</a:t>
                </a:r>
                <a:r>
                  <a:rPr lang="en-US" altLang="zh-CN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𝛿 = 1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即没有负载感知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；自变量</a:t>
                </a:r>
                <a:r>
                  <a:rPr lang="en-US" altLang="zh-CN" dirty="0"/>
                  <a:t>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𝑛 ∈ {1, 2, …, 7}  </a:t>
                </a:r>
                <a:r>
                  <a:rPr lang="zh-CN" altLang="en-US" i="0" dirty="0">
                    <a:latin typeface="Cambria Math" panose="02040503050406030204" pitchFamily="18" charset="0"/>
                  </a:rPr>
                  <a:t>；</a:t>
                </a:r>
                <a:r>
                  <a:rPr lang="zh-CN" altLang="en-US" dirty="0"/>
                  <a:t>链路故障率 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∈{5%, 15%}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研究内容一对应浅蓝色框</a:t>
            </a:r>
            <a:endParaRPr lang="en-US" altLang="zh-CN" dirty="0"/>
          </a:p>
          <a:p>
            <a:r>
              <a:rPr lang="zh-CN" altLang="en-US" dirty="0"/>
              <a:t>研究内容二对应浅绿色框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2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74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725" y="1113974"/>
            <a:ext cx="1024855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33075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Times New Roman" panose="02020603050405020304" pitchFamily="18" charset="0"/>
              <a:buChar char="‑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2024/6/11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699C53-0D35-476E-B857-40C860CE28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2024/6/11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598153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面向低轨卫星网络的</a:t>
            </a:r>
            <a:br>
              <a:rPr lang="en-US" altLang="zh-CN" sz="4400" dirty="0"/>
            </a:br>
            <a:r>
              <a:rPr lang="zh-CN" altLang="en-US" sz="4400" dirty="0"/>
              <a:t>轻量化链路状态路由协议设计与实现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F7DEDF4-51D0-49CE-B7CA-DAE10A7A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2248"/>
            <a:ext cx="9144000" cy="1655762"/>
          </a:xfrm>
        </p:spPr>
        <p:txBody>
          <a:bodyPr/>
          <a:lstStyle/>
          <a:p>
            <a:r>
              <a:rPr lang="zh-CN" altLang="en-US" dirty="0"/>
              <a:t>汇报人：单乾</a:t>
            </a:r>
            <a:endParaRPr lang="en-US" altLang="zh-CN" dirty="0"/>
          </a:p>
          <a:p>
            <a:r>
              <a:rPr lang="zh-CN" altLang="en-US" dirty="0"/>
              <a:t>指导老师：王志远 副教授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C53C0-2B9B-4088-97A4-7E2342EAF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研究内容一：局部化星间链路状态传播机制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现有的星间链路状态传播机制</a:t>
            </a:r>
            <a:endParaRPr lang="en-US" altLang="zh-CN" dirty="0"/>
          </a:p>
          <a:p>
            <a:pPr lvl="2"/>
            <a:r>
              <a:rPr lang="zh-CN" altLang="en-US" dirty="0"/>
              <a:t>仍需全网传播链路状态通告</a:t>
            </a:r>
            <a:r>
              <a:rPr lang="en-US" altLang="zh-CN" dirty="0"/>
              <a:t>(LSA)</a:t>
            </a:r>
          </a:p>
          <a:p>
            <a:pPr lvl="2"/>
            <a:r>
              <a:rPr lang="zh-CN" altLang="en-US" dirty="0"/>
              <a:t>仍需保证链路状态数据库</a:t>
            </a:r>
            <a:r>
              <a:rPr lang="en-US" altLang="zh-CN" dirty="0"/>
              <a:t>(LSDB)</a:t>
            </a:r>
            <a:r>
              <a:rPr lang="zh-CN" altLang="en-US" dirty="0"/>
              <a:t>全局一致</a:t>
            </a:r>
            <a:endParaRPr lang="en-US" altLang="zh-CN" dirty="0"/>
          </a:p>
          <a:p>
            <a:pPr lvl="2"/>
            <a:r>
              <a:rPr lang="zh-CN" altLang="en-US" dirty="0"/>
              <a:t>通告开销仍然较大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研究思路</a:t>
            </a:r>
            <a:endParaRPr lang="en-US" altLang="zh-CN" dirty="0"/>
          </a:p>
          <a:p>
            <a:pPr lvl="2"/>
            <a:r>
              <a:rPr lang="zh-CN" altLang="en-US" dirty="0"/>
              <a:t>考虑到拓扑可预测性，卫星无需关心较远处链路的实时状态</a:t>
            </a:r>
            <a:endParaRPr lang="en-US" altLang="zh-CN" dirty="0"/>
          </a:p>
          <a:p>
            <a:pPr lvl="2"/>
            <a:r>
              <a:rPr lang="zh-CN" altLang="en-US" dirty="0"/>
              <a:t>卫星可精确掌握自身附近的链路状态、大致推测远处的链路状态</a:t>
            </a:r>
            <a:endParaRPr lang="en-US" altLang="zh-CN" dirty="0"/>
          </a:p>
          <a:p>
            <a:pPr lvl="2"/>
            <a:r>
              <a:rPr lang="zh-CN" altLang="en-US" dirty="0"/>
              <a:t>链路状态只需在局部传播</a:t>
            </a:r>
            <a:endParaRPr lang="en-US" altLang="zh-CN" dirty="0"/>
          </a:p>
          <a:p>
            <a:pPr lvl="2"/>
            <a:r>
              <a:rPr lang="zh-CN" altLang="en-US" dirty="0"/>
              <a:t>不再要求</a:t>
            </a:r>
            <a:r>
              <a:rPr lang="en-US" altLang="zh-CN" dirty="0"/>
              <a:t>LSDB</a:t>
            </a:r>
            <a:r>
              <a:rPr lang="zh-CN" altLang="en-US" dirty="0"/>
              <a:t>全局一致</a:t>
            </a:r>
            <a:endParaRPr lang="en-US" altLang="zh-CN" dirty="0"/>
          </a:p>
          <a:p>
            <a:pPr lvl="2"/>
            <a:r>
              <a:rPr lang="zh-CN" altLang="en-US" dirty="0"/>
              <a:t>需设计</a:t>
            </a:r>
            <a:r>
              <a:rPr lang="zh-CN" altLang="en-US" b="1" dirty="0"/>
              <a:t>局部化星间链路状态传播机制</a:t>
            </a:r>
            <a:endParaRPr lang="en-US" altLang="zh-CN" b="1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C7F868-5604-4719-B16A-B7A97BA370C6}"/>
              </a:ext>
            </a:extLst>
          </p:cNvPr>
          <p:cNvSpPr/>
          <p:nvPr/>
        </p:nvSpPr>
        <p:spPr>
          <a:xfrm>
            <a:off x="9648331" y="3921532"/>
            <a:ext cx="2068247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子内容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基于可控传播距离的链路状态通告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13E8787-D675-4EA2-A0CF-9EEE7551D86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82000" y="3921532"/>
            <a:ext cx="1266331" cy="352425"/>
          </a:xfrm>
          <a:prstGeom prst="bentConnector3">
            <a:avLst>
              <a:gd name="adj1" fmla="val 8083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D917C1F9-4C80-48C9-8961-9923D44A7778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4591055" y="4273957"/>
            <a:ext cx="5057277" cy="402740"/>
          </a:xfrm>
          <a:prstGeom prst="bentConnector3">
            <a:avLst>
              <a:gd name="adj1" fmla="val 47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B2DE3FB-BA82-4116-B33C-F93E1F718CA7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8861425" y="4273957"/>
            <a:ext cx="78690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FA8ECACC-0418-4FA0-845A-A840FC94D8C2}"/>
              </a:ext>
            </a:extLst>
          </p:cNvPr>
          <p:cNvSpPr/>
          <p:nvPr/>
        </p:nvSpPr>
        <p:spPr>
          <a:xfrm>
            <a:off x="6885466" y="4781244"/>
            <a:ext cx="4831112" cy="49575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子内容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基于拓扑形状可预测性的链路状态数据库维护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F4A537C-808A-4882-8A97-6D23772FC05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67225" y="5029123"/>
            <a:ext cx="241824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5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C53C0-2B9B-4088-97A4-7E2342EAF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1" y="986400"/>
            <a:ext cx="7277929" cy="681627"/>
          </a:xfrm>
        </p:spPr>
        <p:txBody>
          <a:bodyPr>
            <a:normAutofit/>
          </a:bodyPr>
          <a:lstStyle/>
          <a:p>
            <a:r>
              <a:rPr lang="zh-CN" altLang="en-US" dirty="0"/>
              <a:t>研究内容一：局部化星间链路状态传播机制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79FD08-9C0E-458E-9A41-221553222D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8181" y="1455337"/>
            <a:ext cx="5169189" cy="2300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FC5538-0C26-4D1D-8B08-754E9B50B1B7}"/>
                  </a:ext>
                </a:extLst>
              </p:cNvPr>
              <p:cNvSpPr txBox="1"/>
              <p:nvPr/>
            </p:nvSpPr>
            <p:spPr>
              <a:xfrm>
                <a:off x="490462" y="1544171"/>
                <a:ext cx="66215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传播距离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只传播给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跳范围内的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邻居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每颗卫星精确掌握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跳范围内链路状态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CFC5538-0C26-4D1D-8B08-754E9B50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1544171"/>
                <a:ext cx="6621537" cy="1477328"/>
              </a:xfrm>
              <a:prstGeom prst="rect">
                <a:avLst/>
              </a:prstGeom>
              <a:blipFill>
                <a:blip r:embed="rId4"/>
                <a:stretch>
                  <a:fillRect t="-4527" b="-4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54E52D-F2F9-43FC-BCC7-DA42A543F9BC}"/>
                  </a:ext>
                </a:extLst>
              </p:cNvPr>
              <p:cNvSpPr txBox="1"/>
              <p:nvPr/>
            </p:nvSpPr>
            <p:spPr>
              <a:xfrm>
                <a:off x="475420" y="4489647"/>
                <a:ext cx="1066882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7600" lvl="1" indent="-230400" defTabSz="9144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基于拓扑形状可预测性的链路状态数据库维护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6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跳范围内链路状态：根据收到的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实时更新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6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跳范围外链路状态：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利用拓扑形状可预测性大致推断，默认不存在突发性故障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754E52D-F2F9-43FC-BCC7-DA42A543F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0" y="4489647"/>
                <a:ext cx="10668829" cy="1231106"/>
              </a:xfrm>
              <a:prstGeom prst="rect">
                <a:avLst/>
              </a:prstGeom>
              <a:blipFill>
                <a:blip r:embed="rId5"/>
                <a:stretch>
                  <a:fillRect t="-5446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1C955-AF0F-4C59-8CA9-575E1B9324E1}"/>
                  </a:ext>
                </a:extLst>
              </p:cNvPr>
              <p:cNvSpPr txBox="1"/>
              <p:nvPr/>
            </p:nvSpPr>
            <p:spPr>
              <a:xfrm>
                <a:off x="475420" y="3021499"/>
                <a:ext cx="9853688" cy="1654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协议通告开销：星座规模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占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字节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传统链路状态协议：全网洪泛，约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𝑀𝑁𝑐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本研究：局部传播，约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有关，开销较小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lvl="3" indent="-228600" defTabSz="914400">
                  <a:spcBef>
                    <a:spcPts val="300"/>
                  </a:spcBef>
                  <a:buFont typeface="Times New Roman" panose="02020603050405020304" pitchFamily="18" charset="0"/>
                  <a:buChar char="‑"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需要对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的设置做出取舍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21C955-AF0F-4C59-8CA9-575E1B932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0" y="3021499"/>
                <a:ext cx="9853688" cy="1654299"/>
              </a:xfrm>
              <a:prstGeom prst="rect">
                <a:avLst/>
              </a:prstGeom>
              <a:blipFill>
                <a:blip r:embed="rId6"/>
                <a:stretch>
                  <a:fillRect t="-2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4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0178E-B307-4183-8410-07CC6CFF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2EA8E-154B-4235-85D2-3F585A88E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1" y="990000"/>
            <a:ext cx="10146859" cy="5139154"/>
          </a:xfrm>
        </p:spPr>
        <p:txBody>
          <a:bodyPr/>
          <a:lstStyle/>
          <a:p>
            <a:r>
              <a:rPr lang="zh-CN" altLang="en-US" dirty="0"/>
              <a:t>研究内容二：细粒度星间链路负载感知机制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现有的星间链路负载感知机制</a:t>
            </a:r>
            <a:endParaRPr lang="en-US" altLang="zh-CN" dirty="0"/>
          </a:p>
          <a:p>
            <a:pPr lvl="2"/>
            <a:r>
              <a:rPr lang="zh-CN" altLang="en-US" dirty="0"/>
              <a:t>传统</a:t>
            </a:r>
            <a:r>
              <a:rPr lang="en-US" altLang="zh-CN" dirty="0"/>
              <a:t>LSA</a:t>
            </a:r>
            <a:r>
              <a:rPr lang="zh-CN" altLang="en-US" dirty="0"/>
              <a:t>只携带链路通断信息，负载信息的通告与链路状态的通告互相独立</a:t>
            </a:r>
            <a:endParaRPr lang="en-US" altLang="zh-CN" dirty="0"/>
          </a:p>
          <a:p>
            <a:pPr lvl="2"/>
            <a:r>
              <a:rPr lang="zh-CN" altLang="en-US" dirty="0"/>
              <a:t>在基于</a:t>
            </a:r>
            <a:r>
              <a:rPr lang="en-US" altLang="zh-CN" dirty="0"/>
              <a:t>LSDB</a:t>
            </a:r>
            <a:r>
              <a:rPr lang="zh-CN" altLang="en-US" dirty="0"/>
              <a:t>做出路由决策后，还需基于负载信息进行修正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研究思路</a:t>
            </a:r>
            <a:endParaRPr lang="en-US" altLang="zh-CN" dirty="0"/>
          </a:p>
          <a:p>
            <a:pPr lvl="2"/>
            <a:r>
              <a:rPr lang="zh-CN" altLang="en-US" dirty="0"/>
              <a:t>负载信息与链路状态信息可融合，使链路状态的粒度细化</a:t>
            </a:r>
            <a:endParaRPr lang="en-US" altLang="zh-CN" dirty="0"/>
          </a:p>
          <a:p>
            <a:pPr lvl="3"/>
            <a:r>
              <a:rPr lang="zh-CN" altLang="en-US" dirty="0"/>
              <a:t>使用</a:t>
            </a:r>
            <a:r>
              <a:rPr lang="en-US" altLang="zh-CN" dirty="0"/>
              <a:t>LSA</a:t>
            </a:r>
            <a:r>
              <a:rPr lang="zh-CN" altLang="en-US" dirty="0"/>
              <a:t>携带负载信息并局部传播</a:t>
            </a:r>
            <a:endParaRPr lang="en-US" altLang="zh-CN" dirty="0"/>
          </a:p>
          <a:p>
            <a:pPr lvl="3"/>
            <a:r>
              <a:rPr lang="zh-CN" altLang="en-US" dirty="0"/>
              <a:t>每颗卫星可精确掌握附近链路的通断情况与负载情况</a:t>
            </a:r>
            <a:endParaRPr lang="en-US" altLang="zh-CN" dirty="0"/>
          </a:p>
          <a:p>
            <a:pPr lvl="2"/>
            <a:r>
              <a:rPr lang="zh-CN" altLang="en-US" dirty="0"/>
              <a:t>卫星需对链路负载变化做出反应</a:t>
            </a:r>
            <a:endParaRPr lang="en-US" altLang="zh-CN" dirty="0"/>
          </a:p>
          <a:p>
            <a:pPr lvl="2"/>
            <a:r>
              <a:rPr lang="zh-CN" altLang="en-US" dirty="0"/>
              <a:t>在进行路由计算时即考虑链路负载状态</a:t>
            </a:r>
            <a:endParaRPr lang="en-US" altLang="zh-CN" dirty="0"/>
          </a:p>
          <a:p>
            <a:pPr lvl="2"/>
            <a:r>
              <a:rPr lang="zh-CN" altLang="en-US" dirty="0"/>
              <a:t>需设计</a:t>
            </a:r>
            <a:r>
              <a:rPr lang="zh-CN" altLang="en-US" b="1" dirty="0"/>
              <a:t>细粒度星间链路负载感知机制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A5424-97A9-4FB5-84D7-CB539119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5DB67C-8F5C-431E-A6BF-23C782D72F34}"/>
              </a:ext>
            </a:extLst>
          </p:cNvPr>
          <p:cNvSpPr/>
          <p:nvPr/>
        </p:nvSpPr>
        <p:spPr>
          <a:xfrm>
            <a:off x="8718826" y="3207153"/>
            <a:ext cx="3295374" cy="704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子内容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面向链路负载的链路状态语义扩展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88A3BB-4B8B-4E5B-AF94-1C7826D83A18}"/>
              </a:ext>
            </a:extLst>
          </p:cNvPr>
          <p:cNvSpPr/>
          <p:nvPr/>
        </p:nvSpPr>
        <p:spPr>
          <a:xfrm>
            <a:off x="7759700" y="4423376"/>
            <a:ext cx="4254500" cy="3651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子内容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：基于链路负载的链路状态传播触发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431440-62BA-4761-853F-0D79125B54A9}"/>
              </a:ext>
            </a:extLst>
          </p:cNvPr>
          <p:cNvSpPr/>
          <p:nvPr/>
        </p:nvSpPr>
        <p:spPr>
          <a:xfrm>
            <a:off x="7759700" y="5019876"/>
            <a:ext cx="4254500" cy="3651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子内容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：基于链路负载的路由决策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5B14A34-1A96-4D49-BF3D-2199C275C21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121926" y="3559578"/>
            <a:ext cx="596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8BD2B9D-D964-4724-9F03-3DA20DB29C8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95900" y="4605939"/>
            <a:ext cx="2463800" cy="0"/>
          </a:xfrm>
          <a:prstGeom prst="straightConnector1">
            <a:avLst/>
          </a:prstGeom>
          <a:ln w="381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0D362D-79C1-4A7A-BCA9-E07061D0B2C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096000" y="5019876"/>
            <a:ext cx="1663700" cy="182563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1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0178E-B307-4183-8410-07CC6CFF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22EA8E-154B-4235-85D2-3F585A88E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" y="990000"/>
                <a:ext cx="7746035" cy="5868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研究内容二：细粒度星间链路负载感知机制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面向链路负载的链路状态语义扩展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本研究使</a:t>
                </a:r>
                <a:r>
                  <a:rPr lang="en-US" altLang="zh-CN" dirty="0"/>
                  <a:t>LSA</a:t>
                </a:r>
                <a:r>
                  <a:rPr lang="zh-CN" altLang="en-US" dirty="0"/>
                  <a:t>携带链路通断与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负载信息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使用转发队列占用率定义链路负载</a:t>
                </a:r>
                <a:endParaRPr lang="en-US" altLang="zh-CN" dirty="0"/>
              </a:p>
              <a:p>
                <a:pPr lvl="1">
                  <a:spcBef>
                    <a:spcPts val="1600"/>
                  </a:spcBef>
                </a:pPr>
                <a:r>
                  <a:rPr lang="zh-CN" altLang="en-US" dirty="0"/>
                  <a:t>基于链路负载的链路状态传播触发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采用</a:t>
                </a:r>
                <a:r>
                  <a:rPr lang="zh-CN" altLang="en-US" b="1" dirty="0"/>
                  <a:t>事件触发</a:t>
                </a:r>
                <a:r>
                  <a:rPr lang="zh-CN" altLang="en-US" dirty="0"/>
                  <a:t>方式进行链路状态局部传播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关键参数：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对负载感知的灵敏度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触发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：星间链路断开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恢复时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触发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：转发队列占用率变化超过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需要对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的设置做出取舍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600"/>
                  </a:spcBef>
                </a:pPr>
                <a:r>
                  <a:rPr lang="zh-CN" altLang="en-US" dirty="0"/>
                  <a:t>基于链路负载的路由决策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根据链路负载信息计算排队时延、通断信息计算传播时延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选择总时延最短路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22EA8E-154B-4235-85D2-3F585A88E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" y="990000"/>
                <a:ext cx="7746035" cy="5868000"/>
              </a:xfrm>
              <a:blipFill>
                <a:blip r:embed="rId2"/>
                <a:stretch>
                  <a:fillRect l="-1416" t="-1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9A5424-97A9-4FB5-84D7-CB539119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05">
                <a:extLst>
                  <a:ext uri="{FF2B5EF4-FFF2-40B4-BE49-F238E27FC236}">
                    <a16:creationId xmlns:a16="http://schemas.microsoft.com/office/drawing/2014/main" id="{6AE689D4-A22E-4D20-B65A-CF7B18F64A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572029"/>
                  </p:ext>
                </p:extLst>
              </p:nvPr>
            </p:nvGraphicFramePr>
            <p:xfrm>
              <a:off x="6512429" y="1468492"/>
              <a:ext cx="4914900" cy="1719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15024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150247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i="1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05">
                <a:extLst>
                  <a:ext uri="{FF2B5EF4-FFF2-40B4-BE49-F238E27FC236}">
                    <a16:creationId xmlns:a16="http://schemas.microsoft.com/office/drawing/2014/main" id="{6AE689D4-A22E-4D20-B65A-CF7B18F64A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3572029"/>
                  </p:ext>
                </p:extLst>
              </p:nvPr>
            </p:nvGraphicFramePr>
            <p:xfrm>
              <a:off x="6512429" y="1468492"/>
              <a:ext cx="4914900" cy="1719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28651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28651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54" t="-55556" r="-430065" b="-6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615" t="-218750" r="-261538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615" t="-325532" r="-261538" b="-2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615" t="-425532" r="-261538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4615" t="-525532" r="-261538" b="-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E5F0081-BE5A-4433-B59C-0A2ABC3A269C}"/>
              </a:ext>
            </a:extLst>
          </p:cNvPr>
          <p:cNvGrpSpPr/>
          <p:nvPr/>
        </p:nvGrpSpPr>
        <p:grpSpPr>
          <a:xfrm rot="5400000">
            <a:off x="7952039" y="2287091"/>
            <a:ext cx="385813" cy="4201971"/>
            <a:chOff x="970961" y="3582186"/>
            <a:chExt cx="122548" cy="76805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4C06AB0-4D9B-4FCE-BE21-3AD049E3F79E}"/>
                </a:ext>
              </a:extLst>
            </p:cNvPr>
            <p:cNvSpPr/>
            <p:nvPr/>
          </p:nvSpPr>
          <p:spPr>
            <a:xfrm>
              <a:off x="970961" y="3582186"/>
              <a:ext cx="122548" cy="768054"/>
            </a:xfrm>
            <a:prstGeom prst="rect">
              <a:avLst/>
            </a:prstGeom>
            <a:noFill/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A7810C-FBB0-4DAA-82AB-B692E0D15C8C}"/>
                </a:ext>
              </a:extLst>
            </p:cNvPr>
            <p:cNvSpPr/>
            <p:nvPr/>
          </p:nvSpPr>
          <p:spPr>
            <a:xfrm>
              <a:off x="970961" y="4028298"/>
              <a:ext cx="122548" cy="321942"/>
            </a:xfrm>
            <a:prstGeom prst="rect">
              <a:avLst/>
            </a:prstGeom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FE2D3D0-AE11-4595-BCDA-BE1BE0D2D42C}"/>
                </a:ext>
              </a:extLst>
            </p:cNvPr>
            <p:cNvSpPr/>
            <p:nvPr/>
          </p:nvSpPr>
          <p:spPr>
            <a:xfrm>
              <a:off x="971109" y="3780958"/>
              <a:ext cx="122400" cy="247340"/>
            </a:xfrm>
            <a:prstGeom prst="rect">
              <a:avLst/>
            </a:prstGeom>
            <a:solidFill>
              <a:srgbClr val="C2D1EC"/>
            </a:solidFill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左大括号 9">
            <a:extLst>
              <a:ext uri="{FF2B5EF4-FFF2-40B4-BE49-F238E27FC236}">
                <a16:creationId xmlns:a16="http://schemas.microsoft.com/office/drawing/2014/main" id="{F1235A21-7864-4691-A44B-376F0AC2E837}"/>
              </a:ext>
            </a:extLst>
          </p:cNvPr>
          <p:cNvSpPr/>
          <p:nvPr/>
        </p:nvSpPr>
        <p:spPr>
          <a:xfrm rot="16200000">
            <a:off x="6897287" y="3844855"/>
            <a:ext cx="45719" cy="1761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A2E7CE-61A9-4692-9AB4-A985E5BD3F9E}"/>
                  </a:ext>
                </a:extLst>
              </p:cNvPr>
              <p:cNvSpPr txBox="1"/>
              <p:nvPr/>
            </p:nvSpPr>
            <p:spPr>
              <a:xfrm>
                <a:off x="5988265" y="4865534"/>
                <a:ext cx="1718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当前占用量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A2E7CE-61A9-4692-9AB4-A985E5BD3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65" y="4865534"/>
                <a:ext cx="1718364" cy="338554"/>
              </a:xfrm>
              <a:prstGeom prst="rect">
                <a:avLst/>
              </a:prstGeom>
              <a:blipFill>
                <a:blip r:embed="rId4"/>
                <a:stretch>
                  <a:fillRect l="-355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96DB51A2-A16F-41F1-8933-85FA55E50C6F}"/>
              </a:ext>
            </a:extLst>
          </p:cNvPr>
          <p:cNvSpPr/>
          <p:nvPr/>
        </p:nvSpPr>
        <p:spPr>
          <a:xfrm rot="5400000">
            <a:off x="7529185" y="2513561"/>
            <a:ext cx="144051" cy="3114503"/>
          </a:xfrm>
          <a:prstGeom prst="leftBrace">
            <a:avLst>
              <a:gd name="adj1" fmla="val 12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1DF53C-1D4C-4354-8652-D429585692A0}"/>
                  </a:ext>
                </a:extLst>
              </p:cNvPr>
              <p:cNvSpPr txBox="1"/>
              <p:nvPr/>
            </p:nvSpPr>
            <p:spPr>
              <a:xfrm>
                <a:off x="6359475" y="3690436"/>
                <a:ext cx="2483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上次通告时的占用量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21DF53C-1D4C-4354-8652-D4295856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475" y="3690436"/>
                <a:ext cx="2483470" cy="338554"/>
              </a:xfrm>
              <a:prstGeom prst="rect">
                <a:avLst/>
              </a:prstGeom>
              <a:blipFill>
                <a:blip r:embed="rId5"/>
                <a:stretch>
                  <a:fillRect t="-7143" r="-2206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1CEF88BA-6994-4672-90C8-E9796CCC28F8}"/>
              </a:ext>
            </a:extLst>
          </p:cNvPr>
          <p:cNvSpPr/>
          <p:nvPr/>
        </p:nvSpPr>
        <p:spPr>
          <a:xfrm rot="16200000">
            <a:off x="8469035" y="4059620"/>
            <a:ext cx="45719" cy="1333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946EB3-B212-4E15-B87E-9D94B6481DA9}"/>
                  </a:ext>
                </a:extLst>
              </p:cNvPr>
              <p:cNvSpPr txBox="1"/>
              <p:nvPr/>
            </p:nvSpPr>
            <p:spPr>
              <a:xfrm>
                <a:off x="7843858" y="4758297"/>
                <a:ext cx="1276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变化量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2946EB3-B212-4E15-B87E-9D94B6481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858" y="4758297"/>
                <a:ext cx="1276028" cy="584775"/>
              </a:xfrm>
              <a:prstGeom prst="rect">
                <a:avLst/>
              </a:prstGeom>
              <a:blipFill>
                <a:blip r:embed="rId6"/>
                <a:stretch>
                  <a:fillRect t="-3158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E4B3B6-CABB-4B11-B429-16543772AACA}"/>
                  </a:ext>
                </a:extLst>
              </p:cNvPr>
              <p:cNvSpPr txBox="1"/>
              <p:nvPr/>
            </p:nvSpPr>
            <p:spPr>
              <a:xfrm>
                <a:off x="10157443" y="3986983"/>
                <a:ext cx="17532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转发队列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最大长度为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EE4B3B6-CABB-4B11-B429-16543772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443" y="3986983"/>
                <a:ext cx="1753242" cy="646331"/>
              </a:xfrm>
              <a:prstGeom prst="rect">
                <a:avLst/>
              </a:prstGeom>
              <a:blipFill>
                <a:blip r:embed="rId7"/>
                <a:stretch>
                  <a:fillRect t="-6604" r="-1736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下 18">
            <a:extLst>
              <a:ext uri="{FF2B5EF4-FFF2-40B4-BE49-F238E27FC236}">
                <a16:creationId xmlns:a16="http://schemas.microsoft.com/office/drawing/2014/main" id="{46C06553-3570-4090-B637-2E57F2310676}"/>
              </a:ext>
            </a:extLst>
          </p:cNvPr>
          <p:cNvSpPr/>
          <p:nvPr/>
        </p:nvSpPr>
        <p:spPr>
          <a:xfrm rot="16200000">
            <a:off x="9153774" y="4770401"/>
            <a:ext cx="272322" cy="504202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0335516-DEA5-48ED-86E2-9F65F9D2A660}"/>
                  </a:ext>
                </a:extLst>
              </p:cNvPr>
              <p:cNvSpPr txBox="1"/>
              <p:nvPr/>
            </p:nvSpPr>
            <p:spPr>
              <a:xfrm>
                <a:off x="9542036" y="4760431"/>
                <a:ext cx="19650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触发链路状态传播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0335516-DEA5-48ED-86E2-9F65F9D2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036" y="4760431"/>
                <a:ext cx="1965094" cy="584775"/>
              </a:xfrm>
              <a:prstGeom prst="rect">
                <a:avLst/>
              </a:prstGeom>
              <a:blipFill>
                <a:blip r:embed="rId8"/>
                <a:stretch>
                  <a:fillRect l="-1548" t="-4167" r="-1176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20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5C10-05DD-406E-BA8A-580DCB0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8DE90-6678-4D68-9066-CAA7F12B0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990000"/>
                <a:ext cx="11241156" cy="5624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研究内容三：性能验证与协议实现</a:t>
                </a:r>
              </a:p>
              <a:p>
                <a:pPr lvl="1"/>
                <a:r>
                  <a:rPr lang="zh-CN" altLang="en-US" dirty="0"/>
                  <a:t>子内容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：基于仿真</a:t>
                </a:r>
                <a:r>
                  <a:rPr lang="en-US" altLang="zh-CN" dirty="0"/>
                  <a:t>(simulate)</a:t>
                </a:r>
                <a:r>
                  <a:rPr lang="en-US" altLang="zh-CN" baseline="6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[1]</a:t>
                </a:r>
                <a:r>
                  <a:rPr lang="zh-CN" altLang="en-US" dirty="0"/>
                  <a:t>软件的性能验证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验证参数组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zh-CN" altLang="en-US" dirty="0"/>
                  <a:t>的取舍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仿真软件：</a:t>
                </a:r>
                <a:r>
                  <a:rPr lang="en-US" altLang="zh-CN" dirty="0" err="1"/>
                  <a:t>OMNeT</a:t>
                </a:r>
                <a:r>
                  <a:rPr lang="en-US" altLang="zh-CN" dirty="0"/>
                  <a:t>++</a:t>
                </a:r>
                <a:r>
                  <a:rPr lang="zh-CN" altLang="en-US" dirty="0"/>
                  <a:t>框架、</a:t>
                </a:r>
                <a:r>
                  <a:rPr lang="en-US" altLang="zh-CN" dirty="0" err="1"/>
                  <a:t>inet</a:t>
                </a:r>
                <a:r>
                  <a:rPr lang="zh-CN" altLang="en-US" dirty="0"/>
                  <a:t>套件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基线方法：</a:t>
                </a:r>
                <a:r>
                  <a:rPr lang="en-US" altLang="zh-CN" dirty="0"/>
                  <a:t>OPSPF</a:t>
                </a:r>
                <a:r>
                  <a:rPr lang="en-US" altLang="zh-CN" baseline="6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[2] 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ELB</a:t>
                </a:r>
                <a:r>
                  <a:rPr lang="en-US" altLang="zh-CN" baseline="6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[3]</a:t>
                </a:r>
              </a:p>
              <a:p>
                <a:pPr lvl="2"/>
                <a:r>
                  <a:rPr lang="zh-CN" altLang="en-US" dirty="0"/>
                  <a:t>评价指标：端到端时延、丢包率、协议通告开销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子内容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：基于模拟</a:t>
                </a:r>
                <a:r>
                  <a:rPr lang="en-US" altLang="zh-CN" dirty="0"/>
                  <a:t>(emulate)</a:t>
                </a:r>
                <a:r>
                  <a:rPr lang="zh-CN" altLang="en-US" dirty="0"/>
                  <a:t>平台的协议实现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基于容器技术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需在操作系统用户空间与内核空间进行开发</a:t>
                </a:r>
                <a:endParaRPr lang="en-US" altLang="zh-CN" dirty="0"/>
              </a:p>
              <a:p>
                <a:pPr lvl="3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8DE90-6678-4D68-9066-CAA7F12B0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990000"/>
                <a:ext cx="11241156" cy="5624152"/>
              </a:xfrm>
              <a:blipFill>
                <a:blip r:embed="rId3"/>
                <a:stretch>
                  <a:fillRect l="-976"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75332-77F2-43E8-9724-93B191D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F38AF4-5E02-4920-B27A-56269476F26E}"/>
              </a:ext>
            </a:extLst>
          </p:cNvPr>
          <p:cNvSpPr txBox="1"/>
          <p:nvPr/>
        </p:nvSpPr>
        <p:spPr>
          <a:xfrm>
            <a:off x="304800" y="6243569"/>
            <a:ext cx="1188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谢景昭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单炜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肖畅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en-US" altLang="zh-CN" sz="105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Klonet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面向技术创新的网络模拟实验平台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[J]. </a:t>
            </a:r>
            <a:r>
              <a:rPr lang="zh-CN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电信科学</a:t>
            </a:r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2021, 37(10): 66-75.</a:t>
            </a:r>
          </a:p>
          <a:p>
            <a:r>
              <a:rPr lang="en-US" altLang="zh-CN" sz="105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[2] Pan T, Huang T, Li X, et al. OPSPF: orbit prediction shortest path first routing for resilient LEO satellite networks[C]//ICC 2019-2019 IEEE International Conference on Communications (ICC). IEEE, 2019: 1-6.</a:t>
            </a:r>
          </a:p>
          <a:p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[3]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Taleb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T,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Mashimo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D, </a:t>
            </a:r>
            <a:r>
              <a:rPr lang="en-US" altLang="zh-CN" sz="105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Jamalipour</a:t>
            </a:r>
            <a:r>
              <a:rPr lang="en-US" altLang="zh-CN" sz="105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A, et al. Explicit load balancing technique for NGEO satellite IP networks with on-board processing capabilities[J]. IEEE/ACM transactions on Networking, 2008, 17(1): 281-293.</a:t>
            </a:r>
            <a:endParaRPr lang="en-US" altLang="zh-CN" sz="105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44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9D52FE-2F6D-4092-8441-FA6D53F3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1" y="984804"/>
            <a:ext cx="8619417" cy="3195508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zh-CN" altLang="en-US" dirty="0"/>
              <a:t>研究内容三：性能验证与协议实现</a:t>
            </a:r>
          </a:p>
          <a:p>
            <a:pPr lvl="1">
              <a:spcBef>
                <a:spcPts val="0"/>
              </a:spcBef>
            </a:pPr>
            <a:r>
              <a:rPr lang="zh-CN" altLang="en-US" dirty="0"/>
              <a:t>基于仿真软件的性能验证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24D40F-0114-4883-9F2E-1A001508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5050B-1652-42EC-9C9A-D60CD5FE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45F880F2-58D1-408F-BE0C-DDA188277B2D}"/>
              </a:ext>
            </a:extLst>
          </p:cNvPr>
          <p:cNvSpPr/>
          <p:nvPr/>
        </p:nvSpPr>
        <p:spPr>
          <a:xfrm>
            <a:off x="0" y="5994034"/>
            <a:ext cx="12192000" cy="5661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局部化星间链路状态传播机制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研究内容一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可大幅降低通告开销，同时实现较好传输效果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6DC5704-179E-46F9-B421-5E8C78B0AE61}"/>
              </a:ext>
            </a:extLst>
          </p:cNvPr>
          <p:cNvSpPr/>
          <p:nvPr/>
        </p:nvSpPr>
        <p:spPr>
          <a:xfrm>
            <a:off x="7416153" y="3015075"/>
            <a:ext cx="4584891" cy="1964560"/>
          </a:xfrm>
          <a:prstGeom prst="rect">
            <a:avLst/>
          </a:prstGeom>
          <a:solidFill>
            <a:srgbClr val="C2D1EC">
              <a:alpha val="54000"/>
            </a:srgbClr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链路故障率</a:t>
            </a:r>
            <a:r>
              <a:rPr lang="en-US" altLang="zh-CN" sz="2400" b="1" dirty="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 = 5%</a:t>
            </a: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时</a:t>
            </a:r>
            <a:endParaRPr lang="en-US" altLang="zh-CN" sz="2400" b="1" dirty="0">
              <a:solidFill>
                <a:schemeClr val="tx1"/>
              </a:solidFill>
              <a:latin typeface="Calibri" panose="020F0502020204030204" pitchFamily="34" charset="0"/>
              <a:ea typeface="楷体" panose="02010609060101010101" pitchFamily="49" charset="-122"/>
              <a:cs typeface="Calibri" panose="020F0502020204030204" pitchFamily="34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LoFi(3, 1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与基线方法的丢包率、时延几乎一致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LoFi(3, 1)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比基线方法减少了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78%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的通告开销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C05BF24-7C4D-444C-BC20-6E872C699F63}"/>
              </a:ext>
            </a:extLst>
          </p:cNvPr>
          <p:cNvGrpSpPr/>
          <p:nvPr/>
        </p:nvGrpSpPr>
        <p:grpSpPr>
          <a:xfrm>
            <a:off x="646414" y="2898702"/>
            <a:ext cx="6615291" cy="2359371"/>
            <a:chOff x="3627120" y="2987041"/>
            <a:chExt cx="6341370" cy="2021587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BA70370-D190-40F1-AD92-C693FE821A3B}"/>
                </a:ext>
              </a:extLst>
            </p:cNvPr>
            <p:cNvGrpSpPr/>
            <p:nvPr/>
          </p:nvGrpSpPr>
          <p:grpSpPr>
            <a:xfrm>
              <a:off x="3627120" y="2987041"/>
              <a:ext cx="6341370" cy="2021587"/>
              <a:chOff x="4202917" y="2138035"/>
              <a:chExt cx="7297193" cy="2380115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8E0B3067-7E47-4DB1-8166-54B29EBDFF28}"/>
                  </a:ext>
                </a:extLst>
              </p:cNvPr>
              <p:cNvGrpSpPr/>
              <p:nvPr/>
            </p:nvGrpSpPr>
            <p:grpSpPr>
              <a:xfrm>
                <a:off x="4202917" y="2138035"/>
                <a:ext cx="7297193" cy="2380115"/>
                <a:chOff x="4202917" y="2138035"/>
                <a:chExt cx="7297193" cy="2380115"/>
              </a:xfrm>
            </p:grpSpPr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4F575916-C485-4293-AAA9-69BF409C7E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35" b="23606"/>
                <a:stretch/>
              </p:blipFill>
              <p:spPr>
                <a:xfrm>
                  <a:off x="4202917" y="2138035"/>
                  <a:ext cx="7297193" cy="2380115"/>
                </a:xfrm>
                <a:prstGeom prst="rect">
                  <a:avLst/>
                </a:prstGeom>
              </p:spPr>
            </p:pic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8D04EEFA-4D88-4317-8453-FDA6976D7159}"/>
                    </a:ext>
                  </a:extLst>
                </p:cNvPr>
                <p:cNvSpPr/>
                <p:nvPr/>
              </p:nvSpPr>
              <p:spPr>
                <a:xfrm>
                  <a:off x="4954844" y="4165265"/>
                  <a:ext cx="72000" cy="72000"/>
                </a:xfrm>
                <a:prstGeom prst="ellipse">
                  <a:avLst/>
                </a:prstGeom>
                <a:solidFill>
                  <a:srgbClr val="FF7F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2C344456-B2E6-4D9A-ACAA-DE1BA2110C77}"/>
                    </a:ext>
                  </a:extLst>
                </p:cNvPr>
                <p:cNvSpPr/>
                <p:nvPr/>
              </p:nvSpPr>
              <p:spPr>
                <a:xfrm>
                  <a:off x="8679119" y="3807585"/>
                  <a:ext cx="72000" cy="72000"/>
                </a:xfrm>
                <a:prstGeom prst="ellipse">
                  <a:avLst/>
                </a:prstGeom>
                <a:solidFill>
                  <a:srgbClr val="FF7F0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4" name="等腰三角形 53">
                <a:extLst>
                  <a:ext uri="{FF2B5EF4-FFF2-40B4-BE49-F238E27FC236}">
                    <a16:creationId xmlns:a16="http://schemas.microsoft.com/office/drawing/2014/main" id="{C4324B1D-8375-450F-9129-23A52E3CA99F}"/>
                  </a:ext>
                </a:extLst>
              </p:cNvPr>
              <p:cNvSpPr/>
              <p:nvPr/>
            </p:nvSpPr>
            <p:spPr>
              <a:xfrm>
                <a:off x="5913120" y="4183265"/>
                <a:ext cx="36000" cy="36000"/>
              </a:xfrm>
              <a:prstGeom prst="triangle">
                <a:avLst/>
              </a:prstGeom>
              <a:solidFill>
                <a:srgbClr val="D6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等腰三角形 54">
                <a:extLst>
                  <a:ext uri="{FF2B5EF4-FFF2-40B4-BE49-F238E27FC236}">
                    <a16:creationId xmlns:a16="http://schemas.microsoft.com/office/drawing/2014/main" id="{44ADA89C-6A69-4A7F-A17B-099BB4B2B6E8}"/>
                  </a:ext>
                </a:extLst>
              </p:cNvPr>
              <p:cNvSpPr/>
              <p:nvPr/>
            </p:nvSpPr>
            <p:spPr>
              <a:xfrm>
                <a:off x="9654540" y="3879585"/>
                <a:ext cx="36000" cy="36000"/>
              </a:xfrm>
              <a:prstGeom prst="triangle">
                <a:avLst/>
              </a:prstGeom>
              <a:solidFill>
                <a:srgbClr val="D627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7FC19BDC-B35C-4B13-B1C1-152ED4C7261B}"/>
                </a:ext>
              </a:extLst>
            </p:cNvPr>
            <p:cNvSpPr/>
            <p:nvPr/>
          </p:nvSpPr>
          <p:spPr>
            <a:xfrm>
              <a:off x="4145280" y="3090923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4E206E90-D2DC-4E36-BDDC-B8EBD98D7955}"/>
                </a:ext>
              </a:extLst>
            </p:cNvPr>
            <p:cNvSpPr/>
            <p:nvPr/>
          </p:nvSpPr>
          <p:spPr>
            <a:xfrm>
              <a:off x="4262425" y="3498838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461659F-2F69-434A-B866-16B55F54A056}"/>
                </a:ext>
              </a:extLst>
            </p:cNvPr>
            <p:cNvSpPr/>
            <p:nvPr/>
          </p:nvSpPr>
          <p:spPr>
            <a:xfrm>
              <a:off x="4475785" y="4405098"/>
              <a:ext cx="72000" cy="720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9DE9BDE5-DA9C-437C-AB40-48C65CA8403E}"/>
              </a:ext>
            </a:extLst>
          </p:cNvPr>
          <p:cNvCxnSpPr>
            <a:cxnSpLocks/>
            <a:stCxn id="50" idx="7"/>
            <a:endCxn id="61" idx="1"/>
          </p:cNvCxnSpPr>
          <p:nvPr/>
        </p:nvCxnSpPr>
        <p:spPr>
          <a:xfrm rot="5400000" flipH="1" flipV="1">
            <a:off x="1361672" y="2197117"/>
            <a:ext cx="724525" cy="945737"/>
          </a:xfrm>
          <a:prstGeom prst="curved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38BB3C3A-112F-4AAB-A55B-2D2075288440}"/>
              </a:ext>
            </a:extLst>
          </p:cNvPr>
          <p:cNvCxnSpPr>
            <a:cxnSpLocks/>
            <a:stCxn id="51" idx="0"/>
            <a:endCxn id="61" idx="1"/>
          </p:cNvCxnSpPr>
          <p:nvPr/>
        </p:nvCxnSpPr>
        <p:spPr>
          <a:xfrm rot="5400000" flipH="1" flipV="1">
            <a:off x="1177614" y="2476825"/>
            <a:ext cx="1188292" cy="850086"/>
          </a:xfrm>
          <a:prstGeom prst="curved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6F0C1D-6355-4A28-A995-B545AD1A457A}"/>
                  </a:ext>
                </a:extLst>
              </p:cNvPr>
              <p:cNvSpPr/>
              <p:nvPr/>
            </p:nvSpPr>
            <p:spPr>
              <a:xfrm>
                <a:off x="2196803" y="1820941"/>
                <a:ext cx="9804241" cy="973561"/>
              </a:xfrm>
              <a:prstGeom prst="rect">
                <a:avLst/>
              </a:prstGeom>
              <a:solidFill>
                <a:srgbClr val="D8EACB"/>
              </a:solid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随着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增加，通告开销增大，时延、传输成功率呈变好趋势</a:t>
                </a:r>
                <a:endParaRPr lang="en-US" altLang="zh-CN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楷体" panose="02010609060101010101" pitchFamily="49" charset="-122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楷体" panose="02010609060101010101" pitchFamily="49" charset="-122"/>
                    <a:cs typeface="Calibri" panose="020F0502020204030204" pitchFamily="34" charset="0"/>
                  </a:rPr>
                  <a:t>收益呈边际递减趋势</a:t>
                </a:r>
                <a:endParaRPr lang="zh-CN" alt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76F0C1D-6355-4A28-A995-B545AD1A4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803" y="1820941"/>
                <a:ext cx="9804241" cy="973561"/>
              </a:xfrm>
              <a:prstGeom prst="rect">
                <a:avLst/>
              </a:prstGeom>
              <a:blipFill>
                <a:blip r:embed="rId4"/>
                <a:stretch>
                  <a:fillRect l="-682" b="-3681"/>
                </a:stretch>
              </a:blipFill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824504F7-C7FC-4428-AA4A-F2E7BF97183E}"/>
              </a:ext>
            </a:extLst>
          </p:cNvPr>
          <p:cNvCxnSpPr>
            <a:cxnSpLocks/>
            <a:stCxn id="52" idx="0"/>
            <a:endCxn id="61" idx="1"/>
          </p:cNvCxnSpPr>
          <p:nvPr/>
        </p:nvCxnSpPr>
        <p:spPr>
          <a:xfrm rot="5400000" flipH="1" flipV="1">
            <a:off x="760059" y="3116956"/>
            <a:ext cx="2245978" cy="627510"/>
          </a:xfrm>
          <a:prstGeom prst="curved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0861A35B-031C-444B-90A2-C95D08DCCC48}"/>
              </a:ext>
            </a:extLst>
          </p:cNvPr>
          <p:cNvSpPr txBox="1"/>
          <p:nvPr/>
        </p:nvSpPr>
        <p:spPr>
          <a:xfrm>
            <a:off x="1008515" y="5199877"/>
            <a:ext cx="2945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Advertisement overhead (MBps)</a:t>
            </a:r>
            <a:endParaRPr lang="zh-CN" altLang="en-US" sz="16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0E25F66-1654-4167-BC8D-087F50E59A55}"/>
              </a:ext>
            </a:extLst>
          </p:cNvPr>
          <p:cNvSpPr txBox="1"/>
          <p:nvPr/>
        </p:nvSpPr>
        <p:spPr>
          <a:xfrm>
            <a:off x="4384705" y="5199877"/>
            <a:ext cx="2957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Advertisement overhead (MBps)</a:t>
            </a:r>
            <a:endParaRPr lang="zh-CN" altLang="en-US" sz="1600" b="1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41CB862E-42EA-4A42-9419-3062D88C1A73}"/>
              </a:ext>
            </a:extLst>
          </p:cNvPr>
          <p:cNvSpPr/>
          <p:nvPr/>
        </p:nvSpPr>
        <p:spPr>
          <a:xfrm>
            <a:off x="4384705" y="4351277"/>
            <a:ext cx="1561075" cy="540828"/>
          </a:xfrm>
          <a:prstGeom prst="ellipse">
            <a:avLst/>
          </a:prstGeom>
          <a:solidFill>
            <a:srgbClr val="2F528F">
              <a:alpha val="20000"/>
            </a:srgbClr>
          </a:solidFill>
          <a:ln w="254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1FA5BC1E-F309-44FD-AE98-1550B8CFB239}"/>
              </a:ext>
            </a:extLst>
          </p:cNvPr>
          <p:cNvCxnSpPr>
            <a:cxnSpLocks/>
            <a:stCxn id="72" idx="7"/>
            <a:endCxn id="46" idx="1"/>
          </p:cNvCxnSpPr>
          <p:nvPr/>
        </p:nvCxnSpPr>
        <p:spPr>
          <a:xfrm rot="5400000" flipH="1" flipV="1">
            <a:off x="6350097" y="3364424"/>
            <a:ext cx="433124" cy="1698987"/>
          </a:xfrm>
          <a:prstGeom prst="curvedConnector2">
            <a:avLst/>
          </a:prstGeom>
          <a:ln w="25400">
            <a:solidFill>
              <a:srgbClr val="2F528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8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5852-6DD7-4389-AE79-32166DE4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BE9B8-5E50-47FB-A589-25C1A638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研究内容三：性能验证与协议实现</a:t>
            </a:r>
          </a:p>
          <a:p>
            <a:pPr lvl="1"/>
            <a:r>
              <a:rPr lang="zh-CN" altLang="en-US" dirty="0"/>
              <a:t>基于仿真软件的性能验证</a:t>
            </a:r>
            <a:endParaRPr lang="en-US" altLang="zh-CN" dirty="0"/>
          </a:p>
          <a:p>
            <a:pPr lvl="2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6813C-2773-4D72-9346-D217F3A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636C749-639B-4A83-82C0-36DC4FA7FBA3}"/>
              </a:ext>
            </a:extLst>
          </p:cNvPr>
          <p:cNvGrpSpPr/>
          <p:nvPr/>
        </p:nvGrpSpPr>
        <p:grpSpPr>
          <a:xfrm>
            <a:off x="238968" y="2750574"/>
            <a:ext cx="11714064" cy="1939275"/>
            <a:chOff x="2514" y="2750574"/>
            <a:chExt cx="12189486" cy="207566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61D4F92-6245-4630-9567-F63236535742}"/>
                </a:ext>
              </a:extLst>
            </p:cNvPr>
            <p:cNvGrpSpPr/>
            <p:nvPr/>
          </p:nvGrpSpPr>
          <p:grpSpPr>
            <a:xfrm>
              <a:off x="2514" y="2750574"/>
              <a:ext cx="12189486" cy="2075668"/>
              <a:chOff x="2514" y="2750574"/>
              <a:chExt cx="12189486" cy="207566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9C91C77-02F0-40A3-A684-D5D466447D20}"/>
                  </a:ext>
                </a:extLst>
              </p:cNvPr>
              <p:cNvGrpSpPr/>
              <p:nvPr/>
            </p:nvGrpSpPr>
            <p:grpSpPr>
              <a:xfrm>
                <a:off x="2514" y="2750574"/>
                <a:ext cx="12189486" cy="2075668"/>
                <a:chOff x="2514" y="2750574"/>
                <a:chExt cx="12189486" cy="2075668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9FD4C248-7721-482A-B206-E9DA54E9CF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-1" t="2730" r="740" b="17263"/>
                <a:stretch/>
              </p:blipFill>
              <p:spPr>
                <a:xfrm>
                  <a:off x="2514" y="2750574"/>
                  <a:ext cx="12189486" cy="2075668"/>
                </a:xfrm>
                <a:prstGeom prst="rect">
                  <a:avLst/>
                </a:prstGeom>
              </p:spPr>
            </p:pic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1DB59077-633D-4C1D-B66B-193D0FCE483C}"/>
                    </a:ext>
                  </a:extLst>
                </p:cNvPr>
                <p:cNvCxnSpPr/>
                <p:nvPr/>
              </p:nvCxnSpPr>
              <p:spPr>
                <a:xfrm>
                  <a:off x="3578452" y="3313471"/>
                  <a:ext cx="0" cy="865239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58D196E9-66EF-4170-809A-D0B7CF040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83298" y="3072580"/>
                  <a:ext cx="0" cy="1017640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4716209B-A50A-4FF4-9CAF-41D66F581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98710" y="2998838"/>
                  <a:ext cx="0" cy="766917"/>
                </a:xfrm>
                <a:prstGeom prst="straightConnector1">
                  <a:avLst/>
                </a:prstGeom>
                <a:ln w="28575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621DEEE-8F98-4B2E-9751-DD0BCCEA90AA}"/>
                  </a:ext>
                </a:extLst>
              </p:cNvPr>
              <p:cNvSpPr/>
              <p:nvPr/>
            </p:nvSpPr>
            <p:spPr>
              <a:xfrm>
                <a:off x="2186805" y="4153961"/>
                <a:ext cx="363791" cy="265471"/>
              </a:xfrm>
              <a:prstGeom prst="ellipse">
                <a:avLst/>
              </a:prstGeom>
              <a:noFill/>
              <a:ln w="28575">
                <a:solidFill>
                  <a:srgbClr val="ED099C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E2B5F316-2D19-43FC-8C06-33F49893AC14}"/>
                  </a:ext>
                </a:extLst>
              </p:cNvPr>
              <p:cNvSpPr/>
              <p:nvPr/>
            </p:nvSpPr>
            <p:spPr>
              <a:xfrm>
                <a:off x="6096000" y="4221863"/>
                <a:ext cx="363791" cy="269158"/>
              </a:xfrm>
              <a:prstGeom prst="ellipse">
                <a:avLst/>
              </a:prstGeom>
              <a:noFill/>
              <a:ln w="28575">
                <a:solidFill>
                  <a:srgbClr val="ED099C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48181573-325A-4B46-9A68-986DFAA14F59}"/>
                  </a:ext>
                </a:extLst>
              </p:cNvPr>
              <p:cNvSpPr/>
              <p:nvPr/>
            </p:nvSpPr>
            <p:spPr>
              <a:xfrm>
                <a:off x="10242555" y="3829835"/>
                <a:ext cx="456386" cy="284965"/>
              </a:xfrm>
              <a:prstGeom prst="ellipse">
                <a:avLst/>
              </a:prstGeom>
              <a:noFill/>
              <a:ln w="28575">
                <a:solidFill>
                  <a:srgbClr val="ED099C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488A691-FAC1-49A5-A4AE-125163198271}"/>
                </a:ext>
              </a:extLst>
            </p:cNvPr>
            <p:cNvSpPr txBox="1"/>
            <p:nvPr/>
          </p:nvSpPr>
          <p:spPr>
            <a:xfrm>
              <a:off x="3118860" y="3554866"/>
              <a:ext cx="586154" cy="29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-90%</a:t>
              </a:r>
              <a:endPara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571A49B-FA26-4CB0-804E-6120606CDEA7}"/>
                </a:ext>
              </a:extLst>
            </p:cNvPr>
            <p:cNvSpPr txBox="1"/>
            <p:nvPr/>
          </p:nvSpPr>
          <p:spPr>
            <a:xfrm>
              <a:off x="7202115" y="3198028"/>
              <a:ext cx="586154" cy="29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-86%</a:t>
              </a:r>
              <a:endPara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550C49-B11E-4A73-B61A-9B0FB9396D4C}"/>
                </a:ext>
              </a:extLst>
            </p:cNvPr>
            <p:cNvSpPr txBox="1"/>
            <p:nvPr/>
          </p:nvSpPr>
          <p:spPr>
            <a:xfrm>
              <a:off x="11338197" y="3198028"/>
              <a:ext cx="586154" cy="296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-67%</a:t>
              </a:r>
              <a:endParaRPr lang="zh-CN" altLang="en-US" sz="12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C81C1795-5A64-4861-89EF-0015E647E8A4}"/>
              </a:ext>
            </a:extLst>
          </p:cNvPr>
          <p:cNvSpPr/>
          <p:nvPr/>
        </p:nvSpPr>
        <p:spPr>
          <a:xfrm>
            <a:off x="475422" y="5032124"/>
            <a:ext cx="10657108" cy="497919"/>
          </a:xfrm>
          <a:prstGeom prst="rect">
            <a:avLst/>
          </a:prstGeom>
          <a:solidFill>
            <a:srgbClr val="FDCBEB"/>
          </a:solidFill>
          <a:ln>
            <a:solidFill>
              <a:srgbClr val="ED0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随着𝛿增加：通告开销变小，但丢包率、时延变差；对链路负载的感知变迟钝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66FF0F9E-CCEA-434B-B00B-BA92799B61C1}"/>
              </a:ext>
            </a:extLst>
          </p:cNvPr>
          <p:cNvCxnSpPr>
            <a:cxnSpLocks/>
            <a:stCxn id="16" idx="6"/>
            <a:endCxn id="21" idx="0"/>
          </p:cNvCxnSpPr>
          <p:nvPr/>
        </p:nvCxnSpPr>
        <p:spPr>
          <a:xfrm>
            <a:off x="2687668" y="4185758"/>
            <a:ext cx="3116308" cy="846366"/>
          </a:xfrm>
          <a:prstGeom prst="curvedConnector2">
            <a:avLst/>
          </a:prstGeom>
          <a:ln w="28575">
            <a:solidFill>
              <a:srgbClr val="ED0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7021CDC-43DD-4E46-8926-4A1ECB3CA97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10800000" flipV="1">
            <a:off x="5803976" y="4250920"/>
            <a:ext cx="290816" cy="781204"/>
          </a:xfrm>
          <a:prstGeom prst="curvedConnector2">
            <a:avLst/>
          </a:prstGeom>
          <a:ln w="28575">
            <a:solidFill>
              <a:srgbClr val="ED0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CB53BD78-A1AD-42EC-A4C0-01B93F92AFCF}"/>
              </a:ext>
            </a:extLst>
          </p:cNvPr>
          <p:cNvCxnSpPr>
            <a:cxnSpLocks/>
            <a:stCxn id="18" idx="4"/>
            <a:endCxn id="21" idx="0"/>
          </p:cNvCxnSpPr>
          <p:nvPr/>
        </p:nvCxnSpPr>
        <p:spPr>
          <a:xfrm rot="5400000">
            <a:off x="7547961" y="2281172"/>
            <a:ext cx="1006968" cy="4494937"/>
          </a:xfrm>
          <a:prstGeom prst="curvedConnector3">
            <a:avLst>
              <a:gd name="adj1" fmla="val 50000"/>
            </a:avLst>
          </a:prstGeom>
          <a:ln w="28575">
            <a:solidFill>
              <a:srgbClr val="ED09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5870CC95-3C1F-4565-B894-6D90528D9252}"/>
              </a:ext>
            </a:extLst>
          </p:cNvPr>
          <p:cNvSpPr/>
          <p:nvPr/>
        </p:nvSpPr>
        <p:spPr>
          <a:xfrm>
            <a:off x="0" y="6110292"/>
            <a:ext cx="12190792" cy="4814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细粒度星间链路负载感知机制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研究内容二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能通过较小的通告开销，有效平衡链路负载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1DC33473-B7D5-4DAF-85EE-A8A0FA4C4FDE}"/>
              </a:ext>
            </a:extLst>
          </p:cNvPr>
          <p:cNvSpPr/>
          <p:nvPr/>
        </p:nvSpPr>
        <p:spPr>
          <a:xfrm>
            <a:off x="3496965" y="3172418"/>
            <a:ext cx="430886" cy="245578"/>
          </a:xfrm>
          <a:prstGeom prst="ellipse">
            <a:avLst/>
          </a:prstGeom>
          <a:noFill/>
          <a:ln w="28575">
            <a:solidFill>
              <a:srgbClr val="F3A60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A4B0D7F7-B251-43CD-A046-9AE40B32B96D}"/>
              </a:ext>
            </a:extLst>
          </p:cNvPr>
          <p:cNvSpPr/>
          <p:nvPr/>
        </p:nvSpPr>
        <p:spPr>
          <a:xfrm>
            <a:off x="7463970" y="2972462"/>
            <a:ext cx="430886" cy="245578"/>
          </a:xfrm>
          <a:prstGeom prst="ellipse">
            <a:avLst/>
          </a:prstGeom>
          <a:noFill/>
          <a:ln w="28575">
            <a:solidFill>
              <a:srgbClr val="F3A60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798712C6-DC63-484C-BD39-803327EFE56B}"/>
              </a:ext>
            </a:extLst>
          </p:cNvPr>
          <p:cNvSpPr/>
          <p:nvPr/>
        </p:nvSpPr>
        <p:spPr>
          <a:xfrm>
            <a:off x="11453265" y="2925457"/>
            <a:ext cx="430886" cy="245578"/>
          </a:xfrm>
          <a:prstGeom prst="ellipse">
            <a:avLst/>
          </a:prstGeom>
          <a:noFill/>
          <a:ln w="28575">
            <a:solidFill>
              <a:srgbClr val="F3A60B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289B53B-B083-406F-9432-4A06331B128C}"/>
                  </a:ext>
                </a:extLst>
              </p:cNvPr>
              <p:cNvSpPr/>
              <p:nvPr/>
            </p:nvSpPr>
            <p:spPr>
              <a:xfrm>
                <a:off x="758114" y="1956932"/>
                <a:ext cx="10374416" cy="563835"/>
              </a:xfrm>
              <a:prstGeom prst="rect">
                <a:avLst/>
              </a:prstGeom>
              <a:solidFill>
                <a:srgbClr val="FDF0D7"/>
              </a:solidFill>
              <a:ln w="28575">
                <a:solidFill>
                  <a:srgbClr val="F3A60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LoFi(4,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Calibri" panose="020F0502020204030204" pitchFamily="34" charset="0"/>
                      </a:rPr>
                      <m:t>𝜹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的通告开销、时延、丢包率均优于基线方法</a:t>
                </a: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289B53B-B083-406F-9432-4A06331B1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14" y="1956932"/>
                <a:ext cx="10374416" cy="563835"/>
              </a:xfrm>
              <a:prstGeom prst="rect">
                <a:avLst/>
              </a:prstGeom>
              <a:blipFill>
                <a:blip r:embed="rId3"/>
                <a:stretch>
                  <a:fillRect b="-12245"/>
                </a:stretch>
              </a:blipFill>
              <a:ln w="28575">
                <a:solidFill>
                  <a:srgbClr val="F3A60B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E5AD1BB2-BCCD-4892-8997-101C58D76DFD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3927851" y="2520767"/>
            <a:ext cx="2017471" cy="774440"/>
          </a:xfrm>
          <a:prstGeom prst="curvedConnector2">
            <a:avLst/>
          </a:prstGeom>
          <a:ln w="28575">
            <a:solidFill>
              <a:srgbClr val="F3A60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CF32DE42-1A9D-4B11-9F3A-88DD2F75A105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10800000">
            <a:off x="5945322" y="2520767"/>
            <a:ext cx="1518648" cy="574484"/>
          </a:xfrm>
          <a:prstGeom prst="curvedConnector2">
            <a:avLst/>
          </a:prstGeom>
          <a:ln w="28575">
            <a:solidFill>
              <a:srgbClr val="F3A60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67E63B50-F19F-4A2B-A063-5B0BD1091F76}"/>
              </a:ext>
            </a:extLst>
          </p:cNvPr>
          <p:cNvCxnSpPr>
            <a:cxnSpLocks/>
            <a:stCxn id="38" idx="2"/>
            <a:endCxn id="39" idx="2"/>
          </p:cNvCxnSpPr>
          <p:nvPr/>
        </p:nvCxnSpPr>
        <p:spPr>
          <a:xfrm rot="10800000">
            <a:off x="5945323" y="2520768"/>
            <a:ext cx="5507943" cy="527479"/>
          </a:xfrm>
          <a:prstGeom prst="curvedConnector2">
            <a:avLst/>
          </a:prstGeom>
          <a:ln w="28575">
            <a:solidFill>
              <a:srgbClr val="F3A60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6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55C10-05DD-406E-BA8A-580DCB0C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8DE90-6678-4D68-9066-CAA7F12B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90000"/>
            <a:ext cx="9036931" cy="558714"/>
          </a:xfrm>
        </p:spPr>
        <p:txBody>
          <a:bodyPr/>
          <a:lstStyle/>
          <a:p>
            <a:r>
              <a:rPr lang="zh-CN" altLang="en-US" dirty="0"/>
              <a:t>研究内容三：性能验证与协议实现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75332-77F2-43E8-9724-93B191D7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3E4C9D9F-B33B-4645-AD4E-53E6E6D513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65598" y="4077299"/>
            <a:ext cx="340021" cy="340021"/>
          </a:xfrm>
          <a:prstGeom prst="rect">
            <a:avLst/>
          </a:prstGeom>
        </p:spPr>
      </p:pic>
      <p:cxnSp>
        <p:nvCxnSpPr>
          <p:cNvPr id="7" name="直线连接符 99">
            <a:extLst>
              <a:ext uri="{FF2B5EF4-FFF2-40B4-BE49-F238E27FC236}">
                <a16:creationId xmlns:a16="http://schemas.microsoft.com/office/drawing/2014/main" id="{59F78DAA-BBF7-4408-A17A-89697EF45303}"/>
              </a:ext>
            </a:extLst>
          </p:cNvPr>
          <p:cNvCxnSpPr>
            <a:cxnSpLocks/>
          </p:cNvCxnSpPr>
          <p:nvPr/>
        </p:nvCxnSpPr>
        <p:spPr>
          <a:xfrm>
            <a:off x="10639203" y="2826926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86">
            <a:extLst>
              <a:ext uri="{FF2B5EF4-FFF2-40B4-BE49-F238E27FC236}">
                <a16:creationId xmlns:a16="http://schemas.microsoft.com/office/drawing/2014/main" id="{C5162A70-0DC9-41C2-8884-922CE279562A}"/>
              </a:ext>
            </a:extLst>
          </p:cNvPr>
          <p:cNvCxnSpPr>
            <a:cxnSpLocks/>
          </p:cNvCxnSpPr>
          <p:nvPr/>
        </p:nvCxnSpPr>
        <p:spPr>
          <a:xfrm>
            <a:off x="11889753" y="381934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2">
            <a:extLst>
              <a:ext uri="{FF2B5EF4-FFF2-40B4-BE49-F238E27FC236}">
                <a16:creationId xmlns:a16="http://schemas.microsoft.com/office/drawing/2014/main" id="{B600FECA-E6C5-42E7-8C37-DC1274EA2B4D}"/>
              </a:ext>
            </a:extLst>
          </p:cNvPr>
          <p:cNvCxnSpPr>
            <a:cxnSpLocks/>
          </p:cNvCxnSpPr>
          <p:nvPr/>
        </p:nvCxnSpPr>
        <p:spPr>
          <a:xfrm>
            <a:off x="11879867" y="2826926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>
            <a:extLst>
              <a:ext uri="{FF2B5EF4-FFF2-40B4-BE49-F238E27FC236}">
                <a16:creationId xmlns:a16="http://schemas.microsoft.com/office/drawing/2014/main" id="{0548AA02-1FEC-4CC1-B10C-A6F4638D5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0104" y="2064452"/>
            <a:ext cx="340021" cy="340021"/>
          </a:xfrm>
          <a:prstGeom prst="rect">
            <a:avLst/>
          </a:prstGeom>
        </p:spPr>
      </p:pic>
      <p:sp>
        <p:nvSpPr>
          <p:cNvPr id="11" name="矩形标注 18">
            <a:extLst>
              <a:ext uri="{FF2B5EF4-FFF2-40B4-BE49-F238E27FC236}">
                <a16:creationId xmlns:a16="http://schemas.microsoft.com/office/drawing/2014/main" id="{3E31CA33-F4CB-42A8-B689-5311D8954101}"/>
              </a:ext>
            </a:extLst>
          </p:cNvPr>
          <p:cNvSpPr/>
          <p:nvPr/>
        </p:nvSpPr>
        <p:spPr>
          <a:xfrm>
            <a:off x="4366428" y="1539361"/>
            <a:ext cx="4564558" cy="3328324"/>
          </a:xfrm>
          <a:prstGeom prst="wedgeRectCallout">
            <a:avLst>
              <a:gd name="adj1" fmla="val 56456"/>
              <a:gd name="adj2" fmla="val 310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3FC34E38-9A43-4788-A9CD-2C57474A636C}"/>
              </a:ext>
            </a:extLst>
          </p:cNvPr>
          <p:cNvSpPr/>
          <p:nvPr/>
        </p:nvSpPr>
        <p:spPr>
          <a:xfrm>
            <a:off x="4290228" y="5473529"/>
            <a:ext cx="7855218" cy="12008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39E3BC40-4CC1-4317-88E8-528544C1AEBB}"/>
              </a:ext>
            </a:extLst>
          </p:cNvPr>
          <p:cNvSpPr/>
          <p:nvPr/>
        </p:nvSpPr>
        <p:spPr>
          <a:xfrm>
            <a:off x="4290228" y="1463166"/>
            <a:ext cx="7855218" cy="364356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06FE25D1-DF14-4557-B280-1469D15B8687}"/>
              </a:ext>
            </a:extLst>
          </p:cNvPr>
          <p:cNvSpPr/>
          <p:nvPr/>
        </p:nvSpPr>
        <p:spPr>
          <a:xfrm>
            <a:off x="9699932" y="5928995"/>
            <a:ext cx="2322000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空间位置计算</a:t>
            </a: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75CCB896-8C3E-4548-BF6D-F9C8313E7CBA}"/>
              </a:ext>
            </a:extLst>
          </p:cNvPr>
          <p:cNvSpPr/>
          <p:nvPr/>
        </p:nvSpPr>
        <p:spPr>
          <a:xfrm>
            <a:off x="8137250" y="5567264"/>
            <a:ext cx="1246937" cy="103000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控制程序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6">
            <a:extLst>
              <a:ext uri="{FF2B5EF4-FFF2-40B4-BE49-F238E27FC236}">
                <a16:creationId xmlns:a16="http://schemas.microsoft.com/office/drawing/2014/main" id="{A0A9EE81-3995-41A3-A62D-9BE6B097AC7E}"/>
              </a:ext>
            </a:extLst>
          </p:cNvPr>
          <p:cNvSpPr/>
          <p:nvPr/>
        </p:nvSpPr>
        <p:spPr>
          <a:xfrm>
            <a:off x="4455964" y="4644249"/>
            <a:ext cx="4407666" cy="396751"/>
          </a:xfrm>
          <a:prstGeom prst="roundRect">
            <a:avLst>
              <a:gd name="adj" fmla="val 0"/>
            </a:avLst>
          </a:prstGeom>
          <a:solidFill>
            <a:srgbClr val="ED7D31"/>
          </a:solidFill>
          <a:ln w="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FA04376-639A-4F27-A5A0-733DF0A9B7BE}"/>
              </a:ext>
            </a:extLst>
          </p:cNvPr>
          <p:cNvSpPr txBox="1"/>
          <p:nvPr/>
        </p:nvSpPr>
        <p:spPr>
          <a:xfrm rot="16200000">
            <a:off x="4644261" y="5657498"/>
            <a:ext cx="461665" cy="838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</a:p>
        </p:txBody>
      </p:sp>
      <p:cxnSp>
        <p:nvCxnSpPr>
          <p:cNvPr id="19" name="直线连接符 230">
            <a:extLst>
              <a:ext uri="{FF2B5EF4-FFF2-40B4-BE49-F238E27FC236}">
                <a16:creationId xmlns:a16="http://schemas.microsoft.com/office/drawing/2014/main" id="{9914E5DD-6F12-472A-86BD-84528A80EA76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9646919" y="224981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6FBAC98-B80D-4586-A0D7-2CFC77BC66B2}"/>
              </a:ext>
            </a:extLst>
          </p:cNvPr>
          <p:cNvSpPr txBox="1"/>
          <p:nvPr/>
        </p:nvSpPr>
        <p:spPr>
          <a:xfrm>
            <a:off x="11102371" y="4539098"/>
            <a:ext cx="113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网桥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AC21785-0865-4A11-9457-B082464F068E}"/>
              </a:ext>
            </a:extLst>
          </p:cNvPr>
          <p:cNvSpPr/>
          <p:nvPr/>
        </p:nvSpPr>
        <p:spPr>
          <a:xfrm>
            <a:off x="9546409" y="219955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17CC75D-7507-4889-A1EE-3C8B42202D79}"/>
              </a:ext>
            </a:extLst>
          </p:cNvPr>
          <p:cNvSpPr txBox="1"/>
          <p:nvPr/>
        </p:nvSpPr>
        <p:spPr>
          <a:xfrm>
            <a:off x="8889366" y="4338286"/>
            <a:ext cx="115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kumimoji="1"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9F9A680-99A5-464F-8834-0488D07F40B0}"/>
              </a:ext>
            </a:extLst>
          </p:cNvPr>
          <p:cNvSpPr txBox="1"/>
          <p:nvPr/>
        </p:nvSpPr>
        <p:spPr>
          <a:xfrm>
            <a:off x="10293029" y="4541534"/>
            <a:ext cx="92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</a:t>
            </a:r>
          </a:p>
        </p:txBody>
      </p:sp>
      <p:cxnSp>
        <p:nvCxnSpPr>
          <p:cNvPr id="24" name="曲线连接符 314">
            <a:extLst>
              <a:ext uri="{FF2B5EF4-FFF2-40B4-BE49-F238E27FC236}">
                <a16:creationId xmlns:a16="http://schemas.microsoft.com/office/drawing/2014/main" id="{271917C6-8A7F-4574-A194-845F7BEF97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280559" y="4279742"/>
            <a:ext cx="316875" cy="312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曲线连接符 316">
            <a:extLst>
              <a:ext uri="{FF2B5EF4-FFF2-40B4-BE49-F238E27FC236}">
                <a16:creationId xmlns:a16="http://schemas.microsoft.com/office/drawing/2014/main" id="{DA28ABAD-6F60-4F4D-92C9-76D054ED0940}"/>
              </a:ext>
            </a:extLst>
          </p:cNvPr>
          <p:cNvCxnSpPr>
            <a:cxnSpLocks/>
            <a:stCxn id="72" idx="2"/>
          </p:cNvCxnSpPr>
          <p:nvPr/>
        </p:nvCxnSpPr>
        <p:spPr>
          <a:xfrm rot="5400000">
            <a:off x="10593512" y="4344743"/>
            <a:ext cx="293529" cy="196591"/>
          </a:xfrm>
          <a:prstGeom prst="curvedConnector3">
            <a:avLst>
              <a:gd name="adj1" fmla="val 44808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F863089A-ACA5-425E-AF46-F8FC91E8DD66}"/>
              </a:ext>
            </a:extLst>
          </p:cNvPr>
          <p:cNvSpPr/>
          <p:nvPr/>
        </p:nvSpPr>
        <p:spPr>
          <a:xfrm>
            <a:off x="10385959" y="219572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 descr="图标&#10;&#10;描述已自动生成">
            <a:extLst>
              <a:ext uri="{FF2B5EF4-FFF2-40B4-BE49-F238E27FC236}">
                <a16:creationId xmlns:a16="http://schemas.microsoft.com/office/drawing/2014/main" id="{CFD5A624-0B50-45F2-BD7A-D7CFAFDAC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993" y="2096861"/>
            <a:ext cx="307612" cy="307612"/>
          </a:xfrm>
          <a:prstGeom prst="rect">
            <a:avLst/>
          </a:prstGeom>
        </p:spPr>
      </p:pic>
      <p:cxnSp>
        <p:nvCxnSpPr>
          <p:cNvPr id="28" name="直线连接符 43">
            <a:extLst>
              <a:ext uri="{FF2B5EF4-FFF2-40B4-BE49-F238E27FC236}">
                <a16:creationId xmlns:a16="http://schemas.microsoft.com/office/drawing/2014/main" id="{4183108A-B0AD-4225-B8E8-807FE1C5A750}"/>
              </a:ext>
            </a:extLst>
          </p:cNvPr>
          <p:cNvCxnSpPr>
            <a:cxnSpLocks/>
          </p:cNvCxnSpPr>
          <p:nvPr/>
        </p:nvCxnSpPr>
        <p:spPr>
          <a:xfrm flipH="1">
            <a:off x="10148043" y="224981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51">
            <a:extLst>
              <a:ext uri="{FF2B5EF4-FFF2-40B4-BE49-F238E27FC236}">
                <a16:creationId xmlns:a16="http://schemas.microsoft.com/office/drawing/2014/main" id="{BFF51804-B9F7-485B-BCEC-AE157AF05B8E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90260" y="224981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F999DC0-3D11-409E-8E25-A5D2457478DB}"/>
              </a:ext>
            </a:extLst>
          </p:cNvPr>
          <p:cNvSpPr/>
          <p:nvPr/>
        </p:nvSpPr>
        <p:spPr>
          <a:xfrm>
            <a:off x="10789750" y="219955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BF6C94-5BE0-4CD2-A2CA-6DC6D3E1C9A9}"/>
              </a:ext>
            </a:extLst>
          </p:cNvPr>
          <p:cNvSpPr/>
          <p:nvPr/>
        </p:nvSpPr>
        <p:spPr>
          <a:xfrm>
            <a:off x="11633227" y="220560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 descr="图标&#10;&#10;描述已自动生成">
            <a:extLst>
              <a:ext uri="{FF2B5EF4-FFF2-40B4-BE49-F238E27FC236}">
                <a16:creationId xmlns:a16="http://schemas.microsoft.com/office/drawing/2014/main" id="{D4FF0141-F932-49D7-A21E-60B856529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2051" y="2092175"/>
            <a:ext cx="307612" cy="307612"/>
          </a:xfrm>
          <a:prstGeom prst="rect">
            <a:avLst/>
          </a:prstGeom>
        </p:spPr>
      </p:pic>
      <p:cxnSp>
        <p:nvCxnSpPr>
          <p:cNvPr id="33" name="直线连接符 57">
            <a:extLst>
              <a:ext uri="{FF2B5EF4-FFF2-40B4-BE49-F238E27FC236}">
                <a16:creationId xmlns:a16="http://schemas.microsoft.com/office/drawing/2014/main" id="{62C8D104-7C06-42F0-B4C5-971626314485}"/>
              </a:ext>
            </a:extLst>
          </p:cNvPr>
          <p:cNvCxnSpPr>
            <a:cxnSpLocks/>
          </p:cNvCxnSpPr>
          <p:nvPr/>
        </p:nvCxnSpPr>
        <p:spPr>
          <a:xfrm flipH="1">
            <a:off x="11396411" y="224923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形 33">
            <a:extLst>
              <a:ext uri="{FF2B5EF4-FFF2-40B4-BE49-F238E27FC236}">
                <a16:creationId xmlns:a16="http://schemas.microsoft.com/office/drawing/2014/main" id="{2938F2D8-0FD0-4E15-82BB-86795AFD1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1970" y="2085852"/>
            <a:ext cx="340021" cy="340021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7D48487B-0E79-459C-840B-872340005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0923" y="2085852"/>
            <a:ext cx="340021" cy="340021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3D1D5A1E-6571-46C7-BB6E-6C1EC39288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0922" y="3090765"/>
            <a:ext cx="340021" cy="340021"/>
          </a:xfrm>
          <a:prstGeom prst="rect">
            <a:avLst/>
          </a:pr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60ECB072-30EF-4E86-BBC3-0D55EE470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14800" y="4077299"/>
            <a:ext cx="340021" cy="340021"/>
          </a:xfrm>
          <a:prstGeom prst="rect">
            <a:avLst/>
          </a:prstGeom>
        </p:spPr>
      </p:pic>
      <p:pic>
        <p:nvPicPr>
          <p:cNvPr id="38" name="图片 37" descr="图标&#10;&#10;描述已自动生成">
            <a:extLst>
              <a:ext uri="{FF2B5EF4-FFF2-40B4-BE49-F238E27FC236}">
                <a16:creationId xmlns:a16="http://schemas.microsoft.com/office/drawing/2014/main" id="{31B4263E-8C12-4E50-BCDC-1CD2BB3F9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6061" y="2614420"/>
            <a:ext cx="307612" cy="307612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26AA036-52FF-4BC2-99B8-B21EB19A2108}"/>
              </a:ext>
            </a:extLst>
          </p:cNvPr>
          <p:cNvSpPr/>
          <p:nvPr/>
        </p:nvSpPr>
        <p:spPr>
          <a:xfrm>
            <a:off x="11829612" y="24093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590E81E-CBCA-4D11-80DA-56F4513ED22F}"/>
              </a:ext>
            </a:extLst>
          </p:cNvPr>
          <p:cNvSpPr/>
          <p:nvPr/>
        </p:nvSpPr>
        <p:spPr>
          <a:xfrm>
            <a:off x="11829612" y="305157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线连接符 78">
            <a:extLst>
              <a:ext uri="{FF2B5EF4-FFF2-40B4-BE49-F238E27FC236}">
                <a16:creationId xmlns:a16="http://schemas.microsoft.com/office/drawing/2014/main" id="{2E13B123-4F07-4C5A-8F40-C0DC28F1FC19}"/>
              </a:ext>
            </a:extLst>
          </p:cNvPr>
          <p:cNvCxnSpPr>
            <a:cxnSpLocks/>
          </p:cNvCxnSpPr>
          <p:nvPr/>
        </p:nvCxnSpPr>
        <p:spPr>
          <a:xfrm>
            <a:off x="11879867" y="2497570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C0A99F40-2CC5-44BC-81FA-675F206DE826}"/>
              </a:ext>
            </a:extLst>
          </p:cNvPr>
          <p:cNvSpPr/>
          <p:nvPr/>
        </p:nvSpPr>
        <p:spPr>
          <a:xfrm>
            <a:off x="11833898" y="340556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3" name="图片 42" descr="图标&#10;&#10;描述已自动生成">
            <a:extLst>
              <a:ext uri="{FF2B5EF4-FFF2-40B4-BE49-F238E27FC236}">
                <a16:creationId xmlns:a16="http://schemas.microsoft.com/office/drawing/2014/main" id="{B335CA51-29F2-4AB1-8076-5E48F5F63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0202" y="3600505"/>
            <a:ext cx="307612" cy="307612"/>
          </a:xfrm>
          <a:prstGeom prst="rect">
            <a:avLst/>
          </a:prstGeom>
        </p:spPr>
      </p:pic>
      <p:cxnSp>
        <p:nvCxnSpPr>
          <p:cNvPr id="44" name="直线连接符 85">
            <a:extLst>
              <a:ext uri="{FF2B5EF4-FFF2-40B4-BE49-F238E27FC236}">
                <a16:creationId xmlns:a16="http://schemas.microsoft.com/office/drawing/2014/main" id="{343F3B85-AF77-4037-AE6B-228B29A3B56F}"/>
              </a:ext>
            </a:extLst>
          </p:cNvPr>
          <p:cNvCxnSpPr>
            <a:cxnSpLocks/>
          </p:cNvCxnSpPr>
          <p:nvPr/>
        </p:nvCxnSpPr>
        <p:spPr>
          <a:xfrm>
            <a:off x="11887690" y="3507454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59989FD-DA1D-46E3-BC79-34B7AB26E848}"/>
              </a:ext>
            </a:extLst>
          </p:cNvPr>
          <p:cNvSpPr/>
          <p:nvPr/>
        </p:nvSpPr>
        <p:spPr>
          <a:xfrm>
            <a:off x="11834555" y="4061880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6" name="图形 45">
            <a:extLst>
              <a:ext uri="{FF2B5EF4-FFF2-40B4-BE49-F238E27FC236}">
                <a16:creationId xmlns:a16="http://schemas.microsoft.com/office/drawing/2014/main" id="{4F8389E1-CAA0-451A-B03B-7AE0D9AD4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1314" y="3090765"/>
            <a:ext cx="340021" cy="340021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E4A2D3CC-9229-49D6-9AF2-22E5BCE68C35}"/>
              </a:ext>
            </a:extLst>
          </p:cNvPr>
          <p:cNvSpPr/>
          <p:nvPr/>
        </p:nvSpPr>
        <p:spPr>
          <a:xfrm>
            <a:off x="10586068" y="237561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39D44EE-1CD1-4395-BF3E-FDB244343129}"/>
              </a:ext>
            </a:extLst>
          </p:cNvPr>
          <p:cNvSpPr/>
          <p:nvPr/>
        </p:nvSpPr>
        <p:spPr>
          <a:xfrm>
            <a:off x="10586068" y="305157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9" name="图片 48" descr="图标&#10;&#10;描述已自动生成">
            <a:extLst>
              <a:ext uri="{FF2B5EF4-FFF2-40B4-BE49-F238E27FC236}">
                <a16:creationId xmlns:a16="http://schemas.microsoft.com/office/drawing/2014/main" id="{49112815-A3E7-4F3C-994B-B8C67E29D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3709" y="2599941"/>
            <a:ext cx="307612" cy="307612"/>
          </a:xfrm>
          <a:prstGeom prst="rect">
            <a:avLst/>
          </a:prstGeom>
        </p:spPr>
      </p:pic>
      <p:cxnSp>
        <p:nvCxnSpPr>
          <p:cNvPr id="50" name="直线连接符 98">
            <a:extLst>
              <a:ext uri="{FF2B5EF4-FFF2-40B4-BE49-F238E27FC236}">
                <a16:creationId xmlns:a16="http://schemas.microsoft.com/office/drawing/2014/main" id="{84095831-C4B1-4898-9E45-926ABCC16095}"/>
              </a:ext>
            </a:extLst>
          </p:cNvPr>
          <p:cNvCxnSpPr>
            <a:cxnSpLocks/>
          </p:cNvCxnSpPr>
          <p:nvPr/>
        </p:nvCxnSpPr>
        <p:spPr>
          <a:xfrm>
            <a:off x="10636323" y="247612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00">
            <a:extLst>
              <a:ext uri="{FF2B5EF4-FFF2-40B4-BE49-F238E27FC236}">
                <a16:creationId xmlns:a16="http://schemas.microsoft.com/office/drawing/2014/main" id="{0CAE9B62-9D7A-42A8-BE00-52720B0C117B}"/>
              </a:ext>
            </a:extLst>
          </p:cNvPr>
          <p:cNvCxnSpPr>
            <a:cxnSpLocks/>
          </p:cNvCxnSpPr>
          <p:nvPr/>
        </p:nvCxnSpPr>
        <p:spPr>
          <a:xfrm>
            <a:off x="10637632" y="3805082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D3527689-E6AC-403A-8AA5-3CE86943735C}"/>
              </a:ext>
            </a:extLst>
          </p:cNvPr>
          <p:cNvSpPr/>
          <p:nvPr/>
        </p:nvSpPr>
        <p:spPr>
          <a:xfrm>
            <a:off x="10584497" y="335377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C3006DC-C78A-45B3-8500-F01FCFD1D932}"/>
              </a:ext>
            </a:extLst>
          </p:cNvPr>
          <p:cNvSpPr/>
          <p:nvPr/>
        </p:nvSpPr>
        <p:spPr>
          <a:xfrm>
            <a:off x="10584497" y="402972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 descr="图标&#10;&#10;描述已自动生成">
            <a:extLst>
              <a:ext uri="{FF2B5EF4-FFF2-40B4-BE49-F238E27FC236}">
                <a16:creationId xmlns:a16="http://schemas.microsoft.com/office/drawing/2014/main" id="{B35389FF-E56E-4869-9456-2198AC18C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138" y="3578097"/>
            <a:ext cx="307612" cy="307612"/>
          </a:xfrm>
          <a:prstGeom prst="rect">
            <a:avLst/>
          </a:prstGeom>
        </p:spPr>
      </p:pic>
      <p:cxnSp>
        <p:nvCxnSpPr>
          <p:cNvPr id="55" name="直线连接符 104">
            <a:extLst>
              <a:ext uri="{FF2B5EF4-FFF2-40B4-BE49-F238E27FC236}">
                <a16:creationId xmlns:a16="http://schemas.microsoft.com/office/drawing/2014/main" id="{E84B28D0-2B31-4278-AC1E-4A6F62F5127C}"/>
              </a:ext>
            </a:extLst>
          </p:cNvPr>
          <p:cNvCxnSpPr>
            <a:cxnSpLocks/>
          </p:cNvCxnSpPr>
          <p:nvPr/>
        </p:nvCxnSpPr>
        <p:spPr>
          <a:xfrm>
            <a:off x="10634752" y="3454284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823921E0-87A9-43FB-B487-81E3D93E7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9952" y="3084642"/>
            <a:ext cx="340021" cy="340021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9EDA90BF-FED9-4FDA-A0E4-A47F1053B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3830" y="4071176"/>
            <a:ext cx="340021" cy="340021"/>
          </a:xfrm>
          <a:prstGeom prst="rect">
            <a:avLst/>
          </a:prstGeom>
        </p:spPr>
      </p:pic>
      <p:pic>
        <p:nvPicPr>
          <p:cNvPr id="58" name="图片 57" descr="图标&#10;&#10;描述已自动生成">
            <a:extLst>
              <a:ext uri="{FF2B5EF4-FFF2-40B4-BE49-F238E27FC236}">
                <a16:creationId xmlns:a16="http://schemas.microsoft.com/office/drawing/2014/main" id="{CDB5C495-E07E-49EB-8BBB-890B5E033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5091" y="2608297"/>
            <a:ext cx="307612" cy="307612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20758EBE-1C55-4016-888B-DA94DD2A2580}"/>
              </a:ext>
            </a:extLst>
          </p:cNvPr>
          <p:cNvSpPr/>
          <p:nvPr/>
        </p:nvSpPr>
        <p:spPr>
          <a:xfrm>
            <a:off x="9358642" y="2373530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BEC71C2-D795-49E7-927B-D77F8D8A0413}"/>
              </a:ext>
            </a:extLst>
          </p:cNvPr>
          <p:cNvSpPr/>
          <p:nvPr/>
        </p:nvSpPr>
        <p:spPr>
          <a:xfrm>
            <a:off x="9358642" y="304544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线连接符 115">
            <a:extLst>
              <a:ext uri="{FF2B5EF4-FFF2-40B4-BE49-F238E27FC236}">
                <a16:creationId xmlns:a16="http://schemas.microsoft.com/office/drawing/2014/main" id="{7577A5E3-1127-43C9-B7C7-B12DA99AA2E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9408897" y="2474040"/>
            <a:ext cx="0" cy="251106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5DCCD7F4-4ACC-4D3E-B697-AFA865F5869D}"/>
              </a:ext>
            </a:extLst>
          </p:cNvPr>
          <p:cNvSpPr/>
          <p:nvPr/>
        </p:nvSpPr>
        <p:spPr>
          <a:xfrm>
            <a:off x="9362928" y="339944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3" name="图片 62" descr="图标&#10;&#10;描述已自动生成">
            <a:extLst>
              <a:ext uri="{FF2B5EF4-FFF2-40B4-BE49-F238E27FC236}">
                <a16:creationId xmlns:a16="http://schemas.microsoft.com/office/drawing/2014/main" id="{1C2C8205-41CB-4F5B-AAE3-3351B2E00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232" y="3594382"/>
            <a:ext cx="307612" cy="307612"/>
          </a:xfrm>
          <a:prstGeom prst="rect">
            <a:avLst/>
          </a:prstGeom>
        </p:spPr>
      </p:pic>
      <p:cxnSp>
        <p:nvCxnSpPr>
          <p:cNvPr id="64" name="直线连接符 118">
            <a:extLst>
              <a:ext uri="{FF2B5EF4-FFF2-40B4-BE49-F238E27FC236}">
                <a16:creationId xmlns:a16="http://schemas.microsoft.com/office/drawing/2014/main" id="{9B72B115-F263-4CF7-A7A7-57CBF5583F33}"/>
              </a:ext>
            </a:extLst>
          </p:cNvPr>
          <p:cNvCxnSpPr>
            <a:cxnSpLocks/>
          </p:cNvCxnSpPr>
          <p:nvPr/>
        </p:nvCxnSpPr>
        <p:spPr>
          <a:xfrm>
            <a:off x="9416720" y="3501331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F5A0FD8A-E562-4E8A-AB52-41BFD47FEE56}"/>
              </a:ext>
            </a:extLst>
          </p:cNvPr>
          <p:cNvSpPr/>
          <p:nvPr/>
        </p:nvSpPr>
        <p:spPr>
          <a:xfrm>
            <a:off x="9363585" y="405575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6" name="直线连接符 121">
            <a:extLst>
              <a:ext uri="{FF2B5EF4-FFF2-40B4-BE49-F238E27FC236}">
                <a16:creationId xmlns:a16="http://schemas.microsoft.com/office/drawing/2014/main" id="{978C601C-F986-41A0-ABF9-330F9CE9C687}"/>
              </a:ext>
            </a:extLst>
          </p:cNvPr>
          <p:cNvCxnSpPr>
            <a:cxnSpLocks/>
            <a:endCxn id="67" idx="3"/>
          </p:cNvCxnSpPr>
          <p:nvPr/>
        </p:nvCxnSpPr>
        <p:spPr>
          <a:xfrm flipH="1">
            <a:off x="10888826" y="3257423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E6D45222-DAD5-4848-BEAA-DDEBB72F55C2}"/>
              </a:ext>
            </a:extLst>
          </p:cNvPr>
          <p:cNvSpPr/>
          <p:nvPr/>
        </p:nvSpPr>
        <p:spPr>
          <a:xfrm>
            <a:off x="10788316" y="320716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BF301C4-07A0-465C-B610-D79B7DEA961A}"/>
              </a:ext>
            </a:extLst>
          </p:cNvPr>
          <p:cNvSpPr/>
          <p:nvPr/>
        </p:nvSpPr>
        <p:spPr>
          <a:xfrm>
            <a:off x="11631793" y="321321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9" name="图片 68" descr="图标&#10;&#10;描述已自动生成">
            <a:extLst>
              <a:ext uri="{FF2B5EF4-FFF2-40B4-BE49-F238E27FC236}">
                <a16:creationId xmlns:a16="http://schemas.microsoft.com/office/drawing/2014/main" id="{A8AC1912-4837-4FF8-94F1-DBD9C3211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617" y="3099786"/>
            <a:ext cx="307612" cy="307612"/>
          </a:xfrm>
          <a:prstGeom prst="rect">
            <a:avLst/>
          </a:prstGeom>
        </p:spPr>
      </p:pic>
      <p:cxnSp>
        <p:nvCxnSpPr>
          <p:cNvPr id="70" name="直线连接符 125">
            <a:extLst>
              <a:ext uri="{FF2B5EF4-FFF2-40B4-BE49-F238E27FC236}">
                <a16:creationId xmlns:a16="http://schemas.microsoft.com/office/drawing/2014/main" id="{8133B7A0-A4C0-46EF-8376-38EED0D52204}"/>
              </a:ext>
            </a:extLst>
          </p:cNvPr>
          <p:cNvCxnSpPr>
            <a:cxnSpLocks/>
          </p:cNvCxnSpPr>
          <p:nvPr/>
        </p:nvCxnSpPr>
        <p:spPr>
          <a:xfrm flipH="1">
            <a:off x="11394977" y="325684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129">
            <a:extLst>
              <a:ext uri="{FF2B5EF4-FFF2-40B4-BE49-F238E27FC236}">
                <a16:creationId xmlns:a16="http://schemas.microsoft.com/office/drawing/2014/main" id="{45E45A9A-2D7B-4994-B143-7CC65D61E49E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10888826" y="4246019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0C97EBB0-080F-4825-B235-A165FE68EF2F}"/>
              </a:ext>
            </a:extLst>
          </p:cNvPr>
          <p:cNvSpPr/>
          <p:nvPr/>
        </p:nvSpPr>
        <p:spPr>
          <a:xfrm>
            <a:off x="10788316" y="419576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F4C316F-E863-44DB-BA04-F38210D45020}"/>
              </a:ext>
            </a:extLst>
          </p:cNvPr>
          <p:cNvSpPr/>
          <p:nvPr/>
        </p:nvSpPr>
        <p:spPr>
          <a:xfrm>
            <a:off x="11631793" y="420181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4" name="图片 73" descr="图标&#10;&#10;描述已自动生成">
            <a:extLst>
              <a:ext uri="{FF2B5EF4-FFF2-40B4-BE49-F238E27FC236}">
                <a16:creationId xmlns:a16="http://schemas.microsoft.com/office/drawing/2014/main" id="{82A28E55-1F2E-4F11-9E65-660D81C7F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617" y="4088382"/>
            <a:ext cx="307612" cy="307612"/>
          </a:xfrm>
          <a:prstGeom prst="rect">
            <a:avLst/>
          </a:prstGeom>
        </p:spPr>
      </p:pic>
      <p:cxnSp>
        <p:nvCxnSpPr>
          <p:cNvPr id="75" name="直线连接符 133">
            <a:extLst>
              <a:ext uri="{FF2B5EF4-FFF2-40B4-BE49-F238E27FC236}">
                <a16:creationId xmlns:a16="http://schemas.microsoft.com/office/drawing/2014/main" id="{0C62CAA5-8945-4418-A34E-EDBAD3271AC5}"/>
              </a:ext>
            </a:extLst>
          </p:cNvPr>
          <p:cNvCxnSpPr>
            <a:cxnSpLocks/>
          </p:cNvCxnSpPr>
          <p:nvPr/>
        </p:nvCxnSpPr>
        <p:spPr>
          <a:xfrm flipH="1">
            <a:off x="11394977" y="4245443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134">
            <a:extLst>
              <a:ext uri="{FF2B5EF4-FFF2-40B4-BE49-F238E27FC236}">
                <a16:creationId xmlns:a16="http://schemas.microsoft.com/office/drawing/2014/main" id="{1E5B580E-27C4-4810-BB5E-CEE0A209F8BD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659025" y="3251463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74A6F765-4639-49D5-BFF5-F4BC06C921D8}"/>
              </a:ext>
            </a:extLst>
          </p:cNvPr>
          <p:cNvSpPr/>
          <p:nvPr/>
        </p:nvSpPr>
        <p:spPr>
          <a:xfrm>
            <a:off x="9558515" y="320120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6396F8E-7A68-4E79-A7E1-E444CC7128A7}"/>
              </a:ext>
            </a:extLst>
          </p:cNvPr>
          <p:cNvSpPr/>
          <p:nvPr/>
        </p:nvSpPr>
        <p:spPr>
          <a:xfrm>
            <a:off x="10401992" y="320725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9" name="图片 78" descr="图标&#10;&#10;描述已自动生成">
            <a:extLst>
              <a:ext uri="{FF2B5EF4-FFF2-40B4-BE49-F238E27FC236}">
                <a16:creationId xmlns:a16="http://schemas.microsoft.com/office/drawing/2014/main" id="{EAE76DF7-4D09-4FE1-9795-F3D4237DC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816" y="3093826"/>
            <a:ext cx="307612" cy="307612"/>
          </a:xfrm>
          <a:prstGeom prst="rect">
            <a:avLst/>
          </a:prstGeom>
        </p:spPr>
      </p:pic>
      <p:cxnSp>
        <p:nvCxnSpPr>
          <p:cNvPr id="80" name="直线连接符 138">
            <a:extLst>
              <a:ext uri="{FF2B5EF4-FFF2-40B4-BE49-F238E27FC236}">
                <a16:creationId xmlns:a16="http://schemas.microsoft.com/office/drawing/2014/main" id="{2F18059D-34A0-40F2-8AB2-05CD56B947BB}"/>
              </a:ext>
            </a:extLst>
          </p:cNvPr>
          <p:cNvCxnSpPr>
            <a:cxnSpLocks/>
          </p:cNvCxnSpPr>
          <p:nvPr/>
        </p:nvCxnSpPr>
        <p:spPr>
          <a:xfrm flipH="1">
            <a:off x="10165176" y="325088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139">
            <a:extLst>
              <a:ext uri="{FF2B5EF4-FFF2-40B4-BE49-F238E27FC236}">
                <a16:creationId xmlns:a16="http://schemas.microsoft.com/office/drawing/2014/main" id="{59BC5A4A-E66F-499F-92E7-B35B85862323}"/>
              </a:ext>
            </a:extLst>
          </p:cNvPr>
          <p:cNvCxnSpPr>
            <a:cxnSpLocks/>
            <a:endCxn id="82" idx="3"/>
          </p:cNvCxnSpPr>
          <p:nvPr/>
        </p:nvCxnSpPr>
        <p:spPr>
          <a:xfrm flipH="1">
            <a:off x="9654435" y="4245718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739D0841-BBB3-402F-BF6A-CB0B52622599}"/>
              </a:ext>
            </a:extLst>
          </p:cNvPr>
          <p:cNvSpPr/>
          <p:nvPr/>
        </p:nvSpPr>
        <p:spPr>
          <a:xfrm>
            <a:off x="9553925" y="419546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254434E-0EAC-4E94-BC8C-14429E82D9F8}"/>
              </a:ext>
            </a:extLst>
          </p:cNvPr>
          <p:cNvSpPr/>
          <p:nvPr/>
        </p:nvSpPr>
        <p:spPr>
          <a:xfrm>
            <a:off x="10397402" y="4201513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4" name="图片 83" descr="图标&#10;&#10;描述已自动生成">
            <a:extLst>
              <a:ext uri="{FF2B5EF4-FFF2-40B4-BE49-F238E27FC236}">
                <a16:creationId xmlns:a16="http://schemas.microsoft.com/office/drawing/2014/main" id="{064D4268-69FB-4B17-9073-523B15B1C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226" y="4088081"/>
            <a:ext cx="307612" cy="307612"/>
          </a:xfrm>
          <a:prstGeom prst="rect">
            <a:avLst/>
          </a:prstGeom>
        </p:spPr>
      </p:pic>
      <p:cxnSp>
        <p:nvCxnSpPr>
          <p:cNvPr id="85" name="直线连接符 143">
            <a:extLst>
              <a:ext uri="{FF2B5EF4-FFF2-40B4-BE49-F238E27FC236}">
                <a16:creationId xmlns:a16="http://schemas.microsoft.com/office/drawing/2014/main" id="{3BACE51A-3CE8-4B62-8506-15D7C4E981E7}"/>
              </a:ext>
            </a:extLst>
          </p:cNvPr>
          <p:cNvCxnSpPr>
            <a:cxnSpLocks/>
          </p:cNvCxnSpPr>
          <p:nvPr/>
        </p:nvCxnSpPr>
        <p:spPr>
          <a:xfrm flipH="1">
            <a:off x="10160586" y="424514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109">
            <a:extLst>
              <a:ext uri="{FF2B5EF4-FFF2-40B4-BE49-F238E27FC236}">
                <a16:creationId xmlns:a16="http://schemas.microsoft.com/office/drawing/2014/main" id="{106F9B00-50EF-42CC-8480-6BB179600838}"/>
              </a:ext>
            </a:extLst>
          </p:cNvPr>
          <p:cNvCxnSpPr>
            <a:cxnSpLocks/>
          </p:cNvCxnSpPr>
          <p:nvPr/>
        </p:nvCxnSpPr>
        <p:spPr>
          <a:xfrm>
            <a:off x="9408897" y="2820803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108">
            <a:extLst>
              <a:ext uri="{FF2B5EF4-FFF2-40B4-BE49-F238E27FC236}">
                <a16:creationId xmlns:a16="http://schemas.microsoft.com/office/drawing/2014/main" id="{4C8C051C-96B5-4D30-B2CB-74C6B255648F}"/>
              </a:ext>
            </a:extLst>
          </p:cNvPr>
          <p:cNvCxnSpPr>
            <a:cxnSpLocks/>
          </p:cNvCxnSpPr>
          <p:nvPr/>
        </p:nvCxnSpPr>
        <p:spPr>
          <a:xfrm>
            <a:off x="9418783" y="3813225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箭头: 右 88">
            <a:extLst>
              <a:ext uri="{FF2B5EF4-FFF2-40B4-BE49-F238E27FC236}">
                <a16:creationId xmlns:a16="http://schemas.microsoft.com/office/drawing/2014/main" id="{EA7BA205-445D-4AAC-B523-49E9AB046F8F}"/>
              </a:ext>
            </a:extLst>
          </p:cNvPr>
          <p:cNvSpPr/>
          <p:nvPr/>
        </p:nvSpPr>
        <p:spPr>
          <a:xfrm flipH="1">
            <a:off x="7849351" y="5973938"/>
            <a:ext cx="240543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箭头: 右 89">
            <a:extLst>
              <a:ext uri="{FF2B5EF4-FFF2-40B4-BE49-F238E27FC236}">
                <a16:creationId xmlns:a16="http://schemas.microsoft.com/office/drawing/2014/main" id="{94F2AC1E-D2BB-4D37-BDBA-142096019912}"/>
              </a:ext>
            </a:extLst>
          </p:cNvPr>
          <p:cNvSpPr/>
          <p:nvPr/>
        </p:nvSpPr>
        <p:spPr>
          <a:xfrm>
            <a:off x="9434886" y="5969044"/>
            <a:ext cx="226486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7">
            <a:extLst>
              <a:ext uri="{FF2B5EF4-FFF2-40B4-BE49-F238E27FC236}">
                <a16:creationId xmlns:a16="http://schemas.microsoft.com/office/drawing/2014/main" id="{78AF0635-CA9A-4563-87C6-6DAECC653002}"/>
              </a:ext>
            </a:extLst>
          </p:cNvPr>
          <p:cNvSpPr/>
          <p:nvPr/>
        </p:nvSpPr>
        <p:spPr>
          <a:xfrm>
            <a:off x="5498087" y="5928996"/>
            <a:ext cx="2323418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接口故障生成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0E4673A-ACCE-4D7C-9D6E-1734D32B8506}"/>
              </a:ext>
            </a:extLst>
          </p:cNvPr>
          <p:cNvSpPr/>
          <p:nvPr/>
        </p:nvSpPr>
        <p:spPr>
          <a:xfrm>
            <a:off x="4455963" y="1665263"/>
            <a:ext cx="4407667" cy="1750984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D7648AE-9479-46EE-9D1B-3291F0E77125}"/>
              </a:ext>
            </a:extLst>
          </p:cNvPr>
          <p:cNvSpPr/>
          <p:nvPr/>
        </p:nvSpPr>
        <p:spPr>
          <a:xfrm>
            <a:off x="5323137" y="1723725"/>
            <a:ext cx="1301077" cy="388134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基于可控传播距离的链路状态通告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F22F87-46CF-48E3-9A90-180CB0B19B95}"/>
              </a:ext>
            </a:extLst>
          </p:cNvPr>
          <p:cNvSpPr txBox="1"/>
          <p:nvPr/>
        </p:nvSpPr>
        <p:spPr>
          <a:xfrm>
            <a:off x="4419928" y="1750211"/>
            <a:ext cx="677108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用户空间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8AC3E99-09A2-4ABB-A120-F40129DC1319}"/>
              </a:ext>
            </a:extLst>
          </p:cNvPr>
          <p:cNvSpPr/>
          <p:nvPr/>
        </p:nvSpPr>
        <p:spPr>
          <a:xfrm>
            <a:off x="6814101" y="1719453"/>
            <a:ext cx="1675497" cy="38880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基于拓扑形状可预测性的链路状态数据库维护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703699F-2857-4660-815B-FBE1FFEC7775}"/>
              </a:ext>
            </a:extLst>
          </p:cNvPr>
          <p:cNvSpPr/>
          <p:nvPr/>
        </p:nvSpPr>
        <p:spPr>
          <a:xfrm>
            <a:off x="4648534" y="2935986"/>
            <a:ext cx="1343145" cy="3276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面向链路负载的链路状态语义扩展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B30FF6C-6339-4094-816A-7143D409B451}"/>
              </a:ext>
            </a:extLst>
          </p:cNvPr>
          <p:cNvSpPr/>
          <p:nvPr/>
        </p:nvSpPr>
        <p:spPr>
          <a:xfrm>
            <a:off x="7250056" y="2935986"/>
            <a:ext cx="1342800" cy="3276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基于链路负载的链路状态传播触发</a:t>
            </a:r>
          </a:p>
        </p:txBody>
      </p:sp>
      <p:sp>
        <p:nvSpPr>
          <p:cNvPr id="98" name="圆角矩形 16">
            <a:extLst>
              <a:ext uri="{FF2B5EF4-FFF2-40B4-BE49-F238E27FC236}">
                <a16:creationId xmlns:a16="http://schemas.microsoft.com/office/drawing/2014/main" id="{2689658A-81A5-47B1-A430-B0C7053AF368}"/>
              </a:ext>
            </a:extLst>
          </p:cNvPr>
          <p:cNvSpPr/>
          <p:nvPr/>
        </p:nvSpPr>
        <p:spPr>
          <a:xfrm>
            <a:off x="4959467" y="2313356"/>
            <a:ext cx="3617834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FRRouting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路由套件</a:t>
            </a:r>
          </a:p>
        </p:txBody>
      </p:sp>
      <p:sp>
        <p:nvSpPr>
          <p:cNvPr id="99" name="箭头: 下 98">
            <a:extLst>
              <a:ext uri="{FF2B5EF4-FFF2-40B4-BE49-F238E27FC236}">
                <a16:creationId xmlns:a16="http://schemas.microsoft.com/office/drawing/2014/main" id="{E532A4F0-4318-410C-AC01-2E26E5E86CAA}"/>
              </a:ext>
            </a:extLst>
          </p:cNvPr>
          <p:cNvSpPr/>
          <p:nvPr/>
        </p:nvSpPr>
        <p:spPr>
          <a:xfrm>
            <a:off x="5925275" y="2141586"/>
            <a:ext cx="108000" cy="144000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下 99">
            <a:extLst>
              <a:ext uri="{FF2B5EF4-FFF2-40B4-BE49-F238E27FC236}">
                <a16:creationId xmlns:a16="http://schemas.microsoft.com/office/drawing/2014/main" id="{AD34C0B6-DE0A-48DA-ABBC-F447788132DA}"/>
              </a:ext>
            </a:extLst>
          </p:cNvPr>
          <p:cNvSpPr/>
          <p:nvPr/>
        </p:nvSpPr>
        <p:spPr>
          <a:xfrm>
            <a:off x="7604006" y="2141586"/>
            <a:ext cx="108000" cy="144000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箭头: 下 100">
            <a:extLst>
              <a:ext uri="{FF2B5EF4-FFF2-40B4-BE49-F238E27FC236}">
                <a16:creationId xmlns:a16="http://schemas.microsoft.com/office/drawing/2014/main" id="{199AACF5-C4AD-4CD7-8FCA-5DD7D111A12A}"/>
              </a:ext>
            </a:extLst>
          </p:cNvPr>
          <p:cNvSpPr/>
          <p:nvPr/>
        </p:nvSpPr>
        <p:spPr>
          <a:xfrm rot="10800000">
            <a:off x="7849351" y="2750629"/>
            <a:ext cx="108000" cy="144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下 101">
            <a:extLst>
              <a:ext uri="{FF2B5EF4-FFF2-40B4-BE49-F238E27FC236}">
                <a16:creationId xmlns:a16="http://schemas.microsoft.com/office/drawing/2014/main" id="{56BAE4A0-59F9-4124-A393-9E5A1E87AB6F}"/>
              </a:ext>
            </a:extLst>
          </p:cNvPr>
          <p:cNvSpPr/>
          <p:nvPr/>
        </p:nvSpPr>
        <p:spPr>
          <a:xfrm rot="10800000">
            <a:off x="5269137" y="2742010"/>
            <a:ext cx="108000" cy="144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633F520F-5A22-42C3-B0D1-252D9188C0BD}"/>
              </a:ext>
            </a:extLst>
          </p:cNvPr>
          <p:cNvSpPr/>
          <p:nvPr/>
        </p:nvSpPr>
        <p:spPr>
          <a:xfrm>
            <a:off x="5450901" y="3783130"/>
            <a:ext cx="3418944" cy="735879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8DD894A8-99A5-45F1-A4ED-9CA8067DC1DF}"/>
              </a:ext>
            </a:extLst>
          </p:cNvPr>
          <p:cNvSpPr txBox="1"/>
          <p:nvPr/>
        </p:nvSpPr>
        <p:spPr>
          <a:xfrm>
            <a:off x="5420162" y="3885109"/>
            <a:ext cx="60714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内核空间</a:t>
            </a:r>
          </a:p>
        </p:txBody>
      </p:sp>
      <p:sp>
        <p:nvSpPr>
          <p:cNvPr id="105" name="圆角矩形 16">
            <a:extLst>
              <a:ext uri="{FF2B5EF4-FFF2-40B4-BE49-F238E27FC236}">
                <a16:creationId xmlns:a16="http://schemas.microsoft.com/office/drawing/2014/main" id="{912D271D-60F1-4EB5-85C3-37E39AF8F721}"/>
              </a:ext>
            </a:extLst>
          </p:cNvPr>
          <p:cNvSpPr/>
          <p:nvPr/>
        </p:nvSpPr>
        <p:spPr>
          <a:xfrm>
            <a:off x="6048065" y="3963008"/>
            <a:ext cx="1455310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</a:t>
            </a:r>
          </a:p>
        </p:txBody>
      </p:sp>
      <p:sp>
        <p:nvSpPr>
          <p:cNvPr id="106" name="箭头: 下 105">
            <a:extLst>
              <a:ext uri="{FF2B5EF4-FFF2-40B4-BE49-F238E27FC236}">
                <a16:creationId xmlns:a16="http://schemas.microsoft.com/office/drawing/2014/main" id="{E67F4573-1FD6-4C90-8AD7-89B11E75F289}"/>
              </a:ext>
            </a:extLst>
          </p:cNvPr>
          <p:cNvSpPr/>
          <p:nvPr/>
        </p:nvSpPr>
        <p:spPr>
          <a:xfrm rot="5400000">
            <a:off x="7563676" y="4084329"/>
            <a:ext cx="142295" cy="199409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746F3456-C4D0-412A-9FBB-912C674C86F3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5312226" y="3263586"/>
            <a:ext cx="7881" cy="1404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A7164041-E31F-401C-B710-331AE2F5CF5B}"/>
              </a:ext>
            </a:extLst>
          </p:cNvPr>
          <p:cNvSpPr/>
          <p:nvPr/>
        </p:nvSpPr>
        <p:spPr>
          <a:xfrm>
            <a:off x="7767994" y="4009679"/>
            <a:ext cx="1026639" cy="3276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基于链路负载的路由决策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E735E049-15D7-4523-A680-DB9BA874A744}"/>
              </a:ext>
            </a:extLst>
          </p:cNvPr>
          <p:cNvSpPr txBox="1"/>
          <p:nvPr/>
        </p:nvSpPr>
        <p:spPr>
          <a:xfrm>
            <a:off x="4971348" y="3547925"/>
            <a:ext cx="340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队列占用率</a:t>
            </a: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4A60A26-F11A-4243-A91D-3B8B2F084A8E}"/>
              </a:ext>
            </a:extLst>
          </p:cNvPr>
          <p:cNvCxnSpPr>
            <a:cxnSpLocks/>
            <a:stCxn id="98" idx="2"/>
            <a:endCxn id="105" idx="0"/>
          </p:cNvCxnSpPr>
          <p:nvPr/>
        </p:nvCxnSpPr>
        <p:spPr>
          <a:xfrm>
            <a:off x="6768384" y="2710107"/>
            <a:ext cx="7336" cy="1252901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2A2DACC2-2BAF-4FA4-91DA-72DFE9FDAE58}"/>
              </a:ext>
            </a:extLst>
          </p:cNvPr>
          <p:cNvSpPr txBox="1"/>
          <p:nvPr/>
        </p:nvSpPr>
        <p:spPr>
          <a:xfrm>
            <a:off x="6449206" y="2806024"/>
            <a:ext cx="420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路由表信息</a:t>
            </a:r>
          </a:p>
        </p:txBody>
      </p: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97676328-7AFE-4E9D-B335-4A033F491637}"/>
              </a:ext>
            </a:extLst>
          </p:cNvPr>
          <p:cNvCxnSpPr>
            <a:cxnSpLocks/>
            <a:stCxn id="91" idx="0"/>
            <a:endCxn id="16" idx="2"/>
          </p:cNvCxnSpPr>
          <p:nvPr/>
        </p:nvCxnSpPr>
        <p:spPr>
          <a:xfrm rot="5400000" flipH="1" flipV="1">
            <a:off x="6215798" y="5484998"/>
            <a:ext cx="88799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DC61ACB5-C65A-4441-9B87-8AE82E10D8EC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16200000" flipV="1">
            <a:off x="8316368" y="3384430"/>
            <a:ext cx="887995" cy="4201135"/>
          </a:xfrm>
          <a:prstGeom prst="bentConnector3">
            <a:avLst>
              <a:gd name="adj1" fmla="val 58581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32ABE27-4388-4C24-82AB-5A520BBF2799}"/>
              </a:ext>
            </a:extLst>
          </p:cNvPr>
          <p:cNvSpPr txBox="1"/>
          <p:nvPr/>
        </p:nvSpPr>
        <p:spPr>
          <a:xfrm>
            <a:off x="5705574" y="5455474"/>
            <a:ext cx="106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突发性链路通断事件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1370D1AC-C216-4813-B2B8-A5613D0622E4}"/>
              </a:ext>
            </a:extLst>
          </p:cNvPr>
          <p:cNvSpPr txBox="1"/>
          <p:nvPr/>
        </p:nvSpPr>
        <p:spPr>
          <a:xfrm>
            <a:off x="7651850" y="5125704"/>
            <a:ext cx="183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规律性链路通断事件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151917D-4801-4F8A-A625-E8EEBB7A9FF7}"/>
              </a:ext>
            </a:extLst>
          </p:cNvPr>
          <p:cNvSpPr txBox="1"/>
          <p:nvPr/>
        </p:nvSpPr>
        <p:spPr>
          <a:xfrm rot="16200000">
            <a:off x="10467511" y="1334289"/>
            <a:ext cx="461665" cy="11975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容器网络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C59568A-0C8E-47F0-B976-547EE636C3A5}"/>
              </a:ext>
            </a:extLst>
          </p:cNvPr>
          <p:cNvSpPr txBox="1"/>
          <p:nvPr/>
        </p:nvSpPr>
        <p:spPr>
          <a:xfrm>
            <a:off x="360448" y="1540293"/>
            <a:ext cx="4010394" cy="4111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基于模拟平台的协议实现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平台组成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外部控制程序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实现方式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5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highlight>
                  <a:srgbClr val="C8D6EE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研究内容一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FRRouting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路由套件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5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highlight>
                  <a:srgbClr val="D8EACB"/>
                </a:highligh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研究内容二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FRRouting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9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国内外研究现状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研究内容与技术路线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42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0BDD9-BD26-456C-AC0B-97379892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9873A-6115-4563-9F97-E90C70A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E8E474-2ACD-4168-821A-438E89348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70564"/>
              </p:ext>
            </p:extLst>
          </p:nvPr>
        </p:nvGraphicFramePr>
        <p:xfrm>
          <a:off x="1051932" y="1491578"/>
          <a:ext cx="1008813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683">
                  <a:extLst>
                    <a:ext uri="{9D8B030D-6E8A-4147-A177-3AD203B41FA5}">
                      <a16:colId xmlns:a16="http://schemas.microsoft.com/office/drawing/2014/main" val="2497312876"/>
                    </a:ext>
                  </a:extLst>
                </a:gridCol>
                <a:gridCol w="5586913">
                  <a:extLst>
                    <a:ext uri="{9D8B030D-6E8A-4147-A177-3AD203B41FA5}">
                      <a16:colId xmlns:a16="http://schemas.microsoft.com/office/drawing/2014/main" val="1978955080"/>
                    </a:ext>
                  </a:extLst>
                </a:gridCol>
                <a:gridCol w="2066540">
                  <a:extLst>
                    <a:ext uri="{9D8B030D-6E8A-4147-A177-3AD203B41FA5}">
                      <a16:colId xmlns:a16="http://schemas.microsoft.com/office/drawing/2014/main" val="1306414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研究内容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完成情况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573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2022.9~2023.2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文献调研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已完成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15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2023.3~2023.5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在仿真软件中完成研究内容一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已完成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985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2023.5~2023.8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在仿真软件中完成研究内容二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已完成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26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2023.9~2023.10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学习模拟平台架构，确定协议实现方式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已完成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912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2023.11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准备开题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正在进行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47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2023.12~2024.2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考虑负载感知带来的数据包乱序问题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未完成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74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2024.3~2024.5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探究不同链路负载定义方式对协议性能的影响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未完成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6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2024.6~2024.9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在模拟平台中实现研究内容一、二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未完成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5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2024.10~2024.12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撰写毕业论文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未完成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661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70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研究内容与技术路线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4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0BDD9-BD26-456C-AC0B-97379892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主要参考文献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79873A-6115-4563-9F97-E90C70A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15DD23-40F0-4D08-85EC-934F93C48BA6}"/>
              </a:ext>
            </a:extLst>
          </p:cNvPr>
          <p:cNvSpPr txBox="1"/>
          <p:nvPr/>
        </p:nvSpPr>
        <p:spPr>
          <a:xfrm>
            <a:off x="475422" y="1252766"/>
            <a:ext cx="111842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Ekici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Akyildiz</a:t>
            </a:r>
            <a:r>
              <a:rPr lang="en-US" altLang="zh-CN" sz="16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 F, Bender M D. A distributed routing algorithm for datagram traffic in LEO satellite networks[J]. IEEE/ACM Transactions on networking, 2001, 9(2): 137-147.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Ekici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Akyildiz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 F, Bender M D. Datagram routing algorithm for LEO satellite networks[C]//Proceedings IEEE INFOCOM 2000. Conference on Computer Communications. Nineteenth Annual Joint Conference of the IEEE Computer and Communications Societies (Cat. No. 00CH37064). IEEE, 2000, 2: 500-508.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Korçak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Ö,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Alagöz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F. Virtual topology dynamics and handover mechanisms in Earth-fixed LEO satellite systems[J]. Computer networks, 2009, 53(9): 1497-1511.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Jia M, Zhu S, Wang L, et al. Routing algorithm with virtual topology toward to huge numbers of LEO mobile satellite network based on SDN[J]. Mobile Networks and Applications, 2018, 23: 285-300..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Korçak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Ö,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Alagöz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F,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Jamalipour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Priority‐based adaptive routing in NGEO satellite networks[J]. International journal of communication systems, 2007, 20(3): 313-333.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 Han Z, Zhao G, Xing Y, et al. Dynamic routing for software-defined LEO satellite networks based on ISL attributes[C]//2021 IEEE Global Communications Conference (GLOBECOM). IEEE, 2021: 1-6.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Pan T, Huang T, Li X, et al. OPSPF: orbit prediction shortest path first routing for resilient LEO satellite networks[C]//ICC 2019-2019 IEEE International Conference on Communications (ICC). IEEE, 2019: 1-6.</a:t>
            </a:r>
          </a:p>
          <a:p>
            <a:pPr algn="just"/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 </a:t>
            </a:r>
            <a:r>
              <a:rPr lang="en-US" altLang="zh-CN" sz="1600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Ruan</a:t>
            </a:r>
            <a:r>
              <a:rPr lang="en-US" altLang="zh-CN" sz="16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Pan T, Lu C, et al. Lightweight Route Flooding via Flooding Topology Pruning for LEO Satellite Networks[C]//ICC 2022-IEEE International Conference on Communications. IEEE, 2022: 1149-1154.</a:t>
            </a:r>
          </a:p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Yan F, Lian P, Luo H, et al. Logic Path Identified Hierarchical (LPIH) Routing for LEO Satellite Network[C]//2022 IEEE International Conference on Satellite Computing (Satellite). IEEE, 2022: 19-24.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7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1400586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4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国内外研究现状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研究内容与技术路线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3C656-FBD0-448B-BE1F-A9F9596D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3C56-F7F0-477E-8D75-0887ED925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00825"/>
            <a:ext cx="6911130" cy="5785586"/>
          </a:xfrm>
        </p:spPr>
        <p:txBody>
          <a:bodyPr/>
          <a:lstStyle/>
          <a:p>
            <a:r>
              <a:rPr lang="zh-CN" altLang="en-US" dirty="0"/>
              <a:t>低轨卫星网络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未来天地一体化互联网的重要基础设施</a:t>
            </a:r>
            <a:endParaRPr lang="en-US" altLang="zh-CN" dirty="0"/>
          </a:p>
          <a:p>
            <a:pPr lvl="2"/>
            <a:r>
              <a:rPr lang="zh-CN" altLang="en-US" dirty="0"/>
              <a:t>愿景：未来互联网需实现全球无缝覆盖</a:t>
            </a:r>
            <a:endParaRPr lang="en-US" altLang="zh-CN" dirty="0"/>
          </a:p>
          <a:p>
            <a:pPr lvl="2"/>
            <a:r>
              <a:rPr lang="zh-CN" altLang="en-US" dirty="0"/>
              <a:t>现实：全球有</a:t>
            </a:r>
            <a:r>
              <a:rPr lang="en-US" altLang="zh-CN" dirty="0"/>
              <a:t>29</a:t>
            </a:r>
            <a:r>
              <a:rPr lang="zh-CN" altLang="en-US" dirty="0"/>
              <a:t>亿人处于“完全离线状态”</a:t>
            </a:r>
            <a:endParaRPr lang="en-US" altLang="zh-CN" dirty="0"/>
          </a:p>
          <a:p>
            <a:pPr lvl="2"/>
            <a:r>
              <a:rPr lang="zh-CN" altLang="en-US" dirty="0"/>
              <a:t>原因：地面光纤网络难以覆盖全球</a:t>
            </a:r>
            <a:endParaRPr lang="en-US" altLang="zh-CN" dirty="0"/>
          </a:p>
          <a:p>
            <a:pPr lvl="2"/>
            <a:r>
              <a:rPr lang="zh-CN" altLang="en-US" dirty="0"/>
              <a:t>解决：配备有星间链路的大规模低轨卫星网络</a:t>
            </a:r>
            <a:endParaRPr lang="en-US" altLang="zh-CN" dirty="0"/>
          </a:p>
          <a:p>
            <a:pPr lvl="1">
              <a:spcBef>
                <a:spcPts val="1600"/>
              </a:spcBef>
            </a:pPr>
            <a:r>
              <a:rPr lang="zh-CN" altLang="en-US" dirty="0"/>
              <a:t>优势</a:t>
            </a:r>
            <a:endParaRPr lang="en-US" altLang="zh-CN" dirty="0"/>
          </a:p>
          <a:p>
            <a:pPr lvl="2"/>
            <a:r>
              <a:rPr lang="zh-CN" altLang="en-US" dirty="0"/>
              <a:t>相比中高轨道星座：星地时延低、信道容量大</a:t>
            </a:r>
            <a:endParaRPr lang="en-US" altLang="zh-CN" dirty="0"/>
          </a:p>
          <a:p>
            <a:pPr lvl="2"/>
            <a:r>
              <a:rPr lang="zh-CN" altLang="en-US" dirty="0"/>
              <a:t>相比地面光纤网络：远距传输端到端时延更低</a:t>
            </a:r>
            <a:endParaRPr lang="en-US" altLang="zh-CN" dirty="0"/>
          </a:p>
          <a:p>
            <a:pPr lvl="2"/>
            <a:r>
              <a:rPr lang="zh-CN" altLang="en-US" dirty="0"/>
              <a:t>有望实现全球覆盖，提供泛在、可靠的网络服务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BA950-6832-45C6-849D-6841FEA7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25A0F5E-2D3F-476D-B70F-92A1519BDA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4" r="3651"/>
          <a:stretch/>
        </p:blipFill>
        <p:spPr>
          <a:xfrm>
            <a:off x="7000316" y="1188870"/>
            <a:ext cx="5120904" cy="31591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5880095-9919-40C7-A8CD-B1A1DF9BB74C}"/>
              </a:ext>
            </a:extLst>
          </p:cNvPr>
          <p:cNvSpPr/>
          <p:nvPr/>
        </p:nvSpPr>
        <p:spPr>
          <a:xfrm>
            <a:off x="0" y="5791200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为充分发挥低轨卫星网络的优势，低轨卫星网络星间路由至关重要</a:t>
            </a:r>
          </a:p>
        </p:txBody>
      </p:sp>
    </p:spTree>
    <p:extLst>
      <p:ext uri="{BB962C8B-B14F-4D97-AF65-F5344CB8AC3E}">
        <p14:creationId xmlns:p14="http://schemas.microsoft.com/office/powerpoint/2010/main" val="28925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EDBE3A0-E329-4340-8321-82FB540F5574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现有的地面网络路由协议不适用于低轨卫星网络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038CA1-2DEA-4AC1-B1C9-70699399A7E8}"/>
              </a:ext>
            </a:extLst>
          </p:cNvPr>
          <p:cNvGrpSpPr/>
          <p:nvPr/>
        </p:nvGrpSpPr>
        <p:grpSpPr>
          <a:xfrm>
            <a:off x="7845701" y="1200899"/>
            <a:ext cx="3945294" cy="3916622"/>
            <a:chOff x="7292313" y="1351216"/>
            <a:chExt cx="3945294" cy="391662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52A157-8E14-4AEE-9D92-0127D004F3CA}"/>
                </a:ext>
              </a:extLst>
            </p:cNvPr>
            <p:cNvGrpSpPr/>
            <p:nvPr/>
          </p:nvGrpSpPr>
          <p:grpSpPr>
            <a:xfrm>
              <a:off x="7292313" y="1351216"/>
              <a:ext cx="3945294" cy="3916622"/>
              <a:chOff x="7677978" y="1624062"/>
              <a:chExt cx="3945294" cy="3916622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56A0203-D0ED-4B71-AC91-18761A1AAD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7978" y="1624062"/>
                <a:ext cx="3945294" cy="3916622"/>
              </a:xfrm>
              <a:prstGeom prst="rect">
                <a:avLst/>
              </a:prstGeom>
            </p:spPr>
          </p:pic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10A6CA2-B511-4E0E-BBDE-CDF4E8BC1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7514" y="3738563"/>
                <a:ext cx="123824" cy="8096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EC92007C-520B-4A48-A58B-8EF9001CA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6106" y="3609976"/>
                <a:ext cx="100013" cy="871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933DD2C2-FE1D-4145-B750-1B352DBB04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6070" y="3248026"/>
                <a:ext cx="264318" cy="43100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0743CB21-3312-4ECC-9627-B8460A7B6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6106" y="3738563"/>
                <a:ext cx="154782" cy="4333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64798FC-CA83-43C2-B415-63023960F46B}"/>
                </a:ext>
              </a:extLst>
            </p:cNvPr>
            <p:cNvSpPr/>
            <p:nvPr/>
          </p:nvSpPr>
          <p:spPr>
            <a:xfrm>
              <a:off x="8400469" y="1594427"/>
              <a:ext cx="1766306" cy="1227683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41AE43AE-6DBB-447A-900B-C3E0E301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C5676-9CE8-48E4-ABE1-E51B0184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19486"/>
            <a:ext cx="8495819" cy="5570884"/>
          </a:xfrm>
        </p:spPr>
        <p:txBody>
          <a:bodyPr>
            <a:normAutofit/>
          </a:bodyPr>
          <a:lstStyle/>
          <a:p>
            <a:r>
              <a:rPr lang="zh-CN" altLang="en-US" dirty="0"/>
              <a:t>低轨卫星网络路由面临的挑战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1-</a:t>
            </a:r>
            <a:r>
              <a:rPr lang="zh-CN" altLang="en-US" dirty="0"/>
              <a:t>拓扑动态性强：频繁的星间链路通断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规律性通断：卫星进</a:t>
            </a:r>
            <a:r>
              <a:rPr lang="en-US" altLang="zh-CN" dirty="0"/>
              <a:t>/</a:t>
            </a:r>
            <a:r>
              <a:rPr lang="zh-CN" altLang="en-US" dirty="0"/>
              <a:t>出</a:t>
            </a:r>
            <a:r>
              <a:rPr lang="zh-CN" altLang="en-US" b="1" dirty="0">
                <a:solidFill>
                  <a:schemeClr val="accent4"/>
                </a:solidFill>
              </a:rPr>
              <a:t>极区</a:t>
            </a:r>
            <a:r>
              <a:rPr lang="zh-CN" altLang="en-US" dirty="0"/>
              <a:t>引起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突发性通断：突发的星间链路故障与恢复引起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2-</a:t>
            </a:r>
            <a:r>
              <a:rPr lang="zh-CN" altLang="en-US" dirty="0"/>
              <a:t>负载分布不均：地表人口分布导致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与陆地互联网有鲜明区别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低轨卫星网络的拓扑形状可预测性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1-</a:t>
            </a:r>
            <a:r>
              <a:rPr lang="zh-CN" altLang="en-US" dirty="0"/>
              <a:t>节点位置可预测性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基于轨道参数可预测所有卫星的空间位置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2-</a:t>
            </a:r>
            <a:r>
              <a:rPr lang="zh-CN" altLang="en-US" dirty="0"/>
              <a:t>邻接关系确定性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每颗卫星能且仅能与最多</a:t>
            </a:r>
            <a:r>
              <a:rPr lang="en-US" altLang="zh-CN" dirty="0"/>
              <a:t>4</a:t>
            </a:r>
            <a:r>
              <a:rPr lang="zh-CN" altLang="en-US"/>
              <a:t>个邻居卫星建立邻接关系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基于</a:t>
            </a:r>
            <a:r>
              <a:rPr lang="zh-CN" altLang="en-US" b="1" dirty="0">
                <a:solidFill>
                  <a:schemeClr val="accent2"/>
                </a:solidFill>
              </a:rPr>
              <a:t>星间链路</a:t>
            </a:r>
            <a:r>
              <a:rPr lang="zh-CN" altLang="en-US" dirty="0"/>
              <a:t>的连接规则可推测邻接关系</a:t>
            </a:r>
            <a:r>
              <a:rPr lang="en-US" altLang="zh-CN" dirty="0"/>
              <a:t>(</a:t>
            </a:r>
            <a:r>
              <a:rPr lang="zh-CN" altLang="en-US" dirty="0"/>
              <a:t>不考虑链路突发故障</a:t>
            </a:r>
            <a:r>
              <a:rPr lang="en-US" altLang="zh-CN" dirty="0"/>
              <a:t>)</a:t>
            </a:r>
          </a:p>
          <a:p>
            <a:pPr lvl="1">
              <a:spcBef>
                <a:spcPts val="300"/>
              </a:spcBef>
            </a:pPr>
            <a:r>
              <a:rPr lang="zh-CN" altLang="en-US" dirty="0"/>
              <a:t>与陆地互联网有鲜明区别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E013C-D816-4605-90FC-94C2768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60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国内外研究现状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研究内容与技术路线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98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818F5-019C-4375-8833-2B93911C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国内外研究现状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9834F-7908-42B7-A8A7-77C3DE7BC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18129"/>
            <a:ext cx="11241156" cy="51391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低轨卫星网络星间路由协议分类</a:t>
            </a: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>
              <a:spcBef>
                <a:spcPts val="600"/>
              </a:spcBef>
            </a:pP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endParaRPr lang="en-US" altLang="zh-CN" dirty="0"/>
          </a:p>
          <a:p>
            <a:pPr lvl="1"/>
            <a:r>
              <a:rPr lang="zh-CN" altLang="en-US" dirty="0"/>
              <a:t>静态路由协议鲁棒性差，动态路由协议通告开销高</a:t>
            </a:r>
            <a:endParaRPr lang="en-US" altLang="zh-CN" dirty="0"/>
          </a:p>
          <a:p>
            <a:pPr>
              <a:spcBef>
                <a:spcPts val="300"/>
              </a:spcBef>
            </a:pPr>
            <a:r>
              <a:rPr lang="zh-CN" altLang="en-US" dirty="0"/>
              <a:t>本研究目标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基于动态路由思想，利用拓扑可预测性，使链路状态传播局部化、粒度精细化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进一步减小通告开销、实现内生负载感知功能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09D4D9-E572-4C58-87FB-D9DAAD1D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56E649D-53FB-4236-92CD-5B25D7D5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44585"/>
              </p:ext>
            </p:extLst>
          </p:nvPr>
        </p:nvGraphicFramePr>
        <p:xfrm>
          <a:off x="901700" y="1417891"/>
          <a:ext cx="10629900" cy="2500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6100">
                  <a:extLst>
                    <a:ext uri="{9D8B030D-6E8A-4147-A177-3AD203B41FA5}">
                      <a16:colId xmlns:a16="http://schemas.microsoft.com/office/drawing/2014/main" val="4198563967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671783465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337522116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88605672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415593065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4211966169"/>
                    </a:ext>
                  </a:extLst>
                </a:gridCol>
              </a:tblGrid>
              <a:tr h="44900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路由</a:t>
                      </a: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协议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基本思路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文献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优势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缺陷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0121262"/>
                  </a:ext>
                </a:extLst>
              </a:tr>
              <a:tr h="6838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静态路由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虚拟节点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将地球表面划分为虚拟节点并与卫星对应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[1]-[3]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实现简单、通告开销低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受地球自转影响、无法应对链路突发故障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4405326"/>
                  </a:ext>
                </a:extLst>
              </a:tr>
              <a:tr h="683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虚拟拓扑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将拓扑分为快照，按当前时刻快照进行路由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[4]-[6]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利于设计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路由转发与负载</a:t>
                      </a: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感知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机制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存储开销大、无法应对链路突发故障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3800780"/>
                  </a:ext>
                </a:extLst>
              </a:tr>
              <a:tr h="68384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动态路由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卫星间通过链路状态报文实时交互拓扑形状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[7]-[9]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可应对链路突发故障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通告开销高、需额外设计负载</a:t>
                      </a:r>
                      <a:r>
                        <a:rPr lang="zh-CN" altLang="en-US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感知</a:t>
                      </a:r>
                      <a:r>
                        <a:rPr lang="zh-CN" sz="1800" kern="10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机制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8878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6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国内外研究现状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研究内容与技术路线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研究进度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4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7EE3-838C-4AE0-A7A8-88DE148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研究内容与技术路线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5162B-91E2-4CAF-8D7B-24530A2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00E014-64F2-4FC2-9096-1739E8E7FFC9}"/>
              </a:ext>
            </a:extLst>
          </p:cNvPr>
          <p:cNvSpPr/>
          <p:nvPr/>
        </p:nvSpPr>
        <p:spPr>
          <a:xfrm>
            <a:off x="2646473" y="998697"/>
            <a:ext cx="7486648" cy="281567"/>
          </a:xfrm>
          <a:prstGeom prst="roundRect">
            <a:avLst/>
          </a:prstGeom>
          <a:solidFill>
            <a:srgbClr val="98C0E4">
              <a:alpha val="49804"/>
            </a:srgb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面向低轨卫星网络的轻量化链路状态路由协议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4D14ED-38BE-4847-83D4-139558E7B2F3}"/>
              </a:ext>
            </a:extLst>
          </p:cNvPr>
          <p:cNvSpPr/>
          <p:nvPr/>
        </p:nvSpPr>
        <p:spPr>
          <a:xfrm>
            <a:off x="2811096" y="1578265"/>
            <a:ext cx="2250000" cy="947766"/>
          </a:xfrm>
          <a:prstGeom prst="roundRect">
            <a:avLst/>
          </a:prstGeom>
          <a:solidFill>
            <a:srgbClr val="D8EA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FDE9C4-41F2-4A63-A023-F75ACD305DDE}"/>
              </a:ext>
            </a:extLst>
          </p:cNvPr>
          <p:cNvSpPr txBox="1"/>
          <p:nvPr/>
        </p:nvSpPr>
        <p:spPr>
          <a:xfrm>
            <a:off x="3261040" y="1579665"/>
            <a:ext cx="1350110" cy="369332"/>
          </a:xfrm>
          <a:prstGeom prst="rect">
            <a:avLst/>
          </a:prstGeom>
          <a:solidFill>
            <a:srgbClr val="D8EAC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存在挑战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C734C-5E78-4B9C-8D6D-4CE2960754B8}"/>
              </a:ext>
            </a:extLst>
          </p:cNvPr>
          <p:cNvSpPr/>
          <p:nvPr/>
        </p:nvSpPr>
        <p:spPr>
          <a:xfrm>
            <a:off x="3060754" y="1919887"/>
            <a:ext cx="1735737" cy="249305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拓扑动态性强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BA4F40-58F8-425C-B92B-7CED90CE0A42}"/>
              </a:ext>
            </a:extLst>
          </p:cNvPr>
          <p:cNvSpPr/>
          <p:nvPr/>
        </p:nvSpPr>
        <p:spPr>
          <a:xfrm>
            <a:off x="3060753" y="2219780"/>
            <a:ext cx="1735737" cy="2484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负载分布不均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190A88-FE84-481A-B753-4D8ADEC7A0C1}"/>
              </a:ext>
            </a:extLst>
          </p:cNvPr>
          <p:cNvSpPr/>
          <p:nvPr/>
        </p:nvSpPr>
        <p:spPr>
          <a:xfrm>
            <a:off x="2646473" y="1550603"/>
            <a:ext cx="7486648" cy="1007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FD4CF-FAC3-47F4-B5D2-EDECB5CB0EEC}"/>
              </a:ext>
            </a:extLst>
          </p:cNvPr>
          <p:cNvSpPr txBox="1"/>
          <p:nvPr/>
        </p:nvSpPr>
        <p:spPr>
          <a:xfrm>
            <a:off x="5540709" y="1917329"/>
            <a:ext cx="164717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低轨卫星网络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59ED76-0E07-4A25-8912-7D25AC06A9C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6389797" y="1280264"/>
            <a:ext cx="0" cy="2703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4B789D3-894C-4EA2-BC19-ADCC5313C080}"/>
              </a:ext>
            </a:extLst>
          </p:cNvPr>
          <p:cNvSpPr/>
          <p:nvPr/>
        </p:nvSpPr>
        <p:spPr>
          <a:xfrm>
            <a:off x="7665781" y="1578283"/>
            <a:ext cx="2250000" cy="947748"/>
          </a:xfrm>
          <a:prstGeom prst="roundRect">
            <a:avLst/>
          </a:prstGeom>
          <a:solidFill>
            <a:srgbClr val="B0D597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95CA83-338C-4E80-B23C-D73736C13F7B}"/>
              </a:ext>
            </a:extLst>
          </p:cNvPr>
          <p:cNvSpPr txBox="1"/>
          <p:nvPr/>
        </p:nvSpPr>
        <p:spPr>
          <a:xfrm>
            <a:off x="8213732" y="1579254"/>
            <a:ext cx="1154097" cy="32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良好特性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035D70-ED50-4309-B115-9935A591345A}"/>
              </a:ext>
            </a:extLst>
          </p:cNvPr>
          <p:cNvSpPr/>
          <p:nvPr/>
        </p:nvSpPr>
        <p:spPr>
          <a:xfrm>
            <a:off x="7865790" y="1917329"/>
            <a:ext cx="1906015" cy="2484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节点位置可预测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0A28A8-CCF3-4D5F-B4AF-DA3A906AFE93}"/>
              </a:ext>
            </a:extLst>
          </p:cNvPr>
          <p:cNvSpPr/>
          <p:nvPr/>
        </p:nvSpPr>
        <p:spPr>
          <a:xfrm>
            <a:off x="7865790" y="2219780"/>
            <a:ext cx="1906015" cy="248400"/>
          </a:xfrm>
          <a:prstGeom prst="rect">
            <a:avLst/>
          </a:prstGeom>
          <a:solidFill>
            <a:srgbClr val="FFE38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邻接关系确定性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FE25B9-4318-4436-9300-13AB1D4324F3}"/>
              </a:ext>
            </a:extLst>
          </p:cNvPr>
          <p:cNvSpPr/>
          <p:nvPr/>
        </p:nvSpPr>
        <p:spPr>
          <a:xfrm>
            <a:off x="2475605" y="3492343"/>
            <a:ext cx="7828384" cy="3224021"/>
          </a:xfrm>
          <a:prstGeom prst="roundRect">
            <a:avLst>
              <a:gd name="adj" fmla="val 88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2D57F9A9-C98B-439F-A2C7-EC84ED0783B9}"/>
              </a:ext>
            </a:extLst>
          </p:cNvPr>
          <p:cNvSpPr/>
          <p:nvPr/>
        </p:nvSpPr>
        <p:spPr>
          <a:xfrm>
            <a:off x="2542340" y="3567303"/>
            <a:ext cx="3456000" cy="1483746"/>
          </a:xfrm>
          <a:prstGeom prst="roundRect">
            <a:avLst/>
          </a:prstGeom>
          <a:solidFill>
            <a:srgbClr val="FDC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研究内容一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局部化星间链路状态传播机制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基于可控传播距离的链路状态通告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基于拓扑形状可预测性的链路状态数据库维护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22FD59C-C739-4A18-8CCB-8F0CE60201B2}"/>
              </a:ext>
            </a:extLst>
          </p:cNvPr>
          <p:cNvSpPr/>
          <p:nvPr/>
        </p:nvSpPr>
        <p:spPr>
          <a:xfrm>
            <a:off x="6778097" y="3567303"/>
            <a:ext cx="3456000" cy="1483746"/>
          </a:xfrm>
          <a:prstGeom prst="roundRect">
            <a:avLst/>
          </a:prstGeom>
          <a:solidFill>
            <a:srgbClr val="EAF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研究内容二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细粒度星间链路负载感知机制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面向链路负载的链路状态语义扩展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基于链路负载的链路状态传播触发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基于链路负载的路由决策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4C3D30A-7E17-4E2C-B706-C07BFD15D462}"/>
              </a:ext>
            </a:extLst>
          </p:cNvPr>
          <p:cNvSpPr/>
          <p:nvPr/>
        </p:nvSpPr>
        <p:spPr>
          <a:xfrm>
            <a:off x="2542340" y="5443173"/>
            <a:ext cx="7691757" cy="1219216"/>
          </a:xfrm>
          <a:prstGeom prst="roundRect">
            <a:avLst/>
          </a:prstGeom>
          <a:solidFill>
            <a:srgbClr val="FEDE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EA11E7-1316-49FB-9F11-233F553FE15D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>
            <a:off x="6389797" y="2558581"/>
            <a:ext cx="1" cy="282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D4B7D80-21C9-4EF5-A4C0-E637626E5E89}"/>
              </a:ext>
            </a:extLst>
          </p:cNvPr>
          <p:cNvSpPr txBox="1"/>
          <p:nvPr/>
        </p:nvSpPr>
        <p:spPr>
          <a:xfrm>
            <a:off x="1140982" y="1856235"/>
            <a:ext cx="147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挑战与特性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5FCA1C-D43C-4493-9345-5D2A0B560F46}"/>
              </a:ext>
            </a:extLst>
          </p:cNvPr>
          <p:cNvSpPr txBox="1"/>
          <p:nvPr/>
        </p:nvSpPr>
        <p:spPr>
          <a:xfrm>
            <a:off x="1219567" y="4786291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BB5DD11F-EC92-4503-B1B4-D6D8B5C3AB5B}"/>
              </a:ext>
            </a:extLst>
          </p:cNvPr>
          <p:cNvSpPr/>
          <p:nvPr/>
        </p:nvSpPr>
        <p:spPr>
          <a:xfrm rot="10800000">
            <a:off x="5181682" y="2002445"/>
            <a:ext cx="237580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C718CDBF-9814-4710-BF37-6F2B6DF0C16F}"/>
              </a:ext>
            </a:extLst>
          </p:cNvPr>
          <p:cNvSpPr/>
          <p:nvPr/>
        </p:nvSpPr>
        <p:spPr>
          <a:xfrm>
            <a:off x="7307614" y="2002445"/>
            <a:ext cx="237580" cy="18466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F9C1FFF-3F99-4203-922F-E18C586429A8}"/>
              </a:ext>
            </a:extLst>
          </p:cNvPr>
          <p:cNvSpPr/>
          <p:nvPr/>
        </p:nvSpPr>
        <p:spPr>
          <a:xfrm rot="10800000">
            <a:off x="4160802" y="5103111"/>
            <a:ext cx="219075" cy="288000"/>
          </a:xfrm>
          <a:prstGeom prst="downArrow">
            <a:avLst/>
          </a:prstGeom>
          <a:solidFill>
            <a:srgbClr val="FEDECA"/>
          </a:solidFill>
          <a:ln>
            <a:solidFill>
              <a:srgbClr val="FC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3729B6-C1A1-4B50-8949-0EA6F0AE4D9F}"/>
              </a:ext>
            </a:extLst>
          </p:cNvPr>
          <p:cNvSpPr txBox="1"/>
          <p:nvPr/>
        </p:nvSpPr>
        <p:spPr>
          <a:xfrm>
            <a:off x="4144594" y="5484844"/>
            <a:ext cx="43351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研究内容三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性能验证与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协议实现</a:t>
            </a:r>
            <a:endParaRPr lang="en-US" altLang="zh-CN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基于仿真软件的性能验证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基于容器技术的</a:t>
            </a:r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协议实现</a:t>
            </a: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EADCD763-5B70-474D-B7BE-DB8215B34E73}"/>
              </a:ext>
            </a:extLst>
          </p:cNvPr>
          <p:cNvSpPr/>
          <p:nvPr/>
        </p:nvSpPr>
        <p:spPr>
          <a:xfrm rot="16200000">
            <a:off x="6238668" y="4032527"/>
            <a:ext cx="299101" cy="633324"/>
          </a:xfrm>
          <a:prstGeom prst="downArrow">
            <a:avLst/>
          </a:prstGeom>
          <a:solidFill>
            <a:srgbClr val="FDCBEB"/>
          </a:solidFill>
          <a:ln>
            <a:solidFill>
              <a:srgbClr val="ED09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6FBAE8F-06A4-413A-8C36-C3F22C29E1B9}"/>
              </a:ext>
            </a:extLst>
          </p:cNvPr>
          <p:cNvSpPr txBox="1"/>
          <p:nvPr/>
        </p:nvSpPr>
        <p:spPr>
          <a:xfrm>
            <a:off x="6059857" y="3991774"/>
            <a:ext cx="60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基础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E29FF8E-237C-448E-A67C-5804762A5F20}"/>
              </a:ext>
            </a:extLst>
          </p:cNvPr>
          <p:cNvSpPr/>
          <p:nvPr/>
        </p:nvSpPr>
        <p:spPr>
          <a:xfrm>
            <a:off x="2646474" y="2840796"/>
            <a:ext cx="7486647" cy="369332"/>
          </a:xfrm>
          <a:prstGeom prst="roundRect">
            <a:avLst/>
          </a:prstGeom>
          <a:solidFill>
            <a:srgbClr val="D6272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需要针对低轨卫星网络设计一套星间路由协议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475F089-260D-4B46-8867-B6BAD3F785CF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 flipH="1">
            <a:off x="6389797" y="3210128"/>
            <a:ext cx="1" cy="282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2CAC2F-77CF-4955-806D-3A1E80C34681}"/>
              </a:ext>
            </a:extLst>
          </p:cNvPr>
          <p:cNvSpPr txBox="1"/>
          <p:nvPr/>
        </p:nvSpPr>
        <p:spPr>
          <a:xfrm>
            <a:off x="1213717" y="2850612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需求</a:t>
            </a: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5282D06B-4318-4C12-AA54-F9C60EBD8452}"/>
              </a:ext>
            </a:extLst>
          </p:cNvPr>
          <p:cNvSpPr/>
          <p:nvPr/>
        </p:nvSpPr>
        <p:spPr>
          <a:xfrm rot="10800000">
            <a:off x="8396559" y="5103112"/>
            <a:ext cx="219075" cy="288000"/>
          </a:xfrm>
          <a:prstGeom prst="downArrow">
            <a:avLst/>
          </a:prstGeom>
          <a:solidFill>
            <a:srgbClr val="FEDECA"/>
          </a:solidFill>
          <a:ln>
            <a:solidFill>
              <a:srgbClr val="FC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EB67EA-26AB-44CE-84C5-7DBC77BD9C15}"/>
              </a:ext>
            </a:extLst>
          </p:cNvPr>
          <p:cNvSpPr txBox="1"/>
          <p:nvPr/>
        </p:nvSpPr>
        <p:spPr>
          <a:xfrm>
            <a:off x="4270339" y="5103109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8375DC-76E4-4C5D-BF72-717517190C19}"/>
              </a:ext>
            </a:extLst>
          </p:cNvPr>
          <p:cNvSpPr txBox="1"/>
          <p:nvPr/>
        </p:nvSpPr>
        <p:spPr>
          <a:xfrm>
            <a:off x="8503606" y="5104425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</p:spTree>
    <p:extLst>
      <p:ext uri="{BB962C8B-B14F-4D97-AF65-F5344CB8AC3E}">
        <p14:creationId xmlns:p14="http://schemas.microsoft.com/office/powerpoint/2010/main" val="19516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50071</TotalTime>
  <Words>2439</Words>
  <Application>Microsoft Office PowerPoint</Application>
  <PresentationFormat>宽屏</PresentationFormat>
  <Paragraphs>359</Paragraphs>
  <Slides>21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楷体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面向低轨卫星网络的 轻量化链路状态路由协议设计与实现</vt:lpstr>
      <vt:lpstr>目录</vt:lpstr>
      <vt:lpstr>目录</vt:lpstr>
      <vt:lpstr>研究背景与意义</vt:lpstr>
      <vt:lpstr>研究背景与意义</vt:lpstr>
      <vt:lpstr>目录</vt:lpstr>
      <vt:lpstr>国内外研究现状</vt:lpstr>
      <vt:lpstr>目录</vt:lpstr>
      <vt:lpstr>研究内容与技术路线</vt:lpstr>
      <vt:lpstr>研究内容与技术路线</vt:lpstr>
      <vt:lpstr>研究内容与技术路线</vt:lpstr>
      <vt:lpstr>研究内容与技术路线</vt:lpstr>
      <vt:lpstr>研究内容与技术路线</vt:lpstr>
      <vt:lpstr>研究内容与技术路线</vt:lpstr>
      <vt:lpstr>研究内容与技术路线</vt:lpstr>
      <vt:lpstr>研究内容与技术路线</vt:lpstr>
      <vt:lpstr>研究内容与技术路线</vt:lpstr>
      <vt:lpstr>目录</vt:lpstr>
      <vt:lpstr>研究进度</vt:lpstr>
      <vt:lpstr>主要参考文献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400</cp:revision>
  <dcterms:created xsi:type="dcterms:W3CDTF">2015-08-08T14:03:16Z</dcterms:created>
  <dcterms:modified xsi:type="dcterms:W3CDTF">2024-06-11T01:12:29Z</dcterms:modified>
</cp:coreProperties>
</file>