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2" r:id="rId2"/>
  </p:sldMasterIdLst>
  <p:notesMasterIdLst>
    <p:notesMasterId r:id="rId5"/>
  </p:notesMasterIdLst>
  <p:sldIdLst>
    <p:sldId id="734" r:id="rId3"/>
    <p:sldId id="735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hiyuan Wang" initials="ZW" lastIdx="2" clrIdx="0">
    <p:extLst>
      <p:ext uri="{19B8F6BF-5375-455C-9EA6-DF929625EA0E}">
        <p15:presenceInfo xmlns:p15="http://schemas.microsoft.com/office/powerpoint/2012/main" userId="Zhiyuan Wang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9E6E6"/>
    <a:srgbClr val="A30000"/>
    <a:srgbClr val="006000"/>
    <a:srgbClr val="262686"/>
    <a:srgbClr val="EA700E"/>
    <a:srgbClr val="E2F0D9"/>
    <a:srgbClr val="E9E9F3"/>
    <a:srgbClr val="F79646"/>
    <a:srgbClr val="009900"/>
    <a:srgbClr val="68A0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1F64BF-33B9-403C-820F-4BE3480DC859}" v="1" dt="2022-10-24T01:48:58.88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30" autoAdjust="0"/>
    <p:restoredTop sz="69977" autoAdjust="0"/>
  </p:normalViewPr>
  <p:slideViewPr>
    <p:cSldViewPr snapToGrid="0">
      <p:cViewPr>
        <p:scale>
          <a:sx n="75" d="100"/>
          <a:sy n="75" d="100"/>
        </p:scale>
        <p:origin x="1770" y="1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11" Type="http://schemas.microsoft.com/office/2015/10/relationships/revisionInfo" Target="revisionInfo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3BB8BC-8762-4041-80E2-555111F66107}" type="datetimeFigureOut">
              <a:rPr lang="zh-CN" altLang="en-US" smtClean="0"/>
              <a:t>2023/12/18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027D65-6A24-415C-8558-04F58EB72D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45786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 dirty="0"/>
              <a:t>每个同学将进展总结成一页</a:t>
            </a:r>
            <a:r>
              <a:rPr lang="en-US" altLang="zh-CN" b="1" dirty="0"/>
              <a:t>PPT</a:t>
            </a:r>
            <a:r>
              <a:rPr lang="zh-CN" altLang="en-US" b="1" dirty="0"/>
              <a:t>，做到逐条列举、高度凝炼、图文结合（如果有示意图或实验图）。</a:t>
            </a:r>
            <a:endParaRPr lang="en-US" altLang="zh-CN" b="1" dirty="0"/>
          </a:p>
          <a:p>
            <a:endParaRPr lang="en-US" altLang="zh-CN" dirty="0"/>
          </a:p>
          <a:p>
            <a:r>
              <a:rPr lang="zh-CN" altLang="en-US" dirty="0"/>
              <a:t>进展可以是</a:t>
            </a:r>
            <a:r>
              <a:rPr lang="en-US" altLang="zh-CN" dirty="0"/>
              <a:t>:</a:t>
            </a:r>
          </a:p>
          <a:p>
            <a:pPr marL="171450" indent="-171450">
              <a:buFontTx/>
              <a:buChar char="-"/>
            </a:pPr>
            <a:r>
              <a:rPr lang="zh-CN" altLang="en-US" dirty="0"/>
              <a:t>针对</a:t>
            </a:r>
            <a:r>
              <a:rPr lang="en-US" altLang="zh-CN" dirty="0"/>
              <a:t>….</a:t>
            </a:r>
            <a:r>
              <a:rPr lang="zh-CN" altLang="en-US" dirty="0"/>
              <a:t>进行了</a:t>
            </a:r>
            <a:r>
              <a:rPr lang="en-US" altLang="zh-CN" dirty="0"/>
              <a:t>…</a:t>
            </a:r>
            <a:r>
              <a:rPr lang="zh-CN" altLang="en-US" dirty="0"/>
              <a:t>实验（附上实验结果图从而便于讨论）；</a:t>
            </a:r>
            <a:endParaRPr lang="en-US" altLang="zh-CN" dirty="0"/>
          </a:p>
          <a:p>
            <a:pPr marL="171450" indent="-171450">
              <a:buFontTx/>
              <a:buChar char="-"/>
            </a:pPr>
            <a:r>
              <a:rPr lang="zh-CN" altLang="en-US" dirty="0"/>
              <a:t>面向</a:t>
            </a:r>
            <a:r>
              <a:rPr lang="en-US" altLang="zh-CN" dirty="0"/>
              <a:t>…</a:t>
            </a:r>
            <a:r>
              <a:rPr lang="zh-CN" altLang="en-US" dirty="0"/>
              <a:t>系统花了系统框图（附上框图从而便于讨论）；</a:t>
            </a:r>
            <a:endParaRPr lang="en-US" altLang="zh-CN" dirty="0"/>
          </a:p>
          <a:p>
            <a:pPr marL="171450" indent="-171450">
              <a:buFontTx/>
              <a:buChar char="-"/>
            </a:pPr>
            <a:r>
              <a:rPr lang="zh-CN" altLang="en-US" dirty="0"/>
              <a:t>编写</a:t>
            </a:r>
            <a:r>
              <a:rPr lang="en-US" altLang="zh-CN" dirty="0"/>
              <a:t>….</a:t>
            </a:r>
            <a:r>
              <a:rPr lang="zh-CN" altLang="en-US" dirty="0"/>
              <a:t>代码，遇到</a:t>
            </a:r>
            <a:r>
              <a:rPr lang="en-US" altLang="zh-CN" dirty="0"/>
              <a:t>…</a:t>
            </a:r>
            <a:r>
              <a:rPr lang="zh-CN" altLang="en-US" dirty="0"/>
              <a:t>问题；</a:t>
            </a:r>
            <a:endParaRPr lang="en-US" altLang="zh-CN" dirty="0"/>
          </a:p>
          <a:p>
            <a:pPr marL="171450" indent="-171450">
              <a:buFontTx/>
              <a:buChar char="-"/>
            </a:pPr>
            <a:r>
              <a:rPr lang="zh-CN" altLang="en-US" dirty="0"/>
              <a:t>调研</a:t>
            </a:r>
            <a:r>
              <a:rPr lang="en-US" altLang="zh-CN" dirty="0"/>
              <a:t>….</a:t>
            </a:r>
            <a:r>
              <a:rPr lang="zh-CN" altLang="en-US" dirty="0"/>
              <a:t>方向的文献，得到了</a:t>
            </a:r>
            <a:r>
              <a:rPr lang="en-US" altLang="zh-CN" dirty="0"/>
              <a:t>…..</a:t>
            </a:r>
            <a:r>
              <a:rPr lang="zh-CN" altLang="en-US" dirty="0"/>
              <a:t>启发，进行了</a:t>
            </a:r>
            <a:r>
              <a:rPr lang="en-US" altLang="zh-CN" dirty="0"/>
              <a:t>….</a:t>
            </a:r>
            <a:r>
              <a:rPr lang="zh-CN" altLang="en-US" dirty="0"/>
              <a:t>的总结分类；</a:t>
            </a:r>
            <a:endParaRPr lang="en-US" altLang="zh-CN" dirty="0"/>
          </a:p>
          <a:p>
            <a:r>
              <a:rPr lang="en-US" altLang="zh-CN" dirty="0"/>
              <a:t>- </a:t>
            </a:r>
            <a:r>
              <a:rPr lang="zh-CN" altLang="en-US" dirty="0"/>
              <a:t>准备课程作业</a:t>
            </a:r>
            <a:r>
              <a:rPr lang="en-US" altLang="zh-CN" dirty="0"/>
              <a:t>/</a:t>
            </a:r>
            <a:r>
              <a:rPr lang="zh-CN" altLang="en-US" dirty="0"/>
              <a:t>考试；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027D65-6A24-415C-8558-04F58EB72D7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94243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 dirty="0"/>
              <a:t>每个同学将下周的计划总结为一页</a:t>
            </a:r>
            <a:r>
              <a:rPr lang="en-US" altLang="zh-CN" b="1" dirty="0"/>
              <a:t>PPT</a:t>
            </a:r>
            <a:r>
              <a:rPr lang="zh-CN" altLang="en-US" b="1" dirty="0"/>
              <a:t>，应做到具体、具有可操作性。</a:t>
            </a:r>
            <a:endParaRPr lang="en-US" altLang="zh-CN" b="1" dirty="0"/>
          </a:p>
          <a:p>
            <a:endParaRPr lang="en-US" altLang="zh-CN" dirty="0"/>
          </a:p>
          <a:p>
            <a:r>
              <a:rPr lang="zh-CN" altLang="en-US" dirty="0"/>
              <a:t>错误的例子：下周计划吃一个西瓜。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正确的例子：</a:t>
            </a:r>
            <a:endParaRPr lang="en-US" altLang="zh-CN" dirty="0"/>
          </a:p>
          <a:p>
            <a:pPr marL="171450" indent="-171450">
              <a:buFontTx/>
              <a:buChar char="-"/>
            </a:pPr>
            <a:r>
              <a:rPr lang="zh-CN" altLang="en-US" dirty="0"/>
              <a:t>从</a:t>
            </a:r>
            <a:r>
              <a:rPr lang="en-US" altLang="zh-CN" dirty="0"/>
              <a:t>….</a:t>
            </a:r>
            <a:r>
              <a:rPr lang="zh-CN" altLang="en-US" dirty="0"/>
              <a:t>获取刀子；</a:t>
            </a:r>
            <a:endParaRPr lang="en-US" altLang="zh-CN" dirty="0"/>
          </a:p>
          <a:p>
            <a:pPr marL="171450" indent="-171450">
              <a:buFontTx/>
              <a:buChar char="-"/>
            </a:pPr>
            <a:r>
              <a:rPr lang="zh-CN" altLang="en-US" dirty="0"/>
              <a:t>以</a:t>
            </a:r>
            <a:r>
              <a:rPr lang="en-US" altLang="zh-CN" dirty="0"/>
              <a:t>…</a:t>
            </a:r>
            <a:r>
              <a:rPr lang="zh-CN" altLang="en-US" dirty="0"/>
              <a:t>方式将西瓜切成</a:t>
            </a:r>
            <a:r>
              <a:rPr lang="en-US" altLang="zh-CN" dirty="0"/>
              <a:t>….</a:t>
            </a:r>
            <a:r>
              <a:rPr lang="zh-CN" altLang="en-US" dirty="0"/>
              <a:t>样子；</a:t>
            </a:r>
            <a:endParaRPr lang="en-US" altLang="zh-CN" dirty="0"/>
          </a:p>
          <a:p>
            <a:pPr marL="171450" indent="-171450">
              <a:buFontTx/>
              <a:buChar char="-"/>
            </a:pPr>
            <a:r>
              <a:rPr lang="zh-CN" altLang="en-US" dirty="0"/>
              <a:t>按照</a:t>
            </a:r>
            <a:r>
              <a:rPr lang="en-US" altLang="zh-CN" dirty="0"/>
              <a:t>….</a:t>
            </a:r>
            <a:r>
              <a:rPr lang="zh-CN" altLang="en-US" dirty="0"/>
              <a:t>规律，安排吃西瓜的时间、地点。</a:t>
            </a:r>
            <a:endParaRPr lang="en-US" altLang="zh-CN" dirty="0"/>
          </a:p>
          <a:p>
            <a:pPr marL="171450" indent="-171450">
              <a:buFontTx/>
              <a:buChar char="-"/>
            </a:pPr>
            <a:r>
              <a:rPr lang="en-US" altLang="zh-CN" dirty="0"/>
              <a:t>…..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027D65-6A24-415C-8558-04F58EB72D7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78325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fld id="{D21696BF-5D9D-4AF2-8893-DC16B8ADBE5C}" type="datetimeFigureOut">
              <a:rPr lang="zh-CN" altLang="en-US" smtClean="0"/>
              <a:t>2023/12/18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fld id="{29319544-D4A8-4B72-9B7E-825E43A07A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8996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fld id="{D21696BF-5D9D-4AF2-8893-DC16B8ADBE5C}" type="datetimeFigureOut">
              <a:rPr lang="zh-CN" altLang="en-US" smtClean="0"/>
              <a:t>2023/12/18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fld id="{29319544-D4A8-4B72-9B7E-825E43A07A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8389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3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fld id="{D21696BF-5D9D-4AF2-8893-DC16B8ADBE5C}" type="datetimeFigureOut">
              <a:rPr lang="zh-CN" altLang="en-US" smtClean="0"/>
              <a:t>2023/12/18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fld id="{29319544-D4A8-4B72-9B7E-825E43A07A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22863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8805335" y="6552844"/>
            <a:ext cx="3208020" cy="365125"/>
          </a:xfrm>
        </p:spPr>
        <p:txBody>
          <a:bodyPr/>
          <a:lstStyle/>
          <a:p>
            <a:r>
              <a:rPr lang="en-US" altLang="zh-CN"/>
              <a:t>2021</a:t>
            </a:r>
            <a:r>
              <a:rPr lang="zh-CN" altLang="en-US"/>
              <a:t>年</a:t>
            </a:r>
            <a:r>
              <a:rPr lang="en-US" altLang="zh-CN"/>
              <a:t>04</a:t>
            </a:r>
            <a:r>
              <a:rPr lang="zh-CN" altLang="en-US"/>
              <a:t>月</a:t>
            </a:r>
            <a:r>
              <a:rPr lang="en-US" altLang="zh-CN"/>
              <a:t>25</a:t>
            </a:r>
            <a:r>
              <a:rPr lang="zh-CN" altLang="en-US"/>
              <a:t>日                </a:t>
            </a:r>
            <a:fld id="{AA61C920-E113-4D23-9476-F0ACCB0A9EE3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218926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8805335" y="6552844"/>
            <a:ext cx="3208020" cy="365125"/>
          </a:xfrm>
        </p:spPr>
        <p:txBody>
          <a:bodyPr/>
          <a:lstStyle/>
          <a:p>
            <a:r>
              <a:rPr lang="en-US" altLang="zh-CN"/>
              <a:t>2021</a:t>
            </a:r>
            <a:r>
              <a:rPr lang="zh-CN" altLang="en-US"/>
              <a:t>年</a:t>
            </a:r>
            <a:r>
              <a:rPr lang="en-US" altLang="zh-CN"/>
              <a:t>04</a:t>
            </a:r>
            <a:r>
              <a:rPr lang="zh-CN" altLang="en-US"/>
              <a:t>月</a:t>
            </a:r>
            <a:r>
              <a:rPr lang="en-US" altLang="zh-CN"/>
              <a:t>25</a:t>
            </a:r>
            <a:r>
              <a:rPr lang="zh-CN" altLang="en-US"/>
              <a:t>日                </a:t>
            </a:r>
            <a:fld id="{AA61C920-E113-4D23-9476-F0ACCB0A9EE3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219056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21696BF-5D9D-4AF2-8893-DC16B8ADBE5C}" type="datetimeFigureOut">
              <a:rPr lang="zh-CN" altLang="en-US" smtClean="0"/>
              <a:t>2023/12/18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319544-D4A8-4B72-9B7E-825E43A07A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95504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21696BF-5D9D-4AF2-8893-DC16B8ADBE5C}" type="datetimeFigureOut">
              <a:rPr lang="zh-CN" altLang="en-US" smtClean="0"/>
              <a:t>2023/12/18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王志远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319544-D4A8-4B72-9B7E-825E43A07A78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37707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21696BF-5D9D-4AF2-8893-DC16B8ADBE5C}" type="datetimeFigureOut">
              <a:rPr lang="zh-CN" altLang="en-US" smtClean="0"/>
              <a:t>2023/12/18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319544-D4A8-4B72-9B7E-825E43A07A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76790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21696BF-5D9D-4AF2-8893-DC16B8ADBE5C}" type="datetimeFigureOut">
              <a:rPr lang="zh-CN" altLang="en-US" smtClean="0"/>
              <a:t>2023/12/18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319544-D4A8-4B72-9B7E-825E43A07A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92249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21696BF-5D9D-4AF2-8893-DC16B8ADBE5C}" type="datetimeFigureOut">
              <a:rPr lang="zh-CN" altLang="en-US" smtClean="0"/>
              <a:t>2023/12/18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319544-D4A8-4B72-9B7E-825E43A07A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197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21696BF-5D9D-4AF2-8893-DC16B8ADBE5C}" type="datetimeFigureOut">
              <a:rPr lang="zh-CN" altLang="en-US" smtClean="0"/>
              <a:t>2023/12/18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319544-D4A8-4B72-9B7E-825E43A07A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1912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fld id="{D21696BF-5D9D-4AF2-8893-DC16B8ADBE5C}" type="datetimeFigureOut">
              <a:rPr lang="zh-CN" altLang="en-US" smtClean="0"/>
              <a:t>2023/12/18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zh-CN" altLang="en-US" dirty="0"/>
              <a:t>王志远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fld id="{29319544-D4A8-4B72-9B7E-825E43A07A78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879283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21696BF-5D9D-4AF2-8893-DC16B8ADBE5C}" type="datetimeFigureOut">
              <a:rPr lang="zh-CN" altLang="en-US" smtClean="0"/>
              <a:t>2023/12/18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319544-D4A8-4B72-9B7E-825E43A07A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265884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21696BF-5D9D-4AF2-8893-DC16B8ADBE5C}" type="datetimeFigureOut">
              <a:rPr lang="zh-CN" altLang="en-US" smtClean="0"/>
              <a:t>2023/12/18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319544-D4A8-4B72-9B7E-825E43A07A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340512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21696BF-5D9D-4AF2-8893-DC16B8ADBE5C}" type="datetimeFigureOut">
              <a:rPr lang="zh-CN" altLang="en-US" smtClean="0"/>
              <a:t>2023/12/18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319544-D4A8-4B72-9B7E-825E43A07A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472335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21696BF-5D9D-4AF2-8893-DC16B8ADBE5C}" type="datetimeFigureOut">
              <a:rPr lang="zh-CN" altLang="en-US" smtClean="0"/>
              <a:t>2023/12/18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319544-D4A8-4B72-9B7E-825E43A07A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300354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21696BF-5D9D-4AF2-8893-DC16B8ADBE5C}" type="datetimeFigureOut">
              <a:rPr lang="zh-CN" altLang="en-US" smtClean="0"/>
              <a:t>2023/12/18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319544-D4A8-4B72-9B7E-825E43A07A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077291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1019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44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9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fld id="{D21696BF-5D9D-4AF2-8893-DC16B8ADBE5C}" type="datetimeFigureOut">
              <a:rPr lang="zh-CN" altLang="en-US" smtClean="0"/>
              <a:t>2023/12/18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fld id="{29319544-D4A8-4B72-9B7E-825E43A07A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7831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fld id="{D21696BF-5D9D-4AF2-8893-DC16B8ADBE5C}" type="datetimeFigureOut">
              <a:rPr lang="zh-CN" altLang="en-US" smtClean="0"/>
              <a:t>2023/12/18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fld id="{29319544-D4A8-4B72-9B7E-825E43A07A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6777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3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fld id="{D21696BF-5D9D-4AF2-8893-DC16B8ADBE5C}" type="datetimeFigureOut">
              <a:rPr lang="zh-CN" altLang="en-US" smtClean="0"/>
              <a:t>2023/12/18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fld id="{29319544-D4A8-4B72-9B7E-825E43A07A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3869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fld id="{D21696BF-5D9D-4AF2-8893-DC16B8ADBE5C}" type="datetimeFigureOut">
              <a:rPr lang="zh-CN" altLang="en-US" smtClean="0"/>
              <a:t>2023/12/18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fld id="{29319544-D4A8-4B72-9B7E-825E43A07A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3988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fld id="{D21696BF-5D9D-4AF2-8893-DC16B8ADBE5C}" type="datetimeFigureOut">
              <a:rPr lang="zh-CN" altLang="en-US" smtClean="0"/>
              <a:t>2023/12/18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fld id="{29319544-D4A8-4B72-9B7E-825E43A07A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6769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31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78" indent="0">
              <a:buNone/>
              <a:defRPr sz="1400"/>
            </a:lvl2pPr>
            <a:lvl3pPr marL="914354" indent="0">
              <a:buNone/>
              <a:defRPr sz="1200"/>
            </a:lvl3pPr>
            <a:lvl4pPr marL="1371532" indent="0">
              <a:buNone/>
              <a:defRPr sz="1000"/>
            </a:lvl4pPr>
            <a:lvl5pPr marL="1828709" indent="0">
              <a:buNone/>
              <a:defRPr sz="1000"/>
            </a:lvl5pPr>
            <a:lvl6pPr marL="2285886" indent="0">
              <a:buNone/>
              <a:defRPr sz="1000"/>
            </a:lvl6pPr>
            <a:lvl7pPr marL="2743062" indent="0">
              <a:buNone/>
              <a:defRPr sz="1000"/>
            </a:lvl7pPr>
            <a:lvl8pPr marL="3200240" indent="0">
              <a:buNone/>
              <a:defRPr sz="1000"/>
            </a:lvl8pPr>
            <a:lvl9pPr marL="3657418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fld id="{D21696BF-5D9D-4AF2-8893-DC16B8ADBE5C}" type="datetimeFigureOut">
              <a:rPr lang="zh-CN" altLang="en-US" smtClean="0"/>
              <a:t>2023/12/18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fld id="{29319544-D4A8-4B72-9B7E-825E43A07A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9933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31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78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2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78" indent="0">
              <a:buNone/>
              <a:defRPr sz="1400"/>
            </a:lvl2pPr>
            <a:lvl3pPr marL="914354" indent="0">
              <a:buNone/>
              <a:defRPr sz="1200"/>
            </a:lvl3pPr>
            <a:lvl4pPr marL="1371532" indent="0">
              <a:buNone/>
              <a:defRPr sz="1000"/>
            </a:lvl4pPr>
            <a:lvl5pPr marL="1828709" indent="0">
              <a:buNone/>
              <a:defRPr sz="1000"/>
            </a:lvl5pPr>
            <a:lvl6pPr marL="2285886" indent="0">
              <a:buNone/>
              <a:defRPr sz="1000"/>
            </a:lvl6pPr>
            <a:lvl7pPr marL="2743062" indent="0">
              <a:buNone/>
              <a:defRPr sz="1000"/>
            </a:lvl7pPr>
            <a:lvl8pPr marL="3200240" indent="0">
              <a:buNone/>
              <a:defRPr sz="1000"/>
            </a:lvl8pPr>
            <a:lvl9pPr marL="3657418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fld id="{D21696BF-5D9D-4AF2-8893-DC16B8ADBE5C}" type="datetimeFigureOut">
              <a:rPr lang="zh-CN" altLang="en-US" smtClean="0"/>
              <a:t>2023/12/18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fld id="{29319544-D4A8-4B72-9B7E-825E43A07A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2558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474223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977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2484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b="1" dirty="0">
                <a:solidFill>
                  <a:srgbClr val="A3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单乾：上周进展</a:t>
            </a:r>
          </a:p>
        </p:txBody>
      </p:sp>
      <p:sp>
        <p:nvSpPr>
          <p:cNvPr id="110" name="文本框 28">
            <a:extLst>
              <a:ext uri="{FF2B5EF4-FFF2-40B4-BE49-F238E27FC236}">
                <a16:creationId xmlns:a16="http://schemas.microsoft.com/office/drawing/2014/main" id="{794AE73C-EC2A-4491-9CBA-DC8E8F671B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6774" y="624840"/>
            <a:ext cx="10086661" cy="2631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修改了随机链路故障的生成方式</a:t>
            </a:r>
            <a:endParaRPr lang="en-US" altLang="zh-CN" sz="2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lnSpc>
                <a:spcPct val="150000"/>
              </a:lnSpc>
            </a:pPr>
            <a:endParaRPr lang="en-US" altLang="zh-CN" sz="2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lnSpc>
                <a:spcPct val="150000"/>
              </a:lnSpc>
            </a:pPr>
            <a:endParaRPr lang="en-US" altLang="zh-CN" sz="2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预期效果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原方式需要对端容器上的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OSPF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等待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router dead interval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时间判断邻居是否离线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现方式直接触发接口状态机，对链路故障的判断更敏感、更接近</a:t>
            </a: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omnetpp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的实现方式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1" name="文本框 16">
            <a:extLst>
              <a:ext uri="{FF2B5EF4-FFF2-40B4-BE49-F238E27FC236}">
                <a16:creationId xmlns:a16="http://schemas.microsoft.com/office/drawing/2014/main" id="{590B126C-A8BA-48BE-9D15-4EEBD57936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6774" y="3246050"/>
            <a:ext cx="11462025" cy="1469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针对先前模拟中，修改内核后虚拟机运行中偶尔出现卡死的问题：</a:t>
            </a:r>
            <a:endParaRPr lang="en-US" altLang="zh-CN" sz="2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使用修改前的内核进行了对比实验，发现运行无问题，基本确定卡死是内核改动所致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重新审查了内核中数据包转发的函数调用链，发现了在修改内核过程中</a:t>
            </a: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可能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出现空指针的位置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A5563B8-8399-48B6-9A45-B57EA2AC26A4}"/>
              </a:ext>
            </a:extLst>
          </p:cNvPr>
          <p:cNvSpPr txBox="1"/>
          <p:nvPr/>
        </p:nvSpPr>
        <p:spPr>
          <a:xfrm>
            <a:off x="1686670" y="1011804"/>
            <a:ext cx="8726310" cy="1289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>
              <a:lnSpc>
                <a:spcPct val="150000"/>
              </a:lnSpc>
            </a:pP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各容器独立、随机地关闭</a:t>
            </a:r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打开接口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algn="ctr">
              <a:lnSpc>
                <a:spcPct val="150000"/>
              </a:lnSpc>
            </a:pP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↓</a:t>
            </a:r>
            <a:endParaRPr lang="en-US" altLang="zh-CN" sz="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algn="ctr">
              <a:lnSpc>
                <a:spcPct val="150000"/>
              </a:lnSpc>
            </a:pP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由宿主机上的外部程序控制，当链路故障时同时关闭链路两侧的接口</a:t>
            </a:r>
            <a:endParaRPr lang="en-US" altLang="zh-CN" sz="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1" name="图形 20">
            <a:extLst>
              <a:ext uri="{FF2B5EF4-FFF2-40B4-BE49-F238E27FC236}">
                <a16:creationId xmlns:a16="http://schemas.microsoft.com/office/drawing/2014/main" id="{B0AAF280-68F3-41EB-8EE5-1C46AABEAC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27445" y="1094645"/>
            <a:ext cx="340021" cy="340021"/>
          </a:xfrm>
          <a:prstGeom prst="rect">
            <a:avLst/>
          </a:prstGeom>
        </p:spPr>
      </p:pic>
      <p:sp>
        <p:nvSpPr>
          <p:cNvPr id="22" name="矩形 21">
            <a:extLst>
              <a:ext uri="{FF2B5EF4-FFF2-40B4-BE49-F238E27FC236}">
                <a16:creationId xmlns:a16="http://schemas.microsoft.com/office/drawing/2014/main" id="{D7B8CC80-275E-4E6F-B39C-DB2FE48FDA3D}"/>
              </a:ext>
            </a:extLst>
          </p:cNvPr>
          <p:cNvSpPr/>
          <p:nvPr/>
        </p:nvSpPr>
        <p:spPr>
          <a:xfrm>
            <a:off x="11046344" y="1047073"/>
            <a:ext cx="100510" cy="10051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23" name="图形 22">
            <a:extLst>
              <a:ext uri="{FF2B5EF4-FFF2-40B4-BE49-F238E27FC236}">
                <a16:creationId xmlns:a16="http://schemas.microsoft.com/office/drawing/2014/main" id="{693D09E0-6A63-4756-BEC6-01E4F6A3FD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705677" y="1088522"/>
            <a:ext cx="340021" cy="340021"/>
          </a:xfrm>
          <a:prstGeom prst="rect">
            <a:avLst/>
          </a:prstGeom>
        </p:spPr>
      </p:pic>
      <p:sp>
        <p:nvSpPr>
          <p:cNvPr id="24" name="矩形 23">
            <a:extLst>
              <a:ext uri="{FF2B5EF4-FFF2-40B4-BE49-F238E27FC236}">
                <a16:creationId xmlns:a16="http://schemas.microsoft.com/office/drawing/2014/main" id="{33CF6810-E29E-4091-BA88-827F924E5E35}"/>
              </a:ext>
            </a:extLst>
          </p:cNvPr>
          <p:cNvSpPr/>
          <p:nvPr/>
        </p:nvSpPr>
        <p:spPr>
          <a:xfrm>
            <a:off x="9825432" y="1073103"/>
            <a:ext cx="100510" cy="10051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25" name="直线连接符 139">
            <a:extLst>
              <a:ext uri="{FF2B5EF4-FFF2-40B4-BE49-F238E27FC236}">
                <a16:creationId xmlns:a16="http://schemas.microsoft.com/office/drawing/2014/main" id="{D1994C6D-FCFE-4085-A1AB-60977F4E4C4B}"/>
              </a:ext>
            </a:extLst>
          </p:cNvPr>
          <p:cNvCxnSpPr>
            <a:cxnSpLocks/>
            <a:endCxn id="26" idx="3"/>
          </p:cNvCxnSpPr>
          <p:nvPr/>
        </p:nvCxnSpPr>
        <p:spPr>
          <a:xfrm flipH="1">
            <a:off x="10116282" y="1263064"/>
            <a:ext cx="233959" cy="0"/>
          </a:xfrm>
          <a:prstGeom prst="line">
            <a:avLst/>
          </a:prstGeom>
          <a:ln w="19050">
            <a:solidFill>
              <a:srgbClr val="0070C0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>
            <a:extLst>
              <a:ext uri="{FF2B5EF4-FFF2-40B4-BE49-F238E27FC236}">
                <a16:creationId xmlns:a16="http://schemas.microsoft.com/office/drawing/2014/main" id="{EC8965C3-5268-422D-B84A-B53D1D090F26}"/>
              </a:ext>
            </a:extLst>
          </p:cNvPr>
          <p:cNvSpPr/>
          <p:nvPr/>
        </p:nvSpPr>
        <p:spPr>
          <a:xfrm>
            <a:off x="10015772" y="1212809"/>
            <a:ext cx="100510" cy="10051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2B2AC007-9BC9-4BB5-A10F-1B1D2638D578}"/>
              </a:ext>
            </a:extLst>
          </p:cNvPr>
          <p:cNvSpPr/>
          <p:nvPr/>
        </p:nvSpPr>
        <p:spPr>
          <a:xfrm>
            <a:off x="10859249" y="1218859"/>
            <a:ext cx="100510" cy="10051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28" name="图片 27" descr="图标&#10;&#10;描述已自动生成">
            <a:extLst>
              <a:ext uri="{FF2B5EF4-FFF2-40B4-BE49-F238E27FC236}">
                <a16:creationId xmlns:a16="http://schemas.microsoft.com/office/drawing/2014/main" id="{A05C1D53-0619-4DFA-A467-E384C4F103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28073" y="1105427"/>
            <a:ext cx="307612" cy="307612"/>
          </a:xfrm>
          <a:prstGeom prst="rect">
            <a:avLst/>
          </a:prstGeom>
        </p:spPr>
      </p:pic>
      <p:cxnSp>
        <p:nvCxnSpPr>
          <p:cNvPr id="29" name="直线连接符 143">
            <a:extLst>
              <a:ext uri="{FF2B5EF4-FFF2-40B4-BE49-F238E27FC236}">
                <a16:creationId xmlns:a16="http://schemas.microsoft.com/office/drawing/2014/main" id="{5D2F0F84-9363-45BE-BD92-47CF0024079A}"/>
              </a:ext>
            </a:extLst>
          </p:cNvPr>
          <p:cNvCxnSpPr>
            <a:cxnSpLocks/>
          </p:cNvCxnSpPr>
          <p:nvPr/>
        </p:nvCxnSpPr>
        <p:spPr>
          <a:xfrm flipH="1">
            <a:off x="10622433" y="1262488"/>
            <a:ext cx="233959" cy="0"/>
          </a:xfrm>
          <a:prstGeom prst="line">
            <a:avLst/>
          </a:prstGeom>
          <a:ln w="19050">
            <a:solidFill>
              <a:srgbClr val="0070C0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图形 30">
            <a:extLst>
              <a:ext uri="{FF2B5EF4-FFF2-40B4-BE49-F238E27FC236}">
                <a16:creationId xmlns:a16="http://schemas.microsoft.com/office/drawing/2014/main" id="{06DE4FCF-1AE5-4B7B-838F-A4A74A21F0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45386" y="1713135"/>
            <a:ext cx="340021" cy="340021"/>
          </a:xfrm>
          <a:prstGeom prst="rect">
            <a:avLst/>
          </a:prstGeom>
        </p:spPr>
      </p:pic>
      <p:sp>
        <p:nvSpPr>
          <p:cNvPr id="32" name="矩形 31">
            <a:extLst>
              <a:ext uri="{FF2B5EF4-FFF2-40B4-BE49-F238E27FC236}">
                <a16:creationId xmlns:a16="http://schemas.microsoft.com/office/drawing/2014/main" id="{4F3AC3B2-A647-4ADB-B2B8-3896533CE6A7}"/>
              </a:ext>
            </a:extLst>
          </p:cNvPr>
          <p:cNvSpPr/>
          <p:nvPr/>
        </p:nvSpPr>
        <p:spPr>
          <a:xfrm>
            <a:off x="11064285" y="1665563"/>
            <a:ext cx="100510" cy="10051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33" name="图形 32">
            <a:extLst>
              <a:ext uri="{FF2B5EF4-FFF2-40B4-BE49-F238E27FC236}">
                <a16:creationId xmlns:a16="http://schemas.microsoft.com/office/drawing/2014/main" id="{C995B369-0842-4440-B523-91D3749F6F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723618" y="1707012"/>
            <a:ext cx="340021" cy="340021"/>
          </a:xfrm>
          <a:prstGeom prst="rect">
            <a:avLst/>
          </a:prstGeom>
        </p:spPr>
      </p:pic>
      <p:sp>
        <p:nvSpPr>
          <p:cNvPr id="34" name="矩形 33">
            <a:extLst>
              <a:ext uri="{FF2B5EF4-FFF2-40B4-BE49-F238E27FC236}">
                <a16:creationId xmlns:a16="http://schemas.microsoft.com/office/drawing/2014/main" id="{754A8FCE-3FC1-4BE8-8EA2-25827AC2DA2E}"/>
              </a:ext>
            </a:extLst>
          </p:cNvPr>
          <p:cNvSpPr/>
          <p:nvPr/>
        </p:nvSpPr>
        <p:spPr>
          <a:xfrm>
            <a:off x="9843373" y="1691593"/>
            <a:ext cx="100510" cy="10051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35" name="直线连接符 139">
            <a:extLst>
              <a:ext uri="{FF2B5EF4-FFF2-40B4-BE49-F238E27FC236}">
                <a16:creationId xmlns:a16="http://schemas.microsoft.com/office/drawing/2014/main" id="{2F855A3B-29DD-46E8-8038-67CB5BF47709}"/>
              </a:ext>
            </a:extLst>
          </p:cNvPr>
          <p:cNvCxnSpPr>
            <a:cxnSpLocks/>
            <a:endCxn id="36" idx="3"/>
          </p:cNvCxnSpPr>
          <p:nvPr/>
        </p:nvCxnSpPr>
        <p:spPr>
          <a:xfrm flipH="1">
            <a:off x="10134223" y="1881554"/>
            <a:ext cx="233959" cy="0"/>
          </a:xfrm>
          <a:prstGeom prst="line">
            <a:avLst/>
          </a:prstGeom>
          <a:ln w="19050">
            <a:solidFill>
              <a:srgbClr val="0070C0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>
            <a:extLst>
              <a:ext uri="{FF2B5EF4-FFF2-40B4-BE49-F238E27FC236}">
                <a16:creationId xmlns:a16="http://schemas.microsoft.com/office/drawing/2014/main" id="{AE226FAB-A5D4-4E34-BBE7-03EB3731BF97}"/>
              </a:ext>
            </a:extLst>
          </p:cNvPr>
          <p:cNvSpPr/>
          <p:nvPr/>
        </p:nvSpPr>
        <p:spPr>
          <a:xfrm>
            <a:off x="10033713" y="1831299"/>
            <a:ext cx="100510" cy="10051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BEB9E9E7-F8AE-42FE-977B-B1F5CAD88355}"/>
              </a:ext>
            </a:extLst>
          </p:cNvPr>
          <p:cNvSpPr/>
          <p:nvPr/>
        </p:nvSpPr>
        <p:spPr>
          <a:xfrm>
            <a:off x="10877190" y="1837349"/>
            <a:ext cx="100510" cy="10051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38" name="图片 37" descr="图标&#10;&#10;描述已自动生成">
            <a:extLst>
              <a:ext uri="{FF2B5EF4-FFF2-40B4-BE49-F238E27FC236}">
                <a16:creationId xmlns:a16="http://schemas.microsoft.com/office/drawing/2014/main" id="{DE032BD5-76B7-48EB-96F5-AC16AB3DAB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46014" y="1723917"/>
            <a:ext cx="307612" cy="307612"/>
          </a:xfrm>
          <a:prstGeom prst="rect">
            <a:avLst/>
          </a:prstGeom>
        </p:spPr>
      </p:pic>
      <p:cxnSp>
        <p:nvCxnSpPr>
          <p:cNvPr id="39" name="直线连接符 143">
            <a:extLst>
              <a:ext uri="{FF2B5EF4-FFF2-40B4-BE49-F238E27FC236}">
                <a16:creationId xmlns:a16="http://schemas.microsoft.com/office/drawing/2014/main" id="{4CE1E433-C7D2-49D8-9027-7D1C775FEFD1}"/>
              </a:ext>
            </a:extLst>
          </p:cNvPr>
          <p:cNvCxnSpPr>
            <a:cxnSpLocks/>
          </p:cNvCxnSpPr>
          <p:nvPr/>
        </p:nvCxnSpPr>
        <p:spPr>
          <a:xfrm flipH="1">
            <a:off x="10640374" y="1880978"/>
            <a:ext cx="233959" cy="0"/>
          </a:xfrm>
          <a:prstGeom prst="line">
            <a:avLst/>
          </a:prstGeom>
          <a:ln w="19050">
            <a:solidFill>
              <a:srgbClr val="0070C0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乘号 4">
            <a:extLst>
              <a:ext uri="{FF2B5EF4-FFF2-40B4-BE49-F238E27FC236}">
                <a16:creationId xmlns:a16="http://schemas.microsoft.com/office/drawing/2014/main" id="{6BFFE0F4-9CE2-4798-BAAF-3E69659A877F}"/>
              </a:ext>
            </a:extLst>
          </p:cNvPr>
          <p:cNvSpPr/>
          <p:nvPr/>
        </p:nvSpPr>
        <p:spPr>
          <a:xfrm>
            <a:off x="10760499" y="1116488"/>
            <a:ext cx="288000" cy="288000"/>
          </a:xfrm>
          <a:prstGeom prst="mathMultiply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02FD899-3A33-452C-BF75-82B69FFDAD88}"/>
              </a:ext>
            </a:extLst>
          </p:cNvPr>
          <p:cNvSpPr txBox="1"/>
          <p:nvPr/>
        </p:nvSpPr>
        <p:spPr>
          <a:xfrm>
            <a:off x="9859720" y="910468"/>
            <a:ext cx="438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  <a:endParaRPr lang="zh-CN" altLang="en-US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乘号 41">
            <a:extLst>
              <a:ext uri="{FF2B5EF4-FFF2-40B4-BE49-F238E27FC236}">
                <a16:creationId xmlns:a16="http://schemas.microsoft.com/office/drawing/2014/main" id="{EBE56242-65C2-411A-B3F2-C5CC9C81EFBE}"/>
              </a:ext>
            </a:extLst>
          </p:cNvPr>
          <p:cNvSpPr/>
          <p:nvPr/>
        </p:nvSpPr>
        <p:spPr>
          <a:xfrm>
            <a:off x="9939968" y="1741662"/>
            <a:ext cx="288000" cy="288000"/>
          </a:xfrm>
          <a:prstGeom prst="mathMultiply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乘号 42">
            <a:extLst>
              <a:ext uri="{FF2B5EF4-FFF2-40B4-BE49-F238E27FC236}">
                <a16:creationId xmlns:a16="http://schemas.microsoft.com/office/drawing/2014/main" id="{BE61028B-A7D8-471F-8570-4155889BB96F}"/>
              </a:ext>
            </a:extLst>
          </p:cNvPr>
          <p:cNvSpPr/>
          <p:nvPr/>
        </p:nvSpPr>
        <p:spPr>
          <a:xfrm>
            <a:off x="10767288" y="1741662"/>
            <a:ext cx="288000" cy="288000"/>
          </a:xfrm>
          <a:prstGeom prst="mathMultiply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文本框 16">
            <a:extLst>
              <a:ext uri="{FF2B5EF4-FFF2-40B4-BE49-F238E27FC236}">
                <a16:creationId xmlns:a16="http://schemas.microsoft.com/office/drawing/2014/main" id="{1A2E6703-9D94-4790-A84D-03280C8F30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6774" y="4715170"/>
            <a:ext cx="11046100" cy="1469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调研了获取转发队列占用长度的方法</a:t>
            </a:r>
            <a:endParaRPr lang="en-US" altLang="zh-CN" sz="2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终端中指令：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tc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-s -d 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qdisc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ls dev eth0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，显示的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backlog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字段即为占用长度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但是如何在内核或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FRRouting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中更加优雅地获取，仍需调研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F99E607-AD68-40E3-9507-4B5AB7B1C105}"/>
              </a:ext>
            </a:extLst>
          </p:cNvPr>
          <p:cNvSpPr/>
          <p:nvPr/>
        </p:nvSpPr>
        <p:spPr>
          <a:xfrm>
            <a:off x="9836118" y="2260044"/>
            <a:ext cx="1366361" cy="2407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控制程序</a:t>
            </a: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5B5F7AD7-F227-4D54-BDB6-A6B224E396A8}"/>
              </a:ext>
            </a:extLst>
          </p:cNvPr>
          <p:cNvCxnSpPr>
            <a:stCxn id="8" idx="0"/>
            <a:endCxn id="42" idx="2"/>
          </p:cNvCxnSpPr>
          <p:nvPr/>
        </p:nvCxnSpPr>
        <p:spPr>
          <a:xfrm flipH="1" flipV="1">
            <a:off x="10158798" y="1960492"/>
            <a:ext cx="360501" cy="299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634E9D45-06D9-4456-A555-7E3ECACB409F}"/>
              </a:ext>
            </a:extLst>
          </p:cNvPr>
          <p:cNvCxnSpPr>
            <a:stCxn id="8" idx="0"/>
            <a:endCxn id="43" idx="3"/>
          </p:cNvCxnSpPr>
          <p:nvPr/>
        </p:nvCxnSpPr>
        <p:spPr>
          <a:xfrm flipV="1">
            <a:off x="10519299" y="1960492"/>
            <a:ext cx="317159" cy="299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6049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511"/>
    </mc:Choice>
    <mc:Fallback xmlns="">
      <p:transition spd="slow" advTm="6051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2484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b="1" dirty="0">
                <a:solidFill>
                  <a:srgbClr val="A3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单乾：下周计划</a:t>
            </a:r>
          </a:p>
        </p:txBody>
      </p:sp>
      <p:sp>
        <p:nvSpPr>
          <p:cNvPr id="110" name="文本框 28">
            <a:extLst>
              <a:ext uri="{FF2B5EF4-FFF2-40B4-BE49-F238E27FC236}">
                <a16:creationId xmlns:a16="http://schemas.microsoft.com/office/drawing/2014/main" id="{794AE73C-EC2A-4491-9CBA-DC8E8F671B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6775" y="624840"/>
            <a:ext cx="11046100" cy="47985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针对修改后的内核源码，测试是否还会出现卡死的问题</a:t>
            </a:r>
            <a:endParaRPr lang="en-US" altLang="zh-CN" sz="2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u"/>
            </a:pPr>
            <a:endParaRPr lang="en-US" altLang="zh-CN" sz="2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测试采用修改后的链路故障生成方式，能否使传输成功率接近</a:t>
            </a:r>
            <a:r>
              <a:rPr lang="en-US" altLang="zh-CN" sz="22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omnetpp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上的结果</a:t>
            </a:r>
            <a:endParaRPr lang="en-US" altLang="zh-CN" sz="2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u"/>
            </a:pPr>
            <a:endParaRPr lang="en-US" altLang="zh-CN" sz="2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继续调研内核或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FRRouting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中如何获取转发队列占用长度，期望达成的逻辑如下：</a:t>
            </a:r>
            <a:endParaRPr lang="en-US" altLang="zh-CN" sz="2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内核每收到一个或几个数据包，</a:t>
            </a: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检查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网络接口的队列占用长度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具体检查方式待调研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一种可能的方式：</a:t>
            </a: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dev_get_by_name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获取网卡对应的数据结构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若占用长度超出阈值，</a:t>
            </a: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通知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用户态的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OSPF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协议，修改对应接口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cost——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具体通知方式待调研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57300" marR="0" lvl="2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一种可能的方式：</a:t>
            </a:r>
            <a:r>
              <a:rPr lang="en-US" altLang="zh-CN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socket / </a:t>
            </a:r>
            <a:r>
              <a:rPr lang="en-US" altLang="zh-CN" b="1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netlink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98195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511"/>
    </mc:Choice>
    <mc:Fallback xmlns="">
      <p:transition spd="slow" advTm="60511"/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23097</TotalTime>
  <Words>491</Words>
  <Application>Microsoft Office PowerPoint</Application>
  <PresentationFormat>宽屏</PresentationFormat>
  <Paragraphs>47</Paragraphs>
  <Slides>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</vt:i4>
      </vt:variant>
    </vt:vector>
  </HeadingPairs>
  <TitlesOfParts>
    <vt:vector size="13" baseType="lpstr">
      <vt:lpstr>等线</vt:lpstr>
      <vt:lpstr>等线 Light</vt:lpstr>
      <vt:lpstr>楷体</vt:lpstr>
      <vt:lpstr>微软雅黑</vt:lpstr>
      <vt:lpstr>Arial</vt:lpstr>
      <vt:lpstr>Calibri</vt:lpstr>
      <vt:lpstr>Calibri Light</vt:lpstr>
      <vt:lpstr>Times New Roman</vt:lpstr>
      <vt:lpstr>Wingdings</vt:lpstr>
      <vt:lpstr>Office 主题​​</vt:lpstr>
      <vt:lpstr>1_Office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Zhiyuan Wang</dc:creator>
  <cp:lastModifiedBy>Locksoyev S</cp:lastModifiedBy>
  <cp:revision>5061</cp:revision>
  <dcterms:created xsi:type="dcterms:W3CDTF">2021-04-27T06:14:59Z</dcterms:created>
  <dcterms:modified xsi:type="dcterms:W3CDTF">2023-12-18T07:07:12Z</dcterms:modified>
</cp:coreProperties>
</file>