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2" r:id="rId2"/>
  </p:sldMasterIdLst>
  <p:notesMasterIdLst>
    <p:notesMasterId r:id="rId5"/>
  </p:notesMasterIdLst>
  <p:sldIdLst>
    <p:sldId id="734" r:id="rId3"/>
    <p:sldId id="735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alibri Light" panose="020F0302020204030204" pitchFamily="34" charset="0"/>
      <p:regular r:id="rId10"/>
      <p:italic r:id="rId11"/>
    </p:embeddedFont>
    <p:embeddedFont>
      <p:font typeface="Cambria Math" panose="02040503050406030204" pitchFamily="18" charset="0"/>
      <p:regular r:id="rId12"/>
    </p:embeddedFont>
    <p:embeddedFont>
      <p:font typeface="等线" panose="02010600030101010101" pitchFamily="2" charset="-122"/>
      <p:regular r:id="rId13"/>
      <p:bold r:id="rId14"/>
    </p:embeddedFont>
    <p:embeddedFont>
      <p:font typeface="等线 Light" panose="02010600030101010101" pitchFamily="2" charset="-122"/>
      <p:regular r:id="rId15"/>
    </p:embeddedFont>
    <p:embeddedFont>
      <p:font typeface="微软雅黑" panose="020B0503020204020204" pitchFamily="34" charset="-122"/>
      <p:regular r:id="rId16"/>
      <p:bold r:id="rId1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iyuan Wang" initials="ZW" lastIdx="2" clrIdx="0">
    <p:extLst>
      <p:ext uri="{19B8F6BF-5375-455C-9EA6-DF929625EA0E}">
        <p15:presenceInfo xmlns:p15="http://schemas.microsoft.com/office/powerpoint/2012/main" userId="Zhiyuan Wang" providerId="None"/>
      </p:ext>
    </p:extLst>
  </p:cmAuthor>
  <p:cmAuthor id="2" name="Locksoyev S" initials="LS" lastIdx="1" clrIdx="1">
    <p:extLst>
      <p:ext uri="{19B8F6BF-5375-455C-9EA6-DF929625EA0E}">
        <p15:presenceInfo xmlns:p15="http://schemas.microsoft.com/office/powerpoint/2012/main" userId="Locksoyev 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9E9F3"/>
    <a:srgbClr val="540000"/>
    <a:srgbClr val="A30000"/>
    <a:srgbClr val="68A042"/>
    <a:srgbClr val="F9E6E6"/>
    <a:srgbClr val="006000"/>
    <a:srgbClr val="262686"/>
    <a:srgbClr val="EA700E"/>
    <a:srgbClr val="E2F0D9"/>
    <a:srgbClr val="F79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F64BF-33B9-403C-820F-4BE3480DC859}" v="1" dt="2022-10-24T01:48:58.8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75736" autoAdjust="0"/>
  </p:normalViewPr>
  <p:slideViewPr>
    <p:cSldViewPr snapToGrid="0">
      <p:cViewPr varScale="1">
        <p:scale>
          <a:sx n="86" d="100"/>
          <a:sy n="86" d="100"/>
        </p:scale>
        <p:origin x="137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microsoft.com/office/2015/10/relationships/revisionInfo" Target="revisionInfo.xml"/><Relationship Id="rId10" Type="http://schemas.openxmlformats.org/officeDocument/2006/relationships/font" Target="fonts/font5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3BB8BC-8762-4041-80E2-555111F66107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27D65-6A24-415C-8558-04F58EB72D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578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每个同学将进展总结成一页</a:t>
            </a:r>
            <a:r>
              <a:rPr lang="en-US" altLang="zh-CN" b="1" dirty="0"/>
              <a:t>PPT</a:t>
            </a:r>
            <a:r>
              <a:rPr lang="zh-CN" altLang="en-US" b="1" dirty="0"/>
              <a:t>，做到逐条列举、高度凝炼、图文结合（如果有示意图或实验图）。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进展可以是</a:t>
            </a:r>
            <a:r>
              <a:rPr lang="en-US" altLang="zh-CN" dirty="0"/>
              <a:t>:</a:t>
            </a:r>
          </a:p>
          <a:p>
            <a:pPr marL="171450" indent="-171450">
              <a:buFontTx/>
              <a:buChar char="-"/>
            </a:pPr>
            <a:r>
              <a:rPr lang="zh-CN" altLang="en-US" dirty="0"/>
              <a:t>针对</a:t>
            </a:r>
            <a:r>
              <a:rPr lang="en-US" altLang="zh-CN" dirty="0"/>
              <a:t>….</a:t>
            </a:r>
            <a:r>
              <a:rPr lang="zh-CN" altLang="en-US" dirty="0"/>
              <a:t>进行了</a:t>
            </a:r>
            <a:r>
              <a:rPr lang="en-US" altLang="zh-CN" dirty="0"/>
              <a:t>…</a:t>
            </a:r>
            <a:r>
              <a:rPr lang="zh-CN" altLang="en-US" dirty="0"/>
              <a:t>实验（附上实验结果图从而便于讨论）；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面向</a:t>
            </a:r>
            <a:r>
              <a:rPr lang="en-US" altLang="zh-CN" dirty="0"/>
              <a:t>…</a:t>
            </a:r>
            <a:r>
              <a:rPr lang="zh-CN" altLang="en-US" dirty="0"/>
              <a:t>系统花了系统框图（附上框图从而便于讨论）；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编写</a:t>
            </a:r>
            <a:r>
              <a:rPr lang="en-US" altLang="zh-CN" dirty="0"/>
              <a:t>….</a:t>
            </a:r>
            <a:r>
              <a:rPr lang="zh-CN" altLang="en-US" dirty="0"/>
              <a:t>代码，遇到</a:t>
            </a:r>
            <a:r>
              <a:rPr lang="en-US" altLang="zh-CN" dirty="0"/>
              <a:t>…</a:t>
            </a:r>
            <a:r>
              <a:rPr lang="zh-CN" altLang="en-US" dirty="0"/>
              <a:t>问题；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调研</a:t>
            </a:r>
            <a:r>
              <a:rPr lang="en-US" altLang="zh-CN" dirty="0"/>
              <a:t>….</a:t>
            </a:r>
            <a:r>
              <a:rPr lang="zh-CN" altLang="en-US" dirty="0"/>
              <a:t>方向的文献，得到了</a:t>
            </a:r>
            <a:r>
              <a:rPr lang="en-US" altLang="zh-CN" dirty="0"/>
              <a:t>…..</a:t>
            </a:r>
            <a:r>
              <a:rPr lang="zh-CN" altLang="en-US" dirty="0"/>
              <a:t>启发，进行了</a:t>
            </a:r>
            <a:r>
              <a:rPr lang="en-US" altLang="zh-CN" dirty="0"/>
              <a:t>….</a:t>
            </a:r>
            <a:r>
              <a:rPr lang="zh-CN" altLang="en-US" dirty="0"/>
              <a:t>的总结分类；</a:t>
            </a:r>
            <a:endParaRPr lang="en-US" altLang="zh-CN" dirty="0"/>
          </a:p>
          <a:p>
            <a:r>
              <a:rPr lang="en-US" altLang="zh-CN" dirty="0"/>
              <a:t>- </a:t>
            </a:r>
            <a:r>
              <a:rPr lang="zh-CN" altLang="en-US" dirty="0"/>
              <a:t>准备课程作业</a:t>
            </a:r>
            <a:r>
              <a:rPr lang="en-US" altLang="zh-CN" dirty="0"/>
              <a:t>/</a:t>
            </a:r>
            <a:r>
              <a:rPr lang="zh-CN" altLang="en-US" dirty="0"/>
              <a:t>考试；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424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每个同学将下周的计划总结为一页</a:t>
            </a:r>
            <a:r>
              <a:rPr lang="en-US" altLang="zh-CN" b="1" dirty="0"/>
              <a:t>PPT</a:t>
            </a:r>
            <a:r>
              <a:rPr lang="zh-CN" altLang="en-US" b="1" dirty="0"/>
              <a:t>，应做到具体、具有可操作性。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错误的例子：下周计划吃一个西瓜。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正确的例子：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从</a:t>
            </a:r>
            <a:r>
              <a:rPr lang="en-US" altLang="zh-CN" dirty="0"/>
              <a:t>….</a:t>
            </a:r>
            <a:r>
              <a:rPr lang="zh-CN" altLang="en-US" dirty="0"/>
              <a:t>获取刀子；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以</a:t>
            </a:r>
            <a:r>
              <a:rPr lang="en-US" altLang="zh-CN" dirty="0"/>
              <a:t>…</a:t>
            </a:r>
            <a:r>
              <a:rPr lang="zh-CN" altLang="en-US" dirty="0"/>
              <a:t>方式将西瓜切成</a:t>
            </a:r>
            <a:r>
              <a:rPr lang="en-US" altLang="zh-CN" dirty="0"/>
              <a:t>….</a:t>
            </a:r>
            <a:r>
              <a:rPr lang="zh-CN" altLang="en-US" dirty="0"/>
              <a:t>样子；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zh-CN" altLang="en-US" dirty="0"/>
              <a:t>按照</a:t>
            </a:r>
            <a:r>
              <a:rPr lang="en-US" altLang="zh-CN" dirty="0"/>
              <a:t>….</a:t>
            </a:r>
            <a:r>
              <a:rPr lang="zh-CN" altLang="en-US" dirty="0"/>
              <a:t>规律，安排吃西瓜的时间、地点。</a:t>
            </a:r>
            <a:endParaRPr lang="en-US" altLang="zh-CN" dirty="0"/>
          </a:p>
          <a:p>
            <a:pPr marL="171450" indent="-171450">
              <a:buFontTx/>
              <a:buChar char="-"/>
            </a:pPr>
            <a:r>
              <a:rPr lang="en-US" altLang="zh-CN" dirty="0"/>
              <a:t>…..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27D65-6A24-415C-8558-04F58EB72D7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3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996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3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286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18926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805335" y="6552844"/>
            <a:ext cx="3208020" cy="365125"/>
          </a:xfrm>
        </p:spPr>
        <p:txBody>
          <a:bodyPr/>
          <a:lstStyle/>
          <a:p>
            <a:r>
              <a:rPr lang="en-US" altLang="zh-CN"/>
              <a:t>2021</a:t>
            </a:r>
            <a:r>
              <a:rPr lang="zh-CN" altLang="en-US"/>
              <a:t>年</a:t>
            </a:r>
            <a:r>
              <a:rPr lang="en-US" altLang="zh-CN"/>
              <a:t>04</a:t>
            </a:r>
            <a:r>
              <a:rPr lang="zh-CN" altLang="en-US"/>
              <a:t>月</a:t>
            </a:r>
            <a:r>
              <a:rPr lang="en-US" altLang="zh-CN"/>
              <a:t>25</a:t>
            </a:r>
            <a:r>
              <a:rPr lang="zh-CN" altLang="en-US"/>
              <a:t>日                </a:t>
            </a:r>
            <a:fld id="{AA61C920-E113-4D23-9476-F0ACCB0A9EE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1905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550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王志远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3770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6790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2249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197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912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王志远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7928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658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4051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7233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0035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729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101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831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77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86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398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7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93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D21696BF-5D9D-4AF2-8893-DC16B8ADBE5C}" type="datetimeFigureOut">
              <a:rPr lang="zh-CN" altLang="en-US" smtClean="0"/>
              <a:t>2024/5/13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/>
          <a:lstStyle/>
          <a:p>
            <a:fld id="{29319544-D4A8-4B72-9B7E-825E43A07A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2558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422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97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36B68FF-EB71-4D20-8D80-302131BD5BC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6" t="22602" r="8201" b="20488"/>
          <a:stretch/>
        </p:blipFill>
        <p:spPr>
          <a:xfrm>
            <a:off x="6880241" y="613689"/>
            <a:ext cx="5267155" cy="285814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单乾：上周进展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57" y="658293"/>
            <a:ext cx="11293114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在容器平台，实现了生成倾斜轨道星座的功能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4605C1D3-C0FA-47AE-90E5-F04C9ABC1EFD}"/>
              </a:ext>
            </a:extLst>
          </p:cNvPr>
          <p:cNvSpPr txBox="1"/>
          <p:nvPr/>
        </p:nvSpPr>
        <p:spPr>
          <a:xfrm>
            <a:off x="926309" y="1168550"/>
            <a:ext cx="6093594" cy="1910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通过输入轨道数、每个轨道卫星数、轨道倾角生成星座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当输入的轨道倾角大于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88°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时，认为使用极轨道星座，第一条与最后一条轨道间存在缝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当输入的轨道倾角小于</a:t>
            </a:r>
            <a:r>
              <a:rPr lang="en-US" altLang="zh-CN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88°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时，认为使用倾斜轨道星座，轨道间没有缝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6*11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，倾角</a:t>
            </a:r>
            <a:r>
              <a:rPr lang="en-US" altLang="zh-CN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60°</a:t>
            </a:r>
            <a:r>
              <a:rPr lang="zh-CN" altLang="en-US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，每个轨道上首颗卫星的轨迹如图</a:t>
            </a:r>
            <a:endParaRPr lang="en-US" altLang="zh-CN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28">
            <a:extLst>
              <a:ext uri="{FF2B5EF4-FFF2-40B4-BE49-F238E27FC236}">
                <a16:creationId xmlns:a16="http://schemas.microsoft.com/office/drawing/2014/main" id="{423B9C39-3DCF-4B40-8766-CFBF5FC97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357" y="3244683"/>
            <a:ext cx="11293114" cy="54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在路由软件，尝试实现了基于目的卫星编号生成路由表的功能（有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2FDF28-B1FC-4EB7-8CCB-7F82FF4FD83B}"/>
                  </a:ext>
                </a:extLst>
              </p:cNvPr>
              <p:cNvSpPr txBox="1"/>
              <p:nvPr/>
            </p:nvSpPr>
            <p:spPr>
              <a:xfrm>
                <a:off x="926308" y="3716859"/>
                <a:ext cx="11221088" cy="2760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>
                  <a:lnSpc>
                    <a:spcPct val="120000"/>
                  </a:lnSpc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设当前卫星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，目的卫星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𝑴</m:t>
                    </m:r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个轨道，每个轨道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𝑵</m:t>
                    </m:r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颗卫星</a:t>
                </a:r>
                <a:endPara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n"/>
                  <a:tabLst/>
                  <a:defRPr/>
                </a:pPr>
                <a:r>
                  <a:rPr lang="zh-CN" altLang="en-US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对于极轨道星座（倾斜轨道星座类似），初始化候选下一跳方向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𝛀</m:t>
                    </m:r>
                  </m:oMath>
                </a14:m>
                <a:r>
                  <a:rPr lang="zh-CN" altLang="en-US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为空，按顺序执行：</a:t>
                </a:r>
                <a:endParaRPr lang="en-US" altLang="zh-CN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+mj-lt"/>
                  <a:buAutoNum type="arabicPeriod"/>
                  <a:defRPr/>
                </a:pPr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初始化候选下一跳方向集合</a:t>
                </a:r>
                <a14:m>
                  <m:oMath xmlns:m="http://schemas.openxmlformats.org/officeDocument/2006/math">
                    <m:r>
                      <a:rPr lang="zh-CN" altLang="en-US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𝛀</m:t>
                    </m:r>
                  </m:oMath>
                </a14:m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为空</a:t>
                </a:r>
                <a:endPara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+mj-lt"/>
                  <a:buAutoNum type="arabicPeriod"/>
                  <a:defRPr/>
                </a:pPr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轨间方向：若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sSub>
                      <m:sSubPr>
                        <m:ctrlPr>
                          <a:rPr lang="en-US" altLang="zh-CN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zh-CN" altLang="en-US" sz="1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则向</a:t>
                </a:r>
                <a14:m>
                  <m:oMath xmlns:m="http://schemas.openxmlformats.org/officeDocument/2006/math">
                    <m:r>
                      <a:rPr lang="zh-CN" altLang="en-US" sz="1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𝛀</m:t>
                    </m:r>
                  </m:oMath>
                </a14:m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加入轨道编号增大的方向；若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sSub>
                      <m:sSubPr>
                        <m:ctrlPr>
                          <a:rPr lang="en-US" altLang="zh-CN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𝒙</m:t>
                        </m:r>
                      </m:e>
                      <m:sub>
                        <m:r>
                          <a:rPr lang="en-US" altLang="zh-CN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zh-CN" altLang="en-US" sz="1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则向</a:t>
                </a:r>
                <a14:m>
                  <m:oMath xmlns:m="http://schemas.openxmlformats.org/officeDocument/2006/math">
                    <m:r>
                      <a:rPr lang="zh-CN" altLang="en-US" sz="16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𝛀</m:t>
                    </m:r>
                  </m:oMath>
                </a14:m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加入轨道编号减小的方向</a:t>
                </a:r>
                <a:endPara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+mj-lt"/>
                  <a:buAutoNum type="arabicPeriod"/>
                  <a:defRPr/>
                </a:pPr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轨内方向：</a:t>
                </a:r>
                <a:endPara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+mj-lt"/>
                  <a:buAutoNum type="alphaLcPeriod"/>
                  <a:defRPr/>
                </a:pPr>
                <a:r>
                  <a:rPr lang="zh-CN" altLang="en-US" sz="1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&gt;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：若</a:t>
                </a:r>
                <a:r>
                  <a:rPr lang="en-US" altLang="zh-CN" sz="1400" b="1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≥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𝑵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sz="1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，则向</a:t>
                </a:r>
                <a14:m>
                  <m:oMath xmlns:m="http://schemas.openxmlformats.org/officeDocument/2006/math">
                    <m:r>
                      <a:rPr lang="zh-CN" altLang="en-US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𝛀</m:t>
                    </m:r>
                  </m:oMath>
                </a14:m>
                <a:r>
                  <a:rPr lang="zh-CN" altLang="en-US" sz="1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加入轨内编号减小的方向；若</a:t>
                </a:r>
                <a:r>
                  <a:rPr lang="en-US" altLang="zh-CN" sz="1400" b="1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𝑵</m:t>
                        </m:r>
                      </m:e>
                    </m:d>
                    <m:r>
                      <a:rPr lang="en-US" altLang="zh-CN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sz="1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，则向</a:t>
                </a:r>
                <a14:m>
                  <m:oMath xmlns:m="http://schemas.openxmlformats.org/officeDocument/2006/math">
                    <m:r>
                      <a:rPr lang="zh-CN" altLang="en-US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𝛀</m:t>
                    </m:r>
                  </m:oMath>
                </a14:m>
                <a:r>
                  <a:rPr lang="zh-CN" altLang="en-US" sz="1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加入轨内编号增大的方向</a:t>
                </a:r>
                <a:endParaRPr lang="en-US" altLang="zh-CN" sz="1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57300" lvl="2" indent="-342900">
                  <a:lnSpc>
                    <a:spcPct val="120000"/>
                  </a:lnSpc>
                  <a:buFont typeface="+mj-lt"/>
                  <a:buAutoNum type="alphaLcPeriod"/>
                  <a:defRPr/>
                </a:pPr>
                <a:r>
                  <a:rPr lang="zh-CN" altLang="en-US" sz="1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1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：若</a:t>
                </a:r>
                <a:r>
                  <a:rPr lang="en-US" altLang="zh-CN" sz="1400" b="1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≥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𝑵</m:t>
                        </m:r>
                      </m:e>
                    </m:d>
                    <m:r>
                      <a:rPr lang="en-US" altLang="zh-CN" sz="1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sz="1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，则向</a:t>
                </a:r>
                <a14:m>
                  <m:oMath xmlns:m="http://schemas.openxmlformats.org/officeDocument/2006/math">
                    <m:r>
                      <a:rPr lang="zh-CN" altLang="en-US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𝛀</m:t>
                    </m:r>
                  </m:oMath>
                </a14:m>
                <a:r>
                  <a:rPr lang="zh-CN" altLang="en-US" sz="1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加入轨内编号减小的方向；若</a:t>
                </a:r>
                <a:r>
                  <a:rPr lang="en-US" altLang="zh-CN" sz="1400" b="1" dirty="0">
                    <a:solidFill>
                      <a:prstClr val="black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4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d>
                      <m:dPr>
                        <m:begChr m:val="⌊"/>
                        <m:endChr m:val=""/>
                        <m:ctrlP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𝑵</m:t>
                        </m:r>
                      </m:e>
                    </m:d>
                    <m:r>
                      <a:rPr lang="en-US" altLang="zh-CN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/</m:t>
                    </m:r>
                    <m:d>
                      <m:dPr>
                        <m:begChr m:val=""/>
                        <m:endChr m:val="⌋"/>
                        <m:ctrlP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en-US" altLang="zh-CN" sz="1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sz="1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，则向</a:t>
                </a:r>
                <a14:m>
                  <m:oMath xmlns:m="http://schemas.openxmlformats.org/officeDocument/2006/math">
                    <m:r>
                      <a:rPr lang="zh-CN" altLang="en-US" sz="1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𝛀</m:t>
                    </m:r>
                  </m:oMath>
                </a14:m>
                <a:r>
                  <a:rPr lang="zh-CN" altLang="en-US" sz="14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加入轨内编号增大的方向</a:t>
                </a:r>
                <a:endParaRPr lang="en-US" altLang="zh-CN" sz="14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800100" lvl="1" indent="-342900">
                  <a:lnSpc>
                    <a:spcPct val="120000"/>
                  </a:lnSpc>
                  <a:buFont typeface="+mj-lt"/>
                  <a:buAutoNum type="arabicPeriod"/>
                  <a:defRPr/>
                </a:pPr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最终取</a:t>
                </a:r>
                <a14:m>
                  <m:oMath xmlns:m="http://schemas.openxmlformats.org/officeDocument/2006/math">
                    <m:r>
                      <a:rPr lang="zh-CN" altLang="en-US" sz="16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𝛀</m:t>
                    </m:r>
                  </m:oMath>
                </a14:m>
                <a:r>
                  <a:rPr lang="zh-CN" altLang="en-US" sz="1600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中的所有方向为候选下</a:t>
                </a:r>
                <a:r>
                  <a:rPr lang="zh-CN" altLang="en-US" sz="1600" b="1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一跳方向，找到对应方向的接口并指定为下一跳</a:t>
                </a:r>
                <a:endParaRPr lang="en-US" altLang="zh-CN" sz="1600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b="1" dirty="0">
                    <a:solidFill>
                      <a:prstClr val="black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如此可实现数据包转发路径的</a:t>
                </a:r>
                <a:r>
                  <a:rPr lang="zh-CN" altLang="en-US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跳数最小</a:t>
                </a:r>
                <a:endPara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F2FDF28-B1FC-4EB7-8CCB-7F82FF4FD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308" y="3716859"/>
                <a:ext cx="11221088" cy="2760307"/>
              </a:xfrm>
              <a:prstGeom prst="rect">
                <a:avLst/>
              </a:prstGeom>
              <a:blipFill>
                <a:blip r:embed="rId4"/>
                <a:stretch>
                  <a:fillRect l="-380" t="-221" b="-26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04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2484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1" dirty="0">
                <a:solidFill>
                  <a:srgbClr val="A3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单乾：下周计划</a:t>
            </a:r>
          </a:p>
        </p:txBody>
      </p:sp>
      <p:sp>
        <p:nvSpPr>
          <p:cNvPr id="110" name="文本框 28">
            <a:extLst>
              <a:ext uri="{FF2B5EF4-FFF2-40B4-BE49-F238E27FC236}">
                <a16:creationId xmlns:a16="http://schemas.microsoft.com/office/drawing/2014/main" id="{794AE73C-EC2A-4491-9CBA-DC8E8F671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75" y="624840"/>
            <a:ext cx="11046100" cy="3079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50000"/>
              </a:lnSpc>
            </a:pP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修复基于目的卫星编号生成路由表功能中的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bug</a:t>
            </a: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在最小跳数转发路径的基础上，找到最小</a:t>
            </a:r>
            <a:r>
              <a:rPr lang="en-US" altLang="zh-CN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cost</a:t>
            </a:r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的转发路径，并以此路径生成路由表</a:t>
            </a:r>
            <a:endParaRPr lang="en-US" altLang="zh-CN" sz="20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sz="22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9819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511"/>
    </mc:Choice>
    <mc:Fallback xmlns="">
      <p:transition spd="slow" advTm="6051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24240</TotalTime>
  <Words>522</Words>
  <Application>Microsoft Office PowerPoint</Application>
  <PresentationFormat>宽屏</PresentationFormat>
  <Paragraphs>40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微软雅黑</vt:lpstr>
      <vt:lpstr>等线 Light</vt:lpstr>
      <vt:lpstr>Cambria Math</vt:lpstr>
      <vt:lpstr>Calibri Light</vt:lpstr>
      <vt:lpstr>Wingdings</vt:lpstr>
      <vt:lpstr>等线</vt:lpstr>
      <vt:lpstr>Calibri</vt:lpstr>
      <vt:lpstr>Office 主题​​</vt:lpstr>
      <vt:lpstr>1_Office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Zhiyuan Wang</dc:creator>
  <cp:lastModifiedBy>Locksoyev S</cp:lastModifiedBy>
  <cp:revision>5231</cp:revision>
  <dcterms:created xsi:type="dcterms:W3CDTF">2021-04-27T06:14:59Z</dcterms:created>
  <dcterms:modified xsi:type="dcterms:W3CDTF">2024-05-13T07:38:27Z</dcterms:modified>
</cp:coreProperties>
</file>