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2" r:id="rId2"/>
  </p:sldMasterIdLst>
  <p:notesMasterIdLst>
    <p:notesMasterId r:id="rId5"/>
  </p:notesMasterIdLst>
  <p:sldIdLst>
    <p:sldId id="734" r:id="rId3"/>
    <p:sldId id="735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Cambria Math" panose="02040503050406030204" pitchFamily="18" charset="0"/>
      <p:regular r:id="rId12"/>
    </p:embeddedFont>
    <p:embeddedFont>
      <p:font typeface="等线" panose="02010600030101010101" pitchFamily="2" charset="-122"/>
      <p:regular r:id="rId13"/>
      <p:bold r:id="rId14"/>
    </p:embeddedFont>
    <p:embeddedFont>
      <p:font typeface="等线 Light" panose="02010600030101010101" pitchFamily="2" charset="-122"/>
      <p:regular r:id="rId15"/>
    </p:embeddedFont>
    <p:embeddedFont>
      <p:font typeface="微软雅黑" panose="020B0503020204020204" pitchFamily="34" charset="-122"/>
      <p:regular r:id="rId16"/>
      <p:bold r:id="rId1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iyuan Wang" initials="ZW" lastIdx="2" clrIdx="0">
    <p:extLst>
      <p:ext uri="{19B8F6BF-5375-455C-9EA6-DF929625EA0E}">
        <p15:presenceInfo xmlns:p15="http://schemas.microsoft.com/office/powerpoint/2012/main" userId="Zhiyuan W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8A042"/>
    <a:srgbClr val="E9E9F3"/>
    <a:srgbClr val="F9E6E6"/>
    <a:srgbClr val="A30000"/>
    <a:srgbClr val="006000"/>
    <a:srgbClr val="262686"/>
    <a:srgbClr val="EA700E"/>
    <a:srgbClr val="E2F0D9"/>
    <a:srgbClr val="F79646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F64BF-33B9-403C-820F-4BE3480DC859}" v="1" dt="2022-10-24T01:48:58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75736" autoAdjust="0"/>
  </p:normalViewPr>
  <p:slideViewPr>
    <p:cSldViewPr snapToGrid="0">
      <p:cViewPr>
        <p:scale>
          <a:sx n="75" d="100"/>
          <a:sy n="75" d="100"/>
        </p:scale>
        <p:origin x="1770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microsoft.com/office/2015/10/relationships/revisionInfo" Target="revisionInfo.xml"/><Relationship Id="rId10" Type="http://schemas.openxmlformats.org/officeDocument/2006/relationships/font" Target="fonts/font5.fntdata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BB8BC-8762-4041-80E2-555111F66107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27D65-6A24-415C-8558-04F58EB72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578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每个同学将进展总结成一页</a:t>
            </a:r>
            <a:r>
              <a:rPr lang="en-US" altLang="zh-CN" b="1" dirty="0"/>
              <a:t>PPT</a:t>
            </a:r>
            <a:r>
              <a:rPr lang="zh-CN" altLang="en-US" b="1" dirty="0"/>
              <a:t>，做到逐条列举、高度凝炼、图文结合（如果有示意图或实验图）。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进展可以是</a:t>
            </a:r>
            <a:r>
              <a:rPr lang="en-US" altLang="zh-CN" dirty="0"/>
              <a:t>:</a:t>
            </a:r>
          </a:p>
          <a:p>
            <a:pPr marL="171450" indent="-171450">
              <a:buFontTx/>
              <a:buChar char="-"/>
            </a:pPr>
            <a:r>
              <a:rPr lang="zh-CN" altLang="en-US" dirty="0"/>
              <a:t>针对</a:t>
            </a:r>
            <a:r>
              <a:rPr lang="en-US" altLang="zh-CN" dirty="0"/>
              <a:t>….</a:t>
            </a:r>
            <a:r>
              <a:rPr lang="zh-CN" altLang="en-US" dirty="0"/>
              <a:t>进行了</a:t>
            </a:r>
            <a:r>
              <a:rPr lang="en-US" altLang="zh-CN" dirty="0"/>
              <a:t>…</a:t>
            </a:r>
            <a:r>
              <a:rPr lang="zh-CN" altLang="en-US" dirty="0"/>
              <a:t>实验（附上实验结果图从而便于讨论）；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面向</a:t>
            </a:r>
            <a:r>
              <a:rPr lang="en-US" altLang="zh-CN" dirty="0"/>
              <a:t>…</a:t>
            </a:r>
            <a:r>
              <a:rPr lang="zh-CN" altLang="en-US" dirty="0"/>
              <a:t>系统花了系统框图（附上框图从而便于讨论）；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编写</a:t>
            </a:r>
            <a:r>
              <a:rPr lang="en-US" altLang="zh-CN" dirty="0"/>
              <a:t>….</a:t>
            </a:r>
            <a:r>
              <a:rPr lang="zh-CN" altLang="en-US" dirty="0"/>
              <a:t>代码，遇到</a:t>
            </a:r>
            <a:r>
              <a:rPr lang="en-US" altLang="zh-CN" dirty="0"/>
              <a:t>…</a:t>
            </a:r>
            <a:r>
              <a:rPr lang="zh-CN" altLang="en-US" dirty="0"/>
              <a:t>问题；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调研</a:t>
            </a:r>
            <a:r>
              <a:rPr lang="en-US" altLang="zh-CN" dirty="0"/>
              <a:t>….</a:t>
            </a:r>
            <a:r>
              <a:rPr lang="zh-CN" altLang="en-US" dirty="0"/>
              <a:t>方向的文献，得到了</a:t>
            </a:r>
            <a:r>
              <a:rPr lang="en-US" altLang="zh-CN" dirty="0"/>
              <a:t>…..</a:t>
            </a:r>
            <a:r>
              <a:rPr lang="zh-CN" altLang="en-US" dirty="0"/>
              <a:t>启发，进行了</a:t>
            </a:r>
            <a:r>
              <a:rPr lang="en-US" altLang="zh-CN" dirty="0"/>
              <a:t>….</a:t>
            </a:r>
            <a:r>
              <a:rPr lang="zh-CN" altLang="en-US" dirty="0"/>
              <a:t>的总结分类；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准备课程作业</a:t>
            </a:r>
            <a:r>
              <a:rPr lang="en-US" altLang="zh-CN" dirty="0"/>
              <a:t>/</a:t>
            </a:r>
            <a:r>
              <a:rPr lang="zh-CN" altLang="en-US" dirty="0"/>
              <a:t>考试；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27D65-6A24-415C-8558-04F58EB72D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2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每个同学将下周的计划总结为一页</a:t>
            </a:r>
            <a:r>
              <a:rPr lang="en-US" altLang="zh-CN" b="1" dirty="0"/>
              <a:t>PPT</a:t>
            </a:r>
            <a:r>
              <a:rPr lang="zh-CN" altLang="en-US" b="1" dirty="0"/>
              <a:t>，应做到具体、具有可操作性。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错误的例子：下周计划吃一个西瓜。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正确的例子：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从</a:t>
            </a:r>
            <a:r>
              <a:rPr lang="en-US" altLang="zh-CN" dirty="0"/>
              <a:t>….</a:t>
            </a:r>
            <a:r>
              <a:rPr lang="zh-CN" altLang="en-US" dirty="0"/>
              <a:t>获取刀子；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以</a:t>
            </a:r>
            <a:r>
              <a:rPr lang="en-US" altLang="zh-CN" dirty="0"/>
              <a:t>…</a:t>
            </a:r>
            <a:r>
              <a:rPr lang="zh-CN" altLang="en-US" dirty="0"/>
              <a:t>方式将西瓜切成</a:t>
            </a:r>
            <a:r>
              <a:rPr lang="en-US" altLang="zh-CN" dirty="0"/>
              <a:t>….</a:t>
            </a:r>
            <a:r>
              <a:rPr lang="zh-CN" altLang="en-US" dirty="0"/>
              <a:t>样子；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按照</a:t>
            </a:r>
            <a:r>
              <a:rPr lang="en-US" altLang="zh-CN" dirty="0"/>
              <a:t>….</a:t>
            </a:r>
            <a:r>
              <a:rPr lang="zh-CN" altLang="en-US" dirty="0"/>
              <a:t>规律，安排吃西瓜的时间、地点。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en-US" altLang="zh-CN" dirty="0"/>
              <a:t>…..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27D65-6A24-415C-8558-04F58EB72D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83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99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38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286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805335" y="6552844"/>
            <a:ext cx="3208020" cy="365125"/>
          </a:xfrm>
        </p:spPr>
        <p:txBody>
          <a:bodyPr/>
          <a:lstStyle/>
          <a:p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04</a:t>
            </a:r>
            <a:r>
              <a:rPr lang="zh-CN" altLang="en-US"/>
              <a:t>月</a:t>
            </a:r>
            <a:r>
              <a:rPr lang="en-US" altLang="zh-CN"/>
              <a:t>25</a:t>
            </a:r>
            <a:r>
              <a:rPr lang="zh-CN" altLang="en-US"/>
              <a:t>日                </a:t>
            </a:r>
            <a:fld id="{AA61C920-E113-4D23-9476-F0ACCB0A9EE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892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805335" y="6552844"/>
            <a:ext cx="3208020" cy="365125"/>
          </a:xfrm>
        </p:spPr>
        <p:txBody>
          <a:bodyPr/>
          <a:lstStyle/>
          <a:p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04</a:t>
            </a:r>
            <a:r>
              <a:rPr lang="zh-CN" altLang="en-US"/>
              <a:t>月</a:t>
            </a:r>
            <a:r>
              <a:rPr lang="en-US" altLang="zh-CN"/>
              <a:t>25</a:t>
            </a:r>
            <a:r>
              <a:rPr lang="zh-CN" altLang="en-US"/>
              <a:t>日                </a:t>
            </a:r>
            <a:fld id="{AA61C920-E113-4D23-9476-F0ACCB0A9EE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905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550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王志远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770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679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224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91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王志远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9283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6588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405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7233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0035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7729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01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83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77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86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98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76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93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55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7422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单乾：上周进展</a:t>
            </a:r>
          </a:p>
        </p:txBody>
      </p:sp>
      <p:sp>
        <p:nvSpPr>
          <p:cNvPr id="110" name="文本框 28">
            <a:extLst>
              <a:ext uri="{FF2B5EF4-FFF2-40B4-BE49-F238E27FC236}">
                <a16:creationId xmlns:a16="http://schemas.microsoft.com/office/drawing/2014/main" id="{794AE73C-EC2A-4491-9CBA-DC8E8F671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74" y="624840"/>
            <a:ext cx="8753413" cy="54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修改负载感知功能的实现方式，将主要功能下放到内核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4605C1D3-C0FA-47AE-90E5-F04C9ABC1EFD}"/>
              </a:ext>
            </a:extLst>
          </p:cNvPr>
          <p:cNvSpPr txBox="1"/>
          <p:nvPr/>
        </p:nvSpPr>
        <p:spPr>
          <a:xfrm>
            <a:off x="1104726" y="1140593"/>
            <a:ext cx="5474339" cy="3284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调研了内核中的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网络命名空间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不同容器有着独立的网络命名空间，以实现协议栈的隔离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内核中的数据结构：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net</a:t>
            </a:r>
          </a:p>
          <a:p>
            <a:pPr marL="68580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一个容器对应一个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net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实现了各容器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在内核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独立地记录负载状态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68580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新增负载感知相关成员变量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在转发数据包时新增控制逻辑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达到效果：减少</a:t>
            </a:r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netlink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消息数量、提高反应速度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CBDF0A-B08D-4AD3-BC60-C79B5A696242}"/>
              </a:ext>
            </a:extLst>
          </p:cNvPr>
          <p:cNvSpPr/>
          <p:nvPr/>
        </p:nvSpPr>
        <p:spPr>
          <a:xfrm>
            <a:off x="6518022" y="1192120"/>
            <a:ext cx="2274848" cy="343492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用户空间程序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DB2CE84-1FEE-4923-8739-687FB4E42488}"/>
              </a:ext>
            </a:extLst>
          </p:cNvPr>
          <p:cNvSpPr/>
          <p:nvPr/>
        </p:nvSpPr>
        <p:spPr>
          <a:xfrm>
            <a:off x="6518021" y="1192120"/>
            <a:ext cx="2274849" cy="390949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终止 5">
            <a:extLst>
              <a:ext uri="{FF2B5EF4-FFF2-40B4-BE49-F238E27FC236}">
                <a16:creationId xmlns:a16="http://schemas.microsoft.com/office/drawing/2014/main" id="{EA4285C1-D65E-429F-B2CB-604E3F303B40}"/>
              </a:ext>
            </a:extLst>
          </p:cNvPr>
          <p:cNvSpPr/>
          <p:nvPr/>
        </p:nvSpPr>
        <p:spPr>
          <a:xfrm>
            <a:off x="6745071" y="1620452"/>
            <a:ext cx="1795347" cy="360000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协议开始运行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CE584EB-75AC-4477-AF27-9391E0BA4D4E}"/>
                  </a:ext>
                </a:extLst>
              </p:cNvPr>
              <p:cNvSpPr/>
              <p:nvPr/>
            </p:nvSpPr>
            <p:spPr>
              <a:xfrm>
                <a:off x="6745071" y="2166892"/>
                <a:ext cx="1795347" cy="36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输入参数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𝜹</m:t>
                    </m:r>
                  </m:oMath>
                </a14:m>
                <a:endParaRPr lang="en-US" altLang="zh-CN" sz="1400" b="1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CE584EB-75AC-4477-AF27-9391E0BA4D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071" y="2166892"/>
                <a:ext cx="1795347" cy="360000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>
            <a:extLst>
              <a:ext uri="{FF2B5EF4-FFF2-40B4-BE49-F238E27FC236}">
                <a16:creationId xmlns:a16="http://schemas.microsoft.com/office/drawing/2014/main" id="{4A0F4A02-4BB8-44A9-A2A0-DF7B86EBA9B9}"/>
              </a:ext>
            </a:extLst>
          </p:cNvPr>
          <p:cNvSpPr/>
          <p:nvPr/>
        </p:nvSpPr>
        <p:spPr>
          <a:xfrm>
            <a:off x="9594034" y="1192120"/>
            <a:ext cx="2274848" cy="343492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内核空间协议栈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EFF8BA1-3EB7-4B73-BB00-8286093C5F80}"/>
              </a:ext>
            </a:extLst>
          </p:cNvPr>
          <p:cNvSpPr/>
          <p:nvPr/>
        </p:nvSpPr>
        <p:spPr>
          <a:xfrm>
            <a:off x="9594033" y="1192119"/>
            <a:ext cx="2274849" cy="386947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B69594F1-4E84-48EC-A601-A16D32A00EFA}"/>
                  </a:ext>
                </a:extLst>
              </p:cNvPr>
              <p:cNvSpPr/>
              <p:nvPr/>
            </p:nvSpPr>
            <p:spPr>
              <a:xfrm>
                <a:off x="9827432" y="2166892"/>
                <a:ext cx="1795347" cy="36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接受参数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𝜹</m:t>
                    </m:r>
                  </m:oMath>
                </a14:m>
                <a:endParaRPr lang="en-US" altLang="zh-CN" sz="1400" b="1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B69594F1-4E84-48EC-A601-A16D32A00E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432" y="2166892"/>
                <a:ext cx="1795347" cy="360000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BA03F64-245A-46E1-80BE-374E045D55F6}"/>
              </a:ext>
            </a:extLst>
          </p:cNvPr>
          <p:cNvCxnSpPr>
            <a:stCxn id="7" idx="3"/>
            <a:endCxn id="47" idx="1"/>
          </p:cNvCxnSpPr>
          <p:nvPr/>
        </p:nvCxnSpPr>
        <p:spPr>
          <a:xfrm>
            <a:off x="8540418" y="2346892"/>
            <a:ext cx="1287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FD21320-B48D-4590-81D1-BD586A8F302C}"/>
              </a:ext>
            </a:extLst>
          </p:cNvPr>
          <p:cNvSpPr txBox="1"/>
          <p:nvPr/>
        </p:nvSpPr>
        <p:spPr>
          <a:xfrm>
            <a:off x="8709768" y="1860302"/>
            <a:ext cx="958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netlink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1151A6B-6F77-48AD-9C81-2ECD51A9265D}"/>
              </a:ext>
            </a:extLst>
          </p:cNvPr>
          <p:cNvSpPr/>
          <p:nvPr/>
        </p:nvSpPr>
        <p:spPr>
          <a:xfrm>
            <a:off x="9827432" y="2844376"/>
            <a:ext cx="1795347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收发网络数据包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7C9CF2A-C1A7-4200-888C-D321A2E0BCDD}"/>
              </a:ext>
            </a:extLst>
          </p:cNvPr>
          <p:cNvSpPr/>
          <p:nvPr/>
        </p:nvSpPr>
        <p:spPr>
          <a:xfrm>
            <a:off x="9821081" y="4459511"/>
            <a:ext cx="1795347" cy="5031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发送当前所有星间链路队列占用率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955E5066-5302-4D1F-953A-4FA214CE8A18}"/>
              </a:ext>
            </a:extLst>
          </p:cNvPr>
          <p:cNvGrpSpPr/>
          <p:nvPr/>
        </p:nvGrpSpPr>
        <p:grpSpPr>
          <a:xfrm>
            <a:off x="9821082" y="3415054"/>
            <a:ext cx="1795347" cy="622245"/>
            <a:chOff x="5967758" y="3584622"/>
            <a:chExt cx="1795347" cy="622245"/>
          </a:xfrm>
        </p:grpSpPr>
        <p:sp>
          <p:nvSpPr>
            <p:cNvPr id="11" name="流程图: 决策 10">
              <a:extLst>
                <a:ext uri="{FF2B5EF4-FFF2-40B4-BE49-F238E27FC236}">
                  <a16:creationId xmlns:a16="http://schemas.microsoft.com/office/drawing/2014/main" id="{151ACB32-5737-4A2E-8DC9-3842BF8E4BB8}"/>
                </a:ext>
              </a:extLst>
            </p:cNvPr>
            <p:cNvSpPr/>
            <p:nvPr/>
          </p:nvSpPr>
          <p:spPr>
            <a:xfrm>
              <a:off x="5967758" y="3584622"/>
              <a:ext cx="1795347" cy="622245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E108F4F3-D7DF-40F4-B140-A1C38E4A4AA3}"/>
                    </a:ext>
                  </a:extLst>
                </p:cNvPr>
                <p:cNvSpPr txBox="1"/>
                <p:nvPr/>
              </p:nvSpPr>
              <p:spPr>
                <a:xfrm>
                  <a:off x="6215018" y="3747800"/>
                  <a:ext cx="131352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Δ</m:t>
                      </m:r>
                    </m:oMath>
                  </a14:m>
                  <a:r>
                    <a:rPr lang="en-US" altLang="zh-CN" sz="1400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(</a:t>
                  </a:r>
                  <a:r>
                    <a:rPr lang="zh-CN" altLang="en-US" sz="1400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占用率</a:t>
                  </a:r>
                  <a:r>
                    <a:rPr lang="en-US" altLang="zh-CN" sz="1400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) &gt; 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𝜹</m:t>
                      </m:r>
                    </m:oMath>
                  </a14:m>
                  <a:endParaRPr lang="zh-CN" altLang="en-US" sz="1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E108F4F3-D7DF-40F4-B140-A1C38E4A4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5018" y="3747800"/>
                  <a:ext cx="1313525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D9C59FDE-9137-4DE0-BF38-C2D86E6E4E7E}"/>
              </a:ext>
            </a:extLst>
          </p:cNvPr>
          <p:cNvCxnSpPr>
            <a:cxnSpLocks/>
            <a:stCxn id="11" idx="1"/>
            <a:endCxn id="52" idx="1"/>
          </p:cNvCxnSpPr>
          <p:nvPr/>
        </p:nvCxnSpPr>
        <p:spPr>
          <a:xfrm rot="10800000" flipH="1">
            <a:off x="9821082" y="3024377"/>
            <a:ext cx="6350" cy="701801"/>
          </a:xfrm>
          <a:prstGeom prst="bentConnector3">
            <a:avLst>
              <a:gd name="adj1" fmla="val -676097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D1E97457-6B84-4B22-816C-2E385B3A2F08}"/>
              </a:ext>
            </a:extLst>
          </p:cNvPr>
          <p:cNvSpPr txBox="1"/>
          <p:nvPr/>
        </p:nvSpPr>
        <p:spPr>
          <a:xfrm>
            <a:off x="8697446" y="3221208"/>
            <a:ext cx="998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9C0B712-3E8A-4F00-93F5-AE9C6FF17967}"/>
              </a:ext>
            </a:extLst>
          </p:cNvPr>
          <p:cNvCxnSpPr>
            <a:cxnSpLocks/>
            <a:stCxn id="52" idx="2"/>
            <a:endCxn id="11" idx="0"/>
          </p:cNvCxnSpPr>
          <p:nvPr/>
        </p:nvCxnSpPr>
        <p:spPr>
          <a:xfrm flipH="1">
            <a:off x="10718756" y="3204376"/>
            <a:ext cx="6350" cy="2106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E7EF35E-0F5E-42C0-AEA7-03EB66558BEB}"/>
              </a:ext>
            </a:extLst>
          </p:cNvPr>
          <p:cNvCxnSpPr>
            <a:cxnSpLocks/>
            <a:stCxn id="11" idx="2"/>
            <a:endCxn id="54" idx="0"/>
          </p:cNvCxnSpPr>
          <p:nvPr/>
        </p:nvCxnSpPr>
        <p:spPr>
          <a:xfrm flipH="1">
            <a:off x="10718755" y="4037299"/>
            <a:ext cx="1" cy="4222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D9FA3E43-2E8F-4067-A45E-0C43E816A2BA}"/>
              </a:ext>
            </a:extLst>
          </p:cNvPr>
          <p:cNvCxnSpPr>
            <a:cxnSpLocks/>
            <a:stCxn id="54" idx="2"/>
            <a:endCxn id="52" idx="3"/>
          </p:cNvCxnSpPr>
          <p:nvPr/>
        </p:nvCxnSpPr>
        <p:spPr>
          <a:xfrm rot="5400000" flipH="1" flipV="1">
            <a:off x="10201632" y="3541499"/>
            <a:ext cx="1938270" cy="904024"/>
          </a:xfrm>
          <a:prstGeom prst="bentConnector4">
            <a:avLst>
              <a:gd name="adj1" fmla="val -11794"/>
              <a:gd name="adj2" fmla="val 14625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BCFCB1A3-10DD-4A7B-A06A-2CA73E03E86C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>
            <a:off x="10725106" y="2526892"/>
            <a:ext cx="0" cy="3174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F2A4A6D-65EC-4A6A-939E-4EA2DEF36FFC}"/>
              </a:ext>
            </a:extLst>
          </p:cNvPr>
          <p:cNvSpPr txBox="1"/>
          <p:nvPr/>
        </p:nvSpPr>
        <p:spPr>
          <a:xfrm>
            <a:off x="10393448" y="4069773"/>
            <a:ext cx="998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4762C8F8-5225-4CC7-AEAB-B529531C832E}"/>
              </a:ext>
            </a:extLst>
          </p:cNvPr>
          <p:cNvSpPr/>
          <p:nvPr/>
        </p:nvSpPr>
        <p:spPr>
          <a:xfrm>
            <a:off x="6745071" y="4459510"/>
            <a:ext cx="1795347" cy="5031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修改路由软件配置、路由重计算</a:t>
            </a:r>
            <a:endParaRPr lang="en-US" altLang="zh-CN" sz="1400" b="1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2253CEE-5657-493C-AD70-1A0ABF1785BF}"/>
              </a:ext>
            </a:extLst>
          </p:cNvPr>
          <p:cNvCxnSpPr>
            <a:cxnSpLocks/>
            <a:stCxn id="54" idx="1"/>
            <a:endCxn id="113" idx="3"/>
          </p:cNvCxnSpPr>
          <p:nvPr/>
        </p:nvCxnSpPr>
        <p:spPr>
          <a:xfrm flipH="1" flipV="1">
            <a:off x="8540418" y="4711078"/>
            <a:ext cx="128066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8AD00C9E-36A6-4F8F-B45A-F73934799CCA}"/>
              </a:ext>
            </a:extLst>
          </p:cNvPr>
          <p:cNvSpPr txBox="1"/>
          <p:nvPr/>
        </p:nvSpPr>
        <p:spPr>
          <a:xfrm>
            <a:off x="8748068" y="4187858"/>
            <a:ext cx="890767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netlink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79D46B7C-53E5-4C7E-B276-38525C1681D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642745" y="1980452"/>
            <a:ext cx="0" cy="186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592D75F1-E93B-4561-AA05-47A1F3BBA525}"/>
              </a:ext>
            </a:extLst>
          </p:cNvPr>
          <p:cNvCxnSpPr>
            <a:cxnSpLocks/>
          </p:cNvCxnSpPr>
          <p:nvPr/>
        </p:nvCxnSpPr>
        <p:spPr>
          <a:xfrm flipV="1">
            <a:off x="5297715" y="2383522"/>
            <a:ext cx="4992914" cy="1045477"/>
          </a:xfrm>
          <a:prstGeom prst="straightConnector1">
            <a:avLst/>
          </a:prstGeom>
          <a:ln w="28575">
            <a:solidFill>
              <a:srgbClr val="68A0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10CED6DE-5A80-4BA7-A91F-A87420F1721C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4876800" y="3732121"/>
            <a:ext cx="5191542" cy="15388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28">
            <a:extLst>
              <a:ext uri="{FF2B5EF4-FFF2-40B4-BE49-F238E27FC236}">
                <a16:creationId xmlns:a16="http://schemas.microsoft.com/office/drawing/2014/main" id="{831FC0A2-6087-466F-82E9-367D4A288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707" y="4390601"/>
            <a:ext cx="4770007" cy="54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正进行协议性能测试（未完成）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D95788E3-E0A1-47A5-8D05-16F8A85E8251}"/>
                  </a:ext>
                </a:extLst>
              </p:cNvPr>
              <p:cNvSpPr txBox="1"/>
              <p:nvPr/>
            </p:nvSpPr>
            <p:spPr>
              <a:xfrm>
                <a:off x="1105660" y="4906354"/>
                <a:ext cx="8709070" cy="230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记录传输成功率、端到端时延、协议通告开销</a:t>
                </a:r>
                <a:endParaRPr lang="en-US" altLang="zh-CN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</a:t>
                </a:r>
                <a:r>
                  <a:rPr lang="en-US" altLang="zh-CN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：虚拟机</a:t>
                </a:r>
                <a:r>
                  <a:rPr lang="zh-CN" altLang="en-US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磁盘空间不足（？）</a:t>
                </a:r>
                <a:r>
                  <a:rPr lang="zh-CN" altLang="en-US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，在某些情况下无法容纳所有容器的容器层</a:t>
                </a:r>
                <a:endParaRPr lang="en-US" altLang="zh-CN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685800" marR="0" lvl="0" indent="-28575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解决：为虚拟机新增一块虚拟磁盘（挂载时搞出了问题）</a:t>
                </a:r>
                <a:endParaRPr lang="en-US" altLang="zh-CN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</a:t>
                </a:r>
                <a:r>
                  <a:rPr lang="en-US" altLang="zh-CN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：在参数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𝒏</m:t>
                    </m:r>
                    <m:r>
                      <a:rPr lang="en-US" altLang="zh-CN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𝟎</m:t>
                    </m:r>
                  </m:oMath>
                </a14:m>
                <a:r>
                  <a:rPr lang="zh-CN" altLang="en-US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（不通告链路状态）时，仍</a:t>
                </a:r>
                <a:r>
                  <a:rPr lang="zh-CN" altLang="en-US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检测到了协议通告开销</a:t>
                </a:r>
                <a:endPara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685800" marR="0" lvl="0" indent="-28575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解决：可能是协议通告开销统计程序有错，也可能是路由软件有错，需定位</a:t>
                </a:r>
                <a:endParaRPr lang="en-US" altLang="zh-CN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685800" marR="0" lvl="0" indent="-28575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altLang="zh-CN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D95788E3-E0A1-47A5-8D05-16F8A85E8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660" y="4906354"/>
                <a:ext cx="8709070" cy="2307876"/>
              </a:xfrm>
              <a:prstGeom prst="rect">
                <a:avLst/>
              </a:prstGeom>
              <a:blipFill>
                <a:blip r:embed="rId6"/>
                <a:stretch>
                  <a:fillRect l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04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11"/>
    </mc:Choice>
    <mc:Fallback xmlns="">
      <p:transition spd="slow" advTm="6051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单乾：下周计划</a:t>
            </a:r>
          </a:p>
        </p:txBody>
      </p:sp>
      <p:sp>
        <p:nvSpPr>
          <p:cNvPr id="110" name="文本框 28">
            <a:extLst>
              <a:ext uri="{FF2B5EF4-FFF2-40B4-BE49-F238E27FC236}">
                <a16:creationId xmlns:a16="http://schemas.microsoft.com/office/drawing/2014/main" id="{794AE73C-EC2A-4491-9CBA-DC8E8F671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75" y="624840"/>
            <a:ext cx="11046100" cy="3079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参照相关技术博客，尽快解决存储空间的问题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继续进行协议性能测试，并绘制结果图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中远期：与鲁大师的仿真平台进行适配；在路由软件中实现</a:t>
            </a:r>
            <a:r>
              <a:rPr lang="en-US" altLang="zh-CN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ELB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OPSPF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等基线方法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819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11"/>
    </mc:Choice>
    <mc:Fallback xmlns="">
      <p:transition spd="slow" advTm="60511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23655</TotalTime>
  <Words>453</Words>
  <Application>Microsoft Office PowerPoint</Application>
  <PresentationFormat>宽屏</PresentationFormat>
  <Paragraphs>55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Calibri Light</vt:lpstr>
      <vt:lpstr>Wingdings</vt:lpstr>
      <vt:lpstr>等线</vt:lpstr>
      <vt:lpstr>Calibri</vt:lpstr>
      <vt:lpstr>Arial</vt:lpstr>
      <vt:lpstr>微软雅黑</vt:lpstr>
      <vt:lpstr>等线 Light</vt:lpstr>
      <vt:lpstr>Cambria Math</vt:lpstr>
      <vt:lpstr>Office 主题​​</vt:lpstr>
      <vt:lpstr>1_Office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Zhiyuan Wang</dc:creator>
  <cp:lastModifiedBy>Locksoyev S</cp:lastModifiedBy>
  <cp:revision>5112</cp:revision>
  <dcterms:created xsi:type="dcterms:W3CDTF">2021-04-27T06:14:59Z</dcterms:created>
  <dcterms:modified xsi:type="dcterms:W3CDTF">2024-01-15T08:34:12Z</dcterms:modified>
</cp:coreProperties>
</file>