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2" r:id="rId2"/>
  </p:sldMasterIdLst>
  <p:notesMasterIdLst>
    <p:notesMasterId r:id="rId5"/>
  </p:notesMasterIdLst>
  <p:sldIdLst>
    <p:sldId id="734" r:id="rId3"/>
    <p:sldId id="735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Cambria Math" panose="02040503050406030204" pitchFamily="18" charset="0"/>
      <p:regular r:id="rId12"/>
    </p:embeddedFont>
    <p:embeddedFont>
      <p:font typeface="等线" panose="02010600030101010101" pitchFamily="2" charset="-122"/>
      <p:regular r:id="rId13"/>
      <p:bold r:id="rId14"/>
    </p:embeddedFont>
    <p:embeddedFont>
      <p:font typeface="等线 Light" panose="02010600030101010101" pitchFamily="2" charset="-122"/>
      <p:regular r:id="rId15"/>
    </p:embeddedFont>
    <p:embeddedFont>
      <p:font typeface="微软雅黑" panose="020B0503020204020204" pitchFamily="34" charset="-122"/>
      <p:regular r:id="rId16"/>
      <p:bold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iyuan Wang" initials="ZW" lastIdx="2" clrIdx="0">
    <p:extLst>
      <p:ext uri="{19B8F6BF-5375-455C-9EA6-DF929625EA0E}">
        <p15:presenceInfo xmlns:p15="http://schemas.microsoft.com/office/powerpoint/2012/main" userId="Zhiyuan Wang" providerId="None"/>
      </p:ext>
    </p:extLst>
  </p:cmAuthor>
  <p:cmAuthor id="2" name="Locksoyev S" initials="LS" lastIdx="1" clrIdx="1">
    <p:extLst>
      <p:ext uri="{19B8F6BF-5375-455C-9EA6-DF929625EA0E}">
        <p15:presenceInfo xmlns:p15="http://schemas.microsoft.com/office/powerpoint/2012/main" userId="Locksoyev 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9E9F3"/>
    <a:srgbClr val="540000"/>
    <a:srgbClr val="A30000"/>
    <a:srgbClr val="68A042"/>
    <a:srgbClr val="F9E6E6"/>
    <a:srgbClr val="006000"/>
    <a:srgbClr val="262686"/>
    <a:srgbClr val="EA700E"/>
    <a:srgbClr val="E2F0D9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F64BF-33B9-403C-820F-4BE3480DC859}" v="1" dt="2022-10-24T01:48:58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75736" autoAdjust="0"/>
  </p:normalViewPr>
  <p:slideViewPr>
    <p:cSldViewPr snapToGrid="0">
      <p:cViewPr varScale="1">
        <p:scale>
          <a:sx n="49" d="100"/>
          <a:sy n="49" d="100"/>
        </p:scale>
        <p:origin x="42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microsoft.com/office/2015/10/relationships/revisionInfo" Target="revisionInfo.xml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BB8BC-8762-4041-80E2-555111F66107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27D65-6A24-415C-8558-04F58EB7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7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每个同学将进展总结成一页</a:t>
            </a:r>
            <a:r>
              <a:rPr lang="en-US" altLang="zh-CN" b="1" dirty="0"/>
              <a:t>PPT</a:t>
            </a:r>
            <a:r>
              <a:rPr lang="zh-CN" altLang="en-US" b="1" dirty="0"/>
              <a:t>，做到逐条列举、高度凝炼、图文结合（如果有示意图或实验图）。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进展可以是</a:t>
            </a:r>
            <a:r>
              <a:rPr lang="en-US" altLang="zh-CN" dirty="0"/>
              <a:t>:</a:t>
            </a:r>
          </a:p>
          <a:p>
            <a:pPr marL="171450" indent="-171450">
              <a:buFontTx/>
              <a:buChar char="-"/>
            </a:pPr>
            <a:r>
              <a:rPr lang="zh-CN" altLang="en-US" dirty="0"/>
              <a:t>针对</a:t>
            </a:r>
            <a:r>
              <a:rPr lang="en-US" altLang="zh-CN" dirty="0"/>
              <a:t>….</a:t>
            </a:r>
            <a:r>
              <a:rPr lang="zh-CN" altLang="en-US" dirty="0"/>
              <a:t>进行了</a:t>
            </a:r>
            <a:r>
              <a:rPr lang="en-US" altLang="zh-CN" dirty="0"/>
              <a:t>…</a:t>
            </a:r>
            <a:r>
              <a:rPr lang="zh-CN" altLang="en-US" dirty="0"/>
              <a:t>实验（附上实验结果图从而便于讨论）；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面向</a:t>
            </a:r>
            <a:r>
              <a:rPr lang="en-US" altLang="zh-CN" dirty="0"/>
              <a:t>…</a:t>
            </a:r>
            <a:r>
              <a:rPr lang="zh-CN" altLang="en-US" dirty="0"/>
              <a:t>系统花了系统框图（附上框图从而便于讨论）；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编写</a:t>
            </a:r>
            <a:r>
              <a:rPr lang="en-US" altLang="zh-CN" dirty="0"/>
              <a:t>….</a:t>
            </a:r>
            <a:r>
              <a:rPr lang="zh-CN" altLang="en-US" dirty="0"/>
              <a:t>代码，遇到</a:t>
            </a:r>
            <a:r>
              <a:rPr lang="en-US" altLang="zh-CN" dirty="0"/>
              <a:t>…</a:t>
            </a:r>
            <a:r>
              <a:rPr lang="zh-CN" altLang="en-US" dirty="0"/>
              <a:t>问题；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调研</a:t>
            </a:r>
            <a:r>
              <a:rPr lang="en-US" altLang="zh-CN" dirty="0"/>
              <a:t>….</a:t>
            </a:r>
            <a:r>
              <a:rPr lang="zh-CN" altLang="en-US" dirty="0"/>
              <a:t>方向的文献，得到了</a:t>
            </a:r>
            <a:r>
              <a:rPr lang="en-US" altLang="zh-CN" dirty="0"/>
              <a:t>…..</a:t>
            </a:r>
            <a:r>
              <a:rPr lang="zh-CN" altLang="en-US" dirty="0"/>
              <a:t>启发，进行了</a:t>
            </a:r>
            <a:r>
              <a:rPr lang="en-US" altLang="zh-CN" dirty="0"/>
              <a:t>….</a:t>
            </a:r>
            <a:r>
              <a:rPr lang="zh-CN" altLang="en-US" dirty="0"/>
              <a:t>的总结分类；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准备课程作业</a:t>
            </a:r>
            <a:r>
              <a:rPr lang="en-US" altLang="zh-CN" dirty="0"/>
              <a:t>/</a:t>
            </a:r>
            <a:r>
              <a:rPr lang="zh-CN" altLang="en-US" dirty="0"/>
              <a:t>考试；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27D65-6A24-415C-8558-04F58EB72D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2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每个同学将下周的计划总结为一页</a:t>
            </a:r>
            <a:r>
              <a:rPr lang="en-US" altLang="zh-CN" b="1" dirty="0"/>
              <a:t>PPT</a:t>
            </a:r>
            <a:r>
              <a:rPr lang="zh-CN" altLang="en-US" b="1" dirty="0"/>
              <a:t>，应做到具体、具有可操作性。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错误的例子：下周计划吃一个西瓜。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正确的例子：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从</a:t>
            </a:r>
            <a:r>
              <a:rPr lang="en-US" altLang="zh-CN" dirty="0"/>
              <a:t>….</a:t>
            </a:r>
            <a:r>
              <a:rPr lang="zh-CN" altLang="en-US" dirty="0"/>
              <a:t>获取刀子；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以</a:t>
            </a:r>
            <a:r>
              <a:rPr lang="en-US" altLang="zh-CN" dirty="0"/>
              <a:t>…</a:t>
            </a:r>
            <a:r>
              <a:rPr lang="zh-CN" altLang="en-US" dirty="0"/>
              <a:t>方式将西瓜切成</a:t>
            </a:r>
            <a:r>
              <a:rPr lang="en-US" altLang="zh-CN" dirty="0"/>
              <a:t>….</a:t>
            </a:r>
            <a:r>
              <a:rPr lang="zh-CN" altLang="en-US" dirty="0"/>
              <a:t>样子；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按照</a:t>
            </a:r>
            <a:r>
              <a:rPr lang="en-US" altLang="zh-CN" dirty="0"/>
              <a:t>….</a:t>
            </a:r>
            <a:r>
              <a:rPr lang="zh-CN" altLang="en-US" dirty="0"/>
              <a:t>规律，安排吃西瓜的时间、地点。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…..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27D65-6A24-415C-8558-04F58EB72D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83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99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8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28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805335" y="6552844"/>
            <a:ext cx="3208020" cy="365125"/>
          </a:xfrm>
        </p:spPr>
        <p:txBody>
          <a:bodyPr/>
          <a:lstStyle/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04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                </a:t>
            </a:r>
            <a:fld id="{AA61C920-E113-4D23-9476-F0ACCB0A9EE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892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805335" y="6552844"/>
            <a:ext cx="3208020" cy="365125"/>
          </a:xfrm>
        </p:spPr>
        <p:txBody>
          <a:bodyPr/>
          <a:lstStyle/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04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                </a:t>
            </a:r>
            <a:fld id="{AA61C920-E113-4D23-9476-F0ACCB0A9EE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905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50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王志远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770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79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224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1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王志远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928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58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405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233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035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7729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01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3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7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6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98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6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3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55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7422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单乾：上周进展</a:t>
            </a:r>
          </a:p>
        </p:txBody>
      </p:sp>
      <p:sp>
        <p:nvSpPr>
          <p:cNvPr id="110" name="文本框 28">
            <a:extLst>
              <a:ext uri="{FF2B5EF4-FFF2-40B4-BE49-F238E27FC236}">
                <a16:creationId xmlns:a16="http://schemas.microsoft.com/office/drawing/2014/main" id="{794AE73C-EC2A-4491-9CBA-DC8E8F67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4" y="479875"/>
            <a:ext cx="11293114" cy="54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在几乎相同的链路事件下，记录了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long-term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丢包率，修改了链路故障配置方式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4605C1D3-C0FA-47AE-90E5-F04C9ABC1EFD}"/>
              </a:ext>
            </a:extLst>
          </p:cNvPr>
          <p:cNvSpPr txBox="1"/>
          <p:nvPr/>
        </p:nvSpPr>
        <p:spPr>
          <a:xfrm>
            <a:off x="1104726" y="4424701"/>
            <a:ext cx="9767713" cy="396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原有的配置方式：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FFBE7FE-BC52-4AE8-99EC-B0388E0ADF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9" r="8160"/>
          <a:stretch/>
        </p:blipFill>
        <p:spPr>
          <a:xfrm>
            <a:off x="1168401" y="965350"/>
            <a:ext cx="4347822" cy="334715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3ADC0A3-B4D3-4B32-B887-B0E67D2E70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9" r="8160"/>
          <a:stretch/>
        </p:blipFill>
        <p:spPr>
          <a:xfrm>
            <a:off x="6532222" y="965350"/>
            <a:ext cx="4347822" cy="334715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52F8B15-6BEE-4C2D-85BE-9B33DF5918BC}"/>
              </a:ext>
            </a:extLst>
          </p:cNvPr>
          <p:cNvSpPr/>
          <p:nvPr/>
        </p:nvSpPr>
        <p:spPr>
          <a:xfrm>
            <a:off x="3314700" y="4264610"/>
            <a:ext cx="2049738" cy="381000"/>
          </a:xfrm>
          <a:prstGeom prst="rect">
            <a:avLst/>
          </a:prstGeom>
          <a:solidFill>
            <a:srgbClr val="A30000"/>
          </a:solidFill>
          <a:ln>
            <a:solidFill>
              <a:srgbClr val="54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宿主机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2FF910F-F287-414D-9F23-313F953404BA}"/>
              </a:ext>
            </a:extLst>
          </p:cNvPr>
          <p:cNvSpPr/>
          <p:nvPr/>
        </p:nvSpPr>
        <p:spPr>
          <a:xfrm>
            <a:off x="3314700" y="4645611"/>
            <a:ext cx="2049738" cy="374896"/>
          </a:xfrm>
          <a:prstGeom prst="rect">
            <a:avLst/>
          </a:prstGeom>
          <a:ln>
            <a:solidFill>
              <a:srgbClr val="54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判定链路应出现故障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69DC761-2002-4F07-A834-99E3E33BE16F}"/>
              </a:ext>
            </a:extLst>
          </p:cNvPr>
          <p:cNvSpPr/>
          <p:nvPr/>
        </p:nvSpPr>
        <p:spPr>
          <a:xfrm>
            <a:off x="6551655" y="4264610"/>
            <a:ext cx="2202403" cy="381000"/>
          </a:xfrm>
          <a:prstGeom prst="rect">
            <a:avLst/>
          </a:prstGeom>
          <a:solidFill>
            <a:srgbClr val="A30000"/>
          </a:solidFill>
          <a:ln>
            <a:solidFill>
              <a:srgbClr val="54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容器用户空间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FA71EF9-95C0-4385-827F-14EB37E10388}"/>
              </a:ext>
            </a:extLst>
          </p:cNvPr>
          <p:cNvSpPr/>
          <p:nvPr/>
        </p:nvSpPr>
        <p:spPr>
          <a:xfrm>
            <a:off x="6551655" y="4645611"/>
            <a:ext cx="2202403" cy="381000"/>
          </a:xfrm>
          <a:prstGeom prst="rect">
            <a:avLst/>
          </a:prstGeom>
          <a:ln>
            <a:solidFill>
              <a:srgbClr val="54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ifconfig eth1 down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EE857F7-5574-42A4-8450-1E7C330D0541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5364438" y="4833059"/>
            <a:ext cx="1187217" cy="30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995A851-12EB-4D06-AC66-8146DEC63644}"/>
              </a:ext>
            </a:extLst>
          </p:cNvPr>
          <p:cNvSpPr txBox="1"/>
          <p:nvPr/>
        </p:nvSpPr>
        <p:spPr>
          <a:xfrm>
            <a:off x="5278386" y="4534934"/>
            <a:ext cx="1359322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FE2E4B4-21C5-4E2B-89B3-A05C7BAC7E27}"/>
              </a:ext>
            </a:extLst>
          </p:cNvPr>
          <p:cNvSpPr/>
          <p:nvPr/>
        </p:nvSpPr>
        <p:spPr>
          <a:xfrm>
            <a:off x="10130788" y="4249185"/>
            <a:ext cx="1689100" cy="381000"/>
          </a:xfrm>
          <a:prstGeom prst="rect">
            <a:avLst/>
          </a:prstGeom>
          <a:solidFill>
            <a:srgbClr val="A30000"/>
          </a:solidFill>
          <a:ln>
            <a:solidFill>
              <a:srgbClr val="54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容器内核空间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1BE9167-46D9-40FE-91B8-1FB0439FFAFF}"/>
              </a:ext>
            </a:extLst>
          </p:cNvPr>
          <p:cNvSpPr/>
          <p:nvPr/>
        </p:nvSpPr>
        <p:spPr>
          <a:xfrm>
            <a:off x="10130788" y="4630184"/>
            <a:ext cx="1689100" cy="397805"/>
          </a:xfrm>
          <a:prstGeom prst="rect">
            <a:avLst/>
          </a:prstGeom>
          <a:ln>
            <a:solidFill>
              <a:srgbClr val="54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关闭网络接口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DFE0F40-C854-418F-9B24-4F13715F2CE2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 flipV="1">
            <a:off x="8754058" y="4829087"/>
            <a:ext cx="1376730" cy="70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2442C61-A697-4ED7-A34A-6DC1C8D17005}"/>
              </a:ext>
            </a:extLst>
          </p:cNvPr>
          <p:cNvSpPr txBox="1"/>
          <p:nvPr/>
        </p:nvSpPr>
        <p:spPr>
          <a:xfrm>
            <a:off x="8675742" y="4512318"/>
            <a:ext cx="1533363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ioctl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系统调用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A23F315-07D6-4B18-B3B5-9DCA2A51B1F1}"/>
              </a:ext>
            </a:extLst>
          </p:cNvPr>
          <p:cNvSpPr/>
          <p:nvPr/>
        </p:nvSpPr>
        <p:spPr>
          <a:xfrm>
            <a:off x="3556000" y="5128210"/>
            <a:ext cx="2049738" cy="381000"/>
          </a:xfrm>
          <a:prstGeom prst="rect">
            <a:avLst/>
          </a:prstGeom>
          <a:solidFill>
            <a:srgbClr val="A30000"/>
          </a:solidFill>
          <a:ln>
            <a:solidFill>
              <a:srgbClr val="54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宿主机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81B0092-0211-4E5F-B91B-1A47EC5D5C2D}"/>
              </a:ext>
            </a:extLst>
          </p:cNvPr>
          <p:cNvSpPr/>
          <p:nvPr/>
        </p:nvSpPr>
        <p:spPr>
          <a:xfrm>
            <a:off x="3556000" y="5509211"/>
            <a:ext cx="2049738" cy="374896"/>
          </a:xfrm>
          <a:prstGeom prst="rect">
            <a:avLst/>
          </a:prstGeom>
          <a:ln>
            <a:solidFill>
              <a:srgbClr val="54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判定链路应出现故障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91477A6-0021-4872-9EAF-836B7CB4EF5F}"/>
              </a:ext>
            </a:extLst>
          </p:cNvPr>
          <p:cNvSpPr/>
          <p:nvPr/>
        </p:nvSpPr>
        <p:spPr>
          <a:xfrm>
            <a:off x="6803388" y="5112785"/>
            <a:ext cx="1689100" cy="381000"/>
          </a:xfrm>
          <a:prstGeom prst="rect">
            <a:avLst/>
          </a:prstGeom>
          <a:solidFill>
            <a:srgbClr val="A30000"/>
          </a:solidFill>
          <a:ln>
            <a:solidFill>
              <a:srgbClr val="54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容器内核空间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9083921-F1BB-4F40-8A1A-038873A79675}"/>
              </a:ext>
            </a:extLst>
          </p:cNvPr>
          <p:cNvSpPr/>
          <p:nvPr/>
        </p:nvSpPr>
        <p:spPr>
          <a:xfrm>
            <a:off x="6803388" y="5493784"/>
            <a:ext cx="1689100" cy="403837"/>
          </a:xfrm>
          <a:prstGeom prst="rect">
            <a:avLst/>
          </a:prstGeom>
          <a:ln>
            <a:solidFill>
              <a:srgbClr val="54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关闭网络接口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6319C0D-3CDA-4C2E-9A4B-5B591E065E87}"/>
              </a:ext>
            </a:extLst>
          </p:cNvPr>
          <p:cNvCxnSpPr>
            <a:cxnSpLocks/>
            <a:stCxn id="54" idx="3"/>
            <a:endCxn id="60" idx="1"/>
          </p:cNvCxnSpPr>
          <p:nvPr/>
        </p:nvCxnSpPr>
        <p:spPr>
          <a:xfrm flipV="1">
            <a:off x="5605738" y="5695703"/>
            <a:ext cx="1197650" cy="9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65CADDEF-CF06-4FF7-AE5C-A3FE789CB52E}"/>
              </a:ext>
            </a:extLst>
          </p:cNvPr>
          <p:cNvSpPr txBox="1"/>
          <p:nvPr/>
        </p:nvSpPr>
        <p:spPr>
          <a:xfrm>
            <a:off x="5455809" y="5375402"/>
            <a:ext cx="1533363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netlink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25B786E-8592-4DC3-A9DB-28F9E8FC2225}"/>
              </a:ext>
            </a:extLst>
          </p:cNvPr>
          <p:cNvSpPr txBox="1"/>
          <p:nvPr/>
        </p:nvSpPr>
        <p:spPr>
          <a:xfrm>
            <a:off x="2669135" y="3266184"/>
            <a:ext cx="3211172" cy="338554"/>
          </a:xfrm>
          <a:prstGeom prst="rect">
            <a:avLst/>
          </a:prstGeom>
          <a:solidFill>
            <a:srgbClr val="E9E9F3"/>
          </a:solidFill>
        </p:spPr>
        <p:txBody>
          <a:bodyPr wrap="square">
            <a:spAutoFit/>
          </a:bodyPr>
          <a:lstStyle/>
          <a:p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docker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命令的故障配置（旧） 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671195C-D6FD-44A8-8C70-963AFFDC7C31}"/>
              </a:ext>
            </a:extLst>
          </p:cNvPr>
          <p:cNvSpPr txBox="1"/>
          <p:nvPr/>
        </p:nvSpPr>
        <p:spPr>
          <a:xfrm>
            <a:off x="7224085" y="2268920"/>
            <a:ext cx="3177782" cy="338554"/>
          </a:xfrm>
          <a:prstGeom prst="rect">
            <a:avLst/>
          </a:prstGeom>
          <a:solidFill>
            <a:srgbClr val="E9E9F3"/>
          </a:solidFill>
        </p:spPr>
        <p:txBody>
          <a:bodyPr wrap="square">
            <a:spAutoFit/>
          </a:bodyPr>
          <a:lstStyle/>
          <a:p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netlink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消息的故障配置（新） 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B842C5E-F0B8-4F66-9B9C-B378750E202E}"/>
              </a:ext>
            </a:extLst>
          </p:cNvPr>
          <p:cNvSpPr txBox="1"/>
          <p:nvPr/>
        </p:nvSpPr>
        <p:spPr>
          <a:xfrm>
            <a:off x="8602964" y="5187596"/>
            <a:ext cx="1689100" cy="646331"/>
          </a:xfrm>
          <a:prstGeom prst="rect">
            <a:avLst/>
          </a:prstGeom>
          <a:solidFill>
            <a:srgbClr val="E9E9F3"/>
          </a:solidFill>
        </p:spPr>
        <p:txBody>
          <a:bodyPr wrap="square">
            <a:spAutoFit/>
          </a:bodyPr>
          <a:lstStyle/>
          <a:p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更快、更稳定，效果更好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30EA4F8-5139-440A-BB9A-663C48869865}"/>
              </a:ext>
            </a:extLst>
          </p:cNvPr>
          <p:cNvSpPr txBox="1"/>
          <p:nvPr/>
        </p:nvSpPr>
        <p:spPr>
          <a:xfrm>
            <a:off x="1104726" y="5289233"/>
            <a:ext cx="9767713" cy="396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新实现的配置方式：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28">
            <a:extLst>
              <a:ext uri="{FF2B5EF4-FFF2-40B4-BE49-F238E27FC236}">
                <a16:creationId xmlns:a16="http://schemas.microsoft.com/office/drawing/2014/main" id="{0902F0E8-7C15-4D12-8D06-5BFE9B55E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4" y="5787061"/>
            <a:ext cx="11293114" cy="54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实现了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ELB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协议的用户空间部分</a:t>
            </a: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，包括定时监测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转发队列占用长度、收发控制报文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04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11"/>
    </mc:Choice>
    <mc:Fallback xmlns="">
      <p:transition spd="slow" advTm="605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单乾：下周计划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28">
                <a:extLst>
                  <a:ext uri="{FF2B5EF4-FFF2-40B4-BE49-F238E27FC236}">
                    <a16:creationId xmlns:a16="http://schemas.microsoft.com/office/drawing/2014/main" id="{794AE73C-EC2A-4491-9CBA-DC8E8F671B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6775" y="624840"/>
                <a:ext cx="11046100" cy="4798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</a:pPr>
                <a:endParaRPr lang="en-US" altLang="zh-CN" sz="2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2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</a:t>
                </a:r>
                <a:r>
                  <a:rPr lang="en-US" altLang="zh-CN" sz="2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ELB</a:t>
                </a:r>
                <a:r>
                  <a:rPr lang="zh-CN" altLang="en-US" sz="2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协议的内核空间部分，将一定比例的流量分配到次优路径，以避免排队溢出</a:t>
                </a:r>
                <a:endParaRPr lang="en-US" altLang="zh-CN" sz="2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20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用户空间已计算出分配流量的比例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𝝌</m:t>
                    </m:r>
                  </m:oMath>
                </a14:m>
                <a:endParaRPr lang="en-US" altLang="zh-CN" sz="20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20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内核空间使用</a:t>
                </a:r>
                <a:r>
                  <a:rPr lang="en-US" altLang="zh-CN" sz="2000" b="1" dirty="0" err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netlink</a:t>
                </a:r>
                <a:r>
                  <a:rPr lang="zh-CN" altLang="en-US" sz="20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消息接收计算得到的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𝝌</m:t>
                    </m:r>
                  </m:oMath>
                </a14:m>
                <a:endParaRPr lang="en-US" altLang="zh-CN" sz="20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20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修改路由转发逻辑，按比例分配路径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eaLnBrk="1" hangingPunct="1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endParaRPr lang="en-US" altLang="zh-CN" sz="22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u"/>
                  <a:tabLst/>
                  <a:defRPr/>
                </a:pPr>
                <a:r>
                  <a:rPr kumimoji="0" lang="zh-CN" alt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继续测试</a:t>
                </a:r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LoFi</a:t>
                </a:r>
                <a:r>
                  <a:rPr kumimoji="0" lang="zh-CN" alt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协议，观察实验结果</a:t>
                </a:r>
                <a:endPara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u"/>
                  <a:tabLst/>
                  <a:defRPr/>
                </a:pPr>
                <a:r>
                  <a:rPr lang="zh-CN" altLang="en-US" sz="20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对于相同的链路事件，考虑到抖动，必须进行多次试验取平均；</a:t>
                </a:r>
                <a:endParaRPr lang="en-US" altLang="zh-CN" sz="20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u"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对于相同的参数组合，需要生成多次不同的链路事件，在多次链路事件上再取平均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eaLnBrk="1" hangingPunct="1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110" name="文本框 28">
                <a:extLst>
                  <a:ext uri="{FF2B5EF4-FFF2-40B4-BE49-F238E27FC236}">
                    <a16:creationId xmlns:a16="http://schemas.microsoft.com/office/drawing/2014/main" id="{794AE73C-EC2A-4491-9CBA-DC8E8F671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775" y="624840"/>
                <a:ext cx="11046100" cy="4798558"/>
              </a:xfrm>
              <a:prstGeom prst="rect">
                <a:avLst/>
              </a:prstGeom>
              <a:blipFill>
                <a:blip r:embed="rId3"/>
                <a:stretch>
                  <a:fillRect l="-6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1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11"/>
    </mc:Choice>
    <mc:Fallback xmlns="">
      <p:transition spd="slow" advTm="60511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23982</TotalTime>
  <Words>384</Words>
  <Application>Microsoft Office PowerPoint</Application>
  <PresentationFormat>宽屏</PresentationFormat>
  <Paragraphs>50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等线 Light</vt:lpstr>
      <vt:lpstr>微软雅黑</vt:lpstr>
      <vt:lpstr>Calibri Light</vt:lpstr>
      <vt:lpstr>Cambria Math</vt:lpstr>
      <vt:lpstr>Calibri</vt:lpstr>
      <vt:lpstr>等线</vt:lpstr>
      <vt:lpstr>Wingdings</vt:lpstr>
      <vt:lpstr>Arial</vt:lpstr>
      <vt:lpstr>Office 主题​​</vt:lpstr>
      <vt:lpstr>1_Office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Zhiyuan Wang</dc:creator>
  <cp:lastModifiedBy>Locksoyev S</cp:lastModifiedBy>
  <cp:revision>5162</cp:revision>
  <dcterms:created xsi:type="dcterms:W3CDTF">2021-04-27T06:14:59Z</dcterms:created>
  <dcterms:modified xsi:type="dcterms:W3CDTF">2024-04-15T07:00:33Z</dcterms:modified>
</cp:coreProperties>
</file>