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2" r:id="rId2"/>
  </p:sldMasterIdLst>
  <p:notesMasterIdLst>
    <p:notesMasterId r:id="rId6"/>
  </p:notesMasterIdLst>
  <p:sldIdLst>
    <p:sldId id="734" r:id="rId3"/>
    <p:sldId id="737" r:id="rId4"/>
    <p:sldId id="735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  <p:embeddedFont>
      <p:font typeface="等线" panose="02010600030101010101" pitchFamily="2" charset="-122"/>
      <p:regular r:id="rId13"/>
      <p:bold r:id="rId14"/>
    </p:embeddedFont>
    <p:embeddedFont>
      <p:font typeface="等线 Light" panose="02010600030101010101" pitchFamily="2" charset="-122"/>
      <p:regular r:id="rId15"/>
    </p:embeddedFont>
    <p:embeddedFont>
      <p:font typeface="微软雅黑" panose="020B0503020204020204" pitchFamily="34" charset="-122"/>
      <p:regular r:id="rId16"/>
      <p:bold r:id="rId1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iyuan Wang" initials="ZW" lastIdx="2" clrIdx="0">
    <p:extLst>
      <p:ext uri="{19B8F6BF-5375-455C-9EA6-DF929625EA0E}">
        <p15:presenceInfo xmlns:p15="http://schemas.microsoft.com/office/powerpoint/2012/main" userId="Zhiyuan Wang" providerId="None"/>
      </p:ext>
    </p:extLst>
  </p:cmAuthor>
  <p:cmAuthor id="2" name="Locksoyev S" initials="LS" lastIdx="1" clrIdx="1">
    <p:extLst>
      <p:ext uri="{19B8F6BF-5375-455C-9EA6-DF929625EA0E}">
        <p15:presenceInfo xmlns:p15="http://schemas.microsoft.com/office/powerpoint/2012/main" userId="Locksoyev 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9E9F3"/>
    <a:srgbClr val="540000"/>
    <a:srgbClr val="A30000"/>
    <a:srgbClr val="68A042"/>
    <a:srgbClr val="F9E6E6"/>
    <a:srgbClr val="006000"/>
    <a:srgbClr val="262686"/>
    <a:srgbClr val="EA700E"/>
    <a:srgbClr val="E2F0D9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F64BF-33B9-403C-820F-4BE3480DC859}" v="1" dt="2022-10-24T01:48:58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75736" autoAdjust="0"/>
  </p:normalViewPr>
  <p:slideViewPr>
    <p:cSldViewPr snapToGrid="0">
      <p:cViewPr varScale="1">
        <p:scale>
          <a:sx n="86" d="100"/>
          <a:sy n="86" d="100"/>
        </p:scale>
        <p:origin x="137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font" Target="fonts/font9.fntdata"/><Relationship Id="rId23" Type="http://schemas.microsoft.com/office/2015/10/relationships/revisionInfo" Target="revisionInfo.xml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BB8BC-8762-4041-80E2-555111F66107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27D65-6A24-415C-8558-04F58EB72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578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每个同学将进展总结成一页</a:t>
            </a:r>
            <a:r>
              <a:rPr lang="en-US" altLang="zh-CN" b="1" dirty="0"/>
              <a:t>PPT</a:t>
            </a:r>
            <a:r>
              <a:rPr lang="zh-CN" altLang="en-US" b="1" dirty="0"/>
              <a:t>，做到逐条列举、高度凝炼、图文结合（如果有示意图或实验图）。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进展可以是</a:t>
            </a:r>
            <a:r>
              <a:rPr lang="en-US" altLang="zh-CN" dirty="0"/>
              <a:t>:</a:t>
            </a:r>
          </a:p>
          <a:p>
            <a:pPr marL="171450" indent="-171450">
              <a:buFontTx/>
              <a:buChar char="-"/>
            </a:pPr>
            <a:r>
              <a:rPr lang="zh-CN" altLang="en-US" dirty="0"/>
              <a:t>针对</a:t>
            </a:r>
            <a:r>
              <a:rPr lang="en-US" altLang="zh-CN" dirty="0"/>
              <a:t>….</a:t>
            </a:r>
            <a:r>
              <a:rPr lang="zh-CN" altLang="en-US" dirty="0"/>
              <a:t>进行了</a:t>
            </a:r>
            <a:r>
              <a:rPr lang="en-US" altLang="zh-CN" dirty="0"/>
              <a:t>…</a:t>
            </a:r>
            <a:r>
              <a:rPr lang="zh-CN" altLang="en-US" dirty="0"/>
              <a:t>实验（附上实验结果图从而便于讨论）；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面向</a:t>
            </a:r>
            <a:r>
              <a:rPr lang="en-US" altLang="zh-CN" dirty="0"/>
              <a:t>…</a:t>
            </a:r>
            <a:r>
              <a:rPr lang="zh-CN" altLang="en-US" dirty="0"/>
              <a:t>系统花了系统框图（附上框图从而便于讨论）；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编写</a:t>
            </a:r>
            <a:r>
              <a:rPr lang="en-US" altLang="zh-CN" dirty="0"/>
              <a:t>….</a:t>
            </a:r>
            <a:r>
              <a:rPr lang="zh-CN" altLang="en-US" dirty="0"/>
              <a:t>代码，遇到</a:t>
            </a:r>
            <a:r>
              <a:rPr lang="en-US" altLang="zh-CN" dirty="0"/>
              <a:t>…</a:t>
            </a:r>
            <a:r>
              <a:rPr lang="zh-CN" altLang="en-US" dirty="0"/>
              <a:t>问题；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调研</a:t>
            </a:r>
            <a:r>
              <a:rPr lang="en-US" altLang="zh-CN" dirty="0"/>
              <a:t>….</a:t>
            </a:r>
            <a:r>
              <a:rPr lang="zh-CN" altLang="en-US" dirty="0"/>
              <a:t>方向的文献，得到了</a:t>
            </a:r>
            <a:r>
              <a:rPr lang="en-US" altLang="zh-CN" dirty="0"/>
              <a:t>…..</a:t>
            </a:r>
            <a:r>
              <a:rPr lang="zh-CN" altLang="en-US" dirty="0"/>
              <a:t>启发，进行了</a:t>
            </a:r>
            <a:r>
              <a:rPr lang="en-US" altLang="zh-CN" dirty="0"/>
              <a:t>….</a:t>
            </a:r>
            <a:r>
              <a:rPr lang="zh-CN" altLang="en-US" dirty="0"/>
              <a:t>的总结分类；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准备课程作业</a:t>
            </a:r>
            <a:r>
              <a:rPr lang="en-US" altLang="zh-CN" dirty="0"/>
              <a:t>/</a:t>
            </a:r>
            <a:r>
              <a:rPr lang="zh-CN" altLang="en-US" dirty="0"/>
              <a:t>考试；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27D65-6A24-415C-8558-04F58EB72D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2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每个同学将进展总结成一页</a:t>
            </a:r>
            <a:r>
              <a:rPr lang="en-US" altLang="zh-CN" b="1" dirty="0"/>
              <a:t>PPT</a:t>
            </a:r>
            <a:r>
              <a:rPr lang="zh-CN" altLang="en-US" b="1" dirty="0"/>
              <a:t>，做到逐条列举、高度凝炼、图文结合（如果有示意图或实验图）。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进展可以是</a:t>
            </a:r>
            <a:r>
              <a:rPr lang="en-US" altLang="zh-CN" dirty="0"/>
              <a:t>:</a:t>
            </a:r>
          </a:p>
          <a:p>
            <a:pPr marL="171450" indent="-171450">
              <a:buFontTx/>
              <a:buChar char="-"/>
            </a:pPr>
            <a:r>
              <a:rPr lang="zh-CN" altLang="en-US" dirty="0"/>
              <a:t>针对</a:t>
            </a:r>
            <a:r>
              <a:rPr lang="en-US" altLang="zh-CN" dirty="0"/>
              <a:t>….</a:t>
            </a:r>
            <a:r>
              <a:rPr lang="zh-CN" altLang="en-US" dirty="0"/>
              <a:t>进行了</a:t>
            </a:r>
            <a:r>
              <a:rPr lang="en-US" altLang="zh-CN" dirty="0"/>
              <a:t>…</a:t>
            </a:r>
            <a:r>
              <a:rPr lang="zh-CN" altLang="en-US" dirty="0"/>
              <a:t>实验（附上实验结果图从而便于讨论）；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面向</a:t>
            </a:r>
            <a:r>
              <a:rPr lang="en-US" altLang="zh-CN" dirty="0"/>
              <a:t>…</a:t>
            </a:r>
            <a:r>
              <a:rPr lang="zh-CN" altLang="en-US" dirty="0"/>
              <a:t>系统花了系统框图（附上框图从而便于讨论）；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编写</a:t>
            </a:r>
            <a:r>
              <a:rPr lang="en-US" altLang="zh-CN" dirty="0"/>
              <a:t>….</a:t>
            </a:r>
            <a:r>
              <a:rPr lang="zh-CN" altLang="en-US" dirty="0"/>
              <a:t>代码，遇到</a:t>
            </a:r>
            <a:r>
              <a:rPr lang="en-US" altLang="zh-CN" dirty="0"/>
              <a:t>…</a:t>
            </a:r>
            <a:r>
              <a:rPr lang="zh-CN" altLang="en-US" dirty="0"/>
              <a:t>问题；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调研</a:t>
            </a:r>
            <a:r>
              <a:rPr lang="en-US" altLang="zh-CN" dirty="0"/>
              <a:t>….</a:t>
            </a:r>
            <a:r>
              <a:rPr lang="zh-CN" altLang="en-US" dirty="0"/>
              <a:t>方向的文献，得到了</a:t>
            </a:r>
            <a:r>
              <a:rPr lang="en-US" altLang="zh-CN" dirty="0"/>
              <a:t>…..</a:t>
            </a:r>
            <a:r>
              <a:rPr lang="zh-CN" altLang="en-US" dirty="0"/>
              <a:t>启发，进行了</a:t>
            </a:r>
            <a:r>
              <a:rPr lang="en-US" altLang="zh-CN" dirty="0"/>
              <a:t>….</a:t>
            </a:r>
            <a:r>
              <a:rPr lang="zh-CN" altLang="en-US" dirty="0"/>
              <a:t>的总结分类；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准备课程作业</a:t>
            </a:r>
            <a:r>
              <a:rPr lang="en-US" altLang="zh-CN" dirty="0"/>
              <a:t>/</a:t>
            </a:r>
            <a:r>
              <a:rPr lang="zh-CN" altLang="en-US" dirty="0"/>
              <a:t>考试；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27D65-6A24-415C-8558-04F58EB72D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443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每个同学将下周的计划总结为一页</a:t>
            </a:r>
            <a:r>
              <a:rPr lang="en-US" altLang="zh-CN" b="1" dirty="0"/>
              <a:t>PPT</a:t>
            </a:r>
            <a:r>
              <a:rPr lang="zh-CN" altLang="en-US" b="1" dirty="0"/>
              <a:t>，应做到具体、具有可操作性。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错误的例子：下周计划吃一个西瓜。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正确的例子：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从</a:t>
            </a:r>
            <a:r>
              <a:rPr lang="en-US" altLang="zh-CN" dirty="0"/>
              <a:t>….</a:t>
            </a:r>
            <a:r>
              <a:rPr lang="zh-CN" altLang="en-US" dirty="0"/>
              <a:t>获取刀子；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以</a:t>
            </a:r>
            <a:r>
              <a:rPr lang="en-US" altLang="zh-CN" dirty="0"/>
              <a:t>…</a:t>
            </a:r>
            <a:r>
              <a:rPr lang="zh-CN" altLang="en-US" dirty="0"/>
              <a:t>方式将西瓜切成</a:t>
            </a:r>
            <a:r>
              <a:rPr lang="en-US" altLang="zh-CN" dirty="0"/>
              <a:t>….</a:t>
            </a:r>
            <a:r>
              <a:rPr lang="zh-CN" altLang="en-US" dirty="0"/>
              <a:t>样子；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按照</a:t>
            </a:r>
            <a:r>
              <a:rPr lang="en-US" altLang="zh-CN" dirty="0"/>
              <a:t>….</a:t>
            </a:r>
            <a:r>
              <a:rPr lang="zh-CN" altLang="en-US" dirty="0"/>
              <a:t>规律，安排吃西瓜的时间、地点。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en-US" altLang="zh-CN" dirty="0"/>
              <a:t>…..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27D65-6A24-415C-8558-04F58EB72D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83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99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38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286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805335" y="6552844"/>
            <a:ext cx="3208020" cy="365125"/>
          </a:xfrm>
        </p:spPr>
        <p:txBody>
          <a:bodyPr/>
          <a:lstStyle/>
          <a:p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04</a:t>
            </a:r>
            <a:r>
              <a:rPr lang="zh-CN" altLang="en-US"/>
              <a:t>月</a:t>
            </a:r>
            <a:r>
              <a:rPr lang="en-US" altLang="zh-CN"/>
              <a:t>25</a:t>
            </a:r>
            <a:r>
              <a:rPr lang="zh-CN" altLang="en-US"/>
              <a:t>日                </a:t>
            </a:r>
            <a:fld id="{AA61C920-E113-4D23-9476-F0ACCB0A9EE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892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805335" y="6552844"/>
            <a:ext cx="3208020" cy="365125"/>
          </a:xfrm>
        </p:spPr>
        <p:txBody>
          <a:bodyPr/>
          <a:lstStyle/>
          <a:p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04</a:t>
            </a:r>
            <a:r>
              <a:rPr lang="zh-CN" altLang="en-US"/>
              <a:t>月</a:t>
            </a:r>
            <a:r>
              <a:rPr lang="en-US" altLang="zh-CN"/>
              <a:t>25</a:t>
            </a:r>
            <a:r>
              <a:rPr lang="zh-CN" altLang="en-US"/>
              <a:t>日                </a:t>
            </a:r>
            <a:fld id="{AA61C920-E113-4D23-9476-F0ACCB0A9EE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905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550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王志远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770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679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224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91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王志远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9283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6588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405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7233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0035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7729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01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83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77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86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98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76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93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55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7422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单乾：上周进展</a:t>
            </a:r>
          </a:p>
        </p:txBody>
      </p:sp>
      <p:sp>
        <p:nvSpPr>
          <p:cNvPr id="110" name="文本框 28">
            <a:extLst>
              <a:ext uri="{FF2B5EF4-FFF2-40B4-BE49-F238E27FC236}">
                <a16:creationId xmlns:a16="http://schemas.microsoft.com/office/drawing/2014/main" id="{794AE73C-EC2A-4491-9CBA-DC8E8F671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74" y="479875"/>
            <a:ext cx="11293114" cy="54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在容器模拟平台上，单一传输对，轻负载下，统计了丢包原因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28">
            <a:extLst>
              <a:ext uri="{FF2B5EF4-FFF2-40B4-BE49-F238E27FC236}">
                <a16:creationId xmlns:a16="http://schemas.microsoft.com/office/drawing/2014/main" id="{0902F0E8-7C15-4D12-8D06-5BFE9B55E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74" y="4540637"/>
            <a:ext cx="11293114" cy="54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DBEDE3-1552-4F42-8DAB-15FFAF6ED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0" y="2988851"/>
            <a:ext cx="4235417" cy="31765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364814-FC00-4744-8396-1472A30808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661" y="2972055"/>
            <a:ext cx="4236532" cy="317739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04F601E-CE0C-44CE-A6CD-CAE019321D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016" y="2972055"/>
            <a:ext cx="4236532" cy="3177399"/>
          </a:xfrm>
          <a:prstGeom prst="rect">
            <a:avLst/>
          </a:prstGeom>
        </p:spPr>
      </p:pic>
      <p:sp>
        <p:nvSpPr>
          <p:cNvPr id="97" name="文本框 96">
            <a:extLst>
              <a:ext uri="{FF2B5EF4-FFF2-40B4-BE49-F238E27FC236}">
                <a16:creationId xmlns:a16="http://schemas.microsoft.com/office/drawing/2014/main" id="{4605C1D3-C0FA-47AE-90E5-F04C9ABC1EFD}"/>
              </a:ext>
            </a:extLst>
          </p:cNvPr>
          <p:cNvSpPr txBox="1"/>
          <p:nvPr/>
        </p:nvSpPr>
        <p:spPr>
          <a:xfrm>
            <a:off x="1104726" y="990132"/>
            <a:ext cx="9299362" cy="2504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尝试了多种方法，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几乎统计不到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没有路由表项导致的丢包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分别尝试了监控内核函数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kprobe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kretprobe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ftrace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、丢包监控程序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nettrace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大多数情况下不存在，小部分情况下占比小于百分之一（约千分之五）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可以认为不是丢包的主要原因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观察到丢包数量随时间缓慢增加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OSPF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也存在此类丢包，是否可认为此类丢包是正常现象？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如何产生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的？因为路由表更新延迟？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05A521-4C2F-43FB-92B2-A55FB615C6B1}"/>
              </a:ext>
            </a:extLst>
          </p:cNvPr>
          <p:cNvSpPr txBox="1"/>
          <p:nvPr/>
        </p:nvSpPr>
        <p:spPr>
          <a:xfrm>
            <a:off x="8560792" y="3982800"/>
            <a:ext cx="1843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突增的原因：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“关键路径”故障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E82F274-6739-4B3B-BF75-E52D535BFEE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301326" y="4567575"/>
            <a:ext cx="181114" cy="74612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55409AA-F076-4248-BD54-DB7C88102E6F}"/>
              </a:ext>
            </a:extLst>
          </p:cNvPr>
          <p:cNvSpPr txBox="1"/>
          <p:nvPr/>
        </p:nvSpPr>
        <p:spPr>
          <a:xfrm>
            <a:off x="4965828" y="3832018"/>
            <a:ext cx="1843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几乎无突增的原因：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多个候选下一跳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0A1E91A-E116-40EE-A97A-B20250E4370D}"/>
              </a:ext>
            </a:extLst>
          </p:cNvPr>
          <p:cNvSpPr txBox="1"/>
          <p:nvPr/>
        </p:nvSpPr>
        <p:spPr>
          <a:xfrm>
            <a:off x="2843561" y="6176168"/>
            <a:ext cx="8697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丢包数量“减少”的原因：每秒统计一次丢包数量，当前时刻已发送的包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已收到的包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上一秒末发送的包在下一秒初到达，会导致统计到的丢包数减少，对结果影响不大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3953686-25B2-4855-B80B-A648BCE1690B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6864350" y="5313704"/>
            <a:ext cx="328187" cy="86246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04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11"/>
    </mc:Choice>
    <mc:Fallback xmlns="">
      <p:transition spd="slow" advTm="6051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单乾：上周进展</a:t>
            </a:r>
          </a:p>
        </p:txBody>
      </p:sp>
      <p:sp>
        <p:nvSpPr>
          <p:cNvPr id="110" name="文本框 28">
            <a:extLst>
              <a:ext uri="{FF2B5EF4-FFF2-40B4-BE49-F238E27FC236}">
                <a16:creationId xmlns:a16="http://schemas.microsoft.com/office/drawing/2014/main" id="{794AE73C-EC2A-4491-9CBA-DC8E8F671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74" y="479875"/>
            <a:ext cx="11293114" cy="54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在容器模拟平台上，轻负载下，统计了不同链路故障事件的影响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DCE7825-1125-4A8C-A5FA-B11F1C5CA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93260"/>
            <a:ext cx="4204392" cy="315329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BD69B6E-950B-410C-81E4-3E86DECAD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336" y="1793259"/>
            <a:ext cx="4204392" cy="315329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CF35F7F-4718-4454-BDB2-72048A6221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880" y="1793259"/>
            <a:ext cx="4204392" cy="315329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2829CF5-416B-4F39-BACB-AB13B1E60518}"/>
              </a:ext>
            </a:extLst>
          </p:cNvPr>
          <p:cNvSpPr txBox="1"/>
          <p:nvPr/>
        </p:nvSpPr>
        <p:spPr>
          <a:xfrm>
            <a:off x="1104726" y="4861724"/>
            <a:ext cx="7934093" cy="1362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不同随机链路事件对时延、丢包影响较大；吞吐量似乎没有规律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考虑解决方法：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加长一次实验的传输时长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需考虑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ARP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老化、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OSPF LSDB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老化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一次实验中设置多个传输对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统计实验结果更复杂</a:t>
            </a:r>
            <a:endParaRPr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4605C1D3-C0FA-47AE-90E5-F04C9ABC1EFD}"/>
              </a:ext>
            </a:extLst>
          </p:cNvPr>
          <p:cNvSpPr txBox="1"/>
          <p:nvPr/>
        </p:nvSpPr>
        <p:spPr>
          <a:xfrm>
            <a:off x="1104726" y="990132"/>
            <a:ext cx="10560500" cy="1286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更改随机数种子，生成不同的随机链路事件，统计时延、丢包、吞吐量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实验设置：单一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传输对，持续传输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秒，链路故障事件从开始传输前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秒开始生成，直到传输结束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吞吐量定义：网络中单位时间内产生的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包的总大小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754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11"/>
    </mc:Choice>
    <mc:Fallback xmlns="">
      <p:transition spd="slow" advTm="6051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单乾：下周计划</a:t>
            </a:r>
          </a:p>
        </p:txBody>
      </p:sp>
      <p:sp>
        <p:nvSpPr>
          <p:cNvPr id="110" name="文本框 28">
            <a:extLst>
              <a:ext uri="{FF2B5EF4-FFF2-40B4-BE49-F238E27FC236}">
                <a16:creationId xmlns:a16="http://schemas.microsoft.com/office/drawing/2014/main" id="{794AE73C-EC2A-4491-9CBA-DC8E8F671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75" y="624840"/>
            <a:ext cx="11046100" cy="3587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在容器模拟平台上实现</a:t>
            </a:r>
            <a:r>
              <a:rPr lang="en-US" altLang="zh-CN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传输，并基于</a:t>
            </a:r>
            <a:r>
              <a:rPr lang="en-US" altLang="zh-CN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</a:t>
            </a:r>
            <a:r>
              <a:rPr lang="en-US" altLang="zh-CN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goodput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尝试开展重负载下的实验</a:t>
            </a:r>
            <a:endParaRPr lang="en-US" altLang="zh-CN" sz="2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在内核新建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netlink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socket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有时会</a:t>
            </a:r>
            <a:r>
              <a:rPr lang="zh-CN" altLang="en-US" sz="2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失败，需解决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819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11"/>
    </mc:Choice>
    <mc:Fallback xmlns="">
      <p:transition spd="slow" advTm="60511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24170</TotalTime>
  <Words>631</Words>
  <Application>Microsoft Office PowerPoint</Application>
  <PresentationFormat>宽屏</PresentationFormat>
  <Paragraphs>59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微软雅黑</vt:lpstr>
      <vt:lpstr>等线 Light</vt:lpstr>
      <vt:lpstr>Calibri Light</vt:lpstr>
      <vt:lpstr>Wingdings</vt:lpstr>
      <vt:lpstr>等线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Zhiyuan Wang</dc:creator>
  <cp:lastModifiedBy>Locksoyev S</cp:lastModifiedBy>
  <cp:revision>5198</cp:revision>
  <dcterms:created xsi:type="dcterms:W3CDTF">2021-04-27T06:14:59Z</dcterms:created>
  <dcterms:modified xsi:type="dcterms:W3CDTF">2024-04-29T08:20:27Z</dcterms:modified>
</cp:coreProperties>
</file>