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451" r:id="rId2"/>
    <p:sldId id="477" r:id="rId3"/>
    <p:sldId id="478" r:id="rId4"/>
    <p:sldId id="479" r:id="rId5"/>
    <p:sldId id="480" r:id="rId6"/>
    <p:sldId id="481" r:id="rId7"/>
    <p:sldId id="482" r:id="rId8"/>
    <p:sldId id="483" r:id="rId9"/>
    <p:sldId id="485" r:id="rId10"/>
    <p:sldId id="486" r:id="rId11"/>
    <p:sldId id="487" r:id="rId12"/>
    <p:sldId id="488" r:id="rId13"/>
    <p:sldId id="489" r:id="rId14"/>
    <p:sldId id="490" r:id="rId15"/>
    <p:sldId id="4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1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1" autoAdjust="0"/>
    <p:restoredTop sz="91107" autoAdjust="0"/>
  </p:normalViewPr>
  <p:slideViewPr>
    <p:cSldViewPr snapToGrid="0">
      <p:cViewPr varScale="1">
        <p:scale>
          <a:sx n="87" d="100"/>
          <a:sy n="87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13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71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Hb Hf: TCP</a:t>
            </a:r>
            <a:r>
              <a:rPr lang="zh-CN" altLang="en-US" dirty="0"/>
              <a:t>包的往返跳数  </a:t>
            </a:r>
            <a:r>
              <a:rPr lang="en-US" altLang="zh-CN" dirty="0"/>
              <a:t>Hb+Hf+2</a:t>
            </a:r>
            <a:r>
              <a:rPr lang="zh-CN" altLang="en-US" dirty="0"/>
              <a:t>即为链路总跳数</a:t>
            </a:r>
            <a:endParaRPr lang="en-US" altLang="zh-CN" dirty="0"/>
          </a:p>
          <a:p>
            <a:r>
              <a:rPr lang="zh-CN" altLang="en-US" dirty="0"/>
              <a:t>认为</a:t>
            </a:r>
            <a:r>
              <a:rPr lang="en-US" altLang="zh-CN" dirty="0" err="1"/>
              <a:t>ISLdelay</a:t>
            </a:r>
            <a:r>
              <a:rPr lang="en-US" altLang="zh-CN" dirty="0"/>
              <a:t> </a:t>
            </a:r>
            <a:r>
              <a:rPr lang="zh-CN" altLang="en-US" dirty="0"/>
              <a:t>是常数，且忽略了队列延迟</a:t>
            </a:r>
            <a:endParaRPr lang="en-US" altLang="zh-CN" dirty="0"/>
          </a:p>
          <a:p>
            <a:r>
              <a:rPr lang="zh-CN" altLang="en-US" dirty="0"/>
              <a:t>模拟显示这种估计方法的误差在</a:t>
            </a:r>
            <a:r>
              <a:rPr lang="en-US" altLang="zh-CN" dirty="0"/>
              <a:t>30%~40%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61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59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robust: </a:t>
            </a:r>
            <a:r>
              <a:rPr lang="zh-CN" altLang="en-US" dirty="0"/>
              <a:t>使模拟中的连接数突然增加</a:t>
            </a:r>
            <a:r>
              <a:rPr lang="en-US" altLang="zh-CN" dirty="0"/>
              <a:t>/</a:t>
            </a:r>
            <a:r>
              <a:rPr lang="zh-CN" altLang="en-US" dirty="0"/>
              <a:t>减少，链路利用率、队列长度不会突然变化</a:t>
            </a:r>
            <a:endParaRPr lang="en-US" altLang="zh-CN" dirty="0"/>
          </a:p>
          <a:p>
            <a:r>
              <a:rPr lang="en-US" altLang="zh-CN" dirty="0"/>
              <a:t>fairness: </a:t>
            </a:r>
            <a:r>
              <a:rPr lang="zh-CN" altLang="en-US" dirty="0"/>
              <a:t>不同连接在考虑</a:t>
            </a:r>
            <a:r>
              <a:rPr lang="en-US" altLang="zh-CN" dirty="0"/>
              <a:t>RTT</a:t>
            </a:r>
            <a:r>
              <a:rPr lang="zh-CN" altLang="en-US" dirty="0"/>
              <a:t>的情况下，基本平分带宽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965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3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l-GR" altLang="zh-CN" dirty="0"/>
              <a:t>χ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首先计算当</a:t>
            </a:r>
            <a:r>
              <a:rPr lang="en-US" altLang="zh-CN" dirty="0"/>
              <a:t>busy signal</a:t>
            </a:r>
            <a:r>
              <a:rPr lang="zh-CN" altLang="en-US" dirty="0"/>
              <a:t>到达邻居时的队列长度</a:t>
            </a:r>
            <a:endParaRPr lang="en-US" altLang="zh-CN" dirty="0"/>
          </a:p>
          <a:p>
            <a:r>
              <a:rPr lang="zh-CN" altLang="en-US" dirty="0"/>
              <a:t>为了使之后的队列长度在时间</a:t>
            </a:r>
            <a:r>
              <a:rPr lang="en-US" altLang="zh-CN" dirty="0"/>
              <a:t>θ</a:t>
            </a:r>
            <a:r>
              <a:rPr lang="zh-CN" altLang="en-US" dirty="0"/>
              <a:t>内回到</a:t>
            </a:r>
            <a:r>
              <a:rPr lang="en-US" altLang="zh-CN" dirty="0"/>
              <a:t>α</a:t>
            </a:r>
            <a:r>
              <a:rPr lang="zh-CN" altLang="en-US" dirty="0"/>
              <a:t>以下，需要更新输入流量（输入流量既有来自邻居卫星的也有来自地面的，来自地面的流量是为不可调，只能调整邻居卫星传来的流量）</a:t>
            </a:r>
            <a:endParaRPr lang="en-US" altLang="zh-CN" dirty="0"/>
          </a:p>
          <a:p>
            <a:r>
              <a:rPr lang="el-GR" altLang="zh-CN" dirty="0"/>
              <a:t>χ</a:t>
            </a:r>
            <a:r>
              <a:rPr lang="zh-CN" altLang="en-US" dirty="0"/>
              <a:t>就是新输入流量与原有输入流量的比值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67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43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255213"/>
            <a:ext cx="7646504" cy="102725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/>
          <p:nvPr userDrawn="1"/>
        </p:nvCxnSpPr>
        <p:spPr>
          <a:xfrm flipV="1">
            <a:off x="119530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9976"/>
            <a:ext cx="3339969" cy="9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2022/9/19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2022/9/19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Congestion &amp; Flow Control of</a:t>
            </a:r>
          </a:p>
          <a:p>
            <a:r>
              <a:rPr lang="en-US" altLang="zh-CN" sz="4400" b="1" dirty="0"/>
              <a:t>Transmission in Space Segment</a:t>
            </a:r>
            <a:endParaRPr lang="zh-CN" altLang="en-US" sz="4400" b="1" dirty="0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38797A3-CD57-4635-93B0-E1989AA14B49}"/>
              </a:ext>
            </a:extLst>
          </p:cNvPr>
          <p:cNvSpPr txBox="1">
            <a:spLocks/>
          </p:cNvSpPr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68FD304-23A7-446A-9DB0-DA00A578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0"/>
          <a:stretch/>
        </p:blipFill>
        <p:spPr>
          <a:xfrm>
            <a:off x="7628506" y="1258409"/>
            <a:ext cx="4402588" cy="560467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B217F34-1D0D-4F68-A933-2C84257E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(3/3)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AFF73F-4F6E-473B-8E81-811AB598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packet reordering recovery</a:t>
            </a:r>
          </a:p>
          <a:p>
            <a:pPr lvl="1"/>
            <a:r>
              <a:rPr lang="en-US" altLang="zh-CN" dirty="0"/>
              <a:t>some packets traverse through shortest path, </a:t>
            </a:r>
          </a:p>
          <a:p>
            <a:pPr marL="457200" lvl="1" indent="0">
              <a:buNone/>
            </a:pPr>
            <a:r>
              <a:rPr lang="en-US" altLang="zh-CN" dirty="0"/>
              <a:t>    while others detour</a:t>
            </a:r>
          </a:p>
          <a:p>
            <a:pPr lvl="1"/>
            <a:r>
              <a:rPr lang="en-US" altLang="zh-CN" dirty="0"/>
              <a:t>may cause TCP recovery</a:t>
            </a:r>
          </a:p>
          <a:p>
            <a:pPr lvl="1"/>
            <a:r>
              <a:rPr lang="en-US" altLang="zh-CN" dirty="0"/>
              <a:t>solution: modify TCP code at receiver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QUESTION1</a:t>
            </a:r>
            <a:r>
              <a:rPr lang="en-US" altLang="zh-CN" dirty="0"/>
              <a:t>: what if topology changes </a:t>
            </a:r>
          </a:p>
          <a:p>
            <a:pPr marL="457200" lvl="1" indent="0">
              <a:buNone/>
            </a:pPr>
            <a:r>
              <a:rPr lang="en-US" altLang="zh-CN" dirty="0"/>
              <a:t>    and shortest link becomes longer?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QUESTION2</a:t>
            </a:r>
            <a:r>
              <a:rPr lang="en-US" altLang="zh-CN" dirty="0"/>
              <a:t>: what if alternative paths also congests?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ACC7D3-979E-4159-AACB-38D9BFED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B759738-64C4-4BBE-830D-7F2341C2B77A}"/>
              </a:ext>
            </a:extLst>
          </p:cNvPr>
          <p:cNvSpPr/>
          <p:nvPr/>
        </p:nvSpPr>
        <p:spPr>
          <a:xfrm>
            <a:off x="8271933" y="3557346"/>
            <a:ext cx="2108200" cy="26246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111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3D99C-778C-43A9-A14A-C827C98E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45F18-C7E7-4149-824A-169F60B65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Priority-based Adaptive Routing &amp; </a:t>
            </a:r>
            <a:r>
              <a:rPr lang="zh-CN" altLang="en-US" dirty="0"/>
              <a:t>基于邻居卫星负载状态的分布式路由算法</a:t>
            </a:r>
            <a:endParaRPr lang="en-US" altLang="zh-CN" dirty="0"/>
          </a:p>
          <a:p>
            <a:r>
              <a:rPr lang="en-US" altLang="zh-CN" dirty="0"/>
              <a:t>key concept: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latitude-and-longitude-based</a:t>
            </a:r>
          </a:p>
          <a:p>
            <a:pPr lvl="2"/>
            <a:r>
              <a:rPr lang="en-US" altLang="zh-CN" dirty="0"/>
              <a:t>the satellite has no routing table</a:t>
            </a:r>
          </a:p>
          <a:p>
            <a:pPr lvl="2"/>
            <a:r>
              <a:rPr lang="en-US" altLang="zh-CN" dirty="0"/>
              <a:t>but a database recording satellites’ geographical location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FF0000"/>
                </a:solidFill>
              </a:rPr>
              <a:t>distributed</a:t>
            </a:r>
          </a:p>
          <a:p>
            <a:pPr lvl="2"/>
            <a:r>
              <a:rPr lang="en-US" altLang="zh-CN"/>
              <a:t>a </a:t>
            </a:r>
            <a:r>
              <a:rPr lang="en-US" altLang="zh-CN" dirty="0"/>
              <a:t>satellite decides the packet’s next hop merely</a:t>
            </a:r>
          </a:p>
          <a:p>
            <a:pPr lvl="2"/>
            <a:r>
              <a:rPr lang="en-US" altLang="zh-CN" dirty="0"/>
              <a:t>according to link congestion conditions between two satellites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C56BD0-07CC-4D94-A96F-DA3580FD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0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67AF6-C1C9-405F-A951-6FCDD911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C21EC0-BA9F-45D6-B260-9DE66B970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routing strategy</a:t>
            </a:r>
          </a:p>
          <a:p>
            <a:pPr lvl="1"/>
            <a:r>
              <a:rPr lang="en-US" altLang="zh-CN" dirty="0"/>
              <a:t>consider current satellite’s position &amp; destination satellite’s position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D9BBAD-EC79-4517-ACBA-F94B584C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847CBE-AD87-41BA-9C18-E86237F5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171" y="2277532"/>
            <a:ext cx="4161896" cy="4161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2B80ACA-3B34-422B-B8F1-2CA29769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95" y="2656923"/>
            <a:ext cx="4610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1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9CDA0-FA23-4237-A27C-EC9A473FB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3ED56-A043-4998-AE34-CD04C44E84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6"/>
                <a:ext cx="11241156" cy="5400123"/>
              </a:xfrm>
            </p:spPr>
            <p:txBody>
              <a:bodyPr/>
              <a:lstStyle/>
              <a:p>
                <a:r>
                  <a:rPr lang="en-US" altLang="zh-CN" dirty="0"/>
                  <a:t>PAR’s priority metric of each link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: successfully transmitted data per sec (past utilization)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/>
                  <a:t>: average queue length,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dirty="0"/>
                  <a:t>: dropped data per sec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: parameters, set as 0.00005</a:t>
                </a:r>
              </a:p>
              <a:p>
                <a:pPr lvl="1"/>
                <a:r>
                  <a:rPr lang="en-US" altLang="zh-CN" b="1" dirty="0">
                    <a:solidFill>
                      <a:srgbClr val="FF0000"/>
                    </a:solidFill>
                  </a:rPr>
                  <a:t>always</a:t>
                </a:r>
                <a:r>
                  <a:rPr lang="en-US" altLang="zh-CN" dirty="0"/>
                  <a:t> select the link with smaller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PAR’s aging mechanism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𝑜𝑙𝑑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⋅(1−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)+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𝑒𝑤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⋅(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: current time unit;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: aging  period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3ED56-A043-4998-AE34-CD04C44E84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6"/>
                <a:ext cx="11241156" cy="5400123"/>
              </a:xfrm>
              <a:blipFill>
                <a:blip r:embed="rId2"/>
                <a:stretch>
                  <a:fillRect l="-976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C94796-C30B-4B3C-9BF3-12B16C6D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2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ED8F5135-4A01-4E1B-9807-1B740ADB5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60" t="3817" r="-6260" b="-3817"/>
          <a:stretch/>
        </p:blipFill>
        <p:spPr>
          <a:xfrm>
            <a:off x="4030102" y="3381257"/>
            <a:ext cx="3718203" cy="9520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85BAC13-EAC1-4EDD-B2F4-068A8E6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 &amp; DRNL </a:t>
            </a:r>
            <a:r>
              <a:rPr lang="en-US" altLang="zh-CN"/>
              <a:t>(4/4)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E80DF-EDF6-402B-9E5E-F0929171E0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31" y="1290760"/>
                <a:ext cx="7371722" cy="4351338"/>
              </a:xfrm>
            </p:spPr>
            <p:txBody>
              <a:bodyPr/>
              <a:lstStyle/>
              <a:p>
                <a:r>
                  <a:rPr lang="en-US" altLang="zh-CN" dirty="0"/>
                  <a:t>DRNL</a:t>
                </a:r>
                <a:r>
                  <a:rPr lang="zh-CN" altLang="en-US" dirty="0"/>
                  <a:t>的链路负载状况 </a:t>
                </a:r>
                <a:r>
                  <a:rPr lang="en-US" altLang="zh-CN" dirty="0"/>
                  <a:t>(vs ELB’s three states)</a:t>
                </a:r>
              </a:p>
              <a:p>
                <a:pPr lvl="1"/>
                <a:r>
                  <a:rPr lang="zh-CN" altLang="en-US" dirty="0">
                    <a:effectLst/>
                    <a:latin typeface="+mn-ea"/>
                  </a:rPr>
                  <a:t>认为</a:t>
                </a:r>
                <a:r>
                  <a:rPr lang="en-US" altLang="zh-CN" dirty="0">
                    <a:effectLst/>
                    <a:latin typeface="+mn-ea"/>
                  </a:rPr>
                  <a:t>4</a:t>
                </a:r>
                <a:r>
                  <a:rPr lang="zh-CN" altLang="en-US" dirty="0">
                    <a:effectLst/>
                    <a:latin typeface="+mn-ea"/>
                  </a:rPr>
                  <a:t>个方向的链路各自有队列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altLang="zh-CN" dirty="0">
                  <a:effectLst/>
                  <a:ea typeface="Cambria Math" panose="02040503050406030204" pitchFamily="18" charset="0"/>
                </a:endParaRPr>
              </a:p>
              <a:p>
                <a:pPr lvl="1"/>
                <a:r>
                  <a:rPr lang="en-US" altLang="zh-CN" dirty="0">
                    <a:effectLst/>
                    <a:ea typeface="Cambria Math" panose="02040503050406030204" pitchFamily="18" charset="0"/>
                  </a:rPr>
                  <a:t>B</a:t>
                </a:r>
                <a:r>
                  <a:rPr lang="zh-CN" altLang="en-US" dirty="0">
                    <a:effectLst/>
                    <a:latin typeface="+mn-ea"/>
                  </a:rPr>
                  <a:t>的综合链路利用状况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num>
                      <m:den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的链路利用率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=0.5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𝑎𝑏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+0.5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zh-CN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的链路负载等级</a:t>
                </a:r>
                <a:endParaRPr lang="en-US" altLang="zh-CN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dirty="0"/>
                  <a:t>路由选择方法：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1E80DF-EDF6-402B-9E5E-F0929171E0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31" y="1290760"/>
                <a:ext cx="7371722" cy="4351338"/>
              </a:xfrm>
              <a:blipFill>
                <a:blip r:embed="rId3"/>
                <a:stretch>
                  <a:fillRect l="-1489" t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AC963A-D1C4-42CE-9F8E-AE43D08A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479305-AF9F-4194-A5B8-E68C847A1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593" y="1879897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0F14FF2-DC55-4AD5-98A5-29252D958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5598" y="1879763"/>
            <a:ext cx="681003" cy="6810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F7C670-61F7-4D76-A844-88DDA44EBD76}"/>
              </a:ext>
            </a:extLst>
          </p:cNvPr>
          <p:cNvSpPr txBox="1"/>
          <p:nvPr/>
        </p:nvSpPr>
        <p:spPr>
          <a:xfrm>
            <a:off x="8121926" y="1694821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AB276E-09C3-4E49-A4D7-75C74E485178}"/>
              </a:ext>
            </a:extLst>
          </p:cNvPr>
          <p:cNvSpPr txBox="1"/>
          <p:nvPr/>
        </p:nvSpPr>
        <p:spPr>
          <a:xfrm>
            <a:off x="10006763" y="1694821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0F79984-22B1-40F0-A2AA-504C0E753608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10476099" y="1324635"/>
            <a:ext cx="1" cy="5551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01E6CC-9348-4FBF-9CEA-903C4F2738C4}"/>
              </a:ext>
            </a:extLst>
          </p:cNvPr>
          <p:cNvCxnSpPr>
            <a:stCxn id="6" idx="3"/>
          </p:cNvCxnSpPr>
          <p:nvPr/>
        </p:nvCxnSpPr>
        <p:spPr>
          <a:xfrm flipV="1">
            <a:off x="10816601" y="2220264"/>
            <a:ext cx="65596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E45C4B7-51A3-4F69-8003-04FED0FE205A}"/>
              </a:ext>
            </a:extLst>
          </p:cNvPr>
          <p:cNvCxnSpPr/>
          <p:nvPr/>
        </p:nvCxnSpPr>
        <p:spPr>
          <a:xfrm flipH="1">
            <a:off x="9014596" y="2052768"/>
            <a:ext cx="11210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C95D476-8DE9-499B-850A-B74360609244}"/>
              </a:ext>
            </a:extLst>
          </p:cNvPr>
          <p:cNvCxnSpPr>
            <a:cxnSpLocks/>
          </p:cNvCxnSpPr>
          <p:nvPr/>
        </p:nvCxnSpPr>
        <p:spPr>
          <a:xfrm>
            <a:off x="9014596" y="2391435"/>
            <a:ext cx="1121002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CEA43AA-D9AA-4207-B189-68A57B8C0ECB}"/>
              </a:ext>
            </a:extLst>
          </p:cNvPr>
          <p:cNvCxnSpPr>
            <a:stCxn id="6" idx="2"/>
          </p:cNvCxnSpPr>
          <p:nvPr/>
        </p:nvCxnSpPr>
        <p:spPr>
          <a:xfrm flipH="1">
            <a:off x="10476099" y="2560766"/>
            <a:ext cx="1" cy="541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686B80-A34B-48C0-83D9-1E9921643A6C}"/>
                  </a:ext>
                </a:extLst>
              </p:cNvPr>
              <p:cNvSpPr txBox="1"/>
              <p:nvPr/>
            </p:nvSpPr>
            <p:spPr>
              <a:xfrm>
                <a:off x="10476099" y="1405639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686B80-A34B-48C0-83D9-1E9921643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99" y="1405639"/>
                <a:ext cx="560346" cy="393121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51B93-2B0C-47A3-B50A-C7C2B0BC6DF7}"/>
                  </a:ext>
                </a:extLst>
              </p:cNvPr>
              <p:cNvSpPr txBox="1"/>
              <p:nvPr/>
            </p:nvSpPr>
            <p:spPr>
              <a:xfrm>
                <a:off x="10476099" y="2635139"/>
                <a:ext cx="560346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9351B93-2B0C-47A3-B50A-C7C2B0BC6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099" y="2635139"/>
                <a:ext cx="560346" cy="393121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F55298-A897-401F-954E-2DC1B750F965}"/>
                  </a:ext>
                </a:extLst>
              </p:cNvPr>
              <p:cNvSpPr txBox="1"/>
              <p:nvPr/>
            </p:nvSpPr>
            <p:spPr>
              <a:xfrm>
                <a:off x="10875550" y="1812951"/>
                <a:ext cx="560345" cy="394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DF55298-A897-401F-954E-2DC1B750F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5550" y="1812951"/>
                <a:ext cx="560345" cy="394403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D33AC2-E1C2-4686-9696-D654E4D4B51D}"/>
                  </a:ext>
                </a:extLst>
              </p:cNvPr>
              <p:cNvSpPr txBox="1"/>
              <p:nvPr/>
            </p:nvSpPr>
            <p:spPr>
              <a:xfrm>
                <a:off x="9294924" y="1655586"/>
                <a:ext cx="560345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8FD33AC2-E1C2-4686-9696-D654E4D4B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24" y="1655586"/>
                <a:ext cx="560345" cy="393121"/>
              </a:xfrm>
              <a:prstGeom prst="rect">
                <a:avLst/>
              </a:prstGeom>
              <a:blipFill>
                <a:blip r:embed="rId8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3B5D72-8ADA-4779-9435-22B87A92D076}"/>
                  </a:ext>
                </a:extLst>
              </p:cNvPr>
              <p:cNvSpPr txBox="1"/>
              <p:nvPr/>
            </p:nvSpPr>
            <p:spPr>
              <a:xfrm>
                <a:off x="9294923" y="2364205"/>
                <a:ext cx="564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ab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A3B5D72-8ADA-4779-9435-22B87A92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923" y="2364205"/>
                <a:ext cx="564835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>
            <a:extLst>
              <a:ext uri="{FF2B5EF4-FFF2-40B4-BE49-F238E27FC236}">
                <a16:creationId xmlns:a16="http://schemas.microsoft.com/office/drawing/2014/main" id="{1A064A34-BB58-4483-A17E-2F80E5E6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3592" y="3069711"/>
            <a:ext cx="681003" cy="681003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75C80F52-3670-40EC-97D7-5B7D7B563437}"/>
              </a:ext>
            </a:extLst>
          </p:cNvPr>
          <p:cNvSpPr txBox="1"/>
          <p:nvPr/>
        </p:nvSpPr>
        <p:spPr>
          <a:xfrm>
            <a:off x="8134666" y="2897967"/>
            <a:ext cx="423334" cy="372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EEEA4FF-8E07-4E15-B2DB-7226B55FDB77}"/>
              </a:ext>
            </a:extLst>
          </p:cNvPr>
          <p:cNvCxnSpPr>
            <a:stCxn id="5" idx="2"/>
            <a:endCxn id="32" idx="0"/>
          </p:cNvCxnSpPr>
          <p:nvPr/>
        </p:nvCxnSpPr>
        <p:spPr>
          <a:xfrm flipH="1">
            <a:off x="8674094" y="2560900"/>
            <a:ext cx="1" cy="5088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FAEEBBF-04D3-418F-8579-5403DBFA9384}"/>
              </a:ext>
            </a:extLst>
          </p:cNvPr>
          <p:cNvCxnSpPr>
            <a:cxnSpLocks/>
          </p:cNvCxnSpPr>
          <p:nvPr/>
        </p:nvCxnSpPr>
        <p:spPr>
          <a:xfrm>
            <a:off x="9938874" y="3534094"/>
            <a:ext cx="39344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2F226F3F-5786-402D-AE24-8862953E324A}"/>
              </a:ext>
            </a:extLst>
          </p:cNvPr>
          <p:cNvSpPr txBox="1"/>
          <p:nvPr/>
        </p:nvSpPr>
        <p:spPr>
          <a:xfrm>
            <a:off x="10255201" y="321092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根据位置得出</a:t>
            </a:r>
            <a:endParaRPr lang="en-US" altLang="zh-CN" dirty="0"/>
          </a:p>
          <a:p>
            <a:r>
              <a:rPr lang="zh-CN" altLang="en-US" dirty="0"/>
              <a:t>的可选方向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7A37476-204F-4034-A373-1858C9BABB00}"/>
              </a:ext>
            </a:extLst>
          </p:cNvPr>
          <p:cNvSpPr txBox="1"/>
          <p:nvPr/>
        </p:nvSpPr>
        <p:spPr>
          <a:xfrm>
            <a:off x="3250548" y="4136152"/>
            <a:ext cx="42988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 </a:t>
            </a:r>
          </a:p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880088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0.7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概率选择负载等级低的卫星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0.3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概率选择负载等级高的卫星 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altLang="zh-CN" sz="18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0.85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概率选择负载等级低的卫星</a:t>
            </a:r>
            <a:endParaRPr lang="en-US" altLang="zh-C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0.15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概率选择负载等级高的卫星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4936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C9A8D9D2-048C-4DC0-AF55-B5D20F1F1625}"/>
              </a:ext>
            </a:extLst>
          </p:cNvPr>
          <p:cNvSpPr txBox="1">
            <a:spLocks/>
          </p:cNvSpPr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1DFFBE0-6B56-4A4C-9AED-57F71CB8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9F966-2D65-4602-8CEE-E17FD4E7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DC33-9584-4065-A088-A46A0A3EF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endParaRPr lang="en-US" altLang="zh-CN" dirty="0"/>
          </a:p>
          <a:p>
            <a:r>
              <a:rPr lang="en-US" altLang="zh-CN" b="1" dirty="0"/>
              <a:t>REFWA</a:t>
            </a:r>
            <a:r>
              <a:rPr lang="en-US" altLang="zh-CN" dirty="0"/>
              <a:t>: Fair Congestion Control by Adjusting TCP Window Size</a:t>
            </a:r>
          </a:p>
          <a:p>
            <a:endParaRPr lang="en-US" altLang="zh-CN" dirty="0"/>
          </a:p>
          <a:p>
            <a:r>
              <a:rPr lang="en-US" altLang="zh-CN" dirty="0"/>
              <a:t>Congestion Control by Informing Neighbor Satellite to Reroute</a:t>
            </a:r>
          </a:p>
          <a:p>
            <a:pPr lvl="1"/>
            <a:r>
              <a:rPr lang="en-US" altLang="zh-CN" b="1" dirty="0"/>
              <a:t>ELB</a:t>
            </a:r>
            <a:r>
              <a:rPr lang="en-US" altLang="zh-CN" dirty="0"/>
              <a:t>: Routing-table-based Rerouting</a:t>
            </a:r>
            <a:endParaRPr lang="en-US" altLang="zh-CN" b="1" dirty="0"/>
          </a:p>
          <a:p>
            <a:pPr lvl="1"/>
            <a:r>
              <a:rPr lang="en-US" altLang="zh-CN" b="1" dirty="0"/>
              <a:t>PAR </a:t>
            </a:r>
            <a:r>
              <a:rPr lang="en-US" altLang="zh-CN" dirty="0"/>
              <a:t>&amp; </a:t>
            </a:r>
            <a:r>
              <a:rPr lang="en-US" altLang="zh-CN" b="1" dirty="0"/>
              <a:t>DRNL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Latitude-and-longitude-based Rerouting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65842C-B6D1-4A0B-9A8A-504239FF1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0110F01-8019-4410-B8C2-1BF00DE899E5}"/>
              </a:ext>
            </a:extLst>
          </p:cNvPr>
          <p:cNvSpPr/>
          <p:nvPr/>
        </p:nvSpPr>
        <p:spPr>
          <a:xfrm>
            <a:off x="684966" y="1962138"/>
            <a:ext cx="5951140" cy="215632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AC71DD-4B44-46B4-A780-C6CACB07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en-US" altLang="zh-CN" dirty="0"/>
              <a:t>Background (1/1)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FBBDBF-9CEF-4790-A0F0-700607615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variance user density over the globe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differentiated services</a:t>
            </a:r>
          </a:p>
          <a:p>
            <a:pPr lvl="1"/>
            <a:r>
              <a:rPr lang="en-US" altLang="zh-CN" dirty="0"/>
              <a:t>delay-sensitive vs. not sensitive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4BC24D-132A-4138-B803-665AC35FB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678880-55C7-4432-BBA0-FBAF09DC8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20" y="1962138"/>
            <a:ext cx="5310339" cy="26551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B3FA5E0-D346-41F5-B8AB-2753994CA578}"/>
              </a:ext>
            </a:extLst>
          </p:cNvPr>
          <p:cNvSpPr txBox="1"/>
          <p:nvPr/>
        </p:nvSpPr>
        <p:spPr>
          <a:xfrm>
            <a:off x="976355" y="1962138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urban areas vs. rural areas vs. ocean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6EC1C75-1E8C-4F35-A902-FD71A0B5A32C}"/>
              </a:ext>
            </a:extLst>
          </p:cNvPr>
          <p:cNvSpPr txBox="1"/>
          <p:nvPr/>
        </p:nvSpPr>
        <p:spPr>
          <a:xfrm>
            <a:off x="976355" y="2773431"/>
            <a:ext cx="536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unbalanced traffic load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23A9B91-1380-4DC1-B1BA-82FB7DD14EF2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3660536" y="2423803"/>
            <a:ext cx="0" cy="3496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C9E8E0-4EDA-4728-9782-5388FBBFBB47}"/>
              </a:ext>
            </a:extLst>
          </p:cNvPr>
          <p:cNvSpPr txBox="1"/>
          <p:nvPr/>
        </p:nvSpPr>
        <p:spPr>
          <a:xfrm>
            <a:off x="684966" y="3584724"/>
            <a:ext cx="5951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some satellites heavy loaded, while others idle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BD9834A-85CA-4D20-9829-8E6DBA3CFBF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3660536" y="3210830"/>
            <a:ext cx="0" cy="3738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6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7728D7-BF58-4346-AE8F-EC092847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(1/4)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C2A8E-0C63-4E35-B51D-46FA26562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Recursive, Explicit, and Fair Window Adjustment 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key concept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adaptively adjust TCP flow rate to available bandwidth 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intermediate satellites send </a:t>
            </a:r>
            <a:r>
              <a:rPr lang="en-US" altLang="zh-CN" b="1" dirty="0">
                <a:solidFill>
                  <a:srgbClr val="FF0000"/>
                </a:solidFill>
              </a:rPr>
              <a:t>feedback message </a:t>
            </a:r>
            <a:r>
              <a:rPr lang="en-US" altLang="zh-CN" dirty="0"/>
              <a:t>to TCP source to adjust window size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if feedback &lt; RWND, then let RWND = feedback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92401-5EC1-432D-98D9-504D975F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8CD4DB-207B-4D23-B916-B13935EDA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78" y="3651030"/>
            <a:ext cx="819911" cy="8199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9584CD-5B01-4E18-A4C5-3E45430D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583" y="5378501"/>
            <a:ext cx="819911" cy="81991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AA128-ECE4-4D9D-A6EE-ADD2FD9B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264" y="3651030"/>
            <a:ext cx="819911" cy="81991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AC8951-2D68-420F-99E2-FCA86EC79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970" y="3651030"/>
            <a:ext cx="819911" cy="8199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98DDC8-58D3-485A-AE28-0DFC1CD9E1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722" y="5370745"/>
            <a:ext cx="819911" cy="81991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E584CC4-6E63-4255-8E0A-E2B698DE54D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347539" y="4470941"/>
            <a:ext cx="735025" cy="907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36A143D-A293-450F-8130-61404C3C5D7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17589" y="4060986"/>
            <a:ext cx="9826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4770129-1ACB-40E2-9023-31964B6416D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6620175" y="4060986"/>
            <a:ext cx="10917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C4E5810-07E8-477A-9163-47C83FA839A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8531881" y="4470941"/>
            <a:ext cx="653797" cy="89980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FFE3C0F-FA27-4C28-B224-597F2E24F7F5}"/>
              </a:ext>
            </a:extLst>
          </p:cNvPr>
          <p:cNvSpPr txBox="1"/>
          <p:nvPr/>
        </p:nvSpPr>
        <p:spPr>
          <a:xfrm>
            <a:off x="2506290" y="6179788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source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486A69-CF10-4E36-8FC3-689BB10D93B8}"/>
              </a:ext>
            </a:extLst>
          </p:cNvPr>
          <p:cNvSpPr txBox="1"/>
          <p:nvPr/>
        </p:nvSpPr>
        <p:spPr>
          <a:xfrm>
            <a:off x="8344429" y="6179517"/>
            <a:ext cx="168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destination</a:t>
            </a:r>
            <a:endParaRPr lang="zh-CN" altLang="en-US" dirty="0"/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99F364BD-6295-4B38-9723-1935A9D94D05}"/>
              </a:ext>
            </a:extLst>
          </p:cNvPr>
          <p:cNvSpPr/>
          <p:nvPr/>
        </p:nvSpPr>
        <p:spPr>
          <a:xfrm>
            <a:off x="5022565" y="3707313"/>
            <a:ext cx="463603" cy="2578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D6A1B3A1-876C-4BA7-A2AE-9162F1E7FD5C}"/>
              </a:ext>
            </a:extLst>
          </p:cNvPr>
          <p:cNvSpPr/>
          <p:nvPr/>
        </p:nvSpPr>
        <p:spPr>
          <a:xfrm rot="18454518">
            <a:off x="3343805" y="4612526"/>
            <a:ext cx="463603" cy="2578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1782601-94A2-4AB1-92FF-64F7908D8283}"/>
              </a:ext>
            </a:extLst>
          </p:cNvPr>
          <p:cNvSpPr txBox="1"/>
          <p:nvPr/>
        </p:nvSpPr>
        <p:spPr>
          <a:xfrm>
            <a:off x="5038719" y="4413276"/>
            <a:ext cx="23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calculate feedback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rewrite RWND</a:t>
            </a:r>
            <a:r>
              <a:rPr lang="en-US" altLang="zh-CN" dirty="0"/>
              <a:t> in TCP)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94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5F62E-D86C-4F20-AE92-31CD3CAB2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(2/4)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E1A4C-FD9B-4D99-8A0B-FB97AAD2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estimation of RTT and grouping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a satellite estimate each flow’s RTT:</a:t>
            </a:r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en-US" altLang="zh-CN" dirty="0"/>
              <a:t>H</a:t>
            </a:r>
            <a:r>
              <a:rPr lang="en-US" altLang="zh-CN" baseline="-25000" dirty="0"/>
              <a:t>b</a:t>
            </a:r>
            <a:r>
              <a:rPr lang="en-US" altLang="zh-CN" dirty="0"/>
              <a:t>, H</a:t>
            </a:r>
            <a:r>
              <a:rPr lang="en-US" altLang="zh-CN" baseline="-25000" dirty="0"/>
              <a:t>f</a:t>
            </a:r>
            <a:r>
              <a:rPr lang="en-US" altLang="zh-CN" dirty="0"/>
              <a:t>: backward &amp; forward hop number when passing through this satellite</a:t>
            </a:r>
          </a:p>
          <a:p>
            <a:pPr lvl="2">
              <a:lnSpc>
                <a:spcPct val="100000"/>
              </a:lnSpc>
            </a:pPr>
            <a:r>
              <a:rPr lang="en-US" altLang="zh-CN" dirty="0" err="1"/>
              <a:t>ISL</a:t>
            </a:r>
            <a:r>
              <a:rPr lang="en-US" altLang="zh-CN" baseline="-25000" dirty="0" err="1"/>
              <a:t>delay</a:t>
            </a:r>
            <a:r>
              <a:rPr lang="en-US" altLang="zh-CN" dirty="0"/>
              <a:t>: delay of inter-satellite link, </a:t>
            </a:r>
            <a:r>
              <a:rPr lang="en-US" altLang="zh-CN" b="1" dirty="0">
                <a:solidFill>
                  <a:srgbClr val="FF0000"/>
                </a:solidFill>
              </a:rPr>
              <a:t>assumed as a constant</a:t>
            </a:r>
          </a:p>
          <a:p>
            <a:pPr lvl="1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fairness</a:t>
            </a:r>
            <a:r>
              <a:rPr lang="en-US" altLang="zh-CN" dirty="0"/>
              <a:t>: flows with the same RTT are grouped together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the same RTT, the same feedback, then the same throughput</a:t>
            </a:r>
          </a:p>
          <a:p>
            <a:pPr lvl="2">
              <a:lnSpc>
                <a:spcPct val="100000"/>
              </a:lnSpc>
            </a:pPr>
            <a:r>
              <a:rPr lang="en-US" altLang="zh-CN" dirty="0"/>
              <a:t>vs. standard TCP: “undesirable bias against long RTT flows”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C9F80-C4C1-4479-A47C-ABB1A333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D0B7126-3E94-44E3-A1C4-25B3E1A54BB9}"/>
                  </a:ext>
                </a:extLst>
              </p:cNvPr>
              <p:cNvSpPr txBox="1"/>
              <p:nvPr/>
            </p:nvSpPr>
            <p:spPr>
              <a:xfrm>
                <a:off x="2997867" y="2206496"/>
                <a:ext cx="6196265" cy="5577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𝑅𝑇𝑇</m:t>
                      </m:r>
                      <m:r>
                        <a:rPr lang="en-US" altLang="zh-CN" sz="2800" i="1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=2⋅(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+2)⋅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𝐼𝑆</m:t>
                      </m:r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𝑑𝑒𝑙𝑎𝑦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AD0B7126-3E94-44E3-A1C4-25B3E1A5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867" y="2206496"/>
                <a:ext cx="6196265" cy="557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95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A8DF0-27B6-4A23-9366-F9ED6BCD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(3/4)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61F1E-8825-4AC6-B497-3942910A6F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6"/>
                <a:ext cx="11241156" cy="553118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dirty="0"/>
                  <a:t>feedback computation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/>
                  <a:t>at a certain satellite, for each link in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group, its feedback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US" altLang="zh-CN" dirty="0"/>
                  <a:t>  during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time interval: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endParaRPr lang="en-US" altLang="zh-CN" dirty="0"/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recursive    </a:t>
                </a:r>
                <a:r>
                  <a:rPr lang="en-US" altLang="zh-CN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residual capacity of this link</a:t>
                </a:r>
                <a:r>
                  <a:rPr lang="en-US" altLang="zh-CN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free queue size</a:t>
                </a:r>
                <a:endParaRPr lang="en-US" altLang="zh-CN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US" altLang="zh-CN" dirty="0"/>
                  <a:t>,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φ</a:t>
                </a:r>
                <a:r>
                  <a:rPr lang="en-US" altLang="zh-CN" dirty="0"/>
                  <a:t>, </a:t>
                </a:r>
                <a:r>
                  <a:rPr lang="el-GR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ψ</a:t>
                </a:r>
                <a:r>
                  <a:rPr lang="en-US" altLang="zh-CN" dirty="0">
                    <a:ea typeface="Cambria Math" panose="02040503050406030204" pitchFamily="18" charset="0"/>
                  </a:rPr>
                  <a:t>: parameters;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Υ</m:t>
                    </m:r>
                    <m:d>
                      <m:dPr>
                        <m:ctrlP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: total TCP window size can be allocated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RTT</a:t>
                </a:r>
                <a:r>
                  <a:rPr lang="en-US" altLang="zh-CN" i="1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avg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: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average RTT of active links at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</a:t>
                </a:r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time interval &amp; </a:t>
                </a:r>
                <a:r>
                  <a:rPr lang="en-US" altLang="zh-CN" dirty="0">
                    <a:ea typeface="Cambria Math" panose="02040503050406030204" pitchFamily="18" charset="0"/>
                  </a:rPr>
                  <a:t>length of time interval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E61F1E-8825-4AC6-B497-3942910A6F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6"/>
                <a:ext cx="11241156" cy="5531187"/>
              </a:xfrm>
              <a:blipFill>
                <a:blip r:embed="rId3"/>
                <a:stretch>
                  <a:fillRect l="-976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3D6FA-B24D-44E7-99B2-01EA00F8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44FE2-4B5D-4939-B57B-71B10CC858F9}"/>
                  </a:ext>
                </a:extLst>
              </p:cNvPr>
              <p:cNvSpPr txBox="1"/>
              <p:nvPr/>
            </p:nvSpPr>
            <p:spPr>
              <a:xfrm>
                <a:off x="3573515" y="2319768"/>
                <a:ext cx="5037085" cy="1511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𝜅</m:t>
                          </m:r>
                        </m:sub>
                      </m:sSub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Sup>
                            <m:sSub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zh-CN" altLang="zh-CN" sz="28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Sup>
                            <m:sSubSup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sz="28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7844FE2-4B5D-4939-B57B-71B10CC85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515" y="2319768"/>
                <a:ext cx="5037085" cy="1511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137813-7D9B-4497-9B3D-AECE30FA1E49}"/>
                  </a:ext>
                </a:extLst>
              </p:cNvPr>
              <p:cNvSpPr txBox="1"/>
              <p:nvPr/>
            </p:nvSpPr>
            <p:spPr>
              <a:xfrm>
                <a:off x="2250390" y="3717013"/>
                <a:ext cx="7683333" cy="1168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d>
                        <m:dPr>
                          <m:ctrlP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800" smtClean="0">
                          <a:solidFill>
                            <a:srgbClr val="FF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Υ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altLang="zh-CN" sz="28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zh-CN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𝐵𝑤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𝑅𝑇</m:t>
                          </m:r>
                          <m:sSub>
                            <m:sSubPr>
                              <m:ctrlPr>
                                <a:rPr lang="zh-CN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𝑎𝑣𝑔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Υ</m:t>
                          </m:r>
                          <m:d>
                            <m:dPr>
                              <m:ctrlP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i="1" dirty="0">
                  <a:effectLst/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𝜓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−1))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9137813-7D9B-4497-9B3D-AECE30FA1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390" y="3717013"/>
                <a:ext cx="7683333" cy="1168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8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DFF1A6CA-5CAF-4FA8-B612-70E7BEB2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945" y="4347705"/>
            <a:ext cx="4764633" cy="17335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7C9CB4-A835-4D22-883A-509A2332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5" y="4005433"/>
            <a:ext cx="6598310" cy="2075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3997992-4150-4BE6-8FA2-B1B00C1B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REFWA (4/4)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DDDD5-FAFE-418F-B5DA-1AB168C25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2" y="1381677"/>
                <a:ext cx="11243528" cy="4351338"/>
              </a:xfrm>
            </p:spPr>
            <p:txBody>
              <a:bodyPr/>
              <a:lstStyle/>
              <a:p>
                <a:r>
                  <a:rPr lang="en-US" altLang="zh-CN" dirty="0"/>
                  <a:t>experiments &amp; conclusion (vs. TCP </a:t>
                </a:r>
                <a:r>
                  <a:rPr lang="en-US" altLang="zh-CN" dirty="0" err="1"/>
                  <a:t>NewReno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measures: bottleneck link utilization, loss rate, queue size, fairness index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dirty="0"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for lower packet losses &amp; smaller queue size,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effectLst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𝝍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</m:oMath>
                </a14:m>
                <a:r>
                  <a:rPr lang="en-US" altLang="zh-CN" sz="2000" dirty="0">
                    <a:cs typeface="Times New Roman" panose="02020603050405020304" pitchFamily="18" charset="0"/>
                  </a:rPr>
                  <a:t>; for fairness, </a:t>
                </a:r>
                <a:r>
                  <a:rPr lang="en-US" altLang="zh-CN" sz="20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α=1</a:t>
                </a:r>
                <a:endParaRPr lang="en-US" altLang="zh-CN" sz="2000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more robust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 when abrupt change of traffic load happens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fairness</a:t>
                </a:r>
                <a:r>
                  <a:rPr lang="en-US" altLang="zh-CN" sz="2000" b="0" dirty="0">
                    <a:cs typeface="Times New Roman" panose="02020603050405020304" pitchFamily="18" charset="0"/>
                  </a:rPr>
                  <a:t>: operates correctly when there are links with variant RTTs 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(Fig b)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0" dirty="0">
                    <a:cs typeface="Times New Roman" panose="02020603050405020304" pitchFamily="18" charset="0"/>
                  </a:rPr>
                  <a:t>multiple bottlenecks: doesn</a:t>
                </a:r>
                <a:r>
                  <a:rPr lang="en-US" altLang="zh-CN" sz="2000" dirty="0">
                    <a:cs typeface="Times New Roman" panose="02020603050405020304" pitchFamily="18" charset="0"/>
                  </a:rPr>
                  <a:t>’t matter (Fig c)</a:t>
                </a:r>
                <a:endParaRPr lang="en-US" altLang="zh-CN" sz="2000" b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zh-CN" sz="2000" b="1" dirty="0">
                    <a:solidFill>
                      <a:srgbClr val="FF0000"/>
                    </a:solidFill>
                  </a:rPr>
                  <a:t>tolerant</a:t>
                </a:r>
                <a:r>
                  <a:rPr lang="en-US" altLang="zh-CN" sz="2000" dirty="0"/>
                  <a:t> to errors in RTT estimate</a:t>
                </a:r>
              </a:p>
              <a:p>
                <a:pPr lvl="1"/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BDDDD5-FAFE-418F-B5DA-1AB168C25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2" y="1381677"/>
                <a:ext cx="11243528" cy="4351338"/>
              </a:xfrm>
              <a:blipFill>
                <a:blip r:embed="rId5"/>
                <a:stretch>
                  <a:fillRect l="-976" t="-1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C6CB4-27B9-4DC6-8255-A2E3C42B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26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3B6F2-416B-4ACE-B5ED-7DF86EB1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(1/3)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0ABA3-0C4F-43F1-A8AF-7E1DDB0D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Explicit Load Balancing</a:t>
            </a:r>
          </a:p>
          <a:p>
            <a:r>
              <a:rPr lang="en-US" altLang="zh-CN" dirty="0"/>
              <a:t>key concept</a:t>
            </a:r>
          </a:p>
          <a:p>
            <a:pPr lvl="1"/>
            <a:r>
              <a:rPr lang="en-US" altLang="zh-CN" dirty="0"/>
              <a:t>when a satellite is congested, it informs its </a:t>
            </a:r>
            <a:r>
              <a:rPr lang="en-US" altLang="zh-CN" b="1" dirty="0">
                <a:solidFill>
                  <a:srgbClr val="FF0000"/>
                </a:solidFill>
              </a:rPr>
              <a:t>neighbors</a:t>
            </a:r>
            <a:r>
              <a:rPr lang="en-US" altLang="zh-CN" dirty="0"/>
              <a:t> to reroute</a:t>
            </a:r>
          </a:p>
          <a:p>
            <a:pPr lvl="1"/>
            <a:r>
              <a:rPr lang="en-US" altLang="zh-CN" dirty="0"/>
              <a:t>packets should have passed this satellite are sent through alternative paths</a:t>
            </a:r>
          </a:p>
          <a:p>
            <a:pPr lvl="1"/>
            <a:r>
              <a:rPr lang="en-US" altLang="zh-CN" dirty="0"/>
              <a:t>may cause </a:t>
            </a:r>
            <a:r>
              <a:rPr lang="en-US" altLang="zh-CN" b="1" dirty="0">
                <a:solidFill>
                  <a:srgbClr val="FF0000"/>
                </a:solidFill>
              </a:rPr>
              <a:t>out-of-order reception</a:t>
            </a:r>
            <a:r>
              <a:rPr lang="en-US" altLang="zh-CN" dirty="0"/>
              <a:t> &amp; packets have to </a:t>
            </a:r>
            <a:r>
              <a:rPr lang="en-US" altLang="zh-CN" b="1" dirty="0">
                <a:solidFill>
                  <a:srgbClr val="FF0000"/>
                </a:solidFill>
              </a:rPr>
              <a:t>traverse more hops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3F7CAA-F0D9-454E-B997-3249CC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4F4C0-BC4D-4748-9A18-75346C85D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4835348"/>
            <a:ext cx="681003" cy="681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A6AFAA-750A-4320-95CC-60EF2CB99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8" y="3663492"/>
            <a:ext cx="681003" cy="68100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E3AEBA-50DD-4DB7-B034-6119D0E4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825" y="5999329"/>
            <a:ext cx="681003" cy="6810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929D4C-0203-487E-9E72-8CFF7682C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5" y="4835348"/>
            <a:ext cx="681003" cy="68100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C6A8CD-0DD9-4914-ACF1-08D80512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8" y="4833239"/>
            <a:ext cx="681003" cy="6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87628D-B095-495C-93CD-0D25038F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3663492"/>
            <a:ext cx="681003" cy="681003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C0FDB628-9C77-45DB-8753-9AE6B0FEDCDD}"/>
              </a:ext>
            </a:extLst>
          </p:cNvPr>
          <p:cNvSpPr/>
          <p:nvPr/>
        </p:nvSpPr>
        <p:spPr>
          <a:xfrm>
            <a:off x="4259190" y="4835348"/>
            <a:ext cx="377771" cy="3877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88F5CF-21F9-4823-8DC2-92064C18E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3661383"/>
            <a:ext cx="681003" cy="68100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AD31D3-9D62-4BFF-A432-2DB13843A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894" y="5999330"/>
            <a:ext cx="681003" cy="68100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99399E-F255-4539-805F-4275620FE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97" y="6040472"/>
            <a:ext cx="681003" cy="68100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F70908-2EF5-4335-A10E-56C7C05ED32C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H="1" flipV="1">
            <a:off x="2349396" y="4344495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36C0F1C-C5CE-409E-A85C-62F77AC3BC9E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2689897" y="4003994"/>
            <a:ext cx="15879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F20AB00-FD62-4DC5-BB76-A68B44F21246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4958831" y="4001885"/>
            <a:ext cx="1713666" cy="21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CC88265-2219-4955-8A83-4FF0AFA8565A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7012999" y="4342386"/>
            <a:ext cx="1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E35C8D0-FA99-4D47-80DC-580863C44E9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353501" y="5173741"/>
            <a:ext cx="74249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79AB06F-7259-4397-964C-E9BCA511FB2F}"/>
              </a:ext>
            </a:extLst>
          </p:cNvPr>
          <p:cNvCxnSpPr>
            <a:endCxn id="8" idx="1"/>
          </p:cNvCxnSpPr>
          <p:nvPr/>
        </p:nvCxnSpPr>
        <p:spPr>
          <a:xfrm>
            <a:off x="1221639" y="5175849"/>
            <a:ext cx="7872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FD98B3A-8FF9-4E5F-A19E-28CD80A3B439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2689898" y="5175850"/>
            <a:ext cx="1587927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23473F4-A313-40B3-9532-2722348DEE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958828" y="5173741"/>
            <a:ext cx="1713670" cy="2109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FB8E6DD1-EEC5-48E3-B3D9-EEA067EE5B01}"/>
              </a:ext>
            </a:extLst>
          </p:cNvPr>
          <p:cNvCxnSpPr>
            <a:stCxn id="5" idx="0"/>
            <a:endCxn id="6" idx="2"/>
          </p:cNvCxnSpPr>
          <p:nvPr/>
        </p:nvCxnSpPr>
        <p:spPr>
          <a:xfrm flipV="1">
            <a:off x="4618327" y="4344495"/>
            <a:ext cx="3" cy="4908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E05AC34-CAB8-4934-B616-215F699D6606}"/>
              </a:ext>
            </a:extLst>
          </p:cNvPr>
          <p:cNvCxnSpPr/>
          <p:nvPr/>
        </p:nvCxnSpPr>
        <p:spPr>
          <a:xfrm flipH="1">
            <a:off x="2633472" y="5013021"/>
            <a:ext cx="16163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AC6C24DB-E945-4550-AAC4-4B47DFEC01EB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4618327" y="5516351"/>
            <a:ext cx="0" cy="4829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4EF413E-C68C-4A17-92C3-536969F847B1}"/>
              </a:ext>
            </a:extLst>
          </p:cNvPr>
          <p:cNvCxnSpPr/>
          <p:nvPr/>
        </p:nvCxnSpPr>
        <p:spPr>
          <a:xfrm>
            <a:off x="4958828" y="5013021"/>
            <a:ext cx="168542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5200E22-D860-41A8-BA61-C50FBB04E74E}"/>
              </a:ext>
            </a:extLst>
          </p:cNvPr>
          <p:cNvCxnSpPr>
            <a:cxnSpLocks/>
          </p:cNvCxnSpPr>
          <p:nvPr/>
        </p:nvCxnSpPr>
        <p:spPr>
          <a:xfrm flipV="1">
            <a:off x="8791057" y="4455632"/>
            <a:ext cx="382488" cy="1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694AF39-0B8C-4BB7-BC3A-609BC489EF4D}"/>
              </a:ext>
            </a:extLst>
          </p:cNvPr>
          <p:cNvCxnSpPr>
            <a:cxnSpLocks/>
          </p:cNvCxnSpPr>
          <p:nvPr/>
        </p:nvCxnSpPr>
        <p:spPr>
          <a:xfrm>
            <a:off x="8791057" y="4724400"/>
            <a:ext cx="3824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AD2713B-12B4-4ED7-856E-6EE4E5E74A8E}"/>
              </a:ext>
            </a:extLst>
          </p:cNvPr>
          <p:cNvCxnSpPr>
            <a:cxnSpLocks/>
          </p:cNvCxnSpPr>
          <p:nvPr/>
        </p:nvCxnSpPr>
        <p:spPr>
          <a:xfrm>
            <a:off x="8802297" y="5004273"/>
            <a:ext cx="3712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185E575-C7F6-4B7B-AAAB-E07E327672F2}"/>
              </a:ext>
            </a:extLst>
          </p:cNvPr>
          <p:cNvSpPr txBox="1"/>
          <p:nvPr/>
        </p:nvSpPr>
        <p:spPr>
          <a:xfrm>
            <a:off x="9166666" y="4250410"/>
            <a:ext cx="2616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original path</a:t>
            </a:r>
          </a:p>
          <a:p>
            <a:r>
              <a:rPr lang="en-US" altLang="zh-CN" dirty="0"/>
              <a:t>congestion information</a:t>
            </a:r>
          </a:p>
          <a:p>
            <a:r>
              <a:rPr lang="en-US" altLang="zh-CN" dirty="0"/>
              <a:t>new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9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B529B-B18F-43EE-B2C8-DE0748AB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ELB (2/3)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C8AE28-88FF-4619-A0CF-4A826A29F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5713390"/>
          </a:xfrm>
        </p:spPr>
        <p:txBody>
          <a:bodyPr/>
          <a:lstStyle/>
          <a:p>
            <a:r>
              <a:rPr lang="en-US" altLang="zh-CN" dirty="0"/>
              <a:t>three states of a certain satellite A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α, β, </a:t>
            </a:r>
            <a:r>
              <a:rPr lang="el-GR" altLang="zh-CN" dirty="0"/>
              <a:t>χ</a:t>
            </a:r>
            <a:r>
              <a:rPr lang="en-US" altLang="zh-CN" dirty="0"/>
              <a:t> are parameters</a:t>
            </a:r>
          </a:p>
          <a:p>
            <a:pPr lvl="1"/>
            <a:r>
              <a:rPr lang="en-US" altLang="zh-CN" dirty="0"/>
              <a:t>β = 1 – p(packet dropping possibility); α = β / 2</a:t>
            </a:r>
          </a:p>
          <a:p>
            <a:pPr lvl="1"/>
            <a:r>
              <a:rPr lang="el-GR" altLang="zh-CN" dirty="0"/>
              <a:t>χ</a:t>
            </a:r>
            <a:r>
              <a:rPr lang="en-US" altLang="zh-CN" dirty="0"/>
              <a:t> is relative to:</a:t>
            </a:r>
          </a:p>
          <a:p>
            <a:pPr lvl="2"/>
            <a:r>
              <a:rPr lang="en-US" altLang="zh-CN" dirty="0"/>
              <a:t>traffic coming from the ground</a:t>
            </a:r>
          </a:p>
          <a:p>
            <a:pPr lvl="2"/>
            <a:r>
              <a:rPr lang="en-US" altLang="zh-CN" dirty="0"/>
              <a:t>the satellite’s ability to output</a:t>
            </a:r>
          </a:p>
          <a:p>
            <a:pPr lvl="2"/>
            <a:r>
              <a:rPr lang="en-US" altLang="zh-CN" dirty="0"/>
              <a:t>time we want the satellite to stay in normal state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9ED6C-842A-4922-A4A8-284CA6EF4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38F1AB7-824F-4AF0-8623-3048F8829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13823"/>
              </p:ext>
            </p:extLst>
          </p:nvPr>
        </p:nvGraphicFramePr>
        <p:xfrm>
          <a:off x="1145675" y="1829598"/>
          <a:ext cx="9900650" cy="2296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82996">
                  <a:extLst>
                    <a:ext uri="{9D8B030D-6E8A-4147-A177-3AD203B41FA5}">
                      <a16:colId xmlns:a16="http://schemas.microsoft.com/office/drawing/2014/main" val="4179523879"/>
                    </a:ext>
                  </a:extLst>
                </a:gridCol>
                <a:gridCol w="2337055">
                  <a:extLst>
                    <a:ext uri="{9D8B030D-6E8A-4147-A177-3AD203B41FA5}">
                      <a16:colId xmlns:a16="http://schemas.microsoft.com/office/drawing/2014/main" val="474581705"/>
                    </a:ext>
                  </a:extLst>
                </a:gridCol>
                <a:gridCol w="5280599">
                  <a:extLst>
                    <a:ext uri="{9D8B030D-6E8A-4147-A177-3AD203B41FA5}">
                      <a16:colId xmlns:a16="http://schemas.microsoft.com/office/drawing/2014/main" val="2675270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 queue size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operation 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238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free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(0, α)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none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62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fairly 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[α, β]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warning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start searching alternative paths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busy state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(β, +inf)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send a </a:t>
                      </a:r>
                      <a:r>
                        <a:rPr lang="en-US" altLang="zh-CN" b="1" dirty="0"/>
                        <a:t>busy message</a:t>
                      </a:r>
                      <a:r>
                        <a:rPr lang="en-US" altLang="zh-CN" dirty="0"/>
                        <a:t> to neighbors, ordering them to </a:t>
                      </a:r>
                      <a:r>
                        <a:rPr lang="en-US" altLang="zh-CN" b="1" dirty="0"/>
                        <a:t>send only </a:t>
                      </a:r>
                      <a:r>
                        <a:rPr lang="el-GR" altLang="zh-CN" b="1" dirty="0"/>
                        <a:t>χ</a:t>
                      </a:r>
                      <a:r>
                        <a:rPr lang="en-US" altLang="zh-CN" b="1" dirty="0"/>
                        <a:t> portion packets</a:t>
                      </a:r>
                      <a:r>
                        <a:rPr lang="en-US" altLang="zh-CN" dirty="0"/>
                        <a:t> via A </a:t>
                      </a:r>
                    </a:p>
                    <a:p>
                      <a:pPr algn="ctr"/>
                      <a:r>
                        <a:rPr lang="en-US" altLang="zh-CN" dirty="0"/>
                        <a:t>(e.g. flow control)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0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17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42850</TotalTime>
  <Words>1122</Words>
  <Application>Microsoft Office PowerPoint</Application>
  <PresentationFormat>宽屏</PresentationFormat>
  <Paragraphs>192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Cambria Math</vt:lpstr>
      <vt:lpstr>Courier New</vt:lpstr>
      <vt:lpstr>Wingdings</vt:lpstr>
      <vt:lpstr>Office 主题</vt:lpstr>
      <vt:lpstr>PowerPoint 演示文稿</vt:lpstr>
      <vt:lpstr>Outline</vt:lpstr>
      <vt:lpstr>Background (1/1)</vt:lpstr>
      <vt:lpstr>REFWA (1/4)</vt:lpstr>
      <vt:lpstr>REFWA (2/4)</vt:lpstr>
      <vt:lpstr>REFWA (3/4)</vt:lpstr>
      <vt:lpstr>REFWA (4/4)</vt:lpstr>
      <vt:lpstr>ELB (1/3)</vt:lpstr>
      <vt:lpstr>ELB (2/3)</vt:lpstr>
      <vt:lpstr>ELB (3/3)</vt:lpstr>
      <vt:lpstr>PAR &amp; DRNL (1/4)</vt:lpstr>
      <vt:lpstr>PAR &amp; DRNL (2/4)</vt:lpstr>
      <vt:lpstr>PAR &amp; DRNL (3/4)</vt:lpstr>
      <vt:lpstr>PAR &amp; DRNL (4/4)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单 乾</cp:lastModifiedBy>
  <cp:revision>1007</cp:revision>
  <dcterms:created xsi:type="dcterms:W3CDTF">2015-08-08T14:03:16Z</dcterms:created>
  <dcterms:modified xsi:type="dcterms:W3CDTF">2022-09-19T14:52:53Z</dcterms:modified>
</cp:coreProperties>
</file>