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451" r:id="rId2"/>
    <p:sldId id="524" r:id="rId3"/>
    <p:sldId id="523" r:id="rId4"/>
    <p:sldId id="493" r:id="rId5"/>
    <p:sldId id="494" r:id="rId6"/>
    <p:sldId id="530" r:id="rId7"/>
    <p:sldId id="514" r:id="rId8"/>
    <p:sldId id="503" r:id="rId9"/>
    <p:sldId id="504" r:id="rId10"/>
    <p:sldId id="505" r:id="rId11"/>
    <p:sldId id="506" r:id="rId12"/>
    <p:sldId id="525" r:id="rId13"/>
    <p:sldId id="519" r:id="rId14"/>
    <p:sldId id="511" r:id="rId15"/>
    <p:sldId id="526" r:id="rId16"/>
    <p:sldId id="527" r:id="rId17"/>
    <p:sldId id="528" r:id="rId18"/>
    <p:sldId id="529" r:id="rId19"/>
    <p:sldId id="532" r:id="rId20"/>
    <p:sldId id="533" r:id="rId21"/>
    <p:sldId id="531" r:id="rId22"/>
    <p:sldId id="535" r:id="rId23"/>
    <p:sldId id="534" r:id="rId24"/>
    <p:sldId id="4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4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46B"/>
    <a:srgbClr val="FF7C80"/>
    <a:srgbClr val="7CA4E0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1107" autoAdjust="0"/>
  </p:normalViewPr>
  <p:slideViewPr>
    <p:cSldViewPr snapToGrid="0">
      <p:cViewPr varScale="1">
        <p:scale>
          <a:sx n="103" d="100"/>
          <a:sy n="103" d="100"/>
        </p:scale>
        <p:origin x="70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FRR</a:t>
            </a:r>
            <a:r>
              <a:rPr lang="zh-CN" altLang="en-US" dirty="0"/>
              <a:t>路由软件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适用于</a:t>
            </a:r>
            <a:r>
              <a:rPr lang="en-US" altLang="zh-CN" dirty="0"/>
              <a:t>Linux</a:t>
            </a:r>
            <a:r>
              <a:rPr lang="zh-CN" altLang="en-US" dirty="0"/>
              <a:t>平台的开源路由协议套件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en-US" altLang="zh-CN" dirty="0"/>
              <a:t>OSPF</a:t>
            </a:r>
            <a:r>
              <a:rPr lang="zh-CN" altLang="en-US" dirty="0"/>
              <a:t>、</a:t>
            </a:r>
            <a:r>
              <a:rPr lang="en-US" altLang="zh-CN" dirty="0"/>
              <a:t>BGP</a:t>
            </a:r>
            <a:r>
              <a:rPr lang="zh-CN" altLang="en-US" dirty="0"/>
              <a:t>等路由协议的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rtnetlink</a:t>
            </a:r>
            <a:r>
              <a:rPr lang="zh-CN" altLang="en-US" dirty="0"/>
              <a:t>与内核通信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用户空间主要是对</a:t>
            </a:r>
            <a:r>
              <a:rPr lang="en-US" altLang="zh-CN" dirty="0"/>
              <a:t>FRR</a:t>
            </a:r>
            <a:r>
              <a:rPr lang="zh-CN" altLang="en-US" dirty="0"/>
              <a:t>源代码进行了修改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91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2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9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85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哈希阈值映射：若有</a:t>
            </a:r>
            <a:r>
              <a:rPr lang="en-US" altLang="zh-CN" dirty="0"/>
              <a:t>4</a:t>
            </a:r>
            <a:r>
              <a:rPr lang="zh-CN" altLang="en-US" dirty="0"/>
              <a:t>个下一跳，依权重将</a:t>
            </a:r>
            <a:r>
              <a:rPr lang="en-US" altLang="zh-CN" dirty="0"/>
              <a:t>0~n</a:t>
            </a:r>
            <a:r>
              <a:rPr lang="zh-CN" altLang="en-US" dirty="0"/>
              <a:t>之间的整数分成</a:t>
            </a:r>
            <a:r>
              <a:rPr lang="en-US" altLang="zh-CN" dirty="0"/>
              <a:t>4</a:t>
            </a:r>
            <a:r>
              <a:rPr lang="zh-CN" altLang="en-US" dirty="0"/>
              <a:t>份，然后对收到的数据包做哈希，哈希值落到哪一块了就向哪个下一跳转发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2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解释右图：参考文献中，不同规模的星座从</a:t>
            </a:r>
            <a:r>
              <a:rPr lang="en-US" altLang="zh-CN" dirty="0"/>
              <a:t>DC</a:t>
            </a:r>
            <a:r>
              <a:rPr lang="zh-CN" altLang="en-US" dirty="0"/>
              <a:t>到法兰克福的传播时延的</a:t>
            </a:r>
            <a:r>
              <a:rPr lang="en-US" altLang="zh-CN" dirty="0"/>
              <a:t>CDF</a:t>
            </a:r>
          </a:p>
          <a:p>
            <a:r>
              <a:rPr lang="en-US" altLang="zh-CN" dirty="0"/>
              <a:t>c-latency: </a:t>
            </a:r>
            <a:r>
              <a:rPr lang="zh-CN" altLang="en-US" dirty="0"/>
              <a:t>光速    </a:t>
            </a:r>
            <a:r>
              <a:rPr lang="en-US" altLang="zh-CN" dirty="0"/>
              <a:t>f-latency: </a:t>
            </a:r>
            <a:r>
              <a:rPr lang="zh-CN" altLang="en-US" dirty="0"/>
              <a:t>直线光缆的理论时延    </a:t>
            </a:r>
            <a:r>
              <a:rPr lang="en-US" altLang="zh-CN" dirty="0"/>
              <a:t>Hib...</a:t>
            </a:r>
            <a:r>
              <a:rPr lang="zh-CN" altLang="en-US" dirty="0"/>
              <a:t>：跨大西洋光缆   </a:t>
            </a:r>
            <a:r>
              <a:rPr lang="en-US" altLang="zh-CN" dirty="0"/>
              <a:t>HFT: </a:t>
            </a:r>
            <a:r>
              <a:rPr lang="zh-CN" altLang="en-US" dirty="0"/>
              <a:t>高频交易  金融领域专线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6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确定性邻居关系：</a:t>
            </a:r>
            <a:r>
              <a:rPr lang="en-US" altLang="zh-CN" dirty="0"/>
              <a:t>Satellites know the existence of ISLs and other satellites, but do not know the connectivity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8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r>
              <a:rPr lang="zh-CN" altLang="en-US" sz="3600" dirty="0"/>
              <a:t>“链路状态传播方式：全网洪泛 → 局部传播“这里有动画，先是原始的洪泛过程，后是</a:t>
            </a:r>
            <a:r>
              <a:rPr lang="en-US" altLang="zh-CN" sz="3600" dirty="0"/>
              <a:t>LoFi</a:t>
            </a:r>
            <a:r>
              <a:rPr lang="zh-CN" altLang="en-US" sz="3600" dirty="0"/>
              <a:t>的传播过程</a:t>
            </a:r>
            <a:endParaRPr lang="en-US" altLang="zh-CN" sz="3600" dirty="0"/>
          </a:p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7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Note that Each satellite obtains link-states within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hops far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is down</a:t>
                </a:r>
              </a:p>
              <a:p>
                <a:pPr lvl="1"/>
                <a:r>
                  <a:rPr lang="en-US" altLang="zh-CN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 know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Note that Each satellite obtains link-states within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𝑛+1</a:t>
                </a:r>
                <a:r>
                  <a:rPr lang="en-US" altLang="zh-CN" dirty="0"/>
                  <a:t> hops far</a:t>
                </a:r>
              </a:p>
              <a:p>
                <a:pPr lvl="1"/>
                <a:r>
                  <a:rPr lang="en-US" altLang="zh-CN" i="0" dirty="0">
                    <a:latin typeface="Cambria Math" panose="02040503050406030204" pitchFamily="18" charset="0"/>
                  </a:rPr>
                  <a:t>𝑠𝑟𝑐</a:t>
                </a:r>
                <a:r>
                  <a:rPr lang="en-US" altLang="zh-CN" dirty="0"/>
                  <a:t>,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𝑆_2</a:t>
                </a:r>
                <a:r>
                  <a:rPr lang="en-US" altLang="zh-CN" dirty="0"/>
                  <a:t> don’t know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𝐿_1</a:t>
                </a:r>
                <a:r>
                  <a:rPr lang="en-US" altLang="zh-CN" dirty="0"/>
                  <a:t> is down</a:t>
                </a:r>
              </a:p>
              <a:p>
                <a:pPr lvl="1"/>
                <a:r>
                  <a:rPr lang="en-US" altLang="zh-CN" dirty="0"/>
                  <a:t>But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𝑆_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</a:t>
                </a:r>
                <a:r>
                  <a:rPr lang="en-US" altLang="zh-CN" dirty="0"/>
                  <a:t>,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𝑆_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/>
                  <a:t>,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𝑆_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4</a:t>
                </a:r>
                <a:r>
                  <a:rPr lang="en-US" altLang="zh-CN" dirty="0"/>
                  <a:t> know 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01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50" y="133075"/>
            <a:ext cx="2789791" cy="7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87610"/>
            <a:ext cx="7646504" cy="897194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984804"/>
            <a:ext cx="11241156" cy="513915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>
            <a:cxnSpLocks/>
          </p:cNvCxnSpPr>
          <p:nvPr userDrawn="1"/>
        </p:nvCxnSpPr>
        <p:spPr>
          <a:xfrm>
            <a:off x="0" y="91417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2024/1/22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0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7.png"/><Relationship Id="rId5" Type="http://schemas.openxmlformats.org/officeDocument/2006/relationships/image" Target="../media/image1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100838" y="1595666"/>
            <a:ext cx="10109268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400" b="1" dirty="0">
                <a:latin typeface="+mn-ea"/>
                <a:ea typeface="+mn-ea"/>
              </a:rPr>
              <a:t>基于局部细粒度链路状态的星间路由协议：</a:t>
            </a:r>
            <a:endParaRPr lang="en-US" altLang="zh-CN" sz="4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400" b="1" dirty="0">
                <a:latin typeface="+mn-ea"/>
                <a:ea typeface="+mn-ea"/>
              </a:rPr>
              <a:t>从离散事件模拟到半实物仿真</a:t>
            </a:r>
            <a:endParaRPr lang="en-US" altLang="zh-CN" sz="4400" b="1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4400" b="1" dirty="0">
              <a:latin typeface="+mn-ea"/>
              <a:ea typeface="+mn-ea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866512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13549-34B9-49C2-AC9E-66DF9148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LoFi: </a:t>
            </a:r>
            <a:r>
              <a:rPr lang="zh-CN" altLang="en-US" dirty="0">
                <a:latin typeface="+mn-ea"/>
                <a:ea typeface="+mn-ea"/>
              </a:rPr>
              <a:t>主要设计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D89DE-04E2-4CC9-A8E0-D975544CE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911611"/>
                <a:ext cx="6496025" cy="40855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</a:rPr>
                  <a:t>链路状态更新机制</a:t>
                </a:r>
                <a:endParaRPr lang="en-US" altLang="zh-CN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r>
                  <a:rPr lang="zh-CN" altLang="en-US" dirty="0"/>
                  <a:t>路由计算与转发机制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计算传播时延的最短路与次短路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/>
                    <a:ea typeface="等线" panose="02010600030101010101" pitchFamily="2" charset="-122"/>
                  </a:rPr>
                  <a:t>跳范围内的部分，根据收集的链路状态信息</a:t>
                </a:r>
                <a:endParaRPr lang="en-US" altLang="zh-CN" dirty="0">
                  <a:solidFill>
                    <a:schemeClr val="tx1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/>
                    <a:ea typeface="等线" panose="02010600030101010101" pitchFamily="2" charset="-122"/>
                  </a:rPr>
                  <a:t>跳范围外的部分，根据</a:t>
                </a:r>
                <a:r>
                  <a:rPr lang="zh-CN" altLang="en-US" dirty="0">
                    <a:latin typeface="Calibri" panose="020F0502020204030204"/>
                    <a:ea typeface="等线" panose="02010600030101010101" pitchFamily="2" charset="-122"/>
                  </a:rPr>
                  <a:t>确定性邻接关系估计得到</a:t>
                </a:r>
                <a:endParaRPr lang="en-US" altLang="zh-CN" dirty="0">
                  <a:solidFill>
                    <a:schemeClr val="tx1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dirty="0"/>
                  <a:t>若最短路不可用，则向次短路转发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1D89DE-04E2-4CC9-A8E0-D975544CE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911611"/>
                <a:ext cx="6496025" cy="4085566"/>
              </a:xfrm>
              <a:blipFill>
                <a:blip r:embed="rId3"/>
                <a:stretch>
                  <a:fillRect l="-1689" t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84054B-A306-4C48-8079-93DB5E14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5AC47C-6768-498E-8F1A-35249080CDBA}"/>
                  </a:ext>
                </a:extLst>
              </p:cNvPr>
              <p:cNvSpPr txBox="1"/>
              <p:nvPr/>
            </p:nvSpPr>
            <p:spPr>
              <a:xfrm>
                <a:off x="8941714" y="2663023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5AC47C-6768-498E-8F1A-35249080C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14" y="2663023"/>
                <a:ext cx="291492" cy="523220"/>
              </a:xfrm>
              <a:prstGeom prst="rect">
                <a:avLst/>
              </a:prstGeom>
              <a:blipFill>
                <a:blip r:embed="rId4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3C0067-929A-49D0-93B1-454E5EDE087F}"/>
                  </a:ext>
                </a:extLst>
              </p:cNvPr>
              <p:cNvSpPr txBox="1"/>
              <p:nvPr/>
            </p:nvSpPr>
            <p:spPr>
              <a:xfrm>
                <a:off x="10103031" y="2674126"/>
                <a:ext cx="379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3C0067-929A-49D0-93B1-454E5EDE0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031" y="2674126"/>
                <a:ext cx="379521" cy="523220"/>
              </a:xfrm>
              <a:prstGeom prst="rect">
                <a:avLst/>
              </a:prstGeom>
              <a:blipFill>
                <a:blip r:embed="rId5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EF7B3C4-843D-4180-9FD4-10D43482ED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34" y="2289327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C6E92-8EAC-491E-BDBB-1E1FCA74A9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34" y="3209275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BB72E3-675F-4D77-B8A0-06805192BF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33" y="4129223"/>
            <a:ext cx="379521" cy="379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034783-40E1-4D9E-B2C4-B4FBF6C463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32" y="5049171"/>
            <a:ext cx="379521" cy="379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439C2E-48E4-47A9-8547-49D60C44D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85" y="2099566"/>
            <a:ext cx="379521" cy="3795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E82DE1-9B01-4A4D-B31B-1863535978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85" y="3019514"/>
            <a:ext cx="379521" cy="3795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210852-39EF-4306-88D7-2AC1C4EA0F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84" y="3939462"/>
            <a:ext cx="379521" cy="3795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D06024-21D4-47D9-8A2D-375FAD9334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83" y="4859410"/>
            <a:ext cx="379521" cy="37952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CD6FE8-26B9-4DAA-ACBE-7793FB6D105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872546" y="2479087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18B503-5226-4527-A31C-3093FE4A177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872545" y="3399035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A7BEF02-666B-4190-B242-19542BFFB09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872544" y="4318983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6DCFD82-74AB-4553-85A9-8D701EF7F7C1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7062306" y="2289327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4861FEA-85F3-479B-895F-1831E7168F6B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7062306" y="3209275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6521CDB-C5D2-482E-9BE6-4EE584AFFF69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7062305" y="4129223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0993B24-6BCB-4B91-AC27-33B41C120F5F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7062304" y="5049171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AC257C-1664-4176-88F6-CC898E4E993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841695" y="2668848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12BAD88-70FC-48D4-B56D-257698D5D5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841694" y="3588796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95C3F12-4CD1-40D7-98D6-F499F2DD790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841693" y="4508744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F4FC0E84-9433-45D3-89C8-8A74BD5970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30" y="2289326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36B37D0-9A47-4BB6-A9FA-34DD455471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30" y="3209274"/>
            <a:ext cx="379521" cy="37952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9ED3466-527B-41DA-9A06-9C46F130E9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29" y="4129222"/>
            <a:ext cx="379521" cy="37952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B2503B6-0A89-47E8-B637-8CB8A1785D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28" y="5049170"/>
            <a:ext cx="379521" cy="37952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FBF25CD-6785-48D2-BC03-AFB60A8544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81" y="2099565"/>
            <a:ext cx="379521" cy="37952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59AE105-EA5E-4BF6-B48B-456E610A36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81" y="3019513"/>
            <a:ext cx="379521" cy="37952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DE903E2-80CD-44EC-BD15-34D513F0CE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80" y="3939461"/>
            <a:ext cx="379521" cy="37952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840A0BB-42AB-493A-953E-180AA853AE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79" y="4859409"/>
            <a:ext cx="379521" cy="379521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90AFF1-F850-4A6D-ACAB-6EDDC01C06DC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810842" y="2479086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691CD04-FF60-469B-B801-3CDE079C7E87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8810841" y="3399034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CF3C203-71C6-4CA7-B502-B18B5E0F06F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8810840" y="4318982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C94D29B-D0C5-4987-A0FA-98692C74ED76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9000602" y="2289326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B036D7-9658-49A6-98B1-B8B3ACEFDFE3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>
            <a:off x="9000602" y="3209274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CECDF90-F295-46B0-9843-29F18C0F1D87}"/>
              </a:ext>
            </a:extLst>
          </p:cNvPr>
          <p:cNvCxnSpPr>
            <a:stCxn id="31" idx="3"/>
            <a:endCxn id="27" idx="1"/>
          </p:cNvCxnSpPr>
          <p:nvPr/>
        </p:nvCxnSpPr>
        <p:spPr>
          <a:xfrm>
            <a:off x="9000601" y="412922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98959E6-82B3-46DD-AEFD-7FBF9286EE1D}"/>
              </a:ext>
            </a:extLst>
          </p:cNvPr>
          <p:cNvCxnSpPr>
            <a:stCxn id="32" idx="3"/>
            <a:endCxn id="28" idx="1"/>
          </p:cNvCxnSpPr>
          <p:nvPr/>
        </p:nvCxnSpPr>
        <p:spPr>
          <a:xfrm>
            <a:off x="9000600" y="5049170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2F29C-FF33-41CE-9846-01076744512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9779991" y="2668847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4BB5DA9-83BD-4CA7-AD9D-C6062DAB0BC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9779990" y="3588795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3DD6C76-C3A2-48E9-B3FA-B42273122AC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779989" y="4508743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0AA6A6E3-A8AE-4486-BCFB-E785E55116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26" y="2289325"/>
            <a:ext cx="379521" cy="37952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5F607A8-ABDF-42A1-855C-B1B76E6AE8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26" y="3209273"/>
            <a:ext cx="379521" cy="37952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CE7A77C-8AC2-4E89-AB12-420B6A5EE4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25" y="4129221"/>
            <a:ext cx="379521" cy="37952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FC29CCF-22F5-4FCD-A677-C05C1A8197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524" y="5049169"/>
            <a:ext cx="379521" cy="37952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DD5D7BB-ED62-45E8-AF54-35598CB636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77" y="2099564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0C028AB-D4E9-4B07-9BE4-C64744A2DE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77" y="3019512"/>
            <a:ext cx="379521" cy="37952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1B2DB4F5-5787-4762-8C83-8865A39D31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76" y="3939460"/>
            <a:ext cx="379521" cy="37952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352D572-CC74-4873-A654-1592AFF198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75" y="4859408"/>
            <a:ext cx="379521" cy="379521"/>
          </a:xfrm>
          <a:prstGeom prst="rect">
            <a:avLst/>
          </a:prstGeom>
        </p:spPr>
      </p:pic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6F1A086-67EB-4C0D-9520-7F2BD9CE26CB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0749138" y="2479085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2D33104-BD38-4E40-BD26-946011B93F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flipH="1">
            <a:off x="10749137" y="3399033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A234B41-3D9A-49B4-91C1-A89BF1AA562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10749136" y="431898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0E4C0F8-C5C7-4439-B3F8-36859F0E4E0E}"/>
              </a:ext>
            </a:extLst>
          </p:cNvPr>
          <p:cNvCxnSpPr>
            <a:stCxn id="47" idx="3"/>
            <a:endCxn id="43" idx="1"/>
          </p:cNvCxnSpPr>
          <p:nvPr/>
        </p:nvCxnSpPr>
        <p:spPr>
          <a:xfrm>
            <a:off x="10938898" y="2289325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B1AAE84-A3E8-4611-8BDB-D7079C301C30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>
            <a:off x="10938898" y="3209273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F90182D-5C0A-46C9-91F6-2450EBBFAC89}"/>
              </a:ext>
            </a:extLst>
          </p:cNvPr>
          <p:cNvCxnSpPr>
            <a:stCxn id="49" idx="3"/>
            <a:endCxn id="45" idx="1"/>
          </p:cNvCxnSpPr>
          <p:nvPr/>
        </p:nvCxnSpPr>
        <p:spPr>
          <a:xfrm>
            <a:off x="10938897" y="4129221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BA9A3DB-195B-42D1-A11A-3F6F3CC2008C}"/>
              </a:ext>
            </a:extLst>
          </p:cNvPr>
          <p:cNvCxnSpPr>
            <a:stCxn id="50" idx="3"/>
            <a:endCxn id="46" idx="1"/>
          </p:cNvCxnSpPr>
          <p:nvPr/>
        </p:nvCxnSpPr>
        <p:spPr>
          <a:xfrm>
            <a:off x="10938896" y="5049169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8627B3D-A245-411D-BD42-5EC3622DD173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11718287" y="2668846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1DB995B-3AC6-46D7-BB14-B7DC1566FE84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11718286" y="3588794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734B22D-745E-499C-9D9E-169EC76D3F81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11718285" y="4508742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465357E-9A30-4BB6-88CC-228D1B16C0D4}"/>
              </a:ext>
            </a:extLst>
          </p:cNvPr>
          <p:cNvCxnSpPr>
            <a:stCxn id="7" idx="3"/>
            <a:endCxn id="29" idx="1"/>
          </p:cNvCxnSpPr>
          <p:nvPr/>
        </p:nvCxnSpPr>
        <p:spPr>
          <a:xfrm flipV="1">
            <a:off x="8031455" y="2289326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68E05EA-8261-4F2A-BC32-79A163120D16}"/>
              </a:ext>
            </a:extLst>
          </p:cNvPr>
          <p:cNvCxnSpPr>
            <a:stCxn id="8" idx="3"/>
            <a:endCxn id="30" idx="1"/>
          </p:cNvCxnSpPr>
          <p:nvPr/>
        </p:nvCxnSpPr>
        <p:spPr>
          <a:xfrm flipV="1">
            <a:off x="8031455" y="3209274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6A1729-907E-4F12-9A09-9A584064063A}"/>
              </a:ext>
            </a:extLst>
          </p:cNvPr>
          <p:cNvCxnSpPr>
            <a:stCxn id="9" idx="3"/>
            <a:endCxn id="31" idx="1"/>
          </p:cNvCxnSpPr>
          <p:nvPr/>
        </p:nvCxnSpPr>
        <p:spPr>
          <a:xfrm flipV="1">
            <a:off x="8031454" y="412922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950D81E-D91E-4605-9E0C-3EFEE07CB48E}"/>
              </a:ext>
            </a:extLst>
          </p:cNvPr>
          <p:cNvCxnSpPr>
            <a:stCxn id="10" idx="3"/>
            <a:endCxn id="32" idx="1"/>
          </p:cNvCxnSpPr>
          <p:nvPr/>
        </p:nvCxnSpPr>
        <p:spPr>
          <a:xfrm flipV="1">
            <a:off x="8031453" y="5049170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A7BD00F-086E-4F82-BEE4-ABFE3CE42FFE}"/>
              </a:ext>
            </a:extLst>
          </p:cNvPr>
          <p:cNvCxnSpPr>
            <a:cxnSpLocks/>
          </p:cNvCxnSpPr>
          <p:nvPr/>
        </p:nvCxnSpPr>
        <p:spPr>
          <a:xfrm flipV="1">
            <a:off x="9969748" y="2250094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7A59F16-F36A-4423-9912-CC79D9749B5B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9969751" y="3209273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0F77B61-FA90-465F-BE26-16643E1470FC}"/>
              </a:ext>
            </a:extLst>
          </p:cNvPr>
          <p:cNvCxnSpPr>
            <a:stCxn id="27" idx="3"/>
            <a:endCxn id="49" idx="1"/>
          </p:cNvCxnSpPr>
          <p:nvPr/>
        </p:nvCxnSpPr>
        <p:spPr>
          <a:xfrm flipV="1">
            <a:off x="9969750" y="4129221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9D98019-FC5D-423A-8D68-C9AA7D8FD1B6}"/>
              </a:ext>
            </a:extLst>
          </p:cNvPr>
          <p:cNvCxnSpPr>
            <a:stCxn id="28" idx="3"/>
            <a:endCxn id="50" idx="1"/>
          </p:cNvCxnSpPr>
          <p:nvPr/>
        </p:nvCxnSpPr>
        <p:spPr>
          <a:xfrm flipV="1">
            <a:off x="9969749" y="5049169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F0598C6-4BA7-4035-87F6-A45E9CE805F6}"/>
                  </a:ext>
                </a:extLst>
              </p:cNvPr>
              <p:cNvSpPr txBox="1"/>
              <p:nvPr/>
            </p:nvSpPr>
            <p:spPr>
              <a:xfrm>
                <a:off x="7365658" y="2800912"/>
                <a:ext cx="4517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𝑠𝑟𝑐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F0598C6-4BA7-4035-87F6-A45E9CE8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658" y="2800912"/>
                <a:ext cx="451735" cy="523220"/>
              </a:xfrm>
              <a:prstGeom prst="rect">
                <a:avLst/>
              </a:prstGeom>
              <a:blipFill>
                <a:blip r:embed="rId7"/>
                <a:stretch>
                  <a:fillRect l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0B22964-F6A5-4E41-8C89-5BBC4572408A}"/>
                  </a:ext>
                </a:extLst>
              </p:cNvPr>
              <p:cNvSpPr txBox="1"/>
              <p:nvPr/>
            </p:nvSpPr>
            <p:spPr>
              <a:xfrm>
                <a:off x="10902790" y="2749298"/>
                <a:ext cx="4517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𝑑𝑠𝑡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0B22964-F6A5-4E41-8C89-5BBC45724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90" y="2749298"/>
                <a:ext cx="451735" cy="523220"/>
              </a:xfrm>
              <a:prstGeom prst="rect">
                <a:avLst/>
              </a:prstGeom>
              <a:blipFill>
                <a:blip r:embed="rId8"/>
                <a:stretch>
                  <a:fillRect l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791CE6-214E-48B2-90B6-5D6C931B6650}"/>
                  </a:ext>
                </a:extLst>
              </p:cNvPr>
              <p:cNvSpPr txBox="1"/>
              <p:nvPr/>
            </p:nvSpPr>
            <p:spPr>
              <a:xfrm>
                <a:off x="9000600" y="4160855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0791CE6-214E-48B2-90B6-5D6C931B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600" y="4160855"/>
                <a:ext cx="291492" cy="523220"/>
              </a:xfrm>
              <a:prstGeom prst="rect">
                <a:avLst/>
              </a:prstGeom>
              <a:blipFill>
                <a:blip r:embed="rId9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0FABF6C-349C-445F-9F71-7B4862EC98C3}"/>
                  </a:ext>
                </a:extLst>
              </p:cNvPr>
              <p:cNvSpPr txBox="1"/>
              <p:nvPr/>
            </p:nvSpPr>
            <p:spPr>
              <a:xfrm>
                <a:off x="10027257" y="4385177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0FABF6C-349C-445F-9F71-7B4862EC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257" y="4385177"/>
                <a:ext cx="291492" cy="523220"/>
              </a:xfrm>
              <a:prstGeom prst="rect">
                <a:avLst/>
              </a:prstGeom>
              <a:blipFill>
                <a:blip r:embed="rId10"/>
                <a:stretch>
                  <a:fillRect l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乘号 74">
            <a:extLst>
              <a:ext uri="{FF2B5EF4-FFF2-40B4-BE49-F238E27FC236}">
                <a16:creationId xmlns:a16="http://schemas.microsoft.com/office/drawing/2014/main" id="{5E899475-041A-42C3-9D76-6854DC0C79F4}"/>
              </a:ext>
            </a:extLst>
          </p:cNvPr>
          <p:cNvSpPr/>
          <p:nvPr/>
        </p:nvSpPr>
        <p:spPr>
          <a:xfrm>
            <a:off x="10063985" y="3116893"/>
            <a:ext cx="379521" cy="35066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20F81C1-EACD-416C-AB86-1596F4FE1D85}"/>
                  </a:ext>
                </a:extLst>
              </p:cNvPr>
              <p:cNvSpPr txBox="1"/>
              <p:nvPr/>
            </p:nvSpPr>
            <p:spPr>
              <a:xfrm>
                <a:off x="10971444" y="4117933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20F81C1-EACD-416C-AB86-1596F4FE1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444" y="4117933"/>
                <a:ext cx="291492" cy="523220"/>
              </a:xfrm>
              <a:prstGeom prst="rect">
                <a:avLst/>
              </a:prstGeom>
              <a:blipFill>
                <a:blip r:embed="rId11"/>
                <a:stretch>
                  <a:fillRect l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BA8A1D3-6773-415B-B0A4-27757E3EF895}"/>
                  </a:ext>
                </a:extLst>
              </p:cNvPr>
              <p:cNvSpPr txBox="1"/>
              <p:nvPr/>
            </p:nvSpPr>
            <p:spPr>
              <a:xfrm>
                <a:off x="9487282" y="3312757"/>
                <a:ext cx="2914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BA8A1D3-6773-415B-B0A4-27757E3E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282" y="3312757"/>
                <a:ext cx="291492" cy="523220"/>
              </a:xfrm>
              <a:prstGeom prst="rect">
                <a:avLst/>
              </a:prstGeom>
              <a:blipFill>
                <a:blip r:embed="rId12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6463E23-042D-4A0F-B0C0-3757FB14CA01}"/>
              </a:ext>
            </a:extLst>
          </p:cNvPr>
          <p:cNvCxnSpPr/>
          <p:nvPr/>
        </p:nvCxnSpPr>
        <p:spPr>
          <a:xfrm flipV="1">
            <a:off x="8015696" y="3108928"/>
            <a:ext cx="589626" cy="189762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3A33557-2686-4581-8D9E-72021E121CA8}"/>
              </a:ext>
            </a:extLst>
          </p:cNvPr>
          <p:cNvCxnSpPr/>
          <p:nvPr/>
        </p:nvCxnSpPr>
        <p:spPr>
          <a:xfrm flipV="1">
            <a:off x="9953992" y="3101430"/>
            <a:ext cx="589626" cy="189762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52C7D06-9DAF-484B-819A-32D93069BB54}"/>
              </a:ext>
            </a:extLst>
          </p:cNvPr>
          <p:cNvCxnSpPr/>
          <p:nvPr/>
        </p:nvCxnSpPr>
        <p:spPr>
          <a:xfrm>
            <a:off x="9010976" y="3105320"/>
            <a:ext cx="589628" cy="189761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A4D44C6-0163-4240-9C51-B33717DC8F0F}"/>
              </a:ext>
            </a:extLst>
          </p:cNvPr>
          <p:cNvCxnSpPr/>
          <p:nvPr/>
        </p:nvCxnSpPr>
        <p:spPr>
          <a:xfrm flipH="1">
            <a:off x="8926711" y="3399031"/>
            <a:ext cx="1" cy="540427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8724903-DD6D-4E45-9472-F7DE9E26C58A}"/>
              </a:ext>
            </a:extLst>
          </p:cNvPr>
          <p:cNvCxnSpPr/>
          <p:nvPr/>
        </p:nvCxnSpPr>
        <p:spPr>
          <a:xfrm>
            <a:off x="9011569" y="4023888"/>
            <a:ext cx="589628" cy="189761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F9F47BD-EB07-4861-B5D3-ED222A84EBF4}"/>
              </a:ext>
            </a:extLst>
          </p:cNvPr>
          <p:cNvCxnSpPr/>
          <p:nvPr/>
        </p:nvCxnSpPr>
        <p:spPr>
          <a:xfrm flipV="1">
            <a:off x="9980718" y="4023887"/>
            <a:ext cx="589626" cy="189762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D6529A-7E5E-4AE6-958D-CC8B81FE17C7}"/>
              </a:ext>
            </a:extLst>
          </p:cNvPr>
          <p:cNvCxnSpPr/>
          <p:nvPr/>
        </p:nvCxnSpPr>
        <p:spPr>
          <a:xfrm flipH="1">
            <a:off x="10658278" y="3399029"/>
            <a:ext cx="1" cy="540427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0B738F0-B29D-40D5-9767-10BD46C75280}"/>
              </a:ext>
            </a:extLst>
          </p:cNvPr>
          <p:cNvCxnSpPr>
            <a:cxnSpLocks/>
          </p:cNvCxnSpPr>
          <p:nvPr/>
        </p:nvCxnSpPr>
        <p:spPr>
          <a:xfrm flipH="1" flipV="1">
            <a:off x="8671641" y="3383047"/>
            <a:ext cx="1" cy="531919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10A4131-09F3-419A-8BFC-971BE9BA4A2B}"/>
              </a:ext>
            </a:extLst>
          </p:cNvPr>
          <p:cNvCxnSpPr>
            <a:cxnSpLocks/>
          </p:cNvCxnSpPr>
          <p:nvPr/>
        </p:nvCxnSpPr>
        <p:spPr>
          <a:xfrm>
            <a:off x="8990790" y="4224101"/>
            <a:ext cx="577248" cy="21094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AB0D82F-CB9F-4368-970B-D5FDC5839F04}"/>
              </a:ext>
            </a:extLst>
          </p:cNvPr>
          <p:cNvCxnSpPr>
            <a:cxnSpLocks/>
          </p:cNvCxnSpPr>
          <p:nvPr/>
        </p:nvCxnSpPr>
        <p:spPr>
          <a:xfrm flipV="1">
            <a:off x="10006319" y="4244405"/>
            <a:ext cx="532496" cy="1780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8BFCE3D-CD65-430B-BB18-A01F71246BA3}"/>
              </a:ext>
            </a:extLst>
          </p:cNvPr>
          <p:cNvCxnSpPr>
            <a:cxnSpLocks/>
          </p:cNvCxnSpPr>
          <p:nvPr/>
        </p:nvCxnSpPr>
        <p:spPr>
          <a:xfrm flipV="1">
            <a:off x="10864122" y="3414108"/>
            <a:ext cx="1" cy="5253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4A81402E-0BF7-47F3-B911-4B373B2E4BB6}"/>
              </a:ext>
            </a:extLst>
          </p:cNvPr>
          <p:cNvCxnSpPr>
            <a:cxnSpLocks/>
          </p:cNvCxnSpPr>
          <p:nvPr/>
        </p:nvCxnSpPr>
        <p:spPr>
          <a:xfrm>
            <a:off x="7191551" y="5781259"/>
            <a:ext cx="576000" cy="0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D3A8081-D407-4A65-84FB-E507A0182929}"/>
              </a:ext>
            </a:extLst>
          </p:cNvPr>
          <p:cNvSpPr txBox="1"/>
          <p:nvPr/>
        </p:nvSpPr>
        <p:spPr>
          <a:xfrm>
            <a:off x="7797463" y="5473957"/>
            <a:ext cx="376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计算得到的最短路径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6921D1C7-1B21-4B7E-B756-BA940231435F}"/>
              </a:ext>
            </a:extLst>
          </p:cNvPr>
          <p:cNvCxnSpPr>
            <a:cxnSpLocks/>
          </p:cNvCxnSpPr>
          <p:nvPr/>
        </p:nvCxnSpPr>
        <p:spPr>
          <a:xfrm>
            <a:off x="7191551" y="6264341"/>
            <a:ext cx="576000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895DBD0-AD2F-4107-9832-06A04543E966}"/>
              </a:ext>
            </a:extLst>
          </p:cNvPr>
          <p:cNvSpPr txBox="1"/>
          <p:nvPr/>
        </p:nvSpPr>
        <p:spPr>
          <a:xfrm>
            <a:off x="7797463" y="6015692"/>
            <a:ext cx="391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计算得到的次短路经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609F593-A972-4E91-97B9-12CDFBF89B7E}"/>
              </a:ext>
            </a:extLst>
          </p:cNvPr>
          <p:cNvGrpSpPr/>
          <p:nvPr/>
        </p:nvGrpSpPr>
        <p:grpSpPr>
          <a:xfrm>
            <a:off x="3532225" y="2562225"/>
            <a:ext cx="627907" cy="500297"/>
            <a:chOff x="506450" y="2447925"/>
            <a:chExt cx="627907" cy="500297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9211A0B5-118F-4A65-BEEE-95C4B86BF888}"/>
                </a:ext>
              </a:extLst>
            </p:cNvPr>
            <p:cNvSpPr/>
            <p:nvPr/>
          </p:nvSpPr>
          <p:spPr>
            <a:xfrm>
              <a:off x="733425" y="2447925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B0A3F4A-386B-46B2-810A-3D207FA5B13C}"/>
                </a:ext>
              </a:extLst>
            </p:cNvPr>
            <p:cNvSpPr txBox="1"/>
            <p:nvPr/>
          </p:nvSpPr>
          <p:spPr>
            <a:xfrm>
              <a:off x="506450" y="2578890"/>
              <a:ext cx="627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E19288F-4F3E-4A1A-92E9-9CFF203B8B49}"/>
              </a:ext>
            </a:extLst>
          </p:cNvPr>
          <p:cNvSpPr txBox="1"/>
          <p:nvPr/>
        </p:nvSpPr>
        <p:spPr>
          <a:xfrm>
            <a:off x="136841" y="2996247"/>
            <a:ext cx="1193697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0000"/>
                </a:solidFill>
                <a:latin typeface="NimbusRomNo9L-Regu"/>
              </a:rPr>
              <a:t>由于链路状态的局部传播方式，</a:t>
            </a:r>
            <a:endParaRPr lang="en-US" altLang="zh-CN" sz="3200" b="1" dirty="0">
              <a:solidFill>
                <a:srgbClr val="000000"/>
              </a:solidFill>
              <a:latin typeface="NimbusRomNo9L-Regu"/>
            </a:endParaRPr>
          </a:p>
          <a:p>
            <a:pPr algn="ctr"/>
            <a:r>
              <a:rPr lang="zh-CN" altLang="en-US" sz="3200" b="1" dirty="0"/>
              <a:t>源卫星可能无法直接得出最优路径，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但中途的卫星不断进行修正，确保得到较优的最终结果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A2C4BFC-E4D2-4877-9CC8-23F79AB351D3}"/>
              </a:ext>
            </a:extLst>
          </p:cNvPr>
          <p:cNvGrpSpPr/>
          <p:nvPr/>
        </p:nvGrpSpPr>
        <p:grpSpPr>
          <a:xfrm>
            <a:off x="74645" y="1047235"/>
            <a:ext cx="11999168" cy="539676"/>
            <a:chOff x="1073019" y="3267920"/>
            <a:chExt cx="10560699" cy="539676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5607171-F383-4EF0-8E2F-FBFE1B19BF86}"/>
                </a:ext>
              </a:extLst>
            </p:cNvPr>
            <p:cNvSpPr txBox="1"/>
            <p:nvPr/>
          </p:nvSpPr>
          <p:spPr>
            <a:xfrm>
              <a:off x="1073019" y="3284376"/>
              <a:ext cx="3038459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链路状态路由协议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D23D23A-19CC-4BBC-86AC-C1D78AB9101A}"/>
                </a:ext>
              </a:extLst>
            </p:cNvPr>
            <p:cNvSpPr txBox="1"/>
            <p:nvPr/>
          </p:nvSpPr>
          <p:spPr>
            <a:xfrm>
              <a:off x="5029816" y="3284376"/>
              <a:ext cx="2826921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链路状态更新机制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7A868C4-2C82-4808-B55F-E67A1D939752}"/>
                </a:ext>
              </a:extLst>
            </p:cNvPr>
            <p:cNvSpPr txBox="1"/>
            <p:nvPr/>
          </p:nvSpPr>
          <p:spPr>
            <a:xfrm>
              <a:off x="8610600" y="3284376"/>
              <a:ext cx="302311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路由计算与转发机制</a:t>
              </a:r>
            </a:p>
          </p:txBody>
        </p:sp>
        <p:sp>
          <p:nvSpPr>
            <p:cNvPr id="100" name="等号 99">
              <a:extLst>
                <a:ext uri="{FF2B5EF4-FFF2-40B4-BE49-F238E27FC236}">
                  <a16:creationId xmlns:a16="http://schemas.microsoft.com/office/drawing/2014/main" id="{8A91363D-58AE-487E-9894-857806EF7989}"/>
                </a:ext>
              </a:extLst>
            </p:cNvPr>
            <p:cNvSpPr/>
            <p:nvPr/>
          </p:nvSpPr>
          <p:spPr>
            <a:xfrm>
              <a:off x="4372747" y="3365211"/>
              <a:ext cx="559836" cy="4008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加号 100">
              <a:extLst>
                <a:ext uri="{FF2B5EF4-FFF2-40B4-BE49-F238E27FC236}">
                  <a16:creationId xmlns:a16="http://schemas.microsoft.com/office/drawing/2014/main" id="{2A95CD9D-33C2-4505-A78E-77A58304847A}"/>
                </a:ext>
              </a:extLst>
            </p:cNvPr>
            <p:cNvSpPr/>
            <p:nvPr/>
          </p:nvSpPr>
          <p:spPr>
            <a:xfrm>
              <a:off x="7953970" y="3267920"/>
              <a:ext cx="559397" cy="52322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90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1 0.12223 L 0.40521 0.0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21 0.0794 L 0.40586 0.2199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86 0.21991 L 0.48516 0.2555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16 0.25556 L 0.56615 0.21274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15 0.21274 L 0.57071 0.0791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89E2-AD18-42FB-949C-E4F7B17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LoFi: </a:t>
            </a:r>
            <a:r>
              <a:rPr lang="zh-CN" altLang="en-US" dirty="0">
                <a:latin typeface="+mn-ea"/>
                <a:ea typeface="+mn-ea"/>
              </a:rPr>
              <a:t>模拟结果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F8068-59B4-47A0-8685-071EFE4B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实验设置</a:t>
            </a:r>
            <a:endParaRPr lang="en-US" altLang="zh-CN" dirty="0"/>
          </a:p>
          <a:p>
            <a:pPr lvl="1"/>
            <a:r>
              <a:rPr lang="zh-CN" altLang="en-US" dirty="0"/>
              <a:t>平台：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软件，</a:t>
            </a:r>
            <a:r>
              <a:rPr lang="en-US" altLang="zh-CN" dirty="0" err="1"/>
              <a:t>inet</a:t>
            </a:r>
            <a:r>
              <a:rPr lang="en-US" altLang="zh-CN" dirty="0"/>
              <a:t> 4.4</a:t>
            </a:r>
            <a:r>
              <a:rPr lang="zh-CN" altLang="en-US" dirty="0"/>
              <a:t>套件</a:t>
            </a:r>
            <a:endParaRPr lang="en-US" altLang="zh-CN" dirty="0"/>
          </a:p>
          <a:p>
            <a:pPr lvl="1"/>
            <a:r>
              <a:rPr lang="zh-CN" altLang="en-US" dirty="0"/>
              <a:t>星座：类铱星的极轨道星座，</a:t>
            </a:r>
            <a:r>
              <a:rPr lang="en-US" altLang="zh-CN" dirty="0"/>
              <a:t>760km</a:t>
            </a:r>
            <a:r>
              <a:rPr lang="zh-CN" altLang="en-US" dirty="0"/>
              <a:t>，</a:t>
            </a:r>
            <a:r>
              <a:rPr lang="en-US" altLang="zh-CN" dirty="0"/>
              <a:t> 6 * 11</a:t>
            </a:r>
          </a:p>
          <a:p>
            <a:pPr lvl="1"/>
            <a:r>
              <a:rPr lang="en-US" altLang="zh-CN" dirty="0"/>
              <a:t>ISL</a:t>
            </a:r>
            <a:r>
              <a:rPr lang="zh-CN" altLang="en-US" dirty="0"/>
              <a:t>带宽</a:t>
            </a:r>
            <a:r>
              <a:rPr lang="en-US" altLang="zh-CN" dirty="0"/>
              <a:t>: 10Mbps      UDP</a:t>
            </a:r>
            <a:r>
              <a:rPr lang="zh-CN" altLang="en-US" dirty="0"/>
              <a:t>数据包大小</a:t>
            </a:r>
            <a:r>
              <a:rPr lang="en-US" altLang="zh-CN" dirty="0"/>
              <a:t>: 1KB      </a:t>
            </a:r>
            <a:r>
              <a:rPr lang="zh-CN" altLang="en-US" dirty="0"/>
              <a:t>转发队列容量</a:t>
            </a:r>
            <a:r>
              <a:rPr lang="en-US" altLang="zh-CN" dirty="0"/>
              <a:t>: 1000packets</a:t>
            </a:r>
          </a:p>
          <a:p>
            <a:pPr lvl="1"/>
            <a:r>
              <a:rPr lang="zh-CN" altLang="en-US" dirty="0"/>
              <a:t>不规律的链路通断</a:t>
            </a:r>
            <a:r>
              <a:rPr lang="en-US" altLang="zh-CN" dirty="0"/>
              <a:t>: </a:t>
            </a:r>
            <a:r>
              <a:rPr lang="zh-CN" altLang="en-US" dirty="0"/>
              <a:t>服从泊松分布</a:t>
            </a:r>
            <a:endParaRPr lang="en-US" altLang="zh-CN" dirty="0"/>
          </a:p>
          <a:p>
            <a:pPr lvl="1"/>
            <a:r>
              <a:rPr lang="zh-CN" altLang="en-US" dirty="0"/>
              <a:t>评估指标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控制开销</a:t>
            </a:r>
            <a:r>
              <a:rPr lang="en-US" altLang="zh-CN" dirty="0"/>
              <a:t>: </a:t>
            </a:r>
            <a:r>
              <a:rPr lang="zh-CN" altLang="en-US" dirty="0"/>
              <a:t>产生的协议控制报文总量</a:t>
            </a:r>
            <a:endParaRPr lang="en-US" altLang="zh-CN" dirty="0"/>
          </a:p>
          <a:p>
            <a:pPr lvl="2"/>
            <a:r>
              <a:rPr lang="zh-CN" altLang="en-US" dirty="0"/>
              <a:t>数据包的丢包率</a:t>
            </a:r>
            <a:endParaRPr lang="en-US" altLang="zh-CN" dirty="0"/>
          </a:p>
          <a:p>
            <a:pPr lvl="2"/>
            <a:r>
              <a:rPr lang="zh-CN" altLang="en-US" dirty="0"/>
              <a:t>数据包的端到端时延</a:t>
            </a:r>
            <a:endParaRPr lang="en-US" altLang="zh-CN" dirty="0"/>
          </a:p>
          <a:p>
            <a:r>
              <a:rPr lang="zh-CN" altLang="en-US" dirty="0"/>
              <a:t>轻负载下的结果</a:t>
            </a:r>
            <a:endParaRPr lang="en-US" altLang="zh-CN" dirty="0"/>
          </a:p>
          <a:p>
            <a:r>
              <a:rPr lang="zh-CN" altLang="en-US" dirty="0"/>
              <a:t>重负载下的结果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66E8C-EB9E-4076-ADB2-D85452C3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026CC5-9769-4F5D-9879-A8F0276F1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" b="17128"/>
          <a:stretch/>
        </p:blipFill>
        <p:spPr>
          <a:xfrm>
            <a:off x="2441539" y="2268797"/>
            <a:ext cx="7833677" cy="27717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D3D5D5-A937-490E-B6DB-EB4D1C56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304684" cy="8971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LoFi:</a:t>
            </a:r>
            <a:r>
              <a:rPr lang="zh-CN" altLang="en-US" dirty="0">
                <a:latin typeface="+mn-ea"/>
                <a:ea typeface="+mn-ea"/>
              </a:rPr>
              <a:t> 模拟结果（轻负载）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0618DD-CA1F-4D4C-AD13-46BC87B93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852828"/>
                <a:ext cx="11241156" cy="5917561"/>
              </a:xfrm>
            </p:spPr>
            <p:txBody>
              <a:bodyPr/>
              <a:lstStyle/>
              <a:p>
                <a:r>
                  <a:rPr lang="zh-CN" altLang="en-US" dirty="0"/>
                  <a:t>实验设计</a:t>
                </a: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/>
                  <a:t>基线</a:t>
                </a:r>
                <a:r>
                  <a:rPr lang="en-US" altLang="zh-CN" dirty="0"/>
                  <a:t>: OPSPF (OSPF + </a:t>
                </a:r>
                <a:r>
                  <a:rPr lang="zh-CN" altLang="en-US" dirty="0"/>
                  <a:t>轨道预测</a:t>
                </a:r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/>
                  <a:t>参数设置</a:t>
                </a: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:r>
                  <a:rPr lang="zh-CN" altLang="en-US" dirty="0"/>
                  <a:t>固定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即没有负载感知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；自变量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1, 2, …, 7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链路故障率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{5%, 15%}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实验结果：</a:t>
                </a: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实验结论：</a:t>
                </a: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/>
                  <a:t>随着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增加，控制开销变差，但丢包率和时延变好，且呈边际递减趋势</a:t>
                </a: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0618DD-CA1F-4D4C-AD13-46BC87B93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852828"/>
                <a:ext cx="11241156" cy="5917561"/>
              </a:xfrm>
              <a:blipFill>
                <a:blip r:embed="rId3"/>
                <a:stretch>
                  <a:fillRect l="-976" t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8F300-DBFF-4992-BC43-BFC7B56F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9">
                <a:extLst>
                  <a:ext uri="{FF2B5EF4-FFF2-40B4-BE49-F238E27FC236}">
                    <a16:creationId xmlns:a16="http://schemas.microsoft.com/office/drawing/2014/main" id="{64A0C889-D7EE-4BCB-B412-BEC3CEC7D3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66762" y="5546208"/>
              <a:ext cx="751543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8642">
                      <a:extLst>
                        <a:ext uri="{9D8B030D-6E8A-4147-A177-3AD203B41FA5}">
                          <a16:colId xmlns:a16="http://schemas.microsoft.com/office/drawing/2014/main" val="3113080459"/>
                        </a:ext>
                      </a:extLst>
                    </a:gridCol>
                    <a:gridCol w="1229170">
                      <a:extLst>
                        <a:ext uri="{9D8B030D-6E8A-4147-A177-3AD203B41FA5}">
                          <a16:colId xmlns:a16="http://schemas.microsoft.com/office/drawing/2014/main" val="3576387733"/>
                        </a:ext>
                      </a:extLst>
                    </a:gridCol>
                    <a:gridCol w="2413829">
                      <a:extLst>
                        <a:ext uri="{9D8B030D-6E8A-4147-A177-3AD203B41FA5}">
                          <a16:colId xmlns:a16="http://schemas.microsoft.com/office/drawing/2014/main" val="31632965"/>
                        </a:ext>
                      </a:extLst>
                    </a:gridCol>
                    <a:gridCol w="2523797">
                      <a:extLst>
                        <a:ext uri="{9D8B030D-6E8A-4147-A177-3AD203B41FA5}">
                          <a16:colId xmlns:a16="http://schemas.microsoft.com/office/drawing/2014/main" val="27821165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链路故障率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表现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控制开销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475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LoFi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, 1) 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几乎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与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OPSPF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一致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减少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78%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399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LoFi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, 1) 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</a:t>
                          </a:r>
                          <a:r>
                            <a:rPr lang="zh-CN" altLang="en-US" dirty="0"/>
                            <a:t>时延增加</a:t>
                          </a:r>
                          <a:r>
                            <a:rPr lang="en-US" altLang="zh-CN" dirty="0"/>
                            <a:t>3.9%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减少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66%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0033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9">
                <a:extLst>
                  <a:ext uri="{FF2B5EF4-FFF2-40B4-BE49-F238E27FC236}">
                    <a16:creationId xmlns:a16="http://schemas.microsoft.com/office/drawing/2014/main" id="{64A0C889-D7EE-4BCB-B412-BEC3CEC7D3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66762" y="5546208"/>
              <a:ext cx="751543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8642">
                      <a:extLst>
                        <a:ext uri="{9D8B030D-6E8A-4147-A177-3AD203B41FA5}">
                          <a16:colId xmlns:a16="http://schemas.microsoft.com/office/drawing/2014/main" val="3113080459"/>
                        </a:ext>
                      </a:extLst>
                    </a:gridCol>
                    <a:gridCol w="1229170">
                      <a:extLst>
                        <a:ext uri="{9D8B030D-6E8A-4147-A177-3AD203B41FA5}">
                          <a16:colId xmlns:a16="http://schemas.microsoft.com/office/drawing/2014/main" val="3576387733"/>
                        </a:ext>
                      </a:extLst>
                    </a:gridCol>
                    <a:gridCol w="2413829">
                      <a:extLst>
                        <a:ext uri="{9D8B030D-6E8A-4147-A177-3AD203B41FA5}">
                          <a16:colId xmlns:a16="http://schemas.microsoft.com/office/drawing/2014/main" val="31632965"/>
                        </a:ext>
                      </a:extLst>
                    </a:gridCol>
                    <a:gridCol w="2523797">
                      <a:extLst>
                        <a:ext uri="{9D8B030D-6E8A-4147-A177-3AD203B41FA5}">
                          <a16:colId xmlns:a16="http://schemas.microsoft.com/office/drawing/2014/main" val="27821165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链路故障率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参数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表现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控制开销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475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9901" t="-104839" r="-40346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几乎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与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OPSPF</a:t>
                          </a: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一致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减少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78%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399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9901" t="-208197" r="-4034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</a:t>
                          </a:r>
                          <a:r>
                            <a:rPr lang="zh-CN" altLang="en-US" dirty="0"/>
                            <a:t>时延增加</a:t>
                          </a:r>
                          <a:r>
                            <a:rPr lang="en-US" altLang="zh-CN" dirty="0"/>
                            <a:t>3.9%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减少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66%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0033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13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7E5182E-07AB-48D5-8B60-44C858D67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730" r="740" b="17263"/>
          <a:stretch/>
        </p:blipFill>
        <p:spPr>
          <a:xfrm>
            <a:off x="2514" y="2780583"/>
            <a:ext cx="12189486" cy="20756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D3D5D5-A937-490E-B6DB-EB4D1C56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304684" cy="8971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LoFi:</a:t>
            </a:r>
            <a:r>
              <a:rPr lang="zh-CN" altLang="en-US" dirty="0">
                <a:latin typeface="+mn-ea"/>
                <a:ea typeface="+mn-ea"/>
              </a:rPr>
              <a:t> 模拟结果（重负载）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0618DD-CA1F-4D4C-AD13-46BC87B93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55469"/>
                <a:ext cx="11241156" cy="5917561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实验设计</a:t>
                </a: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/>
                  <a:t>基线</a:t>
                </a:r>
                <a:r>
                  <a:rPr lang="en-US" altLang="zh-CN" dirty="0"/>
                  <a:t>: OPSPF + ELB (</a:t>
                </a:r>
                <a:r>
                  <a:rPr lang="zh-CN" altLang="en-US" dirty="0"/>
                  <a:t>一种用于卫星网络的负载均衡算法</a:t>
                </a:r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/>
                  <a:t>参数设置</a:t>
                </a: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:r>
                  <a:rPr lang="zh-CN" altLang="en-US" dirty="0"/>
                  <a:t>固定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；自变量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0.05, 0.2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链路故障率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5%,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10%,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15%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20%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实验结果：</a:t>
                </a: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实验结论：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LoFi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(4, 0.05)</m:t>
                    </m:r>
                  </m:oMath>
                </a14:m>
                <a:r>
                  <a:rPr lang="en-US" altLang="zh-CN" dirty="0"/>
                  <a:t>, LoFi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(4, 0.2)</m:t>
                    </m:r>
                  </m:oMath>
                </a14:m>
                <a:r>
                  <a:rPr lang="zh-CN" altLang="en-US" dirty="0"/>
                  <a:t> 在控制开销、丢包率、时延方面均优于</a:t>
                </a:r>
                <a:r>
                  <a:rPr lang="en-US" altLang="zh-CN" dirty="0"/>
                  <a:t>ELB</a:t>
                </a:r>
              </a:p>
              <a:p>
                <a:pPr lvl="1"/>
                <a:r>
                  <a:rPr lang="zh-CN" altLang="en-US" dirty="0"/>
                  <a:t>随着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增大，</a:t>
                </a:r>
                <a:r>
                  <a:rPr lang="en-US" altLang="zh-CN" dirty="0"/>
                  <a:t>LoFi</a:t>
                </a:r>
                <a:r>
                  <a:rPr lang="zh-CN" altLang="en-US" dirty="0"/>
                  <a:t>对链路负载的感知变得迟钝，控制开销变小，但丢包率、时延变差</a:t>
                </a:r>
              </a:p>
              <a:p>
                <a:pPr lvl="1"/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0618DD-CA1F-4D4C-AD13-46BC87B93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55469"/>
                <a:ext cx="11241156" cy="5917561"/>
              </a:xfrm>
              <a:blipFill>
                <a:blip r:embed="rId4"/>
                <a:stretch>
                  <a:fillRect l="-976" t="-2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8F300-DBFF-4992-BC43-BFC7B56F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背景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基于局部细粒度链路状态的星间路由协议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半实物仿真与模拟的区别 </a:t>
            </a:r>
            <a:endParaRPr lang="en-US" altLang="zh-CN" dirty="0"/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半实物仿真系统的设计与实现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91F8-96D8-4EE2-9156-35D0A6A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半实物仿真与模拟的区别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ACD73-9D62-44BF-B166-07306ECC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022511"/>
            <a:ext cx="11241156" cy="546264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（模拟）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不存在真实的收发包过程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无法准确刻画时间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半实物仿真系统（仿真）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docker</a:t>
            </a:r>
            <a:r>
              <a:rPr lang="zh-CN" altLang="en-US" dirty="0"/>
              <a:t>容器，具有完整的协议栈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仿真时间与现实时间完全相同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LoFi</a:t>
            </a:r>
            <a:r>
              <a:rPr lang="zh-CN" altLang="en-US" dirty="0"/>
              <a:t>除了在模拟软件中测试，有必要在仿真环境中进一步测试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E1020-C350-4B3D-9EE1-E801D6D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2A7B7EF-9092-4300-B3F0-134F4B57A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49309"/>
              </p:ext>
            </p:extLst>
          </p:nvPr>
        </p:nvGraphicFramePr>
        <p:xfrm>
          <a:off x="1446752" y="984802"/>
          <a:ext cx="86579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451">
                  <a:extLst>
                    <a:ext uri="{9D8B030D-6E8A-4147-A177-3AD203B41FA5}">
                      <a16:colId xmlns:a16="http://schemas.microsoft.com/office/drawing/2014/main" val="109570515"/>
                    </a:ext>
                  </a:extLst>
                </a:gridCol>
                <a:gridCol w="4084188">
                  <a:extLst>
                    <a:ext uri="{9D8B030D-6E8A-4147-A177-3AD203B41FA5}">
                      <a16:colId xmlns:a16="http://schemas.microsoft.com/office/drawing/2014/main" val="2063057128"/>
                    </a:ext>
                  </a:extLst>
                </a:gridCol>
                <a:gridCol w="3431357">
                  <a:extLst>
                    <a:ext uri="{9D8B030D-6E8A-4147-A177-3AD203B41FA5}">
                      <a16:colId xmlns:a16="http://schemas.microsoft.com/office/drawing/2014/main" val="7412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模拟</a:t>
                      </a:r>
                      <a:r>
                        <a:rPr lang="en-US" altLang="zh-CN" dirty="0"/>
                        <a:t>(simulate)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仿真</a:t>
                      </a:r>
                      <a:r>
                        <a:rPr lang="en-US" altLang="zh-CN" dirty="0"/>
                        <a:t>(emulate)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8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软件（通过程序描述被模拟系统）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软件与硬件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5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分析系统的最终状态与结果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分析系统的全部流程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1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精细度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可以是粗略的近似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需精确刻画系统内部逻辑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7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飞行模拟器、</a:t>
                      </a:r>
                      <a:r>
                        <a:rPr lang="en-US" altLang="zh-CN" dirty="0" err="1"/>
                        <a:t>OMNeT</a:t>
                      </a:r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虚拟机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8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6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84804"/>
            <a:ext cx="11241156" cy="560260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背景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基于局部细粒度链路状态的星间路由协议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半实物仿真与模拟的区别 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半实物仿真系统的设计与实现</a:t>
            </a:r>
            <a:endParaRPr lang="en-US" altLang="zh-CN" dirty="0"/>
          </a:p>
          <a:p>
            <a:pPr lvl="1"/>
            <a:r>
              <a:rPr lang="zh-CN" altLang="en-US" dirty="0"/>
              <a:t>系统整体架构</a:t>
            </a:r>
            <a:endParaRPr lang="en-US" altLang="zh-CN" dirty="0"/>
          </a:p>
          <a:p>
            <a:pPr lvl="1"/>
            <a:r>
              <a:rPr lang="zh-CN" altLang="en-US" dirty="0"/>
              <a:t>用户空间部分：修改路由软件</a:t>
            </a:r>
            <a:endParaRPr lang="en-US" altLang="zh-CN" dirty="0"/>
          </a:p>
          <a:p>
            <a:pPr lvl="1"/>
            <a:r>
              <a:rPr lang="zh-CN" altLang="en-US" dirty="0"/>
              <a:t>内核空间部分：修改</a:t>
            </a:r>
            <a:r>
              <a:rPr lang="en-US" altLang="zh-CN" dirty="0"/>
              <a:t>ipv4</a:t>
            </a:r>
            <a:r>
              <a:rPr lang="zh-CN" altLang="en-US" dirty="0"/>
              <a:t>子系统</a:t>
            </a:r>
            <a:endParaRPr lang="en-US" altLang="zh-CN" dirty="0"/>
          </a:p>
          <a:p>
            <a:pPr lvl="1"/>
            <a:r>
              <a:rPr lang="zh-CN" altLang="en-US" dirty="0"/>
              <a:t>初步仿真结果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8C81F-DAB0-46EE-BC2D-C6897755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半实物仿真系统整体架构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E40E4-73AA-479D-8D27-F7EC04BF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84804"/>
            <a:ext cx="6352607" cy="1688588"/>
          </a:xfrm>
        </p:spPr>
        <p:txBody>
          <a:bodyPr/>
          <a:lstStyle/>
          <a:p>
            <a:r>
              <a:rPr lang="zh-CN" altLang="en-US" dirty="0"/>
              <a:t>基于容器技术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docker</a:t>
            </a:r>
            <a:r>
              <a:rPr lang="zh-CN" altLang="en-US" dirty="0"/>
              <a:t>容器代表一颗卫星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docker</a:t>
            </a:r>
            <a:r>
              <a:rPr lang="zh-CN" altLang="en-US" dirty="0"/>
              <a:t>网络代表一条</a:t>
            </a:r>
            <a:r>
              <a:rPr lang="en-US" altLang="zh-CN" dirty="0"/>
              <a:t>ISL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E115E-DA07-462D-8E7A-D98ED552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83FA02-83A1-4358-B383-CED980CE1D9F}"/>
              </a:ext>
            </a:extLst>
          </p:cNvPr>
          <p:cNvCxnSpPr>
            <a:cxnSpLocks/>
          </p:cNvCxnSpPr>
          <p:nvPr/>
        </p:nvCxnSpPr>
        <p:spPr>
          <a:xfrm>
            <a:off x="7785853" y="2642745"/>
            <a:ext cx="413836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BA380CE-E6ED-4085-94C2-12EA65F55C09}"/>
              </a:ext>
            </a:extLst>
          </p:cNvPr>
          <p:cNvGrpSpPr/>
          <p:nvPr/>
        </p:nvGrpSpPr>
        <p:grpSpPr>
          <a:xfrm>
            <a:off x="8134645" y="1587849"/>
            <a:ext cx="3515258" cy="739786"/>
            <a:chOff x="8201320" y="1612893"/>
            <a:chExt cx="3515258" cy="98487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0B2B89C-F193-42A6-A0F5-D34B3293E157}"/>
                </a:ext>
              </a:extLst>
            </p:cNvPr>
            <p:cNvSpPr/>
            <p:nvPr/>
          </p:nvSpPr>
          <p:spPr>
            <a:xfrm>
              <a:off x="8201320" y="1681437"/>
              <a:ext cx="3515258" cy="9163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C47465-D634-4A60-B5F6-BD41B13F7C8A}"/>
                </a:ext>
              </a:extLst>
            </p:cNvPr>
            <p:cNvSpPr txBox="1"/>
            <p:nvPr/>
          </p:nvSpPr>
          <p:spPr>
            <a:xfrm>
              <a:off x="8891440" y="1612893"/>
              <a:ext cx="21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用户空间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8B162C2-FAD3-4AF9-9C3B-A0E602A3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5261" y="1734060"/>
              <a:ext cx="575229" cy="776528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77B5606-EE17-4E5B-8EBE-4915D506F2CE}"/>
                </a:ext>
              </a:extLst>
            </p:cNvPr>
            <p:cNvSpPr txBox="1"/>
            <p:nvPr/>
          </p:nvSpPr>
          <p:spPr>
            <a:xfrm>
              <a:off x="9237880" y="1905062"/>
              <a:ext cx="2286785" cy="614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/>
                <a:t>FRRouting</a:t>
              </a:r>
              <a:r>
                <a:rPr lang="en-US" altLang="zh-CN" sz="2400" dirty="0"/>
                <a:t> 8.5.2</a:t>
              </a:r>
              <a:endParaRPr lang="zh-CN" altLang="en-US" sz="2400" dirty="0"/>
            </a:p>
          </p:txBody>
        </p:sp>
      </p:grp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6032245C-4595-459B-A731-F17E54E19F31}"/>
              </a:ext>
            </a:extLst>
          </p:cNvPr>
          <p:cNvSpPr/>
          <p:nvPr/>
        </p:nvSpPr>
        <p:spPr>
          <a:xfrm>
            <a:off x="9755585" y="2346211"/>
            <a:ext cx="273377" cy="639771"/>
          </a:xfrm>
          <a:prstGeom prst="up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C206B75-9976-4F52-B604-BCB076D33BD5}"/>
              </a:ext>
            </a:extLst>
          </p:cNvPr>
          <p:cNvGrpSpPr/>
          <p:nvPr/>
        </p:nvGrpSpPr>
        <p:grpSpPr>
          <a:xfrm>
            <a:off x="8134645" y="2938397"/>
            <a:ext cx="3515258" cy="664982"/>
            <a:chOff x="8201320" y="3378221"/>
            <a:chExt cx="3515258" cy="97378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8E347C6-1B03-46C9-B1C7-856AFF304B48}"/>
                </a:ext>
              </a:extLst>
            </p:cNvPr>
            <p:cNvSpPr/>
            <p:nvPr/>
          </p:nvSpPr>
          <p:spPr>
            <a:xfrm>
              <a:off x="8201320" y="3434338"/>
              <a:ext cx="3515258" cy="9176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A8ECFB-BAE8-44F9-810A-2CD1396252F0}"/>
                </a:ext>
              </a:extLst>
            </p:cNvPr>
            <p:cNvSpPr txBox="1"/>
            <p:nvPr/>
          </p:nvSpPr>
          <p:spPr>
            <a:xfrm>
              <a:off x="8891440" y="3378221"/>
              <a:ext cx="21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内核空间</a:t>
              </a:r>
            </a:p>
          </p:txBody>
        </p:sp>
        <p:pic>
          <p:nvPicPr>
            <p:cNvPr id="1028" name="Picture 4" descr="Linux.org">
              <a:extLst>
                <a:ext uri="{FF2B5EF4-FFF2-40B4-BE49-F238E27FC236}">
                  <a16:creationId xmlns:a16="http://schemas.microsoft.com/office/drawing/2014/main" id="{F9E2DB7C-E28D-4097-83FC-EE33955B43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27"/>
            <a:stretch/>
          </p:blipFill>
          <p:spPr bwMode="auto">
            <a:xfrm>
              <a:off x="8470335" y="3472760"/>
              <a:ext cx="584127" cy="85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AC14A24-1332-451D-8F42-23B595C2DFBA}"/>
                </a:ext>
              </a:extLst>
            </p:cNvPr>
            <p:cNvSpPr txBox="1"/>
            <p:nvPr/>
          </p:nvSpPr>
          <p:spPr>
            <a:xfrm>
              <a:off x="9217484" y="3658198"/>
              <a:ext cx="2181520" cy="67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Linux 5.15.132</a:t>
              </a:r>
              <a:endParaRPr lang="zh-CN" altLang="en-US" sz="2400" dirty="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60F8C66-3AF1-4BE8-9E0D-1D2275E7428F}"/>
              </a:ext>
            </a:extLst>
          </p:cNvPr>
          <p:cNvSpPr/>
          <p:nvPr/>
        </p:nvSpPr>
        <p:spPr>
          <a:xfrm>
            <a:off x="10032890" y="2462041"/>
            <a:ext cx="12726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rtnetlink</a:t>
            </a:r>
            <a:endParaRPr lang="zh-CN" altLang="en-US" dirty="0"/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F7883321-2994-49C6-B206-8E308591FE45}"/>
              </a:ext>
            </a:extLst>
          </p:cNvPr>
          <p:cNvSpPr/>
          <p:nvPr/>
        </p:nvSpPr>
        <p:spPr>
          <a:xfrm>
            <a:off x="8647893" y="3635835"/>
            <a:ext cx="273377" cy="463440"/>
          </a:xfrm>
          <a:prstGeom prst="up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下 23">
            <a:extLst>
              <a:ext uri="{FF2B5EF4-FFF2-40B4-BE49-F238E27FC236}">
                <a16:creationId xmlns:a16="http://schemas.microsoft.com/office/drawing/2014/main" id="{2F1B7FDF-2CC2-4C30-81BE-4F4C136DB6C3}"/>
              </a:ext>
            </a:extLst>
          </p:cNvPr>
          <p:cNvSpPr/>
          <p:nvPr/>
        </p:nvSpPr>
        <p:spPr>
          <a:xfrm>
            <a:off x="9429848" y="3635835"/>
            <a:ext cx="273377" cy="463440"/>
          </a:xfrm>
          <a:prstGeom prst="up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下 24">
            <a:extLst>
              <a:ext uri="{FF2B5EF4-FFF2-40B4-BE49-F238E27FC236}">
                <a16:creationId xmlns:a16="http://schemas.microsoft.com/office/drawing/2014/main" id="{E7F55925-A6AB-4431-9A8C-FE6002A6A686}"/>
              </a:ext>
            </a:extLst>
          </p:cNvPr>
          <p:cNvSpPr/>
          <p:nvPr/>
        </p:nvSpPr>
        <p:spPr>
          <a:xfrm>
            <a:off x="10216557" y="3635835"/>
            <a:ext cx="273377" cy="463440"/>
          </a:xfrm>
          <a:prstGeom prst="up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22A0B5F5-7AAC-46A5-9FD0-E759F051D802}"/>
              </a:ext>
            </a:extLst>
          </p:cNvPr>
          <p:cNvSpPr/>
          <p:nvPr/>
        </p:nvSpPr>
        <p:spPr>
          <a:xfrm>
            <a:off x="10998512" y="3635835"/>
            <a:ext cx="273377" cy="463440"/>
          </a:xfrm>
          <a:prstGeom prst="up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31FAB482-48EB-48C7-8FB4-903F2BE91E16}"/>
              </a:ext>
            </a:extLst>
          </p:cNvPr>
          <p:cNvGrpSpPr/>
          <p:nvPr/>
        </p:nvGrpSpPr>
        <p:grpSpPr>
          <a:xfrm>
            <a:off x="7719865" y="1267202"/>
            <a:ext cx="4298623" cy="3147783"/>
            <a:chOff x="7719865" y="1267202"/>
            <a:chExt cx="4298623" cy="3147783"/>
          </a:xfrm>
        </p:grpSpPr>
        <p:sp>
          <p:nvSpPr>
            <p:cNvPr id="27" name="流程图: 可选过程 26">
              <a:extLst>
                <a:ext uri="{FF2B5EF4-FFF2-40B4-BE49-F238E27FC236}">
                  <a16:creationId xmlns:a16="http://schemas.microsoft.com/office/drawing/2014/main" id="{7BF94C8F-04F4-4BFD-88BF-8C46F348947E}"/>
                </a:ext>
              </a:extLst>
            </p:cNvPr>
            <p:cNvSpPr/>
            <p:nvPr/>
          </p:nvSpPr>
          <p:spPr>
            <a:xfrm>
              <a:off x="7719865" y="1327706"/>
              <a:ext cx="4298623" cy="3087279"/>
            </a:xfrm>
            <a:prstGeom prst="flowChartAlternateProcess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B45020C-91FA-42D8-B9AD-15BCB9ECC5A5}"/>
                </a:ext>
              </a:extLst>
            </p:cNvPr>
            <p:cNvSpPr txBox="1"/>
            <p:nvPr/>
          </p:nvSpPr>
          <p:spPr>
            <a:xfrm>
              <a:off x="8851065" y="1267202"/>
              <a:ext cx="21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docker</a:t>
              </a:r>
              <a:r>
                <a:rPr lang="zh-CN" altLang="en-US" dirty="0"/>
                <a:t>容器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1672AFB-8A21-4E4F-9694-686FEF2EDD4F}"/>
              </a:ext>
            </a:extLst>
          </p:cNvPr>
          <p:cNvSpPr/>
          <p:nvPr/>
        </p:nvSpPr>
        <p:spPr>
          <a:xfrm>
            <a:off x="8429168" y="4125891"/>
            <a:ext cx="710825" cy="42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E286465-D7BE-46AC-8540-B69FF8F7C6B3}"/>
              </a:ext>
            </a:extLst>
          </p:cNvPr>
          <p:cNvSpPr/>
          <p:nvPr/>
        </p:nvSpPr>
        <p:spPr>
          <a:xfrm>
            <a:off x="9211123" y="4125891"/>
            <a:ext cx="710825" cy="42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8C61327-DD21-43A8-82A5-22DFDFD2C727}"/>
              </a:ext>
            </a:extLst>
          </p:cNvPr>
          <p:cNvSpPr/>
          <p:nvPr/>
        </p:nvSpPr>
        <p:spPr>
          <a:xfrm>
            <a:off x="9993078" y="4125891"/>
            <a:ext cx="710825" cy="42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74C481-1867-42DC-9CA8-E6243FAB155E}"/>
              </a:ext>
            </a:extLst>
          </p:cNvPr>
          <p:cNvSpPr/>
          <p:nvPr/>
        </p:nvSpPr>
        <p:spPr>
          <a:xfrm>
            <a:off x="10775033" y="4124940"/>
            <a:ext cx="710825" cy="42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eth4</a:t>
            </a:r>
            <a:endParaRPr lang="zh-CN" altLang="en-US" dirty="0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A3AC7230-6C9A-47E6-A03A-EE5444FC02B4}"/>
              </a:ext>
            </a:extLst>
          </p:cNvPr>
          <p:cNvSpPr/>
          <p:nvPr/>
        </p:nvSpPr>
        <p:spPr>
          <a:xfrm>
            <a:off x="8647893" y="4557332"/>
            <a:ext cx="273377" cy="439137"/>
          </a:xfrm>
          <a:prstGeom prst="up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F854B0-0DC5-4512-8483-FF7C37DA4066}"/>
              </a:ext>
            </a:extLst>
          </p:cNvPr>
          <p:cNvSpPr/>
          <p:nvPr/>
        </p:nvSpPr>
        <p:spPr>
          <a:xfrm>
            <a:off x="7953928" y="4996469"/>
            <a:ext cx="1651229" cy="42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bridge</a:t>
            </a:r>
            <a:endParaRPr lang="zh-CN" altLang="en-US" dirty="0"/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C1CA365B-EAB2-4D05-BF2C-CC28F5EE540E}"/>
              </a:ext>
            </a:extLst>
          </p:cNvPr>
          <p:cNvSpPr/>
          <p:nvPr/>
        </p:nvSpPr>
        <p:spPr>
          <a:xfrm>
            <a:off x="8647893" y="5427910"/>
            <a:ext cx="273377" cy="439137"/>
          </a:xfrm>
          <a:prstGeom prst="up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A0BBBF5-3DCC-46BB-AC47-14E00481C79F}"/>
              </a:ext>
            </a:extLst>
          </p:cNvPr>
          <p:cNvSpPr txBox="1"/>
          <p:nvPr/>
        </p:nvSpPr>
        <p:spPr>
          <a:xfrm>
            <a:off x="9376463" y="4634489"/>
            <a:ext cx="461665" cy="222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FDBD69-D863-4C35-95F7-62DC10828579}"/>
              </a:ext>
            </a:extLst>
          </p:cNvPr>
          <p:cNvSpPr txBox="1"/>
          <p:nvPr/>
        </p:nvSpPr>
        <p:spPr>
          <a:xfrm>
            <a:off x="10207534" y="4634489"/>
            <a:ext cx="461665" cy="222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3A5BED-D8DE-442A-AB88-2953A861B3B7}"/>
              </a:ext>
            </a:extLst>
          </p:cNvPr>
          <p:cNvSpPr/>
          <p:nvPr/>
        </p:nvSpPr>
        <p:spPr>
          <a:xfrm>
            <a:off x="7986557" y="5880985"/>
            <a:ext cx="1546925" cy="5156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94F3E64-DE4C-45E1-BBBB-C30868D7A2E8}"/>
              </a:ext>
            </a:extLst>
          </p:cNvPr>
          <p:cNvSpPr/>
          <p:nvPr/>
        </p:nvSpPr>
        <p:spPr>
          <a:xfrm>
            <a:off x="5906304" y="3258166"/>
            <a:ext cx="1640230" cy="51562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外部控制程序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90E4762-83C8-46D0-B09D-E002171C314D}"/>
              </a:ext>
            </a:extLst>
          </p:cNvPr>
          <p:cNvSpPr txBox="1"/>
          <p:nvPr/>
        </p:nvSpPr>
        <p:spPr>
          <a:xfrm>
            <a:off x="6993116" y="4298634"/>
            <a:ext cx="119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生成接口随机故障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9B5EED8-49CC-4550-9434-7CD5E43D1816}"/>
              </a:ext>
            </a:extLst>
          </p:cNvPr>
          <p:cNvCxnSpPr>
            <a:cxnSpLocks/>
            <a:stCxn id="42" idx="2"/>
            <a:endCxn id="22" idx="1"/>
          </p:cNvCxnSpPr>
          <p:nvPr/>
        </p:nvCxnSpPr>
        <p:spPr>
          <a:xfrm rot="16200000" flipH="1">
            <a:off x="7296476" y="3203731"/>
            <a:ext cx="562634" cy="17027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12CC870-0207-4FFE-B359-38B5A982D5C9}"/>
              </a:ext>
            </a:extLst>
          </p:cNvPr>
          <p:cNvCxnSpPr>
            <a:cxnSpLocks/>
            <a:stCxn id="42" idx="2"/>
            <a:endCxn id="37" idx="1"/>
          </p:cNvCxnSpPr>
          <p:nvPr/>
        </p:nvCxnSpPr>
        <p:spPr>
          <a:xfrm rot="16200000" flipH="1">
            <a:off x="6623567" y="3876640"/>
            <a:ext cx="1433212" cy="12275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AAB58A28-F8AA-447E-B407-AE09235ED05F}"/>
              </a:ext>
            </a:extLst>
          </p:cNvPr>
          <p:cNvSpPr txBox="1"/>
          <p:nvPr/>
        </p:nvSpPr>
        <p:spPr>
          <a:xfrm>
            <a:off x="6775171" y="5207000"/>
            <a:ext cx="1211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设置传播时延、带宽</a:t>
            </a:r>
          </a:p>
        </p:txBody>
      </p:sp>
      <p:sp>
        <p:nvSpPr>
          <p:cNvPr id="1029" name="椭圆 1028">
            <a:extLst>
              <a:ext uri="{FF2B5EF4-FFF2-40B4-BE49-F238E27FC236}">
                <a16:creationId xmlns:a16="http://schemas.microsoft.com/office/drawing/2014/main" id="{D9EA8F4C-441A-4372-AE3A-40BA11356657}"/>
              </a:ext>
            </a:extLst>
          </p:cNvPr>
          <p:cNvSpPr/>
          <p:nvPr/>
        </p:nvSpPr>
        <p:spPr>
          <a:xfrm>
            <a:off x="1543050" y="3368653"/>
            <a:ext cx="720000" cy="72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836FACA-6BEC-40AA-86E1-F970E7F63506}"/>
              </a:ext>
            </a:extLst>
          </p:cNvPr>
          <p:cNvSpPr/>
          <p:nvPr/>
        </p:nvSpPr>
        <p:spPr>
          <a:xfrm>
            <a:off x="3331451" y="3363578"/>
            <a:ext cx="720000" cy="72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1030" name="箭头: 左右 1029">
            <a:extLst>
              <a:ext uri="{FF2B5EF4-FFF2-40B4-BE49-F238E27FC236}">
                <a16:creationId xmlns:a16="http://schemas.microsoft.com/office/drawing/2014/main" id="{396A30AF-1658-483A-A4C5-CFABA39DCC65}"/>
              </a:ext>
            </a:extLst>
          </p:cNvPr>
          <p:cNvSpPr/>
          <p:nvPr/>
        </p:nvSpPr>
        <p:spPr>
          <a:xfrm>
            <a:off x="2283934" y="3447649"/>
            <a:ext cx="1040303" cy="551857"/>
          </a:xfrm>
          <a:prstGeom prst="leftRightArrow">
            <a:avLst>
              <a:gd name="adj1" fmla="val 50000"/>
              <a:gd name="adj2" fmla="val 36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79" name="箭头: 左右 78">
            <a:extLst>
              <a:ext uri="{FF2B5EF4-FFF2-40B4-BE49-F238E27FC236}">
                <a16:creationId xmlns:a16="http://schemas.microsoft.com/office/drawing/2014/main" id="{E827BBD8-1501-4C5F-8429-66779AC7D770}"/>
              </a:ext>
            </a:extLst>
          </p:cNvPr>
          <p:cNvSpPr/>
          <p:nvPr/>
        </p:nvSpPr>
        <p:spPr>
          <a:xfrm>
            <a:off x="4044337" y="3447649"/>
            <a:ext cx="1040303" cy="551857"/>
          </a:xfrm>
          <a:prstGeom prst="leftRightArrow">
            <a:avLst>
              <a:gd name="adj1" fmla="val 50000"/>
              <a:gd name="adj2" fmla="val 36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80" name="箭头: 左右 79">
            <a:extLst>
              <a:ext uri="{FF2B5EF4-FFF2-40B4-BE49-F238E27FC236}">
                <a16:creationId xmlns:a16="http://schemas.microsoft.com/office/drawing/2014/main" id="{EAB5DD95-234B-49E0-941C-BCE6B7E13C91}"/>
              </a:ext>
            </a:extLst>
          </p:cNvPr>
          <p:cNvSpPr/>
          <p:nvPr/>
        </p:nvSpPr>
        <p:spPr>
          <a:xfrm>
            <a:off x="488970" y="3442641"/>
            <a:ext cx="1040303" cy="551857"/>
          </a:xfrm>
          <a:prstGeom prst="leftRightArrow">
            <a:avLst>
              <a:gd name="adj1" fmla="val 50000"/>
              <a:gd name="adj2" fmla="val 36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1032" name="箭头: 上下 1031">
            <a:extLst>
              <a:ext uri="{FF2B5EF4-FFF2-40B4-BE49-F238E27FC236}">
                <a16:creationId xmlns:a16="http://schemas.microsoft.com/office/drawing/2014/main" id="{338831CC-7D44-469D-9208-C0D422F22593}"/>
              </a:ext>
            </a:extLst>
          </p:cNvPr>
          <p:cNvSpPr/>
          <p:nvPr/>
        </p:nvSpPr>
        <p:spPr>
          <a:xfrm>
            <a:off x="1627650" y="2309971"/>
            <a:ext cx="550800" cy="1040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83" name="箭头: 上下 82">
            <a:extLst>
              <a:ext uri="{FF2B5EF4-FFF2-40B4-BE49-F238E27FC236}">
                <a16:creationId xmlns:a16="http://schemas.microsoft.com/office/drawing/2014/main" id="{90E5F143-9C68-4066-AAAD-11D5B1E25190}"/>
              </a:ext>
            </a:extLst>
          </p:cNvPr>
          <p:cNvSpPr/>
          <p:nvPr/>
        </p:nvSpPr>
        <p:spPr>
          <a:xfrm>
            <a:off x="3416051" y="2309971"/>
            <a:ext cx="550800" cy="1040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26A1ADB8-270C-4E7B-9594-2F764A2C9BDE}"/>
              </a:ext>
            </a:extLst>
          </p:cNvPr>
          <p:cNvSpPr/>
          <p:nvPr/>
        </p:nvSpPr>
        <p:spPr>
          <a:xfrm>
            <a:off x="1543050" y="5159290"/>
            <a:ext cx="720000" cy="72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2D0FB99-596B-4A4D-BB93-48BD384748D2}"/>
              </a:ext>
            </a:extLst>
          </p:cNvPr>
          <p:cNvSpPr/>
          <p:nvPr/>
        </p:nvSpPr>
        <p:spPr>
          <a:xfrm>
            <a:off x="3331451" y="5154215"/>
            <a:ext cx="720000" cy="72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93" name="箭头: 左右 92">
            <a:extLst>
              <a:ext uri="{FF2B5EF4-FFF2-40B4-BE49-F238E27FC236}">
                <a16:creationId xmlns:a16="http://schemas.microsoft.com/office/drawing/2014/main" id="{2CFA23CE-43DE-4CDD-8966-F719861C7F14}"/>
              </a:ext>
            </a:extLst>
          </p:cNvPr>
          <p:cNvSpPr/>
          <p:nvPr/>
        </p:nvSpPr>
        <p:spPr>
          <a:xfrm>
            <a:off x="2283934" y="5238286"/>
            <a:ext cx="1040303" cy="551857"/>
          </a:xfrm>
          <a:prstGeom prst="leftRightArrow">
            <a:avLst>
              <a:gd name="adj1" fmla="val 50000"/>
              <a:gd name="adj2" fmla="val 36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94" name="箭头: 左右 93">
            <a:extLst>
              <a:ext uri="{FF2B5EF4-FFF2-40B4-BE49-F238E27FC236}">
                <a16:creationId xmlns:a16="http://schemas.microsoft.com/office/drawing/2014/main" id="{6E18AC81-63CC-48AC-9A15-D96D6EC3D26F}"/>
              </a:ext>
            </a:extLst>
          </p:cNvPr>
          <p:cNvSpPr/>
          <p:nvPr/>
        </p:nvSpPr>
        <p:spPr>
          <a:xfrm>
            <a:off x="4044337" y="5238286"/>
            <a:ext cx="1040303" cy="551857"/>
          </a:xfrm>
          <a:prstGeom prst="leftRightArrow">
            <a:avLst>
              <a:gd name="adj1" fmla="val 50000"/>
              <a:gd name="adj2" fmla="val 36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95" name="箭头: 左右 94">
            <a:extLst>
              <a:ext uri="{FF2B5EF4-FFF2-40B4-BE49-F238E27FC236}">
                <a16:creationId xmlns:a16="http://schemas.microsoft.com/office/drawing/2014/main" id="{36C52F4F-34CA-4357-97E9-8400DC1394A6}"/>
              </a:ext>
            </a:extLst>
          </p:cNvPr>
          <p:cNvSpPr/>
          <p:nvPr/>
        </p:nvSpPr>
        <p:spPr>
          <a:xfrm>
            <a:off x="488970" y="5233278"/>
            <a:ext cx="1040303" cy="551857"/>
          </a:xfrm>
          <a:prstGeom prst="leftRightArrow">
            <a:avLst>
              <a:gd name="adj1" fmla="val 50000"/>
              <a:gd name="adj2" fmla="val 36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96" name="箭头: 上下 95">
            <a:extLst>
              <a:ext uri="{FF2B5EF4-FFF2-40B4-BE49-F238E27FC236}">
                <a16:creationId xmlns:a16="http://schemas.microsoft.com/office/drawing/2014/main" id="{763F64A3-1434-4F3E-B83D-0B7F8F151614}"/>
              </a:ext>
            </a:extLst>
          </p:cNvPr>
          <p:cNvSpPr/>
          <p:nvPr/>
        </p:nvSpPr>
        <p:spPr>
          <a:xfrm>
            <a:off x="1627650" y="4100608"/>
            <a:ext cx="550800" cy="1040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97" name="箭头: 上下 96">
            <a:extLst>
              <a:ext uri="{FF2B5EF4-FFF2-40B4-BE49-F238E27FC236}">
                <a16:creationId xmlns:a16="http://schemas.microsoft.com/office/drawing/2014/main" id="{9526B9F5-7597-49C5-8EB5-96E848E84466}"/>
              </a:ext>
            </a:extLst>
          </p:cNvPr>
          <p:cNvSpPr/>
          <p:nvPr/>
        </p:nvSpPr>
        <p:spPr>
          <a:xfrm>
            <a:off x="3416051" y="4100608"/>
            <a:ext cx="550800" cy="1040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7350D1B-CD00-4DB4-B5C9-4373AD99C1FC}"/>
              </a:ext>
            </a:extLst>
          </p:cNvPr>
          <p:cNvSpPr txBox="1"/>
          <p:nvPr/>
        </p:nvSpPr>
        <p:spPr>
          <a:xfrm>
            <a:off x="1716785" y="5968990"/>
            <a:ext cx="461665" cy="222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64E8787-07FB-4783-A882-40A5C6867D83}"/>
              </a:ext>
            </a:extLst>
          </p:cNvPr>
          <p:cNvSpPr txBox="1"/>
          <p:nvPr/>
        </p:nvSpPr>
        <p:spPr>
          <a:xfrm>
            <a:off x="3531880" y="5958889"/>
            <a:ext cx="461665" cy="222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E990A6F-6A2B-4D18-95E0-A73697254828}"/>
              </a:ext>
            </a:extLst>
          </p:cNvPr>
          <p:cNvSpPr txBox="1"/>
          <p:nvPr/>
        </p:nvSpPr>
        <p:spPr>
          <a:xfrm>
            <a:off x="10981803" y="4615130"/>
            <a:ext cx="461665" cy="222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89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1CB5-839A-4A9E-B11E-EF941EA8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半实物仿真系统的用户空间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552F07-F8F2-4DA7-8C2E-EA20F455B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098" y="1697404"/>
                <a:ext cx="6636305" cy="5139154"/>
              </a:xfrm>
            </p:spPr>
            <p:txBody>
              <a:bodyPr/>
              <a:lstStyle/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Router-LSA</a:t>
                </a:r>
                <a:r>
                  <a:rPr lang="zh-CN" altLang="en-US" dirty="0"/>
                  <a:t>预留的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比特位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改为携带链路状态的</a:t>
                </a:r>
                <a:r>
                  <a:rPr lang="en-US" altLang="zh-CN" dirty="0"/>
                  <a:t>TTL</a:t>
                </a:r>
                <a:r>
                  <a:rPr lang="zh-CN" altLang="en-US" dirty="0"/>
                  <a:t>信息    即</a:t>
                </a:r>
                <a:r>
                  <a:rPr lang="en-US" altLang="zh-CN" dirty="0"/>
                  <a:t>LoFi</a:t>
                </a: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LSA</a:t>
                </a:r>
                <a:r>
                  <a:rPr lang="zh-CN" altLang="en-US" dirty="0"/>
                  <a:t>每传播一跳将其减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并更新</a:t>
                </a:r>
                <a:r>
                  <a:rPr lang="en-US" altLang="zh-CN" dirty="0"/>
                  <a:t>LS checksum</a:t>
                </a:r>
              </a:p>
              <a:p>
                <a:pPr lvl="1"/>
                <a:r>
                  <a:rPr lang="zh-CN" altLang="en-US" dirty="0"/>
                  <a:t>在</a:t>
                </a:r>
                <a:r>
                  <a:rPr lang="en-US" altLang="zh-CN" dirty="0"/>
                  <a:t>Link Data</a:t>
                </a:r>
                <a:r>
                  <a:rPr lang="zh-CN" altLang="en-US" dirty="0"/>
                  <a:t>中携带该</a:t>
                </a:r>
                <a:r>
                  <a:rPr lang="en-US" altLang="zh-CN" dirty="0"/>
                  <a:t>ISL</a:t>
                </a:r>
                <a:r>
                  <a:rPr lang="zh-CN" altLang="en-US" dirty="0"/>
                  <a:t>的传播时延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目前在半实物仿真系统中尚未考虑重负载情况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</a:rPr>
                  <a:t>禁用链路状态数据库同步</a:t>
                </a:r>
                <a:endParaRPr lang="en-US" altLang="zh-CN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</a:rPr>
                  <a:t>修改路由算法</a:t>
                </a:r>
                <a:endParaRPr lang="en-US" altLang="zh-CN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552F07-F8F2-4DA7-8C2E-EA20F455B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098" y="1697404"/>
                <a:ext cx="6636305" cy="5139154"/>
              </a:xfrm>
              <a:blipFill>
                <a:blip r:embed="rId3"/>
                <a:stretch>
                  <a:fillRect l="-1654" t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43D131-7998-42E5-975C-4B5CDF78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BB3FE2C-F6E3-4EDA-A1A4-CBEBC5177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71507"/>
              </p:ext>
            </p:extLst>
          </p:nvPr>
        </p:nvGraphicFramePr>
        <p:xfrm>
          <a:off x="8044692" y="1749491"/>
          <a:ext cx="341242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36200028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4231189958"/>
                    </a:ext>
                  </a:extLst>
                </a:gridCol>
                <a:gridCol w="964502">
                  <a:extLst>
                    <a:ext uri="{9D8B030D-6E8A-4147-A177-3AD203B41FA5}">
                      <a16:colId xmlns:a16="http://schemas.microsoft.com/office/drawing/2014/main" val="244530642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20049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byte1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byte2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byte3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byte4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31290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LS age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Options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LS type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195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Link State ID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43803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Advertising Router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85342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LS sequence number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2116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LS checksum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length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664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flags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 links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51084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Link ID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18474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Link Data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27199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209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5FFE3A8-D662-428B-8756-65006DEAB1E9}"/>
              </a:ext>
            </a:extLst>
          </p:cNvPr>
          <p:cNvSpPr txBox="1"/>
          <p:nvPr/>
        </p:nvSpPr>
        <p:spPr>
          <a:xfrm>
            <a:off x="8266560" y="1328072"/>
            <a:ext cx="296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OSPF Router-LSA </a:t>
            </a:r>
            <a:r>
              <a:rPr lang="zh-CN" altLang="en-US" dirty="0"/>
              <a:t>格式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749E1E04-F7F7-436D-8A25-D8E4F030EAD3}"/>
              </a:ext>
            </a:extLst>
          </p:cNvPr>
          <p:cNvSpPr/>
          <p:nvPr/>
        </p:nvSpPr>
        <p:spPr>
          <a:xfrm>
            <a:off x="7914156" y="1767735"/>
            <a:ext cx="45719" cy="21222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5A8769-7D56-4800-B78D-9925DF98E4AB}"/>
              </a:ext>
            </a:extLst>
          </p:cNvPr>
          <p:cNvSpPr txBox="1"/>
          <p:nvPr/>
        </p:nvSpPr>
        <p:spPr>
          <a:xfrm>
            <a:off x="6782204" y="2644182"/>
            <a:ext cx="11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LSA</a:t>
            </a:r>
            <a:r>
              <a:rPr lang="zh-CN" altLang="en-US" dirty="0"/>
              <a:t>头部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C38CF75B-2D49-4897-827C-7C0F66E4E0D9}"/>
              </a:ext>
            </a:extLst>
          </p:cNvPr>
          <p:cNvSpPr/>
          <p:nvPr/>
        </p:nvSpPr>
        <p:spPr>
          <a:xfrm>
            <a:off x="7914156" y="4300509"/>
            <a:ext cx="45719" cy="1106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F408A4-15E2-4696-B36B-BA977DDE952F}"/>
              </a:ext>
            </a:extLst>
          </p:cNvPr>
          <p:cNvSpPr txBox="1"/>
          <p:nvPr/>
        </p:nvSpPr>
        <p:spPr>
          <a:xfrm>
            <a:off x="6775006" y="4542730"/>
            <a:ext cx="111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多条链路状态信息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5C46E7-9A4A-49E6-BABA-3B974E483D6F}"/>
              </a:ext>
            </a:extLst>
          </p:cNvPr>
          <p:cNvSpPr/>
          <p:nvPr/>
        </p:nvSpPr>
        <p:spPr>
          <a:xfrm>
            <a:off x="8746286" y="3889962"/>
            <a:ext cx="933062" cy="410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1CB5-839A-4A9E-B11E-EF941EA8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半实物仿真系统的用户空间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2F07-F8F2-4DA7-8C2E-EA20F455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631236"/>
            <a:ext cx="6636305" cy="5139154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利用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Router-LSA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预留的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比特位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禁用链路状态数据库同步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OSPF</a:t>
            </a:r>
            <a:r>
              <a:rPr lang="zh-CN" altLang="en-US" dirty="0"/>
              <a:t>开始运行时，会尝试与相邻路由器建立邻接关系</a:t>
            </a:r>
            <a:endParaRPr lang="en-US" altLang="zh-CN" dirty="0"/>
          </a:p>
          <a:p>
            <a:pPr lvl="1"/>
            <a:r>
              <a:rPr lang="zh-CN" altLang="en-US" dirty="0"/>
              <a:t>收到邻居发来的</a:t>
            </a:r>
            <a:r>
              <a:rPr lang="en-US" altLang="zh-CN" dirty="0"/>
              <a:t>DD</a:t>
            </a:r>
            <a:r>
              <a:rPr lang="zh-CN" altLang="en-US" dirty="0"/>
              <a:t>报文时不做任何处理，即跳过</a:t>
            </a:r>
            <a:r>
              <a:rPr lang="en-US" altLang="zh-CN" dirty="0"/>
              <a:t>Loading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修改路由算法</a:t>
            </a:r>
            <a:endParaRPr lang="en-US" altLang="zh-CN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43D131-7998-42E5-975C-4B5CDF78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F58ED39-6C1F-45A2-BA56-D2F0B3F03A26}"/>
              </a:ext>
            </a:extLst>
          </p:cNvPr>
          <p:cNvGrpSpPr/>
          <p:nvPr/>
        </p:nvGrpSpPr>
        <p:grpSpPr>
          <a:xfrm>
            <a:off x="7063266" y="1716054"/>
            <a:ext cx="4683971" cy="4117307"/>
            <a:chOff x="7259212" y="978937"/>
            <a:chExt cx="4683971" cy="41173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043DB29-0EDF-4470-B439-8BB441E82420}"/>
                </a:ext>
              </a:extLst>
            </p:cNvPr>
            <p:cNvSpPr/>
            <p:nvPr/>
          </p:nvSpPr>
          <p:spPr>
            <a:xfrm>
              <a:off x="7259215" y="978937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Down</a:t>
              </a:r>
              <a:endParaRPr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C28A89C-2658-49A7-A272-AE5B690A497C}"/>
                </a:ext>
              </a:extLst>
            </p:cNvPr>
            <p:cNvSpPr/>
            <p:nvPr/>
          </p:nvSpPr>
          <p:spPr>
            <a:xfrm>
              <a:off x="9116007" y="980967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Init</a:t>
              </a:r>
              <a:endParaRPr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4D36089-143C-41C5-AEFA-09040EE53B36}"/>
                </a:ext>
              </a:extLst>
            </p:cNvPr>
            <p:cNvSpPr/>
            <p:nvPr/>
          </p:nvSpPr>
          <p:spPr>
            <a:xfrm>
              <a:off x="9116007" y="1760192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2-Way</a:t>
              </a:r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EB89D56-8AA2-4345-A9F1-EDD56D025E7C}"/>
                </a:ext>
              </a:extLst>
            </p:cNvPr>
            <p:cNvSpPr/>
            <p:nvPr/>
          </p:nvSpPr>
          <p:spPr>
            <a:xfrm>
              <a:off x="7259212" y="1760192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Exstart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D1B0AF9-29E8-4A16-AEEB-7A6B63DBC488}"/>
                </a:ext>
              </a:extLst>
            </p:cNvPr>
            <p:cNvSpPr/>
            <p:nvPr/>
          </p:nvSpPr>
          <p:spPr>
            <a:xfrm>
              <a:off x="7259215" y="2631700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Exchange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E13DAE4-ADDB-4050-9E9E-A7FA9C135BFD}"/>
                </a:ext>
              </a:extLst>
            </p:cNvPr>
            <p:cNvSpPr/>
            <p:nvPr/>
          </p:nvSpPr>
          <p:spPr>
            <a:xfrm>
              <a:off x="7259215" y="3583424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Loading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6E1B1AE-2FEB-4D5C-A64C-135452F5FFF5}"/>
                </a:ext>
              </a:extLst>
            </p:cNvPr>
            <p:cNvSpPr/>
            <p:nvPr/>
          </p:nvSpPr>
          <p:spPr>
            <a:xfrm>
              <a:off x="7259215" y="4535148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Full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9CEB67D-AEC4-4D3B-9744-91D8BDDA168C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8425541" y="1216868"/>
              <a:ext cx="690466" cy="20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3CFF7FE-AA15-4D2F-9D65-B8F831EB5E41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9699170" y="1456829"/>
              <a:ext cx="0" cy="30336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DA6B9FF-B8A7-4857-8D4B-A16ABEB11946}"/>
                </a:ext>
              </a:extLst>
            </p:cNvPr>
            <p:cNvCxnSpPr>
              <a:cxnSpLocks/>
              <a:stCxn id="19" idx="1"/>
              <a:endCxn id="20" idx="3"/>
            </p:cNvCxnSpPr>
            <p:nvPr/>
          </p:nvCxnSpPr>
          <p:spPr>
            <a:xfrm flipH="1">
              <a:off x="8425538" y="1998123"/>
              <a:ext cx="690469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8009ADF-CEF5-4EF2-B1DD-67B47CEFB6E0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7842375" y="2236054"/>
              <a:ext cx="3" cy="39564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7CB1E58-7DCA-44B6-B6A2-5ECEB13AF30C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7842378" y="3107562"/>
              <a:ext cx="0" cy="47586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6D778D5-7986-4FB4-9CD3-49E12E183F0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7842378" y="4059286"/>
              <a:ext cx="0" cy="475862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0B4B7B0-5F95-46C4-84B0-4D6EDBF834C0}"/>
                </a:ext>
              </a:extLst>
            </p:cNvPr>
            <p:cNvSpPr txBox="1"/>
            <p:nvPr/>
          </p:nvSpPr>
          <p:spPr>
            <a:xfrm>
              <a:off x="8425540" y="2546465"/>
              <a:ext cx="3517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邻居间发送数据库描述</a:t>
              </a:r>
              <a:r>
                <a:rPr lang="en-US" altLang="zh-CN" dirty="0"/>
                <a:t>(DD)</a:t>
              </a:r>
              <a:r>
                <a:rPr lang="zh-CN" altLang="en-US" dirty="0"/>
                <a:t>，描述自身持有的链路状态信息摘要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E1F27F7-0CBE-42DD-A58E-DCBE8612A14B}"/>
                </a:ext>
              </a:extLst>
            </p:cNvPr>
            <p:cNvSpPr txBox="1"/>
            <p:nvPr/>
          </p:nvSpPr>
          <p:spPr>
            <a:xfrm>
              <a:off x="8425539" y="3498189"/>
              <a:ext cx="3517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根据邻居持有的链路状态信息，请求自身所需的链路状态信息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CEA774C-F438-422D-AA1C-5662358CDE9A}"/>
                </a:ext>
              </a:extLst>
            </p:cNvPr>
            <p:cNvSpPr txBox="1"/>
            <p:nvPr/>
          </p:nvSpPr>
          <p:spPr>
            <a:xfrm>
              <a:off x="8425538" y="4449913"/>
              <a:ext cx="3517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邻居间持有的链路状态信息达到同步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4DD0715-507A-4D90-8FB4-B61B1B0E3520}"/>
              </a:ext>
            </a:extLst>
          </p:cNvPr>
          <p:cNvSpPr txBox="1"/>
          <p:nvPr/>
        </p:nvSpPr>
        <p:spPr>
          <a:xfrm>
            <a:off x="7541458" y="1279405"/>
            <a:ext cx="20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OSPF</a:t>
            </a:r>
            <a:r>
              <a:rPr lang="zh-CN" altLang="en-US" dirty="0"/>
              <a:t>邻居状态机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463CC0-DFD7-48CA-8757-4CE867090683}"/>
              </a:ext>
            </a:extLst>
          </p:cNvPr>
          <p:cNvSpPr/>
          <p:nvPr/>
        </p:nvSpPr>
        <p:spPr>
          <a:xfrm>
            <a:off x="6860061" y="4145295"/>
            <a:ext cx="4952491" cy="803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3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基于局部细粒度链路状态的星间路由协议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半实物仿真与模拟的区别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半实物仿真系统的设计与实现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1CB5-839A-4A9E-B11E-EF941EA8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半实物仿真系统的用户空间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52F07-F8F2-4DA7-8C2E-EA20F455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06" y="1370835"/>
            <a:ext cx="6463184" cy="5139154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利用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Router-LSA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预留的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比特位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禁用链路状态数据库同步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修改路由算法</a:t>
            </a:r>
            <a:endParaRPr lang="en-US" altLang="zh-CN" dirty="0"/>
          </a:p>
          <a:p>
            <a:pPr lvl="1"/>
            <a:r>
              <a:rPr lang="zh-CN" altLang="en-US" dirty="0"/>
              <a:t>同时计算最短路径和备份路径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多下一跳</a:t>
            </a:r>
            <a:r>
              <a:rPr lang="zh-CN" altLang="en-US" dirty="0"/>
              <a:t>的形式将备份路径存入路由表</a:t>
            </a:r>
            <a:endParaRPr lang="en-US" altLang="zh-CN" dirty="0"/>
          </a:p>
          <a:p>
            <a:pPr lvl="2"/>
            <a:r>
              <a:rPr lang="zh-CN" altLang="en-US" dirty="0"/>
              <a:t>以不同的</a:t>
            </a:r>
            <a:r>
              <a:rPr lang="en-US" altLang="zh-CN" dirty="0"/>
              <a:t>weight</a:t>
            </a:r>
            <a:r>
              <a:rPr lang="zh-CN" altLang="en-US" dirty="0"/>
              <a:t>值区分最优路径与备份路径</a:t>
            </a:r>
            <a:endParaRPr lang="en-US" altLang="zh-CN" dirty="0"/>
          </a:p>
          <a:p>
            <a:pPr lvl="2"/>
            <a:r>
              <a:rPr lang="en-US" altLang="zh-CN" dirty="0"/>
              <a:t>weight</a:t>
            </a:r>
            <a:r>
              <a:rPr lang="zh-CN" altLang="en-US" dirty="0"/>
              <a:t>越小，路径越优</a:t>
            </a:r>
            <a:endParaRPr lang="en-US" altLang="zh-CN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43D131-7998-42E5-975C-4B5CDF78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AE730E-4EA1-4EC1-A423-57D1D83F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47288"/>
              </p:ext>
            </p:extLst>
          </p:nvPr>
        </p:nvGraphicFramePr>
        <p:xfrm>
          <a:off x="6873291" y="1757727"/>
          <a:ext cx="48286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92">
                  <a:extLst>
                    <a:ext uri="{9D8B030D-6E8A-4147-A177-3AD203B41FA5}">
                      <a16:colId xmlns:a16="http://schemas.microsoft.com/office/drawing/2014/main" val="739754597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523252208"/>
                    </a:ext>
                  </a:extLst>
                </a:gridCol>
                <a:gridCol w="843724">
                  <a:extLst>
                    <a:ext uri="{9D8B030D-6E8A-4147-A177-3AD203B41FA5}">
                      <a16:colId xmlns:a16="http://schemas.microsoft.com/office/drawing/2014/main" val="2277888503"/>
                    </a:ext>
                  </a:extLst>
                </a:gridCol>
                <a:gridCol w="880682">
                  <a:extLst>
                    <a:ext uri="{9D8B030D-6E8A-4147-A177-3AD203B41FA5}">
                      <a16:colId xmlns:a16="http://schemas.microsoft.com/office/drawing/2014/main" val="230771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1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8666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927EE95-A65D-4CBF-BA77-EB2647F8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09342"/>
              </p:ext>
            </p:extLst>
          </p:nvPr>
        </p:nvGraphicFramePr>
        <p:xfrm>
          <a:off x="6873289" y="3194912"/>
          <a:ext cx="4828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92">
                  <a:extLst>
                    <a:ext uri="{9D8B030D-6E8A-4147-A177-3AD203B41FA5}">
                      <a16:colId xmlns:a16="http://schemas.microsoft.com/office/drawing/2014/main" val="739754597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523252208"/>
                    </a:ext>
                  </a:extLst>
                </a:gridCol>
                <a:gridCol w="843724">
                  <a:extLst>
                    <a:ext uri="{9D8B030D-6E8A-4147-A177-3AD203B41FA5}">
                      <a16:colId xmlns:a16="http://schemas.microsoft.com/office/drawing/2014/main" val="2277888503"/>
                    </a:ext>
                  </a:extLst>
                </a:gridCol>
                <a:gridCol w="880682">
                  <a:extLst>
                    <a:ext uri="{9D8B030D-6E8A-4147-A177-3AD203B41FA5}">
                      <a16:colId xmlns:a16="http://schemas.microsoft.com/office/drawing/2014/main" val="230771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1969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192.168.1.0/24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86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82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192.168.18.2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15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192.168.96.2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05720"/>
                  </a:ext>
                </a:extLst>
              </a:tr>
            </a:tbl>
          </a:graphicData>
        </a:graphic>
      </p:graphicFrame>
      <p:sp>
        <p:nvSpPr>
          <p:cNvPr id="17" name="箭头: 右 16">
            <a:extLst>
              <a:ext uri="{FF2B5EF4-FFF2-40B4-BE49-F238E27FC236}">
                <a16:creationId xmlns:a16="http://schemas.microsoft.com/office/drawing/2014/main" id="{73020FA8-F382-4FF8-908F-73B902527113}"/>
              </a:ext>
            </a:extLst>
          </p:cNvPr>
          <p:cNvSpPr/>
          <p:nvPr/>
        </p:nvSpPr>
        <p:spPr>
          <a:xfrm rot="5400000">
            <a:off x="9040152" y="2665525"/>
            <a:ext cx="494878" cy="36960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6E3B0-5754-4FF2-BA00-431A7459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半实物仿真系统的内核空间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15DA8-6A53-4A17-AF98-9FDAA7C5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497997"/>
            <a:ext cx="6005340" cy="5139154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ipv4</a:t>
            </a:r>
            <a:r>
              <a:rPr lang="zh-CN" altLang="en-US" dirty="0"/>
              <a:t>子模块转发逻辑</a:t>
            </a:r>
            <a:endParaRPr lang="en-US" altLang="zh-CN" dirty="0"/>
          </a:p>
          <a:p>
            <a:pPr lvl="1"/>
            <a:r>
              <a:rPr lang="zh-CN" altLang="en-US" dirty="0"/>
              <a:t>原有的多下一跳转发逻辑</a:t>
            </a:r>
            <a:endParaRPr lang="en-US" altLang="zh-CN" dirty="0"/>
          </a:p>
          <a:p>
            <a:pPr lvl="2"/>
            <a:r>
              <a:rPr lang="zh-CN" altLang="en-US" dirty="0"/>
              <a:t>哈希阈值映射</a:t>
            </a:r>
            <a:endParaRPr lang="en-US" altLang="zh-CN" dirty="0"/>
          </a:p>
          <a:p>
            <a:pPr lvl="2"/>
            <a:r>
              <a:rPr lang="zh-CN" altLang="en-US" dirty="0"/>
              <a:t>以各下一跳的</a:t>
            </a:r>
            <a:r>
              <a:rPr lang="en-US" altLang="zh-CN" dirty="0"/>
              <a:t>weight</a:t>
            </a:r>
            <a:r>
              <a:rPr lang="zh-CN" altLang="en-US" dirty="0"/>
              <a:t>值为权重，在所有下一跳中依概率选择</a:t>
            </a:r>
            <a:endParaRPr lang="en-US" altLang="zh-CN" dirty="0"/>
          </a:p>
          <a:p>
            <a:pPr lvl="1"/>
            <a:r>
              <a:rPr lang="zh-CN" altLang="en-US" dirty="0"/>
              <a:t>修改后的转发逻辑</a:t>
            </a:r>
            <a:endParaRPr lang="en-US" altLang="zh-CN" dirty="0"/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zh-CN" altLang="en-US" dirty="0"/>
              <a:t>优先向</a:t>
            </a:r>
            <a:r>
              <a:rPr lang="en-US" altLang="zh-CN" dirty="0"/>
              <a:t>weight</a:t>
            </a:r>
            <a:r>
              <a:rPr lang="zh-CN" altLang="en-US" dirty="0"/>
              <a:t>最小的下一跳转发</a:t>
            </a:r>
            <a:endParaRPr lang="en-US" altLang="zh-CN" dirty="0"/>
          </a:p>
          <a:p>
            <a:pPr marL="1371600" lvl="2" indent="-457200">
              <a:buSzPct val="100000"/>
              <a:buFont typeface="+mj-lt"/>
              <a:buAutoNum type="arabicPeriod"/>
            </a:pPr>
            <a:r>
              <a:rPr lang="zh-CN" altLang="en-US" dirty="0"/>
              <a:t>若此下一跳不可用，则向</a:t>
            </a:r>
            <a:r>
              <a:rPr lang="en-US" altLang="zh-CN" dirty="0"/>
              <a:t>weight</a:t>
            </a:r>
            <a:r>
              <a:rPr lang="zh-CN" altLang="en-US" dirty="0"/>
              <a:t>第二小的下一跳转发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D683D-7BE8-43E6-940D-9D5641DE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C49BB0-4338-4512-89F9-530DAD277DF7}"/>
              </a:ext>
            </a:extLst>
          </p:cNvPr>
          <p:cNvSpPr/>
          <p:nvPr/>
        </p:nvSpPr>
        <p:spPr>
          <a:xfrm>
            <a:off x="7401926" y="1972417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9B5F52-F11A-4266-A01B-6FDFCDEC6CBF}"/>
              </a:ext>
            </a:extLst>
          </p:cNvPr>
          <p:cNvSpPr/>
          <p:nvPr/>
        </p:nvSpPr>
        <p:spPr>
          <a:xfrm>
            <a:off x="7761926" y="1972417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D2D47E-EA2E-41D0-A12A-9004B0E213C9}"/>
              </a:ext>
            </a:extLst>
          </p:cNvPr>
          <p:cNvSpPr/>
          <p:nvPr/>
        </p:nvSpPr>
        <p:spPr>
          <a:xfrm>
            <a:off x="8121926" y="1972417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3A3926-FE93-4B19-A415-CE73742AFE2F}"/>
              </a:ext>
            </a:extLst>
          </p:cNvPr>
          <p:cNvSpPr/>
          <p:nvPr/>
        </p:nvSpPr>
        <p:spPr>
          <a:xfrm>
            <a:off x="8481926" y="1972417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61A87-36EC-43FF-BBC4-572C30792BB2}"/>
              </a:ext>
            </a:extLst>
          </p:cNvPr>
          <p:cNvSpPr/>
          <p:nvPr/>
        </p:nvSpPr>
        <p:spPr>
          <a:xfrm>
            <a:off x="8841926" y="1972417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C8B1EE-B275-46B9-91ED-D0BD25B6CE16}"/>
              </a:ext>
            </a:extLst>
          </p:cNvPr>
          <p:cNvSpPr/>
          <p:nvPr/>
        </p:nvSpPr>
        <p:spPr>
          <a:xfrm>
            <a:off x="9201926" y="1972417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390449-CF49-4FC2-A18B-B94B9A661649}"/>
              </a:ext>
            </a:extLst>
          </p:cNvPr>
          <p:cNvSpPr/>
          <p:nvPr/>
        </p:nvSpPr>
        <p:spPr>
          <a:xfrm>
            <a:off x="9561926" y="1972417"/>
            <a:ext cx="360000" cy="3600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83DDD8-A1F4-45AA-B1B8-41EAE02D72F6}"/>
              </a:ext>
            </a:extLst>
          </p:cNvPr>
          <p:cNvSpPr/>
          <p:nvPr/>
        </p:nvSpPr>
        <p:spPr>
          <a:xfrm>
            <a:off x="9921926" y="1972417"/>
            <a:ext cx="360000" cy="3600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30C1BC-4374-46EC-8A9F-531C00EBBD64}"/>
              </a:ext>
            </a:extLst>
          </p:cNvPr>
          <p:cNvSpPr/>
          <p:nvPr/>
        </p:nvSpPr>
        <p:spPr>
          <a:xfrm>
            <a:off x="10281926" y="1972417"/>
            <a:ext cx="360000" cy="3600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A13B567-643F-41C6-88C9-50FB1AB16678}"/>
              </a:ext>
            </a:extLst>
          </p:cNvPr>
          <p:cNvSpPr/>
          <p:nvPr/>
        </p:nvSpPr>
        <p:spPr>
          <a:xfrm>
            <a:off x="10641926" y="1972417"/>
            <a:ext cx="360000" cy="3600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080DAC0-F80B-4FD0-8785-92991EA1A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75348"/>
              </p:ext>
            </p:extLst>
          </p:nvPr>
        </p:nvGraphicFramePr>
        <p:xfrm>
          <a:off x="6514461" y="2970974"/>
          <a:ext cx="4828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92">
                  <a:extLst>
                    <a:ext uri="{9D8B030D-6E8A-4147-A177-3AD203B41FA5}">
                      <a16:colId xmlns:a16="http://schemas.microsoft.com/office/drawing/2014/main" val="739754597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523252208"/>
                    </a:ext>
                  </a:extLst>
                </a:gridCol>
                <a:gridCol w="843724">
                  <a:extLst>
                    <a:ext uri="{9D8B030D-6E8A-4147-A177-3AD203B41FA5}">
                      <a16:colId xmlns:a16="http://schemas.microsoft.com/office/drawing/2014/main" val="2277888503"/>
                    </a:ext>
                  </a:extLst>
                </a:gridCol>
                <a:gridCol w="880682">
                  <a:extLst>
                    <a:ext uri="{9D8B030D-6E8A-4147-A177-3AD203B41FA5}">
                      <a16:colId xmlns:a16="http://schemas.microsoft.com/office/drawing/2014/main" val="230771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1969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192.168.1.0/24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86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82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192.168.18.2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15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192.168.96.2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eth4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05720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BA3426E6-F51A-4786-8F83-F71C2AAA832A}"/>
              </a:ext>
            </a:extLst>
          </p:cNvPr>
          <p:cNvSpPr txBox="1"/>
          <p:nvPr/>
        </p:nvSpPr>
        <p:spPr>
          <a:xfrm>
            <a:off x="7292677" y="1399423"/>
            <a:ext cx="578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eth2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E348BC-FDE5-4E17-B90E-C91E79F074D9}"/>
              </a:ext>
            </a:extLst>
          </p:cNvPr>
          <p:cNvSpPr txBox="1"/>
          <p:nvPr/>
        </p:nvSpPr>
        <p:spPr>
          <a:xfrm>
            <a:off x="7832677" y="1399423"/>
            <a:ext cx="578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eth3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CA5C2F-B45D-4392-99E3-E7C699AC9F81}"/>
              </a:ext>
            </a:extLst>
          </p:cNvPr>
          <p:cNvSpPr txBox="1"/>
          <p:nvPr/>
        </p:nvSpPr>
        <p:spPr>
          <a:xfrm>
            <a:off x="8737558" y="1399423"/>
            <a:ext cx="578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eth1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A4B19A-04A0-424B-8077-ED62FA6BB4B1}"/>
              </a:ext>
            </a:extLst>
          </p:cNvPr>
          <p:cNvSpPr txBox="1"/>
          <p:nvPr/>
        </p:nvSpPr>
        <p:spPr>
          <a:xfrm>
            <a:off x="9992677" y="1399423"/>
            <a:ext cx="578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eth4</a:t>
            </a:r>
            <a:endParaRPr lang="zh-CN" altLang="en-US" sz="16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ED9AC20-56D0-4760-87E8-17E07C2F9198}"/>
              </a:ext>
            </a:extLst>
          </p:cNvPr>
          <p:cNvCxnSpPr>
            <a:stCxn id="22" idx="2"/>
            <a:endCxn id="5" idx="0"/>
          </p:cNvCxnSpPr>
          <p:nvPr/>
        </p:nvCxnSpPr>
        <p:spPr>
          <a:xfrm>
            <a:off x="7581926" y="1737977"/>
            <a:ext cx="0" cy="234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A896B59-43B7-404C-9374-1303F8987ACD}"/>
              </a:ext>
            </a:extLst>
          </p:cNvPr>
          <p:cNvCxnSpPr>
            <a:stCxn id="23" idx="2"/>
          </p:cNvCxnSpPr>
          <p:nvPr/>
        </p:nvCxnSpPr>
        <p:spPr>
          <a:xfrm>
            <a:off x="8121926" y="1737977"/>
            <a:ext cx="0" cy="234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605303C-4BD2-4246-81B4-1482FF085060}"/>
              </a:ext>
            </a:extLst>
          </p:cNvPr>
          <p:cNvCxnSpPr>
            <a:stCxn id="24" idx="2"/>
            <a:endCxn id="15" idx="0"/>
          </p:cNvCxnSpPr>
          <p:nvPr/>
        </p:nvCxnSpPr>
        <p:spPr>
          <a:xfrm flipH="1">
            <a:off x="9021926" y="1737977"/>
            <a:ext cx="4881" cy="234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3668682-2560-4BBD-A76C-056D29125C4F}"/>
              </a:ext>
            </a:extLst>
          </p:cNvPr>
          <p:cNvCxnSpPr>
            <a:stCxn id="25" idx="2"/>
          </p:cNvCxnSpPr>
          <p:nvPr/>
        </p:nvCxnSpPr>
        <p:spPr>
          <a:xfrm>
            <a:off x="10281926" y="1737977"/>
            <a:ext cx="0" cy="232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37CB-267E-4A7E-A6D1-A216A846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半实物仿真系统的初步结果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FF57A1-FCAD-43F6-80D1-B0B72E92C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实验设置：与</a:t>
                </a:r>
                <a:r>
                  <a:rPr lang="en-US" altLang="zh-CN" dirty="0" err="1"/>
                  <a:t>OMNeT</a:t>
                </a:r>
                <a:r>
                  <a:rPr lang="en-US" altLang="zh-CN" dirty="0"/>
                  <a:t>++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  <a:p>
                <a:r>
                  <a:rPr lang="zh-CN" altLang="en-US" dirty="0"/>
                  <a:t>实验设计</a:t>
                </a: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/>
                  <a:t>基线</a:t>
                </a:r>
                <a:r>
                  <a:rPr lang="en-US" altLang="zh-CN" dirty="0"/>
                  <a:t>: OPSPF (OSPF + </a:t>
                </a:r>
                <a:r>
                  <a:rPr lang="zh-CN" altLang="en-US" dirty="0"/>
                  <a:t>轨道预测</a:t>
                </a:r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/>
                  <a:t>参数设置</a:t>
                </a: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:r>
                  <a:rPr lang="zh-CN" altLang="en-US" dirty="0"/>
                  <a:t>固定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即没有负载感知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；自变量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链路故障率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{5%}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实验结果：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FF57A1-FCAD-43F6-80D1-B0B72E92C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6" t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AC55E-8EB8-4A41-8BD9-C0BB4D8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6A243D-1275-45F7-9EA3-503C3FDA0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90" y="3188859"/>
            <a:ext cx="4340902" cy="31674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CBFC57-4612-459D-A9F8-A53EEF8DC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676" y="3188859"/>
            <a:ext cx="4340902" cy="31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D5553-C6B1-4926-B9B6-1C274913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半实物仿真系统的下一步工作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9BF7F3-E821-403E-8E71-56508F73F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84804"/>
                <a:ext cx="11241156" cy="3288616"/>
              </a:xfrm>
            </p:spPr>
            <p:txBody>
              <a:bodyPr/>
              <a:lstStyle/>
              <a:p>
                <a:r>
                  <a:rPr lang="zh-CN" altLang="en-US" dirty="0"/>
                  <a:t>在用户空间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增加负载感知功能</a:t>
                </a: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:r>
                  <a:rPr lang="zh-CN" altLang="en-US" dirty="0"/>
                  <a:t>即引入</a:t>
                </a:r>
                <a:r>
                  <a:rPr lang="en-US" altLang="zh-CN" dirty="0"/>
                  <a:t>LoFi</a:t>
                </a: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:r>
                  <a:rPr lang="zh-CN" altLang="en-US" dirty="0"/>
                  <a:t>通过</a:t>
                </a:r>
                <a:r>
                  <a:rPr lang="en-US" altLang="zh-CN" dirty="0" err="1"/>
                  <a:t>tc</a:t>
                </a:r>
                <a:r>
                  <a:rPr lang="zh-CN" altLang="en-US" dirty="0"/>
                  <a:t>命令获取转发队列的占用情况</a:t>
                </a: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:r>
                  <a:rPr lang="zh-CN" altLang="en-US" dirty="0"/>
                  <a:t>当转发队列占用率变化超过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触发链路状态更新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复现基线方法</a:t>
                </a:r>
                <a:r>
                  <a:rPr lang="en-US" altLang="zh-CN" dirty="0"/>
                  <a:t>ELB</a:t>
                </a:r>
                <a:r>
                  <a:rPr lang="zh-CN" altLang="en-US" dirty="0"/>
                  <a:t>：定时通告转发队列负载等级</a:t>
                </a: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:r>
                  <a:rPr lang="zh-CN" altLang="en-US" dirty="0"/>
                  <a:t>需实现定时通告机制</a:t>
                </a: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:r>
                  <a:rPr lang="zh-CN" altLang="en-US" dirty="0"/>
                  <a:t>需定义一类新的负载等级报文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9BF7F3-E821-403E-8E71-56508F73F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84804"/>
                <a:ext cx="11241156" cy="3288616"/>
              </a:xfrm>
              <a:blipFill>
                <a:blip r:embed="rId2"/>
                <a:stretch>
                  <a:fillRect l="-976" t="-2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483A4-D62F-499E-B926-3A3B9AA9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E39C30-F4C6-48EF-8432-7A77476C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706" y="3904110"/>
            <a:ext cx="6781800" cy="1676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A2D183-F8EA-40AB-8EF8-74C5514E21F6}"/>
              </a:ext>
            </a:extLst>
          </p:cNvPr>
          <p:cNvSpPr txBox="1"/>
          <p:nvPr/>
        </p:nvSpPr>
        <p:spPr>
          <a:xfrm>
            <a:off x="475422" y="3834882"/>
            <a:ext cx="3490088" cy="1814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在内核空间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修复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验证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Linux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路由缓存对实验的影响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6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卫星网络的优势与挑战</a:t>
            </a:r>
            <a:endParaRPr lang="en-US" altLang="zh-CN" dirty="0"/>
          </a:p>
          <a:p>
            <a:pPr lvl="1"/>
            <a:r>
              <a:rPr lang="zh-CN" altLang="en-US" dirty="0"/>
              <a:t>星间路由协议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基于局部细粒度链路状态的星间路由协议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半实物仿真与模拟的区别 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半实物仿真系统的设计与实现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D872-1F3D-4781-BE5D-A1DDAA28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" y="87610"/>
            <a:ext cx="7646504" cy="897194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卫星网络的优势与挑战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8E7E7-EE85-40B0-BFD7-22284D70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16" y="987403"/>
            <a:ext cx="6802455" cy="2700358"/>
          </a:xfrm>
        </p:spPr>
        <p:txBody>
          <a:bodyPr>
            <a:normAutofit/>
          </a:bodyPr>
          <a:lstStyle/>
          <a:p>
            <a:r>
              <a:rPr lang="zh-CN" altLang="en-US" dirty="0"/>
              <a:t>低轨卫星网络的优势</a:t>
            </a:r>
            <a:endParaRPr lang="en-US" altLang="zh-CN" dirty="0"/>
          </a:p>
          <a:p>
            <a:pPr lvl="1"/>
            <a:r>
              <a:rPr lang="zh-CN" altLang="en-US" dirty="0"/>
              <a:t>与传统中轨</a:t>
            </a:r>
            <a:r>
              <a:rPr lang="en-US" altLang="zh-CN" dirty="0"/>
              <a:t>/</a:t>
            </a:r>
            <a:r>
              <a:rPr lang="zh-CN" altLang="en-US" dirty="0"/>
              <a:t>高轨星座相比</a:t>
            </a:r>
            <a:endParaRPr lang="en-US" altLang="zh-CN" dirty="0"/>
          </a:p>
          <a:p>
            <a:pPr lvl="2"/>
            <a:r>
              <a:rPr lang="zh-CN" altLang="en-US" b="1" dirty="0"/>
              <a:t>轨道高度</a:t>
            </a:r>
            <a:r>
              <a:rPr lang="zh-CN" altLang="en-US" dirty="0"/>
              <a:t>较低 </a:t>
            </a:r>
            <a:r>
              <a:rPr lang="en-US" altLang="zh-CN" dirty="0"/>
              <a:t>(500 ~ 2000km)</a:t>
            </a:r>
          </a:p>
          <a:p>
            <a:pPr lvl="2"/>
            <a:r>
              <a:rPr lang="zh-CN" altLang="en-US" b="1" dirty="0"/>
              <a:t>星地时延</a:t>
            </a:r>
            <a:r>
              <a:rPr lang="zh-CN" altLang="en-US" dirty="0"/>
              <a:t>更低 </a:t>
            </a:r>
            <a:r>
              <a:rPr lang="en-US" altLang="zh-CN" dirty="0"/>
              <a:t>(2~12ms)</a:t>
            </a:r>
          </a:p>
          <a:p>
            <a:pPr lvl="1"/>
            <a:r>
              <a:rPr lang="zh-CN" altLang="en-US" sz="2400" dirty="0">
                <a:solidFill>
                  <a:prstClr val="black"/>
                </a:solidFill>
              </a:rPr>
              <a:t>与陆地互联网相比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当星座规模足够大时，远距离</a:t>
            </a:r>
            <a:r>
              <a:rPr lang="zh-CN" altLang="en-US" b="1" dirty="0">
                <a:solidFill>
                  <a:prstClr val="black"/>
                </a:solidFill>
              </a:rPr>
              <a:t>传输时延</a:t>
            </a:r>
            <a:r>
              <a:rPr lang="zh-CN" altLang="en-US" dirty="0">
                <a:solidFill>
                  <a:prstClr val="black"/>
                </a:solidFill>
              </a:rPr>
              <a:t>更低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8D119-5D3F-4FAE-985E-E53DD3F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ADFCC9-C650-4EA6-987C-F4DBB6D9C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901"/>
          <a:stretch/>
        </p:blipFill>
        <p:spPr>
          <a:xfrm>
            <a:off x="6814519" y="938149"/>
            <a:ext cx="5200861" cy="30882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04DEAE-D76C-4B82-BEA2-0E3BA6AE24DE}"/>
              </a:ext>
            </a:extLst>
          </p:cNvPr>
          <p:cNvSpPr txBox="1"/>
          <p:nvPr/>
        </p:nvSpPr>
        <p:spPr>
          <a:xfrm>
            <a:off x="429686" y="3584451"/>
            <a:ext cx="6647104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</a:rPr>
              <a:t>主要挑战：拓扑不稳定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685800" lvl="1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</a:rPr>
              <a:t>主要由卫星的运动导致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</a:rPr>
              <a:t>星间链路 </a:t>
            </a:r>
            <a:r>
              <a:rPr lang="en-US" altLang="zh-CN" sz="2400" dirty="0">
                <a:solidFill>
                  <a:prstClr val="black"/>
                </a:solidFill>
              </a:rPr>
              <a:t>(ISL) </a:t>
            </a:r>
            <a:r>
              <a:rPr lang="zh-CN" altLang="en-US" sz="2400" dirty="0">
                <a:solidFill>
                  <a:prstClr val="black"/>
                </a:solidFill>
              </a:rPr>
              <a:t>频繁通断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257300" lvl="2" indent="-342900" defTabSz="91440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prstClr val="black"/>
                </a:solidFill>
              </a:rPr>
              <a:t>规律性的通断</a:t>
            </a:r>
            <a:r>
              <a:rPr lang="en-US" altLang="zh-CN" sz="2000" dirty="0">
                <a:solidFill>
                  <a:prstClr val="black"/>
                </a:solidFill>
              </a:rPr>
              <a:t>: </a:t>
            </a:r>
            <a:r>
              <a:rPr lang="zh-CN" altLang="en-US" sz="2000" dirty="0">
                <a:solidFill>
                  <a:prstClr val="black"/>
                </a:solidFill>
              </a:rPr>
              <a:t>卫星进</a:t>
            </a:r>
            <a:r>
              <a:rPr lang="en-US" altLang="zh-CN" sz="2000" dirty="0">
                <a:solidFill>
                  <a:prstClr val="black"/>
                </a:solidFill>
              </a:rPr>
              <a:t>/</a:t>
            </a:r>
            <a:r>
              <a:rPr lang="zh-CN" altLang="en-US" sz="2000" dirty="0">
                <a:solidFill>
                  <a:prstClr val="black"/>
                </a:solidFill>
              </a:rPr>
              <a:t>出极区，关</a:t>
            </a:r>
            <a:r>
              <a:rPr lang="en-US" altLang="zh-CN" sz="2000" dirty="0">
                <a:solidFill>
                  <a:prstClr val="black"/>
                </a:solidFill>
              </a:rPr>
              <a:t>/</a:t>
            </a:r>
            <a:r>
              <a:rPr lang="zh-CN" altLang="en-US" sz="2000" dirty="0">
                <a:solidFill>
                  <a:prstClr val="black"/>
                </a:solidFill>
              </a:rPr>
              <a:t>开相邻轨道间的</a:t>
            </a:r>
            <a:r>
              <a:rPr lang="en-US" altLang="zh-CN" sz="2000" dirty="0">
                <a:solidFill>
                  <a:prstClr val="black"/>
                </a:solidFill>
              </a:rPr>
              <a:t>ISL</a:t>
            </a:r>
          </a:p>
          <a:p>
            <a:pPr marL="1257300" lvl="2" indent="-342900" defTabSz="91440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prstClr val="black"/>
                </a:solidFill>
              </a:rPr>
              <a:t>不规律的通断</a:t>
            </a:r>
            <a:r>
              <a:rPr lang="en-US" altLang="zh-CN" sz="2000" dirty="0">
                <a:solidFill>
                  <a:prstClr val="black"/>
                </a:solidFill>
              </a:rPr>
              <a:t>: ISL</a:t>
            </a:r>
            <a:r>
              <a:rPr lang="zh-CN" altLang="en-US" sz="2000" dirty="0">
                <a:solidFill>
                  <a:prstClr val="black"/>
                </a:solidFill>
              </a:rPr>
              <a:t>故障</a:t>
            </a:r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4F427-95E1-4276-BCD2-E854A7D20D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4" y="4214553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762CFE-5189-4925-9CE0-0AA446180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4" y="5134501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7B04BF-CDD9-466F-90D8-2F565D9EF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3" y="6054449"/>
            <a:ext cx="379521" cy="379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266516-C0ED-4B21-B6B0-6A331277E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5" y="4024792"/>
            <a:ext cx="379521" cy="379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A5EFCB-9D12-4C06-8D09-2FF30AFBA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5" y="4944740"/>
            <a:ext cx="379521" cy="3795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284F21-5913-41F4-B8BD-ECFE78564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4" y="5864688"/>
            <a:ext cx="379521" cy="37952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B0E785-218D-45D9-92DC-83B0A6621C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76656" y="440431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8B6A89-12AA-451B-BD43-81FBEB3A357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476655" y="532426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B8EFC77-67BC-4D83-9CF9-C84D96151A53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7666416" y="4214553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83F170-BE93-4C7E-990F-202405E26A96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7666416" y="5134501"/>
            <a:ext cx="589628" cy="1897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A2D9D78-B6F0-4F84-AEA9-F16D0E10E8F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7666415" y="6054449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ABBBD81-4AD1-4B93-AD28-A62BD8732EF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45805" y="4594074"/>
            <a:ext cx="0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143194-895F-4798-A844-6307559C0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445804" y="5514022"/>
            <a:ext cx="1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A32E7804-BBF9-4CD2-9C38-AA1B5FA06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1" y="4024791"/>
            <a:ext cx="379521" cy="379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9277F5-C4AE-465F-811A-57B2819468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1" y="4944739"/>
            <a:ext cx="379521" cy="379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87E7AB3-FCB8-4A00-96AA-8A7EAECC2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0" y="5864687"/>
            <a:ext cx="379521" cy="37952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40A4AD-3BA5-416A-B3F8-548014332E1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9414952" y="440431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B26DCCB-25FA-4379-B42C-ED03716C08C6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9414951" y="5324260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7A9C9EF-6896-4EA8-9D8A-E4912B3D1B0C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8635565" y="4214552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1795E9C-283B-422E-8767-ECB75147E66A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8635565" y="5134500"/>
            <a:ext cx="589626" cy="18976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0209C90-9476-4B33-BACB-A22E85F43739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8635564" y="6054448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918BD96-E0FC-4294-943D-E2F18D9F861D}"/>
              </a:ext>
            </a:extLst>
          </p:cNvPr>
          <p:cNvCxnSpPr>
            <a:cxnSpLocks/>
          </p:cNvCxnSpPr>
          <p:nvPr/>
        </p:nvCxnSpPr>
        <p:spPr>
          <a:xfrm>
            <a:off x="9756649" y="4740852"/>
            <a:ext cx="6204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92E223-1F93-4D14-ACDD-49286078AA99}"/>
              </a:ext>
            </a:extLst>
          </p:cNvPr>
          <p:cNvSpPr txBox="1"/>
          <p:nvPr/>
        </p:nvSpPr>
        <p:spPr>
          <a:xfrm>
            <a:off x="10384198" y="45510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ISL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6D6F84C-209B-4791-9439-B936A36C9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63" y="5692299"/>
            <a:ext cx="379521" cy="37952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776B7A7-FDFB-4E4C-BE11-121262383A03}"/>
              </a:ext>
            </a:extLst>
          </p:cNvPr>
          <p:cNvSpPr txBox="1"/>
          <p:nvPr/>
        </p:nvSpPr>
        <p:spPr>
          <a:xfrm>
            <a:off x="10377096" y="5672944"/>
            <a:ext cx="12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邻居卫星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2ED479-A0BB-409A-B266-9578B9B32109}"/>
              </a:ext>
            </a:extLst>
          </p:cNvPr>
          <p:cNvSpPr txBox="1"/>
          <p:nvPr/>
        </p:nvSpPr>
        <p:spPr>
          <a:xfrm>
            <a:off x="679885" y="3459198"/>
            <a:ext cx="1083223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00"/>
                </a:solidFill>
                <a:effectLst/>
                <a:latin typeface="NimbusRomNo9L-Regu"/>
              </a:rPr>
              <a:t>为了发挥低轨卫星网络的优势，需设计新的路由协议</a:t>
            </a:r>
            <a:endParaRPr lang="zh-CN" altLang="en-US" sz="3600" b="1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34C946D-7352-430F-BB00-D06D15098C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63" y="5050593"/>
            <a:ext cx="379521" cy="37952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CCBAF54-DD2C-451F-902E-5AE69616D2EA}"/>
              </a:ext>
            </a:extLst>
          </p:cNvPr>
          <p:cNvSpPr txBox="1"/>
          <p:nvPr/>
        </p:nvSpPr>
        <p:spPr>
          <a:xfrm>
            <a:off x="10384097" y="5075824"/>
            <a:ext cx="138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当前卫星</a:t>
            </a:r>
          </a:p>
        </p:txBody>
      </p:sp>
    </p:spTree>
    <p:extLst>
      <p:ext uri="{BB962C8B-B14F-4D97-AF65-F5344CB8AC3E}">
        <p14:creationId xmlns:p14="http://schemas.microsoft.com/office/powerpoint/2010/main" val="496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91F8-96D8-4EE2-9156-35D0A6A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星间路由协议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ACD73-9D62-44BF-B166-07306ECC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84803"/>
            <a:ext cx="11241156" cy="546264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现有的星间链路状态路由协议主要基于</a:t>
            </a:r>
            <a:r>
              <a:rPr lang="en-US" altLang="zh-CN" dirty="0"/>
              <a:t>OSPF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链路状态的内容</a:t>
            </a:r>
            <a:r>
              <a:rPr lang="en-US" altLang="zh-CN" dirty="0"/>
              <a:t>: ISL</a:t>
            </a:r>
            <a:r>
              <a:rPr lang="zh-CN" altLang="en-US" dirty="0"/>
              <a:t>通断                </a:t>
            </a:r>
            <a:r>
              <a:rPr lang="zh-CN" altLang="en-US" b="1" dirty="0">
                <a:solidFill>
                  <a:srgbClr val="FF0000"/>
                </a:solidFill>
              </a:rPr>
              <a:t>粗粒度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没有关注</a:t>
            </a:r>
            <a:r>
              <a:rPr lang="en-US" altLang="zh-CN" b="1" dirty="0">
                <a:solidFill>
                  <a:srgbClr val="FF0000"/>
                </a:solidFill>
              </a:rPr>
              <a:t>ISL</a:t>
            </a:r>
            <a:r>
              <a:rPr lang="zh-CN" altLang="en-US" b="1" dirty="0">
                <a:solidFill>
                  <a:srgbClr val="FF0000"/>
                </a:solidFill>
              </a:rPr>
              <a:t>负载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链路状态的通告方式</a:t>
            </a:r>
            <a:r>
              <a:rPr lang="en-US" altLang="zh-CN" dirty="0"/>
              <a:t>: </a:t>
            </a:r>
            <a:r>
              <a:rPr lang="zh-CN" altLang="en-US" dirty="0"/>
              <a:t>全网洪泛   </a:t>
            </a:r>
            <a:r>
              <a:rPr lang="zh-CN" altLang="en-US" b="1" dirty="0">
                <a:solidFill>
                  <a:srgbClr val="FF0000"/>
                </a:solidFill>
              </a:rPr>
              <a:t>高开销</a:t>
            </a:r>
            <a:r>
              <a:rPr lang="en-US" altLang="zh-CN" b="1" dirty="0">
                <a:solidFill>
                  <a:srgbClr val="FF0000"/>
                </a:solidFill>
              </a:rPr>
              <a:t> (</a:t>
            </a:r>
            <a:r>
              <a:rPr lang="zh-CN" altLang="en-US" b="1" dirty="0">
                <a:solidFill>
                  <a:srgbClr val="FF0000"/>
                </a:solidFill>
              </a:rPr>
              <a:t>全网维护一致的链路状态数据库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忽略了卫星网络的拓扑特征</a:t>
            </a:r>
            <a:endParaRPr lang="en-US" altLang="zh-CN" dirty="0"/>
          </a:p>
          <a:p>
            <a:r>
              <a:rPr lang="zh-CN" altLang="en-US" dirty="0"/>
              <a:t>动机：卫星网络的拓扑特征</a:t>
            </a:r>
            <a:r>
              <a:rPr lang="en-US" altLang="zh-CN" dirty="0"/>
              <a:t>——</a:t>
            </a:r>
            <a:r>
              <a:rPr lang="zh-CN" altLang="en-US" b="1" dirty="0"/>
              <a:t>确定性的邻接关系</a:t>
            </a:r>
            <a:endParaRPr lang="en-US" altLang="zh-CN" b="1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提供了关于拓扑形状的</a:t>
            </a:r>
            <a:r>
              <a:rPr lang="zh-CN" altLang="en-US" b="1" dirty="0">
                <a:solidFill>
                  <a:srgbClr val="FF0000"/>
                </a:solidFill>
              </a:rPr>
              <a:t>先验知识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dirty="0"/>
              <a:t>远处的</a:t>
            </a:r>
            <a:r>
              <a:rPr lang="en-US" altLang="zh-CN" dirty="0"/>
              <a:t>ISL</a:t>
            </a:r>
            <a:r>
              <a:rPr lang="zh-CN" altLang="en-US" dirty="0"/>
              <a:t>链路状态可能并不重要，只需更关注近处的链路状态       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只需通告</a:t>
            </a:r>
            <a:r>
              <a:rPr lang="zh-CN" altLang="en-US" b="1" dirty="0">
                <a:solidFill>
                  <a:srgbClr val="FF0000"/>
                </a:solidFill>
              </a:rPr>
              <a:t>局部细粒度</a:t>
            </a:r>
            <a:r>
              <a:rPr lang="zh-CN" altLang="en-US" dirty="0"/>
              <a:t>的链路状态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链路状态的内容：</a:t>
            </a:r>
            <a:r>
              <a:rPr lang="en-US" altLang="zh-CN" dirty="0"/>
              <a:t>ISL</a:t>
            </a:r>
            <a:r>
              <a:rPr lang="zh-CN" altLang="en-US" dirty="0"/>
              <a:t>通断信息 </a:t>
            </a:r>
            <a:r>
              <a:rPr lang="en-US" altLang="zh-CN" dirty="0"/>
              <a:t>+ ISL</a:t>
            </a:r>
            <a:r>
              <a:rPr lang="zh-CN" altLang="en-US" dirty="0"/>
              <a:t>负载信息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链路状态的通告方式：局部通告，链路状态数据库不要求全网一致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有望实现更小的控制开销，同时达到更优的传输效果</a:t>
            </a:r>
            <a:endParaRPr lang="en-US" altLang="zh-CN" dirty="0"/>
          </a:p>
          <a:p>
            <a:r>
              <a:rPr lang="zh-CN" altLang="en-US" dirty="0"/>
              <a:t>提出基于局部细粒度链路状态的星间路由协议 </a:t>
            </a:r>
            <a:r>
              <a:rPr lang="en-US" altLang="zh-CN" dirty="0"/>
              <a:t>(localized fine-grained link-state routing protocol, </a:t>
            </a:r>
            <a:r>
              <a:rPr lang="en-US" altLang="zh-CN" b="1" dirty="0"/>
              <a:t>LoFi</a:t>
            </a:r>
            <a:r>
              <a:rPr lang="en-US" altLang="zh-CN" dirty="0"/>
              <a:t>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E1020-C350-4B3D-9EE1-E801D6D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背景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基于局部细粒度链路状态的星间路由协议 </a:t>
            </a:r>
            <a:r>
              <a:rPr lang="en-US" altLang="zh-CN" dirty="0"/>
              <a:t>(LoFi)</a:t>
            </a:r>
          </a:p>
          <a:p>
            <a:pPr lvl="1"/>
            <a:r>
              <a:rPr lang="zh-CN" altLang="en-US" dirty="0"/>
              <a:t>主要设计：链路状态更新机制、路由计算与转发机制</a:t>
            </a:r>
            <a:endParaRPr lang="en-US" altLang="zh-CN" dirty="0"/>
          </a:p>
          <a:p>
            <a:pPr lvl="1"/>
            <a:r>
              <a:rPr lang="zh-CN" altLang="en-US" dirty="0"/>
              <a:t>模拟结果：轻负载下、重负载下</a:t>
            </a:r>
            <a:endParaRPr lang="en-US" altLang="zh-CN" dirty="0"/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半实物仿真与模拟的区别 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半实物仿真系统的设计与实现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LoFi: </a:t>
            </a:r>
            <a:r>
              <a:rPr lang="zh-CN" altLang="en-US" dirty="0">
                <a:latin typeface="+mn-ea"/>
                <a:ea typeface="+mn-ea"/>
              </a:rPr>
              <a:t>主要设计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75C7D-87DC-4AF5-A3AC-9867CA99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99113"/>
            <a:ext cx="11241156" cy="1284899"/>
          </a:xfrm>
        </p:spPr>
        <p:txBody>
          <a:bodyPr>
            <a:normAutofit/>
          </a:bodyPr>
          <a:lstStyle/>
          <a:p>
            <a:r>
              <a:rPr lang="zh-CN" altLang="en-US" dirty="0"/>
              <a:t>链路状态更新机制</a:t>
            </a:r>
            <a:r>
              <a:rPr lang="en-US" altLang="zh-CN" dirty="0"/>
              <a:t>: </a:t>
            </a:r>
            <a:r>
              <a:rPr lang="zh-CN" altLang="en-US" dirty="0"/>
              <a:t>更新什么、如何更新、何时更新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链路状态的语义：链路通断 → 链路通断</a:t>
            </a:r>
            <a:r>
              <a:rPr lang="en-US" altLang="zh-CN" dirty="0"/>
              <a:t>+</a:t>
            </a:r>
            <a:r>
              <a:rPr lang="zh-CN" altLang="en-US" dirty="0"/>
              <a:t>链路负载</a:t>
            </a:r>
            <a:endParaRPr lang="en-US" altLang="zh-CN" dirty="0"/>
          </a:p>
          <a:p>
            <a:pPr lvl="2">
              <a:lnSpc>
                <a:spcPct val="80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4CE52F0-D60E-47DD-8501-DFF004EE6920}"/>
              </a:ext>
            </a:extLst>
          </p:cNvPr>
          <p:cNvGrpSpPr/>
          <p:nvPr/>
        </p:nvGrpSpPr>
        <p:grpSpPr>
          <a:xfrm>
            <a:off x="74645" y="935263"/>
            <a:ext cx="11999168" cy="539676"/>
            <a:chOff x="1073019" y="3267920"/>
            <a:chExt cx="10560699" cy="53967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919748-435C-4295-9B3D-57135BA22A2B}"/>
                </a:ext>
              </a:extLst>
            </p:cNvPr>
            <p:cNvSpPr txBox="1"/>
            <p:nvPr/>
          </p:nvSpPr>
          <p:spPr>
            <a:xfrm>
              <a:off x="1073019" y="3284376"/>
              <a:ext cx="3038459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链路状态路由协议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88398A2-7E33-4DDB-9062-4D6C882924BD}"/>
                </a:ext>
              </a:extLst>
            </p:cNvPr>
            <p:cNvSpPr txBox="1"/>
            <p:nvPr/>
          </p:nvSpPr>
          <p:spPr>
            <a:xfrm>
              <a:off x="5029816" y="3284376"/>
              <a:ext cx="2826921" cy="5232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链路状态更新机制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9CA4C1-6912-498F-97D1-E4F3C5EA916C}"/>
                </a:ext>
              </a:extLst>
            </p:cNvPr>
            <p:cNvSpPr txBox="1"/>
            <p:nvPr/>
          </p:nvSpPr>
          <p:spPr>
            <a:xfrm>
              <a:off x="8610600" y="3284376"/>
              <a:ext cx="302311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路由计算与转发机制</a:t>
              </a:r>
            </a:p>
          </p:txBody>
        </p:sp>
        <p:sp>
          <p:nvSpPr>
            <p:cNvPr id="8" name="等号 7">
              <a:extLst>
                <a:ext uri="{FF2B5EF4-FFF2-40B4-BE49-F238E27FC236}">
                  <a16:creationId xmlns:a16="http://schemas.microsoft.com/office/drawing/2014/main" id="{E9A8DEDA-8FF2-4635-946F-D34DA6D0F61F}"/>
                </a:ext>
              </a:extLst>
            </p:cNvPr>
            <p:cNvSpPr/>
            <p:nvPr/>
          </p:nvSpPr>
          <p:spPr>
            <a:xfrm>
              <a:off x="4372747" y="3365211"/>
              <a:ext cx="559836" cy="4008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加号 8">
              <a:extLst>
                <a:ext uri="{FF2B5EF4-FFF2-40B4-BE49-F238E27FC236}">
                  <a16:creationId xmlns:a16="http://schemas.microsoft.com/office/drawing/2014/main" id="{D7BF77E8-EF5D-4838-9200-F29740D447F3}"/>
                </a:ext>
              </a:extLst>
            </p:cNvPr>
            <p:cNvSpPr/>
            <p:nvPr/>
          </p:nvSpPr>
          <p:spPr>
            <a:xfrm>
              <a:off x="7953970" y="3267920"/>
              <a:ext cx="559397" cy="52322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B987FEC2-66C7-4C33-86C6-148C7A233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9" y="2512353"/>
            <a:ext cx="379521" cy="3795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9CA3979-7156-4DE1-A600-5F084144B5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8" y="3432301"/>
            <a:ext cx="379521" cy="3795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5C0BECC-E8F8-4B82-8472-8899250280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7" y="4352249"/>
            <a:ext cx="379521" cy="3795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1504EB9-FF24-4207-B9BC-4A52C0F9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10" y="2322592"/>
            <a:ext cx="379521" cy="379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01B5BB-DB78-452F-AC4F-5A8E897A62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09" y="3242540"/>
            <a:ext cx="379521" cy="379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CABEE67-468B-43FA-B09D-87F5006AB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08" y="4162488"/>
            <a:ext cx="379521" cy="37952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ED91CB6-B267-4248-8D12-8EB4F7C887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7295970" y="2702113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9771ABA-CDB3-46EC-8E3B-D11AF1A3097B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7295969" y="362206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9F013F-8CB5-48F8-8BC1-2927338DBEC3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7485731" y="2512353"/>
            <a:ext cx="118678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CD280B7-1A79-4053-9EAF-AE5A4F64873A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>
            <a:off x="7485730" y="3432301"/>
            <a:ext cx="1186788" cy="1897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7A662B7-BB48-45F6-B99B-9A6732FB157A}"/>
              </a:ext>
            </a:extLst>
          </p:cNvPr>
          <p:cNvCxnSpPr>
            <a:stCxn id="22" idx="3"/>
            <a:endCxn id="19" idx="1"/>
          </p:cNvCxnSpPr>
          <p:nvPr/>
        </p:nvCxnSpPr>
        <p:spPr>
          <a:xfrm>
            <a:off x="7485729" y="4352249"/>
            <a:ext cx="118678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7DE1B-E781-49EF-B657-8250920493A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8862279" y="2891874"/>
            <a:ext cx="1" cy="5404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835E023-E95B-4F93-ADC8-C657F00C83E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862278" y="3811822"/>
            <a:ext cx="1" cy="5404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44C519A-D0CA-4B8D-BFFA-6B7B9BC4E7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825" y="2322592"/>
            <a:ext cx="379521" cy="37952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F8B616B-62BA-4620-B13B-DB0175202D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824" y="3242540"/>
            <a:ext cx="379521" cy="37952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B38B345-7B4E-4BDE-8A26-AD092CAEFF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823" y="4162488"/>
            <a:ext cx="379521" cy="379521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2E76183-343E-45EC-B1D2-AE3574F67BD0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10428585" y="2702113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AFDF50F-2DB3-4271-AFCA-A67D0AA80CFA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10428584" y="362206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55B81E3-5A19-4F29-81B9-6791DC2495DB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 flipV="1">
            <a:off x="9052040" y="2512353"/>
            <a:ext cx="1186785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25243C9-E716-4EEE-82B8-D13204934CC8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 flipV="1">
            <a:off x="9052039" y="3432301"/>
            <a:ext cx="1186785" cy="18976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89D4A48-3F84-48A4-8CB8-F5E55CFC999D}"/>
              </a:ext>
            </a:extLst>
          </p:cNvPr>
          <p:cNvCxnSpPr>
            <a:stCxn id="19" idx="3"/>
            <a:endCxn id="32" idx="1"/>
          </p:cNvCxnSpPr>
          <p:nvPr/>
        </p:nvCxnSpPr>
        <p:spPr>
          <a:xfrm flipV="1">
            <a:off x="9052038" y="4352249"/>
            <a:ext cx="1186785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5FF4DDA-0E49-4CDA-946A-CD89A2F31A97}"/>
              </a:ext>
            </a:extLst>
          </p:cNvPr>
          <p:cNvGrpSpPr/>
          <p:nvPr/>
        </p:nvGrpSpPr>
        <p:grpSpPr>
          <a:xfrm>
            <a:off x="6694158" y="2985305"/>
            <a:ext cx="1346777" cy="501806"/>
            <a:chOff x="4237705" y="3978271"/>
            <a:chExt cx="1346777" cy="50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DA891A3-85E9-4B46-81A1-F7DCEA0F8707}"/>
                    </a:ext>
                  </a:extLst>
                </p:cNvPr>
                <p:cNvSpPr txBox="1"/>
                <p:nvPr/>
              </p:nvSpPr>
              <p:spPr>
                <a:xfrm>
                  <a:off x="4237705" y="3978271"/>
                  <a:ext cx="1346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LSU, TTL=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6C87060-43F4-460D-91D2-9680A6CC6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05" y="3978271"/>
                  <a:ext cx="134677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620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80687D49-860B-402B-B0F7-589E67308E38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6C70CC-4599-4535-9062-E57018BCD52A}"/>
              </a:ext>
            </a:extLst>
          </p:cNvPr>
          <p:cNvGrpSpPr/>
          <p:nvPr/>
        </p:nvGrpSpPr>
        <p:grpSpPr>
          <a:xfrm>
            <a:off x="3526971" y="2588581"/>
            <a:ext cx="1790639" cy="501806"/>
            <a:chOff x="4237705" y="3978271"/>
            <a:chExt cx="1790639" cy="50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C9F57F57-FC2F-4622-B0E8-AD7F9D3F4D3C}"/>
                    </a:ext>
                  </a:extLst>
                </p:cNvPr>
                <p:cNvSpPr txBox="1"/>
                <p:nvPr/>
              </p:nvSpPr>
              <p:spPr>
                <a:xfrm>
                  <a:off x="4237705" y="3978271"/>
                  <a:ext cx="1790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LSU, TTL=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561CDE0-DAA3-4F9A-8282-8A3373CF9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05" y="3978271"/>
                  <a:ext cx="17906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72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EF07C805-86DD-412D-8B25-8A0754EEC34F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0F153A7-D7ED-404B-A6E5-7492BE0308A1}"/>
              </a:ext>
            </a:extLst>
          </p:cNvPr>
          <p:cNvGrpSpPr/>
          <p:nvPr/>
        </p:nvGrpSpPr>
        <p:grpSpPr>
          <a:xfrm>
            <a:off x="3931044" y="3485775"/>
            <a:ext cx="1692808" cy="501806"/>
            <a:chOff x="4237705" y="3978271"/>
            <a:chExt cx="1692808" cy="50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ED6656A-DAED-44CC-9816-B084B35FDFC9}"/>
                    </a:ext>
                  </a:extLst>
                </p:cNvPr>
                <p:cNvSpPr txBox="1"/>
                <p:nvPr/>
              </p:nvSpPr>
              <p:spPr>
                <a:xfrm>
                  <a:off x="4237705" y="3978271"/>
                  <a:ext cx="16928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LSU, TTL=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873789D-6836-48A0-B631-BDB9ED11F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05" y="3978271"/>
                  <a:ext cx="169280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37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CE4A52CF-A0D1-4536-920A-06F438E91C65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D4E598C-B903-4D6D-8B85-D9B1E203B907}"/>
              </a:ext>
            </a:extLst>
          </p:cNvPr>
          <p:cNvGrpSpPr/>
          <p:nvPr/>
        </p:nvGrpSpPr>
        <p:grpSpPr>
          <a:xfrm>
            <a:off x="4883960" y="4110714"/>
            <a:ext cx="1692808" cy="501806"/>
            <a:chOff x="4237705" y="3978271"/>
            <a:chExt cx="1692808" cy="50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DB17A812-D09A-4527-8EAA-24FD84AA22D8}"/>
                    </a:ext>
                  </a:extLst>
                </p:cNvPr>
                <p:cNvSpPr txBox="1"/>
                <p:nvPr/>
              </p:nvSpPr>
              <p:spPr>
                <a:xfrm>
                  <a:off x="4237705" y="3978271"/>
                  <a:ext cx="16928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LSU, TTL=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342ADC1-6523-4659-B451-79A218C7C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05" y="3978271"/>
                  <a:ext cx="169280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878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DE3C56E5-D33E-47E4-8375-866A1376F804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F1350076-901E-41BB-81FD-1C3670E35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95" y="2512353"/>
            <a:ext cx="379521" cy="379521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A8D0EAB9-F01D-4986-B773-DC117F95E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94" y="3432301"/>
            <a:ext cx="379521" cy="379521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08F5E4D9-66D1-4155-95AB-D5399ABEC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93" y="4352249"/>
            <a:ext cx="379521" cy="379521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5706503-F336-434F-94D1-CEAFE9C764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86" y="2322592"/>
            <a:ext cx="379521" cy="379521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EAC8122B-7750-43E6-95A2-A30816B86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85" y="3242540"/>
            <a:ext cx="379521" cy="379521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BD3D6C88-E11A-449D-A9AF-F33FAC775E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84" y="4162488"/>
            <a:ext cx="379521" cy="379521"/>
          </a:xfrm>
          <a:prstGeom prst="rect">
            <a:avLst/>
          </a:prstGeom>
        </p:spPr>
      </p:pic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DCDC7F5-0AD1-4A93-B93F-AF405FEF780A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 flipH="1">
            <a:off x="7293646" y="2702113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B76C357-71AC-4BC7-9832-54FC500F8690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 flipH="1">
            <a:off x="7293645" y="362206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EBAC5A6-E718-478C-9236-F0EA8CC1D61F}"/>
              </a:ext>
            </a:extLst>
          </p:cNvPr>
          <p:cNvCxnSpPr>
            <a:stCxn id="86" idx="3"/>
            <a:endCxn id="83" idx="1"/>
          </p:cNvCxnSpPr>
          <p:nvPr/>
        </p:nvCxnSpPr>
        <p:spPr>
          <a:xfrm>
            <a:off x="7483407" y="2512353"/>
            <a:ext cx="118678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56845FD-283C-4F67-AEFB-02F86DC8F305}"/>
              </a:ext>
            </a:extLst>
          </p:cNvPr>
          <p:cNvCxnSpPr>
            <a:stCxn id="87" idx="3"/>
            <a:endCxn id="84" idx="1"/>
          </p:cNvCxnSpPr>
          <p:nvPr/>
        </p:nvCxnSpPr>
        <p:spPr>
          <a:xfrm>
            <a:off x="7483406" y="3432301"/>
            <a:ext cx="1186788" cy="1897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C6F5F3A-A39F-4149-8BC0-8FBF5ED816D2}"/>
              </a:ext>
            </a:extLst>
          </p:cNvPr>
          <p:cNvCxnSpPr>
            <a:stCxn id="88" idx="3"/>
            <a:endCxn id="85" idx="1"/>
          </p:cNvCxnSpPr>
          <p:nvPr/>
        </p:nvCxnSpPr>
        <p:spPr>
          <a:xfrm>
            <a:off x="7483405" y="4352249"/>
            <a:ext cx="118678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CBC2889-C60E-430D-8561-B07B28909CCE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 flipH="1">
            <a:off x="8859955" y="2891874"/>
            <a:ext cx="1" cy="5404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5CB5265-EA67-4CDA-B3A8-98B195460A7C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 flipH="1">
            <a:off x="8859954" y="3811822"/>
            <a:ext cx="1" cy="5404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>
            <a:extLst>
              <a:ext uri="{FF2B5EF4-FFF2-40B4-BE49-F238E27FC236}">
                <a16:creationId xmlns:a16="http://schemas.microsoft.com/office/drawing/2014/main" id="{8FDC860A-DBF1-4831-AEBB-C11347B8D6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501" y="2322592"/>
            <a:ext cx="379521" cy="379521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B1B09C1D-24C4-43FA-A9FE-778509F47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500" y="3242540"/>
            <a:ext cx="379521" cy="379521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8A30605B-A2FB-430F-9093-ABDFCD876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499" y="4162488"/>
            <a:ext cx="379521" cy="379521"/>
          </a:xfrm>
          <a:prstGeom prst="rect">
            <a:avLst/>
          </a:prstGeom>
        </p:spPr>
      </p:pic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D5938E5-23A8-4026-9930-65A3EE43DE10}"/>
              </a:ext>
            </a:extLst>
          </p:cNvPr>
          <p:cNvCxnSpPr>
            <a:stCxn id="96" idx="2"/>
            <a:endCxn id="97" idx="0"/>
          </p:cNvCxnSpPr>
          <p:nvPr/>
        </p:nvCxnSpPr>
        <p:spPr>
          <a:xfrm flipH="1">
            <a:off x="10426261" y="2702113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0DC9F8A-9490-4D69-BA61-517AABBF59B5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 flipH="1">
            <a:off x="10426260" y="362206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79CF641-4AC3-4AD9-A4FE-350E93350E7E}"/>
              </a:ext>
            </a:extLst>
          </p:cNvPr>
          <p:cNvCxnSpPr>
            <a:stCxn id="83" idx="3"/>
            <a:endCxn id="96" idx="1"/>
          </p:cNvCxnSpPr>
          <p:nvPr/>
        </p:nvCxnSpPr>
        <p:spPr>
          <a:xfrm flipV="1">
            <a:off x="9049716" y="2512353"/>
            <a:ext cx="1186785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A13161D-A3ED-486C-841B-F49551216B3E}"/>
              </a:ext>
            </a:extLst>
          </p:cNvPr>
          <p:cNvCxnSpPr>
            <a:cxnSpLocks/>
            <a:stCxn id="84" idx="3"/>
            <a:endCxn id="97" idx="1"/>
          </p:cNvCxnSpPr>
          <p:nvPr/>
        </p:nvCxnSpPr>
        <p:spPr>
          <a:xfrm flipV="1">
            <a:off x="9049715" y="3432301"/>
            <a:ext cx="1186785" cy="18976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E8F4A2B-6965-4C15-BA7F-DA70D073D2D1}"/>
              </a:ext>
            </a:extLst>
          </p:cNvPr>
          <p:cNvCxnSpPr>
            <a:stCxn id="85" idx="3"/>
            <a:endCxn id="98" idx="1"/>
          </p:cNvCxnSpPr>
          <p:nvPr/>
        </p:nvCxnSpPr>
        <p:spPr>
          <a:xfrm flipV="1">
            <a:off x="9049714" y="4352249"/>
            <a:ext cx="1186785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04F875B-41FA-4418-BBE5-0451B0F2C46C}"/>
              </a:ext>
            </a:extLst>
          </p:cNvPr>
          <p:cNvGrpSpPr/>
          <p:nvPr/>
        </p:nvGrpSpPr>
        <p:grpSpPr>
          <a:xfrm>
            <a:off x="6691834" y="2985305"/>
            <a:ext cx="1346777" cy="501806"/>
            <a:chOff x="4237705" y="3978271"/>
            <a:chExt cx="1346777" cy="501806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A173969-7CF6-4E7C-8F31-E35F719DAF0F}"/>
                </a:ext>
              </a:extLst>
            </p:cNvPr>
            <p:cNvSpPr txBox="1"/>
            <p:nvPr/>
          </p:nvSpPr>
          <p:spPr>
            <a:xfrm>
              <a:off x="4237705" y="3978271"/>
              <a:ext cx="134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LSU, TTL=1</a:t>
              </a:r>
              <a:endParaRPr lang="zh-CN" altLang="en-US" dirty="0"/>
            </a:p>
          </p:txBody>
        </p: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8F12FF0E-81C0-41AE-97F5-739ED88ED50E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2531BBF-08F0-4439-91A7-1E232D2F579D}"/>
              </a:ext>
            </a:extLst>
          </p:cNvPr>
          <p:cNvGrpSpPr/>
          <p:nvPr/>
        </p:nvGrpSpPr>
        <p:grpSpPr>
          <a:xfrm>
            <a:off x="4632820" y="4291106"/>
            <a:ext cx="1346777" cy="501806"/>
            <a:chOff x="4237705" y="3978271"/>
            <a:chExt cx="1346777" cy="501806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C234E1E-E7D6-40BD-81B9-FE3A1FD026FE}"/>
                </a:ext>
              </a:extLst>
            </p:cNvPr>
            <p:cNvSpPr txBox="1"/>
            <p:nvPr/>
          </p:nvSpPr>
          <p:spPr>
            <a:xfrm>
              <a:off x="4237705" y="3978271"/>
              <a:ext cx="134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LSU, TTL=1</a:t>
              </a:r>
              <a:endParaRPr lang="zh-CN" altLang="en-US" dirty="0"/>
            </a:p>
          </p:txBody>
        </p:sp>
        <p:sp>
          <p:nvSpPr>
            <p:cNvPr id="109" name="流程图: 接点 108">
              <a:extLst>
                <a:ext uri="{FF2B5EF4-FFF2-40B4-BE49-F238E27FC236}">
                  <a16:creationId xmlns:a16="http://schemas.microsoft.com/office/drawing/2014/main" id="{0E7840E4-55DF-486D-9C18-7CA583FAF360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794661A-0BBE-4368-96DE-A07B345B41F4}"/>
              </a:ext>
            </a:extLst>
          </p:cNvPr>
          <p:cNvGrpSpPr/>
          <p:nvPr/>
        </p:nvGrpSpPr>
        <p:grpSpPr>
          <a:xfrm>
            <a:off x="4785220" y="4443506"/>
            <a:ext cx="1346777" cy="501806"/>
            <a:chOff x="4237705" y="3978271"/>
            <a:chExt cx="1346777" cy="501806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14B70D2-A5D4-4039-83B7-FAB2D50EC11F}"/>
                </a:ext>
              </a:extLst>
            </p:cNvPr>
            <p:cNvSpPr txBox="1"/>
            <p:nvPr/>
          </p:nvSpPr>
          <p:spPr>
            <a:xfrm>
              <a:off x="4237705" y="3978271"/>
              <a:ext cx="134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LSU, TTL=1</a:t>
              </a:r>
              <a:endParaRPr lang="zh-CN" altLang="en-US" dirty="0"/>
            </a:p>
          </p:txBody>
        </p:sp>
        <p:sp>
          <p:nvSpPr>
            <p:cNvPr id="112" name="流程图: 接点 111">
              <a:extLst>
                <a:ext uri="{FF2B5EF4-FFF2-40B4-BE49-F238E27FC236}">
                  <a16:creationId xmlns:a16="http://schemas.microsoft.com/office/drawing/2014/main" id="{E9FE1840-0AD3-4E96-B7CC-A96B66287E85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676CB2C-700A-45C4-8A37-A9C958F57660}"/>
              </a:ext>
            </a:extLst>
          </p:cNvPr>
          <p:cNvGrpSpPr/>
          <p:nvPr/>
        </p:nvGrpSpPr>
        <p:grpSpPr>
          <a:xfrm>
            <a:off x="4937620" y="4595906"/>
            <a:ext cx="1346777" cy="501806"/>
            <a:chOff x="4237705" y="3978271"/>
            <a:chExt cx="1346777" cy="501806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9397DC4-5100-462C-993C-0AA1ACA03E82}"/>
                </a:ext>
              </a:extLst>
            </p:cNvPr>
            <p:cNvSpPr txBox="1"/>
            <p:nvPr/>
          </p:nvSpPr>
          <p:spPr>
            <a:xfrm>
              <a:off x="4237705" y="3978271"/>
              <a:ext cx="134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LSU, TTL=1</a:t>
              </a:r>
              <a:endParaRPr lang="zh-CN" altLang="en-US" dirty="0"/>
            </a:p>
          </p:txBody>
        </p:sp>
        <p:sp>
          <p:nvSpPr>
            <p:cNvPr id="115" name="流程图: 接点 114">
              <a:extLst>
                <a:ext uri="{FF2B5EF4-FFF2-40B4-BE49-F238E27FC236}">
                  <a16:creationId xmlns:a16="http://schemas.microsoft.com/office/drawing/2014/main" id="{92B315D2-08E4-41ED-8673-18DFB9E1A5AB}"/>
                </a:ext>
              </a:extLst>
            </p:cNvPr>
            <p:cNvSpPr/>
            <p:nvPr/>
          </p:nvSpPr>
          <p:spPr>
            <a:xfrm>
              <a:off x="4733707" y="4299413"/>
              <a:ext cx="180000" cy="18066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E096A8-4A14-49C6-AF25-96F024BF170F}"/>
                  </a:ext>
                </a:extLst>
              </p:cNvPr>
              <p:cNvSpPr txBox="1"/>
              <p:nvPr/>
            </p:nvSpPr>
            <p:spPr>
              <a:xfrm>
                <a:off x="475422" y="2298147"/>
                <a:ext cx="6831356" cy="3393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链路状态传播方式：全网洪泛 → 局部传播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通过为链路状态信息增加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TTL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字段                          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LoFi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主要参数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链路状态更新时机：事件触发式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链路通断状态改变时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链路负载状态变化超过一定阈值                          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LoFi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主要参数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路由计算与转发机制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E096A8-4A14-49C6-AF25-96F024BF1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2" y="2298147"/>
                <a:ext cx="6831356" cy="3393750"/>
              </a:xfrm>
              <a:prstGeom prst="rect">
                <a:avLst/>
              </a:prstGeom>
              <a:blipFill>
                <a:blip r:embed="rId9"/>
                <a:stretch>
                  <a:fillRect l="-1606" t="-3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8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12474 0.038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2 -0.15209 L 0.29362 -0.2847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12 -0.17431 L 0.4151 -0.2118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187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62 -0.19653 L 0.26653 -0.05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2474 0.0384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71 0.09421 L 0.38971 -0.0384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4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89 -0.04537 L 0.47903 -0.0798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-173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95 -0.12708 L 0.28086 0.0085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946B-2E8B-484B-822F-8320CC3E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LoFi: </a:t>
            </a:r>
            <a:r>
              <a:rPr lang="zh-CN" altLang="en-US" dirty="0">
                <a:latin typeface="+mn-ea"/>
                <a:ea typeface="+mn-ea"/>
              </a:rPr>
              <a:t>主要设计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8C3B-946D-4D7B-823B-CFF011305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84803"/>
                <a:ext cx="11241156" cy="6357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链路状态更新机制      例：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8C3B-946D-4D7B-823B-CFF011305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84803"/>
                <a:ext cx="11241156" cy="635733"/>
              </a:xfrm>
              <a:blipFill>
                <a:blip r:embed="rId3"/>
                <a:stretch>
                  <a:fillRect l="-976" t="-10577" b="-8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DC2AA-839D-4ADA-92F4-07C9ACDC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3B7533-8D3C-4D17-8FF5-208C672504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1899064"/>
            <a:ext cx="379521" cy="379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803F49-BFA0-451E-9A30-9C985CF29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2819012"/>
            <a:ext cx="379521" cy="379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40DF62-B18A-41D7-9BEB-3C9F1A4E06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3738960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0C20DC-2F5F-4E4C-A51D-C046F0F25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7" y="4658908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519F33-B303-4548-8392-2FE3A1539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7" y="5578853"/>
            <a:ext cx="379521" cy="37952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9DBA15-5B1F-4416-AC78-A11EF35158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73459" y="2278585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C22C7F2-E8B7-4774-A2CA-59714AE77BD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73459" y="319853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9C8EE1B-7B07-46D8-B7D0-1E8F6AC0773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173458" y="411848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5346217-6D06-4D13-8FEB-0827AB3F87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1899063"/>
            <a:ext cx="379521" cy="3795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07F3CF-99EB-4FE6-81A7-CFAD51E388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2819011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4FC92C-09AF-4C24-82EB-C3E3C87B15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3738959"/>
            <a:ext cx="379521" cy="3795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85EBF03-0132-4528-8940-7D815FCA56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3" y="4658907"/>
            <a:ext cx="379521" cy="3795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7324A01-9FCA-49B3-8EDE-515A71557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3" y="5578852"/>
            <a:ext cx="379521" cy="3795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0AB0AC-79A8-4948-AF6B-CDE3227E43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1709302"/>
            <a:ext cx="379521" cy="3795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736E7C-CFC1-4A90-93F8-5652CD934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2629250"/>
            <a:ext cx="379521" cy="3795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FCC6C19-FD84-49B8-B433-ABE4DB77A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3549198"/>
            <a:ext cx="379521" cy="379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D5B614-A694-41EA-A4A1-CDD9C0AF0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4" y="4469146"/>
            <a:ext cx="379521" cy="379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60294E9-0F0D-4EF0-BB35-F1021305DB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4" y="5389091"/>
            <a:ext cx="379521" cy="37952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ABBF42-4840-4F70-BB51-3F1251BD4EC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142606" y="2088823"/>
            <a:ext cx="0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958BA96-A726-4545-89AF-95A0CCB4C38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142606" y="3008771"/>
            <a:ext cx="0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21B853-C0B8-4B66-8540-5D895934E4A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7142605" y="3928719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CF8ABCE-6A0E-4970-983B-1C9E56780FCE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7332365" y="557885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03882C8-81D7-413F-8E54-A6D3538EB7BF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7332366" y="1899063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D4F45E-F882-436A-B9E9-56927429730D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7332366" y="2819011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1CB186-88F2-4B62-A2BE-9735BF1C26A2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7332366" y="3738959"/>
            <a:ext cx="589628" cy="189761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524CF8-65B0-47F7-A36C-5F8CEBE65621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7332365" y="4658907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E13721D-ED5F-4EF3-8AD7-442A2FD83A6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111755" y="2278584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81D35CB-01CF-4DD3-BA0C-2EF175113E7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11755" y="3198532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0C2525-683F-47DE-B349-0170146106E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8111754" y="4118480"/>
            <a:ext cx="1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65DCE8F-CEDC-45BB-9FB0-82857251C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1899062"/>
            <a:ext cx="379521" cy="37952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93E075D-3E39-46E4-9F4D-294E2600F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2819010"/>
            <a:ext cx="379521" cy="37952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B1EDC35-BF5F-47C1-81F1-C7D3434D96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3738958"/>
            <a:ext cx="379521" cy="37952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98A474A-39B9-453D-9DA6-53BED70A0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9" y="4658906"/>
            <a:ext cx="379521" cy="3795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D5CAE10-9869-4317-BE0D-F68E83170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9" y="5578851"/>
            <a:ext cx="379521" cy="37952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C971A38-5928-47DF-8C84-C0B6A86FD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1709301"/>
            <a:ext cx="379521" cy="37952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21511DA-2CE4-44CA-AC68-EFD73BAAE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2629249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C3B7FA0-534D-4591-9F19-339E8C553A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3549197"/>
            <a:ext cx="379521" cy="37952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D1AFC7B-DF2E-4CE9-A760-03CF8F4ECA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0" y="4469145"/>
            <a:ext cx="379521" cy="37952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36CB2BB-F340-4F03-9129-8AD0DB6D21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0" y="5389090"/>
            <a:ext cx="379521" cy="379521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BFAA30C-90FE-44FF-B490-5963D5DA703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9080902" y="2088822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4E6CABD-EB78-465D-BF3A-AF3C160324A8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9080902" y="3008770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D5AD1F5-7799-4739-AA04-EECC68EF086F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9080901" y="3928718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211C72B-DC07-4E7B-AC0A-50D8C0571B02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>
            <a:off x="9270661" y="5578851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0E60C3D-3C11-44EC-A612-56FED6494166}"/>
              </a:ext>
            </a:extLst>
          </p:cNvPr>
          <p:cNvCxnSpPr>
            <a:stCxn id="39" idx="3"/>
            <a:endCxn id="34" idx="1"/>
          </p:cNvCxnSpPr>
          <p:nvPr/>
        </p:nvCxnSpPr>
        <p:spPr>
          <a:xfrm>
            <a:off x="9270662" y="189906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4088AE-5A2C-4CB3-B231-C92CC707D58B}"/>
              </a:ext>
            </a:extLst>
          </p:cNvPr>
          <p:cNvCxnSpPr>
            <a:stCxn id="40" idx="3"/>
            <a:endCxn id="35" idx="1"/>
          </p:cNvCxnSpPr>
          <p:nvPr/>
        </p:nvCxnSpPr>
        <p:spPr>
          <a:xfrm>
            <a:off x="9270662" y="2819010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A7F822B-A9DA-40E6-A56F-31EFA46E53C4}"/>
              </a:ext>
            </a:extLst>
          </p:cNvPr>
          <p:cNvCxnSpPr>
            <a:stCxn id="41" idx="3"/>
            <a:endCxn id="36" idx="1"/>
          </p:cNvCxnSpPr>
          <p:nvPr/>
        </p:nvCxnSpPr>
        <p:spPr>
          <a:xfrm>
            <a:off x="9270662" y="3738958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CFB87A-D23D-442D-9D53-C91B90512CC0}"/>
              </a:ext>
            </a:extLst>
          </p:cNvPr>
          <p:cNvCxnSpPr>
            <a:stCxn id="42" idx="3"/>
            <a:endCxn id="37" idx="1"/>
          </p:cNvCxnSpPr>
          <p:nvPr/>
        </p:nvCxnSpPr>
        <p:spPr>
          <a:xfrm>
            <a:off x="9270661" y="4658906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1BA7881-0D66-4382-826C-18E89B2266EA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0050051" y="227858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2C89504-917A-4971-8A23-B90CD02A526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0050051" y="3198531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91B1C90-3D32-4414-9802-B1CE13A49C19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10050050" y="4118479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8CAACF3-BEAC-4E71-BF3C-DB7C69225028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6363218" y="557885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D03C5F-BAFD-4121-92D5-6DBE97969536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6363219" y="1899063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900225-361A-4B86-BBD2-DD11AE5EFED5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6363219" y="2819011"/>
            <a:ext cx="589626" cy="189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799C1FB-CEB9-414B-B7DB-1E9E03BAF3FC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6363219" y="3738959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69A034C-A086-498E-B297-70FF710ECAAC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6363218" y="4658907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F6989C9-D0A1-4D27-A1EC-F21A9980FE20}"/>
              </a:ext>
            </a:extLst>
          </p:cNvPr>
          <p:cNvCxnSpPr>
            <a:stCxn id="17" idx="3"/>
            <a:endCxn id="43" idx="1"/>
          </p:cNvCxnSpPr>
          <p:nvPr/>
        </p:nvCxnSpPr>
        <p:spPr>
          <a:xfrm flipV="1">
            <a:off x="8301514" y="5578851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6089D6F-FB10-47C3-A235-4F3EF6451E22}"/>
              </a:ext>
            </a:extLst>
          </p:cNvPr>
          <p:cNvCxnSpPr>
            <a:stCxn id="13" idx="3"/>
            <a:endCxn id="39" idx="1"/>
          </p:cNvCxnSpPr>
          <p:nvPr/>
        </p:nvCxnSpPr>
        <p:spPr>
          <a:xfrm flipV="1">
            <a:off x="8301515" y="1899062"/>
            <a:ext cx="589626" cy="189762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B2C928D-8A7F-47A9-B359-D189D15E48FC}"/>
              </a:ext>
            </a:extLst>
          </p:cNvPr>
          <p:cNvCxnSpPr>
            <a:stCxn id="14" idx="3"/>
            <a:endCxn id="40" idx="1"/>
          </p:cNvCxnSpPr>
          <p:nvPr/>
        </p:nvCxnSpPr>
        <p:spPr>
          <a:xfrm flipV="1">
            <a:off x="8301515" y="2819010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2AAE15-8F3C-41AB-8CB7-67B436608992}"/>
              </a:ext>
            </a:extLst>
          </p:cNvPr>
          <p:cNvCxnSpPr>
            <a:stCxn id="15" idx="3"/>
            <a:endCxn id="41" idx="1"/>
          </p:cNvCxnSpPr>
          <p:nvPr/>
        </p:nvCxnSpPr>
        <p:spPr>
          <a:xfrm flipV="1">
            <a:off x="8301515" y="3738958"/>
            <a:ext cx="589626" cy="189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8CD1731-A1C7-46F3-8CC4-02F27F64FF3E}"/>
              </a:ext>
            </a:extLst>
          </p:cNvPr>
          <p:cNvCxnSpPr>
            <a:stCxn id="16" idx="3"/>
            <a:endCxn id="42" idx="1"/>
          </p:cNvCxnSpPr>
          <p:nvPr/>
        </p:nvCxnSpPr>
        <p:spPr>
          <a:xfrm flipV="1">
            <a:off x="8301514" y="4658906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乘号 64">
            <a:extLst>
              <a:ext uri="{FF2B5EF4-FFF2-40B4-BE49-F238E27FC236}">
                <a16:creationId xmlns:a16="http://schemas.microsoft.com/office/drawing/2014/main" id="{6EEB4A09-C997-4194-9116-3DF7FD71A563}"/>
              </a:ext>
            </a:extLst>
          </p:cNvPr>
          <p:cNvSpPr/>
          <p:nvPr/>
        </p:nvSpPr>
        <p:spPr>
          <a:xfrm>
            <a:off x="8416739" y="2738556"/>
            <a:ext cx="379521" cy="35066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874F878-274F-46A0-861F-45004CDFBFD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73458" y="5038429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EB98EBF-0564-4716-9ACA-D36C1137EBB2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142605" y="4848667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4166534-34F3-4DB5-9AC9-33EFB21A94C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111754" y="5038428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1261AF7-2AEE-4392-8F12-7CB7A8E1ECB5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9080901" y="4848666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EAEC424-65BB-4C8F-9A09-4B5AA0FCB63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0050050" y="5038427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3C2CDCC-6FC9-426D-BA9C-936D1F2EA35C}"/>
                  </a:ext>
                </a:extLst>
              </p:cNvPr>
              <p:cNvSpPr txBox="1"/>
              <p:nvPr/>
            </p:nvSpPr>
            <p:spPr>
              <a:xfrm>
                <a:off x="8121926" y="3928715"/>
                <a:ext cx="589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3C2CDCC-6FC9-426D-BA9C-936D1F2EA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26" y="3928715"/>
                <a:ext cx="58962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2BEB1944-5511-4F3A-9FDA-09ECC0EBF010}"/>
              </a:ext>
            </a:extLst>
          </p:cNvPr>
          <p:cNvGrpSpPr/>
          <p:nvPr/>
        </p:nvGrpSpPr>
        <p:grpSpPr>
          <a:xfrm>
            <a:off x="10568604" y="2476086"/>
            <a:ext cx="569282" cy="522924"/>
            <a:chOff x="4853220" y="2641670"/>
            <a:chExt cx="569282" cy="522924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81A9AAC-3237-48C7-9F6B-E002B166B1D6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CC7E98E-3527-4DB3-88A2-EB5A73814D87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9794FF0-6AAD-425E-A3F8-092F5A059531}"/>
              </a:ext>
            </a:extLst>
          </p:cNvPr>
          <p:cNvGrpSpPr/>
          <p:nvPr/>
        </p:nvGrpSpPr>
        <p:grpSpPr>
          <a:xfrm>
            <a:off x="10721004" y="2628486"/>
            <a:ext cx="569282" cy="522924"/>
            <a:chOff x="4853220" y="2641670"/>
            <a:chExt cx="569282" cy="522924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89F3400-C85E-45AF-A8DB-7A65328B2840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84F1FCC-EA05-487F-AFB5-3249C943BE8D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80E592B-0FD8-45CE-9C2C-F918A7FB8A83}"/>
              </a:ext>
            </a:extLst>
          </p:cNvPr>
          <p:cNvGrpSpPr/>
          <p:nvPr/>
        </p:nvGrpSpPr>
        <p:grpSpPr>
          <a:xfrm>
            <a:off x="10873404" y="2780886"/>
            <a:ext cx="569282" cy="522924"/>
            <a:chOff x="4853220" y="2641670"/>
            <a:chExt cx="569282" cy="522924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045A8B-11CE-48F2-9C4F-DBB33A5FC1DC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A21BC03-29BD-4D48-BF3B-ACE57F9EABE2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DE184F7-0071-4730-9032-350D446411E6}"/>
              </a:ext>
            </a:extLst>
          </p:cNvPr>
          <p:cNvGrpSpPr/>
          <p:nvPr/>
        </p:nvGrpSpPr>
        <p:grpSpPr>
          <a:xfrm>
            <a:off x="10498763" y="3491339"/>
            <a:ext cx="569282" cy="522924"/>
            <a:chOff x="4853220" y="2641670"/>
            <a:chExt cx="569282" cy="522924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33628DB-507B-43E8-BF14-28C7F0B39C01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BF6477F-86EE-4F30-AE1F-579876076DEA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15FA7EE-2C24-450E-81DC-E5A66CA973A6}"/>
              </a:ext>
            </a:extLst>
          </p:cNvPr>
          <p:cNvGrpSpPr/>
          <p:nvPr/>
        </p:nvGrpSpPr>
        <p:grpSpPr>
          <a:xfrm>
            <a:off x="10651163" y="3643739"/>
            <a:ext cx="569282" cy="522924"/>
            <a:chOff x="4853220" y="2641670"/>
            <a:chExt cx="569282" cy="522924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72424BF-7D73-449B-B6AE-B68D08C7AB28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0EE2173-D60F-4D10-B09F-09403697C688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2BCE6F4-7076-4205-8322-7545707128CB}"/>
              </a:ext>
            </a:extLst>
          </p:cNvPr>
          <p:cNvGrpSpPr/>
          <p:nvPr/>
        </p:nvGrpSpPr>
        <p:grpSpPr>
          <a:xfrm>
            <a:off x="10803563" y="3796139"/>
            <a:ext cx="569282" cy="522924"/>
            <a:chOff x="4853220" y="2641670"/>
            <a:chExt cx="569282" cy="522924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380D54E-11BD-428F-B94E-6C830C3FF49B}"/>
                </a:ext>
              </a:extLst>
            </p:cNvPr>
            <p:cNvSpPr/>
            <p:nvPr/>
          </p:nvSpPr>
          <p:spPr>
            <a:xfrm>
              <a:off x="5047861" y="2984594"/>
              <a:ext cx="180000" cy="18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A12C5D5-EA37-4152-A409-11FFE5BB2F9C}"/>
                </a:ext>
              </a:extLst>
            </p:cNvPr>
            <p:cNvSpPr txBox="1"/>
            <p:nvPr/>
          </p:nvSpPr>
          <p:spPr>
            <a:xfrm>
              <a:off x="4853220" y="2641670"/>
              <a:ext cx="569282" cy="37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LSU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A6ABC00-5882-4144-B1B4-F7A2E81AEF6C}"/>
                  </a:ext>
                </a:extLst>
              </p:cNvPr>
              <p:cNvSpPr txBox="1"/>
              <p:nvPr/>
            </p:nvSpPr>
            <p:spPr>
              <a:xfrm>
                <a:off x="7768236" y="2288773"/>
                <a:ext cx="42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A6ABC00-5882-4144-B1B4-F7A2E81AE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236" y="2288773"/>
                <a:ext cx="425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FC0FD708-6627-4B31-BC23-056A9E3ED904}"/>
                  </a:ext>
                </a:extLst>
              </p:cNvPr>
              <p:cNvSpPr txBox="1"/>
              <p:nvPr/>
            </p:nvSpPr>
            <p:spPr>
              <a:xfrm>
                <a:off x="7741695" y="3133935"/>
                <a:ext cx="42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FC0FD708-6627-4B31-BC23-056A9E3ED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95" y="3133935"/>
                <a:ext cx="42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8062870-BD2E-4760-9F7A-E60E6CEA905E}"/>
                  </a:ext>
                </a:extLst>
              </p:cNvPr>
              <p:cNvSpPr txBox="1"/>
              <p:nvPr/>
            </p:nvSpPr>
            <p:spPr>
              <a:xfrm>
                <a:off x="7434038" y="2852022"/>
                <a:ext cx="42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8062870-BD2E-4760-9F7A-E60E6CEA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38" y="2852022"/>
                <a:ext cx="4255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EFB7AC2-B26D-4170-A0AD-6DCB0EF89ADF}"/>
                  </a:ext>
                </a:extLst>
              </p:cNvPr>
              <p:cNvSpPr txBox="1"/>
              <p:nvPr/>
            </p:nvSpPr>
            <p:spPr>
              <a:xfrm>
                <a:off x="8414752" y="2939129"/>
                <a:ext cx="42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EFB7AC2-B26D-4170-A0AD-6DCB0EF8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752" y="2939129"/>
                <a:ext cx="425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1E6E335-DBB8-4BBA-8A5D-3151892D7765}"/>
              </a:ext>
            </a:extLst>
          </p:cNvPr>
          <p:cNvCxnSpPr>
            <a:cxnSpLocks/>
            <a:stCxn id="65" idx="3"/>
            <a:endCxn id="104" idx="3"/>
          </p:cNvCxnSpPr>
          <p:nvPr/>
        </p:nvCxnSpPr>
        <p:spPr>
          <a:xfrm flipH="1">
            <a:off x="5493487" y="3005001"/>
            <a:ext cx="3014403" cy="533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B73C0BD-E6C4-40BA-B4B6-501625F4ED51}"/>
                  </a:ext>
                </a:extLst>
              </p:cNvPr>
              <p:cNvSpPr txBox="1"/>
              <p:nvPr/>
            </p:nvSpPr>
            <p:spPr>
              <a:xfrm>
                <a:off x="299131" y="2458172"/>
                <a:ext cx="51943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链路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故障，触发链路状态更新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卫星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检测到链路状态变化并构建如下的链路状态信息</a:t>
                </a:r>
                <a:r>
                  <a:rPr lang="en-US" altLang="zh-CN" dirty="0"/>
                  <a:t>: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B73C0BD-E6C4-40BA-B4B6-501625F4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1" y="2458172"/>
                <a:ext cx="5194356" cy="1200329"/>
              </a:xfrm>
              <a:prstGeom prst="rect">
                <a:avLst/>
              </a:prstGeom>
              <a:blipFill>
                <a:blip r:embed="rId10"/>
                <a:stretch>
                  <a:fillRect l="-939" t="-2538" r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5" name="表格 105">
                <a:extLst>
                  <a:ext uri="{FF2B5EF4-FFF2-40B4-BE49-F238E27FC236}">
                    <a16:creationId xmlns:a16="http://schemas.microsoft.com/office/drawing/2014/main" id="{A1047751-5697-437D-BEA4-9BBEC5548B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54391"/>
                  </p:ext>
                </p:extLst>
              </p:nvPr>
            </p:nvGraphicFramePr>
            <p:xfrm>
              <a:off x="171381" y="3356625"/>
              <a:ext cx="5381007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760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748760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159140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2724347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TTL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LS ID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LS data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连通性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负载</a:t>
                          </a:r>
                          <a:r>
                            <a:rPr lang="en-US" altLang="zh-CN" dirty="0"/>
                            <a:t> (</a:t>
                          </a:r>
                          <a:r>
                            <a:rPr lang="zh-CN" altLang="en-US" dirty="0"/>
                            <a:t>转发队列占用率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false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644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5" name="表格 105">
                <a:extLst>
                  <a:ext uri="{FF2B5EF4-FFF2-40B4-BE49-F238E27FC236}">
                    <a16:creationId xmlns:a16="http://schemas.microsoft.com/office/drawing/2014/main" id="{A1047751-5697-437D-BEA4-9BBEC5548B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54391"/>
                  </p:ext>
                </p:extLst>
              </p:nvPr>
            </p:nvGraphicFramePr>
            <p:xfrm>
              <a:off x="171381" y="3356625"/>
              <a:ext cx="5381007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760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748760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159140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2724347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TTL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LS ID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LS data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连通性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负载</a:t>
                          </a:r>
                          <a:r>
                            <a:rPr lang="en-US" altLang="zh-CN" dirty="0"/>
                            <a:t> (</a:t>
                          </a:r>
                          <a:r>
                            <a:rPr lang="zh-CN" altLang="en-US" dirty="0"/>
                            <a:t>转发队列占用率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0813" t="-208197" r="-52113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0813" t="-308197" r="-52113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0813" t="-408197" r="-52113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true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0813" t="-508197" r="-52113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false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6442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E626214-98D2-416D-9CDF-B2F0F2BEEE35}"/>
                  </a:ext>
                </a:extLst>
              </p:cNvPr>
              <p:cNvSpPr txBox="1"/>
              <p:nvPr/>
            </p:nvSpPr>
            <p:spPr>
              <a:xfrm>
                <a:off x="8088881" y="3063873"/>
                <a:ext cx="589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E626214-98D2-416D-9CDF-B2F0F2BE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81" y="3063873"/>
                <a:ext cx="58962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8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74 0.01459 L -0.22434 -0.1219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82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45 -0.01019 L -0.23724 0.124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71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52 -0.01991 L -0.32643 -0.0685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-24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59 -0.16666 L -0.13959 -0.2979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09 -0.18611 L -0.07122 -0.136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24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9 -0.20834 L -0.16537 -0.0710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946B-2E8B-484B-822F-8320CC3E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LoFi: </a:t>
            </a:r>
            <a:r>
              <a:rPr lang="zh-CN" altLang="en-US" dirty="0">
                <a:latin typeface="+mn-ea"/>
                <a:ea typeface="+mn-ea"/>
              </a:rPr>
              <a:t>主要设计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8C3B-946D-4D7B-823B-CFF011305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84803"/>
                <a:ext cx="5541320" cy="329458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链路状态更新机制      例：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altLang="zh-CN" dirty="0"/>
              </a:p>
              <a:p>
                <a:pPr lvl="1"/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1B8C3B-946D-4D7B-823B-CFF011305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84803"/>
                <a:ext cx="5541320" cy="3294581"/>
              </a:xfrm>
              <a:blipFill>
                <a:blip r:embed="rId3"/>
                <a:stretch>
                  <a:fillRect l="-1980" t="-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DC2AA-839D-4ADA-92F4-07C9ACDC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3B7533-8D3C-4D17-8FF5-208C672504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1899064"/>
            <a:ext cx="379521" cy="379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803F49-BFA0-451E-9A30-9C985CF29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2819012"/>
            <a:ext cx="379521" cy="379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40DF62-B18A-41D7-9BEB-3C9F1A4E06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8" y="3738960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0C20DC-2F5F-4E4C-A51D-C046F0F25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7" y="4658908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519F33-B303-4548-8392-2FE3A1539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97" y="5578853"/>
            <a:ext cx="379521" cy="37952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9DBA15-5B1F-4416-AC78-A11EF35158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73459" y="2278585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C22C7F2-E8B7-4774-A2CA-59714AE77BD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73459" y="319853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9C8EE1B-7B07-46D8-B7D0-1E8F6AC0773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173458" y="411848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5346217-6D06-4D13-8FEB-0827AB3F87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1899063"/>
            <a:ext cx="379521" cy="3795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07F3CF-99EB-4FE6-81A7-CFAD51E388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2819011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4FC92C-09AF-4C24-82EB-C3E3C87B15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4" y="3738959"/>
            <a:ext cx="379521" cy="3795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85EBF03-0132-4528-8940-7D815FCA56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3" y="4658907"/>
            <a:ext cx="379521" cy="3795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7324A01-9FCA-49B3-8EDE-515A71557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3" y="5578852"/>
            <a:ext cx="379521" cy="3795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0AB0AC-79A8-4948-AF6B-CDE3227E43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1709302"/>
            <a:ext cx="379521" cy="3795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736E7C-CFC1-4A90-93F8-5652CD934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2629250"/>
            <a:ext cx="379521" cy="3795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FCC6C19-FD84-49B8-B433-ABE4DB77A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5" y="3549198"/>
            <a:ext cx="379521" cy="379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D5B614-A694-41EA-A4A1-CDD9C0AF0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4" y="4469146"/>
            <a:ext cx="379521" cy="379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60294E9-0F0D-4EF0-BB35-F1021305DB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44" y="5389091"/>
            <a:ext cx="379521" cy="37952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ABBF42-4840-4F70-BB51-3F1251BD4EC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142606" y="2088823"/>
            <a:ext cx="0" cy="54042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958BA96-A726-4545-89AF-95A0CCB4C38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142606" y="3008771"/>
            <a:ext cx="0" cy="540427"/>
          </a:xfrm>
          <a:prstGeom prst="line">
            <a:avLst/>
          </a:prstGeom>
          <a:ln w="19050">
            <a:solidFill>
              <a:srgbClr val="33CC3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821B853-C0B8-4B66-8540-5D895934E4A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7142605" y="3928719"/>
            <a:ext cx="1" cy="540427"/>
          </a:xfrm>
          <a:prstGeom prst="line">
            <a:avLst/>
          </a:prstGeom>
          <a:ln w="1905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CF8ABCE-6A0E-4970-983B-1C9E56780FCE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7332365" y="557885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03882C8-81D7-413F-8E54-A6D3538EB7BF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7332366" y="1899063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D4F45E-F882-436A-B9E9-56927429730D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7332366" y="2819011"/>
            <a:ext cx="589628" cy="189761"/>
          </a:xfrm>
          <a:prstGeom prst="line">
            <a:avLst/>
          </a:prstGeom>
          <a:ln w="19050">
            <a:solidFill>
              <a:srgbClr val="33CC3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1CB186-88F2-4B62-A2BE-9735BF1C26A2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7332366" y="3738959"/>
            <a:ext cx="589628" cy="189761"/>
          </a:xfrm>
          <a:prstGeom prst="line">
            <a:avLst/>
          </a:prstGeom>
          <a:ln w="19050">
            <a:solidFill>
              <a:srgbClr val="33CC3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524CF8-65B0-47F7-A36C-5F8CEBE65621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7332365" y="4658907"/>
            <a:ext cx="589628" cy="189761"/>
          </a:xfrm>
          <a:prstGeom prst="line">
            <a:avLst/>
          </a:prstGeom>
          <a:ln w="1905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E13721D-ED5F-4EF3-8AD7-442A2FD83A6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111755" y="2278584"/>
            <a:ext cx="0" cy="540427"/>
          </a:xfrm>
          <a:prstGeom prst="line">
            <a:avLst/>
          </a:prstGeom>
          <a:ln w="19050">
            <a:solidFill>
              <a:srgbClr val="33CC3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81D35CB-01CF-4DD3-BA0C-2EF175113E7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11755" y="3198532"/>
            <a:ext cx="0" cy="540427"/>
          </a:xfrm>
          <a:prstGeom prst="line">
            <a:avLst/>
          </a:prstGeom>
          <a:ln w="19050">
            <a:solidFill>
              <a:srgbClr val="33CC3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0C2525-683F-47DE-B349-0170146106E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8111754" y="4118480"/>
            <a:ext cx="1" cy="540427"/>
          </a:xfrm>
          <a:prstGeom prst="line">
            <a:avLst/>
          </a:prstGeom>
          <a:ln w="19050">
            <a:solidFill>
              <a:srgbClr val="33CC3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65DCE8F-CEDC-45BB-9FB0-82857251C4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1899062"/>
            <a:ext cx="379521" cy="37952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93E075D-3E39-46E4-9F4D-294E2600F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2819010"/>
            <a:ext cx="379521" cy="37952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B1EDC35-BF5F-47C1-81F1-C7D3434D96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0" y="3738958"/>
            <a:ext cx="379521" cy="37952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98A474A-39B9-453D-9DA6-53BED70A0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9" y="4658906"/>
            <a:ext cx="379521" cy="3795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D5CAE10-9869-4317-BE0D-F68E83170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9" y="5578851"/>
            <a:ext cx="379521" cy="37952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C971A38-5928-47DF-8C84-C0B6A86FD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1709301"/>
            <a:ext cx="379521" cy="37952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21511DA-2CE4-44CA-AC68-EFD73BAAE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2629249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C3B7FA0-534D-4591-9F19-339E8C553A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1" y="3549197"/>
            <a:ext cx="379521" cy="37952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D1AFC7B-DF2E-4CE9-A760-03CF8F4ECA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0" y="4469145"/>
            <a:ext cx="379521" cy="37952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36CB2BB-F340-4F03-9129-8AD0DB6D21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40" y="5389090"/>
            <a:ext cx="379521" cy="379521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BFAA30C-90FE-44FF-B490-5963D5DA703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9080902" y="2088822"/>
            <a:ext cx="0" cy="540427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4E6CABD-EB78-465D-BF3A-AF3C160324A8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9080902" y="3008770"/>
            <a:ext cx="0" cy="540427"/>
          </a:xfrm>
          <a:prstGeom prst="line">
            <a:avLst/>
          </a:prstGeom>
          <a:ln w="19050">
            <a:solidFill>
              <a:srgbClr val="33CC3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D5AD1F5-7799-4739-AA04-EECC68EF086F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9080901" y="3928718"/>
            <a:ext cx="1" cy="540427"/>
          </a:xfrm>
          <a:prstGeom prst="line">
            <a:avLst/>
          </a:prstGeom>
          <a:ln w="1905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211C72B-DC07-4E7B-AC0A-50D8C0571B02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>
            <a:off x="9270661" y="5578851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0E60C3D-3C11-44EC-A612-56FED6494166}"/>
              </a:ext>
            </a:extLst>
          </p:cNvPr>
          <p:cNvCxnSpPr>
            <a:stCxn id="39" idx="3"/>
            <a:endCxn id="34" idx="1"/>
          </p:cNvCxnSpPr>
          <p:nvPr/>
        </p:nvCxnSpPr>
        <p:spPr>
          <a:xfrm>
            <a:off x="9270662" y="1899062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4088AE-5A2C-4CB3-B231-C92CC707D58B}"/>
              </a:ext>
            </a:extLst>
          </p:cNvPr>
          <p:cNvCxnSpPr>
            <a:stCxn id="40" idx="3"/>
            <a:endCxn id="35" idx="1"/>
          </p:cNvCxnSpPr>
          <p:nvPr/>
        </p:nvCxnSpPr>
        <p:spPr>
          <a:xfrm>
            <a:off x="9270662" y="2819010"/>
            <a:ext cx="589628" cy="189761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A7F822B-A9DA-40E6-A56F-31EFA46E53C4}"/>
              </a:ext>
            </a:extLst>
          </p:cNvPr>
          <p:cNvCxnSpPr>
            <a:stCxn id="41" idx="3"/>
            <a:endCxn id="36" idx="1"/>
          </p:cNvCxnSpPr>
          <p:nvPr/>
        </p:nvCxnSpPr>
        <p:spPr>
          <a:xfrm>
            <a:off x="9270662" y="3738958"/>
            <a:ext cx="589628" cy="189761"/>
          </a:xfrm>
          <a:prstGeom prst="line">
            <a:avLst/>
          </a:prstGeom>
          <a:ln w="1905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CFB87A-D23D-442D-9D53-C91B90512CC0}"/>
              </a:ext>
            </a:extLst>
          </p:cNvPr>
          <p:cNvCxnSpPr>
            <a:stCxn id="42" idx="3"/>
            <a:endCxn id="37" idx="1"/>
          </p:cNvCxnSpPr>
          <p:nvPr/>
        </p:nvCxnSpPr>
        <p:spPr>
          <a:xfrm>
            <a:off x="9270661" y="4658906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1BA7881-0D66-4382-826C-18E89B2266EA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0050051" y="227858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2C89504-917A-4971-8A23-B90CD02A526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0050051" y="3198531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91B1C90-3D32-4414-9802-B1CE13A49C19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10050050" y="4118479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8CAACF3-BEAC-4E71-BF3C-DB7C69225028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6363218" y="557885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D03C5F-BAFD-4121-92D5-6DBE97969536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6363219" y="1899063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900225-361A-4B86-BBD2-DD11AE5EFED5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6363219" y="2819011"/>
            <a:ext cx="589626" cy="18976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799C1FB-CEB9-414B-B7DB-1E9E03BAF3FC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6363219" y="3738959"/>
            <a:ext cx="589626" cy="189762"/>
          </a:xfrm>
          <a:prstGeom prst="line">
            <a:avLst/>
          </a:prstGeom>
          <a:ln w="1905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69A034C-A086-498E-B297-70FF710ECAAC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6363218" y="4658907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F6989C9-D0A1-4D27-A1EC-F21A9980FE20}"/>
              </a:ext>
            </a:extLst>
          </p:cNvPr>
          <p:cNvCxnSpPr>
            <a:stCxn id="17" idx="3"/>
            <a:endCxn id="43" idx="1"/>
          </p:cNvCxnSpPr>
          <p:nvPr/>
        </p:nvCxnSpPr>
        <p:spPr>
          <a:xfrm flipV="1">
            <a:off x="8301514" y="5578851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6089D6F-FB10-47C3-A235-4F3EF6451E22}"/>
              </a:ext>
            </a:extLst>
          </p:cNvPr>
          <p:cNvCxnSpPr>
            <a:stCxn id="13" idx="3"/>
            <a:endCxn id="39" idx="1"/>
          </p:cNvCxnSpPr>
          <p:nvPr/>
        </p:nvCxnSpPr>
        <p:spPr>
          <a:xfrm flipV="1">
            <a:off x="8301515" y="1899062"/>
            <a:ext cx="589626" cy="189762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B2C928D-8A7F-47A9-B359-D189D15E48FC}"/>
              </a:ext>
            </a:extLst>
          </p:cNvPr>
          <p:cNvCxnSpPr>
            <a:stCxn id="14" idx="3"/>
            <a:endCxn id="40" idx="1"/>
          </p:cNvCxnSpPr>
          <p:nvPr/>
        </p:nvCxnSpPr>
        <p:spPr>
          <a:xfrm flipV="1">
            <a:off x="8301515" y="2819010"/>
            <a:ext cx="589626" cy="189762"/>
          </a:xfrm>
          <a:prstGeom prst="line">
            <a:avLst/>
          </a:prstGeom>
          <a:ln w="19050">
            <a:solidFill>
              <a:srgbClr val="33CC3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2AAE15-8F3C-41AB-8CB7-67B436608992}"/>
              </a:ext>
            </a:extLst>
          </p:cNvPr>
          <p:cNvCxnSpPr>
            <a:stCxn id="15" idx="3"/>
            <a:endCxn id="41" idx="1"/>
          </p:cNvCxnSpPr>
          <p:nvPr/>
        </p:nvCxnSpPr>
        <p:spPr>
          <a:xfrm flipV="1">
            <a:off x="8301515" y="3738958"/>
            <a:ext cx="589626" cy="189762"/>
          </a:xfrm>
          <a:prstGeom prst="line">
            <a:avLst/>
          </a:prstGeom>
          <a:ln w="19050">
            <a:solidFill>
              <a:srgbClr val="33CC3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8CD1731-A1C7-46F3-8CC4-02F27F64FF3E}"/>
              </a:ext>
            </a:extLst>
          </p:cNvPr>
          <p:cNvCxnSpPr>
            <a:stCxn id="16" idx="3"/>
            <a:endCxn id="42" idx="1"/>
          </p:cNvCxnSpPr>
          <p:nvPr/>
        </p:nvCxnSpPr>
        <p:spPr>
          <a:xfrm flipV="1">
            <a:off x="8301514" y="4658906"/>
            <a:ext cx="589626" cy="189762"/>
          </a:xfrm>
          <a:prstGeom prst="line">
            <a:avLst/>
          </a:prstGeom>
          <a:ln w="1905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874F878-274F-46A0-861F-45004CDFBFD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73458" y="5038429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EB98EBF-0564-4716-9ACA-D36C1137EBB2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142605" y="4848667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4166534-34F3-4DB5-9AC9-33EFB21A94C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111754" y="5038428"/>
            <a:ext cx="0" cy="540424"/>
          </a:xfrm>
          <a:prstGeom prst="line">
            <a:avLst/>
          </a:prstGeom>
          <a:ln w="1905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1261AF7-2AEE-4392-8F12-7CB7A8E1ECB5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9080901" y="4848666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EAEC424-65BB-4C8F-9A09-4B5AA0FCB63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0050050" y="5038427"/>
            <a:ext cx="0" cy="5404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3C2CDCC-6FC9-426D-BA9C-936D1F2EA35C}"/>
                  </a:ext>
                </a:extLst>
              </p:cNvPr>
              <p:cNvSpPr txBox="1"/>
              <p:nvPr/>
            </p:nvSpPr>
            <p:spPr>
              <a:xfrm>
                <a:off x="8121926" y="3928715"/>
                <a:ext cx="589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3C2CDCC-6FC9-426D-BA9C-936D1F2EA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26" y="3928715"/>
                <a:ext cx="58962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DA0934D-B51D-4BE6-9853-2039F1847CCA}"/>
                  </a:ext>
                </a:extLst>
              </p:cNvPr>
              <p:cNvSpPr txBox="1"/>
              <p:nvPr/>
            </p:nvSpPr>
            <p:spPr>
              <a:xfrm>
                <a:off x="8088881" y="3063873"/>
                <a:ext cx="589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DA0934D-B51D-4BE6-9853-2039F1847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81" y="3063873"/>
                <a:ext cx="5896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700AE94E-68F1-47E9-9717-BAFBBCCDB6E2}"/>
                  </a:ext>
                </a:extLst>
              </p:cNvPr>
              <p:cNvSpPr txBox="1"/>
              <p:nvPr/>
            </p:nvSpPr>
            <p:spPr>
              <a:xfrm>
                <a:off x="7127348" y="3790833"/>
                <a:ext cx="589626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700AE94E-68F1-47E9-9717-BAFBBCCD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348" y="3790833"/>
                <a:ext cx="589626" cy="556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750F15B-FADD-48BE-8FCD-0FC9B6814752}"/>
                  </a:ext>
                </a:extLst>
              </p:cNvPr>
              <p:cNvSpPr txBox="1"/>
              <p:nvPr/>
            </p:nvSpPr>
            <p:spPr>
              <a:xfrm>
                <a:off x="8125546" y="4809076"/>
                <a:ext cx="589626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750F15B-FADD-48BE-8FCD-0FC9B6814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546" y="4809076"/>
                <a:ext cx="589626" cy="557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5492C74-16F9-4514-A2D4-464E2357E69C}"/>
                  </a:ext>
                </a:extLst>
              </p:cNvPr>
              <p:cNvSpPr txBox="1"/>
              <p:nvPr/>
            </p:nvSpPr>
            <p:spPr>
              <a:xfrm>
                <a:off x="9130038" y="3277404"/>
                <a:ext cx="589626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5492C74-16F9-4514-A2D4-464E2357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038" y="3277404"/>
                <a:ext cx="589626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图片 107">
            <a:extLst>
              <a:ext uri="{FF2B5EF4-FFF2-40B4-BE49-F238E27FC236}">
                <a16:creationId xmlns:a16="http://schemas.microsoft.com/office/drawing/2014/main" id="{1B9DD9C6-F067-4182-804C-2ADA9E5C62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990" y="2819010"/>
            <a:ext cx="379521" cy="379521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D2FEFF0C-6FD3-4AD3-A8FB-69426E758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16" y="3551160"/>
            <a:ext cx="379521" cy="379521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42B122F3-351E-4845-8D51-ADFC136DB7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89" y="4658906"/>
            <a:ext cx="379521" cy="379521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52EB8EA2-FFB1-45A8-8B37-85F66A642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34" y="3556168"/>
            <a:ext cx="379521" cy="379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32648FE-4088-459A-910A-1EF28260D087}"/>
                  </a:ext>
                </a:extLst>
              </p:cNvPr>
              <p:cNvSpPr txBox="1"/>
              <p:nvPr/>
            </p:nvSpPr>
            <p:spPr>
              <a:xfrm>
                <a:off x="159822" y="2548796"/>
                <a:ext cx="5647907" cy="237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会收到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跳内的卫星产生的链路状态信息，即</a:t>
                </a:r>
                <a:r>
                  <a:rPr lang="zh-CN" altLang="en-US" sz="2400" b="1" dirty="0">
                    <a:solidFill>
                      <a:srgbClr val="33CC33"/>
                    </a:solidFill>
                    <a:latin typeface="Calibri" panose="020F0502020204030204"/>
                    <a:ea typeface="等线" panose="02010600030101010101" pitchFamily="2" charset="-122"/>
                  </a:rPr>
                  <a:t>绿色链路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的链路状态</a:t>
                </a:r>
                <a:endParaRPr lang="en-US" altLang="zh-CN" sz="24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685800" lvl="1" indent="-228600" defTabSz="914400"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每颗卫星：</a:t>
                </a:r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1200150" lvl="2" indent="-285750"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准确获知</a:t>
                </a: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/>
                    <a:ea typeface="等线" panose="02010600030101010101" pitchFamily="2" charset="-122"/>
                  </a:rPr>
                  <a:t>跳范围内的链路状态</a:t>
                </a:r>
                <a:endParaRPr lang="en-US" altLang="zh-CN" dirty="0">
                  <a:solidFill>
                    <a:schemeClr val="tx1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1200150" lvl="2" indent="-285750"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大致推测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/>
                    <a:ea typeface="等线" panose="02010600030101010101" pitchFamily="2" charset="-122"/>
                  </a:rPr>
                  <a:t>跳范围外的链路状态（利用卫星网络拓扑特征）</a:t>
                </a:r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32648FE-4088-459A-910A-1EF28260D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" y="2548796"/>
                <a:ext cx="5647907" cy="2372444"/>
              </a:xfrm>
              <a:prstGeom prst="rect">
                <a:avLst/>
              </a:prstGeom>
              <a:blipFill>
                <a:blip r:embed="rId10"/>
                <a:stretch>
                  <a:fillRect t="-1799" r="-1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0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48013</TotalTime>
  <Words>2140</Words>
  <Application>Microsoft Office PowerPoint</Application>
  <PresentationFormat>宽屏</PresentationFormat>
  <Paragraphs>475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NimbusRomNo9L-Regu</vt:lpstr>
      <vt:lpstr>黑体</vt:lpstr>
      <vt:lpstr>楷体</vt:lpstr>
      <vt:lpstr>Arial</vt:lpstr>
      <vt:lpstr>Calibri</vt:lpstr>
      <vt:lpstr>Calibri Light</vt:lpstr>
      <vt:lpstr>Cambria Math</vt:lpstr>
      <vt:lpstr>Wingdings</vt:lpstr>
      <vt:lpstr>等线</vt:lpstr>
      <vt:lpstr>Office 主题</vt:lpstr>
      <vt:lpstr>PowerPoint 演示文稿</vt:lpstr>
      <vt:lpstr>目录 </vt:lpstr>
      <vt:lpstr>目录 </vt:lpstr>
      <vt:lpstr>卫星网络的优势与挑战</vt:lpstr>
      <vt:lpstr>星间路由协议</vt:lpstr>
      <vt:lpstr>目录 </vt:lpstr>
      <vt:lpstr>LoFi: 主要设计</vt:lpstr>
      <vt:lpstr>LoFi: 主要设计</vt:lpstr>
      <vt:lpstr>LoFi: 主要设计</vt:lpstr>
      <vt:lpstr>LoFi: 主要设计</vt:lpstr>
      <vt:lpstr>LoFi: 模拟结果</vt:lpstr>
      <vt:lpstr>LoFi: 模拟结果（轻负载）</vt:lpstr>
      <vt:lpstr>LoFi: 模拟结果（重负载）</vt:lpstr>
      <vt:lpstr>目录 </vt:lpstr>
      <vt:lpstr>半实物仿真与模拟的区别 </vt:lpstr>
      <vt:lpstr>目录 </vt:lpstr>
      <vt:lpstr>半实物仿真系统整体架构</vt:lpstr>
      <vt:lpstr>半实物仿真系统的用户空间</vt:lpstr>
      <vt:lpstr>半实物仿真系统的用户空间</vt:lpstr>
      <vt:lpstr>半实物仿真系统的用户空间</vt:lpstr>
      <vt:lpstr>半实物仿真系统的内核空间</vt:lpstr>
      <vt:lpstr>半实物仿真系统的初步结果</vt:lpstr>
      <vt:lpstr>半实物仿真系统的下一步工作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Locksoyev S</cp:lastModifiedBy>
  <cp:revision>94</cp:revision>
  <dcterms:created xsi:type="dcterms:W3CDTF">2015-08-08T14:03:16Z</dcterms:created>
  <dcterms:modified xsi:type="dcterms:W3CDTF">2024-01-22T07:02:58Z</dcterms:modified>
</cp:coreProperties>
</file>