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0" r:id="rId1"/>
  </p:sldMasterIdLst>
  <p:notesMasterIdLst>
    <p:notesMasterId r:id="rId21"/>
  </p:notesMasterIdLst>
  <p:sldIdLst>
    <p:sldId id="451" r:id="rId2"/>
    <p:sldId id="524" r:id="rId3"/>
    <p:sldId id="523" r:id="rId4"/>
    <p:sldId id="493" r:id="rId5"/>
    <p:sldId id="494" r:id="rId6"/>
    <p:sldId id="530" r:id="rId7"/>
    <p:sldId id="541" r:id="rId8"/>
    <p:sldId id="536" r:id="rId9"/>
    <p:sldId id="537" r:id="rId10"/>
    <p:sldId id="538" r:id="rId11"/>
    <p:sldId id="539" r:id="rId12"/>
    <p:sldId id="540" r:id="rId13"/>
    <p:sldId id="514" r:id="rId14"/>
    <p:sldId id="542" r:id="rId15"/>
    <p:sldId id="544" r:id="rId16"/>
    <p:sldId id="543" r:id="rId17"/>
    <p:sldId id="545" r:id="rId18"/>
    <p:sldId id="546" r:id="rId19"/>
    <p:sldId id="484" r:id="rId20"/>
  </p:sldIdLst>
  <p:sldSz cx="12192000" cy="6858000"/>
  <p:notesSz cx="6858000" cy="9144000"/>
  <p:embeddedFontLst>
    <p:embeddedFont>
      <p:font typeface="等线" panose="02010600030101010101" pitchFamily="2" charset="-122"/>
      <p:regular r:id="rId22"/>
      <p:bold r:id="rId23"/>
    </p:embeddedFont>
    <p:embeddedFont>
      <p:font typeface="等线 Light" panose="02010600030101010101" pitchFamily="2" charset="-122"/>
      <p:regular r:id="rId24"/>
    </p:embeddedFont>
    <p:embeddedFont>
      <p:font typeface="黑体" panose="02010609060101010101" pitchFamily="49" charset="-122"/>
      <p:regular r:id="rId25"/>
    </p:embeddedFont>
    <p:embeddedFont>
      <p:font typeface="楷体" panose="02010609060101010101" pitchFamily="49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Cambria Math" panose="02040503050406030204" pitchFamily="18" charset="0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4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8EACB"/>
    <a:srgbClr val="FF00FF"/>
    <a:srgbClr val="FF7C80"/>
    <a:srgbClr val="C8D6EE"/>
    <a:srgbClr val="AFABAB"/>
    <a:srgbClr val="1F346B"/>
    <a:srgbClr val="7CA4E0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1107" autoAdjust="0"/>
  </p:normalViewPr>
  <p:slideViewPr>
    <p:cSldViewPr snapToGrid="0">
      <p:cViewPr varScale="1">
        <p:scale>
          <a:sx n="86" d="100"/>
          <a:sy n="86" d="100"/>
        </p:scale>
        <p:origin x="832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050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162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064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57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解释右图：参考文献中，不同规模的星座从</a:t>
            </a:r>
            <a:r>
              <a:rPr lang="en-US" altLang="zh-CN" dirty="0"/>
              <a:t>DC</a:t>
            </a:r>
            <a:r>
              <a:rPr lang="zh-CN" altLang="en-US" dirty="0"/>
              <a:t>到法兰克福的传播时延的</a:t>
            </a:r>
            <a:r>
              <a:rPr lang="en-US" altLang="zh-CN" dirty="0"/>
              <a:t>CDF</a:t>
            </a:r>
          </a:p>
          <a:p>
            <a:r>
              <a:rPr lang="en-US" altLang="zh-CN" dirty="0"/>
              <a:t>c-latency: </a:t>
            </a:r>
            <a:r>
              <a:rPr lang="zh-CN" altLang="en-US" dirty="0"/>
              <a:t>光速    </a:t>
            </a:r>
            <a:r>
              <a:rPr lang="en-US" altLang="zh-CN" dirty="0"/>
              <a:t>f-latency: </a:t>
            </a:r>
            <a:r>
              <a:rPr lang="zh-CN" altLang="en-US" dirty="0"/>
              <a:t>直线光缆的理论时延    </a:t>
            </a:r>
            <a:r>
              <a:rPr lang="en-US" altLang="zh-CN" dirty="0"/>
              <a:t>Hib...</a:t>
            </a:r>
            <a:r>
              <a:rPr lang="zh-CN" altLang="en-US" dirty="0"/>
              <a:t>：跨大西洋光缆   </a:t>
            </a:r>
            <a:r>
              <a:rPr lang="en-US" altLang="zh-CN" dirty="0"/>
              <a:t>HFT: </a:t>
            </a:r>
            <a:r>
              <a:rPr lang="zh-CN" altLang="en-US" dirty="0"/>
              <a:t>高频交易  金融领域专线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6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确定性邻居关系：</a:t>
            </a:r>
            <a:r>
              <a:rPr lang="en-US" altLang="zh-CN" dirty="0"/>
              <a:t>Satellites know the existence of ISLs and other satellites, but do not know the connectivity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89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85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9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88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233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100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77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50" y="133075"/>
            <a:ext cx="2789791" cy="7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87610"/>
            <a:ext cx="7646504" cy="897194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984804"/>
            <a:ext cx="11241156" cy="513915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>
                <a:latin typeface="楷体" panose="02010609060101010101" pitchFamily="49" charset="-122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>
            <a:cxnSpLocks/>
          </p:cNvCxnSpPr>
          <p:nvPr userDrawn="1"/>
        </p:nvCxnSpPr>
        <p:spPr>
          <a:xfrm>
            <a:off x="0" y="91417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2024/1/28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2024/1/28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0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041365" y="1213111"/>
            <a:ext cx="10109268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学期总结</a:t>
            </a:r>
            <a:r>
              <a:rPr lang="en-US" altLang="zh-CN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</a:p>
          <a:p>
            <a:pPr>
              <a:lnSpc>
                <a:spcPct val="150000"/>
              </a:lnSpc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轻量化链路状态星间路由协议：</a:t>
            </a:r>
            <a:endParaRPr lang="en-US" altLang="zh-CN" sz="4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</a:rPr>
              <a:t>仿真平台中的设计与实现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866512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单乾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CFE1-BD65-438D-A8ED-3ECDA07B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模拟平台中的协议整体框架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5BCBC8-931D-4E73-9F7F-D3FD49EE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60A2C7F7-AECC-444D-9271-DB2C2650B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1773" y="3625153"/>
            <a:ext cx="340021" cy="340021"/>
          </a:xfrm>
          <a:prstGeom prst="rect">
            <a:avLst/>
          </a:prstGeom>
        </p:spPr>
      </p:pic>
      <p:cxnSp>
        <p:nvCxnSpPr>
          <p:cNvPr id="7" name="直线连接符 99">
            <a:extLst>
              <a:ext uri="{FF2B5EF4-FFF2-40B4-BE49-F238E27FC236}">
                <a16:creationId xmlns:a16="http://schemas.microsoft.com/office/drawing/2014/main" id="{A4B2F307-E0EF-44DA-B1CE-D1EBA514C6D6}"/>
              </a:ext>
            </a:extLst>
          </p:cNvPr>
          <p:cNvCxnSpPr>
            <a:cxnSpLocks/>
          </p:cNvCxnSpPr>
          <p:nvPr/>
        </p:nvCxnSpPr>
        <p:spPr>
          <a:xfrm>
            <a:off x="10515378" y="2374780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86">
            <a:extLst>
              <a:ext uri="{FF2B5EF4-FFF2-40B4-BE49-F238E27FC236}">
                <a16:creationId xmlns:a16="http://schemas.microsoft.com/office/drawing/2014/main" id="{5E490D3E-22EB-4A75-A599-FE2ED72F7743}"/>
              </a:ext>
            </a:extLst>
          </p:cNvPr>
          <p:cNvCxnSpPr>
            <a:cxnSpLocks/>
          </p:cNvCxnSpPr>
          <p:nvPr/>
        </p:nvCxnSpPr>
        <p:spPr>
          <a:xfrm>
            <a:off x="11765928" y="3367202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2">
            <a:extLst>
              <a:ext uri="{FF2B5EF4-FFF2-40B4-BE49-F238E27FC236}">
                <a16:creationId xmlns:a16="http://schemas.microsoft.com/office/drawing/2014/main" id="{A663226B-C5CE-44F5-814A-B1E3EAB61401}"/>
              </a:ext>
            </a:extLst>
          </p:cNvPr>
          <p:cNvCxnSpPr>
            <a:cxnSpLocks/>
          </p:cNvCxnSpPr>
          <p:nvPr/>
        </p:nvCxnSpPr>
        <p:spPr>
          <a:xfrm>
            <a:off x="11756042" y="2374780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形 9">
            <a:extLst>
              <a:ext uri="{FF2B5EF4-FFF2-40B4-BE49-F238E27FC236}">
                <a16:creationId xmlns:a16="http://schemas.microsoft.com/office/drawing/2014/main" id="{B1FD7980-CD77-4096-A122-D5C47EA73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6279" y="1612306"/>
            <a:ext cx="340021" cy="340021"/>
          </a:xfrm>
          <a:prstGeom prst="rect">
            <a:avLst/>
          </a:prstGeom>
        </p:spPr>
      </p:pic>
      <p:sp>
        <p:nvSpPr>
          <p:cNvPr id="11" name="矩形标注 18">
            <a:extLst>
              <a:ext uri="{FF2B5EF4-FFF2-40B4-BE49-F238E27FC236}">
                <a16:creationId xmlns:a16="http://schemas.microsoft.com/office/drawing/2014/main" id="{246759C5-28F4-4CD7-ACC8-159F51FCB241}"/>
              </a:ext>
            </a:extLst>
          </p:cNvPr>
          <p:cNvSpPr/>
          <p:nvPr/>
        </p:nvSpPr>
        <p:spPr>
          <a:xfrm>
            <a:off x="4242603" y="1087215"/>
            <a:ext cx="4564558" cy="3328324"/>
          </a:xfrm>
          <a:prstGeom prst="wedgeRectCallout">
            <a:avLst>
              <a:gd name="adj1" fmla="val 56456"/>
              <a:gd name="adj2" fmla="val 31025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BAC20FF5-760B-4959-8D46-6A2539BF289E}"/>
              </a:ext>
            </a:extLst>
          </p:cNvPr>
          <p:cNvSpPr/>
          <p:nvPr/>
        </p:nvSpPr>
        <p:spPr>
          <a:xfrm>
            <a:off x="4166403" y="5021383"/>
            <a:ext cx="7855218" cy="1200814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6">
            <a:extLst>
              <a:ext uri="{FF2B5EF4-FFF2-40B4-BE49-F238E27FC236}">
                <a16:creationId xmlns:a16="http://schemas.microsoft.com/office/drawing/2014/main" id="{6DB27ABE-23CE-42A3-88A9-D8E61E46A3CF}"/>
              </a:ext>
            </a:extLst>
          </p:cNvPr>
          <p:cNvSpPr/>
          <p:nvPr/>
        </p:nvSpPr>
        <p:spPr>
          <a:xfrm>
            <a:off x="4166403" y="1011020"/>
            <a:ext cx="7855218" cy="364356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7">
            <a:extLst>
              <a:ext uri="{FF2B5EF4-FFF2-40B4-BE49-F238E27FC236}">
                <a16:creationId xmlns:a16="http://schemas.microsoft.com/office/drawing/2014/main" id="{E5115600-08F4-452F-976B-EBD1D7D47D06}"/>
              </a:ext>
            </a:extLst>
          </p:cNvPr>
          <p:cNvSpPr/>
          <p:nvPr/>
        </p:nvSpPr>
        <p:spPr>
          <a:xfrm>
            <a:off x="9576107" y="5476849"/>
            <a:ext cx="2322000" cy="37042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空间位置计算</a:t>
            </a:r>
          </a:p>
        </p:txBody>
      </p:sp>
      <p:sp>
        <p:nvSpPr>
          <p:cNvPr id="15" name="圆角矩形 11">
            <a:extLst>
              <a:ext uri="{FF2B5EF4-FFF2-40B4-BE49-F238E27FC236}">
                <a16:creationId xmlns:a16="http://schemas.microsoft.com/office/drawing/2014/main" id="{5B57E3C2-B35A-45CC-8895-EF37009DBC7F}"/>
              </a:ext>
            </a:extLst>
          </p:cNvPr>
          <p:cNvSpPr/>
          <p:nvPr/>
        </p:nvSpPr>
        <p:spPr>
          <a:xfrm>
            <a:off x="8013425" y="5115118"/>
            <a:ext cx="1246937" cy="103000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外部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控制程序</a:t>
            </a:r>
            <a:endParaRPr lang="en-US" altLang="zh-CN" sz="1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6">
            <a:extLst>
              <a:ext uri="{FF2B5EF4-FFF2-40B4-BE49-F238E27FC236}">
                <a16:creationId xmlns:a16="http://schemas.microsoft.com/office/drawing/2014/main" id="{3E255B08-AED5-41FC-95B1-0A75F6180A1D}"/>
              </a:ext>
            </a:extLst>
          </p:cNvPr>
          <p:cNvSpPr/>
          <p:nvPr/>
        </p:nvSpPr>
        <p:spPr>
          <a:xfrm>
            <a:off x="4332139" y="4192103"/>
            <a:ext cx="4407666" cy="396751"/>
          </a:xfrm>
          <a:prstGeom prst="roundRect">
            <a:avLst>
              <a:gd name="adj" fmla="val 0"/>
            </a:avLst>
          </a:prstGeom>
          <a:solidFill>
            <a:srgbClr val="ED7D31"/>
          </a:solidFill>
          <a:ln w="0">
            <a:solidFill>
              <a:srgbClr val="D627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虚拟网卡组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DA971D-2F71-4B0E-9F8F-7FB457BC838D}"/>
              </a:ext>
            </a:extLst>
          </p:cNvPr>
          <p:cNvSpPr txBox="1"/>
          <p:nvPr/>
        </p:nvSpPr>
        <p:spPr>
          <a:xfrm rot="16200000">
            <a:off x="4520436" y="5205352"/>
            <a:ext cx="461665" cy="83825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宿主机</a:t>
            </a:r>
          </a:p>
        </p:txBody>
      </p:sp>
      <p:cxnSp>
        <p:nvCxnSpPr>
          <p:cNvPr id="18" name="直线连接符 230">
            <a:extLst>
              <a:ext uri="{FF2B5EF4-FFF2-40B4-BE49-F238E27FC236}">
                <a16:creationId xmlns:a16="http://schemas.microsoft.com/office/drawing/2014/main" id="{7D1989F6-7C92-4463-A755-124240FA9BBB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9523094" y="1797666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DD04A3DD-57BF-4AB2-8352-E03D5BF4313D}"/>
              </a:ext>
            </a:extLst>
          </p:cNvPr>
          <p:cNvSpPr txBox="1"/>
          <p:nvPr/>
        </p:nvSpPr>
        <p:spPr>
          <a:xfrm>
            <a:off x="10978546" y="4086952"/>
            <a:ext cx="1135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网桥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FCF9B3-2D55-4283-9A1E-EE049F93007F}"/>
              </a:ext>
            </a:extLst>
          </p:cNvPr>
          <p:cNvSpPr/>
          <p:nvPr/>
        </p:nvSpPr>
        <p:spPr>
          <a:xfrm>
            <a:off x="9422584" y="174741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F743178-DAB6-4CE1-9627-174EBBCBFA39}"/>
              </a:ext>
            </a:extLst>
          </p:cNvPr>
          <p:cNvSpPr txBox="1"/>
          <p:nvPr/>
        </p:nvSpPr>
        <p:spPr>
          <a:xfrm>
            <a:off x="8765541" y="3886140"/>
            <a:ext cx="115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kumimoji="1" lang="zh-CN" altLang="en-US" sz="1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B5E851-EF47-46A2-9E75-4DF817B143D4}"/>
              </a:ext>
            </a:extLst>
          </p:cNvPr>
          <p:cNvSpPr txBox="1"/>
          <p:nvPr/>
        </p:nvSpPr>
        <p:spPr>
          <a:xfrm>
            <a:off x="10169204" y="4089388"/>
            <a:ext cx="921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虚拟网卡</a:t>
            </a:r>
          </a:p>
        </p:txBody>
      </p:sp>
      <p:cxnSp>
        <p:nvCxnSpPr>
          <p:cNvPr id="23" name="曲线连接符 314">
            <a:extLst>
              <a:ext uri="{FF2B5EF4-FFF2-40B4-BE49-F238E27FC236}">
                <a16:creationId xmlns:a16="http://schemas.microsoft.com/office/drawing/2014/main" id="{644357E6-9819-43D8-B5F7-ED191F4B1E5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156734" y="3827596"/>
            <a:ext cx="316875" cy="31281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线连接符 316">
            <a:extLst>
              <a:ext uri="{FF2B5EF4-FFF2-40B4-BE49-F238E27FC236}">
                <a16:creationId xmlns:a16="http://schemas.microsoft.com/office/drawing/2014/main" id="{C645A016-7E88-4A9B-BE3F-28DDEE3DFEC8}"/>
              </a:ext>
            </a:extLst>
          </p:cNvPr>
          <p:cNvCxnSpPr>
            <a:cxnSpLocks/>
            <a:stCxn id="71" idx="2"/>
          </p:cNvCxnSpPr>
          <p:nvPr/>
        </p:nvCxnSpPr>
        <p:spPr>
          <a:xfrm rot="5400000">
            <a:off x="10469687" y="3892597"/>
            <a:ext cx="293529" cy="196591"/>
          </a:xfrm>
          <a:prstGeom prst="curvedConnector3">
            <a:avLst>
              <a:gd name="adj1" fmla="val 44808"/>
            </a:avLst>
          </a:prstGeom>
          <a:ln w="12700">
            <a:solidFill>
              <a:schemeClr val="tx1"/>
            </a:solidFill>
            <a:prstDash val="sys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6948FA7-6CCE-44C0-A3A9-EA2ED0CD96E2}"/>
              </a:ext>
            </a:extLst>
          </p:cNvPr>
          <p:cNvSpPr/>
          <p:nvPr/>
        </p:nvSpPr>
        <p:spPr>
          <a:xfrm>
            <a:off x="10262134" y="174358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6" name="图片 25" descr="图标&#10;&#10;描述已自动生成">
            <a:extLst>
              <a:ext uri="{FF2B5EF4-FFF2-40B4-BE49-F238E27FC236}">
                <a16:creationId xmlns:a16="http://schemas.microsoft.com/office/drawing/2014/main" id="{FB44E775-C749-4053-BBB7-C3425B25E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168" y="1644715"/>
            <a:ext cx="307612" cy="307612"/>
          </a:xfrm>
          <a:prstGeom prst="rect">
            <a:avLst/>
          </a:prstGeom>
        </p:spPr>
      </p:pic>
      <p:cxnSp>
        <p:nvCxnSpPr>
          <p:cNvPr id="27" name="直线连接符 43">
            <a:extLst>
              <a:ext uri="{FF2B5EF4-FFF2-40B4-BE49-F238E27FC236}">
                <a16:creationId xmlns:a16="http://schemas.microsoft.com/office/drawing/2014/main" id="{C0009BCB-8C68-4532-88D8-C916E0FDBAE2}"/>
              </a:ext>
            </a:extLst>
          </p:cNvPr>
          <p:cNvCxnSpPr>
            <a:cxnSpLocks/>
          </p:cNvCxnSpPr>
          <p:nvPr/>
        </p:nvCxnSpPr>
        <p:spPr>
          <a:xfrm flipH="1">
            <a:off x="10024218" y="1797666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51">
            <a:extLst>
              <a:ext uri="{FF2B5EF4-FFF2-40B4-BE49-F238E27FC236}">
                <a16:creationId xmlns:a16="http://schemas.microsoft.com/office/drawing/2014/main" id="{DEFEB6CD-2972-44A3-93FF-F3E361B0D810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10766435" y="1797666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9EDDDBC-BE5C-4916-A3B5-1F1C4E947CE5}"/>
              </a:ext>
            </a:extLst>
          </p:cNvPr>
          <p:cNvSpPr/>
          <p:nvPr/>
        </p:nvSpPr>
        <p:spPr>
          <a:xfrm>
            <a:off x="10665925" y="174741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409834F-AE1F-4D83-8E26-F3D2F240E5AB}"/>
              </a:ext>
            </a:extLst>
          </p:cNvPr>
          <p:cNvSpPr/>
          <p:nvPr/>
        </p:nvSpPr>
        <p:spPr>
          <a:xfrm>
            <a:off x="11509402" y="175346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 descr="图标&#10;&#10;描述已自动生成">
            <a:extLst>
              <a:ext uri="{FF2B5EF4-FFF2-40B4-BE49-F238E27FC236}">
                <a16:creationId xmlns:a16="http://schemas.microsoft.com/office/drawing/2014/main" id="{7073BAA3-18B1-41BC-B04B-E48FD64BB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8226" y="1640029"/>
            <a:ext cx="307612" cy="307612"/>
          </a:xfrm>
          <a:prstGeom prst="rect">
            <a:avLst/>
          </a:prstGeom>
        </p:spPr>
      </p:pic>
      <p:cxnSp>
        <p:nvCxnSpPr>
          <p:cNvPr id="32" name="直线连接符 57">
            <a:extLst>
              <a:ext uri="{FF2B5EF4-FFF2-40B4-BE49-F238E27FC236}">
                <a16:creationId xmlns:a16="http://schemas.microsoft.com/office/drawing/2014/main" id="{477CE8A3-C764-4464-84D4-A0C7AFC66C66}"/>
              </a:ext>
            </a:extLst>
          </p:cNvPr>
          <p:cNvCxnSpPr>
            <a:cxnSpLocks/>
          </p:cNvCxnSpPr>
          <p:nvPr/>
        </p:nvCxnSpPr>
        <p:spPr>
          <a:xfrm flipH="1">
            <a:off x="11272586" y="1797090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形 32">
            <a:extLst>
              <a:ext uri="{FF2B5EF4-FFF2-40B4-BE49-F238E27FC236}">
                <a16:creationId xmlns:a16="http://schemas.microsoft.com/office/drawing/2014/main" id="{8380173F-4368-432B-8DF6-97EB6C74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8145" y="1633706"/>
            <a:ext cx="340021" cy="340021"/>
          </a:xfrm>
          <a:prstGeom prst="rect">
            <a:avLst/>
          </a:prstGeom>
        </p:spPr>
      </p:pic>
      <p:pic>
        <p:nvPicPr>
          <p:cNvPr id="34" name="图形 33">
            <a:extLst>
              <a:ext uri="{FF2B5EF4-FFF2-40B4-BE49-F238E27FC236}">
                <a16:creationId xmlns:a16="http://schemas.microsoft.com/office/drawing/2014/main" id="{760B114E-DD68-4FD1-BB57-2D3EF64BD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7098" y="1633706"/>
            <a:ext cx="340021" cy="340021"/>
          </a:xfrm>
          <a:prstGeom prst="rect">
            <a:avLst/>
          </a:prstGeom>
        </p:spPr>
      </p:pic>
      <p:pic>
        <p:nvPicPr>
          <p:cNvPr id="35" name="图形 34">
            <a:extLst>
              <a:ext uri="{FF2B5EF4-FFF2-40B4-BE49-F238E27FC236}">
                <a16:creationId xmlns:a16="http://schemas.microsoft.com/office/drawing/2014/main" id="{8EE399EE-E90D-4735-A456-D62E83453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87097" y="2638619"/>
            <a:ext cx="340021" cy="340021"/>
          </a:xfrm>
          <a:prstGeom prst="rect">
            <a:avLst/>
          </a:prstGeom>
        </p:spPr>
      </p:pic>
      <p:pic>
        <p:nvPicPr>
          <p:cNvPr id="36" name="图形 35">
            <a:extLst>
              <a:ext uri="{FF2B5EF4-FFF2-40B4-BE49-F238E27FC236}">
                <a16:creationId xmlns:a16="http://schemas.microsoft.com/office/drawing/2014/main" id="{684E9132-6E56-40D7-A192-BC82C7F17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90975" y="3625153"/>
            <a:ext cx="340021" cy="340021"/>
          </a:xfrm>
          <a:prstGeom prst="rect">
            <a:avLst/>
          </a:prstGeom>
        </p:spPr>
      </p:pic>
      <p:pic>
        <p:nvPicPr>
          <p:cNvPr id="37" name="图片 36" descr="图标&#10;&#10;描述已自动生成">
            <a:extLst>
              <a:ext uri="{FF2B5EF4-FFF2-40B4-BE49-F238E27FC236}">
                <a16:creationId xmlns:a16="http://schemas.microsoft.com/office/drawing/2014/main" id="{12BFED9C-F129-47EA-BC30-0D7E51576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236" y="2162274"/>
            <a:ext cx="307612" cy="307612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F299FB38-669F-4181-9609-F4F4D3118395}"/>
              </a:ext>
            </a:extLst>
          </p:cNvPr>
          <p:cNvSpPr/>
          <p:nvPr/>
        </p:nvSpPr>
        <p:spPr>
          <a:xfrm>
            <a:off x="11705787" y="1957165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AFCB8E-1074-41CB-BF4C-F78657EB4E18}"/>
              </a:ext>
            </a:extLst>
          </p:cNvPr>
          <p:cNvSpPr/>
          <p:nvPr/>
        </p:nvSpPr>
        <p:spPr>
          <a:xfrm>
            <a:off x="11705787" y="2599425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线连接符 78">
            <a:extLst>
              <a:ext uri="{FF2B5EF4-FFF2-40B4-BE49-F238E27FC236}">
                <a16:creationId xmlns:a16="http://schemas.microsoft.com/office/drawing/2014/main" id="{8CE486EF-E091-4014-A3E4-D5AEA9207449}"/>
              </a:ext>
            </a:extLst>
          </p:cNvPr>
          <p:cNvCxnSpPr>
            <a:cxnSpLocks/>
          </p:cNvCxnSpPr>
          <p:nvPr/>
        </p:nvCxnSpPr>
        <p:spPr>
          <a:xfrm>
            <a:off x="11756042" y="2045424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21D144CF-87F3-4CA7-8E83-ABDDC071EB4A}"/>
              </a:ext>
            </a:extLst>
          </p:cNvPr>
          <p:cNvSpPr/>
          <p:nvPr/>
        </p:nvSpPr>
        <p:spPr>
          <a:xfrm>
            <a:off x="11710073" y="295342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2" name="图片 41" descr="图标&#10;&#10;描述已自动生成">
            <a:extLst>
              <a:ext uri="{FF2B5EF4-FFF2-40B4-BE49-F238E27FC236}">
                <a16:creationId xmlns:a16="http://schemas.microsoft.com/office/drawing/2014/main" id="{96CDCC0E-6795-4DD5-9CC5-EFCF673E60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6377" y="3148359"/>
            <a:ext cx="307612" cy="307612"/>
          </a:xfrm>
          <a:prstGeom prst="rect">
            <a:avLst/>
          </a:prstGeom>
        </p:spPr>
      </p:pic>
      <p:cxnSp>
        <p:nvCxnSpPr>
          <p:cNvPr id="43" name="直线连接符 85">
            <a:extLst>
              <a:ext uri="{FF2B5EF4-FFF2-40B4-BE49-F238E27FC236}">
                <a16:creationId xmlns:a16="http://schemas.microsoft.com/office/drawing/2014/main" id="{FDA34536-4D5E-4941-B594-1FBDC1B22D50}"/>
              </a:ext>
            </a:extLst>
          </p:cNvPr>
          <p:cNvCxnSpPr>
            <a:cxnSpLocks/>
          </p:cNvCxnSpPr>
          <p:nvPr/>
        </p:nvCxnSpPr>
        <p:spPr>
          <a:xfrm>
            <a:off x="11763865" y="3055308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765D07C8-1ECA-46F0-8F1E-43941AB8F42C}"/>
              </a:ext>
            </a:extLst>
          </p:cNvPr>
          <p:cNvSpPr/>
          <p:nvPr/>
        </p:nvSpPr>
        <p:spPr>
          <a:xfrm>
            <a:off x="11710730" y="3609734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D5A6E38A-CDA0-437D-98C8-6BD0817EC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489" y="2638619"/>
            <a:ext cx="340021" cy="340021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5A09D819-D156-45AB-9373-E1828F2C0C7B}"/>
              </a:ext>
            </a:extLst>
          </p:cNvPr>
          <p:cNvSpPr/>
          <p:nvPr/>
        </p:nvSpPr>
        <p:spPr>
          <a:xfrm>
            <a:off x="10462243" y="192347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9BE4699-AB30-400E-817F-C413F2628317}"/>
              </a:ext>
            </a:extLst>
          </p:cNvPr>
          <p:cNvSpPr/>
          <p:nvPr/>
        </p:nvSpPr>
        <p:spPr>
          <a:xfrm>
            <a:off x="10462243" y="2599425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8" name="图片 47" descr="图标&#10;&#10;描述已自动生成">
            <a:extLst>
              <a:ext uri="{FF2B5EF4-FFF2-40B4-BE49-F238E27FC236}">
                <a16:creationId xmlns:a16="http://schemas.microsoft.com/office/drawing/2014/main" id="{00253D3F-5006-485E-9B36-53CC7AC07E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9884" y="2147795"/>
            <a:ext cx="307612" cy="307612"/>
          </a:xfrm>
          <a:prstGeom prst="rect">
            <a:avLst/>
          </a:prstGeom>
        </p:spPr>
      </p:pic>
      <p:cxnSp>
        <p:nvCxnSpPr>
          <p:cNvPr id="49" name="直线连接符 98">
            <a:extLst>
              <a:ext uri="{FF2B5EF4-FFF2-40B4-BE49-F238E27FC236}">
                <a16:creationId xmlns:a16="http://schemas.microsoft.com/office/drawing/2014/main" id="{C6EF6967-220B-4AD6-B877-D55D556AB96B}"/>
              </a:ext>
            </a:extLst>
          </p:cNvPr>
          <p:cNvCxnSpPr>
            <a:cxnSpLocks/>
          </p:cNvCxnSpPr>
          <p:nvPr/>
        </p:nvCxnSpPr>
        <p:spPr>
          <a:xfrm>
            <a:off x="10512498" y="2023982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00">
            <a:extLst>
              <a:ext uri="{FF2B5EF4-FFF2-40B4-BE49-F238E27FC236}">
                <a16:creationId xmlns:a16="http://schemas.microsoft.com/office/drawing/2014/main" id="{12E9753E-91CC-484D-B646-D81D5446E9EC}"/>
              </a:ext>
            </a:extLst>
          </p:cNvPr>
          <p:cNvCxnSpPr>
            <a:cxnSpLocks/>
          </p:cNvCxnSpPr>
          <p:nvPr/>
        </p:nvCxnSpPr>
        <p:spPr>
          <a:xfrm>
            <a:off x="10513807" y="3352936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7E64103A-2760-47DA-BCB1-2AF4E2FA94E7}"/>
              </a:ext>
            </a:extLst>
          </p:cNvPr>
          <p:cNvSpPr/>
          <p:nvPr/>
        </p:nvSpPr>
        <p:spPr>
          <a:xfrm>
            <a:off x="10460672" y="290162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67B9A5-02A2-4E22-92F4-B23DC2E9FD26}"/>
              </a:ext>
            </a:extLst>
          </p:cNvPr>
          <p:cNvSpPr/>
          <p:nvPr/>
        </p:nvSpPr>
        <p:spPr>
          <a:xfrm>
            <a:off x="10460672" y="357758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3" name="图片 52" descr="图标&#10;&#10;描述已自动生成">
            <a:extLst>
              <a:ext uri="{FF2B5EF4-FFF2-40B4-BE49-F238E27FC236}">
                <a16:creationId xmlns:a16="http://schemas.microsoft.com/office/drawing/2014/main" id="{3827DA6D-DFDC-4D86-A661-D86AE74DD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313" y="3125951"/>
            <a:ext cx="307612" cy="307612"/>
          </a:xfrm>
          <a:prstGeom prst="rect">
            <a:avLst/>
          </a:prstGeom>
        </p:spPr>
      </p:pic>
      <p:cxnSp>
        <p:nvCxnSpPr>
          <p:cNvPr id="54" name="直线连接符 104">
            <a:extLst>
              <a:ext uri="{FF2B5EF4-FFF2-40B4-BE49-F238E27FC236}">
                <a16:creationId xmlns:a16="http://schemas.microsoft.com/office/drawing/2014/main" id="{03DE223C-856D-4753-8367-B9FBBCAFEE05}"/>
              </a:ext>
            </a:extLst>
          </p:cNvPr>
          <p:cNvCxnSpPr>
            <a:cxnSpLocks/>
          </p:cNvCxnSpPr>
          <p:nvPr/>
        </p:nvCxnSpPr>
        <p:spPr>
          <a:xfrm>
            <a:off x="10510927" y="3002138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形 54">
            <a:extLst>
              <a:ext uri="{FF2B5EF4-FFF2-40B4-BE49-F238E27FC236}">
                <a16:creationId xmlns:a16="http://schemas.microsoft.com/office/drawing/2014/main" id="{044AA29C-4D75-4C90-95F2-E5B895CB6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6127" y="2632496"/>
            <a:ext cx="340021" cy="340021"/>
          </a:xfrm>
          <a:prstGeom prst="rect">
            <a:avLst/>
          </a:prstGeom>
        </p:spPr>
      </p:pic>
      <p:pic>
        <p:nvPicPr>
          <p:cNvPr id="56" name="图形 55">
            <a:extLst>
              <a:ext uri="{FF2B5EF4-FFF2-40B4-BE49-F238E27FC236}">
                <a16:creationId xmlns:a16="http://schemas.microsoft.com/office/drawing/2014/main" id="{9A441B31-9A60-44C4-9384-AE6DB7A4E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0005" y="3619030"/>
            <a:ext cx="340021" cy="340021"/>
          </a:xfrm>
          <a:prstGeom prst="rect">
            <a:avLst/>
          </a:prstGeom>
        </p:spPr>
      </p:pic>
      <p:pic>
        <p:nvPicPr>
          <p:cNvPr id="57" name="图片 56" descr="图标&#10;&#10;描述已自动生成">
            <a:extLst>
              <a:ext uri="{FF2B5EF4-FFF2-40B4-BE49-F238E27FC236}">
                <a16:creationId xmlns:a16="http://schemas.microsoft.com/office/drawing/2014/main" id="{40C26667-B2C0-4CB4-8003-5347CB3BF0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266" y="2156151"/>
            <a:ext cx="307612" cy="307612"/>
          </a:xfrm>
          <a:prstGeom prst="rect">
            <a:avLst/>
          </a:prstGeom>
        </p:spPr>
      </p:pic>
      <p:sp>
        <p:nvSpPr>
          <p:cNvPr id="58" name="矩形 57">
            <a:extLst>
              <a:ext uri="{FF2B5EF4-FFF2-40B4-BE49-F238E27FC236}">
                <a16:creationId xmlns:a16="http://schemas.microsoft.com/office/drawing/2014/main" id="{F292A28B-E926-460D-95F2-F4ED1E93E1C6}"/>
              </a:ext>
            </a:extLst>
          </p:cNvPr>
          <p:cNvSpPr/>
          <p:nvPr/>
        </p:nvSpPr>
        <p:spPr>
          <a:xfrm>
            <a:off x="9234817" y="1921384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6F507A9-7E10-4D79-89E3-A7C9401DE38B}"/>
              </a:ext>
            </a:extLst>
          </p:cNvPr>
          <p:cNvSpPr/>
          <p:nvPr/>
        </p:nvSpPr>
        <p:spPr>
          <a:xfrm>
            <a:off x="9234817" y="259330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0" name="直线连接符 115">
            <a:extLst>
              <a:ext uri="{FF2B5EF4-FFF2-40B4-BE49-F238E27FC236}">
                <a16:creationId xmlns:a16="http://schemas.microsoft.com/office/drawing/2014/main" id="{E94497FF-0B15-494E-A9D9-A2DD08B9F5EB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9285072" y="2021894"/>
            <a:ext cx="0" cy="251106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06A4E1ED-2BEB-47E9-9FF2-B6B12EC72C6B}"/>
              </a:ext>
            </a:extLst>
          </p:cNvPr>
          <p:cNvSpPr/>
          <p:nvPr/>
        </p:nvSpPr>
        <p:spPr>
          <a:xfrm>
            <a:off x="9239103" y="294729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2" name="图片 61" descr="图标&#10;&#10;描述已自动生成">
            <a:extLst>
              <a:ext uri="{FF2B5EF4-FFF2-40B4-BE49-F238E27FC236}">
                <a16:creationId xmlns:a16="http://schemas.microsoft.com/office/drawing/2014/main" id="{CDF38751-DCC2-4D1E-9011-61C4CC5A9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5407" y="3142236"/>
            <a:ext cx="307612" cy="307612"/>
          </a:xfrm>
          <a:prstGeom prst="rect">
            <a:avLst/>
          </a:prstGeom>
        </p:spPr>
      </p:pic>
      <p:cxnSp>
        <p:nvCxnSpPr>
          <p:cNvPr id="63" name="直线连接符 118">
            <a:extLst>
              <a:ext uri="{FF2B5EF4-FFF2-40B4-BE49-F238E27FC236}">
                <a16:creationId xmlns:a16="http://schemas.microsoft.com/office/drawing/2014/main" id="{ACB1CE96-386C-4BE5-B2A1-DA544F715950}"/>
              </a:ext>
            </a:extLst>
          </p:cNvPr>
          <p:cNvCxnSpPr>
            <a:cxnSpLocks/>
          </p:cNvCxnSpPr>
          <p:nvPr/>
        </p:nvCxnSpPr>
        <p:spPr>
          <a:xfrm>
            <a:off x="9292895" y="3049185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63B79B7D-2DC9-4E6E-B970-EFCE0A97F7FF}"/>
              </a:ext>
            </a:extLst>
          </p:cNvPr>
          <p:cNvSpPr/>
          <p:nvPr/>
        </p:nvSpPr>
        <p:spPr>
          <a:xfrm>
            <a:off x="9239760" y="3603611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65" name="直线连接符 121">
            <a:extLst>
              <a:ext uri="{FF2B5EF4-FFF2-40B4-BE49-F238E27FC236}">
                <a16:creationId xmlns:a16="http://schemas.microsoft.com/office/drawing/2014/main" id="{BCFB9B96-4167-4B07-B8FA-B1B86DD70795}"/>
              </a:ext>
            </a:extLst>
          </p:cNvPr>
          <p:cNvCxnSpPr>
            <a:cxnSpLocks/>
            <a:endCxn id="66" idx="3"/>
          </p:cNvCxnSpPr>
          <p:nvPr/>
        </p:nvCxnSpPr>
        <p:spPr>
          <a:xfrm flipH="1">
            <a:off x="10765001" y="2805277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47D0D9F-8643-43A3-97F1-2B8A93D277C2}"/>
              </a:ext>
            </a:extLst>
          </p:cNvPr>
          <p:cNvSpPr/>
          <p:nvPr/>
        </p:nvSpPr>
        <p:spPr>
          <a:xfrm>
            <a:off x="10664491" y="275502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71F465C-4B74-46E6-955B-EBEA4742CEAD}"/>
              </a:ext>
            </a:extLst>
          </p:cNvPr>
          <p:cNvSpPr/>
          <p:nvPr/>
        </p:nvSpPr>
        <p:spPr>
          <a:xfrm>
            <a:off x="11507968" y="276107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8" name="图片 67" descr="图标&#10;&#10;描述已自动生成">
            <a:extLst>
              <a:ext uri="{FF2B5EF4-FFF2-40B4-BE49-F238E27FC236}">
                <a16:creationId xmlns:a16="http://schemas.microsoft.com/office/drawing/2014/main" id="{AAD7D156-68F7-4F3F-A532-5500E1789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6792" y="2647640"/>
            <a:ext cx="307612" cy="307612"/>
          </a:xfrm>
          <a:prstGeom prst="rect">
            <a:avLst/>
          </a:prstGeom>
        </p:spPr>
      </p:pic>
      <p:cxnSp>
        <p:nvCxnSpPr>
          <p:cNvPr id="69" name="直线连接符 125">
            <a:extLst>
              <a:ext uri="{FF2B5EF4-FFF2-40B4-BE49-F238E27FC236}">
                <a16:creationId xmlns:a16="http://schemas.microsoft.com/office/drawing/2014/main" id="{4BB52DFD-84CB-402A-B711-5E2BDABB2764}"/>
              </a:ext>
            </a:extLst>
          </p:cNvPr>
          <p:cNvCxnSpPr>
            <a:cxnSpLocks/>
          </p:cNvCxnSpPr>
          <p:nvPr/>
        </p:nvCxnSpPr>
        <p:spPr>
          <a:xfrm flipH="1">
            <a:off x="11271152" y="2804701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29">
            <a:extLst>
              <a:ext uri="{FF2B5EF4-FFF2-40B4-BE49-F238E27FC236}">
                <a16:creationId xmlns:a16="http://schemas.microsoft.com/office/drawing/2014/main" id="{7BEACB67-E47B-457F-8921-B034676C78D6}"/>
              </a:ext>
            </a:extLst>
          </p:cNvPr>
          <p:cNvCxnSpPr>
            <a:cxnSpLocks/>
            <a:endCxn id="71" idx="3"/>
          </p:cNvCxnSpPr>
          <p:nvPr/>
        </p:nvCxnSpPr>
        <p:spPr>
          <a:xfrm flipH="1">
            <a:off x="10765001" y="3793873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E19E6AC0-1D02-4629-ACCC-F4E52C1B51FB}"/>
              </a:ext>
            </a:extLst>
          </p:cNvPr>
          <p:cNvSpPr/>
          <p:nvPr/>
        </p:nvSpPr>
        <p:spPr>
          <a:xfrm>
            <a:off x="10664491" y="374361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E22C871-50ED-47BF-AE8F-F20CA4D527CA}"/>
              </a:ext>
            </a:extLst>
          </p:cNvPr>
          <p:cNvSpPr/>
          <p:nvPr/>
        </p:nvSpPr>
        <p:spPr>
          <a:xfrm>
            <a:off x="11507968" y="3749668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3" name="图片 72" descr="图标&#10;&#10;描述已自动生成">
            <a:extLst>
              <a:ext uri="{FF2B5EF4-FFF2-40B4-BE49-F238E27FC236}">
                <a16:creationId xmlns:a16="http://schemas.microsoft.com/office/drawing/2014/main" id="{179E5833-92C6-42E1-9FB2-D6183656A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6792" y="3636236"/>
            <a:ext cx="307612" cy="307612"/>
          </a:xfrm>
          <a:prstGeom prst="rect">
            <a:avLst/>
          </a:prstGeom>
        </p:spPr>
      </p:pic>
      <p:cxnSp>
        <p:nvCxnSpPr>
          <p:cNvPr id="74" name="直线连接符 133">
            <a:extLst>
              <a:ext uri="{FF2B5EF4-FFF2-40B4-BE49-F238E27FC236}">
                <a16:creationId xmlns:a16="http://schemas.microsoft.com/office/drawing/2014/main" id="{F65A1465-72D5-4EDC-94CF-F5259BD0BAB6}"/>
              </a:ext>
            </a:extLst>
          </p:cNvPr>
          <p:cNvCxnSpPr>
            <a:cxnSpLocks/>
          </p:cNvCxnSpPr>
          <p:nvPr/>
        </p:nvCxnSpPr>
        <p:spPr>
          <a:xfrm flipH="1">
            <a:off x="11271152" y="3793297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34">
            <a:extLst>
              <a:ext uri="{FF2B5EF4-FFF2-40B4-BE49-F238E27FC236}">
                <a16:creationId xmlns:a16="http://schemas.microsoft.com/office/drawing/2014/main" id="{24136CB8-A344-4DC7-8FFE-A311EB57900B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9535200" y="2799317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328C802A-CCCD-4419-BCB2-3D800E1F7055}"/>
              </a:ext>
            </a:extLst>
          </p:cNvPr>
          <p:cNvSpPr/>
          <p:nvPr/>
        </p:nvSpPr>
        <p:spPr>
          <a:xfrm>
            <a:off x="9434690" y="274906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8EF01A91-865B-450E-B975-206FCED38E45}"/>
              </a:ext>
            </a:extLst>
          </p:cNvPr>
          <p:cNvSpPr/>
          <p:nvPr/>
        </p:nvSpPr>
        <p:spPr>
          <a:xfrm>
            <a:off x="10278167" y="2755112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8" name="图片 77" descr="图标&#10;&#10;描述已自动生成">
            <a:extLst>
              <a:ext uri="{FF2B5EF4-FFF2-40B4-BE49-F238E27FC236}">
                <a16:creationId xmlns:a16="http://schemas.microsoft.com/office/drawing/2014/main" id="{9FBD75CE-BA0F-46B7-A79D-D7724F560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6991" y="2641680"/>
            <a:ext cx="307612" cy="307612"/>
          </a:xfrm>
          <a:prstGeom prst="rect">
            <a:avLst/>
          </a:prstGeom>
        </p:spPr>
      </p:pic>
      <p:cxnSp>
        <p:nvCxnSpPr>
          <p:cNvPr id="79" name="直线连接符 138">
            <a:extLst>
              <a:ext uri="{FF2B5EF4-FFF2-40B4-BE49-F238E27FC236}">
                <a16:creationId xmlns:a16="http://schemas.microsoft.com/office/drawing/2014/main" id="{4C05946B-886B-4C86-8979-9AB46AC79D2E}"/>
              </a:ext>
            </a:extLst>
          </p:cNvPr>
          <p:cNvCxnSpPr>
            <a:cxnSpLocks/>
          </p:cNvCxnSpPr>
          <p:nvPr/>
        </p:nvCxnSpPr>
        <p:spPr>
          <a:xfrm flipH="1">
            <a:off x="10041351" y="2798741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139">
            <a:extLst>
              <a:ext uri="{FF2B5EF4-FFF2-40B4-BE49-F238E27FC236}">
                <a16:creationId xmlns:a16="http://schemas.microsoft.com/office/drawing/2014/main" id="{899438FB-4720-43D8-AE1B-7DEB4508E04F}"/>
              </a:ext>
            </a:extLst>
          </p:cNvPr>
          <p:cNvCxnSpPr>
            <a:cxnSpLocks/>
            <a:endCxn id="81" idx="3"/>
          </p:cNvCxnSpPr>
          <p:nvPr/>
        </p:nvCxnSpPr>
        <p:spPr>
          <a:xfrm flipH="1">
            <a:off x="9530610" y="3793572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948B7978-D826-45D5-A28F-D20DC0F2A2AF}"/>
              </a:ext>
            </a:extLst>
          </p:cNvPr>
          <p:cNvSpPr/>
          <p:nvPr/>
        </p:nvSpPr>
        <p:spPr>
          <a:xfrm>
            <a:off x="9430100" y="374331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F3497AF-C3F1-489E-B9F5-3E742B06E2E9}"/>
              </a:ext>
            </a:extLst>
          </p:cNvPr>
          <p:cNvSpPr/>
          <p:nvPr/>
        </p:nvSpPr>
        <p:spPr>
          <a:xfrm>
            <a:off x="10273577" y="3749367"/>
            <a:ext cx="100510" cy="1005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3" name="图片 82" descr="图标&#10;&#10;描述已自动生成">
            <a:extLst>
              <a:ext uri="{FF2B5EF4-FFF2-40B4-BE49-F238E27FC236}">
                <a16:creationId xmlns:a16="http://schemas.microsoft.com/office/drawing/2014/main" id="{2BC3F4F5-445C-4415-8D96-EFBFA714B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2401" y="3635935"/>
            <a:ext cx="307612" cy="307612"/>
          </a:xfrm>
          <a:prstGeom prst="rect">
            <a:avLst/>
          </a:prstGeom>
        </p:spPr>
      </p:pic>
      <p:cxnSp>
        <p:nvCxnSpPr>
          <p:cNvPr id="84" name="直线连接符 143">
            <a:extLst>
              <a:ext uri="{FF2B5EF4-FFF2-40B4-BE49-F238E27FC236}">
                <a16:creationId xmlns:a16="http://schemas.microsoft.com/office/drawing/2014/main" id="{A4D96E54-4306-495D-A727-E3FC0281F8A1}"/>
              </a:ext>
            </a:extLst>
          </p:cNvPr>
          <p:cNvCxnSpPr>
            <a:cxnSpLocks/>
          </p:cNvCxnSpPr>
          <p:nvPr/>
        </p:nvCxnSpPr>
        <p:spPr>
          <a:xfrm flipH="1">
            <a:off x="10036761" y="3792996"/>
            <a:ext cx="23395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连接符 109">
            <a:extLst>
              <a:ext uri="{FF2B5EF4-FFF2-40B4-BE49-F238E27FC236}">
                <a16:creationId xmlns:a16="http://schemas.microsoft.com/office/drawing/2014/main" id="{98B73183-3925-41D8-ACDB-AA020870520F}"/>
              </a:ext>
            </a:extLst>
          </p:cNvPr>
          <p:cNvCxnSpPr>
            <a:cxnSpLocks/>
          </p:cNvCxnSpPr>
          <p:nvPr/>
        </p:nvCxnSpPr>
        <p:spPr>
          <a:xfrm>
            <a:off x="9285072" y="2368657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108">
            <a:extLst>
              <a:ext uri="{FF2B5EF4-FFF2-40B4-BE49-F238E27FC236}">
                <a16:creationId xmlns:a16="http://schemas.microsoft.com/office/drawing/2014/main" id="{7C5740FD-8E64-461A-BD9E-AA998347F5C6}"/>
              </a:ext>
            </a:extLst>
          </p:cNvPr>
          <p:cNvCxnSpPr>
            <a:cxnSpLocks/>
          </p:cNvCxnSpPr>
          <p:nvPr/>
        </p:nvCxnSpPr>
        <p:spPr>
          <a:xfrm>
            <a:off x="9294958" y="3361079"/>
            <a:ext cx="0" cy="233699"/>
          </a:xfrm>
          <a:prstGeom prst="line">
            <a:avLst/>
          </a:prstGeom>
          <a:ln w="19050">
            <a:solidFill>
              <a:srgbClr val="0070C0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箭头: 右 86">
            <a:extLst>
              <a:ext uri="{FF2B5EF4-FFF2-40B4-BE49-F238E27FC236}">
                <a16:creationId xmlns:a16="http://schemas.microsoft.com/office/drawing/2014/main" id="{A9F70861-50F4-49C4-B823-E5F3B651B3C4}"/>
              </a:ext>
            </a:extLst>
          </p:cNvPr>
          <p:cNvSpPr/>
          <p:nvPr/>
        </p:nvSpPr>
        <p:spPr>
          <a:xfrm flipH="1">
            <a:off x="7725526" y="5521792"/>
            <a:ext cx="240543" cy="2227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箭头: 右 87">
            <a:extLst>
              <a:ext uri="{FF2B5EF4-FFF2-40B4-BE49-F238E27FC236}">
                <a16:creationId xmlns:a16="http://schemas.microsoft.com/office/drawing/2014/main" id="{2DEE28BD-92C0-47F5-A1C5-9D535CE760C0}"/>
              </a:ext>
            </a:extLst>
          </p:cNvPr>
          <p:cNvSpPr/>
          <p:nvPr/>
        </p:nvSpPr>
        <p:spPr>
          <a:xfrm>
            <a:off x="9311061" y="5516898"/>
            <a:ext cx="226486" cy="22272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7">
            <a:extLst>
              <a:ext uri="{FF2B5EF4-FFF2-40B4-BE49-F238E27FC236}">
                <a16:creationId xmlns:a16="http://schemas.microsoft.com/office/drawing/2014/main" id="{C5B40E13-5616-4B3F-BC62-CC2FBAAAA46D}"/>
              </a:ext>
            </a:extLst>
          </p:cNvPr>
          <p:cNvSpPr/>
          <p:nvPr/>
        </p:nvSpPr>
        <p:spPr>
          <a:xfrm>
            <a:off x="5374262" y="5476850"/>
            <a:ext cx="2323418" cy="37042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接口故障生成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DCFB686-01E1-4757-89B1-5CA5CB3673F7}"/>
              </a:ext>
            </a:extLst>
          </p:cNvPr>
          <p:cNvSpPr/>
          <p:nvPr/>
        </p:nvSpPr>
        <p:spPr>
          <a:xfrm>
            <a:off x="4332138" y="1162525"/>
            <a:ext cx="4407667" cy="1206132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2A39C8BF-539E-4FEB-9600-6D6A909869D9}"/>
              </a:ext>
            </a:extLst>
          </p:cNvPr>
          <p:cNvSpPr/>
          <p:nvPr/>
        </p:nvSpPr>
        <p:spPr>
          <a:xfrm>
            <a:off x="4852990" y="1234230"/>
            <a:ext cx="1457517" cy="388134"/>
          </a:xfrm>
          <a:prstGeom prst="rect">
            <a:avLst/>
          </a:prstGeom>
          <a:solidFill>
            <a:srgbClr val="C8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基于可控传播距离的链路状态通告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8A51517-BEE3-43BD-A73B-BC4C34F21AF8}"/>
              </a:ext>
            </a:extLst>
          </p:cNvPr>
          <p:cNvSpPr txBox="1"/>
          <p:nvPr/>
        </p:nvSpPr>
        <p:spPr>
          <a:xfrm>
            <a:off x="4344964" y="1212764"/>
            <a:ext cx="430887" cy="10772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用户空间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E913470-6C98-49FA-A459-7FA1153E5273}"/>
              </a:ext>
            </a:extLst>
          </p:cNvPr>
          <p:cNvSpPr/>
          <p:nvPr/>
        </p:nvSpPr>
        <p:spPr>
          <a:xfrm>
            <a:off x="6382819" y="1240190"/>
            <a:ext cx="1771029" cy="388800"/>
          </a:xfrm>
          <a:prstGeom prst="rect">
            <a:avLst/>
          </a:prstGeom>
          <a:solidFill>
            <a:srgbClr val="C8D6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基于拓扑形状可预测性的链路状态数据库维护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C5427A2B-2F6C-4640-BA94-64664B58B47E}"/>
              </a:ext>
            </a:extLst>
          </p:cNvPr>
          <p:cNvSpPr/>
          <p:nvPr/>
        </p:nvSpPr>
        <p:spPr>
          <a:xfrm>
            <a:off x="4332138" y="2407731"/>
            <a:ext cx="4413882" cy="1491175"/>
          </a:xfrm>
          <a:prstGeom prst="rect">
            <a:avLst/>
          </a:prstGeom>
          <a:solidFill>
            <a:srgbClr val="FFFFFF"/>
          </a:solidFill>
          <a:ln>
            <a:solidFill>
              <a:srgbClr val="00206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6" name="圆角矩形 16">
            <a:extLst>
              <a:ext uri="{FF2B5EF4-FFF2-40B4-BE49-F238E27FC236}">
                <a16:creationId xmlns:a16="http://schemas.microsoft.com/office/drawing/2014/main" id="{AFC6E508-883F-4099-8036-83EEEB535C6D}"/>
              </a:ext>
            </a:extLst>
          </p:cNvPr>
          <p:cNvSpPr/>
          <p:nvPr/>
        </p:nvSpPr>
        <p:spPr>
          <a:xfrm>
            <a:off x="5490137" y="1830011"/>
            <a:ext cx="2104065" cy="39675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路由套件</a:t>
            </a:r>
          </a:p>
        </p:txBody>
      </p:sp>
      <p:sp>
        <p:nvSpPr>
          <p:cNvPr id="98" name="箭头: 下 97">
            <a:extLst>
              <a:ext uri="{FF2B5EF4-FFF2-40B4-BE49-F238E27FC236}">
                <a16:creationId xmlns:a16="http://schemas.microsoft.com/office/drawing/2014/main" id="{02EFE77D-9095-4E9F-8B03-BDF13232FEDB}"/>
              </a:ext>
            </a:extLst>
          </p:cNvPr>
          <p:cNvSpPr/>
          <p:nvPr/>
        </p:nvSpPr>
        <p:spPr>
          <a:xfrm>
            <a:off x="7210881" y="1622966"/>
            <a:ext cx="108000" cy="144000"/>
          </a:xfrm>
          <a:prstGeom prst="downArrow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CFCD0F0-6ED1-4ED9-8B75-DF117F723E8D}"/>
              </a:ext>
            </a:extLst>
          </p:cNvPr>
          <p:cNvSpPr txBox="1"/>
          <p:nvPr/>
        </p:nvSpPr>
        <p:spPr>
          <a:xfrm>
            <a:off x="4345099" y="3104665"/>
            <a:ext cx="607142" cy="58477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zh-CN" altLang="en-US" sz="16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内核空间</a:t>
            </a:r>
          </a:p>
        </p:txBody>
      </p:sp>
      <p:sp>
        <p:nvSpPr>
          <p:cNvPr id="103" name="圆角矩形 16">
            <a:extLst>
              <a:ext uri="{FF2B5EF4-FFF2-40B4-BE49-F238E27FC236}">
                <a16:creationId xmlns:a16="http://schemas.microsoft.com/office/drawing/2014/main" id="{3FFCBF3C-E418-49E3-B106-24C89E41918A}"/>
              </a:ext>
            </a:extLst>
          </p:cNvPr>
          <p:cNvSpPr/>
          <p:nvPr/>
        </p:nvSpPr>
        <p:spPr>
          <a:xfrm>
            <a:off x="5490138" y="3332453"/>
            <a:ext cx="2104065" cy="39675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IPv4</a:t>
            </a: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内核模块</a:t>
            </a:r>
          </a:p>
        </p:txBody>
      </p:sp>
      <p:sp>
        <p:nvSpPr>
          <p:cNvPr id="104" name="箭头: 下 103">
            <a:extLst>
              <a:ext uri="{FF2B5EF4-FFF2-40B4-BE49-F238E27FC236}">
                <a16:creationId xmlns:a16="http://schemas.microsoft.com/office/drawing/2014/main" id="{121FB8B9-5E13-4FDC-8CA4-7252B5DBC62A}"/>
              </a:ext>
            </a:extLst>
          </p:cNvPr>
          <p:cNvSpPr/>
          <p:nvPr/>
        </p:nvSpPr>
        <p:spPr>
          <a:xfrm rot="5400000">
            <a:off x="7633346" y="1893318"/>
            <a:ext cx="142295" cy="199409"/>
          </a:xfrm>
          <a:prstGeom prst="downArrow">
            <a:avLst/>
          </a:prstGeom>
          <a:solidFill>
            <a:srgbClr val="D8EACB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998F9449-7753-4726-91DF-0EFF7A773768}"/>
              </a:ext>
            </a:extLst>
          </p:cNvPr>
          <p:cNvCxnSpPr>
            <a:cxnSpLocks/>
            <a:stCxn id="16" idx="0"/>
            <a:endCxn id="103" idx="2"/>
          </p:cNvCxnSpPr>
          <p:nvPr/>
        </p:nvCxnSpPr>
        <p:spPr>
          <a:xfrm flipV="1">
            <a:off x="6535972" y="3729204"/>
            <a:ext cx="6199" cy="462899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07A7C240-FF63-43B8-92EA-3200C3BFCB70}"/>
              </a:ext>
            </a:extLst>
          </p:cNvPr>
          <p:cNvSpPr/>
          <p:nvPr/>
        </p:nvSpPr>
        <p:spPr>
          <a:xfrm>
            <a:off x="7835200" y="1711473"/>
            <a:ext cx="867261" cy="585044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基于链路负载的路由计算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4186E47-B675-41A2-AD7D-A3E9B5F206DD}"/>
              </a:ext>
            </a:extLst>
          </p:cNvPr>
          <p:cNvSpPr txBox="1"/>
          <p:nvPr/>
        </p:nvSpPr>
        <p:spPr>
          <a:xfrm>
            <a:off x="5262601" y="3886140"/>
            <a:ext cx="1438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转发队列占用率</a:t>
            </a:r>
          </a:p>
        </p:txBody>
      </p: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4797CFCE-4FE2-47DF-BA60-49B1B60B205F}"/>
              </a:ext>
            </a:extLst>
          </p:cNvPr>
          <p:cNvCxnSpPr>
            <a:cxnSpLocks/>
          </p:cNvCxnSpPr>
          <p:nvPr/>
        </p:nvCxnSpPr>
        <p:spPr>
          <a:xfrm>
            <a:off x="6327917" y="2212319"/>
            <a:ext cx="10080" cy="112013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7DBE093-D256-4172-8EAF-434DA673FDA9}"/>
              </a:ext>
            </a:extLst>
          </p:cNvPr>
          <p:cNvSpPr txBox="1"/>
          <p:nvPr/>
        </p:nvSpPr>
        <p:spPr>
          <a:xfrm>
            <a:off x="6046432" y="2324968"/>
            <a:ext cx="369332" cy="1015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路由表信息</a:t>
            </a:r>
          </a:p>
        </p:txBody>
      </p:sp>
      <p:cxnSp>
        <p:nvCxnSpPr>
          <p:cNvPr id="110" name="连接符: 肘形 109">
            <a:extLst>
              <a:ext uri="{FF2B5EF4-FFF2-40B4-BE49-F238E27FC236}">
                <a16:creationId xmlns:a16="http://schemas.microsoft.com/office/drawing/2014/main" id="{57479AF4-BD16-44A1-9F80-88FE18C402AA}"/>
              </a:ext>
            </a:extLst>
          </p:cNvPr>
          <p:cNvCxnSpPr>
            <a:cxnSpLocks/>
            <a:stCxn id="89" idx="0"/>
            <a:endCxn id="16" idx="2"/>
          </p:cNvCxnSpPr>
          <p:nvPr/>
        </p:nvCxnSpPr>
        <p:spPr>
          <a:xfrm rot="5400000" flipH="1" flipV="1">
            <a:off x="6091973" y="5032852"/>
            <a:ext cx="887996" cy="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758C2F5F-9CE4-4BE6-8B9E-D9E58CD6592C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rot="16200000" flipV="1">
            <a:off x="8192543" y="2932284"/>
            <a:ext cx="887995" cy="4201135"/>
          </a:xfrm>
          <a:prstGeom prst="bentConnector3">
            <a:avLst>
              <a:gd name="adj1" fmla="val 58581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E17D1EF-BA3D-4936-B78C-B9ECD6DF9A97}"/>
              </a:ext>
            </a:extLst>
          </p:cNvPr>
          <p:cNvSpPr txBox="1"/>
          <p:nvPr/>
        </p:nvSpPr>
        <p:spPr>
          <a:xfrm>
            <a:off x="5581749" y="5003328"/>
            <a:ext cx="106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突发性链路通断事件</a:t>
            </a: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9D186C6E-B4F5-4BCF-AD6C-412035A58F9C}"/>
              </a:ext>
            </a:extLst>
          </p:cNvPr>
          <p:cNvSpPr txBox="1"/>
          <p:nvPr/>
        </p:nvSpPr>
        <p:spPr>
          <a:xfrm>
            <a:off x="7528025" y="4673558"/>
            <a:ext cx="183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规律性链路通断事件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52FBF37-2F39-4B52-BCDC-7810EE9BBBD7}"/>
              </a:ext>
            </a:extLst>
          </p:cNvPr>
          <p:cNvSpPr txBox="1"/>
          <p:nvPr/>
        </p:nvSpPr>
        <p:spPr>
          <a:xfrm rot="16200000">
            <a:off x="10343686" y="882143"/>
            <a:ext cx="461665" cy="11975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容器网络</a:t>
            </a:r>
          </a:p>
        </p:txBody>
      </p:sp>
      <p:sp>
        <p:nvSpPr>
          <p:cNvPr id="129" name="箭头: 下 128">
            <a:extLst>
              <a:ext uri="{FF2B5EF4-FFF2-40B4-BE49-F238E27FC236}">
                <a16:creationId xmlns:a16="http://schemas.microsoft.com/office/drawing/2014/main" id="{1EABC4F7-F259-4C6A-8F15-973B857A6BF1}"/>
              </a:ext>
            </a:extLst>
          </p:cNvPr>
          <p:cNvSpPr/>
          <p:nvPr/>
        </p:nvSpPr>
        <p:spPr>
          <a:xfrm>
            <a:off x="5528472" y="1635832"/>
            <a:ext cx="108000" cy="144000"/>
          </a:xfrm>
          <a:prstGeom prst="downArrow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051364C4-6DF4-4494-9CA0-252B43883163}"/>
              </a:ext>
            </a:extLst>
          </p:cNvPr>
          <p:cNvSpPr/>
          <p:nvPr/>
        </p:nvSpPr>
        <p:spPr>
          <a:xfrm>
            <a:off x="4470662" y="2585345"/>
            <a:ext cx="1423445" cy="388800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面向链路负载的链路状态语义扩展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BB835BB8-4D7A-4534-A662-65BFA19A01E8}"/>
              </a:ext>
            </a:extLst>
          </p:cNvPr>
          <p:cNvSpPr/>
          <p:nvPr/>
        </p:nvSpPr>
        <p:spPr>
          <a:xfrm>
            <a:off x="7197581" y="2585345"/>
            <a:ext cx="1427490" cy="388800"/>
          </a:xfrm>
          <a:prstGeom prst="rect">
            <a:avLst/>
          </a:prstGeom>
          <a:solidFill>
            <a:srgbClr val="D8EA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基于链路负载的链路状态传播触发</a:t>
            </a:r>
          </a:p>
        </p:txBody>
      </p:sp>
      <p:sp>
        <p:nvSpPr>
          <p:cNvPr id="148" name="箭头: 直角上 147">
            <a:extLst>
              <a:ext uri="{FF2B5EF4-FFF2-40B4-BE49-F238E27FC236}">
                <a16:creationId xmlns:a16="http://schemas.microsoft.com/office/drawing/2014/main" id="{5C770EC3-AA16-4ECC-896D-0D645595A90F}"/>
              </a:ext>
            </a:extLst>
          </p:cNvPr>
          <p:cNvSpPr/>
          <p:nvPr/>
        </p:nvSpPr>
        <p:spPr>
          <a:xfrm rot="5400000">
            <a:off x="4999431" y="3144502"/>
            <a:ext cx="574214" cy="319914"/>
          </a:xfrm>
          <a:prstGeom prst="bentUpArrow">
            <a:avLst/>
          </a:prstGeom>
          <a:solidFill>
            <a:srgbClr val="D8EAC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4BF0B531-1C91-4D21-87B9-581A9DD8F3BB}"/>
              </a:ext>
            </a:extLst>
          </p:cNvPr>
          <p:cNvCxnSpPr>
            <a:cxnSpLocks/>
          </p:cNvCxnSpPr>
          <p:nvPr/>
        </p:nvCxnSpPr>
        <p:spPr>
          <a:xfrm>
            <a:off x="6630196" y="2215036"/>
            <a:ext cx="10080" cy="1120134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7964D39-3F22-4C3B-8C27-70CC688A4C92}"/>
              </a:ext>
            </a:extLst>
          </p:cNvPr>
          <p:cNvSpPr txBox="1"/>
          <p:nvPr/>
        </p:nvSpPr>
        <p:spPr>
          <a:xfrm>
            <a:off x="6562776" y="2346935"/>
            <a:ext cx="369332" cy="10156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链路负载信息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93EACAEF-AB11-4B25-A827-D799B3AF5CFF}"/>
              </a:ext>
            </a:extLst>
          </p:cNvPr>
          <p:cNvSpPr/>
          <p:nvPr/>
        </p:nvSpPr>
        <p:spPr>
          <a:xfrm>
            <a:off x="532552" y="3286254"/>
            <a:ext cx="3257589" cy="926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根据路由表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转发数据报文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感知链路负载情况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将负载信息上交至用户空间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FA4E841F-0D7E-4372-B6EE-7CF0516005E9}"/>
              </a:ext>
            </a:extLst>
          </p:cNvPr>
          <p:cNvSpPr/>
          <p:nvPr/>
        </p:nvSpPr>
        <p:spPr>
          <a:xfrm>
            <a:off x="522890" y="1462148"/>
            <a:ext cx="3257589" cy="926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处理协议控制报文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维护链路状态数据库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计算路由表并下发至内核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6A039720-96AE-4E23-AC52-1D039B683F25}"/>
              </a:ext>
            </a:extLst>
          </p:cNvPr>
          <p:cNvCxnSpPr>
            <a:cxnSpLocks/>
            <a:stCxn id="161" idx="3"/>
            <a:endCxn id="96" idx="1"/>
          </p:cNvCxnSpPr>
          <p:nvPr/>
        </p:nvCxnSpPr>
        <p:spPr>
          <a:xfrm>
            <a:off x="3780479" y="1925562"/>
            <a:ext cx="1709658" cy="10282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DD08F775-2D56-4B32-9B8D-7381B432BD2E}"/>
              </a:ext>
            </a:extLst>
          </p:cNvPr>
          <p:cNvCxnSpPr>
            <a:cxnSpLocks/>
            <a:stCxn id="160" idx="3"/>
          </p:cNvCxnSpPr>
          <p:nvPr/>
        </p:nvCxnSpPr>
        <p:spPr>
          <a:xfrm flipV="1">
            <a:off x="3790141" y="3635935"/>
            <a:ext cx="1699997" cy="11373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DE78421C-D114-4810-80FC-5EB8868958DE}"/>
              </a:ext>
            </a:extLst>
          </p:cNvPr>
          <p:cNvSpPr/>
          <p:nvPr/>
        </p:nvSpPr>
        <p:spPr>
          <a:xfrm>
            <a:off x="532551" y="4726558"/>
            <a:ext cx="3257589" cy="3900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依概率控制接口通断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E1C56512-AF01-4D8A-8165-24346CB31090}"/>
              </a:ext>
            </a:extLst>
          </p:cNvPr>
          <p:cNvCxnSpPr>
            <a:cxnSpLocks/>
            <a:stCxn id="170" idx="3"/>
            <a:endCxn id="89" idx="1"/>
          </p:cNvCxnSpPr>
          <p:nvPr/>
        </p:nvCxnSpPr>
        <p:spPr>
          <a:xfrm>
            <a:off x="3790140" y="4921603"/>
            <a:ext cx="1584122" cy="740459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箭头: 直角上 125">
            <a:extLst>
              <a:ext uri="{FF2B5EF4-FFF2-40B4-BE49-F238E27FC236}">
                <a16:creationId xmlns:a16="http://schemas.microsoft.com/office/drawing/2014/main" id="{C9B231D3-D3D0-4BF6-B3CD-9E62D8DC8BD9}"/>
              </a:ext>
            </a:extLst>
          </p:cNvPr>
          <p:cNvSpPr/>
          <p:nvPr/>
        </p:nvSpPr>
        <p:spPr>
          <a:xfrm rot="16200000" flipH="1">
            <a:off x="7511037" y="3144502"/>
            <a:ext cx="574214" cy="319914"/>
          </a:xfrm>
          <a:prstGeom prst="bentUpArrow">
            <a:avLst/>
          </a:prstGeom>
          <a:solidFill>
            <a:srgbClr val="D8EAC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23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突发性链路通断事件的生成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/>
              <p:nvPr/>
            </p:nvSpPr>
            <p:spPr>
              <a:xfrm>
                <a:off x="490462" y="918044"/>
                <a:ext cx="8541571" cy="1903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假设：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120000"/>
                  </a:lnSpc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链路故障事件的发生次数</a:t>
                </a:r>
                <a14:m>
                  <m:oMath xmlns:m="http://schemas.openxmlformats.org/officeDocument/2006/math"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kumimoji="0" lang="en-US" altLang="zh-CN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kumimoji="0" lang="en-US" altLang="zh-CN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kumimoji="0" lang="en-US" altLang="zh-CN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——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待求</a:t>
                </a:r>
                <a14:m>
                  <m:oMath xmlns:m="http://schemas.openxmlformats.org/officeDocument/2006/math"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endPara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lnSpc>
                    <a:spcPct val="120000"/>
                  </a:lnSpc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链路故障定值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秒后自动恢复正常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参数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20000"/>
                  </a:lnSpc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链路故障率</a:t>
                </a:r>
                <a14:m>
                  <m:oMath xmlns:m="http://schemas.openxmlformats.org/officeDocument/2006/math"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定义为链路故障时间占总时间的期望比例</a:t>
                </a:r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——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参数</a:t>
                </a:r>
                <a14:m>
                  <m:oMath xmlns:m="http://schemas.openxmlformats.org/officeDocument/2006/math"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kumimoji="0" lang="zh-CN" alt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20000"/>
                  </a:lnSpc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仅在链路正常工作时有可能故障，不会在故障期间再次延长故障</a:t>
                </a: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2" y="918044"/>
                <a:ext cx="8541571" cy="1903663"/>
              </a:xfrm>
              <a:prstGeom prst="rect">
                <a:avLst/>
              </a:prstGeom>
              <a:blipFill>
                <a:blip r:embed="rId3"/>
                <a:stretch>
                  <a:fillRect t="-3526" b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866741-99EA-4AF0-BC5C-A931392A446C}"/>
                  </a:ext>
                </a:extLst>
              </p:cNvPr>
              <p:cNvSpPr txBox="1"/>
              <p:nvPr/>
            </p:nvSpPr>
            <p:spPr>
              <a:xfrm>
                <a:off x="490462" y="2766192"/>
                <a:ext cx="8541571" cy="2161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推导：</a:t>
                </a:r>
              </a:p>
              <a:p>
                <a:pPr marL="1143000" marR="0" lvl="2" indent="-2286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单位时间内处于故障状态的时间期望为</a:t>
                </a:r>
                <a14:m>
                  <m:oMath xmlns:m="http://schemas.openxmlformats.org/officeDocument/2006/math"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则在</a:t>
                </a:r>
                <a14:m>
                  <m:oMath xmlns:m="http://schemas.openxmlformats.org/officeDocument/2006/math">
                    <m:r>
                      <a:rPr kumimoji="0" lang="en-US" altLang="zh-CN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1−</m:t>
                    </m:r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比例时间内，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E</m:t>
                    </m:r>
                    <m:r>
                      <a:rPr kumimoji="0" lang="en-US" altLang="zh-CN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kumimoji="0" lang="en-US" altLang="zh-CN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kumimoji="0" lang="zh-CN" altLang="en-US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𝑝</m:t>
                    </m:r>
                    <m:r>
                      <a:rPr kumimoji="0" lang="en-US" altLang="zh-CN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则在链路正常工作的单位时间内，</a:t>
                </a:r>
                <a:r>
                  <a:rPr kumimoji="0" lang="en-US" altLang="zh-CN" sz="20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E</m:t>
                    </m:r>
                    <m:d>
                      <m:dPr>
                        <m:ctrlPr>
                          <a:rPr kumimoji="0" lang="en-US" altLang="zh-CN" sz="20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zh-CN" altLang="en-US" sz="20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kumimoji="0" lang="en-US" altLang="zh-CN" sz="20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0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num>
                      <m:den>
                        <m:r>
                          <a:rPr kumimoji="0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kumimoji="0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d>
                      </m:den>
                    </m:f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kumimoji="0" lang="en-US" altLang="zh-CN" sz="20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——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</m:oMath>
                </a14:m>
                <a:r>
                  <a:rPr kumimoji="0" lang="zh-CN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得解</a:t>
                </a:r>
                <a:endParaRPr kumimoji="0" lang="en-US" altLang="zh-CN" sz="20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则从链路恢复到下一次链路故障的时间间隔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𝐸𝑥𝑝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kumimoji="0" lang="zh-CN" altLang="en-US" sz="20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5866741-99EA-4AF0-BC5C-A931392A4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2" y="2766192"/>
                <a:ext cx="8541571" cy="2161233"/>
              </a:xfrm>
              <a:prstGeom prst="rect">
                <a:avLst/>
              </a:prstGeom>
              <a:blipFill>
                <a:blip r:embed="rId4"/>
                <a:stretch>
                  <a:fillRect t="-3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72FAF7B1-9E1F-4BF7-83A1-1EE86C2E4642}"/>
              </a:ext>
            </a:extLst>
          </p:cNvPr>
          <p:cNvSpPr/>
          <p:nvPr/>
        </p:nvSpPr>
        <p:spPr>
          <a:xfrm>
            <a:off x="1043283" y="5429646"/>
            <a:ext cx="2057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链路正常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F77E10-A334-4BA1-B51B-EC05FD61CBA5}"/>
              </a:ext>
            </a:extLst>
          </p:cNvPr>
          <p:cNvSpPr/>
          <p:nvPr/>
        </p:nvSpPr>
        <p:spPr>
          <a:xfrm>
            <a:off x="3100683" y="5429646"/>
            <a:ext cx="1219200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链路故障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7E72AA-D5D3-4063-9A27-C2DE0B30AEAC}"/>
              </a:ext>
            </a:extLst>
          </p:cNvPr>
          <p:cNvSpPr/>
          <p:nvPr/>
        </p:nvSpPr>
        <p:spPr>
          <a:xfrm>
            <a:off x="4319883" y="5429646"/>
            <a:ext cx="257175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1546E23-EEA5-4249-A07A-C4CF1B98D02A}"/>
              </a:ext>
            </a:extLst>
          </p:cNvPr>
          <p:cNvSpPr/>
          <p:nvPr/>
        </p:nvSpPr>
        <p:spPr>
          <a:xfrm>
            <a:off x="6891633" y="5429646"/>
            <a:ext cx="1219200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故障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9666EFB-630E-47A9-AFED-78468553D30C}"/>
              </a:ext>
            </a:extLst>
          </p:cNvPr>
          <p:cNvSpPr/>
          <p:nvPr/>
        </p:nvSpPr>
        <p:spPr>
          <a:xfrm>
            <a:off x="8110833" y="5429646"/>
            <a:ext cx="89535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06FF73D-69CA-4856-A0D4-C0DBDD3FC31A}"/>
              </a:ext>
            </a:extLst>
          </p:cNvPr>
          <p:cNvSpPr/>
          <p:nvPr/>
        </p:nvSpPr>
        <p:spPr>
          <a:xfrm>
            <a:off x="9006183" y="5429646"/>
            <a:ext cx="1219200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故障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93705E-6E15-4B4A-92EF-771867AE42F0}"/>
              </a:ext>
            </a:extLst>
          </p:cNvPr>
          <p:cNvSpPr/>
          <p:nvPr/>
        </p:nvSpPr>
        <p:spPr>
          <a:xfrm>
            <a:off x="10225383" y="5429646"/>
            <a:ext cx="89535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CDA1D8-386A-4259-903B-4111F54F1248}"/>
                  </a:ext>
                </a:extLst>
              </p:cNvPr>
              <p:cNvSpPr txBox="1"/>
              <p:nvPr/>
            </p:nvSpPr>
            <p:spPr>
              <a:xfrm>
                <a:off x="3286419" y="5990842"/>
                <a:ext cx="847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定值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CDA1D8-386A-4259-903B-4111F54F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419" y="5990842"/>
                <a:ext cx="847726" cy="338554"/>
              </a:xfrm>
              <a:prstGeom prst="rect">
                <a:avLst/>
              </a:prstGeom>
              <a:blipFill>
                <a:blip r:embed="rId5"/>
                <a:stretch>
                  <a:fillRect t="-909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D3461A-A453-479C-9502-DF880A98612A}"/>
                  </a:ext>
                </a:extLst>
              </p:cNvPr>
              <p:cNvSpPr txBox="1"/>
              <p:nvPr/>
            </p:nvSpPr>
            <p:spPr>
              <a:xfrm>
                <a:off x="7077370" y="6004028"/>
                <a:ext cx="847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定值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CD3461A-A453-479C-9502-DF880A986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370" y="6004028"/>
                <a:ext cx="847726" cy="338554"/>
              </a:xfrm>
              <a:prstGeom prst="rect">
                <a:avLst/>
              </a:prstGeom>
              <a:blipFill>
                <a:blip r:embed="rId6"/>
                <a:stretch>
                  <a:fillRect t="-9091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BB090A-9847-4F9E-A2A9-C0A2933EB5F5}"/>
                  </a:ext>
                </a:extLst>
              </p:cNvPr>
              <p:cNvSpPr txBox="1"/>
              <p:nvPr/>
            </p:nvSpPr>
            <p:spPr>
              <a:xfrm>
                <a:off x="9191920" y="6010985"/>
                <a:ext cx="847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定值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BB090A-9847-4F9E-A2A9-C0A2933EB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920" y="6010985"/>
                <a:ext cx="847726" cy="338554"/>
              </a:xfrm>
              <a:prstGeom prst="rect">
                <a:avLst/>
              </a:prstGeom>
              <a:blipFill>
                <a:blip r:embed="rId7"/>
                <a:stretch>
                  <a:fillRect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664E8BC7-996E-44BA-AB25-D824C14385FC}"/>
              </a:ext>
            </a:extLst>
          </p:cNvPr>
          <p:cNvSpPr txBox="1"/>
          <p:nvPr/>
        </p:nvSpPr>
        <p:spPr>
          <a:xfrm>
            <a:off x="11244947" y="547358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D30F71F-25AA-486A-B63D-DB2712B5B3B2}"/>
                  </a:ext>
                </a:extLst>
              </p:cNvPr>
              <p:cNvSpPr txBox="1"/>
              <p:nvPr/>
            </p:nvSpPr>
            <p:spPr>
              <a:xfrm>
                <a:off x="1081384" y="5990130"/>
                <a:ext cx="19811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  <m:sSub>
                      <m:sSubPr>
                        <m:ctrlP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0" lang="en-US" altLang="zh-CN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𝐸𝑥𝑝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(1/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D30F71F-25AA-486A-B63D-DB2712B5B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384" y="5990130"/>
                <a:ext cx="1981197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7AD3247-E6DC-487A-90B6-B43F17E3B2B9}"/>
                  </a:ext>
                </a:extLst>
              </p:cNvPr>
              <p:cNvSpPr txBox="1"/>
              <p:nvPr/>
            </p:nvSpPr>
            <p:spPr>
              <a:xfrm>
                <a:off x="5322389" y="5990130"/>
                <a:ext cx="5667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7AD3247-E6DC-487A-90B6-B43F17E3B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389" y="5990130"/>
                <a:ext cx="5667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ADB018C-0783-427F-9FD1-C1C7D5062E62}"/>
                  </a:ext>
                </a:extLst>
              </p:cNvPr>
              <p:cNvSpPr txBox="1"/>
              <p:nvPr/>
            </p:nvSpPr>
            <p:spPr>
              <a:xfrm>
                <a:off x="8275139" y="5990130"/>
                <a:ext cx="5667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ADB018C-0783-427F-9FD1-C1C7D5062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139" y="5990130"/>
                <a:ext cx="56673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128015-72E6-47C6-8BEE-39287F5ABD41}"/>
                  </a:ext>
                </a:extLst>
              </p:cNvPr>
              <p:cNvSpPr txBox="1"/>
              <p:nvPr/>
            </p:nvSpPr>
            <p:spPr>
              <a:xfrm>
                <a:off x="10389690" y="5990130"/>
                <a:ext cx="5667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zh-CN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zh-CN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C128015-72E6-47C6-8BEE-39287F5AB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690" y="5990130"/>
                <a:ext cx="56673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7390C19-AB9D-414E-A9B3-F238ECF8FC9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206400" y="6445104"/>
            <a:ext cx="105489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CC4910CC-17AC-4FC7-9FE2-22C34A91DD56}"/>
              </a:ext>
            </a:extLst>
          </p:cNvPr>
          <p:cNvSpPr txBox="1"/>
          <p:nvPr/>
        </p:nvSpPr>
        <p:spPr>
          <a:xfrm>
            <a:off x="2261293" y="6260438"/>
            <a:ext cx="8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时间轴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25ED90-A2F5-44D4-BCE2-8E647E3F79BA}"/>
              </a:ext>
            </a:extLst>
          </p:cNvPr>
          <p:cNvSpPr txBox="1"/>
          <p:nvPr/>
        </p:nvSpPr>
        <p:spPr>
          <a:xfrm>
            <a:off x="901598" y="5990130"/>
            <a:ext cx="2833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4ED29C7-267F-40E2-B73E-F05EC80F5F9E}"/>
              </a:ext>
            </a:extLst>
          </p:cNvPr>
          <p:cNvSpPr txBox="1"/>
          <p:nvPr/>
        </p:nvSpPr>
        <p:spPr>
          <a:xfrm>
            <a:off x="2577998" y="4710457"/>
            <a:ext cx="1045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故障发生</a:t>
            </a:r>
            <a:endParaRPr lang="zh-CN" altLang="en-US" sz="16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716E324-A51A-4B3D-9243-F2683344E139}"/>
              </a:ext>
            </a:extLst>
          </p:cNvPr>
          <p:cNvSpPr txBox="1"/>
          <p:nvPr/>
        </p:nvSpPr>
        <p:spPr>
          <a:xfrm>
            <a:off x="3797198" y="4710457"/>
            <a:ext cx="10453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prstClr val="black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自动恢复</a:t>
            </a:r>
            <a:endParaRPr lang="zh-CN" altLang="en-US" sz="1600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B590AC5-FE57-4040-89C7-80B1760C381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100683" y="5049011"/>
            <a:ext cx="0" cy="380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F63D2E2-FE89-4414-AA4C-DA316E0AFFA7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4319883" y="5049011"/>
            <a:ext cx="0" cy="380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103AC7AC-1A52-4810-85FE-3104CD9F00F1}"/>
              </a:ext>
            </a:extLst>
          </p:cNvPr>
          <p:cNvSpPr/>
          <p:nvPr/>
        </p:nvSpPr>
        <p:spPr>
          <a:xfrm rot="16200000">
            <a:off x="2049122" y="4959424"/>
            <a:ext cx="45719" cy="2057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F7947A9E-9943-4A7C-84FE-DE826D64F64D}"/>
              </a:ext>
            </a:extLst>
          </p:cNvPr>
          <p:cNvSpPr/>
          <p:nvPr/>
        </p:nvSpPr>
        <p:spPr>
          <a:xfrm rot="16200000">
            <a:off x="3687424" y="5378523"/>
            <a:ext cx="45719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D577AEA2-93DD-4D4E-B0CD-5F5EF7C282A6}"/>
              </a:ext>
            </a:extLst>
          </p:cNvPr>
          <p:cNvSpPr/>
          <p:nvPr/>
        </p:nvSpPr>
        <p:spPr>
          <a:xfrm rot="16200000">
            <a:off x="7478374" y="5378523"/>
            <a:ext cx="45719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2BCC0D2B-55E7-40A2-BC62-448F1FA0A7FE}"/>
              </a:ext>
            </a:extLst>
          </p:cNvPr>
          <p:cNvSpPr/>
          <p:nvPr/>
        </p:nvSpPr>
        <p:spPr>
          <a:xfrm rot="16200000">
            <a:off x="9592924" y="5374610"/>
            <a:ext cx="45719" cy="1219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8AF1F39D-E2F0-4814-869B-E69FDCBE5197}"/>
              </a:ext>
            </a:extLst>
          </p:cNvPr>
          <p:cNvSpPr/>
          <p:nvPr/>
        </p:nvSpPr>
        <p:spPr>
          <a:xfrm rot="16200000">
            <a:off x="5584978" y="4700461"/>
            <a:ext cx="45719" cy="2575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3FBCC5B6-5883-45FA-8032-4AC2CAE810C4}"/>
              </a:ext>
            </a:extLst>
          </p:cNvPr>
          <p:cNvSpPr/>
          <p:nvPr/>
        </p:nvSpPr>
        <p:spPr>
          <a:xfrm rot="16200000">
            <a:off x="8533932" y="5543734"/>
            <a:ext cx="45719" cy="88682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F2293863-2746-44D6-AFE5-71583D2490CE}"/>
              </a:ext>
            </a:extLst>
          </p:cNvPr>
          <p:cNvSpPr/>
          <p:nvPr/>
        </p:nvSpPr>
        <p:spPr>
          <a:xfrm rot="16200000">
            <a:off x="10653189" y="5539622"/>
            <a:ext cx="45719" cy="8893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突发性链路通断事件的生成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19D58D4-8C13-4CF3-AF1C-FC83D03D28CF}"/>
              </a:ext>
            </a:extLst>
          </p:cNvPr>
          <p:cNvSpPr txBox="1"/>
          <p:nvPr/>
        </p:nvSpPr>
        <p:spPr>
          <a:xfrm>
            <a:off x="490462" y="918044"/>
            <a:ext cx="9614591" cy="17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现实中的突发性链路故障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物理层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激光天线的错误指向导致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lvl="3" indent="-228600" defTabSz="914400">
              <a:spcBef>
                <a:spcPts val="300"/>
              </a:spcBef>
              <a:buFont typeface="Times New Roman" panose="02020603050405020304" pitchFamily="18" charset="0"/>
              <a:buChar char="‑"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激光发射器与接收器通过同一组镜面实现发射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接收</a:t>
            </a:r>
            <a:r>
              <a:rPr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发射器与接收器的指向保持一致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kumimoji="0" lang="zh-CN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链路两端的任一天线指向错误，都导致两卫星均无法正确接收到激光信号</a:t>
            </a:r>
            <a:endParaRPr kumimoji="0" lang="en-US" altLang="zh-CN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866741-99EA-4AF0-BC5C-A931392A446C}"/>
              </a:ext>
            </a:extLst>
          </p:cNvPr>
          <p:cNvSpPr txBox="1"/>
          <p:nvPr/>
        </p:nvSpPr>
        <p:spPr>
          <a:xfrm>
            <a:off x="490462" y="4337720"/>
            <a:ext cx="970789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模拟平台中的实现</a:t>
            </a:r>
          </a:p>
          <a:p>
            <a:pPr marL="1143000" marR="0" lvl="2" indent="-228600" algn="l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对每条星间链路：</a:t>
            </a: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20000"/>
              </a:lnSpc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zh-CN" sz="200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spcBef>
                <a:spcPts val="3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设为故障</a:t>
            </a: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正常状态的方式：同时关闭</a:t>
            </a:r>
            <a:r>
              <a:rPr kumimoji="0" lang="en-US" altLang="zh-CN" sz="2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200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打开链路两端的虚拟网络接口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BB3888-D5F2-465B-9D27-208DD19B46CE}"/>
              </a:ext>
            </a:extLst>
          </p:cNvPr>
          <p:cNvSpPr txBox="1"/>
          <p:nvPr/>
        </p:nvSpPr>
        <p:spPr>
          <a:xfrm>
            <a:off x="475422" y="6247469"/>
            <a:ext cx="112299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1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Lakshmi K S, Kumar M P S, Kavitha K V N. Inter-satellite laser communication system[C]//2008 International Conference on Computer and Communication Engineering. IEEE, 2008: 978-983.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18DAE74-C376-4984-A1D9-02036E47C22E}"/>
              </a:ext>
            </a:extLst>
          </p:cNvPr>
          <p:cNvSpPr txBox="1"/>
          <p:nvPr/>
        </p:nvSpPr>
        <p:spPr>
          <a:xfrm>
            <a:off x="490462" y="3307983"/>
            <a:ext cx="9907562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2" indent="-228600" defTabSz="914400">
              <a:lnSpc>
                <a:spcPct val="120000"/>
              </a:lnSpc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两卫星可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实时且同时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发现链路故障并进行处理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lvl="3" indent="-228600" defTabSz="914400">
              <a:spcBef>
                <a:spcPts val="300"/>
              </a:spcBef>
              <a:buFont typeface="Times New Roman" panose="02020603050405020304" pitchFamily="18" charset="0"/>
              <a:buChar char="‑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重计算路由、更新路由表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检查天线指向、尝试恢复链路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868B303E-5FB0-43F5-8EF9-9AD305263E38}"/>
              </a:ext>
            </a:extLst>
          </p:cNvPr>
          <p:cNvSpPr/>
          <p:nvPr/>
        </p:nvSpPr>
        <p:spPr>
          <a:xfrm rot="5400000">
            <a:off x="2304802" y="2831913"/>
            <a:ext cx="145425" cy="26087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9B6DE7-B68C-4DC5-BBBC-FB3B1A4FDAEA}"/>
              </a:ext>
            </a:extLst>
          </p:cNvPr>
          <p:cNvSpPr/>
          <p:nvPr/>
        </p:nvSpPr>
        <p:spPr>
          <a:xfrm>
            <a:off x="1743075" y="2820466"/>
            <a:ext cx="504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卫星</a:t>
            </a: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302CFF46-781C-4057-A2D2-5DFB3D5D8EB2}"/>
              </a:ext>
            </a:extLst>
          </p:cNvPr>
          <p:cNvSpPr/>
          <p:nvPr/>
        </p:nvSpPr>
        <p:spPr>
          <a:xfrm rot="5400000">
            <a:off x="2313500" y="3057043"/>
            <a:ext cx="145425" cy="2608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等腰三角形 47">
            <a:extLst>
              <a:ext uri="{FF2B5EF4-FFF2-40B4-BE49-F238E27FC236}">
                <a16:creationId xmlns:a16="http://schemas.microsoft.com/office/drawing/2014/main" id="{83F1F319-4535-4081-89A8-9B2AB1FC27D8}"/>
              </a:ext>
            </a:extLst>
          </p:cNvPr>
          <p:cNvSpPr/>
          <p:nvPr/>
        </p:nvSpPr>
        <p:spPr>
          <a:xfrm rot="16200000">
            <a:off x="3159999" y="3047188"/>
            <a:ext cx="145425" cy="26087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65209D5A-AF3B-4C6E-AFEE-8E173B5B0D96}"/>
              </a:ext>
            </a:extLst>
          </p:cNvPr>
          <p:cNvSpPr/>
          <p:nvPr/>
        </p:nvSpPr>
        <p:spPr>
          <a:xfrm>
            <a:off x="3371850" y="2820466"/>
            <a:ext cx="504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卫星</a:t>
            </a:r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E0FD5F2F-F492-4D38-85AE-9A8B973B047B}"/>
              </a:ext>
            </a:extLst>
          </p:cNvPr>
          <p:cNvSpPr/>
          <p:nvPr/>
        </p:nvSpPr>
        <p:spPr>
          <a:xfrm rot="16200000">
            <a:off x="3160000" y="2828686"/>
            <a:ext cx="145425" cy="2608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30D3F0D-3891-4410-81E7-93A80FEA9A5E}"/>
              </a:ext>
            </a:extLst>
          </p:cNvPr>
          <p:cNvCxnSpPr>
            <a:stCxn id="7" idx="0"/>
            <a:endCxn id="50" idx="0"/>
          </p:cNvCxnSpPr>
          <p:nvPr/>
        </p:nvCxnSpPr>
        <p:spPr>
          <a:xfrm flipV="1">
            <a:off x="2507954" y="2959125"/>
            <a:ext cx="594319" cy="322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ECD8E31-598C-4F1C-AFE0-1ECF96BB7B1B}"/>
              </a:ext>
            </a:extLst>
          </p:cNvPr>
          <p:cNvCxnSpPr>
            <a:cxnSpLocks/>
            <a:stCxn id="48" idx="0"/>
            <a:endCxn id="47" idx="0"/>
          </p:cNvCxnSpPr>
          <p:nvPr/>
        </p:nvCxnSpPr>
        <p:spPr>
          <a:xfrm flipH="1">
            <a:off x="2516652" y="3177627"/>
            <a:ext cx="585620" cy="985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94D84C71-FD2E-4455-9BD2-D9BD506385E6}"/>
              </a:ext>
            </a:extLst>
          </p:cNvPr>
          <p:cNvSpPr/>
          <p:nvPr/>
        </p:nvSpPr>
        <p:spPr>
          <a:xfrm rot="5400000">
            <a:off x="6171952" y="2828687"/>
            <a:ext cx="145425" cy="26087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59F27F9-C00C-4D17-A7F8-ADA4CCF28E6B}"/>
              </a:ext>
            </a:extLst>
          </p:cNvPr>
          <p:cNvSpPr/>
          <p:nvPr/>
        </p:nvSpPr>
        <p:spPr>
          <a:xfrm>
            <a:off x="5610225" y="2817240"/>
            <a:ext cx="504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卫星</a:t>
            </a:r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A1FC6C82-1869-4AB8-ADEF-E0129DC3FEBE}"/>
              </a:ext>
            </a:extLst>
          </p:cNvPr>
          <p:cNvSpPr/>
          <p:nvPr/>
        </p:nvSpPr>
        <p:spPr>
          <a:xfrm rot="5400000">
            <a:off x="6180650" y="3053817"/>
            <a:ext cx="145425" cy="2608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8E8DCFD9-2326-4907-8C27-AD9E2A0CF28A}"/>
              </a:ext>
            </a:extLst>
          </p:cNvPr>
          <p:cNvSpPr/>
          <p:nvPr/>
        </p:nvSpPr>
        <p:spPr>
          <a:xfrm rot="14610181">
            <a:off x="7064473" y="3099948"/>
            <a:ext cx="145425" cy="26087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99E2DA8-EEDE-49A4-9FFC-5EE27886FEBC}"/>
              </a:ext>
            </a:extLst>
          </p:cNvPr>
          <p:cNvSpPr/>
          <p:nvPr/>
        </p:nvSpPr>
        <p:spPr>
          <a:xfrm>
            <a:off x="7239000" y="2817240"/>
            <a:ext cx="504000" cy="50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卫星</a:t>
            </a:r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BC0D7428-E0D3-4A88-9B81-158BA1BCBCBF}"/>
              </a:ext>
            </a:extLst>
          </p:cNvPr>
          <p:cNvSpPr/>
          <p:nvPr/>
        </p:nvSpPr>
        <p:spPr>
          <a:xfrm rot="14431598">
            <a:off x="7064474" y="2881446"/>
            <a:ext cx="145425" cy="2608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BCD5C37-9F4E-44F6-9F80-7CC8B638A4C1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6375104" y="2959127"/>
            <a:ext cx="575423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60B82D-9B19-4FEC-918E-DEE74C181D8C}"/>
              </a:ext>
            </a:extLst>
          </p:cNvPr>
          <p:cNvCxnSpPr>
            <a:cxnSpLocks/>
            <a:stCxn id="57" idx="0"/>
          </p:cNvCxnSpPr>
          <p:nvPr/>
        </p:nvCxnSpPr>
        <p:spPr>
          <a:xfrm flipH="1">
            <a:off x="6558435" y="3288583"/>
            <a:ext cx="462012" cy="15654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22742FD8-F02A-4B4E-B185-0DA61C5C376A}"/>
              </a:ext>
            </a:extLst>
          </p:cNvPr>
          <p:cNvSpPr/>
          <p:nvPr/>
        </p:nvSpPr>
        <p:spPr>
          <a:xfrm rot="5400000">
            <a:off x="8473347" y="2658725"/>
            <a:ext cx="145425" cy="26087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1083C58-B9BA-4CD8-9BBF-0C2C2941D8D3}"/>
              </a:ext>
            </a:extLst>
          </p:cNvPr>
          <p:cNvSpPr txBox="1"/>
          <p:nvPr/>
        </p:nvSpPr>
        <p:spPr>
          <a:xfrm>
            <a:off x="8554100" y="2649288"/>
            <a:ext cx="90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发射器</a:t>
            </a:r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D9AB4CEF-3DDA-4388-A041-E99531D48662}"/>
              </a:ext>
            </a:extLst>
          </p:cNvPr>
          <p:cNvSpPr/>
          <p:nvPr/>
        </p:nvSpPr>
        <p:spPr>
          <a:xfrm rot="5400000">
            <a:off x="8473347" y="2985813"/>
            <a:ext cx="145425" cy="260879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8BEC8C4-0AC6-423A-9FDE-0E680F55C993}"/>
              </a:ext>
            </a:extLst>
          </p:cNvPr>
          <p:cNvSpPr txBox="1"/>
          <p:nvPr/>
        </p:nvSpPr>
        <p:spPr>
          <a:xfrm>
            <a:off x="8554100" y="2950889"/>
            <a:ext cx="90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接收器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D1E2045A-674C-4929-89FA-315E7EEFDEB7}"/>
              </a:ext>
            </a:extLst>
          </p:cNvPr>
          <p:cNvCxnSpPr>
            <a:cxnSpLocks/>
          </p:cNvCxnSpPr>
          <p:nvPr/>
        </p:nvCxnSpPr>
        <p:spPr>
          <a:xfrm flipV="1">
            <a:off x="8415620" y="3378033"/>
            <a:ext cx="318300" cy="1079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7907BF1-4E61-4DE8-A35A-637A8981B8F5}"/>
              </a:ext>
            </a:extLst>
          </p:cNvPr>
          <p:cNvSpPr txBox="1"/>
          <p:nvPr/>
        </p:nvSpPr>
        <p:spPr>
          <a:xfrm>
            <a:off x="8554100" y="3224145"/>
            <a:ext cx="90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激光</a:t>
            </a:r>
          </a:p>
        </p:txBody>
      </p:sp>
      <p:sp>
        <p:nvSpPr>
          <p:cNvPr id="79" name="箭头: 右 78">
            <a:extLst>
              <a:ext uri="{FF2B5EF4-FFF2-40B4-BE49-F238E27FC236}">
                <a16:creationId xmlns:a16="http://schemas.microsoft.com/office/drawing/2014/main" id="{126082D4-697B-4941-B185-B573F6F6E4E4}"/>
              </a:ext>
            </a:extLst>
          </p:cNvPr>
          <p:cNvSpPr/>
          <p:nvPr/>
        </p:nvSpPr>
        <p:spPr>
          <a:xfrm>
            <a:off x="4150853" y="3006721"/>
            <a:ext cx="1079207" cy="143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537EBA0-7D31-492D-887D-9377D065A128}"/>
              </a:ext>
            </a:extLst>
          </p:cNvPr>
          <p:cNvSpPr txBox="1"/>
          <p:nvPr/>
        </p:nvSpPr>
        <p:spPr>
          <a:xfrm>
            <a:off x="4053072" y="2761176"/>
            <a:ext cx="126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链路故障发生</a:t>
            </a:r>
          </a:p>
        </p:txBody>
      </p:sp>
      <p:sp>
        <p:nvSpPr>
          <p:cNvPr id="80" name="乘号 79">
            <a:extLst>
              <a:ext uri="{FF2B5EF4-FFF2-40B4-BE49-F238E27FC236}">
                <a16:creationId xmlns:a16="http://schemas.microsoft.com/office/drawing/2014/main" id="{C637F2F4-87B5-40CD-88EE-9DE0686E9BB5}"/>
              </a:ext>
            </a:extLst>
          </p:cNvPr>
          <p:cNvSpPr/>
          <p:nvPr/>
        </p:nvSpPr>
        <p:spPr>
          <a:xfrm>
            <a:off x="6855233" y="2649288"/>
            <a:ext cx="360000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乘号 82">
            <a:extLst>
              <a:ext uri="{FF2B5EF4-FFF2-40B4-BE49-F238E27FC236}">
                <a16:creationId xmlns:a16="http://schemas.microsoft.com/office/drawing/2014/main" id="{62250AE3-F803-4EB5-B0D7-D150E78A0842}"/>
              </a:ext>
            </a:extLst>
          </p:cNvPr>
          <p:cNvSpPr/>
          <p:nvPr/>
        </p:nvSpPr>
        <p:spPr>
          <a:xfrm>
            <a:off x="6208013" y="2998115"/>
            <a:ext cx="360000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右大括号 84">
            <a:extLst>
              <a:ext uri="{FF2B5EF4-FFF2-40B4-BE49-F238E27FC236}">
                <a16:creationId xmlns:a16="http://schemas.microsoft.com/office/drawing/2014/main" id="{3C0DC8F9-D8BC-4F8C-83A4-D764A22E7C78}"/>
              </a:ext>
            </a:extLst>
          </p:cNvPr>
          <p:cNvSpPr/>
          <p:nvPr/>
        </p:nvSpPr>
        <p:spPr>
          <a:xfrm>
            <a:off x="9358604" y="2687654"/>
            <a:ext cx="101695" cy="53649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BD44467-15C2-4C50-96FD-72ED2AF838E0}"/>
              </a:ext>
            </a:extLst>
          </p:cNvPr>
          <p:cNvSpPr txBox="1"/>
          <p:nvPr/>
        </p:nvSpPr>
        <p:spPr>
          <a:xfrm>
            <a:off x="9491825" y="2795512"/>
            <a:ext cx="906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激光天线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90878E54-4384-4B65-8D27-A594402C6FC8}"/>
              </a:ext>
            </a:extLst>
          </p:cNvPr>
          <p:cNvSpPr/>
          <p:nvPr/>
        </p:nvSpPr>
        <p:spPr>
          <a:xfrm>
            <a:off x="2332165" y="2817240"/>
            <a:ext cx="925495" cy="488604"/>
          </a:xfrm>
          <a:prstGeom prst="ellipse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C525812-9FC4-4337-ACE3-972745619F28}"/>
              </a:ext>
            </a:extLst>
          </p:cNvPr>
          <p:cNvSpPr txBox="1"/>
          <p:nvPr/>
        </p:nvSpPr>
        <p:spPr>
          <a:xfrm>
            <a:off x="679729" y="2530275"/>
            <a:ext cx="1267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双工星间链路</a:t>
            </a:r>
          </a:p>
        </p:txBody>
      </p: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B792475-8942-4DEF-AFB3-A4CAC227A56E}"/>
              </a:ext>
            </a:extLst>
          </p:cNvPr>
          <p:cNvCxnSpPr>
            <a:cxnSpLocks/>
            <a:stCxn id="87" idx="0"/>
            <a:endCxn id="88" idx="3"/>
          </p:cNvCxnSpPr>
          <p:nvPr/>
        </p:nvCxnSpPr>
        <p:spPr>
          <a:xfrm rot="16200000" flipV="1">
            <a:off x="2304661" y="2326987"/>
            <a:ext cx="133076" cy="847429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流程图: 终止 91">
            <a:extLst>
              <a:ext uri="{FF2B5EF4-FFF2-40B4-BE49-F238E27FC236}">
                <a16:creationId xmlns:a16="http://schemas.microsoft.com/office/drawing/2014/main" id="{8CE5FADF-8EC4-429D-B781-B60712DAE8F3}"/>
              </a:ext>
            </a:extLst>
          </p:cNvPr>
          <p:cNvSpPr/>
          <p:nvPr/>
        </p:nvSpPr>
        <p:spPr>
          <a:xfrm>
            <a:off x="2996167" y="5103279"/>
            <a:ext cx="671316" cy="3600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BBBED47-8F66-4D27-A6E5-F36107C541BB}"/>
              </a:ext>
            </a:extLst>
          </p:cNvPr>
          <p:cNvSpPr/>
          <p:nvPr/>
        </p:nvSpPr>
        <p:spPr>
          <a:xfrm>
            <a:off x="4019186" y="5111208"/>
            <a:ext cx="1259931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设为正常状态</a:t>
            </a:r>
            <a:endParaRPr lang="en-US" altLang="zh-CN" sz="1400" i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C28603B-92CE-41DB-B07B-770CE9A59A6A}"/>
                  </a:ext>
                </a:extLst>
              </p:cNvPr>
              <p:cNvSpPr/>
              <p:nvPr/>
            </p:nvSpPr>
            <p:spPr>
              <a:xfrm>
                <a:off x="5635950" y="5111208"/>
                <a:ext cx="760888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生成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kumimoji="0" lang="en-US" altLang="zh-CN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altLang="zh-CN" sz="1400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C28603B-92CE-41DB-B07B-770CE9A59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950" y="5111208"/>
                <a:ext cx="760888" cy="360000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52AF60E-6544-4509-AB65-C764440C1839}"/>
                  </a:ext>
                </a:extLst>
              </p:cNvPr>
              <p:cNvSpPr/>
              <p:nvPr/>
            </p:nvSpPr>
            <p:spPr>
              <a:xfrm>
                <a:off x="6753671" y="5111208"/>
                <a:ext cx="1086062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Δ</m:t>
                    </m:r>
                    <m:r>
                      <a:rPr kumimoji="0" lang="en-US" altLang="zh-CN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时间</a:t>
                </a:r>
                <a:endParaRPr lang="en-US" altLang="zh-CN" sz="1400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52AF60E-6544-4509-AB65-C764440C1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671" y="5111208"/>
                <a:ext cx="1086062" cy="360000"/>
              </a:xfrm>
              <a:prstGeom prst="rect">
                <a:avLst/>
              </a:prstGeom>
              <a:blipFill>
                <a:blip r:embed="rId4"/>
                <a:stretch>
                  <a:fillRect l="-1105" b="-317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 95">
            <a:extLst>
              <a:ext uri="{FF2B5EF4-FFF2-40B4-BE49-F238E27FC236}">
                <a16:creationId xmlns:a16="http://schemas.microsoft.com/office/drawing/2014/main" id="{8B5EF9DA-D493-4238-8EE6-36094DE82D0B}"/>
              </a:ext>
            </a:extLst>
          </p:cNvPr>
          <p:cNvSpPr/>
          <p:nvPr/>
        </p:nvSpPr>
        <p:spPr>
          <a:xfrm>
            <a:off x="8196566" y="5111208"/>
            <a:ext cx="1451652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设为故障状态</a:t>
            </a:r>
            <a:endParaRPr lang="en-US" altLang="zh-CN" sz="14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380CD07-E9D4-49E1-8ABC-DE04E45B2184}"/>
                  </a:ext>
                </a:extLst>
              </p:cNvPr>
              <p:cNvSpPr/>
              <p:nvPr/>
            </p:nvSpPr>
            <p:spPr>
              <a:xfrm>
                <a:off x="10005050" y="5123908"/>
                <a:ext cx="1067098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等待</a:t>
                </a:r>
                <a14:m>
                  <m:oMath xmlns:m="http://schemas.openxmlformats.org/officeDocument/2006/math">
                    <m:r>
                      <a:rPr kumimoji="0" lang="en-US" altLang="zh-CN" sz="1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140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时间</a:t>
                </a:r>
                <a:endParaRPr lang="en-US" altLang="zh-CN" sz="1400" i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A380CD07-E9D4-49E1-8ABC-DE04E45B2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050" y="5123908"/>
                <a:ext cx="1067098" cy="360000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04B3506-3599-4110-B508-30A54F6F1CA9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3667483" y="5283279"/>
            <a:ext cx="351703" cy="79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ABF5F42-6F34-48E7-8A89-AE9C2C295EA7}"/>
              </a:ext>
            </a:extLst>
          </p:cNvPr>
          <p:cNvCxnSpPr>
            <a:cxnSpLocks/>
            <a:stCxn id="93" idx="3"/>
            <a:endCxn id="94" idx="1"/>
          </p:cNvCxnSpPr>
          <p:nvPr/>
        </p:nvCxnSpPr>
        <p:spPr>
          <a:xfrm>
            <a:off x="5279117" y="5291208"/>
            <a:ext cx="356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1931791B-728A-4581-9D8D-492F93344B4C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6396838" y="5291208"/>
            <a:ext cx="356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E5E5161-1F2C-49F4-9BA1-4251052B31FC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7839733" y="5291208"/>
            <a:ext cx="3568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E302AE63-7579-4499-A4CA-472A03587953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>
            <a:off x="9648218" y="5291208"/>
            <a:ext cx="356832" cy="12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连接符: 肘形 116">
            <a:extLst>
              <a:ext uri="{FF2B5EF4-FFF2-40B4-BE49-F238E27FC236}">
                <a16:creationId xmlns:a16="http://schemas.microsoft.com/office/drawing/2014/main" id="{C6A6BE7B-C435-4A41-A5E4-BFDBC8F5FF2B}"/>
              </a:ext>
            </a:extLst>
          </p:cNvPr>
          <p:cNvCxnSpPr>
            <a:cxnSpLocks/>
            <a:endCxn id="93" idx="0"/>
          </p:cNvCxnSpPr>
          <p:nvPr/>
        </p:nvCxnSpPr>
        <p:spPr>
          <a:xfrm rot="10800000">
            <a:off x="4649152" y="5111208"/>
            <a:ext cx="6456882" cy="192700"/>
          </a:xfrm>
          <a:prstGeom prst="bentConnector4">
            <a:avLst>
              <a:gd name="adj1" fmla="val -2710"/>
              <a:gd name="adj2" fmla="val 21863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2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局部化星间链路状态传播机制的实现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/>
              <p:nvPr/>
            </p:nvSpPr>
            <p:spPr>
              <a:xfrm>
                <a:off x="490462" y="943903"/>
                <a:ext cx="6799083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基于可控传播距离的链路状态通告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关键参数：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传播距离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,…}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结构，在头部包含剩余传播距离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TTL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字段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TTL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初始化为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，逐跳递减直到为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0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路由套件中的实现逻辑：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2" y="943903"/>
                <a:ext cx="6799083" cy="1862048"/>
              </a:xfrm>
              <a:prstGeom prst="rect">
                <a:avLst/>
              </a:prstGeom>
              <a:blipFill>
                <a:blip r:embed="rId3"/>
                <a:stretch>
                  <a:fillRect t="-3607" r="-358" b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AF933E3-B13D-4C91-A017-56A3390B8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29654"/>
              </p:ext>
            </p:extLst>
          </p:nvPr>
        </p:nvGraphicFramePr>
        <p:xfrm>
          <a:off x="8622894" y="984804"/>
          <a:ext cx="341242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60">
                  <a:extLst>
                    <a:ext uri="{9D8B030D-6E8A-4147-A177-3AD203B41FA5}">
                      <a16:colId xmlns:a16="http://schemas.microsoft.com/office/drawing/2014/main" val="2362000282"/>
                    </a:ext>
                  </a:extLst>
                </a:gridCol>
                <a:gridCol w="772160">
                  <a:extLst>
                    <a:ext uri="{9D8B030D-6E8A-4147-A177-3AD203B41FA5}">
                      <a16:colId xmlns:a16="http://schemas.microsoft.com/office/drawing/2014/main" val="4231189958"/>
                    </a:ext>
                  </a:extLst>
                </a:gridCol>
                <a:gridCol w="964502">
                  <a:extLst>
                    <a:ext uri="{9D8B030D-6E8A-4147-A177-3AD203B41FA5}">
                      <a16:colId xmlns:a16="http://schemas.microsoft.com/office/drawing/2014/main" val="2445306426"/>
                    </a:ext>
                  </a:extLst>
                </a:gridCol>
                <a:gridCol w="903605">
                  <a:extLst>
                    <a:ext uri="{9D8B030D-6E8A-4147-A177-3AD203B41FA5}">
                      <a16:colId xmlns:a16="http://schemas.microsoft.com/office/drawing/2014/main" val="15200496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631290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 age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LS type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8195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State 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43803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385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TTL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links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551084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218474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Data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27199"/>
                  </a:ext>
                </a:extLst>
              </a:tr>
              <a:tr h="288000"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2091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A4A61C78-F2EE-42AD-A7B2-834E827A4B3F}"/>
              </a:ext>
            </a:extLst>
          </p:cNvPr>
          <p:cNvSpPr/>
          <p:nvPr/>
        </p:nvSpPr>
        <p:spPr>
          <a:xfrm>
            <a:off x="8492358" y="1003048"/>
            <a:ext cx="45719" cy="17927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81B09D2-BA3D-49CE-A008-81BBB00C5F0D}"/>
              </a:ext>
            </a:extLst>
          </p:cNvPr>
          <p:cNvSpPr txBox="1"/>
          <p:nvPr/>
        </p:nvSpPr>
        <p:spPr>
          <a:xfrm>
            <a:off x="7374362" y="1714781"/>
            <a:ext cx="110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LSA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头部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565F963-A345-407C-8EAB-DFC4BAB62B46}"/>
              </a:ext>
            </a:extLst>
          </p:cNvPr>
          <p:cNvGrpSpPr/>
          <p:nvPr/>
        </p:nvGrpSpPr>
        <p:grpSpPr>
          <a:xfrm>
            <a:off x="2717900" y="2772062"/>
            <a:ext cx="6699695" cy="3654128"/>
            <a:chOff x="2188023" y="3034683"/>
            <a:chExt cx="6699695" cy="3654128"/>
          </a:xfrm>
        </p:grpSpPr>
        <p:sp>
          <p:nvSpPr>
            <p:cNvPr id="14" name="流程图: 终止 13">
              <a:extLst>
                <a:ext uri="{FF2B5EF4-FFF2-40B4-BE49-F238E27FC236}">
                  <a16:creationId xmlns:a16="http://schemas.microsoft.com/office/drawing/2014/main" id="{D4785A57-A4D6-48E8-8F59-AC7A9EE84B7A}"/>
                </a:ext>
              </a:extLst>
            </p:cNvPr>
            <p:cNvSpPr/>
            <p:nvPr/>
          </p:nvSpPr>
          <p:spPr>
            <a:xfrm>
              <a:off x="2188023" y="3034683"/>
              <a:ext cx="1809226" cy="518002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检测到直连的星间链路状态变化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DCDE9C3-29E1-4852-9276-EFC5C59185B9}"/>
                    </a:ext>
                  </a:extLst>
                </p:cNvPr>
                <p:cNvSpPr/>
                <p:nvPr/>
              </p:nvSpPr>
              <p:spPr>
                <a:xfrm>
                  <a:off x="2188023" y="3874072"/>
                  <a:ext cx="1809226" cy="36000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生成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LSA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TTL=</a:t>
                  </a:r>
                  <a:r>
                    <a:rPr lang="en-US" altLang="zh-CN" sz="1400" dirty="0">
                      <a:solidFill>
                        <a:prstClr val="black"/>
                      </a:solidFill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𝑛</m:t>
                      </m:r>
                    </m:oMath>
                  </a14:m>
                  <a:endParaRPr lang="en-US" altLang="zh-CN" sz="14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5DCDE9C3-29E1-4852-9276-EFC5C59185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023" y="3874072"/>
                  <a:ext cx="1809226" cy="360000"/>
                </a:xfrm>
                <a:prstGeom prst="rect">
                  <a:avLst/>
                </a:prstGeom>
                <a:blipFill>
                  <a:blip r:embed="rId4"/>
                  <a:stretch>
                    <a:fillRect b="-645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流程图: 终止 28">
                  <a:extLst>
                    <a:ext uri="{FF2B5EF4-FFF2-40B4-BE49-F238E27FC236}">
                      <a16:creationId xmlns:a16="http://schemas.microsoft.com/office/drawing/2014/main" id="{51F07D32-08C9-4C52-8345-11782D496A9D}"/>
                    </a:ext>
                  </a:extLst>
                </p:cNvPr>
                <p:cNvSpPr/>
                <p:nvPr/>
              </p:nvSpPr>
              <p:spPr>
                <a:xfrm>
                  <a:off x="4131996" y="3717881"/>
                  <a:ext cx="1809226" cy="518002"/>
                </a:xfrm>
                <a:prstGeom prst="flowChartTerminator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收到邻居卫星发来的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LSA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TTL=</a:t>
                  </a:r>
                  <a14:m>
                    <m:oMath xmlns:m="http://schemas.openxmlformats.org/officeDocument/2006/math">
                      <m:r>
                        <a:rPr lang="en-US" altLang="zh-CN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m:t>𝑘</m:t>
                      </m:r>
                    </m:oMath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流程图: 终止 28">
                  <a:extLst>
                    <a:ext uri="{FF2B5EF4-FFF2-40B4-BE49-F238E27FC236}">
                      <a16:creationId xmlns:a16="http://schemas.microsoft.com/office/drawing/2014/main" id="{51F07D32-08C9-4C52-8345-11782D496A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1996" y="3717881"/>
                  <a:ext cx="1809226" cy="518002"/>
                </a:xfrm>
                <a:prstGeom prst="flowChartTerminator">
                  <a:avLst/>
                </a:prstGeom>
                <a:blipFill>
                  <a:blip r:embed="rId5"/>
                  <a:stretch>
                    <a:fillRect t="-1136" b="-10227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4893053-FD10-409E-81F7-155C9845E83B}"/>
                </a:ext>
              </a:extLst>
            </p:cNvPr>
            <p:cNvSpPr/>
            <p:nvPr/>
          </p:nvSpPr>
          <p:spPr>
            <a:xfrm>
              <a:off x="3227383" y="5760510"/>
              <a:ext cx="1809226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TTL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自减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4F33B3A-1978-4A05-B750-39D9A3F8BD33}"/>
                </a:ext>
              </a:extLst>
            </p:cNvPr>
            <p:cNvGrpSpPr/>
            <p:nvPr/>
          </p:nvGrpSpPr>
          <p:grpSpPr>
            <a:xfrm>
              <a:off x="3220986" y="4775355"/>
              <a:ext cx="1809226" cy="468000"/>
              <a:chOff x="5967758" y="3673035"/>
              <a:chExt cx="1795347" cy="482302"/>
            </a:xfrm>
          </p:grpSpPr>
          <p:sp>
            <p:nvSpPr>
              <p:cNvPr id="35" name="流程图: 决策 34">
                <a:extLst>
                  <a:ext uri="{FF2B5EF4-FFF2-40B4-BE49-F238E27FC236}">
                    <a16:creationId xmlns:a16="http://schemas.microsoft.com/office/drawing/2014/main" id="{C42777CA-AF63-4E00-B9D7-C89A29BA1308}"/>
                  </a:ext>
                </a:extLst>
              </p:cNvPr>
              <p:cNvSpPr/>
              <p:nvPr/>
            </p:nvSpPr>
            <p:spPr>
              <a:xfrm>
                <a:off x="5967758" y="3673035"/>
                <a:ext cx="1795347" cy="482302"/>
              </a:xfrm>
              <a:prstGeom prst="flowChartDecision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9035A46-D589-426E-8E50-3D663627EA53}"/>
                  </a:ext>
                </a:extLst>
              </p:cNvPr>
              <p:cNvSpPr txBox="1"/>
              <p:nvPr/>
            </p:nvSpPr>
            <p:spPr>
              <a:xfrm>
                <a:off x="6215018" y="3747800"/>
                <a:ext cx="13135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TTL &gt; 0?</a:t>
                </a:r>
                <a:endPara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3852D5C-6EE0-44F6-96EF-8C9BF7174C81}"/>
                </a:ext>
              </a:extLst>
            </p:cNvPr>
            <p:cNvSpPr/>
            <p:nvPr/>
          </p:nvSpPr>
          <p:spPr>
            <a:xfrm>
              <a:off x="5509709" y="5716247"/>
              <a:ext cx="1616260" cy="4504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向符合要求的邻居发送该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LSA</a:t>
              </a:r>
              <a:endParaRPr lang="en-US" altLang="zh-CN" sz="140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310D43C-8C1C-4535-80BC-8EF022FC5C2E}"/>
                </a:ext>
              </a:extLst>
            </p:cNvPr>
            <p:cNvSpPr/>
            <p:nvPr/>
          </p:nvSpPr>
          <p:spPr>
            <a:xfrm>
              <a:off x="7633464" y="5760510"/>
              <a:ext cx="1254254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重计算路由表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流程图: 终止 39">
              <a:extLst>
                <a:ext uri="{FF2B5EF4-FFF2-40B4-BE49-F238E27FC236}">
                  <a16:creationId xmlns:a16="http://schemas.microsoft.com/office/drawing/2014/main" id="{530FC2B8-8936-40DE-95EB-A6665F9899DA}"/>
                </a:ext>
              </a:extLst>
            </p:cNvPr>
            <p:cNvSpPr/>
            <p:nvPr/>
          </p:nvSpPr>
          <p:spPr>
            <a:xfrm>
              <a:off x="7720591" y="6328811"/>
              <a:ext cx="1080000" cy="360000"/>
            </a:xfrm>
            <a:prstGeom prst="flowChartTermina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结束</a:t>
              </a: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05911A6-516F-4979-9745-EACFC6D4B0D0}"/>
                </a:ext>
              </a:extLst>
            </p:cNvPr>
            <p:cNvCxnSpPr>
              <a:cxnSpLocks/>
              <a:stCxn id="14" idx="2"/>
              <a:endCxn id="28" idx="0"/>
            </p:cNvCxnSpPr>
            <p:nvPr/>
          </p:nvCxnSpPr>
          <p:spPr>
            <a:xfrm>
              <a:off x="3092636" y="3552685"/>
              <a:ext cx="0" cy="32138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CB622546-153D-4C38-BA88-9828B04E287C}"/>
                </a:ext>
              </a:extLst>
            </p:cNvPr>
            <p:cNvCxnSpPr>
              <a:cxnSpLocks/>
              <a:stCxn id="35" idx="2"/>
              <a:endCxn id="30" idx="0"/>
            </p:cNvCxnSpPr>
            <p:nvPr/>
          </p:nvCxnSpPr>
          <p:spPr>
            <a:xfrm>
              <a:off x="4125599" y="5243355"/>
              <a:ext cx="6397" cy="5171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BA71719-9B65-4256-B3D9-BF4D716B825E}"/>
                </a:ext>
              </a:extLst>
            </p:cNvPr>
            <p:cNvCxnSpPr>
              <a:cxnSpLocks/>
              <a:stCxn id="30" idx="3"/>
              <a:endCxn id="37" idx="1"/>
            </p:cNvCxnSpPr>
            <p:nvPr/>
          </p:nvCxnSpPr>
          <p:spPr>
            <a:xfrm>
              <a:off x="5036609" y="5940510"/>
              <a:ext cx="473100" cy="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C3E90A98-ADC5-46CB-A41B-000F80922BA7}"/>
                </a:ext>
              </a:extLst>
            </p:cNvPr>
            <p:cNvCxnSpPr>
              <a:cxnSpLocks/>
              <a:stCxn id="37" idx="3"/>
              <a:endCxn id="39" idx="1"/>
            </p:cNvCxnSpPr>
            <p:nvPr/>
          </p:nvCxnSpPr>
          <p:spPr>
            <a:xfrm flipV="1">
              <a:off x="7125969" y="5940510"/>
              <a:ext cx="507495" cy="9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216E64F-A2C3-40E5-81BE-B1346DBB8F18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>
              <a:off x="8260591" y="6120510"/>
              <a:ext cx="0" cy="2083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连接符: 肘形 58">
              <a:extLst>
                <a:ext uri="{FF2B5EF4-FFF2-40B4-BE49-F238E27FC236}">
                  <a16:creationId xmlns:a16="http://schemas.microsoft.com/office/drawing/2014/main" id="{2C869D78-ED9C-44B0-997E-BBF6E5D1DA3F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>
            <a:xfrm rot="5400000">
              <a:off x="4311368" y="4050114"/>
              <a:ext cx="539472" cy="91101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C4DC758-CBC8-4DD9-94A0-3D1537A86E0B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rot="16200000" flipH="1">
              <a:off x="3338476" y="3988231"/>
              <a:ext cx="541283" cy="103296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99103633-945B-424B-9F96-A7F1272BC25C}"/>
                </a:ext>
              </a:extLst>
            </p:cNvPr>
            <p:cNvCxnSpPr>
              <a:cxnSpLocks/>
              <a:stCxn id="35" idx="3"/>
              <a:endCxn id="39" idx="0"/>
            </p:cNvCxnSpPr>
            <p:nvPr/>
          </p:nvCxnSpPr>
          <p:spPr>
            <a:xfrm>
              <a:off x="5030212" y="5009355"/>
              <a:ext cx="3230379" cy="751155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4D1CEDF-E8B8-499C-885E-6CB5B0A62810}"/>
                </a:ext>
              </a:extLst>
            </p:cNvPr>
            <p:cNvSpPr txBox="1"/>
            <p:nvPr/>
          </p:nvSpPr>
          <p:spPr>
            <a:xfrm>
              <a:off x="3712360" y="5180774"/>
              <a:ext cx="39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514D991A-D0E9-4055-851C-5997A629CAD4}"/>
                </a:ext>
              </a:extLst>
            </p:cNvPr>
            <p:cNvSpPr txBox="1"/>
            <p:nvPr/>
          </p:nvSpPr>
          <p:spPr>
            <a:xfrm>
              <a:off x="4996627" y="4666847"/>
              <a:ext cx="393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否</a:t>
              </a:r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255E8D93-554D-44F7-88B3-68A5C151C06A}"/>
              </a:ext>
            </a:extLst>
          </p:cNvPr>
          <p:cNvSpPr/>
          <p:nvPr/>
        </p:nvSpPr>
        <p:spPr>
          <a:xfrm>
            <a:off x="217950" y="3548795"/>
            <a:ext cx="2423887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ospf_router_lsa_originate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A4771E4-9357-412E-9326-124408C9982A}"/>
              </a:ext>
            </a:extLst>
          </p:cNvPr>
          <p:cNvSpPr/>
          <p:nvPr/>
        </p:nvSpPr>
        <p:spPr>
          <a:xfrm>
            <a:off x="211259" y="2817123"/>
            <a:ext cx="2423887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ospf_ism_change_state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0ED43FD-8EE4-456F-96FF-41AF2F0E8BCE}"/>
              </a:ext>
            </a:extLst>
          </p:cNvPr>
          <p:cNvSpPr/>
          <p:nvPr/>
        </p:nvSpPr>
        <p:spPr>
          <a:xfrm>
            <a:off x="6539970" y="3495029"/>
            <a:ext cx="1264478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ospf_ls_upd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F959BE48-983A-42F2-9790-EE4E129D3DF8}"/>
              </a:ext>
            </a:extLst>
          </p:cNvPr>
          <p:cNvSpPr/>
          <p:nvPr/>
        </p:nvSpPr>
        <p:spPr>
          <a:xfrm>
            <a:off x="9509378" y="5381657"/>
            <a:ext cx="2437565" cy="592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ospf_lsa_install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↓</a:t>
            </a:r>
            <a:endParaRPr lang="en-US" altLang="zh-CN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ospf_spf_calculate_area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EC9C9A0F-D297-4D95-B2B0-2ADCBC238A10}"/>
              </a:ext>
            </a:extLst>
          </p:cNvPr>
          <p:cNvSpPr/>
          <p:nvPr/>
        </p:nvSpPr>
        <p:spPr>
          <a:xfrm>
            <a:off x="5696251" y="4971379"/>
            <a:ext cx="230293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ospf_flood_through_area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03AECF4-6135-4740-958F-CC2B81031757}"/>
              </a:ext>
            </a:extLst>
          </p:cNvPr>
          <p:cNvSpPr/>
          <p:nvPr/>
        </p:nvSpPr>
        <p:spPr>
          <a:xfrm>
            <a:off x="838252" y="4983559"/>
            <a:ext cx="2423887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lofi_local_disseminate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4045F5DF-C4FD-476B-A230-5BA037FF7D0A}"/>
              </a:ext>
            </a:extLst>
          </p:cNvPr>
          <p:cNvCxnSpPr>
            <a:stCxn id="35" idx="1"/>
            <a:endCxn id="111" idx="3"/>
          </p:cNvCxnSpPr>
          <p:nvPr/>
        </p:nvCxnSpPr>
        <p:spPr>
          <a:xfrm flipH="1">
            <a:off x="3262139" y="4746734"/>
            <a:ext cx="488724" cy="452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5CFB3031-3758-4160-98A3-65DA693DEF1D}"/>
              </a:ext>
            </a:extLst>
          </p:cNvPr>
          <p:cNvCxnSpPr>
            <a:stCxn id="30" idx="1"/>
            <a:endCxn id="111" idx="3"/>
          </p:cNvCxnSpPr>
          <p:nvPr/>
        </p:nvCxnSpPr>
        <p:spPr>
          <a:xfrm flipH="1" flipV="1">
            <a:off x="3262139" y="5199559"/>
            <a:ext cx="495121" cy="478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7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局部化星间链路状态传播机制的实现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DB52FCC-2B02-4C85-AEB6-C97388EEB3AC}"/>
              </a:ext>
            </a:extLst>
          </p:cNvPr>
          <p:cNvSpPr txBox="1"/>
          <p:nvPr/>
        </p:nvSpPr>
        <p:spPr>
          <a:xfrm>
            <a:off x="490463" y="923851"/>
            <a:ext cx="10520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600" lvl="1" indent="-230400" defTabSz="9144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基于拓扑形状可预测性的链路状态数据库维护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lvl="2" indent="-228600" defTabSz="914400">
              <a:spcBef>
                <a:spcPts val="6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各卫星独立维护链路状态数据库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lvl="3" indent="-228600" defTabSz="914400">
              <a:spcBef>
                <a:spcPts val="300"/>
              </a:spcBef>
              <a:buFont typeface="Times New Roman" panose="02020603050405020304" pitchFamily="18" charset="0"/>
              <a:buChar char="‑"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在星间链路恢复时，卫星间不交互各自的链路状态数据库信息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路由套件中的实现逻辑：基于简化的邻居状态机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7AE14A-E7FD-40CF-8048-2F1F0EF96B78}"/>
              </a:ext>
            </a:extLst>
          </p:cNvPr>
          <p:cNvGrpSpPr/>
          <p:nvPr/>
        </p:nvGrpSpPr>
        <p:grpSpPr>
          <a:xfrm>
            <a:off x="2117725" y="2404121"/>
            <a:ext cx="8890267" cy="1715618"/>
            <a:chOff x="7259215" y="978447"/>
            <a:chExt cx="8890267" cy="1715618"/>
          </a:xfrm>
        </p:grpSpPr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8F3F06BE-4BF7-4A93-BA31-FF1AF76B7263}"/>
                </a:ext>
              </a:extLst>
            </p:cNvPr>
            <p:cNvSpPr/>
            <p:nvPr/>
          </p:nvSpPr>
          <p:spPr>
            <a:xfrm>
              <a:off x="7259215" y="978937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Down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1C6843B2-642F-4026-9490-7F378F520DBD}"/>
                </a:ext>
              </a:extLst>
            </p:cNvPr>
            <p:cNvSpPr/>
            <p:nvPr/>
          </p:nvSpPr>
          <p:spPr>
            <a:xfrm>
              <a:off x="8883874" y="980967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Init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AB6C362C-783C-4068-AB51-159C2CA2922C}"/>
                </a:ext>
              </a:extLst>
            </p:cNvPr>
            <p:cNvSpPr/>
            <p:nvPr/>
          </p:nvSpPr>
          <p:spPr>
            <a:xfrm>
              <a:off x="10508533" y="978937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2-Way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83AAE6A7-FEC2-415A-94F9-A9247C7F164A}"/>
                </a:ext>
              </a:extLst>
            </p:cNvPr>
            <p:cNvSpPr/>
            <p:nvPr/>
          </p:nvSpPr>
          <p:spPr>
            <a:xfrm>
              <a:off x="12133191" y="978447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Exstart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5355029F-5316-4F8A-B576-9654AE290F29}"/>
                </a:ext>
              </a:extLst>
            </p:cNvPr>
            <p:cNvSpPr/>
            <p:nvPr/>
          </p:nvSpPr>
          <p:spPr>
            <a:xfrm>
              <a:off x="12133773" y="2200375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Exchange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F3E659D6-CE0A-4008-AFF9-BF5CEA687E2B}"/>
                </a:ext>
              </a:extLst>
            </p:cNvPr>
            <p:cNvSpPr/>
            <p:nvPr/>
          </p:nvSpPr>
          <p:spPr>
            <a:xfrm>
              <a:off x="9116006" y="2194524"/>
              <a:ext cx="1166326" cy="475862"/>
            </a:xfrm>
            <a:prstGeom prst="round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Full</a:t>
              </a:r>
              <a:endPara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825477EB-F6A5-4E77-91BA-7E289E3A7CDF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8425541" y="1216868"/>
              <a:ext cx="458333" cy="20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0C84650B-EB3D-4C47-BCF1-6DF5A9C0B41B}"/>
                </a:ext>
              </a:extLst>
            </p:cNvPr>
            <p:cNvCxnSpPr>
              <a:cxnSpLocks/>
              <a:stCxn id="43" idx="3"/>
              <a:endCxn id="45" idx="1"/>
            </p:cNvCxnSpPr>
            <p:nvPr/>
          </p:nvCxnSpPr>
          <p:spPr>
            <a:xfrm flipV="1">
              <a:off x="10050200" y="1216868"/>
              <a:ext cx="458333" cy="203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DA59B8AD-5276-48F3-A087-362F82166EDB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 flipV="1">
              <a:off x="11674859" y="1216378"/>
              <a:ext cx="458332" cy="490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BA60034-25D2-4D6E-B480-895FC51EE39F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>
            <a:xfrm>
              <a:off x="12716354" y="1454309"/>
              <a:ext cx="582" cy="746066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DBF9AB81-5BA8-424F-98A8-D416A07C1A7D}"/>
                </a:ext>
              </a:extLst>
            </p:cNvPr>
            <p:cNvCxnSpPr>
              <a:cxnSpLocks/>
              <a:stCxn id="48" idx="1"/>
              <a:endCxn id="51" idx="3"/>
            </p:cNvCxnSpPr>
            <p:nvPr/>
          </p:nvCxnSpPr>
          <p:spPr>
            <a:xfrm flipH="1" flipV="1">
              <a:off x="10282332" y="2432455"/>
              <a:ext cx="1851441" cy="5851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29EA0DA-07B7-48E3-95A5-394C6F560802}"/>
                </a:ext>
              </a:extLst>
            </p:cNvPr>
            <p:cNvSpPr txBox="1"/>
            <p:nvPr/>
          </p:nvSpPr>
          <p:spPr>
            <a:xfrm>
              <a:off x="13298935" y="2170845"/>
              <a:ext cx="28505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邻居卫星间发送数据库描述</a:t>
              </a:r>
              <a:r>
                <a:rPr lang="en-US" altLang="zh-CN" sz="1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(DD)</a:t>
              </a:r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，描述自身持有的链路状态信息摘要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0EB46493-A34D-48E0-8EF7-9EBED7BBE6CA}"/>
                </a:ext>
              </a:extLst>
            </p:cNvPr>
            <p:cNvSpPr txBox="1"/>
            <p:nvPr/>
          </p:nvSpPr>
          <p:spPr>
            <a:xfrm>
              <a:off x="7432949" y="2276536"/>
              <a:ext cx="17081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完成邻居关系建立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7C6680D-5957-4C91-809F-3B7F27E0B1F1}"/>
                  </a:ext>
                </a:extLst>
              </p:cNvPr>
              <p:cNvSpPr txBox="1"/>
              <p:nvPr/>
            </p:nvSpPr>
            <p:spPr>
              <a:xfrm>
                <a:off x="492869" y="4290373"/>
                <a:ext cx="103275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利用拓扑形状可预测性大致推断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跳范围外链路状态：待实现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7C6680D-5957-4C91-809F-3B7F27E0B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69" y="4290373"/>
                <a:ext cx="10327531" cy="400110"/>
              </a:xfrm>
              <a:prstGeom prst="rect">
                <a:avLst/>
              </a:prstGeom>
              <a:blipFill>
                <a:blip r:embed="rId3"/>
                <a:stretch>
                  <a:fillRect t="-13846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矩形 87">
            <a:extLst>
              <a:ext uri="{FF2B5EF4-FFF2-40B4-BE49-F238E27FC236}">
                <a16:creationId xmlns:a16="http://schemas.microsoft.com/office/drawing/2014/main" id="{DA41E5CA-D7AF-4CB5-804A-D910BB83FF4A}"/>
              </a:ext>
            </a:extLst>
          </p:cNvPr>
          <p:cNvSpPr/>
          <p:nvPr/>
        </p:nvSpPr>
        <p:spPr>
          <a:xfrm>
            <a:off x="8740608" y="2804191"/>
            <a:ext cx="223795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ospf_nsm_event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ospf_desc_proc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…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细粒度星间链路负载感知机制的实现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/>
              <p:nvPr/>
            </p:nvSpPr>
            <p:spPr>
              <a:xfrm>
                <a:off x="490462" y="933016"/>
                <a:ext cx="6621537" cy="1438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基于链路负载的链路状态传播触发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关键参数：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对负载感知的灵敏度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内核在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转发数据包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检查链路负载情况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满足条件时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通知用户空间路由套件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2" y="933016"/>
                <a:ext cx="6621537" cy="1438855"/>
              </a:xfrm>
              <a:prstGeom prst="rect">
                <a:avLst/>
              </a:prstGeom>
              <a:blipFill>
                <a:blip r:embed="rId3"/>
                <a:stretch>
                  <a:fillRect t="-4661" b="-4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文本框 116">
            <a:extLst>
              <a:ext uri="{FF2B5EF4-FFF2-40B4-BE49-F238E27FC236}">
                <a16:creationId xmlns:a16="http://schemas.microsoft.com/office/drawing/2014/main" id="{B72167A6-0230-4E8A-8D8E-F02ED4A4FD67}"/>
              </a:ext>
            </a:extLst>
          </p:cNvPr>
          <p:cNvSpPr txBox="1"/>
          <p:nvPr/>
        </p:nvSpPr>
        <p:spPr>
          <a:xfrm>
            <a:off x="490460" y="2392799"/>
            <a:ext cx="6042600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914400"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Docker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中的容器内核隔离机制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不同容器共用宿主机的内核源码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不同容器的网络协议栈相互隔离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lvl="3" indent="-228600" defTabSz="914400">
              <a:spcBef>
                <a:spcPts val="300"/>
              </a:spcBef>
              <a:buFont typeface="Times New Roman" panose="02020603050405020304" pitchFamily="18" charset="0"/>
              <a:buChar char="‑"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通过网络命名空间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struct net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实现隔离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C07BD4-E2C8-47D0-8F83-84E3CCE0B6CE}"/>
              </a:ext>
            </a:extLst>
          </p:cNvPr>
          <p:cNvSpPr/>
          <p:nvPr/>
        </p:nvSpPr>
        <p:spPr>
          <a:xfrm>
            <a:off x="6510588" y="1273895"/>
            <a:ext cx="2274848" cy="34349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用户空间路由套件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3B3AF0-E1CE-4F3D-BC56-674A025E47AE}"/>
              </a:ext>
            </a:extLst>
          </p:cNvPr>
          <p:cNvSpPr/>
          <p:nvPr/>
        </p:nvSpPr>
        <p:spPr>
          <a:xfrm>
            <a:off x="6510587" y="1273894"/>
            <a:ext cx="2274849" cy="44057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流程图: 终止 8">
            <a:extLst>
              <a:ext uri="{FF2B5EF4-FFF2-40B4-BE49-F238E27FC236}">
                <a16:creationId xmlns:a16="http://schemas.microsoft.com/office/drawing/2014/main" id="{69AEC0E6-F11A-4657-80E2-9E8A7DD2D57E}"/>
              </a:ext>
            </a:extLst>
          </p:cNvPr>
          <p:cNvSpPr/>
          <p:nvPr/>
        </p:nvSpPr>
        <p:spPr>
          <a:xfrm>
            <a:off x="7164563" y="1697859"/>
            <a:ext cx="942720" cy="3600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8CB4362-45C1-424D-9BCC-256EDF412A1A}"/>
                  </a:ext>
                </a:extLst>
              </p:cNvPr>
              <p:cNvSpPr/>
              <p:nvPr/>
            </p:nvSpPr>
            <p:spPr>
              <a:xfrm>
                <a:off x="6737637" y="2248667"/>
                <a:ext cx="1795347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输入参数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</m:oMath>
                </a14:m>
                <a:endParaRPr lang="en-US" altLang="zh-CN" sz="1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8CB4362-45C1-424D-9BCC-256EDF412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37" y="2248667"/>
                <a:ext cx="1795347" cy="360000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E9C31758-5B12-4336-9DA1-F39EAD1EEA06}"/>
              </a:ext>
            </a:extLst>
          </p:cNvPr>
          <p:cNvSpPr/>
          <p:nvPr/>
        </p:nvSpPr>
        <p:spPr>
          <a:xfrm>
            <a:off x="9586600" y="1273895"/>
            <a:ext cx="2274848" cy="34349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内核空间协议栈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C283C2F-59CF-4CF6-AEA2-6D04614D594B}"/>
              </a:ext>
            </a:extLst>
          </p:cNvPr>
          <p:cNvSpPr/>
          <p:nvPr/>
        </p:nvSpPr>
        <p:spPr>
          <a:xfrm>
            <a:off x="9586599" y="1273893"/>
            <a:ext cx="2274849" cy="4405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87FE974-0F52-46DD-BF65-8F63675C16DB}"/>
                  </a:ext>
                </a:extLst>
              </p:cNvPr>
              <p:cNvSpPr/>
              <p:nvPr/>
            </p:nvSpPr>
            <p:spPr>
              <a:xfrm>
                <a:off x="9833240" y="2248667"/>
                <a:ext cx="1795347" cy="360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接受参数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</m:oMath>
                </a14:m>
                <a:endParaRPr lang="en-US" altLang="zh-CN" sz="1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87FE974-0F52-46DD-BF65-8F63675C1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240" y="2248667"/>
                <a:ext cx="1795347" cy="360000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F2ED864-12B0-4C9D-97B8-DBF4B42BEB5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532984" y="2428667"/>
            <a:ext cx="1300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6AEA7AB-BD69-4072-89F1-B230E9C6EBB1}"/>
              </a:ext>
            </a:extLst>
          </p:cNvPr>
          <p:cNvSpPr txBox="1"/>
          <p:nvPr/>
        </p:nvSpPr>
        <p:spPr>
          <a:xfrm>
            <a:off x="8795042" y="1949663"/>
            <a:ext cx="7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netlink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4AD8737-9447-4CF4-A7E9-11536DCE662C}"/>
              </a:ext>
            </a:extLst>
          </p:cNvPr>
          <p:cNvSpPr/>
          <p:nvPr/>
        </p:nvSpPr>
        <p:spPr>
          <a:xfrm>
            <a:off x="9833240" y="2906886"/>
            <a:ext cx="1795347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转发网络数据包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2349695-EA55-40BC-80EA-36CABDA16832}"/>
              </a:ext>
            </a:extLst>
          </p:cNvPr>
          <p:cNvSpPr/>
          <p:nvPr/>
        </p:nvSpPr>
        <p:spPr>
          <a:xfrm>
            <a:off x="9833238" y="5079807"/>
            <a:ext cx="1795347" cy="503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发送当前链路负载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72E9C45-E60A-48DE-BBDC-44D3E509A14E}"/>
              </a:ext>
            </a:extLst>
          </p:cNvPr>
          <p:cNvGrpSpPr/>
          <p:nvPr/>
        </p:nvGrpSpPr>
        <p:grpSpPr>
          <a:xfrm>
            <a:off x="9826349" y="4110465"/>
            <a:ext cx="1795347" cy="622245"/>
            <a:chOff x="5967758" y="3584622"/>
            <a:chExt cx="1795347" cy="622245"/>
          </a:xfrm>
        </p:grpSpPr>
        <p:sp>
          <p:nvSpPr>
            <p:cNvPr id="19" name="流程图: 决策 18">
              <a:extLst>
                <a:ext uri="{FF2B5EF4-FFF2-40B4-BE49-F238E27FC236}">
                  <a16:creationId xmlns:a16="http://schemas.microsoft.com/office/drawing/2014/main" id="{A8E948E1-26D8-4F53-A176-01FDC6CA1CD6}"/>
                </a:ext>
              </a:extLst>
            </p:cNvPr>
            <p:cNvSpPr/>
            <p:nvPr/>
          </p:nvSpPr>
          <p:spPr>
            <a:xfrm>
              <a:off x="5967758" y="3584622"/>
              <a:ext cx="1795347" cy="622245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8F254B3-7C24-4ECA-B86D-0A64DAB75888}"/>
                    </a:ext>
                  </a:extLst>
                </p:cNvPr>
                <p:cNvSpPr txBox="1"/>
                <p:nvPr/>
              </p:nvSpPr>
              <p:spPr>
                <a:xfrm>
                  <a:off x="6215018" y="3747800"/>
                  <a:ext cx="131352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Δ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(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负载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) &gt; 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𝛿</m:t>
                      </m:r>
                    </m:oMath>
                  </a14:m>
                  <a:endParaRPr lang="zh-CN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8F254B3-7C24-4ECA-B86D-0A64DAB758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18" y="3747800"/>
                  <a:ext cx="1313525" cy="307777"/>
                </a:xfrm>
                <a:prstGeom prst="rect">
                  <a:avLst/>
                </a:prstGeom>
                <a:blipFill>
                  <a:blip r:embed="rId8"/>
                  <a:stretch>
                    <a:fillRect t="-3922" b="-215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3101D2DD-35B4-4134-A5FF-A142F9C99DBE}"/>
              </a:ext>
            </a:extLst>
          </p:cNvPr>
          <p:cNvSpPr txBox="1"/>
          <p:nvPr/>
        </p:nvSpPr>
        <p:spPr>
          <a:xfrm>
            <a:off x="9526601" y="4403382"/>
            <a:ext cx="50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707C84E-252B-4777-B39A-CB5F78C3731C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 flipH="1">
            <a:off x="10724023" y="3893115"/>
            <a:ext cx="6891" cy="217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B5E5ED9-1665-4123-AE09-A51780D23987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>
            <a:off x="10724023" y="4732710"/>
            <a:ext cx="6889" cy="3470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E1C3283F-DA1B-4E4C-8747-040DE9819D0E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 rot="5400000" flipH="1" flipV="1">
            <a:off x="9931721" y="3886076"/>
            <a:ext cx="2496056" cy="897675"/>
          </a:xfrm>
          <a:prstGeom prst="bentConnector4">
            <a:avLst>
              <a:gd name="adj1" fmla="val -9158"/>
              <a:gd name="adj2" fmla="val 13954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B5EE89E-CA82-497A-87C4-654F8D63ACBF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10730914" y="2608667"/>
            <a:ext cx="0" cy="2982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232EEC2-CD8A-4D3B-8C65-A664E8249D22}"/>
              </a:ext>
            </a:extLst>
          </p:cNvPr>
          <p:cNvSpPr txBox="1"/>
          <p:nvPr/>
        </p:nvSpPr>
        <p:spPr>
          <a:xfrm>
            <a:off x="10702430" y="4711887"/>
            <a:ext cx="47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4D6987-F1D1-4569-8E69-E4C4CFB6AEE6}"/>
              </a:ext>
            </a:extLst>
          </p:cNvPr>
          <p:cNvSpPr/>
          <p:nvPr/>
        </p:nvSpPr>
        <p:spPr>
          <a:xfrm>
            <a:off x="6737636" y="5072123"/>
            <a:ext cx="1795347" cy="5031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修改链路状态数据库、更新路由表</a:t>
            </a:r>
            <a:endParaRPr lang="en-US" altLang="zh-CN" sz="14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5A001D4-7135-4F5A-A9A7-E7974B29E597}"/>
              </a:ext>
            </a:extLst>
          </p:cNvPr>
          <p:cNvCxnSpPr>
            <a:cxnSpLocks/>
            <a:stCxn id="17" idx="1"/>
            <a:endCxn id="28" idx="3"/>
          </p:cNvCxnSpPr>
          <p:nvPr/>
        </p:nvCxnSpPr>
        <p:spPr>
          <a:xfrm flipH="1" flipV="1">
            <a:off x="8532983" y="5323691"/>
            <a:ext cx="1300255" cy="76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0F7FBED-22E2-4AEE-9C4A-AF2739341BBC}"/>
              </a:ext>
            </a:extLst>
          </p:cNvPr>
          <p:cNvSpPr txBox="1"/>
          <p:nvPr/>
        </p:nvSpPr>
        <p:spPr>
          <a:xfrm>
            <a:off x="8815718" y="4818197"/>
            <a:ext cx="69002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netlink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消息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5DC24CC-6B38-463E-9CA4-4DE2D18D904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7635311" y="2057859"/>
            <a:ext cx="612" cy="1908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8714BEEB-A92A-4850-BCA8-FBFE8FC64B1D}"/>
              </a:ext>
            </a:extLst>
          </p:cNvPr>
          <p:cNvSpPr/>
          <p:nvPr/>
        </p:nvSpPr>
        <p:spPr>
          <a:xfrm>
            <a:off x="9833240" y="3533115"/>
            <a:ext cx="1795347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获取当前链路负载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499492E-EE1E-4C1A-A402-4BEE0ADEEEF0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>
            <a:off x="10730914" y="3266886"/>
            <a:ext cx="0" cy="266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67FA1888-9844-4E47-B471-81C998F9944B}"/>
              </a:ext>
            </a:extLst>
          </p:cNvPr>
          <p:cNvCxnSpPr>
            <a:cxnSpLocks/>
            <a:stCxn id="19" idx="1"/>
            <a:endCxn id="16" idx="1"/>
          </p:cNvCxnSpPr>
          <p:nvPr/>
        </p:nvCxnSpPr>
        <p:spPr>
          <a:xfrm rot="10800000" flipH="1">
            <a:off x="9826348" y="3086886"/>
            <a:ext cx="6891" cy="1334702"/>
          </a:xfrm>
          <a:prstGeom prst="bentConnector3">
            <a:avLst>
              <a:gd name="adj1" fmla="val -493559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D533D2AC-6F09-458A-B470-679CBA1BB5B7}"/>
              </a:ext>
            </a:extLst>
          </p:cNvPr>
          <p:cNvSpPr/>
          <p:nvPr/>
        </p:nvSpPr>
        <p:spPr>
          <a:xfrm>
            <a:off x="4396216" y="5192495"/>
            <a:ext cx="2274849" cy="29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ospf_spf_calculate_area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C84296F-3C13-4EF0-9731-E92FBFCD30C5}"/>
              </a:ext>
            </a:extLst>
          </p:cNvPr>
          <p:cNvSpPr/>
          <p:nvPr/>
        </p:nvSpPr>
        <p:spPr>
          <a:xfrm>
            <a:off x="8224668" y="2688231"/>
            <a:ext cx="1216698" cy="29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ip_output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A91AA7F-A8B9-401A-926B-7EE6887621C2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9441366" y="2837152"/>
            <a:ext cx="391872" cy="1248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5BFB464F-96C7-4CF5-A929-D89C0BA8BA48}"/>
              </a:ext>
            </a:extLst>
          </p:cNvPr>
          <p:cNvSpPr/>
          <p:nvPr/>
        </p:nvSpPr>
        <p:spPr>
          <a:xfrm>
            <a:off x="9278130" y="1722849"/>
            <a:ext cx="1776706" cy="29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recv_pkt_net_init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9345239D-0B99-42C0-9A51-D203D914A32E}"/>
              </a:ext>
            </a:extLst>
          </p:cNvPr>
          <p:cNvCxnSpPr>
            <a:cxnSpLocks/>
            <a:stCxn id="67" idx="2"/>
            <a:endCxn id="13" idx="0"/>
          </p:cNvCxnSpPr>
          <p:nvPr/>
        </p:nvCxnSpPr>
        <p:spPr>
          <a:xfrm>
            <a:off x="10166483" y="2020690"/>
            <a:ext cx="564431" cy="227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CF656504-54B8-4280-8E97-E3092E099B95}"/>
              </a:ext>
            </a:extLst>
          </p:cNvPr>
          <p:cNvSpPr/>
          <p:nvPr/>
        </p:nvSpPr>
        <p:spPr>
          <a:xfrm>
            <a:off x="8795042" y="5843364"/>
            <a:ext cx="1555936" cy="29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netlink_unicast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6FCA1CC-1772-4361-850D-5D8D33415194}"/>
              </a:ext>
            </a:extLst>
          </p:cNvPr>
          <p:cNvCxnSpPr>
            <a:cxnSpLocks/>
            <a:stCxn id="74" idx="0"/>
          </p:cNvCxnSpPr>
          <p:nvPr/>
        </p:nvCxnSpPr>
        <p:spPr>
          <a:xfrm flipV="1">
            <a:off x="9573010" y="5594005"/>
            <a:ext cx="923201" cy="249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1404C27D-9A3D-4E7A-B9E5-CA442072500D}"/>
              </a:ext>
            </a:extLst>
          </p:cNvPr>
          <p:cNvSpPr txBox="1"/>
          <p:nvPr/>
        </p:nvSpPr>
        <p:spPr>
          <a:xfrm>
            <a:off x="490460" y="3761771"/>
            <a:ext cx="6042600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914400"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负载状态在内核中的实现方式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lvl="3" indent="-228600" defTabSz="914400">
              <a:spcBef>
                <a:spcPts val="300"/>
              </a:spcBef>
              <a:buFont typeface="Times New Roman" panose="02020603050405020304" pitchFamily="18" charset="0"/>
              <a:buChar char="‑"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各网络命名空间独立设置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相关成员变量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lvl="3" indent="-228600" defTabSz="914400">
              <a:spcBef>
                <a:spcPts val="300"/>
              </a:spcBef>
              <a:buFont typeface="Times New Roman" panose="02020603050405020304" pitchFamily="18" charset="0"/>
              <a:buChar char="‑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各网络命名空间独立创建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netlink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套接字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6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细粒度星间链路负载感知机制的实现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19D58D4-8C13-4CF3-AF1C-FC83D03D28CF}"/>
              </a:ext>
            </a:extLst>
          </p:cNvPr>
          <p:cNvSpPr txBox="1"/>
          <p:nvPr/>
        </p:nvSpPr>
        <p:spPr>
          <a:xfrm>
            <a:off x="490462" y="933016"/>
            <a:ext cx="9853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面向链路负载的链路状态语义扩展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内核获取链路负载信息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tc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prstClr val="black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qdisc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指令，为每个网络接口配置排队规则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‑"/>
              <a:tabLst/>
              <a:defRPr/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内核中使用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API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直接访问对应数据结构，获取网络接口的转发队列排队长度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DB52FCC-2B02-4C85-AEB6-C97388EEB3AC}"/>
              </a:ext>
            </a:extLst>
          </p:cNvPr>
          <p:cNvSpPr txBox="1"/>
          <p:nvPr/>
        </p:nvSpPr>
        <p:spPr>
          <a:xfrm>
            <a:off x="475420" y="3990005"/>
            <a:ext cx="448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600" lvl="1" indent="-230400" defTabSz="914400">
              <a:spcBef>
                <a:spcPts val="600"/>
              </a:spcBef>
              <a:buSzPct val="100000"/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基于链路负载的路由计算：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72167A6-0230-4E8A-8D8E-F02ED4A4FD67}"/>
              </a:ext>
            </a:extLst>
          </p:cNvPr>
          <p:cNvSpPr txBox="1"/>
          <p:nvPr/>
        </p:nvSpPr>
        <p:spPr>
          <a:xfrm>
            <a:off x="475420" y="2410344"/>
            <a:ext cx="985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914400"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计算链路排队时延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6EB49-957E-4F0C-A68D-6466798A908D}"/>
              </a:ext>
            </a:extLst>
          </p:cNvPr>
          <p:cNvSpPr/>
          <p:nvPr/>
        </p:nvSpPr>
        <p:spPr>
          <a:xfrm>
            <a:off x="9786620" y="2022032"/>
            <a:ext cx="1549386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dev_get_by_name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qdisc_qlen_sum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3935381-AD28-49B5-A039-6EF8ADA809BF}"/>
              </a:ext>
            </a:extLst>
          </p:cNvPr>
          <p:cNvGrpSpPr/>
          <p:nvPr/>
        </p:nvGrpSpPr>
        <p:grpSpPr>
          <a:xfrm>
            <a:off x="2954534" y="2452950"/>
            <a:ext cx="4729249" cy="1234003"/>
            <a:chOff x="2954534" y="2452950"/>
            <a:chExt cx="4729249" cy="1234003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82211918-5551-41DC-B6FD-F281E27F5EEC}"/>
                </a:ext>
              </a:extLst>
            </p:cNvPr>
            <p:cNvSpPr txBox="1"/>
            <p:nvPr/>
          </p:nvSpPr>
          <p:spPr>
            <a:xfrm>
              <a:off x="2954534" y="3120108"/>
              <a:ext cx="1063082" cy="338554"/>
            </a:xfrm>
            <a:prstGeom prst="rect">
              <a:avLst/>
            </a:prstGeom>
            <a:solidFill>
              <a:srgbClr val="D8EACB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排队时延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BD76668-2D3A-47C1-9ECA-57C2698D6C82}"/>
                </a:ext>
              </a:extLst>
            </p:cNvPr>
            <p:cNvSpPr txBox="1"/>
            <p:nvPr/>
          </p:nvSpPr>
          <p:spPr>
            <a:xfrm>
              <a:off x="4149107" y="2497720"/>
              <a:ext cx="1849591" cy="338554"/>
            </a:xfrm>
            <a:prstGeom prst="rect">
              <a:avLst/>
            </a:prstGeom>
            <a:solidFill>
              <a:srgbClr val="D8EACB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当前时刻队列长度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C99259C-765E-4DDD-AA50-8CF67C3EACAE}"/>
                </a:ext>
              </a:extLst>
            </p:cNvPr>
            <p:cNvSpPr txBox="1"/>
            <p:nvPr/>
          </p:nvSpPr>
          <p:spPr>
            <a:xfrm>
              <a:off x="6620701" y="2452950"/>
              <a:ext cx="1063082" cy="584775"/>
            </a:xfrm>
            <a:prstGeom prst="rect">
              <a:avLst/>
            </a:prstGeom>
            <a:solidFill>
              <a:srgbClr val="D8EACB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平均数据包大小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D64FD221-4408-4F72-A1A5-0F9CF46A5342}"/>
                </a:ext>
              </a:extLst>
            </p:cNvPr>
            <p:cNvSpPr txBox="1"/>
            <p:nvPr/>
          </p:nvSpPr>
          <p:spPr>
            <a:xfrm>
              <a:off x="6620701" y="3348399"/>
              <a:ext cx="1063082" cy="338554"/>
            </a:xfrm>
            <a:prstGeom prst="rect">
              <a:avLst/>
            </a:prstGeom>
            <a:solidFill>
              <a:srgbClr val="D8EACB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带宽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97E39D5-A3BE-4135-863F-269468D1A880}"/>
                    </a:ext>
                  </a:extLst>
                </p:cNvPr>
                <p:cNvSpPr/>
                <p:nvPr/>
              </p:nvSpPr>
              <p:spPr>
                <a:xfrm>
                  <a:off x="3333123" y="2877498"/>
                  <a:ext cx="3349507" cy="68730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2" defTabSz="914400">
                    <a:spcBef>
                      <a:spcPts val="300"/>
                    </a:spcBef>
                    <a:buSzPct val="50000"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𝑞𝑢𝑒𝑢𝑒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)∙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𝑎𝑣𝑔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𝐵𝑊</m:t>
                            </m:r>
                          </m:den>
                        </m:f>
                      </m:oMath>
                    </m:oMathPara>
                  </a14:m>
                  <a:endPara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597E39D5-A3BE-4135-863F-269468D1A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3123" y="2877498"/>
                  <a:ext cx="3349507" cy="68730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32831A07-BF3D-41B7-8F0C-DF9C68897A14}"/>
                </a:ext>
              </a:extLst>
            </p:cNvPr>
            <p:cNvCxnSpPr/>
            <p:nvPr/>
          </p:nvCxnSpPr>
          <p:spPr>
            <a:xfrm flipV="1">
              <a:off x="4017616" y="3288832"/>
              <a:ext cx="294189" cy="4273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75BBE79-E166-4694-90A0-891A0EA323D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727" y="2847083"/>
              <a:ext cx="380990" cy="200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FDBCD6B3-D8C9-4158-BF27-CE29FB891099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6403538" y="2745338"/>
              <a:ext cx="217163" cy="2800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8A07CEF-5213-4745-B751-DAF12BE03CF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162907" y="3429000"/>
              <a:ext cx="457794" cy="886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7F34AF9-82FF-41DA-8F23-41C7AEE4775D}"/>
              </a:ext>
            </a:extLst>
          </p:cNvPr>
          <p:cNvSpPr txBox="1"/>
          <p:nvPr/>
        </p:nvSpPr>
        <p:spPr>
          <a:xfrm>
            <a:off x="475420" y="3574662"/>
            <a:ext cx="9853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914400"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LSA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中携带排队时延字段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流程图: 终止 26">
            <a:extLst>
              <a:ext uri="{FF2B5EF4-FFF2-40B4-BE49-F238E27FC236}">
                <a16:creationId xmlns:a16="http://schemas.microsoft.com/office/drawing/2014/main" id="{A073F601-CC2B-4920-A054-A38A61A91F24}"/>
              </a:ext>
            </a:extLst>
          </p:cNvPr>
          <p:cNvSpPr/>
          <p:nvPr/>
        </p:nvSpPr>
        <p:spPr>
          <a:xfrm>
            <a:off x="5488511" y="3795513"/>
            <a:ext cx="671316" cy="3600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CCB297E-9B8B-4A13-AC4A-4FFB5CF603EB}"/>
              </a:ext>
            </a:extLst>
          </p:cNvPr>
          <p:cNvGrpSpPr/>
          <p:nvPr/>
        </p:nvGrpSpPr>
        <p:grpSpPr>
          <a:xfrm>
            <a:off x="4919557" y="4420824"/>
            <a:ext cx="1809226" cy="595768"/>
            <a:chOff x="4956727" y="4710752"/>
            <a:chExt cx="1809226" cy="595768"/>
          </a:xfrm>
        </p:grpSpPr>
        <p:sp>
          <p:nvSpPr>
            <p:cNvPr id="29" name="流程图: 决策 28">
              <a:extLst>
                <a:ext uri="{FF2B5EF4-FFF2-40B4-BE49-F238E27FC236}">
                  <a16:creationId xmlns:a16="http://schemas.microsoft.com/office/drawing/2014/main" id="{ABCB13D3-33F1-493E-BBBF-9A10E036448F}"/>
                </a:ext>
              </a:extLst>
            </p:cNvPr>
            <p:cNvSpPr/>
            <p:nvPr/>
          </p:nvSpPr>
          <p:spPr>
            <a:xfrm>
              <a:off x="4956727" y="4710752"/>
              <a:ext cx="1809226" cy="595768"/>
            </a:xfrm>
            <a:prstGeom prst="flowChartDecision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27FBCC2-76E4-4C63-8562-CB2561F37618}"/>
                </a:ext>
              </a:extLst>
            </p:cNvPr>
            <p:cNvSpPr txBox="1"/>
            <p:nvPr/>
          </p:nvSpPr>
          <p:spPr>
            <a:xfrm>
              <a:off x="5289908" y="4747026"/>
              <a:ext cx="11428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已遍历所有邻居？</a:t>
              </a:r>
            </a:p>
          </p:txBody>
        </p:sp>
      </p:grp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5D90D8E-045F-4858-842B-1AD21BF6F0FE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5824169" y="4155513"/>
            <a:ext cx="1" cy="265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终止 33">
            <a:extLst>
              <a:ext uri="{FF2B5EF4-FFF2-40B4-BE49-F238E27FC236}">
                <a16:creationId xmlns:a16="http://schemas.microsoft.com/office/drawing/2014/main" id="{D9D74994-1430-4E1D-A5F6-1BD896E5104A}"/>
              </a:ext>
            </a:extLst>
          </p:cNvPr>
          <p:cNvSpPr/>
          <p:nvPr/>
        </p:nvSpPr>
        <p:spPr>
          <a:xfrm>
            <a:off x="7869168" y="5352202"/>
            <a:ext cx="671316" cy="360000"/>
          </a:xfrm>
          <a:prstGeom prst="flowChartTermina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D1F8052-029B-4C96-9F46-B194BEA8C569}"/>
              </a:ext>
            </a:extLst>
          </p:cNvPr>
          <p:cNvSpPr/>
          <p:nvPr/>
        </p:nvSpPr>
        <p:spPr>
          <a:xfrm>
            <a:off x="7300213" y="4538708"/>
            <a:ext cx="180922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将路由表发往内核</a:t>
            </a:r>
            <a:endParaRPr lang="en-US" altLang="zh-CN" sz="14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9FB77E1-21BA-4FE0-A196-7E646F152D95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>
            <a:off x="8204826" y="4898708"/>
            <a:ext cx="0" cy="453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88EBD37F-8ADB-4EDE-A073-3D2ACC76AAE3}"/>
              </a:ext>
            </a:extLst>
          </p:cNvPr>
          <p:cNvSpPr/>
          <p:nvPr/>
        </p:nvSpPr>
        <p:spPr>
          <a:xfrm>
            <a:off x="2561563" y="4538708"/>
            <a:ext cx="180922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遍历下一个邻居</a:t>
            </a:r>
            <a:endParaRPr lang="en-US" altLang="zh-CN" sz="14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ACF772D-8D0E-47D8-ABCF-5CBD3FDDA401}"/>
              </a:ext>
            </a:extLst>
          </p:cNvPr>
          <p:cNvSpPr/>
          <p:nvPr/>
        </p:nvSpPr>
        <p:spPr>
          <a:xfrm>
            <a:off x="2561563" y="5098473"/>
            <a:ext cx="1809226" cy="5074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以该邻居为根，计算最短路径树</a:t>
            </a:r>
            <a:endParaRPr lang="en-US" altLang="zh-CN" sz="14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A441BD0-3BD2-4132-A592-1199A2555A7F}"/>
              </a:ext>
            </a:extLst>
          </p:cNvPr>
          <p:cNvSpPr/>
          <p:nvPr/>
        </p:nvSpPr>
        <p:spPr>
          <a:xfrm>
            <a:off x="2561563" y="5805696"/>
            <a:ext cx="1809226" cy="71937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计算以该邻居为下一跳，到达最短路径树所有节点的时延</a:t>
            </a:r>
            <a:endParaRPr lang="en-US" altLang="zh-CN" sz="1400" i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BD0E9F3-EB73-4F01-8968-22587E994277}"/>
              </a:ext>
            </a:extLst>
          </p:cNvPr>
          <p:cNvSpPr/>
          <p:nvPr/>
        </p:nvSpPr>
        <p:spPr>
          <a:xfrm>
            <a:off x="4919556" y="5985381"/>
            <a:ext cx="1809226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写入路由表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F786532-1712-4AED-A38A-2F5736C2F08F}"/>
              </a:ext>
            </a:extLst>
          </p:cNvPr>
          <p:cNvCxnSpPr>
            <a:cxnSpLocks/>
            <a:stCxn id="29" idx="1"/>
            <a:endCxn id="40" idx="3"/>
          </p:cNvCxnSpPr>
          <p:nvPr/>
        </p:nvCxnSpPr>
        <p:spPr>
          <a:xfrm flipH="1">
            <a:off x="4370789" y="4718708"/>
            <a:ext cx="5487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C76FEFF-3145-4068-AA16-CED975B80B30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3466176" y="4898708"/>
            <a:ext cx="0" cy="199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931BB6F-7CEB-49FF-9659-56949AC64C0B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3466176" y="5605931"/>
            <a:ext cx="0" cy="1997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31E53F0-EFA4-484A-A278-9D8A2E59BA4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0789" y="6165381"/>
            <a:ext cx="5487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3D5F8B7-CB73-4ED1-8D50-AADC206CEA11}"/>
              </a:ext>
            </a:extLst>
          </p:cNvPr>
          <p:cNvCxnSpPr>
            <a:cxnSpLocks/>
            <a:stCxn id="43" idx="0"/>
            <a:endCxn id="29" idx="2"/>
          </p:cNvCxnSpPr>
          <p:nvPr/>
        </p:nvCxnSpPr>
        <p:spPr>
          <a:xfrm flipV="1">
            <a:off x="5824169" y="5016592"/>
            <a:ext cx="1" cy="968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806F7D9-CF2B-44F9-9C67-4AA5C517FB5B}"/>
              </a:ext>
            </a:extLst>
          </p:cNvPr>
          <p:cNvCxnSpPr>
            <a:cxnSpLocks/>
            <a:stCxn id="29" idx="3"/>
            <a:endCxn id="35" idx="1"/>
          </p:cNvCxnSpPr>
          <p:nvPr/>
        </p:nvCxnSpPr>
        <p:spPr>
          <a:xfrm>
            <a:off x="6728783" y="4718708"/>
            <a:ext cx="5714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C9E8CED-C0F8-4614-A8B4-8F7A3DFAD6C2}"/>
              </a:ext>
            </a:extLst>
          </p:cNvPr>
          <p:cNvSpPr txBox="1"/>
          <p:nvPr/>
        </p:nvSpPr>
        <p:spPr>
          <a:xfrm>
            <a:off x="4533143" y="4382066"/>
            <a:ext cx="3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否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E02AAED-E336-4F9E-B473-8ADD3469A619}"/>
              </a:ext>
            </a:extLst>
          </p:cNvPr>
          <p:cNvSpPr txBox="1"/>
          <p:nvPr/>
        </p:nvSpPr>
        <p:spPr>
          <a:xfrm>
            <a:off x="6722806" y="4377242"/>
            <a:ext cx="3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E24DCD7-335F-46EE-82AD-4B60AA65EE9A}"/>
              </a:ext>
            </a:extLst>
          </p:cNvPr>
          <p:cNvSpPr/>
          <p:nvPr/>
        </p:nvSpPr>
        <p:spPr>
          <a:xfrm>
            <a:off x="180908" y="5241073"/>
            <a:ext cx="2296742" cy="11043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ospf_spf_calculate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ospf_intra_add_stub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ospf_nexthop_calculation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70941A6-85ED-4135-9084-07FADD249B40}"/>
              </a:ext>
            </a:extLst>
          </p:cNvPr>
          <p:cNvSpPr/>
          <p:nvPr/>
        </p:nvSpPr>
        <p:spPr>
          <a:xfrm>
            <a:off x="180908" y="4569787"/>
            <a:ext cx="2296742" cy="29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ospf_spf_calculate_area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C55A720-BDBD-41C2-8AC5-D0705CF9A9A1}"/>
              </a:ext>
            </a:extLst>
          </p:cNvPr>
          <p:cNvSpPr/>
          <p:nvPr/>
        </p:nvSpPr>
        <p:spPr>
          <a:xfrm>
            <a:off x="7034688" y="4173379"/>
            <a:ext cx="2340275" cy="2978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zebra_nhg_install_kernel</a:t>
            </a:r>
            <a:r>
              <a:rPr lang="en-US" altLang="zh-CN" sz="12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zh-CN" altLang="en-US" sz="12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E32A2AC-B239-4ACD-9C42-B73DB38D40EE}"/>
              </a:ext>
            </a:extLst>
          </p:cNvPr>
          <p:cNvSpPr txBox="1"/>
          <p:nvPr/>
        </p:nvSpPr>
        <p:spPr>
          <a:xfrm>
            <a:off x="9218840" y="5154384"/>
            <a:ext cx="260938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对于同一个目的地址，有多个备选下一跳，路由转发时优先选择时延最小的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3288D71-DC2B-4618-BD64-5A608D8B83C2}"/>
              </a:ext>
            </a:extLst>
          </p:cNvPr>
          <p:cNvCxnSpPr>
            <a:cxnSpLocks/>
            <a:stCxn id="69" idx="0"/>
            <a:endCxn id="35" idx="3"/>
          </p:cNvCxnSpPr>
          <p:nvPr/>
        </p:nvCxnSpPr>
        <p:spPr>
          <a:xfrm flipH="1" flipV="1">
            <a:off x="9109439" y="4718708"/>
            <a:ext cx="1414094" cy="435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8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背景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轻量化链路状态星间路由协议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协议在仿真平台中的设计与实现 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下一步工作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35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下一步工作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719D58D4-8C13-4CF3-AF1C-FC83D03D28CF}"/>
              </a:ext>
            </a:extLst>
          </p:cNvPr>
          <p:cNvSpPr txBox="1"/>
          <p:nvPr/>
        </p:nvSpPr>
        <p:spPr>
          <a:xfrm>
            <a:off x="490462" y="1524530"/>
            <a:ext cx="8541571" cy="1812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完整实现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链路状态数据库维护功能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将本协议与鲁大师的仿真平台进行适配，开展测试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实现基线方法，比较性能</a:t>
            </a:r>
          </a:p>
        </p:txBody>
      </p:sp>
    </p:spTree>
    <p:extLst>
      <p:ext uri="{BB962C8B-B14F-4D97-AF65-F5344CB8AC3E}">
        <p14:creationId xmlns:p14="http://schemas.microsoft.com/office/powerpoint/2010/main" val="335845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轻量化链路状态星间路由协议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协议在仿真平台中的设计与实现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下一步工作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56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en-US" altLang="zh-CN" dirty="0"/>
          </a:p>
          <a:p>
            <a:pPr lvl="1"/>
            <a:r>
              <a:rPr lang="zh-CN" altLang="en-US" dirty="0"/>
              <a:t>卫星网络的优势与挑战</a:t>
            </a:r>
            <a:endParaRPr lang="en-US" altLang="zh-CN" dirty="0"/>
          </a:p>
          <a:p>
            <a:pPr lvl="1"/>
            <a:r>
              <a:rPr lang="zh-CN" altLang="en-US" dirty="0"/>
              <a:t>星间路由协议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轻量化链路状态星间路由协议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协议在模拟平台中的设计与实现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</a:rPr>
              <a:t>下一步工作</a:t>
            </a:r>
            <a:endParaRPr lang="en-US" altLang="zh-CN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6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5D872-1F3D-4781-BE5D-A1DDAA284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45" y="87610"/>
            <a:ext cx="7646504" cy="897194"/>
          </a:xfrm>
        </p:spPr>
        <p:txBody>
          <a:bodyPr/>
          <a:lstStyle/>
          <a:p>
            <a:r>
              <a:rPr lang="zh-CN" altLang="en-US" dirty="0"/>
              <a:t>卫星网络的优势与挑战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8E7E7-EE85-40B0-BFD7-22284D70F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16" y="987403"/>
            <a:ext cx="6802455" cy="270035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低轨卫星网络的优势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与传统中轨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高轨星座相比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轨道高度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 ~ 2000km)</a:t>
            </a:r>
          </a:p>
          <a:p>
            <a:pPr lvl="2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星地时延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更低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 ~ 12ms)</a:t>
            </a:r>
          </a:p>
          <a:p>
            <a:pPr lvl="1"/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与陆地互联网相比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当星座规模足够大时，远距离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传输时延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38D119-5D3F-4FAE-985E-E53DD3F3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ADFCC9-C650-4EA6-987C-F4DBB6D9C8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901"/>
          <a:stretch/>
        </p:blipFill>
        <p:spPr>
          <a:xfrm>
            <a:off x="6814519" y="938149"/>
            <a:ext cx="5200861" cy="308820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04DEAE-D76C-4B82-BEA2-0E3BA6AE24DE}"/>
              </a:ext>
            </a:extLst>
          </p:cNvPr>
          <p:cNvSpPr txBox="1"/>
          <p:nvPr/>
        </p:nvSpPr>
        <p:spPr>
          <a:xfrm>
            <a:off x="429686" y="3584451"/>
            <a:ext cx="6647104" cy="271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defTabSz="914400"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主要挑战：拓扑不稳定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主要由卫星的运动导致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685800" lvl="1" indent="-228600" defTabSz="914400"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星间链路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(ISL) 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频繁通断</a:t>
            </a:r>
            <a:endParaRPr lang="en-US" altLang="zh-CN" sz="24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57300" lvl="2" indent="-342900" defTabSz="91440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规律性的通断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卫星进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出极区，关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开相邻轨道间的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ISL</a:t>
            </a:r>
          </a:p>
          <a:p>
            <a:pPr marL="1257300" lvl="2" indent="-342900" defTabSz="91440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不规律的通断</a:t>
            </a:r>
            <a:r>
              <a:rPr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ISL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故障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704F427-95E1-4276-BCD2-E854A7D20D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4" y="4214553"/>
            <a:ext cx="379521" cy="3795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A762CFE-5189-4925-9CE0-0AA4461806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4" y="5134501"/>
            <a:ext cx="379521" cy="3795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7B04BF-CDD9-466F-90D8-2F565D9EF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43" y="6054449"/>
            <a:ext cx="379521" cy="3795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A266516-C0ED-4B21-B6B0-6A331277E0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5" y="4024792"/>
            <a:ext cx="379521" cy="3795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8A5EFCB-9D12-4C06-8D09-2FF30AFBA4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5" y="4944740"/>
            <a:ext cx="379521" cy="3795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6284F21-5913-41F4-B8BD-ECFE78564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894" y="5864688"/>
            <a:ext cx="379521" cy="37952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B0E785-218D-45D9-92DC-83B0A6621C7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476656" y="4404313"/>
            <a:ext cx="0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958B6A89-12AA-451B-BD43-81FBEB3A3572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476655" y="5324261"/>
            <a:ext cx="1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B8EFC77-67BC-4D83-9CF9-C84D96151A53}"/>
              </a:ext>
            </a:extLst>
          </p:cNvPr>
          <p:cNvCxnSpPr>
            <a:stCxn id="10" idx="3"/>
            <a:endCxn id="7" idx="1"/>
          </p:cNvCxnSpPr>
          <p:nvPr/>
        </p:nvCxnSpPr>
        <p:spPr>
          <a:xfrm>
            <a:off x="7666416" y="4214553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D83F170-BE93-4C7E-990F-202405E26A96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7666416" y="5134501"/>
            <a:ext cx="589628" cy="189761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A2D9D78-B6F0-4F84-AEA9-F16D0E10E8F5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7666415" y="6054449"/>
            <a:ext cx="589628" cy="18976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ABBBD81-4AD1-4B93-AD28-A62BD8732EF8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445805" y="4594074"/>
            <a:ext cx="0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D143194-895F-4798-A844-6307559C043D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445804" y="5514022"/>
            <a:ext cx="1" cy="54042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>
            <a:extLst>
              <a:ext uri="{FF2B5EF4-FFF2-40B4-BE49-F238E27FC236}">
                <a16:creationId xmlns:a16="http://schemas.microsoft.com/office/drawing/2014/main" id="{A32E7804-BBF9-4CD2-9C38-AA1B5FA060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1" y="4024791"/>
            <a:ext cx="379521" cy="37952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19277F5-C4AE-465F-811A-57B2819468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1" y="4944739"/>
            <a:ext cx="379521" cy="37952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87E7AB3-FCB8-4A00-96AA-8A7EAECC2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190" y="5864687"/>
            <a:ext cx="379521" cy="379521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540A4AD-3BA5-416A-B3F8-548014332E1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9414952" y="440431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B26DCCB-25FA-4379-B42C-ED03716C08C6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9414951" y="5324260"/>
            <a:ext cx="1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7A9C9EF-6896-4EA8-9D8A-E4912B3D1B0C}"/>
              </a:ext>
            </a:extLst>
          </p:cNvPr>
          <p:cNvCxnSpPr>
            <a:stCxn id="7" idx="3"/>
            <a:endCxn id="20" idx="1"/>
          </p:cNvCxnSpPr>
          <p:nvPr/>
        </p:nvCxnSpPr>
        <p:spPr>
          <a:xfrm flipV="1">
            <a:off x="8635565" y="4214552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1795E9C-283B-422E-8767-ECB75147E66A}"/>
              </a:ext>
            </a:extLst>
          </p:cNvPr>
          <p:cNvCxnSpPr>
            <a:stCxn id="8" idx="3"/>
            <a:endCxn id="21" idx="1"/>
          </p:cNvCxnSpPr>
          <p:nvPr/>
        </p:nvCxnSpPr>
        <p:spPr>
          <a:xfrm flipV="1">
            <a:off x="8635565" y="5134500"/>
            <a:ext cx="589626" cy="189762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0209C90-9476-4B33-BACB-A22E85F43739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8635564" y="6054448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918BD96-E0FC-4294-943D-E2F18D9F861D}"/>
              </a:ext>
            </a:extLst>
          </p:cNvPr>
          <p:cNvCxnSpPr>
            <a:cxnSpLocks/>
          </p:cNvCxnSpPr>
          <p:nvPr/>
        </p:nvCxnSpPr>
        <p:spPr>
          <a:xfrm>
            <a:off x="9756649" y="4740852"/>
            <a:ext cx="62044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492E223-1F93-4D14-ACDD-49286078AA99}"/>
              </a:ext>
            </a:extLst>
          </p:cNvPr>
          <p:cNvSpPr txBox="1"/>
          <p:nvPr/>
        </p:nvSpPr>
        <p:spPr>
          <a:xfrm>
            <a:off x="10384198" y="455109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ISL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C6D6F84C-209B-4791-9439-B936A36C94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63" y="5692299"/>
            <a:ext cx="379521" cy="379521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776B7A7-FDFB-4E4C-BE11-121262383A03}"/>
              </a:ext>
            </a:extLst>
          </p:cNvPr>
          <p:cNvSpPr txBox="1"/>
          <p:nvPr/>
        </p:nvSpPr>
        <p:spPr>
          <a:xfrm>
            <a:off x="10377096" y="5672944"/>
            <a:ext cx="125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邻居卫星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2ED479-A0BB-409A-B266-9578B9B32109}"/>
              </a:ext>
            </a:extLst>
          </p:cNvPr>
          <p:cNvSpPr txBox="1"/>
          <p:nvPr/>
        </p:nvSpPr>
        <p:spPr>
          <a:xfrm>
            <a:off x="796620" y="2275274"/>
            <a:ext cx="1083223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000000"/>
                </a:solidFill>
                <a:effectLst/>
                <a:latin typeface="NimbusRomNo9L-Regu"/>
              </a:rPr>
              <a:t>为了发挥低轨卫星网络的优势，需设计新的路由协议</a:t>
            </a:r>
            <a:endParaRPr lang="zh-CN" altLang="en-US" sz="3600" b="1" dirty="0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C34C946D-7352-430F-BB00-D06D15098C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rgbClr val="FF7C8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463" y="5050593"/>
            <a:ext cx="379521" cy="379521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CCBAF54-DD2C-451F-902E-5AE69616D2EA}"/>
              </a:ext>
            </a:extLst>
          </p:cNvPr>
          <p:cNvSpPr txBox="1"/>
          <p:nvPr/>
        </p:nvSpPr>
        <p:spPr>
          <a:xfrm>
            <a:off x="10384097" y="5075824"/>
            <a:ext cx="138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当前卫星</a:t>
            </a:r>
          </a:p>
        </p:txBody>
      </p:sp>
    </p:spTree>
    <p:extLst>
      <p:ext uri="{BB962C8B-B14F-4D97-AF65-F5344CB8AC3E}">
        <p14:creationId xmlns:p14="http://schemas.microsoft.com/office/powerpoint/2010/main" val="49668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91F8-96D8-4EE2-9156-35D0A6A1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星间路由协议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ACD73-9D62-44BF-B166-07306ECCD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84803"/>
            <a:ext cx="11241156" cy="546264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现有的星间链路状态路由协议主要基于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链路状态的内容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通断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粗粒度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没有关注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负载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链路状态的通告方式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全网洪泛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高开销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全网维护一致的链路状态数据库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忽略了卫星网络的拓扑特征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动机：卫星网络的拓扑特征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确定性的邻接关系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提供了关于拓扑形状的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先验知识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远处的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链路状态可能并不重要，只需更关注近处的链路状态      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只需通告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局部细粒度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的链路状态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链路状态的内容：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通断信息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ISL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负载信息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链路状态的通告方式：局部通告，链路状态数据库不要求全网一致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8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有望实现更小的控制开销，同时达到更优的传输效果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提出轻量化的链路状态星间路由协议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(localized fine-grained link-state routing protocol,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LoFi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E1020-C350-4B3D-9EE1-E801D6D4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8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轻量化链路状态星间路由协议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(LoFi)</a:t>
            </a:r>
          </a:p>
          <a:p>
            <a:pPr lvl="1"/>
            <a:r>
              <a:rPr lang="zh-CN" altLang="en-US" dirty="0"/>
              <a:t>局部化星间链路状态传播机制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细粒度星间链路负载感知机制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协议在模拟平台中的设计与实现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下一步工作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56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局部化星间链路状态传播机制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ACC9735-D151-4E20-84FD-4A7A5E6D857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48181" y="1072782"/>
            <a:ext cx="5169189" cy="23002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/>
              <p:nvPr/>
            </p:nvSpPr>
            <p:spPr>
              <a:xfrm>
                <a:off x="490462" y="1161616"/>
                <a:ext cx="662153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Pct val="100000"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基于可控传播距离的链路状态通告</a:t>
                </a:r>
                <a:r>
                  <a:rPr lang="en-US" altLang="zh-CN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(LSA)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Pct val="50000"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关键参数：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传播距离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∈{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,…}</m:t>
                    </m:r>
                  </m:oMath>
                </a14:m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只传播给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跳范围内的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邻居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每颗卫星精确掌握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跳范围内链路状态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719D58D4-8C13-4CF3-AF1C-FC83D03D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2" y="1161616"/>
                <a:ext cx="6621537" cy="1477328"/>
              </a:xfrm>
              <a:prstGeom prst="rect">
                <a:avLst/>
              </a:prstGeom>
              <a:blipFill>
                <a:blip r:embed="rId4"/>
                <a:stretch>
                  <a:fillRect t="-4545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DB52FCC-2B02-4C85-AEB6-C97388EEB3AC}"/>
                  </a:ext>
                </a:extLst>
              </p:cNvPr>
              <p:cNvSpPr txBox="1"/>
              <p:nvPr/>
            </p:nvSpPr>
            <p:spPr>
              <a:xfrm>
                <a:off x="475420" y="4107092"/>
                <a:ext cx="1066882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87600" lvl="1" indent="-230400" defTabSz="914400">
                  <a:spcBef>
                    <a:spcPts val="600"/>
                  </a:spcBef>
                  <a:buSzPct val="100000"/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sz="2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基于拓扑形状可预测性的链路状态数据库维护</a:t>
                </a:r>
                <a:endParaRPr lang="en-US" altLang="zh-CN" sz="2400" dirty="0">
                  <a:solidFill>
                    <a:prstClr val="black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6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跳范围内链路状态：根据收到的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实时更新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143000" lvl="2" indent="-228600" defTabSz="914400">
                  <a:spcBef>
                    <a:spcPts val="6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跳范围外链路状态：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利用拓扑形状可预测性大致推断，默认不存在突发性故障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8DB52FCC-2B02-4C85-AEB6-C97388EEB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0" y="4107092"/>
                <a:ext cx="10668829" cy="1231106"/>
              </a:xfrm>
              <a:prstGeom prst="rect">
                <a:avLst/>
              </a:prstGeom>
              <a:blipFill>
                <a:blip r:embed="rId5"/>
                <a:stretch>
                  <a:fillRect t="-5446" b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72167A6-0230-4E8A-8D8E-F02ED4A4FD67}"/>
                  </a:ext>
                </a:extLst>
              </p:cNvPr>
              <p:cNvSpPr txBox="1"/>
              <p:nvPr/>
            </p:nvSpPr>
            <p:spPr>
              <a:xfrm>
                <a:off x="475420" y="2638944"/>
                <a:ext cx="9853688" cy="1654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 defTabSz="914400"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协议通告开销：星座规模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、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LSA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占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字节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传统链路状态协议：全网洪泛，约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𝑀𝑁𝑐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marR="0" lvl="3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Times New Roman" panose="02020603050405020304" pitchFamily="18" charset="0"/>
                  <a:buChar char="‑"/>
                  <a:tabLst/>
                  <a:defRPr/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本研究：局部传播，约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d>
                      <m:dPr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，只与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有关，开销较小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0200" lvl="3" indent="-228600" defTabSz="914400">
                  <a:spcBef>
                    <a:spcPts val="300"/>
                  </a:spcBef>
                  <a:buFont typeface="Times New Roman" panose="02020603050405020304" pitchFamily="18" charset="0"/>
                  <a:buChar char="‑"/>
                  <a:defRPr/>
                </a:pP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需要对</a:t>
                </a:r>
                <a:r>
                  <a:rPr kumimoji="0" lang="zh-CN" alt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参数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的设置做出取舍</a:t>
                </a:r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B72167A6-0230-4E8A-8D8E-F02ED4A4F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20" y="2638944"/>
                <a:ext cx="9853688" cy="1654299"/>
              </a:xfrm>
              <a:prstGeom prst="rect">
                <a:avLst/>
              </a:prstGeom>
              <a:blipFill>
                <a:blip r:embed="rId6"/>
                <a:stretch>
                  <a:fillRect t="-2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4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8696570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细粒度星间链路负载感知机制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5C8F78D-0A11-4247-869E-80D1A4DDEC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1" y="990000"/>
                <a:ext cx="7746035" cy="5868000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dirty="0"/>
                  <a:t>面向链路负载的链路状态语义扩展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LSA</a:t>
                </a:r>
                <a:r>
                  <a:rPr lang="zh-CN" altLang="en-US" dirty="0"/>
                  <a:t>携带链路通断与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负载信息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使用转发队列占用率定义链路负载</a:t>
                </a:r>
                <a:endParaRPr lang="en-US" altLang="zh-CN" dirty="0"/>
              </a:p>
              <a:p>
                <a:pPr lvl="1">
                  <a:spcBef>
                    <a:spcPts val="1600"/>
                  </a:spcBef>
                </a:pPr>
                <a:r>
                  <a:rPr lang="zh-CN" altLang="en-US" dirty="0"/>
                  <a:t>基于链路负载的链路状态传播触发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采用</a:t>
                </a:r>
                <a:r>
                  <a:rPr lang="zh-CN" altLang="en-US" b="1" dirty="0"/>
                  <a:t>事件触发</a:t>
                </a:r>
                <a:r>
                  <a:rPr lang="zh-CN" altLang="en-US" dirty="0"/>
                  <a:t>方式进行链路状态局部传播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关键参数：</a:t>
                </a:r>
                <a:r>
                  <a:rPr lang="zh-CN" altLang="en-US" dirty="0">
                    <a:solidFill>
                      <a:prstClr val="black"/>
                    </a:solidFill>
                  </a:rPr>
                  <a:t>对负载感知的灵敏度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∈[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触发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：星间链路断开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恢复时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触发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：转发队列占用率变化超过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dirty="0"/>
                  <a:t>时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需要对</a:t>
                </a:r>
                <a:r>
                  <a:rPr lang="zh-CN" altLang="en-US" dirty="0">
                    <a:solidFill>
                      <a:schemeClr val="tx1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的设置做出取舍</a:t>
                </a:r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1600"/>
                  </a:spcBef>
                </a:pPr>
                <a:r>
                  <a:rPr lang="zh-CN" altLang="en-US" dirty="0"/>
                  <a:t>基于链路负载的路由决策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根据链路负载信息计算排队时延、通断信息计算传播时延</a:t>
                </a:r>
                <a:endParaRPr lang="en-US" altLang="zh-CN" dirty="0"/>
              </a:p>
              <a:p>
                <a:pPr lvl="2">
                  <a:spcBef>
                    <a:spcPts val="300"/>
                  </a:spcBef>
                </a:pPr>
                <a:r>
                  <a:rPr lang="zh-CN" altLang="en-US" dirty="0"/>
                  <a:t>选择总时延最短路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1" name="内容占位符 2">
                <a:extLst>
                  <a:ext uri="{FF2B5EF4-FFF2-40B4-BE49-F238E27FC236}">
                    <a16:creationId xmlns:a16="http://schemas.microsoft.com/office/drawing/2014/main" id="{65C8F78D-0A11-4247-869E-80D1A4DDEC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1" y="990000"/>
                <a:ext cx="7746035" cy="5868000"/>
              </a:xfrm>
              <a:blipFill>
                <a:blip r:embed="rId3"/>
                <a:stretch>
                  <a:fillRect t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05">
                <a:extLst>
                  <a:ext uri="{FF2B5EF4-FFF2-40B4-BE49-F238E27FC236}">
                    <a16:creationId xmlns:a16="http://schemas.microsoft.com/office/drawing/2014/main" id="{AA71797A-E104-460B-9D25-E52265BFE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327848"/>
                  </p:ext>
                </p:extLst>
              </p:nvPr>
            </p:nvGraphicFramePr>
            <p:xfrm>
              <a:off x="6493767" y="1113932"/>
              <a:ext cx="4914900" cy="17190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2014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1108948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150247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通告源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链路状态内容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通断信息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负载信息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150247">
                    <a:tc rowSpan="4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i="1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0.24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  <a:tr h="15024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6442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05">
                <a:extLst>
                  <a:ext uri="{FF2B5EF4-FFF2-40B4-BE49-F238E27FC236}">
                    <a16:creationId xmlns:a16="http://schemas.microsoft.com/office/drawing/2014/main" id="{AA71797A-E104-460B-9D25-E52265BFEF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2327848"/>
                  </p:ext>
                </p:extLst>
              </p:nvPr>
            </p:nvGraphicFramePr>
            <p:xfrm>
              <a:off x="6493767" y="1113932"/>
              <a:ext cx="4914900" cy="17190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2014">
                      <a:extLst>
                        <a:ext uri="{9D8B030D-6E8A-4147-A177-3AD203B41FA5}">
                          <a16:colId xmlns:a16="http://schemas.microsoft.com/office/drawing/2014/main" val="2148987782"/>
                        </a:ext>
                      </a:extLst>
                    </a:gridCol>
                    <a:gridCol w="1108948">
                      <a:extLst>
                        <a:ext uri="{9D8B030D-6E8A-4147-A177-3AD203B41FA5}">
                          <a16:colId xmlns:a16="http://schemas.microsoft.com/office/drawing/2014/main" val="4289833081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1308044528"/>
                        </a:ext>
                      </a:extLst>
                    </a:gridCol>
                    <a:gridCol w="1436969">
                      <a:extLst>
                        <a:ext uri="{9D8B030D-6E8A-4147-A177-3AD203B41FA5}">
                          <a16:colId xmlns:a16="http://schemas.microsoft.com/office/drawing/2014/main" val="3504484581"/>
                        </a:ext>
                      </a:extLst>
                    </a:gridCol>
                  </a:tblGrid>
                  <a:tr h="286512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通告源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</a:t>
                          </a: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id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链路状态内容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2496402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通断信息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zh-CN" altLang="en-US" sz="1600" dirty="0">
                              <a:solidFill>
                                <a:srgbClr val="C00000"/>
                              </a:solidFill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负载信息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07295"/>
                      </a:ext>
                    </a:extLst>
                  </a:tr>
                  <a:tr h="286512"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54" t="-55556" r="-430065" b="-6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4615" t="-218750" r="-261538" b="-320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0.6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8769481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4615" t="-325532" r="-261538" b="-2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0.3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2686738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4615" t="-425532" r="-261538" b="-1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true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0.24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749487"/>
                      </a:ext>
                    </a:extLst>
                  </a:tr>
                  <a:tr h="286512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84615" t="-525532" r="-261538" b="-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false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80000"/>
                            </a:lnSpc>
                          </a:pPr>
                          <a:r>
                            <a:rPr lang="en-US" altLang="zh-CN" sz="1600" dirty="0">
                              <a:latin typeface="Times New Roman" panose="02020603050405020304" pitchFamily="18" charset="0"/>
                              <a:ea typeface="楷体" panose="02010609060101010101" pitchFamily="49" charset="-122"/>
                              <a:cs typeface="Times New Roman" panose="02020603050405020304" pitchFamily="18" charset="0"/>
                            </a:rPr>
                            <a:t>--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064429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372B64-A734-4A47-97E2-3DA22C4C686B}"/>
              </a:ext>
            </a:extLst>
          </p:cNvPr>
          <p:cNvGrpSpPr/>
          <p:nvPr/>
        </p:nvGrpSpPr>
        <p:grpSpPr>
          <a:xfrm rot="5400000">
            <a:off x="8231962" y="1811228"/>
            <a:ext cx="385813" cy="4201971"/>
            <a:chOff x="970961" y="3582186"/>
            <a:chExt cx="122548" cy="76805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2573EEE-4CDF-4E3D-8C50-BE3CA92390CD}"/>
                </a:ext>
              </a:extLst>
            </p:cNvPr>
            <p:cNvSpPr/>
            <p:nvPr/>
          </p:nvSpPr>
          <p:spPr>
            <a:xfrm>
              <a:off x="970961" y="3582186"/>
              <a:ext cx="122548" cy="768054"/>
            </a:xfrm>
            <a:prstGeom prst="rect">
              <a:avLst/>
            </a:prstGeom>
            <a:noFill/>
            <a:ln w="38100">
              <a:solidFill>
                <a:srgbClr val="262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5DF4911-B826-4B15-8357-101F1A4E63C0}"/>
                </a:ext>
              </a:extLst>
            </p:cNvPr>
            <p:cNvSpPr/>
            <p:nvPr/>
          </p:nvSpPr>
          <p:spPr>
            <a:xfrm>
              <a:off x="970961" y="4028298"/>
              <a:ext cx="122548" cy="321942"/>
            </a:xfrm>
            <a:prstGeom prst="rect">
              <a:avLst/>
            </a:prstGeom>
            <a:ln w="38100">
              <a:solidFill>
                <a:srgbClr val="262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464AE22-BAD9-4F73-8F8A-33D59844E9D4}"/>
                </a:ext>
              </a:extLst>
            </p:cNvPr>
            <p:cNvSpPr/>
            <p:nvPr/>
          </p:nvSpPr>
          <p:spPr>
            <a:xfrm>
              <a:off x="971109" y="3780958"/>
              <a:ext cx="122400" cy="247340"/>
            </a:xfrm>
            <a:prstGeom prst="rect">
              <a:avLst/>
            </a:prstGeom>
            <a:solidFill>
              <a:srgbClr val="C2D1EC"/>
            </a:solidFill>
            <a:ln w="38100">
              <a:solidFill>
                <a:srgbClr val="26268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745D7336-118C-4386-BDCD-82E0A3951FAB}"/>
              </a:ext>
            </a:extLst>
          </p:cNvPr>
          <p:cNvSpPr/>
          <p:nvPr/>
        </p:nvSpPr>
        <p:spPr>
          <a:xfrm rot="16200000">
            <a:off x="7177210" y="3368992"/>
            <a:ext cx="45719" cy="17613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34890BF-E6F5-411B-9F85-DB81E4BCB159}"/>
                  </a:ext>
                </a:extLst>
              </p:cNvPr>
              <p:cNvSpPr txBox="1"/>
              <p:nvPr/>
            </p:nvSpPr>
            <p:spPr>
              <a:xfrm>
                <a:off x="6268188" y="4389671"/>
                <a:ext cx="1718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当前占用量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34890BF-E6F5-411B-9F85-DB81E4BCB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188" y="4389671"/>
                <a:ext cx="1718364" cy="338554"/>
              </a:xfrm>
              <a:prstGeom prst="rect">
                <a:avLst/>
              </a:prstGeom>
              <a:blipFill>
                <a:blip r:embed="rId5"/>
                <a:stretch>
                  <a:fillRect l="-355" t="-8929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964296BD-5384-41B5-B6F5-9E568BC70476}"/>
              </a:ext>
            </a:extLst>
          </p:cNvPr>
          <p:cNvSpPr/>
          <p:nvPr/>
        </p:nvSpPr>
        <p:spPr>
          <a:xfrm rot="5400000">
            <a:off x="7809108" y="2037698"/>
            <a:ext cx="144051" cy="3114503"/>
          </a:xfrm>
          <a:prstGeom prst="leftBrace">
            <a:avLst>
              <a:gd name="adj1" fmla="val 123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C36BD5-930C-4638-B49F-C1097020C5DA}"/>
                  </a:ext>
                </a:extLst>
              </p:cNvPr>
              <p:cNvSpPr txBox="1"/>
              <p:nvPr/>
            </p:nvSpPr>
            <p:spPr>
              <a:xfrm>
                <a:off x="6639398" y="3214573"/>
                <a:ext cx="24834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上次通告时的占用量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7C36BD5-930C-4638-B49F-C1097020C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398" y="3214573"/>
                <a:ext cx="2483470" cy="338554"/>
              </a:xfrm>
              <a:prstGeom prst="rect">
                <a:avLst/>
              </a:prstGeom>
              <a:blipFill>
                <a:blip r:embed="rId6"/>
                <a:stretch>
                  <a:fillRect t="-7143" r="-2206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大括号 20">
            <a:extLst>
              <a:ext uri="{FF2B5EF4-FFF2-40B4-BE49-F238E27FC236}">
                <a16:creationId xmlns:a16="http://schemas.microsoft.com/office/drawing/2014/main" id="{F55DFF62-7980-4B85-8346-7F2C5FC170C1}"/>
              </a:ext>
            </a:extLst>
          </p:cNvPr>
          <p:cNvSpPr/>
          <p:nvPr/>
        </p:nvSpPr>
        <p:spPr>
          <a:xfrm rot="16200000">
            <a:off x="8748958" y="3583757"/>
            <a:ext cx="45719" cy="13331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44DB782-265F-4A54-97A0-CE15F9408D8A}"/>
                  </a:ext>
                </a:extLst>
              </p:cNvPr>
              <p:cNvSpPr txBox="1"/>
              <p:nvPr/>
            </p:nvSpPr>
            <p:spPr>
              <a:xfrm>
                <a:off x="8123781" y="4282434"/>
                <a:ext cx="12760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变化量</a:t>
                </a:r>
                <a:r>
                  <a:rPr lang="en-US" altLang="zh-CN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0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6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44DB782-265F-4A54-97A0-CE15F9408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3781" y="4282434"/>
                <a:ext cx="1276028" cy="584775"/>
              </a:xfrm>
              <a:prstGeom prst="rect">
                <a:avLst/>
              </a:prstGeom>
              <a:blipFill>
                <a:blip r:embed="rId7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5C3E6A9-F644-4B4A-89A0-2139AB8AC368}"/>
                  </a:ext>
                </a:extLst>
              </p:cNvPr>
              <p:cNvSpPr txBox="1"/>
              <p:nvPr/>
            </p:nvSpPr>
            <p:spPr>
              <a:xfrm>
                <a:off x="10437367" y="3610069"/>
                <a:ext cx="14684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转发队列</a:t>
                </a:r>
                <a:endParaRPr lang="en-US" altLang="zh-CN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(</a:t>
                </a:r>
                <a:r>
                  <a:rPr lang="zh-CN" altLang="en-US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最大长度为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endParaRPr lang="zh-CN" altLang="en-US" sz="1600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5C3E6A9-F644-4B4A-89A0-2139AB8AC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367" y="3610069"/>
                <a:ext cx="1468492" cy="584775"/>
              </a:xfrm>
              <a:prstGeom prst="rect">
                <a:avLst/>
              </a:prstGeom>
              <a:blipFill>
                <a:blip r:embed="rId8"/>
                <a:stretch>
                  <a:fillRect l="-1245" t="-4167" r="-4564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下 23">
            <a:extLst>
              <a:ext uri="{FF2B5EF4-FFF2-40B4-BE49-F238E27FC236}">
                <a16:creationId xmlns:a16="http://schemas.microsoft.com/office/drawing/2014/main" id="{CC3E60AF-0A28-4971-AD6A-F54E34799DBB}"/>
              </a:ext>
            </a:extLst>
          </p:cNvPr>
          <p:cNvSpPr/>
          <p:nvPr/>
        </p:nvSpPr>
        <p:spPr>
          <a:xfrm rot="16200000">
            <a:off x="9433697" y="4294538"/>
            <a:ext cx="272322" cy="504202"/>
          </a:xfrm>
          <a:prstGeom prst="downArrow">
            <a:avLst/>
          </a:prstGeom>
          <a:solidFill>
            <a:srgbClr val="C8D6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12A5289-A4FD-482F-89DF-54507F3AF107}"/>
                  </a:ext>
                </a:extLst>
              </p:cNvPr>
              <p:cNvSpPr txBox="1"/>
              <p:nvPr/>
            </p:nvSpPr>
            <p:spPr>
              <a:xfrm>
                <a:off x="9821959" y="4284568"/>
                <a:ext cx="196509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̃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endPara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触发链路状态传播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12A5289-A4FD-482F-89DF-54507F3AF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959" y="4284568"/>
                <a:ext cx="1965094" cy="584775"/>
              </a:xfrm>
              <a:prstGeom prst="rect">
                <a:avLst/>
              </a:prstGeom>
              <a:blipFill>
                <a:blip r:embed="rId9"/>
                <a:stretch>
                  <a:fillRect l="-1548" t="-4167" r="-1176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1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582A6-60FC-4D8A-965E-9DD4B3EC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5EC673-4874-4110-94BE-0CE73B7D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84804"/>
            <a:ext cx="11241156" cy="5785586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背景</a:t>
            </a:r>
            <a:endParaRPr lang="en-US" altLang="zh-CN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AF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轻量化链路状态星间路由协议 </a:t>
            </a:r>
            <a:r>
              <a:rPr lang="en-US" altLang="zh-CN" dirty="0">
                <a:solidFill>
                  <a:srgbClr val="AFAB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(LoFi)</a:t>
            </a:r>
          </a:p>
          <a:p>
            <a:endParaRPr lang="en-US" altLang="zh-CN" dirty="0">
              <a:solidFill>
                <a:srgbClr val="AFAB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协议在模拟平台中的设计与实现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模拟平台中的协议整体框架</a:t>
            </a:r>
            <a:endParaRPr lang="en-US" altLang="zh-CN" dirty="0"/>
          </a:p>
          <a:p>
            <a:pPr lvl="1"/>
            <a:r>
              <a:rPr lang="zh-CN" altLang="en-US" dirty="0"/>
              <a:t>突发性链路通断事件的生成</a:t>
            </a:r>
            <a:endParaRPr lang="en-US" altLang="zh-CN" dirty="0"/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局部化星间链路状态传播机制的实现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细粒度星间链路负载感知机制的实现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下一步工作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70CEE-0466-4F4A-B32E-260E71ABB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6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50324</TotalTime>
  <Words>2119</Words>
  <Application>Microsoft Office PowerPoint</Application>
  <PresentationFormat>宽屏</PresentationFormat>
  <Paragraphs>383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宋体</vt:lpstr>
      <vt:lpstr>等线</vt:lpstr>
      <vt:lpstr>Calibri Light</vt:lpstr>
      <vt:lpstr>Consolas</vt:lpstr>
      <vt:lpstr>Times New Roman</vt:lpstr>
      <vt:lpstr>等线 Light</vt:lpstr>
      <vt:lpstr>NimbusRomNo9L-Regu</vt:lpstr>
      <vt:lpstr>Cambria Math</vt:lpstr>
      <vt:lpstr>黑体</vt:lpstr>
      <vt:lpstr>Arial</vt:lpstr>
      <vt:lpstr>Wingdings</vt:lpstr>
      <vt:lpstr>微软雅黑</vt:lpstr>
      <vt:lpstr>楷体</vt:lpstr>
      <vt:lpstr>Calibri</vt:lpstr>
      <vt:lpstr>Office 主题</vt:lpstr>
      <vt:lpstr>PowerPoint 演示文稿</vt:lpstr>
      <vt:lpstr>目录</vt:lpstr>
      <vt:lpstr>目录 </vt:lpstr>
      <vt:lpstr>卫星网络的优势与挑战</vt:lpstr>
      <vt:lpstr>星间路由协议</vt:lpstr>
      <vt:lpstr>目录 </vt:lpstr>
      <vt:lpstr>局部化星间链路状态传播机制</vt:lpstr>
      <vt:lpstr>细粒度星间链路负载感知机制</vt:lpstr>
      <vt:lpstr>目录 </vt:lpstr>
      <vt:lpstr>模拟平台中的协议整体框架</vt:lpstr>
      <vt:lpstr>突发性链路通断事件的生成</vt:lpstr>
      <vt:lpstr>突发性链路通断事件的生成</vt:lpstr>
      <vt:lpstr>局部化星间链路状态传播机制的实现</vt:lpstr>
      <vt:lpstr>局部化星间链路状态传播机制的实现</vt:lpstr>
      <vt:lpstr>细粒度星间链路负载感知机制的实现</vt:lpstr>
      <vt:lpstr>细粒度星间链路负载感知机制的实现</vt:lpstr>
      <vt:lpstr>目录</vt:lpstr>
      <vt:lpstr>下一步工作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Locksoyev</cp:lastModifiedBy>
  <cp:revision>202</cp:revision>
  <dcterms:created xsi:type="dcterms:W3CDTF">2015-08-08T14:03:16Z</dcterms:created>
  <dcterms:modified xsi:type="dcterms:W3CDTF">2024-01-28T11:17:09Z</dcterms:modified>
</cp:coreProperties>
</file>