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0" r:id="rId1"/>
  </p:sldMasterIdLst>
  <p:notesMasterIdLst>
    <p:notesMasterId r:id="rId19"/>
  </p:notesMasterIdLst>
  <p:sldIdLst>
    <p:sldId id="451" r:id="rId2"/>
    <p:sldId id="524" r:id="rId3"/>
    <p:sldId id="523" r:id="rId4"/>
    <p:sldId id="493" r:id="rId5"/>
    <p:sldId id="494" r:id="rId6"/>
    <p:sldId id="530" r:id="rId7"/>
    <p:sldId id="541" r:id="rId8"/>
    <p:sldId id="536" r:id="rId9"/>
    <p:sldId id="547" r:id="rId10"/>
    <p:sldId id="548" r:id="rId11"/>
    <p:sldId id="537" r:id="rId12"/>
    <p:sldId id="538" r:id="rId13"/>
    <p:sldId id="544" r:id="rId14"/>
    <p:sldId id="539" r:id="rId15"/>
    <p:sldId id="545" r:id="rId16"/>
    <p:sldId id="546" r:id="rId17"/>
    <p:sldId id="484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Cambria Math" panose="02040503050406030204" pitchFamily="18" charset="0"/>
      <p:regular r:id="rId26"/>
    </p:embeddedFont>
    <p:embeddedFont>
      <p:font typeface="黑体" panose="02010609060101010101" pitchFamily="49" charset="-122"/>
      <p:regular r:id="rId27"/>
    </p:embeddedFont>
    <p:embeddedFont>
      <p:font typeface="楷体" panose="02010609060101010101" pitchFamily="49" charset="-122"/>
      <p:regular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隽杰" initials="李" lastIdx="1" clrIdx="0">
    <p:extLst>
      <p:ext uri="{19B8F6BF-5375-455C-9EA6-DF929625EA0E}">
        <p15:presenceInfo xmlns:p15="http://schemas.microsoft.com/office/powerpoint/2012/main" userId="ff89c632df0cd7f1" providerId="Windows Live"/>
      </p:ext>
    </p:extLst>
  </p:cmAuthor>
  <p:cmAuthor id="2" name="单 乾" initials="单" lastIdx="4" clrIdx="1">
    <p:extLst>
      <p:ext uri="{19B8F6BF-5375-455C-9EA6-DF929625EA0E}">
        <p15:presenceInfo xmlns:p15="http://schemas.microsoft.com/office/powerpoint/2012/main" userId="cd7aca05a5697a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ACB"/>
    <a:srgbClr val="385723"/>
    <a:srgbClr val="FFFFFF"/>
    <a:srgbClr val="FF00FF"/>
    <a:srgbClr val="FF7C80"/>
    <a:srgbClr val="C8D6EE"/>
    <a:srgbClr val="AFABAB"/>
    <a:srgbClr val="1F346B"/>
    <a:srgbClr val="7CA4E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31" autoAdjust="0"/>
    <p:restoredTop sz="91107" autoAdjust="0"/>
  </p:normalViewPr>
  <p:slideViewPr>
    <p:cSldViewPr snapToGrid="0">
      <p:cViewPr>
        <p:scale>
          <a:sx n="100" d="100"/>
          <a:sy n="100" d="100"/>
        </p:scale>
        <p:origin x="1350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FD294-EA25-46DB-AD52-92185108F0E6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D8B16-A0AC-46DA-B74D-7AA078E71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1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38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lnSpc>
                <a:spcPct val="80000"/>
              </a:lnSpc>
            </a:pPr>
            <a:endParaRPr lang="en-US" altLang="zh-CN" sz="3600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162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lnSpc>
                <a:spcPct val="80000"/>
              </a:lnSpc>
            </a:pPr>
            <a:endParaRPr lang="en-US" altLang="zh-CN" sz="3600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33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lnSpc>
                <a:spcPct val="80000"/>
              </a:lnSpc>
            </a:pPr>
            <a:endParaRPr lang="en-US" altLang="zh-CN" sz="3600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57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3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解释右图：参考文献中，不同规模的星座从</a:t>
            </a:r>
            <a:r>
              <a:rPr lang="en-US" altLang="zh-CN" dirty="0"/>
              <a:t>DC</a:t>
            </a:r>
            <a:r>
              <a:rPr lang="zh-CN" altLang="en-US" dirty="0"/>
              <a:t>到法兰克福的传播时延的</a:t>
            </a:r>
            <a:r>
              <a:rPr lang="en-US" altLang="zh-CN" dirty="0"/>
              <a:t>CDF</a:t>
            </a:r>
          </a:p>
          <a:p>
            <a:r>
              <a:rPr lang="en-US" altLang="zh-CN" dirty="0"/>
              <a:t>c-latency: </a:t>
            </a:r>
            <a:r>
              <a:rPr lang="zh-CN" altLang="en-US" dirty="0"/>
              <a:t>光速    </a:t>
            </a:r>
            <a:r>
              <a:rPr lang="en-US" altLang="zh-CN" dirty="0"/>
              <a:t>f-latency: </a:t>
            </a:r>
            <a:r>
              <a:rPr lang="zh-CN" altLang="en-US" dirty="0"/>
              <a:t>直线光缆的理论时延    </a:t>
            </a:r>
            <a:r>
              <a:rPr lang="en-US" altLang="zh-CN" dirty="0"/>
              <a:t>Hib...</a:t>
            </a:r>
            <a:r>
              <a:rPr lang="zh-CN" altLang="en-US" dirty="0"/>
              <a:t>：跨大西洋光缆   </a:t>
            </a:r>
            <a:r>
              <a:rPr lang="en-US" altLang="zh-CN" dirty="0"/>
              <a:t>HFT: </a:t>
            </a:r>
            <a:r>
              <a:rPr lang="zh-CN" altLang="en-US" dirty="0"/>
              <a:t>高频交易  金融领域专线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760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确定性邻居关系：</a:t>
            </a:r>
            <a:r>
              <a:rPr lang="en-US" altLang="zh-CN" dirty="0"/>
              <a:t>Satellites know the existence of ISLs and other satellites, but do not know the connectivity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089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lnSpc>
                <a:spcPct val="80000"/>
              </a:lnSpc>
            </a:pPr>
            <a:endParaRPr lang="en-US" altLang="zh-CN" sz="3600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485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lnSpc>
                <a:spcPct val="80000"/>
              </a:lnSpc>
            </a:pPr>
            <a:endParaRPr lang="en-US" altLang="zh-CN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69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lnSpc>
                <a:spcPct val="80000"/>
              </a:lnSpc>
            </a:pPr>
            <a:endParaRPr lang="en-US" altLang="zh-CN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988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lnSpc>
                <a:spcPct val="80000"/>
              </a:lnSpc>
            </a:pPr>
            <a:endParaRPr lang="en-US" altLang="zh-CN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61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461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8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53F3-7E39-4CC0-929A-8281FDD31976}" type="datetime1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6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0906-DE5F-4CF5-8EA6-A86FFD6DF0D2}" type="datetime1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63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0AFF-251D-42BA-AF6C-D6CB7E89F0B5}" type="datetime1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7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22" y="87610"/>
            <a:ext cx="7646504" cy="897194"/>
          </a:xfrm>
        </p:spPr>
        <p:txBody>
          <a:bodyPr/>
          <a:lstStyle>
            <a:lvl1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5422" y="984804"/>
            <a:ext cx="11241156" cy="5139154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00000"/>
              </a:lnSpc>
              <a:buSzPct val="50000"/>
              <a:buFont typeface="Wingdings" panose="05000000000000000000" pitchFamily="2" charset="2"/>
              <a:buChar char="n"/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714500" indent="-342900">
              <a:lnSpc>
                <a:spcPct val="100000"/>
              </a:lnSpc>
              <a:buFont typeface="Times New Roman" panose="02020603050405020304" pitchFamily="18" charset="0"/>
              <a:buChar char="⁃"/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1828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00A5-DD88-48D2-930F-91FD0A741D65}" type="datetime1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866838-E955-4F66-A887-3A16D4C95C3A}"/>
              </a:ext>
            </a:extLst>
          </p:cNvPr>
          <p:cNvCxnSpPr>
            <a:cxnSpLocks/>
          </p:cNvCxnSpPr>
          <p:nvPr userDrawn="1"/>
        </p:nvCxnSpPr>
        <p:spPr>
          <a:xfrm>
            <a:off x="0" y="914173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98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122-4EFF-489C-9D5A-F295E7845B81}" type="datetime1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0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DB62-4DAA-4D08-90B7-C11785523598}" type="datetime1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8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15F3-54FE-48CE-ABB4-FBEA2C568732}" type="datetime1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4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8EE-9F17-403C-A328-31C085048CD3}" type="datetime1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6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B58B-C28B-4546-A38D-CE24953028CC}" type="datetime1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1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5E26-34DA-47C2-8318-A3E0213E1226}" type="datetime1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4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648C-73E7-418E-9363-AA63917D14C3}" type="datetime1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9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0AFF-251D-42BA-AF6C-D6CB7E89F0B5}" type="datetime1">
              <a:rPr lang="zh-CN" altLang="en-US" smtClean="0"/>
              <a:t>2024/5/16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03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9C53-0D35-476E-B857-40C860CE28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18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9A8D9D2-048C-4DC0-AF55-B5D20F1F1625}"/>
              </a:ext>
            </a:extLst>
          </p:cNvPr>
          <p:cNvSpPr txBox="1">
            <a:spLocks/>
          </p:cNvSpPr>
          <p:nvPr/>
        </p:nvSpPr>
        <p:spPr>
          <a:xfrm>
            <a:off x="1041365" y="1558212"/>
            <a:ext cx="10109268" cy="23752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轻量化链路状态星间路由协议：</a:t>
            </a:r>
            <a:endParaRPr lang="en-US" altLang="zh-CN" sz="4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仿真平台中的设计与实现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F38797A3-CD57-4635-93B0-E1989AA14B49}"/>
              </a:ext>
            </a:extLst>
          </p:cNvPr>
          <p:cNvSpPr txBox="1">
            <a:spLocks/>
          </p:cNvSpPr>
          <p:nvPr/>
        </p:nvSpPr>
        <p:spPr>
          <a:xfrm>
            <a:off x="2666999" y="4866512"/>
            <a:ext cx="6858000" cy="1259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单乾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1DFFBE0-6B56-4A4C-9AED-57F71CB8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6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F4DD7-C665-4E9C-8F75-43F8DED8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87610"/>
            <a:ext cx="11411778" cy="897194"/>
          </a:xfrm>
        </p:spPr>
        <p:txBody>
          <a:bodyPr>
            <a:normAutofit/>
          </a:bodyPr>
          <a:lstStyle/>
          <a:p>
            <a:r>
              <a:rPr lang="zh-CN" altLang="en-US" dirty="0"/>
              <a:t>基于确定性邻接关系的路由计算机制</a:t>
            </a:r>
            <a:r>
              <a:rPr lang="en-US" altLang="zh-CN" dirty="0"/>
              <a:t>(</a:t>
            </a:r>
            <a:r>
              <a:rPr lang="zh-CN" altLang="en-US" dirty="0"/>
              <a:t>实现中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D9DBC-4702-4FE0-B9D6-26F2923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10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65C8F78D-0A11-4247-869E-80D1A4DDE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923094"/>
                <a:ext cx="7219204" cy="5698616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zh-CN" altLang="en-US" dirty="0"/>
                  <a:t>建立方向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出接口映射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0000"/>
                  </a:lnSpc>
                  <a:spcBef>
                    <a:spcPts val="300"/>
                  </a:spcBef>
                  <a:defRPr/>
                </a:pPr>
                <a:r>
                  <a:rPr lang="en-US" altLang="zh-CN" dirty="0"/>
                  <a:t>RFC 2328</a:t>
                </a:r>
                <a:r>
                  <a:rPr lang="zh-CN" altLang="en-US" dirty="0"/>
                  <a:t>定义的</a:t>
                </a:r>
                <a:r>
                  <a:rPr lang="en-US" altLang="zh-CN" dirty="0"/>
                  <a:t>router LSA</a:t>
                </a:r>
                <a:r>
                  <a:rPr lang="zh-CN" altLang="en-US" dirty="0"/>
                  <a:t>天然支持</a:t>
                </a:r>
                <a:endParaRPr lang="en-US" altLang="zh-CN" dirty="0"/>
              </a:p>
              <a:p>
                <a:pPr lvl="3">
                  <a:lnSpc>
                    <a:spcPct val="110000"/>
                  </a:lnSpc>
                  <a:spcBef>
                    <a:spcPts val="300"/>
                  </a:spcBef>
                  <a:defRPr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链路状态交互完成后，每颗卫星的链路状态数据库中储存着所有卫星的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LSA</a:t>
                </a:r>
              </a:p>
              <a:p>
                <a:pPr lvl="3">
                  <a:lnSpc>
                    <a:spcPct val="110000"/>
                  </a:lnSpc>
                  <a:spcBef>
                    <a:spcPts val="300"/>
                  </a:spcBef>
                  <a:defRPr/>
                </a:pPr>
                <a:r>
                  <a:rPr lang="zh-CN" altLang="en-US" dirty="0"/>
                  <a:t>一颗卫星的</a:t>
                </a:r>
                <a:r>
                  <a:rPr lang="en-US" altLang="zh-CN" dirty="0"/>
                  <a:t>LSA</a:t>
                </a:r>
                <a:r>
                  <a:rPr lang="zh-CN" altLang="en-US" dirty="0"/>
                  <a:t>描述了其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直连</a:t>
                </a:r>
                <a:r>
                  <a:rPr lang="zh-CN" altLang="en-US" dirty="0"/>
                  <a:t>的链路状态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0000"/>
                  </a:lnSpc>
                  <a:spcBef>
                    <a:spcPts val="300"/>
                  </a:spcBef>
                  <a:defRPr/>
                </a:pPr>
                <a:r>
                  <a:rPr lang="zh-CN" altLang="en-US" dirty="0">
                    <a:solidFill>
                      <a:prstClr val="black"/>
                    </a:solidFill>
                  </a:rPr>
                  <a:t>对于每一条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p2p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链路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(Type=1)</a:t>
                </a:r>
              </a:p>
              <a:p>
                <a:pPr lvl="3">
                  <a:lnSpc>
                    <a:spcPct val="110000"/>
                  </a:lnSpc>
                  <a:spcBef>
                    <a:spcPts val="300"/>
                  </a:spcBef>
                  <a:defRPr/>
                </a:pPr>
                <a:r>
                  <a:rPr lang="en-US" altLang="zh-CN" dirty="0">
                    <a:solidFill>
                      <a:prstClr val="black"/>
                    </a:solidFill>
                  </a:rPr>
                  <a:t>Link ID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为邻居卫星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id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，预设为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(0.0.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)</a:t>
                </a:r>
              </a:p>
              <a:p>
                <a:pPr lvl="3">
                  <a:lnSpc>
                    <a:spcPct val="110000"/>
                  </a:lnSpc>
                  <a:spcBef>
                    <a:spcPts val="300"/>
                  </a:spcBef>
                  <a:defRPr/>
                </a:pPr>
                <a:r>
                  <a:rPr lang="en-US" altLang="zh-CN" dirty="0">
                    <a:solidFill>
                      <a:prstClr val="black"/>
                    </a:solidFill>
                  </a:rPr>
                  <a:t>Link Data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为当前卫星与该链路相连接口的</a:t>
                </a:r>
                <a:r>
                  <a:rPr lang="en-US" altLang="zh-CN" dirty="0" err="1">
                    <a:solidFill>
                      <a:prstClr val="black"/>
                    </a:solidFill>
                  </a:rPr>
                  <a:t>ip</a:t>
                </a:r>
                <a:endParaRPr lang="en-US" altLang="zh-CN" dirty="0">
                  <a:solidFill>
                    <a:prstClr val="black"/>
                  </a:solidFill>
                </a:endParaRPr>
              </a:p>
              <a:p>
                <a:pPr lvl="2">
                  <a:lnSpc>
                    <a:spcPct val="110000"/>
                  </a:lnSpc>
                  <a:spcBef>
                    <a:spcPts val="300"/>
                  </a:spcBef>
                  <a:defRPr/>
                </a:pPr>
                <a:r>
                  <a:rPr lang="zh-CN" altLang="en-US" dirty="0">
                    <a:solidFill>
                      <a:prstClr val="black"/>
                    </a:solidFill>
                  </a:rPr>
                  <a:t>建立映射过程：</a:t>
                </a:r>
                <a:endParaRPr lang="en-US" altLang="zh-CN" dirty="0">
                  <a:solidFill>
                    <a:prstClr val="black"/>
                  </a:solidFill>
                </a:endParaRPr>
              </a:p>
              <a:p>
                <a:pPr lvl="3">
                  <a:lnSpc>
                    <a:spcPct val="110000"/>
                  </a:lnSpc>
                  <a:spcBef>
                    <a:spcPts val="300"/>
                  </a:spcBef>
                  <a:buFont typeface="+mj-lt"/>
                  <a:buAutoNum type="arabicPeriod"/>
                  <a:defRPr/>
                </a:pPr>
                <a:r>
                  <a:rPr lang="zh-CN" altLang="en-US" dirty="0">
                    <a:solidFill>
                      <a:prstClr val="black"/>
                    </a:solidFill>
                  </a:rPr>
                  <a:t>遍历自身对应的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LSA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中，所有的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p2p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链路</a:t>
                </a:r>
                <a:endParaRPr lang="en-US" altLang="zh-CN" dirty="0">
                  <a:solidFill>
                    <a:prstClr val="black"/>
                  </a:solidFill>
                </a:endParaRPr>
              </a:p>
              <a:p>
                <a:pPr lvl="3">
                  <a:lnSpc>
                    <a:spcPct val="110000"/>
                  </a:lnSpc>
                  <a:spcBef>
                    <a:spcPts val="300"/>
                  </a:spcBef>
                  <a:buFont typeface="+mj-lt"/>
                  <a:buAutoNum type="arabicPeriod"/>
                  <a:defRPr/>
                </a:pPr>
                <a:r>
                  <a:rPr lang="zh-CN" altLang="en-US" dirty="0">
                    <a:solidFill>
                      <a:prstClr val="black"/>
                    </a:solidFill>
                  </a:rPr>
                  <a:t>计算自身到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Link ID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的方向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(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如上页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)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，必有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𝛺</m:t>
                        </m:r>
                      </m:e>
                    </m:d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</a:endParaRPr>
              </a:p>
              <a:p>
                <a:pPr lvl="3">
                  <a:lnSpc>
                    <a:spcPct val="110000"/>
                  </a:lnSpc>
                  <a:spcBef>
                    <a:spcPts val="300"/>
                  </a:spcBef>
                  <a:buFont typeface="+mj-lt"/>
                  <a:buAutoNum type="arabicPeriod"/>
                  <a:defRPr/>
                </a:pPr>
                <a:r>
                  <a:rPr lang="zh-CN" altLang="en-US" dirty="0">
                    <a:solidFill>
                      <a:prstClr val="black"/>
                    </a:solidFill>
                  </a:rPr>
                  <a:t>将</a:t>
                </a:r>
                <a14:m>
                  <m:oMath xmlns:m="http://schemas.openxmlformats.org/officeDocument/2006/math">
                    <m:r>
                      <a:rPr lang="el-GR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</a:rPr>
                  <a:t>中的方向与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Link Data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建立映射</a:t>
                </a:r>
                <a:endParaRPr lang="en-US" altLang="zh-CN" dirty="0">
                  <a:solidFill>
                    <a:prstClr val="black"/>
                  </a:solidFill>
                </a:endParaRPr>
              </a:p>
              <a:p>
                <a:pPr lvl="2">
                  <a:lnSpc>
                    <a:spcPct val="110000"/>
                  </a:lnSpc>
                  <a:spcBef>
                    <a:spcPts val="300"/>
                  </a:spcBef>
                  <a:defRPr/>
                </a:pPr>
                <a:r>
                  <a:rPr lang="zh-CN" altLang="en-US" dirty="0">
                    <a:solidFill>
                      <a:prstClr val="black"/>
                    </a:solidFill>
                  </a:rPr>
                  <a:t>最终对于一个下一跳方向，计算得到了真正的下一跳接口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CN" dirty="0" err="1">
                    <a:solidFill>
                      <a:prstClr val="black"/>
                    </a:solidFill>
                  </a:rPr>
                  <a:t>ip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地址、</a:t>
                </a:r>
                <a:r>
                  <a:rPr lang="en-US" altLang="zh-CN" dirty="0" err="1">
                    <a:solidFill>
                      <a:prstClr val="black"/>
                    </a:solidFill>
                  </a:rPr>
                  <a:t>ifindex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等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)</a:t>
                </a:r>
              </a:p>
              <a:p>
                <a:pPr lvl="2">
                  <a:lnSpc>
                    <a:spcPct val="110000"/>
                  </a:lnSpc>
                  <a:spcBef>
                    <a:spcPts val="300"/>
                  </a:spcBef>
                  <a:defRPr/>
                </a:pPr>
                <a:r>
                  <a:rPr lang="zh-CN" altLang="en-US" dirty="0">
                    <a:solidFill>
                      <a:prstClr val="black"/>
                    </a:solidFill>
                  </a:rPr>
                  <a:t>注意：某方向的出接口可能为空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(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该方向链路断开时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65C8F78D-0A11-4247-869E-80D1A4DDE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923094"/>
                <a:ext cx="7219204" cy="5698616"/>
              </a:xfrm>
              <a:blipFill>
                <a:blip r:embed="rId3"/>
                <a:stretch>
                  <a:fillRect t="-1176" r="-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E3E3BFC-6D7B-4A18-8AF0-168FE1419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33396"/>
              </p:ext>
            </p:extLst>
          </p:nvPr>
        </p:nvGraphicFramePr>
        <p:xfrm>
          <a:off x="8622894" y="984804"/>
          <a:ext cx="351466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60">
                  <a:extLst>
                    <a:ext uri="{9D8B030D-6E8A-4147-A177-3AD203B41FA5}">
                      <a16:colId xmlns:a16="http://schemas.microsoft.com/office/drawing/2014/main" val="236200028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4231189958"/>
                    </a:ext>
                  </a:extLst>
                </a:gridCol>
                <a:gridCol w="691213">
                  <a:extLst>
                    <a:ext uri="{9D8B030D-6E8A-4147-A177-3AD203B41FA5}">
                      <a16:colId xmlns:a16="http://schemas.microsoft.com/office/drawing/2014/main" val="3928589921"/>
                    </a:ext>
                  </a:extLst>
                </a:gridCol>
                <a:gridCol w="161894">
                  <a:extLst>
                    <a:ext uri="{9D8B030D-6E8A-4147-A177-3AD203B41FA5}">
                      <a16:colId xmlns:a16="http://schemas.microsoft.com/office/drawing/2014/main" val="2445306426"/>
                    </a:ext>
                  </a:extLst>
                </a:gridCol>
                <a:gridCol w="802609">
                  <a:extLst>
                    <a:ext uri="{9D8B030D-6E8A-4147-A177-3AD203B41FA5}">
                      <a16:colId xmlns:a16="http://schemas.microsoft.com/office/drawing/2014/main" val="2664356894"/>
                    </a:ext>
                  </a:extLst>
                </a:gridCol>
                <a:gridCol w="969947">
                  <a:extLst>
                    <a:ext uri="{9D8B030D-6E8A-4147-A177-3AD203B41FA5}">
                      <a16:colId xmlns:a16="http://schemas.microsoft.com/office/drawing/2014/main" val="15200496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byte4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31290"/>
                  </a:ext>
                </a:extLst>
              </a:tr>
              <a:tr h="296398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LSA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头部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195"/>
                  </a:ext>
                </a:extLst>
              </a:tr>
              <a:tr h="28800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 ID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218474"/>
                  </a:ext>
                </a:extLst>
              </a:tr>
              <a:tr h="28800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 Data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627199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#TOS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22091"/>
                  </a:ext>
                </a:extLst>
              </a:tr>
              <a:tr h="28800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606407"/>
                  </a:ext>
                </a:extLst>
              </a:tr>
            </a:tbl>
          </a:graphicData>
        </a:graphic>
      </p:graphicFrame>
      <p:sp>
        <p:nvSpPr>
          <p:cNvPr id="10" name="左大括号 9">
            <a:extLst>
              <a:ext uri="{FF2B5EF4-FFF2-40B4-BE49-F238E27FC236}">
                <a16:creationId xmlns:a16="http://schemas.microsoft.com/office/drawing/2014/main" id="{4A2795E4-D2A1-4493-929B-90D9F291FA26}"/>
              </a:ext>
            </a:extLst>
          </p:cNvPr>
          <p:cNvSpPr/>
          <p:nvPr/>
        </p:nvSpPr>
        <p:spPr>
          <a:xfrm>
            <a:off x="8492357" y="1725330"/>
            <a:ext cx="45719" cy="14118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F94AF3-BA34-499A-96F3-AAE338EEF03B}"/>
              </a:ext>
            </a:extLst>
          </p:cNvPr>
          <p:cNvSpPr txBox="1"/>
          <p:nvPr/>
        </p:nvSpPr>
        <p:spPr>
          <a:xfrm>
            <a:off x="8028800" y="1818514"/>
            <a:ext cx="589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一条链路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16898DC-83C0-4EA7-A695-52922D937E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196" y="3798237"/>
            <a:ext cx="379521" cy="37952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1F77753-C1A7-44DB-95F7-6F6B3FFBB8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7C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196" y="4718185"/>
            <a:ext cx="379521" cy="37952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279B56B-2C43-4D31-84A9-5F18BC8C82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195" y="5638133"/>
            <a:ext cx="379521" cy="37952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DDA428A-25F6-46A3-9FDA-5777333CAE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047" y="3608476"/>
            <a:ext cx="379521" cy="37952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58C9418-94BC-4074-969F-A4E70573E2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047" y="4528424"/>
            <a:ext cx="379521" cy="37952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A3597C1-FE26-4074-ADF7-2901570359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046" y="5448372"/>
            <a:ext cx="379521" cy="379521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0909205-0FC5-4CC9-A6AF-A4108B8F4A69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8249808" y="3987997"/>
            <a:ext cx="0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C54BDBA-80B9-4CC2-A641-1427DFE74CD6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8249807" y="4907945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C9A676B-3870-4B42-832D-4D2A35B89C00}"/>
              </a:ext>
            </a:extLst>
          </p:cNvPr>
          <p:cNvCxnSpPr>
            <a:stCxn id="16" idx="3"/>
            <a:endCxn id="13" idx="1"/>
          </p:cNvCxnSpPr>
          <p:nvPr/>
        </p:nvCxnSpPr>
        <p:spPr>
          <a:xfrm>
            <a:off x="8439568" y="3798237"/>
            <a:ext cx="589628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E756321-5F8B-4A28-BD3F-40E084D9F57F}"/>
              </a:ext>
            </a:extLst>
          </p:cNvPr>
          <p:cNvCxnSpPr>
            <a:stCxn id="17" idx="3"/>
            <a:endCxn id="14" idx="1"/>
          </p:cNvCxnSpPr>
          <p:nvPr/>
        </p:nvCxnSpPr>
        <p:spPr>
          <a:xfrm>
            <a:off x="8439568" y="4718185"/>
            <a:ext cx="589628" cy="18976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20F4146-0C93-4E36-9C17-3B61B9068BB5}"/>
              </a:ext>
            </a:extLst>
          </p:cNvPr>
          <p:cNvCxnSpPr>
            <a:stCxn id="18" idx="3"/>
            <a:endCxn id="15" idx="1"/>
          </p:cNvCxnSpPr>
          <p:nvPr/>
        </p:nvCxnSpPr>
        <p:spPr>
          <a:xfrm>
            <a:off x="8439567" y="5638133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DC158DF-9E4E-48A2-8FB1-1739B97FBC8A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218957" y="4177758"/>
            <a:ext cx="0" cy="54042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DC76F65-9B33-42A8-BFA2-007841335240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9218956" y="5097706"/>
            <a:ext cx="1" cy="54042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8661CE4F-B4BB-4797-B535-F270C6C4BC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43" y="3608475"/>
            <a:ext cx="379521" cy="37952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411AD47-03F8-45A3-A391-D93A456780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43" y="4528423"/>
            <a:ext cx="379521" cy="37952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091E199-1870-48B3-9D1A-B46CC30248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42" y="5448371"/>
            <a:ext cx="379521" cy="379521"/>
          </a:xfrm>
          <a:prstGeom prst="rect">
            <a:avLst/>
          </a:prstGeom>
        </p:spPr>
      </p:pic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28094C3-244A-4C57-B002-5B49F99E7D08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10188104" y="3987996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ADBD0BD-9128-4CB9-961F-3C89024B169D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flipH="1">
            <a:off x="10188103" y="4907944"/>
            <a:ext cx="1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FCBA039-7755-4571-B763-961D05383B37}"/>
              </a:ext>
            </a:extLst>
          </p:cNvPr>
          <p:cNvCxnSpPr>
            <a:stCxn id="13" idx="3"/>
            <a:endCxn id="27" idx="1"/>
          </p:cNvCxnSpPr>
          <p:nvPr/>
        </p:nvCxnSpPr>
        <p:spPr>
          <a:xfrm flipV="1">
            <a:off x="9408717" y="3798236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EDF5B60-A4D9-4EAA-93B9-5A0B7EBEE74D}"/>
              </a:ext>
            </a:extLst>
          </p:cNvPr>
          <p:cNvCxnSpPr>
            <a:stCxn id="14" idx="3"/>
            <a:endCxn id="28" idx="1"/>
          </p:cNvCxnSpPr>
          <p:nvPr/>
        </p:nvCxnSpPr>
        <p:spPr>
          <a:xfrm flipV="1">
            <a:off x="9408717" y="4718184"/>
            <a:ext cx="589626" cy="18976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F3EFAD1-F886-4425-B427-11B52414C0E1}"/>
              </a:ext>
            </a:extLst>
          </p:cNvPr>
          <p:cNvCxnSpPr>
            <a:stCxn id="15" idx="3"/>
            <a:endCxn id="29" idx="1"/>
          </p:cNvCxnSpPr>
          <p:nvPr/>
        </p:nvCxnSpPr>
        <p:spPr>
          <a:xfrm flipV="1">
            <a:off x="9408716" y="5638132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2F53DA5-89C3-4624-8FF3-015EF437F925}"/>
              </a:ext>
            </a:extLst>
          </p:cNvPr>
          <p:cNvCxnSpPr>
            <a:cxnSpLocks/>
          </p:cNvCxnSpPr>
          <p:nvPr/>
        </p:nvCxnSpPr>
        <p:spPr>
          <a:xfrm>
            <a:off x="10529801" y="4324536"/>
            <a:ext cx="62044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878EB751-BD82-4765-93B1-9939628C2A61}"/>
              </a:ext>
            </a:extLst>
          </p:cNvPr>
          <p:cNvSpPr txBox="1"/>
          <p:nvPr/>
        </p:nvSpPr>
        <p:spPr>
          <a:xfrm>
            <a:off x="11157350" y="413477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72AD531A-F6D4-4B6A-94C2-F6F6068B12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615" y="5275983"/>
            <a:ext cx="379521" cy="379521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A1E1CA59-54FF-4B27-ACBC-299B5D2A51E5}"/>
              </a:ext>
            </a:extLst>
          </p:cNvPr>
          <p:cNvSpPr txBox="1"/>
          <p:nvPr/>
        </p:nvSpPr>
        <p:spPr>
          <a:xfrm>
            <a:off x="11150248" y="5256628"/>
            <a:ext cx="125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邻居卫星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629EE431-C3DD-4BA7-B498-CD7C82F327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7C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615" y="4634277"/>
            <a:ext cx="379521" cy="379521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A9F3CA35-18EE-4530-A791-54F16B2C49EF}"/>
              </a:ext>
            </a:extLst>
          </p:cNvPr>
          <p:cNvSpPr txBox="1"/>
          <p:nvPr/>
        </p:nvSpPr>
        <p:spPr>
          <a:xfrm>
            <a:off x="11157249" y="4659508"/>
            <a:ext cx="138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当前卫星</a:t>
            </a: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1BDC01B0-D551-4739-88D0-9DE715E488D6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7702001" y="3640457"/>
            <a:ext cx="1699341" cy="456112"/>
          </a:xfrm>
          <a:prstGeom prst="curvedConnector3">
            <a:avLst>
              <a:gd name="adj1" fmla="val 2637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1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582A6-60FC-4D8A-965E-9DD4B3EC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EC673-4874-4110-94BE-0CE73B7D7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984804"/>
            <a:ext cx="11241156" cy="550556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背景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AF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轻量化链路状态星间路由协议 </a:t>
            </a:r>
            <a:r>
              <a:rPr lang="en-US" altLang="zh-CN" dirty="0">
                <a:solidFill>
                  <a:srgbClr val="AF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(LoFi)</a:t>
            </a:r>
          </a:p>
          <a:p>
            <a:endParaRPr lang="en-US" altLang="zh-CN" dirty="0">
              <a:solidFill>
                <a:srgbClr val="AFABA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模拟平台开发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/>
              <a:t>模拟平台中的协议整体框架</a:t>
            </a:r>
            <a:endParaRPr lang="en-US" altLang="zh-CN" dirty="0"/>
          </a:p>
          <a:p>
            <a:pPr lvl="1"/>
            <a:r>
              <a:rPr lang="en-US" altLang="zh-CN" dirty="0"/>
              <a:t>Walker</a:t>
            </a:r>
            <a:r>
              <a:rPr lang="zh-CN" altLang="en-US" dirty="0"/>
              <a:t>星座与</a:t>
            </a:r>
            <a:r>
              <a:rPr lang="en-US" altLang="zh-CN" dirty="0"/>
              <a:t>Walker-delta</a:t>
            </a:r>
            <a:r>
              <a:rPr lang="zh-CN" altLang="en-US" dirty="0"/>
              <a:t>星座的构建</a:t>
            </a:r>
            <a:endParaRPr lang="en-US" altLang="zh-CN" dirty="0"/>
          </a:p>
          <a:p>
            <a:pPr lvl="1"/>
            <a:r>
              <a:rPr lang="zh-CN" altLang="en-US" dirty="0"/>
              <a:t>突发性链路通断事件的配置</a:t>
            </a:r>
            <a:endParaRPr lang="en-US" altLang="zh-CN" dirty="0"/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下一步工作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A70CEE-0466-4F4A-B32E-260E71AB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65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FCFE1-BD65-438D-A8ED-3ECDA07B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模拟平台中的协议整体框架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5BCBC8-931D-4E73-9F7F-D3FD49EE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60A2C7F7-AECC-444D-9271-DB2C2650B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1773" y="3625153"/>
            <a:ext cx="340021" cy="340021"/>
          </a:xfrm>
          <a:prstGeom prst="rect">
            <a:avLst/>
          </a:prstGeom>
        </p:spPr>
      </p:pic>
      <p:cxnSp>
        <p:nvCxnSpPr>
          <p:cNvPr id="7" name="直线连接符 99">
            <a:extLst>
              <a:ext uri="{FF2B5EF4-FFF2-40B4-BE49-F238E27FC236}">
                <a16:creationId xmlns:a16="http://schemas.microsoft.com/office/drawing/2014/main" id="{A4B2F307-E0EF-44DA-B1CE-D1EBA514C6D6}"/>
              </a:ext>
            </a:extLst>
          </p:cNvPr>
          <p:cNvCxnSpPr>
            <a:cxnSpLocks/>
          </p:cNvCxnSpPr>
          <p:nvPr/>
        </p:nvCxnSpPr>
        <p:spPr>
          <a:xfrm>
            <a:off x="10515378" y="2374780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86">
            <a:extLst>
              <a:ext uri="{FF2B5EF4-FFF2-40B4-BE49-F238E27FC236}">
                <a16:creationId xmlns:a16="http://schemas.microsoft.com/office/drawing/2014/main" id="{5E490D3E-22EB-4A75-A599-FE2ED72F7743}"/>
              </a:ext>
            </a:extLst>
          </p:cNvPr>
          <p:cNvCxnSpPr>
            <a:cxnSpLocks/>
          </p:cNvCxnSpPr>
          <p:nvPr/>
        </p:nvCxnSpPr>
        <p:spPr>
          <a:xfrm>
            <a:off x="11765928" y="3367202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2">
            <a:extLst>
              <a:ext uri="{FF2B5EF4-FFF2-40B4-BE49-F238E27FC236}">
                <a16:creationId xmlns:a16="http://schemas.microsoft.com/office/drawing/2014/main" id="{A663226B-C5CE-44F5-814A-B1E3EAB61401}"/>
              </a:ext>
            </a:extLst>
          </p:cNvPr>
          <p:cNvCxnSpPr>
            <a:cxnSpLocks/>
          </p:cNvCxnSpPr>
          <p:nvPr/>
        </p:nvCxnSpPr>
        <p:spPr>
          <a:xfrm>
            <a:off x="11756042" y="2374780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形 9">
            <a:extLst>
              <a:ext uri="{FF2B5EF4-FFF2-40B4-BE49-F238E27FC236}">
                <a16:creationId xmlns:a16="http://schemas.microsoft.com/office/drawing/2014/main" id="{B1FD7980-CD77-4096-A122-D5C47EA73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6279" y="1612306"/>
            <a:ext cx="340021" cy="340021"/>
          </a:xfrm>
          <a:prstGeom prst="rect">
            <a:avLst/>
          </a:prstGeom>
        </p:spPr>
      </p:pic>
      <p:sp>
        <p:nvSpPr>
          <p:cNvPr id="11" name="矩形标注 18">
            <a:extLst>
              <a:ext uri="{FF2B5EF4-FFF2-40B4-BE49-F238E27FC236}">
                <a16:creationId xmlns:a16="http://schemas.microsoft.com/office/drawing/2014/main" id="{246759C5-28F4-4CD7-ACC8-159F51FCB241}"/>
              </a:ext>
            </a:extLst>
          </p:cNvPr>
          <p:cNvSpPr/>
          <p:nvPr/>
        </p:nvSpPr>
        <p:spPr>
          <a:xfrm>
            <a:off x="4242603" y="1087215"/>
            <a:ext cx="4564558" cy="3328324"/>
          </a:xfrm>
          <a:prstGeom prst="wedgeRectCallout">
            <a:avLst>
              <a:gd name="adj1" fmla="val 56456"/>
              <a:gd name="adj2" fmla="val 3102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5">
            <a:extLst>
              <a:ext uri="{FF2B5EF4-FFF2-40B4-BE49-F238E27FC236}">
                <a16:creationId xmlns:a16="http://schemas.microsoft.com/office/drawing/2014/main" id="{BAC20FF5-760B-4959-8D46-6A2539BF289E}"/>
              </a:ext>
            </a:extLst>
          </p:cNvPr>
          <p:cNvSpPr/>
          <p:nvPr/>
        </p:nvSpPr>
        <p:spPr>
          <a:xfrm>
            <a:off x="4166403" y="5021383"/>
            <a:ext cx="7855218" cy="12008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6">
            <a:extLst>
              <a:ext uri="{FF2B5EF4-FFF2-40B4-BE49-F238E27FC236}">
                <a16:creationId xmlns:a16="http://schemas.microsoft.com/office/drawing/2014/main" id="{6DB27ABE-23CE-42A3-88A9-D8E61E46A3CF}"/>
              </a:ext>
            </a:extLst>
          </p:cNvPr>
          <p:cNvSpPr/>
          <p:nvPr/>
        </p:nvSpPr>
        <p:spPr>
          <a:xfrm>
            <a:off x="4166403" y="1011020"/>
            <a:ext cx="7855218" cy="3643561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7">
            <a:extLst>
              <a:ext uri="{FF2B5EF4-FFF2-40B4-BE49-F238E27FC236}">
                <a16:creationId xmlns:a16="http://schemas.microsoft.com/office/drawing/2014/main" id="{E5115600-08F4-452F-976B-EBD1D7D47D06}"/>
              </a:ext>
            </a:extLst>
          </p:cNvPr>
          <p:cNvSpPr/>
          <p:nvPr/>
        </p:nvSpPr>
        <p:spPr>
          <a:xfrm>
            <a:off x="9576107" y="5476849"/>
            <a:ext cx="2322000" cy="37042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空间位置计算</a:t>
            </a:r>
          </a:p>
        </p:txBody>
      </p:sp>
      <p:sp>
        <p:nvSpPr>
          <p:cNvPr id="15" name="圆角矩形 11">
            <a:extLst>
              <a:ext uri="{FF2B5EF4-FFF2-40B4-BE49-F238E27FC236}">
                <a16:creationId xmlns:a16="http://schemas.microsoft.com/office/drawing/2014/main" id="{5B57E3C2-B35A-45CC-8895-EF37009DBC7F}"/>
              </a:ext>
            </a:extLst>
          </p:cNvPr>
          <p:cNvSpPr/>
          <p:nvPr/>
        </p:nvSpPr>
        <p:spPr>
          <a:xfrm>
            <a:off x="8013425" y="5115118"/>
            <a:ext cx="1246937" cy="1030004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外部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控制程序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6">
            <a:extLst>
              <a:ext uri="{FF2B5EF4-FFF2-40B4-BE49-F238E27FC236}">
                <a16:creationId xmlns:a16="http://schemas.microsoft.com/office/drawing/2014/main" id="{3E255B08-AED5-41FC-95B1-0A75F6180A1D}"/>
              </a:ext>
            </a:extLst>
          </p:cNvPr>
          <p:cNvSpPr/>
          <p:nvPr/>
        </p:nvSpPr>
        <p:spPr>
          <a:xfrm>
            <a:off x="4332139" y="4192103"/>
            <a:ext cx="4407666" cy="396751"/>
          </a:xfrm>
          <a:prstGeom prst="roundRect">
            <a:avLst>
              <a:gd name="adj" fmla="val 0"/>
            </a:avLst>
          </a:prstGeom>
          <a:solidFill>
            <a:srgbClr val="ED7D31"/>
          </a:solidFill>
          <a:ln w="0">
            <a:solidFill>
              <a:srgbClr val="D62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虚拟网卡组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0DA971D-2F71-4B0E-9F8F-7FB457BC838D}"/>
              </a:ext>
            </a:extLst>
          </p:cNvPr>
          <p:cNvSpPr txBox="1"/>
          <p:nvPr/>
        </p:nvSpPr>
        <p:spPr>
          <a:xfrm rot="16200000">
            <a:off x="4520436" y="5205352"/>
            <a:ext cx="461665" cy="8382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宿主机</a:t>
            </a:r>
          </a:p>
        </p:txBody>
      </p:sp>
      <p:cxnSp>
        <p:nvCxnSpPr>
          <p:cNvPr id="18" name="直线连接符 230">
            <a:extLst>
              <a:ext uri="{FF2B5EF4-FFF2-40B4-BE49-F238E27FC236}">
                <a16:creationId xmlns:a16="http://schemas.microsoft.com/office/drawing/2014/main" id="{7D1989F6-7C92-4463-A755-124240FA9BBB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9523094" y="1797666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D04A3DD-57BF-4AB2-8352-E03D5BF4313D}"/>
              </a:ext>
            </a:extLst>
          </p:cNvPr>
          <p:cNvSpPr txBox="1"/>
          <p:nvPr/>
        </p:nvSpPr>
        <p:spPr>
          <a:xfrm>
            <a:off x="10978546" y="4086952"/>
            <a:ext cx="1135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1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用户定义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网桥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3FCF9B3-2D55-4283-9A1E-EE049F93007F}"/>
              </a:ext>
            </a:extLst>
          </p:cNvPr>
          <p:cNvSpPr/>
          <p:nvPr/>
        </p:nvSpPr>
        <p:spPr>
          <a:xfrm>
            <a:off x="9422584" y="1747411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F743178-DAB6-4CE1-9627-174EBBCBFA39}"/>
              </a:ext>
            </a:extLst>
          </p:cNvPr>
          <p:cNvSpPr txBox="1"/>
          <p:nvPr/>
        </p:nvSpPr>
        <p:spPr>
          <a:xfrm>
            <a:off x="8765541" y="3886140"/>
            <a:ext cx="1159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kumimoji="1"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4B5E851-EF47-46A2-9E75-4DF817B143D4}"/>
              </a:ext>
            </a:extLst>
          </p:cNvPr>
          <p:cNvSpPr txBox="1"/>
          <p:nvPr/>
        </p:nvSpPr>
        <p:spPr>
          <a:xfrm>
            <a:off x="10169204" y="4089388"/>
            <a:ext cx="921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虚拟网卡</a:t>
            </a:r>
          </a:p>
        </p:txBody>
      </p:sp>
      <p:cxnSp>
        <p:nvCxnSpPr>
          <p:cNvPr id="23" name="曲线连接符 314">
            <a:extLst>
              <a:ext uri="{FF2B5EF4-FFF2-40B4-BE49-F238E27FC236}">
                <a16:creationId xmlns:a16="http://schemas.microsoft.com/office/drawing/2014/main" id="{644357E6-9819-43D8-B5F7-ED191F4B1E5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156734" y="3827596"/>
            <a:ext cx="316875" cy="3128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316">
            <a:extLst>
              <a:ext uri="{FF2B5EF4-FFF2-40B4-BE49-F238E27FC236}">
                <a16:creationId xmlns:a16="http://schemas.microsoft.com/office/drawing/2014/main" id="{C645A016-7E88-4A9B-BE3F-28DDEE3DFEC8}"/>
              </a:ext>
            </a:extLst>
          </p:cNvPr>
          <p:cNvCxnSpPr>
            <a:cxnSpLocks/>
            <a:stCxn id="71" idx="2"/>
          </p:cNvCxnSpPr>
          <p:nvPr/>
        </p:nvCxnSpPr>
        <p:spPr>
          <a:xfrm rot="5400000">
            <a:off x="10469687" y="3892597"/>
            <a:ext cx="293529" cy="196591"/>
          </a:xfrm>
          <a:prstGeom prst="curvedConnector3">
            <a:avLst>
              <a:gd name="adj1" fmla="val 44808"/>
            </a:avLst>
          </a:prstGeom>
          <a:ln w="12700">
            <a:solidFill>
              <a:schemeClr val="tx1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C6948FA7-6CCE-44C0-A3A9-EA2ED0CD96E2}"/>
              </a:ext>
            </a:extLst>
          </p:cNvPr>
          <p:cNvSpPr/>
          <p:nvPr/>
        </p:nvSpPr>
        <p:spPr>
          <a:xfrm>
            <a:off x="10262134" y="1743581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 descr="图标&#10;&#10;描述已自动生成">
            <a:extLst>
              <a:ext uri="{FF2B5EF4-FFF2-40B4-BE49-F238E27FC236}">
                <a16:creationId xmlns:a16="http://schemas.microsoft.com/office/drawing/2014/main" id="{FB44E775-C749-4053-BBB7-C3425B25E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2168" y="1644715"/>
            <a:ext cx="307612" cy="307612"/>
          </a:xfrm>
          <a:prstGeom prst="rect">
            <a:avLst/>
          </a:prstGeom>
        </p:spPr>
      </p:pic>
      <p:cxnSp>
        <p:nvCxnSpPr>
          <p:cNvPr id="27" name="直线连接符 43">
            <a:extLst>
              <a:ext uri="{FF2B5EF4-FFF2-40B4-BE49-F238E27FC236}">
                <a16:creationId xmlns:a16="http://schemas.microsoft.com/office/drawing/2014/main" id="{C0009BCB-8C68-4532-88D8-C916E0FDBAE2}"/>
              </a:ext>
            </a:extLst>
          </p:cNvPr>
          <p:cNvCxnSpPr>
            <a:cxnSpLocks/>
          </p:cNvCxnSpPr>
          <p:nvPr/>
        </p:nvCxnSpPr>
        <p:spPr>
          <a:xfrm flipH="1">
            <a:off x="10024218" y="1797666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51">
            <a:extLst>
              <a:ext uri="{FF2B5EF4-FFF2-40B4-BE49-F238E27FC236}">
                <a16:creationId xmlns:a16="http://schemas.microsoft.com/office/drawing/2014/main" id="{DEFEB6CD-2972-44A3-93FF-F3E361B0D810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10766435" y="1797666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9EDDDBC-BE5C-4916-A3B5-1F1C4E947CE5}"/>
              </a:ext>
            </a:extLst>
          </p:cNvPr>
          <p:cNvSpPr/>
          <p:nvPr/>
        </p:nvSpPr>
        <p:spPr>
          <a:xfrm>
            <a:off x="10665925" y="1747411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409834F-AE1F-4D83-8E26-F3D2F240E5AB}"/>
              </a:ext>
            </a:extLst>
          </p:cNvPr>
          <p:cNvSpPr/>
          <p:nvPr/>
        </p:nvSpPr>
        <p:spPr>
          <a:xfrm>
            <a:off x="11509402" y="1753461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1" name="图片 30" descr="图标&#10;&#10;描述已自动生成">
            <a:extLst>
              <a:ext uri="{FF2B5EF4-FFF2-40B4-BE49-F238E27FC236}">
                <a16:creationId xmlns:a16="http://schemas.microsoft.com/office/drawing/2014/main" id="{7073BAA3-18B1-41BC-B04B-E48FD64BB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8226" y="1640029"/>
            <a:ext cx="307612" cy="307612"/>
          </a:xfrm>
          <a:prstGeom prst="rect">
            <a:avLst/>
          </a:prstGeom>
        </p:spPr>
      </p:pic>
      <p:cxnSp>
        <p:nvCxnSpPr>
          <p:cNvPr id="32" name="直线连接符 57">
            <a:extLst>
              <a:ext uri="{FF2B5EF4-FFF2-40B4-BE49-F238E27FC236}">
                <a16:creationId xmlns:a16="http://schemas.microsoft.com/office/drawing/2014/main" id="{477CE8A3-C764-4464-84D4-A0C7AFC66C66}"/>
              </a:ext>
            </a:extLst>
          </p:cNvPr>
          <p:cNvCxnSpPr>
            <a:cxnSpLocks/>
          </p:cNvCxnSpPr>
          <p:nvPr/>
        </p:nvCxnSpPr>
        <p:spPr>
          <a:xfrm flipH="1">
            <a:off x="11272586" y="1797090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形 32">
            <a:extLst>
              <a:ext uri="{FF2B5EF4-FFF2-40B4-BE49-F238E27FC236}">
                <a16:creationId xmlns:a16="http://schemas.microsoft.com/office/drawing/2014/main" id="{8380173F-4368-432B-8DF6-97EB6C74B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8145" y="1633706"/>
            <a:ext cx="340021" cy="340021"/>
          </a:xfrm>
          <a:prstGeom prst="rect">
            <a:avLst/>
          </a:prstGeom>
        </p:spPr>
      </p:pic>
      <p:pic>
        <p:nvPicPr>
          <p:cNvPr id="34" name="图形 33">
            <a:extLst>
              <a:ext uri="{FF2B5EF4-FFF2-40B4-BE49-F238E27FC236}">
                <a16:creationId xmlns:a16="http://schemas.microsoft.com/office/drawing/2014/main" id="{760B114E-DD68-4FD1-BB57-2D3EF64BD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87098" y="1633706"/>
            <a:ext cx="340021" cy="340021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8EE399EE-E90D-4735-A456-D62E83453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87097" y="2638619"/>
            <a:ext cx="340021" cy="340021"/>
          </a:xfrm>
          <a:prstGeom prst="rect">
            <a:avLst/>
          </a:prstGeom>
        </p:spPr>
      </p:pic>
      <p:pic>
        <p:nvPicPr>
          <p:cNvPr id="36" name="图形 35">
            <a:extLst>
              <a:ext uri="{FF2B5EF4-FFF2-40B4-BE49-F238E27FC236}">
                <a16:creationId xmlns:a16="http://schemas.microsoft.com/office/drawing/2014/main" id="{684E9132-6E56-40D7-A192-BC82C7F17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0975" y="3625153"/>
            <a:ext cx="340021" cy="340021"/>
          </a:xfrm>
          <a:prstGeom prst="rect">
            <a:avLst/>
          </a:prstGeom>
        </p:spPr>
      </p:pic>
      <p:pic>
        <p:nvPicPr>
          <p:cNvPr id="37" name="图片 36" descr="图标&#10;&#10;描述已自动生成">
            <a:extLst>
              <a:ext uri="{FF2B5EF4-FFF2-40B4-BE49-F238E27FC236}">
                <a16:creationId xmlns:a16="http://schemas.microsoft.com/office/drawing/2014/main" id="{12BFED9C-F129-47EA-BC30-0D7E51576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2236" y="2162274"/>
            <a:ext cx="307612" cy="307612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F299FB38-669F-4181-9609-F4F4D3118395}"/>
              </a:ext>
            </a:extLst>
          </p:cNvPr>
          <p:cNvSpPr/>
          <p:nvPr/>
        </p:nvSpPr>
        <p:spPr>
          <a:xfrm>
            <a:off x="11705787" y="1957165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5AFCB8E-1074-41CB-BF4C-F78657EB4E18}"/>
              </a:ext>
            </a:extLst>
          </p:cNvPr>
          <p:cNvSpPr/>
          <p:nvPr/>
        </p:nvSpPr>
        <p:spPr>
          <a:xfrm>
            <a:off x="11705787" y="2599425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0" name="直线连接符 78">
            <a:extLst>
              <a:ext uri="{FF2B5EF4-FFF2-40B4-BE49-F238E27FC236}">
                <a16:creationId xmlns:a16="http://schemas.microsoft.com/office/drawing/2014/main" id="{8CE486EF-E091-4014-A3E4-D5AEA9207449}"/>
              </a:ext>
            </a:extLst>
          </p:cNvPr>
          <p:cNvCxnSpPr>
            <a:cxnSpLocks/>
          </p:cNvCxnSpPr>
          <p:nvPr/>
        </p:nvCxnSpPr>
        <p:spPr>
          <a:xfrm>
            <a:off x="11756042" y="2045424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21D144CF-87F3-4CA7-8E83-ABDDC071EB4A}"/>
              </a:ext>
            </a:extLst>
          </p:cNvPr>
          <p:cNvSpPr/>
          <p:nvPr/>
        </p:nvSpPr>
        <p:spPr>
          <a:xfrm>
            <a:off x="11710073" y="2953421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2" name="图片 41" descr="图标&#10;&#10;描述已自动生成">
            <a:extLst>
              <a:ext uri="{FF2B5EF4-FFF2-40B4-BE49-F238E27FC236}">
                <a16:creationId xmlns:a16="http://schemas.microsoft.com/office/drawing/2014/main" id="{96CDCC0E-6795-4DD5-9CC5-EFCF673E6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6377" y="3148359"/>
            <a:ext cx="307612" cy="307612"/>
          </a:xfrm>
          <a:prstGeom prst="rect">
            <a:avLst/>
          </a:prstGeom>
        </p:spPr>
      </p:pic>
      <p:cxnSp>
        <p:nvCxnSpPr>
          <p:cNvPr id="43" name="直线连接符 85">
            <a:extLst>
              <a:ext uri="{FF2B5EF4-FFF2-40B4-BE49-F238E27FC236}">
                <a16:creationId xmlns:a16="http://schemas.microsoft.com/office/drawing/2014/main" id="{FDA34536-4D5E-4941-B594-1FBDC1B22D50}"/>
              </a:ext>
            </a:extLst>
          </p:cNvPr>
          <p:cNvCxnSpPr>
            <a:cxnSpLocks/>
          </p:cNvCxnSpPr>
          <p:nvPr/>
        </p:nvCxnSpPr>
        <p:spPr>
          <a:xfrm>
            <a:off x="11763865" y="3055308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765D07C8-1ECA-46F0-8F1E-43941AB8F42C}"/>
              </a:ext>
            </a:extLst>
          </p:cNvPr>
          <p:cNvSpPr/>
          <p:nvPr/>
        </p:nvSpPr>
        <p:spPr>
          <a:xfrm>
            <a:off x="11710730" y="3609734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5" name="图形 44">
            <a:extLst>
              <a:ext uri="{FF2B5EF4-FFF2-40B4-BE49-F238E27FC236}">
                <a16:creationId xmlns:a16="http://schemas.microsoft.com/office/drawing/2014/main" id="{D5A6E38A-CDA0-437D-98C8-6BD0817EC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7489" y="2638619"/>
            <a:ext cx="340021" cy="340021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5A09D819-D156-45AB-9373-E1828F2C0C7B}"/>
              </a:ext>
            </a:extLst>
          </p:cNvPr>
          <p:cNvSpPr/>
          <p:nvPr/>
        </p:nvSpPr>
        <p:spPr>
          <a:xfrm>
            <a:off x="10462243" y="1923472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9BE4699-AB30-400E-817F-C413F2628317}"/>
              </a:ext>
            </a:extLst>
          </p:cNvPr>
          <p:cNvSpPr/>
          <p:nvPr/>
        </p:nvSpPr>
        <p:spPr>
          <a:xfrm>
            <a:off x="10462243" y="2599425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8" name="图片 47" descr="图标&#10;&#10;描述已自动生成">
            <a:extLst>
              <a:ext uri="{FF2B5EF4-FFF2-40B4-BE49-F238E27FC236}">
                <a16:creationId xmlns:a16="http://schemas.microsoft.com/office/drawing/2014/main" id="{00253D3F-5006-485E-9B36-53CC7AC07E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9884" y="2147795"/>
            <a:ext cx="307612" cy="307612"/>
          </a:xfrm>
          <a:prstGeom prst="rect">
            <a:avLst/>
          </a:prstGeom>
        </p:spPr>
      </p:pic>
      <p:cxnSp>
        <p:nvCxnSpPr>
          <p:cNvPr id="49" name="直线连接符 98">
            <a:extLst>
              <a:ext uri="{FF2B5EF4-FFF2-40B4-BE49-F238E27FC236}">
                <a16:creationId xmlns:a16="http://schemas.microsoft.com/office/drawing/2014/main" id="{C6EF6967-220B-4AD6-B877-D55D556AB96B}"/>
              </a:ext>
            </a:extLst>
          </p:cNvPr>
          <p:cNvCxnSpPr>
            <a:cxnSpLocks/>
          </p:cNvCxnSpPr>
          <p:nvPr/>
        </p:nvCxnSpPr>
        <p:spPr>
          <a:xfrm>
            <a:off x="10512498" y="2023982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100">
            <a:extLst>
              <a:ext uri="{FF2B5EF4-FFF2-40B4-BE49-F238E27FC236}">
                <a16:creationId xmlns:a16="http://schemas.microsoft.com/office/drawing/2014/main" id="{12E9753E-91CC-484D-B646-D81D5446E9EC}"/>
              </a:ext>
            </a:extLst>
          </p:cNvPr>
          <p:cNvCxnSpPr>
            <a:cxnSpLocks/>
          </p:cNvCxnSpPr>
          <p:nvPr/>
        </p:nvCxnSpPr>
        <p:spPr>
          <a:xfrm>
            <a:off x="10513807" y="3352936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7E64103A-2760-47DA-BCB1-2AF4E2FA94E7}"/>
              </a:ext>
            </a:extLst>
          </p:cNvPr>
          <p:cNvSpPr/>
          <p:nvPr/>
        </p:nvSpPr>
        <p:spPr>
          <a:xfrm>
            <a:off x="10460672" y="2901628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567B9A5-02A2-4E22-92F4-B23DC2E9FD26}"/>
              </a:ext>
            </a:extLst>
          </p:cNvPr>
          <p:cNvSpPr/>
          <p:nvPr/>
        </p:nvSpPr>
        <p:spPr>
          <a:xfrm>
            <a:off x="10460672" y="3577581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3" name="图片 52" descr="图标&#10;&#10;描述已自动生成">
            <a:extLst>
              <a:ext uri="{FF2B5EF4-FFF2-40B4-BE49-F238E27FC236}">
                <a16:creationId xmlns:a16="http://schemas.microsoft.com/office/drawing/2014/main" id="{3827DA6D-DFDC-4D86-A661-D86AE74D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8313" y="3125951"/>
            <a:ext cx="307612" cy="307612"/>
          </a:xfrm>
          <a:prstGeom prst="rect">
            <a:avLst/>
          </a:prstGeom>
        </p:spPr>
      </p:pic>
      <p:cxnSp>
        <p:nvCxnSpPr>
          <p:cNvPr id="54" name="直线连接符 104">
            <a:extLst>
              <a:ext uri="{FF2B5EF4-FFF2-40B4-BE49-F238E27FC236}">
                <a16:creationId xmlns:a16="http://schemas.microsoft.com/office/drawing/2014/main" id="{03DE223C-856D-4753-8367-B9FBBCAFEE05}"/>
              </a:ext>
            </a:extLst>
          </p:cNvPr>
          <p:cNvCxnSpPr>
            <a:cxnSpLocks/>
          </p:cNvCxnSpPr>
          <p:nvPr/>
        </p:nvCxnSpPr>
        <p:spPr>
          <a:xfrm>
            <a:off x="10510927" y="3002138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图形 54">
            <a:extLst>
              <a:ext uri="{FF2B5EF4-FFF2-40B4-BE49-F238E27FC236}">
                <a16:creationId xmlns:a16="http://schemas.microsoft.com/office/drawing/2014/main" id="{044AA29C-4D75-4C90-95F2-E5B895CB6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6127" y="2632496"/>
            <a:ext cx="340021" cy="340021"/>
          </a:xfrm>
          <a:prstGeom prst="rect">
            <a:avLst/>
          </a:prstGeom>
        </p:spPr>
      </p:pic>
      <p:pic>
        <p:nvPicPr>
          <p:cNvPr id="56" name="图形 55">
            <a:extLst>
              <a:ext uri="{FF2B5EF4-FFF2-40B4-BE49-F238E27FC236}">
                <a16:creationId xmlns:a16="http://schemas.microsoft.com/office/drawing/2014/main" id="{9A441B31-9A60-44C4-9384-AE6DB7A4E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0005" y="3619030"/>
            <a:ext cx="340021" cy="340021"/>
          </a:xfrm>
          <a:prstGeom prst="rect">
            <a:avLst/>
          </a:prstGeom>
        </p:spPr>
      </p:pic>
      <p:pic>
        <p:nvPicPr>
          <p:cNvPr id="57" name="图片 56" descr="图标&#10;&#10;描述已自动生成">
            <a:extLst>
              <a:ext uri="{FF2B5EF4-FFF2-40B4-BE49-F238E27FC236}">
                <a16:creationId xmlns:a16="http://schemas.microsoft.com/office/drawing/2014/main" id="{40C26667-B2C0-4CB4-8003-5347CB3BF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1266" y="2156151"/>
            <a:ext cx="307612" cy="307612"/>
          </a:xfrm>
          <a:prstGeom prst="rect">
            <a:avLst/>
          </a:prstGeom>
        </p:spPr>
      </p:pic>
      <p:sp>
        <p:nvSpPr>
          <p:cNvPr id="58" name="矩形 57">
            <a:extLst>
              <a:ext uri="{FF2B5EF4-FFF2-40B4-BE49-F238E27FC236}">
                <a16:creationId xmlns:a16="http://schemas.microsoft.com/office/drawing/2014/main" id="{F292A28B-E926-460D-95F2-F4ED1E93E1C6}"/>
              </a:ext>
            </a:extLst>
          </p:cNvPr>
          <p:cNvSpPr/>
          <p:nvPr/>
        </p:nvSpPr>
        <p:spPr>
          <a:xfrm>
            <a:off x="9234817" y="1921384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6F507A9-7E10-4D79-89E3-A7C9401DE38B}"/>
              </a:ext>
            </a:extLst>
          </p:cNvPr>
          <p:cNvSpPr/>
          <p:nvPr/>
        </p:nvSpPr>
        <p:spPr>
          <a:xfrm>
            <a:off x="9234817" y="2593302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0" name="直线连接符 115">
            <a:extLst>
              <a:ext uri="{FF2B5EF4-FFF2-40B4-BE49-F238E27FC236}">
                <a16:creationId xmlns:a16="http://schemas.microsoft.com/office/drawing/2014/main" id="{E94497FF-0B15-494E-A9D9-A2DD08B9F5E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9285072" y="2021894"/>
            <a:ext cx="0" cy="251106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06A4E1ED-2BEB-47E9-9FF2-B6B12EC72C6B}"/>
              </a:ext>
            </a:extLst>
          </p:cNvPr>
          <p:cNvSpPr/>
          <p:nvPr/>
        </p:nvSpPr>
        <p:spPr>
          <a:xfrm>
            <a:off x="9239103" y="2947298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2" name="图片 61" descr="图标&#10;&#10;描述已自动生成">
            <a:extLst>
              <a:ext uri="{FF2B5EF4-FFF2-40B4-BE49-F238E27FC236}">
                <a16:creationId xmlns:a16="http://schemas.microsoft.com/office/drawing/2014/main" id="{CDF38751-DCC2-4D1E-9011-61C4CC5A9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407" y="3142236"/>
            <a:ext cx="307612" cy="307612"/>
          </a:xfrm>
          <a:prstGeom prst="rect">
            <a:avLst/>
          </a:prstGeom>
        </p:spPr>
      </p:pic>
      <p:cxnSp>
        <p:nvCxnSpPr>
          <p:cNvPr id="63" name="直线连接符 118">
            <a:extLst>
              <a:ext uri="{FF2B5EF4-FFF2-40B4-BE49-F238E27FC236}">
                <a16:creationId xmlns:a16="http://schemas.microsoft.com/office/drawing/2014/main" id="{ACB1CE96-386C-4BE5-B2A1-DA544F715950}"/>
              </a:ext>
            </a:extLst>
          </p:cNvPr>
          <p:cNvCxnSpPr>
            <a:cxnSpLocks/>
          </p:cNvCxnSpPr>
          <p:nvPr/>
        </p:nvCxnSpPr>
        <p:spPr>
          <a:xfrm>
            <a:off x="9292895" y="3049185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63B79B7D-2DC9-4E6E-B970-EFCE0A97F7FF}"/>
              </a:ext>
            </a:extLst>
          </p:cNvPr>
          <p:cNvSpPr/>
          <p:nvPr/>
        </p:nvSpPr>
        <p:spPr>
          <a:xfrm>
            <a:off x="9239760" y="3603611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5" name="直线连接符 121">
            <a:extLst>
              <a:ext uri="{FF2B5EF4-FFF2-40B4-BE49-F238E27FC236}">
                <a16:creationId xmlns:a16="http://schemas.microsoft.com/office/drawing/2014/main" id="{BCFB9B96-4167-4B07-B8FA-B1B86DD70795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10765001" y="2805277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947D0D9F-8643-43A3-97F1-2B8A93D277C2}"/>
              </a:ext>
            </a:extLst>
          </p:cNvPr>
          <p:cNvSpPr/>
          <p:nvPr/>
        </p:nvSpPr>
        <p:spPr>
          <a:xfrm>
            <a:off x="10664491" y="2755022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71F465C-4B74-46E6-955B-EBEA4742CEAD}"/>
              </a:ext>
            </a:extLst>
          </p:cNvPr>
          <p:cNvSpPr/>
          <p:nvPr/>
        </p:nvSpPr>
        <p:spPr>
          <a:xfrm>
            <a:off x="11507968" y="2761072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8" name="图片 67" descr="图标&#10;&#10;描述已自动生成">
            <a:extLst>
              <a:ext uri="{FF2B5EF4-FFF2-40B4-BE49-F238E27FC236}">
                <a16:creationId xmlns:a16="http://schemas.microsoft.com/office/drawing/2014/main" id="{AAD7D156-68F7-4F3F-A532-5500E1789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6792" y="2647640"/>
            <a:ext cx="307612" cy="307612"/>
          </a:xfrm>
          <a:prstGeom prst="rect">
            <a:avLst/>
          </a:prstGeom>
        </p:spPr>
      </p:pic>
      <p:cxnSp>
        <p:nvCxnSpPr>
          <p:cNvPr id="69" name="直线连接符 125">
            <a:extLst>
              <a:ext uri="{FF2B5EF4-FFF2-40B4-BE49-F238E27FC236}">
                <a16:creationId xmlns:a16="http://schemas.microsoft.com/office/drawing/2014/main" id="{4BB52DFD-84CB-402A-B711-5E2BDABB2764}"/>
              </a:ext>
            </a:extLst>
          </p:cNvPr>
          <p:cNvCxnSpPr>
            <a:cxnSpLocks/>
          </p:cNvCxnSpPr>
          <p:nvPr/>
        </p:nvCxnSpPr>
        <p:spPr>
          <a:xfrm flipH="1">
            <a:off x="11271152" y="2804701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129">
            <a:extLst>
              <a:ext uri="{FF2B5EF4-FFF2-40B4-BE49-F238E27FC236}">
                <a16:creationId xmlns:a16="http://schemas.microsoft.com/office/drawing/2014/main" id="{7BEACB67-E47B-457F-8921-B034676C78D6}"/>
              </a:ext>
            </a:extLst>
          </p:cNvPr>
          <p:cNvCxnSpPr>
            <a:cxnSpLocks/>
            <a:endCxn id="71" idx="3"/>
          </p:cNvCxnSpPr>
          <p:nvPr/>
        </p:nvCxnSpPr>
        <p:spPr>
          <a:xfrm flipH="1">
            <a:off x="10765001" y="3793873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E19E6AC0-1D02-4629-ACCC-F4E52C1B51FB}"/>
              </a:ext>
            </a:extLst>
          </p:cNvPr>
          <p:cNvSpPr/>
          <p:nvPr/>
        </p:nvSpPr>
        <p:spPr>
          <a:xfrm>
            <a:off x="10664491" y="3743618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E22C871-50ED-47BF-AE8F-F20CA4D527CA}"/>
              </a:ext>
            </a:extLst>
          </p:cNvPr>
          <p:cNvSpPr/>
          <p:nvPr/>
        </p:nvSpPr>
        <p:spPr>
          <a:xfrm>
            <a:off x="11507968" y="3749668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3" name="图片 72" descr="图标&#10;&#10;描述已自动生成">
            <a:extLst>
              <a:ext uri="{FF2B5EF4-FFF2-40B4-BE49-F238E27FC236}">
                <a16:creationId xmlns:a16="http://schemas.microsoft.com/office/drawing/2014/main" id="{179E5833-92C6-42E1-9FB2-D6183656A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6792" y="3636236"/>
            <a:ext cx="307612" cy="307612"/>
          </a:xfrm>
          <a:prstGeom prst="rect">
            <a:avLst/>
          </a:prstGeom>
        </p:spPr>
      </p:pic>
      <p:cxnSp>
        <p:nvCxnSpPr>
          <p:cNvPr id="74" name="直线连接符 133">
            <a:extLst>
              <a:ext uri="{FF2B5EF4-FFF2-40B4-BE49-F238E27FC236}">
                <a16:creationId xmlns:a16="http://schemas.microsoft.com/office/drawing/2014/main" id="{F65A1465-72D5-4EDC-94CF-F5259BD0BAB6}"/>
              </a:ext>
            </a:extLst>
          </p:cNvPr>
          <p:cNvCxnSpPr>
            <a:cxnSpLocks/>
          </p:cNvCxnSpPr>
          <p:nvPr/>
        </p:nvCxnSpPr>
        <p:spPr>
          <a:xfrm flipH="1">
            <a:off x="11271152" y="3793297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134">
            <a:extLst>
              <a:ext uri="{FF2B5EF4-FFF2-40B4-BE49-F238E27FC236}">
                <a16:creationId xmlns:a16="http://schemas.microsoft.com/office/drawing/2014/main" id="{24136CB8-A344-4DC7-8FFE-A311EB57900B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9535200" y="2799317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328C802A-CCCD-4419-BCB2-3D800E1F7055}"/>
              </a:ext>
            </a:extLst>
          </p:cNvPr>
          <p:cNvSpPr/>
          <p:nvPr/>
        </p:nvSpPr>
        <p:spPr>
          <a:xfrm>
            <a:off x="9434690" y="2749062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EF01A91-865B-450E-B975-206FCED38E45}"/>
              </a:ext>
            </a:extLst>
          </p:cNvPr>
          <p:cNvSpPr/>
          <p:nvPr/>
        </p:nvSpPr>
        <p:spPr>
          <a:xfrm>
            <a:off x="10278167" y="2755112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8" name="图片 77" descr="图标&#10;&#10;描述已自动生成">
            <a:extLst>
              <a:ext uri="{FF2B5EF4-FFF2-40B4-BE49-F238E27FC236}">
                <a16:creationId xmlns:a16="http://schemas.microsoft.com/office/drawing/2014/main" id="{9FBD75CE-BA0F-46B7-A79D-D7724F560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6991" y="2641680"/>
            <a:ext cx="307612" cy="307612"/>
          </a:xfrm>
          <a:prstGeom prst="rect">
            <a:avLst/>
          </a:prstGeom>
        </p:spPr>
      </p:pic>
      <p:cxnSp>
        <p:nvCxnSpPr>
          <p:cNvPr id="79" name="直线连接符 138">
            <a:extLst>
              <a:ext uri="{FF2B5EF4-FFF2-40B4-BE49-F238E27FC236}">
                <a16:creationId xmlns:a16="http://schemas.microsoft.com/office/drawing/2014/main" id="{4C05946B-886B-4C86-8979-9AB46AC79D2E}"/>
              </a:ext>
            </a:extLst>
          </p:cNvPr>
          <p:cNvCxnSpPr>
            <a:cxnSpLocks/>
          </p:cNvCxnSpPr>
          <p:nvPr/>
        </p:nvCxnSpPr>
        <p:spPr>
          <a:xfrm flipH="1">
            <a:off x="10041351" y="2798741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139">
            <a:extLst>
              <a:ext uri="{FF2B5EF4-FFF2-40B4-BE49-F238E27FC236}">
                <a16:creationId xmlns:a16="http://schemas.microsoft.com/office/drawing/2014/main" id="{899438FB-4720-43D8-AE1B-7DEB4508E04F}"/>
              </a:ext>
            </a:extLst>
          </p:cNvPr>
          <p:cNvCxnSpPr>
            <a:cxnSpLocks/>
            <a:endCxn id="81" idx="3"/>
          </p:cNvCxnSpPr>
          <p:nvPr/>
        </p:nvCxnSpPr>
        <p:spPr>
          <a:xfrm flipH="1">
            <a:off x="9530610" y="3793572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948B7978-D826-45D5-A28F-D20DC0F2A2AF}"/>
              </a:ext>
            </a:extLst>
          </p:cNvPr>
          <p:cNvSpPr/>
          <p:nvPr/>
        </p:nvSpPr>
        <p:spPr>
          <a:xfrm>
            <a:off x="9430100" y="3743317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F3497AF-C3F1-489E-B9F5-3E742B06E2E9}"/>
              </a:ext>
            </a:extLst>
          </p:cNvPr>
          <p:cNvSpPr/>
          <p:nvPr/>
        </p:nvSpPr>
        <p:spPr>
          <a:xfrm>
            <a:off x="10273577" y="3749367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3" name="图片 82" descr="图标&#10;&#10;描述已自动生成">
            <a:extLst>
              <a:ext uri="{FF2B5EF4-FFF2-40B4-BE49-F238E27FC236}">
                <a16:creationId xmlns:a16="http://schemas.microsoft.com/office/drawing/2014/main" id="{2BC3F4F5-445C-4415-8D96-EFBFA714B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2401" y="3635935"/>
            <a:ext cx="307612" cy="307612"/>
          </a:xfrm>
          <a:prstGeom prst="rect">
            <a:avLst/>
          </a:prstGeom>
        </p:spPr>
      </p:pic>
      <p:cxnSp>
        <p:nvCxnSpPr>
          <p:cNvPr id="84" name="直线连接符 143">
            <a:extLst>
              <a:ext uri="{FF2B5EF4-FFF2-40B4-BE49-F238E27FC236}">
                <a16:creationId xmlns:a16="http://schemas.microsoft.com/office/drawing/2014/main" id="{A4D96E54-4306-495D-A727-E3FC0281F8A1}"/>
              </a:ext>
            </a:extLst>
          </p:cNvPr>
          <p:cNvCxnSpPr>
            <a:cxnSpLocks/>
          </p:cNvCxnSpPr>
          <p:nvPr/>
        </p:nvCxnSpPr>
        <p:spPr>
          <a:xfrm flipH="1">
            <a:off x="10036761" y="3792996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109">
            <a:extLst>
              <a:ext uri="{FF2B5EF4-FFF2-40B4-BE49-F238E27FC236}">
                <a16:creationId xmlns:a16="http://schemas.microsoft.com/office/drawing/2014/main" id="{98B73183-3925-41D8-ACDB-AA020870520F}"/>
              </a:ext>
            </a:extLst>
          </p:cNvPr>
          <p:cNvCxnSpPr>
            <a:cxnSpLocks/>
          </p:cNvCxnSpPr>
          <p:nvPr/>
        </p:nvCxnSpPr>
        <p:spPr>
          <a:xfrm>
            <a:off x="9285072" y="2368657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108">
            <a:extLst>
              <a:ext uri="{FF2B5EF4-FFF2-40B4-BE49-F238E27FC236}">
                <a16:creationId xmlns:a16="http://schemas.microsoft.com/office/drawing/2014/main" id="{7C5740FD-8E64-461A-BD9E-AA998347F5C6}"/>
              </a:ext>
            </a:extLst>
          </p:cNvPr>
          <p:cNvCxnSpPr>
            <a:cxnSpLocks/>
          </p:cNvCxnSpPr>
          <p:nvPr/>
        </p:nvCxnSpPr>
        <p:spPr>
          <a:xfrm>
            <a:off x="9294958" y="3361079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箭头: 右 86">
            <a:extLst>
              <a:ext uri="{FF2B5EF4-FFF2-40B4-BE49-F238E27FC236}">
                <a16:creationId xmlns:a16="http://schemas.microsoft.com/office/drawing/2014/main" id="{A9F70861-50F4-49C4-B823-E5F3B651B3C4}"/>
              </a:ext>
            </a:extLst>
          </p:cNvPr>
          <p:cNvSpPr/>
          <p:nvPr/>
        </p:nvSpPr>
        <p:spPr>
          <a:xfrm flipH="1">
            <a:off x="7725526" y="5521792"/>
            <a:ext cx="240543" cy="22272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8" name="箭头: 右 87">
            <a:extLst>
              <a:ext uri="{FF2B5EF4-FFF2-40B4-BE49-F238E27FC236}">
                <a16:creationId xmlns:a16="http://schemas.microsoft.com/office/drawing/2014/main" id="{2DEE28BD-92C0-47F5-A1C5-9D535CE760C0}"/>
              </a:ext>
            </a:extLst>
          </p:cNvPr>
          <p:cNvSpPr/>
          <p:nvPr/>
        </p:nvSpPr>
        <p:spPr>
          <a:xfrm>
            <a:off x="9311061" y="5516898"/>
            <a:ext cx="226486" cy="22272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9" name="圆角矩形 7">
            <a:extLst>
              <a:ext uri="{FF2B5EF4-FFF2-40B4-BE49-F238E27FC236}">
                <a16:creationId xmlns:a16="http://schemas.microsoft.com/office/drawing/2014/main" id="{C5B40E13-5616-4B3F-BC62-CC2FBAAAA46D}"/>
              </a:ext>
            </a:extLst>
          </p:cNvPr>
          <p:cNvSpPr/>
          <p:nvPr/>
        </p:nvSpPr>
        <p:spPr>
          <a:xfrm>
            <a:off x="5374262" y="5476850"/>
            <a:ext cx="2323418" cy="37042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接口故障生成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DCFB686-01E1-4757-89B1-5CA5CB3673F7}"/>
              </a:ext>
            </a:extLst>
          </p:cNvPr>
          <p:cNvSpPr/>
          <p:nvPr/>
        </p:nvSpPr>
        <p:spPr>
          <a:xfrm>
            <a:off x="4332138" y="1162525"/>
            <a:ext cx="4407667" cy="1206132"/>
          </a:xfrm>
          <a:prstGeom prst="rect">
            <a:avLst/>
          </a:prstGeom>
          <a:solidFill>
            <a:srgbClr val="FFFFFF"/>
          </a:solidFill>
          <a:ln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2A39C8BF-539E-4FEB-9600-6D6A909869D9}"/>
              </a:ext>
            </a:extLst>
          </p:cNvPr>
          <p:cNvSpPr/>
          <p:nvPr/>
        </p:nvSpPr>
        <p:spPr>
          <a:xfrm>
            <a:off x="4852990" y="1234230"/>
            <a:ext cx="1457517" cy="388134"/>
          </a:xfrm>
          <a:prstGeom prst="rect">
            <a:avLst/>
          </a:prstGeom>
          <a:solidFill>
            <a:srgbClr val="D8E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基于可控传播距离的链路状态通告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8A51517-BEE3-43BD-A73B-BC4C34F21AF8}"/>
              </a:ext>
            </a:extLst>
          </p:cNvPr>
          <p:cNvSpPr txBox="1"/>
          <p:nvPr/>
        </p:nvSpPr>
        <p:spPr>
          <a:xfrm>
            <a:off x="4344964" y="1212764"/>
            <a:ext cx="430887" cy="10772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用户空间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E913470-6C98-49FA-A459-7FA1153E5273}"/>
              </a:ext>
            </a:extLst>
          </p:cNvPr>
          <p:cNvSpPr/>
          <p:nvPr/>
        </p:nvSpPr>
        <p:spPr>
          <a:xfrm>
            <a:off x="6382819" y="1240190"/>
            <a:ext cx="1771029" cy="388800"/>
          </a:xfrm>
          <a:prstGeom prst="rect">
            <a:avLst/>
          </a:prstGeom>
          <a:solidFill>
            <a:srgbClr val="C8D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基于确定性邻接关系的路由计算机制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C5427A2B-2F6C-4640-BA94-64664B58B47E}"/>
              </a:ext>
            </a:extLst>
          </p:cNvPr>
          <p:cNvSpPr/>
          <p:nvPr/>
        </p:nvSpPr>
        <p:spPr>
          <a:xfrm>
            <a:off x="4332138" y="2407731"/>
            <a:ext cx="4413882" cy="1491175"/>
          </a:xfrm>
          <a:prstGeom prst="rect">
            <a:avLst/>
          </a:prstGeom>
          <a:solidFill>
            <a:srgbClr val="FFFFFF"/>
          </a:solidFill>
          <a:ln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6" name="圆角矩形 16">
            <a:extLst>
              <a:ext uri="{FF2B5EF4-FFF2-40B4-BE49-F238E27FC236}">
                <a16:creationId xmlns:a16="http://schemas.microsoft.com/office/drawing/2014/main" id="{AFC6E508-883F-4099-8036-83EEEB535C6D}"/>
              </a:ext>
            </a:extLst>
          </p:cNvPr>
          <p:cNvSpPr/>
          <p:nvPr/>
        </p:nvSpPr>
        <p:spPr>
          <a:xfrm>
            <a:off x="5490137" y="1830011"/>
            <a:ext cx="2104065" cy="396751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路由套件</a:t>
            </a:r>
          </a:p>
        </p:txBody>
      </p:sp>
      <p:sp>
        <p:nvSpPr>
          <p:cNvPr id="98" name="箭头: 下 97">
            <a:extLst>
              <a:ext uri="{FF2B5EF4-FFF2-40B4-BE49-F238E27FC236}">
                <a16:creationId xmlns:a16="http://schemas.microsoft.com/office/drawing/2014/main" id="{02EFE77D-9095-4E9F-8B03-BDF13232FEDB}"/>
              </a:ext>
            </a:extLst>
          </p:cNvPr>
          <p:cNvSpPr/>
          <p:nvPr/>
        </p:nvSpPr>
        <p:spPr>
          <a:xfrm>
            <a:off x="7239403" y="1642805"/>
            <a:ext cx="108000" cy="144000"/>
          </a:xfrm>
          <a:prstGeom prst="downArrow">
            <a:avLst/>
          </a:prstGeom>
          <a:solidFill>
            <a:srgbClr val="C8D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CFCD0F0-6ED1-4ED9-8B75-DF117F723E8D}"/>
              </a:ext>
            </a:extLst>
          </p:cNvPr>
          <p:cNvSpPr txBox="1"/>
          <p:nvPr/>
        </p:nvSpPr>
        <p:spPr>
          <a:xfrm>
            <a:off x="4345099" y="3104665"/>
            <a:ext cx="607142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内核空间</a:t>
            </a:r>
          </a:p>
        </p:txBody>
      </p:sp>
      <p:sp>
        <p:nvSpPr>
          <p:cNvPr id="103" name="圆角矩形 16">
            <a:extLst>
              <a:ext uri="{FF2B5EF4-FFF2-40B4-BE49-F238E27FC236}">
                <a16:creationId xmlns:a16="http://schemas.microsoft.com/office/drawing/2014/main" id="{3FFCBF3C-E418-49E3-B106-24C89E41918A}"/>
              </a:ext>
            </a:extLst>
          </p:cNvPr>
          <p:cNvSpPr/>
          <p:nvPr/>
        </p:nvSpPr>
        <p:spPr>
          <a:xfrm>
            <a:off x="5490138" y="3332453"/>
            <a:ext cx="2104065" cy="396751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IPv4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内核模块</a:t>
            </a:r>
          </a:p>
        </p:txBody>
      </p:sp>
      <p:sp>
        <p:nvSpPr>
          <p:cNvPr id="104" name="箭头: 下 103">
            <a:extLst>
              <a:ext uri="{FF2B5EF4-FFF2-40B4-BE49-F238E27FC236}">
                <a16:creationId xmlns:a16="http://schemas.microsoft.com/office/drawing/2014/main" id="{121FB8B9-5E13-4FDC-8CA4-7252B5DBC62A}"/>
              </a:ext>
            </a:extLst>
          </p:cNvPr>
          <p:cNvSpPr/>
          <p:nvPr/>
        </p:nvSpPr>
        <p:spPr>
          <a:xfrm rot="5400000">
            <a:off x="7633346" y="1893318"/>
            <a:ext cx="142295" cy="199409"/>
          </a:xfrm>
          <a:prstGeom prst="downArrow">
            <a:avLst/>
          </a:prstGeom>
          <a:solidFill>
            <a:srgbClr val="D8EACB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998F9449-7753-4726-91DF-0EFF7A773768}"/>
              </a:ext>
            </a:extLst>
          </p:cNvPr>
          <p:cNvCxnSpPr>
            <a:cxnSpLocks/>
            <a:stCxn id="16" idx="0"/>
            <a:endCxn id="103" idx="2"/>
          </p:cNvCxnSpPr>
          <p:nvPr/>
        </p:nvCxnSpPr>
        <p:spPr>
          <a:xfrm flipV="1">
            <a:off x="6535972" y="3729204"/>
            <a:ext cx="6199" cy="46289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07A7C240-FF63-43B8-92EA-3200C3BFCB70}"/>
              </a:ext>
            </a:extLst>
          </p:cNvPr>
          <p:cNvSpPr/>
          <p:nvPr/>
        </p:nvSpPr>
        <p:spPr>
          <a:xfrm>
            <a:off x="7835200" y="1711473"/>
            <a:ext cx="867261" cy="585044"/>
          </a:xfrm>
          <a:prstGeom prst="rect">
            <a:avLst/>
          </a:prstGeom>
          <a:solidFill>
            <a:srgbClr val="D8E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基于链路负载的路由计算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4186E47-B675-41A2-AD7D-A3E9B5F206DD}"/>
              </a:ext>
            </a:extLst>
          </p:cNvPr>
          <p:cNvSpPr txBox="1"/>
          <p:nvPr/>
        </p:nvSpPr>
        <p:spPr>
          <a:xfrm>
            <a:off x="5262601" y="3886140"/>
            <a:ext cx="1438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转发队列占用率</a:t>
            </a: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4797CFCE-4FE2-47DF-BA60-49B1B60B205F}"/>
              </a:ext>
            </a:extLst>
          </p:cNvPr>
          <p:cNvCxnSpPr>
            <a:cxnSpLocks/>
          </p:cNvCxnSpPr>
          <p:nvPr/>
        </p:nvCxnSpPr>
        <p:spPr>
          <a:xfrm>
            <a:off x="6327917" y="2212319"/>
            <a:ext cx="10080" cy="112013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D7DBE093-D256-4172-8EAF-434DA673FDA9}"/>
              </a:ext>
            </a:extLst>
          </p:cNvPr>
          <p:cNvSpPr txBox="1"/>
          <p:nvPr/>
        </p:nvSpPr>
        <p:spPr>
          <a:xfrm>
            <a:off x="6046432" y="2324968"/>
            <a:ext cx="369332" cy="10156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路由表信息</a:t>
            </a:r>
          </a:p>
        </p:txBody>
      </p: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57479AF4-BD16-44A1-9F80-88FE18C402AA}"/>
              </a:ext>
            </a:extLst>
          </p:cNvPr>
          <p:cNvCxnSpPr>
            <a:cxnSpLocks/>
            <a:stCxn id="89" idx="0"/>
            <a:endCxn id="16" idx="2"/>
          </p:cNvCxnSpPr>
          <p:nvPr/>
        </p:nvCxnSpPr>
        <p:spPr>
          <a:xfrm rot="5400000" flipH="1" flipV="1">
            <a:off x="6091973" y="5032852"/>
            <a:ext cx="887996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758C2F5F-9CE4-4BE6-8B9E-D9E58CD6592C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rot="16200000" flipV="1">
            <a:off x="8192543" y="2932284"/>
            <a:ext cx="887995" cy="4201135"/>
          </a:xfrm>
          <a:prstGeom prst="bentConnector3">
            <a:avLst>
              <a:gd name="adj1" fmla="val 58581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E17D1EF-BA3D-4936-B78C-B9ECD6DF9A97}"/>
              </a:ext>
            </a:extLst>
          </p:cNvPr>
          <p:cNvSpPr txBox="1"/>
          <p:nvPr/>
        </p:nvSpPr>
        <p:spPr>
          <a:xfrm>
            <a:off x="5581749" y="5003328"/>
            <a:ext cx="1066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突发性链路通断事件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D186C6E-B4F5-4BCF-AD6C-412035A58F9C}"/>
              </a:ext>
            </a:extLst>
          </p:cNvPr>
          <p:cNvSpPr txBox="1"/>
          <p:nvPr/>
        </p:nvSpPr>
        <p:spPr>
          <a:xfrm>
            <a:off x="7528025" y="4673558"/>
            <a:ext cx="1833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规律性链路通断事件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52FBF37-2F39-4B52-BCDC-7810EE9BBBD7}"/>
              </a:ext>
            </a:extLst>
          </p:cNvPr>
          <p:cNvSpPr txBox="1"/>
          <p:nvPr/>
        </p:nvSpPr>
        <p:spPr>
          <a:xfrm rot="16200000">
            <a:off x="10343686" y="882143"/>
            <a:ext cx="461665" cy="11975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容器网络</a:t>
            </a:r>
          </a:p>
        </p:txBody>
      </p:sp>
      <p:sp>
        <p:nvSpPr>
          <p:cNvPr id="129" name="箭头: 下 128">
            <a:extLst>
              <a:ext uri="{FF2B5EF4-FFF2-40B4-BE49-F238E27FC236}">
                <a16:creationId xmlns:a16="http://schemas.microsoft.com/office/drawing/2014/main" id="{1EABC4F7-F259-4C6A-8F15-973B857A6BF1}"/>
              </a:ext>
            </a:extLst>
          </p:cNvPr>
          <p:cNvSpPr/>
          <p:nvPr/>
        </p:nvSpPr>
        <p:spPr>
          <a:xfrm>
            <a:off x="5528472" y="1635832"/>
            <a:ext cx="108000" cy="144000"/>
          </a:xfrm>
          <a:prstGeom prst="downArrow">
            <a:avLst/>
          </a:prstGeom>
          <a:solidFill>
            <a:srgbClr val="D8EACB"/>
          </a:solidFill>
          <a:ln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51364C4-6DF4-4494-9CA0-252B43883163}"/>
              </a:ext>
            </a:extLst>
          </p:cNvPr>
          <p:cNvSpPr/>
          <p:nvPr/>
        </p:nvSpPr>
        <p:spPr>
          <a:xfrm>
            <a:off x="4470662" y="2585345"/>
            <a:ext cx="1423445" cy="388800"/>
          </a:xfrm>
          <a:prstGeom prst="rect">
            <a:avLst/>
          </a:prstGeom>
          <a:solidFill>
            <a:srgbClr val="D8E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面向链路负载的链路状态语义扩展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B835BB8-4D7A-4534-A662-65BFA19A01E8}"/>
              </a:ext>
            </a:extLst>
          </p:cNvPr>
          <p:cNvSpPr/>
          <p:nvPr/>
        </p:nvSpPr>
        <p:spPr>
          <a:xfrm>
            <a:off x="7197581" y="2585345"/>
            <a:ext cx="1427490" cy="388800"/>
          </a:xfrm>
          <a:prstGeom prst="rect">
            <a:avLst/>
          </a:prstGeom>
          <a:solidFill>
            <a:srgbClr val="D8E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基于链路负载的链路状态传播触发</a:t>
            </a:r>
          </a:p>
        </p:txBody>
      </p:sp>
      <p:sp>
        <p:nvSpPr>
          <p:cNvPr id="148" name="箭头: 直角上 147">
            <a:extLst>
              <a:ext uri="{FF2B5EF4-FFF2-40B4-BE49-F238E27FC236}">
                <a16:creationId xmlns:a16="http://schemas.microsoft.com/office/drawing/2014/main" id="{5C770EC3-AA16-4ECC-896D-0D645595A90F}"/>
              </a:ext>
            </a:extLst>
          </p:cNvPr>
          <p:cNvSpPr/>
          <p:nvPr/>
        </p:nvSpPr>
        <p:spPr>
          <a:xfrm rot="5400000">
            <a:off x="4999431" y="3144502"/>
            <a:ext cx="574214" cy="319914"/>
          </a:xfrm>
          <a:prstGeom prst="bentUpArrow">
            <a:avLst/>
          </a:prstGeom>
          <a:solidFill>
            <a:srgbClr val="D8EACB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4BF0B531-1C91-4D21-87B9-581A9DD8F3BB}"/>
              </a:ext>
            </a:extLst>
          </p:cNvPr>
          <p:cNvCxnSpPr>
            <a:cxnSpLocks/>
          </p:cNvCxnSpPr>
          <p:nvPr/>
        </p:nvCxnSpPr>
        <p:spPr>
          <a:xfrm>
            <a:off x="6630196" y="2215036"/>
            <a:ext cx="10080" cy="112013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A7964D39-3F22-4C3B-8C27-70CC688A4C92}"/>
              </a:ext>
            </a:extLst>
          </p:cNvPr>
          <p:cNvSpPr txBox="1"/>
          <p:nvPr/>
        </p:nvSpPr>
        <p:spPr>
          <a:xfrm>
            <a:off x="6562776" y="2346935"/>
            <a:ext cx="369332" cy="10156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链路负载信息</a:t>
            </a: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93EACAEF-AB11-4B25-A827-D799B3AF5CFF}"/>
              </a:ext>
            </a:extLst>
          </p:cNvPr>
          <p:cNvSpPr/>
          <p:nvPr/>
        </p:nvSpPr>
        <p:spPr>
          <a:xfrm>
            <a:off x="532552" y="3286254"/>
            <a:ext cx="3257589" cy="926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根据路由表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转发数据报文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感知链路负载情况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将负载信息上交至用户空间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FA4E841F-0D7E-4372-B6EE-7CF0516005E9}"/>
              </a:ext>
            </a:extLst>
          </p:cNvPr>
          <p:cNvSpPr/>
          <p:nvPr/>
        </p:nvSpPr>
        <p:spPr>
          <a:xfrm>
            <a:off x="522890" y="1462148"/>
            <a:ext cx="3257589" cy="926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处理协议控制报文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维护链路状态数据库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计算路由表并下发至内核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6A039720-96AE-4E23-AC52-1D039B683F25}"/>
              </a:ext>
            </a:extLst>
          </p:cNvPr>
          <p:cNvCxnSpPr>
            <a:cxnSpLocks/>
            <a:stCxn id="161" idx="3"/>
            <a:endCxn id="96" idx="1"/>
          </p:cNvCxnSpPr>
          <p:nvPr/>
        </p:nvCxnSpPr>
        <p:spPr>
          <a:xfrm>
            <a:off x="3780479" y="1925562"/>
            <a:ext cx="1709658" cy="10282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DD08F775-2D56-4B32-9B8D-7381B432BD2E}"/>
              </a:ext>
            </a:extLst>
          </p:cNvPr>
          <p:cNvCxnSpPr>
            <a:cxnSpLocks/>
            <a:stCxn id="160" idx="3"/>
          </p:cNvCxnSpPr>
          <p:nvPr/>
        </p:nvCxnSpPr>
        <p:spPr>
          <a:xfrm flipV="1">
            <a:off x="3790141" y="3635935"/>
            <a:ext cx="1699997" cy="11373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>
            <a:extLst>
              <a:ext uri="{FF2B5EF4-FFF2-40B4-BE49-F238E27FC236}">
                <a16:creationId xmlns:a16="http://schemas.microsoft.com/office/drawing/2014/main" id="{DE78421C-D114-4810-80FC-5EB8868958DE}"/>
              </a:ext>
            </a:extLst>
          </p:cNvPr>
          <p:cNvSpPr/>
          <p:nvPr/>
        </p:nvSpPr>
        <p:spPr>
          <a:xfrm>
            <a:off x="532551" y="4726558"/>
            <a:ext cx="3257589" cy="390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依概率控制接口通断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E1C56512-AF01-4D8A-8165-24346CB31090}"/>
              </a:ext>
            </a:extLst>
          </p:cNvPr>
          <p:cNvCxnSpPr>
            <a:cxnSpLocks/>
            <a:stCxn id="170" idx="3"/>
            <a:endCxn id="89" idx="1"/>
          </p:cNvCxnSpPr>
          <p:nvPr/>
        </p:nvCxnSpPr>
        <p:spPr>
          <a:xfrm>
            <a:off x="3790140" y="4921603"/>
            <a:ext cx="1584122" cy="74045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箭头: 直角上 125">
            <a:extLst>
              <a:ext uri="{FF2B5EF4-FFF2-40B4-BE49-F238E27FC236}">
                <a16:creationId xmlns:a16="http://schemas.microsoft.com/office/drawing/2014/main" id="{C9B231D3-D3D0-4BF6-B3CD-9E62D8DC8BD9}"/>
              </a:ext>
            </a:extLst>
          </p:cNvPr>
          <p:cNvSpPr/>
          <p:nvPr/>
        </p:nvSpPr>
        <p:spPr>
          <a:xfrm rot="16200000" flipH="1">
            <a:off x="7511037" y="3144502"/>
            <a:ext cx="574214" cy="319914"/>
          </a:xfrm>
          <a:prstGeom prst="bentUpArrow">
            <a:avLst/>
          </a:prstGeom>
          <a:solidFill>
            <a:srgbClr val="D8EACB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23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5CAEBCA1-92B2-4CEF-94C9-47ABF0EA121F}"/>
              </a:ext>
            </a:extLst>
          </p:cNvPr>
          <p:cNvGrpSpPr/>
          <p:nvPr/>
        </p:nvGrpSpPr>
        <p:grpSpPr>
          <a:xfrm>
            <a:off x="719892" y="3664893"/>
            <a:ext cx="5477711" cy="2858400"/>
            <a:chOff x="6215817" y="3798243"/>
            <a:chExt cx="5477711" cy="285840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1A44647D-D983-4373-BDE9-D2C7F4EBA9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3" t="22500" r="7778" b="22129"/>
            <a:stretch/>
          </p:blipFill>
          <p:spPr>
            <a:xfrm>
              <a:off x="6215817" y="3798243"/>
              <a:ext cx="5477711" cy="2858400"/>
            </a:xfrm>
            <a:prstGeom prst="rect">
              <a:avLst/>
            </a:prstGeom>
          </p:spPr>
        </p:pic>
        <p:sp>
          <p:nvSpPr>
            <p:cNvPr id="49" name="圆角矩形 16">
              <a:extLst>
                <a:ext uri="{FF2B5EF4-FFF2-40B4-BE49-F238E27FC236}">
                  <a16:creationId xmlns:a16="http://schemas.microsoft.com/office/drawing/2014/main" id="{75EB7C15-BF65-4AF1-A316-0E71251AF2CF}"/>
                </a:ext>
              </a:extLst>
            </p:cNvPr>
            <p:cNvSpPr/>
            <p:nvPr/>
          </p:nvSpPr>
          <p:spPr>
            <a:xfrm>
              <a:off x="9659936" y="4413100"/>
              <a:ext cx="1770064" cy="396751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Walker,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6*11, 89°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EBF4DD7-C665-4E9C-8F75-43F8DED8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1" y="87610"/>
            <a:ext cx="10020789" cy="89719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星座与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Walker-delta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星座的生成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D9DBC-4702-4FE0-B9D6-26F2923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13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719D58D4-8C13-4CF3-AF1C-FC83D03D28CF}"/>
                  </a:ext>
                </a:extLst>
              </p:cNvPr>
              <p:cNvSpPr txBox="1"/>
              <p:nvPr/>
            </p:nvSpPr>
            <p:spPr>
              <a:xfrm>
                <a:off x="490462" y="933016"/>
                <a:ext cx="11130038" cy="2651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星座生成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3000" lvl="2" indent="-228600" defTabSz="914400">
                  <a:lnSpc>
                    <a:spcPct val="90000"/>
                  </a:lnSpc>
                  <a:spcBef>
                    <a:spcPts val="300"/>
                  </a:spcBef>
                  <a:buSzPct val="50000"/>
                  <a:buFont typeface="Wingdings" panose="05000000000000000000" pitchFamily="2" charset="2"/>
                  <a:buChar char="n"/>
                </a:pP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输入参数：轨道数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、每轨道卫星数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、星座类型、轨道倾角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4800" lvl="2" indent="-230400" defTabSz="914400">
                  <a:lnSpc>
                    <a:spcPct val="90000"/>
                  </a:lnSpc>
                  <a:spcBef>
                    <a:spcPts val="300"/>
                  </a:spcBef>
                  <a:buSzPct val="50000"/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基准卫星：生成整个星座时的参考，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初始平近点角：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；初始升交点赤经：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  <a:p>
                <a:pPr marL="1144800" marR="0" lvl="2" indent="-230400" algn="l" defTabSz="914400" rtl="0" eaLnBrk="1" fontAlgn="auto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其他卫星</a:t>
                </a:r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600200" lvl="3" indent="-228600" defTabSz="914400">
                  <a:lnSpc>
                    <a:spcPct val="90000"/>
                  </a:lnSpc>
                  <a:spcBef>
                    <a:spcPts val="300"/>
                  </a:spcBef>
                  <a:buFont typeface="Times New Roman" panose="02020603050405020304" pitchFamily="18" charset="0"/>
                  <a:buChar char="‑"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同轨道内：卫星均匀分布，相邻卫星的平近点角相差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(360/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)°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600200" lvl="3" indent="-228600" defTabSz="914400">
                  <a:lnSpc>
                    <a:spcPct val="90000"/>
                  </a:lnSpc>
                  <a:spcBef>
                    <a:spcPts val="300"/>
                  </a:spcBef>
                  <a:buFont typeface="Times New Roman" panose="02020603050405020304" pitchFamily="18" charset="0"/>
                  <a:buChar char="‑"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轨道间：</a:t>
                </a:r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171700" lvl="4" indent="-342900" defTabSz="914400">
                  <a:lnSpc>
                    <a:spcPct val="90000"/>
                  </a:lnSpc>
                  <a:spcBef>
                    <a:spcPts val="300"/>
                  </a:spcBef>
                  <a:buFont typeface="+mj-lt"/>
                  <a:buAutoNum type="alphaLcPeriod"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若为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Walker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星座，升交点赤经在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0, 180</m:t>
                    </m:r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均匀分布</a:t>
                </a:r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171700" lvl="4" indent="-342900" defTabSz="914400">
                  <a:lnSpc>
                    <a:spcPct val="90000"/>
                  </a:lnSpc>
                  <a:spcBef>
                    <a:spcPts val="300"/>
                  </a:spcBef>
                  <a:buFont typeface="+mj-lt"/>
                  <a:buAutoNum type="alphaLcPeriod"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若为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Walker-delta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星座，升交点赤经在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0, </m:t>
                    </m:r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360</m:t>
                    </m:r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均匀分布</a:t>
                </a:r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719D58D4-8C13-4CF3-AF1C-FC83D03D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62" y="933016"/>
                <a:ext cx="11130038" cy="2651495"/>
              </a:xfrm>
              <a:prstGeom prst="rect">
                <a:avLst/>
              </a:prstGeom>
              <a:blipFill>
                <a:blip r:embed="rId4"/>
                <a:stretch>
                  <a:fillRect t="-2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144F104B-05F7-4F8C-A53C-69E2E4E965CA}"/>
              </a:ext>
            </a:extLst>
          </p:cNvPr>
          <p:cNvSpPr txBox="1"/>
          <p:nvPr/>
        </p:nvSpPr>
        <p:spPr>
          <a:xfrm>
            <a:off x="490460" y="3341043"/>
            <a:ext cx="8882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结果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追踪每轨道第一颗卫星在不同时刻的位置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3468A57-A9AB-4D48-89B3-0355FED8E8A9}"/>
              </a:ext>
            </a:extLst>
          </p:cNvPr>
          <p:cNvGrpSpPr/>
          <p:nvPr/>
        </p:nvGrpSpPr>
        <p:grpSpPr>
          <a:xfrm>
            <a:off x="6197603" y="3724403"/>
            <a:ext cx="5449806" cy="2858145"/>
            <a:chOff x="498472" y="3798243"/>
            <a:chExt cx="5449806" cy="2858145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34C02FC2-D8FD-4492-B7B0-34DEF44D51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96" t="22602" r="8201" b="20488"/>
            <a:stretch/>
          </p:blipFill>
          <p:spPr>
            <a:xfrm>
              <a:off x="681123" y="3798243"/>
              <a:ext cx="5267155" cy="2858145"/>
            </a:xfrm>
            <a:prstGeom prst="rect">
              <a:avLst/>
            </a:prstGeom>
          </p:spPr>
        </p:pic>
        <p:sp>
          <p:nvSpPr>
            <p:cNvPr id="48" name="圆角矩形 16">
              <a:extLst>
                <a:ext uri="{FF2B5EF4-FFF2-40B4-BE49-F238E27FC236}">
                  <a16:creationId xmlns:a16="http://schemas.microsoft.com/office/drawing/2014/main" id="{C75AE49C-5D64-469D-ABA2-73983BFB19D9}"/>
                </a:ext>
              </a:extLst>
            </p:cNvPr>
            <p:cNvSpPr/>
            <p:nvPr/>
          </p:nvSpPr>
          <p:spPr>
            <a:xfrm>
              <a:off x="498472" y="3917008"/>
              <a:ext cx="2320928" cy="396751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Walker-delta,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6*11, 60°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9D46C2A-6085-4B61-A089-F4B2C70F5231}"/>
              </a:ext>
            </a:extLst>
          </p:cNvPr>
          <p:cNvCxnSpPr>
            <a:cxnSpLocks/>
          </p:cNvCxnSpPr>
          <p:nvPr/>
        </p:nvCxnSpPr>
        <p:spPr>
          <a:xfrm>
            <a:off x="4495802" y="5094093"/>
            <a:ext cx="0" cy="8276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5074FE2-A557-40CE-8EE1-136326205940}"/>
              </a:ext>
            </a:extLst>
          </p:cNvPr>
          <p:cNvCxnSpPr>
            <a:cxnSpLocks/>
          </p:cNvCxnSpPr>
          <p:nvPr/>
        </p:nvCxnSpPr>
        <p:spPr>
          <a:xfrm flipV="1">
            <a:off x="4164011" y="5012242"/>
            <a:ext cx="0" cy="90945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D45A013-31A2-431A-BA14-F9259B6FDA65}"/>
              </a:ext>
            </a:extLst>
          </p:cNvPr>
          <p:cNvCxnSpPr>
            <a:cxnSpLocks/>
          </p:cNvCxnSpPr>
          <p:nvPr/>
        </p:nvCxnSpPr>
        <p:spPr>
          <a:xfrm>
            <a:off x="10248900" y="5094093"/>
            <a:ext cx="247310" cy="4138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82F3324-D0C7-45A5-BAFF-A92B2438B46F}"/>
              </a:ext>
            </a:extLst>
          </p:cNvPr>
          <p:cNvCxnSpPr>
            <a:cxnSpLocks/>
          </p:cNvCxnSpPr>
          <p:nvPr/>
        </p:nvCxnSpPr>
        <p:spPr>
          <a:xfrm>
            <a:off x="11115675" y="5094093"/>
            <a:ext cx="247310" cy="4138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854D037-0132-42A1-9241-02AF7ABF8553}"/>
              </a:ext>
            </a:extLst>
          </p:cNvPr>
          <p:cNvCxnSpPr>
            <a:cxnSpLocks/>
          </p:cNvCxnSpPr>
          <p:nvPr/>
        </p:nvCxnSpPr>
        <p:spPr>
          <a:xfrm>
            <a:off x="10262694" y="3724024"/>
            <a:ext cx="405306" cy="37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58D778ED-09A8-4FB2-A1AC-410CA674CC3A}"/>
              </a:ext>
            </a:extLst>
          </p:cNvPr>
          <p:cNvSpPr txBox="1"/>
          <p:nvPr/>
        </p:nvSpPr>
        <p:spPr>
          <a:xfrm>
            <a:off x="10513934" y="3537169"/>
            <a:ext cx="1133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运动方向</a:t>
            </a:r>
          </a:p>
        </p:txBody>
      </p:sp>
    </p:spTree>
    <p:extLst>
      <p:ext uri="{BB962C8B-B14F-4D97-AF65-F5344CB8AC3E}">
        <p14:creationId xmlns:p14="http://schemas.microsoft.com/office/powerpoint/2010/main" val="408196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>
            <a:extLst>
              <a:ext uri="{FF2B5EF4-FFF2-40B4-BE49-F238E27FC236}">
                <a16:creationId xmlns:a16="http://schemas.microsoft.com/office/drawing/2014/main" id="{54AFE96B-506B-4FD1-8B10-3E83650A2AF4}"/>
              </a:ext>
            </a:extLst>
          </p:cNvPr>
          <p:cNvSpPr txBox="1"/>
          <p:nvPr/>
        </p:nvSpPr>
        <p:spPr>
          <a:xfrm>
            <a:off x="475422" y="2242613"/>
            <a:ext cx="9942898" cy="795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修改</a:t>
            </a:r>
            <a:endParaRPr lang="zh-CN" altLang="en-US" sz="2400" b="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143000" lvl="2" indent="-228600" defTabSz="914400">
              <a:lnSpc>
                <a:spcPct val="120000"/>
              </a:lnSpc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pyroute2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库，由宿主机直接向容器发送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netlink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消息控制接口开关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EBF4DD7-C665-4E9C-8F75-43F8DED8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87610"/>
            <a:ext cx="8696570" cy="897194"/>
          </a:xfrm>
        </p:spPr>
        <p:txBody>
          <a:bodyPr>
            <a:normAutofit/>
          </a:bodyPr>
          <a:lstStyle/>
          <a:p>
            <a:r>
              <a:rPr lang="zh-CN" altLang="en-US" dirty="0"/>
              <a:t>突发性链路通断事件的配置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D9DBC-4702-4FE0-B9D6-26F2923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19D58D4-8C13-4CF3-AF1C-FC83D03D28CF}"/>
              </a:ext>
            </a:extLst>
          </p:cNvPr>
          <p:cNvSpPr txBox="1"/>
          <p:nvPr/>
        </p:nvSpPr>
        <p:spPr>
          <a:xfrm>
            <a:off x="490462" y="918044"/>
            <a:ext cx="8541571" cy="795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b="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动机</a:t>
            </a:r>
          </a:p>
          <a:p>
            <a:pPr marL="1143000" lvl="2" indent="-228600" defTabSz="914400">
              <a:lnSpc>
                <a:spcPct val="120000"/>
              </a:lnSpc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原有的配置方式：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FE9546-38D4-4868-B72D-59F6AACA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39" y="3695818"/>
            <a:ext cx="3967186" cy="29753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6D03567-EAAE-4FB2-A98B-FDF91F134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795" y="3695818"/>
            <a:ext cx="3967186" cy="297539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7DFA2663-D8E9-43AF-88B5-1A2BEF3C9553}"/>
              </a:ext>
            </a:extLst>
          </p:cNvPr>
          <p:cNvSpPr/>
          <p:nvPr/>
        </p:nvSpPr>
        <p:spPr>
          <a:xfrm>
            <a:off x="3678432" y="1141423"/>
            <a:ext cx="2049738" cy="288000"/>
          </a:xfrm>
          <a:prstGeom prst="rect">
            <a:avLst/>
          </a:prstGeom>
          <a:solidFill>
            <a:schemeClr val="accent5"/>
          </a:solidFill>
          <a:ln>
            <a:solidFill>
              <a:srgbClr val="54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宿主机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3F675E1-E96D-47BE-8653-315341244E45}"/>
              </a:ext>
            </a:extLst>
          </p:cNvPr>
          <p:cNvSpPr/>
          <p:nvPr/>
        </p:nvSpPr>
        <p:spPr>
          <a:xfrm>
            <a:off x="3678432" y="1425712"/>
            <a:ext cx="2049738" cy="288000"/>
          </a:xfrm>
          <a:prstGeom prst="rect">
            <a:avLst/>
          </a:prstGeom>
          <a:ln>
            <a:solidFill>
              <a:srgbClr val="54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判定链路应出现故障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C2FDE84-1ED6-4C8B-B65F-98DA75A454E0}"/>
              </a:ext>
            </a:extLst>
          </p:cNvPr>
          <p:cNvSpPr/>
          <p:nvPr/>
        </p:nvSpPr>
        <p:spPr>
          <a:xfrm>
            <a:off x="6915387" y="1141423"/>
            <a:ext cx="2202403" cy="288000"/>
          </a:xfrm>
          <a:prstGeom prst="rect">
            <a:avLst/>
          </a:prstGeom>
          <a:solidFill>
            <a:schemeClr val="accent5"/>
          </a:solidFill>
          <a:ln>
            <a:solidFill>
              <a:srgbClr val="54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容器用户空间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547F933-2263-44F1-B6D8-6090BEEC9189}"/>
              </a:ext>
            </a:extLst>
          </p:cNvPr>
          <p:cNvSpPr/>
          <p:nvPr/>
        </p:nvSpPr>
        <p:spPr>
          <a:xfrm>
            <a:off x="6915387" y="1427073"/>
            <a:ext cx="2202403" cy="288000"/>
          </a:xfrm>
          <a:prstGeom prst="rect">
            <a:avLst/>
          </a:prstGeom>
          <a:ln>
            <a:solidFill>
              <a:srgbClr val="54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ifconfig eth1 down</a:t>
            </a: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307AE88-7168-48E1-83F3-0E48C35A4751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>
            <a:off x="5728170" y="1569712"/>
            <a:ext cx="1187217" cy="136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C0A99859-790A-4078-ABBC-389EF1CC3547}"/>
              </a:ext>
            </a:extLst>
          </p:cNvPr>
          <p:cNvSpPr txBox="1"/>
          <p:nvPr/>
        </p:nvSpPr>
        <p:spPr>
          <a:xfrm>
            <a:off x="5642117" y="1270946"/>
            <a:ext cx="1359322" cy="2880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命令</a:t>
            </a:r>
            <a:endParaRPr lang="en-US" altLang="zh-CN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460265A-8D98-46A4-8082-E84EFEB58C54}"/>
              </a:ext>
            </a:extLst>
          </p:cNvPr>
          <p:cNvSpPr/>
          <p:nvPr/>
        </p:nvSpPr>
        <p:spPr>
          <a:xfrm>
            <a:off x="10418320" y="1125998"/>
            <a:ext cx="1689100" cy="288000"/>
          </a:xfrm>
          <a:prstGeom prst="rect">
            <a:avLst/>
          </a:prstGeom>
          <a:solidFill>
            <a:schemeClr val="accent5"/>
          </a:solidFill>
          <a:ln>
            <a:solidFill>
              <a:srgbClr val="54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容器内核空间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653C54F-9470-4B3D-AFC9-2CA6817DB306}"/>
              </a:ext>
            </a:extLst>
          </p:cNvPr>
          <p:cNvSpPr/>
          <p:nvPr/>
        </p:nvSpPr>
        <p:spPr>
          <a:xfrm>
            <a:off x="10418320" y="1401905"/>
            <a:ext cx="1689100" cy="288000"/>
          </a:xfrm>
          <a:prstGeom prst="rect">
            <a:avLst/>
          </a:prstGeom>
          <a:ln>
            <a:solidFill>
              <a:srgbClr val="54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关闭网络接口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54233B2-9464-4822-86A0-4C76F2F03054}"/>
              </a:ext>
            </a:extLst>
          </p:cNvPr>
          <p:cNvCxnSpPr>
            <a:cxnSpLocks/>
            <a:stCxn id="58" idx="3"/>
            <a:endCxn id="62" idx="1"/>
          </p:cNvCxnSpPr>
          <p:nvPr/>
        </p:nvCxnSpPr>
        <p:spPr>
          <a:xfrm flipV="1">
            <a:off x="9117790" y="1545905"/>
            <a:ext cx="1300530" cy="25168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C24C3F2A-8D08-43C0-921D-451F644D8A5C}"/>
              </a:ext>
            </a:extLst>
          </p:cNvPr>
          <p:cNvSpPr txBox="1"/>
          <p:nvPr/>
        </p:nvSpPr>
        <p:spPr>
          <a:xfrm>
            <a:off x="9039474" y="1267293"/>
            <a:ext cx="1533363" cy="2880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ioctl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系统调用</a:t>
            </a:r>
            <a:endParaRPr lang="en-US" altLang="zh-CN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C8E66D4-859F-43A2-B8E4-461D24110F4C}"/>
              </a:ext>
            </a:extLst>
          </p:cNvPr>
          <p:cNvSpPr txBox="1"/>
          <p:nvPr/>
        </p:nvSpPr>
        <p:spPr>
          <a:xfrm>
            <a:off x="475422" y="1896949"/>
            <a:ext cx="11030778" cy="426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indent="-228600" defTabSz="914400">
              <a:lnSpc>
                <a:spcPct val="120000"/>
              </a:lnSpc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原有方式存在问题：从宿主机判定链路故障到配置完毕的间隔时间波动较大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ADB65AB-98DC-4E5A-B148-9AE0F3FCB1FF}"/>
              </a:ext>
            </a:extLst>
          </p:cNvPr>
          <p:cNvSpPr/>
          <p:nvPr/>
        </p:nvSpPr>
        <p:spPr>
          <a:xfrm>
            <a:off x="3678432" y="2976275"/>
            <a:ext cx="2049738" cy="288000"/>
          </a:xfrm>
          <a:prstGeom prst="rect">
            <a:avLst/>
          </a:prstGeom>
          <a:solidFill>
            <a:schemeClr val="accent5"/>
          </a:solidFill>
          <a:ln>
            <a:solidFill>
              <a:srgbClr val="54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宿主机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FA17406-C8C3-4E6F-9A4F-48690C8261F7}"/>
              </a:ext>
            </a:extLst>
          </p:cNvPr>
          <p:cNvSpPr/>
          <p:nvPr/>
        </p:nvSpPr>
        <p:spPr>
          <a:xfrm>
            <a:off x="3678432" y="3270172"/>
            <a:ext cx="2049738" cy="288000"/>
          </a:xfrm>
          <a:prstGeom prst="rect">
            <a:avLst/>
          </a:prstGeom>
          <a:ln>
            <a:solidFill>
              <a:srgbClr val="54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判定链路应出现故障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441E3D9-F938-4093-BA48-0D76582C7321}"/>
              </a:ext>
            </a:extLst>
          </p:cNvPr>
          <p:cNvSpPr/>
          <p:nvPr/>
        </p:nvSpPr>
        <p:spPr>
          <a:xfrm>
            <a:off x="7001439" y="2990275"/>
            <a:ext cx="1689100" cy="288000"/>
          </a:xfrm>
          <a:prstGeom prst="rect">
            <a:avLst/>
          </a:prstGeom>
          <a:solidFill>
            <a:schemeClr val="accent5"/>
          </a:solidFill>
          <a:ln>
            <a:solidFill>
              <a:srgbClr val="54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容器内核空间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3E86460-4DF0-4193-912A-37802D396A7B}"/>
              </a:ext>
            </a:extLst>
          </p:cNvPr>
          <p:cNvSpPr/>
          <p:nvPr/>
        </p:nvSpPr>
        <p:spPr>
          <a:xfrm>
            <a:off x="7001439" y="3267393"/>
            <a:ext cx="1689100" cy="288000"/>
          </a:xfrm>
          <a:prstGeom prst="rect">
            <a:avLst/>
          </a:prstGeom>
          <a:ln>
            <a:solidFill>
              <a:srgbClr val="54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关闭网络接口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0DB32E-54CC-402D-AF57-7A48786AC478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 flipV="1">
            <a:off x="5728170" y="3411393"/>
            <a:ext cx="1273269" cy="277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AB7BC926-1DDA-43B1-BBA1-52C0755CE878}"/>
              </a:ext>
            </a:extLst>
          </p:cNvPr>
          <p:cNvSpPr txBox="1"/>
          <p:nvPr/>
        </p:nvSpPr>
        <p:spPr>
          <a:xfrm>
            <a:off x="5685144" y="3094882"/>
            <a:ext cx="1359322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netlink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消息</a:t>
            </a:r>
            <a:endParaRPr lang="en-US" altLang="zh-CN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6CEF096-0DFB-4919-921A-3A82EFC9B2D7}"/>
              </a:ext>
            </a:extLst>
          </p:cNvPr>
          <p:cNvSpPr txBox="1"/>
          <p:nvPr/>
        </p:nvSpPr>
        <p:spPr>
          <a:xfrm>
            <a:off x="490462" y="3503297"/>
            <a:ext cx="9942898" cy="426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结果：在相同的链路故障事件下，多次重复实验的丢包率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更小、更稳定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7672473-01D5-48A3-9A21-FDBF8C07FF36}"/>
              </a:ext>
            </a:extLst>
          </p:cNvPr>
          <p:cNvSpPr txBox="1"/>
          <p:nvPr/>
        </p:nvSpPr>
        <p:spPr>
          <a:xfrm>
            <a:off x="2409824" y="5954236"/>
            <a:ext cx="2874193" cy="338554"/>
          </a:xfrm>
          <a:prstGeom prst="rect">
            <a:avLst/>
          </a:prstGeom>
          <a:solidFill>
            <a:srgbClr val="E9E9F3"/>
          </a:solidFill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命令的故障配置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旧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83A9351-CAE8-4D8D-A227-894642BAEBF4}"/>
              </a:ext>
            </a:extLst>
          </p:cNvPr>
          <p:cNvSpPr txBox="1"/>
          <p:nvPr/>
        </p:nvSpPr>
        <p:spPr>
          <a:xfrm>
            <a:off x="7720741" y="4941172"/>
            <a:ext cx="2866788" cy="338554"/>
          </a:xfrm>
          <a:prstGeom prst="rect">
            <a:avLst/>
          </a:prstGeom>
          <a:solidFill>
            <a:srgbClr val="E9E9F3"/>
          </a:solidFill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kumimoji="0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netlink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消息的故障配置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新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6DD96D0-670C-46BB-AA41-D9F750EA254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6486525" y="5183513"/>
            <a:ext cx="613270" cy="0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6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582A6-60FC-4D8A-965E-9DD4B3EC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EC673-4874-4110-94BE-0CE73B7D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背景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轻量化链路状态星间路由协议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协议在仿真平台中的设计与实现 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下一步工作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A70CEE-0466-4F4A-B32E-260E71AB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5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F4DD7-C665-4E9C-8F75-43F8DED8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87610"/>
            <a:ext cx="8696570" cy="897194"/>
          </a:xfrm>
        </p:spPr>
        <p:txBody>
          <a:bodyPr>
            <a:normAutofit/>
          </a:bodyPr>
          <a:lstStyle/>
          <a:p>
            <a:r>
              <a:rPr lang="zh-CN" altLang="en-US" dirty="0"/>
              <a:t>下一步工作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D9DBC-4702-4FE0-B9D6-26F2923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16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7701733-E4A4-49A7-9B93-705AC2697973}"/>
                  </a:ext>
                </a:extLst>
              </p:cNvPr>
              <p:cNvSpPr txBox="1"/>
              <p:nvPr/>
            </p:nvSpPr>
            <p:spPr>
              <a:xfrm>
                <a:off x="552920" y="1499069"/>
                <a:ext cx="11010429" cy="2584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85800" lvl="1" indent="-228600" defTabSz="914400">
                  <a:lnSpc>
                    <a:spcPct val="12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继续实现基于确定性邻接关系的路由计算机制</a:t>
                </a:r>
                <a:endParaRPr lang="zh-CN" altLang="en-US" sz="2400" b="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3000" lvl="2" indent="-228600" defTabSz="914400">
                  <a:buSzPct val="50000"/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目前只能找到最小跳数路径，未完全利用掌握的链路状态</a:t>
                </a:r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3000" lvl="2" indent="-228600" defTabSz="914400">
                  <a:lnSpc>
                    <a:spcPct val="120000"/>
                  </a:lnSpc>
                  <a:buSzPct val="50000"/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未来计划结合掌握的链路状态，计算“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在总跳数最小的前提下，总花费最小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”的转发路径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最小跳数最小路径和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1143000" lvl="2" indent="-228600" defTabSz="914400">
                  <a:lnSpc>
                    <a:spcPct val="120000"/>
                  </a:lnSpc>
                  <a:buSzPct val="50000"/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基于卫星网络的网格形拓扑，设想采用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BFS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寻找上述路径</a:t>
                </a:r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657350" lvl="3" indent="-285750" defTabSz="914400">
                  <a:lnSpc>
                    <a:spcPct val="120000"/>
                  </a:lnSpc>
                  <a:buSzPct val="100000"/>
                  <a:buFont typeface="Times New Roman" panose="02020603050405020304" pitchFamily="18" charset="0"/>
                  <a:buChar char="‑"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𝑀𝑁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𝑀𝑁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𝑀𝑁</m:t>
                        </m:r>
                      </m:e>
                    </m:d>
                  </m:oMath>
                </a14:m>
                <a:endParaRPr lang="en-US" altLang="zh-CN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657350" lvl="3" indent="-285750" defTabSz="914400">
                  <a:lnSpc>
                    <a:spcPct val="120000"/>
                  </a:lnSpc>
                  <a:buSzPct val="100000"/>
                  <a:buFont typeface="Times New Roman" panose="02020603050405020304" pitchFamily="18" charset="0"/>
                  <a:buChar char="‑"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在网格形拓扑中优于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Dijkstra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𝑀𝑁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𝑀𝑁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𝑀𝑁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)]</m:t>
                    </m:r>
                  </m:oMath>
                </a14:m>
                <a:endPara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7701733-E4A4-49A7-9B93-705AC2697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20" y="1499069"/>
                <a:ext cx="11010429" cy="2584297"/>
              </a:xfrm>
              <a:prstGeom prst="rect">
                <a:avLst/>
              </a:prstGeom>
              <a:blipFill>
                <a:blip r:embed="rId3"/>
                <a:stretch>
                  <a:fillRect t="-1415" r="-554" b="-3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70A9BE47-3A9C-43A5-8D24-AD70E9A94DCF}"/>
              </a:ext>
            </a:extLst>
          </p:cNvPr>
          <p:cNvSpPr txBox="1"/>
          <p:nvPr/>
        </p:nvSpPr>
        <p:spPr>
          <a:xfrm>
            <a:off x="552920" y="4063507"/>
            <a:ext cx="7815262" cy="1619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开展端到端传输测试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环境：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Walker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星座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/Walker-delta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星座、轻负载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重负载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指标：丢包率、端到端时延、吞吐量、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politeness(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乱序程度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45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9A8D9D2-048C-4DC0-AF55-B5D20F1F1625}"/>
              </a:ext>
            </a:extLst>
          </p:cNvPr>
          <p:cNvSpPr txBox="1">
            <a:spLocks/>
          </p:cNvSpPr>
          <p:nvPr/>
        </p:nvSpPr>
        <p:spPr>
          <a:xfrm>
            <a:off x="1662853" y="543323"/>
            <a:ext cx="8866293" cy="3270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/>
              <a:t>Thanks!</a:t>
            </a:r>
            <a:endParaRPr lang="zh-CN" altLang="en-US" sz="4400" b="1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1DFFBE0-6B56-4A4C-9AED-57F71CB8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1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582A6-60FC-4D8A-965E-9DD4B3EC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EC673-4874-4110-94BE-0CE73B7D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轻量化链路状态星间路由协议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协议在仿真平台中的设计与实现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下一步工作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A70CEE-0466-4F4A-B32E-260E71AB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56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582A6-60FC-4D8A-965E-9DD4B3EC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EC673-4874-4110-94BE-0CE73B7D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pPr lvl="1"/>
            <a:r>
              <a:rPr lang="zh-CN" altLang="en-US" dirty="0"/>
              <a:t>卫星网络的优势与挑战</a:t>
            </a:r>
            <a:endParaRPr lang="en-US" altLang="zh-CN" dirty="0"/>
          </a:p>
          <a:p>
            <a:pPr lvl="1"/>
            <a:r>
              <a:rPr lang="zh-CN" altLang="en-US" dirty="0"/>
              <a:t>星间路由协议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轻量化链路状态星间路由协议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模拟平台开发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下一步工作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A70CEE-0466-4F4A-B32E-260E71AB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56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5D872-1F3D-4781-BE5D-A1DDAA284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5" y="87610"/>
            <a:ext cx="7646504" cy="897194"/>
          </a:xfrm>
        </p:spPr>
        <p:txBody>
          <a:bodyPr/>
          <a:lstStyle/>
          <a:p>
            <a:r>
              <a:rPr lang="zh-CN" altLang="en-US" dirty="0"/>
              <a:t>卫星网络的优势与挑战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8E7E7-EE85-40B0-BFD7-22284D70F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16" y="987403"/>
            <a:ext cx="6802455" cy="270035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低轨卫星网络的优势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与传统中轨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高轨星座相比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轨道高度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(500 ~ 2000km)</a:t>
            </a:r>
          </a:p>
          <a:p>
            <a:pPr lvl="2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星地时延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 ~ 12ms)</a:t>
            </a:r>
          </a:p>
          <a:p>
            <a:pPr lvl="1"/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与陆地互联网相比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当星座规模足够大时，远距离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传输时延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更低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38D119-5D3F-4FAE-985E-E53DD3F3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ADFCC9-C650-4EA6-987C-F4DBB6D9C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901"/>
          <a:stretch/>
        </p:blipFill>
        <p:spPr>
          <a:xfrm>
            <a:off x="6814519" y="938149"/>
            <a:ext cx="5200861" cy="30882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C04DEAE-D76C-4B82-BEA2-0E3BA6AE24DE}"/>
              </a:ext>
            </a:extLst>
          </p:cNvPr>
          <p:cNvSpPr txBox="1"/>
          <p:nvPr/>
        </p:nvSpPr>
        <p:spPr>
          <a:xfrm>
            <a:off x="429686" y="3584451"/>
            <a:ext cx="6647104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defTabSz="9144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主要挑战：拓扑高动态性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85800" lvl="1" indent="-228600" defTabSz="914400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主要由卫星的运动导致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85800" lvl="1" indent="-228600" defTabSz="914400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星间链路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(ISL)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频繁通断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57300" lvl="2" indent="-342900" defTabSz="914400">
              <a:spcBef>
                <a:spcPts val="500"/>
              </a:spcBef>
              <a:buSzPct val="50000"/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规律性的通断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卫星进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出极区，关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开相邻轨道间的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ISL</a:t>
            </a:r>
          </a:p>
          <a:p>
            <a:pPr marL="1257300" lvl="2" indent="-342900" defTabSz="914400">
              <a:spcBef>
                <a:spcPts val="500"/>
              </a:spcBef>
              <a:buSzPct val="50000"/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不规律的通断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ISL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故障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04F427-95E1-4276-BCD2-E854A7D20D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44" y="4214553"/>
            <a:ext cx="379521" cy="3795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762CFE-5189-4925-9CE0-0AA4461806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7C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44" y="5134501"/>
            <a:ext cx="379521" cy="3795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7B04BF-CDD9-466F-90D8-2F565D9EF3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43" y="6054449"/>
            <a:ext cx="379521" cy="3795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266516-C0ED-4B21-B6B0-6A331277E0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95" y="4024792"/>
            <a:ext cx="379521" cy="3795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8A5EFCB-9D12-4C06-8D09-2FF30AFBA4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95" y="4944740"/>
            <a:ext cx="379521" cy="3795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6284F21-5913-41F4-B8BD-ECFE785640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94" y="5864688"/>
            <a:ext cx="379521" cy="37952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7B0E785-218D-45D9-92DC-83B0A6621C7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476656" y="4404313"/>
            <a:ext cx="0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58B6A89-12AA-451B-BD43-81FBEB3A357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7476655" y="5324261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B8EFC77-67BC-4D83-9CF9-C84D96151A53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7666416" y="4214553"/>
            <a:ext cx="589628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D83F170-BE93-4C7E-990F-202405E26A96}"/>
              </a:ext>
            </a:extLst>
          </p:cNvPr>
          <p:cNvCxnSpPr>
            <a:stCxn id="11" idx="3"/>
            <a:endCxn id="8" idx="1"/>
          </p:cNvCxnSpPr>
          <p:nvPr/>
        </p:nvCxnSpPr>
        <p:spPr>
          <a:xfrm>
            <a:off x="7666416" y="5134501"/>
            <a:ext cx="589628" cy="18976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A2D9D78-B6F0-4F84-AEA9-F16D0E10E8F5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7666415" y="6054449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ABBBD81-4AD1-4B93-AD28-A62BD8732EF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445805" y="4594074"/>
            <a:ext cx="0" cy="54042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D143194-895F-4798-A844-6307559C043D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8445804" y="5514022"/>
            <a:ext cx="1" cy="54042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A32E7804-BBF9-4CD2-9C38-AA1B5FA060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191" y="4024791"/>
            <a:ext cx="379521" cy="37952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19277F5-C4AE-465F-811A-57B2819468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191" y="4944739"/>
            <a:ext cx="379521" cy="37952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87E7AB3-FCB8-4A00-96AA-8A7EAECC21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190" y="5864687"/>
            <a:ext cx="379521" cy="379521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540A4AD-3BA5-416A-B3F8-548014332E1C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9414952" y="4404312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B26DCCB-25FA-4379-B42C-ED03716C08C6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H="1">
            <a:off x="9414951" y="5324260"/>
            <a:ext cx="1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7A9C9EF-6896-4EA8-9D8A-E4912B3D1B0C}"/>
              </a:ext>
            </a:extLst>
          </p:cNvPr>
          <p:cNvCxnSpPr>
            <a:stCxn id="7" idx="3"/>
            <a:endCxn id="20" idx="1"/>
          </p:cNvCxnSpPr>
          <p:nvPr/>
        </p:nvCxnSpPr>
        <p:spPr>
          <a:xfrm flipV="1">
            <a:off x="8635565" y="4214552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1795E9C-283B-422E-8767-ECB75147E66A}"/>
              </a:ext>
            </a:extLst>
          </p:cNvPr>
          <p:cNvCxnSpPr>
            <a:stCxn id="8" idx="3"/>
            <a:endCxn id="21" idx="1"/>
          </p:cNvCxnSpPr>
          <p:nvPr/>
        </p:nvCxnSpPr>
        <p:spPr>
          <a:xfrm flipV="1">
            <a:off x="8635565" y="5134500"/>
            <a:ext cx="589626" cy="18976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0209C90-9476-4B33-BACB-A22E85F43739}"/>
              </a:ext>
            </a:extLst>
          </p:cNvPr>
          <p:cNvCxnSpPr>
            <a:stCxn id="9" idx="3"/>
            <a:endCxn id="22" idx="1"/>
          </p:cNvCxnSpPr>
          <p:nvPr/>
        </p:nvCxnSpPr>
        <p:spPr>
          <a:xfrm flipV="1">
            <a:off x="8635564" y="6054448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918BD96-E0FC-4294-943D-E2F18D9F861D}"/>
              </a:ext>
            </a:extLst>
          </p:cNvPr>
          <p:cNvCxnSpPr>
            <a:cxnSpLocks/>
          </p:cNvCxnSpPr>
          <p:nvPr/>
        </p:nvCxnSpPr>
        <p:spPr>
          <a:xfrm>
            <a:off x="9756649" y="4740852"/>
            <a:ext cx="62044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492E223-1F93-4D14-ACDD-49286078AA99}"/>
              </a:ext>
            </a:extLst>
          </p:cNvPr>
          <p:cNvSpPr txBox="1"/>
          <p:nvPr/>
        </p:nvSpPr>
        <p:spPr>
          <a:xfrm>
            <a:off x="10384198" y="455109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C6D6F84C-209B-4791-9439-B936A36C94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463" y="5692299"/>
            <a:ext cx="379521" cy="379521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D776B7A7-FDFB-4E4C-BE11-121262383A03}"/>
              </a:ext>
            </a:extLst>
          </p:cNvPr>
          <p:cNvSpPr txBox="1"/>
          <p:nvPr/>
        </p:nvSpPr>
        <p:spPr>
          <a:xfrm>
            <a:off x="10377096" y="5672944"/>
            <a:ext cx="125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邻居卫星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12ED479-A0BB-409A-B266-9578B9B32109}"/>
              </a:ext>
            </a:extLst>
          </p:cNvPr>
          <p:cNvSpPr txBox="1"/>
          <p:nvPr/>
        </p:nvSpPr>
        <p:spPr>
          <a:xfrm>
            <a:off x="796620" y="2275274"/>
            <a:ext cx="1083223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为了发挥低轨卫星网络的优势，需设计新的路由协议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C34C946D-7352-430F-BB00-D06D15098C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7C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463" y="5050593"/>
            <a:ext cx="379521" cy="379521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4CCBAF54-DD2C-451F-902E-5AE69616D2EA}"/>
              </a:ext>
            </a:extLst>
          </p:cNvPr>
          <p:cNvSpPr txBox="1"/>
          <p:nvPr/>
        </p:nvSpPr>
        <p:spPr>
          <a:xfrm>
            <a:off x="10384097" y="5075824"/>
            <a:ext cx="138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当前卫星</a:t>
            </a:r>
          </a:p>
        </p:txBody>
      </p:sp>
    </p:spTree>
    <p:extLst>
      <p:ext uri="{BB962C8B-B14F-4D97-AF65-F5344CB8AC3E}">
        <p14:creationId xmlns:p14="http://schemas.microsoft.com/office/powerpoint/2010/main" val="4966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D91F8-96D8-4EE2-9156-35D0A6A1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星间路由协议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ACD73-9D62-44BF-B166-07306ECCD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984803"/>
            <a:ext cx="11241156" cy="546264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现有的星间链路状态路由协议主要基于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链路状态的内容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通断 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粗粒度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没有关注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负载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链路状态的通告方式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全网洪泛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高开销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全网维护一致的链路状态数据库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忽略了卫星网络的拓扑特征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动机：卫星网络的拓扑特征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确定性的邻接关系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提供了关于拓扑形状的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先验知识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远处的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链路状态可能并不重要，只需更关注近处的链路状态   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只需通告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局部细粒度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的链路状态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链路状态的内容：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通断信息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ISL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负载信息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链路状态的通告方式：局部通告，链路状态数据库不要求全网一致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有望实现更小的控制开销，同时达到更优的传输效果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提出轻量化的链路状态星间路由协议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(localized fine-grained link-state routing protocol,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LoFi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FE1020-C350-4B3D-9EE1-E801D6D4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85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582A6-60FC-4D8A-965E-9DD4B3EC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EC673-4874-4110-94BE-0CE73B7D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背景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轻量化链路状态星间路由协议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(LoFi)</a:t>
            </a:r>
          </a:p>
          <a:p>
            <a:pPr lvl="1"/>
            <a:r>
              <a:rPr lang="zh-CN" altLang="en-US" dirty="0"/>
              <a:t>局部化细粒度星间链路状态传播机制</a:t>
            </a:r>
            <a:endParaRPr lang="en-US" altLang="zh-CN" dirty="0"/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基于确定性邻接关系的路由计算机制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模拟平台开发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下一步工作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A70CEE-0466-4F4A-B32E-260E71AB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6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F4DD7-C665-4E9C-8F75-43F8DED8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1" y="87610"/>
            <a:ext cx="11563565" cy="897194"/>
          </a:xfrm>
        </p:spPr>
        <p:txBody>
          <a:bodyPr>
            <a:normAutofit/>
          </a:bodyPr>
          <a:lstStyle/>
          <a:p>
            <a:r>
              <a:rPr lang="zh-CN" altLang="en-US" dirty="0"/>
              <a:t>局部化细粒度星间链路状态传播机制</a:t>
            </a:r>
            <a:r>
              <a:rPr lang="en-US" altLang="zh-CN" dirty="0"/>
              <a:t>(</a:t>
            </a:r>
            <a:r>
              <a:rPr lang="zh-CN" altLang="en-US" dirty="0"/>
              <a:t>已实现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D9DBC-4702-4FE0-B9D6-26F2923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1ACC9735-D151-4E20-84FD-4A7A5E6D85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07145" y="4259742"/>
            <a:ext cx="5054098" cy="22284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719D58D4-8C13-4CF3-AF1C-FC83D03D28CF}"/>
                  </a:ext>
                </a:extLst>
              </p:cNvPr>
              <p:cNvSpPr txBox="1"/>
              <p:nvPr/>
            </p:nvSpPr>
            <p:spPr>
              <a:xfrm>
                <a:off x="430757" y="4259743"/>
                <a:ext cx="6373743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基于可控传播距离的链路状态通告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(LSA)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关键参数：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LSA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传播距离</a:t>
                </a:r>
                <a14:m>
                  <m:oMath xmlns:m="http://schemas.openxmlformats.org/officeDocument/2006/math"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∈{</m:t>
                    </m:r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,…}</m:t>
                    </m:r>
                  </m:oMath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257300" lvl="2" indent="-342900" defTabSz="914400">
                  <a:spcBef>
                    <a:spcPts val="300"/>
                  </a:spcBef>
                  <a:buSzPct val="50000"/>
                  <a:buFont typeface="Wingdings" panose="05000000000000000000" pitchFamily="2" charset="2"/>
                  <a:buChar char="n"/>
                  <a:defRPr/>
                </a:pP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LSA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只传播给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跳范围内的邻居</a:t>
                </a:r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257300" lvl="2" indent="-342900" defTabSz="914400">
                  <a:spcBef>
                    <a:spcPts val="300"/>
                  </a:spcBef>
                  <a:buSzPct val="50000"/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每颗卫星精确掌握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跳范围内链路状态、大致推断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跳范围外链路状态</a:t>
                </a:r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719D58D4-8C13-4CF3-AF1C-FC83D03D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57" y="4259743"/>
                <a:ext cx="6373743" cy="1846659"/>
              </a:xfrm>
              <a:prstGeom prst="rect">
                <a:avLst/>
              </a:prstGeom>
              <a:blipFill>
                <a:blip r:embed="rId4"/>
                <a:stretch>
                  <a:fillRect t="-3630" r="-670" b="-4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312EF517-DC4E-4D5A-9ECC-B8CB2416DD39}"/>
              </a:ext>
            </a:extLst>
          </p:cNvPr>
          <p:cNvSpPr txBox="1"/>
          <p:nvPr/>
        </p:nvSpPr>
        <p:spPr>
          <a:xfrm>
            <a:off x="490462" y="1041970"/>
            <a:ext cx="6106884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面向链路负载的链路状态语义扩展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LSA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携带链路通断与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负载信息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1143000" lvl="2" indent="-228600" defTabSz="914400">
              <a:spcBef>
                <a:spcPts val="300"/>
              </a:spcBef>
              <a:buSzPct val="5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链路负载</a:t>
            </a: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定义为转发队列的占用率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05">
                <a:extLst>
                  <a:ext uri="{FF2B5EF4-FFF2-40B4-BE49-F238E27FC236}">
                    <a16:creationId xmlns:a16="http://schemas.microsoft.com/office/drawing/2014/main" id="{685529CD-8AC7-45F0-ADEA-59909ECBA8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9646059"/>
                  </p:ext>
                </p:extLst>
              </p:nvPr>
            </p:nvGraphicFramePr>
            <p:xfrm>
              <a:off x="6254230" y="985652"/>
              <a:ext cx="4914900" cy="1432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2014">
                      <a:extLst>
                        <a:ext uri="{9D8B030D-6E8A-4147-A177-3AD203B41FA5}">
                          <a16:colId xmlns:a16="http://schemas.microsoft.com/office/drawing/2014/main" val="2148987782"/>
                        </a:ext>
                      </a:extLst>
                    </a:gridCol>
                    <a:gridCol w="1108948">
                      <a:extLst>
                        <a:ext uri="{9D8B030D-6E8A-4147-A177-3AD203B41FA5}">
                          <a16:colId xmlns:a16="http://schemas.microsoft.com/office/drawing/2014/main" val="4289833081"/>
                        </a:ext>
                      </a:extLst>
                    </a:gridCol>
                    <a:gridCol w="1436969">
                      <a:extLst>
                        <a:ext uri="{9D8B030D-6E8A-4147-A177-3AD203B41FA5}">
                          <a16:colId xmlns:a16="http://schemas.microsoft.com/office/drawing/2014/main" val="1308044528"/>
                        </a:ext>
                      </a:extLst>
                    </a:gridCol>
                    <a:gridCol w="1436969">
                      <a:extLst>
                        <a:ext uri="{9D8B030D-6E8A-4147-A177-3AD203B41FA5}">
                          <a16:colId xmlns:a16="http://schemas.microsoft.com/office/drawing/2014/main" val="3504484581"/>
                        </a:ext>
                      </a:extLst>
                    </a:gridCol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通告源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链路</a:t>
                          </a: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链路状态内容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2496402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通断信息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zh-CN" altLang="en-US" sz="16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负载信息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1407295"/>
                      </a:ext>
                    </a:extLst>
                  </a:tr>
                  <a:tr h="150247"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i="1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true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0.6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8769481"/>
                      </a:ext>
                    </a:extLst>
                  </a:tr>
                  <a:tr h="150247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--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686738"/>
                      </a:ext>
                    </a:extLst>
                  </a:tr>
                  <a:tr h="150247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749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05">
                <a:extLst>
                  <a:ext uri="{FF2B5EF4-FFF2-40B4-BE49-F238E27FC236}">
                    <a16:creationId xmlns:a16="http://schemas.microsoft.com/office/drawing/2014/main" id="{685529CD-8AC7-45F0-ADEA-59909ECBA8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9646059"/>
                  </p:ext>
                </p:extLst>
              </p:nvPr>
            </p:nvGraphicFramePr>
            <p:xfrm>
              <a:off x="6254230" y="985652"/>
              <a:ext cx="4914900" cy="1432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2014">
                      <a:extLst>
                        <a:ext uri="{9D8B030D-6E8A-4147-A177-3AD203B41FA5}">
                          <a16:colId xmlns:a16="http://schemas.microsoft.com/office/drawing/2014/main" val="2148987782"/>
                        </a:ext>
                      </a:extLst>
                    </a:gridCol>
                    <a:gridCol w="1108948">
                      <a:extLst>
                        <a:ext uri="{9D8B030D-6E8A-4147-A177-3AD203B41FA5}">
                          <a16:colId xmlns:a16="http://schemas.microsoft.com/office/drawing/2014/main" val="4289833081"/>
                        </a:ext>
                      </a:extLst>
                    </a:gridCol>
                    <a:gridCol w="1436969">
                      <a:extLst>
                        <a:ext uri="{9D8B030D-6E8A-4147-A177-3AD203B41FA5}">
                          <a16:colId xmlns:a16="http://schemas.microsoft.com/office/drawing/2014/main" val="1308044528"/>
                        </a:ext>
                      </a:extLst>
                    </a:gridCol>
                    <a:gridCol w="1436969">
                      <a:extLst>
                        <a:ext uri="{9D8B030D-6E8A-4147-A177-3AD203B41FA5}">
                          <a16:colId xmlns:a16="http://schemas.microsoft.com/office/drawing/2014/main" val="3504484581"/>
                        </a:ext>
                      </a:extLst>
                    </a:gridCol>
                  </a:tblGrid>
                  <a:tr h="286512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通告源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链路</a:t>
                          </a: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链路状态内容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2496402"/>
                      </a:ext>
                    </a:extLst>
                  </a:tr>
                  <a:tr h="28651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通断信息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zh-CN" altLang="en-US" sz="16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负载信息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1407295"/>
                      </a:ext>
                    </a:extLst>
                  </a:tr>
                  <a:tr h="286512">
                    <a:tc row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54" t="-73944" r="-430719" b="-91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84153" t="-218750" r="-260109" b="-222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true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0.6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8769481"/>
                      </a:ext>
                    </a:extLst>
                  </a:tr>
                  <a:tr h="286512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84153" t="-325532" r="-260109" b="-127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--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686738"/>
                      </a:ext>
                    </a:extLst>
                  </a:tr>
                  <a:tr h="286512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7494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FC85A13-E1BB-4E9A-B70E-B43F36FC51EE}"/>
                  </a:ext>
                </a:extLst>
              </p:cNvPr>
              <p:cNvSpPr txBox="1"/>
              <p:nvPr/>
            </p:nvSpPr>
            <p:spPr>
              <a:xfrm>
                <a:off x="475422" y="2290338"/>
                <a:ext cx="6106884" cy="18466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基于链路负载的链路状态传播触发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采用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事件触发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方式进行链路状态局部传播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关键参数：对负载感知的灵敏度</a:t>
                </a:r>
                <a14:m>
                  <m:oMath xmlns:m="http://schemas.openxmlformats.org/officeDocument/2006/math"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∈[</m:t>
                    </m:r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触发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：星间链路断开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/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恢复时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触发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：转发队列占用率变化超过</a:t>
                </a:r>
                <a14:m>
                  <m:oMath xmlns:m="http://schemas.openxmlformats.org/officeDocument/2006/math">
                    <m:r>
                      <a:rPr kumimoji="0" lang="zh-CN" alt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FC85A13-E1BB-4E9A-B70E-B43F36FC5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22" y="2290338"/>
                <a:ext cx="6106884" cy="1846659"/>
              </a:xfrm>
              <a:prstGeom prst="rect">
                <a:avLst/>
              </a:prstGeom>
              <a:blipFill>
                <a:blip r:embed="rId6"/>
                <a:stretch>
                  <a:fillRect t="-3630" b="-5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4129ECE3-5B7B-462F-B6E2-BE7B3927D84A}"/>
              </a:ext>
            </a:extLst>
          </p:cNvPr>
          <p:cNvGrpSpPr/>
          <p:nvPr/>
        </p:nvGrpSpPr>
        <p:grpSpPr>
          <a:xfrm rot="5400000">
            <a:off x="8483895" y="1036785"/>
            <a:ext cx="385813" cy="4201971"/>
            <a:chOff x="970961" y="3582186"/>
            <a:chExt cx="122548" cy="76805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A8D4A5E-9925-452E-8B48-5627207CFEE8}"/>
                </a:ext>
              </a:extLst>
            </p:cNvPr>
            <p:cNvSpPr/>
            <p:nvPr/>
          </p:nvSpPr>
          <p:spPr>
            <a:xfrm>
              <a:off x="970961" y="3582186"/>
              <a:ext cx="122548" cy="768054"/>
            </a:xfrm>
            <a:prstGeom prst="rect">
              <a:avLst/>
            </a:prstGeom>
            <a:noFill/>
            <a:ln w="38100">
              <a:solidFill>
                <a:srgbClr val="2626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BF763B6-9CE7-4477-AC98-29AA9135CDF1}"/>
                </a:ext>
              </a:extLst>
            </p:cNvPr>
            <p:cNvSpPr/>
            <p:nvPr/>
          </p:nvSpPr>
          <p:spPr>
            <a:xfrm>
              <a:off x="970961" y="4028298"/>
              <a:ext cx="122548" cy="321942"/>
            </a:xfrm>
            <a:prstGeom prst="rect">
              <a:avLst/>
            </a:prstGeom>
            <a:ln w="38100">
              <a:solidFill>
                <a:srgbClr val="2626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EF05F0A-308F-4CC1-87F3-D903FE11453F}"/>
                </a:ext>
              </a:extLst>
            </p:cNvPr>
            <p:cNvSpPr/>
            <p:nvPr/>
          </p:nvSpPr>
          <p:spPr>
            <a:xfrm>
              <a:off x="971109" y="3780958"/>
              <a:ext cx="122400" cy="247340"/>
            </a:xfrm>
            <a:prstGeom prst="rect">
              <a:avLst/>
            </a:prstGeom>
            <a:solidFill>
              <a:srgbClr val="C2D1EC"/>
            </a:solidFill>
            <a:ln w="38100">
              <a:solidFill>
                <a:srgbClr val="2626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FFCE59BA-B317-4545-926F-EB55E77F38D1}"/>
              </a:ext>
            </a:extLst>
          </p:cNvPr>
          <p:cNvSpPr/>
          <p:nvPr/>
        </p:nvSpPr>
        <p:spPr>
          <a:xfrm rot="16200000">
            <a:off x="7429143" y="2594549"/>
            <a:ext cx="45719" cy="17613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3672522-054C-49CE-AE00-2F0686A48F8F}"/>
                  </a:ext>
                </a:extLst>
              </p:cNvPr>
              <p:cNvSpPr txBox="1"/>
              <p:nvPr/>
            </p:nvSpPr>
            <p:spPr>
              <a:xfrm>
                <a:off x="6520121" y="3615228"/>
                <a:ext cx="17183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当前占用量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3672522-054C-49CE-AE00-2F0686A48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121" y="3615228"/>
                <a:ext cx="1718364" cy="338554"/>
              </a:xfrm>
              <a:prstGeom prst="rect">
                <a:avLst/>
              </a:prstGeom>
              <a:blipFill>
                <a:blip r:embed="rId7"/>
                <a:stretch>
                  <a:fillRect l="-712" t="-8929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括号 22">
            <a:extLst>
              <a:ext uri="{FF2B5EF4-FFF2-40B4-BE49-F238E27FC236}">
                <a16:creationId xmlns:a16="http://schemas.microsoft.com/office/drawing/2014/main" id="{FCD475FE-C20A-4ACB-AC77-9A3EFF57825F}"/>
              </a:ext>
            </a:extLst>
          </p:cNvPr>
          <p:cNvSpPr/>
          <p:nvPr/>
        </p:nvSpPr>
        <p:spPr>
          <a:xfrm rot="5400000">
            <a:off x="8061041" y="1263255"/>
            <a:ext cx="144051" cy="3114503"/>
          </a:xfrm>
          <a:prstGeom prst="leftBrace">
            <a:avLst>
              <a:gd name="adj1" fmla="val 1239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C1A393F-4CE0-42C9-A405-0408E8FA72EF}"/>
                  </a:ext>
                </a:extLst>
              </p:cNvPr>
              <p:cNvSpPr txBox="1"/>
              <p:nvPr/>
            </p:nvSpPr>
            <p:spPr>
              <a:xfrm>
                <a:off x="6891331" y="2440130"/>
                <a:ext cx="24834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上次通告时的占用量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endPara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C1A393F-4CE0-42C9-A405-0408E8FA7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331" y="2440130"/>
                <a:ext cx="2483470" cy="338554"/>
              </a:xfrm>
              <a:prstGeom prst="rect">
                <a:avLst/>
              </a:prstGeom>
              <a:blipFill>
                <a:blip r:embed="rId8"/>
                <a:stretch>
                  <a:fillRect t="-7143" r="-2206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左大括号 24">
            <a:extLst>
              <a:ext uri="{FF2B5EF4-FFF2-40B4-BE49-F238E27FC236}">
                <a16:creationId xmlns:a16="http://schemas.microsoft.com/office/drawing/2014/main" id="{C9032C73-8223-48B5-B61A-92BE469EE37F}"/>
              </a:ext>
            </a:extLst>
          </p:cNvPr>
          <p:cNvSpPr/>
          <p:nvPr/>
        </p:nvSpPr>
        <p:spPr>
          <a:xfrm rot="16200000">
            <a:off x="9000891" y="2809314"/>
            <a:ext cx="45719" cy="13331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A142027-9CAB-4193-B28C-2BA804926199}"/>
                  </a:ext>
                </a:extLst>
              </p:cNvPr>
              <p:cNvSpPr txBox="1"/>
              <p:nvPr/>
            </p:nvSpPr>
            <p:spPr>
              <a:xfrm>
                <a:off x="8375714" y="3507991"/>
                <a:ext cx="12760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变化量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0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A142027-9CAB-4193-B28C-2BA80492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714" y="3507991"/>
                <a:ext cx="1276028" cy="584775"/>
              </a:xfrm>
              <a:prstGeom prst="rect">
                <a:avLst/>
              </a:prstGeom>
              <a:blipFill>
                <a:blip r:embed="rId9"/>
                <a:stretch>
                  <a:fillRect t="-3125" b="-5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22AA2D5-BAA7-4E02-90C2-C5D65D7B6C9D}"/>
                  </a:ext>
                </a:extLst>
              </p:cNvPr>
              <p:cNvSpPr txBox="1"/>
              <p:nvPr/>
            </p:nvSpPr>
            <p:spPr>
              <a:xfrm>
                <a:off x="10689300" y="2835626"/>
                <a:ext cx="14684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转发队列</a:t>
                </a:r>
                <a:endParaRPr lang="en-US" altLang="zh-CN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(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最大长度为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lang="zh-CN" altLang="en-US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22AA2D5-BAA7-4E02-90C2-C5D65D7B6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300" y="2835626"/>
                <a:ext cx="1468492" cy="584775"/>
              </a:xfrm>
              <a:prstGeom prst="rect">
                <a:avLst/>
              </a:prstGeom>
              <a:blipFill>
                <a:blip r:embed="rId10"/>
                <a:stretch>
                  <a:fillRect l="-830" t="-4167" r="-4979" b="-13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箭头: 下 27">
            <a:extLst>
              <a:ext uri="{FF2B5EF4-FFF2-40B4-BE49-F238E27FC236}">
                <a16:creationId xmlns:a16="http://schemas.microsoft.com/office/drawing/2014/main" id="{B337D4C8-0C62-48EE-83E0-661767D56FDB}"/>
              </a:ext>
            </a:extLst>
          </p:cNvPr>
          <p:cNvSpPr/>
          <p:nvPr/>
        </p:nvSpPr>
        <p:spPr>
          <a:xfrm rot="16200000">
            <a:off x="9685630" y="3520095"/>
            <a:ext cx="272322" cy="504202"/>
          </a:xfrm>
          <a:prstGeom prst="downArrow">
            <a:avLst/>
          </a:prstGeom>
          <a:solidFill>
            <a:srgbClr val="C8D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F6C018E-3CCF-4956-BB3E-891D1FBB1624}"/>
                  </a:ext>
                </a:extLst>
              </p:cNvPr>
              <p:cNvSpPr txBox="1"/>
              <p:nvPr/>
            </p:nvSpPr>
            <p:spPr>
              <a:xfrm>
                <a:off x="10073892" y="3510125"/>
                <a:ext cx="196509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时，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触发链路状态传播</a:t>
                </a: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F6C018E-3CCF-4956-BB3E-891D1FBB1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892" y="3510125"/>
                <a:ext cx="1965094" cy="584775"/>
              </a:xfrm>
              <a:prstGeom prst="rect">
                <a:avLst/>
              </a:prstGeom>
              <a:blipFill>
                <a:blip r:embed="rId11"/>
                <a:stretch>
                  <a:fillRect l="-1863" t="-4167" r="-11801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41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F4DD7-C665-4E9C-8F75-43F8DED8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87610"/>
            <a:ext cx="11411778" cy="897194"/>
          </a:xfrm>
        </p:spPr>
        <p:txBody>
          <a:bodyPr>
            <a:normAutofit/>
          </a:bodyPr>
          <a:lstStyle/>
          <a:p>
            <a:r>
              <a:rPr lang="zh-CN" altLang="en-US" dirty="0"/>
              <a:t>基于确定性邻接关系的路由计算机制</a:t>
            </a:r>
            <a:r>
              <a:rPr lang="en-US" altLang="zh-CN" dirty="0"/>
              <a:t>(</a:t>
            </a:r>
            <a:r>
              <a:rPr lang="zh-CN" altLang="en-US" dirty="0"/>
              <a:t>实现中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D9DBC-4702-4FE0-B9D6-26F2923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8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65C8F78D-0A11-4247-869E-80D1A4DDE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1" y="925878"/>
                <a:ext cx="11602279" cy="2673937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动机：传统的路由表计算方法更适用于地面网络而非卫星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spcBef>
                    <a:spcPts val="3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拓扑高动态性导致频繁的路由表重计算</a:t>
                </a:r>
                <a:r>
                  <a:rPr lang="zh-CN" altLang="en-US" dirty="0"/>
                  <a:t>、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星座规模较大导致单次重计算耗时较多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spcBef>
                    <a:spcPts val="300"/>
                  </a:spcBef>
                </a:pPr>
                <a:r>
                  <a:rPr lang="zh-CN" altLang="en-US" dirty="0"/>
                  <a:t>在实验中观察到较多“因路由表更新不及时导致的丢包”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spcBef>
                    <a:spcPts val="300"/>
                  </a:spcBef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考虑到确定性邻接关系，可直接计算候选下一跳方向，减小路由表重计算耗时</a:t>
                </a:r>
                <a:endPara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>
                  <a:spcBef>
                    <a:spcPts val="300"/>
                  </a:spcBef>
                  <a:buFont typeface="Times New Roman" panose="02020603050405020304" pitchFamily="18" charset="0"/>
                  <a:buChar char="⁃"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根据当前卫星、目的卫星空间位置，可在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(1)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复杂度内计算候选下一跳方向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3">
                  <a:spcBef>
                    <a:spcPts val="300"/>
                  </a:spcBef>
                  <a:buFont typeface="Times New Roman" panose="02020603050405020304" pitchFamily="18" charset="0"/>
                  <a:buChar char="⁃"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规模的星座，路由表重计算复杂度由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𝑀𝑁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)]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减小为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𝑀𝑁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65C8F78D-0A11-4247-869E-80D1A4DDE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1" y="925878"/>
                <a:ext cx="11602279" cy="2673937"/>
              </a:xfrm>
              <a:blipFill>
                <a:blip r:embed="rId3"/>
                <a:stretch>
                  <a:fillRect t="-2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37">
            <a:extLst>
              <a:ext uri="{FF2B5EF4-FFF2-40B4-BE49-F238E27FC236}">
                <a16:creationId xmlns:a16="http://schemas.microsoft.com/office/drawing/2014/main" id="{A772FD1D-5005-43B8-BDB5-E3D1E88E8549}"/>
              </a:ext>
            </a:extLst>
          </p:cNvPr>
          <p:cNvGrpSpPr/>
          <p:nvPr/>
        </p:nvGrpSpPr>
        <p:grpSpPr>
          <a:xfrm>
            <a:off x="8283289" y="3689478"/>
            <a:ext cx="2331112" cy="2636044"/>
            <a:chOff x="9474844" y="3997765"/>
            <a:chExt cx="2331112" cy="2636044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B2343F0E-2F19-46D6-8531-517DC4483D49}"/>
                </a:ext>
              </a:extLst>
            </p:cNvPr>
            <p:cNvSpPr/>
            <p:nvPr/>
          </p:nvSpPr>
          <p:spPr>
            <a:xfrm>
              <a:off x="9530577" y="4177765"/>
              <a:ext cx="2275379" cy="230740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DA8A33E-0804-4C82-833B-6CFCFCAE0711}"/>
                </a:ext>
              </a:extLst>
            </p:cNvPr>
            <p:cNvSpPr/>
            <p:nvPr/>
          </p:nvSpPr>
          <p:spPr>
            <a:xfrm rot="5400000">
              <a:off x="10460400" y="3997765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5387F80-2D1B-4C19-97AE-A94F25DCBB08}"/>
                </a:ext>
              </a:extLst>
            </p:cNvPr>
            <p:cNvSpPr/>
            <p:nvPr/>
          </p:nvSpPr>
          <p:spPr>
            <a:xfrm rot="5400000">
              <a:off x="11445956" y="4566776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D67D0A5-1360-4E71-861F-CB91E7BF3153}"/>
                </a:ext>
              </a:extLst>
            </p:cNvPr>
            <p:cNvSpPr/>
            <p:nvPr/>
          </p:nvSpPr>
          <p:spPr>
            <a:xfrm rot="5400000">
              <a:off x="11445956" y="5704798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2688BA4-AC62-425D-91D8-66EA7F126281}"/>
                </a:ext>
              </a:extLst>
            </p:cNvPr>
            <p:cNvSpPr/>
            <p:nvPr/>
          </p:nvSpPr>
          <p:spPr>
            <a:xfrm rot="5400000">
              <a:off x="10460400" y="6273809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8FD62D1-EB42-4ADD-9F03-F2733F7E73A5}"/>
                </a:ext>
              </a:extLst>
            </p:cNvPr>
            <p:cNvSpPr/>
            <p:nvPr/>
          </p:nvSpPr>
          <p:spPr>
            <a:xfrm rot="5400000">
              <a:off x="9474844" y="5704798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DB74880-8BF4-4D15-9A9D-42122D2C1271}"/>
                </a:ext>
              </a:extLst>
            </p:cNvPr>
            <p:cNvSpPr/>
            <p:nvPr/>
          </p:nvSpPr>
          <p:spPr>
            <a:xfrm rot="5400000">
              <a:off x="9474844" y="4566776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1185CA54-6219-4725-B5F3-8A705858A359}"/>
              </a:ext>
            </a:extLst>
          </p:cNvPr>
          <p:cNvSpPr txBox="1"/>
          <p:nvPr/>
        </p:nvSpPr>
        <p:spPr>
          <a:xfrm>
            <a:off x="9372443" y="3967487"/>
            <a:ext cx="63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FCA619F-D536-473B-B0C3-8619342D9E17}"/>
              </a:ext>
            </a:extLst>
          </p:cNvPr>
          <p:cNvSpPr txBox="1"/>
          <p:nvPr/>
        </p:nvSpPr>
        <p:spPr>
          <a:xfrm>
            <a:off x="10537352" y="4040323"/>
            <a:ext cx="63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319E006-FC80-4967-81C3-13E7F3965DC1}"/>
              </a:ext>
            </a:extLst>
          </p:cNvPr>
          <p:cNvSpPr txBox="1"/>
          <p:nvPr/>
        </p:nvSpPr>
        <p:spPr>
          <a:xfrm>
            <a:off x="10590580" y="5321500"/>
            <a:ext cx="63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2AD765A-207E-42A2-AF56-4733B69B8704}"/>
              </a:ext>
            </a:extLst>
          </p:cNvPr>
          <p:cNvSpPr txBox="1"/>
          <p:nvPr/>
        </p:nvSpPr>
        <p:spPr>
          <a:xfrm>
            <a:off x="9506674" y="6129404"/>
            <a:ext cx="63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9F16058-A22F-4DB0-81CB-5EE62F8B1CDB}"/>
              </a:ext>
            </a:extLst>
          </p:cNvPr>
          <p:cNvSpPr txBox="1"/>
          <p:nvPr/>
        </p:nvSpPr>
        <p:spPr>
          <a:xfrm>
            <a:off x="7794543" y="5627639"/>
            <a:ext cx="63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5299514-4D18-4770-8C1D-5AA75488013A}"/>
              </a:ext>
            </a:extLst>
          </p:cNvPr>
          <p:cNvSpPr txBox="1"/>
          <p:nvPr/>
        </p:nvSpPr>
        <p:spPr>
          <a:xfrm>
            <a:off x="7921111" y="3872780"/>
            <a:ext cx="63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93B6910-8718-46EE-AA80-140A85BA10EE}"/>
                  </a:ext>
                </a:extLst>
              </p:cNvPr>
              <p:cNvSpPr txBox="1"/>
              <p:nvPr/>
            </p:nvSpPr>
            <p:spPr>
              <a:xfrm>
                <a:off x="475420" y="3705441"/>
                <a:ext cx="7516287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85800" lvl="1" indent="-228600" defTabSz="914400">
                  <a:spcBef>
                    <a:spcPts val="1600"/>
                  </a:spcBef>
                  <a:buSzPct val="100000"/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约束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3000" lvl="2" indent="-228600" defTabSz="914400">
                  <a:spcBef>
                    <a:spcPts val="300"/>
                  </a:spcBef>
                  <a:buSzPct val="50000"/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每颗卫星编号为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，分别表示轨道编号、轨内编号</a:t>
                </a:r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3000" lvl="2" indent="-228600" defTabSz="914400">
                  <a:spcBef>
                    <a:spcPts val="300"/>
                  </a:spcBef>
                  <a:buSzPct val="50000"/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一般地，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个邻居为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±1)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solidFill>
                      <a:prstClr val="black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3000" lvl="2" indent="-228600" defTabSz="914400">
                  <a:spcBef>
                    <a:spcPts val="300"/>
                  </a:spcBef>
                  <a:buSzPct val="50000"/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利用卫星编号之间的关系确定下一跳方向</a:t>
                </a:r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3000" lvl="2" indent="-228600" defTabSz="914400">
                  <a:spcBef>
                    <a:spcPts val="300"/>
                  </a:spcBef>
                  <a:buSzPct val="50000"/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例如，沿纬线圈的拓扑剖面如右图所示</a:t>
                </a:r>
                <a:endParaRPr lang="zh-CN" altLang="en-US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93B6910-8718-46EE-AA80-140A85BA1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20" y="3705441"/>
                <a:ext cx="7516287" cy="1846659"/>
              </a:xfrm>
              <a:prstGeom prst="rect">
                <a:avLst/>
              </a:prstGeom>
              <a:blipFill>
                <a:blip r:embed="rId4"/>
                <a:stretch>
                  <a:fillRect t="-3630" b="-3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9581E07-FA98-41BD-8DEB-1F98763C5AEB}"/>
              </a:ext>
            </a:extLst>
          </p:cNvPr>
          <p:cNvCxnSpPr>
            <a:cxnSpLocks/>
            <a:stCxn id="56" idx="3"/>
            <a:endCxn id="17" idx="4"/>
          </p:cNvCxnSpPr>
          <p:nvPr/>
        </p:nvCxnSpPr>
        <p:spPr>
          <a:xfrm flipV="1">
            <a:off x="7493577" y="5576511"/>
            <a:ext cx="789712" cy="1566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F17D4FAA-FDF2-4C44-AD07-9304DB98CA5E}"/>
              </a:ext>
            </a:extLst>
          </p:cNvPr>
          <p:cNvSpPr txBox="1"/>
          <p:nvPr/>
        </p:nvSpPr>
        <p:spPr>
          <a:xfrm>
            <a:off x="6554826" y="6127533"/>
            <a:ext cx="110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轨间链路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6AE4A98-5A35-4DE3-9566-FA4677F0B389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7656774" y="6007347"/>
            <a:ext cx="1127108" cy="3048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25C862BB-439E-4845-98EB-4EC6CDB5402B}"/>
              </a:ext>
            </a:extLst>
          </p:cNvPr>
          <p:cNvSpPr txBox="1"/>
          <p:nvPr/>
        </p:nvSpPr>
        <p:spPr>
          <a:xfrm>
            <a:off x="6718022" y="5548541"/>
            <a:ext cx="77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卫星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7338DD9-4BE0-496C-A7A0-4CE047C85658}"/>
              </a:ext>
            </a:extLst>
          </p:cNvPr>
          <p:cNvSpPr/>
          <p:nvPr/>
        </p:nvSpPr>
        <p:spPr>
          <a:xfrm>
            <a:off x="2394113" y="3038836"/>
            <a:ext cx="1340971" cy="475862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目的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929F63D-0E05-481F-AA5C-6FA5FE88FF63}"/>
              </a:ext>
            </a:extLst>
          </p:cNvPr>
          <p:cNvSpPr/>
          <p:nvPr/>
        </p:nvSpPr>
        <p:spPr>
          <a:xfrm>
            <a:off x="4275024" y="3031341"/>
            <a:ext cx="1667813" cy="475862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目的卫星位置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E090B59-6E01-4E4F-9611-0802694A6369}"/>
              </a:ext>
            </a:extLst>
          </p:cNvPr>
          <p:cNvSpPr/>
          <p:nvPr/>
        </p:nvSpPr>
        <p:spPr>
          <a:xfrm>
            <a:off x="6482777" y="3034002"/>
            <a:ext cx="2006789" cy="475862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候选下一跳方向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D9B1336-5D71-4F5B-BD3B-CAA4A9473505}"/>
              </a:ext>
            </a:extLst>
          </p:cNvPr>
          <p:cNvSpPr/>
          <p:nvPr/>
        </p:nvSpPr>
        <p:spPr>
          <a:xfrm>
            <a:off x="9029505" y="3023800"/>
            <a:ext cx="2147185" cy="475862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候选下一跳出接口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311EA50-69DB-49E8-8C27-E949EFD41F76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3735084" y="3269272"/>
            <a:ext cx="539940" cy="749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14943D4-CB47-437B-9489-262E04BEFB7F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5942837" y="3269272"/>
            <a:ext cx="539940" cy="266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EEFC85D-7685-4EFB-B2C8-6B8060A9CAAC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8489566" y="3261731"/>
            <a:ext cx="539939" cy="1020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E9F66D84-02A6-4230-ABE6-8630285C8D04}"/>
              </a:ext>
            </a:extLst>
          </p:cNvPr>
          <p:cNvSpPr txBox="1"/>
          <p:nvPr/>
        </p:nvSpPr>
        <p:spPr>
          <a:xfrm>
            <a:off x="3657033" y="3001569"/>
            <a:ext cx="658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映射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37DE57C-A5A9-4298-A88B-4794ADD60A05}"/>
              </a:ext>
            </a:extLst>
          </p:cNvPr>
          <p:cNvSpPr txBox="1"/>
          <p:nvPr/>
        </p:nvSpPr>
        <p:spPr>
          <a:xfrm>
            <a:off x="5822834" y="3001568"/>
            <a:ext cx="658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判断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8CED727-B786-4D8E-A568-E244EC5FE310}"/>
              </a:ext>
            </a:extLst>
          </p:cNvPr>
          <p:cNvSpPr txBox="1"/>
          <p:nvPr/>
        </p:nvSpPr>
        <p:spPr>
          <a:xfrm>
            <a:off x="8405118" y="3001567"/>
            <a:ext cx="658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映射</a:t>
            </a:r>
          </a:p>
        </p:txBody>
      </p:sp>
    </p:spTree>
    <p:extLst>
      <p:ext uri="{BB962C8B-B14F-4D97-AF65-F5344CB8AC3E}">
        <p14:creationId xmlns:p14="http://schemas.microsoft.com/office/powerpoint/2010/main" val="33311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B28AD9-8F60-45AD-B913-08B131A967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025"/>
          <a:stretch/>
        </p:blipFill>
        <p:spPr>
          <a:xfrm>
            <a:off x="9136721" y="996411"/>
            <a:ext cx="2876892" cy="269545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1667FA1-979E-4757-BEAA-1433B9E404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653" t="2578" b="7119"/>
          <a:stretch/>
        </p:blipFill>
        <p:spPr>
          <a:xfrm>
            <a:off x="9756679" y="3802766"/>
            <a:ext cx="2350466" cy="256183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EBF4DD7-C665-4E9C-8F75-43F8DED8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87610"/>
            <a:ext cx="11411778" cy="897194"/>
          </a:xfrm>
        </p:spPr>
        <p:txBody>
          <a:bodyPr>
            <a:normAutofit/>
          </a:bodyPr>
          <a:lstStyle/>
          <a:p>
            <a:r>
              <a:rPr lang="zh-CN" altLang="en-US" dirty="0"/>
              <a:t>基于确定性邻接关系的路由计算机制</a:t>
            </a:r>
            <a:r>
              <a:rPr lang="en-US" altLang="zh-CN" dirty="0"/>
              <a:t>(</a:t>
            </a:r>
            <a:r>
              <a:rPr lang="zh-CN" altLang="en-US" dirty="0"/>
              <a:t>实现中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D9DBC-4702-4FE0-B9D6-26F2923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9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65C8F78D-0A11-4247-869E-80D1A4DDE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893358"/>
                <a:ext cx="8817262" cy="1106430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根据卫星编号确定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下一跳方向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0000"/>
                  </a:lnSpc>
                  <a:spcBef>
                    <a:spcPts val="300"/>
                  </a:spcBef>
                  <a:defRPr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设当前卫星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，目的卫星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个轨道，每轨道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颗卫星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65C8F78D-0A11-4247-869E-80D1A4DDE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893358"/>
                <a:ext cx="8817262" cy="1106430"/>
              </a:xfrm>
              <a:blipFill>
                <a:blip r:embed="rId4"/>
                <a:stretch>
                  <a:fillRect t="-6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B0BBFEA-4913-4BBB-B70B-81CC7BDBC998}"/>
                  </a:ext>
                </a:extLst>
              </p:cNvPr>
              <p:cNvSpPr txBox="1"/>
              <p:nvPr/>
            </p:nvSpPr>
            <p:spPr>
              <a:xfrm>
                <a:off x="475422" y="1628082"/>
                <a:ext cx="9397124" cy="4822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4800" lvl="2" indent="-230400" defTabSz="914400">
                  <a:lnSpc>
                    <a:spcPct val="110000"/>
                  </a:lnSpc>
                  <a:spcBef>
                    <a:spcPts val="300"/>
                  </a:spcBef>
                  <a:buSzPct val="100000"/>
                  <a:buFont typeface="+mj-lt"/>
                  <a:buAutoNum type="arabicPeriod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初始化候选下一跳方向集合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𝛺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为空</a:t>
                </a:r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4800" lvl="2" indent="-230400" defTabSz="914400">
                  <a:lnSpc>
                    <a:spcPct val="90000"/>
                  </a:lnSpc>
                  <a:spcBef>
                    <a:spcPts val="300"/>
                  </a:spcBef>
                  <a:buSzPct val="100000"/>
                  <a:buFont typeface="+mj-lt"/>
                  <a:buAutoNum type="arabicPeriod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判断轨间方向</a:t>
                </a:r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501200" lvl="3" indent="-230400" defTabSz="914400">
                  <a:lnSpc>
                    <a:spcPct val="90000"/>
                  </a:lnSpc>
                  <a:spcBef>
                    <a:spcPts val="300"/>
                  </a:spcBef>
                  <a:buSzPct val="100000"/>
                  <a:buFont typeface="+mj-lt"/>
                  <a:buAutoNum type="alphaUcPeriod"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若为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Walker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星座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则向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𝛺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加入轨道编号增大的方向；若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，则向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𝛺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加入轨道编号减小的方向</a:t>
                </a:r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501200" lvl="3" indent="-230400" defTabSz="914400">
                  <a:lnSpc>
                    <a:spcPct val="90000"/>
                  </a:lnSpc>
                  <a:spcBef>
                    <a:spcPts val="300"/>
                  </a:spcBef>
                  <a:buSzPct val="100000"/>
                  <a:buFont typeface="+mj-lt"/>
                  <a:buAutoNum type="alphaUcPeriod"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若为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Walker-delta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星座</a:t>
                </a:r>
                <a:endPara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832400" lvl="4" indent="-230400" defTabSz="914400">
                  <a:lnSpc>
                    <a:spcPct val="90000"/>
                  </a:lnSpc>
                  <a:spcBef>
                    <a:spcPts val="300"/>
                  </a:spcBef>
                  <a:buSzPct val="100000"/>
                  <a:buFont typeface="+mj-lt"/>
                  <a:buAutoNum type="alphaLcPeriod"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：若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≥</m:t>
                    </m:r>
                    <m:d>
                      <m:dPr>
                        <m:begChr m:val="⌊"/>
                        <m:endChr m:val="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/</m:t>
                    </m:r>
                    <m:d>
                      <m:dPr>
                        <m:begChr m:val=""/>
                        <m:endChr m:val="⌋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，则向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𝛺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加入轨道编号减小的方向；若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</m:t>
                    </m:r>
                    <m:d>
                      <m:dPr>
                        <m:begChr m:val="⌊"/>
                        <m:endChr m:val="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/</m:t>
                    </m:r>
                    <m:d>
                      <m:dPr>
                        <m:begChr m:val=""/>
                        <m:endChr m:val="⌋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，则向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𝛺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加入轨道编号增大的方向</a:t>
                </a:r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832400" lvl="4" indent="-230400" defTabSz="914400">
                  <a:lnSpc>
                    <a:spcPct val="90000"/>
                  </a:lnSpc>
                  <a:spcBef>
                    <a:spcPts val="300"/>
                  </a:spcBef>
                  <a:buSzPct val="100000"/>
                  <a:buFont typeface="+mj-lt"/>
                  <a:buAutoNum type="alphaLcPeriod"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：若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≥</m:t>
                    </m:r>
                    <m:d>
                      <m:dPr>
                        <m:begChr m:val="⌊"/>
                        <m:endChr m:val="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/</m:t>
                    </m:r>
                    <m:d>
                      <m:dPr>
                        <m:begChr m:val=""/>
                        <m:endChr m:val="⌋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，则向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𝛺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加入轨道编号增大的方向；若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</m:t>
                    </m:r>
                    <m:d>
                      <m:dPr>
                        <m:begChr m:val="⌊"/>
                        <m:endChr m:val="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/</m:t>
                    </m:r>
                    <m:d>
                      <m:dPr>
                        <m:begChr m:val=""/>
                        <m:endChr m:val="⌋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，则向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𝛺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加入轨道编号减小的方向</a:t>
                </a:r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4800" lvl="2" indent="-230400" defTabSz="914400">
                  <a:lnSpc>
                    <a:spcPct val="110000"/>
                  </a:lnSpc>
                  <a:spcBef>
                    <a:spcPts val="300"/>
                  </a:spcBef>
                  <a:buSzPct val="100000"/>
                  <a:buFont typeface="+mj-lt"/>
                  <a:buAutoNum type="arabicPeriod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判断轨内方向</a:t>
                </a:r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501200" lvl="3" indent="-230400" defTabSz="914400">
                  <a:lnSpc>
                    <a:spcPct val="90000"/>
                  </a:lnSpc>
                  <a:spcBef>
                    <a:spcPts val="300"/>
                  </a:spcBef>
                  <a:buSzPct val="100000"/>
                  <a:buFont typeface="+mj-lt"/>
                  <a:buAutoNum type="alphaUcPeriod"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：若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⌊"/>
                        <m:endChr m:val="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"/>
                        <m:endChr m:val="⌋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，则向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加入轨内编号减小的方向；若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"/>
                        <m:endChr m:val="⌋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，则向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加入轨内编号增大的方向</a:t>
                </a:r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501200" lvl="3" indent="-230400" defTabSz="914400">
                  <a:lnSpc>
                    <a:spcPct val="90000"/>
                  </a:lnSpc>
                  <a:spcBef>
                    <a:spcPts val="300"/>
                  </a:spcBef>
                  <a:buSzPct val="100000"/>
                  <a:buFont typeface="+mj-lt"/>
                  <a:buAutoNum type="alphaUcPeriod"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：若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⌊"/>
                        <m:endChr m:val="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"/>
                        <m:endChr m:val="⌋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，则向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加入轨内编号增大的方向；若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"/>
                        <m:endChr m:val="⌋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，则向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加入轨内编号减小的方向</a:t>
                </a:r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4800" lvl="2" indent="-230400" defTabSz="914400">
                  <a:lnSpc>
                    <a:spcPct val="110000"/>
                  </a:lnSpc>
                  <a:spcBef>
                    <a:spcPts val="300"/>
                  </a:spcBef>
                  <a:buSzPct val="100000"/>
                  <a:buFont typeface="+mj-lt"/>
                  <a:buAutoNum type="arabicPeriod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取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中的所有方向为候选下一跳方向</a:t>
                </a:r>
              </a:p>
              <a:p>
                <a:pPr marL="1143000" lvl="2" indent="-228600" defTabSz="914400">
                  <a:lnSpc>
                    <a:spcPct val="110000"/>
                  </a:lnSpc>
                  <a:spcBef>
                    <a:spcPts val="300"/>
                  </a:spcBef>
                  <a:buSzPct val="50000"/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如此得到的端到端转发路径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能确保跳数最小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，但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不能确保路径总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cost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最小</a:t>
                </a:r>
                <a:endPara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B0BBFEA-4913-4BBB-B70B-81CC7BDBC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22" y="1628082"/>
                <a:ext cx="9397124" cy="4822923"/>
              </a:xfrm>
              <a:prstGeom prst="rect">
                <a:avLst/>
              </a:prstGeom>
              <a:blipFill>
                <a:blip r:embed="rId5"/>
                <a:stretch>
                  <a:fillRect t="-885" r="-584" b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2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A09C64E-9EBC-4869-A6C9-8984EA08562E}">
  <we:reference id="wa104178141" version="3.10.0.152" store="zh-CN" storeType="OMEX"/>
  <we:alternateReferences>
    <we:reference id="wa104178141" version="3.10.0.152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51827</TotalTime>
  <Words>2046</Words>
  <Application>Microsoft Office PowerPoint</Application>
  <PresentationFormat>宽屏</PresentationFormat>
  <Paragraphs>295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Times New Roman</vt:lpstr>
      <vt:lpstr>Cambria Math</vt:lpstr>
      <vt:lpstr>Calibri Light</vt:lpstr>
      <vt:lpstr>黑体</vt:lpstr>
      <vt:lpstr>楷体</vt:lpstr>
      <vt:lpstr>Wingdings</vt:lpstr>
      <vt:lpstr>Calibri</vt:lpstr>
      <vt:lpstr>Office 主题</vt:lpstr>
      <vt:lpstr>PowerPoint 演示文稿</vt:lpstr>
      <vt:lpstr>目录</vt:lpstr>
      <vt:lpstr>目录 </vt:lpstr>
      <vt:lpstr>卫星网络的优势与挑战</vt:lpstr>
      <vt:lpstr>星间路由协议</vt:lpstr>
      <vt:lpstr>目录 </vt:lpstr>
      <vt:lpstr>局部化细粒度星间链路状态传播机制(已实现)</vt:lpstr>
      <vt:lpstr>基于确定性邻接关系的路由计算机制(实现中)</vt:lpstr>
      <vt:lpstr>基于确定性邻接关系的路由计算机制(实现中)</vt:lpstr>
      <vt:lpstr>基于确定性邻接关系的路由计算机制(实现中)</vt:lpstr>
      <vt:lpstr>目录 </vt:lpstr>
      <vt:lpstr>模拟平台中的协议整体框架</vt:lpstr>
      <vt:lpstr>Walker星座与Walker-delta星座的生成</vt:lpstr>
      <vt:lpstr>突发性链路通断事件的配置</vt:lpstr>
      <vt:lpstr>目录</vt:lpstr>
      <vt:lpstr>下一步工作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Locksoyev S</dc:creator>
  <cp:lastModifiedBy>Locksoyev S</cp:lastModifiedBy>
  <cp:revision>304</cp:revision>
  <dcterms:created xsi:type="dcterms:W3CDTF">2015-08-08T14:03:16Z</dcterms:created>
  <dcterms:modified xsi:type="dcterms:W3CDTF">2024-05-16T09:49:48Z</dcterms:modified>
</cp:coreProperties>
</file>