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720" r:id="rId1"/>
  </p:sldMasterIdLst>
  <p:notesMasterIdLst>
    <p:notesMasterId r:id="rId17"/>
  </p:notesMasterIdLst>
  <p:sldIdLst>
    <p:sldId id="537" r:id="rId2"/>
    <p:sldId id="536" r:id="rId3"/>
    <p:sldId id="568" r:id="rId4"/>
    <p:sldId id="540" r:id="rId5"/>
    <p:sldId id="567" r:id="rId6"/>
    <p:sldId id="545" r:id="rId7"/>
    <p:sldId id="569" r:id="rId8"/>
    <p:sldId id="577" r:id="rId9"/>
    <p:sldId id="573" r:id="rId10"/>
    <p:sldId id="574" r:id="rId11"/>
    <p:sldId id="575" r:id="rId12"/>
    <p:sldId id="576" r:id="rId13"/>
    <p:sldId id="570" r:id="rId14"/>
    <p:sldId id="578" r:id="rId15"/>
    <p:sldId id="548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Cambria Math" panose="02040503050406030204" pitchFamily="18" charset="0"/>
      <p:regular r:id="rId24"/>
    </p:embeddedFont>
    <p:embeddedFont>
      <p:font typeface="等线" panose="02010600030101010101" pitchFamily="2" charset="-122"/>
      <p:regular r:id="rId25"/>
      <p:bold r:id="rId26"/>
    </p:embeddedFont>
    <p:embeddedFont>
      <p:font typeface="等线 Light" panose="02010600030101010101" pitchFamily="2" charset="-122"/>
      <p:regular r:id="rId27"/>
    </p:embeddedFont>
    <p:embeddedFont>
      <p:font typeface="黑体" panose="02010609060101010101" pitchFamily="49" charset="-122"/>
      <p:regular r:id="rId28"/>
    </p:embeddedFont>
    <p:embeddedFont>
      <p:font typeface="楷体" panose="02010609060101010101" pitchFamily="49" charset="-122"/>
      <p:regular r:id="rId29"/>
    </p:embeddedFont>
    <p:embeddedFont>
      <p:font typeface="微软雅黑" panose="020B0503020204020204" pitchFamily="34" charset="-122"/>
      <p:regular r:id="rId30"/>
      <p:bold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>
    <p:extLst>
      <p:ext uri="{19B8F6BF-5375-455C-9EA6-DF929625EA0E}">
        <p15:presenceInfo xmlns:p15="http://schemas.microsoft.com/office/powerpoint/2012/main" userId="ff89c632df0cd7f1" providerId="Windows Live"/>
      </p:ext>
    </p:extLst>
  </p:cmAuthor>
  <p:cmAuthor id="2" name="单 乾" initials="单" lastIdx="4" clrIdx="1">
    <p:extLst>
      <p:ext uri="{19B8F6BF-5375-455C-9EA6-DF929625EA0E}">
        <p15:presenceInfo xmlns:p15="http://schemas.microsoft.com/office/powerpoint/2012/main" userId="cd7aca05a5697a99" providerId="Windows Live"/>
      </p:ext>
    </p:extLst>
  </p:cmAuthor>
  <p:cmAuthor id="3" name="Locksoyev S" initials="LS" lastIdx="2" clrIdx="2">
    <p:extLst>
      <p:ext uri="{19B8F6BF-5375-455C-9EA6-DF929625EA0E}">
        <p15:presenceInfo xmlns:p15="http://schemas.microsoft.com/office/powerpoint/2012/main" userId="Locksoyev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76B4"/>
    <a:srgbClr val="FF7D0A"/>
    <a:srgbClr val="D8EACB"/>
    <a:srgbClr val="DAE3F3"/>
    <a:srgbClr val="2F528F"/>
    <a:srgbClr val="2F5597"/>
    <a:srgbClr val="FFFFFF"/>
    <a:srgbClr val="C2D1EC"/>
    <a:srgbClr val="CCE0F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87044" autoAdjust="0"/>
  </p:normalViewPr>
  <p:slideViewPr>
    <p:cSldViewPr snapToGrid="0">
      <p:cViewPr varScale="1">
        <p:scale>
          <a:sx n="82" d="100"/>
          <a:sy n="82" d="100"/>
        </p:scale>
        <p:origin x="12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0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模拟平台的必要性：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星座规模较大时，路由计算耗时不能忽视，但在离散事件仿真软件中，路由计算往往被视为一个原子时间，无法仿真其耗时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实现在真实计算机系统中可用的协议代码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7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0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8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此处的“最短路径”定义为端到端传播时延最短路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图示：源节点为</a:t>
            </a:r>
            <a:r>
              <a:rPr lang="en-US" altLang="zh-CN" dirty="0"/>
              <a:t>s</a:t>
            </a:r>
            <a:r>
              <a:rPr lang="zh-CN" altLang="en-US" dirty="0"/>
              <a:t>，已经向外搜索了一层，在搜索第二层时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Dijkstra</a:t>
            </a:r>
            <a:r>
              <a:rPr lang="zh-CN" altLang="en-US" dirty="0"/>
              <a:t>：需要选取当前搜索队列（小根堆实现）中传播时延最小的那个并将其弹出，这一操作时间复杂度为</a:t>
            </a:r>
            <a:r>
              <a:rPr lang="en-US" altLang="zh-CN" dirty="0"/>
              <a:t>O(log(MN))</a:t>
            </a:r>
            <a:r>
              <a:rPr lang="zh-CN" altLang="en-US" dirty="0"/>
              <a:t>，之后遍历其所有邻居并进行松弛操作。如对于节点</a:t>
            </a:r>
            <a:r>
              <a:rPr lang="en-US" altLang="zh-CN" dirty="0"/>
              <a:t>A</a:t>
            </a:r>
            <a:r>
              <a:rPr lang="zh-CN" altLang="en-US" dirty="0"/>
              <a:t>，会遍历到节点</a:t>
            </a:r>
            <a:r>
              <a:rPr lang="en-US" altLang="zh-CN" dirty="0"/>
              <a:t>C</a:t>
            </a:r>
            <a:r>
              <a:rPr lang="zh-CN" altLang="en-US" dirty="0"/>
              <a:t>，之后对于节点</a:t>
            </a:r>
            <a:r>
              <a:rPr lang="en-US" altLang="zh-CN" dirty="0"/>
              <a:t>B</a:t>
            </a:r>
            <a:r>
              <a:rPr lang="zh-CN" altLang="en-US" dirty="0"/>
              <a:t>，也会遍历到节点</a:t>
            </a:r>
            <a:r>
              <a:rPr lang="en-US" altLang="zh-CN" dirty="0"/>
              <a:t>C</a:t>
            </a:r>
            <a:r>
              <a:rPr lang="zh-CN" altLang="en-US" dirty="0"/>
              <a:t>，此时节点</a:t>
            </a:r>
            <a:r>
              <a:rPr lang="en-US" altLang="zh-CN" dirty="0"/>
              <a:t>C</a:t>
            </a:r>
            <a:r>
              <a:rPr lang="zh-CN" altLang="en-US" dirty="0"/>
              <a:t>的最短路即可确定。因为此时从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的所有最小跳数路径已经遍历完成。</a:t>
            </a:r>
          </a:p>
          <a:p>
            <a:r>
              <a:rPr lang="zh-CN" altLang="en-US" dirty="0"/>
              <a:t>本算法：逐个弹出队列中的所有第一层节点，注意这里的弹出操作时间复杂度为</a:t>
            </a:r>
            <a:r>
              <a:rPr lang="en-US" altLang="zh-CN" dirty="0"/>
              <a:t>O(1)</a:t>
            </a:r>
            <a:r>
              <a:rPr lang="zh-CN" altLang="en-US" dirty="0"/>
              <a:t>，之后对第一层中的节点遍历其所有邻居并进行松弛操作。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9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7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08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725" y="1113974"/>
            <a:ext cx="1024855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6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0AFF-251D-42BA-AF6C-D6CB7E89F0B5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7070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D290E15E-B595-4805-9E53-7D6A9A2EF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50" y="133075"/>
            <a:ext cx="2789791" cy="7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2" y="87610"/>
            <a:ext cx="7646504" cy="897194"/>
          </a:xfrm>
        </p:spPr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22" y="984804"/>
            <a:ext cx="11241156" cy="513915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Times New Roman" panose="02020603050405020304" pitchFamily="18" charset="0"/>
              <a:buChar char="‑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2024/7/30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699C53-0D35-476E-B857-40C860CE28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866838-E955-4F66-A887-3A16D4C95C3A}"/>
              </a:ext>
            </a:extLst>
          </p:cNvPr>
          <p:cNvCxnSpPr>
            <a:cxnSpLocks/>
          </p:cNvCxnSpPr>
          <p:nvPr userDrawn="1"/>
        </p:nvCxnSpPr>
        <p:spPr>
          <a:xfrm>
            <a:off x="0" y="91417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8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4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1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4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2024/7/30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9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2024/7/30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03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1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6CB8F28-DF95-49C6-BE94-5810E97F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963" y="598153"/>
            <a:ext cx="10416073" cy="23876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学期总结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6F7DEDF4-51D0-49CE-B7CA-DAE10A7A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72248"/>
            <a:ext cx="9144000" cy="1655762"/>
          </a:xfrm>
        </p:spPr>
        <p:txBody>
          <a:bodyPr/>
          <a:lstStyle/>
          <a:p>
            <a:r>
              <a:rPr lang="zh-CN" altLang="en-US" dirty="0"/>
              <a:t>单乾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B2733-C513-430C-810E-CFE6E1AB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3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40FC-4B7F-47D6-9997-881B4EE3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9068628" cy="89719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基于广度优先搜索的最短路径计算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7C60B-0EBD-4DB9-9075-1918F962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444ED0-98D1-4825-B9DB-64A83A148B81}"/>
              </a:ext>
            </a:extLst>
          </p:cNvPr>
          <p:cNvSpPr txBox="1"/>
          <p:nvPr/>
        </p:nvSpPr>
        <p:spPr>
          <a:xfrm>
            <a:off x="103657" y="1014042"/>
            <a:ext cx="900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B02B44-1722-4802-BA8C-443A4906BD8D}"/>
                  </a:ext>
                </a:extLst>
              </p:cNvPr>
              <p:cNvSpPr txBox="1"/>
              <p:nvPr/>
            </p:nvSpPr>
            <p:spPr>
              <a:xfrm>
                <a:off x="103656" y="1460856"/>
                <a:ext cx="11364444" cy="1515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4800" lvl="2" indent="-230400" defTabSz="914400"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可证明端到端传播时延最短路一定在最小跳数路径中</a:t>
                </a:r>
                <a:r>
                  <a:rPr lang="en-US" altLang="zh-CN" sz="2000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[1]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4800" lvl="2" indent="-230400" defTabSz="914400"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在搜索传播时延最短路径时无需维护小根堆，可降低路由计算时间开销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4800" lvl="2" indent="-230400" defTabSz="914400"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基于广度优先搜索算法，每搜索一层后，即可确定到该层所有节点的传播时延最短路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4800" lvl="2" indent="-230400" defTabSz="914400"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，优于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Dijkstra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算法的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𝑀𝑁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，且能应对一定程度的链路故障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B02B44-1722-4802-BA8C-443A4906B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6" y="1460856"/>
                <a:ext cx="11364444" cy="1515800"/>
              </a:xfrm>
              <a:prstGeom prst="rect">
                <a:avLst/>
              </a:prstGeom>
              <a:blipFill>
                <a:blip r:embed="rId3"/>
                <a:stretch>
                  <a:fillRect t="-3226" b="-6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3" name="图片 82">
            <a:extLst>
              <a:ext uri="{FF2B5EF4-FFF2-40B4-BE49-F238E27FC236}">
                <a16:creationId xmlns:a16="http://schemas.microsoft.com/office/drawing/2014/main" id="{13868BD9-1BB2-4D23-AC40-E901259F8E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27" y="5319581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1BA4AB33-5C92-4062-9B17-584420A275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26" y="5799267"/>
            <a:ext cx="379521" cy="379521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F1107F6B-6547-4613-A85B-0E5093D5C459}"/>
              </a:ext>
            </a:extLst>
          </p:cNvPr>
          <p:cNvSpPr txBox="1"/>
          <p:nvPr/>
        </p:nvSpPr>
        <p:spPr>
          <a:xfrm>
            <a:off x="5736347" y="5330332"/>
            <a:ext cx="149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不在搜索队列中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44AE6C8-A7BE-4D92-B7AE-BE911AE5A972}"/>
              </a:ext>
            </a:extLst>
          </p:cNvPr>
          <p:cNvSpPr txBox="1"/>
          <p:nvPr/>
        </p:nvSpPr>
        <p:spPr>
          <a:xfrm>
            <a:off x="5736347" y="5810083"/>
            <a:ext cx="149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在搜索队列中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13CC42D-2225-4D79-B745-42DE222F59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71" y="4369251"/>
            <a:ext cx="379521" cy="379521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B1ABEDF8-FD4A-4128-AED7-7299DFC466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71" y="5289199"/>
            <a:ext cx="379521" cy="379521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60ACFEBB-93C6-4A88-B0F3-FD6E2AB000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71" y="6209147"/>
            <a:ext cx="379521" cy="379521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1E892D13-B3F7-4458-8A9F-7B06D64119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68" y="3449303"/>
            <a:ext cx="379521" cy="379521"/>
          </a:xfrm>
          <a:prstGeom prst="rect">
            <a:avLst/>
          </a:prstGeom>
        </p:spPr>
      </p:pic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50FB939-C290-490F-9155-EC2389924D59}"/>
              </a:ext>
            </a:extLst>
          </p:cNvPr>
          <p:cNvCxnSpPr>
            <a:stCxn id="95" idx="2"/>
            <a:endCxn id="92" idx="0"/>
          </p:cNvCxnSpPr>
          <p:nvPr/>
        </p:nvCxnSpPr>
        <p:spPr>
          <a:xfrm>
            <a:off x="2122529" y="3828824"/>
            <a:ext cx="3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1C0B705-6D9F-4B39-80D2-BBE6BBF26BB3}"/>
              </a:ext>
            </a:extLst>
          </p:cNvPr>
          <p:cNvCxnSpPr>
            <a:stCxn id="92" idx="2"/>
            <a:endCxn id="93" idx="0"/>
          </p:cNvCxnSpPr>
          <p:nvPr/>
        </p:nvCxnSpPr>
        <p:spPr>
          <a:xfrm>
            <a:off x="2122532" y="4748772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6D79821D-20ED-4629-8778-A874C47D8F4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2122532" y="5668720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7EE761A-591F-4DE1-B6E8-10C0C0F295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67" y="4369250"/>
            <a:ext cx="379521" cy="379521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A45C802C-153D-412D-8C9A-A0549B4876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67" y="5289198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975901B5-BCDD-4BD2-BFDE-1EFC003558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67" y="6209146"/>
            <a:ext cx="379521" cy="379521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0E12114E-F181-4BB4-80B5-5C32B84548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64" y="3449302"/>
            <a:ext cx="379521" cy="379521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0B5F7D62-1ACD-494E-80C1-6EC08ECA28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18" y="4179489"/>
            <a:ext cx="379521" cy="379521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EA65AA6B-37A9-46D6-994D-ABC2278476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18" y="5099437"/>
            <a:ext cx="379521" cy="379521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B1B3B9A4-100A-40F8-B2D7-C155B2AB58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18" y="6019385"/>
            <a:ext cx="379521" cy="379521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76AB6D02-1588-44E7-B9E6-1F2E68595E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15" y="3259541"/>
            <a:ext cx="379521" cy="379521"/>
          </a:xfrm>
          <a:prstGeom prst="rect">
            <a:avLst/>
          </a:prstGeom>
        </p:spPr>
      </p:pic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3E35686-DA11-4066-9A0C-CE1B7C410748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3091676" y="3639062"/>
            <a:ext cx="3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37E9424D-D863-4DBB-8F16-45FA01DB92D4}"/>
              </a:ext>
            </a:extLst>
          </p:cNvPr>
          <p:cNvCxnSpPr>
            <a:stCxn id="103" idx="2"/>
            <a:endCxn id="104" idx="0"/>
          </p:cNvCxnSpPr>
          <p:nvPr/>
        </p:nvCxnSpPr>
        <p:spPr>
          <a:xfrm>
            <a:off x="3091679" y="4559010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4D07EA5-ECAC-4F30-A46D-68C5A9522EB7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3091679" y="5478958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3EAB0F9-5CC3-464D-B879-E0A923EF03DE}"/>
              </a:ext>
            </a:extLst>
          </p:cNvPr>
          <p:cNvCxnSpPr>
            <a:stCxn id="106" idx="3"/>
            <a:endCxn id="102" idx="1"/>
          </p:cNvCxnSpPr>
          <p:nvPr/>
        </p:nvCxnSpPr>
        <p:spPr>
          <a:xfrm>
            <a:off x="3281436" y="3449302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87C083D-BEF8-4E07-93DF-D89F162BE40D}"/>
              </a:ext>
            </a:extLst>
          </p:cNvPr>
          <p:cNvCxnSpPr>
            <a:stCxn id="103" idx="3"/>
            <a:endCxn id="99" idx="1"/>
          </p:cNvCxnSpPr>
          <p:nvPr/>
        </p:nvCxnSpPr>
        <p:spPr>
          <a:xfrm>
            <a:off x="3281439" y="4369250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A2F53DA-24FD-4FD3-AD2E-800CEE9FC9CD}"/>
              </a:ext>
            </a:extLst>
          </p:cNvPr>
          <p:cNvCxnSpPr>
            <a:cxnSpLocks/>
            <a:stCxn id="104" idx="3"/>
            <a:endCxn id="100" idx="1"/>
          </p:cNvCxnSpPr>
          <p:nvPr/>
        </p:nvCxnSpPr>
        <p:spPr>
          <a:xfrm>
            <a:off x="3281439" y="5289198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CF032CF-9196-4D66-AAD1-0712BDEF832D}"/>
              </a:ext>
            </a:extLst>
          </p:cNvPr>
          <p:cNvCxnSpPr>
            <a:stCxn id="105" idx="3"/>
            <a:endCxn id="101" idx="1"/>
          </p:cNvCxnSpPr>
          <p:nvPr/>
        </p:nvCxnSpPr>
        <p:spPr>
          <a:xfrm>
            <a:off x="3281439" y="6209146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E743D32-E239-4460-A42B-3B5A924BE6FE}"/>
              </a:ext>
            </a:extLst>
          </p:cNvPr>
          <p:cNvCxnSpPr>
            <a:stCxn id="102" idx="2"/>
            <a:endCxn id="99" idx="0"/>
          </p:cNvCxnSpPr>
          <p:nvPr/>
        </p:nvCxnSpPr>
        <p:spPr>
          <a:xfrm>
            <a:off x="4060825" y="3828823"/>
            <a:ext cx="3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4D4F536-33D1-4258-9C5F-5DA3751C885D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4060828" y="4748771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8BA9D5B7-EAB3-4DF0-89EA-C3ED0381E638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4060828" y="5668719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图片 116">
            <a:extLst>
              <a:ext uri="{FF2B5EF4-FFF2-40B4-BE49-F238E27FC236}">
                <a16:creationId xmlns:a16="http://schemas.microsoft.com/office/drawing/2014/main" id="{95F4DCEE-93FB-45F7-BDB9-FFD94D9985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14" y="4179488"/>
            <a:ext cx="379521" cy="379521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4BF0DD9A-02F8-43D9-890F-08FBDEF359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14" y="5099436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A3C40E4A-402F-4D90-BA12-EC05588717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14" y="6019384"/>
            <a:ext cx="379521" cy="379521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8708A2E9-7A22-48DC-9826-8FCFD3B07D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11" y="3259540"/>
            <a:ext cx="379521" cy="379521"/>
          </a:xfrm>
          <a:prstGeom prst="rect">
            <a:avLst/>
          </a:prstGeom>
        </p:spPr>
      </p:pic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1C90DB5B-9B3F-454E-ABCA-4B7BAEEF9615}"/>
              </a:ext>
            </a:extLst>
          </p:cNvPr>
          <p:cNvCxnSpPr>
            <a:stCxn id="120" idx="2"/>
            <a:endCxn id="117" idx="0"/>
          </p:cNvCxnSpPr>
          <p:nvPr/>
        </p:nvCxnSpPr>
        <p:spPr>
          <a:xfrm>
            <a:off x="5029972" y="3639061"/>
            <a:ext cx="3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A6A91C82-B54E-4651-A332-62DDEA4CE6A7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5029975" y="4559009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0F801B2-2775-4B5C-937C-EF1CEDCA7549}"/>
              </a:ext>
            </a:extLst>
          </p:cNvPr>
          <p:cNvCxnSpPr>
            <a:stCxn id="118" idx="2"/>
            <a:endCxn id="119" idx="0"/>
          </p:cNvCxnSpPr>
          <p:nvPr/>
        </p:nvCxnSpPr>
        <p:spPr>
          <a:xfrm>
            <a:off x="5029975" y="5478957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B863D73E-82C9-4F65-A6E4-F0F6DF251E1A}"/>
              </a:ext>
            </a:extLst>
          </p:cNvPr>
          <p:cNvCxnSpPr>
            <a:stCxn id="95" idx="3"/>
            <a:endCxn id="106" idx="1"/>
          </p:cNvCxnSpPr>
          <p:nvPr/>
        </p:nvCxnSpPr>
        <p:spPr>
          <a:xfrm flipV="1">
            <a:off x="2312289" y="3449302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6305F16C-2B6F-4F7C-8A47-5C0F6B422307}"/>
              </a:ext>
            </a:extLst>
          </p:cNvPr>
          <p:cNvCxnSpPr>
            <a:stCxn id="92" idx="3"/>
            <a:endCxn id="103" idx="1"/>
          </p:cNvCxnSpPr>
          <p:nvPr/>
        </p:nvCxnSpPr>
        <p:spPr>
          <a:xfrm flipV="1">
            <a:off x="2312292" y="4369250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E47B549-9E3E-4025-99A3-DE8C9FCF2C19}"/>
              </a:ext>
            </a:extLst>
          </p:cNvPr>
          <p:cNvCxnSpPr>
            <a:stCxn id="93" idx="3"/>
            <a:endCxn id="104" idx="1"/>
          </p:cNvCxnSpPr>
          <p:nvPr/>
        </p:nvCxnSpPr>
        <p:spPr>
          <a:xfrm flipV="1">
            <a:off x="2312292" y="5289198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CA870F0-CF83-40F3-B394-DA560CA8B8CF}"/>
              </a:ext>
            </a:extLst>
          </p:cNvPr>
          <p:cNvCxnSpPr>
            <a:stCxn id="94" idx="3"/>
            <a:endCxn id="105" idx="1"/>
          </p:cNvCxnSpPr>
          <p:nvPr/>
        </p:nvCxnSpPr>
        <p:spPr>
          <a:xfrm flipV="1">
            <a:off x="2312292" y="6209146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B8FC498A-F299-4E71-AF13-C3E848D99B42}"/>
              </a:ext>
            </a:extLst>
          </p:cNvPr>
          <p:cNvCxnSpPr>
            <a:stCxn id="102" idx="3"/>
            <a:endCxn id="120" idx="1"/>
          </p:cNvCxnSpPr>
          <p:nvPr/>
        </p:nvCxnSpPr>
        <p:spPr>
          <a:xfrm flipV="1">
            <a:off x="4250585" y="3449301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FAEE6AF-0521-4198-878C-DDD04C8F604F}"/>
              </a:ext>
            </a:extLst>
          </p:cNvPr>
          <p:cNvCxnSpPr>
            <a:stCxn id="99" idx="3"/>
            <a:endCxn id="117" idx="1"/>
          </p:cNvCxnSpPr>
          <p:nvPr/>
        </p:nvCxnSpPr>
        <p:spPr>
          <a:xfrm flipV="1">
            <a:off x="4250588" y="4369249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4A04E6ED-E528-4E95-9AF5-3DCF38B29EF0}"/>
              </a:ext>
            </a:extLst>
          </p:cNvPr>
          <p:cNvCxnSpPr>
            <a:cxnSpLocks/>
          </p:cNvCxnSpPr>
          <p:nvPr/>
        </p:nvCxnSpPr>
        <p:spPr>
          <a:xfrm flipV="1">
            <a:off x="4250585" y="5249966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E8B2F378-242C-4C64-B06F-8E274D7AD47D}"/>
              </a:ext>
            </a:extLst>
          </p:cNvPr>
          <p:cNvCxnSpPr>
            <a:stCxn id="101" idx="3"/>
            <a:endCxn id="119" idx="1"/>
          </p:cNvCxnSpPr>
          <p:nvPr/>
        </p:nvCxnSpPr>
        <p:spPr>
          <a:xfrm flipV="1">
            <a:off x="4250588" y="6209145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B3AF68F3-3D41-4596-A34B-9FA17B53E3F7}"/>
              </a:ext>
            </a:extLst>
          </p:cNvPr>
          <p:cNvCxnSpPr/>
          <p:nvPr/>
        </p:nvCxnSpPr>
        <p:spPr>
          <a:xfrm flipV="1">
            <a:off x="4176255" y="3869049"/>
            <a:ext cx="0" cy="459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524BBC9-E815-47F0-9F83-3812E45D64D4}"/>
              </a:ext>
            </a:extLst>
          </p:cNvPr>
          <p:cNvCxnSpPr>
            <a:cxnSpLocks/>
          </p:cNvCxnSpPr>
          <p:nvPr/>
        </p:nvCxnSpPr>
        <p:spPr>
          <a:xfrm flipH="1" flipV="1">
            <a:off x="3299920" y="4231757"/>
            <a:ext cx="531911" cy="202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7A93C0C4-680B-451B-8B07-82A0842B369E}"/>
              </a:ext>
            </a:extLst>
          </p:cNvPr>
          <p:cNvCxnSpPr>
            <a:cxnSpLocks/>
          </p:cNvCxnSpPr>
          <p:nvPr/>
        </p:nvCxnSpPr>
        <p:spPr>
          <a:xfrm flipV="1">
            <a:off x="4296422" y="4274215"/>
            <a:ext cx="458156" cy="165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B05645E-1C8D-4BD9-B494-31B75350C4F6}"/>
              </a:ext>
            </a:extLst>
          </p:cNvPr>
          <p:cNvCxnSpPr>
            <a:cxnSpLocks/>
          </p:cNvCxnSpPr>
          <p:nvPr/>
        </p:nvCxnSpPr>
        <p:spPr>
          <a:xfrm flipV="1">
            <a:off x="2902707" y="4544439"/>
            <a:ext cx="0" cy="474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DB3DEE96-A30C-4CD5-8F4C-0349D168A230}"/>
              </a:ext>
            </a:extLst>
          </p:cNvPr>
          <p:cNvCxnSpPr>
            <a:cxnSpLocks/>
          </p:cNvCxnSpPr>
          <p:nvPr/>
        </p:nvCxnSpPr>
        <p:spPr>
          <a:xfrm flipH="1">
            <a:off x="2404854" y="5180142"/>
            <a:ext cx="448005" cy="173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544D65F6-6780-4638-B034-D1DF9C961B78}"/>
              </a:ext>
            </a:extLst>
          </p:cNvPr>
          <p:cNvCxnSpPr>
            <a:cxnSpLocks/>
          </p:cNvCxnSpPr>
          <p:nvPr/>
        </p:nvCxnSpPr>
        <p:spPr>
          <a:xfrm>
            <a:off x="2901914" y="5456853"/>
            <a:ext cx="13290" cy="479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2FA05B66-1CC8-4003-BBFB-2789A00E8EFD}"/>
                  </a:ext>
                </a:extLst>
              </p:cNvPr>
              <p:cNvSpPr txBox="1"/>
              <p:nvPr/>
            </p:nvSpPr>
            <p:spPr>
              <a:xfrm>
                <a:off x="4218622" y="4567363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2FA05B66-1CC8-4003-BBFB-2789A00E8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22" y="4567363"/>
                <a:ext cx="201016" cy="276999"/>
              </a:xfrm>
              <a:prstGeom prst="rect">
                <a:avLst/>
              </a:prstGeom>
              <a:blipFill>
                <a:blip r:embed="rId5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620D9DF-5207-4112-9C49-DAD4C158C23B}"/>
                  </a:ext>
                </a:extLst>
              </p:cNvPr>
              <p:cNvSpPr txBox="1"/>
              <p:nvPr/>
            </p:nvSpPr>
            <p:spPr>
              <a:xfrm>
                <a:off x="3108626" y="4899862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620D9DF-5207-4112-9C49-DAD4C158C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626" y="4899862"/>
                <a:ext cx="211405" cy="276999"/>
              </a:xfrm>
              <a:prstGeom prst="rect">
                <a:avLst/>
              </a:prstGeom>
              <a:blipFill>
                <a:blip r:embed="rId6"/>
                <a:stretch>
                  <a:fillRect l="-28571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1858EF21-178E-4CAA-96EB-585675A6D46F}"/>
                  </a:ext>
                </a:extLst>
              </p:cNvPr>
              <p:cNvSpPr txBox="1"/>
              <p:nvPr/>
            </p:nvSpPr>
            <p:spPr>
              <a:xfrm>
                <a:off x="4211921" y="5369902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1858EF21-178E-4CAA-96EB-585675A6D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21" y="5369902"/>
                <a:ext cx="165045" cy="276999"/>
              </a:xfrm>
              <a:prstGeom prst="rect">
                <a:avLst/>
              </a:prstGeom>
              <a:blipFill>
                <a:blip r:embed="rId7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7760AD8-8AEF-4DB5-8280-0F7822FF0B3B}"/>
                  </a:ext>
                </a:extLst>
              </p:cNvPr>
              <p:cNvSpPr txBox="1"/>
              <p:nvPr/>
            </p:nvSpPr>
            <p:spPr>
              <a:xfrm>
                <a:off x="2792426" y="3939765"/>
                <a:ext cx="200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7760AD8-8AEF-4DB5-8280-0F7822FF0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26" y="3939765"/>
                <a:ext cx="200888" cy="276999"/>
              </a:xfrm>
              <a:prstGeom prst="rect">
                <a:avLst/>
              </a:prstGeom>
              <a:blipFill>
                <a:blip r:embed="rId8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文本框 146">
            <a:extLst>
              <a:ext uri="{FF2B5EF4-FFF2-40B4-BE49-F238E27FC236}">
                <a16:creationId xmlns:a16="http://schemas.microsoft.com/office/drawing/2014/main" id="{03E485C7-BE84-45A4-89F2-82B69C797F27}"/>
              </a:ext>
            </a:extLst>
          </p:cNvPr>
          <p:cNvSpPr txBox="1"/>
          <p:nvPr/>
        </p:nvSpPr>
        <p:spPr>
          <a:xfrm>
            <a:off x="2209440" y="2977193"/>
            <a:ext cx="277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传统协议的算法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堆优化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Dijkstra)</a:t>
            </a:r>
            <a:endParaRPr lang="zh-CN" altLang="en-US" sz="1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8" name="图片 147">
            <a:extLst>
              <a:ext uri="{FF2B5EF4-FFF2-40B4-BE49-F238E27FC236}">
                <a16:creationId xmlns:a16="http://schemas.microsoft.com/office/drawing/2014/main" id="{3E4663D2-2392-49F1-8FDA-F5927B72FA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66" y="4369251"/>
            <a:ext cx="379521" cy="379521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BB8D81FF-CC09-435E-A0CB-BA04445043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66" y="5289199"/>
            <a:ext cx="379521" cy="379521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377137FB-1539-4A13-91E0-4C36A18560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66" y="6209147"/>
            <a:ext cx="379521" cy="379521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05A0DD3A-F015-457F-923D-6E08FC9A02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63" y="3449303"/>
            <a:ext cx="379521" cy="379521"/>
          </a:xfrm>
          <a:prstGeom prst="rect">
            <a:avLst/>
          </a:prstGeom>
        </p:spPr>
      </p:pic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0464E95A-4400-4B0F-A91A-BDE3B3427783}"/>
              </a:ext>
            </a:extLst>
          </p:cNvPr>
          <p:cNvCxnSpPr>
            <a:stCxn id="151" idx="2"/>
            <a:endCxn id="148" idx="0"/>
          </p:cNvCxnSpPr>
          <p:nvPr/>
        </p:nvCxnSpPr>
        <p:spPr>
          <a:xfrm>
            <a:off x="7490324" y="3828824"/>
            <a:ext cx="3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5751B3FA-A374-41AA-91C9-24E1EB266C59}"/>
              </a:ext>
            </a:extLst>
          </p:cNvPr>
          <p:cNvCxnSpPr>
            <a:stCxn id="148" idx="2"/>
            <a:endCxn id="149" idx="0"/>
          </p:cNvCxnSpPr>
          <p:nvPr/>
        </p:nvCxnSpPr>
        <p:spPr>
          <a:xfrm>
            <a:off x="7490327" y="4748772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EA22232-276D-40E7-8901-ADD6A9EDF2F3}"/>
              </a:ext>
            </a:extLst>
          </p:cNvPr>
          <p:cNvCxnSpPr>
            <a:stCxn id="149" idx="2"/>
            <a:endCxn id="150" idx="0"/>
          </p:cNvCxnSpPr>
          <p:nvPr/>
        </p:nvCxnSpPr>
        <p:spPr>
          <a:xfrm>
            <a:off x="7490327" y="5668720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图片 154">
            <a:extLst>
              <a:ext uri="{FF2B5EF4-FFF2-40B4-BE49-F238E27FC236}">
                <a16:creationId xmlns:a16="http://schemas.microsoft.com/office/drawing/2014/main" id="{7646B446-8A61-478F-8F41-AA17DAF59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62" y="4369250"/>
            <a:ext cx="379521" cy="379521"/>
          </a:xfrm>
          <a:prstGeom prst="rect">
            <a:avLst/>
          </a:prstGeom>
        </p:spPr>
      </p:pic>
      <p:pic>
        <p:nvPicPr>
          <p:cNvPr id="156" name="图片 155">
            <a:extLst>
              <a:ext uri="{FF2B5EF4-FFF2-40B4-BE49-F238E27FC236}">
                <a16:creationId xmlns:a16="http://schemas.microsoft.com/office/drawing/2014/main" id="{1B8D01D6-CFDF-419D-85A2-29950767C3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62" y="5289198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45923456-02EB-4E07-953F-961C0E264F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62" y="6209146"/>
            <a:ext cx="379521" cy="379521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CD2FF5BB-7827-4073-84DA-8F25B5E641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59" y="3449302"/>
            <a:ext cx="379521" cy="379521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275D443E-C8FF-4B33-8675-DE8D9576BB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13" y="4179489"/>
            <a:ext cx="379521" cy="379521"/>
          </a:xfrm>
          <a:prstGeom prst="rect">
            <a:avLst/>
          </a:prstGeom>
        </p:spPr>
      </p:pic>
      <p:pic>
        <p:nvPicPr>
          <p:cNvPr id="160" name="图片 159">
            <a:extLst>
              <a:ext uri="{FF2B5EF4-FFF2-40B4-BE49-F238E27FC236}">
                <a16:creationId xmlns:a16="http://schemas.microsoft.com/office/drawing/2014/main" id="{F2F73268-74E6-47D1-86AC-396F85A92C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13" y="5099437"/>
            <a:ext cx="379521" cy="379521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AFD94E6C-1E0C-44F2-9295-4524BB74AB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13" y="6019385"/>
            <a:ext cx="379521" cy="379521"/>
          </a:xfrm>
          <a:prstGeom prst="rect">
            <a:avLst/>
          </a:prstGeom>
        </p:spPr>
      </p:pic>
      <p:pic>
        <p:nvPicPr>
          <p:cNvPr id="162" name="图片 161">
            <a:extLst>
              <a:ext uri="{FF2B5EF4-FFF2-40B4-BE49-F238E27FC236}">
                <a16:creationId xmlns:a16="http://schemas.microsoft.com/office/drawing/2014/main" id="{91191A60-DBED-42C8-80EC-A8302C19E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10" y="3259541"/>
            <a:ext cx="379521" cy="379521"/>
          </a:xfrm>
          <a:prstGeom prst="rect">
            <a:avLst/>
          </a:prstGeom>
        </p:spPr>
      </p:pic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3B1DD182-B94C-45B3-913E-B3FE6227859D}"/>
              </a:ext>
            </a:extLst>
          </p:cNvPr>
          <p:cNvCxnSpPr>
            <a:stCxn id="162" idx="2"/>
            <a:endCxn id="159" idx="0"/>
          </p:cNvCxnSpPr>
          <p:nvPr/>
        </p:nvCxnSpPr>
        <p:spPr>
          <a:xfrm>
            <a:off x="8459471" y="3639062"/>
            <a:ext cx="3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C2AB87B7-4DD8-4B80-8798-54019A147706}"/>
              </a:ext>
            </a:extLst>
          </p:cNvPr>
          <p:cNvCxnSpPr>
            <a:stCxn id="159" idx="2"/>
            <a:endCxn id="160" idx="0"/>
          </p:cNvCxnSpPr>
          <p:nvPr/>
        </p:nvCxnSpPr>
        <p:spPr>
          <a:xfrm>
            <a:off x="8459474" y="4559010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0EF55E5-62AF-4785-B6A8-055E368D7CBA}"/>
              </a:ext>
            </a:extLst>
          </p:cNvPr>
          <p:cNvCxnSpPr>
            <a:stCxn id="160" idx="2"/>
            <a:endCxn id="161" idx="0"/>
          </p:cNvCxnSpPr>
          <p:nvPr/>
        </p:nvCxnSpPr>
        <p:spPr>
          <a:xfrm>
            <a:off x="8459474" y="5478958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CAFD52BF-430D-49D9-9414-322EDC6008BF}"/>
              </a:ext>
            </a:extLst>
          </p:cNvPr>
          <p:cNvCxnSpPr>
            <a:stCxn id="162" idx="3"/>
            <a:endCxn id="158" idx="1"/>
          </p:cNvCxnSpPr>
          <p:nvPr/>
        </p:nvCxnSpPr>
        <p:spPr>
          <a:xfrm>
            <a:off x="8649231" y="3449302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62B1D863-DCA5-47D1-BB43-3DD96AD2146D}"/>
              </a:ext>
            </a:extLst>
          </p:cNvPr>
          <p:cNvCxnSpPr>
            <a:stCxn id="159" idx="3"/>
            <a:endCxn id="155" idx="1"/>
          </p:cNvCxnSpPr>
          <p:nvPr/>
        </p:nvCxnSpPr>
        <p:spPr>
          <a:xfrm>
            <a:off x="8649234" y="4369250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AFA88371-0F44-45F4-A693-DD0A8F07B3E8}"/>
              </a:ext>
            </a:extLst>
          </p:cNvPr>
          <p:cNvCxnSpPr>
            <a:cxnSpLocks/>
            <a:stCxn id="160" idx="3"/>
            <a:endCxn id="156" idx="1"/>
          </p:cNvCxnSpPr>
          <p:nvPr/>
        </p:nvCxnSpPr>
        <p:spPr>
          <a:xfrm>
            <a:off x="8649234" y="5289198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6909A058-1098-48E7-ABED-05263F0E2673}"/>
              </a:ext>
            </a:extLst>
          </p:cNvPr>
          <p:cNvCxnSpPr>
            <a:stCxn id="161" idx="3"/>
            <a:endCxn id="157" idx="1"/>
          </p:cNvCxnSpPr>
          <p:nvPr/>
        </p:nvCxnSpPr>
        <p:spPr>
          <a:xfrm>
            <a:off x="8649234" y="6209146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D3FF894B-4D92-4368-80B8-5BE92A3B57B5}"/>
              </a:ext>
            </a:extLst>
          </p:cNvPr>
          <p:cNvCxnSpPr>
            <a:stCxn id="158" idx="2"/>
            <a:endCxn id="155" idx="0"/>
          </p:cNvCxnSpPr>
          <p:nvPr/>
        </p:nvCxnSpPr>
        <p:spPr>
          <a:xfrm>
            <a:off x="9428620" y="3828823"/>
            <a:ext cx="3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82EE1F85-0CA1-44E0-8C90-810CBDD4AFFA}"/>
              </a:ext>
            </a:extLst>
          </p:cNvPr>
          <p:cNvCxnSpPr>
            <a:cxnSpLocks/>
            <a:stCxn id="155" idx="2"/>
            <a:endCxn id="156" idx="0"/>
          </p:cNvCxnSpPr>
          <p:nvPr/>
        </p:nvCxnSpPr>
        <p:spPr>
          <a:xfrm>
            <a:off x="9428623" y="4748771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C2D84C7B-9A08-4029-B0C2-17968B11DC3D}"/>
              </a:ext>
            </a:extLst>
          </p:cNvPr>
          <p:cNvCxnSpPr>
            <a:cxnSpLocks/>
            <a:stCxn id="156" idx="2"/>
            <a:endCxn id="157" idx="0"/>
          </p:cNvCxnSpPr>
          <p:nvPr/>
        </p:nvCxnSpPr>
        <p:spPr>
          <a:xfrm>
            <a:off x="9428623" y="5668719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图片 172">
            <a:extLst>
              <a:ext uri="{FF2B5EF4-FFF2-40B4-BE49-F238E27FC236}">
                <a16:creationId xmlns:a16="http://schemas.microsoft.com/office/drawing/2014/main" id="{EDC05BD8-C7FB-4C4B-A0E0-D6F3ABAAFA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009" y="4179488"/>
            <a:ext cx="379521" cy="379521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6AFB9680-E2BF-4828-A9C5-F784F32C50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009" y="5099436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E700C389-C78E-452D-8070-4B4C388F07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009" y="6019384"/>
            <a:ext cx="379521" cy="379521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15A51EB8-F03B-4BB9-8DC0-C87471688A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006" y="3259540"/>
            <a:ext cx="379521" cy="379521"/>
          </a:xfrm>
          <a:prstGeom prst="rect">
            <a:avLst/>
          </a:prstGeom>
        </p:spPr>
      </p:pic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35630D29-F5C2-43C6-89DA-549BB5D740B7}"/>
              </a:ext>
            </a:extLst>
          </p:cNvPr>
          <p:cNvCxnSpPr>
            <a:stCxn id="176" idx="2"/>
            <a:endCxn id="173" idx="0"/>
          </p:cNvCxnSpPr>
          <p:nvPr/>
        </p:nvCxnSpPr>
        <p:spPr>
          <a:xfrm>
            <a:off x="10397767" y="3639061"/>
            <a:ext cx="3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3E21F0B1-7736-4BDA-9C75-42DD7770D70A}"/>
              </a:ext>
            </a:extLst>
          </p:cNvPr>
          <p:cNvCxnSpPr>
            <a:stCxn id="173" idx="2"/>
            <a:endCxn id="174" idx="0"/>
          </p:cNvCxnSpPr>
          <p:nvPr/>
        </p:nvCxnSpPr>
        <p:spPr>
          <a:xfrm>
            <a:off x="10397770" y="4559009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4E9015AD-72F0-4A78-A5EC-E1DD57E936B7}"/>
              </a:ext>
            </a:extLst>
          </p:cNvPr>
          <p:cNvCxnSpPr>
            <a:stCxn id="174" idx="2"/>
            <a:endCxn id="175" idx="0"/>
          </p:cNvCxnSpPr>
          <p:nvPr/>
        </p:nvCxnSpPr>
        <p:spPr>
          <a:xfrm>
            <a:off x="10397770" y="5478957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2BE08760-E65B-49B9-8E40-A5161F140BE5}"/>
              </a:ext>
            </a:extLst>
          </p:cNvPr>
          <p:cNvCxnSpPr>
            <a:stCxn id="151" idx="3"/>
            <a:endCxn id="162" idx="1"/>
          </p:cNvCxnSpPr>
          <p:nvPr/>
        </p:nvCxnSpPr>
        <p:spPr>
          <a:xfrm flipV="1">
            <a:off x="7680084" y="3449302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09F1254B-1815-4688-BB10-236603B875F1}"/>
              </a:ext>
            </a:extLst>
          </p:cNvPr>
          <p:cNvCxnSpPr>
            <a:stCxn id="148" idx="3"/>
            <a:endCxn id="159" idx="1"/>
          </p:cNvCxnSpPr>
          <p:nvPr/>
        </p:nvCxnSpPr>
        <p:spPr>
          <a:xfrm flipV="1">
            <a:off x="7680087" y="4369250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7B8E8F4-7E93-4DDC-A52D-6CE014AD39D2}"/>
              </a:ext>
            </a:extLst>
          </p:cNvPr>
          <p:cNvCxnSpPr>
            <a:stCxn id="149" idx="3"/>
            <a:endCxn id="160" idx="1"/>
          </p:cNvCxnSpPr>
          <p:nvPr/>
        </p:nvCxnSpPr>
        <p:spPr>
          <a:xfrm flipV="1">
            <a:off x="7680087" y="5289198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6926E2F2-F547-4C4A-A923-D245B5BDF69A}"/>
              </a:ext>
            </a:extLst>
          </p:cNvPr>
          <p:cNvCxnSpPr>
            <a:stCxn id="150" idx="3"/>
            <a:endCxn id="161" idx="1"/>
          </p:cNvCxnSpPr>
          <p:nvPr/>
        </p:nvCxnSpPr>
        <p:spPr>
          <a:xfrm flipV="1">
            <a:off x="7680087" y="6209146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46427B1-EF03-413D-B086-CE921702D867}"/>
              </a:ext>
            </a:extLst>
          </p:cNvPr>
          <p:cNvCxnSpPr>
            <a:stCxn id="158" idx="3"/>
            <a:endCxn id="176" idx="1"/>
          </p:cNvCxnSpPr>
          <p:nvPr/>
        </p:nvCxnSpPr>
        <p:spPr>
          <a:xfrm flipV="1">
            <a:off x="9618380" y="3449301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B51E537A-EF09-4E13-BE28-22A5AE181981}"/>
              </a:ext>
            </a:extLst>
          </p:cNvPr>
          <p:cNvCxnSpPr>
            <a:stCxn id="155" idx="3"/>
            <a:endCxn id="173" idx="1"/>
          </p:cNvCxnSpPr>
          <p:nvPr/>
        </p:nvCxnSpPr>
        <p:spPr>
          <a:xfrm flipV="1">
            <a:off x="9618383" y="4369249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6358E38B-F1D1-4031-9B02-4710B898957F}"/>
              </a:ext>
            </a:extLst>
          </p:cNvPr>
          <p:cNvCxnSpPr>
            <a:cxnSpLocks/>
          </p:cNvCxnSpPr>
          <p:nvPr/>
        </p:nvCxnSpPr>
        <p:spPr>
          <a:xfrm flipV="1">
            <a:off x="9618380" y="5249966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B3BFF544-5391-49F3-BE2A-9C8E0FE6E347}"/>
              </a:ext>
            </a:extLst>
          </p:cNvPr>
          <p:cNvCxnSpPr>
            <a:stCxn id="157" idx="3"/>
            <a:endCxn id="175" idx="1"/>
          </p:cNvCxnSpPr>
          <p:nvPr/>
        </p:nvCxnSpPr>
        <p:spPr>
          <a:xfrm flipV="1">
            <a:off x="9618383" y="6209145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CB946DE-72B2-4AD7-8E33-BA8D0D29E392}"/>
              </a:ext>
            </a:extLst>
          </p:cNvPr>
          <p:cNvCxnSpPr/>
          <p:nvPr/>
        </p:nvCxnSpPr>
        <p:spPr>
          <a:xfrm flipV="1">
            <a:off x="9544050" y="3869049"/>
            <a:ext cx="0" cy="459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3DDCADF-8F55-4455-B306-EDE29E1AD445}"/>
              </a:ext>
            </a:extLst>
          </p:cNvPr>
          <p:cNvCxnSpPr>
            <a:cxnSpLocks/>
          </p:cNvCxnSpPr>
          <p:nvPr/>
        </p:nvCxnSpPr>
        <p:spPr>
          <a:xfrm flipH="1" flipV="1">
            <a:off x="8667715" y="4231757"/>
            <a:ext cx="531911" cy="202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350D36F-13ED-42FF-AC1A-6B77CD19D044}"/>
              </a:ext>
            </a:extLst>
          </p:cNvPr>
          <p:cNvCxnSpPr>
            <a:cxnSpLocks/>
          </p:cNvCxnSpPr>
          <p:nvPr/>
        </p:nvCxnSpPr>
        <p:spPr>
          <a:xfrm flipV="1">
            <a:off x="9664217" y="4274215"/>
            <a:ext cx="458156" cy="165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2151E47A-490D-464B-8415-16E736363682}"/>
              </a:ext>
            </a:extLst>
          </p:cNvPr>
          <p:cNvCxnSpPr>
            <a:cxnSpLocks/>
          </p:cNvCxnSpPr>
          <p:nvPr/>
        </p:nvCxnSpPr>
        <p:spPr>
          <a:xfrm flipV="1">
            <a:off x="8270502" y="4544439"/>
            <a:ext cx="0" cy="474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8A0C78C1-8372-4EEE-8FA5-BECB2EB11E6C}"/>
              </a:ext>
            </a:extLst>
          </p:cNvPr>
          <p:cNvCxnSpPr>
            <a:cxnSpLocks/>
          </p:cNvCxnSpPr>
          <p:nvPr/>
        </p:nvCxnSpPr>
        <p:spPr>
          <a:xfrm flipH="1">
            <a:off x="7772649" y="5180142"/>
            <a:ext cx="448005" cy="173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5EF58940-89F2-4FD8-8AD8-74A7B6A43687}"/>
              </a:ext>
            </a:extLst>
          </p:cNvPr>
          <p:cNvCxnSpPr>
            <a:cxnSpLocks/>
          </p:cNvCxnSpPr>
          <p:nvPr/>
        </p:nvCxnSpPr>
        <p:spPr>
          <a:xfrm>
            <a:off x="8269709" y="5456853"/>
            <a:ext cx="13290" cy="479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5CFF04EA-26F6-4414-8806-B73790BB51EC}"/>
                  </a:ext>
                </a:extLst>
              </p:cNvPr>
              <p:cNvSpPr txBox="1"/>
              <p:nvPr/>
            </p:nvSpPr>
            <p:spPr>
              <a:xfrm>
                <a:off x="9586417" y="4567363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5CFF04EA-26F6-4414-8806-B73790BB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417" y="4567363"/>
                <a:ext cx="201016" cy="276999"/>
              </a:xfrm>
              <a:prstGeom prst="rect">
                <a:avLst/>
              </a:prstGeom>
              <a:blipFill>
                <a:blip r:embed="rId9"/>
                <a:stretch>
                  <a:fillRect l="-3030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058E3A5E-F260-4CC2-8B22-A6AD2D5EDF2D}"/>
                  </a:ext>
                </a:extLst>
              </p:cNvPr>
              <p:cNvSpPr txBox="1"/>
              <p:nvPr/>
            </p:nvSpPr>
            <p:spPr>
              <a:xfrm>
                <a:off x="8476421" y="4899862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058E3A5E-F260-4CC2-8B22-A6AD2D5ED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21" y="4899862"/>
                <a:ext cx="211405" cy="276999"/>
              </a:xfrm>
              <a:prstGeom prst="rect">
                <a:avLst/>
              </a:prstGeom>
              <a:blipFill>
                <a:blip r:embed="rId10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2C980F29-6CF7-4E79-819E-8843F0D07B86}"/>
                  </a:ext>
                </a:extLst>
              </p:cNvPr>
              <p:cNvSpPr txBox="1"/>
              <p:nvPr/>
            </p:nvSpPr>
            <p:spPr>
              <a:xfrm>
                <a:off x="9579716" y="5369902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2C980F29-6CF7-4E79-819E-8843F0D0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16" y="5369902"/>
                <a:ext cx="165045" cy="276999"/>
              </a:xfrm>
              <a:prstGeom prst="rect">
                <a:avLst/>
              </a:prstGeom>
              <a:blipFill>
                <a:blip r:embed="rId1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B27005D-6822-4614-91C1-B59A99270643}"/>
                  </a:ext>
                </a:extLst>
              </p:cNvPr>
              <p:cNvSpPr txBox="1"/>
              <p:nvPr/>
            </p:nvSpPr>
            <p:spPr>
              <a:xfrm>
                <a:off x="8160221" y="3939765"/>
                <a:ext cx="200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B27005D-6822-4614-91C1-B59A99270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221" y="3939765"/>
                <a:ext cx="200888" cy="276999"/>
              </a:xfrm>
              <a:prstGeom prst="rect">
                <a:avLst/>
              </a:prstGeom>
              <a:blipFill>
                <a:blip r:embed="rId12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文本框 197">
            <a:extLst>
              <a:ext uri="{FF2B5EF4-FFF2-40B4-BE49-F238E27FC236}">
                <a16:creationId xmlns:a16="http://schemas.microsoft.com/office/drawing/2014/main" id="{94A1669B-F4EC-4CC4-A9F4-883C17E5797F}"/>
              </a:ext>
            </a:extLst>
          </p:cNvPr>
          <p:cNvSpPr txBox="1"/>
          <p:nvPr/>
        </p:nvSpPr>
        <p:spPr>
          <a:xfrm>
            <a:off x="8269709" y="2977193"/>
            <a:ext cx="149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本机制所提算法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0D2C475D-8419-4FB2-B4E2-90F308DA0C0C}"/>
              </a:ext>
            </a:extLst>
          </p:cNvPr>
          <p:cNvSpPr txBox="1"/>
          <p:nvPr/>
        </p:nvSpPr>
        <p:spPr>
          <a:xfrm>
            <a:off x="288131" y="6596103"/>
            <a:ext cx="116157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[1]Chen Q, Yang L, Guo D, et al. LEO Satellite Networks: When Do All Shortest Distance Paths Belong to Minimum Hop Path Set?[J]. IEEE Transactions on Aerospace and Electronic Systems, 2022, 58(4): 3730-3734.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757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4CED8562-5778-48CA-9E67-58C2E592DDA8}"/>
              </a:ext>
            </a:extLst>
          </p:cNvPr>
          <p:cNvGrpSpPr/>
          <p:nvPr/>
        </p:nvGrpSpPr>
        <p:grpSpPr>
          <a:xfrm>
            <a:off x="6214820" y="984804"/>
            <a:ext cx="5969432" cy="5785587"/>
            <a:chOff x="6266076" y="793047"/>
            <a:chExt cx="5734566" cy="5600268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C44C395E-DD72-47A5-AEB9-DFBA58F9A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6076" y="793047"/>
              <a:ext cx="5734566" cy="5600268"/>
            </a:xfrm>
            <a:prstGeom prst="rect">
              <a:avLst/>
            </a:prstGeom>
          </p:spPr>
        </p:pic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4C8D606C-12EF-4A33-90AC-28A145A11F41}"/>
                </a:ext>
              </a:extLst>
            </p:cNvPr>
            <p:cNvGrpSpPr/>
            <p:nvPr/>
          </p:nvGrpSpPr>
          <p:grpSpPr>
            <a:xfrm>
              <a:off x="6981788" y="1240659"/>
              <a:ext cx="3370893" cy="2008290"/>
              <a:chOff x="6416184" y="1298178"/>
              <a:chExt cx="3370893" cy="20082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D2A3120-69FD-4F04-B4D3-8630970FF5B3}"/>
                      </a:ext>
                    </a:extLst>
                  </p:cNvPr>
                  <p:cNvSpPr txBox="1"/>
                  <p:nvPr/>
                </p:nvSpPr>
                <p:spPr>
                  <a:xfrm>
                    <a:off x="6804654" y="1611987"/>
                    <a:ext cx="1231998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基于广度优先搜索的算法</a:t>
                    </a:r>
                    <a:endParaRPr lang="en-US" altLang="zh-CN" sz="1400" b="0" i="1" dirty="0">
                      <a:latin typeface="Cambria Math" panose="02040503050406030204" pitchFamily="18" charset="0"/>
                      <a:ea typeface="微软雅黑" panose="020B0503020204020204" pitchFamily="34" charset="-122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D2A3120-69FD-4F04-B4D3-8630970FF5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4654" y="1611987"/>
                    <a:ext cx="1231998" cy="73866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6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AD2A874-6F07-4296-A039-FDA627530FA7}"/>
                      </a:ext>
                    </a:extLst>
                  </p:cNvPr>
                  <p:cNvSpPr txBox="1"/>
                  <p:nvPr/>
                </p:nvSpPr>
                <p:spPr>
                  <a:xfrm>
                    <a:off x="6416184" y="2346340"/>
                    <a:ext cx="1231998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基于目的卫星位置的算法</a:t>
                    </a:r>
                    <a:endParaRPr lang="en-US" altLang="zh-CN" sz="1400" b="0" i="1" dirty="0">
                      <a:latin typeface="Cambria Math" panose="02040503050406030204" pitchFamily="18" charset="0"/>
                      <a:ea typeface="微软雅黑" panose="020B0503020204020204" pitchFamily="34" charset="-122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AD2A874-6F07-4296-A039-FDA627530F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6184" y="2346340"/>
                    <a:ext cx="1231998" cy="7386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2B0C6B10-A423-4206-99E0-CDD876D7DDAA}"/>
                      </a:ext>
                    </a:extLst>
                  </p:cNvPr>
                  <p:cNvSpPr txBox="1"/>
                  <p:nvPr/>
                </p:nvSpPr>
                <p:spPr>
                  <a:xfrm>
                    <a:off x="8483618" y="1298178"/>
                    <a:ext cx="123712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Dijkstra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[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𝑀𝑁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)]</m:t>
                          </m:r>
                        </m:oMath>
                      </m:oMathPara>
                    </a14:m>
                    <a:endPara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2B0C6B10-A423-4206-99E0-CDD876D7DD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3618" y="1298178"/>
                    <a:ext cx="123712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24" r="-6161" b="-22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06A696E6-5447-40BC-B492-B5121D782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8863" y="1892556"/>
                <a:ext cx="564755" cy="202525"/>
              </a:xfrm>
              <a:prstGeom prst="straightConnector1">
                <a:avLst/>
              </a:prstGeom>
              <a:ln w="762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C699E356-048A-4155-9539-C22210633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9994" y="2980192"/>
                <a:ext cx="239064" cy="326276"/>
              </a:xfrm>
              <a:prstGeom prst="straightConnector1">
                <a:avLst/>
              </a:prstGeom>
              <a:ln w="762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BD33FE59-7417-460D-A8B5-12CC1332AD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9119" y="1450001"/>
                <a:ext cx="317958" cy="54844"/>
              </a:xfrm>
              <a:prstGeom prst="straightConnector1">
                <a:avLst/>
              </a:prstGeom>
              <a:ln w="762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9468678" cy="897194"/>
          </a:xfrm>
        </p:spPr>
        <p:txBody>
          <a:bodyPr>
            <a:normAutofit/>
          </a:bodyPr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3177BDC-46C0-4FCD-ACFA-70CD4422C4EC}"/>
              </a:ext>
            </a:extLst>
          </p:cNvPr>
          <p:cNvSpPr txBox="1"/>
          <p:nvPr/>
        </p:nvSpPr>
        <p:spPr>
          <a:xfrm>
            <a:off x="103657" y="1023266"/>
            <a:ext cx="5826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不同算法的路由表计算耗时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F0932E4-81EF-4227-B210-F2DD8F875DBA}"/>
                  </a:ext>
                </a:extLst>
              </p:cNvPr>
              <p:cNvSpPr txBox="1"/>
              <p:nvPr/>
            </p:nvSpPr>
            <p:spPr>
              <a:xfrm>
                <a:off x="102405" y="1537404"/>
                <a:ext cx="6059319" cy="224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00150" lvl="2" indent="-28575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基线方法：堆优化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Dijkstra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算法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(OSPF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使用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1200150" lvl="2" indent="-28575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实验设置：星座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15×15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，链路故障率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15%</a:t>
                </a:r>
              </a:p>
              <a:p>
                <a:pPr marL="1200150" lvl="2" indent="-28575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计算路由表分两步：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2000" lvl="3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由目的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IP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计算下一跳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IP(</a:t>
                </a:r>
                <a:r>
                  <a:rPr lang="zh-CN" altLang="en-US" sz="2000" b="1" dirty="0">
                    <a:solidFill>
                      <a:srgbClr val="FF7D0A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纯计算耗时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1602000" lvl="3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建立路由表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 dirty="0">
                    <a:solidFill>
                      <a:srgbClr val="1E76B4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其他耗时</a:t>
                </a:r>
                <a:r>
                  <a:rPr lang="en-US" altLang="zh-CN" sz="2000" b="1" dirty="0">
                    <a:solidFill>
                      <a:srgbClr val="1E76B4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000" b="1" dirty="0">
                    <a:solidFill>
                      <a:srgbClr val="1E76B4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将路由表项按树状结构组织为路由表的耗时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F0932E4-81EF-4227-B210-F2DD8F87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5" y="1537404"/>
                <a:ext cx="6059319" cy="2249911"/>
              </a:xfrm>
              <a:prstGeom prst="rect">
                <a:avLst/>
              </a:prstGeom>
              <a:blipFill>
                <a:blip r:embed="rId7"/>
                <a:stretch>
                  <a:fillRect t="-1897" r="-704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9D3437-C6AA-4CF4-B323-0304E8077CFF}"/>
              </a:ext>
            </a:extLst>
          </p:cNvPr>
          <p:cNvCxnSpPr>
            <a:cxnSpLocks/>
          </p:cNvCxnSpPr>
          <p:nvPr/>
        </p:nvCxnSpPr>
        <p:spPr>
          <a:xfrm>
            <a:off x="10319154" y="3293182"/>
            <a:ext cx="0" cy="93183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DA3F8F-7CED-4841-A60C-07EC487E60C4}"/>
              </a:ext>
            </a:extLst>
          </p:cNvPr>
          <p:cNvCxnSpPr>
            <a:cxnSpLocks/>
          </p:cNvCxnSpPr>
          <p:nvPr/>
        </p:nvCxnSpPr>
        <p:spPr>
          <a:xfrm>
            <a:off x="10228576" y="3293182"/>
            <a:ext cx="2319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7A9E142-2E01-4349-9969-F14E95E31D9F}"/>
              </a:ext>
            </a:extLst>
          </p:cNvPr>
          <p:cNvCxnSpPr>
            <a:cxnSpLocks/>
          </p:cNvCxnSpPr>
          <p:nvPr/>
        </p:nvCxnSpPr>
        <p:spPr>
          <a:xfrm>
            <a:off x="10159520" y="4225015"/>
            <a:ext cx="2319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92C6F7C-E37C-4780-B12B-50679FF32ABD}"/>
              </a:ext>
            </a:extLst>
          </p:cNvPr>
          <p:cNvSpPr txBox="1"/>
          <p:nvPr/>
        </p:nvSpPr>
        <p:spPr>
          <a:xfrm>
            <a:off x="10275487" y="3521975"/>
            <a:ext cx="883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-30%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EAC57E-E8D6-4F4A-9C2C-DE3A9A8FE53C}"/>
              </a:ext>
            </a:extLst>
          </p:cNvPr>
          <p:cNvSpPr txBox="1"/>
          <p:nvPr/>
        </p:nvSpPr>
        <p:spPr>
          <a:xfrm>
            <a:off x="103657" y="3732400"/>
            <a:ext cx="507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25033E-2DC8-4D24-A948-9C10DE002D69}"/>
              </a:ext>
            </a:extLst>
          </p:cNvPr>
          <p:cNvSpPr txBox="1"/>
          <p:nvPr/>
        </p:nvSpPr>
        <p:spPr>
          <a:xfrm>
            <a:off x="102405" y="4218993"/>
            <a:ext cx="6059324" cy="2134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914400">
              <a:lnSpc>
                <a:spcPct val="110000"/>
              </a:lnSpc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相比基线方法，广度优先搜索算法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纯计算耗时减少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30%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，其他耗时基本一致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 defTabSz="914400">
              <a:lnSpc>
                <a:spcPct val="110000"/>
              </a:lnSpc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相比基线方法，基于目的卫星位置的算法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纯计算耗时减少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99%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、其他耗时增加、总耗时降低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，因为该算法会得出多个候选下一条，路由表规模大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52A329-682D-4DC0-9910-7E33BCC3E86D}"/>
              </a:ext>
            </a:extLst>
          </p:cNvPr>
          <p:cNvSpPr/>
          <p:nvPr/>
        </p:nvSpPr>
        <p:spPr>
          <a:xfrm>
            <a:off x="0" y="6005805"/>
            <a:ext cx="12192000" cy="769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两种新的路由表计算方法加速了路由表计算过程</a:t>
            </a:r>
          </a:p>
        </p:txBody>
      </p:sp>
    </p:spTree>
    <p:extLst>
      <p:ext uri="{BB962C8B-B14F-4D97-AF65-F5344CB8AC3E}">
        <p14:creationId xmlns:p14="http://schemas.microsoft.com/office/powerpoint/2010/main" val="26282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CFD7FB-BB7C-4484-918A-3B801B924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622" y="1020519"/>
            <a:ext cx="6268378" cy="57498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62E1D9A-C49D-48D9-83A0-615EFB16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1F56A-2E63-4305-8577-E7024F3E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E3F711-2E60-4423-8A5E-9DB15E2F09A7}"/>
              </a:ext>
            </a:extLst>
          </p:cNvPr>
          <p:cNvSpPr txBox="1"/>
          <p:nvPr/>
        </p:nvSpPr>
        <p:spPr>
          <a:xfrm>
            <a:off x="103657" y="1023266"/>
            <a:ext cx="5826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不同算法的传输性能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985ED7F-D5A9-4AE9-BE68-561FA9382E13}"/>
                  </a:ext>
                </a:extLst>
              </p:cNvPr>
              <p:cNvSpPr txBox="1"/>
              <p:nvPr/>
            </p:nvSpPr>
            <p:spPr>
              <a:xfrm>
                <a:off x="102405" y="1537404"/>
                <a:ext cx="6059319" cy="1157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00150" lvl="2" indent="-28575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基线方法：堆优化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Dijkstra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算法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(OSPF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使用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1200150" lvl="2" indent="-28575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实验设置：星座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15×15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，链路故障率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15%</a:t>
                </a:r>
              </a:p>
              <a:p>
                <a:pPr marL="1200150" lvl="2" indent="-28575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评价指标：端到端时延、丢包率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985ED7F-D5A9-4AE9-BE68-561FA9382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5" y="1537404"/>
                <a:ext cx="6059319" cy="1157305"/>
              </a:xfrm>
              <a:prstGeom prst="rect">
                <a:avLst/>
              </a:prstGeom>
              <a:blipFill>
                <a:blip r:embed="rId3"/>
                <a:stretch>
                  <a:fillRect t="-3684" r="-704"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1259387E-44EC-4C4B-A240-1265D29D7594}"/>
              </a:ext>
            </a:extLst>
          </p:cNvPr>
          <p:cNvSpPr txBox="1"/>
          <p:nvPr/>
        </p:nvSpPr>
        <p:spPr>
          <a:xfrm>
            <a:off x="103657" y="2802507"/>
            <a:ext cx="507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E132C2-0AFA-48C1-9CC7-0C6AACD80F92}"/>
              </a:ext>
            </a:extLst>
          </p:cNvPr>
          <p:cNvSpPr txBox="1"/>
          <p:nvPr/>
        </p:nvSpPr>
        <p:spPr>
          <a:xfrm>
            <a:off x="102405" y="3289100"/>
            <a:ext cx="6059324" cy="2850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914400">
              <a:lnSpc>
                <a:spcPct val="110000"/>
              </a:lnSpc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15%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的链路故障率下，三种方法的丢包率均较高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 defTabSz="914400">
              <a:lnSpc>
                <a:spcPct val="110000"/>
              </a:lnSpc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相比基线方法，广度优先搜索算法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丢包率约下降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12%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，端到端时延基本一致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，因为重计算路由表的耗时更短、结果相同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 defTabSz="914400">
              <a:lnSpc>
                <a:spcPct val="110000"/>
              </a:lnSpc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相比基线方法，基于目的卫星位置的算法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传输性能明显更差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，因为该算法属于静态方法，不能应对链路故障的情况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41749-7043-4595-8E1C-FD0C61D11480}"/>
              </a:ext>
            </a:extLst>
          </p:cNvPr>
          <p:cNvSpPr/>
          <p:nvPr/>
        </p:nvSpPr>
        <p:spPr>
          <a:xfrm>
            <a:off x="0" y="6005805"/>
            <a:ext cx="12192000" cy="769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广度优先搜索算法计算耗时短，且传输性能好，综合最优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C4FB54F-E8E3-43E0-A240-BA751B2CA5B4}"/>
              </a:ext>
            </a:extLst>
          </p:cNvPr>
          <p:cNvSpPr txBox="1"/>
          <p:nvPr/>
        </p:nvSpPr>
        <p:spPr>
          <a:xfrm>
            <a:off x="8745174" y="2388558"/>
            <a:ext cx="128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基于广度优先搜索的算法</a:t>
            </a:r>
            <a:endParaRPr lang="en-US" altLang="zh-CN" sz="1400" b="0" i="1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E78609-C535-47AB-9EDC-50BA9412110A}"/>
              </a:ext>
            </a:extLst>
          </p:cNvPr>
          <p:cNvSpPr txBox="1"/>
          <p:nvPr/>
        </p:nvSpPr>
        <p:spPr>
          <a:xfrm>
            <a:off x="8416583" y="1534459"/>
            <a:ext cx="1282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基于目的卫星位置的算法</a:t>
            </a:r>
            <a:endParaRPr lang="en-US" altLang="zh-CN" sz="1400" b="0" i="1" dirty="0">
              <a:latin typeface="Cambria Math" panose="0204050305040603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CCB91F8-127E-4A7D-9BFA-BFEEB37C676C}"/>
              </a:ext>
            </a:extLst>
          </p:cNvPr>
          <p:cNvSpPr txBox="1"/>
          <p:nvPr/>
        </p:nvSpPr>
        <p:spPr>
          <a:xfrm>
            <a:off x="10421211" y="2030437"/>
            <a:ext cx="128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8B54E7F-E87C-47FA-A300-2F3FDBFC0F2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143910" y="2911778"/>
            <a:ext cx="242492" cy="319619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3BB915-340B-45AC-B972-DA66A01DEEBD}"/>
              </a:ext>
            </a:extLst>
          </p:cNvPr>
          <p:cNvCxnSpPr>
            <a:cxnSpLocks/>
          </p:cNvCxnSpPr>
          <p:nvPr/>
        </p:nvCxnSpPr>
        <p:spPr>
          <a:xfrm flipH="1">
            <a:off x="8121927" y="1796069"/>
            <a:ext cx="518378" cy="38825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C4B4ABD-3E00-495A-8357-49F047BC894A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0911351" y="2338214"/>
            <a:ext cx="153754" cy="442916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94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63940"/>
            <a:ext cx="11241156" cy="5139154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研究背景与意义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研究内容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已完成的工作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/>
              <a:t>下一阶段计划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71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DFF79-EBFB-46B1-961B-3C5F83CA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下一阶段计划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322FB-A8E1-44F0-AD3B-20DEC93D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在容器模拟平台中寻找一个“合适”的链路故障率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完成毕业设计研究内容三的实验内容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25CE1-CA97-49BC-86F2-75B421AC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44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6CB8F28-DF95-49C6-BE94-5810E97F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963" y="1400586"/>
            <a:ext cx="10416073" cy="23876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谢谢！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B2733-C513-430C-810E-CFE6E1AB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4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63940"/>
            <a:ext cx="11241156" cy="5139154"/>
          </a:xfrm>
        </p:spPr>
        <p:txBody>
          <a:bodyPr/>
          <a:lstStyle/>
          <a:p>
            <a:r>
              <a:rPr lang="zh-CN" altLang="en-US" dirty="0"/>
              <a:t>研究背景与意义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已完成的工作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下一阶段计划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4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63940"/>
            <a:ext cx="11241156" cy="5139154"/>
          </a:xfrm>
        </p:spPr>
        <p:txBody>
          <a:bodyPr/>
          <a:lstStyle/>
          <a:p>
            <a:r>
              <a:rPr lang="zh-CN" altLang="en-US" dirty="0"/>
              <a:t>研究背景与意义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研究内容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已完成的工作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下一阶段计划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E43AE-6DBB-447A-900B-C3E0E301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C5676-9CE8-48E4-ABE1-E51B0184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919486"/>
            <a:ext cx="7407603" cy="5850904"/>
          </a:xfrm>
        </p:spPr>
        <p:txBody>
          <a:bodyPr>
            <a:normAutofit/>
          </a:bodyPr>
          <a:lstStyle/>
          <a:p>
            <a:r>
              <a:rPr lang="zh-CN" altLang="en-US" dirty="0"/>
              <a:t>低轨卫星网络路由面临的挑战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挑战</a:t>
            </a:r>
            <a:r>
              <a:rPr lang="en-US" altLang="zh-CN" dirty="0"/>
              <a:t>1-</a:t>
            </a:r>
            <a:r>
              <a:rPr lang="zh-CN" altLang="en-US" dirty="0"/>
              <a:t>拓扑动态性强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考虑到链路故障，星间链路状态更新频率较高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每次链路状态更新都需重计算路由表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挑战</a:t>
            </a:r>
            <a:r>
              <a:rPr lang="en-US" altLang="zh-CN" dirty="0"/>
              <a:t>2-</a:t>
            </a:r>
            <a:r>
              <a:rPr lang="zh-CN" altLang="en-US" dirty="0"/>
              <a:t>星座规模较大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>
                <a:solidFill>
                  <a:prstClr val="black"/>
                </a:solidFill>
              </a:rPr>
              <a:t>每次重计算路由表时的计算规模较大</a:t>
            </a:r>
            <a:endParaRPr lang="en-US" altLang="zh-CN" dirty="0">
              <a:solidFill>
                <a:prstClr val="black"/>
              </a:solidFill>
            </a:endParaRPr>
          </a:p>
          <a:p>
            <a:pPr lvl="2">
              <a:spcBef>
                <a:spcPts val="300"/>
              </a:spcBef>
            </a:pPr>
            <a:r>
              <a:rPr lang="zh-CN" altLang="en-US" dirty="0"/>
              <a:t>链路状态更新后，需要较长时间才能得到新路由表，且这段时间难以在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  <a:r>
              <a:rPr lang="zh-CN" altLang="en-US" dirty="0"/>
              <a:t>中仿真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>
                <a:solidFill>
                  <a:srgbClr val="C00000"/>
                </a:solidFill>
              </a:rPr>
              <a:t>最终影响传输性能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/>
              <a:t>低轨卫星网络的优势：拓扑形状可预测性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表现</a:t>
            </a:r>
            <a:r>
              <a:rPr lang="en-US" altLang="zh-CN" dirty="0"/>
              <a:t>1-</a:t>
            </a:r>
            <a:r>
              <a:rPr lang="zh-CN" altLang="en-US" dirty="0"/>
              <a:t>节点位置可预测性</a:t>
            </a:r>
            <a:endParaRPr lang="en-US" altLang="zh-CN" dirty="0"/>
          </a:p>
          <a:p>
            <a:pPr marL="914400" lvl="2" indent="0">
              <a:spcBef>
                <a:spcPts val="300"/>
              </a:spcBef>
              <a:buNone/>
            </a:pPr>
            <a:r>
              <a:rPr lang="zh-CN" altLang="en-US" dirty="0"/>
              <a:t>基于轨道参数可预测所有卫星的空间位置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表现</a:t>
            </a:r>
            <a:r>
              <a:rPr lang="en-US" altLang="zh-CN" dirty="0"/>
              <a:t>2-</a:t>
            </a:r>
            <a:r>
              <a:rPr lang="zh-CN" altLang="en-US" dirty="0"/>
              <a:t>邻接关系确定性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每颗卫星能且仅能与最多</a:t>
            </a:r>
            <a:r>
              <a:rPr lang="en-US" altLang="zh-CN" dirty="0"/>
              <a:t>4</a:t>
            </a:r>
            <a:r>
              <a:rPr lang="zh-CN" altLang="en-US" dirty="0"/>
              <a:t>个邻居卫星建立邻接关系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E013C-D816-4605-90FC-94C27681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ADCFF61-7F7D-41B1-B8A3-908770905440}"/>
              </a:ext>
            </a:extLst>
          </p:cNvPr>
          <p:cNvGrpSpPr/>
          <p:nvPr/>
        </p:nvGrpSpPr>
        <p:grpSpPr>
          <a:xfrm>
            <a:off x="7845701" y="1200899"/>
            <a:ext cx="3945294" cy="3916622"/>
            <a:chOff x="7292313" y="1351216"/>
            <a:chExt cx="3945294" cy="391662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652FAE5-30CD-42BA-89FF-37601B1C753C}"/>
                </a:ext>
              </a:extLst>
            </p:cNvPr>
            <p:cNvGrpSpPr/>
            <p:nvPr/>
          </p:nvGrpSpPr>
          <p:grpSpPr>
            <a:xfrm>
              <a:off x="7292313" y="1351216"/>
              <a:ext cx="3945294" cy="3916622"/>
              <a:chOff x="7677978" y="1624062"/>
              <a:chExt cx="3945294" cy="3916622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013A74C3-33EE-4D98-9995-432C8CB95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77978" y="1624062"/>
                <a:ext cx="3945294" cy="3916622"/>
              </a:xfrm>
              <a:prstGeom prst="rect">
                <a:avLst/>
              </a:prstGeom>
            </p:spPr>
          </p:pic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AE8A0A13-FA48-4CE8-8AB8-7D09E18E1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7514" y="3738563"/>
                <a:ext cx="123824" cy="80962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367B95B0-3174-4635-9DDB-1099AB3B0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6106" y="3609976"/>
                <a:ext cx="100013" cy="8713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3341132A-F54E-4A23-B06D-CE6C5C309D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6070" y="3248026"/>
                <a:ext cx="264318" cy="43100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E02F5535-45E2-40C9-8E4C-901AE1694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6106" y="3738563"/>
                <a:ext cx="154782" cy="43338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8D9C0C8-2917-4700-AE14-35BDC394D8C6}"/>
                </a:ext>
              </a:extLst>
            </p:cNvPr>
            <p:cNvSpPr/>
            <p:nvPr/>
          </p:nvSpPr>
          <p:spPr>
            <a:xfrm>
              <a:off x="8400469" y="1594427"/>
              <a:ext cx="1766306" cy="1227683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EDBE3A0-E329-4340-8321-82FB540F5574}"/>
              </a:ext>
            </a:extLst>
          </p:cNvPr>
          <p:cNvSpPr/>
          <p:nvPr/>
        </p:nvSpPr>
        <p:spPr>
          <a:xfrm>
            <a:off x="0" y="6005805"/>
            <a:ext cx="12192000" cy="769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需要优化路由表计算机制，加速计算过程</a:t>
            </a:r>
          </a:p>
        </p:txBody>
      </p:sp>
    </p:spTree>
    <p:extLst>
      <p:ext uri="{BB962C8B-B14F-4D97-AF65-F5344CB8AC3E}">
        <p14:creationId xmlns:p14="http://schemas.microsoft.com/office/powerpoint/2010/main" val="267760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63940"/>
            <a:ext cx="11241156" cy="5139154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研究背景与意义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已完成的工作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下一阶段计划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5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7EE3-838C-4AE0-A7A8-88DE148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研究内容与工作计划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5162B-91E2-4CAF-8D7B-24530A21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F00E014-64F2-4FC2-9096-1739E8E7FFC9}"/>
              </a:ext>
            </a:extLst>
          </p:cNvPr>
          <p:cNvSpPr/>
          <p:nvPr/>
        </p:nvSpPr>
        <p:spPr>
          <a:xfrm>
            <a:off x="2832911" y="998696"/>
            <a:ext cx="8303941" cy="370800"/>
          </a:xfrm>
          <a:prstGeom prst="roundRect">
            <a:avLst/>
          </a:prstGeom>
          <a:solidFill>
            <a:srgbClr val="98C0E4">
              <a:alpha val="49804"/>
            </a:srgbClr>
          </a:solidFill>
          <a:ln w="127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面向低轨卫星网络的轻量化链路状态路由协议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E4D14ED-38BE-4847-83D4-139558E7B2F3}"/>
              </a:ext>
            </a:extLst>
          </p:cNvPr>
          <p:cNvSpPr/>
          <p:nvPr/>
        </p:nvSpPr>
        <p:spPr>
          <a:xfrm>
            <a:off x="3084834" y="1674907"/>
            <a:ext cx="2675708" cy="947766"/>
          </a:xfrm>
          <a:prstGeom prst="roundRect">
            <a:avLst/>
          </a:prstGeom>
          <a:solidFill>
            <a:srgbClr val="D8EA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FDE9C4-41F2-4A63-A023-F75ACD305DDE}"/>
              </a:ext>
            </a:extLst>
          </p:cNvPr>
          <p:cNvSpPr txBox="1"/>
          <p:nvPr/>
        </p:nvSpPr>
        <p:spPr>
          <a:xfrm>
            <a:off x="3714878" y="1676307"/>
            <a:ext cx="135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存在挑战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C734C-5E78-4B9C-8D6D-4CE2960754B8}"/>
              </a:ext>
            </a:extLst>
          </p:cNvPr>
          <p:cNvSpPr/>
          <p:nvPr/>
        </p:nvSpPr>
        <p:spPr>
          <a:xfrm>
            <a:off x="3725956" y="2013127"/>
            <a:ext cx="1260000" cy="249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拓扑动态性强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BA4F40-58F8-425C-B92B-7CED90CE0A42}"/>
              </a:ext>
            </a:extLst>
          </p:cNvPr>
          <p:cNvSpPr/>
          <p:nvPr/>
        </p:nvSpPr>
        <p:spPr>
          <a:xfrm>
            <a:off x="3131575" y="2310668"/>
            <a:ext cx="1260000" cy="248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负载分布不均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3190A88-FE84-481A-B753-4D8ADEC7A0C1}"/>
              </a:ext>
            </a:extLst>
          </p:cNvPr>
          <p:cNvSpPr/>
          <p:nvPr/>
        </p:nvSpPr>
        <p:spPr>
          <a:xfrm>
            <a:off x="2832911" y="1647245"/>
            <a:ext cx="8303941" cy="1007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4FD4CF-FAC3-47F4-B5D2-EDECB5CB0EEC}"/>
              </a:ext>
            </a:extLst>
          </p:cNvPr>
          <p:cNvSpPr txBox="1"/>
          <p:nvPr/>
        </p:nvSpPr>
        <p:spPr>
          <a:xfrm>
            <a:off x="6135794" y="2013971"/>
            <a:ext cx="1647179" cy="369332"/>
          </a:xfrm>
          <a:prstGeom prst="rect">
            <a:avLst/>
          </a:prstGeom>
          <a:solidFill>
            <a:srgbClr val="CCE0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低轨卫星网络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F59ED76-0E07-4A25-8912-7D25AC06A9C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6984882" y="1369496"/>
            <a:ext cx="0" cy="277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4B789D3-894C-4EA2-BC19-ADCC5313C080}"/>
              </a:ext>
            </a:extLst>
          </p:cNvPr>
          <p:cNvSpPr/>
          <p:nvPr/>
        </p:nvSpPr>
        <p:spPr>
          <a:xfrm>
            <a:off x="8158225" y="1674925"/>
            <a:ext cx="2778349" cy="947748"/>
          </a:xfrm>
          <a:prstGeom prst="roundRect">
            <a:avLst/>
          </a:prstGeom>
          <a:solidFill>
            <a:srgbClr val="D8EA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95CA83-338C-4E80-B23C-D73736C13F7B}"/>
              </a:ext>
            </a:extLst>
          </p:cNvPr>
          <p:cNvSpPr txBox="1"/>
          <p:nvPr/>
        </p:nvSpPr>
        <p:spPr>
          <a:xfrm>
            <a:off x="8975147" y="1673433"/>
            <a:ext cx="11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良好特性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0035D70-ED50-4309-B115-9935A591345A}"/>
              </a:ext>
            </a:extLst>
          </p:cNvPr>
          <p:cNvSpPr/>
          <p:nvPr/>
        </p:nvSpPr>
        <p:spPr>
          <a:xfrm>
            <a:off x="8685616" y="2005112"/>
            <a:ext cx="1906015" cy="248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节点位置可预测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0A28A8-CCF3-4D5F-B4AF-DA3A906AFE93}"/>
              </a:ext>
            </a:extLst>
          </p:cNvPr>
          <p:cNvSpPr/>
          <p:nvPr/>
        </p:nvSpPr>
        <p:spPr>
          <a:xfrm>
            <a:off x="8685616" y="2315135"/>
            <a:ext cx="1906015" cy="248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邻接关系确定性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CFE25B9-4318-4436-9300-13AB1D4324F3}"/>
              </a:ext>
            </a:extLst>
          </p:cNvPr>
          <p:cNvSpPr/>
          <p:nvPr/>
        </p:nvSpPr>
        <p:spPr>
          <a:xfrm>
            <a:off x="2832911" y="3492343"/>
            <a:ext cx="8303941" cy="2998027"/>
          </a:xfrm>
          <a:prstGeom prst="roundRect">
            <a:avLst>
              <a:gd name="adj" fmla="val 88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3EA11E7-1316-49FB-9F11-233F553FE15D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>
            <a:off x="6984882" y="2655223"/>
            <a:ext cx="0" cy="230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D4B7D80-21C9-4EF5-A4C0-E637626E5E89}"/>
              </a:ext>
            </a:extLst>
          </p:cNvPr>
          <p:cNvSpPr txBox="1"/>
          <p:nvPr/>
        </p:nvSpPr>
        <p:spPr>
          <a:xfrm>
            <a:off x="1381921" y="1885538"/>
            <a:ext cx="147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挑战与特性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35FCA1C-D43C-4493-9345-5D2A0B560F46}"/>
              </a:ext>
            </a:extLst>
          </p:cNvPr>
          <p:cNvSpPr txBox="1"/>
          <p:nvPr/>
        </p:nvSpPr>
        <p:spPr>
          <a:xfrm>
            <a:off x="1460505" y="479267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研究内容</a:t>
            </a: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BB5DD11F-EC92-4503-B1B4-D6D8B5C3AB5B}"/>
              </a:ext>
            </a:extLst>
          </p:cNvPr>
          <p:cNvSpPr/>
          <p:nvPr/>
        </p:nvSpPr>
        <p:spPr>
          <a:xfrm rot="10800000">
            <a:off x="5776767" y="2099087"/>
            <a:ext cx="237580" cy="184666"/>
          </a:xfrm>
          <a:prstGeom prst="rightArrow">
            <a:avLst/>
          </a:prstGeom>
          <a:solidFill>
            <a:srgbClr val="CCE0F2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C718CDBF-9814-4710-BF37-6F2B6DF0C16F}"/>
              </a:ext>
            </a:extLst>
          </p:cNvPr>
          <p:cNvSpPr/>
          <p:nvPr/>
        </p:nvSpPr>
        <p:spPr>
          <a:xfrm>
            <a:off x="7902699" y="2099087"/>
            <a:ext cx="237580" cy="184666"/>
          </a:xfrm>
          <a:prstGeom prst="rightArrow">
            <a:avLst/>
          </a:prstGeom>
          <a:solidFill>
            <a:srgbClr val="CCE0F2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2F9C1FFF-3F99-4203-922F-E18C586429A8}"/>
              </a:ext>
            </a:extLst>
          </p:cNvPr>
          <p:cNvSpPr/>
          <p:nvPr/>
        </p:nvSpPr>
        <p:spPr>
          <a:xfrm rot="10800000">
            <a:off x="4707576" y="5373795"/>
            <a:ext cx="219075" cy="288000"/>
          </a:xfrm>
          <a:prstGeom prst="downArrow">
            <a:avLst/>
          </a:prstGeom>
          <a:solidFill>
            <a:srgbClr val="D8EACB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E29FF8E-237C-448E-A67C-5804762A5F20}"/>
              </a:ext>
            </a:extLst>
          </p:cNvPr>
          <p:cNvSpPr/>
          <p:nvPr/>
        </p:nvSpPr>
        <p:spPr>
          <a:xfrm>
            <a:off x="2832911" y="2885400"/>
            <a:ext cx="8303941" cy="369332"/>
          </a:xfrm>
          <a:prstGeom prst="roundRect">
            <a:avLst/>
          </a:prstGeom>
          <a:solidFill>
            <a:srgbClr val="CCE0F2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需要针对低轨卫星网络设计一套星间路由协议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475F089-260D-4B46-8867-B6BAD3F785CF}"/>
              </a:ext>
            </a:extLst>
          </p:cNvPr>
          <p:cNvCxnSpPr>
            <a:cxnSpLocks/>
            <a:stCxn id="42" idx="2"/>
            <a:endCxn id="26" idx="0"/>
          </p:cNvCxnSpPr>
          <p:nvPr/>
        </p:nvCxnSpPr>
        <p:spPr>
          <a:xfrm>
            <a:off x="6984882" y="3254732"/>
            <a:ext cx="0" cy="237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92CAC2F-77CF-4955-806D-3A1E80C34681}"/>
              </a:ext>
            </a:extLst>
          </p:cNvPr>
          <p:cNvSpPr txBox="1"/>
          <p:nvPr/>
        </p:nvSpPr>
        <p:spPr>
          <a:xfrm>
            <a:off x="1460505" y="2885400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需求</a:t>
            </a: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5282D06B-4318-4C12-AA54-F9C60EBD8452}"/>
              </a:ext>
            </a:extLst>
          </p:cNvPr>
          <p:cNvSpPr/>
          <p:nvPr/>
        </p:nvSpPr>
        <p:spPr>
          <a:xfrm rot="10800000">
            <a:off x="8868100" y="5376422"/>
            <a:ext cx="219075" cy="288000"/>
          </a:xfrm>
          <a:prstGeom prst="downArrow">
            <a:avLst/>
          </a:prstGeom>
          <a:solidFill>
            <a:srgbClr val="D8EACB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0EB67EA-26AB-44CE-84C5-7DBC77BD9C15}"/>
              </a:ext>
            </a:extLst>
          </p:cNvPr>
          <p:cNvSpPr txBox="1"/>
          <p:nvPr/>
        </p:nvSpPr>
        <p:spPr>
          <a:xfrm>
            <a:off x="4817113" y="5373793"/>
            <a:ext cx="114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验证与实现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78375DC-76E4-4C5D-BF72-717517190C19}"/>
              </a:ext>
            </a:extLst>
          </p:cNvPr>
          <p:cNvSpPr txBox="1"/>
          <p:nvPr/>
        </p:nvSpPr>
        <p:spPr>
          <a:xfrm>
            <a:off x="8975147" y="5377735"/>
            <a:ext cx="114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验证与实现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5891F73-0F31-4486-855C-5CF5AF6CC5B4}"/>
              </a:ext>
            </a:extLst>
          </p:cNvPr>
          <p:cNvGrpSpPr/>
          <p:nvPr/>
        </p:nvGrpSpPr>
        <p:grpSpPr>
          <a:xfrm>
            <a:off x="3084834" y="3545527"/>
            <a:ext cx="3871102" cy="1817931"/>
            <a:chOff x="5249552" y="4173861"/>
            <a:chExt cx="3871102" cy="181793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6D17E13-1818-4386-8E3E-846AD3065956}"/>
                </a:ext>
              </a:extLst>
            </p:cNvPr>
            <p:cNvGrpSpPr/>
            <p:nvPr/>
          </p:nvGrpSpPr>
          <p:grpSpPr>
            <a:xfrm>
              <a:off x="5249552" y="4173861"/>
              <a:ext cx="3871102" cy="1817931"/>
              <a:chOff x="3173277" y="4154484"/>
              <a:chExt cx="3849248" cy="1817931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D1DFC265-276B-462D-A040-B529ED9A5D01}"/>
                  </a:ext>
                </a:extLst>
              </p:cNvPr>
              <p:cNvGrpSpPr/>
              <p:nvPr/>
            </p:nvGrpSpPr>
            <p:grpSpPr>
              <a:xfrm>
                <a:off x="3173277" y="4154484"/>
                <a:ext cx="3849248" cy="1817931"/>
                <a:chOff x="3173277" y="4154484"/>
                <a:chExt cx="3849248" cy="1817931"/>
              </a:xfrm>
            </p:grpSpPr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54B991D2-AEF3-4E18-949B-75DD5370D681}"/>
                    </a:ext>
                  </a:extLst>
                </p:cNvPr>
                <p:cNvSpPr/>
                <p:nvPr/>
              </p:nvSpPr>
              <p:spPr>
                <a:xfrm>
                  <a:off x="3173277" y="4154484"/>
                  <a:ext cx="3849248" cy="1817931"/>
                </a:xfrm>
                <a:prstGeom prst="roundRect">
                  <a:avLst/>
                </a:prstGeom>
                <a:solidFill>
                  <a:srgbClr val="D8EACB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7032D31-0AB6-423F-94F4-659BD44554AA}"/>
                    </a:ext>
                  </a:extLst>
                </p:cNvPr>
                <p:cNvSpPr txBox="1"/>
                <p:nvPr/>
              </p:nvSpPr>
              <p:spPr>
                <a:xfrm>
                  <a:off x="3173277" y="4155082"/>
                  <a:ext cx="38492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研究内容一：</a:t>
                  </a:r>
                  <a:endPara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局部化细粒度星间链路状态传播机制</a:t>
                  </a:r>
                  <a:endPara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EC87E9C-6781-4389-B9B0-1A05C943754B}"/>
                  </a:ext>
                </a:extLst>
              </p:cNvPr>
              <p:cNvSpPr/>
              <p:nvPr/>
            </p:nvSpPr>
            <p:spPr>
              <a:xfrm>
                <a:off x="3686368" y="4794531"/>
                <a:ext cx="2956994" cy="3350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基于可控传播距离的链路状态通告</a:t>
                </a:r>
                <a:endParaRPr lang="zh-CN" altLang="en-US" sz="1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345A6F0-DC62-421D-9755-5C3987EDAA51}"/>
                </a:ext>
              </a:extLst>
            </p:cNvPr>
            <p:cNvSpPr/>
            <p:nvPr/>
          </p:nvSpPr>
          <p:spPr>
            <a:xfrm>
              <a:off x="5765557" y="5191319"/>
              <a:ext cx="2973783" cy="3350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面向链路负载的链路状态语义扩展</a:t>
              </a:r>
              <a:endPara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E8CE55-0290-44FA-8F77-93EDBB7B89D8}"/>
                </a:ext>
              </a:extLst>
            </p:cNvPr>
            <p:cNvSpPr/>
            <p:nvPr/>
          </p:nvSpPr>
          <p:spPr>
            <a:xfrm>
              <a:off x="5765556" y="5568731"/>
              <a:ext cx="2973783" cy="3350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基于链路负载的链路状态传播触发</a:t>
              </a:r>
              <a:endPara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C322567-1676-40DD-8F28-8171E863DA94}"/>
              </a:ext>
            </a:extLst>
          </p:cNvPr>
          <p:cNvGrpSpPr/>
          <p:nvPr/>
        </p:nvGrpSpPr>
        <p:grpSpPr>
          <a:xfrm>
            <a:off x="7065473" y="3545526"/>
            <a:ext cx="3871103" cy="1817931"/>
            <a:chOff x="5249551" y="4173862"/>
            <a:chExt cx="3871103" cy="1817931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CEBB27D-960C-4AAA-ABAF-2081A5C645F0}"/>
                </a:ext>
              </a:extLst>
            </p:cNvPr>
            <p:cNvGrpSpPr/>
            <p:nvPr/>
          </p:nvGrpSpPr>
          <p:grpSpPr>
            <a:xfrm>
              <a:off x="5249551" y="4173862"/>
              <a:ext cx="3871103" cy="1817931"/>
              <a:chOff x="3173276" y="4154485"/>
              <a:chExt cx="3849249" cy="1817931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1B587EDD-B178-4679-81C1-2E820E5F72B0}"/>
                  </a:ext>
                </a:extLst>
              </p:cNvPr>
              <p:cNvGrpSpPr/>
              <p:nvPr/>
            </p:nvGrpSpPr>
            <p:grpSpPr>
              <a:xfrm>
                <a:off x="3173276" y="4154485"/>
                <a:ext cx="3849249" cy="1817931"/>
                <a:chOff x="3173276" y="4154485"/>
                <a:chExt cx="3849249" cy="1817931"/>
              </a:xfrm>
            </p:grpSpPr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734E5494-E74A-4911-B997-EAA2AE66BCF8}"/>
                    </a:ext>
                  </a:extLst>
                </p:cNvPr>
                <p:cNvSpPr/>
                <p:nvPr/>
              </p:nvSpPr>
              <p:spPr>
                <a:xfrm>
                  <a:off x="3173277" y="4154485"/>
                  <a:ext cx="3849248" cy="1817931"/>
                </a:xfrm>
                <a:prstGeom prst="roundRect">
                  <a:avLst/>
                </a:prstGeom>
                <a:solidFill>
                  <a:srgbClr val="D8EACB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4A3FA6AF-9540-4636-A6D3-51AEA7D0EFE0}"/>
                    </a:ext>
                  </a:extLst>
                </p:cNvPr>
                <p:cNvSpPr txBox="1"/>
                <p:nvPr/>
              </p:nvSpPr>
              <p:spPr>
                <a:xfrm>
                  <a:off x="3173276" y="4159208"/>
                  <a:ext cx="38492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研究内容二：</a:t>
                  </a:r>
                  <a:endPara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低时间复杂度星间路由计算机制</a:t>
                  </a:r>
                  <a:endPara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53286E8-1450-4E87-BA9B-21688344EF7A}"/>
                  </a:ext>
                </a:extLst>
              </p:cNvPr>
              <p:cNvSpPr/>
              <p:nvPr/>
            </p:nvSpPr>
            <p:spPr>
              <a:xfrm>
                <a:off x="3433349" y="4901148"/>
                <a:ext cx="3329099" cy="3350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基于目的卫星位置的下一跳计算机制</a:t>
                </a:r>
                <a:endParaRPr lang="zh-CN" altLang="en-US" sz="1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BE339E3-B189-4766-9805-F0227BBC561A}"/>
                </a:ext>
              </a:extLst>
            </p:cNvPr>
            <p:cNvSpPr/>
            <p:nvPr/>
          </p:nvSpPr>
          <p:spPr>
            <a:xfrm>
              <a:off x="5511101" y="5413394"/>
              <a:ext cx="3348000" cy="3521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基于广度优先搜索的最短路径计算机制</a:t>
              </a:r>
              <a:endPara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E394252-7B22-474B-AD14-A6DDE191C428}"/>
              </a:ext>
            </a:extLst>
          </p:cNvPr>
          <p:cNvGrpSpPr/>
          <p:nvPr/>
        </p:nvGrpSpPr>
        <p:grpSpPr>
          <a:xfrm>
            <a:off x="3084834" y="5686413"/>
            <a:ext cx="7851740" cy="738933"/>
            <a:chOff x="3174265" y="4178585"/>
            <a:chExt cx="7851740" cy="738933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FF3C26B-BAE9-479B-9730-E3ECD824429B}"/>
                </a:ext>
              </a:extLst>
            </p:cNvPr>
            <p:cNvGrpSpPr/>
            <p:nvPr/>
          </p:nvGrpSpPr>
          <p:grpSpPr>
            <a:xfrm>
              <a:off x="3174265" y="4178585"/>
              <a:ext cx="7851740" cy="738933"/>
              <a:chOff x="1109706" y="4159208"/>
              <a:chExt cx="7807413" cy="738933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F2E1A5F-DDD8-47FC-86B5-671F21ECE3B8}"/>
                  </a:ext>
                </a:extLst>
              </p:cNvPr>
              <p:cNvGrpSpPr/>
              <p:nvPr/>
            </p:nvGrpSpPr>
            <p:grpSpPr>
              <a:xfrm>
                <a:off x="1109706" y="4159208"/>
                <a:ext cx="7807413" cy="738933"/>
                <a:chOff x="1109706" y="4159208"/>
                <a:chExt cx="7807413" cy="738933"/>
              </a:xfrm>
            </p:grpSpPr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341BB23E-23D8-4B3F-A4F4-8CAC02A427D1}"/>
                    </a:ext>
                  </a:extLst>
                </p:cNvPr>
                <p:cNvSpPr/>
                <p:nvPr/>
              </p:nvSpPr>
              <p:spPr>
                <a:xfrm>
                  <a:off x="1109706" y="4159209"/>
                  <a:ext cx="7807413" cy="738932"/>
                </a:xfrm>
                <a:prstGeom prst="roundRect">
                  <a:avLst/>
                </a:prstGeom>
                <a:solidFill>
                  <a:srgbClr val="D8EACB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82B290ED-3E4C-42E3-ACD7-93C7C23D261B}"/>
                    </a:ext>
                  </a:extLst>
                </p:cNvPr>
                <p:cNvSpPr txBox="1"/>
                <p:nvPr/>
              </p:nvSpPr>
              <p:spPr>
                <a:xfrm>
                  <a:off x="3173276" y="4159208"/>
                  <a:ext cx="3849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研究内容三：性能验证与协议实现</a:t>
                  </a:r>
                  <a:endPara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A66CC6F-7D89-4FCD-94C1-350A34609AC5}"/>
                  </a:ext>
                </a:extLst>
              </p:cNvPr>
              <p:cNvSpPr/>
              <p:nvPr/>
            </p:nvSpPr>
            <p:spPr>
              <a:xfrm>
                <a:off x="1627926" y="4496174"/>
                <a:ext cx="2147806" cy="3350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基于仿真软件的性能验证</a:t>
                </a:r>
                <a:endParaRPr lang="zh-CN" altLang="en-US" sz="1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66B7B96-C7E9-45BC-806D-AEC1AD2EB514}"/>
                </a:ext>
              </a:extLst>
            </p:cNvPr>
            <p:cNvSpPr/>
            <p:nvPr/>
          </p:nvSpPr>
          <p:spPr>
            <a:xfrm>
              <a:off x="5994312" y="4512523"/>
              <a:ext cx="2160000" cy="3350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基于模拟平台的协议实现</a:t>
              </a:r>
              <a:endPara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FD43E9E4-1986-49B4-8012-44CCF70DD61D}"/>
              </a:ext>
            </a:extLst>
          </p:cNvPr>
          <p:cNvSpPr/>
          <p:nvPr/>
        </p:nvSpPr>
        <p:spPr>
          <a:xfrm>
            <a:off x="4445255" y="2312301"/>
            <a:ext cx="1260000" cy="248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星座规模较大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C9EE086-DCCA-4FDD-8C76-2B295180787E}"/>
              </a:ext>
            </a:extLst>
          </p:cNvPr>
          <p:cNvSpPr/>
          <p:nvPr/>
        </p:nvSpPr>
        <p:spPr>
          <a:xfrm>
            <a:off x="8203766" y="6020350"/>
            <a:ext cx="2160000" cy="3350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基于模拟平台的协议测试</a:t>
            </a:r>
            <a:endParaRPr lang="zh-CN" altLang="en-US" sz="1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F88DA12C-C1BB-4CFE-AEAA-8FFC119A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154423"/>
            <a:ext cx="2157211" cy="5190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研究内容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11B8A5-AF8F-4D13-B722-E4E6821C1220}"/>
              </a:ext>
            </a:extLst>
          </p:cNvPr>
          <p:cNvSpPr/>
          <p:nvPr/>
        </p:nvSpPr>
        <p:spPr>
          <a:xfrm>
            <a:off x="7207859" y="3429000"/>
            <a:ext cx="3599324" cy="20601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68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63940"/>
            <a:ext cx="11241156" cy="5139154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研究背景与意义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研究内容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已完成的工作</a:t>
            </a:r>
            <a:endParaRPr lang="en-US" altLang="zh-CN" dirty="0"/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下一阶段计划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6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40FC-4B7F-47D6-9997-881B4EE3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9458992" cy="89719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基于目的卫星位置的下一跳计算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7C60B-0EBD-4DB9-9075-1918F962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444ED0-98D1-4825-B9DB-64A83A148B81}"/>
              </a:ext>
            </a:extLst>
          </p:cNvPr>
          <p:cNvSpPr txBox="1"/>
          <p:nvPr/>
        </p:nvSpPr>
        <p:spPr>
          <a:xfrm>
            <a:off x="103657" y="1080717"/>
            <a:ext cx="7901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CCED00AD-0F09-4386-B8AE-E1718B67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54" y="2917320"/>
            <a:ext cx="11063879" cy="395569"/>
          </a:xfrm>
        </p:spPr>
        <p:txBody>
          <a:bodyPr>
            <a:noAutofit/>
          </a:bodyPr>
          <a:lstStyle/>
          <a:p>
            <a:pPr lvl="2">
              <a:lnSpc>
                <a:spcPct val="110000"/>
              </a:lnSpc>
              <a:spcBef>
                <a:spcPts val="300"/>
              </a:spcBef>
              <a:defRPr/>
            </a:pPr>
            <a:r>
              <a:rPr lang="zh-CN" altLang="en-US" dirty="0"/>
              <a:t>输入目的</a:t>
            </a:r>
            <a:r>
              <a:rPr lang="en-US" altLang="zh-CN" dirty="0"/>
              <a:t>IP</a:t>
            </a:r>
            <a:r>
              <a:rPr lang="zh-CN" altLang="en-US" dirty="0"/>
              <a:t>地址，结合链路状态数据库、拓扑形状可预测性，输出下一跳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E9741EB-4EFF-417E-934A-8EE1141C302D}"/>
              </a:ext>
            </a:extLst>
          </p:cNvPr>
          <p:cNvSpPr/>
          <p:nvPr/>
        </p:nvSpPr>
        <p:spPr>
          <a:xfrm>
            <a:off x="1306084" y="1658272"/>
            <a:ext cx="1573577" cy="47586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目的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B4D23F9-B940-4328-A14E-C9491DF94579}"/>
              </a:ext>
            </a:extLst>
          </p:cNvPr>
          <p:cNvSpPr/>
          <p:nvPr/>
        </p:nvSpPr>
        <p:spPr>
          <a:xfrm>
            <a:off x="3511561" y="1650423"/>
            <a:ext cx="1810932" cy="47586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目的卫星位置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6F840BF-E240-43A7-A090-40F288F2827C}"/>
              </a:ext>
            </a:extLst>
          </p:cNvPr>
          <p:cNvSpPr/>
          <p:nvPr/>
        </p:nvSpPr>
        <p:spPr>
          <a:xfrm>
            <a:off x="6023873" y="1650423"/>
            <a:ext cx="2050656" cy="47586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下一跳卫星位置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2826346-0DDC-4AD2-B396-38EADB8F0CD7}"/>
              </a:ext>
            </a:extLst>
          </p:cNvPr>
          <p:cNvSpPr/>
          <p:nvPr/>
        </p:nvSpPr>
        <p:spPr>
          <a:xfrm>
            <a:off x="8724536" y="1650423"/>
            <a:ext cx="1841865" cy="475862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下一跳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C649278-B94C-4D82-94E5-B604DD738EBF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879661" y="1888354"/>
            <a:ext cx="631900" cy="784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B092FA7-CA24-4092-844A-3BA7642AC9AB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5322493" y="1888354"/>
            <a:ext cx="7013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8D28572-84FE-48E8-9D58-2659E8DB3BBA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8074529" y="1888354"/>
            <a:ext cx="650007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73C8930-6C99-4487-B410-CA3F00FC9DE9}"/>
              </a:ext>
            </a:extLst>
          </p:cNvPr>
          <p:cNvSpPr txBox="1"/>
          <p:nvPr/>
        </p:nvSpPr>
        <p:spPr>
          <a:xfrm>
            <a:off x="2868513" y="1531970"/>
            <a:ext cx="658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映射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EE87E77-CAD4-4734-9606-A3943552F7C4}"/>
              </a:ext>
            </a:extLst>
          </p:cNvPr>
          <p:cNvSpPr txBox="1"/>
          <p:nvPr/>
        </p:nvSpPr>
        <p:spPr>
          <a:xfrm>
            <a:off x="5267081" y="1531970"/>
            <a:ext cx="81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7AE441-4D7C-4CD3-90EF-CE334046E618}"/>
              </a:ext>
            </a:extLst>
          </p:cNvPr>
          <p:cNvSpPr txBox="1"/>
          <p:nvPr/>
        </p:nvSpPr>
        <p:spPr>
          <a:xfrm>
            <a:off x="8031598" y="1549392"/>
            <a:ext cx="658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映射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21F493B-14A1-43AD-A5EC-F13EC262CEA9}"/>
              </a:ext>
            </a:extLst>
          </p:cNvPr>
          <p:cNvSpPr/>
          <p:nvPr/>
        </p:nvSpPr>
        <p:spPr>
          <a:xfrm>
            <a:off x="2148467" y="2359776"/>
            <a:ext cx="2098069" cy="54800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链路状态数据库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C0B07580-4F6D-4D31-9C3E-B76DA0A1D14A}"/>
              </a:ext>
            </a:extLst>
          </p:cNvPr>
          <p:cNvCxnSpPr>
            <a:cxnSpLocks/>
            <a:stCxn id="32" idx="0"/>
            <a:endCxn id="22" idx="1"/>
          </p:cNvCxnSpPr>
          <p:nvPr/>
        </p:nvCxnSpPr>
        <p:spPr>
          <a:xfrm rot="5400000" flipH="1" flipV="1">
            <a:off x="3118820" y="1967036"/>
            <a:ext cx="471422" cy="31405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5F31AF5-11CB-48C0-97EB-4CB869EEA4EE}"/>
              </a:ext>
            </a:extLst>
          </p:cNvPr>
          <p:cNvSpPr/>
          <p:nvPr/>
        </p:nvSpPr>
        <p:spPr>
          <a:xfrm>
            <a:off x="4455759" y="2359776"/>
            <a:ext cx="2435050" cy="54800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拓扑形状可预测性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DE4955A5-00F4-48F9-92D5-AF0543867626}"/>
              </a:ext>
            </a:extLst>
          </p:cNvPr>
          <p:cNvCxnSpPr>
            <a:cxnSpLocks/>
            <a:stCxn id="37" idx="0"/>
            <a:endCxn id="23" idx="1"/>
          </p:cNvCxnSpPr>
          <p:nvPr/>
        </p:nvCxnSpPr>
        <p:spPr>
          <a:xfrm rot="5400000" flipH="1" flipV="1">
            <a:off x="5612867" y="1948771"/>
            <a:ext cx="471422" cy="35058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A43D543-C618-4283-A2C9-515B18D6D608}"/>
              </a:ext>
            </a:extLst>
          </p:cNvPr>
          <p:cNvSpPr/>
          <p:nvPr/>
        </p:nvSpPr>
        <p:spPr>
          <a:xfrm>
            <a:off x="7234067" y="2359776"/>
            <a:ext cx="2250898" cy="548007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链路状态数据库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B29E229A-0B44-4DF0-BE44-330477316403}"/>
              </a:ext>
            </a:extLst>
          </p:cNvPr>
          <p:cNvCxnSpPr>
            <a:cxnSpLocks/>
            <a:stCxn id="41" idx="0"/>
            <a:endCxn id="25" idx="1"/>
          </p:cNvCxnSpPr>
          <p:nvPr/>
        </p:nvCxnSpPr>
        <p:spPr>
          <a:xfrm rot="5400000" flipH="1" flipV="1">
            <a:off x="8306315" y="1941555"/>
            <a:ext cx="471422" cy="36502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5C12F965-4EBC-44D4-9D66-9AE59AEFBAA4}"/>
              </a:ext>
            </a:extLst>
          </p:cNvPr>
          <p:cNvSpPr txBox="1"/>
          <p:nvPr/>
        </p:nvSpPr>
        <p:spPr>
          <a:xfrm>
            <a:off x="103657" y="3451795"/>
            <a:ext cx="536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地址与卫星位置的映射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内容占位符 2">
                <a:extLst>
                  <a:ext uri="{FF2B5EF4-FFF2-40B4-BE49-F238E27FC236}">
                    <a16:creationId xmlns:a16="http://schemas.microsoft.com/office/drawing/2014/main" id="{5999FB2E-2ACC-4C5A-B2C3-3A9428E9B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654" y="3968166"/>
                <a:ext cx="5024297" cy="28483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Times New Roman" panose="02020603050405020304" pitchFamily="18" charset="0"/>
                  <a:buChar char="‑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/>
                  <a:t>考虑链路状态数据库的组织方式</a:t>
                </a:r>
                <a:endParaRPr lang="en-US" altLang="zh-CN" dirty="0"/>
              </a:p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/>
                  <a:t>根据</a:t>
                </a:r>
                <a:r>
                  <a:rPr lang="en-US" altLang="zh-CN" dirty="0"/>
                  <a:t>RFC</a:t>
                </a:r>
                <a:r>
                  <a:rPr lang="zh-CN" altLang="en-US" dirty="0"/>
                  <a:t>文档，一条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Router LSA</a:t>
                </a:r>
                <a:r>
                  <a:rPr lang="zh-CN" altLang="en-US" dirty="0"/>
                  <a:t>描述一颗卫星与邻居的邻接关系</a:t>
                </a:r>
                <a:endParaRPr lang="en-US" altLang="zh-CN" dirty="0"/>
              </a:p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/>
                  <a:t>在建立星座时将卫星编号定义为卫星位置 </a:t>
                </a:r>
                <a:r>
                  <a:rPr lang="en-US" altLang="zh-CN" dirty="0"/>
                  <a:t>(0.0.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轨道编号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轨内编号</a:t>
                </a:r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65" name="内容占位符 2">
                <a:extLst>
                  <a:ext uri="{FF2B5EF4-FFF2-40B4-BE49-F238E27FC236}">
                    <a16:creationId xmlns:a16="http://schemas.microsoft.com/office/drawing/2014/main" id="{5999FB2E-2ACC-4C5A-B2C3-3A9428E9B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4" y="3968166"/>
                <a:ext cx="5024297" cy="2848366"/>
              </a:xfrm>
              <a:prstGeom prst="rect">
                <a:avLst/>
              </a:prstGeom>
              <a:blipFill>
                <a:blip r:embed="rId3"/>
                <a:stretch>
                  <a:fillRect t="-1713" r="-2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FABEC9CD-1EBC-43C0-9841-BBD9D2E3C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85704"/>
              </p:ext>
            </p:extLst>
          </p:nvPr>
        </p:nvGraphicFramePr>
        <p:xfrm>
          <a:off x="6526468" y="3435360"/>
          <a:ext cx="341242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362000282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4231189958"/>
                    </a:ext>
                  </a:extLst>
                </a:gridCol>
                <a:gridCol w="964502">
                  <a:extLst>
                    <a:ext uri="{9D8B030D-6E8A-4147-A177-3AD203B41FA5}">
                      <a16:colId xmlns:a16="http://schemas.microsoft.com/office/drawing/2014/main" val="244530642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520049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31290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195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State ID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43803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85342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links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51084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ID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18474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Data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27199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22091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699D3754-D24F-47E2-9488-124387BFECEE}"/>
              </a:ext>
            </a:extLst>
          </p:cNvPr>
          <p:cNvSpPr txBox="1"/>
          <p:nvPr/>
        </p:nvSpPr>
        <p:spPr>
          <a:xfrm>
            <a:off x="10158456" y="3911680"/>
            <a:ext cx="156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当前卫星编号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A6D851C-7FE3-45EE-963E-8BFA830DD746}"/>
              </a:ext>
            </a:extLst>
          </p:cNvPr>
          <p:cNvSpPr txBox="1"/>
          <p:nvPr/>
        </p:nvSpPr>
        <p:spPr>
          <a:xfrm>
            <a:off x="10168470" y="4403810"/>
            <a:ext cx="1667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当前卫星连接的链路数量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CB00C7A-4949-42AF-AA03-60830371B3D8}"/>
              </a:ext>
            </a:extLst>
          </p:cNvPr>
          <p:cNvSpPr txBox="1"/>
          <p:nvPr/>
        </p:nvSpPr>
        <p:spPr>
          <a:xfrm>
            <a:off x="10160224" y="5188641"/>
            <a:ext cx="156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邻居卫星编号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BE42309-F99B-46ED-8819-D3D610A09C54}"/>
              </a:ext>
            </a:extLst>
          </p:cNvPr>
          <p:cNvSpPr txBox="1"/>
          <p:nvPr/>
        </p:nvSpPr>
        <p:spPr>
          <a:xfrm>
            <a:off x="10001146" y="5665808"/>
            <a:ext cx="232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当前卫星与邻居卫星相连的接口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E460CB18-1D3A-48B1-8AC3-3521BBEE209E}"/>
              </a:ext>
            </a:extLst>
          </p:cNvPr>
          <p:cNvSpPr/>
          <p:nvPr/>
        </p:nvSpPr>
        <p:spPr>
          <a:xfrm>
            <a:off x="6400141" y="3814003"/>
            <a:ext cx="105478" cy="13626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8DB6213-2666-45CF-9606-BF350C3626E3}"/>
              </a:ext>
            </a:extLst>
          </p:cNvPr>
          <p:cNvSpPr txBox="1"/>
          <p:nvPr/>
        </p:nvSpPr>
        <p:spPr>
          <a:xfrm>
            <a:off x="5662388" y="4310643"/>
            <a:ext cx="79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头部</a:t>
            </a:r>
          </a:p>
        </p:txBody>
      </p:sp>
      <p:sp>
        <p:nvSpPr>
          <p:cNvPr id="73" name="左大括号 72">
            <a:extLst>
              <a:ext uri="{FF2B5EF4-FFF2-40B4-BE49-F238E27FC236}">
                <a16:creationId xmlns:a16="http://schemas.microsoft.com/office/drawing/2014/main" id="{87DA12F6-6382-4AA6-877A-ECF987C0C0E0}"/>
              </a:ext>
            </a:extLst>
          </p:cNvPr>
          <p:cNvSpPr/>
          <p:nvPr/>
        </p:nvSpPr>
        <p:spPr>
          <a:xfrm>
            <a:off x="6422382" y="5289140"/>
            <a:ext cx="62441" cy="6813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49405D66-DEC7-42BD-8497-23B00ECE0834}"/>
              </a:ext>
            </a:extLst>
          </p:cNvPr>
          <p:cNvSpPr txBox="1"/>
          <p:nvPr/>
        </p:nvSpPr>
        <p:spPr>
          <a:xfrm>
            <a:off x="5706885" y="5176615"/>
            <a:ext cx="757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一条链路信息</a:t>
            </a: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DAF795E-143A-41FB-859D-11997055A1E7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9208305" y="4096346"/>
            <a:ext cx="950151" cy="2240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94B90C5C-DF89-4181-985B-35FBDC47B3FB}"/>
              </a:ext>
            </a:extLst>
          </p:cNvPr>
          <p:cNvCxnSpPr>
            <a:cxnSpLocks/>
          </p:cNvCxnSpPr>
          <p:nvPr/>
        </p:nvCxnSpPr>
        <p:spPr>
          <a:xfrm flipV="1">
            <a:off x="9355670" y="4692530"/>
            <a:ext cx="950151" cy="36933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A6E82A67-5EA9-4300-BEA9-855DD41E23F4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8934486" y="5373307"/>
            <a:ext cx="1225738" cy="9530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38E263E-CC4E-4A69-9550-3964DDA5A261}"/>
              </a:ext>
            </a:extLst>
          </p:cNvPr>
          <p:cNvCxnSpPr>
            <a:cxnSpLocks/>
          </p:cNvCxnSpPr>
          <p:nvPr/>
        </p:nvCxnSpPr>
        <p:spPr>
          <a:xfrm>
            <a:off x="8884390" y="5791775"/>
            <a:ext cx="1244761" cy="17867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2BE1728-6633-4E8F-94A9-E79A77349B01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4834467" y="4495309"/>
            <a:ext cx="827921" cy="77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9B8721BA-E886-415E-AFDA-C96CF0C3A5A6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4834467" y="4572863"/>
            <a:ext cx="872418" cy="1065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内容占位符 2">
            <a:extLst>
              <a:ext uri="{FF2B5EF4-FFF2-40B4-BE49-F238E27FC236}">
                <a16:creationId xmlns:a16="http://schemas.microsoft.com/office/drawing/2014/main" id="{F3C072B2-0CE1-4B1E-85D9-A6C9A8D9D734}"/>
              </a:ext>
            </a:extLst>
          </p:cNvPr>
          <p:cNvSpPr txBox="1">
            <a:spLocks/>
          </p:cNvSpPr>
          <p:nvPr/>
        </p:nvSpPr>
        <p:spPr>
          <a:xfrm>
            <a:off x="100314" y="5750579"/>
            <a:ext cx="5622810" cy="47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Times New Roman" panose="02020603050405020304" pitchFamily="18" charset="0"/>
              <a:buChar char="‑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10000"/>
              </a:lnSpc>
              <a:spcBef>
                <a:spcPts val="300"/>
              </a:spcBef>
              <a:defRPr/>
            </a:pPr>
            <a:r>
              <a:rPr lang="zh-CN" altLang="en-US" dirty="0"/>
              <a:t>接口</a:t>
            </a:r>
            <a:r>
              <a:rPr lang="en-US" altLang="zh-CN" dirty="0"/>
              <a:t>IP</a:t>
            </a:r>
            <a:r>
              <a:rPr lang="zh-CN" altLang="en-US" dirty="0"/>
              <a:t>地址与卫星即可建立映射关系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476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40FC-4B7F-47D6-9997-881B4EE3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9458992" cy="89719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基于目的卫星位置的下一跳计算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7C60B-0EBD-4DB9-9075-1918F962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444ED0-98D1-4825-B9DB-64A83A148B81}"/>
              </a:ext>
            </a:extLst>
          </p:cNvPr>
          <p:cNvSpPr txBox="1"/>
          <p:nvPr/>
        </p:nvSpPr>
        <p:spPr>
          <a:xfrm>
            <a:off x="103657" y="1026474"/>
            <a:ext cx="7901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根据目的卫星位置计算下一跳卫星位置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7639F59-BFD0-4BD7-B962-7745BA7B5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25"/>
          <a:stretch/>
        </p:blipFill>
        <p:spPr>
          <a:xfrm>
            <a:off x="8810153" y="1147392"/>
            <a:ext cx="2876892" cy="269545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8688E30F-AA3E-4CD5-A25C-A82E9EDD9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53" t="2578" b="7119"/>
          <a:stretch/>
        </p:blipFill>
        <p:spPr>
          <a:xfrm>
            <a:off x="9448800" y="3829966"/>
            <a:ext cx="2350466" cy="25618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内容占位符 2">
                <a:extLst>
                  <a:ext uri="{FF2B5EF4-FFF2-40B4-BE49-F238E27FC236}">
                    <a16:creationId xmlns:a16="http://schemas.microsoft.com/office/drawing/2014/main" id="{CCED00AD-0F09-4386-B8AE-E1718B673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654" y="1467734"/>
                <a:ext cx="10234663" cy="1257000"/>
              </a:xfrm>
            </p:spPr>
            <p:txBody>
              <a:bodyPr>
                <a:noAutofit/>
              </a:bodyPr>
              <a:lstStyle/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设当前卫星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，目的卫星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个轨道，每轨道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颗卫星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设轨道编号增大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减小、轨内编号增大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减小方向的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个邻居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pt-BR" altLang="zh-CN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pt-BR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pt-BR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pt-BR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内容占位符 2">
                <a:extLst>
                  <a:ext uri="{FF2B5EF4-FFF2-40B4-BE49-F238E27FC236}">
                    <a16:creationId xmlns:a16="http://schemas.microsoft.com/office/drawing/2014/main" id="{CCED00AD-0F09-4386-B8AE-E1718B673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654" y="1467734"/>
                <a:ext cx="10234663" cy="1257000"/>
              </a:xfrm>
              <a:blipFill>
                <a:blip r:embed="rId4"/>
                <a:stretch>
                  <a:fillRect t="-3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160D958-092C-4D7D-8A3E-0C35D39D17BD}"/>
                  </a:ext>
                </a:extLst>
              </p:cNvPr>
              <p:cNvSpPr txBox="1"/>
              <p:nvPr/>
            </p:nvSpPr>
            <p:spPr>
              <a:xfrm>
                <a:off x="89000" y="2176495"/>
                <a:ext cx="10731400" cy="4431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602000" lvl="3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判断轨间方向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728000" lvl="4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A.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若为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Walker-star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星座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则向下一跳集合加入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pt-BR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728000" lvl="4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                        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下一跳集合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728000" lvl="4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B.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若为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Walker-delta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星座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059200" lvl="5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a.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下一跳集合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pt-BR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059200" lvl="5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             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下一跳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集合加入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059200" lvl="5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b.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，则向下一跳集合加入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pt-BR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059200" lvl="5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             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，则向下一跳集合加入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pt-BR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2000" lvl="3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判断轨内方向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728000" lvl="4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A.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下一跳集合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pt-BR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728000" lvl="4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               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下一跳集合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加入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728000" lvl="4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B.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，则向下一跳集合加入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pt-BR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728000" lvl="4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                       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下一跳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集合加入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𝑀𝑁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，能确保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端到端转发路径</a:t>
                </a:r>
                <a:r>
                  <a:rPr lang="zh-CN" altLang="en-US" sz="2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跳数最小，但本质上为静态路由</a:t>
                </a:r>
                <a:endPara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160D958-092C-4D7D-8A3E-0C35D39D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0" y="2176495"/>
                <a:ext cx="10731400" cy="4431470"/>
              </a:xfrm>
              <a:prstGeom prst="rect">
                <a:avLst/>
              </a:prstGeom>
              <a:blipFill>
                <a:blip r:embed="rId5"/>
                <a:stretch>
                  <a:fillRect t="-963" b="-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4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09C64E-9EBC-4869-A6C9-8984EA08562E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54281</TotalTime>
  <Words>1596</Words>
  <Application>Microsoft Office PowerPoint</Application>
  <PresentationFormat>宽屏</PresentationFormat>
  <Paragraphs>228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Calibri</vt:lpstr>
      <vt:lpstr>宋体</vt:lpstr>
      <vt:lpstr>等线</vt:lpstr>
      <vt:lpstr>Calibri Light</vt:lpstr>
      <vt:lpstr>Times New Roman</vt:lpstr>
      <vt:lpstr>等线 Light</vt:lpstr>
      <vt:lpstr>Cambria Math</vt:lpstr>
      <vt:lpstr>黑体</vt:lpstr>
      <vt:lpstr>Arial</vt:lpstr>
      <vt:lpstr>Wingdings</vt:lpstr>
      <vt:lpstr>楷体</vt:lpstr>
      <vt:lpstr>微软雅黑</vt:lpstr>
      <vt:lpstr>Office 主题</vt:lpstr>
      <vt:lpstr>学期总结</vt:lpstr>
      <vt:lpstr>目录</vt:lpstr>
      <vt:lpstr>目录</vt:lpstr>
      <vt:lpstr>研究背景与意义</vt:lpstr>
      <vt:lpstr>目录</vt:lpstr>
      <vt:lpstr>研究内容与工作计划</vt:lpstr>
      <vt:lpstr>目录</vt:lpstr>
      <vt:lpstr>基于目的卫星位置的下一跳计算</vt:lpstr>
      <vt:lpstr>基于目的卫星位置的下一跳计算</vt:lpstr>
      <vt:lpstr>基于广度优先搜索的最短路径计算</vt:lpstr>
      <vt:lpstr>实验结果</vt:lpstr>
      <vt:lpstr>实验结果</vt:lpstr>
      <vt:lpstr>目录</vt:lpstr>
      <vt:lpstr>下一阶段计划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</cp:lastModifiedBy>
  <cp:revision>666</cp:revision>
  <dcterms:created xsi:type="dcterms:W3CDTF">2015-08-08T14:03:16Z</dcterms:created>
  <dcterms:modified xsi:type="dcterms:W3CDTF">2024-07-30T08:01:56Z</dcterms:modified>
</cp:coreProperties>
</file>