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3720" r:id="rId1"/>
  </p:sldMasterIdLst>
  <p:notesMasterIdLst>
    <p:notesMasterId r:id="rId18"/>
  </p:notesMasterIdLst>
  <p:sldIdLst>
    <p:sldId id="537" r:id="rId2"/>
    <p:sldId id="536" r:id="rId3"/>
    <p:sldId id="568" r:id="rId4"/>
    <p:sldId id="540" r:id="rId5"/>
    <p:sldId id="567" r:id="rId6"/>
    <p:sldId id="545" r:id="rId7"/>
    <p:sldId id="569" r:id="rId8"/>
    <p:sldId id="580" r:id="rId9"/>
    <p:sldId id="573" r:id="rId10"/>
    <p:sldId id="574" r:id="rId11"/>
    <p:sldId id="575" r:id="rId12"/>
    <p:sldId id="576" r:id="rId13"/>
    <p:sldId id="581" r:id="rId14"/>
    <p:sldId id="570" r:id="rId15"/>
    <p:sldId id="578" r:id="rId16"/>
    <p:sldId id="548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ambria Math" panose="02040503050406030204" pitchFamily="18" charset="0"/>
      <p:regular r:id="rId25"/>
    </p:embeddedFont>
    <p:embeddedFont>
      <p:font typeface="JetBrains Mono" panose="020B0509020102050004" pitchFamily="49" charset="0"/>
      <p:regular r:id="rId26"/>
    </p:embeddedFont>
    <p:embeddedFont>
      <p:font typeface="等线" panose="02010600030101010101" pitchFamily="2" charset="-122"/>
      <p:regular r:id="rId27"/>
      <p:bold r:id="rId28"/>
    </p:embeddedFont>
    <p:embeddedFont>
      <p:font typeface="等线 Light" panose="02010600030101010101" pitchFamily="2" charset="-122"/>
      <p:regular r:id="rId29"/>
    </p:embeddedFont>
    <p:embeddedFont>
      <p:font typeface="黑体" panose="02010609060101010101" pitchFamily="49" charset="-122"/>
      <p:regular r:id="rId30"/>
    </p:embeddedFont>
    <p:embeddedFont>
      <p:font typeface="楷体" panose="02010609060101010101" pitchFamily="49" charset="-122"/>
      <p:regular r:id="rId31"/>
    </p:embeddedFont>
    <p:embeddedFont>
      <p:font typeface="微软雅黑" panose="020B0503020204020204" pitchFamily="34" charset="-122"/>
      <p:regular r:id="rId32"/>
      <p:bold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>
    <p:extLst>
      <p:ext uri="{19B8F6BF-5375-455C-9EA6-DF929625EA0E}">
        <p15:presenceInfo xmlns:p15="http://schemas.microsoft.com/office/powerpoint/2012/main" userId="ff89c632df0cd7f1" providerId="Windows Live"/>
      </p:ext>
    </p:extLst>
  </p:cmAuthor>
  <p:cmAuthor id="2" name="单 乾" initials="单" lastIdx="4" clrIdx="1">
    <p:extLst>
      <p:ext uri="{19B8F6BF-5375-455C-9EA6-DF929625EA0E}">
        <p15:presenceInfo xmlns:p15="http://schemas.microsoft.com/office/powerpoint/2012/main" userId="cd7aca05a5697a99" providerId="Windows Live"/>
      </p:ext>
    </p:extLst>
  </p:cmAuthor>
  <p:cmAuthor id="3" name="Locksoyev S" initials="LS" lastIdx="2" clrIdx="2">
    <p:extLst>
      <p:ext uri="{19B8F6BF-5375-455C-9EA6-DF929625EA0E}">
        <p15:presenceInfo xmlns:p15="http://schemas.microsoft.com/office/powerpoint/2012/main" userId="Locksoyev 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0F2"/>
    <a:srgbClr val="1E76B4"/>
    <a:srgbClr val="FF7D0A"/>
    <a:srgbClr val="D8EACB"/>
    <a:srgbClr val="DAE3F3"/>
    <a:srgbClr val="2F528F"/>
    <a:srgbClr val="2F5597"/>
    <a:srgbClr val="FFFFFF"/>
    <a:srgbClr val="C2D1EC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 autoAdjust="0"/>
    <p:restoredTop sz="87044" autoAdjust="0"/>
  </p:normalViewPr>
  <p:slideViewPr>
    <p:cSldViewPr snapToGrid="0">
      <p:cViewPr varScale="1">
        <p:scale>
          <a:sx n="82" d="100"/>
          <a:sy n="82" d="100"/>
        </p:scale>
        <p:origin x="12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1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0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模拟平台的必要性：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星座规模较大时，路由计算耗时不能忽视，但在离散事件仿真软件中，路由计算往往被视为一个原子时间，无法仿真其耗时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实现在真实计算机系统中可用的协议代码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7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467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86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此处的“最短路径”定义为端到端传播时延最短路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图示：源节点为</a:t>
            </a:r>
            <a:r>
              <a:rPr lang="en-US" altLang="zh-CN" dirty="0"/>
              <a:t>s</a:t>
            </a:r>
            <a:r>
              <a:rPr lang="zh-CN" altLang="en-US" dirty="0"/>
              <a:t>，已经向外搜索了一层，在搜索第二层时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Dijkstra</a:t>
            </a:r>
            <a:r>
              <a:rPr lang="zh-CN" altLang="en-US" dirty="0"/>
              <a:t>：需要选取当前搜索队列（小根堆实现）中传播时延最小的那个并将其弹出，这一操作时间复杂度为</a:t>
            </a:r>
            <a:r>
              <a:rPr lang="en-US" altLang="zh-CN" dirty="0"/>
              <a:t>O(log(MN))</a:t>
            </a:r>
            <a:r>
              <a:rPr lang="zh-CN" altLang="en-US" dirty="0"/>
              <a:t>，之后遍历其所有邻居并进行松弛操作。如对于节点</a:t>
            </a:r>
            <a:r>
              <a:rPr lang="en-US" altLang="zh-CN" dirty="0"/>
              <a:t>A</a:t>
            </a:r>
            <a:r>
              <a:rPr lang="zh-CN" altLang="en-US" dirty="0"/>
              <a:t>，会遍历到节点</a:t>
            </a:r>
            <a:r>
              <a:rPr lang="en-US" altLang="zh-CN" dirty="0"/>
              <a:t>C</a:t>
            </a:r>
            <a:r>
              <a:rPr lang="zh-CN" altLang="en-US" dirty="0"/>
              <a:t>，之后对于节点</a:t>
            </a:r>
            <a:r>
              <a:rPr lang="en-US" altLang="zh-CN" dirty="0"/>
              <a:t>B</a:t>
            </a:r>
            <a:r>
              <a:rPr lang="zh-CN" altLang="en-US" dirty="0"/>
              <a:t>，也会遍历到节点</a:t>
            </a:r>
            <a:r>
              <a:rPr lang="en-US" altLang="zh-CN" dirty="0"/>
              <a:t>C</a:t>
            </a:r>
            <a:r>
              <a:rPr lang="zh-CN" altLang="en-US" dirty="0"/>
              <a:t>，此时节点</a:t>
            </a:r>
            <a:r>
              <a:rPr lang="en-US" altLang="zh-CN" dirty="0"/>
              <a:t>C</a:t>
            </a:r>
            <a:r>
              <a:rPr lang="zh-CN" altLang="en-US" dirty="0"/>
              <a:t>的最短路即可确定。因为此时从</a:t>
            </a:r>
            <a:r>
              <a:rPr lang="en-US" altLang="zh-CN" dirty="0"/>
              <a:t>s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的所有最小跳数路径已经遍历完成。</a:t>
            </a:r>
          </a:p>
          <a:p>
            <a:r>
              <a:rPr lang="zh-CN" altLang="en-US" dirty="0"/>
              <a:t>本算法：逐个弹出队列中的所有第一层节点，注意这里的弹出操作时间复杂度为</a:t>
            </a:r>
            <a:r>
              <a:rPr lang="en-US" altLang="zh-CN" dirty="0"/>
              <a:t>O(1)</a:t>
            </a:r>
            <a:r>
              <a:rPr lang="zh-CN" altLang="en-US" dirty="0"/>
              <a:t>，之后对第一层中的节点遍历其所有邻居并进行松弛操作。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895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>
              <a:lnSpc>
                <a:spcPct val="80000"/>
              </a:lnSpc>
            </a:pPr>
            <a:endParaRPr lang="en-US" altLang="zh-CN" sz="3600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972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34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084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725" y="1113974"/>
            <a:ext cx="1024855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32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16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3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0AFF-251D-42BA-AF6C-D6CB7E89F0B5}" type="datetime1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7070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ee the source image">
            <a:extLst>
              <a:ext uri="{FF2B5EF4-FFF2-40B4-BE49-F238E27FC236}">
                <a16:creationId xmlns:a16="http://schemas.microsoft.com/office/drawing/2014/main" id="{D290E15E-B595-4805-9E53-7D6A9A2EF9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150" y="133075"/>
            <a:ext cx="2789791" cy="755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22" y="87610"/>
            <a:ext cx="7646504" cy="897194"/>
          </a:xfrm>
        </p:spPr>
        <p:txBody>
          <a:bodyPr/>
          <a:lstStyle>
            <a:lvl1pPr>
              <a:defRPr b="1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22" y="984804"/>
            <a:ext cx="11241156" cy="5139154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defRPr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00000"/>
              </a:lnSpc>
              <a:buFont typeface="Times New Roman" panose="02020603050405020304" pitchFamily="18" charset="0"/>
              <a:buChar char="‑"/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00000"/>
              </a:lnSpc>
              <a:defRPr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  <a:t>2025/5/13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A699C53-0D35-476E-B857-40C860CE28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3866838-E955-4F66-A887-3A16D4C95C3A}"/>
              </a:ext>
            </a:extLst>
          </p:cNvPr>
          <p:cNvCxnSpPr>
            <a:cxnSpLocks/>
          </p:cNvCxnSpPr>
          <p:nvPr userDrawn="1"/>
        </p:nvCxnSpPr>
        <p:spPr>
          <a:xfrm>
            <a:off x="0" y="914173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98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800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18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4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6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11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24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39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  <a:t>2025/5/13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037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03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818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0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6CB8F28-DF95-49C6-BE94-5810E97F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963" y="598153"/>
            <a:ext cx="10416073" cy="23876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学期总结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6F7DEDF4-51D0-49CE-B7CA-DAE10A7A9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72248"/>
            <a:ext cx="9144000" cy="1655762"/>
          </a:xfrm>
        </p:spPr>
        <p:txBody>
          <a:bodyPr/>
          <a:lstStyle/>
          <a:p>
            <a:r>
              <a:rPr lang="zh-CN" altLang="en-US" dirty="0"/>
              <a:t>单乾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B2733-C513-430C-810E-CFE6E1AB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38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40FC-4B7F-47D6-9997-881B4EE3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9068628" cy="89719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基于广度优先搜索的最短路径计算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7C60B-0EBD-4DB9-9075-1918F962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D444ED0-98D1-4825-B9DB-64A83A148B81}"/>
              </a:ext>
            </a:extLst>
          </p:cNvPr>
          <p:cNvSpPr txBox="1"/>
          <p:nvPr/>
        </p:nvSpPr>
        <p:spPr>
          <a:xfrm>
            <a:off x="103657" y="1014042"/>
            <a:ext cx="9001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思路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B02B44-1722-4802-BA8C-443A4906BD8D}"/>
              </a:ext>
            </a:extLst>
          </p:cNvPr>
          <p:cNvSpPr txBox="1"/>
          <p:nvPr/>
        </p:nvSpPr>
        <p:spPr>
          <a:xfrm>
            <a:off x="103656" y="1460856"/>
            <a:ext cx="11364444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4800" lvl="2" indent="-230400" defTabSz="914400">
              <a:spcBef>
                <a:spcPts val="5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已有研究证明端到端传播时延最短路一定在最小跳数路径中</a:t>
            </a:r>
            <a:r>
              <a:rPr lang="en-US" altLang="zh-CN" sz="20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[1]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144800" lvl="2" indent="-230400" defTabSz="914400">
              <a:spcBef>
                <a:spcPts val="5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在搜索传播时延最短路径时无需维护小根堆，可降低路由计算时间开销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144800" lvl="2" indent="-230400" defTabSz="914400">
              <a:spcBef>
                <a:spcPts val="5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基于广度优先搜索算法，每搜索一层后，即可确定到该层所有节点的传播时延最短路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13868BD9-1BB2-4D23-AC40-E901259F8E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27" y="4893383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1BA4AB33-5C92-4062-9B17-584420A275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26" y="5373069"/>
            <a:ext cx="379521" cy="379521"/>
          </a:xfrm>
          <a:prstGeom prst="rect">
            <a:avLst/>
          </a:prstGeom>
        </p:spPr>
      </p:pic>
      <p:sp>
        <p:nvSpPr>
          <p:cNvPr id="86" name="文本框 85">
            <a:extLst>
              <a:ext uri="{FF2B5EF4-FFF2-40B4-BE49-F238E27FC236}">
                <a16:creationId xmlns:a16="http://schemas.microsoft.com/office/drawing/2014/main" id="{F1107F6B-6547-4613-A85B-0E5093D5C459}"/>
              </a:ext>
            </a:extLst>
          </p:cNvPr>
          <p:cNvSpPr txBox="1"/>
          <p:nvPr/>
        </p:nvSpPr>
        <p:spPr>
          <a:xfrm>
            <a:off x="5736347" y="4904134"/>
            <a:ext cx="149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不在搜索队列中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44AE6C8-A7BE-4D92-B7AE-BE911AE5A972}"/>
              </a:ext>
            </a:extLst>
          </p:cNvPr>
          <p:cNvSpPr txBox="1"/>
          <p:nvPr/>
        </p:nvSpPr>
        <p:spPr>
          <a:xfrm>
            <a:off x="5736347" y="5383885"/>
            <a:ext cx="149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在搜索队列中</a:t>
            </a:r>
          </a:p>
        </p:txBody>
      </p:sp>
      <p:pic>
        <p:nvPicPr>
          <p:cNvPr id="92" name="图片 91">
            <a:extLst>
              <a:ext uri="{FF2B5EF4-FFF2-40B4-BE49-F238E27FC236}">
                <a16:creationId xmlns:a16="http://schemas.microsoft.com/office/drawing/2014/main" id="{013CC42D-2225-4D79-B745-42DE222F59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71" y="3943053"/>
            <a:ext cx="379521" cy="379521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B1ABEDF8-FD4A-4128-AED7-7299DFC466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71" y="4863001"/>
            <a:ext cx="379521" cy="379521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60ACFEBB-93C6-4A88-B0F3-FD6E2AB00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71" y="5782949"/>
            <a:ext cx="379521" cy="379521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1E892D13-B3F7-4458-8A9F-7B06D64119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768" y="3023105"/>
            <a:ext cx="379521" cy="379521"/>
          </a:xfrm>
          <a:prstGeom prst="rect">
            <a:avLst/>
          </a:prstGeom>
        </p:spPr>
      </p:pic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E50FB939-C290-490F-9155-EC2389924D59}"/>
              </a:ext>
            </a:extLst>
          </p:cNvPr>
          <p:cNvCxnSpPr>
            <a:stCxn id="95" idx="2"/>
            <a:endCxn id="92" idx="0"/>
          </p:cNvCxnSpPr>
          <p:nvPr/>
        </p:nvCxnSpPr>
        <p:spPr>
          <a:xfrm>
            <a:off x="2122529" y="3402626"/>
            <a:ext cx="3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B1C0B705-6D9F-4B39-80D2-BBE6BBF26BB3}"/>
              </a:ext>
            </a:extLst>
          </p:cNvPr>
          <p:cNvCxnSpPr>
            <a:stCxn id="92" idx="2"/>
            <a:endCxn id="93" idx="0"/>
          </p:cNvCxnSpPr>
          <p:nvPr/>
        </p:nvCxnSpPr>
        <p:spPr>
          <a:xfrm>
            <a:off x="2122532" y="4322574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6D79821D-20ED-4629-8778-A874C47D8F4D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2122532" y="5242522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图片 98">
            <a:extLst>
              <a:ext uri="{FF2B5EF4-FFF2-40B4-BE49-F238E27FC236}">
                <a16:creationId xmlns:a16="http://schemas.microsoft.com/office/drawing/2014/main" id="{07EE761A-591F-4DE1-B6E8-10C0C0F295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67" y="3943052"/>
            <a:ext cx="379521" cy="379521"/>
          </a:xfrm>
          <a:prstGeom prst="rect">
            <a:avLst/>
          </a:prstGeom>
        </p:spPr>
      </p:pic>
      <p:pic>
        <p:nvPicPr>
          <p:cNvPr id="100" name="图片 99">
            <a:extLst>
              <a:ext uri="{FF2B5EF4-FFF2-40B4-BE49-F238E27FC236}">
                <a16:creationId xmlns:a16="http://schemas.microsoft.com/office/drawing/2014/main" id="{A45C802C-153D-412D-8C9A-A0549B4876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67" y="4863000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975901B5-BCDD-4BD2-BFDE-1EFC00355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67" y="5782948"/>
            <a:ext cx="379521" cy="379521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0E12114E-F181-4BB4-80B5-5C32B84548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064" y="3023104"/>
            <a:ext cx="379521" cy="379521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0B5F7D62-1ACD-494E-80C1-6EC08ECA28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18" y="3753291"/>
            <a:ext cx="379521" cy="379521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EA65AA6B-37A9-46D6-994D-ABC2278476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18" y="4673239"/>
            <a:ext cx="379521" cy="379521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B1B3B9A4-100A-40F8-B2D7-C155B2AB58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18" y="5593187"/>
            <a:ext cx="379521" cy="379521"/>
          </a:xfrm>
          <a:prstGeom prst="rect">
            <a:avLst/>
          </a:prstGeom>
        </p:spPr>
      </p:pic>
      <p:pic>
        <p:nvPicPr>
          <p:cNvPr id="106" name="图片 105">
            <a:extLst>
              <a:ext uri="{FF2B5EF4-FFF2-40B4-BE49-F238E27FC236}">
                <a16:creationId xmlns:a16="http://schemas.microsoft.com/office/drawing/2014/main" id="{76AB6D02-1588-44E7-B9E6-1F2E68595E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15" y="2833343"/>
            <a:ext cx="379521" cy="379521"/>
          </a:xfrm>
          <a:prstGeom prst="rect">
            <a:avLst/>
          </a:prstGeom>
        </p:spPr>
      </p:pic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3E35686-DA11-4066-9A0C-CE1B7C410748}"/>
              </a:ext>
            </a:extLst>
          </p:cNvPr>
          <p:cNvCxnSpPr>
            <a:stCxn id="106" idx="2"/>
            <a:endCxn id="103" idx="0"/>
          </p:cNvCxnSpPr>
          <p:nvPr/>
        </p:nvCxnSpPr>
        <p:spPr>
          <a:xfrm>
            <a:off x="3091676" y="3212864"/>
            <a:ext cx="3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37E9424D-D863-4DBB-8F16-45FA01DB92D4}"/>
              </a:ext>
            </a:extLst>
          </p:cNvPr>
          <p:cNvCxnSpPr>
            <a:stCxn id="103" idx="2"/>
            <a:endCxn id="104" idx="0"/>
          </p:cNvCxnSpPr>
          <p:nvPr/>
        </p:nvCxnSpPr>
        <p:spPr>
          <a:xfrm>
            <a:off x="3091679" y="4132812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4D07EA5-ECAC-4F30-A46D-68C5A9522EB7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3091679" y="5052760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33EAB0F9-5CC3-464D-B879-E0A923EF03DE}"/>
              </a:ext>
            </a:extLst>
          </p:cNvPr>
          <p:cNvCxnSpPr>
            <a:stCxn id="106" idx="3"/>
            <a:endCxn id="102" idx="1"/>
          </p:cNvCxnSpPr>
          <p:nvPr/>
        </p:nvCxnSpPr>
        <p:spPr>
          <a:xfrm>
            <a:off x="3281436" y="3023104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687C083D-BEF8-4E07-93DF-D89F162BE40D}"/>
              </a:ext>
            </a:extLst>
          </p:cNvPr>
          <p:cNvCxnSpPr>
            <a:stCxn id="103" idx="3"/>
            <a:endCxn id="99" idx="1"/>
          </p:cNvCxnSpPr>
          <p:nvPr/>
        </p:nvCxnSpPr>
        <p:spPr>
          <a:xfrm>
            <a:off x="3281439" y="3943052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8A2F53DA-24FD-4FD3-AD2E-800CEE9FC9CD}"/>
              </a:ext>
            </a:extLst>
          </p:cNvPr>
          <p:cNvCxnSpPr>
            <a:cxnSpLocks/>
            <a:stCxn id="104" idx="3"/>
            <a:endCxn id="100" idx="1"/>
          </p:cNvCxnSpPr>
          <p:nvPr/>
        </p:nvCxnSpPr>
        <p:spPr>
          <a:xfrm>
            <a:off x="3281439" y="4863000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8CF032CF-9196-4D66-AAD1-0712BDEF832D}"/>
              </a:ext>
            </a:extLst>
          </p:cNvPr>
          <p:cNvCxnSpPr>
            <a:stCxn id="105" idx="3"/>
            <a:endCxn id="101" idx="1"/>
          </p:cNvCxnSpPr>
          <p:nvPr/>
        </p:nvCxnSpPr>
        <p:spPr>
          <a:xfrm>
            <a:off x="3281439" y="5782948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2E743D32-E239-4460-A42B-3B5A924BE6FE}"/>
              </a:ext>
            </a:extLst>
          </p:cNvPr>
          <p:cNvCxnSpPr>
            <a:stCxn id="102" idx="2"/>
            <a:endCxn id="99" idx="0"/>
          </p:cNvCxnSpPr>
          <p:nvPr/>
        </p:nvCxnSpPr>
        <p:spPr>
          <a:xfrm>
            <a:off x="4060825" y="3402625"/>
            <a:ext cx="3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54D4F536-33D1-4258-9C5F-5DA3751C885D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4060828" y="4322573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>
            <a:extLst>
              <a:ext uri="{FF2B5EF4-FFF2-40B4-BE49-F238E27FC236}">
                <a16:creationId xmlns:a16="http://schemas.microsoft.com/office/drawing/2014/main" id="{8BA9D5B7-EAB3-4DF0-89EA-C3ED0381E638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4060828" y="5242521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图片 116">
            <a:extLst>
              <a:ext uri="{FF2B5EF4-FFF2-40B4-BE49-F238E27FC236}">
                <a16:creationId xmlns:a16="http://schemas.microsoft.com/office/drawing/2014/main" id="{95F4DCEE-93FB-45F7-BDB9-FFD94D9985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14" y="3753290"/>
            <a:ext cx="379521" cy="379521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4BF0DD9A-02F8-43D9-890F-08FBDEF359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14" y="4673238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A3C40E4A-402F-4D90-BA12-EC05588717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14" y="5593186"/>
            <a:ext cx="379521" cy="379521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8708A2E9-7A22-48DC-9826-8FCFD3B07D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211" y="2833342"/>
            <a:ext cx="379521" cy="379521"/>
          </a:xfrm>
          <a:prstGeom prst="rect">
            <a:avLst/>
          </a:prstGeom>
        </p:spPr>
      </p:pic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1C90DB5B-9B3F-454E-ABCA-4B7BAEEF9615}"/>
              </a:ext>
            </a:extLst>
          </p:cNvPr>
          <p:cNvCxnSpPr>
            <a:stCxn id="120" idx="2"/>
            <a:endCxn id="117" idx="0"/>
          </p:cNvCxnSpPr>
          <p:nvPr/>
        </p:nvCxnSpPr>
        <p:spPr>
          <a:xfrm>
            <a:off x="5029972" y="3212863"/>
            <a:ext cx="3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A6A91C82-B54E-4651-A332-62DDEA4CE6A7}"/>
              </a:ext>
            </a:extLst>
          </p:cNvPr>
          <p:cNvCxnSpPr>
            <a:stCxn id="117" idx="2"/>
            <a:endCxn id="118" idx="0"/>
          </p:cNvCxnSpPr>
          <p:nvPr/>
        </p:nvCxnSpPr>
        <p:spPr>
          <a:xfrm>
            <a:off x="5029975" y="4132811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40F801B2-2775-4B5C-937C-EF1CEDCA7549}"/>
              </a:ext>
            </a:extLst>
          </p:cNvPr>
          <p:cNvCxnSpPr>
            <a:stCxn id="118" idx="2"/>
            <a:endCxn id="119" idx="0"/>
          </p:cNvCxnSpPr>
          <p:nvPr/>
        </p:nvCxnSpPr>
        <p:spPr>
          <a:xfrm>
            <a:off x="5029975" y="5052759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B863D73E-82C9-4F65-A6E4-F0F6DF251E1A}"/>
              </a:ext>
            </a:extLst>
          </p:cNvPr>
          <p:cNvCxnSpPr>
            <a:stCxn id="95" idx="3"/>
            <a:endCxn id="106" idx="1"/>
          </p:cNvCxnSpPr>
          <p:nvPr/>
        </p:nvCxnSpPr>
        <p:spPr>
          <a:xfrm flipV="1">
            <a:off x="2312289" y="3023104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6305F16C-2B6F-4F7C-8A47-5C0F6B422307}"/>
              </a:ext>
            </a:extLst>
          </p:cNvPr>
          <p:cNvCxnSpPr>
            <a:stCxn id="92" idx="3"/>
            <a:endCxn id="103" idx="1"/>
          </p:cNvCxnSpPr>
          <p:nvPr/>
        </p:nvCxnSpPr>
        <p:spPr>
          <a:xfrm flipV="1">
            <a:off x="2312292" y="3943052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E47B549-9E3E-4025-99A3-DE8C9FCF2C19}"/>
              </a:ext>
            </a:extLst>
          </p:cNvPr>
          <p:cNvCxnSpPr>
            <a:stCxn id="93" idx="3"/>
            <a:endCxn id="104" idx="1"/>
          </p:cNvCxnSpPr>
          <p:nvPr/>
        </p:nvCxnSpPr>
        <p:spPr>
          <a:xfrm flipV="1">
            <a:off x="2312292" y="4863000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5CA870F0-CF83-40F3-B394-DA560CA8B8CF}"/>
              </a:ext>
            </a:extLst>
          </p:cNvPr>
          <p:cNvCxnSpPr>
            <a:stCxn id="94" idx="3"/>
            <a:endCxn id="105" idx="1"/>
          </p:cNvCxnSpPr>
          <p:nvPr/>
        </p:nvCxnSpPr>
        <p:spPr>
          <a:xfrm flipV="1">
            <a:off x="2312292" y="5782948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B8FC498A-F299-4E71-AF13-C3E848D99B42}"/>
              </a:ext>
            </a:extLst>
          </p:cNvPr>
          <p:cNvCxnSpPr>
            <a:stCxn id="102" idx="3"/>
            <a:endCxn id="120" idx="1"/>
          </p:cNvCxnSpPr>
          <p:nvPr/>
        </p:nvCxnSpPr>
        <p:spPr>
          <a:xfrm flipV="1">
            <a:off x="4250585" y="3023103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AFAEE6AF-0521-4198-878C-DDD04C8F604F}"/>
              </a:ext>
            </a:extLst>
          </p:cNvPr>
          <p:cNvCxnSpPr>
            <a:stCxn id="99" idx="3"/>
            <a:endCxn id="117" idx="1"/>
          </p:cNvCxnSpPr>
          <p:nvPr/>
        </p:nvCxnSpPr>
        <p:spPr>
          <a:xfrm flipV="1">
            <a:off x="4250588" y="3943051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4A04E6ED-E528-4E95-9AF5-3DCF38B29EF0}"/>
              </a:ext>
            </a:extLst>
          </p:cNvPr>
          <p:cNvCxnSpPr>
            <a:cxnSpLocks/>
          </p:cNvCxnSpPr>
          <p:nvPr/>
        </p:nvCxnSpPr>
        <p:spPr>
          <a:xfrm flipV="1">
            <a:off x="4250585" y="4823768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E8B2F378-242C-4C64-B06F-8E274D7AD47D}"/>
              </a:ext>
            </a:extLst>
          </p:cNvPr>
          <p:cNvCxnSpPr>
            <a:stCxn id="101" idx="3"/>
            <a:endCxn id="119" idx="1"/>
          </p:cNvCxnSpPr>
          <p:nvPr/>
        </p:nvCxnSpPr>
        <p:spPr>
          <a:xfrm flipV="1">
            <a:off x="4250588" y="5782947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B3AF68F3-3D41-4596-A34B-9FA17B53E3F7}"/>
              </a:ext>
            </a:extLst>
          </p:cNvPr>
          <p:cNvCxnSpPr/>
          <p:nvPr/>
        </p:nvCxnSpPr>
        <p:spPr>
          <a:xfrm flipV="1">
            <a:off x="4176255" y="3442851"/>
            <a:ext cx="0" cy="459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524BBC9-E815-47F0-9F83-3812E45D64D4}"/>
              </a:ext>
            </a:extLst>
          </p:cNvPr>
          <p:cNvCxnSpPr>
            <a:cxnSpLocks/>
          </p:cNvCxnSpPr>
          <p:nvPr/>
        </p:nvCxnSpPr>
        <p:spPr>
          <a:xfrm flipH="1" flipV="1">
            <a:off x="3299920" y="3805559"/>
            <a:ext cx="531911" cy="202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7A93C0C4-680B-451B-8B07-82A0842B369E}"/>
              </a:ext>
            </a:extLst>
          </p:cNvPr>
          <p:cNvCxnSpPr>
            <a:cxnSpLocks/>
          </p:cNvCxnSpPr>
          <p:nvPr/>
        </p:nvCxnSpPr>
        <p:spPr>
          <a:xfrm flipV="1">
            <a:off x="4296422" y="3848017"/>
            <a:ext cx="458156" cy="165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B05645E-1C8D-4BD9-B494-31B75350C4F6}"/>
              </a:ext>
            </a:extLst>
          </p:cNvPr>
          <p:cNvCxnSpPr>
            <a:cxnSpLocks/>
          </p:cNvCxnSpPr>
          <p:nvPr/>
        </p:nvCxnSpPr>
        <p:spPr>
          <a:xfrm flipV="1">
            <a:off x="2902707" y="4118241"/>
            <a:ext cx="0" cy="474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DB3DEE96-A30C-4CD5-8F4C-0349D168A230}"/>
              </a:ext>
            </a:extLst>
          </p:cNvPr>
          <p:cNvCxnSpPr>
            <a:cxnSpLocks/>
          </p:cNvCxnSpPr>
          <p:nvPr/>
        </p:nvCxnSpPr>
        <p:spPr>
          <a:xfrm flipH="1">
            <a:off x="2404854" y="4753944"/>
            <a:ext cx="448005" cy="173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544D65F6-6780-4638-B034-D1DF9C961B78}"/>
              </a:ext>
            </a:extLst>
          </p:cNvPr>
          <p:cNvCxnSpPr>
            <a:cxnSpLocks/>
          </p:cNvCxnSpPr>
          <p:nvPr/>
        </p:nvCxnSpPr>
        <p:spPr>
          <a:xfrm>
            <a:off x="2901914" y="5030655"/>
            <a:ext cx="13290" cy="479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2FA05B66-1CC8-4003-BBFB-2789A00E8EFD}"/>
                  </a:ext>
                </a:extLst>
              </p:cNvPr>
              <p:cNvSpPr txBox="1"/>
              <p:nvPr/>
            </p:nvSpPr>
            <p:spPr>
              <a:xfrm>
                <a:off x="4218622" y="4141165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2FA05B66-1CC8-4003-BBFB-2789A00E8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622" y="4141165"/>
                <a:ext cx="201016" cy="276999"/>
              </a:xfrm>
              <a:prstGeom prst="rect">
                <a:avLst/>
              </a:prstGeom>
              <a:blipFill>
                <a:blip r:embed="rId4"/>
                <a:stretch>
                  <a:fillRect l="-27273" r="-2727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620D9DF-5207-4112-9C49-DAD4C158C23B}"/>
                  </a:ext>
                </a:extLst>
              </p:cNvPr>
              <p:cNvSpPr txBox="1"/>
              <p:nvPr/>
            </p:nvSpPr>
            <p:spPr>
              <a:xfrm>
                <a:off x="3108626" y="4473664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3620D9DF-5207-4112-9C49-DAD4C158C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626" y="4473664"/>
                <a:ext cx="211405" cy="276999"/>
              </a:xfrm>
              <a:prstGeom prst="rect">
                <a:avLst/>
              </a:prstGeom>
              <a:blipFill>
                <a:blip r:embed="rId5"/>
                <a:stretch>
                  <a:fillRect l="-28571" r="-2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1858EF21-178E-4CAA-96EB-585675A6D46F}"/>
                  </a:ext>
                </a:extLst>
              </p:cNvPr>
              <p:cNvSpPr txBox="1"/>
              <p:nvPr/>
            </p:nvSpPr>
            <p:spPr>
              <a:xfrm>
                <a:off x="4211921" y="4943704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1858EF21-178E-4CAA-96EB-585675A6D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21" y="4943704"/>
                <a:ext cx="165045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7760AD8-8AEF-4DB5-8280-0F7822FF0B3B}"/>
                  </a:ext>
                </a:extLst>
              </p:cNvPr>
              <p:cNvSpPr txBox="1"/>
              <p:nvPr/>
            </p:nvSpPr>
            <p:spPr>
              <a:xfrm>
                <a:off x="2792426" y="3513567"/>
                <a:ext cx="200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7760AD8-8AEF-4DB5-8280-0F7822FF0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26" y="3513567"/>
                <a:ext cx="200888" cy="276999"/>
              </a:xfrm>
              <a:prstGeom prst="rect">
                <a:avLst/>
              </a:prstGeom>
              <a:blipFill>
                <a:blip r:embed="rId7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文本框 146">
            <a:extLst>
              <a:ext uri="{FF2B5EF4-FFF2-40B4-BE49-F238E27FC236}">
                <a16:creationId xmlns:a16="http://schemas.microsoft.com/office/drawing/2014/main" id="{03E485C7-BE84-45A4-89F2-82B69C797F27}"/>
              </a:ext>
            </a:extLst>
          </p:cNvPr>
          <p:cNvSpPr txBox="1"/>
          <p:nvPr/>
        </p:nvSpPr>
        <p:spPr>
          <a:xfrm>
            <a:off x="2209440" y="2550995"/>
            <a:ext cx="2776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传统协议的算法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堆优化</a:t>
            </a:r>
            <a:r>
              <a:rPr lang="en-US" altLang="zh-CN" sz="1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Dijkstra)</a:t>
            </a:r>
            <a:endParaRPr lang="zh-CN" altLang="en-US" sz="1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48" name="图片 147">
            <a:extLst>
              <a:ext uri="{FF2B5EF4-FFF2-40B4-BE49-F238E27FC236}">
                <a16:creationId xmlns:a16="http://schemas.microsoft.com/office/drawing/2014/main" id="{3E4663D2-2392-49F1-8FDA-F5927B72FA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66" y="3943053"/>
            <a:ext cx="379521" cy="379521"/>
          </a:xfrm>
          <a:prstGeom prst="rect">
            <a:avLst/>
          </a:prstGeom>
        </p:spPr>
      </p:pic>
      <p:pic>
        <p:nvPicPr>
          <p:cNvPr id="149" name="图片 148">
            <a:extLst>
              <a:ext uri="{FF2B5EF4-FFF2-40B4-BE49-F238E27FC236}">
                <a16:creationId xmlns:a16="http://schemas.microsoft.com/office/drawing/2014/main" id="{BB8D81FF-CC09-435E-A0CB-BA04445043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66" y="4863001"/>
            <a:ext cx="379521" cy="379521"/>
          </a:xfrm>
          <a:prstGeom prst="rect">
            <a:avLst/>
          </a:prstGeom>
        </p:spPr>
      </p:pic>
      <p:pic>
        <p:nvPicPr>
          <p:cNvPr id="150" name="图片 149">
            <a:extLst>
              <a:ext uri="{FF2B5EF4-FFF2-40B4-BE49-F238E27FC236}">
                <a16:creationId xmlns:a16="http://schemas.microsoft.com/office/drawing/2014/main" id="{377137FB-1539-4A13-91E0-4C36A18560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66" y="5782949"/>
            <a:ext cx="379521" cy="379521"/>
          </a:xfrm>
          <a:prstGeom prst="rect">
            <a:avLst/>
          </a:prstGeom>
        </p:spPr>
      </p:pic>
      <p:pic>
        <p:nvPicPr>
          <p:cNvPr id="151" name="图片 150">
            <a:extLst>
              <a:ext uri="{FF2B5EF4-FFF2-40B4-BE49-F238E27FC236}">
                <a16:creationId xmlns:a16="http://schemas.microsoft.com/office/drawing/2014/main" id="{05A0DD3A-F015-457F-923D-6E08FC9A0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563" y="3023105"/>
            <a:ext cx="379521" cy="379521"/>
          </a:xfrm>
          <a:prstGeom prst="rect">
            <a:avLst/>
          </a:prstGeom>
        </p:spPr>
      </p:pic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0464E95A-4400-4B0F-A91A-BDE3B3427783}"/>
              </a:ext>
            </a:extLst>
          </p:cNvPr>
          <p:cNvCxnSpPr>
            <a:stCxn id="151" idx="2"/>
            <a:endCxn id="148" idx="0"/>
          </p:cNvCxnSpPr>
          <p:nvPr/>
        </p:nvCxnSpPr>
        <p:spPr>
          <a:xfrm>
            <a:off x="7490324" y="3402626"/>
            <a:ext cx="3" cy="54042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5751B3FA-A374-41AA-91C9-24E1EB266C59}"/>
              </a:ext>
            </a:extLst>
          </p:cNvPr>
          <p:cNvCxnSpPr>
            <a:stCxn id="148" idx="2"/>
            <a:endCxn id="149" idx="0"/>
          </p:cNvCxnSpPr>
          <p:nvPr/>
        </p:nvCxnSpPr>
        <p:spPr>
          <a:xfrm>
            <a:off x="7490327" y="4322574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EA22232-276D-40E7-8901-ADD6A9EDF2F3}"/>
              </a:ext>
            </a:extLst>
          </p:cNvPr>
          <p:cNvCxnSpPr>
            <a:stCxn id="149" idx="2"/>
            <a:endCxn id="150" idx="0"/>
          </p:cNvCxnSpPr>
          <p:nvPr/>
        </p:nvCxnSpPr>
        <p:spPr>
          <a:xfrm>
            <a:off x="7490327" y="5242522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图片 154">
            <a:extLst>
              <a:ext uri="{FF2B5EF4-FFF2-40B4-BE49-F238E27FC236}">
                <a16:creationId xmlns:a16="http://schemas.microsoft.com/office/drawing/2014/main" id="{7646B446-8A61-478F-8F41-AA17DAF594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862" y="3943052"/>
            <a:ext cx="379521" cy="379521"/>
          </a:xfrm>
          <a:prstGeom prst="rect">
            <a:avLst/>
          </a:prstGeom>
        </p:spPr>
      </p:pic>
      <p:pic>
        <p:nvPicPr>
          <p:cNvPr id="156" name="图片 155">
            <a:extLst>
              <a:ext uri="{FF2B5EF4-FFF2-40B4-BE49-F238E27FC236}">
                <a16:creationId xmlns:a16="http://schemas.microsoft.com/office/drawing/2014/main" id="{1B8D01D6-CFDF-419D-85A2-29950767C3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862" y="4863000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45923456-02EB-4E07-953F-961C0E264F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862" y="5782948"/>
            <a:ext cx="379521" cy="379521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CD2FF5BB-7827-4073-84DA-8F25B5E641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8859" y="3023104"/>
            <a:ext cx="379521" cy="379521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275D443E-C8FF-4B33-8675-DE8D9576BB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13" y="3753291"/>
            <a:ext cx="379521" cy="379521"/>
          </a:xfrm>
          <a:prstGeom prst="rect">
            <a:avLst/>
          </a:prstGeom>
        </p:spPr>
      </p:pic>
      <p:pic>
        <p:nvPicPr>
          <p:cNvPr id="160" name="图片 159">
            <a:extLst>
              <a:ext uri="{FF2B5EF4-FFF2-40B4-BE49-F238E27FC236}">
                <a16:creationId xmlns:a16="http://schemas.microsoft.com/office/drawing/2014/main" id="{F2F73268-74E6-47D1-86AC-396F85A92C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13" y="4673239"/>
            <a:ext cx="379521" cy="379521"/>
          </a:xfrm>
          <a:prstGeom prst="rect">
            <a:avLst/>
          </a:prstGeom>
        </p:spPr>
      </p:pic>
      <p:pic>
        <p:nvPicPr>
          <p:cNvPr id="161" name="图片 160">
            <a:extLst>
              <a:ext uri="{FF2B5EF4-FFF2-40B4-BE49-F238E27FC236}">
                <a16:creationId xmlns:a16="http://schemas.microsoft.com/office/drawing/2014/main" id="{AFD94E6C-1E0C-44F2-9295-4524BB74AB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13" y="5593187"/>
            <a:ext cx="379521" cy="379521"/>
          </a:xfrm>
          <a:prstGeom prst="rect">
            <a:avLst/>
          </a:prstGeom>
        </p:spPr>
      </p:pic>
      <p:pic>
        <p:nvPicPr>
          <p:cNvPr id="162" name="图片 161">
            <a:extLst>
              <a:ext uri="{FF2B5EF4-FFF2-40B4-BE49-F238E27FC236}">
                <a16:creationId xmlns:a16="http://schemas.microsoft.com/office/drawing/2014/main" id="{91191A60-DBED-42C8-80EC-A8302C19E5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710" y="2833343"/>
            <a:ext cx="379521" cy="379521"/>
          </a:xfrm>
          <a:prstGeom prst="rect">
            <a:avLst/>
          </a:prstGeom>
        </p:spPr>
      </p:pic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3B1DD182-B94C-45B3-913E-B3FE6227859D}"/>
              </a:ext>
            </a:extLst>
          </p:cNvPr>
          <p:cNvCxnSpPr>
            <a:stCxn id="162" idx="2"/>
            <a:endCxn id="159" idx="0"/>
          </p:cNvCxnSpPr>
          <p:nvPr/>
        </p:nvCxnSpPr>
        <p:spPr>
          <a:xfrm>
            <a:off x="8459471" y="3212864"/>
            <a:ext cx="3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C2AB87B7-4DD8-4B80-8798-54019A147706}"/>
              </a:ext>
            </a:extLst>
          </p:cNvPr>
          <p:cNvCxnSpPr>
            <a:stCxn id="159" idx="2"/>
            <a:endCxn id="160" idx="0"/>
          </p:cNvCxnSpPr>
          <p:nvPr/>
        </p:nvCxnSpPr>
        <p:spPr>
          <a:xfrm>
            <a:off x="8459474" y="4132812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C0EF55E5-62AF-4785-B6A8-055E368D7CBA}"/>
              </a:ext>
            </a:extLst>
          </p:cNvPr>
          <p:cNvCxnSpPr>
            <a:stCxn id="160" idx="2"/>
            <a:endCxn id="161" idx="0"/>
          </p:cNvCxnSpPr>
          <p:nvPr/>
        </p:nvCxnSpPr>
        <p:spPr>
          <a:xfrm>
            <a:off x="8459474" y="5052760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CAFD52BF-430D-49D9-9414-322EDC6008BF}"/>
              </a:ext>
            </a:extLst>
          </p:cNvPr>
          <p:cNvCxnSpPr>
            <a:stCxn id="162" idx="3"/>
            <a:endCxn id="158" idx="1"/>
          </p:cNvCxnSpPr>
          <p:nvPr/>
        </p:nvCxnSpPr>
        <p:spPr>
          <a:xfrm>
            <a:off x="8649231" y="3023104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连接符 166">
            <a:extLst>
              <a:ext uri="{FF2B5EF4-FFF2-40B4-BE49-F238E27FC236}">
                <a16:creationId xmlns:a16="http://schemas.microsoft.com/office/drawing/2014/main" id="{62B1D863-DCA5-47D1-BB43-3DD96AD2146D}"/>
              </a:ext>
            </a:extLst>
          </p:cNvPr>
          <p:cNvCxnSpPr>
            <a:stCxn id="159" idx="3"/>
            <a:endCxn id="155" idx="1"/>
          </p:cNvCxnSpPr>
          <p:nvPr/>
        </p:nvCxnSpPr>
        <p:spPr>
          <a:xfrm>
            <a:off x="8649234" y="3943052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AFA88371-0F44-45F4-A693-DD0A8F07B3E8}"/>
              </a:ext>
            </a:extLst>
          </p:cNvPr>
          <p:cNvCxnSpPr>
            <a:cxnSpLocks/>
            <a:stCxn id="160" idx="3"/>
            <a:endCxn id="156" idx="1"/>
          </p:cNvCxnSpPr>
          <p:nvPr/>
        </p:nvCxnSpPr>
        <p:spPr>
          <a:xfrm>
            <a:off x="8649234" y="4863000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连接符 168">
            <a:extLst>
              <a:ext uri="{FF2B5EF4-FFF2-40B4-BE49-F238E27FC236}">
                <a16:creationId xmlns:a16="http://schemas.microsoft.com/office/drawing/2014/main" id="{6909A058-1098-48E7-ABED-05263F0E2673}"/>
              </a:ext>
            </a:extLst>
          </p:cNvPr>
          <p:cNvCxnSpPr>
            <a:stCxn id="161" idx="3"/>
            <a:endCxn id="157" idx="1"/>
          </p:cNvCxnSpPr>
          <p:nvPr/>
        </p:nvCxnSpPr>
        <p:spPr>
          <a:xfrm>
            <a:off x="8649234" y="5782948"/>
            <a:ext cx="589628" cy="189761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D3FF894B-4D92-4368-80B8-5BE92A3B57B5}"/>
              </a:ext>
            </a:extLst>
          </p:cNvPr>
          <p:cNvCxnSpPr>
            <a:stCxn id="158" idx="2"/>
            <a:endCxn id="155" idx="0"/>
          </p:cNvCxnSpPr>
          <p:nvPr/>
        </p:nvCxnSpPr>
        <p:spPr>
          <a:xfrm>
            <a:off x="9428620" y="3402625"/>
            <a:ext cx="3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连接符 170">
            <a:extLst>
              <a:ext uri="{FF2B5EF4-FFF2-40B4-BE49-F238E27FC236}">
                <a16:creationId xmlns:a16="http://schemas.microsoft.com/office/drawing/2014/main" id="{82EE1F85-0CA1-44E0-8C90-810CBDD4AFFA}"/>
              </a:ext>
            </a:extLst>
          </p:cNvPr>
          <p:cNvCxnSpPr>
            <a:cxnSpLocks/>
            <a:stCxn id="155" idx="2"/>
            <a:endCxn id="156" idx="0"/>
          </p:cNvCxnSpPr>
          <p:nvPr/>
        </p:nvCxnSpPr>
        <p:spPr>
          <a:xfrm>
            <a:off x="9428623" y="4322573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C2D84C7B-9A08-4029-B0C2-17968B11DC3D}"/>
              </a:ext>
            </a:extLst>
          </p:cNvPr>
          <p:cNvCxnSpPr>
            <a:cxnSpLocks/>
            <a:stCxn id="156" idx="2"/>
            <a:endCxn id="157" idx="0"/>
          </p:cNvCxnSpPr>
          <p:nvPr/>
        </p:nvCxnSpPr>
        <p:spPr>
          <a:xfrm>
            <a:off x="9428623" y="5242521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图片 172">
            <a:extLst>
              <a:ext uri="{FF2B5EF4-FFF2-40B4-BE49-F238E27FC236}">
                <a16:creationId xmlns:a16="http://schemas.microsoft.com/office/drawing/2014/main" id="{EDC05BD8-C7FB-4C4B-A0E0-D6F3ABAAFA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009" y="3753290"/>
            <a:ext cx="379521" cy="379521"/>
          </a:xfrm>
          <a:prstGeom prst="rect">
            <a:avLst/>
          </a:prstGeom>
        </p:spPr>
      </p:pic>
      <p:pic>
        <p:nvPicPr>
          <p:cNvPr id="174" name="图片 173">
            <a:extLst>
              <a:ext uri="{FF2B5EF4-FFF2-40B4-BE49-F238E27FC236}">
                <a16:creationId xmlns:a16="http://schemas.microsoft.com/office/drawing/2014/main" id="{6AFB9680-E2BF-4828-A9C5-F784F32C50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009" y="4673238"/>
            <a:ext cx="379521" cy="379521"/>
          </a:xfrm>
          <a:prstGeom prst="rect">
            <a:avLst/>
          </a:prstGeom>
          <a:ln w="38100">
            <a:noFill/>
          </a:ln>
        </p:spPr>
      </p:pic>
      <p:pic>
        <p:nvPicPr>
          <p:cNvPr id="175" name="图片 174">
            <a:extLst>
              <a:ext uri="{FF2B5EF4-FFF2-40B4-BE49-F238E27FC236}">
                <a16:creationId xmlns:a16="http://schemas.microsoft.com/office/drawing/2014/main" id="{E700C389-C78E-452D-8070-4B4C388F07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009" y="5593186"/>
            <a:ext cx="379521" cy="379521"/>
          </a:xfrm>
          <a:prstGeom prst="rect">
            <a:avLst/>
          </a:prstGeom>
        </p:spPr>
      </p:pic>
      <p:pic>
        <p:nvPicPr>
          <p:cNvPr id="176" name="图片 175">
            <a:extLst>
              <a:ext uri="{FF2B5EF4-FFF2-40B4-BE49-F238E27FC236}">
                <a16:creationId xmlns:a16="http://schemas.microsoft.com/office/drawing/2014/main" id="{15A51EB8-F03B-4BB9-8DC0-C87471688A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006" y="2833342"/>
            <a:ext cx="379521" cy="379521"/>
          </a:xfrm>
          <a:prstGeom prst="rect">
            <a:avLst/>
          </a:prstGeom>
        </p:spPr>
      </p:pic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35630D29-F5C2-43C6-89DA-549BB5D740B7}"/>
              </a:ext>
            </a:extLst>
          </p:cNvPr>
          <p:cNvCxnSpPr>
            <a:stCxn id="176" idx="2"/>
            <a:endCxn id="173" idx="0"/>
          </p:cNvCxnSpPr>
          <p:nvPr/>
        </p:nvCxnSpPr>
        <p:spPr>
          <a:xfrm>
            <a:off x="10397767" y="3212863"/>
            <a:ext cx="3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连接符 177">
            <a:extLst>
              <a:ext uri="{FF2B5EF4-FFF2-40B4-BE49-F238E27FC236}">
                <a16:creationId xmlns:a16="http://schemas.microsoft.com/office/drawing/2014/main" id="{3E21F0B1-7736-4BDA-9C75-42DD7770D70A}"/>
              </a:ext>
            </a:extLst>
          </p:cNvPr>
          <p:cNvCxnSpPr>
            <a:stCxn id="173" idx="2"/>
            <a:endCxn id="174" idx="0"/>
          </p:cNvCxnSpPr>
          <p:nvPr/>
        </p:nvCxnSpPr>
        <p:spPr>
          <a:xfrm>
            <a:off x="10397770" y="4132811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>
            <a:extLst>
              <a:ext uri="{FF2B5EF4-FFF2-40B4-BE49-F238E27FC236}">
                <a16:creationId xmlns:a16="http://schemas.microsoft.com/office/drawing/2014/main" id="{4E9015AD-72F0-4A78-A5EC-E1DD57E936B7}"/>
              </a:ext>
            </a:extLst>
          </p:cNvPr>
          <p:cNvCxnSpPr>
            <a:stCxn id="174" idx="2"/>
            <a:endCxn id="175" idx="0"/>
          </p:cNvCxnSpPr>
          <p:nvPr/>
        </p:nvCxnSpPr>
        <p:spPr>
          <a:xfrm>
            <a:off x="10397770" y="5052759"/>
            <a:ext cx="0" cy="540427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2BE08760-E65B-49B9-8E40-A5161F140BE5}"/>
              </a:ext>
            </a:extLst>
          </p:cNvPr>
          <p:cNvCxnSpPr>
            <a:stCxn id="151" idx="3"/>
            <a:endCxn id="162" idx="1"/>
          </p:cNvCxnSpPr>
          <p:nvPr/>
        </p:nvCxnSpPr>
        <p:spPr>
          <a:xfrm flipV="1">
            <a:off x="7680084" y="3023104"/>
            <a:ext cx="589626" cy="18976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09F1254B-1815-4688-BB10-236603B875F1}"/>
              </a:ext>
            </a:extLst>
          </p:cNvPr>
          <p:cNvCxnSpPr>
            <a:stCxn id="148" idx="3"/>
            <a:endCxn id="159" idx="1"/>
          </p:cNvCxnSpPr>
          <p:nvPr/>
        </p:nvCxnSpPr>
        <p:spPr>
          <a:xfrm flipV="1">
            <a:off x="7680087" y="3943052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连接符 181">
            <a:extLst>
              <a:ext uri="{FF2B5EF4-FFF2-40B4-BE49-F238E27FC236}">
                <a16:creationId xmlns:a16="http://schemas.microsoft.com/office/drawing/2014/main" id="{97B8E8F4-7E93-4DDC-A52D-6CE014AD39D2}"/>
              </a:ext>
            </a:extLst>
          </p:cNvPr>
          <p:cNvCxnSpPr>
            <a:stCxn id="149" idx="3"/>
            <a:endCxn id="160" idx="1"/>
          </p:cNvCxnSpPr>
          <p:nvPr/>
        </p:nvCxnSpPr>
        <p:spPr>
          <a:xfrm flipV="1">
            <a:off x="7680087" y="4863000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6926E2F2-F547-4C4A-A923-D245B5BDF69A}"/>
              </a:ext>
            </a:extLst>
          </p:cNvPr>
          <p:cNvCxnSpPr>
            <a:stCxn id="150" idx="3"/>
            <a:endCxn id="161" idx="1"/>
          </p:cNvCxnSpPr>
          <p:nvPr/>
        </p:nvCxnSpPr>
        <p:spPr>
          <a:xfrm flipV="1">
            <a:off x="7680087" y="5782948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46427B1-EF03-413D-B086-CE921702D867}"/>
              </a:ext>
            </a:extLst>
          </p:cNvPr>
          <p:cNvCxnSpPr>
            <a:stCxn id="158" idx="3"/>
            <a:endCxn id="176" idx="1"/>
          </p:cNvCxnSpPr>
          <p:nvPr/>
        </p:nvCxnSpPr>
        <p:spPr>
          <a:xfrm flipV="1">
            <a:off x="9618380" y="3023103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B51E537A-EF09-4E13-BE28-22A5AE181981}"/>
              </a:ext>
            </a:extLst>
          </p:cNvPr>
          <p:cNvCxnSpPr>
            <a:stCxn id="155" idx="3"/>
            <a:endCxn id="173" idx="1"/>
          </p:cNvCxnSpPr>
          <p:nvPr/>
        </p:nvCxnSpPr>
        <p:spPr>
          <a:xfrm flipV="1">
            <a:off x="9618383" y="3943051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6358E38B-F1D1-4031-9B02-4710B898957F}"/>
              </a:ext>
            </a:extLst>
          </p:cNvPr>
          <p:cNvCxnSpPr>
            <a:cxnSpLocks/>
          </p:cNvCxnSpPr>
          <p:nvPr/>
        </p:nvCxnSpPr>
        <p:spPr>
          <a:xfrm flipV="1">
            <a:off x="9618380" y="4823768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B3BFF544-5391-49F3-BE2A-9C8E0FE6E347}"/>
              </a:ext>
            </a:extLst>
          </p:cNvPr>
          <p:cNvCxnSpPr>
            <a:stCxn id="157" idx="3"/>
            <a:endCxn id="175" idx="1"/>
          </p:cNvCxnSpPr>
          <p:nvPr/>
        </p:nvCxnSpPr>
        <p:spPr>
          <a:xfrm flipV="1">
            <a:off x="9618383" y="5782947"/>
            <a:ext cx="589626" cy="189762"/>
          </a:xfrm>
          <a:prstGeom prst="line">
            <a:avLst/>
          </a:prstGeom>
          <a:ln w="190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9CB946DE-72B2-4AD7-8E33-BA8D0D29E392}"/>
              </a:ext>
            </a:extLst>
          </p:cNvPr>
          <p:cNvCxnSpPr/>
          <p:nvPr/>
        </p:nvCxnSpPr>
        <p:spPr>
          <a:xfrm flipV="1">
            <a:off x="9544050" y="3442851"/>
            <a:ext cx="0" cy="459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13DDCADF-8F55-4455-B306-EDE29E1AD445}"/>
              </a:ext>
            </a:extLst>
          </p:cNvPr>
          <p:cNvCxnSpPr>
            <a:cxnSpLocks/>
          </p:cNvCxnSpPr>
          <p:nvPr/>
        </p:nvCxnSpPr>
        <p:spPr>
          <a:xfrm flipH="1" flipV="1">
            <a:off x="8667715" y="3805559"/>
            <a:ext cx="531911" cy="202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E350D36F-13ED-42FF-AC1A-6B77CD19D044}"/>
              </a:ext>
            </a:extLst>
          </p:cNvPr>
          <p:cNvCxnSpPr>
            <a:cxnSpLocks/>
          </p:cNvCxnSpPr>
          <p:nvPr/>
        </p:nvCxnSpPr>
        <p:spPr>
          <a:xfrm flipV="1">
            <a:off x="9664217" y="3848017"/>
            <a:ext cx="458156" cy="165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2151E47A-490D-464B-8415-16E736363682}"/>
              </a:ext>
            </a:extLst>
          </p:cNvPr>
          <p:cNvCxnSpPr>
            <a:cxnSpLocks/>
          </p:cNvCxnSpPr>
          <p:nvPr/>
        </p:nvCxnSpPr>
        <p:spPr>
          <a:xfrm flipV="1">
            <a:off x="8270502" y="4118241"/>
            <a:ext cx="0" cy="4745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8A0C78C1-8372-4EEE-8FA5-BECB2EB11E6C}"/>
              </a:ext>
            </a:extLst>
          </p:cNvPr>
          <p:cNvCxnSpPr>
            <a:cxnSpLocks/>
          </p:cNvCxnSpPr>
          <p:nvPr/>
        </p:nvCxnSpPr>
        <p:spPr>
          <a:xfrm flipH="1">
            <a:off x="7772649" y="4753944"/>
            <a:ext cx="448005" cy="173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5EF58940-89F2-4FD8-8AD8-74A7B6A43687}"/>
              </a:ext>
            </a:extLst>
          </p:cNvPr>
          <p:cNvCxnSpPr>
            <a:cxnSpLocks/>
          </p:cNvCxnSpPr>
          <p:nvPr/>
        </p:nvCxnSpPr>
        <p:spPr>
          <a:xfrm>
            <a:off x="8269709" y="5030655"/>
            <a:ext cx="13290" cy="479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5CFF04EA-26F6-4414-8806-B73790BB51EC}"/>
                  </a:ext>
                </a:extLst>
              </p:cNvPr>
              <p:cNvSpPr txBox="1"/>
              <p:nvPr/>
            </p:nvSpPr>
            <p:spPr>
              <a:xfrm>
                <a:off x="9586417" y="4141165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5CFF04EA-26F6-4414-8806-B73790BB5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417" y="4141165"/>
                <a:ext cx="201016" cy="276999"/>
              </a:xfrm>
              <a:prstGeom prst="rect">
                <a:avLst/>
              </a:prstGeom>
              <a:blipFill>
                <a:blip r:embed="rId8"/>
                <a:stretch>
                  <a:fillRect l="-3030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058E3A5E-F260-4CC2-8B22-A6AD2D5EDF2D}"/>
                  </a:ext>
                </a:extLst>
              </p:cNvPr>
              <p:cNvSpPr txBox="1"/>
              <p:nvPr/>
            </p:nvSpPr>
            <p:spPr>
              <a:xfrm>
                <a:off x="8476421" y="4473664"/>
                <a:ext cx="2114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058E3A5E-F260-4CC2-8B22-A6AD2D5ED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421" y="4473664"/>
                <a:ext cx="211405" cy="276999"/>
              </a:xfrm>
              <a:prstGeom prst="rect">
                <a:avLst/>
              </a:prstGeom>
              <a:blipFill>
                <a:blip r:embed="rId9"/>
                <a:stretch>
                  <a:fillRect l="-25714" r="-2285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2C980F29-6CF7-4E79-819E-8843F0D07B86}"/>
                  </a:ext>
                </a:extLst>
              </p:cNvPr>
              <p:cNvSpPr txBox="1"/>
              <p:nvPr/>
            </p:nvSpPr>
            <p:spPr>
              <a:xfrm>
                <a:off x="9579716" y="4943704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2C980F29-6CF7-4E79-819E-8843F0D0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716" y="4943704"/>
                <a:ext cx="165045" cy="276999"/>
              </a:xfrm>
              <a:prstGeom prst="rect">
                <a:avLst/>
              </a:prstGeom>
              <a:blipFill>
                <a:blip r:embed="rId10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B27005D-6822-4614-91C1-B59A99270643}"/>
                  </a:ext>
                </a:extLst>
              </p:cNvPr>
              <p:cNvSpPr txBox="1"/>
              <p:nvPr/>
            </p:nvSpPr>
            <p:spPr>
              <a:xfrm>
                <a:off x="8160221" y="3513567"/>
                <a:ext cx="2008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zh-CN" altLang="en-US" i="1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9B27005D-6822-4614-91C1-B59A99270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221" y="3513567"/>
                <a:ext cx="200888" cy="276999"/>
              </a:xfrm>
              <a:prstGeom prst="rect">
                <a:avLst/>
              </a:prstGeom>
              <a:blipFill>
                <a:blip r:embed="rId11"/>
                <a:stretch>
                  <a:fillRect l="-30303" r="-2121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文本框 197">
            <a:extLst>
              <a:ext uri="{FF2B5EF4-FFF2-40B4-BE49-F238E27FC236}">
                <a16:creationId xmlns:a16="http://schemas.microsoft.com/office/drawing/2014/main" id="{94A1669B-F4EC-4CC4-A9F4-883C17E5797F}"/>
              </a:ext>
            </a:extLst>
          </p:cNvPr>
          <p:cNvSpPr txBox="1"/>
          <p:nvPr/>
        </p:nvSpPr>
        <p:spPr>
          <a:xfrm>
            <a:off x="8269709" y="2550995"/>
            <a:ext cx="14935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本机制所提算法</a:t>
            </a: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0D2C475D-8419-4FB2-B4E2-90F308DA0C0C}"/>
              </a:ext>
            </a:extLst>
          </p:cNvPr>
          <p:cNvSpPr txBox="1"/>
          <p:nvPr/>
        </p:nvSpPr>
        <p:spPr>
          <a:xfrm>
            <a:off x="288131" y="6596103"/>
            <a:ext cx="116157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[1]Chen Q, Yang L, Guo D, et al. LEO Satellite Networks: When Do All Shortest Distance Paths Belong to Minimum Hop Path Set?[J]. IEEE Transactions on Aerospace and Electronic Systems, 2022, 58(4): 3730-3734.</a:t>
            </a:r>
            <a:endParaRPr lang="zh-CN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2F73EED1-9BCF-45D0-93CC-A77934CCA377}"/>
                  </a:ext>
                </a:extLst>
              </p:cNvPr>
              <p:cNvSpPr/>
              <p:nvPr/>
            </p:nvSpPr>
            <p:spPr>
              <a:xfrm>
                <a:off x="0" y="5683637"/>
                <a:ext cx="12192000" cy="770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𝑶</m:t>
                    </m:r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𝑴𝑵</m:t>
                    </m:r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，可保证转发路径</a:t>
                </a:r>
                <a:r>
                  <a:rPr lang="zh-CN" altLang="en-US" sz="32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时延最</a:t>
                </a:r>
                <a:r>
                  <a:rPr lang="zh-CN" altLang="en-US" sz="32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短</a:t>
                </a:r>
                <a:r>
                  <a:rPr lang="zh-CN" altLang="en-US" sz="3200" b="1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，可处理</a:t>
                </a:r>
                <a:r>
                  <a:rPr lang="zh-CN" altLang="en-US" sz="32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链路故障</a:t>
                </a:r>
              </a:p>
            </p:txBody>
          </p:sp>
        </mc:Choice>
        <mc:Fallback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2F73EED1-9BCF-45D0-93CC-A77934CCA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83637"/>
                <a:ext cx="12192000" cy="770400"/>
              </a:xfrm>
              <a:prstGeom prst="rect">
                <a:avLst/>
              </a:prstGeom>
              <a:blipFill>
                <a:blip r:embed="rId12"/>
                <a:stretch>
                  <a:fillRect b="-110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7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7" dur="1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2E75B5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5A7F4B0-B3BE-478D-AE09-6B76AED2FD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21"/>
          <a:stretch/>
        </p:blipFill>
        <p:spPr>
          <a:xfrm>
            <a:off x="6262060" y="1023266"/>
            <a:ext cx="5151680" cy="478084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EBF4DD7-C665-4E9C-8F75-43F8DED80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9468678" cy="897194"/>
          </a:xfrm>
        </p:spPr>
        <p:txBody>
          <a:bodyPr>
            <a:normAutofit/>
          </a:bodyPr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D9DBC-4702-4FE0-B9D6-26F29232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3177BDC-46C0-4FCD-ACFA-70CD4422C4EC}"/>
              </a:ext>
            </a:extLst>
          </p:cNvPr>
          <p:cNvSpPr txBox="1"/>
          <p:nvPr/>
        </p:nvSpPr>
        <p:spPr>
          <a:xfrm>
            <a:off x="103657" y="1023266"/>
            <a:ext cx="5826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不同算法的路由表计算耗时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F0932E4-81EF-4227-B210-F2DD8F875DBA}"/>
                  </a:ext>
                </a:extLst>
              </p:cNvPr>
              <p:cNvSpPr txBox="1"/>
              <p:nvPr/>
            </p:nvSpPr>
            <p:spPr>
              <a:xfrm>
                <a:off x="102405" y="1537404"/>
                <a:ext cx="6059319" cy="224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00150" lvl="2" indent="-285750" defTabSz="914400">
                  <a:lnSpc>
                    <a:spcPct val="110000"/>
                  </a:lnSpc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基线算法：堆优化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Dijkstra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算法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(OSPF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使用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1200150" lvl="2" indent="-285750" defTabSz="914400">
                  <a:lnSpc>
                    <a:spcPct val="110000"/>
                  </a:lnSpc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实验设置：星座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15×15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，链路故障率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15%</a:t>
                </a:r>
              </a:p>
              <a:p>
                <a:pPr marL="1200150" lvl="2" indent="-285750" defTabSz="914400">
                  <a:lnSpc>
                    <a:spcPct val="110000"/>
                  </a:lnSpc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计算路由表分两步：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2000" lvl="3" indent="-230400" defTabSz="914400">
                  <a:lnSpc>
                    <a:spcPct val="110000"/>
                  </a:lnSpc>
                  <a:spcBef>
                    <a:spcPts val="300"/>
                  </a:spcBef>
                  <a:buSzPct val="100000"/>
                  <a:buFont typeface="+mj-lt"/>
                  <a:buAutoNum type="arabicPeriod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由目的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IP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计算下一跳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IP(</a:t>
                </a:r>
                <a:r>
                  <a:rPr lang="zh-CN" altLang="en-US" sz="2000" b="1" dirty="0">
                    <a:solidFill>
                      <a:srgbClr val="FF7D0A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纯计算耗时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1602000" lvl="3" indent="-230400" defTabSz="914400">
                  <a:lnSpc>
                    <a:spcPct val="110000"/>
                  </a:lnSpc>
                  <a:spcBef>
                    <a:spcPts val="300"/>
                  </a:spcBef>
                  <a:buSzPct val="100000"/>
                  <a:buFont typeface="+mj-lt"/>
                  <a:buAutoNum type="arabicPeriod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建立路由表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000" b="1" dirty="0">
                    <a:solidFill>
                      <a:srgbClr val="1E76B4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其他耗时</a:t>
                </a:r>
                <a:r>
                  <a:rPr lang="en-US" altLang="zh-CN" sz="2000" b="1" dirty="0">
                    <a:solidFill>
                      <a:srgbClr val="1E76B4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000" b="1" dirty="0">
                    <a:solidFill>
                      <a:srgbClr val="1E76B4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将路由表项按树状结构组织为路由表的耗时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F0932E4-81EF-4227-B210-F2DD8F875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5" y="1537404"/>
                <a:ext cx="6059319" cy="2249911"/>
              </a:xfrm>
              <a:prstGeom prst="rect">
                <a:avLst/>
              </a:prstGeom>
              <a:blipFill>
                <a:blip r:embed="rId4"/>
                <a:stretch>
                  <a:fillRect t="-1897" r="-704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89D3437-C6AA-4CF4-B323-0304E8077CFF}"/>
              </a:ext>
            </a:extLst>
          </p:cNvPr>
          <p:cNvCxnSpPr>
            <a:cxnSpLocks/>
          </p:cNvCxnSpPr>
          <p:nvPr/>
        </p:nvCxnSpPr>
        <p:spPr>
          <a:xfrm>
            <a:off x="11010653" y="3124473"/>
            <a:ext cx="0" cy="75010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4DA3F8F-7CED-4841-A60C-07EC487E60C4}"/>
              </a:ext>
            </a:extLst>
          </p:cNvPr>
          <p:cNvCxnSpPr>
            <a:cxnSpLocks/>
          </p:cNvCxnSpPr>
          <p:nvPr/>
        </p:nvCxnSpPr>
        <p:spPr>
          <a:xfrm>
            <a:off x="9897189" y="3116724"/>
            <a:ext cx="111346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7A9E142-2E01-4349-9969-F14E95E31D9F}"/>
              </a:ext>
            </a:extLst>
          </p:cNvPr>
          <p:cNvCxnSpPr>
            <a:cxnSpLocks/>
          </p:cNvCxnSpPr>
          <p:nvPr/>
        </p:nvCxnSpPr>
        <p:spPr>
          <a:xfrm>
            <a:off x="10159520" y="4225015"/>
            <a:ext cx="2319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92C6F7C-E37C-4780-B12B-50679FF32ABD}"/>
              </a:ext>
            </a:extLst>
          </p:cNvPr>
          <p:cNvSpPr txBox="1"/>
          <p:nvPr/>
        </p:nvSpPr>
        <p:spPr>
          <a:xfrm>
            <a:off x="11010653" y="3236694"/>
            <a:ext cx="1077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-30.0%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EAC57E-E8D6-4F4A-9C2C-DE3A9A8FE53C}"/>
              </a:ext>
            </a:extLst>
          </p:cNvPr>
          <p:cNvSpPr txBox="1"/>
          <p:nvPr/>
        </p:nvSpPr>
        <p:spPr>
          <a:xfrm>
            <a:off x="103657" y="3732400"/>
            <a:ext cx="507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425033E-2DC8-4D24-A948-9C10DE002D69}"/>
              </a:ext>
            </a:extLst>
          </p:cNvPr>
          <p:cNvSpPr txBox="1"/>
          <p:nvPr/>
        </p:nvSpPr>
        <p:spPr>
          <a:xfrm>
            <a:off x="102405" y="4218993"/>
            <a:ext cx="6059324" cy="1834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914400">
              <a:lnSpc>
                <a:spcPct val="110000"/>
              </a:lnSpc>
              <a:spcBef>
                <a:spcPts val="3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相比基线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算法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，广度优先搜索算法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纯计算耗时减少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30%</a:t>
            </a:r>
          </a:p>
          <a:p>
            <a:pPr marL="1200150" lvl="2" indent="-285750" defTabSz="914400">
              <a:lnSpc>
                <a:spcPct val="110000"/>
              </a:lnSpc>
              <a:spcBef>
                <a:spcPts val="3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基于编号、经纬度的算法耗时差距不大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 defTabSz="914400">
              <a:lnSpc>
                <a:spcPct val="110000"/>
              </a:lnSpc>
              <a:spcBef>
                <a:spcPts val="3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相比基线算法，基于编号、经纬度的算法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纯计算耗时减少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93%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33CAA1C-E8D5-4F18-AB0B-C14C0AD53202}"/>
              </a:ext>
            </a:extLst>
          </p:cNvPr>
          <p:cNvCxnSpPr>
            <a:cxnSpLocks/>
          </p:cNvCxnSpPr>
          <p:nvPr/>
        </p:nvCxnSpPr>
        <p:spPr>
          <a:xfrm>
            <a:off x="7852489" y="3113481"/>
            <a:ext cx="111346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5E7DB898-6DF6-4E80-AA66-2BC8221FD525}"/>
              </a:ext>
            </a:extLst>
          </p:cNvPr>
          <p:cNvCxnSpPr>
            <a:cxnSpLocks/>
          </p:cNvCxnSpPr>
          <p:nvPr/>
        </p:nvCxnSpPr>
        <p:spPr>
          <a:xfrm>
            <a:off x="7908409" y="3147731"/>
            <a:ext cx="0" cy="226117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818F585-BA63-4D4A-8CED-BCC93A602823}"/>
              </a:ext>
            </a:extLst>
          </p:cNvPr>
          <p:cNvSpPr txBox="1"/>
          <p:nvPr/>
        </p:nvSpPr>
        <p:spPr>
          <a:xfrm>
            <a:off x="7900528" y="3113481"/>
            <a:ext cx="10654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-93.5%</a:t>
            </a:r>
            <a:endParaRPr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3A5CCE-18EA-402A-89DE-8DB0BD1238A8}"/>
              </a:ext>
            </a:extLst>
          </p:cNvPr>
          <p:cNvSpPr txBox="1"/>
          <p:nvPr/>
        </p:nvSpPr>
        <p:spPr>
          <a:xfrm>
            <a:off x="7113722" y="5713417"/>
            <a:ext cx="62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基于编号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A113CB0-A0A0-4A18-935E-B46EAE63A718}"/>
              </a:ext>
            </a:extLst>
          </p:cNvPr>
          <p:cNvSpPr txBox="1"/>
          <p:nvPr/>
        </p:nvSpPr>
        <p:spPr>
          <a:xfrm>
            <a:off x="8008500" y="5710174"/>
            <a:ext cx="84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经纬度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040E64F-F5C5-4979-A95C-724C4827B5B5}"/>
              </a:ext>
            </a:extLst>
          </p:cNvPr>
          <p:cNvSpPr txBox="1"/>
          <p:nvPr/>
        </p:nvSpPr>
        <p:spPr>
          <a:xfrm>
            <a:off x="9024060" y="5710174"/>
            <a:ext cx="849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基线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5232753-B061-415C-9770-4FB50FF7C9BF}"/>
              </a:ext>
            </a:extLst>
          </p:cNvPr>
          <p:cNvSpPr txBox="1"/>
          <p:nvPr/>
        </p:nvSpPr>
        <p:spPr>
          <a:xfrm>
            <a:off x="10029181" y="5710174"/>
            <a:ext cx="849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广度优先搜索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E52A329-682D-4DC0-9910-7E33BCC3E86D}"/>
              </a:ext>
            </a:extLst>
          </p:cNvPr>
          <p:cNvSpPr/>
          <p:nvPr/>
        </p:nvSpPr>
        <p:spPr>
          <a:xfrm>
            <a:off x="0" y="6005805"/>
            <a:ext cx="12192000" cy="769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新的路由表计算方法加速了路由表计算过程</a:t>
            </a:r>
          </a:p>
        </p:txBody>
      </p:sp>
    </p:spTree>
    <p:extLst>
      <p:ext uri="{BB962C8B-B14F-4D97-AF65-F5344CB8AC3E}">
        <p14:creationId xmlns:p14="http://schemas.microsoft.com/office/powerpoint/2010/main" val="26282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04E132C2-0AFA-48C1-9CC7-0C6AACD80F92}"/>
              </a:ext>
            </a:extLst>
          </p:cNvPr>
          <p:cNvSpPr txBox="1"/>
          <p:nvPr/>
        </p:nvSpPr>
        <p:spPr>
          <a:xfrm>
            <a:off x="102405" y="3289100"/>
            <a:ext cx="6059324" cy="3188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defTabSz="914400">
              <a:lnSpc>
                <a:spcPct val="110000"/>
              </a:lnSpc>
              <a:spcBef>
                <a:spcPts val="3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相比基线算法，广度优先搜索算法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丢包率减少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21.3%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，端到端时延基本一致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，因为重计算路由表的耗时更短、结果相同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 defTabSz="914400">
              <a:lnSpc>
                <a:spcPct val="110000"/>
              </a:lnSpc>
              <a:spcBef>
                <a:spcPts val="3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相比基于编号的算法，基于经纬度的算法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丢包率减少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18.7%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，端到端时延减少</a:t>
            </a:r>
            <a:r>
              <a: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22.8%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，因为能确保路径更优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200150" lvl="2" indent="-285750" defTabSz="914400">
              <a:lnSpc>
                <a:spcPct val="110000"/>
              </a:lnSpc>
              <a:spcBef>
                <a:spcPts val="300"/>
              </a:spcBef>
              <a:buSzPct val="50000"/>
              <a:buFont typeface="Wingdings" panose="05000000000000000000" pitchFamily="2" charset="2"/>
              <a:buChar char="n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相比基线算法，基于编号、经纬度的算法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传输性能明显更差</a:t>
            </a:r>
            <a:r>
              <a:rPr lang="zh-CN" altLang="en-US" sz="2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，因为该算法属于静态方法，不能应对链路故障</a:t>
            </a:r>
            <a:endParaRPr lang="en-US" altLang="zh-CN" sz="2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4332BEF-19E3-4A36-8F6B-AC5C116776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72"/>
          <a:stretch/>
        </p:blipFill>
        <p:spPr>
          <a:xfrm>
            <a:off x="6362707" y="991351"/>
            <a:ext cx="5322705" cy="47808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62E1D9A-C49D-48D9-83A0-615EFB16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E1F56A-2E63-4305-8577-E7024F3E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E3F711-2E60-4423-8A5E-9DB15E2F09A7}"/>
              </a:ext>
            </a:extLst>
          </p:cNvPr>
          <p:cNvSpPr txBox="1"/>
          <p:nvPr/>
        </p:nvSpPr>
        <p:spPr>
          <a:xfrm>
            <a:off x="103657" y="1023266"/>
            <a:ext cx="5826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不同算法的传输性能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985ED7F-D5A9-4AE9-BE68-561FA9382E13}"/>
                  </a:ext>
                </a:extLst>
              </p:cNvPr>
              <p:cNvSpPr txBox="1"/>
              <p:nvPr/>
            </p:nvSpPr>
            <p:spPr>
              <a:xfrm>
                <a:off x="102405" y="1537404"/>
                <a:ext cx="6059319" cy="1157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200150" lvl="2" indent="-285750" defTabSz="914400">
                  <a:lnSpc>
                    <a:spcPct val="110000"/>
                  </a:lnSpc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基线算法：堆优化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Dijkstra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算法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(OSPF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使用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</a:t>
                </a:r>
              </a:p>
              <a:p>
                <a:pPr marL="1200150" lvl="2" indent="-285750" defTabSz="914400">
                  <a:lnSpc>
                    <a:spcPct val="110000"/>
                  </a:lnSpc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实验设置：星座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6×1</m:t>
                    </m:r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，链路故障率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5%</a:t>
                </a:r>
              </a:p>
              <a:p>
                <a:pPr marL="1200150" lvl="2" indent="-285750" defTabSz="914400">
                  <a:lnSpc>
                    <a:spcPct val="110000"/>
                  </a:lnSpc>
                  <a:spcBef>
                    <a:spcPts val="300"/>
                  </a:spcBef>
                  <a:buSzPct val="50000"/>
                  <a:buFont typeface="Wingdings" panose="05000000000000000000" pitchFamily="2" charset="2"/>
                  <a:buChar char="n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评价指标：端到端时延、丢包率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985ED7F-D5A9-4AE9-BE68-561FA9382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05" y="1537404"/>
                <a:ext cx="6059319" cy="1157305"/>
              </a:xfrm>
              <a:prstGeom prst="rect">
                <a:avLst/>
              </a:prstGeom>
              <a:blipFill>
                <a:blip r:embed="rId3"/>
                <a:stretch>
                  <a:fillRect t="-3684" r="-704" b="-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1259387E-44EC-4C4B-A240-1265D29D7594}"/>
              </a:ext>
            </a:extLst>
          </p:cNvPr>
          <p:cNvSpPr txBox="1"/>
          <p:nvPr/>
        </p:nvSpPr>
        <p:spPr>
          <a:xfrm>
            <a:off x="103657" y="2802507"/>
            <a:ext cx="50739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结果分析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6B149A-AF94-446F-A342-3680591E774D}"/>
              </a:ext>
            </a:extLst>
          </p:cNvPr>
          <p:cNvSpPr txBox="1"/>
          <p:nvPr/>
        </p:nvSpPr>
        <p:spPr>
          <a:xfrm>
            <a:off x="7163959" y="5710174"/>
            <a:ext cx="627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基于编号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55D5C0-6203-4F13-A163-7F14AAC8CD56}"/>
              </a:ext>
            </a:extLst>
          </p:cNvPr>
          <p:cNvSpPr txBox="1"/>
          <p:nvPr/>
        </p:nvSpPr>
        <p:spPr>
          <a:xfrm>
            <a:off x="8070358" y="5710174"/>
            <a:ext cx="849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经纬度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CCACBBE-C0E4-41EF-938A-3C6F6A984CC9}"/>
              </a:ext>
            </a:extLst>
          </p:cNvPr>
          <p:cNvSpPr txBox="1"/>
          <p:nvPr/>
        </p:nvSpPr>
        <p:spPr>
          <a:xfrm>
            <a:off x="9087657" y="5710174"/>
            <a:ext cx="849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基线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FB74DE-FFE3-4E2D-95F8-CC16F8C70D1E}"/>
              </a:ext>
            </a:extLst>
          </p:cNvPr>
          <p:cNvSpPr txBox="1"/>
          <p:nvPr/>
        </p:nvSpPr>
        <p:spPr>
          <a:xfrm>
            <a:off x="10183290" y="5710174"/>
            <a:ext cx="849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基于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广度优先搜索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7641749-7043-4595-8E1C-FD0C61D11480}"/>
              </a:ext>
            </a:extLst>
          </p:cNvPr>
          <p:cNvSpPr/>
          <p:nvPr/>
        </p:nvSpPr>
        <p:spPr>
          <a:xfrm>
            <a:off x="0" y="6005805"/>
            <a:ext cx="12192000" cy="769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广度优先搜索算法计算耗时短，且传输性能好，综合最优</a:t>
            </a:r>
          </a:p>
        </p:txBody>
      </p:sp>
    </p:spTree>
    <p:extLst>
      <p:ext uri="{BB962C8B-B14F-4D97-AF65-F5344CB8AC3E}">
        <p14:creationId xmlns:p14="http://schemas.microsoft.com/office/powerpoint/2010/main" val="85694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E1D9A-C49D-48D9-83A0-615EFB161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求职情况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E1F56A-2E63-4305-8577-E7024F3E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9E4EC8C-DB51-483B-A5B8-2A62B8A46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764936"/>
              </p:ext>
            </p:extLst>
          </p:nvPr>
        </p:nvGraphicFramePr>
        <p:xfrm>
          <a:off x="1148594" y="1000301"/>
          <a:ext cx="9669223" cy="556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0395">
                  <a:extLst>
                    <a:ext uri="{9D8B030D-6E8A-4147-A177-3AD203B41FA5}">
                      <a16:colId xmlns:a16="http://schemas.microsoft.com/office/drawing/2014/main" val="1493346329"/>
                    </a:ext>
                  </a:extLst>
                </a:gridCol>
                <a:gridCol w="6385301">
                  <a:extLst>
                    <a:ext uri="{9D8B030D-6E8A-4147-A177-3AD203B41FA5}">
                      <a16:colId xmlns:a16="http://schemas.microsoft.com/office/drawing/2014/main" val="2308911563"/>
                    </a:ext>
                  </a:extLst>
                </a:gridCol>
                <a:gridCol w="1563527">
                  <a:extLst>
                    <a:ext uri="{9D8B030D-6E8A-4147-A177-3AD203B41FA5}">
                      <a16:colId xmlns:a16="http://schemas.microsoft.com/office/drawing/2014/main" val="3475991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单位类别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单位名称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状态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2391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运营商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电信研究院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面试挂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1679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联通研究院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笔试挂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4160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移动研究院、电信卫星公司、河北电信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69403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军工院所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航天一院一部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笔试挂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8822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航天五院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502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二面挂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213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航天五院通导卫星总体部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offer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已拒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471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航天一院信息中心、电科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所、兵器计算机所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53468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银行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建设银行总行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体检挂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9434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中国银行总行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offer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已签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7255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国家开发银行总行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面试已拒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14679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工商银行总行、工商银行北京分行、农业银行软件中心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挂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调剂已拒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13561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电网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北京电网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简历挂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5003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雄安电网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offer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等体检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16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其他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中办某局、国家能源集团、中国星网、中望软件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...</a:t>
                      </a:r>
                      <a:endParaRPr lang="zh-CN" altLang="en-US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084659"/>
                  </a:ext>
                </a:extLst>
              </a:tr>
            </a:tbl>
          </a:graphicData>
        </a:graphic>
      </p:graphicFrame>
      <p:sp>
        <p:nvSpPr>
          <p:cNvPr id="5" name="乘号 4">
            <a:extLst>
              <a:ext uri="{FF2B5EF4-FFF2-40B4-BE49-F238E27FC236}">
                <a16:creationId xmlns:a16="http://schemas.microsoft.com/office/drawing/2014/main" id="{C2A9DC5A-000F-4B7A-8BF5-AF7A10C8164F}"/>
              </a:ext>
            </a:extLst>
          </p:cNvPr>
          <p:cNvSpPr/>
          <p:nvPr/>
        </p:nvSpPr>
        <p:spPr>
          <a:xfrm>
            <a:off x="10496563" y="1395020"/>
            <a:ext cx="360000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2C588EE1-558B-42D5-8AC8-67B4B96141C6}"/>
              </a:ext>
            </a:extLst>
          </p:cNvPr>
          <p:cNvSpPr/>
          <p:nvPr/>
        </p:nvSpPr>
        <p:spPr>
          <a:xfrm>
            <a:off x="10496563" y="1770517"/>
            <a:ext cx="360000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ED6AAA21-B24C-4F8E-8E0B-79B6F9371234}"/>
              </a:ext>
            </a:extLst>
          </p:cNvPr>
          <p:cNvSpPr/>
          <p:nvPr/>
        </p:nvSpPr>
        <p:spPr>
          <a:xfrm>
            <a:off x="10496563" y="2130517"/>
            <a:ext cx="360000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乘号 7">
            <a:extLst>
              <a:ext uri="{FF2B5EF4-FFF2-40B4-BE49-F238E27FC236}">
                <a16:creationId xmlns:a16="http://schemas.microsoft.com/office/drawing/2014/main" id="{9B15AB26-9575-4E61-B821-D9CE8CA48C66}"/>
              </a:ext>
            </a:extLst>
          </p:cNvPr>
          <p:cNvSpPr/>
          <p:nvPr/>
        </p:nvSpPr>
        <p:spPr>
          <a:xfrm>
            <a:off x="10496563" y="2506014"/>
            <a:ext cx="360000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>
            <a:extLst>
              <a:ext uri="{FF2B5EF4-FFF2-40B4-BE49-F238E27FC236}">
                <a16:creationId xmlns:a16="http://schemas.microsoft.com/office/drawing/2014/main" id="{058725C5-E71A-4BBF-9F18-0EF8CC4E35F6}"/>
              </a:ext>
            </a:extLst>
          </p:cNvPr>
          <p:cNvSpPr/>
          <p:nvPr/>
        </p:nvSpPr>
        <p:spPr>
          <a:xfrm>
            <a:off x="10504312" y="2866014"/>
            <a:ext cx="360000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57DF3F89-EAF6-4291-A907-D33677A09D42}"/>
              </a:ext>
            </a:extLst>
          </p:cNvPr>
          <p:cNvSpPr/>
          <p:nvPr/>
        </p:nvSpPr>
        <p:spPr>
          <a:xfrm>
            <a:off x="10504312" y="3601601"/>
            <a:ext cx="360000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乘号 10">
            <a:extLst>
              <a:ext uri="{FF2B5EF4-FFF2-40B4-BE49-F238E27FC236}">
                <a16:creationId xmlns:a16="http://schemas.microsoft.com/office/drawing/2014/main" id="{A337F879-483C-46A6-9852-C5B14E92F321}"/>
              </a:ext>
            </a:extLst>
          </p:cNvPr>
          <p:cNvSpPr/>
          <p:nvPr/>
        </p:nvSpPr>
        <p:spPr>
          <a:xfrm>
            <a:off x="10504312" y="3983440"/>
            <a:ext cx="360000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乘号 11">
            <a:extLst>
              <a:ext uri="{FF2B5EF4-FFF2-40B4-BE49-F238E27FC236}">
                <a16:creationId xmlns:a16="http://schemas.microsoft.com/office/drawing/2014/main" id="{EEB19A4E-A3E4-45A5-B1D6-D0A83C3F996D}"/>
              </a:ext>
            </a:extLst>
          </p:cNvPr>
          <p:cNvSpPr/>
          <p:nvPr/>
        </p:nvSpPr>
        <p:spPr>
          <a:xfrm>
            <a:off x="10496563" y="4727484"/>
            <a:ext cx="360000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乘号 12">
            <a:extLst>
              <a:ext uri="{FF2B5EF4-FFF2-40B4-BE49-F238E27FC236}">
                <a16:creationId xmlns:a16="http://schemas.microsoft.com/office/drawing/2014/main" id="{9C56E4CB-E74D-4223-8861-9F07FEF1BAD1}"/>
              </a:ext>
            </a:extLst>
          </p:cNvPr>
          <p:cNvSpPr/>
          <p:nvPr/>
        </p:nvSpPr>
        <p:spPr>
          <a:xfrm>
            <a:off x="10504312" y="5087484"/>
            <a:ext cx="360000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乘号 13">
            <a:extLst>
              <a:ext uri="{FF2B5EF4-FFF2-40B4-BE49-F238E27FC236}">
                <a16:creationId xmlns:a16="http://schemas.microsoft.com/office/drawing/2014/main" id="{EC74CFA6-F1A6-42DB-BBB9-27FEB6F2D4C1}"/>
              </a:ext>
            </a:extLst>
          </p:cNvPr>
          <p:cNvSpPr/>
          <p:nvPr/>
        </p:nvSpPr>
        <p:spPr>
          <a:xfrm>
            <a:off x="10496563" y="5456112"/>
            <a:ext cx="360000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乘号 14">
            <a:extLst>
              <a:ext uri="{FF2B5EF4-FFF2-40B4-BE49-F238E27FC236}">
                <a16:creationId xmlns:a16="http://schemas.microsoft.com/office/drawing/2014/main" id="{C17255DC-9DF2-4C79-BB5E-44194FDBC197}"/>
              </a:ext>
            </a:extLst>
          </p:cNvPr>
          <p:cNvSpPr/>
          <p:nvPr/>
        </p:nvSpPr>
        <p:spPr>
          <a:xfrm>
            <a:off x="10504312" y="6184740"/>
            <a:ext cx="360000" cy="36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形 16" descr="复选标记">
            <a:extLst>
              <a:ext uri="{FF2B5EF4-FFF2-40B4-BE49-F238E27FC236}">
                <a16:creationId xmlns:a16="http://schemas.microsoft.com/office/drawing/2014/main" id="{112FA6D9-CF0D-4C65-A6A5-138FD60AEF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0176" y="3201392"/>
            <a:ext cx="360000" cy="360000"/>
          </a:xfrm>
          <a:prstGeom prst="rect">
            <a:avLst/>
          </a:prstGeom>
        </p:spPr>
      </p:pic>
      <p:pic>
        <p:nvPicPr>
          <p:cNvPr id="18" name="图形 17" descr="复选标记">
            <a:extLst>
              <a:ext uri="{FF2B5EF4-FFF2-40B4-BE49-F238E27FC236}">
                <a16:creationId xmlns:a16="http://schemas.microsoft.com/office/drawing/2014/main" id="{EDBE1114-9C6A-4B9C-8A1A-AB7E4DBFB3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0176" y="4337008"/>
            <a:ext cx="360000" cy="360000"/>
          </a:xfrm>
          <a:prstGeom prst="rect">
            <a:avLst/>
          </a:prstGeom>
        </p:spPr>
      </p:pic>
      <p:pic>
        <p:nvPicPr>
          <p:cNvPr id="19" name="图形 18" descr="复选标记">
            <a:extLst>
              <a:ext uri="{FF2B5EF4-FFF2-40B4-BE49-F238E27FC236}">
                <a16:creationId xmlns:a16="http://schemas.microsoft.com/office/drawing/2014/main" id="{15A47176-0A7F-4292-B58B-1210F4063D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80176" y="578240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13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8D1C-DF09-4715-BD79-C7CAEB1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7734B-20B9-4C6C-901A-16B105AF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363940"/>
            <a:ext cx="11241156" cy="5139154"/>
          </a:xfrm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研究背景与意义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研究内容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已完成的工作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/>
              <a:t>下一阶段计划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DD0D2-169F-407B-87E8-F7AF81B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571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DFF79-EBFB-46B1-961B-3C5F83CA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下一阶段计划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C322FB-A8E1-44F0-AD3B-20DEC93D1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完成</a:t>
            </a:r>
            <a:r>
              <a:rPr lang="en-US" altLang="zh-CN" dirty="0"/>
              <a:t>TCP</a:t>
            </a:r>
            <a:r>
              <a:rPr lang="zh-CN" altLang="en-US" dirty="0"/>
              <a:t>协议下的传输性能测试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完成重负载条件下的传输性能测试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增加传输性能评价指标：收到的数据包乱序程度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撰写毕业论文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225CE1-CA97-49BC-86F2-75B421AC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444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6CB8F28-DF95-49C6-BE94-5810E97F5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963" y="1400586"/>
            <a:ext cx="10416073" cy="2387600"/>
          </a:xfrm>
        </p:spPr>
        <p:txBody>
          <a:bodyPr>
            <a:normAutofit/>
          </a:bodyPr>
          <a:lstStyle/>
          <a:p>
            <a:r>
              <a:rPr lang="zh-CN" altLang="en-US" sz="4400" dirty="0"/>
              <a:t>谢谢！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0B2733-C513-430C-810E-CFE6E1AB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34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8D1C-DF09-4715-BD79-C7CAEB1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7734B-20B9-4C6C-901A-16B105AF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363940"/>
            <a:ext cx="11241156" cy="5139154"/>
          </a:xfrm>
        </p:spPr>
        <p:txBody>
          <a:bodyPr/>
          <a:lstStyle/>
          <a:p>
            <a:r>
              <a:rPr lang="zh-CN" altLang="en-US" dirty="0"/>
              <a:t>研究背景与意义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已完成的工作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下一阶段计划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DD0D2-169F-407B-87E8-F7AF81B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64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8D1C-DF09-4715-BD79-C7CAEB1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7734B-20B9-4C6C-901A-16B105AF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363940"/>
            <a:ext cx="11241156" cy="5139154"/>
          </a:xfrm>
        </p:spPr>
        <p:txBody>
          <a:bodyPr/>
          <a:lstStyle/>
          <a:p>
            <a:r>
              <a:rPr lang="zh-CN" altLang="en-US" dirty="0"/>
              <a:t>研究背景与意义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研究内容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已完成的工作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下一阶段计划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DD0D2-169F-407B-87E8-F7AF81B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E43AE-6DBB-447A-900B-C3E0E301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研究背景与意义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0C5676-9CE8-48E4-ABE1-E51B01846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919486"/>
            <a:ext cx="7407603" cy="5850904"/>
          </a:xfrm>
        </p:spPr>
        <p:txBody>
          <a:bodyPr>
            <a:normAutofit/>
          </a:bodyPr>
          <a:lstStyle/>
          <a:p>
            <a:r>
              <a:rPr lang="zh-CN" altLang="en-US" dirty="0"/>
              <a:t>低轨卫星网络路由面临的挑战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挑战</a:t>
            </a:r>
            <a:r>
              <a:rPr lang="en-US" altLang="zh-CN" dirty="0"/>
              <a:t>1-</a:t>
            </a:r>
            <a:r>
              <a:rPr lang="zh-CN" altLang="en-US" dirty="0"/>
              <a:t>拓扑动态性强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考虑到链路故障，星间链路状态更新频率较高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每次链路状态更新都需重计算路由表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挑战</a:t>
            </a:r>
            <a:r>
              <a:rPr lang="en-US" altLang="zh-CN" dirty="0"/>
              <a:t>2-</a:t>
            </a:r>
            <a:r>
              <a:rPr lang="zh-CN" altLang="en-US" dirty="0"/>
              <a:t>星座规模较大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>
                <a:solidFill>
                  <a:prstClr val="black"/>
                </a:solidFill>
              </a:rPr>
              <a:t>每次重计算路由表时的计算规模较大</a:t>
            </a:r>
            <a:endParaRPr lang="en-US" altLang="zh-CN" dirty="0">
              <a:solidFill>
                <a:prstClr val="black"/>
              </a:solidFill>
            </a:endParaRPr>
          </a:p>
          <a:p>
            <a:pPr lvl="2">
              <a:spcBef>
                <a:spcPts val="300"/>
              </a:spcBef>
            </a:pPr>
            <a:r>
              <a:rPr lang="zh-CN" altLang="en-US" dirty="0"/>
              <a:t>链路状态更新后，需要较长时间才能得到新路由表，且这段时间难以在</a:t>
            </a:r>
            <a:r>
              <a:rPr lang="en-US" altLang="zh-CN" dirty="0" err="1"/>
              <a:t>OMNeT</a:t>
            </a:r>
            <a:r>
              <a:rPr lang="en-US" altLang="zh-CN" dirty="0"/>
              <a:t>++</a:t>
            </a:r>
            <a:r>
              <a:rPr lang="zh-CN" altLang="en-US" dirty="0"/>
              <a:t>中仿真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>
                <a:solidFill>
                  <a:srgbClr val="C00000"/>
                </a:solidFill>
              </a:rPr>
              <a:t>最终影响传输性能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/>
              <a:t>低轨卫星网络的优势：拓扑形状可预测性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表现</a:t>
            </a:r>
            <a:r>
              <a:rPr lang="en-US" altLang="zh-CN" dirty="0"/>
              <a:t>1-</a:t>
            </a:r>
            <a:r>
              <a:rPr lang="zh-CN" altLang="en-US" dirty="0"/>
              <a:t>节点位置可预测性</a:t>
            </a:r>
            <a:endParaRPr lang="en-US" altLang="zh-CN" dirty="0"/>
          </a:p>
          <a:p>
            <a:pPr marL="914400" lvl="2" indent="0">
              <a:spcBef>
                <a:spcPts val="300"/>
              </a:spcBef>
              <a:buNone/>
            </a:pPr>
            <a:r>
              <a:rPr lang="zh-CN" altLang="en-US" dirty="0"/>
              <a:t>基于轨道参数可预测所有卫星的空间位置</a:t>
            </a:r>
            <a:endParaRPr lang="en-US" altLang="zh-CN" dirty="0"/>
          </a:p>
          <a:p>
            <a:pPr lvl="1">
              <a:spcBef>
                <a:spcPts val="300"/>
              </a:spcBef>
            </a:pPr>
            <a:r>
              <a:rPr lang="zh-CN" altLang="en-US" dirty="0"/>
              <a:t>表现</a:t>
            </a:r>
            <a:r>
              <a:rPr lang="en-US" altLang="zh-CN" dirty="0"/>
              <a:t>2-</a:t>
            </a:r>
            <a:r>
              <a:rPr lang="zh-CN" altLang="en-US" dirty="0"/>
              <a:t>邻接关系确定性</a:t>
            </a:r>
            <a:endParaRPr lang="en-US" altLang="zh-CN" dirty="0"/>
          </a:p>
          <a:p>
            <a:pPr lvl="2">
              <a:spcBef>
                <a:spcPts val="300"/>
              </a:spcBef>
            </a:pPr>
            <a:r>
              <a:rPr lang="zh-CN" altLang="en-US" dirty="0"/>
              <a:t>每颗卫星能且仅能与最多</a:t>
            </a:r>
            <a:r>
              <a:rPr lang="en-US" altLang="zh-CN" dirty="0"/>
              <a:t>4</a:t>
            </a:r>
            <a:r>
              <a:rPr lang="zh-CN" altLang="en-US" dirty="0"/>
              <a:t>个邻居卫星建立邻接关系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BE013C-D816-4605-90FC-94C27681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4</a:t>
            </a:fld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EADCFF61-7F7D-41B1-B8A3-908770905440}"/>
              </a:ext>
            </a:extLst>
          </p:cNvPr>
          <p:cNvGrpSpPr/>
          <p:nvPr/>
        </p:nvGrpSpPr>
        <p:grpSpPr>
          <a:xfrm>
            <a:off x="7845701" y="1200899"/>
            <a:ext cx="3945294" cy="3916622"/>
            <a:chOff x="7292313" y="1351216"/>
            <a:chExt cx="3945294" cy="3916622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E652FAE5-30CD-42BA-89FF-37601B1C753C}"/>
                </a:ext>
              </a:extLst>
            </p:cNvPr>
            <p:cNvGrpSpPr/>
            <p:nvPr/>
          </p:nvGrpSpPr>
          <p:grpSpPr>
            <a:xfrm>
              <a:off x="7292313" y="1351216"/>
              <a:ext cx="3945294" cy="3916622"/>
              <a:chOff x="7677978" y="1624062"/>
              <a:chExt cx="3945294" cy="3916622"/>
            </a:xfrm>
          </p:grpSpPr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013A74C3-33EE-4D98-9995-432C8CB95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77978" y="1624062"/>
                <a:ext cx="3945294" cy="3916622"/>
              </a:xfrm>
              <a:prstGeom prst="rect">
                <a:avLst/>
              </a:prstGeom>
            </p:spPr>
          </p:pic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AE8A0A13-FA48-4CE8-8AB8-7D09E18E1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77514" y="3738563"/>
                <a:ext cx="123824" cy="80962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367B95B0-3174-4635-9DDB-1099AB3B0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56106" y="3609976"/>
                <a:ext cx="100013" cy="8713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3341132A-F54E-4A23-B06D-CE6C5C309D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56070" y="3248026"/>
                <a:ext cx="264318" cy="431005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E02F5535-45E2-40C9-8E4C-901AE16948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56106" y="3738563"/>
                <a:ext cx="154782" cy="433387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8D9C0C8-2917-4700-AE14-35BDC394D8C6}"/>
                </a:ext>
              </a:extLst>
            </p:cNvPr>
            <p:cNvSpPr/>
            <p:nvPr/>
          </p:nvSpPr>
          <p:spPr>
            <a:xfrm>
              <a:off x="8400469" y="1594427"/>
              <a:ext cx="1766306" cy="1227683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FEDBE3A0-E329-4340-8321-82FB540F5574}"/>
              </a:ext>
            </a:extLst>
          </p:cNvPr>
          <p:cNvSpPr/>
          <p:nvPr/>
        </p:nvSpPr>
        <p:spPr>
          <a:xfrm>
            <a:off x="0" y="6005805"/>
            <a:ext cx="12192000" cy="769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需要优化路由表计算机制，加速计算过程</a:t>
            </a:r>
          </a:p>
        </p:txBody>
      </p:sp>
    </p:spTree>
    <p:extLst>
      <p:ext uri="{BB962C8B-B14F-4D97-AF65-F5344CB8AC3E}">
        <p14:creationId xmlns:p14="http://schemas.microsoft.com/office/powerpoint/2010/main" val="267760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8D1C-DF09-4715-BD79-C7CAEB1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7734B-20B9-4C6C-901A-16B105AF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363940"/>
            <a:ext cx="11241156" cy="5139154"/>
          </a:xfrm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研究背景与意义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研究内容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已完成的工作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下一阶段计划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DD0D2-169F-407B-87E8-F7AF81B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05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A7EE3-838C-4AE0-A7A8-88DE1488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研究内容与工作计划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C5162B-91E2-4CAF-8D7B-24530A21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F00E014-64F2-4FC2-9096-1739E8E7FFC9}"/>
              </a:ext>
            </a:extLst>
          </p:cNvPr>
          <p:cNvSpPr/>
          <p:nvPr/>
        </p:nvSpPr>
        <p:spPr>
          <a:xfrm>
            <a:off x="2832911" y="998696"/>
            <a:ext cx="8303941" cy="370800"/>
          </a:xfrm>
          <a:prstGeom prst="roundRect">
            <a:avLst/>
          </a:prstGeom>
          <a:solidFill>
            <a:srgbClr val="98C0E4">
              <a:alpha val="49804"/>
            </a:srgbClr>
          </a:solidFill>
          <a:ln w="127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面向低轨卫星网络的轻量化链路状态路由协议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E4D14ED-38BE-4847-83D4-139558E7B2F3}"/>
              </a:ext>
            </a:extLst>
          </p:cNvPr>
          <p:cNvSpPr/>
          <p:nvPr/>
        </p:nvSpPr>
        <p:spPr>
          <a:xfrm>
            <a:off x="3084834" y="1674907"/>
            <a:ext cx="2675708" cy="947766"/>
          </a:xfrm>
          <a:prstGeom prst="roundRect">
            <a:avLst/>
          </a:prstGeom>
          <a:solidFill>
            <a:srgbClr val="D8EA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FDE9C4-41F2-4A63-A023-F75ACD305DDE}"/>
              </a:ext>
            </a:extLst>
          </p:cNvPr>
          <p:cNvSpPr txBox="1"/>
          <p:nvPr/>
        </p:nvSpPr>
        <p:spPr>
          <a:xfrm>
            <a:off x="3714878" y="1676307"/>
            <a:ext cx="1350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存在挑战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FC734C-5E78-4B9C-8D6D-4CE2960754B8}"/>
              </a:ext>
            </a:extLst>
          </p:cNvPr>
          <p:cNvSpPr/>
          <p:nvPr/>
        </p:nvSpPr>
        <p:spPr>
          <a:xfrm>
            <a:off x="3725956" y="2013127"/>
            <a:ext cx="1260000" cy="2493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拓扑动态性强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BA4F40-58F8-425C-B92B-7CED90CE0A42}"/>
              </a:ext>
            </a:extLst>
          </p:cNvPr>
          <p:cNvSpPr/>
          <p:nvPr/>
        </p:nvSpPr>
        <p:spPr>
          <a:xfrm>
            <a:off x="3131575" y="2310668"/>
            <a:ext cx="1260000" cy="248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负载分布不均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3190A88-FE84-481A-B753-4D8ADEC7A0C1}"/>
              </a:ext>
            </a:extLst>
          </p:cNvPr>
          <p:cNvSpPr/>
          <p:nvPr/>
        </p:nvSpPr>
        <p:spPr>
          <a:xfrm>
            <a:off x="2832911" y="1647245"/>
            <a:ext cx="8303941" cy="10079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4FD4CF-FAC3-47F4-B5D2-EDECB5CB0EEC}"/>
              </a:ext>
            </a:extLst>
          </p:cNvPr>
          <p:cNvSpPr txBox="1"/>
          <p:nvPr/>
        </p:nvSpPr>
        <p:spPr>
          <a:xfrm>
            <a:off x="6135794" y="2013971"/>
            <a:ext cx="1647179" cy="369332"/>
          </a:xfrm>
          <a:prstGeom prst="rect">
            <a:avLst/>
          </a:prstGeom>
          <a:solidFill>
            <a:srgbClr val="CCE0F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低轨卫星网络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F59ED76-0E07-4A25-8912-7D25AC06A9CF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6984882" y="1369496"/>
            <a:ext cx="0" cy="277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4B789D3-894C-4EA2-BC19-ADCC5313C080}"/>
              </a:ext>
            </a:extLst>
          </p:cNvPr>
          <p:cNvSpPr/>
          <p:nvPr/>
        </p:nvSpPr>
        <p:spPr>
          <a:xfrm>
            <a:off x="8158225" y="1674925"/>
            <a:ext cx="2778349" cy="947748"/>
          </a:xfrm>
          <a:prstGeom prst="roundRect">
            <a:avLst/>
          </a:prstGeom>
          <a:solidFill>
            <a:srgbClr val="D8EA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B95CA83-338C-4E80-B23C-D73736C13F7B}"/>
              </a:ext>
            </a:extLst>
          </p:cNvPr>
          <p:cNvSpPr txBox="1"/>
          <p:nvPr/>
        </p:nvSpPr>
        <p:spPr>
          <a:xfrm>
            <a:off x="8975147" y="1673433"/>
            <a:ext cx="115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良好特性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0035D70-ED50-4309-B115-9935A591345A}"/>
              </a:ext>
            </a:extLst>
          </p:cNvPr>
          <p:cNvSpPr/>
          <p:nvPr/>
        </p:nvSpPr>
        <p:spPr>
          <a:xfrm>
            <a:off x="8685616" y="2005112"/>
            <a:ext cx="1906015" cy="248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节点位置可预测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0A28A8-CCF3-4D5F-B4AF-DA3A906AFE93}"/>
              </a:ext>
            </a:extLst>
          </p:cNvPr>
          <p:cNvSpPr/>
          <p:nvPr/>
        </p:nvSpPr>
        <p:spPr>
          <a:xfrm>
            <a:off x="8685616" y="2315135"/>
            <a:ext cx="1906015" cy="248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邻接关系确定性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CFE25B9-4318-4436-9300-13AB1D4324F3}"/>
              </a:ext>
            </a:extLst>
          </p:cNvPr>
          <p:cNvSpPr/>
          <p:nvPr/>
        </p:nvSpPr>
        <p:spPr>
          <a:xfrm>
            <a:off x="2832911" y="3492343"/>
            <a:ext cx="8303941" cy="2998027"/>
          </a:xfrm>
          <a:prstGeom prst="roundRect">
            <a:avLst>
              <a:gd name="adj" fmla="val 88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3EA11E7-1316-49FB-9F11-233F553FE15D}"/>
              </a:ext>
            </a:extLst>
          </p:cNvPr>
          <p:cNvCxnSpPr>
            <a:cxnSpLocks/>
            <a:stCxn id="17" idx="2"/>
            <a:endCxn id="42" idx="0"/>
          </p:cNvCxnSpPr>
          <p:nvPr/>
        </p:nvCxnSpPr>
        <p:spPr>
          <a:xfrm>
            <a:off x="6984882" y="2655223"/>
            <a:ext cx="0" cy="230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DD4B7D80-21C9-4EF5-A4C0-E637626E5E89}"/>
              </a:ext>
            </a:extLst>
          </p:cNvPr>
          <p:cNvSpPr txBox="1"/>
          <p:nvPr/>
        </p:nvSpPr>
        <p:spPr>
          <a:xfrm>
            <a:off x="1381921" y="1885538"/>
            <a:ext cx="1479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挑战与特性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35FCA1C-D43C-4493-9345-5D2A0B560F46}"/>
              </a:ext>
            </a:extLst>
          </p:cNvPr>
          <p:cNvSpPr txBox="1"/>
          <p:nvPr/>
        </p:nvSpPr>
        <p:spPr>
          <a:xfrm>
            <a:off x="1460505" y="4792675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研究内容</a:t>
            </a:r>
          </a:p>
        </p:txBody>
      </p:sp>
      <p:sp>
        <p:nvSpPr>
          <p:cNvPr id="58" name="箭头: 右 57">
            <a:extLst>
              <a:ext uri="{FF2B5EF4-FFF2-40B4-BE49-F238E27FC236}">
                <a16:creationId xmlns:a16="http://schemas.microsoft.com/office/drawing/2014/main" id="{BB5DD11F-EC92-4503-B1B4-D6D8B5C3AB5B}"/>
              </a:ext>
            </a:extLst>
          </p:cNvPr>
          <p:cNvSpPr/>
          <p:nvPr/>
        </p:nvSpPr>
        <p:spPr>
          <a:xfrm rot="10800000">
            <a:off x="5776767" y="2099087"/>
            <a:ext cx="237580" cy="184666"/>
          </a:xfrm>
          <a:prstGeom prst="rightArrow">
            <a:avLst/>
          </a:prstGeom>
          <a:solidFill>
            <a:srgbClr val="CCE0F2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C718CDBF-9814-4710-BF37-6F2B6DF0C16F}"/>
              </a:ext>
            </a:extLst>
          </p:cNvPr>
          <p:cNvSpPr/>
          <p:nvPr/>
        </p:nvSpPr>
        <p:spPr>
          <a:xfrm>
            <a:off x="7902699" y="2099087"/>
            <a:ext cx="237580" cy="184666"/>
          </a:xfrm>
          <a:prstGeom prst="rightArrow">
            <a:avLst/>
          </a:prstGeom>
          <a:solidFill>
            <a:srgbClr val="CCE0F2"/>
          </a:solidFill>
          <a:ln>
            <a:solidFill>
              <a:srgbClr val="4472C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下 61">
            <a:extLst>
              <a:ext uri="{FF2B5EF4-FFF2-40B4-BE49-F238E27FC236}">
                <a16:creationId xmlns:a16="http://schemas.microsoft.com/office/drawing/2014/main" id="{2F9C1FFF-3F99-4203-922F-E18C586429A8}"/>
              </a:ext>
            </a:extLst>
          </p:cNvPr>
          <p:cNvSpPr/>
          <p:nvPr/>
        </p:nvSpPr>
        <p:spPr>
          <a:xfrm rot="10800000">
            <a:off x="4707576" y="5373795"/>
            <a:ext cx="219075" cy="288000"/>
          </a:xfrm>
          <a:prstGeom prst="downArrow">
            <a:avLst/>
          </a:prstGeom>
          <a:solidFill>
            <a:srgbClr val="D8EACB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E29FF8E-237C-448E-A67C-5804762A5F20}"/>
              </a:ext>
            </a:extLst>
          </p:cNvPr>
          <p:cNvSpPr/>
          <p:nvPr/>
        </p:nvSpPr>
        <p:spPr>
          <a:xfrm>
            <a:off x="2832911" y="2885400"/>
            <a:ext cx="8303941" cy="369332"/>
          </a:xfrm>
          <a:prstGeom prst="roundRect">
            <a:avLst/>
          </a:prstGeom>
          <a:solidFill>
            <a:srgbClr val="CCE0F2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需要针对低轨卫星网络设计一套星间路由协议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475F089-260D-4B46-8867-B6BAD3F785CF}"/>
              </a:ext>
            </a:extLst>
          </p:cNvPr>
          <p:cNvCxnSpPr>
            <a:cxnSpLocks/>
            <a:stCxn id="42" idx="2"/>
            <a:endCxn id="26" idx="0"/>
          </p:cNvCxnSpPr>
          <p:nvPr/>
        </p:nvCxnSpPr>
        <p:spPr>
          <a:xfrm>
            <a:off x="6984882" y="3254732"/>
            <a:ext cx="0" cy="237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92CAC2F-77CF-4955-806D-3A1E80C34681}"/>
              </a:ext>
            </a:extLst>
          </p:cNvPr>
          <p:cNvSpPr txBox="1"/>
          <p:nvPr/>
        </p:nvSpPr>
        <p:spPr>
          <a:xfrm>
            <a:off x="1460505" y="2885400"/>
            <a:ext cx="132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需求</a:t>
            </a:r>
          </a:p>
        </p:txBody>
      </p:sp>
      <p:sp>
        <p:nvSpPr>
          <p:cNvPr id="57" name="箭头: 下 56">
            <a:extLst>
              <a:ext uri="{FF2B5EF4-FFF2-40B4-BE49-F238E27FC236}">
                <a16:creationId xmlns:a16="http://schemas.microsoft.com/office/drawing/2014/main" id="{5282D06B-4318-4C12-AA54-F9C60EBD8452}"/>
              </a:ext>
            </a:extLst>
          </p:cNvPr>
          <p:cNvSpPr/>
          <p:nvPr/>
        </p:nvSpPr>
        <p:spPr>
          <a:xfrm rot="10800000">
            <a:off x="8868100" y="5376422"/>
            <a:ext cx="219075" cy="288000"/>
          </a:xfrm>
          <a:prstGeom prst="downArrow">
            <a:avLst/>
          </a:prstGeom>
          <a:solidFill>
            <a:srgbClr val="D8EACB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0EB67EA-26AB-44CE-84C5-7DBC77BD9C15}"/>
              </a:ext>
            </a:extLst>
          </p:cNvPr>
          <p:cNvSpPr txBox="1"/>
          <p:nvPr/>
        </p:nvSpPr>
        <p:spPr>
          <a:xfrm>
            <a:off x="4817113" y="5373793"/>
            <a:ext cx="114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验证与实现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78375DC-76E4-4C5D-BF72-717517190C19}"/>
              </a:ext>
            </a:extLst>
          </p:cNvPr>
          <p:cNvSpPr txBox="1"/>
          <p:nvPr/>
        </p:nvSpPr>
        <p:spPr>
          <a:xfrm>
            <a:off x="8975147" y="5377735"/>
            <a:ext cx="1148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验证与实现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5891F73-0F31-4486-855C-5CF5AF6CC5B4}"/>
              </a:ext>
            </a:extLst>
          </p:cNvPr>
          <p:cNvGrpSpPr/>
          <p:nvPr/>
        </p:nvGrpSpPr>
        <p:grpSpPr>
          <a:xfrm>
            <a:off x="3084834" y="3545527"/>
            <a:ext cx="3871102" cy="1817931"/>
            <a:chOff x="5249552" y="4173861"/>
            <a:chExt cx="3871102" cy="181793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6D17E13-1818-4386-8E3E-846AD3065956}"/>
                </a:ext>
              </a:extLst>
            </p:cNvPr>
            <p:cNvGrpSpPr/>
            <p:nvPr/>
          </p:nvGrpSpPr>
          <p:grpSpPr>
            <a:xfrm>
              <a:off x="5249552" y="4173861"/>
              <a:ext cx="3871102" cy="1817931"/>
              <a:chOff x="3173277" y="4154484"/>
              <a:chExt cx="3849248" cy="1817931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D1DFC265-276B-462D-A040-B529ED9A5D01}"/>
                  </a:ext>
                </a:extLst>
              </p:cNvPr>
              <p:cNvGrpSpPr/>
              <p:nvPr/>
            </p:nvGrpSpPr>
            <p:grpSpPr>
              <a:xfrm>
                <a:off x="3173277" y="4154484"/>
                <a:ext cx="3849248" cy="1817931"/>
                <a:chOff x="3173277" y="4154484"/>
                <a:chExt cx="3849248" cy="1817931"/>
              </a:xfrm>
            </p:grpSpPr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54B991D2-AEF3-4E18-949B-75DD5370D681}"/>
                    </a:ext>
                  </a:extLst>
                </p:cNvPr>
                <p:cNvSpPr/>
                <p:nvPr/>
              </p:nvSpPr>
              <p:spPr>
                <a:xfrm>
                  <a:off x="3173277" y="4154484"/>
                  <a:ext cx="3849248" cy="1817931"/>
                </a:xfrm>
                <a:prstGeom prst="roundRect">
                  <a:avLst/>
                </a:prstGeom>
                <a:solidFill>
                  <a:srgbClr val="D8EACB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7032D31-0AB6-423F-94F4-659BD44554AA}"/>
                    </a:ext>
                  </a:extLst>
                </p:cNvPr>
                <p:cNvSpPr txBox="1"/>
                <p:nvPr/>
              </p:nvSpPr>
              <p:spPr>
                <a:xfrm>
                  <a:off x="3173277" y="4155082"/>
                  <a:ext cx="384924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研究内容一：</a:t>
                  </a:r>
                  <a:endPara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局部化细粒度星间链路状态传播机制</a:t>
                  </a:r>
                  <a:endPara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EC87E9C-6781-4389-B9B0-1A05C943754B}"/>
                  </a:ext>
                </a:extLst>
              </p:cNvPr>
              <p:cNvSpPr/>
              <p:nvPr/>
            </p:nvSpPr>
            <p:spPr>
              <a:xfrm>
                <a:off x="3686368" y="4794531"/>
                <a:ext cx="2956994" cy="33502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基于可控传播距离的链路状态通告</a:t>
                </a:r>
                <a:endParaRPr lang="zh-CN" altLang="en-US" sz="1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345A6F0-DC62-421D-9755-5C3987EDAA51}"/>
                </a:ext>
              </a:extLst>
            </p:cNvPr>
            <p:cNvSpPr/>
            <p:nvPr/>
          </p:nvSpPr>
          <p:spPr>
            <a:xfrm>
              <a:off x="5765557" y="5191319"/>
              <a:ext cx="2973783" cy="3350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面向链路负载的链路状态语义扩展</a:t>
              </a:r>
              <a:endPara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1E8CE55-0290-44FA-8F77-93EDBB7B89D8}"/>
                </a:ext>
              </a:extLst>
            </p:cNvPr>
            <p:cNvSpPr/>
            <p:nvPr/>
          </p:nvSpPr>
          <p:spPr>
            <a:xfrm>
              <a:off x="5765556" y="5568731"/>
              <a:ext cx="2973783" cy="3350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基于链路负载的链路状态传播触发</a:t>
              </a:r>
              <a:endPara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8C322567-1676-40DD-8F28-8171E863DA94}"/>
              </a:ext>
            </a:extLst>
          </p:cNvPr>
          <p:cNvGrpSpPr/>
          <p:nvPr/>
        </p:nvGrpSpPr>
        <p:grpSpPr>
          <a:xfrm>
            <a:off x="7065473" y="3545526"/>
            <a:ext cx="3871103" cy="1817931"/>
            <a:chOff x="5249551" y="4173862"/>
            <a:chExt cx="3871103" cy="1817931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CEBB27D-960C-4AAA-ABAF-2081A5C645F0}"/>
                </a:ext>
              </a:extLst>
            </p:cNvPr>
            <p:cNvGrpSpPr/>
            <p:nvPr/>
          </p:nvGrpSpPr>
          <p:grpSpPr>
            <a:xfrm>
              <a:off x="5249551" y="4173862"/>
              <a:ext cx="3871103" cy="1817931"/>
              <a:chOff x="3173276" y="4154485"/>
              <a:chExt cx="3849249" cy="1817931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1B587EDD-B178-4679-81C1-2E820E5F72B0}"/>
                  </a:ext>
                </a:extLst>
              </p:cNvPr>
              <p:cNvGrpSpPr/>
              <p:nvPr/>
            </p:nvGrpSpPr>
            <p:grpSpPr>
              <a:xfrm>
                <a:off x="3173276" y="4154485"/>
                <a:ext cx="3849249" cy="1817931"/>
                <a:chOff x="3173276" y="4154485"/>
                <a:chExt cx="3849249" cy="1817931"/>
              </a:xfrm>
            </p:grpSpPr>
            <p:sp>
              <p:nvSpPr>
                <p:cNvPr id="52" name="矩形: 圆角 51">
                  <a:extLst>
                    <a:ext uri="{FF2B5EF4-FFF2-40B4-BE49-F238E27FC236}">
                      <a16:creationId xmlns:a16="http://schemas.microsoft.com/office/drawing/2014/main" id="{734E5494-E74A-4911-B997-EAA2AE66BCF8}"/>
                    </a:ext>
                  </a:extLst>
                </p:cNvPr>
                <p:cNvSpPr/>
                <p:nvPr/>
              </p:nvSpPr>
              <p:spPr>
                <a:xfrm>
                  <a:off x="3173277" y="4154485"/>
                  <a:ext cx="3849248" cy="1817931"/>
                </a:xfrm>
                <a:prstGeom prst="roundRect">
                  <a:avLst/>
                </a:prstGeom>
                <a:solidFill>
                  <a:srgbClr val="D8EACB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4A3FA6AF-9540-4636-A6D3-51AEA7D0EFE0}"/>
                    </a:ext>
                  </a:extLst>
                </p:cNvPr>
                <p:cNvSpPr txBox="1"/>
                <p:nvPr/>
              </p:nvSpPr>
              <p:spPr>
                <a:xfrm>
                  <a:off x="3173276" y="4159208"/>
                  <a:ext cx="384924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研究内容二：</a:t>
                  </a:r>
                  <a:endPara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低时间复杂度星间路由计算机制</a:t>
                  </a:r>
                  <a:endPara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53286E8-1450-4E87-BA9B-21688344EF7A}"/>
                  </a:ext>
                </a:extLst>
              </p:cNvPr>
              <p:cNvSpPr/>
              <p:nvPr/>
            </p:nvSpPr>
            <p:spPr>
              <a:xfrm>
                <a:off x="3433349" y="4901148"/>
                <a:ext cx="3329099" cy="33502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基于目的卫星位置的下一跳计算机制</a:t>
                </a:r>
                <a:endParaRPr lang="zh-CN" altLang="en-US" sz="1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BE339E3-B189-4766-9805-F0227BBC561A}"/>
                </a:ext>
              </a:extLst>
            </p:cNvPr>
            <p:cNvSpPr/>
            <p:nvPr/>
          </p:nvSpPr>
          <p:spPr>
            <a:xfrm>
              <a:off x="5511101" y="5413394"/>
              <a:ext cx="3348000" cy="35217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基于广度优先搜索的最短路径计算机制</a:t>
              </a:r>
              <a:endPara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BE394252-7B22-474B-AD14-A6DDE191C428}"/>
              </a:ext>
            </a:extLst>
          </p:cNvPr>
          <p:cNvGrpSpPr/>
          <p:nvPr/>
        </p:nvGrpSpPr>
        <p:grpSpPr>
          <a:xfrm>
            <a:off x="3084834" y="5686413"/>
            <a:ext cx="7851740" cy="738933"/>
            <a:chOff x="3174265" y="4178585"/>
            <a:chExt cx="7851740" cy="738933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8FF3C26B-BAE9-479B-9730-E3ECD824429B}"/>
                </a:ext>
              </a:extLst>
            </p:cNvPr>
            <p:cNvGrpSpPr/>
            <p:nvPr/>
          </p:nvGrpSpPr>
          <p:grpSpPr>
            <a:xfrm>
              <a:off x="3174265" y="4178585"/>
              <a:ext cx="7851740" cy="738933"/>
              <a:chOff x="1109706" y="4159208"/>
              <a:chExt cx="7807413" cy="738933"/>
            </a:xfrm>
          </p:grpSpPr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EF2E1A5F-DDD8-47FC-86B5-671F21ECE3B8}"/>
                  </a:ext>
                </a:extLst>
              </p:cNvPr>
              <p:cNvGrpSpPr/>
              <p:nvPr/>
            </p:nvGrpSpPr>
            <p:grpSpPr>
              <a:xfrm>
                <a:off x="1109706" y="4159208"/>
                <a:ext cx="7807413" cy="738933"/>
                <a:chOff x="1109706" y="4159208"/>
                <a:chExt cx="7807413" cy="738933"/>
              </a:xfrm>
            </p:grpSpPr>
            <p:sp>
              <p:nvSpPr>
                <p:cNvPr id="66" name="矩形: 圆角 65">
                  <a:extLst>
                    <a:ext uri="{FF2B5EF4-FFF2-40B4-BE49-F238E27FC236}">
                      <a16:creationId xmlns:a16="http://schemas.microsoft.com/office/drawing/2014/main" id="{341BB23E-23D8-4B3F-A4F4-8CAC02A427D1}"/>
                    </a:ext>
                  </a:extLst>
                </p:cNvPr>
                <p:cNvSpPr/>
                <p:nvPr/>
              </p:nvSpPr>
              <p:spPr>
                <a:xfrm>
                  <a:off x="1109706" y="4159209"/>
                  <a:ext cx="7807413" cy="738932"/>
                </a:xfrm>
                <a:prstGeom prst="roundRect">
                  <a:avLst/>
                </a:prstGeom>
                <a:solidFill>
                  <a:srgbClr val="D8EACB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82B290ED-3E4C-42E3-ACD7-93C7C23D261B}"/>
                    </a:ext>
                  </a:extLst>
                </p:cNvPr>
                <p:cNvSpPr txBox="1"/>
                <p:nvPr/>
              </p:nvSpPr>
              <p:spPr>
                <a:xfrm>
                  <a:off x="3173276" y="4159208"/>
                  <a:ext cx="38492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b="1" dirty="0">
                      <a:latin typeface="Times New Roman" panose="02020603050405020304" pitchFamily="18" charset="0"/>
                      <a:ea typeface="楷体" panose="02010609060101010101" pitchFamily="49" charset="-122"/>
                      <a:cs typeface="Times New Roman" panose="02020603050405020304" pitchFamily="18" charset="0"/>
                    </a:rPr>
                    <a:t>研究内容三：性能验证与协议实现</a:t>
                  </a:r>
                  <a:endParaRPr lang="en-US" altLang="zh-CN" b="1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A66CC6F-7D89-4FCD-94C1-350A34609AC5}"/>
                  </a:ext>
                </a:extLst>
              </p:cNvPr>
              <p:cNvSpPr/>
              <p:nvPr/>
            </p:nvSpPr>
            <p:spPr>
              <a:xfrm>
                <a:off x="1627926" y="4496174"/>
                <a:ext cx="2147806" cy="33502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基于仿真软件的性能验证</a:t>
                </a:r>
                <a:endParaRPr lang="zh-CN" altLang="en-US" sz="1400" b="1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B66B7B96-C7E9-45BC-806D-AEC1AD2EB514}"/>
                </a:ext>
              </a:extLst>
            </p:cNvPr>
            <p:cNvSpPr/>
            <p:nvPr/>
          </p:nvSpPr>
          <p:spPr>
            <a:xfrm>
              <a:off x="5994312" y="4512523"/>
              <a:ext cx="2160000" cy="3350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基于模拟平台的协议实现</a:t>
              </a:r>
              <a:endPara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FD43E9E4-1986-49B4-8012-44CCF70DD61D}"/>
              </a:ext>
            </a:extLst>
          </p:cNvPr>
          <p:cNvSpPr/>
          <p:nvPr/>
        </p:nvSpPr>
        <p:spPr>
          <a:xfrm>
            <a:off x="4445255" y="2312301"/>
            <a:ext cx="1260000" cy="248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星座规模较大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EC9EE086-DCCA-4FDD-8C76-2B295180787E}"/>
              </a:ext>
            </a:extLst>
          </p:cNvPr>
          <p:cNvSpPr/>
          <p:nvPr/>
        </p:nvSpPr>
        <p:spPr>
          <a:xfrm>
            <a:off x="8203766" y="6020350"/>
            <a:ext cx="2160000" cy="3350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基于模拟平台的协议测试</a:t>
            </a:r>
            <a:endParaRPr lang="zh-CN" altLang="en-US" sz="1400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内容占位符 2">
            <a:extLst>
              <a:ext uri="{FF2B5EF4-FFF2-40B4-BE49-F238E27FC236}">
                <a16:creationId xmlns:a16="http://schemas.microsoft.com/office/drawing/2014/main" id="{F88DA12C-C1BB-4CFE-AEAA-8FFC119A6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154423"/>
            <a:ext cx="2157211" cy="5190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zh-CN" altLang="en-US" dirty="0"/>
              <a:t>研究内容</a:t>
            </a:r>
            <a:endParaRPr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11B8A5-AF8F-4D13-B722-E4E6821C1220}"/>
              </a:ext>
            </a:extLst>
          </p:cNvPr>
          <p:cNvSpPr/>
          <p:nvPr/>
        </p:nvSpPr>
        <p:spPr>
          <a:xfrm>
            <a:off x="7207859" y="3429000"/>
            <a:ext cx="3599324" cy="206015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A55BAE-2714-4AB8-8CF8-DE02CDAECCF8}"/>
              </a:ext>
            </a:extLst>
          </p:cNvPr>
          <p:cNvSpPr txBox="1"/>
          <p:nvPr/>
        </p:nvSpPr>
        <p:spPr>
          <a:xfrm>
            <a:off x="11136850" y="3949524"/>
            <a:ext cx="970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逻辑位置</a:t>
            </a:r>
            <a:endParaRPr lang="en-US" altLang="zh-CN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（编号）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93BF2DA-8663-4828-8CA8-A93661688A73}"/>
              </a:ext>
            </a:extLst>
          </p:cNvPr>
          <p:cNvSpPr txBox="1"/>
          <p:nvPr/>
        </p:nvSpPr>
        <p:spPr>
          <a:xfrm>
            <a:off x="11103475" y="4579698"/>
            <a:ext cx="103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空间位置</a:t>
            </a:r>
            <a:endParaRPr lang="en-US" altLang="zh-CN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（经纬度）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705AA7B-FFB6-46B1-83DB-F481EA1D88B8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0675023" y="4233775"/>
            <a:ext cx="655861" cy="2259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05CDB0D-369D-4878-A458-BEF98D5FE5D8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10675023" y="4459700"/>
            <a:ext cx="580993" cy="3943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68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88D1C-DF09-4715-BD79-C7CAEB1D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77734B-20B9-4C6C-901A-16B105AF0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422" y="1363940"/>
            <a:ext cx="11241156" cy="5139154"/>
          </a:xfrm>
        </p:spPr>
        <p:txBody>
          <a:bodyPr/>
          <a:lstStyle/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研究背景与意义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研究内容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已完成的工作</a:t>
            </a:r>
            <a:endParaRPr lang="en-US" altLang="zh-CN" dirty="0"/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下一阶段计划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6DD0D2-169F-407B-87E8-F7AF81B7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56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640FC-4B7F-47D6-9997-881B4EE3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9458992" cy="89719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基于目的卫星位置的下一跳计算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7C60B-0EBD-4DB9-9075-1918F962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D444ED0-98D1-4825-B9DB-64A83A148B81}"/>
              </a:ext>
            </a:extLst>
          </p:cNvPr>
          <p:cNvSpPr txBox="1"/>
          <p:nvPr/>
        </p:nvSpPr>
        <p:spPr>
          <a:xfrm>
            <a:off x="103657" y="1026474"/>
            <a:ext cx="938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基于目的卫星逻辑位置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编号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的下一跳计算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37639F59-BFD0-4BD7-B962-7745BA7B5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025"/>
          <a:stretch/>
        </p:blipFill>
        <p:spPr>
          <a:xfrm>
            <a:off x="9729819" y="1467734"/>
            <a:ext cx="2402656" cy="2251126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E61B2363-F19E-425F-B6E9-C99338003D85}"/>
              </a:ext>
            </a:extLst>
          </p:cNvPr>
          <p:cNvSpPr/>
          <p:nvPr/>
        </p:nvSpPr>
        <p:spPr>
          <a:xfrm>
            <a:off x="475422" y="2853283"/>
            <a:ext cx="9514344" cy="3828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688E30F-AA3E-4CD5-A25C-A82E9EDD97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653" t="2578" b="7119"/>
          <a:stretch/>
        </p:blipFill>
        <p:spPr>
          <a:xfrm>
            <a:off x="10255920" y="3754688"/>
            <a:ext cx="1936080" cy="2110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内容占位符 2">
                <a:extLst>
                  <a:ext uri="{FF2B5EF4-FFF2-40B4-BE49-F238E27FC236}">
                    <a16:creationId xmlns:a16="http://schemas.microsoft.com/office/drawing/2014/main" id="{CCED00AD-0F09-4386-B8AE-E1718B673D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46532" y="2822541"/>
                <a:ext cx="10171859" cy="992617"/>
              </a:xfrm>
            </p:spPr>
            <p:txBody>
              <a:bodyPr>
                <a:noAutofit/>
              </a:bodyPr>
              <a:lstStyle/>
              <a:p>
                <a:pPr lvl="2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输入：当前卫星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，目的卫星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，轨道数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，每轨道卫星数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zh-CN" altLang="en-US" dirty="0"/>
                  <a:t>输出：前往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的下一跳卫星集合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5" name="内容占位符 2">
                <a:extLst>
                  <a:ext uri="{FF2B5EF4-FFF2-40B4-BE49-F238E27FC236}">
                    <a16:creationId xmlns:a16="http://schemas.microsoft.com/office/drawing/2014/main" id="{CCED00AD-0F09-4386-B8AE-E1718B673D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46532" y="2822541"/>
                <a:ext cx="10171859" cy="992617"/>
              </a:xfrm>
              <a:blipFill>
                <a:blip r:embed="rId4"/>
                <a:stretch>
                  <a:fillRect t="-4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160D958-092C-4D7D-8A3E-0C35D39D17BD}"/>
                  </a:ext>
                </a:extLst>
              </p:cNvPr>
              <p:cNvSpPr txBox="1"/>
              <p:nvPr/>
            </p:nvSpPr>
            <p:spPr>
              <a:xfrm>
                <a:off x="-710971" y="3527303"/>
                <a:ext cx="10839114" cy="3052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602000" lvl="3" indent="-230400" defTabSz="914400">
                  <a:lnSpc>
                    <a:spcPct val="110000"/>
                  </a:lnSpc>
                  <a:spcBef>
                    <a:spcPts val="300"/>
                  </a:spcBef>
                  <a:buSzPct val="100000"/>
                  <a:buFont typeface="+mj-lt"/>
                  <a:buAutoNum type="arabicPeriod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求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在轨道编号增大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减小、轨内编号增大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/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减小方向的</a:t>
                </a: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个邻居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pt-BR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{</m:t>
                    </m:r>
                    <m:sSubSup>
                      <m:sSubSup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pt-BR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pt-BR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pt-BR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2000" lvl="3" indent="-230400" defTabSz="914400">
                  <a:lnSpc>
                    <a:spcPct val="110000"/>
                  </a:lnSpc>
                  <a:spcBef>
                    <a:spcPts val="300"/>
                  </a:spcBef>
                  <a:buSzPct val="100000"/>
                  <a:buFont typeface="+mj-lt"/>
                  <a:buAutoNum type="arabicPeriod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判断轨间方向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728000" lvl="4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A.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若为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Walker-star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星座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∪{</m:t>
                        </m:r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，否则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∪{</m:t>
                        </m:r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728000" lvl="4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B.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若为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Walker-delta</a:t>
                </a:r>
                <a:r>
                  <a:rPr lang="zh-CN" altLang="en-US" dirty="0"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星座：</a:t>
                </a:r>
                <a:endPara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059200" lvl="5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a.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≥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∪{</m:t>
                        </m:r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，否则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∪{</m:t>
                        </m:r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2059200" lvl="5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b.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≥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</m:t>
                        </m:r>
                      </m:e>
                    </m:d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∪{</m:t>
                        </m:r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  <m:r>
                      <a:rPr lang="zh-CN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否则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∪{</m:t>
                        </m:r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2000" lvl="3" indent="-230400" defTabSz="914400">
                  <a:lnSpc>
                    <a:spcPct val="110000"/>
                  </a:lnSpc>
                  <a:spcBef>
                    <a:spcPts val="300"/>
                  </a:spcBef>
                  <a:buSzPct val="100000"/>
                  <a:buFont typeface="+mj-lt"/>
                  <a:buAutoNum type="arabicPeriod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判断轨内方向</a:t>
                </a:r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728000" lvl="4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A.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∪{</m:t>
                        </m:r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，否则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∪{</m:t>
                        </m:r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728000" lvl="4" defTabSz="914400">
                  <a:lnSpc>
                    <a:spcPct val="90000"/>
                  </a:lnSpc>
                  <a:spcBef>
                    <a:spcPts val="300"/>
                  </a:spcBef>
                  <a:buSzPct val="100000"/>
                  <a:defRPr/>
                </a:pP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B. </a:t>
                </a:r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：若</a:t>
                </a:r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∪{</m:t>
                        </m:r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} </m:t>
                    </m:r>
                  </m:oMath>
                </a14:m>
                <a:r>
                  <a:rPr lang="zh-CN" altLang="en-US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，否则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Sup>
                      <m:sSubSupPr>
                        <m:ctrlP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∪{</m:t>
                        </m:r>
                        <m:r>
                          <a:rPr lang="pt-B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zh-CN" alt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160D958-092C-4D7D-8A3E-0C35D39D1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0971" y="3527303"/>
                <a:ext cx="10839114" cy="3052759"/>
              </a:xfrm>
              <a:prstGeom prst="rect">
                <a:avLst/>
              </a:prstGeom>
              <a:blipFill>
                <a:blip r:embed="rId5"/>
                <a:stretch>
                  <a:fillRect t="-1000" b="-2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506D4CB-3B9C-4E50-8F1B-25B76AC8FA80}"/>
              </a:ext>
            </a:extLst>
          </p:cNvPr>
          <p:cNvSpPr/>
          <p:nvPr/>
        </p:nvSpPr>
        <p:spPr>
          <a:xfrm>
            <a:off x="1100529" y="1604029"/>
            <a:ext cx="1422673" cy="36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FDB1A2C-17F0-4A52-BA6E-4FA61034E38B}"/>
              </a:ext>
            </a:extLst>
          </p:cNvPr>
          <p:cNvSpPr/>
          <p:nvPr/>
        </p:nvSpPr>
        <p:spPr>
          <a:xfrm>
            <a:off x="3189570" y="1596180"/>
            <a:ext cx="1598236" cy="36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目的卫星编号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B37F069-C767-4AD6-9599-CF223654C601}"/>
              </a:ext>
            </a:extLst>
          </p:cNvPr>
          <p:cNvSpPr/>
          <p:nvPr/>
        </p:nvSpPr>
        <p:spPr>
          <a:xfrm>
            <a:off x="5489186" y="1596180"/>
            <a:ext cx="1872513" cy="36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下一跳卫星编号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A031CD6-0A3B-405D-A190-7703A56B1D82}"/>
              </a:ext>
            </a:extLst>
          </p:cNvPr>
          <p:cNvSpPr/>
          <p:nvPr/>
        </p:nvSpPr>
        <p:spPr>
          <a:xfrm>
            <a:off x="7980625" y="1596180"/>
            <a:ext cx="1620407" cy="36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下一跳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4F4A776-6319-4441-A9CE-5E3C97D23A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523202" y="1776180"/>
            <a:ext cx="666368" cy="784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DF901D-9DA8-462E-9AE5-57F8A5B192B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787806" y="1776180"/>
            <a:ext cx="70138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DC816C6-99EA-4DA9-9F46-CBA00CF25FB8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361699" y="1776180"/>
            <a:ext cx="61892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9EC4C16-A64D-4E59-AA48-A5EC73857789}"/>
              </a:ext>
            </a:extLst>
          </p:cNvPr>
          <p:cNvSpPr txBox="1"/>
          <p:nvPr/>
        </p:nvSpPr>
        <p:spPr>
          <a:xfrm>
            <a:off x="2512054" y="1477727"/>
            <a:ext cx="658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映射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1D74CC-08D9-4EEC-81C8-A2F42D336251}"/>
              </a:ext>
            </a:extLst>
          </p:cNvPr>
          <p:cNvSpPr txBox="1"/>
          <p:nvPr/>
        </p:nvSpPr>
        <p:spPr>
          <a:xfrm>
            <a:off x="4732394" y="1477727"/>
            <a:ext cx="81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判断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F09DFE-6802-4506-890D-743525A8ACC2}"/>
              </a:ext>
            </a:extLst>
          </p:cNvPr>
          <p:cNvSpPr txBox="1"/>
          <p:nvPr/>
        </p:nvSpPr>
        <p:spPr>
          <a:xfrm>
            <a:off x="7273954" y="1472651"/>
            <a:ext cx="658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映射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093E97D-6580-4323-84A7-662E6F25D324}"/>
              </a:ext>
            </a:extLst>
          </p:cNvPr>
          <p:cNvSpPr/>
          <p:nvPr/>
        </p:nvSpPr>
        <p:spPr>
          <a:xfrm>
            <a:off x="1916486" y="2104054"/>
            <a:ext cx="1841518" cy="36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链路状态数据库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83D5E19-79DA-44BF-BCBF-0649856771EC}"/>
              </a:ext>
            </a:extLst>
          </p:cNvPr>
          <p:cNvCxnSpPr>
            <a:cxnSpLocks/>
            <a:stCxn id="20" idx="0"/>
            <a:endCxn id="11" idx="1"/>
          </p:cNvCxnSpPr>
          <p:nvPr/>
        </p:nvCxnSpPr>
        <p:spPr>
          <a:xfrm rot="5400000" flipH="1" flipV="1">
            <a:off x="2849470" y="1763955"/>
            <a:ext cx="327874" cy="3523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E79DDDA-B29E-438B-A784-BBFC680F4795}"/>
              </a:ext>
            </a:extLst>
          </p:cNvPr>
          <p:cNvSpPr/>
          <p:nvPr/>
        </p:nvSpPr>
        <p:spPr>
          <a:xfrm>
            <a:off x="4052451" y="2104054"/>
            <a:ext cx="2134988" cy="36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拓扑形状可预测性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A1F3477-F8F1-4EDD-B7E2-7341438269D7}"/>
              </a:ext>
            </a:extLst>
          </p:cNvPr>
          <p:cNvCxnSpPr>
            <a:cxnSpLocks/>
            <a:stCxn id="22" idx="0"/>
            <a:endCxn id="12" idx="1"/>
          </p:cNvCxnSpPr>
          <p:nvPr/>
        </p:nvCxnSpPr>
        <p:spPr>
          <a:xfrm rot="5400000" flipH="1" flipV="1">
            <a:off x="5140628" y="1755497"/>
            <a:ext cx="327874" cy="36924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803BEE4-D5F4-4BE8-986A-385772493DBC}"/>
              </a:ext>
            </a:extLst>
          </p:cNvPr>
          <p:cNvSpPr/>
          <p:nvPr/>
        </p:nvSpPr>
        <p:spPr>
          <a:xfrm>
            <a:off x="6681381" y="2104054"/>
            <a:ext cx="1843200" cy="36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链路状态数据库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10E9A423-7132-41A2-A825-26A9E3B9008E}"/>
              </a:ext>
            </a:extLst>
          </p:cNvPr>
          <p:cNvCxnSpPr>
            <a:cxnSpLocks/>
            <a:stCxn id="25" idx="0"/>
            <a:endCxn id="13" idx="1"/>
          </p:cNvCxnSpPr>
          <p:nvPr/>
        </p:nvCxnSpPr>
        <p:spPr>
          <a:xfrm rot="5400000" flipH="1" flipV="1">
            <a:off x="7627866" y="1751295"/>
            <a:ext cx="327874" cy="37764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D6140AE5-A7C4-470F-8D4B-EDD989337AAD}"/>
              </a:ext>
            </a:extLst>
          </p:cNvPr>
          <p:cNvSpPr/>
          <p:nvPr/>
        </p:nvSpPr>
        <p:spPr>
          <a:xfrm>
            <a:off x="3099661" y="1493422"/>
            <a:ext cx="4310654" cy="104583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F315B469-3C6A-461E-8EE1-E23FA76775BC}"/>
              </a:ext>
            </a:extLst>
          </p:cNvPr>
          <p:cNvSpPr/>
          <p:nvPr/>
        </p:nvSpPr>
        <p:spPr>
          <a:xfrm>
            <a:off x="4882774" y="2604489"/>
            <a:ext cx="511444" cy="203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99C3BB2-BC6C-4DB0-A41A-3B80DF3EF511}"/>
                  </a:ext>
                </a:extLst>
              </p:cNvPr>
              <p:cNvSpPr/>
              <p:nvPr/>
            </p:nvSpPr>
            <p:spPr>
              <a:xfrm>
                <a:off x="0" y="5683637"/>
                <a:ext cx="12192000" cy="770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𝑶</m:t>
                    </m:r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𝑴𝑵</m:t>
                    </m:r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，可保证转发路径</a:t>
                </a:r>
                <a:r>
                  <a:rPr lang="zh-CN" altLang="en-US" sz="32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跳数最小</a:t>
                </a:r>
                <a:r>
                  <a:rPr lang="zh-CN" altLang="en-US" sz="32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，无法处理链路故障</a:t>
                </a:r>
              </a:p>
            </p:txBody>
          </p:sp>
        </mc:Choice>
        <mc:Fallback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99C3BB2-BC6C-4DB0-A41A-3B80DF3EF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83637"/>
                <a:ext cx="12192000" cy="770400"/>
              </a:xfrm>
              <a:prstGeom prst="rect">
                <a:avLst/>
              </a:prstGeom>
              <a:blipFill>
                <a:blip r:embed="rId6"/>
                <a:stretch>
                  <a:fillRect l="-900" r="-950" b="-110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1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35" grpId="0" uiExpand="1" build="p"/>
      <p:bldP spid="36" grpId="0"/>
      <p:bldP spid="43" grpId="0" animBg="1"/>
      <p:bldP spid="45" grpId="0" animBg="1"/>
      <p:bldP spid="4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>
            <a:extLst>
              <a:ext uri="{FF2B5EF4-FFF2-40B4-BE49-F238E27FC236}">
                <a16:creationId xmlns:a16="http://schemas.microsoft.com/office/drawing/2014/main" id="{C1F09DFE-6802-4506-890D-743525A8ACC2}"/>
              </a:ext>
            </a:extLst>
          </p:cNvPr>
          <p:cNvSpPr txBox="1"/>
          <p:nvPr/>
        </p:nvSpPr>
        <p:spPr>
          <a:xfrm>
            <a:off x="9382156" y="1472651"/>
            <a:ext cx="658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映射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C640FC-4B7F-47D6-9997-881B4EE30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22" y="87610"/>
            <a:ext cx="9458992" cy="897194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基于目的卫星位置的下一跳计算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7C60B-0EBD-4DB9-9075-1918F962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D444ED0-98D1-4825-B9DB-64A83A148B81}"/>
              </a:ext>
            </a:extLst>
          </p:cNvPr>
          <p:cNvSpPr txBox="1"/>
          <p:nvPr/>
        </p:nvSpPr>
        <p:spPr>
          <a:xfrm>
            <a:off x="103657" y="1026474"/>
            <a:ext cx="9381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基于目的卫星空间位置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经纬度</a:t>
            </a:r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的下一跳计算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506D4CB-3B9C-4E50-8F1B-25B76AC8FA80}"/>
              </a:ext>
            </a:extLst>
          </p:cNvPr>
          <p:cNvSpPr/>
          <p:nvPr/>
        </p:nvSpPr>
        <p:spPr>
          <a:xfrm>
            <a:off x="1100529" y="1604029"/>
            <a:ext cx="1422673" cy="36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目的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FDB1A2C-17F0-4A52-BA6E-4FA61034E38B}"/>
              </a:ext>
            </a:extLst>
          </p:cNvPr>
          <p:cNvSpPr/>
          <p:nvPr/>
        </p:nvSpPr>
        <p:spPr>
          <a:xfrm>
            <a:off x="3189570" y="1596180"/>
            <a:ext cx="1598236" cy="36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目的卫星编号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B37F069-C767-4AD6-9599-CF223654C601}"/>
              </a:ext>
            </a:extLst>
          </p:cNvPr>
          <p:cNvSpPr/>
          <p:nvPr/>
        </p:nvSpPr>
        <p:spPr>
          <a:xfrm>
            <a:off x="5489186" y="1596180"/>
            <a:ext cx="1872513" cy="36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候选下一跳卫星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A031CD6-0A3B-405D-A190-7703A56B1D82}"/>
              </a:ext>
            </a:extLst>
          </p:cNvPr>
          <p:cNvSpPr/>
          <p:nvPr/>
        </p:nvSpPr>
        <p:spPr>
          <a:xfrm>
            <a:off x="10088827" y="1596180"/>
            <a:ext cx="1620407" cy="36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下一跳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地址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4F4A776-6319-4441-A9CE-5E3C97D23A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2523202" y="1776180"/>
            <a:ext cx="666368" cy="784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DF901D-9DA8-462E-9AE5-57F8A5B192B1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787806" y="1776180"/>
            <a:ext cx="701380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DC816C6-99EA-4DA9-9F46-CBA00CF25FB8}"/>
              </a:ext>
            </a:extLst>
          </p:cNvPr>
          <p:cNvCxnSpPr>
            <a:cxnSpLocks/>
            <a:stCxn id="50" idx="3"/>
            <a:endCxn id="13" idx="1"/>
          </p:cNvCxnSpPr>
          <p:nvPr/>
        </p:nvCxnSpPr>
        <p:spPr>
          <a:xfrm>
            <a:off x="9378673" y="1776180"/>
            <a:ext cx="71015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9EC4C16-A64D-4E59-AA48-A5EC73857789}"/>
              </a:ext>
            </a:extLst>
          </p:cNvPr>
          <p:cNvSpPr txBox="1"/>
          <p:nvPr/>
        </p:nvSpPr>
        <p:spPr>
          <a:xfrm>
            <a:off x="2512054" y="1477727"/>
            <a:ext cx="658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映射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1D74CC-08D9-4EEC-81C8-A2F42D336251}"/>
              </a:ext>
            </a:extLst>
          </p:cNvPr>
          <p:cNvSpPr txBox="1"/>
          <p:nvPr/>
        </p:nvSpPr>
        <p:spPr>
          <a:xfrm>
            <a:off x="4732394" y="1477727"/>
            <a:ext cx="815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判断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093E97D-6580-4323-84A7-662E6F25D324}"/>
              </a:ext>
            </a:extLst>
          </p:cNvPr>
          <p:cNvSpPr/>
          <p:nvPr/>
        </p:nvSpPr>
        <p:spPr>
          <a:xfrm>
            <a:off x="1916486" y="2104054"/>
            <a:ext cx="1841518" cy="36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链路状态数据库</a:t>
            </a:r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A83D5E19-79DA-44BF-BCBF-0649856771EC}"/>
              </a:ext>
            </a:extLst>
          </p:cNvPr>
          <p:cNvCxnSpPr>
            <a:cxnSpLocks/>
            <a:stCxn id="20" idx="0"/>
            <a:endCxn id="11" idx="1"/>
          </p:cNvCxnSpPr>
          <p:nvPr/>
        </p:nvCxnSpPr>
        <p:spPr>
          <a:xfrm rot="5400000" flipH="1" flipV="1">
            <a:off x="2849470" y="1763955"/>
            <a:ext cx="327874" cy="35232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E79DDDA-B29E-438B-A784-BBFC680F4795}"/>
              </a:ext>
            </a:extLst>
          </p:cNvPr>
          <p:cNvSpPr/>
          <p:nvPr/>
        </p:nvSpPr>
        <p:spPr>
          <a:xfrm>
            <a:off x="4052451" y="2104054"/>
            <a:ext cx="2134988" cy="36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拓扑形状可预测性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1A1F3477-F8F1-4EDD-B7E2-7341438269D7}"/>
              </a:ext>
            </a:extLst>
          </p:cNvPr>
          <p:cNvCxnSpPr>
            <a:cxnSpLocks/>
            <a:stCxn id="22" idx="0"/>
            <a:endCxn id="12" idx="1"/>
          </p:cNvCxnSpPr>
          <p:nvPr/>
        </p:nvCxnSpPr>
        <p:spPr>
          <a:xfrm rot="5400000" flipH="1" flipV="1">
            <a:off x="5140628" y="1755497"/>
            <a:ext cx="327874" cy="36924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803BEE4-D5F4-4BE8-986A-385772493DBC}"/>
              </a:ext>
            </a:extLst>
          </p:cNvPr>
          <p:cNvSpPr/>
          <p:nvPr/>
        </p:nvSpPr>
        <p:spPr>
          <a:xfrm>
            <a:off x="8789583" y="2104054"/>
            <a:ext cx="1843200" cy="36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链路状态数据库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10E9A423-7132-41A2-A825-26A9E3B9008E}"/>
              </a:ext>
            </a:extLst>
          </p:cNvPr>
          <p:cNvCxnSpPr>
            <a:cxnSpLocks/>
            <a:stCxn id="25" idx="0"/>
            <a:endCxn id="13" idx="1"/>
          </p:cNvCxnSpPr>
          <p:nvPr/>
        </p:nvCxnSpPr>
        <p:spPr>
          <a:xfrm rot="5400000" flipH="1" flipV="1">
            <a:off x="9736068" y="1751295"/>
            <a:ext cx="327874" cy="37764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90A5C26E-01EF-4AC0-B453-F24E272373B1}"/>
              </a:ext>
            </a:extLst>
          </p:cNvPr>
          <p:cNvSpPr/>
          <p:nvPr/>
        </p:nvSpPr>
        <p:spPr>
          <a:xfrm>
            <a:off x="8014320" y="1596180"/>
            <a:ext cx="1364353" cy="36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下一跳卫星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4A62D384-CFD7-4DC3-9FC3-558D2297EBC6}"/>
              </a:ext>
            </a:extLst>
          </p:cNvPr>
          <p:cNvCxnSpPr>
            <a:cxnSpLocks/>
            <a:stCxn id="12" idx="3"/>
            <a:endCxn id="50" idx="1"/>
          </p:cNvCxnSpPr>
          <p:nvPr/>
        </p:nvCxnSpPr>
        <p:spPr>
          <a:xfrm>
            <a:off x="7361699" y="1776180"/>
            <a:ext cx="652621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B1D545B0-3EDE-433D-A08E-CD0BD2A48B8A}"/>
              </a:ext>
            </a:extLst>
          </p:cNvPr>
          <p:cNvSpPr txBox="1"/>
          <p:nvPr/>
        </p:nvSpPr>
        <p:spPr>
          <a:xfrm>
            <a:off x="7340703" y="1472651"/>
            <a:ext cx="658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决策</a:t>
            </a:r>
          </a:p>
        </p:txBody>
      </p: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2D28A700-B08C-46D1-99F4-238D23E1BAB7}"/>
              </a:ext>
            </a:extLst>
          </p:cNvPr>
          <p:cNvCxnSpPr>
            <a:cxnSpLocks/>
            <a:stCxn id="62" idx="0"/>
            <a:endCxn id="50" idx="1"/>
          </p:cNvCxnSpPr>
          <p:nvPr/>
        </p:nvCxnSpPr>
        <p:spPr>
          <a:xfrm rot="5400000" flipH="1" flipV="1">
            <a:off x="7666198" y="1755933"/>
            <a:ext cx="327874" cy="368369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1E738AFB-872D-429F-9B8B-87F3A3415B07}"/>
              </a:ext>
            </a:extLst>
          </p:cNvPr>
          <p:cNvSpPr/>
          <p:nvPr/>
        </p:nvSpPr>
        <p:spPr>
          <a:xfrm>
            <a:off x="6725192" y="2104054"/>
            <a:ext cx="1841518" cy="360000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地理位置数据库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9CEBD45B-6F72-4ED8-BABD-4DDFBFACEE20}"/>
              </a:ext>
            </a:extLst>
          </p:cNvPr>
          <p:cNvSpPr/>
          <p:nvPr/>
        </p:nvSpPr>
        <p:spPr>
          <a:xfrm>
            <a:off x="5377912" y="1473106"/>
            <a:ext cx="4107053" cy="104583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内容占位符 2">
                <a:extLst>
                  <a:ext uri="{FF2B5EF4-FFF2-40B4-BE49-F238E27FC236}">
                    <a16:creationId xmlns:a16="http://schemas.microsoft.com/office/drawing/2014/main" id="{C6148598-9906-48A1-B889-B1105B0B56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15537" y="2991774"/>
                <a:ext cx="7343279" cy="15174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Wingdings" panose="05000000000000000000" pitchFamily="2" charset="2"/>
                  <a:buChar char="Ø"/>
                  <a:defRPr sz="28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100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5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Times New Roman" panose="02020603050405020304" pitchFamily="18" charset="0"/>
                  <a:buChar char="‑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2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zh-CN" altLang="en-US" dirty="0"/>
                  <a:t>地理位置数据库</a:t>
                </a:r>
                <a:r>
                  <a:rPr lang="zh-CN" altLang="en-US" dirty="0">
                    <a:sym typeface="Wingdings" panose="05000000000000000000" pitchFamily="2" charset="2"/>
                  </a:rPr>
                  <a:t>：</a:t>
                </a:r>
                <a:r>
                  <a:rPr lang="zh-CN" altLang="en-US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（卫星编号，卫星经纬度）</a:t>
                </a:r>
                <a:r>
                  <a:rPr lang="zh-CN" altLang="en-US" dirty="0">
                    <a:sym typeface="Wingdings" panose="05000000000000000000" pitchFamily="2" charset="2"/>
                  </a:rPr>
                  <a:t>键值对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pPr lvl="3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zh-CN" altLang="en-US" dirty="0"/>
                  <a:t>模拟平台负责计算所有卫星的经纬度</a:t>
                </a:r>
                <a:endParaRPr lang="en-US" altLang="zh-CN" dirty="0"/>
              </a:p>
              <a:p>
                <a:pPr lvl="3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en-US" altLang="zh-CN" dirty="0"/>
                  <a:t>FRR</a:t>
                </a:r>
                <a:r>
                  <a:rPr lang="zh-CN" altLang="en-US" dirty="0"/>
                  <a:t>软件新增指令接口，实现经纬度配置</a:t>
                </a:r>
                <a:endParaRPr lang="en-US" altLang="zh-CN" dirty="0"/>
              </a:p>
              <a:p>
                <a:pPr lvl="2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r>
                  <a:rPr lang="zh-CN" altLang="en-US" dirty="0">
                    <a:sym typeface="Wingdings" panose="05000000000000000000" pitchFamily="2" charset="2"/>
                  </a:rPr>
                  <a:t>根据候选下一跳卫星集合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>
                    <a:sym typeface="Wingdings" panose="05000000000000000000" pitchFamily="2" charset="2"/>
                  </a:rPr>
                  <a:t>决策下一跳卫星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endParaRPr lang="en-US" altLang="zh-CN" dirty="0">
                  <a:sym typeface="Wingdings" panose="05000000000000000000" pitchFamily="2" charset="2"/>
                </a:endParaRPr>
              </a:p>
              <a:p>
                <a:pPr lvl="2">
                  <a:lnSpc>
                    <a:spcPct val="110000"/>
                  </a:lnSpc>
                  <a:spcBef>
                    <a:spcPts val="300"/>
                  </a:spcBef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8" name="内容占位符 2">
                <a:extLst>
                  <a:ext uri="{FF2B5EF4-FFF2-40B4-BE49-F238E27FC236}">
                    <a16:creationId xmlns:a16="http://schemas.microsoft.com/office/drawing/2014/main" id="{C6148598-9906-48A1-B889-B1105B0B5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537" y="2991774"/>
                <a:ext cx="7343279" cy="1517437"/>
              </a:xfrm>
              <a:prstGeom prst="rect">
                <a:avLst/>
              </a:prstGeom>
              <a:blipFill>
                <a:blip r:embed="rId3"/>
                <a:stretch>
                  <a:fillRect t="-3213" b="-3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1E937FD8-5811-49E9-8CF3-1C4F6B13BB9F}"/>
              </a:ext>
            </a:extLst>
          </p:cNvPr>
          <p:cNvSpPr/>
          <p:nvPr/>
        </p:nvSpPr>
        <p:spPr>
          <a:xfrm>
            <a:off x="475422" y="2853283"/>
            <a:ext cx="11233812" cy="2978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7E8A94AB-C495-4EEF-9637-5E1A722D7605}"/>
              </a:ext>
            </a:extLst>
          </p:cNvPr>
          <p:cNvSpPr/>
          <p:nvPr/>
        </p:nvSpPr>
        <p:spPr>
          <a:xfrm>
            <a:off x="7106786" y="2604489"/>
            <a:ext cx="511444" cy="203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F288D1-CBE3-4D07-9D18-033079216E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885" y="3542591"/>
            <a:ext cx="720000" cy="7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F3F6A3-1F8A-41F0-9E1D-7081860BE97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341" y="3542591"/>
            <a:ext cx="720000" cy="720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BED5F44-AA1B-4452-B89A-DDDED2BDB0A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233" y="3542591"/>
            <a:ext cx="720000" cy="720000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CFC14381-5784-42B3-A885-5F0CF73602F4}"/>
              </a:ext>
            </a:extLst>
          </p:cNvPr>
          <p:cNvSpPr txBox="1"/>
          <p:nvPr/>
        </p:nvSpPr>
        <p:spPr>
          <a:xfrm>
            <a:off x="6498958" y="4180098"/>
            <a:ext cx="1045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模拟平台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21C2B1A-370E-48B1-B520-1015CBBF46DE}"/>
              </a:ext>
            </a:extLst>
          </p:cNvPr>
          <p:cNvSpPr txBox="1"/>
          <p:nvPr/>
        </p:nvSpPr>
        <p:spPr>
          <a:xfrm>
            <a:off x="8648201" y="4180098"/>
            <a:ext cx="116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vtysh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终端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60B2ADE-6A8C-41A4-BCEF-DB134D8DFF81}"/>
              </a:ext>
            </a:extLst>
          </p:cNvPr>
          <p:cNvSpPr txBox="1"/>
          <p:nvPr/>
        </p:nvSpPr>
        <p:spPr>
          <a:xfrm>
            <a:off x="10708753" y="4177900"/>
            <a:ext cx="1045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FRR</a:t>
            </a:r>
            <a:endParaRPr lang="zh-CN" altLang="en-US" sz="16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0488539-24B1-4E83-AEBE-4B9CC821E3B3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7443885" y="3902591"/>
            <a:ext cx="14273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45C5938B-3DA5-47F2-AE19-A2118813181F}"/>
              </a:ext>
            </a:extLst>
          </p:cNvPr>
          <p:cNvCxnSpPr>
            <a:cxnSpLocks/>
            <a:stCxn id="27" idx="3"/>
            <a:endCxn id="9" idx="1"/>
          </p:cNvCxnSpPr>
          <p:nvPr/>
        </p:nvCxnSpPr>
        <p:spPr>
          <a:xfrm>
            <a:off x="9591233" y="3902591"/>
            <a:ext cx="128010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9675C2C-9B96-40BE-B31B-B320FBF0C170}"/>
              </a:ext>
            </a:extLst>
          </p:cNvPr>
          <p:cNvSpPr txBox="1"/>
          <p:nvPr/>
        </p:nvSpPr>
        <p:spPr>
          <a:xfrm>
            <a:off x="7737579" y="3032147"/>
            <a:ext cx="2982727" cy="58477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err="1">
                <a:latin typeface="JetBrains Mono" panose="020B05090201020500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en-US" altLang="zh-CN" sz="1600" dirty="0">
                <a:latin typeface="JetBrains Mono" panose="020B05090201020500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 latitude (-90-90)</a:t>
            </a:r>
          </a:p>
          <a:p>
            <a:r>
              <a:rPr lang="en-US" altLang="zh-CN" sz="1600" dirty="0" err="1">
                <a:latin typeface="JetBrains Mono" panose="020B05090201020500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en-US" altLang="zh-CN" sz="1600" dirty="0">
                <a:latin typeface="JetBrains Mono" panose="020B05090201020500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 longitude (-180-180) </a:t>
            </a:r>
            <a:endParaRPr lang="zh-CN" altLang="en-US" sz="1600" dirty="0">
              <a:latin typeface="JetBrains Mono" panose="020B05090201020500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2837A55-083C-48DC-9154-F86BDD9D8538}"/>
                  </a:ext>
                </a:extLst>
              </p:cNvPr>
              <p:cNvSpPr txBox="1"/>
              <p:nvPr/>
            </p:nvSpPr>
            <p:spPr>
              <a:xfrm>
                <a:off x="-710972" y="4356458"/>
                <a:ext cx="12125473" cy="136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602000" lvl="3" indent="-230400" defTabSz="914400">
                  <a:lnSpc>
                    <a:spcPct val="110000"/>
                  </a:lnSpc>
                  <a:spcBef>
                    <a:spcPts val="300"/>
                  </a:spcBef>
                  <a:buSzPct val="100000"/>
                  <a:buFont typeface="+mj-lt"/>
                  <a:buAutoNum type="arabicPeriod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zh-CN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zh-CN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，则获取其纬度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𝑙𝑎𝑡</m:t>
                        </m:r>
                      </m:e>
                      <m:sub>
                        <m:sSubSup>
                          <m:sSubSupPr>
                            <m:ctrlPr>
                              <a:rPr lang="pt-BR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pt-BR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pt-BR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bSup>
                      </m:sub>
                    </m:sSub>
                    <m:r>
                      <a:rPr lang="zh-CN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、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𝑙𝑎𝑡</m:t>
                        </m:r>
                      </m:e>
                      <m:sub>
                        <m:sSubSup>
                          <m:sSubSupPr>
                            <m:ctrlPr>
                              <a:rPr lang="pt-BR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pt-BR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，若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𝑙𝑎𝑡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pt-BR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pt-BR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</m:sup>
                            </m:sSubSup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  <a:cs typeface="Times New Roman" panose="02020603050405020304" pitchFamily="18" charset="0"/>
                              </a:rPr>
                              <m:t>𝑙𝑎𝑡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pt-BR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pt-BR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p>
                            </m:sSubSup>
                          </m:sub>
                        </m:sSub>
                      </m:e>
                    </m:d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，否则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pt-BR" altLang="zh-CN" sz="2000" dirty="0">
                  <a:solidFill>
                    <a:prstClr val="black"/>
                  </a:solidFill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1602000" lvl="3" indent="-230400" defTabSz="914400">
                  <a:lnSpc>
                    <a:spcPct val="110000"/>
                  </a:lnSpc>
                  <a:spcBef>
                    <a:spcPts val="300"/>
                  </a:spcBef>
                  <a:buSzPct val="100000"/>
                  <a:buFont typeface="+mj-lt"/>
                  <a:buAutoNum type="arabicPeriod"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否则，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若</m:t>
                    </m:r>
                    <m:sSubSup>
                      <m:sSubSup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zh-CN" altLang="zh-CN" sz="2000" dirty="0"/>
                      <m:t> 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ea typeface="楷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zh-CN" alt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，否则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en-US" altLang="zh-CN" sz="2000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2837A55-083C-48DC-9154-F86BDD9D8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0972" y="4356458"/>
                <a:ext cx="12125473" cy="1365054"/>
              </a:xfrm>
              <a:prstGeom prst="rect">
                <a:avLst/>
              </a:prstGeom>
              <a:blipFill>
                <a:blip r:embed="rId7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99C3BB2-BC6C-4DB0-A41A-3B80DF3EF511}"/>
                  </a:ext>
                </a:extLst>
              </p:cNvPr>
              <p:cNvSpPr/>
              <p:nvPr/>
            </p:nvSpPr>
            <p:spPr>
              <a:xfrm>
                <a:off x="0" y="5683637"/>
                <a:ext cx="12192000" cy="7704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时间复杂度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𝑶</m:t>
                    </m:r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𝑴𝑵</m:t>
                    </m:r>
                    <m:r>
                      <a:rPr lang="en-US" altLang="zh-CN" sz="32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，可保证转发路径</a:t>
                </a:r>
                <a:r>
                  <a:rPr lang="zh-CN" altLang="en-US" sz="3200" b="1" dirty="0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时延最短</a:t>
                </a:r>
                <a:r>
                  <a:rPr lang="zh-CN" altLang="en-US" sz="3200" b="1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，无法处理链路故障</a:t>
                </a:r>
              </a:p>
            </p:txBody>
          </p:sp>
        </mc:Choice>
        <mc:Fallback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99C3BB2-BC6C-4DB0-A41A-3B80DF3EF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83637"/>
                <a:ext cx="12192000" cy="770400"/>
              </a:xfrm>
              <a:prstGeom prst="rect">
                <a:avLst/>
              </a:prstGeom>
              <a:blipFill>
                <a:blip r:embed="rId8"/>
                <a:stretch>
                  <a:fillRect l="-900" r="-950" b="-110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A09C64E-9EBC-4869-A6C9-8984EA08562E}">
  <we:reference id="wa104178141" version="3.10.0.152" store="zh-CN" storeType="OMEX"/>
  <we:alternateReferences>
    <we:reference id="wa104178141" version="3.10.0.1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54598</TotalTime>
  <Words>1706</Words>
  <Application>Microsoft Office PowerPoint</Application>
  <PresentationFormat>宽屏</PresentationFormat>
  <Paragraphs>277</Paragraphs>
  <Slides>16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宋体</vt:lpstr>
      <vt:lpstr>等线</vt:lpstr>
      <vt:lpstr>Calibri Light</vt:lpstr>
      <vt:lpstr>Times New Roman</vt:lpstr>
      <vt:lpstr>等线 Light</vt:lpstr>
      <vt:lpstr>Cambria Math</vt:lpstr>
      <vt:lpstr>黑体</vt:lpstr>
      <vt:lpstr>楷体</vt:lpstr>
      <vt:lpstr>Arial</vt:lpstr>
      <vt:lpstr>微软雅黑</vt:lpstr>
      <vt:lpstr>Wingdings</vt:lpstr>
      <vt:lpstr>JetBrains Mono</vt:lpstr>
      <vt:lpstr>Calibri</vt:lpstr>
      <vt:lpstr>Office 主题</vt:lpstr>
      <vt:lpstr>学期总结</vt:lpstr>
      <vt:lpstr>目录</vt:lpstr>
      <vt:lpstr>目录</vt:lpstr>
      <vt:lpstr>研究背景与意义</vt:lpstr>
      <vt:lpstr>目录</vt:lpstr>
      <vt:lpstr>研究内容与工作计划</vt:lpstr>
      <vt:lpstr>目录</vt:lpstr>
      <vt:lpstr>基于目的卫星位置的下一跳计算</vt:lpstr>
      <vt:lpstr>基于目的卫星位置的下一跳计算</vt:lpstr>
      <vt:lpstr>基于广度优先搜索的最短路径计算</vt:lpstr>
      <vt:lpstr>实验结果</vt:lpstr>
      <vt:lpstr>实验结果</vt:lpstr>
      <vt:lpstr>求职情况</vt:lpstr>
      <vt:lpstr>目录</vt:lpstr>
      <vt:lpstr>下一阶段计划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Zhiyuan Wang</dc:creator>
  <cp:lastModifiedBy>Locksoyev</cp:lastModifiedBy>
  <cp:revision>738</cp:revision>
  <dcterms:created xsi:type="dcterms:W3CDTF">2015-08-08T14:03:16Z</dcterms:created>
  <dcterms:modified xsi:type="dcterms:W3CDTF">2025-05-13T07:48:09Z</dcterms:modified>
</cp:coreProperties>
</file>