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451" r:id="rId2"/>
    <p:sldId id="477" r:id="rId3"/>
    <p:sldId id="478" r:id="rId4"/>
    <p:sldId id="480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4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1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107" autoAdjust="0"/>
  </p:normalViewPr>
  <p:slideViewPr>
    <p:cSldViewPr snapToGrid="0">
      <p:cViewPr varScale="1">
        <p:scale>
          <a:sx n="53" d="100"/>
          <a:sy n="53" d="100"/>
        </p:scale>
        <p:origin x="68" y="7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α β </a:t>
            </a:r>
            <a:r>
              <a:rPr lang="el-GR" altLang="zh-CN" b="0" dirty="0"/>
              <a:t>χ</a:t>
            </a:r>
            <a:r>
              <a:rPr lang="zh-CN" altLang="en-US" b="0" dirty="0"/>
              <a:t>是参数，其具体值是计算得出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6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68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08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255213"/>
            <a:ext cx="7646504" cy="102725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1381677"/>
            <a:ext cx="11241156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/>
          <p:nvPr userDrawn="1"/>
        </p:nvCxnSpPr>
        <p:spPr>
          <a:xfrm flipV="1">
            <a:off x="119530" y="1183246"/>
            <a:ext cx="1195294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D290E15E-B595-4805-9E53-7D6A9A2EF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19976"/>
            <a:ext cx="3339969" cy="90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2022/11/2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1450010"/>
            <a:ext cx="8866293" cy="2256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引用了</a:t>
            </a:r>
            <a:r>
              <a:rPr lang="en-US" altLang="zh-CN" sz="4400" b="1" dirty="0"/>
              <a:t>ELB</a:t>
            </a:r>
            <a:r>
              <a:rPr lang="zh-CN" altLang="en-US" sz="4400" b="1" dirty="0"/>
              <a:t>的</a:t>
            </a:r>
            <a:r>
              <a:rPr lang="en-US" altLang="zh-CN" sz="4400" b="1" dirty="0"/>
              <a:t>2</a:t>
            </a:r>
            <a:r>
              <a:rPr lang="zh-CN" altLang="en-US" sz="4400" b="1" dirty="0"/>
              <a:t>篇文献</a:t>
            </a:r>
            <a:r>
              <a:rPr lang="en-US" altLang="zh-CN" sz="4400" b="1" dirty="0"/>
              <a:t>:</a:t>
            </a:r>
          </a:p>
          <a:p>
            <a:r>
              <a:rPr lang="en-US" altLang="zh-CN" sz="4400" b="1" dirty="0"/>
              <a:t>ALBR &amp; TLR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148055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单乾</a:t>
            </a:r>
            <a:endParaRPr lang="en-US" altLang="zh-CN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271DD-B56B-4980-BAFC-C7DAE998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TLR (1/4)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6D660-472F-4DA8-A92A-97AB009B4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164134"/>
            <a:ext cx="11241156" cy="5128852"/>
          </a:xfrm>
        </p:spPr>
        <p:txBody>
          <a:bodyPr>
            <a:normAutofit/>
          </a:bodyPr>
          <a:lstStyle/>
          <a:p>
            <a:r>
              <a:rPr lang="en-US" altLang="zh-CN" dirty="0"/>
              <a:t>drawbacks of ELB &amp; key concepts of TLR:</a:t>
            </a:r>
          </a:p>
          <a:p>
            <a:pPr lvl="1"/>
            <a:r>
              <a:rPr lang="en-US" altLang="zh-CN" dirty="0"/>
              <a:t>even if the state of the next hop is “FREE”, some packets may be dropped before they are sent out if the </a:t>
            </a:r>
            <a:r>
              <a:rPr lang="en-US" altLang="zh-CN" b="1" dirty="0">
                <a:solidFill>
                  <a:srgbClr val="FF0000"/>
                </a:solidFill>
              </a:rPr>
              <a:t>current hop is overloaded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satellite needs to know:</a:t>
            </a:r>
          </a:p>
          <a:p>
            <a:pPr lvl="2"/>
            <a:r>
              <a:rPr lang="en-US" altLang="zh-CN" dirty="0"/>
              <a:t>the state of its </a:t>
            </a:r>
            <a:r>
              <a:rPr lang="en-US" altLang="zh-CN" b="1" dirty="0">
                <a:solidFill>
                  <a:srgbClr val="FF0000"/>
                </a:solidFill>
              </a:rPr>
              <a:t>neighbor</a:t>
            </a:r>
            <a:r>
              <a:rPr lang="en-US" altLang="zh-CN" dirty="0"/>
              <a:t> (solved by ELB)</a:t>
            </a:r>
          </a:p>
          <a:p>
            <a:pPr lvl="2"/>
            <a:r>
              <a:rPr lang="en-US" altLang="zh-CN" dirty="0"/>
              <a:t>the congestion state of the </a:t>
            </a:r>
            <a:r>
              <a:rPr lang="en-US" altLang="zh-CN" b="1" dirty="0">
                <a:solidFill>
                  <a:srgbClr val="FF0000"/>
                </a:solidFill>
              </a:rPr>
              <a:t>link</a:t>
            </a:r>
            <a:r>
              <a:rPr lang="en-US" altLang="zh-CN" dirty="0"/>
              <a:t> between them (i.e. its own buffer queue size heading towards a certain neighbor)</a:t>
            </a:r>
          </a:p>
          <a:p>
            <a:pPr lvl="1"/>
            <a:r>
              <a:rPr lang="en-US" altLang="zh-CN" dirty="0"/>
              <a:t>TLR: </a:t>
            </a:r>
            <a:r>
              <a:rPr lang="en-US" altLang="zh-CN" b="1" dirty="0">
                <a:solidFill>
                  <a:srgbClr val="FF0000"/>
                </a:solidFill>
              </a:rPr>
              <a:t>traffic light signals</a:t>
            </a:r>
            <a:r>
              <a:rPr lang="en-US" altLang="zh-CN" b="1" dirty="0"/>
              <a:t> </a:t>
            </a:r>
            <a:r>
              <a:rPr lang="en-US" altLang="zh-CN" dirty="0"/>
              <a:t>of link &amp; neighbor</a:t>
            </a:r>
            <a:endParaRPr lang="en-US" altLang="zh-CN" b="1" dirty="0"/>
          </a:p>
          <a:p>
            <a:pPr lvl="2"/>
            <a:r>
              <a:rPr lang="en-US" altLang="zh-CN" dirty="0"/>
              <a:t>concerns both current &amp; next hop congestion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028676-95E2-466D-93B7-9B9FCD9F2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8F255E8-FAC8-4652-8DAE-40C1B407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913" y="2506632"/>
            <a:ext cx="681003" cy="681003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57926109-6731-4401-8197-906306C05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975" y="2506632"/>
            <a:ext cx="681003" cy="681003"/>
          </a:xfrm>
          <a:prstGeom prst="rect">
            <a:avLst/>
          </a:prstGeom>
        </p:spPr>
      </p:pic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B38F4AD-E347-4CDE-998E-2BA3BC5C7019}"/>
              </a:ext>
            </a:extLst>
          </p:cNvPr>
          <p:cNvCxnSpPr>
            <a:stCxn id="10" idx="3"/>
            <a:endCxn id="75" idx="1"/>
          </p:cNvCxnSpPr>
          <p:nvPr/>
        </p:nvCxnSpPr>
        <p:spPr>
          <a:xfrm>
            <a:off x="5624916" y="2847134"/>
            <a:ext cx="8670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图片 79">
            <a:extLst>
              <a:ext uri="{FF2B5EF4-FFF2-40B4-BE49-F238E27FC236}">
                <a16:creationId xmlns:a16="http://schemas.microsoft.com/office/drawing/2014/main" id="{203A4CCC-8119-47F5-886F-140F2F3C7F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31" y="2732707"/>
            <a:ext cx="494947" cy="494947"/>
          </a:xfrm>
          <a:prstGeom prst="rect">
            <a:avLst/>
          </a:prstGeom>
        </p:spPr>
      </p:pic>
      <p:sp>
        <p:nvSpPr>
          <p:cNvPr id="81" name="乘号 80">
            <a:extLst>
              <a:ext uri="{FF2B5EF4-FFF2-40B4-BE49-F238E27FC236}">
                <a16:creationId xmlns:a16="http://schemas.microsoft.com/office/drawing/2014/main" id="{1FA7A2E4-BE00-43C6-B5C4-E413ACBC4137}"/>
              </a:ext>
            </a:extLst>
          </p:cNvPr>
          <p:cNvSpPr/>
          <p:nvPr/>
        </p:nvSpPr>
        <p:spPr>
          <a:xfrm>
            <a:off x="5869560" y="2653280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EEE3F1-15C3-4B52-B9E6-66297506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57" y="5437264"/>
            <a:ext cx="513204" cy="5132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8F1C95-CC96-40D4-A25C-CB465DC6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1283" y="5437264"/>
            <a:ext cx="513204" cy="513204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E57BD03-2074-4E65-950D-4F0F1F265D8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297861" y="5693866"/>
            <a:ext cx="5934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F9F4424F-938D-4FCB-8D60-468671C50C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40" y="5617494"/>
            <a:ext cx="372992" cy="37299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95625D5-6BC6-4203-82AC-3EA1CAEEB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57" y="4418607"/>
            <a:ext cx="513204" cy="513204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FDF8893-D6C5-4F39-A2CE-BEECFABF56BB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V="1">
            <a:off x="8041259" y="4931811"/>
            <a:ext cx="0" cy="50545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减号 14">
            <a:extLst>
              <a:ext uri="{FF2B5EF4-FFF2-40B4-BE49-F238E27FC236}">
                <a16:creationId xmlns:a16="http://schemas.microsoft.com/office/drawing/2014/main" id="{50EE5D05-E447-4A4D-B7F5-BFA0C5361A92}"/>
              </a:ext>
            </a:extLst>
          </p:cNvPr>
          <p:cNvSpPr/>
          <p:nvPr/>
        </p:nvSpPr>
        <p:spPr>
          <a:xfrm>
            <a:off x="8041259" y="4637024"/>
            <a:ext cx="483426" cy="265698"/>
          </a:xfrm>
          <a:prstGeom prst="mathMin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53FB0FD-7DE0-4016-BCC8-FDA9BCF5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031" y="5437264"/>
            <a:ext cx="513204" cy="51320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EFBBC1-CF75-4D6F-A7F8-B7CBB2F83715}"/>
              </a:ext>
            </a:extLst>
          </p:cNvPr>
          <p:cNvCxnSpPr>
            <a:stCxn id="11" idx="1"/>
            <a:endCxn id="21" idx="3"/>
          </p:cNvCxnSpPr>
          <p:nvPr/>
        </p:nvCxnSpPr>
        <p:spPr>
          <a:xfrm flipH="1">
            <a:off x="7191235" y="5693866"/>
            <a:ext cx="59342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乘号 23">
            <a:extLst>
              <a:ext uri="{FF2B5EF4-FFF2-40B4-BE49-F238E27FC236}">
                <a16:creationId xmlns:a16="http://schemas.microsoft.com/office/drawing/2014/main" id="{A14EC091-8377-49D1-AD0C-EB8A231CA6A6}"/>
              </a:ext>
            </a:extLst>
          </p:cNvPr>
          <p:cNvSpPr/>
          <p:nvPr/>
        </p:nvSpPr>
        <p:spPr>
          <a:xfrm>
            <a:off x="6843496" y="5628019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43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D463311-6032-49F6-899F-84B682109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5940742"/>
                  </p:ext>
                </p:extLst>
              </p:nvPr>
            </p:nvGraphicFramePr>
            <p:xfrm>
              <a:off x="3787171" y="2219282"/>
              <a:ext cx="473265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5224">
                      <a:extLst>
                        <a:ext uri="{9D8B030D-6E8A-4147-A177-3AD203B41FA5}">
                          <a16:colId xmlns:a16="http://schemas.microsoft.com/office/drawing/2014/main" val="571940315"/>
                        </a:ext>
                      </a:extLst>
                    </a:gridCol>
                    <a:gridCol w="1797431">
                      <a:extLst>
                        <a:ext uri="{9D8B030D-6E8A-4147-A177-3AD203B41FA5}">
                          <a16:colId xmlns:a16="http://schemas.microsoft.com/office/drawing/2014/main" val="365164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queue occupancy rate (QOC)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traffic light color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813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[0,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green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861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2"/>
                              </a:solidFill>
                            </a:rPr>
                            <a:t>yellow</a:t>
                          </a:r>
                          <a:endParaRPr lang="zh-CN" altLang="en-US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690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zh-CN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,1]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red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932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AD463311-6032-49F6-899F-84B682109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5940742"/>
                  </p:ext>
                </p:extLst>
              </p:nvPr>
            </p:nvGraphicFramePr>
            <p:xfrm>
              <a:off x="3787171" y="2219282"/>
              <a:ext cx="473265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35224">
                      <a:extLst>
                        <a:ext uri="{9D8B030D-6E8A-4147-A177-3AD203B41FA5}">
                          <a16:colId xmlns:a16="http://schemas.microsoft.com/office/drawing/2014/main" val="571940315"/>
                        </a:ext>
                      </a:extLst>
                    </a:gridCol>
                    <a:gridCol w="1797431">
                      <a:extLst>
                        <a:ext uri="{9D8B030D-6E8A-4147-A177-3AD203B41FA5}">
                          <a16:colId xmlns:a16="http://schemas.microsoft.com/office/drawing/2014/main" val="365164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queue occupancy rate (QOC)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traffic light color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28132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" t="-108197" r="-6203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00B050"/>
                              </a:solidFill>
                            </a:rPr>
                            <a:t>green</a:t>
                          </a:r>
                          <a:endParaRPr lang="zh-CN" altLang="en-US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861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" t="-208197" r="-620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2"/>
                              </a:solidFill>
                            </a:rPr>
                            <a:t>yellow</a:t>
                          </a:r>
                          <a:endParaRPr lang="zh-CN" altLang="en-US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690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7" t="-308197" r="-620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rgbClr val="FF0000"/>
                              </a:solidFill>
                            </a:rPr>
                            <a:t>red</a:t>
                          </a:r>
                          <a:endParaRPr lang="zh-CN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8932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8A8E3227-4D3D-4C42-A91A-97FA4318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TLR (2/4)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E8F4D4-06A8-4C14-85D7-64525D197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163819"/>
                <a:ext cx="11241156" cy="5438968"/>
              </a:xfrm>
            </p:spPr>
            <p:txBody>
              <a:bodyPr/>
              <a:lstStyle/>
              <a:p>
                <a:r>
                  <a:rPr lang="en-US" altLang="zh-CN" dirty="0"/>
                  <a:t>traffic light of </a:t>
                </a:r>
                <a:r>
                  <a:rPr lang="en-US" altLang="zh-CN" b="1" dirty="0"/>
                  <a:t>current hop</a:t>
                </a:r>
                <a:r>
                  <a:rPr lang="en-US" altLang="zh-CN" dirty="0"/>
                  <a:t> (i.e. a certain ISL)</a:t>
                </a:r>
              </a:p>
              <a:p>
                <a:pPr lvl="1"/>
                <a:r>
                  <a:rPr lang="en-US" altLang="zh-CN" dirty="0"/>
                  <a:t>for each buffer queue: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&amp;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satisfy:</a:t>
                </a:r>
              </a:p>
              <a:p>
                <a:pPr lvl="2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altLang="zh-CN" sz="1600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𝑒𝑛𝑔𝑡h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𝑞𝑢𝑒𝑢𝑒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≥(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𝑂</m:t>
                    </m:r>
                    <m:sSub>
                      <m:sSubPr>
                        <m:ctrlPr>
                          <a:rPr lang="zh-CN" altLang="zh-CN" sz="16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16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CN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CN" sz="1600" dirty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kumimoji="0" lang="en-US" altLang="zh-CN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is the check interval of traffic light color,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altLang="zh-CN" dirty="0"/>
                  <a:t> &amp;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altLang="zh-CN" dirty="0"/>
                  <a:t> are input/output flow velocity</a:t>
                </a:r>
              </a:p>
              <a:p>
                <a:pPr lvl="3"/>
                <a:r>
                  <a:rPr lang="en-US" altLang="zh-CN" dirty="0"/>
                  <a:t>to make sure QOC won’t burst from below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to above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kumimoji="0" lang="en-US" altLang="zh-CN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</a:rPr>
                  <a:t> time</a:t>
                </a:r>
              </a:p>
              <a:p>
                <a:pPr lvl="2"/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𝑞𝑢𝑒𝑢𝑒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≥(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1600" dirty="0">
                  <a:latin typeface="Calibri" panose="020F0502020204030204"/>
                </a:endParaRPr>
              </a:p>
              <a:p>
                <a:r>
                  <a:rPr lang="en-US" altLang="zh-CN" dirty="0"/>
                  <a:t>traffic light of </a:t>
                </a:r>
                <a:r>
                  <a:rPr lang="en-US" altLang="zh-CN" b="1" dirty="0"/>
                  <a:t>next hop</a:t>
                </a:r>
                <a:r>
                  <a:rPr lang="en-US" altLang="zh-CN" dirty="0"/>
                  <a:t> (i.e. the satellite linked by the ISL)</a:t>
                </a:r>
              </a:p>
              <a:p>
                <a:pPr lvl="1"/>
                <a:r>
                  <a:rPr lang="en-US" altLang="zh-CN" dirty="0"/>
                  <a:t>just like 3 states in ELB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5E8F4D4-06A8-4C14-85D7-64525D197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163819"/>
                <a:ext cx="11241156" cy="5438968"/>
              </a:xfrm>
              <a:blipFill>
                <a:blip r:embed="rId3"/>
                <a:stretch>
                  <a:fillRect l="-976" t="-1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1C071D-64AF-4FA5-B423-0CC1F868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09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C168B-698E-4898-BC31-200CA1A2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TLR (3/4)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A826D-A638-49A5-A769-042D7AA774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253331"/>
                <a:ext cx="11241156" cy="54681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final traffic light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dirty="0"/>
                  <a:t>packets are forwarded according to final traffic light</a:t>
                </a:r>
              </a:p>
              <a:p>
                <a:pPr lvl="1">
                  <a:lnSpc>
                    <a:spcPct val="80000"/>
                  </a:lnSpc>
                </a:pP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endParaRPr lang="en-US" altLang="zh-CN" dirty="0"/>
              </a:p>
              <a:p>
                <a:pPr lvl="1">
                  <a:lnSpc>
                    <a:spcPct val="80000"/>
                  </a:lnSpc>
                </a:pPr>
                <a:endParaRPr lang="en-US" altLang="zh-CN" dirty="0"/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en-US" altLang="zh-CN" dirty="0"/>
              </a:p>
              <a:p>
                <a:pPr>
                  <a:lnSpc>
                    <a:spcPct val="80000"/>
                  </a:lnSpc>
                </a:pPr>
                <a:r>
                  <a:rPr lang="en-US" altLang="zh-CN" dirty="0"/>
                  <a:t>public waiting queue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dirty="0"/>
                  <a:t>observation: heavy traffic commonly at only 1 or 2 directions, while others idle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altLang="zh-CN" dirty="0"/>
                  <a:t>“borrow” some part from each queue to construct a public waiting queue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𝑝𝑢𝑏𝑙𝑖𝑐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𝐿𝑒𝑛𝑔𝑡</m:t>
                    </m:r>
                    <m:sSub>
                      <m:sSub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Sup>
                      <m:sSubSup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𝑟𝑒𝑑</m:t>
                        </m:r>
                      </m:sub>
                      <m:sup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altLang="zh-CN" sz="2800" dirty="0"/>
              </a:p>
              <a:p>
                <a:pPr lvl="2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𝑟𝑒𝑑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:r>
                  <a:rPr lang="en-US" altLang="zh-CN" dirty="0"/>
                  <a:t>probability of final traffic light turns red;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dirty="0"/>
                  <a:t>: num of candidate next hops (at most 2 in this paper)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A826D-A638-49A5-A769-042D7AA774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253331"/>
                <a:ext cx="11241156" cy="5468144"/>
              </a:xfrm>
              <a:blipFill>
                <a:blip r:embed="rId2"/>
                <a:stretch>
                  <a:fillRect l="-976" t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D028C-5FA8-44C0-B0FE-7488FEEA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D5EB73F-9CE0-46DF-BDC1-3530D919D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84524"/>
              </p:ext>
            </p:extLst>
          </p:nvPr>
        </p:nvGraphicFramePr>
        <p:xfrm>
          <a:off x="2032000" y="1979108"/>
          <a:ext cx="8127999" cy="2292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190188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320174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13453334"/>
                    </a:ext>
                  </a:extLst>
                </a:gridCol>
              </a:tblGrid>
              <a:tr h="2940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traffic light of current 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traffic light of next hop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dirty="0"/>
                        <a:t>final traffic light color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212333"/>
                  </a:ext>
                </a:extLst>
              </a:tr>
              <a:tr h="273973">
                <a:tc rowSpan="3"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0053809"/>
                  </a:ext>
                </a:extLst>
              </a:tr>
              <a:tr h="2739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183520"/>
                  </a:ext>
                </a:extLst>
              </a:tr>
              <a:tr h="2739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286875"/>
                  </a:ext>
                </a:extLst>
              </a:tr>
              <a:tr h="273973">
                <a:tc rowSpan="3"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503367"/>
                  </a:ext>
                </a:extLst>
              </a:tr>
              <a:tr h="2739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120001"/>
                  </a:ext>
                </a:extLst>
              </a:tr>
              <a:tr h="27397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870376"/>
                  </a:ext>
                </a:extLst>
              </a:tr>
              <a:tr h="273973"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any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60000"/>
                        </a:lnSpc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223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4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2F5C9F-B731-467A-9E58-04C4E2E4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TLR (4/4)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E427A-1FBB-4C7A-8509-16D93172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198797"/>
            <a:ext cx="11241156" cy="575795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routing algorithm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build the routing table: each orbit has an </a:t>
            </a:r>
            <a:r>
              <a:rPr lang="en-US" altLang="zh-CN" b="1" dirty="0"/>
              <a:t>orbit speaker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collect the state information of intra orbit satellites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exchange information with orbit speakers at other orbits and broadcast it intra-orbit</a:t>
            </a:r>
          </a:p>
          <a:p>
            <a:pPr lvl="2">
              <a:lnSpc>
                <a:spcPct val="80000"/>
              </a:lnSpc>
            </a:pPr>
            <a:r>
              <a:rPr lang="en-US" altLang="zh-CN" dirty="0"/>
              <a:t>request orbit speakers at adjacent orbits had better to have a </a:t>
            </a:r>
            <a:r>
              <a:rPr lang="en-US" altLang="zh-CN" b="1" dirty="0"/>
              <a:t>direct link</a:t>
            </a:r>
            <a:r>
              <a:rPr lang="en-US" altLang="zh-CN" dirty="0"/>
              <a:t>, or role shift will happen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source routing + real-time adjustment</a:t>
            </a:r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actual path different from calculated path! how to recover?</a:t>
            </a:r>
          </a:p>
          <a:p>
            <a:pPr lvl="1">
              <a:lnSpc>
                <a:spcPct val="80000"/>
              </a:lnSpc>
            </a:pPr>
            <a:r>
              <a:rPr lang="en-US" altLang="zh-CN" dirty="0"/>
              <a:t>endless-loop avoidance: remember id of passed satellites in packet header</a:t>
            </a:r>
          </a:p>
          <a:p>
            <a:pPr lvl="2">
              <a:lnSpc>
                <a:spcPct val="80000"/>
              </a:lnSpc>
            </a:pPr>
            <a:r>
              <a:rPr lang="en-US" altLang="zh-CN"/>
              <a:t>more overhead</a:t>
            </a:r>
            <a:r>
              <a:rPr lang="en-US" altLang="zh-CN" dirty="0"/>
              <a:t>!</a:t>
            </a:r>
          </a:p>
          <a:p>
            <a:pPr lvl="2"/>
            <a:endParaRPr lang="en-US" altLang="zh-CN" b="1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EC6BA-6311-4F63-AC62-1E42BF2B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52DB72BB-3227-40D7-BFF7-AFBB343BD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80657"/>
              </p:ext>
            </p:extLst>
          </p:nvPr>
        </p:nvGraphicFramePr>
        <p:xfrm>
          <a:off x="1973855" y="3434163"/>
          <a:ext cx="8244289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86764649"/>
                    </a:ext>
                  </a:extLst>
                </a:gridCol>
                <a:gridCol w="2825623">
                  <a:extLst>
                    <a:ext uri="{9D8B030D-6E8A-4147-A177-3AD203B41FA5}">
                      <a16:colId xmlns:a16="http://schemas.microsoft.com/office/drawing/2014/main" val="9648903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0612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best-next-hop color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second-best-next-hop color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 to go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3186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any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 next hop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6246525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r>
                        <a:rPr lang="en-US" altLang="zh-CN" b="1" dirty="0"/>
                        <a:t>/</a:t>
                      </a: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half and half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218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best next hop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3007"/>
                  </a:ext>
                </a:extLst>
              </a:tr>
              <a:tr h="324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green</a:t>
                      </a:r>
                      <a:r>
                        <a:rPr lang="en-US" altLang="zh-CN" b="1" dirty="0"/>
                        <a:t>/</a:t>
                      </a:r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yellow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second best next hop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9273262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red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public waiting queue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29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9F966-2D65-4602-8CEE-E17FD4E7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DC33-9584-4065-A088-A46A0A3E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endParaRPr lang="en-US" altLang="zh-CN" dirty="0"/>
          </a:p>
          <a:p>
            <a:r>
              <a:rPr lang="en-US" altLang="zh-CN" b="1" dirty="0"/>
              <a:t>ALBR</a:t>
            </a:r>
            <a:r>
              <a:rPr lang="en-US" altLang="zh-CN" dirty="0"/>
              <a:t>: 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AdvGulliv-R"/>
              </a:rPr>
              <a:t>Agent-based load balancing routing for LEO satellite networks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TLR:</a:t>
            </a:r>
            <a:r>
              <a:rPr lang="zh-CN" altLang="en-US" dirty="0"/>
              <a:t> </a:t>
            </a:r>
            <a:r>
              <a:rPr lang="en-US" altLang="zh-CN" dirty="0"/>
              <a:t>A Traffic-Light-Based Intelligent Routing Strategy for NGEO Satellite IP Networks</a:t>
            </a:r>
          </a:p>
          <a:p>
            <a:pPr lvl="1"/>
            <a:r>
              <a:rPr lang="en-US" altLang="zh-CN" dirty="0"/>
              <a:t>an improvement of ELB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5842C-B6D1-4A0B-9A8A-504239FF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0110F01-8019-4410-B8C2-1BF00DE899E5}"/>
              </a:ext>
            </a:extLst>
          </p:cNvPr>
          <p:cNvSpPr/>
          <p:nvPr/>
        </p:nvSpPr>
        <p:spPr>
          <a:xfrm>
            <a:off x="684966" y="1962138"/>
            <a:ext cx="5951140" cy="215632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AC71DD-4B44-46B4-A780-C6CACB0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Background (1/2)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BBDBF-9CEF-4790-A0F0-70060761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variance user density over the globe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differentiated services</a:t>
            </a:r>
          </a:p>
          <a:p>
            <a:pPr lvl="1"/>
            <a:r>
              <a:rPr lang="en-US" altLang="zh-CN" dirty="0"/>
              <a:t>delay-sensitive vs. not sensitive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BC24D-132A-4138-B803-665AC35F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78880-55C7-4432-BBA0-FBAF09DC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20" y="1962138"/>
            <a:ext cx="5310339" cy="26551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3FA5E0-D346-41F5-B8AB-2753994CA578}"/>
              </a:ext>
            </a:extLst>
          </p:cNvPr>
          <p:cNvSpPr txBox="1"/>
          <p:nvPr/>
        </p:nvSpPr>
        <p:spPr>
          <a:xfrm>
            <a:off x="976355" y="1962138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urban areas vs. rural areas vs. ocean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EC1C75-1E8C-4F35-A902-FD71A0B5A32C}"/>
              </a:ext>
            </a:extLst>
          </p:cNvPr>
          <p:cNvSpPr txBox="1"/>
          <p:nvPr/>
        </p:nvSpPr>
        <p:spPr>
          <a:xfrm>
            <a:off x="976355" y="2773431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unbalanced traffic load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3A9B91-1380-4DC1-B1BA-82FB7DD14EF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660536" y="2423803"/>
            <a:ext cx="0" cy="349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C9E8E0-4EDA-4728-9782-5388FBBFBB47}"/>
              </a:ext>
            </a:extLst>
          </p:cNvPr>
          <p:cNvSpPr txBox="1"/>
          <p:nvPr/>
        </p:nvSpPr>
        <p:spPr>
          <a:xfrm>
            <a:off x="684966" y="3584724"/>
            <a:ext cx="59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some satellites heavy loaded, while others idle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D9834A-85CA-4D20-9829-8E6DBA3CFBF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60536" y="3210830"/>
            <a:ext cx="0" cy="373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5">
            <a:extLst>
              <a:ext uri="{FF2B5EF4-FFF2-40B4-BE49-F238E27FC236}">
                <a16:creationId xmlns:a16="http://schemas.microsoft.com/office/drawing/2014/main" id="{85F2BA5F-5391-41FB-ABDB-EE0EDFEC2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14869"/>
              </p:ext>
            </p:extLst>
          </p:nvPr>
        </p:nvGraphicFramePr>
        <p:xfrm>
          <a:off x="1145675" y="2148441"/>
          <a:ext cx="9900650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2996">
                  <a:extLst>
                    <a:ext uri="{9D8B030D-6E8A-4147-A177-3AD203B41FA5}">
                      <a16:colId xmlns:a16="http://schemas.microsoft.com/office/drawing/2014/main" val="4179523879"/>
                    </a:ext>
                  </a:extLst>
                </a:gridCol>
                <a:gridCol w="2337055">
                  <a:extLst>
                    <a:ext uri="{9D8B030D-6E8A-4147-A177-3AD203B41FA5}">
                      <a16:colId xmlns:a16="http://schemas.microsoft.com/office/drawing/2014/main" val="474581705"/>
                    </a:ext>
                  </a:extLst>
                </a:gridCol>
                <a:gridCol w="5280599">
                  <a:extLst>
                    <a:ext uri="{9D8B030D-6E8A-4147-A177-3AD203B41FA5}">
                      <a16:colId xmlns:a16="http://schemas.microsoft.com/office/drawing/2014/main" val="267527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 queue 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operation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38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free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(0, α)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62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fairly 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[α, β]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warning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start searching alternative paths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5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(β, +inf)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busy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send only </a:t>
                      </a:r>
                      <a:r>
                        <a:rPr lang="el-GR" altLang="zh-CN" b="1" dirty="0"/>
                        <a:t>χ</a:t>
                      </a:r>
                      <a:r>
                        <a:rPr lang="en-US" altLang="zh-CN" b="1" dirty="0"/>
                        <a:t> portion packets</a:t>
                      </a:r>
                      <a:r>
                        <a:rPr lang="en-US" altLang="zh-CN" dirty="0"/>
                        <a:t> via 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06089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C85F62E-D86C-4F20-AE92-31CD3CAB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(2/2)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E1A4C-FD9B-4D99-8A0B-FB97AAD2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253331"/>
            <a:ext cx="11241156" cy="4351338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dirty="0"/>
              <a:t>ELB</a:t>
            </a:r>
          </a:p>
          <a:p>
            <a:pPr lvl="1">
              <a:lnSpc>
                <a:spcPct val="60000"/>
              </a:lnSpc>
            </a:pPr>
            <a:r>
              <a:rPr lang="en-US" altLang="zh-CN" dirty="0"/>
              <a:t>when a satellite is congested, it informs its neighbors to reroute</a:t>
            </a:r>
          </a:p>
          <a:p>
            <a:pPr lvl="1">
              <a:lnSpc>
                <a:spcPct val="60000"/>
              </a:lnSpc>
            </a:pPr>
            <a:r>
              <a:rPr lang="en-US" altLang="zh-CN" b="1" dirty="0"/>
              <a:t>three states</a:t>
            </a:r>
            <a:r>
              <a:rPr lang="en-US" altLang="zh-CN" dirty="0"/>
              <a:t> of a certain satellite A: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C9F80-C4C1-4479-A47C-ABB1A333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650F71-CAB9-4A81-8709-FA5C811D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4" y="5035012"/>
            <a:ext cx="681003" cy="681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BC723C-E2F0-423E-B0D8-B3014A45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8" y="4028164"/>
            <a:ext cx="681003" cy="6810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27EF32-9690-4CEE-8778-5B2A1FEB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5" y="5999329"/>
            <a:ext cx="681003" cy="6810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F6F58E-1E9F-4A33-8D87-4204F27A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5035012"/>
            <a:ext cx="681003" cy="6810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65E9E1-754C-4E3E-8704-C4062A26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5032903"/>
            <a:ext cx="681003" cy="6810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BB54B2-86A9-4E02-A890-5C7D85C5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4028164"/>
            <a:ext cx="681003" cy="681003"/>
          </a:xfrm>
          <a:prstGeom prst="rect">
            <a:avLst/>
          </a:prstGeom>
        </p:spPr>
      </p:pic>
      <p:sp>
        <p:nvSpPr>
          <p:cNvPr id="12" name="乘号 11">
            <a:extLst>
              <a:ext uri="{FF2B5EF4-FFF2-40B4-BE49-F238E27FC236}">
                <a16:creationId xmlns:a16="http://schemas.microsoft.com/office/drawing/2014/main" id="{8CEE53FA-3242-4E48-9326-FD4233ABEC11}"/>
              </a:ext>
            </a:extLst>
          </p:cNvPr>
          <p:cNvSpPr/>
          <p:nvPr/>
        </p:nvSpPr>
        <p:spPr>
          <a:xfrm>
            <a:off x="4278649" y="5164769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BA0154-F802-48F6-A322-42D11302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4026055"/>
            <a:ext cx="681003" cy="681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688457C-2083-4768-B8E7-EB2BD1FD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5999330"/>
            <a:ext cx="681003" cy="6810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632EB2-600D-422F-A657-F8B647F4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6040472"/>
            <a:ext cx="681003" cy="681003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B5AC6F-8930-4EC4-A8CE-1B04E191086D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2349396" y="4709167"/>
            <a:ext cx="0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96955D-3845-4503-9E83-76048D61EEB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689897" y="4368666"/>
            <a:ext cx="1587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4549DAD-F999-4043-BEE4-BB0A435A48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958831" y="4366557"/>
            <a:ext cx="1713666" cy="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D1CBB43-8C6A-434A-BBCE-1BE4BF1C5CC5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012999" y="4707058"/>
            <a:ext cx="0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35EEA94-7E38-4672-ADDE-7F43DD64958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353500" y="5373405"/>
            <a:ext cx="742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AB7B54-17DE-40D5-ABFD-7C138F20810E}"/>
              </a:ext>
            </a:extLst>
          </p:cNvPr>
          <p:cNvCxnSpPr>
            <a:endCxn id="9" idx="1"/>
          </p:cNvCxnSpPr>
          <p:nvPr/>
        </p:nvCxnSpPr>
        <p:spPr>
          <a:xfrm>
            <a:off x="1221638" y="5375513"/>
            <a:ext cx="7872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0C0304-B6E1-4F97-94C4-98413C973C4B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689897" y="5375514"/>
            <a:ext cx="158792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4FD414-1131-48D9-B14F-88D66C660E2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958827" y="5373405"/>
            <a:ext cx="1713670" cy="21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C8BCFBE-325B-435E-B930-61FB2742FDD0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4618326" y="4709167"/>
            <a:ext cx="4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5B1121E-73B7-4168-A754-5FAB8A687588}"/>
              </a:ext>
            </a:extLst>
          </p:cNvPr>
          <p:cNvCxnSpPr/>
          <p:nvPr/>
        </p:nvCxnSpPr>
        <p:spPr>
          <a:xfrm flipH="1">
            <a:off x="2642791" y="5232477"/>
            <a:ext cx="1616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345A92-61A0-46AA-A959-65BBD805AA5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618326" y="5716015"/>
            <a:ext cx="1" cy="283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D3E305E-7201-42F2-A6E9-ED7E5C08E0CF}"/>
              </a:ext>
            </a:extLst>
          </p:cNvPr>
          <p:cNvCxnSpPr/>
          <p:nvPr/>
        </p:nvCxnSpPr>
        <p:spPr>
          <a:xfrm>
            <a:off x="4958827" y="5223053"/>
            <a:ext cx="1685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97CFA9D-2D36-4D61-9160-24C783863015}"/>
              </a:ext>
            </a:extLst>
          </p:cNvPr>
          <p:cNvCxnSpPr>
            <a:cxnSpLocks/>
          </p:cNvCxnSpPr>
          <p:nvPr/>
        </p:nvCxnSpPr>
        <p:spPr>
          <a:xfrm flipV="1">
            <a:off x="8663315" y="5083891"/>
            <a:ext cx="382488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667FE75-3957-413E-B431-86D49B3138F1}"/>
              </a:ext>
            </a:extLst>
          </p:cNvPr>
          <p:cNvCxnSpPr>
            <a:cxnSpLocks/>
          </p:cNvCxnSpPr>
          <p:nvPr/>
        </p:nvCxnSpPr>
        <p:spPr>
          <a:xfrm>
            <a:off x="8663315" y="5352659"/>
            <a:ext cx="3824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CDA29D2-CAAF-4283-A121-884E7CB20C97}"/>
              </a:ext>
            </a:extLst>
          </p:cNvPr>
          <p:cNvCxnSpPr>
            <a:cxnSpLocks/>
          </p:cNvCxnSpPr>
          <p:nvPr/>
        </p:nvCxnSpPr>
        <p:spPr>
          <a:xfrm>
            <a:off x="8674555" y="5632532"/>
            <a:ext cx="3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BCF2273-08AB-4B5E-96C5-6B0ECCEDD8E1}"/>
              </a:ext>
            </a:extLst>
          </p:cNvPr>
          <p:cNvSpPr txBox="1"/>
          <p:nvPr/>
        </p:nvSpPr>
        <p:spPr>
          <a:xfrm>
            <a:off x="9038924" y="4878669"/>
            <a:ext cx="261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path</a:t>
            </a:r>
          </a:p>
          <a:p>
            <a:r>
              <a:rPr lang="en-US" altLang="zh-CN" dirty="0"/>
              <a:t>congestion information</a:t>
            </a:r>
          </a:p>
          <a:p>
            <a:r>
              <a:rPr lang="en-US" altLang="zh-CN" dirty="0"/>
              <a:t>new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9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7C79B-D6F6-4909-8FAA-CAE974C3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ALBR (1/5)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DF7458-93FB-4A4A-8BB5-191BC36F0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245152"/>
                <a:ext cx="11241156" cy="561284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drawbacks of ELB:</a:t>
                </a:r>
              </a:p>
              <a:p>
                <a:pPr lvl="1"/>
                <a:r>
                  <a:rPr lang="en-US" altLang="zh-CN" dirty="0"/>
                  <a:t>only use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local</a:t>
                </a:r>
                <a:r>
                  <a:rPr lang="en-US" altLang="zh-CN" dirty="0"/>
                  <a:t> traffic information, which might not reflect the entire traffic load distribution</a:t>
                </a:r>
              </a:p>
              <a:p>
                <a:pPr lvl="1"/>
                <a:r>
                  <a:rPr lang="en-US" altLang="zh-CN" dirty="0"/>
                  <a:t>not safe from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signaling congestion</a:t>
                </a:r>
                <a:r>
                  <a:rPr lang="en-US" altLang="zh-CN" dirty="0"/>
                  <a:t> due to feedback packets</a:t>
                </a:r>
              </a:p>
              <a:p>
                <a:r>
                  <a:rPr lang="en-US" altLang="zh-CN" dirty="0"/>
                  <a:t>key concepts of ALBR</a:t>
                </a:r>
              </a:p>
              <a:p>
                <a:pPr lvl="1"/>
                <a:r>
                  <a:rPr lang="en-US" altLang="zh-CN" sz="2400" dirty="0">
                    <a:solidFill>
                      <a:srgbClr val="000000"/>
                    </a:solidFill>
                    <a:effectLst/>
                    <a:latin typeface="AdvGulliv-R"/>
                  </a:rPr>
                  <a:t>Agent-based load balancing routing for LEO satellite networks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each satellite has one:</a:t>
                </a:r>
              </a:p>
              <a:p>
                <a:pPr lvl="2"/>
                <a:r>
                  <a:rPr lang="en-US" altLang="zh-CN" b="1" dirty="0"/>
                  <a:t>network cost model</a:t>
                </a:r>
                <a:r>
                  <a:rPr lang="en-US" altLang="zh-CN" dirty="0"/>
                  <a:t>: the statistic cost to different destination satellites</a:t>
                </a:r>
              </a:p>
              <a:p>
                <a:pPr lvl="2"/>
                <a:r>
                  <a:rPr lang="en-US" altLang="zh-CN" b="1" dirty="0"/>
                  <a:t>routing table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probability</a:t>
                </a:r>
                <a:r>
                  <a:rPr lang="en-US" altLang="zh-CN" dirty="0"/>
                  <a:t> of satellite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 </a:t>
                </a:r>
                <a:r>
                  <a:rPr lang="en-US" altLang="zh-CN" dirty="0"/>
                  <a:t>selecting neighbor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altLang="zh-CN" dirty="0"/>
                  <a:t> as next hop for destination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endParaRPr lang="en-US" altLang="zh-CN" b="1" dirty="0"/>
              </a:p>
              <a:p>
                <a:pPr lvl="2"/>
                <a:r>
                  <a:rPr lang="en-US" altLang="zh-CN" b="1" dirty="0"/>
                  <a:t>stationary agent</a:t>
                </a:r>
                <a:r>
                  <a:rPr lang="en-US" altLang="zh-CN" dirty="0"/>
                  <a:t>: calculate ISL cost &amp; update routing items</a:t>
                </a:r>
              </a:p>
              <a:p>
                <a:pPr lvl="1"/>
                <a:r>
                  <a:rPr lang="en-US" altLang="zh-CN" dirty="0"/>
                  <a:t>stationary agent launches mobile agent at regular intervals</a:t>
                </a:r>
              </a:p>
              <a:p>
                <a:pPr lvl="2"/>
                <a:r>
                  <a:rPr lang="en-US" altLang="zh-CN" b="1" dirty="0"/>
                  <a:t>mobile agent</a:t>
                </a:r>
                <a:r>
                  <a:rPr lang="en-US" altLang="zh-CN" dirty="0"/>
                  <a:t>: migrate autonomously &amp; gather passing satellites’ latitude/ISL cost...... to get global information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DF7458-93FB-4A4A-8BB5-191BC36F0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245152"/>
                <a:ext cx="11241156" cy="5612848"/>
              </a:xfrm>
              <a:blipFill>
                <a:blip r:embed="rId2"/>
                <a:stretch>
                  <a:fillRect l="-976" t="-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BD093-EE80-49B0-98F3-5225AAF6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92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9629F-42A6-4163-93E1-D8C47720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ALBR (2/5)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464BF-3DCC-4D02-A07B-E693F834B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7"/>
                <a:ext cx="11241156" cy="5339798"/>
              </a:xfrm>
            </p:spPr>
            <p:txBody>
              <a:bodyPr/>
              <a:lstStyle/>
              <a:p>
                <a:r>
                  <a:rPr lang="en-US" altLang="zh-CN" dirty="0"/>
                  <a:t>calculating </a:t>
                </a:r>
                <a:r>
                  <a:rPr lang="en-US" altLang="zh-CN" b="1" dirty="0"/>
                  <a:t>ISL cost</a:t>
                </a:r>
                <a:r>
                  <a:rPr lang="en-US" altLang="zh-CN" dirty="0"/>
                  <a:t> at each time interval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𝐼𝑆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𝑐𝑜𝑠𝑡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𝑃𝐷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𝑄𝐷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𝑃𝐷</m:t>
                    </m:r>
                  </m:oMath>
                </a14:m>
                <a:r>
                  <a:rPr lang="en-US" altLang="zh-CN" dirty="0"/>
                  <a:t>: propagation delay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𝑄𝐷</m:t>
                    </m:r>
                  </m:oMath>
                </a14:m>
                <a:r>
                  <a:rPr lang="en-US" altLang="zh-CN" dirty="0"/>
                  <a:t>: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queueing delay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𝑄𝐷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𝑁𝑢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𝑞𝑢𝑒𝑢𝑒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𝑎𝑣𝑔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𝑁𝑢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𝑞𝑢𝑒𝑢𝑒</m:t>
                        </m:r>
                      </m:sub>
                    </m:sSub>
                  </m:oMath>
                </a14:m>
                <a:r>
                  <a:rPr lang="en-US" altLang="zh-CN" dirty="0"/>
                  <a:t>: mean number of packets in a queue</a:t>
                </a:r>
              </a:p>
              <a:p>
                <a:pPr lvl="2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r>
                  <a:rPr lang="en-US" altLang="zh-CN" dirty="0"/>
                  <a:t>:  average packet size      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link capacity (delay-bandwidth product)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𝑁𝑢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𝑞𝑢𝑒𝑢𝑒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𝐼𝑆𝐿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𝐼𝑆𝐿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𝐼𝑆𝐿</m:t>
                        </m:r>
                      </m:sub>
                    </m:sSub>
                  </m:oMath>
                </a14:m>
                <a:r>
                  <a:rPr lang="en-US" altLang="zh-CN" dirty="0"/>
                  <a:t>: mean ISL utilization, calculated through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exponential forgetting function</a:t>
                </a:r>
              </a:p>
              <a:p>
                <a:pPr lvl="2"/>
                <a:r>
                  <a:rPr lang="en-US" altLang="zh-CN" dirty="0"/>
                  <a:t>this equation is got out of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M/M/1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queueing model </a:t>
                </a:r>
                <a:r>
                  <a:rPr lang="en-US" altLang="zh-CN" dirty="0">
                    <a:ea typeface="Cambria Math" panose="02040503050406030204" pitchFamily="18" charset="0"/>
                  </a:rPr>
                  <a:t>(assume packet arrivals and service are Poisson process)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464BF-3DCC-4D02-A07B-E693F834B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7"/>
                <a:ext cx="11241156" cy="5339798"/>
              </a:xfrm>
              <a:blipFill>
                <a:blip r:embed="rId2"/>
                <a:stretch>
                  <a:fillRect l="-976" t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DC53A-938F-45A1-8F76-38B10F77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02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9629F-42A6-4163-93E1-D8C47720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ALBR (3/5)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464BF-3DCC-4D02-A07B-E693F834B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7"/>
                <a:ext cx="11241156" cy="5339798"/>
              </a:xfrm>
            </p:spPr>
            <p:txBody>
              <a:bodyPr/>
              <a:lstStyle/>
              <a:p>
                <a:r>
                  <a:rPr lang="en-US" altLang="zh-CN" dirty="0"/>
                  <a:t>calculating </a:t>
                </a:r>
                <a:r>
                  <a:rPr lang="en-US" altLang="zh-CN" b="1" dirty="0"/>
                  <a:t>path cost</a:t>
                </a:r>
                <a:r>
                  <a:rPr lang="en-US" altLang="zh-CN" dirty="0"/>
                  <a:t> at each time interval</a:t>
                </a:r>
              </a:p>
              <a:p>
                <a:pPr lvl="1"/>
                <a:r>
                  <a:rPr lang="en-US" altLang="zh-CN" dirty="0"/>
                  <a:t>path cost is made up of many ISL costs</a:t>
                </a:r>
              </a:p>
              <a:p>
                <a:pPr lvl="1"/>
                <a:r>
                  <a:rPr lang="en-US" altLang="zh-CN" sz="24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for a path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→...→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𝑃𝑎𝑡h𝑐𝑜𝑠</m:t>
                    </m:r>
                    <m:sSubSup>
                      <m:sSub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  <m:sup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𝐼𝑆𝐿𝑐𝑜𝑠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𝐼𝑆𝐿𝑐𝑜𝑠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𝐼𝑆𝐿𝑐𝑜𝑠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/>
                  <a:t>: low latitude of satellite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 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dirty="0">
                    <a:ea typeface="Cambria Math" panose="02040503050406030204" pitchFamily="18" charset="0"/>
                  </a:rPr>
                  <a:t>→</a:t>
                </a:r>
                <a:r>
                  <a:rPr lang="en-US" altLang="zh-CN" dirty="0">
                    <a:ea typeface="Cambria Math" panose="02040503050406030204" pitchFamily="18" charset="0"/>
                  </a:rPr>
                  <a:t> tends to serve more users </a:t>
                </a:r>
                <a:r>
                  <a:rPr lang="zh-CN" altLang="en-US" dirty="0">
                    <a:ea typeface="Cambria Math" panose="02040503050406030204" pitchFamily="18" charset="0"/>
                  </a:rPr>
                  <a:t>→</a:t>
                </a:r>
                <a:r>
                  <a:rPr lang="en-US" altLang="zh-CN" dirty="0">
                    <a:ea typeface="Cambria Math" panose="02040503050406030204" pitchFamily="18" charset="0"/>
                  </a:rPr>
                  <a:t> more traffic load </a:t>
                </a:r>
                <a:r>
                  <a:rPr lang="zh-CN" altLang="en-US" dirty="0">
                    <a:ea typeface="Cambria Math" panose="02040503050406030204" pitchFamily="18" charset="0"/>
                  </a:rPr>
                  <a:t>→ </a:t>
                </a:r>
                <a:r>
                  <a:rPr lang="en-US" altLang="zh-CN" dirty="0">
                    <a:ea typeface="Cambria Math" panose="02040503050406030204" pitchFamily="18" charset="0"/>
                  </a:rPr>
                  <a:t>needs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adjustment</a:t>
                </a:r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{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𝑙𝑎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|/90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0&lt;</m:t>
                            </m:r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𝑙𝑎</m:t>
                            </m:r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&lt;50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−|</m:t>
                                </m:r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𝑙𝑎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effectLst/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|/90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sz="18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/>
              </a:p>
              <a:p>
                <a:pPr lvl="3"/>
                <a:r>
                  <a:rPr lang="en-US" altLang="zh-CN" dirty="0"/>
                  <a:t>most hot spots (traffic load) are within the scope of 50°N due to population distribution</a:t>
                </a:r>
              </a:p>
              <a:p>
                <a:pPr lvl="3"/>
                <a:r>
                  <a:rPr lang="en-US" altLang="zh-CN" b="1" dirty="0">
                    <a:solidFill>
                      <a:srgbClr val="FF0000"/>
                    </a:solidFill>
                  </a:rPr>
                  <a:t>why 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𝝀</m:t>
                        </m:r>
                      </m:e>
                      <m:sub>
                        <m:sSub>
                          <m:sSubPr>
                            <m:ctrlPr>
                              <a:rPr lang="zh-CN" altLang="zh-CN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9464BF-3DCC-4D02-A07B-E693F834B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7"/>
                <a:ext cx="11241156" cy="5339798"/>
              </a:xfrm>
              <a:blipFill>
                <a:blip r:embed="rId3"/>
                <a:stretch>
                  <a:fillRect l="-976" t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DC53A-938F-45A1-8F76-38B10F77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0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2AEB-C4AF-48D7-A014-6DB93DB4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ALBR (4/5)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12450-459A-4930-A3CB-F65DB9A5F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141694"/>
                <a:ext cx="11241156" cy="4351338"/>
              </a:xfrm>
            </p:spPr>
            <p:txBody>
              <a:bodyPr/>
              <a:lstStyle/>
              <a:p>
                <a:r>
                  <a:rPr lang="en-US" altLang="zh-CN" dirty="0"/>
                  <a:t>ALBR description</a:t>
                </a:r>
              </a:p>
              <a:p>
                <a:pPr lvl="1"/>
                <a:r>
                  <a:rPr lang="en-US" altLang="zh-CN" dirty="0"/>
                  <a:t>at regular intervals, from each satellite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altLang="zh-CN" dirty="0">
                    <a:ea typeface="Cambria Math" panose="02040503050406030204" pitchFamily="18" charset="0"/>
                  </a:rPr>
                  <a:t>, a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forward agent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 is launched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has max hop,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 </a:t>
                </a:r>
                <a:r>
                  <a:rPr lang="en-US" altLang="zh-CN" dirty="0">
                    <a:ea typeface="Cambria Math" panose="02040503050406030204" pitchFamily="18" charset="0"/>
                  </a:rPr>
                  <a:t> is randomly selected</a:t>
                </a:r>
              </a:p>
              <a:p>
                <a:pPr lvl="2"/>
                <a:r>
                  <a:rPr lang="en-US" altLang="zh-CN" dirty="0"/>
                  <a:t>in order to discover a path &amp; investigate the load status of the network</a:t>
                </a:r>
              </a:p>
              <a:p>
                <a:pPr lvl="2"/>
                <a:r>
                  <a:rPr lang="en-US" altLang="zh-CN" dirty="0"/>
                  <a:t>use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high-priority queues</a:t>
                </a:r>
              </a:p>
              <a:p>
                <a:pPr lvl="1"/>
                <a:r>
                  <a:rPr lang="en-US" altLang="zh-CN" dirty="0"/>
                  <a:t>at each intermediate satellite:</a:t>
                </a:r>
              </a:p>
              <a:p>
                <a:pPr lvl="2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 keeps memory of its path and the traffic conditions found </a:t>
                </a:r>
              </a:p>
              <a:p>
                <a:pPr lvl="2"/>
                <a:r>
                  <a:rPr lang="en-US" altLang="zh-CN" dirty="0"/>
                  <a:t>choose next hop based on routing table &amp;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roulette wheel selection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12450-459A-4930-A3CB-F65DB9A5F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141694"/>
                <a:ext cx="11241156" cy="4351338"/>
              </a:xfrm>
              <a:blipFill>
                <a:blip r:embed="rId2"/>
                <a:stretch>
                  <a:fillRect l="-976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4EF2C-C3CD-4952-9E05-9771C9A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305046-9A8E-4B30-87E5-DB95C643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5075806"/>
            <a:ext cx="681003" cy="681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D1E58-3FEF-4014-AE47-5AAF1D97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924" y="5069823"/>
            <a:ext cx="681003" cy="68100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D4C8D5-B99E-4AA4-B6E7-ACBBBC8F189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262404" y="5410325"/>
            <a:ext cx="974520" cy="5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832B858-EBB5-47EE-B7B5-85B42BAD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447" y="5069823"/>
            <a:ext cx="681003" cy="6810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91378B2-326B-47D5-A77E-DAF786A2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970" y="5069823"/>
            <a:ext cx="681003" cy="68100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00F76A2-0289-4565-B23E-E44E059733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573450" y="5410325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279EC33-1D4E-4E1E-A67A-E8EF00238181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5917927" y="5410325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41B8B31-2B54-4241-A2F9-ADE8DD9F2A02}"/>
              </a:ext>
            </a:extLst>
          </p:cNvPr>
          <p:cNvSpPr/>
          <p:nvPr/>
        </p:nvSpPr>
        <p:spPr>
          <a:xfrm>
            <a:off x="6200780" y="4896741"/>
            <a:ext cx="359643" cy="36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0D725DF-A9A1-4976-9A63-D7DD56463E02}"/>
              </a:ext>
            </a:extLst>
          </p:cNvPr>
          <p:cNvCxnSpPr>
            <a:cxnSpLocks/>
          </p:cNvCxnSpPr>
          <p:nvPr/>
        </p:nvCxnSpPr>
        <p:spPr>
          <a:xfrm flipV="1">
            <a:off x="4262404" y="5069822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DEDB55D-9BC9-468D-8A7B-ECA935DA82D6}"/>
              </a:ext>
            </a:extLst>
          </p:cNvPr>
          <p:cNvCxnSpPr>
            <a:cxnSpLocks/>
          </p:cNvCxnSpPr>
          <p:nvPr/>
        </p:nvCxnSpPr>
        <p:spPr>
          <a:xfrm flipV="1">
            <a:off x="7590406" y="5072432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C6E9420-6F5D-4668-B23F-FEDFB529A0B1}"/>
              </a:ext>
            </a:extLst>
          </p:cNvPr>
          <p:cNvSpPr txBox="1"/>
          <p:nvPr/>
        </p:nvSpPr>
        <p:spPr>
          <a:xfrm>
            <a:off x="3581401" y="4856328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FB5BA04-5108-4D11-AA67-5DD135F59647}"/>
              </a:ext>
            </a:extLst>
          </p:cNvPr>
          <p:cNvSpPr txBox="1"/>
          <p:nvPr/>
        </p:nvSpPr>
        <p:spPr>
          <a:xfrm>
            <a:off x="8648244" y="4855107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8D4993F5-E70A-4C7E-ACD9-A84EB892B859}"/>
              </a:ext>
            </a:extLst>
          </p:cNvPr>
          <p:cNvSpPr/>
          <p:nvPr/>
        </p:nvSpPr>
        <p:spPr>
          <a:xfrm>
            <a:off x="9290622" y="5033686"/>
            <a:ext cx="429823" cy="9517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63D459-0887-4333-AC63-15005232F1DC}"/>
              </a:ext>
            </a:extLst>
          </p:cNvPr>
          <p:cNvSpPr txBox="1"/>
          <p:nvPr/>
        </p:nvSpPr>
        <p:spPr>
          <a:xfrm>
            <a:off x="5806738" y="4436315"/>
            <a:ext cx="1196896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dirty="0"/>
              <a:t>forward agent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5150-5726-4B6E-A89A-434D4036A2D1}"/>
              </a:ext>
            </a:extLst>
          </p:cNvPr>
          <p:cNvCxnSpPr/>
          <p:nvPr/>
        </p:nvCxnSpPr>
        <p:spPr>
          <a:xfrm flipH="1">
            <a:off x="7573450" y="5838608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7BE8750-E6BF-4016-85C2-BF8E673B6401}"/>
              </a:ext>
            </a:extLst>
          </p:cNvPr>
          <p:cNvCxnSpPr/>
          <p:nvPr/>
        </p:nvCxnSpPr>
        <p:spPr>
          <a:xfrm flipH="1">
            <a:off x="5934935" y="5838608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2AAA77B-6DFA-4377-9353-4A458D8A2AF6}"/>
              </a:ext>
            </a:extLst>
          </p:cNvPr>
          <p:cNvCxnSpPr/>
          <p:nvPr/>
        </p:nvCxnSpPr>
        <p:spPr>
          <a:xfrm flipH="1">
            <a:off x="4262404" y="5838608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355D135-8571-4BA7-8AC6-AC68D2F0D751}"/>
              </a:ext>
            </a:extLst>
          </p:cNvPr>
          <p:cNvSpPr txBox="1"/>
          <p:nvPr/>
        </p:nvSpPr>
        <p:spPr>
          <a:xfrm>
            <a:off x="7472049" y="5848994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backward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485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2AEB-C4AF-48D7-A014-6DB93DB4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ALBR (5/5)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12450-459A-4930-A3CB-F65DB9A5FF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ALBR description</a:t>
                </a:r>
              </a:p>
              <a:p>
                <a:pPr lvl="1"/>
                <a:r>
                  <a:rPr lang="en-US" altLang="zh-CN" dirty="0"/>
                  <a:t>on reaching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:r>
                  <a:rPr lang="en-US" altLang="zh-CN" dirty="0">
                    <a:ea typeface="Cambria Math" panose="02040503050406030204" pitchFamily="18" charset="0"/>
                  </a:rPr>
                  <a:t>, forward agent turns into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backward agent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b="1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migrates back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exactly along the same path</a:t>
                </a:r>
                <a:r>
                  <a:rPr lang="en-US" altLang="zh-CN" dirty="0">
                    <a:ea typeface="Cambria Math" panose="02040503050406030204" pitchFamily="18" charset="0"/>
                  </a:rPr>
                  <a:t> as its corresponding forward agent</a:t>
                </a:r>
              </a:p>
              <a:p>
                <a:pPr lvl="3"/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what if topology changes?</a:t>
                </a:r>
              </a:p>
              <a:p>
                <a:pPr lvl="2"/>
                <a:r>
                  <a:rPr lang="en-US" altLang="zh-CN" dirty="0">
                    <a:ea typeface="Cambria Math" panose="02040503050406030204" pitchFamily="18" charset="0"/>
                  </a:rPr>
                  <a:t>use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high-priority queues </a:t>
                </a:r>
              </a:p>
              <a:p>
                <a:pPr lvl="2"/>
                <a:r>
                  <a:rPr lang="en-US" altLang="zh-CN" dirty="0">
                    <a:ea typeface="Cambria Math" panose="02040503050406030204" pitchFamily="18" charset="0"/>
                  </a:rPr>
                  <a:t>interact with stationary agent on intermediate satellites, make them 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update</a:t>
                </a:r>
                <a:r>
                  <a:rPr lang="en-US" altLang="zh-CN" dirty="0">
                    <a:ea typeface="Cambria Math" panose="02040503050406030204" pitchFamily="18" charset="0"/>
                  </a:rPr>
                  <a:t> their cost model &amp; routing table</a:t>
                </a:r>
              </a:p>
              <a:p>
                <a:pPr lvl="2"/>
                <a:r>
                  <a:rPr lang="en-US" altLang="zh-CN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updating process: may be a little sophisticated, mostly according to aging mechanism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612450-459A-4930-A3CB-F65DB9A5F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6" t="-1403" r="-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4EF2C-C3CD-4952-9E05-9771C9A3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305046-9A8E-4B30-87E5-DB95C6430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06" y="4717737"/>
            <a:ext cx="681003" cy="681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DD1E58-3FEF-4014-AE47-5AAF1D97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29" y="4711754"/>
            <a:ext cx="681003" cy="68100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3D4C8D5-B99E-4AA4-B6E7-ACBBBC8F189B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997709" y="5052256"/>
            <a:ext cx="974520" cy="5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0832B858-EBB5-47EE-B7B5-85B42BAD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752" y="4711754"/>
            <a:ext cx="681003" cy="6810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91378B2-326B-47D5-A77E-DAF786A23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275" y="4711754"/>
            <a:ext cx="681003" cy="681003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00F76A2-0289-4565-B23E-E44E059733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308755" y="5052256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279EC33-1D4E-4E1E-A67A-E8EF00238181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5653232" y="5052256"/>
            <a:ext cx="9745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641B8B31-2B54-4241-A2F9-ADE8DD9F2A02}"/>
              </a:ext>
            </a:extLst>
          </p:cNvPr>
          <p:cNvSpPr/>
          <p:nvPr/>
        </p:nvSpPr>
        <p:spPr>
          <a:xfrm>
            <a:off x="5951562" y="5260667"/>
            <a:ext cx="359643" cy="36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0D725DF-A9A1-4976-9A63-D7DD56463E02}"/>
              </a:ext>
            </a:extLst>
          </p:cNvPr>
          <p:cNvCxnSpPr>
            <a:cxnSpLocks/>
          </p:cNvCxnSpPr>
          <p:nvPr/>
        </p:nvCxnSpPr>
        <p:spPr>
          <a:xfrm flipV="1">
            <a:off x="3997709" y="4711753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DEDB55D-9BC9-468D-8A7B-ECA935DA82D6}"/>
              </a:ext>
            </a:extLst>
          </p:cNvPr>
          <p:cNvCxnSpPr>
            <a:cxnSpLocks/>
          </p:cNvCxnSpPr>
          <p:nvPr/>
        </p:nvCxnSpPr>
        <p:spPr>
          <a:xfrm flipV="1">
            <a:off x="7325711" y="4714363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C6E9420-6F5D-4668-B23F-FEDFB529A0B1}"/>
              </a:ext>
            </a:extLst>
          </p:cNvPr>
          <p:cNvSpPr txBox="1"/>
          <p:nvPr/>
        </p:nvSpPr>
        <p:spPr>
          <a:xfrm>
            <a:off x="3316706" y="4498259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FB5BA04-5108-4D11-AA67-5DD135F59647}"/>
              </a:ext>
            </a:extLst>
          </p:cNvPr>
          <p:cNvSpPr txBox="1"/>
          <p:nvPr/>
        </p:nvSpPr>
        <p:spPr>
          <a:xfrm>
            <a:off x="8383549" y="4497038"/>
            <a:ext cx="57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46" name="箭头: 右弧形 45">
            <a:extLst>
              <a:ext uri="{FF2B5EF4-FFF2-40B4-BE49-F238E27FC236}">
                <a16:creationId xmlns:a16="http://schemas.microsoft.com/office/drawing/2014/main" id="{8D4993F5-E70A-4C7E-ACD9-A84EB892B859}"/>
              </a:ext>
            </a:extLst>
          </p:cNvPr>
          <p:cNvSpPr/>
          <p:nvPr/>
        </p:nvSpPr>
        <p:spPr>
          <a:xfrm>
            <a:off x="9025927" y="4675617"/>
            <a:ext cx="429823" cy="95170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063D459-0887-4333-AC63-15005232F1DC}"/>
              </a:ext>
            </a:extLst>
          </p:cNvPr>
          <p:cNvSpPr txBox="1"/>
          <p:nvPr/>
        </p:nvSpPr>
        <p:spPr>
          <a:xfrm>
            <a:off x="5550522" y="5670695"/>
            <a:ext cx="1196896" cy="49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dirty="0"/>
              <a:t>backward agent</a:t>
            </a:r>
            <a:endParaRPr lang="zh-CN" altLang="en-US" dirty="0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095150-5726-4B6E-A89A-434D4036A2D1}"/>
              </a:ext>
            </a:extLst>
          </p:cNvPr>
          <p:cNvCxnSpPr/>
          <p:nvPr/>
        </p:nvCxnSpPr>
        <p:spPr>
          <a:xfrm flipH="1">
            <a:off x="7308755" y="5480539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2AAA77B-6DFA-4377-9353-4A458D8A2AF6}"/>
              </a:ext>
            </a:extLst>
          </p:cNvPr>
          <p:cNvCxnSpPr/>
          <p:nvPr/>
        </p:nvCxnSpPr>
        <p:spPr>
          <a:xfrm flipH="1">
            <a:off x="3997709" y="5480539"/>
            <a:ext cx="940503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7355D135-8571-4BA7-8AC6-AC68D2F0D751}"/>
              </a:ext>
            </a:extLst>
          </p:cNvPr>
          <p:cNvSpPr txBox="1"/>
          <p:nvPr/>
        </p:nvSpPr>
        <p:spPr>
          <a:xfrm>
            <a:off x="7207354" y="5490925"/>
            <a:ext cx="129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backward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EDDF22C-3D73-4AA8-AE1B-77FEB9C41C26}"/>
              </a:ext>
            </a:extLst>
          </p:cNvPr>
          <p:cNvCxnSpPr>
            <a:cxnSpLocks/>
          </p:cNvCxnSpPr>
          <p:nvPr/>
        </p:nvCxnSpPr>
        <p:spPr>
          <a:xfrm flipV="1">
            <a:off x="5649361" y="4722982"/>
            <a:ext cx="974520" cy="8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68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43622</TotalTime>
  <Words>1142</Words>
  <Application>Microsoft Office PowerPoint</Application>
  <PresentationFormat>宽屏</PresentationFormat>
  <Paragraphs>217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AdvGulliv-R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Outline</vt:lpstr>
      <vt:lpstr>Background (1/2)</vt:lpstr>
      <vt:lpstr>Background (2/2)</vt:lpstr>
      <vt:lpstr>ALBR (1/5)</vt:lpstr>
      <vt:lpstr>ALBR (2/5)</vt:lpstr>
      <vt:lpstr>ALBR (3/5)</vt:lpstr>
      <vt:lpstr>ALBR (4/5)</vt:lpstr>
      <vt:lpstr>ALBR (5/5)</vt:lpstr>
      <vt:lpstr>TLR (1/4)</vt:lpstr>
      <vt:lpstr>TLR (2/4)</vt:lpstr>
      <vt:lpstr>TLR (3/4)</vt:lpstr>
      <vt:lpstr>TLR (4/4)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单 乾</cp:lastModifiedBy>
  <cp:revision>1244</cp:revision>
  <dcterms:created xsi:type="dcterms:W3CDTF">2015-08-08T14:03:16Z</dcterms:created>
  <dcterms:modified xsi:type="dcterms:W3CDTF">2022-11-02T02:28:36Z</dcterms:modified>
</cp:coreProperties>
</file>