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451" r:id="rId2"/>
    <p:sldId id="477" r:id="rId3"/>
    <p:sldId id="478" r:id="rId4"/>
    <p:sldId id="480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4" r:id="rId13"/>
    <p:sldId id="492" r:id="rId14"/>
    <p:sldId id="493" r:id="rId15"/>
    <p:sldId id="4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  <p:cmAuthor id="2" name="单 乾" initials="单" lastIdx="1" clrIdx="1">
    <p:extLst>
      <p:ext uri="{19B8F6BF-5375-455C-9EA6-DF929625EA0E}">
        <p15:presenceInfo xmlns:p15="http://schemas.microsoft.com/office/powerpoint/2012/main" userId="cd7aca05a5697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107" autoAdjust="0"/>
  </p:normalViewPr>
  <p:slideViewPr>
    <p:cSldViewPr snapToGrid="0">
      <p:cViewPr varScale="1">
        <p:scale>
          <a:sx n="60" d="100"/>
          <a:sy n="60" d="100"/>
        </p:scale>
        <p:origin x="84" y="10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α β </a:t>
            </a:r>
            <a:r>
              <a:rPr lang="el-GR" altLang="zh-CN" b="0" dirty="0"/>
              <a:t>χ</a:t>
            </a:r>
            <a:r>
              <a:rPr lang="zh-CN" altLang="en-US" b="0" dirty="0"/>
              <a:t>是参数，其具体值是计算得出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6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56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因为高纬度的轨间链路更短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30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SNR: </a:t>
            </a:r>
            <a:r>
              <a:rPr lang="zh-CN" altLang="en-US" dirty="0"/>
              <a:t>换句话说就是链路通断信息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03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255213"/>
            <a:ext cx="7646504" cy="102725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22" y="1381677"/>
            <a:ext cx="11241156" cy="435133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866838-E955-4F66-A887-3A16D4C95C3A}"/>
              </a:ext>
            </a:extLst>
          </p:cNvPr>
          <p:cNvCxnSpPr/>
          <p:nvPr userDrawn="1"/>
        </p:nvCxnSpPr>
        <p:spPr>
          <a:xfrm flipV="1">
            <a:off x="119530" y="1183246"/>
            <a:ext cx="1195294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D290E15E-B595-4805-9E53-7D6A9A2EF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19976"/>
            <a:ext cx="3339969" cy="90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2022/10/12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1732546"/>
            <a:ext cx="8866293" cy="213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引用了</a:t>
            </a:r>
            <a:r>
              <a:rPr lang="en-US" altLang="zh-CN" sz="4400" b="1" dirty="0"/>
              <a:t>ELB</a:t>
            </a:r>
            <a:r>
              <a:rPr lang="zh-CN" altLang="en-US" sz="4400" b="1" dirty="0"/>
              <a:t>的又</a:t>
            </a:r>
            <a:r>
              <a:rPr lang="en-US" altLang="zh-CN" sz="4400" b="1" dirty="0"/>
              <a:t>2</a:t>
            </a:r>
            <a:r>
              <a:rPr lang="zh-CN" altLang="en-US" sz="4400" b="1" dirty="0"/>
              <a:t>篇文献</a:t>
            </a:r>
            <a:endParaRPr lang="en-US" altLang="zh-CN" sz="4400" b="1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38797A3-CD57-4635-93B0-E1989AA14B49}"/>
              </a:ext>
            </a:extLst>
          </p:cNvPr>
          <p:cNvSpPr txBox="1">
            <a:spLocks/>
          </p:cNvSpPr>
          <p:nvPr/>
        </p:nvSpPr>
        <p:spPr>
          <a:xfrm>
            <a:off x="2666999" y="4148055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单乾</a:t>
            </a:r>
            <a:endParaRPr lang="en-US" altLang="zh-CN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14209-AF02-4699-9AC3-03368EAE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IADR (0/4)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23BBF-7DE8-40B2-AB8F-C1CFDB83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282463"/>
            <a:ext cx="11241156" cy="4351338"/>
          </a:xfrm>
        </p:spPr>
        <p:txBody>
          <a:bodyPr/>
          <a:lstStyle/>
          <a:p>
            <a:r>
              <a:rPr lang="en-US" altLang="zh-CN" b="1" dirty="0"/>
              <a:t>D</a:t>
            </a:r>
            <a:r>
              <a:rPr lang="en-US" altLang="zh-CN" dirty="0"/>
              <a:t>ynamic </a:t>
            </a:r>
            <a:r>
              <a:rPr lang="en-US" altLang="zh-CN" b="1" dirty="0"/>
              <a:t>R</a:t>
            </a:r>
            <a:r>
              <a:rPr lang="en-US" altLang="zh-CN" dirty="0"/>
              <a:t>outing for Software-Defined LEO Satellite Networks based on </a:t>
            </a:r>
            <a:r>
              <a:rPr lang="en-US" altLang="zh-CN" b="1" dirty="0"/>
              <a:t>I</a:t>
            </a:r>
            <a:r>
              <a:rPr lang="en-US" altLang="zh-CN" dirty="0"/>
              <a:t>SL </a:t>
            </a:r>
            <a:r>
              <a:rPr lang="en-US" altLang="zh-CN" b="1" dirty="0"/>
              <a:t>A</a:t>
            </a:r>
            <a:r>
              <a:rPr lang="en-US" altLang="zh-CN" dirty="0"/>
              <a:t>ttributes</a:t>
            </a: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2021 IEEE Global Communications Conference (GLOBECOM)</a:t>
            </a: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Chongqing University of Posts and Telecommunications &amp; University of Technology Sydney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DC49DB-C862-4CA6-875C-18AF54E1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52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2A353-5223-4B2F-829B-46F1783B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IADR (1/4)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505BD-4ED2-46B3-8FF2-773C346C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concepts</a:t>
            </a:r>
          </a:p>
          <a:p>
            <a:pPr lvl="1"/>
            <a:r>
              <a:rPr lang="en-US" altLang="zh-CN" dirty="0"/>
              <a:t>software-defined satellite networks</a:t>
            </a:r>
          </a:p>
          <a:p>
            <a:pPr lvl="1"/>
            <a:r>
              <a:rPr lang="en-US" altLang="zh-CN" dirty="0"/>
              <a:t>consider 3 ISL attributes to construct the </a:t>
            </a:r>
            <a:r>
              <a:rPr lang="en-US" altLang="zh-CN" b="1" dirty="0"/>
              <a:t>link utility function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b="1" dirty="0"/>
              <a:t>maximum deviation algorithm</a:t>
            </a:r>
            <a:r>
              <a:rPr lang="en-US" altLang="zh-CN" dirty="0"/>
              <a:t> to adaptively calculate the weight of attribute parameters in link utility function </a:t>
            </a:r>
          </a:p>
          <a:p>
            <a:pPr lvl="1"/>
            <a:r>
              <a:rPr lang="en-US" altLang="zh-CN" dirty="0"/>
              <a:t>use ISL utility to build </a:t>
            </a:r>
            <a:r>
              <a:rPr lang="en-US" altLang="zh-CN" b="1" dirty="0"/>
              <a:t>path utility</a:t>
            </a:r>
            <a:r>
              <a:rPr lang="en-US" altLang="zh-CN" dirty="0"/>
              <a:t> &amp; choose the path with highest path utility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CB929-DBD0-4F10-AFF0-DECB2E99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11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1E1C93C-4ABF-400A-9409-733F094F8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68" y="1282463"/>
            <a:ext cx="4790324" cy="451106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9B4A45C-25FD-425A-AFC2-A9300D54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IADR (2/4)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CDC1A-9E11-4313-8676-CEDAB1FBC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1" y="1381677"/>
            <a:ext cx="7272915" cy="4351338"/>
          </a:xfrm>
        </p:spPr>
        <p:txBody>
          <a:bodyPr/>
          <a:lstStyle/>
          <a:p>
            <a:r>
              <a:rPr lang="en-US" altLang="zh-CN" dirty="0"/>
              <a:t>software-defined satellite networks</a:t>
            </a:r>
          </a:p>
          <a:p>
            <a:pPr lvl="1"/>
            <a:r>
              <a:rPr lang="en-US" altLang="zh-CN" dirty="0"/>
              <a:t>control plane &amp; data plane</a:t>
            </a:r>
          </a:p>
          <a:p>
            <a:pPr lvl="1"/>
            <a:r>
              <a:rPr lang="en-US" altLang="zh-CN" dirty="0"/>
              <a:t>control plane:</a:t>
            </a:r>
          </a:p>
          <a:p>
            <a:pPr lvl="2"/>
            <a:r>
              <a:rPr lang="en-US" altLang="zh-CN" dirty="0"/>
              <a:t>generates network topology snapshots</a:t>
            </a:r>
          </a:p>
          <a:p>
            <a:pPr lvl="2"/>
            <a:r>
              <a:rPr lang="en-US" altLang="zh-CN" dirty="0"/>
              <a:t>calculates optimal routing paths</a:t>
            </a:r>
          </a:p>
          <a:p>
            <a:pPr lvl="2"/>
            <a:r>
              <a:rPr lang="en-US" altLang="zh-CN" dirty="0"/>
              <a:t>needs to gather global information</a:t>
            </a:r>
          </a:p>
          <a:p>
            <a:pPr lvl="1"/>
            <a:r>
              <a:rPr lang="en-US" altLang="zh-CN" dirty="0"/>
              <a:t>my understanding: a centralized routing algorithm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how are satellite controllers distributed?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F754B-3722-4B5F-A9D5-C0970AC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6EE011-5746-4B27-BDCB-FF5DE5003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014" y="5733015"/>
            <a:ext cx="4611032" cy="4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5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1280E-BD9B-4174-8480-ACE5FCA0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IADR (3/4)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E0677F-3DF1-4008-AE41-B79FF9FE86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7"/>
                <a:ext cx="11241156" cy="5221110"/>
              </a:xfrm>
            </p:spPr>
            <p:txBody>
              <a:bodyPr/>
              <a:lstStyle/>
              <a:p>
                <a:r>
                  <a:rPr lang="en-US" altLang="zh-CN" dirty="0"/>
                  <a:t>3 attributes for each ISL</a:t>
                </a:r>
              </a:p>
              <a:p>
                <a:pPr lvl="1"/>
                <a:r>
                  <a:rPr lang="en-US" altLang="zh-CN" dirty="0"/>
                  <a:t>utility function of </a:t>
                </a:r>
                <a:r>
                  <a:rPr lang="en-US" altLang="zh-CN" b="1" dirty="0"/>
                  <a:t>SNR </a:t>
                </a:r>
                <a:r>
                  <a:rPr lang="en-US" altLang="zh-CN" dirty="0"/>
                  <a:t>of link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(i, j)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at any time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zh-CN" dirty="0"/>
                  <a:t>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zh-CN" sz="2400" i="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Pr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𝑆𝑁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)&lt;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/>
                  <a:t>utility function of </a:t>
                </a:r>
                <a:r>
                  <a:rPr lang="en-US" altLang="zh-CN" b="1" dirty="0"/>
                  <a:t>link duration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000" b="0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: description is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not clear</a:t>
                </a:r>
                <a:r>
                  <a:rPr lang="en-US" altLang="zh-CN" dirty="0"/>
                  <a:t> in this paper, can be considered as how much remaining time the link can be maintained</a:t>
                </a:r>
              </a:p>
              <a:p>
                <a:pPr lvl="2"/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orbital period</a:t>
                </a:r>
              </a:p>
              <a:p>
                <a:pPr lvl="1"/>
                <a:r>
                  <a:rPr lang="en-US" altLang="zh-CN" dirty="0">
                    <a:ea typeface="Cambria Math" panose="02040503050406030204" pitchFamily="18" charset="0"/>
                  </a:rPr>
                  <a:t>utility function of </a:t>
                </a:r>
                <a:r>
                  <a:rPr lang="en-US" altLang="zh-CN" b="1" dirty="0">
                    <a:ea typeface="Cambria Math" panose="02040503050406030204" pitchFamily="18" charset="0"/>
                  </a:rPr>
                  <a:t>buffer queue</a:t>
                </a:r>
                <a:r>
                  <a:rPr lang="en-US" altLang="zh-CN" dirty="0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i="1"/>
                      <m:t>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/>
                          <m:t>𝑏</m:t>
                        </m:r>
                      </m:e>
                    </m:d>
                    <m:r>
                      <a:rPr lang="en-US" altLang="zh-CN" i="1"/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zh-CN" altLang="zh-CN" i="1"/>
                        </m:ctrlPr>
                      </m:naryPr>
                      <m:sub>
                        <m:r>
                          <a:rPr lang="en-US" altLang="zh-CN" i="1"/>
                          <m:t>𝑗</m:t>
                        </m:r>
                        <m:r>
                          <a:rPr lang="en-US" altLang="zh-CN" i="1"/>
                          <m:t>≥0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i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/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/>
                                  <m:t>𝑚</m:t>
                                </m:r>
                                <m:r>
                                  <a:rPr lang="en-US" altLang="zh-CN" i="1"/>
                                  <m:t>+</m:t>
                                </m:r>
                                <m:r>
                                  <a:rPr lang="en-US" altLang="zh-CN" i="1"/>
                                  <m:t>𝐴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/>
                                  <m:t>−</m:t>
                                </m:r>
                                <m:r>
                                  <a:rPr lang="en-US" altLang="zh-CN" i="1"/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/>
                                  <m:t>=</m:t>
                                </m:r>
                                <m:r>
                                  <a:rPr lang="en-US" altLang="zh-CN" i="1"/>
                                  <m:t>𝑘</m:t>
                                </m:r>
                                <m:r>
                                  <a:rPr lang="en-US" altLang="zh-CN" i="1"/>
                                  <m:t>,</m:t>
                                </m:r>
                                <m:r>
                                  <a:rPr lang="en-US" altLang="zh-CN" i="1"/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/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i="1"/>
                                  <m:t>=</m:t>
                                </m:r>
                                <m:r>
                                  <a:rPr lang="en-US" altLang="zh-CN" i="1"/>
                                  <m:t>𝑗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en-US" altLang="zh-CN" i="1" dirty="0">
                    <a:latin typeface="Cambria Math" panose="02040503050406030204" pitchFamily="18" charset="0"/>
                  </a:rPr>
                  <a:t>m</a:t>
                </a:r>
                <a:r>
                  <a:rPr lang="en-US" altLang="zh-CN" dirty="0"/>
                  <a:t>: number of remaining packets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at time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: number of packets reached </a:t>
                </a:r>
                <a:r>
                  <a:rPr lang="en-US" altLang="zh-CN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in period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/>
                  <a:t>: number od packets processed by the satellite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in time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E0677F-3DF1-4008-AE41-B79FF9FE86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7"/>
                <a:ext cx="11241156" cy="5221110"/>
              </a:xfrm>
              <a:blipFill>
                <a:blip r:embed="rId3"/>
                <a:stretch>
                  <a:fillRect l="-976" t="-1168" r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DBD80E-BAFC-4F86-A214-DF0C7DD8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2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9396C-6EA1-4625-A162-888EF69E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IADR (4/4)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2D477-A87B-402F-B262-C62B6D1DD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253331"/>
                <a:ext cx="11241156" cy="5468144"/>
              </a:xfrm>
            </p:spPr>
            <p:txBody>
              <a:bodyPr/>
              <a:lstStyle/>
              <a:p>
                <a:r>
                  <a:rPr lang="en-US" altLang="zh-CN" dirty="0"/>
                  <a:t>link utility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bSup>
                          <m:sSub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</m:sup>
                    </m:sSup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bSup>
                          <m:sSub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</m:sup>
                    </m:sSup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sSubSup>
                          <m:sSub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p>
                        </m:sSubSup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CN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: weight of 3 attribute parameters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r>
                  <a:rPr lang="en-US" altLang="zh-CN" dirty="0"/>
                  <a:t>+</a:t>
                </a:r>
                <a:r>
                  <a:rPr lang="zh-CN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</a:t>
                </a:r>
              </a:p>
              <a:p>
                <a:pPr lvl="2"/>
                <a:r>
                  <a:rPr lang="en-US" altLang="zh-CN" dirty="0">
                    <a:ea typeface="Cambria Math" panose="02040503050406030204" pitchFamily="18" charset="0"/>
                  </a:rPr>
                  <a:t>calculated through an adaptive maximum deviation algorithm</a:t>
                </a:r>
              </a:p>
              <a:p>
                <a:pPr lvl="3"/>
                <a:r>
                  <a:rPr lang="en-US" altLang="zh-CN" dirty="0">
                    <a:ea typeface="Cambria Math" panose="02040503050406030204" pitchFamily="18" charset="0"/>
                  </a:rPr>
                  <a:t>input: a reachable path, ISL decision attributes, link decision attribute utility</a:t>
                </a:r>
              </a:p>
              <a:p>
                <a:pPr lvl="3"/>
                <a:r>
                  <a:rPr lang="en-US" altLang="zh-CN" dirty="0">
                    <a:ea typeface="Cambria Math" panose="02040503050406030204" pitchFamily="18" charset="0"/>
                  </a:rPr>
                  <a:t>output: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zh-CN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path utility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/>
                      <m:t>𝑈</m:t>
                    </m:r>
                    <m:r>
                      <a:rPr lang="en-US" altLang="zh-CN" i="1"/>
                      <m:t>(</m:t>
                    </m:r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𝑅</m:t>
                        </m:r>
                      </m:e>
                      <m:sub>
                        <m:r>
                          <a:rPr lang="en-US" altLang="zh-CN" i="1"/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/>
                          <m:t>𝑠</m:t>
                        </m:r>
                        <m:r>
                          <a:rPr lang="en-US" altLang="zh-CN" i="1"/>
                          <m:t>,</m:t>
                        </m:r>
                        <m:r>
                          <a:rPr lang="en-US" altLang="zh-CN" i="1"/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/>
                      <m:t>=</m:t>
                    </m:r>
                    <m:func>
                      <m:funcPr>
                        <m:ctrlPr>
                          <a:rPr lang="zh-CN" altLang="zh-CN" i="1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/>
                          <m:t>min</m:t>
                        </m:r>
                      </m:fName>
                      <m:e>
                        <m:sSubSup>
                          <m:sSubSupPr>
                            <m:ctrlPr>
                              <a:rPr lang="zh-CN" altLang="zh-CN" i="1"/>
                            </m:ctrlPr>
                          </m:sSubSupPr>
                          <m:e>
                            <m:r>
                              <a:rPr lang="en-US" altLang="zh-CN" i="1"/>
                              <m:t>𝑈</m:t>
                            </m:r>
                          </m:e>
                          <m:sub>
                            <m:r>
                              <a:rPr lang="en-US" altLang="zh-CN" i="1"/>
                              <m:t>𝑘</m:t>
                            </m:r>
                          </m:sub>
                          <m:sup>
                            <m:r>
                              <a:rPr lang="en-US" altLang="zh-CN" i="1"/>
                              <m:t>𝑖</m:t>
                            </m:r>
                          </m:sup>
                        </m:sSub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𝑠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)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zh-CN" altLang="zh-CN" i="1"/>
                                </m:ctrlPr>
                              </m:sSubSupPr>
                              <m:e>
                                <m:r>
                                  <a:rPr lang="en-US" altLang="zh-CN" i="1"/>
                                  <m:t>𝑤</m:t>
                                </m:r>
                              </m:e>
                              <m:sub>
                                <m:r>
                                  <a:rPr lang="en-US" altLang="zh-CN" i="1"/>
                                  <m:t>𝑠</m:t>
                                </m:r>
                              </m:sub>
                              <m:sup>
                                <m:r>
                                  <a:rPr lang="en-US" altLang="zh-CN" i="1"/>
                                  <m:t>𝑘</m:t>
                                </m:r>
                              </m:sup>
                            </m:sSubSup>
                          </m:sup>
                        </m:sSup>
                        <m:r>
                          <a:rPr lang="en-US" altLang="zh-CN" i="1"/>
                          <m:t>⋅</m:t>
                        </m:r>
                        <m:sSubSup>
                          <m:sSubSupPr>
                            <m:ctrlPr>
                              <a:rPr lang="zh-CN" altLang="zh-CN" i="1"/>
                            </m:ctrlPr>
                          </m:sSubSupPr>
                          <m:e>
                            <m:r>
                              <a:rPr lang="en-US" altLang="zh-CN" i="1"/>
                              <m:t>𝑈</m:t>
                            </m:r>
                          </m:e>
                          <m:sub>
                            <m:r>
                              <a:rPr lang="en-US" altLang="zh-CN" i="1"/>
                              <m:t>𝑘</m:t>
                            </m:r>
                          </m:sub>
                          <m:sup>
                            <m:r>
                              <a:rPr lang="en-US" altLang="zh-CN" i="1"/>
                              <m:t>𝑖</m:t>
                            </m:r>
                          </m:sup>
                        </m:sSub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𝑙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)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zh-CN" altLang="zh-CN" i="1"/>
                                </m:ctrlPr>
                              </m:sSubSupPr>
                              <m:e>
                                <m:r>
                                  <a:rPr lang="en-US" altLang="zh-CN" i="1"/>
                                  <m:t>𝑤</m:t>
                                </m:r>
                              </m:e>
                              <m:sub>
                                <m:r>
                                  <a:rPr lang="en-US" altLang="zh-CN" i="1"/>
                                  <m:t>𝑙</m:t>
                                </m:r>
                              </m:sub>
                              <m:sup>
                                <m:r>
                                  <a:rPr lang="en-US" altLang="zh-CN" i="1"/>
                                  <m:t>𝑘</m:t>
                                </m:r>
                              </m:sup>
                            </m:sSubSup>
                          </m:sup>
                        </m:sSup>
                        <m:r>
                          <a:rPr lang="en-US" altLang="zh-CN" i="1"/>
                          <m:t>⋅</m:t>
                        </m:r>
                        <m:sSubSup>
                          <m:sSubSupPr>
                            <m:ctrlPr>
                              <a:rPr lang="zh-CN" altLang="zh-CN" i="1"/>
                            </m:ctrlPr>
                          </m:sSubSupPr>
                          <m:e>
                            <m:r>
                              <a:rPr lang="en-US" altLang="zh-CN" i="1"/>
                              <m:t>𝑈</m:t>
                            </m:r>
                          </m:e>
                          <m:sub>
                            <m:r>
                              <a:rPr lang="en-US" altLang="zh-CN" i="1"/>
                              <m:t>𝑘</m:t>
                            </m:r>
                          </m:sub>
                          <m:sup>
                            <m:r>
                              <a:rPr lang="en-US" altLang="zh-CN" i="1"/>
                              <m:t>𝑖</m:t>
                            </m:r>
                          </m:sup>
                        </m:sSubSup>
                        <m:r>
                          <a:rPr lang="en-US" altLang="zh-CN" i="1"/>
                          <m:t>(</m:t>
                        </m:r>
                        <m:r>
                          <a:rPr lang="en-US" altLang="zh-CN" i="1"/>
                          <m:t>𝑏</m:t>
                        </m:r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)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zh-CN" altLang="zh-CN" i="1"/>
                                </m:ctrlPr>
                              </m:sSubSupPr>
                              <m:e>
                                <m:r>
                                  <a:rPr lang="en-US" altLang="zh-CN" i="1"/>
                                  <m:t>𝑤</m:t>
                                </m:r>
                              </m:e>
                              <m:sub>
                                <m:r>
                                  <a:rPr lang="en-US" altLang="zh-CN" i="1"/>
                                  <m:t>𝑏</m:t>
                                </m:r>
                              </m:sub>
                              <m:sup>
                                <m:r>
                                  <a:rPr lang="en-US" altLang="zh-CN" i="1"/>
                                  <m:t>𝑘</m:t>
                                </m:r>
                              </m:sup>
                            </m:sSubSup>
                          </m:sup>
                        </m:sSup>
                      </m:e>
                    </m:func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/>
                  <a:t>: a candidate path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8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: link utility value of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𝑙</m:t>
                        </m:r>
                      </m:e>
                      <m:sub>
                        <m:r>
                          <a:rPr lang="en-US" altLang="zh-CN" i="1"/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select the path with the largest path utility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E2D477-A87B-402F-B262-C62B6D1DD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253331"/>
                <a:ext cx="11241156" cy="5468144"/>
              </a:xfrm>
              <a:blipFill>
                <a:blip r:embed="rId2"/>
                <a:stretch>
                  <a:fillRect l="-976" t="-1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5B2FC-E4A2-4AAC-9EA6-7EAF1F4A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6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9F966-2D65-4602-8CEE-E17FD4E7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DC33-9584-4065-A088-A46A0A3E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endParaRPr lang="en-US" altLang="zh-CN" dirty="0"/>
          </a:p>
          <a:p>
            <a:r>
              <a:rPr lang="en-US" altLang="zh-CN" b="1" dirty="0"/>
              <a:t>DCCR</a:t>
            </a:r>
            <a:r>
              <a:rPr lang="en-US" altLang="zh-CN" dirty="0"/>
              <a:t>: A Distributed Congestion Control Routing Protocol Based on Traffic Classification in LEO Satellite Networks</a:t>
            </a:r>
          </a:p>
          <a:p>
            <a:endParaRPr lang="en-US" altLang="zh-CN" dirty="0"/>
          </a:p>
          <a:p>
            <a:r>
              <a:rPr lang="en-US" altLang="zh-CN" b="1" dirty="0"/>
              <a:t>IADR</a:t>
            </a:r>
            <a:r>
              <a:rPr lang="en-US" altLang="zh-CN" dirty="0"/>
              <a:t>: Dynamic Routing for Software-Defined LEO Satellite Networks based on ISL Attributes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5842C-B6D1-4A0B-9A8A-504239FF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0110F01-8019-4410-B8C2-1BF00DE899E5}"/>
              </a:ext>
            </a:extLst>
          </p:cNvPr>
          <p:cNvSpPr/>
          <p:nvPr/>
        </p:nvSpPr>
        <p:spPr>
          <a:xfrm>
            <a:off x="684966" y="1962138"/>
            <a:ext cx="5951140" cy="215632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AC71DD-4B44-46B4-A780-C6CACB0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Background (1/2)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BBDBF-9CEF-4790-A0F0-70060761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variance user density over the globe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differentiated services</a:t>
            </a:r>
          </a:p>
          <a:p>
            <a:pPr lvl="1"/>
            <a:r>
              <a:rPr lang="en-US" altLang="zh-CN" dirty="0"/>
              <a:t>delay-sensitive vs. not sensitive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BC24D-132A-4138-B803-665AC35F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78880-55C7-4432-BBA0-FBAF09DC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20" y="1962138"/>
            <a:ext cx="5310339" cy="26551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3FA5E0-D346-41F5-B8AB-2753994CA578}"/>
              </a:ext>
            </a:extLst>
          </p:cNvPr>
          <p:cNvSpPr txBox="1"/>
          <p:nvPr/>
        </p:nvSpPr>
        <p:spPr>
          <a:xfrm>
            <a:off x="976355" y="1962138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urban areas vs. rural areas vs. ocean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EC1C75-1E8C-4F35-A902-FD71A0B5A32C}"/>
              </a:ext>
            </a:extLst>
          </p:cNvPr>
          <p:cNvSpPr txBox="1"/>
          <p:nvPr/>
        </p:nvSpPr>
        <p:spPr>
          <a:xfrm>
            <a:off x="976355" y="2773431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unbalanced traffic load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3A9B91-1380-4DC1-B1BA-82FB7DD14EF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660536" y="2423803"/>
            <a:ext cx="0" cy="349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C9E8E0-4EDA-4728-9782-5388FBBFBB47}"/>
              </a:ext>
            </a:extLst>
          </p:cNvPr>
          <p:cNvSpPr txBox="1"/>
          <p:nvPr/>
        </p:nvSpPr>
        <p:spPr>
          <a:xfrm>
            <a:off x="684966" y="3584724"/>
            <a:ext cx="59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some satellites heavy loaded, while others idle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BD9834A-85CA-4D20-9829-8E6DBA3CFBF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60536" y="3210830"/>
            <a:ext cx="0" cy="373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表格 5">
            <a:extLst>
              <a:ext uri="{FF2B5EF4-FFF2-40B4-BE49-F238E27FC236}">
                <a16:creationId xmlns:a16="http://schemas.microsoft.com/office/drawing/2014/main" id="{85F2BA5F-5391-41FB-ABDB-EE0EDFEC2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314869"/>
              </p:ext>
            </p:extLst>
          </p:nvPr>
        </p:nvGraphicFramePr>
        <p:xfrm>
          <a:off x="1145675" y="2148441"/>
          <a:ext cx="9900650" cy="2021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2996">
                  <a:extLst>
                    <a:ext uri="{9D8B030D-6E8A-4147-A177-3AD203B41FA5}">
                      <a16:colId xmlns:a16="http://schemas.microsoft.com/office/drawing/2014/main" val="4179523879"/>
                    </a:ext>
                  </a:extLst>
                </a:gridCol>
                <a:gridCol w="2337055">
                  <a:extLst>
                    <a:ext uri="{9D8B030D-6E8A-4147-A177-3AD203B41FA5}">
                      <a16:colId xmlns:a16="http://schemas.microsoft.com/office/drawing/2014/main" val="474581705"/>
                    </a:ext>
                  </a:extLst>
                </a:gridCol>
                <a:gridCol w="5280599">
                  <a:extLst>
                    <a:ext uri="{9D8B030D-6E8A-4147-A177-3AD203B41FA5}">
                      <a16:colId xmlns:a16="http://schemas.microsoft.com/office/drawing/2014/main" val="267527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 queue 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operation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38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free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(0, α)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62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fairly 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[α, β]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warning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start searching alternative paths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5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(β, +inf)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busy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send only </a:t>
                      </a:r>
                      <a:r>
                        <a:rPr lang="el-GR" altLang="zh-CN" b="1" dirty="0"/>
                        <a:t>χ</a:t>
                      </a:r>
                      <a:r>
                        <a:rPr lang="en-US" altLang="zh-CN" b="1" dirty="0"/>
                        <a:t> portion packets</a:t>
                      </a:r>
                      <a:r>
                        <a:rPr lang="en-US" altLang="zh-CN" dirty="0"/>
                        <a:t> via A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06089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8C85F62E-D86C-4F20-AE92-31CD3CAB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(2/2)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E1A4C-FD9B-4D99-8A0B-FB97AAD2C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253331"/>
            <a:ext cx="11241156" cy="4351338"/>
          </a:xfrm>
        </p:spPr>
        <p:txBody>
          <a:bodyPr/>
          <a:lstStyle/>
          <a:p>
            <a:pPr>
              <a:lnSpc>
                <a:spcPct val="60000"/>
              </a:lnSpc>
            </a:pPr>
            <a:r>
              <a:rPr lang="en-US" altLang="zh-CN" dirty="0"/>
              <a:t>ELB</a:t>
            </a:r>
          </a:p>
          <a:p>
            <a:pPr lvl="1">
              <a:lnSpc>
                <a:spcPct val="60000"/>
              </a:lnSpc>
            </a:pPr>
            <a:r>
              <a:rPr lang="en-US" altLang="zh-CN" dirty="0"/>
              <a:t>when a satellite is congested, it informs its neighbors to reroute</a:t>
            </a:r>
          </a:p>
          <a:p>
            <a:pPr lvl="1">
              <a:lnSpc>
                <a:spcPct val="60000"/>
              </a:lnSpc>
            </a:pPr>
            <a:r>
              <a:rPr lang="en-US" altLang="zh-CN" b="1" dirty="0"/>
              <a:t>three states</a:t>
            </a:r>
            <a:r>
              <a:rPr lang="en-US" altLang="zh-CN" dirty="0"/>
              <a:t> of a certain satellite A: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C9F80-C4C1-4479-A47C-ABB1A333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650F71-CAB9-4A81-8709-FA5C811D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4" y="5035012"/>
            <a:ext cx="681003" cy="681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DBC723C-E2F0-423E-B0D8-B3014A459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8" y="4028164"/>
            <a:ext cx="681003" cy="6810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27EF32-9690-4CEE-8778-5B2A1FEB1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5" y="5999329"/>
            <a:ext cx="681003" cy="6810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EF6F58E-1E9F-4A33-8D87-4204F27A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5035012"/>
            <a:ext cx="681003" cy="6810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65E9E1-754C-4E3E-8704-C4062A26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5032903"/>
            <a:ext cx="681003" cy="68100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6BB54B2-86A9-4E02-A890-5C7D85C5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4028164"/>
            <a:ext cx="681003" cy="681003"/>
          </a:xfrm>
          <a:prstGeom prst="rect">
            <a:avLst/>
          </a:prstGeom>
        </p:spPr>
      </p:pic>
      <p:sp>
        <p:nvSpPr>
          <p:cNvPr id="12" name="乘号 11">
            <a:extLst>
              <a:ext uri="{FF2B5EF4-FFF2-40B4-BE49-F238E27FC236}">
                <a16:creationId xmlns:a16="http://schemas.microsoft.com/office/drawing/2014/main" id="{8CEE53FA-3242-4E48-9326-FD4233ABEC11}"/>
              </a:ext>
            </a:extLst>
          </p:cNvPr>
          <p:cNvSpPr/>
          <p:nvPr/>
        </p:nvSpPr>
        <p:spPr>
          <a:xfrm>
            <a:off x="4278649" y="5164769"/>
            <a:ext cx="377771" cy="387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CBA0154-F802-48F6-A322-42D11302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4026055"/>
            <a:ext cx="681003" cy="68100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688457C-2083-4768-B8E7-EB2BD1FD1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5999330"/>
            <a:ext cx="681003" cy="6810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F632EB2-600D-422F-A657-F8B647F41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6040472"/>
            <a:ext cx="681003" cy="681003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DB5AC6F-8930-4EC4-A8CE-1B04E191086D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2349396" y="4709167"/>
            <a:ext cx="0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196955D-3845-4503-9E83-76048D61EEBF}"/>
              </a:ext>
            </a:extLst>
          </p:cNvPr>
          <p:cNvCxnSpPr>
            <a:stCxn id="11" idx="3"/>
            <a:endCxn id="7" idx="1"/>
          </p:cNvCxnSpPr>
          <p:nvPr/>
        </p:nvCxnSpPr>
        <p:spPr>
          <a:xfrm>
            <a:off x="2689897" y="4368666"/>
            <a:ext cx="1587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4549DAD-F999-4043-BEE4-BB0A435A48E6}"/>
              </a:ext>
            </a:extLst>
          </p:cNvPr>
          <p:cNvCxnSpPr>
            <a:stCxn id="7" idx="3"/>
            <a:endCxn id="13" idx="1"/>
          </p:cNvCxnSpPr>
          <p:nvPr/>
        </p:nvCxnSpPr>
        <p:spPr>
          <a:xfrm flipV="1">
            <a:off x="4958831" y="4366557"/>
            <a:ext cx="1713666" cy="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D1CBB43-8C6A-434A-BBCE-1BE4BF1C5CC5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7012999" y="4707058"/>
            <a:ext cx="0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35EEA94-7E38-4672-ADDE-7F43DD64958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353500" y="5373405"/>
            <a:ext cx="742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AB7B54-17DE-40D5-ABFD-7C138F20810E}"/>
              </a:ext>
            </a:extLst>
          </p:cNvPr>
          <p:cNvCxnSpPr>
            <a:endCxn id="9" idx="1"/>
          </p:cNvCxnSpPr>
          <p:nvPr/>
        </p:nvCxnSpPr>
        <p:spPr>
          <a:xfrm>
            <a:off x="1221638" y="5375513"/>
            <a:ext cx="7872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E0C0304-B6E1-4F97-94C4-98413C973C4B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689897" y="5375514"/>
            <a:ext cx="1587927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F4FD414-1131-48D9-B14F-88D66C660E26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4958827" y="5373405"/>
            <a:ext cx="1713670" cy="21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C8BCFBE-325B-435E-B930-61FB2742FDD0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4618326" y="4709167"/>
            <a:ext cx="4" cy="325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5B1121E-73B7-4168-A754-5FAB8A687588}"/>
              </a:ext>
            </a:extLst>
          </p:cNvPr>
          <p:cNvCxnSpPr/>
          <p:nvPr/>
        </p:nvCxnSpPr>
        <p:spPr>
          <a:xfrm flipH="1">
            <a:off x="2642791" y="5232477"/>
            <a:ext cx="1616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345A92-61A0-46AA-A959-65BBD805AA5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618326" y="5716015"/>
            <a:ext cx="1" cy="283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2D3E305E-7201-42F2-A6E9-ED7E5C08E0CF}"/>
              </a:ext>
            </a:extLst>
          </p:cNvPr>
          <p:cNvCxnSpPr/>
          <p:nvPr/>
        </p:nvCxnSpPr>
        <p:spPr>
          <a:xfrm>
            <a:off x="4958827" y="5223053"/>
            <a:ext cx="1685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97CFA9D-2D36-4D61-9160-24C783863015}"/>
              </a:ext>
            </a:extLst>
          </p:cNvPr>
          <p:cNvCxnSpPr>
            <a:cxnSpLocks/>
          </p:cNvCxnSpPr>
          <p:nvPr/>
        </p:nvCxnSpPr>
        <p:spPr>
          <a:xfrm flipV="1">
            <a:off x="8663315" y="5083891"/>
            <a:ext cx="382488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667FE75-3957-413E-B431-86D49B3138F1}"/>
              </a:ext>
            </a:extLst>
          </p:cNvPr>
          <p:cNvCxnSpPr>
            <a:cxnSpLocks/>
          </p:cNvCxnSpPr>
          <p:nvPr/>
        </p:nvCxnSpPr>
        <p:spPr>
          <a:xfrm>
            <a:off x="8663315" y="5352659"/>
            <a:ext cx="3824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CDA29D2-CAAF-4283-A121-884E7CB20C97}"/>
              </a:ext>
            </a:extLst>
          </p:cNvPr>
          <p:cNvCxnSpPr>
            <a:cxnSpLocks/>
          </p:cNvCxnSpPr>
          <p:nvPr/>
        </p:nvCxnSpPr>
        <p:spPr>
          <a:xfrm>
            <a:off x="8674555" y="5632532"/>
            <a:ext cx="371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BCF2273-08AB-4B5E-96C5-6B0ECCEDD8E1}"/>
              </a:ext>
            </a:extLst>
          </p:cNvPr>
          <p:cNvSpPr txBox="1"/>
          <p:nvPr/>
        </p:nvSpPr>
        <p:spPr>
          <a:xfrm>
            <a:off x="9038924" y="4878669"/>
            <a:ext cx="261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path</a:t>
            </a:r>
          </a:p>
          <a:p>
            <a:r>
              <a:rPr lang="en-US" altLang="zh-CN" dirty="0"/>
              <a:t>congestion information</a:t>
            </a:r>
          </a:p>
          <a:p>
            <a:r>
              <a:rPr lang="en-US" altLang="zh-CN" dirty="0"/>
              <a:t>new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79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58613-834F-4DBB-A83F-5560A7B1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DCCR (0/4)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053ED-C92D-4CAF-ACD4-CDC9B341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D</a:t>
            </a:r>
            <a:r>
              <a:rPr lang="en-US" altLang="zh-CN" dirty="0"/>
              <a:t>istributed </a:t>
            </a:r>
            <a:r>
              <a:rPr lang="en-US" altLang="zh-CN" b="1" dirty="0"/>
              <a:t>C</a:t>
            </a:r>
            <a:r>
              <a:rPr lang="en-US" altLang="zh-CN" dirty="0"/>
              <a:t>ongestion </a:t>
            </a:r>
            <a:r>
              <a:rPr lang="en-US" altLang="zh-CN" b="1" dirty="0"/>
              <a:t>C</a:t>
            </a:r>
            <a:r>
              <a:rPr lang="en-US" altLang="zh-CN" dirty="0"/>
              <a:t>ontrol </a:t>
            </a:r>
            <a:r>
              <a:rPr lang="en-US" altLang="zh-CN" b="1" dirty="0"/>
              <a:t>R</a:t>
            </a:r>
            <a:r>
              <a:rPr lang="en-US" altLang="zh-CN" dirty="0"/>
              <a:t>outing Protocol Based on Traffic Classification in LEO Satellite Networks</a:t>
            </a:r>
          </a:p>
          <a:p>
            <a:pPr lvl="1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2021 IFIP/IEEE International Symposium on Integrated Network Management (IM) </a:t>
            </a:r>
          </a:p>
          <a:p>
            <a:pPr lvl="1"/>
            <a:r>
              <a:rPr lang="en-US" altLang="zh-CN" dirty="0"/>
              <a:t>Laboratory of Networking and Switching Technology,</a:t>
            </a:r>
            <a:r>
              <a:rPr lang="zh-CN" altLang="en-US" dirty="0"/>
              <a:t> </a:t>
            </a:r>
            <a:r>
              <a:rPr lang="en-US" altLang="zh-CN" dirty="0"/>
              <a:t>Beijing University of Posts and Telecommunications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D20CE-00AE-4551-BB87-C443C1A5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22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39FA5-400F-49C3-B004-34CECF68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DCCR (1/4)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B2D6D-8B72-45A6-8A6D-039809D9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concepts</a:t>
            </a:r>
          </a:p>
          <a:p>
            <a:pPr lvl="1"/>
            <a:r>
              <a:rPr lang="en-US" altLang="zh-CN" dirty="0"/>
              <a:t>distributed routing scheme: </a:t>
            </a:r>
            <a:r>
              <a:rPr lang="en-US" altLang="zh-CN" b="1" dirty="0"/>
              <a:t>9 different cases</a:t>
            </a:r>
            <a:r>
              <a:rPr lang="en-US" altLang="zh-CN" dirty="0"/>
              <a:t> based on source &amp; destination satellites’ location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divide traffic into 3 types</a:t>
            </a:r>
            <a:r>
              <a:rPr lang="en-US" altLang="zh-CN" dirty="0"/>
              <a:t>: according to the service’s sensitivity of latency &amp; throughput</a:t>
            </a:r>
            <a:r>
              <a:rPr lang="en-US" altLang="zh-CN" b="1" dirty="0"/>
              <a:t> </a:t>
            </a:r>
          </a:p>
          <a:p>
            <a:pPr lvl="2"/>
            <a:r>
              <a:rPr lang="en-US" altLang="zh-CN" dirty="0"/>
              <a:t>improvement of ELB</a:t>
            </a:r>
          </a:p>
          <a:p>
            <a:pPr lvl="1"/>
            <a:r>
              <a:rPr lang="en-US" altLang="zh-CN" dirty="0"/>
              <a:t>each satellite has </a:t>
            </a:r>
            <a:r>
              <a:rPr lang="en-US" altLang="zh-CN" b="1" dirty="0"/>
              <a:t>2 states</a:t>
            </a:r>
            <a:r>
              <a:rPr lang="en-US" altLang="zh-CN" dirty="0"/>
              <a:t>: FREE &amp; BUSY</a:t>
            </a:r>
          </a:p>
          <a:p>
            <a:pPr lvl="2"/>
            <a:r>
              <a:rPr lang="en-US" altLang="zh-CN" dirty="0"/>
              <a:t>if queue length exceeds a threshold, the states turns from FREE to BUSY</a:t>
            </a:r>
          </a:p>
          <a:p>
            <a:pPr lvl="2"/>
            <a:r>
              <a:rPr lang="en-US" altLang="zh-CN" dirty="0"/>
              <a:t>just like ELB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30A601-7DD7-4A5B-8587-B3965446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0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02AC7-18C2-400C-861D-F3DEE543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DCCR (2/4)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B309C-5909-4A24-A655-A372E9163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165108"/>
            <a:ext cx="11241156" cy="4351338"/>
          </a:xfrm>
        </p:spPr>
        <p:txBody>
          <a:bodyPr/>
          <a:lstStyle/>
          <a:p>
            <a:r>
              <a:rPr lang="en-US" altLang="zh-CN" dirty="0"/>
              <a:t>routing scheme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37D35D-BD34-4B62-975A-8073773A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460C581-9756-41BC-B39C-C8DF4FA79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083146"/>
              </p:ext>
            </p:extLst>
          </p:nvPr>
        </p:nvGraphicFramePr>
        <p:xfrm>
          <a:off x="212201" y="1637238"/>
          <a:ext cx="11767598" cy="441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2033">
                  <a:extLst>
                    <a:ext uri="{9D8B030D-6E8A-4147-A177-3AD203B41FA5}">
                      <a16:colId xmlns:a16="http://schemas.microsoft.com/office/drawing/2014/main" val="1054262268"/>
                    </a:ext>
                  </a:extLst>
                </a:gridCol>
                <a:gridCol w="3238426">
                  <a:extLst>
                    <a:ext uri="{9D8B030D-6E8A-4147-A177-3AD203B41FA5}">
                      <a16:colId xmlns:a16="http://schemas.microsoft.com/office/drawing/2014/main" val="300007957"/>
                    </a:ext>
                  </a:extLst>
                </a:gridCol>
                <a:gridCol w="4927139">
                  <a:extLst>
                    <a:ext uri="{9D8B030D-6E8A-4147-A177-3AD203B41FA5}">
                      <a16:colId xmlns:a16="http://schemas.microsoft.com/office/drawing/2014/main" val="203960247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position between source </a:t>
                      </a:r>
                      <a:r>
                        <a:rPr lang="en-US" altLang="zh-CN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dirty="0"/>
                        <a:t> &amp; destination </a:t>
                      </a:r>
                      <a:r>
                        <a:rPr lang="en-US" altLang="zh-CN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endParaRPr lang="zh-CN" altLang="en-US" b="0" i="1" dirty="0">
                        <a:latin typeface="Cambria Math" panose="020405030504060302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routing methods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524542"/>
                  </a:ext>
                </a:extLst>
              </a:tr>
              <a:tr h="63771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different (latitude) positions, the same plane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along orbital plane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05429"/>
                  </a:ext>
                </a:extLst>
              </a:tr>
              <a:tr h="364408"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relative position, different planes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outside polar region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horizontally along </a:t>
                      </a: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intra-plane(?)</a:t>
                      </a:r>
                      <a:r>
                        <a:rPr lang="en-US" altLang="zh-CN" dirty="0"/>
                        <a:t> ISL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367635"/>
                  </a:ext>
                </a:extLst>
              </a:tr>
              <a:tr h="36440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in polar region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choose the node with higher latitude as next hop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63778"/>
                  </a:ext>
                </a:extLst>
              </a:tr>
              <a:tr h="364408">
                <a:tc rowSpan="6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different positions, different planes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in the same polar region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120763"/>
                  </a:ext>
                </a:extLst>
              </a:tr>
              <a:tr h="36440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in different polar regions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2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75786"/>
                  </a:ext>
                </a:extLst>
              </a:tr>
              <a:tr h="63771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dirty="0"/>
                        <a:t>: outside polar region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dirty="0"/>
                        <a:t>: in polar region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268367"/>
                  </a:ext>
                </a:extLst>
              </a:tr>
              <a:tr h="63771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en-US" altLang="zh-CN" dirty="0"/>
                        <a:t>: in polar region</a:t>
                      </a: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D</a:t>
                      </a:r>
                      <a:r>
                        <a:rPr lang="en-US" altLang="zh-CN" dirty="0"/>
                        <a:t>: outside polar region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265145"/>
                  </a:ext>
                </a:extLst>
              </a:tr>
              <a:tr h="36440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5180945"/>
                  </a:ext>
                </a:extLst>
              </a:tr>
              <a:tr h="364408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dirty="0"/>
                        <a:t>case 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152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97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51622-ECFF-4B51-A7FD-8894D9D5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DCCR (3/4)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43D53-8FE4-4914-A29A-1D2CE0E9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 1</a:t>
            </a:r>
          </a:p>
          <a:p>
            <a:pPr lvl="1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altLang="zh-CN" dirty="0">
                <a:ea typeface="Cambria Math" panose="02040503050406030204" pitchFamily="18" charset="0"/>
              </a:rPr>
              <a:t>and </a:t>
            </a: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dirty="0">
                <a:ea typeface="Cambria Math" panose="02040503050406030204" pitchFamily="18" charset="0"/>
              </a:rPr>
              <a:t> are in different positions &amp; different planes</a:t>
            </a:r>
          </a:p>
          <a:p>
            <a:pPr lvl="1"/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altLang="zh-CN" dirty="0">
                <a:ea typeface="Cambria Math" panose="02040503050406030204" pitchFamily="18" charset="0"/>
              </a:rPr>
              <a:t>and </a:t>
            </a:r>
            <a:r>
              <a:rPr lang="en-US" altLang="zh-CN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dirty="0">
                <a:ea typeface="Cambria Math" panose="02040503050406030204" pitchFamily="18" charset="0"/>
              </a:rPr>
              <a:t> are in the same polar region</a:t>
            </a:r>
          </a:p>
          <a:p>
            <a:pPr lvl="1"/>
            <a:endParaRPr lang="zh-CN" altLang="en-US" i="1" dirty="0">
              <a:latin typeface="Cambria Math" panose="020405030504060302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26693-8C2A-470C-B91A-2C1AFE05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C9D64E-6865-451D-A23D-2C40DA965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6" r="48936"/>
          <a:stretch/>
        </p:blipFill>
        <p:spPr>
          <a:xfrm>
            <a:off x="1034716" y="2802876"/>
            <a:ext cx="3465095" cy="33320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C560256-2D5A-47E6-981A-164B6704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020" y="2802876"/>
            <a:ext cx="6785812" cy="33034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525D56F-5637-4ECD-A422-F763972CF9DB}"/>
              </a:ext>
            </a:extLst>
          </p:cNvPr>
          <p:cNvSpPr txBox="1"/>
          <p:nvPr/>
        </p:nvSpPr>
        <p:spPr>
          <a:xfrm>
            <a:off x="1167063" y="609309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on the same side of the seam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3286A8-454B-4CF4-AA1A-0D716CA674E1}"/>
              </a:ext>
            </a:extLst>
          </p:cNvPr>
          <p:cNvSpPr txBox="1"/>
          <p:nvPr/>
        </p:nvSpPr>
        <p:spPr>
          <a:xfrm>
            <a:off x="6521726" y="612396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on different sides of the seam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32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57CA9-4B69-422E-9924-8D154DC63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DCCR (4/4)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A3571-72CC-4A14-B155-974F4C44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153076"/>
            <a:ext cx="11241156" cy="570492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traffic classification strategy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traffic allocation</a:t>
            </a:r>
          </a:p>
          <a:p>
            <a:pPr lvl="1"/>
            <a:r>
              <a:rPr lang="en-US" altLang="zh-CN" dirty="0"/>
              <a:t>the routing scheme before </a:t>
            </a:r>
            <a:r>
              <a:rPr lang="en-US" altLang="zh-CN" b="1" dirty="0"/>
              <a:t>increases the traffic on high-latitude satellites</a:t>
            </a:r>
          </a:p>
          <a:p>
            <a:pPr lvl="1"/>
            <a:r>
              <a:rPr lang="en-US" altLang="zh-CN" dirty="0"/>
              <a:t>traffic B: select a low-latitude path with the same hop count as the shortest one</a:t>
            </a:r>
          </a:p>
          <a:p>
            <a:pPr lvl="1"/>
            <a:r>
              <a:rPr lang="en-US" altLang="zh-CN" dirty="0"/>
              <a:t>traffic C: when the satellite is BUSY, some part of traffic C is allocated to detour</a:t>
            </a:r>
          </a:p>
          <a:p>
            <a:pPr lvl="2"/>
            <a:r>
              <a:rPr lang="en-US" altLang="zh-CN" dirty="0"/>
              <a:t>just like ELB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2EF9E-656E-48A0-84C6-B548F9F9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70DA7A0-D50D-4C2E-9348-762F467BD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384358"/>
              </p:ext>
            </p:extLst>
          </p:nvPr>
        </p:nvGraphicFramePr>
        <p:xfrm>
          <a:off x="693821" y="1592977"/>
          <a:ext cx="1080435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016">
                  <a:extLst>
                    <a:ext uri="{9D8B030D-6E8A-4147-A177-3AD203B41FA5}">
                      <a16:colId xmlns:a16="http://schemas.microsoft.com/office/drawing/2014/main" val="1510535079"/>
                    </a:ext>
                  </a:extLst>
                </a:gridCol>
                <a:gridCol w="5099667">
                  <a:extLst>
                    <a:ext uri="{9D8B030D-6E8A-4147-A177-3AD203B41FA5}">
                      <a16:colId xmlns:a16="http://schemas.microsoft.com/office/drawing/2014/main" val="889389768"/>
                    </a:ext>
                  </a:extLst>
                </a:gridCol>
                <a:gridCol w="4066675">
                  <a:extLst>
                    <a:ext uri="{9D8B030D-6E8A-4147-A177-3AD203B41FA5}">
                      <a16:colId xmlns:a16="http://schemas.microsoft.com/office/drawing/2014/main" val="93027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traffic 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character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example service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21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traffic 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latency-sensitive,</a:t>
                      </a:r>
                    </a:p>
                    <a:p>
                      <a:pPr algn="ctr"/>
                      <a:r>
                        <a:rPr lang="en-US" altLang="zh-CN" dirty="0"/>
                        <a:t>has the highest priority,</a:t>
                      </a:r>
                    </a:p>
                    <a:p>
                      <a:pPr algn="ctr"/>
                      <a:r>
                        <a:rPr lang="en-US" altLang="zh-CN" dirty="0"/>
                        <a:t>shortest path should be guaranteed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voice over IP,</a:t>
                      </a:r>
                    </a:p>
                    <a:p>
                      <a:pPr algn="ctr"/>
                      <a:r>
                        <a:rPr lang="en-US" altLang="zh-CN" dirty="0"/>
                        <a:t>interactive video application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26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traffic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throughput-sensitive,</a:t>
                      </a:r>
                    </a:p>
                    <a:p>
                      <a:pPr algn="ctr"/>
                      <a:r>
                        <a:rPr lang="en-US" altLang="zh-CN" dirty="0"/>
                        <a:t>should be transmitted with abundant bandwidth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video on demand,</a:t>
                      </a:r>
                    </a:p>
                    <a:p>
                      <a:pPr algn="ctr"/>
                      <a:r>
                        <a:rPr lang="en-US" altLang="zh-CN" dirty="0"/>
                        <a:t>large file distribution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6545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traffic C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ordinary traffic,</a:t>
                      </a:r>
                    </a:p>
                    <a:p>
                      <a:pPr algn="ctr"/>
                      <a:r>
                        <a:rPr lang="en-US" altLang="zh-CN" dirty="0"/>
                        <a:t>do best to transmit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voice message,</a:t>
                      </a:r>
                    </a:p>
                    <a:p>
                      <a:pPr algn="ctr"/>
                      <a:r>
                        <a:rPr lang="en-US" altLang="zh-CN" dirty="0"/>
                        <a:t>file transfer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206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28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43932</TotalTime>
  <Words>930</Words>
  <Application>Microsoft Office PowerPoint</Application>
  <PresentationFormat>宽屏</PresentationFormat>
  <Paragraphs>182</Paragraphs>
  <Slides>15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Outline</vt:lpstr>
      <vt:lpstr>Background (1/2)</vt:lpstr>
      <vt:lpstr>Background (2/2)</vt:lpstr>
      <vt:lpstr>DCCR (0/4)</vt:lpstr>
      <vt:lpstr>DCCR (1/4)</vt:lpstr>
      <vt:lpstr>DCCR (2/4)</vt:lpstr>
      <vt:lpstr>DCCR (3/4)</vt:lpstr>
      <vt:lpstr>DCCR (4/4)</vt:lpstr>
      <vt:lpstr>IADR (0/4)</vt:lpstr>
      <vt:lpstr>IADR (1/4)</vt:lpstr>
      <vt:lpstr>IADR (2/4)</vt:lpstr>
      <vt:lpstr>IADR (3/4)</vt:lpstr>
      <vt:lpstr>IADR (4/4)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Locksoyev S</cp:lastModifiedBy>
  <cp:revision>1363</cp:revision>
  <dcterms:created xsi:type="dcterms:W3CDTF">2015-08-08T14:03:16Z</dcterms:created>
  <dcterms:modified xsi:type="dcterms:W3CDTF">2022-10-12T09:57:23Z</dcterms:modified>
</cp:coreProperties>
</file>