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9"/>
  </p:notesMasterIdLst>
  <p:sldIdLst>
    <p:sldId id="492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19" r:id="rId43"/>
    <p:sldId id="520" r:id="rId44"/>
    <p:sldId id="521" r:id="rId45"/>
    <p:sldId id="451" r:id="rId46"/>
    <p:sldId id="522" r:id="rId47"/>
    <p:sldId id="524" r:id="rId48"/>
    <p:sldId id="523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484" r:id="rId57"/>
    <p:sldId id="53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1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107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 β </a:t>
            </a:r>
            <a:r>
              <a:rPr lang="el-GR" altLang="zh-CN" b="0" dirty="0"/>
              <a:t>χ</a:t>
            </a:r>
            <a:r>
              <a:rPr lang="zh-CN" altLang="en-US" b="0" dirty="0"/>
              <a:t>是参数，其具体值是计算得出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6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 β </a:t>
            </a:r>
            <a:r>
              <a:rPr lang="el-GR" altLang="zh-CN" b="0" dirty="0"/>
              <a:t>χ</a:t>
            </a:r>
            <a:r>
              <a:rPr lang="zh-CN" altLang="en-US" b="0" dirty="0"/>
              <a:t>是参数，其具体值是计算得出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56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因为高纬度的轨间链路更短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04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SNR: </a:t>
            </a:r>
            <a:r>
              <a:rPr lang="zh-CN" altLang="en-US" dirty="0"/>
              <a:t>换句话说就是链路通断信息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03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2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为什么要找一个存在时间尽可能长的链路？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3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4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Hb Hf: TCP</a:t>
            </a:r>
            <a:r>
              <a:rPr lang="zh-CN" altLang="en-US" dirty="0"/>
              <a:t>包的往返跳数  </a:t>
            </a:r>
            <a:r>
              <a:rPr lang="en-US" altLang="zh-CN" dirty="0"/>
              <a:t>Hb+Hf+2</a:t>
            </a:r>
            <a:r>
              <a:rPr lang="zh-CN" altLang="en-US" dirty="0"/>
              <a:t>即为链路总跳数</a:t>
            </a:r>
            <a:endParaRPr lang="en-US" altLang="zh-CN" dirty="0"/>
          </a:p>
          <a:p>
            <a:r>
              <a:rPr lang="zh-CN" altLang="en-US" dirty="0"/>
              <a:t>认为</a:t>
            </a:r>
            <a:r>
              <a:rPr lang="en-US" altLang="zh-CN" dirty="0" err="1"/>
              <a:t>ISLdelay</a:t>
            </a:r>
            <a:r>
              <a:rPr lang="en-US" altLang="zh-CN" dirty="0"/>
              <a:t> </a:t>
            </a:r>
            <a:r>
              <a:rPr lang="zh-CN" altLang="en-US" dirty="0"/>
              <a:t>是常数，且忽略了队列延迟</a:t>
            </a:r>
            <a:endParaRPr lang="en-US" altLang="zh-CN" dirty="0"/>
          </a:p>
          <a:p>
            <a:r>
              <a:rPr lang="zh-CN" altLang="en-US" dirty="0"/>
              <a:t>模拟显示这种估计方法的误差在</a:t>
            </a:r>
            <a:r>
              <a:rPr lang="en-US" altLang="zh-CN" dirty="0"/>
              <a:t>30%~40%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9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robust: </a:t>
            </a:r>
            <a:r>
              <a:rPr lang="zh-CN" altLang="en-US" dirty="0"/>
              <a:t>使模拟中的连接数突然增加</a:t>
            </a:r>
            <a:r>
              <a:rPr lang="en-US" altLang="zh-CN" dirty="0"/>
              <a:t>/</a:t>
            </a:r>
            <a:r>
              <a:rPr lang="zh-CN" altLang="en-US" dirty="0"/>
              <a:t>减少，链路利用率、队列长度不会突然变化</a:t>
            </a:r>
            <a:endParaRPr lang="en-US" altLang="zh-CN" dirty="0"/>
          </a:p>
          <a:p>
            <a:r>
              <a:rPr lang="en-US" altLang="zh-CN" dirty="0"/>
              <a:t>fairness: </a:t>
            </a:r>
            <a:r>
              <a:rPr lang="zh-CN" altLang="en-US" dirty="0"/>
              <a:t>不同连接在考虑</a:t>
            </a:r>
            <a:r>
              <a:rPr lang="en-US" altLang="zh-CN" dirty="0"/>
              <a:t>RTT</a:t>
            </a:r>
            <a:r>
              <a:rPr lang="zh-CN" altLang="en-US" dirty="0"/>
              <a:t>的情况下，基本平分带宽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6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3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l-GR" altLang="zh-CN" dirty="0"/>
              <a:t>χ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首先计算当</a:t>
            </a:r>
            <a:r>
              <a:rPr lang="en-US" altLang="zh-CN" dirty="0"/>
              <a:t>busy signal</a:t>
            </a:r>
            <a:r>
              <a:rPr lang="zh-CN" altLang="en-US" dirty="0"/>
              <a:t>到达邻居时的队列长度</a:t>
            </a:r>
            <a:endParaRPr lang="en-US" altLang="zh-CN" dirty="0"/>
          </a:p>
          <a:p>
            <a:r>
              <a:rPr lang="zh-CN" altLang="en-US" dirty="0"/>
              <a:t>为了使之后的队列长度在时间</a:t>
            </a:r>
            <a:r>
              <a:rPr lang="en-US" altLang="zh-CN" dirty="0"/>
              <a:t>θ</a:t>
            </a:r>
            <a:r>
              <a:rPr lang="zh-CN" altLang="en-US" dirty="0"/>
              <a:t>内回到</a:t>
            </a:r>
            <a:r>
              <a:rPr lang="en-US" altLang="zh-CN" dirty="0"/>
              <a:t>α</a:t>
            </a:r>
            <a:r>
              <a:rPr lang="zh-CN" altLang="en-US" dirty="0"/>
              <a:t>以下，需要更新输入流量（输入流量既有来自邻居卫星的也有来自地面的，来自地面的流量是为不可调，只能调整邻居卫星传来的流量）</a:t>
            </a:r>
            <a:endParaRPr lang="en-US" altLang="zh-CN" dirty="0"/>
          </a:p>
          <a:p>
            <a:r>
              <a:rPr lang="el-GR" altLang="zh-CN" dirty="0"/>
              <a:t>χ</a:t>
            </a:r>
            <a:r>
              <a:rPr lang="zh-CN" altLang="en-US" dirty="0"/>
              <a:t>就是新输入流量与原有输入流量的比值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6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255213"/>
            <a:ext cx="7646504" cy="102725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/>
          <p:nvPr userDrawn="1"/>
        </p:nvCxnSpPr>
        <p:spPr>
          <a:xfrm flipV="1">
            <a:off x="119530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9976"/>
            <a:ext cx="3339969" cy="9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2022/10/20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Congestion &amp; Flow Control of</a:t>
            </a:r>
          </a:p>
          <a:p>
            <a:r>
              <a:rPr lang="en-US" altLang="zh-CN" sz="4400" b="1" dirty="0"/>
              <a:t>Transmission in Space Segment</a:t>
            </a:r>
            <a:endParaRPr lang="zh-CN" altLang="en-US" sz="4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8FD304-23A7-446A-9DB0-DA00A578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0"/>
          <a:stretch/>
        </p:blipFill>
        <p:spPr>
          <a:xfrm>
            <a:off x="7628506" y="1258409"/>
            <a:ext cx="4402588" cy="56046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217F34-1D0D-4F68-A933-2C84257E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FF73F-4F6E-473B-8E81-811AB59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packet reordering recovery</a:t>
            </a:r>
          </a:p>
          <a:p>
            <a:pPr lvl="1"/>
            <a:r>
              <a:rPr lang="en-US" altLang="zh-CN" dirty="0"/>
              <a:t>some packets traverse through shortest path, </a:t>
            </a:r>
          </a:p>
          <a:p>
            <a:pPr marL="457200" lvl="1" indent="0">
              <a:buNone/>
            </a:pPr>
            <a:r>
              <a:rPr lang="en-US" altLang="zh-CN" dirty="0"/>
              <a:t>    while others detour</a:t>
            </a:r>
          </a:p>
          <a:p>
            <a:pPr lvl="1"/>
            <a:r>
              <a:rPr lang="en-US" altLang="zh-CN" dirty="0"/>
              <a:t>may cause TCP recovery</a:t>
            </a:r>
          </a:p>
          <a:p>
            <a:pPr lvl="1"/>
            <a:r>
              <a:rPr lang="en-US" altLang="zh-CN" dirty="0"/>
              <a:t>solution: modify TCP code at receiver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QUESTION1</a:t>
            </a:r>
            <a:r>
              <a:rPr lang="en-US" altLang="zh-CN" dirty="0"/>
              <a:t>: what if topology changes </a:t>
            </a:r>
          </a:p>
          <a:p>
            <a:pPr marL="457200" lvl="1" indent="0">
              <a:buNone/>
            </a:pPr>
            <a:r>
              <a:rPr lang="en-US" altLang="zh-CN" dirty="0"/>
              <a:t>    and shortest link becomes longer?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QUESTION2</a:t>
            </a:r>
            <a:r>
              <a:rPr lang="en-US" altLang="zh-CN" dirty="0"/>
              <a:t>: what if alternative paths also congests?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ACC7D3-979E-4159-AACB-38D9BFED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759738-64C4-4BBE-830D-7F2341C2B77A}"/>
              </a:ext>
            </a:extLst>
          </p:cNvPr>
          <p:cNvSpPr/>
          <p:nvPr/>
        </p:nvSpPr>
        <p:spPr>
          <a:xfrm>
            <a:off x="8271933" y="3557346"/>
            <a:ext cx="2108200" cy="262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D99C-778C-43A9-A14A-C827C98E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5F18-C7E7-4149-824A-169F60B6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Priority-based Adaptive Routing &amp; </a:t>
            </a:r>
            <a:r>
              <a:rPr lang="zh-CN" altLang="en-US" dirty="0"/>
              <a:t>基于邻居卫星负载状态的分布式路由算法</a:t>
            </a:r>
            <a:endParaRPr lang="en-US" altLang="zh-CN" dirty="0"/>
          </a:p>
          <a:p>
            <a:r>
              <a:rPr lang="en-US" altLang="zh-CN" dirty="0"/>
              <a:t>key concept: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latitude-and-longitude-based</a:t>
            </a:r>
          </a:p>
          <a:p>
            <a:pPr lvl="2"/>
            <a:r>
              <a:rPr lang="en-US" altLang="zh-CN" dirty="0"/>
              <a:t>the satellite has no routing table</a:t>
            </a:r>
          </a:p>
          <a:p>
            <a:pPr lvl="2"/>
            <a:r>
              <a:rPr lang="en-US" altLang="zh-CN" dirty="0"/>
              <a:t>but a database recording satellites’ geographical location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distributed</a:t>
            </a:r>
          </a:p>
          <a:p>
            <a:pPr lvl="2"/>
            <a:r>
              <a:rPr lang="en-US" altLang="zh-CN"/>
              <a:t>a </a:t>
            </a:r>
            <a:r>
              <a:rPr lang="en-US" altLang="zh-CN" dirty="0"/>
              <a:t>satellite decides the packet’s next hop merely</a:t>
            </a:r>
          </a:p>
          <a:p>
            <a:pPr lvl="2"/>
            <a:r>
              <a:rPr lang="en-US" altLang="zh-CN" dirty="0"/>
              <a:t>according to link congestion conditions between two satellites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56BD0-07CC-4D94-A96F-DA3580FD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7AF6-C1C9-405F-A951-6FCDD911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21EC0-BA9F-45D6-B260-9DE66B97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routing strategy</a:t>
            </a:r>
          </a:p>
          <a:p>
            <a:pPr lvl="1"/>
            <a:r>
              <a:rPr lang="en-US" altLang="zh-CN" dirty="0"/>
              <a:t>consider current satellite’s position &amp; destination satellite’s position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9BBAD-EC79-4517-ACBA-F94B584C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847CBE-AD87-41BA-9C18-E86237F5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71" y="2277532"/>
            <a:ext cx="4161896" cy="4161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B80ACA-3B34-422B-B8F1-2CA29769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95" y="2656923"/>
            <a:ext cx="4610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CDA0-FA23-4237-A27C-EC9A473F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3ED56-A043-4998-AE34-CD04C44E8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6"/>
                <a:ext cx="11241156" cy="5400123"/>
              </a:xfrm>
            </p:spPr>
            <p:txBody>
              <a:bodyPr/>
              <a:lstStyle/>
              <a:p>
                <a:r>
                  <a:rPr lang="en-US" altLang="zh-CN" dirty="0"/>
                  <a:t>PAR’s priority metric of each link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successfully transmitted data per sec (past utilization)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: average queue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: dropped data per sec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parameters, set as 0.00005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always</a:t>
                </a:r>
                <a:r>
                  <a:rPr lang="en-US" altLang="zh-CN" dirty="0"/>
                  <a:t> select the link with smaller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PAR’s aging mechanism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⋅(1−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𝑒𝑤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⋅(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current time unit;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: aging  period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3ED56-A043-4998-AE34-CD04C44E8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6"/>
                <a:ext cx="11241156" cy="5400123"/>
              </a:xfrm>
              <a:blipFill>
                <a:blip r:embed="rId2"/>
                <a:stretch>
                  <a:fillRect l="-976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94796-C30B-4B3C-9BF3-12B16C6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D8F5135-4A01-4E1B-9807-1B740ADB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 t="3817" r="-6260" b="-3817"/>
          <a:stretch/>
        </p:blipFill>
        <p:spPr>
          <a:xfrm>
            <a:off x="4030102" y="3381257"/>
            <a:ext cx="3718203" cy="9520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5BAC13-EAC1-4EDD-B2F4-068A8E6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</a:t>
            </a:r>
            <a:r>
              <a:rPr lang="en-US" altLang="zh-CN"/>
              <a:t>(4/4)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E80DF-EDF6-402B-9E5E-F0929171E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31" y="1290760"/>
                <a:ext cx="7371722" cy="4351338"/>
              </a:xfrm>
            </p:spPr>
            <p:txBody>
              <a:bodyPr/>
              <a:lstStyle/>
              <a:p>
                <a:r>
                  <a:rPr lang="en-US" altLang="zh-CN" dirty="0"/>
                  <a:t>DRNL</a:t>
                </a:r>
                <a:r>
                  <a:rPr lang="zh-CN" altLang="en-US" dirty="0"/>
                  <a:t>的链路负载状况 </a:t>
                </a:r>
                <a:r>
                  <a:rPr lang="en-US" altLang="zh-CN" dirty="0"/>
                  <a:t>(vs ELB’s three states)</a:t>
                </a:r>
              </a:p>
              <a:p>
                <a:pPr lvl="1"/>
                <a:r>
                  <a:rPr lang="zh-CN" altLang="en-US" dirty="0">
                    <a:effectLst/>
                    <a:latin typeface="+mn-ea"/>
                  </a:rPr>
                  <a:t>认为</a:t>
                </a:r>
                <a:r>
                  <a:rPr lang="en-US" altLang="zh-CN" dirty="0">
                    <a:effectLst/>
                    <a:latin typeface="+mn-ea"/>
                  </a:rPr>
                  <a:t>4</a:t>
                </a:r>
                <a:r>
                  <a:rPr lang="zh-CN" altLang="en-US" dirty="0">
                    <a:effectLst/>
                    <a:latin typeface="+mn-ea"/>
                  </a:rPr>
                  <a:t>个方向的链路各自有队列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>
                  <a:effectLst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effectLst/>
                    <a:latin typeface="+mn-ea"/>
                  </a:rPr>
                  <a:t>的综合链路利用状况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的链路利用率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+0.5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的链路负载等级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路由选择方法：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E80DF-EDF6-402B-9E5E-F0929171E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31" y="1290760"/>
                <a:ext cx="7371722" cy="4351338"/>
              </a:xfrm>
              <a:blipFill>
                <a:blip r:embed="rId3"/>
                <a:stretch>
                  <a:fillRect l="-1489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C963A-D1C4-42CE-9F8E-AE43D08A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79305-AF9F-4194-A5B8-E68C847A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593" y="1879897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F14FF2-DC55-4AD5-98A5-29252D958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598" y="1879763"/>
            <a:ext cx="681003" cy="6810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F7C670-61F7-4D76-A844-88DDA44EBD76}"/>
              </a:ext>
            </a:extLst>
          </p:cNvPr>
          <p:cNvSpPr txBox="1"/>
          <p:nvPr/>
        </p:nvSpPr>
        <p:spPr>
          <a:xfrm>
            <a:off x="8121926" y="1694821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AB276E-09C3-4E49-A4D7-75C74E485178}"/>
              </a:ext>
            </a:extLst>
          </p:cNvPr>
          <p:cNvSpPr txBox="1"/>
          <p:nvPr/>
        </p:nvSpPr>
        <p:spPr>
          <a:xfrm>
            <a:off x="10006763" y="1694821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F79984-22B1-40F0-A2AA-504C0E75360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0476099" y="1324635"/>
            <a:ext cx="1" cy="55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01E6CC-9348-4FBF-9CEA-903C4F2738C4}"/>
              </a:ext>
            </a:extLst>
          </p:cNvPr>
          <p:cNvCxnSpPr>
            <a:stCxn id="6" idx="3"/>
          </p:cNvCxnSpPr>
          <p:nvPr/>
        </p:nvCxnSpPr>
        <p:spPr>
          <a:xfrm flipV="1">
            <a:off x="10816601" y="2220264"/>
            <a:ext cx="65596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45C4B7-51A3-4F69-8003-04FED0FE205A}"/>
              </a:ext>
            </a:extLst>
          </p:cNvPr>
          <p:cNvCxnSpPr/>
          <p:nvPr/>
        </p:nvCxnSpPr>
        <p:spPr>
          <a:xfrm flipH="1">
            <a:off x="9014596" y="2052768"/>
            <a:ext cx="1121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95D476-8DE9-499B-850A-B74360609244}"/>
              </a:ext>
            </a:extLst>
          </p:cNvPr>
          <p:cNvCxnSpPr>
            <a:cxnSpLocks/>
          </p:cNvCxnSpPr>
          <p:nvPr/>
        </p:nvCxnSpPr>
        <p:spPr>
          <a:xfrm>
            <a:off x="9014596" y="2391435"/>
            <a:ext cx="11210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EA43AA-D9AA-4207-B189-68A57B8C0ECB}"/>
              </a:ext>
            </a:extLst>
          </p:cNvPr>
          <p:cNvCxnSpPr>
            <a:stCxn id="6" idx="2"/>
          </p:cNvCxnSpPr>
          <p:nvPr/>
        </p:nvCxnSpPr>
        <p:spPr>
          <a:xfrm flipH="1">
            <a:off x="10476099" y="2560766"/>
            <a:ext cx="1" cy="541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686B80-A34B-48C0-83D9-1E9921643A6C}"/>
                  </a:ext>
                </a:extLst>
              </p:cNvPr>
              <p:cNvSpPr txBox="1"/>
              <p:nvPr/>
            </p:nvSpPr>
            <p:spPr>
              <a:xfrm>
                <a:off x="10476099" y="1405639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686B80-A34B-48C0-83D9-1E992164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99" y="1405639"/>
                <a:ext cx="560346" cy="393121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51B93-2B0C-47A3-B50A-C7C2B0BC6DF7}"/>
                  </a:ext>
                </a:extLst>
              </p:cNvPr>
              <p:cNvSpPr txBox="1"/>
              <p:nvPr/>
            </p:nvSpPr>
            <p:spPr>
              <a:xfrm>
                <a:off x="10476099" y="2635139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51B93-2B0C-47A3-B50A-C7C2B0BC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99" y="2635139"/>
                <a:ext cx="560346" cy="393121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F55298-A897-401F-954E-2DC1B750F965}"/>
                  </a:ext>
                </a:extLst>
              </p:cNvPr>
              <p:cNvSpPr txBox="1"/>
              <p:nvPr/>
            </p:nvSpPr>
            <p:spPr>
              <a:xfrm>
                <a:off x="10875550" y="1812951"/>
                <a:ext cx="560345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F55298-A897-401F-954E-2DC1B750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550" y="1812951"/>
                <a:ext cx="560345" cy="394403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D33AC2-E1C2-4686-9696-D654E4D4B51D}"/>
                  </a:ext>
                </a:extLst>
              </p:cNvPr>
              <p:cNvSpPr txBox="1"/>
              <p:nvPr/>
            </p:nvSpPr>
            <p:spPr>
              <a:xfrm>
                <a:off x="9294924" y="1655586"/>
                <a:ext cx="56034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D33AC2-E1C2-4686-9696-D654E4D4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24" y="1655586"/>
                <a:ext cx="560345" cy="393121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3B5D72-8ADA-4779-9435-22B87A92D076}"/>
                  </a:ext>
                </a:extLst>
              </p:cNvPr>
              <p:cNvSpPr txBox="1"/>
              <p:nvPr/>
            </p:nvSpPr>
            <p:spPr>
              <a:xfrm>
                <a:off x="9294923" y="2364205"/>
                <a:ext cx="564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3B5D72-8ADA-4779-9435-22B87A92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23" y="2364205"/>
                <a:ext cx="564835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1A064A34-BB58-4483-A17E-2F80E5E6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592" y="3069711"/>
            <a:ext cx="681003" cy="68100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5C80F52-3670-40EC-97D7-5B7D7B563437}"/>
              </a:ext>
            </a:extLst>
          </p:cNvPr>
          <p:cNvSpPr txBox="1"/>
          <p:nvPr/>
        </p:nvSpPr>
        <p:spPr>
          <a:xfrm>
            <a:off x="8134666" y="2897967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EEA4FF-8E07-4E15-B2DB-7226B55FDB77}"/>
              </a:ext>
            </a:extLst>
          </p:cNvPr>
          <p:cNvCxnSpPr>
            <a:stCxn id="5" idx="2"/>
            <a:endCxn id="32" idx="0"/>
          </p:cNvCxnSpPr>
          <p:nvPr/>
        </p:nvCxnSpPr>
        <p:spPr>
          <a:xfrm flipH="1">
            <a:off x="8674094" y="2560900"/>
            <a:ext cx="1" cy="50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FAEEBBF-04D3-418F-8579-5403DBFA9384}"/>
              </a:ext>
            </a:extLst>
          </p:cNvPr>
          <p:cNvCxnSpPr>
            <a:cxnSpLocks/>
          </p:cNvCxnSpPr>
          <p:nvPr/>
        </p:nvCxnSpPr>
        <p:spPr>
          <a:xfrm>
            <a:off x="9938874" y="3534094"/>
            <a:ext cx="39344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F226F3F-5786-402D-AE24-8862953E324A}"/>
              </a:ext>
            </a:extLst>
          </p:cNvPr>
          <p:cNvSpPr txBox="1"/>
          <p:nvPr/>
        </p:nvSpPr>
        <p:spPr>
          <a:xfrm>
            <a:off x="10255201" y="32109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根据位置得出</a:t>
            </a:r>
            <a:endParaRPr lang="en-US" altLang="zh-CN" dirty="0"/>
          </a:p>
          <a:p>
            <a:r>
              <a:rPr lang="zh-CN" altLang="en-US" dirty="0"/>
              <a:t>的可选方向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A37476-204F-4034-A373-1858C9BABB00}"/>
              </a:ext>
            </a:extLst>
          </p:cNvPr>
          <p:cNvSpPr txBox="1"/>
          <p:nvPr/>
        </p:nvSpPr>
        <p:spPr>
          <a:xfrm>
            <a:off x="3250548" y="4136152"/>
            <a:ext cx="42988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</a:t>
            </a:r>
          </a:p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概率选择负载等级低的卫星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概率选择负载等级高的卫星 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概率选择负载等级低的卫星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概率选择负载等级高的卫星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93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1450010"/>
            <a:ext cx="8866293" cy="2256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引用了</a:t>
            </a:r>
            <a:r>
              <a:rPr lang="en-US" altLang="zh-CN" sz="4400" b="1" dirty="0"/>
              <a:t>ELB</a:t>
            </a:r>
            <a:r>
              <a:rPr lang="zh-CN" altLang="en-US" sz="4400" b="1" dirty="0"/>
              <a:t>的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篇文献</a:t>
            </a:r>
            <a:r>
              <a:rPr lang="en-US" altLang="zh-CN" sz="4400" b="1" dirty="0"/>
              <a:t>:</a:t>
            </a:r>
          </a:p>
          <a:p>
            <a:r>
              <a:rPr lang="en-US" altLang="zh-CN" sz="4400" b="1" dirty="0"/>
              <a:t>ALBR &amp; TLR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ALBR</a:t>
            </a:r>
            <a:r>
              <a:rPr lang="en-US" altLang="zh-CN" dirty="0"/>
              <a:t>: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Agent-based load balancing routing for LEO satellite networks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TLR:</a:t>
            </a:r>
            <a:r>
              <a:rPr lang="zh-CN" altLang="en-US" dirty="0"/>
              <a:t> </a:t>
            </a:r>
            <a:r>
              <a:rPr lang="en-US" altLang="zh-CN" dirty="0"/>
              <a:t>A Traffic-Light-Based Intelligent Routing Strategy for NGEO Satellite IP Networks</a:t>
            </a:r>
          </a:p>
          <a:p>
            <a:pPr lvl="1"/>
            <a:r>
              <a:rPr lang="en-US" altLang="zh-CN" dirty="0"/>
              <a:t>an improvement of ELB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85F2BA5F-5391-41FB-ABDB-EE0EDFEC23F7}"/>
              </a:ext>
            </a:extLst>
          </p:cNvPr>
          <p:cNvGraphicFramePr>
            <a:graphicFrameLocks noGrp="1"/>
          </p:cNvGraphicFramePr>
          <p:nvPr/>
        </p:nvGraphicFramePr>
        <p:xfrm>
          <a:off x="1145675" y="2148441"/>
          <a:ext cx="990065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53331"/>
            <a:ext cx="11241156" cy="4351338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/>
              <a:t>ELB</a:t>
            </a:r>
          </a:p>
          <a:p>
            <a:pPr lvl="1">
              <a:lnSpc>
                <a:spcPct val="60000"/>
              </a:lnSpc>
            </a:pPr>
            <a:r>
              <a:rPr lang="en-US" altLang="zh-CN" dirty="0"/>
              <a:t>when a satellite is congested, it informs its neighbors to reroute</a:t>
            </a:r>
          </a:p>
          <a:p>
            <a:pPr lvl="1">
              <a:lnSpc>
                <a:spcPct val="60000"/>
              </a:lnSpc>
            </a:pPr>
            <a:r>
              <a:rPr lang="en-US" altLang="zh-CN" b="1" dirty="0"/>
              <a:t>three states</a:t>
            </a:r>
            <a:r>
              <a:rPr lang="en-US" altLang="zh-CN" dirty="0"/>
              <a:t> of a certain satellite A: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50F71-CAB9-4A81-8709-FA5C811D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4" y="503501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C723C-E2F0-423E-B0D8-B3014A45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4028164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27EF32-9690-4CEE-8778-5B2A1FEB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6F58E-1E9F-4A33-8D87-4204F2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035012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65E9E1-754C-4E3E-8704-C4062A2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5032903"/>
            <a:ext cx="681003" cy="6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B54B2-86A9-4E02-A890-5C7D85C5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4028164"/>
            <a:ext cx="681003" cy="681003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CEE53FA-3242-4E48-9326-FD4233ABEC11}"/>
              </a:ext>
            </a:extLst>
          </p:cNvPr>
          <p:cNvSpPr/>
          <p:nvPr/>
        </p:nvSpPr>
        <p:spPr>
          <a:xfrm>
            <a:off x="4278649" y="516476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A0154-F802-48F6-A322-42D11302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4026055"/>
            <a:ext cx="681003" cy="681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88457C-2083-4768-B8E7-EB2BD1FD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632EB2-600D-422F-A657-F8B647F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5AC6F-8930-4EC4-A8CE-1B04E191086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2349396" y="4709167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96955D-3845-4503-9E83-76048D61EEB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689897" y="4368666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549DAD-F999-4043-BEE4-BB0A435A48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58831" y="4366557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1CBB43-8C6A-434A-BBCE-1BE4BF1C5CC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012999" y="4707058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5EEA94-7E38-4672-ADDE-7F43DD6495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53500" y="5373405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AB7B54-17DE-40D5-ABFD-7C138F20810E}"/>
              </a:ext>
            </a:extLst>
          </p:cNvPr>
          <p:cNvCxnSpPr>
            <a:endCxn id="9" idx="1"/>
          </p:cNvCxnSpPr>
          <p:nvPr/>
        </p:nvCxnSpPr>
        <p:spPr>
          <a:xfrm>
            <a:off x="1221638" y="5375513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0C0304-B6E1-4F97-94C4-98413C973C4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689897" y="5375514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4FD414-1131-48D9-B14F-88D66C660E2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958827" y="5373405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8BCFBE-325B-435E-B930-61FB2742FDD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618326" y="4709167"/>
            <a:ext cx="4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B1121E-73B7-4168-A754-5FAB8A687588}"/>
              </a:ext>
            </a:extLst>
          </p:cNvPr>
          <p:cNvCxnSpPr/>
          <p:nvPr/>
        </p:nvCxnSpPr>
        <p:spPr>
          <a:xfrm flipH="1">
            <a:off x="2642791" y="5232477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345A92-61A0-46AA-A959-65BBD805AA5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618326" y="5716015"/>
            <a:ext cx="1" cy="28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3E305E-7201-42F2-A6E9-ED7E5C08E0CF}"/>
              </a:ext>
            </a:extLst>
          </p:cNvPr>
          <p:cNvCxnSpPr/>
          <p:nvPr/>
        </p:nvCxnSpPr>
        <p:spPr>
          <a:xfrm>
            <a:off x="4958827" y="5223053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7CFA9D-2D36-4D61-9160-24C783863015}"/>
              </a:ext>
            </a:extLst>
          </p:cNvPr>
          <p:cNvCxnSpPr>
            <a:cxnSpLocks/>
          </p:cNvCxnSpPr>
          <p:nvPr/>
        </p:nvCxnSpPr>
        <p:spPr>
          <a:xfrm flipV="1">
            <a:off x="8663315" y="5083891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67FE75-3957-413E-B431-86D49B3138F1}"/>
              </a:ext>
            </a:extLst>
          </p:cNvPr>
          <p:cNvCxnSpPr>
            <a:cxnSpLocks/>
          </p:cNvCxnSpPr>
          <p:nvPr/>
        </p:nvCxnSpPr>
        <p:spPr>
          <a:xfrm>
            <a:off x="8663315" y="5352659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CDA29D2-CAAF-4283-A121-884E7CB20C97}"/>
              </a:ext>
            </a:extLst>
          </p:cNvPr>
          <p:cNvCxnSpPr>
            <a:cxnSpLocks/>
          </p:cNvCxnSpPr>
          <p:nvPr/>
        </p:nvCxnSpPr>
        <p:spPr>
          <a:xfrm>
            <a:off x="8674555" y="5632532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F2273-08AB-4B5E-96C5-6B0ECCEDD8E1}"/>
              </a:ext>
            </a:extLst>
          </p:cNvPr>
          <p:cNvSpPr txBox="1"/>
          <p:nvPr/>
        </p:nvSpPr>
        <p:spPr>
          <a:xfrm>
            <a:off x="9038924" y="4878669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2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REFWA</a:t>
            </a:r>
            <a:r>
              <a:rPr lang="en-US" altLang="zh-CN" dirty="0"/>
              <a:t>: Fair Congestion Control by Adjusting TCP Window Size</a:t>
            </a:r>
          </a:p>
          <a:p>
            <a:endParaRPr lang="en-US" altLang="zh-CN" dirty="0"/>
          </a:p>
          <a:p>
            <a:r>
              <a:rPr lang="en-US" altLang="zh-CN" dirty="0"/>
              <a:t>Congestion Control by Informing Neighbor Satellite to Reroute</a:t>
            </a:r>
          </a:p>
          <a:p>
            <a:pPr lvl="1"/>
            <a:r>
              <a:rPr lang="en-US" altLang="zh-CN" b="1" dirty="0"/>
              <a:t>ELB</a:t>
            </a:r>
            <a:r>
              <a:rPr lang="en-US" altLang="zh-CN" dirty="0"/>
              <a:t>: Routing-table-based Rerouting</a:t>
            </a:r>
            <a:endParaRPr lang="en-US" altLang="zh-CN" b="1" dirty="0"/>
          </a:p>
          <a:p>
            <a:pPr lvl="1"/>
            <a:r>
              <a:rPr lang="en-US" altLang="zh-CN" b="1" dirty="0"/>
              <a:t>PAR </a:t>
            </a:r>
            <a:r>
              <a:rPr lang="en-US" altLang="zh-CN" dirty="0"/>
              <a:t>&amp; </a:t>
            </a:r>
            <a:r>
              <a:rPr lang="en-US" altLang="zh-CN" b="1" dirty="0"/>
              <a:t>DRNL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Latitude-and-longitude-based Rerouting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C79B-D6F6-4909-8FAA-CAE974C3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(1/5)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F7458-93FB-4A4A-8BB5-191BC36F0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45152"/>
                <a:ext cx="11241156" cy="56128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drawbacks of ELB:</a:t>
                </a:r>
              </a:p>
              <a:p>
                <a:pPr lvl="1"/>
                <a:r>
                  <a:rPr lang="en-US" altLang="zh-CN" dirty="0"/>
                  <a:t>only use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local</a:t>
                </a:r>
                <a:r>
                  <a:rPr lang="en-US" altLang="zh-CN" dirty="0"/>
                  <a:t> traffic information, which might not reflect the entire traffic load distribution</a:t>
                </a:r>
              </a:p>
              <a:p>
                <a:pPr lvl="1"/>
                <a:r>
                  <a:rPr lang="en-US" altLang="zh-CN" dirty="0"/>
                  <a:t>not safe from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signaling congestion</a:t>
                </a:r>
                <a:r>
                  <a:rPr lang="en-US" altLang="zh-CN" dirty="0"/>
                  <a:t> due to feedback packets</a:t>
                </a:r>
              </a:p>
              <a:p>
                <a:r>
                  <a:rPr lang="en-US" altLang="zh-CN" dirty="0"/>
                  <a:t>key concepts of ALBR</a:t>
                </a:r>
              </a:p>
              <a:p>
                <a:pPr lvl="1"/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AdvGulliv-R"/>
                  </a:rPr>
                  <a:t>Agent-based load balancing routing for LEO satellite networks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each satellite has one:</a:t>
                </a:r>
              </a:p>
              <a:p>
                <a:pPr lvl="2"/>
                <a:r>
                  <a:rPr lang="en-US" altLang="zh-CN" b="1" dirty="0"/>
                  <a:t>network cost model</a:t>
                </a:r>
                <a:r>
                  <a:rPr lang="en-US" altLang="zh-CN" dirty="0"/>
                  <a:t>: the statistic cost to different destination satellites</a:t>
                </a:r>
              </a:p>
              <a:p>
                <a:pPr lvl="2"/>
                <a:r>
                  <a:rPr lang="en-US" altLang="zh-CN" b="1" dirty="0"/>
                  <a:t>routing table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altLang="zh-CN" dirty="0"/>
                  <a:t> of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 </a:t>
                </a:r>
                <a:r>
                  <a:rPr lang="en-US" altLang="zh-CN" dirty="0"/>
                  <a:t>selecting neighbor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altLang="zh-CN" dirty="0"/>
                  <a:t> as next hop for destination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lang="en-US" altLang="zh-CN" b="1" dirty="0"/>
              </a:p>
              <a:p>
                <a:pPr lvl="2"/>
                <a:r>
                  <a:rPr lang="en-US" altLang="zh-CN" b="1" dirty="0"/>
                  <a:t>stationary agent</a:t>
                </a:r>
                <a:r>
                  <a:rPr lang="en-US" altLang="zh-CN" dirty="0"/>
                  <a:t>: calculate ISL cost &amp; update routing items</a:t>
                </a:r>
              </a:p>
              <a:p>
                <a:pPr lvl="1"/>
                <a:r>
                  <a:rPr lang="en-US" altLang="zh-CN" dirty="0"/>
                  <a:t>stationary agent launches mobile agent at regular intervals</a:t>
                </a:r>
              </a:p>
              <a:p>
                <a:pPr lvl="2"/>
                <a:r>
                  <a:rPr lang="en-US" altLang="zh-CN" b="1" dirty="0"/>
                  <a:t>mobile agent</a:t>
                </a:r>
                <a:r>
                  <a:rPr lang="en-US" altLang="zh-CN" dirty="0"/>
                  <a:t>: migrate autonomously &amp; gather passing satellites’ latitude/ISL cost...... to get global information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F7458-93FB-4A4A-8BB5-191BC36F0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45152"/>
                <a:ext cx="11241156" cy="5612848"/>
              </a:xfrm>
              <a:blipFill>
                <a:blip r:embed="rId2"/>
                <a:stretch>
                  <a:fillRect l="-976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BD093-EE80-49B0-98F3-5225AAF6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629F-42A6-4163-93E1-D8C4772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(2/5)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</p:spPr>
            <p:txBody>
              <a:bodyPr/>
              <a:lstStyle/>
              <a:p>
                <a:r>
                  <a:rPr lang="en-US" altLang="zh-CN" dirty="0"/>
                  <a:t>calculating </a:t>
                </a:r>
                <a:r>
                  <a:rPr lang="en-US" altLang="zh-CN" b="1" dirty="0"/>
                  <a:t>ISL cost</a:t>
                </a:r>
                <a:r>
                  <a:rPr lang="en-US" altLang="zh-CN" dirty="0"/>
                  <a:t> at each time interval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𝑃𝐷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𝑃𝐷</m:t>
                    </m:r>
                  </m:oMath>
                </a14:m>
                <a:r>
                  <a:rPr lang="en-US" altLang="zh-CN" dirty="0"/>
                  <a:t>: propagation delay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queueing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𝑎𝑣𝑔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r>
                  <a:rPr lang="en-US" altLang="zh-CN" dirty="0"/>
                  <a:t>: mean number of packets in a queue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altLang="zh-CN" dirty="0"/>
                  <a:t>:  average packet size      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link capacity (delay-bandwidth product)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𝐼𝑆𝐿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𝐼𝑆𝐿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𝐼𝑆𝐿</m:t>
                        </m:r>
                      </m:sub>
                    </m:sSub>
                  </m:oMath>
                </a14:m>
                <a:r>
                  <a:rPr lang="en-US" altLang="zh-CN" dirty="0"/>
                  <a:t>: mean ISL utilization, calculated through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exponential forgetting function</a:t>
                </a:r>
              </a:p>
              <a:p>
                <a:pPr lvl="2"/>
                <a:r>
                  <a:rPr lang="en-US" altLang="zh-CN" dirty="0"/>
                  <a:t>this equation is got out of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M/M/1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queueing model </a:t>
                </a:r>
                <a:r>
                  <a:rPr lang="en-US" altLang="zh-CN" dirty="0">
                    <a:ea typeface="Cambria Math" panose="02040503050406030204" pitchFamily="18" charset="0"/>
                  </a:rPr>
                  <a:t>(assume packet arrivals and service are Poisson process)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  <a:blipFill>
                <a:blip r:embed="rId2"/>
                <a:stretch>
                  <a:fillRect l="-976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DC53A-938F-45A1-8F76-38B10F77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629F-42A6-4163-93E1-D8C4772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(3/5)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</p:spPr>
            <p:txBody>
              <a:bodyPr/>
              <a:lstStyle/>
              <a:p>
                <a:r>
                  <a:rPr lang="en-US" altLang="zh-CN" dirty="0"/>
                  <a:t>calculating </a:t>
                </a:r>
                <a:r>
                  <a:rPr lang="en-US" altLang="zh-CN" b="1" dirty="0"/>
                  <a:t>path cost</a:t>
                </a:r>
                <a:r>
                  <a:rPr lang="en-US" altLang="zh-CN" dirty="0"/>
                  <a:t> at each time interval</a:t>
                </a:r>
              </a:p>
              <a:p>
                <a:pPr lvl="1"/>
                <a:r>
                  <a:rPr lang="en-US" altLang="zh-CN" dirty="0"/>
                  <a:t>path cost is made up of many ISL costs</a:t>
                </a:r>
              </a:p>
              <a:p>
                <a:pPr lvl="1"/>
                <a:r>
                  <a:rPr lang="en-US" altLang="zh-CN" sz="24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for a path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→...→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𝑃𝑎𝑡h𝑐𝑜𝑠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𝐼𝑆𝐿𝑐𝑜𝑠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𝐼𝑆𝐿𝑐𝑜𝑠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𝐼𝑆𝐿𝑐𝑜𝑠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: low latitude of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</a:t>
                </a:r>
                <a:r>
                  <a:rPr lang="en-US" altLang="zh-CN" dirty="0">
                    <a:ea typeface="Cambria Math" panose="02040503050406030204" pitchFamily="18" charset="0"/>
                  </a:rPr>
                  <a:t> tends to serve more users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</a:t>
                </a:r>
                <a:r>
                  <a:rPr lang="en-US" altLang="zh-CN" dirty="0">
                    <a:ea typeface="Cambria Math" panose="02040503050406030204" pitchFamily="18" charset="0"/>
                  </a:rPr>
                  <a:t> more traffic load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needs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adjustment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𝑙𝑎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|/90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0&lt;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&lt;50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−|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𝑙𝑎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|/90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most hot spots (traffic load) are within the scope of 50°N due to population distribution</a:t>
                </a:r>
              </a:p>
              <a:p>
                <a:pPr lvl="3"/>
                <a:r>
                  <a:rPr lang="en-US" altLang="zh-CN" b="1" dirty="0">
                    <a:solidFill>
                      <a:srgbClr val="FF0000"/>
                    </a:solidFill>
                  </a:rPr>
                  <a:t>why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sSub>
                          <m:sSubPr>
                            <m:ctrlPr>
                              <a:rPr lang="zh-CN" altLang="zh-CN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  <a:blipFill>
                <a:blip r:embed="rId3"/>
                <a:stretch>
                  <a:fillRect l="-976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DC53A-938F-45A1-8F76-38B10F77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AEB-C4AF-48D7-A014-6DB93DB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(4/5)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141694"/>
                <a:ext cx="11241156" cy="4351338"/>
              </a:xfrm>
            </p:spPr>
            <p:txBody>
              <a:bodyPr/>
              <a:lstStyle/>
              <a:p>
                <a:r>
                  <a:rPr lang="en-US" altLang="zh-CN" dirty="0"/>
                  <a:t>ALBR description</a:t>
                </a:r>
              </a:p>
              <a:p>
                <a:pPr lvl="1"/>
                <a:r>
                  <a:rPr lang="en-US" altLang="zh-CN" dirty="0"/>
                  <a:t>at regular intervals, from each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a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forward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 is launched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has max hop,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is randomly selected</a:t>
                </a:r>
              </a:p>
              <a:p>
                <a:pPr lvl="2"/>
                <a:r>
                  <a:rPr lang="en-US" altLang="zh-CN" dirty="0"/>
                  <a:t>in order to discover a path &amp; investigate the load status of the network</a:t>
                </a:r>
              </a:p>
              <a:p>
                <a:pPr lvl="2"/>
                <a:r>
                  <a:rPr lang="en-US" altLang="zh-CN" dirty="0"/>
                  <a:t>use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high-priority queues</a:t>
                </a:r>
              </a:p>
              <a:p>
                <a:pPr lvl="1"/>
                <a:r>
                  <a:rPr lang="en-US" altLang="zh-CN" dirty="0"/>
                  <a:t>at each intermediate satellite: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keeps memory of its path and the traffic conditions found </a:t>
                </a:r>
              </a:p>
              <a:p>
                <a:pPr lvl="2"/>
                <a:r>
                  <a:rPr lang="en-US" altLang="zh-CN" dirty="0"/>
                  <a:t>choose next hop based on routing table &amp;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roulette wheel selection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141694"/>
                <a:ext cx="11241156" cy="4351338"/>
              </a:xfrm>
              <a:blipFill>
                <a:blip r:embed="rId2"/>
                <a:stretch>
                  <a:fillRect l="-976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4EF2C-C3CD-4952-9E05-9771C9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05046-9A8E-4B30-87E5-DB95C643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075806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D1E58-3FEF-4014-AE47-5AAF1D97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924" y="5069823"/>
            <a:ext cx="681003" cy="68100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D4C8D5-B99E-4AA4-B6E7-ACBBBC8F18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62404" y="5410325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832B858-EBB5-47EE-B7B5-85B42BAD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47" y="5069823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1378B2-326B-47D5-A77E-DAF786A2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970" y="5069823"/>
            <a:ext cx="681003" cy="68100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F76A2-0289-4565-B23E-E44E059733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573450" y="5410325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279EC33-1D4E-4E1E-A67A-E8EF0023818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917927" y="5410325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41B8B31-2B54-4241-A2F9-ADE8DD9F2A02}"/>
              </a:ext>
            </a:extLst>
          </p:cNvPr>
          <p:cNvSpPr/>
          <p:nvPr/>
        </p:nvSpPr>
        <p:spPr>
          <a:xfrm>
            <a:off x="6200780" y="4896741"/>
            <a:ext cx="359643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D725DF-A9A1-4976-9A63-D7DD56463E02}"/>
              </a:ext>
            </a:extLst>
          </p:cNvPr>
          <p:cNvCxnSpPr>
            <a:cxnSpLocks/>
          </p:cNvCxnSpPr>
          <p:nvPr/>
        </p:nvCxnSpPr>
        <p:spPr>
          <a:xfrm flipV="1">
            <a:off x="4262404" y="506982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EDB55D-9BC9-468D-8A7B-ECA935DA82D6}"/>
              </a:ext>
            </a:extLst>
          </p:cNvPr>
          <p:cNvCxnSpPr>
            <a:cxnSpLocks/>
          </p:cNvCxnSpPr>
          <p:nvPr/>
        </p:nvCxnSpPr>
        <p:spPr>
          <a:xfrm flipV="1">
            <a:off x="7590406" y="507243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6E9420-6F5D-4668-B23F-FEDFB529A0B1}"/>
              </a:ext>
            </a:extLst>
          </p:cNvPr>
          <p:cNvSpPr txBox="1"/>
          <p:nvPr/>
        </p:nvSpPr>
        <p:spPr>
          <a:xfrm>
            <a:off x="3581401" y="4856328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B5BA04-5108-4D11-AA67-5DD135F59647}"/>
              </a:ext>
            </a:extLst>
          </p:cNvPr>
          <p:cNvSpPr txBox="1"/>
          <p:nvPr/>
        </p:nvSpPr>
        <p:spPr>
          <a:xfrm>
            <a:off x="8648244" y="4855107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8D4993F5-E70A-4C7E-ACD9-A84EB892B859}"/>
              </a:ext>
            </a:extLst>
          </p:cNvPr>
          <p:cNvSpPr/>
          <p:nvPr/>
        </p:nvSpPr>
        <p:spPr>
          <a:xfrm>
            <a:off x="9290622" y="5033686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63D459-0887-4333-AC63-15005232F1DC}"/>
              </a:ext>
            </a:extLst>
          </p:cNvPr>
          <p:cNvSpPr txBox="1"/>
          <p:nvPr/>
        </p:nvSpPr>
        <p:spPr>
          <a:xfrm>
            <a:off x="5806738" y="4436315"/>
            <a:ext cx="1196896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dirty="0"/>
              <a:t>forward agent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5150-5726-4B6E-A89A-434D4036A2D1}"/>
              </a:ext>
            </a:extLst>
          </p:cNvPr>
          <p:cNvCxnSpPr/>
          <p:nvPr/>
        </p:nvCxnSpPr>
        <p:spPr>
          <a:xfrm flipH="1">
            <a:off x="7573450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BE8750-E6BF-4016-85C2-BF8E673B6401}"/>
              </a:ext>
            </a:extLst>
          </p:cNvPr>
          <p:cNvCxnSpPr/>
          <p:nvPr/>
        </p:nvCxnSpPr>
        <p:spPr>
          <a:xfrm flipH="1">
            <a:off x="5934935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AAA77B-6DFA-4377-9353-4A458D8A2AF6}"/>
              </a:ext>
            </a:extLst>
          </p:cNvPr>
          <p:cNvCxnSpPr/>
          <p:nvPr/>
        </p:nvCxnSpPr>
        <p:spPr>
          <a:xfrm flipH="1">
            <a:off x="4262404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55D135-8571-4BA7-8AC6-AC68D2F0D751}"/>
              </a:ext>
            </a:extLst>
          </p:cNvPr>
          <p:cNvSpPr txBox="1"/>
          <p:nvPr/>
        </p:nvSpPr>
        <p:spPr>
          <a:xfrm>
            <a:off x="7472049" y="5848994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backward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AEB-C4AF-48D7-A014-6DB93DB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(5/5)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ALBR description</a:t>
                </a:r>
              </a:p>
              <a:p>
                <a:pPr lvl="1"/>
                <a:r>
                  <a:rPr lang="en-US" altLang="zh-CN" dirty="0"/>
                  <a:t>on reaching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forward agent turns into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backward agent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migrates back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exactly along the same path</a:t>
                </a:r>
                <a:r>
                  <a:rPr lang="en-US" altLang="zh-CN" dirty="0">
                    <a:ea typeface="Cambria Math" panose="02040503050406030204" pitchFamily="18" charset="0"/>
                  </a:rPr>
                  <a:t> as its corresponding forward agent</a:t>
                </a:r>
              </a:p>
              <a:p>
                <a:pPr lvl="3"/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what if topology changes?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use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high-priority queues 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interact with stationary agent on intermediate satellites, make them 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update</a:t>
                </a:r>
                <a:r>
                  <a:rPr lang="en-US" altLang="zh-CN" dirty="0">
                    <a:ea typeface="Cambria Math" panose="02040503050406030204" pitchFamily="18" charset="0"/>
                  </a:rPr>
                  <a:t> their cost model &amp; routing table</a:t>
                </a:r>
              </a:p>
              <a:p>
                <a:pPr lvl="2"/>
                <a:r>
                  <a:rPr lang="en-US" altLang="zh-CN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updating process: may be a little sophisticated, mostly according to aging mechanism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403" r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4EF2C-C3CD-4952-9E05-9771C9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05046-9A8E-4B30-87E5-DB95C643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06" y="4717737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D1E58-3FEF-4014-AE47-5AAF1D97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29" y="4711754"/>
            <a:ext cx="681003" cy="68100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D4C8D5-B99E-4AA4-B6E7-ACBBBC8F18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97709" y="5052256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832B858-EBB5-47EE-B7B5-85B42BAD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52" y="4711754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1378B2-326B-47D5-A77E-DAF786A2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75" y="4711754"/>
            <a:ext cx="681003" cy="68100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F76A2-0289-4565-B23E-E44E059733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308755" y="505225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279EC33-1D4E-4E1E-A67A-E8EF0023818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653232" y="505225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41B8B31-2B54-4241-A2F9-ADE8DD9F2A02}"/>
              </a:ext>
            </a:extLst>
          </p:cNvPr>
          <p:cNvSpPr/>
          <p:nvPr/>
        </p:nvSpPr>
        <p:spPr>
          <a:xfrm>
            <a:off x="5951562" y="5260667"/>
            <a:ext cx="359643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D725DF-A9A1-4976-9A63-D7DD56463E02}"/>
              </a:ext>
            </a:extLst>
          </p:cNvPr>
          <p:cNvCxnSpPr>
            <a:cxnSpLocks/>
          </p:cNvCxnSpPr>
          <p:nvPr/>
        </p:nvCxnSpPr>
        <p:spPr>
          <a:xfrm flipV="1">
            <a:off x="3997709" y="471175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EDB55D-9BC9-468D-8A7B-ECA935DA82D6}"/>
              </a:ext>
            </a:extLst>
          </p:cNvPr>
          <p:cNvCxnSpPr>
            <a:cxnSpLocks/>
          </p:cNvCxnSpPr>
          <p:nvPr/>
        </p:nvCxnSpPr>
        <p:spPr>
          <a:xfrm flipV="1">
            <a:off x="7325711" y="471436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6E9420-6F5D-4668-B23F-FEDFB529A0B1}"/>
              </a:ext>
            </a:extLst>
          </p:cNvPr>
          <p:cNvSpPr txBox="1"/>
          <p:nvPr/>
        </p:nvSpPr>
        <p:spPr>
          <a:xfrm>
            <a:off x="3316706" y="4498259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B5BA04-5108-4D11-AA67-5DD135F59647}"/>
              </a:ext>
            </a:extLst>
          </p:cNvPr>
          <p:cNvSpPr txBox="1"/>
          <p:nvPr/>
        </p:nvSpPr>
        <p:spPr>
          <a:xfrm>
            <a:off x="8383549" y="4497038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8D4993F5-E70A-4C7E-ACD9-A84EB892B859}"/>
              </a:ext>
            </a:extLst>
          </p:cNvPr>
          <p:cNvSpPr/>
          <p:nvPr/>
        </p:nvSpPr>
        <p:spPr>
          <a:xfrm>
            <a:off x="9025927" y="4675617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63D459-0887-4333-AC63-15005232F1DC}"/>
              </a:ext>
            </a:extLst>
          </p:cNvPr>
          <p:cNvSpPr txBox="1"/>
          <p:nvPr/>
        </p:nvSpPr>
        <p:spPr>
          <a:xfrm>
            <a:off x="5550522" y="5670695"/>
            <a:ext cx="1196896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dirty="0"/>
              <a:t>backward agent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5150-5726-4B6E-A89A-434D4036A2D1}"/>
              </a:ext>
            </a:extLst>
          </p:cNvPr>
          <p:cNvCxnSpPr/>
          <p:nvPr/>
        </p:nvCxnSpPr>
        <p:spPr>
          <a:xfrm flipH="1">
            <a:off x="7308755" y="548053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AAA77B-6DFA-4377-9353-4A458D8A2AF6}"/>
              </a:ext>
            </a:extLst>
          </p:cNvPr>
          <p:cNvCxnSpPr/>
          <p:nvPr/>
        </p:nvCxnSpPr>
        <p:spPr>
          <a:xfrm flipH="1">
            <a:off x="3997709" y="548053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55D135-8571-4BA7-8AC6-AC68D2F0D751}"/>
              </a:ext>
            </a:extLst>
          </p:cNvPr>
          <p:cNvSpPr txBox="1"/>
          <p:nvPr/>
        </p:nvSpPr>
        <p:spPr>
          <a:xfrm>
            <a:off x="7207354" y="5490925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backward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EDDF22C-3D73-4AA8-AE1B-77FEB9C41C26}"/>
              </a:ext>
            </a:extLst>
          </p:cNvPr>
          <p:cNvCxnSpPr>
            <a:cxnSpLocks/>
          </p:cNvCxnSpPr>
          <p:nvPr/>
        </p:nvCxnSpPr>
        <p:spPr>
          <a:xfrm flipV="1">
            <a:off x="5649361" y="472298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71DD-B56B-4980-BAFC-C7DAE998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6D660-472F-4DA8-A92A-97AB009B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64134"/>
            <a:ext cx="11241156" cy="5128852"/>
          </a:xfrm>
        </p:spPr>
        <p:txBody>
          <a:bodyPr>
            <a:normAutofit/>
          </a:bodyPr>
          <a:lstStyle/>
          <a:p>
            <a:r>
              <a:rPr lang="en-US" altLang="zh-CN" dirty="0"/>
              <a:t>drawbacks of ELB &amp; key concepts of TLR:</a:t>
            </a:r>
          </a:p>
          <a:p>
            <a:pPr lvl="1"/>
            <a:r>
              <a:rPr lang="en-US" altLang="zh-CN" dirty="0"/>
              <a:t>even if the state of the next hop is “FREE”, some packets may be dropped before they are sent out if the </a:t>
            </a:r>
            <a:r>
              <a:rPr lang="en-US" altLang="zh-CN" b="1" dirty="0">
                <a:solidFill>
                  <a:srgbClr val="FF0000"/>
                </a:solidFill>
              </a:rPr>
              <a:t>current hop is overloaded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satellite needs to know:</a:t>
            </a:r>
          </a:p>
          <a:p>
            <a:pPr lvl="2"/>
            <a:r>
              <a:rPr lang="en-US" altLang="zh-CN" dirty="0"/>
              <a:t>the state of its </a:t>
            </a:r>
            <a:r>
              <a:rPr lang="en-US" altLang="zh-CN" b="1" dirty="0">
                <a:solidFill>
                  <a:srgbClr val="FF0000"/>
                </a:solidFill>
              </a:rPr>
              <a:t>neighbor</a:t>
            </a:r>
            <a:r>
              <a:rPr lang="en-US" altLang="zh-CN" dirty="0"/>
              <a:t> (solved by ELB)</a:t>
            </a:r>
          </a:p>
          <a:p>
            <a:pPr lvl="2"/>
            <a:r>
              <a:rPr lang="en-US" altLang="zh-CN" dirty="0"/>
              <a:t>the congestion state of the </a:t>
            </a:r>
            <a:r>
              <a:rPr lang="en-US" altLang="zh-CN" b="1" dirty="0">
                <a:solidFill>
                  <a:srgbClr val="FF0000"/>
                </a:solidFill>
              </a:rPr>
              <a:t>link</a:t>
            </a:r>
            <a:r>
              <a:rPr lang="en-US" altLang="zh-CN" dirty="0"/>
              <a:t> between them (i.e. its own buffer queue size heading towards a certain neighbor)</a:t>
            </a:r>
          </a:p>
          <a:p>
            <a:pPr lvl="1"/>
            <a:r>
              <a:rPr lang="en-US" altLang="zh-CN" dirty="0"/>
              <a:t>TLR: </a:t>
            </a:r>
            <a:r>
              <a:rPr lang="en-US" altLang="zh-CN" b="1" dirty="0">
                <a:solidFill>
                  <a:srgbClr val="FF0000"/>
                </a:solidFill>
              </a:rPr>
              <a:t>traffic light signals</a:t>
            </a:r>
            <a:r>
              <a:rPr lang="en-US" altLang="zh-CN" b="1" dirty="0"/>
              <a:t> </a:t>
            </a:r>
            <a:r>
              <a:rPr lang="en-US" altLang="zh-CN" dirty="0"/>
              <a:t>of link &amp; neighbor</a:t>
            </a:r>
            <a:endParaRPr lang="en-US" altLang="zh-CN" b="1" dirty="0"/>
          </a:p>
          <a:p>
            <a:pPr lvl="2"/>
            <a:r>
              <a:rPr lang="en-US" altLang="zh-CN" dirty="0"/>
              <a:t>concerns both current &amp; next hop congestion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28676-95E2-466D-93B7-9B9FCD9F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F255E8-FAC8-4652-8DAE-40C1B407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13" y="2506632"/>
            <a:ext cx="681003" cy="68100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57926109-6731-4401-8197-906306C0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75" y="2506632"/>
            <a:ext cx="681003" cy="681003"/>
          </a:xfrm>
          <a:prstGeom prst="rect">
            <a:avLst/>
          </a:prstGeom>
        </p:spPr>
      </p:pic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38F4AD-E347-4CDE-998E-2BA3BC5C7019}"/>
              </a:ext>
            </a:extLst>
          </p:cNvPr>
          <p:cNvCxnSpPr>
            <a:stCxn id="10" idx="3"/>
            <a:endCxn id="75" idx="1"/>
          </p:cNvCxnSpPr>
          <p:nvPr/>
        </p:nvCxnSpPr>
        <p:spPr>
          <a:xfrm>
            <a:off x="5624916" y="2847134"/>
            <a:ext cx="86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203A4CCC-8119-47F5-886F-140F2F3C7F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31" y="2732707"/>
            <a:ext cx="494947" cy="494947"/>
          </a:xfrm>
          <a:prstGeom prst="rect">
            <a:avLst/>
          </a:prstGeom>
        </p:spPr>
      </p:pic>
      <p:sp>
        <p:nvSpPr>
          <p:cNvPr id="81" name="乘号 80">
            <a:extLst>
              <a:ext uri="{FF2B5EF4-FFF2-40B4-BE49-F238E27FC236}">
                <a16:creationId xmlns:a16="http://schemas.microsoft.com/office/drawing/2014/main" id="{1FA7A2E4-BE00-43C6-B5C4-E413ACBC4137}"/>
              </a:ext>
            </a:extLst>
          </p:cNvPr>
          <p:cNvSpPr/>
          <p:nvPr/>
        </p:nvSpPr>
        <p:spPr>
          <a:xfrm>
            <a:off x="5869560" y="2653280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EEE3F1-15C3-4B52-B9E6-66297506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57" y="5437264"/>
            <a:ext cx="513204" cy="513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8F1C95-CC96-40D4-A25C-CB465DC6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83" y="5437264"/>
            <a:ext cx="513204" cy="51320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57BD03-2074-4E65-950D-4F0F1F265D8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297861" y="5693866"/>
            <a:ext cx="5934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9F4424F-938D-4FCB-8D60-468671C50C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0" y="5617494"/>
            <a:ext cx="372992" cy="3729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5625D5-6BC6-4203-82AC-3EA1CAEE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57" y="4418607"/>
            <a:ext cx="513204" cy="51320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DF8893-D6C5-4F39-A2CE-BEECFABF56B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8041259" y="4931811"/>
            <a:ext cx="0" cy="5054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减号 14">
            <a:extLst>
              <a:ext uri="{FF2B5EF4-FFF2-40B4-BE49-F238E27FC236}">
                <a16:creationId xmlns:a16="http://schemas.microsoft.com/office/drawing/2014/main" id="{50EE5D05-E447-4A4D-B7F5-BFA0C5361A92}"/>
              </a:ext>
            </a:extLst>
          </p:cNvPr>
          <p:cNvSpPr/>
          <p:nvPr/>
        </p:nvSpPr>
        <p:spPr>
          <a:xfrm>
            <a:off x="8041259" y="4637024"/>
            <a:ext cx="483426" cy="265698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53FB0FD-7DE0-4016-BCC8-FDA9BCF5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31" y="5437264"/>
            <a:ext cx="513204" cy="51320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EFBBC1-CF75-4D6F-A7F8-B7CBB2F8371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>
            <a:off x="7191235" y="5693866"/>
            <a:ext cx="59342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A14EC091-8377-49D1-AD0C-EB8A231CA6A6}"/>
              </a:ext>
            </a:extLst>
          </p:cNvPr>
          <p:cNvSpPr/>
          <p:nvPr/>
        </p:nvSpPr>
        <p:spPr>
          <a:xfrm>
            <a:off x="6843496" y="562801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D463311-6032-49F6-899F-84B682109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87171" y="2219282"/>
              <a:ext cx="473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5224">
                      <a:extLst>
                        <a:ext uri="{9D8B030D-6E8A-4147-A177-3AD203B41FA5}">
                          <a16:colId xmlns:a16="http://schemas.microsoft.com/office/drawing/2014/main" val="571940315"/>
                        </a:ext>
                      </a:extLst>
                    </a:gridCol>
                    <a:gridCol w="1797431">
                      <a:extLst>
                        <a:ext uri="{9D8B030D-6E8A-4147-A177-3AD203B41FA5}">
                          <a16:colId xmlns:a16="http://schemas.microsoft.com/office/drawing/2014/main" val="36516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queue occupancy rate (QOC)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traffic light color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813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861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2"/>
                              </a:solidFill>
                            </a:rPr>
                            <a:t>yellow</a:t>
                          </a:r>
                          <a:endParaRPr lang="zh-CN" altLang="en-US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690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,1]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red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32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D463311-6032-49F6-899F-84B682109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940742"/>
                  </p:ext>
                </p:extLst>
              </p:nvPr>
            </p:nvGraphicFramePr>
            <p:xfrm>
              <a:off x="3787171" y="2219282"/>
              <a:ext cx="473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5224">
                      <a:extLst>
                        <a:ext uri="{9D8B030D-6E8A-4147-A177-3AD203B41FA5}">
                          <a16:colId xmlns:a16="http://schemas.microsoft.com/office/drawing/2014/main" val="571940315"/>
                        </a:ext>
                      </a:extLst>
                    </a:gridCol>
                    <a:gridCol w="1797431">
                      <a:extLst>
                        <a:ext uri="{9D8B030D-6E8A-4147-A177-3AD203B41FA5}">
                          <a16:colId xmlns:a16="http://schemas.microsoft.com/office/drawing/2014/main" val="36516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queue occupancy rate (QOC)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traffic light color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813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108197" r="-620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861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208197" r="-6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2"/>
                              </a:solidFill>
                            </a:rPr>
                            <a:t>yellow</a:t>
                          </a:r>
                          <a:endParaRPr lang="zh-CN" altLang="en-US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690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308197" r="-620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red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32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8A8E3227-4D3D-4C42-A91A-97FA4318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(2/4)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8F4D4-06A8-4C14-85D7-64525D197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163819"/>
                <a:ext cx="11241156" cy="5438968"/>
              </a:xfrm>
            </p:spPr>
            <p:txBody>
              <a:bodyPr/>
              <a:lstStyle/>
              <a:p>
                <a:r>
                  <a:rPr lang="en-US" altLang="zh-CN" dirty="0"/>
                  <a:t>traffic light of </a:t>
                </a:r>
                <a:r>
                  <a:rPr lang="en-US" altLang="zh-CN" b="1" dirty="0"/>
                  <a:t>current hop</a:t>
                </a:r>
                <a:r>
                  <a:rPr lang="en-US" altLang="zh-CN" dirty="0"/>
                  <a:t> (i.e. a certain ISL)</a:t>
                </a:r>
              </a:p>
              <a:p>
                <a:pPr lvl="1"/>
                <a:r>
                  <a:rPr lang="en-US" altLang="zh-CN" dirty="0"/>
                  <a:t>for each buffer queue: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&amp;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satisfy: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𝑒𝑛𝑔𝑡h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≥(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sz="1600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the check interval of traffic light color,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are input/output flow velocity</a:t>
                </a:r>
              </a:p>
              <a:p>
                <a:pPr lvl="3"/>
                <a:r>
                  <a:rPr lang="en-US" altLang="zh-CN" dirty="0"/>
                  <a:t>to make sure QOC won’t burst from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to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time</a:t>
                </a:r>
              </a:p>
              <a:p>
                <a:pPr lvl="2"/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600" dirty="0">
                  <a:latin typeface="Calibri" panose="020F0502020204030204"/>
                </a:endParaRPr>
              </a:p>
              <a:p>
                <a:r>
                  <a:rPr lang="en-US" altLang="zh-CN" dirty="0"/>
                  <a:t>traffic light of </a:t>
                </a:r>
                <a:r>
                  <a:rPr lang="en-US" altLang="zh-CN" b="1" dirty="0"/>
                  <a:t>next hop</a:t>
                </a:r>
                <a:r>
                  <a:rPr lang="en-US" altLang="zh-CN" dirty="0"/>
                  <a:t> (i.e. the satellite linked by the ISL)</a:t>
                </a:r>
              </a:p>
              <a:p>
                <a:pPr lvl="1"/>
                <a:r>
                  <a:rPr lang="en-US" altLang="zh-CN" dirty="0"/>
                  <a:t>just like 3 states in ELB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8F4D4-06A8-4C14-85D7-64525D197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163819"/>
                <a:ext cx="11241156" cy="5438968"/>
              </a:xfrm>
              <a:blipFill>
                <a:blip r:embed="rId3"/>
                <a:stretch>
                  <a:fillRect l="-976" t="-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C071D-64AF-4FA5-B423-0CC1F868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168B-698E-4898-BC31-200CA1A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A826D-A638-49A5-A769-042D7AA77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final traffic light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packets are forwarded according to final traffic light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public waiting queue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observation: heavy traffic commonly at only 1 or 2 directions, while others idle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“borrow” some part from each queue to construct a public waiting queue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𝑝𝑢𝑏𝑙𝑖𝑐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𝐿𝑒𝑛𝑔𝑡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Sup>
                      <m:sSub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CN" sz="2800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dirty="0"/>
                  <a:t>probability of final traffic light turns red;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dirty="0"/>
                  <a:t>: num of candidate next hops (at most 2 in this paper)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A826D-A638-49A5-A769-042D7AA77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  <a:blipFill>
                <a:blip r:embed="rId2"/>
                <a:stretch>
                  <a:fillRect l="-976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D028C-5FA8-44C0-B0FE-7488FEE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5EB73F-9CE0-46DF-BDC1-3530D919D4C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79108"/>
          <a:ext cx="8127999" cy="229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90188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2017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453334"/>
                    </a:ext>
                  </a:extLst>
                </a:gridCol>
              </a:tblGrid>
              <a:tr h="29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traffic light of current 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traffic light of next 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final traffic light color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2333"/>
                  </a:ext>
                </a:extLst>
              </a:tr>
              <a:tr h="273973">
                <a:tc rowSpan="3"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3809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83520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286875"/>
                  </a:ext>
                </a:extLst>
              </a:tr>
              <a:tr h="273973">
                <a:tc rowSpan="3"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03367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120001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70376"/>
                  </a:ext>
                </a:extLst>
              </a:tr>
              <a:tr h="273973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any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2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5C9F-B731-467A-9E58-04C4E2E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(4/4)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E427A-1FBB-4C7A-8509-16D93172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98797"/>
            <a:ext cx="11241156" cy="57579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routing algorithm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build the routing table: each orbit has an </a:t>
            </a:r>
            <a:r>
              <a:rPr lang="en-US" altLang="zh-CN" b="1" dirty="0"/>
              <a:t>orbit speaker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collect the state information of intra orbit satellites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exchange information with orbit speakers at other orbits and broadcast it intra-orbit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request orbit speakers at adjacent orbits had better to have a </a:t>
            </a:r>
            <a:r>
              <a:rPr lang="en-US" altLang="zh-CN" b="1" dirty="0"/>
              <a:t>direct link</a:t>
            </a:r>
            <a:r>
              <a:rPr lang="en-US" altLang="zh-CN" dirty="0"/>
              <a:t>, or role shift will happen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source routing + real-time adjustment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actual path different from calculated path! how to recover?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endless-loop avoidance: remember id of passed satellites in packet header</a:t>
            </a:r>
          </a:p>
          <a:p>
            <a:pPr lvl="2">
              <a:lnSpc>
                <a:spcPct val="80000"/>
              </a:lnSpc>
            </a:pPr>
            <a:r>
              <a:rPr lang="en-US" altLang="zh-CN"/>
              <a:t>more overhead</a:t>
            </a:r>
            <a:r>
              <a:rPr lang="en-US" altLang="zh-CN" dirty="0"/>
              <a:t>!</a:t>
            </a:r>
          </a:p>
          <a:p>
            <a:pPr lvl="2"/>
            <a:endParaRPr lang="en-US" altLang="zh-CN" b="1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EC6BA-6311-4F63-AC62-1E42BF2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2DB72BB-3227-40D7-BFF7-AFBB343BD192}"/>
              </a:ext>
            </a:extLst>
          </p:cNvPr>
          <p:cNvGraphicFramePr>
            <a:graphicFrameLocks noGrp="1"/>
          </p:cNvGraphicFramePr>
          <p:nvPr/>
        </p:nvGraphicFramePr>
        <p:xfrm>
          <a:off x="1973855" y="3434163"/>
          <a:ext cx="824428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86764649"/>
                    </a:ext>
                  </a:extLst>
                </a:gridCol>
                <a:gridCol w="2825623">
                  <a:extLst>
                    <a:ext uri="{9D8B030D-6E8A-4147-A177-3AD203B41FA5}">
                      <a16:colId xmlns:a16="http://schemas.microsoft.com/office/drawing/2014/main" val="9648903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12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best-next-hop color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second-best-next-hop color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 to go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318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any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24652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r>
                        <a:rPr lang="en-US" altLang="zh-CN" b="1" dirty="0"/>
                        <a:t>/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half and half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18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3007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r>
                        <a:rPr lang="en-US" altLang="zh-CN" b="1" dirty="0"/>
                        <a:t>/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 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7326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 waiting queue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29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1732546"/>
            <a:ext cx="8866293" cy="213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引用了</a:t>
            </a:r>
            <a:r>
              <a:rPr lang="en-US" altLang="zh-CN" sz="4400" b="1" dirty="0"/>
              <a:t>ELB</a:t>
            </a:r>
            <a:r>
              <a:rPr lang="zh-CN" altLang="en-US" sz="4400" b="1" dirty="0"/>
              <a:t>的又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篇文献</a:t>
            </a:r>
            <a:endParaRPr lang="en-US" altLang="zh-CN" sz="4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DCCR</a:t>
            </a:r>
            <a:r>
              <a:rPr lang="en-US" altLang="zh-CN" dirty="0"/>
              <a:t>: A Distributed Congestion Control Routing Protocol Based on Traffic Classification in LEO Satellite Networks</a:t>
            </a:r>
          </a:p>
          <a:p>
            <a:endParaRPr lang="en-US" altLang="zh-CN" dirty="0"/>
          </a:p>
          <a:p>
            <a:r>
              <a:rPr lang="en-US" altLang="zh-CN" b="1" dirty="0"/>
              <a:t>IADR</a:t>
            </a:r>
            <a:r>
              <a:rPr lang="en-US" altLang="zh-CN" dirty="0"/>
              <a:t>: Dynamic Routing for Software-Defined LEO Satellite Networks based on ISL Attributes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85F2BA5F-5391-41FB-ABDB-EE0EDFEC23F7}"/>
              </a:ext>
            </a:extLst>
          </p:cNvPr>
          <p:cNvGraphicFramePr>
            <a:graphicFrameLocks noGrp="1"/>
          </p:cNvGraphicFramePr>
          <p:nvPr/>
        </p:nvGraphicFramePr>
        <p:xfrm>
          <a:off x="1145675" y="2148441"/>
          <a:ext cx="990065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53331"/>
            <a:ext cx="11241156" cy="4351338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/>
              <a:t>ELB</a:t>
            </a:r>
          </a:p>
          <a:p>
            <a:pPr lvl="1">
              <a:lnSpc>
                <a:spcPct val="60000"/>
              </a:lnSpc>
            </a:pPr>
            <a:r>
              <a:rPr lang="en-US" altLang="zh-CN" dirty="0"/>
              <a:t>when a satellite is congested, it informs its neighbors to reroute</a:t>
            </a:r>
          </a:p>
          <a:p>
            <a:pPr lvl="1">
              <a:lnSpc>
                <a:spcPct val="60000"/>
              </a:lnSpc>
            </a:pPr>
            <a:r>
              <a:rPr lang="en-US" altLang="zh-CN" b="1" dirty="0"/>
              <a:t>three states</a:t>
            </a:r>
            <a:r>
              <a:rPr lang="en-US" altLang="zh-CN" dirty="0"/>
              <a:t> of a certain satellite A: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50F71-CAB9-4A81-8709-FA5C811D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4" y="503501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C723C-E2F0-423E-B0D8-B3014A45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4028164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27EF32-9690-4CEE-8778-5B2A1FEB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6F58E-1E9F-4A33-8D87-4204F2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035012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65E9E1-754C-4E3E-8704-C4062A2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5032903"/>
            <a:ext cx="681003" cy="6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B54B2-86A9-4E02-A890-5C7D85C5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4028164"/>
            <a:ext cx="681003" cy="681003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CEE53FA-3242-4E48-9326-FD4233ABEC11}"/>
              </a:ext>
            </a:extLst>
          </p:cNvPr>
          <p:cNvSpPr/>
          <p:nvPr/>
        </p:nvSpPr>
        <p:spPr>
          <a:xfrm>
            <a:off x="4278649" y="516476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A0154-F802-48F6-A322-42D11302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4026055"/>
            <a:ext cx="681003" cy="681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88457C-2083-4768-B8E7-EB2BD1FD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632EB2-600D-422F-A657-F8B647F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5AC6F-8930-4EC4-A8CE-1B04E191086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2349396" y="4709167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96955D-3845-4503-9E83-76048D61EEB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689897" y="4368666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549DAD-F999-4043-BEE4-BB0A435A48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58831" y="4366557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1CBB43-8C6A-434A-BBCE-1BE4BF1C5CC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012999" y="4707058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5EEA94-7E38-4672-ADDE-7F43DD6495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53500" y="5373405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AB7B54-17DE-40D5-ABFD-7C138F20810E}"/>
              </a:ext>
            </a:extLst>
          </p:cNvPr>
          <p:cNvCxnSpPr>
            <a:endCxn id="9" idx="1"/>
          </p:cNvCxnSpPr>
          <p:nvPr/>
        </p:nvCxnSpPr>
        <p:spPr>
          <a:xfrm>
            <a:off x="1221638" y="5375513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0C0304-B6E1-4F97-94C4-98413C973C4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689897" y="5375514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4FD414-1131-48D9-B14F-88D66C660E2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958827" y="5373405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8BCFBE-325B-435E-B930-61FB2742FDD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618326" y="4709167"/>
            <a:ext cx="4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B1121E-73B7-4168-A754-5FAB8A687588}"/>
              </a:ext>
            </a:extLst>
          </p:cNvPr>
          <p:cNvCxnSpPr/>
          <p:nvPr/>
        </p:nvCxnSpPr>
        <p:spPr>
          <a:xfrm flipH="1">
            <a:off x="2642791" y="5232477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345A92-61A0-46AA-A959-65BBD805AA5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618326" y="5716015"/>
            <a:ext cx="1" cy="28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3E305E-7201-42F2-A6E9-ED7E5C08E0CF}"/>
              </a:ext>
            </a:extLst>
          </p:cNvPr>
          <p:cNvCxnSpPr/>
          <p:nvPr/>
        </p:nvCxnSpPr>
        <p:spPr>
          <a:xfrm>
            <a:off x="4958827" y="5223053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7CFA9D-2D36-4D61-9160-24C783863015}"/>
              </a:ext>
            </a:extLst>
          </p:cNvPr>
          <p:cNvCxnSpPr>
            <a:cxnSpLocks/>
          </p:cNvCxnSpPr>
          <p:nvPr/>
        </p:nvCxnSpPr>
        <p:spPr>
          <a:xfrm flipV="1">
            <a:off x="8663315" y="5083891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67FE75-3957-413E-B431-86D49B3138F1}"/>
              </a:ext>
            </a:extLst>
          </p:cNvPr>
          <p:cNvCxnSpPr>
            <a:cxnSpLocks/>
          </p:cNvCxnSpPr>
          <p:nvPr/>
        </p:nvCxnSpPr>
        <p:spPr>
          <a:xfrm>
            <a:off x="8663315" y="5352659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CDA29D2-CAAF-4283-A121-884E7CB20C97}"/>
              </a:ext>
            </a:extLst>
          </p:cNvPr>
          <p:cNvCxnSpPr>
            <a:cxnSpLocks/>
          </p:cNvCxnSpPr>
          <p:nvPr/>
        </p:nvCxnSpPr>
        <p:spPr>
          <a:xfrm>
            <a:off x="8674555" y="5632532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F2273-08AB-4B5E-96C5-6B0ECCEDD8E1}"/>
              </a:ext>
            </a:extLst>
          </p:cNvPr>
          <p:cNvSpPr txBox="1"/>
          <p:nvPr/>
        </p:nvSpPr>
        <p:spPr>
          <a:xfrm>
            <a:off x="9038924" y="4878669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8613-834F-4DBB-A83F-5560A7B1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(0/4)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053ED-C92D-4CAF-ACD4-CDC9B341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D</a:t>
            </a:r>
            <a:r>
              <a:rPr lang="en-US" altLang="zh-CN" dirty="0"/>
              <a:t>istributed </a:t>
            </a:r>
            <a:r>
              <a:rPr lang="en-US" altLang="zh-CN" b="1" dirty="0"/>
              <a:t>C</a:t>
            </a:r>
            <a:r>
              <a:rPr lang="en-US" altLang="zh-CN" dirty="0"/>
              <a:t>ongestion </a:t>
            </a:r>
            <a:r>
              <a:rPr lang="en-US" altLang="zh-CN" b="1" dirty="0"/>
              <a:t>C</a:t>
            </a:r>
            <a:r>
              <a:rPr lang="en-US" altLang="zh-CN" dirty="0"/>
              <a:t>ontrol </a:t>
            </a:r>
            <a:r>
              <a:rPr lang="en-US" altLang="zh-CN" b="1" dirty="0"/>
              <a:t>R</a:t>
            </a:r>
            <a:r>
              <a:rPr lang="en-US" altLang="zh-CN" dirty="0"/>
              <a:t>outing Protocol Based on Traffic Classification in LEO Satellite Networks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IFIP/IEEE International Symposium on Integrated Network Management (IM) </a:t>
            </a:r>
          </a:p>
          <a:p>
            <a:pPr lvl="1"/>
            <a:r>
              <a:rPr lang="en-US" altLang="zh-CN" dirty="0"/>
              <a:t>Laboratory of Networking and Switching Technology,</a:t>
            </a:r>
            <a:r>
              <a:rPr lang="zh-CN" altLang="en-US" dirty="0"/>
              <a:t> </a:t>
            </a:r>
            <a:r>
              <a:rPr lang="en-US" altLang="zh-CN" dirty="0"/>
              <a:t>Beijing University of Posts and Telecommunications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D20CE-00AE-4551-BB87-C443C1A5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9FA5-400F-49C3-B004-34CECF6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B2D6D-8B72-45A6-8A6D-039809D9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concepts</a:t>
            </a:r>
          </a:p>
          <a:p>
            <a:pPr lvl="1"/>
            <a:r>
              <a:rPr lang="en-US" altLang="zh-CN" dirty="0"/>
              <a:t>distributed routing scheme: </a:t>
            </a:r>
            <a:r>
              <a:rPr lang="en-US" altLang="zh-CN" b="1" dirty="0"/>
              <a:t>9 different cases</a:t>
            </a:r>
            <a:r>
              <a:rPr lang="en-US" altLang="zh-CN" dirty="0"/>
              <a:t> based on source &amp; destination satellites’ location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divide traffic into 3 types</a:t>
            </a:r>
            <a:r>
              <a:rPr lang="en-US" altLang="zh-CN" dirty="0"/>
              <a:t>: according to the service’s sensitivity of latency &amp; throughput</a:t>
            </a:r>
            <a:r>
              <a:rPr lang="en-US" altLang="zh-CN" b="1" dirty="0"/>
              <a:t> </a:t>
            </a:r>
          </a:p>
          <a:p>
            <a:pPr lvl="2"/>
            <a:r>
              <a:rPr lang="en-US" altLang="zh-CN" dirty="0"/>
              <a:t>improvement of ELB</a:t>
            </a:r>
          </a:p>
          <a:p>
            <a:pPr lvl="1"/>
            <a:r>
              <a:rPr lang="en-US" altLang="zh-CN" dirty="0"/>
              <a:t>each satellite has </a:t>
            </a:r>
            <a:r>
              <a:rPr lang="en-US" altLang="zh-CN" b="1" dirty="0"/>
              <a:t>2 states</a:t>
            </a:r>
            <a:r>
              <a:rPr lang="en-US" altLang="zh-CN" dirty="0"/>
              <a:t>: FREE &amp; BUSY</a:t>
            </a:r>
          </a:p>
          <a:p>
            <a:pPr lvl="2"/>
            <a:r>
              <a:rPr lang="en-US" altLang="zh-CN" dirty="0"/>
              <a:t>if queue length exceeds a threshold, the states turns from FREE to BUSY</a:t>
            </a:r>
          </a:p>
          <a:p>
            <a:pPr lvl="2"/>
            <a:r>
              <a:rPr lang="en-US" altLang="zh-CN" dirty="0"/>
              <a:t>just like ELB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0A601-7DD7-4A5B-8587-B396544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2AC7-18C2-400C-861D-F3DEE543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B309C-5909-4A24-A655-A372E916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65108"/>
            <a:ext cx="11241156" cy="4351338"/>
          </a:xfrm>
        </p:spPr>
        <p:txBody>
          <a:bodyPr/>
          <a:lstStyle/>
          <a:p>
            <a:r>
              <a:rPr lang="en-US" altLang="zh-CN" dirty="0"/>
              <a:t>routing scheme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7D35D-BD34-4B62-975A-8073773A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460C581-9756-41BC-B39C-C8DF4FA79C8E}"/>
              </a:ext>
            </a:extLst>
          </p:cNvPr>
          <p:cNvGraphicFramePr>
            <a:graphicFrameLocks noGrp="1"/>
          </p:cNvGraphicFramePr>
          <p:nvPr/>
        </p:nvGraphicFramePr>
        <p:xfrm>
          <a:off x="212201" y="1637238"/>
          <a:ext cx="11767598" cy="441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33">
                  <a:extLst>
                    <a:ext uri="{9D8B030D-6E8A-4147-A177-3AD203B41FA5}">
                      <a16:colId xmlns:a16="http://schemas.microsoft.com/office/drawing/2014/main" val="1054262268"/>
                    </a:ext>
                  </a:extLst>
                </a:gridCol>
                <a:gridCol w="3238426">
                  <a:extLst>
                    <a:ext uri="{9D8B030D-6E8A-4147-A177-3AD203B41FA5}">
                      <a16:colId xmlns:a16="http://schemas.microsoft.com/office/drawing/2014/main" val="300007957"/>
                    </a:ext>
                  </a:extLst>
                </a:gridCol>
                <a:gridCol w="4927139">
                  <a:extLst>
                    <a:ext uri="{9D8B030D-6E8A-4147-A177-3AD203B41FA5}">
                      <a16:colId xmlns:a16="http://schemas.microsoft.com/office/drawing/2014/main" val="203960247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position between source </a:t>
                      </a:r>
                      <a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 &amp; destination </a:t>
                      </a:r>
                      <a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zh-CN" altLang="en-US" b="0" i="1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routing methods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542"/>
                  </a:ext>
                </a:extLst>
              </a:tr>
              <a:tr h="63771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different (latitude) positions, the same plane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along orbital plane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05429"/>
                  </a:ext>
                </a:extLst>
              </a:tr>
              <a:tr h="364408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relative position, different planes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outside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horizontally along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intra-plane(?)</a:t>
                      </a:r>
                      <a:r>
                        <a:rPr lang="en-US" altLang="zh-CN" dirty="0"/>
                        <a:t> ISL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36763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choose the node with higher latitude as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63778"/>
                  </a:ext>
                </a:extLst>
              </a:tr>
              <a:tr h="364408">
                <a:tc rowSpan="6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different positions, different planes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the same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120763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different polar regions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75786"/>
                  </a:ext>
                </a:extLst>
              </a:tr>
              <a:tr h="63771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: outside polar region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dirty="0"/>
                        <a:t>: in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268367"/>
                  </a:ext>
                </a:extLst>
              </a:tr>
              <a:tr h="63771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: in polar region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dirty="0"/>
                        <a:t>: outside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6514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8094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52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7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1622-ECFF-4B51-A7FD-8894D9D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(3/4)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43D53-8FE4-4914-A29A-1D2CE0E9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1</a:t>
            </a:r>
          </a:p>
          <a:p>
            <a:pPr lvl="1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CN" dirty="0">
                <a:ea typeface="Cambria Math" panose="02040503050406030204" pitchFamily="18" charset="0"/>
              </a:rPr>
              <a:t>and 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dirty="0">
                <a:ea typeface="Cambria Math" panose="02040503050406030204" pitchFamily="18" charset="0"/>
              </a:rPr>
              <a:t> are in different positions &amp; different planes</a:t>
            </a:r>
          </a:p>
          <a:p>
            <a:pPr lvl="1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CN" dirty="0">
                <a:ea typeface="Cambria Math" panose="02040503050406030204" pitchFamily="18" charset="0"/>
              </a:rPr>
              <a:t>and 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dirty="0">
                <a:ea typeface="Cambria Math" panose="02040503050406030204" pitchFamily="18" charset="0"/>
              </a:rPr>
              <a:t> are in the same polar region</a:t>
            </a:r>
          </a:p>
          <a:p>
            <a:pPr lvl="1"/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26693-8C2A-470C-B91A-2C1AFE05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C9D64E-6865-451D-A23D-2C40DA965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6" r="48936"/>
          <a:stretch/>
        </p:blipFill>
        <p:spPr>
          <a:xfrm>
            <a:off x="1034716" y="2802876"/>
            <a:ext cx="3465095" cy="33320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560256-2D5A-47E6-981A-164B6704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20" y="2802876"/>
            <a:ext cx="6785812" cy="33034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25D56F-5637-4ECD-A422-F763972CF9DB}"/>
              </a:ext>
            </a:extLst>
          </p:cNvPr>
          <p:cNvSpPr txBox="1"/>
          <p:nvPr/>
        </p:nvSpPr>
        <p:spPr>
          <a:xfrm>
            <a:off x="1167063" y="60930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 the same side of the seam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286A8-454B-4CF4-AA1A-0D716CA674E1}"/>
              </a:ext>
            </a:extLst>
          </p:cNvPr>
          <p:cNvSpPr txBox="1"/>
          <p:nvPr/>
        </p:nvSpPr>
        <p:spPr>
          <a:xfrm>
            <a:off x="6521726" y="61239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 different sides of the seam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7CA9-4B69-422E-9924-8D154DC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(4/4)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3571-72CC-4A14-B155-974F4C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53076"/>
            <a:ext cx="11241156" cy="57049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traffic classification strategy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traffic allocation</a:t>
            </a:r>
          </a:p>
          <a:p>
            <a:pPr lvl="1"/>
            <a:r>
              <a:rPr lang="en-US" altLang="zh-CN" dirty="0"/>
              <a:t>the routing scheme before </a:t>
            </a:r>
            <a:r>
              <a:rPr lang="en-US" altLang="zh-CN" b="1" dirty="0"/>
              <a:t>increases the traffic on high-latitude satellites</a:t>
            </a:r>
          </a:p>
          <a:p>
            <a:pPr lvl="1"/>
            <a:r>
              <a:rPr lang="en-US" altLang="zh-CN" dirty="0"/>
              <a:t>traffic B: select a low-latitude path with the same hop count as the shortest one</a:t>
            </a:r>
          </a:p>
          <a:p>
            <a:pPr lvl="1"/>
            <a:r>
              <a:rPr lang="en-US" altLang="zh-CN" dirty="0"/>
              <a:t>traffic C: when the satellite is BUSY, some part of traffic C is allocated to detour</a:t>
            </a:r>
          </a:p>
          <a:p>
            <a:pPr lvl="2"/>
            <a:r>
              <a:rPr lang="en-US" altLang="zh-CN" dirty="0"/>
              <a:t>just like ELB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2EF9E-656E-48A0-84C6-B548F9F9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70DA7A0-D50D-4C2E-9348-762F467BD1F4}"/>
              </a:ext>
            </a:extLst>
          </p:cNvPr>
          <p:cNvGraphicFramePr>
            <a:graphicFrameLocks noGrp="1"/>
          </p:cNvGraphicFramePr>
          <p:nvPr/>
        </p:nvGraphicFramePr>
        <p:xfrm>
          <a:off x="693821" y="1592977"/>
          <a:ext cx="1080435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16">
                  <a:extLst>
                    <a:ext uri="{9D8B030D-6E8A-4147-A177-3AD203B41FA5}">
                      <a16:colId xmlns:a16="http://schemas.microsoft.com/office/drawing/2014/main" val="1510535079"/>
                    </a:ext>
                  </a:extLst>
                </a:gridCol>
                <a:gridCol w="5099667">
                  <a:extLst>
                    <a:ext uri="{9D8B030D-6E8A-4147-A177-3AD203B41FA5}">
                      <a16:colId xmlns:a16="http://schemas.microsoft.com/office/drawing/2014/main" val="889389768"/>
                    </a:ext>
                  </a:extLst>
                </a:gridCol>
                <a:gridCol w="4066675">
                  <a:extLst>
                    <a:ext uri="{9D8B030D-6E8A-4147-A177-3AD203B41FA5}">
                      <a16:colId xmlns:a16="http://schemas.microsoft.com/office/drawing/2014/main" val="93027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traffic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character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example service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21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latency-sensitive,</a:t>
                      </a:r>
                    </a:p>
                    <a:p>
                      <a:pPr algn="ctr"/>
                      <a:r>
                        <a:rPr lang="en-US" altLang="zh-CN" dirty="0"/>
                        <a:t>has the highest priority,</a:t>
                      </a:r>
                    </a:p>
                    <a:p>
                      <a:pPr algn="ctr"/>
                      <a:r>
                        <a:rPr lang="en-US" altLang="zh-CN" dirty="0"/>
                        <a:t>shortest path should be guaranteed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voice over IP,</a:t>
                      </a:r>
                    </a:p>
                    <a:p>
                      <a:pPr algn="ctr"/>
                      <a:r>
                        <a:rPr lang="en-US" altLang="zh-CN" dirty="0"/>
                        <a:t>interactive video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throughput-sensitive,</a:t>
                      </a:r>
                    </a:p>
                    <a:p>
                      <a:pPr algn="ctr"/>
                      <a:r>
                        <a:rPr lang="en-US" altLang="zh-CN" dirty="0"/>
                        <a:t>should be transmitted with abundant bandwidth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video on demand,</a:t>
                      </a:r>
                    </a:p>
                    <a:p>
                      <a:pPr algn="ctr"/>
                      <a:r>
                        <a:rPr lang="en-US" altLang="zh-CN" dirty="0"/>
                        <a:t>large file distribution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54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ordinary traffic,</a:t>
                      </a:r>
                    </a:p>
                    <a:p>
                      <a:pPr algn="ctr"/>
                      <a:r>
                        <a:rPr lang="en-US" altLang="zh-CN" dirty="0"/>
                        <a:t>do best to transmit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voice message,</a:t>
                      </a:r>
                    </a:p>
                    <a:p>
                      <a:pPr algn="ctr"/>
                      <a:r>
                        <a:rPr lang="en-US" altLang="zh-CN" dirty="0"/>
                        <a:t>file transfer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0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14209-AF02-4699-9AC3-03368EAE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(0/4)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3BBF-7DE8-40B2-AB8F-C1CFDB8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82463"/>
            <a:ext cx="11241156" cy="4351338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en-US" altLang="zh-CN" dirty="0"/>
              <a:t>ynamic </a:t>
            </a:r>
            <a:r>
              <a:rPr lang="en-US" altLang="zh-CN" b="1" dirty="0"/>
              <a:t>R</a:t>
            </a:r>
            <a:r>
              <a:rPr lang="en-US" altLang="zh-CN" dirty="0"/>
              <a:t>outing for Software-Defined LEO Satellite Networks based on </a:t>
            </a:r>
            <a:r>
              <a:rPr lang="en-US" altLang="zh-CN" b="1" dirty="0"/>
              <a:t>I</a:t>
            </a:r>
            <a:r>
              <a:rPr lang="en-US" altLang="zh-CN" dirty="0"/>
              <a:t>SL </a:t>
            </a:r>
            <a:r>
              <a:rPr lang="en-US" altLang="zh-CN" b="1" dirty="0"/>
              <a:t>A</a:t>
            </a:r>
            <a:r>
              <a:rPr lang="en-US" altLang="zh-CN" dirty="0"/>
              <a:t>ttributes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Global Communications Conference (GLOBECOM)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Chongqing University of Posts and Telecommunications &amp; University of Technology Sydney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C49DB-C862-4CA6-875C-18AF54E1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28D7-BF58-4346-AE8F-EC09284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C2A8E-0C63-4E35-B51D-46FA2656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Recursive, Explicit, and Fair Window Adjustment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key concept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adaptively adjust TCP flow rate to available bandwidth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intermediate satellites send </a:t>
            </a:r>
            <a:r>
              <a:rPr lang="en-US" altLang="zh-CN" b="1" dirty="0">
                <a:solidFill>
                  <a:srgbClr val="FF0000"/>
                </a:solidFill>
              </a:rPr>
              <a:t>feedback message </a:t>
            </a:r>
            <a:r>
              <a:rPr lang="en-US" altLang="zh-CN" dirty="0"/>
              <a:t>to TCP source to adjust window size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if feedback &lt; RWND, then let RWND = feedback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92401-5EC1-432D-98D9-504D975F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8CD4DB-207B-4D23-B916-B13935ED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78" y="3651030"/>
            <a:ext cx="819911" cy="8199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9584CD-5B01-4E18-A4C5-3E45430D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83" y="5378501"/>
            <a:ext cx="819911" cy="8199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AA128-ECE4-4D9D-A6EE-ADD2FD9B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64" y="3651030"/>
            <a:ext cx="819911" cy="819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C8951-2D68-420F-99E2-FCA86EC7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70" y="3651030"/>
            <a:ext cx="819911" cy="8199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98DDC8-58D3-485A-AE28-0DFC1CD9E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722" y="5370745"/>
            <a:ext cx="819911" cy="81991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584CC4-6E63-4255-8E0A-E2B698DE54D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47539" y="4470941"/>
            <a:ext cx="735025" cy="907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6A143D-A293-450F-8130-61404C3C5D7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17589" y="4060986"/>
            <a:ext cx="982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770129-1ACB-40E2-9023-31964B6416D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620175" y="4060986"/>
            <a:ext cx="1091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C4E5810-07E8-477A-9163-47C83FA839A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31881" y="4470941"/>
            <a:ext cx="653797" cy="899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FE3C0F-FA27-4C28-B224-597F2E24F7F5}"/>
              </a:ext>
            </a:extLst>
          </p:cNvPr>
          <p:cNvSpPr txBox="1"/>
          <p:nvPr/>
        </p:nvSpPr>
        <p:spPr>
          <a:xfrm>
            <a:off x="2506290" y="6179788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486A69-CF10-4E36-8FC3-689BB10D93B8}"/>
              </a:ext>
            </a:extLst>
          </p:cNvPr>
          <p:cNvSpPr txBox="1"/>
          <p:nvPr/>
        </p:nvSpPr>
        <p:spPr>
          <a:xfrm>
            <a:off x="8344429" y="617951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destination</a:t>
            </a:r>
            <a:endParaRPr lang="zh-CN" altLang="en-US" dirty="0"/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99F364BD-6295-4B38-9723-1935A9D94D05}"/>
              </a:ext>
            </a:extLst>
          </p:cNvPr>
          <p:cNvSpPr/>
          <p:nvPr/>
        </p:nvSpPr>
        <p:spPr>
          <a:xfrm>
            <a:off x="5022565" y="3707313"/>
            <a:ext cx="463603" cy="2578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D6A1B3A1-876C-4BA7-A2AE-9162F1E7FD5C}"/>
              </a:ext>
            </a:extLst>
          </p:cNvPr>
          <p:cNvSpPr/>
          <p:nvPr/>
        </p:nvSpPr>
        <p:spPr>
          <a:xfrm rot="18454518">
            <a:off x="3343805" y="4612526"/>
            <a:ext cx="463603" cy="2578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82601-94A2-4AB1-92FF-64F7908D8283}"/>
              </a:ext>
            </a:extLst>
          </p:cNvPr>
          <p:cNvSpPr txBox="1"/>
          <p:nvPr/>
        </p:nvSpPr>
        <p:spPr>
          <a:xfrm>
            <a:off x="5038719" y="4413276"/>
            <a:ext cx="23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 feedback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rewrite RWND</a:t>
            </a:r>
            <a:r>
              <a:rPr lang="en-US" altLang="zh-CN" dirty="0"/>
              <a:t> in TCP)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A353-5223-4B2F-829B-46F1783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505BD-4ED2-46B3-8FF2-773C346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concepts</a:t>
            </a:r>
          </a:p>
          <a:p>
            <a:pPr lvl="1"/>
            <a:r>
              <a:rPr lang="en-US" altLang="zh-CN" dirty="0"/>
              <a:t>software-defined satellite networks</a:t>
            </a:r>
          </a:p>
          <a:p>
            <a:pPr lvl="1"/>
            <a:r>
              <a:rPr lang="en-US" altLang="zh-CN" dirty="0"/>
              <a:t>consider 3 ISL attributes to construct the </a:t>
            </a:r>
            <a:r>
              <a:rPr lang="en-US" altLang="zh-CN" b="1" dirty="0"/>
              <a:t>link utility function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maximum deviation algorithm</a:t>
            </a:r>
            <a:r>
              <a:rPr lang="en-US" altLang="zh-CN" dirty="0"/>
              <a:t> to adaptively calculate the weight of attribute parameters in link utility function </a:t>
            </a:r>
          </a:p>
          <a:p>
            <a:pPr lvl="1"/>
            <a:r>
              <a:rPr lang="en-US" altLang="zh-CN" dirty="0"/>
              <a:t>use ISL utility to build </a:t>
            </a:r>
            <a:r>
              <a:rPr lang="en-US" altLang="zh-CN" b="1" dirty="0"/>
              <a:t>path utility</a:t>
            </a:r>
            <a:r>
              <a:rPr lang="en-US" altLang="zh-CN" dirty="0"/>
              <a:t> &amp; choose the path with highest path utility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CB929-DBD0-4F10-AFF0-DECB2E9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1E1C93C-4ABF-400A-9409-733F094F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8" y="1282463"/>
            <a:ext cx="4790324" cy="4511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B4A45C-25FD-425A-AFC2-A9300D5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CDC1A-9E11-4313-8676-CEDAB1FB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1" y="1381677"/>
            <a:ext cx="7272915" cy="4351338"/>
          </a:xfrm>
        </p:spPr>
        <p:txBody>
          <a:bodyPr/>
          <a:lstStyle/>
          <a:p>
            <a:r>
              <a:rPr lang="en-US" altLang="zh-CN" dirty="0"/>
              <a:t>software-defined satellite networks</a:t>
            </a:r>
          </a:p>
          <a:p>
            <a:pPr lvl="1"/>
            <a:r>
              <a:rPr lang="en-US" altLang="zh-CN" dirty="0"/>
              <a:t>control plane &amp; data plane</a:t>
            </a:r>
          </a:p>
          <a:p>
            <a:pPr lvl="1"/>
            <a:r>
              <a:rPr lang="en-US" altLang="zh-CN" dirty="0"/>
              <a:t>control plane:</a:t>
            </a:r>
          </a:p>
          <a:p>
            <a:pPr lvl="2"/>
            <a:r>
              <a:rPr lang="en-US" altLang="zh-CN" dirty="0"/>
              <a:t>generates network topology snapshots</a:t>
            </a:r>
          </a:p>
          <a:p>
            <a:pPr lvl="2"/>
            <a:r>
              <a:rPr lang="en-US" altLang="zh-CN" dirty="0"/>
              <a:t>calculates optimal routing paths</a:t>
            </a:r>
          </a:p>
          <a:p>
            <a:pPr lvl="2"/>
            <a:r>
              <a:rPr lang="en-US" altLang="zh-CN" dirty="0"/>
              <a:t>needs to gather global information</a:t>
            </a:r>
          </a:p>
          <a:p>
            <a:pPr lvl="1"/>
            <a:r>
              <a:rPr lang="en-US" altLang="zh-CN" dirty="0"/>
              <a:t>my understanding: a centralized routing algorithm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how are satellite controllers distributed?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F754B-3722-4B5F-A9D5-C0970AC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6EE011-5746-4B27-BDCB-FF5DE500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14" y="5733015"/>
            <a:ext cx="4611032" cy="4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80E-BD9B-4174-8480-ACE5FCA0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E0677F-3DF1-4008-AE41-B79FF9FE8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221110"/>
              </a:xfrm>
            </p:spPr>
            <p:txBody>
              <a:bodyPr/>
              <a:lstStyle/>
              <a:p>
                <a:r>
                  <a:rPr lang="en-US" altLang="zh-CN" dirty="0"/>
                  <a:t>3 attributes for each ISL</a:t>
                </a:r>
              </a:p>
              <a:p>
                <a:pPr lvl="1"/>
                <a:r>
                  <a:rPr lang="en-US" altLang="zh-CN" dirty="0"/>
                  <a:t>utility function of </a:t>
                </a:r>
                <a:r>
                  <a:rPr lang="en-US" altLang="zh-CN" b="1" dirty="0"/>
                  <a:t>SNR </a:t>
                </a:r>
                <a:r>
                  <a:rPr lang="en-US" altLang="zh-CN" dirty="0"/>
                  <a:t>of link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(i, j)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at any time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CN" sz="240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𝑆𝑁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)&lt;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utility function of </a:t>
                </a:r>
                <a:r>
                  <a:rPr lang="en-US" altLang="zh-CN" b="1" dirty="0"/>
                  <a:t>link duration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description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not clear</a:t>
                </a:r>
                <a:r>
                  <a:rPr lang="en-US" altLang="zh-CN" dirty="0"/>
                  <a:t> in this paper, can be considered as how much remaining time the link can be maintained</a:t>
                </a:r>
              </a:p>
              <a:p>
                <a:pPr lvl="2"/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orbital period</a:t>
                </a:r>
              </a:p>
              <a:p>
                <a:pPr lvl="1"/>
                <a:r>
                  <a:rPr lang="en-US" altLang="zh-CN" dirty="0">
                    <a:ea typeface="Cambria Math" panose="02040503050406030204" pitchFamily="18" charset="0"/>
                  </a:rPr>
                  <a:t>utility function of 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buffer queue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i="1" dirty="0">
                    <a:latin typeface="Cambria Math" panose="02040503050406030204" pitchFamily="18" charset="0"/>
                  </a:rPr>
                  <a:t>m</a:t>
                </a:r>
                <a:r>
                  <a:rPr lang="en-US" altLang="zh-CN" dirty="0"/>
                  <a:t>: number of remaining packets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at time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: number of packets reached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in period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: number od packets processed by the satellite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 time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E0677F-3DF1-4008-AE41-B79FF9FE8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221110"/>
              </a:xfrm>
              <a:blipFill>
                <a:blip r:embed="rId3"/>
                <a:stretch>
                  <a:fillRect l="-976" t="-1168" r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BD80E-BAFC-4F86-A214-DF0C7DD8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9396C-6EA1-4625-A162-888EF69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(4/4)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2D477-A87B-402F-B262-C62B6D1DD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</p:spPr>
            <p:txBody>
              <a:bodyPr/>
              <a:lstStyle/>
              <a:p>
                <a:r>
                  <a:rPr lang="en-US" altLang="zh-CN" dirty="0"/>
                  <a:t>link utility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: weight of 3 attribute parameters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calculated through an adaptive maximum deviation algorithm</a:t>
                </a:r>
              </a:p>
              <a:p>
                <a:pPr lvl="3"/>
                <a:r>
                  <a:rPr lang="en-US" altLang="zh-CN" dirty="0">
                    <a:ea typeface="Cambria Math" panose="02040503050406030204" pitchFamily="18" charset="0"/>
                  </a:rPr>
                  <a:t>input: a reachable path, ISL decision attributes, link decision attribute utility</a:t>
                </a:r>
              </a:p>
              <a:p>
                <a:pPr lvl="3"/>
                <a:r>
                  <a:rPr lang="en-US" altLang="zh-CN" dirty="0">
                    <a:ea typeface="Cambria Math" panose="02040503050406030204" pitchFamily="18" charset="0"/>
                  </a:rPr>
                  <a:t>output: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path utility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: a candidate path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: link utility value of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select the path with the largest path utility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2D477-A87B-402F-B262-C62B6D1DD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  <a:blipFill>
                <a:blip r:embed="rId2"/>
                <a:stretch>
                  <a:fillRect l="-976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5B2FC-E4A2-4AAC-9EA6-7EAF1F4A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1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1450010"/>
            <a:ext cx="8866293" cy="2256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总结：收集链路状态和拓扑信息</a:t>
            </a:r>
            <a:endParaRPr lang="en-US" altLang="zh-CN" sz="4400" b="1" dirty="0"/>
          </a:p>
          <a:p>
            <a:r>
              <a:rPr lang="en-US" altLang="zh-CN" sz="4400" b="1" dirty="0"/>
              <a:t>&amp; </a:t>
            </a:r>
          </a:p>
          <a:p>
            <a:r>
              <a:rPr lang="zh-CN" altLang="en-US" sz="4400" b="1" dirty="0"/>
              <a:t>控制路由稳定性的文献介绍</a:t>
            </a:r>
            <a:endParaRPr lang="en-US" altLang="zh-CN" sz="4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33E22-3090-4F6B-AD0B-249AF6FB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EE3E1-547B-476C-8434-4E9F0D41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r>
              <a:rPr lang="zh-CN" altLang="en-US" dirty="0"/>
              <a:t>总结：已阅读的文献中如何收集链路状态和拓扑信息</a:t>
            </a:r>
            <a:endParaRPr lang="en-US" altLang="zh-CN" dirty="0"/>
          </a:p>
          <a:p>
            <a:r>
              <a:rPr lang="zh-CN" altLang="en-US" dirty="0"/>
              <a:t>控制路由稳定性的</a:t>
            </a:r>
            <a:r>
              <a:rPr lang="en-US" altLang="zh-CN" dirty="0"/>
              <a:t>2</a:t>
            </a:r>
            <a:r>
              <a:rPr lang="zh-CN" altLang="en-US" dirty="0"/>
              <a:t>篇文献</a:t>
            </a:r>
            <a:endParaRPr lang="en-US" altLang="zh-CN" dirty="0"/>
          </a:p>
          <a:p>
            <a:pPr lvl="1"/>
            <a:r>
              <a:rPr lang="en-US" altLang="zh-CN" b="1" dirty="0"/>
              <a:t>OPSPF</a:t>
            </a:r>
            <a:r>
              <a:rPr lang="en-US" altLang="zh-CN" dirty="0"/>
              <a:t>: Orbit Prediction Shortest Path First Routing for Resilient LEO Satellite Networks</a:t>
            </a:r>
          </a:p>
          <a:p>
            <a:pPr lvl="2"/>
            <a:r>
              <a:rPr lang="en-US" altLang="zh-CN" dirty="0"/>
              <a:t>BUPT,</a:t>
            </a:r>
            <a:r>
              <a:rPr lang="zh-CN" altLang="en-US" dirty="0"/>
              <a:t> </a:t>
            </a:r>
            <a:r>
              <a:rPr lang="en-US" altLang="zh-CN" dirty="0"/>
              <a:t>ICC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</a:p>
          <a:p>
            <a:pPr lvl="1"/>
            <a:r>
              <a:rPr lang="en-US" altLang="zh-CN" dirty="0"/>
              <a:t>A Refined Dijkstra's Algorithm with Stable Route Generation for Topology-Varying Satellite Networks</a:t>
            </a:r>
          </a:p>
          <a:p>
            <a:pPr lvl="2"/>
            <a:r>
              <a:rPr lang="en-US" altLang="zh-CN" dirty="0"/>
              <a:t>BUPT, ICDCS 2021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ED2D4-4670-47F3-8220-CF4879ED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 (1/1)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地球上不同位置的用户密度不同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差异化服务</a:t>
            </a:r>
            <a:endParaRPr lang="en-US" altLang="zh-CN" dirty="0"/>
          </a:p>
          <a:p>
            <a:pPr lvl="1"/>
            <a:r>
              <a:rPr lang="zh-CN" altLang="en-US" dirty="0"/>
              <a:t>延时敏感</a:t>
            </a:r>
            <a:r>
              <a:rPr lang="en-US" altLang="zh-CN" dirty="0"/>
              <a:t> vs. </a:t>
            </a:r>
            <a:r>
              <a:rPr lang="zh-CN" altLang="en-US" dirty="0"/>
              <a:t>延时不敏感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城镇地区</a:t>
            </a:r>
            <a:r>
              <a:rPr lang="en-US" altLang="zh-CN" sz="2400" dirty="0"/>
              <a:t> vs. </a:t>
            </a:r>
            <a:r>
              <a:rPr lang="zh-CN" altLang="en-US" sz="2400" dirty="0"/>
              <a:t>乡村地区</a:t>
            </a:r>
            <a:r>
              <a:rPr lang="en-US" altLang="zh-CN" sz="2400" dirty="0"/>
              <a:t> vs. </a:t>
            </a:r>
            <a:r>
              <a:rPr lang="zh-CN" altLang="en-US" sz="2400" dirty="0"/>
              <a:t>海洋丛林</a:t>
            </a:r>
            <a:endParaRPr lang="en-US" altLang="zh-CN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流量负载不均衡</a:t>
            </a:r>
            <a:endParaRPr lang="en-US" altLang="zh-CN" sz="2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一些卫星高负载，而其他卫星空闲</a:t>
            </a:r>
            <a:endParaRPr lang="en-US" altLang="zh-CN" sz="2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8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5B87-BF3E-4719-BA73-30D24C6D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3" y="354427"/>
            <a:ext cx="8544220" cy="10272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r>
              <a:rPr lang="en-US" altLang="zh-CN" dirty="0"/>
              <a:t>: </a:t>
            </a:r>
            <a:r>
              <a:rPr lang="zh-CN" altLang="en-US" dirty="0"/>
              <a:t>如何收集链路状态和拓扑信息？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AAE83F6-D88B-499C-96D2-7C56636FD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20067"/>
              </p:ext>
            </p:extLst>
          </p:nvPr>
        </p:nvGraphicFramePr>
        <p:xfrm>
          <a:off x="167030" y="1330470"/>
          <a:ext cx="11926278" cy="468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498">
                  <a:extLst>
                    <a:ext uri="{9D8B030D-6E8A-4147-A177-3AD203B41FA5}">
                      <a16:colId xmlns:a16="http://schemas.microsoft.com/office/drawing/2014/main" val="3806232321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962610977"/>
                    </a:ext>
                  </a:extLst>
                </a:gridCol>
                <a:gridCol w="4623207">
                  <a:extLst>
                    <a:ext uri="{9D8B030D-6E8A-4147-A177-3AD203B41FA5}">
                      <a16:colId xmlns:a16="http://schemas.microsoft.com/office/drawing/2014/main" val="3997958256"/>
                    </a:ext>
                  </a:extLst>
                </a:gridCol>
                <a:gridCol w="2735884">
                  <a:extLst>
                    <a:ext uri="{9D8B030D-6E8A-4147-A177-3AD203B41FA5}">
                      <a16:colId xmlns:a16="http://schemas.microsoft.com/office/drawing/2014/main" val="2405555357"/>
                    </a:ext>
                  </a:extLst>
                </a:gridCol>
                <a:gridCol w="2801721">
                  <a:extLst>
                    <a:ext uri="{9D8B030D-6E8A-4147-A177-3AD203B41FA5}">
                      <a16:colId xmlns:a16="http://schemas.microsoft.com/office/drawing/2014/main" val="221865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简述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所需信息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收集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交换信息的方式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01131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1" dirty="0"/>
                        <a:t>分布式路由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ELB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每颗卫星若</a:t>
                      </a:r>
                      <a:r>
                        <a:rPr lang="zh-CN" altLang="en-US" b="1" dirty="0"/>
                        <a:t>检测到拥塞</a:t>
                      </a:r>
                      <a:r>
                        <a:rPr lang="zh-CN" altLang="en-US" dirty="0"/>
                        <a:t>则通告邻居，邻居重新规划路由，使更少的包经过该卫星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自身拥塞等级：</a:t>
                      </a:r>
                      <a:r>
                        <a:rPr lang="zh-CN" altLang="en-US" b="1" dirty="0"/>
                        <a:t>队列长度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把自身拥塞等级通告给</a:t>
                      </a:r>
                      <a:r>
                        <a:rPr lang="zh-CN" altLang="en-US" b="1" dirty="0"/>
                        <a:t>邻居</a:t>
                      </a:r>
                      <a:r>
                        <a:rPr lang="zh-CN" altLang="en-US" dirty="0"/>
                        <a:t>，未提路由表构建过程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563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PAR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基于地理位置选择候选下一跳方向，选择其中</a:t>
                      </a:r>
                      <a:r>
                        <a:rPr lang="zh-CN" altLang="en-US" b="1" dirty="0"/>
                        <a:t>优先级</a:t>
                      </a:r>
                      <a:r>
                        <a:rPr lang="zh-CN" altLang="en-US" dirty="0"/>
                        <a:t>最高的方向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优先级：</a:t>
                      </a:r>
                      <a:r>
                        <a:rPr lang="zh-CN" altLang="en-US" b="1" dirty="0"/>
                        <a:t>队列长度、丢包数量、成功传输的包数量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仅需记录自身的队列优先级，</a:t>
                      </a:r>
                      <a:r>
                        <a:rPr lang="zh-CN" altLang="en-US" b="1" dirty="0"/>
                        <a:t>无控制报文交互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413"/>
                  </a:ext>
                </a:extLst>
              </a:tr>
              <a:tr h="498518">
                <a:tc vMerge="1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DRNL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基于地理位置选择候选下一跳方向，以更大概率选择其中</a:t>
                      </a:r>
                      <a:r>
                        <a:rPr lang="zh-CN" altLang="en-US" b="1" dirty="0"/>
                        <a:t>链路负载等级</a:t>
                      </a:r>
                      <a:r>
                        <a:rPr lang="zh-CN" altLang="en-US" dirty="0"/>
                        <a:t>小的方向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链路负载等级：本卫星该方向的</a:t>
                      </a:r>
                      <a:r>
                        <a:rPr lang="zh-CN" altLang="en-US" b="1" dirty="0"/>
                        <a:t>队列长度</a:t>
                      </a:r>
                      <a:r>
                        <a:rPr lang="zh-CN" altLang="en-US" dirty="0"/>
                        <a:t>、该方向邻居卫星的</a:t>
                      </a:r>
                      <a:r>
                        <a:rPr lang="zh-CN" altLang="en-US" b="1" dirty="0"/>
                        <a:t>队列总长度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与</a:t>
                      </a:r>
                      <a:r>
                        <a:rPr lang="zh-CN" altLang="en-US" b="1" dirty="0"/>
                        <a:t>邻居</a:t>
                      </a:r>
                      <a:r>
                        <a:rPr lang="zh-CN" altLang="en-US" dirty="0"/>
                        <a:t>交互自身队列长度信息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138371"/>
                  </a:ext>
                </a:extLst>
              </a:tr>
              <a:tr h="49851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1" dirty="0"/>
                        <a:t>集中式路由</a:t>
                      </a:r>
                      <a:endParaRPr lang="en-US" altLang="zh-CN" b="1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+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1" dirty="0"/>
                        <a:t>分布式修正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TLR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综合本跳的红绿灯信号和邻居的红绿灯信号得到最终</a:t>
                      </a:r>
                      <a:r>
                        <a:rPr lang="zh-CN" altLang="en-US" b="1" dirty="0"/>
                        <a:t>红绿灯信号</a:t>
                      </a:r>
                      <a:r>
                        <a:rPr lang="zh-CN" altLang="en-US" dirty="0"/>
                        <a:t>，依据最终信号选择向源路由得到的最优下一跳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次优下一跳转发（</a:t>
                      </a:r>
                      <a:r>
                        <a:rPr lang="zh-CN" altLang="en-US" b="1" dirty="0"/>
                        <a:t>源路由</a:t>
                      </a:r>
                      <a:r>
                        <a:rPr lang="en-US" altLang="zh-CN" b="1" dirty="0"/>
                        <a:t>+</a:t>
                      </a:r>
                      <a:r>
                        <a:rPr lang="zh-CN" altLang="en-US" b="1" dirty="0"/>
                        <a:t>途中修正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红绿灯信号：</a:t>
                      </a:r>
                      <a:r>
                        <a:rPr lang="zh-CN" altLang="en-US" b="1" dirty="0"/>
                        <a:t>队列长度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把自身红绿灯信号通告给邻居；每个轨道有一个</a:t>
                      </a:r>
                      <a:r>
                        <a:rPr lang="zh-CN" altLang="en-US" b="1" dirty="0"/>
                        <a:t>发言人</a:t>
                      </a:r>
                      <a:r>
                        <a:rPr lang="zh-CN" altLang="en-US" dirty="0"/>
                        <a:t>收集全局信息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1" dirty="0"/>
                        <a:t>集中式路由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IADR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基于</a:t>
                      </a:r>
                      <a:r>
                        <a:rPr lang="zh-CN" altLang="en-US" b="1" dirty="0"/>
                        <a:t>链路效用函数</a:t>
                      </a:r>
                      <a:r>
                        <a:rPr lang="zh-CN" altLang="en-US" dirty="0"/>
                        <a:t>计算路径效用函数，选择路径效用函数最大者为转发路径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链路效用函数：</a:t>
                      </a:r>
                      <a:r>
                        <a:rPr lang="zh-CN" altLang="en-US" b="1" dirty="0"/>
                        <a:t>信噪比、链路持续时间、队列长度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SDN: </a:t>
                      </a:r>
                      <a:r>
                        <a:rPr lang="zh-CN" altLang="en-US" b="1" dirty="0"/>
                        <a:t>卫星控制器</a:t>
                      </a:r>
                      <a:r>
                        <a:rPr lang="zh-CN" altLang="en-US" dirty="0"/>
                        <a:t>维持全局信息、进行路由选择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99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1" dirty="0"/>
                        <a:t>分布式探测全局信息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b="1" dirty="0"/>
                        <a:t>ALBR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运行</a:t>
                      </a:r>
                      <a:r>
                        <a:rPr lang="zh-CN" altLang="en-US" b="1" dirty="0"/>
                        <a:t>移动代理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漫游代理，向随机目的卫星释放移动代理，移动代理在迁移过程中按概率选择下一跳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将</a:t>
                      </a:r>
                      <a:r>
                        <a:rPr lang="zh-CN" altLang="en-US" b="1" dirty="0"/>
                        <a:t>沿途负载状况</a:t>
                      </a:r>
                      <a:r>
                        <a:rPr lang="zh-CN" altLang="en-US" dirty="0"/>
                        <a:t>放入移动代理的栈中；移动代理使用高优先级队列转发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/>
                        <a:t>移动代理</a:t>
                      </a:r>
                      <a:r>
                        <a:rPr lang="zh-CN" altLang="en-US" dirty="0"/>
                        <a:t>收集沿途链路与拥塞信息并在返回途中与途经的每颗卫星交互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9856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A94F0-5A31-455A-A71D-AFB1C2FD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5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222EE-2E34-4335-B7DB-D4E3231F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OPSPF (0/3)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24906-4D57-4C50-BC49-A02369B0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Orbit Prediction Shortest Path First Routing for Resilient LEO Satellite Networks</a:t>
            </a:r>
          </a:p>
          <a:p>
            <a:pPr lvl="1"/>
            <a:r>
              <a:rPr lang="en-US" altLang="zh-CN" dirty="0"/>
              <a:t>ICC 2019 - 2019 IEEE International Conference on Communications (ICC)</a:t>
            </a:r>
          </a:p>
          <a:p>
            <a:pPr lvl="1"/>
            <a:r>
              <a:rPr lang="en-US" altLang="zh-CN" dirty="0"/>
              <a:t>State Key Laboratory of Networking and Switching Technology, Beijing University of Posts and Telecommunication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8912F-F2C6-4AB5-8BCC-C5AA1E6F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7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estimation of RTT and grouping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 satellite estimate each flow’s RTT: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H</a:t>
            </a:r>
            <a:r>
              <a:rPr lang="en-US" altLang="zh-CN" baseline="-25000" dirty="0"/>
              <a:t>b</a:t>
            </a:r>
            <a:r>
              <a:rPr lang="en-US" altLang="zh-CN" dirty="0"/>
              <a:t>, H</a:t>
            </a:r>
            <a:r>
              <a:rPr lang="en-US" altLang="zh-CN" baseline="-25000" dirty="0"/>
              <a:t>f</a:t>
            </a:r>
            <a:r>
              <a:rPr lang="en-US" altLang="zh-CN" dirty="0"/>
              <a:t>: backward &amp; forward hop number when passing through this satellite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ISL</a:t>
            </a:r>
            <a:r>
              <a:rPr lang="en-US" altLang="zh-CN" baseline="-25000" dirty="0" err="1"/>
              <a:t>delay</a:t>
            </a:r>
            <a:r>
              <a:rPr lang="en-US" altLang="zh-CN" dirty="0"/>
              <a:t>: delay of inter-satellite link, </a:t>
            </a:r>
            <a:r>
              <a:rPr lang="en-US" altLang="zh-CN" b="1" dirty="0">
                <a:solidFill>
                  <a:srgbClr val="FF0000"/>
                </a:solidFill>
              </a:rPr>
              <a:t>assumed as a constant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fairness</a:t>
            </a:r>
            <a:r>
              <a:rPr lang="en-US" altLang="zh-CN" dirty="0"/>
              <a:t>: flows with the same RTT are grouped together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the same RTT, the same feedback, then the same throughput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vs. standard TCP: “undesirable bias against long RTT flows”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D0B7126-3E94-44E3-A1C4-25B3E1A54BB9}"/>
                  </a:ext>
                </a:extLst>
              </p:cNvPr>
              <p:cNvSpPr txBox="1"/>
              <p:nvPr/>
            </p:nvSpPr>
            <p:spPr>
              <a:xfrm>
                <a:off x="2997867" y="2206496"/>
                <a:ext cx="6196265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𝑅𝑇𝑇</m:t>
                      </m:r>
                      <m:r>
                        <a:rPr lang="en-US" altLang="zh-CN" sz="2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=2⋅(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+2)⋅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𝐼𝑆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D0B7126-3E94-44E3-A1C4-25B3E1A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67" y="2206496"/>
                <a:ext cx="6196265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9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29281-8761-4F1C-BD7C-CBD5392C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OPSPF 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1F120-3187-41F1-9878-5B245D4A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concepts: static routing + on-demand dynamic routing</a:t>
            </a:r>
          </a:p>
          <a:p>
            <a:pPr lvl="1"/>
            <a:r>
              <a:rPr lang="en-US" altLang="zh-CN" dirty="0"/>
              <a:t>static routing</a:t>
            </a:r>
          </a:p>
          <a:p>
            <a:pPr lvl="2"/>
            <a:r>
              <a:rPr lang="en-US" altLang="zh-CN" dirty="0"/>
              <a:t>takes advantage of the regularity of the constellation &amp; conducts periodic route calculation</a:t>
            </a:r>
          </a:p>
          <a:p>
            <a:pPr lvl="2"/>
            <a:r>
              <a:rPr lang="en-US" altLang="zh-CN" dirty="0"/>
              <a:t>topology changes caused by satellite movements: </a:t>
            </a:r>
            <a:r>
              <a:rPr lang="en-US" altLang="zh-CN" b="1" dirty="0"/>
              <a:t>don’t flood</a:t>
            </a:r>
            <a:r>
              <a:rPr lang="en-US" altLang="zh-CN" dirty="0"/>
              <a:t> LSU (link state update)</a:t>
            </a:r>
          </a:p>
          <a:p>
            <a:pPr lvl="1"/>
            <a:r>
              <a:rPr lang="en-US" altLang="zh-CN" dirty="0"/>
              <a:t>on-demand dynamic routing</a:t>
            </a:r>
          </a:p>
          <a:p>
            <a:pPr lvl="2"/>
            <a:r>
              <a:rPr lang="en-US" altLang="zh-CN" dirty="0"/>
              <a:t>topology changes caused by accidental link failure / recovery: </a:t>
            </a:r>
            <a:r>
              <a:rPr lang="en-US" altLang="zh-CN" b="1" dirty="0"/>
              <a:t>flood</a:t>
            </a:r>
            <a:r>
              <a:rPr lang="en-US" altLang="zh-CN" dirty="0"/>
              <a:t> LSU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9E84A-3D27-4075-8AD1-6857EEA9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612515-3866-4ECA-957C-C423157F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76" y="1282463"/>
            <a:ext cx="4402097" cy="5575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16C878-F676-427A-B127-5F4DD1A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OPSPF (2/3)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F251A-DD9C-440A-87B1-240F82F3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6923754" cy="4351338"/>
          </a:xfrm>
        </p:spPr>
        <p:txBody>
          <a:bodyPr/>
          <a:lstStyle/>
          <a:p>
            <a:r>
              <a:rPr lang="en-US" altLang="zh-CN" dirty="0"/>
              <a:t>static routing</a:t>
            </a:r>
          </a:p>
          <a:p>
            <a:pPr lvl="1"/>
            <a:r>
              <a:rPr lang="en-US" altLang="zh-CN" dirty="0"/>
              <a:t>a real-time satellite location prediction algorithm</a:t>
            </a:r>
          </a:p>
          <a:p>
            <a:pPr lvl="1"/>
            <a:r>
              <a:rPr lang="en-US" altLang="zh-CN" dirty="0"/>
              <a:t>given the local satellite’s location, calculate position of all other satellites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how is c1 got?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fixed phase difference between neighboring orbits?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9CA0E-0949-40DF-AE1D-011B89C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51</a:t>
            </a:fld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7D9B35-5238-4CE0-93BA-90BEB2F953CF}"/>
              </a:ext>
            </a:extLst>
          </p:cNvPr>
          <p:cNvCxnSpPr/>
          <p:nvPr/>
        </p:nvCxnSpPr>
        <p:spPr>
          <a:xfrm flipH="1">
            <a:off x="3060441" y="2425959"/>
            <a:ext cx="4338735" cy="8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746445-9204-4A15-8501-448C4AF2E510}"/>
              </a:ext>
            </a:extLst>
          </p:cNvPr>
          <p:cNvSpPr/>
          <p:nvPr/>
        </p:nvSpPr>
        <p:spPr>
          <a:xfrm>
            <a:off x="7623110" y="3750906"/>
            <a:ext cx="4178163" cy="6438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5AD19E-DAC2-4772-AAC7-01BF9011F2A6}"/>
              </a:ext>
            </a:extLst>
          </p:cNvPr>
          <p:cNvCxnSpPr>
            <a:cxnSpLocks/>
          </p:cNvCxnSpPr>
          <p:nvPr/>
        </p:nvCxnSpPr>
        <p:spPr>
          <a:xfrm>
            <a:off x="8528180" y="4226767"/>
            <a:ext cx="37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CFDAD19-B7B7-41BA-A71C-F04431BC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7" y="4681307"/>
            <a:ext cx="681003" cy="681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5ADF61-ABCC-499D-8257-1103A5CE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16" y="5274003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66EDF8-3E9F-4D9E-AEAD-AA688A9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45" y="4681306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AF2B2F-D080-4A3C-97A6-187C4A74E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74" y="5274003"/>
            <a:ext cx="681003" cy="681003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3C4EAB-E299-4CF9-95A1-3194DA21F7E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84489" y="4161453"/>
            <a:ext cx="0" cy="51985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38E9242-BA82-4B21-B23B-DF74DE2F19D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4489" y="5362310"/>
            <a:ext cx="0" cy="10620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1AF7D2-3A00-4D49-BE61-C17172F085B1}"/>
              </a:ext>
            </a:extLst>
          </p:cNvPr>
          <p:cNvCxnSpPr>
            <a:cxnSpLocks/>
          </p:cNvCxnSpPr>
          <p:nvPr/>
        </p:nvCxnSpPr>
        <p:spPr>
          <a:xfrm flipV="1">
            <a:off x="2100579" y="4161453"/>
            <a:ext cx="0" cy="11125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5ACB99-A3DD-4CB8-8026-655F7D0D6C37}"/>
              </a:ext>
            </a:extLst>
          </p:cNvPr>
          <p:cNvCxnSpPr>
            <a:cxnSpLocks/>
          </p:cNvCxnSpPr>
          <p:nvPr/>
        </p:nvCxnSpPr>
        <p:spPr>
          <a:xfrm flipH="1">
            <a:off x="2100578" y="5955006"/>
            <a:ext cx="2" cy="4693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64FEF72-9491-466A-A004-2CB7FF6543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79347" y="4186718"/>
            <a:ext cx="0" cy="4945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3F06597-9025-4776-B878-D1178A6A846B}"/>
              </a:ext>
            </a:extLst>
          </p:cNvPr>
          <p:cNvCxnSpPr>
            <a:cxnSpLocks/>
          </p:cNvCxnSpPr>
          <p:nvPr/>
        </p:nvCxnSpPr>
        <p:spPr>
          <a:xfrm flipV="1">
            <a:off x="3279346" y="5380520"/>
            <a:ext cx="0" cy="102559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052512-86DD-4BEB-8AC0-58107DA870C8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476775" y="4186718"/>
            <a:ext cx="1" cy="10872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4D72D1-EA88-4920-B904-89A12F7A4237}"/>
              </a:ext>
            </a:extLst>
          </p:cNvPr>
          <p:cNvCxnSpPr>
            <a:cxnSpLocks/>
          </p:cNvCxnSpPr>
          <p:nvPr/>
        </p:nvCxnSpPr>
        <p:spPr>
          <a:xfrm flipH="1">
            <a:off x="4476773" y="5893319"/>
            <a:ext cx="2" cy="46932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ABEDC62-89DA-4033-BE30-3B5D275D0A08}"/>
              </a:ext>
            </a:extLst>
          </p:cNvPr>
          <p:cNvSpPr txBox="1"/>
          <p:nvPr/>
        </p:nvSpPr>
        <p:spPr>
          <a:xfrm>
            <a:off x="3346465" y="4663095"/>
            <a:ext cx="74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S(x, y)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B8FF31-9EFF-4893-ADEC-6AA767413FEF}"/>
              </a:ext>
            </a:extLst>
          </p:cNvPr>
          <p:cNvSpPr txBox="1"/>
          <p:nvPr/>
        </p:nvSpPr>
        <p:spPr>
          <a:xfrm>
            <a:off x="4476773" y="5200333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S(x+1, y)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EF5C9E-66AD-4A3A-8C7E-7A32C64A9D46}"/>
              </a:ext>
            </a:extLst>
          </p:cNvPr>
          <p:cNvSpPr txBox="1"/>
          <p:nvPr/>
        </p:nvSpPr>
        <p:spPr>
          <a:xfrm>
            <a:off x="2016425" y="5805523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S(x-1, y)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D1F124-C4A6-43FF-911B-268E5932F8B0}"/>
              </a:ext>
            </a:extLst>
          </p:cNvPr>
          <p:cNvSpPr txBox="1"/>
          <p:nvPr/>
        </p:nvSpPr>
        <p:spPr>
          <a:xfrm>
            <a:off x="815692" y="4644744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S(x-2, y)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6E22B3-3BBC-4CCD-942E-97FE0D31CDF4}"/>
              </a:ext>
            </a:extLst>
          </p:cNvPr>
          <p:cNvCxnSpPr>
            <a:stCxn id="9" idx="1"/>
          </p:cNvCxnSpPr>
          <p:nvPr/>
        </p:nvCxnSpPr>
        <p:spPr>
          <a:xfrm flipH="1">
            <a:off x="4581331" y="4072812"/>
            <a:ext cx="3041779" cy="36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DD5135-64F7-4B71-B6C7-B66A3EE57CEE}"/>
              </a:ext>
            </a:extLst>
          </p:cNvPr>
          <p:cNvCxnSpPr/>
          <p:nvPr/>
        </p:nvCxnSpPr>
        <p:spPr>
          <a:xfrm>
            <a:off x="3279346" y="4186718"/>
            <a:ext cx="1197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2B23675-81F7-4A40-9544-4B9C9029A79D}"/>
              </a:ext>
            </a:extLst>
          </p:cNvPr>
          <p:cNvSpPr txBox="1"/>
          <p:nvPr/>
        </p:nvSpPr>
        <p:spPr>
          <a:xfrm>
            <a:off x="3698760" y="398999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A74C049-17E3-471E-9569-C5DA91CCF4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195846" y="5021807"/>
            <a:ext cx="348141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1AE1C57-23DE-43AF-B17F-C77E2C8A7032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195846" y="5614504"/>
            <a:ext cx="154557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8A2BAE9-63C0-49A8-B77A-EF45B7A3F57E}"/>
              </a:ext>
            </a:extLst>
          </p:cNvPr>
          <p:cNvCxnSpPr/>
          <p:nvPr/>
        </p:nvCxnSpPr>
        <p:spPr>
          <a:xfrm>
            <a:off x="369916" y="5021807"/>
            <a:ext cx="0" cy="600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7F816FA-5173-400B-AA81-735D59CB8B6B}"/>
              </a:ext>
            </a:extLst>
          </p:cNvPr>
          <p:cNvSpPr txBox="1"/>
          <p:nvPr/>
        </p:nvSpPr>
        <p:spPr>
          <a:xfrm>
            <a:off x="180644" y="511907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5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E0F55-F2E1-43E5-A2B1-8EF735AA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OPSPF 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7BBE9-947E-4C73-A66D-A6FE3BE6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7080410" cy="4351338"/>
          </a:xfrm>
        </p:spPr>
        <p:txBody>
          <a:bodyPr/>
          <a:lstStyle/>
          <a:p>
            <a:r>
              <a:rPr lang="en-US" altLang="zh-CN" dirty="0"/>
              <a:t>embed dynamic routing into static framework</a:t>
            </a:r>
          </a:p>
          <a:p>
            <a:pPr lvl="1"/>
            <a:r>
              <a:rPr lang="en-US" altLang="zh-CN" dirty="0"/>
              <a:t>static routing module also updates the </a:t>
            </a:r>
            <a:r>
              <a:rPr lang="en-US" altLang="zh-CN" b="1" dirty="0"/>
              <a:t>local interface</a:t>
            </a:r>
            <a:r>
              <a:rPr lang="en-US" altLang="zh-CN" dirty="0"/>
              <a:t> flag fir each network interface</a:t>
            </a:r>
          </a:p>
          <a:p>
            <a:pPr lvl="2"/>
            <a:r>
              <a:rPr lang="en-US" altLang="zh-CN" dirty="0"/>
              <a:t>i.e. updates each ISL’s status</a:t>
            </a:r>
          </a:p>
          <a:p>
            <a:pPr lvl="2"/>
            <a:r>
              <a:rPr lang="en-US" altLang="zh-CN" dirty="0"/>
              <a:t>3 status: </a:t>
            </a:r>
            <a:r>
              <a:rPr lang="en-US" altLang="zh-CN" b="1" dirty="0"/>
              <a:t>Failure</a:t>
            </a:r>
            <a:r>
              <a:rPr lang="en-US" altLang="zh-CN" dirty="0"/>
              <a:t>, </a:t>
            </a:r>
            <a:r>
              <a:rPr lang="en-US" altLang="zh-CN" b="1" dirty="0"/>
              <a:t>OK</a:t>
            </a:r>
            <a:r>
              <a:rPr lang="en-US" altLang="zh-CN" dirty="0"/>
              <a:t>, </a:t>
            </a:r>
            <a:r>
              <a:rPr lang="en-US" altLang="zh-CN" b="1" dirty="0"/>
              <a:t>Ineffective</a:t>
            </a:r>
          </a:p>
          <a:p>
            <a:pPr lvl="1"/>
            <a:r>
              <a:rPr lang="en-US" altLang="zh-CN" dirty="0"/>
              <a:t>link failure &amp; recovery will trigger dynamic route flooding</a:t>
            </a:r>
          </a:p>
          <a:p>
            <a:pPr lvl="2"/>
            <a:r>
              <a:rPr lang="en-US" altLang="zh-CN" dirty="0"/>
              <a:t>detected through Hello &amp; Keepalive packet —— classic OSPF</a:t>
            </a:r>
          </a:p>
          <a:p>
            <a:pPr lvl="2"/>
            <a:r>
              <a:rPr lang="en-US" altLang="zh-CN" dirty="0"/>
              <a:t>update local interface flag into </a:t>
            </a:r>
            <a:r>
              <a:rPr lang="en-US" altLang="zh-CN" b="1" dirty="0"/>
              <a:t>global interface flag</a:t>
            </a:r>
          </a:p>
          <a:p>
            <a:pPr lvl="2"/>
            <a:r>
              <a:rPr lang="en-US" altLang="zh-CN" dirty="0"/>
              <a:t>2 status: </a:t>
            </a:r>
            <a:r>
              <a:rPr lang="en-US" altLang="zh-CN" b="1" dirty="0"/>
              <a:t>Failure, OK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0F0D3-C813-4E6F-94DE-F575C5D8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0284E-0D77-4C74-8CFB-F7C58F5D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53" y="2353028"/>
            <a:ext cx="4780547" cy="25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7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D35D-5104-48C9-91EB-88637771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Refined Dijkstra (0/2)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37248-619D-4DEB-ABAC-F65CB642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Refined Dijkstra’s Algorithm with Stable Route Generation for Topology-Varying Satellite Networks</a:t>
            </a:r>
          </a:p>
          <a:p>
            <a:pPr lvl="1"/>
            <a:r>
              <a:rPr lang="en-US" altLang="zh-CN" dirty="0"/>
              <a:t>Beijing University of Posts and Telecommunications &amp; China Academy of Space Technology &amp; Purple Mountain Laboratories</a:t>
            </a:r>
          </a:p>
          <a:p>
            <a:pPr lvl="1"/>
            <a:r>
              <a:rPr lang="en-US" altLang="zh-CN" dirty="0"/>
              <a:t>2021 IEEE 41st International Conference on Distributed Computing Systems (ICDCS)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457F1-1012-4D22-930A-A2197EDD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6163B0-2056-49AE-8857-40FF7DFA6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2"/>
          <a:stretch/>
        </p:blipFill>
        <p:spPr>
          <a:xfrm>
            <a:off x="5006070" y="3454574"/>
            <a:ext cx="6347730" cy="34034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03A33D-E61B-4C30-9B9C-C45CC80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Refined Dijkstra 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96D05-4E1E-4FF4-83F7-7CF331ED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6020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motivation: equal-cost shortest paths are common in satellite network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which satellite to choose as next hop?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classical Dijkstra always selects the default next hop (e.g. select according to satellite id)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should try to maintain the end-to-end path as far as possible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why? does it really matter whether route oscillation happens?</a:t>
            </a:r>
          </a:p>
          <a:p>
            <a:pPr lvl="2"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route recalculation takes too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much time?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96AD9-06DE-4E6B-9E7F-569D5A7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56E702A-A788-49A1-B9D8-68D0C426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56" y="1239095"/>
            <a:ext cx="4804098" cy="56189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AF74-836C-42B9-B6A1-97FA5C34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Refined Dijkstra </a:t>
            </a:r>
            <a:r>
              <a:rPr lang="en-US" altLang="zh-CN"/>
              <a:t>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CECAA-C6E1-48BE-BEE8-927DC534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6541198" cy="4351338"/>
          </a:xfrm>
        </p:spPr>
        <p:txBody>
          <a:bodyPr/>
          <a:lstStyle/>
          <a:p>
            <a:pPr lvl="1"/>
            <a:r>
              <a:rPr lang="en-US" altLang="zh-CN" dirty="0">
                <a:cs typeface="Times New Roman" panose="02020603050405020304" pitchFamily="18" charset="0"/>
              </a:rPr>
              <a:t>every satellite needs to have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global</a:t>
            </a:r>
            <a:r>
              <a:rPr lang="en-US" altLang="zh-CN" dirty="0">
                <a:cs typeface="Times New Roman" panose="02020603050405020304" pitchFamily="18" charset="0"/>
              </a:rPr>
              <a:t> topology information</a:t>
            </a:r>
            <a:endParaRPr lang="en-US" altLang="zh-CN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ea typeface="Cambria Math" panose="02040503050406030204" pitchFamily="18" charset="0"/>
                <a:cs typeface="Times New Roman" panose="02020603050405020304" pitchFamily="18" charset="0"/>
              </a:rPr>
              <a:t>old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 route table   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ea typeface="Cambria Math" panose="020405030504060302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 graph</a:t>
            </a:r>
            <a:endParaRPr lang="en-US" altLang="zh-CN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: all candidate next hops from source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ea typeface="Cambria Math" panose="02040503050406030204" pitchFamily="18" charset="0"/>
                <a:cs typeface="Times New Roman" panose="02020603050405020304" pitchFamily="18" charset="0"/>
              </a:rPr>
              <a:t>to satellite </a:t>
            </a:r>
            <a:r>
              <a:rPr lang="en-US" altLang="zh-CN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</a:t>
            </a: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if have to change next hop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dirty="0">
                <a:cs typeface="Times New Roman" panose="02020603050405020304" pitchFamily="18" charset="0"/>
              </a:rPr>
              <a:t>in routing table, randomly select one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CN" dirty="0"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cs typeface="Times New Roman" panose="02020603050405020304" pitchFamily="18" charset="0"/>
              </a:rPr>
              <a:t>]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if can predict future topology, maybe can choose the next-longest-maintained next hop in advance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84237-166C-4778-843F-4C91584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55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F97F60-9595-4073-9152-DBEEEFA09A5A}"/>
              </a:ext>
            </a:extLst>
          </p:cNvPr>
          <p:cNvCxnSpPr/>
          <p:nvPr/>
        </p:nvCxnSpPr>
        <p:spPr>
          <a:xfrm>
            <a:off x="8481527" y="4478694"/>
            <a:ext cx="18194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45B255B-02FA-4F73-91F3-10701C3DABC4}"/>
              </a:ext>
            </a:extLst>
          </p:cNvPr>
          <p:cNvCxnSpPr/>
          <p:nvPr/>
        </p:nvCxnSpPr>
        <p:spPr>
          <a:xfrm>
            <a:off x="8481527" y="4761723"/>
            <a:ext cx="181946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FFC8750-2BA4-425A-A2AA-0B898ADD120F}"/>
              </a:ext>
            </a:extLst>
          </p:cNvPr>
          <p:cNvCxnSpPr/>
          <p:nvPr/>
        </p:nvCxnSpPr>
        <p:spPr>
          <a:xfrm>
            <a:off x="7735078" y="1707502"/>
            <a:ext cx="151155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B61E0E-EE3F-407B-B87D-D132CB9EBEC1}"/>
              </a:ext>
            </a:extLst>
          </p:cNvPr>
          <p:cNvCxnSpPr>
            <a:cxnSpLocks/>
          </p:cNvCxnSpPr>
          <p:nvPr/>
        </p:nvCxnSpPr>
        <p:spPr>
          <a:xfrm flipH="1">
            <a:off x="5505061" y="1707503"/>
            <a:ext cx="2230018" cy="70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8A912C1-BB24-4801-AED5-7664BC4C5CE0}"/>
              </a:ext>
            </a:extLst>
          </p:cNvPr>
          <p:cNvCxnSpPr>
            <a:cxnSpLocks/>
          </p:cNvCxnSpPr>
          <p:nvPr/>
        </p:nvCxnSpPr>
        <p:spPr>
          <a:xfrm flipH="1" flipV="1">
            <a:off x="2808514" y="3219061"/>
            <a:ext cx="5673013" cy="1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80B060-0FBC-4CC7-BBB5-964A1E6DB94C}"/>
              </a:ext>
            </a:extLst>
          </p:cNvPr>
          <p:cNvCxnSpPr/>
          <p:nvPr/>
        </p:nvCxnSpPr>
        <p:spPr>
          <a:xfrm flipH="1" flipV="1">
            <a:off x="5607698" y="4581331"/>
            <a:ext cx="2799184" cy="157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E2445-C329-4A25-83D2-56C296C9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A2A4F-D979-4CAA-953F-1A76CA3B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如何从背景引入到我所调研的文献 </a:t>
            </a:r>
            <a:endParaRPr lang="en-US" altLang="zh-CN" dirty="0"/>
          </a:p>
          <a:p>
            <a:pPr lvl="1"/>
            <a:r>
              <a:rPr lang="zh-CN" altLang="en-US" dirty="0"/>
              <a:t>卫星网络的挑战：拓扑动态性，频繁的链路状态变化</a:t>
            </a:r>
            <a:endParaRPr lang="en-US" altLang="zh-CN" dirty="0"/>
          </a:p>
          <a:p>
            <a:r>
              <a:rPr lang="zh-CN" altLang="en-US" dirty="0"/>
              <a:t>整理表格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OPSPF</a:t>
            </a:r>
            <a:r>
              <a:rPr lang="zh-CN" altLang="en-US" dirty="0"/>
              <a:t>作为最基础的方法引入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A62B9-BE26-4223-9A89-7820B23D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A8DF0-27B6-4A23-9366-F9ED6BCD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61F1E-8825-4AC6-B497-3942910A6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6"/>
                <a:ext cx="11241156" cy="55311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feedback computation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at a certain satellite, for each link in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group, its feedback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altLang="zh-CN" dirty="0"/>
                  <a:t>  during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time interval: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recursive   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residual capacity of this link</a:t>
                </a:r>
                <a:r>
                  <a:rPr lang="en-US" altLang="zh-CN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free queue size</a:t>
                </a: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zh-CN" dirty="0"/>
                  <a:t>,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altLang="zh-CN" dirty="0"/>
                  <a:t>,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parameters;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Υ</m:t>
                    </m:r>
                    <m:d>
                      <m:dPr>
                        <m:ctrlP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: total TCP window size can be allocated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RTT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avg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average RTT of active links at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time interval &amp; </a:t>
                </a:r>
                <a:r>
                  <a:rPr lang="en-US" altLang="zh-CN" dirty="0">
                    <a:ea typeface="Cambria Math" panose="02040503050406030204" pitchFamily="18" charset="0"/>
                  </a:rPr>
                  <a:t>length of time interval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61F1E-8825-4AC6-B497-3942910A6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6"/>
                <a:ext cx="11241156" cy="5531187"/>
              </a:xfrm>
              <a:blipFill>
                <a:blip r:embed="rId3"/>
                <a:stretch>
                  <a:fillRect l="-976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3D6FA-B24D-44E7-99B2-01EA00F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44FE2-4B5D-4939-B57B-71B10CC858F9}"/>
                  </a:ext>
                </a:extLst>
              </p:cNvPr>
              <p:cNvSpPr txBox="1"/>
              <p:nvPr/>
            </p:nvSpPr>
            <p:spPr>
              <a:xfrm>
                <a:off x="3573515" y="2319768"/>
                <a:ext cx="5037085" cy="1511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Sup>
                            <m:sSub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Sup>
                            <m:sSub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44FE2-4B5D-4939-B57B-71B10CC8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15" y="2319768"/>
                <a:ext cx="5037085" cy="1511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137813-7D9B-4497-9B3D-AECE30FA1E49}"/>
                  </a:ext>
                </a:extLst>
              </p:cNvPr>
              <p:cNvSpPr txBox="1"/>
              <p:nvPr/>
            </p:nvSpPr>
            <p:spPr>
              <a:xfrm>
                <a:off x="2250390" y="3717013"/>
                <a:ext cx="7683333" cy="1168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d>
                        <m:dPr>
                          <m:ctrlP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𝐵𝑤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Υ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137813-7D9B-4497-9B3D-AECE30FA1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90" y="3717013"/>
                <a:ext cx="7683333" cy="1168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F1A6CA-5CAF-4FA8-B612-70E7BEB2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45" y="4347705"/>
            <a:ext cx="4764633" cy="1733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7C9CB4-A835-4D22-883A-509A2332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5" y="4005433"/>
            <a:ext cx="6598310" cy="2075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997992-4150-4BE6-8FA2-B1B00C1B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(4/4)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DDDD5-FAFE-418F-B5DA-1AB168C2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3528" cy="4351338"/>
              </a:xfrm>
            </p:spPr>
            <p:txBody>
              <a:bodyPr/>
              <a:lstStyle/>
              <a:p>
                <a:r>
                  <a:rPr lang="en-US" altLang="zh-CN" dirty="0"/>
                  <a:t>experiments &amp; conclusion (vs. TCP </a:t>
                </a:r>
                <a:r>
                  <a:rPr lang="en-US" altLang="zh-CN" dirty="0" err="1"/>
                  <a:t>NewReno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measures: bottleneck link utilization, loss rate, queue size, fairness index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for lower packet losses &amp; smaller queue size,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𝝍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; for fairness, 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α=1</a:t>
                </a:r>
                <a:endParaRPr lang="en-US" altLang="zh-CN" sz="20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more robust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when abrupt change of traffic load happens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fairness</a:t>
                </a:r>
                <a:r>
                  <a:rPr lang="en-US" altLang="zh-CN" sz="2000" b="0" dirty="0">
                    <a:cs typeface="Times New Roman" panose="02020603050405020304" pitchFamily="18" charset="0"/>
                  </a:rPr>
                  <a:t>: operates correctly when there are links with variant RTTs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(Fig b)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multiple bottlenecks: doesn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’t matter (Fig c)</a:t>
                </a:r>
                <a:endParaRPr lang="en-US" altLang="zh-CN" sz="2000" b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tolerant</a:t>
                </a:r>
                <a:r>
                  <a:rPr lang="en-US" altLang="zh-CN" sz="2000" dirty="0"/>
                  <a:t> to errors in RTT estimate</a:t>
                </a:r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DDDD5-FAFE-418F-B5DA-1AB168C2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3528" cy="4351338"/>
              </a:xfrm>
              <a:blipFill>
                <a:blip r:embed="rId5"/>
                <a:stretch>
                  <a:fillRect l="-976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C6CB4-27B9-4DC6-8255-A2E3C42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3B6F2-416B-4ACE-B5ED-7DF86EB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0ABA3-0C4F-43F1-A8AF-7E1DDB0D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 Load Balancing</a:t>
            </a:r>
          </a:p>
          <a:p>
            <a:r>
              <a:rPr lang="en-US" altLang="zh-CN" dirty="0"/>
              <a:t>key concept</a:t>
            </a:r>
          </a:p>
          <a:p>
            <a:pPr lvl="1"/>
            <a:r>
              <a:rPr lang="en-US" altLang="zh-CN" dirty="0"/>
              <a:t>when a satellite is congested, it informs its </a:t>
            </a:r>
            <a:r>
              <a:rPr lang="en-US" altLang="zh-CN" b="1" dirty="0">
                <a:solidFill>
                  <a:srgbClr val="FF0000"/>
                </a:solidFill>
              </a:rPr>
              <a:t>neighbors</a:t>
            </a:r>
            <a:r>
              <a:rPr lang="en-US" altLang="zh-CN" dirty="0"/>
              <a:t> to reroute</a:t>
            </a:r>
          </a:p>
          <a:p>
            <a:pPr lvl="1"/>
            <a:r>
              <a:rPr lang="en-US" altLang="zh-CN" dirty="0"/>
              <a:t>packets should have passed this satellite are sent through alternative paths</a:t>
            </a:r>
          </a:p>
          <a:p>
            <a:pPr lvl="1"/>
            <a:r>
              <a:rPr lang="en-US" altLang="zh-CN" dirty="0"/>
              <a:t>may cause </a:t>
            </a:r>
            <a:r>
              <a:rPr lang="en-US" altLang="zh-CN" b="1" dirty="0">
                <a:solidFill>
                  <a:srgbClr val="FF0000"/>
                </a:solidFill>
              </a:rPr>
              <a:t>out-of-order reception</a:t>
            </a:r>
            <a:r>
              <a:rPr lang="en-US" altLang="zh-CN" dirty="0"/>
              <a:t> &amp; packets have to </a:t>
            </a:r>
            <a:r>
              <a:rPr lang="en-US" altLang="zh-CN" b="1" dirty="0">
                <a:solidFill>
                  <a:srgbClr val="FF0000"/>
                </a:solidFill>
              </a:rPr>
              <a:t>traverse more hops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F7CAA-F0D9-454E-B997-3249CC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4F4C0-BC4D-4748-9A18-75346C85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4835348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A6AFAA-750A-4320-95CC-60EF2CB9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366349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E3AEBA-50DD-4DB7-B034-6119D0E4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29D4C-0203-487E-9E72-8CFF7682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5" y="4835348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6A8CD-0DD9-4914-ACF1-08D80512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8" y="4833239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87628D-B095-495C-93CD-0D25038F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3663492"/>
            <a:ext cx="681003" cy="681003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C0FDB628-9C77-45DB-8753-9AE6B0FEDCDD}"/>
              </a:ext>
            </a:extLst>
          </p:cNvPr>
          <p:cNvSpPr/>
          <p:nvPr/>
        </p:nvSpPr>
        <p:spPr>
          <a:xfrm>
            <a:off x="4259190" y="4835348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88F5CF-21F9-4823-8DC2-92064C18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3661383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AD31D3-9D62-4BFF-A432-2DB13843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9399E-F255-4539-805F-4275620F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F70908-2EF5-4335-A10E-56C7C05ED32C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2349396" y="4344495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6C0F1C-C5CE-409E-A85C-62F77AC3BC9E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689897" y="4003994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20AB00-FD62-4DC5-BB76-A68B44F21246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4958831" y="4001885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CC88265-2219-4955-8A83-4FF0AFA8565A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7012999" y="4342386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35C8D0-FA99-4D47-80DC-580863C44E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353501" y="5173741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9AB06F-7259-4397-964C-E9BCA511FB2F}"/>
              </a:ext>
            </a:extLst>
          </p:cNvPr>
          <p:cNvCxnSpPr>
            <a:endCxn id="8" idx="1"/>
          </p:cNvCxnSpPr>
          <p:nvPr/>
        </p:nvCxnSpPr>
        <p:spPr>
          <a:xfrm>
            <a:off x="1221639" y="5175849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D98B3A-8FF9-4E5F-A19E-28CD80A3B43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689898" y="5175850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3473F4-A313-40B3-9532-2722348DEE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958828" y="5173741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8E6DD1-EEC5-48E3-B3D9-EEA067EE5B01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618327" y="4344495"/>
            <a:ext cx="3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05AC34-CAB8-4934-B616-215F699D6606}"/>
              </a:ext>
            </a:extLst>
          </p:cNvPr>
          <p:cNvCxnSpPr/>
          <p:nvPr/>
        </p:nvCxnSpPr>
        <p:spPr>
          <a:xfrm flipH="1">
            <a:off x="2633472" y="5013021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C6C24DB-E945-4550-AAC4-4B47DFEC01E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618327" y="5516351"/>
            <a:ext cx="0" cy="48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4EF413E-C68C-4A17-92C3-536969F847B1}"/>
              </a:ext>
            </a:extLst>
          </p:cNvPr>
          <p:cNvCxnSpPr/>
          <p:nvPr/>
        </p:nvCxnSpPr>
        <p:spPr>
          <a:xfrm>
            <a:off x="4958828" y="5013021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5200E22-D860-41A8-BA61-C50FBB04E74E}"/>
              </a:ext>
            </a:extLst>
          </p:cNvPr>
          <p:cNvCxnSpPr>
            <a:cxnSpLocks/>
          </p:cNvCxnSpPr>
          <p:nvPr/>
        </p:nvCxnSpPr>
        <p:spPr>
          <a:xfrm flipV="1">
            <a:off x="8791057" y="4455632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94AF39-0B8C-4BB7-BC3A-609BC489EF4D}"/>
              </a:ext>
            </a:extLst>
          </p:cNvPr>
          <p:cNvCxnSpPr>
            <a:cxnSpLocks/>
          </p:cNvCxnSpPr>
          <p:nvPr/>
        </p:nvCxnSpPr>
        <p:spPr>
          <a:xfrm>
            <a:off x="8791057" y="4724400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AD2713B-12B4-4ED7-856E-6EE4E5E74A8E}"/>
              </a:ext>
            </a:extLst>
          </p:cNvPr>
          <p:cNvCxnSpPr>
            <a:cxnSpLocks/>
          </p:cNvCxnSpPr>
          <p:nvPr/>
        </p:nvCxnSpPr>
        <p:spPr>
          <a:xfrm>
            <a:off x="8802297" y="5004273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185E575-C7F6-4B7B-AAAB-E07E327672F2}"/>
              </a:ext>
            </a:extLst>
          </p:cNvPr>
          <p:cNvSpPr txBox="1"/>
          <p:nvPr/>
        </p:nvSpPr>
        <p:spPr>
          <a:xfrm>
            <a:off x="9166666" y="4250410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529B-B18F-43EE-B2C8-DE0748AB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(2/3)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8AE28-88FF-4619-A0CF-4A826A29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5713390"/>
          </a:xfrm>
        </p:spPr>
        <p:txBody>
          <a:bodyPr/>
          <a:lstStyle/>
          <a:p>
            <a:r>
              <a:rPr lang="en-US" altLang="zh-CN" dirty="0"/>
              <a:t>three states of a certain satellite A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α, β, </a:t>
            </a:r>
            <a:r>
              <a:rPr lang="el-GR" altLang="zh-CN" dirty="0"/>
              <a:t>χ</a:t>
            </a:r>
            <a:r>
              <a:rPr lang="en-US" altLang="zh-CN" dirty="0"/>
              <a:t> are parameters</a:t>
            </a:r>
          </a:p>
          <a:p>
            <a:pPr lvl="1"/>
            <a:r>
              <a:rPr lang="en-US" altLang="zh-CN" dirty="0"/>
              <a:t>β = 1 – p(packet dropping possibility); α = β / 2</a:t>
            </a:r>
          </a:p>
          <a:p>
            <a:pPr lvl="1"/>
            <a:r>
              <a:rPr lang="el-GR" altLang="zh-CN" dirty="0"/>
              <a:t>χ</a:t>
            </a:r>
            <a:r>
              <a:rPr lang="en-US" altLang="zh-CN" dirty="0"/>
              <a:t> is relative to:</a:t>
            </a:r>
          </a:p>
          <a:p>
            <a:pPr lvl="2"/>
            <a:r>
              <a:rPr lang="en-US" altLang="zh-CN" dirty="0"/>
              <a:t>traffic coming from the ground</a:t>
            </a:r>
          </a:p>
          <a:p>
            <a:pPr lvl="2"/>
            <a:r>
              <a:rPr lang="en-US" altLang="zh-CN" dirty="0"/>
              <a:t>the satellite’s ability to output</a:t>
            </a:r>
          </a:p>
          <a:p>
            <a:pPr lvl="2"/>
            <a:r>
              <a:rPr lang="en-US" altLang="zh-CN" dirty="0"/>
              <a:t>time we want the satellite to stay in normal state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9ED6C-842A-4922-A4A8-284CA6EF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38F1AB7-824F-4AF0-8623-3048F8829B8D}"/>
              </a:ext>
            </a:extLst>
          </p:cNvPr>
          <p:cNvGraphicFramePr>
            <a:graphicFrameLocks noGrp="1"/>
          </p:cNvGraphicFramePr>
          <p:nvPr/>
        </p:nvGraphicFramePr>
        <p:xfrm>
          <a:off x="1145675" y="1829598"/>
          <a:ext cx="9900650" cy="229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 </a:t>
                      </a:r>
                    </a:p>
                    <a:p>
                      <a:pPr algn="ctr"/>
                      <a:r>
                        <a:rPr lang="en-US" altLang="zh-CN" dirty="0"/>
                        <a:t>(e.g. flow control)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44088</TotalTime>
  <Words>4135</Words>
  <Application>Microsoft Office PowerPoint</Application>
  <PresentationFormat>宽屏</PresentationFormat>
  <Paragraphs>728</Paragraphs>
  <Slides>57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AdvGulliv-R</vt:lpstr>
      <vt:lpstr>等线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主题</vt:lpstr>
      <vt:lpstr>PowerPoint 演示文稿</vt:lpstr>
      <vt:lpstr>Outline</vt:lpstr>
      <vt:lpstr>Background (1/1)</vt:lpstr>
      <vt:lpstr>REFWA (1/4)</vt:lpstr>
      <vt:lpstr>REFWA (2/4)</vt:lpstr>
      <vt:lpstr>REFWA (3/4)</vt:lpstr>
      <vt:lpstr>REFWA (4/4)</vt:lpstr>
      <vt:lpstr>ELB (1/3)</vt:lpstr>
      <vt:lpstr>ELB (2/3)</vt:lpstr>
      <vt:lpstr>ELB (3/3)</vt:lpstr>
      <vt:lpstr>PAR &amp; DRNL (1/4)</vt:lpstr>
      <vt:lpstr>PAR &amp; DRNL (2/4)</vt:lpstr>
      <vt:lpstr>PAR &amp; DRNL (3/4)</vt:lpstr>
      <vt:lpstr>PAR &amp; DRNL (4/4)</vt:lpstr>
      <vt:lpstr>PowerPoint 演示文稿</vt:lpstr>
      <vt:lpstr>PowerPoint 演示文稿</vt:lpstr>
      <vt:lpstr>Outline</vt:lpstr>
      <vt:lpstr>Background (1/2)</vt:lpstr>
      <vt:lpstr>Background (2/2)</vt:lpstr>
      <vt:lpstr>ALBR (1/5)</vt:lpstr>
      <vt:lpstr>ALBR (2/5)</vt:lpstr>
      <vt:lpstr>ALBR (3/5)</vt:lpstr>
      <vt:lpstr>ALBR (4/5)</vt:lpstr>
      <vt:lpstr>ALBR (5/5)</vt:lpstr>
      <vt:lpstr>TLR (1/4)</vt:lpstr>
      <vt:lpstr>TLR (2/4)</vt:lpstr>
      <vt:lpstr>TLR (3/4)</vt:lpstr>
      <vt:lpstr>TLR (4/4)</vt:lpstr>
      <vt:lpstr>PowerPoint 演示文稿</vt:lpstr>
      <vt:lpstr>PowerPoint 演示文稿</vt:lpstr>
      <vt:lpstr>Outline</vt:lpstr>
      <vt:lpstr>Background (1/2)</vt:lpstr>
      <vt:lpstr>Background (2/2)</vt:lpstr>
      <vt:lpstr>DCCR (0/4)</vt:lpstr>
      <vt:lpstr>DCCR (1/4)</vt:lpstr>
      <vt:lpstr>DCCR (2/4)</vt:lpstr>
      <vt:lpstr>DCCR (3/4)</vt:lpstr>
      <vt:lpstr>DCCR (4/4)</vt:lpstr>
      <vt:lpstr>IADR (0/4)</vt:lpstr>
      <vt:lpstr>IADR (1/4)</vt:lpstr>
      <vt:lpstr>IADR (2/4)</vt:lpstr>
      <vt:lpstr>IADR (3/4)</vt:lpstr>
      <vt:lpstr>IADR (4/4)</vt:lpstr>
      <vt:lpstr>PowerPoint 演示文稿</vt:lpstr>
      <vt:lpstr>PowerPoint 演示文稿</vt:lpstr>
      <vt:lpstr>大纲</vt:lpstr>
      <vt:lpstr>背景 (1/1)</vt:lpstr>
      <vt:lpstr>总结: 如何收集链路状态和拓扑信息？</vt:lpstr>
      <vt:lpstr>OPSPF (0/3)</vt:lpstr>
      <vt:lpstr>OPSPF (1/3)</vt:lpstr>
      <vt:lpstr>OPSPF (2/3)</vt:lpstr>
      <vt:lpstr>OPSPF (3/3)</vt:lpstr>
      <vt:lpstr>Refined Dijkstra (0/2)</vt:lpstr>
      <vt:lpstr>Refined Dijkstra (1/2)</vt:lpstr>
      <vt:lpstr>Refined Dijkstra (2/2)</vt:lpstr>
      <vt:lpstr>PowerPoint 演示文稿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 S</cp:lastModifiedBy>
  <cp:revision>1400</cp:revision>
  <dcterms:created xsi:type="dcterms:W3CDTF">2015-08-08T14:03:16Z</dcterms:created>
  <dcterms:modified xsi:type="dcterms:W3CDTF">2022-10-20T03:37:16Z</dcterms:modified>
</cp:coreProperties>
</file>