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437" r:id="rId2"/>
    <p:sldId id="438" r:id="rId3"/>
    <p:sldId id="439" r:id="rId4"/>
    <p:sldId id="463" r:id="rId5"/>
    <p:sldId id="460" r:id="rId6"/>
    <p:sldId id="441" r:id="rId7"/>
    <p:sldId id="443" r:id="rId8"/>
    <p:sldId id="444" r:id="rId9"/>
    <p:sldId id="445" r:id="rId10"/>
    <p:sldId id="446" r:id="rId11"/>
    <p:sldId id="449" r:id="rId12"/>
    <p:sldId id="447" r:id="rId13"/>
    <p:sldId id="461" r:id="rId14"/>
    <p:sldId id="448" r:id="rId15"/>
    <p:sldId id="450" r:id="rId16"/>
    <p:sldId id="462" r:id="rId17"/>
    <p:sldId id="451" r:id="rId18"/>
    <p:sldId id="452" r:id="rId19"/>
    <p:sldId id="453" r:id="rId20"/>
    <p:sldId id="454" r:id="rId21"/>
    <p:sldId id="455" r:id="rId22"/>
    <p:sldId id="456" r:id="rId23"/>
    <p:sldId id="457" r:id="rId24"/>
    <p:sldId id="458" r:id="rId25"/>
    <p:sldId id="464" r:id="rId26"/>
    <p:sldId id="465"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4">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隽杰" initials="李" lastIdx="1" clrIdx="0"/>
  <p:cmAuthor id="2" name="MSoffice" initials="M" lastIdx="1" clrIdx="1">
    <p:extLst>
      <p:ext uri="{19B8F6BF-5375-455C-9EA6-DF929625EA0E}">
        <p15:presenceInfo xmlns:p15="http://schemas.microsoft.com/office/powerpoint/2012/main" userId="MSoff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933C"/>
    <a:srgbClr val="C0504D"/>
    <a:srgbClr val="E46C0A"/>
    <a:srgbClr val="4F81BD"/>
    <a:srgbClr val="0000FF"/>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7" autoAdjust="0"/>
    <p:restoredTop sz="90158" autoAdjust="0"/>
  </p:normalViewPr>
  <p:slideViewPr>
    <p:cSldViewPr snapToGrid="0">
      <p:cViewPr varScale="1">
        <p:scale>
          <a:sx n="102" d="100"/>
          <a:sy n="102" d="100"/>
        </p:scale>
        <p:origin x="1830" y="114"/>
      </p:cViewPr>
      <p:guideLst>
        <p:guide orient="horz" pos="2214"/>
        <p:guide pos="2880"/>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FBE0375-29D9-415D-A89B-1D841AC46D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84C60BD-0F01-4206-8E32-9EF783A824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551CD4-C631-43CE-8901-6B53A4B07D60}" type="datetimeFigureOut">
              <a:rPr lang="zh-CN" altLang="en-US" smtClean="0"/>
              <a:t>2022/11/10</a:t>
            </a:fld>
            <a:endParaRPr lang="zh-CN" altLang="en-US"/>
          </a:p>
        </p:txBody>
      </p:sp>
      <p:sp>
        <p:nvSpPr>
          <p:cNvPr id="4" name="页脚占位符 3">
            <a:extLst>
              <a:ext uri="{FF2B5EF4-FFF2-40B4-BE49-F238E27FC236}">
                <a16:creationId xmlns:a16="http://schemas.microsoft.com/office/drawing/2014/main" id="{360186E2-F0B5-4F7C-A079-6D2C43F322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F8A7101-F016-4190-A2D0-8576F1C66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4E1F9-9434-4AF3-A495-7AB4B6CE395B}" type="slidenum">
              <a:rPr lang="zh-CN" altLang="en-US" smtClean="0"/>
              <a:t>‹#›</a:t>
            </a:fld>
            <a:endParaRPr lang="zh-CN" altLang="en-US"/>
          </a:p>
        </p:txBody>
      </p:sp>
    </p:spTree>
    <p:extLst>
      <p:ext uri="{BB962C8B-B14F-4D97-AF65-F5344CB8AC3E}">
        <p14:creationId xmlns:p14="http://schemas.microsoft.com/office/powerpoint/2010/main" val="3127189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FD294-EA25-46DB-AD52-92185108F0E6}" type="datetimeFigureOut">
              <a:rPr lang="zh-CN" altLang="en-US" smtClean="0"/>
              <a:t>2022/11/10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B16-A0AC-46DA-B74D-7AA078E712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只通告邻居，也就是说每颗卫星只知道自身附近的情况</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13</a:t>
            </a:fld>
            <a:endParaRPr lang="zh-CN" altLang="en-US"/>
          </a:p>
        </p:txBody>
      </p:sp>
    </p:spTree>
    <p:extLst>
      <p:ext uri="{BB962C8B-B14F-4D97-AF65-F5344CB8AC3E}">
        <p14:creationId xmlns:p14="http://schemas.microsoft.com/office/powerpoint/2010/main" val="3796810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ELB</a:t>
            </a:r>
            <a:r>
              <a:rPr lang="zh-CN" altLang="en-US" dirty="0"/>
              <a:t>可以用在上述路由算法的基础上，在转发的过程中绕过拥塞的节点</a:t>
            </a:r>
            <a:endParaRPr lang="en-US" altLang="zh-CN" dirty="0"/>
          </a:p>
          <a:p>
            <a:r>
              <a:rPr lang="en-US" altLang="zh-CN" dirty="0"/>
              <a:t>ELB</a:t>
            </a:r>
            <a:r>
              <a:rPr lang="zh-CN" altLang="en-US" dirty="0"/>
              <a:t>机制的核心思想不难，但是启发了后人的研究思路，几乎成为了</a:t>
            </a:r>
            <a:r>
              <a:rPr lang="en-US" altLang="zh-CN" dirty="0"/>
              <a:t>baseline</a:t>
            </a:r>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14</a:t>
            </a:fld>
            <a:endParaRPr lang="zh-CN" altLang="en-US"/>
          </a:p>
        </p:txBody>
      </p:sp>
    </p:spTree>
    <p:extLst>
      <p:ext uri="{BB962C8B-B14F-4D97-AF65-F5344CB8AC3E}">
        <p14:creationId xmlns:p14="http://schemas.microsoft.com/office/powerpoint/2010/main" val="189075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l-GR" altLang="zh-CN" dirty="0"/>
              <a:t>χ</a:t>
            </a:r>
            <a:r>
              <a:rPr lang="zh-CN" altLang="en-US" dirty="0"/>
              <a:t>：</a:t>
            </a:r>
            <a:endParaRPr lang="en-US" altLang="zh-CN" dirty="0"/>
          </a:p>
          <a:p>
            <a:r>
              <a:rPr lang="zh-CN" altLang="en-US" dirty="0"/>
              <a:t>首先计算当</a:t>
            </a:r>
            <a:r>
              <a:rPr lang="en-US" altLang="zh-CN" dirty="0"/>
              <a:t>busy signal</a:t>
            </a:r>
            <a:r>
              <a:rPr lang="zh-CN" altLang="en-US" dirty="0"/>
              <a:t>到达邻居时的队列长度</a:t>
            </a:r>
            <a:endParaRPr lang="en-US" altLang="zh-CN" dirty="0"/>
          </a:p>
          <a:p>
            <a:r>
              <a:rPr lang="zh-CN" altLang="en-US" dirty="0"/>
              <a:t>为了使之后的队列长度在时间</a:t>
            </a:r>
            <a:r>
              <a:rPr lang="en-US" altLang="zh-CN" dirty="0"/>
              <a:t>θ</a:t>
            </a:r>
            <a:r>
              <a:rPr lang="zh-CN" altLang="en-US" dirty="0"/>
              <a:t>内回到</a:t>
            </a:r>
            <a:r>
              <a:rPr lang="en-US" altLang="zh-CN" dirty="0"/>
              <a:t>α</a:t>
            </a:r>
            <a:r>
              <a:rPr lang="zh-CN" altLang="en-US" dirty="0"/>
              <a:t>以下，需要更新输入流量（输入流量既有来自邻居卫星的也有来自地面的，来自地面的流量视为不可调，只能调整邻居卫星传来的流量）</a:t>
            </a:r>
            <a:endParaRPr lang="en-US" altLang="zh-CN" dirty="0"/>
          </a:p>
          <a:p>
            <a:r>
              <a:rPr lang="el-GR" altLang="zh-CN" dirty="0"/>
              <a:t>χ</a:t>
            </a:r>
            <a:r>
              <a:rPr lang="zh-CN" altLang="en-US" dirty="0"/>
              <a:t>就是新输入流量与原有输入流量的比值</a:t>
            </a:r>
          </a:p>
          <a:p>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15</a:t>
            </a:fld>
            <a:endParaRPr lang="zh-CN" altLang="en-US"/>
          </a:p>
        </p:txBody>
      </p:sp>
    </p:spTree>
    <p:extLst>
      <p:ext uri="{BB962C8B-B14F-4D97-AF65-F5344CB8AC3E}">
        <p14:creationId xmlns:p14="http://schemas.microsoft.com/office/powerpoint/2010/main" val="1730329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如此才能建立起地面区域与卫星的映射，才能进一步实现按方向转发</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17</a:t>
            </a:fld>
            <a:endParaRPr lang="zh-CN" altLang="en-US"/>
          </a:p>
        </p:txBody>
      </p:sp>
    </p:spTree>
    <p:extLst>
      <p:ext uri="{BB962C8B-B14F-4D97-AF65-F5344CB8AC3E}">
        <p14:creationId xmlns:p14="http://schemas.microsoft.com/office/powerpoint/2010/main" val="2483313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在这些根据方向得出的候选下一跳中，再进一步选出</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18</a:t>
            </a:fld>
            <a:endParaRPr lang="zh-CN" altLang="en-US"/>
          </a:p>
        </p:txBody>
      </p:sp>
    </p:spTree>
    <p:extLst>
      <p:ext uri="{BB962C8B-B14F-4D97-AF65-F5344CB8AC3E}">
        <p14:creationId xmlns:p14="http://schemas.microsoft.com/office/powerpoint/2010/main" val="1450725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q_{ab} q_{Bi}</a:t>
            </a:r>
            <a:r>
              <a:rPr lang="zh-CN" altLang="en-US" dirty="0"/>
              <a:t>：单个链路上的转发队列的利用率</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19</a:t>
            </a:fld>
            <a:endParaRPr lang="zh-CN" altLang="en-US"/>
          </a:p>
        </p:txBody>
      </p:sp>
    </p:spTree>
    <p:extLst>
      <p:ext uri="{BB962C8B-B14F-4D97-AF65-F5344CB8AC3E}">
        <p14:creationId xmlns:p14="http://schemas.microsoft.com/office/powerpoint/2010/main" val="785446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20</a:t>
            </a:fld>
            <a:endParaRPr lang="zh-CN" altLang="en-US"/>
          </a:p>
        </p:txBody>
      </p:sp>
    </p:spTree>
    <p:extLst>
      <p:ext uri="{BB962C8B-B14F-4D97-AF65-F5344CB8AC3E}">
        <p14:creationId xmlns:p14="http://schemas.microsoft.com/office/powerpoint/2010/main" val="2831932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zh-CN" altLang="en-US" i="1" smtClean="0">
                        <a:effectLst/>
                        <a:latin typeface="Cambria Math" panose="02040503050406030204" pitchFamily="18" charset="0"/>
                        <a:ea typeface="Cambria Math" panose="02040503050406030204" pitchFamily="18" charset="0"/>
                      </a:rPr>
                      <m:t>考虑了</m:t>
                    </m:r>
                  </m:oMath>
                </a14:m>
                <a:r>
                  <a:rPr lang="zh-CN" altLang="en-US" dirty="0"/>
                  <a:t>流量均衡，即计算时考虑了</a:t>
                </a:r>
                <a:r>
                  <a:rPr lang="en-US" altLang="zh-CN" dirty="0"/>
                  <a:t>QD</a:t>
                </a:r>
                <a:endParaRPr lang="zh-CN" altLang="en-US" dirty="0"/>
              </a:p>
            </p:txBody>
          </p:sp>
        </mc:Choice>
        <mc:Fallback xmlns="">
          <p:sp>
            <p:nvSpPr>
              <p:cNvPr id="3" name="备注占位符 2"/>
              <p:cNvSpPr>
                <a:spLocks noGrp="1"/>
              </p:cNvSpPr>
              <p:nvPr>
                <p:ph type="body" idx="1"/>
              </p:nvPr>
            </p:nvSpPr>
            <p:spPr/>
            <p:txBody>
              <a:bodyPr/>
              <a:lstStyle/>
              <a:p>
                <a:pPr/>
                <a:r>
                  <a:rPr lang="en-US" altLang="zh-CN" sz="1200" i="0">
                    <a:effectLst/>
                    <a:latin typeface="Cambria Math" panose="02040503050406030204" pitchFamily="18" charset="0"/>
                    <a:ea typeface="等线" panose="02010600030101010101" pitchFamily="2" charset="-122"/>
                    <a:cs typeface="Times New Roman" panose="02020603050405020304" pitchFamily="18" charset="0"/>
                  </a:rPr>
                  <a:t>𝜇</a:t>
                </a:r>
                <a:r>
                  <a:rPr lang="zh-CN" altLang="zh-CN" sz="1200" i="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200" i="0">
                    <a:effectLst/>
                    <a:latin typeface="Cambria Math" panose="02040503050406030204" pitchFamily="18" charset="0"/>
                    <a:ea typeface="等线" panose="02010600030101010101" pitchFamily="2" charset="-122"/>
                    <a:cs typeface="Times New Roman" panose="02020603050405020304" pitchFamily="18" charset="0"/>
                  </a:rPr>
                  <a:t>𝐼𝑆𝐿</a:t>
                </a:r>
                <a:endParaRPr lang="zh-CN" altLang="en-US" dirty="0"/>
              </a:p>
            </p:txBody>
          </p:sp>
        </mc:Fallback>
      </mc:AlternateContent>
      <p:sp>
        <p:nvSpPr>
          <p:cNvPr id="4" name="灯片编号占位符 3"/>
          <p:cNvSpPr>
            <a:spLocks noGrp="1"/>
          </p:cNvSpPr>
          <p:nvPr>
            <p:ph type="sldNum" sz="quarter" idx="5"/>
          </p:nvPr>
        </p:nvSpPr>
        <p:spPr/>
        <p:txBody>
          <a:bodyPr/>
          <a:lstStyle/>
          <a:p>
            <a:fld id="{D83D8B16-A0AC-46DA-B74D-7AA078E71222}" type="slidenum">
              <a:rPr lang="zh-CN" altLang="en-US" smtClean="0"/>
              <a:t>21</a:t>
            </a:fld>
            <a:endParaRPr lang="zh-CN" altLang="en-US"/>
          </a:p>
        </p:txBody>
      </p:sp>
    </p:spTree>
    <p:extLst>
      <p:ext uri="{BB962C8B-B14F-4D97-AF65-F5344CB8AC3E}">
        <p14:creationId xmlns:p14="http://schemas.microsoft.com/office/powerpoint/2010/main" val="45687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盲目性：探测时的目的地随机选择，或许可以像移动自组网中的响应式路由一样？</a:t>
            </a:r>
            <a:endParaRPr lang="en-US" altLang="zh-CN" dirty="0"/>
          </a:p>
          <a:p>
            <a:r>
              <a:rPr lang="zh-CN" altLang="en-US" dirty="0"/>
              <a:t>滞后性：如果某处拓扑变了但是一直没有探测</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24</a:t>
            </a:fld>
            <a:endParaRPr lang="zh-CN" altLang="en-US"/>
          </a:p>
        </p:txBody>
      </p:sp>
    </p:spTree>
    <p:extLst>
      <p:ext uri="{BB962C8B-B14F-4D97-AF65-F5344CB8AC3E}">
        <p14:creationId xmlns:p14="http://schemas.microsoft.com/office/powerpoint/2010/main" val="1115570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25</a:t>
            </a:fld>
            <a:endParaRPr lang="zh-CN" altLang="en-US"/>
          </a:p>
        </p:txBody>
      </p:sp>
    </p:spTree>
    <p:extLst>
      <p:ext uri="{BB962C8B-B14F-4D97-AF65-F5344CB8AC3E}">
        <p14:creationId xmlns:p14="http://schemas.microsoft.com/office/powerpoint/2010/main" val="67658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我管他叫局部</a:t>
            </a:r>
            <a:r>
              <a:rPr lang="en-US" altLang="zh-CN" dirty="0"/>
              <a:t>LSDB </a:t>
            </a:r>
            <a:r>
              <a:rPr lang="zh-CN" altLang="en-US" dirty="0"/>
              <a:t>但论文里没有提到类似名称</a:t>
            </a:r>
            <a:endParaRPr lang="en-US" altLang="zh-CN" dirty="0"/>
          </a:p>
          <a:p>
            <a:r>
              <a:rPr lang="zh-CN" altLang="en-US" dirty="0"/>
              <a:t>缓存队列长度变化时通告并不一定时只要长度一变化就通告，</a:t>
            </a:r>
            <a:r>
              <a:rPr lang="en-US" altLang="zh-CN" dirty="0"/>
              <a:t>DRNL: </a:t>
            </a:r>
            <a:r>
              <a:rPr lang="zh-CN" altLang="en-US" dirty="0"/>
              <a:t>隔一定时间检查一次链路长度并通告，</a:t>
            </a:r>
            <a:r>
              <a:rPr lang="en-US" altLang="zh-CN" dirty="0"/>
              <a:t>ELB: </a:t>
            </a:r>
            <a:r>
              <a:rPr lang="zh-CN" altLang="en-US" dirty="0"/>
              <a:t>队列长度越过一定阈值时通告</a:t>
            </a:r>
            <a:endParaRPr lang="en-US" altLang="zh-CN" dirty="0"/>
          </a:p>
          <a:p>
            <a:r>
              <a:rPr lang="zh-CN" altLang="en-US" dirty="0"/>
              <a:t>缓存队列长度变化就通告，那么通告的频率肯定是比链路通断要高，或者说粒度更细（如果把链路断开视为一种无限的拥塞？）</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2</a:t>
            </a:fld>
            <a:endParaRPr lang="zh-CN" altLang="en-US"/>
          </a:p>
        </p:txBody>
      </p:sp>
    </p:spTree>
    <p:extLst>
      <p:ext uri="{BB962C8B-B14F-4D97-AF65-F5344CB8AC3E}">
        <p14:creationId xmlns:p14="http://schemas.microsoft.com/office/powerpoint/2010/main" val="211942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解释图：缝  极区</a:t>
            </a:r>
            <a:endParaRPr lang="en-US" altLang="zh-CN" dirty="0"/>
          </a:p>
          <a:p>
            <a:r>
              <a:rPr lang="en-US" altLang="zh-CN" dirty="0"/>
              <a:t>ISL</a:t>
            </a:r>
            <a:r>
              <a:rPr lang="zh-CN" altLang="en-US" dirty="0"/>
              <a:t>：星间链路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卫星网络与陆地网络的区别：拓扑动态性 原因：运动</a:t>
            </a:r>
            <a:r>
              <a:rPr lang="en-US" altLang="zh-CN" dirty="0"/>
              <a:t>+</a:t>
            </a:r>
            <a:r>
              <a:rPr lang="zh-CN" altLang="en-US" dirty="0"/>
              <a:t>极圈  星上资源受限  人口分布不均匀  拓扑可预测   引出要在卫星网络中单独设计路由和拥塞控制的必要性</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3</a:t>
            </a:fld>
            <a:endParaRPr lang="zh-CN" altLang="en-US"/>
          </a:p>
        </p:txBody>
      </p:sp>
    </p:spTree>
    <p:extLst>
      <p:ext uri="{BB962C8B-B14F-4D97-AF65-F5344CB8AC3E}">
        <p14:creationId xmlns:p14="http://schemas.microsoft.com/office/powerpoint/2010/main" val="65018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4</a:t>
            </a:fld>
            <a:endParaRPr lang="zh-CN" altLang="en-US"/>
          </a:p>
        </p:txBody>
      </p:sp>
    </p:spTree>
    <p:extLst>
      <p:ext uri="{BB962C8B-B14F-4D97-AF65-F5344CB8AC3E}">
        <p14:creationId xmlns:p14="http://schemas.microsoft.com/office/powerpoint/2010/main" val="29866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orbit prediction shortest path first</a:t>
            </a:r>
          </a:p>
          <a:p>
            <a:r>
              <a:rPr lang="zh-CN" altLang="en-US" dirty="0"/>
              <a:t>轨间</a:t>
            </a:r>
            <a:r>
              <a:rPr lang="en-US" altLang="zh-CN" dirty="0"/>
              <a:t>ISL</a:t>
            </a:r>
            <a:r>
              <a:rPr lang="zh-CN" altLang="en-US" dirty="0"/>
              <a:t>存在于相邻轨道编号相同的卫星之间</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6</a:t>
            </a:fld>
            <a:endParaRPr lang="zh-CN" altLang="en-US"/>
          </a:p>
        </p:txBody>
      </p:sp>
    </p:spTree>
    <p:extLst>
      <p:ext uri="{BB962C8B-B14F-4D97-AF65-F5344CB8AC3E}">
        <p14:creationId xmlns:p14="http://schemas.microsoft.com/office/powerpoint/2010/main" val="308490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7</a:t>
            </a:fld>
            <a:endParaRPr lang="zh-CN" altLang="en-US"/>
          </a:p>
        </p:txBody>
      </p:sp>
    </p:spTree>
    <p:extLst>
      <p:ext uri="{BB962C8B-B14F-4D97-AF65-F5344CB8AC3E}">
        <p14:creationId xmlns:p14="http://schemas.microsoft.com/office/powerpoint/2010/main" val="64385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传统洪泛：收到</a:t>
            </a:r>
            <a:r>
              <a:rPr lang="en-US" altLang="zh-CN" dirty="0"/>
              <a:t>LSU</a:t>
            </a:r>
            <a:r>
              <a:rPr lang="zh-CN" altLang="en-US" dirty="0"/>
              <a:t>后向除了收到报文的所有接口都发送</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8</a:t>
            </a:fld>
            <a:endParaRPr lang="zh-CN" altLang="en-US"/>
          </a:p>
        </p:txBody>
      </p:sp>
    </p:spTree>
    <p:extLst>
      <p:ext uri="{BB962C8B-B14F-4D97-AF65-F5344CB8AC3E}">
        <p14:creationId xmlns:p14="http://schemas.microsoft.com/office/powerpoint/2010/main" val="52772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说明这个图的意思  是卫星轨道在地球表面的投影 但是为什么左边的</a:t>
            </a:r>
            <a:r>
              <a:rPr lang="en-US" altLang="zh-CN" dirty="0"/>
              <a:t>ISL</a:t>
            </a:r>
            <a:r>
              <a:rPr lang="zh-CN" altLang="en-US" dirty="0"/>
              <a:t>长这样？</a:t>
            </a:r>
            <a:endParaRPr lang="en-US" altLang="zh-CN" dirty="0"/>
          </a:p>
          <a:p>
            <a:r>
              <a:rPr lang="zh-CN" altLang="en-US" dirty="0"/>
              <a:t>建立搜索树：</a:t>
            </a:r>
            <a:endParaRPr lang="en-US" altLang="zh-CN" dirty="0"/>
          </a:p>
          <a:p>
            <a:r>
              <a:rPr lang="zh-CN" altLang="en-US" dirty="0"/>
              <a:t>树根就是未添加任何轨间</a:t>
            </a:r>
            <a:r>
              <a:rPr lang="en-US" altLang="zh-CN" dirty="0"/>
              <a:t>ISL</a:t>
            </a:r>
          </a:p>
          <a:p>
            <a:r>
              <a:rPr lang="zh-CN" altLang="en-US" dirty="0"/>
              <a:t>第一层就是添加了轨道</a:t>
            </a:r>
            <a:r>
              <a:rPr lang="en-US" altLang="zh-CN" dirty="0"/>
              <a:t>1</a:t>
            </a:r>
            <a:r>
              <a:rPr lang="zh-CN" altLang="en-US" dirty="0"/>
              <a:t>和轨道</a:t>
            </a:r>
            <a:r>
              <a:rPr lang="en-US" altLang="zh-CN" dirty="0"/>
              <a:t>2</a:t>
            </a:r>
            <a:r>
              <a:rPr lang="zh-CN" altLang="en-US" dirty="0"/>
              <a:t>之间的</a:t>
            </a:r>
            <a:r>
              <a:rPr lang="en-US" altLang="zh-CN" dirty="0"/>
              <a:t>ISL</a:t>
            </a:r>
            <a:r>
              <a:rPr lang="zh-CN" altLang="en-US" dirty="0"/>
              <a:t>（分左右两侧）</a:t>
            </a:r>
            <a:endParaRPr lang="en-US" altLang="zh-CN" dirty="0"/>
          </a:p>
          <a:p>
            <a:r>
              <a:rPr lang="zh-CN" altLang="en-US" dirty="0"/>
              <a:t>第二层就是轨道</a:t>
            </a:r>
            <a:r>
              <a:rPr lang="en-US" altLang="zh-CN" dirty="0"/>
              <a:t>2</a:t>
            </a:r>
            <a:r>
              <a:rPr lang="zh-CN" altLang="en-US" dirty="0"/>
              <a:t>和轨道</a:t>
            </a:r>
            <a:r>
              <a:rPr lang="en-US" altLang="zh-CN" dirty="0"/>
              <a:t>3</a:t>
            </a:r>
            <a:r>
              <a:rPr lang="zh-CN" altLang="en-US" dirty="0"/>
              <a:t>之间</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D83D8B16-A0AC-46DA-B74D-7AA078E71222}" type="slidenum">
              <a:rPr lang="zh-CN" altLang="en-US" smtClean="0"/>
              <a:t>9</a:t>
            </a:fld>
            <a:endParaRPr lang="zh-CN" altLang="en-US"/>
          </a:p>
        </p:txBody>
      </p:sp>
    </p:spTree>
    <p:extLst>
      <p:ext uri="{BB962C8B-B14F-4D97-AF65-F5344CB8AC3E}">
        <p14:creationId xmlns:p14="http://schemas.microsoft.com/office/powerpoint/2010/main" val="57115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计算直径分成</a:t>
            </a:r>
            <a:r>
              <a:rPr lang="en-US" altLang="zh-CN" dirty="0"/>
              <a:t>2</a:t>
            </a:r>
            <a:r>
              <a:rPr lang="zh-CN" altLang="en-US" dirty="0"/>
              <a:t>部分，缝左半部分从轨道</a:t>
            </a:r>
            <a:r>
              <a:rPr lang="en-US" altLang="zh-CN" dirty="0"/>
              <a:t>1</a:t>
            </a:r>
            <a:r>
              <a:rPr lang="zh-CN" altLang="en-US" dirty="0"/>
              <a:t>到轨道</a:t>
            </a:r>
            <a:r>
              <a:rPr lang="en-US" altLang="zh-CN" dirty="0"/>
              <a:t>8</a:t>
            </a:r>
            <a:r>
              <a:rPr lang="zh-CN" altLang="en-US" dirty="0"/>
              <a:t>的直径和右半部分从轨道</a:t>
            </a:r>
            <a:r>
              <a:rPr lang="en-US" altLang="zh-CN" dirty="0"/>
              <a:t>1</a:t>
            </a:r>
            <a:r>
              <a:rPr lang="zh-CN" altLang="en-US" dirty="0"/>
              <a:t>到轨道</a:t>
            </a:r>
            <a:r>
              <a:rPr lang="en-US" altLang="zh-CN" dirty="0"/>
              <a:t>8</a:t>
            </a:r>
            <a:r>
              <a:rPr lang="zh-CN" altLang="en-US" dirty="0"/>
              <a:t>的直径</a:t>
            </a:r>
          </a:p>
        </p:txBody>
      </p:sp>
      <p:sp>
        <p:nvSpPr>
          <p:cNvPr id="4" name="灯片编号占位符 3"/>
          <p:cNvSpPr>
            <a:spLocks noGrp="1"/>
          </p:cNvSpPr>
          <p:nvPr>
            <p:ph type="sldNum" sz="quarter" idx="5"/>
          </p:nvPr>
        </p:nvSpPr>
        <p:spPr/>
        <p:txBody>
          <a:bodyPr/>
          <a:lstStyle/>
          <a:p>
            <a:fld id="{D83D8B16-A0AC-46DA-B74D-7AA078E71222}" type="slidenum">
              <a:rPr lang="zh-CN" altLang="en-US" smtClean="0"/>
              <a:t>10</a:t>
            </a:fld>
            <a:endParaRPr lang="zh-CN" altLang="en-US"/>
          </a:p>
        </p:txBody>
      </p:sp>
    </p:spTree>
    <p:extLst>
      <p:ext uri="{BB962C8B-B14F-4D97-AF65-F5344CB8AC3E}">
        <p14:creationId xmlns:p14="http://schemas.microsoft.com/office/powerpoint/2010/main" val="288750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b="1">
                <a:latin typeface="Calibri" panose="020F0502020204030204" pitchFamily="34" charset="0"/>
                <a:ea typeface="等线" panose="02010600030101010101" pitchFamily="2" charset="-122"/>
                <a:cs typeface="Calibri" panose="020F0502020204030204" pitchFamily="34" charset="0"/>
              </a:defRPr>
            </a:lvl1pPr>
          </a:lstStyle>
          <a:p>
            <a:r>
              <a:rPr lang="zh-CN" altLang="en-US" dirty="0"/>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b="1">
                <a:latin typeface="等线" panose="02010600030101010101" pitchFamily="2" charset="-122"/>
                <a:ea typeface="等线" panose="02010600030101010101" pitchFamily="2"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4B953F3-7E39-4CC0-929A-8281FDD31976}" type="datetime1">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F60906-DE5F-4CF5-8EA6-A86FFD6DF0D2}" type="datetime1">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2B3475-01BD-4D6F-8D0F-BA578B61B3C9}" type="datetime1">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9695" y="0"/>
            <a:ext cx="7226955" cy="878703"/>
          </a:xfrm>
        </p:spPr>
        <p:txBody>
          <a:bodyPr>
            <a:normAutofit/>
          </a:bodyPr>
          <a:lstStyle>
            <a:lvl1pPr>
              <a:defRPr sz="4000" b="1">
                <a:latin typeface="+mj-lt"/>
                <a:ea typeface="等线"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251670" y="864337"/>
            <a:ext cx="8640660" cy="5187844"/>
          </a:xfrm>
        </p:spPr>
        <p:txBody>
          <a:bodyPr>
            <a:normAutofit/>
          </a:bodyPr>
          <a:lstStyle>
            <a:lvl1pPr marL="457200" indent="-457200">
              <a:lnSpc>
                <a:spcPct val="100000"/>
              </a:lnSpc>
              <a:buFont typeface="Wingdings" panose="05000000000000000000" pitchFamily="2" charset="2"/>
              <a:buChar char="Ø"/>
              <a:defRPr sz="2800" b="0" baseline="0">
                <a:solidFill>
                  <a:schemeClr val="tx1"/>
                </a:solidFill>
                <a:latin typeface="Calibri" panose="020F0502020204030204" pitchFamily="34" charset="0"/>
                <a:ea typeface="等线" panose="02010600030101010101" pitchFamily="2" charset="-122"/>
                <a:cs typeface="Calibri" panose="020F0502020204030204" pitchFamily="34" charset="0"/>
              </a:defRPr>
            </a:lvl1pPr>
            <a:lvl2pPr marL="685800" indent="-342900">
              <a:lnSpc>
                <a:spcPct val="100000"/>
              </a:lnSpc>
              <a:buFont typeface="Arial" panose="020B0604020202020204" pitchFamily="34" charset="0"/>
              <a:buChar char="•"/>
              <a:defRPr sz="2200" baseline="0">
                <a:latin typeface="Calibri" panose="020F0502020204030204" pitchFamily="34" charset="0"/>
                <a:ea typeface="等线" panose="02010600030101010101" pitchFamily="2" charset="-122"/>
                <a:cs typeface="Calibri" panose="020F0502020204030204" pitchFamily="34" charset="0"/>
              </a:defRPr>
            </a:lvl2pPr>
            <a:lvl3pPr marL="971550" indent="-285750">
              <a:lnSpc>
                <a:spcPct val="100000"/>
              </a:lnSpc>
              <a:buFontTx/>
              <a:buChar char="-"/>
              <a:defRPr sz="1800" baseline="0">
                <a:latin typeface="Calibri" panose="020F0502020204030204" pitchFamily="34" charset="0"/>
                <a:ea typeface="等线" panose="02010600030101010101" pitchFamily="2" charset="-122"/>
                <a:cs typeface="Calibri" panose="020F0502020204030204" pitchFamily="34" charset="0"/>
              </a:defRPr>
            </a:lvl3pPr>
            <a:lvl4pPr marL="1314450" indent="-285750">
              <a:lnSpc>
                <a:spcPct val="100000"/>
              </a:lnSpc>
              <a:buSzPct val="40000"/>
              <a:buFont typeface="Wingdings" panose="05000000000000000000" pitchFamily="2" charset="2"/>
              <a:buChar char="n"/>
              <a:defRPr sz="1600">
                <a:latin typeface="Calibri" panose="020F0502020204030204" pitchFamily="34" charset="0"/>
                <a:ea typeface="等线" panose="02010600030101010101" pitchFamily="2" charset="-122"/>
                <a:cs typeface="Calibri" panose="020F0502020204030204" pitchFamily="34" charset="0"/>
              </a:defRPr>
            </a:lvl4pPr>
            <a:lvl5pPr>
              <a:lnSpc>
                <a:spcPct val="100000"/>
              </a:lnSpc>
              <a:defRPr sz="1600">
                <a:latin typeface="Calibri" panose="020F0502020204030204" pitchFamily="34" charset="0"/>
                <a:ea typeface="等线" panose="02010600030101010101" pitchFamily="2" charset="-122"/>
                <a:cs typeface="Calibri" panose="020F050202020403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r>
              <a:rPr lang="zh-CN" altLang="en-US" dirty="0"/>
              <a:t>第</a:t>
            </a:r>
            <a:r>
              <a:rPr lang="en-US" altLang="zh-CN" dirty="0"/>
              <a:t>a</a:t>
            </a:r>
            <a:r>
              <a:rPr lang="zh-CN" altLang="en-US" dirty="0"/>
              <a:t>四级</a:t>
            </a:r>
          </a:p>
          <a:p>
            <a:pPr lvl="4"/>
            <a:r>
              <a:rPr lang="zh-CN" altLang="en-US" dirty="0"/>
              <a:t>第五级</a:t>
            </a:r>
          </a:p>
        </p:txBody>
      </p:sp>
      <p:sp>
        <p:nvSpPr>
          <p:cNvPr id="4" name="日期占位符 3"/>
          <p:cNvSpPr>
            <a:spLocks noGrp="1"/>
          </p:cNvSpPr>
          <p:nvPr>
            <p:ph type="dt" sz="half" idx="10"/>
          </p:nvPr>
        </p:nvSpPr>
        <p:spPr/>
        <p:txBody>
          <a:bodyPr/>
          <a:lstStyle/>
          <a:p>
            <a:fld id="{45A300A5-DD88-48D2-930F-91FD0A741D65}" type="datetime1">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cxnSp>
        <p:nvCxnSpPr>
          <p:cNvPr id="8" name="直接连接符 7"/>
          <p:cNvCxnSpPr>
            <a:cxnSpLocks/>
          </p:cNvCxnSpPr>
          <p:nvPr userDrawn="1"/>
        </p:nvCxnSpPr>
        <p:spPr>
          <a:xfrm>
            <a:off x="0" y="805819"/>
            <a:ext cx="9144000" cy="0"/>
          </a:xfrm>
          <a:prstGeom prst="line">
            <a:avLst/>
          </a:prstGeom>
          <a:ln w="38100"/>
        </p:spPr>
        <p:style>
          <a:lnRef idx="1">
            <a:schemeClr val="dk1"/>
          </a:lnRef>
          <a:fillRef idx="0">
            <a:schemeClr val="dk1"/>
          </a:fillRef>
          <a:effectRef idx="0">
            <a:schemeClr val="dk1"/>
          </a:effectRef>
          <a:fontRef idx="minor">
            <a:schemeClr val="tx1"/>
          </a:fontRef>
        </p:style>
      </p:cxnSp>
      <p:pic>
        <p:nvPicPr>
          <p:cNvPr id="2050" name="Picture 2" descr="See the source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4459" y="132463"/>
            <a:ext cx="2064071" cy="564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lgn="ctr">
              <a:defRPr sz="4500" b="1"/>
            </a:lvl1pPr>
          </a:lstStyle>
          <a:p>
            <a:r>
              <a:rPr lang="zh-CN" altLang="en-US" dirty="0"/>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92D68122-4EFF-489C-9D5A-F295E7845B81}" type="datetime1">
              <a:rPr lang="zh-CN" altLang="en-US" smtClean="0"/>
              <a:t>2022/11/10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63E8DB62-4DAA-4D08-90B7-C11785523598}" type="datetime1">
              <a:rPr lang="zh-CN" altLang="en-US" smtClean="0"/>
              <a:t>2022/11/10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A215F3-54FE-48CE-ABB4-FBEA2C568732}" type="datetime1">
              <a:rPr lang="zh-CN" altLang="en-US" smtClean="0"/>
              <a:t>2022/11/10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F2078EE-9F17-403C-A328-31C085048CD3}" type="datetime1">
              <a:rPr lang="zh-CN" altLang="en-US" smtClean="0"/>
              <a:t>2022/11/10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3B58B-C28B-4546-A38D-CE24953028CC}" type="datetime1">
              <a:rPr lang="zh-CN" altLang="en-US" smtClean="0"/>
              <a:t>2022/11/10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4E5E26-34DA-47C2-8318-A3E0213E1226}" type="datetime1">
              <a:rPr lang="zh-CN" altLang="en-US" smtClean="0"/>
              <a:t>2022/11/10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DD648C-73E7-418E-9363-AA63917D14C3}" type="datetime1">
              <a:rPr lang="zh-CN" altLang="en-US" smtClean="0"/>
              <a:t>2022/11/10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7C0AFF-251D-42BA-AF6C-D6CB7E89F0B5}" type="datetime1">
              <a:rPr lang="zh-CN" altLang="en-US" smtClean="0"/>
              <a:t>2022/11/10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99C53-0D35-476E-B857-40C860CE28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等线" panose="02010600030101010101" pitchFamily="2" charset="-122"/>
          <a:ea typeface="等线" panose="02010600030101010101" pitchFamily="2" charset="-122"/>
          <a:cs typeface="+mj-cs"/>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Ø"/>
        <a:defRPr sz="2100" kern="1200">
          <a:solidFill>
            <a:schemeClr val="tx1"/>
          </a:solidFill>
          <a:latin typeface="等线" panose="02010600030101010101" pitchFamily="2" charset="-122"/>
          <a:ea typeface="等线" panose="02010600030101010101"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等线" panose="02010600030101010101" pitchFamily="2" charset="-122"/>
          <a:ea typeface="等线" panose="02010600030101010101"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等线" panose="02010600030101010101" pitchFamily="2" charset="-122"/>
          <a:ea typeface="等线" panose="02010600030101010101"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等线" panose="02010600030101010101" pitchFamily="2" charset="-122"/>
          <a:ea typeface="等线" panose="02010600030101010101"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等线" panose="02010600030101010101" pitchFamily="2" charset="-122"/>
          <a:ea typeface="等线"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366887"/>
            <a:ext cx="6858000" cy="2714919"/>
          </a:xfrm>
        </p:spPr>
        <p:txBody>
          <a:bodyPr>
            <a:normAutofit/>
          </a:bodyPr>
          <a:lstStyle/>
          <a:p>
            <a:pPr>
              <a:lnSpc>
                <a:spcPct val="100000"/>
              </a:lnSpc>
            </a:pPr>
            <a:r>
              <a:rPr lang="zh-CN" altLang="en-US" b="1" dirty="0"/>
              <a:t>文献介绍：</a:t>
            </a:r>
            <a:br>
              <a:rPr lang="en-US" altLang="zh-CN" b="1" dirty="0"/>
            </a:br>
            <a:r>
              <a:rPr lang="zh-CN" altLang="en-US" b="1" dirty="0"/>
              <a:t>卫星网络中维护链路状态数据库的若干方式</a:t>
            </a:r>
          </a:p>
        </p:txBody>
      </p:sp>
      <p:sp>
        <p:nvSpPr>
          <p:cNvPr id="3" name="副标题 2"/>
          <p:cNvSpPr>
            <a:spLocks noGrp="1"/>
          </p:cNvSpPr>
          <p:nvPr>
            <p:ph type="subTitle" idx="1"/>
          </p:nvPr>
        </p:nvSpPr>
        <p:spPr>
          <a:xfrm>
            <a:off x="1143000" y="4352880"/>
            <a:ext cx="6858000" cy="1259935"/>
          </a:xfrm>
        </p:spPr>
        <p:txBody>
          <a:bodyPr>
            <a:normAutofit/>
          </a:bodyPr>
          <a:lstStyle/>
          <a:p>
            <a:r>
              <a:rPr lang="zh-CN" altLang="en-US" b="1" dirty="0"/>
              <a:t>单乾</a:t>
            </a:r>
            <a:endParaRPr lang="en-US" altLang="zh-CN" dirty="0"/>
          </a:p>
        </p:txBody>
      </p:sp>
      <p:sp>
        <p:nvSpPr>
          <p:cNvPr id="6" name="灯片编号占位符 3">
            <a:extLst>
              <a:ext uri="{FF2B5EF4-FFF2-40B4-BE49-F238E27FC236}">
                <a16:creationId xmlns:a16="http://schemas.microsoft.com/office/drawing/2014/main" id="{F632AF54-6849-41D5-9998-D048BE387CB9}"/>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699C53-0D35-476E-B857-40C860CE2876}" type="slidenum">
              <a:rPr lang="zh-CN" altLang="en-US" smtClean="0"/>
              <a:pPr/>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0EF72B53-2EC8-471C-B099-C5B2893DB2F6}"/>
              </a:ext>
            </a:extLst>
          </p:cNvPr>
          <p:cNvPicPr>
            <a:picLocks noChangeAspect="1"/>
          </p:cNvPicPr>
          <p:nvPr/>
        </p:nvPicPr>
        <p:blipFill>
          <a:blip r:embed="rId3"/>
          <a:stretch>
            <a:fillRect/>
          </a:stretch>
        </p:blipFill>
        <p:spPr>
          <a:xfrm>
            <a:off x="2782675" y="1309460"/>
            <a:ext cx="6361325" cy="4513283"/>
          </a:xfrm>
          <a:prstGeom prst="rect">
            <a:avLst/>
          </a:prstGeom>
        </p:spPr>
      </p:pic>
      <p:sp>
        <p:nvSpPr>
          <p:cNvPr id="2" name="标题 1">
            <a:extLst>
              <a:ext uri="{FF2B5EF4-FFF2-40B4-BE49-F238E27FC236}">
                <a16:creationId xmlns:a16="http://schemas.microsoft.com/office/drawing/2014/main" id="{F8AA16EE-4418-4D9D-B629-7E0D1C9B7FE7}"/>
              </a:ext>
            </a:extLst>
          </p:cNvPr>
          <p:cNvSpPr>
            <a:spLocks noGrp="1"/>
          </p:cNvSpPr>
          <p:nvPr>
            <p:ph type="title"/>
          </p:nvPr>
        </p:nvSpPr>
        <p:spPr/>
        <p:txBody>
          <a:bodyPr>
            <a:normAutofit/>
          </a:bodyPr>
          <a:lstStyle/>
          <a:p>
            <a:r>
              <a:rPr lang="zh-CN" altLang="en-US" dirty="0"/>
              <a:t>通告链路状态</a:t>
            </a:r>
            <a:r>
              <a:rPr lang="en-US" altLang="zh-CN" dirty="0"/>
              <a:t>:</a:t>
            </a:r>
            <a:r>
              <a:rPr lang="zh-CN" altLang="en-US" dirty="0"/>
              <a:t>轻量级洪泛 </a:t>
            </a:r>
            <a:r>
              <a:rPr lang="en-US" altLang="zh-CN" dirty="0"/>
              <a:t>(3/5)</a:t>
            </a:r>
            <a:endParaRPr lang="zh-CN" altLang="en-US" dirty="0"/>
          </a:p>
        </p:txBody>
      </p:sp>
      <p:sp>
        <p:nvSpPr>
          <p:cNvPr id="3" name="内容占位符 2">
            <a:extLst>
              <a:ext uri="{FF2B5EF4-FFF2-40B4-BE49-F238E27FC236}">
                <a16:creationId xmlns:a16="http://schemas.microsoft.com/office/drawing/2014/main" id="{85D00729-377A-420E-AB98-390C61BBB2E2}"/>
              </a:ext>
            </a:extLst>
          </p:cNvPr>
          <p:cNvSpPr>
            <a:spLocks noGrp="1"/>
          </p:cNvSpPr>
          <p:nvPr>
            <p:ph idx="1"/>
          </p:nvPr>
        </p:nvSpPr>
        <p:spPr/>
        <p:txBody>
          <a:bodyPr/>
          <a:lstStyle/>
          <a:p>
            <a:r>
              <a:rPr lang="zh-CN" altLang="en-US" dirty="0"/>
              <a:t>在深搜过程中计算洪泛拓扑的直径</a:t>
            </a:r>
            <a:endParaRPr lang="en-US" altLang="zh-CN" dirty="0"/>
          </a:p>
        </p:txBody>
      </p:sp>
      <p:sp>
        <p:nvSpPr>
          <p:cNvPr id="4" name="灯片编号占位符 3">
            <a:extLst>
              <a:ext uri="{FF2B5EF4-FFF2-40B4-BE49-F238E27FC236}">
                <a16:creationId xmlns:a16="http://schemas.microsoft.com/office/drawing/2014/main" id="{9C1D3006-8E49-43E7-A36C-1996A8B28CA4}"/>
              </a:ext>
            </a:extLst>
          </p:cNvPr>
          <p:cNvSpPr>
            <a:spLocks noGrp="1"/>
          </p:cNvSpPr>
          <p:nvPr>
            <p:ph type="sldNum" sz="quarter" idx="12"/>
          </p:nvPr>
        </p:nvSpPr>
        <p:spPr>
          <a:xfrm>
            <a:off x="6457950" y="6308035"/>
            <a:ext cx="2057400" cy="365125"/>
          </a:xfrm>
        </p:spPr>
        <p:txBody>
          <a:bodyPr/>
          <a:lstStyle/>
          <a:p>
            <a:fld id="{0A699C53-0D35-476E-B857-40C860CE2876}" type="slidenum">
              <a:rPr lang="zh-CN" altLang="en-US" smtClean="0"/>
              <a:t>10</a:t>
            </a:fld>
            <a:endParaRPr lang="zh-CN" altLang="en-US"/>
          </a:p>
        </p:txBody>
      </p:sp>
      <p:cxnSp>
        <p:nvCxnSpPr>
          <p:cNvPr id="8" name="直接连接符 7">
            <a:extLst>
              <a:ext uri="{FF2B5EF4-FFF2-40B4-BE49-F238E27FC236}">
                <a16:creationId xmlns:a16="http://schemas.microsoft.com/office/drawing/2014/main" id="{076E5730-4193-4955-917C-D73B8F56782E}"/>
              </a:ext>
            </a:extLst>
          </p:cNvPr>
          <p:cNvCxnSpPr>
            <a:cxnSpLocks/>
          </p:cNvCxnSpPr>
          <p:nvPr/>
        </p:nvCxnSpPr>
        <p:spPr>
          <a:xfrm>
            <a:off x="3744356" y="2795920"/>
            <a:ext cx="427151" cy="645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2A9FD5E-178A-4BC5-9093-205AE392FDAF}"/>
              </a:ext>
            </a:extLst>
          </p:cNvPr>
          <p:cNvCxnSpPr>
            <a:cxnSpLocks/>
          </p:cNvCxnSpPr>
          <p:nvPr/>
        </p:nvCxnSpPr>
        <p:spPr>
          <a:xfrm flipH="1" flipV="1">
            <a:off x="2988413" y="2984412"/>
            <a:ext cx="342712" cy="5804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3EEDE95-15CF-4E60-BAA7-5DF7BD3FA4FE}"/>
              </a:ext>
            </a:extLst>
          </p:cNvPr>
          <p:cNvCxnSpPr>
            <a:cxnSpLocks/>
          </p:cNvCxnSpPr>
          <p:nvPr/>
        </p:nvCxnSpPr>
        <p:spPr>
          <a:xfrm flipH="1" flipV="1">
            <a:off x="3331125" y="3564847"/>
            <a:ext cx="354755" cy="6206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A7681B9-FAA3-4126-A023-CC872920B4A9}"/>
              </a:ext>
            </a:extLst>
          </p:cNvPr>
          <p:cNvCxnSpPr>
            <a:cxnSpLocks/>
          </p:cNvCxnSpPr>
          <p:nvPr/>
        </p:nvCxnSpPr>
        <p:spPr>
          <a:xfrm flipH="1" flipV="1">
            <a:off x="5283542" y="2428883"/>
            <a:ext cx="410248" cy="6469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D702862-D694-4B1C-84BA-22B52298E4B5}"/>
              </a:ext>
            </a:extLst>
          </p:cNvPr>
          <p:cNvCxnSpPr>
            <a:cxnSpLocks/>
          </p:cNvCxnSpPr>
          <p:nvPr/>
        </p:nvCxnSpPr>
        <p:spPr>
          <a:xfrm flipH="1" flipV="1">
            <a:off x="6107021" y="3039564"/>
            <a:ext cx="301658" cy="725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62B849E-3004-4BD7-965B-97296A14C75D}"/>
              </a:ext>
            </a:extLst>
          </p:cNvPr>
          <p:cNvCxnSpPr>
            <a:cxnSpLocks/>
          </p:cNvCxnSpPr>
          <p:nvPr/>
        </p:nvCxnSpPr>
        <p:spPr>
          <a:xfrm flipH="1" flipV="1">
            <a:off x="6457951" y="3805942"/>
            <a:ext cx="423616" cy="1163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ABCB653-5206-4B10-B4D3-927600CF8758}"/>
              </a:ext>
            </a:extLst>
          </p:cNvPr>
          <p:cNvCxnSpPr>
            <a:cxnSpLocks/>
          </p:cNvCxnSpPr>
          <p:nvPr/>
        </p:nvCxnSpPr>
        <p:spPr>
          <a:xfrm flipH="1" flipV="1">
            <a:off x="8476220" y="3566102"/>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9F835BA-F860-40E0-B661-2E79769F5E2B}"/>
                  </a:ext>
                </a:extLst>
              </p:cNvPr>
              <p:cNvSpPr txBox="1"/>
              <p:nvPr/>
            </p:nvSpPr>
            <p:spPr>
              <a:xfrm>
                <a:off x="372267" y="1435533"/>
                <a:ext cx="2410408" cy="2308324"/>
              </a:xfrm>
              <a:prstGeom prst="rect">
                <a:avLst/>
              </a:prstGeom>
              <a:noFill/>
            </p:spPr>
            <p:txBody>
              <a:bodyPr wrap="square" rtlCol="0">
                <a:spAutoFit/>
              </a:bodyPr>
              <a:lstStyle/>
              <a:p>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𝑑𝑖𝑠𝑡𝑎𝑛𝑐𝑒</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1</m:t>
                    </m:r>
                  </m:oMath>
                </a14:m>
                <a:r>
                  <a:rPr lang="en-US" altLang="zh-CN" i="1"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p>
              <a:p>
                <a:pPr algn="ctr"/>
                <a:r>
                  <a:rPr lang="zh-CN" altLang="en-US" dirty="0"/>
                  <a:t>轨道</a:t>
                </a:r>
                <a:r>
                  <a:rPr lang="en-US" altLang="zh-CN" dirty="0"/>
                  <a:t>1</a:t>
                </a:r>
                <a:r>
                  <a:rPr lang="zh-CN" altLang="en-US" dirty="0"/>
                  <a:t>上距轨间</a:t>
                </a:r>
                <a:r>
                  <a:rPr lang="en-US" altLang="zh-CN" dirty="0"/>
                  <a:t>ISL</a:t>
                </a:r>
              </a:p>
              <a:p>
                <a:pPr algn="ctr"/>
                <a:r>
                  <a:rPr lang="zh-CN" altLang="en-US" dirty="0"/>
                  <a:t>最远的卫星</a:t>
                </a:r>
                <a:endParaRPr lang="en-US" altLang="zh-CN" dirty="0"/>
              </a:p>
              <a:p>
                <a:pPr algn="ctr"/>
                <a:r>
                  <a:rPr lang="zh-CN" altLang="en-US" dirty="0"/>
                  <a:t>↓</a:t>
                </a:r>
                <a:endParaRPr lang="en-US" altLang="zh-CN" dirty="0"/>
              </a:p>
              <a:p>
                <a:pPr algn="ctr"/>
                <a:r>
                  <a:rPr lang="zh-CN" altLang="en-US" dirty="0"/>
                  <a:t>经缝</a:t>
                </a:r>
                <a:r>
                  <a:rPr lang="zh-CN" altLang="en-US" b="1" dirty="0"/>
                  <a:t>左侧</a:t>
                </a:r>
                <a:r>
                  <a:rPr lang="zh-CN" altLang="en-US" dirty="0"/>
                  <a:t>路径</a:t>
                </a:r>
                <a:endParaRPr lang="en-US" altLang="zh-CN" dirty="0"/>
              </a:p>
              <a:p>
                <a:pPr algn="ctr"/>
                <a:r>
                  <a:rPr lang="zh-CN" altLang="en-US" dirty="0"/>
                  <a:t>↓</a:t>
                </a:r>
                <a:endParaRPr lang="en-US" altLang="zh-CN" dirty="0"/>
              </a:p>
              <a:p>
                <a:pPr algn="ctr"/>
                <a:r>
                  <a:rPr lang="zh-CN" altLang="en-US" dirty="0"/>
                  <a:t>轨道</a:t>
                </a:r>
                <a:r>
                  <a:rPr lang="en-US" altLang="zh-CN" dirty="0"/>
                  <a:t>8</a:t>
                </a:r>
                <a:r>
                  <a:rPr lang="zh-CN" altLang="en-US" dirty="0"/>
                  <a:t>上距轨间</a:t>
                </a:r>
                <a:r>
                  <a:rPr lang="en-US" altLang="zh-CN" dirty="0"/>
                  <a:t>ISL</a:t>
                </a:r>
              </a:p>
              <a:p>
                <a:pPr algn="ctr"/>
                <a:r>
                  <a:rPr lang="zh-CN" altLang="en-US" dirty="0"/>
                  <a:t>最远的卫星</a:t>
                </a:r>
                <a:endParaRPr lang="en-US" altLang="zh-CN" dirty="0"/>
              </a:p>
            </p:txBody>
          </p:sp>
        </mc:Choice>
        <mc:Fallback xmlns="">
          <p:sp>
            <p:nvSpPr>
              <p:cNvPr id="35" name="文本框 34">
                <a:extLst>
                  <a:ext uri="{FF2B5EF4-FFF2-40B4-BE49-F238E27FC236}">
                    <a16:creationId xmlns:a16="http://schemas.microsoft.com/office/drawing/2014/main" id="{D9F835BA-F860-40E0-B661-2E79769F5E2B}"/>
                  </a:ext>
                </a:extLst>
              </p:cNvPr>
              <p:cNvSpPr txBox="1">
                <a:spLocks noRot="1" noChangeAspect="1" noMove="1" noResize="1" noEditPoints="1" noAdjustHandles="1" noChangeArrowheads="1" noChangeShapeType="1" noTextEdit="1"/>
              </p:cNvSpPr>
              <p:nvPr/>
            </p:nvSpPr>
            <p:spPr>
              <a:xfrm>
                <a:off x="372267" y="1435533"/>
                <a:ext cx="2410408" cy="2308324"/>
              </a:xfrm>
              <a:prstGeom prst="rect">
                <a:avLst/>
              </a:prstGeom>
              <a:blipFill>
                <a:blip r:embed="rId4"/>
                <a:stretch>
                  <a:fillRect t="-1583" b="-31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FE822329-0BD8-4B3E-B8A2-643CB89E35D5}"/>
                  </a:ext>
                </a:extLst>
              </p:cNvPr>
              <p:cNvSpPr txBox="1"/>
              <p:nvPr/>
            </p:nvSpPr>
            <p:spPr>
              <a:xfrm>
                <a:off x="373255" y="3999711"/>
                <a:ext cx="2410408" cy="2308324"/>
              </a:xfrm>
              <a:prstGeom prst="rect">
                <a:avLst/>
              </a:prstGeom>
              <a:noFill/>
            </p:spPr>
            <p:txBody>
              <a:bodyPr wrap="square" rtlCol="0">
                <a:spAutoFit/>
              </a:bodyPr>
              <a:lstStyle/>
              <a:p>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𝑑𝑖𝑠𝑡𝑎𝑛𝑐𝑒</m:t>
                    </m:r>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2</m:t>
                    </m:r>
                  </m:oMath>
                </a14:m>
                <a:r>
                  <a:rPr lang="en-US" altLang="zh-CN" dirty="0">
                    <a:latin typeface="Cambria Math" panose="02040503050406030204" pitchFamily="18" charset="0"/>
                    <a:ea typeface="Cambria Math" panose="02040503050406030204" pitchFamily="18" charset="0"/>
                  </a:rPr>
                  <a:t>: </a:t>
                </a:r>
              </a:p>
              <a:p>
                <a:pPr algn="ctr"/>
                <a:r>
                  <a:rPr lang="zh-CN" altLang="en-US" dirty="0"/>
                  <a:t>轨道</a:t>
                </a:r>
                <a:r>
                  <a:rPr lang="en-US" altLang="zh-CN" dirty="0"/>
                  <a:t>1</a:t>
                </a:r>
                <a:r>
                  <a:rPr lang="zh-CN" altLang="en-US" dirty="0"/>
                  <a:t>上距轨间</a:t>
                </a:r>
                <a:r>
                  <a:rPr lang="en-US" altLang="zh-CN" dirty="0"/>
                  <a:t>ISL</a:t>
                </a:r>
              </a:p>
              <a:p>
                <a:pPr algn="ctr"/>
                <a:r>
                  <a:rPr lang="zh-CN" altLang="en-US" dirty="0"/>
                  <a:t>最远的卫星</a:t>
                </a:r>
                <a:endParaRPr lang="en-US" altLang="zh-CN" dirty="0"/>
              </a:p>
              <a:p>
                <a:pPr algn="ctr"/>
                <a:r>
                  <a:rPr lang="zh-CN" altLang="en-US" dirty="0"/>
                  <a:t>↓</a:t>
                </a:r>
                <a:endParaRPr lang="en-US" altLang="zh-CN" dirty="0"/>
              </a:p>
              <a:p>
                <a:pPr algn="ctr"/>
                <a:r>
                  <a:rPr lang="zh-CN" altLang="en-US" dirty="0"/>
                  <a:t>经缝</a:t>
                </a:r>
                <a:r>
                  <a:rPr lang="zh-CN" altLang="en-US" b="1" dirty="0"/>
                  <a:t>右侧</a:t>
                </a:r>
                <a:r>
                  <a:rPr lang="zh-CN" altLang="en-US" dirty="0"/>
                  <a:t>路径</a:t>
                </a:r>
                <a:endParaRPr lang="en-US" altLang="zh-CN" dirty="0"/>
              </a:p>
              <a:p>
                <a:pPr algn="ctr"/>
                <a:r>
                  <a:rPr lang="zh-CN" altLang="en-US" dirty="0"/>
                  <a:t>↓</a:t>
                </a:r>
                <a:endParaRPr lang="en-US" altLang="zh-CN" dirty="0"/>
              </a:p>
              <a:p>
                <a:pPr algn="ctr"/>
                <a:r>
                  <a:rPr lang="zh-CN" altLang="en-US" dirty="0"/>
                  <a:t>轨道</a:t>
                </a:r>
                <a:r>
                  <a:rPr lang="en-US" altLang="zh-CN" dirty="0"/>
                  <a:t>8</a:t>
                </a:r>
                <a:r>
                  <a:rPr lang="zh-CN" altLang="en-US" dirty="0"/>
                  <a:t>上距轨间</a:t>
                </a:r>
                <a:r>
                  <a:rPr lang="en-US" altLang="zh-CN" dirty="0"/>
                  <a:t>ISL</a:t>
                </a:r>
              </a:p>
              <a:p>
                <a:pPr algn="ctr"/>
                <a:r>
                  <a:rPr lang="zh-CN" altLang="en-US" dirty="0"/>
                  <a:t>最远的卫星</a:t>
                </a:r>
                <a:endParaRPr lang="en-US" altLang="zh-CN" dirty="0"/>
              </a:p>
            </p:txBody>
          </p:sp>
        </mc:Choice>
        <mc:Fallback xmlns="">
          <p:sp>
            <p:nvSpPr>
              <p:cNvPr id="47" name="文本框 46">
                <a:extLst>
                  <a:ext uri="{FF2B5EF4-FFF2-40B4-BE49-F238E27FC236}">
                    <a16:creationId xmlns:a16="http://schemas.microsoft.com/office/drawing/2014/main" id="{FE822329-0BD8-4B3E-B8A2-643CB89E35D5}"/>
                  </a:ext>
                </a:extLst>
              </p:cNvPr>
              <p:cNvSpPr txBox="1">
                <a:spLocks noRot="1" noChangeAspect="1" noMove="1" noResize="1" noEditPoints="1" noAdjustHandles="1" noChangeArrowheads="1" noChangeShapeType="1" noTextEdit="1"/>
              </p:cNvSpPr>
              <p:nvPr/>
            </p:nvSpPr>
            <p:spPr>
              <a:xfrm>
                <a:off x="373255" y="3999711"/>
                <a:ext cx="2410408" cy="2308324"/>
              </a:xfrm>
              <a:prstGeom prst="rect">
                <a:avLst/>
              </a:prstGeom>
              <a:blipFill>
                <a:blip r:embed="rId5"/>
                <a:stretch>
                  <a:fillRect t="-1583" b="-3166"/>
                </a:stretch>
              </a:blipFill>
            </p:spPr>
            <p:txBody>
              <a:bodyPr/>
              <a:lstStyle/>
              <a:p>
                <a:r>
                  <a:rPr lang="zh-CN" altLang="en-US">
                    <a:noFill/>
                  </a:rPr>
                  <a:t> </a:t>
                </a:r>
              </a:p>
            </p:txBody>
          </p:sp>
        </mc:Fallback>
      </mc:AlternateContent>
      <p:sp>
        <p:nvSpPr>
          <p:cNvPr id="5" name="椭圆 4">
            <a:extLst>
              <a:ext uri="{FF2B5EF4-FFF2-40B4-BE49-F238E27FC236}">
                <a16:creationId xmlns:a16="http://schemas.microsoft.com/office/drawing/2014/main" id="{7AEE951B-9BB4-4AFE-AC48-68407796F2A1}"/>
              </a:ext>
            </a:extLst>
          </p:cNvPr>
          <p:cNvSpPr/>
          <p:nvPr/>
        </p:nvSpPr>
        <p:spPr>
          <a:xfrm>
            <a:off x="4172003" y="31240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E4D96EB-33EE-430B-9AC6-C2FA3726423A}"/>
              </a:ext>
            </a:extLst>
          </p:cNvPr>
          <p:cNvSpPr/>
          <p:nvPr/>
        </p:nvSpPr>
        <p:spPr>
          <a:xfrm>
            <a:off x="4437079" y="31240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C252195-AE94-4807-9D00-85AE0B2A0DC0}"/>
              </a:ext>
            </a:extLst>
          </p:cNvPr>
          <p:cNvSpPr/>
          <p:nvPr/>
        </p:nvSpPr>
        <p:spPr>
          <a:xfrm>
            <a:off x="4700457" y="31240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5B5CF458-4D9D-4AE1-9FE2-81ED695E5801}"/>
              </a:ext>
            </a:extLst>
          </p:cNvPr>
          <p:cNvSpPr/>
          <p:nvPr/>
        </p:nvSpPr>
        <p:spPr>
          <a:xfrm>
            <a:off x="4964466" y="31240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9731EC6F-ACA3-425A-A9DE-19CF22DB8FF6}"/>
              </a:ext>
            </a:extLst>
          </p:cNvPr>
          <p:cNvSpPr/>
          <p:nvPr/>
        </p:nvSpPr>
        <p:spPr>
          <a:xfrm>
            <a:off x="5229542" y="31240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EFD5250-E92C-42AD-A26A-9B6229171841}"/>
              </a:ext>
            </a:extLst>
          </p:cNvPr>
          <p:cNvSpPr/>
          <p:nvPr/>
        </p:nvSpPr>
        <p:spPr>
          <a:xfrm>
            <a:off x="5492920" y="31240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6E540131-B721-4E91-B87B-E29762D1EAED}"/>
              </a:ext>
            </a:extLst>
          </p:cNvPr>
          <p:cNvSpPr/>
          <p:nvPr/>
        </p:nvSpPr>
        <p:spPr>
          <a:xfrm>
            <a:off x="6881741" y="33574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C8779BF-EF11-4AD6-8042-1801C8AF0F1A}"/>
              </a:ext>
            </a:extLst>
          </p:cNvPr>
          <p:cNvSpPr/>
          <p:nvPr/>
        </p:nvSpPr>
        <p:spPr>
          <a:xfrm>
            <a:off x="7146817" y="33574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27731AF-600D-45E6-AFAD-C138FB30C6BF}"/>
              </a:ext>
            </a:extLst>
          </p:cNvPr>
          <p:cNvSpPr/>
          <p:nvPr/>
        </p:nvSpPr>
        <p:spPr>
          <a:xfrm>
            <a:off x="7410195" y="33574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29DA3E6-AA79-4CD6-9F87-BB5D3751BD7D}"/>
              </a:ext>
            </a:extLst>
          </p:cNvPr>
          <p:cNvSpPr/>
          <p:nvPr/>
        </p:nvSpPr>
        <p:spPr>
          <a:xfrm>
            <a:off x="7674204" y="33574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06E7A4F-6682-45E1-A9E3-C4976DF05FFC}"/>
              </a:ext>
            </a:extLst>
          </p:cNvPr>
          <p:cNvSpPr/>
          <p:nvPr/>
        </p:nvSpPr>
        <p:spPr>
          <a:xfrm>
            <a:off x="7939280" y="33574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F061EBFF-30F6-484D-83EB-94ED71244750}"/>
              </a:ext>
            </a:extLst>
          </p:cNvPr>
          <p:cNvSpPr/>
          <p:nvPr/>
        </p:nvSpPr>
        <p:spPr>
          <a:xfrm>
            <a:off x="8202658" y="3357442"/>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65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D9C36-387A-41A7-A91C-CE3A6D8FA4E1}"/>
              </a:ext>
            </a:extLst>
          </p:cNvPr>
          <p:cNvSpPr>
            <a:spLocks noGrp="1"/>
          </p:cNvSpPr>
          <p:nvPr>
            <p:ph type="title"/>
          </p:nvPr>
        </p:nvSpPr>
        <p:spPr/>
        <p:txBody>
          <a:bodyPr>
            <a:normAutofit/>
          </a:bodyPr>
          <a:lstStyle/>
          <a:p>
            <a:r>
              <a:rPr lang="zh-CN" altLang="en-US" dirty="0"/>
              <a:t>通告链路状态</a:t>
            </a:r>
            <a:r>
              <a:rPr lang="en-US" altLang="zh-CN" dirty="0"/>
              <a:t>:</a:t>
            </a:r>
            <a:r>
              <a:rPr lang="zh-CN" altLang="en-US" dirty="0"/>
              <a:t>轻量级洪泛 </a:t>
            </a:r>
            <a:r>
              <a:rPr lang="en-US" altLang="zh-CN" dirty="0"/>
              <a:t>(4/5)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E67ADA-464E-4F1E-BE90-722FF49C7162}"/>
                  </a:ext>
                </a:extLst>
              </p:cNvPr>
              <p:cNvSpPr>
                <a:spLocks noGrp="1"/>
              </p:cNvSpPr>
              <p:nvPr>
                <p:ph idx="1"/>
              </p:nvPr>
            </p:nvSpPr>
            <p:spPr/>
            <p:txBody>
              <a:bodyPr/>
              <a:lstStyle/>
              <a:p>
                <a:r>
                  <a:rPr lang="zh-CN" altLang="en-US" dirty="0"/>
                  <a:t>剪枝</a:t>
                </a:r>
                <a:endParaRPr lang="en-US" altLang="zh-CN" dirty="0"/>
              </a:p>
              <a:p>
                <a:pPr lvl="1"/>
                <a:r>
                  <a:rPr lang="zh-CN" altLang="en-US" dirty="0"/>
                  <a:t>蛮力深搜的时间复杂度：</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𝑂</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m:t>
                        </m:r>
                      </m:sup>
                    </m:s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dirty="0"/>
                  <a:t>，</a:t>
                </a:r>
                <a:r>
                  <a:rPr lang="en-US" altLang="zh-CN" sz="2400" dirty="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𝑛</m:t>
                    </m:r>
                  </m:oMath>
                </a14:m>
                <a:r>
                  <a:rPr lang="zh-CN" altLang="en-US" dirty="0"/>
                  <a:t>为轨道中卫星数，</a:t>
                </a:r>
                <a:r>
                  <a:rPr lang="en-US" altLang="zh-CN" sz="2400" dirty="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𝑚</m:t>
                    </m:r>
                  </m:oMath>
                </a14:m>
                <a:r>
                  <a:rPr lang="zh-CN" altLang="en-US" dirty="0"/>
                  <a:t>为轨道数</a:t>
                </a:r>
                <a:endParaRPr lang="en-US" altLang="zh-CN" dirty="0"/>
              </a:p>
              <a:p>
                <a:pPr lvl="1"/>
                <a:r>
                  <a:rPr lang="zh-CN" altLang="en-US" dirty="0"/>
                  <a:t>设置阈值</a:t>
                </a: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𝑑</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lang="zh-CN" altLang="en-US" sz="2400" i="1">
                        <a:solidFill>
                          <a:prstClr val="black"/>
                        </a:solidFill>
                        <a:latin typeface="Cambria Math" panose="02040503050406030204" pitchFamily="18" charset="0"/>
                        <a:cs typeface="Times New Roman" panose="02020603050405020304" pitchFamily="18" charset="0"/>
                      </a:rPr>
                      <m:t>，</m:t>
                    </m:r>
                  </m:oMath>
                </a14:m>
                <a:r>
                  <a:rPr lang="zh-CN" altLang="en-US" dirty="0"/>
                  <a:t>只要</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𝑑𝑖𝑠𝑡𝑎𝑛𝑐𝑒</m:t>
                    </m:r>
                    <m:r>
                      <a:rPr lang="en-US" altLang="zh-CN" sz="2400" i="1">
                        <a:latin typeface="Cambria Math" panose="02040503050406030204" pitchFamily="18" charset="0"/>
                        <a:cs typeface="Times New Roman" panose="02020603050405020304" pitchFamily="18" charset="0"/>
                      </a:rPr>
                      <m:t>1</m:t>
                    </m:r>
                  </m:oMath>
                </a14:m>
                <a:r>
                  <a:rPr lang="zh-CN" altLang="en-US" dirty="0"/>
                  <a:t>或</a:t>
                </a:r>
                <a14:m>
                  <m:oMath xmlns:m="http://schemas.openxmlformats.org/officeDocument/2006/math">
                    <m:r>
                      <a:rPr lang="en-US" altLang="zh-CN" sz="2400" i="1">
                        <a:solidFill>
                          <a:prstClr val="black"/>
                        </a:solidFill>
                        <a:latin typeface="Cambria Math" panose="02040503050406030204" pitchFamily="18" charset="0"/>
                        <a:cs typeface="Times New Roman" panose="02020603050405020304" pitchFamily="18" charset="0"/>
                      </a:rPr>
                      <m:t>𝑑𝑖𝑠𝑡𝑎𝑛𝑐𝑒</m:t>
                    </m:r>
                    <m:r>
                      <a:rPr lang="en-US" altLang="zh-CN" sz="2400" b="0" i="1" smtClean="0">
                        <a:solidFill>
                          <a:prstClr val="black"/>
                        </a:solidFill>
                        <a:latin typeface="Cambria Math" panose="02040503050406030204" pitchFamily="18" charset="0"/>
                        <a:cs typeface="Times New Roman" panose="02020603050405020304" pitchFamily="18" charset="0"/>
                      </a:rPr>
                      <m:t>2</m:t>
                    </m:r>
                  </m:oMath>
                </a14:m>
                <a:r>
                  <a:rPr lang="zh-CN" altLang="en-US" dirty="0"/>
                  <a:t>大于该阈值则剪枝</a:t>
                </a:r>
                <a:endParaRPr lang="en-US" altLang="zh-CN" dirty="0"/>
              </a:p>
              <a:p>
                <a:pPr lvl="2"/>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𝑖</m:t>
                    </m:r>
                  </m:oMath>
                </a14:m>
                <a:r>
                  <a:rPr lang="zh-CN" altLang="en-US" dirty="0"/>
                  <a:t>为当前搜索树的深度</a:t>
                </a:r>
                <a:endParaRPr lang="en-US" altLang="zh-CN" dirty="0"/>
              </a:p>
              <a:p>
                <a:pPr lvl="2"/>
                <a:r>
                  <a:rPr lang="zh-CN" altLang="en-US" b="1" dirty="0">
                    <a:solidFill>
                      <a:srgbClr val="FF0000"/>
                    </a:solidFill>
                  </a:rPr>
                  <a:t>未提到</a:t>
                </a:r>
                <a14:m>
                  <m:oMath xmlns:m="http://schemas.openxmlformats.org/officeDocument/2006/math">
                    <m:r>
                      <a:rPr kumimoji="0" lang="en-US" altLang="zh-CN" sz="1800" b="1"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𝒅</m:t>
                    </m:r>
                    <m:r>
                      <a:rPr kumimoji="0" lang="en-US" altLang="zh-CN" sz="1800" b="1"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m:t>
                    </m:r>
                    <m:r>
                      <a:rPr kumimoji="0" lang="en-US" altLang="zh-CN" sz="1800" b="1"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𝒊</m:t>
                    </m:r>
                    <m:r>
                      <a:rPr kumimoji="0" lang="en-US" altLang="zh-CN" sz="1800" b="1"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m:t>
                    </m:r>
                  </m:oMath>
                </a14:m>
                <a:r>
                  <a:rPr lang="zh-CN" altLang="en-US" b="1" dirty="0">
                    <a:solidFill>
                      <a:srgbClr val="FF0000"/>
                    </a:solidFill>
                  </a:rPr>
                  <a:t>如何设置？</a:t>
                </a:r>
                <a:endParaRPr lang="en-US" altLang="zh-CN" b="1" dirty="0">
                  <a:solidFill>
                    <a:srgbClr val="FF0000"/>
                  </a:solidFill>
                </a:endParaRPr>
              </a:p>
              <a:p>
                <a:r>
                  <a:rPr lang="zh-CN" altLang="en-US" dirty="0"/>
                  <a:t>实验结果：洪泛的流量与</a:t>
                </a:r>
                <a:r>
                  <a:rPr lang="en-US" altLang="zh-CN" dirty="0"/>
                  <a:t>OSPF</a:t>
                </a:r>
                <a:r>
                  <a:rPr lang="zh-CN" altLang="en-US" dirty="0"/>
                  <a:t>相比减少了</a:t>
                </a:r>
                <a:r>
                  <a:rPr lang="en-US" altLang="zh-CN" dirty="0"/>
                  <a:t>37%</a:t>
                </a:r>
              </a:p>
            </p:txBody>
          </p:sp>
        </mc:Choice>
        <mc:Fallback xmlns="">
          <p:sp>
            <p:nvSpPr>
              <p:cNvPr id="3" name="内容占位符 2">
                <a:extLst>
                  <a:ext uri="{FF2B5EF4-FFF2-40B4-BE49-F238E27FC236}">
                    <a16:creationId xmlns:a16="http://schemas.microsoft.com/office/drawing/2014/main" id="{2BE67ADA-464E-4F1E-BE90-722FF49C7162}"/>
                  </a:ext>
                </a:extLst>
              </p:cNvPr>
              <p:cNvSpPr>
                <a:spLocks noGrp="1" noRot="1" noChangeAspect="1" noMove="1" noResize="1" noEditPoints="1" noAdjustHandles="1" noChangeArrowheads="1" noChangeShapeType="1" noTextEdit="1"/>
              </p:cNvSpPr>
              <p:nvPr>
                <p:ph idx="1"/>
              </p:nvPr>
            </p:nvSpPr>
            <p:spPr>
              <a:blipFill>
                <a:blip r:embed="rId2"/>
                <a:stretch>
                  <a:fillRect l="-1199" t="-1410" r="-56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997FA17-7FCC-4B5A-BD8D-0B54F8268B47}"/>
              </a:ext>
            </a:extLst>
          </p:cNvPr>
          <p:cNvSpPr>
            <a:spLocks noGrp="1"/>
          </p:cNvSpPr>
          <p:nvPr>
            <p:ph type="sldNum" sz="quarter" idx="12"/>
          </p:nvPr>
        </p:nvSpPr>
        <p:spPr/>
        <p:txBody>
          <a:bodyPr/>
          <a:lstStyle/>
          <a:p>
            <a:fld id="{0A699C53-0D35-476E-B857-40C860CE2876}" type="slidenum">
              <a:rPr lang="zh-CN" altLang="en-US" smtClean="0"/>
              <a:t>11</a:t>
            </a:fld>
            <a:endParaRPr lang="zh-CN" altLang="en-US"/>
          </a:p>
        </p:txBody>
      </p:sp>
    </p:spTree>
    <p:extLst>
      <p:ext uri="{BB962C8B-B14F-4D97-AF65-F5344CB8AC3E}">
        <p14:creationId xmlns:p14="http://schemas.microsoft.com/office/powerpoint/2010/main" val="60107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606BD79-CAC6-4E90-8CAD-4A1F0571506D}"/>
              </a:ext>
            </a:extLst>
          </p:cNvPr>
          <p:cNvPicPr>
            <a:picLocks noChangeAspect="1"/>
          </p:cNvPicPr>
          <p:nvPr/>
        </p:nvPicPr>
        <p:blipFill>
          <a:blip r:embed="rId2"/>
          <a:stretch>
            <a:fillRect/>
          </a:stretch>
        </p:blipFill>
        <p:spPr>
          <a:xfrm>
            <a:off x="1658211" y="2035198"/>
            <a:ext cx="6361325" cy="4513283"/>
          </a:xfrm>
          <a:prstGeom prst="rect">
            <a:avLst/>
          </a:prstGeom>
        </p:spPr>
      </p:pic>
      <p:sp>
        <p:nvSpPr>
          <p:cNvPr id="2" name="标题 1">
            <a:extLst>
              <a:ext uri="{FF2B5EF4-FFF2-40B4-BE49-F238E27FC236}">
                <a16:creationId xmlns:a16="http://schemas.microsoft.com/office/drawing/2014/main" id="{56701236-D7A9-4465-83CD-F851A03457C0}"/>
              </a:ext>
            </a:extLst>
          </p:cNvPr>
          <p:cNvSpPr>
            <a:spLocks noGrp="1"/>
          </p:cNvSpPr>
          <p:nvPr>
            <p:ph type="title"/>
          </p:nvPr>
        </p:nvSpPr>
        <p:spPr/>
        <p:txBody>
          <a:bodyPr>
            <a:normAutofit/>
          </a:bodyPr>
          <a:lstStyle/>
          <a:p>
            <a:r>
              <a:rPr lang="zh-CN" altLang="en-US" dirty="0"/>
              <a:t>通告链路状态</a:t>
            </a:r>
            <a:r>
              <a:rPr lang="en-US" altLang="zh-CN" dirty="0"/>
              <a:t>:</a:t>
            </a:r>
            <a:r>
              <a:rPr lang="zh-CN" altLang="en-US" dirty="0"/>
              <a:t>轻量级洪泛 </a:t>
            </a:r>
            <a:r>
              <a:rPr lang="en-US" altLang="zh-CN" dirty="0"/>
              <a:t>(5/5)</a:t>
            </a:r>
            <a:endParaRPr lang="zh-CN" altLang="en-US" dirty="0"/>
          </a:p>
        </p:txBody>
      </p:sp>
      <p:sp>
        <p:nvSpPr>
          <p:cNvPr id="3" name="内容占位符 2">
            <a:extLst>
              <a:ext uri="{FF2B5EF4-FFF2-40B4-BE49-F238E27FC236}">
                <a16:creationId xmlns:a16="http://schemas.microsoft.com/office/drawing/2014/main" id="{8CDD3795-05A8-4776-B9D6-CA50FECFF53C}"/>
              </a:ext>
            </a:extLst>
          </p:cNvPr>
          <p:cNvSpPr>
            <a:spLocks noGrp="1"/>
          </p:cNvSpPr>
          <p:nvPr>
            <p:ph idx="1"/>
          </p:nvPr>
        </p:nvSpPr>
        <p:spPr/>
        <p:txBody>
          <a:bodyPr/>
          <a:lstStyle/>
          <a:p>
            <a:r>
              <a:rPr lang="zh-CN" altLang="en-US" dirty="0"/>
              <a:t>疑惑：</a:t>
            </a:r>
            <a:endParaRPr lang="en-US" altLang="zh-CN" dirty="0"/>
          </a:p>
          <a:p>
            <a:pPr lvl="1"/>
            <a:r>
              <a:rPr lang="zh-CN" altLang="en-US" dirty="0"/>
              <a:t>如果以跳数定义洪泛拓扑的直径，那么洪泛拓扑的模式应该是唯一的？（一条直线）</a:t>
            </a:r>
          </a:p>
        </p:txBody>
      </p:sp>
      <p:sp>
        <p:nvSpPr>
          <p:cNvPr id="4" name="灯片编号占位符 3">
            <a:extLst>
              <a:ext uri="{FF2B5EF4-FFF2-40B4-BE49-F238E27FC236}">
                <a16:creationId xmlns:a16="http://schemas.microsoft.com/office/drawing/2014/main" id="{01521DCC-5C65-43FE-92E1-82902D2965C8}"/>
              </a:ext>
            </a:extLst>
          </p:cNvPr>
          <p:cNvSpPr>
            <a:spLocks noGrp="1"/>
          </p:cNvSpPr>
          <p:nvPr>
            <p:ph type="sldNum" sz="quarter" idx="12"/>
          </p:nvPr>
        </p:nvSpPr>
        <p:spPr>
          <a:xfrm>
            <a:off x="6111961" y="6183356"/>
            <a:ext cx="2057400" cy="365125"/>
          </a:xfrm>
        </p:spPr>
        <p:txBody>
          <a:bodyPr/>
          <a:lstStyle/>
          <a:p>
            <a:fld id="{0A699C53-0D35-476E-B857-40C860CE2876}" type="slidenum">
              <a:rPr lang="zh-CN" altLang="en-US" smtClean="0"/>
              <a:t>12</a:t>
            </a:fld>
            <a:endParaRPr lang="zh-CN" altLang="en-US"/>
          </a:p>
        </p:txBody>
      </p:sp>
      <p:cxnSp>
        <p:nvCxnSpPr>
          <p:cNvPr id="6" name="直接连接符 5">
            <a:extLst>
              <a:ext uri="{FF2B5EF4-FFF2-40B4-BE49-F238E27FC236}">
                <a16:creationId xmlns:a16="http://schemas.microsoft.com/office/drawing/2014/main" id="{D81E92B2-AE6B-4864-AFB5-34D3633DC997}"/>
              </a:ext>
            </a:extLst>
          </p:cNvPr>
          <p:cNvCxnSpPr>
            <a:cxnSpLocks/>
          </p:cNvCxnSpPr>
          <p:nvPr/>
        </p:nvCxnSpPr>
        <p:spPr>
          <a:xfrm flipH="1" flipV="1">
            <a:off x="7351756" y="4291840"/>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CD33F49-3EB5-459A-B26D-5CAFEB8AD84C}"/>
              </a:ext>
            </a:extLst>
          </p:cNvPr>
          <p:cNvCxnSpPr>
            <a:cxnSpLocks/>
          </p:cNvCxnSpPr>
          <p:nvPr/>
        </p:nvCxnSpPr>
        <p:spPr>
          <a:xfrm flipH="1" flipV="1">
            <a:off x="6892031" y="4201597"/>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80EE6EA-01CF-4940-B86C-701F9124FF0B}"/>
              </a:ext>
            </a:extLst>
          </p:cNvPr>
          <p:cNvCxnSpPr>
            <a:cxnSpLocks/>
          </p:cNvCxnSpPr>
          <p:nvPr/>
        </p:nvCxnSpPr>
        <p:spPr>
          <a:xfrm flipH="1" flipV="1">
            <a:off x="6534151" y="4111355"/>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F3946F9-B46B-4338-9F07-5B2D32F94A00}"/>
              </a:ext>
            </a:extLst>
          </p:cNvPr>
          <p:cNvCxnSpPr>
            <a:cxnSpLocks/>
          </p:cNvCxnSpPr>
          <p:nvPr/>
        </p:nvCxnSpPr>
        <p:spPr>
          <a:xfrm flipH="1" flipV="1">
            <a:off x="6158349" y="4021113"/>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010D5BD-C6B2-4B7D-9E15-65CBF5319738}"/>
              </a:ext>
            </a:extLst>
          </p:cNvPr>
          <p:cNvCxnSpPr>
            <a:cxnSpLocks/>
          </p:cNvCxnSpPr>
          <p:nvPr/>
        </p:nvCxnSpPr>
        <p:spPr>
          <a:xfrm flipH="1" flipV="1">
            <a:off x="5695851" y="3939783"/>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0F20AC2-C950-440A-AC46-7ABF1A483BC2}"/>
              </a:ext>
            </a:extLst>
          </p:cNvPr>
          <p:cNvCxnSpPr>
            <a:cxnSpLocks/>
          </p:cNvCxnSpPr>
          <p:nvPr/>
        </p:nvCxnSpPr>
        <p:spPr>
          <a:xfrm flipH="1" flipV="1">
            <a:off x="4909978" y="3781991"/>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F2C4558-D75D-426F-B4AE-A4B3BB31EEBC}"/>
              </a:ext>
            </a:extLst>
          </p:cNvPr>
          <p:cNvCxnSpPr>
            <a:cxnSpLocks/>
          </p:cNvCxnSpPr>
          <p:nvPr/>
        </p:nvCxnSpPr>
        <p:spPr>
          <a:xfrm flipH="1" flipV="1">
            <a:off x="5337971" y="3872233"/>
            <a:ext cx="416110" cy="902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F799FBF-5E7B-4B2B-A7DA-F9BCB6AB8090}"/>
              </a:ext>
            </a:extLst>
          </p:cNvPr>
          <p:cNvCxnSpPr>
            <a:cxnSpLocks/>
          </p:cNvCxnSpPr>
          <p:nvPr/>
        </p:nvCxnSpPr>
        <p:spPr>
          <a:xfrm flipH="1">
            <a:off x="6603626" y="3285264"/>
            <a:ext cx="1565735" cy="7447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A0392F8-6895-4E78-84DE-8069BCBCD044}"/>
              </a:ext>
            </a:extLst>
          </p:cNvPr>
          <p:cNvSpPr txBox="1"/>
          <p:nvPr/>
        </p:nvSpPr>
        <p:spPr>
          <a:xfrm>
            <a:off x="8044546" y="2576359"/>
            <a:ext cx="461665" cy="1805723"/>
          </a:xfrm>
          <a:prstGeom prst="rect">
            <a:avLst/>
          </a:prstGeom>
          <a:noFill/>
        </p:spPr>
        <p:txBody>
          <a:bodyPr vert="eaVert" wrap="square" rtlCol="0">
            <a:spAutoFit/>
          </a:bodyPr>
          <a:lstStyle/>
          <a:p>
            <a:r>
              <a:rPr lang="zh-CN" altLang="en-US" b="1" dirty="0">
                <a:solidFill>
                  <a:srgbClr val="FF0000"/>
                </a:solidFill>
              </a:rPr>
              <a:t>最小的直径？</a:t>
            </a:r>
          </a:p>
        </p:txBody>
      </p:sp>
    </p:spTree>
    <p:extLst>
      <p:ext uri="{BB962C8B-B14F-4D97-AF65-F5344CB8AC3E}">
        <p14:creationId xmlns:p14="http://schemas.microsoft.com/office/powerpoint/2010/main" val="283512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9DBCD-2FF8-40C0-A1F5-69B8ECB2332F}"/>
              </a:ext>
            </a:extLst>
          </p:cNvPr>
          <p:cNvSpPr>
            <a:spLocks noGrp="1"/>
          </p:cNvSpPr>
          <p:nvPr>
            <p:ph type="title"/>
          </p:nvPr>
        </p:nvSpPr>
        <p:spPr/>
        <p:txBody>
          <a:bodyPr>
            <a:normAutofit/>
          </a:bodyPr>
          <a:lstStyle/>
          <a:p>
            <a:r>
              <a:rPr lang="zh-CN" altLang="en-US" dirty="0"/>
              <a:t>通告负载情况</a:t>
            </a:r>
          </a:p>
        </p:txBody>
      </p:sp>
      <p:sp>
        <p:nvSpPr>
          <p:cNvPr id="3" name="内容占位符 2">
            <a:extLst>
              <a:ext uri="{FF2B5EF4-FFF2-40B4-BE49-F238E27FC236}">
                <a16:creationId xmlns:a16="http://schemas.microsoft.com/office/drawing/2014/main" id="{1EE19449-8794-450A-87E5-C34E222BE19F}"/>
              </a:ext>
            </a:extLst>
          </p:cNvPr>
          <p:cNvSpPr>
            <a:spLocks noGrp="1"/>
          </p:cNvSpPr>
          <p:nvPr>
            <p:ph idx="1"/>
          </p:nvPr>
        </p:nvSpPr>
        <p:spPr/>
        <p:txBody>
          <a:bodyPr/>
          <a:lstStyle/>
          <a:p>
            <a:r>
              <a:rPr lang="zh-CN" altLang="en-US" dirty="0"/>
              <a:t>负载情况：由缓存队列的长度计算得出</a:t>
            </a:r>
            <a:endParaRPr lang="en-US" altLang="zh-CN" dirty="0"/>
          </a:p>
          <a:p>
            <a:r>
              <a:rPr lang="zh-CN" altLang="en-US" dirty="0"/>
              <a:t>基本思路</a:t>
            </a:r>
            <a:endParaRPr lang="en-US" altLang="zh-CN" dirty="0"/>
          </a:p>
          <a:p>
            <a:pPr lvl="1"/>
            <a:r>
              <a:rPr lang="zh-CN" altLang="en-US" dirty="0"/>
              <a:t>利用卫星网络中</a:t>
            </a:r>
            <a:r>
              <a:rPr lang="zh-CN" altLang="en-US" b="1" dirty="0">
                <a:solidFill>
                  <a:srgbClr val="FF0000"/>
                </a:solidFill>
              </a:rPr>
              <a:t>确定的的邻接关系</a:t>
            </a:r>
            <a:endParaRPr lang="en-US" altLang="zh-CN" b="1" dirty="0">
              <a:solidFill>
                <a:srgbClr val="FF0000"/>
              </a:solidFill>
            </a:endParaRPr>
          </a:p>
          <a:p>
            <a:pPr lvl="1"/>
            <a:r>
              <a:rPr lang="zh-CN" altLang="en-US" dirty="0"/>
              <a:t>通告的时机：当负载情况超过阈值时通告 </a:t>
            </a:r>
            <a:r>
              <a:rPr lang="en-US" altLang="zh-CN" dirty="0"/>
              <a:t>/ </a:t>
            </a:r>
            <a:r>
              <a:rPr lang="zh-CN" altLang="en-US" dirty="0"/>
              <a:t>定时通告</a:t>
            </a:r>
            <a:endParaRPr lang="en-US" altLang="zh-CN" dirty="0"/>
          </a:p>
          <a:p>
            <a:pPr lvl="1"/>
            <a:r>
              <a:rPr lang="zh-CN" altLang="en-US" dirty="0"/>
              <a:t>通告的内容：链路通断→链路负载</a:t>
            </a:r>
            <a:endParaRPr lang="en-US" altLang="zh-CN" dirty="0"/>
          </a:p>
          <a:p>
            <a:pPr lvl="1"/>
            <a:r>
              <a:rPr lang="zh-CN" altLang="en-US" dirty="0"/>
              <a:t>通告的范围：全网洪泛→通告邻居</a:t>
            </a:r>
            <a:endParaRPr lang="en-US" altLang="zh-CN" dirty="0"/>
          </a:p>
          <a:p>
            <a:pPr lvl="1"/>
            <a:r>
              <a:rPr lang="zh-CN" altLang="en-US" dirty="0"/>
              <a:t>实现负载均衡功能</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BED5DA4D-F899-4FE7-81A9-67B483888421}"/>
              </a:ext>
            </a:extLst>
          </p:cNvPr>
          <p:cNvSpPr>
            <a:spLocks noGrp="1"/>
          </p:cNvSpPr>
          <p:nvPr>
            <p:ph type="sldNum" sz="quarter" idx="12"/>
          </p:nvPr>
        </p:nvSpPr>
        <p:spPr/>
        <p:txBody>
          <a:bodyPr/>
          <a:lstStyle/>
          <a:p>
            <a:fld id="{0A699C53-0D35-476E-B857-40C860CE2876}" type="slidenum">
              <a:rPr lang="zh-CN" altLang="en-US" smtClean="0"/>
              <a:t>13</a:t>
            </a:fld>
            <a:endParaRPr lang="zh-CN" altLang="en-US"/>
          </a:p>
        </p:txBody>
      </p:sp>
      <p:graphicFrame>
        <p:nvGraphicFramePr>
          <p:cNvPr id="5" name="表格 5">
            <a:extLst>
              <a:ext uri="{FF2B5EF4-FFF2-40B4-BE49-F238E27FC236}">
                <a16:creationId xmlns:a16="http://schemas.microsoft.com/office/drawing/2014/main" id="{70F16341-6D29-48E6-931D-42529E31BC10}"/>
              </a:ext>
            </a:extLst>
          </p:cNvPr>
          <p:cNvGraphicFramePr>
            <a:graphicFrameLocks noGrp="1"/>
          </p:cNvGraphicFramePr>
          <p:nvPr>
            <p:extLst>
              <p:ext uri="{D42A27DB-BD31-4B8C-83A1-F6EECF244321}">
                <p14:modId xmlns:p14="http://schemas.microsoft.com/office/powerpoint/2010/main" val="3006603687"/>
              </p:ext>
            </p:extLst>
          </p:nvPr>
        </p:nvGraphicFramePr>
        <p:xfrm>
          <a:off x="1896297" y="3794357"/>
          <a:ext cx="5351405" cy="2257824"/>
        </p:xfrm>
        <a:graphic>
          <a:graphicData uri="http://schemas.openxmlformats.org/drawingml/2006/table">
            <a:tbl>
              <a:tblPr firstRow="1" bandRow="1">
                <a:tableStyleId>{5C22544A-7EE6-4342-B048-85BDC9FD1C3A}</a:tableStyleId>
              </a:tblPr>
              <a:tblGrid>
                <a:gridCol w="616295">
                  <a:extLst>
                    <a:ext uri="{9D8B030D-6E8A-4147-A177-3AD203B41FA5}">
                      <a16:colId xmlns:a16="http://schemas.microsoft.com/office/drawing/2014/main" val="2370948836"/>
                    </a:ext>
                  </a:extLst>
                </a:gridCol>
                <a:gridCol w="4735110">
                  <a:extLst>
                    <a:ext uri="{9D8B030D-6E8A-4147-A177-3AD203B41FA5}">
                      <a16:colId xmlns:a16="http://schemas.microsoft.com/office/drawing/2014/main" val="1768469480"/>
                    </a:ext>
                  </a:extLst>
                </a:gridCol>
              </a:tblGrid>
              <a:tr h="354904">
                <a:tc>
                  <a:txBody>
                    <a:bodyPr/>
                    <a:lstStyle/>
                    <a:p>
                      <a:pPr algn="ctr"/>
                      <a:endParaRPr lang="zh-CN" altLang="en-US" sz="1600" dirty="0"/>
                    </a:p>
                  </a:txBody>
                  <a:tcPr anchor="ctr"/>
                </a:tc>
                <a:tc>
                  <a:txBody>
                    <a:bodyPr/>
                    <a:lstStyle/>
                    <a:p>
                      <a:pPr algn="ctr"/>
                      <a:r>
                        <a:rPr lang="zh-CN" altLang="en-US" sz="1600" dirty="0"/>
                        <a:t>只维护局部区域</a:t>
                      </a:r>
                      <a:r>
                        <a:rPr lang="en-US" altLang="zh-CN" sz="1600" dirty="0"/>
                        <a:t>LSDB</a:t>
                      </a:r>
                      <a:endParaRPr lang="zh-CN" altLang="en-US" sz="1600" dirty="0"/>
                    </a:p>
                  </a:txBody>
                  <a:tcPr anchor="ctr"/>
                </a:tc>
                <a:extLst>
                  <a:ext uri="{0D108BD9-81ED-4DB2-BD59-A6C34878D82A}">
                    <a16:rowId xmlns:a16="http://schemas.microsoft.com/office/drawing/2014/main" val="1991684292"/>
                  </a:ext>
                </a:extLst>
              </a:tr>
              <a:tr h="951460">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通告</a:t>
                      </a:r>
                      <a:endParaRPr lang="en-US" altLang="zh-CN" sz="1600" b="1" i="0" dirty="0">
                        <a:solidFill>
                          <a:schemeClr val="bg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负载情况</a:t>
                      </a:r>
                      <a:endParaRPr lang="en-US" altLang="zh-CN" sz="1600" b="1" i="0" dirty="0">
                        <a:solidFill>
                          <a:schemeClr val="bg1"/>
                        </a:solidFill>
                      </a:endParaRPr>
                    </a:p>
                  </a:txBody>
                  <a:tcPr vert="eaVert" anchor="ctr">
                    <a:solidFill>
                      <a:srgbClr val="4F81BD"/>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t>Explicit Load Balancing / </a:t>
                      </a:r>
                      <a:r>
                        <a:rPr lang="en-US" altLang="zh-CN" sz="1600" b="1" dirty="0"/>
                        <a:t>ELB</a:t>
                      </a:r>
                      <a:r>
                        <a:rPr lang="en-US" altLang="zh-CN" sz="1600" dirty="0"/>
                        <a:t>: </a:t>
                      </a:r>
                      <a:r>
                        <a:rPr lang="zh-CN" altLang="en-US" sz="1600" dirty="0"/>
                        <a:t>负载均衡策略</a:t>
                      </a:r>
                      <a:endParaRPr lang="en-US" altLang="zh-CN" sz="16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i="1" dirty="0"/>
                        <a:t>(</a:t>
                      </a:r>
                      <a:r>
                        <a:rPr lang="zh-CN" altLang="en-US" sz="1600" i="1" dirty="0"/>
                        <a:t>日本东北大学</a:t>
                      </a:r>
                      <a:r>
                        <a:rPr lang="en-US" altLang="zh-CN" sz="1600" i="1" dirty="0"/>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i="1" dirty="0"/>
                        <a:t>IEEE/ACM Transactions on Networking 2008)</a:t>
                      </a:r>
                    </a:p>
                  </a:txBody>
                  <a:tcPr anchor="ctr"/>
                </a:tc>
                <a:extLst>
                  <a:ext uri="{0D108BD9-81ED-4DB2-BD59-A6C34878D82A}">
                    <a16:rowId xmlns:a16="http://schemas.microsoft.com/office/drawing/2014/main" val="3240870701"/>
                  </a:ext>
                </a:extLst>
              </a:tr>
              <a:tr h="951460">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缓存队列长度</a:t>
                      </a:r>
                      <a:endParaRPr lang="en-US" altLang="zh-CN" sz="1600" b="1" i="0" dirty="0">
                        <a:solidFill>
                          <a:schemeClr val="bg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变化时通告</a:t>
                      </a:r>
                      <a:endParaRPr lang="en-US" altLang="zh-CN" sz="1600" b="1" i="0" dirty="0">
                        <a:solidFill>
                          <a:schemeClr val="bg1"/>
                        </a:solidFill>
                      </a:endParaRPr>
                    </a:p>
                  </a:txBody>
                  <a:tcPr vert="eaVert" anchor="ctr">
                    <a:solidFill>
                      <a:srgbClr val="4F81BD"/>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a:t>基于邻居卫星负载状态的分布式路由算法 </a:t>
                      </a:r>
                      <a:r>
                        <a:rPr lang="en-US" altLang="zh-CN" sz="1600" dirty="0"/>
                        <a:t>/ </a:t>
                      </a:r>
                      <a:r>
                        <a:rPr lang="en-US" altLang="zh-CN" sz="1600" b="1" dirty="0"/>
                        <a:t>DRNL</a:t>
                      </a:r>
                      <a:r>
                        <a:rPr lang="en-US" altLang="zh-CN" sz="1600" dirty="0"/>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a:t>基于地理位置进行转发 </a:t>
                      </a:r>
                      <a:r>
                        <a:rPr lang="en-US" altLang="zh-CN" sz="1600" dirty="0"/>
                        <a:t>+ </a:t>
                      </a:r>
                      <a:r>
                        <a:rPr lang="zh-CN" altLang="en-US" sz="1600" dirty="0"/>
                        <a:t>负载均衡 </a:t>
                      </a:r>
                      <a:endParaRPr lang="en-US" altLang="zh-CN" sz="16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i="1" dirty="0"/>
                        <a:t>(</a:t>
                      </a:r>
                      <a:r>
                        <a:rPr lang="zh-CN" altLang="en-US" sz="1600" i="1" dirty="0"/>
                        <a:t>哈工大</a:t>
                      </a:r>
                      <a:r>
                        <a:rPr lang="en-US" altLang="zh-CN" sz="1600" i="1" dirty="0"/>
                        <a:t>,</a:t>
                      </a:r>
                      <a:r>
                        <a:rPr lang="zh-CN" altLang="en-US" sz="1600" i="1" dirty="0"/>
                        <a:t> 通信学报 </a:t>
                      </a:r>
                      <a:r>
                        <a:rPr lang="en-US" altLang="zh-CN" sz="1600" i="1" dirty="0"/>
                        <a:t>2021)</a:t>
                      </a:r>
                    </a:p>
                  </a:txBody>
                  <a:tcPr anchor="ctr"/>
                </a:tc>
                <a:extLst>
                  <a:ext uri="{0D108BD9-81ED-4DB2-BD59-A6C34878D82A}">
                    <a16:rowId xmlns:a16="http://schemas.microsoft.com/office/drawing/2014/main" val="3348368325"/>
                  </a:ext>
                </a:extLst>
              </a:tr>
            </a:tbl>
          </a:graphicData>
        </a:graphic>
      </p:graphicFrame>
    </p:spTree>
    <p:extLst>
      <p:ext uri="{BB962C8B-B14F-4D97-AF65-F5344CB8AC3E}">
        <p14:creationId xmlns:p14="http://schemas.microsoft.com/office/powerpoint/2010/main" val="23620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48D70-8ACD-4133-801F-457CF2708D68}"/>
              </a:ext>
            </a:extLst>
          </p:cNvPr>
          <p:cNvSpPr>
            <a:spLocks noGrp="1"/>
          </p:cNvSpPr>
          <p:nvPr>
            <p:ph type="title"/>
          </p:nvPr>
        </p:nvSpPr>
        <p:spPr/>
        <p:txBody>
          <a:bodyPr/>
          <a:lstStyle/>
          <a:p>
            <a:r>
              <a:rPr lang="zh-CN" altLang="en-US" dirty="0"/>
              <a:t>通告负载情况</a:t>
            </a:r>
            <a:r>
              <a:rPr lang="en-US" altLang="zh-CN" dirty="0"/>
              <a:t>: ELB (1/2)</a:t>
            </a:r>
            <a:endParaRPr lang="zh-CN" altLang="en-US" dirty="0"/>
          </a:p>
        </p:txBody>
      </p:sp>
      <p:sp>
        <p:nvSpPr>
          <p:cNvPr id="3" name="内容占位符 2">
            <a:extLst>
              <a:ext uri="{FF2B5EF4-FFF2-40B4-BE49-F238E27FC236}">
                <a16:creationId xmlns:a16="http://schemas.microsoft.com/office/drawing/2014/main" id="{BAEFF843-0869-4EB5-8888-D11437822961}"/>
              </a:ext>
            </a:extLst>
          </p:cNvPr>
          <p:cNvSpPr>
            <a:spLocks noGrp="1"/>
          </p:cNvSpPr>
          <p:nvPr>
            <p:ph idx="1"/>
          </p:nvPr>
        </p:nvSpPr>
        <p:spPr/>
        <p:txBody>
          <a:bodyPr/>
          <a:lstStyle/>
          <a:p>
            <a:r>
              <a:rPr lang="zh-CN" altLang="en-US" dirty="0"/>
              <a:t>核心思想</a:t>
            </a:r>
            <a:endParaRPr lang="en-US" altLang="zh-CN" dirty="0"/>
          </a:p>
          <a:p>
            <a:pPr lvl="1"/>
            <a:r>
              <a:rPr lang="zh-CN" altLang="en-US" dirty="0"/>
              <a:t>利用卫星网络中</a:t>
            </a:r>
            <a:r>
              <a:rPr lang="zh-CN" altLang="en-US" b="1" dirty="0">
                <a:solidFill>
                  <a:srgbClr val="FF0000"/>
                </a:solidFill>
              </a:rPr>
              <a:t>确定的邻接关系</a:t>
            </a:r>
            <a:endParaRPr lang="en-US" altLang="zh-CN" b="1" dirty="0">
              <a:solidFill>
                <a:srgbClr val="FF0000"/>
              </a:solidFill>
            </a:endParaRPr>
          </a:p>
          <a:p>
            <a:pPr lvl="1"/>
            <a:r>
              <a:rPr lang="zh-CN" altLang="en-US" dirty="0"/>
              <a:t>通告的内容：自身的</a:t>
            </a:r>
            <a:r>
              <a:rPr lang="zh-CN" altLang="en-US" b="1" dirty="0"/>
              <a:t>拥塞等级</a:t>
            </a:r>
            <a:r>
              <a:rPr lang="zh-CN" altLang="en-US" dirty="0"/>
              <a:t>，而非单纯的链路状态</a:t>
            </a:r>
            <a:endParaRPr lang="en-US" altLang="zh-CN" dirty="0"/>
          </a:p>
          <a:p>
            <a:pPr lvl="1"/>
            <a:r>
              <a:rPr lang="zh-CN" altLang="en-US" dirty="0"/>
              <a:t>通告的时机：拥塞等级发生变化时</a:t>
            </a:r>
            <a:endParaRPr lang="en-US" altLang="zh-CN" dirty="0"/>
          </a:p>
          <a:p>
            <a:pPr lvl="1"/>
            <a:r>
              <a:rPr lang="zh-CN" altLang="en-US" dirty="0"/>
              <a:t>邻居卫星在转发包时若发现路由表中下一跳卫星为拥塞状态则寻找替代路径</a:t>
            </a:r>
          </a:p>
        </p:txBody>
      </p:sp>
      <p:sp>
        <p:nvSpPr>
          <p:cNvPr id="4" name="灯片编号占位符 3">
            <a:extLst>
              <a:ext uri="{FF2B5EF4-FFF2-40B4-BE49-F238E27FC236}">
                <a16:creationId xmlns:a16="http://schemas.microsoft.com/office/drawing/2014/main" id="{CE4826E5-9C89-43D1-A74E-F1290C5800CE}"/>
              </a:ext>
            </a:extLst>
          </p:cNvPr>
          <p:cNvSpPr>
            <a:spLocks noGrp="1"/>
          </p:cNvSpPr>
          <p:nvPr>
            <p:ph type="sldNum" sz="quarter" idx="12"/>
          </p:nvPr>
        </p:nvSpPr>
        <p:spPr/>
        <p:txBody>
          <a:bodyPr/>
          <a:lstStyle/>
          <a:p>
            <a:fld id="{0A699C53-0D35-476E-B857-40C860CE2876}" type="slidenum">
              <a:rPr lang="zh-CN" altLang="en-US" smtClean="0"/>
              <a:t>14</a:t>
            </a:fld>
            <a:endParaRPr lang="zh-CN" altLang="en-US"/>
          </a:p>
        </p:txBody>
      </p:sp>
      <p:pic>
        <p:nvPicPr>
          <p:cNvPr id="5" name="图片 4">
            <a:extLst>
              <a:ext uri="{FF2B5EF4-FFF2-40B4-BE49-F238E27FC236}">
                <a16:creationId xmlns:a16="http://schemas.microsoft.com/office/drawing/2014/main" id="{3E307C22-1C1E-4B29-B54D-07598BC8DE3C}"/>
              </a:ext>
            </a:extLst>
          </p:cNvPr>
          <p:cNvPicPr>
            <a:picLocks noChangeAspect="1"/>
          </p:cNvPicPr>
          <p:nvPr/>
        </p:nvPicPr>
        <p:blipFill>
          <a:blip r:embed="rId3"/>
          <a:stretch>
            <a:fillRect/>
          </a:stretch>
        </p:blipFill>
        <p:spPr>
          <a:xfrm>
            <a:off x="3411531" y="4122839"/>
            <a:ext cx="681003" cy="681003"/>
          </a:xfrm>
          <a:prstGeom prst="rect">
            <a:avLst/>
          </a:prstGeom>
        </p:spPr>
      </p:pic>
      <p:pic>
        <p:nvPicPr>
          <p:cNvPr id="6" name="图片 5">
            <a:extLst>
              <a:ext uri="{FF2B5EF4-FFF2-40B4-BE49-F238E27FC236}">
                <a16:creationId xmlns:a16="http://schemas.microsoft.com/office/drawing/2014/main" id="{92AE83CB-CB16-4F5D-AE42-3A93057BF7EA}"/>
              </a:ext>
            </a:extLst>
          </p:cNvPr>
          <p:cNvPicPr>
            <a:picLocks noChangeAspect="1"/>
          </p:cNvPicPr>
          <p:nvPr/>
        </p:nvPicPr>
        <p:blipFill>
          <a:blip r:embed="rId3"/>
          <a:stretch>
            <a:fillRect/>
          </a:stretch>
        </p:blipFill>
        <p:spPr>
          <a:xfrm>
            <a:off x="3411534" y="2950983"/>
            <a:ext cx="681003" cy="681003"/>
          </a:xfrm>
          <a:prstGeom prst="rect">
            <a:avLst/>
          </a:prstGeom>
        </p:spPr>
      </p:pic>
      <p:pic>
        <p:nvPicPr>
          <p:cNvPr id="7" name="图片 6">
            <a:extLst>
              <a:ext uri="{FF2B5EF4-FFF2-40B4-BE49-F238E27FC236}">
                <a16:creationId xmlns:a16="http://schemas.microsoft.com/office/drawing/2014/main" id="{D098428C-F6A8-4A5E-BEFE-10A59216B10A}"/>
              </a:ext>
            </a:extLst>
          </p:cNvPr>
          <p:cNvPicPr>
            <a:picLocks noChangeAspect="1"/>
          </p:cNvPicPr>
          <p:nvPr/>
        </p:nvPicPr>
        <p:blipFill>
          <a:blip r:embed="rId3"/>
          <a:stretch>
            <a:fillRect/>
          </a:stretch>
        </p:blipFill>
        <p:spPr>
          <a:xfrm>
            <a:off x="3411531" y="5286820"/>
            <a:ext cx="681003" cy="681003"/>
          </a:xfrm>
          <a:prstGeom prst="rect">
            <a:avLst/>
          </a:prstGeom>
        </p:spPr>
      </p:pic>
      <p:pic>
        <p:nvPicPr>
          <p:cNvPr id="8" name="图片 7">
            <a:extLst>
              <a:ext uri="{FF2B5EF4-FFF2-40B4-BE49-F238E27FC236}">
                <a16:creationId xmlns:a16="http://schemas.microsoft.com/office/drawing/2014/main" id="{811634EB-0FEF-404D-B909-CC8B7EED232E}"/>
              </a:ext>
            </a:extLst>
          </p:cNvPr>
          <p:cNvPicPr>
            <a:picLocks noChangeAspect="1"/>
          </p:cNvPicPr>
          <p:nvPr/>
        </p:nvPicPr>
        <p:blipFill>
          <a:blip r:embed="rId3"/>
          <a:stretch>
            <a:fillRect/>
          </a:stretch>
        </p:blipFill>
        <p:spPr>
          <a:xfrm>
            <a:off x="1286809" y="4583688"/>
            <a:ext cx="681003" cy="681003"/>
          </a:xfrm>
          <a:prstGeom prst="rect">
            <a:avLst/>
          </a:prstGeom>
        </p:spPr>
      </p:pic>
      <p:pic>
        <p:nvPicPr>
          <p:cNvPr id="9" name="图片 8">
            <a:extLst>
              <a:ext uri="{FF2B5EF4-FFF2-40B4-BE49-F238E27FC236}">
                <a16:creationId xmlns:a16="http://schemas.microsoft.com/office/drawing/2014/main" id="{2B180A73-AC64-4282-9E92-566A4F2AA3FA}"/>
              </a:ext>
            </a:extLst>
          </p:cNvPr>
          <p:cNvPicPr>
            <a:picLocks noChangeAspect="1"/>
          </p:cNvPicPr>
          <p:nvPr/>
        </p:nvPicPr>
        <p:blipFill>
          <a:blip r:embed="rId3"/>
          <a:stretch>
            <a:fillRect/>
          </a:stretch>
        </p:blipFill>
        <p:spPr>
          <a:xfrm>
            <a:off x="5508819" y="4575234"/>
            <a:ext cx="681003" cy="681003"/>
          </a:xfrm>
          <a:prstGeom prst="rect">
            <a:avLst/>
          </a:prstGeom>
        </p:spPr>
      </p:pic>
      <p:pic>
        <p:nvPicPr>
          <p:cNvPr id="10" name="图片 9">
            <a:extLst>
              <a:ext uri="{FF2B5EF4-FFF2-40B4-BE49-F238E27FC236}">
                <a16:creationId xmlns:a16="http://schemas.microsoft.com/office/drawing/2014/main" id="{129EDBF5-496D-49B2-8665-29754F5B7174}"/>
              </a:ext>
            </a:extLst>
          </p:cNvPr>
          <p:cNvPicPr>
            <a:picLocks noChangeAspect="1"/>
          </p:cNvPicPr>
          <p:nvPr/>
        </p:nvPicPr>
        <p:blipFill>
          <a:blip r:embed="rId3"/>
          <a:stretch>
            <a:fillRect/>
          </a:stretch>
        </p:blipFill>
        <p:spPr>
          <a:xfrm>
            <a:off x="1286808" y="3411832"/>
            <a:ext cx="681003" cy="681003"/>
          </a:xfrm>
          <a:prstGeom prst="rect">
            <a:avLst/>
          </a:prstGeom>
        </p:spPr>
      </p:pic>
      <p:sp>
        <p:nvSpPr>
          <p:cNvPr id="11" name="乘号 10">
            <a:extLst>
              <a:ext uri="{FF2B5EF4-FFF2-40B4-BE49-F238E27FC236}">
                <a16:creationId xmlns:a16="http://schemas.microsoft.com/office/drawing/2014/main" id="{423D827C-CAD9-4CA5-A6D7-13C2144A0B22}"/>
              </a:ext>
            </a:extLst>
          </p:cNvPr>
          <p:cNvSpPr/>
          <p:nvPr/>
        </p:nvSpPr>
        <p:spPr>
          <a:xfrm>
            <a:off x="3384115" y="4594179"/>
            <a:ext cx="377771" cy="38770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61E74BE2-4BF2-495D-B9DF-BDCE95B42825}"/>
              </a:ext>
            </a:extLst>
          </p:cNvPr>
          <p:cNvPicPr>
            <a:picLocks noChangeAspect="1"/>
          </p:cNvPicPr>
          <p:nvPr/>
        </p:nvPicPr>
        <p:blipFill>
          <a:blip r:embed="rId3"/>
          <a:stretch>
            <a:fillRect/>
          </a:stretch>
        </p:blipFill>
        <p:spPr>
          <a:xfrm>
            <a:off x="5508818" y="3403378"/>
            <a:ext cx="681003" cy="681003"/>
          </a:xfrm>
          <a:prstGeom prst="rect">
            <a:avLst/>
          </a:prstGeom>
        </p:spPr>
      </p:pic>
      <p:pic>
        <p:nvPicPr>
          <p:cNvPr id="13" name="图片 12">
            <a:extLst>
              <a:ext uri="{FF2B5EF4-FFF2-40B4-BE49-F238E27FC236}">
                <a16:creationId xmlns:a16="http://schemas.microsoft.com/office/drawing/2014/main" id="{588AFEEA-C9A5-491D-880B-6B64220CC6A1}"/>
              </a:ext>
            </a:extLst>
          </p:cNvPr>
          <p:cNvPicPr>
            <a:picLocks noChangeAspect="1"/>
          </p:cNvPicPr>
          <p:nvPr/>
        </p:nvPicPr>
        <p:blipFill>
          <a:blip r:embed="rId3"/>
          <a:stretch>
            <a:fillRect/>
          </a:stretch>
        </p:blipFill>
        <p:spPr>
          <a:xfrm>
            <a:off x="1286808" y="5747670"/>
            <a:ext cx="681003" cy="681003"/>
          </a:xfrm>
          <a:prstGeom prst="rect">
            <a:avLst/>
          </a:prstGeom>
        </p:spPr>
      </p:pic>
      <p:pic>
        <p:nvPicPr>
          <p:cNvPr id="14" name="图片 13">
            <a:extLst>
              <a:ext uri="{FF2B5EF4-FFF2-40B4-BE49-F238E27FC236}">
                <a16:creationId xmlns:a16="http://schemas.microsoft.com/office/drawing/2014/main" id="{6F38D152-54D5-42DC-9DDA-D7A5AEF231DF}"/>
              </a:ext>
            </a:extLst>
          </p:cNvPr>
          <p:cNvPicPr>
            <a:picLocks noChangeAspect="1"/>
          </p:cNvPicPr>
          <p:nvPr/>
        </p:nvPicPr>
        <p:blipFill>
          <a:blip r:embed="rId3"/>
          <a:stretch>
            <a:fillRect/>
          </a:stretch>
        </p:blipFill>
        <p:spPr>
          <a:xfrm>
            <a:off x="5508818" y="5782467"/>
            <a:ext cx="681003" cy="681003"/>
          </a:xfrm>
          <a:prstGeom prst="rect">
            <a:avLst/>
          </a:prstGeom>
        </p:spPr>
      </p:pic>
      <p:cxnSp>
        <p:nvCxnSpPr>
          <p:cNvPr id="15" name="直接箭头连接符 14">
            <a:extLst>
              <a:ext uri="{FF2B5EF4-FFF2-40B4-BE49-F238E27FC236}">
                <a16:creationId xmlns:a16="http://schemas.microsoft.com/office/drawing/2014/main" id="{A0F0CB8A-1277-4691-ABD8-1B70FF26F3F6}"/>
              </a:ext>
            </a:extLst>
          </p:cNvPr>
          <p:cNvCxnSpPr>
            <a:stCxn id="8" idx="0"/>
            <a:endCxn id="10" idx="2"/>
          </p:cNvCxnSpPr>
          <p:nvPr/>
        </p:nvCxnSpPr>
        <p:spPr>
          <a:xfrm flipH="1" flipV="1">
            <a:off x="1627310" y="4092835"/>
            <a:ext cx="1" cy="4908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F644298-40B9-4537-A9A7-340A78F73A2F}"/>
              </a:ext>
            </a:extLst>
          </p:cNvPr>
          <p:cNvCxnSpPr>
            <a:stCxn id="10" idx="3"/>
            <a:endCxn id="6" idx="1"/>
          </p:cNvCxnSpPr>
          <p:nvPr/>
        </p:nvCxnSpPr>
        <p:spPr>
          <a:xfrm flipV="1">
            <a:off x="1967811" y="3291485"/>
            <a:ext cx="1443723" cy="4608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2737C86-24CE-4F5A-8F02-DB73B1894B4B}"/>
              </a:ext>
            </a:extLst>
          </p:cNvPr>
          <p:cNvCxnSpPr>
            <a:stCxn id="6" idx="3"/>
            <a:endCxn id="12" idx="1"/>
          </p:cNvCxnSpPr>
          <p:nvPr/>
        </p:nvCxnSpPr>
        <p:spPr>
          <a:xfrm>
            <a:off x="4092537" y="3291485"/>
            <a:ext cx="1416281" cy="4523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F967CD6-5379-438E-9BC0-BB6EF74DC9FB}"/>
              </a:ext>
            </a:extLst>
          </p:cNvPr>
          <p:cNvCxnSpPr>
            <a:stCxn id="12" idx="2"/>
            <a:endCxn id="9" idx="0"/>
          </p:cNvCxnSpPr>
          <p:nvPr/>
        </p:nvCxnSpPr>
        <p:spPr>
          <a:xfrm>
            <a:off x="5849320" y="4084381"/>
            <a:ext cx="1" cy="4908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DD2A390-0D23-4DF3-9345-EB9D48ACA442}"/>
              </a:ext>
            </a:extLst>
          </p:cNvPr>
          <p:cNvCxnSpPr>
            <a:cxnSpLocks/>
            <a:stCxn id="9" idx="3"/>
          </p:cNvCxnSpPr>
          <p:nvPr/>
        </p:nvCxnSpPr>
        <p:spPr>
          <a:xfrm flipV="1">
            <a:off x="6189822" y="4755016"/>
            <a:ext cx="726664" cy="1607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2F17390-F8E5-49F9-8B1D-BD1D818F401B}"/>
              </a:ext>
            </a:extLst>
          </p:cNvPr>
          <p:cNvCxnSpPr>
            <a:cxnSpLocks/>
            <a:endCxn id="8" idx="1"/>
          </p:cNvCxnSpPr>
          <p:nvPr/>
        </p:nvCxnSpPr>
        <p:spPr>
          <a:xfrm>
            <a:off x="551490" y="4761361"/>
            <a:ext cx="735319" cy="1628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862F8C0-1731-4774-9B11-F16009EB752E}"/>
              </a:ext>
            </a:extLst>
          </p:cNvPr>
          <p:cNvCxnSpPr>
            <a:stCxn id="8" idx="3"/>
            <a:endCxn id="5" idx="1"/>
          </p:cNvCxnSpPr>
          <p:nvPr/>
        </p:nvCxnSpPr>
        <p:spPr>
          <a:xfrm flipV="1">
            <a:off x="1967812" y="4463341"/>
            <a:ext cx="1443719" cy="46084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E434138-2336-4B1C-A9CA-F0AD66FE288E}"/>
              </a:ext>
            </a:extLst>
          </p:cNvPr>
          <p:cNvCxnSpPr>
            <a:stCxn id="5" idx="3"/>
            <a:endCxn id="9" idx="1"/>
          </p:cNvCxnSpPr>
          <p:nvPr/>
        </p:nvCxnSpPr>
        <p:spPr>
          <a:xfrm>
            <a:off x="4092534" y="4463341"/>
            <a:ext cx="1416285" cy="452395"/>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092D91A-87D4-4BB6-B2BF-E38C1AED3122}"/>
              </a:ext>
            </a:extLst>
          </p:cNvPr>
          <p:cNvCxnSpPr>
            <a:stCxn id="5" idx="0"/>
            <a:endCxn id="6" idx="2"/>
          </p:cNvCxnSpPr>
          <p:nvPr/>
        </p:nvCxnSpPr>
        <p:spPr>
          <a:xfrm flipV="1">
            <a:off x="3752033" y="3631986"/>
            <a:ext cx="3" cy="49085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1E92DC40-070E-48C6-9147-11BB0166A3FF}"/>
              </a:ext>
            </a:extLst>
          </p:cNvPr>
          <p:cNvCxnSpPr>
            <a:cxnSpLocks/>
          </p:cNvCxnSpPr>
          <p:nvPr/>
        </p:nvCxnSpPr>
        <p:spPr>
          <a:xfrm flipH="1">
            <a:off x="1949389" y="4312981"/>
            <a:ext cx="1462144" cy="4786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a:extLst>
              <a:ext uri="{FF2B5EF4-FFF2-40B4-BE49-F238E27FC236}">
                <a16:creationId xmlns:a16="http://schemas.microsoft.com/office/drawing/2014/main" id="{AB57B2E0-5960-474D-9AB6-554AD58072BF}"/>
              </a:ext>
            </a:extLst>
          </p:cNvPr>
          <p:cNvCxnSpPr>
            <a:stCxn id="5" idx="2"/>
            <a:endCxn id="7" idx="0"/>
          </p:cNvCxnSpPr>
          <p:nvPr/>
        </p:nvCxnSpPr>
        <p:spPr>
          <a:xfrm>
            <a:off x="3752033" y="4803842"/>
            <a:ext cx="0" cy="4829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F105F3A2-B05B-4E6A-A03C-860E6B7FA979}"/>
              </a:ext>
            </a:extLst>
          </p:cNvPr>
          <p:cNvCxnSpPr>
            <a:cxnSpLocks/>
          </p:cNvCxnSpPr>
          <p:nvPr/>
        </p:nvCxnSpPr>
        <p:spPr>
          <a:xfrm>
            <a:off x="4092534" y="4312981"/>
            <a:ext cx="1416281" cy="4588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a:extLst>
              <a:ext uri="{FF2B5EF4-FFF2-40B4-BE49-F238E27FC236}">
                <a16:creationId xmlns:a16="http://schemas.microsoft.com/office/drawing/2014/main" id="{68D43B08-86D4-4552-BEF0-668DA4873A7B}"/>
              </a:ext>
            </a:extLst>
          </p:cNvPr>
          <p:cNvCxnSpPr>
            <a:cxnSpLocks/>
          </p:cNvCxnSpPr>
          <p:nvPr/>
        </p:nvCxnSpPr>
        <p:spPr>
          <a:xfrm flipV="1">
            <a:off x="6551844" y="5373046"/>
            <a:ext cx="283746" cy="3"/>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F4CC566-7DA8-463F-BF4D-24D78778AA2D}"/>
              </a:ext>
            </a:extLst>
          </p:cNvPr>
          <p:cNvCxnSpPr>
            <a:cxnSpLocks/>
          </p:cNvCxnSpPr>
          <p:nvPr/>
        </p:nvCxnSpPr>
        <p:spPr>
          <a:xfrm>
            <a:off x="6551844" y="5641815"/>
            <a:ext cx="28374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9C1C35DD-4424-4CED-BFA6-530AA319F4FC}"/>
              </a:ext>
            </a:extLst>
          </p:cNvPr>
          <p:cNvCxnSpPr>
            <a:cxnSpLocks/>
          </p:cNvCxnSpPr>
          <p:nvPr/>
        </p:nvCxnSpPr>
        <p:spPr>
          <a:xfrm>
            <a:off x="6563084" y="5921688"/>
            <a:ext cx="2754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D4C7057-D69E-4B03-96F2-CC138AD1DC0B}"/>
              </a:ext>
            </a:extLst>
          </p:cNvPr>
          <p:cNvSpPr txBox="1"/>
          <p:nvPr/>
        </p:nvSpPr>
        <p:spPr>
          <a:xfrm>
            <a:off x="6905056" y="5199638"/>
            <a:ext cx="1846247" cy="923330"/>
          </a:xfrm>
          <a:prstGeom prst="rect">
            <a:avLst/>
          </a:prstGeom>
          <a:noFill/>
        </p:spPr>
        <p:txBody>
          <a:bodyPr wrap="square" rtlCol="0">
            <a:spAutoFit/>
          </a:bodyPr>
          <a:lstStyle/>
          <a:p>
            <a:r>
              <a:rPr lang="zh-CN" altLang="en-US" dirty="0"/>
              <a:t>原路径</a:t>
            </a:r>
            <a:endParaRPr lang="en-US" altLang="zh-CN" dirty="0"/>
          </a:p>
          <a:p>
            <a:r>
              <a:rPr lang="zh-CN" altLang="en-US" dirty="0"/>
              <a:t>通告</a:t>
            </a:r>
            <a:endParaRPr lang="en-US" altLang="zh-CN" dirty="0"/>
          </a:p>
          <a:p>
            <a:r>
              <a:rPr lang="zh-CN" altLang="en-US" dirty="0"/>
              <a:t>新路径</a:t>
            </a:r>
          </a:p>
        </p:txBody>
      </p:sp>
      <p:sp>
        <p:nvSpPr>
          <p:cNvPr id="45" name="矩形 44">
            <a:extLst>
              <a:ext uri="{FF2B5EF4-FFF2-40B4-BE49-F238E27FC236}">
                <a16:creationId xmlns:a16="http://schemas.microsoft.com/office/drawing/2014/main" id="{17E058C8-247C-4DB8-BC28-A55DB33346B2}"/>
              </a:ext>
            </a:extLst>
          </p:cNvPr>
          <p:cNvSpPr/>
          <p:nvPr/>
        </p:nvSpPr>
        <p:spPr>
          <a:xfrm>
            <a:off x="6457950" y="5191869"/>
            <a:ext cx="2310507" cy="10123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354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7B5FA-B909-4317-8DC2-BD4E5229F306}"/>
              </a:ext>
            </a:extLst>
          </p:cNvPr>
          <p:cNvSpPr>
            <a:spLocks noGrp="1"/>
          </p:cNvSpPr>
          <p:nvPr>
            <p:ph type="title"/>
          </p:nvPr>
        </p:nvSpPr>
        <p:spPr/>
        <p:txBody>
          <a:bodyPr/>
          <a:lstStyle/>
          <a:p>
            <a:r>
              <a:rPr lang="zh-CN" altLang="en-US" dirty="0"/>
              <a:t>通告负载情况</a:t>
            </a:r>
            <a:r>
              <a:rPr lang="en-US" altLang="zh-CN" dirty="0"/>
              <a:t>: ELB (2/2)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5D8F5DD-7847-4343-8544-CA824619ACC9}"/>
                  </a:ext>
                </a:extLst>
              </p:cNvPr>
              <p:cNvSpPr>
                <a:spLocks noGrp="1"/>
              </p:cNvSpPr>
              <p:nvPr>
                <p:ph idx="1"/>
              </p:nvPr>
            </p:nvSpPr>
            <p:spPr>
              <a:xfrm>
                <a:off x="251670" y="864336"/>
                <a:ext cx="8640660" cy="5857139"/>
              </a:xfrm>
            </p:spPr>
            <p:txBody>
              <a:bodyPr>
                <a:normAutofit/>
              </a:bodyPr>
              <a:lstStyle/>
              <a:p>
                <a:pPr>
                  <a:lnSpc>
                    <a:spcPct val="90000"/>
                  </a:lnSpc>
                </a:pPr>
                <a:r>
                  <a:rPr lang="zh-CN" altLang="en-US" dirty="0"/>
                  <a:t>每颗卫星有</a:t>
                </a:r>
                <a:r>
                  <a:rPr lang="en-US" altLang="zh-CN" dirty="0"/>
                  <a:t>3</a:t>
                </a:r>
                <a:r>
                  <a:rPr lang="zh-CN" altLang="en-US" dirty="0"/>
                  <a:t>个拥塞等级</a:t>
                </a:r>
                <a:endParaRPr lang="en-US" altLang="zh-CN" dirty="0"/>
              </a:p>
              <a:p>
                <a:pPr lvl="1">
                  <a:lnSpc>
                    <a:spcPct val="90000"/>
                  </a:lnSpc>
                </a:pPr>
                <a:endParaRPr lang="en-US" altLang="zh-CN" dirty="0"/>
              </a:p>
              <a:p>
                <a:pPr lvl="1">
                  <a:lnSpc>
                    <a:spcPct val="90000"/>
                  </a:lnSpc>
                </a:pPr>
                <a:endParaRPr lang="en-US" altLang="zh-CN" dirty="0"/>
              </a:p>
              <a:p>
                <a:pPr lvl="1">
                  <a:lnSpc>
                    <a:spcPct val="90000"/>
                  </a:lnSpc>
                </a:pPr>
                <a:endParaRPr lang="en-US" altLang="zh-CN" dirty="0"/>
              </a:p>
              <a:p>
                <a:pPr lvl="1">
                  <a:lnSpc>
                    <a:spcPct val="90000"/>
                  </a:lnSpc>
                </a:pPr>
                <a:endParaRPr lang="en-US" altLang="zh-CN" dirty="0"/>
              </a:p>
              <a:p>
                <a:pPr lvl="1">
                  <a:lnSpc>
                    <a:spcPct val="90000"/>
                  </a:lnSpc>
                </a:pPr>
                <a:endParaRPr lang="en-US" altLang="zh-CN" dirty="0"/>
              </a:p>
              <a:p>
                <a:pPr lvl="1">
                  <a:lnSpc>
                    <a:spcPct val="90000"/>
                  </a:lnSpc>
                </a:pPr>
                <a:r>
                  <a:rPr lang="en-US" altLang="zh-CN" i="1" dirty="0">
                    <a:latin typeface="Cambria Math" panose="02040503050406030204" pitchFamily="18" charset="0"/>
                    <a:ea typeface="Cambria Math" panose="02040503050406030204" pitchFamily="18" charset="0"/>
                  </a:rPr>
                  <a:t>α</a:t>
                </a:r>
                <a:r>
                  <a:rPr lang="en-US" altLang="zh-CN" dirty="0"/>
                  <a:t>, </a:t>
                </a:r>
                <a:r>
                  <a:rPr lang="en-US" altLang="zh-CN" i="1" dirty="0">
                    <a:latin typeface="Cambria Math" panose="02040503050406030204" pitchFamily="18" charset="0"/>
                    <a:ea typeface="Cambria Math" panose="02040503050406030204" pitchFamily="18" charset="0"/>
                  </a:rPr>
                  <a:t>β</a:t>
                </a:r>
                <a:r>
                  <a:rPr lang="en-US" altLang="zh-CN" dirty="0"/>
                  <a:t>, </a:t>
                </a:r>
                <a:r>
                  <a:rPr lang="el-GR" altLang="zh-CN" i="1" dirty="0">
                    <a:latin typeface="Cambria Math" panose="02040503050406030204" pitchFamily="18" charset="0"/>
                    <a:ea typeface="Cambria Math" panose="02040503050406030204" pitchFamily="18" charset="0"/>
                  </a:rPr>
                  <a:t>χ</a:t>
                </a:r>
                <a:r>
                  <a:rPr lang="en-US" altLang="zh-CN" dirty="0"/>
                  <a:t> </a:t>
                </a:r>
                <a:r>
                  <a:rPr lang="zh-CN" altLang="en-US" dirty="0">
                    <a:latin typeface="+mn-lt"/>
                  </a:rPr>
                  <a:t>是参数，</a:t>
                </a:r>
                <a14:m>
                  <m:oMath xmlns:m="http://schemas.openxmlformats.org/officeDocument/2006/math">
                    <m:r>
                      <a:rPr lang="en-US" altLang="zh-CN" i="1">
                        <a:latin typeface="Cambria Math" panose="02040503050406030204" pitchFamily="18" charset="0"/>
                      </a:rPr>
                      <m:t>𝛽</m:t>
                    </m:r>
                    <m:r>
                      <a:rPr lang="en-US" altLang="zh-CN" i="1">
                        <a:latin typeface="Cambria Math" panose="02040503050406030204" pitchFamily="18" charset="0"/>
                      </a:rPr>
                      <m:t>=1−</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m:t>
                    </m:r>
                    <m:r>
                      <a:rPr lang="en-US" altLang="zh-CN" i="1">
                        <a:latin typeface="Cambria Math" panose="02040503050406030204" pitchFamily="18" charset="0"/>
                      </a:rPr>
                      <m:t>𝛽</m:t>
                    </m:r>
                    <m:r>
                      <a:rPr lang="en-US" altLang="zh-CN" i="1">
                        <a:latin typeface="Cambria Math" panose="02040503050406030204" pitchFamily="18" charset="0"/>
                      </a:rPr>
                      <m:t>/2</m:t>
                    </m:r>
                  </m:oMath>
                </a14:m>
                <a:r>
                  <a:rPr lang="en-US" altLang="zh-CN" dirty="0"/>
                  <a:t>           </a:t>
                </a:r>
              </a:p>
              <a:p>
                <a:pPr lvl="1">
                  <a:lnSpc>
                    <a:spcPct val="90000"/>
                  </a:lnSpc>
                </a:pPr>
                <a14:m>
                  <m:oMath xmlns:m="http://schemas.openxmlformats.org/officeDocument/2006/math">
                    <m:r>
                      <a:rPr lang="en-US" altLang="zh-CN" i="1">
                        <a:latin typeface="Cambria Math" panose="02040503050406030204" pitchFamily="18" charset="0"/>
                      </a:rPr>
                      <m:t>𝑝</m:t>
                    </m:r>
                    <m:r>
                      <a:rPr lang="zh-CN" altLang="en-US" i="1" smtClean="0">
                        <a:latin typeface="Cambria Math" panose="02040503050406030204" pitchFamily="18" charset="0"/>
                      </a:rPr>
                      <m:t>是</m:t>
                    </m:r>
                  </m:oMath>
                </a14:m>
                <a:r>
                  <a:rPr lang="zh-CN" altLang="en-US" dirty="0"/>
                  <a:t>丢包概率，相关因素：</a:t>
                </a:r>
                <a:endParaRPr lang="en-US" altLang="zh-CN" dirty="0"/>
              </a:p>
              <a:p>
                <a:pPr lvl="2">
                  <a:lnSpc>
                    <a:spcPct val="90000"/>
                  </a:lnSpc>
                </a:pPr>
                <a:r>
                  <a:rPr lang="zh-CN" altLang="en-US" dirty="0"/>
                  <a:t>估计出的队列溢出时间</a:t>
                </a:r>
                <a:endParaRPr lang="en-US" altLang="zh-CN" dirty="0"/>
              </a:p>
              <a:p>
                <a:pPr lvl="2">
                  <a:lnSpc>
                    <a:spcPct val="90000"/>
                  </a:lnSpc>
                </a:pPr>
                <a:r>
                  <a:rPr lang="zh-CN" altLang="en-US" dirty="0"/>
                  <a:t>卫星监测自身队列长度的时间间隔</a:t>
                </a:r>
                <a:endParaRPr lang="en-US" altLang="zh-CN" dirty="0"/>
              </a:p>
              <a:p>
                <a:pPr lvl="1">
                  <a:lnSpc>
                    <a:spcPct val="90000"/>
                  </a:lnSpc>
                </a:pPr>
                <a:r>
                  <a:rPr lang="el-GR" altLang="zh-CN" i="1" dirty="0">
                    <a:latin typeface="Cambria Math" panose="02040503050406030204" pitchFamily="18" charset="0"/>
                    <a:ea typeface="Cambria Math" panose="02040503050406030204" pitchFamily="18" charset="0"/>
                  </a:rPr>
                  <a:t>χ</a:t>
                </a:r>
                <a:r>
                  <a:rPr lang="en-US" altLang="zh-CN" dirty="0"/>
                  <a:t> </a:t>
                </a:r>
                <a:r>
                  <a:rPr lang="zh-CN" altLang="en-US" dirty="0">
                    <a:latin typeface="+mn-lt"/>
                  </a:rPr>
                  <a:t>的相关因素</a:t>
                </a:r>
                <a:r>
                  <a:rPr lang="en-US" altLang="zh-CN" dirty="0">
                    <a:latin typeface="+mn-lt"/>
                  </a:rPr>
                  <a:t>:</a:t>
                </a:r>
              </a:p>
              <a:p>
                <a:pPr lvl="2">
                  <a:lnSpc>
                    <a:spcPct val="90000"/>
                  </a:lnSpc>
                </a:pPr>
                <a:r>
                  <a:rPr lang="zh-CN" altLang="en-US" dirty="0">
                    <a:latin typeface="+mn-lt"/>
                  </a:rPr>
                  <a:t>来自地面的流量</a:t>
                </a:r>
                <a:endParaRPr lang="en-US" altLang="zh-CN" dirty="0">
                  <a:latin typeface="+mn-lt"/>
                </a:endParaRPr>
              </a:p>
              <a:p>
                <a:pPr lvl="2">
                  <a:lnSpc>
                    <a:spcPct val="90000"/>
                  </a:lnSpc>
                </a:pPr>
                <a:r>
                  <a:rPr lang="zh-CN" altLang="en-US" dirty="0">
                    <a:latin typeface="+mn-lt"/>
                  </a:rPr>
                  <a:t>卫星的输出能力（单位时间内能输出的流量）</a:t>
                </a:r>
                <a:endParaRPr lang="en-US" altLang="zh-CN" dirty="0">
                  <a:latin typeface="+mn-lt"/>
                </a:endParaRPr>
              </a:p>
              <a:p>
                <a:pPr lvl="2">
                  <a:lnSpc>
                    <a:spcPct val="90000"/>
                  </a:lnSpc>
                </a:pPr>
                <a:r>
                  <a:rPr lang="zh-CN" altLang="en-US" dirty="0">
                    <a:latin typeface="+mn-lt"/>
                  </a:rPr>
                  <a:t>希望卫星维持空闲状态的时长</a:t>
                </a:r>
                <a:endParaRPr lang="en-US" altLang="zh-CN" dirty="0">
                  <a:latin typeface="+mn-lt"/>
                </a:endParaRPr>
              </a:p>
              <a:p>
                <a:pPr lvl="1"/>
                <a:endParaRPr lang="zh-CN" altLang="en-US" dirty="0"/>
              </a:p>
            </p:txBody>
          </p:sp>
        </mc:Choice>
        <mc:Fallback xmlns="">
          <p:sp>
            <p:nvSpPr>
              <p:cNvPr id="3" name="内容占位符 2">
                <a:extLst>
                  <a:ext uri="{FF2B5EF4-FFF2-40B4-BE49-F238E27FC236}">
                    <a16:creationId xmlns:a16="http://schemas.microsoft.com/office/drawing/2014/main" id="{15D8F5DD-7847-4343-8544-CA824619ACC9}"/>
                  </a:ext>
                </a:extLst>
              </p:cNvPr>
              <p:cNvSpPr>
                <a:spLocks noGrp="1" noRot="1" noChangeAspect="1" noMove="1" noResize="1" noEditPoints="1" noAdjustHandles="1" noChangeArrowheads="1" noChangeShapeType="1" noTextEdit="1"/>
              </p:cNvSpPr>
              <p:nvPr>
                <p:ph idx="1"/>
              </p:nvPr>
            </p:nvSpPr>
            <p:spPr>
              <a:xfrm>
                <a:off x="251670" y="864336"/>
                <a:ext cx="8640660" cy="5857139"/>
              </a:xfrm>
              <a:blipFill>
                <a:blip r:embed="rId3"/>
                <a:stretch>
                  <a:fillRect l="-1199" t="-197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EC61B60-8AED-4DDB-AFFC-DC684681A89F}"/>
              </a:ext>
            </a:extLst>
          </p:cNvPr>
          <p:cNvSpPr>
            <a:spLocks noGrp="1"/>
          </p:cNvSpPr>
          <p:nvPr>
            <p:ph type="sldNum" sz="quarter" idx="12"/>
          </p:nvPr>
        </p:nvSpPr>
        <p:spPr/>
        <p:txBody>
          <a:bodyPr/>
          <a:lstStyle/>
          <a:p>
            <a:fld id="{0A699C53-0D35-476E-B857-40C860CE2876}" type="slidenum">
              <a:rPr lang="zh-CN" altLang="en-US" smtClean="0"/>
              <a:t>15</a:t>
            </a:fld>
            <a:endParaRPr lang="zh-CN" altLang="en-US"/>
          </a:p>
        </p:txBody>
      </p:sp>
      <p:graphicFrame>
        <p:nvGraphicFramePr>
          <p:cNvPr id="5" name="表格 5">
            <a:extLst>
              <a:ext uri="{FF2B5EF4-FFF2-40B4-BE49-F238E27FC236}">
                <a16:creationId xmlns:a16="http://schemas.microsoft.com/office/drawing/2014/main" id="{583A59CF-D695-4699-AD2E-A93C81B8B0E9}"/>
              </a:ext>
            </a:extLst>
          </p:cNvPr>
          <p:cNvGraphicFramePr>
            <a:graphicFrameLocks noGrp="1"/>
          </p:cNvGraphicFramePr>
          <p:nvPr>
            <p:extLst>
              <p:ext uri="{D42A27DB-BD31-4B8C-83A1-F6EECF244321}">
                <p14:modId xmlns:p14="http://schemas.microsoft.com/office/powerpoint/2010/main" val="1668898936"/>
              </p:ext>
            </p:extLst>
          </p:nvPr>
        </p:nvGraphicFramePr>
        <p:xfrm>
          <a:off x="887835" y="1312796"/>
          <a:ext cx="7368329" cy="1747520"/>
        </p:xfrm>
        <a:graphic>
          <a:graphicData uri="http://schemas.openxmlformats.org/drawingml/2006/table">
            <a:tbl>
              <a:tblPr firstRow="1" bandRow="1">
                <a:tableStyleId>{5C22544A-7EE6-4342-B048-85BDC9FD1C3A}</a:tableStyleId>
              </a:tblPr>
              <a:tblGrid>
                <a:gridCol w="1532475">
                  <a:extLst>
                    <a:ext uri="{9D8B030D-6E8A-4147-A177-3AD203B41FA5}">
                      <a16:colId xmlns:a16="http://schemas.microsoft.com/office/drawing/2014/main" val="4158127487"/>
                    </a:ext>
                  </a:extLst>
                </a:gridCol>
                <a:gridCol w="2401736">
                  <a:extLst>
                    <a:ext uri="{9D8B030D-6E8A-4147-A177-3AD203B41FA5}">
                      <a16:colId xmlns:a16="http://schemas.microsoft.com/office/drawing/2014/main" val="991580661"/>
                    </a:ext>
                  </a:extLst>
                </a:gridCol>
                <a:gridCol w="3434118">
                  <a:extLst>
                    <a:ext uri="{9D8B030D-6E8A-4147-A177-3AD203B41FA5}">
                      <a16:colId xmlns:a16="http://schemas.microsoft.com/office/drawing/2014/main" val="210147987"/>
                    </a:ext>
                  </a:extLst>
                </a:gridCol>
              </a:tblGrid>
              <a:tr h="370840">
                <a:tc>
                  <a:txBody>
                    <a:bodyPr/>
                    <a:lstStyle/>
                    <a:p>
                      <a:pPr algn="ctr"/>
                      <a:r>
                        <a:rPr lang="zh-CN" altLang="en-US" dirty="0"/>
                        <a:t>拥塞等级</a:t>
                      </a:r>
                    </a:p>
                  </a:txBody>
                  <a:tcPr anchor="ctr"/>
                </a:tc>
                <a:tc>
                  <a:txBody>
                    <a:bodyPr/>
                    <a:lstStyle/>
                    <a:p>
                      <a:pPr algn="ctr"/>
                      <a:r>
                        <a:rPr lang="zh-CN" altLang="en-US" dirty="0"/>
                        <a:t>拥塞队列总长度</a:t>
                      </a:r>
                    </a:p>
                  </a:txBody>
                  <a:tcPr anchor="ctr"/>
                </a:tc>
                <a:tc>
                  <a:txBody>
                    <a:bodyPr/>
                    <a:lstStyle/>
                    <a:p>
                      <a:pPr algn="ctr"/>
                      <a:r>
                        <a:rPr lang="zh-CN" altLang="en-US" dirty="0"/>
                        <a:t>操作</a:t>
                      </a:r>
                    </a:p>
                  </a:txBody>
                  <a:tcPr anchor="ctr"/>
                </a:tc>
                <a:extLst>
                  <a:ext uri="{0D108BD9-81ED-4DB2-BD59-A6C34878D82A}">
                    <a16:rowId xmlns:a16="http://schemas.microsoft.com/office/drawing/2014/main" val="3822086457"/>
                  </a:ext>
                </a:extLst>
              </a:tr>
              <a:tr h="370840">
                <a:tc>
                  <a:txBody>
                    <a:bodyPr/>
                    <a:lstStyle/>
                    <a:p>
                      <a:pPr algn="ctr"/>
                      <a:r>
                        <a:rPr lang="zh-CN" altLang="en-US" dirty="0"/>
                        <a:t>空闲</a:t>
                      </a:r>
                    </a:p>
                  </a:txBody>
                  <a:tcPr anchor="ctr"/>
                </a:tc>
                <a:tc>
                  <a:txBody>
                    <a:bodyPr/>
                    <a:lstStyle/>
                    <a:p>
                      <a:pPr algn="ctr"/>
                      <a:r>
                        <a:rPr lang="en-US" altLang="zh-CN" i="0" dirty="0">
                          <a:latin typeface="Cambria Math" panose="02040503050406030204" pitchFamily="18" charset="0"/>
                          <a:ea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0, </a:t>
                      </a:r>
                      <a:r>
                        <a:rPr lang="en-US" altLang="zh-CN" b="1" i="1" dirty="0">
                          <a:solidFill>
                            <a:srgbClr val="FF0000"/>
                          </a:solidFill>
                          <a:latin typeface="Cambria Math" panose="02040503050406030204" pitchFamily="18" charset="0"/>
                          <a:ea typeface="Cambria Math" panose="02040503050406030204" pitchFamily="18" charset="0"/>
                        </a:rPr>
                        <a:t>α</a:t>
                      </a:r>
                      <a:r>
                        <a:rPr lang="en-US" altLang="zh-CN" i="0" dirty="0">
                          <a:latin typeface="Cambria Math" panose="02040503050406030204" pitchFamily="18" charset="0"/>
                          <a:ea typeface="Cambria Math" panose="02040503050406030204" pitchFamily="18" charset="0"/>
                        </a:rPr>
                        <a:t>)</a:t>
                      </a:r>
                      <a:endParaRPr lang="zh-CN" altLang="en-US" i="0" dirty="0">
                        <a:latin typeface="Cambria Math" panose="02040503050406030204" pitchFamily="18" charset="0"/>
                      </a:endParaRPr>
                    </a:p>
                  </a:txBody>
                  <a:tcPr anchor="ctr"/>
                </a:tc>
                <a:tc>
                  <a:txBody>
                    <a:bodyPr/>
                    <a:lstStyle/>
                    <a:p>
                      <a:pPr algn="ctr"/>
                      <a:r>
                        <a:rPr lang="zh-CN" altLang="en-US" dirty="0"/>
                        <a:t>无</a:t>
                      </a:r>
                    </a:p>
                  </a:txBody>
                  <a:tcPr anchor="ctr"/>
                </a:tc>
                <a:extLst>
                  <a:ext uri="{0D108BD9-81ED-4DB2-BD59-A6C34878D82A}">
                    <a16:rowId xmlns:a16="http://schemas.microsoft.com/office/drawing/2014/main" val="1970653385"/>
                  </a:ext>
                </a:extLst>
              </a:tr>
              <a:tr h="370840">
                <a:tc>
                  <a:txBody>
                    <a:bodyPr/>
                    <a:lstStyle/>
                    <a:p>
                      <a:pPr algn="ctr"/>
                      <a:r>
                        <a:rPr lang="zh-CN" altLang="en-US" dirty="0"/>
                        <a:t>较忙</a:t>
                      </a:r>
                    </a:p>
                  </a:txBody>
                  <a:tcPr anchor="ctr"/>
                </a:tc>
                <a:tc>
                  <a:txBody>
                    <a:bodyPr/>
                    <a:lstStyle/>
                    <a:p>
                      <a:pPr algn="ctr"/>
                      <a:r>
                        <a:rPr lang="en-US" altLang="zh-CN" i="0" dirty="0">
                          <a:latin typeface="Cambria Math" panose="02040503050406030204" pitchFamily="18" charset="0"/>
                          <a:ea typeface="Cambria Math" panose="02040503050406030204" pitchFamily="18" charset="0"/>
                        </a:rPr>
                        <a:t>[</a:t>
                      </a:r>
                      <a:r>
                        <a:rPr lang="en-US" altLang="zh-CN" b="1" i="1" dirty="0">
                          <a:solidFill>
                            <a:srgbClr val="FF0000"/>
                          </a:solidFill>
                          <a:latin typeface="Cambria Math" panose="02040503050406030204" pitchFamily="18" charset="0"/>
                          <a:ea typeface="Cambria Math" panose="02040503050406030204" pitchFamily="18" charset="0"/>
                        </a:rPr>
                        <a:t>α</a:t>
                      </a:r>
                      <a:r>
                        <a:rPr lang="en-US" altLang="zh-CN" i="1" dirty="0">
                          <a:latin typeface="Cambria Math" panose="02040503050406030204" pitchFamily="18" charset="0"/>
                          <a:ea typeface="Cambria Math" panose="02040503050406030204" pitchFamily="18" charset="0"/>
                        </a:rPr>
                        <a:t>, </a:t>
                      </a:r>
                      <a:r>
                        <a:rPr lang="en-US" altLang="zh-CN" b="1" i="1" dirty="0">
                          <a:solidFill>
                            <a:srgbClr val="FF0000"/>
                          </a:solidFill>
                          <a:latin typeface="Cambria Math" panose="02040503050406030204" pitchFamily="18" charset="0"/>
                          <a:ea typeface="Cambria Math" panose="02040503050406030204" pitchFamily="18" charset="0"/>
                        </a:rPr>
                        <a:t>β</a:t>
                      </a:r>
                      <a:r>
                        <a:rPr lang="en-US" altLang="zh-CN" i="0" dirty="0">
                          <a:latin typeface="Cambria Math" panose="02040503050406030204" pitchFamily="18" charset="0"/>
                          <a:ea typeface="Cambria Math" panose="02040503050406030204" pitchFamily="18" charset="0"/>
                        </a:rPr>
                        <a:t>]</a:t>
                      </a:r>
                      <a:endParaRPr lang="zh-CN" altLang="en-US" i="0" dirty="0">
                        <a:latin typeface="Cambria Math" panose="02040503050406030204" pitchFamily="18" charset="0"/>
                      </a:endParaRPr>
                    </a:p>
                  </a:txBody>
                  <a:tcPr anchor="ctr"/>
                </a:tc>
                <a:tc>
                  <a:txBody>
                    <a:bodyPr/>
                    <a:lstStyle/>
                    <a:p>
                      <a:pPr algn="ctr"/>
                      <a:r>
                        <a:rPr lang="zh-CN" altLang="en-US" dirty="0"/>
                        <a:t>向邻居发送</a:t>
                      </a:r>
                      <a:r>
                        <a:rPr lang="zh-CN" altLang="en-US" b="1" dirty="0"/>
                        <a:t>警告信息</a:t>
                      </a:r>
                      <a:r>
                        <a:rPr lang="zh-CN" altLang="en-US" dirty="0"/>
                        <a:t>，邻居收到后开始寻找不经过该卫星的替代路径</a:t>
                      </a:r>
                    </a:p>
                  </a:txBody>
                  <a:tcPr anchor="ctr"/>
                </a:tc>
                <a:extLst>
                  <a:ext uri="{0D108BD9-81ED-4DB2-BD59-A6C34878D82A}">
                    <a16:rowId xmlns:a16="http://schemas.microsoft.com/office/drawing/2014/main" val="4220989466"/>
                  </a:ext>
                </a:extLst>
              </a:tr>
              <a:tr h="370840">
                <a:tc>
                  <a:txBody>
                    <a:bodyPr/>
                    <a:lstStyle/>
                    <a:p>
                      <a:pPr algn="ctr"/>
                      <a:r>
                        <a:rPr lang="zh-CN" altLang="en-US" dirty="0"/>
                        <a:t>忙</a:t>
                      </a:r>
                    </a:p>
                  </a:txBody>
                  <a:tcPr anchor="ctr"/>
                </a:tc>
                <a:tc>
                  <a:txBody>
                    <a:bodyPr/>
                    <a:lstStyle/>
                    <a:p>
                      <a:pPr algn="ctr"/>
                      <a:r>
                        <a:rPr lang="en-US" altLang="zh-CN" dirty="0">
                          <a:latin typeface="Cambria Math" panose="02040503050406030204" pitchFamily="18" charset="0"/>
                          <a:ea typeface="Cambria Math" panose="02040503050406030204" pitchFamily="18" charset="0"/>
                        </a:rPr>
                        <a:t>(</a:t>
                      </a:r>
                      <a:r>
                        <a:rPr lang="en-US" altLang="zh-CN" b="1" i="1" dirty="0">
                          <a:solidFill>
                            <a:srgbClr val="FF0000"/>
                          </a:solidFill>
                          <a:latin typeface="Cambria Math" panose="02040503050406030204" pitchFamily="18" charset="0"/>
                          <a:ea typeface="Cambria Math" panose="02040503050406030204" pitchFamily="18" charset="0"/>
                        </a:rPr>
                        <a:t>β</a:t>
                      </a:r>
                      <a:r>
                        <a:rPr lang="en-US" altLang="zh-CN" i="1" dirty="0">
                          <a:latin typeface="Cambria Math" panose="02040503050406030204" pitchFamily="18" charset="0"/>
                          <a:ea typeface="Cambria Math" panose="02040503050406030204" pitchFamily="18" charset="0"/>
                        </a:rPr>
                        <a:t>, </a:t>
                      </a:r>
                      <a:r>
                        <a:rPr lang="en-US" altLang="zh-CN" i="0" dirty="0">
                          <a:latin typeface="Cambria Math" panose="02040503050406030204" pitchFamily="18" charset="0"/>
                          <a:ea typeface="Cambria Math" panose="02040503050406030204" pitchFamily="18" charset="0"/>
                        </a:rPr>
                        <a:t>+inf</a:t>
                      </a:r>
                      <a:r>
                        <a:rPr lang="en-US" altLang="zh-CN" dirty="0">
                          <a:latin typeface="Cambria Math" panose="02040503050406030204" pitchFamily="18" charset="0"/>
                          <a:ea typeface="Cambria Math" panose="02040503050406030204" pitchFamily="18" charset="0"/>
                        </a:rPr>
                        <a:t>)</a:t>
                      </a:r>
                      <a:endParaRPr lang="zh-CN" altLang="en-US" dirty="0">
                        <a:latin typeface="Cambria Math" panose="02040503050406030204" pitchFamily="18" charset="0"/>
                      </a:endParaRPr>
                    </a:p>
                  </a:txBody>
                  <a:tcPr anchor="ctr"/>
                </a:tc>
                <a:tc>
                  <a:txBody>
                    <a:bodyPr/>
                    <a:lstStyle/>
                    <a:p>
                      <a:pPr algn="ctr"/>
                      <a:r>
                        <a:rPr lang="zh-CN" altLang="en-US" dirty="0"/>
                        <a:t>向邻居发送</a:t>
                      </a:r>
                      <a:r>
                        <a:rPr lang="zh-CN" altLang="en-US" b="1" dirty="0"/>
                        <a:t>忙信息</a:t>
                      </a:r>
                      <a:r>
                        <a:rPr lang="zh-CN" altLang="en-US" b="0" dirty="0"/>
                        <a:t>，使邻居只发送</a:t>
                      </a:r>
                      <a:r>
                        <a:rPr lang="el-GR" altLang="zh-CN" b="1" i="1" dirty="0">
                          <a:solidFill>
                            <a:srgbClr val="FF0000"/>
                          </a:solidFill>
                          <a:latin typeface="Cambria Math" panose="02040503050406030204" pitchFamily="18" charset="0"/>
                          <a:ea typeface="Cambria Math" panose="02040503050406030204" pitchFamily="18" charset="0"/>
                        </a:rPr>
                        <a:t>χ</a:t>
                      </a:r>
                      <a:r>
                        <a:rPr lang="zh-CN" altLang="en-US" b="1" dirty="0"/>
                        <a:t>比例的流量</a:t>
                      </a:r>
                      <a:r>
                        <a:rPr lang="zh-CN" altLang="en-US" b="0" dirty="0"/>
                        <a:t>经过该卫星，其余沿替代路径</a:t>
                      </a:r>
                    </a:p>
                  </a:txBody>
                  <a:tcPr anchor="ctr"/>
                </a:tc>
                <a:extLst>
                  <a:ext uri="{0D108BD9-81ED-4DB2-BD59-A6C34878D82A}">
                    <a16:rowId xmlns:a16="http://schemas.microsoft.com/office/drawing/2014/main" val="3859581072"/>
                  </a:ext>
                </a:extLst>
              </a:tr>
            </a:tbl>
          </a:graphicData>
        </a:graphic>
      </p:graphicFrame>
    </p:spTree>
    <p:extLst>
      <p:ext uri="{BB962C8B-B14F-4D97-AF65-F5344CB8AC3E}">
        <p14:creationId xmlns:p14="http://schemas.microsoft.com/office/powerpoint/2010/main" val="188392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D5DE3-388E-4521-BB80-CC871D66E257}"/>
              </a:ext>
            </a:extLst>
          </p:cNvPr>
          <p:cNvSpPr>
            <a:spLocks noGrp="1"/>
          </p:cNvSpPr>
          <p:nvPr>
            <p:ph type="title"/>
          </p:nvPr>
        </p:nvSpPr>
        <p:spPr/>
        <p:txBody>
          <a:bodyPr/>
          <a:lstStyle/>
          <a:p>
            <a:r>
              <a:rPr lang="zh-CN" altLang="en-US" dirty="0"/>
              <a:t>通告负载情况</a:t>
            </a:r>
            <a:r>
              <a:rPr lang="en-US" altLang="zh-CN" dirty="0"/>
              <a:t>: DRNL (1/4)</a:t>
            </a:r>
            <a:endParaRPr lang="zh-CN" altLang="en-US" dirty="0"/>
          </a:p>
        </p:txBody>
      </p:sp>
      <p:sp>
        <p:nvSpPr>
          <p:cNvPr id="3" name="内容占位符 2">
            <a:extLst>
              <a:ext uri="{FF2B5EF4-FFF2-40B4-BE49-F238E27FC236}">
                <a16:creationId xmlns:a16="http://schemas.microsoft.com/office/drawing/2014/main" id="{8A156AC3-A6EF-4687-89FE-46337C324C91}"/>
              </a:ext>
            </a:extLst>
          </p:cNvPr>
          <p:cNvSpPr>
            <a:spLocks noGrp="1"/>
          </p:cNvSpPr>
          <p:nvPr>
            <p:ph idx="1"/>
          </p:nvPr>
        </p:nvSpPr>
        <p:spPr/>
        <p:txBody>
          <a:bodyPr/>
          <a:lstStyle/>
          <a:p>
            <a:r>
              <a:rPr lang="zh-CN" altLang="en-US" dirty="0"/>
              <a:t>核心思想</a:t>
            </a:r>
            <a:endParaRPr lang="en-US" altLang="zh-CN" dirty="0"/>
          </a:p>
          <a:p>
            <a:pPr lvl="1"/>
            <a:r>
              <a:rPr lang="zh-CN" altLang="en-US" dirty="0"/>
              <a:t>利用卫星网络中</a:t>
            </a:r>
            <a:r>
              <a:rPr lang="zh-CN" altLang="en-US" b="1" dirty="0">
                <a:solidFill>
                  <a:srgbClr val="FF0000"/>
                </a:solidFill>
              </a:rPr>
              <a:t>确定的邻接关系</a:t>
            </a:r>
            <a:r>
              <a:rPr lang="en-US" altLang="zh-CN" b="1" dirty="0">
                <a:solidFill>
                  <a:srgbClr val="FF0000"/>
                </a:solidFill>
              </a:rPr>
              <a:t>+</a:t>
            </a:r>
            <a:r>
              <a:rPr lang="zh-CN" altLang="en-US" b="1" dirty="0">
                <a:solidFill>
                  <a:srgbClr val="FF0000"/>
                </a:solidFill>
              </a:rPr>
              <a:t>地理位置耦合性</a:t>
            </a:r>
            <a:endParaRPr lang="en-US" altLang="zh-CN" b="1" dirty="0">
              <a:solidFill>
                <a:srgbClr val="FF0000"/>
              </a:solidFill>
            </a:endParaRPr>
          </a:p>
          <a:p>
            <a:pPr lvl="1"/>
            <a:r>
              <a:rPr lang="zh-CN" altLang="en-US" dirty="0"/>
              <a:t>通告的内容：自身缓存队列情况</a:t>
            </a:r>
            <a:endParaRPr lang="en-US" altLang="zh-CN" dirty="0"/>
          </a:p>
          <a:p>
            <a:pPr lvl="1"/>
            <a:r>
              <a:rPr lang="zh-CN" altLang="en-US" dirty="0"/>
              <a:t>通告的时机：定时通告</a:t>
            </a:r>
            <a:endParaRPr lang="en-US" altLang="zh-CN" dirty="0"/>
          </a:p>
          <a:p>
            <a:pPr lvl="1"/>
            <a:r>
              <a:rPr lang="zh-CN" altLang="en-US" dirty="0"/>
              <a:t>每颗卫星根据地理位置转发数据</a:t>
            </a:r>
            <a:endParaRPr lang="en-US" altLang="zh-CN" dirty="0"/>
          </a:p>
          <a:p>
            <a:pPr lvl="2"/>
            <a:r>
              <a:rPr lang="zh-CN" altLang="en-US" dirty="0"/>
              <a:t>利用虚拟节点机制选出候选的转发方向</a:t>
            </a:r>
            <a:endParaRPr lang="en-US" altLang="zh-CN" dirty="0"/>
          </a:p>
          <a:p>
            <a:pPr lvl="2"/>
            <a:r>
              <a:rPr lang="zh-CN" altLang="en-US" dirty="0"/>
              <a:t>在候选转发方向中倾向于选择负载较小的</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6E67E35D-F6B1-4676-8FAA-13C1760B2332}"/>
              </a:ext>
            </a:extLst>
          </p:cNvPr>
          <p:cNvSpPr>
            <a:spLocks noGrp="1"/>
          </p:cNvSpPr>
          <p:nvPr>
            <p:ph type="sldNum" sz="quarter" idx="12"/>
          </p:nvPr>
        </p:nvSpPr>
        <p:spPr/>
        <p:txBody>
          <a:bodyPr/>
          <a:lstStyle/>
          <a:p>
            <a:fld id="{0A699C53-0D35-476E-B857-40C860CE2876}" type="slidenum">
              <a:rPr lang="zh-CN" altLang="en-US" smtClean="0"/>
              <a:t>16</a:t>
            </a:fld>
            <a:endParaRPr lang="zh-CN" altLang="en-US"/>
          </a:p>
        </p:txBody>
      </p:sp>
    </p:spTree>
    <p:extLst>
      <p:ext uri="{BB962C8B-B14F-4D97-AF65-F5344CB8AC3E}">
        <p14:creationId xmlns:p14="http://schemas.microsoft.com/office/powerpoint/2010/main" val="33628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C66A68F-4C68-4D9F-ACE7-7E83BAA9FA35}"/>
              </a:ext>
            </a:extLst>
          </p:cNvPr>
          <p:cNvPicPr>
            <a:picLocks noChangeAspect="1"/>
          </p:cNvPicPr>
          <p:nvPr/>
        </p:nvPicPr>
        <p:blipFill>
          <a:blip r:embed="rId3"/>
          <a:stretch>
            <a:fillRect/>
          </a:stretch>
        </p:blipFill>
        <p:spPr>
          <a:xfrm>
            <a:off x="1829757" y="2862514"/>
            <a:ext cx="5484486" cy="3397057"/>
          </a:xfrm>
          <a:prstGeom prst="rect">
            <a:avLst/>
          </a:prstGeom>
        </p:spPr>
      </p:pic>
      <p:sp>
        <p:nvSpPr>
          <p:cNvPr id="2" name="标题 1">
            <a:extLst>
              <a:ext uri="{FF2B5EF4-FFF2-40B4-BE49-F238E27FC236}">
                <a16:creationId xmlns:a16="http://schemas.microsoft.com/office/drawing/2014/main" id="{EF52FB7C-F8B6-41FA-9138-E87F7FE78947}"/>
              </a:ext>
            </a:extLst>
          </p:cNvPr>
          <p:cNvSpPr>
            <a:spLocks noGrp="1"/>
          </p:cNvSpPr>
          <p:nvPr>
            <p:ph type="title"/>
          </p:nvPr>
        </p:nvSpPr>
        <p:spPr/>
        <p:txBody>
          <a:bodyPr/>
          <a:lstStyle/>
          <a:p>
            <a:r>
              <a:rPr lang="zh-CN" altLang="en-US" dirty="0"/>
              <a:t>通告负载情况</a:t>
            </a:r>
            <a:r>
              <a:rPr lang="en-US" altLang="zh-CN" dirty="0"/>
              <a:t>: DRNL (2/4)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75D748-67D9-41E7-8764-09E43BAEF256}"/>
                  </a:ext>
                </a:extLst>
              </p:cNvPr>
              <p:cNvSpPr>
                <a:spLocks noGrp="1"/>
              </p:cNvSpPr>
              <p:nvPr>
                <p:ph idx="1"/>
              </p:nvPr>
            </p:nvSpPr>
            <p:spPr/>
            <p:txBody>
              <a:bodyPr/>
              <a:lstStyle/>
              <a:p>
                <a:r>
                  <a:rPr lang="zh-CN" altLang="en-US" dirty="0"/>
                  <a:t>虚拟节点机制</a:t>
                </a:r>
                <a:endParaRPr lang="en-US" altLang="zh-CN" dirty="0"/>
              </a:p>
              <a:p>
                <a:pPr lvl="1"/>
                <a:r>
                  <a:rPr lang="zh-CN" altLang="en-US" dirty="0"/>
                  <a:t>将地球表面划分为</a:t>
                </a:r>
                <a14:m>
                  <m:oMath xmlns:m="http://schemas.openxmlformats.org/officeDocument/2006/math">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𝑁</m:t>
                    </m:r>
                  </m:oMath>
                </a14:m>
                <a:r>
                  <a:rPr lang="zh-CN" altLang="en-US" dirty="0"/>
                  <a:t>个逻辑区域 </a:t>
                </a:r>
                <a:r>
                  <a:rPr lang="en-US" altLang="zh-CN" dirty="0"/>
                  <a:t>(</a:t>
                </a:r>
                <a14:m>
                  <m:oMath xmlns:m="http://schemas.openxmlformats.org/officeDocument/2006/math">
                    <m:r>
                      <a:rPr lang="en-US" altLang="zh-CN" i="1">
                        <a:latin typeface="Cambria Math" panose="02040503050406030204" pitchFamily="18" charset="0"/>
                        <a:cs typeface="Times New Roman" panose="02020603050405020304" pitchFamily="18" charset="0"/>
                      </a:rPr>
                      <m:t>𝑁</m:t>
                    </m:r>
                  </m:oMath>
                </a14:m>
                <a:r>
                  <a:rPr lang="zh-CN" altLang="en-US" dirty="0"/>
                  <a:t>为卫星数量</a:t>
                </a:r>
                <a:r>
                  <a:rPr lang="en-US" altLang="zh-CN" dirty="0"/>
                  <a:t>)</a:t>
                </a:r>
                <a:r>
                  <a:rPr lang="zh-CN" altLang="en-US" dirty="0"/>
                  <a:t>，每颗卫星负责一个区域</a:t>
                </a:r>
                <a:endParaRPr lang="en-US" altLang="zh-CN" dirty="0"/>
              </a:p>
              <a:p>
                <a:pPr lvl="1"/>
                <a:r>
                  <a:rPr lang="zh-CN" altLang="en-US" dirty="0"/>
                  <a:t>距离逻辑区域中心最近的卫星加载该区域的逻辑地址</a:t>
                </a:r>
                <a:endParaRPr lang="en-US" altLang="zh-CN" dirty="0"/>
              </a:p>
              <a:p>
                <a:pPr lvl="1"/>
                <a:r>
                  <a:rPr lang="zh-CN" altLang="en-US" dirty="0"/>
                  <a:t>卫星网络中所有发往该区域的数据包，最后一跳必须经过该卫星</a:t>
                </a: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C675D748-67D9-41E7-8764-09E43BAEF256}"/>
                  </a:ext>
                </a:extLst>
              </p:cNvPr>
              <p:cNvSpPr>
                <a:spLocks noGrp="1" noRot="1" noChangeAspect="1" noMove="1" noResize="1" noEditPoints="1" noAdjustHandles="1" noChangeArrowheads="1" noChangeShapeType="1" noTextEdit="1"/>
              </p:cNvSpPr>
              <p:nvPr>
                <p:ph idx="1"/>
              </p:nvPr>
            </p:nvSpPr>
            <p:spPr>
              <a:blipFill>
                <a:blip r:embed="rId4"/>
                <a:stretch>
                  <a:fillRect l="-1199" t="-14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E2A2131-5FCA-4EEE-96A5-70F61B1BECFA}"/>
              </a:ext>
            </a:extLst>
          </p:cNvPr>
          <p:cNvSpPr>
            <a:spLocks noGrp="1"/>
          </p:cNvSpPr>
          <p:nvPr>
            <p:ph type="sldNum" sz="quarter" idx="12"/>
          </p:nvPr>
        </p:nvSpPr>
        <p:spPr/>
        <p:txBody>
          <a:bodyPr/>
          <a:lstStyle/>
          <a:p>
            <a:fld id="{0A699C53-0D35-476E-B857-40C860CE2876}" type="slidenum">
              <a:rPr lang="zh-CN" altLang="en-US" smtClean="0"/>
              <a:t>17</a:t>
            </a:fld>
            <a:endParaRPr lang="zh-CN" altLang="en-US"/>
          </a:p>
        </p:txBody>
      </p:sp>
      <p:sp>
        <p:nvSpPr>
          <p:cNvPr id="7" name="文本框 6">
            <a:extLst>
              <a:ext uri="{FF2B5EF4-FFF2-40B4-BE49-F238E27FC236}">
                <a16:creationId xmlns:a16="http://schemas.microsoft.com/office/drawing/2014/main" id="{3DA454B3-A130-4494-9975-585D9CDD1ABB}"/>
              </a:ext>
            </a:extLst>
          </p:cNvPr>
          <p:cNvSpPr txBox="1"/>
          <p:nvPr/>
        </p:nvSpPr>
        <p:spPr>
          <a:xfrm>
            <a:off x="1829757" y="6201053"/>
            <a:ext cx="5777674" cy="307777"/>
          </a:xfrm>
          <a:prstGeom prst="rect">
            <a:avLst/>
          </a:prstGeom>
          <a:noFill/>
        </p:spPr>
        <p:txBody>
          <a:bodyPr wrap="square" rtlCol="0">
            <a:spAutoFit/>
          </a:bodyPr>
          <a:lstStyle/>
          <a:p>
            <a:r>
              <a:rPr lang="zh-CN" altLang="en-US" sz="1400" dirty="0"/>
              <a:t>注：图中每个方格是一个逻辑区域，数字代表用户密度</a:t>
            </a:r>
          </a:p>
        </p:txBody>
      </p:sp>
    </p:spTree>
    <p:extLst>
      <p:ext uri="{BB962C8B-B14F-4D97-AF65-F5344CB8AC3E}">
        <p14:creationId xmlns:p14="http://schemas.microsoft.com/office/powerpoint/2010/main" val="399605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EA3A128-3102-4F1B-9B60-01687F2DBC7A}"/>
              </a:ext>
            </a:extLst>
          </p:cNvPr>
          <p:cNvPicPr>
            <a:picLocks noChangeAspect="1"/>
          </p:cNvPicPr>
          <p:nvPr/>
        </p:nvPicPr>
        <p:blipFill>
          <a:blip r:embed="rId3"/>
          <a:stretch>
            <a:fillRect/>
          </a:stretch>
        </p:blipFill>
        <p:spPr>
          <a:xfrm>
            <a:off x="1541282" y="2049976"/>
            <a:ext cx="6061435" cy="3686538"/>
          </a:xfrm>
          <a:prstGeom prst="rect">
            <a:avLst/>
          </a:prstGeom>
        </p:spPr>
      </p:pic>
      <p:sp>
        <p:nvSpPr>
          <p:cNvPr id="2" name="标题 1">
            <a:extLst>
              <a:ext uri="{FF2B5EF4-FFF2-40B4-BE49-F238E27FC236}">
                <a16:creationId xmlns:a16="http://schemas.microsoft.com/office/drawing/2014/main" id="{32837663-FDEE-416F-A595-FB812724760B}"/>
              </a:ext>
            </a:extLst>
          </p:cNvPr>
          <p:cNvSpPr>
            <a:spLocks noGrp="1"/>
          </p:cNvSpPr>
          <p:nvPr>
            <p:ph type="title"/>
          </p:nvPr>
        </p:nvSpPr>
        <p:spPr/>
        <p:txBody>
          <a:bodyPr/>
          <a:lstStyle/>
          <a:p>
            <a:r>
              <a:rPr lang="zh-CN" altLang="en-US" dirty="0"/>
              <a:t>通告负载情况</a:t>
            </a:r>
            <a:r>
              <a:rPr lang="en-US" altLang="zh-CN" dirty="0"/>
              <a:t>: DRNL (3/4)</a:t>
            </a:r>
            <a:endParaRPr lang="zh-CN" altLang="en-US" dirty="0"/>
          </a:p>
        </p:txBody>
      </p:sp>
      <p:sp>
        <p:nvSpPr>
          <p:cNvPr id="3" name="内容占位符 2">
            <a:extLst>
              <a:ext uri="{FF2B5EF4-FFF2-40B4-BE49-F238E27FC236}">
                <a16:creationId xmlns:a16="http://schemas.microsoft.com/office/drawing/2014/main" id="{54C52D7B-A654-4829-9AEE-9D27B6FB3467}"/>
              </a:ext>
            </a:extLst>
          </p:cNvPr>
          <p:cNvSpPr>
            <a:spLocks noGrp="1"/>
          </p:cNvSpPr>
          <p:nvPr>
            <p:ph idx="1"/>
          </p:nvPr>
        </p:nvSpPr>
        <p:spPr/>
        <p:txBody>
          <a:bodyPr/>
          <a:lstStyle/>
          <a:p>
            <a:r>
              <a:rPr lang="zh-CN" altLang="en-US" dirty="0"/>
              <a:t>基于地理位置转发</a:t>
            </a:r>
            <a:endParaRPr lang="en-US" altLang="zh-CN" dirty="0"/>
          </a:p>
          <a:p>
            <a:pPr lvl="1"/>
            <a:r>
              <a:rPr lang="zh-CN" altLang="en-US" dirty="0"/>
              <a:t>通过本卫星与目的卫星的相对地理位置，判断</a:t>
            </a:r>
            <a:r>
              <a:rPr lang="zh-CN" altLang="en-US" b="1" dirty="0"/>
              <a:t>候选的下一跳方向</a:t>
            </a:r>
            <a:endParaRPr lang="en-US" altLang="zh-CN" b="1" dirty="0"/>
          </a:p>
          <a:p>
            <a:pPr lvl="2"/>
            <a:endParaRPr lang="zh-CN" altLang="en-US" b="1" dirty="0"/>
          </a:p>
        </p:txBody>
      </p:sp>
      <p:sp>
        <p:nvSpPr>
          <p:cNvPr id="4" name="灯片编号占位符 3">
            <a:extLst>
              <a:ext uri="{FF2B5EF4-FFF2-40B4-BE49-F238E27FC236}">
                <a16:creationId xmlns:a16="http://schemas.microsoft.com/office/drawing/2014/main" id="{F86B4F75-B3E0-4FF0-9FE0-2FB30AE1FE5F}"/>
              </a:ext>
            </a:extLst>
          </p:cNvPr>
          <p:cNvSpPr>
            <a:spLocks noGrp="1"/>
          </p:cNvSpPr>
          <p:nvPr>
            <p:ph type="sldNum" sz="quarter" idx="12"/>
          </p:nvPr>
        </p:nvSpPr>
        <p:spPr/>
        <p:txBody>
          <a:bodyPr/>
          <a:lstStyle/>
          <a:p>
            <a:fld id="{0A699C53-0D35-476E-B857-40C860CE2876}"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850FA01-AD92-4ECE-BB64-30A3074BB46B}"/>
                  </a:ext>
                </a:extLst>
              </p:cNvPr>
              <p:cNvSpPr txBox="1"/>
              <p:nvPr/>
            </p:nvSpPr>
            <p:spPr>
              <a:xfrm>
                <a:off x="1541282" y="5732053"/>
                <a:ext cx="5406273" cy="523220"/>
              </a:xfrm>
              <a:prstGeom prst="rect">
                <a:avLst/>
              </a:prstGeom>
              <a:noFill/>
            </p:spPr>
            <p:txBody>
              <a:bodyPr wrap="square" rtlCol="0">
                <a:spAutoFit/>
              </a:bodyPr>
              <a:lstStyle/>
              <a:p>
                <a:r>
                  <a:rPr lang="zh-CN" altLang="en-US" sz="1400" dirty="0"/>
                  <a:t>注：图中</a:t>
                </a:r>
                <a14:m>
                  <m:oMath xmlns:m="http://schemas.openxmlformats.org/officeDocument/2006/math">
                    <m:r>
                      <m:rPr>
                        <m:sty m:val="p"/>
                      </m:rPr>
                      <a:rPr lang="en-US" altLang="zh-CN" sz="1400" smtClean="0">
                        <a:effectLst/>
                        <a:latin typeface="Cambria Math" panose="02040503050406030204" pitchFamily="18" charset="0"/>
                        <a:ea typeface="等线" panose="02010600030101010101" pitchFamily="2" charset="-122"/>
                        <a:cs typeface="Times New Roman" panose="02020603050405020304" pitchFamily="18" charset="0"/>
                      </a:rPr>
                      <m:t>Δ</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𝑙</m:t>
                    </m:r>
                  </m:oMath>
                </a14:m>
                <a:r>
                  <a:rPr lang="zh-CN" altLang="en-US" sz="1400" dirty="0"/>
                  <a:t>是轨道编号差，代表经度差</a:t>
                </a:r>
                <a:r>
                  <a:rPr lang="en-US" altLang="zh-CN" sz="1400" dirty="0"/>
                  <a:t>; </a:t>
                </a:r>
              </a:p>
              <a:p>
                <a:r>
                  <a:rPr lang="en-US" altLang="zh-CN" sz="1400" dirty="0">
                    <a:ea typeface="等线" panose="02010600030101010101" pitchFamily="2" charset="-122"/>
                    <a:cs typeface="Times New Roman" panose="02020603050405020304" pitchFamily="18" charset="0"/>
                  </a:rPr>
                  <a:t>         </a:t>
                </a:r>
                <a14:m>
                  <m:oMath xmlns:m="http://schemas.openxmlformats.org/officeDocument/2006/math">
                    <m:r>
                      <m:rPr>
                        <m:sty m:val="p"/>
                      </m:rPr>
                      <a:rPr lang="en-US" altLang="zh-CN" sz="1400" i="0" smtClean="0">
                        <a:latin typeface="Cambria Math" panose="02040503050406030204" pitchFamily="18" charset="0"/>
                        <a:ea typeface="等线" panose="02010600030101010101" pitchFamily="2" charset="-122"/>
                        <a:cs typeface="Times New Roman" panose="02020603050405020304" pitchFamily="18" charset="0"/>
                      </a:rPr>
                      <m:t>Δ</m:t>
                    </m:r>
                    <m:r>
                      <a:rPr lang="en-US" altLang="zh-CN" sz="1400" b="0" i="1" smtClean="0">
                        <a:latin typeface="Cambria Math" panose="02040503050406030204" pitchFamily="18" charset="0"/>
                        <a:ea typeface="等线" panose="02010600030101010101" pitchFamily="2" charset="-122"/>
                        <a:cs typeface="Times New Roman" panose="02020603050405020304" pitchFamily="18" charset="0"/>
                      </a:rPr>
                      <m:t>𝑘</m:t>
                    </m:r>
                  </m:oMath>
                </a14:m>
                <a:r>
                  <a:rPr lang="zh-CN" altLang="en-US" sz="1400" dirty="0"/>
                  <a:t>是轨内编号差，代表纬度差</a:t>
                </a:r>
              </a:p>
            </p:txBody>
          </p:sp>
        </mc:Choice>
        <mc:Fallback xmlns="">
          <p:sp>
            <p:nvSpPr>
              <p:cNvPr id="8" name="文本框 7">
                <a:extLst>
                  <a:ext uri="{FF2B5EF4-FFF2-40B4-BE49-F238E27FC236}">
                    <a16:creationId xmlns:a16="http://schemas.microsoft.com/office/drawing/2014/main" id="{0850FA01-AD92-4ECE-BB64-30A3074BB46B}"/>
                  </a:ext>
                </a:extLst>
              </p:cNvPr>
              <p:cNvSpPr txBox="1">
                <a:spLocks noRot="1" noChangeAspect="1" noMove="1" noResize="1" noEditPoints="1" noAdjustHandles="1" noChangeArrowheads="1" noChangeShapeType="1" noTextEdit="1"/>
              </p:cNvSpPr>
              <p:nvPr/>
            </p:nvSpPr>
            <p:spPr>
              <a:xfrm>
                <a:off x="1541282" y="5732053"/>
                <a:ext cx="5406273" cy="523220"/>
              </a:xfrm>
              <a:prstGeom prst="rect">
                <a:avLst/>
              </a:prstGeom>
              <a:blipFill>
                <a:blip r:embed="rId4"/>
                <a:stretch>
                  <a:fillRect l="-338" t="-116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02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6ED98-50F7-4B89-890C-CCA2FD0FD8E8}"/>
              </a:ext>
            </a:extLst>
          </p:cNvPr>
          <p:cNvSpPr>
            <a:spLocks noGrp="1"/>
          </p:cNvSpPr>
          <p:nvPr>
            <p:ph type="title"/>
          </p:nvPr>
        </p:nvSpPr>
        <p:spPr>
          <a:xfrm>
            <a:off x="18683" y="17843"/>
            <a:ext cx="7226955" cy="878703"/>
          </a:xfrm>
        </p:spPr>
        <p:txBody>
          <a:bodyPr/>
          <a:lstStyle/>
          <a:p>
            <a:r>
              <a:rPr lang="zh-CN" altLang="en-US" dirty="0"/>
              <a:t>通告负载情况</a:t>
            </a:r>
            <a:r>
              <a:rPr lang="en-US" altLang="zh-CN" dirty="0"/>
              <a:t>: DRNL (4/4)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A9EB81-0435-4E5D-AE41-279E76CE769A}"/>
                  </a:ext>
                </a:extLst>
              </p:cNvPr>
              <p:cNvSpPr>
                <a:spLocks noGrp="1"/>
              </p:cNvSpPr>
              <p:nvPr>
                <p:ph idx="1"/>
              </p:nvPr>
            </p:nvSpPr>
            <p:spPr>
              <a:xfrm>
                <a:off x="-34612" y="960146"/>
                <a:ext cx="8640660" cy="5187844"/>
              </a:xfrm>
            </p:spPr>
            <p:txBody>
              <a:bodyPr/>
              <a:lstStyle/>
              <a:p>
                <a:r>
                  <a:rPr lang="zh-CN" altLang="en-US" dirty="0"/>
                  <a:t>通告过程</a:t>
                </a:r>
                <a:endParaRPr lang="en-US" altLang="zh-CN" dirty="0"/>
              </a:p>
              <a:p>
                <a:pPr lvl="1"/>
                <a:r>
                  <a:rPr lang="en-US" altLang="zh-CN" dirty="0">
                    <a:latin typeface="+mn-ea"/>
                    <a:ea typeface="+mn-ea"/>
                  </a:rPr>
                  <a:t>B</a:t>
                </a:r>
                <a:r>
                  <a:rPr lang="zh-CN" altLang="en-US" dirty="0">
                    <a:latin typeface="+mn-ea"/>
                    <a:ea typeface="+mn-ea"/>
                  </a:rPr>
                  <a:t>定时通告给邻居，内容：</a:t>
                </a:r>
                <a:r>
                  <a:rPr lang="zh-CN" altLang="en-US" dirty="0">
                    <a:latin typeface="+mn-ea"/>
                  </a:rPr>
                  <a:t>平均队列利用率</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𝐵</m:t>
                        </m:r>
                      </m:sub>
                    </m:sSub>
                    <m:r>
                      <a:rPr lang="en-US" altLang="zh-CN" i="1">
                        <a:latin typeface="Cambria Math" panose="02040503050406030204" pitchFamily="18" charset="0"/>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rPr>
                        </m:ctrlPr>
                      </m:fPr>
                      <m:num>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𝑞</m:t>
                            </m:r>
                          </m:e>
                          <m:sub>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1</m:t>
                                </m:r>
                              </m:sub>
                            </m:sSub>
                          </m:sub>
                        </m:sSub>
                        <m:r>
                          <a:rPr lang="en-US" altLang="zh-CN" i="1">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𝑞</m:t>
                            </m:r>
                          </m:e>
                          <m:sub>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2</m:t>
                                </m:r>
                              </m:sub>
                            </m:sSub>
                          </m:sub>
                        </m:sSub>
                        <m:r>
                          <a:rPr lang="en-US" altLang="zh-CN" i="1">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𝑞</m:t>
                            </m:r>
                          </m:e>
                          <m:sub>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3</m:t>
                                </m:r>
                              </m:sub>
                            </m:sSub>
                          </m:sub>
                        </m:sSub>
                        <m:r>
                          <a:rPr lang="en-US" altLang="zh-CN" i="1">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𝑞</m:t>
                            </m:r>
                          </m:e>
                          <m:sub>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4</m:t>
                                </m:r>
                              </m:sub>
                            </m:sSub>
                          </m:sub>
                        </m:sSub>
                      </m:num>
                      <m:den>
                        <m:r>
                          <a:rPr lang="en-US" altLang="zh-CN" i="1">
                            <a:latin typeface="Cambria Math" panose="02040503050406030204" pitchFamily="18" charset="0"/>
                            <a:cs typeface="Times New Roman" panose="02020603050405020304" pitchFamily="18" charset="0"/>
                          </a:rPr>
                          <m:t>4</m:t>
                        </m:r>
                      </m:den>
                    </m:f>
                  </m:oMath>
                </a14:m>
                <a:endParaRPr lang="en-US" altLang="zh-CN" dirty="0"/>
              </a:p>
              <a:p>
                <a:r>
                  <a:rPr lang="zh-CN" altLang="en-US" dirty="0"/>
                  <a:t>路由决策</a:t>
                </a:r>
                <a:endParaRPr lang="en-US" altLang="zh-CN" dirty="0"/>
              </a:p>
              <a:p>
                <a:pPr lvl="1"/>
                <a:r>
                  <a:rPr lang="en-US" altLang="zh-CN" dirty="0"/>
                  <a:t>A</a:t>
                </a:r>
                <a:r>
                  <a:rPr lang="zh-CN" altLang="en-US" dirty="0"/>
                  <a:t>在候选的下一跳中选一个方向</a:t>
                </a:r>
                <a:endParaRPr lang="en-US" altLang="zh-CN" dirty="0"/>
              </a:p>
              <a:p>
                <a:pPr lvl="1"/>
                <a:r>
                  <a:rPr lang="en-US" altLang="zh-CN" dirty="0"/>
                  <a:t>A</a:t>
                </a:r>
                <a:r>
                  <a:rPr lang="zh-CN" altLang="en-US" dirty="0"/>
                  <a:t>计算到</a:t>
                </a:r>
                <a:r>
                  <a:rPr lang="en-US" altLang="zh-CN" dirty="0"/>
                  <a:t>B</a:t>
                </a:r>
                <a:r>
                  <a:rPr lang="zh-CN" altLang="en-US" dirty="0"/>
                  <a:t>的链路利用率</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𝐴𝐵</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=0.5</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𝑎𝑏</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+0.5</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𝐵</m:t>
                        </m:r>
                      </m:sub>
                    </m:sSub>
                  </m:oMath>
                </a14:m>
                <a:endParaRPr lang="en-US" altLang="zh-CN" dirty="0">
                  <a:effectLst/>
                  <a:ea typeface="等线" panose="02010600030101010101" pitchFamily="2" charset="-122"/>
                  <a:cs typeface="Times New Roman" panose="02020603050405020304" pitchFamily="18" charset="0"/>
                </a:endParaRPr>
              </a:p>
              <a:p>
                <a:pPr lvl="1"/>
                <a:r>
                  <a:rPr lang="en-US" altLang="zh-CN" dirty="0"/>
                  <a:t>A</a:t>
                </a:r>
                <a:r>
                  <a:rPr lang="zh-CN" altLang="en-US" dirty="0"/>
                  <a:t>计算链路负载等级</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m>
                          <m:mPr>
                            <m:plcHide m:val="on"/>
                            <m:mcs>
                              <m:mc>
                                <m:mcPr>
                                  <m:count m:val="2"/>
                                  <m:mcJc m:val="center"/>
                                </m:mcPr>
                              </m:mc>
                            </m:mcs>
                            <m:ctrlPr>
                              <a:rPr lang="zh-CN" altLang="zh-CN" i="1">
                                <a:effectLst/>
                                <a:latin typeface="Cambria Math" panose="02040503050406030204" pitchFamily="18" charset="0"/>
                                <a:ea typeface="Cambria Math" panose="02040503050406030204" pitchFamily="18" charset="0"/>
                              </a:rPr>
                            </m:ctrlPr>
                          </m:mPr>
                          <m:m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m:t>
                              </m:r>
                            </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𝐴𝐵</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&lt;0.5</m:t>
                              </m:r>
                            </m:e>
                          </m:mr>
                          <m:m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e>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0.5≤</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𝐴𝐵</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≤0.85</m:t>
                              </m:r>
                            </m:e>
                          </m:mr>
                          <m:m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2,</m:t>
                              </m:r>
                            </m:e>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𝐴𝐵</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≥0.85</m:t>
                              </m:r>
                            </m:e>
                          </m:mr>
                        </m:m>
                      </m:e>
                    </m:d>
                  </m:oMath>
                </a14:m>
                <a:endParaRPr lang="en-US" altLang="zh-CN" dirty="0"/>
              </a:p>
              <a:p>
                <a:pPr lvl="1"/>
                <a:r>
                  <a:rPr lang="en-US" altLang="zh-CN" dirty="0"/>
                  <a:t>A</a:t>
                </a:r>
                <a:r>
                  <a:rPr lang="zh-CN" altLang="en-US" dirty="0"/>
                  <a:t>做出路由选择：</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1A9EB81-0435-4E5D-AE41-279E76CE769A}"/>
                  </a:ext>
                </a:extLst>
              </p:cNvPr>
              <p:cNvSpPr>
                <a:spLocks noGrp="1" noRot="1" noChangeAspect="1" noMove="1" noResize="1" noEditPoints="1" noAdjustHandles="1" noChangeArrowheads="1" noChangeShapeType="1" noTextEdit="1"/>
              </p:cNvSpPr>
              <p:nvPr>
                <p:ph idx="1"/>
              </p:nvPr>
            </p:nvSpPr>
            <p:spPr>
              <a:xfrm>
                <a:off x="-34612" y="960146"/>
                <a:ext cx="8640660" cy="5187844"/>
              </a:xfrm>
              <a:blipFill>
                <a:blip r:embed="rId3"/>
                <a:stretch>
                  <a:fillRect l="-1199" t="-14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F8047FF-8305-4A75-94D6-19F6F29E11A4}"/>
              </a:ext>
            </a:extLst>
          </p:cNvPr>
          <p:cNvSpPr>
            <a:spLocks noGrp="1"/>
          </p:cNvSpPr>
          <p:nvPr>
            <p:ph type="sldNum" sz="quarter" idx="12"/>
          </p:nvPr>
        </p:nvSpPr>
        <p:spPr/>
        <p:txBody>
          <a:bodyPr/>
          <a:lstStyle/>
          <a:p>
            <a:fld id="{0A699C53-0D35-476E-B857-40C860CE2876}" type="slidenum">
              <a:rPr lang="zh-CN" altLang="en-US" smtClean="0"/>
              <a:t>19</a:t>
            </a:fld>
            <a:endParaRPr lang="zh-CN" altLang="en-US"/>
          </a:p>
        </p:txBody>
      </p:sp>
      <p:pic>
        <p:nvPicPr>
          <p:cNvPr id="6" name="图片 5">
            <a:extLst>
              <a:ext uri="{FF2B5EF4-FFF2-40B4-BE49-F238E27FC236}">
                <a16:creationId xmlns:a16="http://schemas.microsoft.com/office/drawing/2014/main" id="{737DC65D-E681-4EC3-9DAF-554540309F24}"/>
              </a:ext>
            </a:extLst>
          </p:cNvPr>
          <p:cNvPicPr>
            <a:picLocks noChangeAspect="1"/>
          </p:cNvPicPr>
          <p:nvPr/>
        </p:nvPicPr>
        <p:blipFill>
          <a:blip r:embed="rId4"/>
          <a:stretch>
            <a:fillRect/>
          </a:stretch>
        </p:blipFill>
        <p:spPr>
          <a:xfrm>
            <a:off x="6329433" y="2620923"/>
            <a:ext cx="681003" cy="681003"/>
          </a:xfrm>
          <a:prstGeom prst="rect">
            <a:avLst/>
          </a:prstGeom>
        </p:spPr>
      </p:pic>
      <p:pic>
        <p:nvPicPr>
          <p:cNvPr id="7" name="图片 6">
            <a:extLst>
              <a:ext uri="{FF2B5EF4-FFF2-40B4-BE49-F238E27FC236}">
                <a16:creationId xmlns:a16="http://schemas.microsoft.com/office/drawing/2014/main" id="{ED1FA223-BAE9-4E35-9F12-3F5E384BF76E}"/>
              </a:ext>
            </a:extLst>
          </p:cNvPr>
          <p:cNvPicPr>
            <a:picLocks noChangeAspect="1"/>
          </p:cNvPicPr>
          <p:nvPr/>
        </p:nvPicPr>
        <p:blipFill>
          <a:blip r:embed="rId4"/>
          <a:stretch>
            <a:fillRect/>
          </a:stretch>
        </p:blipFill>
        <p:spPr>
          <a:xfrm>
            <a:off x="7454737" y="2619982"/>
            <a:ext cx="681003" cy="681003"/>
          </a:xfrm>
          <a:prstGeom prst="rect">
            <a:avLst/>
          </a:prstGeom>
        </p:spPr>
      </p:pic>
      <p:sp>
        <p:nvSpPr>
          <p:cNvPr id="8" name="文本框 7">
            <a:extLst>
              <a:ext uri="{FF2B5EF4-FFF2-40B4-BE49-F238E27FC236}">
                <a16:creationId xmlns:a16="http://schemas.microsoft.com/office/drawing/2014/main" id="{F57014B6-50E9-419F-BA49-CD875D3E04FE}"/>
              </a:ext>
            </a:extLst>
          </p:cNvPr>
          <p:cNvSpPr txBox="1"/>
          <p:nvPr/>
        </p:nvSpPr>
        <p:spPr>
          <a:xfrm>
            <a:off x="6141121" y="2451890"/>
            <a:ext cx="423334" cy="372534"/>
          </a:xfrm>
          <a:prstGeom prst="rect">
            <a:avLst/>
          </a:prstGeom>
          <a:noFill/>
        </p:spPr>
        <p:txBody>
          <a:bodyPr wrap="square" rtlCol="0">
            <a:spAutoFit/>
          </a:bodyPr>
          <a:lstStyle/>
          <a:p>
            <a:pPr algn="ctr"/>
            <a:r>
              <a:rPr lang="en-US" altLang="zh-CN" dirty="0"/>
              <a:t>A</a:t>
            </a:r>
            <a:endParaRPr lang="zh-CN" altLang="en-US" dirty="0"/>
          </a:p>
        </p:txBody>
      </p:sp>
      <p:sp>
        <p:nvSpPr>
          <p:cNvPr id="9" name="文本框 8">
            <a:extLst>
              <a:ext uri="{FF2B5EF4-FFF2-40B4-BE49-F238E27FC236}">
                <a16:creationId xmlns:a16="http://schemas.microsoft.com/office/drawing/2014/main" id="{BF393964-B1E6-475B-984D-488C623D7731}"/>
              </a:ext>
            </a:extLst>
          </p:cNvPr>
          <p:cNvSpPr txBox="1"/>
          <p:nvPr/>
        </p:nvSpPr>
        <p:spPr>
          <a:xfrm>
            <a:off x="7325902" y="2435040"/>
            <a:ext cx="423334" cy="372534"/>
          </a:xfrm>
          <a:prstGeom prst="rect">
            <a:avLst/>
          </a:prstGeom>
          <a:noFill/>
        </p:spPr>
        <p:txBody>
          <a:bodyPr wrap="square" rtlCol="0">
            <a:spAutoFit/>
          </a:bodyPr>
          <a:lstStyle/>
          <a:p>
            <a:pPr algn="ctr"/>
            <a:r>
              <a:rPr lang="en-US" altLang="zh-CN" dirty="0"/>
              <a:t>B</a:t>
            </a:r>
            <a:endParaRPr lang="zh-CN" altLang="en-US" dirty="0"/>
          </a:p>
        </p:txBody>
      </p:sp>
      <p:cxnSp>
        <p:nvCxnSpPr>
          <p:cNvPr id="10" name="直接箭头连接符 9">
            <a:extLst>
              <a:ext uri="{FF2B5EF4-FFF2-40B4-BE49-F238E27FC236}">
                <a16:creationId xmlns:a16="http://schemas.microsoft.com/office/drawing/2014/main" id="{28B79A09-14A2-4AB3-B40F-70552913C0C3}"/>
              </a:ext>
            </a:extLst>
          </p:cNvPr>
          <p:cNvCxnSpPr>
            <a:stCxn id="7" idx="0"/>
          </p:cNvCxnSpPr>
          <p:nvPr/>
        </p:nvCxnSpPr>
        <p:spPr>
          <a:xfrm flipH="1" flipV="1">
            <a:off x="7795238" y="2064854"/>
            <a:ext cx="1" cy="555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28F75D7-D0EF-4756-9C47-A306B8140383}"/>
              </a:ext>
            </a:extLst>
          </p:cNvPr>
          <p:cNvCxnSpPr>
            <a:stCxn id="7" idx="3"/>
          </p:cNvCxnSpPr>
          <p:nvPr/>
        </p:nvCxnSpPr>
        <p:spPr>
          <a:xfrm flipV="1">
            <a:off x="8135740" y="2960483"/>
            <a:ext cx="65596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2144EEF-75FD-40CE-A0CB-4F22682014FC}"/>
              </a:ext>
            </a:extLst>
          </p:cNvPr>
          <p:cNvCxnSpPr>
            <a:cxnSpLocks/>
          </p:cNvCxnSpPr>
          <p:nvPr/>
        </p:nvCxnSpPr>
        <p:spPr>
          <a:xfrm flipH="1" flipV="1">
            <a:off x="6963221" y="2890143"/>
            <a:ext cx="491515" cy="41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F9C9C68-36B0-4841-BD0F-62741C2FBB66}"/>
              </a:ext>
            </a:extLst>
          </p:cNvPr>
          <p:cNvCxnSpPr>
            <a:cxnSpLocks/>
          </p:cNvCxnSpPr>
          <p:nvPr/>
        </p:nvCxnSpPr>
        <p:spPr>
          <a:xfrm>
            <a:off x="6997537" y="3131654"/>
            <a:ext cx="45720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1DBE7D6-070E-4E89-A7DB-90D48E689EFC}"/>
              </a:ext>
            </a:extLst>
          </p:cNvPr>
          <p:cNvCxnSpPr>
            <a:stCxn id="7" idx="2"/>
          </p:cNvCxnSpPr>
          <p:nvPr/>
        </p:nvCxnSpPr>
        <p:spPr>
          <a:xfrm flipH="1">
            <a:off x="7795238" y="3300985"/>
            <a:ext cx="1" cy="5418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796A63A-96C3-4B48-B01D-9D3B88B7107D}"/>
                  </a:ext>
                </a:extLst>
              </p:cNvPr>
              <p:cNvSpPr txBox="1"/>
              <p:nvPr/>
            </p:nvSpPr>
            <p:spPr>
              <a:xfrm>
                <a:off x="7795238" y="2145858"/>
                <a:ext cx="560346"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2</m:t>
                              </m:r>
                            </m:sub>
                          </m:sSub>
                        </m:sub>
                      </m:sSub>
                    </m:oMath>
                  </m:oMathPara>
                </a14:m>
                <a:endParaRPr lang="zh-CN" altLang="en-US" dirty="0"/>
              </a:p>
            </p:txBody>
          </p:sp>
        </mc:Choice>
        <mc:Fallback xmlns="">
          <p:sp>
            <p:nvSpPr>
              <p:cNvPr id="15" name="文本框 14">
                <a:extLst>
                  <a:ext uri="{FF2B5EF4-FFF2-40B4-BE49-F238E27FC236}">
                    <a16:creationId xmlns:a16="http://schemas.microsoft.com/office/drawing/2014/main" id="{0796A63A-96C3-4B48-B01D-9D3B88B7107D}"/>
                  </a:ext>
                </a:extLst>
              </p:cNvPr>
              <p:cNvSpPr txBox="1">
                <a:spLocks noRot="1" noChangeAspect="1" noMove="1" noResize="1" noEditPoints="1" noAdjustHandles="1" noChangeArrowheads="1" noChangeShapeType="1" noTextEdit="1"/>
              </p:cNvSpPr>
              <p:nvPr/>
            </p:nvSpPr>
            <p:spPr>
              <a:xfrm>
                <a:off x="7795238" y="2145858"/>
                <a:ext cx="560346" cy="393121"/>
              </a:xfrm>
              <a:prstGeom prst="rect">
                <a:avLst/>
              </a:prstGeom>
              <a:blipFill>
                <a:blip r:embed="rId5"/>
                <a:stretch>
                  <a:fillRect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D9BEBCC-9CE2-4FB1-87EA-EE1F9EE2C803}"/>
                  </a:ext>
                </a:extLst>
              </p:cNvPr>
              <p:cNvSpPr txBox="1"/>
              <p:nvPr/>
            </p:nvSpPr>
            <p:spPr>
              <a:xfrm>
                <a:off x="7795238" y="3375358"/>
                <a:ext cx="560346"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4</m:t>
                              </m:r>
                            </m:sub>
                          </m:sSub>
                        </m:sub>
                      </m:sSub>
                    </m:oMath>
                  </m:oMathPara>
                </a14:m>
                <a:endParaRPr lang="zh-CN" altLang="en-US" dirty="0"/>
              </a:p>
            </p:txBody>
          </p:sp>
        </mc:Choice>
        <mc:Fallback xmlns="">
          <p:sp>
            <p:nvSpPr>
              <p:cNvPr id="16" name="文本框 15">
                <a:extLst>
                  <a:ext uri="{FF2B5EF4-FFF2-40B4-BE49-F238E27FC236}">
                    <a16:creationId xmlns:a16="http://schemas.microsoft.com/office/drawing/2014/main" id="{6D9BEBCC-9CE2-4FB1-87EA-EE1F9EE2C803}"/>
                  </a:ext>
                </a:extLst>
              </p:cNvPr>
              <p:cNvSpPr txBox="1">
                <a:spLocks noRot="1" noChangeAspect="1" noMove="1" noResize="1" noEditPoints="1" noAdjustHandles="1" noChangeArrowheads="1" noChangeShapeType="1" noTextEdit="1"/>
              </p:cNvSpPr>
              <p:nvPr/>
            </p:nvSpPr>
            <p:spPr>
              <a:xfrm>
                <a:off x="7795238" y="3375358"/>
                <a:ext cx="560346" cy="393121"/>
              </a:xfrm>
              <a:prstGeom prst="rect">
                <a:avLst/>
              </a:prstGeom>
              <a:blipFill>
                <a:blip r:embed="rId6"/>
                <a:stretch>
                  <a:fillRect b="-15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6341465-DAED-4955-9B61-6FAB87B7C6E2}"/>
                  </a:ext>
                </a:extLst>
              </p:cNvPr>
              <p:cNvSpPr txBox="1"/>
              <p:nvPr/>
            </p:nvSpPr>
            <p:spPr>
              <a:xfrm>
                <a:off x="8194689" y="2553170"/>
                <a:ext cx="560345" cy="3944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3</m:t>
                              </m:r>
                            </m:sub>
                          </m:sSub>
                        </m:sub>
                      </m:sSub>
                    </m:oMath>
                  </m:oMathPara>
                </a14:m>
                <a:endParaRPr lang="zh-CN" altLang="en-US" dirty="0"/>
              </a:p>
            </p:txBody>
          </p:sp>
        </mc:Choice>
        <mc:Fallback xmlns="">
          <p:sp>
            <p:nvSpPr>
              <p:cNvPr id="17" name="文本框 16">
                <a:extLst>
                  <a:ext uri="{FF2B5EF4-FFF2-40B4-BE49-F238E27FC236}">
                    <a16:creationId xmlns:a16="http://schemas.microsoft.com/office/drawing/2014/main" id="{76341465-DAED-4955-9B61-6FAB87B7C6E2}"/>
                  </a:ext>
                </a:extLst>
              </p:cNvPr>
              <p:cNvSpPr txBox="1">
                <a:spLocks noRot="1" noChangeAspect="1" noMove="1" noResize="1" noEditPoints="1" noAdjustHandles="1" noChangeArrowheads="1" noChangeShapeType="1" noTextEdit="1"/>
              </p:cNvSpPr>
              <p:nvPr/>
            </p:nvSpPr>
            <p:spPr>
              <a:xfrm>
                <a:off x="8194689" y="2553170"/>
                <a:ext cx="560345" cy="39440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0407972-1658-410D-A6AD-4CE81665160D}"/>
                  </a:ext>
                </a:extLst>
              </p:cNvPr>
              <p:cNvSpPr txBox="1"/>
              <p:nvPr/>
            </p:nvSpPr>
            <p:spPr>
              <a:xfrm>
                <a:off x="6928805" y="2481492"/>
                <a:ext cx="560345"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1</m:t>
                              </m:r>
                            </m:sub>
                          </m:sSub>
                        </m:sub>
                      </m:sSub>
                    </m:oMath>
                  </m:oMathPara>
                </a14:m>
                <a:endParaRPr lang="zh-CN" altLang="en-US" dirty="0"/>
              </a:p>
            </p:txBody>
          </p:sp>
        </mc:Choice>
        <mc:Fallback xmlns="">
          <p:sp>
            <p:nvSpPr>
              <p:cNvPr id="18" name="文本框 17">
                <a:extLst>
                  <a:ext uri="{FF2B5EF4-FFF2-40B4-BE49-F238E27FC236}">
                    <a16:creationId xmlns:a16="http://schemas.microsoft.com/office/drawing/2014/main" id="{E0407972-1658-410D-A6AD-4CE81665160D}"/>
                  </a:ext>
                </a:extLst>
              </p:cNvPr>
              <p:cNvSpPr txBox="1">
                <a:spLocks noRot="1" noChangeAspect="1" noMove="1" noResize="1" noEditPoints="1" noAdjustHandles="1" noChangeArrowheads="1" noChangeShapeType="1" noTextEdit="1"/>
              </p:cNvSpPr>
              <p:nvPr/>
            </p:nvSpPr>
            <p:spPr>
              <a:xfrm>
                <a:off x="6928805" y="2481492"/>
                <a:ext cx="560345" cy="393121"/>
              </a:xfrm>
              <a:prstGeom prst="rect">
                <a:avLst/>
              </a:prstGeom>
              <a:blipFill>
                <a:blip r:embed="rId8"/>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0641E9C-81F3-4D88-BD8F-445ED19F2D46}"/>
                  </a:ext>
                </a:extLst>
              </p:cNvPr>
              <p:cNvSpPr txBox="1"/>
              <p:nvPr/>
            </p:nvSpPr>
            <p:spPr>
              <a:xfrm>
                <a:off x="6963221" y="3037764"/>
                <a:ext cx="564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𝑞</m:t>
                          </m:r>
                        </m:e>
                        <m:sub>
                          <m:r>
                            <m:rPr>
                              <m:sty m:val="p"/>
                            </m:rPr>
                            <a:rPr lang="en-US" altLang="zh-CN" i="1">
                              <a:latin typeface="Cambria Math" panose="02040503050406030204" pitchFamily="18" charset="0"/>
                              <a:ea typeface="等线" panose="02010600030101010101" pitchFamily="2" charset="-122"/>
                              <a:cs typeface="Times New Roman" panose="02020603050405020304" pitchFamily="18" charset="0"/>
                            </a:rPr>
                            <m:t>ab</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D0641E9C-81F3-4D88-BD8F-445ED19F2D46}"/>
                  </a:ext>
                </a:extLst>
              </p:cNvPr>
              <p:cNvSpPr txBox="1">
                <a:spLocks noRot="1" noChangeAspect="1" noMove="1" noResize="1" noEditPoints="1" noAdjustHandles="1" noChangeArrowheads="1" noChangeShapeType="1" noTextEdit="1"/>
              </p:cNvSpPr>
              <p:nvPr/>
            </p:nvSpPr>
            <p:spPr>
              <a:xfrm>
                <a:off x="6963221" y="3037764"/>
                <a:ext cx="564835" cy="369332"/>
              </a:xfrm>
              <a:prstGeom prst="rect">
                <a:avLst/>
              </a:prstGeom>
              <a:blipFill>
                <a:blip r:embed="rId9"/>
                <a:stretch>
                  <a:fillRect b="-6557"/>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E4221D1E-A993-4FEC-9A36-419980D3B0C0}"/>
              </a:ext>
            </a:extLst>
          </p:cNvPr>
          <p:cNvPicPr>
            <a:picLocks noChangeAspect="1"/>
          </p:cNvPicPr>
          <p:nvPr/>
        </p:nvPicPr>
        <p:blipFill>
          <a:blip r:embed="rId4"/>
          <a:stretch>
            <a:fillRect/>
          </a:stretch>
        </p:blipFill>
        <p:spPr>
          <a:xfrm>
            <a:off x="6329432" y="3823819"/>
            <a:ext cx="681003" cy="681003"/>
          </a:xfrm>
          <a:prstGeom prst="rect">
            <a:avLst/>
          </a:prstGeom>
        </p:spPr>
      </p:pic>
      <p:sp>
        <p:nvSpPr>
          <p:cNvPr id="21" name="文本框 20">
            <a:extLst>
              <a:ext uri="{FF2B5EF4-FFF2-40B4-BE49-F238E27FC236}">
                <a16:creationId xmlns:a16="http://schemas.microsoft.com/office/drawing/2014/main" id="{AE2EABD6-6B3B-4315-93A2-2A956FAC229A}"/>
              </a:ext>
            </a:extLst>
          </p:cNvPr>
          <p:cNvSpPr txBox="1"/>
          <p:nvPr/>
        </p:nvSpPr>
        <p:spPr>
          <a:xfrm>
            <a:off x="6123449" y="3751159"/>
            <a:ext cx="423334" cy="372534"/>
          </a:xfrm>
          <a:prstGeom prst="rect">
            <a:avLst/>
          </a:prstGeom>
          <a:noFill/>
        </p:spPr>
        <p:txBody>
          <a:bodyPr wrap="square" rtlCol="0">
            <a:spAutoFit/>
          </a:bodyPr>
          <a:lstStyle/>
          <a:p>
            <a:pPr algn="ctr"/>
            <a:r>
              <a:rPr lang="en-US" altLang="zh-CN" dirty="0"/>
              <a:t>C</a:t>
            </a:r>
            <a:endParaRPr lang="zh-CN" altLang="en-US" dirty="0"/>
          </a:p>
        </p:txBody>
      </p:sp>
      <p:cxnSp>
        <p:nvCxnSpPr>
          <p:cNvPr id="22" name="直接箭头连接符 21">
            <a:extLst>
              <a:ext uri="{FF2B5EF4-FFF2-40B4-BE49-F238E27FC236}">
                <a16:creationId xmlns:a16="http://schemas.microsoft.com/office/drawing/2014/main" id="{C80C97FF-19FC-4E6C-B76F-33BF2A3B67B5}"/>
              </a:ext>
            </a:extLst>
          </p:cNvPr>
          <p:cNvCxnSpPr>
            <a:stCxn id="6" idx="2"/>
            <a:endCxn id="20" idx="0"/>
          </p:cNvCxnSpPr>
          <p:nvPr/>
        </p:nvCxnSpPr>
        <p:spPr>
          <a:xfrm flipH="1">
            <a:off x="6669934" y="3301926"/>
            <a:ext cx="1" cy="52189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a:extLst>
              <a:ext uri="{FF2B5EF4-FFF2-40B4-BE49-F238E27FC236}">
                <a16:creationId xmlns:a16="http://schemas.microsoft.com/office/drawing/2014/main" id="{B1C16975-E908-49C7-ACAF-CDAD98CFEDDF}"/>
              </a:ext>
            </a:extLst>
          </p:cNvPr>
          <p:cNvCxnSpPr>
            <a:cxnSpLocks/>
          </p:cNvCxnSpPr>
          <p:nvPr/>
        </p:nvCxnSpPr>
        <p:spPr>
          <a:xfrm>
            <a:off x="7258013" y="4274313"/>
            <a:ext cx="39344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D057A38-3CF3-4C3C-B081-1D1DCF328CFC}"/>
              </a:ext>
            </a:extLst>
          </p:cNvPr>
          <p:cNvSpPr txBox="1"/>
          <p:nvPr/>
        </p:nvSpPr>
        <p:spPr>
          <a:xfrm>
            <a:off x="7574340" y="3951147"/>
            <a:ext cx="1569660" cy="646331"/>
          </a:xfrm>
          <a:prstGeom prst="rect">
            <a:avLst/>
          </a:prstGeom>
          <a:noFill/>
        </p:spPr>
        <p:txBody>
          <a:bodyPr wrap="none" rtlCol="0">
            <a:spAutoFit/>
          </a:bodyPr>
          <a:lstStyle/>
          <a:p>
            <a:r>
              <a:rPr lang="zh-CN" altLang="en-US" dirty="0"/>
              <a:t>根据位置得出</a:t>
            </a:r>
            <a:endParaRPr lang="en-US" altLang="zh-CN" dirty="0"/>
          </a:p>
          <a:p>
            <a:r>
              <a:rPr lang="zh-CN" altLang="en-US" dirty="0"/>
              <a:t>的候选方向</a:t>
            </a:r>
          </a:p>
        </p:txBody>
      </p:sp>
      <p:sp>
        <p:nvSpPr>
          <p:cNvPr id="25" name="文本框 24">
            <a:extLst>
              <a:ext uri="{FF2B5EF4-FFF2-40B4-BE49-F238E27FC236}">
                <a16:creationId xmlns:a16="http://schemas.microsoft.com/office/drawing/2014/main" id="{B6505A61-FD53-4804-9DCD-CAC1424F0235}"/>
              </a:ext>
            </a:extLst>
          </p:cNvPr>
          <p:cNvSpPr txBox="1"/>
          <p:nvPr/>
        </p:nvSpPr>
        <p:spPr>
          <a:xfrm>
            <a:off x="2629974" y="4510782"/>
            <a:ext cx="4298831" cy="2100575"/>
          </a:xfrm>
          <a:prstGeom prst="rect">
            <a:avLst/>
          </a:prstGeom>
          <a:noFill/>
        </p:spPr>
        <p:txBody>
          <a:bodyPr wrap="square">
            <a:spAutoFit/>
          </a:bodyPr>
          <a:lstStyle/>
          <a:p>
            <a:pPr>
              <a:lnSpc>
                <a:spcPct val="80000"/>
              </a:lnSpc>
            </a:pPr>
            <a:r>
              <a:rPr lang="en-US" altLang="zh-CN" sz="1800" b="1" dirty="0">
                <a:solidFill>
                  <a:srgbClr val="0000FF"/>
                </a:solidFill>
                <a:effectLst/>
                <a:latin typeface="Courier New" panose="02070309020205020404" pitchFamily="49" charset="0"/>
              </a:rPr>
              <a:t>if</a:t>
            </a:r>
            <a:r>
              <a:rPr lang="zh-CN" altLang="en-US" sz="1800" dirty="0">
                <a:solidFill>
                  <a:srgbClr val="000000"/>
                </a:solidFill>
                <a:effectLst/>
                <a:latin typeface="Courier New" panose="02070309020205020404" pitchFamily="49" charset="0"/>
              </a:rPr>
              <a:t> </a:t>
            </a:r>
            <a:r>
              <a:rPr lang="en-US" altLang="zh-CN" sz="1800" dirty="0">
                <a:solidFill>
                  <a:srgbClr val="000000"/>
                </a:solidFill>
                <a:effectLst/>
                <a:latin typeface="Courier New" panose="02070309020205020404" pitchFamily="49" charset="0"/>
              </a:rPr>
              <a:t>L</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B</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r>
              <a:rPr lang="en-US" altLang="zh-CN" sz="1800" dirty="0">
                <a:solidFill>
                  <a:srgbClr val="000000"/>
                </a:solidFill>
                <a:effectLst/>
                <a:latin typeface="Courier New" panose="02070309020205020404" pitchFamily="49" charset="0"/>
              </a:rPr>
              <a:t>L</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a:t>
            </a:r>
            <a:r>
              <a:rPr lang="en-US" altLang="zh-CN" sz="1800" b="1" dirty="0">
                <a:solidFill>
                  <a:srgbClr val="000080"/>
                </a:solidFill>
                <a:effectLst/>
                <a:latin typeface="Courier New" panose="02070309020205020404" pitchFamily="49" charset="0"/>
              </a:rPr>
              <a:t>):</a:t>
            </a:r>
          </a:p>
          <a:p>
            <a:pPr>
              <a:lnSpc>
                <a:spcPct val="80000"/>
              </a:lnSpc>
            </a:pPr>
            <a:r>
              <a:rPr lang="zh-CN" altLang="en-US" sz="1800" dirty="0">
                <a:solidFill>
                  <a:srgbClr val="000000"/>
                </a:solidFill>
                <a:effectLst/>
                <a:latin typeface="Courier New" panose="02070309020205020404" pitchFamily="49" charset="0"/>
              </a:rPr>
              <a:t> </a:t>
            </a:r>
            <a:r>
              <a:rPr lang="en-US" altLang="zh-CN" sz="1800" dirty="0">
                <a:solidFill>
                  <a:srgbClr val="FF0000"/>
                </a:solidFill>
                <a:effectLst/>
                <a:latin typeface="Courier New" panose="02070309020205020404" pitchFamily="49" charset="0"/>
              </a:rPr>
              <a:t>0.5</a:t>
            </a:r>
            <a:r>
              <a:rPr lang="zh-CN" altLang="en-US" sz="1800" dirty="0">
                <a:solidFill>
                  <a:srgbClr val="000000"/>
                </a:solidFill>
                <a:effectLst/>
                <a:latin typeface="Courier New" panose="02070309020205020404" pitchFamily="49" charset="0"/>
              </a:rPr>
              <a:t>概率选择</a:t>
            </a:r>
            <a:r>
              <a:rPr lang="en-US" altLang="zh-CN" sz="1800" dirty="0">
                <a:solidFill>
                  <a:srgbClr val="000000"/>
                </a:solidFill>
                <a:effectLst/>
                <a:latin typeface="Courier New" panose="02070309020205020404" pitchFamily="49" charset="0"/>
              </a:rPr>
              <a:t>B</a:t>
            </a:r>
          </a:p>
          <a:p>
            <a:pPr>
              <a:lnSpc>
                <a:spcPct val="80000"/>
              </a:lnSpc>
            </a:pPr>
            <a:r>
              <a:rPr lang="en-US" altLang="zh-CN" sz="1800" dirty="0">
                <a:solidFill>
                  <a:srgbClr val="000000"/>
                </a:solidFill>
                <a:effectLst/>
                <a:latin typeface="Courier New" panose="02070309020205020404" pitchFamily="49" charset="0"/>
              </a:rPr>
              <a:t> </a:t>
            </a:r>
            <a:r>
              <a:rPr lang="en-US" altLang="zh-CN" sz="1800" dirty="0">
                <a:solidFill>
                  <a:srgbClr val="FF0000"/>
                </a:solidFill>
                <a:effectLst/>
                <a:latin typeface="Courier New" panose="02070309020205020404" pitchFamily="49" charset="0"/>
              </a:rPr>
              <a:t>0.5</a:t>
            </a:r>
            <a:r>
              <a:rPr lang="zh-CN" altLang="en-US" sz="1800" dirty="0">
                <a:solidFill>
                  <a:srgbClr val="000000"/>
                </a:solidFill>
                <a:effectLst/>
                <a:latin typeface="Courier New" panose="02070309020205020404" pitchFamily="49" charset="0"/>
              </a:rPr>
              <a:t>概率选择</a:t>
            </a:r>
            <a:r>
              <a:rPr lang="en-US" altLang="zh-CN" sz="1800" dirty="0">
                <a:solidFill>
                  <a:srgbClr val="000000"/>
                </a:solidFill>
                <a:effectLst/>
                <a:latin typeface="Courier New" panose="02070309020205020404" pitchFamily="49" charset="0"/>
              </a:rPr>
              <a:t>C </a:t>
            </a:r>
          </a:p>
          <a:p>
            <a:pPr>
              <a:lnSpc>
                <a:spcPct val="80000"/>
              </a:lnSpc>
            </a:pPr>
            <a:r>
              <a:rPr lang="en-US" altLang="zh-CN" sz="1800" b="1" dirty="0">
                <a:solidFill>
                  <a:srgbClr val="0000FF"/>
                </a:solidFill>
                <a:effectLst/>
                <a:latin typeface="Courier New" panose="02070309020205020404" pitchFamily="49" charset="0"/>
              </a:rPr>
              <a:t>else</a:t>
            </a:r>
            <a:r>
              <a:rPr lang="zh-CN" altLang="en-US" sz="1800" dirty="0">
                <a:solidFill>
                  <a:srgbClr val="000000"/>
                </a:solidFill>
                <a:effectLst/>
                <a:latin typeface="Courier New" panose="02070309020205020404" pitchFamily="49" charset="0"/>
              </a:rPr>
              <a:t> </a:t>
            </a:r>
            <a:r>
              <a:rPr lang="en-US" altLang="zh-CN" sz="1800" b="1" dirty="0">
                <a:solidFill>
                  <a:srgbClr val="0000FF"/>
                </a:solidFill>
                <a:effectLst/>
                <a:latin typeface="Courier New" panose="02070309020205020404" pitchFamily="49" charset="0"/>
              </a:rPr>
              <a:t>if</a:t>
            </a:r>
            <a:r>
              <a:rPr lang="zh-CN" altLang="en-US" sz="1800" dirty="0">
                <a:solidFill>
                  <a:srgbClr val="000000"/>
                </a:solidFill>
                <a:effectLst/>
                <a:latin typeface="Courier New" panose="02070309020205020404" pitchFamily="49" charset="0"/>
              </a:rPr>
              <a:t> </a:t>
            </a:r>
            <a:r>
              <a:rPr lang="en-US" altLang="zh-CN" sz="1800" b="1" dirty="0">
                <a:solidFill>
                  <a:srgbClr val="880088"/>
                </a:solidFill>
                <a:effectLst/>
                <a:latin typeface="Courier New" panose="02070309020205020404" pitchFamily="49" charset="0"/>
              </a:rPr>
              <a:t>abs</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L</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B</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r>
              <a:rPr lang="en-US" altLang="zh-CN" sz="1800" dirty="0">
                <a:solidFill>
                  <a:srgbClr val="000000"/>
                </a:solidFill>
                <a:effectLst/>
                <a:latin typeface="Courier New" panose="02070309020205020404" pitchFamily="49" charset="0"/>
              </a:rPr>
              <a:t>L</a:t>
            </a:r>
            <a:r>
              <a:rPr lang="en-US" altLang="zh-CN" sz="1800" b="1" dirty="0">
                <a:solidFill>
                  <a:srgbClr val="000080"/>
                </a:solidFill>
                <a:effectLst/>
                <a:latin typeface="Courier New" panose="02070309020205020404" pitchFamily="49" charset="0"/>
              </a:rPr>
              <a:t>(</a:t>
            </a:r>
            <a:r>
              <a:rPr lang="en-US" altLang="zh-CN" sz="1800" dirty="0">
                <a:solidFill>
                  <a:srgbClr val="000000"/>
                </a:solidFill>
                <a:effectLst/>
                <a:latin typeface="Courier New" panose="02070309020205020404" pitchFamily="49" charset="0"/>
              </a:rPr>
              <a:t>C</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r>
              <a:rPr lang="en-US" altLang="zh-CN" sz="1800" b="1" dirty="0">
                <a:solidFill>
                  <a:srgbClr val="000080"/>
                </a:solidFill>
                <a:effectLst/>
                <a:latin typeface="Courier New" panose="02070309020205020404" pitchFamily="49" charset="0"/>
              </a:rPr>
              <a:t>==</a:t>
            </a:r>
            <a:r>
              <a:rPr lang="zh-CN" altLang="en-US" sz="1800" dirty="0">
                <a:solidFill>
                  <a:srgbClr val="000000"/>
                </a:solidFill>
                <a:effectLst/>
                <a:latin typeface="Courier New" panose="02070309020205020404" pitchFamily="49" charset="0"/>
              </a:rPr>
              <a:t> </a:t>
            </a:r>
            <a:r>
              <a:rPr lang="en-US" altLang="zh-CN" sz="1800" dirty="0">
                <a:solidFill>
                  <a:srgbClr val="FF0000"/>
                </a:solidFill>
                <a:effectLst/>
                <a:latin typeface="Courier New" panose="02070309020205020404" pitchFamily="49" charset="0"/>
              </a:rPr>
              <a:t>1</a:t>
            </a:r>
            <a:r>
              <a:rPr lang="en-US" altLang="zh-CN" sz="1800" b="1" dirty="0">
                <a:solidFill>
                  <a:srgbClr val="000080"/>
                </a:solidFill>
                <a:effectLst/>
                <a:latin typeface="Courier New" panose="02070309020205020404" pitchFamily="49" charset="0"/>
              </a:rPr>
              <a:t>:</a:t>
            </a:r>
          </a:p>
          <a:p>
            <a:pPr>
              <a:lnSpc>
                <a:spcPct val="80000"/>
              </a:lnSpc>
            </a:pPr>
            <a:r>
              <a:rPr lang="zh-CN" altLang="en-US" sz="1800" dirty="0">
                <a:solidFill>
                  <a:srgbClr val="000000"/>
                </a:solidFill>
                <a:effectLst/>
                <a:latin typeface="Courier New" panose="02070309020205020404" pitchFamily="49" charset="0"/>
              </a:rPr>
              <a:t> </a:t>
            </a:r>
            <a:r>
              <a:rPr lang="en-US" altLang="zh-CN" sz="1800" dirty="0">
                <a:solidFill>
                  <a:srgbClr val="FF0000"/>
                </a:solidFill>
                <a:effectLst/>
                <a:latin typeface="Courier New" panose="02070309020205020404" pitchFamily="49" charset="0"/>
              </a:rPr>
              <a:t>0.7</a:t>
            </a:r>
            <a:r>
              <a:rPr lang="zh-CN" altLang="en-US" sz="1800" dirty="0">
                <a:solidFill>
                  <a:srgbClr val="000000"/>
                </a:solidFill>
                <a:effectLst/>
                <a:latin typeface="Courier New" panose="02070309020205020404" pitchFamily="49" charset="0"/>
              </a:rPr>
              <a:t>概率选择负载等级低的卫星</a:t>
            </a:r>
            <a:endParaRPr lang="en-US" altLang="zh-CN" sz="1800" dirty="0">
              <a:solidFill>
                <a:srgbClr val="000000"/>
              </a:solidFill>
              <a:effectLst/>
              <a:latin typeface="Courier New" panose="02070309020205020404" pitchFamily="49" charset="0"/>
            </a:endParaRPr>
          </a:p>
          <a:p>
            <a:pPr>
              <a:lnSpc>
                <a:spcPct val="80000"/>
              </a:lnSpc>
            </a:pPr>
            <a:r>
              <a:rPr lang="zh-CN" altLang="en-US" sz="1800" dirty="0">
                <a:solidFill>
                  <a:srgbClr val="000000"/>
                </a:solidFill>
                <a:effectLst/>
                <a:latin typeface="Courier New" panose="02070309020205020404" pitchFamily="49" charset="0"/>
              </a:rPr>
              <a:t> </a:t>
            </a:r>
            <a:r>
              <a:rPr lang="en-US" altLang="zh-CN" sz="1800" dirty="0">
                <a:solidFill>
                  <a:srgbClr val="FF0000"/>
                </a:solidFill>
                <a:effectLst/>
                <a:latin typeface="Courier New" panose="02070309020205020404" pitchFamily="49" charset="0"/>
              </a:rPr>
              <a:t>0.3</a:t>
            </a:r>
            <a:r>
              <a:rPr lang="zh-CN" altLang="en-US" sz="1800" dirty="0">
                <a:solidFill>
                  <a:srgbClr val="000000"/>
                </a:solidFill>
                <a:effectLst/>
                <a:latin typeface="Courier New" panose="02070309020205020404" pitchFamily="49" charset="0"/>
              </a:rPr>
              <a:t>概率选择负载等级高的卫星 </a:t>
            </a:r>
            <a:endParaRPr lang="en-US" altLang="zh-CN" sz="1800" dirty="0">
              <a:solidFill>
                <a:srgbClr val="000000"/>
              </a:solidFill>
              <a:effectLst/>
              <a:latin typeface="Courier New" panose="02070309020205020404" pitchFamily="49" charset="0"/>
            </a:endParaRPr>
          </a:p>
          <a:p>
            <a:pPr>
              <a:lnSpc>
                <a:spcPct val="80000"/>
              </a:lnSpc>
            </a:pPr>
            <a:r>
              <a:rPr lang="en-US" altLang="zh-CN" sz="1800" b="1" dirty="0">
                <a:solidFill>
                  <a:srgbClr val="0000FF"/>
                </a:solidFill>
                <a:effectLst/>
                <a:latin typeface="Courier New" panose="02070309020205020404" pitchFamily="49" charset="0"/>
              </a:rPr>
              <a:t>else</a:t>
            </a:r>
            <a:r>
              <a:rPr lang="en-US" altLang="zh-CN" sz="1800" b="1" dirty="0">
                <a:solidFill>
                  <a:srgbClr val="000080"/>
                </a:solidFill>
                <a:effectLst/>
                <a:latin typeface="Courier New" panose="02070309020205020404" pitchFamily="49" charset="0"/>
              </a:rPr>
              <a:t>:</a:t>
            </a:r>
          </a:p>
          <a:p>
            <a:pPr>
              <a:lnSpc>
                <a:spcPct val="80000"/>
              </a:lnSpc>
            </a:pPr>
            <a:r>
              <a:rPr lang="zh-CN" altLang="en-US" sz="1800" dirty="0">
                <a:solidFill>
                  <a:srgbClr val="000000"/>
                </a:solidFill>
                <a:effectLst/>
                <a:latin typeface="Courier New" panose="02070309020205020404" pitchFamily="49" charset="0"/>
              </a:rPr>
              <a:t> </a:t>
            </a:r>
            <a:r>
              <a:rPr lang="en-US" altLang="zh-CN" sz="1800" dirty="0">
                <a:solidFill>
                  <a:srgbClr val="FF0000"/>
                </a:solidFill>
                <a:effectLst/>
                <a:latin typeface="Courier New" panose="02070309020205020404" pitchFamily="49" charset="0"/>
              </a:rPr>
              <a:t>0.85</a:t>
            </a:r>
            <a:r>
              <a:rPr lang="zh-CN" altLang="en-US" sz="1800" dirty="0">
                <a:solidFill>
                  <a:srgbClr val="000000"/>
                </a:solidFill>
                <a:effectLst/>
                <a:latin typeface="Courier New" panose="02070309020205020404" pitchFamily="49" charset="0"/>
              </a:rPr>
              <a:t>概率选择负载等级低的卫星</a:t>
            </a:r>
            <a:endParaRPr lang="en-US" altLang="zh-CN" sz="1800" dirty="0">
              <a:solidFill>
                <a:srgbClr val="000000"/>
              </a:solidFill>
              <a:effectLst/>
              <a:latin typeface="Courier New" panose="02070309020205020404" pitchFamily="49" charset="0"/>
            </a:endParaRPr>
          </a:p>
          <a:p>
            <a:pPr>
              <a:lnSpc>
                <a:spcPct val="80000"/>
              </a:lnSpc>
            </a:pPr>
            <a:r>
              <a:rPr lang="zh-CN" altLang="en-US" sz="1800" dirty="0">
                <a:solidFill>
                  <a:srgbClr val="000000"/>
                </a:solidFill>
                <a:effectLst/>
                <a:latin typeface="Courier New" panose="02070309020205020404" pitchFamily="49" charset="0"/>
              </a:rPr>
              <a:t> </a:t>
            </a:r>
            <a:r>
              <a:rPr lang="en-US" altLang="zh-CN" sz="1800" dirty="0">
                <a:solidFill>
                  <a:srgbClr val="FF0000"/>
                </a:solidFill>
                <a:effectLst/>
                <a:latin typeface="Courier New" panose="02070309020205020404" pitchFamily="49" charset="0"/>
              </a:rPr>
              <a:t>0.15</a:t>
            </a:r>
            <a:r>
              <a:rPr lang="zh-CN" altLang="en-US" sz="1800" dirty="0">
                <a:solidFill>
                  <a:srgbClr val="000000"/>
                </a:solidFill>
                <a:effectLst/>
                <a:latin typeface="Courier New" panose="02070309020205020404" pitchFamily="49" charset="0"/>
              </a:rPr>
              <a:t>概率选择负载等级高的卫星</a:t>
            </a:r>
            <a:endParaRPr lang="zh-CN" altLang="en-US" dirty="0">
              <a:effectLst/>
            </a:endParaRPr>
          </a:p>
        </p:txBody>
      </p:sp>
    </p:spTree>
    <p:extLst>
      <p:ext uri="{BB962C8B-B14F-4D97-AF65-F5344CB8AC3E}">
        <p14:creationId xmlns:p14="http://schemas.microsoft.com/office/powerpoint/2010/main" val="87028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F3E2-3782-428F-8D07-B3CD169AD6F4}"/>
              </a:ext>
            </a:extLst>
          </p:cNvPr>
          <p:cNvSpPr>
            <a:spLocks noGrp="1"/>
          </p:cNvSpPr>
          <p:nvPr>
            <p:ph type="title"/>
          </p:nvPr>
        </p:nvSpPr>
        <p:spPr/>
        <p:txBody>
          <a:bodyPr>
            <a:normAutofit/>
          </a:bodyPr>
          <a:lstStyle/>
          <a:p>
            <a:r>
              <a:rPr lang="zh-CN" altLang="en-US" dirty="0"/>
              <a:t>目录</a:t>
            </a:r>
          </a:p>
        </p:txBody>
      </p:sp>
      <p:sp>
        <p:nvSpPr>
          <p:cNvPr id="3" name="内容占位符 2">
            <a:extLst>
              <a:ext uri="{FF2B5EF4-FFF2-40B4-BE49-F238E27FC236}">
                <a16:creationId xmlns:a16="http://schemas.microsoft.com/office/drawing/2014/main" id="{147F7370-55B4-459C-AD7A-960B3D1EE167}"/>
              </a:ext>
            </a:extLst>
          </p:cNvPr>
          <p:cNvSpPr>
            <a:spLocks noGrp="1"/>
          </p:cNvSpPr>
          <p:nvPr>
            <p:ph idx="1"/>
          </p:nvPr>
        </p:nvSpPr>
        <p:spPr>
          <a:xfrm>
            <a:off x="251670" y="839137"/>
            <a:ext cx="8640660" cy="5882339"/>
          </a:xfrm>
        </p:spPr>
        <p:txBody>
          <a:bodyPr>
            <a:normAutofit/>
          </a:bodyPr>
          <a:lstStyle/>
          <a:p>
            <a:r>
              <a:rPr lang="zh-CN" altLang="en-US" dirty="0"/>
              <a:t>背景：卫星网络与陆地网络的区别？</a:t>
            </a:r>
            <a:endParaRPr lang="en-US" altLang="zh-CN" dirty="0"/>
          </a:p>
          <a:p>
            <a:r>
              <a:rPr lang="zh-CN" altLang="en-US" dirty="0"/>
              <a:t>卫星网络中维护</a:t>
            </a:r>
            <a:r>
              <a:rPr lang="en-US" altLang="zh-CN" dirty="0"/>
              <a:t>LSDB</a:t>
            </a:r>
            <a:r>
              <a:rPr lang="zh-CN" altLang="en-US" dirty="0"/>
              <a:t>的方法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nSpc>
                <a:spcPct val="110000"/>
              </a:lnSpc>
            </a:pPr>
            <a:r>
              <a:rPr lang="zh-CN" altLang="en-US" dirty="0"/>
              <a:t>我的研究内容：基于局部信息的分布式星间路由</a:t>
            </a:r>
            <a:endParaRPr lang="en-US" altLang="zh-CN" dirty="0"/>
          </a:p>
        </p:txBody>
      </p:sp>
      <p:sp>
        <p:nvSpPr>
          <p:cNvPr id="4" name="灯片编号占位符 3">
            <a:extLst>
              <a:ext uri="{FF2B5EF4-FFF2-40B4-BE49-F238E27FC236}">
                <a16:creationId xmlns:a16="http://schemas.microsoft.com/office/drawing/2014/main" id="{6BE1C525-9C33-4452-9827-7F426F75931C}"/>
              </a:ext>
            </a:extLst>
          </p:cNvPr>
          <p:cNvSpPr>
            <a:spLocks noGrp="1"/>
          </p:cNvSpPr>
          <p:nvPr>
            <p:ph type="sldNum" sz="quarter" idx="12"/>
          </p:nvPr>
        </p:nvSpPr>
        <p:spPr/>
        <p:txBody>
          <a:bodyPr/>
          <a:lstStyle/>
          <a:p>
            <a:fld id="{0A699C53-0D35-476E-B857-40C860CE2876}" type="slidenum">
              <a:rPr lang="zh-CN" altLang="en-US" smtClean="0"/>
              <a:t>2</a:t>
            </a:fld>
            <a:endParaRPr lang="zh-CN" altLang="en-US"/>
          </a:p>
        </p:txBody>
      </p:sp>
      <p:graphicFrame>
        <p:nvGraphicFramePr>
          <p:cNvPr id="5" name="表格 5">
            <a:extLst>
              <a:ext uri="{FF2B5EF4-FFF2-40B4-BE49-F238E27FC236}">
                <a16:creationId xmlns:a16="http://schemas.microsoft.com/office/drawing/2014/main" id="{54FEF20F-C57A-44B4-90EF-4F583BE50B7E}"/>
              </a:ext>
            </a:extLst>
          </p:cNvPr>
          <p:cNvGraphicFramePr>
            <a:graphicFrameLocks noGrp="1"/>
          </p:cNvGraphicFramePr>
          <p:nvPr>
            <p:extLst>
              <p:ext uri="{D42A27DB-BD31-4B8C-83A1-F6EECF244321}">
                <p14:modId xmlns:p14="http://schemas.microsoft.com/office/powerpoint/2010/main" val="2241891490"/>
              </p:ext>
            </p:extLst>
          </p:nvPr>
        </p:nvGraphicFramePr>
        <p:xfrm>
          <a:off x="251670" y="1851216"/>
          <a:ext cx="8640660" cy="3736016"/>
        </p:xfrm>
        <a:graphic>
          <a:graphicData uri="http://schemas.openxmlformats.org/drawingml/2006/table">
            <a:tbl>
              <a:tblPr firstRow="1" bandRow="1">
                <a:tableStyleId>{5C22544A-7EE6-4342-B048-85BDC9FD1C3A}</a:tableStyleId>
              </a:tblPr>
              <a:tblGrid>
                <a:gridCol w="616295">
                  <a:extLst>
                    <a:ext uri="{9D8B030D-6E8A-4147-A177-3AD203B41FA5}">
                      <a16:colId xmlns:a16="http://schemas.microsoft.com/office/drawing/2014/main" val="2370948836"/>
                    </a:ext>
                  </a:extLst>
                </a:gridCol>
                <a:gridCol w="3289255">
                  <a:extLst>
                    <a:ext uri="{9D8B030D-6E8A-4147-A177-3AD203B41FA5}">
                      <a16:colId xmlns:a16="http://schemas.microsoft.com/office/drawing/2014/main" val="1323261675"/>
                    </a:ext>
                  </a:extLst>
                </a:gridCol>
                <a:gridCol w="4735110">
                  <a:extLst>
                    <a:ext uri="{9D8B030D-6E8A-4147-A177-3AD203B41FA5}">
                      <a16:colId xmlns:a16="http://schemas.microsoft.com/office/drawing/2014/main" val="1768469480"/>
                    </a:ext>
                  </a:extLst>
                </a:gridCol>
              </a:tblGrid>
              <a:tr h="347867">
                <a:tc>
                  <a:txBody>
                    <a:bodyPr/>
                    <a:lstStyle/>
                    <a:p>
                      <a:pPr algn="ctr"/>
                      <a:endParaRPr lang="zh-CN" altLang="en-US" sz="1600" dirty="0"/>
                    </a:p>
                  </a:txBody>
                  <a:tcPr anchor="ctr"/>
                </a:tc>
                <a:tc>
                  <a:txBody>
                    <a:bodyPr/>
                    <a:lstStyle/>
                    <a:p>
                      <a:pPr algn="ctr"/>
                      <a:r>
                        <a:rPr lang="zh-CN" altLang="en-US" sz="1600" dirty="0"/>
                        <a:t>各卫星维护全局一致</a:t>
                      </a:r>
                      <a:r>
                        <a:rPr lang="en-US" altLang="zh-CN" sz="1600" dirty="0"/>
                        <a:t>LSDB</a:t>
                      </a:r>
                      <a:endParaRPr lang="zh-CN" altLang="en-US" sz="1600" dirty="0"/>
                    </a:p>
                  </a:txBody>
                  <a:tcPr anchor="ctr"/>
                </a:tc>
                <a:tc>
                  <a:txBody>
                    <a:bodyPr/>
                    <a:lstStyle/>
                    <a:p>
                      <a:pPr algn="ctr"/>
                      <a:r>
                        <a:rPr lang="zh-CN" altLang="en-US" sz="1600" dirty="0"/>
                        <a:t>独立维护各自</a:t>
                      </a:r>
                      <a:r>
                        <a:rPr lang="en-US" altLang="zh-CN" sz="1600" dirty="0"/>
                        <a:t>LSDB / </a:t>
                      </a:r>
                      <a:r>
                        <a:rPr lang="zh-CN" altLang="en-US" sz="1600" dirty="0"/>
                        <a:t>只维护局部区域</a:t>
                      </a:r>
                      <a:r>
                        <a:rPr lang="en-US" altLang="zh-CN" sz="1600" dirty="0"/>
                        <a:t>LSDB</a:t>
                      </a:r>
                      <a:endParaRPr lang="zh-CN" altLang="en-US" sz="1600" dirty="0"/>
                    </a:p>
                  </a:txBody>
                  <a:tcPr anchor="ctr"/>
                </a:tc>
                <a:extLst>
                  <a:ext uri="{0D108BD9-81ED-4DB2-BD59-A6C34878D82A}">
                    <a16:rowId xmlns:a16="http://schemas.microsoft.com/office/drawing/2014/main" val="1991684292"/>
                  </a:ext>
                </a:extLst>
              </a:tr>
              <a:tr h="0">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通告</a:t>
                      </a:r>
                      <a:endParaRPr lang="en-US" altLang="zh-CN" sz="1600" b="1" i="0" dirty="0">
                        <a:solidFill>
                          <a:schemeClr val="bg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链路状态</a:t>
                      </a:r>
                      <a:endParaRPr lang="en-US" altLang="zh-CN" sz="1600" b="1" i="0" dirty="0">
                        <a:solidFill>
                          <a:schemeClr val="bg1"/>
                        </a:solidFill>
                      </a:endParaRPr>
                    </a:p>
                  </a:txBody>
                  <a:tcPr vert="eaVert" anchor="ctr">
                    <a:solidFill>
                      <a:srgbClr val="4F81BD"/>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1" dirty="0"/>
                        <a:t>OPSPF</a:t>
                      </a:r>
                      <a:r>
                        <a:rPr lang="en-US" altLang="zh-CN" sz="1600" dirty="0"/>
                        <a:t> </a:t>
                      </a:r>
                      <a:r>
                        <a:rPr lang="en-US" altLang="zh-CN" sz="1600" i="1" dirty="0"/>
                        <a:t>(</a:t>
                      </a:r>
                      <a:r>
                        <a:rPr lang="zh-CN" altLang="en-US" sz="1600" i="1" dirty="0"/>
                        <a:t>北邮</a:t>
                      </a:r>
                      <a:r>
                        <a:rPr lang="en-US" altLang="zh-CN" sz="1600" i="1" dirty="0"/>
                        <a:t>, ICC 2019)</a:t>
                      </a:r>
                    </a:p>
                  </a:txBody>
                  <a:tcPr anchor="ctr"/>
                </a:tc>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i="0" dirty="0"/>
                        <a:t>无</a:t>
                      </a:r>
                      <a:endParaRPr lang="en-US" altLang="zh-CN" sz="1600" i="0" dirty="0"/>
                    </a:p>
                  </a:txBody>
                  <a:tcPr anchor="ctr"/>
                </a:tc>
                <a:extLst>
                  <a:ext uri="{0D108BD9-81ED-4DB2-BD59-A6C34878D82A}">
                    <a16:rowId xmlns:a16="http://schemas.microsoft.com/office/drawing/2014/main" val="1549155934"/>
                  </a:ext>
                </a:extLst>
              </a:tr>
              <a:tr h="0">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600" i="1" dirty="0"/>
                    </a:p>
                  </a:txBody>
                  <a:tcPr anchor="ctr">
                    <a:solidFill>
                      <a:srgbClr val="4F81BD"/>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1" dirty="0">
                          <a:solidFill>
                            <a:schemeClr val="tx1"/>
                          </a:solidFill>
                        </a:rPr>
                        <a:t>Lightweight Route Flooding</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a:t> </a:t>
                      </a:r>
                      <a:r>
                        <a:rPr lang="en-US" altLang="zh-CN" sz="1600" i="1" dirty="0"/>
                        <a:t>(</a:t>
                      </a:r>
                      <a:r>
                        <a:rPr lang="zh-CN" altLang="en-US" sz="1600" i="1" dirty="0"/>
                        <a:t>北邮</a:t>
                      </a:r>
                      <a:r>
                        <a:rPr lang="en-US" altLang="zh-CN" sz="1600" i="1" dirty="0"/>
                        <a:t>, ICC 2022)</a:t>
                      </a:r>
                    </a:p>
                  </a:txBody>
                  <a:tcPr anchor="ctr"/>
                </a:tc>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600" i="1" dirty="0"/>
                    </a:p>
                  </a:txBody>
                  <a:tcPr anchor="ctr"/>
                </a:tc>
                <a:extLst>
                  <a:ext uri="{0D108BD9-81ED-4DB2-BD59-A6C34878D82A}">
                    <a16:rowId xmlns:a16="http://schemas.microsoft.com/office/drawing/2014/main" val="3161625527"/>
                  </a:ext>
                </a:extLst>
              </a:tr>
              <a:tr h="0">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通告</a:t>
                      </a:r>
                      <a:endParaRPr lang="en-US" altLang="zh-CN" sz="1600" b="1" i="0" dirty="0">
                        <a:solidFill>
                          <a:schemeClr val="bg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负载情况</a:t>
                      </a:r>
                      <a:endParaRPr lang="en-US" altLang="zh-CN" sz="1600" b="1" i="0" dirty="0">
                        <a:solidFill>
                          <a:schemeClr val="bg1"/>
                        </a:solidFill>
                      </a:endParaRPr>
                    </a:p>
                  </a:txBody>
                  <a:tcPr vert="eaVert" anchor="ctr">
                    <a:solidFill>
                      <a:srgbClr val="4F81BD"/>
                    </a:solidFill>
                  </a:tcPr>
                </a:tc>
                <a:tc rowSpan="2">
                  <a:txBody>
                    <a:bodyPr/>
                    <a:lstStyle/>
                    <a:p>
                      <a:pPr algn="ctr"/>
                      <a:r>
                        <a:rPr lang="zh-CN" altLang="en-US" dirty="0"/>
                        <a:t>无</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t>Explicit Load Balancing / </a:t>
                      </a:r>
                      <a:r>
                        <a:rPr lang="en-US" altLang="zh-CN" sz="1600" b="1" dirty="0"/>
                        <a:t>ELB</a:t>
                      </a:r>
                      <a:endParaRPr lang="en-US" altLang="zh-CN" sz="16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i="1" dirty="0"/>
                        <a:t>(</a:t>
                      </a:r>
                      <a:r>
                        <a:rPr lang="zh-CN" altLang="en-US" sz="1600" i="1" dirty="0"/>
                        <a:t>日本东北大学</a:t>
                      </a:r>
                      <a:r>
                        <a:rPr lang="en-US" altLang="zh-CN" sz="1600" i="1" dirty="0"/>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i="1" dirty="0"/>
                        <a:t>IEEE/ACM Transactions on Networking 2008)</a:t>
                      </a:r>
                    </a:p>
                  </a:txBody>
                  <a:tcPr anchor="ctr"/>
                </a:tc>
                <a:extLst>
                  <a:ext uri="{0D108BD9-81ED-4DB2-BD59-A6C34878D82A}">
                    <a16:rowId xmlns:a16="http://schemas.microsoft.com/office/drawing/2014/main" val="3240870701"/>
                  </a:ext>
                </a:extLst>
              </a:tr>
              <a:tr h="0">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缓存队列长度</a:t>
                      </a:r>
                      <a:endParaRPr lang="en-US" altLang="zh-CN" sz="1600" b="1" i="0" dirty="0">
                        <a:solidFill>
                          <a:schemeClr val="bg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变化时通告</a:t>
                      </a:r>
                      <a:endParaRPr lang="en-US" altLang="zh-CN" sz="1600" b="1" i="0" dirty="0">
                        <a:solidFill>
                          <a:schemeClr val="bg1"/>
                        </a:solidFill>
                      </a:endParaRPr>
                    </a:p>
                  </a:txBody>
                  <a:tcPr vert="eaVert" anchor="ctr">
                    <a:solidFill>
                      <a:srgbClr val="4F81BD"/>
                    </a:solidFill>
                  </a:tcPr>
                </a:tc>
                <a:tc vMerge="1">
                  <a:txBody>
                    <a:bodyPr/>
                    <a:lstStyle/>
                    <a:p>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a:t>基于邻居卫星负载状态的分布式路由算法 </a:t>
                      </a:r>
                      <a:r>
                        <a:rPr lang="en-US" altLang="zh-CN" sz="1600" dirty="0"/>
                        <a:t>/ </a:t>
                      </a:r>
                      <a:r>
                        <a:rPr lang="en-US" altLang="zh-CN" sz="1600" b="1" dirty="0"/>
                        <a:t>DRNL</a:t>
                      </a:r>
                      <a:endParaRPr lang="en-US" altLang="zh-CN" sz="16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i="1" dirty="0"/>
                        <a:t>(</a:t>
                      </a:r>
                      <a:r>
                        <a:rPr lang="zh-CN" altLang="en-US" sz="1600" i="1" dirty="0"/>
                        <a:t>哈工大</a:t>
                      </a:r>
                      <a:r>
                        <a:rPr lang="en-US" altLang="zh-CN" sz="1600" i="1" dirty="0"/>
                        <a:t>,</a:t>
                      </a:r>
                      <a:r>
                        <a:rPr lang="zh-CN" altLang="en-US" sz="1600" i="1" dirty="0"/>
                        <a:t> 通信学报 </a:t>
                      </a:r>
                      <a:r>
                        <a:rPr lang="en-US" altLang="zh-CN" sz="1600" i="1" dirty="0"/>
                        <a:t>2021)</a:t>
                      </a:r>
                    </a:p>
                  </a:txBody>
                  <a:tcPr anchor="ctr"/>
                </a:tc>
                <a:extLst>
                  <a:ext uri="{0D108BD9-81ED-4DB2-BD59-A6C34878D82A}">
                    <a16:rowId xmlns:a16="http://schemas.microsoft.com/office/drawing/2014/main" val="3348368325"/>
                  </a:ext>
                </a:extLst>
              </a:tr>
              <a:tr h="107166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主动探测而非通告</a:t>
                      </a:r>
                      <a:endParaRPr lang="en-US" altLang="zh-CN" sz="1600" b="1" i="0" dirty="0">
                        <a:solidFill>
                          <a:schemeClr val="bg1"/>
                        </a:solidFill>
                      </a:endParaRPr>
                    </a:p>
                  </a:txBody>
                  <a:tcPr vert="eaVert" anchor="ctr">
                    <a:solidFill>
                      <a:srgbClr val="4F81BD"/>
                    </a:solidFill>
                  </a:tcPr>
                </a:tc>
                <a:tc>
                  <a:txBody>
                    <a:bodyPr/>
                    <a:lstStyle/>
                    <a:p>
                      <a:pPr algn="ctr"/>
                      <a:r>
                        <a:rPr lang="zh-CN" altLang="en-US" dirty="0"/>
                        <a:t>无</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t>Agent-based load balancing routing / </a:t>
                      </a:r>
                      <a:r>
                        <a:rPr lang="en-US" altLang="zh-CN" sz="1600" b="1" dirty="0"/>
                        <a:t>ALBR</a:t>
                      </a:r>
                      <a:r>
                        <a:rPr lang="en-US" altLang="zh-CN" sz="1600" dirty="0"/>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i="1" dirty="0"/>
                        <a:t>(</a:t>
                      </a:r>
                      <a:r>
                        <a:rPr lang="zh-CN" altLang="en-US" sz="1600" i="1" dirty="0"/>
                        <a:t>重邮</a:t>
                      </a:r>
                      <a:r>
                        <a:rPr lang="en-US" altLang="zh-CN" sz="1600" i="1" dirty="0"/>
                        <a:t>, Computer Networks 2010)</a:t>
                      </a:r>
                    </a:p>
                  </a:txBody>
                  <a:tcPr anchor="ctr"/>
                </a:tc>
                <a:extLst>
                  <a:ext uri="{0D108BD9-81ED-4DB2-BD59-A6C34878D82A}">
                    <a16:rowId xmlns:a16="http://schemas.microsoft.com/office/drawing/2014/main" val="4262498530"/>
                  </a:ext>
                </a:extLst>
              </a:tr>
            </a:tbl>
          </a:graphicData>
        </a:graphic>
      </p:graphicFrame>
    </p:spTree>
    <p:extLst>
      <p:ext uri="{BB962C8B-B14F-4D97-AF65-F5344CB8AC3E}">
        <p14:creationId xmlns:p14="http://schemas.microsoft.com/office/powerpoint/2010/main" val="273263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4E8AB-CD1E-4D3E-B4BC-0194CC3BE119}"/>
              </a:ext>
            </a:extLst>
          </p:cNvPr>
          <p:cNvSpPr>
            <a:spLocks noGrp="1"/>
          </p:cNvSpPr>
          <p:nvPr>
            <p:ph type="title"/>
          </p:nvPr>
        </p:nvSpPr>
        <p:spPr/>
        <p:txBody>
          <a:bodyPr/>
          <a:lstStyle/>
          <a:p>
            <a:r>
              <a:rPr lang="zh-CN" altLang="en-US" dirty="0"/>
              <a:t>主动探测</a:t>
            </a:r>
            <a:r>
              <a:rPr lang="en-US" altLang="zh-CN" dirty="0"/>
              <a:t>: ALBR (1/5)</a:t>
            </a:r>
            <a:endParaRPr lang="zh-CN" altLang="en-US" dirty="0"/>
          </a:p>
        </p:txBody>
      </p:sp>
      <p:sp>
        <p:nvSpPr>
          <p:cNvPr id="3" name="内容占位符 2">
            <a:extLst>
              <a:ext uri="{FF2B5EF4-FFF2-40B4-BE49-F238E27FC236}">
                <a16:creationId xmlns:a16="http://schemas.microsoft.com/office/drawing/2014/main" id="{A1604579-D1DC-446F-8C5D-67B78590711B}"/>
              </a:ext>
            </a:extLst>
          </p:cNvPr>
          <p:cNvSpPr>
            <a:spLocks noGrp="1"/>
          </p:cNvSpPr>
          <p:nvPr>
            <p:ph idx="1"/>
          </p:nvPr>
        </p:nvSpPr>
        <p:spPr>
          <a:xfrm>
            <a:off x="251670" y="864337"/>
            <a:ext cx="8640660" cy="6225780"/>
          </a:xfrm>
        </p:spPr>
        <p:txBody>
          <a:bodyPr>
            <a:normAutofit/>
          </a:bodyPr>
          <a:lstStyle/>
          <a:p>
            <a:r>
              <a:rPr lang="zh-CN" altLang="en-US" dirty="0"/>
              <a:t>核心思想：每颗卫星独立探测</a:t>
            </a:r>
            <a:endParaRPr lang="en-US" altLang="zh-CN" dirty="0"/>
          </a:p>
          <a:p>
            <a:pPr lvl="1"/>
            <a:r>
              <a:rPr lang="zh-CN" altLang="en-US" dirty="0"/>
              <a:t>探测内容：全网链路状态与负载信息</a:t>
            </a:r>
            <a:endParaRPr lang="en-US" altLang="zh-CN" dirty="0"/>
          </a:p>
          <a:p>
            <a:pPr lvl="1"/>
            <a:r>
              <a:rPr lang="zh-CN" altLang="en-US" dirty="0"/>
              <a:t>探测方式：基于代理</a:t>
            </a:r>
            <a:endParaRPr lang="en-US" altLang="zh-CN" dirty="0"/>
          </a:p>
          <a:p>
            <a:pPr lvl="2"/>
            <a:r>
              <a:rPr lang="zh-CN" altLang="en-US" b="1" dirty="0"/>
              <a:t>动态代理</a:t>
            </a:r>
            <a:r>
              <a:rPr lang="zh-CN" altLang="en-US" dirty="0"/>
              <a:t>：实际上就是卫星发出的一种特殊的“探查”报文</a:t>
            </a:r>
            <a:endParaRPr lang="en-US" altLang="zh-CN" dirty="0"/>
          </a:p>
          <a:p>
            <a:pPr lvl="3"/>
            <a:r>
              <a:rPr lang="zh-CN" altLang="en-US" dirty="0"/>
              <a:t>移动方式：从某卫星出发，在卫星之间迁移，最终回到该卫星</a:t>
            </a:r>
            <a:endParaRPr lang="en-US" altLang="zh-CN" dirty="0"/>
          </a:p>
          <a:p>
            <a:pPr lvl="3"/>
            <a:r>
              <a:rPr lang="zh-CN" altLang="en-US" dirty="0"/>
              <a:t>收集沿途卫星的经纬度信息、链路花费信息</a:t>
            </a:r>
            <a:r>
              <a:rPr lang="en-US" altLang="zh-CN" dirty="0"/>
              <a:t>......</a:t>
            </a:r>
          </a:p>
          <a:p>
            <a:pPr lvl="3"/>
            <a:r>
              <a:rPr lang="zh-CN" altLang="en-US" dirty="0"/>
              <a:t>目的：收集全局信息</a:t>
            </a:r>
            <a:endParaRPr lang="en-US" altLang="zh-CN" dirty="0"/>
          </a:p>
          <a:p>
            <a:pPr lvl="2"/>
            <a:r>
              <a:rPr lang="zh-CN" altLang="en-US" b="1" dirty="0"/>
              <a:t>静态代理</a:t>
            </a:r>
            <a:r>
              <a:rPr lang="en-US" altLang="zh-CN" dirty="0"/>
              <a:t>: </a:t>
            </a:r>
            <a:r>
              <a:rPr lang="zh-CN" altLang="en-US" dirty="0"/>
              <a:t>卫星上运行的程序</a:t>
            </a:r>
            <a:r>
              <a:rPr lang="en-US" altLang="zh-CN" dirty="0"/>
              <a:t>, </a:t>
            </a:r>
            <a:r>
              <a:rPr lang="zh-CN" altLang="en-US" dirty="0"/>
              <a:t>负责计算链路花费</a:t>
            </a:r>
            <a:r>
              <a:rPr lang="en-US" altLang="zh-CN" dirty="0"/>
              <a:t>&amp;</a:t>
            </a:r>
            <a:r>
              <a:rPr lang="zh-CN" altLang="en-US" dirty="0"/>
              <a:t>更新路由表项</a:t>
            </a:r>
            <a:endParaRPr lang="en-US" altLang="zh-CN" dirty="0"/>
          </a:p>
          <a:p>
            <a:pPr lvl="1"/>
            <a:r>
              <a:rPr lang="zh-CN" altLang="en-US" dirty="0"/>
              <a:t>发起探测的时机：静态代理每隔固定时间段发送动态代理</a:t>
            </a:r>
            <a:endParaRPr lang="en-US" altLang="zh-CN" dirty="0"/>
          </a:p>
        </p:txBody>
      </p:sp>
      <p:sp>
        <p:nvSpPr>
          <p:cNvPr id="4" name="灯片编号占位符 3">
            <a:extLst>
              <a:ext uri="{FF2B5EF4-FFF2-40B4-BE49-F238E27FC236}">
                <a16:creationId xmlns:a16="http://schemas.microsoft.com/office/drawing/2014/main" id="{B4000A13-2F74-42D7-A428-8CDC3A0D8F86}"/>
              </a:ext>
            </a:extLst>
          </p:cNvPr>
          <p:cNvSpPr>
            <a:spLocks noGrp="1"/>
          </p:cNvSpPr>
          <p:nvPr>
            <p:ph type="sldNum" sz="quarter" idx="12"/>
          </p:nvPr>
        </p:nvSpPr>
        <p:spPr/>
        <p:txBody>
          <a:bodyPr/>
          <a:lstStyle/>
          <a:p>
            <a:fld id="{0A699C53-0D35-476E-B857-40C860CE2876}" type="slidenum">
              <a:rPr lang="zh-CN" altLang="en-US" smtClean="0"/>
              <a:t>20</a:t>
            </a:fld>
            <a:endParaRPr lang="zh-CN" altLang="en-US"/>
          </a:p>
        </p:txBody>
      </p:sp>
    </p:spTree>
    <p:extLst>
      <p:ext uri="{BB962C8B-B14F-4D97-AF65-F5344CB8AC3E}">
        <p14:creationId xmlns:p14="http://schemas.microsoft.com/office/powerpoint/2010/main" val="390601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FBF27-914D-4D59-9189-EDFF12E23894}"/>
              </a:ext>
            </a:extLst>
          </p:cNvPr>
          <p:cNvSpPr>
            <a:spLocks noGrp="1"/>
          </p:cNvSpPr>
          <p:nvPr>
            <p:ph type="title"/>
          </p:nvPr>
        </p:nvSpPr>
        <p:spPr/>
        <p:txBody>
          <a:bodyPr/>
          <a:lstStyle/>
          <a:p>
            <a:r>
              <a:rPr lang="zh-CN" altLang="en-US" dirty="0"/>
              <a:t>主动探测</a:t>
            </a:r>
            <a:r>
              <a:rPr lang="en-US" altLang="zh-CN" dirty="0"/>
              <a:t>: ALBR (2/5)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A9AEB70-1837-4F9D-BB78-6DF14A875823}"/>
                  </a:ext>
                </a:extLst>
              </p:cNvPr>
              <p:cNvSpPr>
                <a:spLocks noGrp="1"/>
              </p:cNvSpPr>
              <p:nvPr>
                <p:ph idx="1"/>
              </p:nvPr>
            </p:nvSpPr>
            <p:spPr/>
            <p:txBody>
              <a:bodyPr/>
              <a:lstStyle/>
              <a:p>
                <a:r>
                  <a:rPr lang="zh-CN" altLang="en-US" dirty="0"/>
                  <a:t>定义时刻</a:t>
                </a:r>
                <a14:m>
                  <m:oMath xmlns:m="http://schemas.openxmlformats.org/officeDocument/2006/math">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𝑡</m:t>
                    </m:r>
                  </m:oMath>
                </a14:m>
                <a:r>
                  <a:rPr lang="zh-CN" altLang="en-US" dirty="0"/>
                  <a:t>某链路的花费</a:t>
                </a:r>
                <a:endParaRPr lang="en-US" altLang="zh-CN" dirty="0"/>
              </a:p>
              <a:p>
                <a:pPr lvl="1"/>
                <a:r>
                  <a:rPr lang="zh-CN" altLang="en-US" dirty="0"/>
                  <a:t>链路花费由卫星上的静态代理计算，考虑了流量均衡</a:t>
                </a:r>
                <a:endParaRPr lang="en-US" altLang="zh-CN" dirty="0"/>
              </a:p>
              <a:p>
                <a:pPr lvl="1"/>
                <a14:m>
                  <m:oMath xmlns:m="http://schemas.openxmlformats.org/officeDocument/2006/math">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𝐼𝑆</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𝑐𝑜𝑠𝑡</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𝑃𝐷</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𝑄𝐷</m:t>
                    </m:r>
                  </m:oMath>
                </a14:m>
                <a:endParaRPr lang="en-US" altLang="zh-CN" dirty="0"/>
              </a:p>
              <a:p>
                <a:pPr lvl="2"/>
                <a14:m>
                  <m:oMath xmlns:m="http://schemas.openxmlformats.org/officeDocument/2006/math">
                    <m: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𝑃𝐷</m:t>
                    </m:r>
                  </m:oMath>
                </a14:m>
                <a:r>
                  <a:rPr lang="en-US" altLang="zh-CN" dirty="0"/>
                  <a:t>: </a:t>
                </a:r>
                <a:r>
                  <a:rPr lang="zh-CN" altLang="en-US" dirty="0"/>
                  <a:t>传播时延 </a:t>
                </a:r>
                <a:r>
                  <a:rPr lang="en-US" altLang="zh-CN" dirty="0"/>
                  <a:t>(</a:t>
                </a:r>
                <a:r>
                  <a:rPr lang="zh-CN" altLang="en-US" dirty="0"/>
                  <a:t>可估计</a:t>
                </a:r>
                <a:r>
                  <a:rPr lang="en-US" altLang="zh-CN" dirty="0"/>
                  <a:t>)          </a:t>
                </a:r>
                <a14:m>
                  <m:oMath xmlns:m="http://schemas.openxmlformats.org/officeDocument/2006/math">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𝑄𝐷</m:t>
                    </m:r>
                  </m:oMath>
                </a14:m>
                <a:r>
                  <a:rPr lang="en-US" altLang="zh-CN" dirty="0"/>
                  <a:t>: </a:t>
                </a:r>
                <a:r>
                  <a:rPr lang="zh-CN" altLang="en-US" b="1" dirty="0"/>
                  <a:t>排队时延 </a:t>
                </a:r>
                <a:r>
                  <a:rPr lang="en-US" altLang="zh-CN" b="1" dirty="0"/>
                  <a:t>(</a:t>
                </a:r>
                <a:r>
                  <a:rPr lang="zh-CN" altLang="en-US" b="1" dirty="0"/>
                  <a:t>需实时计算</a:t>
                </a:r>
                <a:r>
                  <a:rPr lang="en-US" altLang="zh-CN" b="1" dirty="0"/>
                  <a:t>)</a:t>
                </a:r>
              </a:p>
              <a:p>
                <a:pPr lvl="1"/>
                <a14:m>
                  <m:oMath xmlns:m="http://schemas.openxmlformats.org/officeDocument/2006/math">
                    <m:r>
                      <a:rPr lang="en-US" altLang="zh-CN" sz="2400" i="1" smtClean="0">
                        <a:effectLst/>
                        <a:latin typeface="Cambria Math" panose="02040503050406030204" pitchFamily="18" charset="0"/>
                        <a:ea typeface="等线" panose="02010600030101010101" pitchFamily="2" charset="-122"/>
                        <a:cs typeface="Times New Roman" panose="02020603050405020304" pitchFamily="18" charset="0"/>
                      </a:rPr>
                      <m:t>𝑄𝐷</m:t>
                    </m:r>
                    <m:r>
                      <a:rPr lang="en-US" altLang="zh-CN" sz="24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smtClean="0">
                        <a:effectLst/>
                        <a:latin typeface="Cambria Math" panose="02040503050406030204" pitchFamily="18" charset="0"/>
                        <a:ea typeface="等线" panose="02010600030101010101" pitchFamily="2" charset="-122"/>
                        <a:cs typeface="Times New Roman" panose="02020603050405020304" pitchFamily="18" charset="0"/>
                      </a:rPr>
                      <m:t>𝑁𝑢</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𝑞𝑢𝑒𝑢𝑒</m:t>
                        </m:r>
                      </m:sub>
                    </m:s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𝑎𝑣𝑔</m:t>
                            </m:r>
                          </m:sub>
                        </m:sSub>
                      </m:num>
                      <m:den>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𝐶</m:t>
                        </m:r>
                      </m:den>
                    </m:f>
                  </m:oMath>
                </a14:m>
                <a:endParaRPr lang="en-US" altLang="zh-CN" dirty="0"/>
              </a:p>
              <a:p>
                <a:pPr lvl="2"/>
                <a14:m>
                  <m:oMath xmlns:m="http://schemas.openxmlformats.org/officeDocument/2006/math">
                    <m: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𝑁𝑢</m:t>
                    </m:r>
                    <m:sSub>
                      <m:sSubPr>
                        <m:ctrlPr>
                          <a:rPr lang="zh-CN" altLang="zh-CN"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𝑞𝑢𝑒𝑢𝑒</m:t>
                        </m:r>
                      </m:sub>
                    </m:sSub>
                  </m:oMath>
                </a14:m>
                <a:r>
                  <a:rPr lang="en-US" altLang="zh-CN" dirty="0"/>
                  <a:t>: </a:t>
                </a:r>
                <a:r>
                  <a:rPr lang="zh-CN" altLang="en-US" dirty="0"/>
                  <a:t>队列中平均包的数量</a:t>
                </a:r>
                <a:endParaRPr lang="en-US" altLang="zh-CN" dirty="0"/>
              </a:p>
              <a:p>
                <a:pPr lvl="2"/>
                <a:r>
                  <a:rPr lang="en-US" altLang="zh-CN" dirty="0"/>
                  <a:t>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𝑎𝑣𝑔</m:t>
                        </m:r>
                      </m:sub>
                    </m:sSub>
                  </m:oMath>
                </a14:m>
                <a:r>
                  <a:rPr lang="en-US" altLang="zh-CN" dirty="0"/>
                  <a:t>:  </a:t>
                </a:r>
                <a:r>
                  <a:rPr lang="zh-CN" altLang="en-US" dirty="0"/>
                  <a:t>包的平均大小</a:t>
                </a:r>
                <a:r>
                  <a:rPr lang="en-US" altLang="zh-CN" dirty="0"/>
                  <a:t>       </a:t>
                </a:r>
                <a:r>
                  <a:rPr lang="en-US" altLang="zh-CN" i="1" dirty="0">
                    <a:latin typeface="Cambria Math" panose="02040503050406030204" pitchFamily="18" charset="0"/>
                    <a:ea typeface="Cambria Math" panose="02040503050406030204" pitchFamily="18" charset="0"/>
                  </a:rPr>
                  <a:t>C</a:t>
                </a:r>
                <a:r>
                  <a:rPr lang="en-US" altLang="zh-CN" dirty="0">
                    <a:ea typeface="Cambria Math" panose="02040503050406030204" pitchFamily="18" charset="0"/>
                  </a:rPr>
                  <a:t>: </a:t>
                </a:r>
                <a:r>
                  <a:rPr lang="zh-CN" altLang="en-US" dirty="0">
                    <a:latin typeface="+mn-ea"/>
                    <a:ea typeface="+mn-ea"/>
                  </a:rPr>
                  <a:t>链路容量 </a:t>
                </a:r>
                <a:r>
                  <a:rPr lang="en-US" altLang="zh-CN" dirty="0">
                    <a:latin typeface="+mn-ea"/>
                    <a:ea typeface="+mn-ea"/>
                  </a:rPr>
                  <a:t>(</a:t>
                </a:r>
                <a:r>
                  <a:rPr lang="zh-CN" altLang="en-US" dirty="0">
                    <a:latin typeface="+mn-ea"/>
                    <a:ea typeface="+mn-ea"/>
                  </a:rPr>
                  <a:t>理解为时延带宽积或对包的处理速度</a:t>
                </a:r>
                <a:r>
                  <a:rPr lang="en-US" altLang="zh-CN" dirty="0">
                    <a:latin typeface="+mn-ea"/>
                    <a:ea typeface="+mn-ea"/>
                  </a:rPr>
                  <a:t>)</a:t>
                </a:r>
              </a:p>
              <a:p>
                <a:pPr lvl="1"/>
                <a14:m>
                  <m:oMath xmlns:m="http://schemas.openxmlformats.org/officeDocument/2006/math">
                    <m:r>
                      <a:rPr lang="en-US" altLang="zh-CN" sz="2400" i="1" smtClean="0">
                        <a:effectLst/>
                        <a:latin typeface="Cambria Math" panose="02040503050406030204" pitchFamily="18" charset="0"/>
                        <a:ea typeface="等线" panose="02010600030101010101" pitchFamily="2" charset="-122"/>
                        <a:cs typeface="Times New Roman" panose="02020603050405020304" pitchFamily="18" charset="0"/>
                      </a:rPr>
                      <m:t>𝑁𝑢</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𝑞𝑢𝑒𝑢𝑒</m:t>
                        </m:r>
                      </m:sub>
                    </m:s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𝐼𝑆𝐿</m:t>
                            </m:r>
                          </m:sub>
                        </m:sSub>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𝐼𝑆𝐿</m:t>
                            </m:r>
                          </m:sub>
                        </m:sSub>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m:t>
                        </m:r>
                      </m:den>
                    </m:f>
                  </m:oMath>
                </a14:m>
                <a:endParaRPr lang="en-US" altLang="zh-CN" dirty="0"/>
              </a:p>
              <a:p>
                <a:pPr lvl="2"/>
                <a:r>
                  <a:rPr lang="zh-CN" altLang="en-US" dirty="0">
                    <a:effectLst/>
                    <a:latin typeface="+mn-ea"/>
                    <a:ea typeface="+mn-ea"/>
                  </a:rPr>
                  <a:t>此公式由</a:t>
                </a:r>
                <a:r>
                  <a:rPr lang="en-US" altLang="zh-CN" i="1" dirty="0">
                    <a:latin typeface="Cambria Math" panose="02040503050406030204" pitchFamily="18" charset="0"/>
                    <a:ea typeface="Cambria Math" panose="02040503050406030204" pitchFamily="18" charset="0"/>
                  </a:rPr>
                  <a:t>M/M/1</a:t>
                </a:r>
                <a:r>
                  <a:rPr lang="zh-CN" altLang="en-US" b="1" dirty="0">
                    <a:latin typeface="+mn-ea"/>
                    <a:ea typeface="+mn-ea"/>
                  </a:rPr>
                  <a:t>排队模型</a:t>
                </a:r>
                <a:r>
                  <a:rPr lang="zh-CN" altLang="en-US" dirty="0">
                    <a:latin typeface="+mn-ea"/>
                    <a:ea typeface="+mn-ea"/>
                  </a:rPr>
                  <a:t>得出 </a:t>
                </a:r>
                <a:r>
                  <a:rPr lang="en-US" altLang="zh-CN" dirty="0">
                    <a:latin typeface="+mn-ea"/>
                    <a:ea typeface="+mn-ea"/>
                  </a:rPr>
                  <a:t>(</a:t>
                </a:r>
                <a:r>
                  <a:rPr lang="zh-CN" altLang="en-US" dirty="0">
                    <a:latin typeface="+mn-ea"/>
                    <a:ea typeface="+mn-ea"/>
                  </a:rPr>
                  <a:t>假设包的到达和服务都是泊松过程</a:t>
                </a:r>
                <a:r>
                  <a:rPr lang="en-US" altLang="zh-CN" dirty="0">
                    <a:latin typeface="+mn-ea"/>
                    <a:ea typeface="+mn-ea"/>
                  </a:rPr>
                  <a:t>)</a:t>
                </a:r>
                <a:endParaRPr lang="en-US" altLang="zh-CN" dirty="0">
                  <a:effectLst/>
                  <a:latin typeface="+mn-ea"/>
                  <a:ea typeface="+mn-ea"/>
                </a:endParaRPr>
              </a:p>
              <a:p>
                <a:pPr lvl="2"/>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𝐼𝑆𝐿</m:t>
                        </m:r>
                      </m:sub>
                    </m:sSub>
                    <m:r>
                      <a:rPr lang="en-US" altLang="zh-CN" sz="2000" b="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1" smtClean="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000" b="0" i="1" smtClean="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t>: </a:t>
                </a:r>
                <a:r>
                  <a:rPr lang="zh-CN" altLang="en-US" dirty="0"/>
                  <a:t>当前时刻的平均链路利用率</a:t>
                </a:r>
                <a:r>
                  <a:rPr lang="en-US" altLang="zh-CN" dirty="0"/>
                  <a:t>, </a:t>
                </a:r>
                <a:r>
                  <a:rPr lang="zh-CN" altLang="en-US" dirty="0"/>
                  <a:t>基于遗忘算法计算</a:t>
                </a:r>
                <a:r>
                  <a:rPr lang="en-US" altLang="zh-CN" dirty="0"/>
                  <a:t>, </a:t>
                </a:r>
                <a:r>
                  <a:rPr lang="zh-CN" altLang="en-US" dirty="0"/>
                  <a:t>即</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𝜇</m:t>
                        </m:r>
                      </m:e>
                      <m:sub>
                        <m:r>
                          <a:rPr lang="en-US" altLang="zh-CN" i="1">
                            <a:latin typeface="Cambria Math" panose="02040503050406030204" pitchFamily="18" charset="0"/>
                            <a:cs typeface="Times New Roman" panose="02020603050405020304" pitchFamily="18" charset="0"/>
                          </a:rPr>
                          <m:t>𝐼𝑆𝐿</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oMath>
                </a14:m>
                <a:r>
                  <a:rPr lang="zh-CN" altLang="en-US" dirty="0"/>
                  <a:t>与</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𝜇</m:t>
                        </m:r>
                      </m:e>
                      <m:sub>
                        <m:r>
                          <a:rPr lang="en-US" altLang="zh-CN" i="1">
                            <a:latin typeface="Cambria Math" panose="02040503050406030204" pitchFamily="18" charset="0"/>
                            <a:cs typeface="Times New Roman" panose="02020603050405020304" pitchFamily="18" charset="0"/>
                          </a:rPr>
                          <m:t>𝐼𝑆𝐿</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有关</m:t>
                    </m:r>
                  </m:oMath>
                </a14:m>
                <a:endParaRPr lang="zh-CN" altLang="en-US" dirty="0"/>
              </a:p>
            </p:txBody>
          </p:sp>
        </mc:Choice>
        <mc:Fallback xmlns="">
          <p:sp>
            <p:nvSpPr>
              <p:cNvPr id="3" name="内容占位符 2">
                <a:extLst>
                  <a:ext uri="{FF2B5EF4-FFF2-40B4-BE49-F238E27FC236}">
                    <a16:creationId xmlns:a16="http://schemas.microsoft.com/office/drawing/2014/main" id="{2A9AEB70-1837-4F9D-BB78-6DF14A875823}"/>
                  </a:ext>
                </a:extLst>
              </p:cNvPr>
              <p:cNvSpPr>
                <a:spLocks noGrp="1" noRot="1" noChangeAspect="1" noMove="1" noResize="1" noEditPoints="1" noAdjustHandles="1" noChangeArrowheads="1" noChangeShapeType="1" noTextEdit="1"/>
              </p:cNvSpPr>
              <p:nvPr>
                <p:ph idx="1"/>
              </p:nvPr>
            </p:nvSpPr>
            <p:spPr>
              <a:blipFill>
                <a:blip r:embed="rId3"/>
                <a:stretch>
                  <a:fillRect l="-1199" t="-1293" r="-21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6A50E54-8E78-4BAA-A29A-F32A5E047D36}"/>
              </a:ext>
            </a:extLst>
          </p:cNvPr>
          <p:cNvSpPr>
            <a:spLocks noGrp="1"/>
          </p:cNvSpPr>
          <p:nvPr>
            <p:ph type="sldNum" sz="quarter" idx="12"/>
          </p:nvPr>
        </p:nvSpPr>
        <p:spPr/>
        <p:txBody>
          <a:bodyPr/>
          <a:lstStyle/>
          <a:p>
            <a:fld id="{0A699C53-0D35-476E-B857-40C860CE2876}" type="slidenum">
              <a:rPr lang="zh-CN" altLang="en-US" smtClean="0"/>
              <a:t>21</a:t>
            </a:fld>
            <a:endParaRPr lang="zh-CN" altLang="en-US"/>
          </a:p>
        </p:txBody>
      </p:sp>
    </p:spTree>
    <p:extLst>
      <p:ext uri="{BB962C8B-B14F-4D97-AF65-F5344CB8AC3E}">
        <p14:creationId xmlns:p14="http://schemas.microsoft.com/office/powerpoint/2010/main" val="197974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4ADCF-93A6-4505-AB25-A9ACD59D0752}"/>
              </a:ext>
            </a:extLst>
          </p:cNvPr>
          <p:cNvSpPr>
            <a:spLocks noGrp="1"/>
          </p:cNvSpPr>
          <p:nvPr>
            <p:ph type="title"/>
          </p:nvPr>
        </p:nvSpPr>
        <p:spPr/>
        <p:txBody>
          <a:bodyPr/>
          <a:lstStyle/>
          <a:p>
            <a:r>
              <a:rPr lang="zh-CN" altLang="en-US" dirty="0"/>
              <a:t>无需全局路由收敛</a:t>
            </a:r>
            <a:r>
              <a:rPr lang="en-US" altLang="zh-CN" dirty="0"/>
              <a:t>: ALBR (3/5)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08A6DC-8AE4-494D-B18B-5871EB051066}"/>
                  </a:ext>
                </a:extLst>
              </p:cNvPr>
              <p:cNvSpPr>
                <a:spLocks noGrp="1"/>
              </p:cNvSpPr>
              <p:nvPr>
                <p:ph idx="1"/>
              </p:nvPr>
            </p:nvSpPr>
            <p:spPr/>
            <p:txBody>
              <a:bodyPr/>
              <a:lstStyle/>
              <a:p>
                <a:r>
                  <a:rPr lang="zh-CN" altLang="en-US" dirty="0"/>
                  <a:t>定义整条路径的花费</a:t>
                </a:r>
                <a:endParaRPr lang="en-US" altLang="zh-CN" dirty="0"/>
              </a:p>
              <a:p>
                <a:pPr lvl="1"/>
                <a:r>
                  <a:rPr lang="zh-CN" altLang="en-US" dirty="0"/>
                  <a:t>路径花费由途径的链路的花费组成</a:t>
                </a:r>
                <a:endParaRPr lang="en-US" altLang="zh-CN" dirty="0"/>
              </a:p>
              <a:p>
                <a:pPr lvl="1"/>
                <a:r>
                  <a:rPr lang="zh-CN" altLang="en-US" sz="2400" dirty="0">
                    <a:effectLst/>
                    <a:ea typeface="等线" panose="02010600030101010101" pitchFamily="2" charset="-122"/>
                    <a:cs typeface="Times New Roman" panose="02020603050405020304" pitchFamily="18" charset="0"/>
                  </a:rPr>
                  <a:t>对路径</a:t>
                </a:r>
                <a14:m>
                  <m:oMath xmlns:m="http://schemas.openxmlformats.org/officeDocument/2006/math">
                    <m:r>
                      <a:rPr lang="en-US" altLang="zh-CN" sz="2400" i="1" smtClean="0">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2400" i="1"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𝑑</m:t>
                    </m:r>
                  </m:oMath>
                </a14:m>
                <a:r>
                  <a:rPr lang="en-US" altLang="zh-CN" dirty="0"/>
                  <a:t>,</a:t>
                </a:r>
              </a:p>
              <a:p>
                <a:pPr lvl="2"/>
                <a14:m>
                  <m:oMath xmlns:m="http://schemas.openxmlformats.org/officeDocument/2006/math">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𝑃𝑎𝑡h𝑐𝑜𝑠</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𝑑</m:t>
                        </m:r>
                      </m:sub>
                      <m:sup>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1</m:t>
                            </m:r>
                          </m:sub>
                        </m:sSub>
                      </m:sup>
                    </m:sSubSup>
                    <m:d>
                      <m:dPr>
                        <m:ctrlPr>
                          <a:rPr lang="en-US" altLang="zh-CN"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d>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𝐼𝑆𝐿𝑐𝑜𝑠</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1</m:t>
                            </m:r>
                          </m:sub>
                        </m:sSub>
                      </m:sub>
                    </m:sSub>
                    <m:d>
                      <m:dPr>
                        <m:ctrlPr>
                          <a:rPr lang="en-US" altLang="zh-CN"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d>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i="1">
                            <a:effectLst/>
                            <a:latin typeface="Cambria Math" panose="02040503050406030204" pitchFamily="18" charset="0"/>
                            <a:ea typeface="Cambria Math" panose="02040503050406030204" pitchFamily="18" charset="0"/>
                          </a:rPr>
                        </m:ctrlPr>
                      </m:naryPr>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−1</m:t>
                        </m:r>
                      </m:sup>
                      <m:e>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𝜆</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𝐼𝑆𝐿𝑐𝑜𝑠</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+1</m:t>
                                </m:r>
                              </m:sub>
                            </m:sSub>
                          </m:sub>
                        </m:sSub>
                        <m:d>
                          <m:dPr>
                            <m:ctrlPr>
                              <a:rPr lang="en-US" altLang="zh-CN"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d>
                      </m:e>
                    </m:nary>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𝜆</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𝑚</m:t>
                            </m:r>
                          </m:sub>
                        </m:sSub>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𝐼𝑆𝐿𝑐𝑜𝑠</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dirty="0"/>
              </a:p>
              <a:p>
                <a:pPr lvl="2"/>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𝑣</m:t>
                        </m:r>
                      </m:sub>
                    </m:sSub>
                  </m:oMath>
                </a14:m>
                <a:r>
                  <a:rPr lang="en-US" altLang="zh-CN" dirty="0"/>
                  <a:t>: </a:t>
                </a:r>
                <a:r>
                  <a:rPr lang="zh-CN" altLang="en-US" dirty="0"/>
                  <a:t>卫星</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𝑣</m:t>
                    </m:r>
                  </m:oMath>
                </a14:m>
                <a:r>
                  <a:rPr lang="zh-CN" altLang="en-US" dirty="0">
                    <a:latin typeface="+mn-ea"/>
                    <a:ea typeface="+mn-ea"/>
                  </a:rPr>
                  <a:t>纬度低→</a:t>
                </a:r>
                <a:r>
                  <a:rPr lang="en-US" altLang="zh-CN" dirty="0">
                    <a:latin typeface="+mn-ea"/>
                    <a:ea typeface="+mn-ea"/>
                  </a:rPr>
                  <a:t> </a:t>
                </a:r>
                <a:r>
                  <a:rPr lang="zh-CN" altLang="en-US" dirty="0">
                    <a:latin typeface="+mn-ea"/>
                    <a:ea typeface="+mn-ea"/>
                  </a:rPr>
                  <a:t>服务的用户多</a:t>
                </a:r>
                <a:r>
                  <a:rPr lang="en-US" altLang="zh-CN" dirty="0">
                    <a:latin typeface="+mn-ea"/>
                    <a:ea typeface="+mn-ea"/>
                  </a:rPr>
                  <a:t> </a:t>
                </a:r>
                <a:r>
                  <a:rPr lang="zh-CN" altLang="en-US" dirty="0">
                    <a:latin typeface="+mn-ea"/>
                    <a:ea typeface="+mn-ea"/>
                  </a:rPr>
                  <a:t>→</a:t>
                </a:r>
                <a:r>
                  <a:rPr lang="en-US" altLang="zh-CN" dirty="0">
                    <a:latin typeface="+mn-ea"/>
                    <a:ea typeface="+mn-ea"/>
                  </a:rPr>
                  <a:t> </a:t>
                </a:r>
                <a:r>
                  <a:rPr lang="zh-CN" altLang="en-US" dirty="0">
                    <a:latin typeface="+mn-ea"/>
                    <a:ea typeface="+mn-ea"/>
                  </a:rPr>
                  <a:t>流量负载大</a:t>
                </a:r>
                <a:r>
                  <a:rPr lang="en-US" altLang="zh-CN" dirty="0">
                    <a:latin typeface="+mn-ea"/>
                    <a:ea typeface="+mn-ea"/>
                  </a:rPr>
                  <a:t> </a:t>
                </a:r>
                <a:r>
                  <a:rPr lang="zh-CN" altLang="en-US" dirty="0">
                    <a:latin typeface="+mn-ea"/>
                    <a:ea typeface="+mn-ea"/>
                  </a:rPr>
                  <a:t>→ 需要调整</a:t>
                </a:r>
                <a:endParaRPr lang="en-US" altLang="zh-CN" b="1" dirty="0">
                  <a:solidFill>
                    <a:srgbClr val="FF0000"/>
                  </a:solidFill>
                  <a:latin typeface="+mn-ea"/>
                  <a:ea typeface="+mn-ea"/>
                </a:endParaRPr>
              </a:p>
              <a:p>
                <a:pPr marL="1371600" lvl="3"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m>
                        <m:mPr>
                          <m:plcHide m:val="on"/>
                          <m:mcs>
                            <m:mc>
                              <m:mcPr>
                                <m:count m:val="2"/>
                                <m:mcJc m:val="center"/>
                              </m:mcPr>
                            </m:mc>
                          </m:mcs>
                          <m:ctrlPr>
                            <a:rPr lang="zh-CN" altLang="zh-CN" i="1">
                              <a:effectLst/>
                              <a:latin typeface="Cambria Math" panose="02040503050406030204" pitchFamily="18" charset="0"/>
                              <a:ea typeface="Cambria Math" panose="02040503050406030204" pitchFamily="18" charset="0"/>
                            </a:rPr>
                          </m:ctrlPr>
                        </m:mPr>
                        <m:m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e>
                              <m:sup>
                                <m:f>
                                  <m:fPr>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fPr>
                                  <m:num>
                                    <m:d>
                                      <m:dPr>
                                        <m:begChr m:val="|"/>
                                        <m:endChr m:val="|"/>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𝑙𝑎</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sub>
                                        </m:sSub>
                                      </m:e>
                                    </m:d>
                                  </m:num>
                                  <m:den>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90</m:t>
                                    </m:r>
                                  </m:den>
                                </m:f>
                              </m:sup>
                            </m:sSup>
                          </m:e>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0&lt;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𝑙𝑎</m:t>
                            </m:r>
                            <m:sSub>
                              <m:sSubPr>
                                <m:ctrlPr>
                                  <a:rPr lang="zh-CN" altLang="zh-CN" i="1">
                                    <a:effectLst/>
                                    <a:latin typeface="Cambria Math" panose="02040503050406030204" pitchFamily="18" charset="0"/>
                                    <a:ea typeface="Cambria Math" panose="02040503050406030204" pitchFamily="18" charset="0"/>
                                  </a:rPr>
                                </m:ctrlPr>
                              </m:sSubPr>
                              <m:e>
                                <m:r>
                                  <a:rPr lang="en-US" altLang="zh-CN" b="0" i="1" smtClean="0">
                                    <a:effectLst/>
                                    <a:latin typeface="Cambria Math" panose="02040503050406030204" pitchFamily="18" charset="0"/>
                                    <a:ea typeface="Cambria Math" panose="02040503050406030204" pitchFamily="18" charset="0"/>
                                  </a:rPr>
                                  <m:t>𝑡</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&lt;50</m:t>
                            </m:r>
                          </m:e>
                        </m:mr>
                        <m:m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fPr>
                                  <m:num>
                                    <m:d>
                                      <m:dPr>
                                        <m:begChr m:val="|"/>
                                        <m:endChr m:val="|"/>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𝑙𝑎</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sub>
                                        </m:sSub>
                                      </m:e>
                                    </m:d>
                                  </m:num>
                                  <m:den>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90</m:t>
                                    </m:r>
                                  </m:den>
                                </m:f>
                              </m:sup>
                            </m:sSup>
                          </m:e>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𝑜𝑡h𝑒𝑟𝑤𝑖𝑠𝑒</m:t>
                            </m:r>
                          </m:e>
                        </m:mr>
                      </m:m>
                    </m:oMath>
                  </m:oMathPara>
                </a14:m>
                <a:endParaRPr lang="en-US" altLang="zh-CN" dirty="0"/>
              </a:p>
              <a:p>
                <a:pPr lvl="3"/>
                <a:r>
                  <a:rPr lang="zh-CN" altLang="en-US" dirty="0"/>
                  <a:t>在链路花费的基础上进一步考虑了流量均衡</a:t>
                </a:r>
                <a:endParaRPr lang="en-US" altLang="zh-CN" dirty="0"/>
              </a:p>
              <a:p>
                <a:pPr lvl="3"/>
                <a:r>
                  <a:rPr lang="zh-CN" altLang="en-US" b="1" dirty="0">
                    <a:solidFill>
                      <a:srgbClr val="FF0000"/>
                    </a:solidFill>
                  </a:rPr>
                  <a:t>为什么没有</a:t>
                </a:r>
                <a14:m>
                  <m:oMath xmlns:m="http://schemas.openxmlformats.org/officeDocument/2006/math">
                    <m:sSub>
                      <m:sSubPr>
                        <m:ctrlPr>
                          <a:rPr lang="zh-CN" altLang="zh-CN" b="1" i="1" smtClean="0">
                            <a:solidFill>
                              <a:srgbClr val="FF0000"/>
                            </a:solidFill>
                            <a:effectLst/>
                            <a:latin typeface="Cambria Math" panose="02040503050406030204" pitchFamily="18" charset="0"/>
                            <a:ea typeface="Cambria Math" panose="02040503050406030204" pitchFamily="18" charset="0"/>
                          </a:rPr>
                        </m:ctrlPr>
                      </m:sSubPr>
                      <m:e>
                        <m:r>
                          <a:rPr lang="en-US" altLang="zh-CN" b="1"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𝝀</m:t>
                        </m:r>
                      </m:e>
                      <m:sub>
                        <m:sSub>
                          <m:sSubPr>
                            <m:ctrlPr>
                              <a:rPr lang="zh-CN" altLang="zh-CN" b="1" i="1">
                                <a:solidFill>
                                  <a:srgbClr val="FF0000"/>
                                </a:solidFill>
                                <a:effectLst/>
                                <a:latin typeface="Cambria Math" panose="02040503050406030204" pitchFamily="18" charset="0"/>
                                <a:ea typeface="Cambria Math" panose="02040503050406030204" pitchFamily="18" charset="0"/>
                              </a:rPr>
                            </m:ctrlPr>
                          </m:sSubPr>
                          <m:e>
                            <m:r>
                              <a:rPr lang="en-US" altLang="zh-CN" b="1" i="1">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𝒗</m:t>
                            </m:r>
                          </m:e>
                          <m:sub>
                            <m:r>
                              <a:rPr lang="en-US" altLang="zh-CN" b="1" i="1" smtClean="0">
                                <a:solidFill>
                                  <a:srgbClr val="FF0000"/>
                                </a:solidFill>
                                <a:effectLst/>
                                <a:latin typeface="Cambria Math" panose="02040503050406030204" pitchFamily="18" charset="0"/>
                                <a:ea typeface="等线" panose="02010600030101010101" pitchFamily="2" charset="-122"/>
                                <a:cs typeface="Times New Roman" panose="02020603050405020304" pitchFamily="18" charset="0"/>
                              </a:rPr>
                              <m:t>𝟏</m:t>
                            </m:r>
                          </m:sub>
                        </m:sSub>
                      </m:sub>
                    </m:sSub>
                  </m:oMath>
                </a14:m>
                <a:r>
                  <a:rPr lang="en-US" altLang="zh-CN" b="1" dirty="0">
                    <a:solidFill>
                      <a:srgbClr val="FF0000"/>
                    </a:solidFill>
                  </a:rPr>
                  <a:t>?</a:t>
                </a:r>
              </a:p>
              <a:p>
                <a:pPr lvl="1"/>
                <a:endParaRPr lang="zh-CN" altLang="en-US" dirty="0"/>
              </a:p>
            </p:txBody>
          </p:sp>
        </mc:Choice>
        <mc:Fallback xmlns="">
          <p:sp>
            <p:nvSpPr>
              <p:cNvPr id="3" name="内容占位符 2">
                <a:extLst>
                  <a:ext uri="{FF2B5EF4-FFF2-40B4-BE49-F238E27FC236}">
                    <a16:creationId xmlns:a16="http://schemas.microsoft.com/office/drawing/2014/main" id="{8608A6DC-8AE4-494D-B18B-5871EB051066}"/>
                  </a:ext>
                </a:extLst>
              </p:cNvPr>
              <p:cNvSpPr>
                <a:spLocks noGrp="1" noRot="1" noChangeAspect="1" noMove="1" noResize="1" noEditPoints="1" noAdjustHandles="1" noChangeArrowheads="1" noChangeShapeType="1" noTextEdit="1"/>
              </p:cNvSpPr>
              <p:nvPr>
                <p:ph idx="1"/>
              </p:nvPr>
            </p:nvSpPr>
            <p:spPr>
              <a:blipFill>
                <a:blip r:embed="rId2"/>
                <a:stretch>
                  <a:fillRect l="-1199" t="-14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81E62A2-98A1-4380-BFEA-0F46A9F2CFA9}"/>
              </a:ext>
            </a:extLst>
          </p:cNvPr>
          <p:cNvSpPr>
            <a:spLocks noGrp="1"/>
          </p:cNvSpPr>
          <p:nvPr>
            <p:ph type="sldNum" sz="quarter" idx="12"/>
          </p:nvPr>
        </p:nvSpPr>
        <p:spPr/>
        <p:txBody>
          <a:bodyPr/>
          <a:lstStyle/>
          <a:p>
            <a:fld id="{0A699C53-0D35-476E-B857-40C860CE2876}" type="slidenum">
              <a:rPr lang="zh-CN" altLang="en-US" smtClean="0"/>
              <a:t>22</a:t>
            </a:fld>
            <a:endParaRPr lang="zh-CN" altLang="en-US"/>
          </a:p>
        </p:txBody>
      </p:sp>
    </p:spTree>
    <p:extLst>
      <p:ext uri="{BB962C8B-B14F-4D97-AF65-F5344CB8AC3E}">
        <p14:creationId xmlns:p14="http://schemas.microsoft.com/office/powerpoint/2010/main" val="136042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25847-281B-4906-8338-085685E01435}"/>
              </a:ext>
            </a:extLst>
          </p:cNvPr>
          <p:cNvSpPr>
            <a:spLocks noGrp="1"/>
          </p:cNvSpPr>
          <p:nvPr>
            <p:ph type="title"/>
          </p:nvPr>
        </p:nvSpPr>
        <p:spPr/>
        <p:txBody>
          <a:bodyPr/>
          <a:lstStyle/>
          <a:p>
            <a:r>
              <a:rPr lang="zh-CN" altLang="en-US" dirty="0"/>
              <a:t>无需全局路由收敛</a:t>
            </a:r>
            <a:r>
              <a:rPr lang="en-US" altLang="zh-CN" dirty="0"/>
              <a:t>: ALBR (4/5)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9916C7-D1E3-4FB3-8E27-DA4841C29B43}"/>
                  </a:ext>
                </a:extLst>
              </p:cNvPr>
              <p:cNvSpPr>
                <a:spLocks noGrp="1"/>
              </p:cNvSpPr>
              <p:nvPr>
                <p:ph idx="1"/>
              </p:nvPr>
            </p:nvSpPr>
            <p:spPr/>
            <p:txBody>
              <a:bodyPr/>
              <a:lstStyle/>
              <a:p>
                <a:r>
                  <a:rPr lang="zh-CN" altLang="en-US" dirty="0"/>
                  <a:t>开始探测</a:t>
                </a:r>
                <a:endParaRPr lang="en-US" altLang="zh-CN" dirty="0"/>
              </a:p>
              <a:p>
                <a:pPr lvl="1"/>
                <a:r>
                  <a:rPr lang="zh-CN" altLang="en-US" dirty="0"/>
                  <a:t>每颗卫星</a:t>
                </a:r>
                <a:r>
                  <a:rPr lang="en-US" altLang="zh-CN" i="1" dirty="0">
                    <a:latin typeface="Cambria Math" panose="02040503050406030204" pitchFamily="18" charset="0"/>
                    <a:ea typeface="Cambria Math" panose="02040503050406030204" pitchFamily="18" charset="0"/>
                  </a:rPr>
                  <a:t>s, </a:t>
                </a:r>
                <a:r>
                  <a:rPr lang="zh-CN" altLang="en-US" dirty="0"/>
                  <a:t>每隔固定的时间间隔启动一个</a:t>
                </a:r>
                <a:r>
                  <a:rPr lang="zh-CN" altLang="en-US" b="1" dirty="0"/>
                  <a:t>前向的移动代理</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𝑑</m:t>
                        </m:r>
                      </m:sub>
                    </m:sSub>
                  </m:oMath>
                </a14:m>
                <a:endParaRPr lang="en-US" altLang="zh-CN" b="1" dirty="0"/>
              </a:p>
              <a:p>
                <a:pPr lvl="2"/>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cs typeface="Times New Roman" panose="02020603050405020304" pitchFamily="18" charset="0"/>
                          </a:rPr>
                          <m:t>𝐹</m:t>
                        </m:r>
                      </m:e>
                      <m:sub>
                        <m:r>
                          <a:rPr lang="en-US" altLang="zh-CN" i="1">
                            <a:effectLst/>
                            <a:latin typeface="Cambria Math" panose="02040503050406030204" pitchFamily="18" charset="0"/>
                            <a:cs typeface="Times New Roman" panose="02020603050405020304" pitchFamily="18" charset="0"/>
                          </a:rPr>
                          <m:t>𝑠</m:t>
                        </m:r>
                        <m:r>
                          <a:rPr lang="en-US" altLang="zh-CN" i="1">
                            <a:effectLst/>
                            <a:latin typeface="Cambria Math" panose="02040503050406030204" pitchFamily="18" charset="0"/>
                            <a:cs typeface="Times New Roman" panose="02020603050405020304" pitchFamily="18" charset="0"/>
                          </a:rPr>
                          <m:t>→</m:t>
                        </m:r>
                        <m:r>
                          <a:rPr lang="en-US" altLang="zh-CN" i="1">
                            <a:effectLst/>
                            <a:latin typeface="Cambria Math" panose="02040503050406030204" pitchFamily="18" charset="0"/>
                            <a:cs typeface="Times New Roman" panose="02020603050405020304" pitchFamily="18" charset="0"/>
                          </a:rPr>
                          <m:t>𝑑</m:t>
                        </m:r>
                      </m:sub>
                    </m:s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dirty="0"/>
                  <a:t> </a:t>
                </a:r>
                <a:r>
                  <a:rPr lang="zh-CN" altLang="en-US" dirty="0"/>
                  <a:t>有最大跳数限制</a:t>
                </a:r>
                <a:r>
                  <a:rPr lang="en-US" altLang="zh-CN" dirty="0"/>
                  <a:t>, </a:t>
                </a:r>
                <a:r>
                  <a:rPr lang="zh-CN" altLang="en-US" dirty="0"/>
                  <a:t>目的地</a:t>
                </a:r>
                <a:r>
                  <a:rPr lang="en-US" altLang="zh-CN" i="1" dirty="0">
                    <a:latin typeface="Cambria Math" panose="02040503050406030204" pitchFamily="18" charset="0"/>
                    <a:ea typeface="Cambria Math" panose="02040503050406030204" pitchFamily="18" charset="0"/>
                  </a:rPr>
                  <a:t>d </a:t>
                </a:r>
                <a:r>
                  <a:rPr lang="zh-CN" altLang="en-US" dirty="0">
                    <a:latin typeface="+mn-ea"/>
                    <a:ea typeface="+mn-ea"/>
                  </a:rPr>
                  <a:t>随机选择</a:t>
                </a:r>
                <a:endParaRPr lang="en-US" altLang="zh-CN" dirty="0">
                  <a:latin typeface="+mn-ea"/>
                  <a:ea typeface="+mn-ea"/>
                </a:endParaRPr>
              </a:p>
              <a:p>
                <a:pPr lvl="2"/>
                <a:r>
                  <a:rPr lang="zh-CN" altLang="en-US" dirty="0">
                    <a:latin typeface="+mn-ea"/>
                    <a:ea typeface="+mn-ea"/>
                  </a:rPr>
                  <a:t>前向代理的目的</a:t>
                </a:r>
                <a:r>
                  <a:rPr lang="en-US" altLang="zh-CN" dirty="0">
                    <a:latin typeface="+mn-ea"/>
                    <a:ea typeface="+mn-ea"/>
                  </a:rPr>
                  <a:t>: </a:t>
                </a:r>
                <a:r>
                  <a:rPr lang="zh-CN" altLang="en-US" dirty="0">
                    <a:latin typeface="+mn-ea"/>
                    <a:ea typeface="+mn-ea"/>
                  </a:rPr>
                  <a:t>发现路径、探测网络负载信息</a:t>
                </a:r>
                <a:endParaRPr lang="en-US" altLang="zh-CN" dirty="0">
                  <a:latin typeface="+mn-ea"/>
                  <a:ea typeface="+mn-ea"/>
                </a:endParaRPr>
              </a:p>
              <a:p>
                <a:pPr lvl="2"/>
                <a:r>
                  <a:rPr lang="zh-CN" altLang="en-US" dirty="0">
                    <a:latin typeface="+mn-ea"/>
                    <a:ea typeface="+mn-ea"/>
                  </a:rPr>
                  <a:t>前向代理使用</a:t>
                </a:r>
                <a:r>
                  <a:rPr lang="zh-CN" altLang="en-US" b="1" dirty="0">
                    <a:latin typeface="+mn-ea"/>
                    <a:ea typeface="+mn-ea"/>
                  </a:rPr>
                  <a:t>高优先级队列</a:t>
                </a:r>
                <a:r>
                  <a:rPr lang="zh-CN" altLang="en-US" dirty="0">
                    <a:latin typeface="+mn-ea"/>
                    <a:ea typeface="+mn-ea"/>
                  </a:rPr>
                  <a:t>在卫星间传播</a:t>
                </a:r>
                <a:endParaRPr lang="en-US" altLang="zh-CN" dirty="0">
                  <a:latin typeface="+mn-ea"/>
                  <a:ea typeface="+mn-ea"/>
                </a:endParaRPr>
              </a:p>
              <a:p>
                <a:pPr lvl="1"/>
                <a:r>
                  <a:rPr lang="zh-CN" altLang="en-US" dirty="0">
                    <a:latin typeface="+mn-ea"/>
                    <a:ea typeface="+mn-ea"/>
                  </a:rPr>
                  <a:t>在每颗中间卫星处：</a:t>
                </a:r>
                <a:endParaRPr lang="en-US" altLang="zh-CN" dirty="0">
                  <a:latin typeface="+mn-ea"/>
                  <a:ea typeface="+mn-ea"/>
                </a:endParaRPr>
              </a:p>
              <a:p>
                <a:pPr lvl="2"/>
                <a:r>
                  <a:rPr lang="en-US" altLang="zh-CN" dirty="0"/>
                  <a:t> </a:t>
                </a:r>
                <a:r>
                  <a:rPr lang="zh-CN" altLang="en-US" dirty="0"/>
                  <a:t>前向代理</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𝐹</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𝑑</m:t>
                        </m:r>
                      </m:sub>
                    </m:sSub>
                  </m:oMath>
                </a14:m>
                <a:r>
                  <a:rPr lang="en-US" altLang="zh-CN" dirty="0"/>
                  <a:t> </a:t>
                </a:r>
                <a:r>
                  <a:rPr lang="zh-CN" altLang="en-US" dirty="0"/>
                  <a:t>记忆自己经过的路径以及沿途的流量情况</a:t>
                </a:r>
                <a:endParaRPr lang="en-US" altLang="zh-CN" dirty="0"/>
              </a:p>
              <a:p>
                <a:pPr lvl="2"/>
                <a:r>
                  <a:rPr lang="zh-CN" altLang="en-US" dirty="0"/>
                  <a:t>基于路由表和</a:t>
                </a:r>
                <a:r>
                  <a:rPr lang="en-US" altLang="zh-CN" dirty="0"/>
                  <a:t>”</a:t>
                </a:r>
                <a:r>
                  <a:rPr lang="zh-CN" altLang="en-US" dirty="0"/>
                  <a:t>轮盘赌</a:t>
                </a:r>
                <a:r>
                  <a:rPr lang="en-US" altLang="zh-CN" dirty="0"/>
                  <a:t>”</a:t>
                </a:r>
                <a:r>
                  <a:rPr lang="zh-CN" altLang="en-US" dirty="0"/>
                  <a:t>方法选择下一跳</a:t>
                </a:r>
                <a:endParaRPr lang="en-US" altLang="zh-CN" dirty="0"/>
              </a:p>
              <a:p>
                <a:pPr lvl="2"/>
                <a:r>
                  <a:rPr lang="zh-CN" altLang="en-US" dirty="0"/>
                  <a:t>路由表项：</a:t>
                </a:r>
                <a:r>
                  <a:rPr lang="zh-CN" altLang="zh-CN" dirty="0">
                    <a:ea typeface="Cambria Math" panose="02040503050406030204" pitchFamily="18" charset="0"/>
                  </a:rPr>
                  <a:t> </a:t>
                </a:r>
                <a14:m>
                  <m:oMath xmlns:m="http://schemas.openxmlformats.org/officeDocument/2006/math">
                    <m:sSubSup>
                      <m:sSubSupPr>
                        <m:ctrlPr>
                          <a:rPr lang="zh-CN"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𝑣</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𝑑</m:t>
                        </m:r>
                      </m:sub>
                      <m:sup>
                        <m:r>
                          <a:rPr lang="en-US" altLang="zh-CN" i="1">
                            <a:latin typeface="Cambria Math" panose="02040503050406030204" pitchFamily="18" charset="0"/>
                            <a:cs typeface="Times New Roman" panose="02020603050405020304" pitchFamily="18" charset="0"/>
                          </a:rPr>
                          <m:t>𝑗</m:t>
                        </m:r>
                      </m:sup>
                    </m:sSubSup>
                  </m:oMath>
                </a14:m>
                <a:r>
                  <a:rPr lang="zh-CN" altLang="en-US" dirty="0"/>
                  <a:t>，表示从当前卫星</a:t>
                </a:r>
                <a14:m>
                  <m:oMath xmlns:m="http://schemas.openxmlformats.org/officeDocument/2006/math">
                    <m:r>
                      <a:rPr lang="en-US" altLang="zh-CN" i="1">
                        <a:latin typeface="Cambria Math" panose="02040503050406030204" pitchFamily="18" charset="0"/>
                        <a:cs typeface="Times New Roman" panose="02020603050405020304" pitchFamily="18" charset="0"/>
                      </a:rPr>
                      <m:t>𝑣</m:t>
                    </m:r>
                  </m:oMath>
                </a14:m>
                <a:r>
                  <a:rPr lang="zh-CN" altLang="en-US" dirty="0"/>
                  <a:t>到达目的</a:t>
                </a:r>
                <a14:m>
                  <m:oMath xmlns:m="http://schemas.openxmlformats.org/officeDocument/2006/math">
                    <m:r>
                      <a:rPr lang="en-US" altLang="zh-CN" i="1">
                        <a:latin typeface="Cambria Math" panose="02040503050406030204" pitchFamily="18" charset="0"/>
                        <a:cs typeface="Times New Roman" panose="02020603050405020304" pitchFamily="18" charset="0"/>
                      </a:rPr>
                      <m:t>𝑑</m:t>
                    </m:r>
                  </m:oMath>
                </a14:m>
                <a:r>
                  <a:rPr lang="zh-CN" altLang="en-US" dirty="0"/>
                  <a:t>，选择邻居</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𝑗</m:t>
                    </m:r>
                  </m:oMath>
                </a14:m>
                <a:r>
                  <a:rPr lang="zh-CN" altLang="en-US" dirty="0"/>
                  <a:t>的概率</a:t>
                </a:r>
                <a:endParaRPr lang="en-US" altLang="zh-CN" dirty="0"/>
              </a:p>
            </p:txBody>
          </p:sp>
        </mc:Choice>
        <mc:Fallback xmlns="">
          <p:sp>
            <p:nvSpPr>
              <p:cNvPr id="3" name="内容占位符 2">
                <a:extLst>
                  <a:ext uri="{FF2B5EF4-FFF2-40B4-BE49-F238E27FC236}">
                    <a16:creationId xmlns:a16="http://schemas.microsoft.com/office/drawing/2014/main" id="{BF9916C7-D1E3-4FB3-8E27-DA4841C29B43}"/>
                  </a:ext>
                </a:extLst>
              </p:cNvPr>
              <p:cNvSpPr>
                <a:spLocks noGrp="1" noRot="1" noChangeAspect="1" noMove="1" noResize="1" noEditPoints="1" noAdjustHandles="1" noChangeArrowheads="1" noChangeShapeType="1" noTextEdit="1"/>
              </p:cNvSpPr>
              <p:nvPr>
                <p:ph idx="1"/>
              </p:nvPr>
            </p:nvSpPr>
            <p:spPr>
              <a:blipFill>
                <a:blip r:embed="rId2"/>
                <a:stretch>
                  <a:fillRect l="-1199" t="-14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041E4EA-CB92-4336-814E-053610C276A6}"/>
              </a:ext>
            </a:extLst>
          </p:cNvPr>
          <p:cNvSpPr>
            <a:spLocks noGrp="1"/>
          </p:cNvSpPr>
          <p:nvPr>
            <p:ph type="sldNum" sz="quarter" idx="12"/>
          </p:nvPr>
        </p:nvSpPr>
        <p:spPr/>
        <p:txBody>
          <a:bodyPr/>
          <a:lstStyle/>
          <a:p>
            <a:fld id="{0A699C53-0D35-476E-B857-40C860CE2876}" type="slidenum">
              <a:rPr lang="zh-CN" altLang="en-US" smtClean="0"/>
              <a:t>23</a:t>
            </a:fld>
            <a:endParaRPr lang="zh-CN" altLang="en-US"/>
          </a:p>
        </p:txBody>
      </p:sp>
      <p:pic>
        <p:nvPicPr>
          <p:cNvPr id="5" name="图片 4">
            <a:extLst>
              <a:ext uri="{FF2B5EF4-FFF2-40B4-BE49-F238E27FC236}">
                <a16:creationId xmlns:a16="http://schemas.microsoft.com/office/drawing/2014/main" id="{01072B5D-CAFA-418B-B4C1-AD11DF13CDAC}"/>
              </a:ext>
            </a:extLst>
          </p:cNvPr>
          <p:cNvPicPr>
            <a:picLocks noChangeAspect="1"/>
          </p:cNvPicPr>
          <p:nvPr/>
        </p:nvPicPr>
        <p:blipFill>
          <a:blip r:embed="rId3"/>
          <a:stretch>
            <a:fillRect/>
          </a:stretch>
        </p:blipFill>
        <p:spPr>
          <a:xfrm>
            <a:off x="1647463" y="4918099"/>
            <a:ext cx="681003" cy="681003"/>
          </a:xfrm>
          <a:prstGeom prst="rect">
            <a:avLst/>
          </a:prstGeom>
        </p:spPr>
      </p:pic>
      <p:pic>
        <p:nvPicPr>
          <p:cNvPr id="6" name="图片 5">
            <a:extLst>
              <a:ext uri="{FF2B5EF4-FFF2-40B4-BE49-F238E27FC236}">
                <a16:creationId xmlns:a16="http://schemas.microsoft.com/office/drawing/2014/main" id="{D4D3B834-9292-4684-B8C0-BDACD740BF1F}"/>
              </a:ext>
            </a:extLst>
          </p:cNvPr>
          <p:cNvPicPr>
            <a:picLocks noChangeAspect="1"/>
          </p:cNvPicPr>
          <p:nvPr/>
        </p:nvPicPr>
        <p:blipFill>
          <a:blip r:embed="rId3"/>
          <a:stretch>
            <a:fillRect/>
          </a:stretch>
        </p:blipFill>
        <p:spPr>
          <a:xfrm>
            <a:off x="3302986" y="4912116"/>
            <a:ext cx="681003" cy="681003"/>
          </a:xfrm>
          <a:prstGeom prst="rect">
            <a:avLst/>
          </a:prstGeom>
        </p:spPr>
      </p:pic>
      <p:cxnSp>
        <p:nvCxnSpPr>
          <p:cNvPr id="7" name="直接连接符 6">
            <a:extLst>
              <a:ext uri="{FF2B5EF4-FFF2-40B4-BE49-F238E27FC236}">
                <a16:creationId xmlns:a16="http://schemas.microsoft.com/office/drawing/2014/main" id="{8AA9927D-C45A-48DB-9F45-7CD992F699B8}"/>
              </a:ext>
            </a:extLst>
          </p:cNvPr>
          <p:cNvCxnSpPr>
            <a:stCxn id="5" idx="3"/>
            <a:endCxn id="6" idx="1"/>
          </p:cNvCxnSpPr>
          <p:nvPr/>
        </p:nvCxnSpPr>
        <p:spPr>
          <a:xfrm flipV="1">
            <a:off x="2328466" y="5252618"/>
            <a:ext cx="974520" cy="59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074B3484-0A88-4727-A329-B37A5D79D664}"/>
              </a:ext>
            </a:extLst>
          </p:cNvPr>
          <p:cNvPicPr>
            <a:picLocks noChangeAspect="1"/>
          </p:cNvPicPr>
          <p:nvPr/>
        </p:nvPicPr>
        <p:blipFill>
          <a:blip r:embed="rId3"/>
          <a:stretch>
            <a:fillRect/>
          </a:stretch>
        </p:blipFill>
        <p:spPr>
          <a:xfrm>
            <a:off x="4958509" y="4912116"/>
            <a:ext cx="681003" cy="681003"/>
          </a:xfrm>
          <a:prstGeom prst="rect">
            <a:avLst/>
          </a:prstGeom>
        </p:spPr>
      </p:pic>
      <p:pic>
        <p:nvPicPr>
          <p:cNvPr id="9" name="图片 8">
            <a:extLst>
              <a:ext uri="{FF2B5EF4-FFF2-40B4-BE49-F238E27FC236}">
                <a16:creationId xmlns:a16="http://schemas.microsoft.com/office/drawing/2014/main" id="{D61C57D1-644D-473C-9FE7-F8BF9D904C40}"/>
              </a:ext>
            </a:extLst>
          </p:cNvPr>
          <p:cNvPicPr>
            <a:picLocks noChangeAspect="1"/>
          </p:cNvPicPr>
          <p:nvPr/>
        </p:nvPicPr>
        <p:blipFill>
          <a:blip r:embed="rId3"/>
          <a:stretch>
            <a:fillRect/>
          </a:stretch>
        </p:blipFill>
        <p:spPr>
          <a:xfrm>
            <a:off x="6614032" y="4912116"/>
            <a:ext cx="681003" cy="681003"/>
          </a:xfrm>
          <a:prstGeom prst="rect">
            <a:avLst/>
          </a:prstGeom>
        </p:spPr>
      </p:pic>
      <p:cxnSp>
        <p:nvCxnSpPr>
          <p:cNvPr id="10" name="直接连接符 9">
            <a:extLst>
              <a:ext uri="{FF2B5EF4-FFF2-40B4-BE49-F238E27FC236}">
                <a16:creationId xmlns:a16="http://schemas.microsoft.com/office/drawing/2014/main" id="{8C9E910E-F696-49A8-8123-98B52E594278}"/>
              </a:ext>
            </a:extLst>
          </p:cNvPr>
          <p:cNvCxnSpPr>
            <a:stCxn id="8" idx="3"/>
            <a:endCxn id="9" idx="1"/>
          </p:cNvCxnSpPr>
          <p:nvPr/>
        </p:nvCxnSpPr>
        <p:spPr>
          <a:xfrm>
            <a:off x="5639512" y="5252618"/>
            <a:ext cx="974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D173E22-54C6-431E-AA11-215DE7D2AE7B}"/>
              </a:ext>
            </a:extLst>
          </p:cNvPr>
          <p:cNvCxnSpPr>
            <a:cxnSpLocks/>
            <a:stCxn id="6" idx="3"/>
            <a:endCxn id="8" idx="1"/>
          </p:cNvCxnSpPr>
          <p:nvPr/>
        </p:nvCxnSpPr>
        <p:spPr>
          <a:xfrm>
            <a:off x="3983989" y="5252618"/>
            <a:ext cx="9745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8426F500-4D43-4927-89EB-954C1757650C}"/>
              </a:ext>
            </a:extLst>
          </p:cNvPr>
          <p:cNvSpPr/>
          <p:nvPr/>
        </p:nvSpPr>
        <p:spPr>
          <a:xfrm>
            <a:off x="4266842" y="4739034"/>
            <a:ext cx="359643" cy="360000"/>
          </a:xfrm>
          <a:prstGeom prst="ellipse">
            <a:avLst/>
          </a:prstGeom>
          <a:solidFill>
            <a:schemeClr val="accent5">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6F22CC19-2991-4C0F-89AA-949063E4EF2F}"/>
              </a:ext>
            </a:extLst>
          </p:cNvPr>
          <p:cNvCxnSpPr>
            <a:cxnSpLocks/>
          </p:cNvCxnSpPr>
          <p:nvPr/>
        </p:nvCxnSpPr>
        <p:spPr>
          <a:xfrm flipV="1">
            <a:off x="2328466" y="4912115"/>
            <a:ext cx="974520" cy="86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7E970C85-998D-4585-8A67-98E38CE0B926}"/>
              </a:ext>
            </a:extLst>
          </p:cNvPr>
          <p:cNvCxnSpPr>
            <a:cxnSpLocks/>
          </p:cNvCxnSpPr>
          <p:nvPr/>
        </p:nvCxnSpPr>
        <p:spPr>
          <a:xfrm flipV="1">
            <a:off x="5656468" y="4914725"/>
            <a:ext cx="974520" cy="86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6F5EC755-7388-41CD-8C3A-E5748CA10528}"/>
              </a:ext>
            </a:extLst>
          </p:cNvPr>
          <p:cNvSpPr txBox="1"/>
          <p:nvPr/>
        </p:nvSpPr>
        <p:spPr>
          <a:xfrm>
            <a:off x="1647463" y="4698621"/>
            <a:ext cx="572988" cy="369332"/>
          </a:xfrm>
          <a:prstGeom prst="rect">
            <a:avLst/>
          </a:prstGeom>
          <a:noFill/>
        </p:spPr>
        <p:txBody>
          <a:bodyPr wrap="square" rtlCol="0">
            <a:spAutoFit/>
          </a:bodyPr>
          <a:lstStyle/>
          <a:p>
            <a:pPr algn="ctr"/>
            <a:r>
              <a:rPr lang="en-US" altLang="zh-CN" i="1" dirty="0">
                <a:latin typeface="Cambria Math" panose="02040503050406030204" pitchFamily="18" charset="0"/>
                <a:ea typeface="Cambria Math" panose="02040503050406030204" pitchFamily="18" charset="0"/>
              </a:rPr>
              <a:t>s</a:t>
            </a:r>
            <a:endParaRPr lang="zh-CN" altLang="en-US" i="1" dirty="0">
              <a:latin typeface="Cambria Math" panose="02040503050406030204" pitchFamily="18" charset="0"/>
            </a:endParaRPr>
          </a:p>
        </p:txBody>
      </p:sp>
      <p:sp>
        <p:nvSpPr>
          <p:cNvPr id="16" name="文本框 15">
            <a:extLst>
              <a:ext uri="{FF2B5EF4-FFF2-40B4-BE49-F238E27FC236}">
                <a16:creationId xmlns:a16="http://schemas.microsoft.com/office/drawing/2014/main" id="{F44A9BD8-37AC-4FCC-9429-0F0249EA4436}"/>
              </a:ext>
            </a:extLst>
          </p:cNvPr>
          <p:cNvSpPr txBox="1"/>
          <p:nvPr/>
        </p:nvSpPr>
        <p:spPr>
          <a:xfrm>
            <a:off x="6714306" y="4697400"/>
            <a:ext cx="572988" cy="369332"/>
          </a:xfrm>
          <a:prstGeom prst="rect">
            <a:avLst/>
          </a:prstGeom>
          <a:noFill/>
        </p:spPr>
        <p:txBody>
          <a:bodyPr wrap="square" rtlCol="0">
            <a:spAutoFit/>
          </a:bodyPr>
          <a:lstStyle/>
          <a:p>
            <a:pPr algn="ctr"/>
            <a:r>
              <a:rPr lang="en-US" altLang="zh-CN" i="1" dirty="0">
                <a:latin typeface="Cambria Math" panose="02040503050406030204" pitchFamily="18" charset="0"/>
                <a:ea typeface="Cambria Math" panose="02040503050406030204" pitchFamily="18" charset="0"/>
              </a:rPr>
              <a:t>d</a:t>
            </a:r>
            <a:endParaRPr lang="zh-CN" altLang="en-US" i="1" dirty="0">
              <a:latin typeface="Cambria Math" panose="02040503050406030204" pitchFamily="18" charset="0"/>
            </a:endParaRPr>
          </a:p>
        </p:txBody>
      </p:sp>
      <p:sp>
        <p:nvSpPr>
          <p:cNvPr id="17" name="箭头: 右弧形 16">
            <a:extLst>
              <a:ext uri="{FF2B5EF4-FFF2-40B4-BE49-F238E27FC236}">
                <a16:creationId xmlns:a16="http://schemas.microsoft.com/office/drawing/2014/main" id="{B62B3E75-E7A9-40BD-B177-0EDC79A2A424}"/>
              </a:ext>
            </a:extLst>
          </p:cNvPr>
          <p:cNvSpPr/>
          <p:nvPr/>
        </p:nvSpPr>
        <p:spPr>
          <a:xfrm>
            <a:off x="7356684" y="4875979"/>
            <a:ext cx="429823" cy="9517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856BBDD3-7742-4DA1-B204-4BCCC73ACE33}"/>
              </a:ext>
            </a:extLst>
          </p:cNvPr>
          <p:cNvSpPr txBox="1"/>
          <p:nvPr/>
        </p:nvSpPr>
        <p:spPr>
          <a:xfrm>
            <a:off x="3892050" y="4398151"/>
            <a:ext cx="1196896" cy="299249"/>
          </a:xfrm>
          <a:prstGeom prst="rect">
            <a:avLst/>
          </a:prstGeom>
          <a:noFill/>
        </p:spPr>
        <p:txBody>
          <a:bodyPr wrap="square" rtlCol="0">
            <a:spAutoFit/>
          </a:bodyPr>
          <a:lstStyle/>
          <a:p>
            <a:pPr algn="ctr">
              <a:lnSpc>
                <a:spcPct val="70000"/>
              </a:lnSpc>
            </a:pPr>
            <a:r>
              <a:rPr lang="zh-CN" altLang="en-US" dirty="0"/>
              <a:t>前向代理</a:t>
            </a:r>
          </a:p>
        </p:txBody>
      </p:sp>
      <p:cxnSp>
        <p:nvCxnSpPr>
          <p:cNvPr id="19" name="直接箭头连接符 18">
            <a:extLst>
              <a:ext uri="{FF2B5EF4-FFF2-40B4-BE49-F238E27FC236}">
                <a16:creationId xmlns:a16="http://schemas.microsoft.com/office/drawing/2014/main" id="{68AC8D8A-08E7-4F78-A0C8-F664AFE06211}"/>
              </a:ext>
            </a:extLst>
          </p:cNvPr>
          <p:cNvCxnSpPr/>
          <p:nvPr/>
        </p:nvCxnSpPr>
        <p:spPr>
          <a:xfrm flipH="1">
            <a:off x="5639512" y="5680901"/>
            <a:ext cx="940503" cy="0"/>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A69A2775-D13C-4C78-B755-3BC965EC660F}"/>
              </a:ext>
            </a:extLst>
          </p:cNvPr>
          <p:cNvCxnSpPr/>
          <p:nvPr/>
        </p:nvCxnSpPr>
        <p:spPr>
          <a:xfrm flipH="1">
            <a:off x="4000997" y="5680901"/>
            <a:ext cx="940503" cy="0"/>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a:extLst>
              <a:ext uri="{FF2B5EF4-FFF2-40B4-BE49-F238E27FC236}">
                <a16:creationId xmlns:a16="http://schemas.microsoft.com/office/drawing/2014/main" id="{8C148BF5-9F17-4CC1-9B6A-CABE2769A486}"/>
              </a:ext>
            </a:extLst>
          </p:cNvPr>
          <p:cNvCxnSpPr/>
          <p:nvPr/>
        </p:nvCxnSpPr>
        <p:spPr>
          <a:xfrm flipH="1">
            <a:off x="2328466" y="5680901"/>
            <a:ext cx="940503" cy="0"/>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9A13015A-4314-44AE-9223-63E03BFFE76B}"/>
              </a:ext>
            </a:extLst>
          </p:cNvPr>
          <p:cNvCxnSpPr>
            <a:cxnSpLocks/>
            <a:endCxn id="12" idx="2"/>
          </p:cNvCxnSpPr>
          <p:nvPr/>
        </p:nvCxnSpPr>
        <p:spPr>
          <a:xfrm flipV="1">
            <a:off x="3793094" y="4919034"/>
            <a:ext cx="473748" cy="18000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E421397-459E-43E9-B377-D90F636D1411}"/>
              </a:ext>
            </a:extLst>
          </p:cNvPr>
          <p:cNvSpPr txBox="1"/>
          <p:nvPr/>
        </p:nvSpPr>
        <p:spPr>
          <a:xfrm>
            <a:off x="3689976" y="4766967"/>
            <a:ext cx="521875" cy="276999"/>
          </a:xfrm>
          <a:prstGeom prst="rect">
            <a:avLst/>
          </a:prstGeom>
          <a:noFill/>
        </p:spPr>
        <p:txBody>
          <a:bodyPr wrap="square" rtlCol="0">
            <a:spAutoFit/>
          </a:bodyPr>
          <a:lstStyle/>
          <a:p>
            <a:r>
              <a:rPr lang="zh-CN" altLang="en-US" sz="1200" i="1" dirty="0"/>
              <a:t>交互</a:t>
            </a:r>
          </a:p>
        </p:txBody>
      </p:sp>
    </p:spTree>
    <p:extLst>
      <p:ext uri="{BB962C8B-B14F-4D97-AF65-F5344CB8AC3E}">
        <p14:creationId xmlns:p14="http://schemas.microsoft.com/office/powerpoint/2010/main" val="165149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7B0CD-F4BF-4158-9CA7-853421F9667A}"/>
              </a:ext>
            </a:extLst>
          </p:cNvPr>
          <p:cNvSpPr>
            <a:spLocks noGrp="1"/>
          </p:cNvSpPr>
          <p:nvPr>
            <p:ph type="title"/>
          </p:nvPr>
        </p:nvSpPr>
        <p:spPr/>
        <p:txBody>
          <a:bodyPr/>
          <a:lstStyle/>
          <a:p>
            <a:r>
              <a:rPr lang="zh-CN" altLang="en-US" dirty="0"/>
              <a:t>无需全局路由收敛</a:t>
            </a:r>
            <a:r>
              <a:rPr lang="en-US" altLang="zh-CN" dirty="0"/>
              <a:t>: ALBR (5/5)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E2AF42-31EA-47B8-A147-4D87DF0C83B1}"/>
                  </a:ext>
                </a:extLst>
              </p:cNvPr>
              <p:cNvSpPr>
                <a:spLocks noGrp="1"/>
              </p:cNvSpPr>
              <p:nvPr>
                <p:ph idx="1"/>
              </p:nvPr>
            </p:nvSpPr>
            <p:spPr/>
            <p:txBody>
              <a:bodyPr/>
              <a:lstStyle/>
              <a:p>
                <a:r>
                  <a:rPr lang="zh-CN" altLang="en-US" dirty="0"/>
                  <a:t>开始探测</a:t>
                </a:r>
                <a:endParaRPr lang="en-US" altLang="zh-CN" dirty="0"/>
              </a:p>
              <a:p>
                <a:pPr lvl="1"/>
                <a:r>
                  <a:rPr lang="zh-CN" altLang="en-US" dirty="0"/>
                  <a:t>到达目的</a:t>
                </a:r>
                <a:r>
                  <a:rPr lang="en-US" altLang="zh-CN" i="1" dirty="0">
                    <a:latin typeface="Cambria Math" panose="02040503050406030204" pitchFamily="18" charset="0"/>
                    <a:ea typeface="Cambria Math" panose="02040503050406030204" pitchFamily="18" charset="0"/>
                  </a:rPr>
                  <a:t>d</a:t>
                </a:r>
                <a:r>
                  <a:rPr lang="zh-CN" altLang="en-US" dirty="0">
                    <a:latin typeface="+mn-ea"/>
                    <a:ea typeface="+mn-ea"/>
                  </a:rPr>
                  <a:t>后</a:t>
                </a:r>
                <a:r>
                  <a:rPr lang="en-US" altLang="zh-CN" dirty="0">
                    <a:ea typeface="Cambria Math" panose="02040503050406030204" pitchFamily="18" charset="0"/>
                  </a:rPr>
                  <a:t>, </a:t>
                </a:r>
                <a:r>
                  <a:rPr lang="zh-CN" altLang="en-US" dirty="0">
                    <a:latin typeface="+mn-ea"/>
                    <a:ea typeface="+mn-ea"/>
                  </a:rPr>
                  <a:t>前向代理变为后向代理</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𝑠</m:t>
                        </m:r>
                      </m:sub>
                    </m:sSub>
                  </m:oMath>
                </a14:m>
                <a:endParaRPr lang="en-US" altLang="zh-CN" b="1" dirty="0">
                  <a:ea typeface="Cambria Math" panose="02040503050406030204" pitchFamily="18" charset="0"/>
                </a:endParaRPr>
              </a:p>
              <a:p>
                <a:pPr lvl="2"/>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sub>
                    </m:sSub>
                  </m:oMath>
                </a14:m>
                <a:r>
                  <a:rPr lang="en-US" altLang="zh-CN" dirty="0">
                    <a:ea typeface="Cambria Math" panose="02040503050406030204" pitchFamily="18" charset="0"/>
                  </a:rPr>
                  <a:t> </a:t>
                </a:r>
                <a:r>
                  <a:rPr lang="zh-CN" altLang="en-US" dirty="0">
                    <a:latin typeface="+mn-ea"/>
                    <a:ea typeface="+mn-ea"/>
                  </a:rPr>
                  <a:t>沿原路返回</a:t>
                </a:r>
                <a:endParaRPr lang="en-US" altLang="zh-CN" dirty="0">
                  <a:latin typeface="+mn-ea"/>
                  <a:ea typeface="+mn-ea"/>
                </a:endParaRPr>
              </a:p>
              <a:p>
                <a:pPr lvl="2"/>
                <a:r>
                  <a:rPr lang="zh-CN" altLang="en-US" dirty="0">
                    <a:latin typeface="+mn-ea"/>
                    <a:ea typeface="+mn-ea"/>
                  </a:rPr>
                  <a:t>使用</a:t>
                </a:r>
                <a:r>
                  <a:rPr lang="zh-CN" altLang="en-US" b="1" dirty="0">
                    <a:latin typeface="+mn-ea"/>
                    <a:ea typeface="+mn-ea"/>
                  </a:rPr>
                  <a:t>高优先级队列</a:t>
                </a:r>
                <a:endParaRPr lang="en-US" altLang="zh-CN" b="1" dirty="0">
                  <a:latin typeface="+mn-ea"/>
                  <a:ea typeface="+mn-ea"/>
                </a:endParaRPr>
              </a:p>
              <a:p>
                <a:pPr lvl="2"/>
                <a:r>
                  <a:rPr lang="zh-CN" altLang="en-US" dirty="0">
                    <a:cs typeface="Times New Roman" panose="02020603050405020304" pitchFamily="18" charset="0"/>
                  </a:rPr>
                  <a:t>在返回途中，沿途的每个卫星可使用后向代理收集的信息更新自身路由表</a:t>
                </a:r>
                <a:endParaRPr lang="en-US" altLang="zh-CN" dirty="0">
                  <a:cs typeface="Times New Roman" panose="02020603050405020304" pitchFamily="18" charset="0"/>
                </a:endParaRPr>
              </a:p>
              <a:p>
                <a:pPr lvl="2"/>
                <a:endParaRPr lang="en-US" altLang="zh-CN" dirty="0">
                  <a:ea typeface="Cambria Math" panose="02040503050406030204" pitchFamily="18" charset="0"/>
                  <a:cs typeface="Times New Roman" panose="02020603050405020304" pitchFamily="18" charset="0"/>
                </a:endParaRPr>
              </a:p>
              <a:p>
                <a:pPr lvl="2"/>
                <a:endParaRPr lang="en-US" altLang="zh-CN" dirty="0">
                  <a:ea typeface="Cambria Math" panose="02040503050406030204" pitchFamily="18" charset="0"/>
                  <a:cs typeface="Times New Roman" panose="02020603050405020304" pitchFamily="18" charset="0"/>
                </a:endParaRPr>
              </a:p>
              <a:p>
                <a:pPr lvl="2"/>
                <a:endParaRPr lang="en-US" altLang="zh-CN" dirty="0">
                  <a:ea typeface="Cambria Math" panose="02040503050406030204" pitchFamily="18" charset="0"/>
                  <a:cs typeface="Times New Roman" panose="02020603050405020304" pitchFamily="18" charset="0"/>
                </a:endParaRPr>
              </a:p>
              <a:p>
                <a:pPr lvl="2"/>
                <a:endParaRPr lang="en-US" altLang="zh-CN" dirty="0">
                  <a:ea typeface="Cambria Math" panose="02040503050406030204" pitchFamily="18" charset="0"/>
                  <a:cs typeface="Times New Roman" panose="02020603050405020304" pitchFamily="18" charset="0"/>
                </a:endParaRPr>
              </a:p>
              <a:p>
                <a:r>
                  <a:rPr lang="zh-CN" altLang="en-US" dirty="0">
                    <a:latin typeface="+mn-ea"/>
                    <a:ea typeface="+mn-ea"/>
                    <a:cs typeface="Times New Roman" panose="02020603050405020304" pitchFamily="18" charset="0"/>
                  </a:rPr>
                  <a:t>实验结果，与</a:t>
                </a:r>
                <a:r>
                  <a:rPr lang="en-US" altLang="zh-CN" dirty="0">
                    <a:latin typeface="+mn-ea"/>
                    <a:ea typeface="+mn-ea"/>
                    <a:cs typeface="Times New Roman" panose="02020603050405020304" pitchFamily="18" charset="0"/>
                  </a:rPr>
                  <a:t>ELB</a:t>
                </a:r>
                <a:r>
                  <a:rPr lang="zh-CN" altLang="en-US" dirty="0">
                    <a:latin typeface="+mn-ea"/>
                    <a:ea typeface="+mn-ea"/>
                    <a:cs typeface="Times New Roman" panose="02020603050405020304" pitchFamily="18" charset="0"/>
                  </a:rPr>
                  <a:t>相比：</a:t>
                </a:r>
                <a:endParaRPr lang="en-US" altLang="zh-CN" dirty="0">
                  <a:latin typeface="+mn-ea"/>
                  <a:ea typeface="+mn-ea"/>
                  <a:cs typeface="Times New Roman" panose="02020603050405020304" pitchFamily="18" charset="0"/>
                </a:endParaRPr>
              </a:p>
              <a:p>
                <a:pPr lvl="1"/>
                <a:r>
                  <a:rPr lang="zh-CN" altLang="en-US" dirty="0">
                    <a:latin typeface="+mn-ea"/>
                    <a:ea typeface="+mn-ea"/>
                    <a:cs typeface="Times New Roman" panose="02020603050405020304" pitchFamily="18" charset="0"/>
                  </a:rPr>
                  <a:t>减小了控制信号开销</a:t>
                </a:r>
                <a:endParaRPr lang="en-US" altLang="zh-CN" dirty="0">
                  <a:latin typeface="+mn-ea"/>
                  <a:ea typeface="+mn-ea"/>
                  <a:cs typeface="Times New Roman" panose="02020603050405020304" pitchFamily="18" charset="0"/>
                </a:endParaRPr>
              </a:p>
              <a:p>
                <a:pPr lvl="1"/>
                <a:r>
                  <a:rPr lang="zh-CN" altLang="en-US" dirty="0">
                    <a:latin typeface="+mn-ea"/>
                    <a:ea typeface="+mn-ea"/>
                    <a:cs typeface="Times New Roman" panose="02020603050405020304" pitchFamily="18" charset="0"/>
                  </a:rPr>
                  <a:t>在不同纬度的卫星上的流量得到了进一步均衡</a:t>
                </a:r>
                <a:endParaRPr lang="en-US" altLang="zh-CN" dirty="0">
                  <a:latin typeface="+mn-ea"/>
                  <a:ea typeface="+mn-ea"/>
                  <a:cs typeface="Times New Roman" panose="02020603050405020304" pitchFamily="18" charset="0"/>
                </a:endParaRPr>
              </a:p>
              <a:p>
                <a:pPr lvl="1"/>
                <a:r>
                  <a:rPr lang="zh-CN" altLang="en-US" b="1" dirty="0">
                    <a:solidFill>
                      <a:srgbClr val="FF0000"/>
                    </a:solidFill>
                    <a:latin typeface="+mn-ea"/>
                    <a:ea typeface="+mn-ea"/>
                    <a:cs typeface="Times New Roman" panose="02020603050405020304" pitchFamily="18" charset="0"/>
                  </a:rPr>
                  <a:t>可能的问题：动态代理移动的盲目性、滞后性</a:t>
                </a:r>
                <a:endParaRPr lang="en-US" altLang="zh-CN" b="1" dirty="0">
                  <a:solidFill>
                    <a:srgbClr val="FF0000"/>
                  </a:solidFill>
                  <a:latin typeface="+mn-ea"/>
                  <a:ea typeface="+mn-ea"/>
                  <a:cs typeface="Times New Roman" panose="02020603050405020304" pitchFamily="18" charset="0"/>
                </a:endParaRPr>
              </a:p>
              <a:p>
                <a:pPr lvl="1"/>
                <a:endParaRPr lang="en-US" altLang="zh-CN" dirty="0">
                  <a:latin typeface="+mn-ea"/>
                  <a:ea typeface="+mn-ea"/>
                  <a:cs typeface="Times New Roman" panose="02020603050405020304" pitchFamily="18" charset="0"/>
                </a:endParaRPr>
              </a:p>
              <a:p>
                <a:endParaRPr lang="en-US" altLang="zh-CN" dirty="0">
                  <a:ea typeface="Cambria Math" panose="02040503050406030204" pitchFamily="18" charset="0"/>
                </a:endParaRPr>
              </a:p>
            </p:txBody>
          </p:sp>
        </mc:Choice>
        <mc:Fallback xmlns="">
          <p:sp>
            <p:nvSpPr>
              <p:cNvPr id="3" name="内容占位符 2">
                <a:extLst>
                  <a:ext uri="{FF2B5EF4-FFF2-40B4-BE49-F238E27FC236}">
                    <a16:creationId xmlns:a16="http://schemas.microsoft.com/office/drawing/2014/main" id="{70E2AF42-31EA-47B8-A147-4D87DF0C83B1}"/>
                  </a:ext>
                </a:extLst>
              </p:cNvPr>
              <p:cNvSpPr>
                <a:spLocks noGrp="1" noRot="1" noChangeAspect="1" noMove="1" noResize="1" noEditPoints="1" noAdjustHandles="1" noChangeArrowheads="1" noChangeShapeType="1" noTextEdit="1"/>
              </p:cNvSpPr>
              <p:nvPr>
                <p:ph idx="1"/>
              </p:nvPr>
            </p:nvSpPr>
            <p:spPr>
              <a:blipFill>
                <a:blip r:embed="rId3"/>
                <a:stretch>
                  <a:fillRect l="-1199" t="-14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84953B8-6D3D-4A51-A4AE-9FBF2991A561}"/>
              </a:ext>
            </a:extLst>
          </p:cNvPr>
          <p:cNvSpPr>
            <a:spLocks noGrp="1"/>
          </p:cNvSpPr>
          <p:nvPr>
            <p:ph type="sldNum" sz="quarter" idx="12"/>
          </p:nvPr>
        </p:nvSpPr>
        <p:spPr/>
        <p:txBody>
          <a:bodyPr/>
          <a:lstStyle/>
          <a:p>
            <a:fld id="{0A699C53-0D35-476E-B857-40C860CE2876}" type="slidenum">
              <a:rPr lang="zh-CN" altLang="en-US" smtClean="0"/>
              <a:t>24</a:t>
            </a:fld>
            <a:endParaRPr lang="zh-CN" altLang="en-US" dirty="0"/>
          </a:p>
        </p:txBody>
      </p:sp>
      <p:pic>
        <p:nvPicPr>
          <p:cNvPr id="5" name="图片 4">
            <a:extLst>
              <a:ext uri="{FF2B5EF4-FFF2-40B4-BE49-F238E27FC236}">
                <a16:creationId xmlns:a16="http://schemas.microsoft.com/office/drawing/2014/main" id="{EDB06E15-40D2-4916-97E7-679FED4AA6DA}"/>
              </a:ext>
            </a:extLst>
          </p:cNvPr>
          <p:cNvPicPr>
            <a:picLocks noChangeAspect="1"/>
          </p:cNvPicPr>
          <p:nvPr/>
        </p:nvPicPr>
        <p:blipFill>
          <a:blip r:embed="rId4"/>
          <a:stretch>
            <a:fillRect/>
          </a:stretch>
        </p:blipFill>
        <p:spPr>
          <a:xfrm>
            <a:off x="1777429" y="2995267"/>
            <a:ext cx="681003" cy="681003"/>
          </a:xfrm>
          <a:prstGeom prst="rect">
            <a:avLst/>
          </a:prstGeom>
        </p:spPr>
      </p:pic>
      <p:pic>
        <p:nvPicPr>
          <p:cNvPr id="6" name="图片 5">
            <a:extLst>
              <a:ext uri="{FF2B5EF4-FFF2-40B4-BE49-F238E27FC236}">
                <a16:creationId xmlns:a16="http://schemas.microsoft.com/office/drawing/2014/main" id="{25DA0D1A-320C-44FA-AD20-2718FDA24365}"/>
              </a:ext>
            </a:extLst>
          </p:cNvPr>
          <p:cNvPicPr>
            <a:picLocks noChangeAspect="1"/>
          </p:cNvPicPr>
          <p:nvPr/>
        </p:nvPicPr>
        <p:blipFill>
          <a:blip r:embed="rId4"/>
          <a:stretch>
            <a:fillRect/>
          </a:stretch>
        </p:blipFill>
        <p:spPr>
          <a:xfrm>
            <a:off x="3432952" y="2989284"/>
            <a:ext cx="681003" cy="681003"/>
          </a:xfrm>
          <a:prstGeom prst="rect">
            <a:avLst/>
          </a:prstGeom>
        </p:spPr>
      </p:pic>
      <p:cxnSp>
        <p:nvCxnSpPr>
          <p:cNvPr id="7" name="直接连接符 6">
            <a:extLst>
              <a:ext uri="{FF2B5EF4-FFF2-40B4-BE49-F238E27FC236}">
                <a16:creationId xmlns:a16="http://schemas.microsoft.com/office/drawing/2014/main" id="{3A879339-E057-4DFE-9C24-FCCA8DBFA4A8}"/>
              </a:ext>
            </a:extLst>
          </p:cNvPr>
          <p:cNvCxnSpPr>
            <a:stCxn id="5" idx="3"/>
            <a:endCxn id="6" idx="1"/>
          </p:cNvCxnSpPr>
          <p:nvPr/>
        </p:nvCxnSpPr>
        <p:spPr>
          <a:xfrm flipV="1">
            <a:off x="2458432" y="3329786"/>
            <a:ext cx="974520" cy="59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7BB1DA87-C1DA-4F60-BB25-B6C6747918D5}"/>
              </a:ext>
            </a:extLst>
          </p:cNvPr>
          <p:cNvPicPr>
            <a:picLocks noChangeAspect="1"/>
          </p:cNvPicPr>
          <p:nvPr/>
        </p:nvPicPr>
        <p:blipFill>
          <a:blip r:embed="rId4"/>
          <a:stretch>
            <a:fillRect/>
          </a:stretch>
        </p:blipFill>
        <p:spPr>
          <a:xfrm>
            <a:off x="5088475" y="2989284"/>
            <a:ext cx="681003" cy="681003"/>
          </a:xfrm>
          <a:prstGeom prst="rect">
            <a:avLst/>
          </a:prstGeom>
        </p:spPr>
      </p:pic>
      <p:pic>
        <p:nvPicPr>
          <p:cNvPr id="9" name="图片 8">
            <a:extLst>
              <a:ext uri="{FF2B5EF4-FFF2-40B4-BE49-F238E27FC236}">
                <a16:creationId xmlns:a16="http://schemas.microsoft.com/office/drawing/2014/main" id="{2E098EF9-48DF-4EB7-828D-A102136A131C}"/>
              </a:ext>
            </a:extLst>
          </p:cNvPr>
          <p:cNvPicPr>
            <a:picLocks noChangeAspect="1"/>
          </p:cNvPicPr>
          <p:nvPr/>
        </p:nvPicPr>
        <p:blipFill>
          <a:blip r:embed="rId4"/>
          <a:stretch>
            <a:fillRect/>
          </a:stretch>
        </p:blipFill>
        <p:spPr>
          <a:xfrm>
            <a:off x="6743998" y="2989284"/>
            <a:ext cx="681003" cy="681003"/>
          </a:xfrm>
          <a:prstGeom prst="rect">
            <a:avLst/>
          </a:prstGeom>
        </p:spPr>
      </p:pic>
      <p:cxnSp>
        <p:nvCxnSpPr>
          <p:cNvPr id="10" name="直接连接符 9">
            <a:extLst>
              <a:ext uri="{FF2B5EF4-FFF2-40B4-BE49-F238E27FC236}">
                <a16:creationId xmlns:a16="http://schemas.microsoft.com/office/drawing/2014/main" id="{057C7388-0649-4A37-8AA3-CD21DFDEA997}"/>
              </a:ext>
            </a:extLst>
          </p:cNvPr>
          <p:cNvCxnSpPr>
            <a:stCxn id="8" idx="3"/>
            <a:endCxn id="9" idx="1"/>
          </p:cNvCxnSpPr>
          <p:nvPr/>
        </p:nvCxnSpPr>
        <p:spPr>
          <a:xfrm>
            <a:off x="5769478" y="3329786"/>
            <a:ext cx="9745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D8F1F64-1568-4C7E-B260-903F7FC8F8AB}"/>
              </a:ext>
            </a:extLst>
          </p:cNvPr>
          <p:cNvCxnSpPr>
            <a:cxnSpLocks/>
            <a:stCxn id="6" idx="3"/>
            <a:endCxn id="8" idx="1"/>
          </p:cNvCxnSpPr>
          <p:nvPr/>
        </p:nvCxnSpPr>
        <p:spPr>
          <a:xfrm>
            <a:off x="4113955" y="3329786"/>
            <a:ext cx="9745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96889995-EDD3-4D55-A090-4D8947DC991E}"/>
              </a:ext>
            </a:extLst>
          </p:cNvPr>
          <p:cNvSpPr/>
          <p:nvPr/>
        </p:nvSpPr>
        <p:spPr>
          <a:xfrm>
            <a:off x="4412285" y="3538197"/>
            <a:ext cx="359643" cy="360000"/>
          </a:xfrm>
          <a:prstGeom prst="ellipse">
            <a:avLst/>
          </a:prstGeom>
          <a:solidFill>
            <a:schemeClr val="accent4">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DD68F4A9-FFD5-4A59-BB4B-A8D010B26973}"/>
              </a:ext>
            </a:extLst>
          </p:cNvPr>
          <p:cNvCxnSpPr>
            <a:cxnSpLocks/>
          </p:cNvCxnSpPr>
          <p:nvPr/>
        </p:nvCxnSpPr>
        <p:spPr>
          <a:xfrm flipV="1">
            <a:off x="2458432" y="2989283"/>
            <a:ext cx="974520" cy="86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C817C906-6DA2-44EB-8577-68A3B5345BB2}"/>
              </a:ext>
            </a:extLst>
          </p:cNvPr>
          <p:cNvCxnSpPr>
            <a:cxnSpLocks/>
          </p:cNvCxnSpPr>
          <p:nvPr/>
        </p:nvCxnSpPr>
        <p:spPr>
          <a:xfrm flipV="1">
            <a:off x="5786434" y="2991893"/>
            <a:ext cx="974520" cy="86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C27096A7-63EB-4E4C-B9AA-CA651A9A2964}"/>
              </a:ext>
            </a:extLst>
          </p:cNvPr>
          <p:cNvSpPr txBox="1"/>
          <p:nvPr/>
        </p:nvSpPr>
        <p:spPr>
          <a:xfrm>
            <a:off x="1777429" y="2775789"/>
            <a:ext cx="572988" cy="369332"/>
          </a:xfrm>
          <a:prstGeom prst="rect">
            <a:avLst/>
          </a:prstGeom>
          <a:noFill/>
        </p:spPr>
        <p:txBody>
          <a:bodyPr wrap="square" rtlCol="0">
            <a:spAutoFit/>
          </a:bodyPr>
          <a:lstStyle/>
          <a:p>
            <a:pPr algn="ctr"/>
            <a:r>
              <a:rPr lang="en-US" altLang="zh-CN" i="1" dirty="0">
                <a:latin typeface="Cambria Math" panose="02040503050406030204" pitchFamily="18" charset="0"/>
                <a:ea typeface="Cambria Math" panose="02040503050406030204" pitchFamily="18" charset="0"/>
              </a:rPr>
              <a:t>s</a:t>
            </a:r>
            <a:endParaRPr lang="zh-CN" altLang="en-US" i="1" dirty="0">
              <a:latin typeface="Cambria Math" panose="02040503050406030204" pitchFamily="18" charset="0"/>
            </a:endParaRPr>
          </a:p>
        </p:txBody>
      </p:sp>
      <p:sp>
        <p:nvSpPr>
          <p:cNvPr id="16" name="文本框 15">
            <a:extLst>
              <a:ext uri="{FF2B5EF4-FFF2-40B4-BE49-F238E27FC236}">
                <a16:creationId xmlns:a16="http://schemas.microsoft.com/office/drawing/2014/main" id="{247DEAEA-3852-4F56-A772-CE57587B06E7}"/>
              </a:ext>
            </a:extLst>
          </p:cNvPr>
          <p:cNvSpPr txBox="1"/>
          <p:nvPr/>
        </p:nvSpPr>
        <p:spPr>
          <a:xfrm>
            <a:off x="6844272" y="2774568"/>
            <a:ext cx="572988" cy="369332"/>
          </a:xfrm>
          <a:prstGeom prst="rect">
            <a:avLst/>
          </a:prstGeom>
          <a:noFill/>
        </p:spPr>
        <p:txBody>
          <a:bodyPr wrap="square" rtlCol="0">
            <a:spAutoFit/>
          </a:bodyPr>
          <a:lstStyle/>
          <a:p>
            <a:pPr algn="ctr"/>
            <a:r>
              <a:rPr lang="en-US" altLang="zh-CN" i="1" dirty="0">
                <a:latin typeface="Cambria Math" panose="02040503050406030204" pitchFamily="18" charset="0"/>
                <a:ea typeface="Cambria Math" panose="02040503050406030204" pitchFamily="18" charset="0"/>
              </a:rPr>
              <a:t>d</a:t>
            </a:r>
            <a:endParaRPr lang="zh-CN" altLang="en-US" i="1" dirty="0">
              <a:latin typeface="Cambria Math" panose="02040503050406030204" pitchFamily="18" charset="0"/>
            </a:endParaRPr>
          </a:p>
        </p:txBody>
      </p:sp>
      <p:sp>
        <p:nvSpPr>
          <p:cNvPr id="17" name="箭头: 右弧形 16">
            <a:extLst>
              <a:ext uri="{FF2B5EF4-FFF2-40B4-BE49-F238E27FC236}">
                <a16:creationId xmlns:a16="http://schemas.microsoft.com/office/drawing/2014/main" id="{416FCAD9-77AC-4546-897C-43602024C96E}"/>
              </a:ext>
            </a:extLst>
          </p:cNvPr>
          <p:cNvSpPr/>
          <p:nvPr/>
        </p:nvSpPr>
        <p:spPr>
          <a:xfrm>
            <a:off x="7486650" y="2953147"/>
            <a:ext cx="429823" cy="9517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38495F46-F9EA-479C-8AA5-F2172A0BA5CF}"/>
              </a:ext>
            </a:extLst>
          </p:cNvPr>
          <p:cNvSpPr txBox="1"/>
          <p:nvPr/>
        </p:nvSpPr>
        <p:spPr>
          <a:xfrm>
            <a:off x="4011245" y="3948225"/>
            <a:ext cx="1196896" cy="299249"/>
          </a:xfrm>
          <a:prstGeom prst="rect">
            <a:avLst/>
          </a:prstGeom>
          <a:noFill/>
        </p:spPr>
        <p:txBody>
          <a:bodyPr wrap="square" rtlCol="0">
            <a:spAutoFit/>
          </a:bodyPr>
          <a:lstStyle/>
          <a:p>
            <a:pPr algn="ctr">
              <a:lnSpc>
                <a:spcPct val="70000"/>
              </a:lnSpc>
            </a:pPr>
            <a:r>
              <a:rPr lang="zh-CN" altLang="en-US" dirty="0"/>
              <a:t>后向代理</a:t>
            </a:r>
          </a:p>
        </p:txBody>
      </p:sp>
      <p:cxnSp>
        <p:nvCxnSpPr>
          <p:cNvPr id="19" name="直接箭头连接符 18">
            <a:extLst>
              <a:ext uri="{FF2B5EF4-FFF2-40B4-BE49-F238E27FC236}">
                <a16:creationId xmlns:a16="http://schemas.microsoft.com/office/drawing/2014/main" id="{8B6129DD-7F0C-40FA-B410-3355D73CBD5C}"/>
              </a:ext>
            </a:extLst>
          </p:cNvPr>
          <p:cNvCxnSpPr/>
          <p:nvPr/>
        </p:nvCxnSpPr>
        <p:spPr>
          <a:xfrm flipH="1">
            <a:off x="5769478" y="3758069"/>
            <a:ext cx="940503" cy="0"/>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0B55BF4B-5725-4569-897F-7F91F4293BC0}"/>
              </a:ext>
            </a:extLst>
          </p:cNvPr>
          <p:cNvCxnSpPr/>
          <p:nvPr/>
        </p:nvCxnSpPr>
        <p:spPr>
          <a:xfrm flipH="1">
            <a:off x="2458432" y="3758069"/>
            <a:ext cx="940503" cy="0"/>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256C15F0-7743-4B91-A4FC-F362A173040E}"/>
              </a:ext>
            </a:extLst>
          </p:cNvPr>
          <p:cNvCxnSpPr>
            <a:cxnSpLocks/>
          </p:cNvCxnSpPr>
          <p:nvPr/>
        </p:nvCxnSpPr>
        <p:spPr>
          <a:xfrm flipV="1">
            <a:off x="4110084" y="3000512"/>
            <a:ext cx="974520" cy="86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0968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479A-E1E2-4664-A4E7-63ED0DC66ACE}"/>
              </a:ext>
            </a:extLst>
          </p:cNvPr>
          <p:cNvSpPr>
            <a:spLocks noGrp="1"/>
          </p:cNvSpPr>
          <p:nvPr>
            <p:ph type="title"/>
          </p:nvPr>
        </p:nvSpPr>
        <p:spPr/>
        <p:txBody>
          <a:bodyPr>
            <a:normAutofit fontScale="90000"/>
          </a:bodyPr>
          <a:lstStyle/>
          <a:p>
            <a:r>
              <a:rPr lang="zh-CN" altLang="en-US" dirty="0"/>
              <a:t>基于局部信息的分布式星间路由</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FCFBEA1-2441-4140-BD7C-09B11833789C}"/>
                  </a:ext>
                </a:extLst>
              </p:cNvPr>
              <p:cNvSpPr>
                <a:spLocks noGrp="1"/>
              </p:cNvSpPr>
              <p:nvPr>
                <p:ph idx="1"/>
              </p:nvPr>
            </p:nvSpPr>
            <p:spPr>
              <a:xfrm>
                <a:off x="243645" y="807848"/>
                <a:ext cx="8640660" cy="5187844"/>
              </a:xfrm>
            </p:spPr>
            <p:txBody>
              <a:bodyPr/>
              <a:lstStyle/>
              <a:p>
                <a:pPr>
                  <a:lnSpc>
                    <a:spcPct val="70000"/>
                  </a:lnSpc>
                </a:pPr>
                <a:r>
                  <a:rPr lang="zh-CN" altLang="en-US" dirty="0"/>
                  <a:t>基本思路</a:t>
                </a:r>
                <a:endParaRPr lang="en-US" altLang="zh-CN" dirty="0"/>
              </a:p>
              <a:p>
                <a:pPr lvl="1">
                  <a:lnSpc>
                    <a:spcPct val="70000"/>
                  </a:lnSpc>
                </a:pPr>
                <a:r>
                  <a:rPr lang="zh-CN" altLang="en-US" dirty="0"/>
                  <a:t>通告内容：链路状态（后续可升级为负载情况）</a:t>
                </a:r>
                <a:endParaRPr lang="en-US" altLang="zh-CN" dirty="0"/>
              </a:p>
              <a:p>
                <a:pPr lvl="1">
                  <a:lnSpc>
                    <a:spcPct val="70000"/>
                  </a:lnSpc>
                </a:pPr>
                <a:r>
                  <a:rPr lang="zh-CN" altLang="en-US" dirty="0"/>
                  <a:t>通告范围：</a:t>
                </a:r>
                <a14:m>
                  <m:oMath xmlns:m="http://schemas.openxmlformats.org/officeDocument/2006/math">
                    <m:r>
                      <a:rPr lang="en-US" altLang="zh-CN" b="0" i="1" smtClean="0">
                        <a:latin typeface="Cambria Math" panose="02040503050406030204" pitchFamily="18" charset="0"/>
                      </a:rPr>
                      <m:t>h𝑜𝑝</m:t>
                    </m:r>
                  </m:oMath>
                </a14:m>
                <a:r>
                  <a:rPr lang="zh-CN" altLang="en-US" dirty="0"/>
                  <a:t>跳范围的邻居</a:t>
                </a:r>
                <a:endParaRPr lang="en-US" altLang="zh-CN" dirty="0"/>
              </a:p>
              <a:p>
                <a:pPr lvl="2">
                  <a:lnSpc>
                    <a:spcPct val="70000"/>
                  </a:lnSpc>
                </a:pPr>
                <a14:m>
                  <m:oMath xmlns:m="http://schemas.openxmlformats.org/officeDocument/2006/math">
                    <m:r>
                      <a:rPr lang="en-US" altLang="zh-CN" b="0" i="1" smtClean="0">
                        <a:latin typeface="Cambria Math" panose="02040503050406030204" pitchFamily="18" charset="0"/>
                      </a:rPr>
                      <m:t>h𝑜𝑝</m:t>
                    </m:r>
                  </m:oMath>
                </a14:m>
                <a:r>
                  <a:rPr lang="zh-CN" altLang="en-US" dirty="0"/>
                  <a:t>设为</a:t>
                </a:r>
                <a:r>
                  <a:rPr lang="en-US" altLang="zh-CN" dirty="0"/>
                  <a:t>1</a:t>
                </a:r>
                <a:r>
                  <a:rPr lang="zh-CN" altLang="en-US" dirty="0"/>
                  <a:t>：</a:t>
                </a:r>
                <a:r>
                  <a:rPr lang="en-US" altLang="zh-CN" dirty="0"/>
                  <a:t>ELB            </a:t>
                </a:r>
                <a14:m>
                  <m:oMath xmlns:m="http://schemas.openxmlformats.org/officeDocument/2006/math">
                    <m:r>
                      <a:rPr lang="en-US" altLang="zh-CN" i="1">
                        <a:latin typeface="Cambria Math" panose="02040503050406030204" pitchFamily="18" charset="0"/>
                      </a:rPr>
                      <m:t>h𝑜𝑝</m:t>
                    </m:r>
                  </m:oMath>
                </a14:m>
                <a:r>
                  <a:rPr lang="zh-CN" altLang="en-US" dirty="0"/>
                  <a:t>设为全网范围：</a:t>
                </a:r>
                <a:r>
                  <a:rPr lang="en-US" altLang="zh-CN" dirty="0"/>
                  <a:t>OSPF</a:t>
                </a:r>
              </a:p>
              <a:p>
                <a:pPr lvl="1">
                  <a:lnSpc>
                    <a:spcPct val="70000"/>
                  </a:lnSpc>
                </a:pPr>
                <a:r>
                  <a:rPr lang="zh-CN" altLang="en-US" dirty="0"/>
                  <a:t>实验内容（正在做）</a:t>
                </a:r>
                <a:endParaRPr lang="en-US" altLang="zh-CN" dirty="0"/>
              </a:p>
              <a:p>
                <a:pPr lvl="2">
                  <a:lnSpc>
                    <a:spcPct val="70000"/>
                  </a:lnSpc>
                </a:pPr>
                <a:r>
                  <a:rPr lang="zh-CN" altLang="en-US" dirty="0"/>
                  <a:t>将</a:t>
                </a:r>
                <a:r>
                  <a:rPr lang="en-US" altLang="zh-CN" dirty="0"/>
                  <a:t>OSPF</a:t>
                </a:r>
                <a:r>
                  <a:rPr lang="zh-CN" altLang="en-US" dirty="0"/>
                  <a:t>的</a:t>
                </a:r>
                <a:r>
                  <a:rPr lang="en-US" altLang="zh-CN" dirty="0"/>
                  <a:t>LSU</a:t>
                </a:r>
                <a:r>
                  <a:rPr lang="zh-CN" altLang="en-US" dirty="0"/>
                  <a:t>报文</a:t>
                </a:r>
                <a:r>
                  <a:rPr lang="en-US" altLang="zh-CN" dirty="0"/>
                  <a:t>TTL</a:t>
                </a:r>
                <a:r>
                  <a:rPr lang="zh-CN" altLang="en-US" dirty="0"/>
                  <a:t>设为</a:t>
                </a:r>
                <a14:m>
                  <m:oMath xmlns:m="http://schemas.openxmlformats.org/officeDocument/2006/math">
                    <m:r>
                      <a:rPr lang="en-US" altLang="zh-CN" b="0" i="1" smtClean="0">
                        <a:latin typeface="Cambria Math" panose="02040503050406030204" pitchFamily="18" charset="0"/>
                      </a:rPr>
                      <m:t>h𝑜𝑝</m:t>
                    </m:r>
                  </m:oMath>
                </a14:m>
                <a:endParaRPr lang="en-US" altLang="zh-CN" dirty="0"/>
              </a:p>
              <a:p>
                <a:pPr lvl="2">
                  <a:lnSpc>
                    <a:spcPct val="70000"/>
                  </a:lnSpc>
                </a:pPr>
                <a:r>
                  <a:rPr lang="zh-CN" altLang="en-US" dirty="0"/>
                  <a:t>统计与最优路径的差距、负载均衡情况</a:t>
                </a:r>
              </a:p>
            </p:txBody>
          </p:sp>
        </mc:Choice>
        <mc:Fallback>
          <p:sp>
            <p:nvSpPr>
              <p:cNvPr id="3" name="内容占位符 2">
                <a:extLst>
                  <a:ext uri="{FF2B5EF4-FFF2-40B4-BE49-F238E27FC236}">
                    <a16:creationId xmlns:a16="http://schemas.microsoft.com/office/drawing/2014/main" id="{0FCFBEA1-2441-4140-BD7C-09B11833789C}"/>
                  </a:ext>
                </a:extLst>
              </p:cNvPr>
              <p:cNvSpPr>
                <a:spLocks noGrp="1" noRot="1" noChangeAspect="1" noMove="1" noResize="1" noEditPoints="1" noAdjustHandles="1" noChangeArrowheads="1" noChangeShapeType="1" noTextEdit="1"/>
              </p:cNvSpPr>
              <p:nvPr>
                <p:ph idx="1"/>
              </p:nvPr>
            </p:nvSpPr>
            <p:spPr>
              <a:xfrm>
                <a:off x="243645" y="807848"/>
                <a:ext cx="8640660" cy="5187844"/>
              </a:xfrm>
              <a:blipFill>
                <a:blip r:embed="rId3"/>
                <a:stretch>
                  <a:fillRect l="-1270" t="-340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BC1B097-0688-4359-9149-0447A38BF39B}"/>
              </a:ext>
            </a:extLst>
          </p:cNvPr>
          <p:cNvSpPr>
            <a:spLocks noGrp="1"/>
          </p:cNvSpPr>
          <p:nvPr>
            <p:ph type="sldNum" sz="quarter" idx="12"/>
          </p:nvPr>
        </p:nvSpPr>
        <p:spPr>
          <a:xfrm>
            <a:off x="6640982" y="6424029"/>
            <a:ext cx="2057400" cy="365125"/>
          </a:xfrm>
        </p:spPr>
        <p:txBody>
          <a:bodyPr/>
          <a:lstStyle/>
          <a:p>
            <a:fld id="{0A699C53-0D35-476E-B857-40C860CE2876}" type="slidenum">
              <a:rPr lang="zh-CN" altLang="en-US" smtClean="0"/>
              <a:t>25</a:t>
            </a:fld>
            <a:endParaRPr lang="zh-CN" altLang="en-US" dirty="0"/>
          </a:p>
        </p:txBody>
      </p:sp>
      <p:sp>
        <p:nvSpPr>
          <p:cNvPr id="5" name="椭圆 4">
            <a:extLst>
              <a:ext uri="{FF2B5EF4-FFF2-40B4-BE49-F238E27FC236}">
                <a16:creationId xmlns:a16="http://schemas.microsoft.com/office/drawing/2014/main" id="{AB25BA9B-6B5C-4590-88AF-F7AEB7DAF482}"/>
              </a:ext>
            </a:extLst>
          </p:cNvPr>
          <p:cNvSpPr/>
          <p:nvPr/>
        </p:nvSpPr>
        <p:spPr>
          <a:xfrm>
            <a:off x="1353103" y="2762062"/>
            <a:ext cx="513477"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70BE639-162B-412F-B0F6-B11A3E4E3588}"/>
              </a:ext>
            </a:extLst>
          </p:cNvPr>
          <p:cNvSpPr/>
          <p:nvPr/>
        </p:nvSpPr>
        <p:spPr>
          <a:xfrm>
            <a:off x="881639" y="2762062"/>
            <a:ext cx="1451738"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214488C-B214-4A6A-8F1F-0DB5BDED0966}"/>
              </a:ext>
            </a:extLst>
          </p:cNvPr>
          <p:cNvSpPr/>
          <p:nvPr/>
        </p:nvSpPr>
        <p:spPr>
          <a:xfrm>
            <a:off x="470857" y="2762062"/>
            <a:ext cx="2273301"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13080F8B-344E-4D5C-8689-106A8AEE9106}"/>
              </a:ext>
            </a:extLst>
          </p:cNvPr>
          <p:cNvSpPr/>
          <p:nvPr/>
        </p:nvSpPr>
        <p:spPr>
          <a:xfrm>
            <a:off x="1353977" y="333811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3D13314-13E3-4F16-B038-93710A54945B}"/>
              </a:ext>
            </a:extLst>
          </p:cNvPr>
          <p:cNvSpPr/>
          <p:nvPr/>
        </p:nvSpPr>
        <p:spPr>
          <a:xfrm>
            <a:off x="1317801" y="369755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39C867BE-4DC7-40B2-98B1-DC92ACC6A41A}"/>
              </a:ext>
            </a:extLst>
          </p:cNvPr>
          <p:cNvSpPr/>
          <p:nvPr/>
        </p:nvSpPr>
        <p:spPr>
          <a:xfrm>
            <a:off x="1415828" y="300749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2C6A332-B5C2-4361-9BF5-B2F4E95BE0DE}"/>
              </a:ext>
            </a:extLst>
          </p:cNvPr>
          <p:cNvSpPr/>
          <p:nvPr/>
        </p:nvSpPr>
        <p:spPr>
          <a:xfrm>
            <a:off x="1330638" y="471823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C22A5521-E63F-4A64-8EEC-F9065D36BD2D}"/>
              </a:ext>
            </a:extLst>
          </p:cNvPr>
          <p:cNvSpPr/>
          <p:nvPr/>
        </p:nvSpPr>
        <p:spPr>
          <a:xfrm>
            <a:off x="1370022" y="506497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01EFBA0-9BD4-400E-929C-0C3807182DFF}"/>
              </a:ext>
            </a:extLst>
          </p:cNvPr>
          <p:cNvSpPr/>
          <p:nvPr/>
        </p:nvSpPr>
        <p:spPr>
          <a:xfrm>
            <a:off x="1455213" y="543819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B5ED4A0-38AD-4B60-9D94-6370F07EC253}"/>
              </a:ext>
            </a:extLst>
          </p:cNvPr>
          <p:cNvSpPr/>
          <p:nvPr/>
        </p:nvSpPr>
        <p:spPr>
          <a:xfrm>
            <a:off x="1667899" y="285206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D9A507B-A6F4-4310-BDA1-1A855715E8C8}"/>
              </a:ext>
            </a:extLst>
          </p:cNvPr>
          <p:cNvSpPr/>
          <p:nvPr/>
        </p:nvSpPr>
        <p:spPr>
          <a:xfrm>
            <a:off x="1750317" y="318721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CFD2AA-417C-48A1-99AE-ED0F34B2C4A0}"/>
              </a:ext>
            </a:extLst>
          </p:cNvPr>
          <p:cNvSpPr/>
          <p:nvPr/>
        </p:nvSpPr>
        <p:spPr>
          <a:xfrm>
            <a:off x="1803855" y="352235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A62AA1B-AEC2-49DE-8099-D3958090B095}"/>
              </a:ext>
            </a:extLst>
          </p:cNvPr>
          <p:cNvSpPr/>
          <p:nvPr/>
        </p:nvSpPr>
        <p:spPr>
          <a:xfrm>
            <a:off x="1820338" y="385750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8F4EA5F-C53D-4B4B-BA05-14BAA3A7E564}"/>
              </a:ext>
            </a:extLst>
          </p:cNvPr>
          <p:cNvSpPr/>
          <p:nvPr/>
        </p:nvSpPr>
        <p:spPr>
          <a:xfrm>
            <a:off x="1823985" y="41947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B6A2A609-0C74-4627-BEEF-19B4F0D1414C}"/>
              </a:ext>
            </a:extLst>
          </p:cNvPr>
          <p:cNvSpPr/>
          <p:nvPr/>
        </p:nvSpPr>
        <p:spPr>
          <a:xfrm>
            <a:off x="1816692" y="453023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0130BE2-DC6E-47FC-9719-EA19225BE799}"/>
              </a:ext>
            </a:extLst>
          </p:cNvPr>
          <p:cNvSpPr/>
          <p:nvPr/>
        </p:nvSpPr>
        <p:spPr>
          <a:xfrm>
            <a:off x="1782557" y="486709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4810BD72-81E8-4B4C-AE42-67165F9B1FF0}"/>
              </a:ext>
            </a:extLst>
          </p:cNvPr>
          <p:cNvSpPr/>
          <p:nvPr/>
        </p:nvSpPr>
        <p:spPr>
          <a:xfrm>
            <a:off x="1729604" y="525220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1892F8E3-9C1D-47F4-9EEB-BA7DBEEDD99F}"/>
              </a:ext>
            </a:extLst>
          </p:cNvPr>
          <p:cNvSpPr/>
          <p:nvPr/>
        </p:nvSpPr>
        <p:spPr>
          <a:xfrm>
            <a:off x="1999471" y="300749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800BC3A6-3D78-41E6-965A-FEB94D516E34}"/>
              </a:ext>
            </a:extLst>
          </p:cNvPr>
          <p:cNvSpPr/>
          <p:nvPr/>
        </p:nvSpPr>
        <p:spPr>
          <a:xfrm>
            <a:off x="2158329" y="333811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4284807-DCA2-471B-8034-4DAB05320B75}"/>
              </a:ext>
            </a:extLst>
          </p:cNvPr>
          <p:cNvSpPr/>
          <p:nvPr/>
        </p:nvSpPr>
        <p:spPr>
          <a:xfrm>
            <a:off x="2252854" y="369755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2DFA70E6-C917-4547-8BAA-923A612F2EB4}"/>
              </a:ext>
            </a:extLst>
          </p:cNvPr>
          <p:cNvSpPr/>
          <p:nvPr/>
        </p:nvSpPr>
        <p:spPr>
          <a:xfrm>
            <a:off x="2279694" y="403247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332BEE14-B218-4A9F-9EBF-8CED0AD33231}"/>
              </a:ext>
            </a:extLst>
          </p:cNvPr>
          <p:cNvSpPr/>
          <p:nvPr/>
        </p:nvSpPr>
        <p:spPr>
          <a:xfrm>
            <a:off x="2283489" y="437674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03A68F29-6EB7-4CBE-8E3B-1F600487A203}"/>
              </a:ext>
            </a:extLst>
          </p:cNvPr>
          <p:cNvSpPr/>
          <p:nvPr/>
        </p:nvSpPr>
        <p:spPr>
          <a:xfrm>
            <a:off x="2234766" y="471823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F22A79B-FB14-4003-9BDC-16E1176377D8}"/>
              </a:ext>
            </a:extLst>
          </p:cNvPr>
          <p:cNvSpPr/>
          <p:nvPr/>
        </p:nvSpPr>
        <p:spPr>
          <a:xfrm>
            <a:off x="2115733" y="506497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70EAE06-1A34-4303-ACF9-1634CCDF8281}"/>
              </a:ext>
            </a:extLst>
          </p:cNvPr>
          <p:cNvSpPr/>
          <p:nvPr/>
        </p:nvSpPr>
        <p:spPr>
          <a:xfrm>
            <a:off x="1866580" y="543819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E7B9B52A-1F70-4A70-B7D5-9526CFEFD532}"/>
              </a:ext>
            </a:extLst>
          </p:cNvPr>
          <p:cNvSpPr/>
          <p:nvPr/>
        </p:nvSpPr>
        <p:spPr>
          <a:xfrm>
            <a:off x="2042066" y="285206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E2F8347B-65EF-4BAA-811B-6A8EEC2646D6}"/>
              </a:ext>
            </a:extLst>
          </p:cNvPr>
          <p:cNvSpPr/>
          <p:nvPr/>
        </p:nvSpPr>
        <p:spPr>
          <a:xfrm>
            <a:off x="2403689" y="318721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360D212-B5AA-472C-92A1-A6F136BB56B9}"/>
              </a:ext>
            </a:extLst>
          </p:cNvPr>
          <p:cNvSpPr/>
          <p:nvPr/>
        </p:nvSpPr>
        <p:spPr>
          <a:xfrm>
            <a:off x="2582530" y="352235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C1AE6264-DF98-4373-8C11-151EE0A1394B}"/>
              </a:ext>
            </a:extLst>
          </p:cNvPr>
          <p:cNvSpPr/>
          <p:nvPr/>
        </p:nvSpPr>
        <p:spPr>
          <a:xfrm>
            <a:off x="2678661" y="385750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101B8BD-5FE3-4096-A6C1-DE30206B4FC0}"/>
              </a:ext>
            </a:extLst>
          </p:cNvPr>
          <p:cNvSpPr/>
          <p:nvPr/>
        </p:nvSpPr>
        <p:spPr>
          <a:xfrm>
            <a:off x="2698938" y="41947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9E276F37-E0DB-4A72-BBF8-E68D6D874E62}"/>
              </a:ext>
            </a:extLst>
          </p:cNvPr>
          <p:cNvSpPr/>
          <p:nvPr/>
        </p:nvSpPr>
        <p:spPr>
          <a:xfrm>
            <a:off x="2658387" y="453023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66F700D-10A7-4EBF-95A9-42E028C44567}"/>
              </a:ext>
            </a:extLst>
          </p:cNvPr>
          <p:cNvSpPr/>
          <p:nvPr/>
        </p:nvSpPr>
        <p:spPr>
          <a:xfrm>
            <a:off x="2538330" y="486709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B1C7485F-D31F-4D2C-A7AE-5C7AF1B45F79}"/>
              </a:ext>
            </a:extLst>
          </p:cNvPr>
          <p:cNvSpPr/>
          <p:nvPr/>
        </p:nvSpPr>
        <p:spPr>
          <a:xfrm>
            <a:off x="2277361" y="525220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9202F8F0-E317-4B9A-B113-4DDA30033CB3}"/>
              </a:ext>
            </a:extLst>
          </p:cNvPr>
          <p:cNvSpPr/>
          <p:nvPr/>
        </p:nvSpPr>
        <p:spPr>
          <a:xfrm>
            <a:off x="1267913" y="285206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CB573FF8-C9F5-4DF0-9F0B-585E32BF8BCC}"/>
              </a:ext>
            </a:extLst>
          </p:cNvPr>
          <p:cNvSpPr/>
          <p:nvPr/>
        </p:nvSpPr>
        <p:spPr>
          <a:xfrm>
            <a:off x="1032180" y="318721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BD4F2B67-B4DC-4736-8C4A-B44378A2C69C}"/>
              </a:ext>
            </a:extLst>
          </p:cNvPr>
          <p:cNvSpPr/>
          <p:nvPr/>
        </p:nvSpPr>
        <p:spPr>
          <a:xfrm>
            <a:off x="908772" y="352235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C3CFB417-11B9-420F-8474-63D97D0D9747}"/>
              </a:ext>
            </a:extLst>
          </p:cNvPr>
          <p:cNvSpPr/>
          <p:nvPr/>
        </p:nvSpPr>
        <p:spPr>
          <a:xfrm>
            <a:off x="854798" y="385750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77C15871-020E-4D19-A6DF-6E43B1DC6750}"/>
              </a:ext>
            </a:extLst>
          </p:cNvPr>
          <p:cNvSpPr/>
          <p:nvPr/>
        </p:nvSpPr>
        <p:spPr>
          <a:xfrm>
            <a:off x="839334" y="41947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68B871C2-BFBE-426C-9A48-86589A8F0F68}"/>
              </a:ext>
            </a:extLst>
          </p:cNvPr>
          <p:cNvSpPr/>
          <p:nvPr/>
        </p:nvSpPr>
        <p:spPr>
          <a:xfrm>
            <a:off x="866688" y="453023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76C9531-F5E8-4885-8010-5A0D9C46B656}"/>
              </a:ext>
            </a:extLst>
          </p:cNvPr>
          <p:cNvSpPr/>
          <p:nvPr/>
        </p:nvSpPr>
        <p:spPr>
          <a:xfrm>
            <a:off x="939989" y="486709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602219D0-3DB1-4DF7-B87F-79B123792424}"/>
              </a:ext>
            </a:extLst>
          </p:cNvPr>
          <p:cNvSpPr/>
          <p:nvPr/>
        </p:nvSpPr>
        <p:spPr>
          <a:xfrm>
            <a:off x="1112230" y="525220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E8B8A800-CFCF-462E-9FD4-B4A09A815C2B}"/>
              </a:ext>
            </a:extLst>
          </p:cNvPr>
          <p:cNvSpPr/>
          <p:nvPr/>
        </p:nvSpPr>
        <p:spPr>
          <a:xfrm>
            <a:off x="874052" y="300749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94582431-FB2D-4DDF-8E5B-FC69059388D0}"/>
              </a:ext>
            </a:extLst>
          </p:cNvPr>
          <p:cNvSpPr/>
          <p:nvPr/>
        </p:nvSpPr>
        <p:spPr>
          <a:xfrm>
            <a:off x="620963" y="333811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16C44ED5-CB73-41F2-9EBA-77589E63C194}"/>
              </a:ext>
            </a:extLst>
          </p:cNvPr>
          <p:cNvSpPr/>
          <p:nvPr/>
        </p:nvSpPr>
        <p:spPr>
          <a:xfrm>
            <a:off x="493760" y="369755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299B521-C080-488E-BABA-19298751CC83}"/>
              </a:ext>
            </a:extLst>
          </p:cNvPr>
          <p:cNvSpPr/>
          <p:nvPr/>
        </p:nvSpPr>
        <p:spPr>
          <a:xfrm>
            <a:off x="430886" y="403247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27D634F6-BA1C-4E07-ACF8-D66154169D6E}"/>
              </a:ext>
            </a:extLst>
          </p:cNvPr>
          <p:cNvSpPr/>
          <p:nvPr/>
        </p:nvSpPr>
        <p:spPr>
          <a:xfrm>
            <a:off x="445036" y="437674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EA4B83B1-1D40-4F1A-99D8-303711B018A5}"/>
              </a:ext>
            </a:extLst>
          </p:cNvPr>
          <p:cNvSpPr/>
          <p:nvPr/>
        </p:nvSpPr>
        <p:spPr>
          <a:xfrm>
            <a:off x="530227" y="471823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6B714A44-BDEC-47B2-973B-53777B7E70C0}"/>
              </a:ext>
            </a:extLst>
          </p:cNvPr>
          <p:cNvSpPr/>
          <p:nvPr/>
        </p:nvSpPr>
        <p:spPr>
          <a:xfrm>
            <a:off x="693170" y="5064977"/>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09F08EFF-8870-487E-8F5A-37D885F35702}"/>
              </a:ext>
            </a:extLst>
          </p:cNvPr>
          <p:cNvSpPr/>
          <p:nvPr/>
        </p:nvSpPr>
        <p:spPr>
          <a:xfrm>
            <a:off x="1092207" y="5438195"/>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CFFAFB61-8D6E-4B08-8D68-D7B5B7D28E3F}"/>
              </a:ext>
            </a:extLst>
          </p:cNvPr>
          <p:cNvCxnSpPr>
            <a:cxnSpLocks/>
            <a:stCxn id="17" idx="6"/>
            <a:endCxn id="25" idx="2"/>
          </p:cNvCxnSpPr>
          <p:nvPr/>
        </p:nvCxnSpPr>
        <p:spPr>
          <a:xfrm>
            <a:off x="1905528" y="3900100"/>
            <a:ext cx="374166"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54">
            <a:extLst>
              <a:ext uri="{FF2B5EF4-FFF2-40B4-BE49-F238E27FC236}">
                <a16:creationId xmlns:a16="http://schemas.microsoft.com/office/drawing/2014/main" id="{76F4786F-9064-4B88-AB93-9E573FD5DB7D}"/>
              </a:ext>
            </a:extLst>
          </p:cNvPr>
          <p:cNvCxnSpPr>
            <a:cxnSpLocks/>
            <a:stCxn id="9" idx="6"/>
            <a:endCxn id="16" idx="2"/>
          </p:cNvCxnSpPr>
          <p:nvPr/>
        </p:nvCxnSpPr>
        <p:spPr>
          <a:xfrm flipV="1">
            <a:off x="1402991" y="3564953"/>
            <a:ext cx="400864"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a:extLst>
              <a:ext uri="{FF2B5EF4-FFF2-40B4-BE49-F238E27FC236}">
                <a16:creationId xmlns:a16="http://schemas.microsoft.com/office/drawing/2014/main" id="{B88ADC1A-9507-43C4-8D20-19607219EB08}"/>
              </a:ext>
            </a:extLst>
          </p:cNvPr>
          <p:cNvCxnSpPr>
            <a:cxnSpLocks/>
            <a:stCxn id="16" idx="6"/>
            <a:endCxn id="24" idx="2"/>
          </p:cNvCxnSpPr>
          <p:nvPr/>
        </p:nvCxnSpPr>
        <p:spPr>
          <a:xfrm>
            <a:off x="1889046" y="3564953"/>
            <a:ext cx="363808"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7" name="直接连接符 56">
            <a:extLst>
              <a:ext uri="{FF2B5EF4-FFF2-40B4-BE49-F238E27FC236}">
                <a16:creationId xmlns:a16="http://schemas.microsoft.com/office/drawing/2014/main" id="{5F18030F-FDEB-451A-B798-E636FE100323}"/>
              </a:ext>
            </a:extLst>
          </p:cNvPr>
          <p:cNvCxnSpPr>
            <a:cxnSpLocks/>
            <a:stCxn id="24" idx="6"/>
            <a:endCxn id="32" idx="3"/>
          </p:cNvCxnSpPr>
          <p:nvPr/>
        </p:nvCxnSpPr>
        <p:spPr>
          <a:xfrm flipV="1">
            <a:off x="2338045" y="3595074"/>
            <a:ext cx="256961" cy="1450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a:extLst>
              <a:ext uri="{FF2B5EF4-FFF2-40B4-BE49-F238E27FC236}">
                <a16:creationId xmlns:a16="http://schemas.microsoft.com/office/drawing/2014/main" id="{427826F3-0DE7-40C5-ABDC-24E726E384D7}"/>
              </a:ext>
            </a:extLst>
          </p:cNvPr>
          <p:cNvCxnSpPr>
            <a:cxnSpLocks/>
            <a:stCxn id="40" idx="6"/>
            <a:endCxn id="9" idx="2"/>
          </p:cNvCxnSpPr>
          <p:nvPr/>
        </p:nvCxnSpPr>
        <p:spPr>
          <a:xfrm>
            <a:off x="993963" y="3564953"/>
            <a:ext cx="323837"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a:extLst>
              <a:ext uri="{FF2B5EF4-FFF2-40B4-BE49-F238E27FC236}">
                <a16:creationId xmlns:a16="http://schemas.microsoft.com/office/drawing/2014/main" id="{F2494495-9555-403D-A20B-E7C2A794FE17}"/>
              </a:ext>
            </a:extLst>
          </p:cNvPr>
          <p:cNvCxnSpPr>
            <a:cxnSpLocks/>
            <a:stCxn id="48" idx="7"/>
            <a:endCxn id="40" idx="1"/>
          </p:cNvCxnSpPr>
          <p:nvPr/>
        </p:nvCxnSpPr>
        <p:spPr>
          <a:xfrm flipV="1">
            <a:off x="566474" y="3534833"/>
            <a:ext cx="354773"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E42AFFA5-56BE-4DF1-B69E-F1971834511C}"/>
              </a:ext>
            </a:extLst>
          </p:cNvPr>
          <p:cNvCxnSpPr>
            <a:cxnSpLocks/>
            <a:stCxn id="15" idx="6"/>
            <a:endCxn id="23" idx="2"/>
          </p:cNvCxnSpPr>
          <p:nvPr/>
        </p:nvCxnSpPr>
        <p:spPr>
          <a:xfrm>
            <a:off x="1835509" y="3229808"/>
            <a:ext cx="322821"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1" name="直接连接符 60">
            <a:extLst>
              <a:ext uri="{FF2B5EF4-FFF2-40B4-BE49-F238E27FC236}">
                <a16:creationId xmlns:a16="http://schemas.microsoft.com/office/drawing/2014/main" id="{20913168-5E9D-4AAF-972F-CA71118DB7DC}"/>
              </a:ext>
            </a:extLst>
          </p:cNvPr>
          <p:cNvCxnSpPr>
            <a:cxnSpLocks/>
            <a:stCxn id="23" idx="6"/>
            <a:endCxn id="31" idx="3"/>
          </p:cNvCxnSpPr>
          <p:nvPr/>
        </p:nvCxnSpPr>
        <p:spPr>
          <a:xfrm flipV="1">
            <a:off x="2243519" y="3259927"/>
            <a:ext cx="172645" cy="12078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5281ABF1-8074-40C6-AB7F-9FAE429D7B4A}"/>
              </a:ext>
            </a:extLst>
          </p:cNvPr>
          <p:cNvCxnSpPr>
            <a:cxnSpLocks/>
          </p:cNvCxnSpPr>
          <p:nvPr/>
        </p:nvCxnSpPr>
        <p:spPr>
          <a:xfrm flipV="1">
            <a:off x="1439169" y="3229807"/>
            <a:ext cx="311150"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a:extLst>
              <a:ext uri="{FF2B5EF4-FFF2-40B4-BE49-F238E27FC236}">
                <a16:creationId xmlns:a16="http://schemas.microsoft.com/office/drawing/2014/main" id="{AC02D765-A9F9-4602-83CF-F9F5A4B144A8}"/>
              </a:ext>
            </a:extLst>
          </p:cNvPr>
          <p:cNvCxnSpPr>
            <a:cxnSpLocks/>
            <a:stCxn id="8" idx="2"/>
            <a:endCxn id="39" idx="6"/>
          </p:cNvCxnSpPr>
          <p:nvPr/>
        </p:nvCxnSpPr>
        <p:spPr>
          <a:xfrm flipH="1" flipV="1">
            <a:off x="1117371" y="3229808"/>
            <a:ext cx="236607"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4" name="直接连接符 63">
            <a:extLst>
              <a:ext uri="{FF2B5EF4-FFF2-40B4-BE49-F238E27FC236}">
                <a16:creationId xmlns:a16="http://schemas.microsoft.com/office/drawing/2014/main" id="{D13D384E-7E25-4FAB-90B5-3E470856F32D}"/>
              </a:ext>
            </a:extLst>
          </p:cNvPr>
          <p:cNvCxnSpPr>
            <a:cxnSpLocks/>
            <a:stCxn id="39" idx="2"/>
            <a:endCxn id="47" idx="6"/>
          </p:cNvCxnSpPr>
          <p:nvPr/>
        </p:nvCxnSpPr>
        <p:spPr>
          <a:xfrm flipH="1">
            <a:off x="706153" y="3229808"/>
            <a:ext cx="326027"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5" name="直接连接符 64">
            <a:extLst>
              <a:ext uri="{FF2B5EF4-FFF2-40B4-BE49-F238E27FC236}">
                <a16:creationId xmlns:a16="http://schemas.microsoft.com/office/drawing/2014/main" id="{1D8D7ABF-788C-41D1-8A49-3FBE8A7AB4AD}"/>
              </a:ext>
            </a:extLst>
          </p:cNvPr>
          <p:cNvCxnSpPr>
            <a:cxnSpLocks/>
            <a:stCxn id="10" idx="6"/>
            <a:endCxn id="14" idx="3"/>
          </p:cNvCxnSpPr>
          <p:nvPr/>
        </p:nvCxnSpPr>
        <p:spPr>
          <a:xfrm flipV="1">
            <a:off x="1501019" y="2924781"/>
            <a:ext cx="179356" cy="12530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6" name="椭圆 65">
            <a:extLst>
              <a:ext uri="{FF2B5EF4-FFF2-40B4-BE49-F238E27FC236}">
                <a16:creationId xmlns:a16="http://schemas.microsoft.com/office/drawing/2014/main" id="{71CECF7E-C5A5-423F-83D8-A22D031A1D7F}"/>
              </a:ext>
            </a:extLst>
          </p:cNvPr>
          <p:cNvSpPr/>
          <p:nvPr/>
        </p:nvSpPr>
        <p:spPr>
          <a:xfrm>
            <a:off x="179109" y="2762062"/>
            <a:ext cx="2856798" cy="285679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16DD1B80-DBC0-498B-981C-53AE4DAC2472}"/>
              </a:ext>
            </a:extLst>
          </p:cNvPr>
          <p:cNvCxnSpPr>
            <a:cxnSpLocks/>
            <a:stCxn id="14" idx="6"/>
            <a:endCxn id="22" idx="2"/>
          </p:cNvCxnSpPr>
          <p:nvPr/>
        </p:nvCxnSpPr>
        <p:spPr>
          <a:xfrm>
            <a:off x="1753089" y="2894662"/>
            <a:ext cx="246382" cy="15542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8" name="直接连接符 67">
            <a:extLst>
              <a:ext uri="{FF2B5EF4-FFF2-40B4-BE49-F238E27FC236}">
                <a16:creationId xmlns:a16="http://schemas.microsoft.com/office/drawing/2014/main" id="{5751D5E4-5169-489D-8696-5767A2A7FB20}"/>
              </a:ext>
            </a:extLst>
          </p:cNvPr>
          <p:cNvCxnSpPr>
            <a:cxnSpLocks/>
            <a:stCxn id="30" idx="4"/>
            <a:endCxn id="22" idx="7"/>
          </p:cNvCxnSpPr>
          <p:nvPr/>
        </p:nvCxnSpPr>
        <p:spPr>
          <a:xfrm flipH="1">
            <a:off x="2072186" y="2937257"/>
            <a:ext cx="12476" cy="827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9" name="直接连接符 68">
            <a:extLst>
              <a:ext uri="{FF2B5EF4-FFF2-40B4-BE49-F238E27FC236}">
                <a16:creationId xmlns:a16="http://schemas.microsoft.com/office/drawing/2014/main" id="{2B1D49F4-30CA-4EF7-9661-77A3B9D23DB3}"/>
              </a:ext>
            </a:extLst>
          </p:cNvPr>
          <p:cNvCxnSpPr>
            <a:cxnSpLocks/>
            <a:stCxn id="38" idx="5"/>
            <a:endCxn id="10" idx="1"/>
          </p:cNvCxnSpPr>
          <p:nvPr/>
        </p:nvCxnSpPr>
        <p:spPr>
          <a:xfrm>
            <a:off x="1340628" y="2924781"/>
            <a:ext cx="87676" cy="951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0" name="直接连接符 69">
            <a:extLst>
              <a:ext uri="{FF2B5EF4-FFF2-40B4-BE49-F238E27FC236}">
                <a16:creationId xmlns:a16="http://schemas.microsoft.com/office/drawing/2014/main" id="{46010D02-1C06-486F-84C3-9738B3264B3F}"/>
              </a:ext>
            </a:extLst>
          </p:cNvPr>
          <p:cNvCxnSpPr>
            <a:cxnSpLocks/>
            <a:stCxn id="46" idx="6"/>
            <a:endCxn id="38" idx="2"/>
          </p:cNvCxnSpPr>
          <p:nvPr/>
        </p:nvCxnSpPr>
        <p:spPr>
          <a:xfrm flipV="1">
            <a:off x="959242" y="2894662"/>
            <a:ext cx="308671" cy="15542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a:extLst>
              <a:ext uri="{FF2B5EF4-FFF2-40B4-BE49-F238E27FC236}">
                <a16:creationId xmlns:a16="http://schemas.microsoft.com/office/drawing/2014/main" id="{2B03E4AE-6F0A-4E7C-A912-B079C2FEE80B}"/>
              </a:ext>
            </a:extLst>
          </p:cNvPr>
          <p:cNvCxnSpPr>
            <a:cxnSpLocks/>
            <a:stCxn id="312" idx="6"/>
            <a:endCxn id="17" idx="2"/>
          </p:cNvCxnSpPr>
          <p:nvPr/>
        </p:nvCxnSpPr>
        <p:spPr>
          <a:xfrm flipV="1">
            <a:off x="1395698" y="3900100"/>
            <a:ext cx="424640"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a:extLst>
              <a:ext uri="{FF2B5EF4-FFF2-40B4-BE49-F238E27FC236}">
                <a16:creationId xmlns:a16="http://schemas.microsoft.com/office/drawing/2014/main" id="{6C955DFE-9016-44DE-B376-4E8EA0F78874}"/>
              </a:ext>
            </a:extLst>
          </p:cNvPr>
          <p:cNvCxnSpPr>
            <a:cxnSpLocks/>
            <a:stCxn id="41" idx="6"/>
            <a:endCxn id="312" idx="2"/>
          </p:cNvCxnSpPr>
          <p:nvPr/>
        </p:nvCxnSpPr>
        <p:spPr>
          <a:xfrm>
            <a:off x="939989" y="3900100"/>
            <a:ext cx="370519"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3" name="直接连接符 72">
            <a:extLst>
              <a:ext uri="{FF2B5EF4-FFF2-40B4-BE49-F238E27FC236}">
                <a16:creationId xmlns:a16="http://schemas.microsoft.com/office/drawing/2014/main" id="{7A87DB35-1DE1-47B4-ADDD-937384657609}"/>
              </a:ext>
            </a:extLst>
          </p:cNvPr>
          <p:cNvCxnSpPr>
            <a:cxnSpLocks/>
            <a:stCxn id="49" idx="6"/>
            <a:endCxn id="41" idx="2"/>
          </p:cNvCxnSpPr>
          <p:nvPr/>
        </p:nvCxnSpPr>
        <p:spPr>
          <a:xfrm flipV="1">
            <a:off x="516078" y="3900100"/>
            <a:ext cx="338721"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DB3C3609-AA54-4447-9CF6-53E0947BF952}"/>
              </a:ext>
            </a:extLst>
          </p:cNvPr>
          <p:cNvCxnSpPr>
            <a:cxnSpLocks/>
            <a:stCxn id="25" idx="6"/>
            <a:endCxn id="33" idx="2"/>
          </p:cNvCxnSpPr>
          <p:nvPr/>
        </p:nvCxnSpPr>
        <p:spPr>
          <a:xfrm flipV="1">
            <a:off x="2364886" y="3900100"/>
            <a:ext cx="313775"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5" name="直接连接符 74">
            <a:extLst>
              <a:ext uri="{FF2B5EF4-FFF2-40B4-BE49-F238E27FC236}">
                <a16:creationId xmlns:a16="http://schemas.microsoft.com/office/drawing/2014/main" id="{C7A4E051-3334-4FA6-918A-6519D8A77030}"/>
              </a:ext>
            </a:extLst>
          </p:cNvPr>
          <p:cNvCxnSpPr>
            <a:cxnSpLocks/>
            <a:stCxn id="50" idx="6"/>
            <a:endCxn id="42" idx="2"/>
          </p:cNvCxnSpPr>
          <p:nvPr/>
        </p:nvCxnSpPr>
        <p:spPr>
          <a:xfrm flipV="1">
            <a:off x="530227" y="4237323"/>
            <a:ext cx="309107"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6" name="直接连接符 75">
            <a:extLst>
              <a:ext uri="{FF2B5EF4-FFF2-40B4-BE49-F238E27FC236}">
                <a16:creationId xmlns:a16="http://schemas.microsoft.com/office/drawing/2014/main" id="{47F2DEBA-24B0-43FF-8E99-3E811A4E13B2}"/>
              </a:ext>
            </a:extLst>
          </p:cNvPr>
          <p:cNvCxnSpPr>
            <a:cxnSpLocks/>
            <a:stCxn id="42" idx="6"/>
            <a:endCxn id="98" idx="2"/>
          </p:cNvCxnSpPr>
          <p:nvPr/>
        </p:nvCxnSpPr>
        <p:spPr>
          <a:xfrm>
            <a:off x="924525" y="4237323"/>
            <a:ext cx="389047"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a:extLst>
              <a:ext uri="{FF2B5EF4-FFF2-40B4-BE49-F238E27FC236}">
                <a16:creationId xmlns:a16="http://schemas.microsoft.com/office/drawing/2014/main" id="{682F07C0-54A3-4123-BFEE-B38E02542EE8}"/>
              </a:ext>
            </a:extLst>
          </p:cNvPr>
          <p:cNvCxnSpPr>
            <a:cxnSpLocks/>
            <a:stCxn id="98" idx="6"/>
            <a:endCxn id="18" idx="2"/>
          </p:cNvCxnSpPr>
          <p:nvPr/>
        </p:nvCxnSpPr>
        <p:spPr>
          <a:xfrm flipV="1">
            <a:off x="1398763" y="4237323"/>
            <a:ext cx="425222"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a:extLst>
              <a:ext uri="{FF2B5EF4-FFF2-40B4-BE49-F238E27FC236}">
                <a16:creationId xmlns:a16="http://schemas.microsoft.com/office/drawing/2014/main" id="{C8CF0361-0EB1-42EB-B54D-82EF3111ABD2}"/>
              </a:ext>
            </a:extLst>
          </p:cNvPr>
          <p:cNvCxnSpPr>
            <a:cxnSpLocks/>
            <a:stCxn id="18" idx="6"/>
            <a:endCxn id="26" idx="2"/>
          </p:cNvCxnSpPr>
          <p:nvPr/>
        </p:nvCxnSpPr>
        <p:spPr>
          <a:xfrm>
            <a:off x="1909176" y="4237323"/>
            <a:ext cx="374313"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a:extLst>
              <a:ext uri="{FF2B5EF4-FFF2-40B4-BE49-F238E27FC236}">
                <a16:creationId xmlns:a16="http://schemas.microsoft.com/office/drawing/2014/main" id="{376E6BCF-CD10-47B8-86D5-9BA3CE97CA0D}"/>
              </a:ext>
            </a:extLst>
          </p:cNvPr>
          <p:cNvCxnSpPr>
            <a:cxnSpLocks/>
            <a:stCxn id="26" idx="6"/>
            <a:endCxn id="34" idx="2"/>
          </p:cNvCxnSpPr>
          <p:nvPr/>
        </p:nvCxnSpPr>
        <p:spPr>
          <a:xfrm flipV="1">
            <a:off x="2368680" y="4237323"/>
            <a:ext cx="330259"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E8237273-3D1A-4807-9B6B-D1DC5999973D}"/>
              </a:ext>
            </a:extLst>
          </p:cNvPr>
          <p:cNvCxnSpPr>
            <a:cxnSpLocks/>
            <a:stCxn id="19" idx="6"/>
            <a:endCxn id="27" idx="1"/>
          </p:cNvCxnSpPr>
          <p:nvPr/>
        </p:nvCxnSpPr>
        <p:spPr>
          <a:xfrm>
            <a:off x="1901883" y="4572834"/>
            <a:ext cx="345359" cy="1578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a:extLst>
              <a:ext uri="{FF2B5EF4-FFF2-40B4-BE49-F238E27FC236}">
                <a16:creationId xmlns:a16="http://schemas.microsoft.com/office/drawing/2014/main" id="{ABC2E623-CA03-404D-9343-BC8314F88DBB}"/>
              </a:ext>
            </a:extLst>
          </p:cNvPr>
          <p:cNvCxnSpPr>
            <a:cxnSpLocks/>
            <a:stCxn id="27" idx="6"/>
            <a:endCxn id="35" idx="2"/>
          </p:cNvCxnSpPr>
          <p:nvPr/>
        </p:nvCxnSpPr>
        <p:spPr>
          <a:xfrm flipV="1">
            <a:off x="2319957" y="4572834"/>
            <a:ext cx="338429"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2" name="直接连接符 81">
            <a:extLst>
              <a:ext uri="{FF2B5EF4-FFF2-40B4-BE49-F238E27FC236}">
                <a16:creationId xmlns:a16="http://schemas.microsoft.com/office/drawing/2014/main" id="{E0A21374-1E67-4789-BD6C-C8721E5A42C5}"/>
              </a:ext>
            </a:extLst>
          </p:cNvPr>
          <p:cNvCxnSpPr>
            <a:cxnSpLocks/>
            <a:stCxn id="11" idx="6"/>
            <a:endCxn id="19" idx="2"/>
          </p:cNvCxnSpPr>
          <p:nvPr/>
        </p:nvCxnSpPr>
        <p:spPr>
          <a:xfrm flipV="1">
            <a:off x="1415828" y="4572834"/>
            <a:ext cx="400864"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4EBC4EA2-4728-4F88-83BE-7040C6AE429A}"/>
              </a:ext>
            </a:extLst>
          </p:cNvPr>
          <p:cNvCxnSpPr>
            <a:cxnSpLocks/>
            <a:stCxn id="43" idx="6"/>
            <a:endCxn id="11" idx="2"/>
          </p:cNvCxnSpPr>
          <p:nvPr/>
        </p:nvCxnSpPr>
        <p:spPr>
          <a:xfrm>
            <a:off x="951878" y="4572834"/>
            <a:ext cx="378759"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4" name="直接连接符 83">
            <a:extLst>
              <a:ext uri="{FF2B5EF4-FFF2-40B4-BE49-F238E27FC236}">
                <a16:creationId xmlns:a16="http://schemas.microsoft.com/office/drawing/2014/main" id="{C3FB1A12-AE31-4E93-A5ED-FB8751A56DBA}"/>
              </a:ext>
            </a:extLst>
          </p:cNvPr>
          <p:cNvCxnSpPr>
            <a:cxnSpLocks/>
            <a:stCxn id="51" idx="6"/>
            <a:endCxn id="43" idx="2"/>
          </p:cNvCxnSpPr>
          <p:nvPr/>
        </p:nvCxnSpPr>
        <p:spPr>
          <a:xfrm flipV="1">
            <a:off x="615417" y="4572834"/>
            <a:ext cx="251271"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5" name="直接连接符 84">
            <a:extLst>
              <a:ext uri="{FF2B5EF4-FFF2-40B4-BE49-F238E27FC236}">
                <a16:creationId xmlns:a16="http://schemas.microsoft.com/office/drawing/2014/main" id="{2E8A371B-F502-4C1C-AB3A-943B7F4D0E98}"/>
              </a:ext>
            </a:extLst>
          </p:cNvPr>
          <p:cNvCxnSpPr>
            <a:cxnSpLocks/>
            <a:stCxn id="44" idx="6"/>
            <a:endCxn id="12" idx="2"/>
          </p:cNvCxnSpPr>
          <p:nvPr/>
        </p:nvCxnSpPr>
        <p:spPr>
          <a:xfrm>
            <a:off x="1025179" y="4909693"/>
            <a:ext cx="344842" cy="19788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6" name="直接连接符 85">
            <a:extLst>
              <a:ext uri="{FF2B5EF4-FFF2-40B4-BE49-F238E27FC236}">
                <a16:creationId xmlns:a16="http://schemas.microsoft.com/office/drawing/2014/main" id="{321348CC-F461-4C1A-9768-45E59A199821}"/>
              </a:ext>
            </a:extLst>
          </p:cNvPr>
          <p:cNvCxnSpPr>
            <a:cxnSpLocks/>
            <a:stCxn id="12" idx="6"/>
            <a:endCxn id="20" idx="3"/>
          </p:cNvCxnSpPr>
          <p:nvPr/>
        </p:nvCxnSpPr>
        <p:spPr>
          <a:xfrm flipV="1">
            <a:off x="1455213" y="4939813"/>
            <a:ext cx="339820" cy="16776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7" name="直接连接符 86">
            <a:extLst>
              <a:ext uri="{FF2B5EF4-FFF2-40B4-BE49-F238E27FC236}">
                <a16:creationId xmlns:a16="http://schemas.microsoft.com/office/drawing/2014/main" id="{5021E208-5911-40D1-8682-4265750DA36D}"/>
              </a:ext>
            </a:extLst>
          </p:cNvPr>
          <p:cNvCxnSpPr>
            <a:cxnSpLocks/>
            <a:stCxn id="20" idx="6"/>
            <a:endCxn id="28" idx="1"/>
          </p:cNvCxnSpPr>
          <p:nvPr/>
        </p:nvCxnSpPr>
        <p:spPr>
          <a:xfrm>
            <a:off x="1867747" y="4909693"/>
            <a:ext cx="260461" cy="16775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8" name="直接连接符 87">
            <a:extLst>
              <a:ext uri="{FF2B5EF4-FFF2-40B4-BE49-F238E27FC236}">
                <a16:creationId xmlns:a16="http://schemas.microsoft.com/office/drawing/2014/main" id="{42285E6E-D351-4D02-9349-DDF5B79514CE}"/>
              </a:ext>
            </a:extLst>
          </p:cNvPr>
          <p:cNvCxnSpPr>
            <a:cxnSpLocks/>
            <a:stCxn id="28" idx="6"/>
            <a:endCxn id="36" idx="2"/>
          </p:cNvCxnSpPr>
          <p:nvPr/>
        </p:nvCxnSpPr>
        <p:spPr>
          <a:xfrm flipV="1">
            <a:off x="2200924" y="4909693"/>
            <a:ext cx="337406" cy="19788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9" name="直接连接符 88">
            <a:extLst>
              <a:ext uri="{FF2B5EF4-FFF2-40B4-BE49-F238E27FC236}">
                <a16:creationId xmlns:a16="http://schemas.microsoft.com/office/drawing/2014/main" id="{DC29A212-7D6B-415B-BE65-D85754652FDE}"/>
              </a:ext>
            </a:extLst>
          </p:cNvPr>
          <p:cNvCxnSpPr>
            <a:cxnSpLocks/>
            <a:stCxn id="52" idx="7"/>
            <a:endCxn id="44" idx="3"/>
          </p:cNvCxnSpPr>
          <p:nvPr/>
        </p:nvCxnSpPr>
        <p:spPr>
          <a:xfrm flipV="1">
            <a:off x="765885" y="4939813"/>
            <a:ext cx="186580" cy="13764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0" name="直接连接符 89">
            <a:extLst>
              <a:ext uri="{FF2B5EF4-FFF2-40B4-BE49-F238E27FC236}">
                <a16:creationId xmlns:a16="http://schemas.microsoft.com/office/drawing/2014/main" id="{AC148EA9-8EBB-4207-BCF8-AF9DFBFF7D38}"/>
              </a:ext>
            </a:extLst>
          </p:cNvPr>
          <p:cNvCxnSpPr>
            <a:cxnSpLocks/>
            <a:stCxn id="13" idx="7"/>
            <a:endCxn id="21" idx="3"/>
          </p:cNvCxnSpPr>
          <p:nvPr/>
        </p:nvCxnSpPr>
        <p:spPr>
          <a:xfrm flipV="1">
            <a:off x="1527928" y="5324920"/>
            <a:ext cx="214152" cy="12575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1" name="直接连接符 90">
            <a:extLst>
              <a:ext uri="{FF2B5EF4-FFF2-40B4-BE49-F238E27FC236}">
                <a16:creationId xmlns:a16="http://schemas.microsoft.com/office/drawing/2014/main" id="{31571002-D9F5-4D6C-8B7B-9A2CE57A0C5F}"/>
              </a:ext>
            </a:extLst>
          </p:cNvPr>
          <p:cNvCxnSpPr>
            <a:cxnSpLocks/>
            <a:stCxn id="21" idx="5"/>
            <a:endCxn id="29" idx="1"/>
          </p:cNvCxnSpPr>
          <p:nvPr/>
        </p:nvCxnSpPr>
        <p:spPr>
          <a:xfrm>
            <a:off x="1802319" y="5324920"/>
            <a:ext cx="76737" cy="12575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a:extLst>
              <a:ext uri="{FF2B5EF4-FFF2-40B4-BE49-F238E27FC236}">
                <a16:creationId xmlns:a16="http://schemas.microsoft.com/office/drawing/2014/main" id="{B865B331-4D03-48E3-B98B-DC6113A8D425}"/>
              </a:ext>
            </a:extLst>
          </p:cNvPr>
          <p:cNvCxnSpPr>
            <a:cxnSpLocks/>
            <a:stCxn id="29" idx="6"/>
            <a:endCxn id="37" idx="2"/>
          </p:cNvCxnSpPr>
          <p:nvPr/>
        </p:nvCxnSpPr>
        <p:spPr>
          <a:xfrm flipV="1">
            <a:off x="1951771" y="5294801"/>
            <a:ext cx="325591" cy="1859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a:extLst>
              <a:ext uri="{FF2B5EF4-FFF2-40B4-BE49-F238E27FC236}">
                <a16:creationId xmlns:a16="http://schemas.microsoft.com/office/drawing/2014/main" id="{92EFD49C-B1A9-4781-BB2F-DCF0BB13FB5B}"/>
              </a:ext>
            </a:extLst>
          </p:cNvPr>
          <p:cNvCxnSpPr>
            <a:cxnSpLocks/>
            <a:stCxn id="45" idx="6"/>
            <a:endCxn id="13" idx="2"/>
          </p:cNvCxnSpPr>
          <p:nvPr/>
        </p:nvCxnSpPr>
        <p:spPr>
          <a:xfrm>
            <a:off x="1197421" y="5294801"/>
            <a:ext cx="257792" cy="1859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a:extLst>
              <a:ext uri="{FF2B5EF4-FFF2-40B4-BE49-F238E27FC236}">
                <a16:creationId xmlns:a16="http://schemas.microsoft.com/office/drawing/2014/main" id="{AB5211E6-E576-4CC4-820F-883222D63377}"/>
              </a:ext>
            </a:extLst>
          </p:cNvPr>
          <p:cNvCxnSpPr>
            <a:cxnSpLocks/>
            <a:stCxn id="45" idx="4"/>
            <a:endCxn id="53" idx="0"/>
          </p:cNvCxnSpPr>
          <p:nvPr/>
        </p:nvCxnSpPr>
        <p:spPr>
          <a:xfrm flipH="1">
            <a:off x="1134802" y="5337396"/>
            <a:ext cx="20024" cy="10080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5" name="直接箭头连接符 94">
            <a:extLst>
              <a:ext uri="{FF2B5EF4-FFF2-40B4-BE49-F238E27FC236}">
                <a16:creationId xmlns:a16="http://schemas.microsoft.com/office/drawing/2014/main" id="{37A5E4EB-E7F3-461E-8EAE-6031798E42E1}"/>
              </a:ext>
            </a:extLst>
          </p:cNvPr>
          <p:cNvCxnSpPr>
            <a:cxnSpLocks/>
            <a:stCxn id="312" idx="2"/>
            <a:endCxn id="41" idx="6"/>
          </p:cNvCxnSpPr>
          <p:nvPr/>
        </p:nvCxnSpPr>
        <p:spPr>
          <a:xfrm flipH="1" flipV="1">
            <a:off x="939988" y="3900100"/>
            <a:ext cx="370520" cy="174973"/>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6EEA29D6-7AC4-4D8C-BB37-58F88E686829}"/>
              </a:ext>
            </a:extLst>
          </p:cNvPr>
          <p:cNvCxnSpPr>
            <a:cxnSpLocks/>
            <a:stCxn id="312" idx="0"/>
            <a:endCxn id="9" idx="4"/>
          </p:cNvCxnSpPr>
          <p:nvPr/>
        </p:nvCxnSpPr>
        <p:spPr>
          <a:xfrm flipV="1">
            <a:off x="1353103" y="3782742"/>
            <a:ext cx="7293" cy="249736"/>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AA0CA2D4-7C49-44C1-99D8-0EFA71A2648F}"/>
              </a:ext>
            </a:extLst>
          </p:cNvPr>
          <p:cNvCxnSpPr>
            <a:cxnSpLocks/>
            <a:endCxn id="98" idx="0"/>
          </p:cNvCxnSpPr>
          <p:nvPr/>
        </p:nvCxnSpPr>
        <p:spPr>
          <a:xfrm>
            <a:off x="1352812" y="4119460"/>
            <a:ext cx="3355" cy="257282"/>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98" name="椭圆 97">
            <a:extLst>
              <a:ext uri="{FF2B5EF4-FFF2-40B4-BE49-F238E27FC236}">
                <a16:creationId xmlns:a16="http://schemas.microsoft.com/office/drawing/2014/main" id="{25EE5A1B-6B5D-450C-A90F-337893D74A35}"/>
              </a:ext>
            </a:extLst>
          </p:cNvPr>
          <p:cNvSpPr/>
          <p:nvPr/>
        </p:nvSpPr>
        <p:spPr>
          <a:xfrm>
            <a:off x="1313572" y="4376742"/>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乘号 98">
            <a:extLst>
              <a:ext uri="{FF2B5EF4-FFF2-40B4-BE49-F238E27FC236}">
                <a16:creationId xmlns:a16="http://schemas.microsoft.com/office/drawing/2014/main" id="{1C43D5E9-C1CC-4215-B052-033C0BF90215}"/>
              </a:ext>
            </a:extLst>
          </p:cNvPr>
          <p:cNvSpPr/>
          <p:nvPr/>
        </p:nvSpPr>
        <p:spPr>
          <a:xfrm>
            <a:off x="1453171" y="3918737"/>
            <a:ext cx="200723" cy="200723"/>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76856084-8153-4C2B-9112-85E2FAE71377}"/>
              </a:ext>
            </a:extLst>
          </p:cNvPr>
          <p:cNvSpPr/>
          <p:nvPr/>
        </p:nvSpPr>
        <p:spPr>
          <a:xfrm>
            <a:off x="4385418" y="2762062"/>
            <a:ext cx="513467" cy="2856741"/>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F372B390-8D89-49CB-ACB2-A5B735A157FF}"/>
              </a:ext>
            </a:extLst>
          </p:cNvPr>
          <p:cNvSpPr/>
          <p:nvPr/>
        </p:nvSpPr>
        <p:spPr>
          <a:xfrm>
            <a:off x="3913963" y="2762062"/>
            <a:ext cx="1451709" cy="2856741"/>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50337D34-7941-48FD-A831-90580D9D9BB0}"/>
              </a:ext>
            </a:extLst>
          </p:cNvPr>
          <p:cNvSpPr/>
          <p:nvPr/>
        </p:nvSpPr>
        <p:spPr>
          <a:xfrm>
            <a:off x="3503190" y="2762062"/>
            <a:ext cx="2273256" cy="2856741"/>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F0F006CD-ABF9-40A7-A9DD-2CDAAF39A146}"/>
              </a:ext>
            </a:extLst>
          </p:cNvPr>
          <p:cNvSpPr/>
          <p:nvPr/>
        </p:nvSpPr>
        <p:spPr>
          <a:xfrm>
            <a:off x="4386292" y="3338107"/>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41E86A8E-32DA-4C33-A908-8D98510DB885}"/>
              </a:ext>
            </a:extLst>
          </p:cNvPr>
          <p:cNvSpPr/>
          <p:nvPr/>
        </p:nvSpPr>
        <p:spPr>
          <a:xfrm>
            <a:off x="4350116" y="369753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6DC20708-1955-4E66-A6FA-80DF3839D4D3}"/>
              </a:ext>
            </a:extLst>
          </p:cNvPr>
          <p:cNvSpPr/>
          <p:nvPr/>
        </p:nvSpPr>
        <p:spPr>
          <a:xfrm>
            <a:off x="4448141" y="3007490"/>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88E851EC-78B4-420A-9636-C64C17CCCFB7}"/>
              </a:ext>
            </a:extLst>
          </p:cNvPr>
          <p:cNvSpPr/>
          <p:nvPr/>
        </p:nvSpPr>
        <p:spPr>
          <a:xfrm>
            <a:off x="4362953" y="471819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FB9716DA-DB00-46E1-A079-3D84E49FC01C}"/>
              </a:ext>
            </a:extLst>
          </p:cNvPr>
          <p:cNvSpPr/>
          <p:nvPr/>
        </p:nvSpPr>
        <p:spPr>
          <a:xfrm>
            <a:off x="4402337" y="5064931"/>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6B548950-B189-43B0-8BD2-9AAD20DC627D}"/>
              </a:ext>
            </a:extLst>
          </p:cNvPr>
          <p:cNvSpPr/>
          <p:nvPr/>
        </p:nvSpPr>
        <p:spPr>
          <a:xfrm>
            <a:off x="4487525" y="5438142"/>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A27EFAFF-7D8A-447F-A487-51019715E9E5}"/>
              </a:ext>
            </a:extLst>
          </p:cNvPr>
          <p:cNvSpPr/>
          <p:nvPr/>
        </p:nvSpPr>
        <p:spPr>
          <a:xfrm>
            <a:off x="4700207" y="2852064"/>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549B258D-BC6E-4030-9B17-657C732C3E71}"/>
              </a:ext>
            </a:extLst>
          </p:cNvPr>
          <p:cNvSpPr/>
          <p:nvPr/>
        </p:nvSpPr>
        <p:spPr>
          <a:xfrm>
            <a:off x="4782624" y="318720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F554857C-88AB-47F9-8E0C-1C065DA4FAA0}"/>
              </a:ext>
            </a:extLst>
          </p:cNvPr>
          <p:cNvSpPr/>
          <p:nvPr/>
        </p:nvSpPr>
        <p:spPr>
          <a:xfrm>
            <a:off x="4836161" y="352234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9094D39C-8EA1-4936-BCFA-E6585E476B00}"/>
              </a:ext>
            </a:extLst>
          </p:cNvPr>
          <p:cNvSpPr/>
          <p:nvPr/>
        </p:nvSpPr>
        <p:spPr>
          <a:xfrm>
            <a:off x="4852643" y="385748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EB330E56-7B9F-4BF6-B4CA-C8175F9A5997}"/>
              </a:ext>
            </a:extLst>
          </p:cNvPr>
          <p:cNvSpPr/>
          <p:nvPr/>
        </p:nvSpPr>
        <p:spPr>
          <a:xfrm>
            <a:off x="4856290" y="4194699"/>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8682EEC1-08FD-4C5E-A837-9D05B7CF1E5A}"/>
              </a:ext>
            </a:extLst>
          </p:cNvPr>
          <p:cNvSpPr/>
          <p:nvPr/>
        </p:nvSpPr>
        <p:spPr>
          <a:xfrm>
            <a:off x="4848997" y="4530202"/>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41EEF885-3B99-4D9B-9680-D1CB3CF9DCC4}"/>
              </a:ext>
            </a:extLst>
          </p:cNvPr>
          <p:cNvSpPr/>
          <p:nvPr/>
        </p:nvSpPr>
        <p:spPr>
          <a:xfrm>
            <a:off x="4814863" y="4867055"/>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1E4B45BE-781A-4636-AA99-42475B99D7E2}"/>
              </a:ext>
            </a:extLst>
          </p:cNvPr>
          <p:cNvSpPr/>
          <p:nvPr/>
        </p:nvSpPr>
        <p:spPr>
          <a:xfrm>
            <a:off x="4761911" y="5252156"/>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E7D22859-240D-433C-A61B-CF4CDD929C9C}"/>
              </a:ext>
            </a:extLst>
          </p:cNvPr>
          <p:cNvSpPr/>
          <p:nvPr/>
        </p:nvSpPr>
        <p:spPr>
          <a:xfrm>
            <a:off x="5031772" y="3007490"/>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3C66A6EA-EDE8-4A2A-B322-E65BE9E791BB}"/>
              </a:ext>
            </a:extLst>
          </p:cNvPr>
          <p:cNvSpPr/>
          <p:nvPr/>
        </p:nvSpPr>
        <p:spPr>
          <a:xfrm>
            <a:off x="5190627" y="3338107"/>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D5D7A1E1-0515-4DF7-8610-CDD41D33A785}"/>
              </a:ext>
            </a:extLst>
          </p:cNvPr>
          <p:cNvSpPr/>
          <p:nvPr/>
        </p:nvSpPr>
        <p:spPr>
          <a:xfrm>
            <a:off x="5285151" y="369753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BCEF6C71-A670-4485-ABF5-C9176F8C38E6}"/>
              </a:ext>
            </a:extLst>
          </p:cNvPr>
          <p:cNvSpPr/>
          <p:nvPr/>
        </p:nvSpPr>
        <p:spPr>
          <a:xfrm>
            <a:off x="5311991" y="403245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2DE5CF94-C262-4220-A5E6-481BA1A428B5}"/>
              </a:ext>
            </a:extLst>
          </p:cNvPr>
          <p:cNvSpPr/>
          <p:nvPr/>
        </p:nvSpPr>
        <p:spPr>
          <a:xfrm>
            <a:off x="5315785" y="4376709"/>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3D17537B-63FD-4269-809B-1345BD171E32}"/>
              </a:ext>
            </a:extLst>
          </p:cNvPr>
          <p:cNvSpPr/>
          <p:nvPr/>
        </p:nvSpPr>
        <p:spPr>
          <a:xfrm>
            <a:off x="5267063" y="471819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DB8415C6-6A07-4905-91B3-9146B65E60C3}"/>
              </a:ext>
            </a:extLst>
          </p:cNvPr>
          <p:cNvSpPr/>
          <p:nvPr/>
        </p:nvSpPr>
        <p:spPr>
          <a:xfrm>
            <a:off x="5148033" y="5064931"/>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639B3757-9DC0-4DC5-9F37-DB3C485B1651}"/>
              </a:ext>
            </a:extLst>
          </p:cNvPr>
          <p:cNvSpPr/>
          <p:nvPr/>
        </p:nvSpPr>
        <p:spPr>
          <a:xfrm>
            <a:off x="4898885" y="5438142"/>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2F85C32D-1786-4DA7-A2F3-A6BCF248E117}"/>
              </a:ext>
            </a:extLst>
          </p:cNvPr>
          <p:cNvSpPr/>
          <p:nvPr/>
        </p:nvSpPr>
        <p:spPr>
          <a:xfrm>
            <a:off x="5074367" y="2852064"/>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93B79DE0-56EE-430D-9553-538EDD527794}"/>
              </a:ext>
            </a:extLst>
          </p:cNvPr>
          <p:cNvSpPr/>
          <p:nvPr/>
        </p:nvSpPr>
        <p:spPr>
          <a:xfrm>
            <a:off x="5435983" y="318720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8B42DD0D-B6D7-4C76-8E39-B5FEF6B4DDC1}"/>
              </a:ext>
            </a:extLst>
          </p:cNvPr>
          <p:cNvSpPr/>
          <p:nvPr/>
        </p:nvSpPr>
        <p:spPr>
          <a:xfrm>
            <a:off x="5614820" y="352234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F3151517-2B7E-4D9C-86C9-CB9196F21CE3}"/>
              </a:ext>
            </a:extLst>
          </p:cNvPr>
          <p:cNvSpPr/>
          <p:nvPr/>
        </p:nvSpPr>
        <p:spPr>
          <a:xfrm>
            <a:off x="5710949" y="385748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581B261C-F131-452B-816B-CDA2DC76A793}"/>
              </a:ext>
            </a:extLst>
          </p:cNvPr>
          <p:cNvSpPr/>
          <p:nvPr/>
        </p:nvSpPr>
        <p:spPr>
          <a:xfrm>
            <a:off x="5731226" y="4194699"/>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C9DC4CE2-EAD7-4B59-B1DA-490F1BC241C4}"/>
              </a:ext>
            </a:extLst>
          </p:cNvPr>
          <p:cNvSpPr/>
          <p:nvPr/>
        </p:nvSpPr>
        <p:spPr>
          <a:xfrm>
            <a:off x="5690675" y="4530202"/>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524DDD91-0C33-42F2-BEF8-B762BB743632}"/>
              </a:ext>
            </a:extLst>
          </p:cNvPr>
          <p:cNvSpPr/>
          <p:nvPr/>
        </p:nvSpPr>
        <p:spPr>
          <a:xfrm>
            <a:off x="5570621" y="4867055"/>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80C13082-35EB-44CB-8E14-67381C3DF17F}"/>
              </a:ext>
            </a:extLst>
          </p:cNvPr>
          <p:cNvSpPr/>
          <p:nvPr/>
        </p:nvSpPr>
        <p:spPr>
          <a:xfrm>
            <a:off x="5309657" y="5252156"/>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7D4A8863-4319-4FB4-9C15-7F148FFDCF23}"/>
              </a:ext>
            </a:extLst>
          </p:cNvPr>
          <p:cNvSpPr/>
          <p:nvPr/>
        </p:nvSpPr>
        <p:spPr>
          <a:xfrm>
            <a:off x="4300229" y="2852064"/>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215568F0-0086-4416-883A-ED7BC3BCEEBF}"/>
              </a:ext>
            </a:extLst>
          </p:cNvPr>
          <p:cNvSpPr/>
          <p:nvPr/>
        </p:nvSpPr>
        <p:spPr>
          <a:xfrm>
            <a:off x="4064501" y="318720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C8852E82-1E48-410D-ABA8-AFD5823B72A1}"/>
              </a:ext>
            </a:extLst>
          </p:cNvPr>
          <p:cNvSpPr/>
          <p:nvPr/>
        </p:nvSpPr>
        <p:spPr>
          <a:xfrm>
            <a:off x="3941096" y="352234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8D4093B7-E4FB-4D1E-A973-C0F235BC7069}"/>
              </a:ext>
            </a:extLst>
          </p:cNvPr>
          <p:cNvSpPr/>
          <p:nvPr/>
        </p:nvSpPr>
        <p:spPr>
          <a:xfrm>
            <a:off x="3887123" y="385748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B7945F49-9775-4D27-A764-CEA7F5402D3E}"/>
              </a:ext>
            </a:extLst>
          </p:cNvPr>
          <p:cNvSpPr/>
          <p:nvPr/>
        </p:nvSpPr>
        <p:spPr>
          <a:xfrm>
            <a:off x="3871659" y="4194699"/>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344ED358-E74D-4845-80DB-6395D4DA2C19}"/>
              </a:ext>
            </a:extLst>
          </p:cNvPr>
          <p:cNvSpPr/>
          <p:nvPr/>
        </p:nvSpPr>
        <p:spPr>
          <a:xfrm>
            <a:off x="3899012" y="4530202"/>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1C797414-2059-4503-81CB-F0A27443AD87}"/>
              </a:ext>
            </a:extLst>
          </p:cNvPr>
          <p:cNvSpPr/>
          <p:nvPr/>
        </p:nvSpPr>
        <p:spPr>
          <a:xfrm>
            <a:off x="3972312" y="4867055"/>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87B81477-5B13-4625-A42C-EC92F07843AB}"/>
              </a:ext>
            </a:extLst>
          </p:cNvPr>
          <p:cNvSpPr/>
          <p:nvPr/>
        </p:nvSpPr>
        <p:spPr>
          <a:xfrm>
            <a:off x="4144549" y="5252156"/>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95F01899-F918-4163-830C-0DB209BC45EE}"/>
              </a:ext>
            </a:extLst>
          </p:cNvPr>
          <p:cNvSpPr/>
          <p:nvPr/>
        </p:nvSpPr>
        <p:spPr>
          <a:xfrm>
            <a:off x="3906376" y="3007490"/>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0981432C-BE8B-4E18-AB1D-45F79DD4839B}"/>
              </a:ext>
            </a:extLst>
          </p:cNvPr>
          <p:cNvSpPr/>
          <p:nvPr/>
        </p:nvSpPr>
        <p:spPr>
          <a:xfrm>
            <a:off x="3653292" y="3338107"/>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F24FA1FA-450B-4991-B3FD-3DB3766DAA24}"/>
              </a:ext>
            </a:extLst>
          </p:cNvPr>
          <p:cNvSpPr/>
          <p:nvPr/>
        </p:nvSpPr>
        <p:spPr>
          <a:xfrm>
            <a:off x="3526091" y="369753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F62A8F91-9BA6-4731-AF60-EF1CEAFC6256}"/>
              </a:ext>
            </a:extLst>
          </p:cNvPr>
          <p:cNvSpPr/>
          <p:nvPr/>
        </p:nvSpPr>
        <p:spPr>
          <a:xfrm>
            <a:off x="3463219" y="403245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37C7A4C8-BB1B-4812-9F74-5C56BF046A11}"/>
              </a:ext>
            </a:extLst>
          </p:cNvPr>
          <p:cNvSpPr/>
          <p:nvPr/>
        </p:nvSpPr>
        <p:spPr>
          <a:xfrm>
            <a:off x="3477368" y="4376709"/>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5B0CBF22-3EFA-4FF4-83F9-5A57C9C51854}"/>
              </a:ext>
            </a:extLst>
          </p:cNvPr>
          <p:cNvSpPr/>
          <p:nvPr/>
        </p:nvSpPr>
        <p:spPr>
          <a:xfrm>
            <a:off x="3562558" y="471819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819C2EA7-234F-47B3-8323-B93BAB20BAF1}"/>
              </a:ext>
            </a:extLst>
          </p:cNvPr>
          <p:cNvSpPr/>
          <p:nvPr/>
        </p:nvSpPr>
        <p:spPr>
          <a:xfrm>
            <a:off x="3725497" y="5064931"/>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AED9AC27-4FFB-4A2D-936C-0BB3147CF1AE}"/>
              </a:ext>
            </a:extLst>
          </p:cNvPr>
          <p:cNvSpPr/>
          <p:nvPr/>
        </p:nvSpPr>
        <p:spPr>
          <a:xfrm>
            <a:off x="4124527" y="5438142"/>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直接连接符 148">
            <a:extLst>
              <a:ext uri="{FF2B5EF4-FFF2-40B4-BE49-F238E27FC236}">
                <a16:creationId xmlns:a16="http://schemas.microsoft.com/office/drawing/2014/main" id="{0B153524-4D91-4202-9293-1E2B914C7A70}"/>
              </a:ext>
            </a:extLst>
          </p:cNvPr>
          <p:cNvCxnSpPr>
            <a:cxnSpLocks/>
            <a:stCxn id="112" idx="6"/>
            <a:endCxn id="120" idx="2"/>
          </p:cNvCxnSpPr>
          <p:nvPr/>
        </p:nvCxnSpPr>
        <p:spPr>
          <a:xfrm>
            <a:off x="4937832" y="3900077"/>
            <a:ext cx="374159" cy="17497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0" name="直接连接符 149">
            <a:extLst>
              <a:ext uri="{FF2B5EF4-FFF2-40B4-BE49-F238E27FC236}">
                <a16:creationId xmlns:a16="http://schemas.microsoft.com/office/drawing/2014/main" id="{A396AC67-2374-4291-9387-5A6FA6C90E34}"/>
              </a:ext>
            </a:extLst>
          </p:cNvPr>
          <p:cNvCxnSpPr>
            <a:cxnSpLocks/>
            <a:stCxn id="104" idx="6"/>
            <a:endCxn id="111" idx="2"/>
          </p:cNvCxnSpPr>
          <p:nvPr/>
        </p:nvCxnSpPr>
        <p:spPr>
          <a:xfrm flipV="1">
            <a:off x="4435305" y="3564937"/>
            <a:ext cx="400856" cy="1751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1" name="直接连接符 150">
            <a:extLst>
              <a:ext uri="{FF2B5EF4-FFF2-40B4-BE49-F238E27FC236}">
                <a16:creationId xmlns:a16="http://schemas.microsoft.com/office/drawing/2014/main" id="{E98114A8-883C-46A0-A12B-ACAA1DA5BB4F}"/>
              </a:ext>
            </a:extLst>
          </p:cNvPr>
          <p:cNvCxnSpPr>
            <a:cxnSpLocks/>
            <a:stCxn id="111" idx="6"/>
            <a:endCxn id="119" idx="2"/>
          </p:cNvCxnSpPr>
          <p:nvPr/>
        </p:nvCxnSpPr>
        <p:spPr>
          <a:xfrm>
            <a:off x="4921350" y="3564937"/>
            <a:ext cx="363800" cy="1751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2" name="直接连接符 151">
            <a:extLst>
              <a:ext uri="{FF2B5EF4-FFF2-40B4-BE49-F238E27FC236}">
                <a16:creationId xmlns:a16="http://schemas.microsoft.com/office/drawing/2014/main" id="{B01D9138-284E-4B76-A484-5AA5ADB5D43C}"/>
              </a:ext>
            </a:extLst>
          </p:cNvPr>
          <p:cNvCxnSpPr>
            <a:cxnSpLocks/>
            <a:stCxn id="119" idx="6"/>
            <a:endCxn id="127" idx="3"/>
          </p:cNvCxnSpPr>
          <p:nvPr/>
        </p:nvCxnSpPr>
        <p:spPr>
          <a:xfrm flipV="1">
            <a:off x="5370340" y="3595057"/>
            <a:ext cx="256956" cy="145072"/>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3" name="直接连接符 152">
            <a:extLst>
              <a:ext uri="{FF2B5EF4-FFF2-40B4-BE49-F238E27FC236}">
                <a16:creationId xmlns:a16="http://schemas.microsoft.com/office/drawing/2014/main" id="{72FD7AA6-9ECC-4969-9801-CFC49493DE49}"/>
              </a:ext>
            </a:extLst>
          </p:cNvPr>
          <p:cNvCxnSpPr>
            <a:cxnSpLocks/>
            <a:stCxn id="135" idx="6"/>
            <a:endCxn id="104" idx="2"/>
          </p:cNvCxnSpPr>
          <p:nvPr/>
        </p:nvCxnSpPr>
        <p:spPr>
          <a:xfrm>
            <a:off x="4026284" y="3564937"/>
            <a:ext cx="323831" cy="1751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4" name="直接连接符 153">
            <a:extLst>
              <a:ext uri="{FF2B5EF4-FFF2-40B4-BE49-F238E27FC236}">
                <a16:creationId xmlns:a16="http://schemas.microsoft.com/office/drawing/2014/main" id="{61216A12-34A6-4825-8B36-F9A326D6A3EC}"/>
              </a:ext>
            </a:extLst>
          </p:cNvPr>
          <p:cNvCxnSpPr>
            <a:cxnSpLocks/>
            <a:stCxn id="143" idx="7"/>
            <a:endCxn id="135" idx="1"/>
          </p:cNvCxnSpPr>
          <p:nvPr/>
        </p:nvCxnSpPr>
        <p:spPr>
          <a:xfrm flipV="1">
            <a:off x="3598804" y="3534818"/>
            <a:ext cx="354766" cy="1751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5" name="直接连接符 154">
            <a:extLst>
              <a:ext uri="{FF2B5EF4-FFF2-40B4-BE49-F238E27FC236}">
                <a16:creationId xmlns:a16="http://schemas.microsoft.com/office/drawing/2014/main" id="{B9FFF64B-6C11-4FFE-B902-D9C28C6A68E4}"/>
              </a:ext>
            </a:extLst>
          </p:cNvPr>
          <p:cNvCxnSpPr>
            <a:cxnSpLocks/>
            <a:stCxn id="110" idx="6"/>
            <a:endCxn id="118" idx="2"/>
          </p:cNvCxnSpPr>
          <p:nvPr/>
        </p:nvCxnSpPr>
        <p:spPr>
          <a:xfrm>
            <a:off x="4867814" y="3229799"/>
            <a:ext cx="322814" cy="150903"/>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6" name="直接连接符 155">
            <a:extLst>
              <a:ext uri="{FF2B5EF4-FFF2-40B4-BE49-F238E27FC236}">
                <a16:creationId xmlns:a16="http://schemas.microsoft.com/office/drawing/2014/main" id="{05CDAE2E-F4FE-482D-9B68-B3EF6B508089}"/>
              </a:ext>
            </a:extLst>
          </p:cNvPr>
          <p:cNvCxnSpPr>
            <a:cxnSpLocks/>
            <a:stCxn id="118" idx="6"/>
            <a:endCxn id="126" idx="3"/>
          </p:cNvCxnSpPr>
          <p:nvPr/>
        </p:nvCxnSpPr>
        <p:spPr>
          <a:xfrm flipV="1">
            <a:off x="5275816" y="3259917"/>
            <a:ext cx="172642" cy="12078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7" name="直接连接符 156">
            <a:extLst>
              <a:ext uri="{FF2B5EF4-FFF2-40B4-BE49-F238E27FC236}">
                <a16:creationId xmlns:a16="http://schemas.microsoft.com/office/drawing/2014/main" id="{AE559852-3622-42A0-A8DD-19406EAFB626}"/>
              </a:ext>
            </a:extLst>
          </p:cNvPr>
          <p:cNvCxnSpPr>
            <a:cxnSpLocks/>
          </p:cNvCxnSpPr>
          <p:nvPr/>
        </p:nvCxnSpPr>
        <p:spPr>
          <a:xfrm flipV="1">
            <a:off x="4471482" y="3229798"/>
            <a:ext cx="311143" cy="150903"/>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8" name="直接连接符 157">
            <a:extLst>
              <a:ext uri="{FF2B5EF4-FFF2-40B4-BE49-F238E27FC236}">
                <a16:creationId xmlns:a16="http://schemas.microsoft.com/office/drawing/2014/main" id="{9D3D14E2-9F41-4CAB-9A42-5D91D71F11E7}"/>
              </a:ext>
            </a:extLst>
          </p:cNvPr>
          <p:cNvCxnSpPr>
            <a:cxnSpLocks/>
            <a:stCxn id="103" idx="2"/>
            <a:endCxn id="134" idx="6"/>
          </p:cNvCxnSpPr>
          <p:nvPr/>
        </p:nvCxnSpPr>
        <p:spPr>
          <a:xfrm flipH="1" flipV="1">
            <a:off x="4149690" y="3229799"/>
            <a:ext cx="236602" cy="150903"/>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59" name="直接连接符 158">
            <a:extLst>
              <a:ext uri="{FF2B5EF4-FFF2-40B4-BE49-F238E27FC236}">
                <a16:creationId xmlns:a16="http://schemas.microsoft.com/office/drawing/2014/main" id="{301CD2D6-0E41-4218-8660-787809955BDA}"/>
              </a:ext>
            </a:extLst>
          </p:cNvPr>
          <p:cNvCxnSpPr>
            <a:cxnSpLocks/>
            <a:stCxn id="134" idx="2"/>
            <a:endCxn id="142" idx="6"/>
          </p:cNvCxnSpPr>
          <p:nvPr/>
        </p:nvCxnSpPr>
        <p:spPr>
          <a:xfrm flipH="1">
            <a:off x="3738480" y="3229799"/>
            <a:ext cx="326021" cy="150903"/>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0" name="直接连接符 159">
            <a:extLst>
              <a:ext uri="{FF2B5EF4-FFF2-40B4-BE49-F238E27FC236}">
                <a16:creationId xmlns:a16="http://schemas.microsoft.com/office/drawing/2014/main" id="{D3D0826F-159F-4C1E-A3CA-71C3EA529E9A}"/>
              </a:ext>
            </a:extLst>
          </p:cNvPr>
          <p:cNvCxnSpPr>
            <a:cxnSpLocks/>
            <a:stCxn id="105" idx="6"/>
            <a:endCxn id="109" idx="3"/>
          </p:cNvCxnSpPr>
          <p:nvPr/>
        </p:nvCxnSpPr>
        <p:spPr>
          <a:xfrm flipV="1">
            <a:off x="4533331" y="2924777"/>
            <a:ext cx="179352" cy="12530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61" name="椭圆 160">
            <a:extLst>
              <a:ext uri="{FF2B5EF4-FFF2-40B4-BE49-F238E27FC236}">
                <a16:creationId xmlns:a16="http://schemas.microsoft.com/office/drawing/2014/main" id="{3E5C3C52-B2F7-43B4-8AA9-E667CEF975CC}"/>
              </a:ext>
            </a:extLst>
          </p:cNvPr>
          <p:cNvSpPr/>
          <p:nvPr/>
        </p:nvSpPr>
        <p:spPr>
          <a:xfrm>
            <a:off x="3211447" y="2762062"/>
            <a:ext cx="2856741" cy="285674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161">
            <a:extLst>
              <a:ext uri="{FF2B5EF4-FFF2-40B4-BE49-F238E27FC236}">
                <a16:creationId xmlns:a16="http://schemas.microsoft.com/office/drawing/2014/main" id="{F6DDF8C4-7AB6-4AE8-BE91-26AC10F47D8E}"/>
              </a:ext>
            </a:extLst>
          </p:cNvPr>
          <p:cNvCxnSpPr>
            <a:cxnSpLocks/>
            <a:stCxn id="109" idx="6"/>
            <a:endCxn id="117" idx="2"/>
          </p:cNvCxnSpPr>
          <p:nvPr/>
        </p:nvCxnSpPr>
        <p:spPr>
          <a:xfrm>
            <a:off x="4785396" y="2894659"/>
            <a:ext cx="246377" cy="15542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3" name="直接连接符 162">
            <a:extLst>
              <a:ext uri="{FF2B5EF4-FFF2-40B4-BE49-F238E27FC236}">
                <a16:creationId xmlns:a16="http://schemas.microsoft.com/office/drawing/2014/main" id="{969B7404-0A59-4A9B-A8AB-CFBD0797B364}"/>
              </a:ext>
            </a:extLst>
          </p:cNvPr>
          <p:cNvCxnSpPr>
            <a:cxnSpLocks/>
            <a:stCxn id="125" idx="4"/>
            <a:endCxn id="117" idx="7"/>
          </p:cNvCxnSpPr>
          <p:nvPr/>
        </p:nvCxnSpPr>
        <p:spPr>
          <a:xfrm flipH="1">
            <a:off x="5104486" y="2937253"/>
            <a:ext cx="12476" cy="82712"/>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4" name="直接连接符 163">
            <a:extLst>
              <a:ext uri="{FF2B5EF4-FFF2-40B4-BE49-F238E27FC236}">
                <a16:creationId xmlns:a16="http://schemas.microsoft.com/office/drawing/2014/main" id="{0BAE1A50-82A3-4C34-BD3F-24747ABC53EA}"/>
              </a:ext>
            </a:extLst>
          </p:cNvPr>
          <p:cNvCxnSpPr>
            <a:cxnSpLocks/>
            <a:stCxn id="133" idx="5"/>
            <a:endCxn id="105" idx="1"/>
          </p:cNvCxnSpPr>
          <p:nvPr/>
        </p:nvCxnSpPr>
        <p:spPr>
          <a:xfrm>
            <a:off x="4372943" y="2924777"/>
            <a:ext cx="87674" cy="9518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5" name="直接连接符 164">
            <a:extLst>
              <a:ext uri="{FF2B5EF4-FFF2-40B4-BE49-F238E27FC236}">
                <a16:creationId xmlns:a16="http://schemas.microsoft.com/office/drawing/2014/main" id="{F5948E62-76A8-4190-8389-F21A43E4B589}"/>
              </a:ext>
            </a:extLst>
          </p:cNvPr>
          <p:cNvCxnSpPr>
            <a:cxnSpLocks/>
            <a:stCxn id="141" idx="6"/>
            <a:endCxn id="133" idx="2"/>
          </p:cNvCxnSpPr>
          <p:nvPr/>
        </p:nvCxnSpPr>
        <p:spPr>
          <a:xfrm flipV="1">
            <a:off x="3991565" y="2894659"/>
            <a:ext cx="308664" cy="15542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6" name="直接连接符 165">
            <a:extLst>
              <a:ext uri="{FF2B5EF4-FFF2-40B4-BE49-F238E27FC236}">
                <a16:creationId xmlns:a16="http://schemas.microsoft.com/office/drawing/2014/main" id="{9E59EB2E-D033-4750-9F79-ED024BEA1E09}"/>
              </a:ext>
            </a:extLst>
          </p:cNvPr>
          <p:cNvCxnSpPr>
            <a:cxnSpLocks/>
            <a:stCxn id="313" idx="6"/>
            <a:endCxn id="112" idx="2"/>
          </p:cNvCxnSpPr>
          <p:nvPr/>
        </p:nvCxnSpPr>
        <p:spPr>
          <a:xfrm flipV="1">
            <a:off x="4428012" y="3900077"/>
            <a:ext cx="424631" cy="17497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7" name="直接连接符 166">
            <a:extLst>
              <a:ext uri="{FF2B5EF4-FFF2-40B4-BE49-F238E27FC236}">
                <a16:creationId xmlns:a16="http://schemas.microsoft.com/office/drawing/2014/main" id="{003F1BD3-EFB1-47FB-8A20-6F0794D9F29D}"/>
              </a:ext>
            </a:extLst>
          </p:cNvPr>
          <p:cNvCxnSpPr>
            <a:cxnSpLocks/>
            <a:stCxn id="136" idx="6"/>
            <a:endCxn id="313" idx="2"/>
          </p:cNvCxnSpPr>
          <p:nvPr/>
        </p:nvCxnSpPr>
        <p:spPr>
          <a:xfrm>
            <a:off x="3972312" y="3900077"/>
            <a:ext cx="370512" cy="17497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8" name="直接连接符 167">
            <a:extLst>
              <a:ext uri="{FF2B5EF4-FFF2-40B4-BE49-F238E27FC236}">
                <a16:creationId xmlns:a16="http://schemas.microsoft.com/office/drawing/2014/main" id="{BE788F2E-3B91-47F2-8A17-0753C1BCA694}"/>
              </a:ext>
            </a:extLst>
          </p:cNvPr>
          <p:cNvCxnSpPr>
            <a:cxnSpLocks/>
            <a:stCxn id="144" idx="6"/>
            <a:endCxn id="136" idx="2"/>
          </p:cNvCxnSpPr>
          <p:nvPr/>
        </p:nvCxnSpPr>
        <p:spPr>
          <a:xfrm flipV="1">
            <a:off x="3548409" y="3900077"/>
            <a:ext cx="338714" cy="17497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9" name="直接连接符 168">
            <a:extLst>
              <a:ext uri="{FF2B5EF4-FFF2-40B4-BE49-F238E27FC236}">
                <a16:creationId xmlns:a16="http://schemas.microsoft.com/office/drawing/2014/main" id="{B527C8CA-2016-44CB-96E6-735A91DB0021}"/>
              </a:ext>
            </a:extLst>
          </p:cNvPr>
          <p:cNvCxnSpPr>
            <a:cxnSpLocks/>
            <a:stCxn id="120" idx="6"/>
            <a:endCxn id="128" idx="2"/>
          </p:cNvCxnSpPr>
          <p:nvPr/>
        </p:nvCxnSpPr>
        <p:spPr>
          <a:xfrm flipV="1">
            <a:off x="5397180" y="3900077"/>
            <a:ext cx="313769" cy="17497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0" name="直接连接符 169">
            <a:extLst>
              <a:ext uri="{FF2B5EF4-FFF2-40B4-BE49-F238E27FC236}">
                <a16:creationId xmlns:a16="http://schemas.microsoft.com/office/drawing/2014/main" id="{8B77965B-E78B-4991-8C66-79A580E7DE9B}"/>
              </a:ext>
            </a:extLst>
          </p:cNvPr>
          <p:cNvCxnSpPr>
            <a:cxnSpLocks/>
            <a:stCxn id="145" idx="6"/>
            <a:endCxn id="137" idx="2"/>
          </p:cNvCxnSpPr>
          <p:nvPr/>
        </p:nvCxnSpPr>
        <p:spPr>
          <a:xfrm flipV="1">
            <a:off x="3562558" y="4237294"/>
            <a:ext cx="309101" cy="18201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1" name="直接连接符 170">
            <a:extLst>
              <a:ext uri="{FF2B5EF4-FFF2-40B4-BE49-F238E27FC236}">
                <a16:creationId xmlns:a16="http://schemas.microsoft.com/office/drawing/2014/main" id="{5E34E61A-6384-4AD2-A7FA-60BB3C01464B}"/>
              </a:ext>
            </a:extLst>
          </p:cNvPr>
          <p:cNvCxnSpPr>
            <a:cxnSpLocks/>
            <a:stCxn id="137" idx="6"/>
            <a:endCxn id="203" idx="2"/>
          </p:cNvCxnSpPr>
          <p:nvPr/>
        </p:nvCxnSpPr>
        <p:spPr>
          <a:xfrm>
            <a:off x="3956849" y="4237294"/>
            <a:ext cx="389039" cy="18201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2" name="直接连接符 171">
            <a:extLst>
              <a:ext uri="{FF2B5EF4-FFF2-40B4-BE49-F238E27FC236}">
                <a16:creationId xmlns:a16="http://schemas.microsoft.com/office/drawing/2014/main" id="{6BC82090-F6DA-4DF4-9996-2F014C0781C7}"/>
              </a:ext>
            </a:extLst>
          </p:cNvPr>
          <p:cNvCxnSpPr>
            <a:cxnSpLocks/>
            <a:stCxn id="203" idx="6"/>
            <a:endCxn id="113" idx="2"/>
          </p:cNvCxnSpPr>
          <p:nvPr/>
        </p:nvCxnSpPr>
        <p:spPr>
          <a:xfrm flipV="1">
            <a:off x="4431076" y="4237294"/>
            <a:ext cx="425214" cy="18201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3" name="直接连接符 172">
            <a:extLst>
              <a:ext uri="{FF2B5EF4-FFF2-40B4-BE49-F238E27FC236}">
                <a16:creationId xmlns:a16="http://schemas.microsoft.com/office/drawing/2014/main" id="{577F12F0-C3EA-4C86-B9D4-2C4D9E51AB41}"/>
              </a:ext>
            </a:extLst>
          </p:cNvPr>
          <p:cNvCxnSpPr>
            <a:cxnSpLocks/>
            <a:stCxn id="113" idx="6"/>
            <a:endCxn id="121" idx="2"/>
          </p:cNvCxnSpPr>
          <p:nvPr/>
        </p:nvCxnSpPr>
        <p:spPr>
          <a:xfrm>
            <a:off x="4941480" y="4237294"/>
            <a:ext cx="374305" cy="18201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4" name="直接连接符 173">
            <a:extLst>
              <a:ext uri="{FF2B5EF4-FFF2-40B4-BE49-F238E27FC236}">
                <a16:creationId xmlns:a16="http://schemas.microsoft.com/office/drawing/2014/main" id="{E99E6862-4223-4ADA-A377-1AEABD6FDE3B}"/>
              </a:ext>
            </a:extLst>
          </p:cNvPr>
          <p:cNvCxnSpPr>
            <a:cxnSpLocks/>
            <a:stCxn id="121" idx="6"/>
            <a:endCxn id="129" idx="2"/>
          </p:cNvCxnSpPr>
          <p:nvPr/>
        </p:nvCxnSpPr>
        <p:spPr>
          <a:xfrm flipV="1">
            <a:off x="5400974" y="4237294"/>
            <a:ext cx="330252" cy="18201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5" name="直接连接符 174">
            <a:extLst>
              <a:ext uri="{FF2B5EF4-FFF2-40B4-BE49-F238E27FC236}">
                <a16:creationId xmlns:a16="http://schemas.microsoft.com/office/drawing/2014/main" id="{19C6E909-40C9-4FB5-89A6-5DE83E9FAE32}"/>
              </a:ext>
            </a:extLst>
          </p:cNvPr>
          <p:cNvCxnSpPr>
            <a:cxnSpLocks/>
            <a:stCxn id="114" idx="6"/>
            <a:endCxn id="122" idx="1"/>
          </p:cNvCxnSpPr>
          <p:nvPr/>
        </p:nvCxnSpPr>
        <p:spPr>
          <a:xfrm>
            <a:off x="4934187" y="4572797"/>
            <a:ext cx="345352" cy="157872"/>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6" name="直接连接符 175">
            <a:extLst>
              <a:ext uri="{FF2B5EF4-FFF2-40B4-BE49-F238E27FC236}">
                <a16:creationId xmlns:a16="http://schemas.microsoft.com/office/drawing/2014/main" id="{89BE7689-AAB5-42FF-BB9E-F9052AA01666}"/>
              </a:ext>
            </a:extLst>
          </p:cNvPr>
          <p:cNvCxnSpPr>
            <a:cxnSpLocks/>
            <a:stCxn id="122" idx="6"/>
            <a:endCxn id="130" idx="2"/>
          </p:cNvCxnSpPr>
          <p:nvPr/>
        </p:nvCxnSpPr>
        <p:spPr>
          <a:xfrm flipV="1">
            <a:off x="5352253" y="4572797"/>
            <a:ext cx="338422" cy="18799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7" name="直接连接符 176">
            <a:extLst>
              <a:ext uri="{FF2B5EF4-FFF2-40B4-BE49-F238E27FC236}">
                <a16:creationId xmlns:a16="http://schemas.microsoft.com/office/drawing/2014/main" id="{BCB572F6-0DBE-4D75-8F79-E3440CA70DEF}"/>
              </a:ext>
            </a:extLst>
          </p:cNvPr>
          <p:cNvCxnSpPr>
            <a:cxnSpLocks/>
            <a:stCxn id="106" idx="6"/>
            <a:endCxn id="114" idx="2"/>
          </p:cNvCxnSpPr>
          <p:nvPr/>
        </p:nvCxnSpPr>
        <p:spPr>
          <a:xfrm flipV="1">
            <a:off x="4448141" y="4572797"/>
            <a:ext cx="400856" cy="18799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8" name="直接连接符 177">
            <a:extLst>
              <a:ext uri="{FF2B5EF4-FFF2-40B4-BE49-F238E27FC236}">
                <a16:creationId xmlns:a16="http://schemas.microsoft.com/office/drawing/2014/main" id="{873CD2E9-F5C5-4756-946F-9FC98DC08060}"/>
              </a:ext>
            </a:extLst>
          </p:cNvPr>
          <p:cNvCxnSpPr>
            <a:cxnSpLocks/>
            <a:stCxn id="138" idx="6"/>
            <a:endCxn id="106" idx="2"/>
          </p:cNvCxnSpPr>
          <p:nvPr/>
        </p:nvCxnSpPr>
        <p:spPr>
          <a:xfrm>
            <a:off x="3984201" y="4572797"/>
            <a:ext cx="378751" cy="18799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79" name="直接连接符 178">
            <a:extLst>
              <a:ext uri="{FF2B5EF4-FFF2-40B4-BE49-F238E27FC236}">
                <a16:creationId xmlns:a16="http://schemas.microsoft.com/office/drawing/2014/main" id="{DC9E1869-9896-48B5-BAC3-5C506AA2370A}"/>
              </a:ext>
            </a:extLst>
          </p:cNvPr>
          <p:cNvCxnSpPr>
            <a:cxnSpLocks/>
            <a:stCxn id="146" idx="6"/>
            <a:endCxn id="138" idx="2"/>
          </p:cNvCxnSpPr>
          <p:nvPr/>
        </p:nvCxnSpPr>
        <p:spPr>
          <a:xfrm flipV="1">
            <a:off x="3647747" y="4572797"/>
            <a:ext cx="251266" cy="18799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0" name="直接连接符 179">
            <a:extLst>
              <a:ext uri="{FF2B5EF4-FFF2-40B4-BE49-F238E27FC236}">
                <a16:creationId xmlns:a16="http://schemas.microsoft.com/office/drawing/2014/main" id="{1231B5D8-3653-4EDB-8E19-B8048AAC540D}"/>
              </a:ext>
            </a:extLst>
          </p:cNvPr>
          <p:cNvCxnSpPr>
            <a:cxnSpLocks/>
            <a:stCxn id="139" idx="6"/>
            <a:endCxn id="107" idx="2"/>
          </p:cNvCxnSpPr>
          <p:nvPr/>
        </p:nvCxnSpPr>
        <p:spPr>
          <a:xfrm>
            <a:off x="4057500" y="4909651"/>
            <a:ext cx="344835" cy="19787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1" name="直接连接符 180">
            <a:extLst>
              <a:ext uri="{FF2B5EF4-FFF2-40B4-BE49-F238E27FC236}">
                <a16:creationId xmlns:a16="http://schemas.microsoft.com/office/drawing/2014/main" id="{B7A1C19B-88A5-4203-8EE0-F0B90C546E53}"/>
              </a:ext>
            </a:extLst>
          </p:cNvPr>
          <p:cNvCxnSpPr>
            <a:cxnSpLocks/>
            <a:stCxn id="107" idx="6"/>
            <a:endCxn id="115" idx="3"/>
          </p:cNvCxnSpPr>
          <p:nvPr/>
        </p:nvCxnSpPr>
        <p:spPr>
          <a:xfrm flipV="1">
            <a:off x="4487525" y="4939769"/>
            <a:ext cx="339813" cy="16775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2" name="直接连接符 181">
            <a:extLst>
              <a:ext uri="{FF2B5EF4-FFF2-40B4-BE49-F238E27FC236}">
                <a16:creationId xmlns:a16="http://schemas.microsoft.com/office/drawing/2014/main" id="{8E87703C-C9B6-49F3-B770-E58FEC728C89}"/>
              </a:ext>
            </a:extLst>
          </p:cNvPr>
          <p:cNvCxnSpPr>
            <a:cxnSpLocks/>
            <a:stCxn id="115" idx="6"/>
            <a:endCxn id="123" idx="1"/>
          </p:cNvCxnSpPr>
          <p:nvPr/>
        </p:nvCxnSpPr>
        <p:spPr>
          <a:xfrm>
            <a:off x="4900052" y="4909651"/>
            <a:ext cx="260456" cy="16775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3" name="直接连接符 182">
            <a:extLst>
              <a:ext uri="{FF2B5EF4-FFF2-40B4-BE49-F238E27FC236}">
                <a16:creationId xmlns:a16="http://schemas.microsoft.com/office/drawing/2014/main" id="{3FB9F241-EC03-445C-900F-C4A78EEF57A7}"/>
              </a:ext>
            </a:extLst>
          </p:cNvPr>
          <p:cNvCxnSpPr>
            <a:cxnSpLocks/>
            <a:stCxn id="123" idx="6"/>
            <a:endCxn id="131" idx="2"/>
          </p:cNvCxnSpPr>
          <p:nvPr/>
        </p:nvCxnSpPr>
        <p:spPr>
          <a:xfrm flipV="1">
            <a:off x="5233221" y="4909651"/>
            <a:ext cx="337399" cy="19787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4" name="直接连接符 183">
            <a:extLst>
              <a:ext uri="{FF2B5EF4-FFF2-40B4-BE49-F238E27FC236}">
                <a16:creationId xmlns:a16="http://schemas.microsoft.com/office/drawing/2014/main" id="{EA8A4A73-77F6-4244-9A07-062F0BA5D9BC}"/>
              </a:ext>
            </a:extLst>
          </p:cNvPr>
          <p:cNvCxnSpPr>
            <a:cxnSpLocks/>
            <a:stCxn id="147" idx="7"/>
            <a:endCxn id="139" idx="3"/>
          </p:cNvCxnSpPr>
          <p:nvPr/>
        </p:nvCxnSpPr>
        <p:spPr>
          <a:xfrm flipV="1">
            <a:off x="3798211" y="4939769"/>
            <a:ext cx="186576" cy="13763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5" name="直接连接符 184">
            <a:extLst>
              <a:ext uri="{FF2B5EF4-FFF2-40B4-BE49-F238E27FC236}">
                <a16:creationId xmlns:a16="http://schemas.microsoft.com/office/drawing/2014/main" id="{FFA38689-1BB7-456C-8CCE-318FC2E3DAA7}"/>
              </a:ext>
            </a:extLst>
          </p:cNvPr>
          <p:cNvCxnSpPr>
            <a:cxnSpLocks/>
            <a:stCxn id="108" idx="7"/>
            <a:endCxn id="116" idx="3"/>
          </p:cNvCxnSpPr>
          <p:nvPr/>
        </p:nvCxnSpPr>
        <p:spPr>
          <a:xfrm flipV="1">
            <a:off x="4560239" y="5324869"/>
            <a:ext cx="214148" cy="12574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6" name="直接连接符 185">
            <a:extLst>
              <a:ext uri="{FF2B5EF4-FFF2-40B4-BE49-F238E27FC236}">
                <a16:creationId xmlns:a16="http://schemas.microsoft.com/office/drawing/2014/main" id="{8AADD6F4-E4B0-418F-9DB6-08207AF2BEE8}"/>
              </a:ext>
            </a:extLst>
          </p:cNvPr>
          <p:cNvCxnSpPr>
            <a:cxnSpLocks/>
            <a:stCxn id="116" idx="5"/>
            <a:endCxn id="124" idx="1"/>
          </p:cNvCxnSpPr>
          <p:nvPr/>
        </p:nvCxnSpPr>
        <p:spPr>
          <a:xfrm>
            <a:off x="4834624" y="5324869"/>
            <a:ext cx="76735" cy="12574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7" name="直接连接符 186">
            <a:extLst>
              <a:ext uri="{FF2B5EF4-FFF2-40B4-BE49-F238E27FC236}">
                <a16:creationId xmlns:a16="http://schemas.microsoft.com/office/drawing/2014/main" id="{A1694104-851C-4788-AF74-A58EFE3DDD05}"/>
              </a:ext>
            </a:extLst>
          </p:cNvPr>
          <p:cNvCxnSpPr>
            <a:cxnSpLocks/>
            <a:stCxn id="124" idx="6"/>
            <a:endCxn id="132" idx="2"/>
          </p:cNvCxnSpPr>
          <p:nvPr/>
        </p:nvCxnSpPr>
        <p:spPr>
          <a:xfrm flipV="1">
            <a:off x="4984074" y="5294750"/>
            <a:ext cx="325584" cy="18598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8" name="直接连接符 187">
            <a:extLst>
              <a:ext uri="{FF2B5EF4-FFF2-40B4-BE49-F238E27FC236}">
                <a16:creationId xmlns:a16="http://schemas.microsoft.com/office/drawing/2014/main" id="{53EF1007-C85F-47D7-8716-32A56D1ADB1D}"/>
              </a:ext>
            </a:extLst>
          </p:cNvPr>
          <p:cNvCxnSpPr>
            <a:cxnSpLocks/>
            <a:stCxn id="140" idx="6"/>
            <a:endCxn id="108" idx="2"/>
          </p:cNvCxnSpPr>
          <p:nvPr/>
        </p:nvCxnSpPr>
        <p:spPr>
          <a:xfrm>
            <a:off x="4229739" y="5294750"/>
            <a:ext cx="257787" cy="18598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89" name="直接连接符 188">
            <a:extLst>
              <a:ext uri="{FF2B5EF4-FFF2-40B4-BE49-F238E27FC236}">
                <a16:creationId xmlns:a16="http://schemas.microsoft.com/office/drawing/2014/main" id="{BA323289-EEC1-442E-A8E4-588220A7B6E7}"/>
              </a:ext>
            </a:extLst>
          </p:cNvPr>
          <p:cNvCxnSpPr>
            <a:cxnSpLocks/>
            <a:stCxn id="140" idx="4"/>
            <a:endCxn id="148" idx="0"/>
          </p:cNvCxnSpPr>
          <p:nvPr/>
        </p:nvCxnSpPr>
        <p:spPr>
          <a:xfrm flipH="1">
            <a:off x="4167121" y="5337344"/>
            <a:ext cx="20023" cy="10079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90" name="直接箭头连接符 189">
            <a:extLst>
              <a:ext uri="{FF2B5EF4-FFF2-40B4-BE49-F238E27FC236}">
                <a16:creationId xmlns:a16="http://schemas.microsoft.com/office/drawing/2014/main" id="{E87913E3-7410-4BEB-80F6-7590697DD495}"/>
              </a:ext>
            </a:extLst>
          </p:cNvPr>
          <p:cNvCxnSpPr>
            <a:cxnSpLocks/>
          </p:cNvCxnSpPr>
          <p:nvPr/>
        </p:nvCxnSpPr>
        <p:spPr>
          <a:xfrm flipH="1" flipV="1">
            <a:off x="4385418" y="4117642"/>
            <a:ext cx="3064" cy="259067"/>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接箭头连接符 190">
            <a:extLst>
              <a:ext uri="{FF2B5EF4-FFF2-40B4-BE49-F238E27FC236}">
                <a16:creationId xmlns:a16="http://schemas.microsoft.com/office/drawing/2014/main" id="{8F77C303-6A86-442A-A999-3EA3660A6A83}"/>
              </a:ext>
            </a:extLst>
          </p:cNvPr>
          <p:cNvCxnSpPr>
            <a:cxnSpLocks/>
            <a:stCxn id="203" idx="4"/>
            <a:endCxn id="106" idx="0"/>
          </p:cNvCxnSpPr>
          <p:nvPr/>
        </p:nvCxnSpPr>
        <p:spPr>
          <a:xfrm>
            <a:off x="4388482" y="4461898"/>
            <a:ext cx="17065" cy="256295"/>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96282527-BA3D-4E3F-9BEA-636114BA744C}"/>
              </a:ext>
            </a:extLst>
          </p:cNvPr>
          <p:cNvCxnSpPr>
            <a:cxnSpLocks/>
            <a:stCxn id="203" idx="6"/>
            <a:endCxn id="113" idx="2"/>
          </p:cNvCxnSpPr>
          <p:nvPr/>
        </p:nvCxnSpPr>
        <p:spPr>
          <a:xfrm flipV="1">
            <a:off x="4431076" y="4237294"/>
            <a:ext cx="425214" cy="182010"/>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a:extLst>
              <a:ext uri="{FF2B5EF4-FFF2-40B4-BE49-F238E27FC236}">
                <a16:creationId xmlns:a16="http://schemas.microsoft.com/office/drawing/2014/main" id="{1C9BCB44-DECC-4E72-8D37-1D93AD3C85C7}"/>
              </a:ext>
            </a:extLst>
          </p:cNvPr>
          <p:cNvCxnSpPr>
            <a:cxnSpLocks/>
            <a:stCxn id="203" idx="2"/>
            <a:endCxn id="137" idx="6"/>
          </p:cNvCxnSpPr>
          <p:nvPr/>
        </p:nvCxnSpPr>
        <p:spPr>
          <a:xfrm flipH="1" flipV="1">
            <a:off x="3956849" y="4237294"/>
            <a:ext cx="389039" cy="182010"/>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649EB16F-FB38-4939-A89C-2FE733D2D8A9}"/>
              </a:ext>
            </a:extLst>
          </p:cNvPr>
          <p:cNvCxnSpPr>
            <a:cxnSpLocks/>
            <a:stCxn id="106" idx="6"/>
            <a:endCxn id="114" idx="2"/>
          </p:cNvCxnSpPr>
          <p:nvPr/>
        </p:nvCxnSpPr>
        <p:spPr>
          <a:xfrm flipV="1">
            <a:off x="4448141" y="4572797"/>
            <a:ext cx="400856" cy="187991"/>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7CF92D71-B950-4918-90BE-FF31CCFF516B}"/>
              </a:ext>
            </a:extLst>
          </p:cNvPr>
          <p:cNvCxnSpPr>
            <a:cxnSpLocks/>
            <a:stCxn id="313" idx="2"/>
            <a:endCxn id="136" idx="6"/>
          </p:cNvCxnSpPr>
          <p:nvPr/>
        </p:nvCxnSpPr>
        <p:spPr>
          <a:xfrm flipH="1" flipV="1">
            <a:off x="3972312" y="3900077"/>
            <a:ext cx="370512" cy="174971"/>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EE2D29A3-7193-48D2-BECF-AA78ACEFE597}"/>
              </a:ext>
            </a:extLst>
          </p:cNvPr>
          <p:cNvCxnSpPr>
            <a:cxnSpLocks/>
            <a:stCxn id="313" idx="0"/>
            <a:endCxn id="104" idx="4"/>
          </p:cNvCxnSpPr>
          <p:nvPr/>
        </p:nvCxnSpPr>
        <p:spPr>
          <a:xfrm flipV="1">
            <a:off x="4385418" y="3782722"/>
            <a:ext cx="7293" cy="249731"/>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426A36CF-D437-4FE1-9DF7-3CEDFE572FCC}"/>
              </a:ext>
            </a:extLst>
          </p:cNvPr>
          <p:cNvCxnSpPr>
            <a:cxnSpLocks/>
            <a:stCxn id="113" idx="6"/>
            <a:endCxn id="121" idx="2"/>
          </p:cNvCxnSpPr>
          <p:nvPr/>
        </p:nvCxnSpPr>
        <p:spPr>
          <a:xfrm>
            <a:off x="4941480" y="4237294"/>
            <a:ext cx="374305" cy="182010"/>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接箭头连接符 197">
            <a:extLst>
              <a:ext uri="{FF2B5EF4-FFF2-40B4-BE49-F238E27FC236}">
                <a16:creationId xmlns:a16="http://schemas.microsoft.com/office/drawing/2014/main" id="{D4A62031-D80D-4BFF-ABAF-4E9AC236908C}"/>
              </a:ext>
            </a:extLst>
          </p:cNvPr>
          <p:cNvCxnSpPr>
            <a:cxnSpLocks/>
            <a:stCxn id="113" idx="0"/>
            <a:endCxn id="112" idx="4"/>
          </p:cNvCxnSpPr>
          <p:nvPr/>
        </p:nvCxnSpPr>
        <p:spPr>
          <a:xfrm flipH="1" flipV="1">
            <a:off x="4895238" y="3942671"/>
            <a:ext cx="3648" cy="252028"/>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79B21790-3559-4EF6-94DA-2D91E882DD62}"/>
              </a:ext>
            </a:extLst>
          </p:cNvPr>
          <p:cNvCxnSpPr>
            <a:cxnSpLocks/>
            <a:stCxn id="113" idx="4"/>
            <a:endCxn id="114" idx="0"/>
          </p:cNvCxnSpPr>
          <p:nvPr/>
        </p:nvCxnSpPr>
        <p:spPr>
          <a:xfrm flipH="1">
            <a:off x="4891592" y="4279888"/>
            <a:ext cx="7293" cy="250314"/>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9340A1C2-3B24-4EE8-84DA-A8A0CDE1022B}"/>
              </a:ext>
            </a:extLst>
          </p:cNvPr>
          <p:cNvCxnSpPr>
            <a:cxnSpLocks/>
            <a:endCxn id="107" idx="0"/>
          </p:cNvCxnSpPr>
          <p:nvPr/>
        </p:nvCxnSpPr>
        <p:spPr>
          <a:xfrm>
            <a:off x="4412766" y="4803382"/>
            <a:ext cx="32165" cy="261549"/>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F64F30AC-E589-4917-8F13-271203F028F3}"/>
              </a:ext>
            </a:extLst>
          </p:cNvPr>
          <p:cNvCxnSpPr>
            <a:cxnSpLocks/>
            <a:stCxn id="106" idx="2"/>
            <a:endCxn id="138" idx="6"/>
          </p:cNvCxnSpPr>
          <p:nvPr/>
        </p:nvCxnSpPr>
        <p:spPr>
          <a:xfrm flipH="1" flipV="1">
            <a:off x="3984201" y="4572797"/>
            <a:ext cx="378751" cy="187991"/>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DFE578BA-6A60-4CB6-9523-30F11867682F}"/>
              </a:ext>
            </a:extLst>
          </p:cNvPr>
          <p:cNvCxnSpPr>
            <a:cxnSpLocks/>
            <a:stCxn id="313" idx="6"/>
            <a:endCxn id="112" idx="2"/>
          </p:cNvCxnSpPr>
          <p:nvPr/>
        </p:nvCxnSpPr>
        <p:spPr>
          <a:xfrm flipV="1">
            <a:off x="4428012" y="3900077"/>
            <a:ext cx="424631" cy="174971"/>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椭圆 202">
            <a:extLst>
              <a:ext uri="{FF2B5EF4-FFF2-40B4-BE49-F238E27FC236}">
                <a16:creationId xmlns:a16="http://schemas.microsoft.com/office/drawing/2014/main" id="{764275BB-F0A5-45D2-BD03-BB9CB0F53DC8}"/>
              </a:ext>
            </a:extLst>
          </p:cNvPr>
          <p:cNvSpPr/>
          <p:nvPr/>
        </p:nvSpPr>
        <p:spPr>
          <a:xfrm>
            <a:off x="4345888" y="4376709"/>
            <a:ext cx="85189" cy="85189"/>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04" name="直接箭头连接符 203">
            <a:extLst>
              <a:ext uri="{FF2B5EF4-FFF2-40B4-BE49-F238E27FC236}">
                <a16:creationId xmlns:a16="http://schemas.microsoft.com/office/drawing/2014/main" id="{87C64F90-7253-4276-9B02-CEB3519FBC2D}"/>
              </a:ext>
            </a:extLst>
          </p:cNvPr>
          <p:cNvCxnSpPr>
            <a:cxnSpLocks/>
            <a:stCxn id="137" idx="2"/>
            <a:endCxn id="145" idx="6"/>
          </p:cNvCxnSpPr>
          <p:nvPr/>
        </p:nvCxnSpPr>
        <p:spPr>
          <a:xfrm flipH="1">
            <a:off x="3562558" y="4237294"/>
            <a:ext cx="309101" cy="182010"/>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接箭头连接符 204">
            <a:extLst>
              <a:ext uri="{FF2B5EF4-FFF2-40B4-BE49-F238E27FC236}">
                <a16:creationId xmlns:a16="http://schemas.microsoft.com/office/drawing/2014/main" id="{FCD7D035-85BE-49D1-9394-5F044BE147B1}"/>
              </a:ext>
            </a:extLst>
          </p:cNvPr>
          <p:cNvCxnSpPr>
            <a:cxnSpLocks/>
            <a:endCxn id="138" idx="0"/>
          </p:cNvCxnSpPr>
          <p:nvPr/>
        </p:nvCxnSpPr>
        <p:spPr>
          <a:xfrm>
            <a:off x="3913050" y="4278539"/>
            <a:ext cx="28557" cy="251664"/>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接箭头连接符 205">
            <a:extLst>
              <a:ext uri="{FF2B5EF4-FFF2-40B4-BE49-F238E27FC236}">
                <a16:creationId xmlns:a16="http://schemas.microsoft.com/office/drawing/2014/main" id="{3D67BD2E-9E73-4FF9-9AC9-AB9E60A4313F}"/>
              </a:ext>
            </a:extLst>
          </p:cNvPr>
          <p:cNvCxnSpPr>
            <a:cxnSpLocks/>
            <a:stCxn id="137" idx="0"/>
          </p:cNvCxnSpPr>
          <p:nvPr/>
        </p:nvCxnSpPr>
        <p:spPr>
          <a:xfrm flipV="1">
            <a:off x="3914254" y="3945369"/>
            <a:ext cx="12545" cy="249330"/>
          </a:xfrm>
          <a:prstGeom prst="straightConnector1">
            <a:avLst/>
          </a:prstGeom>
          <a:ln w="25400">
            <a:solidFill>
              <a:srgbClr val="4285F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7" name="文本框 206">
                <a:extLst>
                  <a:ext uri="{FF2B5EF4-FFF2-40B4-BE49-F238E27FC236}">
                    <a16:creationId xmlns:a16="http://schemas.microsoft.com/office/drawing/2014/main" id="{024802F1-C6EE-43C4-BFC1-8E5A2C621D0B}"/>
                  </a:ext>
                </a:extLst>
              </p:cNvPr>
              <p:cNvSpPr txBox="1"/>
              <p:nvPr/>
            </p:nvSpPr>
            <p:spPr>
              <a:xfrm>
                <a:off x="261820" y="5767439"/>
                <a:ext cx="2717933" cy="338554"/>
              </a:xfrm>
              <a:prstGeom prst="rect">
                <a:avLst/>
              </a:prstGeom>
              <a:noFill/>
            </p:spPr>
            <p:txBody>
              <a:bodyPr wrap="square" rtlCol="0">
                <a:spAutoFit/>
              </a:bodyPr>
              <a:lstStyle/>
              <a:p>
                <a:pPr algn="ctr"/>
                <a:r>
                  <a:rPr lang="en-US" altLang="zh-CN" sz="1600" dirty="0">
                    <a:latin typeface="+mn-ea"/>
                  </a:rPr>
                  <a:t>LSA</a:t>
                </a:r>
                <a:r>
                  <a:rPr lang="zh-CN" altLang="en-US" sz="1600" dirty="0">
                    <a:latin typeface="+mn-ea"/>
                  </a:rPr>
                  <a:t> 通告</a:t>
                </a:r>
                <a14:m>
                  <m:oMath xmlns:m="http://schemas.openxmlformats.org/officeDocument/2006/math">
                    <m:r>
                      <a:rPr lang="en-US" altLang="zh-CN" sz="1600" b="0" i="1" smtClean="0">
                        <a:latin typeface="Cambria Math" panose="02040503050406030204" pitchFamily="18" charset="0"/>
                      </a:rPr>
                      <m:t>h𝑜𝑝</m:t>
                    </m:r>
                    <m:r>
                      <a:rPr lang="en-US" altLang="zh-CN" sz="1600" b="0" i="1" smtClean="0">
                        <a:latin typeface="Cambria Math" panose="02040503050406030204" pitchFamily="18" charset="0"/>
                      </a:rPr>
                      <m:t>=1</m:t>
                    </m:r>
                  </m:oMath>
                </a14:m>
                <a:r>
                  <a:rPr lang="zh-CN" altLang="en-US" sz="1600" dirty="0">
                    <a:latin typeface="+mn-ea"/>
                  </a:rPr>
                  <a:t>跳</a:t>
                </a:r>
              </a:p>
            </p:txBody>
          </p:sp>
        </mc:Choice>
        <mc:Fallback>
          <p:sp>
            <p:nvSpPr>
              <p:cNvPr id="207" name="文本框 206">
                <a:extLst>
                  <a:ext uri="{FF2B5EF4-FFF2-40B4-BE49-F238E27FC236}">
                    <a16:creationId xmlns:a16="http://schemas.microsoft.com/office/drawing/2014/main" id="{024802F1-C6EE-43C4-BFC1-8E5A2C621D0B}"/>
                  </a:ext>
                </a:extLst>
              </p:cNvPr>
              <p:cNvSpPr txBox="1">
                <a:spLocks noRot="1" noChangeAspect="1" noMove="1" noResize="1" noEditPoints="1" noAdjustHandles="1" noChangeArrowheads="1" noChangeShapeType="1" noTextEdit="1"/>
              </p:cNvSpPr>
              <p:nvPr/>
            </p:nvSpPr>
            <p:spPr>
              <a:xfrm>
                <a:off x="261820" y="5767439"/>
                <a:ext cx="2717933" cy="338554"/>
              </a:xfrm>
              <a:prstGeom prst="rect">
                <a:avLst/>
              </a:prstGeom>
              <a:blipFill>
                <a:blip r:embed="rId4"/>
                <a:stretch>
                  <a:fillRect t="-5357" b="-214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8" name="文本框 207">
                <a:extLst>
                  <a:ext uri="{FF2B5EF4-FFF2-40B4-BE49-F238E27FC236}">
                    <a16:creationId xmlns:a16="http://schemas.microsoft.com/office/drawing/2014/main" id="{71BF336B-DA48-49AC-8CDF-AE7B75520A19}"/>
                  </a:ext>
                </a:extLst>
              </p:cNvPr>
              <p:cNvSpPr txBox="1"/>
              <p:nvPr/>
            </p:nvSpPr>
            <p:spPr>
              <a:xfrm>
                <a:off x="3348247" y="5623019"/>
                <a:ext cx="2635583" cy="885820"/>
              </a:xfrm>
              <a:prstGeom prst="rect">
                <a:avLst/>
              </a:prstGeom>
              <a:noFill/>
            </p:spPr>
            <p:txBody>
              <a:bodyPr wrap="square" rtlCol="0">
                <a:spAutoFit/>
              </a:bodyPr>
              <a:lstStyle/>
              <a:p>
                <a:pPr algn="ctr">
                  <a:lnSpc>
                    <a:spcPct val="80000"/>
                  </a:lnSpc>
                </a:pPr>
                <a:r>
                  <a:rPr lang="zh-CN" altLang="en-US" sz="1600" dirty="0">
                    <a:latin typeface="+mn-ea"/>
                  </a:rPr>
                  <a:t>任意节点可知相邻</a:t>
                </a:r>
                <a:endParaRPr lang="en-US" altLang="zh-CN" sz="1600" dirty="0">
                  <a:latin typeface="+mn-ea"/>
                </a:endParaRPr>
              </a:p>
              <a:p>
                <a:pPr algn="ctr">
                  <a:lnSpc>
                    <a:spcPct val="80000"/>
                  </a:lnSpc>
                </a:pPr>
                <a14:m>
                  <m:oMath xmlns:m="http://schemas.openxmlformats.org/officeDocument/2006/math">
                    <m:r>
                      <a:rPr lang="en-US" altLang="zh-CN" sz="1600" b="0" i="1" smtClean="0">
                        <a:latin typeface="Cambria Math" panose="02040503050406030204" pitchFamily="18" charset="0"/>
                      </a:rPr>
                      <m:t>h𝑜𝑝</m:t>
                    </m:r>
                    <m:r>
                      <a:rPr lang="en-US" altLang="zh-CN" sz="1600" b="0" i="1" smtClean="0">
                        <a:latin typeface="Cambria Math" panose="02040503050406030204" pitchFamily="18" charset="0"/>
                      </a:rPr>
                      <m:t>+1=2</m:t>
                    </m:r>
                  </m:oMath>
                </a14:m>
                <a:r>
                  <a:rPr lang="zh-CN" altLang="en-US" sz="1600" dirty="0">
                    <a:latin typeface="+mn-ea"/>
                  </a:rPr>
                  <a:t>跳内链路状态</a:t>
                </a:r>
                <a:endParaRPr lang="en-US" altLang="zh-CN" sz="1600" dirty="0">
                  <a:latin typeface="+mn-ea"/>
                </a:endParaRPr>
              </a:p>
              <a:p>
                <a:pPr algn="ctr">
                  <a:lnSpc>
                    <a:spcPct val="80000"/>
                  </a:lnSpc>
                </a:pPr>
                <a:r>
                  <a:rPr lang="en-US" altLang="zh-CN" sz="1600" dirty="0">
                    <a:latin typeface="+mn-ea"/>
                  </a:rPr>
                  <a:t>(</a:t>
                </a:r>
                <a:r>
                  <a:rPr lang="zh-CN" altLang="en-US" sz="1600" dirty="0">
                    <a:latin typeface="+mn-ea"/>
                  </a:rPr>
                  <a:t>此范围外的链路认为正常，利用</a:t>
                </a:r>
                <a:r>
                  <a:rPr lang="zh-CN" altLang="en-US" sz="1600" b="1" dirty="0">
                    <a:solidFill>
                      <a:srgbClr val="FF0000"/>
                    </a:solidFill>
                    <a:latin typeface="+mn-ea"/>
                  </a:rPr>
                  <a:t>拓扑可预测性</a:t>
                </a:r>
                <a:r>
                  <a:rPr lang="zh-CN" altLang="en-US" sz="1600" dirty="0">
                    <a:latin typeface="+mn-ea"/>
                  </a:rPr>
                  <a:t>计算路由</a:t>
                </a:r>
                <a:r>
                  <a:rPr lang="en-US" altLang="zh-CN" sz="1600" dirty="0">
                    <a:latin typeface="+mn-ea"/>
                  </a:rPr>
                  <a:t>)</a:t>
                </a:r>
                <a:endParaRPr lang="zh-CN" altLang="en-US" sz="1600" dirty="0">
                  <a:latin typeface="+mn-ea"/>
                </a:endParaRPr>
              </a:p>
            </p:txBody>
          </p:sp>
        </mc:Choice>
        <mc:Fallback>
          <p:sp>
            <p:nvSpPr>
              <p:cNvPr id="208" name="文本框 207">
                <a:extLst>
                  <a:ext uri="{FF2B5EF4-FFF2-40B4-BE49-F238E27FC236}">
                    <a16:creationId xmlns:a16="http://schemas.microsoft.com/office/drawing/2014/main" id="{71BF336B-DA48-49AC-8CDF-AE7B75520A19}"/>
                  </a:ext>
                </a:extLst>
              </p:cNvPr>
              <p:cNvSpPr txBox="1">
                <a:spLocks noRot="1" noChangeAspect="1" noMove="1" noResize="1" noEditPoints="1" noAdjustHandles="1" noChangeArrowheads="1" noChangeShapeType="1" noTextEdit="1"/>
              </p:cNvSpPr>
              <p:nvPr/>
            </p:nvSpPr>
            <p:spPr>
              <a:xfrm>
                <a:off x="3348247" y="5623019"/>
                <a:ext cx="2635583" cy="885820"/>
              </a:xfrm>
              <a:prstGeom prst="rect">
                <a:avLst/>
              </a:prstGeom>
              <a:blipFill>
                <a:blip r:embed="rId5"/>
                <a:stretch>
                  <a:fillRect l="-2079" t="-6849" r="-2079" b="-7534"/>
                </a:stretch>
              </a:blipFill>
            </p:spPr>
            <p:txBody>
              <a:bodyPr/>
              <a:lstStyle/>
              <a:p>
                <a:r>
                  <a:rPr lang="zh-CN" altLang="en-US">
                    <a:noFill/>
                  </a:rPr>
                  <a:t> </a:t>
                </a:r>
              </a:p>
            </p:txBody>
          </p:sp>
        </mc:Fallback>
      </mc:AlternateContent>
      <p:sp>
        <p:nvSpPr>
          <p:cNvPr id="209" name="椭圆 208">
            <a:extLst>
              <a:ext uri="{FF2B5EF4-FFF2-40B4-BE49-F238E27FC236}">
                <a16:creationId xmlns:a16="http://schemas.microsoft.com/office/drawing/2014/main" id="{142CB9C5-DCBF-45B8-ABC3-D732875479F8}"/>
              </a:ext>
            </a:extLst>
          </p:cNvPr>
          <p:cNvSpPr/>
          <p:nvPr/>
        </p:nvSpPr>
        <p:spPr>
          <a:xfrm>
            <a:off x="7385031" y="2762062"/>
            <a:ext cx="508095" cy="2826855"/>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a:extLst>
              <a:ext uri="{FF2B5EF4-FFF2-40B4-BE49-F238E27FC236}">
                <a16:creationId xmlns:a16="http://schemas.microsoft.com/office/drawing/2014/main" id="{42813D07-8302-433B-9E7A-E1FEFA74D7AD}"/>
              </a:ext>
            </a:extLst>
          </p:cNvPr>
          <p:cNvSpPr/>
          <p:nvPr/>
        </p:nvSpPr>
        <p:spPr>
          <a:xfrm>
            <a:off x="6918509" y="2762062"/>
            <a:ext cx="1436522" cy="2826855"/>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a:extLst>
              <a:ext uri="{FF2B5EF4-FFF2-40B4-BE49-F238E27FC236}">
                <a16:creationId xmlns:a16="http://schemas.microsoft.com/office/drawing/2014/main" id="{3A4FB107-FA0C-464A-B71D-17089530AB43}"/>
              </a:ext>
            </a:extLst>
          </p:cNvPr>
          <p:cNvSpPr/>
          <p:nvPr/>
        </p:nvSpPr>
        <p:spPr>
          <a:xfrm>
            <a:off x="6512032" y="2762062"/>
            <a:ext cx="2249474" cy="2826855"/>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a:extLst>
              <a:ext uri="{FF2B5EF4-FFF2-40B4-BE49-F238E27FC236}">
                <a16:creationId xmlns:a16="http://schemas.microsoft.com/office/drawing/2014/main" id="{E3767B0E-207B-4B28-B46D-573429175237}"/>
              </a:ext>
            </a:extLst>
          </p:cNvPr>
          <p:cNvSpPr/>
          <p:nvPr/>
        </p:nvSpPr>
        <p:spPr>
          <a:xfrm>
            <a:off x="7385896" y="3332081"/>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a:extLst>
              <a:ext uri="{FF2B5EF4-FFF2-40B4-BE49-F238E27FC236}">
                <a16:creationId xmlns:a16="http://schemas.microsoft.com/office/drawing/2014/main" id="{E564555B-1DA5-4750-ADB6-1B8C38C83228}"/>
              </a:ext>
            </a:extLst>
          </p:cNvPr>
          <p:cNvSpPr/>
          <p:nvPr/>
        </p:nvSpPr>
        <p:spPr>
          <a:xfrm>
            <a:off x="7350099" y="3687747"/>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a:extLst>
              <a:ext uri="{FF2B5EF4-FFF2-40B4-BE49-F238E27FC236}">
                <a16:creationId xmlns:a16="http://schemas.microsoft.com/office/drawing/2014/main" id="{5C3873C9-BA77-435F-82FB-058EFB6C5C35}"/>
              </a:ext>
            </a:extLst>
          </p:cNvPr>
          <p:cNvSpPr/>
          <p:nvPr/>
        </p:nvSpPr>
        <p:spPr>
          <a:xfrm>
            <a:off x="7342882" y="4019163"/>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a:extLst>
              <a:ext uri="{FF2B5EF4-FFF2-40B4-BE49-F238E27FC236}">
                <a16:creationId xmlns:a16="http://schemas.microsoft.com/office/drawing/2014/main" id="{7B00CC2B-DA33-4559-95F5-386DC3BBAC2F}"/>
              </a:ext>
            </a:extLst>
          </p:cNvPr>
          <p:cNvSpPr/>
          <p:nvPr/>
        </p:nvSpPr>
        <p:spPr>
          <a:xfrm>
            <a:off x="7447099" y="300492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a:extLst>
              <a:ext uri="{FF2B5EF4-FFF2-40B4-BE49-F238E27FC236}">
                <a16:creationId xmlns:a16="http://schemas.microsoft.com/office/drawing/2014/main" id="{5DD459F6-E580-4E02-8647-D63DD4CAD94D}"/>
              </a:ext>
            </a:extLst>
          </p:cNvPr>
          <p:cNvSpPr/>
          <p:nvPr/>
        </p:nvSpPr>
        <p:spPr>
          <a:xfrm>
            <a:off x="7362801" y="4697729"/>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a:extLst>
              <a:ext uri="{FF2B5EF4-FFF2-40B4-BE49-F238E27FC236}">
                <a16:creationId xmlns:a16="http://schemas.microsoft.com/office/drawing/2014/main" id="{51AA354B-FF43-4EFF-B7B7-207A3888EDDA}"/>
              </a:ext>
            </a:extLst>
          </p:cNvPr>
          <p:cNvSpPr/>
          <p:nvPr/>
        </p:nvSpPr>
        <p:spPr>
          <a:xfrm>
            <a:off x="7401773" y="5040840"/>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a:extLst>
              <a:ext uri="{FF2B5EF4-FFF2-40B4-BE49-F238E27FC236}">
                <a16:creationId xmlns:a16="http://schemas.microsoft.com/office/drawing/2014/main" id="{80B0CE81-56C4-4C18-A617-93ED82A2C751}"/>
              </a:ext>
            </a:extLst>
          </p:cNvPr>
          <p:cNvSpPr/>
          <p:nvPr/>
        </p:nvSpPr>
        <p:spPr>
          <a:xfrm>
            <a:off x="7429217" y="554023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83A1CA07-8CB1-4B07-A556-6C1B437AF734}"/>
              </a:ext>
            </a:extLst>
          </p:cNvPr>
          <p:cNvSpPr/>
          <p:nvPr/>
        </p:nvSpPr>
        <p:spPr>
          <a:xfrm>
            <a:off x="7696527" y="285112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a:extLst>
              <a:ext uri="{FF2B5EF4-FFF2-40B4-BE49-F238E27FC236}">
                <a16:creationId xmlns:a16="http://schemas.microsoft.com/office/drawing/2014/main" id="{18642D4C-2CA1-4F3C-9A34-482C7836A2F9}"/>
              </a:ext>
            </a:extLst>
          </p:cNvPr>
          <p:cNvSpPr/>
          <p:nvPr/>
        </p:nvSpPr>
        <p:spPr>
          <a:xfrm>
            <a:off x="7778082" y="3182756"/>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a:extLst>
              <a:ext uri="{FF2B5EF4-FFF2-40B4-BE49-F238E27FC236}">
                <a16:creationId xmlns:a16="http://schemas.microsoft.com/office/drawing/2014/main" id="{24515569-D599-476B-977C-53C9171132CA}"/>
              </a:ext>
            </a:extLst>
          </p:cNvPr>
          <p:cNvSpPr/>
          <p:nvPr/>
        </p:nvSpPr>
        <p:spPr>
          <a:xfrm>
            <a:off x="7831059" y="3514389"/>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a:extLst>
              <a:ext uri="{FF2B5EF4-FFF2-40B4-BE49-F238E27FC236}">
                <a16:creationId xmlns:a16="http://schemas.microsoft.com/office/drawing/2014/main" id="{5DE77CD8-32F0-4188-8BD3-EC6ADEBC6412}"/>
              </a:ext>
            </a:extLst>
          </p:cNvPr>
          <p:cNvSpPr/>
          <p:nvPr/>
        </p:nvSpPr>
        <p:spPr>
          <a:xfrm>
            <a:off x="7847368" y="3846023"/>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a:extLst>
              <a:ext uri="{FF2B5EF4-FFF2-40B4-BE49-F238E27FC236}">
                <a16:creationId xmlns:a16="http://schemas.microsoft.com/office/drawing/2014/main" id="{9E3B6493-F82B-4CD8-AED4-532691D22887}"/>
              </a:ext>
            </a:extLst>
          </p:cNvPr>
          <p:cNvSpPr/>
          <p:nvPr/>
        </p:nvSpPr>
        <p:spPr>
          <a:xfrm>
            <a:off x="7850978" y="417971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a:extLst>
              <a:ext uri="{FF2B5EF4-FFF2-40B4-BE49-F238E27FC236}">
                <a16:creationId xmlns:a16="http://schemas.microsoft.com/office/drawing/2014/main" id="{BA4E7E82-CCBC-4EA4-9F5A-1995837AC283}"/>
              </a:ext>
            </a:extLst>
          </p:cNvPr>
          <p:cNvSpPr/>
          <p:nvPr/>
        </p:nvSpPr>
        <p:spPr>
          <a:xfrm>
            <a:off x="7843761" y="4511705"/>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a:extLst>
              <a:ext uri="{FF2B5EF4-FFF2-40B4-BE49-F238E27FC236}">
                <a16:creationId xmlns:a16="http://schemas.microsoft.com/office/drawing/2014/main" id="{C0540DD2-0225-4D32-B35B-BC2C27468A80}"/>
              </a:ext>
            </a:extLst>
          </p:cNvPr>
          <p:cNvSpPr/>
          <p:nvPr/>
        </p:nvSpPr>
        <p:spPr>
          <a:xfrm>
            <a:off x="7809984" y="4845034"/>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a:extLst>
              <a:ext uri="{FF2B5EF4-FFF2-40B4-BE49-F238E27FC236}">
                <a16:creationId xmlns:a16="http://schemas.microsoft.com/office/drawing/2014/main" id="{91B17D99-FA06-4151-91DA-44777596FA0A}"/>
              </a:ext>
            </a:extLst>
          </p:cNvPr>
          <p:cNvSpPr/>
          <p:nvPr/>
        </p:nvSpPr>
        <p:spPr>
          <a:xfrm>
            <a:off x="7757586" y="5226105"/>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BFFDDC1B-856F-4958-B044-6E779B14645C}"/>
              </a:ext>
            </a:extLst>
          </p:cNvPr>
          <p:cNvSpPr/>
          <p:nvPr/>
        </p:nvSpPr>
        <p:spPr>
          <a:xfrm>
            <a:off x="8024624" y="300492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0170D34B-EEFC-45E6-9DDA-5DC95D523258}"/>
              </a:ext>
            </a:extLst>
          </p:cNvPr>
          <p:cNvSpPr/>
          <p:nvPr/>
        </p:nvSpPr>
        <p:spPr>
          <a:xfrm>
            <a:off x="8181817" y="3332081"/>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a:extLst>
              <a:ext uri="{FF2B5EF4-FFF2-40B4-BE49-F238E27FC236}">
                <a16:creationId xmlns:a16="http://schemas.microsoft.com/office/drawing/2014/main" id="{CC89B900-0BEC-4E30-B910-4975F11FC800}"/>
              </a:ext>
            </a:extLst>
          </p:cNvPr>
          <p:cNvSpPr/>
          <p:nvPr/>
        </p:nvSpPr>
        <p:spPr>
          <a:xfrm>
            <a:off x="8275351" y="3687747"/>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024D66DE-ADF0-49EB-A516-233E519B8FE1}"/>
              </a:ext>
            </a:extLst>
          </p:cNvPr>
          <p:cNvSpPr/>
          <p:nvPr/>
        </p:nvSpPr>
        <p:spPr>
          <a:xfrm>
            <a:off x="8301911" y="4019163"/>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a:extLst>
              <a:ext uri="{FF2B5EF4-FFF2-40B4-BE49-F238E27FC236}">
                <a16:creationId xmlns:a16="http://schemas.microsoft.com/office/drawing/2014/main" id="{D0F99C45-92E7-405E-B04B-AA298FE7BCAF}"/>
              </a:ext>
            </a:extLst>
          </p:cNvPr>
          <p:cNvSpPr/>
          <p:nvPr/>
        </p:nvSpPr>
        <p:spPr>
          <a:xfrm>
            <a:off x="8305665" y="4359818"/>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a:extLst>
              <a:ext uri="{FF2B5EF4-FFF2-40B4-BE49-F238E27FC236}">
                <a16:creationId xmlns:a16="http://schemas.microsoft.com/office/drawing/2014/main" id="{381B2D1E-7CD7-4138-9DAF-87541AE734E2}"/>
              </a:ext>
            </a:extLst>
          </p:cNvPr>
          <p:cNvSpPr/>
          <p:nvPr/>
        </p:nvSpPr>
        <p:spPr>
          <a:xfrm>
            <a:off x="8257453" y="4697729"/>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a:extLst>
              <a:ext uri="{FF2B5EF4-FFF2-40B4-BE49-F238E27FC236}">
                <a16:creationId xmlns:a16="http://schemas.microsoft.com/office/drawing/2014/main" id="{BCAD5069-BA40-433F-B118-796D0B3C358D}"/>
              </a:ext>
            </a:extLst>
          </p:cNvPr>
          <p:cNvSpPr/>
          <p:nvPr/>
        </p:nvSpPr>
        <p:spPr>
          <a:xfrm>
            <a:off x="8139668" y="5040840"/>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a:extLst>
              <a:ext uri="{FF2B5EF4-FFF2-40B4-BE49-F238E27FC236}">
                <a16:creationId xmlns:a16="http://schemas.microsoft.com/office/drawing/2014/main" id="{525B802F-BAA1-40B2-B838-A97E3AD56EE5}"/>
              </a:ext>
            </a:extLst>
          </p:cNvPr>
          <p:cNvSpPr/>
          <p:nvPr/>
        </p:nvSpPr>
        <p:spPr>
          <a:xfrm>
            <a:off x="7836273" y="554023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a:extLst>
              <a:ext uri="{FF2B5EF4-FFF2-40B4-BE49-F238E27FC236}">
                <a16:creationId xmlns:a16="http://schemas.microsoft.com/office/drawing/2014/main" id="{DC6E45AC-73BA-487F-A202-AD3E91110226}"/>
              </a:ext>
            </a:extLst>
          </p:cNvPr>
          <p:cNvSpPr/>
          <p:nvPr/>
        </p:nvSpPr>
        <p:spPr>
          <a:xfrm>
            <a:off x="8066773" y="285112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8DEEF484-5B46-4DE4-9CDA-C5617A8C6BDD}"/>
              </a:ext>
            </a:extLst>
          </p:cNvPr>
          <p:cNvSpPr/>
          <p:nvPr/>
        </p:nvSpPr>
        <p:spPr>
          <a:xfrm>
            <a:off x="8424605" y="3182756"/>
            <a:ext cx="84298" cy="84298"/>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a:extLst>
              <a:ext uri="{FF2B5EF4-FFF2-40B4-BE49-F238E27FC236}">
                <a16:creationId xmlns:a16="http://schemas.microsoft.com/office/drawing/2014/main" id="{36EB9BE5-81F2-4C5C-808D-21B5BE2644FD}"/>
              </a:ext>
            </a:extLst>
          </p:cNvPr>
          <p:cNvSpPr/>
          <p:nvPr/>
        </p:nvSpPr>
        <p:spPr>
          <a:xfrm>
            <a:off x="8601572" y="3514389"/>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a:extLst>
              <a:ext uri="{FF2B5EF4-FFF2-40B4-BE49-F238E27FC236}">
                <a16:creationId xmlns:a16="http://schemas.microsoft.com/office/drawing/2014/main" id="{B274B5B2-80E2-40B5-92EB-A937952AFD24}"/>
              </a:ext>
            </a:extLst>
          </p:cNvPr>
          <p:cNvSpPr/>
          <p:nvPr/>
        </p:nvSpPr>
        <p:spPr>
          <a:xfrm>
            <a:off x="8696696" y="3846023"/>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a:extLst>
              <a:ext uri="{FF2B5EF4-FFF2-40B4-BE49-F238E27FC236}">
                <a16:creationId xmlns:a16="http://schemas.microsoft.com/office/drawing/2014/main" id="{C57B98A6-AD0D-47A9-8B4F-F4D8C35E84BC}"/>
              </a:ext>
            </a:extLst>
          </p:cNvPr>
          <p:cNvSpPr/>
          <p:nvPr/>
        </p:nvSpPr>
        <p:spPr>
          <a:xfrm>
            <a:off x="8716761" y="417971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a:extLst>
              <a:ext uri="{FF2B5EF4-FFF2-40B4-BE49-F238E27FC236}">
                <a16:creationId xmlns:a16="http://schemas.microsoft.com/office/drawing/2014/main" id="{713C84E1-A82D-4553-936D-D81EC54BC569}"/>
              </a:ext>
            </a:extLst>
          </p:cNvPr>
          <p:cNvSpPr/>
          <p:nvPr/>
        </p:nvSpPr>
        <p:spPr>
          <a:xfrm>
            <a:off x="8676633" y="4511705"/>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a:extLst>
              <a:ext uri="{FF2B5EF4-FFF2-40B4-BE49-F238E27FC236}">
                <a16:creationId xmlns:a16="http://schemas.microsoft.com/office/drawing/2014/main" id="{DC87CC53-3035-4366-8FD9-38870ACCE7FC}"/>
              </a:ext>
            </a:extLst>
          </p:cNvPr>
          <p:cNvSpPr/>
          <p:nvPr/>
        </p:nvSpPr>
        <p:spPr>
          <a:xfrm>
            <a:off x="8557836" y="4845034"/>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a:extLst>
              <a:ext uri="{FF2B5EF4-FFF2-40B4-BE49-F238E27FC236}">
                <a16:creationId xmlns:a16="http://schemas.microsoft.com/office/drawing/2014/main" id="{34CFC0D6-04D1-4F17-A8C7-4E374E4802D8}"/>
              </a:ext>
            </a:extLst>
          </p:cNvPr>
          <p:cNvSpPr/>
          <p:nvPr/>
        </p:nvSpPr>
        <p:spPr>
          <a:xfrm>
            <a:off x="8299602" y="5226105"/>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BF44CB64-05CB-4AEA-9EE1-F159EA8213B2}"/>
              </a:ext>
            </a:extLst>
          </p:cNvPr>
          <p:cNvSpPr/>
          <p:nvPr/>
        </p:nvSpPr>
        <p:spPr>
          <a:xfrm>
            <a:off x="7300733" y="285112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BB9EB664-1846-4932-8309-6C9015C84169}"/>
              </a:ext>
            </a:extLst>
          </p:cNvPr>
          <p:cNvSpPr/>
          <p:nvPr/>
        </p:nvSpPr>
        <p:spPr>
          <a:xfrm>
            <a:off x="7067472" y="3182756"/>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a:extLst>
              <a:ext uri="{FF2B5EF4-FFF2-40B4-BE49-F238E27FC236}">
                <a16:creationId xmlns:a16="http://schemas.microsoft.com/office/drawing/2014/main" id="{C50DA807-23E5-4BD8-AC1C-B1DD36E22219}"/>
              </a:ext>
            </a:extLst>
          </p:cNvPr>
          <p:cNvSpPr/>
          <p:nvPr/>
        </p:nvSpPr>
        <p:spPr>
          <a:xfrm>
            <a:off x="6945358" y="3514389"/>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a:extLst>
              <a:ext uri="{FF2B5EF4-FFF2-40B4-BE49-F238E27FC236}">
                <a16:creationId xmlns:a16="http://schemas.microsoft.com/office/drawing/2014/main" id="{F6E9EBE9-1D9A-4948-A29E-80E6BAFA624D}"/>
              </a:ext>
            </a:extLst>
          </p:cNvPr>
          <p:cNvSpPr/>
          <p:nvPr/>
        </p:nvSpPr>
        <p:spPr>
          <a:xfrm>
            <a:off x="6891949" y="3846023"/>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a:extLst>
              <a:ext uri="{FF2B5EF4-FFF2-40B4-BE49-F238E27FC236}">
                <a16:creationId xmlns:a16="http://schemas.microsoft.com/office/drawing/2014/main" id="{010EE203-8866-4710-8FAA-BA7F532864EB}"/>
              </a:ext>
            </a:extLst>
          </p:cNvPr>
          <p:cNvSpPr/>
          <p:nvPr/>
        </p:nvSpPr>
        <p:spPr>
          <a:xfrm>
            <a:off x="6876647" y="417971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a:extLst>
              <a:ext uri="{FF2B5EF4-FFF2-40B4-BE49-F238E27FC236}">
                <a16:creationId xmlns:a16="http://schemas.microsoft.com/office/drawing/2014/main" id="{97CDE2D1-0716-46F5-B108-CD7257733C7A}"/>
              </a:ext>
            </a:extLst>
          </p:cNvPr>
          <p:cNvSpPr/>
          <p:nvPr/>
        </p:nvSpPr>
        <p:spPr>
          <a:xfrm>
            <a:off x="6903714" y="4511705"/>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a:extLst>
              <a:ext uri="{FF2B5EF4-FFF2-40B4-BE49-F238E27FC236}">
                <a16:creationId xmlns:a16="http://schemas.microsoft.com/office/drawing/2014/main" id="{9C95593D-5128-48EF-92C7-AA18C0EC9C0B}"/>
              </a:ext>
            </a:extLst>
          </p:cNvPr>
          <p:cNvSpPr/>
          <p:nvPr/>
        </p:nvSpPr>
        <p:spPr>
          <a:xfrm>
            <a:off x="6976247" y="4845034"/>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a:extLst>
              <a:ext uri="{FF2B5EF4-FFF2-40B4-BE49-F238E27FC236}">
                <a16:creationId xmlns:a16="http://schemas.microsoft.com/office/drawing/2014/main" id="{30C89FB7-65A6-403F-A45A-E956C7BF52ED}"/>
              </a:ext>
            </a:extLst>
          </p:cNvPr>
          <p:cNvSpPr/>
          <p:nvPr/>
        </p:nvSpPr>
        <p:spPr>
          <a:xfrm>
            <a:off x="7146683" y="5226105"/>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9BDCB92B-B9ED-4575-BCC9-E1EB6E34ABC5}"/>
              </a:ext>
            </a:extLst>
          </p:cNvPr>
          <p:cNvSpPr/>
          <p:nvPr/>
        </p:nvSpPr>
        <p:spPr>
          <a:xfrm>
            <a:off x="6911001" y="300492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a:extLst>
              <a:ext uri="{FF2B5EF4-FFF2-40B4-BE49-F238E27FC236}">
                <a16:creationId xmlns:a16="http://schemas.microsoft.com/office/drawing/2014/main" id="{18CD229A-59D0-485A-8CAE-CBA16E981E60}"/>
              </a:ext>
            </a:extLst>
          </p:cNvPr>
          <p:cNvSpPr/>
          <p:nvPr/>
        </p:nvSpPr>
        <p:spPr>
          <a:xfrm>
            <a:off x="6660565" y="3332081"/>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488C0715-E296-4BDF-BB3A-57C9107D7B67}"/>
              </a:ext>
            </a:extLst>
          </p:cNvPr>
          <p:cNvSpPr/>
          <p:nvPr/>
        </p:nvSpPr>
        <p:spPr>
          <a:xfrm>
            <a:off x="6534694" y="3687747"/>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a:extLst>
              <a:ext uri="{FF2B5EF4-FFF2-40B4-BE49-F238E27FC236}">
                <a16:creationId xmlns:a16="http://schemas.microsoft.com/office/drawing/2014/main" id="{FFA0E5D7-ADEE-4B5C-B6B1-BC50FAAEB347}"/>
              </a:ext>
            </a:extLst>
          </p:cNvPr>
          <p:cNvSpPr/>
          <p:nvPr/>
        </p:nvSpPr>
        <p:spPr>
          <a:xfrm>
            <a:off x="6472481" y="4019163"/>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a:extLst>
              <a:ext uri="{FF2B5EF4-FFF2-40B4-BE49-F238E27FC236}">
                <a16:creationId xmlns:a16="http://schemas.microsoft.com/office/drawing/2014/main" id="{DD816BF6-8D8F-4B54-A621-A5DF20C3C140}"/>
              </a:ext>
            </a:extLst>
          </p:cNvPr>
          <p:cNvSpPr/>
          <p:nvPr/>
        </p:nvSpPr>
        <p:spPr>
          <a:xfrm>
            <a:off x="6486482" y="4359818"/>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a:extLst>
              <a:ext uri="{FF2B5EF4-FFF2-40B4-BE49-F238E27FC236}">
                <a16:creationId xmlns:a16="http://schemas.microsoft.com/office/drawing/2014/main" id="{D212324C-BB2B-4BC7-983B-A97672080BFF}"/>
              </a:ext>
            </a:extLst>
          </p:cNvPr>
          <p:cNvSpPr/>
          <p:nvPr/>
        </p:nvSpPr>
        <p:spPr>
          <a:xfrm>
            <a:off x="6570780" y="4697729"/>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a:extLst>
              <a:ext uri="{FF2B5EF4-FFF2-40B4-BE49-F238E27FC236}">
                <a16:creationId xmlns:a16="http://schemas.microsoft.com/office/drawing/2014/main" id="{C331B4F5-E666-4D59-914B-B530FC47A43D}"/>
              </a:ext>
            </a:extLst>
          </p:cNvPr>
          <p:cNvSpPr/>
          <p:nvPr/>
        </p:nvSpPr>
        <p:spPr>
          <a:xfrm>
            <a:off x="6732014" y="5040840"/>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a:extLst>
              <a:ext uri="{FF2B5EF4-FFF2-40B4-BE49-F238E27FC236}">
                <a16:creationId xmlns:a16="http://schemas.microsoft.com/office/drawing/2014/main" id="{E85C7653-F6B3-4B25-BB11-CBE6460C32FD}"/>
              </a:ext>
            </a:extLst>
          </p:cNvPr>
          <p:cNvSpPr/>
          <p:nvPr/>
        </p:nvSpPr>
        <p:spPr>
          <a:xfrm>
            <a:off x="7070016" y="5540232"/>
            <a:ext cx="84298" cy="84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9" name="直接连接符 258">
            <a:extLst>
              <a:ext uri="{FF2B5EF4-FFF2-40B4-BE49-F238E27FC236}">
                <a16:creationId xmlns:a16="http://schemas.microsoft.com/office/drawing/2014/main" id="{AB2C36CB-13DD-4EFD-93E0-35A81F414760}"/>
              </a:ext>
            </a:extLst>
          </p:cNvPr>
          <p:cNvCxnSpPr>
            <a:cxnSpLocks/>
            <a:stCxn id="222" idx="6"/>
            <a:endCxn id="230" idx="2"/>
          </p:cNvCxnSpPr>
          <p:nvPr/>
        </p:nvCxnSpPr>
        <p:spPr>
          <a:xfrm>
            <a:off x="7931666" y="3888172"/>
            <a:ext cx="370245" cy="17314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0" name="直接连接符 259">
            <a:extLst>
              <a:ext uri="{FF2B5EF4-FFF2-40B4-BE49-F238E27FC236}">
                <a16:creationId xmlns:a16="http://schemas.microsoft.com/office/drawing/2014/main" id="{EE6E5F81-7698-4291-9E7D-929C18E95D66}"/>
              </a:ext>
            </a:extLst>
          </p:cNvPr>
          <p:cNvCxnSpPr>
            <a:cxnSpLocks/>
            <a:stCxn id="229" idx="6"/>
            <a:endCxn id="237" idx="3"/>
          </p:cNvCxnSpPr>
          <p:nvPr/>
        </p:nvCxnSpPr>
        <p:spPr>
          <a:xfrm flipV="1">
            <a:off x="8359649" y="3586342"/>
            <a:ext cx="254267" cy="14355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1" name="直接连接符 260">
            <a:extLst>
              <a:ext uri="{FF2B5EF4-FFF2-40B4-BE49-F238E27FC236}">
                <a16:creationId xmlns:a16="http://schemas.microsoft.com/office/drawing/2014/main" id="{72185BE8-3137-4F5C-AFE6-506388474C7C}"/>
              </a:ext>
            </a:extLst>
          </p:cNvPr>
          <p:cNvCxnSpPr>
            <a:cxnSpLocks/>
            <a:stCxn id="245" idx="6"/>
            <a:endCxn id="213" idx="2"/>
          </p:cNvCxnSpPr>
          <p:nvPr/>
        </p:nvCxnSpPr>
        <p:spPr>
          <a:xfrm>
            <a:off x="7029655" y="3556538"/>
            <a:ext cx="320443" cy="17335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2" name="直接连接符 261">
            <a:extLst>
              <a:ext uri="{FF2B5EF4-FFF2-40B4-BE49-F238E27FC236}">
                <a16:creationId xmlns:a16="http://schemas.microsoft.com/office/drawing/2014/main" id="{CABBA285-BF65-42AD-B261-94820A7FD9B3}"/>
              </a:ext>
            </a:extLst>
          </p:cNvPr>
          <p:cNvCxnSpPr>
            <a:cxnSpLocks/>
            <a:stCxn id="253" idx="7"/>
            <a:endCxn id="245" idx="1"/>
          </p:cNvCxnSpPr>
          <p:nvPr/>
        </p:nvCxnSpPr>
        <p:spPr>
          <a:xfrm flipV="1">
            <a:off x="6606647" y="3526734"/>
            <a:ext cx="351055" cy="17335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3" name="直接连接符 262">
            <a:extLst>
              <a:ext uri="{FF2B5EF4-FFF2-40B4-BE49-F238E27FC236}">
                <a16:creationId xmlns:a16="http://schemas.microsoft.com/office/drawing/2014/main" id="{A3B48890-C9C9-43B5-B437-9315F187DC4E}"/>
              </a:ext>
            </a:extLst>
          </p:cNvPr>
          <p:cNvCxnSpPr>
            <a:cxnSpLocks/>
            <a:stCxn id="220" idx="6"/>
            <a:endCxn id="228" idx="2"/>
          </p:cNvCxnSpPr>
          <p:nvPr/>
        </p:nvCxnSpPr>
        <p:spPr>
          <a:xfrm>
            <a:off x="7862380" y="3224905"/>
            <a:ext cx="319437" cy="14932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4" name="直接连接符 263">
            <a:extLst>
              <a:ext uri="{FF2B5EF4-FFF2-40B4-BE49-F238E27FC236}">
                <a16:creationId xmlns:a16="http://schemas.microsoft.com/office/drawing/2014/main" id="{2BA261DA-FC11-4CE4-BB80-E3CAEE7F3EC4}"/>
              </a:ext>
            </a:extLst>
          </p:cNvPr>
          <p:cNvCxnSpPr>
            <a:cxnSpLocks/>
            <a:stCxn id="228" idx="6"/>
            <a:endCxn id="236" idx="3"/>
          </p:cNvCxnSpPr>
          <p:nvPr/>
        </p:nvCxnSpPr>
        <p:spPr>
          <a:xfrm flipV="1">
            <a:off x="8266115" y="3254709"/>
            <a:ext cx="170836" cy="11952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a:extLst>
              <a:ext uri="{FF2B5EF4-FFF2-40B4-BE49-F238E27FC236}">
                <a16:creationId xmlns:a16="http://schemas.microsoft.com/office/drawing/2014/main" id="{D810D27C-D451-41B9-BC0C-5E952C20241A}"/>
              </a:ext>
            </a:extLst>
          </p:cNvPr>
          <p:cNvCxnSpPr>
            <a:cxnSpLocks/>
          </p:cNvCxnSpPr>
          <p:nvPr/>
        </p:nvCxnSpPr>
        <p:spPr>
          <a:xfrm flipV="1">
            <a:off x="7470194" y="3224904"/>
            <a:ext cx="307888" cy="14932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6" name="直接连接符 265">
            <a:extLst>
              <a:ext uri="{FF2B5EF4-FFF2-40B4-BE49-F238E27FC236}">
                <a16:creationId xmlns:a16="http://schemas.microsoft.com/office/drawing/2014/main" id="{0E5F26D3-3C53-4B1E-952C-7E6A6422BEB8}"/>
              </a:ext>
            </a:extLst>
          </p:cNvPr>
          <p:cNvCxnSpPr>
            <a:cxnSpLocks/>
            <a:stCxn id="212" idx="2"/>
            <a:endCxn id="244" idx="6"/>
          </p:cNvCxnSpPr>
          <p:nvPr/>
        </p:nvCxnSpPr>
        <p:spPr>
          <a:xfrm flipH="1" flipV="1">
            <a:off x="7151770" y="3224905"/>
            <a:ext cx="234127" cy="14932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7" name="直接连接符 266">
            <a:extLst>
              <a:ext uri="{FF2B5EF4-FFF2-40B4-BE49-F238E27FC236}">
                <a16:creationId xmlns:a16="http://schemas.microsoft.com/office/drawing/2014/main" id="{7475F2C8-F063-4A12-933F-1E1BFF4ED6C9}"/>
              </a:ext>
            </a:extLst>
          </p:cNvPr>
          <p:cNvCxnSpPr>
            <a:cxnSpLocks/>
            <a:stCxn id="244" idx="2"/>
            <a:endCxn id="252" idx="6"/>
          </p:cNvCxnSpPr>
          <p:nvPr/>
        </p:nvCxnSpPr>
        <p:spPr>
          <a:xfrm flipH="1">
            <a:off x="6744862" y="3224905"/>
            <a:ext cx="322610" cy="14932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68" name="直接连接符 267">
            <a:extLst>
              <a:ext uri="{FF2B5EF4-FFF2-40B4-BE49-F238E27FC236}">
                <a16:creationId xmlns:a16="http://schemas.microsoft.com/office/drawing/2014/main" id="{A5EA95D6-D8D4-4F52-8973-E1DBDF1C77E8}"/>
              </a:ext>
            </a:extLst>
          </p:cNvPr>
          <p:cNvCxnSpPr>
            <a:cxnSpLocks/>
            <a:stCxn id="215" idx="6"/>
            <a:endCxn id="219" idx="3"/>
          </p:cNvCxnSpPr>
          <p:nvPr/>
        </p:nvCxnSpPr>
        <p:spPr>
          <a:xfrm flipV="1">
            <a:off x="7531396" y="2923075"/>
            <a:ext cx="177475" cy="12399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69" name="椭圆 268">
            <a:extLst>
              <a:ext uri="{FF2B5EF4-FFF2-40B4-BE49-F238E27FC236}">
                <a16:creationId xmlns:a16="http://schemas.microsoft.com/office/drawing/2014/main" id="{DAC301F5-015E-4750-9F35-EC76F432DA7D}"/>
              </a:ext>
            </a:extLst>
          </p:cNvPr>
          <p:cNvSpPr/>
          <p:nvPr/>
        </p:nvSpPr>
        <p:spPr>
          <a:xfrm>
            <a:off x="6223342" y="2762062"/>
            <a:ext cx="2826855" cy="28268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0" name="直接连接符 269">
            <a:extLst>
              <a:ext uri="{FF2B5EF4-FFF2-40B4-BE49-F238E27FC236}">
                <a16:creationId xmlns:a16="http://schemas.microsoft.com/office/drawing/2014/main" id="{CD6AD6CB-8354-4F42-9242-5694B7253A09}"/>
              </a:ext>
            </a:extLst>
          </p:cNvPr>
          <p:cNvCxnSpPr>
            <a:cxnSpLocks/>
            <a:stCxn id="219" idx="6"/>
            <a:endCxn id="227" idx="2"/>
          </p:cNvCxnSpPr>
          <p:nvPr/>
        </p:nvCxnSpPr>
        <p:spPr>
          <a:xfrm>
            <a:off x="7780825" y="2893272"/>
            <a:ext cx="243799" cy="15380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1" name="直接连接符 270">
            <a:extLst>
              <a:ext uri="{FF2B5EF4-FFF2-40B4-BE49-F238E27FC236}">
                <a16:creationId xmlns:a16="http://schemas.microsoft.com/office/drawing/2014/main" id="{04B5763B-1222-4B12-91FA-8B49C189E038}"/>
              </a:ext>
            </a:extLst>
          </p:cNvPr>
          <p:cNvCxnSpPr>
            <a:cxnSpLocks/>
            <a:stCxn id="235" idx="4"/>
            <a:endCxn id="227" idx="7"/>
          </p:cNvCxnSpPr>
          <p:nvPr/>
        </p:nvCxnSpPr>
        <p:spPr>
          <a:xfrm flipH="1">
            <a:off x="8096577" y="2935420"/>
            <a:ext cx="12345" cy="8184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2" name="直接连接符 271">
            <a:extLst>
              <a:ext uri="{FF2B5EF4-FFF2-40B4-BE49-F238E27FC236}">
                <a16:creationId xmlns:a16="http://schemas.microsoft.com/office/drawing/2014/main" id="{BCC13422-8FF6-473D-BBB3-864E59BBA6E4}"/>
              </a:ext>
            </a:extLst>
          </p:cNvPr>
          <p:cNvCxnSpPr>
            <a:cxnSpLocks/>
            <a:stCxn id="243" idx="5"/>
            <a:endCxn id="215" idx="1"/>
          </p:cNvCxnSpPr>
          <p:nvPr/>
        </p:nvCxnSpPr>
        <p:spPr>
          <a:xfrm>
            <a:off x="7372686" y="2923075"/>
            <a:ext cx="86757" cy="94192"/>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3" name="直接连接符 272">
            <a:extLst>
              <a:ext uri="{FF2B5EF4-FFF2-40B4-BE49-F238E27FC236}">
                <a16:creationId xmlns:a16="http://schemas.microsoft.com/office/drawing/2014/main" id="{D60FCFC4-0EFA-40DF-B98C-5342E250ED95}"/>
              </a:ext>
            </a:extLst>
          </p:cNvPr>
          <p:cNvCxnSpPr>
            <a:cxnSpLocks/>
            <a:stCxn id="251" idx="6"/>
            <a:endCxn id="243" idx="2"/>
          </p:cNvCxnSpPr>
          <p:nvPr/>
        </p:nvCxnSpPr>
        <p:spPr>
          <a:xfrm flipV="1">
            <a:off x="6995298" y="2893272"/>
            <a:ext cx="305435" cy="15380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4" name="直接连接符 273">
            <a:extLst>
              <a:ext uri="{FF2B5EF4-FFF2-40B4-BE49-F238E27FC236}">
                <a16:creationId xmlns:a16="http://schemas.microsoft.com/office/drawing/2014/main" id="{F2C87559-1F27-4312-847A-05AC2FCE53D8}"/>
              </a:ext>
            </a:extLst>
          </p:cNvPr>
          <p:cNvCxnSpPr>
            <a:cxnSpLocks/>
            <a:stCxn id="214" idx="6"/>
            <a:endCxn id="222" idx="2"/>
          </p:cNvCxnSpPr>
          <p:nvPr/>
        </p:nvCxnSpPr>
        <p:spPr>
          <a:xfrm flipV="1">
            <a:off x="7427180" y="3888172"/>
            <a:ext cx="420189" cy="17314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5" name="直接连接符 274">
            <a:extLst>
              <a:ext uri="{FF2B5EF4-FFF2-40B4-BE49-F238E27FC236}">
                <a16:creationId xmlns:a16="http://schemas.microsoft.com/office/drawing/2014/main" id="{73CB7627-C42A-440C-A6F7-2519C910A8FB}"/>
              </a:ext>
            </a:extLst>
          </p:cNvPr>
          <p:cNvCxnSpPr>
            <a:cxnSpLocks/>
            <a:stCxn id="246" idx="6"/>
            <a:endCxn id="214" idx="2"/>
          </p:cNvCxnSpPr>
          <p:nvPr/>
        </p:nvCxnSpPr>
        <p:spPr>
          <a:xfrm>
            <a:off x="6976247" y="3888172"/>
            <a:ext cx="366635" cy="17314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6" name="直接连接符 275">
            <a:extLst>
              <a:ext uri="{FF2B5EF4-FFF2-40B4-BE49-F238E27FC236}">
                <a16:creationId xmlns:a16="http://schemas.microsoft.com/office/drawing/2014/main" id="{855962E2-5F11-4B1C-87FB-AE779061F617}"/>
              </a:ext>
            </a:extLst>
          </p:cNvPr>
          <p:cNvCxnSpPr>
            <a:cxnSpLocks/>
            <a:stCxn id="254" idx="6"/>
            <a:endCxn id="246" idx="2"/>
          </p:cNvCxnSpPr>
          <p:nvPr/>
        </p:nvCxnSpPr>
        <p:spPr>
          <a:xfrm flipV="1">
            <a:off x="6556778" y="3888172"/>
            <a:ext cx="335171" cy="17314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7" name="直接连接符 276">
            <a:extLst>
              <a:ext uri="{FF2B5EF4-FFF2-40B4-BE49-F238E27FC236}">
                <a16:creationId xmlns:a16="http://schemas.microsoft.com/office/drawing/2014/main" id="{89D659EC-01A2-449D-8F89-73C26F2C3779}"/>
              </a:ext>
            </a:extLst>
          </p:cNvPr>
          <p:cNvCxnSpPr>
            <a:cxnSpLocks/>
            <a:stCxn id="230" idx="6"/>
            <a:endCxn id="238" idx="2"/>
          </p:cNvCxnSpPr>
          <p:nvPr/>
        </p:nvCxnSpPr>
        <p:spPr>
          <a:xfrm flipV="1">
            <a:off x="8386208" y="3888172"/>
            <a:ext cx="310487" cy="17314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8" name="直接连接符 277">
            <a:extLst>
              <a:ext uri="{FF2B5EF4-FFF2-40B4-BE49-F238E27FC236}">
                <a16:creationId xmlns:a16="http://schemas.microsoft.com/office/drawing/2014/main" id="{AEBE5623-0E00-40F7-A124-2630098DA7A9}"/>
              </a:ext>
            </a:extLst>
          </p:cNvPr>
          <p:cNvCxnSpPr>
            <a:cxnSpLocks/>
            <a:stCxn id="255" idx="6"/>
            <a:endCxn id="247" idx="2"/>
          </p:cNvCxnSpPr>
          <p:nvPr/>
        </p:nvCxnSpPr>
        <p:spPr>
          <a:xfrm flipV="1">
            <a:off x="6570780" y="4221861"/>
            <a:ext cx="305868" cy="1801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79" name="直接连接符 278">
            <a:extLst>
              <a:ext uri="{FF2B5EF4-FFF2-40B4-BE49-F238E27FC236}">
                <a16:creationId xmlns:a16="http://schemas.microsoft.com/office/drawing/2014/main" id="{6570FD91-ABDF-4C8D-AE9D-76B6920537A5}"/>
              </a:ext>
            </a:extLst>
          </p:cNvPr>
          <p:cNvCxnSpPr>
            <a:cxnSpLocks/>
            <a:stCxn id="247" idx="6"/>
            <a:endCxn id="300" idx="2"/>
          </p:cNvCxnSpPr>
          <p:nvPr/>
        </p:nvCxnSpPr>
        <p:spPr>
          <a:xfrm>
            <a:off x="6960945" y="4221861"/>
            <a:ext cx="384969" cy="1801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0" name="直接连接符 279">
            <a:extLst>
              <a:ext uri="{FF2B5EF4-FFF2-40B4-BE49-F238E27FC236}">
                <a16:creationId xmlns:a16="http://schemas.microsoft.com/office/drawing/2014/main" id="{150C6350-2A2A-4A49-8103-0644C8886F54}"/>
              </a:ext>
            </a:extLst>
          </p:cNvPr>
          <p:cNvCxnSpPr>
            <a:cxnSpLocks/>
            <a:stCxn id="300" idx="6"/>
            <a:endCxn id="223" idx="2"/>
          </p:cNvCxnSpPr>
          <p:nvPr/>
        </p:nvCxnSpPr>
        <p:spPr>
          <a:xfrm flipV="1">
            <a:off x="7430212" y="4221861"/>
            <a:ext cx="420766" cy="1801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1" name="直接连接符 280">
            <a:extLst>
              <a:ext uri="{FF2B5EF4-FFF2-40B4-BE49-F238E27FC236}">
                <a16:creationId xmlns:a16="http://schemas.microsoft.com/office/drawing/2014/main" id="{1DF97E1C-F1AA-4C1C-B31D-B06675E8C6AC}"/>
              </a:ext>
            </a:extLst>
          </p:cNvPr>
          <p:cNvCxnSpPr>
            <a:cxnSpLocks/>
            <a:stCxn id="223" idx="6"/>
            <a:endCxn id="231" idx="2"/>
          </p:cNvCxnSpPr>
          <p:nvPr/>
        </p:nvCxnSpPr>
        <p:spPr>
          <a:xfrm>
            <a:off x="7935276" y="4221861"/>
            <a:ext cx="370390" cy="1801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2" name="直接连接符 281">
            <a:extLst>
              <a:ext uri="{FF2B5EF4-FFF2-40B4-BE49-F238E27FC236}">
                <a16:creationId xmlns:a16="http://schemas.microsoft.com/office/drawing/2014/main" id="{07131E86-0493-4D75-A604-273050E9DAF8}"/>
              </a:ext>
            </a:extLst>
          </p:cNvPr>
          <p:cNvCxnSpPr>
            <a:cxnSpLocks/>
            <a:stCxn id="231" idx="6"/>
            <a:endCxn id="239" idx="2"/>
          </p:cNvCxnSpPr>
          <p:nvPr/>
        </p:nvCxnSpPr>
        <p:spPr>
          <a:xfrm flipV="1">
            <a:off x="8389963" y="4221861"/>
            <a:ext cx="326798" cy="1801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3" name="直接连接符 282">
            <a:extLst>
              <a:ext uri="{FF2B5EF4-FFF2-40B4-BE49-F238E27FC236}">
                <a16:creationId xmlns:a16="http://schemas.microsoft.com/office/drawing/2014/main" id="{ADF3B14A-17C3-42EC-8B7C-E2BE94A98210}"/>
              </a:ext>
            </a:extLst>
          </p:cNvPr>
          <p:cNvCxnSpPr>
            <a:cxnSpLocks/>
            <a:stCxn id="224" idx="6"/>
            <a:endCxn id="232" idx="1"/>
          </p:cNvCxnSpPr>
          <p:nvPr/>
        </p:nvCxnSpPr>
        <p:spPr>
          <a:xfrm>
            <a:off x="7928059" y="4553854"/>
            <a:ext cx="341739" cy="15622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4" name="直接连接符 283">
            <a:extLst>
              <a:ext uri="{FF2B5EF4-FFF2-40B4-BE49-F238E27FC236}">
                <a16:creationId xmlns:a16="http://schemas.microsoft.com/office/drawing/2014/main" id="{E40A96B4-91DB-47FF-82F0-704084F6B4BB}"/>
              </a:ext>
            </a:extLst>
          </p:cNvPr>
          <p:cNvCxnSpPr>
            <a:cxnSpLocks/>
            <a:stCxn id="232" idx="6"/>
            <a:endCxn id="240" idx="2"/>
          </p:cNvCxnSpPr>
          <p:nvPr/>
        </p:nvCxnSpPr>
        <p:spPr>
          <a:xfrm flipV="1">
            <a:off x="8341751" y="4553854"/>
            <a:ext cx="334882" cy="18602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5" name="直接连接符 284">
            <a:extLst>
              <a:ext uri="{FF2B5EF4-FFF2-40B4-BE49-F238E27FC236}">
                <a16:creationId xmlns:a16="http://schemas.microsoft.com/office/drawing/2014/main" id="{BB60ABDB-3A4B-484C-8DEF-9DC6CD544E59}"/>
              </a:ext>
            </a:extLst>
          </p:cNvPr>
          <p:cNvCxnSpPr>
            <a:cxnSpLocks/>
            <a:stCxn id="216" idx="6"/>
            <a:endCxn id="224" idx="2"/>
          </p:cNvCxnSpPr>
          <p:nvPr/>
        </p:nvCxnSpPr>
        <p:spPr>
          <a:xfrm flipV="1">
            <a:off x="7447099" y="4553854"/>
            <a:ext cx="396663" cy="18602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6" name="直接连接符 285">
            <a:extLst>
              <a:ext uri="{FF2B5EF4-FFF2-40B4-BE49-F238E27FC236}">
                <a16:creationId xmlns:a16="http://schemas.microsoft.com/office/drawing/2014/main" id="{367F6BD6-3C9B-4F05-94B4-40F85B477B72}"/>
              </a:ext>
            </a:extLst>
          </p:cNvPr>
          <p:cNvCxnSpPr>
            <a:cxnSpLocks/>
            <a:stCxn id="248" idx="6"/>
            <a:endCxn id="216" idx="2"/>
          </p:cNvCxnSpPr>
          <p:nvPr/>
        </p:nvCxnSpPr>
        <p:spPr>
          <a:xfrm>
            <a:off x="6988012" y="4553854"/>
            <a:ext cx="374789" cy="18602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7" name="直接连接符 286">
            <a:extLst>
              <a:ext uri="{FF2B5EF4-FFF2-40B4-BE49-F238E27FC236}">
                <a16:creationId xmlns:a16="http://schemas.microsoft.com/office/drawing/2014/main" id="{DDF2065F-0E38-47C5-83BD-9171C59C7FC1}"/>
              </a:ext>
            </a:extLst>
          </p:cNvPr>
          <p:cNvCxnSpPr>
            <a:cxnSpLocks/>
            <a:stCxn id="256" idx="6"/>
            <a:endCxn id="248" idx="2"/>
          </p:cNvCxnSpPr>
          <p:nvPr/>
        </p:nvCxnSpPr>
        <p:spPr>
          <a:xfrm flipV="1">
            <a:off x="6655077" y="4553854"/>
            <a:ext cx="248637" cy="18602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8" name="直接连接符 287">
            <a:extLst>
              <a:ext uri="{FF2B5EF4-FFF2-40B4-BE49-F238E27FC236}">
                <a16:creationId xmlns:a16="http://schemas.microsoft.com/office/drawing/2014/main" id="{FC0DCE99-8361-441B-A94A-4F09EAA881E3}"/>
              </a:ext>
            </a:extLst>
          </p:cNvPr>
          <p:cNvCxnSpPr>
            <a:cxnSpLocks/>
            <a:stCxn id="249" idx="6"/>
            <a:endCxn id="217" idx="2"/>
          </p:cNvCxnSpPr>
          <p:nvPr/>
        </p:nvCxnSpPr>
        <p:spPr>
          <a:xfrm>
            <a:off x="7060545" y="4887183"/>
            <a:ext cx="341228" cy="1958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9" name="直接连接符 288">
            <a:extLst>
              <a:ext uri="{FF2B5EF4-FFF2-40B4-BE49-F238E27FC236}">
                <a16:creationId xmlns:a16="http://schemas.microsoft.com/office/drawing/2014/main" id="{080C84EE-98FC-4C1F-B1B3-26D74BEDFD4F}"/>
              </a:ext>
            </a:extLst>
          </p:cNvPr>
          <p:cNvCxnSpPr>
            <a:cxnSpLocks/>
            <a:stCxn id="217" idx="6"/>
            <a:endCxn id="225" idx="3"/>
          </p:cNvCxnSpPr>
          <p:nvPr/>
        </p:nvCxnSpPr>
        <p:spPr>
          <a:xfrm flipV="1">
            <a:off x="7486070" y="4916987"/>
            <a:ext cx="336258" cy="166002"/>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0" name="直接连接符 289">
            <a:extLst>
              <a:ext uri="{FF2B5EF4-FFF2-40B4-BE49-F238E27FC236}">
                <a16:creationId xmlns:a16="http://schemas.microsoft.com/office/drawing/2014/main" id="{52104C0E-70EB-4889-9140-5ECC188DADCA}"/>
              </a:ext>
            </a:extLst>
          </p:cNvPr>
          <p:cNvCxnSpPr>
            <a:cxnSpLocks/>
            <a:stCxn id="225" idx="6"/>
            <a:endCxn id="233" idx="1"/>
          </p:cNvCxnSpPr>
          <p:nvPr/>
        </p:nvCxnSpPr>
        <p:spPr>
          <a:xfrm>
            <a:off x="7894281" y="4887183"/>
            <a:ext cx="257731" cy="16600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1" name="直接连接符 290">
            <a:extLst>
              <a:ext uri="{FF2B5EF4-FFF2-40B4-BE49-F238E27FC236}">
                <a16:creationId xmlns:a16="http://schemas.microsoft.com/office/drawing/2014/main" id="{B15AD947-EB23-45F5-8534-22AE30105370}"/>
              </a:ext>
            </a:extLst>
          </p:cNvPr>
          <p:cNvCxnSpPr>
            <a:cxnSpLocks/>
            <a:stCxn id="233" idx="6"/>
            <a:endCxn id="241" idx="2"/>
          </p:cNvCxnSpPr>
          <p:nvPr/>
        </p:nvCxnSpPr>
        <p:spPr>
          <a:xfrm flipV="1">
            <a:off x="8223965" y="4887183"/>
            <a:ext cx="333870" cy="1958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2" name="直接连接符 291">
            <a:extLst>
              <a:ext uri="{FF2B5EF4-FFF2-40B4-BE49-F238E27FC236}">
                <a16:creationId xmlns:a16="http://schemas.microsoft.com/office/drawing/2014/main" id="{AA226182-575B-4B6C-8631-C5C2D9A83102}"/>
              </a:ext>
            </a:extLst>
          </p:cNvPr>
          <p:cNvCxnSpPr>
            <a:cxnSpLocks/>
            <a:stCxn id="257" idx="7"/>
            <a:endCxn id="249" idx="3"/>
          </p:cNvCxnSpPr>
          <p:nvPr/>
        </p:nvCxnSpPr>
        <p:spPr>
          <a:xfrm flipV="1">
            <a:off x="6803967" y="4916987"/>
            <a:ext cx="184624" cy="136198"/>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3" name="直接连接符 292">
            <a:extLst>
              <a:ext uri="{FF2B5EF4-FFF2-40B4-BE49-F238E27FC236}">
                <a16:creationId xmlns:a16="http://schemas.microsoft.com/office/drawing/2014/main" id="{F2C67711-5B2A-464C-99AA-2F0EC5447CA2}"/>
              </a:ext>
            </a:extLst>
          </p:cNvPr>
          <p:cNvCxnSpPr>
            <a:cxnSpLocks/>
            <a:stCxn id="218" idx="7"/>
            <a:endCxn id="226" idx="3"/>
          </p:cNvCxnSpPr>
          <p:nvPr/>
        </p:nvCxnSpPr>
        <p:spPr>
          <a:xfrm flipV="1">
            <a:off x="7501170" y="5298058"/>
            <a:ext cx="268761" cy="25451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4" name="直接连接符 293">
            <a:extLst>
              <a:ext uri="{FF2B5EF4-FFF2-40B4-BE49-F238E27FC236}">
                <a16:creationId xmlns:a16="http://schemas.microsoft.com/office/drawing/2014/main" id="{D5442F60-E444-47ED-B8EC-F5D7CE21029E}"/>
              </a:ext>
            </a:extLst>
          </p:cNvPr>
          <p:cNvCxnSpPr>
            <a:cxnSpLocks/>
            <a:stCxn id="226" idx="5"/>
            <a:endCxn id="234" idx="1"/>
          </p:cNvCxnSpPr>
          <p:nvPr/>
        </p:nvCxnSpPr>
        <p:spPr>
          <a:xfrm>
            <a:off x="7829539" y="5298058"/>
            <a:ext cx="19079" cy="25451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5" name="直接连接符 294">
            <a:extLst>
              <a:ext uri="{FF2B5EF4-FFF2-40B4-BE49-F238E27FC236}">
                <a16:creationId xmlns:a16="http://schemas.microsoft.com/office/drawing/2014/main" id="{F18A223A-8AE4-4FE1-AD47-1C918BB93C91}"/>
              </a:ext>
            </a:extLst>
          </p:cNvPr>
          <p:cNvCxnSpPr>
            <a:cxnSpLocks/>
            <a:stCxn id="234" idx="6"/>
            <a:endCxn id="242" idx="2"/>
          </p:cNvCxnSpPr>
          <p:nvPr/>
        </p:nvCxnSpPr>
        <p:spPr>
          <a:xfrm flipV="1">
            <a:off x="7920571" y="5268254"/>
            <a:ext cx="379031" cy="31412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6" name="直接连接符 295">
            <a:extLst>
              <a:ext uri="{FF2B5EF4-FFF2-40B4-BE49-F238E27FC236}">
                <a16:creationId xmlns:a16="http://schemas.microsoft.com/office/drawing/2014/main" id="{65485BA8-9377-4BF3-8A47-85EE41C3EC3B}"/>
              </a:ext>
            </a:extLst>
          </p:cNvPr>
          <p:cNvCxnSpPr>
            <a:cxnSpLocks/>
            <a:stCxn id="250" idx="6"/>
            <a:endCxn id="218" idx="2"/>
          </p:cNvCxnSpPr>
          <p:nvPr/>
        </p:nvCxnSpPr>
        <p:spPr>
          <a:xfrm>
            <a:off x="7230981" y="5268254"/>
            <a:ext cx="198236" cy="31412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7" name="直接连接符 296">
            <a:extLst>
              <a:ext uri="{FF2B5EF4-FFF2-40B4-BE49-F238E27FC236}">
                <a16:creationId xmlns:a16="http://schemas.microsoft.com/office/drawing/2014/main" id="{F0E5457D-4BE3-4694-AB5C-70B5A4D9256E}"/>
              </a:ext>
            </a:extLst>
          </p:cNvPr>
          <p:cNvCxnSpPr>
            <a:cxnSpLocks/>
            <a:stCxn id="250" idx="4"/>
            <a:endCxn id="258" idx="0"/>
          </p:cNvCxnSpPr>
          <p:nvPr/>
        </p:nvCxnSpPr>
        <p:spPr>
          <a:xfrm flipH="1">
            <a:off x="7112165" y="5310403"/>
            <a:ext cx="76667" cy="22982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8" name="直接箭头连接符 297">
            <a:extLst>
              <a:ext uri="{FF2B5EF4-FFF2-40B4-BE49-F238E27FC236}">
                <a16:creationId xmlns:a16="http://schemas.microsoft.com/office/drawing/2014/main" id="{25E6DF41-AF86-408B-AEE5-EED5DCC017FB}"/>
              </a:ext>
            </a:extLst>
          </p:cNvPr>
          <p:cNvCxnSpPr>
            <a:cxnSpLocks/>
          </p:cNvCxnSpPr>
          <p:nvPr/>
        </p:nvCxnSpPr>
        <p:spPr>
          <a:xfrm flipH="1" flipV="1">
            <a:off x="7385031" y="4103461"/>
            <a:ext cx="3032" cy="256357"/>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70C59440-DF17-4B2D-944A-F8AA023B0BCF}"/>
              </a:ext>
            </a:extLst>
          </p:cNvPr>
          <p:cNvCxnSpPr>
            <a:cxnSpLocks/>
            <a:stCxn id="214" idx="0"/>
            <a:endCxn id="213" idx="4"/>
          </p:cNvCxnSpPr>
          <p:nvPr/>
        </p:nvCxnSpPr>
        <p:spPr>
          <a:xfrm flipV="1">
            <a:off x="7385031" y="3772045"/>
            <a:ext cx="7217" cy="247118"/>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300" name="椭圆 299">
            <a:extLst>
              <a:ext uri="{FF2B5EF4-FFF2-40B4-BE49-F238E27FC236}">
                <a16:creationId xmlns:a16="http://schemas.microsoft.com/office/drawing/2014/main" id="{B1521E88-B770-464D-B529-B18D4F1B1F5F}"/>
              </a:ext>
            </a:extLst>
          </p:cNvPr>
          <p:cNvSpPr/>
          <p:nvPr/>
        </p:nvSpPr>
        <p:spPr>
          <a:xfrm>
            <a:off x="7345914" y="4359818"/>
            <a:ext cx="84298" cy="8429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1" name="直接箭头连接符 300">
            <a:extLst>
              <a:ext uri="{FF2B5EF4-FFF2-40B4-BE49-F238E27FC236}">
                <a16:creationId xmlns:a16="http://schemas.microsoft.com/office/drawing/2014/main" id="{90CAFA8A-0693-48F4-AD33-CDB2AC7C53F2}"/>
              </a:ext>
            </a:extLst>
          </p:cNvPr>
          <p:cNvCxnSpPr>
            <a:cxnSpLocks/>
            <a:stCxn id="213" idx="0"/>
            <a:endCxn id="212" idx="4"/>
          </p:cNvCxnSpPr>
          <p:nvPr/>
        </p:nvCxnSpPr>
        <p:spPr>
          <a:xfrm flipV="1">
            <a:off x="7392248" y="3416378"/>
            <a:ext cx="35798" cy="271368"/>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2" name="直接箭头连接符 301">
            <a:extLst>
              <a:ext uri="{FF2B5EF4-FFF2-40B4-BE49-F238E27FC236}">
                <a16:creationId xmlns:a16="http://schemas.microsoft.com/office/drawing/2014/main" id="{BDACD6E7-A4F2-4553-BD37-816C173CEF4A}"/>
              </a:ext>
            </a:extLst>
          </p:cNvPr>
          <p:cNvCxnSpPr>
            <a:cxnSpLocks/>
            <a:stCxn id="212" idx="6"/>
            <a:endCxn id="220" idx="2"/>
          </p:cNvCxnSpPr>
          <p:nvPr/>
        </p:nvCxnSpPr>
        <p:spPr>
          <a:xfrm flipV="1">
            <a:off x="7470194" y="3224905"/>
            <a:ext cx="307888" cy="149325"/>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3" name="直接箭头连接符 302">
            <a:extLst>
              <a:ext uri="{FF2B5EF4-FFF2-40B4-BE49-F238E27FC236}">
                <a16:creationId xmlns:a16="http://schemas.microsoft.com/office/drawing/2014/main" id="{8A605589-584D-4946-86B5-0CD9A166F83C}"/>
              </a:ext>
            </a:extLst>
          </p:cNvPr>
          <p:cNvCxnSpPr>
            <a:cxnSpLocks/>
            <a:stCxn id="220" idx="6"/>
            <a:endCxn id="228" idx="2"/>
          </p:cNvCxnSpPr>
          <p:nvPr/>
        </p:nvCxnSpPr>
        <p:spPr>
          <a:xfrm>
            <a:off x="7862380" y="3224905"/>
            <a:ext cx="319437" cy="149325"/>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4" name="直接箭头连接符 303">
            <a:extLst>
              <a:ext uri="{FF2B5EF4-FFF2-40B4-BE49-F238E27FC236}">
                <a16:creationId xmlns:a16="http://schemas.microsoft.com/office/drawing/2014/main" id="{F89ADBE9-54D1-41A4-9775-9874DF462A45}"/>
              </a:ext>
            </a:extLst>
          </p:cNvPr>
          <p:cNvCxnSpPr>
            <a:cxnSpLocks/>
            <a:stCxn id="228" idx="6"/>
            <a:endCxn id="236" idx="3"/>
          </p:cNvCxnSpPr>
          <p:nvPr/>
        </p:nvCxnSpPr>
        <p:spPr>
          <a:xfrm flipV="1">
            <a:off x="8266115" y="3254709"/>
            <a:ext cx="170836" cy="119521"/>
          </a:xfrm>
          <a:prstGeom prst="straightConnector1">
            <a:avLst/>
          </a:prstGeom>
          <a:ln w="254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305" name="乘号 304">
            <a:extLst>
              <a:ext uri="{FF2B5EF4-FFF2-40B4-BE49-F238E27FC236}">
                <a16:creationId xmlns:a16="http://schemas.microsoft.com/office/drawing/2014/main" id="{6268F2BB-9C6F-4683-A4EE-7D6B2D5926C0}"/>
              </a:ext>
            </a:extLst>
          </p:cNvPr>
          <p:cNvSpPr/>
          <p:nvPr/>
        </p:nvSpPr>
        <p:spPr>
          <a:xfrm>
            <a:off x="7517539" y="3208734"/>
            <a:ext cx="198619" cy="198619"/>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6" name="直接箭头连接符 305">
            <a:extLst>
              <a:ext uri="{FF2B5EF4-FFF2-40B4-BE49-F238E27FC236}">
                <a16:creationId xmlns:a16="http://schemas.microsoft.com/office/drawing/2014/main" id="{B4778C45-781C-47C0-AE02-A0D284DD954D}"/>
              </a:ext>
            </a:extLst>
          </p:cNvPr>
          <p:cNvCxnSpPr>
            <a:cxnSpLocks/>
            <a:stCxn id="213" idx="6"/>
            <a:endCxn id="221" idx="2"/>
          </p:cNvCxnSpPr>
          <p:nvPr/>
        </p:nvCxnSpPr>
        <p:spPr>
          <a:xfrm flipV="1">
            <a:off x="7434396" y="3556538"/>
            <a:ext cx="396663" cy="173358"/>
          </a:xfrm>
          <a:prstGeom prst="straightConnector1">
            <a:avLst/>
          </a:prstGeom>
          <a:ln w="19050">
            <a:solidFill>
              <a:srgbClr val="00B05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307" name="直接箭头连接符 306">
            <a:extLst>
              <a:ext uri="{FF2B5EF4-FFF2-40B4-BE49-F238E27FC236}">
                <a16:creationId xmlns:a16="http://schemas.microsoft.com/office/drawing/2014/main" id="{95E1314C-CAE8-4355-BDF0-F6B5CBB06797}"/>
              </a:ext>
            </a:extLst>
          </p:cNvPr>
          <p:cNvCxnSpPr>
            <a:cxnSpLocks/>
            <a:stCxn id="221" idx="6"/>
            <a:endCxn id="229" idx="2"/>
          </p:cNvCxnSpPr>
          <p:nvPr/>
        </p:nvCxnSpPr>
        <p:spPr>
          <a:xfrm>
            <a:off x="7915357" y="3556538"/>
            <a:ext cx="359995" cy="173358"/>
          </a:xfrm>
          <a:prstGeom prst="straightConnector1">
            <a:avLst/>
          </a:prstGeom>
          <a:ln w="19050">
            <a:solidFill>
              <a:srgbClr val="00B05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308" name="直接箭头连接符 307">
            <a:extLst>
              <a:ext uri="{FF2B5EF4-FFF2-40B4-BE49-F238E27FC236}">
                <a16:creationId xmlns:a16="http://schemas.microsoft.com/office/drawing/2014/main" id="{DC8EEC3E-9A06-42CD-8DE1-7E6571FB45ED}"/>
              </a:ext>
            </a:extLst>
          </p:cNvPr>
          <p:cNvCxnSpPr>
            <a:cxnSpLocks/>
            <a:stCxn id="229" idx="0"/>
          </p:cNvCxnSpPr>
          <p:nvPr/>
        </p:nvCxnSpPr>
        <p:spPr>
          <a:xfrm flipH="1" flipV="1">
            <a:off x="8248501" y="3411674"/>
            <a:ext cx="68999" cy="276073"/>
          </a:xfrm>
          <a:prstGeom prst="straightConnector1">
            <a:avLst/>
          </a:prstGeom>
          <a:ln w="19050">
            <a:solidFill>
              <a:srgbClr val="00B05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309" name="文本框 308">
            <a:extLst>
              <a:ext uri="{FF2B5EF4-FFF2-40B4-BE49-F238E27FC236}">
                <a16:creationId xmlns:a16="http://schemas.microsoft.com/office/drawing/2014/main" id="{AD2EDE98-975E-408D-8A29-943C541A6AA1}"/>
              </a:ext>
            </a:extLst>
          </p:cNvPr>
          <p:cNvSpPr txBox="1"/>
          <p:nvPr/>
        </p:nvSpPr>
        <p:spPr>
          <a:xfrm>
            <a:off x="6352324" y="5626361"/>
            <a:ext cx="1236528" cy="830997"/>
          </a:xfrm>
          <a:prstGeom prst="rect">
            <a:avLst/>
          </a:prstGeom>
          <a:noFill/>
        </p:spPr>
        <p:txBody>
          <a:bodyPr wrap="square" rtlCol="0">
            <a:spAutoFit/>
          </a:bodyPr>
          <a:lstStyle/>
          <a:p>
            <a:pPr algn="ctr"/>
            <a:r>
              <a:rPr lang="zh-CN" altLang="en-US" sz="1600" dirty="0">
                <a:latin typeface="+mn-ea"/>
              </a:rPr>
              <a:t>基于</a:t>
            </a:r>
            <a:r>
              <a:rPr lang="zh-CN" altLang="en-US" sz="1600" dirty="0">
                <a:solidFill>
                  <a:srgbClr val="00B050"/>
                </a:solidFill>
                <a:latin typeface="+mn-ea"/>
              </a:rPr>
              <a:t>全局</a:t>
            </a:r>
            <a:r>
              <a:rPr lang="zh-CN" altLang="en-US" sz="1600" dirty="0">
                <a:latin typeface="+mn-ea"/>
              </a:rPr>
              <a:t>链路状态信息的路径</a:t>
            </a:r>
          </a:p>
        </p:txBody>
      </p:sp>
      <p:sp>
        <p:nvSpPr>
          <p:cNvPr id="310" name="文本框 309">
            <a:extLst>
              <a:ext uri="{FF2B5EF4-FFF2-40B4-BE49-F238E27FC236}">
                <a16:creationId xmlns:a16="http://schemas.microsoft.com/office/drawing/2014/main" id="{C76F7EEF-4AB6-4D4C-A392-EEDDE3DBCE92}"/>
              </a:ext>
            </a:extLst>
          </p:cNvPr>
          <p:cNvSpPr txBox="1"/>
          <p:nvPr/>
        </p:nvSpPr>
        <p:spPr>
          <a:xfrm>
            <a:off x="7456651" y="5844037"/>
            <a:ext cx="369430" cy="400110"/>
          </a:xfrm>
          <a:prstGeom prst="rect">
            <a:avLst/>
          </a:prstGeom>
          <a:noFill/>
        </p:spPr>
        <p:txBody>
          <a:bodyPr wrap="square" rtlCol="0">
            <a:spAutoFit/>
          </a:bodyPr>
          <a:lstStyle/>
          <a:p>
            <a:pPr algn="ct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11" name="文本框 310">
            <a:extLst>
              <a:ext uri="{FF2B5EF4-FFF2-40B4-BE49-F238E27FC236}">
                <a16:creationId xmlns:a16="http://schemas.microsoft.com/office/drawing/2014/main" id="{01893980-88F0-40AB-A841-0900E8C53969}"/>
              </a:ext>
            </a:extLst>
          </p:cNvPr>
          <p:cNvSpPr txBox="1"/>
          <p:nvPr/>
        </p:nvSpPr>
        <p:spPr>
          <a:xfrm>
            <a:off x="7653304" y="5626361"/>
            <a:ext cx="1362687" cy="830997"/>
          </a:xfrm>
          <a:prstGeom prst="rect">
            <a:avLst/>
          </a:prstGeom>
          <a:noFill/>
        </p:spPr>
        <p:txBody>
          <a:bodyPr wrap="square" rtlCol="0">
            <a:spAutoFit/>
          </a:bodyPr>
          <a:lstStyle/>
          <a:p>
            <a:pPr algn="ctr"/>
            <a:r>
              <a:rPr lang="zh-CN" altLang="en-US" sz="1600" dirty="0">
                <a:latin typeface="+mn-ea"/>
              </a:rPr>
              <a:t>基于</a:t>
            </a:r>
            <a:r>
              <a:rPr lang="zh-CN" altLang="en-US" sz="1600" dirty="0">
                <a:solidFill>
                  <a:srgbClr val="0000FF"/>
                </a:solidFill>
                <a:latin typeface="+mn-ea"/>
              </a:rPr>
              <a:t>局部</a:t>
            </a:r>
            <a:r>
              <a:rPr lang="zh-CN" altLang="en-US" sz="1600" dirty="0">
                <a:latin typeface="+mn-ea"/>
              </a:rPr>
              <a:t>链路状态信息的路径</a:t>
            </a:r>
          </a:p>
        </p:txBody>
      </p:sp>
      <p:sp>
        <p:nvSpPr>
          <p:cNvPr id="312" name="椭圆 311">
            <a:extLst>
              <a:ext uri="{FF2B5EF4-FFF2-40B4-BE49-F238E27FC236}">
                <a16:creationId xmlns:a16="http://schemas.microsoft.com/office/drawing/2014/main" id="{C4F5ABEB-4E00-4A2D-83A4-FDFCDB4AAB64}"/>
              </a:ext>
            </a:extLst>
          </p:cNvPr>
          <p:cNvSpPr/>
          <p:nvPr/>
        </p:nvSpPr>
        <p:spPr>
          <a:xfrm>
            <a:off x="1310508" y="403247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a:extLst>
              <a:ext uri="{FF2B5EF4-FFF2-40B4-BE49-F238E27FC236}">
                <a16:creationId xmlns:a16="http://schemas.microsoft.com/office/drawing/2014/main" id="{86C88605-4C0F-40DA-8C00-1BECE5A37946}"/>
              </a:ext>
            </a:extLst>
          </p:cNvPr>
          <p:cNvSpPr/>
          <p:nvPr/>
        </p:nvSpPr>
        <p:spPr>
          <a:xfrm>
            <a:off x="4342823" y="4032453"/>
            <a:ext cx="85189" cy="85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文本框 313">
            <a:extLst>
              <a:ext uri="{FF2B5EF4-FFF2-40B4-BE49-F238E27FC236}">
                <a16:creationId xmlns:a16="http://schemas.microsoft.com/office/drawing/2014/main" id="{6208DB98-463D-40D5-9E97-7519B8C0011E}"/>
              </a:ext>
            </a:extLst>
          </p:cNvPr>
          <p:cNvSpPr txBox="1"/>
          <p:nvPr/>
        </p:nvSpPr>
        <p:spPr>
          <a:xfrm>
            <a:off x="7456651" y="5681902"/>
            <a:ext cx="369430" cy="400110"/>
          </a:xfrm>
          <a:prstGeom prst="rect">
            <a:avLst/>
          </a:prstGeom>
          <a:noFill/>
        </p:spPr>
        <p:txBody>
          <a:bodyPr wrap="square" rtlCol="0">
            <a:spAutoFit/>
          </a:bodyPr>
          <a:lstStyle/>
          <a:p>
            <a:pPr algn="ct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722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8C45F-EC1D-4969-A051-1117CDF4F96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414C8EE-E7E1-43C4-B549-FB6E26703EBE}"/>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6AA2922-2738-4613-990A-C4CF05E81E7F}"/>
              </a:ext>
            </a:extLst>
          </p:cNvPr>
          <p:cNvSpPr>
            <a:spLocks noGrp="1"/>
          </p:cNvSpPr>
          <p:nvPr>
            <p:ph type="sldNum" sz="quarter" idx="12"/>
          </p:nvPr>
        </p:nvSpPr>
        <p:spPr/>
        <p:txBody>
          <a:bodyPr/>
          <a:lstStyle/>
          <a:p>
            <a:fld id="{0A699C53-0D35-476E-B857-40C860CE2876}" type="slidenum">
              <a:rPr lang="zh-CN" altLang="en-US" smtClean="0"/>
              <a:t>26</a:t>
            </a:fld>
            <a:endParaRPr lang="zh-CN" altLang="en-US"/>
          </a:p>
        </p:txBody>
      </p:sp>
      <p:sp>
        <p:nvSpPr>
          <p:cNvPr id="5" name="椭圆 4">
            <a:extLst>
              <a:ext uri="{FF2B5EF4-FFF2-40B4-BE49-F238E27FC236}">
                <a16:creationId xmlns:a16="http://schemas.microsoft.com/office/drawing/2014/main" id="{B36012AB-67E1-4E03-8507-DF34B6B25D65}"/>
              </a:ext>
            </a:extLst>
          </p:cNvPr>
          <p:cNvSpPr/>
          <p:nvPr/>
        </p:nvSpPr>
        <p:spPr>
          <a:xfrm>
            <a:off x="1346989" y="2736493"/>
            <a:ext cx="513477"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97E60CE4-5868-4D04-85DB-E01A84E28818}"/>
              </a:ext>
            </a:extLst>
          </p:cNvPr>
          <p:cNvSpPr/>
          <p:nvPr/>
        </p:nvSpPr>
        <p:spPr>
          <a:xfrm>
            <a:off x="875525" y="2736493"/>
            <a:ext cx="1451738"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EA8312D4-4030-43D1-AFFE-6630C9158C4A}"/>
              </a:ext>
            </a:extLst>
          </p:cNvPr>
          <p:cNvSpPr/>
          <p:nvPr/>
        </p:nvSpPr>
        <p:spPr>
          <a:xfrm>
            <a:off x="464743" y="2736493"/>
            <a:ext cx="2273301"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2FD3A36-EB30-4EE6-96AA-C0D9F9232A8E}"/>
              </a:ext>
            </a:extLst>
          </p:cNvPr>
          <p:cNvSpPr/>
          <p:nvPr/>
        </p:nvSpPr>
        <p:spPr>
          <a:xfrm>
            <a:off x="1347863" y="331254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F86909C-0061-4672-8DFB-2E7958CD9811}"/>
              </a:ext>
            </a:extLst>
          </p:cNvPr>
          <p:cNvSpPr/>
          <p:nvPr/>
        </p:nvSpPr>
        <p:spPr>
          <a:xfrm>
            <a:off x="1311687" y="367198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C49F5AB0-0DD0-49EC-A577-20914DA02190}"/>
              </a:ext>
            </a:extLst>
          </p:cNvPr>
          <p:cNvSpPr/>
          <p:nvPr/>
        </p:nvSpPr>
        <p:spPr>
          <a:xfrm>
            <a:off x="1409714" y="29819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014911C3-D648-4723-A68C-C38F9FE99E8D}"/>
              </a:ext>
            </a:extLst>
          </p:cNvPr>
          <p:cNvSpPr/>
          <p:nvPr/>
        </p:nvSpPr>
        <p:spPr>
          <a:xfrm>
            <a:off x="1324524" y="4692664"/>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AD248C7-A97A-46E3-AACA-E8EE8C609239}"/>
              </a:ext>
            </a:extLst>
          </p:cNvPr>
          <p:cNvSpPr/>
          <p:nvPr/>
        </p:nvSpPr>
        <p:spPr>
          <a:xfrm>
            <a:off x="1363908" y="503940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CDAAA19-E5EF-467B-BCC8-4BE4790A9C2D}"/>
              </a:ext>
            </a:extLst>
          </p:cNvPr>
          <p:cNvSpPr/>
          <p:nvPr/>
        </p:nvSpPr>
        <p:spPr>
          <a:xfrm>
            <a:off x="1449099" y="54126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E89850D-66D7-4D2D-A96C-33F2F5E3DB4D}"/>
              </a:ext>
            </a:extLst>
          </p:cNvPr>
          <p:cNvSpPr/>
          <p:nvPr/>
        </p:nvSpPr>
        <p:spPr>
          <a:xfrm>
            <a:off x="1661785" y="282649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E788C7C-D173-4651-870F-451A1CACF856}"/>
              </a:ext>
            </a:extLst>
          </p:cNvPr>
          <p:cNvSpPr/>
          <p:nvPr/>
        </p:nvSpPr>
        <p:spPr>
          <a:xfrm>
            <a:off x="1744203" y="316164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CAEF155-F0E5-4F50-841C-2AA03E4F876E}"/>
              </a:ext>
            </a:extLst>
          </p:cNvPr>
          <p:cNvSpPr/>
          <p:nvPr/>
        </p:nvSpPr>
        <p:spPr>
          <a:xfrm>
            <a:off x="1797741" y="349678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818DE34-5FB9-481F-8435-ABD2CE6C43B2}"/>
              </a:ext>
            </a:extLst>
          </p:cNvPr>
          <p:cNvSpPr/>
          <p:nvPr/>
        </p:nvSpPr>
        <p:spPr>
          <a:xfrm>
            <a:off x="1814224" y="38319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7C9397A-9C28-41C5-8119-6A5A9C581B8D}"/>
              </a:ext>
            </a:extLst>
          </p:cNvPr>
          <p:cNvSpPr/>
          <p:nvPr/>
        </p:nvSpPr>
        <p:spPr>
          <a:xfrm>
            <a:off x="1817871" y="416915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F7CFF3A-2639-47D6-BE48-BAB9DF8FC535}"/>
              </a:ext>
            </a:extLst>
          </p:cNvPr>
          <p:cNvSpPr/>
          <p:nvPr/>
        </p:nvSpPr>
        <p:spPr>
          <a:xfrm>
            <a:off x="1810578" y="450466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D213663E-ECE2-4D19-A08D-B299DFC4F7FE}"/>
              </a:ext>
            </a:extLst>
          </p:cNvPr>
          <p:cNvSpPr/>
          <p:nvPr/>
        </p:nvSpPr>
        <p:spPr>
          <a:xfrm>
            <a:off x="1776443" y="48415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CF7B2AA-8C1B-4E45-AB26-D0C2390CE20F}"/>
              </a:ext>
            </a:extLst>
          </p:cNvPr>
          <p:cNvSpPr/>
          <p:nvPr/>
        </p:nvSpPr>
        <p:spPr>
          <a:xfrm>
            <a:off x="1723490" y="52266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72E6D6A6-D9BB-451F-B6DA-01A425C4BD2B}"/>
              </a:ext>
            </a:extLst>
          </p:cNvPr>
          <p:cNvSpPr/>
          <p:nvPr/>
        </p:nvSpPr>
        <p:spPr>
          <a:xfrm>
            <a:off x="1993357" y="29819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A7754AF-7FBC-47D1-AA86-522ABE127C3A}"/>
              </a:ext>
            </a:extLst>
          </p:cNvPr>
          <p:cNvSpPr/>
          <p:nvPr/>
        </p:nvSpPr>
        <p:spPr>
          <a:xfrm>
            <a:off x="2152215" y="331254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6636F32C-69B6-420A-8C6F-AEC573F40159}"/>
              </a:ext>
            </a:extLst>
          </p:cNvPr>
          <p:cNvSpPr/>
          <p:nvPr/>
        </p:nvSpPr>
        <p:spPr>
          <a:xfrm>
            <a:off x="2246740" y="367198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3A27CEE2-B260-47B2-A82F-363E812FC098}"/>
              </a:ext>
            </a:extLst>
          </p:cNvPr>
          <p:cNvSpPr/>
          <p:nvPr/>
        </p:nvSpPr>
        <p:spPr>
          <a:xfrm>
            <a:off x="2273580" y="400690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A294C969-9189-4206-BC82-22B34F793E9D}"/>
              </a:ext>
            </a:extLst>
          </p:cNvPr>
          <p:cNvSpPr/>
          <p:nvPr/>
        </p:nvSpPr>
        <p:spPr>
          <a:xfrm>
            <a:off x="2277375" y="435117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C0E4B4E5-2059-4338-B934-073617152451}"/>
              </a:ext>
            </a:extLst>
          </p:cNvPr>
          <p:cNvSpPr/>
          <p:nvPr/>
        </p:nvSpPr>
        <p:spPr>
          <a:xfrm>
            <a:off x="2228652" y="4692664"/>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65D27ED-C6AA-4BC5-9BC3-84E55BC3B6E1}"/>
              </a:ext>
            </a:extLst>
          </p:cNvPr>
          <p:cNvSpPr/>
          <p:nvPr/>
        </p:nvSpPr>
        <p:spPr>
          <a:xfrm>
            <a:off x="2109619" y="503940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CF6A5C4E-BC4F-4FF2-9F4C-C0B33E3FA05E}"/>
              </a:ext>
            </a:extLst>
          </p:cNvPr>
          <p:cNvSpPr/>
          <p:nvPr/>
        </p:nvSpPr>
        <p:spPr>
          <a:xfrm>
            <a:off x="1860466" y="54126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2410B727-1FC6-4B2A-993F-CF6544FFEE29}"/>
              </a:ext>
            </a:extLst>
          </p:cNvPr>
          <p:cNvSpPr/>
          <p:nvPr/>
        </p:nvSpPr>
        <p:spPr>
          <a:xfrm>
            <a:off x="2035952" y="282649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BFC94ED3-01D4-45B9-AA5C-BCF9091FECC3}"/>
              </a:ext>
            </a:extLst>
          </p:cNvPr>
          <p:cNvSpPr/>
          <p:nvPr/>
        </p:nvSpPr>
        <p:spPr>
          <a:xfrm>
            <a:off x="2397575" y="316164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248D12E1-4866-4DE9-B560-B90CF57DAD21}"/>
              </a:ext>
            </a:extLst>
          </p:cNvPr>
          <p:cNvSpPr/>
          <p:nvPr/>
        </p:nvSpPr>
        <p:spPr>
          <a:xfrm>
            <a:off x="2576416" y="349678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3183E4F-6B2E-441F-8F5F-3CF54E04DA8B}"/>
              </a:ext>
            </a:extLst>
          </p:cNvPr>
          <p:cNvSpPr/>
          <p:nvPr/>
        </p:nvSpPr>
        <p:spPr>
          <a:xfrm>
            <a:off x="2672547" y="38319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6ADB0C3-61A3-42DC-9B37-626FADE61A60}"/>
              </a:ext>
            </a:extLst>
          </p:cNvPr>
          <p:cNvSpPr/>
          <p:nvPr/>
        </p:nvSpPr>
        <p:spPr>
          <a:xfrm>
            <a:off x="2692824" y="416915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4F1E8958-9658-4D46-942B-BB4306232A74}"/>
              </a:ext>
            </a:extLst>
          </p:cNvPr>
          <p:cNvSpPr/>
          <p:nvPr/>
        </p:nvSpPr>
        <p:spPr>
          <a:xfrm>
            <a:off x="2652273" y="450466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28C4100-3E39-4F70-B2E9-3CDF03EC257F}"/>
              </a:ext>
            </a:extLst>
          </p:cNvPr>
          <p:cNvSpPr/>
          <p:nvPr/>
        </p:nvSpPr>
        <p:spPr>
          <a:xfrm>
            <a:off x="2532216" y="48415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1A77A8F0-6A83-435D-A0E7-F30A7680DF9D}"/>
              </a:ext>
            </a:extLst>
          </p:cNvPr>
          <p:cNvSpPr/>
          <p:nvPr/>
        </p:nvSpPr>
        <p:spPr>
          <a:xfrm>
            <a:off x="2271247" y="52266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B986B977-D60A-4A1F-BDC7-4651015029F9}"/>
              </a:ext>
            </a:extLst>
          </p:cNvPr>
          <p:cNvSpPr/>
          <p:nvPr/>
        </p:nvSpPr>
        <p:spPr>
          <a:xfrm>
            <a:off x="1261799" y="282649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574944E8-4FDD-4B5F-A83A-1C938C1C9421}"/>
              </a:ext>
            </a:extLst>
          </p:cNvPr>
          <p:cNvSpPr/>
          <p:nvPr/>
        </p:nvSpPr>
        <p:spPr>
          <a:xfrm>
            <a:off x="1026066" y="316164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15064F5-627A-4041-BB36-D8E9ECEC0A36}"/>
              </a:ext>
            </a:extLst>
          </p:cNvPr>
          <p:cNvSpPr/>
          <p:nvPr/>
        </p:nvSpPr>
        <p:spPr>
          <a:xfrm>
            <a:off x="902658" y="349678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5FACD991-038E-44A2-BFE2-860F339C61EB}"/>
              </a:ext>
            </a:extLst>
          </p:cNvPr>
          <p:cNvSpPr/>
          <p:nvPr/>
        </p:nvSpPr>
        <p:spPr>
          <a:xfrm>
            <a:off x="848684" y="38319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2F36F2DF-97F1-498D-862B-04E20FCFE7E2}"/>
              </a:ext>
            </a:extLst>
          </p:cNvPr>
          <p:cNvSpPr/>
          <p:nvPr/>
        </p:nvSpPr>
        <p:spPr>
          <a:xfrm>
            <a:off x="833220" y="416915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BDBB344E-C2EB-4860-A51D-27C852D85512}"/>
              </a:ext>
            </a:extLst>
          </p:cNvPr>
          <p:cNvSpPr/>
          <p:nvPr/>
        </p:nvSpPr>
        <p:spPr>
          <a:xfrm>
            <a:off x="860574" y="450466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03BF73BD-477D-46E0-BD73-B80792863381}"/>
              </a:ext>
            </a:extLst>
          </p:cNvPr>
          <p:cNvSpPr/>
          <p:nvPr/>
        </p:nvSpPr>
        <p:spPr>
          <a:xfrm>
            <a:off x="933875" y="48415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9F26F327-6199-43B4-AC64-83C962A4F38E}"/>
              </a:ext>
            </a:extLst>
          </p:cNvPr>
          <p:cNvSpPr/>
          <p:nvPr/>
        </p:nvSpPr>
        <p:spPr>
          <a:xfrm>
            <a:off x="1106116" y="52266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A9FD6C4E-8CE7-4FF0-8583-81978D54FCEE}"/>
              </a:ext>
            </a:extLst>
          </p:cNvPr>
          <p:cNvSpPr/>
          <p:nvPr/>
        </p:nvSpPr>
        <p:spPr>
          <a:xfrm>
            <a:off x="867938" y="29819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FEF1FC0B-1B67-4233-AD9D-28AFAC1DA01A}"/>
              </a:ext>
            </a:extLst>
          </p:cNvPr>
          <p:cNvSpPr/>
          <p:nvPr/>
        </p:nvSpPr>
        <p:spPr>
          <a:xfrm>
            <a:off x="614849" y="331254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B480F39E-08E0-4455-8833-A31F502215E5}"/>
              </a:ext>
            </a:extLst>
          </p:cNvPr>
          <p:cNvSpPr/>
          <p:nvPr/>
        </p:nvSpPr>
        <p:spPr>
          <a:xfrm>
            <a:off x="487646" y="367198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61F63A26-CB3D-4575-BC35-87623ADEEEC7}"/>
              </a:ext>
            </a:extLst>
          </p:cNvPr>
          <p:cNvSpPr/>
          <p:nvPr/>
        </p:nvSpPr>
        <p:spPr>
          <a:xfrm>
            <a:off x="424772" y="400690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76B52E50-DB50-43C7-9155-D71F0833D6D2}"/>
              </a:ext>
            </a:extLst>
          </p:cNvPr>
          <p:cNvSpPr/>
          <p:nvPr/>
        </p:nvSpPr>
        <p:spPr>
          <a:xfrm>
            <a:off x="438922" y="435117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C5238152-58AA-4591-9FAD-AFFEECCC1EA2}"/>
              </a:ext>
            </a:extLst>
          </p:cNvPr>
          <p:cNvSpPr/>
          <p:nvPr/>
        </p:nvSpPr>
        <p:spPr>
          <a:xfrm>
            <a:off x="524113" y="4692664"/>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FD8F758F-17E9-47ED-9686-A675812D8D0B}"/>
              </a:ext>
            </a:extLst>
          </p:cNvPr>
          <p:cNvSpPr/>
          <p:nvPr/>
        </p:nvSpPr>
        <p:spPr>
          <a:xfrm>
            <a:off x="687056" y="503940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CB42D815-B60C-464E-A336-AFD4B5E098D5}"/>
              </a:ext>
            </a:extLst>
          </p:cNvPr>
          <p:cNvSpPr/>
          <p:nvPr/>
        </p:nvSpPr>
        <p:spPr>
          <a:xfrm>
            <a:off x="1086093" y="54126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7617453E-F2D6-4834-BF75-FDA7940CEF9B}"/>
              </a:ext>
            </a:extLst>
          </p:cNvPr>
          <p:cNvCxnSpPr>
            <a:cxnSpLocks/>
            <a:stCxn id="17" idx="6"/>
            <a:endCxn id="25" idx="2"/>
          </p:cNvCxnSpPr>
          <p:nvPr/>
        </p:nvCxnSpPr>
        <p:spPr>
          <a:xfrm>
            <a:off x="1899414" y="3874531"/>
            <a:ext cx="374166"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54">
            <a:extLst>
              <a:ext uri="{FF2B5EF4-FFF2-40B4-BE49-F238E27FC236}">
                <a16:creationId xmlns:a16="http://schemas.microsoft.com/office/drawing/2014/main" id="{5AF6251E-8B01-45DB-AA22-73389E21957A}"/>
              </a:ext>
            </a:extLst>
          </p:cNvPr>
          <p:cNvCxnSpPr>
            <a:cxnSpLocks/>
            <a:stCxn id="9" idx="6"/>
            <a:endCxn id="16" idx="2"/>
          </p:cNvCxnSpPr>
          <p:nvPr/>
        </p:nvCxnSpPr>
        <p:spPr>
          <a:xfrm flipV="1">
            <a:off x="1396877" y="3539384"/>
            <a:ext cx="400864"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a:extLst>
              <a:ext uri="{FF2B5EF4-FFF2-40B4-BE49-F238E27FC236}">
                <a16:creationId xmlns:a16="http://schemas.microsoft.com/office/drawing/2014/main" id="{833CA6FF-4921-4D72-8B42-83DB6DD0E730}"/>
              </a:ext>
            </a:extLst>
          </p:cNvPr>
          <p:cNvCxnSpPr>
            <a:cxnSpLocks/>
            <a:stCxn id="16" idx="6"/>
            <a:endCxn id="24" idx="2"/>
          </p:cNvCxnSpPr>
          <p:nvPr/>
        </p:nvCxnSpPr>
        <p:spPr>
          <a:xfrm>
            <a:off x="1882932" y="3539384"/>
            <a:ext cx="363808"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7" name="直接连接符 56">
            <a:extLst>
              <a:ext uri="{FF2B5EF4-FFF2-40B4-BE49-F238E27FC236}">
                <a16:creationId xmlns:a16="http://schemas.microsoft.com/office/drawing/2014/main" id="{B408D083-FA35-4AA6-9178-34CD17F6255F}"/>
              </a:ext>
            </a:extLst>
          </p:cNvPr>
          <p:cNvCxnSpPr>
            <a:cxnSpLocks/>
            <a:stCxn id="24" idx="6"/>
            <a:endCxn id="32" idx="3"/>
          </p:cNvCxnSpPr>
          <p:nvPr/>
        </p:nvCxnSpPr>
        <p:spPr>
          <a:xfrm flipV="1">
            <a:off x="2331931" y="3569505"/>
            <a:ext cx="256961" cy="1450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a:extLst>
              <a:ext uri="{FF2B5EF4-FFF2-40B4-BE49-F238E27FC236}">
                <a16:creationId xmlns:a16="http://schemas.microsoft.com/office/drawing/2014/main" id="{5C9202D7-0ECC-4092-AB1E-8010AA4CA5D0}"/>
              </a:ext>
            </a:extLst>
          </p:cNvPr>
          <p:cNvCxnSpPr>
            <a:cxnSpLocks/>
            <a:stCxn id="40" idx="6"/>
            <a:endCxn id="9" idx="2"/>
          </p:cNvCxnSpPr>
          <p:nvPr/>
        </p:nvCxnSpPr>
        <p:spPr>
          <a:xfrm>
            <a:off x="987849" y="3539384"/>
            <a:ext cx="323837"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a:extLst>
              <a:ext uri="{FF2B5EF4-FFF2-40B4-BE49-F238E27FC236}">
                <a16:creationId xmlns:a16="http://schemas.microsoft.com/office/drawing/2014/main" id="{4DF868B0-5FBA-41B9-ADF1-25A829F7E5E3}"/>
              </a:ext>
            </a:extLst>
          </p:cNvPr>
          <p:cNvCxnSpPr>
            <a:cxnSpLocks/>
            <a:stCxn id="48" idx="7"/>
            <a:endCxn id="40" idx="1"/>
          </p:cNvCxnSpPr>
          <p:nvPr/>
        </p:nvCxnSpPr>
        <p:spPr>
          <a:xfrm flipV="1">
            <a:off x="560360" y="3509264"/>
            <a:ext cx="354773"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E77E51A4-87E2-43B0-A4D2-F4A15FDEB9AF}"/>
              </a:ext>
            </a:extLst>
          </p:cNvPr>
          <p:cNvCxnSpPr>
            <a:cxnSpLocks/>
            <a:stCxn id="15" idx="6"/>
            <a:endCxn id="23" idx="2"/>
          </p:cNvCxnSpPr>
          <p:nvPr/>
        </p:nvCxnSpPr>
        <p:spPr>
          <a:xfrm>
            <a:off x="1829395" y="3204239"/>
            <a:ext cx="322821"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1" name="直接连接符 60">
            <a:extLst>
              <a:ext uri="{FF2B5EF4-FFF2-40B4-BE49-F238E27FC236}">
                <a16:creationId xmlns:a16="http://schemas.microsoft.com/office/drawing/2014/main" id="{BB52A786-6B5C-4F1D-8446-ED554051957B}"/>
              </a:ext>
            </a:extLst>
          </p:cNvPr>
          <p:cNvCxnSpPr>
            <a:cxnSpLocks/>
            <a:stCxn id="23" idx="6"/>
            <a:endCxn id="31" idx="3"/>
          </p:cNvCxnSpPr>
          <p:nvPr/>
        </p:nvCxnSpPr>
        <p:spPr>
          <a:xfrm flipV="1">
            <a:off x="2237405" y="3234358"/>
            <a:ext cx="172645" cy="12078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1FAD13CC-FBBF-4B49-8FDF-3C076829DE4C}"/>
              </a:ext>
            </a:extLst>
          </p:cNvPr>
          <p:cNvCxnSpPr>
            <a:cxnSpLocks/>
          </p:cNvCxnSpPr>
          <p:nvPr/>
        </p:nvCxnSpPr>
        <p:spPr>
          <a:xfrm flipV="1">
            <a:off x="1433055" y="3204238"/>
            <a:ext cx="311150"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a:extLst>
              <a:ext uri="{FF2B5EF4-FFF2-40B4-BE49-F238E27FC236}">
                <a16:creationId xmlns:a16="http://schemas.microsoft.com/office/drawing/2014/main" id="{994105DD-BB64-4E01-B3BC-154ACECBF32D}"/>
              </a:ext>
            </a:extLst>
          </p:cNvPr>
          <p:cNvCxnSpPr>
            <a:cxnSpLocks/>
            <a:stCxn id="8" idx="2"/>
            <a:endCxn id="39" idx="6"/>
          </p:cNvCxnSpPr>
          <p:nvPr/>
        </p:nvCxnSpPr>
        <p:spPr>
          <a:xfrm flipH="1" flipV="1">
            <a:off x="1111257" y="3204239"/>
            <a:ext cx="236607"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4" name="直接连接符 63">
            <a:extLst>
              <a:ext uri="{FF2B5EF4-FFF2-40B4-BE49-F238E27FC236}">
                <a16:creationId xmlns:a16="http://schemas.microsoft.com/office/drawing/2014/main" id="{C1260052-D449-4F84-84B8-F463BA54AD16}"/>
              </a:ext>
            </a:extLst>
          </p:cNvPr>
          <p:cNvCxnSpPr>
            <a:cxnSpLocks/>
            <a:stCxn id="39" idx="2"/>
            <a:endCxn id="47" idx="6"/>
          </p:cNvCxnSpPr>
          <p:nvPr/>
        </p:nvCxnSpPr>
        <p:spPr>
          <a:xfrm flipH="1">
            <a:off x="700039" y="3204239"/>
            <a:ext cx="326027"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5" name="直接连接符 64">
            <a:extLst>
              <a:ext uri="{FF2B5EF4-FFF2-40B4-BE49-F238E27FC236}">
                <a16:creationId xmlns:a16="http://schemas.microsoft.com/office/drawing/2014/main" id="{F59881B5-30BB-48A6-93CE-491E5D44DE57}"/>
              </a:ext>
            </a:extLst>
          </p:cNvPr>
          <p:cNvCxnSpPr>
            <a:cxnSpLocks/>
            <a:stCxn id="10" idx="6"/>
            <a:endCxn id="14" idx="3"/>
          </p:cNvCxnSpPr>
          <p:nvPr/>
        </p:nvCxnSpPr>
        <p:spPr>
          <a:xfrm flipV="1">
            <a:off x="1494905" y="2899212"/>
            <a:ext cx="179356" cy="12530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6" name="椭圆 65">
            <a:extLst>
              <a:ext uri="{FF2B5EF4-FFF2-40B4-BE49-F238E27FC236}">
                <a16:creationId xmlns:a16="http://schemas.microsoft.com/office/drawing/2014/main" id="{A2BD8DF0-2970-474C-BB9B-B8622780493A}"/>
              </a:ext>
            </a:extLst>
          </p:cNvPr>
          <p:cNvSpPr/>
          <p:nvPr/>
        </p:nvSpPr>
        <p:spPr>
          <a:xfrm>
            <a:off x="172995" y="2736493"/>
            <a:ext cx="2856798" cy="285679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3F0CAC90-F3BB-4F1A-8A3D-299D02157EBD}"/>
              </a:ext>
            </a:extLst>
          </p:cNvPr>
          <p:cNvCxnSpPr>
            <a:cxnSpLocks/>
            <a:stCxn id="14" idx="6"/>
            <a:endCxn id="22" idx="2"/>
          </p:cNvCxnSpPr>
          <p:nvPr/>
        </p:nvCxnSpPr>
        <p:spPr>
          <a:xfrm>
            <a:off x="1746975" y="2869093"/>
            <a:ext cx="246382" cy="15542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8" name="直接连接符 67">
            <a:extLst>
              <a:ext uri="{FF2B5EF4-FFF2-40B4-BE49-F238E27FC236}">
                <a16:creationId xmlns:a16="http://schemas.microsoft.com/office/drawing/2014/main" id="{1C3DFA2E-EA82-4C68-BD2E-760F818972C0}"/>
              </a:ext>
            </a:extLst>
          </p:cNvPr>
          <p:cNvCxnSpPr>
            <a:cxnSpLocks/>
            <a:stCxn id="30" idx="4"/>
            <a:endCxn id="22" idx="7"/>
          </p:cNvCxnSpPr>
          <p:nvPr/>
        </p:nvCxnSpPr>
        <p:spPr>
          <a:xfrm flipH="1">
            <a:off x="2066072" y="2911688"/>
            <a:ext cx="12476" cy="827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9" name="直接连接符 68">
            <a:extLst>
              <a:ext uri="{FF2B5EF4-FFF2-40B4-BE49-F238E27FC236}">
                <a16:creationId xmlns:a16="http://schemas.microsoft.com/office/drawing/2014/main" id="{CFC30A0C-8B0D-4A89-9958-7EB5B9639D59}"/>
              </a:ext>
            </a:extLst>
          </p:cNvPr>
          <p:cNvCxnSpPr>
            <a:cxnSpLocks/>
            <a:stCxn id="38" idx="5"/>
            <a:endCxn id="10" idx="1"/>
          </p:cNvCxnSpPr>
          <p:nvPr/>
        </p:nvCxnSpPr>
        <p:spPr>
          <a:xfrm>
            <a:off x="1334514" y="2899212"/>
            <a:ext cx="87676" cy="951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0" name="直接连接符 69">
            <a:extLst>
              <a:ext uri="{FF2B5EF4-FFF2-40B4-BE49-F238E27FC236}">
                <a16:creationId xmlns:a16="http://schemas.microsoft.com/office/drawing/2014/main" id="{65CD6453-D775-4DD8-9543-1B85EBBDD4A1}"/>
              </a:ext>
            </a:extLst>
          </p:cNvPr>
          <p:cNvCxnSpPr>
            <a:cxnSpLocks/>
            <a:stCxn id="46" idx="6"/>
            <a:endCxn id="38" idx="2"/>
          </p:cNvCxnSpPr>
          <p:nvPr/>
        </p:nvCxnSpPr>
        <p:spPr>
          <a:xfrm flipV="1">
            <a:off x="953128" y="2869093"/>
            <a:ext cx="308671" cy="15542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a:extLst>
              <a:ext uri="{FF2B5EF4-FFF2-40B4-BE49-F238E27FC236}">
                <a16:creationId xmlns:a16="http://schemas.microsoft.com/office/drawing/2014/main" id="{971F17D7-9D86-4B7C-91C7-229D90E8BEC9}"/>
              </a:ext>
            </a:extLst>
          </p:cNvPr>
          <p:cNvCxnSpPr>
            <a:cxnSpLocks/>
            <a:stCxn id="100" idx="6"/>
            <a:endCxn id="17" idx="2"/>
          </p:cNvCxnSpPr>
          <p:nvPr/>
        </p:nvCxnSpPr>
        <p:spPr>
          <a:xfrm flipV="1">
            <a:off x="1389584" y="3874531"/>
            <a:ext cx="424640"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a:extLst>
              <a:ext uri="{FF2B5EF4-FFF2-40B4-BE49-F238E27FC236}">
                <a16:creationId xmlns:a16="http://schemas.microsoft.com/office/drawing/2014/main" id="{0D56F04B-E829-4A4A-BD63-1EE739A38818}"/>
              </a:ext>
            </a:extLst>
          </p:cNvPr>
          <p:cNvCxnSpPr>
            <a:cxnSpLocks/>
            <a:stCxn id="41" idx="6"/>
            <a:endCxn id="100" idx="2"/>
          </p:cNvCxnSpPr>
          <p:nvPr/>
        </p:nvCxnSpPr>
        <p:spPr>
          <a:xfrm>
            <a:off x="933875" y="3874531"/>
            <a:ext cx="370519"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3" name="直接连接符 72">
            <a:extLst>
              <a:ext uri="{FF2B5EF4-FFF2-40B4-BE49-F238E27FC236}">
                <a16:creationId xmlns:a16="http://schemas.microsoft.com/office/drawing/2014/main" id="{313799CB-3FA9-4885-BC45-2F04A706BCAC}"/>
              </a:ext>
            </a:extLst>
          </p:cNvPr>
          <p:cNvCxnSpPr>
            <a:cxnSpLocks/>
            <a:stCxn id="49" idx="6"/>
            <a:endCxn id="41" idx="2"/>
          </p:cNvCxnSpPr>
          <p:nvPr/>
        </p:nvCxnSpPr>
        <p:spPr>
          <a:xfrm flipV="1">
            <a:off x="509964" y="3874531"/>
            <a:ext cx="338721"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DC8A6A84-0FE7-4F1B-9B8B-04EA09DB6B8B}"/>
              </a:ext>
            </a:extLst>
          </p:cNvPr>
          <p:cNvCxnSpPr>
            <a:cxnSpLocks/>
            <a:stCxn id="25" idx="6"/>
            <a:endCxn id="33" idx="2"/>
          </p:cNvCxnSpPr>
          <p:nvPr/>
        </p:nvCxnSpPr>
        <p:spPr>
          <a:xfrm flipV="1">
            <a:off x="2358772" y="3874531"/>
            <a:ext cx="313775"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5" name="直接连接符 74">
            <a:extLst>
              <a:ext uri="{FF2B5EF4-FFF2-40B4-BE49-F238E27FC236}">
                <a16:creationId xmlns:a16="http://schemas.microsoft.com/office/drawing/2014/main" id="{ADBA19F7-69C1-4C0A-8887-F3F47406606C}"/>
              </a:ext>
            </a:extLst>
          </p:cNvPr>
          <p:cNvCxnSpPr>
            <a:cxnSpLocks/>
            <a:stCxn id="50" idx="6"/>
            <a:endCxn id="42" idx="2"/>
          </p:cNvCxnSpPr>
          <p:nvPr/>
        </p:nvCxnSpPr>
        <p:spPr>
          <a:xfrm flipV="1">
            <a:off x="524113" y="4211754"/>
            <a:ext cx="309107"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6" name="直接连接符 75">
            <a:extLst>
              <a:ext uri="{FF2B5EF4-FFF2-40B4-BE49-F238E27FC236}">
                <a16:creationId xmlns:a16="http://schemas.microsoft.com/office/drawing/2014/main" id="{360480B6-B13E-4DE1-80A8-B8691914141F}"/>
              </a:ext>
            </a:extLst>
          </p:cNvPr>
          <p:cNvCxnSpPr>
            <a:cxnSpLocks/>
            <a:stCxn id="42" idx="6"/>
            <a:endCxn id="98" idx="2"/>
          </p:cNvCxnSpPr>
          <p:nvPr/>
        </p:nvCxnSpPr>
        <p:spPr>
          <a:xfrm>
            <a:off x="918411" y="4211754"/>
            <a:ext cx="389047"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a:extLst>
              <a:ext uri="{FF2B5EF4-FFF2-40B4-BE49-F238E27FC236}">
                <a16:creationId xmlns:a16="http://schemas.microsoft.com/office/drawing/2014/main" id="{F464EDAB-3683-41F2-81C4-6C87C71B57BE}"/>
              </a:ext>
            </a:extLst>
          </p:cNvPr>
          <p:cNvCxnSpPr>
            <a:cxnSpLocks/>
            <a:stCxn id="98" idx="6"/>
            <a:endCxn id="18" idx="2"/>
          </p:cNvCxnSpPr>
          <p:nvPr/>
        </p:nvCxnSpPr>
        <p:spPr>
          <a:xfrm flipV="1">
            <a:off x="1392649" y="4211754"/>
            <a:ext cx="425222"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a:extLst>
              <a:ext uri="{FF2B5EF4-FFF2-40B4-BE49-F238E27FC236}">
                <a16:creationId xmlns:a16="http://schemas.microsoft.com/office/drawing/2014/main" id="{8F117B18-A37C-46AD-9936-8DF3AAF27C1F}"/>
              </a:ext>
            </a:extLst>
          </p:cNvPr>
          <p:cNvCxnSpPr>
            <a:cxnSpLocks/>
            <a:stCxn id="18" idx="6"/>
            <a:endCxn id="26" idx="2"/>
          </p:cNvCxnSpPr>
          <p:nvPr/>
        </p:nvCxnSpPr>
        <p:spPr>
          <a:xfrm>
            <a:off x="1903062" y="4211754"/>
            <a:ext cx="374313"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a:extLst>
              <a:ext uri="{FF2B5EF4-FFF2-40B4-BE49-F238E27FC236}">
                <a16:creationId xmlns:a16="http://schemas.microsoft.com/office/drawing/2014/main" id="{DC88E62C-2BF1-4EB5-B849-BC76AF737CD3}"/>
              </a:ext>
            </a:extLst>
          </p:cNvPr>
          <p:cNvCxnSpPr>
            <a:cxnSpLocks/>
            <a:stCxn id="26" idx="6"/>
            <a:endCxn id="34" idx="2"/>
          </p:cNvCxnSpPr>
          <p:nvPr/>
        </p:nvCxnSpPr>
        <p:spPr>
          <a:xfrm flipV="1">
            <a:off x="2362566" y="4211754"/>
            <a:ext cx="330259"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EAA29638-60FD-48FD-AACD-4F723743EED3}"/>
              </a:ext>
            </a:extLst>
          </p:cNvPr>
          <p:cNvCxnSpPr>
            <a:cxnSpLocks/>
            <a:stCxn id="19" idx="6"/>
            <a:endCxn id="27" idx="1"/>
          </p:cNvCxnSpPr>
          <p:nvPr/>
        </p:nvCxnSpPr>
        <p:spPr>
          <a:xfrm>
            <a:off x="1895769" y="4547265"/>
            <a:ext cx="345359" cy="1578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a:extLst>
              <a:ext uri="{FF2B5EF4-FFF2-40B4-BE49-F238E27FC236}">
                <a16:creationId xmlns:a16="http://schemas.microsoft.com/office/drawing/2014/main" id="{4392D134-6450-4D52-B4DF-9DB3A1EE395D}"/>
              </a:ext>
            </a:extLst>
          </p:cNvPr>
          <p:cNvCxnSpPr>
            <a:cxnSpLocks/>
            <a:stCxn id="27" idx="6"/>
            <a:endCxn id="35" idx="2"/>
          </p:cNvCxnSpPr>
          <p:nvPr/>
        </p:nvCxnSpPr>
        <p:spPr>
          <a:xfrm flipV="1">
            <a:off x="2313843" y="4547265"/>
            <a:ext cx="338429"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2" name="直接连接符 81">
            <a:extLst>
              <a:ext uri="{FF2B5EF4-FFF2-40B4-BE49-F238E27FC236}">
                <a16:creationId xmlns:a16="http://schemas.microsoft.com/office/drawing/2014/main" id="{CEDB2CA1-A2A2-4999-8C6D-7C7F2C230C3C}"/>
              </a:ext>
            </a:extLst>
          </p:cNvPr>
          <p:cNvCxnSpPr>
            <a:cxnSpLocks/>
            <a:stCxn id="11" idx="6"/>
            <a:endCxn id="19" idx="2"/>
          </p:cNvCxnSpPr>
          <p:nvPr/>
        </p:nvCxnSpPr>
        <p:spPr>
          <a:xfrm flipV="1">
            <a:off x="1409714" y="4547265"/>
            <a:ext cx="400864"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66126D41-F69E-4970-995E-22E217C7225C}"/>
              </a:ext>
            </a:extLst>
          </p:cNvPr>
          <p:cNvCxnSpPr>
            <a:cxnSpLocks/>
            <a:stCxn id="43" idx="6"/>
            <a:endCxn id="11" idx="2"/>
          </p:cNvCxnSpPr>
          <p:nvPr/>
        </p:nvCxnSpPr>
        <p:spPr>
          <a:xfrm>
            <a:off x="945764" y="4547265"/>
            <a:ext cx="378759"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4" name="直接连接符 83">
            <a:extLst>
              <a:ext uri="{FF2B5EF4-FFF2-40B4-BE49-F238E27FC236}">
                <a16:creationId xmlns:a16="http://schemas.microsoft.com/office/drawing/2014/main" id="{7B81B35E-D67E-4B8C-9869-A78F5E8C7095}"/>
              </a:ext>
            </a:extLst>
          </p:cNvPr>
          <p:cNvCxnSpPr>
            <a:cxnSpLocks/>
            <a:stCxn id="51" idx="6"/>
            <a:endCxn id="43" idx="2"/>
          </p:cNvCxnSpPr>
          <p:nvPr/>
        </p:nvCxnSpPr>
        <p:spPr>
          <a:xfrm flipV="1">
            <a:off x="609303" y="4547265"/>
            <a:ext cx="251271"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5" name="直接连接符 84">
            <a:extLst>
              <a:ext uri="{FF2B5EF4-FFF2-40B4-BE49-F238E27FC236}">
                <a16:creationId xmlns:a16="http://schemas.microsoft.com/office/drawing/2014/main" id="{D33F0C42-5CF5-4B94-9467-EF5A5E1B971A}"/>
              </a:ext>
            </a:extLst>
          </p:cNvPr>
          <p:cNvCxnSpPr>
            <a:cxnSpLocks/>
            <a:stCxn id="44" idx="6"/>
            <a:endCxn id="12" idx="2"/>
          </p:cNvCxnSpPr>
          <p:nvPr/>
        </p:nvCxnSpPr>
        <p:spPr>
          <a:xfrm>
            <a:off x="1019065" y="4884124"/>
            <a:ext cx="344842" cy="19788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6" name="直接连接符 85">
            <a:extLst>
              <a:ext uri="{FF2B5EF4-FFF2-40B4-BE49-F238E27FC236}">
                <a16:creationId xmlns:a16="http://schemas.microsoft.com/office/drawing/2014/main" id="{78FB8839-2537-44E9-B17B-8D9DE5C9D761}"/>
              </a:ext>
            </a:extLst>
          </p:cNvPr>
          <p:cNvCxnSpPr>
            <a:cxnSpLocks/>
            <a:stCxn id="12" idx="6"/>
            <a:endCxn id="20" idx="3"/>
          </p:cNvCxnSpPr>
          <p:nvPr/>
        </p:nvCxnSpPr>
        <p:spPr>
          <a:xfrm flipV="1">
            <a:off x="1449099" y="4914244"/>
            <a:ext cx="339820" cy="16776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7" name="直接连接符 86">
            <a:extLst>
              <a:ext uri="{FF2B5EF4-FFF2-40B4-BE49-F238E27FC236}">
                <a16:creationId xmlns:a16="http://schemas.microsoft.com/office/drawing/2014/main" id="{9762F17A-7A03-49AD-BE41-461842709098}"/>
              </a:ext>
            </a:extLst>
          </p:cNvPr>
          <p:cNvCxnSpPr>
            <a:cxnSpLocks/>
            <a:stCxn id="20" idx="6"/>
            <a:endCxn id="28" idx="1"/>
          </p:cNvCxnSpPr>
          <p:nvPr/>
        </p:nvCxnSpPr>
        <p:spPr>
          <a:xfrm>
            <a:off x="1861633" y="4884124"/>
            <a:ext cx="260461" cy="16775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8" name="直接连接符 87">
            <a:extLst>
              <a:ext uri="{FF2B5EF4-FFF2-40B4-BE49-F238E27FC236}">
                <a16:creationId xmlns:a16="http://schemas.microsoft.com/office/drawing/2014/main" id="{8875EFFE-8DFF-4EC7-8130-C8A403C832BE}"/>
              </a:ext>
            </a:extLst>
          </p:cNvPr>
          <p:cNvCxnSpPr>
            <a:cxnSpLocks/>
            <a:stCxn id="28" idx="6"/>
            <a:endCxn id="36" idx="2"/>
          </p:cNvCxnSpPr>
          <p:nvPr/>
        </p:nvCxnSpPr>
        <p:spPr>
          <a:xfrm flipV="1">
            <a:off x="2194810" y="4884124"/>
            <a:ext cx="337406" cy="19788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9" name="直接连接符 88">
            <a:extLst>
              <a:ext uri="{FF2B5EF4-FFF2-40B4-BE49-F238E27FC236}">
                <a16:creationId xmlns:a16="http://schemas.microsoft.com/office/drawing/2014/main" id="{52259FF4-9117-4C62-AC38-FC7362843BC8}"/>
              </a:ext>
            </a:extLst>
          </p:cNvPr>
          <p:cNvCxnSpPr>
            <a:cxnSpLocks/>
            <a:stCxn id="52" idx="7"/>
            <a:endCxn id="44" idx="3"/>
          </p:cNvCxnSpPr>
          <p:nvPr/>
        </p:nvCxnSpPr>
        <p:spPr>
          <a:xfrm flipV="1">
            <a:off x="759771" y="4914244"/>
            <a:ext cx="186580" cy="13764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0" name="直接连接符 89">
            <a:extLst>
              <a:ext uri="{FF2B5EF4-FFF2-40B4-BE49-F238E27FC236}">
                <a16:creationId xmlns:a16="http://schemas.microsoft.com/office/drawing/2014/main" id="{C43A1639-F251-4DC1-A216-B5006114ABEA}"/>
              </a:ext>
            </a:extLst>
          </p:cNvPr>
          <p:cNvCxnSpPr>
            <a:cxnSpLocks/>
            <a:stCxn id="13" idx="7"/>
            <a:endCxn id="21" idx="3"/>
          </p:cNvCxnSpPr>
          <p:nvPr/>
        </p:nvCxnSpPr>
        <p:spPr>
          <a:xfrm flipV="1">
            <a:off x="1521814" y="5299351"/>
            <a:ext cx="214152" cy="12575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1" name="直接连接符 90">
            <a:extLst>
              <a:ext uri="{FF2B5EF4-FFF2-40B4-BE49-F238E27FC236}">
                <a16:creationId xmlns:a16="http://schemas.microsoft.com/office/drawing/2014/main" id="{3F30F0C3-4198-42A5-B8EA-D0E5FEB881BE}"/>
              </a:ext>
            </a:extLst>
          </p:cNvPr>
          <p:cNvCxnSpPr>
            <a:cxnSpLocks/>
            <a:stCxn id="21" idx="5"/>
            <a:endCxn id="29" idx="1"/>
          </p:cNvCxnSpPr>
          <p:nvPr/>
        </p:nvCxnSpPr>
        <p:spPr>
          <a:xfrm>
            <a:off x="1796205" y="5299351"/>
            <a:ext cx="76737" cy="12575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a:extLst>
              <a:ext uri="{FF2B5EF4-FFF2-40B4-BE49-F238E27FC236}">
                <a16:creationId xmlns:a16="http://schemas.microsoft.com/office/drawing/2014/main" id="{0E952BF7-9515-4DF0-80DD-03C743E601F7}"/>
              </a:ext>
            </a:extLst>
          </p:cNvPr>
          <p:cNvCxnSpPr>
            <a:cxnSpLocks/>
            <a:stCxn id="29" idx="6"/>
            <a:endCxn id="37" idx="2"/>
          </p:cNvCxnSpPr>
          <p:nvPr/>
        </p:nvCxnSpPr>
        <p:spPr>
          <a:xfrm flipV="1">
            <a:off x="1945657" y="5269232"/>
            <a:ext cx="325591" cy="1859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a:extLst>
              <a:ext uri="{FF2B5EF4-FFF2-40B4-BE49-F238E27FC236}">
                <a16:creationId xmlns:a16="http://schemas.microsoft.com/office/drawing/2014/main" id="{D1C3EE60-E39A-4619-9102-F9B1D94EA213}"/>
              </a:ext>
            </a:extLst>
          </p:cNvPr>
          <p:cNvCxnSpPr>
            <a:cxnSpLocks/>
            <a:stCxn id="45" idx="6"/>
            <a:endCxn id="13" idx="2"/>
          </p:cNvCxnSpPr>
          <p:nvPr/>
        </p:nvCxnSpPr>
        <p:spPr>
          <a:xfrm>
            <a:off x="1191307" y="5269232"/>
            <a:ext cx="257792" cy="1859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a:extLst>
              <a:ext uri="{FF2B5EF4-FFF2-40B4-BE49-F238E27FC236}">
                <a16:creationId xmlns:a16="http://schemas.microsoft.com/office/drawing/2014/main" id="{04D85C00-C7D2-4F53-8925-2063C5CF53F7}"/>
              </a:ext>
            </a:extLst>
          </p:cNvPr>
          <p:cNvCxnSpPr>
            <a:cxnSpLocks/>
            <a:stCxn id="45" idx="4"/>
            <a:endCxn id="53" idx="0"/>
          </p:cNvCxnSpPr>
          <p:nvPr/>
        </p:nvCxnSpPr>
        <p:spPr>
          <a:xfrm flipH="1">
            <a:off x="1128688" y="5311827"/>
            <a:ext cx="20024" cy="10080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98" name="椭圆 97">
            <a:extLst>
              <a:ext uri="{FF2B5EF4-FFF2-40B4-BE49-F238E27FC236}">
                <a16:creationId xmlns:a16="http://schemas.microsoft.com/office/drawing/2014/main" id="{9A4D89FE-4493-4EC5-A91F-45B7B9EE6ECD}"/>
              </a:ext>
            </a:extLst>
          </p:cNvPr>
          <p:cNvSpPr/>
          <p:nvPr/>
        </p:nvSpPr>
        <p:spPr>
          <a:xfrm>
            <a:off x="1307458" y="435117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0" name="椭圆 99">
            <a:extLst>
              <a:ext uri="{FF2B5EF4-FFF2-40B4-BE49-F238E27FC236}">
                <a16:creationId xmlns:a16="http://schemas.microsoft.com/office/drawing/2014/main" id="{CB95EFB5-E23D-4661-B6D3-2B066EB62136}"/>
              </a:ext>
            </a:extLst>
          </p:cNvPr>
          <p:cNvSpPr/>
          <p:nvPr/>
        </p:nvSpPr>
        <p:spPr>
          <a:xfrm>
            <a:off x="1304394" y="400690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弧形 101">
            <a:extLst>
              <a:ext uri="{FF2B5EF4-FFF2-40B4-BE49-F238E27FC236}">
                <a16:creationId xmlns:a16="http://schemas.microsoft.com/office/drawing/2014/main" id="{7C2A6EA8-BDE7-431C-B1FD-DCD2BC1B57D3}"/>
              </a:ext>
            </a:extLst>
          </p:cNvPr>
          <p:cNvSpPr/>
          <p:nvPr/>
        </p:nvSpPr>
        <p:spPr>
          <a:xfrm rot="5400000">
            <a:off x="1391330" y="1798831"/>
            <a:ext cx="506245" cy="2168185"/>
          </a:xfrm>
          <a:prstGeom prst="arc">
            <a:avLst>
              <a:gd name="adj1" fmla="val 16200000"/>
              <a:gd name="adj2" fmla="val 5455767"/>
            </a:avLst>
          </a:prstGeom>
          <a:ln w="28575">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弧形 102">
            <a:extLst>
              <a:ext uri="{FF2B5EF4-FFF2-40B4-BE49-F238E27FC236}">
                <a16:creationId xmlns:a16="http://schemas.microsoft.com/office/drawing/2014/main" id="{B6CA0EF6-26DC-4542-B99C-DC395A3DFCAA}"/>
              </a:ext>
            </a:extLst>
          </p:cNvPr>
          <p:cNvSpPr/>
          <p:nvPr/>
        </p:nvSpPr>
        <p:spPr>
          <a:xfrm rot="16200000">
            <a:off x="1394889" y="4351112"/>
            <a:ext cx="506245" cy="2168185"/>
          </a:xfrm>
          <a:prstGeom prst="arc">
            <a:avLst>
              <a:gd name="adj1" fmla="val 16200000"/>
              <a:gd name="adj2" fmla="val 5455767"/>
            </a:avLst>
          </a:prstGeom>
          <a:ln w="28575">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2A36B520-22A1-4C12-8645-B69B7B9AEE53}"/>
              </a:ext>
            </a:extLst>
          </p:cNvPr>
          <p:cNvSpPr txBox="1"/>
          <p:nvPr/>
        </p:nvSpPr>
        <p:spPr>
          <a:xfrm>
            <a:off x="2584405" y="2614373"/>
            <a:ext cx="1023667" cy="369332"/>
          </a:xfrm>
          <a:prstGeom prst="rect">
            <a:avLst/>
          </a:prstGeom>
          <a:noFill/>
        </p:spPr>
        <p:txBody>
          <a:bodyPr wrap="square" rtlCol="0">
            <a:spAutoFit/>
          </a:bodyPr>
          <a:lstStyle/>
          <a:p>
            <a:pPr algn="ctr"/>
            <a:r>
              <a:rPr lang="zh-CN" altLang="en-US" dirty="0">
                <a:solidFill>
                  <a:srgbClr val="4F81BD"/>
                </a:solidFill>
              </a:rPr>
              <a:t>极区界</a:t>
            </a:r>
          </a:p>
        </p:txBody>
      </p:sp>
      <p:cxnSp>
        <p:nvCxnSpPr>
          <p:cNvPr id="106" name="直接箭头连接符 105">
            <a:extLst>
              <a:ext uri="{FF2B5EF4-FFF2-40B4-BE49-F238E27FC236}">
                <a16:creationId xmlns:a16="http://schemas.microsoft.com/office/drawing/2014/main" id="{C1F2EDE9-51A2-4C78-9A40-EB033FED5308}"/>
              </a:ext>
            </a:extLst>
          </p:cNvPr>
          <p:cNvCxnSpPr>
            <a:cxnSpLocks/>
            <a:stCxn id="49" idx="0"/>
            <a:endCxn id="48" idx="4"/>
          </p:cNvCxnSpPr>
          <p:nvPr/>
        </p:nvCxnSpPr>
        <p:spPr>
          <a:xfrm flipV="1">
            <a:off x="467367" y="3757173"/>
            <a:ext cx="62874" cy="249736"/>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0F9550A7-3287-410D-9185-920B3F636FF1}"/>
              </a:ext>
            </a:extLst>
          </p:cNvPr>
          <p:cNvCxnSpPr>
            <a:cxnSpLocks/>
            <a:stCxn id="41" idx="0"/>
            <a:endCxn id="40" idx="4"/>
          </p:cNvCxnSpPr>
          <p:nvPr/>
        </p:nvCxnSpPr>
        <p:spPr>
          <a:xfrm flipV="1">
            <a:off x="891279" y="3581979"/>
            <a:ext cx="53974" cy="249957"/>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27F46F21-4AA5-4341-A854-1E25CEA2D6C4}"/>
              </a:ext>
            </a:extLst>
          </p:cNvPr>
          <p:cNvCxnSpPr>
            <a:stCxn id="100" idx="0"/>
            <a:endCxn id="9" idx="4"/>
          </p:cNvCxnSpPr>
          <p:nvPr/>
        </p:nvCxnSpPr>
        <p:spPr>
          <a:xfrm flipV="1">
            <a:off x="1346989" y="3757173"/>
            <a:ext cx="7293" cy="249736"/>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FF863158-91DD-411F-948F-586B86AE6358}"/>
              </a:ext>
            </a:extLst>
          </p:cNvPr>
          <p:cNvCxnSpPr>
            <a:stCxn id="16" idx="4"/>
            <a:endCxn id="17" idx="1"/>
          </p:cNvCxnSpPr>
          <p:nvPr/>
        </p:nvCxnSpPr>
        <p:spPr>
          <a:xfrm>
            <a:off x="1840336" y="3581979"/>
            <a:ext cx="16483" cy="249957"/>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17348B53-D37D-441C-9801-5848EF827C85}"/>
              </a:ext>
            </a:extLst>
          </p:cNvPr>
          <p:cNvCxnSpPr>
            <a:stCxn id="24" idx="4"/>
            <a:endCxn id="25" idx="0"/>
          </p:cNvCxnSpPr>
          <p:nvPr/>
        </p:nvCxnSpPr>
        <p:spPr>
          <a:xfrm>
            <a:off x="2289335" y="3757173"/>
            <a:ext cx="26840" cy="249736"/>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F79E53EB-B881-4F35-B39B-A6954C6176F5}"/>
              </a:ext>
            </a:extLst>
          </p:cNvPr>
          <p:cNvCxnSpPr>
            <a:stCxn id="32" idx="5"/>
            <a:endCxn id="33" idx="0"/>
          </p:cNvCxnSpPr>
          <p:nvPr/>
        </p:nvCxnSpPr>
        <p:spPr>
          <a:xfrm>
            <a:off x="2649130" y="3569503"/>
            <a:ext cx="66012" cy="262433"/>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A35BC411-852B-4D7B-BA07-4C365D88ECD3}"/>
              </a:ext>
            </a:extLst>
          </p:cNvPr>
          <p:cNvCxnSpPr>
            <a:cxnSpLocks/>
          </p:cNvCxnSpPr>
          <p:nvPr/>
        </p:nvCxnSpPr>
        <p:spPr>
          <a:xfrm flipH="1">
            <a:off x="1597309" y="2310735"/>
            <a:ext cx="2242" cy="3605485"/>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BE35B525-15EE-44C1-A46C-DF005B8010EA}"/>
              </a:ext>
            </a:extLst>
          </p:cNvPr>
          <p:cNvSpPr txBox="1"/>
          <p:nvPr/>
        </p:nvSpPr>
        <p:spPr>
          <a:xfrm>
            <a:off x="1091893" y="1982819"/>
            <a:ext cx="1023667" cy="369332"/>
          </a:xfrm>
          <a:prstGeom prst="rect">
            <a:avLst/>
          </a:prstGeom>
          <a:noFill/>
        </p:spPr>
        <p:txBody>
          <a:bodyPr wrap="square" rtlCol="0">
            <a:spAutoFit/>
          </a:bodyPr>
          <a:lstStyle/>
          <a:p>
            <a:pPr algn="ctr"/>
            <a:r>
              <a:rPr lang="zh-CN" altLang="en-US" dirty="0">
                <a:solidFill>
                  <a:srgbClr val="E46C0A"/>
                </a:solidFill>
              </a:rPr>
              <a:t>缝</a:t>
            </a:r>
          </a:p>
        </p:txBody>
      </p:sp>
      <p:sp>
        <p:nvSpPr>
          <p:cNvPr id="127" name="文本框 126">
            <a:extLst>
              <a:ext uri="{FF2B5EF4-FFF2-40B4-BE49-F238E27FC236}">
                <a16:creationId xmlns:a16="http://schemas.microsoft.com/office/drawing/2014/main" id="{F208734B-1ED7-4602-A135-63EFA592A0CB}"/>
              </a:ext>
            </a:extLst>
          </p:cNvPr>
          <p:cNvSpPr txBox="1"/>
          <p:nvPr/>
        </p:nvSpPr>
        <p:spPr>
          <a:xfrm>
            <a:off x="2641407" y="3547794"/>
            <a:ext cx="1142333" cy="369332"/>
          </a:xfrm>
          <a:prstGeom prst="rect">
            <a:avLst/>
          </a:prstGeom>
          <a:noFill/>
        </p:spPr>
        <p:txBody>
          <a:bodyPr wrap="square" rtlCol="0">
            <a:spAutoFit/>
          </a:bodyPr>
          <a:lstStyle/>
          <a:p>
            <a:pPr algn="ctr"/>
            <a:r>
              <a:rPr lang="zh-CN" altLang="en-US" dirty="0">
                <a:solidFill>
                  <a:srgbClr val="C0504D"/>
                </a:solidFill>
              </a:rPr>
              <a:t>轨道方向</a:t>
            </a:r>
          </a:p>
        </p:txBody>
      </p:sp>
      <p:cxnSp>
        <p:nvCxnSpPr>
          <p:cNvPr id="129" name="直接连接符 128">
            <a:extLst>
              <a:ext uri="{FF2B5EF4-FFF2-40B4-BE49-F238E27FC236}">
                <a16:creationId xmlns:a16="http://schemas.microsoft.com/office/drawing/2014/main" id="{8B41C7BE-6C78-4855-9565-3009D06F7A90}"/>
              </a:ext>
            </a:extLst>
          </p:cNvPr>
          <p:cNvCxnSpPr>
            <a:stCxn id="27" idx="0"/>
            <a:endCxn id="26" idx="4"/>
          </p:cNvCxnSpPr>
          <p:nvPr/>
        </p:nvCxnSpPr>
        <p:spPr>
          <a:xfrm flipV="1">
            <a:off x="2271247" y="4436363"/>
            <a:ext cx="48723" cy="256301"/>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54958B3C-1B7F-42B7-9279-604341DF0C24}"/>
              </a:ext>
            </a:extLst>
          </p:cNvPr>
          <p:cNvCxnSpPr>
            <a:stCxn id="27" idx="1"/>
            <a:endCxn id="19" idx="6"/>
          </p:cNvCxnSpPr>
          <p:nvPr/>
        </p:nvCxnSpPr>
        <p:spPr>
          <a:xfrm flipH="1" flipV="1">
            <a:off x="1895768" y="4547263"/>
            <a:ext cx="345360" cy="157877"/>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0948E9DC-9AE9-418F-ABC6-9834DCB1D442}"/>
              </a:ext>
            </a:extLst>
          </p:cNvPr>
          <p:cNvCxnSpPr>
            <a:stCxn id="27" idx="4"/>
            <a:endCxn id="28" idx="7"/>
          </p:cNvCxnSpPr>
          <p:nvPr/>
        </p:nvCxnSpPr>
        <p:spPr>
          <a:xfrm flipH="1">
            <a:off x="2182333" y="4777854"/>
            <a:ext cx="88914" cy="27403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57A6A6F8-8655-407D-92E9-69D735A8E3FD}"/>
              </a:ext>
            </a:extLst>
          </p:cNvPr>
          <p:cNvCxnSpPr>
            <a:stCxn id="27" idx="6"/>
            <a:endCxn id="35" idx="2"/>
          </p:cNvCxnSpPr>
          <p:nvPr/>
        </p:nvCxnSpPr>
        <p:spPr>
          <a:xfrm flipV="1">
            <a:off x="2313842" y="4547263"/>
            <a:ext cx="338431" cy="1879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36022CF3-7F82-4F0E-B269-0A49D1A48C9B}"/>
              </a:ext>
            </a:extLst>
          </p:cNvPr>
          <p:cNvSpPr txBox="1"/>
          <p:nvPr/>
        </p:nvSpPr>
        <p:spPr>
          <a:xfrm>
            <a:off x="2609244" y="4437155"/>
            <a:ext cx="1142333" cy="646331"/>
          </a:xfrm>
          <a:prstGeom prst="rect">
            <a:avLst/>
          </a:prstGeom>
          <a:noFill/>
        </p:spPr>
        <p:txBody>
          <a:bodyPr wrap="square" rtlCol="0">
            <a:spAutoFit/>
          </a:bodyPr>
          <a:lstStyle/>
          <a:p>
            <a:pPr algn="ctr"/>
            <a:r>
              <a:rPr lang="zh-CN" altLang="en-US" dirty="0">
                <a:solidFill>
                  <a:srgbClr val="77933C"/>
                </a:solidFill>
              </a:rPr>
              <a:t>星间链路</a:t>
            </a:r>
            <a:r>
              <a:rPr lang="en-US" altLang="zh-CN" dirty="0">
                <a:solidFill>
                  <a:srgbClr val="77933C"/>
                </a:solidFill>
              </a:rPr>
              <a:t>ISL</a:t>
            </a:r>
            <a:endParaRPr lang="zh-CN" altLang="en-US" dirty="0">
              <a:solidFill>
                <a:srgbClr val="77933C"/>
              </a:solidFill>
            </a:endParaRPr>
          </a:p>
        </p:txBody>
      </p:sp>
    </p:spTree>
    <p:extLst>
      <p:ext uri="{BB962C8B-B14F-4D97-AF65-F5344CB8AC3E}">
        <p14:creationId xmlns:p14="http://schemas.microsoft.com/office/powerpoint/2010/main" val="356240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9291E-D924-497E-9D4B-3491487C7F36}"/>
              </a:ext>
            </a:extLst>
          </p:cNvPr>
          <p:cNvSpPr>
            <a:spLocks noGrp="1"/>
          </p:cNvSpPr>
          <p:nvPr>
            <p:ph type="title"/>
          </p:nvPr>
        </p:nvSpPr>
        <p:spPr/>
        <p:txBody>
          <a:bodyPr>
            <a:normAutofit/>
          </a:bodyPr>
          <a:lstStyle/>
          <a:p>
            <a:r>
              <a:rPr lang="zh-CN" altLang="en-US" dirty="0"/>
              <a:t>背景 </a:t>
            </a:r>
            <a:r>
              <a:rPr lang="en-US" altLang="zh-CN" dirty="0"/>
              <a:t>(1/2)</a:t>
            </a:r>
            <a:endParaRPr lang="zh-CN" altLang="en-US" dirty="0"/>
          </a:p>
        </p:txBody>
      </p:sp>
      <p:sp>
        <p:nvSpPr>
          <p:cNvPr id="3" name="内容占位符 2">
            <a:extLst>
              <a:ext uri="{FF2B5EF4-FFF2-40B4-BE49-F238E27FC236}">
                <a16:creationId xmlns:a16="http://schemas.microsoft.com/office/drawing/2014/main" id="{0E7AA867-EEB7-4BE4-90E2-F891C8BCCA3D}"/>
              </a:ext>
            </a:extLst>
          </p:cNvPr>
          <p:cNvSpPr>
            <a:spLocks noGrp="1"/>
          </p:cNvSpPr>
          <p:nvPr>
            <p:ph idx="1"/>
          </p:nvPr>
        </p:nvSpPr>
        <p:spPr>
          <a:xfrm>
            <a:off x="251670" y="953784"/>
            <a:ext cx="4965243" cy="5850636"/>
          </a:xfrm>
        </p:spPr>
        <p:txBody>
          <a:bodyPr/>
          <a:lstStyle/>
          <a:p>
            <a:r>
              <a:rPr lang="zh-CN" altLang="en-US" dirty="0"/>
              <a:t>卫星网络与陆地网络的区别</a:t>
            </a:r>
            <a:endParaRPr lang="en-US" altLang="zh-CN" dirty="0"/>
          </a:p>
          <a:p>
            <a:pPr lvl="1"/>
            <a:r>
              <a:rPr lang="zh-CN" altLang="en-US" dirty="0"/>
              <a:t>大范围、高密度</a:t>
            </a:r>
            <a:endParaRPr lang="en-US" altLang="zh-CN" dirty="0"/>
          </a:p>
          <a:p>
            <a:pPr lvl="2"/>
            <a:r>
              <a:rPr lang="zh-CN" altLang="en-US" dirty="0"/>
              <a:t>星链：</a:t>
            </a:r>
            <a:r>
              <a:rPr lang="en-US" altLang="zh-CN" dirty="0"/>
              <a:t>2024</a:t>
            </a:r>
            <a:r>
              <a:rPr lang="zh-CN" altLang="en-US" dirty="0"/>
              <a:t>年前发射</a:t>
            </a:r>
            <a:r>
              <a:rPr lang="en-US" altLang="zh-CN" dirty="0"/>
              <a:t>2.4</a:t>
            </a:r>
            <a:r>
              <a:rPr lang="zh-CN" altLang="en-US" dirty="0"/>
              <a:t>万</a:t>
            </a:r>
            <a:r>
              <a:rPr lang="en-US" altLang="zh-CN" dirty="0"/>
              <a:t>+</a:t>
            </a:r>
            <a:r>
              <a:rPr lang="zh-CN" altLang="en-US" dirty="0"/>
              <a:t>颗</a:t>
            </a:r>
            <a:endParaRPr lang="en-US" altLang="zh-CN" dirty="0"/>
          </a:p>
          <a:p>
            <a:pPr lvl="2"/>
            <a:r>
              <a:rPr lang="zh-CN" altLang="en-US" dirty="0"/>
              <a:t>中国星网：计划</a:t>
            </a:r>
            <a:r>
              <a:rPr lang="en-US" altLang="zh-CN" dirty="0"/>
              <a:t>1</a:t>
            </a:r>
            <a:r>
              <a:rPr lang="zh-CN" altLang="en-US" dirty="0"/>
              <a:t>万</a:t>
            </a:r>
            <a:r>
              <a:rPr lang="en-US" altLang="zh-CN" dirty="0"/>
              <a:t>+</a:t>
            </a:r>
            <a:r>
              <a:rPr lang="zh-CN" altLang="en-US" dirty="0"/>
              <a:t>颗</a:t>
            </a:r>
            <a:endParaRPr lang="en-US" altLang="zh-CN" dirty="0"/>
          </a:p>
          <a:p>
            <a:pPr lvl="1"/>
            <a:r>
              <a:rPr lang="zh-CN" altLang="en-US" dirty="0"/>
              <a:t>拓扑动态性：由卫星运动导致</a:t>
            </a:r>
            <a:endParaRPr lang="en-US" altLang="zh-CN" dirty="0"/>
          </a:p>
          <a:p>
            <a:pPr lvl="2"/>
            <a:r>
              <a:rPr lang="zh-CN" altLang="en-US" dirty="0"/>
              <a:t>可预测的：轨间</a:t>
            </a:r>
            <a:r>
              <a:rPr lang="en-US" altLang="zh-CN" dirty="0"/>
              <a:t>ISL</a:t>
            </a:r>
            <a:r>
              <a:rPr lang="zh-CN" altLang="en-US" dirty="0"/>
              <a:t>规律通断</a:t>
            </a:r>
            <a:endParaRPr lang="en-US" altLang="zh-CN" dirty="0"/>
          </a:p>
          <a:p>
            <a:pPr lvl="2"/>
            <a:r>
              <a:rPr lang="zh-CN" altLang="en-US" dirty="0"/>
              <a:t>不可预测的：链路故障</a:t>
            </a:r>
            <a:endParaRPr lang="en-US" altLang="zh-CN" dirty="0"/>
          </a:p>
          <a:p>
            <a:pPr lvl="1"/>
            <a:r>
              <a:rPr lang="zh-CN" altLang="en-US" dirty="0"/>
              <a:t>相对固定的邻接关系</a:t>
            </a:r>
            <a:endParaRPr lang="en-US" altLang="zh-CN" dirty="0"/>
          </a:p>
          <a:p>
            <a:pPr lvl="2"/>
            <a:r>
              <a:rPr lang="zh-CN" altLang="en-US" dirty="0"/>
              <a:t>同轨道</a:t>
            </a:r>
            <a:r>
              <a:rPr lang="en-US" altLang="zh-CN" dirty="0"/>
              <a:t>2</a:t>
            </a:r>
            <a:r>
              <a:rPr lang="zh-CN" altLang="en-US" dirty="0"/>
              <a:t>个邻居 </a:t>
            </a:r>
            <a:endParaRPr lang="en-US" altLang="zh-CN" dirty="0"/>
          </a:p>
          <a:p>
            <a:pPr lvl="2"/>
            <a:r>
              <a:rPr lang="en-US" altLang="zh-CN" dirty="0"/>
              <a:t>2</a:t>
            </a:r>
            <a:r>
              <a:rPr lang="zh-CN" altLang="en-US" dirty="0"/>
              <a:t>个相邻轨道各</a:t>
            </a:r>
            <a:r>
              <a:rPr lang="en-US" altLang="zh-CN" dirty="0"/>
              <a:t>1</a:t>
            </a:r>
            <a:r>
              <a:rPr lang="zh-CN" altLang="en-US" dirty="0"/>
              <a:t>个邻居 </a:t>
            </a:r>
            <a:endParaRPr lang="en-US" altLang="zh-CN" dirty="0"/>
          </a:p>
          <a:p>
            <a:pPr lvl="1"/>
            <a:r>
              <a:rPr lang="zh-CN" altLang="en-US" dirty="0"/>
              <a:t>带来的问题：</a:t>
            </a:r>
            <a:endParaRPr lang="en-US" altLang="zh-CN" dirty="0"/>
          </a:p>
          <a:p>
            <a:pPr lvl="2"/>
            <a:r>
              <a:rPr lang="zh-CN" altLang="en-US" b="1" dirty="0">
                <a:solidFill>
                  <a:srgbClr val="FF0000"/>
                </a:solidFill>
              </a:rPr>
              <a:t>如果照搬</a:t>
            </a:r>
            <a:r>
              <a:rPr lang="en-US" altLang="zh-CN" b="1" dirty="0">
                <a:solidFill>
                  <a:srgbClr val="FF0000"/>
                </a:solidFill>
              </a:rPr>
              <a:t>OSPF</a:t>
            </a:r>
            <a:r>
              <a:rPr lang="zh-CN" altLang="en-US" b="1" dirty="0">
                <a:solidFill>
                  <a:srgbClr val="FF0000"/>
                </a:solidFill>
              </a:rPr>
              <a:t>，每次链路状态变化都通告全网，会产生过多的控制报文</a:t>
            </a:r>
            <a:endParaRPr lang="en-US" altLang="zh-CN" b="1" dirty="0">
              <a:solidFill>
                <a:srgbClr val="FF0000"/>
              </a:solidFill>
            </a:endParaRPr>
          </a:p>
          <a:p>
            <a:pPr lvl="2"/>
            <a:r>
              <a:rPr lang="zh-CN" altLang="en-US" b="1" dirty="0">
                <a:solidFill>
                  <a:srgbClr val="FF0000"/>
                </a:solidFill>
              </a:rPr>
              <a:t>如何利用卫星网络的特点，高效率低成本维护</a:t>
            </a:r>
            <a:r>
              <a:rPr lang="en-US" altLang="zh-CN" b="1" dirty="0">
                <a:solidFill>
                  <a:srgbClr val="FF0000"/>
                </a:solidFill>
              </a:rPr>
              <a:t>LSDB</a:t>
            </a:r>
            <a:r>
              <a:rPr lang="zh-CN" altLang="en-US" b="1" dirty="0">
                <a:solidFill>
                  <a:srgbClr val="FF0000"/>
                </a:solidFill>
              </a:rPr>
              <a:t>？</a:t>
            </a:r>
            <a:endParaRPr lang="en-US" altLang="zh-CN" b="1" dirty="0">
              <a:solidFill>
                <a:srgbClr val="FF0000"/>
              </a:solidFill>
            </a:endParaRPr>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27148C3-1446-4E36-AFCD-ECCD33FD0684}"/>
              </a:ext>
            </a:extLst>
          </p:cNvPr>
          <p:cNvSpPr>
            <a:spLocks noGrp="1"/>
          </p:cNvSpPr>
          <p:nvPr>
            <p:ph type="sldNum" sz="quarter" idx="12"/>
          </p:nvPr>
        </p:nvSpPr>
        <p:spPr/>
        <p:txBody>
          <a:bodyPr/>
          <a:lstStyle/>
          <a:p>
            <a:fld id="{0A699C53-0D35-476E-B857-40C860CE2876}" type="slidenum">
              <a:rPr lang="zh-CN" altLang="en-US" smtClean="0"/>
              <a:t>3</a:t>
            </a:fld>
            <a:endParaRPr lang="zh-CN" altLang="en-US"/>
          </a:p>
        </p:txBody>
      </p:sp>
      <p:sp>
        <p:nvSpPr>
          <p:cNvPr id="14" name="椭圆 13">
            <a:extLst>
              <a:ext uri="{FF2B5EF4-FFF2-40B4-BE49-F238E27FC236}">
                <a16:creationId xmlns:a16="http://schemas.microsoft.com/office/drawing/2014/main" id="{067AFA29-FB85-4242-AEDD-011635D11F97}"/>
              </a:ext>
            </a:extLst>
          </p:cNvPr>
          <p:cNvSpPr/>
          <p:nvPr/>
        </p:nvSpPr>
        <p:spPr>
          <a:xfrm>
            <a:off x="6078599" y="2050693"/>
            <a:ext cx="513477"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E38EFB09-BF10-4EB1-98F6-AFC7395AB0EC}"/>
              </a:ext>
            </a:extLst>
          </p:cNvPr>
          <p:cNvSpPr/>
          <p:nvPr/>
        </p:nvSpPr>
        <p:spPr>
          <a:xfrm>
            <a:off x="5607135" y="2050693"/>
            <a:ext cx="1451738"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4E5F018-3345-4030-B1FA-F369A82328FC}"/>
              </a:ext>
            </a:extLst>
          </p:cNvPr>
          <p:cNvSpPr/>
          <p:nvPr/>
        </p:nvSpPr>
        <p:spPr>
          <a:xfrm>
            <a:off x="5196353" y="2050693"/>
            <a:ext cx="2273301" cy="2856798"/>
          </a:xfrm>
          <a:prstGeom prst="ellips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AA4E50D-5857-492B-B0DA-06491D72D685}"/>
              </a:ext>
            </a:extLst>
          </p:cNvPr>
          <p:cNvSpPr/>
          <p:nvPr/>
        </p:nvSpPr>
        <p:spPr>
          <a:xfrm>
            <a:off x="6079473" y="262674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8DB99AE-FD54-47CE-B2A0-E3BFCE4EDFA3}"/>
              </a:ext>
            </a:extLst>
          </p:cNvPr>
          <p:cNvSpPr/>
          <p:nvPr/>
        </p:nvSpPr>
        <p:spPr>
          <a:xfrm>
            <a:off x="6043297" y="298618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60FF9D2-0406-46F0-98CA-8774E9106D2B}"/>
              </a:ext>
            </a:extLst>
          </p:cNvPr>
          <p:cNvSpPr/>
          <p:nvPr/>
        </p:nvSpPr>
        <p:spPr>
          <a:xfrm>
            <a:off x="6141324" y="22961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8C8DF2DA-C95C-4523-BC48-F68C6FBD7725}"/>
              </a:ext>
            </a:extLst>
          </p:cNvPr>
          <p:cNvSpPr/>
          <p:nvPr/>
        </p:nvSpPr>
        <p:spPr>
          <a:xfrm>
            <a:off x="6056134" y="4006864"/>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78FFC03-C94D-409A-955F-916489ECED16}"/>
              </a:ext>
            </a:extLst>
          </p:cNvPr>
          <p:cNvSpPr/>
          <p:nvPr/>
        </p:nvSpPr>
        <p:spPr>
          <a:xfrm>
            <a:off x="6095518" y="435360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8C87B2A-97F5-4F3C-8D3A-EC01BB726522}"/>
              </a:ext>
            </a:extLst>
          </p:cNvPr>
          <p:cNvSpPr/>
          <p:nvPr/>
        </p:nvSpPr>
        <p:spPr>
          <a:xfrm>
            <a:off x="6180709" y="47268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E6D5BC0-4545-4801-99FF-289C6DF434F3}"/>
              </a:ext>
            </a:extLst>
          </p:cNvPr>
          <p:cNvSpPr/>
          <p:nvPr/>
        </p:nvSpPr>
        <p:spPr>
          <a:xfrm>
            <a:off x="6393395" y="214069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09A6C45-8A16-4884-A32E-2AE8F3B46046}"/>
              </a:ext>
            </a:extLst>
          </p:cNvPr>
          <p:cNvSpPr/>
          <p:nvPr/>
        </p:nvSpPr>
        <p:spPr>
          <a:xfrm>
            <a:off x="6475813" y="247584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7B791D32-4FB5-4083-8EE9-CC863BB956E0}"/>
              </a:ext>
            </a:extLst>
          </p:cNvPr>
          <p:cNvSpPr/>
          <p:nvPr/>
        </p:nvSpPr>
        <p:spPr>
          <a:xfrm>
            <a:off x="6529351" y="281098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EBF957D0-80D3-45FE-8519-A49A1711CDA2}"/>
              </a:ext>
            </a:extLst>
          </p:cNvPr>
          <p:cNvSpPr/>
          <p:nvPr/>
        </p:nvSpPr>
        <p:spPr>
          <a:xfrm>
            <a:off x="6545834" y="31461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DF0D83C3-A4DD-4287-9E55-3DC6681299CF}"/>
              </a:ext>
            </a:extLst>
          </p:cNvPr>
          <p:cNvSpPr/>
          <p:nvPr/>
        </p:nvSpPr>
        <p:spPr>
          <a:xfrm>
            <a:off x="6549481" y="348335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635E40E9-AB17-415C-BB6D-28E6B6B6C285}"/>
              </a:ext>
            </a:extLst>
          </p:cNvPr>
          <p:cNvSpPr/>
          <p:nvPr/>
        </p:nvSpPr>
        <p:spPr>
          <a:xfrm>
            <a:off x="6542188" y="381886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190DE4D4-113B-459B-8DAB-EFC48EFBB807}"/>
              </a:ext>
            </a:extLst>
          </p:cNvPr>
          <p:cNvSpPr/>
          <p:nvPr/>
        </p:nvSpPr>
        <p:spPr>
          <a:xfrm>
            <a:off x="6508053" y="41557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86193B7-3670-435F-9421-F68BAC5F6863}"/>
              </a:ext>
            </a:extLst>
          </p:cNvPr>
          <p:cNvSpPr/>
          <p:nvPr/>
        </p:nvSpPr>
        <p:spPr>
          <a:xfrm>
            <a:off x="6455100" y="45408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7D56B0A0-4EF1-47E3-BC6E-4F1E9968AF83}"/>
              </a:ext>
            </a:extLst>
          </p:cNvPr>
          <p:cNvSpPr/>
          <p:nvPr/>
        </p:nvSpPr>
        <p:spPr>
          <a:xfrm>
            <a:off x="6724967" y="22961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34F95630-F040-4CB9-8614-2934C3C3F10D}"/>
              </a:ext>
            </a:extLst>
          </p:cNvPr>
          <p:cNvSpPr/>
          <p:nvPr/>
        </p:nvSpPr>
        <p:spPr>
          <a:xfrm>
            <a:off x="6883825" y="262674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AE79FD79-95EC-423A-BCF4-AB1949AF18C5}"/>
              </a:ext>
            </a:extLst>
          </p:cNvPr>
          <p:cNvSpPr/>
          <p:nvPr/>
        </p:nvSpPr>
        <p:spPr>
          <a:xfrm>
            <a:off x="6978350" y="298618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070D2C5-D727-4BB3-B446-31399E75D8A1}"/>
              </a:ext>
            </a:extLst>
          </p:cNvPr>
          <p:cNvSpPr/>
          <p:nvPr/>
        </p:nvSpPr>
        <p:spPr>
          <a:xfrm>
            <a:off x="7005190" y="332110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F2897EC7-8FB9-4E5D-9E88-3CACD4C032C5}"/>
              </a:ext>
            </a:extLst>
          </p:cNvPr>
          <p:cNvSpPr/>
          <p:nvPr/>
        </p:nvSpPr>
        <p:spPr>
          <a:xfrm>
            <a:off x="7008985" y="366537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1181FBB3-111F-43DC-BA5A-A6AAB9C06FCB}"/>
              </a:ext>
            </a:extLst>
          </p:cNvPr>
          <p:cNvSpPr/>
          <p:nvPr/>
        </p:nvSpPr>
        <p:spPr>
          <a:xfrm>
            <a:off x="6960262" y="4006864"/>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B07C3B7F-B146-42AB-A35A-E0CA78DC11B3}"/>
              </a:ext>
            </a:extLst>
          </p:cNvPr>
          <p:cNvSpPr/>
          <p:nvPr/>
        </p:nvSpPr>
        <p:spPr>
          <a:xfrm>
            <a:off x="6841229" y="435360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78B9B79F-C5F2-470D-B017-8B018673667B}"/>
              </a:ext>
            </a:extLst>
          </p:cNvPr>
          <p:cNvSpPr/>
          <p:nvPr/>
        </p:nvSpPr>
        <p:spPr>
          <a:xfrm>
            <a:off x="6592076" y="47268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E7E709EA-16BB-4260-8D40-99CBA2A738BF}"/>
              </a:ext>
            </a:extLst>
          </p:cNvPr>
          <p:cNvSpPr/>
          <p:nvPr/>
        </p:nvSpPr>
        <p:spPr>
          <a:xfrm>
            <a:off x="6767562" y="214069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7B836BF1-C220-4C9C-8EF6-E973226DE41B}"/>
              </a:ext>
            </a:extLst>
          </p:cNvPr>
          <p:cNvSpPr/>
          <p:nvPr/>
        </p:nvSpPr>
        <p:spPr>
          <a:xfrm>
            <a:off x="7129185" y="247584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20A779C-4EF5-479E-BEFF-65E7AE883C4F}"/>
              </a:ext>
            </a:extLst>
          </p:cNvPr>
          <p:cNvSpPr/>
          <p:nvPr/>
        </p:nvSpPr>
        <p:spPr>
          <a:xfrm>
            <a:off x="7308026" y="281098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0AB780E0-C4EC-4A7E-A453-80EC68719343}"/>
              </a:ext>
            </a:extLst>
          </p:cNvPr>
          <p:cNvSpPr/>
          <p:nvPr/>
        </p:nvSpPr>
        <p:spPr>
          <a:xfrm>
            <a:off x="7404157" y="31461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C6E5FDA4-DCAA-4C8E-A484-24D4B1B0B532}"/>
              </a:ext>
            </a:extLst>
          </p:cNvPr>
          <p:cNvSpPr/>
          <p:nvPr/>
        </p:nvSpPr>
        <p:spPr>
          <a:xfrm>
            <a:off x="7424434" y="348335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5E9F653E-24BF-4BAF-959D-742D4DEEC245}"/>
              </a:ext>
            </a:extLst>
          </p:cNvPr>
          <p:cNvSpPr/>
          <p:nvPr/>
        </p:nvSpPr>
        <p:spPr>
          <a:xfrm>
            <a:off x="7383883" y="381886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4FAE4235-911A-4CC3-A06A-0842214D4E09}"/>
              </a:ext>
            </a:extLst>
          </p:cNvPr>
          <p:cNvSpPr/>
          <p:nvPr/>
        </p:nvSpPr>
        <p:spPr>
          <a:xfrm>
            <a:off x="7263826" y="41557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B5A916AB-E32F-46FF-9474-BEF7DCEB01CC}"/>
              </a:ext>
            </a:extLst>
          </p:cNvPr>
          <p:cNvSpPr/>
          <p:nvPr/>
        </p:nvSpPr>
        <p:spPr>
          <a:xfrm>
            <a:off x="7002857" y="45408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17B79FAF-EAEA-4A68-AB36-FBECFB33F32A}"/>
              </a:ext>
            </a:extLst>
          </p:cNvPr>
          <p:cNvSpPr/>
          <p:nvPr/>
        </p:nvSpPr>
        <p:spPr>
          <a:xfrm>
            <a:off x="5993409" y="214069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2D60DAA8-3224-4B49-8E5A-DCE220380EC2}"/>
              </a:ext>
            </a:extLst>
          </p:cNvPr>
          <p:cNvSpPr/>
          <p:nvPr/>
        </p:nvSpPr>
        <p:spPr>
          <a:xfrm>
            <a:off x="5757676" y="247584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F5515230-1E02-4DC7-8C6A-2E13B689B98B}"/>
              </a:ext>
            </a:extLst>
          </p:cNvPr>
          <p:cNvSpPr/>
          <p:nvPr/>
        </p:nvSpPr>
        <p:spPr>
          <a:xfrm>
            <a:off x="5634268" y="281098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1E812DF6-651F-455F-ADC6-A7B18CEFDCFB}"/>
              </a:ext>
            </a:extLst>
          </p:cNvPr>
          <p:cNvSpPr/>
          <p:nvPr/>
        </p:nvSpPr>
        <p:spPr>
          <a:xfrm>
            <a:off x="5580294" y="31461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A217F6E4-9EDC-4E6E-A8D3-EA97767F81CC}"/>
              </a:ext>
            </a:extLst>
          </p:cNvPr>
          <p:cNvSpPr/>
          <p:nvPr/>
        </p:nvSpPr>
        <p:spPr>
          <a:xfrm>
            <a:off x="5564830" y="348335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3C9B1EE9-8206-46AE-A70B-2D48552A5611}"/>
              </a:ext>
            </a:extLst>
          </p:cNvPr>
          <p:cNvSpPr/>
          <p:nvPr/>
        </p:nvSpPr>
        <p:spPr>
          <a:xfrm>
            <a:off x="5592184" y="381886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EB2B89B7-44FE-4202-AF8E-423294DC670A}"/>
              </a:ext>
            </a:extLst>
          </p:cNvPr>
          <p:cNvSpPr/>
          <p:nvPr/>
        </p:nvSpPr>
        <p:spPr>
          <a:xfrm>
            <a:off x="5665485" y="415572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C2A529E7-AD04-415D-985C-BEF0C659669B}"/>
              </a:ext>
            </a:extLst>
          </p:cNvPr>
          <p:cNvSpPr/>
          <p:nvPr/>
        </p:nvSpPr>
        <p:spPr>
          <a:xfrm>
            <a:off x="5837726" y="454083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9A75477C-E286-4F8E-A82C-B0B6207EA10C}"/>
              </a:ext>
            </a:extLst>
          </p:cNvPr>
          <p:cNvSpPr/>
          <p:nvPr/>
        </p:nvSpPr>
        <p:spPr>
          <a:xfrm>
            <a:off x="5599548" y="22961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4BF3EF27-C15F-40F7-81EB-BE06FF9489AB}"/>
              </a:ext>
            </a:extLst>
          </p:cNvPr>
          <p:cNvSpPr/>
          <p:nvPr/>
        </p:nvSpPr>
        <p:spPr>
          <a:xfrm>
            <a:off x="5346459" y="262674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3CFFF17C-596E-4A6D-A24A-98049AA586EA}"/>
              </a:ext>
            </a:extLst>
          </p:cNvPr>
          <p:cNvSpPr/>
          <p:nvPr/>
        </p:nvSpPr>
        <p:spPr>
          <a:xfrm>
            <a:off x="5219256" y="298618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C6D32023-5DD7-4B9F-8BC9-B6F6D1372FD6}"/>
              </a:ext>
            </a:extLst>
          </p:cNvPr>
          <p:cNvSpPr/>
          <p:nvPr/>
        </p:nvSpPr>
        <p:spPr>
          <a:xfrm>
            <a:off x="5156382" y="332110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6F913094-01A5-45B8-8DE3-8E68A1891699}"/>
              </a:ext>
            </a:extLst>
          </p:cNvPr>
          <p:cNvSpPr/>
          <p:nvPr/>
        </p:nvSpPr>
        <p:spPr>
          <a:xfrm>
            <a:off x="5170532" y="366537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4142A589-5E62-46BB-A340-BC55FF3B67B4}"/>
              </a:ext>
            </a:extLst>
          </p:cNvPr>
          <p:cNvSpPr/>
          <p:nvPr/>
        </p:nvSpPr>
        <p:spPr>
          <a:xfrm>
            <a:off x="5255723" y="4006864"/>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7BCE0875-42F7-4C56-8E3E-DD5220CD3D2B}"/>
              </a:ext>
            </a:extLst>
          </p:cNvPr>
          <p:cNvSpPr/>
          <p:nvPr/>
        </p:nvSpPr>
        <p:spPr>
          <a:xfrm>
            <a:off x="5418666" y="4353608"/>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2F1E8A6C-5333-43AE-AA80-76E879F6BE11}"/>
              </a:ext>
            </a:extLst>
          </p:cNvPr>
          <p:cNvSpPr/>
          <p:nvPr/>
        </p:nvSpPr>
        <p:spPr>
          <a:xfrm>
            <a:off x="5817703" y="4726826"/>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894A42DC-322E-486E-98F7-0F3333611136}"/>
              </a:ext>
            </a:extLst>
          </p:cNvPr>
          <p:cNvCxnSpPr>
            <a:cxnSpLocks/>
            <a:stCxn id="27" idx="6"/>
            <a:endCxn id="35" idx="2"/>
          </p:cNvCxnSpPr>
          <p:nvPr/>
        </p:nvCxnSpPr>
        <p:spPr>
          <a:xfrm>
            <a:off x="6631024" y="3188731"/>
            <a:ext cx="374166"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5" name="直接连接符 64">
            <a:extLst>
              <a:ext uri="{FF2B5EF4-FFF2-40B4-BE49-F238E27FC236}">
                <a16:creationId xmlns:a16="http://schemas.microsoft.com/office/drawing/2014/main" id="{BAAD62F3-BFC0-48F9-8E5F-E28D8C527C70}"/>
              </a:ext>
            </a:extLst>
          </p:cNvPr>
          <p:cNvCxnSpPr>
            <a:cxnSpLocks/>
            <a:stCxn id="19" idx="6"/>
            <a:endCxn id="26" idx="2"/>
          </p:cNvCxnSpPr>
          <p:nvPr/>
        </p:nvCxnSpPr>
        <p:spPr>
          <a:xfrm flipV="1">
            <a:off x="6128487" y="2853584"/>
            <a:ext cx="400864"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6" name="直接连接符 65">
            <a:extLst>
              <a:ext uri="{FF2B5EF4-FFF2-40B4-BE49-F238E27FC236}">
                <a16:creationId xmlns:a16="http://schemas.microsoft.com/office/drawing/2014/main" id="{E193AE3F-FA99-478D-B4D7-AC2D746D8B88}"/>
              </a:ext>
            </a:extLst>
          </p:cNvPr>
          <p:cNvCxnSpPr>
            <a:cxnSpLocks/>
            <a:stCxn id="26" idx="6"/>
            <a:endCxn id="34" idx="2"/>
          </p:cNvCxnSpPr>
          <p:nvPr/>
        </p:nvCxnSpPr>
        <p:spPr>
          <a:xfrm>
            <a:off x="6614542" y="2853584"/>
            <a:ext cx="363808"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7" name="直接连接符 66">
            <a:extLst>
              <a:ext uri="{FF2B5EF4-FFF2-40B4-BE49-F238E27FC236}">
                <a16:creationId xmlns:a16="http://schemas.microsoft.com/office/drawing/2014/main" id="{89C856E1-300F-4693-BE0D-E39A1FC08C17}"/>
              </a:ext>
            </a:extLst>
          </p:cNvPr>
          <p:cNvCxnSpPr>
            <a:cxnSpLocks/>
            <a:stCxn id="34" idx="6"/>
            <a:endCxn id="42" idx="3"/>
          </p:cNvCxnSpPr>
          <p:nvPr/>
        </p:nvCxnSpPr>
        <p:spPr>
          <a:xfrm flipV="1">
            <a:off x="7063541" y="2883705"/>
            <a:ext cx="256961" cy="1450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8" name="直接连接符 67">
            <a:extLst>
              <a:ext uri="{FF2B5EF4-FFF2-40B4-BE49-F238E27FC236}">
                <a16:creationId xmlns:a16="http://schemas.microsoft.com/office/drawing/2014/main" id="{7A5DC616-B60D-4FF4-A9CA-00E0E34C2BD2}"/>
              </a:ext>
            </a:extLst>
          </p:cNvPr>
          <p:cNvCxnSpPr>
            <a:cxnSpLocks/>
            <a:stCxn id="50" idx="6"/>
            <a:endCxn id="19" idx="2"/>
          </p:cNvCxnSpPr>
          <p:nvPr/>
        </p:nvCxnSpPr>
        <p:spPr>
          <a:xfrm>
            <a:off x="5719459" y="2853584"/>
            <a:ext cx="323837"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9" name="直接连接符 68">
            <a:extLst>
              <a:ext uri="{FF2B5EF4-FFF2-40B4-BE49-F238E27FC236}">
                <a16:creationId xmlns:a16="http://schemas.microsoft.com/office/drawing/2014/main" id="{57776E09-B369-4C6C-9924-8EF82A063300}"/>
              </a:ext>
            </a:extLst>
          </p:cNvPr>
          <p:cNvCxnSpPr>
            <a:cxnSpLocks/>
            <a:stCxn id="58" idx="7"/>
            <a:endCxn id="50" idx="1"/>
          </p:cNvCxnSpPr>
          <p:nvPr/>
        </p:nvCxnSpPr>
        <p:spPr>
          <a:xfrm flipV="1">
            <a:off x="5291970" y="2823464"/>
            <a:ext cx="354773" cy="17519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0" name="直接连接符 69">
            <a:extLst>
              <a:ext uri="{FF2B5EF4-FFF2-40B4-BE49-F238E27FC236}">
                <a16:creationId xmlns:a16="http://schemas.microsoft.com/office/drawing/2014/main" id="{F81ACE9C-F34C-4C9D-B511-B911B515D4C3}"/>
              </a:ext>
            </a:extLst>
          </p:cNvPr>
          <p:cNvCxnSpPr>
            <a:cxnSpLocks/>
            <a:stCxn id="25" idx="6"/>
            <a:endCxn id="33" idx="2"/>
          </p:cNvCxnSpPr>
          <p:nvPr/>
        </p:nvCxnSpPr>
        <p:spPr>
          <a:xfrm>
            <a:off x="6561005" y="2518439"/>
            <a:ext cx="322821"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a:extLst>
              <a:ext uri="{FF2B5EF4-FFF2-40B4-BE49-F238E27FC236}">
                <a16:creationId xmlns:a16="http://schemas.microsoft.com/office/drawing/2014/main" id="{6655C2F2-387A-4FE5-B06A-839C8556A9C0}"/>
              </a:ext>
            </a:extLst>
          </p:cNvPr>
          <p:cNvCxnSpPr>
            <a:cxnSpLocks/>
            <a:stCxn id="33" idx="6"/>
            <a:endCxn id="41" idx="3"/>
          </p:cNvCxnSpPr>
          <p:nvPr/>
        </p:nvCxnSpPr>
        <p:spPr>
          <a:xfrm flipV="1">
            <a:off x="6969015" y="2548558"/>
            <a:ext cx="172645" cy="120787"/>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a:extLst>
              <a:ext uri="{FF2B5EF4-FFF2-40B4-BE49-F238E27FC236}">
                <a16:creationId xmlns:a16="http://schemas.microsoft.com/office/drawing/2014/main" id="{5509B74C-A67A-4CD9-9A2A-1C702D0E1FF5}"/>
              </a:ext>
            </a:extLst>
          </p:cNvPr>
          <p:cNvCxnSpPr>
            <a:cxnSpLocks/>
          </p:cNvCxnSpPr>
          <p:nvPr/>
        </p:nvCxnSpPr>
        <p:spPr>
          <a:xfrm flipV="1">
            <a:off x="6164665" y="2518438"/>
            <a:ext cx="311150"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3" name="直接连接符 72">
            <a:extLst>
              <a:ext uri="{FF2B5EF4-FFF2-40B4-BE49-F238E27FC236}">
                <a16:creationId xmlns:a16="http://schemas.microsoft.com/office/drawing/2014/main" id="{875B9702-39CB-4D20-B4F6-A22359C623D2}"/>
              </a:ext>
            </a:extLst>
          </p:cNvPr>
          <p:cNvCxnSpPr>
            <a:cxnSpLocks/>
            <a:stCxn id="18" idx="2"/>
            <a:endCxn id="49" idx="6"/>
          </p:cNvCxnSpPr>
          <p:nvPr/>
        </p:nvCxnSpPr>
        <p:spPr>
          <a:xfrm flipH="1" flipV="1">
            <a:off x="5842867" y="2518439"/>
            <a:ext cx="236607"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4" name="直接连接符 73">
            <a:extLst>
              <a:ext uri="{FF2B5EF4-FFF2-40B4-BE49-F238E27FC236}">
                <a16:creationId xmlns:a16="http://schemas.microsoft.com/office/drawing/2014/main" id="{C7EE281A-ED06-4BF5-8FFE-9FF95939DAAD}"/>
              </a:ext>
            </a:extLst>
          </p:cNvPr>
          <p:cNvCxnSpPr>
            <a:cxnSpLocks/>
            <a:stCxn id="49" idx="2"/>
            <a:endCxn id="57" idx="6"/>
          </p:cNvCxnSpPr>
          <p:nvPr/>
        </p:nvCxnSpPr>
        <p:spPr>
          <a:xfrm flipH="1">
            <a:off x="5431649" y="2518439"/>
            <a:ext cx="326027" cy="150906"/>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5" name="直接连接符 74">
            <a:extLst>
              <a:ext uri="{FF2B5EF4-FFF2-40B4-BE49-F238E27FC236}">
                <a16:creationId xmlns:a16="http://schemas.microsoft.com/office/drawing/2014/main" id="{70023995-651A-4FB4-9CEE-A1666F689728}"/>
              </a:ext>
            </a:extLst>
          </p:cNvPr>
          <p:cNvCxnSpPr>
            <a:cxnSpLocks/>
            <a:stCxn id="20" idx="6"/>
            <a:endCxn id="24" idx="3"/>
          </p:cNvCxnSpPr>
          <p:nvPr/>
        </p:nvCxnSpPr>
        <p:spPr>
          <a:xfrm flipV="1">
            <a:off x="6226515" y="2213412"/>
            <a:ext cx="179356" cy="12530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76" name="椭圆 75">
            <a:extLst>
              <a:ext uri="{FF2B5EF4-FFF2-40B4-BE49-F238E27FC236}">
                <a16:creationId xmlns:a16="http://schemas.microsoft.com/office/drawing/2014/main" id="{B06F3A09-45F1-489A-B18D-9CD260D25234}"/>
              </a:ext>
            </a:extLst>
          </p:cNvPr>
          <p:cNvSpPr/>
          <p:nvPr/>
        </p:nvSpPr>
        <p:spPr>
          <a:xfrm>
            <a:off x="4904605" y="2050693"/>
            <a:ext cx="2856798" cy="285679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25B06C39-F24E-49AD-910F-7FBA95F6FD90}"/>
              </a:ext>
            </a:extLst>
          </p:cNvPr>
          <p:cNvCxnSpPr>
            <a:cxnSpLocks/>
            <a:stCxn id="24" idx="6"/>
            <a:endCxn id="32" idx="2"/>
          </p:cNvCxnSpPr>
          <p:nvPr/>
        </p:nvCxnSpPr>
        <p:spPr>
          <a:xfrm>
            <a:off x="6478585" y="2183293"/>
            <a:ext cx="246382" cy="15542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a:extLst>
              <a:ext uri="{FF2B5EF4-FFF2-40B4-BE49-F238E27FC236}">
                <a16:creationId xmlns:a16="http://schemas.microsoft.com/office/drawing/2014/main" id="{9D5AEED4-07E2-4BBF-B629-8F331B5BBAD0}"/>
              </a:ext>
            </a:extLst>
          </p:cNvPr>
          <p:cNvCxnSpPr>
            <a:cxnSpLocks/>
            <a:stCxn id="40" idx="4"/>
            <a:endCxn id="32" idx="7"/>
          </p:cNvCxnSpPr>
          <p:nvPr/>
        </p:nvCxnSpPr>
        <p:spPr>
          <a:xfrm flipH="1">
            <a:off x="6797682" y="2225888"/>
            <a:ext cx="12476" cy="827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a:extLst>
              <a:ext uri="{FF2B5EF4-FFF2-40B4-BE49-F238E27FC236}">
                <a16:creationId xmlns:a16="http://schemas.microsoft.com/office/drawing/2014/main" id="{128FA4FF-4E7A-41D1-BBC2-835D88660BED}"/>
              </a:ext>
            </a:extLst>
          </p:cNvPr>
          <p:cNvCxnSpPr>
            <a:cxnSpLocks/>
            <a:stCxn id="48" idx="5"/>
            <a:endCxn id="20" idx="1"/>
          </p:cNvCxnSpPr>
          <p:nvPr/>
        </p:nvCxnSpPr>
        <p:spPr>
          <a:xfrm>
            <a:off x="6066124" y="2213412"/>
            <a:ext cx="87676" cy="951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a:extLst>
              <a:ext uri="{FF2B5EF4-FFF2-40B4-BE49-F238E27FC236}">
                <a16:creationId xmlns:a16="http://schemas.microsoft.com/office/drawing/2014/main" id="{CE927DE7-8DAA-4F3F-BDD2-D5D5C2BA6B02}"/>
              </a:ext>
            </a:extLst>
          </p:cNvPr>
          <p:cNvCxnSpPr>
            <a:cxnSpLocks/>
            <a:stCxn id="56" idx="6"/>
            <a:endCxn id="48" idx="2"/>
          </p:cNvCxnSpPr>
          <p:nvPr/>
        </p:nvCxnSpPr>
        <p:spPr>
          <a:xfrm flipV="1">
            <a:off x="5684738" y="2183293"/>
            <a:ext cx="308671" cy="15542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a:extLst>
              <a:ext uri="{FF2B5EF4-FFF2-40B4-BE49-F238E27FC236}">
                <a16:creationId xmlns:a16="http://schemas.microsoft.com/office/drawing/2014/main" id="{82932068-B714-473E-9C08-E5A96EAA85D7}"/>
              </a:ext>
            </a:extLst>
          </p:cNvPr>
          <p:cNvCxnSpPr>
            <a:cxnSpLocks/>
            <a:stCxn id="106" idx="6"/>
            <a:endCxn id="27" idx="2"/>
          </p:cNvCxnSpPr>
          <p:nvPr/>
        </p:nvCxnSpPr>
        <p:spPr>
          <a:xfrm flipV="1">
            <a:off x="6121194" y="3188731"/>
            <a:ext cx="424640"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2" name="直接连接符 81">
            <a:extLst>
              <a:ext uri="{FF2B5EF4-FFF2-40B4-BE49-F238E27FC236}">
                <a16:creationId xmlns:a16="http://schemas.microsoft.com/office/drawing/2014/main" id="{A6327884-E204-4FB8-8340-65B267EBEB92}"/>
              </a:ext>
            </a:extLst>
          </p:cNvPr>
          <p:cNvCxnSpPr>
            <a:cxnSpLocks/>
            <a:stCxn id="51" idx="6"/>
            <a:endCxn id="106" idx="2"/>
          </p:cNvCxnSpPr>
          <p:nvPr/>
        </p:nvCxnSpPr>
        <p:spPr>
          <a:xfrm>
            <a:off x="5665485" y="3188731"/>
            <a:ext cx="370519"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3" name="直接连接符 82">
            <a:extLst>
              <a:ext uri="{FF2B5EF4-FFF2-40B4-BE49-F238E27FC236}">
                <a16:creationId xmlns:a16="http://schemas.microsoft.com/office/drawing/2014/main" id="{8B739218-D0FA-4F52-8302-4524810122F4}"/>
              </a:ext>
            </a:extLst>
          </p:cNvPr>
          <p:cNvCxnSpPr>
            <a:cxnSpLocks/>
            <a:stCxn id="59" idx="6"/>
            <a:endCxn id="51" idx="2"/>
          </p:cNvCxnSpPr>
          <p:nvPr/>
        </p:nvCxnSpPr>
        <p:spPr>
          <a:xfrm flipV="1">
            <a:off x="5241574" y="3188731"/>
            <a:ext cx="338721"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4" name="直接连接符 83">
            <a:extLst>
              <a:ext uri="{FF2B5EF4-FFF2-40B4-BE49-F238E27FC236}">
                <a16:creationId xmlns:a16="http://schemas.microsoft.com/office/drawing/2014/main" id="{AF9795A7-9653-4194-8269-87819F76EF42}"/>
              </a:ext>
            </a:extLst>
          </p:cNvPr>
          <p:cNvCxnSpPr>
            <a:cxnSpLocks/>
            <a:stCxn id="35" idx="6"/>
            <a:endCxn id="43" idx="2"/>
          </p:cNvCxnSpPr>
          <p:nvPr/>
        </p:nvCxnSpPr>
        <p:spPr>
          <a:xfrm flipV="1">
            <a:off x="7090382" y="3188731"/>
            <a:ext cx="313775" cy="1749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5" name="直接连接符 84">
            <a:extLst>
              <a:ext uri="{FF2B5EF4-FFF2-40B4-BE49-F238E27FC236}">
                <a16:creationId xmlns:a16="http://schemas.microsoft.com/office/drawing/2014/main" id="{C46586B3-156C-4BFB-B6A4-D15AD7D152A0}"/>
              </a:ext>
            </a:extLst>
          </p:cNvPr>
          <p:cNvCxnSpPr>
            <a:cxnSpLocks/>
            <a:stCxn id="60" idx="6"/>
            <a:endCxn id="52" idx="2"/>
          </p:cNvCxnSpPr>
          <p:nvPr/>
        </p:nvCxnSpPr>
        <p:spPr>
          <a:xfrm flipV="1">
            <a:off x="5255723" y="3525954"/>
            <a:ext cx="309107"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6" name="直接连接符 85">
            <a:extLst>
              <a:ext uri="{FF2B5EF4-FFF2-40B4-BE49-F238E27FC236}">
                <a16:creationId xmlns:a16="http://schemas.microsoft.com/office/drawing/2014/main" id="{31020A2A-D65B-4D9D-907A-4E787C301AAD}"/>
              </a:ext>
            </a:extLst>
          </p:cNvPr>
          <p:cNvCxnSpPr>
            <a:cxnSpLocks/>
            <a:stCxn id="52" idx="6"/>
            <a:endCxn id="105" idx="2"/>
          </p:cNvCxnSpPr>
          <p:nvPr/>
        </p:nvCxnSpPr>
        <p:spPr>
          <a:xfrm>
            <a:off x="5650021" y="3525954"/>
            <a:ext cx="389047"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7" name="直接连接符 86">
            <a:extLst>
              <a:ext uri="{FF2B5EF4-FFF2-40B4-BE49-F238E27FC236}">
                <a16:creationId xmlns:a16="http://schemas.microsoft.com/office/drawing/2014/main" id="{CE706D4A-6518-4847-9D21-9074E2B5A0B0}"/>
              </a:ext>
            </a:extLst>
          </p:cNvPr>
          <p:cNvCxnSpPr>
            <a:cxnSpLocks/>
            <a:stCxn id="105" idx="6"/>
            <a:endCxn id="28" idx="2"/>
          </p:cNvCxnSpPr>
          <p:nvPr/>
        </p:nvCxnSpPr>
        <p:spPr>
          <a:xfrm flipV="1">
            <a:off x="6124259" y="3525954"/>
            <a:ext cx="425222"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8" name="直接连接符 87">
            <a:extLst>
              <a:ext uri="{FF2B5EF4-FFF2-40B4-BE49-F238E27FC236}">
                <a16:creationId xmlns:a16="http://schemas.microsoft.com/office/drawing/2014/main" id="{7E62D489-ADCE-4E7C-95AD-99195238F808}"/>
              </a:ext>
            </a:extLst>
          </p:cNvPr>
          <p:cNvCxnSpPr>
            <a:cxnSpLocks/>
            <a:stCxn id="28" idx="6"/>
            <a:endCxn id="36" idx="2"/>
          </p:cNvCxnSpPr>
          <p:nvPr/>
        </p:nvCxnSpPr>
        <p:spPr>
          <a:xfrm>
            <a:off x="6634672" y="3525954"/>
            <a:ext cx="374313"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9" name="直接连接符 88">
            <a:extLst>
              <a:ext uri="{FF2B5EF4-FFF2-40B4-BE49-F238E27FC236}">
                <a16:creationId xmlns:a16="http://schemas.microsoft.com/office/drawing/2014/main" id="{70038F72-2B26-4B0B-ACE3-4FBBF2F30D2E}"/>
              </a:ext>
            </a:extLst>
          </p:cNvPr>
          <p:cNvCxnSpPr>
            <a:cxnSpLocks/>
            <a:stCxn id="36" idx="6"/>
            <a:endCxn id="44" idx="2"/>
          </p:cNvCxnSpPr>
          <p:nvPr/>
        </p:nvCxnSpPr>
        <p:spPr>
          <a:xfrm flipV="1">
            <a:off x="7094176" y="3525954"/>
            <a:ext cx="330259" cy="182014"/>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0" name="直接连接符 89">
            <a:extLst>
              <a:ext uri="{FF2B5EF4-FFF2-40B4-BE49-F238E27FC236}">
                <a16:creationId xmlns:a16="http://schemas.microsoft.com/office/drawing/2014/main" id="{072B2E13-4470-422E-8D10-2329FA655BA4}"/>
              </a:ext>
            </a:extLst>
          </p:cNvPr>
          <p:cNvCxnSpPr>
            <a:cxnSpLocks/>
            <a:stCxn id="29" idx="6"/>
            <a:endCxn id="37" idx="1"/>
          </p:cNvCxnSpPr>
          <p:nvPr/>
        </p:nvCxnSpPr>
        <p:spPr>
          <a:xfrm>
            <a:off x="6627379" y="3861465"/>
            <a:ext cx="345359" cy="15787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1" name="直接连接符 90">
            <a:extLst>
              <a:ext uri="{FF2B5EF4-FFF2-40B4-BE49-F238E27FC236}">
                <a16:creationId xmlns:a16="http://schemas.microsoft.com/office/drawing/2014/main" id="{C36CAABC-6715-4812-A843-AF19B826471D}"/>
              </a:ext>
            </a:extLst>
          </p:cNvPr>
          <p:cNvCxnSpPr>
            <a:cxnSpLocks/>
            <a:stCxn id="37" idx="6"/>
            <a:endCxn id="45" idx="2"/>
          </p:cNvCxnSpPr>
          <p:nvPr/>
        </p:nvCxnSpPr>
        <p:spPr>
          <a:xfrm flipV="1">
            <a:off x="7045453" y="3861465"/>
            <a:ext cx="338429"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a:extLst>
              <a:ext uri="{FF2B5EF4-FFF2-40B4-BE49-F238E27FC236}">
                <a16:creationId xmlns:a16="http://schemas.microsoft.com/office/drawing/2014/main" id="{8668812D-C87C-4690-83A0-53500CB8FF08}"/>
              </a:ext>
            </a:extLst>
          </p:cNvPr>
          <p:cNvCxnSpPr>
            <a:cxnSpLocks/>
            <a:stCxn id="21" idx="6"/>
            <a:endCxn id="29" idx="2"/>
          </p:cNvCxnSpPr>
          <p:nvPr/>
        </p:nvCxnSpPr>
        <p:spPr>
          <a:xfrm flipV="1">
            <a:off x="6141324" y="3861465"/>
            <a:ext cx="400864"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a:extLst>
              <a:ext uri="{FF2B5EF4-FFF2-40B4-BE49-F238E27FC236}">
                <a16:creationId xmlns:a16="http://schemas.microsoft.com/office/drawing/2014/main" id="{F017A60B-09B5-4F94-9F26-9974D3901C34}"/>
              </a:ext>
            </a:extLst>
          </p:cNvPr>
          <p:cNvCxnSpPr>
            <a:cxnSpLocks/>
            <a:stCxn id="53" idx="6"/>
            <a:endCxn id="21" idx="2"/>
          </p:cNvCxnSpPr>
          <p:nvPr/>
        </p:nvCxnSpPr>
        <p:spPr>
          <a:xfrm>
            <a:off x="5677374" y="3861465"/>
            <a:ext cx="378759"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a:extLst>
              <a:ext uri="{FF2B5EF4-FFF2-40B4-BE49-F238E27FC236}">
                <a16:creationId xmlns:a16="http://schemas.microsoft.com/office/drawing/2014/main" id="{BB877D94-4A74-4AE8-A86B-DDF570B90269}"/>
              </a:ext>
            </a:extLst>
          </p:cNvPr>
          <p:cNvCxnSpPr>
            <a:cxnSpLocks/>
            <a:stCxn id="61" idx="6"/>
            <a:endCxn id="53" idx="2"/>
          </p:cNvCxnSpPr>
          <p:nvPr/>
        </p:nvCxnSpPr>
        <p:spPr>
          <a:xfrm flipV="1">
            <a:off x="5340913" y="3861465"/>
            <a:ext cx="251271" cy="187995"/>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a:extLst>
              <a:ext uri="{FF2B5EF4-FFF2-40B4-BE49-F238E27FC236}">
                <a16:creationId xmlns:a16="http://schemas.microsoft.com/office/drawing/2014/main" id="{A20CF574-AB2C-4777-BED0-87CAFF0E9EA8}"/>
              </a:ext>
            </a:extLst>
          </p:cNvPr>
          <p:cNvCxnSpPr>
            <a:cxnSpLocks/>
            <a:stCxn id="54" idx="6"/>
            <a:endCxn id="22" idx="2"/>
          </p:cNvCxnSpPr>
          <p:nvPr/>
        </p:nvCxnSpPr>
        <p:spPr>
          <a:xfrm>
            <a:off x="5750675" y="4198324"/>
            <a:ext cx="344842" cy="19788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直接连接符 95">
            <a:extLst>
              <a:ext uri="{FF2B5EF4-FFF2-40B4-BE49-F238E27FC236}">
                <a16:creationId xmlns:a16="http://schemas.microsoft.com/office/drawing/2014/main" id="{F26C3DBD-2005-4639-8890-8AD5DFF9D156}"/>
              </a:ext>
            </a:extLst>
          </p:cNvPr>
          <p:cNvCxnSpPr>
            <a:cxnSpLocks/>
            <a:stCxn id="22" idx="6"/>
            <a:endCxn id="30" idx="3"/>
          </p:cNvCxnSpPr>
          <p:nvPr/>
        </p:nvCxnSpPr>
        <p:spPr>
          <a:xfrm flipV="1">
            <a:off x="6180709" y="4228444"/>
            <a:ext cx="339820" cy="16776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a:extLst>
              <a:ext uri="{FF2B5EF4-FFF2-40B4-BE49-F238E27FC236}">
                <a16:creationId xmlns:a16="http://schemas.microsoft.com/office/drawing/2014/main" id="{82337511-3E07-42AA-B3F5-DEBF1570A330}"/>
              </a:ext>
            </a:extLst>
          </p:cNvPr>
          <p:cNvCxnSpPr>
            <a:cxnSpLocks/>
            <a:stCxn id="30" idx="6"/>
            <a:endCxn id="38" idx="1"/>
          </p:cNvCxnSpPr>
          <p:nvPr/>
        </p:nvCxnSpPr>
        <p:spPr>
          <a:xfrm>
            <a:off x="6593243" y="4198324"/>
            <a:ext cx="260461" cy="167759"/>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8" name="直接连接符 97">
            <a:extLst>
              <a:ext uri="{FF2B5EF4-FFF2-40B4-BE49-F238E27FC236}">
                <a16:creationId xmlns:a16="http://schemas.microsoft.com/office/drawing/2014/main" id="{0541016B-98E3-4EAD-9A55-F0FC2967A460}"/>
              </a:ext>
            </a:extLst>
          </p:cNvPr>
          <p:cNvCxnSpPr>
            <a:cxnSpLocks/>
            <a:stCxn id="38" idx="6"/>
            <a:endCxn id="46" idx="2"/>
          </p:cNvCxnSpPr>
          <p:nvPr/>
        </p:nvCxnSpPr>
        <p:spPr>
          <a:xfrm flipV="1">
            <a:off x="6926420" y="4198324"/>
            <a:ext cx="337406" cy="19788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a:extLst>
              <a:ext uri="{FF2B5EF4-FFF2-40B4-BE49-F238E27FC236}">
                <a16:creationId xmlns:a16="http://schemas.microsoft.com/office/drawing/2014/main" id="{9C25EF2B-E713-4E55-8EB4-8E46ADD3D256}"/>
              </a:ext>
            </a:extLst>
          </p:cNvPr>
          <p:cNvCxnSpPr>
            <a:cxnSpLocks/>
            <a:stCxn id="62" idx="7"/>
            <a:endCxn id="54" idx="3"/>
          </p:cNvCxnSpPr>
          <p:nvPr/>
        </p:nvCxnSpPr>
        <p:spPr>
          <a:xfrm flipV="1">
            <a:off x="5491381" y="4228444"/>
            <a:ext cx="186580" cy="13764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a:extLst>
              <a:ext uri="{FF2B5EF4-FFF2-40B4-BE49-F238E27FC236}">
                <a16:creationId xmlns:a16="http://schemas.microsoft.com/office/drawing/2014/main" id="{3B349B8D-42B0-442C-8279-AEB4B0759989}"/>
              </a:ext>
            </a:extLst>
          </p:cNvPr>
          <p:cNvCxnSpPr>
            <a:cxnSpLocks/>
            <a:stCxn id="23" idx="7"/>
            <a:endCxn id="31" idx="3"/>
          </p:cNvCxnSpPr>
          <p:nvPr/>
        </p:nvCxnSpPr>
        <p:spPr>
          <a:xfrm flipV="1">
            <a:off x="6253424" y="4613551"/>
            <a:ext cx="214152" cy="12575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a:extLst>
              <a:ext uri="{FF2B5EF4-FFF2-40B4-BE49-F238E27FC236}">
                <a16:creationId xmlns:a16="http://schemas.microsoft.com/office/drawing/2014/main" id="{8A1DC0E0-866D-4C46-BD58-4F093EB2FFB7}"/>
              </a:ext>
            </a:extLst>
          </p:cNvPr>
          <p:cNvCxnSpPr>
            <a:cxnSpLocks/>
            <a:stCxn id="31" idx="5"/>
            <a:endCxn id="39" idx="1"/>
          </p:cNvCxnSpPr>
          <p:nvPr/>
        </p:nvCxnSpPr>
        <p:spPr>
          <a:xfrm>
            <a:off x="6527815" y="4613551"/>
            <a:ext cx="76737" cy="125751"/>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02" name="直接连接符 101">
            <a:extLst>
              <a:ext uri="{FF2B5EF4-FFF2-40B4-BE49-F238E27FC236}">
                <a16:creationId xmlns:a16="http://schemas.microsoft.com/office/drawing/2014/main" id="{1A4CBDD4-F39D-440A-BBC1-3D9D4ABC0E44}"/>
              </a:ext>
            </a:extLst>
          </p:cNvPr>
          <p:cNvCxnSpPr>
            <a:cxnSpLocks/>
            <a:stCxn id="39" idx="6"/>
            <a:endCxn id="47" idx="2"/>
          </p:cNvCxnSpPr>
          <p:nvPr/>
        </p:nvCxnSpPr>
        <p:spPr>
          <a:xfrm flipV="1">
            <a:off x="6677267" y="4583432"/>
            <a:ext cx="325591" cy="1859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03" name="直接连接符 102">
            <a:extLst>
              <a:ext uri="{FF2B5EF4-FFF2-40B4-BE49-F238E27FC236}">
                <a16:creationId xmlns:a16="http://schemas.microsoft.com/office/drawing/2014/main" id="{A3F6D348-DAD9-43CA-AC54-0934242B0EE8}"/>
              </a:ext>
            </a:extLst>
          </p:cNvPr>
          <p:cNvCxnSpPr>
            <a:cxnSpLocks/>
            <a:stCxn id="55" idx="6"/>
            <a:endCxn id="23" idx="2"/>
          </p:cNvCxnSpPr>
          <p:nvPr/>
        </p:nvCxnSpPr>
        <p:spPr>
          <a:xfrm>
            <a:off x="5922917" y="4583432"/>
            <a:ext cx="257792" cy="18599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04" name="直接连接符 103">
            <a:extLst>
              <a:ext uri="{FF2B5EF4-FFF2-40B4-BE49-F238E27FC236}">
                <a16:creationId xmlns:a16="http://schemas.microsoft.com/office/drawing/2014/main" id="{9F686A62-D1D5-4B97-A791-CE64524BCB44}"/>
              </a:ext>
            </a:extLst>
          </p:cNvPr>
          <p:cNvCxnSpPr>
            <a:cxnSpLocks/>
            <a:stCxn id="55" idx="4"/>
            <a:endCxn id="63" idx="0"/>
          </p:cNvCxnSpPr>
          <p:nvPr/>
        </p:nvCxnSpPr>
        <p:spPr>
          <a:xfrm flipH="1">
            <a:off x="5860298" y="4626027"/>
            <a:ext cx="20024" cy="100800"/>
          </a:xfrm>
          <a:prstGeom prst="line">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05" name="椭圆 104">
            <a:extLst>
              <a:ext uri="{FF2B5EF4-FFF2-40B4-BE49-F238E27FC236}">
                <a16:creationId xmlns:a16="http://schemas.microsoft.com/office/drawing/2014/main" id="{D922DA70-93EC-48B3-AADA-DA731B3D9D04}"/>
              </a:ext>
            </a:extLst>
          </p:cNvPr>
          <p:cNvSpPr/>
          <p:nvPr/>
        </p:nvSpPr>
        <p:spPr>
          <a:xfrm>
            <a:off x="6039068" y="3665373"/>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 name="椭圆 105">
            <a:extLst>
              <a:ext uri="{FF2B5EF4-FFF2-40B4-BE49-F238E27FC236}">
                <a16:creationId xmlns:a16="http://schemas.microsoft.com/office/drawing/2014/main" id="{2FF61F0E-6F4C-42F1-AFAE-AE6B4184C65C}"/>
              </a:ext>
            </a:extLst>
          </p:cNvPr>
          <p:cNvSpPr/>
          <p:nvPr/>
        </p:nvSpPr>
        <p:spPr>
          <a:xfrm>
            <a:off x="6036004" y="3321109"/>
            <a:ext cx="85190" cy="851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弧形 106">
            <a:extLst>
              <a:ext uri="{FF2B5EF4-FFF2-40B4-BE49-F238E27FC236}">
                <a16:creationId xmlns:a16="http://schemas.microsoft.com/office/drawing/2014/main" id="{C97AFEA4-FFE0-4309-B427-53CEA26F364E}"/>
              </a:ext>
            </a:extLst>
          </p:cNvPr>
          <p:cNvSpPr/>
          <p:nvPr/>
        </p:nvSpPr>
        <p:spPr>
          <a:xfrm rot="5400000">
            <a:off x="6122940" y="1113031"/>
            <a:ext cx="506245" cy="2168185"/>
          </a:xfrm>
          <a:prstGeom prst="arc">
            <a:avLst>
              <a:gd name="adj1" fmla="val 16200000"/>
              <a:gd name="adj2" fmla="val 5455767"/>
            </a:avLst>
          </a:prstGeom>
          <a:ln w="28575">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弧形 107">
            <a:extLst>
              <a:ext uri="{FF2B5EF4-FFF2-40B4-BE49-F238E27FC236}">
                <a16:creationId xmlns:a16="http://schemas.microsoft.com/office/drawing/2014/main" id="{CECEA082-FF44-4B86-A625-A138ECBFBB6F}"/>
              </a:ext>
            </a:extLst>
          </p:cNvPr>
          <p:cNvSpPr/>
          <p:nvPr/>
        </p:nvSpPr>
        <p:spPr>
          <a:xfrm rot="16200000">
            <a:off x="6126499" y="3665312"/>
            <a:ext cx="506245" cy="2168185"/>
          </a:xfrm>
          <a:prstGeom prst="arc">
            <a:avLst>
              <a:gd name="adj1" fmla="val 16200000"/>
              <a:gd name="adj2" fmla="val 5455767"/>
            </a:avLst>
          </a:prstGeom>
          <a:ln w="28575">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366A79E5-8B85-4A0C-8049-892D0375B42C}"/>
              </a:ext>
            </a:extLst>
          </p:cNvPr>
          <p:cNvSpPr txBox="1"/>
          <p:nvPr/>
        </p:nvSpPr>
        <p:spPr>
          <a:xfrm>
            <a:off x="7316015" y="1928573"/>
            <a:ext cx="1023667" cy="369332"/>
          </a:xfrm>
          <a:prstGeom prst="rect">
            <a:avLst/>
          </a:prstGeom>
          <a:noFill/>
        </p:spPr>
        <p:txBody>
          <a:bodyPr wrap="square" rtlCol="0">
            <a:spAutoFit/>
          </a:bodyPr>
          <a:lstStyle/>
          <a:p>
            <a:pPr algn="ctr"/>
            <a:r>
              <a:rPr lang="zh-CN" altLang="en-US" b="1" dirty="0">
                <a:solidFill>
                  <a:srgbClr val="4F81BD"/>
                </a:solidFill>
              </a:rPr>
              <a:t>极区界</a:t>
            </a:r>
          </a:p>
        </p:txBody>
      </p:sp>
      <p:cxnSp>
        <p:nvCxnSpPr>
          <p:cNvPr id="110" name="直接箭头连接符 109">
            <a:extLst>
              <a:ext uri="{FF2B5EF4-FFF2-40B4-BE49-F238E27FC236}">
                <a16:creationId xmlns:a16="http://schemas.microsoft.com/office/drawing/2014/main" id="{F8F58C9F-7AA3-45A7-8C27-2C3F9E0D9931}"/>
              </a:ext>
            </a:extLst>
          </p:cNvPr>
          <p:cNvCxnSpPr>
            <a:cxnSpLocks/>
            <a:stCxn id="59" idx="0"/>
            <a:endCxn id="58" idx="4"/>
          </p:cNvCxnSpPr>
          <p:nvPr/>
        </p:nvCxnSpPr>
        <p:spPr>
          <a:xfrm flipV="1">
            <a:off x="5198977" y="3071373"/>
            <a:ext cx="62874" cy="249736"/>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0C52ECDC-201A-4340-AD1B-BDFB3EECBE34}"/>
              </a:ext>
            </a:extLst>
          </p:cNvPr>
          <p:cNvCxnSpPr>
            <a:cxnSpLocks/>
            <a:stCxn id="51" idx="0"/>
            <a:endCxn id="50" idx="4"/>
          </p:cNvCxnSpPr>
          <p:nvPr/>
        </p:nvCxnSpPr>
        <p:spPr>
          <a:xfrm flipV="1">
            <a:off x="5622889" y="2896179"/>
            <a:ext cx="53974" cy="249957"/>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A7904C0C-B28B-42E2-88DE-F02DAC061043}"/>
              </a:ext>
            </a:extLst>
          </p:cNvPr>
          <p:cNvCxnSpPr>
            <a:stCxn id="106" idx="0"/>
            <a:endCxn id="19" idx="4"/>
          </p:cNvCxnSpPr>
          <p:nvPr/>
        </p:nvCxnSpPr>
        <p:spPr>
          <a:xfrm flipV="1">
            <a:off x="6078599" y="3071373"/>
            <a:ext cx="7293" cy="249736"/>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65977209-A6EB-4B6F-9C56-F401C543CAB3}"/>
              </a:ext>
            </a:extLst>
          </p:cNvPr>
          <p:cNvCxnSpPr>
            <a:stCxn id="26" idx="4"/>
            <a:endCxn id="27" idx="1"/>
          </p:cNvCxnSpPr>
          <p:nvPr/>
        </p:nvCxnSpPr>
        <p:spPr>
          <a:xfrm>
            <a:off x="6571946" y="2896179"/>
            <a:ext cx="16483" cy="249957"/>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43A2AACD-48C3-4933-97E0-4C131D3373D2}"/>
              </a:ext>
            </a:extLst>
          </p:cNvPr>
          <p:cNvCxnSpPr>
            <a:stCxn id="34" idx="4"/>
            <a:endCxn id="35" idx="0"/>
          </p:cNvCxnSpPr>
          <p:nvPr/>
        </p:nvCxnSpPr>
        <p:spPr>
          <a:xfrm>
            <a:off x="7020945" y="3071373"/>
            <a:ext cx="26840" cy="249736"/>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F1A00CAA-AB69-4298-AF3E-04A447D67DCA}"/>
              </a:ext>
            </a:extLst>
          </p:cNvPr>
          <p:cNvCxnSpPr>
            <a:stCxn id="42" idx="5"/>
            <a:endCxn id="43" idx="0"/>
          </p:cNvCxnSpPr>
          <p:nvPr/>
        </p:nvCxnSpPr>
        <p:spPr>
          <a:xfrm>
            <a:off x="7380740" y="2883703"/>
            <a:ext cx="66012" cy="262433"/>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CECB1FCE-753F-47E5-9F05-3CEAA6127CC6}"/>
              </a:ext>
            </a:extLst>
          </p:cNvPr>
          <p:cNvCxnSpPr>
            <a:cxnSpLocks/>
          </p:cNvCxnSpPr>
          <p:nvPr/>
        </p:nvCxnSpPr>
        <p:spPr>
          <a:xfrm flipH="1">
            <a:off x="6328919" y="1624935"/>
            <a:ext cx="2242" cy="3605485"/>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4C17CA62-DC1B-49AA-BC40-F00F7275C129}"/>
              </a:ext>
            </a:extLst>
          </p:cNvPr>
          <p:cNvSpPr txBox="1"/>
          <p:nvPr/>
        </p:nvSpPr>
        <p:spPr>
          <a:xfrm>
            <a:off x="5823503" y="1297019"/>
            <a:ext cx="1023667" cy="369332"/>
          </a:xfrm>
          <a:prstGeom prst="rect">
            <a:avLst/>
          </a:prstGeom>
          <a:noFill/>
        </p:spPr>
        <p:txBody>
          <a:bodyPr wrap="square" rtlCol="0">
            <a:spAutoFit/>
          </a:bodyPr>
          <a:lstStyle/>
          <a:p>
            <a:pPr algn="ctr"/>
            <a:r>
              <a:rPr lang="zh-CN" altLang="en-US" b="1" dirty="0">
                <a:solidFill>
                  <a:srgbClr val="E46C0A"/>
                </a:solidFill>
              </a:rPr>
              <a:t>缝</a:t>
            </a:r>
          </a:p>
        </p:txBody>
      </p:sp>
      <p:sp>
        <p:nvSpPr>
          <p:cNvPr id="118" name="文本框 117">
            <a:extLst>
              <a:ext uri="{FF2B5EF4-FFF2-40B4-BE49-F238E27FC236}">
                <a16:creationId xmlns:a16="http://schemas.microsoft.com/office/drawing/2014/main" id="{F4D71F9F-D51C-4C2B-8BAB-93B7CA1B8DA3}"/>
              </a:ext>
            </a:extLst>
          </p:cNvPr>
          <p:cNvSpPr txBox="1"/>
          <p:nvPr/>
        </p:nvSpPr>
        <p:spPr>
          <a:xfrm>
            <a:off x="7412403" y="2836491"/>
            <a:ext cx="1142333" cy="369332"/>
          </a:xfrm>
          <a:prstGeom prst="rect">
            <a:avLst/>
          </a:prstGeom>
          <a:noFill/>
        </p:spPr>
        <p:txBody>
          <a:bodyPr wrap="square" rtlCol="0">
            <a:spAutoFit/>
          </a:bodyPr>
          <a:lstStyle/>
          <a:p>
            <a:pPr algn="ctr"/>
            <a:r>
              <a:rPr lang="zh-CN" altLang="en-US" b="1" dirty="0">
                <a:solidFill>
                  <a:srgbClr val="C0504D"/>
                </a:solidFill>
              </a:rPr>
              <a:t>轨道方向</a:t>
            </a:r>
          </a:p>
        </p:txBody>
      </p:sp>
      <p:cxnSp>
        <p:nvCxnSpPr>
          <p:cNvPr id="119" name="直接连接符 118">
            <a:extLst>
              <a:ext uri="{FF2B5EF4-FFF2-40B4-BE49-F238E27FC236}">
                <a16:creationId xmlns:a16="http://schemas.microsoft.com/office/drawing/2014/main" id="{2FA5B439-95F0-4AC2-9C53-39F3D440EE81}"/>
              </a:ext>
            </a:extLst>
          </p:cNvPr>
          <p:cNvCxnSpPr>
            <a:stCxn id="37" idx="0"/>
            <a:endCxn id="36" idx="4"/>
          </p:cNvCxnSpPr>
          <p:nvPr/>
        </p:nvCxnSpPr>
        <p:spPr>
          <a:xfrm flipV="1">
            <a:off x="7002857" y="3750563"/>
            <a:ext cx="48723" cy="256301"/>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45C0DB20-A3B5-4CDF-976D-8875CC2DA587}"/>
              </a:ext>
            </a:extLst>
          </p:cNvPr>
          <p:cNvCxnSpPr>
            <a:stCxn id="37" idx="1"/>
            <a:endCxn id="29" idx="6"/>
          </p:cNvCxnSpPr>
          <p:nvPr/>
        </p:nvCxnSpPr>
        <p:spPr>
          <a:xfrm flipH="1" flipV="1">
            <a:off x="6627378" y="3861463"/>
            <a:ext cx="345360" cy="157877"/>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39EBCA90-72A3-4B53-9A95-CFC5D480B9B6}"/>
              </a:ext>
            </a:extLst>
          </p:cNvPr>
          <p:cNvCxnSpPr>
            <a:stCxn id="37" idx="4"/>
            <a:endCxn id="38" idx="7"/>
          </p:cNvCxnSpPr>
          <p:nvPr/>
        </p:nvCxnSpPr>
        <p:spPr>
          <a:xfrm flipH="1">
            <a:off x="6913943" y="4092054"/>
            <a:ext cx="88914" cy="274030"/>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6F97F9A5-B80B-45E9-BF03-60977EF6D5EB}"/>
              </a:ext>
            </a:extLst>
          </p:cNvPr>
          <p:cNvCxnSpPr>
            <a:stCxn id="37" idx="6"/>
            <a:endCxn id="45" idx="2"/>
          </p:cNvCxnSpPr>
          <p:nvPr/>
        </p:nvCxnSpPr>
        <p:spPr>
          <a:xfrm flipV="1">
            <a:off x="7045452" y="3861463"/>
            <a:ext cx="338431" cy="187996"/>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23" name="文本框 122">
            <a:extLst>
              <a:ext uri="{FF2B5EF4-FFF2-40B4-BE49-F238E27FC236}">
                <a16:creationId xmlns:a16="http://schemas.microsoft.com/office/drawing/2014/main" id="{A107C783-C3B6-4066-80D4-7B840ED0507E}"/>
              </a:ext>
            </a:extLst>
          </p:cNvPr>
          <p:cNvSpPr txBox="1"/>
          <p:nvPr/>
        </p:nvSpPr>
        <p:spPr>
          <a:xfrm>
            <a:off x="7340854" y="3751355"/>
            <a:ext cx="1142333" cy="646331"/>
          </a:xfrm>
          <a:prstGeom prst="rect">
            <a:avLst/>
          </a:prstGeom>
          <a:noFill/>
        </p:spPr>
        <p:txBody>
          <a:bodyPr wrap="square" rtlCol="0">
            <a:spAutoFit/>
          </a:bodyPr>
          <a:lstStyle/>
          <a:p>
            <a:pPr algn="ctr"/>
            <a:r>
              <a:rPr lang="zh-CN" altLang="en-US" b="1" dirty="0">
                <a:solidFill>
                  <a:srgbClr val="77933C"/>
                </a:solidFill>
              </a:rPr>
              <a:t>星间链路</a:t>
            </a:r>
            <a:r>
              <a:rPr lang="en-US" altLang="zh-CN" b="1" dirty="0">
                <a:solidFill>
                  <a:srgbClr val="77933C"/>
                </a:solidFill>
              </a:rPr>
              <a:t>ISL</a:t>
            </a:r>
            <a:endParaRPr lang="zh-CN" altLang="en-US" b="1" dirty="0">
              <a:solidFill>
                <a:srgbClr val="77933C"/>
              </a:solidFill>
            </a:endParaRPr>
          </a:p>
        </p:txBody>
      </p:sp>
    </p:spTree>
    <p:extLst>
      <p:ext uri="{BB962C8B-B14F-4D97-AF65-F5344CB8AC3E}">
        <p14:creationId xmlns:p14="http://schemas.microsoft.com/office/powerpoint/2010/main" val="19199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B79E9F-588C-4BE4-8E13-0E2EEAEA1523}"/>
              </a:ext>
            </a:extLst>
          </p:cNvPr>
          <p:cNvPicPr>
            <a:picLocks noChangeAspect="1"/>
          </p:cNvPicPr>
          <p:nvPr/>
        </p:nvPicPr>
        <p:blipFill rotWithShape="1">
          <a:blip r:embed="rId3"/>
          <a:srcRect t="1949"/>
          <a:stretch/>
        </p:blipFill>
        <p:spPr>
          <a:xfrm>
            <a:off x="4887490" y="1168122"/>
            <a:ext cx="4170238" cy="2034635"/>
          </a:xfrm>
          <a:prstGeom prst="rect">
            <a:avLst/>
          </a:prstGeom>
        </p:spPr>
      </p:pic>
      <p:sp>
        <p:nvSpPr>
          <p:cNvPr id="2" name="标题 1">
            <a:extLst>
              <a:ext uri="{FF2B5EF4-FFF2-40B4-BE49-F238E27FC236}">
                <a16:creationId xmlns:a16="http://schemas.microsoft.com/office/drawing/2014/main" id="{E249291E-D924-497E-9D4B-3491487C7F36}"/>
              </a:ext>
            </a:extLst>
          </p:cNvPr>
          <p:cNvSpPr>
            <a:spLocks noGrp="1"/>
          </p:cNvSpPr>
          <p:nvPr>
            <p:ph type="title"/>
          </p:nvPr>
        </p:nvSpPr>
        <p:spPr/>
        <p:txBody>
          <a:bodyPr>
            <a:normAutofit/>
          </a:bodyPr>
          <a:lstStyle/>
          <a:p>
            <a:r>
              <a:rPr lang="zh-CN" altLang="en-US" dirty="0"/>
              <a:t>背景 </a:t>
            </a:r>
            <a:r>
              <a:rPr lang="en-US" altLang="zh-CN" dirty="0"/>
              <a:t>(2/2)</a:t>
            </a:r>
            <a:endParaRPr lang="zh-CN" altLang="en-US" dirty="0"/>
          </a:p>
        </p:txBody>
      </p:sp>
      <p:sp>
        <p:nvSpPr>
          <p:cNvPr id="3" name="内容占位符 2">
            <a:extLst>
              <a:ext uri="{FF2B5EF4-FFF2-40B4-BE49-F238E27FC236}">
                <a16:creationId xmlns:a16="http://schemas.microsoft.com/office/drawing/2014/main" id="{0E7AA867-EEB7-4BE4-90E2-F891C8BCCA3D}"/>
              </a:ext>
            </a:extLst>
          </p:cNvPr>
          <p:cNvSpPr>
            <a:spLocks noGrp="1"/>
          </p:cNvSpPr>
          <p:nvPr>
            <p:ph idx="1"/>
          </p:nvPr>
        </p:nvSpPr>
        <p:spPr>
          <a:xfrm>
            <a:off x="234242" y="814726"/>
            <a:ext cx="8749501" cy="5850636"/>
          </a:xfrm>
        </p:spPr>
        <p:txBody>
          <a:bodyPr>
            <a:normAutofit/>
          </a:bodyPr>
          <a:lstStyle/>
          <a:p>
            <a:r>
              <a:rPr lang="zh-CN" altLang="en-US" dirty="0"/>
              <a:t>卫星网络中可以利用的特性</a:t>
            </a:r>
            <a:endParaRPr lang="en-US" altLang="zh-CN" dirty="0"/>
          </a:p>
          <a:p>
            <a:pPr lvl="2"/>
            <a:endParaRPr lang="en-US" altLang="zh-CN" dirty="0"/>
          </a:p>
          <a:p>
            <a:pPr lvl="1"/>
            <a:endParaRPr lang="en-US" altLang="zh-CN" dirty="0"/>
          </a:p>
          <a:p>
            <a:pPr lvl="1"/>
            <a:endParaRPr lang="en-US" altLang="zh-CN" dirty="0"/>
          </a:p>
          <a:p>
            <a:pPr lvl="1"/>
            <a:endParaRPr lang="en-US" altLang="zh-CN" dirty="0"/>
          </a:p>
          <a:p>
            <a:pPr marL="342900" lvl="1" indent="0">
              <a:buNone/>
            </a:pPr>
            <a:endParaRPr lang="en-US" altLang="zh-CN" dirty="0"/>
          </a:p>
          <a:p>
            <a:pPr lvl="1"/>
            <a:r>
              <a:rPr lang="zh-CN" altLang="en-US" b="1" dirty="0">
                <a:solidFill>
                  <a:srgbClr val="FF0000"/>
                </a:solidFill>
              </a:rPr>
              <a:t>邻接关系确定性</a:t>
            </a:r>
            <a:endParaRPr lang="en-US" altLang="zh-CN" b="1" dirty="0">
              <a:solidFill>
                <a:srgbClr val="FF0000"/>
              </a:solidFill>
            </a:endParaRPr>
          </a:p>
          <a:p>
            <a:pPr lvl="2"/>
            <a:r>
              <a:rPr lang="zh-CN" altLang="en-US" dirty="0"/>
              <a:t>每颗卫星</a:t>
            </a:r>
            <a:r>
              <a:rPr lang="en-US" altLang="zh-CN" dirty="0"/>
              <a:t>4</a:t>
            </a:r>
            <a:r>
              <a:rPr lang="zh-CN" altLang="en-US" dirty="0"/>
              <a:t>个邻居</a:t>
            </a:r>
            <a:endParaRPr lang="en-US" altLang="zh-CN" dirty="0"/>
          </a:p>
          <a:p>
            <a:pPr lvl="2"/>
            <a:r>
              <a:rPr lang="zh-CN" altLang="en-US" dirty="0"/>
              <a:t>卫星的编址可不采用</a:t>
            </a:r>
            <a:r>
              <a:rPr lang="en-US" altLang="zh-CN" dirty="0" err="1"/>
              <a:t>ip</a:t>
            </a:r>
            <a:r>
              <a:rPr lang="zh-CN" altLang="en-US" dirty="0"/>
              <a:t>，而是 </a:t>
            </a:r>
            <a:r>
              <a:rPr lang="en-US" altLang="zh-CN" dirty="0"/>
              <a:t>(</a:t>
            </a:r>
            <a:r>
              <a:rPr lang="zh-CN" altLang="en-US" dirty="0"/>
              <a:t>轨道号</a:t>
            </a:r>
            <a:r>
              <a:rPr lang="en-US" altLang="zh-CN" dirty="0"/>
              <a:t>, </a:t>
            </a:r>
            <a:r>
              <a:rPr lang="zh-CN" altLang="en-US" dirty="0"/>
              <a:t>轨内编号</a:t>
            </a:r>
            <a:r>
              <a:rPr lang="en-US" altLang="zh-CN" dirty="0"/>
              <a:t>) </a:t>
            </a:r>
            <a:r>
              <a:rPr lang="zh-CN" altLang="en-US" dirty="0"/>
              <a:t>的形式</a:t>
            </a:r>
            <a:endParaRPr lang="en-US" altLang="zh-CN" dirty="0"/>
          </a:p>
          <a:p>
            <a:pPr lvl="1"/>
            <a:endParaRPr lang="en-US" altLang="zh-CN" dirty="0"/>
          </a:p>
          <a:p>
            <a:pPr lvl="1"/>
            <a:r>
              <a:rPr lang="zh-CN" altLang="en-US" b="1" dirty="0">
                <a:solidFill>
                  <a:srgbClr val="FF0000"/>
                </a:solidFill>
              </a:rPr>
              <a:t>邻接关系与地理位置耦合性</a:t>
            </a:r>
            <a:endParaRPr lang="en-US" altLang="zh-CN" b="1" dirty="0">
              <a:solidFill>
                <a:srgbClr val="FF0000"/>
              </a:solidFill>
            </a:endParaRPr>
          </a:p>
          <a:p>
            <a:pPr lvl="2"/>
            <a:r>
              <a:rPr lang="zh-CN" altLang="en-US" dirty="0"/>
              <a:t>主要针对极轨道</a:t>
            </a:r>
            <a:endParaRPr lang="en-US" altLang="zh-CN" dirty="0"/>
          </a:p>
          <a:p>
            <a:pPr lvl="2"/>
            <a:r>
              <a:rPr lang="zh-CN" altLang="en-US" dirty="0"/>
              <a:t>同轨道的</a:t>
            </a:r>
            <a:r>
              <a:rPr lang="en-US" altLang="zh-CN" dirty="0"/>
              <a:t>2</a:t>
            </a:r>
            <a:r>
              <a:rPr lang="zh-CN" altLang="en-US" dirty="0"/>
              <a:t>邻居一南一北、相邻轨道的</a:t>
            </a:r>
            <a:r>
              <a:rPr lang="en-US" altLang="zh-CN" dirty="0"/>
              <a:t>2</a:t>
            </a:r>
            <a:r>
              <a:rPr lang="zh-CN" altLang="en-US" dirty="0"/>
              <a:t>邻居一东一西</a:t>
            </a:r>
          </a:p>
        </p:txBody>
      </p:sp>
      <p:sp>
        <p:nvSpPr>
          <p:cNvPr id="4" name="灯片编号占位符 3">
            <a:extLst>
              <a:ext uri="{FF2B5EF4-FFF2-40B4-BE49-F238E27FC236}">
                <a16:creationId xmlns:a16="http://schemas.microsoft.com/office/drawing/2014/main" id="{227148C3-1446-4E36-AFCD-ECCD33FD0684}"/>
              </a:ext>
            </a:extLst>
          </p:cNvPr>
          <p:cNvSpPr>
            <a:spLocks noGrp="1"/>
          </p:cNvSpPr>
          <p:nvPr>
            <p:ph type="sldNum" sz="quarter" idx="12"/>
          </p:nvPr>
        </p:nvSpPr>
        <p:spPr/>
        <p:txBody>
          <a:bodyPr/>
          <a:lstStyle/>
          <a:p>
            <a:fld id="{0A699C53-0D35-476E-B857-40C860CE2876}" type="slidenum">
              <a:rPr lang="zh-CN" altLang="en-US" smtClean="0"/>
              <a:t>4</a:t>
            </a:fld>
            <a:endParaRPr lang="zh-CN" altLang="en-US"/>
          </a:p>
        </p:txBody>
      </p:sp>
      <p:sp>
        <p:nvSpPr>
          <p:cNvPr id="14" name="文本框 13">
            <a:extLst>
              <a:ext uri="{FF2B5EF4-FFF2-40B4-BE49-F238E27FC236}">
                <a16:creationId xmlns:a16="http://schemas.microsoft.com/office/drawing/2014/main" id="{5C165321-CE6D-43E6-AAEC-A0B409BC9542}"/>
              </a:ext>
            </a:extLst>
          </p:cNvPr>
          <p:cNvSpPr txBox="1"/>
          <p:nvPr/>
        </p:nvSpPr>
        <p:spPr>
          <a:xfrm>
            <a:off x="160257" y="1663874"/>
            <a:ext cx="4856231" cy="1538883"/>
          </a:xfrm>
          <a:prstGeom prst="rect">
            <a:avLst/>
          </a:prstGeom>
          <a:noFill/>
        </p:spPr>
        <p:txBody>
          <a:bodyPr wrap="square" rtlCol="0">
            <a:spAutoFit/>
          </a:bodyPr>
          <a:lstStyle/>
          <a:p>
            <a:pPr marL="742950" lvl="1" indent="-285750">
              <a:buFont typeface="Arial" panose="020B0604020202020204" pitchFamily="34" charset="0"/>
              <a:buChar char="•"/>
            </a:pPr>
            <a:r>
              <a:rPr lang="zh-CN" altLang="en-US" sz="2200" b="1" dirty="0">
                <a:solidFill>
                  <a:srgbClr val="FF0000"/>
                </a:solidFill>
              </a:rPr>
              <a:t>拓扑可预测性</a:t>
            </a:r>
            <a:endParaRPr lang="en-US" altLang="zh-CN" sz="2200" b="1" dirty="0">
              <a:solidFill>
                <a:srgbClr val="FF0000"/>
              </a:solidFill>
            </a:endParaRPr>
          </a:p>
          <a:p>
            <a:pPr marL="1200150" lvl="2" indent="-285750">
              <a:buFont typeface="Calibri" panose="020F0502020204030204" pitchFamily="34" charset="0"/>
              <a:buChar char="‐"/>
            </a:pPr>
            <a:r>
              <a:rPr lang="zh-CN" altLang="en-US" dirty="0"/>
              <a:t>卫星的轨道参数是确定且公开的</a:t>
            </a:r>
            <a:endParaRPr lang="en-US" altLang="zh-CN" dirty="0"/>
          </a:p>
          <a:p>
            <a:pPr marL="1200150" lvl="2" indent="-285750">
              <a:buFont typeface="Calibri" panose="020F0502020204030204" pitchFamily="34" charset="0"/>
              <a:buChar char="‐"/>
            </a:pPr>
            <a:r>
              <a:rPr lang="zh-CN" altLang="en-US" dirty="0"/>
              <a:t>如不考虑突发性故障，则易得任意时刻的网络拓扑形状</a:t>
            </a:r>
            <a:endParaRPr lang="en-US" altLang="zh-CN" dirty="0"/>
          </a:p>
          <a:p>
            <a:endParaRPr lang="zh-CN" altLang="en-US" dirty="0"/>
          </a:p>
        </p:txBody>
      </p:sp>
    </p:spTree>
    <p:extLst>
      <p:ext uri="{BB962C8B-B14F-4D97-AF65-F5344CB8AC3E}">
        <p14:creationId xmlns:p14="http://schemas.microsoft.com/office/powerpoint/2010/main" val="28866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70E4B-8EA7-4C57-B512-B695AE9AD467}"/>
              </a:ext>
            </a:extLst>
          </p:cNvPr>
          <p:cNvSpPr>
            <a:spLocks noGrp="1"/>
          </p:cNvSpPr>
          <p:nvPr>
            <p:ph type="title"/>
          </p:nvPr>
        </p:nvSpPr>
        <p:spPr/>
        <p:txBody>
          <a:bodyPr>
            <a:normAutofit/>
          </a:bodyPr>
          <a:lstStyle/>
          <a:p>
            <a:r>
              <a:rPr lang="zh-CN" altLang="en-US" dirty="0"/>
              <a:t>通告链路状态</a:t>
            </a:r>
          </a:p>
        </p:txBody>
      </p:sp>
      <p:sp>
        <p:nvSpPr>
          <p:cNvPr id="4" name="灯片编号占位符 3">
            <a:extLst>
              <a:ext uri="{FF2B5EF4-FFF2-40B4-BE49-F238E27FC236}">
                <a16:creationId xmlns:a16="http://schemas.microsoft.com/office/drawing/2014/main" id="{B491DA38-085D-4F21-A1B9-4803061E2B5C}"/>
              </a:ext>
            </a:extLst>
          </p:cNvPr>
          <p:cNvSpPr>
            <a:spLocks noGrp="1"/>
          </p:cNvSpPr>
          <p:nvPr>
            <p:ph type="sldNum" sz="quarter" idx="12"/>
          </p:nvPr>
        </p:nvSpPr>
        <p:spPr/>
        <p:txBody>
          <a:bodyPr/>
          <a:lstStyle/>
          <a:p>
            <a:fld id="{0A699C53-0D35-476E-B857-40C860CE2876}" type="slidenum">
              <a:rPr lang="zh-CN" altLang="en-US" smtClean="0"/>
              <a:t>5</a:t>
            </a:fld>
            <a:endParaRPr lang="zh-CN" altLang="en-US"/>
          </a:p>
        </p:txBody>
      </p:sp>
      <p:sp>
        <p:nvSpPr>
          <p:cNvPr id="11" name="内容占位符 10">
            <a:extLst>
              <a:ext uri="{FF2B5EF4-FFF2-40B4-BE49-F238E27FC236}">
                <a16:creationId xmlns:a16="http://schemas.microsoft.com/office/drawing/2014/main" id="{FB1C329D-9075-48A8-A741-01158C72636A}"/>
              </a:ext>
            </a:extLst>
          </p:cNvPr>
          <p:cNvSpPr>
            <a:spLocks noGrp="1"/>
          </p:cNvSpPr>
          <p:nvPr>
            <p:ph idx="1"/>
          </p:nvPr>
        </p:nvSpPr>
        <p:spPr/>
        <p:txBody>
          <a:bodyPr/>
          <a:lstStyle/>
          <a:p>
            <a:r>
              <a:rPr lang="zh-CN" altLang="en-US" dirty="0"/>
              <a:t>链路状态：链路通与断</a:t>
            </a:r>
            <a:endParaRPr lang="en-US" altLang="zh-CN" dirty="0"/>
          </a:p>
          <a:p>
            <a:r>
              <a:rPr lang="zh-CN" altLang="en-US" dirty="0"/>
              <a:t>基本思路</a:t>
            </a:r>
            <a:endParaRPr lang="en-US" altLang="zh-CN" dirty="0"/>
          </a:p>
          <a:p>
            <a:pPr lvl="1"/>
            <a:r>
              <a:rPr lang="zh-CN" altLang="en-US" dirty="0"/>
              <a:t>将</a:t>
            </a:r>
            <a:r>
              <a:rPr lang="en-US" altLang="zh-CN" dirty="0"/>
              <a:t>OSPF</a:t>
            </a:r>
            <a:r>
              <a:rPr lang="zh-CN" altLang="en-US" dirty="0"/>
              <a:t>优化并应用于卫星网络</a:t>
            </a:r>
            <a:endParaRPr lang="en-US" altLang="zh-CN" dirty="0"/>
          </a:p>
          <a:p>
            <a:pPr lvl="1"/>
            <a:r>
              <a:rPr lang="zh-CN" altLang="en-US" dirty="0"/>
              <a:t>通告的时机：有链路状态变化则通告</a:t>
            </a:r>
            <a:endParaRPr lang="en-US" altLang="zh-CN" dirty="0"/>
          </a:p>
          <a:p>
            <a:pPr lvl="1"/>
            <a:r>
              <a:rPr lang="zh-CN" altLang="en-US" dirty="0"/>
              <a:t>通告的内容：链路状态</a:t>
            </a:r>
            <a:endParaRPr lang="en-US" altLang="zh-CN" dirty="0"/>
          </a:p>
          <a:p>
            <a:pPr lvl="1"/>
            <a:r>
              <a:rPr lang="zh-CN" altLang="en-US" dirty="0"/>
              <a:t>通告的范围：全网洪泛</a:t>
            </a:r>
            <a:endParaRPr lang="en-US" altLang="zh-CN" dirty="0"/>
          </a:p>
          <a:p>
            <a:pPr lvl="1"/>
            <a:r>
              <a:rPr lang="zh-CN" altLang="en-US" dirty="0"/>
              <a:t>主要目的：减少网络中洪泛的</a:t>
            </a:r>
            <a:r>
              <a:rPr lang="en-US" altLang="zh-CN" dirty="0"/>
              <a:t>LSA</a:t>
            </a:r>
          </a:p>
          <a:p>
            <a:pPr lvl="2"/>
            <a:r>
              <a:rPr lang="en-US" altLang="zh-CN" dirty="0"/>
              <a:t>OPSPF: </a:t>
            </a:r>
            <a:r>
              <a:rPr lang="zh-CN" altLang="en-US" dirty="0"/>
              <a:t>对</a:t>
            </a:r>
            <a:r>
              <a:rPr lang="en-US" altLang="zh-CN" dirty="0"/>
              <a:t>LSA</a:t>
            </a:r>
            <a:r>
              <a:rPr lang="zh-CN" altLang="en-US" dirty="0"/>
              <a:t>进行区分，不洪泛可预测的</a:t>
            </a:r>
            <a:r>
              <a:rPr lang="en-US" altLang="zh-CN" dirty="0"/>
              <a:t>LSA</a:t>
            </a:r>
            <a:r>
              <a:rPr lang="zh-CN" altLang="en-US" dirty="0"/>
              <a:t>，只洪泛突发的</a:t>
            </a:r>
            <a:r>
              <a:rPr lang="en-US" altLang="zh-CN" dirty="0"/>
              <a:t>LSA</a:t>
            </a:r>
          </a:p>
          <a:p>
            <a:pPr lvl="2"/>
            <a:r>
              <a:rPr lang="en-US" altLang="zh-CN" dirty="0"/>
              <a:t>lightweight route flooding: </a:t>
            </a:r>
            <a:r>
              <a:rPr lang="zh-CN" altLang="en-US" dirty="0"/>
              <a:t>减小</a:t>
            </a:r>
            <a:r>
              <a:rPr lang="en-US" altLang="zh-CN" dirty="0"/>
              <a:t>LSA</a:t>
            </a:r>
            <a:r>
              <a:rPr lang="zh-CN" altLang="en-US" dirty="0"/>
              <a:t>的洪泛范围</a:t>
            </a:r>
            <a:endParaRPr lang="en-US" altLang="zh-CN" dirty="0"/>
          </a:p>
        </p:txBody>
      </p:sp>
      <p:graphicFrame>
        <p:nvGraphicFramePr>
          <p:cNvPr id="12" name="表格 5">
            <a:extLst>
              <a:ext uri="{FF2B5EF4-FFF2-40B4-BE49-F238E27FC236}">
                <a16:creationId xmlns:a16="http://schemas.microsoft.com/office/drawing/2014/main" id="{0CFAFB62-739F-4EF7-8630-A50DC14C374F}"/>
              </a:ext>
            </a:extLst>
          </p:cNvPr>
          <p:cNvGraphicFramePr>
            <a:graphicFrameLocks noGrp="1"/>
          </p:cNvGraphicFramePr>
          <p:nvPr>
            <p:extLst>
              <p:ext uri="{D42A27DB-BD31-4B8C-83A1-F6EECF244321}">
                <p14:modId xmlns:p14="http://schemas.microsoft.com/office/powerpoint/2010/main" val="3255910645"/>
              </p:ext>
            </p:extLst>
          </p:nvPr>
        </p:nvGraphicFramePr>
        <p:xfrm>
          <a:off x="1336431" y="4529163"/>
          <a:ext cx="6471137" cy="1827188"/>
        </p:xfrm>
        <a:graphic>
          <a:graphicData uri="http://schemas.openxmlformats.org/drawingml/2006/table">
            <a:tbl>
              <a:tblPr firstRow="1" bandRow="1">
                <a:tableStyleId>{5C22544A-7EE6-4342-B048-85BDC9FD1C3A}</a:tableStyleId>
              </a:tblPr>
              <a:tblGrid>
                <a:gridCol w="1021144">
                  <a:extLst>
                    <a:ext uri="{9D8B030D-6E8A-4147-A177-3AD203B41FA5}">
                      <a16:colId xmlns:a16="http://schemas.microsoft.com/office/drawing/2014/main" val="2370948836"/>
                    </a:ext>
                  </a:extLst>
                </a:gridCol>
                <a:gridCol w="5449993">
                  <a:extLst>
                    <a:ext uri="{9D8B030D-6E8A-4147-A177-3AD203B41FA5}">
                      <a16:colId xmlns:a16="http://schemas.microsoft.com/office/drawing/2014/main" val="1323261675"/>
                    </a:ext>
                  </a:extLst>
                </a:gridCol>
              </a:tblGrid>
              <a:tr h="272534">
                <a:tc>
                  <a:txBody>
                    <a:bodyPr/>
                    <a:lstStyle/>
                    <a:p>
                      <a:pPr algn="ctr"/>
                      <a:endParaRPr lang="zh-CN" altLang="en-US" sz="1600" dirty="0"/>
                    </a:p>
                  </a:txBody>
                  <a:tcPr anchor="ctr"/>
                </a:tc>
                <a:tc>
                  <a:txBody>
                    <a:bodyPr/>
                    <a:lstStyle/>
                    <a:p>
                      <a:pPr algn="ctr"/>
                      <a:r>
                        <a:rPr lang="zh-CN" altLang="en-US" sz="1600" dirty="0"/>
                        <a:t>各卫星维护全局一致</a:t>
                      </a:r>
                      <a:r>
                        <a:rPr lang="en-US" altLang="zh-CN" sz="1600" dirty="0"/>
                        <a:t>LSDB</a:t>
                      </a:r>
                      <a:endParaRPr lang="zh-CN" altLang="en-US" sz="1600" dirty="0"/>
                    </a:p>
                  </a:txBody>
                  <a:tcPr anchor="ctr"/>
                </a:tc>
                <a:extLst>
                  <a:ext uri="{0D108BD9-81ED-4DB2-BD59-A6C34878D82A}">
                    <a16:rowId xmlns:a16="http://schemas.microsoft.com/office/drawing/2014/main" val="1991684292"/>
                  </a:ext>
                </a:extLst>
              </a:tr>
              <a:tr h="668948">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通告</a:t>
                      </a:r>
                      <a:endParaRPr lang="en-US" altLang="zh-CN" sz="1600" b="1" i="0" dirty="0">
                        <a:solidFill>
                          <a:schemeClr val="bg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b="1" i="0" dirty="0">
                          <a:solidFill>
                            <a:schemeClr val="bg1"/>
                          </a:solidFill>
                        </a:rPr>
                        <a:t>链路状态</a:t>
                      </a:r>
                      <a:endParaRPr lang="en-US" altLang="zh-CN" sz="1600" b="1" i="0" dirty="0">
                        <a:solidFill>
                          <a:schemeClr val="bg1"/>
                        </a:solidFill>
                      </a:endParaRPr>
                    </a:p>
                  </a:txBody>
                  <a:tcPr vert="eaVert" anchor="ctr">
                    <a:solidFill>
                      <a:srgbClr val="4F81BD"/>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1" dirty="0"/>
                        <a:t>Orbit Prediction SPF / OPSPF</a:t>
                      </a:r>
                      <a:r>
                        <a:rPr lang="en-US" altLang="zh-CN" sz="1600" dirty="0"/>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a:t>改进</a:t>
                      </a:r>
                      <a:r>
                        <a:rPr lang="en-US" altLang="zh-CN" sz="1600" dirty="0"/>
                        <a:t>OSPF,</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t> </a:t>
                      </a:r>
                      <a:r>
                        <a:rPr lang="zh-CN" altLang="en-US" sz="1600" dirty="0"/>
                        <a:t>对于可预测的链路变化</a:t>
                      </a:r>
                      <a:r>
                        <a:rPr lang="en-US" altLang="zh-CN" sz="1600" dirty="0"/>
                        <a:t>, </a:t>
                      </a:r>
                      <a:r>
                        <a:rPr lang="zh-CN" altLang="en-US" sz="1600" dirty="0"/>
                        <a:t>不洪泛</a:t>
                      </a:r>
                      <a:r>
                        <a:rPr lang="en-US" altLang="zh-CN" sz="1600" dirty="0"/>
                        <a:t>LSA </a:t>
                      </a:r>
                      <a:r>
                        <a:rPr lang="en-US" altLang="zh-CN" sz="1600" i="1" dirty="0"/>
                        <a:t>(</a:t>
                      </a:r>
                      <a:r>
                        <a:rPr lang="zh-CN" altLang="en-US" sz="1600" i="1" dirty="0"/>
                        <a:t>北邮</a:t>
                      </a:r>
                      <a:r>
                        <a:rPr lang="en-US" altLang="zh-CN" sz="1600" i="1" dirty="0"/>
                        <a:t>, ICC 2019)</a:t>
                      </a:r>
                    </a:p>
                  </a:txBody>
                  <a:tcPr anchor="ctr"/>
                </a:tc>
                <a:extLst>
                  <a:ext uri="{0D108BD9-81ED-4DB2-BD59-A6C34878D82A}">
                    <a16:rowId xmlns:a16="http://schemas.microsoft.com/office/drawing/2014/main" val="1549155934"/>
                  </a:ext>
                </a:extLst>
              </a:tr>
              <a:tr h="668948">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sz="1600" i="1" dirty="0"/>
                    </a:p>
                  </a:txBody>
                  <a:tcPr anchor="ctr">
                    <a:solidFill>
                      <a:srgbClr val="4F81BD"/>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b="1" dirty="0">
                          <a:solidFill>
                            <a:schemeClr val="tx1"/>
                          </a:solidFill>
                        </a:rPr>
                        <a:t>Lightweight Route Flooding</a:t>
                      </a:r>
                      <a:r>
                        <a:rPr lang="en-US" altLang="zh-CN" sz="1600" dirty="0"/>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a:t>改进</a:t>
                      </a:r>
                      <a:r>
                        <a:rPr lang="en-US" altLang="zh-CN" sz="1600" dirty="0"/>
                        <a:t>OSPF, </a:t>
                      </a:r>
                      <a:r>
                        <a:rPr lang="zh-CN" altLang="en-US" sz="1600" dirty="0"/>
                        <a:t>控制</a:t>
                      </a:r>
                      <a:r>
                        <a:rPr lang="en-US" altLang="zh-CN" sz="1600" dirty="0"/>
                        <a:t>LSA</a:t>
                      </a:r>
                      <a:r>
                        <a:rPr lang="zh-CN" altLang="en-US" sz="1600" dirty="0"/>
                        <a:t>洪泛范围 </a:t>
                      </a:r>
                      <a:r>
                        <a:rPr lang="en-US" altLang="zh-CN" sz="1600" i="1" dirty="0"/>
                        <a:t>(</a:t>
                      </a:r>
                      <a:r>
                        <a:rPr lang="zh-CN" altLang="en-US" sz="1600" i="1" dirty="0"/>
                        <a:t>北邮</a:t>
                      </a:r>
                      <a:r>
                        <a:rPr lang="en-US" altLang="zh-CN" sz="1600" i="1" dirty="0"/>
                        <a:t>, ICC 2022)</a:t>
                      </a:r>
                    </a:p>
                  </a:txBody>
                  <a:tcPr anchor="ctr"/>
                </a:tc>
                <a:extLst>
                  <a:ext uri="{0D108BD9-81ED-4DB2-BD59-A6C34878D82A}">
                    <a16:rowId xmlns:a16="http://schemas.microsoft.com/office/drawing/2014/main" val="3161625527"/>
                  </a:ext>
                </a:extLst>
              </a:tr>
            </a:tbl>
          </a:graphicData>
        </a:graphic>
      </p:graphicFrame>
    </p:spTree>
    <p:extLst>
      <p:ext uri="{BB962C8B-B14F-4D97-AF65-F5344CB8AC3E}">
        <p14:creationId xmlns:p14="http://schemas.microsoft.com/office/powerpoint/2010/main" val="4176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055FC-E47E-47D0-9682-0672FB17B833}"/>
              </a:ext>
            </a:extLst>
          </p:cNvPr>
          <p:cNvSpPr>
            <a:spLocks noGrp="1"/>
          </p:cNvSpPr>
          <p:nvPr>
            <p:ph type="title"/>
          </p:nvPr>
        </p:nvSpPr>
        <p:spPr>
          <a:xfrm>
            <a:off x="251670" y="136524"/>
            <a:ext cx="7226955" cy="654205"/>
          </a:xfrm>
        </p:spPr>
        <p:txBody>
          <a:bodyPr>
            <a:normAutofit/>
          </a:bodyPr>
          <a:lstStyle/>
          <a:p>
            <a:r>
              <a:rPr lang="zh-CN" altLang="en-US" dirty="0"/>
              <a:t>通告链路状态</a:t>
            </a:r>
            <a:r>
              <a:rPr lang="en-US" altLang="zh-CN" dirty="0"/>
              <a:t>: OPSPF (1/2)</a:t>
            </a:r>
            <a:endParaRPr lang="zh-CN" altLang="en-US" dirty="0"/>
          </a:p>
        </p:txBody>
      </p:sp>
      <p:sp>
        <p:nvSpPr>
          <p:cNvPr id="3" name="内容占位符 2">
            <a:extLst>
              <a:ext uri="{FF2B5EF4-FFF2-40B4-BE49-F238E27FC236}">
                <a16:creationId xmlns:a16="http://schemas.microsoft.com/office/drawing/2014/main" id="{D8B2A184-FB7D-4EF1-9235-21359FD45169}"/>
              </a:ext>
            </a:extLst>
          </p:cNvPr>
          <p:cNvSpPr>
            <a:spLocks noGrp="1"/>
          </p:cNvSpPr>
          <p:nvPr>
            <p:ph idx="1"/>
          </p:nvPr>
        </p:nvSpPr>
        <p:spPr/>
        <p:txBody>
          <a:bodyPr/>
          <a:lstStyle/>
          <a:p>
            <a:pPr>
              <a:lnSpc>
                <a:spcPct val="90000"/>
              </a:lnSpc>
            </a:pPr>
            <a:r>
              <a:rPr lang="zh-CN" altLang="en-US" dirty="0"/>
              <a:t>核心思想</a:t>
            </a:r>
            <a:endParaRPr lang="en-US" altLang="zh-CN" dirty="0"/>
          </a:p>
          <a:p>
            <a:pPr lvl="1">
              <a:lnSpc>
                <a:spcPct val="90000"/>
              </a:lnSpc>
            </a:pPr>
            <a:r>
              <a:rPr lang="zh-CN" altLang="en-US" dirty="0"/>
              <a:t>利用卫星网络拓扑的</a:t>
            </a:r>
            <a:r>
              <a:rPr lang="zh-CN" altLang="en-US" b="1" dirty="0">
                <a:solidFill>
                  <a:srgbClr val="FF0000"/>
                </a:solidFill>
              </a:rPr>
              <a:t>可预测性</a:t>
            </a:r>
            <a:endParaRPr lang="en-US" altLang="zh-CN" dirty="0"/>
          </a:p>
          <a:p>
            <a:pPr lvl="2">
              <a:lnSpc>
                <a:spcPct val="90000"/>
              </a:lnSpc>
            </a:pPr>
            <a:r>
              <a:rPr lang="zh-CN" altLang="en-US" dirty="0"/>
              <a:t>所有卫星定时计算其他卫星的位置，得到当前时刻拓扑并更新</a:t>
            </a:r>
            <a:r>
              <a:rPr lang="en-US" altLang="zh-CN" dirty="0"/>
              <a:t>LSDB</a:t>
            </a:r>
          </a:p>
          <a:p>
            <a:pPr lvl="3">
              <a:lnSpc>
                <a:spcPct val="90000"/>
              </a:lnSpc>
            </a:pPr>
            <a:r>
              <a:rPr lang="zh-CN" altLang="en-US" dirty="0"/>
              <a:t>可判断当前哪些卫星在极区，因此无需洪泛卫星进出极区的</a:t>
            </a:r>
            <a:r>
              <a:rPr lang="en-US" altLang="zh-CN" dirty="0"/>
              <a:t>LSA</a:t>
            </a:r>
          </a:p>
          <a:p>
            <a:pPr lvl="3">
              <a:lnSpc>
                <a:spcPct val="90000"/>
              </a:lnSpc>
            </a:pPr>
            <a:r>
              <a:rPr lang="zh-CN" altLang="en-US" dirty="0"/>
              <a:t>此时得到的拓扑未考虑突发性故障</a:t>
            </a:r>
            <a:endParaRPr lang="en-US" altLang="zh-CN" dirty="0"/>
          </a:p>
          <a:p>
            <a:pPr lvl="2">
              <a:lnSpc>
                <a:spcPct val="90000"/>
              </a:lnSpc>
            </a:pPr>
            <a:r>
              <a:rPr lang="zh-CN" altLang="en-US" dirty="0"/>
              <a:t>当发生链路故障时才洪泛</a:t>
            </a:r>
            <a:r>
              <a:rPr lang="en-US" altLang="zh-CN" dirty="0"/>
              <a:t>LSA</a:t>
            </a:r>
            <a:r>
              <a:rPr lang="zh-CN" altLang="en-US" dirty="0"/>
              <a:t>并重新计算路由</a:t>
            </a:r>
            <a:endParaRPr lang="en-US" altLang="zh-CN" dirty="0"/>
          </a:p>
          <a:p>
            <a:pPr>
              <a:lnSpc>
                <a:spcPct val="90000"/>
              </a:lnSpc>
            </a:pPr>
            <a:r>
              <a:rPr lang="zh-CN" altLang="en-US" dirty="0"/>
              <a:t>拓扑计算方法：根据</a:t>
            </a:r>
            <a:r>
              <a:rPr lang="zh-CN" altLang="en-US" b="1" dirty="0"/>
              <a:t>自身位置</a:t>
            </a:r>
            <a:r>
              <a:rPr lang="zh-CN" altLang="en-US" dirty="0"/>
              <a:t>与</a:t>
            </a:r>
            <a:r>
              <a:rPr lang="zh-CN" altLang="en-US" b="1" dirty="0"/>
              <a:t>轨道参数</a:t>
            </a:r>
            <a:endParaRPr lang="en-US" altLang="zh-CN" dirty="0"/>
          </a:p>
          <a:p>
            <a:pPr lvl="1">
              <a:lnSpc>
                <a:spcPct val="70000"/>
              </a:lnSpc>
            </a:pPr>
            <a:endParaRPr lang="en-US" altLang="zh-CN" dirty="0"/>
          </a:p>
          <a:p>
            <a:pPr lvl="2"/>
            <a:endParaRPr lang="zh-CN" altLang="en-US" dirty="0"/>
          </a:p>
        </p:txBody>
      </p:sp>
      <p:sp>
        <p:nvSpPr>
          <p:cNvPr id="4" name="灯片编号占位符 3">
            <a:extLst>
              <a:ext uri="{FF2B5EF4-FFF2-40B4-BE49-F238E27FC236}">
                <a16:creationId xmlns:a16="http://schemas.microsoft.com/office/drawing/2014/main" id="{ED465B71-0349-4EED-A536-95BB79A3AC3D}"/>
              </a:ext>
            </a:extLst>
          </p:cNvPr>
          <p:cNvSpPr>
            <a:spLocks noGrp="1"/>
          </p:cNvSpPr>
          <p:nvPr>
            <p:ph type="sldNum" sz="quarter" idx="12"/>
          </p:nvPr>
        </p:nvSpPr>
        <p:spPr/>
        <p:txBody>
          <a:bodyPr/>
          <a:lstStyle/>
          <a:p>
            <a:fld id="{0A699C53-0D35-476E-B857-40C860CE2876}" type="slidenum">
              <a:rPr lang="zh-CN" altLang="en-US" smtClean="0"/>
              <a:t>6</a:t>
            </a:fld>
            <a:endParaRPr lang="zh-CN" altLang="en-US" dirty="0"/>
          </a:p>
        </p:txBody>
      </p:sp>
      <p:pic>
        <p:nvPicPr>
          <p:cNvPr id="56" name="图片 55">
            <a:extLst>
              <a:ext uri="{FF2B5EF4-FFF2-40B4-BE49-F238E27FC236}">
                <a16:creationId xmlns:a16="http://schemas.microsoft.com/office/drawing/2014/main" id="{DD966E46-B37A-45DC-96E3-8FA4C7EC27AF}"/>
              </a:ext>
            </a:extLst>
          </p:cNvPr>
          <p:cNvPicPr>
            <a:picLocks noChangeAspect="1"/>
          </p:cNvPicPr>
          <p:nvPr/>
        </p:nvPicPr>
        <p:blipFill>
          <a:blip r:embed="rId3"/>
          <a:stretch>
            <a:fillRect/>
          </a:stretch>
        </p:blipFill>
        <p:spPr>
          <a:xfrm>
            <a:off x="1231200" y="3994568"/>
            <a:ext cx="681003" cy="681003"/>
          </a:xfrm>
          <a:prstGeom prst="rect">
            <a:avLst/>
          </a:prstGeom>
        </p:spPr>
      </p:pic>
      <p:pic>
        <p:nvPicPr>
          <p:cNvPr id="57" name="图片 56">
            <a:extLst>
              <a:ext uri="{FF2B5EF4-FFF2-40B4-BE49-F238E27FC236}">
                <a16:creationId xmlns:a16="http://schemas.microsoft.com/office/drawing/2014/main" id="{D7D0AE78-76AA-43CD-9628-5C4B9A6D1EAC}"/>
              </a:ext>
            </a:extLst>
          </p:cNvPr>
          <p:cNvPicPr>
            <a:picLocks noChangeAspect="1"/>
          </p:cNvPicPr>
          <p:nvPr/>
        </p:nvPicPr>
        <p:blipFill>
          <a:blip r:embed="rId3"/>
          <a:stretch>
            <a:fillRect/>
          </a:stretch>
        </p:blipFill>
        <p:spPr>
          <a:xfrm>
            <a:off x="2432977" y="4589948"/>
            <a:ext cx="681003" cy="681003"/>
          </a:xfrm>
          <a:prstGeom prst="rect">
            <a:avLst/>
          </a:prstGeom>
        </p:spPr>
      </p:pic>
      <p:pic>
        <p:nvPicPr>
          <p:cNvPr id="58" name="图片 57">
            <a:extLst>
              <a:ext uri="{FF2B5EF4-FFF2-40B4-BE49-F238E27FC236}">
                <a16:creationId xmlns:a16="http://schemas.microsoft.com/office/drawing/2014/main" id="{E866415D-B18D-44D7-A07E-F94846063960}"/>
              </a:ext>
            </a:extLst>
          </p:cNvPr>
          <p:cNvPicPr>
            <a:picLocks noChangeAspect="1"/>
          </p:cNvPicPr>
          <p:nvPr/>
        </p:nvPicPr>
        <p:blipFill>
          <a:blip r:embed="rId3"/>
          <a:stretch>
            <a:fillRect/>
          </a:stretch>
        </p:blipFill>
        <p:spPr>
          <a:xfrm>
            <a:off x="3626058" y="3994567"/>
            <a:ext cx="681003" cy="681003"/>
          </a:xfrm>
          <a:prstGeom prst="rect">
            <a:avLst/>
          </a:prstGeom>
        </p:spPr>
      </p:pic>
      <p:pic>
        <p:nvPicPr>
          <p:cNvPr id="59" name="图片 58">
            <a:extLst>
              <a:ext uri="{FF2B5EF4-FFF2-40B4-BE49-F238E27FC236}">
                <a16:creationId xmlns:a16="http://schemas.microsoft.com/office/drawing/2014/main" id="{2AE8CC96-72E1-4693-BB98-5B3EB5A0A8E4}"/>
              </a:ext>
            </a:extLst>
          </p:cNvPr>
          <p:cNvPicPr>
            <a:picLocks noChangeAspect="1"/>
          </p:cNvPicPr>
          <p:nvPr/>
        </p:nvPicPr>
        <p:blipFill>
          <a:blip r:embed="rId3"/>
          <a:stretch>
            <a:fillRect/>
          </a:stretch>
        </p:blipFill>
        <p:spPr>
          <a:xfrm>
            <a:off x="4823487" y="4587264"/>
            <a:ext cx="681003" cy="681003"/>
          </a:xfrm>
          <a:prstGeom prst="rect">
            <a:avLst/>
          </a:prstGeom>
        </p:spPr>
      </p:pic>
      <p:cxnSp>
        <p:nvCxnSpPr>
          <p:cNvPr id="61" name="直接连接符 60">
            <a:extLst>
              <a:ext uri="{FF2B5EF4-FFF2-40B4-BE49-F238E27FC236}">
                <a16:creationId xmlns:a16="http://schemas.microsoft.com/office/drawing/2014/main" id="{5FBB1387-1E72-44CE-9C99-E74EC0AFC996}"/>
              </a:ext>
            </a:extLst>
          </p:cNvPr>
          <p:cNvCxnSpPr>
            <a:cxnSpLocks/>
            <a:stCxn id="56" idx="0"/>
          </p:cNvCxnSpPr>
          <p:nvPr/>
        </p:nvCxnSpPr>
        <p:spPr>
          <a:xfrm flipV="1">
            <a:off x="1571702" y="3601039"/>
            <a:ext cx="5547" cy="393529"/>
          </a:xfrm>
          <a:prstGeom prst="line">
            <a:avLst/>
          </a:prstGeom>
          <a:noFill/>
          <a:ln w="6350" cap="flat" cmpd="sng" algn="ctr">
            <a:solidFill>
              <a:srgbClr val="4472C4"/>
            </a:solidFill>
            <a:prstDash val="lgDash"/>
            <a:miter lim="800000"/>
          </a:ln>
          <a:effectLst/>
        </p:spPr>
      </p:cxnSp>
      <p:cxnSp>
        <p:nvCxnSpPr>
          <p:cNvPr id="62" name="直接连接符 61">
            <a:extLst>
              <a:ext uri="{FF2B5EF4-FFF2-40B4-BE49-F238E27FC236}">
                <a16:creationId xmlns:a16="http://schemas.microsoft.com/office/drawing/2014/main" id="{1CAC442A-C7C9-43B5-8A9A-D81282180B39}"/>
              </a:ext>
            </a:extLst>
          </p:cNvPr>
          <p:cNvCxnSpPr>
            <a:cxnSpLocks/>
            <a:stCxn id="56" idx="2"/>
            <a:endCxn id="100" idx="0"/>
          </p:cNvCxnSpPr>
          <p:nvPr/>
        </p:nvCxnSpPr>
        <p:spPr>
          <a:xfrm>
            <a:off x="1571702" y="4675571"/>
            <a:ext cx="5547" cy="776030"/>
          </a:xfrm>
          <a:prstGeom prst="line">
            <a:avLst/>
          </a:prstGeom>
          <a:noFill/>
          <a:ln w="6350" cap="flat" cmpd="sng" algn="ctr">
            <a:solidFill>
              <a:srgbClr val="4472C4"/>
            </a:solidFill>
            <a:prstDash val="lgDash"/>
            <a:miter lim="800000"/>
          </a:ln>
          <a:effectLst/>
        </p:spPr>
      </p:cxnSp>
      <p:cxnSp>
        <p:nvCxnSpPr>
          <p:cNvPr id="63" name="直接连接符 62">
            <a:extLst>
              <a:ext uri="{FF2B5EF4-FFF2-40B4-BE49-F238E27FC236}">
                <a16:creationId xmlns:a16="http://schemas.microsoft.com/office/drawing/2014/main" id="{619AAF15-42E2-4BA5-8BDC-E105A66660DB}"/>
              </a:ext>
            </a:extLst>
          </p:cNvPr>
          <p:cNvCxnSpPr>
            <a:cxnSpLocks/>
            <a:stCxn id="57" idx="0"/>
          </p:cNvCxnSpPr>
          <p:nvPr/>
        </p:nvCxnSpPr>
        <p:spPr>
          <a:xfrm flipV="1">
            <a:off x="2773479" y="3644141"/>
            <a:ext cx="0" cy="945807"/>
          </a:xfrm>
          <a:prstGeom prst="line">
            <a:avLst/>
          </a:prstGeom>
          <a:noFill/>
          <a:ln w="6350" cap="flat" cmpd="sng" algn="ctr">
            <a:solidFill>
              <a:srgbClr val="4472C4"/>
            </a:solidFill>
            <a:prstDash val="lgDash"/>
            <a:miter lim="800000"/>
          </a:ln>
          <a:effectLst/>
        </p:spPr>
      </p:cxnSp>
      <p:cxnSp>
        <p:nvCxnSpPr>
          <p:cNvPr id="66" name="直接连接符 65">
            <a:extLst>
              <a:ext uri="{FF2B5EF4-FFF2-40B4-BE49-F238E27FC236}">
                <a16:creationId xmlns:a16="http://schemas.microsoft.com/office/drawing/2014/main" id="{C95B6ED2-663A-4F77-A917-FC00B729F677}"/>
              </a:ext>
            </a:extLst>
          </p:cNvPr>
          <p:cNvCxnSpPr>
            <a:cxnSpLocks/>
            <a:stCxn id="57" idx="2"/>
          </p:cNvCxnSpPr>
          <p:nvPr/>
        </p:nvCxnSpPr>
        <p:spPr>
          <a:xfrm>
            <a:off x="2773479" y="5270951"/>
            <a:ext cx="11041" cy="1305585"/>
          </a:xfrm>
          <a:prstGeom prst="line">
            <a:avLst/>
          </a:prstGeom>
          <a:noFill/>
          <a:ln w="6350" cap="flat" cmpd="sng" algn="ctr">
            <a:solidFill>
              <a:srgbClr val="4472C4"/>
            </a:solidFill>
            <a:prstDash val="lgDash"/>
            <a:miter lim="800000"/>
          </a:ln>
          <a:effectLst/>
        </p:spPr>
      </p:cxnSp>
      <p:cxnSp>
        <p:nvCxnSpPr>
          <p:cNvPr id="74" name="直接连接符 73">
            <a:extLst>
              <a:ext uri="{FF2B5EF4-FFF2-40B4-BE49-F238E27FC236}">
                <a16:creationId xmlns:a16="http://schemas.microsoft.com/office/drawing/2014/main" id="{C720DD59-DA0F-4908-9998-6802B275325A}"/>
              </a:ext>
            </a:extLst>
          </p:cNvPr>
          <p:cNvCxnSpPr>
            <a:cxnSpLocks/>
            <a:endCxn id="58" idx="0"/>
          </p:cNvCxnSpPr>
          <p:nvPr/>
        </p:nvCxnSpPr>
        <p:spPr>
          <a:xfrm>
            <a:off x="3963829" y="3672585"/>
            <a:ext cx="2731" cy="321982"/>
          </a:xfrm>
          <a:prstGeom prst="line">
            <a:avLst/>
          </a:prstGeom>
          <a:noFill/>
          <a:ln w="6350" cap="flat" cmpd="sng" algn="ctr">
            <a:solidFill>
              <a:srgbClr val="4472C4"/>
            </a:solidFill>
            <a:prstDash val="lgDash"/>
            <a:miter lim="800000"/>
          </a:ln>
          <a:effectLst/>
        </p:spPr>
      </p:cxnSp>
      <p:cxnSp>
        <p:nvCxnSpPr>
          <p:cNvPr id="75" name="直接连接符 74">
            <a:extLst>
              <a:ext uri="{FF2B5EF4-FFF2-40B4-BE49-F238E27FC236}">
                <a16:creationId xmlns:a16="http://schemas.microsoft.com/office/drawing/2014/main" id="{0A1634D7-2575-4A7B-B8D0-922E35DB6BB6}"/>
              </a:ext>
            </a:extLst>
          </p:cNvPr>
          <p:cNvCxnSpPr>
            <a:cxnSpLocks/>
          </p:cNvCxnSpPr>
          <p:nvPr/>
        </p:nvCxnSpPr>
        <p:spPr>
          <a:xfrm flipV="1">
            <a:off x="3966559" y="4693781"/>
            <a:ext cx="0" cy="873066"/>
          </a:xfrm>
          <a:prstGeom prst="line">
            <a:avLst/>
          </a:prstGeom>
          <a:noFill/>
          <a:ln w="6350" cap="flat" cmpd="sng" algn="ctr">
            <a:solidFill>
              <a:srgbClr val="4472C4"/>
            </a:solidFill>
            <a:prstDash val="lgDash"/>
            <a:miter lim="800000"/>
          </a:ln>
          <a:effectLst/>
        </p:spPr>
      </p:cxnSp>
      <p:cxnSp>
        <p:nvCxnSpPr>
          <p:cNvPr id="76" name="直接连接符 75">
            <a:extLst>
              <a:ext uri="{FF2B5EF4-FFF2-40B4-BE49-F238E27FC236}">
                <a16:creationId xmlns:a16="http://schemas.microsoft.com/office/drawing/2014/main" id="{E884A35C-1630-4975-AC73-B21D19D7CA8C}"/>
              </a:ext>
            </a:extLst>
          </p:cNvPr>
          <p:cNvCxnSpPr>
            <a:cxnSpLocks/>
            <a:stCxn id="59" idx="0"/>
          </p:cNvCxnSpPr>
          <p:nvPr/>
        </p:nvCxnSpPr>
        <p:spPr>
          <a:xfrm flipH="1" flipV="1">
            <a:off x="5147653" y="3708379"/>
            <a:ext cx="16336" cy="878885"/>
          </a:xfrm>
          <a:prstGeom prst="line">
            <a:avLst/>
          </a:prstGeom>
          <a:noFill/>
          <a:ln w="6350" cap="flat" cmpd="sng" algn="ctr">
            <a:solidFill>
              <a:srgbClr val="4472C4"/>
            </a:solidFill>
            <a:prstDash val="lgDash"/>
            <a:miter lim="800000"/>
          </a:ln>
          <a:effectLst/>
        </p:spPr>
      </p:cxnSp>
      <p:cxnSp>
        <p:nvCxnSpPr>
          <p:cNvPr id="77" name="直接连接符 76">
            <a:extLst>
              <a:ext uri="{FF2B5EF4-FFF2-40B4-BE49-F238E27FC236}">
                <a16:creationId xmlns:a16="http://schemas.microsoft.com/office/drawing/2014/main" id="{C10FFA01-178E-4CED-8CF2-D31C0F20A8B8}"/>
              </a:ext>
            </a:extLst>
          </p:cNvPr>
          <p:cNvCxnSpPr>
            <a:cxnSpLocks/>
          </p:cNvCxnSpPr>
          <p:nvPr/>
        </p:nvCxnSpPr>
        <p:spPr>
          <a:xfrm>
            <a:off x="5163988" y="5206580"/>
            <a:ext cx="7993" cy="1372139"/>
          </a:xfrm>
          <a:prstGeom prst="line">
            <a:avLst/>
          </a:prstGeom>
          <a:noFill/>
          <a:ln w="6350" cap="flat" cmpd="sng" algn="ctr">
            <a:solidFill>
              <a:srgbClr val="4472C4"/>
            </a:solidFill>
            <a:prstDash val="lgDash"/>
            <a:miter lim="800000"/>
          </a:ln>
          <a:effectLst/>
        </p:spPr>
      </p:cxnSp>
      <p:sp>
        <p:nvSpPr>
          <p:cNvPr id="78" name="文本框 77">
            <a:extLst>
              <a:ext uri="{FF2B5EF4-FFF2-40B4-BE49-F238E27FC236}">
                <a16:creationId xmlns:a16="http://schemas.microsoft.com/office/drawing/2014/main" id="{D40AA868-717B-41B2-A0D3-7FE4DC01AC34}"/>
              </a:ext>
            </a:extLst>
          </p:cNvPr>
          <p:cNvSpPr txBox="1"/>
          <p:nvPr/>
        </p:nvSpPr>
        <p:spPr>
          <a:xfrm>
            <a:off x="3172981" y="4063004"/>
            <a:ext cx="741717" cy="369332"/>
          </a:xfrm>
          <a:prstGeom prst="rect">
            <a:avLst/>
          </a:prstGeom>
          <a:noFill/>
        </p:spPr>
        <p:txBody>
          <a:bodyPr wrap="square" rtlCol="0">
            <a:spAutoFit/>
          </a:bodyPr>
          <a:lstStyle/>
          <a:p>
            <a:pPr algn="ctr" defTabSz="457200"/>
            <a:r>
              <a:rPr lang="en-US" altLang="zh-CN" dirty="0">
                <a:solidFill>
                  <a:prstClr val="black"/>
                </a:solidFill>
                <a:latin typeface="Calibri" panose="020F0502020204030204"/>
                <a:ea typeface="等线" panose="02010600030101010101" pitchFamily="2" charset="-122"/>
              </a:rPr>
              <a:t>S(x, y)</a:t>
            </a:r>
            <a:endParaRPr lang="zh-CN" altLang="en-US" dirty="0">
              <a:solidFill>
                <a:prstClr val="black"/>
              </a:solidFill>
              <a:latin typeface="Calibri" panose="020F0502020204030204"/>
              <a:ea typeface="等线" panose="02010600030101010101" pitchFamily="2" charset="-122"/>
            </a:endParaRPr>
          </a:p>
        </p:txBody>
      </p:sp>
      <p:sp>
        <p:nvSpPr>
          <p:cNvPr id="79" name="文本框 78">
            <a:extLst>
              <a:ext uri="{FF2B5EF4-FFF2-40B4-BE49-F238E27FC236}">
                <a16:creationId xmlns:a16="http://schemas.microsoft.com/office/drawing/2014/main" id="{0D41571D-F71A-4F5B-8C6C-5DA93AE36508}"/>
              </a:ext>
            </a:extLst>
          </p:cNvPr>
          <p:cNvSpPr txBox="1"/>
          <p:nvPr/>
        </p:nvSpPr>
        <p:spPr>
          <a:xfrm>
            <a:off x="5163986" y="4513594"/>
            <a:ext cx="1064930" cy="369332"/>
          </a:xfrm>
          <a:prstGeom prst="rect">
            <a:avLst/>
          </a:prstGeom>
          <a:noFill/>
        </p:spPr>
        <p:txBody>
          <a:bodyPr wrap="square" rtlCol="0">
            <a:spAutoFit/>
          </a:bodyPr>
          <a:lstStyle/>
          <a:p>
            <a:pPr algn="ctr" defTabSz="457200"/>
            <a:r>
              <a:rPr lang="en-US" altLang="zh-CN" dirty="0">
                <a:solidFill>
                  <a:prstClr val="black"/>
                </a:solidFill>
                <a:latin typeface="Calibri" panose="020F0502020204030204"/>
                <a:ea typeface="等线" panose="02010600030101010101" pitchFamily="2" charset="-122"/>
              </a:rPr>
              <a:t>S(x+1, y)</a:t>
            </a:r>
            <a:endParaRPr lang="zh-CN" altLang="en-US" dirty="0">
              <a:solidFill>
                <a:prstClr val="black"/>
              </a:solidFill>
              <a:latin typeface="Calibri" panose="020F0502020204030204"/>
              <a:ea typeface="等线" panose="02010600030101010101" pitchFamily="2" charset="-122"/>
            </a:endParaRPr>
          </a:p>
        </p:txBody>
      </p:sp>
      <p:sp>
        <p:nvSpPr>
          <p:cNvPr id="80" name="文本框 79">
            <a:extLst>
              <a:ext uri="{FF2B5EF4-FFF2-40B4-BE49-F238E27FC236}">
                <a16:creationId xmlns:a16="http://schemas.microsoft.com/office/drawing/2014/main" id="{4F6A20D0-72A8-43F8-9676-5E48C0DDA884}"/>
              </a:ext>
            </a:extLst>
          </p:cNvPr>
          <p:cNvSpPr txBox="1"/>
          <p:nvPr/>
        </p:nvSpPr>
        <p:spPr>
          <a:xfrm>
            <a:off x="2662484" y="5071235"/>
            <a:ext cx="1064930" cy="369332"/>
          </a:xfrm>
          <a:prstGeom prst="rect">
            <a:avLst/>
          </a:prstGeom>
          <a:noFill/>
        </p:spPr>
        <p:txBody>
          <a:bodyPr wrap="square" rtlCol="0">
            <a:spAutoFit/>
          </a:bodyPr>
          <a:lstStyle/>
          <a:p>
            <a:pPr algn="ctr" defTabSz="457200"/>
            <a:r>
              <a:rPr lang="en-US" altLang="zh-CN" dirty="0">
                <a:solidFill>
                  <a:prstClr val="black"/>
                </a:solidFill>
                <a:latin typeface="Calibri" panose="020F0502020204030204"/>
                <a:ea typeface="等线" panose="02010600030101010101" pitchFamily="2" charset="-122"/>
              </a:rPr>
              <a:t>S(x-1, y)</a:t>
            </a:r>
            <a:endParaRPr lang="zh-CN" altLang="en-US" dirty="0">
              <a:solidFill>
                <a:prstClr val="black"/>
              </a:solidFill>
              <a:latin typeface="Calibri" panose="020F0502020204030204"/>
              <a:ea typeface="等线" panose="02010600030101010101" pitchFamily="2" charset="-122"/>
            </a:endParaRPr>
          </a:p>
        </p:txBody>
      </p:sp>
      <p:sp>
        <p:nvSpPr>
          <p:cNvPr id="81" name="文本框 80">
            <a:extLst>
              <a:ext uri="{FF2B5EF4-FFF2-40B4-BE49-F238E27FC236}">
                <a16:creationId xmlns:a16="http://schemas.microsoft.com/office/drawing/2014/main" id="{C8440108-694D-4598-A558-CB70959C6534}"/>
              </a:ext>
            </a:extLst>
          </p:cNvPr>
          <p:cNvSpPr txBox="1"/>
          <p:nvPr/>
        </p:nvSpPr>
        <p:spPr>
          <a:xfrm>
            <a:off x="1502905" y="3958005"/>
            <a:ext cx="1064930" cy="369332"/>
          </a:xfrm>
          <a:prstGeom prst="rect">
            <a:avLst/>
          </a:prstGeom>
          <a:noFill/>
        </p:spPr>
        <p:txBody>
          <a:bodyPr wrap="square" rtlCol="0">
            <a:spAutoFit/>
          </a:bodyPr>
          <a:lstStyle/>
          <a:p>
            <a:pPr algn="ctr" defTabSz="457200"/>
            <a:r>
              <a:rPr lang="en-US" altLang="zh-CN" dirty="0">
                <a:solidFill>
                  <a:prstClr val="black"/>
                </a:solidFill>
                <a:latin typeface="Calibri" panose="020F0502020204030204"/>
                <a:ea typeface="等线" panose="02010600030101010101" pitchFamily="2" charset="-122"/>
              </a:rPr>
              <a:t>S(x-2, y)</a:t>
            </a:r>
            <a:endParaRPr lang="zh-CN" altLang="en-US" dirty="0">
              <a:solidFill>
                <a:prstClr val="black"/>
              </a:solidFill>
              <a:latin typeface="Calibri" panose="020F0502020204030204"/>
              <a:ea typeface="等线" panose="02010600030101010101" pitchFamily="2" charset="-122"/>
            </a:endParaRPr>
          </a:p>
        </p:txBody>
      </p:sp>
      <p:cxnSp>
        <p:nvCxnSpPr>
          <p:cNvPr id="82" name="直接箭头连接符 81">
            <a:extLst>
              <a:ext uri="{FF2B5EF4-FFF2-40B4-BE49-F238E27FC236}">
                <a16:creationId xmlns:a16="http://schemas.microsoft.com/office/drawing/2014/main" id="{CD60BBD0-39AE-454E-9F64-DB00A88476FD}"/>
              </a:ext>
            </a:extLst>
          </p:cNvPr>
          <p:cNvCxnSpPr/>
          <p:nvPr/>
        </p:nvCxnSpPr>
        <p:spPr>
          <a:xfrm>
            <a:off x="3950271" y="3773667"/>
            <a:ext cx="1197427" cy="0"/>
          </a:xfrm>
          <a:prstGeom prst="straightConnector1">
            <a:avLst/>
          </a:prstGeom>
          <a:noFill/>
          <a:ln w="6350" cap="flat" cmpd="sng" algn="ctr">
            <a:solidFill>
              <a:srgbClr val="4472C4"/>
            </a:solidFill>
            <a:prstDash val="solid"/>
            <a:miter lim="800000"/>
            <a:headEnd type="triangle"/>
            <a:tailEnd type="triangle"/>
          </a:ln>
          <a:effectLst/>
        </p:spPr>
      </p:cxnSp>
      <p:sp>
        <p:nvSpPr>
          <p:cNvPr id="83" name="文本框 82">
            <a:extLst>
              <a:ext uri="{FF2B5EF4-FFF2-40B4-BE49-F238E27FC236}">
                <a16:creationId xmlns:a16="http://schemas.microsoft.com/office/drawing/2014/main" id="{9313F38D-F9AC-4723-A881-C679E456DB9A}"/>
              </a:ext>
            </a:extLst>
          </p:cNvPr>
          <p:cNvSpPr txBox="1"/>
          <p:nvPr/>
        </p:nvSpPr>
        <p:spPr>
          <a:xfrm>
            <a:off x="4372266" y="3487919"/>
            <a:ext cx="399468" cy="369332"/>
          </a:xfrm>
          <a:prstGeom prst="rect">
            <a:avLst/>
          </a:prstGeom>
          <a:noFill/>
        </p:spPr>
        <p:txBody>
          <a:bodyPr wrap="none" rtlCol="0">
            <a:spAutoFit/>
          </a:bodyPr>
          <a:lstStyle/>
          <a:p>
            <a:pPr defTabSz="457200"/>
            <a:r>
              <a:rPr lang="en-US" altLang="zh-CN" dirty="0">
                <a:solidFill>
                  <a:prstClr val="black"/>
                </a:solidFill>
                <a:latin typeface="Calibri" panose="020F0502020204030204"/>
                <a:ea typeface="等线" panose="02010600030101010101" pitchFamily="2" charset="-122"/>
              </a:rPr>
              <a:t>c2</a:t>
            </a:r>
            <a:endParaRPr lang="zh-CN" altLang="en-US" dirty="0">
              <a:solidFill>
                <a:prstClr val="black"/>
              </a:solidFill>
              <a:latin typeface="Calibri" panose="020F0502020204030204"/>
              <a:ea typeface="等线" panose="02010600030101010101" pitchFamily="2" charset="-122"/>
            </a:endParaRPr>
          </a:p>
        </p:txBody>
      </p:sp>
      <p:cxnSp>
        <p:nvCxnSpPr>
          <p:cNvPr id="84" name="直接连接符 83">
            <a:extLst>
              <a:ext uri="{FF2B5EF4-FFF2-40B4-BE49-F238E27FC236}">
                <a16:creationId xmlns:a16="http://schemas.microsoft.com/office/drawing/2014/main" id="{E1200474-031F-4A88-8AD4-1F9017CF4C6B}"/>
              </a:ext>
            </a:extLst>
          </p:cNvPr>
          <p:cNvCxnSpPr>
            <a:cxnSpLocks/>
            <a:stCxn id="56" idx="1"/>
          </p:cNvCxnSpPr>
          <p:nvPr/>
        </p:nvCxnSpPr>
        <p:spPr>
          <a:xfrm flipH="1" flipV="1">
            <a:off x="883059" y="4335068"/>
            <a:ext cx="348141" cy="2"/>
          </a:xfrm>
          <a:prstGeom prst="line">
            <a:avLst/>
          </a:prstGeom>
          <a:noFill/>
          <a:ln w="6350" cap="flat" cmpd="sng" algn="ctr">
            <a:solidFill>
              <a:srgbClr val="70AD47"/>
            </a:solidFill>
            <a:prstDash val="dash"/>
            <a:miter lim="800000"/>
          </a:ln>
          <a:effectLst/>
        </p:spPr>
      </p:cxnSp>
      <p:cxnSp>
        <p:nvCxnSpPr>
          <p:cNvPr id="85" name="直接连接符 84">
            <a:extLst>
              <a:ext uri="{FF2B5EF4-FFF2-40B4-BE49-F238E27FC236}">
                <a16:creationId xmlns:a16="http://schemas.microsoft.com/office/drawing/2014/main" id="{A0814BCD-41E5-4662-8682-E4BE47B942AB}"/>
              </a:ext>
            </a:extLst>
          </p:cNvPr>
          <p:cNvCxnSpPr>
            <a:cxnSpLocks/>
            <a:stCxn id="57" idx="1"/>
          </p:cNvCxnSpPr>
          <p:nvPr/>
        </p:nvCxnSpPr>
        <p:spPr>
          <a:xfrm flipH="1" flipV="1">
            <a:off x="887407" y="4930449"/>
            <a:ext cx="1545570" cy="1"/>
          </a:xfrm>
          <a:prstGeom prst="line">
            <a:avLst/>
          </a:prstGeom>
          <a:noFill/>
          <a:ln w="6350" cap="flat" cmpd="sng" algn="ctr">
            <a:solidFill>
              <a:srgbClr val="70AD47"/>
            </a:solidFill>
            <a:prstDash val="dash"/>
            <a:miter lim="800000"/>
          </a:ln>
          <a:effectLst/>
        </p:spPr>
      </p:cxnSp>
      <p:cxnSp>
        <p:nvCxnSpPr>
          <p:cNvPr id="86" name="直接箭头连接符 85">
            <a:extLst>
              <a:ext uri="{FF2B5EF4-FFF2-40B4-BE49-F238E27FC236}">
                <a16:creationId xmlns:a16="http://schemas.microsoft.com/office/drawing/2014/main" id="{A1E56D58-12F4-4D8A-ADE6-1E138F3CAE28}"/>
              </a:ext>
            </a:extLst>
          </p:cNvPr>
          <p:cNvCxnSpPr>
            <a:cxnSpLocks/>
          </p:cNvCxnSpPr>
          <p:nvPr/>
        </p:nvCxnSpPr>
        <p:spPr>
          <a:xfrm>
            <a:off x="1057129" y="4342650"/>
            <a:ext cx="0" cy="587799"/>
          </a:xfrm>
          <a:prstGeom prst="straightConnector1">
            <a:avLst/>
          </a:prstGeom>
          <a:noFill/>
          <a:ln w="6350" cap="flat" cmpd="sng" algn="ctr">
            <a:solidFill>
              <a:srgbClr val="4472C4"/>
            </a:solidFill>
            <a:prstDash val="solid"/>
            <a:miter lim="800000"/>
            <a:headEnd type="triangle"/>
            <a:tailEnd type="triangle"/>
          </a:ln>
          <a:effectLst/>
        </p:spPr>
      </p:cxnSp>
      <p:sp>
        <p:nvSpPr>
          <p:cNvPr id="87" name="文本框 86">
            <a:extLst>
              <a:ext uri="{FF2B5EF4-FFF2-40B4-BE49-F238E27FC236}">
                <a16:creationId xmlns:a16="http://schemas.microsoft.com/office/drawing/2014/main" id="{CFC8246A-1F64-4F35-8431-C8256D738DDD}"/>
              </a:ext>
            </a:extLst>
          </p:cNvPr>
          <p:cNvSpPr txBox="1"/>
          <p:nvPr/>
        </p:nvSpPr>
        <p:spPr>
          <a:xfrm>
            <a:off x="558800" y="4460357"/>
            <a:ext cx="399468" cy="369332"/>
          </a:xfrm>
          <a:prstGeom prst="rect">
            <a:avLst/>
          </a:prstGeom>
          <a:noFill/>
        </p:spPr>
        <p:txBody>
          <a:bodyPr wrap="none" rtlCol="0">
            <a:spAutoFit/>
          </a:bodyPr>
          <a:lstStyle/>
          <a:p>
            <a:pPr defTabSz="457200"/>
            <a:r>
              <a:rPr lang="en-US" altLang="zh-CN" dirty="0">
                <a:solidFill>
                  <a:prstClr val="black"/>
                </a:solidFill>
                <a:latin typeface="Calibri" panose="020F0502020204030204"/>
                <a:ea typeface="等线" panose="02010600030101010101" pitchFamily="2" charset="-122"/>
              </a:rPr>
              <a:t>c1</a:t>
            </a:r>
            <a:endParaRPr lang="zh-CN" altLang="en-US" dirty="0">
              <a:solidFill>
                <a:prstClr val="black"/>
              </a:solidFill>
              <a:latin typeface="Calibri" panose="020F0502020204030204"/>
              <a:ea typeface="等线" panose="02010600030101010101" pitchFamily="2" charset="-122"/>
            </a:endParaRPr>
          </a:p>
        </p:txBody>
      </p:sp>
      <p:pic>
        <p:nvPicPr>
          <p:cNvPr id="88" name="图片 87">
            <a:extLst>
              <a:ext uri="{FF2B5EF4-FFF2-40B4-BE49-F238E27FC236}">
                <a16:creationId xmlns:a16="http://schemas.microsoft.com/office/drawing/2014/main" id="{33CC6DFA-A959-4E63-8CE0-E2B8AB5DC920}"/>
              </a:ext>
            </a:extLst>
          </p:cNvPr>
          <p:cNvPicPr>
            <a:picLocks noChangeAspect="1"/>
          </p:cNvPicPr>
          <p:nvPr/>
        </p:nvPicPr>
        <p:blipFill>
          <a:blip r:embed="rId3"/>
          <a:stretch>
            <a:fillRect/>
          </a:stretch>
        </p:blipFill>
        <p:spPr>
          <a:xfrm>
            <a:off x="3634051" y="5453784"/>
            <a:ext cx="681003" cy="681003"/>
          </a:xfrm>
          <a:prstGeom prst="rect">
            <a:avLst/>
          </a:prstGeom>
        </p:spPr>
      </p:pic>
      <p:cxnSp>
        <p:nvCxnSpPr>
          <p:cNvPr id="89" name="直接连接符 88">
            <a:extLst>
              <a:ext uri="{FF2B5EF4-FFF2-40B4-BE49-F238E27FC236}">
                <a16:creationId xmlns:a16="http://schemas.microsoft.com/office/drawing/2014/main" id="{5F464482-7A3A-453A-A9F4-DEB4F6F3E01F}"/>
              </a:ext>
            </a:extLst>
          </p:cNvPr>
          <p:cNvCxnSpPr>
            <a:cxnSpLocks/>
          </p:cNvCxnSpPr>
          <p:nvPr/>
        </p:nvCxnSpPr>
        <p:spPr>
          <a:xfrm>
            <a:off x="3963829" y="6084131"/>
            <a:ext cx="0" cy="494588"/>
          </a:xfrm>
          <a:prstGeom prst="line">
            <a:avLst/>
          </a:prstGeom>
          <a:noFill/>
          <a:ln w="6350" cap="flat" cmpd="sng" algn="ctr">
            <a:solidFill>
              <a:srgbClr val="4472C4"/>
            </a:solidFill>
            <a:prstDash val="lgDash"/>
            <a:miter lim="800000"/>
          </a:ln>
          <a:effectLst/>
        </p:spPr>
      </p:cxnSp>
      <p:cxnSp>
        <p:nvCxnSpPr>
          <p:cNvPr id="90" name="直接连接符 89">
            <a:extLst>
              <a:ext uri="{FF2B5EF4-FFF2-40B4-BE49-F238E27FC236}">
                <a16:creationId xmlns:a16="http://schemas.microsoft.com/office/drawing/2014/main" id="{48F1CD32-EE7D-4C6E-9D79-35BF15913175}"/>
              </a:ext>
            </a:extLst>
          </p:cNvPr>
          <p:cNvCxnSpPr>
            <a:cxnSpLocks/>
          </p:cNvCxnSpPr>
          <p:nvPr/>
        </p:nvCxnSpPr>
        <p:spPr>
          <a:xfrm>
            <a:off x="4093731" y="4288145"/>
            <a:ext cx="478380" cy="0"/>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7B089AAC-0EB0-4F9D-B371-2BB5652411BF}"/>
              </a:ext>
            </a:extLst>
          </p:cNvPr>
          <p:cNvCxnSpPr>
            <a:cxnSpLocks/>
          </p:cNvCxnSpPr>
          <p:nvPr/>
        </p:nvCxnSpPr>
        <p:spPr>
          <a:xfrm>
            <a:off x="4093731" y="5759542"/>
            <a:ext cx="478380" cy="0"/>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10D87B7E-4D14-46FA-9E64-51BB39593F87}"/>
              </a:ext>
            </a:extLst>
          </p:cNvPr>
          <p:cNvCxnSpPr>
            <a:cxnSpLocks/>
          </p:cNvCxnSpPr>
          <p:nvPr/>
        </p:nvCxnSpPr>
        <p:spPr>
          <a:xfrm>
            <a:off x="4324625" y="4282044"/>
            <a:ext cx="8296" cy="1477498"/>
          </a:xfrm>
          <a:prstGeom prst="straightConnector1">
            <a:avLst/>
          </a:prstGeom>
          <a:noFill/>
          <a:ln w="6350" cap="flat" cmpd="sng" algn="ctr">
            <a:solidFill>
              <a:srgbClr val="4472C4"/>
            </a:solidFill>
            <a:prstDash val="solid"/>
            <a:miter lim="800000"/>
            <a:headEnd type="triangle"/>
            <a:tailEnd type="triangle"/>
          </a:ln>
          <a:effectLst/>
        </p:spPr>
      </p:cxnSp>
      <p:sp>
        <p:nvSpPr>
          <p:cNvPr id="93" name="文本框 92">
            <a:extLst>
              <a:ext uri="{FF2B5EF4-FFF2-40B4-BE49-F238E27FC236}">
                <a16:creationId xmlns:a16="http://schemas.microsoft.com/office/drawing/2014/main" id="{4186D3F3-7180-4E39-A2CA-85566FBA22D6}"/>
              </a:ext>
            </a:extLst>
          </p:cNvPr>
          <p:cNvSpPr txBox="1"/>
          <p:nvPr/>
        </p:nvSpPr>
        <p:spPr>
          <a:xfrm>
            <a:off x="3023710" y="6011485"/>
            <a:ext cx="1070021" cy="369332"/>
          </a:xfrm>
          <a:prstGeom prst="rect">
            <a:avLst/>
          </a:prstGeom>
          <a:noFill/>
        </p:spPr>
        <p:txBody>
          <a:bodyPr wrap="square" rtlCol="0">
            <a:spAutoFit/>
          </a:bodyPr>
          <a:lstStyle/>
          <a:p>
            <a:pPr algn="ctr" defTabSz="457200"/>
            <a:r>
              <a:rPr lang="en-US" altLang="zh-CN" dirty="0">
                <a:solidFill>
                  <a:prstClr val="black"/>
                </a:solidFill>
                <a:latin typeface="Calibri" panose="020F0502020204030204"/>
                <a:ea typeface="等线" panose="02010600030101010101" pitchFamily="2" charset="-122"/>
              </a:rPr>
              <a:t>S(x, y+1)</a:t>
            </a:r>
            <a:endParaRPr lang="zh-CN" altLang="en-US" dirty="0">
              <a:solidFill>
                <a:prstClr val="black"/>
              </a:solidFill>
              <a:latin typeface="Calibri" panose="020F0502020204030204"/>
              <a:ea typeface="等线" panose="02010600030101010101" pitchFamily="2" charset="-122"/>
            </a:endParaRPr>
          </a:p>
        </p:txBody>
      </p:sp>
      <p:sp>
        <p:nvSpPr>
          <p:cNvPr id="94" name="文本框 93">
            <a:extLst>
              <a:ext uri="{FF2B5EF4-FFF2-40B4-BE49-F238E27FC236}">
                <a16:creationId xmlns:a16="http://schemas.microsoft.com/office/drawing/2014/main" id="{E9111901-9E38-46FA-900C-8F3B9EBBBEF6}"/>
              </a:ext>
            </a:extLst>
          </p:cNvPr>
          <p:cNvSpPr txBox="1"/>
          <p:nvPr/>
        </p:nvSpPr>
        <p:spPr>
          <a:xfrm>
            <a:off x="4261420" y="4829689"/>
            <a:ext cx="399468" cy="369332"/>
          </a:xfrm>
          <a:prstGeom prst="rect">
            <a:avLst/>
          </a:prstGeom>
          <a:noFill/>
        </p:spPr>
        <p:txBody>
          <a:bodyPr wrap="none" rtlCol="0">
            <a:spAutoFit/>
          </a:bodyPr>
          <a:lstStyle/>
          <a:p>
            <a:pPr defTabSz="457200"/>
            <a:r>
              <a:rPr lang="en-US" altLang="zh-CN" dirty="0">
                <a:solidFill>
                  <a:prstClr val="black"/>
                </a:solidFill>
                <a:latin typeface="Calibri" panose="020F0502020204030204"/>
                <a:ea typeface="等线" panose="02010600030101010101" pitchFamily="2" charset="-122"/>
              </a:rPr>
              <a:t>c0</a:t>
            </a:r>
            <a:endParaRPr lang="zh-CN" altLang="en-US" dirty="0">
              <a:solidFill>
                <a:prstClr val="black"/>
              </a:solidFill>
              <a:latin typeface="Calibri" panose="020F0502020204030204"/>
              <a:ea typeface="等线" panose="02010600030101010101" pitchFamily="2" charset="-122"/>
            </a:endParaRPr>
          </a:p>
        </p:txBody>
      </p:sp>
      <p:sp>
        <p:nvSpPr>
          <p:cNvPr id="95" name="文本框 94">
            <a:extLst>
              <a:ext uri="{FF2B5EF4-FFF2-40B4-BE49-F238E27FC236}">
                <a16:creationId xmlns:a16="http://schemas.microsoft.com/office/drawing/2014/main" id="{9D7B2416-A40E-4875-8742-2CCBA593B7BF}"/>
              </a:ext>
            </a:extLst>
          </p:cNvPr>
          <p:cNvSpPr txBox="1"/>
          <p:nvPr/>
        </p:nvSpPr>
        <p:spPr>
          <a:xfrm>
            <a:off x="3391098" y="3264171"/>
            <a:ext cx="1070021" cy="369332"/>
          </a:xfrm>
          <a:prstGeom prst="rect">
            <a:avLst/>
          </a:prstGeom>
          <a:noFill/>
        </p:spPr>
        <p:txBody>
          <a:bodyPr wrap="square" rtlCol="0">
            <a:spAutoFit/>
          </a:bodyPr>
          <a:lstStyle/>
          <a:p>
            <a:pPr algn="ctr" defTabSz="457200"/>
            <a:r>
              <a:rPr lang="zh-CN" altLang="en-US" dirty="0">
                <a:solidFill>
                  <a:prstClr val="black"/>
                </a:solidFill>
                <a:latin typeface="Calibri" panose="020F0502020204030204"/>
                <a:ea typeface="等线" panose="02010600030101010101" pitchFamily="2" charset="-122"/>
              </a:rPr>
              <a:t>轨道</a:t>
            </a:r>
            <a:r>
              <a:rPr lang="en-US" altLang="zh-CN" dirty="0">
                <a:solidFill>
                  <a:prstClr val="black"/>
                </a:solidFill>
                <a:latin typeface="Calibri" panose="020F0502020204030204"/>
                <a:ea typeface="等线" panose="02010600030101010101" pitchFamily="2" charset="-122"/>
              </a:rPr>
              <a:t> x</a:t>
            </a:r>
            <a:endParaRPr lang="zh-CN" altLang="en-US" dirty="0">
              <a:solidFill>
                <a:prstClr val="black"/>
              </a:solidFill>
              <a:latin typeface="Calibri" panose="020F0502020204030204"/>
              <a:ea typeface="等线" panose="02010600030101010101" pitchFamily="2" charset="-122"/>
            </a:endParaRPr>
          </a:p>
        </p:txBody>
      </p:sp>
      <p:sp>
        <p:nvSpPr>
          <p:cNvPr id="96" name="文本框 95">
            <a:extLst>
              <a:ext uri="{FF2B5EF4-FFF2-40B4-BE49-F238E27FC236}">
                <a16:creationId xmlns:a16="http://schemas.microsoft.com/office/drawing/2014/main" id="{3EFFF7D8-FA3A-4771-B25F-8E96DCCCC0B6}"/>
              </a:ext>
            </a:extLst>
          </p:cNvPr>
          <p:cNvSpPr txBox="1"/>
          <p:nvPr/>
        </p:nvSpPr>
        <p:spPr>
          <a:xfrm>
            <a:off x="4636970" y="3274809"/>
            <a:ext cx="1070021" cy="369332"/>
          </a:xfrm>
          <a:prstGeom prst="rect">
            <a:avLst/>
          </a:prstGeom>
          <a:noFill/>
        </p:spPr>
        <p:txBody>
          <a:bodyPr wrap="square" rtlCol="0">
            <a:spAutoFit/>
          </a:bodyPr>
          <a:lstStyle/>
          <a:p>
            <a:pPr algn="ctr" defTabSz="457200"/>
            <a:r>
              <a:rPr lang="zh-CN" altLang="en-US" dirty="0">
                <a:solidFill>
                  <a:prstClr val="black"/>
                </a:solidFill>
                <a:latin typeface="Calibri" panose="020F0502020204030204"/>
                <a:ea typeface="等线" panose="02010600030101010101" pitchFamily="2" charset="-122"/>
              </a:rPr>
              <a:t>轨道</a:t>
            </a:r>
            <a:r>
              <a:rPr lang="en-US" altLang="zh-CN" dirty="0">
                <a:solidFill>
                  <a:prstClr val="black"/>
                </a:solidFill>
                <a:latin typeface="Calibri" panose="020F0502020204030204"/>
                <a:ea typeface="等线" panose="02010600030101010101" pitchFamily="2" charset="-122"/>
              </a:rPr>
              <a:t> x+1</a:t>
            </a:r>
            <a:endParaRPr lang="zh-CN" altLang="en-US" dirty="0">
              <a:solidFill>
                <a:prstClr val="black"/>
              </a:solidFill>
              <a:latin typeface="Calibri" panose="020F0502020204030204"/>
              <a:ea typeface="等线" panose="02010600030101010101" pitchFamily="2" charset="-122"/>
            </a:endParaRPr>
          </a:p>
        </p:txBody>
      </p:sp>
      <p:sp>
        <p:nvSpPr>
          <p:cNvPr id="97" name="文本框 96">
            <a:extLst>
              <a:ext uri="{FF2B5EF4-FFF2-40B4-BE49-F238E27FC236}">
                <a16:creationId xmlns:a16="http://schemas.microsoft.com/office/drawing/2014/main" id="{57FF66B1-1C82-4705-AFDD-DC77E0CDE8EF}"/>
              </a:ext>
            </a:extLst>
          </p:cNvPr>
          <p:cNvSpPr txBox="1"/>
          <p:nvPr/>
        </p:nvSpPr>
        <p:spPr>
          <a:xfrm>
            <a:off x="2153557" y="3274809"/>
            <a:ext cx="1070021" cy="369332"/>
          </a:xfrm>
          <a:prstGeom prst="rect">
            <a:avLst/>
          </a:prstGeom>
          <a:noFill/>
        </p:spPr>
        <p:txBody>
          <a:bodyPr wrap="square" rtlCol="0">
            <a:spAutoFit/>
          </a:bodyPr>
          <a:lstStyle/>
          <a:p>
            <a:pPr algn="ctr" defTabSz="457200"/>
            <a:r>
              <a:rPr lang="zh-CN" altLang="en-US" dirty="0">
                <a:solidFill>
                  <a:prstClr val="black"/>
                </a:solidFill>
                <a:latin typeface="Calibri" panose="020F0502020204030204"/>
                <a:ea typeface="等线" panose="02010600030101010101" pitchFamily="2" charset="-122"/>
              </a:rPr>
              <a:t>轨道</a:t>
            </a:r>
            <a:r>
              <a:rPr lang="en-US" altLang="zh-CN" dirty="0">
                <a:solidFill>
                  <a:prstClr val="black"/>
                </a:solidFill>
                <a:latin typeface="Calibri" panose="020F0502020204030204"/>
                <a:ea typeface="等线" panose="02010600030101010101" pitchFamily="2" charset="-122"/>
              </a:rPr>
              <a:t> x-1</a:t>
            </a:r>
            <a:endParaRPr lang="zh-CN" altLang="en-US" dirty="0">
              <a:solidFill>
                <a:prstClr val="black"/>
              </a:solidFill>
              <a:latin typeface="Calibri" panose="020F0502020204030204"/>
              <a:ea typeface="等线" panose="02010600030101010101" pitchFamily="2" charset="-122"/>
            </a:endParaRPr>
          </a:p>
        </p:txBody>
      </p:sp>
      <p:sp>
        <p:nvSpPr>
          <p:cNvPr id="98" name="文本框 97">
            <a:extLst>
              <a:ext uri="{FF2B5EF4-FFF2-40B4-BE49-F238E27FC236}">
                <a16:creationId xmlns:a16="http://schemas.microsoft.com/office/drawing/2014/main" id="{28156BEF-06D2-4F34-9231-8B468E2C1B28}"/>
              </a:ext>
            </a:extLst>
          </p:cNvPr>
          <p:cNvSpPr txBox="1"/>
          <p:nvPr/>
        </p:nvSpPr>
        <p:spPr>
          <a:xfrm>
            <a:off x="937328" y="3278254"/>
            <a:ext cx="1070021" cy="369332"/>
          </a:xfrm>
          <a:prstGeom prst="rect">
            <a:avLst/>
          </a:prstGeom>
          <a:noFill/>
        </p:spPr>
        <p:txBody>
          <a:bodyPr wrap="square" rtlCol="0">
            <a:spAutoFit/>
          </a:bodyPr>
          <a:lstStyle/>
          <a:p>
            <a:pPr algn="ctr" defTabSz="457200"/>
            <a:r>
              <a:rPr lang="zh-CN" altLang="en-US" dirty="0">
                <a:solidFill>
                  <a:prstClr val="black"/>
                </a:solidFill>
                <a:latin typeface="Calibri" panose="020F0502020204030204"/>
                <a:ea typeface="等线" panose="02010600030101010101" pitchFamily="2" charset="-122"/>
              </a:rPr>
              <a:t>轨道</a:t>
            </a:r>
            <a:r>
              <a:rPr lang="en-US" altLang="zh-CN" dirty="0">
                <a:solidFill>
                  <a:prstClr val="black"/>
                </a:solidFill>
                <a:latin typeface="Calibri" panose="020F0502020204030204"/>
                <a:ea typeface="等线" panose="02010600030101010101" pitchFamily="2" charset="-122"/>
              </a:rPr>
              <a:t> x-2</a:t>
            </a:r>
            <a:endParaRPr lang="zh-CN" altLang="en-US" dirty="0">
              <a:solidFill>
                <a:prstClr val="black"/>
              </a:solidFill>
              <a:latin typeface="Calibri" panose="020F0502020204030204"/>
              <a:ea typeface="等线" panose="02010600030101010101" pitchFamily="2" charset="-122"/>
            </a:endParaRPr>
          </a:p>
        </p:txBody>
      </p:sp>
      <p:sp>
        <p:nvSpPr>
          <p:cNvPr id="99" name="文本框 98">
            <a:extLst>
              <a:ext uri="{FF2B5EF4-FFF2-40B4-BE49-F238E27FC236}">
                <a16:creationId xmlns:a16="http://schemas.microsoft.com/office/drawing/2014/main" id="{A0EBB96F-1292-4F58-8B6E-651FC5096829}"/>
              </a:ext>
            </a:extLst>
          </p:cNvPr>
          <p:cNvSpPr txBox="1"/>
          <p:nvPr/>
        </p:nvSpPr>
        <p:spPr>
          <a:xfrm>
            <a:off x="5496043" y="4882926"/>
            <a:ext cx="3396287" cy="1200329"/>
          </a:xfrm>
          <a:prstGeom prst="rect">
            <a:avLst/>
          </a:prstGeom>
          <a:noFill/>
        </p:spPr>
        <p:txBody>
          <a:bodyPr wrap="square" rtlCol="0">
            <a:spAutoFit/>
          </a:bodyPr>
          <a:lstStyle/>
          <a:p>
            <a:r>
              <a:rPr lang="en-US" altLang="zh-CN" dirty="0">
                <a:latin typeface="+mj-lt"/>
              </a:rPr>
              <a:t>c0: </a:t>
            </a:r>
            <a:r>
              <a:rPr lang="zh-CN" altLang="en-US" dirty="0">
                <a:latin typeface="+mj-lt"/>
              </a:rPr>
              <a:t>同轨道卫星纬度差</a:t>
            </a:r>
            <a:endParaRPr lang="en-US" altLang="zh-CN" dirty="0">
              <a:latin typeface="+mj-lt"/>
            </a:endParaRPr>
          </a:p>
          <a:p>
            <a:r>
              <a:rPr lang="en-US" altLang="zh-CN" dirty="0">
                <a:latin typeface="+mj-lt"/>
              </a:rPr>
              <a:t>c1: </a:t>
            </a:r>
            <a:r>
              <a:rPr lang="zh-CN" altLang="en-US" dirty="0">
                <a:latin typeface="+mj-lt"/>
              </a:rPr>
              <a:t>相邻轨道同编号卫星纬度差（相位差）</a:t>
            </a:r>
            <a:endParaRPr lang="en-US" altLang="zh-CN" dirty="0">
              <a:latin typeface="+mj-lt"/>
            </a:endParaRPr>
          </a:p>
          <a:p>
            <a:r>
              <a:rPr lang="en-US" altLang="zh-CN" dirty="0">
                <a:latin typeface="+mj-lt"/>
              </a:rPr>
              <a:t>c2: </a:t>
            </a:r>
            <a:r>
              <a:rPr lang="zh-CN" altLang="en-US" dirty="0">
                <a:latin typeface="+mj-lt"/>
              </a:rPr>
              <a:t>相邻轨道经度差</a:t>
            </a:r>
          </a:p>
        </p:txBody>
      </p:sp>
      <p:pic>
        <p:nvPicPr>
          <p:cNvPr id="100" name="图片 99">
            <a:extLst>
              <a:ext uri="{FF2B5EF4-FFF2-40B4-BE49-F238E27FC236}">
                <a16:creationId xmlns:a16="http://schemas.microsoft.com/office/drawing/2014/main" id="{352A72D4-F0FF-4221-93FE-B013C86B2108}"/>
              </a:ext>
            </a:extLst>
          </p:cNvPr>
          <p:cNvPicPr>
            <a:picLocks noChangeAspect="1"/>
          </p:cNvPicPr>
          <p:nvPr/>
        </p:nvPicPr>
        <p:blipFill>
          <a:blip r:embed="rId3"/>
          <a:stretch>
            <a:fillRect/>
          </a:stretch>
        </p:blipFill>
        <p:spPr>
          <a:xfrm>
            <a:off x="1236747" y="5451601"/>
            <a:ext cx="681003" cy="681003"/>
          </a:xfrm>
          <a:prstGeom prst="rect">
            <a:avLst/>
          </a:prstGeom>
        </p:spPr>
      </p:pic>
      <p:cxnSp>
        <p:nvCxnSpPr>
          <p:cNvPr id="101" name="直接连接符 100">
            <a:extLst>
              <a:ext uri="{FF2B5EF4-FFF2-40B4-BE49-F238E27FC236}">
                <a16:creationId xmlns:a16="http://schemas.microsoft.com/office/drawing/2014/main" id="{25F88CB2-C36D-4F6E-8573-AD989A112127}"/>
              </a:ext>
            </a:extLst>
          </p:cNvPr>
          <p:cNvCxnSpPr>
            <a:cxnSpLocks/>
          </p:cNvCxnSpPr>
          <p:nvPr/>
        </p:nvCxnSpPr>
        <p:spPr>
          <a:xfrm>
            <a:off x="1566525" y="6081948"/>
            <a:ext cx="0" cy="494588"/>
          </a:xfrm>
          <a:prstGeom prst="line">
            <a:avLst/>
          </a:prstGeom>
          <a:noFill/>
          <a:ln w="6350" cap="flat" cmpd="sng" algn="ctr">
            <a:solidFill>
              <a:srgbClr val="4472C4"/>
            </a:solidFill>
            <a:prstDash val="lgDash"/>
            <a:miter lim="800000"/>
          </a:ln>
          <a:effectLst/>
        </p:spPr>
      </p:cxnSp>
      <p:sp>
        <p:nvSpPr>
          <p:cNvPr id="102" name="文本框 101">
            <a:extLst>
              <a:ext uri="{FF2B5EF4-FFF2-40B4-BE49-F238E27FC236}">
                <a16:creationId xmlns:a16="http://schemas.microsoft.com/office/drawing/2014/main" id="{73F5DF47-83BF-4A0E-9981-2F10884CFBFB}"/>
              </a:ext>
            </a:extLst>
          </p:cNvPr>
          <p:cNvSpPr txBox="1"/>
          <p:nvPr/>
        </p:nvSpPr>
        <p:spPr>
          <a:xfrm>
            <a:off x="338890" y="6015727"/>
            <a:ext cx="1203837" cy="369332"/>
          </a:xfrm>
          <a:prstGeom prst="rect">
            <a:avLst/>
          </a:prstGeom>
          <a:noFill/>
        </p:spPr>
        <p:txBody>
          <a:bodyPr wrap="square" rtlCol="0">
            <a:spAutoFit/>
          </a:bodyPr>
          <a:lstStyle/>
          <a:p>
            <a:pPr algn="ctr" defTabSz="457200"/>
            <a:r>
              <a:rPr lang="en-US" altLang="zh-CN" dirty="0">
                <a:solidFill>
                  <a:prstClr val="black"/>
                </a:solidFill>
                <a:latin typeface="Calibri" panose="020F0502020204030204"/>
                <a:ea typeface="等线" panose="02010600030101010101" pitchFamily="2" charset="-122"/>
              </a:rPr>
              <a:t>S(x-2, y+1)</a:t>
            </a:r>
            <a:endParaRPr lang="zh-CN" altLang="en-US" dirty="0">
              <a:solidFill>
                <a:prstClr val="black"/>
              </a:solidFill>
              <a:latin typeface="Calibri" panose="020F0502020204030204"/>
              <a:ea typeface="等线" panose="02010600030101010101" pitchFamily="2" charset="-122"/>
            </a:endParaRPr>
          </a:p>
        </p:txBody>
      </p:sp>
      <p:sp>
        <p:nvSpPr>
          <p:cNvPr id="18" name="矩形 17">
            <a:extLst>
              <a:ext uri="{FF2B5EF4-FFF2-40B4-BE49-F238E27FC236}">
                <a16:creationId xmlns:a16="http://schemas.microsoft.com/office/drawing/2014/main" id="{D711EBE0-27C2-43A8-A6F4-70EC01F52F00}"/>
              </a:ext>
            </a:extLst>
          </p:cNvPr>
          <p:cNvSpPr/>
          <p:nvPr/>
        </p:nvSpPr>
        <p:spPr>
          <a:xfrm>
            <a:off x="5504490" y="4882926"/>
            <a:ext cx="3216738" cy="1242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555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BD53D-2CFC-4EA5-BDA8-01ECD76715D7}"/>
              </a:ext>
            </a:extLst>
          </p:cNvPr>
          <p:cNvSpPr>
            <a:spLocks noGrp="1"/>
          </p:cNvSpPr>
          <p:nvPr>
            <p:ph type="title"/>
          </p:nvPr>
        </p:nvSpPr>
        <p:spPr/>
        <p:txBody>
          <a:bodyPr/>
          <a:lstStyle/>
          <a:p>
            <a:r>
              <a:rPr lang="zh-CN" altLang="en-US" dirty="0"/>
              <a:t>通告链路状态</a:t>
            </a:r>
            <a:r>
              <a:rPr lang="en-US" altLang="zh-CN" dirty="0"/>
              <a:t>: OPSPF (2/2)</a:t>
            </a:r>
            <a:endParaRPr lang="zh-CN" altLang="en-US" dirty="0"/>
          </a:p>
        </p:txBody>
      </p:sp>
      <p:sp>
        <p:nvSpPr>
          <p:cNvPr id="3" name="内容占位符 2">
            <a:extLst>
              <a:ext uri="{FF2B5EF4-FFF2-40B4-BE49-F238E27FC236}">
                <a16:creationId xmlns:a16="http://schemas.microsoft.com/office/drawing/2014/main" id="{2D9289C9-EB80-470A-B3C2-5F3FF5DBBE18}"/>
              </a:ext>
            </a:extLst>
          </p:cNvPr>
          <p:cNvSpPr>
            <a:spLocks noGrp="1"/>
          </p:cNvSpPr>
          <p:nvPr>
            <p:ph idx="1"/>
          </p:nvPr>
        </p:nvSpPr>
        <p:spPr>
          <a:xfrm>
            <a:off x="251670" y="864336"/>
            <a:ext cx="8640660" cy="5857139"/>
          </a:xfrm>
        </p:spPr>
        <p:txBody>
          <a:bodyPr/>
          <a:lstStyle/>
          <a:p>
            <a:r>
              <a:rPr lang="zh-CN" altLang="en-US" dirty="0"/>
              <a:t>在计算得到的拓扑中引入链路状态</a:t>
            </a:r>
            <a:endParaRPr lang="en-US" altLang="zh-CN" dirty="0"/>
          </a:p>
          <a:p>
            <a:pPr lvl="1"/>
            <a:r>
              <a:rPr lang="zh-CN" altLang="en-US" dirty="0"/>
              <a:t>在计算得到拓扑的基础上，每条</a:t>
            </a:r>
            <a:r>
              <a:rPr lang="en-US" altLang="zh-CN" dirty="0"/>
              <a:t>ISL</a:t>
            </a:r>
            <a:r>
              <a:rPr lang="zh-CN" altLang="en-US" dirty="0"/>
              <a:t>有</a:t>
            </a:r>
            <a:r>
              <a:rPr lang="en-US" altLang="zh-CN" dirty="0"/>
              <a:t>3</a:t>
            </a:r>
            <a:r>
              <a:rPr lang="zh-CN" altLang="en-US" dirty="0"/>
              <a:t>个本地状态 </a:t>
            </a:r>
            <a:r>
              <a:rPr lang="en-US" altLang="zh-CN" dirty="0"/>
              <a:t>(local state)</a:t>
            </a:r>
            <a:r>
              <a:rPr lang="zh-CN" altLang="en-US" dirty="0"/>
              <a:t>，即为拓扑中的边赋予连通性</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链路状态变化</a:t>
            </a:r>
            <a:endParaRPr lang="en-US" altLang="zh-CN" dirty="0"/>
          </a:p>
          <a:p>
            <a:pPr lvl="2"/>
            <a:r>
              <a:rPr lang="zh-CN" altLang="en-US" dirty="0"/>
              <a:t>通过</a:t>
            </a:r>
            <a:r>
              <a:rPr lang="en-US" altLang="zh-CN" dirty="0"/>
              <a:t>Hello</a:t>
            </a:r>
            <a:r>
              <a:rPr lang="zh-CN" altLang="en-US" dirty="0"/>
              <a:t>、</a:t>
            </a:r>
            <a:r>
              <a:rPr lang="en-US" altLang="zh-CN" dirty="0" err="1"/>
              <a:t>KeepAlive</a:t>
            </a:r>
            <a:r>
              <a:rPr lang="zh-CN" altLang="en-US" dirty="0"/>
              <a:t>报文探测邻居状态，若发生链路故障</a:t>
            </a:r>
            <a:r>
              <a:rPr lang="en-US" altLang="zh-CN" dirty="0"/>
              <a:t>/</a:t>
            </a:r>
            <a:r>
              <a:rPr lang="zh-CN" altLang="en-US" dirty="0"/>
              <a:t>故障恢复则向全网洪泛新的</a:t>
            </a:r>
            <a:r>
              <a:rPr lang="en-US" altLang="zh-CN" dirty="0"/>
              <a:t>LSA</a:t>
            </a:r>
          </a:p>
          <a:p>
            <a:pPr lvl="2"/>
            <a:r>
              <a:rPr lang="zh-CN" altLang="en-US" dirty="0"/>
              <a:t>通告的内容：链路状态</a:t>
            </a:r>
            <a:endParaRPr lang="en-US" altLang="zh-CN" dirty="0"/>
          </a:p>
          <a:p>
            <a:pPr lvl="2"/>
            <a:r>
              <a:rPr lang="zh-CN" altLang="en-US" dirty="0"/>
              <a:t>借助星座位置计算，可以排除掉由进出极区产生的链路变化</a:t>
            </a:r>
            <a:endParaRPr lang="en-US" altLang="zh-CN" dirty="0"/>
          </a:p>
          <a:p>
            <a:r>
              <a:rPr lang="zh-CN" altLang="en-US" dirty="0"/>
              <a:t>实验：</a:t>
            </a:r>
            <a:endParaRPr lang="en-US" altLang="zh-CN" dirty="0"/>
          </a:p>
          <a:p>
            <a:pPr lvl="1"/>
            <a:r>
              <a:rPr lang="zh-CN" altLang="en-US" dirty="0"/>
              <a:t>大幅减小路由收敛时间、</a:t>
            </a:r>
            <a:r>
              <a:rPr lang="en-US" altLang="zh-CN" dirty="0"/>
              <a:t>LSU</a:t>
            </a:r>
            <a:r>
              <a:rPr lang="zh-CN" altLang="en-US" dirty="0"/>
              <a:t>报文数量</a:t>
            </a:r>
          </a:p>
        </p:txBody>
      </p:sp>
      <p:sp>
        <p:nvSpPr>
          <p:cNvPr id="4" name="灯片编号占位符 3">
            <a:extLst>
              <a:ext uri="{FF2B5EF4-FFF2-40B4-BE49-F238E27FC236}">
                <a16:creationId xmlns:a16="http://schemas.microsoft.com/office/drawing/2014/main" id="{92B36ED8-BE87-4329-893A-9C4F5FF19987}"/>
              </a:ext>
            </a:extLst>
          </p:cNvPr>
          <p:cNvSpPr>
            <a:spLocks noGrp="1"/>
          </p:cNvSpPr>
          <p:nvPr>
            <p:ph type="sldNum" sz="quarter" idx="12"/>
          </p:nvPr>
        </p:nvSpPr>
        <p:spPr/>
        <p:txBody>
          <a:bodyPr/>
          <a:lstStyle/>
          <a:p>
            <a:fld id="{0A699C53-0D35-476E-B857-40C860CE2876}" type="slidenum">
              <a:rPr lang="zh-CN" altLang="en-US" smtClean="0"/>
              <a:t>7</a:t>
            </a:fld>
            <a:endParaRPr lang="zh-CN" altLang="en-US"/>
          </a:p>
        </p:txBody>
      </p:sp>
      <p:graphicFrame>
        <p:nvGraphicFramePr>
          <p:cNvPr id="5" name="表格 5">
            <a:extLst>
              <a:ext uri="{FF2B5EF4-FFF2-40B4-BE49-F238E27FC236}">
                <a16:creationId xmlns:a16="http://schemas.microsoft.com/office/drawing/2014/main" id="{9EA5515C-C37B-4248-8CC6-E4B1494347D3}"/>
              </a:ext>
            </a:extLst>
          </p:cNvPr>
          <p:cNvGraphicFramePr>
            <a:graphicFrameLocks noGrp="1"/>
          </p:cNvGraphicFramePr>
          <p:nvPr>
            <p:extLst>
              <p:ext uri="{D42A27DB-BD31-4B8C-83A1-F6EECF244321}">
                <p14:modId xmlns:p14="http://schemas.microsoft.com/office/powerpoint/2010/main" val="33662404"/>
              </p:ext>
            </p:extLst>
          </p:nvPr>
        </p:nvGraphicFramePr>
        <p:xfrm>
          <a:off x="1714502" y="2108800"/>
          <a:ext cx="5714995" cy="1483360"/>
        </p:xfrm>
        <a:graphic>
          <a:graphicData uri="http://schemas.openxmlformats.org/drawingml/2006/table">
            <a:tbl>
              <a:tblPr firstRow="1" bandRow="1">
                <a:tableStyleId>{5C22544A-7EE6-4342-B048-85BDC9FD1C3A}</a:tableStyleId>
              </a:tblPr>
              <a:tblGrid>
                <a:gridCol w="1515258">
                  <a:extLst>
                    <a:ext uri="{9D8B030D-6E8A-4147-A177-3AD203B41FA5}">
                      <a16:colId xmlns:a16="http://schemas.microsoft.com/office/drawing/2014/main" val="2567259316"/>
                    </a:ext>
                  </a:extLst>
                </a:gridCol>
                <a:gridCol w="4199737">
                  <a:extLst>
                    <a:ext uri="{9D8B030D-6E8A-4147-A177-3AD203B41FA5}">
                      <a16:colId xmlns:a16="http://schemas.microsoft.com/office/drawing/2014/main" val="1670717934"/>
                    </a:ext>
                  </a:extLst>
                </a:gridCol>
              </a:tblGrid>
              <a:tr h="370840">
                <a:tc>
                  <a:txBody>
                    <a:bodyPr/>
                    <a:lstStyle/>
                    <a:p>
                      <a:pPr algn="ctr"/>
                      <a:r>
                        <a:rPr lang="zh-CN" altLang="en-US" dirty="0"/>
                        <a:t>链路状态名</a:t>
                      </a:r>
                    </a:p>
                  </a:txBody>
                  <a:tcPr anchor="ctr"/>
                </a:tc>
                <a:tc>
                  <a:txBody>
                    <a:bodyPr/>
                    <a:lstStyle/>
                    <a:p>
                      <a:pPr algn="ctr"/>
                      <a:r>
                        <a:rPr lang="zh-CN" altLang="en-US" dirty="0"/>
                        <a:t>定义</a:t>
                      </a:r>
                    </a:p>
                  </a:txBody>
                  <a:tcPr anchor="ctr"/>
                </a:tc>
                <a:extLst>
                  <a:ext uri="{0D108BD9-81ED-4DB2-BD59-A6C34878D82A}">
                    <a16:rowId xmlns:a16="http://schemas.microsoft.com/office/drawing/2014/main" val="1465135497"/>
                  </a:ext>
                </a:extLst>
              </a:tr>
              <a:tr h="370840">
                <a:tc>
                  <a:txBody>
                    <a:bodyPr/>
                    <a:lstStyle/>
                    <a:p>
                      <a:pPr algn="ctr"/>
                      <a:r>
                        <a:rPr lang="zh-CN" altLang="en-US" dirty="0"/>
                        <a:t>正常 </a:t>
                      </a:r>
                      <a:r>
                        <a:rPr lang="en-US" altLang="zh-CN" dirty="0"/>
                        <a:t>(OK)</a:t>
                      </a:r>
                      <a:endParaRPr lang="zh-CN" altLang="en-US" dirty="0"/>
                    </a:p>
                  </a:txBody>
                  <a:tcPr anchor="ctr"/>
                </a:tc>
                <a:tc>
                  <a:txBody>
                    <a:bodyPr/>
                    <a:lstStyle/>
                    <a:p>
                      <a:pPr algn="ctr"/>
                      <a:r>
                        <a:rPr lang="zh-CN" altLang="en-US" dirty="0"/>
                        <a:t>链路不在极区且正常工作</a:t>
                      </a:r>
                    </a:p>
                  </a:txBody>
                  <a:tcPr anchor="ctr"/>
                </a:tc>
                <a:extLst>
                  <a:ext uri="{0D108BD9-81ED-4DB2-BD59-A6C34878D82A}">
                    <a16:rowId xmlns:a16="http://schemas.microsoft.com/office/drawing/2014/main" val="4285531272"/>
                  </a:ext>
                </a:extLst>
              </a:tr>
              <a:tr h="370840">
                <a:tc>
                  <a:txBody>
                    <a:bodyPr/>
                    <a:lstStyle/>
                    <a:p>
                      <a:pPr algn="ctr"/>
                      <a:r>
                        <a:rPr lang="zh-CN" altLang="en-US" dirty="0"/>
                        <a:t>故障 </a:t>
                      </a:r>
                      <a:r>
                        <a:rPr lang="en-US" altLang="zh-CN" dirty="0"/>
                        <a:t>(Failure)</a:t>
                      </a:r>
                      <a:endParaRPr lang="zh-CN" altLang="en-US" dirty="0"/>
                    </a:p>
                  </a:txBody>
                  <a:tcPr anchor="ctr"/>
                </a:tc>
                <a:tc>
                  <a:txBody>
                    <a:bodyPr/>
                    <a:lstStyle/>
                    <a:p>
                      <a:pPr algn="ctr"/>
                      <a:r>
                        <a:rPr lang="zh-CN" altLang="en-US" dirty="0"/>
                        <a:t>链路不在极区且出现突发性故障而关闭</a:t>
                      </a:r>
                    </a:p>
                  </a:txBody>
                  <a:tcPr anchor="ctr"/>
                </a:tc>
                <a:extLst>
                  <a:ext uri="{0D108BD9-81ED-4DB2-BD59-A6C34878D82A}">
                    <a16:rowId xmlns:a16="http://schemas.microsoft.com/office/drawing/2014/main" val="1144831059"/>
                  </a:ext>
                </a:extLst>
              </a:tr>
              <a:tr h="370840">
                <a:tc>
                  <a:txBody>
                    <a:bodyPr/>
                    <a:lstStyle/>
                    <a:p>
                      <a:pPr algn="ctr"/>
                      <a:r>
                        <a:rPr lang="zh-CN" altLang="en-US" dirty="0"/>
                        <a:t>失效 </a:t>
                      </a:r>
                      <a:r>
                        <a:rPr lang="en-US" altLang="zh-CN" dirty="0"/>
                        <a:t>(Ineffective)</a:t>
                      </a:r>
                      <a:endParaRPr lang="zh-CN" altLang="en-US" dirty="0"/>
                    </a:p>
                  </a:txBody>
                  <a:tcPr anchor="ctr"/>
                </a:tc>
                <a:tc>
                  <a:txBody>
                    <a:bodyPr/>
                    <a:lstStyle/>
                    <a:p>
                      <a:pPr algn="ctr"/>
                      <a:r>
                        <a:rPr lang="zh-CN" altLang="en-US" dirty="0"/>
                        <a:t>链路进入极区而关闭，此时无法检测链路是否故障</a:t>
                      </a:r>
                    </a:p>
                  </a:txBody>
                  <a:tcPr anchor="ctr"/>
                </a:tc>
                <a:extLst>
                  <a:ext uri="{0D108BD9-81ED-4DB2-BD59-A6C34878D82A}">
                    <a16:rowId xmlns:a16="http://schemas.microsoft.com/office/drawing/2014/main" val="509993185"/>
                  </a:ext>
                </a:extLst>
              </a:tr>
            </a:tbl>
          </a:graphicData>
        </a:graphic>
      </p:graphicFrame>
    </p:spTree>
    <p:extLst>
      <p:ext uri="{BB962C8B-B14F-4D97-AF65-F5344CB8AC3E}">
        <p14:creationId xmlns:p14="http://schemas.microsoft.com/office/powerpoint/2010/main" val="189317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287EB-6DD6-4DBB-BBB6-E8D239DB507F}"/>
              </a:ext>
            </a:extLst>
          </p:cNvPr>
          <p:cNvSpPr>
            <a:spLocks noGrp="1"/>
          </p:cNvSpPr>
          <p:nvPr>
            <p:ph type="title"/>
          </p:nvPr>
        </p:nvSpPr>
        <p:spPr/>
        <p:txBody>
          <a:bodyPr>
            <a:normAutofit/>
          </a:bodyPr>
          <a:lstStyle/>
          <a:p>
            <a:r>
              <a:rPr lang="zh-CN" altLang="en-US" dirty="0"/>
              <a:t>通告链路状态</a:t>
            </a:r>
            <a:r>
              <a:rPr lang="en-US" altLang="zh-CN" dirty="0"/>
              <a:t>:</a:t>
            </a:r>
            <a:r>
              <a:rPr lang="zh-CN" altLang="en-US" dirty="0"/>
              <a:t>轻量级洪泛 </a:t>
            </a:r>
            <a:r>
              <a:rPr lang="en-US" altLang="zh-CN" dirty="0"/>
              <a:t>(1/5)</a:t>
            </a:r>
            <a:endParaRPr lang="zh-CN" altLang="en-US" dirty="0"/>
          </a:p>
        </p:txBody>
      </p:sp>
      <p:sp>
        <p:nvSpPr>
          <p:cNvPr id="3" name="内容占位符 2">
            <a:extLst>
              <a:ext uri="{FF2B5EF4-FFF2-40B4-BE49-F238E27FC236}">
                <a16:creationId xmlns:a16="http://schemas.microsoft.com/office/drawing/2014/main" id="{5EC583CA-D6FF-4EF0-941A-A0E601085EB5}"/>
              </a:ext>
            </a:extLst>
          </p:cNvPr>
          <p:cNvSpPr>
            <a:spLocks noGrp="1"/>
          </p:cNvSpPr>
          <p:nvPr>
            <p:ph idx="1"/>
          </p:nvPr>
        </p:nvSpPr>
        <p:spPr/>
        <p:txBody>
          <a:bodyPr>
            <a:normAutofit/>
          </a:bodyPr>
          <a:lstStyle/>
          <a:p>
            <a:r>
              <a:rPr lang="zh-CN" altLang="en-US" dirty="0"/>
              <a:t>核心思想：</a:t>
            </a:r>
            <a:endParaRPr lang="en-US" altLang="zh-CN" dirty="0"/>
          </a:p>
          <a:p>
            <a:pPr lvl="1"/>
            <a:r>
              <a:rPr lang="zh-CN" altLang="en-US" dirty="0"/>
              <a:t>利用卫星网络的</a:t>
            </a:r>
            <a:r>
              <a:rPr lang="zh-CN" altLang="en-US" b="1" dirty="0">
                <a:solidFill>
                  <a:srgbClr val="FF0000"/>
                </a:solidFill>
              </a:rPr>
              <a:t>拓扑可预测性</a:t>
            </a:r>
            <a:endParaRPr lang="en-US" altLang="zh-CN" dirty="0"/>
          </a:p>
          <a:p>
            <a:pPr lvl="1"/>
            <a:r>
              <a:rPr lang="zh-CN" altLang="en-US" dirty="0"/>
              <a:t>洪泛的信息应该到达所有点，但无需经过所有边</a:t>
            </a:r>
            <a:endParaRPr lang="en-US" altLang="zh-CN" dirty="0"/>
          </a:p>
          <a:p>
            <a:pPr lvl="1"/>
            <a:r>
              <a:rPr lang="zh-CN" altLang="en-US" dirty="0"/>
              <a:t>只需在一个连通的生成子图（称为</a:t>
            </a:r>
            <a:r>
              <a:rPr lang="zh-CN" altLang="en-US" b="1" dirty="0"/>
              <a:t>洪泛拓扑</a:t>
            </a:r>
            <a:r>
              <a:rPr lang="zh-CN" altLang="en-US" dirty="0"/>
              <a:t>）上进行洪泛</a:t>
            </a:r>
            <a:endParaRPr lang="en-US" altLang="zh-CN" dirty="0"/>
          </a:p>
          <a:p>
            <a:pPr lvl="1"/>
            <a:r>
              <a:rPr lang="zh-CN" altLang="en-US" dirty="0"/>
              <a:t>寻找洪泛拓扑的原则：</a:t>
            </a:r>
            <a:endParaRPr lang="en-US" altLang="zh-CN" dirty="0"/>
          </a:p>
          <a:p>
            <a:pPr lvl="2"/>
            <a:r>
              <a:rPr lang="zh-CN" altLang="en-US" b="1" dirty="0"/>
              <a:t>鲁棒性</a:t>
            </a:r>
            <a:r>
              <a:rPr lang="zh-CN" altLang="en-US" dirty="0"/>
              <a:t>：即使有少量链路</a:t>
            </a:r>
            <a:r>
              <a:rPr lang="en-US" altLang="zh-CN" dirty="0"/>
              <a:t>/</a:t>
            </a:r>
            <a:r>
              <a:rPr lang="zh-CN" altLang="en-US" dirty="0"/>
              <a:t>卫星故障，此子图依然连通</a:t>
            </a:r>
            <a:endParaRPr lang="en-US" altLang="zh-CN" dirty="0"/>
          </a:p>
          <a:p>
            <a:pPr lvl="2"/>
            <a:r>
              <a:rPr lang="zh-CN" altLang="en-US" dirty="0"/>
              <a:t>洪泛拓扑的</a:t>
            </a:r>
            <a:r>
              <a:rPr lang="zh-CN" altLang="en-US" b="1" dirty="0"/>
              <a:t>直径尽可能小</a:t>
            </a:r>
            <a:r>
              <a:rPr lang="zh-CN" altLang="en-US" dirty="0"/>
              <a:t>：直接在最小生成树上洪泛？不满足鲁棒性！</a:t>
            </a:r>
            <a:endParaRPr lang="en-US" altLang="zh-CN" dirty="0"/>
          </a:p>
          <a:p>
            <a:pPr lvl="3"/>
            <a:r>
              <a:rPr lang="zh-CN" altLang="en-US" dirty="0"/>
              <a:t>直径：最远两个点的距离（以跳数计）</a:t>
            </a:r>
            <a:endParaRPr lang="en-US" altLang="zh-CN" dirty="0"/>
          </a:p>
          <a:p>
            <a:r>
              <a:rPr lang="zh-CN" altLang="en-US" dirty="0"/>
              <a:t>最终选择的洪泛拓扑形状</a:t>
            </a:r>
            <a:endParaRPr lang="en-US" altLang="zh-CN" dirty="0"/>
          </a:p>
          <a:p>
            <a:pPr lvl="1"/>
            <a:r>
              <a:rPr lang="zh-CN" altLang="en-US" b="1" dirty="0"/>
              <a:t>包含所有轨内链路</a:t>
            </a:r>
            <a:endParaRPr lang="en-US" altLang="zh-CN" b="1" dirty="0"/>
          </a:p>
          <a:p>
            <a:pPr lvl="1"/>
            <a:r>
              <a:rPr lang="zh-CN" altLang="en-US" dirty="0"/>
              <a:t>每个轨道与其任一相邻轨道至多有两条轨间</a:t>
            </a:r>
            <a:r>
              <a:rPr lang="en-US" altLang="zh-CN" dirty="0"/>
              <a:t>ISL</a:t>
            </a:r>
            <a:r>
              <a:rPr lang="zh-CN" altLang="en-US" dirty="0"/>
              <a:t>相连，分别位于缝的</a:t>
            </a:r>
            <a:r>
              <a:rPr lang="zh-CN" altLang="en-US" b="1" dirty="0"/>
              <a:t>两侧</a:t>
            </a:r>
            <a:endParaRPr lang="en-US" altLang="zh-CN" b="1" dirty="0"/>
          </a:p>
          <a:p>
            <a:r>
              <a:rPr lang="zh-CN" altLang="en-US" dirty="0"/>
              <a:t>任务转化为合理选择轨间</a:t>
            </a:r>
            <a:r>
              <a:rPr lang="en-US" altLang="zh-CN" dirty="0"/>
              <a:t>ISL</a:t>
            </a:r>
            <a:endParaRPr lang="zh-CN" altLang="en-US" dirty="0"/>
          </a:p>
        </p:txBody>
      </p:sp>
      <p:sp>
        <p:nvSpPr>
          <p:cNvPr id="4" name="灯片编号占位符 3">
            <a:extLst>
              <a:ext uri="{FF2B5EF4-FFF2-40B4-BE49-F238E27FC236}">
                <a16:creationId xmlns:a16="http://schemas.microsoft.com/office/drawing/2014/main" id="{4562158C-4FFF-4234-85E1-CFBF95DEA4C5}"/>
              </a:ext>
            </a:extLst>
          </p:cNvPr>
          <p:cNvSpPr>
            <a:spLocks noGrp="1"/>
          </p:cNvSpPr>
          <p:nvPr>
            <p:ph type="sldNum" sz="quarter" idx="12"/>
          </p:nvPr>
        </p:nvSpPr>
        <p:spPr/>
        <p:txBody>
          <a:bodyPr/>
          <a:lstStyle/>
          <a:p>
            <a:fld id="{0A699C53-0D35-476E-B857-40C860CE2876}" type="slidenum">
              <a:rPr lang="zh-CN" altLang="en-US" smtClean="0"/>
              <a:t>8</a:t>
            </a:fld>
            <a:endParaRPr lang="zh-CN" altLang="en-US"/>
          </a:p>
        </p:txBody>
      </p:sp>
    </p:spTree>
    <p:extLst>
      <p:ext uri="{BB962C8B-B14F-4D97-AF65-F5344CB8AC3E}">
        <p14:creationId xmlns:p14="http://schemas.microsoft.com/office/powerpoint/2010/main" val="100039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13C749F4-0750-4C68-8398-13D1ED1D1F3C}"/>
              </a:ext>
            </a:extLst>
          </p:cNvPr>
          <p:cNvPicPr>
            <a:picLocks noChangeAspect="1"/>
          </p:cNvPicPr>
          <p:nvPr/>
        </p:nvPicPr>
        <p:blipFill>
          <a:blip r:embed="rId3"/>
          <a:stretch>
            <a:fillRect/>
          </a:stretch>
        </p:blipFill>
        <p:spPr>
          <a:xfrm>
            <a:off x="1272619" y="1496205"/>
            <a:ext cx="7094245" cy="5033281"/>
          </a:xfrm>
          <a:prstGeom prst="rect">
            <a:avLst/>
          </a:prstGeom>
        </p:spPr>
      </p:pic>
      <p:sp>
        <p:nvSpPr>
          <p:cNvPr id="2" name="标题 1">
            <a:extLst>
              <a:ext uri="{FF2B5EF4-FFF2-40B4-BE49-F238E27FC236}">
                <a16:creationId xmlns:a16="http://schemas.microsoft.com/office/drawing/2014/main" id="{DC46636D-1149-4199-93B4-B3DF055F568B}"/>
              </a:ext>
            </a:extLst>
          </p:cNvPr>
          <p:cNvSpPr>
            <a:spLocks noGrp="1"/>
          </p:cNvSpPr>
          <p:nvPr>
            <p:ph type="title"/>
          </p:nvPr>
        </p:nvSpPr>
        <p:spPr/>
        <p:txBody>
          <a:bodyPr>
            <a:normAutofit/>
          </a:bodyPr>
          <a:lstStyle/>
          <a:p>
            <a:r>
              <a:rPr lang="zh-CN" altLang="en-US" dirty="0"/>
              <a:t>通告链路状态</a:t>
            </a:r>
            <a:r>
              <a:rPr lang="en-US" altLang="zh-CN" dirty="0"/>
              <a:t>:</a:t>
            </a:r>
            <a:r>
              <a:rPr lang="zh-CN" altLang="en-US" dirty="0"/>
              <a:t>轻量级洪泛 </a:t>
            </a:r>
            <a:r>
              <a:rPr lang="en-US" altLang="zh-CN" dirty="0"/>
              <a:t>(2/5)</a:t>
            </a:r>
            <a:endParaRPr lang="zh-CN" altLang="en-US" dirty="0"/>
          </a:p>
        </p:txBody>
      </p:sp>
      <p:sp>
        <p:nvSpPr>
          <p:cNvPr id="3" name="内容占位符 2">
            <a:extLst>
              <a:ext uri="{FF2B5EF4-FFF2-40B4-BE49-F238E27FC236}">
                <a16:creationId xmlns:a16="http://schemas.microsoft.com/office/drawing/2014/main" id="{5CFDDCE0-553E-49BB-9BC0-BDA177E25D79}"/>
              </a:ext>
            </a:extLst>
          </p:cNvPr>
          <p:cNvSpPr>
            <a:spLocks noGrp="1"/>
          </p:cNvSpPr>
          <p:nvPr>
            <p:ph idx="1"/>
          </p:nvPr>
        </p:nvSpPr>
        <p:spPr/>
        <p:txBody>
          <a:bodyPr/>
          <a:lstStyle/>
          <a:p>
            <a:r>
              <a:rPr lang="zh-CN" altLang="en-US" dirty="0"/>
              <a:t>搜索所有可能的洪泛拓扑</a:t>
            </a:r>
            <a:endParaRPr lang="en-US" altLang="zh-CN" dirty="0"/>
          </a:p>
          <a:p>
            <a:pPr lvl="1"/>
            <a:r>
              <a:rPr lang="zh-CN" altLang="en-US" dirty="0"/>
              <a:t>深度搜索：建立搜索树</a:t>
            </a:r>
            <a:endParaRPr lang="en-US" altLang="zh-CN" dirty="0"/>
          </a:p>
        </p:txBody>
      </p:sp>
      <p:sp>
        <p:nvSpPr>
          <p:cNvPr id="4" name="灯片编号占位符 3">
            <a:extLst>
              <a:ext uri="{FF2B5EF4-FFF2-40B4-BE49-F238E27FC236}">
                <a16:creationId xmlns:a16="http://schemas.microsoft.com/office/drawing/2014/main" id="{34E3E2B3-4D1A-40DF-9B90-24746ECCA929}"/>
              </a:ext>
            </a:extLst>
          </p:cNvPr>
          <p:cNvSpPr>
            <a:spLocks noGrp="1"/>
          </p:cNvSpPr>
          <p:nvPr>
            <p:ph type="sldNum" sz="quarter" idx="12"/>
          </p:nvPr>
        </p:nvSpPr>
        <p:spPr/>
        <p:txBody>
          <a:bodyPr/>
          <a:lstStyle/>
          <a:p>
            <a:fld id="{0A699C53-0D35-476E-B857-40C860CE2876}" type="slidenum">
              <a:rPr lang="zh-CN" altLang="en-US" smtClean="0"/>
              <a:t>9</a:t>
            </a:fld>
            <a:endParaRPr lang="zh-CN" altLang="en-US"/>
          </a:p>
        </p:txBody>
      </p:sp>
      <p:cxnSp>
        <p:nvCxnSpPr>
          <p:cNvPr id="10" name="直接连接符 9">
            <a:extLst>
              <a:ext uri="{FF2B5EF4-FFF2-40B4-BE49-F238E27FC236}">
                <a16:creationId xmlns:a16="http://schemas.microsoft.com/office/drawing/2014/main" id="{A72EA6E4-7A40-456B-BCD5-DDAB0C84908F}"/>
              </a:ext>
            </a:extLst>
          </p:cNvPr>
          <p:cNvCxnSpPr>
            <a:cxnSpLocks/>
          </p:cNvCxnSpPr>
          <p:nvPr/>
        </p:nvCxnSpPr>
        <p:spPr>
          <a:xfrm>
            <a:off x="1425019" y="3323396"/>
            <a:ext cx="460342" cy="6894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0CD96AC-831E-472C-9632-FA70013F65D9}"/>
              </a:ext>
            </a:extLst>
          </p:cNvPr>
          <p:cNvCxnSpPr>
            <a:cxnSpLocks/>
          </p:cNvCxnSpPr>
          <p:nvPr/>
        </p:nvCxnSpPr>
        <p:spPr>
          <a:xfrm>
            <a:off x="5007204" y="4976013"/>
            <a:ext cx="403782" cy="1238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FAAEF21-1D3B-48B4-A514-ADA237B12032}"/>
              </a:ext>
            </a:extLst>
          </p:cNvPr>
          <p:cNvSpPr txBox="1"/>
          <p:nvPr/>
        </p:nvSpPr>
        <p:spPr>
          <a:xfrm>
            <a:off x="251670" y="2752627"/>
            <a:ext cx="1020949" cy="367645"/>
          </a:xfrm>
          <a:prstGeom prst="rect">
            <a:avLst/>
          </a:prstGeom>
          <a:noFill/>
        </p:spPr>
        <p:txBody>
          <a:bodyPr wrap="square" rtlCol="0">
            <a:spAutoFit/>
          </a:bodyPr>
          <a:lstStyle/>
          <a:p>
            <a:pPr algn="ctr"/>
            <a:r>
              <a:rPr lang="zh-CN" altLang="en-US" dirty="0"/>
              <a:t>第一步</a:t>
            </a:r>
          </a:p>
        </p:txBody>
      </p:sp>
      <p:cxnSp>
        <p:nvCxnSpPr>
          <p:cNvPr id="15" name="直接连接符 14">
            <a:extLst>
              <a:ext uri="{FF2B5EF4-FFF2-40B4-BE49-F238E27FC236}">
                <a16:creationId xmlns:a16="http://schemas.microsoft.com/office/drawing/2014/main" id="{91D6E97E-A1A3-488C-AA48-41C548ABDB25}"/>
              </a:ext>
            </a:extLst>
          </p:cNvPr>
          <p:cNvCxnSpPr>
            <a:cxnSpLocks/>
          </p:cNvCxnSpPr>
          <p:nvPr/>
        </p:nvCxnSpPr>
        <p:spPr>
          <a:xfrm>
            <a:off x="1885361" y="4089347"/>
            <a:ext cx="461914" cy="633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9B9BCC2-EF09-4F17-B5BE-2C359F2DCA21}"/>
              </a:ext>
            </a:extLst>
          </p:cNvPr>
          <p:cNvCxnSpPr>
            <a:cxnSpLocks/>
          </p:cNvCxnSpPr>
          <p:nvPr/>
        </p:nvCxnSpPr>
        <p:spPr>
          <a:xfrm>
            <a:off x="5410986" y="2752627"/>
            <a:ext cx="356648" cy="584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71C66EB-E8E4-479F-97E3-F13BEE4A1198}"/>
              </a:ext>
            </a:extLst>
          </p:cNvPr>
          <p:cNvSpPr txBox="1"/>
          <p:nvPr/>
        </p:nvSpPr>
        <p:spPr>
          <a:xfrm>
            <a:off x="404070" y="2905027"/>
            <a:ext cx="1020949" cy="367645"/>
          </a:xfrm>
          <a:prstGeom prst="rect">
            <a:avLst/>
          </a:prstGeom>
          <a:noFill/>
        </p:spPr>
        <p:txBody>
          <a:bodyPr wrap="square" rtlCol="0">
            <a:spAutoFit/>
          </a:bodyPr>
          <a:lstStyle/>
          <a:p>
            <a:pPr algn="ctr"/>
            <a:r>
              <a:rPr lang="zh-CN" altLang="en-US" dirty="0"/>
              <a:t>第二步</a:t>
            </a:r>
          </a:p>
        </p:txBody>
      </p:sp>
      <p:cxnSp>
        <p:nvCxnSpPr>
          <p:cNvPr id="21" name="直接连接符 20">
            <a:extLst>
              <a:ext uri="{FF2B5EF4-FFF2-40B4-BE49-F238E27FC236}">
                <a16:creationId xmlns:a16="http://schemas.microsoft.com/office/drawing/2014/main" id="{FE62E61E-FF13-41C7-A1EE-741FC4AC70CD}"/>
              </a:ext>
            </a:extLst>
          </p:cNvPr>
          <p:cNvCxnSpPr>
            <a:cxnSpLocks/>
          </p:cNvCxnSpPr>
          <p:nvPr/>
        </p:nvCxnSpPr>
        <p:spPr>
          <a:xfrm>
            <a:off x="2347275" y="3216754"/>
            <a:ext cx="405352" cy="6806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9D9A57F-88BB-4F37-8AFE-E3D6BF338540}"/>
              </a:ext>
            </a:extLst>
          </p:cNvPr>
          <p:cNvCxnSpPr>
            <a:cxnSpLocks/>
          </p:cNvCxnSpPr>
          <p:nvPr/>
        </p:nvCxnSpPr>
        <p:spPr>
          <a:xfrm flipH="1" flipV="1">
            <a:off x="5872900" y="3622079"/>
            <a:ext cx="395924" cy="149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25D0A44-F41A-4794-AEF5-984F83FB6379}"/>
              </a:ext>
            </a:extLst>
          </p:cNvPr>
          <p:cNvSpPr txBox="1"/>
          <p:nvPr/>
        </p:nvSpPr>
        <p:spPr>
          <a:xfrm>
            <a:off x="411624" y="3116345"/>
            <a:ext cx="1020949" cy="367645"/>
          </a:xfrm>
          <a:prstGeom prst="rect">
            <a:avLst/>
          </a:prstGeom>
          <a:noFill/>
        </p:spPr>
        <p:txBody>
          <a:bodyPr wrap="square" rtlCol="0">
            <a:spAutoFit/>
          </a:bodyPr>
          <a:lstStyle/>
          <a:p>
            <a:pPr algn="ctr"/>
            <a:r>
              <a:rPr lang="zh-CN" altLang="en-US" dirty="0"/>
              <a:t>第三步</a:t>
            </a:r>
          </a:p>
        </p:txBody>
      </p:sp>
    </p:spTree>
    <p:extLst>
      <p:ext uri="{BB962C8B-B14F-4D97-AF65-F5344CB8AC3E}">
        <p14:creationId xmlns:p14="http://schemas.microsoft.com/office/powerpoint/2010/main" val="350032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xit" presetSubtype="0" fill="hold" grpId="1" nodeType="with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500"/>
                            </p:stCondLst>
                            <p:childTnLst>
                              <p:par>
                                <p:cTn id="40" presetID="10" presetClass="exit" presetSubtype="0" fill="hold" grpId="1" nodeType="after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9" grpId="0"/>
      <p:bldP spid="19" grpId="1"/>
      <p:bldP spid="25" grpId="0"/>
    </p:bld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等线"/>
        <a:cs typeface=""/>
      </a:majorFont>
      <a:minorFont>
        <a:latin typeface="Calibri"/>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TM02900688[[fn=平面]]</Template>
  <TotalTime>7761</TotalTime>
  <Words>3088</Words>
  <Application>Microsoft Office PowerPoint</Application>
  <PresentationFormat>全屏显示(4:3)</PresentationFormat>
  <Paragraphs>432</Paragraphs>
  <Slides>26</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微软雅黑</vt:lpstr>
      <vt:lpstr>Arial</vt:lpstr>
      <vt:lpstr>Calibri</vt:lpstr>
      <vt:lpstr>Cambria Math</vt:lpstr>
      <vt:lpstr>Courier New</vt:lpstr>
      <vt:lpstr>Wingdings</vt:lpstr>
      <vt:lpstr>Office 主题</vt:lpstr>
      <vt:lpstr>文献介绍： 卫星网络中维护链路状态数据库的若干方式</vt:lpstr>
      <vt:lpstr>目录</vt:lpstr>
      <vt:lpstr>背景 (1/2)</vt:lpstr>
      <vt:lpstr>背景 (2/2)</vt:lpstr>
      <vt:lpstr>通告链路状态</vt:lpstr>
      <vt:lpstr>通告链路状态: OPSPF (1/2)</vt:lpstr>
      <vt:lpstr>通告链路状态: OPSPF (2/2)</vt:lpstr>
      <vt:lpstr>通告链路状态:轻量级洪泛 (1/5)</vt:lpstr>
      <vt:lpstr>通告链路状态:轻量级洪泛 (2/5)</vt:lpstr>
      <vt:lpstr>通告链路状态:轻量级洪泛 (3/5)</vt:lpstr>
      <vt:lpstr>通告链路状态:轻量级洪泛 (4/5)</vt:lpstr>
      <vt:lpstr>通告链路状态:轻量级洪泛 (5/5)</vt:lpstr>
      <vt:lpstr>通告负载情况</vt:lpstr>
      <vt:lpstr>通告负载情况: ELB (1/2)</vt:lpstr>
      <vt:lpstr>通告负载情况: ELB (2/2)</vt:lpstr>
      <vt:lpstr>通告负载情况: DRNL (1/4)</vt:lpstr>
      <vt:lpstr>通告负载情况: DRNL (2/4)</vt:lpstr>
      <vt:lpstr>通告负载情况: DRNL (3/4)</vt:lpstr>
      <vt:lpstr>通告负载情况: DRNL (4/4)</vt:lpstr>
      <vt:lpstr>主动探测: ALBR (1/5)</vt:lpstr>
      <vt:lpstr>主动探测: ALBR (2/5)</vt:lpstr>
      <vt:lpstr>无需全局路由收敛: ALBR (3/5)</vt:lpstr>
      <vt:lpstr>无需全局路由收敛: ALBR (4/5)</vt:lpstr>
      <vt:lpstr>无需全局路由收敛: ALBR (5/5)</vt:lpstr>
      <vt:lpstr>基于局部信息的分布式星间路由</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Energy-Aware Traffic Steering for Sustainable 5G</dc:title>
  <dc:creator>zhangshan</dc:creator>
  <cp:lastModifiedBy>Locksoyev S</cp:lastModifiedBy>
  <cp:revision>1811</cp:revision>
  <dcterms:created xsi:type="dcterms:W3CDTF">2015-08-08T14:03:00Z</dcterms:created>
  <dcterms:modified xsi:type="dcterms:W3CDTF">2022-11-10T01:54:30Z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