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437" r:id="rId3"/>
    <p:sldId id="438" r:id="rId5"/>
    <p:sldId id="471" r:id="rId6"/>
    <p:sldId id="439" r:id="rId7"/>
    <p:sldId id="463" r:id="rId8"/>
    <p:sldId id="472" r:id="rId9"/>
    <p:sldId id="466" r:id="rId10"/>
    <p:sldId id="467" r:id="rId11"/>
    <p:sldId id="460" r:id="rId12"/>
    <p:sldId id="441" r:id="rId13"/>
    <p:sldId id="443" r:id="rId14"/>
    <p:sldId id="444" r:id="rId15"/>
    <p:sldId id="445" r:id="rId16"/>
    <p:sldId id="446" r:id="rId17"/>
    <p:sldId id="449" r:id="rId18"/>
    <p:sldId id="447" r:id="rId19"/>
    <p:sldId id="468" r:id="rId20"/>
    <p:sldId id="461" r:id="rId21"/>
    <p:sldId id="448" r:id="rId22"/>
    <p:sldId id="450" r:id="rId23"/>
    <p:sldId id="462" r:id="rId24"/>
    <p:sldId id="451" r:id="rId25"/>
    <p:sldId id="452" r:id="rId26"/>
    <p:sldId id="453" r:id="rId27"/>
    <p:sldId id="478" r:id="rId28"/>
    <p:sldId id="470" r:id="rId29"/>
    <p:sldId id="454" r:id="rId30"/>
    <p:sldId id="457" r:id="rId31"/>
    <p:sldId id="458" r:id="rId32"/>
    <p:sldId id="473" r:id="rId33"/>
    <p:sldId id="474" r:id="rId34"/>
    <p:sldId id="464" r:id="rId35"/>
    <p:sldId id="479" r:id="rId36"/>
    <p:sldId id="477" r:id="rId37"/>
    <p:sldId id="476" r:id="rId38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  <p:cmAuthor id="2" name="MSoffice" initials="M" lastIdx="1" clrIdx="1"/>
  <p:cmAuthor id="3" name="Locksoyev S" initials="L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C0504D"/>
    <a:srgbClr val="E46C0A"/>
    <a:srgbClr val="4F81BD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0" autoAdjust="0"/>
    <p:restoredTop sz="91991" autoAdjust="0"/>
  </p:normalViewPr>
  <p:slideViewPr>
    <p:cSldViewPr snapToGrid="0" showGuides="1">
      <p:cViewPr varScale="1">
        <p:scale>
          <a:sx n="104" d="100"/>
          <a:sy n="104" d="100"/>
        </p:scale>
        <p:origin x="1614" y="114"/>
      </p:cViewPr>
      <p:guideLst>
        <p:guide orient="horz" pos="22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51CD4-C631-43CE-8901-6B53A4B07D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4E1F9-9434-4AF3-A495-7AB4B6CE39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传统洪泛：收到</a:t>
            </a:r>
            <a:r>
              <a:rPr lang="en-US" altLang="zh-CN" dirty="0"/>
              <a:t>LSU</a:t>
            </a:r>
            <a:r>
              <a:rPr lang="zh-CN" altLang="en-US" dirty="0"/>
              <a:t>后向除了收到报文的所有接口都发送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说明这个图的意思  是卫星轨道在地球表面的投影 但是为什么左边的</a:t>
            </a:r>
            <a:r>
              <a:rPr lang="en-US" altLang="zh-CN" dirty="0"/>
              <a:t>ISL</a:t>
            </a:r>
            <a:r>
              <a:rPr lang="zh-CN" altLang="en-US" dirty="0"/>
              <a:t>长这样？</a:t>
            </a:r>
            <a:endParaRPr lang="en-US" altLang="zh-CN" dirty="0"/>
          </a:p>
          <a:p>
            <a:r>
              <a:rPr lang="zh-CN" altLang="en-US" dirty="0"/>
              <a:t>建立搜索树：</a:t>
            </a:r>
            <a:endParaRPr lang="en-US" altLang="zh-CN" dirty="0"/>
          </a:p>
          <a:p>
            <a:r>
              <a:rPr lang="zh-CN" altLang="en-US" dirty="0"/>
              <a:t>树根就是未添加任何轨间</a:t>
            </a:r>
            <a:r>
              <a:rPr lang="en-US" altLang="zh-CN" dirty="0"/>
              <a:t>ISL</a:t>
            </a:r>
            <a:r>
              <a:rPr lang="zh-CN" altLang="en-US" dirty="0"/>
              <a:t>（一定要说明此时已经预先选好了所有的轨内</a:t>
            </a:r>
            <a:r>
              <a:rPr lang="en-US" altLang="zh-CN" dirty="0"/>
              <a:t>ISL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第一层就是添加了轨道</a:t>
            </a:r>
            <a:r>
              <a:rPr lang="en-US" altLang="zh-CN" dirty="0"/>
              <a:t>1</a:t>
            </a:r>
            <a:r>
              <a:rPr lang="zh-CN" altLang="en-US" dirty="0"/>
              <a:t>和轨道</a:t>
            </a:r>
            <a:r>
              <a:rPr lang="en-US" altLang="zh-CN" dirty="0"/>
              <a:t>2</a:t>
            </a:r>
            <a:r>
              <a:rPr lang="zh-CN" altLang="en-US" dirty="0"/>
              <a:t>之间的</a:t>
            </a:r>
            <a:r>
              <a:rPr lang="en-US" altLang="zh-CN" dirty="0"/>
              <a:t>ISL</a:t>
            </a:r>
            <a:r>
              <a:rPr lang="zh-CN" altLang="en-US" dirty="0"/>
              <a:t>（分左右两侧）</a:t>
            </a:r>
            <a:endParaRPr lang="en-US" altLang="zh-CN" dirty="0"/>
          </a:p>
          <a:p>
            <a:r>
              <a:rPr lang="zh-CN" altLang="en-US" dirty="0"/>
              <a:t>第二层就是轨道</a:t>
            </a:r>
            <a:r>
              <a:rPr lang="en-US" altLang="zh-CN" dirty="0"/>
              <a:t>2</a:t>
            </a:r>
            <a:r>
              <a:rPr lang="zh-CN" altLang="en-US" dirty="0"/>
              <a:t>和轨道</a:t>
            </a:r>
            <a:r>
              <a:rPr lang="en-US" altLang="zh-CN" dirty="0"/>
              <a:t>3</a:t>
            </a:r>
            <a:r>
              <a:rPr lang="zh-CN" altLang="en-US" dirty="0"/>
              <a:t>之间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计算直径分成</a:t>
            </a:r>
            <a:r>
              <a:rPr lang="en-US" altLang="zh-CN" dirty="0"/>
              <a:t>2</a:t>
            </a:r>
            <a:r>
              <a:rPr lang="zh-CN" altLang="en-US" dirty="0"/>
              <a:t>部分，缝左半部分从轨道</a:t>
            </a:r>
            <a:r>
              <a:rPr lang="en-US" altLang="zh-CN" dirty="0"/>
              <a:t>1</a:t>
            </a:r>
            <a:r>
              <a:rPr lang="zh-CN" altLang="en-US" dirty="0"/>
              <a:t>到轨道</a:t>
            </a:r>
            <a:r>
              <a:rPr lang="en-US" altLang="zh-CN" dirty="0"/>
              <a:t>8</a:t>
            </a:r>
            <a:r>
              <a:rPr lang="zh-CN" altLang="en-US" dirty="0"/>
              <a:t>的直径和右半部分从轨道</a:t>
            </a:r>
            <a:r>
              <a:rPr lang="en-US" altLang="zh-CN" dirty="0"/>
              <a:t>1</a:t>
            </a:r>
            <a:r>
              <a:rPr lang="zh-CN" altLang="en-US" dirty="0"/>
              <a:t>到轨道</a:t>
            </a:r>
            <a:r>
              <a:rPr lang="en-US" altLang="zh-CN" dirty="0"/>
              <a:t>8</a:t>
            </a:r>
            <a:r>
              <a:rPr lang="zh-CN" altLang="en-US" dirty="0"/>
              <a:t>的直径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只通告邻居，也就是说每颗卫星只知道自身附近的情况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ELB</a:t>
            </a:r>
            <a:r>
              <a:rPr lang="zh-CN" altLang="en-US" dirty="0"/>
              <a:t>可以用在上述路由算法的基础上，在转发的过程中绕过拥塞的节点</a:t>
            </a:r>
            <a:endParaRPr lang="en-US" altLang="zh-CN" dirty="0"/>
          </a:p>
          <a:p>
            <a:r>
              <a:rPr lang="en-US" altLang="zh-CN" dirty="0"/>
              <a:t>ELB</a:t>
            </a:r>
            <a:r>
              <a:rPr lang="zh-CN" altLang="en-US" dirty="0"/>
              <a:t>机制的核心思想不难，但是启发了后人的研究思路，几乎成为了</a:t>
            </a:r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l-GR" altLang="zh-CN" dirty="0"/>
              <a:t>χ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首先计算当</a:t>
            </a:r>
            <a:r>
              <a:rPr lang="en-US" altLang="zh-CN" dirty="0"/>
              <a:t>busy signal</a:t>
            </a:r>
            <a:r>
              <a:rPr lang="zh-CN" altLang="en-US" dirty="0"/>
              <a:t>到达邻居时的队列长度</a:t>
            </a:r>
            <a:endParaRPr lang="en-US" altLang="zh-CN" dirty="0"/>
          </a:p>
          <a:p>
            <a:r>
              <a:rPr lang="zh-CN" altLang="en-US" dirty="0"/>
              <a:t>为了使之后的队列长度在时间</a:t>
            </a:r>
            <a:r>
              <a:rPr lang="en-US" altLang="zh-CN" dirty="0"/>
              <a:t>θ</a:t>
            </a:r>
            <a:r>
              <a:rPr lang="zh-CN" altLang="en-US" dirty="0"/>
              <a:t>内回到</a:t>
            </a:r>
            <a:r>
              <a:rPr lang="en-US" altLang="zh-CN" dirty="0"/>
              <a:t>α</a:t>
            </a:r>
            <a:r>
              <a:rPr lang="zh-CN" altLang="en-US" dirty="0"/>
              <a:t>以下，需要更新输入流量（输入流量既有来自邻居卫星的也有来自地面的，来自地面的流量视为不可调，只能调整邻居卫星传来的流量）</a:t>
            </a:r>
            <a:endParaRPr lang="en-US" altLang="zh-CN" dirty="0"/>
          </a:p>
          <a:p>
            <a:r>
              <a:rPr lang="el-GR" altLang="zh-CN" dirty="0"/>
              <a:t>χ</a:t>
            </a:r>
            <a:r>
              <a:rPr lang="zh-CN" altLang="en-US" dirty="0"/>
              <a:t>就是新输入流量与原有输入流量的比值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如此才能建立起地面区域与卫星的映射，才能进一步实现按方向转发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在这些根据方向得出的候选下一跳中，再进一步选出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q_{ab} q_{Bi}</a:t>
            </a:r>
            <a:r>
              <a:rPr lang="zh-CN" altLang="en-US" dirty="0"/>
              <a:t>：单个链路上的转发队列的占用率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高优先级队列保证前向探查能用较短的时间转一圈然后回来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盲目性：探测时的目的地随机选择，或许可以像移动自组网中的响应式路由一样？</a:t>
            </a:r>
            <a:endParaRPr lang="en-US" altLang="zh-CN" dirty="0"/>
          </a:p>
          <a:p>
            <a:r>
              <a:rPr lang="zh-CN" altLang="en-US" dirty="0"/>
              <a:t>滞后性：如果某处拓扑变了但是一直没有探测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我管他叫局部</a:t>
            </a:r>
            <a:r>
              <a:rPr lang="en-US" altLang="zh-CN" dirty="0"/>
              <a:t>LSDB </a:t>
            </a:r>
            <a:r>
              <a:rPr lang="zh-CN" altLang="en-US" dirty="0"/>
              <a:t>但论文里没有提到类似名称</a:t>
            </a:r>
            <a:endParaRPr lang="en-US" altLang="zh-CN" dirty="0"/>
          </a:p>
          <a:p>
            <a:r>
              <a:rPr lang="zh-CN" altLang="en-US" dirty="0"/>
              <a:t>缓存队列长度变化时通告并不一定时只要长度一变化就通告，</a:t>
            </a:r>
            <a:r>
              <a:rPr lang="en-US" altLang="zh-CN" dirty="0"/>
              <a:t>DRNL: </a:t>
            </a:r>
            <a:r>
              <a:rPr lang="zh-CN" altLang="en-US" dirty="0"/>
              <a:t>隔一定时间检查一次链路长度并通告，</a:t>
            </a:r>
            <a:r>
              <a:rPr lang="en-US" altLang="zh-CN" dirty="0"/>
              <a:t>ELB: </a:t>
            </a:r>
            <a:r>
              <a:rPr lang="zh-CN" altLang="en-US" dirty="0"/>
              <a:t>队列长度越过一定阈值时通告</a:t>
            </a:r>
            <a:endParaRPr lang="en-US" altLang="zh-CN" dirty="0"/>
          </a:p>
          <a:p>
            <a:r>
              <a:rPr lang="zh-CN" altLang="en-US" dirty="0"/>
              <a:t>缓存队列长度变化就通告，那么通告的频率肯定是比链路通断要高，或者说粒度更细（如果把链路断开视为一种无限的拥塞？）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解释图：缝  极区</a:t>
            </a:r>
            <a:endParaRPr lang="en-US" altLang="zh-CN" dirty="0"/>
          </a:p>
          <a:p>
            <a:r>
              <a:rPr lang="en-US" altLang="zh-CN" dirty="0"/>
              <a:t>ISL</a:t>
            </a:r>
            <a:r>
              <a:rPr lang="zh-CN" altLang="en-US" dirty="0"/>
              <a:t>：星间链路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卫星网络与陆地网络的区别：拓扑动态性 原因：运动</a:t>
            </a:r>
            <a:r>
              <a:rPr lang="en-US" altLang="zh-CN" dirty="0"/>
              <a:t>+</a:t>
            </a:r>
            <a:r>
              <a:rPr lang="zh-CN" altLang="en-US" dirty="0"/>
              <a:t>极圈  星上资源受限  人口分布不均匀  拓扑可预测   引出要在卫星网络中单独设计路由和拥塞控制的必要性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无需传统路由表储存“目的地</a:t>
            </a:r>
            <a:r>
              <a:rPr lang="en-US" altLang="zh-CN" dirty="0"/>
              <a:t>-</a:t>
            </a:r>
            <a:r>
              <a:rPr lang="zh-CN" altLang="en-US" dirty="0"/>
              <a:t>下一跳”关系而可以直接算出，节省了储存还省去了查表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负载情况长度变化就通告，那么通告的频率肯定是比链路通断要高，或者说粒度更细（如果把链路断开视为一种无限大的负载）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基于通告</a:t>
            </a:r>
            <a:r>
              <a:rPr lang="en-US" altLang="zh-CN" dirty="0"/>
              <a:t>——————</a:t>
            </a:r>
            <a:r>
              <a:rPr lang="zh-CN" altLang="en-US" dirty="0"/>
              <a:t>基于探测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695" y="0"/>
            <a:ext cx="7226955" cy="878703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64337"/>
            <a:ext cx="8640660" cy="5187844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0" baseline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3pPr>
            <a:lvl4pPr marL="1314450" indent="-285750">
              <a:lnSpc>
                <a:spcPct val="100000"/>
              </a:lnSpc>
              <a:buSzPct val="40000"/>
              <a:buFont typeface="Wingdings" panose="05000000000000000000" pitchFamily="2" charset="2"/>
              <a:buChar char="n"/>
              <a:defRPr sz="160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</a:t>
            </a:r>
            <a:r>
              <a:rPr lang="en-US" altLang="zh-CN" dirty="0"/>
              <a:t>a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05819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59" y="132463"/>
            <a:ext cx="2064071" cy="5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366887"/>
            <a:ext cx="6858000" cy="27149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面向大规模卫星网络的</a:t>
            </a:r>
            <a:br>
              <a:rPr lang="en-US" altLang="zh-CN" b="1" dirty="0"/>
            </a:br>
            <a:r>
              <a:rPr lang="zh-CN" altLang="en-US" b="1" dirty="0"/>
              <a:t>链路状态</a:t>
            </a:r>
            <a:r>
              <a:rPr lang="zh-CN" altLang="en-US" dirty="0"/>
              <a:t>维护方法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单乾</a:t>
            </a:r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670" y="136524"/>
            <a:ext cx="7226955" cy="654205"/>
          </a:xfrm>
        </p:spPr>
        <p:txBody>
          <a:bodyPr>
            <a:normAutofit/>
          </a:bodyPr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 OPSPF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核心思想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利用卫星网络拓扑的</a:t>
            </a:r>
            <a:r>
              <a:rPr lang="zh-CN" altLang="en-US" b="1" dirty="0">
                <a:solidFill>
                  <a:srgbClr val="FF0000"/>
                </a:solidFill>
              </a:rPr>
              <a:t>可预测性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所有卫星定时计算其他卫星的位置，得到当前时刻拓扑并更新链路状态</a:t>
            </a: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zh-CN" altLang="en-US" dirty="0"/>
              <a:t>可判断当前哪些卫星在极区，因此无需洪泛卫星进出极区的</a:t>
            </a:r>
            <a:r>
              <a:rPr lang="en-US" altLang="zh-CN" dirty="0"/>
              <a:t>LSA</a:t>
            </a: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zh-CN" altLang="en-US" dirty="0"/>
              <a:t>此时得到的拓扑未考虑突发性故障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当发生链路故障时才洪泛</a:t>
            </a:r>
            <a:r>
              <a:rPr lang="en-US" altLang="zh-CN" dirty="0"/>
              <a:t>LSA</a:t>
            </a:r>
            <a:r>
              <a:rPr lang="zh-CN" altLang="en-US" dirty="0"/>
              <a:t>并重新计算路由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拓扑计算方法：根据</a:t>
            </a:r>
            <a:r>
              <a:rPr lang="zh-CN" altLang="en-US" b="1" dirty="0"/>
              <a:t>自身位置</a:t>
            </a:r>
            <a:r>
              <a:rPr lang="zh-CN" altLang="en-US" dirty="0"/>
              <a:t>与</a:t>
            </a:r>
            <a:r>
              <a:rPr lang="zh-CN" altLang="en-US" b="1" dirty="0"/>
              <a:t>轨道参数</a:t>
            </a:r>
            <a:endParaRPr lang="en-US" altLang="zh-CN" dirty="0"/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00" y="3994568"/>
            <a:ext cx="681003" cy="681003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977" y="4589948"/>
            <a:ext cx="681003" cy="68100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6058" y="3994567"/>
            <a:ext cx="681003" cy="681003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487" y="4587264"/>
            <a:ext cx="681003" cy="681003"/>
          </a:xfrm>
          <a:prstGeom prst="rect">
            <a:avLst/>
          </a:prstGeom>
        </p:spPr>
      </p:pic>
      <p:cxnSp>
        <p:nvCxnSpPr>
          <p:cNvPr id="61" name="直接连接符 60"/>
          <p:cNvCxnSpPr>
            <a:stCxn id="56" idx="0"/>
          </p:cNvCxnSpPr>
          <p:nvPr/>
        </p:nvCxnSpPr>
        <p:spPr>
          <a:xfrm flipV="1">
            <a:off x="1571702" y="3601039"/>
            <a:ext cx="5547" cy="39352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62" name="直接连接符 61"/>
          <p:cNvCxnSpPr>
            <a:stCxn id="56" idx="2"/>
            <a:endCxn id="100" idx="0"/>
          </p:cNvCxnSpPr>
          <p:nvPr/>
        </p:nvCxnSpPr>
        <p:spPr>
          <a:xfrm>
            <a:off x="1571702" y="4675571"/>
            <a:ext cx="5547" cy="77603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63" name="直接连接符 62"/>
          <p:cNvCxnSpPr>
            <a:stCxn id="57" idx="0"/>
          </p:cNvCxnSpPr>
          <p:nvPr/>
        </p:nvCxnSpPr>
        <p:spPr>
          <a:xfrm flipV="1">
            <a:off x="2773479" y="3644141"/>
            <a:ext cx="0" cy="945807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66" name="直接连接符 65"/>
          <p:cNvCxnSpPr>
            <a:stCxn id="57" idx="2"/>
          </p:cNvCxnSpPr>
          <p:nvPr/>
        </p:nvCxnSpPr>
        <p:spPr>
          <a:xfrm>
            <a:off x="2773479" y="5270951"/>
            <a:ext cx="11041" cy="130558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74" name="直接连接符 73"/>
          <p:cNvCxnSpPr>
            <a:endCxn id="58" idx="0"/>
          </p:cNvCxnSpPr>
          <p:nvPr/>
        </p:nvCxnSpPr>
        <p:spPr>
          <a:xfrm>
            <a:off x="3963829" y="3672585"/>
            <a:ext cx="2731" cy="32198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75" name="直接连接符 74"/>
          <p:cNvCxnSpPr/>
          <p:nvPr/>
        </p:nvCxnSpPr>
        <p:spPr>
          <a:xfrm flipV="1">
            <a:off x="3966559" y="4693781"/>
            <a:ext cx="0" cy="87306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76" name="直接连接符 75"/>
          <p:cNvCxnSpPr>
            <a:stCxn id="59" idx="0"/>
          </p:cNvCxnSpPr>
          <p:nvPr/>
        </p:nvCxnSpPr>
        <p:spPr>
          <a:xfrm flipH="1" flipV="1">
            <a:off x="5147653" y="3708379"/>
            <a:ext cx="16336" cy="87888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77" name="直接连接符 76"/>
          <p:cNvCxnSpPr/>
          <p:nvPr/>
        </p:nvCxnSpPr>
        <p:spPr>
          <a:xfrm>
            <a:off x="5163988" y="5206580"/>
            <a:ext cx="7993" cy="1372139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3172981" y="4063004"/>
            <a:ext cx="74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S(x, y)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163986" y="4513594"/>
            <a:ext cx="10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S(x+1, y)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662484" y="5071235"/>
            <a:ext cx="10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S(x-1, y)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502905" y="3958005"/>
            <a:ext cx="106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S(x-2, y)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3950271" y="3773667"/>
            <a:ext cx="1197427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3" name="文本框 82"/>
          <p:cNvSpPr txBox="1"/>
          <p:nvPr/>
        </p:nvSpPr>
        <p:spPr>
          <a:xfrm>
            <a:off x="4372266" y="34879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4" name="直接连接符 83"/>
          <p:cNvCxnSpPr>
            <a:stCxn id="56" idx="1"/>
          </p:cNvCxnSpPr>
          <p:nvPr/>
        </p:nvCxnSpPr>
        <p:spPr>
          <a:xfrm flipH="1" flipV="1">
            <a:off x="883059" y="4335068"/>
            <a:ext cx="348141" cy="2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cxnSp>
        <p:nvCxnSpPr>
          <p:cNvPr id="85" name="直接连接符 84"/>
          <p:cNvCxnSpPr>
            <a:stCxn id="57" idx="1"/>
          </p:cNvCxnSpPr>
          <p:nvPr/>
        </p:nvCxnSpPr>
        <p:spPr>
          <a:xfrm flipH="1" flipV="1">
            <a:off x="887407" y="4930449"/>
            <a:ext cx="1545570" cy="1"/>
          </a:xfrm>
          <a:prstGeom prst="line">
            <a:avLst/>
          </a:prstGeom>
          <a:noFill/>
          <a:ln w="635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cxnSp>
        <p:nvCxnSpPr>
          <p:cNvPr id="86" name="直接箭头连接符 85"/>
          <p:cNvCxnSpPr/>
          <p:nvPr/>
        </p:nvCxnSpPr>
        <p:spPr>
          <a:xfrm>
            <a:off x="1057129" y="4342650"/>
            <a:ext cx="0" cy="58779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87" name="文本框 86"/>
          <p:cNvSpPr txBox="1"/>
          <p:nvPr/>
        </p:nvSpPr>
        <p:spPr>
          <a:xfrm>
            <a:off x="558800" y="446035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c1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051" y="5453784"/>
            <a:ext cx="681003" cy="681003"/>
          </a:xfrm>
          <a:prstGeom prst="rect">
            <a:avLst/>
          </a:prstGeom>
        </p:spPr>
      </p:pic>
      <p:cxnSp>
        <p:nvCxnSpPr>
          <p:cNvPr id="89" name="直接连接符 88"/>
          <p:cNvCxnSpPr/>
          <p:nvPr/>
        </p:nvCxnSpPr>
        <p:spPr>
          <a:xfrm>
            <a:off x="3963829" y="6084131"/>
            <a:ext cx="0" cy="49458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cxnSp>
        <p:nvCxnSpPr>
          <p:cNvPr id="90" name="直接连接符 89"/>
          <p:cNvCxnSpPr/>
          <p:nvPr/>
        </p:nvCxnSpPr>
        <p:spPr>
          <a:xfrm>
            <a:off x="4093731" y="4288145"/>
            <a:ext cx="47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093731" y="5759542"/>
            <a:ext cx="47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324625" y="4282044"/>
            <a:ext cx="8296" cy="147749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3" name="文本框 92"/>
          <p:cNvSpPr txBox="1"/>
          <p:nvPr/>
        </p:nvSpPr>
        <p:spPr>
          <a:xfrm>
            <a:off x="3023710" y="6011485"/>
            <a:ext cx="1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S(x, y+1)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261420" y="482968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c0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391098" y="3264171"/>
            <a:ext cx="1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轨道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x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636970" y="3274809"/>
            <a:ext cx="1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轨道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x+1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153557" y="3274809"/>
            <a:ext cx="1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轨道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x-1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37328" y="3278254"/>
            <a:ext cx="10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轨道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x-2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496043" y="4882926"/>
            <a:ext cx="3396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c0: </a:t>
            </a:r>
            <a:r>
              <a:rPr lang="zh-CN" altLang="en-US" dirty="0">
                <a:latin typeface="+mj-lt"/>
              </a:rPr>
              <a:t>同轨道卫星纬度差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c1: </a:t>
            </a:r>
            <a:r>
              <a:rPr lang="zh-CN" altLang="en-US" dirty="0">
                <a:latin typeface="+mj-lt"/>
              </a:rPr>
              <a:t>相邻轨道同编号卫星纬度差（相位差）</a:t>
            </a:r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c2: </a:t>
            </a:r>
            <a:r>
              <a:rPr lang="zh-CN" altLang="en-US" dirty="0">
                <a:latin typeface="+mj-lt"/>
              </a:rPr>
              <a:t>相邻轨道经度差</a:t>
            </a:r>
            <a:endParaRPr lang="zh-CN" altLang="en-US" dirty="0">
              <a:latin typeface="+mj-lt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747" y="5451601"/>
            <a:ext cx="681003" cy="681003"/>
          </a:xfrm>
          <a:prstGeom prst="rect">
            <a:avLst/>
          </a:prstGeom>
        </p:spPr>
      </p:pic>
      <p:cxnSp>
        <p:nvCxnSpPr>
          <p:cNvPr id="101" name="直接连接符 100"/>
          <p:cNvCxnSpPr/>
          <p:nvPr/>
        </p:nvCxnSpPr>
        <p:spPr>
          <a:xfrm>
            <a:off x="1566525" y="6081948"/>
            <a:ext cx="0" cy="49458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lgDash"/>
            <a:miter lim="800000"/>
          </a:ln>
          <a:effectLst/>
        </p:spPr>
      </p:cxnSp>
      <p:sp>
        <p:nvSpPr>
          <p:cNvPr id="102" name="文本框 101"/>
          <p:cNvSpPr txBox="1"/>
          <p:nvPr/>
        </p:nvSpPr>
        <p:spPr>
          <a:xfrm>
            <a:off x="338890" y="6015727"/>
            <a:ext cx="120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S(x-2, y+1)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4490" y="4882926"/>
            <a:ext cx="3216738" cy="1242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 OPSPF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64336"/>
            <a:ext cx="8640660" cy="5857139"/>
          </a:xfrm>
        </p:spPr>
        <p:txBody>
          <a:bodyPr/>
          <a:lstStyle/>
          <a:p>
            <a:r>
              <a:rPr lang="zh-CN" altLang="en-US" dirty="0"/>
              <a:t>在计算得到的拓扑中引入链路状态</a:t>
            </a:r>
            <a:endParaRPr lang="en-US" altLang="zh-CN" dirty="0"/>
          </a:p>
          <a:p>
            <a:pPr lvl="1"/>
            <a:r>
              <a:rPr lang="zh-CN" altLang="en-US" dirty="0"/>
              <a:t>在计算得到拓扑的基础上，每条</a:t>
            </a:r>
            <a:r>
              <a:rPr lang="en-US" altLang="zh-CN" dirty="0"/>
              <a:t>ISL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个本地状态 </a:t>
            </a:r>
            <a:r>
              <a:rPr lang="en-US" altLang="zh-CN" dirty="0"/>
              <a:t>(local state)</a:t>
            </a:r>
            <a:r>
              <a:rPr lang="zh-CN" altLang="en-US" dirty="0"/>
              <a:t>，即为拓扑中的边赋予连通性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链路状态变化</a:t>
            </a:r>
            <a:endParaRPr lang="en-US" altLang="zh-CN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Hello</a:t>
            </a:r>
            <a:r>
              <a:rPr lang="zh-CN" altLang="en-US" dirty="0"/>
              <a:t>、</a:t>
            </a:r>
            <a:r>
              <a:rPr lang="en-US" altLang="zh-CN" dirty="0" err="1"/>
              <a:t>KeepAlive</a:t>
            </a:r>
            <a:r>
              <a:rPr lang="zh-CN" altLang="en-US" dirty="0"/>
              <a:t>报文探测邻居状态，若发生链路故障</a:t>
            </a:r>
            <a:r>
              <a:rPr lang="en-US" altLang="zh-CN" dirty="0"/>
              <a:t>/</a:t>
            </a:r>
            <a:r>
              <a:rPr lang="zh-CN" altLang="en-US" dirty="0"/>
              <a:t>故障恢复则向全网洪泛新的</a:t>
            </a:r>
            <a:r>
              <a:rPr lang="en-US" altLang="zh-CN" dirty="0"/>
              <a:t>LSA</a:t>
            </a:r>
            <a:endParaRPr lang="en-US" altLang="zh-CN" dirty="0"/>
          </a:p>
          <a:p>
            <a:pPr lvl="2"/>
            <a:r>
              <a:rPr lang="zh-CN" altLang="en-US" dirty="0"/>
              <a:t>通告的内容：链路通断</a:t>
            </a:r>
            <a:endParaRPr lang="en-US" altLang="zh-CN" dirty="0"/>
          </a:p>
          <a:p>
            <a:pPr lvl="2"/>
            <a:r>
              <a:rPr lang="zh-CN" altLang="en-US" dirty="0"/>
              <a:t>借助星座位置计算，可以排除掉由进出极区产生的链路变化</a:t>
            </a:r>
            <a:endParaRPr lang="en-US" altLang="zh-CN" dirty="0"/>
          </a:p>
          <a:p>
            <a:r>
              <a:rPr lang="zh-CN" altLang="en-US" dirty="0"/>
              <a:t>实验：</a:t>
            </a:r>
            <a:endParaRPr lang="en-US" altLang="zh-CN" dirty="0"/>
          </a:p>
          <a:p>
            <a:pPr lvl="1"/>
            <a:r>
              <a:rPr lang="zh-CN" altLang="en-US" dirty="0"/>
              <a:t>大幅减小路由收敛时间、</a:t>
            </a:r>
            <a:r>
              <a:rPr lang="en-US" altLang="zh-CN" dirty="0"/>
              <a:t>LSU</a:t>
            </a:r>
            <a:r>
              <a:rPr lang="zh-CN" altLang="en-US" dirty="0"/>
              <a:t>报文数量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714502" y="2108800"/>
          <a:ext cx="57149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58"/>
                <a:gridCol w="4199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链路状态名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正常 </a:t>
                      </a:r>
                      <a:r>
                        <a:rPr lang="en-US" altLang="zh-CN" dirty="0"/>
                        <a:t>(OK)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链路不在极区且正常工作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故障 </a:t>
                      </a:r>
                      <a:r>
                        <a:rPr lang="en-US" altLang="zh-CN" dirty="0"/>
                        <a:t>(Failure)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链路不在极区且出现突发性故障而关闭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失效 </a:t>
                      </a:r>
                      <a:r>
                        <a:rPr lang="en-US" altLang="zh-CN" dirty="0"/>
                        <a:t>(Ineffective)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链路进入极区而关闭，此时无法检测链路是否故障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</a:t>
            </a:r>
            <a:r>
              <a:rPr lang="zh-CN" altLang="en-US" dirty="0"/>
              <a:t>轻量级洪泛 </a:t>
            </a:r>
            <a:r>
              <a:rPr lang="en-US" altLang="zh-CN" dirty="0"/>
              <a:t>(1/5)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核心思想：</a:t>
            </a:r>
            <a:endParaRPr lang="en-US" altLang="zh-CN" dirty="0"/>
          </a:p>
          <a:p>
            <a:pPr lvl="1"/>
            <a:r>
              <a:rPr lang="zh-CN" altLang="en-US" dirty="0"/>
              <a:t>利用卫星网络的</a:t>
            </a:r>
            <a:r>
              <a:rPr lang="zh-CN" altLang="en-US" b="1" dirty="0">
                <a:solidFill>
                  <a:srgbClr val="FF0000"/>
                </a:solidFill>
              </a:rPr>
              <a:t>拓扑可预测性</a:t>
            </a:r>
            <a:endParaRPr lang="en-US" altLang="zh-CN" dirty="0"/>
          </a:p>
          <a:p>
            <a:pPr lvl="1"/>
            <a:r>
              <a:rPr lang="zh-CN" altLang="en-US" dirty="0"/>
              <a:t>洪泛的信息应该到达所有点，但无需经过所有边</a:t>
            </a:r>
            <a:endParaRPr lang="en-US" altLang="zh-CN" dirty="0"/>
          </a:p>
          <a:p>
            <a:pPr lvl="1"/>
            <a:r>
              <a:rPr lang="zh-CN" altLang="en-US" dirty="0"/>
              <a:t>只需在一个连通的生成子图（称为</a:t>
            </a:r>
            <a:r>
              <a:rPr lang="zh-CN" altLang="en-US" b="1" dirty="0"/>
              <a:t>洪泛拓扑</a:t>
            </a:r>
            <a:r>
              <a:rPr lang="zh-CN" altLang="en-US" dirty="0"/>
              <a:t>）上进行洪泛</a:t>
            </a:r>
            <a:endParaRPr lang="en-US" altLang="zh-CN" dirty="0"/>
          </a:p>
          <a:p>
            <a:pPr lvl="1"/>
            <a:r>
              <a:rPr lang="zh-CN" altLang="en-US" dirty="0"/>
              <a:t>寻找洪泛拓扑的原则：</a:t>
            </a:r>
            <a:endParaRPr lang="en-US" altLang="zh-CN" dirty="0"/>
          </a:p>
          <a:p>
            <a:pPr lvl="2"/>
            <a:r>
              <a:rPr lang="zh-CN" altLang="en-US" b="1" dirty="0"/>
              <a:t>鲁棒性</a:t>
            </a:r>
            <a:r>
              <a:rPr lang="zh-CN" altLang="en-US" dirty="0"/>
              <a:t>：即使有少量链路</a:t>
            </a:r>
            <a:r>
              <a:rPr lang="en-US" altLang="zh-CN" dirty="0"/>
              <a:t>/</a:t>
            </a:r>
            <a:r>
              <a:rPr lang="zh-CN" altLang="en-US" dirty="0"/>
              <a:t>卫星故障，此子图依然连通</a:t>
            </a:r>
            <a:endParaRPr lang="en-US" altLang="zh-CN" dirty="0"/>
          </a:p>
          <a:p>
            <a:pPr lvl="2"/>
            <a:r>
              <a:rPr lang="zh-CN" altLang="en-US" dirty="0"/>
              <a:t>洪泛拓扑的</a:t>
            </a:r>
            <a:r>
              <a:rPr lang="zh-CN" altLang="en-US" b="1" dirty="0"/>
              <a:t>直径尽可能小</a:t>
            </a:r>
            <a:r>
              <a:rPr lang="zh-CN" altLang="en-US" dirty="0"/>
              <a:t>：直接在最小生成树上洪泛？不满足鲁棒性！</a:t>
            </a:r>
            <a:endParaRPr lang="en-US" altLang="zh-CN" dirty="0"/>
          </a:p>
          <a:p>
            <a:pPr lvl="3"/>
            <a:r>
              <a:rPr lang="zh-CN" altLang="en-US" dirty="0"/>
              <a:t>直径：最远两个点的距离（以跳数计）</a:t>
            </a:r>
            <a:endParaRPr lang="en-US" altLang="zh-CN" dirty="0"/>
          </a:p>
          <a:p>
            <a:r>
              <a:rPr lang="zh-CN" altLang="en-US" dirty="0"/>
              <a:t>最终选择的洪泛拓扑形状</a:t>
            </a:r>
            <a:endParaRPr lang="en-US" altLang="zh-CN" dirty="0"/>
          </a:p>
          <a:p>
            <a:pPr lvl="1"/>
            <a:r>
              <a:rPr lang="zh-CN" altLang="en-US" b="1" dirty="0"/>
              <a:t>包含所有轨内链路</a:t>
            </a:r>
            <a:endParaRPr lang="en-US" altLang="zh-CN" b="1" dirty="0"/>
          </a:p>
          <a:p>
            <a:pPr lvl="1"/>
            <a:r>
              <a:rPr lang="zh-CN" altLang="en-US" dirty="0"/>
              <a:t>每个轨道与其任一相邻轨道至多有两条轨间</a:t>
            </a:r>
            <a:r>
              <a:rPr lang="en-US" altLang="zh-CN" dirty="0"/>
              <a:t>ISL</a:t>
            </a:r>
            <a:r>
              <a:rPr lang="zh-CN" altLang="en-US" dirty="0"/>
              <a:t>相连，这两条</a:t>
            </a:r>
            <a:r>
              <a:rPr lang="en-US" altLang="zh-CN" dirty="0"/>
              <a:t>ISL</a:t>
            </a:r>
            <a:r>
              <a:rPr lang="zh-CN" altLang="en-US" dirty="0"/>
              <a:t>分别位于缝的</a:t>
            </a:r>
            <a:r>
              <a:rPr lang="zh-CN" altLang="en-US" b="1" dirty="0"/>
              <a:t>两侧</a:t>
            </a:r>
            <a:endParaRPr lang="en-US" altLang="zh-CN" b="1" dirty="0"/>
          </a:p>
          <a:p>
            <a:r>
              <a:rPr lang="zh-CN" altLang="en-US" dirty="0"/>
              <a:t>任务转化为合理选择轨间</a:t>
            </a:r>
            <a:r>
              <a:rPr lang="en-US" altLang="zh-CN" dirty="0"/>
              <a:t>ISL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619" y="1496205"/>
            <a:ext cx="7094245" cy="50332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</a:t>
            </a:r>
            <a:r>
              <a:rPr lang="zh-CN" altLang="en-US" dirty="0"/>
              <a:t>轻量级洪泛 </a:t>
            </a:r>
            <a:r>
              <a:rPr lang="en-US" altLang="zh-CN" dirty="0"/>
              <a:t>(2/5)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搜索所有可能的洪泛拓扑</a:t>
            </a:r>
            <a:endParaRPr lang="en-US" altLang="zh-CN" dirty="0"/>
          </a:p>
          <a:p>
            <a:pPr lvl="1"/>
            <a:r>
              <a:rPr lang="zh-CN" altLang="en-US" dirty="0"/>
              <a:t>深度搜索：建立搜索树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425019" y="3323396"/>
            <a:ext cx="460342" cy="689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07204" y="4976013"/>
            <a:ext cx="403782" cy="1238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1670" y="2752627"/>
            <a:ext cx="1020949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第一步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885361" y="4089347"/>
            <a:ext cx="461914" cy="633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410986" y="2752627"/>
            <a:ext cx="356648" cy="58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070" y="2905027"/>
            <a:ext cx="1020949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第二步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347275" y="3216754"/>
            <a:ext cx="405352" cy="680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5872900" y="3622079"/>
            <a:ext cx="395924" cy="149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11624" y="3116345"/>
            <a:ext cx="1020949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第三步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9" grpId="0"/>
      <p:bldP spid="19" grpId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675" y="1309460"/>
            <a:ext cx="6361325" cy="45132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</a:t>
            </a:r>
            <a:r>
              <a:rPr lang="zh-CN" altLang="en-US" dirty="0"/>
              <a:t>轻量级洪泛 </a:t>
            </a:r>
            <a:r>
              <a:rPr lang="en-US" altLang="zh-CN" dirty="0"/>
              <a:t>(3/5)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在深搜过程中计算洪泛拓扑的直径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08035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744356" y="2795920"/>
            <a:ext cx="427151" cy="64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988413" y="2984412"/>
            <a:ext cx="342712" cy="5804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331125" y="3564847"/>
            <a:ext cx="354755" cy="620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5283542" y="2428883"/>
            <a:ext cx="410248" cy="646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6107021" y="3039564"/>
            <a:ext cx="301658" cy="725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6457951" y="3805942"/>
            <a:ext cx="423616" cy="1163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8476220" y="3566102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372267" y="1435533"/>
                <a:ext cx="24104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𝑑𝑖𝑠𝑡𝑎𝑛𝑐𝑒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zh-CN" altLang="en-US" dirty="0"/>
                  <a:t>轨道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上距轨间</a:t>
                </a:r>
                <a:r>
                  <a:rPr lang="en-US" altLang="zh-CN" dirty="0"/>
                  <a:t>ISL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最远的卫星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↓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经缝</a:t>
                </a:r>
                <a:r>
                  <a:rPr lang="zh-CN" altLang="en-US" b="1" dirty="0"/>
                  <a:t>左侧</a:t>
                </a:r>
                <a:r>
                  <a:rPr lang="zh-CN" altLang="en-US" dirty="0"/>
                  <a:t>路径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↓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轨道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上距轨间</a:t>
                </a:r>
                <a:r>
                  <a:rPr lang="en-US" altLang="zh-CN" dirty="0"/>
                  <a:t>ISL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最远的卫星</a:t>
                </a:r>
                <a:endParaRPr lang="en-US" altLang="zh-CN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7" y="1435533"/>
                <a:ext cx="241040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7" t="-19" r="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73255" y="3999711"/>
                <a:ext cx="24104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𝑑𝑖𝑠𝑡𝑎𝑛𝑐𝑒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zh-CN" altLang="en-US" dirty="0"/>
                  <a:t>轨道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上距轨间</a:t>
                </a:r>
                <a:r>
                  <a:rPr lang="en-US" altLang="zh-CN" dirty="0"/>
                  <a:t>ISL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最远的卫星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↓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经缝</a:t>
                </a:r>
                <a:r>
                  <a:rPr lang="zh-CN" altLang="en-US" b="1" dirty="0"/>
                  <a:t>右侧</a:t>
                </a:r>
                <a:r>
                  <a:rPr lang="zh-CN" altLang="en-US" dirty="0"/>
                  <a:t>路径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↓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轨道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上距轨间</a:t>
                </a:r>
                <a:r>
                  <a:rPr lang="en-US" altLang="zh-CN" dirty="0"/>
                  <a:t>ISL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最远的卫星</a:t>
                </a:r>
                <a:endParaRPr lang="en-US" altLang="zh-CN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5" y="3999711"/>
                <a:ext cx="2410408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21" t="-21" r="1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4172003" y="312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37079" y="312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700457" y="312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964466" y="312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229542" y="312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492920" y="3124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881741" y="33574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46817" y="33574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410195" y="33574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74204" y="33574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39280" y="33574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202658" y="33574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</a:t>
            </a:r>
            <a:r>
              <a:rPr lang="zh-CN" altLang="en-US" dirty="0"/>
              <a:t>轻量级洪泛 </a:t>
            </a:r>
            <a:r>
              <a:rPr lang="en-US" altLang="zh-CN" dirty="0"/>
              <a:t>(4/5)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剪枝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蛮力深搜的时间复杂度：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为轨道中卫星数，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为轨道数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设置阈值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只要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𝑑𝑖𝑠𝑡𝑎𝑛𝑐𝑒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𝑑𝑖𝑠𝑡𝑎𝑛𝑐𝑒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大于该阈值则剪枝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为当前搜索树的深度</a:t>
                </a:r>
                <a:endParaRPr lang="en-US" altLang="zh-CN" dirty="0"/>
              </a:p>
              <a:p>
                <a:pPr lvl="2"/>
                <a:r>
                  <a:rPr lang="zh-CN" altLang="en-US" b="1" dirty="0">
                    <a:solidFill>
                      <a:srgbClr val="FF0000"/>
                    </a:solidFill>
                  </a:rPr>
                  <a:t>未提到</a:t>
                </a:r>
                <a14:m>
                  <m:oMath xmlns:m="http://schemas.openxmlformats.org/officeDocument/2006/math"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如何设置？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实验结果：洪泛的流量与</a:t>
                </a:r>
                <a:r>
                  <a:rPr lang="en-US" altLang="zh-CN" dirty="0"/>
                  <a:t>OSPF</a:t>
                </a:r>
                <a:r>
                  <a:rPr lang="zh-CN" altLang="en-US" dirty="0"/>
                  <a:t>相比减少了</a:t>
                </a:r>
                <a:r>
                  <a:rPr lang="en-US" altLang="zh-CN" dirty="0"/>
                  <a:t>37%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" t="-2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211" y="2035198"/>
            <a:ext cx="6361325" cy="45132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通告链路通断</a:t>
            </a:r>
            <a:r>
              <a:rPr lang="en-US" altLang="zh-CN" dirty="0"/>
              <a:t>:</a:t>
            </a:r>
            <a:r>
              <a:rPr lang="zh-CN" altLang="en-US" dirty="0"/>
              <a:t>轻量级洪泛 </a:t>
            </a:r>
            <a:r>
              <a:rPr lang="en-US" altLang="zh-CN" dirty="0"/>
              <a:t>(5/5)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不足之处：</a:t>
            </a:r>
            <a:endParaRPr lang="en-US" altLang="zh-CN" dirty="0"/>
          </a:p>
          <a:p>
            <a:pPr lvl="1"/>
            <a:r>
              <a:rPr lang="zh-CN" altLang="en-US" dirty="0"/>
              <a:t>如果以跳数定义洪泛拓扑的直径，那么洪泛拓扑的模式应该是唯一的？（一条直线）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11961" y="6183356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7351756" y="4291840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6892031" y="4201597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534151" y="4111355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6158349" y="4021113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5695851" y="3939783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4909978" y="3781991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337971" y="3872233"/>
            <a:ext cx="416110" cy="90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03626" y="3285264"/>
            <a:ext cx="1565735" cy="744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044546" y="2576359"/>
            <a:ext cx="461665" cy="18057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最小的直径？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基于通告</a:t>
            </a:r>
            <a:r>
              <a:rPr lang="en-US" altLang="zh-CN" dirty="0"/>
              <a:t>: </a:t>
            </a:r>
            <a:r>
              <a:rPr lang="zh-CN" altLang="en-US" dirty="0"/>
              <a:t>通告负载情况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51670" y="1283362"/>
          <a:ext cx="8640659" cy="43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4"/>
                <a:gridCol w="575264"/>
                <a:gridCol w="3070268"/>
                <a:gridCol w="4419863"/>
              </a:tblGrid>
              <a:tr h="413736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各卫星维护全局一致的链路状态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非全局一致的链路状态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13736"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基于通告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OPSPF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北邮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, ICC 2019)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i="0" dirty="0"/>
                        <a:t>无</a:t>
                      </a:r>
                      <a:endParaRPr lang="en-US" altLang="zh-CN" sz="1600" i="0" dirty="0"/>
                    </a:p>
                  </a:txBody>
                  <a:tcPr anchor="ctr"/>
                </a:tc>
              </a:tr>
              <a:tr h="944163">
                <a:tc vMerge="1">
                  <a:tcPr/>
                </a:tc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Lightweight Route Flooding</a:t>
                      </a:r>
                      <a:endParaRPr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北邮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, ICC 2022)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493479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Explicit Load Balancing /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ELB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rgbClr val="FF0000"/>
                          </a:solidFill>
                        </a:rPr>
                        <a:t>日本东北大学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, </a:t>
                      </a:r>
                      <a:endParaRPr lang="en-US" altLang="zh-CN" sz="1600" i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IEEE/ACM Transactions on Networking 2008)</a:t>
                      </a:r>
                      <a:endParaRPr lang="en-US" altLang="zh-CN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49354">
                <a:tc vMerge="1">
                  <a:tcPr/>
                </a:tc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基于邻居卫星负载状态的分布式路由算法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DRNL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rgbClr val="FF0000"/>
                          </a:solidFill>
                        </a:rPr>
                        <a:t>哈工大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zh-CN" altLang="en-US" sz="1600" i="1" dirty="0">
                          <a:solidFill>
                            <a:srgbClr val="FF0000"/>
                          </a:solidFill>
                        </a:rPr>
                        <a:t> 通信学报 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2021)</a:t>
                      </a:r>
                      <a:endParaRPr lang="en-US" altLang="zh-CN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32239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基于探测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h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Agent-based load balancing routing / </a:t>
                      </a:r>
                      <a:r>
                        <a:rPr lang="en-US" altLang="zh-CN" sz="1600" b="1" dirty="0"/>
                        <a:t>ALBR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重邮</a:t>
                      </a:r>
                      <a:r>
                        <a:rPr lang="en-US" altLang="zh-CN" sz="1600" i="1" dirty="0"/>
                        <a:t>, Computer Networks 2010)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基于通告</a:t>
            </a:r>
            <a:r>
              <a:rPr lang="en-US" altLang="zh-CN" dirty="0"/>
              <a:t>: </a:t>
            </a:r>
            <a:r>
              <a:rPr lang="zh-CN" altLang="en-US" dirty="0"/>
              <a:t>通告负载情况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负载情况：由转发队列的长度计算得出</a:t>
            </a:r>
            <a:endParaRPr lang="en-US" altLang="zh-CN" dirty="0"/>
          </a:p>
          <a:p>
            <a:r>
              <a:rPr lang="zh-CN" altLang="en-US" dirty="0"/>
              <a:t>基本思路</a:t>
            </a:r>
            <a:endParaRPr lang="en-US" altLang="zh-CN" dirty="0"/>
          </a:p>
          <a:p>
            <a:pPr lvl="1"/>
            <a:r>
              <a:rPr lang="zh-CN" altLang="en-US" dirty="0"/>
              <a:t>通告的时机：当负载情况超过阈值时通告 </a:t>
            </a:r>
            <a:r>
              <a:rPr lang="en-US" altLang="zh-CN" dirty="0"/>
              <a:t>/ </a:t>
            </a:r>
            <a:r>
              <a:rPr lang="zh-CN" altLang="en-US" dirty="0"/>
              <a:t>定时通告</a:t>
            </a:r>
            <a:endParaRPr lang="en-US" altLang="zh-CN" dirty="0"/>
          </a:p>
          <a:p>
            <a:pPr lvl="1"/>
            <a:r>
              <a:rPr lang="zh-CN" altLang="en-US" dirty="0"/>
              <a:t>通告的内容：链路通断→链路负载</a:t>
            </a:r>
            <a:endParaRPr lang="en-US" altLang="zh-CN" dirty="0"/>
          </a:p>
          <a:p>
            <a:pPr lvl="1"/>
            <a:r>
              <a:rPr lang="zh-CN" altLang="en-US" dirty="0"/>
              <a:t>通告的范围：全网洪泛→通告邻居</a:t>
            </a:r>
            <a:endParaRPr lang="en-US" altLang="zh-CN" dirty="0"/>
          </a:p>
          <a:p>
            <a:pPr lvl="1"/>
            <a:r>
              <a:rPr lang="zh-CN" altLang="en-US" dirty="0"/>
              <a:t>实现负载均衡功能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896297" y="3794357"/>
          <a:ext cx="5351405" cy="225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95"/>
                <a:gridCol w="4735110"/>
              </a:tblGrid>
              <a:tr h="35490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只维护局部区域链路状态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951460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Explicit Load Balancing / </a:t>
                      </a:r>
                      <a:r>
                        <a:rPr lang="en-US" altLang="zh-CN" sz="1600" b="1" dirty="0"/>
                        <a:t>ELB</a:t>
                      </a:r>
                      <a:r>
                        <a:rPr lang="en-US" altLang="zh-CN" sz="1600" dirty="0"/>
                        <a:t>: </a:t>
                      </a:r>
                      <a:r>
                        <a:rPr lang="zh-CN" altLang="en-US" sz="1600" dirty="0"/>
                        <a:t>负载均衡策略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日本东北大学</a:t>
                      </a:r>
                      <a:r>
                        <a:rPr lang="en-US" altLang="zh-CN" sz="1600" i="1" dirty="0"/>
                        <a:t>, </a:t>
                      </a:r>
                      <a:endParaRPr lang="en-US" altLang="zh-CN" sz="1600" i="1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IEEE/ACM Transactions on Networking 2008)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951460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基于邻居卫星负载状态的分布式路由算法 </a:t>
                      </a:r>
                      <a:r>
                        <a:rPr lang="en-US" altLang="zh-CN" sz="1600" dirty="0"/>
                        <a:t>/ </a:t>
                      </a:r>
                      <a:r>
                        <a:rPr lang="en-US" altLang="zh-CN" sz="1600" b="1" dirty="0"/>
                        <a:t>DRNL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基于地理位置进行转发 </a:t>
                      </a:r>
                      <a:r>
                        <a:rPr lang="en-US" altLang="zh-CN" sz="1600" dirty="0"/>
                        <a:t>+ </a:t>
                      </a:r>
                      <a:r>
                        <a:rPr lang="zh-CN" altLang="en-US" sz="1600" dirty="0"/>
                        <a:t>负载均衡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哈工大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通信学报 </a:t>
                      </a:r>
                      <a:r>
                        <a:rPr lang="en-US" altLang="zh-CN" sz="1600" i="1" dirty="0"/>
                        <a:t>2021)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ELB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核心思想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通告的内容：自身的</a:t>
            </a:r>
            <a:r>
              <a:rPr lang="zh-CN" altLang="en-US" b="1" dirty="0"/>
              <a:t>负载等级</a:t>
            </a:r>
            <a:r>
              <a:rPr lang="zh-CN" altLang="en-US" dirty="0"/>
              <a:t>，而非单纯的链路通断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通告的时机：负载等级发生变化时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邻居卫星在转发包时若发现</a:t>
            </a:r>
            <a:r>
              <a:rPr lang="zh-CN" altLang="en-US" b="1" dirty="0"/>
              <a:t>路由表</a:t>
            </a:r>
            <a:r>
              <a:rPr lang="zh-CN" altLang="en-US" dirty="0"/>
              <a:t>中下一跳卫星为高负载状态则寻找替代路径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可理解为在某种已有的路由方法上增加负载均衡模块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531" y="4122839"/>
            <a:ext cx="681003" cy="68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534" y="2950983"/>
            <a:ext cx="681003" cy="681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531" y="5286820"/>
            <a:ext cx="681003" cy="681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809" y="4583688"/>
            <a:ext cx="681003" cy="681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819" y="4575234"/>
            <a:ext cx="681003" cy="6810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808" y="3411832"/>
            <a:ext cx="681003" cy="681003"/>
          </a:xfrm>
          <a:prstGeom prst="rect">
            <a:avLst/>
          </a:prstGeom>
        </p:spPr>
      </p:pic>
      <p:sp>
        <p:nvSpPr>
          <p:cNvPr id="11" name="乘号 10"/>
          <p:cNvSpPr/>
          <p:nvPr/>
        </p:nvSpPr>
        <p:spPr>
          <a:xfrm>
            <a:off x="3384115" y="459417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818" y="3403378"/>
            <a:ext cx="681003" cy="6810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6808" y="5747670"/>
            <a:ext cx="681003" cy="6810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818" y="5782467"/>
            <a:ext cx="681003" cy="681003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8" idx="0"/>
            <a:endCxn id="10" idx="2"/>
          </p:cNvCxnSpPr>
          <p:nvPr/>
        </p:nvCxnSpPr>
        <p:spPr>
          <a:xfrm flipH="1" flipV="1">
            <a:off x="1627310" y="4092835"/>
            <a:ext cx="1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6" idx="1"/>
          </p:cNvCxnSpPr>
          <p:nvPr/>
        </p:nvCxnSpPr>
        <p:spPr>
          <a:xfrm flipV="1">
            <a:off x="1967811" y="3291485"/>
            <a:ext cx="1443723" cy="460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2" idx="1"/>
          </p:cNvCxnSpPr>
          <p:nvPr/>
        </p:nvCxnSpPr>
        <p:spPr>
          <a:xfrm>
            <a:off x="4092537" y="3291485"/>
            <a:ext cx="1416281" cy="452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9" idx="0"/>
          </p:cNvCxnSpPr>
          <p:nvPr/>
        </p:nvCxnSpPr>
        <p:spPr>
          <a:xfrm>
            <a:off x="5849320" y="4084381"/>
            <a:ext cx="1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</p:cNvCxnSpPr>
          <p:nvPr/>
        </p:nvCxnSpPr>
        <p:spPr>
          <a:xfrm flipV="1">
            <a:off x="6189822" y="4755016"/>
            <a:ext cx="726664" cy="160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>
            <a:off x="551490" y="4761361"/>
            <a:ext cx="735319" cy="162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5" idx="1"/>
          </p:cNvCxnSpPr>
          <p:nvPr/>
        </p:nvCxnSpPr>
        <p:spPr>
          <a:xfrm flipV="1">
            <a:off x="1967812" y="4463341"/>
            <a:ext cx="1443719" cy="46084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3"/>
            <a:endCxn id="9" idx="1"/>
          </p:cNvCxnSpPr>
          <p:nvPr/>
        </p:nvCxnSpPr>
        <p:spPr>
          <a:xfrm>
            <a:off x="4092534" y="4463341"/>
            <a:ext cx="1416285" cy="45239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0"/>
            <a:endCxn id="6" idx="2"/>
          </p:cNvCxnSpPr>
          <p:nvPr/>
        </p:nvCxnSpPr>
        <p:spPr>
          <a:xfrm flipV="1">
            <a:off x="3752033" y="3631986"/>
            <a:ext cx="3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949389" y="4312981"/>
            <a:ext cx="1462144" cy="478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7" idx="0"/>
          </p:cNvCxnSpPr>
          <p:nvPr/>
        </p:nvCxnSpPr>
        <p:spPr>
          <a:xfrm>
            <a:off x="3752033" y="4803842"/>
            <a:ext cx="0" cy="482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092534" y="4312981"/>
            <a:ext cx="1416281" cy="458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551844" y="5373046"/>
            <a:ext cx="283746" cy="3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551844" y="5641815"/>
            <a:ext cx="2837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563084" y="5921688"/>
            <a:ext cx="2754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905056" y="5199638"/>
            <a:ext cx="184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原路径</a:t>
            </a:r>
            <a:endParaRPr lang="en-US" altLang="zh-CN" dirty="0"/>
          </a:p>
          <a:p>
            <a:r>
              <a:rPr lang="zh-CN" altLang="en-US" dirty="0"/>
              <a:t>通告</a:t>
            </a:r>
            <a:endParaRPr lang="en-US" altLang="zh-CN" dirty="0"/>
          </a:p>
          <a:p>
            <a:r>
              <a:rPr lang="zh-CN" altLang="en-US" dirty="0"/>
              <a:t>新路径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6457950" y="5191869"/>
            <a:ext cx="2310507" cy="1012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3824687"/>
          </a:xfrm>
        </p:spPr>
        <p:txBody>
          <a:bodyPr>
            <a:normAutofit/>
          </a:bodyPr>
          <a:lstStyle/>
          <a:p>
            <a:r>
              <a:rPr lang="zh-CN" altLang="en-US" dirty="0"/>
              <a:t>背景：卫星网络与陆地网络的区别？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卫星网络中维护链路状态的方法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我的研究内容：基于局部信息的分布式星间路由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ELB (2/2)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9695" y="781209"/>
                <a:ext cx="8640660" cy="58571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/>
                  <a:t>每颗卫星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个负载等级</a:t>
                </a: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endParaRPr lang="en-US" altLang="zh-CN" dirty="0"/>
              </a:p>
              <a:p>
                <a:pPr marL="342900" lvl="1" indent="0">
                  <a:lnSpc>
                    <a:spcPct val="90000"/>
                  </a:lnSpc>
                  <a:buNone/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参数设定：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          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丢包概率，相关因素：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估计出的队列溢出时间</a:t>
                </a:r>
                <a:endParaRPr lang="en-US" altLang="zh-CN" dirty="0"/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监测自身队列长度的时间间隔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χ</a:t>
                </a:r>
                <a:r>
                  <a:rPr lang="en-US" altLang="zh-CN" dirty="0"/>
                  <a:t> </a:t>
                </a:r>
                <a:r>
                  <a:rPr lang="zh-CN" altLang="en-US" dirty="0">
                    <a:latin typeface="+mn-lt"/>
                  </a:rPr>
                  <a:t>的相关因素</a:t>
                </a:r>
                <a:r>
                  <a:rPr lang="en-US" altLang="zh-CN" dirty="0">
                    <a:latin typeface="+mn-lt"/>
                  </a:rPr>
                  <a:t>:</a:t>
                </a:r>
                <a:endParaRPr lang="en-US" altLang="zh-CN" dirty="0">
                  <a:latin typeface="+mn-lt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+mn-lt"/>
                  </a:rPr>
                  <a:t>收到的来自地面的流量</a:t>
                </a:r>
                <a:endParaRPr lang="en-US" altLang="zh-CN" dirty="0">
                  <a:latin typeface="+mn-lt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+mn-lt"/>
                  </a:rPr>
                  <a:t>的输出能力（单位时间内能输出的流量）</a:t>
                </a:r>
                <a:endParaRPr lang="en-US" altLang="zh-CN" dirty="0">
                  <a:latin typeface="+mn-lt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zh-CN" altLang="en-US" dirty="0">
                    <a:latin typeface="+mn-lt"/>
                  </a:rPr>
                  <a:t>希望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+mn-lt"/>
                  </a:rPr>
                  <a:t>维持空闲状态的时长</a:t>
                </a:r>
                <a:endParaRPr lang="en-US" altLang="zh-CN" dirty="0">
                  <a:latin typeface="+mn-lt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zh-CN" altLang="en-US" dirty="0">
                    <a:latin typeface="+mn-lt"/>
                  </a:rPr>
                  <a:t>不足之处</a:t>
                </a:r>
                <a:endParaRPr lang="en-US" altLang="zh-CN" dirty="0">
                  <a:latin typeface="+mn-lt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如此设置的合理性？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r>
                  <a:rPr lang="zh-CN" altLang="en-US" dirty="0"/>
                  <a:t>似乎没有明显利用卫星网络的特性</a:t>
                </a:r>
                <a:r>
                  <a:rPr lang="en-US" altLang="zh-CN" dirty="0"/>
                  <a:t>           </a:t>
                </a: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>
                  <a:latin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695" y="781209"/>
                <a:ext cx="8640660" cy="5857139"/>
              </a:xfrm>
              <a:blipFill rotWithShape="1">
                <a:blip r:embed="rId1"/>
                <a:stretch>
                  <a:fillRect l="-7" t="-3" r="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887836" y="1201959"/>
          <a:ext cx="7627514" cy="144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783"/>
                <a:gridCol w="2716931"/>
                <a:gridCol w="3884800"/>
              </a:tblGrid>
              <a:tr h="12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负载等级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转发队列总长度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2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0, </a:t>
                      </a:r>
                      <a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en-US" altLang="zh-CN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zh-CN" altLang="en-US" i="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7503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较忙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[</a:t>
                      </a:r>
                      <a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n-US" altLang="zh-CN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]</a:t>
                      </a:r>
                      <a:endParaRPr lang="zh-CN" altLang="en-US" i="0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向邻居发送</a:t>
                      </a:r>
                      <a:r>
                        <a:rPr lang="zh-CN" altLang="en-US" b="1" dirty="0"/>
                        <a:t>警告信息</a:t>
                      </a:r>
                      <a:r>
                        <a:rPr lang="zh-CN" altLang="en-US" dirty="0"/>
                        <a:t>，邻居收到后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开始寻找不经过该卫星的替代路径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7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忙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altLang="zh-CN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+inf</a:t>
                      </a:r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dirty="0"/>
                        <a:t>向邻居发送</a:t>
                      </a:r>
                      <a:r>
                        <a:rPr lang="zh-CN" altLang="en-US" b="1" dirty="0"/>
                        <a:t>忙信息</a:t>
                      </a:r>
                      <a:r>
                        <a:rPr lang="zh-CN" altLang="en-US" b="0" dirty="0"/>
                        <a:t>，使邻居更新路由表，</a:t>
                      </a:r>
                      <a:endParaRPr lang="en-US" altLang="zh-CN" b="0" dirty="0"/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b="0" dirty="0"/>
                        <a:t>只发送</a:t>
                      </a:r>
                      <a:r>
                        <a:rPr lang="el-GR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χ</a:t>
                      </a:r>
                      <a:r>
                        <a:rPr lang="zh-CN" altLang="en-US" b="1" dirty="0"/>
                        <a:t>比例的流量</a:t>
                      </a:r>
                      <a:r>
                        <a:rPr lang="zh-CN" altLang="en-US" b="0" dirty="0"/>
                        <a:t>经过该卫星，其余沿替代路径</a:t>
                      </a:r>
                      <a:endParaRPr lang="zh-CN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DRNL (1/5)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转发</a:t>
            </a:r>
            <a:endParaRPr lang="en-US" altLang="zh-CN" dirty="0"/>
          </a:p>
          <a:p>
            <a:pPr lvl="1"/>
            <a:r>
              <a:rPr lang="zh-CN" altLang="en-US" dirty="0"/>
              <a:t>每颗卫星根据地理位置转发数据</a:t>
            </a:r>
            <a:endParaRPr lang="en-US" altLang="zh-CN" dirty="0"/>
          </a:p>
          <a:p>
            <a:pPr lvl="2"/>
            <a:r>
              <a:rPr lang="zh-CN" altLang="en-US" dirty="0"/>
              <a:t>利用卫星网络中</a:t>
            </a:r>
            <a:r>
              <a:rPr lang="zh-CN" altLang="en-US" b="1" dirty="0">
                <a:solidFill>
                  <a:srgbClr val="FF0000"/>
                </a:solidFill>
              </a:rPr>
              <a:t>确定的邻接关系</a:t>
            </a:r>
            <a:endParaRPr lang="en-US" altLang="zh-CN" dirty="0"/>
          </a:p>
          <a:p>
            <a:pPr lvl="2"/>
            <a:r>
              <a:rPr lang="zh-CN" altLang="en-US" dirty="0"/>
              <a:t>利用虚拟节点机制选出候选的转发方向</a:t>
            </a:r>
            <a:endParaRPr lang="en-US" altLang="zh-CN" dirty="0"/>
          </a:p>
          <a:p>
            <a:pPr lvl="2"/>
            <a:r>
              <a:rPr lang="zh-CN" altLang="en-US" dirty="0"/>
              <a:t>在候选转发方向中倾向于选择负载较小的</a:t>
            </a:r>
            <a:endParaRPr lang="en-US" altLang="zh-CN" dirty="0"/>
          </a:p>
          <a:p>
            <a:r>
              <a:rPr lang="zh-CN" altLang="en-US" dirty="0"/>
              <a:t>链路状态维护</a:t>
            </a:r>
            <a:endParaRPr lang="en-US" altLang="zh-CN" dirty="0"/>
          </a:p>
          <a:p>
            <a:pPr lvl="1"/>
            <a:r>
              <a:rPr lang="zh-CN" altLang="en-US" dirty="0"/>
              <a:t>通告的内容：自身的</a:t>
            </a:r>
            <a:r>
              <a:rPr lang="zh-CN" altLang="en-US" b="1" dirty="0"/>
              <a:t>转发队列平均占用率</a:t>
            </a:r>
            <a:endParaRPr lang="en-US" altLang="zh-CN" b="1" dirty="0"/>
          </a:p>
          <a:p>
            <a:pPr lvl="1"/>
            <a:r>
              <a:rPr lang="zh-CN" altLang="en-US" dirty="0"/>
              <a:t>通告的时机：定时通告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757" y="2803996"/>
            <a:ext cx="5484486" cy="33970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DRNL (2/5)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虚拟节点机制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将地球表面划分为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个逻辑区域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为卫星数量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，每颗卫星负责一个区域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距离逻辑区域中心最近的卫星加载该区域的逻辑地址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卫星网络中所有发往该区域的数据包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最后一跳必须经过该卫星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" t="-2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9757" y="6201053"/>
            <a:ext cx="577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注：图中每个方格是一个逻辑区域，数字代表用户密度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282" y="2049976"/>
            <a:ext cx="6061435" cy="36865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DRNL (3/5)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基于地理位置转发</a:t>
            </a:r>
            <a:endParaRPr lang="en-US" altLang="zh-CN" dirty="0"/>
          </a:p>
          <a:p>
            <a:pPr lvl="1"/>
            <a:r>
              <a:rPr lang="zh-CN" altLang="en-US" dirty="0"/>
              <a:t>通过本卫星与目的卫星的相对地理位置，判断</a:t>
            </a:r>
            <a:r>
              <a:rPr lang="zh-CN" altLang="en-US" b="1" dirty="0"/>
              <a:t>候选的下一跳方向</a:t>
            </a:r>
            <a:endParaRPr lang="en-US" altLang="zh-CN" b="1" dirty="0"/>
          </a:p>
          <a:p>
            <a:pPr lvl="2"/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541282" y="5732053"/>
                <a:ext cx="5406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注：图中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1400" dirty="0"/>
                  <a:t>是轨道编号差，代表经度差</a:t>
                </a:r>
                <a:r>
                  <a:rPr lang="en-US" altLang="zh-CN" sz="1400" dirty="0"/>
                  <a:t>; </a:t>
                </a:r>
                <a:endParaRPr lang="en-US" altLang="zh-CN" sz="1400" dirty="0"/>
              </a:p>
              <a:p>
                <a:r>
                  <a:rPr lang="en-US" altLang="zh-CN" sz="14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是轨内编号差，代表纬度差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82" y="5732053"/>
                <a:ext cx="5406273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" t="-10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83" y="17843"/>
            <a:ext cx="7226955" cy="878703"/>
          </a:xfrm>
        </p:spPr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DRNL (4/5)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-34612" y="960146"/>
                <a:ext cx="8640660" cy="5187844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/>
                  <a:t>通告内容</a:t>
                </a: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>
                    <a:latin typeface="+mn-ea"/>
                    <a:ea typeface="+mn-ea"/>
                  </a:rPr>
                  <a:t>B</a:t>
                </a:r>
                <a:r>
                  <a:rPr lang="zh-CN" altLang="en-US" dirty="0">
                    <a:latin typeface="+mn-ea"/>
                    <a:ea typeface="+mn-ea"/>
                  </a:rPr>
                  <a:t>定时通告自身</a:t>
                </a:r>
                <a:r>
                  <a:rPr lang="zh-CN" altLang="en-US" dirty="0">
                    <a:latin typeface="+mn-ea"/>
                  </a:rPr>
                  <a:t>平均队列占用率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/>
                  <a:t>路由决策</a:t>
                </a: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在候选的下一跳中选一个方向</a:t>
                </a:r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计算到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的链路占用率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计算链路负载等级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plcHide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85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85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做出路由选择：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4612" y="960146"/>
                <a:ext cx="8640660" cy="5187844"/>
              </a:xfrm>
              <a:blipFill rotWithShape="1">
                <a:blip r:embed="rId1"/>
                <a:stretch>
                  <a:fillRect l="4" t="-1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26" y="2155489"/>
            <a:ext cx="681003" cy="6810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30" y="2154548"/>
            <a:ext cx="681003" cy="6810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46880" y="2030081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94363" y="2072462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H="1" flipV="1">
            <a:off x="7802231" y="1599420"/>
            <a:ext cx="1" cy="555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</p:cNvCxnSpPr>
          <p:nvPr/>
        </p:nvCxnSpPr>
        <p:spPr>
          <a:xfrm flipV="1">
            <a:off x="8142733" y="2495049"/>
            <a:ext cx="65596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970214" y="2424709"/>
            <a:ext cx="491515" cy="4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004530" y="2666220"/>
            <a:ext cx="45720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 flipH="1">
            <a:off x="7802231" y="2835551"/>
            <a:ext cx="1" cy="541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802231" y="1680424"/>
                <a:ext cx="5603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231" y="1680424"/>
                <a:ext cx="560346" cy="393121"/>
              </a:xfrm>
              <a:prstGeom prst="rect">
                <a:avLst/>
              </a:prstGeom>
              <a:blipFill rotWithShape="1">
                <a:blip r:embed="rId3"/>
                <a:stretch>
                  <a:fillRect l="-111" t="-54" r="4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802231" y="2909924"/>
                <a:ext cx="5603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231" y="2909924"/>
                <a:ext cx="560346" cy="393121"/>
              </a:xfrm>
              <a:prstGeom prst="rect">
                <a:avLst/>
              </a:prstGeom>
              <a:blipFill rotWithShape="1">
                <a:blip r:embed="rId4"/>
                <a:stretch>
                  <a:fillRect l="-111" t="-90" r="47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8201682" y="2087736"/>
                <a:ext cx="560345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82" y="2087736"/>
                <a:ext cx="560345" cy="394403"/>
              </a:xfrm>
              <a:prstGeom prst="rect">
                <a:avLst/>
              </a:prstGeom>
              <a:blipFill rotWithShape="1">
                <a:blip r:embed="rId5"/>
                <a:stretch>
                  <a:fillRect l="-4" t="-124" r="53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935798" y="2016058"/>
                <a:ext cx="56034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98" y="2016058"/>
                <a:ext cx="560345" cy="393121"/>
              </a:xfrm>
              <a:prstGeom prst="rect">
                <a:avLst/>
              </a:prstGeom>
              <a:blipFill rotWithShape="1">
                <a:blip r:embed="rId6"/>
                <a:stretch>
                  <a:fillRect l="-59" t="-144" r="10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970214" y="2572330"/>
                <a:ext cx="564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14" y="2572330"/>
                <a:ext cx="56483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0" t="-157" r="25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25" y="3358385"/>
            <a:ext cx="681003" cy="68100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613054" y="3358385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6" idx="2"/>
            <a:endCxn id="20" idx="0"/>
          </p:cNvCxnSpPr>
          <p:nvPr/>
        </p:nvCxnSpPr>
        <p:spPr>
          <a:xfrm flipH="1">
            <a:off x="6676927" y="2836492"/>
            <a:ext cx="1" cy="521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265006" y="3808879"/>
            <a:ext cx="39344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581333" y="34857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根据位置得出</a:t>
            </a:r>
            <a:endParaRPr lang="en-US" altLang="zh-CN" dirty="0"/>
          </a:p>
          <a:p>
            <a:r>
              <a:rPr lang="zh-CN" altLang="en-US" dirty="0"/>
              <a:t>的候选方向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629974" y="4132044"/>
            <a:ext cx="5725610" cy="1435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zh-CN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B,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CN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小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的卫星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大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的卫星 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zh-CN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小的卫星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0.15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大的卫星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通告负载情况</a:t>
            </a:r>
            <a:r>
              <a:rPr lang="en-US" altLang="zh-CN" dirty="0"/>
              <a:t>: DRNL (5/5)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不足之处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+mn-ea"/>
                  </a:rPr>
                  <a:t>通告的内容为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</a:rPr>
                  <a:t>平均</a:t>
                </a:r>
                <a:r>
                  <a:rPr lang="zh-CN" altLang="en-US" dirty="0">
                    <a:latin typeface="+mn-ea"/>
                  </a:rPr>
                  <a:t>队列占用率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粒度较粗，不能具体到某条链路的负载情况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例：某卫星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条链路高负载而另一条链路空闲时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" t="-2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基于探测</a:t>
            </a:r>
            <a:r>
              <a:rPr lang="en-US" altLang="zh-CN" dirty="0"/>
              <a:t>: </a:t>
            </a:r>
            <a:r>
              <a:rPr lang="zh-CN" altLang="en-US" dirty="0"/>
              <a:t>探测链路状态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51670" y="1283362"/>
          <a:ext cx="8640659" cy="43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4"/>
                <a:gridCol w="575264"/>
                <a:gridCol w="3070268"/>
                <a:gridCol w="4419863"/>
              </a:tblGrid>
              <a:tr h="413736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各卫星维护全局一致的链路状态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非全局一致的链路状态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13736"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基于通告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OPSPF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北邮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, ICC 2019)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i="0" dirty="0"/>
                        <a:t>无</a:t>
                      </a:r>
                      <a:endParaRPr lang="en-US" altLang="zh-CN" sz="1600" i="0" dirty="0"/>
                    </a:p>
                  </a:txBody>
                  <a:tcPr anchor="ctr"/>
                </a:tc>
              </a:tr>
              <a:tr h="944163">
                <a:tc vMerge="1">
                  <a:tcPr/>
                </a:tc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Lightweight Route Flooding</a:t>
                      </a:r>
                      <a:endParaRPr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北邮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, ICC 2022)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493479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Explicit Load Balancing /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ELB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日本东北大学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IEEE/ACM Transactions on Networking 2008)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9354">
                <a:tc vMerge="1">
                  <a:tcPr/>
                </a:tc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基于邻居卫星负载状态的分布式路由算法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DRNL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哈工大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sz="1600" i="1" dirty="0">
                          <a:solidFill>
                            <a:schemeClr val="tx1"/>
                          </a:solidFill>
                        </a:rPr>
                        <a:t> 通信学报 </a:t>
                      </a:r>
                      <a:r>
                        <a:rPr lang="en-US" altLang="zh-CN" sz="1600" i="1" dirty="0">
                          <a:solidFill>
                            <a:schemeClr val="tx1"/>
                          </a:solidFill>
                        </a:rPr>
                        <a:t>2021)</a:t>
                      </a:r>
                      <a:endParaRPr lang="en-US" altLang="zh-CN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32239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基于探测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h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Agent-based load balancing routing / 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ALBR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: 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rgbClr val="FF0000"/>
                          </a:solidFill>
                        </a:rPr>
                        <a:t>重邮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, Computer Networks 2010)</a:t>
                      </a:r>
                      <a:endParaRPr lang="en-US" altLang="zh-CN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基于探测</a:t>
            </a:r>
            <a:r>
              <a:rPr lang="en-US" altLang="zh-CN" dirty="0"/>
              <a:t>: ALBR (1/3)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64337"/>
            <a:ext cx="8640660" cy="6225780"/>
          </a:xfrm>
        </p:spPr>
        <p:txBody>
          <a:bodyPr>
            <a:normAutofit/>
          </a:bodyPr>
          <a:lstStyle/>
          <a:p>
            <a:r>
              <a:rPr lang="zh-CN" altLang="en-US" dirty="0"/>
              <a:t>核心思想：每颗卫星独立探测</a:t>
            </a:r>
            <a:endParaRPr lang="en-US" altLang="zh-CN" dirty="0"/>
          </a:p>
          <a:p>
            <a:pPr lvl="1"/>
            <a:r>
              <a:rPr lang="zh-CN" altLang="en-US" dirty="0"/>
              <a:t>利用卫星网络中</a:t>
            </a:r>
            <a:r>
              <a:rPr lang="zh-CN" altLang="en-US" b="1" dirty="0">
                <a:solidFill>
                  <a:srgbClr val="FF0000"/>
                </a:solidFill>
              </a:rPr>
              <a:t>拓扑可预测性</a:t>
            </a:r>
            <a:r>
              <a:rPr lang="zh-CN" altLang="en-US" dirty="0"/>
              <a:t>，在预测得到的拓扑的基础上进行探测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探测内容：全网链路通断与负载信息</a:t>
            </a:r>
            <a:endParaRPr lang="en-US" altLang="zh-CN" dirty="0"/>
          </a:p>
          <a:p>
            <a:pPr lvl="1"/>
            <a:r>
              <a:rPr lang="zh-CN" altLang="en-US" dirty="0"/>
              <a:t>探测方式：</a:t>
            </a:r>
            <a:endParaRPr lang="en-US" altLang="zh-CN" dirty="0"/>
          </a:p>
          <a:p>
            <a:pPr lvl="2"/>
            <a:r>
              <a:rPr lang="zh-CN" altLang="en-US" dirty="0"/>
              <a:t>卫星发出一种特殊的</a:t>
            </a:r>
            <a:r>
              <a:rPr lang="zh-CN" altLang="en-US" b="1" dirty="0"/>
              <a:t>“探查”报文</a:t>
            </a:r>
            <a:endParaRPr lang="en-US" altLang="zh-CN" b="1" dirty="0"/>
          </a:p>
          <a:p>
            <a:pPr lvl="3"/>
            <a:r>
              <a:rPr lang="zh-CN" altLang="en-US" dirty="0"/>
              <a:t>移动方式：从某卫星出发，在卫星之间迁移，最终回到该卫星</a:t>
            </a:r>
            <a:endParaRPr lang="en-US" altLang="zh-CN" dirty="0"/>
          </a:p>
          <a:p>
            <a:pPr lvl="3"/>
            <a:r>
              <a:rPr lang="zh-CN" altLang="en-US" dirty="0"/>
              <a:t>收集的信息：沿途的</a:t>
            </a:r>
            <a:r>
              <a:rPr lang="zh-CN" altLang="en-US" b="1" dirty="0"/>
              <a:t>链路花费 </a:t>
            </a:r>
            <a:endParaRPr lang="en-US" altLang="zh-CN" b="1" dirty="0"/>
          </a:p>
          <a:p>
            <a:pPr lvl="3"/>
            <a:r>
              <a:rPr lang="zh-CN" altLang="en-US" dirty="0"/>
              <a:t>链路花费：基于传播时延与排队时延计算得到，即考虑了链路通断和负载情况</a:t>
            </a:r>
            <a:endParaRPr lang="en-US" altLang="zh-CN" dirty="0"/>
          </a:p>
          <a:p>
            <a:pPr lvl="3"/>
            <a:r>
              <a:rPr lang="zh-CN" altLang="en-US" dirty="0"/>
              <a:t>目的：收集全局信息</a:t>
            </a:r>
            <a:endParaRPr lang="en-US" altLang="zh-CN" dirty="0"/>
          </a:p>
          <a:p>
            <a:pPr lvl="1"/>
            <a:r>
              <a:rPr lang="zh-CN" altLang="en-US" dirty="0"/>
              <a:t>发起探测的时机：卫星每隔固定时间段发送探查报文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基于探测</a:t>
            </a:r>
            <a:r>
              <a:rPr lang="en-US" altLang="zh-CN" dirty="0"/>
              <a:t>: ALBR (2/3)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开始探测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每颗卫星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s, </a:t>
                </a:r>
                <a:r>
                  <a:rPr lang="zh-CN" altLang="en-US" dirty="0"/>
                  <a:t>每隔固定的时间间隔启动一个</a:t>
                </a:r>
                <a:r>
                  <a:rPr lang="zh-CN" altLang="en-US" b="1" dirty="0"/>
                  <a:t>前向的探查报文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有最大跳数限制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目的地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</a:t>
                </a:r>
                <a:r>
                  <a:rPr lang="zh-CN" altLang="en-US" dirty="0">
                    <a:latin typeface="+mn-ea"/>
                    <a:ea typeface="+mn-ea"/>
                  </a:rPr>
                  <a:t>随机选择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lvl="2"/>
                <a:r>
                  <a:rPr lang="zh-CN" altLang="en-US" dirty="0">
                    <a:latin typeface="+mn-ea"/>
                    <a:ea typeface="+mn-ea"/>
                  </a:rPr>
                  <a:t>前向探查使用</a:t>
                </a:r>
                <a:r>
                  <a:rPr lang="zh-CN" altLang="en-US" b="1" dirty="0">
                    <a:latin typeface="+mn-ea"/>
                    <a:ea typeface="+mn-ea"/>
                  </a:rPr>
                  <a:t>高优先级队列</a:t>
                </a:r>
                <a:r>
                  <a:rPr lang="zh-CN" altLang="en-US" dirty="0">
                    <a:latin typeface="+mn-ea"/>
                    <a:ea typeface="+mn-ea"/>
                  </a:rPr>
                  <a:t>在卫星间传播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  <a:ea typeface="+mn-ea"/>
                  </a:rPr>
                  <a:t>在每颗中间卫星处：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lvl="2"/>
                <a:r>
                  <a:rPr lang="zh-CN" altLang="en-US" dirty="0"/>
                  <a:t>前向探查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记忆自己经过的路径以及沿途的链路花费情况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基于路由表依概率选择下一跳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路由表项：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dirty="0"/>
                  <a:t>，表示从当前卫星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到达目的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，选择邻居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的概率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" t="-2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3" y="4918099"/>
            <a:ext cx="681003" cy="68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86" y="4912116"/>
            <a:ext cx="681003" cy="681003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 flipV="1">
            <a:off x="2328466" y="5252618"/>
            <a:ext cx="974520" cy="5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09" y="4912116"/>
            <a:ext cx="681003" cy="681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32" y="4912116"/>
            <a:ext cx="681003" cy="681003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8" idx="3"/>
            <a:endCxn id="9" idx="1"/>
          </p:cNvCxnSpPr>
          <p:nvPr/>
        </p:nvCxnSpPr>
        <p:spPr>
          <a:xfrm>
            <a:off x="5639512" y="5252618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1"/>
          </p:cNvCxnSpPr>
          <p:nvPr/>
        </p:nvCxnSpPr>
        <p:spPr>
          <a:xfrm>
            <a:off x="3983989" y="5252618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266842" y="4739034"/>
            <a:ext cx="359643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328466" y="4912115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656468" y="4914725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47463" y="4698621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4306" y="4697400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17" name="箭头: 右弧形 16"/>
          <p:cNvSpPr/>
          <p:nvPr/>
        </p:nvSpPr>
        <p:spPr>
          <a:xfrm>
            <a:off x="7356684" y="4875979"/>
            <a:ext cx="429823" cy="951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50474" y="4398130"/>
            <a:ext cx="1196896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dirty="0"/>
              <a:t>前向探查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639512" y="5680901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000997" y="5680901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328466" y="5680901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2" idx="2"/>
          </p:cNvCxnSpPr>
          <p:nvPr/>
        </p:nvCxnSpPr>
        <p:spPr>
          <a:xfrm flipV="1">
            <a:off x="3793094" y="4919034"/>
            <a:ext cx="473748" cy="18000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89976" y="4766967"/>
            <a:ext cx="52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/>
              <a:t>交互</a:t>
            </a:r>
            <a:endParaRPr lang="zh-CN" altLang="en-US" sz="12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基于探测</a:t>
            </a:r>
            <a:r>
              <a:rPr lang="en-US" altLang="zh-CN" dirty="0"/>
              <a:t>: ALBR (3/3)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开始探测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到达目的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zh-CN" altLang="en-US" dirty="0">
                    <a:latin typeface="+mn-ea"/>
                    <a:ea typeface="+mn-ea"/>
                  </a:rPr>
                  <a:t>后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前向探查变为后向探查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沿原路返回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lvl="2"/>
                <a:r>
                  <a:rPr lang="zh-CN" altLang="en-US" dirty="0">
                    <a:latin typeface="+mn-ea"/>
                    <a:ea typeface="+mn-ea"/>
                  </a:rPr>
                  <a:t>使用</a:t>
                </a:r>
                <a:r>
                  <a:rPr lang="zh-CN" altLang="en-US" b="1" dirty="0">
                    <a:latin typeface="+mn-ea"/>
                    <a:ea typeface="+mn-ea"/>
                  </a:rPr>
                  <a:t>高优先级队列</a:t>
                </a:r>
                <a:endParaRPr lang="en-US" altLang="zh-CN" b="1" dirty="0">
                  <a:latin typeface="+mn-ea"/>
                  <a:ea typeface="+mn-ea"/>
                </a:endParaRPr>
              </a:p>
              <a:p>
                <a:pPr lvl="2"/>
                <a:r>
                  <a:rPr lang="zh-CN" altLang="en-US" dirty="0">
                    <a:cs typeface="Times New Roman" panose="02020603050405020304" pitchFamily="18" charset="0"/>
                  </a:rPr>
                  <a:t>在返回途中，沿途的每个卫星可使用后向探查收集的信息更新自身路由表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不足之处</a:t>
                </a:r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探查报文移动的盲目性、滞后性</a:t>
                </a:r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目的地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随机选择，而与卫星当前 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或最近一段时间内</a:t>
                </a:r>
                <a:r>
                  <a:rPr lang="en-US" altLang="zh-CN" dirty="0">
                    <a:latin typeface="+mn-ea"/>
                    <a:ea typeface="+mn-ea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转发的目的卫星无关</a:t>
                </a:r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+mn-ea"/>
                    <a:ea typeface="+mn-ea"/>
                    <a:cs typeface="Times New Roman" panose="02020603050405020304" pitchFamily="18" charset="0"/>
                  </a:rPr>
                  <a:t>可以考虑修改为类似响应式路由？</a:t>
                </a:r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2" t="-2" r="5" b="-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29" y="2995267"/>
            <a:ext cx="681003" cy="68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52" y="2989284"/>
            <a:ext cx="681003" cy="681003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5" idx="3"/>
            <a:endCxn id="6" idx="1"/>
          </p:cNvCxnSpPr>
          <p:nvPr/>
        </p:nvCxnSpPr>
        <p:spPr>
          <a:xfrm flipV="1">
            <a:off x="2458432" y="3329786"/>
            <a:ext cx="974520" cy="5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475" y="2989284"/>
            <a:ext cx="681003" cy="681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998" y="2989284"/>
            <a:ext cx="681003" cy="681003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8" idx="3"/>
            <a:endCxn id="9" idx="1"/>
          </p:cNvCxnSpPr>
          <p:nvPr/>
        </p:nvCxnSpPr>
        <p:spPr>
          <a:xfrm>
            <a:off x="5769478" y="3329786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1"/>
          </p:cNvCxnSpPr>
          <p:nvPr/>
        </p:nvCxnSpPr>
        <p:spPr>
          <a:xfrm>
            <a:off x="4113955" y="3329786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412285" y="3538197"/>
            <a:ext cx="359643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458432" y="2989283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786434" y="2991893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77429" y="2775789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4272" y="2774568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17" name="箭头: 右弧形 16"/>
          <p:cNvSpPr/>
          <p:nvPr/>
        </p:nvSpPr>
        <p:spPr>
          <a:xfrm>
            <a:off x="7486650" y="2953147"/>
            <a:ext cx="429823" cy="951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11245" y="3948225"/>
            <a:ext cx="1196896" cy="29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zh-CN" altLang="en-US" dirty="0"/>
              <a:t>后向探查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769478" y="3758069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458432" y="3758069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110084" y="300051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3824687"/>
          </a:xfrm>
        </p:spPr>
        <p:txBody>
          <a:bodyPr>
            <a:normAutofit/>
          </a:bodyPr>
          <a:lstStyle/>
          <a:p>
            <a:r>
              <a:rPr lang="zh-CN" altLang="en-US" b="1" dirty="0"/>
              <a:t>背景：卫星网络与陆地网络的区别？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卫星网络中维护链路状态的方法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我的研究内容：基于局部信息的分布式星间路由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382468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背景：卫星网络与陆地网络的区别？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卫星网络中维护链路状态的方法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我的研究内容：基于局部信息的分布式星间路由</a:t>
            </a:r>
            <a:endParaRPr lang="en-US" altLang="zh-CN" b="1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现有方法的不足之处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1168507"/>
            <a:ext cx="8640660" cy="5187844"/>
          </a:xfrm>
        </p:spPr>
        <p:txBody>
          <a:bodyPr/>
          <a:lstStyle/>
          <a:p>
            <a:r>
              <a:rPr lang="zh-CN" altLang="en-US" dirty="0"/>
              <a:t>通告链路通断的方法</a:t>
            </a:r>
            <a:endParaRPr lang="en-US" altLang="zh-CN" dirty="0"/>
          </a:p>
          <a:p>
            <a:pPr lvl="1"/>
            <a:r>
              <a:rPr lang="zh-CN" altLang="en-US" dirty="0"/>
              <a:t>没有负载均衡功能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通告负载情况的方法</a:t>
            </a:r>
            <a:endParaRPr lang="en-US" altLang="zh-CN" dirty="0"/>
          </a:p>
          <a:p>
            <a:pPr lvl="1"/>
            <a:r>
              <a:rPr lang="zh-CN" altLang="en-US" dirty="0"/>
              <a:t>只有一跳内的负载信息</a:t>
            </a:r>
            <a:endParaRPr lang="en-US" altLang="zh-CN" dirty="0"/>
          </a:p>
          <a:p>
            <a:pPr lvl="1"/>
            <a:r>
              <a:rPr lang="zh-CN" altLang="en-US" dirty="0"/>
              <a:t>通告的负载情况粒度仍较粗</a:t>
            </a:r>
            <a:endParaRPr lang="en-US" altLang="zh-CN" dirty="0"/>
          </a:p>
          <a:p>
            <a:pPr lvl="2"/>
            <a:r>
              <a:rPr lang="zh-CN" altLang="en-US" dirty="0"/>
              <a:t>是“某节点”的平均负载而非具体到“某链路”的负载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基于探测的方法</a:t>
            </a:r>
            <a:endParaRPr lang="en-US" altLang="zh-CN" dirty="0"/>
          </a:p>
          <a:p>
            <a:pPr lvl="1"/>
            <a:r>
              <a:rPr lang="zh-CN" altLang="en-US" dirty="0"/>
              <a:t>盲目性、滞后性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zh-CN" altLang="en-US" dirty="0"/>
              <a:t>基于局部信息的星间路由</a:t>
            </a:r>
            <a:r>
              <a:rPr lang="en-US" altLang="zh-CN" dirty="0"/>
              <a:t>(1/3)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45" y="807848"/>
                <a:ext cx="8640660" cy="5187844"/>
              </a:xfrm>
            </p:spPr>
            <p:txBody>
              <a:bodyPr/>
              <a:lstStyle/>
              <a:p>
                <a:r>
                  <a:rPr lang="zh-CN" altLang="en-US" dirty="0"/>
                  <a:t>基本思路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通告内容：链路通断（后续可升级为负载情况）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通告范围：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dirty="0"/>
                  <a:t>跳范围的邻居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45" y="807848"/>
                <a:ext cx="8640660" cy="5187844"/>
              </a:xfrm>
              <a:blipFill rotWithShape="1">
                <a:blip r:embed="rId1"/>
                <a:stretch>
                  <a:fillRect l="-5" t="-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40982" y="6207213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53103" y="2139353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1639" y="2139353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0857" y="2139353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53977" y="271540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17801" y="307484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15828" y="23847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30638" y="409552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70022" y="44422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55213" y="48154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67899" y="222935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50317" y="256450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03855" y="28996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20338" y="32347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23985" y="357201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16692" y="39075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82557" y="424438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729604" y="46294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999471" y="23847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158329" y="271540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52854" y="307484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79694" y="340976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283489" y="37540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34766" y="409552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15733" y="44422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66580" y="48154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2066" y="222935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03689" y="256450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82530" y="28996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678661" y="32347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698938" y="357201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658387" y="39075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38330" y="424438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277361" y="46294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67913" y="222935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2180" y="256450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8772" y="28996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54798" y="32347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9334" y="357201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66688" y="39075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39989" y="424438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12230" y="46294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74052" y="23847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963" y="271540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3760" y="307484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30886" y="340976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45036" y="37540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30227" y="409552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93170" y="44422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92207" y="481548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17" idx="6"/>
            <a:endCxn id="25" idx="2"/>
          </p:cNvCxnSpPr>
          <p:nvPr/>
        </p:nvCxnSpPr>
        <p:spPr>
          <a:xfrm>
            <a:off x="1905528" y="3277391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>
            <a:stCxn id="9" idx="6"/>
            <a:endCxn id="16" idx="2"/>
          </p:cNvCxnSpPr>
          <p:nvPr/>
        </p:nvCxnSpPr>
        <p:spPr>
          <a:xfrm flipV="1">
            <a:off x="1402991" y="2942244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>
            <a:stCxn id="16" idx="6"/>
            <a:endCxn id="24" idx="2"/>
          </p:cNvCxnSpPr>
          <p:nvPr/>
        </p:nvCxnSpPr>
        <p:spPr>
          <a:xfrm>
            <a:off x="1889046" y="2942244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/>
          <p:cNvCxnSpPr>
            <a:stCxn id="24" idx="6"/>
            <a:endCxn id="32" idx="3"/>
          </p:cNvCxnSpPr>
          <p:nvPr/>
        </p:nvCxnSpPr>
        <p:spPr>
          <a:xfrm flipV="1">
            <a:off x="2338045" y="2972365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>
            <a:stCxn id="40" idx="6"/>
            <a:endCxn id="9" idx="2"/>
          </p:cNvCxnSpPr>
          <p:nvPr/>
        </p:nvCxnSpPr>
        <p:spPr>
          <a:xfrm>
            <a:off x="993963" y="2942244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/>
          <p:cNvCxnSpPr>
            <a:stCxn id="48" idx="7"/>
            <a:endCxn id="40" idx="1"/>
          </p:cNvCxnSpPr>
          <p:nvPr/>
        </p:nvCxnSpPr>
        <p:spPr>
          <a:xfrm flipV="1">
            <a:off x="566474" y="2912124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连接符 59"/>
          <p:cNvCxnSpPr>
            <a:stCxn id="15" idx="6"/>
            <a:endCxn id="23" idx="2"/>
          </p:cNvCxnSpPr>
          <p:nvPr/>
        </p:nvCxnSpPr>
        <p:spPr>
          <a:xfrm>
            <a:off x="1835509" y="2607099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>
            <a:stCxn id="23" idx="6"/>
            <a:endCxn id="31" idx="3"/>
          </p:cNvCxnSpPr>
          <p:nvPr/>
        </p:nvCxnSpPr>
        <p:spPr>
          <a:xfrm flipV="1">
            <a:off x="2243519" y="2637218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439169" y="2607098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连接符 62"/>
          <p:cNvCxnSpPr>
            <a:stCxn id="8" idx="2"/>
            <a:endCxn id="39" idx="6"/>
          </p:cNvCxnSpPr>
          <p:nvPr/>
        </p:nvCxnSpPr>
        <p:spPr>
          <a:xfrm flipH="1" flipV="1">
            <a:off x="1117371" y="2607099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>
            <a:stCxn id="39" idx="2"/>
            <a:endCxn id="47" idx="6"/>
          </p:cNvCxnSpPr>
          <p:nvPr/>
        </p:nvCxnSpPr>
        <p:spPr>
          <a:xfrm flipH="1">
            <a:off x="706153" y="2607099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10" idx="6"/>
            <a:endCxn id="14" idx="3"/>
          </p:cNvCxnSpPr>
          <p:nvPr/>
        </p:nvCxnSpPr>
        <p:spPr>
          <a:xfrm flipV="1">
            <a:off x="1501019" y="2302072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椭圆 65"/>
          <p:cNvSpPr/>
          <p:nvPr/>
        </p:nvSpPr>
        <p:spPr>
          <a:xfrm>
            <a:off x="179109" y="2139353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14" idx="6"/>
            <a:endCxn id="22" idx="2"/>
          </p:cNvCxnSpPr>
          <p:nvPr/>
        </p:nvCxnSpPr>
        <p:spPr>
          <a:xfrm>
            <a:off x="1753089" y="2271953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>
            <a:stCxn id="30" idx="4"/>
            <a:endCxn id="22" idx="7"/>
          </p:cNvCxnSpPr>
          <p:nvPr/>
        </p:nvCxnSpPr>
        <p:spPr>
          <a:xfrm flipH="1">
            <a:off x="2072186" y="2314548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>
            <a:stCxn id="38" idx="5"/>
            <a:endCxn id="10" idx="1"/>
          </p:cNvCxnSpPr>
          <p:nvPr/>
        </p:nvCxnSpPr>
        <p:spPr>
          <a:xfrm>
            <a:off x="1340628" y="2302072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>
            <a:stCxn id="46" idx="6"/>
            <a:endCxn id="38" idx="2"/>
          </p:cNvCxnSpPr>
          <p:nvPr/>
        </p:nvCxnSpPr>
        <p:spPr>
          <a:xfrm flipV="1">
            <a:off x="959242" y="2271953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>
            <a:stCxn id="312" idx="6"/>
            <a:endCxn id="17" idx="2"/>
          </p:cNvCxnSpPr>
          <p:nvPr/>
        </p:nvCxnSpPr>
        <p:spPr>
          <a:xfrm flipV="1">
            <a:off x="1395698" y="3277391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>
            <a:stCxn id="41" idx="6"/>
            <a:endCxn id="312" idx="2"/>
          </p:cNvCxnSpPr>
          <p:nvPr/>
        </p:nvCxnSpPr>
        <p:spPr>
          <a:xfrm>
            <a:off x="939989" y="3277391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>
            <a:stCxn id="49" idx="6"/>
            <a:endCxn id="41" idx="2"/>
          </p:cNvCxnSpPr>
          <p:nvPr/>
        </p:nvCxnSpPr>
        <p:spPr>
          <a:xfrm flipV="1">
            <a:off x="516078" y="3277391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>
            <a:stCxn id="25" idx="6"/>
            <a:endCxn id="33" idx="2"/>
          </p:cNvCxnSpPr>
          <p:nvPr/>
        </p:nvCxnSpPr>
        <p:spPr>
          <a:xfrm flipV="1">
            <a:off x="2364886" y="3277391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>
            <a:stCxn id="50" idx="6"/>
            <a:endCxn id="42" idx="2"/>
          </p:cNvCxnSpPr>
          <p:nvPr/>
        </p:nvCxnSpPr>
        <p:spPr>
          <a:xfrm flipV="1">
            <a:off x="530227" y="3614614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接连接符 75"/>
          <p:cNvCxnSpPr>
            <a:stCxn id="42" idx="6"/>
            <a:endCxn id="98" idx="2"/>
          </p:cNvCxnSpPr>
          <p:nvPr/>
        </p:nvCxnSpPr>
        <p:spPr>
          <a:xfrm>
            <a:off x="924525" y="3614614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接连接符 76"/>
          <p:cNvCxnSpPr>
            <a:stCxn id="98" idx="6"/>
            <a:endCxn id="18" idx="2"/>
          </p:cNvCxnSpPr>
          <p:nvPr/>
        </p:nvCxnSpPr>
        <p:spPr>
          <a:xfrm flipV="1">
            <a:off x="1398763" y="3614614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/>
          <p:cNvCxnSpPr>
            <a:stCxn id="18" idx="6"/>
            <a:endCxn id="26" idx="2"/>
          </p:cNvCxnSpPr>
          <p:nvPr/>
        </p:nvCxnSpPr>
        <p:spPr>
          <a:xfrm>
            <a:off x="1909176" y="3614614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/>
          <p:cNvCxnSpPr>
            <a:stCxn id="26" idx="6"/>
            <a:endCxn id="34" idx="2"/>
          </p:cNvCxnSpPr>
          <p:nvPr/>
        </p:nvCxnSpPr>
        <p:spPr>
          <a:xfrm flipV="1">
            <a:off x="2368680" y="3614614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19" idx="6"/>
            <a:endCxn id="27" idx="1"/>
          </p:cNvCxnSpPr>
          <p:nvPr/>
        </p:nvCxnSpPr>
        <p:spPr>
          <a:xfrm>
            <a:off x="1901883" y="3950125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/>
          <p:cNvCxnSpPr>
            <a:stCxn id="27" idx="6"/>
            <a:endCxn id="35" idx="2"/>
          </p:cNvCxnSpPr>
          <p:nvPr/>
        </p:nvCxnSpPr>
        <p:spPr>
          <a:xfrm flipV="1">
            <a:off x="2319957" y="3950125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/>
          <p:cNvCxnSpPr>
            <a:stCxn id="11" idx="6"/>
            <a:endCxn id="19" idx="2"/>
          </p:cNvCxnSpPr>
          <p:nvPr/>
        </p:nvCxnSpPr>
        <p:spPr>
          <a:xfrm flipV="1">
            <a:off x="1415828" y="3950125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>
            <a:stCxn id="43" idx="6"/>
            <a:endCxn id="11" idx="2"/>
          </p:cNvCxnSpPr>
          <p:nvPr/>
        </p:nvCxnSpPr>
        <p:spPr>
          <a:xfrm>
            <a:off x="951878" y="3950125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>
            <a:stCxn id="51" idx="6"/>
            <a:endCxn id="43" idx="2"/>
          </p:cNvCxnSpPr>
          <p:nvPr/>
        </p:nvCxnSpPr>
        <p:spPr>
          <a:xfrm flipV="1">
            <a:off x="615417" y="3950125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>
            <a:stCxn id="44" idx="6"/>
            <a:endCxn id="12" idx="2"/>
          </p:cNvCxnSpPr>
          <p:nvPr/>
        </p:nvCxnSpPr>
        <p:spPr>
          <a:xfrm>
            <a:off x="1025179" y="4286984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>
            <a:stCxn id="12" idx="6"/>
            <a:endCxn id="20" idx="3"/>
          </p:cNvCxnSpPr>
          <p:nvPr/>
        </p:nvCxnSpPr>
        <p:spPr>
          <a:xfrm flipV="1">
            <a:off x="1455213" y="4317104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>
            <a:stCxn id="20" idx="6"/>
            <a:endCxn id="28" idx="1"/>
          </p:cNvCxnSpPr>
          <p:nvPr/>
        </p:nvCxnSpPr>
        <p:spPr>
          <a:xfrm>
            <a:off x="1867747" y="4286984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>
            <a:stCxn id="28" idx="6"/>
            <a:endCxn id="36" idx="2"/>
          </p:cNvCxnSpPr>
          <p:nvPr/>
        </p:nvCxnSpPr>
        <p:spPr>
          <a:xfrm flipV="1">
            <a:off x="2200924" y="4286984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52" idx="7"/>
            <a:endCxn id="44" idx="3"/>
          </p:cNvCxnSpPr>
          <p:nvPr/>
        </p:nvCxnSpPr>
        <p:spPr>
          <a:xfrm flipV="1">
            <a:off x="765885" y="4317104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>
            <a:stCxn id="13" idx="7"/>
            <a:endCxn id="21" idx="3"/>
          </p:cNvCxnSpPr>
          <p:nvPr/>
        </p:nvCxnSpPr>
        <p:spPr>
          <a:xfrm flipV="1">
            <a:off x="1527928" y="4702211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>
            <a:stCxn id="21" idx="5"/>
            <a:endCxn id="29" idx="1"/>
          </p:cNvCxnSpPr>
          <p:nvPr/>
        </p:nvCxnSpPr>
        <p:spPr>
          <a:xfrm>
            <a:off x="1802319" y="4702211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>
            <a:stCxn id="29" idx="6"/>
            <a:endCxn id="37" idx="2"/>
          </p:cNvCxnSpPr>
          <p:nvPr/>
        </p:nvCxnSpPr>
        <p:spPr>
          <a:xfrm flipV="1">
            <a:off x="1951771" y="4672092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stCxn id="45" idx="6"/>
            <a:endCxn id="13" idx="2"/>
          </p:cNvCxnSpPr>
          <p:nvPr/>
        </p:nvCxnSpPr>
        <p:spPr>
          <a:xfrm>
            <a:off x="1197421" y="4672092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>
            <a:stCxn id="45" idx="4"/>
            <a:endCxn id="53" idx="0"/>
          </p:cNvCxnSpPr>
          <p:nvPr/>
        </p:nvCxnSpPr>
        <p:spPr>
          <a:xfrm flipH="1">
            <a:off x="1134802" y="4714687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箭头连接符 94"/>
          <p:cNvCxnSpPr>
            <a:stCxn id="312" idx="2"/>
            <a:endCxn id="41" idx="6"/>
          </p:cNvCxnSpPr>
          <p:nvPr/>
        </p:nvCxnSpPr>
        <p:spPr>
          <a:xfrm flipH="1" flipV="1">
            <a:off x="939988" y="3277391"/>
            <a:ext cx="370520" cy="17497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312" idx="0"/>
            <a:endCxn id="9" idx="4"/>
          </p:cNvCxnSpPr>
          <p:nvPr/>
        </p:nvCxnSpPr>
        <p:spPr>
          <a:xfrm flipV="1">
            <a:off x="1353103" y="3160033"/>
            <a:ext cx="7293" cy="24973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98" idx="0"/>
          </p:cNvCxnSpPr>
          <p:nvPr/>
        </p:nvCxnSpPr>
        <p:spPr>
          <a:xfrm>
            <a:off x="1352812" y="3496751"/>
            <a:ext cx="3355" cy="25728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1313572" y="375403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乘号 98"/>
          <p:cNvSpPr/>
          <p:nvPr/>
        </p:nvSpPr>
        <p:spPr>
          <a:xfrm>
            <a:off x="1453171" y="3296028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385418" y="2139353"/>
            <a:ext cx="513467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913963" y="2139353"/>
            <a:ext cx="1451709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503190" y="2139353"/>
            <a:ext cx="2273256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386292" y="271539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350116" y="307482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448141" y="23847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362953" y="40954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402337" y="444222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487525" y="481543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700207" y="222935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4782624" y="256449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836161" y="289963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852643" y="323477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6290" y="357199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848997" y="390749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814863" y="424434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761911" y="462944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031772" y="23847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5190627" y="271539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5285151" y="307482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5311991" y="34097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315785" y="375400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267063" y="40954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48033" y="444222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898885" y="481543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74367" y="222935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5435983" y="256449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614820" y="289963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710949" y="323477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731226" y="357199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5690675" y="390749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570621" y="424434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309657" y="462944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300229" y="222935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064501" y="256449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941096" y="289963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887123" y="323477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871659" y="357199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899012" y="390749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972312" y="424434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144549" y="462944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906376" y="23847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653292" y="271539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3526091" y="307482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3463219" y="34097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3477368" y="375400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3562558" y="40954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725497" y="444222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124527" y="481543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/>
          <p:cNvCxnSpPr>
            <a:stCxn id="112" idx="6"/>
            <a:endCxn id="120" idx="2"/>
          </p:cNvCxnSpPr>
          <p:nvPr/>
        </p:nvCxnSpPr>
        <p:spPr>
          <a:xfrm>
            <a:off x="4937832" y="3277368"/>
            <a:ext cx="37415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>
            <a:stCxn id="104" idx="6"/>
            <a:endCxn id="111" idx="2"/>
          </p:cNvCxnSpPr>
          <p:nvPr/>
        </p:nvCxnSpPr>
        <p:spPr>
          <a:xfrm flipV="1">
            <a:off x="4435305" y="2942228"/>
            <a:ext cx="40085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>
            <a:stCxn id="111" idx="6"/>
            <a:endCxn id="119" idx="2"/>
          </p:cNvCxnSpPr>
          <p:nvPr/>
        </p:nvCxnSpPr>
        <p:spPr>
          <a:xfrm>
            <a:off x="4921350" y="2942228"/>
            <a:ext cx="363800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>
            <a:stCxn id="119" idx="6"/>
            <a:endCxn id="127" idx="3"/>
          </p:cNvCxnSpPr>
          <p:nvPr/>
        </p:nvCxnSpPr>
        <p:spPr>
          <a:xfrm flipV="1">
            <a:off x="5370340" y="2972348"/>
            <a:ext cx="256956" cy="1450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接连接符 152"/>
          <p:cNvCxnSpPr>
            <a:stCxn id="135" idx="6"/>
            <a:endCxn id="104" idx="2"/>
          </p:cNvCxnSpPr>
          <p:nvPr/>
        </p:nvCxnSpPr>
        <p:spPr>
          <a:xfrm>
            <a:off x="4026284" y="2942228"/>
            <a:ext cx="323831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/>
          <p:cNvCxnSpPr>
            <a:stCxn id="143" idx="7"/>
            <a:endCxn id="135" idx="1"/>
          </p:cNvCxnSpPr>
          <p:nvPr/>
        </p:nvCxnSpPr>
        <p:spPr>
          <a:xfrm flipV="1">
            <a:off x="3598804" y="2912109"/>
            <a:ext cx="35476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接连接符 154"/>
          <p:cNvCxnSpPr>
            <a:stCxn id="110" idx="6"/>
            <a:endCxn id="118" idx="2"/>
          </p:cNvCxnSpPr>
          <p:nvPr/>
        </p:nvCxnSpPr>
        <p:spPr>
          <a:xfrm>
            <a:off x="4867814" y="2607090"/>
            <a:ext cx="322814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接连接符 155"/>
          <p:cNvCxnSpPr>
            <a:stCxn id="118" idx="6"/>
            <a:endCxn id="126" idx="3"/>
          </p:cNvCxnSpPr>
          <p:nvPr/>
        </p:nvCxnSpPr>
        <p:spPr>
          <a:xfrm flipV="1">
            <a:off x="5275816" y="2637208"/>
            <a:ext cx="172642" cy="12078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4471482" y="2607089"/>
            <a:ext cx="311143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接连接符 157"/>
          <p:cNvCxnSpPr>
            <a:stCxn id="103" idx="2"/>
            <a:endCxn id="134" idx="6"/>
          </p:cNvCxnSpPr>
          <p:nvPr/>
        </p:nvCxnSpPr>
        <p:spPr>
          <a:xfrm flipH="1" flipV="1">
            <a:off x="4149690" y="2607090"/>
            <a:ext cx="236602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接连接符 158"/>
          <p:cNvCxnSpPr>
            <a:stCxn id="134" idx="2"/>
            <a:endCxn id="142" idx="6"/>
          </p:cNvCxnSpPr>
          <p:nvPr/>
        </p:nvCxnSpPr>
        <p:spPr>
          <a:xfrm flipH="1">
            <a:off x="3738480" y="2607090"/>
            <a:ext cx="326021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接连接符 159"/>
          <p:cNvCxnSpPr>
            <a:stCxn id="105" idx="6"/>
            <a:endCxn id="109" idx="3"/>
          </p:cNvCxnSpPr>
          <p:nvPr/>
        </p:nvCxnSpPr>
        <p:spPr>
          <a:xfrm flipV="1">
            <a:off x="4533331" y="2302068"/>
            <a:ext cx="179352" cy="12530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椭圆 160"/>
          <p:cNvSpPr/>
          <p:nvPr/>
        </p:nvSpPr>
        <p:spPr>
          <a:xfrm>
            <a:off x="3211447" y="2139353"/>
            <a:ext cx="2856741" cy="28567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stCxn id="109" idx="6"/>
            <a:endCxn id="117" idx="2"/>
          </p:cNvCxnSpPr>
          <p:nvPr/>
        </p:nvCxnSpPr>
        <p:spPr>
          <a:xfrm>
            <a:off x="4785396" y="2271950"/>
            <a:ext cx="246377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接连接符 162"/>
          <p:cNvCxnSpPr>
            <a:stCxn id="125" idx="4"/>
            <a:endCxn id="117" idx="7"/>
          </p:cNvCxnSpPr>
          <p:nvPr/>
        </p:nvCxnSpPr>
        <p:spPr>
          <a:xfrm flipH="1">
            <a:off x="5104486" y="2314544"/>
            <a:ext cx="12476" cy="8271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接连接符 163"/>
          <p:cNvCxnSpPr>
            <a:stCxn id="133" idx="5"/>
            <a:endCxn id="105" idx="1"/>
          </p:cNvCxnSpPr>
          <p:nvPr/>
        </p:nvCxnSpPr>
        <p:spPr>
          <a:xfrm>
            <a:off x="4372943" y="2302068"/>
            <a:ext cx="87674" cy="951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接连接符 164"/>
          <p:cNvCxnSpPr>
            <a:stCxn id="141" idx="6"/>
            <a:endCxn id="133" idx="2"/>
          </p:cNvCxnSpPr>
          <p:nvPr/>
        </p:nvCxnSpPr>
        <p:spPr>
          <a:xfrm flipV="1">
            <a:off x="3991565" y="2271950"/>
            <a:ext cx="308664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接连接符 165"/>
          <p:cNvCxnSpPr>
            <a:stCxn id="313" idx="6"/>
            <a:endCxn id="112" idx="2"/>
          </p:cNvCxnSpPr>
          <p:nvPr/>
        </p:nvCxnSpPr>
        <p:spPr>
          <a:xfrm flipV="1">
            <a:off x="4428012" y="3277368"/>
            <a:ext cx="424631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/>
          <p:cNvCxnSpPr>
            <a:stCxn id="136" idx="6"/>
            <a:endCxn id="313" idx="2"/>
          </p:cNvCxnSpPr>
          <p:nvPr/>
        </p:nvCxnSpPr>
        <p:spPr>
          <a:xfrm>
            <a:off x="3972312" y="3277368"/>
            <a:ext cx="370512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/>
          <p:cNvCxnSpPr>
            <a:stCxn id="144" idx="6"/>
            <a:endCxn id="136" idx="2"/>
          </p:cNvCxnSpPr>
          <p:nvPr/>
        </p:nvCxnSpPr>
        <p:spPr>
          <a:xfrm flipV="1">
            <a:off x="3548409" y="3277368"/>
            <a:ext cx="338714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/>
          <p:cNvCxnSpPr>
            <a:stCxn id="120" idx="6"/>
            <a:endCxn id="128" idx="2"/>
          </p:cNvCxnSpPr>
          <p:nvPr/>
        </p:nvCxnSpPr>
        <p:spPr>
          <a:xfrm flipV="1">
            <a:off x="5397180" y="3277368"/>
            <a:ext cx="31376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/>
          <p:cNvCxnSpPr>
            <a:stCxn id="145" idx="6"/>
            <a:endCxn id="137" idx="2"/>
          </p:cNvCxnSpPr>
          <p:nvPr/>
        </p:nvCxnSpPr>
        <p:spPr>
          <a:xfrm flipV="1">
            <a:off x="3562558" y="3614585"/>
            <a:ext cx="309101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直接连接符 170"/>
          <p:cNvCxnSpPr>
            <a:stCxn id="137" idx="6"/>
            <a:endCxn id="203" idx="2"/>
          </p:cNvCxnSpPr>
          <p:nvPr/>
        </p:nvCxnSpPr>
        <p:spPr>
          <a:xfrm>
            <a:off x="3956849" y="3614585"/>
            <a:ext cx="389039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直接连接符 171"/>
          <p:cNvCxnSpPr>
            <a:stCxn id="203" idx="6"/>
            <a:endCxn id="113" idx="2"/>
          </p:cNvCxnSpPr>
          <p:nvPr/>
        </p:nvCxnSpPr>
        <p:spPr>
          <a:xfrm flipV="1">
            <a:off x="4431076" y="3614585"/>
            <a:ext cx="425214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/>
          <p:cNvCxnSpPr>
            <a:stCxn id="113" idx="6"/>
            <a:endCxn id="121" idx="2"/>
          </p:cNvCxnSpPr>
          <p:nvPr/>
        </p:nvCxnSpPr>
        <p:spPr>
          <a:xfrm>
            <a:off x="4941480" y="3614585"/>
            <a:ext cx="374305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/>
          <p:cNvCxnSpPr>
            <a:stCxn id="121" idx="6"/>
            <a:endCxn id="129" idx="2"/>
          </p:cNvCxnSpPr>
          <p:nvPr/>
        </p:nvCxnSpPr>
        <p:spPr>
          <a:xfrm flipV="1">
            <a:off x="5400974" y="3614585"/>
            <a:ext cx="330252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直接连接符 174"/>
          <p:cNvCxnSpPr>
            <a:stCxn id="114" idx="6"/>
            <a:endCxn id="122" idx="1"/>
          </p:cNvCxnSpPr>
          <p:nvPr/>
        </p:nvCxnSpPr>
        <p:spPr>
          <a:xfrm>
            <a:off x="4934187" y="3950088"/>
            <a:ext cx="345352" cy="1578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直接连接符 175"/>
          <p:cNvCxnSpPr>
            <a:stCxn id="122" idx="6"/>
            <a:endCxn id="130" idx="2"/>
          </p:cNvCxnSpPr>
          <p:nvPr/>
        </p:nvCxnSpPr>
        <p:spPr>
          <a:xfrm flipV="1">
            <a:off x="5352253" y="3950088"/>
            <a:ext cx="338422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/>
          <p:cNvCxnSpPr>
            <a:stCxn id="106" idx="6"/>
            <a:endCxn id="114" idx="2"/>
          </p:cNvCxnSpPr>
          <p:nvPr/>
        </p:nvCxnSpPr>
        <p:spPr>
          <a:xfrm flipV="1">
            <a:off x="4448141" y="3950088"/>
            <a:ext cx="40085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/>
          <p:cNvCxnSpPr>
            <a:stCxn id="138" idx="6"/>
            <a:endCxn id="106" idx="2"/>
          </p:cNvCxnSpPr>
          <p:nvPr/>
        </p:nvCxnSpPr>
        <p:spPr>
          <a:xfrm>
            <a:off x="3984201" y="3950088"/>
            <a:ext cx="378751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/>
          <p:cNvCxnSpPr>
            <a:stCxn id="146" idx="6"/>
            <a:endCxn id="138" idx="2"/>
          </p:cNvCxnSpPr>
          <p:nvPr/>
        </p:nvCxnSpPr>
        <p:spPr>
          <a:xfrm flipV="1">
            <a:off x="3647747" y="3950088"/>
            <a:ext cx="25126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/>
          <p:cNvCxnSpPr>
            <a:stCxn id="139" idx="6"/>
            <a:endCxn id="107" idx="2"/>
          </p:cNvCxnSpPr>
          <p:nvPr/>
        </p:nvCxnSpPr>
        <p:spPr>
          <a:xfrm>
            <a:off x="4057500" y="4286942"/>
            <a:ext cx="344835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直接连接符 180"/>
          <p:cNvCxnSpPr>
            <a:stCxn id="107" idx="6"/>
            <a:endCxn id="115" idx="3"/>
          </p:cNvCxnSpPr>
          <p:nvPr/>
        </p:nvCxnSpPr>
        <p:spPr>
          <a:xfrm flipV="1">
            <a:off x="4487525" y="4317060"/>
            <a:ext cx="339813" cy="16775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直接连接符 181"/>
          <p:cNvCxnSpPr>
            <a:stCxn id="115" idx="6"/>
            <a:endCxn id="123" idx="1"/>
          </p:cNvCxnSpPr>
          <p:nvPr/>
        </p:nvCxnSpPr>
        <p:spPr>
          <a:xfrm>
            <a:off x="4900052" y="4286942"/>
            <a:ext cx="260456" cy="16775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直接连接符 182"/>
          <p:cNvCxnSpPr>
            <a:stCxn id="123" idx="6"/>
            <a:endCxn id="131" idx="2"/>
          </p:cNvCxnSpPr>
          <p:nvPr/>
        </p:nvCxnSpPr>
        <p:spPr>
          <a:xfrm flipV="1">
            <a:off x="5233221" y="4286942"/>
            <a:ext cx="337399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直接连接符 183"/>
          <p:cNvCxnSpPr>
            <a:stCxn id="147" idx="7"/>
            <a:endCxn id="139" idx="3"/>
          </p:cNvCxnSpPr>
          <p:nvPr/>
        </p:nvCxnSpPr>
        <p:spPr>
          <a:xfrm flipV="1">
            <a:off x="3798211" y="4317060"/>
            <a:ext cx="186576" cy="137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直接连接符 184"/>
          <p:cNvCxnSpPr>
            <a:stCxn id="108" idx="7"/>
            <a:endCxn id="116" idx="3"/>
          </p:cNvCxnSpPr>
          <p:nvPr/>
        </p:nvCxnSpPr>
        <p:spPr>
          <a:xfrm flipV="1">
            <a:off x="4560239" y="4702160"/>
            <a:ext cx="214148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直接连接符 185"/>
          <p:cNvCxnSpPr>
            <a:stCxn id="116" idx="5"/>
            <a:endCxn id="124" idx="1"/>
          </p:cNvCxnSpPr>
          <p:nvPr/>
        </p:nvCxnSpPr>
        <p:spPr>
          <a:xfrm>
            <a:off x="4834624" y="4702160"/>
            <a:ext cx="76735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直接连接符 186"/>
          <p:cNvCxnSpPr>
            <a:stCxn id="124" idx="6"/>
            <a:endCxn id="132" idx="2"/>
          </p:cNvCxnSpPr>
          <p:nvPr/>
        </p:nvCxnSpPr>
        <p:spPr>
          <a:xfrm flipV="1">
            <a:off x="4984074" y="4672041"/>
            <a:ext cx="325584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直接连接符 187"/>
          <p:cNvCxnSpPr>
            <a:stCxn id="140" idx="6"/>
            <a:endCxn id="108" idx="2"/>
          </p:cNvCxnSpPr>
          <p:nvPr/>
        </p:nvCxnSpPr>
        <p:spPr>
          <a:xfrm>
            <a:off x="4229739" y="4672041"/>
            <a:ext cx="257787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直接连接符 188"/>
          <p:cNvCxnSpPr>
            <a:stCxn id="140" idx="4"/>
            <a:endCxn id="148" idx="0"/>
          </p:cNvCxnSpPr>
          <p:nvPr/>
        </p:nvCxnSpPr>
        <p:spPr>
          <a:xfrm flipH="1">
            <a:off x="4167121" y="4714635"/>
            <a:ext cx="20023" cy="1007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直接箭头连接符 189"/>
          <p:cNvCxnSpPr/>
          <p:nvPr/>
        </p:nvCxnSpPr>
        <p:spPr>
          <a:xfrm flipH="1" flipV="1">
            <a:off x="4385418" y="3494933"/>
            <a:ext cx="3064" cy="259067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203" idx="4"/>
            <a:endCxn id="106" idx="0"/>
          </p:cNvCxnSpPr>
          <p:nvPr/>
        </p:nvCxnSpPr>
        <p:spPr>
          <a:xfrm>
            <a:off x="4388482" y="3839189"/>
            <a:ext cx="17065" cy="256295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203" idx="6"/>
            <a:endCxn id="113" idx="2"/>
          </p:cNvCxnSpPr>
          <p:nvPr/>
        </p:nvCxnSpPr>
        <p:spPr>
          <a:xfrm flipV="1">
            <a:off x="4431076" y="3614585"/>
            <a:ext cx="425214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203" idx="2"/>
            <a:endCxn id="137" idx="6"/>
          </p:cNvCxnSpPr>
          <p:nvPr/>
        </p:nvCxnSpPr>
        <p:spPr>
          <a:xfrm flipH="1" flipV="1">
            <a:off x="3956849" y="3614585"/>
            <a:ext cx="389039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06" idx="6"/>
            <a:endCxn id="114" idx="2"/>
          </p:cNvCxnSpPr>
          <p:nvPr/>
        </p:nvCxnSpPr>
        <p:spPr>
          <a:xfrm flipV="1">
            <a:off x="4448141" y="3950088"/>
            <a:ext cx="400856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313" idx="2"/>
            <a:endCxn id="136" idx="6"/>
          </p:cNvCxnSpPr>
          <p:nvPr/>
        </p:nvCxnSpPr>
        <p:spPr>
          <a:xfrm flipH="1" flipV="1">
            <a:off x="3972312" y="3277368"/>
            <a:ext cx="370512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313" idx="0"/>
            <a:endCxn id="104" idx="4"/>
          </p:cNvCxnSpPr>
          <p:nvPr/>
        </p:nvCxnSpPr>
        <p:spPr>
          <a:xfrm flipV="1">
            <a:off x="4385418" y="3160013"/>
            <a:ext cx="7293" cy="24973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13" idx="6"/>
            <a:endCxn id="121" idx="2"/>
          </p:cNvCxnSpPr>
          <p:nvPr/>
        </p:nvCxnSpPr>
        <p:spPr>
          <a:xfrm>
            <a:off x="4941480" y="3614585"/>
            <a:ext cx="374305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13" idx="0"/>
            <a:endCxn id="112" idx="4"/>
          </p:cNvCxnSpPr>
          <p:nvPr/>
        </p:nvCxnSpPr>
        <p:spPr>
          <a:xfrm flipH="1" flipV="1">
            <a:off x="4895238" y="3319962"/>
            <a:ext cx="3648" cy="252028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13" idx="4"/>
            <a:endCxn id="114" idx="0"/>
          </p:cNvCxnSpPr>
          <p:nvPr/>
        </p:nvCxnSpPr>
        <p:spPr>
          <a:xfrm flipH="1">
            <a:off x="4891592" y="3657179"/>
            <a:ext cx="7293" cy="25031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07" idx="0"/>
          </p:cNvCxnSpPr>
          <p:nvPr/>
        </p:nvCxnSpPr>
        <p:spPr>
          <a:xfrm>
            <a:off x="4412766" y="4180673"/>
            <a:ext cx="32165" cy="261549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06" idx="2"/>
            <a:endCxn id="138" idx="6"/>
          </p:cNvCxnSpPr>
          <p:nvPr/>
        </p:nvCxnSpPr>
        <p:spPr>
          <a:xfrm flipH="1" flipV="1">
            <a:off x="3984201" y="3950088"/>
            <a:ext cx="378751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313" idx="6"/>
            <a:endCxn id="112" idx="2"/>
          </p:cNvCxnSpPr>
          <p:nvPr/>
        </p:nvCxnSpPr>
        <p:spPr>
          <a:xfrm flipV="1">
            <a:off x="4428012" y="3277368"/>
            <a:ext cx="424631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4345888" y="3754000"/>
            <a:ext cx="85189" cy="8518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4" name="直接箭头连接符 203"/>
          <p:cNvCxnSpPr>
            <a:stCxn id="137" idx="2"/>
            <a:endCxn id="145" idx="6"/>
          </p:cNvCxnSpPr>
          <p:nvPr/>
        </p:nvCxnSpPr>
        <p:spPr>
          <a:xfrm flipH="1">
            <a:off x="3562558" y="3614585"/>
            <a:ext cx="309101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138" idx="0"/>
          </p:cNvCxnSpPr>
          <p:nvPr/>
        </p:nvCxnSpPr>
        <p:spPr>
          <a:xfrm>
            <a:off x="3913050" y="3655830"/>
            <a:ext cx="28557" cy="25166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37" idx="0"/>
          </p:cNvCxnSpPr>
          <p:nvPr/>
        </p:nvCxnSpPr>
        <p:spPr>
          <a:xfrm flipV="1">
            <a:off x="3914254" y="3322660"/>
            <a:ext cx="12545" cy="24933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本框 206"/>
              <p:cNvSpPr txBox="1"/>
              <p:nvPr/>
            </p:nvSpPr>
            <p:spPr>
              <a:xfrm>
                <a:off x="261820" y="5144730"/>
                <a:ext cx="2717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+mn-ea"/>
                  </a:rPr>
                  <a:t>LSA</a:t>
                </a:r>
                <a:r>
                  <a:rPr lang="zh-CN" altLang="en-US" sz="1600" dirty="0">
                    <a:latin typeface="+mn-ea"/>
                  </a:rPr>
                  <a:t> 通告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ℎ𝑜𝑝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跳</a:t>
                </a:r>
                <a:endParaRPr lang="zh-CN" altLang="en-US" sz="1600" dirty="0">
                  <a:latin typeface="+mn-ea"/>
                </a:endParaRPr>
              </a:p>
            </p:txBody>
          </p:sp>
        </mc:Choice>
        <mc:Fallback>
          <p:sp>
            <p:nvSpPr>
              <p:cNvPr id="207" name="文本框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0" y="5144730"/>
                <a:ext cx="2717933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7" t="-176" r="12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/>
              <p:cNvSpPr txBox="1"/>
              <p:nvPr/>
            </p:nvSpPr>
            <p:spPr>
              <a:xfrm>
                <a:off x="3348247" y="5000310"/>
                <a:ext cx="26355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+mn-ea"/>
                  </a:rPr>
                  <a:t>任意节点可知相邻</a:t>
                </a:r>
                <a:endParaRPr lang="en-US" altLang="zh-CN" sz="160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ℎ𝑜𝑝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跳内链路状态</a:t>
                </a:r>
                <a:endParaRPr lang="en-US" altLang="zh-CN" sz="1600" dirty="0">
                  <a:latin typeface="+mn-ea"/>
                </a:endParaRPr>
              </a:p>
              <a:p>
                <a:pPr algn="ctr"/>
                <a:r>
                  <a:rPr lang="en-US" altLang="zh-CN" sz="1600" dirty="0">
                    <a:latin typeface="+mn-ea"/>
                  </a:rPr>
                  <a:t>(</a:t>
                </a:r>
                <a:r>
                  <a:rPr lang="zh-CN" altLang="en-US" sz="1600" b="1" dirty="0">
                    <a:latin typeface="+mn-ea"/>
                  </a:rPr>
                  <a:t>注意方向</a:t>
                </a:r>
                <a:r>
                  <a:rPr lang="zh-CN" altLang="en-US" sz="1600" dirty="0">
                    <a:latin typeface="+mn-ea"/>
                  </a:rPr>
                  <a:t>；</a:t>
                </a:r>
                <a:endParaRPr lang="en-US" altLang="zh-CN" sz="1600" dirty="0">
                  <a:latin typeface="+mn-ea"/>
                </a:endParaRPr>
              </a:p>
              <a:p>
                <a:pPr algn="ctr"/>
                <a:r>
                  <a:rPr lang="zh-CN" altLang="en-US" sz="1600" dirty="0">
                    <a:latin typeface="+mn-ea"/>
                  </a:rPr>
                  <a:t>此范围外的链路认为正常，利用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+mn-ea"/>
                  </a:rPr>
                  <a:t>拓扑可预测性</a:t>
                </a:r>
                <a:r>
                  <a:rPr lang="zh-CN" altLang="en-US" sz="1600" dirty="0">
                    <a:latin typeface="+mn-ea"/>
                  </a:rPr>
                  <a:t>计算路由</a:t>
                </a:r>
                <a:r>
                  <a:rPr lang="en-US" altLang="zh-CN" sz="1600" dirty="0">
                    <a:latin typeface="+mn-ea"/>
                  </a:rPr>
                  <a:t>)</a:t>
                </a:r>
                <a:endParaRPr lang="zh-CN" altLang="en-US" sz="1600" dirty="0">
                  <a:latin typeface="+mn-ea"/>
                </a:endParaRPr>
              </a:p>
            </p:txBody>
          </p:sp>
        </mc:Choice>
        <mc:Fallback>
          <p:sp>
            <p:nvSpPr>
              <p:cNvPr id="208" name="文本框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47" y="5000310"/>
                <a:ext cx="2635583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20" t="-24" r="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椭圆 208"/>
          <p:cNvSpPr/>
          <p:nvPr/>
        </p:nvSpPr>
        <p:spPr>
          <a:xfrm>
            <a:off x="7385031" y="2139353"/>
            <a:ext cx="508095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918509" y="2139353"/>
            <a:ext cx="1436522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6512032" y="2139353"/>
            <a:ext cx="2249474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7385896" y="27093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7350099" y="306503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7342882" y="339645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7447099" y="23822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7362801" y="407502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401773" y="441813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7429217" y="491752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7696527" y="22284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7778082" y="256004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7831059" y="289168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7847368" y="322331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7850978" y="355700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7843761" y="38889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7809984" y="422232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7757586" y="46033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8024624" y="23822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8181817" y="27093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8275351" y="306503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8301911" y="339645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8305665" y="373710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8257453" y="407502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8139668" y="441813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836273" y="491752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8066773" y="22284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8424605" y="2560047"/>
            <a:ext cx="84298" cy="842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8601572" y="289168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8696696" y="322331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8716761" y="355700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8676633" y="38889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8557836" y="422232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8299602" y="46033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00733" y="22284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067472" y="256004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6945358" y="289168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6891949" y="322331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6876647" y="355700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6903714" y="38889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976247" y="422232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146683" y="460339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6911001" y="238221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6660565" y="270937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6534694" y="306503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6472481" y="339645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6486482" y="373710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6570780" y="407502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6732014" y="441813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070016" y="491752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9" name="直接连接符 258"/>
          <p:cNvCxnSpPr>
            <a:stCxn id="222" idx="6"/>
            <a:endCxn id="230" idx="2"/>
          </p:cNvCxnSpPr>
          <p:nvPr/>
        </p:nvCxnSpPr>
        <p:spPr>
          <a:xfrm>
            <a:off x="7931666" y="3265463"/>
            <a:ext cx="37024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0" name="直接连接符 259"/>
          <p:cNvCxnSpPr>
            <a:stCxn id="229" idx="6"/>
            <a:endCxn id="237" idx="3"/>
          </p:cNvCxnSpPr>
          <p:nvPr/>
        </p:nvCxnSpPr>
        <p:spPr>
          <a:xfrm flipV="1">
            <a:off x="8359649" y="2963633"/>
            <a:ext cx="254267" cy="1435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>
            <a:stCxn id="245" idx="6"/>
            <a:endCxn id="213" idx="2"/>
          </p:cNvCxnSpPr>
          <p:nvPr/>
        </p:nvCxnSpPr>
        <p:spPr>
          <a:xfrm>
            <a:off x="7029655" y="2933829"/>
            <a:ext cx="320443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>
            <a:stCxn id="253" idx="7"/>
            <a:endCxn id="245" idx="1"/>
          </p:cNvCxnSpPr>
          <p:nvPr/>
        </p:nvCxnSpPr>
        <p:spPr>
          <a:xfrm flipV="1">
            <a:off x="6606647" y="2904025"/>
            <a:ext cx="351055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直接连接符 262"/>
          <p:cNvCxnSpPr>
            <a:stCxn id="220" idx="6"/>
            <a:endCxn id="228" idx="2"/>
          </p:cNvCxnSpPr>
          <p:nvPr/>
        </p:nvCxnSpPr>
        <p:spPr>
          <a:xfrm>
            <a:off x="7862380" y="2602196"/>
            <a:ext cx="31943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直接连接符 263"/>
          <p:cNvCxnSpPr>
            <a:stCxn id="228" idx="6"/>
            <a:endCxn id="236" idx="3"/>
          </p:cNvCxnSpPr>
          <p:nvPr/>
        </p:nvCxnSpPr>
        <p:spPr>
          <a:xfrm flipV="1">
            <a:off x="8266115" y="2632000"/>
            <a:ext cx="170836" cy="11952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直接连接符 264"/>
          <p:cNvCxnSpPr/>
          <p:nvPr/>
        </p:nvCxnSpPr>
        <p:spPr>
          <a:xfrm flipV="1">
            <a:off x="7470194" y="2602195"/>
            <a:ext cx="307888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>
            <a:stCxn id="212" idx="2"/>
            <a:endCxn id="244" idx="6"/>
          </p:cNvCxnSpPr>
          <p:nvPr/>
        </p:nvCxnSpPr>
        <p:spPr>
          <a:xfrm flipH="1" flipV="1">
            <a:off x="7151770" y="2602196"/>
            <a:ext cx="23412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>
            <a:stCxn id="244" idx="2"/>
            <a:endCxn id="252" idx="6"/>
          </p:cNvCxnSpPr>
          <p:nvPr/>
        </p:nvCxnSpPr>
        <p:spPr>
          <a:xfrm flipH="1">
            <a:off x="6744862" y="2602196"/>
            <a:ext cx="322610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>
            <a:stCxn id="215" idx="6"/>
            <a:endCxn id="219" idx="3"/>
          </p:cNvCxnSpPr>
          <p:nvPr/>
        </p:nvCxnSpPr>
        <p:spPr>
          <a:xfrm flipV="1">
            <a:off x="7531396" y="2300366"/>
            <a:ext cx="177475" cy="12399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9" name="椭圆 268"/>
          <p:cNvSpPr/>
          <p:nvPr/>
        </p:nvSpPr>
        <p:spPr>
          <a:xfrm>
            <a:off x="6223342" y="2139353"/>
            <a:ext cx="2826855" cy="28268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连接符 269"/>
          <p:cNvCxnSpPr>
            <a:stCxn id="219" idx="6"/>
            <a:endCxn id="227" idx="2"/>
          </p:cNvCxnSpPr>
          <p:nvPr/>
        </p:nvCxnSpPr>
        <p:spPr>
          <a:xfrm>
            <a:off x="7780825" y="2270563"/>
            <a:ext cx="243799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1" name="直接连接符 270"/>
          <p:cNvCxnSpPr>
            <a:stCxn id="235" idx="4"/>
            <a:endCxn id="227" idx="7"/>
          </p:cNvCxnSpPr>
          <p:nvPr/>
        </p:nvCxnSpPr>
        <p:spPr>
          <a:xfrm flipH="1">
            <a:off x="8096577" y="2312711"/>
            <a:ext cx="12345" cy="8184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直接连接符 271"/>
          <p:cNvCxnSpPr>
            <a:stCxn id="243" idx="5"/>
            <a:endCxn id="215" idx="1"/>
          </p:cNvCxnSpPr>
          <p:nvPr/>
        </p:nvCxnSpPr>
        <p:spPr>
          <a:xfrm>
            <a:off x="7372686" y="2300366"/>
            <a:ext cx="86757" cy="9419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直接连接符 272"/>
          <p:cNvCxnSpPr>
            <a:stCxn id="251" idx="6"/>
            <a:endCxn id="243" idx="2"/>
          </p:cNvCxnSpPr>
          <p:nvPr/>
        </p:nvCxnSpPr>
        <p:spPr>
          <a:xfrm flipV="1">
            <a:off x="6995298" y="2270563"/>
            <a:ext cx="305435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直接连接符 273"/>
          <p:cNvCxnSpPr>
            <a:stCxn id="214" idx="6"/>
            <a:endCxn id="222" idx="2"/>
          </p:cNvCxnSpPr>
          <p:nvPr/>
        </p:nvCxnSpPr>
        <p:spPr>
          <a:xfrm flipV="1">
            <a:off x="7427180" y="3265463"/>
            <a:ext cx="420189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>
            <a:stCxn id="246" idx="6"/>
            <a:endCxn id="214" idx="2"/>
          </p:cNvCxnSpPr>
          <p:nvPr/>
        </p:nvCxnSpPr>
        <p:spPr>
          <a:xfrm>
            <a:off x="6976247" y="3265463"/>
            <a:ext cx="36663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直接连接符 275"/>
          <p:cNvCxnSpPr>
            <a:stCxn id="254" idx="6"/>
            <a:endCxn id="246" idx="2"/>
          </p:cNvCxnSpPr>
          <p:nvPr/>
        </p:nvCxnSpPr>
        <p:spPr>
          <a:xfrm flipV="1">
            <a:off x="6556778" y="3265463"/>
            <a:ext cx="335171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7" name="直接连接符 276"/>
          <p:cNvCxnSpPr>
            <a:stCxn id="230" idx="6"/>
            <a:endCxn id="238" idx="2"/>
          </p:cNvCxnSpPr>
          <p:nvPr/>
        </p:nvCxnSpPr>
        <p:spPr>
          <a:xfrm flipV="1">
            <a:off x="8386208" y="3265463"/>
            <a:ext cx="310487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直接连接符 277"/>
          <p:cNvCxnSpPr>
            <a:stCxn id="255" idx="6"/>
            <a:endCxn id="247" idx="2"/>
          </p:cNvCxnSpPr>
          <p:nvPr/>
        </p:nvCxnSpPr>
        <p:spPr>
          <a:xfrm flipV="1">
            <a:off x="6570780" y="3599152"/>
            <a:ext cx="30586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>
            <a:stCxn id="247" idx="6"/>
            <a:endCxn id="300" idx="2"/>
          </p:cNvCxnSpPr>
          <p:nvPr/>
        </p:nvCxnSpPr>
        <p:spPr>
          <a:xfrm>
            <a:off x="6960945" y="3599152"/>
            <a:ext cx="384969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直接连接符 279"/>
          <p:cNvCxnSpPr>
            <a:stCxn id="300" idx="6"/>
            <a:endCxn id="223" idx="2"/>
          </p:cNvCxnSpPr>
          <p:nvPr/>
        </p:nvCxnSpPr>
        <p:spPr>
          <a:xfrm flipV="1">
            <a:off x="7430212" y="3599152"/>
            <a:ext cx="420766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直接连接符 280"/>
          <p:cNvCxnSpPr>
            <a:stCxn id="223" idx="6"/>
            <a:endCxn id="231" idx="2"/>
          </p:cNvCxnSpPr>
          <p:nvPr/>
        </p:nvCxnSpPr>
        <p:spPr>
          <a:xfrm>
            <a:off x="7935276" y="3599152"/>
            <a:ext cx="370390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直接连接符 281"/>
          <p:cNvCxnSpPr>
            <a:stCxn id="231" idx="6"/>
            <a:endCxn id="239" idx="2"/>
          </p:cNvCxnSpPr>
          <p:nvPr/>
        </p:nvCxnSpPr>
        <p:spPr>
          <a:xfrm flipV="1">
            <a:off x="8389963" y="3599152"/>
            <a:ext cx="32679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直接连接符 282"/>
          <p:cNvCxnSpPr>
            <a:stCxn id="224" idx="6"/>
            <a:endCxn id="232" idx="1"/>
          </p:cNvCxnSpPr>
          <p:nvPr/>
        </p:nvCxnSpPr>
        <p:spPr>
          <a:xfrm>
            <a:off x="7928059" y="3931145"/>
            <a:ext cx="341739" cy="15622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接连接符 283"/>
          <p:cNvCxnSpPr>
            <a:stCxn id="232" idx="6"/>
            <a:endCxn id="240" idx="2"/>
          </p:cNvCxnSpPr>
          <p:nvPr/>
        </p:nvCxnSpPr>
        <p:spPr>
          <a:xfrm flipV="1">
            <a:off x="8341751" y="3931145"/>
            <a:ext cx="334882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接连接符 284"/>
          <p:cNvCxnSpPr>
            <a:stCxn id="216" idx="6"/>
            <a:endCxn id="224" idx="2"/>
          </p:cNvCxnSpPr>
          <p:nvPr/>
        </p:nvCxnSpPr>
        <p:spPr>
          <a:xfrm flipV="1">
            <a:off x="7447099" y="3931145"/>
            <a:ext cx="396663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直接连接符 285"/>
          <p:cNvCxnSpPr>
            <a:stCxn id="248" idx="6"/>
            <a:endCxn id="216" idx="2"/>
          </p:cNvCxnSpPr>
          <p:nvPr/>
        </p:nvCxnSpPr>
        <p:spPr>
          <a:xfrm>
            <a:off x="6988012" y="3931145"/>
            <a:ext cx="374789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接连接符 286"/>
          <p:cNvCxnSpPr>
            <a:stCxn id="256" idx="6"/>
            <a:endCxn id="248" idx="2"/>
          </p:cNvCxnSpPr>
          <p:nvPr/>
        </p:nvCxnSpPr>
        <p:spPr>
          <a:xfrm flipV="1">
            <a:off x="6655077" y="3931145"/>
            <a:ext cx="248637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直接连接符 287"/>
          <p:cNvCxnSpPr>
            <a:stCxn id="249" idx="6"/>
            <a:endCxn id="217" idx="2"/>
          </p:cNvCxnSpPr>
          <p:nvPr/>
        </p:nvCxnSpPr>
        <p:spPr>
          <a:xfrm>
            <a:off x="7060545" y="4264474"/>
            <a:ext cx="341228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接连接符 288"/>
          <p:cNvCxnSpPr>
            <a:stCxn id="217" idx="6"/>
            <a:endCxn id="225" idx="3"/>
          </p:cNvCxnSpPr>
          <p:nvPr/>
        </p:nvCxnSpPr>
        <p:spPr>
          <a:xfrm flipV="1">
            <a:off x="7486070" y="4294278"/>
            <a:ext cx="336258" cy="16600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接连接符 289"/>
          <p:cNvCxnSpPr>
            <a:stCxn id="225" idx="6"/>
            <a:endCxn id="233" idx="1"/>
          </p:cNvCxnSpPr>
          <p:nvPr/>
        </p:nvCxnSpPr>
        <p:spPr>
          <a:xfrm>
            <a:off x="7894281" y="4264474"/>
            <a:ext cx="257731" cy="16600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接连接符 290"/>
          <p:cNvCxnSpPr>
            <a:stCxn id="233" idx="6"/>
            <a:endCxn id="241" idx="2"/>
          </p:cNvCxnSpPr>
          <p:nvPr/>
        </p:nvCxnSpPr>
        <p:spPr>
          <a:xfrm flipV="1">
            <a:off x="8223965" y="4264474"/>
            <a:ext cx="333870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接连接符 291"/>
          <p:cNvCxnSpPr>
            <a:stCxn id="257" idx="7"/>
            <a:endCxn id="249" idx="3"/>
          </p:cNvCxnSpPr>
          <p:nvPr/>
        </p:nvCxnSpPr>
        <p:spPr>
          <a:xfrm flipV="1">
            <a:off x="6803967" y="4294278"/>
            <a:ext cx="184624" cy="1361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>
            <a:stCxn id="218" idx="7"/>
            <a:endCxn id="226" idx="3"/>
          </p:cNvCxnSpPr>
          <p:nvPr/>
        </p:nvCxnSpPr>
        <p:spPr>
          <a:xfrm flipV="1">
            <a:off x="7501170" y="4675349"/>
            <a:ext cx="268761" cy="25451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直接连接符 293"/>
          <p:cNvCxnSpPr>
            <a:stCxn id="226" idx="5"/>
            <a:endCxn id="234" idx="1"/>
          </p:cNvCxnSpPr>
          <p:nvPr/>
        </p:nvCxnSpPr>
        <p:spPr>
          <a:xfrm>
            <a:off x="7829539" y="4675349"/>
            <a:ext cx="19079" cy="25451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直接连接符 294"/>
          <p:cNvCxnSpPr>
            <a:stCxn id="234" idx="6"/>
            <a:endCxn id="242" idx="2"/>
          </p:cNvCxnSpPr>
          <p:nvPr/>
        </p:nvCxnSpPr>
        <p:spPr>
          <a:xfrm flipV="1">
            <a:off x="7920571" y="4645545"/>
            <a:ext cx="379031" cy="31412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接连接符 295"/>
          <p:cNvCxnSpPr>
            <a:stCxn id="250" idx="6"/>
            <a:endCxn id="218" idx="2"/>
          </p:cNvCxnSpPr>
          <p:nvPr/>
        </p:nvCxnSpPr>
        <p:spPr>
          <a:xfrm>
            <a:off x="7230981" y="4645545"/>
            <a:ext cx="198236" cy="31412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接连接符 296"/>
          <p:cNvCxnSpPr>
            <a:stCxn id="250" idx="4"/>
            <a:endCxn id="258" idx="0"/>
          </p:cNvCxnSpPr>
          <p:nvPr/>
        </p:nvCxnSpPr>
        <p:spPr>
          <a:xfrm flipH="1">
            <a:off x="7112165" y="4687694"/>
            <a:ext cx="76667" cy="2298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接箭头连接符 297"/>
          <p:cNvCxnSpPr/>
          <p:nvPr/>
        </p:nvCxnSpPr>
        <p:spPr>
          <a:xfrm flipH="1" flipV="1">
            <a:off x="7385031" y="3480752"/>
            <a:ext cx="3032" cy="256357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14" idx="0"/>
            <a:endCxn id="213" idx="4"/>
          </p:cNvCxnSpPr>
          <p:nvPr/>
        </p:nvCxnSpPr>
        <p:spPr>
          <a:xfrm flipV="1">
            <a:off x="7385031" y="3149336"/>
            <a:ext cx="7217" cy="24711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椭圆 299"/>
          <p:cNvSpPr/>
          <p:nvPr/>
        </p:nvSpPr>
        <p:spPr>
          <a:xfrm>
            <a:off x="7345914" y="3737109"/>
            <a:ext cx="84298" cy="8429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1" name="直接箭头连接符 300"/>
          <p:cNvCxnSpPr>
            <a:stCxn id="213" idx="0"/>
            <a:endCxn id="212" idx="4"/>
          </p:cNvCxnSpPr>
          <p:nvPr/>
        </p:nvCxnSpPr>
        <p:spPr>
          <a:xfrm flipV="1">
            <a:off x="7392248" y="2793669"/>
            <a:ext cx="35798" cy="27136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12" idx="6"/>
            <a:endCxn id="220" idx="2"/>
          </p:cNvCxnSpPr>
          <p:nvPr/>
        </p:nvCxnSpPr>
        <p:spPr>
          <a:xfrm flipV="1">
            <a:off x="7470194" y="2602196"/>
            <a:ext cx="307888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20" idx="6"/>
            <a:endCxn id="228" idx="2"/>
          </p:cNvCxnSpPr>
          <p:nvPr/>
        </p:nvCxnSpPr>
        <p:spPr>
          <a:xfrm>
            <a:off x="7862380" y="2602196"/>
            <a:ext cx="319437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28" idx="6"/>
            <a:endCxn id="236" idx="3"/>
          </p:cNvCxnSpPr>
          <p:nvPr/>
        </p:nvCxnSpPr>
        <p:spPr>
          <a:xfrm flipV="1">
            <a:off x="8266115" y="2632000"/>
            <a:ext cx="170836" cy="1195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乘号 304"/>
          <p:cNvSpPr/>
          <p:nvPr/>
        </p:nvSpPr>
        <p:spPr>
          <a:xfrm>
            <a:off x="7517539" y="2586025"/>
            <a:ext cx="198619" cy="19861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箭头连接符 305"/>
          <p:cNvCxnSpPr>
            <a:stCxn id="213" idx="6"/>
            <a:endCxn id="221" idx="2"/>
          </p:cNvCxnSpPr>
          <p:nvPr/>
        </p:nvCxnSpPr>
        <p:spPr>
          <a:xfrm flipV="1">
            <a:off x="7434396" y="2933829"/>
            <a:ext cx="396663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221" idx="6"/>
            <a:endCxn id="229" idx="2"/>
          </p:cNvCxnSpPr>
          <p:nvPr/>
        </p:nvCxnSpPr>
        <p:spPr>
          <a:xfrm>
            <a:off x="7915357" y="2933829"/>
            <a:ext cx="359995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stCxn id="229" idx="0"/>
          </p:cNvCxnSpPr>
          <p:nvPr/>
        </p:nvCxnSpPr>
        <p:spPr>
          <a:xfrm flipH="1" flipV="1">
            <a:off x="8248501" y="2788965"/>
            <a:ext cx="68999" cy="2760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6352324" y="5003652"/>
            <a:ext cx="1236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基于</a:t>
            </a:r>
            <a:r>
              <a:rPr lang="zh-CN" altLang="en-US" sz="1600" dirty="0">
                <a:solidFill>
                  <a:srgbClr val="00B050"/>
                </a:solidFill>
                <a:latin typeface="+mn-ea"/>
              </a:rPr>
              <a:t>全局</a:t>
            </a:r>
            <a:r>
              <a:rPr lang="zh-CN" altLang="en-US" sz="1600" dirty="0">
                <a:latin typeface="+mn-ea"/>
              </a:rPr>
              <a:t>链路状态信息的路径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7456651" y="5221328"/>
            <a:ext cx="3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7653304" y="5003652"/>
            <a:ext cx="1362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</a:rPr>
              <a:t>基于</a:t>
            </a:r>
            <a:r>
              <a:rPr lang="zh-CN" altLang="en-US" sz="1600" dirty="0">
                <a:solidFill>
                  <a:srgbClr val="0000FF"/>
                </a:solidFill>
                <a:latin typeface="+mn-ea"/>
              </a:rPr>
              <a:t>局部</a:t>
            </a:r>
            <a:r>
              <a:rPr lang="zh-CN" altLang="en-US" sz="1600" dirty="0">
                <a:latin typeface="+mn-ea"/>
              </a:rPr>
              <a:t>链路状态信息的路径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1310508" y="340976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4342823" y="34097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文本框 313"/>
          <p:cNvSpPr txBox="1"/>
          <p:nvPr/>
        </p:nvSpPr>
        <p:spPr>
          <a:xfrm>
            <a:off x="7456651" y="5059193"/>
            <a:ext cx="3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45" y="807848"/>
                <a:ext cx="8640660" cy="5187844"/>
              </a:xfrm>
            </p:spPr>
            <p:txBody>
              <a:bodyPr/>
              <a:lstStyle/>
              <a:p>
                <a:r>
                  <a:rPr lang="zh-CN" altLang="en-US" dirty="0"/>
                  <a:t>方法的可调整性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dirty="0"/>
                  <a:t>值可调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dirty="0"/>
                  <a:t>设为</a:t>
                </a:r>
                <a:r>
                  <a:rPr lang="en-US" altLang="zh-CN" dirty="0"/>
                  <a:t>1 &amp; </a:t>
                </a:r>
                <a:r>
                  <a:rPr lang="zh-CN" altLang="en-US" dirty="0"/>
                  <a:t>通告负载信息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类似</a:t>
                </a:r>
                <a:r>
                  <a:rPr lang="en-US" altLang="zh-CN" dirty="0"/>
                  <a:t>ELB</a:t>
                </a:r>
                <a:r>
                  <a:rPr lang="zh-CN" altLang="en-US" dirty="0"/>
                  <a:t>的方法</a:t>
                </a:r>
                <a:r>
                  <a:rPr lang="en-US" altLang="zh-CN" dirty="0"/>
                  <a:t>           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dirty="0"/>
                  <a:t>设为全网范围 </a:t>
                </a:r>
                <a:r>
                  <a:rPr lang="en-US" altLang="zh-CN" dirty="0"/>
                  <a:t>&amp; </a:t>
                </a:r>
                <a:r>
                  <a:rPr lang="zh-CN" altLang="en-US" dirty="0"/>
                  <a:t>通告链路通断信息</a:t>
                </a:r>
                <a:r>
                  <a:rPr lang="en-US" altLang="zh-CN" dirty="0"/>
                  <a:t>: OSPF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45" y="807848"/>
                <a:ext cx="8640660" cy="5187844"/>
              </a:xfrm>
              <a:blipFill rotWithShape="1">
                <a:blip r:embed="rId1"/>
                <a:stretch>
                  <a:fillRect l="-5" t="-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40982" y="6207213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0" name="椭圆 99"/>
          <p:cNvSpPr/>
          <p:nvPr/>
        </p:nvSpPr>
        <p:spPr>
          <a:xfrm>
            <a:off x="4366946" y="2092664"/>
            <a:ext cx="513467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895491" y="2092664"/>
            <a:ext cx="1451709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484718" y="2092664"/>
            <a:ext cx="2273256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367820" y="266870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331644" y="30281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429669" y="233809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344481" y="40487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383865" y="439553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469053" y="47687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681735" y="218266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4764152" y="251780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817689" y="285294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834171" y="318808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37818" y="352530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830525" y="386080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796391" y="419765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743439" y="458275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013300" y="233809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5172155" y="266870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5266679" y="30281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5293519" y="336305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297313" y="370731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248591" y="40487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29561" y="439553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880413" y="47687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55895" y="218266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5417511" y="251780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596348" y="285294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692477" y="318808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712754" y="352530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5672203" y="386080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552149" y="419765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291185" y="458275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281757" y="218266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046029" y="251780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922624" y="285294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868651" y="318808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853187" y="352530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880540" y="386080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953840" y="419765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126077" y="458275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887904" y="233809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634820" y="266870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3507619" y="30281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3444747" y="336305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3458896" y="370731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3544086" y="40487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707025" y="439553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106055" y="47687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/>
          <p:cNvCxnSpPr>
            <a:stCxn id="112" idx="6"/>
            <a:endCxn id="120" idx="2"/>
          </p:cNvCxnSpPr>
          <p:nvPr/>
        </p:nvCxnSpPr>
        <p:spPr>
          <a:xfrm>
            <a:off x="4919360" y="3230679"/>
            <a:ext cx="37415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>
            <a:stCxn id="104" idx="6"/>
            <a:endCxn id="111" idx="2"/>
          </p:cNvCxnSpPr>
          <p:nvPr/>
        </p:nvCxnSpPr>
        <p:spPr>
          <a:xfrm flipV="1">
            <a:off x="4416833" y="2895539"/>
            <a:ext cx="40085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>
            <a:stCxn id="111" idx="6"/>
            <a:endCxn id="119" idx="2"/>
          </p:cNvCxnSpPr>
          <p:nvPr/>
        </p:nvCxnSpPr>
        <p:spPr>
          <a:xfrm>
            <a:off x="4902878" y="2895539"/>
            <a:ext cx="363800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>
            <a:stCxn id="119" idx="6"/>
            <a:endCxn id="127" idx="3"/>
          </p:cNvCxnSpPr>
          <p:nvPr/>
        </p:nvCxnSpPr>
        <p:spPr>
          <a:xfrm flipV="1">
            <a:off x="5351868" y="2925659"/>
            <a:ext cx="256956" cy="1450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接连接符 152"/>
          <p:cNvCxnSpPr>
            <a:stCxn id="135" idx="6"/>
            <a:endCxn id="104" idx="2"/>
          </p:cNvCxnSpPr>
          <p:nvPr/>
        </p:nvCxnSpPr>
        <p:spPr>
          <a:xfrm>
            <a:off x="4007812" y="2895539"/>
            <a:ext cx="323831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/>
          <p:cNvCxnSpPr>
            <a:stCxn id="143" idx="7"/>
            <a:endCxn id="135" idx="1"/>
          </p:cNvCxnSpPr>
          <p:nvPr/>
        </p:nvCxnSpPr>
        <p:spPr>
          <a:xfrm flipV="1">
            <a:off x="3580332" y="2865420"/>
            <a:ext cx="35476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接连接符 154"/>
          <p:cNvCxnSpPr>
            <a:stCxn id="110" idx="6"/>
            <a:endCxn id="118" idx="2"/>
          </p:cNvCxnSpPr>
          <p:nvPr/>
        </p:nvCxnSpPr>
        <p:spPr>
          <a:xfrm>
            <a:off x="4849342" y="2560401"/>
            <a:ext cx="322814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接连接符 155"/>
          <p:cNvCxnSpPr>
            <a:stCxn id="118" idx="6"/>
            <a:endCxn id="126" idx="3"/>
          </p:cNvCxnSpPr>
          <p:nvPr/>
        </p:nvCxnSpPr>
        <p:spPr>
          <a:xfrm flipV="1">
            <a:off x="5257344" y="2590519"/>
            <a:ext cx="172642" cy="12078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4453010" y="2560400"/>
            <a:ext cx="311143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接连接符 157"/>
          <p:cNvCxnSpPr>
            <a:stCxn id="103" idx="2"/>
            <a:endCxn id="134" idx="6"/>
          </p:cNvCxnSpPr>
          <p:nvPr/>
        </p:nvCxnSpPr>
        <p:spPr>
          <a:xfrm flipH="1" flipV="1">
            <a:off x="4131218" y="2560401"/>
            <a:ext cx="236602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接连接符 158"/>
          <p:cNvCxnSpPr>
            <a:stCxn id="134" idx="2"/>
            <a:endCxn id="142" idx="6"/>
          </p:cNvCxnSpPr>
          <p:nvPr/>
        </p:nvCxnSpPr>
        <p:spPr>
          <a:xfrm flipH="1">
            <a:off x="3720008" y="2560401"/>
            <a:ext cx="326021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接连接符 159"/>
          <p:cNvCxnSpPr>
            <a:stCxn id="105" idx="6"/>
            <a:endCxn id="109" idx="3"/>
          </p:cNvCxnSpPr>
          <p:nvPr/>
        </p:nvCxnSpPr>
        <p:spPr>
          <a:xfrm flipV="1">
            <a:off x="4514859" y="2255379"/>
            <a:ext cx="179352" cy="12530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椭圆 160"/>
          <p:cNvSpPr/>
          <p:nvPr/>
        </p:nvSpPr>
        <p:spPr>
          <a:xfrm>
            <a:off x="3192975" y="2092664"/>
            <a:ext cx="2856741" cy="28567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stCxn id="109" idx="6"/>
            <a:endCxn id="117" idx="2"/>
          </p:cNvCxnSpPr>
          <p:nvPr/>
        </p:nvCxnSpPr>
        <p:spPr>
          <a:xfrm>
            <a:off x="4766924" y="2225261"/>
            <a:ext cx="246377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接连接符 162"/>
          <p:cNvCxnSpPr>
            <a:stCxn id="125" idx="4"/>
            <a:endCxn id="117" idx="7"/>
          </p:cNvCxnSpPr>
          <p:nvPr/>
        </p:nvCxnSpPr>
        <p:spPr>
          <a:xfrm flipH="1">
            <a:off x="5086014" y="2267855"/>
            <a:ext cx="12476" cy="8271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接连接符 163"/>
          <p:cNvCxnSpPr>
            <a:stCxn id="133" idx="5"/>
            <a:endCxn id="105" idx="1"/>
          </p:cNvCxnSpPr>
          <p:nvPr/>
        </p:nvCxnSpPr>
        <p:spPr>
          <a:xfrm>
            <a:off x="4354471" y="2255379"/>
            <a:ext cx="87674" cy="951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接连接符 164"/>
          <p:cNvCxnSpPr>
            <a:stCxn id="141" idx="6"/>
            <a:endCxn id="133" idx="2"/>
          </p:cNvCxnSpPr>
          <p:nvPr/>
        </p:nvCxnSpPr>
        <p:spPr>
          <a:xfrm flipV="1">
            <a:off x="3973093" y="2225261"/>
            <a:ext cx="308664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接连接符 165"/>
          <p:cNvCxnSpPr>
            <a:stCxn id="313" idx="6"/>
            <a:endCxn id="112" idx="2"/>
          </p:cNvCxnSpPr>
          <p:nvPr/>
        </p:nvCxnSpPr>
        <p:spPr>
          <a:xfrm flipV="1">
            <a:off x="4409540" y="3230679"/>
            <a:ext cx="424631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/>
          <p:cNvCxnSpPr>
            <a:stCxn id="136" idx="6"/>
            <a:endCxn id="313" idx="2"/>
          </p:cNvCxnSpPr>
          <p:nvPr/>
        </p:nvCxnSpPr>
        <p:spPr>
          <a:xfrm>
            <a:off x="3953840" y="3230679"/>
            <a:ext cx="370512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/>
          <p:cNvCxnSpPr>
            <a:stCxn id="144" idx="6"/>
            <a:endCxn id="136" idx="2"/>
          </p:cNvCxnSpPr>
          <p:nvPr/>
        </p:nvCxnSpPr>
        <p:spPr>
          <a:xfrm flipV="1">
            <a:off x="3529937" y="3230679"/>
            <a:ext cx="338714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/>
          <p:cNvCxnSpPr>
            <a:stCxn id="120" idx="6"/>
            <a:endCxn id="128" idx="2"/>
          </p:cNvCxnSpPr>
          <p:nvPr/>
        </p:nvCxnSpPr>
        <p:spPr>
          <a:xfrm flipV="1">
            <a:off x="5378708" y="3230679"/>
            <a:ext cx="31376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/>
          <p:cNvCxnSpPr>
            <a:stCxn id="145" idx="6"/>
            <a:endCxn id="137" idx="2"/>
          </p:cNvCxnSpPr>
          <p:nvPr/>
        </p:nvCxnSpPr>
        <p:spPr>
          <a:xfrm flipV="1">
            <a:off x="3544086" y="3567896"/>
            <a:ext cx="309101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直接连接符 170"/>
          <p:cNvCxnSpPr>
            <a:stCxn id="137" idx="6"/>
            <a:endCxn id="203" idx="2"/>
          </p:cNvCxnSpPr>
          <p:nvPr/>
        </p:nvCxnSpPr>
        <p:spPr>
          <a:xfrm>
            <a:off x="3938377" y="3567896"/>
            <a:ext cx="389039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直接连接符 171"/>
          <p:cNvCxnSpPr>
            <a:stCxn id="203" idx="6"/>
            <a:endCxn id="113" idx="2"/>
          </p:cNvCxnSpPr>
          <p:nvPr/>
        </p:nvCxnSpPr>
        <p:spPr>
          <a:xfrm flipV="1">
            <a:off x="4412604" y="3567896"/>
            <a:ext cx="425214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/>
          <p:cNvCxnSpPr>
            <a:stCxn id="113" idx="6"/>
            <a:endCxn id="121" idx="2"/>
          </p:cNvCxnSpPr>
          <p:nvPr/>
        </p:nvCxnSpPr>
        <p:spPr>
          <a:xfrm>
            <a:off x="4923008" y="3567896"/>
            <a:ext cx="374305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/>
          <p:cNvCxnSpPr>
            <a:stCxn id="121" idx="6"/>
            <a:endCxn id="129" idx="2"/>
          </p:cNvCxnSpPr>
          <p:nvPr/>
        </p:nvCxnSpPr>
        <p:spPr>
          <a:xfrm flipV="1">
            <a:off x="5382502" y="3567896"/>
            <a:ext cx="330252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直接连接符 174"/>
          <p:cNvCxnSpPr>
            <a:stCxn id="114" idx="6"/>
            <a:endCxn id="122" idx="1"/>
          </p:cNvCxnSpPr>
          <p:nvPr/>
        </p:nvCxnSpPr>
        <p:spPr>
          <a:xfrm>
            <a:off x="4915715" y="3903399"/>
            <a:ext cx="345352" cy="1578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直接连接符 175"/>
          <p:cNvCxnSpPr>
            <a:stCxn id="122" idx="6"/>
            <a:endCxn id="130" idx="2"/>
          </p:cNvCxnSpPr>
          <p:nvPr/>
        </p:nvCxnSpPr>
        <p:spPr>
          <a:xfrm flipV="1">
            <a:off x="5333781" y="3903399"/>
            <a:ext cx="338422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/>
          <p:cNvCxnSpPr>
            <a:stCxn id="106" idx="6"/>
            <a:endCxn id="114" idx="2"/>
          </p:cNvCxnSpPr>
          <p:nvPr/>
        </p:nvCxnSpPr>
        <p:spPr>
          <a:xfrm flipV="1">
            <a:off x="4429669" y="3903399"/>
            <a:ext cx="40085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/>
          <p:cNvCxnSpPr>
            <a:stCxn id="138" idx="6"/>
            <a:endCxn id="106" idx="2"/>
          </p:cNvCxnSpPr>
          <p:nvPr/>
        </p:nvCxnSpPr>
        <p:spPr>
          <a:xfrm>
            <a:off x="3965729" y="3903399"/>
            <a:ext cx="378751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/>
          <p:cNvCxnSpPr>
            <a:stCxn id="146" idx="6"/>
            <a:endCxn id="138" idx="2"/>
          </p:cNvCxnSpPr>
          <p:nvPr/>
        </p:nvCxnSpPr>
        <p:spPr>
          <a:xfrm flipV="1">
            <a:off x="3629275" y="3903399"/>
            <a:ext cx="25126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/>
          <p:cNvCxnSpPr>
            <a:stCxn id="139" idx="6"/>
            <a:endCxn id="107" idx="2"/>
          </p:cNvCxnSpPr>
          <p:nvPr/>
        </p:nvCxnSpPr>
        <p:spPr>
          <a:xfrm>
            <a:off x="4039028" y="4240253"/>
            <a:ext cx="344835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直接连接符 180"/>
          <p:cNvCxnSpPr>
            <a:stCxn id="107" idx="6"/>
            <a:endCxn id="115" idx="3"/>
          </p:cNvCxnSpPr>
          <p:nvPr/>
        </p:nvCxnSpPr>
        <p:spPr>
          <a:xfrm flipV="1">
            <a:off x="4469053" y="4270371"/>
            <a:ext cx="339813" cy="16775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直接连接符 181"/>
          <p:cNvCxnSpPr>
            <a:stCxn id="115" idx="6"/>
            <a:endCxn id="123" idx="1"/>
          </p:cNvCxnSpPr>
          <p:nvPr/>
        </p:nvCxnSpPr>
        <p:spPr>
          <a:xfrm>
            <a:off x="4881580" y="4240253"/>
            <a:ext cx="260456" cy="16775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直接连接符 182"/>
          <p:cNvCxnSpPr>
            <a:stCxn id="123" idx="6"/>
            <a:endCxn id="131" idx="2"/>
          </p:cNvCxnSpPr>
          <p:nvPr/>
        </p:nvCxnSpPr>
        <p:spPr>
          <a:xfrm flipV="1">
            <a:off x="5214749" y="4240253"/>
            <a:ext cx="337399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直接连接符 183"/>
          <p:cNvCxnSpPr>
            <a:stCxn id="147" idx="7"/>
            <a:endCxn id="139" idx="3"/>
          </p:cNvCxnSpPr>
          <p:nvPr/>
        </p:nvCxnSpPr>
        <p:spPr>
          <a:xfrm flipV="1">
            <a:off x="3779739" y="4270371"/>
            <a:ext cx="186576" cy="137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直接连接符 184"/>
          <p:cNvCxnSpPr>
            <a:stCxn id="108" idx="7"/>
            <a:endCxn id="116" idx="3"/>
          </p:cNvCxnSpPr>
          <p:nvPr/>
        </p:nvCxnSpPr>
        <p:spPr>
          <a:xfrm flipV="1">
            <a:off x="4541767" y="4655471"/>
            <a:ext cx="214148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直接连接符 185"/>
          <p:cNvCxnSpPr>
            <a:stCxn id="116" idx="5"/>
            <a:endCxn id="124" idx="1"/>
          </p:cNvCxnSpPr>
          <p:nvPr/>
        </p:nvCxnSpPr>
        <p:spPr>
          <a:xfrm>
            <a:off x="4816152" y="4655471"/>
            <a:ext cx="76735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直接连接符 186"/>
          <p:cNvCxnSpPr>
            <a:stCxn id="124" idx="6"/>
            <a:endCxn id="132" idx="2"/>
          </p:cNvCxnSpPr>
          <p:nvPr/>
        </p:nvCxnSpPr>
        <p:spPr>
          <a:xfrm flipV="1">
            <a:off x="4965602" y="4625352"/>
            <a:ext cx="325584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直接连接符 187"/>
          <p:cNvCxnSpPr>
            <a:stCxn id="140" idx="6"/>
            <a:endCxn id="108" idx="2"/>
          </p:cNvCxnSpPr>
          <p:nvPr/>
        </p:nvCxnSpPr>
        <p:spPr>
          <a:xfrm>
            <a:off x="4211267" y="4625352"/>
            <a:ext cx="257787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直接连接符 188"/>
          <p:cNvCxnSpPr>
            <a:stCxn id="140" idx="4"/>
            <a:endCxn id="148" idx="0"/>
          </p:cNvCxnSpPr>
          <p:nvPr/>
        </p:nvCxnSpPr>
        <p:spPr>
          <a:xfrm flipH="1">
            <a:off x="4148649" y="4667946"/>
            <a:ext cx="20023" cy="1007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直接箭头连接符 189"/>
          <p:cNvCxnSpPr/>
          <p:nvPr/>
        </p:nvCxnSpPr>
        <p:spPr>
          <a:xfrm flipH="1" flipV="1">
            <a:off x="4366946" y="3448244"/>
            <a:ext cx="3064" cy="259067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203" idx="4"/>
            <a:endCxn id="106" idx="0"/>
          </p:cNvCxnSpPr>
          <p:nvPr/>
        </p:nvCxnSpPr>
        <p:spPr>
          <a:xfrm>
            <a:off x="4370010" y="3792500"/>
            <a:ext cx="17065" cy="256295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203" idx="6"/>
            <a:endCxn id="113" idx="2"/>
          </p:cNvCxnSpPr>
          <p:nvPr/>
        </p:nvCxnSpPr>
        <p:spPr>
          <a:xfrm flipV="1">
            <a:off x="4412604" y="3567896"/>
            <a:ext cx="425214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203" idx="2"/>
            <a:endCxn id="137" idx="6"/>
          </p:cNvCxnSpPr>
          <p:nvPr/>
        </p:nvCxnSpPr>
        <p:spPr>
          <a:xfrm flipH="1" flipV="1">
            <a:off x="3938377" y="3567896"/>
            <a:ext cx="389039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06" idx="6"/>
            <a:endCxn id="114" idx="2"/>
          </p:cNvCxnSpPr>
          <p:nvPr/>
        </p:nvCxnSpPr>
        <p:spPr>
          <a:xfrm flipV="1">
            <a:off x="4429669" y="3903399"/>
            <a:ext cx="400856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313" idx="2"/>
            <a:endCxn id="136" idx="6"/>
          </p:cNvCxnSpPr>
          <p:nvPr/>
        </p:nvCxnSpPr>
        <p:spPr>
          <a:xfrm flipH="1" flipV="1">
            <a:off x="3953840" y="3230679"/>
            <a:ext cx="370512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313" idx="0"/>
            <a:endCxn id="104" idx="4"/>
          </p:cNvCxnSpPr>
          <p:nvPr/>
        </p:nvCxnSpPr>
        <p:spPr>
          <a:xfrm flipV="1">
            <a:off x="4366946" y="3113324"/>
            <a:ext cx="7293" cy="24973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13" idx="6"/>
            <a:endCxn id="121" idx="2"/>
          </p:cNvCxnSpPr>
          <p:nvPr/>
        </p:nvCxnSpPr>
        <p:spPr>
          <a:xfrm>
            <a:off x="4923008" y="3567896"/>
            <a:ext cx="374305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13" idx="0"/>
            <a:endCxn id="112" idx="4"/>
          </p:cNvCxnSpPr>
          <p:nvPr/>
        </p:nvCxnSpPr>
        <p:spPr>
          <a:xfrm flipH="1" flipV="1">
            <a:off x="4876766" y="3273273"/>
            <a:ext cx="3648" cy="252028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13" idx="4"/>
            <a:endCxn id="114" idx="0"/>
          </p:cNvCxnSpPr>
          <p:nvPr/>
        </p:nvCxnSpPr>
        <p:spPr>
          <a:xfrm flipH="1">
            <a:off x="4873120" y="3610490"/>
            <a:ext cx="7293" cy="25031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07" idx="0"/>
          </p:cNvCxnSpPr>
          <p:nvPr/>
        </p:nvCxnSpPr>
        <p:spPr>
          <a:xfrm>
            <a:off x="4394294" y="4133984"/>
            <a:ext cx="32165" cy="261549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06" idx="2"/>
            <a:endCxn id="138" idx="6"/>
          </p:cNvCxnSpPr>
          <p:nvPr/>
        </p:nvCxnSpPr>
        <p:spPr>
          <a:xfrm flipH="1" flipV="1">
            <a:off x="3965729" y="3903399"/>
            <a:ext cx="378751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313" idx="6"/>
            <a:endCxn id="112" idx="2"/>
          </p:cNvCxnSpPr>
          <p:nvPr/>
        </p:nvCxnSpPr>
        <p:spPr>
          <a:xfrm flipV="1">
            <a:off x="4409540" y="3230679"/>
            <a:ext cx="424631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4327416" y="3707311"/>
            <a:ext cx="85189" cy="8518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4" name="直接箭头连接符 203"/>
          <p:cNvCxnSpPr>
            <a:stCxn id="137" idx="2"/>
            <a:endCxn id="145" idx="6"/>
          </p:cNvCxnSpPr>
          <p:nvPr/>
        </p:nvCxnSpPr>
        <p:spPr>
          <a:xfrm flipH="1">
            <a:off x="3544086" y="3567896"/>
            <a:ext cx="309101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138" idx="0"/>
          </p:cNvCxnSpPr>
          <p:nvPr/>
        </p:nvCxnSpPr>
        <p:spPr>
          <a:xfrm>
            <a:off x="3894578" y="3609141"/>
            <a:ext cx="28557" cy="25166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37" idx="0"/>
          </p:cNvCxnSpPr>
          <p:nvPr/>
        </p:nvCxnSpPr>
        <p:spPr>
          <a:xfrm flipV="1">
            <a:off x="3895782" y="3275971"/>
            <a:ext cx="12545" cy="24933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/>
              <p:cNvSpPr txBox="1"/>
              <p:nvPr/>
            </p:nvSpPr>
            <p:spPr>
              <a:xfrm>
                <a:off x="3329775" y="4953621"/>
                <a:ext cx="26355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+mn-ea"/>
                  </a:rPr>
                  <a:t>任意节点可知相邻</a:t>
                </a:r>
                <a:endParaRPr lang="en-US" altLang="zh-CN" sz="1600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ℎ𝑜𝑝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跳内链路状态</a:t>
                </a:r>
                <a:endParaRPr lang="en-US" altLang="zh-CN" sz="1600" dirty="0">
                  <a:latin typeface="+mn-ea"/>
                </a:endParaRPr>
              </a:p>
            </p:txBody>
          </p:sp>
        </mc:Choice>
        <mc:Fallback>
          <p:sp>
            <p:nvSpPr>
              <p:cNvPr id="208" name="文本框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5" y="4953621"/>
                <a:ext cx="2635583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8" t="-106" r="6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椭圆 312"/>
          <p:cNvSpPr/>
          <p:nvPr/>
        </p:nvSpPr>
        <p:spPr>
          <a:xfrm>
            <a:off x="4324351" y="336305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标题 3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基于局部信息的星间路由</a:t>
            </a:r>
            <a:r>
              <a:rPr lang="en-US" altLang="zh-CN" dirty="0"/>
              <a:t>(2/3)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基于局部信息的星间路由</a:t>
            </a:r>
            <a:r>
              <a:rPr lang="en-US" altLang="zh-CN" dirty="0"/>
              <a:t>(3/3)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45" y="807848"/>
                <a:ext cx="8640660" cy="5545818"/>
              </a:xfrm>
            </p:spPr>
            <p:txBody>
              <a:bodyPr/>
              <a:lstStyle/>
              <a:p>
                <a:r>
                  <a:rPr lang="zh-CN" altLang="en-US" dirty="0"/>
                  <a:t>初步实验内容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计划：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修改</a:t>
                </a:r>
                <a:r>
                  <a:rPr lang="en-US" altLang="zh-CN" dirty="0"/>
                  <a:t>OSPF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先只在局部通告链路通断，观察与全局通告的差距有多大，验证方法可行性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正在做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后续增加负载监测与通告功能</a:t>
                </a:r>
                <a:endParaRPr lang="en-US" altLang="zh-CN" dirty="0"/>
              </a:p>
              <a:p>
                <a:pPr marL="685800" lvl="2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实验方法：将</a:t>
                </a:r>
                <a:r>
                  <a:rPr lang="en-US" altLang="zh-CN" dirty="0"/>
                  <a:t>OSPF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LSU</a:t>
                </a:r>
                <a:r>
                  <a:rPr lang="zh-CN" altLang="en-US" dirty="0"/>
                  <a:t>报文</a:t>
                </a:r>
                <a:r>
                  <a:rPr lang="en-US" altLang="zh-CN" dirty="0"/>
                  <a:t>TTL</a:t>
                </a:r>
                <a:r>
                  <a:rPr lang="zh-CN" altLang="en-US" dirty="0"/>
                  <a:t>设为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 </a:t>
                </a:r>
                <a:r>
                  <a:rPr lang="zh-CN" altLang="en-US" dirty="0"/>
                  <a:t>不可行！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OSPF</a:t>
                </a:r>
                <a:r>
                  <a:rPr lang="zh-CN" altLang="en-US" dirty="0"/>
                  <a:t>中所有报文的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TTL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均为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见</a:t>
                </a:r>
                <a:r>
                  <a:rPr lang="en-US" altLang="zh-CN" dirty="0" err="1"/>
                  <a:t>inet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ospfv2Interface.cc &amp; ospfv2Interface.h &amp; LinkStateUpdateHandler.cc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路由器收到</a:t>
                </a:r>
                <a:r>
                  <a:rPr lang="en-US" altLang="zh-CN" dirty="0"/>
                  <a:t>LSU</a:t>
                </a:r>
                <a:r>
                  <a:rPr lang="zh-CN" altLang="en-US" dirty="0"/>
                  <a:t>后再新建一个</a:t>
                </a:r>
                <a:r>
                  <a:rPr lang="en-US" altLang="zh-CN" dirty="0"/>
                  <a:t>TTL=1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LSU</a:t>
                </a:r>
                <a:r>
                  <a:rPr lang="zh-CN" altLang="en-US" dirty="0"/>
                  <a:t>报文并转发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替代方法：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</a:t>
                </a:r>
                <a:r>
                  <a:rPr lang="en-US" altLang="zh-CN" dirty="0"/>
                  <a:t>LSA</a:t>
                </a:r>
                <a:r>
                  <a:rPr lang="zh-CN" altLang="en-US" dirty="0"/>
                  <a:t>（而非具体的报文）加上</a:t>
                </a:r>
                <a:r>
                  <a:rPr lang="en-US" altLang="zh-CN" dirty="0"/>
                  <a:t>TTL</a:t>
                </a:r>
                <a:r>
                  <a:rPr lang="zh-CN" altLang="en-US" dirty="0"/>
                  <a:t>属性？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45" y="807848"/>
                <a:ext cx="8640660" cy="5545818"/>
              </a:xfrm>
              <a:blipFill rotWithShape="1">
                <a:blip r:embed="rId1"/>
                <a:stretch>
                  <a:fillRect l="-5" t="-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40982" y="6424029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94425"/>
            <a:ext cx="6858000" cy="27149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谢谢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 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698" y="825245"/>
            <a:ext cx="4965243" cy="58506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卫星网络与陆地网络的区别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大范围、高密度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星链：</a:t>
            </a:r>
            <a:r>
              <a:rPr lang="en-US" altLang="zh-CN" dirty="0"/>
              <a:t>2024</a:t>
            </a:r>
            <a:r>
              <a:rPr lang="zh-CN" altLang="en-US" dirty="0"/>
              <a:t>年前发射</a:t>
            </a:r>
            <a:r>
              <a:rPr lang="en-US" altLang="zh-CN" dirty="0"/>
              <a:t>2.4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颗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中国星网：计划</a:t>
            </a:r>
            <a:r>
              <a:rPr lang="en-US" altLang="zh-CN" dirty="0"/>
              <a:t>1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颗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拓扑动态性：由卫星运动导致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可预测的：轨间</a:t>
            </a:r>
            <a:r>
              <a:rPr lang="en-US" altLang="zh-CN" dirty="0"/>
              <a:t>ISL</a:t>
            </a:r>
            <a:r>
              <a:rPr lang="zh-CN" altLang="en-US" dirty="0"/>
              <a:t>频繁、规律通断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不可预测的：链路故障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相对固定的邻接关系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同轨道</a:t>
            </a:r>
            <a:r>
              <a:rPr lang="en-US" altLang="zh-CN" dirty="0"/>
              <a:t>2</a:t>
            </a:r>
            <a:r>
              <a:rPr lang="zh-CN" altLang="en-US" dirty="0"/>
              <a:t>个邻居 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en-US" altLang="zh-CN" dirty="0"/>
              <a:t>2</a:t>
            </a:r>
            <a:r>
              <a:rPr lang="zh-CN" altLang="en-US" dirty="0"/>
              <a:t>个相邻轨道各</a:t>
            </a:r>
            <a:r>
              <a:rPr lang="en-US" altLang="zh-CN" dirty="0"/>
              <a:t>1</a:t>
            </a:r>
            <a:r>
              <a:rPr lang="zh-CN" altLang="en-US" dirty="0"/>
              <a:t>个邻居 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b="1" dirty="0"/>
              <a:t>拓扑动态性使维护链路状态成为难题：</a:t>
            </a:r>
            <a:endParaRPr lang="en-US" altLang="zh-CN" b="1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如果照搬</a:t>
            </a:r>
            <a:r>
              <a:rPr lang="en-US" altLang="zh-CN" dirty="0"/>
              <a:t>OSPF</a:t>
            </a:r>
            <a:r>
              <a:rPr lang="zh-CN" altLang="en-US" dirty="0"/>
              <a:t>，每次链路状态变化都通告全网，会产生过多的控制报文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b="1" i="1" dirty="0"/>
              <a:t>由可预测性，卫星的轨迹</a:t>
            </a:r>
            <a:r>
              <a:rPr lang="en-US" altLang="zh-CN" b="1" i="1" dirty="0"/>
              <a:t>/</a:t>
            </a:r>
            <a:r>
              <a:rPr lang="zh-CN" altLang="en-US" b="1" i="1" dirty="0"/>
              <a:t>链路的存在是可以预测，没有必要掌握全网链路状态</a:t>
            </a:r>
            <a:endParaRPr lang="en-US" altLang="zh-CN" b="1" i="1" dirty="0"/>
          </a:p>
          <a:p>
            <a:pPr lvl="2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如何利用卫星网络的特点，高效率低成本维护链路状态？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78599" y="2050693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07135" y="2050693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196353" y="2050693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79473" y="26267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043297" y="29861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41324" y="229612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56134" y="400686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095518" y="435360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180709" y="472682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393395" y="21406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475813" y="247584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29351" y="281098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545834" y="314613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549481" y="348335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542188" y="38188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508053" y="41557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55100" y="454083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724967" y="229612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883825" y="26267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978350" y="29861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005190" y="332110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008985" y="366537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960262" y="400686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841229" y="435360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92076" y="472682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67562" y="21406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129185" y="247584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308026" y="281098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404157" y="314613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424434" y="348335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383883" y="38188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63826" y="41557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002857" y="454083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993409" y="214069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757676" y="247584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634268" y="281098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580294" y="314613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564830" y="348335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592184" y="38188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665485" y="41557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837726" y="454083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599548" y="229612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346459" y="26267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219256" y="29861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156382" y="332110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170532" y="366537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255723" y="400686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418666" y="435360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817703" y="472682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27" idx="6"/>
            <a:endCxn id="35" idx="2"/>
          </p:cNvCxnSpPr>
          <p:nvPr/>
        </p:nvCxnSpPr>
        <p:spPr>
          <a:xfrm>
            <a:off x="6631024" y="3188731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19" idx="6"/>
            <a:endCxn id="26" idx="2"/>
          </p:cNvCxnSpPr>
          <p:nvPr/>
        </p:nvCxnSpPr>
        <p:spPr>
          <a:xfrm flipV="1">
            <a:off x="6128487" y="2853584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>
            <a:stCxn id="26" idx="6"/>
            <a:endCxn id="34" idx="2"/>
          </p:cNvCxnSpPr>
          <p:nvPr/>
        </p:nvCxnSpPr>
        <p:spPr>
          <a:xfrm>
            <a:off x="6614542" y="2853584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>
            <a:stCxn id="34" idx="6"/>
            <a:endCxn id="42" idx="3"/>
          </p:cNvCxnSpPr>
          <p:nvPr/>
        </p:nvCxnSpPr>
        <p:spPr>
          <a:xfrm flipV="1">
            <a:off x="7063541" y="2883705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>
            <a:stCxn id="50" idx="6"/>
            <a:endCxn id="19" idx="2"/>
          </p:cNvCxnSpPr>
          <p:nvPr/>
        </p:nvCxnSpPr>
        <p:spPr>
          <a:xfrm>
            <a:off x="5719459" y="2853584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>
            <a:stCxn id="58" idx="7"/>
            <a:endCxn id="50" idx="1"/>
          </p:cNvCxnSpPr>
          <p:nvPr/>
        </p:nvCxnSpPr>
        <p:spPr>
          <a:xfrm flipV="1">
            <a:off x="5291970" y="2823464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>
            <a:stCxn id="25" idx="6"/>
            <a:endCxn id="33" idx="2"/>
          </p:cNvCxnSpPr>
          <p:nvPr/>
        </p:nvCxnSpPr>
        <p:spPr>
          <a:xfrm>
            <a:off x="6561005" y="2518439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>
            <a:stCxn id="33" idx="6"/>
            <a:endCxn id="41" idx="3"/>
          </p:cNvCxnSpPr>
          <p:nvPr/>
        </p:nvCxnSpPr>
        <p:spPr>
          <a:xfrm flipV="1">
            <a:off x="6969015" y="2548558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6164665" y="2518438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>
            <a:stCxn id="18" idx="2"/>
            <a:endCxn id="49" idx="6"/>
          </p:cNvCxnSpPr>
          <p:nvPr/>
        </p:nvCxnSpPr>
        <p:spPr>
          <a:xfrm flipH="1" flipV="1">
            <a:off x="5842867" y="2518439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>
            <a:stCxn id="49" idx="2"/>
            <a:endCxn id="57" idx="6"/>
          </p:cNvCxnSpPr>
          <p:nvPr/>
        </p:nvCxnSpPr>
        <p:spPr>
          <a:xfrm flipH="1">
            <a:off x="5431649" y="2518439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>
            <a:stCxn id="20" idx="6"/>
            <a:endCxn id="24" idx="3"/>
          </p:cNvCxnSpPr>
          <p:nvPr/>
        </p:nvCxnSpPr>
        <p:spPr>
          <a:xfrm flipV="1">
            <a:off x="6226515" y="2213412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椭圆 75"/>
          <p:cNvSpPr/>
          <p:nvPr/>
        </p:nvSpPr>
        <p:spPr>
          <a:xfrm>
            <a:off x="4904605" y="2050693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24" idx="6"/>
            <a:endCxn id="32" idx="2"/>
          </p:cNvCxnSpPr>
          <p:nvPr/>
        </p:nvCxnSpPr>
        <p:spPr>
          <a:xfrm>
            <a:off x="6478585" y="2183293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/>
          <p:cNvCxnSpPr>
            <a:stCxn id="40" idx="4"/>
            <a:endCxn id="32" idx="7"/>
          </p:cNvCxnSpPr>
          <p:nvPr/>
        </p:nvCxnSpPr>
        <p:spPr>
          <a:xfrm flipH="1">
            <a:off x="6797682" y="2225888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/>
          <p:cNvCxnSpPr>
            <a:stCxn id="48" idx="5"/>
            <a:endCxn id="20" idx="1"/>
          </p:cNvCxnSpPr>
          <p:nvPr/>
        </p:nvCxnSpPr>
        <p:spPr>
          <a:xfrm>
            <a:off x="6066124" y="2213412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56" idx="6"/>
            <a:endCxn id="48" idx="2"/>
          </p:cNvCxnSpPr>
          <p:nvPr/>
        </p:nvCxnSpPr>
        <p:spPr>
          <a:xfrm flipV="1">
            <a:off x="5684738" y="2183293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/>
          <p:cNvCxnSpPr>
            <a:stCxn id="106" idx="6"/>
            <a:endCxn id="27" idx="2"/>
          </p:cNvCxnSpPr>
          <p:nvPr/>
        </p:nvCxnSpPr>
        <p:spPr>
          <a:xfrm flipV="1">
            <a:off x="6121194" y="3188731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/>
          <p:cNvCxnSpPr>
            <a:stCxn id="51" idx="6"/>
            <a:endCxn id="106" idx="2"/>
          </p:cNvCxnSpPr>
          <p:nvPr/>
        </p:nvCxnSpPr>
        <p:spPr>
          <a:xfrm>
            <a:off x="5665485" y="3188731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>
            <a:stCxn id="59" idx="6"/>
            <a:endCxn id="51" idx="2"/>
          </p:cNvCxnSpPr>
          <p:nvPr/>
        </p:nvCxnSpPr>
        <p:spPr>
          <a:xfrm flipV="1">
            <a:off x="5241574" y="3188731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>
            <a:stCxn id="35" idx="6"/>
            <a:endCxn id="43" idx="2"/>
          </p:cNvCxnSpPr>
          <p:nvPr/>
        </p:nvCxnSpPr>
        <p:spPr>
          <a:xfrm flipV="1">
            <a:off x="7090382" y="3188731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>
            <a:stCxn id="60" idx="6"/>
            <a:endCxn id="52" idx="2"/>
          </p:cNvCxnSpPr>
          <p:nvPr/>
        </p:nvCxnSpPr>
        <p:spPr>
          <a:xfrm flipV="1">
            <a:off x="5255723" y="3525954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>
            <a:stCxn id="52" idx="6"/>
            <a:endCxn id="105" idx="2"/>
          </p:cNvCxnSpPr>
          <p:nvPr/>
        </p:nvCxnSpPr>
        <p:spPr>
          <a:xfrm>
            <a:off x="5650021" y="3525954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>
            <a:stCxn id="105" idx="6"/>
            <a:endCxn id="28" idx="2"/>
          </p:cNvCxnSpPr>
          <p:nvPr/>
        </p:nvCxnSpPr>
        <p:spPr>
          <a:xfrm flipV="1">
            <a:off x="6124259" y="3525954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>
            <a:stCxn id="28" idx="6"/>
            <a:endCxn id="36" idx="2"/>
          </p:cNvCxnSpPr>
          <p:nvPr/>
        </p:nvCxnSpPr>
        <p:spPr>
          <a:xfrm>
            <a:off x="6634672" y="3525954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36" idx="6"/>
            <a:endCxn id="44" idx="2"/>
          </p:cNvCxnSpPr>
          <p:nvPr/>
        </p:nvCxnSpPr>
        <p:spPr>
          <a:xfrm flipV="1">
            <a:off x="7094176" y="3525954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>
            <a:stCxn id="29" idx="6"/>
            <a:endCxn id="37" idx="1"/>
          </p:cNvCxnSpPr>
          <p:nvPr/>
        </p:nvCxnSpPr>
        <p:spPr>
          <a:xfrm>
            <a:off x="6627379" y="3861465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>
            <a:stCxn id="37" idx="6"/>
            <a:endCxn id="45" idx="2"/>
          </p:cNvCxnSpPr>
          <p:nvPr/>
        </p:nvCxnSpPr>
        <p:spPr>
          <a:xfrm flipV="1">
            <a:off x="7045453" y="3861465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>
            <a:stCxn id="21" idx="6"/>
            <a:endCxn id="29" idx="2"/>
          </p:cNvCxnSpPr>
          <p:nvPr/>
        </p:nvCxnSpPr>
        <p:spPr>
          <a:xfrm flipV="1">
            <a:off x="6141324" y="3861465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stCxn id="53" idx="6"/>
            <a:endCxn id="21" idx="2"/>
          </p:cNvCxnSpPr>
          <p:nvPr/>
        </p:nvCxnSpPr>
        <p:spPr>
          <a:xfrm>
            <a:off x="5677374" y="3861465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>
            <a:stCxn id="61" idx="6"/>
            <a:endCxn id="53" idx="2"/>
          </p:cNvCxnSpPr>
          <p:nvPr/>
        </p:nvCxnSpPr>
        <p:spPr>
          <a:xfrm flipV="1">
            <a:off x="5340913" y="3861465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/>
          <p:cNvCxnSpPr>
            <a:stCxn id="54" idx="6"/>
            <a:endCxn id="22" idx="2"/>
          </p:cNvCxnSpPr>
          <p:nvPr/>
        </p:nvCxnSpPr>
        <p:spPr>
          <a:xfrm>
            <a:off x="5750675" y="4198324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/>
          <p:cNvCxnSpPr>
            <a:stCxn id="22" idx="6"/>
            <a:endCxn id="30" idx="3"/>
          </p:cNvCxnSpPr>
          <p:nvPr/>
        </p:nvCxnSpPr>
        <p:spPr>
          <a:xfrm flipV="1">
            <a:off x="6180709" y="4228444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接连接符 96"/>
          <p:cNvCxnSpPr>
            <a:stCxn id="30" idx="6"/>
            <a:endCxn id="38" idx="1"/>
          </p:cNvCxnSpPr>
          <p:nvPr/>
        </p:nvCxnSpPr>
        <p:spPr>
          <a:xfrm>
            <a:off x="6593243" y="4198324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接连接符 97"/>
          <p:cNvCxnSpPr>
            <a:stCxn id="38" idx="6"/>
            <a:endCxn id="46" idx="2"/>
          </p:cNvCxnSpPr>
          <p:nvPr/>
        </p:nvCxnSpPr>
        <p:spPr>
          <a:xfrm flipV="1">
            <a:off x="6926420" y="4198324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接连接符 98"/>
          <p:cNvCxnSpPr>
            <a:stCxn id="62" idx="7"/>
            <a:endCxn id="54" idx="3"/>
          </p:cNvCxnSpPr>
          <p:nvPr/>
        </p:nvCxnSpPr>
        <p:spPr>
          <a:xfrm flipV="1">
            <a:off x="5491381" y="4228444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>
            <a:stCxn id="23" idx="7"/>
            <a:endCxn id="31" idx="3"/>
          </p:cNvCxnSpPr>
          <p:nvPr/>
        </p:nvCxnSpPr>
        <p:spPr>
          <a:xfrm flipV="1">
            <a:off x="6253424" y="4613551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接连接符 100"/>
          <p:cNvCxnSpPr>
            <a:stCxn id="31" idx="5"/>
            <a:endCxn id="39" idx="1"/>
          </p:cNvCxnSpPr>
          <p:nvPr/>
        </p:nvCxnSpPr>
        <p:spPr>
          <a:xfrm>
            <a:off x="6527815" y="4613551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101"/>
          <p:cNvCxnSpPr>
            <a:stCxn id="39" idx="6"/>
            <a:endCxn id="47" idx="2"/>
          </p:cNvCxnSpPr>
          <p:nvPr/>
        </p:nvCxnSpPr>
        <p:spPr>
          <a:xfrm flipV="1">
            <a:off x="6677267" y="4583432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接连接符 102"/>
          <p:cNvCxnSpPr>
            <a:stCxn id="55" idx="6"/>
            <a:endCxn id="23" idx="2"/>
          </p:cNvCxnSpPr>
          <p:nvPr/>
        </p:nvCxnSpPr>
        <p:spPr>
          <a:xfrm>
            <a:off x="5922917" y="4583432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接连接符 103"/>
          <p:cNvCxnSpPr>
            <a:stCxn id="55" idx="4"/>
            <a:endCxn id="63" idx="0"/>
          </p:cNvCxnSpPr>
          <p:nvPr/>
        </p:nvCxnSpPr>
        <p:spPr>
          <a:xfrm flipH="1">
            <a:off x="5860298" y="4626027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椭圆 104"/>
          <p:cNvSpPr/>
          <p:nvPr/>
        </p:nvSpPr>
        <p:spPr>
          <a:xfrm>
            <a:off x="6039068" y="366537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6036004" y="332110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弧形 106"/>
          <p:cNvSpPr/>
          <p:nvPr/>
        </p:nvSpPr>
        <p:spPr>
          <a:xfrm rot="5400000">
            <a:off x="6122940" y="1113031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>
          <a:xfrm rot="16200000">
            <a:off x="6126499" y="3665312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316015" y="1928573"/>
            <a:ext cx="102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F81BD"/>
                </a:solidFill>
              </a:rPr>
              <a:t>极区界</a:t>
            </a:r>
            <a:endParaRPr lang="zh-CN" altLang="en-US" b="1" dirty="0">
              <a:solidFill>
                <a:srgbClr val="4F81BD"/>
              </a:solidFill>
            </a:endParaRPr>
          </a:p>
        </p:txBody>
      </p:sp>
      <p:cxnSp>
        <p:nvCxnSpPr>
          <p:cNvPr id="110" name="直接箭头连接符 109"/>
          <p:cNvCxnSpPr>
            <a:stCxn id="59" idx="0"/>
            <a:endCxn id="58" idx="4"/>
          </p:cNvCxnSpPr>
          <p:nvPr/>
        </p:nvCxnSpPr>
        <p:spPr>
          <a:xfrm flipV="1">
            <a:off x="5198977" y="3071373"/>
            <a:ext cx="62874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51" idx="0"/>
            <a:endCxn id="50" idx="4"/>
          </p:cNvCxnSpPr>
          <p:nvPr/>
        </p:nvCxnSpPr>
        <p:spPr>
          <a:xfrm flipV="1">
            <a:off x="5622889" y="2896179"/>
            <a:ext cx="53974" cy="2499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6" idx="0"/>
            <a:endCxn id="19" idx="4"/>
          </p:cNvCxnSpPr>
          <p:nvPr/>
        </p:nvCxnSpPr>
        <p:spPr>
          <a:xfrm flipV="1">
            <a:off x="6078599" y="3071373"/>
            <a:ext cx="7293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6" idx="4"/>
            <a:endCxn id="27" idx="1"/>
          </p:cNvCxnSpPr>
          <p:nvPr/>
        </p:nvCxnSpPr>
        <p:spPr>
          <a:xfrm>
            <a:off x="6571946" y="2896179"/>
            <a:ext cx="16483" cy="2499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34" idx="4"/>
            <a:endCxn id="35" idx="0"/>
          </p:cNvCxnSpPr>
          <p:nvPr/>
        </p:nvCxnSpPr>
        <p:spPr>
          <a:xfrm>
            <a:off x="7020945" y="3071373"/>
            <a:ext cx="26840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42" idx="5"/>
            <a:endCxn id="43" idx="0"/>
          </p:cNvCxnSpPr>
          <p:nvPr/>
        </p:nvCxnSpPr>
        <p:spPr>
          <a:xfrm>
            <a:off x="7380740" y="2883703"/>
            <a:ext cx="66012" cy="26243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6328919" y="1624935"/>
            <a:ext cx="2242" cy="36054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823503" y="1297019"/>
            <a:ext cx="102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46C0A"/>
                </a:solidFill>
              </a:rPr>
              <a:t>缝</a:t>
            </a:r>
            <a:endParaRPr lang="zh-CN" altLang="en-US" b="1" dirty="0">
              <a:solidFill>
                <a:srgbClr val="E46C0A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412403" y="2836491"/>
            <a:ext cx="11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504D"/>
                </a:solidFill>
              </a:rPr>
              <a:t>轨道方向</a:t>
            </a:r>
            <a:endParaRPr lang="zh-CN" altLang="en-US" b="1" dirty="0">
              <a:solidFill>
                <a:srgbClr val="C0504D"/>
              </a:solidFill>
            </a:endParaRPr>
          </a:p>
        </p:txBody>
      </p:sp>
      <p:cxnSp>
        <p:nvCxnSpPr>
          <p:cNvPr id="119" name="直接连接符 118"/>
          <p:cNvCxnSpPr>
            <a:stCxn id="37" idx="0"/>
            <a:endCxn id="36" idx="4"/>
          </p:cNvCxnSpPr>
          <p:nvPr/>
        </p:nvCxnSpPr>
        <p:spPr>
          <a:xfrm flipV="1">
            <a:off x="7002857" y="3750563"/>
            <a:ext cx="48723" cy="25630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7" idx="1"/>
            <a:endCxn id="29" idx="6"/>
          </p:cNvCxnSpPr>
          <p:nvPr/>
        </p:nvCxnSpPr>
        <p:spPr>
          <a:xfrm flipH="1" flipV="1">
            <a:off x="6627378" y="3861463"/>
            <a:ext cx="345360" cy="15787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7" idx="4"/>
            <a:endCxn id="38" idx="7"/>
          </p:cNvCxnSpPr>
          <p:nvPr/>
        </p:nvCxnSpPr>
        <p:spPr>
          <a:xfrm flipH="1">
            <a:off x="6913943" y="4092054"/>
            <a:ext cx="88914" cy="27403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37" idx="6"/>
            <a:endCxn id="45" idx="2"/>
          </p:cNvCxnSpPr>
          <p:nvPr/>
        </p:nvCxnSpPr>
        <p:spPr>
          <a:xfrm flipV="1">
            <a:off x="7045452" y="3861463"/>
            <a:ext cx="338431" cy="187996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340854" y="3751355"/>
            <a:ext cx="11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7933C"/>
                </a:solidFill>
              </a:rPr>
              <a:t>星间链路</a:t>
            </a:r>
            <a:r>
              <a:rPr lang="en-US" altLang="zh-CN" b="1" dirty="0">
                <a:solidFill>
                  <a:srgbClr val="77933C"/>
                </a:solidFill>
              </a:rPr>
              <a:t>ISL</a:t>
            </a:r>
            <a:endParaRPr lang="zh-CN" altLang="en-US" b="1" dirty="0">
              <a:solidFill>
                <a:srgbClr val="7793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1949"/>
          <a:stretch>
            <a:fillRect/>
          </a:stretch>
        </p:blipFill>
        <p:spPr>
          <a:xfrm>
            <a:off x="4739520" y="1982848"/>
            <a:ext cx="4170238" cy="2034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 </a:t>
            </a:r>
            <a:r>
              <a:rPr lang="en-US" altLang="zh-CN" dirty="0"/>
              <a:t>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42" y="814726"/>
            <a:ext cx="8749501" cy="5850636"/>
          </a:xfrm>
        </p:spPr>
        <p:txBody>
          <a:bodyPr>
            <a:normAutofit/>
          </a:bodyPr>
          <a:lstStyle/>
          <a:p>
            <a:r>
              <a:rPr lang="zh-CN" altLang="en-US" dirty="0"/>
              <a:t>卫星网络中可以利用的特性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邻接关系确定性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每颗卫星</a:t>
            </a:r>
            <a:r>
              <a:rPr lang="en-US" altLang="zh-CN" dirty="0"/>
              <a:t>4</a:t>
            </a:r>
            <a:r>
              <a:rPr lang="zh-CN" altLang="en-US" dirty="0"/>
              <a:t>个邻居</a:t>
            </a:r>
            <a:endParaRPr lang="en-US" altLang="zh-CN" dirty="0"/>
          </a:p>
          <a:p>
            <a:pPr lvl="3"/>
            <a:r>
              <a:rPr lang="zh-CN" altLang="en-US" dirty="0"/>
              <a:t>同轨道的</a:t>
            </a:r>
            <a:r>
              <a:rPr lang="en-US" altLang="zh-CN" dirty="0"/>
              <a:t>2</a:t>
            </a:r>
            <a:r>
              <a:rPr lang="zh-CN" altLang="en-US" dirty="0"/>
              <a:t>邻居一南一北</a:t>
            </a:r>
            <a:endParaRPr lang="en-US" altLang="zh-CN" dirty="0"/>
          </a:p>
          <a:p>
            <a:pPr lvl="3"/>
            <a:r>
              <a:rPr lang="zh-CN" altLang="en-US" dirty="0"/>
              <a:t>相邻轨道的</a:t>
            </a:r>
            <a:r>
              <a:rPr lang="en-US" altLang="zh-CN" dirty="0"/>
              <a:t>2</a:t>
            </a:r>
            <a:r>
              <a:rPr lang="zh-CN" altLang="en-US" dirty="0"/>
              <a:t>邻居一东一西</a:t>
            </a:r>
            <a:endParaRPr lang="en-US" altLang="zh-CN" dirty="0"/>
          </a:p>
          <a:p>
            <a:pPr lvl="2"/>
            <a:r>
              <a:rPr lang="zh-CN" altLang="en-US" b="1" dirty="0"/>
              <a:t>利用此特性：</a:t>
            </a:r>
            <a:endParaRPr lang="en-US" altLang="zh-CN" b="1" dirty="0"/>
          </a:p>
          <a:p>
            <a:pPr lvl="3"/>
            <a:r>
              <a:rPr lang="zh-CN" altLang="en-US" dirty="0"/>
              <a:t>卫星的编址可不采用</a:t>
            </a:r>
            <a:r>
              <a:rPr lang="en-US" altLang="zh-CN" dirty="0" err="1"/>
              <a:t>ip</a:t>
            </a:r>
            <a:r>
              <a:rPr lang="zh-CN" altLang="en-US" dirty="0"/>
              <a:t>，而是 </a:t>
            </a:r>
            <a:r>
              <a:rPr lang="en-US" altLang="zh-CN" dirty="0"/>
              <a:t>(</a:t>
            </a:r>
            <a:r>
              <a:rPr lang="zh-CN" altLang="en-US" dirty="0"/>
              <a:t>轨道号</a:t>
            </a:r>
            <a:r>
              <a:rPr lang="en-US" altLang="zh-CN" dirty="0"/>
              <a:t>, </a:t>
            </a:r>
            <a:r>
              <a:rPr lang="zh-CN" altLang="en-US" dirty="0"/>
              <a:t>轨内编号</a:t>
            </a:r>
            <a:r>
              <a:rPr lang="en-US" altLang="zh-CN" dirty="0"/>
              <a:t>) 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3"/>
            <a:r>
              <a:rPr lang="zh-CN" altLang="en-US" dirty="0"/>
              <a:t>可基于地理位置选择下一跳，甚至无需传统路由表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0257" y="1663874"/>
            <a:ext cx="485623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</a:rPr>
              <a:t>拓扑可预测性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1200150" lvl="2" indent="-285750">
              <a:buFont typeface="Calibri" panose="020F0502020204030204" pitchFamily="34" charset="0"/>
              <a:buChar char="‐"/>
            </a:pPr>
            <a:r>
              <a:rPr lang="zh-CN" altLang="en-US" dirty="0"/>
              <a:t>卫星的轨道参数是确定且公开的</a:t>
            </a:r>
            <a:endParaRPr lang="en-US" altLang="zh-CN" dirty="0"/>
          </a:p>
          <a:p>
            <a:pPr marL="1200150" lvl="2" indent="-285750">
              <a:buFont typeface="Calibri" panose="020F0502020204030204" pitchFamily="34" charset="0"/>
              <a:buChar char="‐"/>
            </a:pPr>
            <a:r>
              <a:rPr lang="zh-CN" altLang="en-US" b="1" dirty="0"/>
              <a:t>利用此特性：</a:t>
            </a:r>
            <a:r>
              <a:rPr lang="zh-CN" altLang="en-US" dirty="0"/>
              <a:t>如不考虑突发性故障，则易得任意时刻的网络拓扑形状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382468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背景：卫星网络与陆地网络的区别？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b="1" dirty="0"/>
              <a:t>卫星网络中维护链路状态的方法</a:t>
            </a:r>
            <a:endParaRPr lang="en-US" altLang="zh-CN" b="1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我的研究内容：基于局部信息的分布式星间路由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维护链路状态的方法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35078"/>
            <a:ext cx="8640660" cy="51878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链路状态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粗粒度：链路通与断</a:t>
            </a:r>
            <a:r>
              <a:rPr lang="en-US" altLang="zh-CN" dirty="0"/>
              <a:t>      </a:t>
            </a:r>
            <a:r>
              <a:rPr lang="zh-CN" altLang="en-US" dirty="0"/>
              <a:t>细粒度：节点</a:t>
            </a:r>
            <a:r>
              <a:rPr lang="en-US" altLang="zh-CN" dirty="0"/>
              <a:t>/</a:t>
            </a:r>
            <a:r>
              <a:rPr lang="zh-CN" altLang="en-US" dirty="0"/>
              <a:t>链路上的负载情况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方法分类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670" y="2006557"/>
          <a:ext cx="8640659" cy="43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4"/>
                <a:gridCol w="575264"/>
                <a:gridCol w="3070268"/>
                <a:gridCol w="4419863"/>
              </a:tblGrid>
              <a:tr h="414020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各卫星维护全局一致的链路状态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非全局一致的链路状态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13736"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基于通告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/>
                        <a:t>OPSPF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2019)</a:t>
                      </a:r>
                      <a:endParaRPr lang="en-US" altLang="zh-CN" sz="1600" i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i="0" dirty="0"/>
                        <a:t>无</a:t>
                      </a:r>
                      <a:endParaRPr lang="en-US" altLang="zh-CN" sz="1600" i="0" dirty="0"/>
                    </a:p>
                  </a:txBody>
                  <a:tcPr anchor="ctr"/>
                </a:tc>
              </a:tr>
              <a:tr h="944163">
                <a:tc vMerge="1">
                  <a:tcPr/>
                </a:tc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Lightweight Route Flooding</a:t>
                      </a:r>
                      <a:endParaRPr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2022)</a:t>
                      </a:r>
                      <a:endParaRPr lang="en-US" altLang="zh-CN" sz="1600" i="1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493479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Explicit Load Balancing / </a:t>
                      </a:r>
                      <a:r>
                        <a:rPr lang="en-US" altLang="zh-CN" sz="1600" b="1" dirty="0"/>
                        <a:t>ELB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日本东北大学</a:t>
                      </a:r>
                      <a:r>
                        <a:rPr lang="en-US" altLang="zh-CN" sz="1600" i="1" dirty="0"/>
                        <a:t>, </a:t>
                      </a:r>
                      <a:endParaRPr lang="en-US" altLang="zh-CN" sz="1600" i="1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IEEE/ACM Transactions on Networking 2008)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449354">
                <a:tc vMerge="1">
                  <a:tcPr/>
                </a:tc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基于邻居卫星负载状态的分布式路由算法 </a:t>
                      </a:r>
                      <a:r>
                        <a:rPr lang="en-US" altLang="zh-CN" sz="1600" dirty="0"/>
                        <a:t>/ </a:t>
                      </a:r>
                      <a:r>
                        <a:rPr lang="en-US" altLang="zh-CN" sz="1600" b="1" dirty="0"/>
                        <a:t>DRNL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哈工大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通信学报 </a:t>
                      </a:r>
                      <a:r>
                        <a:rPr lang="en-US" altLang="zh-CN" sz="1600" i="1" dirty="0"/>
                        <a:t>2021)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932239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基于探测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h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Agent-based load balancing routing / </a:t>
                      </a:r>
                      <a:r>
                        <a:rPr lang="en-US" altLang="zh-CN" sz="1600" b="1" dirty="0"/>
                        <a:t>ALBR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重邮</a:t>
                      </a:r>
                      <a:r>
                        <a:rPr lang="en-US" altLang="zh-CN" sz="1600" i="1" dirty="0"/>
                        <a:t>, Computer Networks 2010)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基于通告</a:t>
            </a:r>
            <a:r>
              <a:rPr lang="en-US" altLang="zh-CN" dirty="0"/>
              <a:t>: </a:t>
            </a:r>
            <a:r>
              <a:rPr lang="zh-CN" altLang="en-US" dirty="0"/>
              <a:t>通告链路通断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51670" y="1283362"/>
          <a:ext cx="8640659" cy="4349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4"/>
                <a:gridCol w="575264"/>
                <a:gridCol w="3070268"/>
                <a:gridCol w="4419863"/>
              </a:tblGrid>
              <a:tr h="413736">
                <a:tc gridSpan="2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各卫星维护全局一致的链路状态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非全局一致的链路状态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13736">
                <a:tc row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基于通告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OPSPF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rgbClr val="FF0000"/>
                          </a:solidFill>
                        </a:rPr>
                        <a:t>北邮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, ICC 2019)</a:t>
                      </a:r>
                      <a:endParaRPr lang="en-US" altLang="zh-CN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i="0" dirty="0"/>
                        <a:t>无</a:t>
                      </a:r>
                      <a:endParaRPr lang="en-US" altLang="zh-CN" sz="1600" i="0" dirty="0"/>
                    </a:p>
                  </a:txBody>
                  <a:tcPr anchor="ctr"/>
                </a:tc>
              </a:tr>
              <a:tr h="944163">
                <a:tc vMerge="1">
                  <a:tcPr/>
                </a:tc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Lightweight Route Flooding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sz="1600" i="1" dirty="0">
                          <a:solidFill>
                            <a:srgbClr val="FF0000"/>
                          </a:solidFill>
                        </a:rPr>
                        <a:t>北邮</a:t>
                      </a:r>
                      <a:r>
                        <a:rPr lang="en-US" altLang="zh-CN" sz="1600" i="1" dirty="0">
                          <a:solidFill>
                            <a:srgbClr val="FF0000"/>
                          </a:solidFill>
                        </a:rPr>
                        <a:t>, ICC 2022)</a:t>
                      </a:r>
                      <a:endParaRPr lang="en-US" altLang="zh-CN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493479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Explicit Load Balancing / </a:t>
                      </a:r>
                      <a:r>
                        <a:rPr lang="en-US" altLang="zh-CN" sz="1600" b="1" dirty="0"/>
                        <a:t>ELB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日本东北大学</a:t>
                      </a:r>
                      <a:r>
                        <a:rPr lang="en-US" altLang="zh-CN" sz="1600" i="1" dirty="0"/>
                        <a:t>, </a:t>
                      </a:r>
                      <a:endParaRPr lang="en-US" altLang="zh-CN" sz="1600" i="1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IEEE/ACM Transactions on Networking 2008)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449354">
                <a:tc vMerge="1">
                  <a:tcPr/>
                </a:tc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基于邻居卫星负载状态的分布式路由算法 </a:t>
                      </a:r>
                      <a:r>
                        <a:rPr lang="en-US" altLang="zh-CN" sz="1600" dirty="0"/>
                        <a:t>/ </a:t>
                      </a:r>
                      <a:r>
                        <a:rPr lang="en-US" altLang="zh-CN" sz="1600" b="1" dirty="0"/>
                        <a:t>DRNL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哈工大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通信学报 </a:t>
                      </a:r>
                      <a:r>
                        <a:rPr lang="en-US" altLang="zh-CN" sz="1600" i="1" dirty="0"/>
                        <a:t>2021)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932239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基于探测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h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Agent-based load balancing routing / </a:t>
                      </a:r>
                      <a:r>
                        <a:rPr lang="en-US" altLang="zh-CN" sz="1600" b="1" dirty="0"/>
                        <a:t>ALBR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重邮</a:t>
                      </a:r>
                      <a:r>
                        <a:rPr lang="en-US" altLang="zh-CN" sz="1600" i="1" dirty="0"/>
                        <a:t>, Computer Networks 2010)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基于通告</a:t>
            </a:r>
            <a:r>
              <a:rPr lang="en-US" altLang="zh-CN" dirty="0"/>
              <a:t>: </a:t>
            </a:r>
            <a:r>
              <a:rPr lang="zh-CN" altLang="en-US" dirty="0"/>
              <a:t>通告链路通断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基本思路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通告的时机：有链路状态变化则通告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通告的内容：链路通断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通告的范围：全网洪泛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主要目的：减少网络中洪泛的</a:t>
            </a:r>
            <a:r>
              <a:rPr lang="en-US" altLang="zh-CN" dirty="0"/>
              <a:t>LSA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OPSPF: </a:t>
            </a:r>
            <a:r>
              <a:rPr lang="zh-CN" altLang="en-US" dirty="0"/>
              <a:t>对</a:t>
            </a:r>
            <a:r>
              <a:rPr lang="en-US" altLang="zh-CN" dirty="0"/>
              <a:t>LSA</a:t>
            </a:r>
            <a:r>
              <a:rPr lang="zh-CN" altLang="en-US" dirty="0"/>
              <a:t>进行区分，不洪泛可预测的</a:t>
            </a:r>
            <a:r>
              <a:rPr lang="en-US" altLang="zh-CN" dirty="0"/>
              <a:t>LSA</a:t>
            </a:r>
            <a:r>
              <a:rPr lang="zh-CN" altLang="en-US" dirty="0"/>
              <a:t>，只洪泛突发的</a:t>
            </a:r>
            <a:r>
              <a:rPr lang="en-US" altLang="zh-CN" dirty="0"/>
              <a:t>LSA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lightweight route flooding: </a:t>
            </a:r>
            <a:r>
              <a:rPr lang="zh-CN" altLang="en-US" dirty="0"/>
              <a:t>减小</a:t>
            </a:r>
            <a:r>
              <a:rPr lang="en-US" altLang="zh-CN" dirty="0"/>
              <a:t>LSA</a:t>
            </a:r>
            <a:r>
              <a:rPr lang="zh-CN" altLang="en-US" dirty="0"/>
              <a:t>的洪泛范围，只在部分链路上洪泛</a:t>
            </a:r>
            <a:endParaRPr lang="en-US" altLang="zh-CN" dirty="0"/>
          </a:p>
        </p:txBody>
      </p:sp>
      <p:graphicFrame>
        <p:nvGraphicFramePr>
          <p:cNvPr id="12" name="表格 5"/>
          <p:cNvGraphicFramePr>
            <a:graphicFrameLocks noGrp="1"/>
          </p:cNvGraphicFramePr>
          <p:nvPr/>
        </p:nvGraphicFramePr>
        <p:xfrm>
          <a:off x="1336431" y="3463484"/>
          <a:ext cx="6471137" cy="167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44"/>
                <a:gridCol w="5449993"/>
              </a:tblGrid>
              <a:tr h="27253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各卫星维护全局一致链路状态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68948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/>
                        <a:t>Orbit Prediction SPF / OPSPF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对于可预测的链路变化</a:t>
                      </a:r>
                      <a:r>
                        <a:rPr lang="en-US" altLang="zh-CN" sz="1600" dirty="0"/>
                        <a:t>, </a:t>
                      </a:r>
                      <a:r>
                        <a:rPr lang="zh-CN" altLang="en-US" sz="1600" dirty="0"/>
                        <a:t>不洪泛</a:t>
                      </a:r>
                      <a:r>
                        <a:rPr lang="en-US" altLang="zh-CN" sz="1600" dirty="0"/>
                        <a:t>LSA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2019)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668948"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Lightweight Route Flooding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控制</a:t>
                      </a:r>
                      <a:r>
                        <a:rPr lang="en-US" altLang="zh-CN" sz="1600" dirty="0"/>
                        <a:t>LSA</a:t>
                      </a:r>
                      <a:r>
                        <a:rPr lang="zh-CN" altLang="en-US" sz="1600" dirty="0"/>
                        <a:t>洪泛范围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2022)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06a722e1-8dee-4ed2-a976-eb15154f4417}"/>
</p:tagLst>
</file>

<file path=ppt/tags/tag2.xml><?xml version="1.0" encoding="utf-8"?>
<p:tagLst xmlns:p="http://schemas.openxmlformats.org/presentationml/2006/main">
  <p:tag name="KSO_WPP_MARK_KEY" val="7919cc61-db49-4bb4-be7d-8d3e7737fa98"/>
  <p:tag name="COMMONDATA" val="eyJoZGlkIjoiM2M5YTVhY2EwMzZkYzc4NGI5ODYwMmNmMWVjYTliZDkifQ==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等线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0</TotalTime>
  <Words>6451</Words>
  <Application>WPS 演示</Application>
  <PresentationFormat>全屏显示(4:3)</PresentationFormat>
  <Paragraphs>801</Paragraphs>
  <Slides>35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等线</vt:lpstr>
      <vt:lpstr>Calibri</vt:lpstr>
      <vt:lpstr>Calibri</vt:lpstr>
      <vt:lpstr>微软雅黑</vt:lpstr>
      <vt:lpstr>Arial Unicode MS</vt:lpstr>
      <vt:lpstr>Cambria Math</vt:lpstr>
      <vt:lpstr>Times New Roman</vt:lpstr>
      <vt:lpstr>Courier New</vt:lpstr>
      <vt:lpstr>Office 主题</vt:lpstr>
      <vt:lpstr>面向大规模卫星网络的 链路状态维护方法</vt:lpstr>
      <vt:lpstr>目录</vt:lpstr>
      <vt:lpstr>目录</vt:lpstr>
      <vt:lpstr>背景 (1/2)</vt:lpstr>
      <vt:lpstr>背景 (2/2)</vt:lpstr>
      <vt:lpstr>目录</vt:lpstr>
      <vt:lpstr>维护链路状态的方法</vt:lpstr>
      <vt:lpstr>基于通告: 通告链路通断</vt:lpstr>
      <vt:lpstr>基于通告: 通告链路通断</vt:lpstr>
      <vt:lpstr>通告链路通断: OPSPF (1/2)</vt:lpstr>
      <vt:lpstr>通告链路通断: OPSPF (2/2)</vt:lpstr>
      <vt:lpstr>通告链路通断:轻量级洪泛 (1/5)</vt:lpstr>
      <vt:lpstr>通告链路通断:轻量级洪泛 (2/5)</vt:lpstr>
      <vt:lpstr>通告链路通断:轻量级洪泛 (3/5)</vt:lpstr>
      <vt:lpstr>通告链路通断:轻量级洪泛 (4/5)</vt:lpstr>
      <vt:lpstr>通告链路通断:轻量级洪泛 (5/5)</vt:lpstr>
      <vt:lpstr>基于通告: 通告负载情况</vt:lpstr>
      <vt:lpstr>基于通告: 通告负载情况</vt:lpstr>
      <vt:lpstr>通告负载情况: ELB (1/2)</vt:lpstr>
      <vt:lpstr>通告负载情况: ELB (2/2)</vt:lpstr>
      <vt:lpstr>通告负载情况: DRNL (1/5)</vt:lpstr>
      <vt:lpstr>通告负载情况: DRNL (2/5)</vt:lpstr>
      <vt:lpstr>通告负载情况: DRNL (3/5)</vt:lpstr>
      <vt:lpstr>通告负载情况: DRNL (4/5)</vt:lpstr>
      <vt:lpstr>通告负载情况: DRNL (5/5)</vt:lpstr>
      <vt:lpstr>基于探测: 探测链路状态</vt:lpstr>
      <vt:lpstr>基于探测: ALBR (1/3)</vt:lpstr>
      <vt:lpstr>基于探测: ALBR (2/3)</vt:lpstr>
      <vt:lpstr>基于探测: ALBR (3/3)</vt:lpstr>
      <vt:lpstr>目录</vt:lpstr>
      <vt:lpstr>现有方法的不足之处</vt:lpstr>
      <vt:lpstr>基于局部信息的星间路由(1/3)</vt:lpstr>
      <vt:lpstr>基于局部信息的星间路由(2/3)</vt:lpstr>
      <vt:lpstr>基于局部信息的星间路由(3/3)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</cp:lastModifiedBy>
  <cp:revision>1969</cp:revision>
  <dcterms:created xsi:type="dcterms:W3CDTF">2015-08-08T14:03:00Z</dcterms:created>
  <dcterms:modified xsi:type="dcterms:W3CDTF">2023-01-11T07:59:59Z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595C3127148148D4AA899135AE7CFE47</vt:lpwstr>
  </property>
</Properties>
</file>