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37" r:id="rId2"/>
    <p:sldId id="438" r:id="rId3"/>
    <p:sldId id="480" r:id="rId4"/>
    <p:sldId id="439" r:id="rId5"/>
    <p:sldId id="463" r:id="rId6"/>
    <p:sldId id="481" r:id="rId7"/>
    <p:sldId id="464" r:id="rId8"/>
    <p:sldId id="490" r:id="rId9"/>
    <p:sldId id="482" r:id="rId10"/>
    <p:sldId id="483" r:id="rId11"/>
    <p:sldId id="484" r:id="rId12"/>
    <p:sldId id="485" r:id="rId13"/>
    <p:sldId id="486" r:id="rId14"/>
    <p:sldId id="487" r:id="rId15"/>
    <p:sldId id="489" r:id="rId16"/>
    <p:sldId id="491" r:id="rId17"/>
    <p:sldId id="492" r:id="rId18"/>
    <p:sldId id="488" r:id="rId19"/>
    <p:sldId id="474" r:id="rId20"/>
    <p:sldId id="476" r:id="rId21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  <p:cmAuthor id="2" name="MSoffice" initials="M" lastIdx="1" clrIdx="1"/>
  <p:cmAuthor id="3" name="Locksoyev S" initials="L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D35"/>
    <a:srgbClr val="FF33CC"/>
    <a:srgbClr val="E46C0A"/>
    <a:srgbClr val="77933C"/>
    <a:srgbClr val="C0504D"/>
    <a:srgbClr val="4F81BD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1991" autoAdjust="0"/>
  </p:normalViewPr>
  <p:slideViewPr>
    <p:cSldViewPr snapToGrid="0" showGuides="1">
      <p:cViewPr varScale="1">
        <p:scale>
          <a:sx n="104" d="100"/>
          <a:sy n="104" d="100"/>
        </p:scale>
        <p:origin x="1596" y="114"/>
      </p:cViewPr>
      <p:guideLst>
        <p:guide orient="horz" pos="22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Locksoyev\Desktop\r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Locksoyev\Desktop\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res!$B$24</c:f>
              <c:strCache>
                <c:ptCount val="1"/>
                <c:pt idx="0">
                  <c:v>failure rate = 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res!$A$25:$A$30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OSPF</c:v>
                </c:pt>
              </c:strCache>
            </c:strRef>
          </c:cat>
          <c:val>
            <c:numRef>
              <c:f>res!$B$25:$B$30</c:f>
              <c:numCache>
                <c:formatCode>General</c:formatCode>
                <c:ptCount val="6"/>
                <c:pt idx="0">
                  <c:v>4.7169000000000003E-2</c:v>
                </c:pt>
                <c:pt idx="1">
                  <c:v>4.7169000000000003E-2</c:v>
                </c:pt>
                <c:pt idx="2">
                  <c:v>4.7169000000000003E-2</c:v>
                </c:pt>
                <c:pt idx="3">
                  <c:v>4.7169000000000003E-2</c:v>
                </c:pt>
                <c:pt idx="4">
                  <c:v>4.7169000000000003E-2</c:v>
                </c:pt>
                <c:pt idx="5">
                  <c:v>4.7169000000000003E-2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68-46E4-A304-BAE19FC7741A}"/>
            </c:ext>
          </c:extLst>
        </c:ser>
        <c:ser>
          <c:idx val="1"/>
          <c:order val="1"/>
          <c:tx>
            <c:strRef>
              <c:f>res!$C$24</c:f>
              <c:strCache>
                <c:ptCount val="1"/>
                <c:pt idx="0">
                  <c:v>failure rate = 0.5%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res!$A$25:$A$30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OSPF</c:v>
                </c:pt>
              </c:strCache>
            </c:strRef>
          </c:cat>
          <c:val>
            <c:numRef>
              <c:f>res!$C$25:$C$30</c:f>
              <c:numCache>
                <c:formatCode>General</c:formatCode>
                <c:ptCount val="6"/>
                <c:pt idx="0">
                  <c:v>5.1986999999999998E-2</c:v>
                </c:pt>
                <c:pt idx="1">
                  <c:v>4.8203000000000003E-2</c:v>
                </c:pt>
                <c:pt idx="2">
                  <c:v>4.9516999999999999E-2</c:v>
                </c:pt>
                <c:pt idx="3">
                  <c:v>4.9015999999999997E-2</c:v>
                </c:pt>
                <c:pt idx="4">
                  <c:v>4.9051999999999998E-2</c:v>
                </c:pt>
                <c:pt idx="5">
                  <c:v>4.8176999999999998E-2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68-46E4-A304-BAE19FC7741A}"/>
            </c:ext>
          </c:extLst>
        </c:ser>
        <c:ser>
          <c:idx val="2"/>
          <c:order val="2"/>
          <c:tx>
            <c:strRef>
              <c:f>res!$D$24</c:f>
              <c:strCache>
                <c:ptCount val="1"/>
                <c:pt idx="0">
                  <c:v>failure rate = 1%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res!$A$25:$A$30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OSPF</c:v>
                </c:pt>
              </c:strCache>
            </c:strRef>
          </c:cat>
          <c:val>
            <c:numRef>
              <c:f>res!$D$25:$D$30</c:f>
              <c:numCache>
                <c:formatCode>General</c:formatCode>
                <c:ptCount val="6"/>
                <c:pt idx="0">
                  <c:v>6.3047000000000006E-2</c:v>
                </c:pt>
                <c:pt idx="1">
                  <c:v>6.6558000000000006E-2</c:v>
                </c:pt>
                <c:pt idx="2">
                  <c:v>6.3542000000000001E-2</c:v>
                </c:pt>
                <c:pt idx="3">
                  <c:v>6.1676000000000002E-2</c:v>
                </c:pt>
                <c:pt idx="4">
                  <c:v>6.1612E-2</c:v>
                </c:pt>
                <c:pt idx="5">
                  <c:v>5.5014E-2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68-46E4-A304-BAE19FC77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7218672"/>
        <c:axId val="1037367040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res!$E$24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res!$A$25:$A$30</c15:sqref>
                        </c15:formulaRef>
                      </c:ext>
                    </c:extLst>
                    <c:strCache>
                      <c:ptCount val="6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OSPF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res!$E$25:$E$30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368-46E4-A304-BAE19FC7741A}"/>
                  </c:ext>
                </c:extLst>
              </c15:ser>
            </c15:filteredLineSeries>
          </c:ext>
        </c:extLst>
      </c:lineChart>
      <c:catAx>
        <c:axId val="103721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/>
                  <a:t>n</a:t>
                </a:r>
                <a:endParaRPr lang="zh-CN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7367040"/>
        <c:crosses val="autoZero"/>
        <c:auto val="1"/>
        <c:lblAlgn val="ctr"/>
        <c:lblOffset val="100"/>
        <c:noMultiLvlLbl val="0"/>
      </c:catAx>
      <c:valAx>
        <c:axId val="1037367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/>
                  <a:t>end-to-end delay(s)</a:t>
                </a:r>
                <a:endParaRPr lang="zh-CN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721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res!$B$33</c:f>
              <c:strCache>
                <c:ptCount val="1"/>
                <c:pt idx="0">
                  <c:v>failure rate = 0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res!$A$34:$A$39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OSPF</c:v>
                </c:pt>
              </c:strCache>
            </c:strRef>
          </c:cat>
          <c:val>
            <c:numRef>
              <c:f>res!$B$34:$B$39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AF-45C5-8789-1A6812FB31CA}"/>
            </c:ext>
          </c:extLst>
        </c:ser>
        <c:ser>
          <c:idx val="1"/>
          <c:order val="1"/>
          <c:tx>
            <c:strRef>
              <c:f>res!$C$33</c:f>
              <c:strCache>
                <c:ptCount val="1"/>
                <c:pt idx="0">
                  <c:v>failure rate = 0.5%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res!$A$34:$A$39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OSPF</c:v>
                </c:pt>
              </c:strCache>
            </c:strRef>
          </c:cat>
          <c:val>
            <c:numRef>
              <c:f>res!$C$34:$C$39</c:f>
              <c:numCache>
                <c:formatCode>General</c:formatCode>
                <c:ptCount val="6"/>
                <c:pt idx="0">
                  <c:v>0.84299999999999997</c:v>
                </c:pt>
                <c:pt idx="1">
                  <c:v>0.91100000000000003</c:v>
                </c:pt>
                <c:pt idx="2">
                  <c:v>0.94899999999999995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AF-45C5-8789-1A6812FB31CA}"/>
            </c:ext>
          </c:extLst>
        </c:ser>
        <c:ser>
          <c:idx val="2"/>
          <c:order val="2"/>
          <c:tx>
            <c:strRef>
              <c:f>res!$D$33</c:f>
              <c:strCache>
                <c:ptCount val="1"/>
                <c:pt idx="0">
                  <c:v>failure rate = 1%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res!$A$34:$A$39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OSPF</c:v>
                </c:pt>
              </c:strCache>
            </c:strRef>
          </c:cat>
          <c:val>
            <c:numRef>
              <c:f>res!$D$34:$D$39</c:f>
              <c:numCache>
                <c:formatCode>General</c:formatCode>
                <c:ptCount val="6"/>
                <c:pt idx="0">
                  <c:v>0.371</c:v>
                </c:pt>
                <c:pt idx="1">
                  <c:v>0.40200000000000002</c:v>
                </c:pt>
                <c:pt idx="2">
                  <c:v>0.71299999999999997</c:v>
                </c:pt>
                <c:pt idx="3">
                  <c:v>0.86299999999999999</c:v>
                </c:pt>
                <c:pt idx="4">
                  <c:v>0.92800000000000005</c:v>
                </c:pt>
                <c:pt idx="5">
                  <c:v>0.97799999999999998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AF-45C5-8789-1A6812FB3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4144000"/>
        <c:axId val="1042721360"/>
      </c:lineChart>
      <c:catAx>
        <c:axId val="104414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/>
                  <a:t>n</a:t>
                </a:r>
                <a:endParaRPr lang="zh-CN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2721360"/>
        <c:crosses val="autoZero"/>
        <c:auto val="1"/>
        <c:lblAlgn val="ctr"/>
        <c:lblOffset val="100"/>
        <c:noMultiLvlLbl val="0"/>
      </c:catAx>
      <c:valAx>
        <c:axId val="1042721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/>
                  <a:t>transmission success rate</a:t>
                </a:r>
                <a:endParaRPr lang="zh-CN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4414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51CD4-C631-43CE-8901-6B53A4B07D60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4E1F9-9434-4AF3-A495-7AB4B6CE3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简要介绍接口状态机，如接口</a:t>
            </a:r>
            <a:r>
              <a:rPr lang="en-US" altLang="zh-CN" dirty="0"/>
              <a:t>down</a:t>
            </a:r>
            <a:r>
              <a:rPr lang="zh-CN" altLang="en-US" dirty="0"/>
              <a:t>然后产生</a:t>
            </a:r>
            <a:r>
              <a:rPr lang="en-US" altLang="zh-CN" dirty="0"/>
              <a:t>KillNbr</a:t>
            </a:r>
            <a:r>
              <a:rPr lang="zh-CN" altLang="en-US" dirty="0"/>
              <a:t>事件，进而触发邻居状态机的状态转移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5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5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22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04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介绍拓扑图    每条边的传播时延是按照真实情况计算得出的</a:t>
            </a:r>
            <a:endParaRPr lang="en-US" altLang="zh-CN" dirty="0"/>
          </a:p>
          <a:p>
            <a:r>
              <a:rPr lang="zh-CN" altLang="en-US" dirty="0"/>
              <a:t>目前只是简单实验，为了简便没有使用卫星的仿真环境，而是每个节点都固定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00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说明前</a:t>
            </a:r>
            <a:r>
              <a:rPr lang="en-US" altLang="zh-CN" dirty="0"/>
              <a:t>60</a:t>
            </a:r>
            <a:r>
              <a:rPr lang="zh-CN" altLang="en-US" dirty="0"/>
              <a:t>秒热身的原因</a:t>
            </a:r>
            <a:endParaRPr lang="en-US" altLang="zh-CN" dirty="0"/>
          </a:p>
          <a:p>
            <a:r>
              <a:rPr lang="zh-CN" altLang="en-US" dirty="0"/>
              <a:t>因为在完整版的方法中，每颗卫星存一个拓扑模型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85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解释图表</a:t>
            </a:r>
            <a:r>
              <a:rPr lang="en-US" altLang="zh-CN" dirty="0"/>
              <a:t>1</a:t>
            </a:r>
            <a:r>
              <a:rPr lang="zh-CN" altLang="en-US" dirty="0"/>
              <a:t>：这幅图是选取了一个距离为</a:t>
            </a:r>
            <a:r>
              <a:rPr lang="en-US" altLang="zh-CN" dirty="0"/>
              <a:t>7</a:t>
            </a:r>
            <a:r>
              <a:rPr lang="zh-CN" altLang="en-US" dirty="0"/>
              <a:t>跳的传输对，改变横坐标：</a:t>
            </a:r>
            <a:r>
              <a:rPr lang="en-US" altLang="zh-CN" dirty="0"/>
              <a:t>LSA</a:t>
            </a:r>
            <a:r>
              <a:rPr lang="zh-CN" altLang="en-US" dirty="0"/>
              <a:t>通告的跳数（即局部信息的通告范围），从</a:t>
            </a:r>
            <a:r>
              <a:rPr lang="en-US" altLang="zh-CN" dirty="0"/>
              <a:t>60~150</a:t>
            </a:r>
            <a:r>
              <a:rPr lang="zh-CN" altLang="en-US" dirty="0"/>
              <a:t>秒在不同的链路故障率下采集到的</a:t>
            </a:r>
            <a:r>
              <a:rPr lang="en-US" altLang="zh-CN" dirty="0"/>
              <a:t>UDP</a:t>
            </a:r>
            <a:r>
              <a:rPr lang="zh-CN" altLang="en-US" dirty="0"/>
              <a:t>包传输成功率，随</a:t>
            </a:r>
            <a:r>
              <a:rPr lang="en-US" altLang="zh-CN" dirty="0"/>
              <a:t>N</a:t>
            </a:r>
            <a:r>
              <a:rPr lang="zh-CN" altLang="en-US" dirty="0"/>
              <a:t>增大呈现上升趋势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动画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图表</a:t>
            </a:r>
            <a:r>
              <a:rPr lang="en-US" altLang="zh-CN" dirty="0"/>
              <a:t>2</a:t>
            </a:r>
            <a:r>
              <a:rPr lang="zh-CN" altLang="en-US" dirty="0"/>
              <a:t>：这幅图是选取了一个距离为</a:t>
            </a:r>
            <a:r>
              <a:rPr lang="en-US" altLang="zh-CN" dirty="0"/>
              <a:t>7</a:t>
            </a:r>
            <a:r>
              <a:rPr lang="zh-CN" altLang="en-US" dirty="0"/>
              <a:t>跳的传输对，改变</a:t>
            </a:r>
            <a:r>
              <a:rPr lang="en-US" altLang="zh-CN" dirty="0"/>
              <a:t>LSA</a:t>
            </a:r>
            <a:r>
              <a:rPr lang="zh-CN" altLang="en-US" dirty="0"/>
              <a:t>通告的跳数，在不同的链路故障率下采集到的</a:t>
            </a:r>
            <a:r>
              <a:rPr lang="en-US" altLang="zh-CN" dirty="0"/>
              <a:t>UDP</a:t>
            </a:r>
            <a:r>
              <a:rPr lang="zh-CN" altLang="en-US" dirty="0"/>
              <a:t>包的平均端到端时延</a:t>
            </a:r>
            <a:endParaRPr lang="en-US" altLang="zh-CN" dirty="0"/>
          </a:p>
          <a:p>
            <a:r>
              <a:rPr lang="zh-CN" altLang="en-US" dirty="0"/>
              <a:t>出现传输失败的原因 、在某些情况下</a:t>
            </a:r>
            <a:r>
              <a:rPr lang="en-US" altLang="zh-CN" dirty="0"/>
              <a:t>OSPF</a:t>
            </a:r>
            <a:r>
              <a:rPr lang="zh-CN" altLang="en-US"/>
              <a:t>也失败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7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在实验中观察到了震荡的现象，频率未知，而且传输成功率低似乎不全是由震荡导致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64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3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联系年终总结的内容：先在</a:t>
            </a:r>
            <a:r>
              <a:rPr lang="en-US" altLang="zh-CN" dirty="0"/>
              <a:t>OSPF</a:t>
            </a:r>
            <a:r>
              <a:rPr lang="zh-CN" altLang="en-US" dirty="0"/>
              <a:t>的基础上修改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9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通常的研究是把整个卫星网络视为一个</a:t>
            </a:r>
            <a:r>
              <a:rPr lang="en-US" altLang="zh-CN" dirty="0"/>
              <a:t>AS</a:t>
            </a:r>
            <a:r>
              <a:rPr lang="zh-CN" altLang="en-US" dirty="0"/>
              <a:t>或者区域</a:t>
            </a:r>
            <a:r>
              <a:rPr lang="en-US" altLang="zh-CN" dirty="0"/>
              <a:t>, </a:t>
            </a:r>
            <a:r>
              <a:rPr lang="zh-CN" altLang="en-US" dirty="0"/>
              <a:t>但也有研究致力于把卫星网络分区（如颜博的</a:t>
            </a:r>
            <a:r>
              <a:rPr lang="en-US" altLang="zh-CN" dirty="0"/>
              <a:t>LPIH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periodically</a:t>
            </a:r>
            <a:r>
              <a:rPr lang="en-US" altLang="zh-CN" dirty="0"/>
              <a:t> cut-downs</a:t>
            </a:r>
            <a:r>
              <a:rPr lang="zh-CN" altLang="en-US" dirty="0"/>
              <a:t>的原因：极区  运动  天线对准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5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说明为什么是</a:t>
            </a:r>
            <a:r>
              <a:rPr lang="en-US" altLang="zh-CN" dirty="0"/>
              <a:t>updated </a:t>
            </a:r>
            <a:r>
              <a:rPr lang="zh-CN" altLang="en-US" dirty="0"/>
              <a:t>“</a:t>
            </a:r>
            <a:r>
              <a:rPr lang="en-US" altLang="zh-CN" dirty="0"/>
              <a:t>local</a:t>
            </a:r>
            <a:r>
              <a:rPr lang="zh-CN" altLang="en-US" dirty="0"/>
              <a:t>” </a:t>
            </a:r>
            <a:r>
              <a:rPr lang="en-US" altLang="zh-CN" dirty="0"/>
              <a:t>graph  </a:t>
            </a:r>
            <a:r>
              <a:rPr lang="zh-CN" altLang="en-US" dirty="0"/>
              <a:t>因为它智能确保自己附近的拓扑是准确的，远处的链路状态仍然靠猜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695" y="0"/>
            <a:ext cx="7226955" cy="878703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64337"/>
            <a:ext cx="8640660" cy="5187844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0" baseline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3pPr>
            <a:lvl4pPr marL="1314450" indent="-285750">
              <a:lnSpc>
                <a:spcPct val="100000"/>
              </a:lnSpc>
              <a:buSzPct val="40000"/>
              <a:buFont typeface="Wingdings" panose="05000000000000000000" pitchFamily="2" charset="2"/>
              <a:buChar char="n"/>
              <a:defRPr sz="160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</a:t>
            </a:r>
            <a:r>
              <a:rPr lang="en-US" altLang="zh-CN" dirty="0"/>
              <a:t>a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05819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59" y="132463"/>
            <a:ext cx="2064071" cy="5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0609" y="1385740"/>
            <a:ext cx="7642781" cy="271491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b="0" dirty="0"/>
              <a:t>Inter-satellite Routing Algorithm Based on Local Information</a:t>
            </a:r>
            <a:br>
              <a:rPr lang="en-US" altLang="zh-CN" b="0" dirty="0"/>
            </a:br>
            <a:r>
              <a:rPr lang="en-US" altLang="zh-CN" b="0" dirty="0"/>
              <a:t>——Prototype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52880"/>
            <a:ext cx="6858000" cy="12599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单乾</a:t>
            </a:r>
            <a:endParaRPr lang="en-US" altLang="zh-CN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Modifying OSPF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807848"/>
            <a:ext cx="8640660" cy="5187844"/>
          </a:xfrm>
        </p:spPr>
        <p:txBody>
          <a:bodyPr>
            <a:normAutofit/>
          </a:bodyPr>
          <a:lstStyle/>
          <a:p>
            <a:r>
              <a:rPr lang="en-US" altLang="zh-CN" dirty="0"/>
              <a:t>LSA generation in </a:t>
            </a:r>
            <a:r>
              <a:rPr lang="en-US" altLang="zh-CN" b="1" dirty="0"/>
              <a:t>original</a:t>
            </a:r>
            <a:r>
              <a:rPr lang="en-US" altLang="zh-CN" dirty="0"/>
              <a:t> OSPF (RFC2328 section 9, 10, 12.4)</a:t>
            </a:r>
          </a:p>
          <a:p>
            <a:pPr lvl="1"/>
            <a:r>
              <a:rPr lang="en-US" altLang="zh-CN" sz="2400" dirty="0"/>
              <a:t>relevant data structures:</a:t>
            </a:r>
          </a:p>
          <a:p>
            <a:pPr lvl="2"/>
            <a:r>
              <a:rPr lang="en-US" altLang="zh-CN" sz="2000" dirty="0"/>
              <a:t>neighbor state machine (familiar)</a:t>
            </a:r>
          </a:p>
          <a:p>
            <a:pPr lvl="2"/>
            <a:r>
              <a:rPr lang="en-US" altLang="zh-CN" sz="2000" dirty="0"/>
              <a:t>interface state machine</a:t>
            </a:r>
          </a:p>
          <a:p>
            <a:pPr lvl="1"/>
            <a:r>
              <a:rPr lang="en-US" altLang="zh-CN" sz="2400" dirty="0"/>
              <a:t>when:</a:t>
            </a:r>
          </a:p>
          <a:p>
            <a:pPr lvl="2"/>
            <a:r>
              <a:rPr lang="en-US" altLang="zh-CN" sz="2000" dirty="0"/>
              <a:t>“an interface’s state changes” —— RFC2328</a:t>
            </a:r>
          </a:p>
          <a:p>
            <a:pPr lvl="1"/>
            <a:r>
              <a:rPr lang="en-US" altLang="zh-CN" sz="2400" dirty="0"/>
              <a:t>implementation in inet: 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Ospfv2InterfaceState::changeState()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NeighborState::changeState()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check the current state &amp; next state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if meet certain conditions, then call 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Ospfv2Area::floodLSA()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+mn-lt"/>
              </a:rPr>
              <a:t>finally calls </a:t>
            </a:r>
            <a:r>
              <a:rPr lang="en-US" altLang="zh-CN" sz="2000" u="sng" dirty="0">
                <a:latin typeface="Consolas" panose="020B0609020204030204" pitchFamily="49" charset="0"/>
              </a:rPr>
              <a:t>Ospfv2Interface::floodLSA()</a:t>
            </a:r>
            <a:r>
              <a:rPr lang="en-US" altLang="zh-CN" sz="2000" dirty="0">
                <a:latin typeface="+mn-lt"/>
              </a:rPr>
              <a:t>, where floods out this LSA</a:t>
            </a:r>
          </a:p>
          <a:p>
            <a:pPr lvl="2"/>
            <a:endParaRPr lang="en-US" altLang="zh-CN" sz="2000" dirty="0">
              <a:latin typeface="+mn-lt"/>
            </a:endParaRPr>
          </a:p>
          <a:p>
            <a:pPr lvl="2"/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21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Modifying OSPF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807847"/>
            <a:ext cx="8640660" cy="5607429"/>
          </a:xfrm>
        </p:spPr>
        <p:txBody>
          <a:bodyPr>
            <a:normAutofit/>
          </a:bodyPr>
          <a:lstStyle/>
          <a:p>
            <a:r>
              <a:rPr lang="en-US" altLang="zh-CN" dirty="0"/>
              <a:t>flooding procedure in </a:t>
            </a:r>
            <a:r>
              <a:rPr lang="en-US" altLang="zh-CN" b="1" dirty="0"/>
              <a:t>original</a:t>
            </a:r>
            <a:r>
              <a:rPr lang="en-US" altLang="zh-CN" dirty="0"/>
              <a:t> OSPF (RFC2328 section 13)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flood an LSA hop-by-hop through the entire network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when: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a router </a:t>
            </a:r>
            <a:r>
              <a:rPr lang="en-US" altLang="zh-CN" sz="2000" b="1" dirty="0"/>
              <a:t>receives</a:t>
            </a:r>
            <a:r>
              <a:rPr lang="en-US" altLang="zh-CN" sz="2000" dirty="0"/>
              <a:t> a newer &amp; more recent LSA (than its database copy)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or it has just </a:t>
            </a:r>
            <a:r>
              <a:rPr lang="en-US" altLang="zh-CN" sz="2000" b="1" dirty="0"/>
              <a:t>generated</a:t>
            </a:r>
            <a:r>
              <a:rPr lang="en-US" altLang="zh-CN" sz="2000" dirty="0"/>
              <a:t> an LSA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event-driven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how: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find some set of the router’s interfaces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at each interface:</a:t>
            </a:r>
          </a:p>
          <a:p>
            <a:pPr lvl="3">
              <a:lnSpc>
                <a:spcPct val="70000"/>
              </a:lnSpc>
            </a:pPr>
            <a:r>
              <a:rPr lang="en-US" altLang="zh-CN" sz="2000" dirty="0"/>
              <a:t>encapsulate this LSA in an newly generated LSU packet </a:t>
            </a:r>
          </a:p>
          <a:p>
            <a:pPr lvl="3">
              <a:lnSpc>
                <a:spcPct val="70000"/>
              </a:lnSpc>
            </a:pPr>
            <a:r>
              <a:rPr lang="en-US" altLang="zh-CN" sz="2000" dirty="0"/>
              <a:t>set the packet </a:t>
            </a:r>
            <a:r>
              <a:rPr lang="en-US" altLang="zh-CN" sz="2000" b="1" dirty="0"/>
              <a:t>TTL = 1</a:t>
            </a:r>
            <a:r>
              <a:rPr lang="en-US" altLang="zh-CN" sz="2000" dirty="0"/>
              <a:t> </a:t>
            </a:r>
          </a:p>
          <a:p>
            <a:pPr lvl="3">
              <a:lnSpc>
                <a:spcPct val="70000"/>
              </a:lnSpc>
            </a:pPr>
            <a:r>
              <a:rPr lang="en-US" altLang="zh-CN" sz="2000" dirty="0"/>
              <a:t>send the packet out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at the next router, the same LSA instance, but a new LSU packet (</a:t>
            </a:r>
            <a:r>
              <a:rPr lang="en-US" altLang="zh-CN" sz="2000" b="1" dirty="0"/>
              <a:t>TTL = 1</a:t>
            </a:r>
            <a:r>
              <a:rPr lang="en-US" altLang="zh-CN" sz="2000" dirty="0"/>
              <a:t>)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implementation in inet:</a:t>
            </a:r>
          </a:p>
          <a:p>
            <a:pPr lvl="2">
              <a:lnSpc>
                <a:spcPct val="70000"/>
              </a:lnSpc>
            </a:pPr>
            <a:r>
              <a:rPr lang="en-US" altLang="zh-CN" sz="2000" u="sng" dirty="0">
                <a:latin typeface="Consolas" panose="020B0609020204030204" pitchFamily="49" charset="0"/>
              </a:rPr>
              <a:t>LinkStateUpdatehandler::processPacket() </a:t>
            </a:r>
          </a:p>
          <a:p>
            <a:pPr lvl="2">
              <a:lnSpc>
                <a:spcPct val="70000"/>
              </a:lnSpc>
            </a:pPr>
            <a:r>
              <a:rPr lang="en-US" altLang="zh-CN" sz="2000" u="sng" dirty="0">
                <a:latin typeface="Consolas" panose="020B0609020204030204" pitchFamily="49" charset="0"/>
              </a:rPr>
              <a:t>Ospfv2Interface::floodLSA()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>
                <a:latin typeface="+mn-lt"/>
              </a:rPr>
              <a:t>finally calls </a:t>
            </a:r>
            <a:r>
              <a:rPr lang="en-US" altLang="zh-C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MessageHandler::sendPacket()</a:t>
            </a:r>
            <a:r>
              <a:rPr lang="en-US" altLang="zh-CN" sz="1800" dirty="0">
                <a:solidFill>
                  <a:srgbClr val="000000"/>
                </a:solidFill>
                <a:latin typeface="+mj-lt"/>
              </a:rPr>
              <a:t> to send out the LSU packet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lvl="2"/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9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Modifying OSPF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806242"/>
                <a:ext cx="8640660" cy="51878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limit the range of flooding: utilize the TTL field</a:t>
                </a:r>
              </a:p>
              <a:p>
                <a:pPr lvl="1"/>
                <a:r>
                  <a:rPr lang="en-US" altLang="zh-CN" sz="2400" dirty="0"/>
                  <a:t>when a router / satellite generates a new LSA: </a:t>
                </a:r>
                <a:endParaRPr lang="en-US" altLang="zh-CN" sz="2000" dirty="0">
                  <a:latin typeface="+mn-lt"/>
                </a:endParaRPr>
              </a:p>
              <a:p>
                <a:pPr lvl="2"/>
                <a:r>
                  <a:rPr lang="en-US" altLang="zh-CN" sz="2000" dirty="0"/>
                  <a:t>when encapsulating as an LSU packet, set its TTL =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dirty="0"/>
              </a:p>
              <a:p>
                <a:pPr lvl="1"/>
                <a:r>
                  <a:rPr lang="en-US" altLang="zh-CN" sz="2400" dirty="0"/>
                  <a:t>when a router / satellite receives a newer &amp; more recent LSA:</a:t>
                </a:r>
              </a:p>
              <a:p>
                <a:pPr lvl="2"/>
                <a:r>
                  <a:rPr lang="en-US" altLang="zh-CN" sz="2000" dirty="0"/>
                  <a:t>origin OSPF:</a:t>
                </a:r>
              </a:p>
              <a:p>
                <a:pPr lvl="2"/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pPr lvl="2"/>
                <a:r>
                  <a:rPr lang="en-US" altLang="zh-CN" sz="2000" dirty="0"/>
                  <a:t>modified OSPF: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06242"/>
                <a:ext cx="8640660" cy="5187844"/>
              </a:xfrm>
              <a:blipFill>
                <a:blip r:embed="rId3"/>
                <a:stretch>
                  <a:fillRect l="-1200" t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2542A-51F6-4980-9E54-DC16B17A4BB8}"/>
              </a:ext>
            </a:extLst>
          </p:cNvPr>
          <p:cNvSpPr/>
          <p:nvPr/>
        </p:nvSpPr>
        <p:spPr>
          <a:xfrm>
            <a:off x="313332" y="2855680"/>
            <a:ext cx="1016813" cy="12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old LSU</a:t>
            </a:r>
          </a:p>
          <a:p>
            <a:pPr algn="ctr"/>
            <a:r>
              <a:rPr lang="en-US" altLang="zh-CN" b="1" dirty="0"/>
              <a:t>TTL = 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D35796-B510-44E5-BFB1-40B3CFB1F4E3}"/>
              </a:ext>
            </a:extLst>
          </p:cNvPr>
          <p:cNvSpPr/>
          <p:nvPr/>
        </p:nvSpPr>
        <p:spPr>
          <a:xfrm>
            <a:off x="434032" y="3468124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F0007A-E189-43DB-80A3-810C5636EC09}"/>
              </a:ext>
            </a:extLst>
          </p:cNvPr>
          <p:cNvSpPr/>
          <p:nvPr/>
        </p:nvSpPr>
        <p:spPr>
          <a:xfrm>
            <a:off x="2398263" y="3260298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205DCFD-478C-4121-8DC4-CD24F9209AE3}"/>
              </a:ext>
            </a:extLst>
          </p:cNvPr>
          <p:cNvSpPr/>
          <p:nvPr/>
        </p:nvSpPr>
        <p:spPr>
          <a:xfrm>
            <a:off x="3415076" y="3153411"/>
            <a:ext cx="1416777" cy="6380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process</a:t>
            </a:r>
            <a:endParaRPr lang="zh-CN" altLang="en-US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5D2365-9A80-4B47-A3B3-1025AE1236AF}"/>
              </a:ext>
            </a:extLst>
          </p:cNvPr>
          <p:cNvSpPr/>
          <p:nvPr/>
        </p:nvSpPr>
        <p:spPr>
          <a:xfrm>
            <a:off x="5082943" y="3260294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7EC5B9-5569-450F-9762-30C9BB944388}"/>
              </a:ext>
            </a:extLst>
          </p:cNvPr>
          <p:cNvSpPr/>
          <p:nvPr/>
        </p:nvSpPr>
        <p:spPr>
          <a:xfrm>
            <a:off x="6930316" y="2849611"/>
            <a:ext cx="1016813" cy="12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new LSU</a:t>
            </a:r>
          </a:p>
          <a:p>
            <a:pPr algn="ctr"/>
            <a:r>
              <a:rPr lang="en-US" altLang="zh-CN" b="1" dirty="0"/>
              <a:t>TTL = 1</a:t>
            </a:r>
            <a:endParaRPr lang="zh-CN" altLang="en-US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E5EFA2-2500-45AC-9B8D-0DC935E66C7B}"/>
              </a:ext>
            </a:extLst>
          </p:cNvPr>
          <p:cNvSpPr/>
          <p:nvPr/>
        </p:nvSpPr>
        <p:spPr>
          <a:xfrm>
            <a:off x="7051016" y="3471515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5CEE55-F64C-4898-822A-155AB5279823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330145" y="3466499"/>
            <a:ext cx="1068118" cy="59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0D1FE2E-25DF-4A5D-A7B3-20AF43D9BE1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173674" y="3472436"/>
            <a:ext cx="245797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F31926-F935-4EC7-9E8C-C3A2F3AAA068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830672" y="3472435"/>
            <a:ext cx="25227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51F724-E99F-4A04-9061-3E11B1CB46FF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 flipV="1">
            <a:off x="5858354" y="3460430"/>
            <a:ext cx="1071962" cy="1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71AF4ED-D20E-4EFA-BD4F-E9B7A9D1E94F}"/>
              </a:ext>
            </a:extLst>
          </p:cNvPr>
          <p:cNvSpPr txBox="1"/>
          <p:nvPr/>
        </p:nvSpPr>
        <p:spPr>
          <a:xfrm>
            <a:off x="1223592" y="3119363"/>
            <a:ext cx="142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decapsulate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5FE7AC1-AD71-4E6F-A6B3-E4A80EE0E502}"/>
              </a:ext>
            </a:extLst>
          </p:cNvPr>
          <p:cNvSpPr txBox="1"/>
          <p:nvPr/>
        </p:nvSpPr>
        <p:spPr>
          <a:xfrm>
            <a:off x="5708693" y="3108424"/>
            <a:ext cx="142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encapsulate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1D611C6-5B72-44D5-BD1C-9826DA44F7ED}"/>
              </a:ext>
            </a:extLst>
          </p:cNvPr>
          <p:cNvCxnSpPr>
            <a:cxnSpLocks/>
          </p:cNvCxnSpPr>
          <p:nvPr/>
        </p:nvCxnSpPr>
        <p:spPr>
          <a:xfrm flipV="1">
            <a:off x="7957780" y="3471515"/>
            <a:ext cx="948035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8578DA1-08B6-4997-AA88-6B3281C05FCC}"/>
              </a:ext>
            </a:extLst>
          </p:cNvPr>
          <p:cNvSpPr txBox="1"/>
          <p:nvPr/>
        </p:nvSpPr>
        <p:spPr>
          <a:xfrm>
            <a:off x="7593881" y="2803530"/>
            <a:ext cx="142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</a:t>
            </a:r>
          </a:p>
          <a:p>
            <a:pPr algn="ctr"/>
            <a:r>
              <a:rPr lang="en-US" altLang="zh-CN" dirty="0"/>
              <a:t>packet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C97E02E-6792-4CD0-9323-A17D7EC2B873}"/>
                  </a:ext>
                </a:extLst>
              </p:cNvPr>
              <p:cNvSpPr/>
              <p:nvPr/>
            </p:nvSpPr>
            <p:spPr>
              <a:xfrm>
                <a:off x="313332" y="4605431"/>
                <a:ext cx="1016813" cy="1221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b="1" dirty="0"/>
                  <a:t>old LSU</a:t>
                </a:r>
              </a:p>
              <a:p>
                <a:pPr algn="ctr"/>
                <a:r>
                  <a:rPr lang="en-US" altLang="zh-CN" b="1" dirty="0"/>
                  <a:t>TTL =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C97E02E-6792-4CD0-9323-A17D7EC2B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32" y="4605431"/>
                <a:ext cx="1016813" cy="1221637"/>
              </a:xfrm>
              <a:prstGeom prst="rect">
                <a:avLst/>
              </a:prstGeom>
              <a:blipFill>
                <a:blip r:embed="rId4"/>
                <a:stretch>
                  <a:fillRect l="-59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6D0E7FBF-1A81-4C5E-984F-B970134A3145}"/>
              </a:ext>
            </a:extLst>
          </p:cNvPr>
          <p:cNvSpPr/>
          <p:nvPr/>
        </p:nvSpPr>
        <p:spPr>
          <a:xfrm>
            <a:off x="434032" y="5217875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8360C94-2818-4E41-A59C-FA937B9192E5}"/>
              </a:ext>
            </a:extLst>
          </p:cNvPr>
          <p:cNvSpPr/>
          <p:nvPr/>
        </p:nvSpPr>
        <p:spPr>
          <a:xfrm>
            <a:off x="2398263" y="5010049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73" name="云形 72">
            <a:extLst>
              <a:ext uri="{FF2B5EF4-FFF2-40B4-BE49-F238E27FC236}">
                <a16:creationId xmlns:a16="http://schemas.microsoft.com/office/drawing/2014/main" id="{20FB0FB1-271C-4203-913E-83F79921B3A2}"/>
              </a:ext>
            </a:extLst>
          </p:cNvPr>
          <p:cNvSpPr/>
          <p:nvPr/>
        </p:nvSpPr>
        <p:spPr>
          <a:xfrm>
            <a:off x="3415076" y="4903162"/>
            <a:ext cx="1416777" cy="6380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process</a:t>
            </a:r>
            <a:endParaRPr lang="zh-CN" altLang="en-US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A913978-9CB8-473C-95AC-2B6178A82DB8}"/>
              </a:ext>
            </a:extLst>
          </p:cNvPr>
          <p:cNvSpPr/>
          <p:nvPr/>
        </p:nvSpPr>
        <p:spPr>
          <a:xfrm>
            <a:off x="5082943" y="5010045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A3824CF-0B47-47F5-8E5E-465BFDCB7C6F}"/>
                  </a:ext>
                </a:extLst>
              </p:cNvPr>
              <p:cNvSpPr/>
              <p:nvPr/>
            </p:nvSpPr>
            <p:spPr>
              <a:xfrm>
                <a:off x="6651938" y="5369577"/>
                <a:ext cx="1425761" cy="1221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b="1" dirty="0"/>
                  <a:t>new LSU</a:t>
                </a:r>
              </a:p>
              <a:p>
                <a:pPr algn="ctr"/>
                <a:r>
                  <a:rPr lang="en-US" altLang="zh-CN" b="1" dirty="0"/>
                  <a:t>TTL =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A3824CF-0B47-47F5-8E5E-465BFDCB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38" y="5369577"/>
                <a:ext cx="1425761" cy="1221637"/>
              </a:xfrm>
              <a:prstGeom prst="rect">
                <a:avLst/>
              </a:prstGeom>
              <a:blipFill>
                <a:blip r:embed="rId5"/>
                <a:stretch>
                  <a:fillRect l="-424" t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8B0352AC-993E-44EF-B7FD-E2ABC0EAD4CB}"/>
              </a:ext>
            </a:extLst>
          </p:cNvPr>
          <p:cNvSpPr/>
          <p:nvPr/>
        </p:nvSpPr>
        <p:spPr>
          <a:xfrm>
            <a:off x="6977112" y="5988150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9D25B8-D63B-4301-AA30-0ED50819E764}"/>
              </a:ext>
            </a:extLst>
          </p:cNvPr>
          <p:cNvCxnSpPr>
            <a:cxnSpLocks/>
            <a:stCxn id="70" idx="3"/>
            <a:endCxn id="72" idx="2"/>
          </p:cNvCxnSpPr>
          <p:nvPr/>
        </p:nvCxnSpPr>
        <p:spPr>
          <a:xfrm>
            <a:off x="1330145" y="5216250"/>
            <a:ext cx="1068118" cy="59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D3D80CE-0323-4D6C-97B0-8CA30A016519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3173674" y="5222187"/>
            <a:ext cx="245797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0756B61-F2E1-4D34-95BC-6086E57FB892}"/>
              </a:ext>
            </a:extLst>
          </p:cNvPr>
          <p:cNvCxnSpPr>
            <a:cxnSpLocks/>
            <a:stCxn id="73" idx="0"/>
            <a:endCxn id="74" idx="2"/>
          </p:cNvCxnSpPr>
          <p:nvPr/>
        </p:nvCxnSpPr>
        <p:spPr>
          <a:xfrm flipV="1">
            <a:off x="4830672" y="5222186"/>
            <a:ext cx="25227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9263273-2E1A-403B-9121-28EB46F35C29}"/>
              </a:ext>
            </a:extLst>
          </p:cNvPr>
          <p:cNvSpPr txBox="1"/>
          <p:nvPr/>
        </p:nvSpPr>
        <p:spPr>
          <a:xfrm>
            <a:off x="1223592" y="4869114"/>
            <a:ext cx="142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decapsulate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D21D942-F8AA-4AEC-9263-CB6D5EF7E618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8077699" y="5980396"/>
            <a:ext cx="94194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E27FF3F-0587-4005-B8B3-59EACBF04D7D}"/>
              </a:ext>
            </a:extLst>
          </p:cNvPr>
          <p:cNvSpPr txBox="1"/>
          <p:nvPr/>
        </p:nvSpPr>
        <p:spPr>
          <a:xfrm>
            <a:off x="7767978" y="5283868"/>
            <a:ext cx="142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</a:t>
            </a:r>
          </a:p>
          <a:p>
            <a:pPr algn="ctr"/>
            <a:r>
              <a:rPr lang="en-US" altLang="zh-CN" dirty="0"/>
              <a:t>packet</a:t>
            </a:r>
            <a:endParaRPr lang="zh-CN" altLang="en-US" dirty="0"/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2AA3AA1B-ABC3-4F8D-93D4-8661CC1500D6}"/>
              </a:ext>
            </a:extLst>
          </p:cNvPr>
          <p:cNvCxnSpPr>
            <a:cxnSpLocks/>
            <a:stCxn id="74" idx="6"/>
            <a:endCxn id="75" idx="1"/>
          </p:cNvCxnSpPr>
          <p:nvPr/>
        </p:nvCxnSpPr>
        <p:spPr>
          <a:xfrm>
            <a:off x="5858354" y="5222186"/>
            <a:ext cx="793584" cy="75821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44FA562-BBCA-46D6-8F14-0446DD57F5C6}"/>
                  </a:ext>
                </a:extLst>
              </p:cNvPr>
              <p:cNvSpPr txBox="1"/>
              <p:nvPr/>
            </p:nvSpPr>
            <p:spPr>
              <a:xfrm>
                <a:off x="5662117" y="5363559"/>
                <a:ext cx="1059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&gt; 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44FA562-BBCA-46D6-8F14-0446DD57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117" y="5363559"/>
                <a:ext cx="105958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C402B70A-A929-4BF3-B022-0EE9C16E7E84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5858354" y="4659782"/>
            <a:ext cx="2062054" cy="562404"/>
          </a:xfrm>
          <a:prstGeom prst="bentConnector3">
            <a:avLst>
              <a:gd name="adj1" fmla="val 191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E96DE94-CB3B-4E3E-9BB6-C7D3CBE6E493}"/>
                  </a:ext>
                </a:extLst>
              </p:cNvPr>
              <p:cNvSpPr txBox="1"/>
              <p:nvPr/>
            </p:nvSpPr>
            <p:spPr>
              <a:xfrm>
                <a:off x="5771021" y="4750795"/>
                <a:ext cx="955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E96DE94-CB3B-4E3E-9BB6-C7D3CBE6E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021" y="4750795"/>
                <a:ext cx="955434" cy="369332"/>
              </a:xfrm>
              <a:prstGeom prst="rect">
                <a:avLst/>
              </a:prstGeom>
              <a:blipFill>
                <a:blip r:embed="rId7"/>
                <a:stretch>
                  <a:fillRect l="-2564" t="-8197" r="-19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5786ACA8-30D2-4972-9EE3-9D558A38C87E}"/>
              </a:ext>
            </a:extLst>
          </p:cNvPr>
          <p:cNvSpPr txBox="1"/>
          <p:nvPr/>
        </p:nvSpPr>
        <p:spPr>
          <a:xfrm>
            <a:off x="6406560" y="4304934"/>
            <a:ext cx="13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 nothing</a:t>
            </a:r>
            <a:endParaRPr lang="zh-CN" altLang="en-US" dirty="0"/>
          </a:p>
        </p:txBody>
      </p:sp>
      <p:sp>
        <p:nvSpPr>
          <p:cNvPr id="107" name="流程图: 终止 106">
            <a:extLst>
              <a:ext uri="{FF2B5EF4-FFF2-40B4-BE49-F238E27FC236}">
                <a16:creationId xmlns:a16="http://schemas.microsoft.com/office/drawing/2014/main" id="{A89366F6-3D5C-4F28-A1EF-C02CACAD2941}"/>
              </a:ext>
            </a:extLst>
          </p:cNvPr>
          <p:cNvSpPr/>
          <p:nvPr/>
        </p:nvSpPr>
        <p:spPr>
          <a:xfrm>
            <a:off x="7898851" y="4432093"/>
            <a:ext cx="921411" cy="4135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20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Modifying OSPF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807847"/>
            <a:ext cx="8640660" cy="5607429"/>
          </a:xfrm>
        </p:spPr>
        <p:txBody>
          <a:bodyPr>
            <a:normAutofit/>
          </a:bodyPr>
          <a:lstStyle/>
          <a:p>
            <a:r>
              <a:rPr lang="en-US" altLang="zh-CN" dirty="0"/>
              <a:t>parts not modified</a:t>
            </a:r>
          </a:p>
          <a:p>
            <a:pPr lvl="1"/>
            <a:r>
              <a:rPr lang="en-US" altLang="zh-CN" sz="2400" dirty="0"/>
              <a:t>5 types of LSA</a:t>
            </a:r>
          </a:p>
          <a:p>
            <a:pPr lvl="2"/>
            <a:r>
              <a:rPr lang="en-US" altLang="zh-CN" sz="2000" dirty="0"/>
              <a:t>the entire satellite network is considered as a single area</a:t>
            </a:r>
          </a:p>
          <a:p>
            <a:pPr lvl="2"/>
            <a:r>
              <a:rPr lang="en-US" altLang="zh-CN" sz="2000" dirty="0"/>
              <a:t>there are only Router &amp; Network LSA</a:t>
            </a:r>
          </a:p>
          <a:p>
            <a:pPr lvl="1"/>
            <a:r>
              <a:rPr lang="en-US" altLang="zh-CN" sz="2400" dirty="0"/>
              <a:t>rebuilding of the routing table</a:t>
            </a:r>
          </a:p>
          <a:p>
            <a:pPr lvl="1"/>
            <a:r>
              <a:rPr lang="en-US" altLang="zh-CN" sz="2400" b="1" dirty="0"/>
              <a:t>retransmission of LSA</a:t>
            </a:r>
          </a:p>
          <a:p>
            <a:pPr lvl="2"/>
            <a:r>
              <a:rPr lang="en-US" altLang="zh-CN" sz="2000" dirty="0"/>
              <a:t>if LSU retransmission timer expires:</a:t>
            </a:r>
          </a:p>
          <a:p>
            <a:pPr lvl="3"/>
            <a:r>
              <a:rPr lang="en-US" altLang="zh-CN" sz="2000" dirty="0"/>
              <a:t>LSAs in retransmission list should be retransmitted</a:t>
            </a:r>
          </a:p>
          <a:p>
            <a:pPr lvl="3"/>
            <a:r>
              <a:rPr lang="en-US" altLang="zh-CN" sz="2000" dirty="0"/>
              <a:t>many LSA encapsulated in a single LSU packet</a:t>
            </a:r>
          </a:p>
          <a:p>
            <a:pPr lvl="3"/>
            <a:r>
              <a:rPr lang="en-US" altLang="zh-CN" sz="2000" dirty="0"/>
              <a:t>LSA’s origin may be different! How to set the LSU’s TTL?</a:t>
            </a:r>
          </a:p>
          <a:p>
            <a:pPr lvl="3"/>
            <a:r>
              <a:rPr lang="en-US" altLang="zh-CN" sz="2000" dirty="0"/>
              <a:t>left as an open issue</a:t>
            </a:r>
          </a:p>
          <a:p>
            <a:r>
              <a:rPr lang="en-US" altLang="zh-CN" sz="3000" dirty="0"/>
              <a:t>Now we get a </a:t>
            </a:r>
            <a:r>
              <a:rPr lang="en-US" altLang="zh-CN" sz="3000" b="1" dirty="0"/>
              <a:t>naïve prototype</a:t>
            </a:r>
            <a:r>
              <a:rPr lang="en-US" altLang="zh-CN" sz="3000" dirty="0"/>
              <a:t> of “</a:t>
            </a:r>
            <a:r>
              <a:rPr lang="en-US" altLang="zh-CN" sz="2800" dirty="0"/>
              <a:t>Inter-satellite Routing Algorithm Based on Local Information”</a:t>
            </a:r>
          </a:p>
          <a:p>
            <a:endParaRPr lang="en-US" altLang="zh-CN" sz="3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9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807847"/>
            <a:ext cx="5589119" cy="5607429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setup</a:t>
            </a:r>
          </a:p>
          <a:p>
            <a:pPr lvl="1"/>
            <a:r>
              <a:rPr lang="en-US" altLang="zh-CN" sz="2400" b="1" dirty="0"/>
              <a:t>static</a:t>
            </a:r>
            <a:r>
              <a:rPr lang="en-US" altLang="zh-CN" sz="2400" dirty="0"/>
              <a:t> “satellite” topology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6 orbits, 11 satellites in each orbit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existence of polar ring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each ISL’s propagation delay is calculated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satellite environment hasn’t been used so far </a:t>
            </a:r>
          </a:p>
          <a:p>
            <a:pPr lvl="1"/>
            <a:r>
              <a:rPr lang="en-US" altLang="zh-CN" sz="2400" dirty="0"/>
              <a:t>address space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traditional IP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each interface of an ISL has a unique IP</a:t>
            </a:r>
          </a:p>
          <a:p>
            <a:pPr lvl="1"/>
            <a:r>
              <a:rPr lang="en-US" altLang="zh-CN" sz="2400" dirty="0"/>
              <a:t>OSPF config</a:t>
            </a:r>
          </a:p>
          <a:p>
            <a:pPr lvl="2"/>
            <a:r>
              <a:rPr lang="en-US" altLang="zh-CN" sz="2000" dirty="0"/>
              <a:t>between 2 satellites is a broadcast network</a:t>
            </a:r>
          </a:p>
          <a:p>
            <a:pPr lvl="2"/>
            <a:r>
              <a:rPr lang="en-US" altLang="zh-CN" sz="2000" dirty="0"/>
              <a:t>OSPF cost setup: according to </a:t>
            </a:r>
            <a:r>
              <a:rPr lang="en-US" altLang="zh-CN" sz="2000" dirty="0">
                <a:latin typeface="+mn-lt"/>
              </a:rPr>
              <a:t>propagation delay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5566D5-2487-410B-81E0-42FDDC7D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61" y="878703"/>
            <a:ext cx="3250393" cy="5905399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95060BD-09C0-42E3-9A68-0D314C9C0DD6}"/>
              </a:ext>
            </a:extLst>
          </p:cNvPr>
          <p:cNvCxnSpPr/>
          <p:nvPr/>
        </p:nvCxnSpPr>
        <p:spPr>
          <a:xfrm>
            <a:off x="5985164" y="1579418"/>
            <a:ext cx="517237" cy="147782"/>
          </a:xfrm>
          <a:prstGeom prst="line">
            <a:avLst/>
          </a:prstGeom>
          <a:ln w="571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ABABA5F-0AE1-4365-B411-DC17320A8681}"/>
              </a:ext>
            </a:extLst>
          </p:cNvPr>
          <p:cNvCxnSpPr>
            <a:cxnSpLocks/>
          </p:cNvCxnSpPr>
          <p:nvPr/>
        </p:nvCxnSpPr>
        <p:spPr>
          <a:xfrm>
            <a:off x="6502401" y="1727200"/>
            <a:ext cx="1625600" cy="0"/>
          </a:xfrm>
          <a:prstGeom prst="line">
            <a:avLst/>
          </a:prstGeom>
          <a:ln w="571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5CAA081-171C-4290-AD16-A0BC2306E929}"/>
              </a:ext>
            </a:extLst>
          </p:cNvPr>
          <p:cNvCxnSpPr>
            <a:cxnSpLocks/>
          </p:cNvCxnSpPr>
          <p:nvPr/>
        </p:nvCxnSpPr>
        <p:spPr>
          <a:xfrm flipV="1">
            <a:off x="8128001" y="1579418"/>
            <a:ext cx="563418" cy="163221"/>
          </a:xfrm>
          <a:prstGeom prst="line">
            <a:avLst/>
          </a:prstGeom>
          <a:ln w="571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090ECDD-D3D5-4C78-BDF1-7A990E8128F9}"/>
              </a:ext>
            </a:extLst>
          </p:cNvPr>
          <p:cNvCxnSpPr>
            <a:cxnSpLocks/>
          </p:cNvCxnSpPr>
          <p:nvPr/>
        </p:nvCxnSpPr>
        <p:spPr>
          <a:xfrm>
            <a:off x="5985164" y="1565563"/>
            <a:ext cx="2706255" cy="13855"/>
          </a:xfrm>
          <a:prstGeom prst="line">
            <a:avLst/>
          </a:prstGeom>
          <a:ln w="571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7FA29B-9CC6-4634-B978-CD71EE5848DD}"/>
              </a:ext>
            </a:extLst>
          </p:cNvPr>
          <p:cNvCxnSpPr>
            <a:cxnSpLocks/>
          </p:cNvCxnSpPr>
          <p:nvPr/>
        </p:nvCxnSpPr>
        <p:spPr>
          <a:xfrm>
            <a:off x="5985163" y="1587137"/>
            <a:ext cx="1" cy="439216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E389A8B-3AC5-49E9-BF9E-447423C34493}"/>
              </a:ext>
            </a:extLst>
          </p:cNvPr>
          <p:cNvCxnSpPr>
            <a:cxnSpLocks/>
          </p:cNvCxnSpPr>
          <p:nvPr/>
        </p:nvCxnSpPr>
        <p:spPr>
          <a:xfrm>
            <a:off x="5985163" y="5979297"/>
            <a:ext cx="182419" cy="50683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8E73042-6E75-4554-8DC1-DD648CD09E65}"/>
              </a:ext>
            </a:extLst>
          </p:cNvPr>
          <p:cNvCxnSpPr>
            <a:cxnSpLocks/>
          </p:cNvCxnSpPr>
          <p:nvPr/>
        </p:nvCxnSpPr>
        <p:spPr>
          <a:xfrm>
            <a:off x="6167582" y="1023457"/>
            <a:ext cx="0" cy="540567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31D93D6-409E-49F5-91D6-5A2221F7D98E}"/>
              </a:ext>
            </a:extLst>
          </p:cNvPr>
          <p:cNvCxnSpPr>
            <a:cxnSpLocks/>
          </p:cNvCxnSpPr>
          <p:nvPr/>
        </p:nvCxnSpPr>
        <p:spPr>
          <a:xfrm flipV="1">
            <a:off x="5981894" y="1041406"/>
            <a:ext cx="185688" cy="5235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AC9750-DD42-42E1-BB30-454F3499831B}"/>
              </a:ext>
            </a:extLst>
          </p:cNvPr>
          <p:cNvCxnSpPr/>
          <p:nvPr/>
        </p:nvCxnSpPr>
        <p:spPr>
          <a:xfrm>
            <a:off x="5985164" y="4257964"/>
            <a:ext cx="517237" cy="147782"/>
          </a:xfrm>
          <a:prstGeom prst="line">
            <a:avLst/>
          </a:prstGeom>
          <a:ln w="571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3756B63-D6C5-46C8-90CB-DE432CBA81BD}"/>
              </a:ext>
            </a:extLst>
          </p:cNvPr>
          <p:cNvCxnSpPr>
            <a:cxnSpLocks/>
          </p:cNvCxnSpPr>
          <p:nvPr/>
        </p:nvCxnSpPr>
        <p:spPr>
          <a:xfrm>
            <a:off x="6502401" y="4405746"/>
            <a:ext cx="1625600" cy="0"/>
          </a:xfrm>
          <a:prstGeom prst="line">
            <a:avLst/>
          </a:prstGeom>
          <a:ln w="571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2531BC5-A8E2-4C0A-B6A1-7F14BC7A0B14}"/>
              </a:ext>
            </a:extLst>
          </p:cNvPr>
          <p:cNvCxnSpPr>
            <a:cxnSpLocks/>
          </p:cNvCxnSpPr>
          <p:nvPr/>
        </p:nvCxnSpPr>
        <p:spPr>
          <a:xfrm flipV="1">
            <a:off x="8128001" y="4257964"/>
            <a:ext cx="563418" cy="163221"/>
          </a:xfrm>
          <a:prstGeom prst="line">
            <a:avLst/>
          </a:prstGeom>
          <a:ln w="571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E5A0F69-6ECF-4FB6-B124-41368FF0EDD6}"/>
              </a:ext>
            </a:extLst>
          </p:cNvPr>
          <p:cNvCxnSpPr>
            <a:cxnSpLocks/>
          </p:cNvCxnSpPr>
          <p:nvPr/>
        </p:nvCxnSpPr>
        <p:spPr>
          <a:xfrm>
            <a:off x="5985164" y="4244109"/>
            <a:ext cx="2706255" cy="13855"/>
          </a:xfrm>
          <a:prstGeom prst="line">
            <a:avLst/>
          </a:prstGeom>
          <a:ln w="57150">
            <a:solidFill>
              <a:srgbClr val="E46C0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DB855B8-35FC-466E-8D50-13AAFAB0278C}"/>
              </a:ext>
            </a:extLst>
          </p:cNvPr>
          <p:cNvSpPr txBox="1"/>
          <p:nvPr/>
        </p:nvSpPr>
        <p:spPr>
          <a:xfrm>
            <a:off x="7124454" y="793829"/>
            <a:ext cx="83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N Pole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73C185-7F1E-4D9D-9790-D95017AC3BFD}"/>
              </a:ext>
            </a:extLst>
          </p:cNvPr>
          <p:cNvSpPr txBox="1"/>
          <p:nvPr/>
        </p:nvSpPr>
        <p:spPr>
          <a:xfrm>
            <a:off x="7011055" y="3962523"/>
            <a:ext cx="83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 Pole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645" y="743195"/>
                <a:ext cx="8614028" cy="59762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simulation process</a:t>
                </a:r>
              </a:p>
              <a:p>
                <a:pPr lvl="1"/>
                <a:r>
                  <a:rPr lang="en-US" altLang="zh-CN" sz="2400" dirty="0"/>
                  <a:t>in 0~60s, run </a:t>
                </a:r>
                <a:r>
                  <a:rPr lang="en-US" altLang="zh-CN" sz="2400" b="1" dirty="0"/>
                  <a:t>original</a:t>
                </a:r>
                <a:r>
                  <a:rPr lang="en-US" altLang="zh-CN" sz="2400" dirty="0"/>
                  <a:t> OSPF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i.e. </a:t>
                </a:r>
                <a:r>
                  <a:rPr lang="en-US" altLang="zh-CN" sz="2000" u="sng" dirty="0">
                    <a:latin typeface="Consolas" panose="020B0609020204030204" pitchFamily="49" charset="0"/>
                  </a:rPr>
                  <a:t>warmup-period</a:t>
                </a:r>
                <a:r>
                  <a:rPr lang="en-US" altLang="zh-CN" sz="2000" dirty="0"/>
                  <a:t>: 60s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purpose: </a:t>
                </a:r>
              </a:p>
              <a:p>
                <a:pPr lvl="3">
                  <a:lnSpc>
                    <a:spcPct val="70000"/>
                  </a:lnSpc>
                </a:pPr>
                <a:r>
                  <a:rPr lang="en-US" altLang="zh-CN" sz="1800" dirty="0"/>
                  <a:t>simulate the </a:t>
                </a:r>
                <a:r>
                  <a:rPr lang="en-US" altLang="zh-CN" sz="1800" b="1" dirty="0"/>
                  <a:t>prediction</a:t>
                </a:r>
                <a:r>
                  <a:rPr lang="en-US" altLang="zh-CN" sz="1800" dirty="0"/>
                  <a:t> of topology</a:t>
                </a:r>
              </a:p>
              <a:p>
                <a:pPr lvl="3">
                  <a:lnSpc>
                    <a:spcPct val="70000"/>
                  </a:lnSpc>
                </a:pPr>
                <a:r>
                  <a:rPr lang="en-US" altLang="zh-CN" sz="1800" dirty="0"/>
                  <a:t>ensure all satellites’ LSDB are synchronized at first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don’t record any data in this period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then arrange some accidental link failures</a:t>
                </a:r>
              </a:p>
              <a:p>
                <a:pPr lvl="1"/>
                <a:r>
                  <a:rPr lang="en-US" altLang="zh-CN" sz="2400" dirty="0"/>
                  <a:t>in 60~150s, run </a:t>
                </a:r>
                <a:r>
                  <a:rPr lang="en-US" altLang="zh-CN" sz="2400" b="1" dirty="0"/>
                  <a:t>modified</a:t>
                </a:r>
                <a:r>
                  <a:rPr lang="en-US" altLang="zh-CN" sz="2400" dirty="0"/>
                  <a:t> OSPF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satellites send UDP packets in &amp; only in 60~150s, set </a:t>
                </a:r>
                <a:r>
                  <a:rPr lang="en-US" altLang="zh-CN" sz="2000" u="sng" dirty="0">
                    <a:latin typeface="Consolas" panose="020B0609020204030204" pitchFamily="49" charset="0"/>
                  </a:rPr>
                  <a:t>send-interval</a:t>
                </a:r>
                <a:r>
                  <a:rPr lang="en-US" altLang="zh-CN" sz="2000" dirty="0"/>
                  <a:t> = 0.1s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at the beginning of each second:</a:t>
                </a:r>
              </a:p>
              <a:p>
                <a:pPr lvl="3">
                  <a:lnSpc>
                    <a:spcPct val="70000"/>
                  </a:lnSpc>
                </a:pPr>
                <a:r>
                  <a:rPr lang="en-US" altLang="zh-CN" sz="1800" dirty="0"/>
                  <a:t>randomly disconnect some links at the rate of </a:t>
                </a:r>
                <a:r>
                  <a:rPr lang="en-US" altLang="zh-CN" sz="1800" u="sng" dirty="0">
                    <a:latin typeface="Consolas" panose="020B0609020204030204" pitchFamily="49" charset="0"/>
                  </a:rPr>
                  <a:t>link-failure-rate</a:t>
                </a:r>
              </a:p>
              <a:p>
                <a:pPr lvl="3">
                  <a:lnSpc>
                    <a:spcPct val="70000"/>
                  </a:lnSpc>
                </a:pPr>
                <a:r>
                  <a:rPr lang="en-US" altLang="zh-CN" sz="1800" dirty="0"/>
                  <a:t>reconnect all links that has been down for 5+ sec (i.e. set </a:t>
                </a:r>
                <a:r>
                  <a:rPr lang="en-US" altLang="zh-CN" sz="1800" u="sng" dirty="0">
                    <a:latin typeface="Consolas" panose="020B0609020204030204" pitchFamily="49" charset="0"/>
                  </a:rPr>
                  <a:t>link-failure-duration</a:t>
                </a:r>
                <a:r>
                  <a:rPr lang="en-US" altLang="zh-CN" sz="1800" dirty="0"/>
                  <a:t> = 5s)</a:t>
                </a:r>
              </a:p>
              <a:p>
                <a:pPr lvl="3">
                  <a:lnSpc>
                    <a:spcPct val="70000"/>
                  </a:lnSpc>
                </a:pPr>
                <a:r>
                  <a:rPr lang="en-US" altLang="zh-CN" sz="1800" b="1" dirty="0"/>
                  <a:t>is this scheme suitable?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when LS change happens, LSAs flood out only 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hops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record transmission success rate &amp; end-to-end delay between certain satellite pairs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45" y="743195"/>
                <a:ext cx="8614028" cy="5976255"/>
              </a:xfrm>
              <a:blipFill>
                <a:blip r:embed="rId3"/>
                <a:stretch>
                  <a:fillRect l="-1274" t="-1020" r="-1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7196474F-101A-4BF7-A6C8-1CF50DEE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800345"/>
            <a:ext cx="8614028" cy="597625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zh-CN" dirty="0"/>
              <a:t>simulation result: transmission success rate &amp; end-to-end delay</a:t>
            </a:r>
          </a:p>
          <a:p>
            <a:pPr lvl="1">
              <a:lnSpc>
                <a:spcPct val="70000"/>
              </a:lnSpc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preliminary</a:t>
            </a:r>
            <a:r>
              <a:rPr lang="zh-CN" altLang="en-US" dirty="0"/>
              <a:t> </a:t>
            </a:r>
            <a:r>
              <a:rPr lang="en-US" altLang="zh-CN" dirty="0"/>
              <a:t>result, still needs more experiments &amp; analysis</a:t>
            </a:r>
          </a:p>
          <a:p>
            <a:pPr lvl="1">
              <a:lnSpc>
                <a:spcPct val="70000"/>
              </a:lnSpc>
            </a:pPr>
            <a:r>
              <a:rPr lang="en-US" altLang="zh-CN" dirty="0"/>
              <a:t>packets can always successfully transmitted when there are no failures</a:t>
            </a:r>
          </a:p>
          <a:p>
            <a:pPr lvl="1">
              <a:lnSpc>
                <a:spcPct val="70000"/>
              </a:lnSpc>
            </a:pPr>
            <a:r>
              <a:rPr lang="en-US" altLang="zh-CN" dirty="0"/>
              <a:t>failed transmission (partially) due to routing vibration 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ICMP error seen: TIME-EX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F930C53-8777-4215-B78F-B47053CF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830E3719-4993-47B9-9E98-A2588528F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798186"/>
              </p:ext>
            </p:extLst>
          </p:nvPr>
        </p:nvGraphicFramePr>
        <p:xfrm>
          <a:off x="1496318" y="2794403"/>
          <a:ext cx="6151364" cy="3408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841574F-95E6-45AF-BCDA-3E1A31ECF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59256"/>
              </p:ext>
            </p:extLst>
          </p:nvPr>
        </p:nvGraphicFramePr>
        <p:xfrm>
          <a:off x="1496318" y="2794402"/>
          <a:ext cx="6034437" cy="3408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95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9F0A-3139-4C45-BE35-F208DF1D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101A2-8E43-493C-9780-D094C926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 vibration</a:t>
            </a:r>
          </a:p>
          <a:p>
            <a:pPr lvl="1">
              <a:lnSpc>
                <a:spcPct val="70000"/>
              </a:lnSpc>
            </a:pPr>
            <a:r>
              <a:rPr lang="en-US" altLang="zh-CN" dirty="0"/>
              <a:t>1 UDP packet, satellite A forwards it to B, B forwards back to A!</a:t>
            </a:r>
          </a:p>
          <a:p>
            <a:pPr lvl="1">
              <a:lnSpc>
                <a:spcPct val="70000"/>
              </a:lnSpc>
            </a:pPr>
            <a:endParaRPr lang="en-US" altLang="zh-CN" dirty="0"/>
          </a:p>
          <a:p>
            <a:pPr lvl="1">
              <a:lnSpc>
                <a:spcPct val="70000"/>
              </a:lnSpc>
            </a:pPr>
            <a:endParaRPr lang="en-US" altLang="zh-CN" dirty="0"/>
          </a:p>
          <a:p>
            <a:pPr lvl="1">
              <a:lnSpc>
                <a:spcPct val="70000"/>
              </a:lnSpc>
            </a:pPr>
            <a:endParaRPr lang="en-US" altLang="zh-CN" dirty="0"/>
          </a:p>
          <a:p>
            <a:pPr lvl="1">
              <a:lnSpc>
                <a:spcPct val="70000"/>
              </a:lnSpc>
            </a:pPr>
            <a:endParaRPr lang="en-US" altLang="zh-CN" dirty="0"/>
          </a:p>
          <a:p>
            <a:pPr lvl="1">
              <a:lnSpc>
                <a:spcPct val="70000"/>
              </a:lnSpc>
            </a:pPr>
            <a:endParaRPr lang="en-US" altLang="zh-CN" dirty="0"/>
          </a:p>
          <a:p>
            <a:pPr lvl="1">
              <a:lnSpc>
                <a:spcPct val="70000"/>
              </a:lnSpc>
            </a:pPr>
            <a:endParaRPr lang="en-US" altLang="zh-CN" dirty="0"/>
          </a:p>
          <a:p>
            <a:pPr lvl="1">
              <a:lnSpc>
                <a:spcPct val="70000"/>
              </a:lnSpc>
            </a:pPr>
            <a:r>
              <a:rPr lang="en-US" altLang="zh-CN" dirty="0"/>
              <a:t>reason:</a:t>
            </a:r>
          </a:p>
          <a:p>
            <a:pPr lvl="2">
              <a:lnSpc>
                <a:spcPct val="70000"/>
              </a:lnSpc>
            </a:pPr>
            <a:r>
              <a:rPr lang="en-US" altLang="zh-CN" dirty="0"/>
              <a:t>optimal path from 6_6 to 4_4: 6_6 -&gt; … -&gt; 9_5 -&gt; 10_5 -&gt; 11_5 -&gt; 11_4 -&gt; 1_4     -&gt; … -&gt; 4_4</a:t>
            </a:r>
          </a:p>
          <a:p>
            <a:pPr lvl="2">
              <a:lnSpc>
                <a:spcPct val="70000"/>
              </a:lnSpc>
            </a:pPr>
            <a:r>
              <a:rPr lang="en-US" altLang="zh-CN" dirty="0"/>
              <a:t>at 77s, link between 11_4 &amp; 11_5 fails, then:</a:t>
            </a:r>
          </a:p>
          <a:p>
            <a:pPr lvl="2">
              <a:lnSpc>
                <a:spcPct val="70000"/>
              </a:lnSpc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38B6-E562-4569-99CC-7F434CC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B4FA74B-ECA6-4431-9857-DC9AE86B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8808"/>
              </p:ext>
            </p:extLst>
          </p:nvPr>
        </p:nvGraphicFramePr>
        <p:xfrm>
          <a:off x="958524" y="1613132"/>
          <a:ext cx="7226952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72">
                  <a:extLst>
                    <a:ext uri="{9D8B030D-6E8A-4147-A177-3AD203B41FA5}">
                      <a16:colId xmlns:a16="http://schemas.microsoft.com/office/drawing/2014/main" val="1513497175"/>
                    </a:ext>
                  </a:extLst>
                </a:gridCol>
                <a:gridCol w="1374512">
                  <a:extLst>
                    <a:ext uri="{9D8B030D-6E8A-4147-A177-3AD203B41FA5}">
                      <a16:colId xmlns:a16="http://schemas.microsoft.com/office/drawing/2014/main" val="1714240256"/>
                    </a:ext>
                  </a:extLst>
                </a:gridCol>
                <a:gridCol w="1204492">
                  <a:extLst>
                    <a:ext uri="{9D8B030D-6E8A-4147-A177-3AD203B41FA5}">
                      <a16:colId xmlns:a16="http://schemas.microsoft.com/office/drawing/2014/main" val="1584583709"/>
                    </a:ext>
                  </a:extLst>
                </a:gridCol>
                <a:gridCol w="1204492">
                  <a:extLst>
                    <a:ext uri="{9D8B030D-6E8A-4147-A177-3AD203B41FA5}">
                      <a16:colId xmlns:a16="http://schemas.microsoft.com/office/drawing/2014/main" val="144144885"/>
                    </a:ext>
                  </a:extLst>
                </a:gridCol>
                <a:gridCol w="1204492">
                  <a:extLst>
                    <a:ext uri="{9D8B030D-6E8A-4147-A177-3AD203B41FA5}">
                      <a16:colId xmlns:a16="http://schemas.microsoft.com/office/drawing/2014/main" val="2151163912"/>
                    </a:ext>
                  </a:extLst>
                </a:gridCol>
                <a:gridCol w="1204492">
                  <a:extLst>
                    <a:ext uri="{9D8B030D-6E8A-4147-A177-3AD203B41FA5}">
                      <a16:colId xmlns:a16="http://schemas.microsoft.com/office/drawing/2014/main" val="298138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Event#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Relevant Hops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Source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0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#2042962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77.246'261'480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Router_10_5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--&gt;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FF33CC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Router_9_5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UdpBasicAppData-171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192.168.60.1:1025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(Router_6_6)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192.168.26.2:1234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(Router_4_4)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65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#2043208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77.252'984'360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Router_9_5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 --&gt;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Router_10_5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UdpBasicAppData-171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192.168.60.1:1025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(Router_6_6)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192.168.26.2:1234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(Router_4_4)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621343"/>
                  </a:ext>
                </a:extLst>
              </a:tr>
            </a:tbl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8E9D4A27-785C-4405-9344-B9B80B247B9E}"/>
              </a:ext>
            </a:extLst>
          </p:cNvPr>
          <p:cNvSpPr/>
          <p:nvPr/>
        </p:nvSpPr>
        <p:spPr>
          <a:xfrm>
            <a:off x="2849595" y="5532029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F652AE-DD23-483E-88C3-158800CF3152}"/>
              </a:ext>
            </a:extLst>
          </p:cNvPr>
          <p:cNvSpPr/>
          <p:nvPr/>
        </p:nvSpPr>
        <p:spPr>
          <a:xfrm>
            <a:off x="3371449" y="5532029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58E29E-57F9-4369-90CF-BD965E827F2B}"/>
              </a:ext>
            </a:extLst>
          </p:cNvPr>
          <p:cNvSpPr/>
          <p:nvPr/>
        </p:nvSpPr>
        <p:spPr>
          <a:xfrm>
            <a:off x="3371449" y="501510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BEF085E-F351-40DB-A1D1-6A2BFC80FF25}"/>
              </a:ext>
            </a:extLst>
          </p:cNvPr>
          <p:cNvSpPr/>
          <p:nvPr/>
        </p:nvSpPr>
        <p:spPr>
          <a:xfrm>
            <a:off x="3371449" y="4511661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37C64BA-8BD0-4BCD-BF44-7C8A781EF80A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>
            <a:off x="3472249" y="4713474"/>
            <a:ext cx="0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4604E0-DDE2-4558-8C8D-3DECF2E3BBFD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>
            <a:off x="3472249" y="5216920"/>
            <a:ext cx="0" cy="31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F031AF-975E-4342-B7BE-7130A6CA5E92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3051195" y="5632936"/>
            <a:ext cx="320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5B14B-853F-4591-AA44-B673EBEEE612}"/>
              </a:ext>
            </a:extLst>
          </p:cNvPr>
          <p:cNvSpPr txBox="1"/>
          <p:nvPr/>
        </p:nvSpPr>
        <p:spPr>
          <a:xfrm>
            <a:off x="3673363" y="4420056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9_5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19E6BF-B0D2-4A6A-BA47-B63C712CEC8D}"/>
              </a:ext>
            </a:extLst>
          </p:cNvPr>
          <p:cNvSpPr txBox="1"/>
          <p:nvPr/>
        </p:nvSpPr>
        <p:spPr>
          <a:xfrm>
            <a:off x="3673363" y="4931347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10_5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B8269B-CCD6-4427-9C15-888A99A7E3E5}"/>
              </a:ext>
            </a:extLst>
          </p:cNvPr>
          <p:cNvSpPr txBox="1"/>
          <p:nvPr/>
        </p:nvSpPr>
        <p:spPr>
          <a:xfrm>
            <a:off x="3673363" y="5442638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A30B03-AF99-4BC2-9932-F797DAB3C487}"/>
              </a:ext>
            </a:extLst>
          </p:cNvPr>
          <p:cNvSpPr txBox="1"/>
          <p:nvPr/>
        </p:nvSpPr>
        <p:spPr>
          <a:xfrm>
            <a:off x="2599413" y="5701261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11_4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B8C8376-03D2-45C6-861B-FC44E71993B0}"/>
              </a:ext>
            </a:extLst>
          </p:cNvPr>
          <p:cNvSpPr/>
          <p:nvPr/>
        </p:nvSpPr>
        <p:spPr>
          <a:xfrm>
            <a:off x="871793" y="5532029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8E7ED1-4892-44C0-8281-BE722870435B}"/>
              </a:ext>
            </a:extLst>
          </p:cNvPr>
          <p:cNvSpPr/>
          <p:nvPr/>
        </p:nvSpPr>
        <p:spPr>
          <a:xfrm>
            <a:off x="1393647" y="5532029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1DCEBEF-FE83-43AC-8056-7FD13453D1CE}"/>
              </a:ext>
            </a:extLst>
          </p:cNvPr>
          <p:cNvSpPr/>
          <p:nvPr/>
        </p:nvSpPr>
        <p:spPr>
          <a:xfrm>
            <a:off x="1393647" y="501510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40CB211-6EEC-4B36-826D-7AF269C9BB1A}"/>
              </a:ext>
            </a:extLst>
          </p:cNvPr>
          <p:cNvSpPr/>
          <p:nvPr/>
        </p:nvSpPr>
        <p:spPr>
          <a:xfrm>
            <a:off x="1393647" y="4511661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B411A32-4EF9-4905-B985-5F5CC07F0AF1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>
            <a:off x="1494447" y="4713474"/>
            <a:ext cx="0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9450B8-87F8-4395-A287-0BCB75EB34F2}"/>
              </a:ext>
            </a:extLst>
          </p:cNvPr>
          <p:cNvCxnSpPr>
            <a:stCxn id="25" idx="4"/>
            <a:endCxn id="24" idx="0"/>
          </p:cNvCxnSpPr>
          <p:nvPr/>
        </p:nvCxnSpPr>
        <p:spPr>
          <a:xfrm>
            <a:off x="1494447" y="5216920"/>
            <a:ext cx="0" cy="31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A6025EF-28AE-4B0E-A3A9-A82F19DB41A4}"/>
              </a:ext>
            </a:extLst>
          </p:cNvPr>
          <p:cNvCxnSpPr>
            <a:stCxn id="24" idx="2"/>
            <a:endCxn id="23" idx="6"/>
          </p:cNvCxnSpPr>
          <p:nvPr/>
        </p:nvCxnSpPr>
        <p:spPr>
          <a:xfrm flipH="1">
            <a:off x="1073393" y="5632936"/>
            <a:ext cx="320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95CBCAB-7AA3-4808-89F8-158705C38711}"/>
              </a:ext>
            </a:extLst>
          </p:cNvPr>
          <p:cNvSpPr txBox="1"/>
          <p:nvPr/>
        </p:nvSpPr>
        <p:spPr>
          <a:xfrm>
            <a:off x="1695561" y="4420056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9_5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4289F8-902E-45A3-B422-D93A3A293648}"/>
              </a:ext>
            </a:extLst>
          </p:cNvPr>
          <p:cNvSpPr txBox="1"/>
          <p:nvPr/>
        </p:nvSpPr>
        <p:spPr>
          <a:xfrm>
            <a:off x="1695561" y="4931347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10_5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83F4A5-6887-4321-AA5D-166C4FC105F0}"/>
              </a:ext>
            </a:extLst>
          </p:cNvPr>
          <p:cNvSpPr txBox="1"/>
          <p:nvPr/>
        </p:nvSpPr>
        <p:spPr>
          <a:xfrm>
            <a:off x="1695561" y="5442638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5C9DD4-803B-45AB-AC58-F3A0030429FB}"/>
              </a:ext>
            </a:extLst>
          </p:cNvPr>
          <p:cNvSpPr txBox="1"/>
          <p:nvPr/>
        </p:nvSpPr>
        <p:spPr>
          <a:xfrm>
            <a:off x="621611" y="5701261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54913C-5DE0-49DA-93D3-B529CF01E3A0}"/>
              </a:ext>
            </a:extLst>
          </p:cNvPr>
          <p:cNvSpPr txBox="1"/>
          <p:nvPr/>
        </p:nvSpPr>
        <p:spPr>
          <a:xfrm>
            <a:off x="465747" y="60397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origin SPT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FE2C5C-A71F-4DED-A982-C2D43F3633F1}"/>
              </a:ext>
            </a:extLst>
          </p:cNvPr>
          <p:cNvSpPr txBox="1"/>
          <p:nvPr/>
        </p:nvSpPr>
        <p:spPr>
          <a:xfrm>
            <a:off x="2342749" y="603547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link failure happens</a:t>
            </a:r>
            <a:endParaRPr lang="zh-CN" altLang="en-US" dirty="0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03BD584A-6C67-4D59-904B-6BDDF9D3DBCB}"/>
              </a:ext>
            </a:extLst>
          </p:cNvPr>
          <p:cNvSpPr/>
          <p:nvPr/>
        </p:nvSpPr>
        <p:spPr>
          <a:xfrm>
            <a:off x="3112098" y="5451059"/>
            <a:ext cx="250181" cy="31510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7A7AA40-C33C-447B-B21F-D658D6792C08}"/>
              </a:ext>
            </a:extLst>
          </p:cNvPr>
          <p:cNvSpPr/>
          <p:nvPr/>
        </p:nvSpPr>
        <p:spPr>
          <a:xfrm>
            <a:off x="4897292" y="5532029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14BBC3D-B555-4E4C-824A-013D8CCBEE11}"/>
              </a:ext>
            </a:extLst>
          </p:cNvPr>
          <p:cNvSpPr/>
          <p:nvPr/>
        </p:nvSpPr>
        <p:spPr>
          <a:xfrm>
            <a:off x="5419146" y="5532029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29A9EA6-2E9F-4F4C-9216-9C8115F2690B}"/>
              </a:ext>
            </a:extLst>
          </p:cNvPr>
          <p:cNvSpPr/>
          <p:nvPr/>
        </p:nvSpPr>
        <p:spPr>
          <a:xfrm>
            <a:off x="5419146" y="501510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EA8050D-4AAA-443E-94DE-260D97E3430B}"/>
              </a:ext>
            </a:extLst>
          </p:cNvPr>
          <p:cNvSpPr/>
          <p:nvPr/>
        </p:nvSpPr>
        <p:spPr>
          <a:xfrm>
            <a:off x="5419146" y="4511661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9A26450-6E28-4998-8B81-B104CBD4464F}"/>
              </a:ext>
            </a:extLst>
          </p:cNvPr>
          <p:cNvCxnSpPr>
            <a:stCxn id="40" idx="4"/>
            <a:endCxn id="39" idx="0"/>
          </p:cNvCxnSpPr>
          <p:nvPr/>
        </p:nvCxnSpPr>
        <p:spPr>
          <a:xfrm>
            <a:off x="5519946" y="4713474"/>
            <a:ext cx="0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6AF5DEF-6236-4C12-A03C-2F1ED858A017}"/>
              </a:ext>
            </a:extLst>
          </p:cNvPr>
          <p:cNvCxnSpPr>
            <a:stCxn id="39" idx="4"/>
            <a:endCxn id="38" idx="0"/>
          </p:cNvCxnSpPr>
          <p:nvPr/>
        </p:nvCxnSpPr>
        <p:spPr>
          <a:xfrm>
            <a:off x="5519946" y="5216920"/>
            <a:ext cx="0" cy="31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22FE508-7411-44DB-AA60-46EAAA416AAD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>
            <a:off x="5098892" y="5632936"/>
            <a:ext cx="320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2435E-E06C-4C9D-A8E3-2B3A62A35DFB}"/>
              </a:ext>
            </a:extLst>
          </p:cNvPr>
          <p:cNvSpPr txBox="1"/>
          <p:nvPr/>
        </p:nvSpPr>
        <p:spPr>
          <a:xfrm>
            <a:off x="5721060" y="4420056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9_5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9D29D7-8243-4BAE-8E0B-EF3EA2874866}"/>
              </a:ext>
            </a:extLst>
          </p:cNvPr>
          <p:cNvSpPr txBox="1"/>
          <p:nvPr/>
        </p:nvSpPr>
        <p:spPr>
          <a:xfrm>
            <a:off x="5721060" y="4931347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10_5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4CD5DC-48D0-4C81-A600-A54D2A727778}"/>
              </a:ext>
            </a:extLst>
          </p:cNvPr>
          <p:cNvSpPr txBox="1"/>
          <p:nvPr/>
        </p:nvSpPr>
        <p:spPr>
          <a:xfrm>
            <a:off x="5721060" y="5442638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11_5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8669042-2801-4D34-9FBF-A851A72CE582}"/>
              </a:ext>
            </a:extLst>
          </p:cNvPr>
          <p:cNvSpPr txBox="1"/>
          <p:nvPr/>
        </p:nvSpPr>
        <p:spPr>
          <a:xfrm>
            <a:off x="4647110" y="5701261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10DA9AC-18DA-4125-823F-A657A5E43B3A}"/>
              </a:ext>
            </a:extLst>
          </p:cNvPr>
          <p:cNvSpPr txBox="1"/>
          <p:nvPr/>
        </p:nvSpPr>
        <p:spPr>
          <a:xfrm>
            <a:off x="4390445" y="6035475"/>
            <a:ext cx="2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LSA</a:t>
            </a:r>
            <a:r>
              <a:rPr lang="en-US" altLang="zh-CN" dirty="0"/>
              <a:t> floods regionally</a:t>
            </a:r>
            <a:endParaRPr lang="zh-CN" altLang="en-US" dirty="0"/>
          </a:p>
        </p:txBody>
      </p:sp>
      <p:sp>
        <p:nvSpPr>
          <p:cNvPr id="49" name="乘号 48">
            <a:extLst>
              <a:ext uri="{FF2B5EF4-FFF2-40B4-BE49-F238E27FC236}">
                <a16:creationId xmlns:a16="http://schemas.microsoft.com/office/drawing/2014/main" id="{38642D2F-6E7B-42E2-9DC2-82984CE08FF1}"/>
              </a:ext>
            </a:extLst>
          </p:cNvPr>
          <p:cNvSpPr/>
          <p:nvPr/>
        </p:nvSpPr>
        <p:spPr>
          <a:xfrm>
            <a:off x="5159795" y="5451059"/>
            <a:ext cx="250181" cy="31510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3111C0-6A4B-48E7-869D-17D1A5DB8014}"/>
              </a:ext>
            </a:extLst>
          </p:cNvPr>
          <p:cNvCxnSpPr>
            <a:cxnSpLocks/>
          </p:cNvCxnSpPr>
          <p:nvPr/>
        </p:nvCxnSpPr>
        <p:spPr>
          <a:xfrm flipV="1">
            <a:off x="5620746" y="5190245"/>
            <a:ext cx="0" cy="337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对话气泡: 矩形 56">
            <a:extLst>
              <a:ext uri="{FF2B5EF4-FFF2-40B4-BE49-F238E27FC236}">
                <a16:creationId xmlns:a16="http://schemas.microsoft.com/office/drawing/2014/main" id="{1AE0703D-36E7-4738-B06F-B54EBB165358}"/>
              </a:ext>
            </a:extLst>
          </p:cNvPr>
          <p:cNvSpPr/>
          <p:nvPr/>
        </p:nvSpPr>
        <p:spPr>
          <a:xfrm>
            <a:off x="6528761" y="5300679"/>
            <a:ext cx="2409285" cy="803418"/>
          </a:xfrm>
          <a:prstGeom prst="wedgeRectCallout">
            <a:avLst>
              <a:gd name="adj1" fmla="val -59038"/>
              <a:gd name="adj2" fmla="val -77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 will recalculate my routing table, new next hop is 9_5</a:t>
            </a:r>
            <a:endParaRPr lang="zh-CN" altLang="en-US" dirty="0"/>
          </a:p>
        </p:txBody>
      </p:sp>
      <p:sp>
        <p:nvSpPr>
          <p:cNvPr id="58" name="对话气泡: 矩形 57">
            <a:extLst>
              <a:ext uri="{FF2B5EF4-FFF2-40B4-BE49-F238E27FC236}">
                <a16:creationId xmlns:a16="http://schemas.microsoft.com/office/drawing/2014/main" id="{8BC552C5-50BD-40E8-B1C9-A44FD6E68731}"/>
              </a:ext>
            </a:extLst>
          </p:cNvPr>
          <p:cNvSpPr/>
          <p:nvPr/>
        </p:nvSpPr>
        <p:spPr>
          <a:xfrm>
            <a:off x="6484033" y="4020256"/>
            <a:ext cx="2566221" cy="803418"/>
          </a:xfrm>
          <a:prstGeom prst="wedgeRectCallout">
            <a:avLst>
              <a:gd name="adj1" fmla="val -60838"/>
              <a:gd name="adj2" fmla="val 19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 didn’t receive LSA! My next hop remains 10_5</a:t>
            </a:r>
            <a:endParaRPr lang="zh-CN" altLang="en-US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A4FDD8C6-D1F0-4D71-A9CD-3065B949D28C}"/>
              </a:ext>
            </a:extLst>
          </p:cNvPr>
          <p:cNvSpPr/>
          <p:nvPr/>
        </p:nvSpPr>
        <p:spPr>
          <a:xfrm>
            <a:off x="2523147" y="4931347"/>
            <a:ext cx="326445" cy="20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B041DDFA-D993-469D-A245-B4F557474210}"/>
              </a:ext>
            </a:extLst>
          </p:cNvPr>
          <p:cNvSpPr/>
          <p:nvPr/>
        </p:nvSpPr>
        <p:spPr>
          <a:xfrm>
            <a:off x="4722545" y="4931347"/>
            <a:ext cx="326445" cy="20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Modifying OSPF to build a prototype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16081"/>
            <a:ext cx="8640660" cy="583236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try to solve the confusion &amp; vibration problem</a:t>
            </a:r>
          </a:p>
          <a:p>
            <a:pPr lvl="1"/>
            <a:r>
              <a:rPr lang="en-US" altLang="zh-CN" dirty="0"/>
              <a:t>more extensive experiments &amp; observation</a:t>
            </a:r>
          </a:p>
          <a:p>
            <a:pPr lvl="1"/>
            <a:r>
              <a:rPr lang="en-US" altLang="zh-CN" dirty="0"/>
              <a:t>recalculate routing table when observes vibration, but how?</a:t>
            </a:r>
          </a:p>
          <a:p>
            <a:r>
              <a:rPr lang="en-US" altLang="zh-CN" dirty="0"/>
              <a:t>migrate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satellite environment</a:t>
            </a:r>
          </a:p>
          <a:p>
            <a:pPr lvl="1"/>
            <a:r>
              <a:rPr lang="en-US" altLang="zh-CN" dirty="0"/>
              <a:t>IP address -&gt; satellite-specified address: (orbit id, intra-orbit id)</a:t>
            </a:r>
          </a:p>
          <a:p>
            <a:pPr lvl="1"/>
            <a:r>
              <a:rPr lang="en-US" altLang="zh-CN" dirty="0"/>
              <a:t>implement the method of orbit prediction</a:t>
            </a:r>
          </a:p>
          <a:p>
            <a:pPr lvl="1"/>
            <a:r>
              <a:rPr lang="en-US" altLang="zh-CN" dirty="0"/>
              <a:t>use a simpler data structure than OSPF’s LSDB &amp; LSA (i.e. jump out of OSPF)</a:t>
            </a:r>
          </a:p>
          <a:p>
            <a:pPr lvl="1"/>
            <a:r>
              <a:rPr lang="en-US" altLang="zh-CN" dirty="0"/>
              <a:t>each LSA should be separately flooded &amp; retransmitted</a:t>
            </a:r>
          </a:p>
          <a:p>
            <a:pPr lvl="1"/>
            <a:r>
              <a:rPr lang="en-US" altLang="zh-CN" dirty="0"/>
              <a:t>need </a:t>
            </a:r>
            <a:r>
              <a:rPr lang="en-US" altLang="zh-CN" b="1" dirty="0">
                <a:solidFill>
                  <a:srgbClr val="FF0000"/>
                </a:solidFill>
              </a:rPr>
              <a:t>distinct change on OSPF</a:t>
            </a:r>
          </a:p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 load balance</a:t>
            </a:r>
          </a:p>
          <a:p>
            <a:pPr lvl="1"/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 “load”</a:t>
            </a:r>
          </a:p>
          <a:p>
            <a:pPr lvl="1"/>
            <a:r>
              <a:rPr lang="en-US" altLang="zh-CN" dirty="0"/>
              <a:t>how to transmit load info between satellites</a:t>
            </a:r>
          </a:p>
          <a:p>
            <a:pPr lvl="1"/>
            <a:r>
              <a:rPr lang="en-US" altLang="zh-CN" dirty="0"/>
              <a:t>what to do after receiving load info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Modifying OSPF to build a prototype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94425"/>
            <a:ext cx="6858000" cy="27149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Thanks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52880"/>
            <a:ext cx="6858000" cy="125993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99C53-0D35-476E-B857-40C860CE287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Modifying OSPF to build a prototype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46" y="796964"/>
            <a:ext cx="8533083" cy="58506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satellite network  vs. terrestrial network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high</a:t>
            </a:r>
            <a:r>
              <a:rPr lang="zh-CN" altLang="en-US" sz="2400" dirty="0"/>
              <a:t> </a:t>
            </a:r>
            <a:r>
              <a:rPr lang="en-US" altLang="zh-CN" sz="2400" dirty="0"/>
              <a:t>density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star-link: 2,4000 satellites planned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all satellites are considered as a </a:t>
            </a:r>
            <a:r>
              <a:rPr lang="en-US" altLang="zh-CN" sz="2000" b="1" dirty="0"/>
              <a:t>SINGLE</a:t>
            </a:r>
            <a:r>
              <a:rPr lang="en-US" altLang="zh-CN" sz="2000" dirty="0"/>
              <a:t> AS/area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fixed adjacencies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a satellite communicates with 4 neighbors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2 intra-orbit neighbors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2 inter-orbit neighbors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dynamic topology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due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movement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satellites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may cause </a:t>
            </a:r>
            <a:r>
              <a:rPr lang="en-US" altLang="zh-CN" sz="2000" b="1" dirty="0"/>
              <a:t>accidental</a:t>
            </a:r>
            <a:r>
              <a:rPr lang="en-US" altLang="zh-CN" sz="2000" dirty="0"/>
              <a:t> link failures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inter-orbit ISL </a:t>
            </a:r>
            <a:r>
              <a:rPr lang="en-US" altLang="zh-CN" sz="2000" b="1" dirty="0"/>
              <a:t>periodically</a:t>
            </a:r>
            <a:r>
              <a:rPr lang="en-US" altLang="zh-CN" sz="2000" dirty="0"/>
              <a:t> cut-downs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difficulties in maintaining link state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in OSPF,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LSA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flood through the whole area: </a:t>
            </a:r>
            <a:r>
              <a:rPr lang="en-US" altLang="zh-CN" sz="2000" b="1" dirty="0"/>
              <a:t>too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much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overhead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however, </a:t>
            </a:r>
            <a:r>
              <a:rPr lang="en-US" altLang="zh-CN" sz="2000" b="1" dirty="0"/>
              <a:t>topology can be predicted</a:t>
            </a:r>
            <a:r>
              <a:rPr lang="en-US" altLang="zh-CN" sz="2000" dirty="0"/>
              <a:t>: no need to maintain all LSs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research problem: how to take advantage of satellite network to maintain LSs with high efficiency &amp; low cost?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43552" y="1965850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72088" y="1965850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61306" y="1965850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44426" y="25419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508250" y="2901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606277" y="2211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521087" y="39220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560471" y="42687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45662" y="46419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58348" y="20558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40766" y="23910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994304" y="27261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10787" y="306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14434" y="33985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007141" y="37340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973006" y="40708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20053" y="44559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189920" y="2211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348778" y="25419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443303" y="2901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70143" y="32362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473938" y="35805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425215" y="39220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06182" y="42687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57029" y="46419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232515" y="20558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594138" y="23910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772979" y="27261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69110" y="306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889387" y="33985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848836" y="37340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728779" y="40708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467810" y="44559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458362" y="20558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222629" y="23910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99221" y="27261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045247" y="306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029783" y="33985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057137" y="37340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130438" y="40708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302679" y="44559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4501" y="2211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811412" y="25419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684209" y="2901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621335" y="32362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635485" y="35805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720676" y="39220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883619" y="42687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282656" y="46419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27" idx="6"/>
            <a:endCxn id="35" idx="2"/>
          </p:cNvCxnSpPr>
          <p:nvPr/>
        </p:nvCxnSpPr>
        <p:spPr>
          <a:xfrm>
            <a:off x="7095977" y="3103888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>
            <a:stCxn id="19" idx="6"/>
            <a:endCxn id="26" idx="2"/>
          </p:cNvCxnSpPr>
          <p:nvPr/>
        </p:nvCxnSpPr>
        <p:spPr>
          <a:xfrm flipV="1">
            <a:off x="6593440" y="2768741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>
            <a:stCxn id="26" idx="6"/>
            <a:endCxn id="34" idx="2"/>
          </p:cNvCxnSpPr>
          <p:nvPr/>
        </p:nvCxnSpPr>
        <p:spPr>
          <a:xfrm>
            <a:off x="7079495" y="2768741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/>
          <p:cNvCxnSpPr>
            <a:stCxn id="34" idx="6"/>
            <a:endCxn id="42" idx="3"/>
          </p:cNvCxnSpPr>
          <p:nvPr/>
        </p:nvCxnSpPr>
        <p:spPr>
          <a:xfrm flipV="1">
            <a:off x="7528494" y="2798862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>
            <a:stCxn id="50" idx="6"/>
            <a:endCxn id="19" idx="2"/>
          </p:cNvCxnSpPr>
          <p:nvPr/>
        </p:nvCxnSpPr>
        <p:spPr>
          <a:xfrm>
            <a:off x="6184412" y="2768741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>
            <a:stCxn id="58" idx="7"/>
            <a:endCxn id="50" idx="1"/>
          </p:cNvCxnSpPr>
          <p:nvPr/>
        </p:nvCxnSpPr>
        <p:spPr>
          <a:xfrm flipV="1">
            <a:off x="5756923" y="2738621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>
            <a:stCxn id="25" idx="6"/>
            <a:endCxn id="33" idx="2"/>
          </p:cNvCxnSpPr>
          <p:nvPr/>
        </p:nvCxnSpPr>
        <p:spPr>
          <a:xfrm>
            <a:off x="7025958" y="2433596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>
            <a:stCxn id="33" idx="6"/>
            <a:endCxn id="41" idx="3"/>
          </p:cNvCxnSpPr>
          <p:nvPr/>
        </p:nvCxnSpPr>
        <p:spPr>
          <a:xfrm flipV="1">
            <a:off x="7433968" y="2463715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6629618" y="2433595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>
            <a:stCxn id="18" idx="2"/>
            <a:endCxn id="49" idx="6"/>
          </p:cNvCxnSpPr>
          <p:nvPr/>
        </p:nvCxnSpPr>
        <p:spPr>
          <a:xfrm flipH="1" flipV="1">
            <a:off x="6307820" y="2433596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>
            <a:stCxn id="49" idx="2"/>
            <a:endCxn id="57" idx="6"/>
          </p:cNvCxnSpPr>
          <p:nvPr/>
        </p:nvCxnSpPr>
        <p:spPr>
          <a:xfrm flipH="1">
            <a:off x="5896602" y="2433596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>
            <a:stCxn id="20" idx="6"/>
            <a:endCxn id="24" idx="3"/>
          </p:cNvCxnSpPr>
          <p:nvPr/>
        </p:nvCxnSpPr>
        <p:spPr>
          <a:xfrm flipV="1">
            <a:off x="6691468" y="2128569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椭圆 75"/>
          <p:cNvSpPr/>
          <p:nvPr/>
        </p:nvSpPr>
        <p:spPr>
          <a:xfrm>
            <a:off x="5369558" y="1965850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24" idx="6"/>
            <a:endCxn id="32" idx="2"/>
          </p:cNvCxnSpPr>
          <p:nvPr/>
        </p:nvCxnSpPr>
        <p:spPr>
          <a:xfrm>
            <a:off x="6943538" y="2098450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接连接符 77"/>
          <p:cNvCxnSpPr>
            <a:stCxn id="40" idx="4"/>
            <a:endCxn id="32" idx="7"/>
          </p:cNvCxnSpPr>
          <p:nvPr/>
        </p:nvCxnSpPr>
        <p:spPr>
          <a:xfrm flipH="1">
            <a:off x="7262635" y="2141045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连接符 78"/>
          <p:cNvCxnSpPr>
            <a:stCxn id="48" idx="5"/>
            <a:endCxn id="20" idx="1"/>
          </p:cNvCxnSpPr>
          <p:nvPr/>
        </p:nvCxnSpPr>
        <p:spPr>
          <a:xfrm>
            <a:off x="6531077" y="2128569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/>
          <p:cNvCxnSpPr>
            <a:stCxn id="56" idx="6"/>
            <a:endCxn id="48" idx="2"/>
          </p:cNvCxnSpPr>
          <p:nvPr/>
        </p:nvCxnSpPr>
        <p:spPr>
          <a:xfrm flipV="1">
            <a:off x="6149691" y="2098450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连接符 80"/>
          <p:cNvCxnSpPr>
            <a:stCxn id="106" idx="6"/>
            <a:endCxn id="27" idx="2"/>
          </p:cNvCxnSpPr>
          <p:nvPr/>
        </p:nvCxnSpPr>
        <p:spPr>
          <a:xfrm flipV="1">
            <a:off x="6586147" y="3103888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接连接符 81"/>
          <p:cNvCxnSpPr>
            <a:stCxn id="51" idx="6"/>
            <a:endCxn id="106" idx="2"/>
          </p:cNvCxnSpPr>
          <p:nvPr/>
        </p:nvCxnSpPr>
        <p:spPr>
          <a:xfrm>
            <a:off x="6130438" y="3103888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>
            <a:stCxn id="59" idx="6"/>
            <a:endCxn id="51" idx="2"/>
          </p:cNvCxnSpPr>
          <p:nvPr/>
        </p:nvCxnSpPr>
        <p:spPr>
          <a:xfrm flipV="1">
            <a:off x="5706527" y="3103888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/>
          <p:cNvCxnSpPr>
            <a:stCxn id="35" idx="6"/>
            <a:endCxn id="43" idx="2"/>
          </p:cNvCxnSpPr>
          <p:nvPr/>
        </p:nvCxnSpPr>
        <p:spPr>
          <a:xfrm flipV="1">
            <a:off x="7555335" y="3103888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>
            <a:stCxn id="60" idx="6"/>
            <a:endCxn id="52" idx="2"/>
          </p:cNvCxnSpPr>
          <p:nvPr/>
        </p:nvCxnSpPr>
        <p:spPr>
          <a:xfrm flipV="1">
            <a:off x="5720676" y="3441111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/>
          <p:cNvCxnSpPr>
            <a:stCxn id="52" idx="6"/>
            <a:endCxn id="105" idx="2"/>
          </p:cNvCxnSpPr>
          <p:nvPr/>
        </p:nvCxnSpPr>
        <p:spPr>
          <a:xfrm>
            <a:off x="6114974" y="3441111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>
            <a:stCxn id="105" idx="6"/>
            <a:endCxn id="28" idx="2"/>
          </p:cNvCxnSpPr>
          <p:nvPr/>
        </p:nvCxnSpPr>
        <p:spPr>
          <a:xfrm flipV="1">
            <a:off x="6589212" y="3441111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/>
          <p:cNvCxnSpPr>
            <a:stCxn id="28" idx="6"/>
            <a:endCxn id="36" idx="2"/>
          </p:cNvCxnSpPr>
          <p:nvPr/>
        </p:nvCxnSpPr>
        <p:spPr>
          <a:xfrm>
            <a:off x="7099625" y="3441111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>
            <a:stCxn id="36" idx="6"/>
            <a:endCxn id="44" idx="2"/>
          </p:cNvCxnSpPr>
          <p:nvPr/>
        </p:nvCxnSpPr>
        <p:spPr>
          <a:xfrm flipV="1">
            <a:off x="7559129" y="3441111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>
            <a:stCxn id="29" idx="6"/>
            <a:endCxn id="37" idx="1"/>
          </p:cNvCxnSpPr>
          <p:nvPr/>
        </p:nvCxnSpPr>
        <p:spPr>
          <a:xfrm>
            <a:off x="7092332" y="3776622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>
            <a:stCxn id="37" idx="6"/>
            <a:endCxn id="45" idx="2"/>
          </p:cNvCxnSpPr>
          <p:nvPr/>
        </p:nvCxnSpPr>
        <p:spPr>
          <a:xfrm flipV="1">
            <a:off x="7510406" y="3776622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>
            <a:stCxn id="21" idx="6"/>
            <a:endCxn id="29" idx="2"/>
          </p:cNvCxnSpPr>
          <p:nvPr/>
        </p:nvCxnSpPr>
        <p:spPr>
          <a:xfrm flipV="1">
            <a:off x="6606277" y="3776622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>
            <a:stCxn id="53" idx="6"/>
            <a:endCxn id="21" idx="2"/>
          </p:cNvCxnSpPr>
          <p:nvPr/>
        </p:nvCxnSpPr>
        <p:spPr>
          <a:xfrm>
            <a:off x="6142327" y="3776622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>
            <a:stCxn id="61" idx="6"/>
            <a:endCxn id="53" idx="2"/>
          </p:cNvCxnSpPr>
          <p:nvPr/>
        </p:nvCxnSpPr>
        <p:spPr>
          <a:xfrm flipV="1">
            <a:off x="5805866" y="3776622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连接符 94"/>
          <p:cNvCxnSpPr>
            <a:stCxn id="54" idx="6"/>
            <a:endCxn id="22" idx="2"/>
          </p:cNvCxnSpPr>
          <p:nvPr/>
        </p:nvCxnSpPr>
        <p:spPr>
          <a:xfrm>
            <a:off x="6215628" y="4113481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连接符 95"/>
          <p:cNvCxnSpPr>
            <a:stCxn id="22" idx="6"/>
            <a:endCxn id="30" idx="3"/>
          </p:cNvCxnSpPr>
          <p:nvPr/>
        </p:nvCxnSpPr>
        <p:spPr>
          <a:xfrm flipV="1">
            <a:off x="6645662" y="4143601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接连接符 96"/>
          <p:cNvCxnSpPr>
            <a:stCxn id="30" idx="6"/>
            <a:endCxn id="38" idx="1"/>
          </p:cNvCxnSpPr>
          <p:nvPr/>
        </p:nvCxnSpPr>
        <p:spPr>
          <a:xfrm>
            <a:off x="7058196" y="4113481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接连接符 97"/>
          <p:cNvCxnSpPr>
            <a:stCxn id="38" idx="6"/>
            <a:endCxn id="46" idx="2"/>
          </p:cNvCxnSpPr>
          <p:nvPr/>
        </p:nvCxnSpPr>
        <p:spPr>
          <a:xfrm flipV="1">
            <a:off x="7391373" y="4113481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接连接符 98"/>
          <p:cNvCxnSpPr>
            <a:stCxn id="62" idx="7"/>
            <a:endCxn id="54" idx="3"/>
          </p:cNvCxnSpPr>
          <p:nvPr/>
        </p:nvCxnSpPr>
        <p:spPr>
          <a:xfrm flipV="1">
            <a:off x="5956334" y="4143601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>
            <a:stCxn id="23" idx="7"/>
            <a:endCxn id="31" idx="3"/>
          </p:cNvCxnSpPr>
          <p:nvPr/>
        </p:nvCxnSpPr>
        <p:spPr>
          <a:xfrm flipV="1">
            <a:off x="6718377" y="4528708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接连接符 100"/>
          <p:cNvCxnSpPr>
            <a:stCxn id="31" idx="5"/>
            <a:endCxn id="39" idx="1"/>
          </p:cNvCxnSpPr>
          <p:nvPr/>
        </p:nvCxnSpPr>
        <p:spPr>
          <a:xfrm>
            <a:off x="6992768" y="4528708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接连接符 101"/>
          <p:cNvCxnSpPr>
            <a:stCxn id="39" idx="6"/>
            <a:endCxn id="47" idx="2"/>
          </p:cNvCxnSpPr>
          <p:nvPr/>
        </p:nvCxnSpPr>
        <p:spPr>
          <a:xfrm flipV="1">
            <a:off x="7142220" y="4498589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接连接符 102"/>
          <p:cNvCxnSpPr>
            <a:stCxn id="55" idx="6"/>
            <a:endCxn id="23" idx="2"/>
          </p:cNvCxnSpPr>
          <p:nvPr/>
        </p:nvCxnSpPr>
        <p:spPr>
          <a:xfrm>
            <a:off x="6387870" y="4498589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接连接符 103"/>
          <p:cNvCxnSpPr>
            <a:stCxn id="55" idx="4"/>
            <a:endCxn id="63" idx="0"/>
          </p:cNvCxnSpPr>
          <p:nvPr/>
        </p:nvCxnSpPr>
        <p:spPr>
          <a:xfrm flipH="1">
            <a:off x="6325251" y="4541184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椭圆 104"/>
          <p:cNvSpPr/>
          <p:nvPr/>
        </p:nvSpPr>
        <p:spPr>
          <a:xfrm>
            <a:off x="6504021" y="35805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6500957" y="32362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弧形 106"/>
          <p:cNvSpPr/>
          <p:nvPr/>
        </p:nvSpPr>
        <p:spPr>
          <a:xfrm rot="5400000">
            <a:off x="6587893" y="1028188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>
          <a:xfrm rot="16200000">
            <a:off x="6591452" y="3580469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780968" y="1843730"/>
            <a:ext cx="102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F81BD"/>
                </a:solidFill>
              </a:rPr>
              <a:t> </a:t>
            </a:r>
            <a:r>
              <a:rPr lang="en-US" altLang="zh-CN" b="1" dirty="0">
                <a:solidFill>
                  <a:srgbClr val="4F81BD"/>
                </a:solidFill>
              </a:rPr>
              <a:t>polar ring</a:t>
            </a:r>
            <a:endParaRPr lang="zh-CN" altLang="en-US" b="1" dirty="0">
              <a:solidFill>
                <a:srgbClr val="4F81BD"/>
              </a:solidFill>
            </a:endParaRPr>
          </a:p>
        </p:txBody>
      </p:sp>
      <p:cxnSp>
        <p:nvCxnSpPr>
          <p:cNvPr id="110" name="直接箭头连接符 109"/>
          <p:cNvCxnSpPr>
            <a:stCxn id="59" idx="0"/>
            <a:endCxn id="58" idx="4"/>
          </p:cNvCxnSpPr>
          <p:nvPr/>
        </p:nvCxnSpPr>
        <p:spPr>
          <a:xfrm flipV="1">
            <a:off x="5663930" y="2986530"/>
            <a:ext cx="62874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51" idx="0"/>
            <a:endCxn id="50" idx="4"/>
          </p:cNvCxnSpPr>
          <p:nvPr/>
        </p:nvCxnSpPr>
        <p:spPr>
          <a:xfrm flipV="1">
            <a:off x="6087842" y="2811336"/>
            <a:ext cx="53974" cy="24995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6" idx="0"/>
            <a:endCxn id="19" idx="4"/>
          </p:cNvCxnSpPr>
          <p:nvPr/>
        </p:nvCxnSpPr>
        <p:spPr>
          <a:xfrm flipV="1">
            <a:off x="6543552" y="2986530"/>
            <a:ext cx="7293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6" idx="4"/>
            <a:endCxn id="27" idx="1"/>
          </p:cNvCxnSpPr>
          <p:nvPr/>
        </p:nvCxnSpPr>
        <p:spPr>
          <a:xfrm>
            <a:off x="7036899" y="2811336"/>
            <a:ext cx="16483" cy="24995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34" idx="4"/>
            <a:endCxn id="35" idx="0"/>
          </p:cNvCxnSpPr>
          <p:nvPr/>
        </p:nvCxnSpPr>
        <p:spPr>
          <a:xfrm>
            <a:off x="7485898" y="2986530"/>
            <a:ext cx="26840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42" idx="5"/>
            <a:endCxn id="43" idx="0"/>
          </p:cNvCxnSpPr>
          <p:nvPr/>
        </p:nvCxnSpPr>
        <p:spPr>
          <a:xfrm>
            <a:off x="7845693" y="2798860"/>
            <a:ext cx="66012" cy="26243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6793872" y="1540092"/>
            <a:ext cx="2242" cy="36054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6288456" y="1212176"/>
            <a:ext cx="102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46C0A"/>
                </a:solidFill>
              </a:rPr>
              <a:t>seam</a:t>
            </a:r>
            <a:endParaRPr lang="zh-CN" altLang="en-US" b="1" dirty="0">
              <a:solidFill>
                <a:srgbClr val="E46C0A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063963" y="2647211"/>
            <a:ext cx="114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504D"/>
                </a:solidFill>
              </a:rPr>
              <a:t>orbit direction</a:t>
            </a:r>
            <a:endParaRPr lang="zh-CN" altLang="en-US" b="1" dirty="0">
              <a:solidFill>
                <a:srgbClr val="C0504D"/>
              </a:solidFill>
            </a:endParaRPr>
          </a:p>
        </p:txBody>
      </p:sp>
      <p:cxnSp>
        <p:nvCxnSpPr>
          <p:cNvPr id="119" name="直接连接符 118"/>
          <p:cNvCxnSpPr>
            <a:stCxn id="37" idx="0"/>
            <a:endCxn id="36" idx="4"/>
          </p:cNvCxnSpPr>
          <p:nvPr/>
        </p:nvCxnSpPr>
        <p:spPr>
          <a:xfrm flipV="1">
            <a:off x="7467810" y="3665720"/>
            <a:ext cx="48723" cy="25630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7" idx="1"/>
            <a:endCxn id="29" idx="6"/>
          </p:cNvCxnSpPr>
          <p:nvPr/>
        </p:nvCxnSpPr>
        <p:spPr>
          <a:xfrm flipH="1" flipV="1">
            <a:off x="7092331" y="3776620"/>
            <a:ext cx="345360" cy="15787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7" idx="4"/>
            <a:endCxn id="38" idx="7"/>
          </p:cNvCxnSpPr>
          <p:nvPr/>
        </p:nvCxnSpPr>
        <p:spPr>
          <a:xfrm flipH="1">
            <a:off x="7378896" y="4007211"/>
            <a:ext cx="88914" cy="27403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37" idx="6"/>
            <a:endCxn id="45" idx="2"/>
          </p:cNvCxnSpPr>
          <p:nvPr/>
        </p:nvCxnSpPr>
        <p:spPr>
          <a:xfrm flipV="1">
            <a:off x="7510405" y="3776620"/>
            <a:ext cx="338431" cy="187996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7494804" y="3413057"/>
            <a:ext cx="11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7933C"/>
                </a:solidFill>
              </a:rPr>
              <a:t>ISL</a:t>
            </a:r>
            <a:endParaRPr lang="zh-CN" altLang="en-US" b="1" dirty="0">
              <a:solidFill>
                <a:srgbClr val="7793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949"/>
          <a:stretch>
            <a:fillRect/>
          </a:stretch>
        </p:blipFill>
        <p:spPr>
          <a:xfrm>
            <a:off x="1890270" y="4192449"/>
            <a:ext cx="5363459" cy="2616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242" y="814726"/>
            <a:ext cx="8749501" cy="58506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predict network topology</a:t>
            </a:r>
          </a:p>
          <a:p>
            <a:pPr lvl="2"/>
            <a:endParaRPr lang="en-US" altLang="zh-CN" sz="20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342900" lvl="1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0257" y="1331586"/>
            <a:ext cx="7550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known orbit parameters</a:t>
            </a:r>
          </a:p>
          <a:p>
            <a:pPr marL="1200150" lvl="2" indent="-285750">
              <a:buFont typeface="Calibri" panose="020F0502020204030204" pitchFamily="34" charset="0"/>
              <a:buChar char="‐"/>
            </a:pPr>
            <a:r>
              <a:rPr lang="en-US" altLang="zh-CN" sz="2000" b="1" dirty="0"/>
              <a:t>calculate the position </a:t>
            </a:r>
            <a:r>
              <a:rPr lang="en-US" altLang="zh-CN" sz="2000" dirty="0"/>
              <a:t>of any satellite at any time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49DCF8-543B-4FF1-9B8C-594D0C34BF10}"/>
              </a:ext>
            </a:extLst>
          </p:cNvPr>
          <p:cNvSpPr txBox="1"/>
          <p:nvPr/>
        </p:nvSpPr>
        <p:spPr>
          <a:xfrm>
            <a:off x="259695" y="2027471"/>
            <a:ext cx="80830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342900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fixed adjacencies</a:t>
            </a:r>
          </a:p>
          <a:p>
            <a:pPr marL="971550" lvl="2" indent="-285750" defTabSz="685800">
              <a:spcBef>
                <a:spcPts val="375"/>
              </a:spcBef>
              <a:buFontTx/>
              <a:buChar char="-"/>
            </a:pPr>
            <a:r>
              <a:rPr lang="en-US" altLang="zh-CN" sz="2000" b="1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infer the link state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of any ISL (according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calculated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position &amp; fixed adjacencies)</a:t>
            </a:r>
          </a:p>
          <a:p>
            <a:pPr marL="971550" lvl="2" indent="-285750" defTabSz="685800">
              <a:spcBef>
                <a:spcPts val="375"/>
              </a:spcBef>
              <a:buFontTx/>
              <a:buChar char="-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if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satellite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not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polar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ring,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then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it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all 4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ISLs</a:t>
            </a:r>
          </a:p>
          <a:p>
            <a:pPr marL="971550" lvl="2" indent="-285750" defTabSz="685800">
              <a:spcBef>
                <a:spcPts val="375"/>
              </a:spcBef>
              <a:buFontTx/>
              <a:buChar char="-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if in polar ring, then it has only 2 intra-orbit ISLs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2383D6-942B-45E4-B539-8A7E806CD802}"/>
              </a:ext>
            </a:extLst>
          </p:cNvPr>
          <p:cNvSpPr txBox="1"/>
          <p:nvPr/>
        </p:nvSpPr>
        <p:spPr>
          <a:xfrm>
            <a:off x="160256" y="3746189"/>
            <a:ext cx="8653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calculated </a:t>
            </a:r>
            <a:r>
              <a:rPr lang="en-US" altLang="zh-CN" sz="2400" dirty="0"/>
              <a:t>satellite position + </a:t>
            </a:r>
            <a:r>
              <a:rPr lang="en-US" altLang="zh-CN" sz="2400" b="1" dirty="0"/>
              <a:t>inferred </a:t>
            </a:r>
            <a:r>
              <a:rPr lang="en-US" altLang="zh-CN" sz="2400" dirty="0"/>
              <a:t>LS</a:t>
            </a:r>
            <a:r>
              <a:rPr lang="en-US" altLang="zh-CN" sz="2400" b="1" dirty="0"/>
              <a:t> </a:t>
            </a:r>
            <a:r>
              <a:rPr lang="en-US" altLang="zh-CN" sz="2400" dirty="0"/>
              <a:t>=</a:t>
            </a:r>
            <a:r>
              <a:rPr lang="en-US" altLang="zh-CN" sz="2400" b="1" dirty="0"/>
              <a:t> predicted </a:t>
            </a:r>
            <a:r>
              <a:rPr lang="en-US" altLang="zh-CN" sz="2400" dirty="0"/>
              <a:t>topo!</a:t>
            </a:r>
          </a:p>
          <a:p>
            <a:pPr marL="1200150" lvl="2" indent="-285750">
              <a:buFont typeface="Calibri" panose="020F0502020204030204" pitchFamily="34" charset="0"/>
              <a:buChar char="‐"/>
            </a:pPr>
            <a:r>
              <a:rPr lang="en-US" altLang="zh-CN" sz="2000" dirty="0"/>
              <a:t>not considering accidental link failures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Modifying OSPF to build a prototype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645" y="807848"/>
                <a:ext cx="8640660" cy="5187844"/>
              </a:xfrm>
            </p:spPr>
            <p:txBody>
              <a:bodyPr/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3200" dirty="0"/>
                  <a:t>Local Information</a:t>
                </a:r>
              </a:p>
              <a:p>
                <a:pPr lvl="1">
                  <a:lnSpc>
                    <a:spcPct val="70000"/>
                  </a:lnSpc>
                </a:pPr>
                <a:r>
                  <a:rPr lang="en-US" altLang="zh-CN" sz="2400" dirty="0"/>
                  <a:t>content of local info: </a:t>
                </a:r>
                <a:r>
                  <a:rPr lang="en-US" altLang="zh-CN" sz="2400" b="1" dirty="0"/>
                  <a:t>accidental</a:t>
                </a:r>
                <a:r>
                  <a:rPr lang="en-US" altLang="zh-CN" sz="2400" dirty="0"/>
                  <a:t> failure &amp; recovery of an ISL (“LSA”)</a:t>
                </a:r>
                <a:endParaRPr lang="en-US" altLang="zh-CN" sz="2000" dirty="0"/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may contain load information in the future</a:t>
                </a:r>
              </a:p>
              <a:p>
                <a:pPr lvl="1">
                  <a:lnSpc>
                    <a:spcPct val="70000"/>
                  </a:lnSpc>
                </a:pPr>
                <a:r>
                  <a:rPr lang="en-US" altLang="zh-CN" sz="2400" dirty="0"/>
                  <a:t>how to advertise the local info: flooding procedure</a:t>
                </a:r>
              </a:p>
              <a:p>
                <a:pPr lvl="2">
                  <a:lnSpc>
                    <a:spcPct val="70000"/>
                  </a:lnSpc>
                </a:pPr>
                <a:r>
                  <a:rPr lang="en-US" altLang="zh-CN" sz="2000" dirty="0"/>
                  <a:t>a satellite floods LSAs of its directly connected ISL in an event-driven  pattern</a:t>
                </a:r>
              </a:p>
              <a:p>
                <a:pPr lvl="1">
                  <a:lnSpc>
                    <a:spcPct val="70000"/>
                  </a:lnSpc>
                </a:pPr>
                <a:r>
                  <a:rPr lang="en-US" altLang="zh-CN" sz="2400" dirty="0"/>
                  <a:t>range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flooding: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hops (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a parameter)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45" y="807848"/>
                <a:ext cx="8640660" cy="5187844"/>
              </a:xfrm>
              <a:blipFill>
                <a:blip r:embed="rId3"/>
                <a:stretch>
                  <a:fillRect l="-1623" t="-3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4674" y="649710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353103" y="3261150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1639" y="3261150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0857" y="3261150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53977" y="38372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17801" y="41966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15828" y="35065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30638" y="52173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70022" y="55640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55213" y="5937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67899" y="33511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50317" y="36863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03855" y="40214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20338" y="43565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23985" y="46938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16692" y="50293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82557" y="53661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729604" y="575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999471" y="35065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158329" y="38372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52854" y="41966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279694" y="45315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283489" y="48758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34766" y="52173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15733" y="55640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866580" y="5937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2066" y="33511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403689" y="36863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82530" y="40214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678661" y="43565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698938" y="46938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658387" y="50293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38330" y="53661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277361" y="575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267913" y="33511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2180" y="36863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08772" y="40214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54798" y="43565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39334" y="46938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66688" y="50293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39989" y="53661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12230" y="575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74052" y="35065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0963" y="38372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3760" y="41966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30886" y="45315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45036" y="48758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30227" y="52173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93170" y="55640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92207" y="5937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stCxn id="17" idx="6"/>
            <a:endCxn id="25" idx="2"/>
          </p:cNvCxnSpPr>
          <p:nvPr/>
        </p:nvCxnSpPr>
        <p:spPr>
          <a:xfrm>
            <a:off x="1905528" y="4399188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连接符 54"/>
          <p:cNvCxnSpPr>
            <a:stCxn id="9" idx="6"/>
            <a:endCxn id="16" idx="2"/>
          </p:cNvCxnSpPr>
          <p:nvPr/>
        </p:nvCxnSpPr>
        <p:spPr>
          <a:xfrm flipV="1">
            <a:off x="1402991" y="4064041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>
            <a:stCxn id="16" idx="6"/>
            <a:endCxn id="24" idx="2"/>
          </p:cNvCxnSpPr>
          <p:nvPr/>
        </p:nvCxnSpPr>
        <p:spPr>
          <a:xfrm>
            <a:off x="1889046" y="4064041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/>
          <p:cNvCxnSpPr>
            <a:stCxn id="24" idx="6"/>
            <a:endCxn id="32" idx="3"/>
          </p:cNvCxnSpPr>
          <p:nvPr/>
        </p:nvCxnSpPr>
        <p:spPr>
          <a:xfrm flipV="1">
            <a:off x="2338045" y="4094162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>
            <a:stCxn id="40" idx="6"/>
            <a:endCxn id="9" idx="2"/>
          </p:cNvCxnSpPr>
          <p:nvPr/>
        </p:nvCxnSpPr>
        <p:spPr>
          <a:xfrm>
            <a:off x="993963" y="4064041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/>
          <p:cNvCxnSpPr>
            <a:stCxn id="48" idx="7"/>
            <a:endCxn id="40" idx="1"/>
          </p:cNvCxnSpPr>
          <p:nvPr/>
        </p:nvCxnSpPr>
        <p:spPr>
          <a:xfrm flipV="1">
            <a:off x="566474" y="4033921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连接符 59"/>
          <p:cNvCxnSpPr>
            <a:stCxn id="15" idx="6"/>
            <a:endCxn id="23" idx="2"/>
          </p:cNvCxnSpPr>
          <p:nvPr/>
        </p:nvCxnSpPr>
        <p:spPr>
          <a:xfrm>
            <a:off x="1835509" y="3728896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/>
          <p:cNvCxnSpPr>
            <a:stCxn id="23" idx="6"/>
            <a:endCxn id="31" idx="3"/>
          </p:cNvCxnSpPr>
          <p:nvPr/>
        </p:nvCxnSpPr>
        <p:spPr>
          <a:xfrm flipV="1">
            <a:off x="2243519" y="3759015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439169" y="3728895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连接符 62"/>
          <p:cNvCxnSpPr>
            <a:stCxn id="8" idx="2"/>
            <a:endCxn id="39" idx="6"/>
          </p:cNvCxnSpPr>
          <p:nvPr/>
        </p:nvCxnSpPr>
        <p:spPr>
          <a:xfrm flipH="1" flipV="1">
            <a:off x="1117371" y="3728896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/>
          <p:cNvCxnSpPr>
            <a:stCxn id="39" idx="2"/>
            <a:endCxn id="47" idx="6"/>
          </p:cNvCxnSpPr>
          <p:nvPr/>
        </p:nvCxnSpPr>
        <p:spPr>
          <a:xfrm flipH="1">
            <a:off x="706153" y="3728896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>
            <a:stCxn id="10" idx="6"/>
            <a:endCxn id="14" idx="3"/>
          </p:cNvCxnSpPr>
          <p:nvPr/>
        </p:nvCxnSpPr>
        <p:spPr>
          <a:xfrm flipV="1">
            <a:off x="1501019" y="3423869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椭圆 65"/>
          <p:cNvSpPr/>
          <p:nvPr/>
        </p:nvSpPr>
        <p:spPr>
          <a:xfrm>
            <a:off x="179109" y="3261150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14" idx="6"/>
            <a:endCxn id="22" idx="2"/>
          </p:cNvCxnSpPr>
          <p:nvPr/>
        </p:nvCxnSpPr>
        <p:spPr>
          <a:xfrm>
            <a:off x="1753089" y="3393750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>
            <a:stCxn id="30" idx="4"/>
            <a:endCxn id="22" idx="7"/>
          </p:cNvCxnSpPr>
          <p:nvPr/>
        </p:nvCxnSpPr>
        <p:spPr>
          <a:xfrm flipH="1">
            <a:off x="2072186" y="3436345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>
            <a:stCxn id="38" idx="5"/>
            <a:endCxn id="10" idx="1"/>
          </p:cNvCxnSpPr>
          <p:nvPr/>
        </p:nvCxnSpPr>
        <p:spPr>
          <a:xfrm>
            <a:off x="1340628" y="3423869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>
            <a:stCxn id="46" idx="6"/>
            <a:endCxn id="38" idx="2"/>
          </p:cNvCxnSpPr>
          <p:nvPr/>
        </p:nvCxnSpPr>
        <p:spPr>
          <a:xfrm flipV="1">
            <a:off x="959242" y="3393750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>
            <a:stCxn id="312" idx="6"/>
            <a:endCxn id="17" idx="2"/>
          </p:cNvCxnSpPr>
          <p:nvPr/>
        </p:nvCxnSpPr>
        <p:spPr>
          <a:xfrm flipV="1">
            <a:off x="1395698" y="4399188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>
            <a:stCxn id="41" idx="6"/>
            <a:endCxn id="312" idx="2"/>
          </p:cNvCxnSpPr>
          <p:nvPr/>
        </p:nvCxnSpPr>
        <p:spPr>
          <a:xfrm>
            <a:off x="939989" y="4399188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>
            <a:stCxn id="49" idx="6"/>
            <a:endCxn id="41" idx="2"/>
          </p:cNvCxnSpPr>
          <p:nvPr/>
        </p:nvCxnSpPr>
        <p:spPr>
          <a:xfrm flipV="1">
            <a:off x="516078" y="4399188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>
            <a:stCxn id="25" idx="6"/>
            <a:endCxn id="33" idx="2"/>
          </p:cNvCxnSpPr>
          <p:nvPr/>
        </p:nvCxnSpPr>
        <p:spPr>
          <a:xfrm flipV="1">
            <a:off x="2364886" y="4399188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>
            <a:stCxn id="50" idx="6"/>
            <a:endCxn id="42" idx="2"/>
          </p:cNvCxnSpPr>
          <p:nvPr/>
        </p:nvCxnSpPr>
        <p:spPr>
          <a:xfrm flipV="1">
            <a:off x="530227" y="4736411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接连接符 75"/>
          <p:cNvCxnSpPr>
            <a:stCxn id="42" idx="6"/>
            <a:endCxn id="98" idx="2"/>
          </p:cNvCxnSpPr>
          <p:nvPr/>
        </p:nvCxnSpPr>
        <p:spPr>
          <a:xfrm>
            <a:off x="924525" y="4736411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接连接符 76"/>
          <p:cNvCxnSpPr>
            <a:stCxn id="98" idx="6"/>
            <a:endCxn id="18" idx="2"/>
          </p:cNvCxnSpPr>
          <p:nvPr/>
        </p:nvCxnSpPr>
        <p:spPr>
          <a:xfrm flipV="1">
            <a:off x="1398763" y="4736411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接连接符 77"/>
          <p:cNvCxnSpPr>
            <a:stCxn id="18" idx="6"/>
            <a:endCxn id="26" idx="2"/>
          </p:cNvCxnSpPr>
          <p:nvPr/>
        </p:nvCxnSpPr>
        <p:spPr>
          <a:xfrm>
            <a:off x="1909176" y="4736411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连接符 78"/>
          <p:cNvCxnSpPr>
            <a:stCxn id="26" idx="6"/>
            <a:endCxn id="34" idx="2"/>
          </p:cNvCxnSpPr>
          <p:nvPr/>
        </p:nvCxnSpPr>
        <p:spPr>
          <a:xfrm flipV="1">
            <a:off x="2368680" y="4736411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/>
          <p:cNvCxnSpPr>
            <a:stCxn id="19" idx="6"/>
            <a:endCxn id="27" idx="1"/>
          </p:cNvCxnSpPr>
          <p:nvPr/>
        </p:nvCxnSpPr>
        <p:spPr>
          <a:xfrm>
            <a:off x="1901883" y="5071922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连接符 80"/>
          <p:cNvCxnSpPr>
            <a:stCxn id="27" idx="6"/>
            <a:endCxn id="35" idx="2"/>
          </p:cNvCxnSpPr>
          <p:nvPr/>
        </p:nvCxnSpPr>
        <p:spPr>
          <a:xfrm flipV="1">
            <a:off x="2319957" y="5071922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接连接符 81"/>
          <p:cNvCxnSpPr>
            <a:stCxn id="11" idx="6"/>
            <a:endCxn id="19" idx="2"/>
          </p:cNvCxnSpPr>
          <p:nvPr/>
        </p:nvCxnSpPr>
        <p:spPr>
          <a:xfrm flipV="1">
            <a:off x="1415828" y="5071922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>
            <a:stCxn id="43" idx="6"/>
            <a:endCxn id="11" idx="2"/>
          </p:cNvCxnSpPr>
          <p:nvPr/>
        </p:nvCxnSpPr>
        <p:spPr>
          <a:xfrm>
            <a:off x="951878" y="5071922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/>
          <p:cNvCxnSpPr>
            <a:stCxn id="51" idx="6"/>
            <a:endCxn id="43" idx="2"/>
          </p:cNvCxnSpPr>
          <p:nvPr/>
        </p:nvCxnSpPr>
        <p:spPr>
          <a:xfrm flipV="1">
            <a:off x="615417" y="5071922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>
            <a:stCxn id="44" idx="6"/>
            <a:endCxn id="12" idx="2"/>
          </p:cNvCxnSpPr>
          <p:nvPr/>
        </p:nvCxnSpPr>
        <p:spPr>
          <a:xfrm>
            <a:off x="1025179" y="5408781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/>
          <p:cNvCxnSpPr>
            <a:stCxn id="12" idx="6"/>
            <a:endCxn id="20" idx="3"/>
          </p:cNvCxnSpPr>
          <p:nvPr/>
        </p:nvCxnSpPr>
        <p:spPr>
          <a:xfrm flipV="1">
            <a:off x="1455213" y="5438901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>
            <a:stCxn id="20" idx="6"/>
            <a:endCxn id="28" idx="1"/>
          </p:cNvCxnSpPr>
          <p:nvPr/>
        </p:nvCxnSpPr>
        <p:spPr>
          <a:xfrm>
            <a:off x="1867747" y="5408781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/>
          <p:cNvCxnSpPr>
            <a:stCxn id="28" idx="6"/>
            <a:endCxn id="36" idx="2"/>
          </p:cNvCxnSpPr>
          <p:nvPr/>
        </p:nvCxnSpPr>
        <p:spPr>
          <a:xfrm flipV="1">
            <a:off x="2200924" y="5408781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>
            <a:stCxn id="52" idx="7"/>
            <a:endCxn id="44" idx="3"/>
          </p:cNvCxnSpPr>
          <p:nvPr/>
        </p:nvCxnSpPr>
        <p:spPr>
          <a:xfrm flipV="1">
            <a:off x="765885" y="5438901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>
            <a:stCxn id="13" idx="7"/>
            <a:endCxn id="21" idx="3"/>
          </p:cNvCxnSpPr>
          <p:nvPr/>
        </p:nvCxnSpPr>
        <p:spPr>
          <a:xfrm flipV="1">
            <a:off x="1527928" y="5824008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>
            <a:stCxn id="21" idx="5"/>
            <a:endCxn id="29" idx="1"/>
          </p:cNvCxnSpPr>
          <p:nvPr/>
        </p:nvCxnSpPr>
        <p:spPr>
          <a:xfrm>
            <a:off x="1802319" y="5824008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>
            <a:stCxn id="29" idx="6"/>
            <a:endCxn id="37" idx="2"/>
          </p:cNvCxnSpPr>
          <p:nvPr/>
        </p:nvCxnSpPr>
        <p:spPr>
          <a:xfrm flipV="1">
            <a:off x="1951771" y="5793889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>
            <a:stCxn id="45" idx="6"/>
            <a:endCxn id="13" idx="2"/>
          </p:cNvCxnSpPr>
          <p:nvPr/>
        </p:nvCxnSpPr>
        <p:spPr>
          <a:xfrm>
            <a:off x="1197421" y="5793889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>
            <a:stCxn id="45" idx="4"/>
            <a:endCxn id="53" idx="0"/>
          </p:cNvCxnSpPr>
          <p:nvPr/>
        </p:nvCxnSpPr>
        <p:spPr>
          <a:xfrm flipH="1">
            <a:off x="1134802" y="5836484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箭头连接符 94"/>
          <p:cNvCxnSpPr>
            <a:stCxn id="312" idx="2"/>
            <a:endCxn id="41" idx="6"/>
          </p:cNvCxnSpPr>
          <p:nvPr/>
        </p:nvCxnSpPr>
        <p:spPr>
          <a:xfrm flipH="1" flipV="1">
            <a:off x="939988" y="4399188"/>
            <a:ext cx="370520" cy="17497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312" idx="0"/>
            <a:endCxn id="9" idx="4"/>
          </p:cNvCxnSpPr>
          <p:nvPr/>
        </p:nvCxnSpPr>
        <p:spPr>
          <a:xfrm flipV="1">
            <a:off x="1353103" y="4281830"/>
            <a:ext cx="7293" cy="24973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98" idx="0"/>
          </p:cNvCxnSpPr>
          <p:nvPr/>
        </p:nvCxnSpPr>
        <p:spPr>
          <a:xfrm>
            <a:off x="1352812" y="4618548"/>
            <a:ext cx="3355" cy="25728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1313572" y="48758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乘号 98"/>
          <p:cNvSpPr/>
          <p:nvPr/>
        </p:nvSpPr>
        <p:spPr>
          <a:xfrm>
            <a:off x="1453171" y="4417825"/>
            <a:ext cx="200723" cy="20072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385418" y="3261150"/>
            <a:ext cx="513467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913963" y="3261150"/>
            <a:ext cx="1451709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503190" y="3261150"/>
            <a:ext cx="2273256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386292" y="38371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350116" y="419662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448141" y="350657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362953" y="52172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402337" y="556401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487525" y="593723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4700207" y="335115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4782624" y="368629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836161" y="402143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852643" y="435657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56290" y="469378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848997" y="502929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814863" y="536614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761911" y="57512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031772" y="350657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5190627" y="38371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5285151" y="419662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5311991" y="453154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5315785" y="487579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5267063" y="52172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148033" y="556401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898885" y="593723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74367" y="335115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5435983" y="368629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614820" y="402143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5710949" y="435657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731226" y="469378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5690675" y="502929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570621" y="536614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309657" y="57512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300229" y="335115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064501" y="368629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941096" y="402143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887123" y="435657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871659" y="469378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899012" y="502929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972312" y="536614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144549" y="575124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3906376" y="350657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653292" y="38371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3526091" y="419662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3463219" y="453154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3477368" y="487579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3562558" y="52172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725497" y="556401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124527" y="593723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/>
          <p:cNvCxnSpPr>
            <a:stCxn id="112" idx="6"/>
            <a:endCxn id="120" idx="2"/>
          </p:cNvCxnSpPr>
          <p:nvPr/>
        </p:nvCxnSpPr>
        <p:spPr>
          <a:xfrm>
            <a:off x="4937832" y="4399165"/>
            <a:ext cx="37415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>
            <a:stCxn id="104" idx="6"/>
            <a:endCxn id="111" idx="2"/>
          </p:cNvCxnSpPr>
          <p:nvPr/>
        </p:nvCxnSpPr>
        <p:spPr>
          <a:xfrm flipV="1">
            <a:off x="4435305" y="4064025"/>
            <a:ext cx="40085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>
            <a:stCxn id="111" idx="6"/>
            <a:endCxn id="119" idx="2"/>
          </p:cNvCxnSpPr>
          <p:nvPr/>
        </p:nvCxnSpPr>
        <p:spPr>
          <a:xfrm>
            <a:off x="4921350" y="4064025"/>
            <a:ext cx="363800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>
            <a:stCxn id="119" idx="6"/>
            <a:endCxn id="127" idx="3"/>
          </p:cNvCxnSpPr>
          <p:nvPr/>
        </p:nvCxnSpPr>
        <p:spPr>
          <a:xfrm flipV="1">
            <a:off x="5370340" y="4094145"/>
            <a:ext cx="256956" cy="1450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接连接符 152"/>
          <p:cNvCxnSpPr>
            <a:stCxn id="135" idx="6"/>
            <a:endCxn id="104" idx="2"/>
          </p:cNvCxnSpPr>
          <p:nvPr/>
        </p:nvCxnSpPr>
        <p:spPr>
          <a:xfrm>
            <a:off x="4026284" y="4064025"/>
            <a:ext cx="323831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/>
          <p:cNvCxnSpPr>
            <a:stCxn id="143" idx="7"/>
            <a:endCxn id="135" idx="1"/>
          </p:cNvCxnSpPr>
          <p:nvPr/>
        </p:nvCxnSpPr>
        <p:spPr>
          <a:xfrm flipV="1">
            <a:off x="3598804" y="4033906"/>
            <a:ext cx="35476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接连接符 154"/>
          <p:cNvCxnSpPr>
            <a:stCxn id="110" idx="6"/>
            <a:endCxn id="118" idx="2"/>
          </p:cNvCxnSpPr>
          <p:nvPr/>
        </p:nvCxnSpPr>
        <p:spPr>
          <a:xfrm>
            <a:off x="4867814" y="3728887"/>
            <a:ext cx="322814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接连接符 155"/>
          <p:cNvCxnSpPr>
            <a:stCxn id="118" idx="6"/>
            <a:endCxn id="126" idx="3"/>
          </p:cNvCxnSpPr>
          <p:nvPr/>
        </p:nvCxnSpPr>
        <p:spPr>
          <a:xfrm flipV="1">
            <a:off x="5275816" y="3759005"/>
            <a:ext cx="172642" cy="12078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4471482" y="3728886"/>
            <a:ext cx="311143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接连接符 157"/>
          <p:cNvCxnSpPr>
            <a:stCxn id="103" idx="2"/>
            <a:endCxn id="134" idx="6"/>
          </p:cNvCxnSpPr>
          <p:nvPr/>
        </p:nvCxnSpPr>
        <p:spPr>
          <a:xfrm flipH="1" flipV="1">
            <a:off x="4149690" y="3728887"/>
            <a:ext cx="236602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接连接符 158"/>
          <p:cNvCxnSpPr>
            <a:stCxn id="134" idx="2"/>
            <a:endCxn id="142" idx="6"/>
          </p:cNvCxnSpPr>
          <p:nvPr/>
        </p:nvCxnSpPr>
        <p:spPr>
          <a:xfrm flipH="1">
            <a:off x="3738480" y="3728887"/>
            <a:ext cx="326021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接连接符 159"/>
          <p:cNvCxnSpPr>
            <a:stCxn id="105" idx="6"/>
            <a:endCxn id="109" idx="3"/>
          </p:cNvCxnSpPr>
          <p:nvPr/>
        </p:nvCxnSpPr>
        <p:spPr>
          <a:xfrm flipV="1">
            <a:off x="4533331" y="3423865"/>
            <a:ext cx="179352" cy="12530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椭圆 160"/>
          <p:cNvSpPr/>
          <p:nvPr/>
        </p:nvSpPr>
        <p:spPr>
          <a:xfrm>
            <a:off x="3211447" y="3261150"/>
            <a:ext cx="2856741" cy="28567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stCxn id="109" idx="6"/>
            <a:endCxn id="117" idx="2"/>
          </p:cNvCxnSpPr>
          <p:nvPr/>
        </p:nvCxnSpPr>
        <p:spPr>
          <a:xfrm>
            <a:off x="4785396" y="3393747"/>
            <a:ext cx="246377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接连接符 162"/>
          <p:cNvCxnSpPr>
            <a:stCxn id="125" idx="4"/>
            <a:endCxn id="117" idx="7"/>
          </p:cNvCxnSpPr>
          <p:nvPr/>
        </p:nvCxnSpPr>
        <p:spPr>
          <a:xfrm flipH="1">
            <a:off x="5104486" y="3436341"/>
            <a:ext cx="12476" cy="8271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接连接符 163"/>
          <p:cNvCxnSpPr>
            <a:stCxn id="133" idx="5"/>
            <a:endCxn id="105" idx="1"/>
          </p:cNvCxnSpPr>
          <p:nvPr/>
        </p:nvCxnSpPr>
        <p:spPr>
          <a:xfrm>
            <a:off x="4372943" y="3423865"/>
            <a:ext cx="87674" cy="951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接连接符 164"/>
          <p:cNvCxnSpPr>
            <a:stCxn id="141" idx="6"/>
            <a:endCxn id="133" idx="2"/>
          </p:cNvCxnSpPr>
          <p:nvPr/>
        </p:nvCxnSpPr>
        <p:spPr>
          <a:xfrm flipV="1">
            <a:off x="3991565" y="3393747"/>
            <a:ext cx="308664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接连接符 165"/>
          <p:cNvCxnSpPr>
            <a:stCxn id="313" idx="6"/>
            <a:endCxn id="112" idx="2"/>
          </p:cNvCxnSpPr>
          <p:nvPr/>
        </p:nvCxnSpPr>
        <p:spPr>
          <a:xfrm flipV="1">
            <a:off x="4428012" y="4399165"/>
            <a:ext cx="424631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接连接符 166"/>
          <p:cNvCxnSpPr>
            <a:stCxn id="136" idx="6"/>
            <a:endCxn id="313" idx="2"/>
          </p:cNvCxnSpPr>
          <p:nvPr/>
        </p:nvCxnSpPr>
        <p:spPr>
          <a:xfrm>
            <a:off x="3972312" y="4399165"/>
            <a:ext cx="370512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接连接符 167"/>
          <p:cNvCxnSpPr>
            <a:stCxn id="144" idx="6"/>
            <a:endCxn id="136" idx="2"/>
          </p:cNvCxnSpPr>
          <p:nvPr/>
        </p:nvCxnSpPr>
        <p:spPr>
          <a:xfrm flipV="1">
            <a:off x="3548409" y="4399165"/>
            <a:ext cx="338714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接连接符 168"/>
          <p:cNvCxnSpPr>
            <a:stCxn id="120" idx="6"/>
            <a:endCxn id="128" idx="2"/>
          </p:cNvCxnSpPr>
          <p:nvPr/>
        </p:nvCxnSpPr>
        <p:spPr>
          <a:xfrm flipV="1">
            <a:off x="5397180" y="4399165"/>
            <a:ext cx="31376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接连接符 169"/>
          <p:cNvCxnSpPr>
            <a:stCxn id="145" idx="6"/>
            <a:endCxn id="137" idx="2"/>
          </p:cNvCxnSpPr>
          <p:nvPr/>
        </p:nvCxnSpPr>
        <p:spPr>
          <a:xfrm flipV="1">
            <a:off x="3562558" y="4736382"/>
            <a:ext cx="309101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直接连接符 170"/>
          <p:cNvCxnSpPr>
            <a:stCxn id="137" idx="6"/>
            <a:endCxn id="203" idx="2"/>
          </p:cNvCxnSpPr>
          <p:nvPr/>
        </p:nvCxnSpPr>
        <p:spPr>
          <a:xfrm>
            <a:off x="3956849" y="4736382"/>
            <a:ext cx="389039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直接连接符 171"/>
          <p:cNvCxnSpPr>
            <a:stCxn id="203" idx="6"/>
            <a:endCxn id="113" idx="2"/>
          </p:cNvCxnSpPr>
          <p:nvPr/>
        </p:nvCxnSpPr>
        <p:spPr>
          <a:xfrm flipV="1">
            <a:off x="4431076" y="4736382"/>
            <a:ext cx="425214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直接连接符 172"/>
          <p:cNvCxnSpPr>
            <a:stCxn id="113" idx="6"/>
            <a:endCxn id="121" idx="2"/>
          </p:cNvCxnSpPr>
          <p:nvPr/>
        </p:nvCxnSpPr>
        <p:spPr>
          <a:xfrm>
            <a:off x="4941480" y="4736382"/>
            <a:ext cx="374305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接连接符 173"/>
          <p:cNvCxnSpPr>
            <a:stCxn id="121" idx="6"/>
            <a:endCxn id="129" idx="2"/>
          </p:cNvCxnSpPr>
          <p:nvPr/>
        </p:nvCxnSpPr>
        <p:spPr>
          <a:xfrm flipV="1">
            <a:off x="5400974" y="4736382"/>
            <a:ext cx="330252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直接连接符 174"/>
          <p:cNvCxnSpPr>
            <a:stCxn id="114" idx="6"/>
            <a:endCxn id="122" idx="1"/>
          </p:cNvCxnSpPr>
          <p:nvPr/>
        </p:nvCxnSpPr>
        <p:spPr>
          <a:xfrm>
            <a:off x="4934187" y="5071885"/>
            <a:ext cx="345352" cy="1578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直接连接符 175"/>
          <p:cNvCxnSpPr>
            <a:stCxn id="122" idx="6"/>
            <a:endCxn id="130" idx="2"/>
          </p:cNvCxnSpPr>
          <p:nvPr/>
        </p:nvCxnSpPr>
        <p:spPr>
          <a:xfrm flipV="1">
            <a:off x="5352253" y="5071885"/>
            <a:ext cx="338422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直接连接符 176"/>
          <p:cNvCxnSpPr>
            <a:stCxn id="106" idx="6"/>
            <a:endCxn id="114" idx="2"/>
          </p:cNvCxnSpPr>
          <p:nvPr/>
        </p:nvCxnSpPr>
        <p:spPr>
          <a:xfrm flipV="1">
            <a:off x="4448141" y="5071885"/>
            <a:ext cx="40085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直接连接符 177"/>
          <p:cNvCxnSpPr>
            <a:stCxn id="138" idx="6"/>
            <a:endCxn id="106" idx="2"/>
          </p:cNvCxnSpPr>
          <p:nvPr/>
        </p:nvCxnSpPr>
        <p:spPr>
          <a:xfrm>
            <a:off x="3984201" y="5071885"/>
            <a:ext cx="378751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直接连接符 178"/>
          <p:cNvCxnSpPr>
            <a:stCxn id="146" idx="6"/>
            <a:endCxn id="138" idx="2"/>
          </p:cNvCxnSpPr>
          <p:nvPr/>
        </p:nvCxnSpPr>
        <p:spPr>
          <a:xfrm flipV="1">
            <a:off x="3647747" y="5071885"/>
            <a:ext cx="25126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接连接符 179"/>
          <p:cNvCxnSpPr>
            <a:stCxn id="139" idx="6"/>
            <a:endCxn id="107" idx="2"/>
          </p:cNvCxnSpPr>
          <p:nvPr/>
        </p:nvCxnSpPr>
        <p:spPr>
          <a:xfrm>
            <a:off x="4057500" y="5408739"/>
            <a:ext cx="344835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直接连接符 180"/>
          <p:cNvCxnSpPr>
            <a:stCxn id="107" idx="6"/>
            <a:endCxn id="115" idx="3"/>
          </p:cNvCxnSpPr>
          <p:nvPr/>
        </p:nvCxnSpPr>
        <p:spPr>
          <a:xfrm flipV="1">
            <a:off x="4487525" y="5438857"/>
            <a:ext cx="339813" cy="16775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直接连接符 181"/>
          <p:cNvCxnSpPr>
            <a:stCxn id="115" idx="6"/>
            <a:endCxn id="123" idx="1"/>
          </p:cNvCxnSpPr>
          <p:nvPr/>
        </p:nvCxnSpPr>
        <p:spPr>
          <a:xfrm>
            <a:off x="4900052" y="5408739"/>
            <a:ext cx="260456" cy="16775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直接连接符 182"/>
          <p:cNvCxnSpPr>
            <a:stCxn id="123" idx="6"/>
            <a:endCxn id="131" idx="2"/>
          </p:cNvCxnSpPr>
          <p:nvPr/>
        </p:nvCxnSpPr>
        <p:spPr>
          <a:xfrm flipV="1">
            <a:off x="5233221" y="5408739"/>
            <a:ext cx="337399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直接连接符 183"/>
          <p:cNvCxnSpPr>
            <a:stCxn id="147" idx="7"/>
            <a:endCxn id="139" idx="3"/>
          </p:cNvCxnSpPr>
          <p:nvPr/>
        </p:nvCxnSpPr>
        <p:spPr>
          <a:xfrm flipV="1">
            <a:off x="3798211" y="5438857"/>
            <a:ext cx="186576" cy="13763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直接连接符 184"/>
          <p:cNvCxnSpPr>
            <a:stCxn id="108" idx="7"/>
            <a:endCxn id="116" idx="3"/>
          </p:cNvCxnSpPr>
          <p:nvPr/>
        </p:nvCxnSpPr>
        <p:spPr>
          <a:xfrm flipV="1">
            <a:off x="4560239" y="5823957"/>
            <a:ext cx="214148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直接连接符 185"/>
          <p:cNvCxnSpPr>
            <a:stCxn id="116" idx="5"/>
            <a:endCxn id="124" idx="1"/>
          </p:cNvCxnSpPr>
          <p:nvPr/>
        </p:nvCxnSpPr>
        <p:spPr>
          <a:xfrm>
            <a:off x="4834624" y="5823957"/>
            <a:ext cx="76735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直接连接符 186"/>
          <p:cNvCxnSpPr>
            <a:stCxn id="124" idx="6"/>
            <a:endCxn id="132" idx="2"/>
          </p:cNvCxnSpPr>
          <p:nvPr/>
        </p:nvCxnSpPr>
        <p:spPr>
          <a:xfrm flipV="1">
            <a:off x="4984074" y="5793838"/>
            <a:ext cx="325584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直接连接符 187"/>
          <p:cNvCxnSpPr>
            <a:stCxn id="140" idx="6"/>
            <a:endCxn id="108" idx="2"/>
          </p:cNvCxnSpPr>
          <p:nvPr/>
        </p:nvCxnSpPr>
        <p:spPr>
          <a:xfrm>
            <a:off x="4229739" y="5793838"/>
            <a:ext cx="257787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直接连接符 188"/>
          <p:cNvCxnSpPr>
            <a:stCxn id="140" idx="4"/>
            <a:endCxn id="148" idx="0"/>
          </p:cNvCxnSpPr>
          <p:nvPr/>
        </p:nvCxnSpPr>
        <p:spPr>
          <a:xfrm flipH="1">
            <a:off x="4167121" y="5836432"/>
            <a:ext cx="20023" cy="1007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直接箭头连接符 189"/>
          <p:cNvCxnSpPr/>
          <p:nvPr/>
        </p:nvCxnSpPr>
        <p:spPr>
          <a:xfrm flipH="1" flipV="1">
            <a:off x="4385418" y="4616730"/>
            <a:ext cx="3064" cy="259067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203" idx="4"/>
            <a:endCxn id="106" idx="0"/>
          </p:cNvCxnSpPr>
          <p:nvPr/>
        </p:nvCxnSpPr>
        <p:spPr>
          <a:xfrm>
            <a:off x="4388482" y="4960986"/>
            <a:ext cx="17065" cy="256295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203" idx="6"/>
            <a:endCxn id="113" idx="2"/>
          </p:cNvCxnSpPr>
          <p:nvPr/>
        </p:nvCxnSpPr>
        <p:spPr>
          <a:xfrm flipV="1">
            <a:off x="4431076" y="4736382"/>
            <a:ext cx="425214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203" idx="2"/>
            <a:endCxn id="137" idx="6"/>
          </p:cNvCxnSpPr>
          <p:nvPr/>
        </p:nvCxnSpPr>
        <p:spPr>
          <a:xfrm flipH="1" flipV="1">
            <a:off x="3956849" y="4736382"/>
            <a:ext cx="389039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06" idx="6"/>
            <a:endCxn id="114" idx="2"/>
          </p:cNvCxnSpPr>
          <p:nvPr/>
        </p:nvCxnSpPr>
        <p:spPr>
          <a:xfrm flipV="1">
            <a:off x="4448141" y="5071885"/>
            <a:ext cx="400856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313" idx="2"/>
            <a:endCxn id="136" idx="6"/>
          </p:cNvCxnSpPr>
          <p:nvPr/>
        </p:nvCxnSpPr>
        <p:spPr>
          <a:xfrm flipH="1" flipV="1">
            <a:off x="3972312" y="4399165"/>
            <a:ext cx="370512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313" idx="0"/>
            <a:endCxn id="104" idx="4"/>
          </p:cNvCxnSpPr>
          <p:nvPr/>
        </p:nvCxnSpPr>
        <p:spPr>
          <a:xfrm flipV="1">
            <a:off x="4385418" y="4281810"/>
            <a:ext cx="7293" cy="24973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13" idx="6"/>
            <a:endCxn id="121" idx="2"/>
          </p:cNvCxnSpPr>
          <p:nvPr/>
        </p:nvCxnSpPr>
        <p:spPr>
          <a:xfrm>
            <a:off x="4941480" y="4736382"/>
            <a:ext cx="374305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13" idx="0"/>
            <a:endCxn id="112" idx="4"/>
          </p:cNvCxnSpPr>
          <p:nvPr/>
        </p:nvCxnSpPr>
        <p:spPr>
          <a:xfrm flipH="1" flipV="1">
            <a:off x="4895238" y="4441759"/>
            <a:ext cx="3648" cy="252028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13" idx="4"/>
            <a:endCxn id="114" idx="0"/>
          </p:cNvCxnSpPr>
          <p:nvPr/>
        </p:nvCxnSpPr>
        <p:spPr>
          <a:xfrm flipH="1">
            <a:off x="4891592" y="4778976"/>
            <a:ext cx="7293" cy="25031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07" idx="0"/>
          </p:cNvCxnSpPr>
          <p:nvPr/>
        </p:nvCxnSpPr>
        <p:spPr>
          <a:xfrm>
            <a:off x="4412766" y="5302470"/>
            <a:ext cx="32165" cy="261549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06" idx="2"/>
            <a:endCxn id="138" idx="6"/>
          </p:cNvCxnSpPr>
          <p:nvPr/>
        </p:nvCxnSpPr>
        <p:spPr>
          <a:xfrm flipH="1" flipV="1">
            <a:off x="3984201" y="5071885"/>
            <a:ext cx="378751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313" idx="6"/>
            <a:endCxn id="112" idx="2"/>
          </p:cNvCxnSpPr>
          <p:nvPr/>
        </p:nvCxnSpPr>
        <p:spPr>
          <a:xfrm flipV="1">
            <a:off x="4428012" y="4399165"/>
            <a:ext cx="424631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4345888" y="4875797"/>
            <a:ext cx="85189" cy="8518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4" name="直接箭头连接符 203"/>
          <p:cNvCxnSpPr>
            <a:stCxn id="137" idx="2"/>
            <a:endCxn id="145" idx="6"/>
          </p:cNvCxnSpPr>
          <p:nvPr/>
        </p:nvCxnSpPr>
        <p:spPr>
          <a:xfrm flipH="1">
            <a:off x="3562558" y="4736382"/>
            <a:ext cx="309101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138" idx="0"/>
          </p:cNvCxnSpPr>
          <p:nvPr/>
        </p:nvCxnSpPr>
        <p:spPr>
          <a:xfrm>
            <a:off x="3913050" y="4777627"/>
            <a:ext cx="28557" cy="25166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37" idx="0"/>
          </p:cNvCxnSpPr>
          <p:nvPr/>
        </p:nvCxnSpPr>
        <p:spPr>
          <a:xfrm flipV="1">
            <a:off x="3914254" y="4444457"/>
            <a:ext cx="12545" cy="24933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/>
              <p:cNvSpPr txBox="1"/>
              <p:nvPr/>
            </p:nvSpPr>
            <p:spPr>
              <a:xfrm>
                <a:off x="261820" y="6077987"/>
                <a:ext cx="271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+mn-ea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07" name="文本框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0" y="6077987"/>
                <a:ext cx="271793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/>
              <p:cNvSpPr txBox="1"/>
              <p:nvPr/>
            </p:nvSpPr>
            <p:spPr>
              <a:xfrm>
                <a:off x="2725242" y="6065545"/>
                <a:ext cx="3635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+mn-ea"/>
                  </a:rPr>
                  <a:t>any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satellite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b="1" dirty="0">
                    <a:latin typeface="+mn-ea"/>
                  </a:rPr>
                  <a:t>knows</a:t>
                </a:r>
                <a:r>
                  <a:rPr lang="en-US" altLang="zh-CN" dirty="0">
                    <a:latin typeface="+mn-ea"/>
                  </a:rPr>
                  <a:t> LS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r>
                  <a:rPr lang="en-US" altLang="zh-CN" dirty="0">
                    <a:latin typeface="+mn-ea"/>
                  </a:rPr>
                  <a:t> hops and </a:t>
                </a:r>
                <a:r>
                  <a:rPr lang="en-US" altLang="zh-CN" b="1" dirty="0">
                    <a:latin typeface="+mn-ea"/>
                  </a:rPr>
                  <a:t>infers</a:t>
                </a:r>
                <a:r>
                  <a:rPr lang="en-US" altLang="zh-CN" dirty="0">
                    <a:latin typeface="+mn-ea"/>
                  </a:rPr>
                  <a:t> LS of other ISLs</a:t>
                </a:r>
              </a:p>
            </p:txBody>
          </p:sp>
        </mc:Choice>
        <mc:Fallback xmlns="">
          <p:sp>
            <p:nvSpPr>
              <p:cNvPr id="208" name="文本框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42" y="6065545"/>
                <a:ext cx="3635658" cy="646331"/>
              </a:xfrm>
              <a:prstGeom prst="rect">
                <a:avLst/>
              </a:prstGeom>
              <a:blipFill>
                <a:blip r:embed="rId5"/>
                <a:stretch>
                  <a:fillRect l="-1007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椭圆 208"/>
          <p:cNvSpPr/>
          <p:nvPr/>
        </p:nvSpPr>
        <p:spPr>
          <a:xfrm>
            <a:off x="7385031" y="3261150"/>
            <a:ext cx="508095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918509" y="3261150"/>
            <a:ext cx="1436522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6512032" y="3261150"/>
            <a:ext cx="2249474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7385896" y="383116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7350099" y="418683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7342882" y="451825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7447099" y="350401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7362801" y="519681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401773" y="553992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7429217" y="603932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7696527" y="335021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7778082" y="368184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7831059" y="401347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7847368" y="434511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7850978" y="467880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7843761" y="501079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7809984" y="534412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7757586" y="572519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8024624" y="350401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8181817" y="383116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8275351" y="418683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8301911" y="451825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8305665" y="485890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8257453" y="519681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8139668" y="553992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836273" y="603932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8066773" y="335021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8424605" y="3681844"/>
            <a:ext cx="84298" cy="842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8601572" y="401347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8696696" y="434511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8716761" y="467880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8676633" y="501079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8557836" y="534412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8299602" y="572519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00733" y="335021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067472" y="368184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6945358" y="401347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6891949" y="434511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6876647" y="467880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6903714" y="501079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976247" y="534412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146683" y="572519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6911001" y="350401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6660565" y="383116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6534694" y="418683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6472481" y="451825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6486482" y="485890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6570780" y="519681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6732014" y="553992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051371" y="587177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9" name="直接连接符 258"/>
          <p:cNvCxnSpPr>
            <a:stCxn id="222" idx="6"/>
            <a:endCxn id="230" idx="2"/>
          </p:cNvCxnSpPr>
          <p:nvPr/>
        </p:nvCxnSpPr>
        <p:spPr>
          <a:xfrm>
            <a:off x="7931666" y="4387260"/>
            <a:ext cx="37024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0" name="直接连接符 259"/>
          <p:cNvCxnSpPr>
            <a:stCxn id="229" idx="6"/>
            <a:endCxn id="237" idx="3"/>
          </p:cNvCxnSpPr>
          <p:nvPr/>
        </p:nvCxnSpPr>
        <p:spPr>
          <a:xfrm flipV="1">
            <a:off x="8359649" y="4085430"/>
            <a:ext cx="254267" cy="1435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>
            <a:stCxn id="245" idx="6"/>
            <a:endCxn id="213" idx="2"/>
          </p:cNvCxnSpPr>
          <p:nvPr/>
        </p:nvCxnSpPr>
        <p:spPr>
          <a:xfrm>
            <a:off x="7029655" y="4055626"/>
            <a:ext cx="320443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>
            <a:stCxn id="253" idx="7"/>
            <a:endCxn id="245" idx="1"/>
          </p:cNvCxnSpPr>
          <p:nvPr/>
        </p:nvCxnSpPr>
        <p:spPr>
          <a:xfrm flipV="1">
            <a:off x="6606647" y="4025822"/>
            <a:ext cx="351055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直接连接符 262"/>
          <p:cNvCxnSpPr>
            <a:stCxn id="220" idx="6"/>
            <a:endCxn id="228" idx="2"/>
          </p:cNvCxnSpPr>
          <p:nvPr/>
        </p:nvCxnSpPr>
        <p:spPr>
          <a:xfrm>
            <a:off x="7862380" y="3723993"/>
            <a:ext cx="31943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直接连接符 263"/>
          <p:cNvCxnSpPr>
            <a:stCxn id="228" idx="6"/>
            <a:endCxn id="236" idx="3"/>
          </p:cNvCxnSpPr>
          <p:nvPr/>
        </p:nvCxnSpPr>
        <p:spPr>
          <a:xfrm flipV="1">
            <a:off x="8266115" y="3753797"/>
            <a:ext cx="170836" cy="11952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直接连接符 264"/>
          <p:cNvCxnSpPr/>
          <p:nvPr/>
        </p:nvCxnSpPr>
        <p:spPr>
          <a:xfrm flipV="1">
            <a:off x="7470194" y="3723992"/>
            <a:ext cx="307888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/>
          <p:cNvCxnSpPr>
            <a:stCxn id="212" idx="2"/>
            <a:endCxn id="244" idx="6"/>
          </p:cNvCxnSpPr>
          <p:nvPr/>
        </p:nvCxnSpPr>
        <p:spPr>
          <a:xfrm flipH="1" flipV="1">
            <a:off x="7151770" y="3723993"/>
            <a:ext cx="23412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直接连接符 266"/>
          <p:cNvCxnSpPr>
            <a:stCxn id="244" idx="2"/>
            <a:endCxn id="252" idx="6"/>
          </p:cNvCxnSpPr>
          <p:nvPr/>
        </p:nvCxnSpPr>
        <p:spPr>
          <a:xfrm flipH="1">
            <a:off x="6744862" y="3723993"/>
            <a:ext cx="322610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/>
          <p:cNvCxnSpPr>
            <a:stCxn id="215" idx="6"/>
            <a:endCxn id="219" idx="3"/>
          </p:cNvCxnSpPr>
          <p:nvPr/>
        </p:nvCxnSpPr>
        <p:spPr>
          <a:xfrm flipV="1">
            <a:off x="7531396" y="3422163"/>
            <a:ext cx="177475" cy="12399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9" name="椭圆 268"/>
          <p:cNvSpPr/>
          <p:nvPr/>
        </p:nvSpPr>
        <p:spPr>
          <a:xfrm>
            <a:off x="6223342" y="3261150"/>
            <a:ext cx="2826855" cy="28268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0" name="直接连接符 269"/>
          <p:cNvCxnSpPr>
            <a:stCxn id="219" idx="6"/>
            <a:endCxn id="227" idx="2"/>
          </p:cNvCxnSpPr>
          <p:nvPr/>
        </p:nvCxnSpPr>
        <p:spPr>
          <a:xfrm>
            <a:off x="7780825" y="3392360"/>
            <a:ext cx="243799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1" name="直接连接符 270"/>
          <p:cNvCxnSpPr>
            <a:stCxn id="235" idx="4"/>
            <a:endCxn id="227" idx="7"/>
          </p:cNvCxnSpPr>
          <p:nvPr/>
        </p:nvCxnSpPr>
        <p:spPr>
          <a:xfrm flipH="1">
            <a:off x="8096577" y="3434508"/>
            <a:ext cx="12345" cy="8184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直接连接符 271"/>
          <p:cNvCxnSpPr>
            <a:stCxn id="243" idx="5"/>
            <a:endCxn id="215" idx="1"/>
          </p:cNvCxnSpPr>
          <p:nvPr/>
        </p:nvCxnSpPr>
        <p:spPr>
          <a:xfrm>
            <a:off x="7372686" y="3422163"/>
            <a:ext cx="86757" cy="9419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直接连接符 272"/>
          <p:cNvCxnSpPr>
            <a:stCxn id="251" idx="6"/>
            <a:endCxn id="243" idx="2"/>
          </p:cNvCxnSpPr>
          <p:nvPr/>
        </p:nvCxnSpPr>
        <p:spPr>
          <a:xfrm flipV="1">
            <a:off x="6995298" y="3392360"/>
            <a:ext cx="305435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直接连接符 273"/>
          <p:cNvCxnSpPr>
            <a:stCxn id="214" idx="6"/>
            <a:endCxn id="222" idx="2"/>
          </p:cNvCxnSpPr>
          <p:nvPr/>
        </p:nvCxnSpPr>
        <p:spPr>
          <a:xfrm flipV="1">
            <a:off x="7427180" y="4387260"/>
            <a:ext cx="420189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接连接符 274"/>
          <p:cNvCxnSpPr>
            <a:stCxn id="246" idx="6"/>
            <a:endCxn id="214" idx="2"/>
          </p:cNvCxnSpPr>
          <p:nvPr/>
        </p:nvCxnSpPr>
        <p:spPr>
          <a:xfrm>
            <a:off x="6976247" y="4387260"/>
            <a:ext cx="36663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直接连接符 275"/>
          <p:cNvCxnSpPr>
            <a:stCxn id="254" idx="6"/>
            <a:endCxn id="246" idx="2"/>
          </p:cNvCxnSpPr>
          <p:nvPr/>
        </p:nvCxnSpPr>
        <p:spPr>
          <a:xfrm flipV="1">
            <a:off x="6556778" y="4387260"/>
            <a:ext cx="335171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7" name="直接连接符 276"/>
          <p:cNvCxnSpPr>
            <a:stCxn id="230" idx="6"/>
            <a:endCxn id="238" idx="2"/>
          </p:cNvCxnSpPr>
          <p:nvPr/>
        </p:nvCxnSpPr>
        <p:spPr>
          <a:xfrm flipV="1">
            <a:off x="8386208" y="4387260"/>
            <a:ext cx="310487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直接连接符 277"/>
          <p:cNvCxnSpPr>
            <a:stCxn id="255" idx="6"/>
            <a:endCxn id="247" idx="2"/>
          </p:cNvCxnSpPr>
          <p:nvPr/>
        </p:nvCxnSpPr>
        <p:spPr>
          <a:xfrm flipV="1">
            <a:off x="6570780" y="4720949"/>
            <a:ext cx="30586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>
            <a:stCxn id="247" idx="6"/>
            <a:endCxn id="300" idx="2"/>
          </p:cNvCxnSpPr>
          <p:nvPr/>
        </p:nvCxnSpPr>
        <p:spPr>
          <a:xfrm>
            <a:off x="6960945" y="4720949"/>
            <a:ext cx="384969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直接连接符 279"/>
          <p:cNvCxnSpPr>
            <a:stCxn id="300" idx="6"/>
            <a:endCxn id="223" idx="2"/>
          </p:cNvCxnSpPr>
          <p:nvPr/>
        </p:nvCxnSpPr>
        <p:spPr>
          <a:xfrm flipV="1">
            <a:off x="7430212" y="4720949"/>
            <a:ext cx="420766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1" name="直接连接符 280"/>
          <p:cNvCxnSpPr>
            <a:stCxn id="223" idx="6"/>
            <a:endCxn id="231" idx="2"/>
          </p:cNvCxnSpPr>
          <p:nvPr/>
        </p:nvCxnSpPr>
        <p:spPr>
          <a:xfrm>
            <a:off x="7935276" y="4720949"/>
            <a:ext cx="370390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直接连接符 281"/>
          <p:cNvCxnSpPr>
            <a:stCxn id="231" idx="6"/>
            <a:endCxn id="239" idx="2"/>
          </p:cNvCxnSpPr>
          <p:nvPr/>
        </p:nvCxnSpPr>
        <p:spPr>
          <a:xfrm flipV="1">
            <a:off x="8389963" y="4720949"/>
            <a:ext cx="32679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直接连接符 282"/>
          <p:cNvCxnSpPr>
            <a:stCxn id="224" idx="6"/>
            <a:endCxn id="232" idx="1"/>
          </p:cNvCxnSpPr>
          <p:nvPr/>
        </p:nvCxnSpPr>
        <p:spPr>
          <a:xfrm>
            <a:off x="7928059" y="5052942"/>
            <a:ext cx="341739" cy="15622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直接连接符 283"/>
          <p:cNvCxnSpPr>
            <a:stCxn id="232" idx="6"/>
            <a:endCxn id="240" idx="2"/>
          </p:cNvCxnSpPr>
          <p:nvPr/>
        </p:nvCxnSpPr>
        <p:spPr>
          <a:xfrm flipV="1">
            <a:off x="8341751" y="5052942"/>
            <a:ext cx="334882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直接连接符 284"/>
          <p:cNvCxnSpPr>
            <a:stCxn id="216" idx="6"/>
            <a:endCxn id="224" idx="2"/>
          </p:cNvCxnSpPr>
          <p:nvPr/>
        </p:nvCxnSpPr>
        <p:spPr>
          <a:xfrm flipV="1">
            <a:off x="7447099" y="5052942"/>
            <a:ext cx="396663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直接连接符 285"/>
          <p:cNvCxnSpPr>
            <a:stCxn id="248" idx="6"/>
            <a:endCxn id="216" idx="2"/>
          </p:cNvCxnSpPr>
          <p:nvPr/>
        </p:nvCxnSpPr>
        <p:spPr>
          <a:xfrm>
            <a:off x="6988012" y="5052942"/>
            <a:ext cx="374789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直接连接符 286"/>
          <p:cNvCxnSpPr>
            <a:stCxn id="256" idx="6"/>
            <a:endCxn id="248" idx="2"/>
          </p:cNvCxnSpPr>
          <p:nvPr/>
        </p:nvCxnSpPr>
        <p:spPr>
          <a:xfrm flipV="1">
            <a:off x="6655077" y="5052942"/>
            <a:ext cx="248637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8" name="直接连接符 287"/>
          <p:cNvCxnSpPr>
            <a:stCxn id="249" idx="6"/>
            <a:endCxn id="217" idx="2"/>
          </p:cNvCxnSpPr>
          <p:nvPr/>
        </p:nvCxnSpPr>
        <p:spPr>
          <a:xfrm>
            <a:off x="7060545" y="5386271"/>
            <a:ext cx="341228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直接连接符 288"/>
          <p:cNvCxnSpPr>
            <a:stCxn id="217" idx="6"/>
            <a:endCxn id="225" idx="3"/>
          </p:cNvCxnSpPr>
          <p:nvPr/>
        </p:nvCxnSpPr>
        <p:spPr>
          <a:xfrm flipV="1">
            <a:off x="7486070" y="5416075"/>
            <a:ext cx="336258" cy="16600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直接连接符 289"/>
          <p:cNvCxnSpPr>
            <a:stCxn id="225" idx="6"/>
            <a:endCxn id="233" idx="1"/>
          </p:cNvCxnSpPr>
          <p:nvPr/>
        </p:nvCxnSpPr>
        <p:spPr>
          <a:xfrm>
            <a:off x="7894281" y="5386271"/>
            <a:ext cx="257731" cy="16600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直接连接符 290"/>
          <p:cNvCxnSpPr>
            <a:stCxn id="233" idx="6"/>
            <a:endCxn id="241" idx="2"/>
          </p:cNvCxnSpPr>
          <p:nvPr/>
        </p:nvCxnSpPr>
        <p:spPr>
          <a:xfrm flipV="1">
            <a:off x="8223965" y="5386271"/>
            <a:ext cx="333870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接连接符 291"/>
          <p:cNvCxnSpPr>
            <a:stCxn id="257" idx="7"/>
            <a:endCxn id="249" idx="3"/>
          </p:cNvCxnSpPr>
          <p:nvPr/>
        </p:nvCxnSpPr>
        <p:spPr>
          <a:xfrm flipV="1">
            <a:off x="6803967" y="5416075"/>
            <a:ext cx="184624" cy="1361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>
            <a:stCxn id="218" idx="7"/>
            <a:endCxn id="226" idx="3"/>
          </p:cNvCxnSpPr>
          <p:nvPr/>
        </p:nvCxnSpPr>
        <p:spPr>
          <a:xfrm flipV="1">
            <a:off x="7501170" y="5797146"/>
            <a:ext cx="268761" cy="25451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直接连接符 293"/>
          <p:cNvCxnSpPr>
            <a:stCxn id="226" idx="5"/>
            <a:endCxn id="234" idx="1"/>
          </p:cNvCxnSpPr>
          <p:nvPr/>
        </p:nvCxnSpPr>
        <p:spPr>
          <a:xfrm>
            <a:off x="7829539" y="5797146"/>
            <a:ext cx="19079" cy="25451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5" name="直接连接符 294"/>
          <p:cNvCxnSpPr>
            <a:stCxn id="234" idx="6"/>
            <a:endCxn id="242" idx="2"/>
          </p:cNvCxnSpPr>
          <p:nvPr/>
        </p:nvCxnSpPr>
        <p:spPr>
          <a:xfrm flipV="1">
            <a:off x="7920571" y="5767342"/>
            <a:ext cx="379031" cy="31412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接连接符 295"/>
          <p:cNvCxnSpPr>
            <a:stCxn id="250" idx="6"/>
            <a:endCxn id="218" idx="2"/>
          </p:cNvCxnSpPr>
          <p:nvPr/>
        </p:nvCxnSpPr>
        <p:spPr>
          <a:xfrm>
            <a:off x="7230981" y="5767342"/>
            <a:ext cx="198236" cy="31412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直接连接符 296"/>
          <p:cNvCxnSpPr>
            <a:stCxn id="250" idx="4"/>
            <a:endCxn id="258" idx="0"/>
          </p:cNvCxnSpPr>
          <p:nvPr/>
        </p:nvCxnSpPr>
        <p:spPr>
          <a:xfrm flipH="1">
            <a:off x="7093520" y="5809491"/>
            <a:ext cx="95312" cy="622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直接箭头连接符 297"/>
          <p:cNvCxnSpPr/>
          <p:nvPr/>
        </p:nvCxnSpPr>
        <p:spPr>
          <a:xfrm flipH="1" flipV="1">
            <a:off x="7385031" y="4602549"/>
            <a:ext cx="3032" cy="256357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14" idx="0"/>
            <a:endCxn id="213" idx="4"/>
          </p:cNvCxnSpPr>
          <p:nvPr/>
        </p:nvCxnSpPr>
        <p:spPr>
          <a:xfrm flipV="1">
            <a:off x="7385031" y="4271133"/>
            <a:ext cx="7217" cy="24711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椭圆 299"/>
          <p:cNvSpPr/>
          <p:nvPr/>
        </p:nvSpPr>
        <p:spPr>
          <a:xfrm>
            <a:off x="7345914" y="4858906"/>
            <a:ext cx="84298" cy="8429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1" name="直接箭头连接符 300"/>
          <p:cNvCxnSpPr>
            <a:stCxn id="213" idx="0"/>
            <a:endCxn id="212" idx="4"/>
          </p:cNvCxnSpPr>
          <p:nvPr/>
        </p:nvCxnSpPr>
        <p:spPr>
          <a:xfrm flipV="1">
            <a:off x="7392248" y="3915466"/>
            <a:ext cx="35798" cy="27136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12" idx="6"/>
            <a:endCxn id="220" idx="2"/>
          </p:cNvCxnSpPr>
          <p:nvPr/>
        </p:nvCxnSpPr>
        <p:spPr>
          <a:xfrm flipV="1">
            <a:off x="7470194" y="3723993"/>
            <a:ext cx="307888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220" idx="6"/>
            <a:endCxn id="228" idx="2"/>
          </p:cNvCxnSpPr>
          <p:nvPr/>
        </p:nvCxnSpPr>
        <p:spPr>
          <a:xfrm>
            <a:off x="7862380" y="3723993"/>
            <a:ext cx="319437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28" idx="6"/>
            <a:endCxn id="236" idx="3"/>
          </p:cNvCxnSpPr>
          <p:nvPr/>
        </p:nvCxnSpPr>
        <p:spPr>
          <a:xfrm flipV="1">
            <a:off x="8266115" y="3753797"/>
            <a:ext cx="170836" cy="1195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乘号 304"/>
          <p:cNvSpPr/>
          <p:nvPr/>
        </p:nvSpPr>
        <p:spPr>
          <a:xfrm>
            <a:off x="7517539" y="3707822"/>
            <a:ext cx="198619" cy="19861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箭头连接符 305"/>
          <p:cNvCxnSpPr>
            <a:stCxn id="213" idx="6"/>
            <a:endCxn id="221" idx="2"/>
          </p:cNvCxnSpPr>
          <p:nvPr/>
        </p:nvCxnSpPr>
        <p:spPr>
          <a:xfrm flipV="1">
            <a:off x="7434396" y="4055626"/>
            <a:ext cx="396663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221" idx="6"/>
            <a:endCxn id="229" idx="2"/>
          </p:cNvCxnSpPr>
          <p:nvPr/>
        </p:nvCxnSpPr>
        <p:spPr>
          <a:xfrm>
            <a:off x="7915357" y="4055626"/>
            <a:ext cx="359995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stCxn id="229" idx="0"/>
          </p:cNvCxnSpPr>
          <p:nvPr/>
        </p:nvCxnSpPr>
        <p:spPr>
          <a:xfrm flipH="1" flipV="1">
            <a:off x="8248501" y="3910762"/>
            <a:ext cx="68999" cy="2760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6196211" y="6054106"/>
            <a:ext cx="272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decide next hop using</a:t>
            </a:r>
          </a:p>
          <a:p>
            <a:pPr algn="ctr"/>
            <a:r>
              <a:rPr lang="en-US" altLang="zh-CN" dirty="0">
                <a:latin typeface="+mn-ea"/>
              </a:rPr>
              <a:t>known &amp; inferred LS</a:t>
            </a:r>
            <a:endParaRPr lang="zh-CN" altLang="en-US" dirty="0">
              <a:latin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1310508" y="45315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4342823" y="453154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807847"/>
            <a:ext cx="8640660" cy="586080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Inter-satellite Routing Algorithm Based on Local Information</a:t>
            </a:r>
          </a:p>
          <a:p>
            <a:pPr lvl="1"/>
            <a:r>
              <a:rPr lang="en-US" altLang="zh-CN" sz="2400" dirty="0"/>
              <a:t>every satellite maintains a graph of current topology</a:t>
            </a:r>
          </a:p>
          <a:p>
            <a:pPr lvl="1"/>
            <a:r>
              <a:rPr lang="en-US" altLang="zh-CN" sz="2400" dirty="0"/>
              <a:t>utilize </a:t>
            </a:r>
            <a:r>
              <a:rPr lang="en-US" altLang="zh-CN" sz="2400" b="1" dirty="0"/>
              <a:t>predictable</a:t>
            </a:r>
            <a:r>
              <a:rPr lang="en-US" altLang="zh-CN" sz="2400" dirty="0"/>
              <a:t> topology:</a:t>
            </a:r>
          </a:p>
          <a:p>
            <a:pPr lvl="2"/>
            <a:r>
              <a:rPr lang="en-US" altLang="zh-CN" sz="2000" dirty="0"/>
              <a:t>get the shape / adjacency of its graph</a:t>
            </a:r>
          </a:p>
          <a:p>
            <a:pPr lvl="2"/>
            <a:r>
              <a:rPr lang="en-US" altLang="zh-CN" sz="2000" dirty="0"/>
              <a:t>estimate the cost of edges in graph (based on propagation delay)</a:t>
            </a:r>
          </a:p>
          <a:p>
            <a:pPr lvl="1"/>
            <a:r>
              <a:rPr lang="en-US" altLang="zh-CN" sz="2400" dirty="0"/>
              <a:t>then utilize </a:t>
            </a:r>
            <a:r>
              <a:rPr lang="en-US" altLang="zh-CN" sz="2400" b="1" dirty="0"/>
              <a:t>advertised</a:t>
            </a:r>
            <a:r>
              <a:rPr lang="en-US" altLang="zh-CN" sz="2400" dirty="0"/>
              <a:t> local information:</a:t>
            </a:r>
            <a:endParaRPr lang="en-US" altLang="zh-CN" sz="2400" b="1" dirty="0"/>
          </a:p>
          <a:p>
            <a:pPr lvl="2"/>
            <a:r>
              <a:rPr lang="en-US" altLang="zh-CN" sz="2000" dirty="0"/>
              <a:t>update the shape of its graph</a:t>
            </a:r>
          </a:p>
          <a:p>
            <a:pPr lvl="2"/>
            <a:r>
              <a:rPr lang="en-US" altLang="zh-CN" sz="2000" dirty="0"/>
              <a:t>i.e. update the connection status of the graph</a:t>
            </a:r>
            <a:endParaRPr lang="en-US" altLang="zh-CN" sz="3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EF1571-C0F8-4127-B4A5-E3F7088A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46" y="4497577"/>
            <a:ext cx="1752600" cy="1552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B843BD-D19D-4C19-87C7-990D92FED8C5}"/>
              </a:ext>
            </a:extLst>
          </p:cNvPr>
          <p:cNvSpPr txBox="1"/>
          <p:nvPr/>
        </p:nvSpPr>
        <p:spPr>
          <a:xfrm>
            <a:off x="1607921" y="6232714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predicted graph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586E3DC-6A75-4695-BE7D-1D314F05D718}"/>
              </a:ext>
            </a:extLst>
          </p:cNvPr>
          <p:cNvSpPr/>
          <p:nvPr/>
        </p:nvSpPr>
        <p:spPr>
          <a:xfrm>
            <a:off x="3604455" y="4867274"/>
            <a:ext cx="1752600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with local info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783FAA-AD93-49A2-8E7B-747BC664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71" y="4497577"/>
            <a:ext cx="1752600" cy="15525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828900-B15A-48A9-B176-BF058283F8A1}"/>
              </a:ext>
            </a:extLst>
          </p:cNvPr>
          <p:cNvSpPr txBox="1"/>
          <p:nvPr/>
        </p:nvSpPr>
        <p:spPr>
          <a:xfrm>
            <a:off x="5398871" y="62327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updated </a:t>
            </a:r>
            <a:r>
              <a:rPr lang="en-US" altLang="zh-CN" b="1" dirty="0"/>
              <a:t>local</a:t>
            </a:r>
            <a:r>
              <a:rPr lang="en-US" altLang="zh-CN" dirty="0"/>
              <a:t> graph</a:t>
            </a:r>
            <a:endParaRPr lang="zh-CN" altLang="en-US" dirty="0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86CF9B37-37A0-4936-96EB-9423A15190FF}"/>
              </a:ext>
            </a:extLst>
          </p:cNvPr>
          <p:cNvSpPr/>
          <p:nvPr/>
        </p:nvSpPr>
        <p:spPr>
          <a:xfrm>
            <a:off x="6139471" y="4989325"/>
            <a:ext cx="200723" cy="20072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D50C264A-E1B5-41F4-AE2E-90BA4897C48E}"/>
              </a:ext>
            </a:extLst>
          </p:cNvPr>
          <p:cNvSpPr/>
          <p:nvPr/>
        </p:nvSpPr>
        <p:spPr>
          <a:xfrm>
            <a:off x="6774080" y="5574180"/>
            <a:ext cx="200723" cy="20072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Modifying OSPF to build a prototype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8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919cc61-db49-4bb4-be7d-8d3e7737fa98"/>
  <p:tag name="COMMONDATA" val="eyJoZGlkIjoiM2M5YTVhY2EwMzZkYzc4NGI5ODYwMmNmMWVjYTliZDkifQ==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等线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950</TotalTime>
  <Words>1736</Words>
  <Application>Microsoft Office PowerPoint</Application>
  <PresentationFormat>全屏显示(4:3)</PresentationFormat>
  <Paragraphs>335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Arial</vt:lpstr>
      <vt:lpstr>Calibri</vt:lpstr>
      <vt:lpstr>Cambria Math</vt:lpstr>
      <vt:lpstr>Consolas</vt:lpstr>
      <vt:lpstr>Wingdings</vt:lpstr>
      <vt:lpstr>Office 主题</vt:lpstr>
      <vt:lpstr>Inter-satellite Routing Algorithm Based on Local Information ——Prototype</vt:lpstr>
      <vt:lpstr>Outline</vt:lpstr>
      <vt:lpstr>Outline</vt:lpstr>
      <vt:lpstr>Background</vt:lpstr>
      <vt:lpstr>Background</vt:lpstr>
      <vt:lpstr>Outline</vt:lpstr>
      <vt:lpstr>Main Idea</vt:lpstr>
      <vt:lpstr>Main Idea</vt:lpstr>
      <vt:lpstr>Outline</vt:lpstr>
      <vt:lpstr>Modifying OSPF</vt:lpstr>
      <vt:lpstr>Modifying OSPF</vt:lpstr>
      <vt:lpstr>Modifying OSPF</vt:lpstr>
      <vt:lpstr>Modifying OSPF</vt:lpstr>
      <vt:lpstr>Experiment</vt:lpstr>
      <vt:lpstr>Experiment</vt:lpstr>
      <vt:lpstr>Experiment</vt:lpstr>
      <vt:lpstr>Experiment</vt:lpstr>
      <vt:lpstr>Outline</vt:lpstr>
      <vt:lpstr>What’s next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Locksoyev S</cp:lastModifiedBy>
  <cp:revision>2335</cp:revision>
  <dcterms:created xsi:type="dcterms:W3CDTF">2015-08-08T14:03:00Z</dcterms:created>
  <dcterms:modified xsi:type="dcterms:W3CDTF">2023-04-28T07:18:22Z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595C3127148148D4AA899135AE7CFE47</vt:lpwstr>
  </property>
</Properties>
</file>