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37" r:id="rId2"/>
    <p:sldId id="438" r:id="rId3"/>
    <p:sldId id="480" r:id="rId4"/>
    <p:sldId id="439" r:id="rId5"/>
    <p:sldId id="463" r:id="rId6"/>
    <p:sldId id="481" r:id="rId7"/>
    <p:sldId id="496" r:id="rId8"/>
    <p:sldId id="464" r:id="rId9"/>
    <p:sldId id="482" r:id="rId10"/>
    <p:sldId id="495" r:id="rId11"/>
    <p:sldId id="485" r:id="rId12"/>
    <p:sldId id="492" r:id="rId13"/>
    <p:sldId id="494" r:id="rId14"/>
    <p:sldId id="493" r:id="rId15"/>
    <p:sldId id="487" r:id="rId16"/>
    <p:sldId id="491" r:id="rId17"/>
    <p:sldId id="488" r:id="rId18"/>
    <p:sldId id="474" r:id="rId19"/>
    <p:sldId id="476" r:id="rId20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/>
  <p:cmAuthor id="2" name="MSoffice" initials="M" lastIdx="1" clrIdx="1"/>
  <p:cmAuthor id="3" name="Locksoyev S" initials="LS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D35"/>
    <a:srgbClr val="FF33CC"/>
    <a:srgbClr val="E46C0A"/>
    <a:srgbClr val="77933C"/>
    <a:srgbClr val="C0504D"/>
    <a:srgbClr val="4F81BD"/>
    <a:srgbClr val="0000F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1991" autoAdjust="0"/>
  </p:normalViewPr>
  <p:slideViewPr>
    <p:cSldViewPr snapToGrid="0" showGuides="1">
      <p:cViewPr varScale="1">
        <p:scale>
          <a:sx n="104" d="100"/>
          <a:sy n="104" d="100"/>
        </p:scale>
        <p:origin x="1596" y="114"/>
      </p:cViewPr>
      <p:guideLst>
        <p:guide orient="horz" pos="221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51CD4-C631-43CE-8901-6B53A4B07D60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4E1F9-9434-4AF3-A495-7AB4B6CE3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22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在实验中观察到了震荡的现象，频率未知，而且传输成功率低似乎不全是由震荡导致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64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21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介绍拓扑图    每条边的传播时延是按照真实情况计算得出的</a:t>
            </a:r>
            <a:endParaRPr lang="en-US" altLang="zh-CN" dirty="0"/>
          </a:p>
          <a:p>
            <a:r>
              <a:rPr lang="zh-CN" altLang="en-US" dirty="0"/>
              <a:t>目前只是简单实验，为了简便没有使用卫星的仿真环境，而是每个节点都固定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700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解释图表：每个点是相同的配置，在</a:t>
            </a:r>
            <a:r>
              <a:rPr lang="en-US" altLang="zh-CN" dirty="0"/>
              <a:t>10</a:t>
            </a:r>
            <a:r>
              <a:rPr lang="zh-CN" altLang="en-US" dirty="0"/>
              <a:t>个随机事件进行实验，取的平均值，每个点上的数字是</a:t>
            </a:r>
            <a:r>
              <a:rPr lang="en-US" altLang="zh-CN" dirty="0"/>
              <a:t>LSA</a:t>
            </a:r>
            <a:r>
              <a:rPr lang="zh-CN" altLang="en-US" dirty="0"/>
              <a:t>洪泛的跳数</a:t>
            </a:r>
            <a:endParaRPr lang="en-US" altLang="zh-CN" dirty="0"/>
          </a:p>
          <a:p>
            <a:r>
              <a:rPr lang="zh-CN" altLang="en-US" dirty="0"/>
              <a:t>横轴是整个网络的开销</a:t>
            </a:r>
            <a:endParaRPr lang="en-US" altLang="zh-CN" dirty="0"/>
          </a:p>
          <a:p>
            <a:r>
              <a:rPr lang="zh-CN" altLang="en-US" dirty="0"/>
              <a:t>四条线各自的含义</a:t>
            </a:r>
            <a:endParaRPr lang="en-US" altLang="zh-CN" dirty="0"/>
          </a:p>
          <a:p>
            <a:r>
              <a:rPr lang="zh-CN" altLang="en-US" dirty="0"/>
              <a:t>我们想找的是一个尽量靠左下角的点</a:t>
            </a:r>
            <a:endParaRPr lang="en-US" altLang="zh-CN" dirty="0"/>
          </a:p>
          <a:p>
            <a:r>
              <a:rPr lang="zh-CN" altLang="en-US" dirty="0"/>
              <a:t>相比原始</a:t>
            </a:r>
            <a:r>
              <a:rPr lang="en-US" altLang="zh-CN" dirty="0"/>
              <a:t>OSPF</a:t>
            </a:r>
            <a:r>
              <a:rPr lang="zh-CN" altLang="en-US" dirty="0"/>
              <a:t>，目前观测到的结果是可以减少</a:t>
            </a:r>
            <a:r>
              <a:rPr lang="en-US" altLang="zh-CN" dirty="0"/>
              <a:t>90%</a:t>
            </a:r>
            <a:r>
              <a:rPr lang="zh-CN" altLang="en-US" dirty="0"/>
              <a:t>的控制开销，同时保持和</a:t>
            </a:r>
            <a:r>
              <a:rPr lang="en-US" altLang="zh-CN" dirty="0"/>
              <a:t>OSPF</a:t>
            </a:r>
            <a:r>
              <a:rPr lang="zh-CN" altLang="en-US" dirty="0"/>
              <a:t>相近的传输成功率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077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3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联系年终总结的内容：先在</a:t>
            </a:r>
            <a:r>
              <a:rPr lang="en-US" altLang="zh-CN" dirty="0"/>
              <a:t>OSPF</a:t>
            </a:r>
            <a:r>
              <a:rPr lang="zh-CN" altLang="en-US" dirty="0"/>
              <a:t>的基础上修改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9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通常的研究是把整个卫星网络视为一个</a:t>
            </a:r>
            <a:r>
              <a:rPr lang="en-US" altLang="zh-CN" dirty="0"/>
              <a:t>AS</a:t>
            </a:r>
            <a:r>
              <a:rPr lang="zh-CN" altLang="en-US" dirty="0"/>
              <a:t>或者区域</a:t>
            </a:r>
            <a:r>
              <a:rPr lang="en-US" altLang="zh-CN" dirty="0"/>
              <a:t>, </a:t>
            </a:r>
            <a:r>
              <a:rPr lang="zh-CN" altLang="en-US" dirty="0"/>
              <a:t>但也有研究致力于把卫星网络分区（如颜博的</a:t>
            </a:r>
            <a:r>
              <a:rPr lang="en-US" altLang="zh-CN" dirty="0"/>
              <a:t>LPIH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b="1" dirty="0"/>
              <a:t>periodically</a:t>
            </a:r>
            <a:r>
              <a:rPr lang="en-US" altLang="zh-CN" dirty="0"/>
              <a:t> cut-downs</a:t>
            </a:r>
            <a:r>
              <a:rPr lang="zh-CN" altLang="en-US" dirty="0"/>
              <a:t>的原因：极区  运动  天线对准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152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81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54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b="1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3475-01BD-4D6F-8D0F-BA578B61B3C9}" type="datetime1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695" y="0"/>
            <a:ext cx="7226955" cy="878703"/>
          </a:xfrm>
        </p:spPr>
        <p:txBody>
          <a:bodyPr>
            <a:normAutofit/>
          </a:bodyPr>
          <a:lstStyle>
            <a:lvl1pPr>
              <a:defRPr sz="4000" b="1">
                <a:latin typeface="+mj-lt"/>
                <a:ea typeface="等线" panose="02010600030101010101" pitchFamily="2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670" y="864337"/>
            <a:ext cx="8640660" cy="5187844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Font typeface="Wingdings" panose="05000000000000000000" pitchFamily="2" charset="2"/>
              <a:buChar char="Ø"/>
              <a:defRPr sz="2800" b="0" baseline="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defRPr>
            </a:lvl1pPr>
            <a:lvl2pPr marL="6858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200" baseline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defRPr>
            </a:lvl2pPr>
            <a:lvl3pPr marL="971550" indent="-285750">
              <a:lnSpc>
                <a:spcPct val="100000"/>
              </a:lnSpc>
              <a:buFontTx/>
              <a:buChar char="-"/>
              <a:defRPr sz="1800" baseline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defRPr>
            </a:lvl3pPr>
            <a:lvl4pPr marL="1314450" indent="-285750">
              <a:lnSpc>
                <a:spcPct val="100000"/>
              </a:lnSpc>
              <a:buSzPct val="40000"/>
              <a:buFont typeface="Wingdings" panose="05000000000000000000" pitchFamily="2" charset="2"/>
              <a:buChar char="n"/>
              <a:defRPr sz="160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</a:t>
            </a:r>
            <a:r>
              <a:rPr lang="en-US" altLang="zh-CN" dirty="0"/>
              <a:t>a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0" y="805819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See the source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459" y="132463"/>
            <a:ext cx="2064071" cy="5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Ø"/>
        <a:defRPr sz="21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等线" panose="02010600030101010101" pitchFamily="2" charset="-122"/>
          <a:ea typeface="等线" panose="02010600030101010101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0609" y="1385740"/>
            <a:ext cx="7642781" cy="2549838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zh-CN" b="0" dirty="0"/>
              <a:t>Inter-satellite Routing Algorithm Based on Local Information</a:t>
            </a:r>
            <a:br>
              <a:rPr lang="en-US" altLang="zh-CN" b="0" dirty="0"/>
            </a:br>
            <a:r>
              <a:rPr lang="en-US" altLang="zh-CN" b="0" dirty="0"/>
              <a:t>——a</a:t>
            </a:r>
            <a:r>
              <a:rPr lang="zh-CN" altLang="en-US" b="0" dirty="0"/>
              <a:t> </a:t>
            </a:r>
            <a:r>
              <a:rPr lang="en-US" altLang="zh-CN" b="0" dirty="0"/>
              <a:t>unified framework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352880"/>
            <a:ext cx="6858000" cy="1259935"/>
          </a:xfrm>
        </p:spPr>
        <p:txBody>
          <a:bodyPr>
            <a:normAutofit/>
          </a:bodyPr>
          <a:lstStyle/>
          <a:p>
            <a:r>
              <a:rPr lang="zh-CN" altLang="en-US" b="1" dirty="0"/>
              <a:t>单乾</a:t>
            </a:r>
            <a:endParaRPr lang="en-US" altLang="zh-CN" dirty="0"/>
          </a:p>
        </p:txBody>
      </p:sp>
      <p:sp>
        <p:nvSpPr>
          <p:cNvPr id="6" name="灯片编号占位符 3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699C53-0D35-476E-B857-40C860CE287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3D6EF-4F78-4341-916A-86D98962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000847-EE3D-44E6-947B-1B862553AA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670" y="779494"/>
                <a:ext cx="8640660" cy="5762708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zh-CN" dirty="0"/>
                  <a:t>generation of random link failures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b="1" i="1" dirty="0"/>
                  <a:t>definition 1</a:t>
                </a:r>
                <a:r>
                  <a:rPr lang="en-US" altLang="zh-CN" dirty="0"/>
                  <a:t>. </a:t>
                </a:r>
                <a:r>
                  <a:rPr lang="en-US" altLang="zh-CN" b="1" dirty="0"/>
                  <a:t>link failure rate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: for a certain link, the expectation of  its failure duration as a percentage of the total time duration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b="1" i="1" dirty="0"/>
                  <a:t>definition 2</a:t>
                </a:r>
                <a:r>
                  <a:rPr lang="en-US" altLang="zh-CN" dirty="0"/>
                  <a:t>. </a:t>
                </a:r>
                <a:r>
                  <a:rPr lang="en-US" altLang="zh-CN" b="1" dirty="0"/>
                  <a:t>link failure duration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: if a link fails at time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it will recover at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constant value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b="1" i="1" dirty="0"/>
                  <a:t>assumption 1</a:t>
                </a:r>
                <a:r>
                  <a:rPr lang="en-US" altLang="zh-CN" dirty="0"/>
                  <a:t>. the link failure event follows the </a:t>
                </a:r>
                <a:r>
                  <a:rPr lang="en-US" altLang="zh-CN" b="1" dirty="0"/>
                  <a:t>Poisson distribution</a:t>
                </a:r>
                <a:r>
                  <a:rPr lang="en-US" altLang="zh-CN" dirty="0"/>
                  <a:t>, i.e. number of failure events per unit time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zh-CN" dirty="0"/>
                  <a:t>according to def 1&amp;2, the expectation of the number of failure events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zh-CN" dirty="0"/>
                  <a:t>note that </a:t>
                </a:r>
                <a:r>
                  <a:rPr lang="en-US" altLang="zh-CN" b="1" dirty="0"/>
                  <a:t>link failures only happen when the link is working properly</a:t>
                </a:r>
                <a:r>
                  <a:rPr lang="en-US" altLang="zh-CN" dirty="0"/>
                  <a:t>, i.e. we expect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failures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time duration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dirty="0"/>
                  <a:t>so we get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000847-EE3D-44E6-947B-1B862553A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670" y="779494"/>
                <a:ext cx="8640660" cy="5762708"/>
              </a:xfrm>
              <a:blipFill>
                <a:blip r:embed="rId3"/>
                <a:stretch>
                  <a:fillRect l="-1199" t="-1799" r="-1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586252-5DA5-4AFE-B60F-EB0D32D9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7DE9DF-B535-4C86-B37B-38689DCCD599}"/>
                  </a:ext>
                </a:extLst>
              </p:cNvPr>
              <p:cNvSpPr/>
              <p:nvPr/>
            </p:nvSpPr>
            <p:spPr>
              <a:xfrm>
                <a:off x="2006829" y="4421053"/>
                <a:ext cx="1487138" cy="6158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C7DE9DF-B535-4C86-B37B-38689DCCD5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829" y="4421053"/>
                <a:ext cx="1487138" cy="6158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E60BD24B-6E94-493C-ADC1-211F1BED89AA}"/>
              </a:ext>
            </a:extLst>
          </p:cNvPr>
          <p:cNvSpPr/>
          <p:nvPr/>
        </p:nvSpPr>
        <p:spPr>
          <a:xfrm>
            <a:off x="2543285" y="5036927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7ECC91-4D3B-48BA-91D1-B8459336B08C}"/>
              </a:ext>
            </a:extLst>
          </p:cNvPr>
          <p:cNvSpPr/>
          <p:nvPr/>
        </p:nvSpPr>
        <p:spPr>
          <a:xfrm>
            <a:off x="2543285" y="5757768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2C6485-8723-4876-87AD-4C99C4350A4D}"/>
              </a:ext>
            </a:extLst>
          </p:cNvPr>
          <p:cNvSpPr/>
          <p:nvPr/>
        </p:nvSpPr>
        <p:spPr>
          <a:xfrm>
            <a:off x="4096660" y="5437134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λ</a:t>
            </a:r>
            <a:endParaRPr lang="zh-CN" altLang="en-US" b="1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8301B03-AB4D-4922-8366-F46EB928953F}"/>
              </a:ext>
            </a:extLst>
          </p:cNvPr>
          <p:cNvCxnSpPr>
            <a:endCxn id="7" idx="1"/>
          </p:cNvCxnSpPr>
          <p:nvPr/>
        </p:nvCxnSpPr>
        <p:spPr>
          <a:xfrm>
            <a:off x="1624360" y="5306927"/>
            <a:ext cx="9189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1E52493-315E-4409-AE08-85E4CFADB6A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624360" y="6021583"/>
            <a:ext cx="918925" cy="6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849253D5-F883-496B-B3DD-50C635472113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3083285" y="5306927"/>
            <a:ext cx="1013375" cy="40020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94EDBC1-3C51-49C9-9E7E-7871275435C2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083285" y="5707134"/>
            <a:ext cx="1013375" cy="32063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A965CE6-A308-436E-8B42-20A1BA0CC320}"/>
              </a:ext>
            </a:extLst>
          </p:cNvPr>
          <p:cNvSpPr/>
          <p:nvPr/>
        </p:nvSpPr>
        <p:spPr>
          <a:xfrm>
            <a:off x="6415437" y="5162749"/>
            <a:ext cx="1989054" cy="108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link failure event series</a:t>
            </a:r>
            <a:endParaRPr lang="zh-CN" altLang="en-US" b="1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A1543E-E7A6-408A-B908-6831A2620AB8}"/>
              </a:ext>
            </a:extLst>
          </p:cNvPr>
          <p:cNvCxnSpPr>
            <a:stCxn id="9" idx="3"/>
            <a:endCxn id="22" idx="1"/>
          </p:cNvCxnSpPr>
          <p:nvPr/>
        </p:nvCxnSpPr>
        <p:spPr>
          <a:xfrm flipV="1">
            <a:off x="4636660" y="5705798"/>
            <a:ext cx="1778777" cy="1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D76807D-3601-48CA-89F9-C92649A5462F}"/>
              </a:ext>
            </a:extLst>
          </p:cNvPr>
          <p:cNvSpPr txBox="1"/>
          <p:nvPr/>
        </p:nvSpPr>
        <p:spPr>
          <a:xfrm>
            <a:off x="1657350" y="4958499"/>
            <a:ext cx="71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D996A3C-D2A3-49BB-BB44-F2FD22E94ED4}"/>
              </a:ext>
            </a:extLst>
          </p:cNvPr>
          <p:cNvSpPr txBox="1"/>
          <p:nvPr/>
        </p:nvSpPr>
        <p:spPr>
          <a:xfrm>
            <a:off x="1644182" y="5673154"/>
            <a:ext cx="71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E1A4DE0-8E5C-4930-B9B4-6C513613FCCA}"/>
              </a:ext>
            </a:extLst>
          </p:cNvPr>
          <p:cNvSpPr txBox="1"/>
          <p:nvPr/>
        </p:nvSpPr>
        <p:spPr>
          <a:xfrm>
            <a:off x="4963408" y="5327831"/>
            <a:ext cx="112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randomly generate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91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09" y="73898"/>
            <a:ext cx="7428096" cy="878703"/>
          </a:xfrm>
        </p:spPr>
        <p:txBody>
          <a:bodyPr>
            <a:normAutofit/>
          </a:bodyPr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806242"/>
                <a:ext cx="8640660" cy="51878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limit the range of flooding: utilize the TTL field</a:t>
                </a:r>
              </a:p>
              <a:p>
                <a:pPr lvl="1"/>
                <a:r>
                  <a:rPr lang="en-US" altLang="zh-CN" sz="2400" dirty="0"/>
                  <a:t>when a router / satellite generates a new LSA: </a:t>
                </a:r>
                <a:endParaRPr lang="en-US" altLang="zh-CN" sz="2000" dirty="0">
                  <a:latin typeface="+mn-lt"/>
                </a:endParaRPr>
              </a:p>
              <a:p>
                <a:pPr lvl="2"/>
                <a:r>
                  <a:rPr lang="en-US" altLang="zh-CN" sz="2000" dirty="0"/>
                  <a:t>when encapsulating as an LSU packet, set its TTL =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000" b="1" dirty="0"/>
              </a:p>
              <a:p>
                <a:pPr lvl="1"/>
                <a:r>
                  <a:rPr lang="en-US" altLang="zh-CN" sz="2400" dirty="0"/>
                  <a:t>when a router / satellite receives a newer &amp; more recent LSA:</a:t>
                </a:r>
              </a:p>
              <a:p>
                <a:pPr lvl="2"/>
                <a:r>
                  <a:rPr lang="en-US" altLang="zh-CN" sz="2000" dirty="0"/>
                  <a:t>origin OSPF:</a:t>
                </a:r>
              </a:p>
              <a:p>
                <a:pPr lvl="2"/>
                <a:endParaRPr lang="en-US" altLang="zh-CN" sz="2000" dirty="0"/>
              </a:p>
              <a:p>
                <a:pPr lvl="2"/>
                <a:endParaRPr lang="en-US" altLang="zh-CN" sz="2000" dirty="0"/>
              </a:p>
              <a:p>
                <a:pPr lvl="2"/>
                <a:endParaRPr lang="en-US" altLang="zh-CN" sz="2000" dirty="0"/>
              </a:p>
              <a:p>
                <a:pPr lvl="2"/>
                <a:endParaRPr lang="en-US" altLang="zh-CN" sz="2000" dirty="0"/>
              </a:p>
              <a:p>
                <a:pPr lvl="2"/>
                <a:r>
                  <a:rPr lang="en-US" altLang="zh-CN" sz="2000" dirty="0"/>
                  <a:t>our method: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06242"/>
                <a:ext cx="8640660" cy="5187844"/>
              </a:xfrm>
              <a:blipFill>
                <a:blip r:embed="rId3"/>
                <a:stretch>
                  <a:fillRect l="-1200" t="-1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6455" y="6050152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C2542A-51F6-4980-9E54-DC16B17A4BB8}"/>
              </a:ext>
            </a:extLst>
          </p:cNvPr>
          <p:cNvSpPr/>
          <p:nvPr/>
        </p:nvSpPr>
        <p:spPr>
          <a:xfrm>
            <a:off x="313332" y="2855680"/>
            <a:ext cx="1016813" cy="122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/>
              <a:t>old LSU</a:t>
            </a:r>
          </a:p>
          <a:p>
            <a:pPr algn="ctr"/>
            <a:r>
              <a:rPr lang="en-US" altLang="zh-CN" b="1" dirty="0"/>
              <a:t>TTL = 1</a:t>
            </a:r>
            <a:endParaRPr lang="zh-CN" altLang="en-US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5D35796-B510-44E5-BFB1-40B3CFB1F4E3}"/>
              </a:ext>
            </a:extLst>
          </p:cNvPr>
          <p:cNvSpPr/>
          <p:nvPr/>
        </p:nvSpPr>
        <p:spPr>
          <a:xfrm>
            <a:off x="434032" y="3468124"/>
            <a:ext cx="775411" cy="4242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LSA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EF0007A-E189-43DB-80A3-810C5636EC09}"/>
              </a:ext>
            </a:extLst>
          </p:cNvPr>
          <p:cNvSpPr/>
          <p:nvPr/>
        </p:nvSpPr>
        <p:spPr>
          <a:xfrm>
            <a:off x="2398263" y="3260298"/>
            <a:ext cx="775411" cy="4242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LSA</a:t>
            </a:r>
            <a:endParaRPr lang="zh-CN" altLang="en-US" b="1" dirty="0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8205DCFD-478C-4121-8DC4-CD24F9209AE3}"/>
              </a:ext>
            </a:extLst>
          </p:cNvPr>
          <p:cNvSpPr/>
          <p:nvPr/>
        </p:nvSpPr>
        <p:spPr>
          <a:xfrm>
            <a:off x="3415076" y="3153411"/>
            <a:ext cx="1416777" cy="6380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process</a:t>
            </a:r>
            <a:endParaRPr lang="zh-CN" altLang="en-US" b="1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F5D2365-9A80-4B47-A3B3-1025AE1236AF}"/>
              </a:ext>
            </a:extLst>
          </p:cNvPr>
          <p:cNvSpPr/>
          <p:nvPr/>
        </p:nvSpPr>
        <p:spPr>
          <a:xfrm>
            <a:off x="5082943" y="3260294"/>
            <a:ext cx="775411" cy="4242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LSA</a:t>
            </a:r>
            <a:endParaRPr lang="zh-CN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7EC5B9-5569-450F-9762-30C9BB944388}"/>
              </a:ext>
            </a:extLst>
          </p:cNvPr>
          <p:cNvSpPr/>
          <p:nvPr/>
        </p:nvSpPr>
        <p:spPr>
          <a:xfrm>
            <a:off x="6930316" y="2849611"/>
            <a:ext cx="1016813" cy="1221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CN" b="1" dirty="0"/>
              <a:t>new LSU</a:t>
            </a:r>
          </a:p>
          <a:p>
            <a:pPr algn="ctr"/>
            <a:r>
              <a:rPr lang="en-US" altLang="zh-CN" b="1" dirty="0"/>
              <a:t>TTL = 1</a:t>
            </a:r>
            <a:endParaRPr lang="zh-CN" altLang="en-US" b="1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6E5EFA2-2500-45AC-9B8D-0DC935E66C7B}"/>
              </a:ext>
            </a:extLst>
          </p:cNvPr>
          <p:cNvSpPr/>
          <p:nvPr/>
        </p:nvSpPr>
        <p:spPr>
          <a:xfrm>
            <a:off x="7051016" y="3471515"/>
            <a:ext cx="775411" cy="4242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LSA</a:t>
            </a:r>
            <a:endParaRPr lang="zh-CN" altLang="en-US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05CEE55-F64C-4898-822A-155AB5279823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1330145" y="3466499"/>
            <a:ext cx="1068118" cy="59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0D1FE2E-25DF-4A5D-A7B3-20AF43D9BE11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173674" y="3472436"/>
            <a:ext cx="245797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CF31926-F935-4EC7-9E8C-C3A2F3AAA068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4830672" y="3472435"/>
            <a:ext cx="252271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751F724-E99F-4A04-9061-3E11B1CB46FF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 flipV="1">
            <a:off x="5858354" y="3460430"/>
            <a:ext cx="1071962" cy="1200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071AF4ED-D20E-4EFA-BD4F-E9B7A9D1E94F}"/>
              </a:ext>
            </a:extLst>
          </p:cNvPr>
          <p:cNvSpPr txBox="1"/>
          <p:nvPr/>
        </p:nvSpPr>
        <p:spPr>
          <a:xfrm>
            <a:off x="1223592" y="3119363"/>
            <a:ext cx="142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decapsulate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5FE7AC1-AD71-4E6F-A6B3-E4A80EE0E502}"/>
              </a:ext>
            </a:extLst>
          </p:cNvPr>
          <p:cNvSpPr txBox="1"/>
          <p:nvPr/>
        </p:nvSpPr>
        <p:spPr>
          <a:xfrm>
            <a:off x="5708693" y="3108424"/>
            <a:ext cx="142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encapsulate</a:t>
            </a:r>
            <a:endParaRPr lang="zh-CN" altLang="en-US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1D611C6-5B72-44D5-BD1C-9826DA44F7ED}"/>
              </a:ext>
            </a:extLst>
          </p:cNvPr>
          <p:cNvCxnSpPr>
            <a:cxnSpLocks/>
          </p:cNvCxnSpPr>
          <p:nvPr/>
        </p:nvCxnSpPr>
        <p:spPr>
          <a:xfrm flipV="1">
            <a:off x="7957780" y="3471515"/>
            <a:ext cx="948035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F8578DA1-08B6-4997-AA88-6B3281C05FCC}"/>
              </a:ext>
            </a:extLst>
          </p:cNvPr>
          <p:cNvSpPr txBox="1"/>
          <p:nvPr/>
        </p:nvSpPr>
        <p:spPr>
          <a:xfrm>
            <a:off x="7593881" y="2803530"/>
            <a:ext cx="142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send</a:t>
            </a:r>
          </a:p>
          <a:p>
            <a:pPr algn="ctr"/>
            <a:r>
              <a:rPr lang="en-US" altLang="zh-CN" dirty="0"/>
              <a:t>packet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C97E02E-6792-4CD0-9323-A17D7EC2B873}"/>
                  </a:ext>
                </a:extLst>
              </p:cNvPr>
              <p:cNvSpPr/>
              <p:nvPr/>
            </p:nvSpPr>
            <p:spPr>
              <a:xfrm>
                <a:off x="313332" y="4605431"/>
                <a:ext cx="1016813" cy="1221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b="1" dirty="0"/>
                  <a:t>old LSU</a:t>
                </a:r>
              </a:p>
              <a:p>
                <a:pPr algn="ctr"/>
                <a:r>
                  <a:rPr lang="en-US" altLang="zh-CN" b="1" dirty="0"/>
                  <a:t>TTL =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C97E02E-6792-4CD0-9323-A17D7EC2B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32" y="4605431"/>
                <a:ext cx="1016813" cy="1221637"/>
              </a:xfrm>
              <a:prstGeom prst="rect">
                <a:avLst/>
              </a:prstGeom>
              <a:blipFill>
                <a:blip r:embed="rId4"/>
                <a:stretch>
                  <a:fillRect l="-592" t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6D0E7FBF-1A81-4C5E-984F-B970134A3145}"/>
              </a:ext>
            </a:extLst>
          </p:cNvPr>
          <p:cNvSpPr/>
          <p:nvPr/>
        </p:nvSpPr>
        <p:spPr>
          <a:xfrm>
            <a:off x="434032" y="5217875"/>
            <a:ext cx="775411" cy="4242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LSA</a:t>
            </a:r>
            <a:endParaRPr lang="zh-CN" altLang="en-US" b="1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78360C94-2818-4E41-A59C-FA937B9192E5}"/>
              </a:ext>
            </a:extLst>
          </p:cNvPr>
          <p:cNvSpPr/>
          <p:nvPr/>
        </p:nvSpPr>
        <p:spPr>
          <a:xfrm>
            <a:off x="2398263" y="5010049"/>
            <a:ext cx="775411" cy="4242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LSA</a:t>
            </a:r>
            <a:endParaRPr lang="zh-CN" altLang="en-US" b="1" dirty="0"/>
          </a:p>
        </p:txBody>
      </p:sp>
      <p:sp>
        <p:nvSpPr>
          <p:cNvPr id="73" name="云形 72">
            <a:extLst>
              <a:ext uri="{FF2B5EF4-FFF2-40B4-BE49-F238E27FC236}">
                <a16:creationId xmlns:a16="http://schemas.microsoft.com/office/drawing/2014/main" id="{20FB0FB1-271C-4203-913E-83F79921B3A2}"/>
              </a:ext>
            </a:extLst>
          </p:cNvPr>
          <p:cNvSpPr/>
          <p:nvPr/>
        </p:nvSpPr>
        <p:spPr>
          <a:xfrm>
            <a:off x="3415076" y="4903162"/>
            <a:ext cx="1416777" cy="63804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process</a:t>
            </a:r>
            <a:endParaRPr lang="zh-CN" altLang="en-US" b="1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7A913978-9CB8-473C-95AC-2B6178A82DB8}"/>
              </a:ext>
            </a:extLst>
          </p:cNvPr>
          <p:cNvSpPr/>
          <p:nvPr/>
        </p:nvSpPr>
        <p:spPr>
          <a:xfrm>
            <a:off x="5082943" y="5010045"/>
            <a:ext cx="775411" cy="4242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LSA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A3824CF-0B47-47F5-8E5E-465BFDCB7C6F}"/>
                  </a:ext>
                </a:extLst>
              </p:cNvPr>
              <p:cNvSpPr/>
              <p:nvPr/>
            </p:nvSpPr>
            <p:spPr>
              <a:xfrm>
                <a:off x="6651938" y="5369577"/>
                <a:ext cx="1425761" cy="12216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altLang="zh-CN" b="1" dirty="0"/>
                  <a:t>new LSU</a:t>
                </a:r>
              </a:p>
              <a:p>
                <a:pPr algn="ctr"/>
                <a:r>
                  <a:rPr lang="en-US" altLang="zh-CN" b="1" dirty="0"/>
                  <a:t>TTL =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A3824CF-0B47-47F5-8E5E-465BFDCB7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938" y="5369577"/>
                <a:ext cx="1425761" cy="1221637"/>
              </a:xfrm>
              <a:prstGeom prst="rect">
                <a:avLst/>
              </a:prstGeom>
              <a:blipFill>
                <a:blip r:embed="rId5"/>
                <a:stretch>
                  <a:fillRect l="-424" t="-2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椭圆 75">
            <a:extLst>
              <a:ext uri="{FF2B5EF4-FFF2-40B4-BE49-F238E27FC236}">
                <a16:creationId xmlns:a16="http://schemas.microsoft.com/office/drawing/2014/main" id="{8B0352AC-993E-44EF-B7FD-E2ABC0EAD4CB}"/>
              </a:ext>
            </a:extLst>
          </p:cNvPr>
          <p:cNvSpPr/>
          <p:nvPr/>
        </p:nvSpPr>
        <p:spPr>
          <a:xfrm>
            <a:off x="6977112" y="5988150"/>
            <a:ext cx="775411" cy="42428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LSA</a:t>
            </a:r>
            <a:endParaRPr lang="zh-CN" altLang="en-US" b="1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0A9D25B8-D63B-4301-AA30-0ED50819E764}"/>
              </a:ext>
            </a:extLst>
          </p:cNvPr>
          <p:cNvCxnSpPr>
            <a:cxnSpLocks/>
            <a:stCxn id="70" idx="3"/>
            <a:endCxn id="72" idx="2"/>
          </p:cNvCxnSpPr>
          <p:nvPr/>
        </p:nvCxnSpPr>
        <p:spPr>
          <a:xfrm>
            <a:off x="1330145" y="5216250"/>
            <a:ext cx="1068118" cy="594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D3D80CE-0323-4D6C-97B0-8CA30A016519}"/>
              </a:ext>
            </a:extLst>
          </p:cNvPr>
          <p:cNvCxnSpPr>
            <a:cxnSpLocks/>
            <a:stCxn id="72" idx="6"/>
            <a:endCxn id="73" idx="2"/>
          </p:cNvCxnSpPr>
          <p:nvPr/>
        </p:nvCxnSpPr>
        <p:spPr>
          <a:xfrm flipV="1">
            <a:off x="3173674" y="5222187"/>
            <a:ext cx="245797" cy="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D0756B61-F2E1-4D34-95BC-6086E57FB892}"/>
              </a:ext>
            </a:extLst>
          </p:cNvPr>
          <p:cNvCxnSpPr>
            <a:cxnSpLocks/>
            <a:stCxn id="73" idx="0"/>
            <a:endCxn id="74" idx="2"/>
          </p:cNvCxnSpPr>
          <p:nvPr/>
        </p:nvCxnSpPr>
        <p:spPr>
          <a:xfrm flipV="1">
            <a:off x="4830672" y="5222186"/>
            <a:ext cx="252271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79263273-2E1A-403B-9121-28EB46F35C29}"/>
              </a:ext>
            </a:extLst>
          </p:cNvPr>
          <p:cNvSpPr txBox="1"/>
          <p:nvPr/>
        </p:nvSpPr>
        <p:spPr>
          <a:xfrm>
            <a:off x="1223592" y="4869114"/>
            <a:ext cx="1425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decapsulate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D21D942-F8AA-4AEC-9263-CB6D5EF7E618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8077699" y="5980396"/>
            <a:ext cx="941943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6E27FF3F-0587-4005-B8B3-59EACBF04D7D}"/>
              </a:ext>
            </a:extLst>
          </p:cNvPr>
          <p:cNvSpPr txBox="1"/>
          <p:nvPr/>
        </p:nvSpPr>
        <p:spPr>
          <a:xfrm>
            <a:off x="7767978" y="5283868"/>
            <a:ext cx="1425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send</a:t>
            </a:r>
          </a:p>
          <a:p>
            <a:pPr algn="ctr"/>
            <a:r>
              <a:rPr lang="en-US" altLang="zh-CN" dirty="0"/>
              <a:t>packet</a:t>
            </a:r>
            <a:endParaRPr lang="zh-CN" altLang="en-US" dirty="0"/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2AA3AA1B-ABC3-4F8D-93D4-8661CC1500D6}"/>
              </a:ext>
            </a:extLst>
          </p:cNvPr>
          <p:cNvCxnSpPr>
            <a:cxnSpLocks/>
            <a:stCxn id="74" idx="6"/>
            <a:endCxn id="75" idx="1"/>
          </p:cNvCxnSpPr>
          <p:nvPr/>
        </p:nvCxnSpPr>
        <p:spPr>
          <a:xfrm>
            <a:off x="5858354" y="5222186"/>
            <a:ext cx="793584" cy="75821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44FA562-BBCA-46D6-8F14-0446DD57F5C6}"/>
                  </a:ext>
                </a:extLst>
              </p:cNvPr>
              <p:cNvSpPr txBox="1"/>
              <p:nvPr/>
            </p:nvSpPr>
            <p:spPr>
              <a:xfrm>
                <a:off x="5662117" y="5363559"/>
                <a:ext cx="1059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&gt; 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44FA562-BBCA-46D6-8F14-0446DD57F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117" y="5363559"/>
                <a:ext cx="1059582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C402B70A-A929-4BF3-B022-0EE9C16E7E84}"/>
              </a:ext>
            </a:extLst>
          </p:cNvPr>
          <p:cNvCxnSpPr>
            <a:cxnSpLocks/>
            <a:stCxn id="74" idx="6"/>
          </p:cNvCxnSpPr>
          <p:nvPr/>
        </p:nvCxnSpPr>
        <p:spPr>
          <a:xfrm flipV="1">
            <a:off x="5858354" y="4659782"/>
            <a:ext cx="2062054" cy="562404"/>
          </a:xfrm>
          <a:prstGeom prst="bentConnector3">
            <a:avLst>
              <a:gd name="adj1" fmla="val 1913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9E96DE94-CB3B-4E3E-9BB6-C7D3CBE6E493}"/>
                  </a:ext>
                </a:extLst>
              </p:cNvPr>
              <p:cNvSpPr txBox="1"/>
              <p:nvPr/>
            </p:nvSpPr>
            <p:spPr>
              <a:xfrm>
                <a:off x="5771021" y="4750795"/>
                <a:ext cx="9554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≤</a:t>
                </a:r>
                <a:r>
                  <a:rPr lang="en-US" altLang="zh-CN" dirty="0"/>
                  <a:t> 1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9E96DE94-CB3B-4E3E-9BB6-C7D3CBE6E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021" y="4750795"/>
                <a:ext cx="955434" cy="369332"/>
              </a:xfrm>
              <a:prstGeom prst="rect">
                <a:avLst/>
              </a:prstGeom>
              <a:blipFill>
                <a:blip r:embed="rId7"/>
                <a:stretch>
                  <a:fillRect l="-2564" t="-8197" r="-192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文本框 99">
            <a:extLst>
              <a:ext uri="{FF2B5EF4-FFF2-40B4-BE49-F238E27FC236}">
                <a16:creationId xmlns:a16="http://schemas.microsoft.com/office/drawing/2014/main" id="{5786ACA8-30D2-4972-9EE3-9D558A38C87E}"/>
              </a:ext>
            </a:extLst>
          </p:cNvPr>
          <p:cNvSpPr txBox="1"/>
          <p:nvPr/>
        </p:nvSpPr>
        <p:spPr>
          <a:xfrm>
            <a:off x="6406560" y="4304934"/>
            <a:ext cx="135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do nothing</a:t>
            </a:r>
            <a:endParaRPr lang="zh-CN" altLang="en-US" dirty="0"/>
          </a:p>
        </p:txBody>
      </p:sp>
      <p:sp>
        <p:nvSpPr>
          <p:cNvPr id="107" name="流程图: 终止 106">
            <a:extLst>
              <a:ext uri="{FF2B5EF4-FFF2-40B4-BE49-F238E27FC236}">
                <a16:creationId xmlns:a16="http://schemas.microsoft.com/office/drawing/2014/main" id="{A89366F6-3D5C-4F28-A1EF-C02CACAD2941}"/>
              </a:ext>
            </a:extLst>
          </p:cNvPr>
          <p:cNvSpPr/>
          <p:nvPr/>
        </p:nvSpPr>
        <p:spPr>
          <a:xfrm>
            <a:off x="7898851" y="4432093"/>
            <a:ext cx="921411" cy="41356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END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9207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19F0A-3139-4C45-BE35-F208DF1D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E101A2-8E43-493C-9780-D094C926D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670" y="760637"/>
                <a:ext cx="8640660" cy="582869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problem1: routing loops</a:t>
                </a:r>
              </a:p>
              <a:p>
                <a:pPr lvl="1"/>
                <a:r>
                  <a:rPr lang="en-US" altLang="zh-CN" sz="2400" dirty="0"/>
                  <a:t>reason:</a:t>
                </a:r>
              </a:p>
              <a:p>
                <a:pPr lvl="1"/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pPr marL="342900" lvl="1" indent="0">
                  <a:buNone/>
                </a:pPr>
                <a:endParaRPr lang="en-US" altLang="zh-CN" sz="2400" dirty="0"/>
              </a:p>
              <a:p>
                <a:pPr>
                  <a:lnSpc>
                    <a:spcPct val="90000"/>
                  </a:lnSpc>
                </a:pPr>
                <a:r>
                  <a:rPr lang="en-US" altLang="zh-CN" sz="3000" dirty="0"/>
                  <a:t>solution: new structure of routing table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CN" sz="2400" dirty="0"/>
                  <a:t>for each destination, we set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(not 1) candidate RT entries</a:t>
                </a:r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: number of working links connected to this satellite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zh-CN" sz="2000" dirty="0"/>
                  <a:t>when calculating SPT, set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 neighbors as the tree root respectively, then we get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</a:rPr>
                  <a:t> SPTs from 1 LSDB</a:t>
                </a:r>
                <a:endParaRPr lang="en-US" altLang="zh-CN" sz="2000" dirty="0"/>
              </a:p>
              <a:p>
                <a:pPr lvl="1">
                  <a:lnSpc>
                    <a:spcPct val="80000"/>
                  </a:lnSpc>
                </a:pPr>
                <a:r>
                  <a:rPr lang="en-US" altLang="zh-CN" sz="2400" dirty="0"/>
                  <a:t>for each incoming packet, choose the least cost &amp; not incoming interface as next hop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CN" sz="2400" dirty="0"/>
                  <a:t>avoid 2-satellite-loops (majority in loops), but can’t avoid 4/6/...-satellite-loops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E101A2-8E43-493C-9780-D094C926D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670" y="760637"/>
                <a:ext cx="8640660" cy="5828699"/>
              </a:xfrm>
              <a:blipFill>
                <a:blip r:embed="rId3"/>
                <a:stretch>
                  <a:fillRect l="-1410" t="-1046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F938B6-E562-4569-99CC-7F434CC0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E9D4A27-785C-4405-9344-B9B80B247B9E}"/>
              </a:ext>
            </a:extLst>
          </p:cNvPr>
          <p:cNvSpPr/>
          <p:nvPr/>
        </p:nvSpPr>
        <p:spPr>
          <a:xfrm>
            <a:off x="2849595" y="2647425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FF652AE-DD23-483E-88C3-158800CF3152}"/>
              </a:ext>
            </a:extLst>
          </p:cNvPr>
          <p:cNvSpPr/>
          <p:nvPr/>
        </p:nvSpPr>
        <p:spPr>
          <a:xfrm>
            <a:off x="3371449" y="2647425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558E29E-57F9-4369-90CF-BD965E827F2B}"/>
              </a:ext>
            </a:extLst>
          </p:cNvPr>
          <p:cNvSpPr/>
          <p:nvPr/>
        </p:nvSpPr>
        <p:spPr>
          <a:xfrm>
            <a:off x="3371449" y="2130503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BEF085E-F351-40DB-A1D1-6A2BFC80FF25}"/>
              </a:ext>
            </a:extLst>
          </p:cNvPr>
          <p:cNvSpPr/>
          <p:nvPr/>
        </p:nvSpPr>
        <p:spPr>
          <a:xfrm>
            <a:off x="3371449" y="1627057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37C64BA-8BD0-4BCD-BF44-7C8A781EF80A}"/>
              </a:ext>
            </a:extLst>
          </p:cNvPr>
          <p:cNvCxnSpPr>
            <a:stCxn id="12" idx="4"/>
            <a:endCxn id="11" idx="0"/>
          </p:cNvCxnSpPr>
          <p:nvPr/>
        </p:nvCxnSpPr>
        <p:spPr>
          <a:xfrm>
            <a:off x="3472249" y="1828870"/>
            <a:ext cx="0" cy="301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E4604E0-DDE2-4558-8C8D-3DECF2E3BBFD}"/>
              </a:ext>
            </a:extLst>
          </p:cNvPr>
          <p:cNvCxnSpPr>
            <a:stCxn id="11" idx="4"/>
            <a:endCxn id="10" idx="0"/>
          </p:cNvCxnSpPr>
          <p:nvPr/>
        </p:nvCxnSpPr>
        <p:spPr>
          <a:xfrm>
            <a:off x="3472249" y="2332316"/>
            <a:ext cx="0" cy="315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F031AF-975E-4342-B7BE-7130A6CA5E92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3051195" y="2748332"/>
            <a:ext cx="3202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8C5B14B-853F-4591-AA44-B673EBEEE612}"/>
              </a:ext>
            </a:extLst>
          </p:cNvPr>
          <p:cNvSpPr txBox="1"/>
          <p:nvPr/>
        </p:nvSpPr>
        <p:spPr>
          <a:xfrm>
            <a:off x="3549008" y="1535452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9_5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B19E6BF-B0D2-4A6A-BA47-B63C712CEC8D}"/>
              </a:ext>
            </a:extLst>
          </p:cNvPr>
          <p:cNvSpPr txBox="1"/>
          <p:nvPr/>
        </p:nvSpPr>
        <p:spPr>
          <a:xfrm>
            <a:off x="3549008" y="2046743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10_5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8B8269B-CCD6-4427-9C15-888A99A7E3E5}"/>
              </a:ext>
            </a:extLst>
          </p:cNvPr>
          <p:cNvSpPr txBox="1"/>
          <p:nvPr/>
        </p:nvSpPr>
        <p:spPr>
          <a:xfrm>
            <a:off x="3549008" y="2558034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11_5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4A30B03-AF99-4BC2-9932-F797DAB3C487}"/>
              </a:ext>
            </a:extLst>
          </p:cNvPr>
          <p:cNvSpPr txBox="1"/>
          <p:nvPr/>
        </p:nvSpPr>
        <p:spPr>
          <a:xfrm>
            <a:off x="2599413" y="2816657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11_4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B8C8376-03D2-45C6-861B-FC44E71993B0}"/>
              </a:ext>
            </a:extLst>
          </p:cNvPr>
          <p:cNvSpPr/>
          <p:nvPr/>
        </p:nvSpPr>
        <p:spPr>
          <a:xfrm>
            <a:off x="871793" y="2647425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98E7ED1-4892-44C0-8281-BE722870435B}"/>
              </a:ext>
            </a:extLst>
          </p:cNvPr>
          <p:cNvSpPr/>
          <p:nvPr/>
        </p:nvSpPr>
        <p:spPr>
          <a:xfrm>
            <a:off x="1393647" y="2647425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71DCEBEF-FE83-43AC-8056-7FD13453D1CE}"/>
              </a:ext>
            </a:extLst>
          </p:cNvPr>
          <p:cNvSpPr/>
          <p:nvPr/>
        </p:nvSpPr>
        <p:spPr>
          <a:xfrm>
            <a:off x="1393647" y="2130503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40CB211-6EEC-4B36-826D-7AF269C9BB1A}"/>
              </a:ext>
            </a:extLst>
          </p:cNvPr>
          <p:cNvSpPr/>
          <p:nvPr/>
        </p:nvSpPr>
        <p:spPr>
          <a:xfrm>
            <a:off x="1393647" y="1627057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B411A32-4EF9-4905-B985-5F5CC07F0AF1}"/>
              </a:ext>
            </a:extLst>
          </p:cNvPr>
          <p:cNvCxnSpPr>
            <a:stCxn id="26" idx="4"/>
            <a:endCxn id="25" idx="0"/>
          </p:cNvCxnSpPr>
          <p:nvPr/>
        </p:nvCxnSpPr>
        <p:spPr>
          <a:xfrm>
            <a:off x="1494447" y="1828870"/>
            <a:ext cx="0" cy="301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E9450B8-87F8-4395-A287-0BCB75EB34F2}"/>
              </a:ext>
            </a:extLst>
          </p:cNvPr>
          <p:cNvCxnSpPr>
            <a:stCxn id="25" idx="4"/>
            <a:endCxn id="24" idx="0"/>
          </p:cNvCxnSpPr>
          <p:nvPr/>
        </p:nvCxnSpPr>
        <p:spPr>
          <a:xfrm>
            <a:off x="1494447" y="2332316"/>
            <a:ext cx="0" cy="315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A6025EF-28AE-4B0E-A3A9-A82F19DB41A4}"/>
              </a:ext>
            </a:extLst>
          </p:cNvPr>
          <p:cNvCxnSpPr>
            <a:stCxn id="24" idx="2"/>
            <a:endCxn id="23" idx="6"/>
          </p:cNvCxnSpPr>
          <p:nvPr/>
        </p:nvCxnSpPr>
        <p:spPr>
          <a:xfrm flipH="1">
            <a:off x="1073393" y="2748332"/>
            <a:ext cx="3202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95CBCAB-7AA3-4808-89F8-158705C38711}"/>
              </a:ext>
            </a:extLst>
          </p:cNvPr>
          <p:cNvSpPr txBox="1"/>
          <p:nvPr/>
        </p:nvSpPr>
        <p:spPr>
          <a:xfrm>
            <a:off x="1578521" y="1535452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9_5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4289F8-902E-45A3-B422-D93A3A293648}"/>
              </a:ext>
            </a:extLst>
          </p:cNvPr>
          <p:cNvSpPr txBox="1"/>
          <p:nvPr/>
        </p:nvSpPr>
        <p:spPr>
          <a:xfrm>
            <a:off x="1578521" y="2046743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10_5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D83F4A5-6887-4321-AA5D-166C4FC105F0}"/>
              </a:ext>
            </a:extLst>
          </p:cNvPr>
          <p:cNvSpPr txBox="1"/>
          <p:nvPr/>
        </p:nvSpPr>
        <p:spPr>
          <a:xfrm>
            <a:off x="1578521" y="2558034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11_5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D5C9DD4-803B-45AB-AC58-F3A0030429FB}"/>
              </a:ext>
            </a:extLst>
          </p:cNvPr>
          <p:cNvSpPr txBox="1"/>
          <p:nvPr/>
        </p:nvSpPr>
        <p:spPr>
          <a:xfrm>
            <a:off x="621611" y="2816657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11_4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054913C-5DE0-49DA-93D3-B529CF01E3A0}"/>
              </a:ext>
            </a:extLst>
          </p:cNvPr>
          <p:cNvSpPr txBox="1"/>
          <p:nvPr/>
        </p:nvSpPr>
        <p:spPr>
          <a:xfrm>
            <a:off x="465747" y="304204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original path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FE2C5C-A71F-4DED-A982-C2D43F3633F1}"/>
              </a:ext>
            </a:extLst>
          </p:cNvPr>
          <p:cNvSpPr txBox="1"/>
          <p:nvPr/>
        </p:nvSpPr>
        <p:spPr>
          <a:xfrm>
            <a:off x="2342749" y="303774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link failure happens</a:t>
            </a:r>
            <a:endParaRPr lang="zh-CN" altLang="en-US" dirty="0"/>
          </a:p>
        </p:txBody>
      </p:sp>
      <p:sp>
        <p:nvSpPr>
          <p:cNvPr id="36" name="乘号 35">
            <a:extLst>
              <a:ext uri="{FF2B5EF4-FFF2-40B4-BE49-F238E27FC236}">
                <a16:creationId xmlns:a16="http://schemas.microsoft.com/office/drawing/2014/main" id="{03BD584A-6C67-4D59-904B-6BDDF9D3DBCB}"/>
              </a:ext>
            </a:extLst>
          </p:cNvPr>
          <p:cNvSpPr/>
          <p:nvPr/>
        </p:nvSpPr>
        <p:spPr>
          <a:xfrm>
            <a:off x="3112098" y="2566455"/>
            <a:ext cx="250181" cy="31510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7A7AA40-C33C-447B-B21F-D658D6792C08}"/>
              </a:ext>
            </a:extLst>
          </p:cNvPr>
          <p:cNvSpPr/>
          <p:nvPr/>
        </p:nvSpPr>
        <p:spPr>
          <a:xfrm>
            <a:off x="4897292" y="2647425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14BBC3D-B555-4E4C-824A-013D8CCBEE11}"/>
              </a:ext>
            </a:extLst>
          </p:cNvPr>
          <p:cNvSpPr/>
          <p:nvPr/>
        </p:nvSpPr>
        <p:spPr>
          <a:xfrm>
            <a:off x="5419146" y="2647425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29A9EA6-2E9F-4F4C-9216-9C8115F2690B}"/>
              </a:ext>
            </a:extLst>
          </p:cNvPr>
          <p:cNvSpPr/>
          <p:nvPr/>
        </p:nvSpPr>
        <p:spPr>
          <a:xfrm>
            <a:off x="5419146" y="2130503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EEA8050D-4AAA-443E-94DE-260D97E3430B}"/>
              </a:ext>
            </a:extLst>
          </p:cNvPr>
          <p:cNvSpPr/>
          <p:nvPr/>
        </p:nvSpPr>
        <p:spPr>
          <a:xfrm>
            <a:off x="5419146" y="1627057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9A26450-6E28-4998-8B81-B104CBD4464F}"/>
              </a:ext>
            </a:extLst>
          </p:cNvPr>
          <p:cNvCxnSpPr>
            <a:stCxn id="40" idx="4"/>
            <a:endCxn id="39" idx="0"/>
          </p:cNvCxnSpPr>
          <p:nvPr/>
        </p:nvCxnSpPr>
        <p:spPr>
          <a:xfrm>
            <a:off x="5519946" y="1828870"/>
            <a:ext cx="0" cy="3016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6AF5DEF-6236-4C12-A03C-2F1ED858A017}"/>
              </a:ext>
            </a:extLst>
          </p:cNvPr>
          <p:cNvCxnSpPr>
            <a:stCxn id="39" idx="4"/>
            <a:endCxn id="38" idx="0"/>
          </p:cNvCxnSpPr>
          <p:nvPr/>
        </p:nvCxnSpPr>
        <p:spPr>
          <a:xfrm>
            <a:off x="5519946" y="2332316"/>
            <a:ext cx="0" cy="3151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22FE508-7411-44DB-AA60-46EAAA416AAD}"/>
              </a:ext>
            </a:extLst>
          </p:cNvPr>
          <p:cNvCxnSpPr>
            <a:stCxn id="38" idx="2"/>
            <a:endCxn id="37" idx="6"/>
          </p:cNvCxnSpPr>
          <p:nvPr/>
        </p:nvCxnSpPr>
        <p:spPr>
          <a:xfrm flipH="1">
            <a:off x="5098892" y="2748332"/>
            <a:ext cx="3202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E92435E-E06C-4C9D-A8E3-2B3A62A35DFB}"/>
              </a:ext>
            </a:extLst>
          </p:cNvPr>
          <p:cNvSpPr txBox="1"/>
          <p:nvPr/>
        </p:nvSpPr>
        <p:spPr>
          <a:xfrm>
            <a:off x="5721060" y="1535452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9_5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99D29D7-8243-4BAE-8E0B-EF3EA2874866}"/>
              </a:ext>
            </a:extLst>
          </p:cNvPr>
          <p:cNvSpPr txBox="1"/>
          <p:nvPr/>
        </p:nvSpPr>
        <p:spPr>
          <a:xfrm>
            <a:off x="5721060" y="2046743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10_5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C4CD5DC-48D0-4C81-A600-A54D2A727778}"/>
              </a:ext>
            </a:extLst>
          </p:cNvPr>
          <p:cNvSpPr txBox="1"/>
          <p:nvPr/>
        </p:nvSpPr>
        <p:spPr>
          <a:xfrm>
            <a:off x="5721060" y="2558034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11_5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8669042-2801-4D34-9FBF-A851A72CE582}"/>
              </a:ext>
            </a:extLst>
          </p:cNvPr>
          <p:cNvSpPr txBox="1"/>
          <p:nvPr/>
        </p:nvSpPr>
        <p:spPr>
          <a:xfrm>
            <a:off x="4647110" y="2816657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11_4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10DA9AC-18DA-4125-823F-A657A5E43B3A}"/>
              </a:ext>
            </a:extLst>
          </p:cNvPr>
          <p:cNvSpPr txBox="1"/>
          <p:nvPr/>
        </p:nvSpPr>
        <p:spPr>
          <a:xfrm>
            <a:off x="4390445" y="3037747"/>
            <a:ext cx="213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C000"/>
                </a:solidFill>
              </a:rPr>
              <a:t>LSA</a:t>
            </a:r>
            <a:r>
              <a:rPr lang="en-US" altLang="zh-CN" dirty="0"/>
              <a:t> floods regionally</a:t>
            </a:r>
            <a:endParaRPr lang="zh-CN" altLang="en-US" dirty="0"/>
          </a:p>
        </p:txBody>
      </p:sp>
      <p:sp>
        <p:nvSpPr>
          <p:cNvPr id="49" name="乘号 48">
            <a:extLst>
              <a:ext uri="{FF2B5EF4-FFF2-40B4-BE49-F238E27FC236}">
                <a16:creationId xmlns:a16="http://schemas.microsoft.com/office/drawing/2014/main" id="{38642D2F-6E7B-42E2-9DC2-82984CE08FF1}"/>
              </a:ext>
            </a:extLst>
          </p:cNvPr>
          <p:cNvSpPr/>
          <p:nvPr/>
        </p:nvSpPr>
        <p:spPr>
          <a:xfrm>
            <a:off x="5159795" y="2566455"/>
            <a:ext cx="250181" cy="31510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03111C0-6A4B-48E7-869D-17D1A5DB8014}"/>
              </a:ext>
            </a:extLst>
          </p:cNvPr>
          <p:cNvCxnSpPr>
            <a:cxnSpLocks/>
          </p:cNvCxnSpPr>
          <p:nvPr/>
        </p:nvCxnSpPr>
        <p:spPr>
          <a:xfrm flipV="1">
            <a:off x="5620746" y="2305641"/>
            <a:ext cx="0" cy="33712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对话气泡: 矩形 56">
            <a:extLst>
              <a:ext uri="{FF2B5EF4-FFF2-40B4-BE49-F238E27FC236}">
                <a16:creationId xmlns:a16="http://schemas.microsoft.com/office/drawing/2014/main" id="{1AE0703D-36E7-4738-B06F-B54EBB165358}"/>
              </a:ext>
            </a:extLst>
          </p:cNvPr>
          <p:cNvSpPr/>
          <p:nvPr/>
        </p:nvSpPr>
        <p:spPr>
          <a:xfrm>
            <a:off x="6528761" y="2416075"/>
            <a:ext cx="2409285" cy="803418"/>
          </a:xfrm>
          <a:prstGeom prst="wedgeRectCallout">
            <a:avLst>
              <a:gd name="adj1" fmla="val -59038"/>
              <a:gd name="adj2" fmla="val -77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 will recalculate my routing table, new next hop is 9_5</a:t>
            </a:r>
            <a:endParaRPr lang="zh-CN" altLang="en-US" dirty="0"/>
          </a:p>
        </p:txBody>
      </p:sp>
      <p:sp>
        <p:nvSpPr>
          <p:cNvPr id="58" name="对话气泡: 矩形 57">
            <a:extLst>
              <a:ext uri="{FF2B5EF4-FFF2-40B4-BE49-F238E27FC236}">
                <a16:creationId xmlns:a16="http://schemas.microsoft.com/office/drawing/2014/main" id="{8BC552C5-50BD-40E8-B1C9-A44FD6E68731}"/>
              </a:ext>
            </a:extLst>
          </p:cNvPr>
          <p:cNvSpPr/>
          <p:nvPr/>
        </p:nvSpPr>
        <p:spPr>
          <a:xfrm>
            <a:off x="6484033" y="1135652"/>
            <a:ext cx="2566221" cy="803418"/>
          </a:xfrm>
          <a:prstGeom prst="wedgeRectCallout">
            <a:avLst>
              <a:gd name="adj1" fmla="val -60838"/>
              <a:gd name="adj2" fmla="val 190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 didn’t receive LSA! My next hop remains 10_5</a:t>
            </a:r>
            <a:endParaRPr lang="zh-CN" altLang="en-US" dirty="0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A4FDD8C6-D1F0-4D71-A9CD-3065B949D28C}"/>
              </a:ext>
            </a:extLst>
          </p:cNvPr>
          <p:cNvSpPr/>
          <p:nvPr/>
        </p:nvSpPr>
        <p:spPr>
          <a:xfrm>
            <a:off x="2402655" y="1989650"/>
            <a:ext cx="326445" cy="201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B041DDFA-D993-469D-A245-B4F557474210}"/>
              </a:ext>
            </a:extLst>
          </p:cNvPr>
          <p:cNvSpPr/>
          <p:nvPr/>
        </p:nvSpPr>
        <p:spPr>
          <a:xfrm>
            <a:off x="4380456" y="1989650"/>
            <a:ext cx="326445" cy="201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E097DD7E-C635-47AA-B625-58DE8DA14E13}"/>
              </a:ext>
            </a:extLst>
          </p:cNvPr>
          <p:cNvSpPr/>
          <p:nvPr/>
        </p:nvSpPr>
        <p:spPr>
          <a:xfrm>
            <a:off x="871790" y="2130503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DF9443F8-225C-4D0D-951D-DAF48DF03FF7}"/>
              </a:ext>
            </a:extLst>
          </p:cNvPr>
          <p:cNvSpPr/>
          <p:nvPr/>
        </p:nvSpPr>
        <p:spPr>
          <a:xfrm>
            <a:off x="871790" y="1627057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443F3894-BDBD-440D-BCF7-62B285571E87}"/>
              </a:ext>
            </a:extLst>
          </p:cNvPr>
          <p:cNvSpPr/>
          <p:nvPr/>
        </p:nvSpPr>
        <p:spPr>
          <a:xfrm>
            <a:off x="2849361" y="2130503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BAD8436-E382-46FC-885D-576C5D2FF32E}"/>
              </a:ext>
            </a:extLst>
          </p:cNvPr>
          <p:cNvSpPr/>
          <p:nvPr/>
        </p:nvSpPr>
        <p:spPr>
          <a:xfrm>
            <a:off x="2849361" y="1627057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608B4A8-2447-4A60-8247-42F7DE9A95A4}"/>
              </a:ext>
            </a:extLst>
          </p:cNvPr>
          <p:cNvSpPr/>
          <p:nvPr/>
        </p:nvSpPr>
        <p:spPr>
          <a:xfrm>
            <a:off x="4897005" y="2125899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FEFA70D7-2EEE-40D5-ABF1-3C1071DF8D51}"/>
              </a:ext>
            </a:extLst>
          </p:cNvPr>
          <p:cNvSpPr/>
          <p:nvPr/>
        </p:nvSpPr>
        <p:spPr>
          <a:xfrm>
            <a:off x="4897005" y="1622453"/>
            <a:ext cx="201600" cy="201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5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176D0-B9B1-4A23-99AC-D65049E8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8533B4-3184-4FDE-8A1B-F973A06A3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670" y="754611"/>
                <a:ext cx="4737296" cy="651345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problem2:  neighbor relationship establishment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dirty="0"/>
                  <a:t>in Exchange state, one sends DD to its neighbor, describing its LSDB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dirty="0"/>
                  <a:t>the other requests certain LSA to synchronize their LSDBs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dirty="0"/>
                  <a:t>but in our method, </a:t>
                </a:r>
                <a:r>
                  <a:rPr lang="en-US" altLang="zh-CN" b="1" dirty="0"/>
                  <a:t>synchronization is not expected!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dirty="0"/>
                  <a:t>causes a long time during Loading</a:t>
                </a:r>
              </a:p>
              <a:p>
                <a:r>
                  <a:rPr lang="en-US" altLang="zh-CN" dirty="0"/>
                  <a:t>solution: mutable DD request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dirty="0"/>
                  <a:t>after </a:t>
                </a:r>
                <a:r>
                  <a:rPr lang="en-US" altLang="zh-CN"/>
                  <a:t>receiving DD, one </a:t>
                </a:r>
                <a:r>
                  <a:rPr lang="en-US" altLang="zh-CN" dirty="0"/>
                  <a:t>only requests LSAs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hops, i.e. LSAs it “should know”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zh-CN" dirty="0"/>
                  <a:t>or simply don’t request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F8533B4-3184-4FDE-8A1B-F973A06A3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670" y="754611"/>
                <a:ext cx="4737296" cy="6513455"/>
              </a:xfrm>
              <a:blipFill>
                <a:blip r:embed="rId2"/>
                <a:stretch>
                  <a:fillRect l="-2188" t="-936" r="-1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D2D534-7990-4E03-A6EA-506BB17F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DB1F9DCF-1EAF-4248-AE0F-7237FC4A7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66" y="813134"/>
            <a:ext cx="4364729" cy="600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4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5" y="1529738"/>
            <a:ext cx="8640660" cy="43148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Background: characteristics of satellite network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Main idea of our local-information-based algorithm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Implementation of our method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Experiment setup &amp; results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What’s next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0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09" y="73898"/>
            <a:ext cx="7428096" cy="878703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4" y="741858"/>
            <a:ext cx="8336937" cy="66581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experiment setup</a:t>
            </a:r>
          </a:p>
          <a:p>
            <a:pPr lvl="1">
              <a:lnSpc>
                <a:spcPct val="70000"/>
              </a:lnSpc>
            </a:pPr>
            <a:r>
              <a:rPr lang="en-US" altLang="zh-CN" sz="2400" b="1" dirty="0"/>
              <a:t>static</a:t>
            </a:r>
            <a:r>
              <a:rPr lang="en-US" altLang="zh-CN" sz="2400" dirty="0"/>
              <a:t> “satellite” topology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6 orbits, 11 satellites in each orbit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“full connected”, i.e. each satellite has 4 links </a:t>
            </a:r>
          </a:p>
          <a:p>
            <a:pPr lvl="1">
              <a:lnSpc>
                <a:spcPct val="70000"/>
              </a:lnSpc>
            </a:pPr>
            <a:r>
              <a:rPr lang="en-US" altLang="zh-CN" sz="2400" dirty="0"/>
              <a:t>address space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traditional IP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each interface of an ISL has a unique IP</a:t>
            </a:r>
          </a:p>
          <a:p>
            <a:pPr lvl="1">
              <a:lnSpc>
                <a:spcPct val="70000"/>
              </a:lnSpc>
            </a:pPr>
            <a:r>
              <a:rPr lang="en-US" altLang="zh-CN" sz="2400" dirty="0"/>
              <a:t>network config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between 2 satellites is a broadcast network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link cost setup: according to </a:t>
            </a:r>
            <a:r>
              <a:rPr lang="en-US" altLang="zh-CN" sz="2000" dirty="0">
                <a:latin typeface="+mn-lt"/>
              </a:rPr>
              <a:t>propagation delay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+mn-lt"/>
              </a:rPr>
              <a:t>simulation</a:t>
            </a:r>
          </a:p>
          <a:p>
            <a:pPr lvl="1">
              <a:lnSpc>
                <a:spcPct val="70000"/>
              </a:lnSpc>
            </a:pPr>
            <a:r>
              <a:rPr lang="en-US" altLang="zh-CN" sz="2400" dirty="0"/>
              <a:t>in 0~20s, run original OSPF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simulate the </a:t>
            </a:r>
            <a:r>
              <a:rPr lang="en-US" altLang="zh-CN" sz="2000" b="1" dirty="0"/>
              <a:t>prediction</a:t>
            </a:r>
            <a:r>
              <a:rPr lang="en-US" altLang="zh-CN" sz="2000" dirty="0"/>
              <a:t> of topology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ensure all satellites’ LSDB are synchronized at first</a:t>
            </a:r>
          </a:p>
          <a:p>
            <a:pPr lvl="1">
              <a:lnSpc>
                <a:spcPct val="70000"/>
              </a:lnSpc>
            </a:pPr>
            <a:r>
              <a:rPr lang="en-US" altLang="zh-CN" sz="2400" dirty="0"/>
              <a:t>in 20~120s, run our method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a single delivery pair, sends UDP at 10pkt/s (ensures no congestion)</a:t>
            </a:r>
          </a:p>
          <a:p>
            <a:pPr lvl="1"/>
            <a:r>
              <a:rPr lang="en-US" altLang="zh-CN" dirty="0"/>
              <a:t>performance metrics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average packet loss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average end to end delay</a:t>
            </a:r>
          </a:p>
          <a:p>
            <a:pPr lvl="2">
              <a:lnSpc>
                <a:spcPct val="70000"/>
              </a:lnSpc>
            </a:pPr>
            <a:r>
              <a:rPr lang="en-US" altLang="zh-CN" sz="2000" dirty="0"/>
              <a:t>control overhead</a:t>
            </a:r>
          </a:p>
          <a:p>
            <a:pPr lvl="1"/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26455" y="6050152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9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EF1E3F4-4AAE-406E-95DB-D2838E99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19" y="2240179"/>
            <a:ext cx="5712087" cy="45729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09" y="73898"/>
            <a:ext cx="7428096" cy="878703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Experiment: packet loss rate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43645" y="836920"/>
                <a:ext cx="8614028" cy="597625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60000"/>
                  </a:lnSpc>
                </a:pPr>
                <a:r>
                  <a:rPr lang="en-US" altLang="zh-CN" dirty="0"/>
                  <a:t>control overhead &amp; packet loss in different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(???)</a:t>
                </a:r>
              </a:p>
              <a:p>
                <a:pPr lvl="1">
                  <a:lnSpc>
                    <a:spcPct val="6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large enough: OSPF</a:t>
                </a:r>
              </a:p>
              <a:p>
                <a:pPr lvl="1">
                  <a:lnSpc>
                    <a:spcPct val="60000"/>
                  </a:lnSpc>
                </a:pPr>
                <a:r>
                  <a:rPr lang="en-US" altLang="zh-CN" dirty="0"/>
                  <a:t>each point is the average of 10 tests</a:t>
                </a:r>
              </a:p>
              <a:p>
                <a:pPr lvl="1">
                  <a:lnSpc>
                    <a:spcPct val="60000"/>
                  </a:lnSpc>
                </a:pPr>
                <a:r>
                  <a:rPr lang="en-US" altLang="zh-CN" dirty="0"/>
                  <a:t>new routing table structure can </a:t>
                </a:r>
                <a:r>
                  <a:rPr lang="en-US" altLang="zh-CN" b="1" dirty="0"/>
                  <a:t>optimize packet loss </a:t>
                </a:r>
                <a:r>
                  <a:rPr lang="en-US" altLang="zh-CN" dirty="0"/>
                  <a:t>up to 80% (“</a:t>
                </a:r>
                <a:r>
                  <a:rPr lang="en-US" altLang="zh-CN" dirty="0" err="1"/>
                  <a:t>loopAvoidance</a:t>
                </a:r>
                <a:r>
                  <a:rPr lang="en-US" altLang="zh-CN" dirty="0"/>
                  <a:t>” vs. “</a:t>
                </a:r>
                <a:r>
                  <a:rPr lang="en-US" altLang="zh-CN" dirty="0" err="1"/>
                  <a:t>noLoopAvoidance</a:t>
                </a:r>
                <a:r>
                  <a:rPr lang="en-US" altLang="zh-CN" dirty="0"/>
                  <a:t>”)</a:t>
                </a:r>
              </a:p>
              <a:p>
                <a:pPr lvl="1">
                  <a:lnSpc>
                    <a:spcPct val="60000"/>
                  </a:lnSpc>
                </a:pPr>
                <a:r>
                  <a:rPr lang="en-US" altLang="zh-CN" dirty="0"/>
                  <a:t>mutable DD request: </a:t>
                </a:r>
                <a:r>
                  <a:rPr lang="en-US" altLang="zh-CN" b="1" dirty="0"/>
                  <a:t>less overhead, fluctuated loss rate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645" y="836920"/>
                <a:ext cx="8614028" cy="5976255"/>
              </a:xfrm>
              <a:blipFill>
                <a:blip r:embed="rId4"/>
                <a:stretch>
                  <a:fillRect l="-1274" t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F930C53-8777-4215-B78F-B47053CF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6455" y="6050152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02D033E-A6DB-417F-BD49-F396553959A2}"/>
              </a:ext>
            </a:extLst>
          </p:cNvPr>
          <p:cNvSpPr txBox="1"/>
          <p:nvPr/>
        </p:nvSpPr>
        <p:spPr>
          <a:xfrm>
            <a:off x="6552598" y="5260866"/>
            <a:ext cx="2478934" cy="707886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OSPF: overhead 0.65, loss 0.2%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953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5" y="1529738"/>
            <a:ext cx="8640660" cy="43148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Background: characteristics of satellite network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Main idea of our local-information-based algorithm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Implementation of our method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Experiment setup &amp; results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What’s next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670" y="816081"/>
            <a:ext cx="8640660" cy="5832369"/>
          </a:xfrm>
        </p:spPr>
        <p:txBody>
          <a:bodyPr>
            <a:normAutofit/>
          </a:bodyPr>
          <a:lstStyle/>
          <a:p>
            <a:r>
              <a:rPr lang="en-US" altLang="zh-CN" dirty="0"/>
              <a:t>confusion</a:t>
            </a:r>
          </a:p>
          <a:p>
            <a:pPr lvl="1"/>
            <a:r>
              <a:rPr lang="en-US" altLang="zh-CN" dirty="0"/>
              <a:t>why there are so many fluctuations?</a:t>
            </a:r>
          </a:p>
          <a:p>
            <a:pPr lvl="1"/>
            <a:r>
              <a:rPr lang="en-US" altLang="zh-CN" dirty="0"/>
              <a:t>observation: in 10 tests, only 1 or 2 tests have many packet losses, while others nearly zero packet loss. but why?</a:t>
            </a:r>
          </a:p>
          <a:p>
            <a:r>
              <a:rPr lang="en-US" altLang="zh-CN" dirty="0"/>
              <a:t>another possibly feasible loop avoidance</a:t>
            </a:r>
          </a:p>
          <a:p>
            <a:pPr lvl="1"/>
            <a:r>
              <a:rPr lang="en-US" altLang="zh-CN" dirty="0"/>
              <a:t>based on TTL &amp; Manhattan distance between current &amp; </a:t>
            </a:r>
            <a:r>
              <a:rPr lang="en-US" altLang="zh-CN" dirty="0" err="1"/>
              <a:t>dest</a:t>
            </a:r>
            <a:r>
              <a:rPr lang="en-US" altLang="zh-CN" dirty="0"/>
              <a:t> satellites</a:t>
            </a:r>
          </a:p>
          <a:p>
            <a:r>
              <a:rPr lang="en-US" altLang="zh-CN" dirty="0"/>
              <a:t>change the static topology into </a:t>
            </a:r>
            <a:r>
              <a:rPr lang="en-US" altLang="zh-CN" dirty="0" err="1"/>
              <a:t>osgEarth</a:t>
            </a:r>
            <a:r>
              <a:rPr lang="en-US" altLang="zh-CN" dirty="0"/>
              <a:t> environment</a:t>
            </a:r>
          </a:p>
          <a:p>
            <a:pPr lvl="1"/>
            <a:r>
              <a:rPr lang="en-US" altLang="zh-CN" dirty="0"/>
              <a:t>should add the function of topology prediction</a:t>
            </a:r>
          </a:p>
          <a:p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further: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the load balance</a:t>
            </a:r>
          </a:p>
          <a:p>
            <a:pPr lvl="1"/>
            <a:r>
              <a:rPr lang="en-US" altLang="zh-CN" dirty="0"/>
              <a:t>definition</a:t>
            </a:r>
            <a:r>
              <a:rPr lang="zh-CN" altLang="en-US" dirty="0"/>
              <a:t> </a:t>
            </a:r>
            <a:r>
              <a:rPr lang="en-US" altLang="zh-CN" dirty="0"/>
              <a:t>of “load”</a:t>
            </a:r>
          </a:p>
          <a:p>
            <a:pPr lvl="1"/>
            <a:r>
              <a:rPr lang="en-US" altLang="zh-CN" dirty="0"/>
              <a:t>how to transmit load info between satellites</a:t>
            </a:r>
          </a:p>
          <a:p>
            <a:pPr lvl="1"/>
            <a:r>
              <a:rPr lang="en-US" altLang="zh-CN" dirty="0"/>
              <a:t>what to do after receiving load info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94425"/>
            <a:ext cx="6858000" cy="27149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b="1" dirty="0"/>
              <a:t>Thanks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352880"/>
            <a:ext cx="6858000" cy="1259935"/>
          </a:xfrm>
        </p:spPr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6" name="灯片编号占位符 3"/>
          <p:cNvSpPr txBox="1"/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699C53-0D35-476E-B857-40C860CE2876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5" y="1529738"/>
            <a:ext cx="8640660" cy="43148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Background: characteristics of satellite network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Main idea of our local-information-based algorithm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Implementation of our method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Experiment setup &amp; results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What’s next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5" y="1529738"/>
            <a:ext cx="8640660" cy="43148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Background: characteristics of satellite network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Main idea of our local-information-based algorithm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Implementation of our method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Experiment setup &amp; results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What’s next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6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046" y="796964"/>
            <a:ext cx="8782259" cy="585063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/>
              <a:t>satellite network  vs. terrestrial network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high</a:t>
            </a:r>
            <a:r>
              <a:rPr lang="zh-CN" altLang="en-US" sz="2400" dirty="0"/>
              <a:t> </a:t>
            </a:r>
            <a:r>
              <a:rPr lang="en-US" altLang="zh-CN" sz="2400" dirty="0"/>
              <a:t>density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star-link: 2,4000 satellites planned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all satellites are considered as a SINGLE AS/area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deterministic adjacencies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a satellite communicates with 4 neighbors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2 intra-orbit neighbors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2 inter-orbit neighbors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dynamic topology</a:t>
            </a:r>
            <a:r>
              <a:rPr lang="en-US" altLang="zh-CN" sz="2400" dirty="0"/>
              <a:t>: intermittent ISLs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while terrestrial networks are fixed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due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movement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satellites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may cause </a:t>
            </a:r>
            <a:r>
              <a:rPr lang="en-US" altLang="zh-CN" sz="2000" b="1" dirty="0"/>
              <a:t>accidental</a:t>
            </a:r>
            <a:r>
              <a:rPr lang="en-US" altLang="zh-CN" sz="2000" dirty="0"/>
              <a:t> link failures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inter-orbit ISL </a:t>
            </a:r>
            <a:r>
              <a:rPr lang="en-US" altLang="zh-CN" sz="2000" b="1" dirty="0"/>
              <a:t>periodically</a:t>
            </a:r>
            <a:r>
              <a:rPr lang="en-US" altLang="zh-CN" sz="2000" dirty="0"/>
              <a:t> cut-downs</a:t>
            </a:r>
          </a:p>
          <a:p>
            <a:pPr>
              <a:lnSpc>
                <a:spcPct val="80000"/>
              </a:lnSpc>
            </a:pPr>
            <a:r>
              <a:rPr lang="en-US" altLang="zh-CN" sz="3200" dirty="0"/>
              <a:t>difficulties in maintaining link state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in OSPF,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LSA</a:t>
            </a:r>
            <a:r>
              <a:rPr lang="zh-CN" altLang="en-US" sz="2000" dirty="0"/>
              <a:t> </a:t>
            </a:r>
            <a:r>
              <a:rPr lang="en-US" altLang="zh-CN" sz="2000" dirty="0"/>
              <a:t>will</a:t>
            </a:r>
            <a:r>
              <a:rPr lang="zh-CN" altLang="en-US" sz="2000" dirty="0"/>
              <a:t> </a:t>
            </a:r>
            <a:r>
              <a:rPr lang="en-US" altLang="zh-CN" sz="2000" dirty="0"/>
              <a:t>flood through the whole area: </a:t>
            </a:r>
            <a:r>
              <a:rPr lang="en-US" altLang="zh-CN" sz="2000" b="1" dirty="0"/>
              <a:t>too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much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overhead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however, </a:t>
            </a:r>
            <a:r>
              <a:rPr lang="en-US" altLang="zh-CN" sz="2000" b="1" dirty="0"/>
              <a:t>topology can be predicted</a:t>
            </a:r>
            <a:r>
              <a:rPr lang="en-US" altLang="zh-CN" sz="2000" dirty="0"/>
              <a:t>: no need to maintain all LSs</a:t>
            </a:r>
          </a:p>
          <a:p>
            <a:pPr lvl="2">
              <a:lnSpc>
                <a:spcPct val="8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research problem: how to take advantage of satellite network to maintain LSs with high efficiency &amp; low cost?</a:t>
            </a:r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543552" y="1965850"/>
            <a:ext cx="513477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072088" y="1965850"/>
            <a:ext cx="1451738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661306" y="1965850"/>
            <a:ext cx="2273301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544426" y="254190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508250" y="290134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606277" y="221128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521087" y="392202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560471" y="426876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645662" y="464198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858348" y="205585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6940766" y="239100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994304" y="272614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010787" y="30612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014434" y="339851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007141" y="373402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973006" y="407088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920053" y="44559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189920" y="221128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348778" y="254190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443303" y="290134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470143" y="323626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7473938" y="358053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425215" y="392202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306182" y="426876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057029" y="464198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232515" y="205585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7594138" y="239100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7772979" y="272614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869110" y="30612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889387" y="339851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848836" y="373402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728779" y="407088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467810" y="44559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458362" y="205585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6222629" y="239100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6099221" y="272614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6045247" y="30612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029783" y="339851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057137" y="373402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130438" y="407088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302679" y="44559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6064501" y="221128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5811412" y="254190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5684209" y="290134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5621335" y="323626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5635485" y="358053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5720676" y="392202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883619" y="426876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282656" y="464198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连接符 63"/>
          <p:cNvCxnSpPr>
            <a:stCxn id="27" idx="6"/>
            <a:endCxn id="35" idx="2"/>
          </p:cNvCxnSpPr>
          <p:nvPr/>
        </p:nvCxnSpPr>
        <p:spPr>
          <a:xfrm>
            <a:off x="7095977" y="3103888"/>
            <a:ext cx="374166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连接符 64"/>
          <p:cNvCxnSpPr>
            <a:stCxn id="19" idx="6"/>
            <a:endCxn id="26" idx="2"/>
          </p:cNvCxnSpPr>
          <p:nvPr/>
        </p:nvCxnSpPr>
        <p:spPr>
          <a:xfrm flipV="1">
            <a:off x="6593440" y="2768741"/>
            <a:ext cx="400864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直接连接符 65"/>
          <p:cNvCxnSpPr>
            <a:stCxn id="26" idx="6"/>
            <a:endCxn id="34" idx="2"/>
          </p:cNvCxnSpPr>
          <p:nvPr/>
        </p:nvCxnSpPr>
        <p:spPr>
          <a:xfrm>
            <a:off x="7079495" y="2768741"/>
            <a:ext cx="363808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直接连接符 66"/>
          <p:cNvCxnSpPr>
            <a:stCxn id="34" idx="6"/>
            <a:endCxn id="42" idx="3"/>
          </p:cNvCxnSpPr>
          <p:nvPr/>
        </p:nvCxnSpPr>
        <p:spPr>
          <a:xfrm flipV="1">
            <a:off x="7528494" y="2798862"/>
            <a:ext cx="256961" cy="1450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接连接符 67"/>
          <p:cNvCxnSpPr>
            <a:stCxn id="50" idx="6"/>
            <a:endCxn id="19" idx="2"/>
          </p:cNvCxnSpPr>
          <p:nvPr/>
        </p:nvCxnSpPr>
        <p:spPr>
          <a:xfrm>
            <a:off x="6184412" y="2768741"/>
            <a:ext cx="323837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接连接符 68"/>
          <p:cNvCxnSpPr>
            <a:stCxn id="58" idx="7"/>
            <a:endCxn id="50" idx="1"/>
          </p:cNvCxnSpPr>
          <p:nvPr/>
        </p:nvCxnSpPr>
        <p:spPr>
          <a:xfrm flipV="1">
            <a:off x="5756923" y="2738621"/>
            <a:ext cx="354773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直接连接符 69"/>
          <p:cNvCxnSpPr>
            <a:stCxn id="25" idx="6"/>
            <a:endCxn id="33" idx="2"/>
          </p:cNvCxnSpPr>
          <p:nvPr/>
        </p:nvCxnSpPr>
        <p:spPr>
          <a:xfrm>
            <a:off x="7025958" y="2433596"/>
            <a:ext cx="322821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接连接符 70"/>
          <p:cNvCxnSpPr>
            <a:stCxn id="33" idx="6"/>
            <a:endCxn id="41" idx="3"/>
          </p:cNvCxnSpPr>
          <p:nvPr/>
        </p:nvCxnSpPr>
        <p:spPr>
          <a:xfrm flipV="1">
            <a:off x="7433968" y="2463715"/>
            <a:ext cx="172645" cy="12078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6629618" y="2433595"/>
            <a:ext cx="311150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接连接符 72"/>
          <p:cNvCxnSpPr>
            <a:stCxn id="18" idx="2"/>
            <a:endCxn id="49" idx="6"/>
          </p:cNvCxnSpPr>
          <p:nvPr/>
        </p:nvCxnSpPr>
        <p:spPr>
          <a:xfrm flipH="1" flipV="1">
            <a:off x="6307820" y="2433596"/>
            <a:ext cx="236607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接连接符 73"/>
          <p:cNvCxnSpPr>
            <a:stCxn id="49" idx="2"/>
            <a:endCxn id="57" idx="6"/>
          </p:cNvCxnSpPr>
          <p:nvPr/>
        </p:nvCxnSpPr>
        <p:spPr>
          <a:xfrm flipH="1">
            <a:off x="5896602" y="2433596"/>
            <a:ext cx="326027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接连接符 74"/>
          <p:cNvCxnSpPr>
            <a:stCxn id="20" idx="6"/>
            <a:endCxn id="24" idx="3"/>
          </p:cNvCxnSpPr>
          <p:nvPr/>
        </p:nvCxnSpPr>
        <p:spPr>
          <a:xfrm flipV="1">
            <a:off x="6691468" y="2128569"/>
            <a:ext cx="179356" cy="12530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6" name="椭圆 75"/>
          <p:cNvSpPr/>
          <p:nvPr/>
        </p:nvSpPr>
        <p:spPr>
          <a:xfrm>
            <a:off x="5369558" y="1965850"/>
            <a:ext cx="2856798" cy="28567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/>
          <p:cNvCxnSpPr>
            <a:stCxn id="24" idx="6"/>
            <a:endCxn id="32" idx="2"/>
          </p:cNvCxnSpPr>
          <p:nvPr/>
        </p:nvCxnSpPr>
        <p:spPr>
          <a:xfrm>
            <a:off x="6943538" y="2098450"/>
            <a:ext cx="246382" cy="15542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直接连接符 77"/>
          <p:cNvCxnSpPr>
            <a:stCxn id="40" idx="4"/>
            <a:endCxn id="32" idx="7"/>
          </p:cNvCxnSpPr>
          <p:nvPr/>
        </p:nvCxnSpPr>
        <p:spPr>
          <a:xfrm flipH="1">
            <a:off x="7262635" y="2141045"/>
            <a:ext cx="12476" cy="827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接连接符 78"/>
          <p:cNvCxnSpPr>
            <a:stCxn id="48" idx="5"/>
            <a:endCxn id="20" idx="1"/>
          </p:cNvCxnSpPr>
          <p:nvPr/>
        </p:nvCxnSpPr>
        <p:spPr>
          <a:xfrm>
            <a:off x="6531077" y="2128569"/>
            <a:ext cx="87676" cy="9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直接连接符 79"/>
          <p:cNvCxnSpPr>
            <a:stCxn id="56" idx="6"/>
            <a:endCxn id="48" idx="2"/>
          </p:cNvCxnSpPr>
          <p:nvPr/>
        </p:nvCxnSpPr>
        <p:spPr>
          <a:xfrm flipV="1">
            <a:off x="6149691" y="2098450"/>
            <a:ext cx="308671" cy="15542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接连接符 80"/>
          <p:cNvCxnSpPr>
            <a:stCxn id="106" idx="6"/>
            <a:endCxn id="27" idx="2"/>
          </p:cNvCxnSpPr>
          <p:nvPr/>
        </p:nvCxnSpPr>
        <p:spPr>
          <a:xfrm flipV="1">
            <a:off x="6586147" y="3103888"/>
            <a:ext cx="424640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直接连接符 81"/>
          <p:cNvCxnSpPr>
            <a:stCxn id="51" idx="6"/>
            <a:endCxn id="106" idx="2"/>
          </p:cNvCxnSpPr>
          <p:nvPr/>
        </p:nvCxnSpPr>
        <p:spPr>
          <a:xfrm>
            <a:off x="6130438" y="3103888"/>
            <a:ext cx="370519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接连接符 82"/>
          <p:cNvCxnSpPr>
            <a:stCxn id="59" idx="6"/>
            <a:endCxn id="51" idx="2"/>
          </p:cNvCxnSpPr>
          <p:nvPr/>
        </p:nvCxnSpPr>
        <p:spPr>
          <a:xfrm flipV="1">
            <a:off x="5706527" y="3103888"/>
            <a:ext cx="338721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直接连接符 83"/>
          <p:cNvCxnSpPr>
            <a:stCxn id="35" idx="6"/>
            <a:endCxn id="43" idx="2"/>
          </p:cNvCxnSpPr>
          <p:nvPr/>
        </p:nvCxnSpPr>
        <p:spPr>
          <a:xfrm flipV="1">
            <a:off x="7555335" y="3103888"/>
            <a:ext cx="313775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接连接符 84"/>
          <p:cNvCxnSpPr>
            <a:stCxn id="60" idx="6"/>
            <a:endCxn id="52" idx="2"/>
          </p:cNvCxnSpPr>
          <p:nvPr/>
        </p:nvCxnSpPr>
        <p:spPr>
          <a:xfrm flipV="1">
            <a:off x="5720676" y="3441111"/>
            <a:ext cx="309107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直接连接符 85"/>
          <p:cNvCxnSpPr>
            <a:stCxn id="52" idx="6"/>
            <a:endCxn id="105" idx="2"/>
          </p:cNvCxnSpPr>
          <p:nvPr/>
        </p:nvCxnSpPr>
        <p:spPr>
          <a:xfrm>
            <a:off x="6114974" y="3441111"/>
            <a:ext cx="389047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接连接符 86"/>
          <p:cNvCxnSpPr>
            <a:stCxn id="105" idx="6"/>
            <a:endCxn id="28" idx="2"/>
          </p:cNvCxnSpPr>
          <p:nvPr/>
        </p:nvCxnSpPr>
        <p:spPr>
          <a:xfrm flipV="1">
            <a:off x="6589212" y="3441111"/>
            <a:ext cx="425222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接连接符 87"/>
          <p:cNvCxnSpPr>
            <a:stCxn id="28" idx="6"/>
            <a:endCxn id="36" idx="2"/>
          </p:cNvCxnSpPr>
          <p:nvPr/>
        </p:nvCxnSpPr>
        <p:spPr>
          <a:xfrm>
            <a:off x="7099625" y="3441111"/>
            <a:ext cx="374313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接连接符 88"/>
          <p:cNvCxnSpPr>
            <a:stCxn id="36" idx="6"/>
            <a:endCxn id="44" idx="2"/>
          </p:cNvCxnSpPr>
          <p:nvPr/>
        </p:nvCxnSpPr>
        <p:spPr>
          <a:xfrm flipV="1">
            <a:off x="7559129" y="3441111"/>
            <a:ext cx="330259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接连接符 89"/>
          <p:cNvCxnSpPr>
            <a:stCxn id="29" idx="6"/>
            <a:endCxn id="37" idx="1"/>
          </p:cNvCxnSpPr>
          <p:nvPr/>
        </p:nvCxnSpPr>
        <p:spPr>
          <a:xfrm>
            <a:off x="7092332" y="3776622"/>
            <a:ext cx="345359" cy="1578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直接连接符 90"/>
          <p:cNvCxnSpPr>
            <a:stCxn id="37" idx="6"/>
            <a:endCxn id="45" idx="2"/>
          </p:cNvCxnSpPr>
          <p:nvPr/>
        </p:nvCxnSpPr>
        <p:spPr>
          <a:xfrm flipV="1">
            <a:off x="7510406" y="3776622"/>
            <a:ext cx="338429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直接连接符 91"/>
          <p:cNvCxnSpPr>
            <a:stCxn id="21" idx="6"/>
            <a:endCxn id="29" idx="2"/>
          </p:cNvCxnSpPr>
          <p:nvPr/>
        </p:nvCxnSpPr>
        <p:spPr>
          <a:xfrm flipV="1">
            <a:off x="6606277" y="3776622"/>
            <a:ext cx="400864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直接连接符 92"/>
          <p:cNvCxnSpPr>
            <a:stCxn id="53" idx="6"/>
            <a:endCxn id="21" idx="2"/>
          </p:cNvCxnSpPr>
          <p:nvPr/>
        </p:nvCxnSpPr>
        <p:spPr>
          <a:xfrm>
            <a:off x="6142327" y="3776622"/>
            <a:ext cx="378759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接连接符 93"/>
          <p:cNvCxnSpPr>
            <a:stCxn id="61" idx="6"/>
            <a:endCxn id="53" idx="2"/>
          </p:cNvCxnSpPr>
          <p:nvPr/>
        </p:nvCxnSpPr>
        <p:spPr>
          <a:xfrm flipV="1">
            <a:off x="5805866" y="3776622"/>
            <a:ext cx="251271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直接连接符 94"/>
          <p:cNvCxnSpPr>
            <a:stCxn id="54" idx="6"/>
            <a:endCxn id="22" idx="2"/>
          </p:cNvCxnSpPr>
          <p:nvPr/>
        </p:nvCxnSpPr>
        <p:spPr>
          <a:xfrm>
            <a:off x="6215628" y="4113481"/>
            <a:ext cx="344842" cy="19788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直接连接符 95"/>
          <p:cNvCxnSpPr>
            <a:stCxn id="22" idx="6"/>
            <a:endCxn id="30" idx="3"/>
          </p:cNvCxnSpPr>
          <p:nvPr/>
        </p:nvCxnSpPr>
        <p:spPr>
          <a:xfrm flipV="1">
            <a:off x="6645662" y="4143601"/>
            <a:ext cx="339820" cy="16776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直接连接符 96"/>
          <p:cNvCxnSpPr>
            <a:stCxn id="30" idx="6"/>
            <a:endCxn id="38" idx="1"/>
          </p:cNvCxnSpPr>
          <p:nvPr/>
        </p:nvCxnSpPr>
        <p:spPr>
          <a:xfrm>
            <a:off x="7058196" y="4113481"/>
            <a:ext cx="260461" cy="16775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8" name="直接连接符 97"/>
          <p:cNvCxnSpPr>
            <a:stCxn id="38" idx="6"/>
            <a:endCxn id="46" idx="2"/>
          </p:cNvCxnSpPr>
          <p:nvPr/>
        </p:nvCxnSpPr>
        <p:spPr>
          <a:xfrm flipV="1">
            <a:off x="7391373" y="4113481"/>
            <a:ext cx="337406" cy="19788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直接连接符 98"/>
          <p:cNvCxnSpPr>
            <a:stCxn id="62" idx="7"/>
            <a:endCxn id="54" idx="3"/>
          </p:cNvCxnSpPr>
          <p:nvPr/>
        </p:nvCxnSpPr>
        <p:spPr>
          <a:xfrm flipV="1">
            <a:off x="5956334" y="4143601"/>
            <a:ext cx="186580" cy="13764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接连接符 99"/>
          <p:cNvCxnSpPr>
            <a:stCxn id="23" idx="7"/>
            <a:endCxn id="31" idx="3"/>
          </p:cNvCxnSpPr>
          <p:nvPr/>
        </p:nvCxnSpPr>
        <p:spPr>
          <a:xfrm flipV="1">
            <a:off x="6718377" y="4528708"/>
            <a:ext cx="214152" cy="12575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接连接符 100"/>
          <p:cNvCxnSpPr>
            <a:stCxn id="31" idx="5"/>
            <a:endCxn id="39" idx="1"/>
          </p:cNvCxnSpPr>
          <p:nvPr/>
        </p:nvCxnSpPr>
        <p:spPr>
          <a:xfrm>
            <a:off x="6992768" y="4528708"/>
            <a:ext cx="76737" cy="12575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接连接符 101"/>
          <p:cNvCxnSpPr>
            <a:stCxn id="39" idx="6"/>
            <a:endCxn id="47" idx="2"/>
          </p:cNvCxnSpPr>
          <p:nvPr/>
        </p:nvCxnSpPr>
        <p:spPr>
          <a:xfrm flipV="1">
            <a:off x="7142220" y="4498589"/>
            <a:ext cx="325591" cy="1859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接连接符 102"/>
          <p:cNvCxnSpPr>
            <a:stCxn id="55" idx="6"/>
            <a:endCxn id="23" idx="2"/>
          </p:cNvCxnSpPr>
          <p:nvPr/>
        </p:nvCxnSpPr>
        <p:spPr>
          <a:xfrm>
            <a:off x="6387870" y="4498589"/>
            <a:ext cx="257792" cy="1859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接连接符 103"/>
          <p:cNvCxnSpPr>
            <a:stCxn id="55" idx="4"/>
            <a:endCxn id="63" idx="0"/>
          </p:cNvCxnSpPr>
          <p:nvPr/>
        </p:nvCxnSpPr>
        <p:spPr>
          <a:xfrm flipH="1">
            <a:off x="6325251" y="4541184"/>
            <a:ext cx="20024" cy="10080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椭圆 104"/>
          <p:cNvSpPr/>
          <p:nvPr/>
        </p:nvSpPr>
        <p:spPr>
          <a:xfrm>
            <a:off x="6504021" y="358053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6" name="椭圆 105"/>
          <p:cNvSpPr/>
          <p:nvPr/>
        </p:nvSpPr>
        <p:spPr>
          <a:xfrm>
            <a:off x="6500957" y="3236266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弧形 106"/>
          <p:cNvSpPr/>
          <p:nvPr/>
        </p:nvSpPr>
        <p:spPr>
          <a:xfrm rot="5400000">
            <a:off x="6587893" y="1028188"/>
            <a:ext cx="506245" cy="2168185"/>
          </a:xfrm>
          <a:prstGeom prst="arc">
            <a:avLst>
              <a:gd name="adj1" fmla="val 16200000"/>
              <a:gd name="adj2" fmla="val 5455767"/>
            </a:avLst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弧形 107"/>
          <p:cNvSpPr/>
          <p:nvPr/>
        </p:nvSpPr>
        <p:spPr>
          <a:xfrm rot="16200000">
            <a:off x="6591452" y="3580469"/>
            <a:ext cx="506245" cy="2168185"/>
          </a:xfrm>
          <a:prstGeom prst="arc">
            <a:avLst>
              <a:gd name="adj1" fmla="val 16200000"/>
              <a:gd name="adj2" fmla="val 5455767"/>
            </a:avLst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/>
          <p:cNvSpPr txBox="1"/>
          <p:nvPr/>
        </p:nvSpPr>
        <p:spPr>
          <a:xfrm>
            <a:off x="7780968" y="1843730"/>
            <a:ext cx="102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4F81BD"/>
                </a:solidFill>
              </a:rPr>
              <a:t> </a:t>
            </a:r>
            <a:r>
              <a:rPr lang="en-US" altLang="zh-CN" b="1" dirty="0">
                <a:solidFill>
                  <a:srgbClr val="4F81BD"/>
                </a:solidFill>
              </a:rPr>
              <a:t>polar ring</a:t>
            </a:r>
            <a:endParaRPr lang="zh-CN" altLang="en-US" b="1" dirty="0">
              <a:solidFill>
                <a:srgbClr val="4F81BD"/>
              </a:solidFill>
            </a:endParaRPr>
          </a:p>
        </p:txBody>
      </p:sp>
      <p:cxnSp>
        <p:nvCxnSpPr>
          <p:cNvPr id="110" name="直接箭头连接符 109"/>
          <p:cNvCxnSpPr>
            <a:stCxn id="59" idx="0"/>
            <a:endCxn id="58" idx="4"/>
          </p:cNvCxnSpPr>
          <p:nvPr/>
        </p:nvCxnSpPr>
        <p:spPr>
          <a:xfrm flipV="1">
            <a:off x="5663930" y="2986530"/>
            <a:ext cx="62874" cy="249736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51" idx="0"/>
            <a:endCxn id="50" idx="4"/>
          </p:cNvCxnSpPr>
          <p:nvPr/>
        </p:nvCxnSpPr>
        <p:spPr>
          <a:xfrm flipV="1">
            <a:off x="6087842" y="2811336"/>
            <a:ext cx="53974" cy="249957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06" idx="0"/>
            <a:endCxn id="19" idx="4"/>
          </p:cNvCxnSpPr>
          <p:nvPr/>
        </p:nvCxnSpPr>
        <p:spPr>
          <a:xfrm flipV="1">
            <a:off x="6543552" y="2986530"/>
            <a:ext cx="7293" cy="249736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26" idx="4"/>
            <a:endCxn id="27" idx="1"/>
          </p:cNvCxnSpPr>
          <p:nvPr/>
        </p:nvCxnSpPr>
        <p:spPr>
          <a:xfrm>
            <a:off x="7036899" y="2811336"/>
            <a:ext cx="16483" cy="249957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34" idx="4"/>
            <a:endCxn id="35" idx="0"/>
          </p:cNvCxnSpPr>
          <p:nvPr/>
        </p:nvCxnSpPr>
        <p:spPr>
          <a:xfrm>
            <a:off x="7485898" y="2986530"/>
            <a:ext cx="26840" cy="249736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42" idx="5"/>
            <a:endCxn id="43" idx="0"/>
          </p:cNvCxnSpPr>
          <p:nvPr/>
        </p:nvCxnSpPr>
        <p:spPr>
          <a:xfrm>
            <a:off x="7845693" y="2798860"/>
            <a:ext cx="66012" cy="262433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H="1">
            <a:off x="6793872" y="1540092"/>
            <a:ext cx="2242" cy="360548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6288456" y="1212176"/>
            <a:ext cx="102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E46C0A"/>
                </a:solidFill>
              </a:rPr>
              <a:t>seam</a:t>
            </a:r>
            <a:endParaRPr lang="zh-CN" altLang="en-US" b="1" dirty="0">
              <a:solidFill>
                <a:srgbClr val="E46C0A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8063963" y="2647211"/>
            <a:ext cx="114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504D"/>
                </a:solidFill>
              </a:rPr>
              <a:t>orbit direction</a:t>
            </a:r>
            <a:endParaRPr lang="zh-CN" altLang="en-US" b="1" dirty="0">
              <a:solidFill>
                <a:srgbClr val="C0504D"/>
              </a:solidFill>
            </a:endParaRPr>
          </a:p>
        </p:txBody>
      </p:sp>
      <p:cxnSp>
        <p:nvCxnSpPr>
          <p:cNvPr id="119" name="直接连接符 118"/>
          <p:cNvCxnSpPr>
            <a:stCxn id="37" idx="0"/>
            <a:endCxn id="36" idx="4"/>
          </p:cNvCxnSpPr>
          <p:nvPr/>
        </p:nvCxnSpPr>
        <p:spPr>
          <a:xfrm flipV="1">
            <a:off x="7467810" y="3665720"/>
            <a:ext cx="48723" cy="256301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37" idx="1"/>
            <a:endCxn id="29" idx="6"/>
          </p:cNvCxnSpPr>
          <p:nvPr/>
        </p:nvCxnSpPr>
        <p:spPr>
          <a:xfrm flipH="1" flipV="1">
            <a:off x="7092331" y="3776620"/>
            <a:ext cx="345360" cy="157877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37" idx="4"/>
            <a:endCxn id="38" idx="7"/>
          </p:cNvCxnSpPr>
          <p:nvPr/>
        </p:nvCxnSpPr>
        <p:spPr>
          <a:xfrm flipH="1">
            <a:off x="7378896" y="4007211"/>
            <a:ext cx="88914" cy="27403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37" idx="6"/>
            <a:endCxn id="45" idx="2"/>
          </p:cNvCxnSpPr>
          <p:nvPr/>
        </p:nvCxnSpPr>
        <p:spPr>
          <a:xfrm flipV="1">
            <a:off x="7510405" y="3776620"/>
            <a:ext cx="338431" cy="187996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7494804" y="3413057"/>
            <a:ext cx="114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77933C"/>
                </a:solidFill>
              </a:rPr>
              <a:t>ISL</a:t>
            </a:r>
            <a:endParaRPr lang="zh-CN" altLang="en-US" b="1" dirty="0">
              <a:solidFill>
                <a:srgbClr val="77933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1949"/>
          <a:stretch>
            <a:fillRect/>
          </a:stretch>
        </p:blipFill>
        <p:spPr>
          <a:xfrm>
            <a:off x="1890270" y="4192449"/>
            <a:ext cx="5363459" cy="26168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4242" y="814726"/>
            <a:ext cx="8749501" cy="585063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predict network topology</a:t>
            </a:r>
          </a:p>
          <a:p>
            <a:pPr lvl="2"/>
            <a:endParaRPr lang="en-US" altLang="zh-CN" sz="20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marL="342900" lvl="1" indent="0">
              <a:buNone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60257" y="1331586"/>
            <a:ext cx="7550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known orbit parameters</a:t>
            </a:r>
          </a:p>
          <a:p>
            <a:pPr marL="1200150" lvl="2" indent="-285750">
              <a:buFont typeface="Calibri" panose="020F0502020204030204" pitchFamily="34" charset="0"/>
              <a:buChar char="‐"/>
            </a:pPr>
            <a:r>
              <a:rPr lang="en-US" altLang="zh-CN" sz="2000" b="1" dirty="0"/>
              <a:t>calculate the position </a:t>
            </a:r>
            <a:r>
              <a:rPr lang="en-US" altLang="zh-CN" sz="2000" dirty="0"/>
              <a:t>of any satellite at any time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49DCF8-543B-4FF1-9B8C-594D0C34BF10}"/>
              </a:ext>
            </a:extLst>
          </p:cNvPr>
          <p:cNvSpPr txBox="1"/>
          <p:nvPr/>
        </p:nvSpPr>
        <p:spPr>
          <a:xfrm>
            <a:off x="259695" y="2027471"/>
            <a:ext cx="80830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 indent="-342900" defTabSz="685800"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fixed adjacencies</a:t>
            </a:r>
          </a:p>
          <a:p>
            <a:pPr marL="971550" lvl="2" indent="-285750" defTabSz="685800">
              <a:spcBef>
                <a:spcPts val="375"/>
              </a:spcBef>
              <a:buFontTx/>
              <a:buChar char="-"/>
            </a:pPr>
            <a:r>
              <a:rPr lang="en-US" altLang="zh-CN" sz="2000" b="1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infer the link state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of any ISL (according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to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the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calculated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position &amp; fixed adjacencies)</a:t>
            </a:r>
          </a:p>
          <a:p>
            <a:pPr marL="971550" lvl="2" indent="-285750" defTabSz="685800">
              <a:spcBef>
                <a:spcPts val="375"/>
              </a:spcBef>
              <a:buFontTx/>
              <a:buChar char="-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if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satellite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not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in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polar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ring,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then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it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has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all 4</a:t>
            </a:r>
            <a:r>
              <a:rPr lang="zh-CN" altLang="en-US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ISLs</a:t>
            </a:r>
          </a:p>
          <a:p>
            <a:pPr marL="971550" lvl="2" indent="-285750" defTabSz="685800">
              <a:spcBef>
                <a:spcPts val="375"/>
              </a:spcBef>
              <a:buFontTx/>
              <a:buChar char="-"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if in polar ring, then it has only 2 intra-orbit ISLs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2383D6-942B-45E4-B539-8A7E806CD802}"/>
              </a:ext>
            </a:extLst>
          </p:cNvPr>
          <p:cNvSpPr txBox="1"/>
          <p:nvPr/>
        </p:nvSpPr>
        <p:spPr>
          <a:xfrm>
            <a:off x="160256" y="3746189"/>
            <a:ext cx="86538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calculated </a:t>
            </a:r>
            <a:r>
              <a:rPr lang="en-US" altLang="zh-CN" sz="2400" dirty="0"/>
              <a:t>satellite position + </a:t>
            </a:r>
            <a:r>
              <a:rPr lang="en-US" altLang="zh-CN" sz="2400" b="1" dirty="0"/>
              <a:t>inferred </a:t>
            </a:r>
            <a:r>
              <a:rPr lang="en-US" altLang="zh-CN" sz="2400" dirty="0"/>
              <a:t>LS</a:t>
            </a:r>
            <a:r>
              <a:rPr lang="en-US" altLang="zh-CN" sz="2400" b="1" dirty="0"/>
              <a:t> </a:t>
            </a:r>
            <a:r>
              <a:rPr lang="en-US" altLang="zh-CN" sz="2400" dirty="0"/>
              <a:t>=</a:t>
            </a:r>
            <a:r>
              <a:rPr lang="en-US" altLang="zh-CN" sz="2400" b="1" dirty="0"/>
              <a:t> predicted </a:t>
            </a:r>
            <a:r>
              <a:rPr lang="en-US" altLang="zh-CN" sz="2400" dirty="0"/>
              <a:t>topo!</a:t>
            </a:r>
          </a:p>
          <a:p>
            <a:pPr marL="1200150" lvl="2" indent="-285750">
              <a:buFont typeface="Calibri" panose="020F0502020204030204" pitchFamily="34" charset="0"/>
              <a:buChar char="‐"/>
            </a:pPr>
            <a:r>
              <a:rPr lang="en-US" altLang="zh-CN" sz="2000" dirty="0"/>
              <a:t>not considering accidental link failures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5" y="1529738"/>
            <a:ext cx="8640660" cy="43148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Background: characteristics of satellite network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Main idea of our local-information-based algorithm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Implementation of our method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Experiment setup &amp; results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What’s next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0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D4FFA-A25E-4E81-968A-F6D2832B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C3F87-5EE3-4A2A-B7D0-C565A4A1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70" y="864336"/>
            <a:ext cx="8640660" cy="5857139"/>
          </a:xfrm>
        </p:spPr>
        <p:txBody>
          <a:bodyPr/>
          <a:lstStyle/>
          <a:p>
            <a:r>
              <a:rPr lang="en-US" altLang="zh-CN" dirty="0"/>
              <a:t>general link-state routing protocols (e.g. OSPF)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neighbor discovering: Hello mechanism, parameter: </a:t>
            </a:r>
            <a:r>
              <a:rPr lang="en-US" altLang="zh-CN" b="1" dirty="0"/>
              <a:t>hello interval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neighbor relationship establishment: neighbor state machine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link state advertisement: LSA flooding procedure, parameter: </a:t>
            </a:r>
            <a:r>
              <a:rPr lang="en-US" altLang="zh-CN" b="1" dirty="0"/>
              <a:t>flood hop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LSDB synchronization: upon receiving LSAs from other routers, each router updates its own LSDB with the newly received information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shortest path calculation: each router applies a shortest path algorithm to build routing tables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(advanced feature) load balancing: link load state is contained in protocol packets, which is determined by the </a:t>
            </a:r>
            <a:r>
              <a:rPr lang="en-US" altLang="zh-CN" b="1" dirty="0"/>
              <a:t>length of forwarding queue</a:t>
            </a:r>
          </a:p>
          <a:p>
            <a:r>
              <a:rPr lang="en-US" altLang="zh-CN" dirty="0"/>
              <a:t>classic OSPF suits for terrestrial networks, but not satellite networks 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terrestrial: few link failures, the topology is fixed on the whole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satellite: frequent link failures, may cause </a:t>
            </a:r>
            <a:r>
              <a:rPr lang="en-US" altLang="zh-CN" b="1" dirty="0">
                <a:solidFill>
                  <a:srgbClr val="FF0000"/>
                </a:solidFill>
              </a:rPr>
              <a:t>too much overhead</a:t>
            </a:r>
            <a:r>
              <a:rPr lang="en-US" altLang="zh-CN" dirty="0"/>
              <a:t> for OSPF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B897FD-55BF-4800-A2DA-4191D482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88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109" y="73898"/>
            <a:ext cx="7428096" cy="878703"/>
          </a:xfrm>
        </p:spPr>
        <p:txBody>
          <a:bodyPr>
            <a:normAutofit/>
          </a:bodyPr>
          <a:lstStyle/>
          <a:p>
            <a:r>
              <a:rPr lang="en-US" altLang="zh-CN" dirty="0"/>
              <a:t>Main Idea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822" y="807848"/>
                <a:ext cx="9182939" cy="5187844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altLang="zh-CN" dirty="0"/>
                  <a:t>utilize the deterministic adjacencies of satellite networks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CN" sz="2400" dirty="0"/>
                  <a:t>not requiring LSDB synchronization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CN" sz="2400" dirty="0"/>
                  <a:t>advertise the time-varying LS more frequently to satellites in need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zh-CN" sz="2000" dirty="0"/>
                  <a:t>based on cognition: only </a:t>
                </a:r>
                <a:r>
                  <a:rPr lang="en-US" altLang="zh-CN" sz="2000" b="1" dirty="0"/>
                  <a:t>“nearby” </a:t>
                </a:r>
                <a:r>
                  <a:rPr lang="en-US" altLang="zh-CN" sz="2000" dirty="0"/>
                  <a:t>LSs are more valuable to a satellite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CN" sz="2400" dirty="0"/>
                  <a:t>how to advertise the local info: flooding procedure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zh-CN" sz="2000" dirty="0"/>
                  <a:t>a satellite floods LSAs of its directly connected ISL in an event-driven  pattern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zh-CN" sz="2000" dirty="0"/>
                  <a:t>range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flooding: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hops (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is a parameter)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CN" sz="2400" dirty="0"/>
                  <a:t>aim: reduce control overhead, while ensuring PDR and delay</a:t>
                </a:r>
              </a:p>
              <a:p>
                <a:pPr lvl="2">
                  <a:lnSpc>
                    <a:spcPct val="70000"/>
                  </a:lnSpc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22" y="807848"/>
                <a:ext cx="9182939" cy="5187844"/>
              </a:xfrm>
              <a:blipFill>
                <a:blip r:embed="rId3"/>
                <a:stretch>
                  <a:fillRect l="-1128" t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4674" y="6497101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353103" y="3577044"/>
            <a:ext cx="513477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81639" y="3577044"/>
            <a:ext cx="1451738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70857" y="3577044"/>
            <a:ext cx="2273301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353977" y="415310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317801" y="451253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415828" y="3822477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330638" y="553321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70022" y="587995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55213" y="6253177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667899" y="3667047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750317" y="400219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803855" y="433734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820338" y="4672487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823985" y="500971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816692" y="534521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782557" y="568207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729604" y="6067187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999471" y="3822477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158329" y="415310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252854" y="451253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279694" y="484746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2283489" y="519172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234766" y="553321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115733" y="587995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866580" y="6253177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042066" y="3667047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403689" y="400219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582530" y="433734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678661" y="4672487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698938" y="500971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658387" y="534521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538330" y="568207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277361" y="6067187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267913" y="3667047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32180" y="400219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908772" y="433734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54798" y="4672487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39334" y="500971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866688" y="534521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939989" y="568207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112230" y="6067187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74052" y="3822477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20963" y="415310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93760" y="451253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430886" y="484746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45036" y="519172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30227" y="5533215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693170" y="587995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92207" y="6253177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/>
          <p:cNvCxnSpPr>
            <a:stCxn id="17" idx="6"/>
            <a:endCxn id="25" idx="2"/>
          </p:cNvCxnSpPr>
          <p:nvPr/>
        </p:nvCxnSpPr>
        <p:spPr>
          <a:xfrm>
            <a:off x="1905528" y="4715082"/>
            <a:ext cx="374166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接连接符 54"/>
          <p:cNvCxnSpPr>
            <a:stCxn id="9" idx="6"/>
            <a:endCxn id="16" idx="2"/>
          </p:cNvCxnSpPr>
          <p:nvPr/>
        </p:nvCxnSpPr>
        <p:spPr>
          <a:xfrm flipV="1">
            <a:off x="1402991" y="4379935"/>
            <a:ext cx="400864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直接连接符 55"/>
          <p:cNvCxnSpPr>
            <a:stCxn id="16" idx="6"/>
            <a:endCxn id="24" idx="2"/>
          </p:cNvCxnSpPr>
          <p:nvPr/>
        </p:nvCxnSpPr>
        <p:spPr>
          <a:xfrm>
            <a:off x="1889046" y="4379935"/>
            <a:ext cx="363808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直接连接符 56"/>
          <p:cNvCxnSpPr>
            <a:stCxn id="24" idx="6"/>
            <a:endCxn id="32" idx="3"/>
          </p:cNvCxnSpPr>
          <p:nvPr/>
        </p:nvCxnSpPr>
        <p:spPr>
          <a:xfrm flipV="1">
            <a:off x="2338045" y="4410056"/>
            <a:ext cx="256961" cy="1450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直接连接符 57"/>
          <p:cNvCxnSpPr>
            <a:stCxn id="40" idx="6"/>
            <a:endCxn id="9" idx="2"/>
          </p:cNvCxnSpPr>
          <p:nvPr/>
        </p:nvCxnSpPr>
        <p:spPr>
          <a:xfrm>
            <a:off x="993963" y="4379935"/>
            <a:ext cx="323837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直接连接符 58"/>
          <p:cNvCxnSpPr>
            <a:stCxn id="48" idx="7"/>
            <a:endCxn id="40" idx="1"/>
          </p:cNvCxnSpPr>
          <p:nvPr/>
        </p:nvCxnSpPr>
        <p:spPr>
          <a:xfrm flipV="1">
            <a:off x="566474" y="4349815"/>
            <a:ext cx="354773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直接连接符 59"/>
          <p:cNvCxnSpPr>
            <a:stCxn id="15" idx="6"/>
            <a:endCxn id="23" idx="2"/>
          </p:cNvCxnSpPr>
          <p:nvPr/>
        </p:nvCxnSpPr>
        <p:spPr>
          <a:xfrm>
            <a:off x="1835509" y="4044790"/>
            <a:ext cx="322821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直接连接符 60"/>
          <p:cNvCxnSpPr>
            <a:stCxn id="23" idx="6"/>
            <a:endCxn id="31" idx="3"/>
          </p:cNvCxnSpPr>
          <p:nvPr/>
        </p:nvCxnSpPr>
        <p:spPr>
          <a:xfrm flipV="1">
            <a:off x="2243519" y="4074909"/>
            <a:ext cx="172645" cy="12078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直接连接符 61"/>
          <p:cNvCxnSpPr/>
          <p:nvPr/>
        </p:nvCxnSpPr>
        <p:spPr>
          <a:xfrm flipV="1">
            <a:off x="1439169" y="4044789"/>
            <a:ext cx="311150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接连接符 62"/>
          <p:cNvCxnSpPr>
            <a:stCxn id="8" idx="2"/>
            <a:endCxn id="39" idx="6"/>
          </p:cNvCxnSpPr>
          <p:nvPr/>
        </p:nvCxnSpPr>
        <p:spPr>
          <a:xfrm flipH="1" flipV="1">
            <a:off x="1117371" y="4044790"/>
            <a:ext cx="236607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接连接符 63"/>
          <p:cNvCxnSpPr>
            <a:stCxn id="39" idx="2"/>
            <a:endCxn id="47" idx="6"/>
          </p:cNvCxnSpPr>
          <p:nvPr/>
        </p:nvCxnSpPr>
        <p:spPr>
          <a:xfrm flipH="1">
            <a:off x="706153" y="4044790"/>
            <a:ext cx="326027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接连接符 64"/>
          <p:cNvCxnSpPr>
            <a:stCxn id="10" idx="6"/>
            <a:endCxn id="14" idx="3"/>
          </p:cNvCxnSpPr>
          <p:nvPr/>
        </p:nvCxnSpPr>
        <p:spPr>
          <a:xfrm flipV="1">
            <a:off x="1501019" y="3739763"/>
            <a:ext cx="179356" cy="12530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椭圆 65"/>
          <p:cNvSpPr/>
          <p:nvPr/>
        </p:nvSpPr>
        <p:spPr>
          <a:xfrm>
            <a:off x="179109" y="3577044"/>
            <a:ext cx="2856798" cy="28567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/>
          <p:cNvCxnSpPr>
            <a:stCxn id="14" idx="6"/>
            <a:endCxn id="22" idx="2"/>
          </p:cNvCxnSpPr>
          <p:nvPr/>
        </p:nvCxnSpPr>
        <p:spPr>
          <a:xfrm>
            <a:off x="1753089" y="3709644"/>
            <a:ext cx="246382" cy="15542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直接连接符 67"/>
          <p:cNvCxnSpPr>
            <a:stCxn id="30" idx="4"/>
            <a:endCxn id="22" idx="7"/>
          </p:cNvCxnSpPr>
          <p:nvPr/>
        </p:nvCxnSpPr>
        <p:spPr>
          <a:xfrm flipH="1">
            <a:off x="2072186" y="3752239"/>
            <a:ext cx="12476" cy="827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接连接符 68"/>
          <p:cNvCxnSpPr>
            <a:stCxn id="38" idx="5"/>
            <a:endCxn id="10" idx="1"/>
          </p:cNvCxnSpPr>
          <p:nvPr/>
        </p:nvCxnSpPr>
        <p:spPr>
          <a:xfrm>
            <a:off x="1340628" y="3739763"/>
            <a:ext cx="87676" cy="9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直接连接符 69"/>
          <p:cNvCxnSpPr>
            <a:stCxn id="46" idx="6"/>
            <a:endCxn id="38" idx="2"/>
          </p:cNvCxnSpPr>
          <p:nvPr/>
        </p:nvCxnSpPr>
        <p:spPr>
          <a:xfrm flipV="1">
            <a:off x="959242" y="3709644"/>
            <a:ext cx="308671" cy="15542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接连接符 70"/>
          <p:cNvCxnSpPr>
            <a:stCxn id="312" idx="6"/>
            <a:endCxn id="17" idx="2"/>
          </p:cNvCxnSpPr>
          <p:nvPr/>
        </p:nvCxnSpPr>
        <p:spPr>
          <a:xfrm flipV="1">
            <a:off x="1395698" y="4715082"/>
            <a:ext cx="424640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接连接符 71"/>
          <p:cNvCxnSpPr>
            <a:stCxn id="41" idx="6"/>
            <a:endCxn id="312" idx="2"/>
          </p:cNvCxnSpPr>
          <p:nvPr/>
        </p:nvCxnSpPr>
        <p:spPr>
          <a:xfrm>
            <a:off x="939989" y="4715082"/>
            <a:ext cx="370519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直接连接符 72"/>
          <p:cNvCxnSpPr>
            <a:stCxn id="49" idx="6"/>
            <a:endCxn id="41" idx="2"/>
          </p:cNvCxnSpPr>
          <p:nvPr/>
        </p:nvCxnSpPr>
        <p:spPr>
          <a:xfrm flipV="1">
            <a:off x="516078" y="4715082"/>
            <a:ext cx="338721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接连接符 73"/>
          <p:cNvCxnSpPr>
            <a:stCxn id="25" idx="6"/>
            <a:endCxn id="33" idx="2"/>
          </p:cNvCxnSpPr>
          <p:nvPr/>
        </p:nvCxnSpPr>
        <p:spPr>
          <a:xfrm flipV="1">
            <a:off x="2364886" y="4715082"/>
            <a:ext cx="313775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直接连接符 74"/>
          <p:cNvCxnSpPr>
            <a:stCxn id="50" idx="6"/>
            <a:endCxn id="42" idx="2"/>
          </p:cNvCxnSpPr>
          <p:nvPr/>
        </p:nvCxnSpPr>
        <p:spPr>
          <a:xfrm flipV="1">
            <a:off x="530227" y="5052305"/>
            <a:ext cx="309107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直接连接符 75"/>
          <p:cNvCxnSpPr>
            <a:stCxn id="42" idx="6"/>
            <a:endCxn id="98" idx="2"/>
          </p:cNvCxnSpPr>
          <p:nvPr/>
        </p:nvCxnSpPr>
        <p:spPr>
          <a:xfrm>
            <a:off x="924525" y="5052305"/>
            <a:ext cx="389047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直接连接符 76"/>
          <p:cNvCxnSpPr>
            <a:stCxn id="98" idx="6"/>
            <a:endCxn id="18" idx="2"/>
          </p:cNvCxnSpPr>
          <p:nvPr/>
        </p:nvCxnSpPr>
        <p:spPr>
          <a:xfrm flipV="1">
            <a:off x="1398763" y="5052305"/>
            <a:ext cx="425222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直接连接符 77"/>
          <p:cNvCxnSpPr>
            <a:stCxn id="18" idx="6"/>
            <a:endCxn id="26" idx="2"/>
          </p:cNvCxnSpPr>
          <p:nvPr/>
        </p:nvCxnSpPr>
        <p:spPr>
          <a:xfrm>
            <a:off x="1909176" y="5052305"/>
            <a:ext cx="374313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直接连接符 78"/>
          <p:cNvCxnSpPr>
            <a:stCxn id="26" idx="6"/>
            <a:endCxn id="34" idx="2"/>
          </p:cNvCxnSpPr>
          <p:nvPr/>
        </p:nvCxnSpPr>
        <p:spPr>
          <a:xfrm flipV="1">
            <a:off x="2368680" y="5052305"/>
            <a:ext cx="330259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直接连接符 79"/>
          <p:cNvCxnSpPr>
            <a:stCxn id="19" idx="6"/>
            <a:endCxn id="27" idx="1"/>
          </p:cNvCxnSpPr>
          <p:nvPr/>
        </p:nvCxnSpPr>
        <p:spPr>
          <a:xfrm>
            <a:off x="1901883" y="5387816"/>
            <a:ext cx="345359" cy="1578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直接连接符 80"/>
          <p:cNvCxnSpPr>
            <a:stCxn id="27" idx="6"/>
            <a:endCxn id="35" idx="2"/>
          </p:cNvCxnSpPr>
          <p:nvPr/>
        </p:nvCxnSpPr>
        <p:spPr>
          <a:xfrm flipV="1">
            <a:off x="2319957" y="5387816"/>
            <a:ext cx="338429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直接连接符 81"/>
          <p:cNvCxnSpPr>
            <a:stCxn id="11" idx="6"/>
            <a:endCxn id="19" idx="2"/>
          </p:cNvCxnSpPr>
          <p:nvPr/>
        </p:nvCxnSpPr>
        <p:spPr>
          <a:xfrm flipV="1">
            <a:off x="1415828" y="5387816"/>
            <a:ext cx="400864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接连接符 82"/>
          <p:cNvCxnSpPr>
            <a:stCxn id="43" idx="6"/>
            <a:endCxn id="11" idx="2"/>
          </p:cNvCxnSpPr>
          <p:nvPr/>
        </p:nvCxnSpPr>
        <p:spPr>
          <a:xfrm>
            <a:off x="951878" y="5387816"/>
            <a:ext cx="378759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直接连接符 83"/>
          <p:cNvCxnSpPr>
            <a:stCxn id="51" idx="6"/>
            <a:endCxn id="43" idx="2"/>
          </p:cNvCxnSpPr>
          <p:nvPr/>
        </p:nvCxnSpPr>
        <p:spPr>
          <a:xfrm flipV="1">
            <a:off x="615417" y="5387816"/>
            <a:ext cx="251271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接连接符 84"/>
          <p:cNvCxnSpPr>
            <a:stCxn id="44" idx="6"/>
            <a:endCxn id="12" idx="2"/>
          </p:cNvCxnSpPr>
          <p:nvPr/>
        </p:nvCxnSpPr>
        <p:spPr>
          <a:xfrm>
            <a:off x="1025179" y="5724675"/>
            <a:ext cx="344842" cy="19788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直接连接符 85"/>
          <p:cNvCxnSpPr>
            <a:stCxn id="12" idx="6"/>
            <a:endCxn id="20" idx="3"/>
          </p:cNvCxnSpPr>
          <p:nvPr/>
        </p:nvCxnSpPr>
        <p:spPr>
          <a:xfrm flipV="1">
            <a:off x="1455213" y="5754795"/>
            <a:ext cx="339820" cy="16776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7" name="直接连接符 86"/>
          <p:cNvCxnSpPr>
            <a:stCxn id="20" idx="6"/>
            <a:endCxn id="28" idx="1"/>
          </p:cNvCxnSpPr>
          <p:nvPr/>
        </p:nvCxnSpPr>
        <p:spPr>
          <a:xfrm>
            <a:off x="1867747" y="5724675"/>
            <a:ext cx="260461" cy="16775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接连接符 87"/>
          <p:cNvCxnSpPr>
            <a:stCxn id="28" idx="6"/>
            <a:endCxn id="36" idx="2"/>
          </p:cNvCxnSpPr>
          <p:nvPr/>
        </p:nvCxnSpPr>
        <p:spPr>
          <a:xfrm flipV="1">
            <a:off x="2200924" y="5724675"/>
            <a:ext cx="337406" cy="19788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直接连接符 88"/>
          <p:cNvCxnSpPr>
            <a:stCxn id="52" idx="7"/>
            <a:endCxn id="44" idx="3"/>
          </p:cNvCxnSpPr>
          <p:nvPr/>
        </p:nvCxnSpPr>
        <p:spPr>
          <a:xfrm flipV="1">
            <a:off x="765885" y="5754795"/>
            <a:ext cx="186580" cy="13764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直接连接符 89"/>
          <p:cNvCxnSpPr>
            <a:stCxn id="13" idx="7"/>
            <a:endCxn id="21" idx="3"/>
          </p:cNvCxnSpPr>
          <p:nvPr/>
        </p:nvCxnSpPr>
        <p:spPr>
          <a:xfrm flipV="1">
            <a:off x="1527928" y="6139902"/>
            <a:ext cx="214152" cy="12575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直接连接符 90"/>
          <p:cNvCxnSpPr>
            <a:stCxn id="21" idx="5"/>
            <a:endCxn id="29" idx="1"/>
          </p:cNvCxnSpPr>
          <p:nvPr/>
        </p:nvCxnSpPr>
        <p:spPr>
          <a:xfrm>
            <a:off x="1802319" y="6139902"/>
            <a:ext cx="76737" cy="12575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2" name="直接连接符 91"/>
          <p:cNvCxnSpPr>
            <a:stCxn id="29" idx="6"/>
            <a:endCxn id="37" idx="2"/>
          </p:cNvCxnSpPr>
          <p:nvPr/>
        </p:nvCxnSpPr>
        <p:spPr>
          <a:xfrm flipV="1">
            <a:off x="1951771" y="6109783"/>
            <a:ext cx="325591" cy="1859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直接连接符 92"/>
          <p:cNvCxnSpPr>
            <a:stCxn id="45" idx="6"/>
            <a:endCxn id="13" idx="2"/>
          </p:cNvCxnSpPr>
          <p:nvPr/>
        </p:nvCxnSpPr>
        <p:spPr>
          <a:xfrm>
            <a:off x="1197421" y="6109783"/>
            <a:ext cx="257792" cy="1859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4" name="直接连接符 93"/>
          <p:cNvCxnSpPr>
            <a:stCxn id="45" idx="4"/>
            <a:endCxn id="53" idx="0"/>
          </p:cNvCxnSpPr>
          <p:nvPr/>
        </p:nvCxnSpPr>
        <p:spPr>
          <a:xfrm flipH="1">
            <a:off x="1134802" y="6152378"/>
            <a:ext cx="20024" cy="10080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直接箭头连接符 94"/>
          <p:cNvCxnSpPr>
            <a:stCxn id="312" idx="2"/>
            <a:endCxn id="41" idx="6"/>
          </p:cNvCxnSpPr>
          <p:nvPr/>
        </p:nvCxnSpPr>
        <p:spPr>
          <a:xfrm flipH="1" flipV="1">
            <a:off x="939988" y="4715082"/>
            <a:ext cx="370520" cy="174973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stCxn id="312" idx="0"/>
            <a:endCxn id="9" idx="4"/>
          </p:cNvCxnSpPr>
          <p:nvPr/>
        </p:nvCxnSpPr>
        <p:spPr>
          <a:xfrm flipV="1">
            <a:off x="1353103" y="4597724"/>
            <a:ext cx="7293" cy="249736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endCxn id="98" idx="0"/>
          </p:cNvCxnSpPr>
          <p:nvPr/>
        </p:nvCxnSpPr>
        <p:spPr>
          <a:xfrm>
            <a:off x="1352812" y="4934442"/>
            <a:ext cx="3355" cy="257282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1313572" y="519172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乘号 98"/>
          <p:cNvSpPr/>
          <p:nvPr/>
        </p:nvSpPr>
        <p:spPr>
          <a:xfrm>
            <a:off x="1453171" y="4733719"/>
            <a:ext cx="200723" cy="20072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4385418" y="3577044"/>
            <a:ext cx="513467" cy="2856741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/>
          <p:cNvSpPr/>
          <p:nvPr/>
        </p:nvSpPr>
        <p:spPr>
          <a:xfrm>
            <a:off x="3913963" y="3577044"/>
            <a:ext cx="1451709" cy="2856741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椭圆 101"/>
          <p:cNvSpPr/>
          <p:nvPr/>
        </p:nvSpPr>
        <p:spPr>
          <a:xfrm>
            <a:off x="3503190" y="3577044"/>
            <a:ext cx="2273256" cy="2856741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/>
          <p:cNvSpPr/>
          <p:nvPr/>
        </p:nvSpPr>
        <p:spPr>
          <a:xfrm>
            <a:off x="4386292" y="415308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/>
          <p:cNvSpPr/>
          <p:nvPr/>
        </p:nvSpPr>
        <p:spPr>
          <a:xfrm>
            <a:off x="4350116" y="451251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/>
          <p:cNvSpPr/>
          <p:nvPr/>
        </p:nvSpPr>
        <p:spPr>
          <a:xfrm>
            <a:off x="4448141" y="3822472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/>
          <p:cNvSpPr/>
          <p:nvPr/>
        </p:nvSpPr>
        <p:spPr>
          <a:xfrm>
            <a:off x="4362953" y="553317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/>
          <p:cNvSpPr/>
          <p:nvPr/>
        </p:nvSpPr>
        <p:spPr>
          <a:xfrm>
            <a:off x="4402337" y="5879913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/>
          <p:cNvSpPr/>
          <p:nvPr/>
        </p:nvSpPr>
        <p:spPr>
          <a:xfrm>
            <a:off x="4487525" y="625312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椭圆 108"/>
          <p:cNvSpPr/>
          <p:nvPr/>
        </p:nvSpPr>
        <p:spPr>
          <a:xfrm>
            <a:off x="4700207" y="3667046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椭圆 109"/>
          <p:cNvSpPr/>
          <p:nvPr/>
        </p:nvSpPr>
        <p:spPr>
          <a:xfrm>
            <a:off x="4782624" y="400218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4836161" y="433732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/>
          <p:cNvSpPr/>
          <p:nvPr/>
        </p:nvSpPr>
        <p:spPr>
          <a:xfrm>
            <a:off x="4852643" y="467246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/>
          <p:cNvSpPr/>
          <p:nvPr/>
        </p:nvSpPr>
        <p:spPr>
          <a:xfrm>
            <a:off x="4856290" y="500968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848997" y="534518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/>
          <p:cNvSpPr/>
          <p:nvPr/>
        </p:nvSpPr>
        <p:spPr>
          <a:xfrm>
            <a:off x="4814863" y="568203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/>
          <p:cNvSpPr/>
          <p:nvPr/>
        </p:nvSpPr>
        <p:spPr>
          <a:xfrm>
            <a:off x="4761911" y="6067138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椭圆 116"/>
          <p:cNvSpPr/>
          <p:nvPr/>
        </p:nvSpPr>
        <p:spPr>
          <a:xfrm>
            <a:off x="5031772" y="3822472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5190627" y="415308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5285151" y="451251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5311991" y="484743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5315785" y="519169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5267063" y="553317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5148033" y="5879913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898885" y="625312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5074367" y="3667046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5435983" y="400218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5614820" y="433732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5710949" y="467246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5731226" y="500968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5690675" y="534518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5570621" y="568203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5309657" y="6067138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300229" y="3667046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064501" y="400218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3941096" y="433732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3887123" y="467246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3871659" y="500968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3899012" y="534518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972312" y="568203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144549" y="6067138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3906376" y="3822472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3653292" y="415308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3526091" y="451251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3463219" y="484743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3477368" y="519169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3562558" y="553317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3725497" y="5879913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124527" y="6253124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直接连接符 148"/>
          <p:cNvCxnSpPr>
            <a:stCxn id="112" idx="6"/>
            <a:endCxn id="120" idx="2"/>
          </p:cNvCxnSpPr>
          <p:nvPr/>
        </p:nvCxnSpPr>
        <p:spPr>
          <a:xfrm>
            <a:off x="4937832" y="4715059"/>
            <a:ext cx="374159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0" name="直接连接符 149"/>
          <p:cNvCxnSpPr>
            <a:stCxn id="104" idx="6"/>
            <a:endCxn id="111" idx="2"/>
          </p:cNvCxnSpPr>
          <p:nvPr/>
        </p:nvCxnSpPr>
        <p:spPr>
          <a:xfrm flipV="1">
            <a:off x="4435305" y="4379919"/>
            <a:ext cx="400856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直接连接符 150"/>
          <p:cNvCxnSpPr>
            <a:stCxn id="111" idx="6"/>
            <a:endCxn id="119" idx="2"/>
          </p:cNvCxnSpPr>
          <p:nvPr/>
        </p:nvCxnSpPr>
        <p:spPr>
          <a:xfrm>
            <a:off x="4921350" y="4379919"/>
            <a:ext cx="363800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直接连接符 151"/>
          <p:cNvCxnSpPr>
            <a:stCxn id="119" idx="6"/>
            <a:endCxn id="127" idx="3"/>
          </p:cNvCxnSpPr>
          <p:nvPr/>
        </p:nvCxnSpPr>
        <p:spPr>
          <a:xfrm flipV="1">
            <a:off x="5370340" y="4410039"/>
            <a:ext cx="256956" cy="14507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3" name="直接连接符 152"/>
          <p:cNvCxnSpPr>
            <a:stCxn id="135" idx="6"/>
            <a:endCxn id="104" idx="2"/>
          </p:cNvCxnSpPr>
          <p:nvPr/>
        </p:nvCxnSpPr>
        <p:spPr>
          <a:xfrm>
            <a:off x="4026284" y="4379919"/>
            <a:ext cx="323831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直接连接符 153"/>
          <p:cNvCxnSpPr>
            <a:stCxn id="143" idx="7"/>
            <a:endCxn id="135" idx="1"/>
          </p:cNvCxnSpPr>
          <p:nvPr/>
        </p:nvCxnSpPr>
        <p:spPr>
          <a:xfrm flipV="1">
            <a:off x="3598804" y="4349800"/>
            <a:ext cx="354766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直接连接符 154"/>
          <p:cNvCxnSpPr>
            <a:stCxn id="110" idx="6"/>
            <a:endCxn id="118" idx="2"/>
          </p:cNvCxnSpPr>
          <p:nvPr/>
        </p:nvCxnSpPr>
        <p:spPr>
          <a:xfrm>
            <a:off x="4867814" y="4044781"/>
            <a:ext cx="322814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直接连接符 155"/>
          <p:cNvCxnSpPr>
            <a:stCxn id="118" idx="6"/>
            <a:endCxn id="126" idx="3"/>
          </p:cNvCxnSpPr>
          <p:nvPr/>
        </p:nvCxnSpPr>
        <p:spPr>
          <a:xfrm flipV="1">
            <a:off x="5275816" y="4074899"/>
            <a:ext cx="172642" cy="12078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7" name="直接连接符 156"/>
          <p:cNvCxnSpPr/>
          <p:nvPr/>
        </p:nvCxnSpPr>
        <p:spPr>
          <a:xfrm flipV="1">
            <a:off x="4471482" y="4044780"/>
            <a:ext cx="311143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直接连接符 157"/>
          <p:cNvCxnSpPr>
            <a:stCxn id="103" idx="2"/>
            <a:endCxn id="134" idx="6"/>
          </p:cNvCxnSpPr>
          <p:nvPr/>
        </p:nvCxnSpPr>
        <p:spPr>
          <a:xfrm flipH="1" flipV="1">
            <a:off x="4149690" y="4044781"/>
            <a:ext cx="236602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9" name="直接连接符 158"/>
          <p:cNvCxnSpPr>
            <a:stCxn id="134" idx="2"/>
            <a:endCxn id="142" idx="6"/>
          </p:cNvCxnSpPr>
          <p:nvPr/>
        </p:nvCxnSpPr>
        <p:spPr>
          <a:xfrm flipH="1">
            <a:off x="3738480" y="4044781"/>
            <a:ext cx="326021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0" name="直接连接符 159"/>
          <p:cNvCxnSpPr>
            <a:stCxn id="105" idx="6"/>
            <a:endCxn id="109" idx="3"/>
          </p:cNvCxnSpPr>
          <p:nvPr/>
        </p:nvCxnSpPr>
        <p:spPr>
          <a:xfrm flipV="1">
            <a:off x="4533331" y="3739759"/>
            <a:ext cx="179352" cy="12530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1" name="椭圆 160"/>
          <p:cNvSpPr/>
          <p:nvPr/>
        </p:nvSpPr>
        <p:spPr>
          <a:xfrm>
            <a:off x="3211447" y="3577044"/>
            <a:ext cx="2856741" cy="285674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2" name="直接连接符 161"/>
          <p:cNvCxnSpPr>
            <a:stCxn id="109" idx="6"/>
            <a:endCxn id="117" idx="2"/>
          </p:cNvCxnSpPr>
          <p:nvPr/>
        </p:nvCxnSpPr>
        <p:spPr>
          <a:xfrm>
            <a:off x="4785396" y="3709641"/>
            <a:ext cx="246377" cy="15542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3" name="直接连接符 162"/>
          <p:cNvCxnSpPr>
            <a:stCxn id="125" idx="4"/>
            <a:endCxn id="117" idx="7"/>
          </p:cNvCxnSpPr>
          <p:nvPr/>
        </p:nvCxnSpPr>
        <p:spPr>
          <a:xfrm flipH="1">
            <a:off x="5104486" y="3752235"/>
            <a:ext cx="12476" cy="8271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4" name="直接连接符 163"/>
          <p:cNvCxnSpPr>
            <a:stCxn id="133" idx="5"/>
            <a:endCxn id="105" idx="1"/>
          </p:cNvCxnSpPr>
          <p:nvPr/>
        </p:nvCxnSpPr>
        <p:spPr>
          <a:xfrm>
            <a:off x="4372943" y="3739759"/>
            <a:ext cx="87674" cy="9518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直接连接符 164"/>
          <p:cNvCxnSpPr>
            <a:stCxn id="141" idx="6"/>
            <a:endCxn id="133" idx="2"/>
          </p:cNvCxnSpPr>
          <p:nvPr/>
        </p:nvCxnSpPr>
        <p:spPr>
          <a:xfrm flipV="1">
            <a:off x="3991565" y="3709641"/>
            <a:ext cx="308664" cy="15542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6" name="直接连接符 165"/>
          <p:cNvCxnSpPr>
            <a:stCxn id="313" idx="6"/>
            <a:endCxn id="112" idx="2"/>
          </p:cNvCxnSpPr>
          <p:nvPr/>
        </p:nvCxnSpPr>
        <p:spPr>
          <a:xfrm flipV="1">
            <a:off x="4428012" y="4715059"/>
            <a:ext cx="424631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7" name="直接连接符 166"/>
          <p:cNvCxnSpPr>
            <a:stCxn id="136" idx="6"/>
            <a:endCxn id="313" idx="2"/>
          </p:cNvCxnSpPr>
          <p:nvPr/>
        </p:nvCxnSpPr>
        <p:spPr>
          <a:xfrm>
            <a:off x="3972312" y="4715059"/>
            <a:ext cx="370512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直接连接符 167"/>
          <p:cNvCxnSpPr>
            <a:stCxn id="144" idx="6"/>
            <a:endCxn id="136" idx="2"/>
          </p:cNvCxnSpPr>
          <p:nvPr/>
        </p:nvCxnSpPr>
        <p:spPr>
          <a:xfrm flipV="1">
            <a:off x="3548409" y="4715059"/>
            <a:ext cx="338714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直接连接符 168"/>
          <p:cNvCxnSpPr>
            <a:stCxn id="120" idx="6"/>
            <a:endCxn id="128" idx="2"/>
          </p:cNvCxnSpPr>
          <p:nvPr/>
        </p:nvCxnSpPr>
        <p:spPr>
          <a:xfrm flipV="1">
            <a:off x="5397180" y="4715059"/>
            <a:ext cx="313769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直接连接符 169"/>
          <p:cNvCxnSpPr>
            <a:stCxn id="145" idx="6"/>
            <a:endCxn id="137" idx="2"/>
          </p:cNvCxnSpPr>
          <p:nvPr/>
        </p:nvCxnSpPr>
        <p:spPr>
          <a:xfrm flipV="1">
            <a:off x="3562558" y="5052276"/>
            <a:ext cx="309101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1" name="直接连接符 170"/>
          <p:cNvCxnSpPr>
            <a:stCxn id="137" idx="6"/>
            <a:endCxn id="203" idx="2"/>
          </p:cNvCxnSpPr>
          <p:nvPr/>
        </p:nvCxnSpPr>
        <p:spPr>
          <a:xfrm>
            <a:off x="3956849" y="5052276"/>
            <a:ext cx="389039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2" name="直接连接符 171"/>
          <p:cNvCxnSpPr>
            <a:stCxn id="203" idx="6"/>
            <a:endCxn id="113" idx="2"/>
          </p:cNvCxnSpPr>
          <p:nvPr/>
        </p:nvCxnSpPr>
        <p:spPr>
          <a:xfrm flipV="1">
            <a:off x="4431076" y="5052276"/>
            <a:ext cx="425214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3" name="直接连接符 172"/>
          <p:cNvCxnSpPr>
            <a:stCxn id="113" idx="6"/>
            <a:endCxn id="121" idx="2"/>
          </p:cNvCxnSpPr>
          <p:nvPr/>
        </p:nvCxnSpPr>
        <p:spPr>
          <a:xfrm>
            <a:off x="4941480" y="5052276"/>
            <a:ext cx="374305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4" name="直接连接符 173"/>
          <p:cNvCxnSpPr>
            <a:stCxn id="121" idx="6"/>
            <a:endCxn id="129" idx="2"/>
          </p:cNvCxnSpPr>
          <p:nvPr/>
        </p:nvCxnSpPr>
        <p:spPr>
          <a:xfrm flipV="1">
            <a:off x="5400974" y="5052276"/>
            <a:ext cx="330252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5" name="直接连接符 174"/>
          <p:cNvCxnSpPr>
            <a:stCxn id="114" idx="6"/>
            <a:endCxn id="122" idx="1"/>
          </p:cNvCxnSpPr>
          <p:nvPr/>
        </p:nvCxnSpPr>
        <p:spPr>
          <a:xfrm>
            <a:off x="4934187" y="5387779"/>
            <a:ext cx="345352" cy="15787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6" name="直接连接符 175"/>
          <p:cNvCxnSpPr>
            <a:stCxn id="122" idx="6"/>
            <a:endCxn id="130" idx="2"/>
          </p:cNvCxnSpPr>
          <p:nvPr/>
        </p:nvCxnSpPr>
        <p:spPr>
          <a:xfrm flipV="1">
            <a:off x="5352253" y="5387779"/>
            <a:ext cx="338422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7" name="直接连接符 176"/>
          <p:cNvCxnSpPr>
            <a:stCxn id="106" idx="6"/>
            <a:endCxn id="114" idx="2"/>
          </p:cNvCxnSpPr>
          <p:nvPr/>
        </p:nvCxnSpPr>
        <p:spPr>
          <a:xfrm flipV="1">
            <a:off x="4448141" y="5387779"/>
            <a:ext cx="400856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8" name="直接连接符 177"/>
          <p:cNvCxnSpPr>
            <a:stCxn id="138" idx="6"/>
            <a:endCxn id="106" idx="2"/>
          </p:cNvCxnSpPr>
          <p:nvPr/>
        </p:nvCxnSpPr>
        <p:spPr>
          <a:xfrm>
            <a:off x="3984201" y="5387779"/>
            <a:ext cx="378751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9" name="直接连接符 178"/>
          <p:cNvCxnSpPr>
            <a:stCxn id="146" idx="6"/>
            <a:endCxn id="138" idx="2"/>
          </p:cNvCxnSpPr>
          <p:nvPr/>
        </p:nvCxnSpPr>
        <p:spPr>
          <a:xfrm flipV="1">
            <a:off x="3647747" y="5387779"/>
            <a:ext cx="251266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0" name="直接连接符 179"/>
          <p:cNvCxnSpPr>
            <a:stCxn id="139" idx="6"/>
            <a:endCxn id="107" idx="2"/>
          </p:cNvCxnSpPr>
          <p:nvPr/>
        </p:nvCxnSpPr>
        <p:spPr>
          <a:xfrm>
            <a:off x="4057500" y="5724633"/>
            <a:ext cx="344835" cy="19787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1" name="直接连接符 180"/>
          <p:cNvCxnSpPr>
            <a:stCxn id="107" idx="6"/>
            <a:endCxn id="115" idx="3"/>
          </p:cNvCxnSpPr>
          <p:nvPr/>
        </p:nvCxnSpPr>
        <p:spPr>
          <a:xfrm flipV="1">
            <a:off x="4487525" y="5754751"/>
            <a:ext cx="339813" cy="16775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2" name="直接连接符 181"/>
          <p:cNvCxnSpPr>
            <a:stCxn id="115" idx="6"/>
            <a:endCxn id="123" idx="1"/>
          </p:cNvCxnSpPr>
          <p:nvPr/>
        </p:nvCxnSpPr>
        <p:spPr>
          <a:xfrm>
            <a:off x="4900052" y="5724633"/>
            <a:ext cx="260456" cy="16775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3" name="直接连接符 182"/>
          <p:cNvCxnSpPr>
            <a:stCxn id="123" idx="6"/>
            <a:endCxn id="131" idx="2"/>
          </p:cNvCxnSpPr>
          <p:nvPr/>
        </p:nvCxnSpPr>
        <p:spPr>
          <a:xfrm flipV="1">
            <a:off x="5233221" y="5724633"/>
            <a:ext cx="337399" cy="19787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4" name="直接连接符 183"/>
          <p:cNvCxnSpPr>
            <a:stCxn id="147" idx="7"/>
            <a:endCxn id="139" idx="3"/>
          </p:cNvCxnSpPr>
          <p:nvPr/>
        </p:nvCxnSpPr>
        <p:spPr>
          <a:xfrm flipV="1">
            <a:off x="3798211" y="5754751"/>
            <a:ext cx="186576" cy="13763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5" name="直接连接符 184"/>
          <p:cNvCxnSpPr>
            <a:stCxn id="108" idx="7"/>
            <a:endCxn id="116" idx="3"/>
          </p:cNvCxnSpPr>
          <p:nvPr/>
        </p:nvCxnSpPr>
        <p:spPr>
          <a:xfrm flipV="1">
            <a:off x="4560239" y="6139851"/>
            <a:ext cx="214148" cy="12574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6" name="直接连接符 185"/>
          <p:cNvCxnSpPr>
            <a:stCxn id="116" idx="5"/>
            <a:endCxn id="124" idx="1"/>
          </p:cNvCxnSpPr>
          <p:nvPr/>
        </p:nvCxnSpPr>
        <p:spPr>
          <a:xfrm>
            <a:off x="4834624" y="6139851"/>
            <a:ext cx="76735" cy="12574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7" name="直接连接符 186"/>
          <p:cNvCxnSpPr>
            <a:stCxn id="124" idx="6"/>
            <a:endCxn id="132" idx="2"/>
          </p:cNvCxnSpPr>
          <p:nvPr/>
        </p:nvCxnSpPr>
        <p:spPr>
          <a:xfrm flipV="1">
            <a:off x="4984074" y="6109732"/>
            <a:ext cx="325584" cy="18598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8" name="直接连接符 187"/>
          <p:cNvCxnSpPr>
            <a:stCxn id="140" idx="6"/>
            <a:endCxn id="108" idx="2"/>
          </p:cNvCxnSpPr>
          <p:nvPr/>
        </p:nvCxnSpPr>
        <p:spPr>
          <a:xfrm>
            <a:off x="4229739" y="6109732"/>
            <a:ext cx="257787" cy="18598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9" name="直接连接符 188"/>
          <p:cNvCxnSpPr>
            <a:stCxn id="140" idx="4"/>
            <a:endCxn id="148" idx="0"/>
          </p:cNvCxnSpPr>
          <p:nvPr/>
        </p:nvCxnSpPr>
        <p:spPr>
          <a:xfrm flipH="1">
            <a:off x="4167121" y="6152326"/>
            <a:ext cx="20023" cy="10079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0" name="直接箭头连接符 189"/>
          <p:cNvCxnSpPr/>
          <p:nvPr/>
        </p:nvCxnSpPr>
        <p:spPr>
          <a:xfrm flipH="1" flipV="1">
            <a:off x="4385418" y="4932624"/>
            <a:ext cx="3064" cy="259067"/>
          </a:xfrm>
          <a:prstGeom prst="straightConnector1">
            <a:avLst/>
          </a:prstGeom>
          <a:ln w="25400">
            <a:solidFill>
              <a:srgbClr val="4285F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/>
          <p:cNvCxnSpPr>
            <a:stCxn id="203" idx="4"/>
            <a:endCxn id="106" idx="0"/>
          </p:cNvCxnSpPr>
          <p:nvPr/>
        </p:nvCxnSpPr>
        <p:spPr>
          <a:xfrm>
            <a:off x="4388482" y="5276880"/>
            <a:ext cx="17065" cy="256295"/>
          </a:xfrm>
          <a:prstGeom prst="straightConnector1">
            <a:avLst/>
          </a:prstGeom>
          <a:ln w="25400">
            <a:solidFill>
              <a:srgbClr val="4285F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/>
          <p:cNvCxnSpPr>
            <a:stCxn id="203" idx="6"/>
            <a:endCxn id="113" idx="2"/>
          </p:cNvCxnSpPr>
          <p:nvPr/>
        </p:nvCxnSpPr>
        <p:spPr>
          <a:xfrm flipV="1">
            <a:off x="4431076" y="5052276"/>
            <a:ext cx="425214" cy="182010"/>
          </a:xfrm>
          <a:prstGeom prst="straightConnector1">
            <a:avLst/>
          </a:prstGeom>
          <a:ln w="25400">
            <a:solidFill>
              <a:srgbClr val="4285F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/>
          <p:cNvCxnSpPr>
            <a:stCxn id="203" idx="2"/>
            <a:endCxn id="137" idx="6"/>
          </p:cNvCxnSpPr>
          <p:nvPr/>
        </p:nvCxnSpPr>
        <p:spPr>
          <a:xfrm flipH="1" flipV="1">
            <a:off x="3956849" y="5052276"/>
            <a:ext cx="389039" cy="182010"/>
          </a:xfrm>
          <a:prstGeom prst="straightConnector1">
            <a:avLst/>
          </a:prstGeom>
          <a:ln w="25400">
            <a:solidFill>
              <a:srgbClr val="4285F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/>
          <p:cNvCxnSpPr>
            <a:stCxn id="106" idx="6"/>
            <a:endCxn id="114" idx="2"/>
          </p:cNvCxnSpPr>
          <p:nvPr/>
        </p:nvCxnSpPr>
        <p:spPr>
          <a:xfrm flipV="1">
            <a:off x="4448141" y="5387779"/>
            <a:ext cx="400856" cy="18799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/>
          <p:cNvCxnSpPr>
            <a:stCxn id="313" idx="2"/>
            <a:endCxn id="136" idx="6"/>
          </p:cNvCxnSpPr>
          <p:nvPr/>
        </p:nvCxnSpPr>
        <p:spPr>
          <a:xfrm flipH="1" flipV="1">
            <a:off x="3972312" y="4715059"/>
            <a:ext cx="370512" cy="17497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/>
          <p:cNvCxnSpPr>
            <a:stCxn id="313" idx="0"/>
            <a:endCxn id="104" idx="4"/>
          </p:cNvCxnSpPr>
          <p:nvPr/>
        </p:nvCxnSpPr>
        <p:spPr>
          <a:xfrm flipV="1">
            <a:off x="4385418" y="4597704"/>
            <a:ext cx="7293" cy="24973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13" idx="6"/>
            <a:endCxn id="121" idx="2"/>
          </p:cNvCxnSpPr>
          <p:nvPr/>
        </p:nvCxnSpPr>
        <p:spPr>
          <a:xfrm>
            <a:off x="4941480" y="5052276"/>
            <a:ext cx="374305" cy="182010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13" idx="0"/>
            <a:endCxn id="112" idx="4"/>
          </p:cNvCxnSpPr>
          <p:nvPr/>
        </p:nvCxnSpPr>
        <p:spPr>
          <a:xfrm flipH="1" flipV="1">
            <a:off x="4895238" y="4757653"/>
            <a:ext cx="3648" cy="252028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>
            <a:stCxn id="113" idx="4"/>
            <a:endCxn id="114" idx="0"/>
          </p:cNvCxnSpPr>
          <p:nvPr/>
        </p:nvCxnSpPr>
        <p:spPr>
          <a:xfrm flipH="1">
            <a:off x="4891592" y="5094870"/>
            <a:ext cx="7293" cy="250314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>
            <a:endCxn id="107" idx="0"/>
          </p:cNvCxnSpPr>
          <p:nvPr/>
        </p:nvCxnSpPr>
        <p:spPr>
          <a:xfrm>
            <a:off x="4412766" y="5618364"/>
            <a:ext cx="32165" cy="261549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>
            <a:stCxn id="106" idx="2"/>
            <a:endCxn id="138" idx="6"/>
          </p:cNvCxnSpPr>
          <p:nvPr/>
        </p:nvCxnSpPr>
        <p:spPr>
          <a:xfrm flipH="1" flipV="1">
            <a:off x="3984201" y="5387779"/>
            <a:ext cx="378751" cy="18799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stCxn id="313" idx="6"/>
            <a:endCxn id="112" idx="2"/>
          </p:cNvCxnSpPr>
          <p:nvPr/>
        </p:nvCxnSpPr>
        <p:spPr>
          <a:xfrm flipV="1">
            <a:off x="4428012" y="4715059"/>
            <a:ext cx="424631" cy="17497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椭圆 202"/>
          <p:cNvSpPr/>
          <p:nvPr/>
        </p:nvSpPr>
        <p:spPr>
          <a:xfrm>
            <a:off x="4345888" y="5191691"/>
            <a:ext cx="85189" cy="8518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4" name="直接箭头连接符 203"/>
          <p:cNvCxnSpPr>
            <a:stCxn id="137" idx="2"/>
            <a:endCxn id="145" idx="6"/>
          </p:cNvCxnSpPr>
          <p:nvPr/>
        </p:nvCxnSpPr>
        <p:spPr>
          <a:xfrm flipH="1">
            <a:off x="3562558" y="5052276"/>
            <a:ext cx="309101" cy="182010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138" idx="0"/>
          </p:cNvCxnSpPr>
          <p:nvPr/>
        </p:nvCxnSpPr>
        <p:spPr>
          <a:xfrm>
            <a:off x="3913050" y="5093521"/>
            <a:ext cx="28557" cy="251664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37" idx="0"/>
          </p:cNvCxnSpPr>
          <p:nvPr/>
        </p:nvCxnSpPr>
        <p:spPr>
          <a:xfrm flipV="1">
            <a:off x="3914254" y="4760351"/>
            <a:ext cx="12545" cy="249330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文本框 206"/>
              <p:cNvSpPr txBox="1"/>
              <p:nvPr/>
            </p:nvSpPr>
            <p:spPr>
              <a:xfrm>
                <a:off x="261820" y="6393881"/>
                <a:ext cx="2717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atin typeface="+mn-ea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07" name="文本框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20" y="6393881"/>
                <a:ext cx="2717933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文本框 207"/>
              <p:cNvSpPr txBox="1"/>
              <p:nvPr/>
            </p:nvSpPr>
            <p:spPr>
              <a:xfrm>
                <a:off x="2725242" y="6447943"/>
                <a:ext cx="3635658" cy="444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60000"/>
                  </a:lnSpc>
                </a:pPr>
                <a:r>
                  <a:rPr lang="en-US" altLang="zh-CN" dirty="0">
                    <a:latin typeface="+mn-ea"/>
                  </a:rPr>
                  <a:t>any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satellite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b="1" dirty="0">
                    <a:latin typeface="+mn-ea"/>
                  </a:rPr>
                  <a:t>knows</a:t>
                </a:r>
                <a:r>
                  <a:rPr lang="en-US" altLang="zh-CN" dirty="0">
                    <a:latin typeface="+mn-ea"/>
                  </a:rPr>
                  <a:t> LS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+1=2</m:t>
                    </m:r>
                  </m:oMath>
                </a14:m>
                <a:r>
                  <a:rPr lang="en-US" altLang="zh-CN" dirty="0">
                    <a:latin typeface="+mn-ea"/>
                  </a:rPr>
                  <a:t> hops and </a:t>
                </a:r>
                <a:r>
                  <a:rPr lang="en-US" altLang="zh-CN" b="1" dirty="0">
                    <a:latin typeface="+mn-ea"/>
                  </a:rPr>
                  <a:t>infers</a:t>
                </a:r>
                <a:r>
                  <a:rPr lang="en-US" altLang="zh-CN" dirty="0">
                    <a:latin typeface="+mn-ea"/>
                  </a:rPr>
                  <a:t> LS of other ISLs</a:t>
                </a:r>
              </a:p>
            </p:txBody>
          </p:sp>
        </mc:Choice>
        <mc:Fallback xmlns="">
          <p:sp>
            <p:nvSpPr>
              <p:cNvPr id="208" name="文本框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42" y="6447943"/>
                <a:ext cx="3635658" cy="444865"/>
              </a:xfrm>
              <a:prstGeom prst="rect">
                <a:avLst/>
              </a:prstGeom>
              <a:blipFill>
                <a:blip r:embed="rId5"/>
                <a:stretch>
                  <a:fillRect l="-1007" t="-28767" b="-20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椭圆 208"/>
          <p:cNvSpPr/>
          <p:nvPr/>
        </p:nvSpPr>
        <p:spPr>
          <a:xfrm>
            <a:off x="7385031" y="3577044"/>
            <a:ext cx="508095" cy="282685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918509" y="3577044"/>
            <a:ext cx="1436522" cy="282685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6512032" y="3577044"/>
            <a:ext cx="2249474" cy="282685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7385896" y="414706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7350099" y="4502729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7342882" y="4834145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椭圆 214"/>
          <p:cNvSpPr/>
          <p:nvPr/>
        </p:nvSpPr>
        <p:spPr>
          <a:xfrm>
            <a:off x="7447099" y="381990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7362801" y="5512711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7401773" y="5855822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7429217" y="635521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7696527" y="366610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7778082" y="3997738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7831059" y="4329371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7847368" y="4661005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7850978" y="499469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7843761" y="5326687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7809984" y="5660016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7757586" y="6041087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8024624" y="381990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8181817" y="414706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8275351" y="4502729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8301911" y="4834145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8305665" y="517480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8257453" y="5512711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8139668" y="5855822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836273" y="635521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8066773" y="366610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8424605" y="3997738"/>
            <a:ext cx="84298" cy="8429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8601572" y="4329371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8696696" y="4661005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8716761" y="499469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8676633" y="5326687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8557836" y="5660016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8299602" y="6041087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00733" y="366610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067472" y="3997738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6945358" y="4329371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6891949" y="4661005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6876647" y="499469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6903714" y="5326687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6976247" y="5660016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146683" y="6041087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6911001" y="3819904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6660565" y="414706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6534694" y="4502729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6472481" y="4834145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6486482" y="5174800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6570780" y="5512711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6732014" y="5855822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051371" y="6187673"/>
            <a:ext cx="84298" cy="842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9" name="直接连接符 258"/>
          <p:cNvCxnSpPr>
            <a:stCxn id="222" idx="6"/>
            <a:endCxn id="230" idx="2"/>
          </p:cNvCxnSpPr>
          <p:nvPr/>
        </p:nvCxnSpPr>
        <p:spPr>
          <a:xfrm>
            <a:off x="7931666" y="4703154"/>
            <a:ext cx="370245" cy="1731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0" name="直接连接符 259"/>
          <p:cNvCxnSpPr>
            <a:stCxn id="229" idx="6"/>
            <a:endCxn id="237" idx="3"/>
          </p:cNvCxnSpPr>
          <p:nvPr/>
        </p:nvCxnSpPr>
        <p:spPr>
          <a:xfrm flipV="1">
            <a:off x="8359649" y="4401324"/>
            <a:ext cx="254267" cy="14355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1" name="直接连接符 260"/>
          <p:cNvCxnSpPr>
            <a:stCxn id="245" idx="6"/>
            <a:endCxn id="213" idx="2"/>
          </p:cNvCxnSpPr>
          <p:nvPr/>
        </p:nvCxnSpPr>
        <p:spPr>
          <a:xfrm>
            <a:off x="7029655" y="4371520"/>
            <a:ext cx="320443" cy="17335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2" name="直接连接符 261"/>
          <p:cNvCxnSpPr>
            <a:stCxn id="253" idx="7"/>
            <a:endCxn id="245" idx="1"/>
          </p:cNvCxnSpPr>
          <p:nvPr/>
        </p:nvCxnSpPr>
        <p:spPr>
          <a:xfrm flipV="1">
            <a:off x="6606647" y="4341716"/>
            <a:ext cx="351055" cy="17335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3" name="直接连接符 262"/>
          <p:cNvCxnSpPr>
            <a:stCxn id="220" idx="6"/>
            <a:endCxn id="228" idx="2"/>
          </p:cNvCxnSpPr>
          <p:nvPr/>
        </p:nvCxnSpPr>
        <p:spPr>
          <a:xfrm>
            <a:off x="7862380" y="4039887"/>
            <a:ext cx="319437" cy="14932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4" name="直接连接符 263"/>
          <p:cNvCxnSpPr>
            <a:stCxn id="228" idx="6"/>
            <a:endCxn id="236" idx="3"/>
          </p:cNvCxnSpPr>
          <p:nvPr/>
        </p:nvCxnSpPr>
        <p:spPr>
          <a:xfrm flipV="1">
            <a:off x="8266115" y="4069691"/>
            <a:ext cx="170836" cy="11952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5" name="直接连接符 264"/>
          <p:cNvCxnSpPr/>
          <p:nvPr/>
        </p:nvCxnSpPr>
        <p:spPr>
          <a:xfrm flipV="1">
            <a:off x="7470194" y="4039886"/>
            <a:ext cx="307888" cy="14932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6" name="直接连接符 265"/>
          <p:cNvCxnSpPr>
            <a:stCxn id="212" idx="2"/>
            <a:endCxn id="244" idx="6"/>
          </p:cNvCxnSpPr>
          <p:nvPr/>
        </p:nvCxnSpPr>
        <p:spPr>
          <a:xfrm flipH="1" flipV="1">
            <a:off x="7151770" y="4039887"/>
            <a:ext cx="234127" cy="14932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7" name="直接连接符 266"/>
          <p:cNvCxnSpPr>
            <a:stCxn id="244" idx="2"/>
            <a:endCxn id="252" idx="6"/>
          </p:cNvCxnSpPr>
          <p:nvPr/>
        </p:nvCxnSpPr>
        <p:spPr>
          <a:xfrm flipH="1">
            <a:off x="6744862" y="4039887"/>
            <a:ext cx="322610" cy="14932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8" name="直接连接符 267"/>
          <p:cNvCxnSpPr>
            <a:stCxn id="215" idx="6"/>
            <a:endCxn id="219" idx="3"/>
          </p:cNvCxnSpPr>
          <p:nvPr/>
        </p:nvCxnSpPr>
        <p:spPr>
          <a:xfrm flipV="1">
            <a:off x="7531396" y="3738057"/>
            <a:ext cx="177475" cy="12399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9" name="椭圆 268"/>
          <p:cNvSpPr/>
          <p:nvPr/>
        </p:nvSpPr>
        <p:spPr>
          <a:xfrm>
            <a:off x="6223342" y="3577044"/>
            <a:ext cx="2826855" cy="282685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0" name="直接连接符 269"/>
          <p:cNvCxnSpPr>
            <a:stCxn id="219" idx="6"/>
            <a:endCxn id="227" idx="2"/>
          </p:cNvCxnSpPr>
          <p:nvPr/>
        </p:nvCxnSpPr>
        <p:spPr>
          <a:xfrm>
            <a:off x="7780825" y="3708254"/>
            <a:ext cx="243799" cy="15380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1" name="直接连接符 270"/>
          <p:cNvCxnSpPr>
            <a:stCxn id="235" idx="4"/>
            <a:endCxn id="227" idx="7"/>
          </p:cNvCxnSpPr>
          <p:nvPr/>
        </p:nvCxnSpPr>
        <p:spPr>
          <a:xfrm flipH="1">
            <a:off x="8096577" y="3750402"/>
            <a:ext cx="12345" cy="8184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2" name="直接连接符 271"/>
          <p:cNvCxnSpPr>
            <a:stCxn id="243" idx="5"/>
            <a:endCxn id="215" idx="1"/>
          </p:cNvCxnSpPr>
          <p:nvPr/>
        </p:nvCxnSpPr>
        <p:spPr>
          <a:xfrm>
            <a:off x="7372686" y="3738057"/>
            <a:ext cx="86757" cy="9419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3" name="直接连接符 272"/>
          <p:cNvCxnSpPr>
            <a:stCxn id="251" idx="6"/>
            <a:endCxn id="243" idx="2"/>
          </p:cNvCxnSpPr>
          <p:nvPr/>
        </p:nvCxnSpPr>
        <p:spPr>
          <a:xfrm flipV="1">
            <a:off x="6995298" y="3708254"/>
            <a:ext cx="305435" cy="15380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4" name="直接连接符 273"/>
          <p:cNvCxnSpPr>
            <a:stCxn id="214" idx="6"/>
            <a:endCxn id="222" idx="2"/>
          </p:cNvCxnSpPr>
          <p:nvPr/>
        </p:nvCxnSpPr>
        <p:spPr>
          <a:xfrm flipV="1">
            <a:off x="7427180" y="4703154"/>
            <a:ext cx="420189" cy="1731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5" name="直接连接符 274"/>
          <p:cNvCxnSpPr>
            <a:stCxn id="246" idx="6"/>
            <a:endCxn id="214" idx="2"/>
          </p:cNvCxnSpPr>
          <p:nvPr/>
        </p:nvCxnSpPr>
        <p:spPr>
          <a:xfrm>
            <a:off x="6976247" y="4703154"/>
            <a:ext cx="366635" cy="1731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6" name="直接连接符 275"/>
          <p:cNvCxnSpPr>
            <a:stCxn id="254" idx="6"/>
            <a:endCxn id="246" idx="2"/>
          </p:cNvCxnSpPr>
          <p:nvPr/>
        </p:nvCxnSpPr>
        <p:spPr>
          <a:xfrm flipV="1">
            <a:off x="6556778" y="4703154"/>
            <a:ext cx="335171" cy="1731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7" name="直接连接符 276"/>
          <p:cNvCxnSpPr>
            <a:stCxn id="230" idx="6"/>
            <a:endCxn id="238" idx="2"/>
          </p:cNvCxnSpPr>
          <p:nvPr/>
        </p:nvCxnSpPr>
        <p:spPr>
          <a:xfrm flipV="1">
            <a:off x="8386208" y="4703154"/>
            <a:ext cx="310487" cy="17314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8" name="直接连接符 277"/>
          <p:cNvCxnSpPr>
            <a:stCxn id="255" idx="6"/>
            <a:endCxn id="247" idx="2"/>
          </p:cNvCxnSpPr>
          <p:nvPr/>
        </p:nvCxnSpPr>
        <p:spPr>
          <a:xfrm flipV="1">
            <a:off x="6570780" y="5036843"/>
            <a:ext cx="305868" cy="1801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9" name="直接连接符 278"/>
          <p:cNvCxnSpPr>
            <a:stCxn id="247" idx="6"/>
            <a:endCxn id="300" idx="2"/>
          </p:cNvCxnSpPr>
          <p:nvPr/>
        </p:nvCxnSpPr>
        <p:spPr>
          <a:xfrm>
            <a:off x="6960945" y="5036843"/>
            <a:ext cx="384969" cy="1801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0" name="直接连接符 279"/>
          <p:cNvCxnSpPr>
            <a:stCxn id="300" idx="6"/>
            <a:endCxn id="223" idx="2"/>
          </p:cNvCxnSpPr>
          <p:nvPr/>
        </p:nvCxnSpPr>
        <p:spPr>
          <a:xfrm flipV="1">
            <a:off x="7430212" y="5036843"/>
            <a:ext cx="420766" cy="1801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1" name="直接连接符 280"/>
          <p:cNvCxnSpPr>
            <a:stCxn id="223" idx="6"/>
            <a:endCxn id="231" idx="2"/>
          </p:cNvCxnSpPr>
          <p:nvPr/>
        </p:nvCxnSpPr>
        <p:spPr>
          <a:xfrm>
            <a:off x="7935276" y="5036843"/>
            <a:ext cx="370390" cy="1801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2" name="直接连接符 281"/>
          <p:cNvCxnSpPr>
            <a:stCxn id="231" idx="6"/>
            <a:endCxn id="239" idx="2"/>
          </p:cNvCxnSpPr>
          <p:nvPr/>
        </p:nvCxnSpPr>
        <p:spPr>
          <a:xfrm flipV="1">
            <a:off x="8389963" y="5036843"/>
            <a:ext cx="326798" cy="1801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3" name="直接连接符 282"/>
          <p:cNvCxnSpPr>
            <a:stCxn id="224" idx="6"/>
            <a:endCxn id="232" idx="1"/>
          </p:cNvCxnSpPr>
          <p:nvPr/>
        </p:nvCxnSpPr>
        <p:spPr>
          <a:xfrm>
            <a:off x="7928059" y="5368836"/>
            <a:ext cx="341739" cy="15622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4" name="直接连接符 283"/>
          <p:cNvCxnSpPr>
            <a:stCxn id="232" idx="6"/>
            <a:endCxn id="240" idx="2"/>
          </p:cNvCxnSpPr>
          <p:nvPr/>
        </p:nvCxnSpPr>
        <p:spPr>
          <a:xfrm flipV="1">
            <a:off x="8341751" y="5368836"/>
            <a:ext cx="334882" cy="18602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5" name="直接连接符 284"/>
          <p:cNvCxnSpPr>
            <a:stCxn id="216" idx="6"/>
            <a:endCxn id="224" idx="2"/>
          </p:cNvCxnSpPr>
          <p:nvPr/>
        </p:nvCxnSpPr>
        <p:spPr>
          <a:xfrm flipV="1">
            <a:off x="7447099" y="5368836"/>
            <a:ext cx="396663" cy="18602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6" name="直接连接符 285"/>
          <p:cNvCxnSpPr>
            <a:stCxn id="248" idx="6"/>
            <a:endCxn id="216" idx="2"/>
          </p:cNvCxnSpPr>
          <p:nvPr/>
        </p:nvCxnSpPr>
        <p:spPr>
          <a:xfrm>
            <a:off x="6988012" y="5368836"/>
            <a:ext cx="374789" cy="18602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7" name="直接连接符 286"/>
          <p:cNvCxnSpPr>
            <a:stCxn id="256" idx="6"/>
            <a:endCxn id="248" idx="2"/>
          </p:cNvCxnSpPr>
          <p:nvPr/>
        </p:nvCxnSpPr>
        <p:spPr>
          <a:xfrm flipV="1">
            <a:off x="6655077" y="5368836"/>
            <a:ext cx="248637" cy="18602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8" name="直接连接符 287"/>
          <p:cNvCxnSpPr>
            <a:stCxn id="249" idx="6"/>
            <a:endCxn id="217" idx="2"/>
          </p:cNvCxnSpPr>
          <p:nvPr/>
        </p:nvCxnSpPr>
        <p:spPr>
          <a:xfrm>
            <a:off x="7060545" y="5702165"/>
            <a:ext cx="341228" cy="1958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9" name="直接连接符 288"/>
          <p:cNvCxnSpPr>
            <a:stCxn id="217" idx="6"/>
            <a:endCxn id="225" idx="3"/>
          </p:cNvCxnSpPr>
          <p:nvPr/>
        </p:nvCxnSpPr>
        <p:spPr>
          <a:xfrm flipV="1">
            <a:off x="7486070" y="5731969"/>
            <a:ext cx="336258" cy="16600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0" name="直接连接符 289"/>
          <p:cNvCxnSpPr>
            <a:stCxn id="225" idx="6"/>
            <a:endCxn id="233" idx="1"/>
          </p:cNvCxnSpPr>
          <p:nvPr/>
        </p:nvCxnSpPr>
        <p:spPr>
          <a:xfrm>
            <a:off x="7894281" y="5702165"/>
            <a:ext cx="257731" cy="16600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1" name="直接连接符 290"/>
          <p:cNvCxnSpPr>
            <a:stCxn id="233" idx="6"/>
            <a:endCxn id="241" idx="2"/>
          </p:cNvCxnSpPr>
          <p:nvPr/>
        </p:nvCxnSpPr>
        <p:spPr>
          <a:xfrm flipV="1">
            <a:off x="8223965" y="5702165"/>
            <a:ext cx="333870" cy="1958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2" name="直接连接符 291"/>
          <p:cNvCxnSpPr>
            <a:stCxn id="257" idx="7"/>
            <a:endCxn id="249" idx="3"/>
          </p:cNvCxnSpPr>
          <p:nvPr/>
        </p:nvCxnSpPr>
        <p:spPr>
          <a:xfrm flipV="1">
            <a:off x="6803967" y="5731969"/>
            <a:ext cx="184624" cy="13619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直接连接符 292"/>
          <p:cNvCxnSpPr>
            <a:stCxn id="218" idx="7"/>
            <a:endCxn id="226" idx="3"/>
          </p:cNvCxnSpPr>
          <p:nvPr/>
        </p:nvCxnSpPr>
        <p:spPr>
          <a:xfrm flipV="1">
            <a:off x="7501170" y="6113040"/>
            <a:ext cx="268761" cy="25451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4" name="直接连接符 293"/>
          <p:cNvCxnSpPr>
            <a:stCxn id="226" idx="5"/>
            <a:endCxn id="234" idx="1"/>
          </p:cNvCxnSpPr>
          <p:nvPr/>
        </p:nvCxnSpPr>
        <p:spPr>
          <a:xfrm>
            <a:off x="7829539" y="6113040"/>
            <a:ext cx="19079" cy="25451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5" name="直接连接符 294"/>
          <p:cNvCxnSpPr>
            <a:stCxn id="234" idx="6"/>
            <a:endCxn id="242" idx="2"/>
          </p:cNvCxnSpPr>
          <p:nvPr/>
        </p:nvCxnSpPr>
        <p:spPr>
          <a:xfrm flipV="1">
            <a:off x="7920571" y="6083236"/>
            <a:ext cx="379031" cy="31412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6" name="直接连接符 295"/>
          <p:cNvCxnSpPr>
            <a:stCxn id="250" idx="6"/>
            <a:endCxn id="218" idx="2"/>
          </p:cNvCxnSpPr>
          <p:nvPr/>
        </p:nvCxnSpPr>
        <p:spPr>
          <a:xfrm>
            <a:off x="7230981" y="6083236"/>
            <a:ext cx="198236" cy="31412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7" name="直接连接符 296"/>
          <p:cNvCxnSpPr>
            <a:stCxn id="250" idx="4"/>
            <a:endCxn id="258" idx="0"/>
          </p:cNvCxnSpPr>
          <p:nvPr/>
        </p:nvCxnSpPr>
        <p:spPr>
          <a:xfrm flipH="1">
            <a:off x="7093520" y="6125385"/>
            <a:ext cx="95312" cy="6228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8" name="直接箭头连接符 297"/>
          <p:cNvCxnSpPr/>
          <p:nvPr/>
        </p:nvCxnSpPr>
        <p:spPr>
          <a:xfrm flipH="1" flipV="1">
            <a:off x="7385031" y="4918443"/>
            <a:ext cx="3032" cy="256357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/>
          <p:cNvCxnSpPr>
            <a:stCxn id="214" idx="0"/>
            <a:endCxn id="213" idx="4"/>
          </p:cNvCxnSpPr>
          <p:nvPr/>
        </p:nvCxnSpPr>
        <p:spPr>
          <a:xfrm flipV="1">
            <a:off x="7385031" y="4587027"/>
            <a:ext cx="7217" cy="247118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椭圆 299"/>
          <p:cNvSpPr/>
          <p:nvPr/>
        </p:nvSpPr>
        <p:spPr>
          <a:xfrm>
            <a:off x="7345914" y="5174800"/>
            <a:ext cx="84298" cy="8429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1" name="直接箭头连接符 300"/>
          <p:cNvCxnSpPr>
            <a:stCxn id="213" idx="0"/>
            <a:endCxn id="212" idx="4"/>
          </p:cNvCxnSpPr>
          <p:nvPr/>
        </p:nvCxnSpPr>
        <p:spPr>
          <a:xfrm flipV="1">
            <a:off x="7392248" y="4231360"/>
            <a:ext cx="35798" cy="271368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stCxn id="212" idx="6"/>
            <a:endCxn id="220" idx="2"/>
          </p:cNvCxnSpPr>
          <p:nvPr/>
        </p:nvCxnSpPr>
        <p:spPr>
          <a:xfrm flipV="1">
            <a:off x="7470194" y="4039887"/>
            <a:ext cx="307888" cy="14932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>
            <a:stCxn id="220" idx="6"/>
            <a:endCxn id="228" idx="2"/>
          </p:cNvCxnSpPr>
          <p:nvPr/>
        </p:nvCxnSpPr>
        <p:spPr>
          <a:xfrm>
            <a:off x="7862380" y="4039887"/>
            <a:ext cx="319437" cy="149325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>
            <a:stCxn id="228" idx="6"/>
            <a:endCxn id="236" idx="3"/>
          </p:cNvCxnSpPr>
          <p:nvPr/>
        </p:nvCxnSpPr>
        <p:spPr>
          <a:xfrm flipV="1">
            <a:off x="8266115" y="4069691"/>
            <a:ext cx="170836" cy="119521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乘号 304"/>
          <p:cNvSpPr/>
          <p:nvPr/>
        </p:nvSpPr>
        <p:spPr>
          <a:xfrm>
            <a:off x="7517539" y="4023716"/>
            <a:ext cx="198619" cy="198619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箭头连接符 305"/>
          <p:cNvCxnSpPr>
            <a:stCxn id="213" idx="6"/>
            <a:endCxn id="221" idx="2"/>
          </p:cNvCxnSpPr>
          <p:nvPr/>
        </p:nvCxnSpPr>
        <p:spPr>
          <a:xfrm flipV="1">
            <a:off x="7434396" y="4371520"/>
            <a:ext cx="396663" cy="17335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>
            <a:stCxn id="221" idx="6"/>
            <a:endCxn id="229" idx="2"/>
          </p:cNvCxnSpPr>
          <p:nvPr/>
        </p:nvCxnSpPr>
        <p:spPr>
          <a:xfrm>
            <a:off x="7915357" y="4371520"/>
            <a:ext cx="359995" cy="173358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/>
          <p:cNvCxnSpPr>
            <a:stCxn id="229" idx="0"/>
          </p:cNvCxnSpPr>
          <p:nvPr/>
        </p:nvCxnSpPr>
        <p:spPr>
          <a:xfrm flipH="1" flipV="1">
            <a:off x="8248501" y="4226656"/>
            <a:ext cx="68999" cy="276073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文本框 308"/>
          <p:cNvSpPr txBox="1"/>
          <p:nvPr/>
        </p:nvSpPr>
        <p:spPr>
          <a:xfrm>
            <a:off x="6196211" y="6461443"/>
            <a:ext cx="2728560" cy="444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60000"/>
              </a:lnSpc>
            </a:pPr>
            <a:r>
              <a:rPr lang="en-US" altLang="zh-CN" dirty="0">
                <a:latin typeface="+mn-ea"/>
              </a:rPr>
              <a:t>decide next hop using</a:t>
            </a:r>
          </a:p>
          <a:p>
            <a:pPr algn="ctr">
              <a:lnSpc>
                <a:spcPct val="60000"/>
              </a:lnSpc>
            </a:pPr>
            <a:r>
              <a:rPr lang="en-US" altLang="zh-CN" dirty="0">
                <a:latin typeface="+mn-ea"/>
              </a:rPr>
              <a:t>known &amp; inferred LS</a:t>
            </a:r>
            <a:endParaRPr lang="zh-CN" altLang="en-US" dirty="0">
              <a:latin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1310508" y="4847460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4342823" y="484743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645" y="1529738"/>
            <a:ext cx="8640660" cy="43148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Background: characteristics of satellite network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Main idea of our local-information-based algorithm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Implementation of our method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Experiment setup &amp; results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What’s next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78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919cc61-db49-4bb4-be7d-8d3e7737fa98"/>
  <p:tag name="COMMONDATA" val="eyJoZGlkIjoiM2M5YTVhY2EwMzZkYzc4NGI5ODYwMmNmMWVjYTliZDkifQ==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等线"/>
        <a:cs typeface=""/>
      </a:majorFont>
      <a:minorFont>
        <a:latin typeface="Calibri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1340</TotalTime>
  <Words>1565</Words>
  <Application>Microsoft Office PowerPoint</Application>
  <PresentationFormat>全屏显示(4:3)</PresentationFormat>
  <Paragraphs>278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Arial</vt:lpstr>
      <vt:lpstr>Calibri</vt:lpstr>
      <vt:lpstr>Cambria Math</vt:lpstr>
      <vt:lpstr>Wingdings</vt:lpstr>
      <vt:lpstr>Office 主题</vt:lpstr>
      <vt:lpstr>Inter-satellite Routing Algorithm Based on Local Information ——a unified framework</vt:lpstr>
      <vt:lpstr>Outline</vt:lpstr>
      <vt:lpstr>Outline</vt:lpstr>
      <vt:lpstr>Background</vt:lpstr>
      <vt:lpstr>Background</vt:lpstr>
      <vt:lpstr>Outline</vt:lpstr>
      <vt:lpstr>Main Idea</vt:lpstr>
      <vt:lpstr>Main Idea</vt:lpstr>
      <vt:lpstr>Outline</vt:lpstr>
      <vt:lpstr>Implementation</vt:lpstr>
      <vt:lpstr>Implementation</vt:lpstr>
      <vt:lpstr>Implementation</vt:lpstr>
      <vt:lpstr>Implementation</vt:lpstr>
      <vt:lpstr>Outline</vt:lpstr>
      <vt:lpstr>Experiment</vt:lpstr>
      <vt:lpstr>Experiment: packet loss rate</vt:lpstr>
      <vt:lpstr>Outline</vt:lpstr>
      <vt:lpstr>What’s next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Energy-Aware Traffic Steering for Sustainable 5G</dc:title>
  <dc:creator>zhangshan</dc:creator>
  <cp:lastModifiedBy>Locksoyev S</cp:lastModifiedBy>
  <cp:revision>2591</cp:revision>
  <dcterms:created xsi:type="dcterms:W3CDTF">2015-08-08T14:03:00Z</dcterms:created>
  <dcterms:modified xsi:type="dcterms:W3CDTF">2023-05-18T06:24:30Z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595C3127148148D4AA899135AE7CFE47</vt:lpwstr>
  </property>
</Properties>
</file>