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0"/>
  </p:notesMasterIdLst>
  <p:sldIdLst>
    <p:sldId id="451" r:id="rId2"/>
    <p:sldId id="511" r:id="rId3"/>
    <p:sldId id="512" r:id="rId4"/>
    <p:sldId id="493" r:id="rId5"/>
    <p:sldId id="494" r:id="rId6"/>
    <p:sldId id="513" r:id="rId7"/>
    <p:sldId id="514" r:id="rId8"/>
    <p:sldId id="495" r:id="rId9"/>
    <p:sldId id="496" r:id="rId10"/>
    <p:sldId id="497" r:id="rId11"/>
    <p:sldId id="498" r:id="rId12"/>
    <p:sldId id="515" r:id="rId13"/>
    <p:sldId id="517" r:id="rId14"/>
    <p:sldId id="500" r:id="rId15"/>
    <p:sldId id="501" r:id="rId16"/>
    <p:sldId id="503" r:id="rId17"/>
    <p:sldId id="504" r:id="rId18"/>
    <p:sldId id="502" r:id="rId19"/>
    <p:sldId id="505" r:id="rId20"/>
    <p:sldId id="516" r:id="rId21"/>
    <p:sldId id="506" r:id="rId22"/>
    <p:sldId id="519" r:id="rId23"/>
    <p:sldId id="520" r:id="rId24"/>
    <p:sldId id="521" r:id="rId25"/>
    <p:sldId id="522" r:id="rId26"/>
    <p:sldId id="509" r:id="rId27"/>
    <p:sldId id="510" r:id="rId28"/>
    <p:sldId id="4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>
    <p:extLst>
      <p:ext uri="{19B8F6BF-5375-455C-9EA6-DF929625EA0E}">
        <p15:presenceInfo xmlns:p15="http://schemas.microsoft.com/office/powerpoint/2012/main" userId="ff89c632df0cd7f1" providerId="Windows Live"/>
      </p:ext>
    </p:extLst>
  </p:cmAuthor>
  <p:cmAuthor id="2" name="单 乾" initials="单" lastIdx="4" clrIdx="1">
    <p:extLst>
      <p:ext uri="{19B8F6BF-5375-455C-9EA6-DF929625EA0E}">
        <p15:presenceInfo xmlns:p15="http://schemas.microsoft.com/office/powerpoint/2012/main" userId="cd7aca05a5697a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3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1" autoAdjust="0"/>
    <p:restoredTop sz="91107" autoAdjust="0"/>
  </p:normalViewPr>
  <p:slideViewPr>
    <p:cSldViewPr snapToGrid="0">
      <p:cViewPr varScale="1">
        <p:scale>
          <a:sx n="84" d="100"/>
          <a:sy n="84" d="100"/>
        </p:scale>
        <p:origin x="24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7-27T17:33:15.549" idx="2">
    <p:pos x="5372" y="660"/>
    <p:text>颜色不要太多  当前讲哪个就把哪个变彩色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7-27T17:34:42.087" idx="4">
    <p:pos x="5760" y="1084"/>
    <p:text>公式太多，信息量不大，可以把下一页的图在这里放一份，指明每个卫星知道哪些链路的哪些信息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7-27T17:34:14.286" idx="3">
    <p:pos x="4004" y="2824"/>
    <p:text>这个规则太细节，没必要放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D294-EA25-46DB-AD52-92185108F0E6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8B16-A0AC-46DA-B74D-7AA078E71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1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38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51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52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7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09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解释右图：参考文献中，不同规模的星座从</a:t>
            </a:r>
            <a:r>
              <a:rPr lang="en-US" altLang="zh-CN" dirty="0"/>
              <a:t>DC</a:t>
            </a:r>
            <a:r>
              <a:rPr lang="zh-CN" altLang="en-US" dirty="0"/>
              <a:t>到法兰克福的传播时延的</a:t>
            </a:r>
            <a:r>
              <a:rPr lang="en-US" altLang="zh-CN" dirty="0"/>
              <a:t>CDF</a:t>
            </a:r>
          </a:p>
          <a:p>
            <a:r>
              <a:rPr lang="en-US" altLang="zh-CN" dirty="0"/>
              <a:t>c-latency: </a:t>
            </a:r>
            <a:r>
              <a:rPr lang="zh-CN" altLang="en-US" dirty="0"/>
              <a:t>光速    </a:t>
            </a:r>
            <a:r>
              <a:rPr lang="en-US" altLang="zh-CN" dirty="0"/>
              <a:t>f-latency: </a:t>
            </a:r>
            <a:r>
              <a:rPr lang="zh-CN" altLang="en-US" dirty="0"/>
              <a:t>直线光缆的理论时延    </a:t>
            </a:r>
            <a:r>
              <a:rPr lang="en-US" altLang="zh-CN" dirty="0"/>
              <a:t>Hib...</a:t>
            </a:r>
            <a:r>
              <a:rPr lang="zh-CN" altLang="en-US" dirty="0"/>
              <a:t>：跨大西洋光缆   </a:t>
            </a:r>
            <a:r>
              <a:rPr lang="en-US" altLang="zh-CN" dirty="0"/>
              <a:t>HFT: </a:t>
            </a:r>
            <a:r>
              <a:rPr lang="zh-CN" altLang="en-US" dirty="0"/>
              <a:t>高频交易  金融领域专线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6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确定性邻居关系：</a:t>
            </a:r>
            <a:r>
              <a:rPr lang="en-US" altLang="zh-CN" dirty="0"/>
              <a:t>Satellites know the existence of ISLs and other satellites, but do not know the connectivity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089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A typical link-state routing protocol consists of a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link-state update mechanism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and a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routing calculation mechanism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. These two components must be properly designed to improve the content delivery performance and reduce the control overhead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79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普通的</a:t>
            </a:r>
            <a:r>
              <a:rPr lang="en-US" altLang="zh-CN" dirty="0"/>
              <a:t>flooding</a:t>
            </a:r>
            <a:r>
              <a:rPr lang="zh-CN" altLang="en-US" dirty="0"/>
              <a:t>：每颗卫星收到</a:t>
            </a:r>
            <a:r>
              <a:rPr lang="en-US" altLang="zh-CN" dirty="0"/>
              <a:t>LSU</a:t>
            </a:r>
            <a:r>
              <a:rPr lang="zh-CN" altLang="en-US" dirty="0"/>
              <a:t>后，若认为该</a:t>
            </a:r>
            <a:r>
              <a:rPr lang="en-US" altLang="zh-CN" dirty="0"/>
              <a:t>LSU</a:t>
            </a:r>
            <a:r>
              <a:rPr lang="zh-CN" altLang="en-US" dirty="0"/>
              <a:t>中携带了最新的链路状态信息（通过序列号确定），都会向所有接口发送</a:t>
            </a:r>
            <a:r>
              <a:rPr lang="en-US" altLang="zh-CN" dirty="0"/>
              <a:t>LSU</a:t>
            </a:r>
            <a:r>
              <a:rPr lang="zh-CN" altLang="en-US" dirty="0"/>
              <a:t>报文（收到该</a:t>
            </a:r>
            <a:r>
              <a:rPr lang="en-US" altLang="zh-CN" dirty="0"/>
              <a:t>LSU</a:t>
            </a:r>
            <a:r>
              <a:rPr lang="zh-CN" altLang="en-US" dirty="0"/>
              <a:t>的那个接口除外）</a:t>
            </a:r>
            <a:endParaRPr lang="en-US" altLang="zh-CN" dirty="0"/>
          </a:p>
          <a:p>
            <a:r>
              <a:rPr lang="zh-CN" altLang="en-US" dirty="0"/>
              <a:t>会存在较多冗余传输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185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Lightweight flooding </a:t>
            </a:r>
            <a:r>
              <a:rPr lang="zh-CN" altLang="en-US" dirty="0"/>
              <a:t>是</a:t>
            </a:r>
            <a:r>
              <a:rPr lang="en-US" altLang="zh-CN" dirty="0"/>
              <a:t>22</a:t>
            </a:r>
            <a:r>
              <a:rPr lang="zh-CN" altLang="en-US" dirty="0"/>
              <a:t>年的一篇文献提出的</a:t>
            </a:r>
            <a:endParaRPr lang="en-US" altLang="zh-CN" dirty="0"/>
          </a:p>
          <a:p>
            <a:r>
              <a:rPr lang="zh-CN" altLang="en-US" dirty="0"/>
              <a:t>在实现上，是个每颗卫星预先存好一个按时间切片的“洪泛拓扑”，这个拓扑是一个最小生成树，收到</a:t>
            </a:r>
            <a:r>
              <a:rPr lang="en-US" altLang="zh-CN" dirty="0"/>
              <a:t>LSU</a:t>
            </a:r>
            <a:r>
              <a:rPr lang="zh-CN" altLang="en-US" dirty="0"/>
              <a:t>了就沿这个洪泛拓扑转发</a:t>
            </a:r>
            <a:endParaRPr lang="en-US" altLang="zh-CN" dirty="0"/>
          </a:p>
          <a:p>
            <a:r>
              <a:rPr lang="zh-CN" altLang="en-US" dirty="0"/>
              <a:t>但是这种方法对链路故障比较敏感，而且计算、存储这个洪泛拓扑会引入额外的开销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82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12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Lightweight flooding </a:t>
            </a:r>
            <a:r>
              <a:rPr lang="zh-CN" altLang="en-US" dirty="0"/>
              <a:t>是</a:t>
            </a:r>
            <a:r>
              <a:rPr lang="en-US" altLang="zh-CN" dirty="0"/>
              <a:t>22</a:t>
            </a:r>
            <a:r>
              <a:rPr lang="zh-CN" altLang="en-US" dirty="0"/>
              <a:t>年的一篇文献提出的</a:t>
            </a:r>
            <a:endParaRPr lang="en-US" altLang="zh-CN" dirty="0"/>
          </a:p>
          <a:p>
            <a:r>
              <a:rPr lang="zh-CN" altLang="en-US" dirty="0"/>
              <a:t>在实现上，是个每颗卫星预先存好一个按时间切片的“洪泛拓扑”，这个拓扑是一个最小生成树，收到</a:t>
            </a:r>
            <a:r>
              <a:rPr lang="en-US" altLang="zh-CN" dirty="0"/>
              <a:t>LSU</a:t>
            </a:r>
            <a:r>
              <a:rPr lang="zh-CN" altLang="en-US" dirty="0"/>
              <a:t>了就沿这个洪泛拓扑转发</a:t>
            </a:r>
            <a:endParaRPr lang="en-US" altLang="zh-CN" dirty="0"/>
          </a:p>
          <a:p>
            <a:r>
              <a:rPr lang="zh-CN" altLang="en-US" dirty="0"/>
              <a:t>但是这种方法对链路故障比较敏感，而且计算、存储这个洪泛拓扑会引入额外的开销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57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3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53F3-7E39-4CC0-929A-8281FDD31976}" type="datetime1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6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906-DE5F-4CF5-8EA6-A86FFD6DF0D2}" type="datetime1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0AFF-251D-42BA-AF6C-D6CB7E89F0B5}" type="datetime1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7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D290E15E-B595-4805-9E53-7D6A9A2EF9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150" y="158242"/>
            <a:ext cx="2789791" cy="75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22" y="87610"/>
            <a:ext cx="7646504" cy="89719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22" y="984804"/>
            <a:ext cx="11241156" cy="5139154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/>
            </a:lvl1pPr>
            <a:lvl2pPr marL="685800" indent="-2286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00A5-DD88-48D2-930F-91FD0A741D65}" type="datetime1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866838-E955-4F66-A887-3A16D4C95C3A}"/>
              </a:ext>
            </a:extLst>
          </p:cNvPr>
          <p:cNvCxnSpPr/>
          <p:nvPr userDrawn="1"/>
        </p:nvCxnSpPr>
        <p:spPr>
          <a:xfrm flipV="1">
            <a:off x="0" y="914171"/>
            <a:ext cx="11952941" cy="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122-4EFF-489C-9D5A-F295E7845B81}" type="datetime1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0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DB62-4DAA-4D08-90B7-C11785523598}" type="datetime1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8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15F3-54FE-48CE-ABB4-FBEA2C568732}" type="datetime1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4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8EE-9F17-403C-A328-31C085048CD3}" type="datetime1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6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B58B-C28B-4546-A38D-CE24953028CC}" type="datetime1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5E26-34DA-47C2-8318-A3E0213E1226}" type="datetime1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48C-73E7-418E-9363-AA63917D14C3}" type="datetime1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9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AFF-251D-42BA-AF6C-D6CB7E89F0B5}" type="datetime1">
              <a:rPr lang="zh-CN" altLang="en-US" smtClean="0"/>
              <a:t>2023/7/27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9C53-0D35-476E-B857-40C860CE28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18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comments" Target="../comments/comment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comments" Target="../comments/comment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9A8D9D2-048C-4DC0-AF55-B5D20F1F1625}"/>
              </a:ext>
            </a:extLst>
          </p:cNvPr>
          <p:cNvSpPr txBox="1">
            <a:spLocks/>
          </p:cNvSpPr>
          <p:nvPr/>
        </p:nvSpPr>
        <p:spPr>
          <a:xfrm>
            <a:off x="1041365" y="1140481"/>
            <a:ext cx="10109268" cy="3270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4400" b="1" dirty="0">
                <a:latin typeface="+mn-lt"/>
              </a:rPr>
              <a:t>Routing in LEO Satellite Networks: </a:t>
            </a:r>
          </a:p>
          <a:p>
            <a:pPr>
              <a:lnSpc>
                <a:spcPct val="150000"/>
              </a:lnSpc>
            </a:pPr>
            <a:r>
              <a:rPr lang="en-US" altLang="zh-CN" sz="4400" b="1" dirty="0">
                <a:latin typeface="+mn-lt"/>
              </a:rPr>
              <a:t>How Many Link-State Updates Do We Need?</a:t>
            </a:r>
          </a:p>
          <a:p>
            <a:pPr>
              <a:lnSpc>
                <a:spcPct val="150000"/>
              </a:lnSpc>
            </a:pPr>
            <a:endParaRPr lang="en-US" altLang="zh-CN" sz="4400" b="1" dirty="0">
              <a:latin typeface="+mn-lt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F38797A3-CD57-4635-93B0-E1989AA14B49}"/>
              </a:ext>
            </a:extLst>
          </p:cNvPr>
          <p:cNvSpPr txBox="1">
            <a:spLocks/>
          </p:cNvSpPr>
          <p:nvPr/>
        </p:nvSpPr>
        <p:spPr>
          <a:xfrm>
            <a:off x="2666999" y="4866512"/>
            <a:ext cx="6858000" cy="125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单乾</a:t>
            </a:r>
            <a:endParaRPr lang="en-US" altLang="zh-CN" b="1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DFFBE0-6B56-4A4C-9AED-57F71C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6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8696570" cy="89719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Design considerations of link-state routing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75C7D-87DC-4AF5-A3AC-9867CA995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688366"/>
            <a:ext cx="11241156" cy="4208581"/>
          </a:xfrm>
        </p:spPr>
        <p:txBody>
          <a:bodyPr/>
          <a:lstStyle/>
          <a:p>
            <a:r>
              <a:rPr lang="en-US" altLang="zh-CN" dirty="0"/>
              <a:t>Link-state update mechanism: what/how/when to disseminate</a:t>
            </a:r>
          </a:p>
          <a:p>
            <a:pPr lvl="1"/>
            <a:r>
              <a:rPr lang="en-US" altLang="zh-CN" dirty="0">
                <a:solidFill>
                  <a:schemeClr val="accent3"/>
                </a:solidFill>
              </a:rPr>
              <a:t>Semantics of LS</a:t>
            </a:r>
          </a:p>
          <a:p>
            <a:pPr lvl="1"/>
            <a:r>
              <a:rPr lang="en-US" altLang="zh-CN" dirty="0">
                <a:solidFill>
                  <a:schemeClr val="accent3"/>
                </a:solidFill>
              </a:rPr>
              <a:t>Method of LS dissemination: a common way is flooding</a:t>
            </a:r>
          </a:p>
          <a:p>
            <a:pPr lvl="2"/>
            <a:r>
              <a:rPr lang="en-US" altLang="zh-CN" dirty="0">
                <a:solidFill>
                  <a:schemeClr val="accent3"/>
                </a:solidFill>
              </a:rPr>
              <a:t>Normal flooding</a:t>
            </a:r>
          </a:p>
          <a:p>
            <a:pPr lvl="2"/>
            <a:r>
              <a:rPr lang="en-US" altLang="zh-CN" dirty="0">
                <a:solidFill>
                  <a:schemeClr val="accent3"/>
                </a:solidFill>
              </a:rPr>
              <a:t>Lightweight flooding</a:t>
            </a:r>
          </a:p>
          <a:p>
            <a:pPr lvl="1"/>
            <a:r>
              <a:rPr lang="en-US" altLang="zh-CN" dirty="0"/>
              <a:t>Trigger of LS update</a:t>
            </a:r>
          </a:p>
          <a:p>
            <a:pPr lvl="2"/>
            <a:r>
              <a:rPr lang="en-US" altLang="zh-CN" dirty="0"/>
              <a:t>Event-triggered mode:</a:t>
            </a:r>
            <a:r>
              <a:rPr lang="zh-CN" altLang="en-US" dirty="0"/>
              <a:t> </a:t>
            </a:r>
            <a:r>
              <a:rPr lang="en-US" altLang="zh-CN" dirty="0"/>
              <a:t>disseminate</a:t>
            </a:r>
            <a:r>
              <a:rPr lang="zh-CN" altLang="en-US" dirty="0"/>
              <a:t> </a:t>
            </a:r>
            <a:r>
              <a:rPr lang="en-US" altLang="zh-CN" dirty="0"/>
              <a:t>LSU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link-state changes</a:t>
            </a:r>
          </a:p>
          <a:p>
            <a:pPr lvl="2"/>
            <a:r>
              <a:rPr lang="en-US" altLang="zh-CN" dirty="0"/>
              <a:t>Time-triggered mode: monitor link-states periodically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Routing calculation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5A842F-8EFB-4217-AEB4-D1168CF176FB}"/>
              </a:ext>
            </a:extLst>
          </p:cNvPr>
          <p:cNvGrpSpPr/>
          <p:nvPr/>
        </p:nvGrpSpPr>
        <p:grpSpPr>
          <a:xfrm>
            <a:off x="74645" y="1047235"/>
            <a:ext cx="11999168" cy="539676"/>
            <a:chOff x="1073019" y="3267920"/>
            <a:chExt cx="10560699" cy="539676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F9C206F-9682-4B3F-A3EB-E605631D1BDF}"/>
                </a:ext>
              </a:extLst>
            </p:cNvPr>
            <p:cNvSpPr txBox="1"/>
            <p:nvPr/>
          </p:nvSpPr>
          <p:spPr>
            <a:xfrm>
              <a:off x="1073019" y="3284376"/>
              <a:ext cx="3522970" cy="523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Link-state routing protocol</a:t>
              </a:r>
              <a:endParaRPr lang="zh-CN" altLang="en-US" sz="28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E1F9EBB-E351-4940-9C01-900AAE670BAB}"/>
                </a:ext>
              </a:extLst>
            </p:cNvPr>
            <p:cNvSpPr txBox="1"/>
            <p:nvPr/>
          </p:nvSpPr>
          <p:spPr>
            <a:xfrm>
              <a:off x="5464848" y="3284376"/>
              <a:ext cx="2391890" cy="5232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Link-state update</a:t>
              </a:r>
              <a:endParaRPr lang="zh-CN" altLang="en-US" sz="28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9E97572-A836-4C24-96F4-D58701939D29}"/>
                </a:ext>
              </a:extLst>
            </p:cNvPr>
            <p:cNvSpPr txBox="1"/>
            <p:nvPr/>
          </p:nvSpPr>
          <p:spPr>
            <a:xfrm>
              <a:off x="8610600" y="3284376"/>
              <a:ext cx="3023118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Routing calculation</a:t>
              </a:r>
              <a:endParaRPr lang="zh-CN" altLang="en-US" sz="2800" dirty="0"/>
            </a:p>
          </p:txBody>
        </p:sp>
        <p:sp>
          <p:nvSpPr>
            <p:cNvPr id="15" name="等号 14">
              <a:extLst>
                <a:ext uri="{FF2B5EF4-FFF2-40B4-BE49-F238E27FC236}">
                  <a16:creationId xmlns:a16="http://schemas.microsoft.com/office/drawing/2014/main" id="{68C2B05F-AF32-41D3-AA1D-11F17E026929}"/>
                </a:ext>
              </a:extLst>
            </p:cNvPr>
            <p:cNvSpPr/>
            <p:nvPr/>
          </p:nvSpPr>
          <p:spPr>
            <a:xfrm>
              <a:off x="4750500" y="3365211"/>
              <a:ext cx="559836" cy="400863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加号 15">
              <a:extLst>
                <a:ext uri="{FF2B5EF4-FFF2-40B4-BE49-F238E27FC236}">
                  <a16:creationId xmlns:a16="http://schemas.microsoft.com/office/drawing/2014/main" id="{36E6EF94-E664-464A-B03B-6C9393FBF12A}"/>
                </a:ext>
              </a:extLst>
            </p:cNvPr>
            <p:cNvSpPr/>
            <p:nvPr/>
          </p:nvSpPr>
          <p:spPr>
            <a:xfrm>
              <a:off x="7953970" y="3267920"/>
              <a:ext cx="559397" cy="52322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83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8696570" cy="89719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Design considerations of link-state routing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75C7D-87DC-4AF5-A3AC-9867CA995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688366"/>
            <a:ext cx="11241156" cy="4208581"/>
          </a:xfrm>
        </p:spPr>
        <p:txBody>
          <a:bodyPr/>
          <a:lstStyle/>
          <a:p>
            <a:r>
              <a:rPr lang="en-US" altLang="zh-CN" dirty="0">
                <a:solidFill>
                  <a:schemeClr val="accent3"/>
                </a:solidFill>
              </a:rPr>
              <a:t>Link-state update mechanism: what/how/when to disseminate</a:t>
            </a:r>
          </a:p>
          <a:p>
            <a:r>
              <a:rPr lang="en-US" altLang="zh-CN" dirty="0"/>
              <a:t>Routing calculation mechanism</a:t>
            </a:r>
          </a:p>
          <a:p>
            <a:pPr lvl="1"/>
            <a:r>
              <a:rPr lang="en-US" altLang="zh-CN" dirty="0"/>
              <a:t>Each satellite builds a graph based on its LSDB</a:t>
            </a:r>
          </a:p>
          <a:p>
            <a:pPr lvl="1"/>
            <a:r>
              <a:rPr lang="en-US" altLang="zh-CN" dirty="0"/>
              <a:t>Calculate optimal routes to other satellites using the shortest path algorithm</a:t>
            </a:r>
          </a:p>
          <a:p>
            <a:pPr lvl="1"/>
            <a:r>
              <a:rPr lang="en-US" altLang="zh-CN" dirty="0"/>
              <a:t>Each ISL is associated with a cost (i.e. semantics of link-states)</a:t>
            </a:r>
          </a:p>
          <a:p>
            <a:pPr lvl="2"/>
            <a:r>
              <a:rPr lang="en-US" altLang="zh-CN" dirty="0"/>
              <a:t>A unit (representing one hop)</a:t>
            </a:r>
          </a:p>
          <a:p>
            <a:pPr lvl="2"/>
            <a:r>
              <a:rPr lang="en-US" altLang="zh-CN" dirty="0"/>
              <a:t>Propagation delay</a:t>
            </a:r>
          </a:p>
          <a:p>
            <a:pPr lvl="2"/>
            <a:r>
              <a:rPr lang="en-US" altLang="zh-CN" dirty="0"/>
              <a:t>Queuing delay</a:t>
            </a:r>
          </a:p>
          <a:p>
            <a:pPr lvl="2"/>
            <a:r>
              <a:rPr lang="en-US" altLang="zh-CN" dirty="0"/>
              <a:t>A predefined value</a:t>
            </a:r>
          </a:p>
          <a:p>
            <a:pPr lvl="2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C64BDC2-32BF-472E-92A5-A98AB6EE74F0}"/>
              </a:ext>
            </a:extLst>
          </p:cNvPr>
          <p:cNvGrpSpPr/>
          <p:nvPr/>
        </p:nvGrpSpPr>
        <p:grpSpPr>
          <a:xfrm>
            <a:off x="74645" y="1047235"/>
            <a:ext cx="11999168" cy="539676"/>
            <a:chOff x="1073019" y="3267920"/>
            <a:chExt cx="10560699" cy="539676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D280827-50E3-4749-A9F5-1FAB6705727D}"/>
                </a:ext>
              </a:extLst>
            </p:cNvPr>
            <p:cNvSpPr txBox="1"/>
            <p:nvPr/>
          </p:nvSpPr>
          <p:spPr>
            <a:xfrm>
              <a:off x="1073019" y="3284376"/>
              <a:ext cx="3522970" cy="523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Link-state routing protocol</a:t>
              </a:r>
              <a:endParaRPr lang="zh-CN" altLang="en-US" sz="28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7857CB1-E9B9-4B31-9DBE-DC8D3BB43915}"/>
                </a:ext>
              </a:extLst>
            </p:cNvPr>
            <p:cNvSpPr txBox="1"/>
            <p:nvPr/>
          </p:nvSpPr>
          <p:spPr>
            <a:xfrm>
              <a:off x="5464848" y="3284376"/>
              <a:ext cx="2391890" cy="5232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Link-state update</a:t>
              </a:r>
              <a:endParaRPr lang="zh-CN" altLang="en-US" sz="28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BD1654F-A08A-40DA-9607-5B05EED8551A}"/>
                </a:ext>
              </a:extLst>
            </p:cNvPr>
            <p:cNvSpPr txBox="1"/>
            <p:nvPr/>
          </p:nvSpPr>
          <p:spPr>
            <a:xfrm>
              <a:off x="8610600" y="3284376"/>
              <a:ext cx="3023118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Routing calculation</a:t>
              </a:r>
              <a:endParaRPr lang="zh-CN" altLang="en-US" sz="2800" dirty="0"/>
            </a:p>
          </p:txBody>
        </p:sp>
        <p:sp>
          <p:nvSpPr>
            <p:cNvPr id="15" name="等号 14">
              <a:extLst>
                <a:ext uri="{FF2B5EF4-FFF2-40B4-BE49-F238E27FC236}">
                  <a16:creationId xmlns:a16="http://schemas.microsoft.com/office/drawing/2014/main" id="{C4F65739-6654-4523-AC15-D2C0FEC2DA30}"/>
                </a:ext>
              </a:extLst>
            </p:cNvPr>
            <p:cNvSpPr/>
            <p:nvPr/>
          </p:nvSpPr>
          <p:spPr>
            <a:xfrm>
              <a:off x="4750500" y="3365211"/>
              <a:ext cx="559836" cy="400863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加号 15">
              <a:extLst>
                <a:ext uri="{FF2B5EF4-FFF2-40B4-BE49-F238E27FC236}">
                  <a16:creationId xmlns:a16="http://schemas.microsoft.com/office/drawing/2014/main" id="{E40D4C9F-A9A9-45DE-B3BC-62148C7E29ED}"/>
                </a:ext>
              </a:extLst>
            </p:cNvPr>
            <p:cNvSpPr/>
            <p:nvPr/>
          </p:nvSpPr>
          <p:spPr>
            <a:xfrm>
              <a:off x="7953970" y="3267920"/>
              <a:ext cx="559397" cy="52322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5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82A6-60FC-4D8A-965E-9DD4B3E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5EC673-4874-4110-94BE-0CE73B7D7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854170"/>
                <a:ext cx="11241156" cy="6003830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chemeClr val="accent3"/>
                    </a:solidFill>
                  </a:rPr>
                  <a:t>Background &amp; motivation</a:t>
                </a:r>
                <a:endParaRPr lang="en-US" altLang="zh-CN" dirty="0"/>
              </a:p>
              <a:p>
                <a:r>
                  <a:rPr lang="en-US" altLang="zh-CN" dirty="0">
                    <a:solidFill>
                      <a:schemeClr val="accent3"/>
                    </a:solidFill>
                  </a:rPr>
                  <a:t>Design considerations of link-state routing</a:t>
                </a:r>
              </a:p>
              <a:p>
                <a:r>
                  <a:rPr lang="en-US" altLang="zh-CN" dirty="0"/>
                  <a:t>Design of our LoFi (localized fine-grained link-state routing protocol)</a:t>
                </a:r>
              </a:p>
              <a:p>
                <a:pPr lvl="1"/>
                <a:r>
                  <a:rPr lang="en-US" altLang="zh-CN" dirty="0"/>
                  <a:t>Key idea</a:t>
                </a:r>
              </a:p>
              <a:p>
                <a:pPr lvl="2"/>
                <a:r>
                  <a:rPr lang="en-US" altLang="zh-CN" dirty="0"/>
                  <a:t>Reduce the dissemination range of coarse-grained link connectivity</a:t>
                </a:r>
              </a:p>
              <a:p>
                <a:pPr lvl="2"/>
                <a:r>
                  <a:rPr lang="en-US" altLang="zh-CN" dirty="0"/>
                  <a:t>Incorporate fine-grained link-load awareness</a:t>
                </a:r>
              </a:p>
              <a:p>
                <a:pPr lvl="1"/>
                <a:r>
                  <a:rPr lang="en-US" altLang="zh-CN" dirty="0"/>
                  <a:t>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: the range of link-state dissemination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: the sensitivity of load awareness</a:t>
                </a:r>
              </a:p>
              <a:p>
                <a:pPr lvl="1"/>
                <a:r>
                  <a:rPr lang="en-US" altLang="zh-CN" dirty="0"/>
                  <a:t>Advantages: better delivery performance &amp; smaller control overhead</a:t>
                </a:r>
              </a:p>
              <a:p>
                <a:r>
                  <a:rPr lang="en-US" altLang="zh-CN" dirty="0">
                    <a:solidFill>
                      <a:schemeClr val="accent3"/>
                    </a:solidFill>
                  </a:rPr>
                  <a:t>Performance evaluation</a:t>
                </a:r>
                <a:endParaRPr lang="zh-CN" alt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5EC673-4874-4110-94BE-0CE73B7D7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854170"/>
                <a:ext cx="11241156" cy="6003830"/>
              </a:xfrm>
              <a:blipFill>
                <a:blip r:embed="rId2"/>
                <a:stretch>
                  <a:fillRect l="-976" t="-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70CEE-0466-4F4A-B32E-260E71A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EFE67-2A96-4AFB-A775-0E965810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LoFi: 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0D3A3-4241-4A13-B2ED-4A4C1005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Link-state update mechanism</a:t>
            </a:r>
          </a:p>
          <a:p>
            <a:pPr lvl="1"/>
            <a:r>
              <a:rPr lang="en-US" altLang="zh-CN" dirty="0"/>
              <a:t>Semantics of LS: link connectivity </a:t>
            </a:r>
            <a:r>
              <a:rPr lang="zh-CN" altLang="en-US" dirty="0"/>
              <a:t>→  </a:t>
            </a:r>
            <a:r>
              <a:rPr lang="en-US" altLang="zh-CN" dirty="0"/>
              <a:t>link connectivity &amp; link load</a:t>
            </a:r>
          </a:p>
          <a:p>
            <a:pPr lvl="1"/>
            <a:r>
              <a:rPr lang="en-US" altLang="zh-CN" dirty="0"/>
              <a:t>Method of LS dissemination: global flooding  </a:t>
            </a:r>
            <a:r>
              <a:rPr lang="zh-CN" altLang="en-US" dirty="0"/>
              <a:t>→  </a:t>
            </a:r>
            <a:r>
              <a:rPr lang="en-US" altLang="zh-CN" dirty="0"/>
              <a:t>local dissemination</a:t>
            </a:r>
          </a:p>
          <a:p>
            <a:pPr lvl="1"/>
            <a:r>
              <a:rPr lang="en-US" altLang="zh-CN" dirty="0"/>
              <a:t>Trigger of LS update: event-triggered</a:t>
            </a:r>
          </a:p>
          <a:p>
            <a:r>
              <a:rPr lang="en-US" altLang="zh-CN" dirty="0"/>
              <a:t>Routing calculation mechanism</a:t>
            </a:r>
          </a:p>
          <a:p>
            <a:pPr lvl="1"/>
            <a:r>
              <a:rPr lang="en-US" altLang="zh-CN" dirty="0"/>
              <a:t>Link-state inference: utilizing deterministic neighbor relationship</a:t>
            </a:r>
          </a:p>
          <a:p>
            <a:pPr lvl="1"/>
            <a:r>
              <a:rPr lang="en-US" altLang="zh-CN" dirty="0"/>
              <a:t>Considering both the shortest path and the backup path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11D47-F96A-4D86-BE28-3128D9A4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4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E9D05-BCF5-400C-A7E0-E3D01F7F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LoFi: link-state update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B85724-8FCB-438D-A15F-59349AA8C7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Semantics of link-states</a:t>
                </a:r>
              </a:p>
              <a:p>
                <a:pPr lvl="1"/>
                <a:r>
                  <a:rPr lang="en-US" altLang="zh-CN" dirty="0"/>
                  <a:t>ISL connectivity &amp; load (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occupation ratio</a:t>
                </a:r>
                <a:r>
                  <a:rPr lang="en-US" altLang="zh-CN" dirty="0"/>
                  <a:t> of the forwarding queue)</a:t>
                </a:r>
              </a:p>
              <a:p>
                <a:pPr lvl="1"/>
                <a:r>
                  <a:rPr lang="en-US" altLang="zh-CN" dirty="0"/>
                  <a:t>Each LSU packet generated by a satellite contains state of 4 connected links</a:t>
                </a:r>
              </a:p>
              <a:p>
                <a:r>
                  <a:rPr lang="en-US" altLang="zh-CN" dirty="0"/>
                  <a:t>Method of link-state dissemination</a:t>
                </a:r>
              </a:p>
              <a:p>
                <a:pPr lvl="1"/>
                <a:r>
                  <a:rPr lang="en-US" altLang="zh-CN" dirty="0"/>
                  <a:t>With deterministic neighbor relationship, there is </a:t>
                </a:r>
                <a:r>
                  <a:rPr lang="en-US" altLang="zh-CN" i="1" dirty="0"/>
                  <a:t>no need for global flooding</a:t>
                </a:r>
              </a:p>
              <a:p>
                <a:pPr lvl="1"/>
                <a:r>
                  <a:rPr lang="en-US" altLang="zh-CN" dirty="0"/>
                  <a:t>LoFi reduces the range of LS dissemination, parameterized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Disseminate LSU packets to satellites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hops by using the TTL field of LSU packets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B85724-8FCB-438D-A15F-59349AA8C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76" t="-1186" r="-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8E497E-8860-41C6-B73A-01EF404C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0FC7EB-4C31-4598-9401-0BDB9EC52D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66" y="4419735"/>
            <a:ext cx="379521" cy="3795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AD3143-4030-443B-B522-F118007F7B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65" y="5339683"/>
            <a:ext cx="379521" cy="3795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FA1459-5790-4488-808A-E6D1627F15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64" y="6259631"/>
            <a:ext cx="379521" cy="3795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FBDDD2-6F3D-4681-8FDB-B6441609D8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57" y="4229974"/>
            <a:ext cx="379521" cy="3795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DE878E-B592-4AC5-95AB-76B91311CB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56" y="5149922"/>
            <a:ext cx="379521" cy="3795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F95A22D-178A-4B15-94F7-CFA6DD8CC6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55" y="6069870"/>
            <a:ext cx="379521" cy="379521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942CF8E-9F41-4FAE-A18C-23D0CBCB964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4839517" y="4609495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BD45CBF-67D8-4EFA-A319-C9B008D40A1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4839516" y="5529443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A253A34-F784-4AAD-BB91-44DE1B399FC8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5029278" y="4419735"/>
            <a:ext cx="118678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0CEE783-273C-43F4-9660-4A34942A48DC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5029277" y="5339683"/>
            <a:ext cx="1186788" cy="18976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734CFC-5C0C-4532-A871-BE4C337F38AB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5029276" y="6259631"/>
            <a:ext cx="118678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F358270-3E89-4034-AB45-0653371EFE9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405826" y="4799256"/>
            <a:ext cx="1" cy="540427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E0B3D11-6050-4038-ACC0-63AA0078077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405825" y="5719204"/>
            <a:ext cx="1" cy="540427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A9D00B51-DB05-46FA-8560-C1E6F344CA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72" y="4229974"/>
            <a:ext cx="379521" cy="37952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FE1193F-4411-4998-93B9-4AE75A15EF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71" y="5149922"/>
            <a:ext cx="379521" cy="37952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CF1D18C-1BA1-4B62-BDFC-EA01CA7505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70" y="6069870"/>
            <a:ext cx="379521" cy="379521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D0ACE0C-E6FC-4504-BFA4-8EB2486C79ED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7972132" y="4609495"/>
            <a:ext cx="1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8D5E42F-4469-433C-8F69-8A4A73B00ECA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7972131" y="5529443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8A6A31D-6394-418D-95AB-ED7D386B7E11}"/>
              </a:ext>
            </a:extLst>
          </p:cNvPr>
          <p:cNvCxnSpPr>
            <a:stCxn id="5" idx="3"/>
            <a:endCxn id="18" idx="1"/>
          </p:cNvCxnSpPr>
          <p:nvPr/>
        </p:nvCxnSpPr>
        <p:spPr>
          <a:xfrm flipV="1">
            <a:off x="6595587" y="4419735"/>
            <a:ext cx="1186785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F07A583-3B29-4DF9-80EC-CDF60DD30A6E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6595586" y="5339683"/>
            <a:ext cx="1186785" cy="18976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E5DDDF-526F-49A7-A9E9-B5DE379F1643}"/>
              </a:ext>
            </a:extLst>
          </p:cNvPr>
          <p:cNvCxnSpPr>
            <a:stCxn id="7" idx="3"/>
            <a:endCxn id="20" idx="1"/>
          </p:cNvCxnSpPr>
          <p:nvPr/>
        </p:nvCxnSpPr>
        <p:spPr>
          <a:xfrm flipV="1">
            <a:off x="6595585" y="6259631"/>
            <a:ext cx="1186785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28BC388-C06C-4380-9952-7BD517982A80}"/>
              </a:ext>
            </a:extLst>
          </p:cNvPr>
          <p:cNvGrpSpPr/>
          <p:nvPr/>
        </p:nvGrpSpPr>
        <p:grpSpPr>
          <a:xfrm>
            <a:off x="4237705" y="4892687"/>
            <a:ext cx="1346777" cy="501806"/>
            <a:chOff x="4237705" y="3978271"/>
            <a:chExt cx="1346777" cy="501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6C87060-43F4-460D-91D2-9680A6CC6250}"/>
                    </a:ext>
                  </a:extLst>
                </p:cNvPr>
                <p:cNvSpPr txBox="1"/>
                <p:nvPr/>
              </p:nvSpPr>
              <p:spPr>
                <a:xfrm>
                  <a:off x="4237705" y="3978271"/>
                  <a:ext cx="13467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LSU, TTL=</a:t>
                  </a:r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6C87060-43F4-460D-91D2-9680A6CC62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705" y="3978271"/>
                  <a:ext cx="134677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620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7F71262E-0EBC-4675-B1E4-4415E3BCDDF5}"/>
                </a:ext>
              </a:extLst>
            </p:cNvPr>
            <p:cNvSpPr/>
            <p:nvPr/>
          </p:nvSpPr>
          <p:spPr>
            <a:xfrm>
              <a:off x="4733707" y="4299413"/>
              <a:ext cx="180000" cy="1806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45957AD-4CF6-4A87-A8A9-66F8288E56BC}"/>
              </a:ext>
            </a:extLst>
          </p:cNvPr>
          <p:cNvGrpSpPr/>
          <p:nvPr/>
        </p:nvGrpSpPr>
        <p:grpSpPr>
          <a:xfrm>
            <a:off x="1070518" y="4495963"/>
            <a:ext cx="1790639" cy="501806"/>
            <a:chOff x="4237705" y="3978271"/>
            <a:chExt cx="1790639" cy="501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8561CDE0-DAA3-4F9A-8282-8A3373CF9166}"/>
                    </a:ext>
                  </a:extLst>
                </p:cNvPr>
                <p:cNvSpPr txBox="1"/>
                <p:nvPr/>
              </p:nvSpPr>
              <p:spPr>
                <a:xfrm>
                  <a:off x="4237705" y="3978271"/>
                  <a:ext cx="17906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LSU, TTL=</a:t>
                  </a:r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8561CDE0-DAA3-4F9A-8282-8A3373CF91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705" y="3978271"/>
                  <a:ext cx="179063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072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流程图: 接点 30">
              <a:extLst>
                <a:ext uri="{FF2B5EF4-FFF2-40B4-BE49-F238E27FC236}">
                  <a16:creationId xmlns:a16="http://schemas.microsoft.com/office/drawing/2014/main" id="{BD4E2300-C2D7-479D-9F08-8CDAEEB4A19C}"/>
                </a:ext>
              </a:extLst>
            </p:cNvPr>
            <p:cNvSpPr/>
            <p:nvPr/>
          </p:nvSpPr>
          <p:spPr>
            <a:xfrm>
              <a:off x="4733707" y="4299413"/>
              <a:ext cx="180000" cy="180664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03E45E4-29A4-42B2-8881-4657DDD25844}"/>
              </a:ext>
            </a:extLst>
          </p:cNvPr>
          <p:cNvGrpSpPr/>
          <p:nvPr/>
        </p:nvGrpSpPr>
        <p:grpSpPr>
          <a:xfrm>
            <a:off x="1474591" y="5393157"/>
            <a:ext cx="1692808" cy="501806"/>
            <a:chOff x="4237705" y="3978271"/>
            <a:chExt cx="1692808" cy="501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1873789D-6836-48A0-B631-BDB9ED11F4FB}"/>
                    </a:ext>
                  </a:extLst>
                </p:cNvPr>
                <p:cNvSpPr txBox="1"/>
                <p:nvPr/>
              </p:nvSpPr>
              <p:spPr>
                <a:xfrm>
                  <a:off x="4237705" y="3978271"/>
                  <a:ext cx="16928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LSU, TTL=</a:t>
                  </a:r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1873789D-6836-48A0-B631-BDB9ED11F4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705" y="3978271"/>
                  <a:ext cx="169280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237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BCA786F6-578F-4582-AFC1-F204FADBA4FD}"/>
                </a:ext>
              </a:extLst>
            </p:cNvPr>
            <p:cNvSpPr/>
            <p:nvPr/>
          </p:nvSpPr>
          <p:spPr>
            <a:xfrm>
              <a:off x="4733707" y="4299413"/>
              <a:ext cx="180000" cy="180664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FA2861A-4495-4BF9-999B-7700282E36F8}"/>
              </a:ext>
            </a:extLst>
          </p:cNvPr>
          <p:cNvGrpSpPr/>
          <p:nvPr/>
        </p:nvGrpSpPr>
        <p:grpSpPr>
          <a:xfrm>
            <a:off x="2427507" y="6018096"/>
            <a:ext cx="1692808" cy="501806"/>
            <a:chOff x="4237705" y="3978271"/>
            <a:chExt cx="1692808" cy="501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2342ADC1-6523-4659-B451-79A218C7C1C1}"/>
                    </a:ext>
                  </a:extLst>
                </p:cNvPr>
                <p:cNvSpPr txBox="1"/>
                <p:nvPr/>
              </p:nvSpPr>
              <p:spPr>
                <a:xfrm>
                  <a:off x="4237705" y="3978271"/>
                  <a:ext cx="16928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LSU, TTL=</a:t>
                  </a:r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2342ADC1-6523-4659-B451-79A218C7C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705" y="3978271"/>
                  <a:ext cx="169280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878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流程图: 接点 36">
              <a:extLst>
                <a:ext uri="{FF2B5EF4-FFF2-40B4-BE49-F238E27FC236}">
                  <a16:creationId xmlns:a16="http://schemas.microsoft.com/office/drawing/2014/main" id="{D1B8F88A-0106-415A-ACFB-4891C35C9FA3}"/>
                </a:ext>
              </a:extLst>
            </p:cNvPr>
            <p:cNvSpPr/>
            <p:nvPr/>
          </p:nvSpPr>
          <p:spPr>
            <a:xfrm>
              <a:off x="4733707" y="4299413"/>
              <a:ext cx="180000" cy="180664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554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33333E-6 L 0.12474 0.0384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7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71 0.09421 L 0.38971 -0.0384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4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9 -0.04537 L 0.47904 -0.0798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7" y="-173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995 -0.12708 L 0.28086 0.0085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0C657-DBDB-4909-9ADE-DAE112EA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LoFi: link-state update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1A0375-8E1B-4815-B90C-F50588BF30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910155"/>
                <a:ext cx="11241156" cy="5736671"/>
              </a:xfrm>
            </p:spPr>
            <p:txBody>
              <a:bodyPr/>
              <a:lstStyle/>
              <a:p>
                <a:r>
                  <a:rPr lang="en-US" altLang="zh-CN" dirty="0"/>
                  <a:t>Trigger of link-state update</a:t>
                </a:r>
              </a:p>
              <a:p>
                <a:pPr lvl="1"/>
                <a:r>
                  <a:rPr lang="en-US" altLang="zh-CN" dirty="0"/>
                  <a:t>Event-triggered mode</a:t>
                </a:r>
              </a:p>
              <a:p>
                <a:pPr lvl="1"/>
                <a:r>
                  <a:rPr lang="en-US" altLang="zh-CN" dirty="0"/>
                  <a:t>Trigger1: link failure &amp; recovery</a:t>
                </a:r>
              </a:p>
              <a:p>
                <a:pPr lvl="1"/>
                <a:r>
                  <a:rPr lang="en-US" altLang="zh-CN" dirty="0"/>
                  <a:t>Trigger2: link load change, parameterized by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i="1" dirty="0"/>
              </a:p>
              <a:p>
                <a:pPr lvl="2"/>
                <a:r>
                  <a:rPr lang="en-US" altLang="zh-CN" dirty="0"/>
                  <a:t>Dissemination is triggered whenever</a:t>
                </a:r>
                <a:r>
                  <a:rPr lang="zh-CN" altLang="zh-CN" sz="18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zh-CN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endParaRPr lang="zh-CN" altLang="zh-CN" sz="1800" i="1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: number of packets in forwarding queue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lang="en-US" altLang="zh-CN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/>
                  <a:t>the load recorded in the last LSU message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100" dirty="0">
                    <a:cs typeface="Times New Roman" panose="02020603050405020304" pitchFamily="18" charset="0"/>
                  </a:rPr>
                  <a:t>: maximal length of the forwarding queue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: a parameter denotes the accuracy of detecting link load</a:t>
                </a:r>
              </a:p>
              <a:p>
                <a:pPr lvl="2"/>
                <a:r>
                  <a:rPr lang="en-US" altLang="zh-CN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LSU packet contains: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:∀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=1,2,3,4</m:t>
                    </m:r>
                    <m:r>
                      <m:rPr>
                        <m:lit/>
                      </m:rP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CN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Smaller </a:t>
                </a:r>
                <a14:m>
                  <m:oMath xmlns:m="http://schemas.openxmlformats.org/officeDocument/2006/math"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i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means more sensitive in load awareness</a:t>
                </a:r>
                <a:endParaRPr lang="zh-CN" altLang="zh-CN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1A0375-8E1B-4815-B90C-F50588BF30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910155"/>
                <a:ext cx="11241156" cy="5736671"/>
              </a:xfrm>
              <a:blipFill>
                <a:blip r:embed="rId3"/>
                <a:stretch>
                  <a:fillRect l="-976" t="-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9BDEA7-2A6D-4414-AA95-EEBA4CBA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CDBEA6-CB11-4B6F-9C03-A15B196E2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561" y="1922781"/>
            <a:ext cx="379521" cy="3795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3F697E-F2BD-4D94-8F92-D77A365B41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562" y="3119703"/>
            <a:ext cx="379521" cy="3795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D758FF-3ACB-4211-BC6D-E1593B8496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104" y="4316620"/>
            <a:ext cx="379521" cy="3795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922436-7667-4796-8503-8AAC3AAF4A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252" y="1733018"/>
            <a:ext cx="379521" cy="3795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F844A4-8074-4127-ABBB-751C2DE3B0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253" y="2929940"/>
            <a:ext cx="379521" cy="3795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2AD623-478A-45C3-936A-3EDE68E3EA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795" y="4126857"/>
            <a:ext cx="379521" cy="379521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EF56F83-E410-4B85-8E56-31163EBE9CC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353013" y="2112539"/>
            <a:ext cx="1" cy="8174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152FFF7-9CC2-4E78-92DA-31295D609B8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8344556" y="3309461"/>
            <a:ext cx="8458" cy="81739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5EBD98F-36A2-4A9A-B7AA-0BDB5F5C2767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8542773" y="1922779"/>
            <a:ext cx="1186788" cy="1897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CE4F974-1955-4037-BC88-50EBF6B6F682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8542774" y="3119701"/>
            <a:ext cx="1186788" cy="189763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A12B7AB-9862-40A6-B255-FA8D10831B18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8534316" y="4316618"/>
            <a:ext cx="1186788" cy="1897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DBC0D7A-BA53-4863-8635-349D273055D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9919322" y="2302302"/>
            <a:ext cx="1" cy="817401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9757C94-B728-4203-A596-28B84E2BED5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910865" y="3499224"/>
            <a:ext cx="8458" cy="817396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6866017B-68E2-4EFB-87BC-F9707A852B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868" y="1733019"/>
            <a:ext cx="379521" cy="37952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1EFDC6D-484F-4845-85FF-C7700A5C55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869" y="2929941"/>
            <a:ext cx="379521" cy="37952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ADC6C80-E881-40EA-8321-E0179B0F7A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411" y="4126858"/>
            <a:ext cx="379521" cy="379521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88F6D2B-F999-4C68-B5B5-056D9E9F32BF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1485629" y="2112540"/>
            <a:ext cx="1" cy="817401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A352D84-43D9-4D97-BDFF-48D12509CC1A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11477172" y="3309462"/>
            <a:ext cx="8458" cy="81739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553A1E6-5C1D-4450-96E1-10E0AA8B2123}"/>
              </a:ext>
            </a:extLst>
          </p:cNvPr>
          <p:cNvCxnSpPr>
            <a:stCxn id="5" idx="3"/>
            <a:endCxn id="18" idx="1"/>
          </p:cNvCxnSpPr>
          <p:nvPr/>
        </p:nvCxnSpPr>
        <p:spPr>
          <a:xfrm flipV="1">
            <a:off x="10109082" y="1922780"/>
            <a:ext cx="118678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67653A-4E30-4349-B6EC-9BF3D66225BB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10109083" y="3119702"/>
            <a:ext cx="1186786" cy="18976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E3A0042-A582-4BF1-A1F9-2B295CC7F616}"/>
              </a:ext>
            </a:extLst>
          </p:cNvPr>
          <p:cNvCxnSpPr>
            <a:stCxn id="7" idx="3"/>
            <a:endCxn id="20" idx="1"/>
          </p:cNvCxnSpPr>
          <p:nvPr/>
        </p:nvCxnSpPr>
        <p:spPr>
          <a:xfrm flipV="1">
            <a:off x="10100625" y="4316619"/>
            <a:ext cx="118678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E5477C2-0126-423C-BB12-CF04CA7C565E}"/>
                  </a:ext>
                </a:extLst>
              </p:cNvPr>
              <p:cNvSpPr txBox="1"/>
              <p:nvPr/>
            </p:nvSpPr>
            <p:spPr>
              <a:xfrm>
                <a:off x="9896140" y="2586540"/>
                <a:ext cx="7114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E5477C2-0126-423C-BB12-CF04CA7C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140" y="2586540"/>
                <a:ext cx="711456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7DC3C2A-2C87-4D36-AB87-E3DFFC97FFFC}"/>
                  </a:ext>
                </a:extLst>
              </p:cNvPr>
              <p:cNvSpPr txBox="1"/>
              <p:nvPr/>
            </p:nvSpPr>
            <p:spPr>
              <a:xfrm>
                <a:off x="10328580" y="3145633"/>
                <a:ext cx="7114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7DC3C2A-2C87-4D36-AB87-E3DFFC97F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580" y="3145633"/>
                <a:ext cx="711456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64F27A6-AA02-4213-88A4-5D9AC0E6FAE2}"/>
                  </a:ext>
                </a:extLst>
              </p:cNvPr>
              <p:cNvSpPr txBox="1"/>
              <p:nvPr/>
            </p:nvSpPr>
            <p:spPr>
              <a:xfrm>
                <a:off x="9285931" y="3688985"/>
                <a:ext cx="7114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64F27A6-AA02-4213-88A4-5D9AC0E6F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31" y="3688985"/>
                <a:ext cx="711456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4DD8151-7A20-4E12-A0CD-DB989647954E}"/>
                  </a:ext>
                </a:extLst>
              </p:cNvPr>
              <p:cNvSpPr txBox="1"/>
              <p:nvPr/>
            </p:nvSpPr>
            <p:spPr>
              <a:xfrm>
                <a:off x="8813478" y="2844776"/>
                <a:ext cx="7114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4DD8151-7A20-4E12-A0CD-DB9896479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478" y="2844776"/>
                <a:ext cx="711456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1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A946B-2E8B-484B-822F-8320CC3E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LoFi: link-state update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1B8C3B-946D-4D7B-823B-CFF011305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984803"/>
                <a:ext cx="11241156" cy="63573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An example when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1B8C3B-946D-4D7B-823B-CFF011305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984803"/>
                <a:ext cx="11241156" cy="635733"/>
              </a:xfrm>
              <a:blipFill>
                <a:blip r:embed="rId3"/>
                <a:stretch>
                  <a:fillRect l="-976" t="-9615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5DC2AA-839D-4ADA-92F4-07C9ACDC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3B7533-8D3C-4D17-8FF5-208C672504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8" y="1899064"/>
            <a:ext cx="379521" cy="3795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803F49-BFA0-451E-9A30-9C985CF29A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8" y="2819012"/>
            <a:ext cx="379521" cy="3795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40DF62-B18A-41D7-9BEB-3C9F1A4E06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8" y="3738960"/>
            <a:ext cx="379521" cy="3795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0C20DC-2F5F-4E4C-A51D-C046F0F25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7" y="4658908"/>
            <a:ext cx="379521" cy="3795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3519F33-B303-4548-8392-2FE3A15397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7" y="5578853"/>
            <a:ext cx="379521" cy="379521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69DBA15-5B1F-4416-AC78-A11EF35158A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173459" y="2278585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C22C7F2-E8B7-4774-A2CA-59714AE77BD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73459" y="3198533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9C8EE1B-7B07-46D8-B7D0-1E8F6AC0773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173458" y="4118481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95346217-6D06-4D13-8FEB-0827AB3F87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94" y="1899063"/>
            <a:ext cx="379521" cy="3795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507F3CF-99EB-4FE6-81A7-CFAD51E388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94" y="2819011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64FC92C-09AF-4C24-82EB-C3E3C87B15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94" y="3738959"/>
            <a:ext cx="379521" cy="37952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85EBF03-0132-4528-8940-7D815FCA56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93" y="4658907"/>
            <a:ext cx="379521" cy="37952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7324A01-9FCA-49B3-8EDE-515A715572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93" y="5578852"/>
            <a:ext cx="379521" cy="3795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40AB0AC-79A8-4948-AF6B-CDE3227E43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45" y="1709302"/>
            <a:ext cx="379521" cy="37952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3736E7C-CFC1-4A90-93F8-5652CD9344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45" y="2629250"/>
            <a:ext cx="379521" cy="37952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FCC6C19-FD84-49B8-B433-ABE4DB77AC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45" y="3549198"/>
            <a:ext cx="379521" cy="37952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2D5B614-A694-41EA-A4A1-CDD9C0AF07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44" y="4469146"/>
            <a:ext cx="379521" cy="37952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60294E9-0F0D-4EF0-BB35-F1021305DB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44" y="5389091"/>
            <a:ext cx="379521" cy="379521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DABBF42-4840-4F70-BB51-3F1251BD4ECA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7142606" y="2088823"/>
            <a:ext cx="0" cy="540427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958BA96-A726-4545-89AF-95A0CCB4C38C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7142606" y="3008771"/>
            <a:ext cx="0" cy="540427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821B853-C0B8-4B66-8540-5D895934E4A8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7142605" y="3928719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CF8ABCE-6A0E-4970-983B-1C9E56780FCE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>
            <a:off x="7332365" y="5578852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03882C8-81D7-413F-8E54-A6D3538EB7BF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>
            <a:off x="7332366" y="1899063"/>
            <a:ext cx="589628" cy="189761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DD4F45E-F882-436A-B9E9-56927429730D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>
            <a:off x="7332366" y="2819011"/>
            <a:ext cx="589628" cy="189761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F1CB186-88F2-4B62-A2BE-9735BF1C26A2}"/>
              </a:ext>
            </a:extLst>
          </p:cNvPr>
          <p:cNvCxnSpPr>
            <a:stCxn id="20" idx="3"/>
            <a:endCxn id="15" idx="1"/>
          </p:cNvCxnSpPr>
          <p:nvPr/>
        </p:nvCxnSpPr>
        <p:spPr>
          <a:xfrm>
            <a:off x="7332366" y="3738959"/>
            <a:ext cx="589628" cy="189761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C524CF8-65B0-47F7-A36C-5F8CEBE65621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>
            <a:off x="7332365" y="4658907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E13721D-ED5F-4EF3-8AD7-442A2FD83A6E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111755" y="2278584"/>
            <a:ext cx="0" cy="540427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81D35CB-01CF-4DD3-BA0C-2EF175113E7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111755" y="3198532"/>
            <a:ext cx="0" cy="540427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20C2525-683F-47DE-B349-0170146106EC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8111754" y="4118480"/>
            <a:ext cx="1" cy="540427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065DCE8F-CEDC-45BB-9FB0-82857251C4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90" y="1899062"/>
            <a:ext cx="379521" cy="37952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93E075D-3E39-46E4-9F4D-294E2600F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90" y="2819010"/>
            <a:ext cx="379521" cy="37952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DB1EDC35-BF5F-47C1-81F1-C7D3434D96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90" y="3738958"/>
            <a:ext cx="379521" cy="37952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98A474A-39B9-453D-9DA6-53BED70A00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89" y="4658906"/>
            <a:ext cx="379521" cy="37952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D5CAE10-9869-4317-BE0D-F68E83170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89" y="5578851"/>
            <a:ext cx="379521" cy="37952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C971A38-5928-47DF-8C84-C0B6A86FD8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41" y="1709301"/>
            <a:ext cx="379521" cy="379521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21511DA-2CE4-44CA-AC68-EFD73BAAE0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41" y="2629249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6C3B7FA0-534D-4591-9F19-339E8C553A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41" y="3549197"/>
            <a:ext cx="379521" cy="37952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D1AFC7B-DF2E-4CE9-A760-03CF8F4ECA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40" y="4469145"/>
            <a:ext cx="379521" cy="37952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36CB2BB-F340-4F03-9129-8AD0DB6D21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40" y="5389090"/>
            <a:ext cx="379521" cy="379521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BFAA30C-90FE-44FF-B490-5963D5DA703A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9080902" y="2088822"/>
            <a:ext cx="0" cy="540427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4E6CABD-EB78-465D-BF3A-AF3C160324A8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9080902" y="3008770"/>
            <a:ext cx="0" cy="540427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D5AD1F5-7799-4739-AA04-EECC68EF086F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9080901" y="3928718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211C72B-DC07-4E7B-AC0A-50D8C0571B02}"/>
              </a:ext>
            </a:extLst>
          </p:cNvPr>
          <p:cNvCxnSpPr>
            <a:stCxn id="43" idx="3"/>
            <a:endCxn id="38" idx="1"/>
          </p:cNvCxnSpPr>
          <p:nvPr/>
        </p:nvCxnSpPr>
        <p:spPr>
          <a:xfrm>
            <a:off x="9270661" y="5578851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0E60C3D-3C11-44EC-A612-56FED6494166}"/>
              </a:ext>
            </a:extLst>
          </p:cNvPr>
          <p:cNvCxnSpPr>
            <a:stCxn id="39" idx="3"/>
            <a:endCxn id="34" idx="1"/>
          </p:cNvCxnSpPr>
          <p:nvPr/>
        </p:nvCxnSpPr>
        <p:spPr>
          <a:xfrm>
            <a:off x="9270662" y="1899062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34088AE-5A2C-4CB3-B231-C92CC707D58B}"/>
              </a:ext>
            </a:extLst>
          </p:cNvPr>
          <p:cNvCxnSpPr>
            <a:stCxn id="40" idx="3"/>
            <a:endCxn id="35" idx="1"/>
          </p:cNvCxnSpPr>
          <p:nvPr/>
        </p:nvCxnSpPr>
        <p:spPr>
          <a:xfrm>
            <a:off x="9270662" y="2819010"/>
            <a:ext cx="589628" cy="189761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A7F822B-A9DA-40E6-A56F-31EFA46E53C4}"/>
              </a:ext>
            </a:extLst>
          </p:cNvPr>
          <p:cNvCxnSpPr>
            <a:stCxn id="41" idx="3"/>
            <a:endCxn id="36" idx="1"/>
          </p:cNvCxnSpPr>
          <p:nvPr/>
        </p:nvCxnSpPr>
        <p:spPr>
          <a:xfrm>
            <a:off x="9270662" y="3738958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3CFB87A-D23D-442D-9D53-C91B90512CC0}"/>
              </a:ext>
            </a:extLst>
          </p:cNvPr>
          <p:cNvCxnSpPr>
            <a:stCxn id="42" idx="3"/>
            <a:endCxn id="37" idx="1"/>
          </p:cNvCxnSpPr>
          <p:nvPr/>
        </p:nvCxnSpPr>
        <p:spPr>
          <a:xfrm>
            <a:off x="9270661" y="4658906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1BA7881-0D66-4382-826C-18E89B2266EA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10050051" y="2278583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2C89504-917A-4971-8A23-B90CD02A5264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10050051" y="3198531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91B1C90-3D32-4414-9802-B1CE13A49C19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10050050" y="4118479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8CAACF3-BEAC-4E71-BF3C-DB7C69225028}"/>
              </a:ext>
            </a:extLst>
          </p:cNvPr>
          <p:cNvCxnSpPr>
            <a:stCxn id="9" idx="3"/>
            <a:endCxn id="22" idx="1"/>
          </p:cNvCxnSpPr>
          <p:nvPr/>
        </p:nvCxnSpPr>
        <p:spPr>
          <a:xfrm flipV="1">
            <a:off x="6363218" y="5578852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3D03C5F-BAFD-4121-92D5-6DBE97969536}"/>
              </a:ext>
            </a:extLst>
          </p:cNvPr>
          <p:cNvCxnSpPr>
            <a:stCxn id="5" idx="3"/>
            <a:endCxn id="18" idx="1"/>
          </p:cNvCxnSpPr>
          <p:nvPr/>
        </p:nvCxnSpPr>
        <p:spPr>
          <a:xfrm flipV="1">
            <a:off x="6363219" y="1899063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3900225-361A-4B86-BBD2-DD11AE5EFED5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6363219" y="2819011"/>
            <a:ext cx="589626" cy="189762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799C1FB-CEB9-414B-B7DB-1E9E03BAF3FC}"/>
              </a:ext>
            </a:extLst>
          </p:cNvPr>
          <p:cNvCxnSpPr>
            <a:stCxn id="7" idx="3"/>
            <a:endCxn id="20" idx="1"/>
          </p:cNvCxnSpPr>
          <p:nvPr/>
        </p:nvCxnSpPr>
        <p:spPr>
          <a:xfrm flipV="1">
            <a:off x="6363219" y="3738959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69A034C-A086-498E-B297-70FF710ECAAC}"/>
              </a:ext>
            </a:extLst>
          </p:cNvPr>
          <p:cNvCxnSpPr>
            <a:stCxn id="8" idx="3"/>
            <a:endCxn id="21" idx="1"/>
          </p:cNvCxnSpPr>
          <p:nvPr/>
        </p:nvCxnSpPr>
        <p:spPr>
          <a:xfrm flipV="1">
            <a:off x="6363218" y="4658907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F6989C9-D0A1-4D27-A1EC-F21A9980FE20}"/>
              </a:ext>
            </a:extLst>
          </p:cNvPr>
          <p:cNvCxnSpPr>
            <a:stCxn id="17" idx="3"/>
            <a:endCxn id="43" idx="1"/>
          </p:cNvCxnSpPr>
          <p:nvPr/>
        </p:nvCxnSpPr>
        <p:spPr>
          <a:xfrm flipV="1">
            <a:off x="8301514" y="5578851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6089D6F-FB10-47C3-A235-4F3EF6451E22}"/>
              </a:ext>
            </a:extLst>
          </p:cNvPr>
          <p:cNvCxnSpPr>
            <a:stCxn id="13" idx="3"/>
            <a:endCxn id="39" idx="1"/>
          </p:cNvCxnSpPr>
          <p:nvPr/>
        </p:nvCxnSpPr>
        <p:spPr>
          <a:xfrm flipV="1">
            <a:off x="8301515" y="1899062"/>
            <a:ext cx="589626" cy="189762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B2C928D-8A7F-47A9-B359-D189D15E48FC}"/>
              </a:ext>
            </a:extLst>
          </p:cNvPr>
          <p:cNvCxnSpPr>
            <a:stCxn id="14" idx="3"/>
            <a:endCxn id="40" idx="1"/>
          </p:cNvCxnSpPr>
          <p:nvPr/>
        </p:nvCxnSpPr>
        <p:spPr>
          <a:xfrm flipV="1">
            <a:off x="8301515" y="2819010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12AAE15-8F3C-41AB-8CB7-67B436608992}"/>
              </a:ext>
            </a:extLst>
          </p:cNvPr>
          <p:cNvCxnSpPr>
            <a:stCxn id="15" idx="3"/>
            <a:endCxn id="41" idx="1"/>
          </p:cNvCxnSpPr>
          <p:nvPr/>
        </p:nvCxnSpPr>
        <p:spPr>
          <a:xfrm flipV="1">
            <a:off x="8301515" y="3738958"/>
            <a:ext cx="589626" cy="189762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8CD1731-A1C7-46F3-8CC4-02F27F64FF3E}"/>
              </a:ext>
            </a:extLst>
          </p:cNvPr>
          <p:cNvCxnSpPr>
            <a:stCxn id="16" idx="3"/>
            <a:endCxn id="42" idx="1"/>
          </p:cNvCxnSpPr>
          <p:nvPr/>
        </p:nvCxnSpPr>
        <p:spPr>
          <a:xfrm flipV="1">
            <a:off x="8301514" y="4658906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乘号 64">
            <a:extLst>
              <a:ext uri="{FF2B5EF4-FFF2-40B4-BE49-F238E27FC236}">
                <a16:creationId xmlns:a16="http://schemas.microsoft.com/office/drawing/2014/main" id="{6EEB4A09-C997-4194-9116-3DF7FD71A563}"/>
              </a:ext>
            </a:extLst>
          </p:cNvPr>
          <p:cNvSpPr/>
          <p:nvPr/>
        </p:nvSpPr>
        <p:spPr>
          <a:xfrm>
            <a:off x="8416739" y="2738556"/>
            <a:ext cx="379521" cy="35066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874F878-274F-46A0-861F-45004CDFBFD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173458" y="5038429"/>
            <a:ext cx="0" cy="540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EB98EBF-0564-4716-9ACA-D36C1137EBB2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7142605" y="4848667"/>
            <a:ext cx="0" cy="540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4166534-34F3-4DB5-9AC9-33EFB21A94CC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8111754" y="5038428"/>
            <a:ext cx="0" cy="540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01261AF7-2AEE-4392-8F12-7CB7A8E1ECB5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9080901" y="4848666"/>
            <a:ext cx="0" cy="540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EAEC424-65BB-4C8F-9A09-4B5AA0FCB63D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10050050" y="5038427"/>
            <a:ext cx="0" cy="540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3C2CDCC-6FC9-426D-BA9C-936D1F2EA35C}"/>
                  </a:ext>
                </a:extLst>
              </p:cNvPr>
              <p:cNvSpPr txBox="1"/>
              <p:nvPr/>
            </p:nvSpPr>
            <p:spPr>
              <a:xfrm>
                <a:off x="8121926" y="3928715"/>
                <a:ext cx="5896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3C2CDCC-6FC9-426D-BA9C-936D1F2EA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26" y="3928715"/>
                <a:ext cx="58962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2BEB1944-5511-4F3A-9FDA-09ECC0EBF010}"/>
              </a:ext>
            </a:extLst>
          </p:cNvPr>
          <p:cNvGrpSpPr/>
          <p:nvPr/>
        </p:nvGrpSpPr>
        <p:grpSpPr>
          <a:xfrm>
            <a:off x="10568604" y="2476086"/>
            <a:ext cx="569282" cy="522924"/>
            <a:chOff x="4853220" y="2641670"/>
            <a:chExt cx="569282" cy="522924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281A9AAC-3237-48C7-9F6B-E002B166B1D6}"/>
                </a:ext>
              </a:extLst>
            </p:cNvPr>
            <p:cNvSpPr/>
            <p:nvPr/>
          </p:nvSpPr>
          <p:spPr>
            <a:xfrm>
              <a:off x="5047861" y="298459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CC7E98E-3527-4DB3-88A2-EB5A73814D87}"/>
                </a:ext>
              </a:extLst>
            </p:cNvPr>
            <p:cNvSpPr txBox="1"/>
            <p:nvPr/>
          </p:nvSpPr>
          <p:spPr>
            <a:xfrm>
              <a:off x="4853220" y="2641670"/>
              <a:ext cx="569282" cy="37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LSU</a:t>
              </a:r>
              <a:endParaRPr lang="zh-CN" altLang="en-US" dirty="0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9794FF0-6AAD-425E-A3F8-092F5A059531}"/>
              </a:ext>
            </a:extLst>
          </p:cNvPr>
          <p:cNvGrpSpPr/>
          <p:nvPr/>
        </p:nvGrpSpPr>
        <p:grpSpPr>
          <a:xfrm>
            <a:off x="10721004" y="2628486"/>
            <a:ext cx="569282" cy="522924"/>
            <a:chOff x="4853220" y="2641670"/>
            <a:chExt cx="569282" cy="522924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B89F3400-C85E-45AF-A8DB-7A65328B2840}"/>
                </a:ext>
              </a:extLst>
            </p:cNvPr>
            <p:cNvSpPr/>
            <p:nvPr/>
          </p:nvSpPr>
          <p:spPr>
            <a:xfrm>
              <a:off x="5047861" y="298459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84F1FCC-EA05-487F-AFB5-3249C943BE8D}"/>
                </a:ext>
              </a:extLst>
            </p:cNvPr>
            <p:cNvSpPr txBox="1"/>
            <p:nvPr/>
          </p:nvSpPr>
          <p:spPr>
            <a:xfrm>
              <a:off x="4853220" y="2641670"/>
              <a:ext cx="569282" cy="37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LSU</a:t>
              </a:r>
              <a:endParaRPr lang="zh-CN" altLang="en-US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D80E592B-0FD8-45CE-9C2C-F918A7FB8A83}"/>
              </a:ext>
            </a:extLst>
          </p:cNvPr>
          <p:cNvGrpSpPr/>
          <p:nvPr/>
        </p:nvGrpSpPr>
        <p:grpSpPr>
          <a:xfrm>
            <a:off x="10873404" y="2780886"/>
            <a:ext cx="569282" cy="522924"/>
            <a:chOff x="4853220" y="2641670"/>
            <a:chExt cx="569282" cy="522924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9045A8B-11CE-48F2-9C4F-DBB33A5FC1DC}"/>
                </a:ext>
              </a:extLst>
            </p:cNvPr>
            <p:cNvSpPr/>
            <p:nvPr/>
          </p:nvSpPr>
          <p:spPr>
            <a:xfrm>
              <a:off x="5047861" y="298459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A21BC03-29BD-4D48-BF3B-ACE57F9EABE2}"/>
                </a:ext>
              </a:extLst>
            </p:cNvPr>
            <p:cNvSpPr txBox="1"/>
            <p:nvPr/>
          </p:nvSpPr>
          <p:spPr>
            <a:xfrm>
              <a:off x="4853220" y="2641670"/>
              <a:ext cx="569282" cy="37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LSU</a:t>
              </a:r>
              <a:endParaRPr lang="zh-CN" altLang="en-US" dirty="0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8DE184F7-0071-4730-9032-350D446411E6}"/>
              </a:ext>
            </a:extLst>
          </p:cNvPr>
          <p:cNvGrpSpPr/>
          <p:nvPr/>
        </p:nvGrpSpPr>
        <p:grpSpPr>
          <a:xfrm>
            <a:off x="10498763" y="3491339"/>
            <a:ext cx="569282" cy="522924"/>
            <a:chOff x="4853220" y="2641670"/>
            <a:chExt cx="569282" cy="522924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E33628DB-507B-43E8-BF14-28C7F0B39C01}"/>
                </a:ext>
              </a:extLst>
            </p:cNvPr>
            <p:cNvSpPr/>
            <p:nvPr/>
          </p:nvSpPr>
          <p:spPr>
            <a:xfrm>
              <a:off x="5047861" y="298459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BF6477F-86EE-4F30-AE1F-579876076DEA}"/>
                </a:ext>
              </a:extLst>
            </p:cNvPr>
            <p:cNvSpPr txBox="1"/>
            <p:nvPr/>
          </p:nvSpPr>
          <p:spPr>
            <a:xfrm>
              <a:off x="4853220" y="2641670"/>
              <a:ext cx="569282" cy="37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LSU</a:t>
              </a:r>
              <a:endParaRPr lang="zh-CN" altLang="en-US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15FA7EE-2C24-450E-81DC-E5A66CA973A6}"/>
              </a:ext>
            </a:extLst>
          </p:cNvPr>
          <p:cNvGrpSpPr/>
          <p:nvPr/>
        </p:nvGrpSpPr>
        <p:grpSpPr>
          <a:xfrm>
            <a:off x="10651163" y="3643739"/>
            <a:ext cx="569282" cy="522924"/>
            <a:chOff x="4853220" y="2641670"/>
            <a:chExt cx="569282" cy="522924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F72424BF-7D73-449B-B6AE-B68D08C7AB28}"/>
                </a:ext>
              </a:extLst>
            </p:cNvPr>
            <p:cNvSpPr/>
            <p:nvPr/>
          </p:nvSpPr>
          <p:spPr>
            <a:xfrm>
              <a:off x="5047861" y="298459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D0EE2173-D60F-4D10-B09F-09403697C688}"/>
                </a:ext>
              </a:extLst>
            </p:cNvPr>
            <p:cNvSpPr txBox="1"/>
            <p:nvPr/>
          </p:nvSpPr>
          <p:spPr>
            <a:xfrm>
              <a:off x="4853220" y="2641670"/>
              <a:ext cx="569282" cy="37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LSU</a:t>
              </a:r>
              <a:endParaRPr lang="zh-CN" altLang="en-US" dirty="0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F2BCE6F4-7076-4205-8322-7545707128CB}"/>
              </a:ext>
            </a:extLst>
          </p:cNvPr>
          <p:cNvGrpSpPr/>
          <p:nvPr/>
        </p:nvGrpSpPr>
        <p:grpSpPr>
          <a:xfrm>
            <a:off x="10803563" y="3796139"/>
            <a:ext cx="569282" cy="522924"/>
            <a:chOff x="4853220" y="2641670"/>
            <a:chExt cx="569282" cy="522924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F380D54E-11BD-428F-B94E-6C830C3FF49B}"/>
                </a:ext>
              </a:extLst>
            </p:cNvPr>
            <p:cNvSpPr/>
            <p:nvPr/>
          </p:nvSpPr>
          <p:spPr>
            <a:xfrm>
              <a:off x="5047861" y="298459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A12C5D5-EA37-4152-A409-11FFE5BB2F9C}"/>
                </a:ext>
              </a:extLst>
            </p:cNvPr>
            <p:cNvSpPr txBox="1"/>
            <p:nvPr/>
          </p:nvSpPr>
          <p:spPr>
            <a:xfrm>
              <a:off x="4853220" y="2641670"/>
              <a:ext cx="569282" cy="37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LSU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A6ABC00-5882-4144-B1B4-F7A2E81AEF6C}"/>
                  </a:ext>
                </a:extLst>
              </p:cNvPr>
              <p:cNvSpPr txBox="1"/>
              <p:nvPr/>
            </p:nvSpPr>
            <p:spPr>
              <a:xfrm>
                <a:off x="7768236" y="2288773"/>
                <a:ext cx="42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A6ABC00-5882-4144-B1B4-F7A2E81AE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236" y="2288773"/>
                <a:ext cx="4255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FC0FD708-6627-4B31-BC23-056A9E3ED904}"/>
                  </a:ext>
                </a:extLst>
              </p:cNvPr>
              <p:cNvSpPr txBox="1"/>
              <p:nvPr/>
            </p:nvSpPr>
            <p:spPr>
              <a:xfrm>
                <a:off x="7741695" y="3133935"/>
                <a:ext cx="42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FC0FD708-6627-4B31-BC23-056A9E3ED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695" y="3133935"/>
                <a:ext cx="42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F8062870-BD2E-4760-9F7A-E60E6CEA905E}"/>
                  </a:ext>
                </a:extLst>
              </p:cNvPr>
              <p:cNvSpPr txBox="1"/>
              <p:nvPr/>
            </p:nvSpPr>
            <p:spPr>
              <a:xfrm>
                <a:off x="7434038" y="2852022"/>
                <a:ext cx="42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F8062870-BD2E-4760-9F7A-E60E6CEA9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038" y="2852022"/>
                <a:ext cx="4255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EFB7AC2-B26D-4170-A0AD-6DCB0EF89ADF}"/>
                  </a:ext>
                </a:extLst>
              </p:cNvPr>
              <p:cNvSpPr txBox="1"/>
              <p:nvPr/>
            </p:nvSpPr>
            <p:spPr>
              <a:xfrm>
                <a:off x="8414752" y="2939129"/>
                <a:ext cx="42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EFB7AC2-B26D-4170-A0AD-6DCB0EF8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752" y="2939129"/>
                <a:ext cx="4255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1E6E335-DBB8-4BBA-8A5D-3151892D7765}"/>
              </a:ext>
            </a:extLst>
          </p:cNvPr>
          <p:cNvCxnSpPr>
            <a:cxnSpLocks/>
            <a:stCxn id="65" idx="3"/>
            <a:endCxn id="104" idx="3"/>
          </p:cNvCxnSpPr>
          <p:nvPr/>
        </p:nvCxnSpPr>
        <p:spPr>
          <a:xfrm flipH="1">
            <a:off x="5493487" y="3005001"/>
            <a:ext cx="3014403" cy="5333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B73C0BD-E6C4-40BA-B4B6-501625F4ED51}"/>
                  </a:ext>
                </a:extLst>
              </p:cNvPr>
              <p:cNvSpPr txBox="1"/>
              <p:nvPr/>
            </p:nvSpPr>
            <p:spPr>
              <a:xfrm>
                <a:off x="299131" y="2458172"/>
                <a:ext cx="51943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/>
                  <a:t>The breakdown of link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/>
                  <a:t> triggers LS update.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/>
                  <a:t>Satellite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detects the LS change and generates an LSU packet: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B73C0BD-E6C4-40BA-B4B6-501625F4E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31" y="2458172"/>
                <a:ext cx="5194356" cy="1200329"/>
              </a:xfrm>
              <a:prstGeom prst="rect">
                <a:avLst/>
              </a:prstGeom>
              <a:blipFill>
                <a:blip r:embed="rId10"/>
                <a:stretch>
                  <a:fillRect l="-939" t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5" name="表格 105">
                <a:extLst>
                  <a:ext uri="{FF2B5EF4-FFF2-40B4-BE49-F238E27FC236}">
                    <a16:creationId xmlns:a16="http://schemas.microsoft.com/office/drawing/2014/main" id="{A1047751-5697-437D-BEA4-9BBEC5548B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1007473"/>
                  </p:ext>
                </p:extLst>
              </p:nvPr>
            </p:nvGraphicFramePr>
            <p:xfrm>
              <a:off x="171382" y="3356625"/>
              <a:ext cx="5105664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1161">
                      <a:extLst>
                        <a:ext uri="{9D8B030D-6E8A-4147-A177-3AD203B41FA5}">
                          <a16:colId xmlns:a16="http://schemas.microsoft.com/office/drawing/2014/main" val="2148987782"/>
                        </a:ext>
                      </a:extLst>
                    </a:gridCol>
                    <a:gridCol w="721161">
                      <a:extLst>
                        <a:ext uri="{9D8B030D-6E8A-4147-A177-3AD203B41FA5}">
                          <a16:colId xmlns:a16="http://schemas.microsoft.com/office/drawing/2014/main" val="4289833081"/>
                        </a:ext>
                      </a:extLst>
                    </a:gridCol>
                    <a:gridCol w="1391905">
                      <a:extLst>
                        <a:ext uri="{9D8B030D-6E8A-4147-A177-3AD203B41FA5}">
                          <a16:colId xmlns:a16="http://schemas.microsoft.com/office/drawing/2014/main" val="1308044528"/>
                        </a:ext>
                      </a:extLst>
                    </a:gridCol>
                    <a:gridCol w="2271437">
                      <a:extLst>
                        <a:ext uri="{9D8B030D-6E8A-4147-A177-3AD203B41FA5}">
                          <a16:colId xmlns:a16="http://schemas.microsoft.com/office/drawing/2014/main" val="350448458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TTL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LS ID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LS data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4964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connectivity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load (occupation ratio)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407295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true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876948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true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8673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true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0.24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74948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false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06442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5" name="表格 105">
                <a:extLst>
                  <a:ext uri="{FF2B5EF4-FFF2-40B4-BE49-F238E27FC236}">
                    <a16:creationId xmlns:a16="http://schemas.microsoft.com/office/drawing/2014/main" id="{A1047751-5697-437D-BEA4-9BBEC5548B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1007473"/>
                  </p:ext>
                </p:extLst>
              </p:nvPr>
            </p:nvGraphicFramePr>
            <p:xfrm>
              <a:off x="171382" y="3356625"/>
              <a:ext cx="5105664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1161">
                      <a:extLst>
                        <a:ext uri="{9D8B030D-6E8A-4147-A177-3AD203B41FA5}">
                          <a16:colId xmlns:a16="http://schemas.microsoft.com/office/drawing/2014/main" val="2148987782"/>
                        </a:ext>
                      </a:extLst>
                    </a:gridCol>
                    <a:gridCol w="721161">
                      <a:extLst>
                        <a:ext uri="{9D8B030D-6E8A-4147-A177-3AD203B41FA5}">
                          <a16:colId xmlns:a16="http://schemas.microsoft.com/office/drawing/2014/main" val="4289833081"/>
                        </a:ext>
                      </a:extLst>
                    </a:gridCol>
                    <a:gridCol w="1391905">
                      <a:extLst>
                        <a:ext uri="{9D8B030D-6E8A-4147-A177-3AD203B41FA5}">
                          <a16:colId xmlns:a16="http://schemas.microsoft.com/office/drawing/2014/main" val="1308044528"/>
                        </a:ext>
                      </a:extLst>
                    </a:gridCol>
                    <a:gridCol w="2271437">
                      <a:extLst>
                        <a:ext uri="{9D8B030D-6E8A-4147-A177-3AD203B41FA5}">
                          <a16:colId xmlns:a16="http://schemas.microsoft.com/office/drawing/2014/main" val="350448458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TTL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LS ID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LS data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4964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connectivity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load (occupation ratio)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407295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100000" t="-208197" r="-50840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true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876948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100000" t="-308197" r="-50840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true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8673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100000" t="-408197" r="-50840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true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0.24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74948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100000" t="-508197" r="-50840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false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06442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EE626214-98D2-416D-9CDF-B2F0F2BEEE35}"/>
                  </a:ext>
                </a:extLst>
              </p:cNvPr>
              <p:cNvSpPr txBox="1"/>
              <p:nvPr/>
            </p:nvSpPr>
            <p:spPr>
              <a:xfrm>
                <a:off x="8088881" y="3063873"/>
                <a:ext cx="5896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EE626214-98D2-416D-9CDF-B2F0F2BE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881" y="3063873"/>
                <a:ext cx="58962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8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74 0.01459 L -0.22434 -0.1219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682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45 -0.01019 L -0.23724 0.1240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71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52 -0.01991 L -0.32643 -0.0685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5" y="-24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59 -0.16666 L -0.13959 -0.2979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7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09 -0.18611 L -0.07122 -0.136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245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59 -0.20834 L -0.16537 -0.0710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1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A946B-2E8B-484B-822F-8320CC3E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LoFi: link-state update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1B8C3B-946D-4D7B-823B-CFF011305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984804"/>
                <a:ext cx="11241156" cy="534738"/>
              </a:xfrm>
            </p:spPr>
            <p:txBody>
              <a:bodyPr/>
              <a:lstStyle/>
              <a:p>
                <a:r>
                  <a:rPr lang="en-US" altLang="zh-CN" dirty="0"/>
                  <a:t>An example when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1B8C3B-946D-4D7B-823B-CFF011305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984804"/>
                <a:ext cx="11241156" cy="534738"/>
              </a:xfrm>
              <a:blipFill>
                <a:blip r:embed="rId3"/>
                <a:stretch>
                  <a:fillRect l="-976" t="-11494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5DC2AA-839D-4ADA-92F4-07C9ACDC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3B7533-8D3C-4D17-8FF5-208C672504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8" y="1899064"/>
            <a:ext cx="379521" cy="3795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803F49-BFA0-451E-9A30-9C985CF29A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8" y="2819012"/>
            <a:ext cx="379521" cy="3795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40DF62-B18A-41D7-9BEB-3C9F1A4E06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8" y="3738960"/>
            <a:ext cx="379521" cy="3795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0C20DC-2F5F-4E4C-A51D-C046F0F25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7" y="4658908"/>
            <a:ext cx="379521" cy="3795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3519F33-B303-4548-8392-2FE3A15397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7" y="5578853"/>
            <a:ext cx="379521" cy="379521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69DBA15-5B1F-4416-AC78-A11EF35158A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173459" y="2278585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C22C7F2-E8B7-4774-A2CA-59714AE77BD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73459" y="3198533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9C8EE1B-7B07-46D8-B7D0-1E8F6AC0773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173458" y="4118481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95346217-6D06-4D13-8FEB-0827AB3F87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94" y="1899063"/>
            <a:ext cx="379521" cy="3795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507F3CF-99EB-4FE6-81A7-CFAD51E388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94" y="2819011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64FC92C-09AF-4C24-82EB-C3E3C87B15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94" y="3738959"/>
            <a:ext cx="379521" cy="37952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85EBF03-0132-4528-8940-7D815FCA56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93" y="4658907"/>
            <a:ext cx="379521" cy="37952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7324A01-9FCA-49B3-8EDE-515A715572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93" y="5578852"/>
            <a:ext cx="379521" cy="3795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40AB0AC-79A8-4948-AF6B-CDE3227E43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45" y="1709302"/>
            <a:ext cx="379521" cy="37952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3736E7C-CFC1-4A90-93F8-5652CD9344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45" y="2629250"/>
            <a:ext cx="379521" cy="37952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FCC6C19-FD84-49B8-B433-ABE4DB77AC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45" y="3549198"/>
            <a:ext cx="379521" cy="37952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2D5B614-A694-41EA-A4A1-CDD9C0AF07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44" y="4469146"/>
            <a:ext cx="379521" cy="37952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60294E9-0F0D-4EF0-BB35-F1021305DB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44" y="5389091"/>
            <a:ext cx="379521" cy="379521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DABBF42-4840-4F70-BB51-3F1251BD4ECA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7142606" y="2088823"/>
            <a:ext cx="0" cy="540427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958BA96-A726-4545-89AF-95A0CCB4C38C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7142606" y="3008771"/>
            <a:ext cx="0" cy="540427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821B853-C0B8-4B66-8540-5D895934E4A8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7142605" y="3928719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CF8ABCE-6A0E-4970-983B-1C9E56780FCE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>
            <a:off x="7332365" y="5578852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03882C8-81D7-413F-8E54-A6D3538EB7BF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>
            <a:off x="7332366" y="1899063"/>
            <a:ext cx="589628" cy="189761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DD4F45E-F882-436A-B9E9-56927429730D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>
            <a:off x="7332366" y="2819011"/>
            <a:ext cx="589628" cy="189761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F1CB186-88F2-4B62-A2BE-9735BF1C26A2}"/>
              </a:ext>
            </a:extLst>
          </p:cNvPr>
          <p:cNvCxnSpPr>
            <a:stCxn id="20" idx="3"/>
            <a:endCxn id="15" idx="1"/>
          </p:cNvCxnSpPr>
          <p:nvPr/>
        </p:nvCxnSpPr>
        <p:spPr>
          <a:xfrm>
            <a:off x="7332366" y="3738959"/>
            <a:ext cx="589628" cy="189761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C524CF8-65B0-47F7-A36C-5F8CEBE65621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>
            <a:off x="7332365" y="4658907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E13721D-ED5F-4EF3-8AD7-442A2FD83A6E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111755" y="2278584"/>
            <a:ext cx="0" cy="540427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81D35CB-01CF-4DD3-BA0C-2EF175113E7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111755" y="3198532"/>
            <a:ext cx="0" cy="540427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20C2525-683F-47DE-B349-0170146106EC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8111754" y="4118480"/>
            <a:ext cx="1" cy="540427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065DCE8F-CEDC-45BB-9FB0-82857251C4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90" y="1899062"/>
            <a:ext cx="379521" cy="37952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93E075D-3E39-46E4-9F4D-294E2600F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90" y="2819010"/>
            <a:ext cx="379521" cy="37952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DB1EDC35-BF5F-47C1-81F1-C7D3434D96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90" y="3738958"/>
            <a:ext cx="379521" cy="37952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98A474A-39B9-453D-9DA6-53BED70A00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89" y="4658906"/>
            <a:ext cx="379521" cy="37952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D5CAE10-9869-4317-BE0D-F68E83170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89" y="5578851"/>
            <a:ext cx="379521" cy="37952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C971A38-5928-47DF-8C84-C0B6A86FD8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41" y="1709301"/>
            <a:ext cx="379521" cy="379521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21511DA-2CE4-44CA-AC68-EFD73BAAE0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41" y="2629249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6C3B7FA0-534D-4591-9F19-339E8C553A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41" y="3549197"/>
            <a:ext cx="379521" cy="37952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D1AFC7B-DF2E-4CE9-A760-03CF8F4ECA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40" y="4469145"/>
            <a:ext cx="379521" cy="37952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36CB2BB-F340-4F03-9129-8AD0DB6D21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40" y="5389090"/>
            <a:ext cx="379521" cy="379521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BFAA30C-90FE-44FF-B490-5963D5DA703A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9080902" y="2088822"/>
            <a:ext cx="0" cy="540427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4E6CABD-EB78-465D-BF3A-AF3C160324A8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9080902" y="3008770"/>
            <a:ext cx="0" cy="540427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D5AD1F5-7799-4739-AA04-EECC68EF086F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9080901" y="3928718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211C72B-DC07-4E7B-AC0A-50D8C0571B02}"/>
              </a:ext>
            </a:extLst>
          </p:cNvPr>
          <p:cNvCxnSpPr>
            <a:stCxn id="43" idx="3"/>
            <a:endCxn id="38" idx="1"/>
          </p:cNvCxnSpPr>
          <p:nvPr/>
        </p:nvCxnSpPr>
        <p:spPr>
          <a:xfrm>
            <a:off x="9270661" y="5578851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0E60C3D-3C11-44EC-A612-56FED6494166}"/>
              </a:ext>
            </a:extLst>
          </p:cNvPr>
          <p:cNvCxnSpPr>
            <a:stCxn id="39" idx="3"/>
            <a:endCxn id="34" idx="1"/>
          </p:cNvCxnSpPr>
          <p:nvPr/>
        </p:nvCxnSpPr>
        <p:spPr>
          <a:xfrm>
            <a:off x="9270662" y="1899062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34088AE-5A2C-4CB3-B231-C92CC707D58B}"/>
              </a:ext>
            </a:extLst>
          </p:cNvPr>
          <p:cNvCxnSpPr>
            <a:stCxn id="40" idx="3"/>
            <a:endCxn id="35" idx="1"/>
          </p:cNvCxnSpPr>
          <p:nvPr/>
        </p:nvCxnSpPr>
        <p:spPr>
          <a:xfrm>
            <a:off x="9270662" y="2819010"/>
            <a:ext cx="589628" cy="189761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A7F822B-A9DA-40E6-A56F-31EFA46E53C4}"/>
              </a:ext>
            </a:extLst>
          </p:cNvPr>
          <p:cNvCxnSpPr>
            <a:stCxn id="41" idx="3"/>
            <a:endCxn id="36" idx="1"/>
          </p:cNvCxnSpPr>
          <p:nvPr/>
        </p:nvCxnSpPr>
        <p:spPr>
          <a:xfrm>
            <a:off x="9270662" y="3738958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3CFB87A-D23D-442D-9D53-C91B90512CC0}"/>
              </a:ext>
            </a:extLst>
          </p:cNvPr>
          <p:cNvCxnSpPr>
            <a:stCxn id="42" idx="3"/>
            <a:endCxn id="37" idx="1"/>
          </p:cNvCxnSpPr>
          <p:nvPr/>
        </p:nvCxnSpPr>
        <p:spPr>
          <a:xfrm>
            <a:off x="9270661" y="4658906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1BA7881-0D66-4382-826C-18E89B2266EA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10050051" y="2278583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2C89504-917A-4971-8A23-B90CD02A5264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10050051" y="3198531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91B1C90-3D32-4414-9802-B1CE13A49C19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10050050" y="4118479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8CAACF3-BEAC-4E71-BF3C-DB7C69225028}"/>
              </a:ext>
            </a:extLst>
          </p:cNvPr>
          <p:cNvCxnSpPr>
            <a:stCxn id="9" idx="3"/>
            <a:endCxn id="22" idx="1"/>
          </p:cNvCxnSpPr>
          <p:nvPr/>
        </p:nvCxnSpPr>
        <p:spPr>
          <a:xfrm flipV="1">
            <a:off x="6363218" y="5578852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3D03C5F-BAFD-4121-92D5-6DBE97969536}"/>
              </a:ext>
            </a:extLst>
          </p:cNvPr>
          <p:cNvCxnSpPr>
            <a:stCxn id="5" idx="3"/>
            <a:endCxn id="18" idx="1"/>
          </p:cNvCxnSpPr>
          <p:nvPr/>
        </p:nvCxnSpPr>
        <p:spPr>
          <a:xfrm flipV="1">
            <a:off x="6363219" y="1899063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3900225-361A-4B86-BBD2-DD11AE5EFED5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6363219" y="2819011"/>
            <a:ext cx="589626" cy="189762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799C1FB-CEB9-414B-B7DB-1E9E03BAF3FC}"/>
              </a:ext>
            </a:extLst>
          </p:cNvPr>
          <p:cNvCxnSpPr>
            <a:stCxn id="7" idx="3"/>
            <a:endCxn id="20" idx="1"/>
          </p:cNvCxnSpPr>
          <p:nvPr/>
        </p:nvCxnSpPr>
        <p:spPr>
          <a:xfrm flipV="1">
            <a:off x="6363219" y="3738959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69A034C-A086-498E-B297-70FF710ECAAC}"/>
              </a:ext>
            </a:extLst>
          </p:cNvPr>
          <p:cNvCxnSpPr>
            <a:stCxn id="8" idx="3"/>
            <a:endCxn id="21" idx="1"/>
          </p:cNvCxnSpPr>
          <p:nvPr/>
        </p:nvCxnSpPr>
        <p:spPr>
          <a:xfrm flipV="1">
            <a:off x="6363218" y="4658907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F6989C9-D0A1-4D27-A1EC-F21A9980FE20}"/>
              </a:ext>
            </a:extLst>
          </p:cNvPr>
          <p:cNvCxnSpPr>
            <a:stCxn id="17" idx="3"/>
            <a:endCxn id="43" idx="1"/>
          </p:cNvCxnSpPr>
          <p:nvPr/>
        </p:nvCxnSpPr>
        <p:spPr>
          <a:xfrm flipV="1">
            <a:off x="8301514" y="5578851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6089D6F-FB10-47C3-A235-4F3EF6451E22}"/>
              </a:ext>
            </a:extLst>
          </p:cNvPr>
          <p:cNvCxnSpPr>
            <a:stCxn id="13" idx="3"/>
            <a:endCxn id="39" idx="1"/>
          </p:cNvCxnSpPr>
          <p:nvPr/>
        </p:nvCxnSpPr>
        <p:spPr>
          <a:xfrm flipV="1">
            <a:off x="8301515" y="1899062"/>
            <a:ext cx="589626" cy="189762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B2C928D-8A7F-47A9-B359-D189D15E48FC}"/>
              </a:ext>
            </a:extLst>
          </p:cNvPr>
          <p:cNvCxnSpPr>
            <a:stCxn id="14" idx="3"/>
            <a:endCxn id="40" idx="1"/>
          </p:cNvCxnSpPr>
          <p:nvPr/>
        </p:nvCxnSpPr>
        <p:spPr>
          <a:xfrm flipV="1">
            <a:off x="8301515" y="2819010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12AAE15-8F3C-41AB-8CB7-67B436608992}"/>
              </a:ext>
            </a:extLst>
          </p:cNvPr>
          <p:cNvCxnSpPr>
            <a:stCxn id="15" idx="3"/>
            <a:endCxn id="41" idx="1"/>
          </p:cNvCxnSpPr>
          <p:nvPr/>
        </p:nvCxnSpPr>
        <p:spPr>
          <a:xfrm flipV="1">
            <a:off x="8301515" y="3738958"/>
            <a:ext cx="589626" cy="189762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8CD1731-A1C7-46F3-8CC4-02F27F64FF3E}"/>
              </a:ext>
            </a:extLst>
          </p:cNvPr>
          <p:cNvCxnSpPr>
            <a:stCxn id="16" idx="3"/>
            <a:endCxn id="42" idx="1"/>
          </p:cNvCxnSpPr>
          <p:nvPr/>
        </p:nvCxnSpPr>
        <p:spPr>
          <a:xfrm flipV="1">
            <a:off x="8301514" y="4658906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874F878-274F-46A0-861F-45004CDFBFD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173458" y="5038429"/>
            <a:ext cx="0" cy="540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EB98EBF-0564-4716-9ACA-D36C1137EBB2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7142605" y="4848667"/>
            <a:ext cx="0" cy="540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4166534-34F3-4DB5-9AC9-33EFB21A94CC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8111754" y="5038428"/>
            <a:ext cx="0" cy="540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01261AF7-2AEE-4392-8F12-7CB7A8E1ECB5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9080901" y="4848666"/>
            <a:ext cx="0" cy="540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EAEC424-65BB-4C8F-9A09-4B5AA0FCB63D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10050050" y="5038427"/>
            <a:ext cx="0" cy="540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3C2CDCC-6FC9-426D-BA9C-936D1F2EA35C}"/>
                  </a:ext>
                </a:extLst>
              </p:cNvPr>
              <p:cNvSpPr txBox="1"/>
              <p:nvPr/>
            </p:nvSpPr>
            <p:spPr>
              <a:xfrm>
                <a:off x="8121926" y="3928715"/>
                <a:ext cx="5896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3C2CDCC-6FC9-426D-BA9C-936D1F2EA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26" y="3928715"/>
                <a:ext cx="58962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424FB62-C9A1-4056-ADA2-5731C5FD46C1}"/>
                  </a:ext>
                </a:extLst>
              </p:cNvPr>
              <p:cNvSpPr txBox="1"/>
              <p:nvPr/>
            </p:nvSpPr>
            <p:spPr>
              <a:xfrm>
                <a:off x="475422" y="1446490"/>
                <a:ext cx="562057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lvl="1" indent="-228600" defTabSz="9144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can receive LSU packets generated by satellites within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hops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424FB62-C9A1-4056-ADA2-5731C5FD4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2" y="1446490"/>
                <a:ext cx="5620578" cy="1107996"/>
              </a:xfrm>
              <a:prstGeom prst="rect">
                <a:avLst/>
              </a:prstGeom>
              <a:blipFill>
                <a:blip r:embed="rId6"/>
                <a:stretch>
                  <a:fillRect t="-4396" r="-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DA0934D-B51D-4BE6-9853-2039F1847CCA}"/>
                  </a:ext>
                </a:extLst>
              </p:cNvPr>
              <p:cNvSpPr txBox="1"/>
              <p:nvPr/>
            </p:nvSpPr>
            <p:spPr>
              <a:xfrm>
                <a:off x="8088881" y="3063873"/>
                <a:ext cx="5896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DA0934D-B51D-4BE6-9853-2039F1847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881" y="3063873"/>
                <a:ext cx="58962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700AE94E-68F1-47E9-9717-BAFBBCCDB6E2}"/>
                  </a:ext>
                </a:extLst>
              </p:cNvPr>
              <p:cNvSpPr txBox="1"/>
              <p:nvPr/>
            </p:nvSpPr>
            <p:spPr>
              <a:xfrm>
                <a:off x="7127348" y="3790833"/>
                <a:ext cx="589626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700AE94E-68F1-47E9-9717-BAFBBCCDB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348" y="3790833"/>
                <a:ext cx="589626" cy="556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750F15B-FADD-48BE-8FCD-0FC9B6814752}"/>
                  </a:ext>
                </a:extLst>
              </p:cNvPr>
              <p:cNvSpPr txBox="1"/>
              <p:nvPr/>
            </p:nvSpPr>
            <p:spPr>
              <a:xfrm>
                <a:off x="8125546" y="4809076"/>
                <a:ext cx="589626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750F15B-FADD-48BE-8FCD-0FC9B6814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546" y="4809076"/>
                <a:ext cx="589626" cy="5579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5492C74-16F9-4514-A2D4-464E2357E69C}"/>
                  </a:ext>
                </a:extLst>
              </p:cNvPr>
              <p:cNvSpPr txBox="1"/>
              <p:nvPr/>
            </p:nvSpPr>
            <p:spPr>
              <a:xfrm>
                <a:off x="9130038" y="3277404"/>
                <a:ext cx="589626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5492C74-16F9-4514-A2D4-464E2357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038" y="3277404"/>
                <a:ext cx="589626" cy="5564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F7516D16-9E1E-4052-A91F-AD59C9E20A87}"/>
                  </a:ext>
                </a:extLst>
              </p:cNvPr>
              <p:cNvSpPr txBox="1"/>
              <p:nvPr/>
            </p:nvSpPr>
            <p:spPr>
              <a:xfrm>
                <a:off x="469438" y="2321004"/>
                <a:ext cx="5620578" cy="1541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lvl="1" indent="-228600" defTabSz="9144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can obtain LS of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CC33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green links</a:t>
                </a:r>
              </a:p>
              <a:p>
                <a:pPr marL="685800" lvl="1" indent="-228600" defTabSz="9144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Each satellite obtains link-states within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 hops far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F7516D16-9E1E-4052-A91F-AD59C9E20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38" y="2321004"/>
                <a:ext cx="5620578" cy="1541448"/>
              </a:xfrm>
              <a:prstGeom prst="rect">
                <a:avLst/>
              </a:prstGeom>
              <a:blipFill>
                <a:blip r:embed="rId11"/>
                <a:stretch>
                  <a:fillRect t="-3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8" name="图片 107">
            <a:extLst>
              <a:ext uri="{FF2B5EF4-FFF2-40B4-BE49-F238E27FC236}">
                <a16:creationId xmlns:a16="http://schemas.microsoft.com/office/drawing/2014/main" id="{1B9DD9C6-F067-4182-804C-2ADA9E5C62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90" y="2819010"/>
            <a:ext cx="379521" cy="379521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D2FEFF0C-6FD3-4AD3-A8FB-69426E7589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016" y="3551160"/>
            <a:ext cx="379521" cy="379521"/>
          </a:xfrm>
          <a:prstGeom prst="rect">
            <a:avLst/>
          </a:prstGeom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42B122F3-351E-4845-8D51-ADFC136DB7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89" y="4658906"/>
            <a:ext cx="379521" cy="379521"/>
          </a:xfrm>
          <a:prstGeom prst="rect">
            <a:avLst/>
          </a:prstGeom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52EB8EA2-FFB1-45A8-8B37-85F66A6423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534" y="3556168"/>
            <a:ext cx="379521" cy="37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00" grpId="0"/>
      <p:bldP spid="101" grpId="0"/>
      <p:bldP spid="103" grpId="0"/>
      <p:bldP spid="106" grpId="0"/>
      <p:bldP spid="1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CD83E-FC8A-46AC-9C3E-EBB66C78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463"/>
            <a:ext cx="7646504" cy="897194"/>
          </a:xfrm>
        </p:spPr>
        <p:txBody>
          <a:bodyPr/>
          <a:lstStyle/>
          <a:p>
            <a:r>
              <a:rPr lang="en-US" altLang="zh-CN" dirty="0"/>
              <a:t>LoFi: routing calculation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B547E5-4DA7-4B05-A66F-F68A0670E9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51453"/>
                <a:ext cx="11241156" cy="576073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ISL cost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In LoFi, each ISL is associated with a link-cost metric</a:t>
                </a:r>
              </a:p>
              <a:p>
                <a:pPr lvl="1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𝐼𝑆𝐿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𝑃𝑟𝑜𝑝𝑎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&amp;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𝐼𝑆𝐿</m:t>
                        </m:r>
                      </m:sub>
                      <m:sup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𝑄𝑢𝑒𝑢𝑒</m:t>
                        </m:r>
                      </m:sup>
                    </m:sSub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denotes the propagation &amp; queuing delay</a:t>
                </a:r>
              </a:p>
              <a:p>
                <a:pPr lvl="1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/>
                  <a:t>Infer link-states out of the local dissemination range</a:t>
                </a:r>
              </a:p>
              <a:p>
                <a:pPr lvl="2"/>
                <a:r>
                  <a:rPr lang="en-US" altLang="zh-CN" dirty="0"/>
                  <a:t>Using deterministic neighbor relationship (known existence of ISLs, but unknown link-states)</a:t>
                </a:r>
              </a:p>
              <a:p>
                <a:pPr lvl="2"/>
                <a:r>
                  <a:rPr lang="en-US" altLang="zh-CN" dirty="0">
                    <a:solidFill>
                      <a:prstClr val="black"/>
                    </a:solidFill>
                  </a:rPr>
                  <a:t>Connectivity: thought as true</a:t>
                </a:r>
              </a:p>
              <a:p>
                <a:pPr lvl="2"/>
                <a:r>
                  <a:rPr lang="en-US" altLang="zh-CN" dirty="0">
                    <a:solidFill>
                      <a:prstClr val="black"/>
                    </a:solidFill>
                  </a:rPr>
                  <a:t>Load: thought as 0</a:t>
                </a:r>
                <a:endParaRPr lang="en-US" altLang="zh-CN" dirty="0"/>
              </a:p>
              <a:p>
                <a:pPr lvl="1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B547E5-4DA7-4B05-A66F-F68A0670E9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51453"/>
                <a:ext cx="11241156" cy="5760734"/>
              </a:xfrm>
              <a:blipFill>
                <a:blip r:embed="rId2"/>
                <a:stretch>
                  <a:fillRect l="-922" t="-1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35BCBF-FC92-49DF-AA87-E3DF06B4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F28C7AD-9932-488B-9434-9B3438F8214F}"/>
                  </a:ext>
                </a:extLst>
              </p:cNvPr>
              <p:cNvSpPr txBox="1"/>
              <p:nvPr/>
            </p:nvSpPr>
            <p:spPr>
              <a:xfrm>
                <a:off x="3047223" y="1720073"/>
                <a:ext cx="6097554" cy="530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𝐼𝑆𝐿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𝐼𝑆𝐿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𝑃𝑟𝑜𝑝𝑎</m:t>
                          </m:r>
                        </m:sup>
                      </m:sSub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𝐼𝑆𝐿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𝑄𝑢𝑒𝑢𝑒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F28C7AD-9932-488B-9434-9B3438F82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23" y="1720073"/>
                <a:ext cx="6097554" cy="5307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EC6226-5396-4FC8-83E1-FAAC90F6D9A9}"/>
                  </a:ext>
                </a:extLst>
              </p:cNvPr>
              <p:cNvSpPr txBox="1"/>
              <p:nvPr/>
            </p:nvSpPr>
            <p:spPr>
              <a:xfrm>
                <a:off x="501125" y="2676367"/>
                <a:ext cx="7140250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𝐼𝑆𝐿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𝑃𝑟𝑜𝑝𝑎</m:t>
                          </m:r>
                        </m:sup>
                      </m:sSubSup>
                      <m: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𝐼𝑆𝐿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zh-CN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zh-CN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&amp;∞,</m:t>
                              </m:r>
                            </m:e>
                          </m:eqArr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𝐼𝑆𝐿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𝐶𝑜𝑛𝑛𝑒𝑐𝑡𝑒𝑑</m:t>
                                </m:r>
                              </m:e>
                            </m:d>
                            <m:r>
                              <a:rPr lang="zh-CN" alt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=1,</m:t>
                            </m:r>
                          </m:e>
                        </m:mr>
                        <m:mr>
                          <m:e/>
                          <m:e/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𝐼𝑆𝐿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𝐶𝑜𝑛𝑛𝑒𝑐𝑡𝑒𝑑</m:t>
                                </m:r>
                              </m:e>
                            </m:d>
                            <m:r>
                              <a:rPr lang="zh-CN" alt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EC6226-5396-4FC8-83E1-FAAC90F6D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25" y="2676367"/>
                <a:ext cx="714025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6D327FB-6015-40F2-B78D-C1A6E0E30C27}"/>
                  </a:ext>
                </a:extLst>
              </p:cNvPr>
              <p:cNvSpPr txBox="1"/>
              <p:nvPr/>
            </p:nvSpPr>
            <p:spPr>
              <a:xfrm>
                <a:off x="165617" y="3544856"/>
                <a:ext cx="3035553" cy="7857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𝐼𝑆𝐿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𝑄𝑢𝑒𝑢𝑒</m:t>
                          </m:r>
                        </m:sup>
                      </m:sSubSup>
                      <m: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𝐼𝑆𝐿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𝐵𝑊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6D327FB-6015-40F2-B78D-C1A6E0E30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17" y="3544856"/>
                <a:ext cx="3035553" cy="7857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06DDB34-DD38-4C72-AC4B-D93D632C3B19}"/>
                  </a:ext>
                </a:extLst>
              </p:cNvPr>
              <p:cNvSpPr txBox="1"/>
              <p:nvPr/>
            </p:nvSpPr>
            <p:spPr>
              <a:xfrm>
                <a:off x="8406999" y="2298881"/>
                <a:ext cx="416922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𝐼𝑆𝐿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: distance between two satellites (calculated based on deterministic neighbor relationship)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: speed of light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zh-CN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𝐼𝑆𝐿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: occupied length of forwarding queue (retrieved from LSU packets received)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𝐵𝑊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: bandwidth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06DDB34-DD38-4C72-AC4B-D93D632C3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999" y="2298881"/>
                <a:ext cx="4169228" cy="2308324"/>
              </a:xfrm>
              <a:prstGeom prst="rect">
                <a:avLst/>
              </a:prstGeom>
              <a:blipFill>
                <a:blip r:embed="rId6"/>
                <a:stretch>
                  <a:fillRect l="-877" t="-1319" b="-3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29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 103">
            <a:extLst>
              <a:ext uri="{FF2B5EF4-FFF2-40B4-BE49-F238E27FC236}">
                <a16:creationId xmlns:a16="http://schemas.microsoft.com/office/drawing/2014/main" id="{DC1A7F59-0090-4576-A151-6C972B9C4C5B}"/>
              </a:ext>
            </a:extLst>
          </p:cNvPr>
          <p:cNvSpPr txBox="1"/>
          <p:nvPr/>
        </p:nvSpPr>
        <p:spPr>
          <a:xfrm>
            <a:off x="474045" y="2784255"/>
            <a:ext cx="6027690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When receive a data packet, a satellite: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Check  the optimal outgoing interface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If this interface is the packet came from, check the 2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optimal interface 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If and only if there is no other interfaces, send this packet back to the incoming interface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313549-34B9-49C2-AC9E-66DF9148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LoFi: routing calculation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1D89DE-04E2-4CC9-A8E0-D975544CE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984803"/>
                <a:ext cx="11241156" cy="209962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Forwarding scheme: an example when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Note that Each satellite obtains link-states within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hops far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𝑠𝑟𝑐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don’t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is down</a:t>
                </a:r>
              </a:p>
              <a:p>
                <a:pPr lvl="1"/>
                <a:r>
                  <a:rPr lang="en-US" altLang="zh-CN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/>
                  <a:t> know </a:t>
                </a: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1D89DE-04E2-4CC9-A8E0-D975544CE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984803"/>
                <a:ext cx="11241156" cy="2099629"/>
              </a:xfrm>
              <a:blipFill>
                <a:blip r:embed="rId2"/>
                <a:stretch>
                  <a:fillRect l="-976" t="-2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84054B-A306-4C48-8079-93DB5E14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5AC47C-6768-498E-8F1A-35249080CDBA}"/>
                  </a:ext>
                </a:extLst>
              </p:cNvPr>
              <p:cNvSpPr txBox="1"/>
              <p:nvPr/>
            </p:nvSpPr>
            <p:spPr>
              <a:xfrm>
                <a:off x="8941714" y="2663023"/>
                <a:ext cx="2914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5AC47C-6768-498E-8F1A-35249080C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714" y="2663023"/>
                <a:ext cx="291492" cy="523220"/>
              </a:xfrm>
              <a:prstGeom prst="rect">
                <a:avLst/>
              </a:prstGeom>
              <a:blipFill>
                <a:blip r:embed="rId3"/>
                <a:stretch>
                  <a:fillRect l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3C0067-929A-49D0-93B1-454E5EDE087F}"/>
                  </a:ext>
                </a:extLst>
              </p:cNvPr>
              <p:cNvSpPr txBox="1"/>
              <p:nvPr/>
            </p:nvSpPr>
            <p:spPr>
              <a:xfrm>
                <a:off x="10103031" y="2674126"/>
                <a:ext cx="37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3C0067-929A-49D0-93B1-454E5EDE0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031" y="2674126"/>
                <a:ext cx="379521" cy="523220"/>
              </a:xfrm>
              <a:prstGeom prst="rect">
                <a:avLst/>
              </a:prstGeom>
              <a:blipFill>
                <a:blip r:embed="rId4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EF7B3C4-843D-4180-9FD4-10D43482ED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934" y="2289327"/>
            <a:ext cx="379521" cy="3795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3C6E92-8EAC-491E-BDBB-1E1FCA74A9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934" y="3209275"/>
            <a:ext cx="379521" cy="3795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BB72E3-675F-4D77-B8A0-06805192BF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933" y="4129223"/>
            <a:ext cx="379521" cy="3795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034783-40E1-4D9E-B2C4-B4FBF6C463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932" y="5049171"/>
            <a:ext cx="379521" cy="3795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439C2E-48E4-47A9-8547-49D60C44DD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85" y="2099566"/>
            <a:ext cx="379521" cy="3795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2E82DE1-9B01-4A4D-B31B-1863535978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85" y="3019514"/>
            <a:ext cx="379521" cy="3795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210852-39EF-4306-88D7-2AC1C4EA0F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84" y="3939462"/>
            <a:ext cx="379521" cy="3795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DD06024-21D4-47D9-8A2D-375FAD9334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83" y="4859410"/>
            <a:ext cx="379521" cy="379521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4CD6FE8-26B9-4DAA-ACBE-7793FB6D105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872546" y="2479087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518B503-5226-4527-A31C-3093FE4A177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6872545" y="3399035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A7BEF02-666B-4190-B242-19542BFFB09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6872544" y="4318983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6DCFD82-74AB-4553-85A9-8D701EF7F7C1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7062306" y="2289327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4861FEA-85F3-479B-895F-1831E7168F6B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7062306" y="3209275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6521CDB-C5D2-482E-9BE6-4EE584AFFF69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7062305" y="4129223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0993B24-6BCB-4B91-AC27-33B41C120F5F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>
            <a:off x="7062304" y="5049171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2AC257C-1664-4176-88F6-CC898E4E993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841695" y="2668848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12BAD88-70FC-48D4-B56D-257698D5D50E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841694" y="3588796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95C3F12-4CD1-40D7-98D6-F499F2DD790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841693" y="4508744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F4FC0E84-9433-45D3-89C8-8A74BD5970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230" y="2289326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36B37D0-9A47-4BB6-A9FA-34DD45547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230" y="3209274"/>
            <a:ext cx="379521" cy="37952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9ED3466-527B-41DA-9A06-9C46F130E9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229" y="4129222"/>
            <a:ext cx="379521" cy="37952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B2503B6-0A89-47E8-B637-8CB8A1785D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228" y="5049170"/>
            <a:ext cx="379521" cy="37952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FBF25CD-6785-48D2-BC03-AFB60A8544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81" y="2099565"/>
            <a:ext cx="379521" cy="37952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59AE105-EA5E-4BF6-B48B-456E610A36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81" y="3019513"/>
            <a:ext cx="379521" cy="37952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DE903E2-80CD-44EC-BD15-34D513F0CE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80" y="3939461"/>
            <a:ext cx="379521" cy="37952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840A0BB-42AB-493A-953E-180AA853AE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79" y="4859409"/>
            <a:ext cx="379521" cy="379521"/>
          </a:xfrm>
          <a:prstGeom prst="rect">
            <a:avLst/>
          </a:prstGeom>
        </p:spPr>
      </p:pic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90AFF1-F850-4A6D-ACAB-6EDDC01C06DC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8810842" y="2479086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691CD04-FF60-469B-B801-3CDE079C7E87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8810841" y="3399034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CF3C203-71C6-4CA7-B502-B18B5E0F06F9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flipH="1">
            <a:off x="8810840" y="4318982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C94D29B-D0C5-4987-A0FA-98692C74ED76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9000602" y="2289326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B036D7-9658-49A6-98B1-B8B3ACEFDFE3}"/>
              </a:ext>
            </a:extLst>
          </p:cNvPr>
          <p:cNvCxnSpPr>
            <a:stCxn id="30" idx="3"/>
            <a:endCxn id="26" idx="1"/>
          </p:cNvCxnSpPr>
          <p:nvPr/>
        </p:nvCxnSpPr>
        <p:spPr>
          <a:xfrm>
            <a:off x="9000602" y="3209274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CECDF90-F295-46B0-9843-29F18C0F1D87}"/>
              </a:ext>
            </a:extLst>
          </p:cNvPr>
          <p:cNvCxnSpPr>
            <a:stCxn id="31" idx="3"/>
            <a:endCxn id="27" idx="1"/>
          </p:cNvCxnSpPr>
          <p:nvPr/>
        </p:nvCxnSpPr>
        <p:spPr>
          <a:xfrm>
            <a:off x="9000601" y="4129222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98959E6-82B3-46DD-AEFD-7FBF9286EE1D}"/>
              </a:ext>
            </a:extLst>
          </p:cNvPr>
          <p:cNvCxnSpPr>
            <a:stCxn id="32" idx="3"/>
            <a:endCxn id="28" idx="1"/>
          </p:cNvCxnSpPr>
          <p:nvPr/>
        </p:nvCxnSpPr>
        <p:spPr>
          <a:xfrm>
            <a:off x="9000600" y="5049170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892F29C-FF33-41CE-9846-01076744512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9779991" y="2668847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4BB5DA9-83BD-4CA7-AD9D-C6062DAB0BC8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flipH="1">
            <a:off x="9779990" y="3588795"/>
            <a:ext cx="1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3DD6C76-C3A2-48E9-B3FA-B42273122AC3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9779989" y="4508743"/>
            <a:ext cx="1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0AA6A6E3-A8AE-4486-BCFB-E785E55116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526" y="2289325"/>
            <a:ext cx="379521" cy="37952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F5F607A8-ABDF-42A1-855C-B1B76E6AE8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526" y="3209273"/>
            <a:ext cx="379521" cy="379521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2CE7A77C-8AC2-4E89-AB12-420B6A5EE4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525" y="4129221"/>
            <a:ext cx="379521" cy="379521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6FC29CCF-22F5-4FCD-A677-C05C1A8197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524" y="5049169"/>
            <a:ext cx="379521" cy="379521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4DD5D7BB-ED62-45E8-AF54-35598CB636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377" y="2099564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0C028AB-D4E9-4B07-9BE4-C64744A2DE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377" y="3019512"/>
            <a:ext cx="379521" cy="37952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1B2DB4F5-5787-4762-8C83-8865A39D31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376" y="3939460"/>
            <a:ext cx="379521" cy="37952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7352D572-CC74-4873-A654-1592AFF198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375" y="4859408"/>
            <a:ext cx="379521" cy="379521"/>
          </a:xfrm>
          <a:prstGeom prst="rect">
            <a:avLst/>
          </a:prstGeom>
        </p:spPr>
      </p:pic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6F1A086-67EB-4C0D-9520-7F2BD9CE26CB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10749138" y="2479085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2D33104-BD38-4E40-BD26-946011B93F89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 flipH="1">
            <a:off x="10749137" y="3399033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A234B41-3D9A-49B4-91C1-A89BF1AA5621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flipH="1">
            <a:off x="10749136" y="4318981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0E4C0F8-C5C7-4439-B3F8-36859F0E4E0E}"/>
              </a:ext>
            </a:extLst>
          </p:cNvPr>
          <p:cNvCxnSpPr>
            <a:stCxn id="47" idx="3"/>
            <a:endCxn id="43" idx="1"/>
          </p:cNvCxnSpPr>
          <p:nvPr/>
        </p:nvCxnSpPr>
        <p:spPr>
          <a:xfrm>
            <a:off x="10938898" y="2289325"/>
            <a:ext cx="589628" cy="189761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B1AAE84-A3E8-4611-8BDB-D7079C301C30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>
            <a:off x="10938898" y="3209273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F90182D-5C0A-46C9-91F6-2450EBBFAC89}"/>
              </a:ext>
            </a:extLst>
          </p:cNvPr>
          <p:cNvCxnSpPr>
            <a:stCxn id="49" idx="3"/>
            <a:endCxn id="45" idx="1"/>
          </p:cNvCxnSpPr>
          <p:nvPr/>
        </p:nvCxnSpPr>
        <p:spPr>
          <a:xfrm>
            <a:off x="10938897" y="4129221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BA9A3DB-195B-42D1-A11A-3F6F3CC2008C}"/>
              </a:ext>
            </a:extLst>
          </p:cNvPr>
          <p:cNvCxnSpPr>
            <a:stCxn id="50" idx="3"/>
            <a:endCxn id="46" idx="1"/>
          </p:cNvCxnSpPr>
          <p:nvPr/>
        </p:nvCxnSpPr>
        <p:spPr>
          <a:xfrm>
            <a:off x="10938896" y="5049169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8627B3D-A245-411D-BD42-5EC3622DD173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11718287" y="2668846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1DB995B-3AC6-46D7-BB14-B7DC1566FE84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11718286" y="3588794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C734B22D-745E-499C-9D9E-169EC76D3F81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flipH="1">
            <a:off x="11718285" y="4508742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465357E-9A30-4BB6-88CC-228D1B16C0D4}"/>
              </a:ext>
            </a:extLst>
          </p:cNvPr>
          <p:cNvCxnSpPr>
            <a:stCxn id="7" idx="3"/>
            <a:endCxn id="29" idx="1"/>
          </p:cNvCxnSpPr>
          <p:nvPr/>
        </p:nvCxnSpPr>
        <p:spPr>
          <a:xfrm flipV="1">
            <a:off x="8031455" y="2289326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68E05EA-8261-4F2A-BC32-79A163120D16}"/>
              </a:ext>
            </a:extLst>
          </p:cNvPr>
          <p:cNvCxnSpPr>
            <a:stCxn id="8" idx="3"/>
            <a:endCxn id="30" idx="1"/>
          </p:cNvCxnSpPr>
          <p:nvPr/>
        </p:nvCxnSpPr>
        <p:spPr>
          <a:xfrm flipV="1">
            <a:off x="8031455" y="3209274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C6A1729-907E-4F12-9A09-9A584064063A}"/>
              </a:ext>
            </a:extLst>
          </p:cNvPr>
          <p:cNvCxnSpPr>
            <a:stCxn id="9" idx="3"/>
            <a:endCxn id="31" idx="1"/>
          </p:cNvCxnSpPr>
          <p:nvPr/>
        </p:nvCxnSpPr>
        <p:spPr>
          <a:xfrm flipV="1">
            <a:off x="8031454" y="4129222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950D81E-D91E-4605-9E0C-3EFEE07CB48E}"/>
              </a:ext>
            </a:extLst>
          </p:cNvPr>
          <p:cNvCxnSpPr>
            <a:stCxn id="10" idx="3"/>
            <a:endCxn id="32" idx="1"/>
          </p:cNvCxnSpPr>
          <p:nvPr/>
        </p:nvCxnSpPr>
        <p:spPr>
          <a:xfrm flipV="1">
            <a:off x="8031453" y="5049170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1A7BD00F-086E-4F82-BEE4-ABFE3CE42FFE}"/>
              </a:ext>
            </a:extLst>
          </p:cNvPr>
          <p:cNvCxnSpPr>
            <a:cxnSpLocks/>
          </p:cNvCxnSpPr>
          <p:nvPr/>
        </p:nvCxnSpPr>
        <p:spPr>
          <a:xfrm flipV="1">
            <a:off x="9969748" y="2250094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7A59F16-F36A-4423-9912-CC79D9749B5B}"/>
              </a:ext>
            </a:extLst>
          </p:cNvPr>
          <p:cNvCxnSpPr>
            <a:stCxn id="26" idx="3"/>
            <a:endCxn id="48" idx="1"/>
          </p:cNvCxnSpPr>
          <p:nvPr/>
        </p:nvCxnSpPr>
        <p:spPr>
          <a:xfrm flipV="1">
            <a:off x="9969751" y="3209273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0F77B61-FA90-465F-BE26-16643E1470FC}"/>
              </a:ext>
            </a:extLst>
          </p:cNvPr>
          <p:cNvCxnSpPr>
            <a:stCxn id="27" idx="3"/>
            <a:endCxn id="49" idx="1"/>
          </p:cNvCxnSpPr>
          <p:nvPr/>
        </p:nvCxnSpPr>
        <p:spPr>
          <a:xfrm flipV="1">
            <a:off x="9969750" y="4129221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9D98019-FC5D-423A-8D68-C9AA7D8FD1B6}"/>
              </a:ext>
            </a:extLst>
          </p:cNvPr>
          <p:cNvCxnSpPr>
            <a:stCxn id="28" idx="3"/>
            <a:endCxn id="50" idx="1"/>
          </p:cNvCxnSpPr>
          <p:nvPr/>
        </p:nvCxnSpPr>
        <p:spPr>
          <a:xfrm flipV="1">
            <a:off x="9969749" y="5049169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F0598C6-4BA7-4035-87F6-A45E9CE805F6}"/>
                  </a:ext>
                </a:extLst>
              </p:cNvPr>
              <p:cNvSpPr txBox="1"/>
              <p:nvPr/>
            </p:nvSpPr>
            <p:spPr>
              <a:xfrm>
                <a:off x="7365658" y="2800912"/>
                <a:ext cx="4517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F0598C6-4BA7-4035-87F6-A45E9CE80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658" y="2800912"/>
                <a:ext cx="451735" cy="523220"/>
              </a:xfrm>
              <a:prstGeom prst="rect">
                <a:avLst/>
              </a:prstGeom>
              <a:blipFill>
                <a:blip r:embed="rId6"/>
                <a:stretch>
                  <a:fillRect l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0B22964-F6A5-4E41-8C89-5BBC4572408A}"/>
                  </a:ext>
                </a:extLst>
              </p:cNvPr>
              <p:cNvSpPr txBox="1"/>
              <p:nvPr/>
            </p:nvSpPr>
            <p:spPr>
              <a:xfrm>
                <a:off x="10902790" y="2749298"/>
                <a:ext cx="4517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𝑑𝑠𝑡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0B22964-F6A5-4E41-8C89-5BBC45724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790" y="2749298"/>
                <a:ext cx="451735" cy="523220"/>
              </a:xfrm>
              <a:prstGeom prst="rect">
                <a:avLst/>
              </a:prstGeom>
              <a:blipFill>
                <a:blip r:embed="rId7"/>
                <a:stretch>
                  <a:fillRect l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0791CE6-214E-48B2-90B6-5D6C931B6650}"/>
                  </a:ext>
                </a:extLst>
              </p:cNvPr>
              <p:cNvSpPr txBox="1"/>
              <p:nvPr/>
            </p:nvSpPr>
            <p:spPr>
              <a:xfrm>
                <a:off x="9000600" y="4160855"/>
                <a:ext cx="2914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0791CE6-214E-48B2-90B6-5D6C931B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600" y="4160855"/>
                <a:ext cx="291492" cy="523220"/>
              </a:xfrm>
              <a:prstGeom prst="rect">
                <a:avLst/>
              </a:prstGeom>
              <a:blipFill>
                <a:blip r:embed="rId8"/>
                <a:stretch>
                  <a:fillRect l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0FABF6C-349C-445F-9F71-7B4862EC98C3}"/>
                  </a:ext>
                </a:extLst>
              </p:cNvPr>
              <p:cNvSpPr txBox="1"/>
              <p:nvPr/>
            </p:nvSpPr>
            <p:spPr>
              <a:xfrm>
                <a:off x="10027257" y="4385177"/>
                <a:ext cx="2914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0FABF6C-349C-445F-9F71-7B4862EC9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257" y="4385177"/>
                <a:ext cx="291492" cy="523220"/>
              </a:xfrm>
              <a:prstGeom prst="rect">
                <a:avLst/>
              </a:prstGeom>
              <a:blipFill>
                <a:blip r:embed="rId9"/>
                <a:stretch>
                  <a:fillRect l="-2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乘号 74">
            <a:extLst>
              <a:ext uri="{FF2B5EF4-FFF2-40B4-BE49-F238E27FC236}">
                <a16:creationId xmlns:a16="http://schemas.microsoft.com/office/drawing/2014/main" id="{5E899475-041A-42C3-9D76-6854DC0C79F4}"/>
              </a:ext>
            </a:extLst>
          </p:cNvPr>
          <p:cNvSpPr/>
          <p:nvPr/>
        </p:nvSpPr>
        <p:spPr>
          <a:xfrm>
            <a:off x="10063985" y="3116893"/>
            <a:ext cx="379521" cy="35066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20F81C1-EACD-416C-AB86-1596F4FE1D85}"/>
                  </a:ext>
                </a:extLst>
              </p:cNvPr>
              <p:cNvSpPr txBox="1"/>
              <p:nvPr/>
            </p:nvSpPr>
            <p:spPr>
              <a:xfrm>
                <a:off x="10971444" y="4117933"/>
                <a:ext cx="2914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20F81C1-EACD-416C-AB86-1596F4FE1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444" y="4117933"/>
                <a:ext cx="291492" cy="523220"/>
              </a:xfrm>
              <a:prstGeom prst="rect">
                <a:avLst/>
              </a:prstGeom>
              <a:blipFill>
                <a:blip r:embed="rId10"/>
                <a:stretch>
                  <a:fillRect l="-2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BA8A1D3-6773-415B-B0A4-27757E3EF895}"/>
                  </a:ext>
                </a:extLst>
              </p:cNvPr>
              <p:cNvSpPr txBox="1"/>
              <p:nvPr/>
            </p:nvSpPr>
            <p:spPr>
              <a:xfrm>
                <a:off x="9487282" y="3312757"/>
                <a:ext cx="2914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BA8A1D3-6773-415B-B0A4-27757E3EF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282" y="3312757"/>
                <a:ext cx="291492" cy="523220"/>
              </a:xfrm>
              <a:prstGeom prst="rect">
                <a:avLst/>
              </a:prstGeom>
              <a:blipFill>
                <a:blip r:embed="rId11"/>
                <a:stretch>
                  <a:fillRect l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6463E23-042D-4A0F-B0C0-3757FB14CA01}"/>
              </a:ext>
            </a:extLst>
          </p:cNvPr>
          <p:cNvCxnSpPr/>
          <p:nvPr/>
        </p:nvCxnSpPr>
        <p:spPr>
          <a:xfrm flipV="1">
            <a:off x="8015696" y="3108928"/>
            <a:ext cx="589626" cy="189762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3A33557-2686-4581-8D9E-72021E121CA8}"/>
              </a:ext>
            </a:extLst>
          </p:cNvPr>
          <p:cNvCxnSpPr/>
          <p:nvPr/>
        </p:nvCxnSpPr>
        <p:spPr>
          <a:xfrm flipV="1">
            <a:off x="9953992" y="3101430"/>
            <a:ext cx="589626" cy="189762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B52C7D06-9DAF-484B-819A-32D93069BB54}"/>
              </a:ext>
            </a:extLst>
          </p:cNvPr>
          <p:cNvCxnSpPr/>
          <p:nvPr/>
        </p:nvCxnSpPr>
        <p:spPr>
          <a:xfrm>
            <a:off x="9010976" y="3105320"/>
            <a:ext cx="589628" cy="189761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4A4D44C6-0163-4240-9C51-B33717DC8F0F}"/>
              </a:ext>
            </a:extLst>
          </p:cNvPr>
          <p:cNvCxnSpPr/>
          <p:nvPr/>
        </p:nvCxnSpPr>
        <p:spPr>
          <a:xfrm flipH="1">
            <a:off x="8926711" y="3399031"/>
            <a:ext cx="1" cy="540427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8724903-DD6D-4E45-9472-F7DE9E26C58A}"/>
              </a:ext>
            </a:extLst>
          </p:cNvPr>
          <p:cNvCxnSpPr/>
          <p:nvPr/>
        </p:nvCxnSpPr>
        <p:spPr>
          <a:xfrm>
            <a:off x="9011569" y="4023888"/>
            <a:ext cx="589628" cy="189761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F9F47BD-EB07-4861-B5D3-ED222A84EBF4}"/>
              </a:ext>
            </a:extLst>
          </p:cNvPr>
          <p:cNvCxnSpPr/>
          <p:nvPr/>
        </p:nvCxnSpPr>
        <p:spPr>
          <a:xfrm flipV="1">
            <a:off x="9980718" y="4023887"/>
            <a:ext cx="589626" cy="189762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0D6529A-7E5E-4AE6-958D-CC8B81FE17C7}"/>
              </a:ext>
            </a:extLst>
          </p:cNvPr>
          <p:cNvCxnSpPr/>
          <p:nvPr/>
        </p:nvCxnSpPr>
        <p:spPr>
          <a:xfrm flipH="1">
            <a:off x="10658278" y="3399029"/>
            <a:ext cx="1" cy="540427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0B738F0-B29D-40D5-9767-10BD46C75280}"/>
              </a:ext>
            </a:extLst>
          </p:cNvPr>
          <p:cNvCxnSpPr>
            <a:cxnSpLocks/>
          </p:cNvCxnSpPr>
          <p:nvPr/>
        </p:nvCxnSpPr>
        <p:spPr>
          <a:xfrm flipH="1" flipV="1">
            <a:off x="8671641" y="3383047"/>
            <a:ext cx="1" cy="531919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D10A4131-09F3-419A-8BFC-971BE9BA4A2B}"/>
              </a:ext>
            </a:extLst>
          </p:cNvPr>
          <p:cNvCxnSpPr>
            <a:cxnSpLocks/>
          </p:cNvCxnSpPr>
          <p:nvPr/>
        </p:nvCxnSpPr>
        <p:spPr>
          <a:xfrm>
            <a:off x="8990790" y="4224101"/>
            <a:ext cx="577248" cy="21094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1AB0D82F-CB9F-4368-970B-D5FDC5839F04}"/>
              </a:ext>
            </a:extLst>
          </p:cNvPr>
          <p:cNvCxnSpPr>
            <a:cxnSpLocks/>
          </p:cNvCxnSpPr>
          <p:nvPr/>
        </p:nvCxnSpPr>
        <p:spPr>
          <a:xfrm flipV="1">
            <a:off x="10006319" y="4244405"/>
            <a:ext cx="532496" cy="17806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8BFCE3D-CD65-430B-BB18-A01F71246BA3}"/>
              </a:ext>
            </a:extLst>
          </p:cNvPr>
          <p:cNvCxnSpPr>
            <a:cxnSpLocks/>
          </p:cNvCxnSpPr>
          <p:nvPr/>
        </p:nvCxnSpPr>
        <p:spPr>
          <a:xfrm flipV="1">
            <a:off x="10864122" y="3414108"/>
            <a:ext cx="1" cy="52534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4A81402E-0BF7-47F3-B911-4B373B2E4BB6}"/>
              </a:ext>
            </a:extLst>
          </p:cNvPr>
          <p:cNvCxnSpPr>
            <a:cxnSpLocks/>
          </p:cNvCxnSpPr>
          <p:nvPr/>
        </p:nvCxnSpPr>
        <p:spPr>
          <a:xfrm>
            <a:off x="7191551" y="5781259"/>
            <a:ext cx="576000" cy="0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D3A8081-D407-4A65-84FB-E507A0182929}"/>
              </a:ext>
            </a:extLst>
          </p:cNvPr>
          <p:cNvSpPr txBox="1"/>
          <p:nvPr/>
        </p:nvSpPr>
        <p:spPr>
          <a:xfrm>
            <a:off x="7797463" y="5473957"/>
            <a:ext cx="376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Calculated best route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6921D1C7-1B21-4B7E-B756-BA940231435F}"/>
              </a:ext>
            </a:extLst>
          </p:cNvPr>
          <p:cNvCxnSpPr>
            <a:cxnSpLocks/>
          </p:cNvCxnSpPr>
          <p:nvPr/>
        </p:nvCxnSpPr>
        <p:spPr>
          <a:xfrm>
            <a:off x="7191551" y="6264341"/>
            <a:ext cx="576000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895DBD0-AD2F-4107-9832-06A04543E966}"/>
              </a:ext>
            </a:extLst>
          </p:cNvPr>
          <p:cNvSpPr txBox="1"/>
          <p:nvPr/>
        </p:nvSpPr>
        <p:spPr>
          <a:xfrm>
            <a:off x="7797463" y="6015692"/>
            <a:ext cx="3915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Calculated 2</a:t>
            </a:r>
            <a:r>
              <a:rPr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best route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609F593-A972-4E91-97B9-12CDFBF89B7E}"/>
              </a:ext>
            </a:extLst>
          </p:cNvPr>
          <p:cNvGrpSpPr/>
          <p:nvPr/>
        </p:nvGrpSpPr>
        <p:grpSpPr>
          <a:xfrm>
            <a:off x="3532225" y="2562225"/>
            <a:ext cx="627907" cy="500297"/>
            <a:chOff x="506450" y="2447925"/>
            <a:chExt cx="627907" cy="500297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9211A0B5-118F-4A65-BEEE-95C4B86BF888}"/>
                </a:ext>
              </a:extLst>
            </p:cNvPr>
            <p:cNvSpPr/>
            <p:nvPr/>
          </p:nvSpPr>
          <p:spPr>
            <a:xfrm>
              <a:off x="733425" y="2447925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B0A3F4A-386B-46B2-810A-3D207FA5B13C}"/>
                </a:ext>
              </a:extLst>
            </p:cNvPr>
            <p:cNvSpPr txBox="1"/>
            <p:nvPr/>
          </p:nvSpPr>
          <p:spPr>
            <a:xfrm>
              <a:off x="506450" y="2578890"/>
              <a:ext cx="627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E19288F-4F3E-4A1A-92E9-9CFF203B8B49}"/>
              </a:ext>
            </a:extLst>
          </p:cNvPr>
          <p:cNvSpPr txBox="1"/>
          <p:nvPr/>
        </p:nvSpPr>
        <p:spPr>
          <a:xfrm>
            <a:off x="161926" y="2769053"/>
            <a:ext cx="11936972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00"/>
                </a:solidFill>
                <a:latin typeface="NimbusRomNo9L-Regu"/>
              </a:rPr>
              <a:t>Due to localized LS dissemination, </a:t>
            </a:r>
          </a:p>
          <a:p>
            <a:pPr algn="ctr"/>
            <a:r>
              <a:rPr lang="en-US" altLang="zh-CN" sz="3200" b="1" dirty="0"/>
              <a:t>satellites may not be able to directly calculate the optimal route,</a:t>
            </a:r>
          </a:p>
          <a:p>
            <a:pPr algn="ctr"/>
            <a:r>
              <a:rPr lang="en-US" altLang="zh-CN" sz="3200" b="1" dirty="0"/>
              <a:t>but intermediate satellites can gradually correct it.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2900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61 0.12223 L 0.40521 0.0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521 0.0794 L 0.40586 0.2199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586 0.21991 L 0.48516 0.2555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16 0.25556 L 0.56615 0.21274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615 0.21274 L 0.57071 0.07917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82A6-60FC-4D8A-965E-9DD4B3E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C673-4874-4110-94BE-0CE73B7D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 &amp; motivation</a:t>
            </a:r>
          </a:p>
          <a:p>
            <a:endParaRPr lang="en-US" altLang="zh-CN" dirty="0"/>
          </a:p>
          <a:p>
            <a:r>
              <a:rPr lang="en-US" altLang="zh-CN" dirty="0"/>
              <a:t>Design considerations of link-state routing</a:t>
            </a:r>
          </a:p>
          <a:p>
            <a:endParaRPr lang="en-US" altLang="zh-CN" dirty="0"/>
          </a:p>
          <a:p>
            <a:r>
              <a:rPr lang="en-US" altLang="zh-CN" dirty="0"/>
              <a:t>Design of our LoFi</a:t>
            </a:r>
          </a:p>
          <a:p>
            <a:endParaRPr lang="en-US" altLang="zh-CN" dirty="0"/>
          </a:p>
          <a:p>
            <a:r>
              <a:rPr lang="en-US" altLang="zh-CN" dirty="0"/>
              <a:t>Performance evaluation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70CEE-0466-4F4A-B32E-260E71A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6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82A6-60FC-4D8A-965E-9DD4B3E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C673-4874-4110-94BE-0CE73B7D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3"/>
                </a:solidFill>
              </a:rPr>
              <a:t>Background &amp; motivation</a:t>
            </a:r>
            <a:endParaRPr lang="en-US" altLang="zh-CN" dirty="0"/>
          </a:p>
          <a:p>
            <a:r>
              <a:rPr lang="en-US" altLang="zh-CN" dirty="0">
                <a:solidFill>
                  <a:schemeClr val="accent3"/>
                </a:solidFill>
              </a:rPr>
              <a:t>Design considerations of link-state routing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Design of our LoFi</a:t>
            </a:r>
          </a:p>
          <a:p>
            <a:r>
              <a:rPr lang="en-US" altLang="zh-CN" dirty="0"/>
              <a:t>Performance evaluation</a:t>
            </a:r>
          </a:p>
          <a:p>
            <a:pPr lvl="1"/>
            <a:r>
              <a:rPr lang="en-US" altLang="zh-CN" dirty="0"/>
              <a:t>Experiment setup</a:t>
            </a:r>
          </a:p>
          <a:p>
            <a:pPr lvl="1"/>
            <a:r>
              <a:rPr lang="en-US" altLang="zh-CN" dirty="0"/>
              <a:t>Light-load performance</a:t>
            </a:r>
          </a:p>
          <a:p>
            <a:pPr lvl="1"/>
            <a:r>
              <a:rPr lang="en-US" altLang="zh-CN" dirty="0"/>
              <a:t>Heavy-load performance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70CEE-0466-4F4A-B32E-260E71A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14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89E2-AD18-42FB-949C-E4F7B17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F8068-59B4-47A0-8685-071EFE4B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Experiment setup</a:t>
            </a:r>
          </a:p>
          <a:p>
            <a:pPr lvl="1"/>
            <a:r>
              <a:rPr lang="en-US" altLang="zh-CN" dirty="0"/>
              <a:t>Packet-level simulation on inet 4.4</a:t>
            </a:r>
          </a:p>
          <a:p>
            <a:pPr lvl="1"/>
            <a:r>
              <a:rPr lang="en-US" altLang="zh-CN" dirty="0"/>
              <a:t>Constellation: Iridium-like walker-star constellation, 760km, 6 * 11</a:t>
            </a:r>
          </a:p>
          <a:p>
            <a:pPr lvl="1"/>
            <a:r>
              <a:rPr lang="en-US" altLang="zh-CN" dirty="0"/>
              <a:t>Bandwidth of ISL: 10Mbps      data packet size: 1KB      queue capacity: 1000packets</a:t>
            </a:r>
          </a:p>
          <a:p>
            <a:pPr lvl="1"/>
            <a:r>
              <a:rPr lang="en-US" altLang="zh-CN" dirty="0"/>
              <a:t>Irregular ISL failures/recoveries: Poisson process</a:t>
            </a:r>
          </a:p>
          <a:p>
            <a:pPr lvl="1"/>
            <a:r>
              <a:rPr lang="en-US" altLang="zh-CN" dirty="0"/>
              <a:t>Key metrics:</a:t>
            </a:r>
          </a:p>
          <a:p>
            <a:pPr lvl="2"/>
            <a:r>
              <a:rPr lang="en-US" altLang="zh-CN" dirty="0"/>
              <a:t>Control overhead: transmission overhead caused by protocol control packets</a:t>
            </a:r>
          </a:p>
          <a:p>
            <a:pPr lvl="2"/>
            <a:r>
              <a:rPr lang="en-US" altLang="zh-CN" dirty="0"/>
              <a:t>Data packet loss ratio</a:t>
            </a:r>
          </a:p>
          <a:p>
            <a:pPr lvl="2"/>
            <a:r>
              <a:rPr lang="en-US" altLang="zh-CN" dirty="0"/>
              <a:t>End-to-end delay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966E8C-EB9E-4076-ADB2-D85452C3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3D5D5-A937-490E-B6DB-EB4D1C56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8304684" cy="897194"/>
          </a:xfrm>
        </p:spPr>
        <p:txBody>
          <a:bodyPr>
            <a:normAutofit/>
          </a:bodyPr>
          <a:lstStyle/>
          <a:p>
            <a:r>
              <a:rPr lang="en-US" altLang="zh-CN" dirty="0"/>
              <a:t>Performance evaluation: light load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0618DD-CA1F-4D4C-AD13-46BC87B93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CN" dirty="0"/>
                  <a:t>Transmission pair: randomly selected six-hop-far pairs</a:t>
                </a:r>
              </a:p>
              <a:p>
                <a:pPr lvl="1"/>
                <a:r>
                  <a:rPr lang="en-US" altLang="zh-CN" dirty="0"/>
                  <a:t>Sending rate: 100pkt/s * 100s, ensures no congestion</a:t>
                </a:r>
              </a:p>
              <a:p>
                <a:pPr lvl="1"/>
                <a:r>
                  <a:rPr lang="en-US" altLang="zh-CN" dirty="0"/>
                  <a:t>Baseline: OPSPF (OSPF + orbit calculation)</a:t>
                </a:r>
              </a:p>
              <a:p>
                <a:pPr lvl="1"/>
                <a:r>
                  <a:rPr lang="en-US" altLang="zh-CN" dirty="0"/>
                  <a:t>Parameter setup</a:t>
                </a:r>
              </a:p>
              <a:p>
                <a:pPr lvl="2"/>
                <a:r>
                  <a:rPr lang="en-US" altLang="zh-CN" dirty="0"/>
                  <a:t>Fix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altLang="zh-CN" dirty="0"/>
                  <a:t>(i.e., no load awareness) </a:t>
                </a:r>
              </a:p>
              <a:p>
                <a:pPr lvl="2"/>
                <a:r>
                  <a:rPr lang="en-US" altLang="zh-CN" dirty="0"/>
                  <a:t>Vary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1, 2, …, 7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Test performance of LoFi under link failure rates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{5%, 15%}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Record overhead, loss ratio and delay under different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s and link failure rates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0618DD-CA1F-4D4C-AD13-46BC87B93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F8F300-DBFF-4992-BC43-BFC7B56F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71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1B298-9C70-4660-9A89-0515CD8D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1" y="87610"/>
            <a:ext cx="8621925" cy="897194"/>
          </a:xfrm>
        </p:spPr>
        <p:txBody>
          <a:bodyPr>
            <a:normAutofit/>
          </a:bodyPr>
          <a:lstStyle/>
          <a:p>
            <a:r>
              <a:rPr lang="en-US" altLang="zh-CN" dirty="0"/>
              <a:t>Performance evaluation: light load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A680AC-B46F-4C09-BCBC-75DC60A3EB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891494"/>
                <a:ext cx="11241156" cy="5139154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CN" dirty="0"/>
                  <a:t>Overhead, loss ratio and delay under different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s and link failure rates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zh-CN" dirty="0"/>
              </a:p>
              <a:p>
                <a:pPr lvl="1">
                  <a:lnSpc>
                    <a:spcPct val="90000"/>
                  </a:lnSpc>
                </a:pPr>
                <a:endParaRPr lang="en-US" altLang="zh-CN" dirty="0"/>
              </a:p>
              <a:p>
                <a:pPr lvl="1">
                  <a:lnSpc>
                    <a:spcPct val="90000"/>
                  </a:lnSpc>
                </a:pPr>
                <a:endParaRPr lang="en-US" altLang="zh-CN" dirty="0"/>
              </a:p>
              <a:p>
                <a:pPr lvl="1">
                  <a:lnSpc>
                    <a:spcPct val="90000"/>
                  </a:lnSpc>
                </a:pPr>
                <a:endParaRPr lang="en-US" altLang="zh-CN" dirty="0"/>
              </a:p>
              <a:p>
                <a:pPr lvl="1">
                  <a:lnSpc>
                    <a:spcPct val="90000"/>
                  </a:lnSpc>
                </a:pPr>
                <a:endParaRPr lang="en-US" altLang="zh-CN" dirty="0"/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zh-CN" dirty="0"/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zh-CN" dirty="0"/>
              </a:p>
              <a:p>
                <a:pPr lvl="2">
                  <a:lnSpc>
                    <a:spcPct val="90000"/>
                  </a:lnSpc>
                </a:pPr>
                <a:endParaRPr lang="en-US" altLang="zh-CN" dirty="0"/>
              </a:p>
              <a:p>
                <a:pPr lvl="2">
                  <a:lnSpc>
                    <a:spcPct val="90000"/>
                  </a:lnSpc>
                </a:pPr>
                <a:endParaRPr lang="en-US" altLang="zh-CN" dirty="0"/>
              </a:p>
              <a:p>
                <a:pPr lvl="2">
                  <a:lnSpc>
                    <a:spcPct val="90000"/>
                  </a:lnSpc>
                </a:pPr>
                <a:r>
                  <a:rPr lang="en-US" altLang="zh-CN" dirty="0"/>
                  <a:t>Larger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means more control overhead, but smaller packet loss ratio and smaller delay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zh-CN" dirty="0"/>
                  <a:t>The marginal performance gain on packet delivery is nearly zero when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≥ 4</m:t>
                    </m:r>
                  </m:oMath>
                </a14:m>
                <a:endParaRPr lang="en-US" altLang="zh-CN" dirty="0"/>
              </a:p>
              <a:p>
                <a:pPr lvl="2">
                  <a:lnSpc>
                    <a:spcPct val="90000"/>
                  </a:lnSpc>
                </a:pPr>
                <a:r>
                  <a:rPr lang="en-US" altLang="zh-CN" dirty="0"/>
                  <a:t> </a:t>
                </a:r>
              </a:p>
              <a:p>
                <a:pPr lvl="2">
                  <a:lnSpc>
                    <a:spcPct val="9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A680AC-B46F-4C09-BCBC-75DC60A3EB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891494"/>
                <a:ext cx="11241156" cy="5139154"/>
              </a:xfrm>
              <a:blipFill>
                <a:blip r:embed="rId3"/>
                <a:stretch>
                  <a:fillRect l="-976" t="-1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0F7842-611B-485F-9EFC-156E7584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DC3820-0A07-4E2E-8D72-2AF08CCF6B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128"/>
          <a:stretch/>
        </p:blipFill>
        <p:spPr>
          <a:xfrm>
            <a:off x="1472953" y="1420298"/>
            <a:ext cx="9246094" cy="3198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9">
                <a:extLst>
                  <a:ext uri="{FF2B5EF4-FFF2-40B4-BE49-F238E27FC236}">
                    <a16:creationId xmlns:a16="http://schemas.microsoft.com/office/drawing/2014/main" id="{CC19B6B3-5E06-4B8E-A396-8E7F52AEF0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7960358"/>
                  </p:ext>
                </p:extLst>
              </p:nvPr>
            </p:nvGraphicFramePr>
            <p:xfrm>
              <a:off x="1647816" y="5474388"/>
              <a:ext cx="751543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8642">
                      <a:extLst>
                        <a:ext uri="{9D8B030D-6E8A-4147-A177-3AD203B41FA5}">
                          <a16:colId xmlns:a16="http://schemas.microsoft.com/office/drawing/2014/main" val="3113080459"/>
                        </a:ext>
                      </a:extLst>
                    </a:gridCol>
                    <a:gridCol w="1229170">
                      <a:extLst>
                        <a:ext uri="{9D8B030D-6E8A-4147-A177-3AD203B41FA5}">
                          <a16:colId xmlns:a16="http://schemas.microsoft.com/office/drawing/2014/main" val="3576387733"/>
                        </a:ext>
                      </a:extLst>
                    </a:gridCol>
                    <a:gridCol w="2413829">
                      <a:extLst>
                        <a:ext uri="{9D8B030D-6E8A-4147-A177-3AD203B41FA5}">
                          <a16:colId xmlns:a16="http://schemas.microsoft.com/office/drawing/2014/main" val="31632965"/>
                        </a:ext>
                      </a:extLst>
                    </a:gridCol>
                    <a:gridCol w="2523797">
                      <a:extLst>
                        <a:ext uri="{9D8B030D-6E8A-4147-A177-3AD203B41FA5}">
                          <a16:colId xmlns:a16="http://schemas.microsoft.com/office/drawing/2014/main" val="27821165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failure rate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parameter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performance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control overhead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475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5%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LoFi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, 1) 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almost </a:t>
                          </a: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same as OPSPF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78% less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3992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15%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LoFi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, 1) 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 3.9% more delay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66% less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0033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9">
                <a:extLst>
                  <a:ext uri="{FF2B5EF4-FFF2-40B4-BE49-F238E27FC236}">
                    <a16:creationId xmlns:a16="http://schemas.microsoft.com/office/drawing/2014/main" id="{CC19B6B3-5E06-4B8E-A396-8E7F52AEF0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7960358"/>
                  </p:ext>
                </p:extLst>
              </p:nvPr>
            </p:nvGraphicFramePr>
            <p:xfrm>
              <a:off x="1647816" y="5474388"/>
              <a:ext cx="751543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8642">
                      <a:extLst>
                        <a:ext uri="{9D8B030D-6E8A-4147-A177-3AD203B41FA5}">
                          <a16:colId xmlns:a16="http://schemas.microsoft.com/office/drawing/2014/main" val="3113080459"/>
                        </a:ext>
                      </a:extLst>
                    </a:gridCol>
                    <a:gridCol w="1229170">
                      <a:extLst>
                        <a:ext uri="{9D8B030D-6E8A-4147-A177-3AD203B41FA5}">
                          <a16:colId xmlns:a16="http://schemas.microsoft.com/office/drawing/2014/main" val="3576387733"/>
                        </a:ext>
                      </a:extLst>
                    </a:gridCol>
                    <a:gridCol w="2413829">
                      <a:extLst>
                        <a:ext uri="{9D8B030D-6E8A-4147-A177-3AD203B41FA5}">
                          <a16:colId xmlns:a16="http://schemas.microsoft.com/office/drawing/2014/main" val="31632965"/>
                        </a:ext>
                      </a:extLst>
                    </a:gridCol>
                    <a:gridCol w="2523797">
                      <a:extLst>
                        <a:ext uri="{9D8B030D-6E8A-4147-A177-3AD203B41FA5}">
                          <a16:colId xmlns:a16="http://schemas.microsoft.com/office/drawing/2014/main" val="27821165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failure rate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parameter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performance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control overhead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475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5%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9901" t="-108197" r="-40346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almost </a:t>
                          </a: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same as OPSPF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78% less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3992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15%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9901" t="-208197" r="-40346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 3.9% more delay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66% less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0033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562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46906-5418-4747-A6F6-C4D92452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1" y="87610"/>
            <a:ext cx="8743223" cy="897194"/>
          </a:xfrm>
        </p:spPr>
        <p:txBody>
          <a:bodyPr>
            <a:normAutofit/>
          </a:bodyPr>
          <a:lstStyle/>
          <a:p>
            <a:r>
              <a:rPr lang="en-US" altLang="zh-CN" dirty="0"/>
              <a:t>Performance evaluation: heavy load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339197-DB9A-4EDF-A943-2C22AE74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CN" dirty="0"/>
                  <a:t>Transmission pair: 4 pairs with overlapping ISLs</a:t>
                </a:r>
              </a:p>
              <a:p>
                <a:pPr lvl="1"/>
                <a:r>
                  <a:rPr lang="en-US" altLang="zh-CN" dirty="0"/>
                  <a:t>Sending rate: 500pkt/s * 100s, the network is congested</a:t>
                </a:r>
              </a:p>
              <a:p>
                <a:pPr lvl="1"/>
                <a:r>
                  <a:rPr lang="en-US" altLang="zh-CN" dirty="0"/>
                  <a:t>Baseline: OPSPF, ELB (a load balanced algorithm for LEO satellite networks)</a:t>
                </a:r>
              </a:p>
              <a:p>
                <a:pPr lvl="1"/>
                <a:r>
                  <a:rPr lang="en-US" altLang="zh-CN" dirty="0"/>
                  <a:t>Parameter setup</a:t>
                </a:r>
              </a:p>
              <a:p>
                <a:pPr lvl="2"/>
                <a:r>
                  <a:rPr lang="en-US" altLang="zh-CN" dirty="0"/>
                  <a:t>Fix link failure rate = 10%</a:t>
                </a:r>
              </a:p>
              <a:p>
                <a:pPr lvl="2"/>
                <a:r>
                  <a:rPr lang="en-US" altLang="zh-CN" dirty="0"/>
                  <a:t>Vary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1, 2, …, 7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Vary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0.05, 1</m:t>
                        </m:r>
                      </m:e>
                    </m:d>
                  </m:oMath>
                </a14:m>
                <a:r>
                  <a:rPr lang="en-US" altLang="zh-CN" dirty="0"/>
                  <a:t>, i.e., with &amp; without load awareness</a:t>
                </a:r>
              </a:p>
              <a:p>
                <a:pPr lvl="1"/>
                <a:r>
                  <a:rPr lang="en-US" altLang="zh-CN" dirty="0"/>
                  <a:t>Record overhead, loss ratio and delay under different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s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s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339197-DB9A-4EDF-A943-2C22AE74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99F3DD-713E-4574-B10C-DA975CAD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67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CA99451-ADA6-4504-B0D7-FBB3970B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08" y="1229597"/>
            <a:ext cx="8736783" cy="30999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636B7D-4707-4249-BE3D-3520A901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1" y="87610"/>
            <a:ext cx="8407321" cy="897194"/>
          </a:xfrm>
        </p:spPr>
        <p:txBody>
          <a:bodyPr>
            <a:normAutofit/>
          </a:bodyPr>
          <a:lstStyle/>
          <a:p>
            <a:r>
              <a:rPr lang="en-US" altLang="zh-CN" dirty="0"/>
              <a:t>Performance evaluation: heavy load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B89BAB-A432-4C11-A9F3-8E62362FF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826180"/>
                <a:ext cx="11241156" cy="594420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Overhead, loss ratio and delay under different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s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s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914400" lvl="2" indent="0">
                  <a:lnSpc>
                    <a:spcPct val="80000"/>
                  </a:lnSpc>
                  <a:buNone/>
                </a:pPr>
                <a:endParaRPr lang="en-US" altLang="zh-CN" dirty="0"/>
              </a:p>
              <a:p>
                <a:pPr lvl="2">
                  <a:lnSpc>
                    <a:spcPct val="80000"/>
                  </a:lnSpc>
                </a:pPr>
                <a:r>
                  <a:rPr lang="en-US" altLang="zh-CN" dirty="0"/>
                  <a:t>LoFi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0.05) </m:t>
                    </m:r>
                  </m:oMath>
                </a14:m>
                <a:r>
                  <a:rPr lang="en-US" altLang="zh-CN" dirty="0"/>
                  <a:t>significantly reduces packet loss ratio and delay than OPSPF &amp; LoFi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3">
                  <a:lnSpc>
                    <a:spcPct val="80000"/>
                  </a:lnSpc>
                </a:pPr>
                <a:r>
                  <a:rPr lang="en-US" altLang="zh-CN" dirty="0"/>
                  <a:t>proves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effectiveness of load awareness in LoFi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zh-CN" dirty="0"/>
                  <a:t>Packet delivery performance of LoFi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increases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3 </m:t>
                    </m:r>
                  </m:oMath>
                </a14:m>
                <a:r>
                  <a:rPr lang="en-US" altLang="zh-CN" dirty="0"/>
                  <a:t>can almost harness all the benefit at the cost of small control overhead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zh-CN" dirty="0"/>
                  <a:t>LoFi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(3, 0.05)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outperforms ELB in terms of load balancing</a:t>
                </a:r>
              </a:p>
              <a:p>
                <a:pPr lvl="3">
                  <a:lnSpc>
                    <a:spcPct val="80000"/>
                  </a:lnSpc>
                </a:pPr>
                <a:r>
                  <a:rPr lang="en-US" altLang="zh-CN" dirty="0"/>
                  <a:t>Packet loss ratio: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decreased by 94.4%    </a:t>
                </a:r>
                <a:r>
                  <a:rPr lang="en-US" altLang="zh-CN" dirty="0"/>
                  <a:t>delay: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decreased by 67.6%   </a:t>
                </a:r>
                <a:r>
                  <a:rPr lang="en-US" altLang="zh-CN" dirty="0"/>
                  <a:t>overhead: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decreased by 85.7%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B89BAB-A432-4C11-A9F3-8E62362FF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826180"/>
                <a:ext cx="11241156" cy="5944209"/>
              </a:xfrm>
              <a:blipFill>
                <a:blip r:embed="rId3"/>
                <a:stretch>
                  <a:fillRect l="-976" t="-1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404E8-5D64-47AE-9FC6-06BACCD3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8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65CFE-43B8-4BD0-8CCF-2CFF6C71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8911174" cy="897194"/>
          </a:xfrm>
        </p:spPr>
        <p:txBody>
          <a:bodyPr>
            <a:normAutofit/>
          </a:bodyPr>
          <a:lstStyle/>
          <a:p>
            <a:r>
              <a:rPr lang="en-US" altLang="zh-CN" dirty="0"/>
              <a:t>Performance evaluation: heavy load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461148-2505-4A8C-B276-A09453EED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984804"/>
                <a:ext cx="11626382" cy="5139154"/>
              </a:xfrm>
            </p:spPr>
            <p:txBody>
              <a:bodyPr/>
              <a:lstStyle/>
              <a:p>
                <a:r>
                  <a:rPr lang="en-US" altLang="zh-CN" dirty="0"/>
                  <a:t>LoFi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(4, 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vs. ELB under different link failure rates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/>
                  <a:t>Vary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0.05, 0.2</m:t>
                        </m:r>
                      </m:e>
                    </m:d>
                  </m:oMath>
                </a14:m>
                <a:r>
                  <a:rPr lang="en-US" altLang="zh-CN" dirty="0"/>
                  <a:t>, link failure rate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0, 5%, 10%, 15%, 20%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failure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increases, performance of all methods gets worse</a:t>
                </a:r>
              </a:p>
              <a:p>
                <a:pPr lvl="1"/>
                <a:r>
                  <a:rPr lang="en-US" altLang="zh-CN" dirty="0"/>
                  <a:t>LoFi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(4, 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0.05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LoFi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(4, 0.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both outperform ELB in all three metrics</a:t>
                </a:r>
              </a:p>
              <a:p>
                <a:pPr lvl="1"/>
                <a:r>
                  <a:rPr lang="en-US" altLang="zh-CN" dirty="0"/>
                  <a:t>A larger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means a smaller control overhead, but worse loss ratio and delay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461148-2505-4A8C-B276-A09453EED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984804"/>
                <a:ext cx="11626382" cy="5139154"/>
              </a:xfrm>
              <a:blipFill>
                <a:blip r:embed="rId2"/>
                <a:stretch>
                  <a:fillRect l="-944" t="-1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84D92F-AC28-4329-BEA3-53D053C9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67DD46-C243-4334-82B7-FC1E29B8F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740" b="17263"/>
          <a:stretch/>
        </p:blipFill>
        <p:spPr>
          <a:xfrm>
            <a:off x="0" y="1436462"/>
            <a:ext cx="12189486" cy="214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8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6C638-896B-495B-B306-EF30B027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&amp; future 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F63C7-EEC8-4E20-A3B6-804D348C4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863504"/>
            <a:ext cx="11241156" cy="56212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Review the design of LoFi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Localized fine-grained link-state routing for LEO satellite networks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Key ideas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Reduce the dissemination range of link-states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Incorporate fine-grained link-load awareness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Packet-level simulations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Light-load scenarios: outperforms OPSPF in terms of smaller control overhead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Heavy-load scenarios: outperforms ELB in control overhead &amp; performance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Future works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Implement LoFi in our container-based emulator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Try to further address forwarding loops &amp; packet disorder issue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E62E87-ECB6-45EA-A4C1-59C35D70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2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9A8D9D2-048C-4DC0-AF55-B5D20F1F1625}"/>
              </a:ext>
            </a:extLst>
          </p:cNvPr>
          <p:cNvSpPr txBox="1">
            <a:spLocks/>
          </p:cNvSpPr>
          <p:nvPr/>
        </p:nvSpPr>
        <p:spPr>
          <a:xfrm>
            <a:off x="1662853" y="543323"/>
            <a:ext cx="8866293" cy="3270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/>
              <a:t>Thanks!</a:t>
            </a:r>
            <a:endParaRPr lang="zh-CN" altLang="en-US" sz="4400" b="1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DFFBE0-6B56-4A4C-9AED-57F71C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1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82A6-60FC-4D8A-965E-9DD4B3E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C673-4874-4110-94BE-0CE73B7D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 &amp; motivation</a:t>
            </a:r>
          </a:p>
          <a:p>
            <a:pPr lvl="1"/>
            <a:r>
              <a:rPr lang="en-US" altLang="zh-CN" dirty="0"/>
              <a:t>Advantages &amp; challenges of satellite networks</a:t>
            </a:r>
          </a:p>
          <a:p>
            <a:pPr lvl="1"/>
            <a:r>
              <a:rPr lang="en-US" altLang="zh-CN" dirty="0"/>
              <a:t>Deterministic neighbor relationship in satellite networks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Design considerations of link-state routing</a:t>
            </a:r>
          </a:p>
          <a:p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Design of our LoFi</a:t>
            </a:r>
          </a:p>
          <a:p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Performance evaluation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70CEE-0466-4F4A-B32E-260E71A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5D872-1F3D-4781-BE5D-A1DDAA28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5" y="87610"/>
            <a:ext cx="7646504" cy="897194"/>
          </a:xfrm>
        </p:spPr>
        <p:txBody>
          <a:bodyPr/>
          <a:lstStyle/>
          <a:p>
            <a:r>
              <a:rPr lang="en-US" altLang="zh-CN" dirty="0"/>
              <a:t>Background &amp;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8E7E7-EE85-40B0-BFD7-22284D70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5" y="1225291"/>
            <a:ext cx="6802455" cy="2700358"/>
          </a:xfrm>
        </p:spPr>
        <p:txBody>
          <a:bodyPr>
            <a:normAutofit/>
          </a:bodyPr>
          <a:lstStyle/>
          <a:p>
            <a:r>
              <a:rPr lang="en-US" altLang="zh-CN" dirty="0"/>
              <a:t>Low earth orbit (LEO) satellite constellation</a:t>
            </a:r>
          </a:p>
          <a:p>
            <a:pPr lvl="1"/>
            <a:r>
              <a:rPr lang="en-US" altLang="zh-CN" dirty="0"/>
              <a:t>Lower orbit altitude (500 ~ 2000km)</a:t>
            </a:r>
          </a:p>
          <a:p>
            <a:pPr lvl="1"/>
            <a:r>
              <a:rPr lang="en-US" altLang="zh-CN" dirty="0"/>
              <a:t>Smaller satellite-ground latency (2~12ms)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Each satellite has 4 inter-satellite links (ISL)</a:t>
            </a:r>
          </a:p>
          <a:p>
            <a:pPr lvl="2"/>
            <a:r>
              <a:rPr lang="en-US" altLang="zh-CN" dirty="0">
                <a:solidFill>
                  <a:prstClr val="black"/>
                </a:solidFill>
              </a:rPr>
              <a:t>4 neighbors</a:t>
            </a:r>
          </a:p>
          <a:p>
            <a:pPr lvl="2"/>
            <a:r>
              <a:rPr lang="en-US" altLang="zh-CN" dirty="0">
                <a:solidFill>
                  <a:prstClr val="black"/>
                </a:solidFill>
              </a:rPr>
              <a:t>2 in the same orbit, 2 in the adjoining orbits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38D119-5D3F-4FAE-985E-E53DD3F3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ADFCC9-C650-4EA6-987C-F4DBB6D9C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901"/>
          <a:stretch/>
        </p:blipFill>
        <p:spPr>
          <a:xfrm>
            <a:off x="6814519" y="938149"/>
            <a:ext cx="5200861" cy="30882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C04DEAE-D76C-4B82-BEA2-0E3BA6AE24DE}"/>
              </a:ext>
            </a:extLst>
          </p:cNvPr>
          <p:cNvSpPr txBox="1"/>
          <p:nvPr/>
        </p:nvSpPr>
        <p:spPr>
          <a:xfrm>
            <a:off x="55545" y="3710181"/>
            <a:ext cx="7372741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</a:rPr>
              <a:t>Major challenge: unstable topology</a:t>
            </a:r>
          </a:p>
          <a:p>
            <a:pPr marL="685800" lvl="1" indent="-228600" defTabSz="914400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Relative movement between satellites</a:t>
            </a:r>
          </a:p>
          <a:p>
            <a:pPr marL="685800" lvl="1" indent="-228600" defTabSz="914400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Frequent ISL failure &amp; recovery</a:t>
            </a:r>
          </a:p>
          <a:p>
            <a:pPr marL="1143000" lvl="2" indent="-228600" defTabSz="914400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Regular: satellite move into / out of polar region</a:t>
            </a:r>
          </a:p>
          <a:p>
            <a:pPr marL="1143000" lvl="2" indent="-228600" defTabSz="914400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Irregular: ISL breakdowns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04F427-95E1-4276-BCD2-E854A7D20D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44" y="4214553"/>
            <a:ext cx="379521" cy="3795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762CFE-5189-4925-9CE0-0AA446180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7C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44" y="5134501"/>
            <a:ext cx="379521" cy="3795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7B04BF-CDD9-466F-90D8-2F565D9EF3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43" y="6054449"/>
            <a:ext cx="379521" cy="3795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266516-C0ED-4B21-B6B0-6A331277E0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95" y="4024792"/>
            <a:ext cx="379521" cy="3795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A5EFCB-9D12-4C06-8D09-2FF30AFBA4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95" y="4944740"/>
            <a:ext cx="379521" cy="3795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6284F21-5913-41F4-B8BD-ECFE785640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94" y="5864688"/>
            <a:ext cx="379521" cy="37952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7B0E785-218D-45D9-92DC-83B0A6621C7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476656" y="4404313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58B6A89-12AA-451B-BD43-81FBEB3A357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7476655" y="5324261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B8EFC77-67BC-4D83-9CF9-C84D96151A53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7666416" y="4214553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D83F170-BE93-4C7E-990F-202405E26A96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7666416" y="5134501"/>
            <a:ext cx="589628" cy="1897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A2D9D78-B6F0-4F84-AEA9-F16D0E10E8F5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7666415" y="6054449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ABBBD81-4AD1-4B93-AD28-A62BD8732EF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445805" y="4594074"/>
            <a:ext cx="0" cy="54042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D143194-895F-4798-A844-6307559C043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8445804" y="5514022"/>
            <a:ext cx="1" cy="54042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A32E7804-BBF9-4CD2-9C38-AA1B5FA06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191" y="4024791"/>
            <a:ext cx="379521" cy="37952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19277F5-C4AE-465F-811A-57B2819468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191" y="4944739"/>
            <a:ext cx="379521" cy="37952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87E7AB3-FCB8-4A00-96AA-8A7EAECC21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190" y="5864687"/>
            <a:ext cx="379521" cy="379521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540A4AD-3BA5-416A-B3F8-548014332E1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9414952" y="4404312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B26DCCB-25FA-4379-B42C-ED03716C08C6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9414951" y="5324260"/>
            <a:ext cx="1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7A9C9EF-6896-4EA8-9D8A-E4912B3D1B0C}"/>
              </a:ext>
            </a:extLst>
          </p:cNvPr>
          <p:cNvCxnSpPr>
            <a:stCxn id="7" idx="3"/>
            <a:endCxn id="20" idx="1"/>
          </p:cNvCxnSpPr>
          <p:nvPr/>
        </p:nvCxnSpPr>
        <p:spPr>
          <a:xfrm flipV="1">
            <a:off x="8635565" y="4214552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1795E9C-283B-422E-8767-ECB75147E66A}"/>
              </a:ext>
            </a:extLst>
          </p:cNvPr>
          <p:cNvCxnSpPr>
            <a:stCxn id="8" idx="3"/>
            <a:endCxn id="21" idx="1"/>
          </p:cNvCxnSpPr>
          <p:nvPr/>
        </p:nvCxnSpPr>
        <p:spPr>
          <a:xfrm flipV="1">
            <a:off x="8635565" y="5134500"/>
            <a:ext cx="589626" cy="18976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0209C90-9476-4B33-BACB-A22E85F43739}"/>
              </a:ext>
            </a:extLst>
          </p:cNvPr>
          <p:cNvCxnSpPr>
            <a:stCxn id="9" idx="3"/>
            <a:endCxn id="22" idx="1"/>
          </p:cNvCxnSpPr>
          <p:nvPr/>
        </p:nvCxnSpPr>
        <p:spPr>
          <a:xfrm flipV="1">
            <a:off x="8635564" y="6054448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918BD96-E0FC-4294-943D-E2F18D9F861D}"/>
              </a:ext>
            </a:extLst>
          </p:cNvPr>
          <p:cNvCxnSpPr>
            <a:cxnSpLocks/>
          </p:cNvCxnSpPr>
          <p:nvPr/>
        </p:nvCxnSpPr>
        <p:spPr>
          <a:xfrm>
            <a:off x="9756649" y="4740852"/>
            <a:ext cx="62044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492E223-1F93-4D14-ACDD-49286078AA99}"/>
              </a:ext>
            </a:extLst>
          </p:cNvPr>
          <p:cNvSpPr txBox="1"/>
          <p:nvPr/>
        </p:nvSpPr>
        <p:spPr>
          <a:xfrm>
            <a:off x="10384198" y="455109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ISL</a:t>
            </a:r>
            <a:endParaRPr lang="zh-CN" altLang="en-US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C6D6F84C-209B-4791-9439-B936A36C94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463" y="5692299"/>
            <a:ext cx="379521" cy="379521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D776B7A7-FDFB-4E4C-BE11-121262383A03}"/>
              </a:ext>
            </a:extLst>
          </p:cNvPr>
          <p:cNvSpPr txBox="1"/>
          <p:nvPr/>
        </p:nvSpPr>
        <p:spPr>
          <a:xfrm>
            <a:off x="10377096" y="5672944"/>
            <a:ext cx="125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Neighbor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2ED479-A0BB-409A-B266-9578B9B32109}"/>
              </a:ext>
            </a:extLst>
          </p:cNvPr>
          <p:cNvSpPr txBox="1"/>
          <p:nvPr/>
        </p:nvSpPr>
        <p:spPr>
          <a:xfrm>
            <a:off x="679885" y="3045105"/>
            <a:ext cx="1083223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0000"/>
                </a:solidFill>
                <a:effectLst/>
                <a:latin typeface="NimbusRomNo9L-Regu"/>
              </a:rPr>
              <a:t>To unleash the potential of large-scale LEO constellation,</a:t>
            </a:r>
          </a:p>
          <a:p>
            <a:pPr algn="ctr"/>
            <a:r>
              <a:rPr lang="en-US" altLang="zh-CN" sz="3600" b="1" dirty="0">
                <a:solidFill>
                  <a:srgbClr val="000000"/>
                </a:solidFill>
                <a:effectLst/>
                <a:latin typeface="NimbusRomNo9L-Regu"/>
              </a:rPr>
              <a:t> efficient routing and forwarding is necessary</a:t>
            </a:r>
            <a:endParaRPr lang="zh-CN" altLang="en-US" sz="3600" b="1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C34C946D-7352-430F-BB00-D06D15098C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7C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463" y="5050593"/>
            <a:ext cx="379521" cy="379521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4CCBAF54-DD2C-451F-902E-5AE69616D2EA}"/>
              </a:ext>
            </a:extLst>
          </p:cNvPr>
          <p:cNvSpPr txBox="1"/>
          <p:nvPr/>
        </p:nvSpPr>
        <p:spPr>
          <a:xfrm>
            <a:off x="10384198" y="4927351"/>
            <a:ext cx="138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Satellite we focus 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6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D91F8-96D8-4EE2-9156-35D0A6A1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&amp;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ACD73-9D62-44BF-B166-07306ECC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Previous link-state routing protocols in satellite networks </a:t>
            </a:r>
          </a:p>
          <a:p>
            <a:pPr lvl="1"/>
            <a:r>
              <a:rPr lang="en-US" altLang="zh-CN" dirty="0"/>
              <a:t>Mainly based on OSPF</a:t>
            </a:r>
          </a:p>
          <a:p>
            <a:pPr lvl="1"/>
            <a:r>
              <a:rPr lang="en-US" altLang="zh-CN" dirty="0"/>
              <a:t>What to disseminate: </a:t>
            </a:r>
            <a:r>
              <a:rPr lang="en-US" altLang="zh-CN" i="1" dirty="0">
                <a:solidFill>
                  <a:srgbClr val="FF0000"/>
                </a:solidFill>
              </a:rPr>
              <a:t>coarse-grained</a:t>
            </a:r>
            <a:r>
              <a:rPr lang="en-US" altLang="zh-CN" dirty="0"/>
              <a:t> link-states (connectivity of an ISL)</a:t>
            </a:r>
          </a:p>
          <a:p>
            <a:pPr lvl="1"/>
            <a:r>
              <a:rPr lang="en-US" altLang="zh-CN" dirty="0"/>
              <a:t>How to disseminate: </a:t>
            </a:r>
            <a:r>
              <a:rPr lang="en-US" altLang="zh-CN" i="1" dirty="0">
                <a:solidFill>
                  <a:srgbClr val="FF0000"/>
                </a:solidFill>
              </a:rPr>
              <a:t>flood globally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CN" dirty="0"/>
              <a:t>Ignore topology features of satellite networks</a:t>
            </a:r>
          </a:p>
          <a:p>
            <a:r>
              <a:rPr lang="en-US" altLang="zh-CN" dirty="0"/>
              <a:t>Topology feature: </a:t>
            </a:r>
            <a:r>
              <a:rPr lang="en-US" altLang="zh-CN" b="1" dirty="0"/>
              <a:t>deterministic neighbor relationship</a:t>
            </a:r>
          </a:p>
          <a:p>
            <a:pPr lvl="1"/>
            <a:r>
              <a:rPr lang="en-US" altLang="zh-CN" dirty="0"/>
              <a:t>Provides </a:t>
            </a:r>
            <a:r>
              <a:rPr lang="en-US" altLang="zh-CN" i="1" dirty="0">
                <a:solidFill>
                  <a:srgbClr val="FF0000"/>
                </a:solidFill>
              </a:rPr>
              <a:t>prior information</a:t>
            </a:r>
            <a:r>
              <a:rPr lang="en-US" altLang="zh-CN" dirty="0"/>
              <a:t> about the topology</a:t>
            </a:r>
          </a:p>
          <a:p>
            <a:pPr lvl="1"/>
            <a:r>
              <a:rPr lang="en-US" altLang="zh-CN" dirty="0"/>
              <a:t>Real-time connectivity of distant ISLs may not be that crucial</a:t>
            </a:r>
          </a:p>
          <a:p>
            <a:pPr lvl="1"/>
            <a:r>
              <a:rPr lang="en-US" altLang="zh-CN" dirty="0"/>
              <a:t>A new opportunity to advertise </a:t>
            </a:r>
            <a:r>
              <a:rPr lang="en-US" altLang="zh-CN" i="1" dirty="0">
                <a:solidFill>
                  <a:srgbClr val="FF0000"/>
                </a:solidFill>
              </a:rPr>
              <a:t>localized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fine-grained</a:t>
            </a:r>
            <a:r>
              <a:rPr lang="en-US" altLang="zh-CN" dirty="0"/>
              <a:t> link-states </a:t>
            </a:r>
          </a:p>
          <a:p>
            <a:pPr lvl="2"/>
            <a:r>
              <a:rPr lang="en-US" altLang="zh-CN" dirty="0"/>
              <a:t>Link connectivity &amp; load</a:t>
            </a:r>
          </a:p>
          <a:p>
            <a:pPr lvl="2"/>
            <a:r>
              <a:rPr lang="en-US" altLang="zh-CN" dirty="0"/>
              <a:t>Can achieve less control overhead and better delivery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FE1020-C350-4B3D-9EE1-E801D6D4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5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82A6-60FC-4D8A-965E-9DD4B3E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C673-4874-4110-94BE-0CE73B7D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3"/>
                </a:solidFill>
              </a:rPr>
              <a:t>Background &amp; motivation</a:t>
            </a:r>
            <a:endParaRPr lang="en-US" altLang="zh-CN" dirty="0"/>
          </a:p>
          <a:p>
            <a:r>
              <a:rPr lang="en-US" altLang="zh-CN" dirty="0"/>
              <a:t>Design considerations of link-state routing</a:t>
            </a:r>
          </a:p>
          <a:p>
            <a:pPr lvl="1"/>
            <a:r>
              <a:rPr lang="en-US" altLang="zh-CN" dirty="0"/>
              <a:t>Link-state update mechanism</a:t>
            </a:r>
          </a:p>
          <a:p>
            <a:pPr lvl="2"/>
            <a:r>
              <a:rPr lang="en-US" altLang="zh-CN" dirty="0"/>
              <a:t>Semantics of link-states</a:t>
            </a:r>
          </a:p>
          <a:p>
            <a:pPr lvl="2"/>
            <a:r>
              <a:rPr lang="en-US" altLang="zh-CN" dirty="0"/>
              <a:t>Method of link-state dissemination</a:t>
            </a:r>
          </a:p>
          <a:p>
            <a:pPr lvl="2"/>
            <a:r>
              <a:rPr lang="en-US" altLang="zh-CN" dirty="0"/>
              <a:t>Trigger of link-state update</a:t>
            </a:r>
          </a:p>
          <a:p>
            <a:pPr lvl="1"/>
            <a:r>
              <a:rPr lang="en-US" altLang="zh-CN" dirty="0"/>
              <a:t>Routing calculation mechanism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Design of our LoFi</a:t>
            </a:r>
          </a:p>
          <a:p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Performance evaluation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70CEE-0466-4F4A-B32E-260E71A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41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8696570" cy="89719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Design considerations of link-state routing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75C7D-87DC-4AF5-A3AC-9867CA995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688366"/>
            <a:ext cx="11241156" cy="4208581"/>
          </a:xfrm>
        </p:spPr>
        <p:txBody>
          <a:bodyPr/>
          <a:lstStyle/>
          <a:p>
            <a:r>
              <a:rPr lang="en-US" altLang="zh-CN" dirty="0"/>
              <a:t>Link-state(LS) update mechanism: what/how/when to disseminate</a:t>
            </a:r>
          </a:p>
          <a:p>
            <a:pPr lvl="1"/>
            <a:r>
              <a:rPr lang="en-US" altLang="zh-CN" dirty="0"/>
              <a:t>Semantics of LS</a:t>
            </a:r>
          </a:p>
          <a:p>
            <a:pPr lvl="2"/>
            <a:r>
              <a:rPr lang="en-US" altLang="zh-CN" dirty="0"/>
              <a:t>A metric (bandwidth / delay / a predefined cost / …)</a:t>
            </a:r>
          </a:p>
          <a:p>
            <a:pPr lvl="2"/>
            <a:r>
              <a:rPr lang="en-US" altLang="zh-CN" dirty="0"/>
              <a:t>An attribute (link type, e.g., p2p link, transit link…)</a:t>
            </a:r>
          </a:p>
          <a:p>
            <a:pPr lvl="1"/>
            <a:r>
              <a:rPr lang="en-US" altLang="zh-CN" dirty="0">
                <a:solidFill>
                  <a:schemeClr val="accent3"/>
                </a:solidFill>
              </a:rPr>
              <a:t>Method of LS dissemination: a common way is flooding</a:t>
            </a:r>
          </a:p>
          <a:p>
            <a:pPr lvl="2"/>
            <a:r>
              <a:rPr lang="en-US" altLang="zh-CN" dirty="0">
                <a:solidFill>
                  <a:schemeClr val="accent3"/>
                </a:solidFill>
              </a:rPr>
              <a:t>Normal flooding</a:t>
            </a:r>
          </a:p>
          <a:p>
            <a:pPr lvl="2"/>
            <a:r>
              <a:rPr lang="en-US" altLang="zh-CN" dirty="0">
                <a:solidFill>
                  <a:schemeClr val="accent3"/>
                </a:solidFill>
              </a:rPr>
              <a:t>Lightweight flooding</a:t>
            </a:r>
          </a:p>
          <a:p>
            <a:pPr lvl="1"/>
            <a:r>
              <a:rPr lang="en-US" altLang="zh-CN" dirty="0">
                <a:solidFill>
                  <a:schemeClr val="accent3"/>
                </a:solidFill>
              </a:rPr>
              <a:t>Trigger of LS update</a:t>
            </a:r>
          </a:p>
          <a:p>
            <a:r>
              <a:rPr lang="en-US" altLang="zh-CN" dirty="0"/>
              <a:t>Routing calculation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4CE52F0-D60E-47DD-8501-DFF004EE6920}"/>
              </a:ext>
            </a:extLst>
          </p:cNvPr>
          <p:cNvGrpSpPr/>
          <p:nvPr/>
        </p:nvGrpSpPr>
        <p:grpSpPr>
          <a:xfrm>
            <a:off x="74645" y="1047235"/>
            <a:ext cx="11999168" cy="539676"/>
            <a:chOff x="1073019" y="3267920"/>
            <a:chExt cx="10560699" cy="53967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C919748-435C-4295-9B3D-57135BA22A2B}"/>
                </a:ext>
              </a:extLst>
            </p:cNvPr>
            <p:cNvSpPr txBox="1"/>
            <p:nvPr/>
          </p:nvSpPr>
          <p:spPr>
            <a:xfrm>
              <a:off x="1073019" y="3284376"/>
              <a:ext cx="3522970" cy="523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Link-state routing protocol</a:t>
              </a:r>
              <a:endParaRPr lang="zh-CN" altLang="en-US" sz="28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88398A2-7E33-4DDB-9062-4D6C882924BD}"/>
                </a:ext>
              </a:extLst>
            </p:cNvPr>
            <p:cNvSpPr txBox="1"/>
            <p:nvPr/>
          </p:nvSpPr>
          <p:spPr>
            <a:xfrm>
              <a:off x="5464848" y="3284376"/>
              <a:ext cx="2391890" cy="5232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Link-state update</a:t>
              </a:r>
              <a:endParaRPr lang="zh-CN" altLang="en-US" sz="28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C9CA4C1-6912-498F-97D1-E4F3C5EA916C}"/>
                </a:ext>
              </a:extLst>
            </p:cNvPr>
            <p:cNvSpPr txBox="1"/>
            <p:nvPr/>
          </p:nvSpPr>
          <p:spPr>
            <a:xfrm>
              <a:off x="8610600" y="3284376"/>
              <a:ext cx="3023118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Routing calculation</a:t>
              </a:r>
              <a:endParaRPr lang="zh-CN" altLang="en-US" sz="2800" dirty="0"/>
            </a:p>
          </p:txBody>
        </p:sp>
        <p:sp>
          <p:nvSpPr>
            <p:cNvPr id="8" name="等号 7">
              <a:extLst>
                <a:ext uri="{FF2B5EF4-FFF2-40B4-BE49-F238E27FC236}">
                  <a16:creationId xmlns:a16="http://schemas.microsoft.com/office/drawing/2014/main" id="{E9A8DEDA-8FF2-4635-946F-D34DA6D0F61F}"/>
                </a:ext>
              </a:extLst>
            </p:cNvPr>
            <p:cNvSpPr/>
            <p:nvPr/>
          </p:nvSpPr>
          <p:spPr>
            <a:xfrm>
              <a:off x="4750500" y="3365211"/>
              <a:ext cx="559836" cy="400863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加号 8">
              <a:extLst>
                <a:ext uri="{FF2B5EF4-FFF2-40B4-BE49-F238E27FC236}">
                  <a16:creationId xmlns:a16="http://schemas.microsoft.com/office/drawing/2014/main" id="{D7BF77E8-EF5D-4838-9200-F29740D447F3}"/>
                </a:ext>
              </a:extLst>
            </p:cNvPr>
            <p:cNvSpPr/>
            <p:nvPr/>
          </p:nvSpPr>
          <p:spPr>
            <a:xfrm>
              <a:off x="7953970" y="3267920"/>
              <a:ext cx="559397" cy="52322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987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8696570" cy="89719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Design considerations of link-state routing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75C7D-87DC-4AF5-A3AC-9867CA995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688366"/>
            <a:ext cx="11241156" cy="4208581"/>
          </a:xfrm>
        </p:spPr>
        <p:txBody>
          <a:bodyPr/>
          <a:lstStyle/>
          <a:p>
            <a:r>
              <a:rPr lang="en-US" altLang="zh-CN" dirty="0"/>
              <a:t>Link-state(LS) update mechanism: what/how/when to disseminate</a:t>
            </a:r>
          </a:p>
          <a:p>
            <a:pPr lvl="1"/>
            <a:r>
              <a:rPr lang="en-US" altLang="zh-CN" dirty="0">
                <a:solidFill>
                  <a:schemeClr val="accent3"/>
                </a:solidFill>
              </a:rPr>
              <a:t>Semantics of LS</a:t>
            </a:r>
          </a:p>
          <a:p>
            <a:pPr lvl="1"/>
            <a:r>
              <a:rPr lang="en-US" altLang="zh-CN" dirty="0"/>
              <a:t>Method of LS dissemination: a common way is flooding</a:t>
            </a:r>
          </a:p>
          <a:p>
            <a:pPr lvl="2"/>
            <a:r>
              <a:rPr lang="en-US" altLang="zh-CN" dirty="0"/>
              <a:t>Normal flooding</a:t>
            </a:r>
          </a:p>
          <a:p>
            <a:pPr lvl="2"/>
            <a:r>
              <a:rPr lang="en-US" altLang="zh-CN" dirty="0">
                <a:solidFill>
                  <a:schemeClr val="accent3"/>
                </a:solidFill>
              </a:rPr>
              <a:t>Lightweight flooding</a:t>
            </a:r>
          </a:p>
          <a:p>
            <a:pPr lvl="1"/>
            <a:r>
              <a:rPr lang="en-US" altLang="zh-CN" dirty="0">
                <a:solidFill>
                  <a:schemeClr val="accent3"/>
                </a:solidFill>
              </a:rPr>
              <a:t>Trigger of LS update</a:t>
            </a:r>
          </a:p>
          <a:p>
            <a:r>
              <a:rPr lang="en-US" altLang="zh-CN" dirty="0"/>
              <a:t>Routing calculation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4CE52F0-D60E-47DD-8501-DFF004EE6920}"/>
              </a:ext>
            </a:extLst>
          </p:cNvPr>
          <p:cNvGrpSpPr/>
          <p:nvPr/>
        </p:nvGrpSpPr>
        <p:grpSpPr>
          <a:xfrm>
            <a:off x="74645" y="1047235"/>
            <a:ext cx="11999168" cy="539676"/>
            <a:chOff x="1073019" y="3267920"/>
            <a:chExt cx="10560699" cy="53967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C919748-435C-4295-9B3D-57135BA22A2B}"/>
                </a:ext>
              </a:extLst>
            </p:cNvPr>
            <p:cNvSpPr txBox="1"/>
            <p:nvPr/>
          </p:nvSpPr>
          <p:spPr>
            <a:xfrm>
              <a:off x="1073019" y="3284376"/>
              <a:ext cx="3522970" cy="523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Link-state routing protocol</a:t>
              </a:r>
              <a:endParaRPr lang="zh-CN" altLang="en-US" sz="28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88398A2-7E33-4DDB-9062-4D6C882924BD}"/>
                </a:ext>
              </a:extLst>
            </p:cNvPr>
            <p:cNvSpPr txBox="1"/>
            <p:nvPr/>
          </p:nvSpPr>
          <p:spPr>
            <a:xfrm>
              <a:off x="5464848" y="3284376"/>
              <a:ext cx="2391890" cy="5232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Link-state update</a:t>
              </a:r>
              <a:endParaRPr lang="zh-CN" altLang="en-US" sz="28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C9CA4C1-6912-498F-97D1-E4F3C5EA916C}"/>
                </a:ext>
              </a:extLst>
            </p:cNvPr>
            <p:cNvSpPr txBox="1"/>
            <p:nvPr/>
          </p:nvSpPr>
          <p:spPr>
            <a:xfrm>
              <a:off x="8610600" y="3284376"/>
              <a:ext cx="3023118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Routing calculation</a:t>
              </a:r>
              <a:endParaRPr lang="zh-CN" altLang="en-US" sz="2800" dirty="0"/>
            </a:p>
          </p:txBody>
        </p:sp>
        <p:sp>
          <p:nvSpPr>
            <p:cNvPr id="8" name="等号 7">
              <a:extLst>
                <a:ext uri="{FF2B5EF4-FFF2-40B4-BE49-F238E27FC236}">
                  <a16:creationId xmlns:a16="http://schemas.microsoft.com/office/drawing/2014/main" id="{E9A8DEDA-8FF2-4635-946F-D34DA6D0F61F}"/>
                </a:ext>
              </a:extLst>
            </p:cNvPr>
            <p:cNvSpPr/>
            <p:nvPr/>
          </p:nvSpPr>
          <p:spPr>
            <a:xfrm>
              <a:off x="4750500" y="3365211"/>
              <a:ext cx="559836" cy="400863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加号 8">
              <a:extLst>
                <a:ext uri="{FF2B5EF4-FFF2-40B4-BE49-F238E27FC236}">
                  <a16:creationId xmlns:a16="http://schemas.microsoft.com/office/drawing/2014/main" id="{D7BF77E8-EF5D-4838-9200-F29740D447F3}"/>
                </a:ext>
              </a:extLst>
            </p:cNvPr>
            <p:cNvSpPr/>
            <p:nvPr/>
          </p:nvSpPr>
          <p:spPr>
            <a:xfrm>
              <a:off x="7953970" y="3267920"/>
              <a:ext cx="559397" cy="52322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913E1FB2-6BBD-4FF8-90B4-9BCFA2187C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66" y="3505319"/>
            <a:ext cx="379521" cy="3795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B1A581F-2DC1-4A46-BE2B-94DEFACF7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65" y="4425267"/>
            <a:ext cx="379521" cy="3795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E5262DC-0663-4A01-8718-2191B7C189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64" y="5345215"/>
            <a:ext cx="379521" cy="3795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16F0E6D-92F7-4DFA-9393-694A96742D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57" y="3315558"/>
            <a:ext cx="379521" cy="37952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FDB60A9-F615-4662-B19B-D9D655275F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56" y="4235506"/>
            <a:ext cx="379521" cy="37952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5683960-C284-4856-A213-040C4F857E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55" y="5155454"/>
            <a:ext cx="379521" cy="379521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B383580-7871-45D7-89C7-345453C8BB83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4839517" y="3695079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199E0ED-5CBB-480C-8793-5A94CB80FAAC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4839516" y="4615027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73DCEF2-0F16-42A2-BABE-C5B5FA83A6DA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5029278" y="3505319"/>
            <a:ext cx="118678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EABC7F6-6BA9-44D2-AF26-0B8B0635312A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5029277" y="4425267"/>
            <a:ext cx="1186788" cy="18976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59C51A1-0AA7-4886-91E7-C74E94E987D1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>
            <a:off x="5029276" y="5345215"/>
            <a:ext cx="118678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67F9B61-6DE2-4F89-86CD-2582C07454C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6405826" y="3884840"/>
            <a:ext cx="1" cy="540427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76614BD-942C-4BD7-B70C-455CC49177F6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6405825" y="4804788"/>
            <a:ext cx="1" cy="540427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D793D177-32F4-4B95-940C-91DCE96869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72" y="3315558"/>
            <a:ext cx="379521" cy="37952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E27B034-F225-4C77-80C6-8A08BBA25D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71" y="4235506"/>
            <a:ext cx="379521" cy="37952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CD35F1C-AC07-40EA-8B51-8AE2D3662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70" y="5155454"/>
            <a:ext cx="379521" cy="379521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BEBE12B-1A15-41F8-A7DA-F132EC4B7A66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7972132" y="3695079"/>
            <a:ext cx="1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7699CBC-BA3A-4D4A-879A-5D497698D155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7972131" y="4615027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079893A-2247-4C4C-9D38-410A40BA1D15}"/>
              </a:ext>
            </a:extLst>
          </p:cNvPr>
          <p:cNvCxnSpPr>
            <a:stCxn id="11" idx="3"/>
            <a:endCxn id="24" idx="1"/>
          </p:cNvCxnSpPr>
          <p:nvPr/>
        </p:nvCxnSpPr>
        <p:spPr>
          <a:xfrm flipV="1">
            <a:off x="6595587" y="3505319"/>
            <a:ext cx="1186785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45E638C-A325-421A-8B38-76A4E792E4CE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 flipV="1">
            <a:off x="6595586" y="4425267"/>
            <a:ext cx="1186785" cy="18976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3EA05B9-04DC-44C7-915B-AD3732C1DC51}"/>
              </a:ext>
            </a:extLst>
          </p:cNvPr>
          <p:cNvCxnSpPr>
            <a:stCxn id="13" idx="3"/>
            <a:endCxn id="26" idx="1"/>
          </p:cNvCxnSpPr>
          <p:nvPr/>
        </p:nvCxnSpPr>
        <p:spPr>
          <a:xfrm flipV="1">
            <a:off x="6595585" y="5345215"/>
            <a:ext cx="1186785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015170F-FFD4-4DFC-92F2-C1DB50521AE2}"/>
              </a:ext>
            </a:extLst>
          </p:cNvPr>
          <p:cNvGrpSpPr/>
          <p:nvPr/>
        </p:nvGrpSpPr>
        <p:grpSpPr>
          <a:xfrm>
            <a:off x="4237705" y="3978271"/>
            <a:ext cx="1346777" cy="501806"/>
            <a:chOff x="4237705" y="3978271"/>
            <a:chExt cx="1346777" cy="501806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90204D7-4164-4606-ACAA-E6BEEB536451}"/>
                </a:ext>
              </a:extLst>
            </p:cNvPr>
            <p:cNvSpPr txBox="1"/>
            <p:nvPr/>
          </p:nvSpPr>
          <p:spPr>
            <a:xfrm>
              <a:off x="4237705" y="3978271"/>
              <a:ext cx="1346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LSU, TTL=1</a:t>
              </a:r>
              <a:endParaRPr lang="zh-CN" altLang="en-US" dirty="0"/>
            </a:p>
          </p:txBody>
        </p:sp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FB57C0C5-447F-487D-8ECB-380032BBBAC4}"/>
                </a:ext>
              </a:extLst>
            </p:cNvPr>
            <p:cNvSpPr/>
            <p:nvPr/>
          </p:nvSpPr>
          <p:spPr>
            <a:xfrm>
              <a:off x="4733707" y="4299413"/>
              <a:ext cx="180000" cy="1806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63B982C-E831-4E78-8CA0-DBFC06DE8367}"/>
              </a:ext>
            </a:extLst>
          </p:cNvPr>
          <p:cNvGrpSpPr/>
          <p:nvPr/>
        </p:nvGrpSpPr>
        <p:grpSpPr>
          <a:xfrm>
            <a:off x="2178691" y="5284072"/>
            <a:ext cx="1346777" cy="501806"/>
            <a:chOff x="4237705" y="3978271"/>
            <a:chExt cx="1346777" cy="501806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B2C2766-9B96-47F9-A821-7D241322F502}"/>
                </a:ext>
              </a:extLst>
            </p:cNvPr>
            <p:cNvSpPr txBox="1"/>
            <p:nvPr/>
          </p:nvSpPr>
          <p:spPr>
            <a:xfrm>
              <a:off x="4237705" y="3978271"/>
              <a:ext cx="1346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LSU, TTL=1</a:t>
              </a:r>
              <a:endParaRPr lang="zh-CN" altLang="en-US" dirty="0"/>
            </a:p>
          </p:txBody>
        </p:sp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84EDC27F-F306-48FA-AF7E-FD346F73D831}"/>
                </a:ext>
              </a:extLst>
            </p:cNvPr>
            <p:cNvSpPr/>
            <p:nvPr/>
          </p:nvSpPr>
          <p:spPr>
            <a:xfrm>
              <a:off x="4733707" y="4299413"/>
              <a:ext cx="180000" cy="180664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1895834-E46A-400C-BDCD-E520C42AF4B9}"/>
              </a:ext>
            </a:extLst>
          </p:cNvPr>
          <p:cNvGrpSpPr/>
          <p:nvPr/>
        </p:nvGrpSpPr>
        <p:grpSpPr>
          <a:xfrm>
            <a:off x="2331091" y="5436472"/>
            <a:ext cx="1346777" cy="501806"/>
            <a:chOff x="4237705" y="3978271"/>
            <a:chExt cx="1346777" cy="501806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C0EBDBA-A923-4E9D-B09D-D72B67E4BA82}"/>
                </a:ext>
              </a:extLst>
            </p:cNvPr>
            <p:cNvSpPr txBox="1"/>
            <p:nvPr/>
          </p:nvSpPr>
          <p:spPr>
            <a:xfrm>
              <a:off x="4237705" y="3978271"/>
              <a:ext cx="1346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LSU, TTL=1</a:t>
              </a:r>
              <a:endParaRPr lang="zh-CN" altLang="en-US" dirty="0"/>
            </a:p>
          </p:txBody>
        </p:sp>
        <p:sp>
          <p:nvSpPr>
            <p:cNvPr id="43" name="流程图: 接点 42">
              <a:extLst>
                <a:ext uri="{FF2B5EF4-FFF2-40B4-BE49-F238E27FC236}">
                  <a16:creationId xmlns:a16="http://schemas.microsoft.com/office/drawing/2014/main" id="{E6AD2A7C-48C2-48B9-BBCB-74C18F6F20C0}"/>
                </a:ext>
              </a:extLst>
            </p:cNvPr>
            <p:cNvSpPr/>
            <p:nvPr/>
          </p:nvSpPr>
          <p:spPr>
            <a:xfrm>
              <a:off x="4733707" y="4299413"/>
              <a:ext cx="180000" cy="180664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BE9A37C-DF00-403F-A3B9-ECE0FAC79DC9}"/>
              </a:ext>
            </a:extLst>
          </p:cNvPr>
          <p:cNvGrpSpPr/>
          <p:nvPr/>
        </p:nvGrpSpPr>
        <p:grpSpPr>
          <a:xfrm>
            <a:off x="2483491" y="5588872"/>
            <a:ext cx="1346777" cy="501806"/>
            <a:chOff x="4237705" y="3978271"/>
            <a:chExt cx="1346777" cy="501806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F8864AD-CBC5-4CEF-966A-5560DE848623}"/>
                </a:ext>
              </a:extLst>
            </p:cNvPr>
            <p:cNvSpPr txBox="1"/>
            <p:nvPr/>
          </p:nvSpPr>
          <p:spPr>
            <a:xfrm>
              <a:off x="4237705" y="3978271"/>
              <a:ext cx="1346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LSU, TTL=1</a:t>
              </a:r>
              <a:endParaRPr lang="zh-CN" altLang="en-US" dirty="0"/>
            </a:p>
          </p:txBody>
        </p:sp>
        <p:sp>
          <p:nvSpPr>
            <p:cNvPr id="46" name="流程图: 接点 45">
              <a:extLst>
                <a:ext uri="{FF2B5EF4-FFF2-40B4-BE49-F238E27FC236}">
                  <a16:creationId xmlns:a16="http://schemas.microsoft.com/office/drawing/2014/main" id="{E2D4CE02-76BF-4EF2-8929-A098D334A4B7}"/>
                </a:ext>
              </a:extLst>
            </p:cNvPr>
            <p:cNvSpPr/>
            <p:nvPr/>
          </p:nvSpPr>
          <p:spPr>
            <a:xfrm>
              <a:off x="4733707" y="4299413"/>
              <a:ext cx="180000" cy="180664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5032819-C35F-4A58-B884-63F0115B7633}"/>
                  </a:ext>
                </a:extLst>
              </p:cNvPr>
              <p:cNvSpPr txBox="1"/>
              <p:nvPr/>
            </p:nvSpPr>
            <p:spPr>
              <a:xfrm>
                <a:off x="8647923" y="3751829"/>
                <a:ext cx="2791403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For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constellation,</a:t>
                </a:r>
              </a:p>
              <a:p>
                <a:r>
                  <a:rPr lang="en-US" altLang="zh-CN" dirty="0"/>
                  <a:t>size of an LSU packet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dirty="0"/>
                  <a:t>overhead of a flooding procedure is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𝑀𝑁𝑐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5032819-C35F-4A58-B884-63F0115B7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923" y="3751829"/>
                <a:ext cx="2791403" cy="1200329"/>
              </a:xfrm>
              <a:prstGeom prst="rect">
                <a:avLst/>
              </a:prstGeom>
              <a:blipFill>
                <a:blip r:embed="rId4"/>
                <a:stretch>
                  <a:fillRect l="-1965" t="-253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39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33333E-6 L 0.12474 0.0384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7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2 -0.15209 L 0.29362 -0.2847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4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12 -0.17431 L 0.41511 -0.2118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3" y="-187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62 -0.19653 L 0.26654 -0.058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1" animBg="1"/>
      <p:bldP spid="48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8696570" cy="89719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Design considerations of link-state routing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75C7D-87DC-4AF5-A3AC-9867CA995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688366"/>
            <a:ext cx="11241156" cy="4208581"/>
          </a:xfrm>
        </p:spPr>
        <p:txBody>
          <a:bodyPr/>
          <a:lstStyle/>
          <a:p>
            <a:r>
              <a:rPr lang="en-US" altLang="zh-CN" dirty="0"/>
              <a:t>Link-state update mechanism: what/how/when to disseminate</a:t>
            </a:r>
          </a:p>
          <a:p>
            <a:pPr lvl="1"/>
            <a:r>
              <a:rPr lang="en-US" altLang="zh-CN" dirty="0">
                <a:solidFill>
                  <a:schemeClr val="accent3"/>
                </a:solidFill>
              </a:rPr>
              <a:t>Semantics of LS</a:t>
            </a:r>
          </a:p>
          <a:p>
            <a:pPr lvl="1"/>
            <a:r>
              <a:rPr lang="en-US" altLang="zh-CN" dirty="0"/>
              <a:t>Method of LS dissemination: a common way is flooding</a:t>
            </a:r>
          </a:p>
          <a:p>
            <a:pPr lvl="2"/>
            <a:r>
              <a:rPr lang="en-US" altLang="zh-CN" dirty="0">
                <a:solidFill>
                  <a:schemeClr val="accent3"/>
                </a:solidFill>
              </a:rPr>
              <a:t>Normal flooding</a:t>
            </a:r>
          </a:p>
          <a:p>
            <a:pPr lvl="2"/>
            <a:r>
              <a:rPr lang="en-US" altLang="zh-CN" dirty="0"/>
              <a:t>Lightweight flooding</a:t>
            </a:r>
          </a:p>
          <a:p>
            <a:pPr lvl="1"/>
            <a:r>
              <a:rPr lang="en-US" altLang="zh-CN" dirty="0">
                <a:solidFill>
                  <a:schemeClr val="accent3"/>
                </a:solidFill>
              </a:rPr>
              <a:t>Trigger of LS update</a:t>
            </a:r>
          </a:p>
          <a:p>
            <a:r>
              <a:rPr lang="en-US" altLang="zh-CN" dirty="0"/>
              <a:t>Routing calculation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CDBCB644-25BB-4B48-94A5-D7DC531410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07" y="3341880"/>
            <a:ext cx="379521" cy="37952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76361615-4BC1-41EE-A3E7-622E9C67ED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07" y="4261828"/>
            <a:ext cx="379521" cy="37952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279CCDC-BB91-475B-9F55-515B100199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06" y="5181776"/>
            <a:ext cx="379521" cy="379521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9987B441-373B-463B-8412-7311707E17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05" y="6101724"/>
            <a:ext cx="379521" cy="379521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088E3F15-7005-4D12-AEAA-6102458A0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58" y="3152119"/>
            <a:ext cx="379521" cy="379521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5CEB73D8-3AE7-42F4-BD02-23D13651AD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58" y="4072067"/>
            <a:ext cx="379521" cy="379521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588BFCFF-0549-4D17-BC7D-AAA7040256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57" y="4992015"/>
            <a:ext cx="379521" cy="379521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B24A9F91-003C-45B9-9983-71CE03011A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56" y="5911963"/>
            <a:ext cx="379521" cy="379521"/>
          </a:xfrm>
          <a:prstGeom prst="rect">
            <a:avLst/>
          </a:prstGeom>
        </p:spPr>
      </p:pic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A430A2C-8D3C-4B10-9289-A2E480DD0F41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4071619" y="3531640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36CD955-59B5-4FEB-A0EF-822E06AC5988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 flipH="1">
            <a:off x="4071618" y="4451588"/>
            <a:ext cx="1" cy="54042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B8D31FC-6517-4276-95A7-FB5E7FF4B0FD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 flipH="1">
            <a:off x="4071617" y="5371536"/>
            <a:ext cx="1" cy="54042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CCA11CC-AA91-45AE-98B4-690E8E7813DD}"/>
              </a:ext>
            </a:extLst>
          </p:cNvPr>
          <p:cNvCxnSpPr>
            <a:stCxn id="52" idx="3"/>
            <a:endCxn id="47" idx="1"/>
          </p:cNvCxnSpPr>
          <p:nvPr/>
        </p:nvCxnSpPr>
        <p:spPr>
          <a:xfrm>
            <a:off x="4261379" y="3341880"/>
            <a:ext cx="589628" cy="189761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E2D91CD-907E-4229-9FD7-EDC4D4CA7FD1}"/>
              </a:ext>
            </a:extLst>
          </p:cNvPr>
          <p:cNvCxnSpPr>
            <a:cxnSpLocks/>
          </p:cNvCxnSpPr>
          <p:nvPr/>
        </p:nvCxnSpPr>
        <p:spPr>
          <a:xfrm>
            <a:off x="4261377" y="4261826"/>
            <a:ext cx="589628" cy="189761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6239013-706A-403C-869D-6F3B1476C327}"/>
              </a:ext>
            </a:extLst>
          </p:cNvPr>
          <p:cNvCxnSpPr>
            <a:stCxn id="54" idx="3"/>
            <a:endCxn id="50" idx="1"/>
          </p:cNvCxnSpPr>
          <p:nvPr/>
        </p:nvCxnSpPr>
        <p:spPr>
          <a:xfrm>
            <a:off x="4261378" y="5181776"/>
            <a:ext cx="589628" cy="189761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D7B3E27-18C8-41D5-80AC-0BF1CA62F14B}"/>
              </a:ext>
            </a:extLst>
          </p:cNvPr>
          <p:cNvCxnSpPr>
            <a:stCxn id="55" idx="3"/>
            <a:endCxn id="51" idx="1"/>
          </p:cNvCxnSpPr>
          <p:nvPr/>
        </p:nvCxnSpPr>
        <p:spPr>
          <a:xfrm>
            <a:off x="4261377" y="6101724"/>
            <a:ext cx="589628" cy="189761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DF1EB58-D18F-44C6-8A18-056548022E89}"/>
              </a:ext>
            </a:extLst>
          </p:cNvPr>
          <p:cNvCxnSpPr>
            <a:stCxn id="47" idx="2"/>
            <a:endCxn id="49" idx="0"/>
          </p:cNvCxnSpPr>
          <p:nvPr/>
        </p:nvCxnSpPr>
        <p:spPr>
          <a:xfrm>
            <a:off x="5040768" y="3721401"/>
            <a:ext cx="0" cy="540427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F20A5D0-C12B-4834-837D-8742D8BDCDB5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flipH="1">
            <a:off x="5040767" y="4641349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47FF4F3-AD57-43E4-A38A-CE4F3ECB6279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flipH="1">
            <a:off x="5040766" y="5561297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图片 65">
            <a:extLst>
              <a:ext uri="{FF2B5EF4-FFF2-40B4-BE49-F238E27FC236}">
                <a16:creationId xmlns:a16="http://schemas.microsoft.com/office/drawing/2014/main" id="{8003AFC2-3696-4D92-B1D1-6467704FA9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03" y="3341879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31369035-BA72-4465-833A-0CD80FA40D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03" y="4261827"/>
            <a:ext cx="379521" cy="379521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5F934213-C182-472B-BF99-7BB0F60707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02" y="5181775"/>
            <a:ext cx="379521" cy="379521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233D6616-4E3C-4BB0-B59C-B6A206BB95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01" y="6101723"/>
            <a:ext cx="379521" cy="379521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24CBA9EF-90CB-48DD-B208-51ADDFAD0C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54" y="3152118"/>
            <a:ext cx="379521" cy="379521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41D7E606-DA43-4D29-B4DF-3DAA976509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54" y="4072066"/>
            <a:ext cx="379521" cy="379521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9FB35819-9525-4865-B1AE-E94B927CB5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53" y="4992014"/>
            <a:ext cx="379521" cy="379521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E899B473-4496-4EC7-9952-0D862174E8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52" y="5911962"/>
            <a:ext cx="379521" cy="379521"/>
          </a:xfrm>
          <a:prstGeom prst="rect">
            <a:avLst/>
          </a:prstGeom>
        </p:spPr>
      </p:pic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D450D07-9A98-4DE5-A406-74A19DF4497B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>
            <a:off x="6009915" y="3531639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83DB760-D832-4F60-A654-F549B29DA162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 flipH="1">
            <a:off x="6009914" y="4451587"/>
            <a:ext cx="1" cy="54042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8FA8929-EC2D-4F3F-A754-1D0F31BA70F2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flipH="1">
            <a:off x="6009913" y="5371535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EC38B3A5-2E76-4B02-9E8C-8243BD24FB3F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6199675" y="3341879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F7EA57C-E0EC-4EBB-B321-8579BCFB2204}"/>
              </a:ext>
            </a:extLst>
          </p:cNvPr>
          <p:cNvCxnSpPr>
            <a:stCxn id="71" idx="3"/>
            <a:endCxn id="67" idx="1"/>
          </p:cNvCxnSpPr>
          <p:nvPr/>
        </p:nvCxnSpPr>
        <p:spPr>
          <a:xfrm>
            <a:off x="6199675" y="4261827"/>
            <a:ext cx="589628" cy="189761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937EB2D8-C478-4A11-94B0-46C9D5C01413}"/>
              </a:ext>
            </a:extLst>
          </p:cNvPr>
          <p:cNvCxnSpPr>
            <a:stCxn id="72" idx="3"/>
            <a:endCxn id="68" idx="1"/>
          </p:cNvCxnSpPr>
          <p:nvPr/>
        </p:nvCxnSpPr>
        <p:spPr>
          <a:xfrm>
            <a:off x="6199674" y="5181775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058457B-166E-44F9-B036-555DD67C9574}"/>
              </a:ext>
            </a:extLst>
          </p:cNvPr>
          <p:cNvCxnSpPr>
            <a:stCxn id="73" idx="3"/>
            <a:endCxn id="69" idx="1"/>
          </p:cNvCxnSpPr>
          <p:nvPr/>
        </p:nvCxnSpPr>
        <p:spPr>
          <a:xfrm>
            <a:off x="6199673" y="6101723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06AA31EE-FC83-4AF8-B1F3-4BFB932E5342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6979064" y="3721400"/>
            <a:ext cx="0" cy="540427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A9D5199C-AEAE-4BE3-B791-B3B781446A27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flipH="1">
            <a:off x="6979063" y="4641348"/>
            <a:ext cx="1" cy="54042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32D4187D-5A81-4AF2-93EF-622BCF79292F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 flipH="1">
            <a:off x="6979062" y="5561296"/>
            <a:ext cx="1" cy="54042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" name="图片 83">
            <a:extLst>
              <a:ext uri="{FF2B5EF4-FFF2-40B4-BE49-F238E27FC236}">
                <a16:creationId xmlns:a16="http://schemas.microsoft.com/office/drawing/2014/main" id="{6CB9F52E-9576-49DF-BA88-47810BED0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50" y="3152117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CEE0875A-2E24-4716-8B4B-44441008CD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50" y="4072065"/>
            <a:ext cx="379521" cy="379521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7D9C7409-49F5-4EAA-83A1-2D0CB761F3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49" y="4992013"/>
            <a:ext cx="379521" cy="379521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5A276279-643D-4CAA-A74C-1E8E254E6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48" y="5911961"/>
            <a:ext cx="379521" cy="379521"/>
          </a:xfrm>
          <a:prstGeom prst="rect">
            <a:avLst/>
          </a:prstGeom>
        </p:spPr>
      </p:pic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B8743E6E-1E1F-4AF0-A63F-C66FA719A70D}"/>
              </a:ext>
            </a:extLst>
          </p:cNvPr>
          <p:cNvCxnSpPr>
            <a:stCxn id="84" idx="2"/>
            <a:endCxn id="85" idx="0"/>
          </p:cNvCxnSpPr>
          <p:nvPr/>
        </p:nvCxnSpPr>
        <p:spPr>
          <a:xfrm>
            <a:off x="7948211" y="3531638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8D255D43-1108-4B57-B967-6D2F9980D54E}"/>
              </a:ext>
            </a:extLst>
          </p:cNvPr>
          <p:cNvCxnSpPr>
            <a:stCxn id="85" idx="2"/>
            <a:endCxn id="86" idx="0"/>
          </p:cNvCxnSpPr>
          <p:nvPr/>
        </p:nvCxnSpPr>
        <p:spPr>
          <a:xfrm flipH="1">
            <a:off x="7948210" y="4451586"/>
            <a:ext cx="1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AAD10DF-B22B-4EDB-86AA-45ADA54B1BF6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 flipH="1">
            <a:off x="7948209" y="5371534"/>
            <a:ext cx="1" cy="54042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012650B6-1434-4ECB-9D55-49C1B7D0D999}"/>
              </a:ext>
            </a:extLst>
          </p:cNvPr>
          <p:cNvCxnSpPr>
            <a:stCxn id="47" idx="3"/>
            <a:endCxn id="70" idx="1"/>
          </p:cNvCxnSpPr>
          <p:nvPr/>
        </p:nvCxnSpPr>
        <p:spPr>
          <a:xfrm flipV="1">
            <a:off x="5230528" y="3341879"/>
            <a:ext cx="589626" cy="18976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A675095A-5A4B-47D8-A74D-9BE7DEDCABF7}"/>
              </a:ext>
            </a:extLst>
          </p:cNvPr>
          <p:cNvCxnSpPr>
            <a:stCxn id="49" idx="3"/>
            <a:endCxn id="71" idx="1"/>
          </p:cNvCxnSpPr>
          <p:nvPr/>
        </p:nvCxnSpPr>
        <p:spPr>
          <a:xfrm flipV="1">
            <a:off x="5230528" y="4261827"/>
            <a:ext cx="589626" cy="18976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CDBAED02-9357-41DA-A94C-F2F63056F0FC}"/>
              </a:ext>
            </a:extLst>
          </p:cNvPr>
          <p:cNvCxnSpPr>
            <a:stCxn id="50" idx="3"/>
            <a:endCxn id="72" idx="1"/>
          </p:cNvCxnSpPr>
          <p:nvPr/>
        </p:nvCxnSpPr>
        <p:spPr>
          <a:xfrm flipV="1">
            <a:off x="5230527" y="5181775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5858B4D2-16C9-47B3-A836-6A9142E77E7D}"/>
              </a:ext>
            </a:extLst>
          </p:cNvPr>
          <p:cNvCxnSpPr>
            <a:stCxn id="51" idx="3"/>
            <a:endCxn id="73" idx="1"/>
          </p:cNvCxnSpPr>
          <p:nvPr/>
        </p:nvCxnSpPr>
        <p:spPr>
          <a:xfrm flipV="1">
            <a:off x="5230526" y="6101723"/>
            <a:ext cx="589626" cy="18976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0E3121A-0C68-4C7D-BD1F-D03F0BBA15E7}"/>
              </a:ext>
            </a:extLst>
          </p:cNvPr>
          <p:cNvCxnSpPr>
            <a:cxnSpLocks/>
          </p:cNvCxnSpPr>
          <p:nvPr/>
        </p:nvCxnSpPr>
        <p:spPr>
          <a:xfrm flipV="1">
            <a:off x="7168821" y="3302647"/>
            <a:ext cx="589626" cy="18976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5C013152-F759-411C-8ADD-E2E32D2993EF}"/>
              </a:ext>
            </a:extLst>
          </p:cNvPr>
          <p:cNvCxnSpPr>
            <a:stCxn id="67" idx="3"/>
            <a:endCxn id="85" idx="1"/>
          </p:cNvCxnSpPr>
          <p:nvPr/>
        </p:nvCxnSpPr>
        <p:spPr>
          <a:xfrm flipV="1">
            <a:off x="7168824" y="4261826"/>
            <a:ext cx="589626" cy="18976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0EB9470-9D4C-468C-910C-148430DF8D19}"/>
              </a:ext>
            </a:extLst>
          </p:cNvPr>
          <p:cNvCxnSpPr>
            <a:stCxn id="68" idx="3"/>
            <a:endCxn id="86" idx="1"/>
          </p:cNvCxnSpPr>
          <p:nvPr/>
        </p:nvCxnSpPr>
        <p:spPr>
          <a:xfrm flipV="1">
            <a:off x="7168823" y="5181774"/>
            <a:ext cx="589626" cy="18976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ED9F5C2A-817C-447C-8850-5B5B7D165ECA}"/>
              </a:ext>
            </a:extLst>
          </p:cNvPr>
          <p:cNvCxnSpPr>
            <a:stCxn id="69" idx="3"/>
            <a:endCxn id="87" idx="1"/>
          </p:cNvCxnSpPr>
          <p:nvPr/>
        </p:nvCxnSpPr>
        <p:spPr>
          <a:xfrm flipV="1">
            <a:off x="7168822" y="6101722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47C93E89-9544-43A9-940A-B7A3C13B0A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989" y="3531639"/>
            <a:ext cx="379521" cy="379521"/>
          </a:xfrm>
          <a:prstGeom prst="rect">
            <a:avLst/>
          </a:prstGeom>
        </p:spPr>
      </p:pic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1DCF5AC9-BAC5-4D4A-9348-0340A95CF7D5}"/>
              </a:ext>
            </a:extLst>
          </p:cNvPr>
          <p:cNvCxnSpPr>
            <a:cxnSpLocks/>
          </p:cNvCxnSpPr>
          <p:nvPr/>
        </p:nvCxnSpPr>
        <p:spPr>
          <a:xfrm flipV="1">
            <a:off x="8344951" y="4406793"/>
            <a:ext cx="624429" cy="1763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9DB7F16-13BD-4E84-898C-8BED0BDBB74B}"/>
              </a:ext>
            </a:extLst>
          </p:cNvPr>
          <p:cNvSpPr txBox="1"/>
          <p:nvPr/>
        </p:nvSpPr>
        <p:spPr>
          <a:xfrm>
            <a:off x="9040263" y="3385866"/>
            <a:ext cx="267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Satellite that detects LS change and starts flooding</a:t>
            </a:r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9DCA009-2A46-4444-A3D6-EC5BF6725500}"/>
              </a:ext>
            </a:extLst>
          </p:cNvPr>
          <p:cNvSpPr txBox="1"/>
          <p:nvPr/>
        </p:nvSpPr>
        <p:spPr>
          <a:xfrm>
            <a:off x="9040263" y="4219633"/>
            <a:ext cx="288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Calculated flooding topology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0B922527-48D4-4859-847D-1EF0E35B1667}"/>
                  </a:ext>
                </a:extLst>
              </p:cNvPr>
              <p:cNvSpPr txBox="1"/>
              <p:nvPr/>
            </p:nvSpPr>
            <p:spPr>
              <a:xfrm>
                <a:off x="8477989" y="5048368"/>
                <a:ext cx="3170922" cy="6463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Overhead of a flooding procedure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𝑀𝑁𝑐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theoretically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0B922527-48D4-4859-847D-1EF0E35B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989" y="5048368"/>
                <a:ext cx="3170922" cy="646331"/>
              </a:xfrm>
              <a:prstGeom prst="rect">
                <a:avLst/>
              </a:prstGeom>
              <a:blipFill>
                <a:blip r:embed="rId4"/>
                <a:stretch>
                  <a:fillRect l="-1731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7CF91B0E-0571-43D5-8F0B-CE19C7B39153}"/>
              </a:ext>
            </a:extLst>
          </p:cNvPr>
          <p:cNvGrpSpPr/>
          <p:nvPr/>
        </p:nvGrpSpPr>
        <p:grpSpPr>
          <a:xfrm>
            <a:off x="74645" y="1047235"/>
            <a:ext cx="11999168" cy="539676"/>
            <a:chOff x="1073019" y="3267920"/>
            <a:chExt cx="10560699" cy="539676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717A9FA-069B-4322-948E-3A38B229371B}"/>
                </a:ext>
              </a:extLst>
            </p:cNvPr>
            <p:cNvSpPr txBox="1"/>
            <p:nvPr/>
          </p:nvSpPr>
          <p:spPr>
            <a:xfrm>
              <a:off x="1073019" y="3284376"/>
              <a:ext cx="3522970" cy="523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Link-state routing protocol</a:t>
              </a:r>
              <a:endParaRPr lang="zh-CN" altLang="en-US" sz="2800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5E9B1812-4C68-4374-A9CD-051FD3625668}"/>
                </a:ext>
              </a:extLst>
            </p:cNvPr>
            <p:cNvSpPr txBox="1"/>
            <p:nvPr/>
          </p:nvSpPr>
          <p:spPr>
            <a:xfrm>
              <a:off x="5464848" y="3284376"/>
              <a:ext cx="2391890" cy="5232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Link-state update</a:t>
              </a:r>
              <a:endParaRPr lang="zh-CN" altLang="en-US" sz="2800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FBA93709-8F5A-4D9D-A8E4-B8610EA2F28C}"/>
                </a:ext>
              </a:extLst>
            </p:cNvPr>
            <p:cNvSpPr txBox="1"/>
            <p:nvPr/>
          </p:nvSpPr>
          <p:spPr>
            <a:xfrm>
              <a:off x="8610600" y="3284376"/>
              <a:ext cx="3023118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Routing calculation</a:t>
              </a:r>
              <a:endParaRPr lang="zh-CN" altLang="en-US" sz="2800" dirty="0"/>
            </a:p>
          </p:txBody>
        </p:sp>
        <p:sp>
          <p:nvSpPr>
            <p:cNvPr id="107" name="等号 106">
              <a:extLst>
                <a:ext uri="{FF2B5EF4-FFF2-40B4-BE49-F238E27FC236}">
                  <a16:creationId xmlns:a16="http://schemas.microsoft.com/office/drawing/2014/main" id="{B6ED8CA1-8D88-4637-AB74-A22F14E9D8F9}"/>
                </a:ext>
              </a:extLst>
            </p:cNvPr>
            <p:cNvSpPr/>
            <p:nvPr/>
          </p:nvSpPr>
          <p:spPr>
            <a:xfrm>
              <a:off x="4750500" y="3365211"/>
              <a:ext cx="559836" cy="400863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加号 107">
              <a:extLst>
                <a:ext uri="{FF2B5EF4-FFF2-40B4-BE49-F238E27FC236}">
                  <a16:creationId xmlns:a16="http://schemas.microsoft.com/office/drawing/2014/main" id="{04E9AE8F-2E36-48B0-85CA-214AD9BCA6EC}"/>
                </a:ext>
              </a:extLst>
            </p:cNvPr>
            <p:cNvSpPr/>
            <p:nvPr/>
          </p:nvSpPr>
          <p:spPr>
            <a:xfrm>
              <a:off x="7953970" y="3267920"/>
              <a:ext cx="559397" cy="52322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383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09C64E-9EBC-4869-A6C9-8984EA08562E}">
  <we:reference id="wa104178141" version="3.10.0.152" store="zh-CN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45369</TotalTime>
  <Words>2213</Words>
  <Application>Microsoft Office PowerPoint</Application>
  <PresentationFormat>宽屏</PresentationFormat>
  <Paragraphs>423</Paragraphs>
  <Slides>28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NimbusRomNo9L-Medi</vt:lpstr>
      <vt:lpstr>NimbusRomNo9L-Regu</vt:lpstr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Contents </vt:lpstr>
      <vt:lpstr>Contents </vt:lpstr>
      <vt:lpstr>Background &amp; motivation</vt:lpstr>
      <vt:lpstr>Background &amp; motivation</vt:lpstr>
      <vt:lpstr>Contents </vt:lpstr>
      <vt:lpstr>Design considerations of link-state routing</vt:lpstr>
      <vt:lpstr>Design considerations of link-state routing</vt:lpstr>
      <vt:lpstr>Design considerations of link-state routing</vt:lpstr>
      <vt:lpstr>Design considerations of link-state routing</vt:lpstr>
      <vt:lpstr>Design considerations of link-state routing</vt:lpstr>
      <vt:lpstr>Contents </vt:lpstr>
      <vt:lpstr>LoFi: overview</vt:lpstr>
      <vt:lpstr>LoFi: link-state update</vt:lpstr>
      <vt:lpstr>LoFi: link-state update</vt:lpstr>
      <vt:lpstr>LoFi: link-state update</vt:lpstr>
      <vt:lpstr>LoFi: link-state update</vt:lpstr>
      <vt:lpstr>LoFi: routing calculation</vt:lpstr>
      <vt:lpstr>LoFi: routing calculation</vt:lpstr>
      <vt:lpstr>Contents </vt:lpstr>
      <vt:lpstr>Performance evaluation</vt:lpstr>
      <vt:lpstr>Performance evaluation: light load</vt:lpstr>
      <vt:lpstr>Performance evaluation: light load</vt:lpstr>
      <vt:lpstr>Performance evaluation: heavy load</vt:lpstr>
      <vt:lpstr>Performance evaluation: heavy load</vt:lpstr>
      <vt:lpstr>Performance evaluation: heavy load</vt:lpstr>
      <vt:lpstr>Conclusion &amp; future works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Energy-Aware Traffic Steering for Sustainable 5G</dc:title>
  <dc:creator>zhangshan</dc:creator>
  <cp:lastModifiedBy>Locksoyev</cp:lastModifiedBy>
  <cp:revision>1472</cp:revision>
  <dcterms:created xsi:type="dcterms:W3CDTF">2015-08-08T14:03:16Z</dcterms:created>
  <dcterms:modified xsi:type="dcterms:W3CDTF">2023-07-27T09:35:19Z</dcterms:modified>
</cp:coreProperties>
</file>