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437" r:id="rId2"/>
    <p:sldId id="610" r:id="rId3"/>
    <p:sldId id="637" r:id="rId4"/>
    <p:sldId id="638" r:id="rId5"/>
    <p:sldId id="639" r:id="rId6"/>
    <p:sldId id="641" r:id="rId7"/>
    <p:sldId id="630" r:id="rId8"/>
    <p:sldId id="642" r:id="rId9"/>
    <p:sldId id="643" r:id="rId10"/>
    <p:sldId id="632" r:id="rId11"/>
    <p:sldId id="633" r:id="rId12"/>
    <p:sldId id="644" r:id="rId13"/>
    <p:sldId id="634" r:id="rId14"/>
    <p:sldId id="645" r:id="rId15"/>
    <p:sldId id="646" r:id="rId16"/>
    <p:sldId id="647" r:id="rId17"/>
    <p:sldId id="615" r:id="rId18"/>
    <p:sldId id="617" r:id="rId19"/>
    <p:sldId id="616" r:id="rId20"/>
    <p:sldId id="611" r:id="rId21"/>
    <p:sldId id="649" r:id="rId22"/>
    <p:sldId id="648" r:id="rId23"/>
    <p:sldId id="650" r:id="rId24"/>
    <p:sldId id="651" r:id="rId25"/>
    <p:sldId id="652" r:id="rId26"/>
    <p:sldId id="653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  <p:cmAuthor id="2" name="MSoffice" initials="M" lastIdx="1" clrIdx="1">
    <p:extLst>
      <p:ext uri="{19B8F6BF-5375-455C-9EA6-DF929625EA0E}">
        <p15:presenceInfo xmlns:p15="http://schemas.microsoft.com/office/powerpoint/2012/main" userId="MSoffi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 autoAdjust="0"/>
    <p:restoredTop sz="90158" autoAdjust="0"/>
  </p:normalViewPr>
  <p:slideViewPr>
    <p:cSldViewPr snapToGrid="0">
      <p:cViewPr varScale="1">
        <p:scale>
          <a:sx n="88" d="100"/>
          <a:sy n="88" d="100"/>
        </p:scale>
        <p:origin x="1193" y="38"/>
      </p:cViewPr>
      <p:guideLst>
        <p:guide orient="horz" pos="221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3475-01BD-4D6F-8D0F-BA578B61B3C9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6831"/>
            <a:ext cx="7478625" cy="970615"/>
          </a:xfrm>
        </p:spPr>
        <p:txBody>
          <a:bodyPr>
            <a:normAutofit/>
          </a:bodyPr>
          <a:lstStyle>
            <a:lvl1pPr>
              <a:defRPr sz="4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79176"/>
            <a:ext cx="7886700" cy="4581245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buFont typeface="Wingdings" panose="05000000000000000000" pitchFamily="2" charset="2"/>
              <a:buChar char="Ø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6858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200" baseline="0">
                <a:latin typeface="Cambria" panose="02040503050406030204" pitchFamily="18" charset="0"/>
              </a:defRPr>
            </a:lvl2pPr>
            <a:lvl3pPr marL="971550" indent="-285750">
              <a:lnSpc>
                <a:spcPct val="100000"/>
              </a:lnSpc>
              <a:buFontTx/>
              <a:buChar char="-"/>
              <a:defRPr sz="1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 marL="13144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>
            <a:cxnSpLocks/>
          </p:cNvCxnSpPr>
          <p:nvPr userDrawn="1"/>
        </p:nvCxnSpPr>
        <p:spPr>
          <a:xfrm>
            <a:off x="0" y="805819"/>
            <a:ext cx="9144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See the source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459" y="132463"/>
            <a:ext cx="2064071" cy="5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03960" y="1584643"/>
            <a:ext cx="6858000" cy="1418573"/>
          </a:xfrm>
        </p:spPr>
        <p:txBody>
          <a:bodyPr/>
          <a:lstStyle/>
          <a:p>
            <a:r>
              <a:rPr lang="en-US" altLang="zh-CN" b="1" dirty="0"/>
              <a:t>Report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352880"/>
            <a:ext cx="6858000" cy="1259935"/>
          </a:xfrm>
        </p:spPr>
        <p:txBody>
          <a:bodyPr>
            <a:normAutofit/>
          </a:bodyPr>
          <a:lstStyle/>
          <a:p>
            <a:r>
              <a:rPr lang="en-US" altLang="zh-CN" b="1" dirty="0"/>
              <a:t>Xishuo Li</a:t>
            </a:r>
          </a:p>
          <a:p>
            <a:r>
              <a:rPr lang="en-US" altLang="zh-CN" dirty="0"/>
              <a:t>School of Computer Science and Engineering</a:t>
            </a:r>
          </a:p>
          <a:p>
            <a:r>
              <a:rPr lang="en-US" altLang="zh-CN" dirty="0" err="1"/>
              <a:t>Beihang</a:t>
            </a:r>
            <a:r>
              <a:rPr lang="en-US" altLang="zh-CN" dirty="0"/>
              <a:t> University, Beijing, China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0F45D0-68BF-4DD6-B117-EBCE6459E3C2}"/>
                  </a:ext>
                </a:extLst>
              </p:cNvPr>
              <p:cNvSpPr txBox="1"/>
              <p:nvPr/>
            </p:nvSpPr>
            <p:spPr>
              <a:xfrm>
                <a:off x="220695" y="1194224"/>
                <a:ext cx="8501273" cy="4151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Analyze </a:t>
                </a:r>
                <a:r>
                  <a:rPr lang="en-US" altLang="zh-CN" sz="2400" dirty="0" err="1"/>
                  <a:t>AoPI</a:t>
                </a:r>
                <a:r>
                  <a:rPr lang="en-US" altLang="zh-CN" sz="2400" dirty="0"/>
                  <a:t> with LCFSP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Average </a:t>
                </a:r>
                <a:r>
                  <a:rPr lang="en-US" altLang="zh-CN" sz="2000" dirty="0" err="1"/>
                  <a:t>AoPI</a:t>
                </a:r>
                <a:endParaRPr lang="en-US" altLang="zh-CN" sz="2000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Impact of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The large, the better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Maintaining </a:t>
                </a:r>
                <a:r>
                  <a:rPr lang="en-US" altLang="zh-CN" sz="2000" dirty="0" err="1"/>
                  <a:t>AoPI</a:t>
                </a:r>
                <a:r>
                  <a:rPr lang="en-US" altLang="zh-CN" sz="2000" dirty="0"/>
                  <a:t> level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The minimum required transmission rate decreases with the allocated computation rate, and vice versa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0F45D0-68BF-4DD6-B117-EBCE6459E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95" y="1194224"/>
                <a:ext cx="8501273" cy="4151393"/>
              </a:xfrm>
              <a:prstGeom prst="rect">
                <a:avLst/>
              </a:prstGeom>
              <a:blipFill>
                <a:blip r:embed="rId2"/>
                <a:stretch>
                  <a:fillRect l="-932" b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01A43275-3A34-341B-8A64-0AD5860D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672" y="2265538"/>
            <a:ext cx="2219341" cy="7572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2C4D4E0-620A-ACCA-BC6A-A882BE3B1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955" y="1437020"/>
            <a:ext cx="3991004" cy="292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8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20696" y="1194224"/>
            <a:ext cx="9092116" cy="289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Computation policy comparison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Adopt the LCFSP strategy if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LCFSP policy should be adopted in cases of </a:t>
            </a:r>
            <a:r>
              <a:rPr lang="en-US" altLang="zh-CN" sz="2000" dirty="0">
                <a:solidFill>
                  <a:srgbClr val="FF0000"/>
                </a:solidFill>
              </a:rPr>
              <a:t>abundant bandwidth, constrained computation resources, and high recognition probability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C20B57-153B-33EF-3E0D-6FB2C942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26" y="4384871"/>
            <a:ext cx="2994978" cy="22210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90258A9-034D-E51A-8F45-1DF21C3A4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307" y="2359780"/>
            <a:ext cx="2252679" cy="6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20696" y="1194224"/>
            <a:ext cx="8327772" cy="299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How to adjust video configuration: An example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5">
                <a:extLst>
                  <a:ext uri="{FF2B5EF4-FFF2-40B4-BE49-F238E27FC236}">
                    <a16:creationId xmlns:a16="http://schemas.microsoft.com/office/drawing/2014/main" id="{4E790FE1-7836-92B1-9E21-FE197EF595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418727"/>
                  </p:ext>
                </p:extLst>
              </p:nvPr>
            </p:nvGraphicFramePr>
            <p:xfrm>
              <a:off x="1324826" y="1946239"/>
              <a:ext cx="5864585" cy="3717537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54900">
                      <a:extLst>
                        <a:ext uri="{9D8B030D-6E8A-4147-A177-3AD203B41FA5}">
                          <a16:colId xmlns:a16="http://schemas.microsoft.com/office/drawing/2014/main" val="2017711932"/>
                        </a:ext>
                      </a:extLst>
                    </a:gridCol>
                    <a:gridCol w="2809685">
                      <a:extLst>
                        <a:ext uri="{9D8B030D-6E8A-4147-A177-3AD203B41FA5}">
                          <a16:colId xmlns:a16="http://schemas.microsoft.com/office/drawing/2014/main" val="4115912858"/>
                        </a:ext>
                      </a:extLst>
                    </a:gridCol>
                  </a:tblGrid>
                  <a:tr h="37030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Statistics of frames with resolution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b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zh-CN" alt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058033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Data size of one frame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400" b="0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1400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bits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8966584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Computational complexity of one frame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1400" b="0" smtClean="0">
                                  <a:latin typeface="Cambria Math" panose="02040503050406030204" pitchFamily="18" charset="0"/>
                                </a:rPr>
                                <m:t>7×</m:t>
                              </m:r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sz="1400" b="0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1400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altLang="zh-CN" sz="1400" b="0" smtClean="0">
                                  <a:latin typeface="Cambria Math" panose="02040503050406030204" pitchFamily="18" charset="0"/>
                                </a:rPr>
                                <m:t>+0.083</m:t>
                              </m:r>
                            </m:oMath>
                          </a14:m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TFLOPS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7971586"/>
                      </a:ext>
                    </a:extLst>
                  </a:tr>
                  <a:tr h="384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Recognition probability of one fame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smtClean="0">
                                    <a:latin typeface="Cambria Math" panose="02040503050406030204" pitchFamily="18" charset="0"/>
                                  </a:rPr>
                                  <m:t>0.988−4.469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14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400" b="0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num>
                                      <m:den>
                                        <m:r>
                                          <a:rPr lang="en-US" altLang="zh-CN" sz="1400" b="0" smtClean="0">
                                            <a:latin typeface="Cambria Math" panose="02040503050406030204" pitchFamily="18" charset="0"/>
                                          </a:rPr>
                                          <m:t>200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2170852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Average wireless bandwidth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1.5 Mbps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487510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Average computation capacity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 TFLOPS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181267"/>
                      </a:ext>
                    </a:extLst>
                  </a:tr>
                  <a:tr h="37030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FCFS policy</a:t>
                          </a:r>
                          <a:endParaRPr lang="zh-CN" alt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845151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Best resolution/</a:t>
                          </a:r>
                          <a:r>
                            <a:rPr lang="en-US" altLang="zh-CN" sz="1400" dirty="0" err="1"/>
                            <a:t>AoPI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446p/0.069s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070782"/>
                      </a:ext>
                    </a:extLst>
                  </a:tr>
                  <a:tr h="370303">
                    <a:tc gridSpan="2"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LCFSP policy</a:t>
                          </a:r>
                          <a:endParaRPr lang="zh-CN" alt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470258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Best resolution/</a:t>
                          </a:r>
                          <a:r>
                            <a:rPr lang="en-US" altLang="zh-CN" sz="1400" dirty="0" err="1"/>
                            <a:t>AoPI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</a:rPr>
                            <a:t>438p/0.058s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8733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5">
                <a:extLst>
                  <a:ext uri="{FF2B5EF4-FFF2-40B4-BE49-F238E27FC236}">
                    <a16:creationId xmlns:a16="http://schemas.microsoft.com/office/drawing/2014/main" id="{4E790FE1-7836-92B1-9E21-FE197EF595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6418727"/>
                  </p:ext>
                </p:extLst>
              </p:nvPr>
            </p:nvGraphicFramePr>
            <p:xfrm>
              <a:off x="1324826" y="1946239"/>
              <a:ext cx="5864585" cy="37169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3054900">
                      <a:extLst>
                        <a:ext uri="{9D8B030D-6E8A-4147-A177-3AD203B41FA5}">
                          <a16:colId xmlns:a16="http://schemas.microsoft.com/office/drawing/2014/main" val="2017711932"/>
                        </a:ext>
                      </a:extLst>
                    </a:gridCol>
                    <a:gridCol w="2809685">
                      <a:extLst>
                        <a:ext uri="{9D8B030D-6E8A-4147-A177-3AD203B41FA5}">
                          <a16:colId xmlns:a16="http://schemas.microsoft.com/office/drawing/2014/main" val="4115912858"/>
                        </a:ext>
                      </a:extLst>
                    </a:gridCol>
                  </a:tblGrid>
                  <a:tr h="370303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t="-4918" r="-104" b="-90327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2058033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Data size of one frame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8894" t="-104918" r="-217" b="-8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8966584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Computational complexity of one frame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8894" t="-204918" r="-217" b="-7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7971586"/>
                      </a:ext>
                    </a:extLst>
                  </a:tr>
                  <a:tr h="3842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Recognition probability of one fame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8894" t="-295238" r="-217" b="-58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170852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Average wireless bandwidth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1.5 Mbps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487510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Average computation capacity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 TFLOPS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4181267"/>
                      </a:ext>
                    </a:extLst>
                  </a:tr>
                  <a:tr h="370303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1" dirty="0"/>
                            <a:t>FCFS policy</a:t>
                          </a:r>
                          <a:endParaRPr lang="zh-CN" alt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845151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Best resolution/</a:t>
                          </a:r>
                          <a:r>
                            <a:rPr lang="en-US" altLang="zh-CN" sz="1400" dirty="0" err="1"/>
                            <a:t>AoPI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446p/0.069s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3070782"/>
                      </a:ext>
                    </a:extLst>
                  </a:tr>
                  <a:tr h="370303">
                    <a:tc gridSpan="2"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b="1" dirty="0"/>
                            <a:t>LCFSP policy</a:t>
                          </a:r>
                          <a:endParaRPr lang="zh-CN" altLang="en-US" sz="16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1470258"/>
                      </a:ext>
                    </a:extLst>
                  </a:tr>
                  <a:tr h="3703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Best resolution/</a:t>
                          </a:r>
                          <a:r>
                            <a:rPr lang="en-US" altLang="zh-CN" sz="1400" dirty="0" err="1"/>
                            <a:t>AoPI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rgbClr val="FF0000"/>
                              </a:solidFill>
                            </a:rPr>
                            <a:t>438p/0.058s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8733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63D1E1-FAF2-0A0D-D9D2-27EE131E65FF}"/>
              </a:ext>
            </a:extLst>
          </p:cNvPr>
          <p:cNvSpPr/>
          <p:nvPr/>
        </p:nvSpPr>
        <p:spPr>
          <a:xfrm>
            <a:off x="1324826" y="5999238"/>
            <a:ext cx="5899053" cy="558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Choose 438p resolution and LCFSP policy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20696" y="1194224"/>
            <a:ext cx="8459070" cy="3181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Adjust video configuration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Calculating AoPI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How the configuration impacts delay and accuracy?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Profiling in advance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Without profiling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Reinforcement learning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Adjust configuration via trail-and-error</a:t>
            </a:r>
          </a:p>
        </p:txBody>
      </p:sp>
    </p:spTree>
    <p:extLst>
      <p:ext uri="{BB962C8B-B14F-4D97-AF65-F5344CB8AC3E}">
        <p14:creationId xmlns:p14="http://schemas.microsoft.com/office/powerpoint/2010/main" val="137095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20696" y="1194224"/>
            <a:ext cx="8459070" cy="4474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Insights from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Video resolution selection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Uploading frames with too low or high resolution usually leads to higher </a:t>
            </a:r>
            <a:r>
              <a:rPr lang="en-US" altLang="zh-CN" dirty="0" err="1"/>
              <a:t>AoPI</a:t>
            </a:r>
            <a:endParaRPr lang="en-US" altLang="zh-CN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Computation policy selection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The LCFSP policy is better when the system load exceeds a certain threshold that decreases with the recognition probability.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Performance difference between two policies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The advantage of LCFSP policy increases with abundant bandwidth, constrained computation resources, and high recognition probability</a:t>
            </a:r>
          </a:p>
        </p:txBody>
      </p:sp>
    </p:spTree>
    <p:extLst>
      <p:ext uri="{BB962C8B-B14F-4D97-AF65-F5344CB8AC3E}">
        <p14:creationId xmlns:p14="http://schemas.microsoft.com/office/powerpoint/2010/main" val="102717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20696" y="1194224"/>
            <a:ext cx="8459070" cy="3135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Insights from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Impact of allocating more resources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Increasing the computation resources always reduces the average </a:t>
            </a:r>
            <a:r>
              <a:rPr lang="en-US" altLang="zh-CN" dirty="0" err="1"/>
              <a:t>AoPI</a:t>
            </a:r>
            <a:endParaRPr lang="en-US" altLang="zh-CN" dirty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Allocating more bandwidth does not necessarily improve the system timeliness under the FCFS policy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There always exists an optimal value of bandwidth which increases with a low recognition probability under the FCFS policy</a:t>
            </a:r>
          </a:p>
        </p:txBody>
      </p:sp>
    </p:spTree>
    <p:extLst>
      <p:ext uri="{BB962C8B-B14F-4D97-AF65-F5344CB8AC3E}">
        <p14:creationId xmlns:p14="http://schemas.microsoft.com/office/powerpoint/2010/main" val="423442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20696" y="1194224"/>
            <a:ext cx="8459070" cy="4012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Insights from analysis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Minimum resources to maintain </a:t>
            </a:r>
            <a:r>
              <a:rPr lang="en-US" altLang="zh-CN" sz="2000" dirty="0" err="1"/>
              <a:t>AoPI</a:t>
            </a:r>
            <a:endParaRPr lang="en-US" altLang="zh-CN" sz="2000" dirty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The minimum required transmission and computation resources increase significantly with a lower recognition probability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Transmission-computation resources trading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Under the LCFSP policy, allocating more transmission or computation resources helps save the other required resources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Under the FCFS policy, reserving more computation resources helps save the wireless bandwidth, </a:t>
            </a:r>
            <a:r>
              <a:rPr lang="en-US" altLang="zh-CN" dirty="0">
                <a:solidFill>
                  <a:srgbClr val="FF0000"/>
                </a:solidFill>
              </a:rPr>
              <a:t>but NOT vice versa</a:t>
            </a:r>
          </a:p>
        </p:txBody>
      </p:sp>
    </p:spTree>
    <p:extLst>
      <p:ext uri="{BB962C8B-B14F-4D97-AF65-F5344CB8AC3E}">
        <p14:creationId xmlns:p14="http://schemas.microsoft.com/office/powerpoint/2010/main" val="3372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Simulations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18996" y="1131879"/>
            <a:ext cx="7267944" cy="289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Settings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Alternative resolution: {360p, 540p, 720p, 900p, 1080p}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Proposed analytical approach: </a:t>
            </a:r>
            <a:r>
              <a:rPr lang="en-US" altLang="zh-CN" sz="2000" dirty="0">
                <a:solidFill>
                  <a:srgbClr val="FF0000"/>
                </a:solidFill>
              </a:rPr>
              <a:t>ANA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Baselines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Profiling-based adaptation (</a:t>
            </a:r>
            <a:r>
              <a:rPr lang="en-US" altLang="zh-CN" sz="2000" dirty="0">
                <a:solidFill>
                  <a:srgbClr val="FF0000"/>
                </a:solidFill>
              </a:rPr>
              <a:t>PFA</a:t>
            </a:r>
            <a:r>
              <a:rPr lang="en-US" altLang="zh-CN" sz="2000" dirty="0"/>
              <a:t>)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/>
              <a:t>Feedback-based adaptation (</a:t>
            </a:r>
            <a:r>
              <a:rPr lang="en-US" altLang="zh-CN" sz="2000" dirty="0">
                <a:solidFill>
                  <a:srgbClr val="FF0000"/>
                </a:solidFill>
              </a:rPr>
              <a:t>FBA</a:t>
            </a:r>
            <a:r>
              <a:rPr lang="en-US" altLang="zh-CN" sz="2000" dirty="0"/>
              <a:t>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393757D-503B-C77B-2185-2CC75938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32" y="4106612"/>
            <a:ext cx="5772192" cy="23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0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Simulations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18996" y="1131879"/>
            <a:ext cx="8413878" cy="197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Profiling-based adaptation (PFA)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Record the delay and accuracy of each resolution in advance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Adjust resolution according to the weighted sum of delay and accuracy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PFA_FCFS and PFA_LCFSP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EB5408-3177-47FD-87EE-AA5F9218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23" y="3237539"/>
            <a:ext cx="5548353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0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Simulations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18996" y="1131879"/>
            <a:ext cx="8512352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Feedback-based adaptation (FBA)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Upload low-resolution frames by default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Retransmit high-resolution frames if previous frames are unsuccessfully recognized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FBA_FCFS and FBA_LCFSP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07CF99-6410-4E94-914F-FA8FD1B35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525" y="3694152"/>
            <a:ext cx="4857786" cy="181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89901" y="1185912"/>
            <a:ext cx="8459492" cy="2350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Video analytics system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Key component in smart city, intelligent transportation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Edge-assisted deployment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Lightweight cameras cannot satisfy the computation requirements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Uploading video to edge/cloud servers for analysis is a popular approach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DB4BF2-87E3-6922-21D3-B4567C97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687" y="3698580"/>
            <a:ext cx="6158935" cy="27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3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Simulations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18995" y="1131879"/>
            <a:ext cx="8340159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Change of average bandwidth and computation capacity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039F84AF-9475-46ED-B5C0-5D8337A6A98B}"/>
              </a:ext>
            </a:extLst>
          </p:cNvPr>
          <p:cNvSpPr/>
          <p:nvPr/>
        </p:nvSpPr>
        <p:spPr>
          <a:xfrm>
            <a:off x="742660" y="5537458"/>
            <a:ext cx="7816495" cy="7937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The average </a:t>
            </a:r>
            <a:r>
              <a:rPr lang="en-US" altLang="zh-CN" sz="2400" dirty="0" err="1">
                <a:solidFill>
                  <a:srgbClr val="FF0000"/>
                </a:solidFill>
              </a:rPr>
              <a:t>AoPI</a:t>
            </a:r>
            <a:r>
              <a:rPr lang="en-US" altLang="zh-CN" sz="2400" dirty="0">
                <a:solidFill>
                  <a:srgbClr val="FF0000"/>
                </a:solidFill>
              </a:rPr>
              <a:t> is reduced by up to 3.38X by using ANA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4519C2-AA25-C7BB-3489-B9388B394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74" y="1869522"/>
            <a:ext cx="3881466" cy="30051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F90E23-C5A0-CC88-717A-94660F21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907" y="1762365"/>
            <a:ext cx="3976717" cy="30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95549" y="1119160"/>
            <a:ext cx="8340159" cy="4284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Validating the analysis results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Prototype deployment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22EA8A8-77AC-7781-1993-FA8C00F7E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5" b="12479"/>
          <a:stretch/>
        </p:blipFill>
        <p:spPr>
          <a:xfrm rot="16200000">
            <a:off x="1616257" y="2799516"/>
            <a:ext cx="1592560" cy="2546251"/>
          </a:xfrm>
          <a:prstGeom prst="rect">
            <a:avLst/>
          </a:prstGeom>
        </p:spPr>
      </p:pic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E928524C-91E9-C54D-F978-725A4D446E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4" t="40958" r="19158" b="7188"/>
          <a:stretch/>
        </p:blipFill>
        <p:spPr>
          <a:xfrm>
            <a:off x="6149849" y="3305722"/>
            <a:ext cx="1622875" cy="15288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6482079-DBEE-F0E1-AA19-19158E3FFBFC}"/>
              </a:ext>
            </a:extLst>
          </p:cNvPr>
          <p:cNvSpPr txBox="1"/>
          <p:nvPr/>
        </p:nvSpPr>
        <p:spPr>
          <a:xfrm>
            <a:off x="1423111" y="5006771"/>
            <a:ext cx="197885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Raspberry 3b+ </a:t>
            </a:r>
          </a:p>
          <a:p>
            <a:pPr algn="ctr"/>
            <a:r>
              <a:rPr lang="en-US" altLang="zh-CN" dirty="0"/>
              <a:t>with a USB camera 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382FFA-B6D9-E248-B8D2-47CB96ED4A82}"/>
              </a:ext>
            </a:extLst>
          </p:cNvPr>
          <p:cNvSpPr txBox="1"/>
          <p:nvPr/>
        </p:nvSpPr>
        <p:spPr>
          <a:xfrm>
            <a:off x="6277997" y="4986491"/>
            <a:ext cx="1474762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Nvidia Jetson </a:t>
            </a:r>
          </a:p>
          <a:p>
            <a:pPr algn="ctr"/>
            <a:r>
              <a:rPr lang="en-US" altLang="zh-CN" dirty="0"/>
              <a:t>AGX Xavier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A6C979B-72D6-2B49-E43B-450255C5AE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8400" r="92100">
                        <a14:foregroundMark x1="8400" y1="34375" x2="8400" y2="34375"/>
                        <a14:foregroundMark x1="21800" y1="49125" x2="31400" y2="41125"/>
                        <a14:foregroundMark x1="31400" y1="41125" x2="48600" y2="35250"/>
                        <a14:foregroundMark x1="48600" y1="35250" x2="51100" y2="35250"/>
                        <a14:foregroundMark x1="92100" y1="34750" x2="92100" y2="34750"/>
                        <a14:foregroundMark x1="30700" y1="61250" x2="55500" y2="53500"/>
                        <a14:foregroundMark x1="55500" y1="53500" x2="57800" y2="53500"/>
                        <a14:foregroundMark x1="50000" y1="80875" x2="53500" y2="82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3713382" y="3799085"/>
            <a:ext cx="703678" cy="56294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96B97B4-701F-D0CC-4EC2-43262BF663FB}"/>
              </a:ext>
            </a:extLst>
          </p:cNvPr>
          <p:cNvSpPr txBox="1"/>
          <p:nvPr/>
        </p:nvSpPr>
        <p:spPr>
          <a:xfrm>
            <a:off x="4270825" y="3763253"/>
            <a:ext cx="1176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Campus </a:t>
            </a:r>
          </a:p>
          <a:p>
            <a:pPr algn="ctr"/>
            <a:r>
              <a:rPr lang="en-US" altLang="zh-CN" dirty="0"/>
              <a:t>Wi-Fi</a:t>
            </a:r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B669286-27EF-ECFC-87A3-EC3B032CF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8400" r="92100">
                        <a14:foregroundMark x1="8400" y1="34375" x2="8400" y2="34375"/>
                        <a14:foregroundMark x1="21800" y1="49125" x2="31400" y2="41125"/>
                        <a14:foregroundMark x1="31400" y1="41125" x2="48600" y2="35250"/>
                        <a14:foregroundMark x1="48600" y1="35250" x2="51100" y2="35250"/>
                        <a14:foregroundMark x1="92100" y1="34750" x2="92100" y2="34750"/>
                        <a14:foregroundMark x1="30700" y1="61250" x2="55500" y2="53500"/>
                        <a14:foregroundMark x1="55500" y1="53500" x2="57800" y2="53500"/>
                        <a14:foregroundMark x1="50000" y1="80875" x2="53500" y2="82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5291939" y="3802153"/>
            <a:ext cx="703678" cy="56294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10E850B-27FB-3F3C-58AD-B3ABF25C92BE}"/>
              </a:ext>
            </a:extLst>
          </p:cNvPr>
          <p:cNvSpPr txBox="1"/>
          <p:nvPr/>
        </p:nvSpPr>
        <p:spPr>
          <a:xfrm>
            <a:off x="4989119" y="2557816"/>
            <a:ext cx="162287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Tornado server listening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5EF750-51D4-DB90-F0AF-40CC3FEE724D}"/>
              </a:ext>
            </a:extLst>
          </p:cNvPr>
          <p:cNvSpPr txBox="1"/>
          <p:nvPr/>
        </p:nvSpPr>
        <p:spPr>
          <a:xfrm>
            <a:off x="7055533" y="2548808"/>
            <a:ext cx="189291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YOLOv5m for object recognition</a:t>
            </a:r>
            <a:endParaRPr lang="zh-CN" altLang="en-US" dirty="0"/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0739E51C-769C-5758-8AF9-567B7DF13C53}"/>
              </a:ext>
            </a:extLst>
          </p:cNvPr>
          <p:cNvSpPr/>
          <p:nvPr/>
        </p:nvSpPr>
        <p:spPr>
          <a:xfrm>
            <a:off x="6611995" y="2667014"/>
            <a:ext cx="474921" cy="4642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6178C3-7E62-44C3-50A5-724340819F21}"/>
              </a:ext>
            </a:extLst>
          </p:cNvPr>
          <p:cNvSpPr txBox="1"/>
          <p:nvPr/>
        </p:nvSpPr>
        <p:spPr>
          <a:xfrm>
            <a:off x="611673" y="2548809"/>
            <a:ext cx="162287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OpenCV image preprocessing</a:t>
            </a:r>
            <a:endParaRPr lang="zh-CN" altLang="en-US" dirty="0"/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6E79AD01-2B3D-7F34-5A66-D5AD5FA889AF}"/>
              </a:ext>
            </a:extLst>
          </p:cNvPr>
          <p:cNvSpPr/>
          <p:nvPr/>
        </p:nvSpPr>
        <p:spPr>
          <a:xfrm>
            <a:off x="2210065" y="2682721"/>
            <a:ext cx="474921" cy="46423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817A70-41C1-7373-FE7E-F761A7AB7E56}"/>
              </a:ext>
            </a:extLst>
          </p:cNvPr>
          <p:cNvSpPr txBox="1"/>
          <p:nvPr/>
        </p:nvSpPr>
        <p:spPr>
          <a:xfrm>
            <a:off x="2726567" y="2552290"/>
            <a:ext cx="162287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Image to base64 string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F49C7778-22B4-1A9F-4CCE-BC30D573301E}"/>
              </a:ext>
            </a:extLst>
          </p:cNvPr>
          <p:cNvSpPr/>
          <p:nvPr/>
        </p:nvSpPr>
        <p:spPr>
          <a:xfrm>
            <a:off x="3943215" y="4577218"/>
            <a:ext cx="1949082" cy="168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7679BDC-3964-3640-9F50-E07043A6D704}"/>
              </a:ext>
            </a:extLst>
          </p:cNvPr>
          <p:cNvSpPr txBox="1"/>
          <p:nvPr/>
        </p:nvSpPr>
        <p:spPr>
          <a:xfrm>
            <a:off x="4020902" y="4725270"/>
            <a:ext cx="162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HTTP post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500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0F45D0-68BF-4DD6-B117-EBCE6459E3C2}"/>
                  </a:ext>
                </a:extLst>
              </p:cNvPr>
              <p:cNvSpPr txBox="1"/>
              <p:nvPr/>
            </p:nvSpPr>
            <p:spPr>
              <a:xfrm>
                <a:off x="195549" y="1119160"/>
                <a:ext cx="8340159" cy="4474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Validating the analysis results</a:t>
                </a:r>
                <a:endParaRPr lang="en-US" altLang="zh-CN" sz="2000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Video dataset for uploading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Cityscapes dataset, 2048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1024 resolution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3 video with 1000 frames each, 17fps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Alternative resolution: {256p, 384p, 512p, 640p, 768p, 896p, 1024p}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The definition of success recognition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Per-image accuracy 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The </a:t>
                </a:r>
                <a:r>
                  <a:rPr lang="en-US" altLang="zh-CN" dirty="0" err="1"/>
                  <a:t>mAP</a:t>
                </a:r>
                <a:r>
                  <a:rPr lang="en-US" altLang="zh-CN" dirty="0"/>
                  <a:t> of one image is higher than a threshold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 err="1"/>
                  <a:t>mAP</a:t>
                </a:r>
                <a:r>
                  <a:rPr lang="en-US" altLang="zh-CN" dirty="0"/>
                  <a:t>: check if the object boxes have the same label and sufficient overlap with the ground truth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0F45D0-68BF-4DD6-B117-EBCE6459E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49" y="1119160"/>
                <a:ext cx="8340159" cy="4474558"/>
              </a:xfrm>
              <a:prstGeom prst="rect">
                <a:avLst/>
              </a:prstGeom>
              <a:blipFill>
                <a:blip r:embed="rId2"/>
                <a:stretch>
                  <a:fillRect l="-950" r="-439" b="-1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60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95549" y="1119160"/>
            <a:ext cx="8340159" cy="151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Validating the analysis results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analytical </a:t>
            </a:r>
            <a:r>
              <a:rPr lang="en-US" altLang="zh-CN" sz="2000" dirty="0" err="1"/>
              <a:t>AoPI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shares the same trend </a:t>
            </a:r>
            <a:r>
              <a:rPr lang="en-US" altLang="zh-CN" sz="2000" dirty="0"/>
              <a:t>with the experimental </a:t>
            </a:r>
            <a:r>
              <a:rPr lang="en-US" altLang="zh-CN" sz="2000" dirty="0" err="1"/>
              <a:t>AoPI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Theoretical best video configuration: </a:t>
            </a:r>
            <a:r>
              <a:rPr lang="en-US" altLang="zh-CN" sz="2000" dirty="0">
                <a:solidFill>
                  <a:srgbClr val="FF0000"/>
                </a:solidFill>
              </a:rPr>
              <a:t>512p, LCFSP policy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BB1765-FC0D-0D4D-1F44-415CF91AD74C}"/>
              </a:ext>
            </a:extLst>
          </p:cNvPr>
          <p:cNvSpPr txBox="1"/>
          <p:nvPr/>
        </p:nvSpPr>
        <p:spPr>
          <a:xfrm>
            <a:off x="1885071" y="57388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FCFS policy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E5AB79-E7BC-ADD4-6EAA-8A2C45C0A5CE}"/>
              </a:ext>
            </a:extLst>
          </p:cNvPr>
          <p:cNvSpPr txBox="1"/>
          <p:nvPr/>
        </p:nvSpPr>
        <p:spPr>
          <a:xfrm>
            <a:off x="6446697" y="573884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LCFSP policy</a:t>
            </a:r>
            <a:endParaRPr lang="zh-CN" altLang="en-US" dirty="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8FA4F4D-B124-2610-BE0C-3948DB4DF862}"/>
              </a:ext>
            </a:extLst>
          </p:cNvPr>
          <p:cNvCxnSpPr/>
          <p:nvPr/>
        </p:nvCxnSpPr>
        <p:spPr>
          <a:xfrm>
            <a:off x="4436013" y="2913079"/>
            <a:ext cx="0" cy="30104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252B467B-D3D8-8CBA-89AA-0DA07788B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0" y="2950333"/>
            <a:ext cx="4126439" cy="27076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771529E-747E-CE72-CF4B-26225451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381" y="2931706"/>
            <a:ext cx="4393332" cy="27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3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A525820F-0BDA-7D57-AD59-15CF3C941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871" y="3676309"/>
            <a:ext cx="3906129" cy="29295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Prototype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95549" y="1119160"/>
            <a:ext cx="8340159" cy="529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Reasons for the deviation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Assumptions in analysis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Exponentially distributed transmission delay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Exponentially distributed computation delay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Frames are successfully recognized with probability </a:t>
            </a:r>
            <a:r>
              <a:rPr lang="zh-CN" altLang="en-US" dirty="0"/>
              <a:t>𝑝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Independent recognition among video frames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Experiments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Random transmission delay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Almost fixed computation delay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Fluctuating recognition probability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Temporal correlations between frames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665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95549" y="1119160"/>
            <a:ext cx="8340159" cy="3360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Analyze the age of video analytics system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Adopt </a:t>
            </a:r>
            <a:r>
              <a:rPr lang="en-US" altLang="zh-CN" sz="2000" dirty="0" err="1"/>
              <a:t>AoPI</a:t>
            </a:r>
            <a:r>
              <a:rPr lang="en-US" altLang="zh-CN" sz="2000" dirty="0"/>
              <a:t> metric to reflect user experience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Analyze </a:t>
            </a:r>
            <a:r>
              <a:rPr lang="en-US" altLang="zh-CN" sz="2000" dirty="0" err="1"/>
              <a:t>AoPI</a:t>
            </a:r>
            <a:r>
              <a:rPr lang="en-US" altLang="zh-CN" sz="2000" dirty="0"/>
              <a:t> under different computation policies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Provide insights to adjust video configuration and allocate network resources according to </a:t>
            </a:r>
            <a:r>
              <a:rPr lang="en-US" altLang="zh-CN" sz="2000" dirty="0" err="1"/>
              <a:t>AoPI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Show the optimization space of </a:t>
            </a:r>
            <a:r>
              <a:rPr lang="en-US" altLang="zh-CN" sz="2000" dirty="0" err="1"/>
              <a:t>AoPI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Validate the analysis via prototype</a:t>
            </a:r>
          </a:p>
        </p:txBody>
      </p:sp>
    </p:spTree>
    <p:extLst>
      <p:ext uri="{BB962C8B-B14F-4D97-AF65-F5344CB8AC3E}">
        <p14:creationId xmlns:p14="http://schemas.microsoft.com/office/powerpoint/2010/main" val="21700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95549" y="1119160"/>
            <a:ext cx="8340159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Future work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Modify the simulations and experiments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Discuss how to model the temporal correlations among frames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Explore the possibility of online video configuration adaptation approach for practical systems</a:t>
            </a:r>
          </a:p>
        </p:txBody>
      </p:sp>
    </p:spTree>
    <p:extLst>
      <p:ext uri="{BB962C8B-B14F-4D97-AF65-F5344CB8AC3E}">
        <p14:creationId xmlns:p14="http://schemas.microsoft.com/office/powerpoint/2010/main" val="356453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89901" y="1185912"/>
            <a:ext cx="8640330" cy="4745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Video analytics system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Transmission- and computation-intensive task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Constrained and unstable bandwidth and computation resources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How to enhance the system performance, e.g., delay and accuracy?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Video configurations impact performance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Low resolution, frame rate, light NN: low delay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High resolution, frame rate, heavy NN: high accuracy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Previous studies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How to adjust video configurations to balance delay and accuracy?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Weighted sum, Pareto optimal, hard/soft constraint …</a:t>
            </a:r>
          </a:p>
        </p:txBody>
      </p:sp>
    </p:spTree>
    <p:extLst>
      <p:ext uri="{BB962C8B-B14F-4D97-AF65-F5344CB8AC3E}">
        <p14:creationId xmlns:p14="http://schemas.microsoft.com/office/powerpoint/2010/main" val="167755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89901" y="1185912"/>
            <a:ext cx="8640330" cy="4936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Encountered problem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instantaneous delay and accuracy fluctuate with dynamic network conditions and variable video contents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Optimizing mean delay and accuracy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Poor performance may last for a long time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User experience can hardly be guaranteed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Previous studies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Adjust video configurations frequently/periodically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Use other optimization objectives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Lag, uploading lag</a:t>
            </a:r>
          </a:p>
          <a:p>
            <a:pPr marL="1828800" lvl="3" indent="-4572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/>
              <a:t>Tail accuracy</a:t>
            </a:r>
          </a:p>
        </p:txBody>
      </p:sp>
    </p:spTree>
    <p:extLst>
      <p:ext uri="{BB962C8B-B14F-4D97-AF65-F5344CB8AC3E}">
        <p14:creationId xmlns:p14="http://schemas.microsoft.com/office/powerpoint/2010/main" val="40935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2058154-1385-B550-3EC6-966BEA309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59" y="5371467"/>
            <a:ext cx="4033580" cy="14170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89901" y="1194510"/>
            <a:ext cx="8640330" cy="4468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Encountered problem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Key issue in previous studies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Delay and accuracy are conflicting metrics</a:t>
            </a:r>
            <a:endParaRPr lang="en-US" altLang="zh-CN" dirty="0"/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Making decisions to achieve the balance is extremely hard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We adopt a more comprehensive objective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Age of processed information, </a:t>
            </a:r>
            <a:r>
              <a:rPr lang="en-US" altLang="zh-CN" dirty="0" err="1">
                <a:solidFill>
                  <a:srgbClr val="FF0000"/>
                </a:solidFill>
              </a:rPr>
              <a:t>AoPI</a:t>
            </a:r>
            <a:endParaRPr lang="en-US" altLang="zh-CN" dirty="0">
              <a:solidFill>
                <a:srgbClr val="FF0000"/>
              </a:solidFill>
            </a:endParaRP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Time elapsed since the generation of the last received and successfully recognized frame at the user side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/>
              <a:t>Low </a:t>
            </a:r>
            <a:r>
              <a:rPr lang="en-US" altLang="zh-CN" dirty="0" err="1"/>
              <a:t>AoPI</a:t>
            </a:r>
            <a:r>
              <a:rPr lang="en-US" altLang="zh-CN" dirty="0"/>
              <a:t>: deliver accurate results to user timely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44550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0F45D0-68BF-4DD6-B117-EBCE6459E3C2}"/>
                  </a:ext>
                </a:extLst>
              </p:cNvPr>
              <p:cNvSpPr txBox="1"/>
              <p:nvPr/>
            </p:nvSpPr>
            <p:spPr>
              <a:xfrm>
                <a:off x="189901" y="1181223"/>
                <a:ext cx="8640330" cy="4890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Optimizing </a:t>
                </a:r>
                <a:r>
                  <a:rPr lang="en-US" altLang="zh-CN" sz="2400" dirty="0" err="1"/>
                  <a:t>AoPI</a:t>
                </a:r>
                <a:endParaRPr lang="en-US" altLang="zh-CN" sz="2400" dirty="0"/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How the video configuration, network conditions affect 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AoPI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How to adjust the video configuration according to </a:t>
                </a:r>
                <a:r>
                  <a:rPr lang="en-US" altLang="zh-CN" sz="2000" dirty="0" err="1">
                    <a:solidFill>
                      <a:srgbClr val="FF0000"/>
                    </a:solidFill>
                  </a:rPr>
                  <a:t>AoPI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?</a:t>
                </a: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Considered video analytics system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Zero-wait uploading from camera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Exponentially distributed transmission delay, mean value 1/</a:t>
                </a:r>
                <a:r>
                  <a:rPr lang="el-GR" altLang="zh-CN" dirty="0"/>
                  <a:t>λ</a:t>
                </a:r>
                <a:endParaRPr lang="en-US" altLang="zh-CN" dirty="0"/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/>
                  <a:t>Exponentially distributed computation delay, mean value 1/</a:t>
                </a:r>
                <a:r>
                  <a:rPr lang="el-GR" altLang="zh-CN" dirty="0"/>
                  <a:t>μ</a:t>
                </a:r>
                <a:endParaRPr lang="en-US" altLang="zh-CN" dirty="0"/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Video configuration</a:t>
                </a:r>
              </a:p>
              <a:p>
                <a:pPr marL="1828800" lvl="3" indent="-457200">
                  <a:lnSpc>
                    <a:spcPct val="150000"/>
                  </a:lnSpc>
                  <a:buFont typeface="Wingdings" panose="05000000000000000000" pitchFamily="2" charset="2"/>
                  <a:buChar char="p"/>
                </a:pPr>
                <a:r>
                  <a:rPr lang="en-US" altLang="zh-CN" dirty="0"/>
                  <a:t>resolution and computation policy (FCFS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LCFSP)</a:t>
                </a: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Frames with resolution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are successfully recognized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i="1" dirty="0">
                  <a:solidFill>
                    <a:srgbClr val="0000FF"/>
                  </a:solidFill>
                </a:endParaRPr>
              </a:p>
              <a:p>
                <a:pPr marL="1371600" lvl="2" indent="-4572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>
                    <a:solidFill>
                      <a:srgbClr val="0000FF"/>
                    </a:solidFill>
                  </a:rPr>
                  <a:t>Independent recognition among video frames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30F45D0-68BF-4DD6-B117-EBCE6459E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1" y="1181223"/>
                <a:ext cx="8640330" cy="4890057"/>
              </a:xfrm>
              <a:prstGeom prst="rect">
                <a:avLst/>
              </a:prstGeom>
              <a:blipFill>
                <a:blip r:embed="rId2"/>
                <a:stretch>
                  <a:fillRect l="-917" b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4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7F422D3-A6B2-16EA-3A95-392C0E4C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15" y="1231738"/>
            <a:ext cx="3444285" cy="25893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159735" y="1194224"/>
            <a:ext cx="8745113" cy="382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Analyze </a:t>
            </a:r>
            <a:r>
              <a:rPr lang="en-US" altLang="zh-CN" sz="2400" dirty="0" err="1"/>
              <a:t>AoPI</a:t>
            </a:r>
            <a:r>
              <a:rPr lang="en-US" altLang="zh-CN" sz="2400" dirty="0"/>
              <a:t> with FCFS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Average </a:t>
            </a:r>
            <a:r>
              <a:rPr lang="en-US" altLang="zh-CN" sz="2000" dirty="0" err="1"/>
              <a:t>AoPI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AoPI</a:t>
            </a:r>
            <a:r>
              <a:rPr lang="en-US" altLang="zh-CN" sz="2000" dirty="0"/>
              <a:t> is inversely proportional to recognition probability </a:t>
            </a:r>
            <a:r>
              <a:rPr lang="en-US" altLang="zh-CN" sz="2000" i="1" dirty="0"/>
              <a:t>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AoPI</a:t>
            </a:r>
            <a:r>
              <a:rPr lang="en-US" altLang="zh-CN" sz="2000" dirty="0"/>
              <a:t> is a convex and monotone decreasing function with respect to the mean computation rate 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FD0431-0512-3430-2106-E246302C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982" y="2488922"/>
            <a:ext cx="4134159" cy="741124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D5711C55-D038-FF1F-97E9-56CC51E2D53F}"/>
              </a:ext>
            </a:extLst>
          </p:cNvPr>
          <p:cNvSpPr/>
          <p:nvPr/>
        </p:nvSpPr>
        <p:spPr>
          <a:xfrm>
            <a:off x="1674205" y="5341034"/>
            <a:ext cx="6278880" cy="10823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The large the recognition probability and computation rate, the lower the average </a:t>
            </a:r>
            <a:r>
              <a:rPr lang="en-US" altLang="zh-CN" sz="2000" dirty="0" err="1">
                <a:solidFill>
                  <a:srgbClr val="FF0000"/>
                </a:solidFill>
              </a:rPr>
              <a:t>AoPI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20695" y="1194224"/>
            <a:ext cx="8923305" cy="243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Analyze </a:t>
            </a:r>
            <a:r>
              <a:rPr lang="en-US" altLang="zh-CN" sz="2400" dirty="0" err="1"/>
              <a:t>AoPI</a:t>
            </a:r>
            <a:r>
              <a:rPr lang="en-US" altLang="zh-CN" sz="2400" dirty="0"/>
              <a:t> with FCFS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AoPI</a:t>
            </a:r>
            <a:r>
              <a:rPr lang="en-US" altLang="zh-CN" sz="2000" dirty="0"/>
              <a:t> is a convex function with respect to the mean transmission rate λ, </a:t>
            </a:r>
            <a:r>
              <a:rPr lang="en-US" altLang="zh-CN" sz="2000" dirty="0">
                <a:solidFill>
                  <a:srgbClr val="FF0000"/>
                </a:solidFill>
              </a:rPr>
              <a:t>which first decreases and then increases with λ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optimal transmission rate decreases with the recognition probability </a:t>
            </a:r>
            <a:r>
              <a:rPr lang="en-US" altLang="zh-CN" sz="2000" i="1" dirty="0"/>
              <a:t>p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D6CF85-77F9-D54B-C030-09ACEF66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03" y="3193683"/>
            <a:ext cx="4438454" cy="341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09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08457" y="6423344"/>
            <a:ext cx="20574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0F45D0-68BF-4DD6-B117-EBCE6459E3C2}"/>
              </a:ext>
            </a:extLst>
          </p:cNvPr>
          <p:cNvSpPr txBox="1"/>
          <p:nvPr/>
        </p:nvSpPr>
        <p:spPr>
          <a:xfrm>
            <a:off x="220696" y="1194224"/>
            <a:ext cx="8745114" cy="289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Maintaining </a:t>
            </a:r>
            <a:r>
              <a:rPr lang="en-US" altLang="zh-CN" sz="2400" dirty="0" err="1"/>
              <a:t>AoPI</a:t>
            </a:r>
            <a:r>
              <a:rPr lang="en-US" altLang="zh-CN" sz="2400" dirty="0"/>
              <a:t> level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Transmission-computation resource trading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minimum required transmission rate decreases with the allocated computation rate </a:t>
            </a:r>
            <a:r>
              <a:rPr lang="zh-CN" altLang="en-US" sz="2000" dirty="0">
                <a:solidFill>
                  <a:srgbClr val="FF0000"/>
                </a:solidFill>
              </a:rPr>
              <a:t>①</a:t>
            </a:r>
            <a:endParaRPr lang="en-US" altLang="zh-CN" sz="2000" i="1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The minimum required computation rate first decreases and then increases with the allocated transmission rate </a:t>
            </a:r>
            <a:r>
              <a:rPr lang="zh-CN" altLang="en-US" sz="2000" dirty="0">
                <a:solidFill>
                  <a:srgbClr val="FF0000"/>
                </a:solidFill>
              </a:rPr>
              <a:t>②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E3FC087-4DF2-2D42-C3FE-5FB2876E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68" y="4213723"/>
            <a:ext cx="3175620" cy="23359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086496-6F65-039B-C2CE-4B162AA3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496" y="4171229"/>
            <a:ext cx="3356926" cy="25146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4589BC-5437-ED6D-CD5B-68C1011FC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00" y="4213723"/>
            <a:ext cx="389135" cy="4406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425FBA-3A2C-0B37-4EA1-EA304F0BA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714" y="4274783"/>
            <a:ext cx="457903" cy="37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86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5727</TotalTime>
  <Words>1183</Words>
  <Application>Microsoft Office PowerPoint</Application>
  <PresentationFormat>全屏显示(4:3)</PresentationFormat>
  <Paragraphs>244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Times New Roman</vt:lpstr>
      <vt:lpstr>Wingdings</vt:lpstr>
      <vt:lpstr>Office 主题</vt:lpstr>
      <vt:lpstr>Report</vt:lpstr>
      <vt:lpstr>Background</vt:lpstr>
      <vt:lpstr>Background</vt:lpstr>
      <vt:lpstr>Background</vt:lpstr>
      <vt:lpstr>Background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Simulations</vt:lpstr>
      <vt:lpstr>Simulations</vt:lpstr>
      <vt:lpstr>Simulations</vt:lpstr>
      <vt:lpstr>Simulations</vt:lpstr>
      <vt:lpstr>Prototype</vt:lpstr>
      <vt:lpstr>Prototype</vt:lpstr>
      <vt:lpstr>Prototype</vt:lpstr>
      <vt:lpstr>Prototype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Zhiyuan Wang</cp:lastModifiedBy>
  <cp:revision>1124</cp:revision>
  <dcterms:created xsi:type="dcterms:W3CDTF">2015-08-08T14:03:00Z</dcterms:created>
  <dcterms:modified xsi:type="dcterms:W3CDTF">2022-09-26T00:38:26Z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