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20" r:id="rId3"/>
    <p:sldId id="421" r:id="rId4"/>
    <p:sldId id="422" r:id="rId5"/>
    <p:sldId id="419" r:id="rId6"/>
    <p:sldId id="423" r:id="rId7"/>
    <p:sldId id="416" r:id="rId8"/>
    <p:sldId id="41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3B77E7"/>
    <a:srgbClr val="D71C60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8"/>
    <p:restoredTop sz="95997" autoAdjust="0"/>
  </p:normalViewPr>
  <p:slideViewPr>
    <p:cSldViewPr snapToGrid="0">
      <p:cViewPr varScale="1">
        <p:scale>
          <a:sx n="37" d="100"/>
          <a:sy n="37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212968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3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238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3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2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0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在此键入姓名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44750" y="7518400"/>
            <a:ext cx="5372100" cy="1320801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>
              <a:spcBef>
                <a:spcPts val="0"/>
              </a:spcBef>
              <a:defRPr sz="6900">
                <a:solidFill>
                  <a:srgbClr val="18B2E8"/>
                </a:solidFill>
              </a:defRPr>
            </a:lvl1pPr>
          </a:lstStyle>
          <a:p>
            <a:r>
              <a:t>在此键入姓名</a:t>
            </a:r>
          </a:p>
        </p:txBody>
      </p:sp>
      <p:sp>
        <p:nvSpPr>
          <p:cNvPr id="6" name="在此键入tittle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2447620" y="9163050"/>
            <a:ext cx="2929782" cy="77470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ts val="0"/>
              </a:spcBef>
              <a:defRPr sz="3800">
                <a:solidFill>
                  <a:srgbClr val="E4F4F9"/>
                </a:solidFill>
              </a:defRPr>
            </a:lvl1pPr>
          </a:lstStyle>
          <a:p>
            <a:r>
              <a:t>在此键入tittle</a:t>
            </a:r>
          </a:p>
        </p:txBody>
      </p:sp>
      <p:sp>
        <p:nvSpPr>
          <p:cNvPr id="7" name="在此键入姓名"/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44750" y="2514540"/>
            <a:ext cx="15758583" cy="368306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7200" b="0" i="0">
                <a:solidFill>
                  <a:srgbClr val="FFFFFF"/>
                </a:solidFill>
                <a:latin typeface="Helvetica" pitchFamily="2" charset="0"/>
              </a:defRPr>
            </a:lvl1pPr>
          </a:lstStyle>
          <a:p>
            <a:r>
              <a:rPr lang="zh-CN" altLang="en-US"/>
              <a:t>极客大学架构师训练营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X</a:t>
            </a:r>
            <a:r>
              <a:rPr lang="zh-CN" altLang="en-US"/>
              <a:t>课</a:t>
            </a:r>
            <a:endParaRPr lang="en-US" altLang="zh-CN"/>
          </a:p>
          <a:p>
            <a:r>
              <a:rPr lang="zh-CN" altLang="en-US"/>
              <a:t>课程名称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2444750" y="7675880"/>
            <a:ext cx="5928995" cy="1163320"/>
          </a:xfrm>
        </p:spPr>
        <p:txBody>
          <a:bodyPr wrap="square"/>
          <a:lstStyle/>
          <a:p>
            <a:r>
              <a:rPr kumimoji="1" lang="zh-CN" altLang="en-US" dirty="0"/>
              <a:t>闯哥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444750" y="4987012"/>
            <a:ext cx="19143345" cy="1210588"/>
          </a:xfrm>
        </p:spPr>
        <p:txBody>
          <a:bodyPr wrap="square"/>
          <a:lstStyle/>
          <a:p>
            <a:r>
              <a:rPr kumimoji="1" lang="zh-CN" altLang="en-US" dirty="0"/>
              <a:t>性能</a:t>
            </a:r>
            <a:r>
              <a:rPr kumimoji="1" lang="zh-CN" altLang="en-US"/>
              <a:t>分析</a:t>
            </a:r>
            <a:r>
              <a:rPr kumimoji="1" lang="zh-CN" altLang="en-US" smtClean="0"/>
              <a:t>和优化</a:t>
            </a:r>
            <a:r>
              <a:rPr kumimoji="1" lang="zh-CN" altLang="en-US" dirty="0" smtClean="0"/>
              <a:t>专题</a:t>
            </a:r>
            <a:endParaRPr kumimoji="1" lang="en-US" altLang="zh-C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经常</a:t>
            </a:r>
            <a:r>
              <a:rPr kumimoji="1" lang="zh-CN" altLang="en-US" dirty="0"/>
              <a:t>发生的问题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2183306"/>
            <a:ext cx="19458000" cy="79508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CPU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使用率过高、内存占用不断增大（疑似泄露）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临时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内存大量申请后长时间不下降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泄露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goroutine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数量暴涨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服务器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进程死掉或者不断重启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还在，但是不提供服务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并发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多的时候，程序才发生异常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重构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系统后，上线后发现性能不佳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某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次迭代发布后的数小时内出现了应用程序无法提供服务的情况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1236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专题的目标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39671" y="2970607"/>
            <a:ext cx="19458000" cy="27186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掌握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如何进行性能指标分析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学会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使用常见性能分析工具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拥有</a:t>
            </a: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快速定位问题的思路和手段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7842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专题</a:t>
            </a:r>
            <a:r>
              <a:rPr kumimoji="1" lang="zh-CN" altLang="en-US" dirty="0" smtClean="0"/>
              <a:t>的内容章节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32211" y="2864642"/>
            <a:ext cx="19446142" cy="62068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性能剖析工具</a:t>
            </a:r>
            <a:r>
              <a:rPr kumimoji="1" lang="en-US" altLang="zh-CN" sz="4000" b="0" dirty="0" err="1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Pprof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调优工具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-Trace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GODEBUG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工具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进程诊断工具</a:t>
            </a:r>
            <a:r>
              <a:rPr kumimoji="1" lang="en-US" altLang="zh-CN" sz="4000" b="0" dirty="0" err="1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Gops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什么是</a:t>
            </a:r>
            <a:r>
              <a:rPr kumimoji="1" lang="en-US" altLang="zh-CN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Data Race</a:t>
            </a: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逃逸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分析</a:t>
            </a:r>
            <a:endParaRPr kumimoji="1" lang="en-US" altLang="zh-CN" sz="4000" b="0" dirty="0" smtClean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常用的</a:t>
            </a:r>
            <a:r>
              <a:rPr kumimoji="1" lang="en-US" altLang="zh-CN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Linux</a:t>
            </a: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排错工具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9501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7122447" y="3892731"/>
            <a:ext cx="14797953" cy="964038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压力测试工具</a:t>
            </a:r>
            <a:r>
              <a:rPr kumimoji="1" lang="en-US" altLang="zh-CN" dirty="0" smtClean="0"/>
              <a:t>ab</a:t>
            </a:r>
          </a:p>
          <a:p>
            <a:pPr marL="742950" indent="-742950">
              <a:buFont typeface="+mj-lt"/>
              <a:buAutoNum type="arabicPeriod"/>
            </a:pPr>
            <a:r>
              <a:rPr kumimoji="1" lang="en-US" dirty="0" err="1"/>
              <a:t>PProf</a:t>
            </a:r>
            <a:r>
              <a:rPr kumimoji="1" lang="zh-CN" altLang="en-US" dirty="0" smtClean="0"/>
              <a:t>简介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en-US" dirty="0" err="1"/>
              <a:t>PProf</a:t>
            </a:r>
            <a:r>
              <a:rPr kumimoji="1" lang="zh-CN" altLang="en-US" dirty="0"/>
              <a:t>的简单</a:t>
            </a:r>
            <a:r>
              <a:rPr kumimoji="1" lang="zh-CN" altLang="en-US" dirty="0" smtClean="0"/>
              <a:t>使用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通过交互式终端使用</a:t>
            </a:r>
            <a:r>
              <a:rPr kumimoji="1" lang="en-US" altLang="zh-CN" dirty="0" err="1" smtClean="0"/>
              <a:t>PProf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 smtClean="0"/>
              <a:t>通过可视化界面使用</a:t>
            </a:r>
            <a:r>
              <a:rPr kumimoji="1" lang="en-US" altLang="zh-CN" dirty="0" err="1" smtClean="0"/>
              <a:t>PProf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排查内存占用过高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排查频繁</a:t>
            </a:r>
            <a:r>
              <a:rPr kumimoji="1" lang="en-US" altLang="zh-CN" dirty="0"/>
              <a:t>GC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排查协程泄漏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排查锁竞争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排查阻塞</a:t>
            </a:r>
            <a:r>
              <a:rPr kumimoji="1" lang="zh-CN" altLang="en-US" dirty="0" smtClean="0"/>
              <a:t>问题</a:t>
            </a:r>
            <a:endParaRPr kumimoji="1" lang="en-US" altLang="zh-CN" dirty="0" smtClean="0"/>
          </a:p>
          <a:p>
            <a:pPr marL="742950" indent="-742950">
              <a:buFont typeface="+mj-lt"/>
              <a:buAutoNum type="arabicPeriod"/>
            </a:pPr>
            <a:r>
              <a:rPr kumimoji="1" lang="zh-CN" altLang="en-US" dirty="0"/>
              <a:t>性能优化案列</a:t>
            </a:r>
            <a:endParaRPr kumimoji="1" lang="en-US" altLang="zh-CN" dirty="0" smtClean="0"/>
          </a:p>
          <a:p>
            <a:pPr marL="571500" indent="-571500">
              <a:buFont typeface="Arial" panose="020B0604020202090204" pitchFamily="34" charset="0"/>
              <a:buChar char="•"/>
            </a:pPr>
            <a:endParaRPr kumimoji="1" lang="en-US" dirty="0"/>
          </a:p>
        </p:txBody>
      </p:sp>
      <p:sp>
        <p:nvSpPr>
          <p:cNvPr id="3" name="标题 5"/>
          <p:cNvSpPr txBox="1">
            <a:spLocks/>
          </p:cNvSpPr>
          <p:nvPr/>
        </p:nvSpPr>
        <p:spPr>
          <a:xfrm>
            <a:off x="2462400" y="979200"/>
            <a:ext cx="19458000" cy="131040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800" b="1" i="0" u="none" strike="noStrike" cap="none" spc="0" baseline="0">
                <a:solidFill>
                  <a:srgbClr val="17B2E9"/>
                </a:solidFill>
                <a:uFillTx/>
                <a:latin typeface="Helvetica" pitchFamily="2" charset="0"/>
                <a:ea typeface="Alibaba PuHuiTi B" panose="00020600040101010101" pitchFamily="18" charset="-122"/>
                <a:cs typeface="Alibaba PuHuiTi B" panose="00020600040101010101" pitchFamily="18" charset="-122"/>
                <a:sym typeface="Helvetica Light"/>
              </a:defRPr>
            </a:lvl1pPr>
            <a:lvl2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5pPr>
            <a:lvl6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6pPr>
            <a:lvl7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7pPr>
            <a:lvl8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8pPr>
            <a:lvl9pPr marL="0" marR="0" indent="0" algn="ctr" defTabSz="8255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solidFill>
                  <a:srgbClr val="000000"/>
                </a:solidFill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9pPr>
          </a:lstStyle>
          <a:p>
            <a:pPr marL="571500" indent="-571500">
              <a:buFont typeface="Arial" panose="020B0604020202090204" pitchFamily="34" charset="0"/>
              <a:buChar char="•"/>
            </a:pPr>
            <a:r>
              <a:rPr kumimoji="1" lang="zh-CN" altLang="en-US" dirty="0" smtClean="0"/>
              <a:t>第一章 </a:t>
            </a:r>
            <a:r>
              <a:rPr kumimoji="1" lang="zh-CN" altLang="en-US" dirty="0"/>
              <a:t>性能</a:t>
            </a:r>
            <a:r>
              <a:rPr kumimoji="1" lang="zh-CN" altLang="en-US" dirty="0"/>
              <a:t>剖析</a:t>
            </a:r>
            <a:r>
              <a:rPr kumimoji="1" lang="zh-CN" altLang="en-US" dirty="0" smtClean="0"/>
              <a:t>工具</a:t>
            </a:r>
            <a:r>
              <a:rPr kumimoji="1" lang="en-US" altLang="zh-CN" dirty="0" err="1" smtClean="0"/>
              <a:t>PProf</a:t>
            </a:r>
            <a:r>
              <a:rPr kumimoji="1" lang="zh-CN" altLang="en-US" dirty="0" smtClean="0"/>
              <a:t>  </a:t>
            </a:r>
            <a:endParaRPr kumimoji="1"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2438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排查CPU占用过高问题</a:t>
            </a:r>
            <a:r>
              <a:rPr kumimoji="0" lang="zh-CN" altLang="zh-CN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1866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1.1 </a:t>
            </a:r>
            <a:r>
              <a:rPr kumimoji="1" lang="zh-CN" altLang="en-US" dirty="0" smtClean="0"/>
              <a:t>压力</a:t>
            </a:r>
            <a:r>
              <a:rPr kumimoji="1" lang="zh-CN" altLang="en-US" dirty="0"/>
              <a:t>测试工具</a:t>
            </a:r>
            <a:r>
              <a:rPr kumimoji="1" lang="en-US" altLang="zh-CN" dirty="0"/>
              <a:t>ab</a:t>
            </a:r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62400" y="5671440"/>
            <a:ext cx="19458000" cy="97462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spcBef>
                <a:spcPts val="1000"/>
              </a:spcBef>
              <a:spcAft>
                <a:spcPts val="1000"/>
              </a:spcAft>
              <a:buSzPct val="125000"/>
              <a:buFont typeface="Arial" panose="020B0604020202090204" pitchFamily="34" charset="0"/>
              <a:buChar char="•"/>
            </a:pPr>
            <a:r>
              <a:rPr kumimoji="1" lang="zh-CN" altLang="en-US" sz="4000" b="0" dirty="0" smtClean="0">
                <a:solidFill>
                  <a:srgbClr val="FFFFFF"/>
                </a:solidFill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</a:rPr>
              <a:t>内容</a:t>
            </a:r>
            <a:endParaRPr kumimoji="1" lang="zh-CN" altLang="en-US" sz="4000" b="0" dirty="0">
              <a:solidFill>
                <a:srgbClr val="FFFFFF"/>
              </a:solidFill>
              <a:latin typeface="Helvetica" pitchFamily="2" charset="0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7705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Error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60" y="3879850"/>
            <a:ext cx="10789920" cy="2697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460" y="7816850"/>
            <a:ext cx="10789920" cy="23952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3460" y="10541635"/>
            <a:ext cx="10789920" cy="2858135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9457670" cy="10798175"/>
          </a:xfrm>
        </p:spPr>
        <p:txBody>
          <a:bodyPr anchor="t" anchorCtr="0">
            <a:noAutofit/>
          </a:bodyPr>
          <a:lstStyle/>
          <a:p>
            <a:pPr>
              <a:buFont typeface="Arial" panose="020B0604020202090204" pitchFamily="34" charset="0"/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Go </a:t>
            </a:r>
            <a:r>
              <a:rPr lang="en-US" altLang="zh-CN" i="1">
                <a:solidFill>
                  <a:schemeClr val="accent1"/>
                </a:solidFill>
                <a:latin typeface="Helvetica Oblique" charset="0"/>
                <a:cs typeface="Helvetica Oblique" charset="0"/>
                <a:sym typeface="+mn-ea"/>
              </a:rPr>
              <a:t>error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就是普通的一个接口，普通的值。</a:t>
            </a:r>
            <a:endParaRPr lang="zh-CN" altLang="en-US" sz="3600">
              <a:solidFill>
                <a:schemeClr val="bg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endParaRPr lang="zh-CN" altLang="en-US" sz="3600">
              <a:solidFill>
                <a:schemeClr val="bg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endParaRPr lang="zh-CN" altLang="en-US" sz="3600">
              <a:solidFill>
                <a:schemeClr val="bg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endParaRPr lang="zh-CN" altLang="en-US" sz="3600">
              <a:solidFill>
                <a:schemeClr val="bg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endParaRPr lang="zh-CN" altLang="en-US" sz="3600">
              <a:solidFill>
                <a:schemeClr val="bg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我们经常使用 </a:t>
            </a:r>
            <a:r>
              <a:rPr lang="en-US" altLang="zh-CN" i="1">
                <a:solidFill>
                  <a:schemeClr val="accent1"/>
                </a:solidFill>
                <a:latin typeface="Helvetica Oblique" charset="0"/>
                <a:cs typeface="Helvetica Oblique" charset="0"/>
                <a:sym typeface="+mn-ea"/>
              </a:rPr>
              <a:t>errors.New()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来返回一个 </a:t>
            </a:r>
            <a:r>
              <a:rPr lang="en-US" altLang="zh-CN" i="1">
                <a:solidFill>
                  <a:schemeClr val="accent1"/>
                </a:solidFill>
                <a:latin typeface="Helvetica Oblique" charset="0"/>
                <a:cs typeface="Helvetica Oblique" charset="0"/>
                <a:sym typeface="+mn-ea"/>
              </a:rPr>
              <a:t>error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对象。</a:t>
            </a:r>
            <a:endParaRPr lang="zh-CN" altLang="en-US" sz="3600">
              <a:solidFill>
                <a:schemeClr val="bg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endParaRPr lang="zh-CN" altLang="en-US" sz="36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Error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270" y="8566785"/>
            <a:ext cx="11539220" cy="2757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70" y="3843020"/>
            <a:ext cx="11539220" cy="2889250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2462530" y="2731770"/>
            <a:ext cx="19457670" cy="10222230"/>
          </a:xfrm>
        </p:spPr>
        <p:txBody>
          <a:bodyPr anchor="t" anchorCtr="0">
            <a:noAutofit/>
          </a:bodyPr>
          <a:lstStyle/>
          <a:p>
            <a:pPr>
              <a:buFont typeface="Arial" panose="020B0604020202090204" pitchFamily="34" charset="0"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基础库中大量自定义的 </a:t>
            </a:r>
            <a:r>
              <a:rPr lang="en-US" altLang="zh-CN" i="1">
                <a:solidFill>
                  <a:schemeClr val="accent1"/>
                </a:solidFill>
                <a:latin typeface="Helvetica Oblique" charset="0"/>
                <a:cs typeface="Helvetica Oblique" charset="0"/>
                <a:sym typeface="+mn-ea"/>
              </a:rPr>
              <a:t>error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3600">
              <a:solidFill>
                <a:schemeClr val="bg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endParaRPr lang="zh-CN" altLang="en-US" sz="3600">
              <a:solidFill>
                <a:schemeClr val="bg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endParaRPr lang="zh-CN" altLang="en-US" sz="3600">
              <a:solidFill>
                <a:schemeClr val="bg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endParaRPr lang="zh-CN" altLang="en-US" sz="3600">
              <a:solidFill>
                <a:schemeClr val="bg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endParaRPr lang="zh-CN" altLang="en-US" sz="3600">
              <a:solidFill>
                <a:schemeClr val="bg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endParaRPr lang="zh-CN" altLang="en-US" sz="3600">
              <a:solidFill>
                <a:schemeClr val="bg1"/>
              </a:solidFill>
              <a:sym typeface="+mn-ea"/>
            </a:endParaRPr>
          </a:p>
          <a:p>
            <a:pPr>
              <a:buFont typeface="Arial" panose="020B0604020202090204" pitchFamily="34" charset="0"/>
            </a:pPr>
            <a:r>
              <a:rPr lang="en-US" altLang="zh-CN" i="1">
                <a:solidFill>
                  <a:schemeClr val="accent1"/>
                </a:solidFill>
                <a:latin typeface="Helvetica Oblique" charset="0"/>
                <a:cs typeface="Helvetica Oblique" charset="0"/>
                <a:sym typeface="+mn-ea"/>
              </a:rPr>
              <a:t>errors.New()</a:t>
            </a:r>
            <a:r>
              <a:rPr lang="en-US" altLang="zh-CN" i="1">
                <a:solidFill>
                  <a:schemeClr val="accent2"/>
                </a:solidFill>
                <a:latin typeface="Helvetica Oblique" charset="0"/>
                <a:cs typeface="Helvetica Oblique" charset="0"/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返回的是 内部 </a:t>
            </a:r>
            <a:r>
              <a:rPr lang="en-US" altLang="zh-CN" i="1">
                <a:solidFill>
                  <a:schemeClr val="accent1"/>
                </a:solidFill>
                <a:latin typeface="Helvetica Oblique" charset="0"/>
                <a:cs typeface="Helvetica Oblique" charset="0"/>
                <a:sym typeface="+mn-ea"/>
              </a:rPr>
              <a:t>errorString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对象的指针。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257</Words>
  <Application>Microsoft Office PowerPoint</Application>
  <PresentationFormat>自定义</PresentationFormat>
  <Paragraphs>55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Alibaba PuHuiTi</vt:lpstr>
      <vt:lpstr>Alibaba PuHuiTi B</vt:lpstr>
      <vt:lpstr>Alibaba PuHuiTi R</vt:lpstr>
      <vt:lpstr>Helvetica Light</vt:lpstr>
      <vt:lpstr>Helvetica Neue</vt:lpstr>
      <vt:lpstr>Helvetica Neue Light</vt:lpstr>
      <vt:lpstr>Helvetica Oblique</vt:lpstr>
      <vt:lpstr>微软雅黑</vt:lpstr>
      <vt:lpstr>Arial</vt:lpstr>
      <vt:lpstr>Helvetica</vt:lpstr>
      <vt:lpstr>Open Sans</vt:lpstr>
      <vt:lpstr>Wingdings</vt:lpstr>
      <vt:lpstr>White</vt:lpstr>
      <vt:lpstr>PowerPoint 演示文稿</vt:lpstr>
      <vt:lpstr>经常发生的问题</vt:lpstr>
      <vt:lpstr>专题的目标</vt:lpstr>
      <vt:lpstr>专题的内容章节</vt:lpstr>
      <vt:lpstr>PowerPoint 演示文稿</vt:lpstr>
      <vt:lpstr>1.1 压力测试工具ab</vt:lpstr>
      <vt:lpstr>Error</vt:lpstr>
      <vt:lpstr>Error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shiqingchuang</cp:lastModifiedBy>
  <cp:revision>2051</cp:revision>
  <cp:lastPrinted>2021-03-18T05:30:14Z</cp:lastPrinted>
  <dcterms:created xsi:type="dcterms:W3CDTF">2021-03-18T05:30:14Z</dcterms:created>
  <dcterms:modified xsi:type="dcterms:W3CDTF">2021-05-06T08:33:33Z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