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420" r:id="rId3"/>
    <p:sldId id="421" r:id="rId4"/>
    <p:sldId id="422" r:id="rId5"/>
    <p:sldId id="425" r:id="rId6"/>
    <p:sldId id="419" r:id="rId7"/>
    <p:sldId id="426" r:id="rId8"/>
    <p:sldId id="424" r:id="rId9"/>
    <p:sldId id="427" r:id="rId10"/>
    <p:sldId id="423" r:id="rId11"/>
    <p:sldId id="428" r:id="rId12"/>
    <p:sldId id="440" r:id="rId13"/>
    <p:sldId id="442" r:id="rId14"/>
    <p:sldId id="429" r:id="rId15"/>
    <p:sldId id="443" r:id="rId16"/>
    <p:sldId id="444" r:id="rId17"/>
    <p:sldId id="430" r:id="rId18"/>
    <p:sldId id="445" r:id="rId19"/>
    <p:sldId id="446" r:id="rId20"/>
    <p:sldId id="447" r:id="rId21"/>
    <p:sldId id="448" r:id="rId22"/>
    <p:sldId id="449" r:id="rId23"/>
    <p:sldId id="450" r:id="rId24"/>
    <p:sldId id="452" r:id="rId25"/>
    <p:sldId id="451" r:id="rId26"/>
    <p:sldId id="431" r:id="rId27"/>
    <p:sldId id="453" r:id="rId28"/>
    <p:sldId id="456" r:id="rId29"/>
    <p:sldId id="457" r:id="rId30"/>
    <p:sldId id="455" r:id="rId31"/>
    <p:sldId id="458" r:id="rId32"/>
    <p:sldId id="454" r:id="rId33"/>
    <p:sldId id="459" r:id="rId34"/>
    <p:sldId id="460" r:id="rId35"/>
    <p:sldId id="461" r:id="rId36"/>
    <p:sldId id="467" r:id="rId37"/>
    <p:sldId id="468" r:id="rId38"/>
    <p:sldId id="470" r:id="rId39"/>
    <p:sldId id="432" r:id="rId40"/>
    <p:sldId id="462" r:id="rId41"/>
    <p:sldId id="463" r:id="rId42"/>
    <p:sldId id="464" r:id="rId43"/>
    <p:sldId id="465" r:id="rId44"/>
    <p:sldId id="466" r:id="rId45"/>
    <p:sldId id="471" r:id="rId46"/>
    <p:sldId id="472" r:id="rId47"/>
    <p:sldId id="473" r:id="rId48"/>
    <p:sldId id="474" r:id="rId49"/>
    <p:sldId id="475" r:id="rId50"/>
    <p:sldId id="433" r:id="rId51"/>
    <p:sldId id="476" r:id="rId52"/>
    <p:sldId id="477" r:id="rId53"/>
    <p:sldId id="478" r:id="rId54"/>
    <p:sldId id="479" r:id="rId55"/>
    <p:sldId id="480" r:id="rId56"/>
    <p:sldId id="481" r:id="rId57"/>
    <p:sldId id="434" r:id="rId58"/>
    <p:sldId id="435" r:id="rId59"/>
    <p:sldId id="436" r:id="rId60"/>
    <p:sldId id="437" r:id="rId61"/>
    <p:sldId id="438" r:id="rId62"/>
    <p:sldId id="439" r:id="rId6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3B77E7"/>
    <a:srgbClr val="D71C60"/>
    <a:srgbClr val="17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8"/>
    <p:restoredTop sz="95997" autoAdjust="0"/>
  </p:normalViewPr>
  <p:slideViewPr>
    <p:cSldViewPr snapToGrid="0">
      <p:cViewPr varScale="1">
        <p:scale>
          <a:sx n="37" d="100"/>
          <a:sy n="37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21296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35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201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902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56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15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54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647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2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433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8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44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38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09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11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84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411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38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96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110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65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05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3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031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762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740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7750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463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909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365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8561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027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503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4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8319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995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474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531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3515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3484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339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41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2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65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71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94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在此键入姓名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44750" y="7518400"/>
            <a:ext cx="5372100" cy="1320801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>
              <a:spcBef>
                <a:spcPts val="0"/>
              </a:spcBef>
              <a:defRPr sz="6900">
                <a:solidFill>
                  <a:srgbClr val="18B2E8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6" name="在此键入tit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447620" y="9163050"/>
            <a:ext cx="2929782" cy="7747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E4F4F9"/>
                </a:solidFill>
              </a:defRPr>
            </a:lvl1pPr>
          </a:lstStyle>
          <a:p>
            <a:r>
              <a:t>在此键入tittle</a:t>
            </a:r>
          </a:p>
        </p:txBody>
      </p:sp>
      <p:sp>
        <p:nvSpPr>
          <p:cNvPr id="7" name="在此键入姓名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44750" y="2514540"/>
            <a:ext cx="15758583" cy="36830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7200" b="0" i="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r>
              <a:rPr lang="zh-CN" altLang="en-US"/>
              <a:t>极客大学架构师训练营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X</a:t>
            </a:r>
            <a:r>
              <a:rPr lang="zh-CN" altLang="en-US"/>
              <a:t>课</a:t>
            </a:r>
            <a:endParaRPr lang="en-US" altLang="zh-CN"/>
          </a:p>
          <a:p>
            <a:r>
              <a:rPr lang="zh-CN" altLang="en-US"/>
              <a:t>课程名称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我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目录</a:t>
            </a:r>
            <a:endParaRPr dirty="0">
              <a:latin typeface="Alibaba PuHuiTi R" panose="00020600040101010101" pitchFamily="18" charset="-122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第一节"/>
          <p:cNvSpPr txBox="1">
            <a:spLocks noGrp="1"/>
          </p:cNvSpPr>
          <p:nvPr>
            <p:ph type="body" sz="quarter" idx="13"/>
          </p:nvPr>
        </p:nvSpPr>
        <p:spPr>
          <a:xfrm>
            <a:off x="2959031" y="5708967"/>
            <a:ext cx="18000000" cy="1149033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defRPr sz="6800" b="0" i="0">
                <a:solidFill>
                  <a:srgbClr val="18B2E8"/>
                </a:solidFill>
                <a:latin typeface="Helvetica" pitchFamily="2" charset="0"/>
                <a:ea typeface="Microsoft YaHei"/>
                <a:cs typeface="Helvetica" pitchFamily="2" charset="0"/>
                <a:sym typeface="Microsoft YaHei"/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 B" panose="00020600040101010101" pitchFamily="18" charset="-122"/>
          <a:cs typeface="Alibaba PuHuiTi B" panose="00020600040101010101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90204" pitchFamily="34" charset="0"/>
        <a:buChar char="•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5pPr>
      <a:lvl6pPr marL="367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6pPr>
      <a:lvl7pPr marL="431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7pPr>
      <a:lvl8pPr marL="494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8pPr>
      <a:lvl9pPr marL="558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6061/debug/pprof/profile?seconds=6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graphviz.org/download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pkg/runtime/pprof/" TargetMode="External"/><Relationship Id="rId7" Type="http://schemas.openxmlformats.org/officeDocument/2006/relationships/hyperlink" Target="https://xargin.com/pprof-and-flamegraph/" TargetMode="External"/><Relationship Id="rId2" Type="http://schemas.openxmlformats.org/officeDocument/2006/relationships/hyperlink" Target="https://github.com/google/ppro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brendangregg.com/flamegraphs.html" TargetMode="External"/><Relationship Id="rId5" Type="http://schemas.openxmlformats.org/officeDocument/2006/relationships/hyperlink" Target="https://jvns.ca/blog/2017/09/24/profiling-go-with-pprof/" TargetMode="External"/><Relationship Id="rId4" Type="http://schemas.openxmlformats.org/officeDocument/2006/relationships/hyperlink" Target="https://golang.org/pkg/net/http/pprof/#Inde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zh-CN" altLang="en-US" dirty="0"/>
              <a:t>性能分析</a:t>
            </a:r>
            <a:r>
              <a:rPr kumimoji="1" lang="zh-CN" altLang="en-US" dirty="0" smtClean="0"/>
              <a:t>和优化专题介绍</a:t>
            </a:r>
            <a:endParaRPr kumimoji="1" lang="en-US" altLang="zh-CN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</a:p>
        </p:txBody>
      </p:sp>
      <p:sp>
        <p:nvSpPr>
          <p:cNvPr id="4" name="矩形 3"/>
          <p:cNvSpPr/>
          <p:nvPr/>
        </p:nvSpPr>
        <p:spPr>
          <a:xfrm>
            <a:off x="836022" y="2481943"/>
            <a:ext cx="22572617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Server Software:        Apache          #</a:t>
            </a:r>
            <a:r>
              <a:rPr lang="zh-CN" altLang="en-US" dirty="0">
                <a:solidFill>
                  <a:schemeClr val="bg1"/>
                </a:solidFill>
              </a:rPr>
              <a:t>服务器软件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Server Hostname:        www.taoquan.ink #</a:t>
            </a:r>
            <a:r>
              <a:rPr lang="zh-CN" altLang="en-US" dirty="0">
                <a:solidFill>
                  <a:schemeClr val="bg1"/>
                </a:solidFill>
              </a:rPr>
              <a:t>域名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Server Port:            80              #</a:t>
            </a:r>
            <a:r>
              <a:rPr lang="zh-CN" altLang="en-US" dirty="0">
                <a:solidFill>
                  <a:schemeClr val="bg1"/>
                </a:solidFill>
              </a:rPr>
              <a:t>请求端口</a:t>
            </a:r>
            <a:r>
              <a:rPr lang="zh-CN" altLang="en-US" dirty="0" smtClean="0">
                <a:solidFill>
                  <a:schemeClr val="bg1"/>
                </a:solidFill>
              </a:rPr>
              <a:t>号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Concurrency Level:      10              #</a:t>
            </a:r>
            <a:r>
              <a:rPr lang="zh-CN" altLang="en-US" dirty="0">
                <a:solidFill>
                  <a:schemeClr val="bg1"/>
                </a:solidFill>
              </a:rPr>
              <a:t>请求的并发数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Time taken for tests:   27.300 seconds  #</a:t>
            </a:r>
            <a:r>
              <a:rPr lang="zh-CN" altLang="en-US" dirty="0">
                <a:solidFill>
                  <a:schemeClr val="bg1"/>
                </a:solidFill>
              </a:rPr>
              <a:t>总访问时间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Complete requests:      1000            #</a:t>
            </a:r>
            <a:r>
              <a:rPr lang="zh-CN" altLang="en-US" dirty="0">
                <a:solidFill>
                  <a:schemeClr val="bg1"/>
                </a:solidFill>
              </a:rPr>
              <a:t>请求成功数量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Failed requests:        0               #</a:t>
            </a:r>
            <a:r>
              <a:rPr lang="zh-CN" altLang="en-US" dirty="0">
                <a:solidFill>
                  <a:schemeClr val="bg1"/>
                </a:solidFill>
              </a:rPr>
              <a:t>请求失败数量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Requests </a:t>
            </a:r>
            <a:r>
              <a:rPr lang="en-US" altLang="zh-CN" dirty="0">
                <a:solidFill>
                  <a:schemeClr val="bg1"/>
                </a:solidFill>
              </a:rPr>
              <a:t>per second:    36.63 [#/sec] (mean)  #</a:t>
            </a:r>
            <a:r>
              <a:rPr lang="zh-CN" altLang="en-US" dirty="0">
                <a:solidFill>
                  <a:schemeClr val="bg1"/>
                </a:solidFill>
              </a:rPr>
              <a:t>每秒多少请求，这个是非常重要的参数数值，服务器的吞吐量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Time per request:       272.998 [</a:t>
            </a:r>
            <a:r>
              <a:rPr lang="en-US" altLang="zh-CN" dirty="0" err="1">
                <a:solidFill>
                  <a:schemeClr val="bg1"/>
                </a:solidFill>
              </a:rPr>
              <a:t>ms</a:t>
            </a:r>
            <a:r>
              <a:rPr lang="en-US" altLang="zh-CN" dirty="0">
                <a:solidFill>
                  <a:schemeClr val="bg1"/>
                </a:solidFill>
              </a:rPr>
              <a:t>] (mean)     #</a:t>
            </a:r>
            <a:r>
              <a:rPr lang="zh-CN" altLang="en-US" dirty="0">
                <a:solidFill>
                  <a:schemeClr val="bg1"/>
                </a:solidFill>
              </a:rPr>
              <a:t>用户平均请求等待时间 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Time per request:       27.300 [</a:t>
            </a:r>
            <a:r>
              <a:rPr lang="en-US" altLang="zh-CN" dirty="0" err="1">
                <a:solidFill>
                  <a:schemeClr val="bg1"/>
                </a:solidFill>
              </a:rPr>
              <a:t>ms</a:t>
            </a:r>
            <a:r>
              <a:rPr lang="en-US" altLang="zh-CN" dirty="0">
                <a:solidFill>
                  <a:schemeClr val="bg1"/>
                </a:solidFill>
              </a:rPr>
              <a:t>] (mean, across all concurrent requests) # </a:t>
            </a:r>
            <a:r>
              <a:rPr lang="zh-CN" altLang="en-US" dirty="0">
                <a:solidFill>
                  <a:schemeClr val="bg1"/>
                </a:solidFill>
              </a:rPr>
              <a:t>服务器平均处理时间，也就是服务器吞吐量的倒数                  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Transfer rate:          1468.58 [Kbytes/sec] received  #</a:t>
            </a:r>
            <a:r>
              <a:rPr lang="zh-CN" altLang="en-US" dirty="0">
                <a:solidFill>
                  <a:schemeClr val="bg1"/>
                </a:solidFill>
              </a:rPr>
              <a:t>每秒获取的数据长度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Percentage of the requests served within a certain time (</a:t>
            </a:r>
            <a:r>
              <a:rPr lang="en-US" altLang="zh-CN" dirty="0" err="1">
                <a:solidFill>
                  <a:schemeClr val="bg1"/>
                </a:solidFill>
              </a:rPr>
              <a:t>ms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50%    263    #50%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263ms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66%    271    #66%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271ms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75%    279    #75%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279ms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80%    285    #80%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285ms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90%    303    #90%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303ms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95%    320    #95%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320ms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98%    341    #98%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341ms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99%    373    #99%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373ms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100%    945 (longest request)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7705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/>
              <a:t>1.2 PProf</a:t>
            </a:r>
            <a:r>
              <a:rPr kumimoji="1" lang="zh-CN" altLang="en-US" dirty="0"/>
              <a:t>简介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2829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1.2 PProf</a:t>
            </a:r>
            <a:r>
              <a:rPr kumimoji="1" lang="zh-CN" altLang="en-US" dirty="0"/>
              <a:t>简介</a:t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是什么</a:t>
            </a:r>
          </a:p>
        </p:txBody>
      </p:sp>
      <p:sp>
        <p:nvSpPr>
          <p:cNvPr id="4" name="矩形 3"/>
          <p:cNvSpPr/>
          <p:nvPr/>
        </p:nvSpPr>
        <p:spPr>
          <a:xfrm>
            <a:off x="2987040" y="4738889"/>
            <a:ext cx="145955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pprof is a tool for visualization and analysis of profiling data.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2400" y="5780200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可以做什么</a:t>
            </a:r>
          </a:p>
        </p:txBody>
      </p:sp>
      <p:sp>
        <p:nvSpPr>
          <p:cNvPr id="14" name="矩形 13"/>
          <p:cNvSpPr/>
          <p:nvPr/>
        </p:nvSpPr>
        <p:spPr>
          <a:xfrm>
            <a:off x="2987040" y="6754826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CPU Profiling</a:t>
            </a: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Memory Profiling</a:t>
            </a: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Block Profiling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err="1" smtClean="0">
                <a:solidFill>
                  <a:schemeClr val="bg1"/>
                </a:solidFill>
              </a:rPr>
              <a:t>Mutex</a:t>
            </a:r>
            <a:r>
              <a:rPr lang="en-US" altLang="zh-CN" dirty="0" smtClean="0">
                <a:solidFill>
                  <a:schemeClr val="bg1"/>
                </a:solidFill>
              </a:rPr>
              <a:t> Profiling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-   </a:t>
            </a:r>
            <a:r>
              <a:rPr lang="en-US" altLang="zh-CN" dirty="0" err="1">
                <a:solidFill>
                  <a:schemeClr val="bg1"/>
                </a:solidFill>
              </a:rPr>
              <a:t>Goroutine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Profiling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861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1.2 PProf</a:t>
            </a:r>
            <a:r>
              <a:rPr kumimoji="1" lang="zh-CN" altLang="en-US" dirty="0"/>
              <a:t>简介</a:t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3701835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采样方式</a:t>
            </a:r>
          </a:p>
        </p:txBody>
      </p:sp>
      <p:sp>
        <p:nvSpPr>
          <p:cNvPr id="8" name="矩形 7"/>
          <p:cNvSpPr/>
          <p:nvPr/>
        </p:nvSpPr>
        <p:spPr>
          <a:xfrm>
            <a:off x="2987040" y="4676461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runtime/pprof</a:t>
            </a:r>
            <a:r>
              <a:rPr lang="zh-CN" altLang="en-US" dirty="0">
                <a:solidFill>
                  <a:schemeClr val="bg1"/>
                </a:solidFill>
              </a:rPr>
              <a:t>：采集程序（非 </a:t>
            </a:r>
            <a:r>
              <a:rPr lang="en-US" altLang="zh-CN" dirty="0">
                <a:solidFill>
                  <a:schemeClr val="bg1"/>
                </a:solidFill>
              </a:rPr>
              <a:t>Server</a:t>
            </a:r>
            <a:r>
              <a:rPr lang="zh-CN" altLang="en-US" dirty="0">
                <a:solidFill>
                  <a:schemeClr val="bg1"/>
                </a:solidFill>
              </a:rPr>
              <a:t>）的运行数据进行分析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net/http/pprof</a:t>
            </a:r>
            <a:r>
              <a:rPr lang="zh-CN" altLang="en-US" dirty="0">
                <a:solidFill>
                  <a:schemeClr val="bg1"/>
                </a:solidFill>
              </a:rPr>
              <a:t>：采集 </a:t>
            </a:r>
            <a:r>
              <a:rPr lang="en-US" altLang="zh-CN" dirty="0">
                <a:solidFill>
                  <a:schemeClr val="bg1"/>
                </a:solidFill>
              </a:rPr>
              <a:t>HTTP Server </a:t>
            </a:r>
            <a:r>
              <a:rPr lang="zh-CN" altLang="en-US" dirty="0">
                <a:solidFill>
                  <a:schemeClr val="bg1"/>
                </a:solidFill>
              </a:rPr>
              <a:t>的运行时数据进行</a:t>
            </a:r>
            <a:r>
              <a:rPr lang="zh-CN" altLang="en-US" dirty="0" smtClean="0">
                <a:solidFill>
                  <a:schemeClr val="bg1"/>
                </a:solidFill>
              </a:rPr>
              <a:t>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go test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通过运行测试用例，指定所需标识进行采集。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62400" y="6641102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使用方式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7040" y="7615728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Report Generation                 [pprof &lt;format&gt; [options] source]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Interactive Terminal Use      [pprof [options] source]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Web Interface                         [pprof -http=[host]:[port] [options] source]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79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/>
              <a:t>1.3 PProf</a:t>
            </a:r>
            <a:r>
              <a:rPr kumimoji="1" lang="zh-CN" altLang="en-US" dirty="0"/>
              <a:t>的简单使用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1286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1.3 PProf</a:t>
            </a:r>
            <a:r>
              <a:rPr kumimoji="1" lang="zh-CN" altLang="en-US" dirty="0"/>
              <a:t>的简单使用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6855" y="979200"/>
            <a:ext cx="10102700" cy="121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52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1.3 PProf</a:t>
            </a:r>
            <a:r>
              <a:rPr kumimoji="1" lang="zh-CN" altLang="en-US" dirty="0"/>
              <a:t>的简单使用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2530" name="Picture 2" descr="http://cdn.xiaot123.com/blog/2021-04/pprof_home.png-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14" y="2896379"/>
            <a:ext cx="17525327" cy="836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533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</a:p>
        </p:txBody>
      </p:sp>
    </p:spTree>
    <p:extLst>
      <p:ext uri="{BB962C8B-B14F-4D97-AF65-F5344CB8AC3E}">
        <p14:creationId xmlns:p14="http://schemas.microsoft.com/office/powerpoint/2010/main" val="77648110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 Profiling(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例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)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下载好的采集文件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go </a:t>
            </a:r>
            <a:r>
              <a:rPr lang="en-US" altLang="zh-CN" dirty="0">
                <a:solidFill>
                  <a:schemeClr val="bg1"/>
                </a:solidFill>
              </a:rPr>
              <a:t>tool </a:t>
            </a:r>
            <a:r>
              <a:rPr lang="en-US" altLang="zh-CN" dirty="0" smtClean="0">
                <a:solidFill>
                  <a:schemeClr val="bg1"/>
                </a:solidFill>
              </a:rPr>
              <a:t>pprof  profile</a:t>
            </a: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直接</a:t>
            </a:r>
            <a:r>
              <a:rPr lang="zh-CN" altLang="en-US" dirty="0">
                <a:solidFill>
                  <a:schemeClr val="bg1"/>
                </a:solidFill>
              </a:rPr>
              <a:t>通过命令行完成对正在运行的应用程序</a:t>
            </a:r>
            <a:r>
              <a:rPr lang="en-US" altLang="zh-CN" dirty="0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进行抓取和分析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pprof http://127.0.0.1:6061/debug/pprof/profile?seconds=60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181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00" y="3878576"/>
            <a:ext cx="16416188" cy="27834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62400" y="2918269"/>
            <a:ext cx="10417577" cy="5642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进入命令交互界面：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2399" y="6827271"/>
            <a:ext cx="16975132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输入</a:t>
            </a:r>
            <a:r>
              <a:rPr lang="en-US" altLang="zh-CN" u="sng" dirty="0" smtClean="0">
                <a:solidFill>
                  <a:schemeClr val="bg1"/>
                </a:solidFill>
              </a:rPr>
              <a:t>top 15 </a:t>
            </a:r>
            <a:r>
              <a:rPr lang="zh-CN" altLang="en-US" dirty="0" smtClean="0">
                <a:solidFill>
                  <a:schemeClr val="bg1"/>
                </a:solidFill>
              </a:rPr>
              <a:t>查看</a:t>
            </a:r>
            <a:r>
              <a:rPr lang="zh-CN" altLang="en-US" dirty="0">
                <a:solidFill>
                  <a:schemeClr val="bg1"/>
                </a:solidFill>
              </a:rPr>
              <a:t>对应资源开销（例如，</a:t>
            </a:r>
            <a:r>
              <a:rPr lang="en-US" altLang="zh-CN" dirty="0">
                <a:solidFill>
                  <a:schemeClr val="bg1"/>
                </a:solidFill>
              </a:rPr>
              <a:t>CPU </a:t>
            </a:r>
            <a:r>
              <a:rPr lang="zh-CN" altLang="en-US" dirty="0">
                <a:solidFill>
                  <a:schemeClr val="bg1"/>
                </a:solidFill>
              </a:rPr>
              <a:t>就是执行耗时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开销、</a:t>
            </a:r>
            <a:r>
              <a:rPr lang="en-US" altLang="zh-CN" dirty="0">
                <a:solidFill>
                  <a:schemeClr val="bg1"/>
                </a:solidFill>
              </a:rPr>
              <a:t>Memory </a:t>
            </a:r>
            <a:r>
              <a:rPr lang="zh-CN" altLang="en-US" dirty="0">
                <a:solidFill>
                  <a:schemeClr val="bg1"/>
                </a:solidFill>
              </a:rPr>
              <a:t>就是内存占用大小）排名</a:t>
            </a:r>
            <a:r>
              <a:rPr lang="zh-CN" altLang="en-US" dirty="0" smtClean="0">
                <a:solidFill>
                  <a:schemeClr val="bg1"/>
                </a:solidFill>
              </a:rPr>
              <a:t>前</a:t>
            </a:r>
            <a:r>
              <a:rPr lang="en-US" altLang="zh-CN" dirty="0" smtClean="0">
                <a:solidFill>
                  <a:schemeClr val="bg1"/>
                </a:solidFill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zh-CN" altLang="en-US" dirty="0">
                <a:solidFill>
                  <a:schemeClr val="bg1"/>
                </a:solidFill>
              </a:rPr>
              <a:t>函数</a:t>
            </a:r>
            <a:endParaRPr kumimoji="0" lang="zh-CN" altLang="en-US" sz="3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519" y="7492116"/>
            <a:ext cx="10693959" cy="62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5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经常</a:t>
            </a:r>
            <a:r>
              <a:rPr kumimoji="1" lang="zh-CN" altLang="en-US" dirty="0"/>
              <a:t>发生的问题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2183306"/>
            <a:ext cx="19458000" cy="79508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使用率过高、内存占用不断增大（疑似泄露）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临时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内存大量申请后长时间不下降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goroutine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泄露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goroutine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数量暴涨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服务器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进程死掉或者不断重启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还在，但是不提供服务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并发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多的时候，程序才发生异常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重构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系统后，上线后发现性能不佳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某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次迭代发布后的数小时内出现了应用程序无法提供服务的情况</a:t>
            </a:r>
          </a:p>
        </p:txBody>
      </p:sp>
    </p:spTree>
    <p:extLst>
      <p:ext uri="{BB962C8B-B14F-4D97-AF65-F5344CB8AC3E}">
        <p14:creationId xmlns:p14="http://schemas.microsoft.com/office/powerpoint/2010/main" val="194112366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71113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8085989"/>
            <a:ext cx="145955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flat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当前函数的运行耗时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flat%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当前函数占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运行总耗时的比例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sum%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当前函数累积使用占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运行总耗时比例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cum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当前函数加上调用当前函数的函数占用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的总耗时</a:t>
            </a:r>
            <a:r>
              <a:rPr lang="zh-CN" altLang="en-US" dirty="0" smtClean="0">
                <a:solidFill>
                  <a:schemeClr val="bg1"/>
                </a:solidFill>
              </a:rPr>
              <a:t>。通俗</a:t>
            </a:r>
            <a:r>
              <a:rPr lang="zh-CN" altLang="en-US" dirty="0">
                <a:solidFill>
                  <a:schemeClr val="bg1"/>
                </a:solidFill>
              </a:rPr>
              <a:t>点说其实反映的是一个堆栈信息，可以对应</a:t>
            </a:r>
            <a:r>
              <a:rPr lang="en-US" altLang="zh-CN" dirty="0" err="1">
                <a:solidFill>
                  <a:schemeClr val="bg1"/>
                </a:solidFill>
              </a:rPr>
              <a:t>grahp</a:t>
            </a:r>
            <a:r>
              <a:rPr lang="zh-CN" altLang="en-US" dirty="0">
                <a:solidFill>
                  <a:schemeClr val="bg1"/>
                </a:solidFill>
              </a:rPr>
              <a:t>图和火焰图里的</a:t>
            </a:r>
            <a:r>
              <a:rPr lang="zh-CN" altLang="en-US" dirty="0" smtClean="0">
                <a:solidFill>
                  <a:schemeClr val="bg1"/>
                </a:solidFill>
              </a:rPr>
              <a:t>指标。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cum%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当前函数加上调用当前函数的函数占用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的总耗时百分比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最后</a:t>
            </a:r>
            <a:r>
              <a:rPr lang="zh-CN" altLang="en-US" dirty="0">
                <a:solidFill>
                  <a:schemeClr val="bg1"/>
                </a:solidFill>
              </a:rPr>
              <a:t>一</a:t>
            </a:r>
            <a:r>
              <a:rPr lang="zh-CN" altLang="en-US" dirty="0" smtClean="0">
                <a:solidFill>
                  <a:schemeClr val="bg1"/>
                </a:solidFill>
              </a:rPr>
              <a:t>列：</a:t>
            </a:r>
            <a:r>
              <a:rPr lang="zh-CN" altLang="en-US" dirty="0">
                <a:solidFill>
                  <a:schemeClr val="bg1"/>
                </a:solidFill>
              </a:rPr>
              <a:t>函数名。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56" y="2950717"/>
            <a:ext cx="13785669" cy="382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20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举例说明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func</a:t>
            </a:r>
            <a:r>
              <a:rPr lang="en-US" altLang="zh-CN" dirty="0">
                <a:solidFill>
                  <a:schemeClr val="bg1"/>
                </a:solidFill>
              </a:rPr>
              <a:t> b() {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c() // takes 1s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do something directly // takes 3s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d() // takes 2s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>flat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cum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419430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举例说明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func</a:t>
            </a:r>
            <a:r>
              <a:rPr lang="en-US" altLang="zh-CN" dirty="0">
                <a:solidFill>
                  <a:schemeClr val="bg1"/>
                </a:solidFill>
              </a:rPr>
              <a:t> b() {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c() // takes 1s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do something directly // takes 3s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d() // takes 2s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>flat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cum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420787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常用交互命令行</a:t>
            </a: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- help  </a:t>
            </a:r>
            <a:r>
              <a:rPr lang="zh-CN" altLang="en-US" dirty="0" smtClean="0">
                <a:solidFill>
                  <a:schemeClr val="bg1"/>
                </a:solidFill>
              </a:rPr>
              <a:t>可以</a:t>
            </a:r>
            <a:r>
              <a:rPr lang="zh-CN" altLang="en-US" dirty="0">
                <a:solidFill>
                  <a:schemeClr val="bg1"/>
                </a:solidFill>
              </a:rPr>
              <a:t>查看所有命令的使用说明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top </a:t>
            </a:r>
            <a:r>
              <a:rPr lang="zh-CN" altLang="en-US" dirty="0" smtClean="0">
                <a:solidFill>
                  <a:schemeClr val="bg1"/>
                </a:solidFill>
              </a:rPr>
              <a:t>可以</a:t>
            </a:r>
            <a:r>
              <a:rPr lang="zh-CN" altLang="en-US" dirty="0">
                <a:solidFill>
                  <a:schemeClr val="bg1"/>
                </a:solidFill>
              </a:rPr>
              <a:t>查看</a:t>
            </a:r>
            <a:r>
              <a:rPr lang="en-US" altLang="zh-CN" dirty="0">
                <a:solidFill>
                  <a:schemeClr val="bg1"/>
                </a:solidFill>
              </a:rPr>
              <a:t>TOP</a:t>
            </a:r>
            <a:r>
              <a:rPr lang="zh-CN" altLang="en-US" dirty="0">
                <a:solidFill>
                  <a:schemeClr val="bg1"/>
                </a:solidFill>
              </a:rPr>
              <a:t>多少分配情况 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top </a:t>
            </a:r>
            <a:r>
              <a:rPr lang="en-US" altLang="zh-CN" dirty="0">
                <a:solidFill>
                  <a:schemeClr val="bg1"/>
                </a:solidFill>
              </a:rPr>
              <a:t>-cum </a:t>
            </a:r>
            <a:r>
              <a:rPr lang="en-US" altLang="zh-CN" dirty="0" smtClean="0">
                <a:solidFill>
                  <a:schemeClr val="bg1"/>
                </a:solidFill>
              </a:rPr>
              <a:t>15 </a:t>
            </a:r>
            <a:r>
              <a:rPr lang="zh-CN" altLang="en-US" dirty="0">
                <a:solidFill>
                  <a:schemeClr val="bg1"/>
                </a:solidFill>
              </a:rPr>
              <a:t>按照</a:t>
            </a:r>
            <a:r>
              <a:rPr lang="en-US" altLang="zh-CN" dirty="0">
                <a:solidFill>
                  <a:schemeClr val="bg1"/>
                </a:solidFill>
              </a:rPr>
              <a:t>cum</a:t>
            </a:r>
            <a:r>
              <a:rPr lang="zh-CN" altLang="en-US" dirty="0">
                <a:solidFill>
                  <a:schemeClr val="bg1"/>
                </a:solidFill>
              </a:rPr>
              <a:t>进行排序取前</a:t>
            </a:r>
            <a:r>
              <a:rPr lang="en-US" altLang="zh-CN" dirty="0">
                <a:solidFill>
                  <a:schemeClr val="bg1"/>
                </a:solidFill>
              </a:rPr>
              <a:t>15</a:t>
            </a:r>
            <a:r>
              <a:rPr lang="zh-CN" altLang="en-US" dirty="0">
                <a:solidFill>
                  <a:schemeClr val="bg1"/>
                </a:solidFill>
              </a:rPr>
              <a:t>个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list </a:t>
            </a:r>
            <a:r>
              <a:rPr lang="zh-CN" altLang="en-US" dirty="0" smtClean="0">
                <a:solidFill>
                  <a:schemeClr val="bg1"/>
                </a:solidFill>
              </a:rPr>
              <a:t>展示</a:t>
            </a:r>
            <a:r>
              <a:rPr lang="zh-CN" altLang="en-US" dirty="0">
                <a:solidFill>
                  <a:schemeClr val="bg1"/>
                </a:solidFill>
              </a:rPr>
              <a:t>源码及相应损耗，可以看到那块代码耗时最多，那些可以做优化，一目了然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zh-CN" altLang="en-US" dirty="0">
                <a:solidFill>
                  <a:schemeClr val="bg1"/>
                </a:solidFill>
              </a:rPr>
              <a:t>浏览器视图展开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tree </a:t>
            </a:r>
            <a:r>
              <a:rPr lang="zh-CN" altLang="en-US" dirty="0" smtClean="0">
                <a:solidFill>
                  <a:schemeClr val="bg1"/>
                </a:solidFill>
              </a:rPr>
              <a:t>以</a:t>
            </a:r>
            <a:r>
              <a:rPr lang="zh-CN" altLang="en-US" dirty="0">
                <a:solidFill>
                  <a:schemeClr val="bg1"/>
                </a:solidFill>
              </a:rPr>
              <a:t>树状</a:t>
            </a:r>
            <a:r>
              <a:rPr lang="zh-CN" altLang="en-US" dirty="0" smtClean="0">
                <a:solidFill>
                  <a:schemeClr val="bg1"/>
                </a:solidFill>
              </a:rPr>
              <a:t>显示  </a:t>
            </a:r>
            <a:r>
              <a:rPr lang="en-US" altLang="zh-CN" dirty="0" smtClean="0">
                <a:solidFill>
                  <a:schemeClr val="bg1"/>
                </a:solidFill>
              </a:rPr>
              <a:t>tree 2 </a:t>
            </a:r>
            <a:r>
              <a:rPr lang="zh-CN" altLang="en-US" dirty="0" smtClean="0">
                <a:solidFill>
                  <a:schemeClr val="bg1"/>
                </a:solidFill>
              </a:rPr>
              <a:t>显示前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个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png</a:t>
            </a:r>
            <a:r>
              <a:rPr lang="en-US" altLang="zh-CN" dirty="0">
                <a:solidFill>
                  <a:schemeClr val="bg1"/>
                </a:solidFill>
              </a:rPr>
              <a:t>-blog </a:t>
            </a:r>
            <a:r>
              <a:rPr lang="zh-CN" altLang="en-US" dirty="0" smtClean="0">
                <a:solidFill>
                  <a:schemeClr val="bg1"/>
                </a:solidFill>
              </a:rPr>
              <a:t>以</a:t>
            </a:r>
            <a:r>
              <a:rPr lang="zh-CN" altLang="en-US" dirty="0">
                <a:solidFill>
                  <a:schemeClr val="bg1"/>
                </a:solidFill>
              </a:rPr>
              <a:t>图片格式输出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svg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生成</a:t>
            </a:r>
            <a:r>
              <a:rPr lang="zh-CN" altLang="en-US" dirty="0">
                <a:solidFill>
                  <a:schemeClr val="bg1"/>
                </a:solidFill>
              </a:rPr>
              <a:t>浏览器可以识别的</a:t>
            </a:r>
            <a:r>
              <a:rPr lang="en-US" altLang="zh-CN" dirty="0" err="1">
                <a:solidFill>
                  <a:schemeClr val="bg1"/>
                </a:solidFill>
              </a:rPr>
              <a:t>svg</a:t>
            </a:r>
            <a:r>
              <a:rPr lang="zh-CN" altLang="en-US" dirty="0">
                <a:solidFill>
                  <a:schemeClr val="bg1"/>
                </a:solidFill>
              </a:rPr>
              <a:t>文件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traces </a:t>
            </a:r>
            <a:r>
              <a:rPr lang="zh-CN" altLang="en-US" dirty="0">
                <a:solidFill>
                  <a:schemeClr val="bg1"/>
                </a:solidFill>
              </a:rPr>
              <a:t>打印所有调用栈</a:t>
            </a:r>
            <a:r>
              <a:rPr lang="zh-CN" altLang="en-US" dirty="0" smtClean="0">
                <a:solidFill>
                  <a:schemeClr val="bg1"/>
                </a:solidFill>
              </a:rPr>
              <a:t>信息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91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List(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例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)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91542" y="10643301"/>
            <a:ext cx="145955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可以看出该函数那一行占用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资源最多。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542" y="4738888"/>
            <a:ext cx="18234816" cy="55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53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注意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中的所有功能都会根据 </a:t>
            </a:r>
            <a:r>
              <a:rPr lang="en-US" altLang="zh-CN" dirty="0">
                <a:solidFill>
                  <a:schemeClr val="bg1"/>
                </a:solidFill>
              </a:rPr>
              <a:t>Profile</a:t>
            </a:r>
            <a:r>
              <a:rPr lang="zh-CN" altLang="en-US" dirty="0">
                <a:solidFill>
                  <a:schemeClr val="bg1"/>
                </a:solidFill>
              </a:rPr>
              <a:t>的不同类型展示不同的对应</a:t>
            </a:r>
            <a:r>
              <a:rPr lang="zh-CN" altLang="en-US" dirty="0" smtClean="0">
                <a:solidFill>
                  <a:schemeClr val="bg1"/>
                </a:solidFill>
              </a:rPr>
              <a:t>结果。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本节课是以</a:t>
            </a:r>
            <a:r>
              <a:rPr lang="en-US" altLang="zh-CN" dirty="0" smtClean="0">
                <a:solidFill>
                  <a:schemeClr val="bg1"/>
                </a:solidFill>
              </a:rPr>
              <a:t>CPU Profiling</a:t>
            </a:r>
            <a:r>
              <a:rPr lang="zh-CN" altLang="en-US" dirty="0" smtClean="0">
                <a:solidFill>
                  <a:schemeClr val="bg1"/>
                </a:solidFill>
              </a:rPr>
              <a:t>为例子，后面各个例子都会在以后的课程中说明。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84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</a:p>
        </p:txBody>
      </p:sp>
    </p:spTree>
    <p:extLst>
      <p:ext uri="{BB962C8B-B14F-4D97-AF65-F5344CB8AC3E}">
        <p14:creationId xmlns:p14="http://schemas.microsoft.com/office/powerpoint/2010/main" val="365911548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 Profiling(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例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)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4738889"/>
            <a:ext cx="145955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下载好的采集文件 （</a:t>
            </a:r>
            <a:r>
              <a:rPr lang="en-US" altLang="zh-CN" dirty="0" err="1">
                <a:solidFill>
                  <a:schemeClr val="bg1"/>
                </a:solidFill>
              </a:rPr>
              <a:t>wget</a:t>
            </a:r>
            <a:r>
              <a:rPr lang="en-US" altLang="zh-CN" dirty="0">
                <a:solidFill>
                  <a:schemeClr val="bg1"/>
                </a:solidFill>
              </a:rPr>
              <a:t> http://127.0.0.1:6061/debug/pprof/profile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pprof -http=:8000 </a:t>
            </a:r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直接</a:t>
            </a:r>
            <a:r>
              <a:rPr lang="zh-CN" altLang="en-US" dirty="0">
                <a:solidFill>
                  <a:schemeClr val="bg1"/>
                </a:solidFill>
              </a:rPr>
              <a:t>通过命令行完成对正在运行的应用程序</a:t>
            </a:r>
            <a:r>
              <a:rPr lang="en-US" altLang="zh-CN" dirty="0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进行抓取和分析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go tool pprof -http=:8000 </a:t>
            </a:r>
            <a:r>
              <a:rPr lang="en-US" altLang="zh-CN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altLang="zh-CN" dirty="0" smtClean="0">
                <a:solidFill>
                  <a:schemeClr val="bg1"/>
                </a:solidFill>
                <a:hlinkClick r:id="rId3"/>
              </a:rPr>
              <a:t>127.0.0.1:6061/debug/pprof/profile?seconds=60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交互是命令行里直接敲入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命令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62400" y="833190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注意：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7040" y="9306533"/>
            <a:ext cx="1459556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en-US" altLang="zh-CN" dirty="0">
                <a:solidFill>
                  <a:schemeClr val="bg1"/>
                </a:solidFill>
              </a:rPr>
              <a:t>Could not execute dot; may need to install 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、安装</a:t>
            </a:r>
            <a:r>
              <a:rPr lang="en-US" altLang="zh-CN" dirty="0" err="1" smtClean="0">
                <a:solidFill>
                  <a:schemeClr val="bg1"/>
                </a:solidFill>
              </a:rPr>
              <a:t>graphviz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、将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zh-CN" altLang="en-US" dirty="0">
                <a:solidFill>
                  <a:schemeClr val="bg1"/>
                </a:solidFill>
              </a:rPr>
              <a:t>安装目录下的</a:t>
            </a:r>
            <a:r>
              <a:rPr lang="en-US" altLang="zh-CN" dirty="0">
                <a:solidFill>
                  <a:schemeClr val="bg1"/>
                </a:solidFill>
              </a:rPr>
              <a:t>bin</a:t>
            </a:r>
            <a:r>
              <a:rPr lang="zh-CN" altLang="en-US" dirty="0">
                <a:solidFill>
                  <a:schemeClr val="bg1"/>
                </a:solidFill>
              </a:rPr>
              <a:t>文件夹添加到</a:t>
            </a:r>
            <a:r>
              <a:rPr lang="en-US" altLang="zh-CN" dirty="0">
                <a:solidFill>
                  <a:schemeClr val="bg1"/>
                </a:solidFill>
              </a:rPr>
              <a:t>Path</a:t>
            </a:r>
            <a:r>
              <a:rPr lang="zh-CN" altLang="en-US" dirty="0">
                <a:solidFill>
                  <a:schemeClr val="bg1"/>
                </a:solidFill>
              </a:rPr>
              <a:t>环境变量中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、在终端输入</a:t>
            </a:r>
            <a:r>
              <a:rPr lang="en-US" altLang="zh-CN" dirty="0">
                <a:solidFill>
                  <a:schemeClr val="bg1"/>
                </a:solidFill>
              </a:rPr>
              <a:t>dot -version</a:t>
            </a:r>
            <a:r>
              <a:rPr lang="zh-CN" altLang="en-US" dirty="0">
                <a:solidFill>
                  <a:schemeClr val="bg1"/>
                </a:solidFill>
              </a:rPr>
              <a:t>查看是否安装成功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hlinkClick r:id="rId4"/>
              </a:rPr>
              <a:t>http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hlinkClick r:id="rId4"/>
              </a:rPr>
              <a:t>://www.graphviz.org/download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hlinkClick r:id="rId4"/>
              </a:rPr>
              <a:t>/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brew install 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en-US" altLang="zh-CN" dirty="0">
                <a:solidFill>
                  <a:schemeClr val="bg1"/>
                </a:solidFill>
              </a:rPr>
              <a:t> # for </a:t>
            </a:r>
            <a:r>
              <a:rPr lang="en-US" altLang="zh-CN" dirty="0" err="1">
                <a:solidFill>
                  <a:schemeClr val="bg1"/>
                </a:solidFill>
              </a:rPr>
              <a:t>macos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apt install 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en-US" altLang="zh-CN" dirty="0">
                <a:solidFill>
                  <a:schemeClr val="bg1"/>
                </a:solidFill>
              </a:rPr>
              <a:t> # for </a:t>
            </a:r>
            <a:r>
              <a:rPr lang="en-US" altLang="zh-CN" dirty="0" err="1">
                <a:solidFill>
                  <a:schemeClr val="bg1"/>
                </a:solidFill>
              </a:rPr>
              <a:t>ubuntu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yum install 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en-US" altLang="zh-CN" dirty="0">
                <a:solidFill>
                  <a:schemeClr val="bg1"/>
                </a:solidFill>
              </a:rPr>
              <a:t> # for centos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086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28" y="2495684"/>
            <a:ext cx="22788143" cy="1075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29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00" y="4353197"/>
            <a:ext cx="4572408" cy="34080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400" y="2819633"/>
            <a:ext cx="8740985" cy="4941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400" y="8291236"/>
            <a:ext cx="8740985" cy="4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17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专题的目标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39671" y="2970607"/>
            <a:ext cx="19458000" cy="27186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掌握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如何进行性能指标分析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学会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使用常见性能分析工具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拥有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快速定位问题的思路和手段</a:t>
            </a:r>
          </a:p>
        </p:txBody>
      </p:sp>
    </p:spTree>
    <p:extLst>
      <p:ext uri="{BB962C8B-B14F-4D97-AF65-F5344CB8AC3E}">
        <p14:creationId xmlns:p14="http://schemas.microsoft.com/office/powerpoint/2010/main" val="130178422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251" y="2891110"/>
            <a:ext cx="11020267" cy="69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80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050" name="Picture 2" descr="http://cdn.xiaot123.com/blog/2021-04/pprof_top.png-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594" y="3502325"/>
            <a:ext cx="10075353" cy="880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462400" y="2289600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Top</a:t>
            </a:r>
            <a:endParaRPr kumimoji="1" lang="zh-CN" altLang="en-US" sz="48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540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51610" y="3241746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Node Color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6250" y="4216372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 positive cum values are red.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 negative cum values are green.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cum values close to zero are grey.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1610" y="2148309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Interpreting the </a:t>
            </a:r>
            <a:r>
              <a:rPr kumimoji="1" lang="en-US" altLang="zh-CN" sz="48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Callgraph</a:t>
            </a:r>
            <a:endParaRPr kumimoji="1" lang="zh-CN" altLang="en-US" sz="48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9690" y="564095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Node Font Size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54330" y="6615583"/>
            <a:ext cx="14595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larger font size means larger absolute flat values.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smaller font size means smaller absolute flat values.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7439" y="7639199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Edge Weight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02079" y="8613825"/>
            <a:ext cx="14595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thicker edges indicate more resources were used along that path.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thinner edges indicate fewer resources were used along that path.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77439" y="9637434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Edge Color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2079" y="10612060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 positive values are red.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 negative values are green.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values close to zero are grey.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569" y="1161803"/>
            <a:ext cx="9065094" cy="573158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0569" y="6997900"/>
            <a:ext cx="9065094" cy="671715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77439" y="12089388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Dashed 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Edges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02079" y="12929408"/>
            <a:ext cx="145955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some locations between the two connected locations were removed.</a:t>
            </a:r>
          </a:p>
        </p:txBody>
      </p:sp>
    </p:spTree>
    <p:extLst>
      <p:ext uri="{BB962C8B-B14F-4D97-AF65-F5344CB8AC3E}">
        <p14:creationId xmlns:p14="http://schemas.microsoft.com/office/powerpoint/2010/main" val="641918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462400" y="2289600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Flame Graph</a:t>
            </a:r>
            <a:r>
              <a:rPr kumimoji="1" lang="zh-CN" altLang="en-US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视图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99" y="7802052"/>
            <a:ext cx="24003459" cy="55516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62400" y="3399221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说明</a:t>
            </a:r>
          </a:p>
        </p:txBody>
      </p:sp>
      <p:sp>
        <p:nvSpPr>
          <p:cNvPr id="8" name="矩形 7"/>
          <p:cNvSpPr/>
          <p:nvPr/>
        </p:nvSpPr>
        <p:spPr>
          <a:xfrm>
            <a:off x="2987040" y="4373847"/>
            <a:ext cx="145955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堆栈调用和消耗更加直观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调用顺序由上到</a:t>
            </a:r>
            <a:r>
              <a:rPr lang="zh-CN" altLang="en-US" dirty="0" smtClean="0">
                <a:solidFill>
                  <a:schemeClr val="bg1"/>
                </a:solidFill>
              </a:rPr>
              <a:t>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x </a:t>
            </a:r>
            <a:r>
              <a:rPr lang="zh-CN" altLang="en-US" dirty="0">
                <a:solidFill>
                  <a:schemeClr val="bg1"/>
                </a:solidFill>
              </a:rPr>
              <a:t>轴表示抽样数，如果一个函数在 </a:t>
            </a:r>
            <a:r>
              <a:rPr lang="en-US" altLang="zh-CN" dirty="0">
                <a:solidFill>
                  <a:schemeClr val="bg1"/>
                </a:solidFill>
              </a:rPr>
              <a:t>x </a:t>
            </a:r>
            <a:r>
              <a:rPr lang="zh-CN" altLang="en-US" dirty="0">
                <a:solidFill>
                  <a:schemeClr val="bg1"/>
                </a:solidFill>
              </a:rPr>
              <a:t>轴占据的宽度越宽，就表示它被抽到的次数多，即执行的时间长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y </a:t>
            </a:r>
            <a:r>
              <a:rPr lang="zh-CN" altLang="en-US" dirty="0">
                <a:solidFill>
                  <a:schemeClr val="bg1"/>
                </a:solidFill>
              </a:rPr>
              <a:t>轴表示调用栈，每一层都是一个函数。调用栈越深，</a:t>
            </a:r>
            <a:r>
              <a:rPr lang="zh-CN" altLang="en-US" dirty="0" smtClean="0">
                <a:solidFill>
                  <a:schemeClr val="bg1"/>
                </a:solidFill>
              </a:rPr>
              <a:t>火焰层越多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支持点击块进行深入分析。</a:t>
            </a:r>
          </a:p>
        </p:txBody>
      </p:sp>
    </p:spTree>
    <p:extLst>
      <p:ext uri="{BB962C8B-B14F-4D97-AF65-F5344CB8AC3E}">
        <p14:creationId xmlns:p14="http://schemas.microsoft.com/office/powerpoint/2010/main" val="2707531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462400" y="2289600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Peek</a:t>
            </a:r>
            <a:r>
              <a:rPr kumimoji="1" lang="zh-CN" altLang="en-US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视图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233" y="3130856"/>
            <a:ext cx="19211883" cy="103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36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462400" y="2289600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Source</a:t>
            </a:r>
            <a:r>
              <a:rPr kumimoji="1" lang="zh-CN" altLang="en-US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视图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425" y="2215584"/>
            <a:ext cx="12382501" cy="115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1.6 </a:t>
            </a:r>
            <a:r>
              <a:rPr kumimoji="1" lang="zh-CN" altLang="en-US" dirty="0" smtClean="0"/>
              <a:t>与</a:t>
            </a:r>
            <a:r>
              <a:rPr kumimoji="1" lang="zh-CN" altLang="en-US" dirty="0"/>
              <a:t>性能测试结合做剖析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9098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1.6 </a:t>
            </a:r>
            <a:r>
              <a:rPr kumimoji="1" lang="zh-CN" altLang="en-US" dirty="0" smtClean="0"/>
              <a:t>与</a:t>
            </a:r>
            <a:r>
              <a:rPr kumimoji="1" lang="zh-CN" altLang="en-US" dirty="0"/>
              <a:t>性能测试结合做剖析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2771486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 Profiling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3746112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en-US" dirty="0">
                <a:solidFill>
                  <a:schemeClr val="bg1"/>
                </a:solidFill>
              </a:rPr>
              <a:t>执行性能测试的同时，也会执行 </a:t>
            </a:r>
            <a:r>
              <a:rPr lang="en-US" altLang="zh-CN" dirty="0">
                <a:solidFill>
                  <a:schemeClr val="bg1"/>
                </a:solidFill>
              </a:rPr>
              <a:t>CPU profiling</a:t>
            </a:r>
            <a:r>
              <a:rPr lang="zh-CN" altLang="en-US" dirty="0">
                <a:solidFill>
                  <a:schemeClr val="bg1"/>
                </a:solidFill>
              </a:rPr>
              <a:t>，并把结果保存在 </a:t>
            </a:r>
            <a:r>
              <a:rPr lang="en-US" altLang="zh-CN" dirty="0" err="1">
                <a:solidFill>
                  <a:schemeClr val="bg1"/>
                </a:solidFill>
              </a:rPr>
              <a:t>cpu.prof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文件中：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test -bench=. -</a:t>
            </a:r>
            <a:r>
              <a:rPr lang="en-US" altLang="zh-CN" dirty="0" err="1">
                <a:solidFill>
                  <a:schemeClr val="bg1"/>
                </a:solidFill>
              </a:rPr>
              <a:t>cpuprofile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cpu.profile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en-US" dirty="0">
                <a:solidFill>
                  <a:schemeClr val="bg1"/>
                </a:solidFill>
              </a:rPr>
              <a:t>分析查看报告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pprof -http=:8001 </a:t>
            </a:r>
            <a:r>
              <a:rPr lang="en-US" altLang="zh-CN" dirty="0" err="1">
                <a:solidFill>
                  <a:schemeClr val="bg1"/>
                </a:solidFill>
              </a:rPr>
              <a:t>cpu.profile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134" y="5423126"/>
            <a:ext cx="9505950" cy="7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84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1.6 </a:t>
            </a:r>
            <a:r>
              <a:rPr kumimoji="1" lang="zh-CN" altLang="en-US" dirty="0" smtClean="0"/>
              <a:t>与</a:t>
            </a:r>
            <a:r>
              <a:rPr kumimoji="1" lang="zh-CN" altLang="en-US" dirty="0"/>
              <a:t>性能测试结合做剖析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2771486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Memory P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rofiling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3746112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执行测试的同时，也会执行 </a:t>
            </a:r>
            <a:r>
              <a:rPr lang="en-US" altLang="zh-CN" dirty="0" err="1">
                <a:solidFill>
                  <a:schemeClr val="bg1"/>
                </a:solidFill>
              </a:rPr>
              <a:t>Mem</a:t>
            </a:r>
            <a:r>
              <a:rPr lang="en-US" altLang="zh-CN" dirty="0">
                <a:solidFill>
                  <a:schemeClr val="bg1"/>
                </a:solidFill>
              </a:rPr>
              <a:t> profiling</a:t>
            </a:r>
            <a:r>
              <a:rPr lang="zh-CN" altLang="en-US" dirty="0">
                <a:solidFill>
                  <a:schemeClr val="bg1"/>
                </a:solidFill>
              </a:rPr>
              <a:t>，并把结果保存在 </a:t>
            </a:r>
            <a:r>
              <a:rPr lang="en-US" altLang="zh-CN" dirty="0" err="1">
                <a:solidFill>
                  <a:schemeClr val="bg1"/>
                </a:solidFill>
              </a:rPr>
              <a:t>cpu.prof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文件中：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test -bench . -</a:t>
            </a:r>
            <a:r>
              <a:rPr lang="en-US" altLang="zh-CN" dirty="0" err="1">
                <a:solidFill>
                  <a:schemeClr val="bg1"/>
                </a:solidFill>
              </a:rPr>
              <a:t>memprofile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mem.profile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en-US" dirty="0">
                <a:solidFill>
                  <a:schemeClr val="bg1"/>
                </a:solidFill>
              </a:rPr>
              <a:t>分析查看报告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pprof -http=:8001 </a:t>
            </a:r>
            <a:r>
              <a:rPr lang="en-US" altLang="zh-CN" dirty="0" err="1">
                <a:solidFill>
                  <a:schemeClr val="bg1"/>
                </a:solidFill>
              </a:rPr>
              <a:t>mem.profile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240" y="4720738"/>
            <a:ext cx="10811473" cy="9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359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2852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专题</a:t>
            </a:r>
            <a:r>
              <a:rPr kumimoji="1" lang="zh-CN" altLang="en-US" dirty="0" smtClean="0"/>
              <a:t>的内容章节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32211" y="2864642"/>
            <a:ext cx="19446142" cy="62068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性能剖析工具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调优工具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-Trace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GODEBUG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工具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进程诊断工具</a:t>
            </a: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Gops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什么是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Data Race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逃逸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分析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常用的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Linux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排错工具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95010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530" y="2289600"/>
            <a:ext cx="12362990" cy="11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57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282373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ab -c100 -n100 'http://127.0.0.1:6062/</a:t>
            </a: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'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399" y="4332500"/>
            <a:ext cx="19635647" cy="538626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62399" y="1025290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 tool pprof http://localhost:6062/debug/pprof/profile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504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282373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top -cum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86" y="3798363"/>
            <a:ext cx="13484860" cy="55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5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00" y="2583723"/>
            <a:ext cx="17079634" cy="92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71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33034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 tool pprof -http=:8000 profile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339" y="4528048"/>
            <a:ext cx="15865656" cy="87854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79" y="4528048"/>
            <a:ext cx="15865656" cy="878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49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" y="3768225"/>
            <a:ext cx="23347358" cy="73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17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17" y="3881572"/>
            <a:ext cx="21069000" cy="562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06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2400" y="282373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重新生成报告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92" y="4099424"/>
            <a:ext cx="17549813" cy="95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96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2400" y="282373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重新生成报告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92" y="4099424"/>
            <a:ext cx="17549813" cy="95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66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2400" y="2023166"/>
            <a:ext cx="19458000" cy="30982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spcBef>
                <a:spcPts val="1000"/>
              </a:spcBef>
              <a:spcAft>
                <a:spcPts val="1000"/>
              </a:spcAft>
              <a:buSzPct val="125000"/>
            </a:pPr>
            <a:r>
              <a:rPr kumimoji="1" lang="en-US" altLang="zh-CN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#</a:t>
            </a:r>
            <a:r>
              <a:rPr kumimoji="1" lang="zh-CN" altLang="en-US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重新生成报告</a:t>
            </a:r>
            <a:endParaRPr kumimoji="1" lang="en-US" altLang="zh-CN" sz="32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  <a:buSzPct val="125000"/>
            </a:pPr>
            <a:r>
              <a:rPr kumimoji="1" lang="en-US" altLang="zh-CN" sz="32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 go tool pprof -http=:8000  </a:t>
            </a:r>
            <a:r>
              <a:rPr kumimoji="1" lang="en-US" altLang="zh-CN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profile</a:t>
            </a:r>
          </a:p>
          <a:p>
            <a:pPr algn="l">
              <a:spcBef>
                <a:spcPts val="1000"/>
              </a:spcBef>
              <a:spcAft>
                <a:spcPts val="1000"/>
              </a:spcAft>
              <a:buSzPct val="125000"/>
            </a:pPr>
            <a:r>
              <a:rPr kumimoji="1" lang="en-US" altLang="zh-CN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#</a:t>
            </a:r>
            <a:r>
              <a:rPr kumimoji="1" lang="zh-CN" altLang="en-US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生成报告对比</a:t>
            </a:r>
            <a:endParaRPr kumimoji="1" lang="en-US" altLang="zh-CN" sz="32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  <a:buSzPct val="125000"/>
            </a:pPr>
            <a:r>
              <a:rPr kumimoji="1" lang="en-US" altLang="zh-CN" sz="32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 tool pprof -http=:8000 --base profile0 profile</a:t>
            </a:r>
            <a:endParaRPr kumimoji="1" lang="zh-CN" altLang="en-US" sz="32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7" y="5431019"/>
            <a:ext cx="12236223" cy="81574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6564" y="5431019"/>
            <a:ext cx="10481926" cy="815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38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zh-CN" altLang="en-US" dirty="0"/>
              <a:t>第一章 性能剖析工具</a:t>
            </a:r>
            <a:r>
              <a:rPr kumimoji="1" lang="en-US" altLang="zh-CN" dirty="0"/>
              <a:t>PProf</a:t>
            </a:r>
          </a:p>
        </p:txBody>
      </p:sp>
    </p:spTree>
    <p:extLst>
      <p:ext uri="{BB962C8B-B14F-4D97-AF65-F5344CB8AC3E}">
        <p14:creationId xmlns:p14="http://schemas.microsoft.com/office/powerpoint/2010/main" val="158814830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0962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86" y="2289599"/>
            <a:ext cx="12076514" cy="104336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765" y="2937679"/>
            <a:ext cx="12570345" cy="824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28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090056" y="4032585"/>
            <a:ext cx="18601509" cy="379591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命令行交互分析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go </a:t>
            </a:r>
            <a:r>
              <a:rPr lang="en-US" altLang="zh-CN" dirty="0">
                <a:solidFill>
                  <a:schemeClr val="bg1"/>
                </a:solidFill>
              </a:rPr>
              <a:t>tool pprof http://</a:t>
            </a:r>
            <a:r>
              <a:rPr lang="en-US" altLang="zh-CN" dirty="0" smtClean="0">
                <a:solidFill>
                  <a:schemeClr val="bg1"/>
                </a:solidFill>
              </a:rPr>
              <a:t>127.0.0.1:6061/debug/pprof/heap</a:t>
            </a:r>
          </a:p>
          <a:p>
            <a:pPr algn="l"/>
            <a:endParaRPr kumimoji="0" lang="en-US" altLang="zh-CN" sz="30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获取</a:t>
            </a:r>
            <a:r>
              <a:rPr lang="en-US" altLang="zh-CN" dirty="0" smtClean="0">
                <a:solidFill>
                  <a:schemeClr val="bg1"/>
                </a:solidFill>
              </a:rPr>
              <a:t>heap</a:t>
            </a:r>
            <a:r>
              <a:rPr lang="zh-CN" altLang="en-US" dirty="0" smtClean="0">
                <a:solidFill>
                  <a:schemeClr val="bg1"/>
                </a:solidFill>
              </a:rPr>
              <a:t>数据文件 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能够很快地拉取到结果，因为它不像</a:t>
            </a:r>
            <a:r>
              <a:rPr lang="en-US" altLang="zh-CN" dirty="0">
                <a:solidFill>
                  <a:schemeClr val="bg1"/>
                </a:solidFill>
              </a:rPr>
              <a:t>CPU Profiling</a:t>
            </a:r>
            <a:r>
              <a:rPr lang="zh-CN" altLang="en-US" dirty="0">
                <a:solidFill>
                  <a:schemeClr val="bg1"/>
                </a:solidFill>
              </a:rPr>
              <a:t>那样需要做采样等待。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err="1" smtClean="0">
                <a:solidFill>
                  <a:schemeClr val="bg1"/>
                </a:solidFill>
              </a:rPr>
              <a:t>Wget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http://</a:t>
            </a:r>
            <a:r>
              <a:rPr lang="en-US" altLang="zh-CN" dirty="0" smtClean="0">
                <a:solidFill>
                  <a:schemeClr val="bg1"/>
                </a:solidFill>
              </a:rPr>
              <a:t>127.0.0.1:6061/debug/pprof/heap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web </a:t>
            </a:r>
            <a:r>
              <a:rPr lang="zh-CN" altLang="en-US" dirty="0" smtClean="0">
                <a:solidFill>
                  <a:schemeClr val="bg1"/>
                </a:solidFill>
              </a:rPr>
              <a:t>界面分析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Go tool pprof –http=:8000 heap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4024344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808" y="3134269"/>
            <a:ext cx="21077506" cy="9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95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2640858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inuse_space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(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默认选项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)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39" y="3615485"/>
            <a:ext cx="179919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收集实时的正在使用的分配空间数。当我们认为应用程序占据的 </a:t>
            </a:r>
            <a:r>
              <a:rPr lang="en-US" altLang="zh-CN" dirty="0">
                <a:solidFill>
                  <a:schemeClr val="bg1"/>
                </a:solidFill>
              </a:rPr>
              <a:t>RSS </a:t>
            </a:r>
            <a:r>
              <a:rPr lang="zh-CN" altLang="en-US" dirty="0">
                <a:solidFill>
                  <a:schemeClr val="bg1"/>
                </a:solidFill>
              </a:rPr>
              <a:t>过大时，首先关注该指标。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2400" y="4656795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alloc_space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87038" y="5631421"/>
            <a:ext cx="179919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收集自程序启动以来，累计的分配空间数。当应用历史上发生过内存使用大量上升时，首先关注该指标。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62400" y="6489811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inuse_objects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 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87038" y="7464437"/>
            <a:ext cx="179919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收集实时的正在使用的分配对象数。当我们认为内存中的驻留对象过多时，首先关注该指标。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62400" y="8406480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alloc_objects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87038" y="9381106"/>
            <a:ext cx="179919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收集自程序启动以来，累计的分配对象数。当应用曾经发生过历史上的大量内存分配行为导致 </a:t>
            </a:r>
            <a:r>
              <a:rPr lang="en-US" altLang="zh-CN" dirty="0">
                <a:solidFill>
                  <a:schemeClr val="bg1"/>
                </a:solidFill>
              </a:rPr>
              <a:t>CPU </a:t>
            </a:r>
            <a:r>
              <a:rPr lang="zh-CN" altLang="en-US" dirty="0">
                <a:solidFill>
                  <a:schemeClr val="bg1"/>
                </a:solidFill>
              </a:rPr>
              <a:t>或内存使用大幅上升时，首先关注该指标。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941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462400" y="2640858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首先来看一下火焰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图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,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更直观的掌控全局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2400" y="420404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查看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web,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查看细节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62400" y="5767236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查看命令行交互页面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2687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78781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1.9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查频繁</a:t>
            </a:r>
            <a:r>
              <a:rPr kumimoji="1" lang="en-US" altLang="zh-CN" dirty="0"/>
              <a:t>GC</a:t>
            </a:r>
            <a:r>
              <a:rPr kumimoji="1" lang="zh-CN" altLang="en-US" dirty="0"/>
              <a:t>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2426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1.10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查协程泄漏问题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2445396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1.11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查锁竞争问题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133419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122447" y="3892731"/>
            <a:ext cx="14797953" cy="9640389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压力测试工具</a:t>
            </a:r>
            <a:r>
              <a:rPr kumimoji="1" lang="en-US" altLang="zh-CN" dirty="0" smtClean="0"/>
              <a:t>ab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dirty="0"/>
              <a:t>PProf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en-US" dirty="0"/>
              <a:t>PProf</a:t>
            </a:r>
            <a:r>
              <a:rPr kumimoji="1" lang="zh-CN" altLang="en-US" dirty="0"/>
              <a:t>的简单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 smtClean="0"/>
              <a:t>通过交互式终端使用</a:t>
            </a:r>
            <a:r>
              <a:rPr kumimoji="1" lang="en-US" altLang="zh-CN" dirty="0" smtClean="0"/>
              <a:t>PProf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 smtClean="0"/>
              <a:t>通过可视化界面使用</a:t>
            </a:r>
            <a:r>
              <a:rPr kumimoji="1" lang="en-US" altLang="zh-CN" dirty="0" smtClean="0"/>
              <a:t>Pprof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与性能测试结合做剖析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排查内存占用过高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排查频繁</a:t>
            </a:r>
            <a:r>
              <a:rPr kumimoji="1" lang="en-US" altLang="zh-CN" dirty="0"/>
              <a:t>GC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排查协程泄漏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排查锁竞争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排查阻塞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性能优化案列</a:t>
            </a:r>
            <a:endParaRPr kumimoji="1" lang="en-US" altLang="zh-CN" dirty="0" smtClean="0"/>
          </a:p>
          <a:p>
            <a:pPr marL="571500" indent="-571500">
              <a:buFont typeface="Arial" panose="020B0604020202090204" pitchFamily="34" charset="0"/>
              <a:buChar char="•"/>
            </a:pPr>
            <a:endParaRPr kumimoji="1" lang="en-US" dirty="0"/>
          </a:p>
        </p:txBody>
      </p:sp>
      <p:sp>
        <p:nvSpPr>
          <p:cNvPr id="3" name="标题 5"/>
          <p:cNvSpPr txBox="1">
            <a:spLocks/>
          </p:cNvSpPr>
          <p:nvPr/>
        </p:nvSpPr>
        <p:spPr>
          <a:xfrm>
            <a:off x="2462400" y="979200"/>
            <a:ext cx="19458000" cy="1310400"/>
          </a:xfrm>
          <a:prstGeom prst="rect">
            <a:avLst/>
          </a:prstGeom>
        </p:spPr>
        <p:txBody>
          <a:bodyPr/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rgbClr val="17B2E9"/>
                </a:solidFill>
                <a:uFillTx/>
                <a:latin typeface="Helvetica" pitchFamily="2" charset="0"/>
                <a:ea typeface="Alibaba PuHuiTi B" panose="00020600040101010101" pitchFamily="18" charset="-122"/>
                <a:cs typeface="Alibaba PuHuiTi B" panose="00020600040101010101" pitchFamily="18" charset="-122"/>
                <a:sym typeface="Helvetica Light"/>
              </a:defRPr>
            </a:lvl1pPr>
            <a:lvl2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 dirty="0" smtClean="0"/>
              <a:t>第一章 </a:t>
            </a:r>
            <a:r>
              <a:rPr kumimoji="1" lang="zh-CN" altLang="en-US" dirty="0"/>
              <a:t>性能剖析</a:t>
            </a:r>
            <a:r>
              <a:rPr kumimoji="1" lang="zh-CN" altLang="en-US" dirty="0" smtClean="0"/>
              <a:t>工具</a:t>
            </a:r>
            <a:r>
              <a:rPr kumimoji="1" lang="en-US" altLang="zh-CN" dirty="0" smtClean="0"/>
              <a:t>PProf</a:t>
            </a:r>
            <a:r>
              <a:rPr kumimoji="1" lang="zh-CN" altLang="en-US" dirty="0" smtClean="0"/>
              <a:t>  </a:t>
            </a:r>
            <a:endParaRPr kumimoji="1" lang="en-US" altLang="zh-C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排查CPU占用过高问题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86630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1.12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查阻塞问题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5345634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1.13 </a:t>
            </a:r>
            <a:r>
              <a:rPr kumimoji="1" lang="zh-CN" altLang="en-US" dirty="0" smtClean="0"/>
              <a:t>性能优化综合案</a:t>
            </a:r>
            <a:r>
              <a:rPr kumimoji="1" lang="zh-CN" altLang="en-US" dirty="0"/>
              <a:t>列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2991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676270"/>
            <a:ext cx="19143345" cy="1210588"/>
          </a:xfrm>
        </p:spPr>
        <p:txBody>
          <a:bodyPr wrap="square"/>
          <a:lstStyle/>
          <a:p>
            <a:r>
              <a:rPr kumimoji="1" lang="zh-CN" altLang="en-US" dirty="0" smtClean="0"/>
              <a:t>参考文献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44750" y="3195001"/>
            <a:ext cx="18142313" cy="471924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altLang="zh-CN" dirty="0" smtClean="0">
                <a:solidFill>
                  <a:schemeClr val="bg1"/>
                </a:solidFill>
                <a:hlinkClick r:id="rId2"/>
              </a:rPr>
              <a:t>github.com/google/pprof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3"/>
              </a:rPr>
              <a:t>https://golang.org/pkg/runtime/pprof</a:t>
            </a:r>
            <a:r>
              <a:rPr lang="en-US" altLang="zh-CN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4"/>
              </a:rPr>
              <a:t>https://golang.org/pkg/net/http/pprof/#</a:t>
            </a:r>
            <a:r>
              <a:rPr lang="en-US" altLang="zh-CN" dirty="0" smtClean="0">
                <a:solidFill>
                  <a:schemeClr val="bg1"/>
                </a:solidFill>
                <a:hlinkClick r:id="rId4"/>
              </a:rPr>
              <a:t>Index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5"/>
              </a:rPr>
              <a:t>https://jvns.ca/blog/2017/09/24/profiling-go-with-pprof</a:t>
            </a:r>
            <a:r>
              <a:rPr lang="en-US" altLang="zh-CN" dirty="0" smtClean="0">
                <a:solidFill>
                  <a:schemeClr val="bg1"/>
                </a:solidFill>
                <a:hlinkClick r:id="rId5"/>
              </a:rPr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altLang="zh-CN" dirty="0" smtClean="0">
                <a:solidFill>
                  <a:schemeClr val="bg1"/>
                </a:solidFill>
                <a:hlinkClick r:id="rId6"/>
              </a:rPr>
              <a:t>www.brendangregg.com/flamegraphs.html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7"/>
              </a:rPr>
              <a:t>https://xargin.com/pprof-and-flamegraph</a:t>
            </a:r>
            <a:r>
              <a:rPr lang="en-US" altLang="zh-CN" dirty="0" smtClean="0">
                <a:solidFill>
                  <a:schemeClr val="bg1"/>
                </a:solidFill>
                <a:hlinkClick r:id="rId7"/>
              </a:rPr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981324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50406935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安装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040" y="4738889"/>
            <a:ext cx="1219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# centos，redhat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yum </a:t>
            </a:r>
            <a:r>
              <a:rPr lang="zh-CN" altLang="en-US" dirty="0">
                <a:solidFill>
                  <a:schemeClr val="bg1"/>
                </a:solidFill>
              </a:rPr>
              <a:t>-y install httpd-</a:t>
            </a:r>
            <a:r>
              <a:rPr lang="zh-CN" altLang="en-US" dirty="0" smtClean="0">
                <a:solidFill>
                  <a:schemeClr val="bg1"/>
                </a:solidFill>
              </a:rPr>
              <a:t>tools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#ubuntu Debian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apt-get install apache2-</a:t>
            </a:r>
            <a:r>
              <a:rPr lang="zh-CN" altLang="en-US" dirty="0" smtClean="0">
                <a:solidFill>
                  <a:schemeClr val="bg1"/>
                </a:solidFill>
              </a:rPr>
              <a:t>utils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2400" y="7522012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8496638"/>
            <a:ext cx="1219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格式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ab -n1000 -c 10 http:/www.snail.com/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常用参数</a:t>
            </a:r>
            <a:r>
              <a:rPr lang="zh-CN" altLang="en-US" dirty="0" smtClean="0">
                <a:solidFill>
                  <a:schemeClr val="bg1"/>
                </a:solidFill>
              </a:rPr>
              <a:t>说明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-n  </a:t>
            </a:r>
            <a:r>
              <a:rPr lang="zh-CN" altLang="en-US" dirty="0">
                <a:solidFill>
                  <a:schemeClr val="bg1"/>
                </a:solidFill>
              </a:rPr>
              <a:t>即</a:t>
            </a:r>
            <a:r>
              <a:rPr lang="en-US" altLang="zh-CN" dirty="0">
                <a:solidFill>
                  <a:schemeClr val="bg1"/>
                </a:solidFill>
              </a:rPr>
              <a:t>requests</a:t>
            </a:r>
            <a:r>
              <a:rPr lang="zh-CN" altLang="en-US" dirty="0">
                <a:solidFill>
                  <a:schemeClr val="bg1"/>
                </a:solidFill>
              </a:rPr>
              <a:t>，用于指定压力测试总共的执行次数。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-c  </a:t>
            </a:r>
            <a:r>
              <a:rPr lang="zh-CN" altLang="en-US" dirty="0">
                <a:solidFill>
                  <a:schemeClr val="bg1"/>
                </a:solidFill>
              </a:rPr>
              <a:t>即</a:t>
            </a:r>
            <a:r>
              <a:rPr lang="en-US" altLang="zh-CN" dirty="0">
                <a:solidFill>
                  <a:schemeClr val="bg1"/>
                </a:solidFill>
              </a:rPr>
              <a:t>concurrency</a:t>
            </a:r>
            <a:r>
              <a:rPr lang="zh-CN" altLang="en-US" dirty="0">
                <a:solidFill>
                  <a:schemeClr val="bg1"/>
                </a:solidFill>
              </a:rPr>
              <a:t>，用于指定压力测试的并发数。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-t  </a:t>
            </a:r>
            <a:r>
              <a:rPr lang="zh-CN" altLang="en-US" dirty="0">
                <a:solidFill>
                  <a:schemeClr val="bg1"/>
                </a:solidFill>
              </a:rPr>
              <a:t>即</a:t>
            </a:r>
            <a:r>
              <a:rPr lang="en-US" altLang="zh-CN" dirty="0" err="1">
                <a:solidFill>
                  <a:schemeClr val="bg1"/>
                </a:solidFill>
              </a:rPr>
              <a:t>timelimit</a:t>
            </a:r>
            <a:r>
              <a:rPr lang="zh-CN" altLang="en-US" dirty="0">
                <a:solidFill>
                  <a:schemeClr val="bg1"/>
                </a:solidFill>
              </a:rPr>
              <a:t>，等待响应的最大时间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单位：秒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更多使用方法详见 </a:t>
            </a:r>
            <a:r>
              <a:rPr lang="en-US" altLang="zh-CN" dirty="0">
                <a:solidFill>
                  <a:schemeClr val="bg1"/>
                </a:solidFill>
              </a:rPr>
              <a:t>[ab </a:t>
            </a:r>
            <a:r>
              <a:rPr lang="zh-CN" altLang="en-US" dirty="0">
                <a:solidFill>
                  <a:schemeClr val="bg1"/>
                </a:solidFill>
              </a:rPr>
              <a:t>官方文档</a:t>
            </a:r>
            <a:r>
              <a:rPr lang="en-US" altLang="zh-CN" dirty="0">
                <a:solidFill>
                  <a:schemeClr val="bg1"/>
                </a:solidFill>
              </a:rPr>
              <a:t>](http://httpd.apache.org/docs/2.0/programs/ab.html)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038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样例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040" y="4738889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# -n</a:t>
            </a:r>
            <a:r>
              <a:rPr lang="zh-CN" altLang="en-US" dirty="0">
                <a:solidFill>
                  <a:schemeClr val="bg1"/>
                </a:solidFill>
              </a:rPr>
              <a:t>发出</a:t>
            </a:r>
            <a:r>
              <a:rPr lang="en-US" altLang="zh-CN" dirty="0">
                <a:solidFill>
                  <a:schemeClr val="bg1"/>
                </a:solidFill>
              </a:rPr>
              <a:t>800</a:t>
            </a:r>
            <a:r>
              <a:rPr lang="zh-CN" altLang="en-US" dirty="0">
                <a:solidFill>
                  <a:schemeClr val="bg1"/>
                </a:solidFill>
              </a:rPr>
              <a:t>个请求，</a:t>
            </a:r>
            <a:r>
              <a:rPr lang="en-US" altLang="zh-CN" dirty="0">
                <a:solidFill>
                  <a:schemeClr val="bg1"/>
                </a:solidFill>
              </a:rPr>
              <a:t>-c</a:t>
            </a:r>
            <a:r>
              <a:rPr lang="zh-CN" altLang="en-US" dirty="0">
                <a:solidFill>
                  <a:schemeClr val="bg1"/>
                </a:solidFill>
              </a:rPr>
              <a:t>模拟</a:t>
            </a:r>
            <a:r>
              <a:rPr lang="en-US" altLang="zh-CN" dirty="0">
                <a:solidFill>
                  <a:schemeClr val="bg1"/>
                </a:solidFill>
              </a:rPr>
              <a:t>800</a:t>
            </a:r>
            <a:r>
              <a:rPr lang="zh-CN" altLang="en-US" dirty="0">
                <a:solidFill>
                  <a:schemeClr val="bg1"/>
                </a:solidFill>
              </a:rPr>
              <a:t>并发，相当</a:t>
            </a:r>
            <a:r>
              <a:rPr lang="en-US" altLang="zh-CN" dirty="0">
                <a:solidFill>
                  <a:schemeClr val="bg1"/>
                </a:solidFill>
              </a:rPr>
              <a:t>800</a:t>
            </a:r>
            <a:r>
              <a:rPr lang="zh-CN" altLang="en-US" dirty="0">
                <a:solidFill>
                  <a:schemeClr val="bg1"/>
                </a:solidFill>
              </a:rPr>
              <a:t>人同时访问，后面是测试</a:t>
            </a:r>
            <a:r>
              <a:rPr lang="en-US" altLang="zh-CN" dirty="0" err="1">
                <a:solidFill>
                  <a:schemeClr val="bg1"/>
                </a:solidFill>
              </a:rPr>
              <a:t>url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ab -n 800 -c 800  http://192.168.0.10/ 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60</a:t>
            </a:r>
            <a:r>
              <a:rPr lang="zh-CN" altLang="en-US" dirty="0">
                <a:solidFill>
                  <a:schemeClr val="bg1"/>
                </a:solidFill>
              </a:rPr>
              <a:t>秒内发请求，一次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r>
              <a:rPr lang="zh-CN" altLang="en-US" dirty="0">
                <a:solidFill>
                  <a:schemeClr val="bg1"/>
                </a:solidFill>
              </a:rPr>
              <a:t>个并发请求。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ab -t 60 -c 100 http://192.168.0.10/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255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2200</Words>
  <Application>Microsoft Office PowerPoint</Application>
  <PresentationFormat>自定义</PresentationFormat>
  <Paragraphs>321</Paragraphs>
  <Slides>62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Alibaba PuHuiTi</vt:lpstr>
      <vt:lpstr>Alibaba PuHuiTi B</vt:lpstr>
      <vt:lpstr>Alibaba PuHuiTi R</vt:lpstr>
      <vt:lpstr>Helvetica Light</vt:lpstr>
      <vt:lpstr>Helvetica Neue</vt:lpstr>
      <vt:lpstr>Helvetica Neue Light</vt:lpstr>
      <vt:lpstr>微软雅黑</vt:lpstr>
      <vt:lpstr>Arial</vt:lpstr>
      <vt:lpstr>Helvetica</vt:lpstr>
      <vt:lpstr>Open Sans</vt:lpstr>
      <vt:lpstr>Wingdings</vt:lpstr>
      <vt:lpstr>White</vt:lpstr>
      <vt:lpstr>PowerPoint 演示文稿</vt:lpstr>
      <vt:lpstr>经常发生的问题</vt:lpstr>
      <vt:lpstr>专题的目标</vt:lpstr>
      <vt:lpstr>专题的内容章节</vt:lpstr>
      <vt:lpstr>PowerPoint 演示文稿</vt:lpstr>
      <vt:lpstr>PowerPoint 演示文稿</vt:lpstr>
      <vt:lpstr>PowerPoint 演示文稿</vt:lpstr>
      <vt:lpstr>1.1 压力测试工具ab</vt:lpstr>
      <vt:lpstr>1.1 压力测试工具ab</vt:lpstr>
      <vt:lpstr>1.1 压力测试工具ab</vt:lpstr>
      <vt:lpstr>PowerPoint 演示文稿</vt:lpstr>
      <vt:lpstr>1.2 PProf简介 </vt:lpstr>
      <vt:lpstr>1.2 PProf简介 </vt:lpstr>
      <vt:lpstr>PowerPoint 演示文稿</vt:lpstr>
      <vt:lpstr>1.3 PProf的简单使用  </vt:lpstr>
      <vt:lpstr>1.3 PProf的简单使用  </vt:lpstr>
      <vt:lpstr>PowerPoint 演示文稿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PowerPoint 演示文稿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PowerPoint 演示文稿</vt:lpstr>
      <vt:lpstr>1.6 与性能测试结合做剖析   </vt:lpstr>
      <vt:lpstr>1.6 与性能测试结合做剖析   </vt:lpstr>
      <vt:lpstr>PowerPoint 演示文稿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PowerPoint 演示文稿</vt:lpstr>
      <vt:lpstr>1.8 排查内存占用过高问题     </vt:lpstr>
      <vt:lpstr>1.8 排查内存占用过高问题     </vt:lpstr>
      <vt:lpstr>1.8 排查内存占用过高问题     </vt:lpstr>
      <vt:lpstr>1.8 排查内存占用过高问题     </vt:lpstr>
      <vt:lpstr>1.8 排查内存占用过高问题     </vt:lpstr>
      <vt:lpstr>1.8 排查内存占用过高问题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dc:creator/>
  <cp:lastModifiedBy>shiqingchuang</cp:lastModifiedBy>
  <cp:revision>2323</cp:revision>
  <cp:lastPrinted>2021-03-18T05:30:14Z</cp:lastPrinted>
  <dcterms:created xsi:type="dcterms:W3CDTF">2021-03-18T05:30:14Z</dcterms:created>
  <dcterms:modified xsi:type="dcterms:W3CDTF">2021-05-08T07:01:53Z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