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420" r:id="rId3"/>
    <p:sldId id="421" r:id="rId4"/>
    <p:sldId id="422" r:id="rId5"/>
    <p:sldId id="425" r:id="rId6"/>
    <p:sldId id="419" r:id="rId7"/>
    <p:sldId id="426" r:id="rId8"/>
    <p:sldId id="424" r:id="rId9"/>
    <p:sldId id="427" r:id="rId10"/>
    <p:sldId id="423" r:id="rId11"/>
    <p:sldId id="428" r:id="rId12"/>
    <p:sldId id="440" r:id="rId13"/>
    <p:sldId id="442" r:id="rId14"/>
    <p:sldId id="429" r:id="rId15"/>
    <p:sldId id="443" r:id="rId16"/>
    <p:sldId id="444" r:id="rId17"/>
    <p:sldId id="430" r:id="rId18"/>
    <p:sldId id="445" r:id="rId19"/>
    <p:sldId id="446" r:id="rId20"/>
    <p:sldId id="447" r:id="rId21"/>
    <p:sldId id="448" r:id="rId22"/>
    <p:sldId id="449" r:id="rId23"/>
    <p:sldId id="450" r:id="rId24"/>
    <p:sldId id="452" r:id="rId25"/>
    <p:sldId id="451" r:id="rId26"/>
    <p:sldId id="431" r:id="rId27"/>
    <p:sldId id="453" r:id="rId28"/>
    <p:sldId id="456" r:id="rId29"/>
    <p:sldId id="457" r:id="rId30"/>
    <p:sldId id="455" r:id="rId31"/>
    <p:sldId id="458" r:id="rId32"/>
    <p:sldId id="454" r:id="rId33"/>
    <p:sldId id="459" r:id="rId34"/>
    <p:sldId id="460" r:id="rId35"/>
    <p:sldId id="461" r:id="rId36"/>
    <p:sldId id="467" r:id="rId37"/>
    <p:sldId id="468" r:id="rId38"/>
    <p:sldId id="470" r:id="rId39"/>
    <p:sldId id="432" r:id="rId40"/>
    <p:sldId id="462" r:id="rId41"/>
    <p:sldId id="463" r:id="rId42"/>
    <p:sldId id="464" r:id="rId43"/>
    <p:sldId id="465" r:id="rId44"/>
    <p:sldId id="466" r:id="rId45"/>
    <p:sldId id="433" r:id="rId46"/>
    <p:sldId id="434" r:id="rId47"/>
    <p:sldId id="435" r:id="rId48"/>
    <p:sldId id="436" r:id="rId49"/>
    <p:sldId id="437" r:id="rId50"/>
    <p:sldId id="438" r:id="rId51"/>
    <p:sldId id="439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01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0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356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15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47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3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4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0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11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84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11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38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96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1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6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505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93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76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400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5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6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16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7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941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6061/debug/pprof/profile?seconds=6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pkg/runtime/pprof/" TargetMode="External"/><Relationship Id="rId7" Type="http://schemas.openxmlformats.org/officeDocument/2006/relationships/hyperlink" Target="https://xargin.com/pprof-and-flamegraph/" TargetMode="External"/><Relationship Id="rId2" Type="http://schemas.openxmlformats.org/officeDocument/2006/relationships/hyperlink" Target="https://github.com/google/ppro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brendangregg.com/flamegraphs.html" TargetMode="External"/><Relationship Id="rId5" Type="http://schemas.openxmlformats.org/officeDocument/2006/relationships/hyperlink" Target="https://jvns.ca/blog/2017/09/24/profiling-go-with-pprof/" TargetMode="External"/><Relationship Id="rId4" Type="http://schemas.openxmlformats.org/officeDocument/2006/relationships/hyperlink" Target="https://golang.org/pkg/net/http/pprof/#Ind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性能分析</a:t>
            </a:r>
            <a:r>
              <a:rPr kumimoji="1" lang="zh-CN" altLang="en-US" dirty="0" smtClean="0"/>
              <a:t>和优化专题介绍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4" name="矩形 3"/>
          <p:cNvSpPr/>
          <p:nvPr/>
        </p:nvSpPr>
        <p:spPr>
          <a:xfrm>
            <a:off x="836022" y="2481943"/>
            <a:ext cx="22572617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Software:        Apache          #</a:t>
            </a:r>
            <a:r>
              <a:rPr lang="zh-CN" altLang="en-US" dirty="0">
                <a:solidFill>
                  <a:schemeClr val="bg1"/>
                </a:solidFill>
              </a:rPr>
              <a:t>服务器软件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Hostname:        www.taoquan.ink #</a:t>
            </a:r>
            <a:r>
              <a:rPr lang="zh-CN" altLang="en-US" dirty="0">
                <a:solidFill>
                  <a:schemeClr val="bg1"/>
                </a:solidFill>
              </a:rPr>
              <a:t>域名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Server Port:            80              #</a:t>
            </a:r>
            <a:r>
              <a:rPr lang="zh-CN" altLang="en-US" dirty="0">
                <a:solidFill>
                  <a:schemeClr val="bg1"/>
                </a:solidFill>
              </a:rPr>
              <a:t>请求端口</a:t>
            </a:r>
            <a:r>
              <a:rPr lang="zh-CN" altLang="en-US" dirty="0" smtClean="0">
                <a:solidFill>
                  <a:schemeClr val="bg1"/>
                </a:solidFill>
              </a:rPr>
              <a:t>号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Concurrency Level:      10              #</a:t>
            </a:r>
            <a:r>
              <a:rPr lang="zh-CN" altLang="en-US" dirty="0">
                <a:solidFill>
                  <a:schemeClr val="bg1"/>
                </a:solidFill>
              </a:rPr>
              <a:t>请求的并发数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taken for tests:   27.300 seconds  #</a:t>
            </a:r>
            <a:r>
              <a:rPr lang="zh-CN" altLang="en-US" dirty="0">
                <a:solidFill>
                  <a:schemeClr val="bg1"/>
                </a:solidFill>
              </a:rPr>
              <a:t>总访问时间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Complete requests:      1000            #</a:t>
            </a:r>
            <a:r>
              <a:rPr lang="zh-CN" altLang="en-US" dirty="0">
                <a:solidFill>
                  <a:schemeClr val="bg1"/>
                </a:solidFill>
              </a:rPr>
              <a:t>请求成功数量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Failed requests:        0               #</a:t>
            </a:r>
            <a:r>
              <a:rPr lang="zh-CN" altLang="en-US" dirty="0">
                <a:solidFill>
                  <a:schemeClr val="bg1"/>
                </a:solidFill>
              </a:rPr>
              <a:t>请求失败数量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Requests </a:t>
            </a:r>
            <a:r>
              <a:rPr lang="en-US" altLang="zh-CN" dirty="0">
                <a:solidFill>
                  <a:schemeClr val="bg1"/>
                </a:solidFill>
              </a:rPr>
              <a:t>per second:    36.63 [#/sec] (mean)  #</a:t>
            </a:r>
            <a:r>
              <a:rPr lang="zh-CN" altLang="en-US" dirty="0">
                <a:solidFill>
                  <a:schemeClr val="bg1"/>
                </a:solidFill>
              </a:rPr>
              <a:t>每秒多少请求，这个是非常重要的参数数值，服务器的吞吐量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272.998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(mean)     #</a:t>
            </a:r>
            <a:r>
              <a:rPr lang="zh-CN" altLang="en-US" dirty="0">
                <a:solidFill>
                  <a:schemeClr val="bg1"/>
                </a:solidFill>
              </a:rPr>
              <a:t>用户平均请求等待时间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Time per request:       27.300 [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] (mean, across all concurrent requests) # </a:t>
            </a:r>
            <a:r>
              <a:rPr lang="zh-CN" altLang="en-US" dirty="0">
                <a:solidFill>
                  <a:schemeClr val="bg1"/>
                </a:solidFill>
              </a:rPr>
              <a:t>服务器平均处理时间，也就是服务器吞吐量的倒数                  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Transfer rate:          1468.58 [Kbytes/sec] received  #</a:t>
            </a:r>
            <a:r>
              <a:rPr lang="zh-CN" altLang="en-US" dirty="0">
                <a:solidFill>
                  <a:schemeClr val="bg1"/>
                </a:solidFill>
              </a:rPr>
              <a:t>每秒获取的数据长度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Percentage of the requests served within a certain time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50%    263    #50%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263ms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66%    271    #66%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75%    279    #75%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279ms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80%    285    #80%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285ms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90%    303    #90%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303ms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95%    320    #95%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320ms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98%    341    #98%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341ms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99%    373    #99%</a:t>
            </a:r>
            <a:r>
              <a:rPr lang="zh-CN" altLang="en-US" dirty="0">
                <a:solidFill>
                  <a:schemeClr val="bg1"/>
                </a:solidFill>
              </a:rPr>
              <a:t>用户请求在</a:t>
            </a:r>
            <a:r>
              <a:rPr lang="en-US" altLang="zh-CN" dirty="0">
                <a:solidFill>
                  <a:schemeClr val="bg1"/>
                </a:solidFill>
              </a:rPr>
              <a:t>373ms</a:t>
            </a:r>
            <a:r>
              <a:rPr lang="zh-CN" altLang="en-US" dirty="0">
                <a:solidFill>
                  <a:schemeClr val="bg1"/>
                </a:solidFill>
              </a:rPr>
              <a:t>内返回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100%    945 (longest request)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282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是什么</a:t>
            </a: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is a tool for visualization and analysis of profiling data.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400" y="578020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可以做什么</a:t>
            </a:r>
          </a:p>
        </p:txBody>
      </p:sp>
      <p:sp>
        <p:nvSpPr>
          <p:cNvPr id="14" name="矩形 13"/>
          <p:cNvSpPr/>
          <p:nvPr/>
        </p:nvSpPr>
        <p:spPr>
          <a:xfrm>
            <a:off x="2987040" y="6754826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Memory Profiling</a:t>
            </a: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Block Profiling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</a:rPr>
              <a:t>Mutex</a:t>
            </a:r>
            <a:r>
              <a:rPr lang="en-US" altLang="zh-CN" dirty="0" smtClean="0">
                <a:solidFill>
                  <a:schemeClr val="bg1"/>
                </a:solidFill>
              </a:rPr>
              <a:t> Profiling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-   </a:t>
            </a:r>
            <a:r>
              <a:rPr lang="en-US" altLang="zh-CN" dirty="0" err="1">
                <a:solidFill>
                  <a:schemeClr val="bg1"/>
                </a:solidFill>
              </a:rPr>
              <a:t>Goroutine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Profiling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86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1.2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简介</a:t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0183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采样方式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2987040" y="4676461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runtime/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：采集程序（非 </a:t>
            </a:r>
            <a:r>
              <a:rPr lang="en-US" altLang="zh-CN" dirty="0">
                <a:solidFill>
                  <a:schemeClr val="bg1"/>
                </a:solidFill>
              </a:rPr>
              <a:t>Server</a:t>
            </a:r>
            <a:r>
              <a:rPr lang="zh-CN" altLang="en-US" dirty="0">
                <a:solidFill>
                  <a:schemeClr val="bg1"/>
                </a:solidFill>
              </a:rPr>
              <a:t>）的运行数据进行分析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net/http/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：采集 </a:t>
            </a:r>
            <a:r>
              <a:rPr lang="en-US" altLang="zh-CN" dirty="0">
                <a:solidFill>
                  <a:schemeClr val="bg1"/>
                </a:solidFill>
              </a:rPr>
              <a:t>HTTP Server </a:t>
            </a:r>
            <a:r>
              <a:rPr lang="zh-CN" altLang="en-US" dirty="0">
                <a:solidFill>
                  <a:schemeClr val="bg1"/>
                </a:solidFill>
              </a:rPr>
              <a:t>的运行时数据进行</a:t>
            </a:r>
            <a:r>
              <a:rPr lang="zh-CN" altLang="en-US" dirty="0" smtClean="0">
                <a:solidFill>
                  <a:schemeClr val="bg1"/>
                </a:solidFill>
              </a:rPr>
              <a:t>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test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通过运行测试用例，指定所需标识进行采集。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2400" y="664110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使用方式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7615728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Report Generation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&lt;format&gt;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Interactive Terminal Use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[options] source]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Web Interface                         [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-http=[host]:[port] [options] source]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28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855" y="979200"/>
            <a:ext cx="10102700" cy="1213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52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/>
              <a:t>1.3 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>的简单使用</a:t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2530" name="Picture 2" descr="http://cdn.xiaot123.com/blog/2021-04/pprof_home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14" y="2896379"/>
            <a:ext cx="17525327" cy="83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33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4811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下载好的采集文件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go </a:t>
            </a:r>
            <a:r>
              <a:rPr lang="en-US" altLang="zh-CN" dirty="0">
                <a:solidFill>
                  <a:schemeClr val="bg1"/>
                </a:solidFill>
              </a:rPr>
              <a:t>tool </a:t>
            </a:r>
            <a:r>
              <a:rPr lang="en-US" altLang="zh-CN" dirty="0" err="1" smtClean="0">
                <a:solidFill>
                  <a:schemeClr val="bg1"/>
                </a:solidFill>
              </a:rPr>
              <a:t>pprof</a:t>
            </a:r>
            <a:r>
              <a:rPr lang="en-US" altLang="zh-CN" dirty="0" smtClean="0">
                <a:solidFill>
                  <a:schemeClr val="bg1"/>
                </a:solidFill>
              </a:rPr>
              <a:t>  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http://127.0.0.1:6061/debug/pprof/profile?seconds=60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8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3878576"/>
            <a:ext cx="16416188" cy="278347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62400" y="2918269"/>
            <a:ext cx="1041757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进入命令交互界面：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2399" y="6827271"/>
            <a:ext cx="16975132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输入</a:t>
            </a:r>
            <a:r>
              <a:rPr lang="en-US" altLang="zh-CN" u="sng" dirty="0" smtClean="0">
                <a:solidFill>
                  <a:schemeClr val="bg1"/>
                </a:solidFill>
              </a:rPr>
              <a:t>top 15 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zh-CN" altLang="en-US" dirty="0">
                <a:solidFill>
                  <a:schemeClr val="bg1"/>
                </a:solidFill>
              </a:rPr>
              <a:t>对应资源开销（例如，</a:t>
            </a:r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就是执行耗时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开销、</a:t>
            </a:r>
            <a:r>
              <a:rPr lang="en-US" altLang="zh-CN" dirty="0">
                <a:solidFill>
                  <a:schemeClr val="bg1"/>
                </a:solidFill>
              </a:rPr>
              <a:t>Memory </a:t>
            </a:r>
            <a:r>
              <a:rPr lang="zh-CN" altLang="en-US" dirty="0">
                <a:solidFill>
                  <a:schemeClr val="bg1"/>
                </a:solidFill>
              </a:rPr>
              <a:t>就是内存占用大小）排名</a:t>
            </a:r>
            <a:r>
              <a:rPr lang="zh-CN" altLang="en-US" dirty="0" smtClean="0">
                <a:solidFill>
                  <a:schemeClr val="bg1"/>
                </a:solidFill>
              </a:rPr>
              <a:t>前</a:t>
            </a:r>
            <a:r>
              <a:rPr lang="en-US" altLang="zh-CN" dirty="0" smtClean="0">
                <a:solidFill>
                  <a:schemeClr val="bg1"/>
                </a:solidFill>
              </a:rPr>
              <a:t>15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  <a:endParaRPr kumimoji="0" lang="zh-CN" altLang="en-US" sz="30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519" y="7492116"/>
            <a:ext cx="10693959" cy="62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5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71113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8085989"/>
            <a:ext cx="145955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当前函数的运行耗时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flat%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运行总耗时的比例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sum%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当前函数累积使用占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运行总耗时比例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</a:t>
            </a:r>
            <a:r>
              <a:rPr lang="zh-CN" altLang="en-US" dirty="0" smtClean="0">
                <a:solidFill>
                  <a:schemeClr val="bg1"/>
                </a:solidFill>
              </a:rPr>
              <a:t>。通俗</a:t>
            </a:r>
            <a:r>
              <a:rPr lang="zh-CN" altLang="en-US" dirty="0">
                <a:solidFill>
                  <a:schemeClr val="bg1"/>
                </a:solidFill>
              </a:rPr>
              <a:t>点说其实反映的是一个堆栈信息，可以对应</a:t>
            </a:r>
            <a:r>
              <a:rPr lang="en-US" altLang="zh-CN" dirty="0" err="1">
                <a:solidFill>
                  <a:schemeClr val="bg1"/>
                </a:solidFill>
              </a:rPr>
              <a:t>grahp</a:t>
            </a:r>
            <a:r>
              <a:rPr lang="zh-CN" altLang="en-US" dirty="0">
                <a:solidFill>
                  <a:schemeClr val="bg1"/>
                </a:solidFill>
              </a:rPr>
              <a:t>图和火焰图里的</a:t>
            </a:r>
            <a:r>
              <a:rPr lang="zh-CN" altLang="en-US" dirty="0" smtClean="0">
                <a:solidFill>
                  <a:schemeClr val="bg1"/>
                </a:solidFill>
              </a:rPr>
              <a:t>指标。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</a:rPr>
              <a:t>cum%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当前函数加上调用当前函数的函数占用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的总耗时百分比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indent="-457200" algn="l">
              <a:buFontTx/>
              <a:buChar char="-"/>
            </a:pP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最后</a:t>
            </a:r>
            <a:r>
              <a:rPr lang="zh-CN" altLang="en-US" dirty="0">
                <a:solidFill>
                  <a:schemeClr val="bg1"/>
                </a:solidFill>
              </a:rPr>
              <a:t>一</a:t>
            </a:r>
            <a:r>
              <a:rPr lang="zh-CN" altLang="en-US" dirty="0" smtClean="0">
                <a:solidFill>
                  <a:schemeClr val="bg1"/>
                </a:solidFill>
              </a:rPr>
              <a:t>列：</a:t>
            </a:r>
            <a:r>
              <a:rPr lang="zh-CN" altLang="en-US" dirty="0">
                <a:solidFill>
                  <a:schemeClr val="bg1"/>
                </a:solidFill>
              </a:rPr>
              <a:t>函数名。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56" y="2950717"/>
            <a:ext cx="13785669" cy="38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0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419430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举例说明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func</a:t>
            </a:r>
            <a:r>
              <a:rPr lang="en-US" altLang="zh-CN" dirty="0">
                <a:solidFill>
                  <a:schemeClr val="bg1"/>
                </a:solidFill>
              </a:rPr>
              <a:t> b() {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c() // takes 1s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do something directly // takes 3s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   d() // takes 2s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函数</a:t>
            </a:r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</a:rPr>
              <a:t>flat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cum</a:t>
            </a:r>
            <a:r>
              <a:rPr lang="zh-CN" altLang="en-US" dirty="0" smtClean="0">
                <a:solidFill>
                  <a:schemeClr val="bg1"/>
                </a:solidFill>
              </a:rPr>
              <a:t>耗时</a:t>
            </a:r>
            <a:r>
              <a:rPr lang="zh-CN" altLang="en-US" dirty="0">
                <a:solidFill>
                  <a:schemeClr val="bg1"/>
                </a:solidFill>
              </a:rPr>
              <a:t>就是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1420787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常用交互命令行</a:t>
            </a: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- help 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查看所有命令的使用说明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zh-CN" altLang="en-US" dirty="0" smtClean="0">
                <a:solidFill>
                  <a:schemeClr val="bg1"/>
                </a:solidFill>
              </a:rPr>
              <a:t>可以</a:t>
            </a:r>
            <a:r>
              <a:rPr lang="zh-CN" altLang="en-US" dirty="0">
                <a:solidFill>
                  <a:schemeClr val="bg1"/>
                </a:solidFill>
              </a:rPr>
              <a:t>查看</a:t>
            </a:r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多少分配情况 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</a:rPr>
              <a:t>top </a:t>
            </a:r>
            <a:r>
              <a:rPr lang="en-US" altLang="zh-CN" dirty="0">
                <a:solidFill>
                  <a:schemeClr val="bg1"/>
                </a:solidFill>
              </a:rPr>
              <a:t>-cum </a:t>
            </a:r>
            <a:r>
              <a:rPr lang="en-US" altLang="zh-CN" dirty="0" smtClean="0">
                <a:solidFill>
                  <a:schemeClr val="bg1"/>
                </a:solidFill>
              </a:rPr>
              <a:t>15 </a:t>
            </a:r>
            <a:r>
              <a:rPr lang="zh-CN" altLang="en-US" dirty="0">
                <a:solidFill>
                  <a:schemeClr val="bg1"/>
                </a:solidFill>
              </a:rPr>
              <a:t>按照</a:t>
            </a:r>
            <a:r>
              <a:rPr lang="en-US" altLang="zh-CN" dirty="0">
                <a:solidFill>
                  <a:schemeClr val="bg1"/>
                </a:solidFill>
              </a:rPr>
              <a:t>cum</a:t>
            </a:r>
            <a:r>
              <a:rPr lang="zh-CN" altLang="en-US" dirty="0">
                <a:solidFill>
                  <a:schemeClr val="bg1"/>
                </a:solidFill>
              </a:rPr>
              <a:t>进行排序取前</a:t>
            </a:r>
            <a:r>
              <a:rPr lang="en-US" altLang="zh-CN" dirty="0">
                <a:solidFill>
                  <a:schemeClr val="bg1"/>
                </a:solidFill>
              </a:rPr>
              <a:t>15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list </a:t>
            </a:r>
            <a:r>
              <a:rPr lang="zh-CN" altLang="en-US" dirty="0" smtClean="0">
                <a:solidFill>
                  <a:schemeClr val="bg1"/>
                </a:solidFill>
              </a:rPr>
              <a:t>展示</a:t>
            </a:r>
            <a:r>
              <a:rPr lang="zh-CN" altLang="en-US" dirty="0">
                <a:solidFill>
                  <a:schemeClr val="bg1"/>
                </a:solidFill>
              </a:rPr>
              <a:t>源码及相应损耗，可以看到那块代码耗时最多，那些可以做优化，一目了然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使用</a:t>
            </a:r>
            <a:r>
              <a:rPr lang="zh-CN" altLang="en-US" dirty="0">
                <a:solidFill>
                  <a:schemeClr val="bg1"/>
                </a:solidFill>
              </a:rPr>
              <a:t>浏览器视图展开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tree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树状</a:t>
            </a:r>
            <a:r>
              <a:rPr lang="zh-CN" altLang="en-US" dirty="0" smtClean="0">
                <a:solidFill>
                  <a:schemeClr val="bg1"/>
                </a:solidFill>
              </a:rPr>
              <a:t>显示  </a:t>
            </a:r>
            <a:r>
              <a:rPr lang="en-US" altLang="zh-CN" dirty="0" smtClean="0">
                <a:solidFill>
                  <a:schemeClr val="bg1"/>
                </a:solidFill>
              </a:rPr>
              <a:t>tree 2 </a:t>
            </a:r>
            <a:r>
              <a:rPr lang="zh-CN" altLang="en-US" dirty="0" smtClean="0">
                <a:solidFill>
                  <a:schemeClr val="bg1"/>
                </a:solidFill>
              </a:rPr>
              <a:t>显示前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smtClean="0">
                <a:solidFill>
                  <a:schemeClr val="bg1"/>
                </a:solidFill>
              </a:rPr>
              <a:t>个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png</a:t>
            </a:r>
            <a:r>
              <a:rPr lang="en-US" altLang="zh-CN" dirty="0">
                <a:solidFill>
                  <a:schemeClr val="bg1"/>
                </a:solidFill>
              </a:rPr>
              <a:t>-blog 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>
                <a:solidFill>
                  <a:schemeClr val="bg1"/>
                </a:solidFill>
              </a:rPr>
              <a:t>图片格式输出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zh-CN" altLang="en-US" dirty="0">
                <a:solidFill>
                  <a:schemeClr val="bg1"/>
                </a:solidFill>
              </a:rPr>
              <a:t>浏览器可以识别的</a:t>
            </a:r>
            <a:r>
              <a:rPr lang="en-US" altLang="zh-CN" dirty="0" err="1">
                <a:solidFill>
                  <a:schemeClr val="bg1"/>
                </a:solidFill>
              </a:rPr>
              <a:t>svg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</a:p>
          <a:p>
            <a:pPr algn="l"/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 traces </a:t>
            </a:r>
            <a:r>
              <a:rPr lang="zh-CN" altLang="en-US" dirty="0">
                <a:solidFill>
                  <a:schemeClr val="bg1"/>
                </a:solidFill>
              </a:rPr>
              <a:t>打印所有调用栈</a:t>
            </a:r>
            <a:r>
              <a:rPr lang="zh-CN" altLang="en-US" dirty="0" smtClean="0">
                <a:solidFill>
                  <a:schemeClr val="bg1"/>
                </a:solidFill>
              </a:rPr>
              <a:t>信息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91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List(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1542" y="10643301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可以看出该函数那一行占用</a:t>
            </a:r>
            <a:r>
              <a:rPr lang="en-US" altLang="zh-CN" dirty="0">
                <a:solidFill>
                  <a:schemeClr val="bg1"/>
                </a:solidFill>
              </a:rPr>
              <a:t>CPU</a:t>
            </a:r>
            <a:r>
              <a:rPr lang="zh-CN" altLang="en-US" dirty="0">
                <a:solidFill>
                  <a:schemeClr val="bg1"/>
                </a:solidFill>
              </a:rPr>
              <a:t>资源最多。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4738888"/>
            <a:ext cx="18234816" cy="55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3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1.4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交互式终端使用</a:t>
            </a:r>
            <a:r>
              <a:rPr kumimoji="1" lang="en-US" altLang="zh-CN" dirty="0" err="1"/>
              <a:t>PProf</a:t>
            </a: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040" y="4738889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中的所有功能都会根据 </a:t>
            </a:r>
            <a:r>
              <a:rPr lang="en-US" altLang="zh-CN" dirty="0">
                <a:solidFill>
                  <a:schemeClr val="bg1"/>
                </a:solidFill>
              </a:rPr>
              <a:t>Profile</a:t>
            </a:r>
            <a:r>
              <a:rPr lang="zh-CN" altLang="en-US" dirty="0">
                <a:solidFill>
                  <a:schemeClr val="bg1"/>
                </a:solidFill>
              </a:rPr>
              <a:t>的不同类型展示不同的对应</a:t>
            </a:r>
            <a:r>
              <a:rPr lang="zh-CN" altLang="en-US" dirty="0" smtClean="0">
                <a:solidFill>
                  <a:schemeClr val="bg1"/>
                </a:solidFill>
              </a:rPr>
              <a:t>结果。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本节课是以</a:t>
            </a:r>
            <a:r>
              <a:rPr lang="en-US" altLang="zh-CN" dirty="0" smtClean="0">
                <a:solidFill>
                  <a:schemeClr val="bg1"/>
                </a:solidFill>
              </a:rPr>
              <a:t>CPU Profiling</a:t>
            </a:r>
            <a:r>
              <a:rPr lang="zh-CN" altLang="en-US" dirty="0" smtClean="0">
                <a:solidFill>
                  <a:schemeClr val="bg1"/>
                </a:solidFill>
              </a:rPr>
              <a:t>为例子，后面各个例子都会在以后的课程中说明。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4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115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Profiling(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例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)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738889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下载好的采集</a:t>
            </a:r>
            <a:r>
              <a:rPr lang="zh-CN" altLang="en-US" dirty="0" smtClean="0">
                <a:solidFill>
                  <a:schemeClr val="bg1"/>
                </a:solidFill>
              </a:rPr>
              <a:t>文件 （</a:t>
            </a:r>
            <a:r>
              <a:rPr lang="en-US" altLang="zh-CN" dirty="0" err="1">
                <a:solidFill>
                  <a:schemeClr val="bg1"/>
                </a:solidFill>
              </a:rPr>
              <a:t>wget</a:t>
            </a:r>
            <a:r>
              <a:rPr lang="en-US" altLang="zh-CN" dirty="0">
                <a:solidFill>
                  <a:schemeClr val="bg1"/>
                </a:solidFill>
              </a:rPr>
              <a:t> http://127.0.0.1:6061/debug/pprof/profile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 smtClean="0">
                <a:solidFill>
                  <a:schemeClr val="bg1"/>
                </a:solidFill>
              </a:rPr>
              <a:t>profile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直接</a:t>
            </a:r>
            <a:r>
              <a:rPr lang="zh-CN" altLang="en-US" dirty="0">
                <a:solidFill>
                  <a:schemeClr val="bg1"/>
                </a:solidFill>
              </a:rPr>
              <a:t>通过命令行完成对正在运行的应用程序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zh-CN" altLang="en-US" dirty="0">
                <a:solidFill>
                  <a:schemeClr val="bg1"/>
                </a:solidFill>
              </a:rPr>
              <a:t>进行抓取和分析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 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-http=:8000 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127.0.0.1:6061/debug/pprof/profile?seconds=60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zh-CN" altLang="en-US" dirty="0" smtClean="0">
                <a:solidFill>
                  <a:schemeClr val="bg1"/>
                </a:solidFill>
              </a:rPr>
              <a:t>交互是命令行里直接敲入</a:t>
            </a:r>
            <a:r>
              <a:rPr lang="en-US" altLang="zh-CN" dirty="0" smtClean="0">
                <a:solidFill>
                  <a:schemeClr val="bg1"/>
                </a:solidFill>
              </a:rPr>
              <a:t>web</a:t>
            </a:r>
            <a:r>
              <a:rPr lang="zh-CN" altLang="en-US" dirty="0" smtClean="0">
                <a:solidFill>
                  <a:schemeClr val="bg1"/>
                </a:solidFill>
              </a:rPr>
              <a:t>命令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2400" y="8540915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注意：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87040" y="9515541"/>
            <a:ext cx="145955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 </a:t>
            </a:r>
            <a:r>
              <a:rPr lang="en-US" altLang="zh-CN" dirty="0">
                <a:solidFill>
                  <a:schemeClr val="bg1"/>
                </a:solidFill>
              </a:rPr>
              <a:t>Could not execute dot; may need to install 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、安装</a:t>
            </a:r>
            <a:r>
              <a:rPr lang="en-US" altLang="zh-CN" dirty="0" err="1" smtClean="0">
                <a:solidFill>
                  <a:schemeClr val="bg1"/>
                </a:solidFill>
              </a:rPr>
              <a:t>graphviz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、将</a:t>
            </a:r>
            <a:r>
              <a:rPr lang="en-US" altLang="zh-CN" dirty="0" err="1">
                <a:solidFill>
                  <a:schemeClr val="bg1"/>
                </a:solidFill>
              </a:rPr>
              <a:t>graphviz</a:t>
            </a:r>
            <a:r>
              <a:rPr lang="zh-CN" altLang="en-US" dirty="0">
                <a:solidFill>
                  <a:schemeClr val="bg1"/>
                </a:solidFill>
              </a:rPr>
              <a:t>安装目录下的</a:t>
            </a:r>
            <a:r>
              <a:rPr lang="en-US" altLang="zh-CN" dirty="0">
                <a:solidFill>
                  <a:schemeClr val="bg1"/>
                </a:solidFill>
              </a:rPr>
              <a:t>bin</a:t>
            </a:r>
            <a:r>
              <a:rPr lang="zh-CN" altLang="en-US" dirty="0">
                <a:solidFill>
                  <a:schemeClr val="bg1"/>
                </a:solidFill>
              </a:rPr>
              <a:t>文件夹添加到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环境变量中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、在终端输入</a:t>
            </a:r>
            <a:r>
              <a:rPr lang="en-US" altLang="zh-CN" dirty="0">
                <a:solidFill>
                  <a:schemeClr val="bg1"/>
                </a:solidFill>
              </a:rPr>
              <a:t>dot -version</a:t>
            </a:r>
            <a:r>
              <a:rPr lang="zh-CN" altLang="en-US" dirty="0">
                <a:solidFill>
                  <a:schemeClr val="bg1"/>
                </a:solidFill>
              </a:rPr>
              <a:t>查看是否安装成功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http://www.graphviz.org/download/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08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28" y="2495684"/>
            <a:ext cx="22788143" cy="107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9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00" y="4353197"/>
            <a:ext cx="4572408" cy="3408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400" y="2819633"/>
            <a:ext cx="8740985" cy="4941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400" y="8291236"/>
            <a:ext cx="8740985" cy="4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1" y="2891110"/>
            <a:ext cx="11020267" cy="69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8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pic>
        <p:nvPicPr>
          <p:cNvPr id="2050" name="Picture 2" descr="http://cdn.xiaot123.com/blog/2021-04/pprof_top.png-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94" y="3502325"/>
            <a:ext cx="10075353" cy="88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Top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540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051610" y="324174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6250" y="4216372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cum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cum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cum values close to zero are grey.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1610" y="2148309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Interpreting the </a:t>
            </a:r>
            <a:r>
              <a:rPr kumimoji="1" lang="en-US" altLang="zh-CN" sz="48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Callgraph</a:t>
            </a:r>
            <a:endParaRPr kumimoji="1" lang="zh-CN" altLang="en-US" sz="48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9690" y="5640957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Node Font Size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4330" y="6615583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larger font size means larger absolute flat values.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smaller font size means smaller absolute flat values.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7439" y="7639199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Weight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02079" y="8613825"/>
            <a:ext cx="14595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thicker edges indicate more resources were used along that path.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thinner edges indicate fewer resources were used along that path.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77439" y="9637434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 Color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2079" y="10612060"/>
            <a:ext cx="14595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positive values are red.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large negative values are green.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values close to zero are grey.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569" y="1161803"/>
            <a:ext cx="9065094" cy="573158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0569" y="6997900"/>
            <a:ext cx="9065094" cy="671715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439" y="12089388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Dashed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Edges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2079" y="12929408"/>
            <a:ext cx="145955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some locations between the two connected locations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641918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Flame Graph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9" y="7802052"/>
            <a:ext cx="24003459" cy="55516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62400" y="3399221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4373847"/>
            <a:ext cx="14595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</a:rPr>
              <a:t>堆栈调用和消耗更加直观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调用顺序由上到</a:t>
            </a:r>
            <a:r>
              <a:rPr lang="zh-CN" altLang="en-US" dirty="0" smtClean="0">
                <a:solidFill>
                  <a:schemeClr val="bg1"/>
                </a:solidFill>
              </a:rPr>
              <a:t>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轴表示抽样数，如果一个函数在 </a:t>
            </a:r>
            <a:r>
              <a:rPr lang="en-US" altLang="zh-CN" dirty="0">
                <a:solidFill>
                  <a:schemeClr val="bg1"/>
                </a:solidFill>
              </a:rPr>
              <a:t>x </a:t>
            </a:r>
            <a:r>
              <a:rPr lang="zh-CN" altLang="en-US" dirty="0">
                <a:solidFill>
                  <a:schemeClr val="bg1"/>
                </a:solidFill>
              </a:rPr>
              <a:t>轴占据的宽度越宽，就表示它被抽到的次数多，即执行的时间长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</a:rPr>
              <a:t>y </a:t>
            </a:r>
            <a:r>
              <a:rPr lang="zh-CN" altLang="en-US" dirty="0">
                <a:solidFill>
                  <a:schemeClr val="bg1"/>
                </a:solidFill>
              </a:rPr>
              <a:t>轴表示调用栈，每一层都是一个函数。调用栈越深，</a:t>
            </a:r>
            <a:r>
              <a:rPr lang="zh-CN" altLang="en-US" dirty="0" smtClean="0">
                <a:solidFill>
                  <a:schemeClr val="bg1"/>
                </a:solidFill>
              </a:rPr>
              <a:t>火焰层越多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支持点击块进行深入分析。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531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Peek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233" y="3130856"/>
            <a:ext cx="19211883" cy="10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5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1.5 </a:t>
            </a:r>
            <a:r>
              <a:rPr kumimoji="1" lang="zh-CN" altLang="en-US" dirty="0" smtClean="0"/>
              <a:t>通过</a:t>
            </a:r>
            <a:r>
              <a:rPr kumimoji="1" lang="zh-CN" altLang="en-US" dirty="0"/>
              <a:t>可视化界面使用</a:t>
            </a:r>
            <a:r>
              <a:rPr kumimoji="1" lang="en-US" altLang="zh-CN" dirty="0" err="1"/>
              <a:t>PProf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462400" y="2289600"/>
            <a:ext cx="12070080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1" lang="en-US" altLang="zh-CN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Source</a:t>
            </a:r>
            <a:r>
              <a:rPr kumimoji="1" lang="zh-CN" altLang="en-US" sz="48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425" y="2215584"/>
            <a:ext cx="12382501" cy="11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098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 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执行性能测试的同时，也会执行 </a:t>
            </a:r>
            <a:r>
              <a:rPr lang="en-US" altLang="zh-CN" dirty="0">
                <a:solidFill>
                  <a:schemeClr val="bg1"/>
                </a:solidFill>
              </a:rPr>
              <a:t>CPU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-bench=. -</a:t>
            </a:r>
            <a:r>
              <a:rPr lang="en-US" altLang="zh-CN" dirty="0" err="1">
                <a:solidFill>
                  <a:schemeClr val="bg1"/>
                </a:solidFill>
              </a:rPr>
              <a:t>cpuprofile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cpu.profile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134" y="5423126"/>
            <a:ext cx="9505950" cy="75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84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1.6 </a:t>
            </a:r>
            <a:r>
              <a:rPr kumimoji="1" lang="zh-CN" altLang="en-US" dirty="0" smtClean="0"/>
              <a:t>与</a:t>
            </a:r>
            <a:r>
              <a:rPr kumimoji="1" lang="zh-CN" altLang="en-US" dirty="0"/>
              <a:t>性能测试结合做剖析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462400" y="2771486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Memory P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rofiling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3746112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执行测试的同时，也会执行 </a:t>
            </a:r>
            <a:r>
              <a:rPr lang="en-US" altLang="zh-CN" dirty="0" err="1">
                <a:solidFill>
                  <a:schemeClr val="bg1"/>
                </a:solidFill>
              </a:rPr>
              <a:t>Mem</a:t>
            </a:r>
            <a:r>
              <a:rPr lang="en-US" altLang="zh-CN" dirty="0">
                <a:solidFill>
                  <a:schemeClr val="bg1"/>
                </a:solidFill>
              </a:rPr>
              <a:t> profiling</a:t>
            </a:r>
            <a:r>
              <a:rPr lang="zh-CN" altLang="en-US" dirty="0">
                <a:solidFill>
                  <a:schemeClr val="bg1"/>
                </a:solidFill>
              </a:rPr>
              <a:t>，并把结果保存在 </a:t>
            </a:r>
            <a:r>
              <a:rPr lang="en-US" altLang="zh-CN" dirty="0" err="1">
                <a:solidFill>
                  <a:schemeClr val="bg1"/>
                </a:solidFill>
              </a:rPr>
              <a:t>cpu.prof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文件中：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test -bench . -</a:t>
            </a:r>
            <a:r>
              <a:rPr lang="en-US" altLang="zh-CN" dirty="0" err="1">
                <a:solidFill>
                  <a:schemeClr val="bg1"/>
                </a:solidFill>
              </a:rPr>
              <a:t>memprofile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分析查看报告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go tool </a:t>
            </a:r>
            <a:r>
              <a:rPr lang="en-US" altLang="zh-CN" dirty="0" err="1">
                <a:solidFill>
                  <a:schemeClr val="bg1"/>
                </a:solidFill>
              </a:rPr>
              <a:t>pprof</a:t>
            </a:r>
            <a:r>
              <a:rPr lang="en-US" altLang="zh-CN" dirty="0">
                <a:solidFill>
                  <a:schemeClr val="bg1"/>
                </a:solidFill>
              </a:rPr>
              <a:t> -http=:8001 </a:t>
            </a:r>
            <a:r>
              <a:rPr lang="en-US" altLang="zh-CN" dirty="0" err="1">
                <a:solidFill>
                  <a:schemeClr val="bg1"/>
                </a:solidFill>
              </a:rPr>
              <a:t>mem.profile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240" y="4720738"/>
            <a:ext cx="10811473" cy="9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5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852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657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8504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505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271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dirty="0" smtClean="0"/>
              <a:t>1.7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占用过高问题</a:t>
            </a:r>
            <a:br>
              <a:rPr kumimoji="1" lang="zh-CN" altLang="en-US" dirty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r>
              <a:rPr kumimoji="1" lang="zh-CN" altLang="en-US" dirty="0"/>
              <a:t/>
            </a:r>
            <a:br>
              <a:rPr kumimoji="1" lang="zh-CN" altLang="en-US" dirty="0"/>
            </a:b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349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1.8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查内存占用过高问题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096251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1.9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查频繁</a:t>
            </a:r>
            <a:r>
              <a:rPr kumimoji="1" lang="en-US" altLang="zh-CN" dirty="0"/>
              <a:t>GC</a:t>
            </a:r>
            <a:r>
              <a:rPr kumimoji="1" lang="zh-CN" altLang="en-US" dirty="0"/>
              <a:t>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42675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1.10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查协程泄漏问题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244539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1.11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查锁竞争问题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33419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1.12 </a:t>
            </a:r>
            <a:r>
              <a:rPr kumimoji="1" lang="zh-CN" altLang="en-US" dirty="0" smtClean="0"/>
              <a:t>排</a:t>
            </a:r>
            <a:r>
              <a:rPr kumimoji="1" lang="zh-CN" altLang="en-US" dirty="0"/>
              <a:t>查阻塞问题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53456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第一章 性能剖析工具</a:t>
            </a:r>
            <a:r>
              <a:rPr kumimoji="1" lang="en-US" altLang="zh-CN" dirty="0" err="1"/>
              <a:t>PProf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814830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1.13 </a:t>
            </a:r>
            <a:r>
              <a:rPr kumimoji="1" lang="zh-CN" altLang="en-US" dirty="0" smtClean="0"/>
              <a:t>性能优化综合案</a:t>
            </a:r>
            <a:r>
              <a:rPr kumimoji="1" lang="zh-CN" altLang="en-US" dirty="0"/>
              <a:t>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9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676270"/>
            <a:ext cx="19143345" cy="1210588"/>
          </a:xfrm>
        </p:spPr>
        <p:txBody>
          <a:bodyPr wrap="square"/>
          <a:lstStyle/>
          <a:p>
            <a:r>
              <a:rPr kumimoji="1" lang="zh-CN" altLang="en-US" dirty="0" smtClean="0"/>
              <a:t>参考文献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4750" y="3195001"/>
            <a:ext cx="18142313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zh-CN" dirty="0" smtClean="0">
                <a:solidFill>
                  <a:schemeClr val="bg1"/>
                </a:solidFill>
                <a:hlinkClick r:id="rId2"/>
              </a:rPr>
              <a:t>github.com/google/pprof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3"/>
              </a:rPr>
              <a:t>https://golang.org/pkg/runtime/pprof</a:t>
            </a:r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4"/>
              </a:rPr>
              <a:t>https://golang.org/pkg/net/http/pprof/#</a:t>
            </a:r>
            <a:r>
              <a:rPr lang="en-US" altLang="zh-CN" dirty="0" smtClean="0">
                <a:solidFill>
                  <a:schemeClr val="bg1"/>
                </a:solidFill>
                <a:hlinkClick r:id="rId4"/>
              </a:rPr>
              <a:t>Index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5"/>
              </a:rPr>
              <a:t>https://jvns.ca/blog/2017/09/24/profiling-go-with-pprof</a:t>
            </a:r>
            <a:r>
              <a:rPr lang="en-US" altLang="zh-CN" dirty="0" smtClean="0">
                <a:solidFill>
                  <a:schemeClr val="bg1"/>
                </a:solidFill>
                <a:hlinkClick r:id="rId5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6"/>
              </a:rPr>
              <a:t>http://</a:t>
            </a:r>
            <a:r>
              <a:rPr lang="en-US" altLang="zh-CN" dirty="0" smtClean="0">
                <a:solidFill>
                  <a:schemeClr val="bg1"/>
                </a:solidFill>
                <a:hlinkClick r:id="rId6"/>
              </a:rPr>
              <a:t>www.brendangregg.com/flamegraphs.html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hlinkClick r:id="rId7"/>
              </a:rPr>
              <a:t>https://xargin.com/pprof-and-flamegraph</a:t>
            </a:r>
            <a:r>
              <a:rPr lang="en-US" altLang="zh-CN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81324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与性能测试结合做剖析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err="1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5040693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安装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219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# centos，redhat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yum </a:t>
            </a:r>
            <a:r>
              <a:rPr lang="zh-CN" altLang="en-US" dirty="0">
                <a:solidFill>
                  <a:schemeClr val="bg1"/>
                </a:solidFill>
              </a:rPr>
              <a:t>-y install httpd-</a:t>
            </a:r>
            <a:r>
              <a:rPr lang="zh-CN" altLang="en-US" dirty="0" smtClean="0">
                <a:solidFill>
                  <a:schemeClr val="bg1"/>
                </a:solidFill>
              </a:rPr>
              <a:t>tools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#ubuntu Debian</a:t>
            </a: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apt-get install apache2-</a:t>
            </a:r>
            <a:r>
              <a:rPr lang="zh-CN" altLang="en-US" dirty="0" smtClean="0">
                <a:solidFill>
                  <a:schemeClr val="bg1"/>
                </a:solidFill>
              </a:rPr>
              <a:t>utils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2400" y="7522012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使用说明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040" y="8496638"/>
            <a:ext cx="1219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格式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-n1000 -c 10 http:/www.snail.com/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常用参数</a:t>
            </a:r>
            <a:r>
              <a:rPr lang="zh-CN" altLang="en-US" dirty="0" smtClean="0">
                <a:solidFill>
                  <a:schemeClr val="bg1"/>
                </a:solidFill>
              </a:rPr>
              <a:t>说明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-n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r>
              <a:rPr lang="zh-CN" altLang="en-US" dirty="0">
                <a:solidFill>
                  <a:schemeClr val="bg1"/>
                </a:solidFill>
              </a:rPr>
              <a:t>，用于指定压力测试总共的执行次数。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-c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>
                <a:solidFill>
                  <a:schemeClr val="bg1"/>
                </a:solidFill>
              </a:rPr>
              <a:t>concurrency</a:t>
            </a:r>
            <a:r>
              <a:rPr lang="zh-CN" altLang="en-US" dirty="0">
                <a:solidFill>
                  <a:schemeClr val="bg1"/>
                </a:solidFill>
              </a:rPr>
              <a:t>，用于指定压力测试的并发数。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-t  </a:t>
            </a:r>
            <a:r>
              <a:rPr lang="zh-CN" altLang="en-US" dirty="0">
                <a:solidFill>
                  <a:schemeClr val="bg1"/>
                </a:solidFill>
              </a:rPr>
              <a:t>即</a:t>
            </a:r>
            <a:r>
              <a:rPr lang="en-US" altLang="zh-CN" dirty="0" err="1">
                <a:solidFill>
                  <a:schemeClr val="bg1"/>
                </a:solidFill>
              </a:rPr>
              <a:t>timelimit</a:t>
            </a:r>
            <a:r>
              <a:rPr lang="zh-CN" altLang="en-US" dirty="0">
                <a:solidFill>
                  <a:schemeClr val="bg1"/>
                </a:solidFill>
              </a:rPr>
              <a:t>，等待响应的最大时间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单位：秒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更多使用方法详见 </a:t>
            </a:r>
            <a:r>
              <a:rPr lang="en-US" altLang="zh-CN" dirty="0">
                <a:solidFill>
                  <a:schemeClr val="bg1"/>
                </a:solidFill>
              </a:rPr>
              <a:t>[ab </a:t>
            </a:r>
            <a:r>
              <a:rPr lang="zh-CN" altLang="en-US" dirty="0">
                <a:solidFill>
                  <a:schemeClr val="bg1"/>
                </a:solidFill>
              </a:rPr>
              <a:t>官方文档</a:t>
            </a:r>
            <a:r>
              <a:rPr lang="en-US" altLang="zh-CN" dirty="0">
                <a:solidFill>
                  <a:schemeClr val="bg1"/>
                </a:solidFill>
              </a:rPr>
              <a:t>](http://httpd.apache.org/docs/2.0/programs/ab.html)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38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2400" y="3764263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样例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040" y="4738889"/>
            <a:ext cx="1459556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# -n</a:t>
            </a:r>
            <a:r>
              <a:rPr lang="zh-CN" altLang="en-US" dirty="0">
                <a:solidFill>
                  <a:schemeClr val="bg1"/>
                </a:solidFill>
              </a:rPr>
              <a:t>发出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个请求，</a:t>
            </a:r>
            <a:r>
              <a:rPr lang="en-US" altLang="zh-CN" dirty="0">
                <a:solidFill>
                  <a:schemeClr val="bg1"/>
                </a:solidFill>
              </a:rPr>
              <a:t>-c</a:t>
            </a:r>
            <a:r>
              <a:rPr lang="zh-CN" altLang="en-US" dirty="0">
                <a:solidFill>
                  <a:schemeClr val="bg1"/>
                </a:solidFill>
              </a:rPr>
              <a:t>模拟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并发，相当</a:t>
            </a:r>
            <a:r>
              <a:rPr lang="en-US" altLang="zh-CN" dirty="0">
                <a:solidFill>
                  <a:schemeClr val="bg1"/>
                </a:solidFill>
              </a:rPr>
              <a:t>800</a:t>
            </a:r>
            <a:r>
              <a:rPr lang="zh-CN" altLang="en-US" dirty="0">
                <a:solidFill>
                  <a:schemeClr val="bg1"/>
                </a:solidFill>
              </a:rPr>
              <a:t>人同时访问，后面是测试</a:t>
            </a:r>
            <a:r>
              <a:rPr lang="en-US" altLang="zh-CN" dirty="0" err="1">
                <a:solidFill>
                  <a:schemeClr val="bg1"/>
                </a:solidFill>
              </a:rPr>
              <a:t>url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-n 800 -c 800  http://192.168.0.10/ </a:t>
            </a:r>
          </a:p>
          <a:p>
            <a:pPr algn="l"/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60</a:t>
            </a:r>
            <a:r>
              <a:rPr lang="zh-CN" altLang="en-US" dirty="0">
                <a:solidFill>
                  <a:schemeClr val="bg1"/>
                </a:solidFill>
              </a:rPr>
              <a:t>秒内发请求，一次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个并发请求。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ab -t 60 -c 100 http://192.168.0.10/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1847</Words>
  <Application>Microsoft Office PowerPoint</Application>
  <PresentationFormat>自定义</PresentationFormat>
  <Paragraphs>279</Paragraphs>
  <Slides>51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PowerPoint 演示文稿</vt:lpstr>
      <vt:lpstr>PowerPoint 演示文稿</vt:lpstr>
      <vt:lpstr>1.1 压力测试工具ab</vt:lpstr>
      <vt:lpstr>1.1 压力测试工具ab</vt:lpstr>
      <vt:lpstr>1.1 压力测试工具ab</vt:lpstr>
      <vt:lpstr>PowerPoint 演示文稿</vt:lpstr>
      <vt:lpstr>1.2 PProf简介 </vt:lpstr>
      <vt:lpstr>1.2 PProf简介 </vt:lpstr>
      <vt:lpstr>PowerPoint 演示文稿</vt:lpstr>
      <vt:lpstr>1.3 PProf的简单使用  </vt:lpstr>
      <vt:lpstr>1.3 PProf的简单使用  </vt:lpstr>
      <vt:lpstr>PowerPoint 演示文稿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1.4 通过交互式终端使用PProf  </vt:lpstr>
      <vt:lpstr>PowerPoint 演示文稿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1.5 通过可视化界面使用PProf   </vt:lpstr>
      <vt:lpstr>PowerPoint 演示文稿</vt:lpstr>
      <vt:lpstr>1.6 与性能测试结合做剖析   </vt:lpstr>
      <vt:lpstr>1.6 与性能测试结合做剖析   </vt:lpstr>
      <vt:lpstr>PowerPoint 演示文稿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1.7 排查CPU占用过高问题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2260</cp:revision>
  <cp:lastPrinted>2021-03-18T05:30:14Z</cp:lastPrinted>
  <dcterms:created xsi:type="dcterms:W3CDTF">2021-03-18T05:30:14Z</dcterms:created>
  <dcterms:modified xsi:type="dcterms:W3CDTF">2021-05-07T07:24:02Z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