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17" r:id="rId3"/>
    <p:sldId id="293" r:id="rId5"/>
    <p:sldId id="264" r:id="rId6"/>
    <p:sldId id="309" r:id="rId7"/>
    <p:sldId id="354" r:id="rId8"/>
    <p:sldId id="359" r:id="rId9"/>
    <p:sldId id="356" r:id="rId10"/>
    <p:sldId id="360" r:id="rId11"/>
    <p:sldId id="363" r:id="rId12"/>
    <p:sldId id="310" r:id="rId13"/>
    <p:sldId id="367" r:id="rId14"/>
    <p:sldId id="366" r:id="rId15"/>
    <p:sldId id="365" r:id="rId16"/>
    <p:sldId id="368" r:id="rId17"/>
    <p:sldId id="270" r:id="rId18"/>
    <p:sldId id="302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>
        <p:scale>
          <a:sx n="130" d="100"/>
          <a:sy n="130" d="100"/>
        </p:scale>
        <p:origin x="-1260" y="-456"/>
      </p:cViewPr>
      <p:guideLst>
        <p:guide orient="horz" pos="1556"/>
        <p:guide pos="29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767"/>
        <p:guide pos="22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敏捷项目管理</a:t>
            </a:r>
            <a:endParaRPr 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武汉佰钧成技术有限责任公司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05089" y="738430"/>
            <a:ext cx="3037840" cy="124206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endParaRPr lang="en-US" altLang="zh-CN" sz="7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7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7" grpId="0" animBg="1" autoUpdateAnimBg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5595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Scrum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敏捷软件开发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点击此处添加副标题文本内容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99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61690" y="207184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8525" y="896620"/>
            <a:ext cx="7345680" cy="407225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96625" y="1491630"/>
            <a:ext cx="6750750" cy="2628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复杂的事情，如果有框架指导，就能保证最终结果的完整性、系统性及正确性。另外，通过框架，将复杂的事情切分成较小块、把工作流程标准化，从而将大问题变成一个个小问题，大大减少工作难度。软件开发是一项复杂的活动，敏捷开发也有自己的一种框架：Scrum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Scrum是基于敏捷思想的开发框架，用于迭代式增量软件开发过程。 它基于经验型流程控制理论，所以Scrum框架的坚信：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知识源于经验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决策基于已知的事物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透明性、检视、调整是经验型流程的三大支柱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采用迭代增量式的方法来优化可预测性和管理风险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8448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7996471" y="469626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39" grpId="0"/>
      <p:bldP spid="40" grpId="0" bldLvl="0" animBg="1"/>
      <p:bldP spid="4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框架概述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rBAoL12oSVqATNrFAAXrLAiRVac8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648335"/>
            <a:ext cx="7990205" cy="440182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94"/>
          <p:cNvGrpSpPr/>
          <p:nvPr/>
        </p:nvGrpSpPr>
        <p:grpSpPr>
          <a:xfrm>
            <a:off x="1274294" y="1347614"/>
            <a:ext cx="398195" cy="398195"/>
            <a:chOff x="0" y="0"/>
            <a:chExt cx="1243363" cy="1243363"/>
          </a:xfrm>
        </p:grpSpPr>
        <p:sp>
          <p:nvSpPr>
            <p:cNvPr id="3" name="Shape 1290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Group 1293"/>
            <p:cNvGrpSpPr/>
            <p:nvPr/>
          </p:nvGrpSpPr>
          <p:grpSpPr>
            <a:xfrm>
              <a:off x="374055" y="351222"/>
              <a:ext cx="495253" cy="540919"/>
              <a:chOff x="0" y="0"/>
              <a:chExt cx="495252" cy="540918"/>
            </a:xfrm>
          </p:grpSpPr>
          <p:sp>
            <p:nvSpPr>
              <p:cNvPr id="5" name="Shape 1291"/>
              <p:cNvSpPr/>
              <p:nvPr/>
            </p:nvSpPr>
            <p:spPr>
              <a:xfrm>
                <a:off x="107933" y="0"/>
                <a:ext cx="270131" cy="270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164" y="18436"/>
                    </a:moveTo>
                    <a:cubicBezTo>
                      <a:pt x="5273" y="20546"/>
                      <a:pt x="7818" y="21600"/>
                      <a:pt x="10800" y="21600"/>
                    </a:cubicBezTo>
                    <a:cubicBezTo>
                      <a:pt x="13782" y="21600"/>
                      <a:pt x="16327" y="20546"/>
                      <a:pt x="18436" y="18436"/>
                    </a:cubicBezTo>
                    <a:cubicBezTo>
                      <a:pt x="20546" y="16327"/>
                      <a:pt x="21600" y="13782"/>
                      <a:pt x="21600" y="10800"/>
                    </a:cubicBezTo>
                    <a:cubicBezTo>
                      <a:pt x="21600" y="7818"/>
                      <a:pt x="20546" y="5273"/>
                      <a:pt x="18436" y="3164"/>
                    </a:cubicBezTo>
                    <a:cubicBezTo>
                      <a:pt x="16327" y="1054"/>
                      <a:pt x="13782" y="0"/>
                      <a:pt x="10800" y="0"/>
                    </a:cubicBezTo>
                    <a:cubicBezTo>
                      <a:pt x="7818" y="0"/>
                      <a:pt x="5273" y="1055"/>
                      <a:pt x="3164" y="3164"/>
                    </a:cubicBezTo>
                    <a:cubicBezTo>
                      <a:pt x="1055" y="5273"/>
                      <a:pt x="0" y="7818"/>
                      <a:pt x="0" y="10800"/>
                    </a:cubicBezTo>
                    <a:cubicBezTo>
                      <a:pt x="0" y="13782"/>
                      <a:pt x="1055" y="16327"/>
                      <a:pt x="3164" y="18436"/>
                    </a:cubicBezTo>
                    <a:cubicBezTo>
                      <a:pt x="3164" y="18436"/>
                      <a:pt x="3164" y="18436"/>
                      <a:pt x="3164" y="18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Shape 1292"/>
              <p:cNvSpPr/>
              <p:nvPr/>
            </p:nvSpPr>
            <p:spPr>
              <a:xfrm>
                <a:off x="0" y="248248"/>
                <a:ext cx="495253" cy="292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32" y="9360"/>
                    </a:moveTo>
                    <a:cubicBezTo>
                      <a:pt x="21225" y="8347"/>
                      <a:pt x="21089" y="7408"/>
                      <a:pt x="20925" y="6543"/>
                    </a:cubicBezTo>
                    <a:cubicBezTo>
                      <a:pt x="20761" y="5678"/>
                      <a:pt x="20542" y="4834"/>
                      <a:pt x="20266" y="4011"/>
                    </a:cubicBezTo>
                    <a:cubicBezTo>
                      <a:pt x="19989" y="3190"/>
                      <a:pt x="19673" y="2489"/>
                      <a:pt x="19314" y="1909"/>
                    </a:cubicBezTo>
                    <a:cubicBezTo>
                      <a:pt x="18957" y="1329"/>
                      <a:pt x="18519" y="867"/>
                      <a:pt x="18002" y="520"/>
                    </a:cubicBezTo>
                    <a:cubicBezTo>
                      <a:pt x="17487" y="175"/>
                      <a:pt x="16916" y="0"/>
                      <a:pt x="16292" y="0"/>
                    </a:cubicBezTo>
                    <a:cubicBezTo>
                      <a:pt x="16190" y="0"/>
                      <a:pt x="15970" y="187"/>
                      <a:pt x="15632" y="559"/>
                    </a:cubicBezTo>
                    <a:cubicBezTo>
                      <a:pt x="15295" y="931"/>
                      <a:pt x="14922" y="1348"/>
                      <a:pt x="14512" y="1805"/>
                    </a:cubicBezTo>
                    <a:cubicBezTo>
                      <a:pt x="14103" y="2264"/>
                      <a:pt x="13557" y="2680"/>
                      <a:pt x="12871" y="3051"/>
                    </a:cubicBezTo>
                    <a:cubicBezTo>
                      <a:pt x="12185" y="3423"/>
                      <a:pt x="11496" y="3610"/>
                      <a:pt x="10800" y="3610"/>
                    </a:cubicBezTo>
                    <a:cubicBezTo>
                      <a:pt x="10104" y="3610"/>
                      <a:pt x="9414" y="3423"/>
                      <a:pt x="8729" y="3051"/>
                    </a:cubicBezTo>
                    <a:cubicBezTo>
                      <a:pt x="8043" y="2680"/>
                      <a:pt x="7496" y="2264"/>
                      <a:pt x="7087" y="1805"/>
                    </a:cubicBezTo>
                    <a:cubicBezTo>
                      <a:pt x="6678" y="1348"/>
                      <a:pt x="6304" y="931"/>
                      <a:pt x="5967" y="559"/>
                    </a:cubicBezTo>
                    <a:cubicBezTo>
                      <a:pt x="5630" y="187"/>
                      <a:pt x="5410" y="0"/>
                      <a:pt x="5308" y="0"/>
                    </a:cubicBezTo>
                    <a:cubicBezTo>
                      <a:pt x="4684" y="0"/>
                      <a:pt x="4113" y="175"/>
                      <a:pt x="3597" y="520"/>
                    </a:cubicBezTo>
                    <a:cubicBezTo>
                      <a:pt x="3081" y="867"/>
                      <a:pt x="2643" y="1329"/>
                      <a:pt x="2286" y="1909"/>
                    </a:cubicBezTo>
                    <a:cubicBezTo>
                      <a:pt x="1927" y="2488"/>
                      <a:pt x="1611" y="3190"/>
                      <a:pt x="1334" y="4011"/>
                    </a:cubicBezTo>
                    <a:cubicBezTo>
                      <a:pt x="1058" y="4834"/>
                      <a:pt x="839" y="5678"/>
                      <a:pt x="675" y="6543"/>
                    </a:cubicBezTo>
                    <a:cubicBezTo>
                      <a:pt x="511" y="7408"/>
                      <a:pt x="375" y="8347"/>
                      <a:pt x="268" y="9360"/>
                    </a:cubicBezTo>
                    <a:cubicBezTo>
                      <a:pt x="161" y="10371"/>
                      <a:pt x="89" y="11314"/>
                      <a:pt x="53" y="12189"/>
                    </a:cubicBezTo>
                    <a:cubicBezTo>
                      <a:pt x="17" y="13063"/>
                      <a:pt x="0" y="13959"/>
                      <a:pt x="0" y="14877"/>
                    </a:cubicBezTo>
                    <a:cubicBezTo>
                      <a:pt x="0" y="16953"/>
                      <a:pt x="372" y="18593"/>
                      <a:pt x="1119" y="19795"/>
                    </a:cubicBezTo>
                    <a:cubicBezTo>
                      <a:pt x="1866" y="20998"/>
                      <a:pt x="2858" y="21600"/>
                      <a:pt x="4096" y="21600"/>
                    </a:cubicBezTo>
                    <a:lnTo>
                      <a:pt x="17504" y="21600"/>
                    </a:lnTo>
                    <a:cubicBezTo>
                      <a:pt x="18741" y="21600"/>
                      <a:pt x="19734" y="20998"/>
                      <a:pt x="20480" y="19795"/>
                    </a:cubicBezTo>
                    <a:cubicBezTo>
                      <a:pt x="21227" y="18593"/>
                      <a:pt x="21600" y="16953"/>
                      <a:pt x="21600" y="14877"/>
                    </a:cubicBezTo>
                    <a:cubicBezTo>
                      <a:pt x="21600" y="13959"/>
                      <a:pt x="21582" y="13063"/>
                      <a:pt x="21547" y="12189"/>
                    </a:cubicBezTo>
                    <a:cubicBezTo>
                      <a:pt x="21511" y="11314"/>
                      <a:pt x="21439" y="10371"/>
                      <a:pt x="21332" y="9360"/>
                    </a:cubicBezTo>
                    <a:cubicBezTo>
                      <a:pt x="21332" y="9360"/>
                      <a:pt x="21332" y="9360"/>
                      <a:pt x="21332" y="93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" name="Shape 1319"/>
          <p:cNvSpPr/>
          <p:nvPr/>
        </p:nvSpPr>
        <p:spPr>
          <a:xfrm flipV="1">
            <a:off x="1671311" y="1545999"/>
            <a:ext cx="983342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hape 1320"/>
          <p:cNvSpPr/>
          <p:nvPr/>
        </p:nvSpPr>
        <p:spPr>
          <a:xfrm flipV="1">
            <a:off x="3249237" y="1545999"/>
            <a:ext cx="983342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Shape 1321"/>
          <p:cNvSpPr/>
          <p:nvPr/>
        </p:nvSpPr>
        <p:spPr>
          <a:xfrm flipV="1">
            <a:off x="4683654" y="1545999"/>
            <a:ext cx="983342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hape 1322"/>
          <p:cNvSpPr/>
          <p:nvPr/>
        </p:nvSpPr>
        <p:spPr>
          <a:xfrm flipH="1">
            <a:off x="1798300" y="3257833"/>
            <a:ext cx="983342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hape 1323"/>
          <p:cNvSpPr/>
          <p:nvPr/>
        </p:nvSpPr>
        <p:spPr>
          <a:xfrm flipH="1">
            <a:off x="3304471" y="3257833"/>
            <a:ext cx="983342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Shape 1324"/>
          <p:cNvSpPr/>
          <p:nvPr/>
        </p:nvSpPr>
        <p:spPr>
          <a:xfrm flipH="1">
            <a:off x="4738888" y="3257833"/>
            <a:ext cx="982165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hape 1325"/>
          <p:cNvSpPr/>
          <p:nvPr/>
        </p:nvSpPr>
        <p:spPr>
          <a:xfrm>
            <a:off x="7552690" y="1539875"/>
            <a:ext cx="620395" cy="5715"/>
          </a:xfrm>
          <a:prstGeom prst="line">
            <a:avLst/>
          </a:prstGeom>
          <a:ln w="127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hape 1326"/>
          <p:cNvSpPr/>
          <p:nvPr/>
        </p:nvSpPr>
        <p:spPr>
          <a:xfrm>
            <a:off x="8184518" y="1553506"/>
            <a:ext cx="0" cy="1708395"/>
          </a:xfrm>
          <a:prstGeom prst="line">
            <a:avLst/>
          </a:prstGeom>
          <a:ln w="127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Shape 1327"/>
          <p:cNvSpPr/>
          <p:nvPr/>
        </p:nvSpPr>
        <p:spPr>
          <a:xfrm flipH="1" flipV="1">
            <a:off x="7751445" y="3261995"/>
            <a:ext cx="432435" cy="635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hape 1328"/>
          <p:cNvSpPr/>
          <p:nvPr/>
        </p:nvSpPr>
        <p:spPr>
          <a:xfrm flipH="1">
            <a:off x="922655" y="3257550"/>
            <a:ext cx="380365" cy="635"/>
          </a:xfrm>
          <a:prstGeom prst="line">
            <a:avLst/>
          </a:prstGeom>
          <a:ln w="127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hape 1329"/>
          <p:cNvSpPr/>
          <p:nvPr/>
        </p:nvSpPr>
        <p:spPr>
          <a:xfrm flipV="1">
            <a:off x="924265" y="1545999"/>
            <a:ext cx="0" cy="1715902"/>
          </a:xfrm>
          <a:prstGeom prst="line">
            <a:avLst/>
          </a:prstGeom>
          <a:ln w="127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Shape 1330"/>
          <p:cNvSpPr/>
          <p:nvPr/>
        </p:nvSpPr>
        <p:spPr>
          <a:xfrm>
            <a:off x="919991" y="1545999"/>
            <a:ext cx="300246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335"/>
          <p:cNvGrpSpPr/>
          <p:nvPr/>
        </p:nvGrpSpPr>
        <p:grpSpPr>
          <a:xfrm>
            <a:off x="2780464" y="1347614"/>
            <a:ext cx="398195" cy="398195"/>
            <a:chOff x="0" y="0"/>
            <a:chExt cx="1243363" cy="1243363"/>
          </a:xfrm>
        </p:grpSpPr>
        <p:sp>
          <p:nvSpPr>
            <p:cNvPr id="20" name="Shape 1331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1334"/>
            <p:cNvGrpSpPr/>
            <p:nvPr/>
          </p:nvGrpSpPr>
          <p:grpSpPr>
            <a:xfrm>
              <a:off x="452618" y="384509"/>
              <a:ext cx="335923" cy="474346"/>
              <a:chOff x="0" y="0"/>
              <a:chExt cx="335921" cy="474344"/>
            </a:xfrm>
          </p:grpSpPr>
          <p:sp>
            <p:nvSpPr>
              <p:cNvPr id="22" name="Shape 1332"/>
              <p:cNvSpPr/>
              <p:nvPr/>
            </p:nvSpPr>
            <p:spPr>
              <a:xfrm>
                <a:off x="0" y="42435"/>
                <a:ext cx="335922" cy="431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41" y="0"/>
                    </a:moveTo>
                    <a:lnTo>
                      <a:pt x="17589" y="3600"/>
                    </a:lnTo>
                    <a:lnTo>
                      <a:pt x="4011" y="3600"/>
                    </a:lnTo>
                    <a:lnTo>
                      <a:pt x="2159" y="0"/>
                    </a:lnTo>
                    <a:cubicBezTo>
                      <a:pt x="972" y="0"/>
                      <a:pt x="0" y="756"/>
                      <a:pt x="0" y="1679"/>
                    </a:cubicBezTo>
                    <a:lnTo>
                      <a:pt x="0" y="19921"/>
                    </a:lnTo>
                    <a:cubicBezTo>
                      <a:pt x="0" y="20844"/>
                      <a:pt x="972" y="21600"/>
                      <a:pt x="2159" y="21600"/>
                    </a:cubicBezTo>
                    <a:lnTo>
                      <a:pt x="19441" y="21600"/>
                    </a:lnTo>
                    <a:cubicBezTo>
                      <a:pt x="20628" y="21600"/>
                      <a:pt x="21600" y="20844"/>
                      <a:pt x="21600" y="19921"/>
                    </a:cubicBezTo>
                    <a:lnTo>
                      <a:pt x="21600" y="1679"/>
                    </a:lnTo>
                    <a:cubicBezTo>
                      <a:pt x="21600" y="756"/>
                      <a:pt x="20628" y="0"/>
                      <a:pt x="194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Shape 1333"/>
              <p:cNvSpPr/>
              <p:nvPr/>
            </p:nvSpPr>
            <p:spPr>
              <a:xfrm>
                <a:off x="59175" y="0"/>
                <a:ext cx="215954" cy="95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41" y="21600"/>
                    </a:moveTo>
                    <a:lnTo>
                      <a:pt x="21600" y="10800"/>
                    </a:lnTo>
                    <a:lnTo>
                      <a:pt x="16369" y="10800"/>
                    </a:lnTo>
                    <a:lnTo>
                      <a:pt x="14641" y="0"/>
                    </a:lnTo>
                    <a:lnTo>
                      <a:pt x="6959" y="0"/>
                    </a:lnTo>
                    <a:lnTo>
                      <a:pt x="5231" y="10800"/>
                    </a:lnTo>
                    <a:lnTo>
                      <a:pt x="0" y="10800"/>
                    </a:lnTo>
                    <a:lnTo>
                      <a:pt x="2159" y="21600"/>
                    </a:lnTo>
                    <a:cubicBezTo>
                      <a:pt x="2159" y="21600"/>
                      <a:pt x="19441" y="21600"/>
                      <a:pt x="19441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Group 1338"/>
          <p:cNvGrpSpPr/>
          <p:nvPr/>
        </p:nvGrpSpPr>
        <p:grpSpPr>
          <a:xfrm>
            <a:off x="4286636" y="1347614"/>
            <a:ext cx="398195" cy="398195"/>
            <a:chOff x="0" y="0"/>
            <a:chExt cx="1243363" cy="1243363"/>
          </a:xfrm>
        </p:grpSpPr>
        <p:sp>
          <p:nvSpPr>
            <p:cNvPr id="25" name="Shape 1336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Shape 1337"/>
            <p:cNvSpPr/>
            <p:nvPr/>
          </p:nvSpPr>
          <p:spPr>
            <a:xfrm>
              <a:off x="384508" y="384509"/>
              <a:ext cx="474347" cy="4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0814" extrusionOk="0">
                  <a:moveTo>
                    <a:pt x="16063" y="4751"/>
                  </a:moveTo>
                  <a:cubicBezTo>
                    <a:pt x="14562" y="3251"/>
                    <a:pt x="14186" y="1270"/>
                    <a:pt x="14318" y="1137"/>
                  </a:cubicBezTo>
                  <a:cubicBezTo>
                    <a:pt x="14452" y="1003"/>
                    <a:pt x="16354" y="1458"/>
                    <a:pt x="17856" y="2959"/>
                  </a:cubicBezTo>
                  <a:cubicBezTo>
                    <a:pt x="19356" y="4460"/>
                    <a:pt x="19807" y="6366"/>
                    <a:pt x="19677" y="6496"/>
                  </a:cubicBezTo>
                  <a:cubicBezTo>
                    <a:pt x="19548" y="6625"/>
                    <a:pt x="17564" y="6252"/>
                    <a:pt x="16063" y="4751"/>
                  </a:cubicBezTo>
                  <a:close/>
                  <a:moveTo>
                    <a:pt x="8257" y="11610"/>
                  </a:moveTo>
                  <a:cubicBezTo>
                    <a:pt x="7827" y="11179"/>
                    <a:pt x="7967" y="10342"/>
                    <a:pt x="8569" y="9739"/>
                  </a:cubicBezTo>
                  <a:cubicBezTo>
                    <a:pt x="9172" y="9137"/>
                    <a:pt x="10009" y="8997"/>
                    <a:pt x="10440" y="9428"/>
                  </a:cubicBezTo>
                  <a:cubicBezTo>
                    <a:pt x="10869" y="9858"/>
                    <a:pt x="10730" y="10696"/>
                    <a:pt x="10128" y="11298"/>
                  </a:cubicBezTo>
                  <a:cubicBezTo>
                    <a:pt x="9526" y="11900"/>
                    <a:pt x="8687" y="12040"/>
                    <a:pt x="8257" y="11610"/>
                  </a:cubicBezTo>
                  <a:close/>
                  <a:moveTo>
                    <a:pt x="18634" y="2180"/>
                  </a:moveTo>
                  <a:cubicBezTo>
                    <a:pt x="16698" y="243"/>
                    <a:pt x="14265" y="-466"/>
                    <a:pt x="13491" y="308"/>
                  </a:cubicBezTo>
                  <a:lnTo>
                    <a:pt x="10372" y="3426"/>
                  </a:lnTo>
                  <a:cubicBezTo>
                    <a:pt x="9900" y="3899"/>
                    <a:pt x="9488" y="5482"/>
                    <a:pt x="9676" y="7085"/>
                  </a:cubicBezTo>
                  <a:lnTo>
                    <a:pt x="240" y="16521"/>
                  </a:lnTo>
                  <a:cubicBezTo>
                    <a:pt x="-320" y="17081"/>
                    <a:pt x="134" y="18442"/>
                    <a:pt x="1253" y="19561"/>
                  </a:cubicBezTo>
                  <a:cubicBezTo>
                    <a:pt x="2373" y="20681"/>
                    <a:pt x="3733" y="21134"/>
                    <a:pt x="4293" y="20574"/>
                  </a:cubicBezTo>
                  <a:lnTo>
                    <a:pt x="13729" y="11138"/>
                  </a:lnTo>
                  <a:cubicBezTo>
                    <a:pt x="15332" y="11327"/>
                    <a:pt x="16915" y="10914"/>
                    <a:pt x="17388" y="10442"/>
                  </a:cubicBezTo>
                  <a:lnTo>
                    <a:pt x="20506" y="7324"/>
                  </a:lnTo>
                  <a:cubicBezTo>
                    <a:pt x="21280" y="6549"/>
                    <a:pt x="20573" y="4116"/>
                    <a:pt x="18634" y="218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1341"/>
          <p:cNvGrpSpPr/>
          <p:nvPr/>
        </p:nvGrpSpPr>
        <p:grpSpPr>
          <a:xfrm>
            <a:off x="5721052" y="1347614"/>
            <a:ext cx="398195" cy="398195"/>
            <a:chOff x="0" y="0"/>
            <a:chExt cx="1243363" cy="1243363"/>
          </a:xfrm>
        </p:grpSpPr>
        <p:sp>
          <p:nvSpPr>
            <p:cNvPr id="28" name="Shape 1339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Shape 1340"/>
            <p:cNvSpPr/>
            <p:nvPr/>
          </p:nvSpPr>
          <p:spPr>
            <a:xfrm>
              <a:off x="383421" y="384509"/>
              <a:ext cx="474315" cy="4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20" extrusionOk="0">
                  <a:moveTo>
                    <a:pt x="6122" y="19157"/>
                  </a:moveTo>
                  <a:lnTo>
                    <a:pt x="3902" y="19634"/>
                  </a:lnTo>
                  <a:cubicBezTo>
                    <a:pt x="3688" y="19233"/>
                    <a:pt x="3431" y="18833"/>
                    <a:pt x="2957" y="18361"/>
                  </a:cubicBezTo>
                  <a:cubicBezTo>
                    <a:pt x="2486" y="17889"/>
                    <a:pt x="2085" y="17631"/>
                    <a:pt x="1685" y="17417"/>
                  </a:cubicBezTo>
                  <a:lnTo>
                    <a:pt x="2162" y="15198"/>
                  </a:lnTo>
                  <a:lnTo>
                    <a:pt x="2804" y="14556"/>
                  </a:lnTo>
                  <a:cubicBezTo>
                    <a:pt x="2804" y="14556"/>
                    <a:pt x="4012" y="14580"/>
                    <a:pt x="5374" y="15944"/>
                  </a:cubicBezTo>
                  <a:cubicBezTo>
                    <a:pt x="6737" y="17307"/>
                    <a:pt x="6762" y="18516"/>
                    <a:pt x="6762" y="18516"/>
                  </a:cubicBezTo>
                  <a:cubicBezTo>
                    <a:pt x="6762" y="18516"/>
                    <a:pt x="6122" y="19157"/>
                    <a:pt x="6122" y="19157"/>
                  </a:cubicBezTo>
                  <a:close/>
                  <a:moveTo>
                    <a:pt x="19625" y="1692"/>
                  </a:moveTo>
                  <a:cubicBezTo>
                    <a:pt x="17654" y="-280"/>
                    <a:pt x="16174" y="15"/>
                    <a:pt x="16174" y="15"/>
                  </a:cubicBezTo>
                  <a:lnTo>
                    <a:pt x="9270" y="6920"/>
                  </a:lnTo>
                  <a:lnTo>
                    <a:pt x="1379" y="14810"/>
                  </a:lnTo>
                  <a:lnTo>
                    <a:pt x="0" y="21320"/>
                  </a:lnTo>
                  <a:lnTo>
                    <a:pt x="6508" y="19939"/>
                  </a:lnTo>
                  <a:lnTo>
                    <a:pt x="14399" y="12048"/>
                  </a:lnTo>
                  <a:lnTo>
                    <a:pt x="21302" y="5145"/>
                  </a:lnTo>
                  <a:cubicBezTo>
                    <a:pt x="21302" y="5145"/>
                    <a:pt x="21600" y="3665"/>
                    <a:pt x="19625" y="169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1344"/>
          <p:cNvGrpSpPr/>
          <p:nvPr/>
        </p:nvGrpSpPr>
        <p:grpSpPr>
          <a:xfrm>
            <a:off x="5721052" y="3058559"/>
            <a:ext cx="398195" cy="398195"/>
            <a:chOff x="0" y="0"/>
            <a:chExt cx="1243363" cy="1243363"/>
          </a:xfrm>
        </p:grpSpPr>
        <p:sp>
          <p:nvSpPr>
            <p:cNvPr id="31" name="Shape 1342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Shape 1343"/>
            <p:cNvSpPr/>
            <p:nvPr/>
          </p:nvSpPr>
          <p:spPr>
            <a:xfrm>
              <a:off x="431257" y="349682"/>
              <a:ext cx="378644" cy="54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1347"/>
          <p:cNvGrpSpPr/>
          <p:nvPr/>
        </p:nvGrpSpPr>
        <p:grpSpPr>
          <a:xfrm>
            <a:off x="4286636" y="3058559"/>
            <a:ext cx="398195" cy="398195"/>
            <a:chOff x="0" y="0"/>
            <a:chExt cx="1243363" cy="1243363"/>
          </a:xfrm>
        </p:grpSpPr>
        <p:sp>
          <p:nvSpPr>
            <p:cNvPr id="34" name="Shape 1345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Shape 1346"/>
            <p:cNvSpPr/>
            <p:nvPr/>
          </p:nvSpPr>
          <p:spPr>
            <a:xfrm>
              <a:off x="351222" y="372464"/>
              <a:ext cx="540919" cy="540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1350"/>
          <p:cNvGrpSpPr/>
          <p:nvPr/>
        </p:nvGrpSpPr>
        <p:grpSpPr>
          <a:xfrm>
            <a:off x="2780465" y="3058559"/>
            <a:ext cx="398195" cy="398195"/>
            <a:chOff x="0" y="0"/>
            <a:chExt cx="1243363" cy="1243363"/>
          </a:xfrm>
        </p:grpSpPr>
        <p:sp>
          <p:nvSpPr>
            <p:cNvPr id="37" name="Shape 1348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Shape 1349"/>
            <p:cNvSpPr/>
            <p:nvPr/>
          </p:nvSpPr>
          <p:spPr>
            <a:xfrm>
              <a:off x="351222" y="393269"/>
              <a:ext cx="540919" cy="499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2" y="12333"/>
                  </a:moveTo>
                  <a:cubicBezTo>
                    <a:pt x="19528" y="12511"/>
                    <a:pt x="19333" y="12600"/>
                    <a:pt x="19107" y="12600"/>
                  </a:cubicBezTo>
                  <a:cubicBezTo>
                    <a:pt x="18882" y="12600"/>
                    <a:pt x="18688" y="12511"/>
                    <a:pt x="18524" y="12333"/>
                  </a:cubicBezTo>
                  <a:cubicBezTo>
                    <a:pt x="18360" y="12155"/>
                    <a:pt x="18277" y="11944"/>
                    <a:pt x="18277" y="11700"/>
                  </a:cubicBezTo>
                  <a:cubicBezTo>
                    <a:pt x="18277" y="11456"/>
                    <a:pt x="18360" y="11245"/>
                    <a:pt x="18524" y="11067"/>
                  </a:cubicBezTo>
                  <a:cubicBezTo>
                    <a:pt x="18688" y="10889"/>
                    <a:pt x="18882" y="10800"/>
                    <a:pt x="19107" y="10800"/>
                  </a:cubicBezTo>
                  <a:cubicBezTo>
                    <a:pt x="19333" y="10800"/>
                    <a:pt x="19528" y="10889"/>
                    <a:pt x="19692" y="11067"/>
                  </a:cubicBezTo>
                  <a:cubicBezTo>
                    <a:pt x="19857" y="11245"/>
                    <a:pt x="19938" y="11456"/>
                    <a:pt x="19938" y="11700"/>
                  </a:cubicBezTo>
                  <a:cubicBezTo>
                    <a:pt x="19938" y="11944"/>
                    <a:pt x="19857" y="12155"/>
                    <a:pt x="19692" y="12333"/>
                  </a:cubicBezTo>
                  <a:cubicBezTo>
                    <a:pt x="19692" y="12333"/>
                    <a:pt x="19692" y="12333"/>
                    <a:pt x="19692" y="12333"/>
                  </a:cubicBezTo>
                  <a:close/>
                  <a:moveTo>
                    <a:pt x="16616" y="10800"/>
                  </a:moveTo>
                  <a:lnTo>
                    <a:pt x="4984" y="10800"/>
                  </a:lnTo>
                  <a:lnTo>
                    <a:pt x="4984" y="1800"/>
                  </a:lnTo>
                  <a:lnTo>
                    <a:pt x="13292" y="1800"/>
                  </a:lnTo>
                  <a:lnTo>
                    <a:pt x="13292" y="4050"/>
                  </a:lnTo>
                  <a:cubicBezTo>
                    <a:pt x="13292" y="4425"/>
                    <a:pt x="13414" y="4744"/>
                    <a:pt x="13655" y="5006"/>
                  </a:cubicBezTo>
                  <a:cubicBezTo>
                    <a:pt x="13898" y="5269"/>
                    <a:pt x="14192" y="5400"/>
                    <a:pt x="14538" y="5400"/>
                  </a:cubicBezTo>
                  <a:lnTo>
                    <a:pt x="16616" y="5400"/>
                  </a:lnTo>
                  <a:cubicBezTo>
                    <a:pt x="16616" y="5400"/>
                    <a:pt x="16616" y="10800"/>
                    <a:pt x="16616" y="10800"/>
                  </a:cubicBezTo>
                  <a:close/>
                  <a:moveTo>
                    <a:pt x="16616" y="19800"/>
                  </a:moveTo>
                  <a:lnTo>
                    <a:pt x="4984" y="19800"/>
                  </a:lnTo>
                  <a:lnTo>
                    <a:pt x="4984" y="16200"/>
                  </a:lnTo>
                  <a:lnTo>
                    <a:pt x="16616" y="16200"/>
                  </a:lnTo>
                  <a:cubicBezTo>
                    <a:pt x="16616" y="16200"/>
                    <a:pt x="16616" y="19800"/>
                    <a:pt x="16616" y="19800"/>
                  </a:cubicBezTo>
                  <a:close/>
                  <a:moveTo>
                    <a:pt x="20867" y="9795"/>
                  </a:moveTo>
                  <a:cubicBezTo>
                    <a:pt x="20378" y="9265"/>
                    <a:pt x="19791" y="9000"/>
                    <a:pt x="19107" y="9000"/>
                  </a:cubicBezTo>
                  <a:lnTo>
                    <a:pt x="18277" y="9000"/>
                  </a:lnTo>
                  <a:lnTo>
                    <a:pt x="18277" y="5400"/>
                  </a:lnTo>
                  <a:cubicBezTo>
                    <a:pt x="18277" y="5025"/>
                    <a:pt x="18190" y="4613"/>
                    <a:pt x="18018" y="4163"/>
                  </a:cubicBezTo>
                  <a:cubicBezTo>
                    <a:pt x="17844" y="3712"/>
                    <a:pt x="17637" y="3356"/>
                    <a:pt x="17394" y="3094"/>
                  </a:cubicBezTo>
                  <a:lnTo>
                    <a:pt x="15421" y="957"/>
                  </a:lnTo>
                  <a:cubicBezTo>
                    <a:pt x="15179" y="694"/>
                    <a:pt x="14850" y="469"/>
                    <a:pt x="14435" y="281"/>
                  </a:cubicBezTo>
                  <a:cubicBezTo>
                    <a:pt x="14020" y="94"/>
                    <a:pt x="13638" y="0"/>
                    <a:pt x="13292" y="0"/>
                  </a:cubicBezTo>
                  <a:lnTo>
                    <a:pt x="4569" y="0"/>
                  </a:lnTo>
                  <a:cubicBezTo>
                    <a:pt x="4223" y="0"/>
                    <a:pt x="3929" y="132"/>
                    <a:pt x="3687" y="394"/>
                  </a:cubicBezTo>
                  <a:cubicBezTo>
                    <a:pt x="3444" y="656"/>
                    <a:pt x="3323" y="975"/>
                    <a:pt x="3323" y="1350"/>
                  </a:cubicBezTo>
                  <a:lnTo>
                    <a:pt x="3323" y="9000"/>
                  </a:lnTo>
                  <a:lnTo>
                    <a:pt x="2493" y="9000"/>
                  </a:lnTo>
                  <a:cubicBezTo>
                    <a:pt x="1809" y="9000"/>
                    <a:pt x="1222" y="9265"/>
                    <a:pt x="734" y="9795"/>
                  </a:cubicBezTo>
                  <a:cubicBezTo>
                    <a:pt x="244" y="10324"/>
                    <a:pt x="0" y="10960"/>
                    <a:pt x="0" y="11700"/>
                  </a:cubicBezTo>
                  <a:lnTo>
                    <a:pt x="0" y="17550"/>
                  </a:lnTo>
                  <a:cubicBezTo>
                    <a:pt x="0" y="17673"/>
                    <a:pt x="41" y="17777"/>
                    <a:pt x="124" y="17866"/>
                  </a:cubicBezTo>
                  <a:cubicBezTo>
                    <a:pt x="205" y="17956"/>
                    <a:pt x="303" y="18000"/>
                    <a:pt x="415" y="18000"/>
                  </a:cubicBezTo>
                  <a:lnTo>
                    <a:pt x="3323" y="18000"/>
                  </a:lnTo>
                  <a:lnTo>
                    <a:pt x="3323" y="20250"/>
                  </a:lnTo>
                  <a:cubicBezTo>
                    <a:pt x="3323" y="20625"/>
                    <a:pt x="3444" y="20944"/>
                    <a:pt x="3687" y="21206"/>
                  </a:cubicBezTo>
                  <a:cubicBezTo>
                    <a:pt x="3929" y="21468"/>
                    <a:pt x="4223" y="21600"/>
                    <a:pt x="4569" y="21600"/>
                  </a:cubicBezTo>
                  <a:lnTo>
                    <a:pt x="17031" y="21600"/>
                  </a:lnTo>
                  <a:cubicBezTo>
                    <a:pt x="17377" y="21600"/>
                    <a:pt x="17671" y="21468"/>
                    <a:pt x="17913" y="21206"/>
                  </a:cubicBezTo>
                  <a:cubicBezTo>
                    <a:pt x="18156" y="20943"/>
                    <a:pt x="18277" y="20625"/>
                    <a:pt x="18277" y="20250"/>
                  </a:cubicBezTo>
                  <a:lnTo>
                    <a:pt x="18277" y="18000"/>
                  </a:lnTo>
                  <a:lnTo>
                    <a:pt x="21185" y="18000"/>
                  </a:lnTo>
                  <a:cubicBezTo>
                    <a:pt x="21297" y="18000"/>
                    <a:pt x="21395" y="17956"/>
                    <a:pt x="21476" y="17866"/>
                  </a:cubicBezTo>
                  <a:cubicBezTo>
                    <a:pt x="21559" y="17777"/>
                    <a:pt x="21600" y="17673"/>
                    <a:pt x="21600" y="17550"/>
                  </a:cubicBezTo>
                  <a:lnTo>
                    <a:pt x="21600" y="11700"/>
                  </a:lnTo>
                  <a:cubicBezTo>
                    <a:pt x="21600" y="10960"/>
                    <a:pt x="21356" y="10324"/>
                    <a:pt x="20867" y="9795"/>
                  </a:cubicBezTo>
                  <a:cubicBezTo>
                    <a:pt x="20867" y="9795"/>
                    <a:pt x="20867" y="9795"/>
                    <a:pt x="20867" y="979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Group 1356"/>
          <p:cNvGrpSpPr/>
          <p:nvPr/>
        </p:nvGrpSpPr>
        <p:grpSpPr>
          <a:xfrm>
            <a:off x="1274294" y="3058559"/>
            <a:ext cx="398195" cy="398195"/>
            <a:chOff x="0" y="0"/>
            <a:chExt cx="1243363" cy="1243363"/>
          </a:xfrm>
        </p:grpSpPr>
        <p:sp>
          <p:nvSpPr>
            <p:cNvPr id="40" name="Shape 1351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1355"/>
            <p:cNvGrpSpPr/>
            <p:nvPr/>
          </p:nvGrpSpPr>
          <p:grpSpPr>
            <a:xfrm>
              <a:off x="356142" y="391541"/>
              <a:ext cx="533285" cy="457201"/>
              <a:chOff x="0" y="0"/>
              <a:chExt cx="533283" cy="457200"/>
            </a:xfrm>
          </p:grpSpPr>
          <p:sp>
            <p:nvSpPr>
              <p:cNvPr id="42" name="Shape 1352"/>
              <p:cNvSpPr/>
              <p:nvPr/>
            </p:nvSpPr>
            <p:spPr>
              <a:xfrm>
                <a:off x="0" y="76178"/>
                <a:ext cx="85718" cy="381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949" y="1114"/>
                    </a:moveTo>
                    <a:cubicBezTo>
                      <a:pt x="1650" y="1857"/>
                      <a:pt x="0" y="2746"/>
                      <a:pt x="0" y="3780"/>
                    </a:cubicBezTo>
                    <a:lnTo>
                      <a:pt x="0" y="17820"/>
                    </a:lnTo>
                    <a:cubicBezTo>
                      <a:pt x="0" y="18855"/>
                      <a:pt x="1650" y="19744"/>
                      <a:pt x="4949" y="20487"/>
                    </a:cubicBezTo>
                    <a:cubicBezTo>
                      <a:pt x="8249" y="21229"/>
                      <a:pt x="12200" y="21600"/>
                      <a:pt x="16803" y="21600"/>
                    </a:cubicBezTo>
                    <a:lnTo>
                      <a:pt x="21600" y="21600"/>
                    </a:lnTo>
                    <a:lnTo>
                      <a:pt x="21600" y="0"/>
                    </a:lnTo>
                    <a:lnTo>
                      <a:pt x="16803" y="0"/>
                    </a:lnTo>
                    <a:cubicBezTo>
                      <a:pt x="12200" y="0"/>
                      <a:pt x="8249" y="372"/>
                      <a:pt x="4949" y="1114"/>
                    </a:cubicBezTo>
                    <a:cubicBezTo>
                      <a:pt x="4949" y="1114"/>
                      <a:pt x="4949" y="1114"/>
                      <a:pt x="4949" y="1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Shape 1353"/>
              <p:cNvSpPr/>
              <p:nvPr/>
            </p:nvSpPr>
            <p:spPr>
              <a:xfrm>
                <a:off x="113393" y="0"/>
                <a:ext cx="304819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0" y="3600"/>
                    </a:moveTo>
                    <a:lnTo>
                      <a:pt x="5400" y="3600"/>
                    </a:lnTo>
                    <a:lnTo>
                      <a:pt x="5400" y="1800"/>
                    </a:lnTo>
                    <a:lnTo>
                      <a:pt x="16200" y="1800"/>
                    </a:lnTo>
                    <a:cubicBezTo>
                      <a:pt x="16200" y="1800"/>
                      <a:pt x="16200" y="3600"/>
                      <a:pt x="16200" y="3600"/>
                    </a:cubicBezTo>
                    <a:close/>
                    <a:moveTo>
                      <a:pt x="18900" y="1350"/>
                    </a:moveTo>
                    <a:cubicBezTo>
                      <a:pt x="18900" y="975"/>
                      <a:pt x="18703" y="657"/>
                      <a:pt x="18308" y="394"/>
                    </a:cubicBezTo>
                    <a:cubicBezTo>
                      <a:pt x="17915" y="131"/>
                      <a:pt x="17437" y="0"/>
                      <a:pt x="16875" y="0"/>
                    </a:cubicBezTo>
                    <a:lnTo>
                      <a:pt x="4725" y="0"/>
                    </a:lnTo>
                    <a:cubicBezTo>
                      <a:pt x="4163" y="0"/>
                      <a:pt x="3685" y="131"/>
                      <a:pt x="3291" y="394"/>
                    </a:cubicBezTo>
                    <a:cubicBezTo>
                      <a:pt x="2897" y="656"/>
                      <a:pt x="2700" y="975"/>
                      <a:pt x="2700" y="1350"/>
                    </a:cubicBezTo>
                    <a:lnTo>
                      <a:pt x="2700" y="3600"/>
                    </a:lnTo>
                    <a:lnTo>
                      <a:pt x="0" y="360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600"/>
                    </a:lnTo>
                    <a:lnTo>
                      <a:pt x="18900" y="3600"/>
                    </a:lnTo>
                    <a:cubicBezTo>
                      <a:pt x="18900" y="3600"/>
                      <a:pt x="18900" y="1350"/>
                      <a:pt x="18900" y="13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Shape 1354"/>
              <p:cNvSpPr/>
              <p:nvPr/>
            </p:nvSpPr>
            <p:spPr>
              <a:xfrm>
                <a:off x="447548" y="76178"/>
                <a:ext cx="85736" cy="381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52" y="1114"/>
                    </a:moveTo>
                    <a:cubicBezTo>
                      <a:pt x="13348" y="372"/>
                      <a:pt x="9402" y="0"/>
                      <a:pt x="4800" y="0"/>
                    </a:cubicBezTo>
                    <a:lnTo>
                      <a:pt x="0" y="0"/>
                    </a:lnTo>
                    <a:lnTo>
                      <a:pt x="0" y="21600"/>
                    </a:lnTo>
                    <a:lnTo>
                      <a:pt x="4800" y="21600"/>
                    </a:lnTo>
                    <a:cubicBezTo>
                      <a:pt x="9402" y="21600"/>
                      <a:pt x="13348" y="21229"/>
                      <a:pt x="16652" y="20487"/>
                    </a:cubicBezTo>
                    <a:cubicBezTo>
                      <a:pt x="19951" y="19744"/>
                      <a:pt x="21600" y="18855"/>
                      <a:pt x="21600" y="17820"/>
                    </a:cubicBezTo>
                    <a:lnTo>
                      <a:pt x="21600" y="3780"/>
                    </a:lnTo>
                    <a:cubicBezTo>
                      <a:pt x="21600" y="2746"/>
                      <a:pt x="19951" y="1857"/>
                      <a:pt x="16652" y="1114"/>
                    </a:cubicBezTo>
                    <a:cubicBezTo>
                      <a:pt x="16652" y="1114"/>
                      <a:pt x="16652" y="1114"/>
                      <a:pt x="16652" y="1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1274445" y="2064385"/>
            <a:ext cx="1118870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Story Coding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Case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 Bug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Placeholder 4"/>
          <p:cNvSpPr txBox="1"/>
          <p:nvPr/>
        </p:nvSpPr>
        <p:spPr>
          <a:xfrm>
            <a:off x="1190533" y="1851186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</a:t>
            </a:r>
            <a:endParaRPr lang="zh-CN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80465" y="2064335"/>
            <a:ext cx="1373505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Story Coding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Case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Fix Bug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Placeholder 4"/>
          <p:cNvSpPr txBox="1"/>
          <p:nvPr/>
        </p:nvSpPr>
        <p:spPr>
          <a:xfrm>
            <a:off x="2696704" y="1851186"/>
            <a:ext cx="1288998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endParaRPr lang="zh-CN" alt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86637" y="2064335"/>
            <a:ext cx="1373505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Story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Coding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Case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Fix Bug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Placeholder 4"/>
          <p:cNvSpPr txBox="1"/>
          <p:nvPr/>
        </p:nvSpPr>
        <p:spPr>
          <a:xfrm>
            <a:off x="4202875" y="1851186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</a:t>
            </a:r>
            <a:endParaRPr lang="zh-CN" alt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92807" y="2064335"/>
            <a:ext cx="1373505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Story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Coding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Case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Fix Bug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Placeholder 4"/>
          <p:cNvSpPr txBox="1"/>
          <p:nvPr/>
        </p:nvSpPr>
        <p:spPr>
          <a:xfrm>
            <a:off x="5709046" y="1851186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  <a:endParaRPr lang="zh-CN" alt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74294" y="3797361"/>
            <a:ext cx="1373505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上线演练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回顾会议</a:t>
            </a:r>
            <a:endParaRPr lang="zh-CN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Sprint计划会议</a:t>
            </a:r>
            <a:endParaRPr lang="zh-CN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Placeholder 4"/>
          <p:cNvSpPr txBox="1"/>
          <p:nvPr/>
        </p:nvSpPr>
        <p:spPr>
          <a:xfrm>
            <a:off x="1190533" y="3584211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  <a:endParaRPr lang="zh-CN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80465" y="3797361"/>
            <a:ext cx="1373505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Sprint评审会议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 Bug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需求设计</a:t>
            </a:r>
            <a:endParaRPr lang="zh-CN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Placeholder 4"/>
          <p:cNvSpPr txBox="1"/>
          <p:nvPr/>
        </p:nvSpPr>
        <p:spPr>
          <a:xfrm>
            <a:off x="2696704" y="3584211"/>
            <a:ext cx="1288998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  <a:endParaRPr lang="zh-CN" alt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6637" y="3797361"/>
            <a:ext cx="137350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Fix Bug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需求设计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Placeholder 4"/>
          <p:cNvSpPr txBox="1"/>
          <p:nvPr/>
        </p:nvSpPr>
        <p:spPr>
          <a:xfrm>
            <a:off x="4202875" y="3584211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</a:t>
            </a:r>
            <a:endParaRPr lang="zh-CN" alt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21052" y="3797361"/>
            <a:ext cx="137350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Fix Bug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需求设计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 Placeholder 4"/>
          <p:cNvSpPr txBox="1"/>
          <p:nvPr/>
        </p:nvSpPr>
        <p:spPr>
          <a:xfrm>
            <a:off x="5637291" y="3584211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endParaRPr lang="zh-CN" alt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endParaRPr lang="en-US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Freeform 24"/>
          <p:cNvSpPr>
            <a:spLocks noChangeArrowheads="1"/>
          </p:cNvSpPr>
          <p:nvPr/>
        </p:nvSpPr>
        <p:spPr bwMode="auto">
          <a:xfrm>
            <a:off x="7254240" y="1347470"/>
            <a:ext cx="320675" cy="398145"/>
          </a:xfrm>
          <a:custGeom>
            <a:avLst/>
            <a:gdLst>
              <a:gd name="T0" fmla="*/ 50637113 w 418"/>
              <a:gd name="T1" fmla="*/ 70970385 h 545"/>
              <a:gd name="T2" fmla="*/ 50637113 w 418"/>
              <a:gd name="T3" fmla="*/ 70970385 h 545"/>
              <a:gd name="T4" fmla="*/ 3644744 w 418"/>
              <a:gd name="T5" fmla="*/ 70970385 h 545"/>
              <a:gd name="T6" fmla="*/ 0 w 418"/>
              <a:gd name="T7" fmla="*/ 67317282 h 545"/>
              <a:gd name="T8" fmla="*/ 0 w 418"/>
              <a:gd name="T9" fmla="*/ 3652741 h 545"/>
              <a:gd name="T10" fmla="*/ 3644744 w 418"/>
              <a:gd name="T11" fmla="*/ 0 h 545"/>
              <a:gd name="T12" fmla="*/ 23951688 w 418"/>
              <a:gd name="T13" fmla="*/ 0 h 545"/>
              <a:gd name="T14" fmla="*/ 23951688 w 418"/>
              <a:gd name="T15" fmla="*/ 13828622 h 545"/>
              <a:gd name="T16" fmla="*/ 23951688 w 418"/>
              <a:gd name="T17" fmla="*/ 21134466 h 545"/>
              <a:gd name="T18" fmla="*/ 31241536 w 418"/>
              <a:gd name="T19" fmla="*/ 28570701 h 545"/>
              <a:gd name="T20" fmla="*/ 38661270 w 418"/>
              <a:gd name="T21" fmla="*/ 28570701 h 545"/>
              <a:gd name="T22" fmla="*/ 54281857 w 418"/>
              <a:gd name="T23" fmla="*/ 28570701 h 545"/>
              <a:gd name="T24" fmla="*/ 54281857 w 418"/>
              <a:gd name="T25" fmla="*/ 58054858 h 545"/>
              <a:gd name="T26" fmla="*/ 54281857 w 418"/>
              <a:gd name="T27" fmla="*/ 67317282 h 545"/>
              <a:gd name="T28" fmla="*/ 50637113 w 418"/>
              <a:gd name="T29" fmla="*/ 70970385 h 545"/>
              <a:gd name="T30" fmla="*/ 31241536 w 418"/>
              <a:gd name="T31" fmla="*/ 24917959 h 545"/>
              <a:gd name="T32" fmla="*/ 31241536 w 418"/>
              <a:gd name="T33" fmla="*/ 24917959 h 545"/>
              <a:gd name="T34" fmla="*/ 27596431 w 418"/>
              <a:gd name="T35" fmla="*/ 21134466 h 545"/>
              <a:gd name="T36" fmla="*/ 27596431 w 418"/>
              <a:gd name="T37" fmla="*/ 13828622 h 545"/>
              <a:gd name="T38" fmla="*/ 27596431 w 418"/>
              <a:gd name="T39" fmla="*/ 0 h 545"/>
              <a:gd name="T40" fmla="*/ 54281857 w 418"/>
              <a:gd name="T41" fmla="*/ 24917959 h 545"/>
              <a:gd name="T42" fmla="*/ 38661270 w 418"/>
              <a:gd name="T43" fmla="*/ 24917959 h 545"/>
              <a:gd name="T44" fmla="*/ 31241536 w 418"/>
              <a:gd name="T45" fmla="*/ 24917959 h 54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18" h="545">
                <a:moveTo>
                  <a:pt x="389" y="544"/>
                </a:moveTo>
                <a:lnTo>
                  <a:pt x="389" y="544"/>
                </a:lnTo>
                <a:cubicBezTo>
                  <a:pt x="28" y="544"/>
                  <a:pt x="28" y="544"/>
                  <a:pt x="28" y="544"/>
                </a:cubicBezTo>
                <a:cubicBezTo>
                  <a:pt x="14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84" y="191"/>
                  <a:pt x="205" y="219"/>
                  <a:pt x="240" y="219"/>
                </a:cubicBezTo>
                <a:cubicBezTo>
                  <a:pt x="297" y="219"/>
                  <a:pt x="297" y="219"/>
                  <a:pt x="297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445"/>
                  <a:pt x="417" y="445"/>
                  <a:pt x="417" y="445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37"/>
                  <a:pt x="403" y="544"/>
                  <a:pt x="389" y="544"/>
                </a:cubicBezTo>
                <a:close/>
                <a:moveTo>
                  <a:pt x="240" y="191"/>
                </a:moveTo>
                <a:lnTo>
                  <a:pt x="240" y="191"/>
                </a:lnTo>
                <a:cubicBezTo>
                  <a:pt x="219" y="191"/>
                  <a:pt x="212" y="176"/>
                  <a:pt x="212" y="162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12" y="0"/>
                  <a:pt x="212" y="0"/>
                  <a:pt x="212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7" y="191"/>
                  <a:pt x="297" y="191"/>
                  <a:pt x="297" y="191"/>
                </a:cubicBezTo>
                <a:lnTo>
                  <a:pt x="240" y="1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lIns="34290" tIns="17145" rIns="34290" bIns="17145" anchor="ctr"/>
          <a:p>
            <a:endParaRPr lang="en-US">
              <a:latin typeface="Roboto Light"/>
            </a:endParaRPr>
          </a:p>
        </p:txBody>
      </p:sp>
      <p:sp>
        <p:nvSpPr>
          <p:cNvPr id="61" name="Shape 1321"/>
          <p:cNvSpPr/>
          <p:nvPr/>
        </p:nvSpPr>
        <p:spPr>
          <a:xfrm flipV="1">
            <a:off x="6170189" y="1539649"/>
            <a:ext cx="983342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Freeform 18"/>
          <p:cNvSpPr>
            <a:spLocks noChangeArrowheads="1"/>
          </p:cNvSpPr>
          <p:nvPr/>
        </p:nvSpPr>
        <p:spPr bwMode="auto">
          <a:xfrm>
            <a:off x="7254240" y="3058795"/>
            <a:ext cx="401955" cy="398780"/>
          </a:xfrm>
          <a:custGeom>
            <a:avLst/>
            <a:gdLst>
              <a:gd name="T0" fmla="*/ 65449438 w 510"/>
              <a:gd name="T1" fmla="*/ 65852755 h 587"/>
              <a:gd name="T2" fmla="*/ 65449438 w 510"/>
              <a:gd name="T3" fmla="*/ 65852755 h 587"/>
              <a:gd name="T4" fmla="*/ 57235625 w 510"/>
              <a:gd name="T5" fmla="*/ 74003689 h 587"/>
              <a:gd name="T6" fmla="*/ 54367579 w 510"/>
              <a:gd name="T7" fmla="*/ 75814728 h 587"/>
              <a:gd name="T8" fmla="*/ 51629522 w 510"/>
              <a:gd name="T9" fmla="*/ 74003689 h 587"/>
              <a:gd name="T10" fmla="*/ 43415710 w 510"/>
              <a:gd name="T11" fmla="*/ 65852755 h 587"/>
              <a:gd name="T12" fmla="*/ 42503264 w 510"/>
              <a:gd name="T13" fmla="*/ 63006529 h 587"/>
              <a:gd name="T14" fmla="*/ 46153767 w 510"/>
              <a:gd name="T15" fmla="*/ 59384091 h 587"/>
              <a:gd name="T16" fmla="*/ 47979019 w 510"/>
              <a:gd name="T17" fmla="*/ 61195130 h 587"/>
              <a:gd name="T18" fmla="*/ 50717076 w 510"/>
              <a:gd name="T19" fmla="*/ 63006529 h 587"/>
              <a:gd name="T20" fmla="*/ 50717076 w 510"/>
              <a:gd name="T21" fmla="*/ 46575532 h 587"/>
              <a:gd name="T22" fmla="*/ 54367579 w 510"/>
              <a:gd name="T23" fmla="*/ 42953095 h 587"/>
              <a:gd name="T24" fmla="*/ 58148432 w 510"/>
              <a:gd name="T25" fmla="*/ 46575532 h 587"/>
              <a:gd name="T26" fmla="*/ 58148432 w 510"/>
              <a:gd name="T27" fmla="*/ 63006529 h 587"/>
              <a:gd name="T28" fmla="*/ 60886489 w 510"/>
              <a:gd name="T29" fmla="*/ 61195130 h 587"/>
              <a:gd name="T30" fmla="*/ 62711741 w 510"/>
              <a:gd name="T31" fmla="*/ 59384091 h 587"/>
              <a:gd name="T32" fmla="*/ 66362244 w 510"/>
              <a:gd name="T33" fmla="*/ 63006529 h 587"/>
              <a:gd name="T34" fmla="*/ 65449438 w 510"/>
              <a:gd name="T35" fmla="*/ 65852755 h 587"/>
              <a:gd name="T36" fmla="*/ 47066212 w 510"/>
              <a:gd name="T37" fmla="*/ 46575532 h 587"/>
              <a:gd name="T38" fmla="*/ 47066212 w 510"/>
              <a:gd name="T39" fmla="*/ 46575532 h 587"/>
              <a:gd name="T40" fmla="*/ 47066212 w 510"/>
              <a:gd name="T41" fmla="*/ 55761294 h 587"/>
              <a:gd name="T42" fmla="*/ 46153767 w 510"/>
              <a:gd name="T43" fmla="*/ 55761294 h 587"/>
              <a:gd name="T44" fmla="*/ 38722051 w 510"/>
              <a:gd name="T45" fmla="*/ 63006529 h 587"/>
              <a:gd name="T46" fmla="*/ 40547302 w 510"/>
              <a:gd name="T47" fmla="*/ 68569853 h 587"/>
              <a:gd name="T48" fmla="*/ 42503264 w 510"/>
              <a:gd name="T49" fmla="*/ 70380892 h 587"/>
              <a:gd name="T50" fmla="*/ 3780852 w 510"/>
              <a:gd name="T51" fmla="*/ 70380892 h 587"/>
              <a:gd name="T52" fmla="*/ 0 w 510"/>
              <a:gd name="T53" fmla="*/ 66758455 h 587"/>
              <a:gd name="T54" fmla="*/ 0 w 510"/>
              <a:gd name="T55" fmla="*/ 3622437 h 587"/>
              <a:gd name="T56" fmla="*/ 3780852 w 510"/>
              <a:gd name="T57" fmla="*/ 0 h 587"/>
              <a:gd name="T58" fmla="*/ 12907471 w 510"/>
              <a:gd name="T59" fmla="*/ 0 h 587"/>
              <a:gd name="T60" fmla="*/ 12907471 w 510"/>
              <a:gd name="T61" fmla="*/ 0 h 587"/>
              <a:gd name="T62" fmla="*/ 23989329 w 510"/>
              <a:gd name="T63" fmla="*/ 0 h 587"/>
              <a:gd name="T64" fmla="*/ 23989329 w 510"/>
              <a:gd name="T65" fmla="*/ 13713899 h 587"/>
              <a:gd name="T66" fmla="*/ 23989329 w 510"/>
              <a:gd name="T67" fmla="*/ 20959133 h 587"/>
              <a:gd name="T68" fmla="*/ 31421045 w 510"/>
              <a:gd name="T69" fmla="*/ 28333497 h 587"/>
              <a:gd name="T70" fmla="*/ 38722051 w 510"/>
              <a:gd name="T71" fmla="*/ 28333497 h 587"/>
              <a:gd name="T72" fmla="*/ 54367579 w 510"/>
              <a:gd name="T73" fmla="*/ 28333497 h 587"/>
              <a:gd name="T74" fmla="*/ 54367579 w 510"/>
              <a:gd name="T75" fmla="*/ 39330657 h 587"/>
              <a:gd name="T76" fmla="*/ 54367579 w 510"/>
              <a:gd name="T77" fmla="*/ 39330657 h 587"/>
              <a:gd name="T78" fmla="*/ 47066212 w 510"/>
              <a:gd name="T79" fmla="*/ 46575532 h 587"/>
              <a:gd name="T80" fmla="*/ 31421045 w 510"/>
              <a:gd name="T81" fmla="*/ 24711059 h 587"/>
              <a:gd name="T82" fmla="*/ 31421045 w 510"/>
              <a:gd name="T83" fmla="*/ 24711059 h 587"/>
              <a:gd name="T84" fmla="*/ 27770542 w 510"/>
              <a:gd name="T85" fmla="*/ 20959133 h 587"/>
              <a:gd name="T86" fmla="*/ 27770542 w 510"/>
              <a:gd name="T87" fmla="*/ 13713899 h 587"/>
              <a:gd name="T88" fmla="*/ 27770542 w 510"/>
              <a:gd name="T89" fmla="*/ 0 h 587"/>
              <a:gd name="T90" fmla="*/ 27770542 w 510"/>
              <a:gd name="T91" fmla="*/ 0 h 587"/>
              <a:gd name="T92" fmla="*/ 54367579 w 510"/>
              <a:gd name="T93" fmla="*/ 24711059 h 587"/>
              <a:gd name="T94" fmla="*/ 38722051 w 510"/>
              <a:gd name="T95" fmla="*/ 24711059 h 587"/>
              <a:gd name="T96" fmla="*/ 31421045 w 510"/>
              <a:gd name="T97" fmla="*/ 24711059 h 58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10" h="587">
                <a:moveTo>
                  <a:pt x="502" y="509"/>
                </a:moveTo>
                <a:lnTo>
                  <a:pt x="502" y="509"/>
                </a:lnTo>
                <a:cubicBezTo>
                  <a:pt x="439" y="572"/>
                  <a:pt x="439" y="572"/>
                  <a:pt x="439" y="572"/>
                </a:cubicBezTo>
                <a:cubicBezTo>
                  <a:pt x="432" y="579"/>
                  <a:pt x="424" y="586"/>
                  <a:pt x="417" y="586"/>
                </a:cubicBezTo>
                <a:cubicBezTo>
                  <a:pt x="410" y="586"/>
                  <a:pt x="403" y="579"/>
                  <a:pt x="396" y="572"/>
                </a:cubicBezTo>
                <a:cubicBezTo>
                  <a:pt x="333" y="509"/>
                  <a:pt x="333" y="509"/>
                  <a:pt x="333" y="509"/>
                </a:cubicBezTo>
                <a:cubicBezTo>
                  <a:pt x="326" y="502"/>
                  <a:pt x="326" y="495"/>
                  <a:pt x="326" y="487"/>
                </a:cubicBezTo>
                <a:cubicBezTo>
                  <a:pt x="326" y="473"/>
                  <a:pt x="333" y="459"/>
                  <a:pt x="354" y="459"/>
                </a:cubicBezTo>
                <a:cubicBezTo>
                  <a:pt x="361" y="459"/>
                  <a:pt x="368" y="466"/>
                  <a:pt x="368" y="473"/>
                </a:cubicBezTo>
                <a:cubicBezTo>
                  <a:pt x="389" y="487"/>
                  <a:pt x="389" y="487"/>
                  <a:pt x="389" y="487"/>
                </a:cubicBezTo>
                <a:cubicBezTo>
                  <a:pt x="389" y="360"/>
                  <a:pt x="389" y="360"/>
                  <a:pt x="389" y="360"/>
                </a:cubicBezTo>
                <a:cubicBezTo>
                  <a:pt x="389" y="339"/>
                  <a:pt x="403" y="332"/>
                  <a:pt x="417" y="332"/>
                </a:cubicBezTo>
                <a:cubicBezTo>
                  <a:pt x="432" y="332"/>
                  <a:pt x="446" y="339"/>
                  <a:pt x="446" y="360"/>
                </a:cubicBezTo>
                <a:cubicBezTo>
                  <a:pt x="446" y="487"/>
                  <a:pt x="446" y="487"/>
                  <a:pt x="446" y="487"/>
                </a:cubicBezTo>
                <a:cubicBezTo>
                  <a:pt x="467" y="473"/>
                  <a:pt x="467" y="473"/>
                  <a:pt x="467" y="473"/>
                </a:cubicBezTo>
                <a:cubicBezTo>
                  <a:pt x="467" y="466"/>
                  <a:pt x="474" y="459"/>
                  <a:pt x="481" y="459"/>
                </a:cubicBezTo>
                <a:cubicBezTo>
                  <a:pt x="502" y="459"/>
                  <a:pt x="509" y="473"/>
                  <a:pt x="509" y="487"/>
                </a:cubicBezTo>
                <a:cubicBezTo>
                  <a:pt x="509" y="495"/>
                  <a:pt x="509" y="502"/>
                  <a:pt x="502" y="509"/>
                </a:cubicBezTo>
                <a:close/>
                <a:moveTo>
                  <a:pt x="361" y="360"/>
                </a:moveTo>
                <a:lnTo>
                  <a:pt x="361" y="360"/>
                </a:lnTo>
                <a:cubicBezTo>
                  <a:pt x="361" y="431"/>
                  <a:pt x="361" y="431"/>
                  <a:pt x="361" y="431"/>
                </a:cubicBezTo>
                <a:lnTo>
                  <a:pt x="354" y="431"/>
                </a:lnTo>
                <a:cubicBezTo>
                  <a:pt x="319" y="431"/>
                  <a:pt x="297" y="459"/>
                  <a:pt x="297" y="487"/>
                </a:cubicBezTo>
                <a:cubicBezTo>
                  <a:pt x="297" y="509"/>
                  <a:pt x="304" y="523"/>
                  <a:pt x="311" y="530"/>
                </a:cubicBezTo>
                <a:cubicBezTo>
                  <a:pt x="326" y="544"/>
                  <a:pt x="326" y="544"/>
                  <a:pt x="326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15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84" y="191"/>
                  <a:pt x="206" y="219"/>
                  <a:pt x="241" y="219"/>
                </a:cubicBezTo>
                <a:cubicBezTo>
                  <a:pt x="297" y="219"/>
                  <a:pt x="297" y="219"/>
                  <a:pt x="297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304"/>
                  <a:pt x="417" y="304"/>
                  <a:pt x="417" y="304"/>
                </a:cubicBezTo>
                <a:cubicBezTo>
                  <a:pt x="389" y="304"/>
                  <a:pt x="361" y="325"/>
                  <a:pt x="361" y="360"/>
                </a:cubicBezTo>
                <a:close/>
                <a:moveTo>
                  <a:pt x="241" y="191"/>
                </a:moveTo>
                <a:lnTo>
                  <a:pt x="241" y="191"/>
                </a:lnTo>
                <a:cubicBezTo>
                  <a:pt x="220" y="191"/>
                  <a:pt x="213" y="176"/>
                  <a:pt x="213" y="162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3" y="0"/>
                  <a:pt x="213" y="0"/>
                  <a:pt x="213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7" y="191"/>
                  <a:pt x="297" y="191"/>
                  <a:pt x="297" y="191"/>
                </a:cubicBezTo>
                <a:lnTo>
                  <a:pt x="241" y="1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lIns="34290" tIns="17145" rIns="34290" bIns="17145" anchor="ctr"/>
          <a:p>
            <a:endParaRPr lang="en-US">
              <a:latin typeface="Roboto Light"/>
            </a:endParaRPr>
          </a:p>
        </p:txBody>
      </p:sp>
      <p:sp>
        <p:nvSpPr>
          <p:cNvPr id="63" name="Shape 1324"/>
          <p:cNvSpPr/>
          <p:nvPr/>
        </p:nvSpPr>
        <p:spPr>
          <a:xfrm flipH="1">
            <a:off x="6271778" y="3257198"/>
            <a:ext cx="982165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50"/>
          <p:cNvSpPr txBox="1"/>
          <p:nvPr/>
        </p:nvSpPr>
        <p:spPr>
          <a:xfrm>
            <a:off x="7283152" y="2047825"/>
            <a:ext cx="1373505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Story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Coding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Case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Fix Bug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Placeholder 4"/>
          <p:cNvSpPr txBox="1"/>
          <p:nvPr/>
        </p:nvSpPr>
        <p:spPr>
          <a:xfrm>
            <a:off x="7199391" y="1834676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  <a:endParaRPr lang="zh-CN" alt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58"/>
          <p:cNvSpPr txBox="1"/>
          <p:nvPr/>
        </p:nvSpPr>
        <p:spPr>
          <a:xfrm>
            <a:off x="7283152" y="3780851"/>
            <a:ext cx="137350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Fix Bug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需求设计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 Placeholder 4"/>
          <p:cNvSpPr txBox="1"/>
          <p:nvPr/>
        </p:nvSpPr>
        <p:spPr>
          <a:xfrm>
            <a:off x="7199391" y="3567701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</a:t>
            </a:r>
            <a:endParaRPr lang="zh-CN" alt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75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750"/>
                            </p:stCondLst>
                            <p:childTnLst>
                              <p:par>
                                <p:cTn id="9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25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2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750"/>
                            </p:stCondLst>
                            <p:childTnLst>
                              <p:par>
                                <p:cTn id="1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25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75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75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25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75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25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6750"/>
                            </p:stCondLst>
                            <p:childTnLst>
                              <p:par>
                                <p:cTn id="1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25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775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25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87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250"/>
                            </p:stCondLst>
                            <p:childTnLst>
                              <p:par>
                                <p:cTn id="1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975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250"/>
                            </p:stCondLst>
                            <p:childTnLst>
                              <p:par>
                                <p:cTn id="16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75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250"/>
                            </p:stCondLst>
                            <p:childTnLst>
                              <p:par>
                                <p:cTn id="1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45" grpId="0"/>
      <p:bldP spid="46" grpId="0" build="p"/>
      <p:bldP spid="47" grpId="0"/>
      <p:bldP spid="48" grpId="0" build="p"/>
      <p:bldP spid="49" grpId="0"/>
      <p:bldP spid="50" grpId="0" build="p"/>
      <p:bldP spid="51" grpId="0"/>
      <p:bldP spid="52" grpId="0" build="p"/>
      <p:bldP spid="53" grpId="0"/>
      <p:bldP spid="54" grpId="0" build="p"/>
      <p:bldP spid="55" grpId="0"/>
      <p:bldP spid="56" grpId="0" build="p"/>
      <p:bldP spid="57" grpId="0"/>
      <p:bldP spid="58" grpId="0" build="p"/>
      <p:bldP spid="59" grpId="0"/>
      <p:bldP spid="60" grpId="0" build="p"/>
      <p:bldP spid="62" grpId="0"/>
      <p:bldP spid="61" grpId="0" bldLvl="0" animBg="1"/>
      <p:bldP spid="63" grpId="0" bldLvl="0" animBg="1"/>
      <p:bldP spid="66" grpId="0"/>
      <p:bldP spid="67" grpId="0" build="p"/>
      <p:bldP spid="73" grpId="0"/>
      <p:bldP spid="7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Sprint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43808" y="1275607"/>
            <a:ext cx="5544616" cy="1450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5"/>
          <p:cNvSpPr/>
          <p:nvPr/>
        </p:nvSpPr>
        <p:spPr>
          <a:xfrm rot="5400000">
            <a:off x="1104784" y="1070415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987675" y="1374140"/>
            <a:ext cx="5266055" cy="467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产品经理：收集需求、设计需求、完成需求排序，在下一个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之前需提供整个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的需求。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26087" y="1642965"/>
            <a:ext cx="875202" cy="757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1" spc="300" dirty="0"/>
              <a:t>需求管理</a:t>
            </a:r>
            <a:endParaRPr lang="zh-CN" altLang="en-US" sz="2400" b="1" spc="300" dirty="0"/>
          </a:p>
        </p:txBody>
      </p:sp>
      <p:sp>
        <p:nvSpPr>
          <p:cNvPr id="31" name="矩形 30"/>
          <p:cNvSpPr/>
          <p:nvPr/>
        </p:nvSpPr>
        <p:spPr>
          <a:xfrm>
            <a:off x="899592" y="3049904"/>
            <a:ext cx="5544616" cy="1450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0"/>
          <p:cNvSpPr/>
          <p:nvPr/>
        </p:nvSpPr>
        <p:spPr>
          <a:xfrm rot="16200000" flipH="1">
            <a:off x="6733014" y="2844711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086727" y="3417262"/>
            <a:ext cx="8752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59632" y="3390292"/>
            <a:ext cx="496855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字号请根据你的内容多少，及演示需要调整大小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28" grpId="0" bldLvl="0" animBg="1"/>
      <p:bldP spid="29" grpId="0"/>
      <p:bldP spid="30" grpId="0"/>
      <p:bldP spid="31" grpId="0" bldLvl="0" animBg="1"/>
      <p:bldP spid="32" grpId="0" bldLvl="0" animBg="1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7"/>
          <p:cNvSpPr>
            <a:spLocks noChangeArrowheads="1"/>
          </p:cNvSpPr>
          <p:nvPr/>
        </p:nvSpPr>
        <p:spPr bwMode="auto">
          <a:xfrm>
            <a:off x="3965575" y="1411437"/>
            <a:ext cx="1038225" cy="91598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3" name="Freeform 8"/>
          <p:cNvSpPr>
            <a:spLocks noChangeArrowheads="1"/>
          </p:cNvSpPr>
          <p:nvPr/>
        </p:nvSpPr>
        <p:spPr bwMode="auto">
          <a:xfrm>
            <a:off x="2936875" y="2327424"/>
            <a:ext cx="1028700" cy="9906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4" name="Freeform 9"/>
          <p:cNvSpPr>
            <a:spLocks noChangeArrowheads="1"/>
          </p:cNvSpPr>
          <p:nvPr/>
        </p:nvSpPr>
        <p:spPr bwMode="auto">
          <a:xfrm>
            <a:off x="3527425" y="3318024"/>
            <a:ext cx="955675" cy="1044575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" name="Freeform 10"/>
          <p:cNvSpPr>
            <a:spLocks noChangeArrowheads="1"/>
          </p:cNvSpPr>
          <p:nvPr/>
        </p:nvSpPr>
        <p:spPr bwMode="auto">
          <a:xfrm>
            <a:off x="4483100" y="3318024"/>
            <a:ext cx="958850" cy="104457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" name="Freeform 11"/>
          <p:cNvSpPr>
            <a:spLocks noChangeArrowheads="1"/>
          </p:cNvSpPr>
          <p:nvPr/>
        </p:nvSpPr>
        <p:spPr bwMode="auto">
          <a:xfrm>
            <a:off x="5003800" y="2327424"/>
            <a:ext cx="1028700" cy="9906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4303713" y="1830537"/>
            <a:ext cx="357187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1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8" name="矩形 8"/>
          <p:cNvSpPr>
            <a:spLocks noChangeArrowheads="1"/>
          </p:cNvSpPr>
          <p:nvPr/>
        </p:nvSpPr>
        <p:spPr bwMode="auto">
          <a:xfrm>
            <a:off x="5264150" y="2514749"/>
            <a:ext cx="357188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2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4905375" y="3654574"/>
            <a:ext cx="357188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3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40" name="矩形 10"/>
          <p:cNvSpPr>
            <a:spLocks noChangeArrowheads="1"/>
          </p:cNvSpPr>
          <p:nvPr/>
        </p:nvSpPr>
        <p:spPr bwMode="auto">
          <a:xfrm>
            <a:off x="3646488" y="3668862"/>
            <a:ext cx="357187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4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3348038" y="2524274"/>
            <a:ext cx="357187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5</a:t>
            </a:r>
            <a:endParaRPr lang="en-US" altLang="zh-CN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42" name="TextBox 12"/>
          <p:cNvSpPr>
            <a:spLocks noChangeArrowheads="1"/>
          </p:cNvSpPr>
          <p:nvPr/>
        </p:nvSpPr>
        <p:spPr bwMode="auto">
          <a:xfrm>
            <a:off x="4879975" y="1260624"/>
            <a:ext cx="2571750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由于对自己的命运有更大的掌控，我们会有更坚定的信念可以成功。</a:t>
            </a:r>
            <a:endParaRPr 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3"/>
          <p:cNvSpPr>
            <a:spLocks noChangeArrowheads="1"/>
          </p:cNvSpPr>
          <p:nvPr/>
        </p:nvSpPr>
        <p:spPr bwMode="auto">
          <a:xfrm>
            <a:off x="6138863" y="2484587"/>
            <a:ext cx="2109787" cy="46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我们不是单打独斗，我们能够感受到支持，而且掌握更多的资源。这一切赋予我们勇气去接受更大的挑战。</a:t>
            </a:r>
            <a:endParaRPr lang="zh-CN" altLang="en-US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14"/>
          <p:cNvSpPr>
            <a:spLocks noChangeArrowheads="1"/>
          </p:cNvSpPr>
          <p:nvPr/>
        </p:nvSpPr>
        <p:spPr bwMode="auto">
          <a:xfrm>
            <a:off x="5622925" y="3930799"/>
            <a:ext cx="2109788" cy="62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因为我们在一段时间内只专注于少数的事情，我们可以很好地合作并作出优秀的产出。我们可以更快地交付有价值的条目。</a:t>
            </a:r>
            <a:endParaRPr lang="zh-CN" altLang="en-US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15"/>
          <p:cNvSpPr>
            <a:spLocks noChangeArrowheads="1"/>
          </p:cNvSpPr>
          <p:nvPr/>
        </p:nvSpPr>
        <p:spPr bwMode="auto">
          <a:xfrm>
            <a:off x="1136650" y="3629174"/>
            <a:ext cx="2108200" cy="62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团队合作时，我们践行表达我们做得怎么样以及遇到的障碍。我们发现表达担忧是好事，因为可以随后解决担忧。</a:t>
            </a:r>
            <a:endParaRPr lang="zh-CN" altLang="en-US" sz="1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16"/>
          <p:cNvSpPr>
            <a:spLocks noChangeArrowheads="1"/>
          </p:cNvSpPr>
          <p:nvPr/>
        </p:nvSpPr>
        <p:spPr bwMode="auto">
          <a:xfrm>
            <a:off x="1136650" y="1881337"/>
            <a:ext cx="2108200" cy="46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我们一起合作，分享成功与失败，我们彼此尊重并且帮助彼此成为值得尊重的人。</a:t>
            </a:r>
            <a:endParaRPr lang="zh-CN" altLang="en-US" sz="1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17"/>
          <p:cNvSpPr>
            <a:spLocks noChangeArrowheads="1"/>
          </p:cNvSpPr>
          <p:nvPr/>
        </p:nvSpPr>
        <p:spPr bwMode="auto">
          <a:xfrm>
            <a:off x="4879975" y="1059180"/>
            <a:ext cx="1471295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Commitment(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承诺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8"/>
          <p:cNvSpPr>
            <a:spLocks noChangeArrowheads="1"/>
          </p:cNvSpPr>
          <p:nvPr/>
        </p:nvSpPr>
        <p:spPr bwMode="auto">
          <a:xfrm>
            <a:off x="6138863" y="2260871"/>
            <a:ext cx="1262062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Courage(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勇气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9"/>
          <p:cNvSpPr>
            <a:spLocks noChangeArrowheads="1"/>
          </p:cNvSpPr>
          <p:nvPr/>
        </p:nvSpPr>
        <p:spPr bwMode="auto">
          <a:xfrm>
            <a:off x="5622925" y="3708671"/>
            <a:ext cx="1262063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Focus(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20"/>
          <p:cNvSpPr>
            <a:spLocks noChangeArrowheads="1"/>
          </p:cNvSpPr>
          <p:nvPr/>
        </p:nvSpPr>
        <p:spPr bwMode="auto">
          <a:xfrm>
            <a:off x="1136650" y="3403871"/>
            <a:ext cx="1203102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Openness(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21"/>
          <p:cNvSpPr>
            <a:spLocks noChangeArrowheads="1"/>
          </p:cNvSpPr>
          <p:nvPr/>
        </p:nvSpPr>
        <p:spPr bwMode="auto">
          <a:xfrm>
            <a:off x="1136650" y="1649683"/>
            <a:ext cx="1081088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Respect(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尊重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22"/>
          <p:cNvSpPr>
            <a:spLocks noChangeArrowheads="1"/>
          </p:cNvSpPr>
          <p:nvPr/>
        </p:nvSpPr>
        <p:spPr bwMode="auto">
          <a:xfrm>
            <a:off x="3995936" y="2737832"/>
            <a:ext cx="991394" cy="5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Scurm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endParaRPr lang="zh-CN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35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3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85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8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35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35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85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8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35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bldLvl="0" animBg="1" autoUpdateAnimBg="0"/>
      <p:bldP spid="33" grpId="0" bldLvl="0" animBg="1" autoUpdateAnimBg="0"/>
      <p:bldP spid="34" grpId="0" bldLvl="0" animBg="1" autoUpdateAnimBg="0"/>
      <p:bldP spid="35" grpId="0" bldLvl="0" animBg="1" autoUpdateAnimBg="0"/>
      <p:bldP spid="36" grpId="0" bldLvl="0" animBg="1" autoUpdateAnimBg="0"/>
      <p:bldP spid="37" grpId="0" bldLvl="0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  <p:bldP spid="46" grpId="0" bldLvl="0" autoUpdateAnimBg="0"/>
      <p:bldP spid="47" grpId="0" bldLvl="0" autoUpdateAnimBg="0"/>
      <p:bldP spid="48" grpId="0" bldLvl="0" autoUpdateAnimBg="0"/>
      <p:bldP spid="49" grpId="0" bldLvl="0" autoUpdateAnimBg="0"/>
      <p:bldP spid="50" grpId="0" bldLvl="0" autoUpdateAnimBg="0"/>
      <p:bldP spid="51" grpId="0" bldLvl="0" autoUpdateAnimBg="0"/>
      <p:bldP spid="52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感谢观看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框架完整的年终总结、工作汇报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、述职报告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99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4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/>
      <p:bldP spid="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7224" y="915566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PREFACE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23678"/>
            <a:ext cx="5832648" cy="198882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速度是企业竞争致胜的关键因素，软件项目的最大挑战在于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一方面要应付变动中的需求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一方面要在紧缩的时程内完成项目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传统的软件工程难以满足这些要求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所以软件团队除了在技术上必须日益精进，更需要运用有效的开发流程，以确保团队能够发挥综效。这正是Agile Process (敏捷的软件开发流程)于近年来兴起的主要原因。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8872" y="1544039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152189" y="1077866"/>
            <a:ext cx="341135" cy="341756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66969" y="1078093"/>
            <a:ext cx="341135" cy="341135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0405" y="1077866"/>
            <a:ext cx="341755" cy="341756"/>
            <a:chOff x="5436096" y="1274820"/>
            <a:chExt cx="432833" cy="432834"/>
          </a:xfrm>
        </p:grpSpPr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8237" y="1077866"/>
            <a:ext cx="341755" cy="341756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62293" y="1077866"/>
            <a:ext cx="341755" cy="341756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5" grpId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252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敏捷软件开发背景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252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Scrum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敏捷软件开发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252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Scrum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项目实践运用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工作存在不足之处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明年工作目标计划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5595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敏捷软件开发背景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8150" y="2698115"/>
            <a:ext cx="6115050" cy="32956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l"/>
            <a:r>
              <a:rPr lang="zh-CN" alt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敏捷的历史 敏捷软件开发宣言 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敏捷宣言遵循的原则 </a:t>
            </a:r>
            <a:r>
              <a:rPr lang="zh-CN" alt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敏捷方法 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2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61690" y="207184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敏捷的历史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48410"/>
            <a:ext cx="7345680" cy="26416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96625" y="1491630"/>
            <a:ext cx="6750750" cy="219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敏捷软件开发又称敏捷开发，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从1990年代开始逐渐引起广泛关注的一些新型软件开发方法，是一种应对快速变化的需求的一种软件开发能力。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2001年初，因观察到许多的软件团队身陷不断扩大的流程之中的困境，一群业界专家聚集在一起，勾勒出一些能让软件团队迅速工作，以及响应变化的价值观和原则。他们自称为Agile Alliance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（敏捷联盟）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之后的七个月里，他们创造具有价值的声明，也就是敏捷软件的开发宣言。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十五人中包括：大名鼎鼎的Kent Beck（XP,TDD的创始人,Junit的创始人之一）、Ward Cunningham（Wiki概念的发明者）、Martin Fowler（《企业应用架构模式》作者）、Robert C. Martin、Ken Schwaber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7996471" y="361993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9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99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39" grpId="0"/>
      <p:bldP spid="40" grpId="0" bldLvl="0" animBg="1"/>
      <p:bldP spid="4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敏捷软件开发宣言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70380" y="1343660"/>
            <a:ext cx="5102860" cy="313880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77565" y="1180546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敏捷软件开发宣言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65974" y="1615449"/>
            <a:ext cx="4537095" cy="284226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我们一直在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实践中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探寻更好的软件开发方法，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身体力行的同时也帮助他人。由此我们建立了如下价值观：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个体与互动 高于 流程和工具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工作的软件 高于 详尽的文档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客户合作 高于 合同谈判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响应变化 高于 遵循计划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也就是说，尽管右项有其价值，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我们更重视左项的价值。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bldLvl="0" animBg="1"/>
          <p:bldP spid="29" grpId="0" bldLvl="0" animBg="1"/>
          <p:bldP spid="34" grpId="0"/>
          <p:bldP spid="34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bldLvl="0" animBg="1"/>
          <p:bldP spid="29" grpId="0" bldLvl="0" animBg="1"/>
          <p:bldP spid="34" grpId="0"/>
          <p:bldP spid="34" grpId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4"/>
          <p:cNvGrpSpPr/>
          <p:nvPr/>
        </p:nvGrpSpPr>
        <p:grpSpPr>
          <a:xfrm>
            <a:off x="5079491" y="1060594"/>
            <a:ext cx="288008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159320" y="1060594"/>
            <a:ext cx="2890361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080656"/>
            <a:ext cx="2902381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159320" y="3080656"/>
            <a:ext cx="2890356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159903" y="123522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159903" y="342672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7814476" y="123522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7814476" y="342672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敏捷软件开发宣言</a:t>
            </a:r>
            <a:endParaRPr lang="zh-CN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1500188" y="119674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个体和交互胜过过程和工具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1500187" y="3374641"/>
            <a:ext cx="1959184" cy="287177"/>
          </a:xfrm>
          <a:prstGeom prst="rect">
            <a:avLst/>
          </a:prstGeom>
        </p:spPr>
        <p:txBody>
          <a:bodyPr lIns="0" rIns="0">
            <a:normAutofit fontScale="9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工作的软件胜过面面俱到的文档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5660202" y="119674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客户合作胜过合同谈判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5660201" y="337464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响应变化胜过循环计划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1159510" y="1681480"/>
            <a:ext cx="2407285" cy="125857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1、人是软件项目获得成功最为重要的因素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2、合作、沟通能力以及交互能力比单纯的软件编程能力和工具更为重要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3、方法和工具是死的，人是活的，人要是太“面”或者协作不好，再强大的方法和工具都是白扯；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1160145" y="3888740"/>
            <a:ext cx="2889885" cy="8636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1、过多的面面俱到的文档往往比过少的文档更糟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2、软件开发的主要和中心活动是创建可以工作的软件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3、直到迫切需要并且意义重大时，才进行文档编制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4、编制的内部文档应尽量短小并且主题突出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5660390" y="1681480"/>
            <a:ext cx="2299335" cy="76835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1、客户不可能做到一次性地将他们的需求完整清晰地表述在合同中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2、为开发团队和客户的协同工作方式提供指导的合同才是最好的合同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5564505" y="3748405"/>
            <a:ext cx="2395855" cy="86106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1、变化是软件开发中存在的现实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2、计划必须有足够的灵活性与可塑性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3、短期的迭代的计划比中长期计划更有效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566899" y="1390897"/>
            <a:ext cx="1997947" cy="1997946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以人为本适应变化</a:t>
              </a:r>
              <a:endPara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5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3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8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3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8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6" grpId="0" bldLvl="0" animBg="1"/>
      <p:bldP spid="27" grpId="0" bldLvl="0" animBg="1"/>
      <p:bldP spid="29" grpId="0" bldLvl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敏捷宣言遵循的原则</a:t>
            </a:r>
            <a:endParaRPr lang="zh-CN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32355" y="747395"/>
            <a:ext cx="6250305" cy="4036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5"/>
          <p:cNvSpPr/>
          <p:nvPr/>
        </p:nvSpPr>
        <p:spPr>
          <a:xfrm rot="5400000">
            <a:off x="818515" y="2146300"/>
            <a:ext cx="1450340" cy="1431290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39060" y="1003935"/>
            <a:ext cx="5458460" cy="3515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、我们最重要的目标，是通过持续不断地及早交付有价值的软件使客户满意。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、欣然面对需求变化，即使在开发后期也一样。为了客户的竞争优势，敏捷过程掌控变化。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、经常地交付可工作的软件，相隔几星期或一两个月，倾向于采取较短的周期。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、业务人员和开发人员必须相互合作，项目中的每一天都不例外。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、激励个体的斗志，以他们为核心搭建项目。提供所需的环境和支援，辅以信任，从而达成目标。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、不论团队内外，传递信息效果最好效率也最高的方式是面对面的交谈。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、可工作的软件是进度的首要度量标准。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、敏捷过程倡导可持续开发。责任人、开发人员和用户要能够共同维持其步调稳定延续。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、坚持不懈的追求技术卓越和良好设计，敏捷能力由此增强。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、以简洁为本，它是极力减少不必要工作的艺术。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、最好的架构、需求和设计出自自组织团队。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、团队定期地反思如何能提高成效，并依此调整自身的举止表现。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9067" y="2288760"/>
            <a:ext cx="875202" cy="1123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1" spc="300" dirty="0"/>
              <a:t>敏捷宣言原则</a:t>
            </a:r>
            <a:endParaRPr lang="zh-CN" altLang="en-US" sz="2400" b="1" spc="3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99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28" grpId="0" bldLvl="0" animBg="1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敏捷方法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889387"/>
            <a:ext cx="7345680" cy="139559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96625" y="1258585"/>
            <a:ext cx="6750750" cy="657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敏捷方法是一种理念，采用基于人员、协作和共同价值观的组织模型。敏捷方法采用波浪式规划；迭代递增式交付；对变化做出快速而灵活的反应；在团队、干系人和客户之间进行开放式交流。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许多敏捷策略都遵守这些原则。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8448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7996471" y="204132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5"/>
          <p:cNvSpPr/>
          <p:nvPr/>
        </p:nvSpPr>
        <p:spPr bwMode="auto">
          <a:xfrm>
            <a:off x="3220241" y="2501513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53201" y="2955374"/>
            <a:ext cx="969036" cy="293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sym typeface="+mn-ea"/>
              </a:rPr>
              <a:t>Scrum</a:t>
            </a:r>
            <a:endParaRPr lang="zh-CN" altLang="en-US" sz="1800" b="1" dirty="0"/>
          </a:p>
        </p:txBody>
      </p:sp>
      <p:sp>
        <p:nvSpPr>
          <p:cNvPr id="44" name="Freeform 5"/>
          <p:cNvSpPr/>
          <p:nvPr/>
        </p:nvSpPr>
        <p:spPr bwMode="auto">
          <a:xfrm>
            <a:off x="1913209" y="3219063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/>
        </p:nvSpPr>
        <p:spPr bwMode="auto">
          <a:xfrm>
            <a:off x="4527273" y="3219063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Freeform 5"/>
          <p:cNvSpPr/>
          <p:nvPr/>
        </p:nvSpPr>
        <p:spPr bwMode="auto">
          <a:xfrm>
            <a:off x="5762550" y="242975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62685" y="3457659"/>
            <a:ext cx="969036" cy="842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>
                <a:sym typeface="+mn-ea"/>
              </a:rPr>
              <a:t>ASD</a:t>
            </a:r>
            <a:endParaRPr lang="zh-CN" altLang="en-US" sz="1800" b="1" dirty="0"/>
          </a:p>
          <a:p>
            <a:pPr algn="ctr"/>
            <a:r>
              <a:rPr lang="zh-CN" altLang="en-US" sz="1800" b="1" dirty="0">
                <a:sym typeface="+mn-ea"/>
              </a:rPr>
              <a:t>自适应软件开发</a:t>
            </a:r>
            <a:endParaRPr lang="zh-CN" altLang="en-US" sz="18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776749" y="3672924"/>
            <a:ext cx="969036" cy="293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/>
              <a:t>水晶方法</a:t>
            </a:r>
            <a:endParaRPr lang="zh-CN" altLang="en-US" sz="1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012026" y="2668354"/>
            <a:ext cx="969036" cy="842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/>
              <a:t>DSDM</a:t>
            </a:r>
            <a:endParaRPr lang="zh-CN" altLang="en-US" sz="1800" b="1" dirty="0"/>
          </a:p>
          <a:p>
            <a:pPr algn="ctr"/>
            <a:r>
              <a:rPr lang="zh-CN" altLang="en-US" sz="1800" b="1" dirty="0"/>
              <a:t>动态系统开发方法</a:t>
            </a:r>
            <a:endParaRPr lang="zh-CN" altLang="en-US" sz="1800" b="1" dirty="0"/>
          </a:p>
        </p:txBody>
      </p:sp>
      <p:sp>
        <p:nvSpPr>
          <p:cNvPr id="10" name="Freeform 5"/>
          <p:cNvSpPr/>
          <p:nvPr/>
        </p:nvSpPr>
        <p:spPr bwMode="auto">
          <a:xfrm>
            <a:off x="676864" y="2485003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Box 46"/>
          <p:cNvSpPr txBox="1"/>
          <p:nvPr/>
        </p:nvSpPr>
        <p:spPr>
          <a:xfrm>
            <a:off x="926340" y="2867109"/>
            <a:ext cx="969036" cy="5676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800" b="1" dirty="0"/>
              <a:t>XP</a:t>
            </a:r>
            <a:endParaRPr lang="en-US" altLang="zh-CN" sz="1800" b="1" dirty="0"/>
          </a:p>
          <a:p>
            <a:pPr algn="ctr"/>
            <a:r>
              <a:rPr lang="zh-CN" altLang="zh-CN" sz="1800" b="1" dirty="0"/>
              <a:t>极限编程</a:t>
            </a:r>
            <a:endParaRPr lang="zh-CN" altLang="zh-CN" sz="1800" b="1" dirty="0"/>
          </a:p>
        </p:txBody>
      </p:sp>
      <p:sp>
        <p:nvSpPr>
          <p:cNvPr id="19" name="Freeform 5"/>
          <p:cNvSpPr/>
          <p:nvPr/>
        </p:nvSpPr>
        <p:spPr bwMode="auto">
          <a:xfrm>
            <a:off x="6965875" y="3202553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TextBox 48"/>
          <p:cNvSpPr txBox="1"/>
          <p:nvPr/>
        </p:nvSpPr>
        <p:spPr>
          <a:xfrm>
            <a:off x="7215351" y="3584659"/>
            <a:ext cx="969036" cy="5676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/>
              <a:t>测试</a:t>
            </a:r>
            <a:endParaRPr lang="zh-CN" altLang="en-US" sz="1800" b="1" dirty="0"/>
          </a:p>
          <a:p>
            <a:pPr algn="ctr"/>
            <a:r>
              <a:rPr lang="zh-CN" altLang="en-US" sz="1800" b="1" dirty="0"/>
              <a:t>驱动开发</a:t>
            </a:r>
            <a:endParaRPr lang="zh-CN" altLang="en-US" sz="18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49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49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49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149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49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49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649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39" grpId="0"/>
      <p:bldP spid="40" grpId="0" bldLvl="0" animBg="1"/>
      <p:bldP spid="41" grpId="0" bldLvl="0" animBg="1"/>
      <p:bldP spid="42" grpId="0" bldLvl="0" animBg="1"/>
      <p:bldP spid="43" grpId="0"/>
      <p:bldP spid="44" grpId="0" bldLvl="0" animBg="1"/>
      <p:bldP spid="45" grpId="0" bldLvl="0" animBg="1"/>
      <p:bldP spid="46" grpId="0" bldLvl="0" animBg="1"/>
      <p:bldP spid="47" grpId="0"/>
      <p:bldP spid="48" grpId="0"/>
      <p:bldP spid="49" grpId="0"/>
      <p:bldP spid="10" grpId="0" bldLvl="0" animBg="1"/>
      <p:bldP spid="11" grpId="0"/>
      <p:bldP spid="19" grpId="0" bldLvl="0" animBg="1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2718</Words>
  <Application>WPS 演示</Application>
  <PresentationFormat>全屏显示(16:9)</PresentationFormat>
  <Paragraphs>272</Paragraphs>
  <Slides>16</Slides>
  <Notes>37</Notes>
  <HiddenSlides>0</HiddenSlides>
  <MMClips>1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微软雅黑 Light</vt:lpstr>
      <vt:lpstr>Calibri</vt:lpstr>
      <vt:lpstr>Roboto Light</vt:lpstr>
      <vt:lpstr>Impact</vt:lpstr>
      <vt:lpstr>Aller Light</vt:lpstr>
      <vt:lpstr>U.S. 101</vt:lpstr>
      <vt:lpstr>Roboto</vt:lpstr>
      <vt:lpstr>Open Sans Light</vt:lpstr>
      <vt:lpstr>Aller Light</vt:lpstr>
      <vt:lpstr>Roboto Light</vt:lpstr>
      <vt:lpstr>Gill Sans</vt:lpstr>
      <vt:lpstr>Lato Light</vt:lpstr>
      <vt:lpstr>Helvetica Neue</vt:lpstr>
      <vt:lpstr>Calibri Light</vt:lpstr>
      <vt:lpstr>Segoe Print</vt:lpstr>
      <vt:lpstr>华文黑体</vt:lpstr>
      <vt:lpstr>Arial</vt:lpstr>
      <vt:lpstr>Lato Regular</vt:lpstr>
      <vt:lpstr>Helvetica</vt:lpstr>
      <vt:lpstr>Open Sans</vt:lpstr>
      <vt:lpstr>Open Sans</vt:lpstr>
      <vt:lpstr>STIXGeneral-Bold</vt:lpstr>
      <vt:lpstr>Oxygen</vt:lpstr>
      <vt:lpstr>Swiss911 UCm BT</vt:lpstr>
      <vt:lpstr>Helvetica Light</vt:lpstr>
      <vt:lpstr>Roboto Regular</vt:lpstr>
      <vt:lpstr>黑体</vt:lpstr>
      <vt:lpstr>Vrinda</vt:lpstr>
      <vt:lpstr>Corbel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图客巴巴</dc:title>
  <dc:creator>图客巴巴</dc:creator>
  <cp:keywords>www.tuke88.com</cp:keywords>
  <cp:lastModifiedBy>W9004028</cp:lastModifiedBy>
  <cp:revision>51</cp:revision>
  <dcterms:created xsi:type="dcterms:W3CDTF">2015-12-11T17:46:00Z</dcterms:created>
  <dcterms:modified xsi:type="dcterms:W3CDTF">2019-10-18T10:38:53Z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